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6.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heme/theme3.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tags/tag46.xml" ContentType="application/vnd.openxmlformats-officedocument.presentationml.tags+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50.xml" ContentType="application/vnd.openxmlformats-officedocument.presentationml.tags+xml"/>
  <Override PartName="/ppt/notesSlides/notesSlide58.xml" ContentType="application/vnd.openxmlformats-officedocument.presentationml.notesSlide+xml"/>
  <Override PartName="/ppt/tags/tag51.xml" ContentType="application/vnd.openxmlformats-officedocument.presentationml.tags+xml"/>
  <Override PartName="/ppt/notesSlides/notesSlide59.xml" ContentType="application/vnd.openxmlformats-officedocument.presentationml.notesSlide+xml"/>
  <Override PartName="/ppt/tags/tag52.xml" ContentType="application/vnd.openxmlformats-officedocument.presentationml.tags+xml"/>
  <Override PartName="/ppt/notesSlides/notesSlide60.xml" ContentType="application/vnd.openxmlformats-officedocument.presentationml.notesSlide+xml"/>
  <Override PartName="/ppt/tags/tag53.xml" ContentType="application/vnd.openxmlformats-officedocument.presentationml.tags+xml"/>
  <Override PartName="/ppt/notesSlides/notesSlide61.xml" ContentType="application/vnd.openxmlformats-officedocument.presentationml.notesSlide+xml"/>
  <Override PartName="/ppt/tags/tag54.xml" ContentType="application/vnd.openxmlformats-officedocument.presentationml.tags+xml"/>
  <Override PartName="/ppt/notesSlides/notesSlide62.xml" ContentType="application/vnd.openxmlformats-officedocument.presentationml.notesSlide+xml"/>
  <Override PartName="/ppt/tags/tag55.xml" ContentType="application/vnd.openxmlformats-officedocument.presentationml.tags+xml"/>
  <Override PartName="/ppt/notesSlides/notesSlide63.xml" ContentType="application/vnd.openxmlformats-officedocument.presentationml.notesSlide+xml"/>
  <Override PartName="/ppt/tags/tag56.xml" ContentType="application/vnd.openxmlformats-officedocument.presentationml.tags+xml"/>
  <Override PartName="/ppt/notesSlides/notesSlide64.xml" ContentType="application/vnd.openxmlformats-officedocument.presentationml.notesSlide+xml"/>
  <Override PartName="/ppt/tags/tag57.xml" ContentType="application/vnd.openxmlformats-officedocument.presentationml.tags+xml"/>
  <Override PartName="/ppt/notesSlides/notesSlide65.xml" ContentType="application/vnd.openxmlformats-officedocument.presentationml.notesSlide+xml"/>
  <Override PartName="/ppt/tags/tag58.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59.xml" ContentType="application/vnd.openxmlformats-officedocument.presentationml.tags+xml"/>
  <Override PartName="/ppt/notesSlides/notesSlide69.xml" ContentType="application/vnd.openxmlformats-officedocument.presentationml.notesSlide+xml"/>
  <Override PartName="/ppt/tags/tag60.xml" ContentType="application/vnd.openxmlformats-officedocument.presentationml.tags+xml"/>
  <Override PartName="/ppt/notesSlides/notesSlide70.xml" ContentType="application/vnd.openxmlformats-officedocument.presentationml.notesSlide+xml"/>
  <Override PartName="/ppt/tags/tag61.xml" ContentType="application/vnd.openxmlformats-officedocument.presentationml.tags+xml"/>
  <Override PartName="/ppt/notesSlides/notesSlide71.xml" ContentType="application/vnd.openxmlformats-officedocument.presentationml.notesSlide+xml"/>
  <Override PartName="/ppt/tags/tag62.xml" ContentType="application/vnd.openxmlformats-officedocument.presentationml.tags+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4" r:id="rId2"/>
  </p:sldMasterIdLst>
  <p:notesMasterIdLst>
    <p:notesMasterId r:id="rId7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33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Lst>
  <p:sldSz cx="12192000" cy="6858000"/>
  <p:notesSz cx="6858000" cy="9029700"/>
  <p:embeddedFontLst>
    <p:embeddedFont>
      <p:font typeface="Arial Narrow" panose="020B0606020202030204" pitchFamily="34" charset="0"/>
      <p:regular r:id="rId76"/>
      <p:bold r:id="rId77"/>
      <p:italic r:id="rId78"/>
      <p:boldItalic r:id="rId79"/>
    </p:embeddedFont>
    <p:embeddedFont>
      <p:font typeface="Roboto" panose="02000000000000000000" pitchFamily="2" charset="0"/>
      <p:regular r:id="rId80"/>
      <p:bold r:id="rId81"/>
    </p:embeddedFont>
    <p:embeddedFont>
      <p:font typeface="Tahoma" panose="020B0604030504040204" pitchFamily="34" charset="0"/>
      <p:regular r:id="rId82"/>
      <p:bold r:id="rId83"/>
    </p:embeddedFont>
    <p:embeddedFont>
      <p:font typeface="Trebuchet MS" panose="020B0603020202020204" pitchFamily="34" charset="0"/>
      <p:regular r:id="rId84"/>
      <p:bold r:id="rId85"/>
      <p:italic r:id="rId86"/>
      <p:boldItalic r:id="rId87"/>
    </p:embeddedFont>
  </p:embeddedFontLst>
  <p:custDataLst>
    <p:tags r:id="rId8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igYmY3XuoGmt4tV6a8C/vs8oe1q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46ACF1-4979-460F-A361-877B8B476964}">
  <a:tblStyle styleId="{C946ACF1-4979-460F-A361-877B8B47696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61" autoAdjust="0"/>
    <p:restoredTop sz="86388" autoAdjust="0"/>
  </p:normalViewPr>
  <p:slideViewPr>
    <p:cSldViewPr snapToGrid="0">
      <p:cViewPr varScale="1">
        <p:scale>
          <a:sx n="78" d="100"/>
          <a:sy n="78" d="100"/>
        </p:scale>
        <p:origin x="492" y="31"/>
      </p:cViewPr>
      <p:guideLst>
        <p:guide orient="horz" pos="2160"/>
        <p:guide pos="3840"/>
      </p:guideLst>
    </p:cSldViewPr>
  </p:slideViewPr>
  <p:outlineViewPr>
    <p:cViewPr>
      <p:scale>
        <a:sx n="33" d="100"/>
        <a:sy n="33" d="100"/>
      </p:scale>
      <p:origin x="0" y="-5923"/>
    </p:cViewPr>
  </p:outlineViewPr>
  <p:notesTextViewPr>
    <p:cViewPr>
      <p:scale>
        <a:sx n="1" d="1"/>
        <a:sy n="1" d="1"/>
      </p:scale>
      <p:origin x="0" y="0"/>
    </p:cViewPr>
  </p:notesTextViewPr>
  <p:notesViewPr>
    <p:cSldViewPr snapToGrid="0">
      <p:cViewPr varScale="1">
        <p:scale>
          <a:sx n="100" d="100"/>
          <a:sy n="100" d="100"/>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9.fntdata"/><Relationship Id="rId89" Type="http://customschemas.google.com/relationships/presentationmetadata" Target="meta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font" Target="fonts/font4.fntdata"/><Relationship Id="rId5" Type="http://schemas.openxmlformats.org/officeDocument/2006/relationships/slide" Target="slides/slide3.xml"/><Relationship Id="rId90"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5.fntdata"/><Relationship Id="rId85" Type="http://schemas.openxmlformats.org/officeDocument/2006/relationships/font" Target="fonts/font10.fntdata"/><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tags" Target="tags/tag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2.fntdata"/><Relationship Id="rId61" Type="http://schemas.openxmlformats.org/officeDocument/2006/relationships/slide" Target="slides/slide59.xml"/><Relationship Id="rId82" Type="http://schemas.openxmlformats.org/officeDocument/2006/relationships/font" Target="fonts/font7.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2438"/>
          </a:xfrm>
          <a:prstGeom prst="rect">
            <a:avLst/>
          </a:prstGeom>
          <a:noFill/>
          <a:ln>
            <a:noFill/>
          </a:ln>
        </p:spPr>
        <p:txBody>
          <a:bodyPr spcFirstLastPara="1" wrap="square" lIns="90750" tIns="45375" rIns="90750" bIns="453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9pPr>
          </a:lstStyle>
          <a:p>
            <a:endParaRPr/>
          </a:p>
        </p:txBody>
      </p:sp>
      <p:sp>
        <p:nvSpPr>
          <p:cNvPr id="4" name="Google Shape;4;n"/>
          <p:cNvSpPr txBox="1">
            <a:spLocks noGrp="1"/>
          </p:cNvSpPr>
          <p:nvPr>
            <p:ph type="dt" idx="10"/>
          </p:nvPr>
        </p:nvSpPr>
        <p:spPr>
          <a:xfrm>
            <a:off x="3886200" y="0"/>
            <a:ext cx="2971800" cy="452438"/>
          </a:xfrm>
          <a:prstGeom prst="rect">
            <a:avLst/>
          </a:prstGeom>
          <a:noFill/>
          <a:ln>
            <a:noFill/>
          </a:ln>
        </p:spPr>
        <p:txBody>
          <a:bodyPr spcFirstLastPara="1" wrap="square" lIns="90750" tIns="45375" rIns="90750" bIns="453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9pPr>
          </a:lstStyle>
          <a:p>
            <a:endParaRPr/>
          </a:p>
        </p:txBody>
      </p:sp>
      <p:sp>
        <p:nvSpPr>
          <p:cNvPr id="5" name="Google Shape;5;n"/>
          <p:cNvSpPr>
            <a:spLocks noGrp="1" noRot="1" noChangeAspect="1"/>
          </p:cNvSpPr>
          <p:nvPr>
            <p:ph type="sldImg" idx="3"/>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lvl1pPr marL="457200" marR="0" lvl="0"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577263"/>
            <a:ext cx="2971800" cy="452437"/>
          </a:xfrm>
          <a:prstGeom prst="rect">
            <a:avLst/>
          </a:prstGeom>
          <a:noFill/>
          <a:ln>
            <a:noFill/>
          </a:ln>
        </p:spPr>
        <p:txBody>
          <a:bodyPr spcFirstLastPara="1" wrap="square" lIns="90750" tIns="45375" rIns="90750" bIns="453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9pPr>
          </a:lstStyle>
          <a:p>
            <a:endParaRPr/>
          </a:p>
        </p:txBody>
      </p:sp>
      <p:sp>
        <p:nvSpPr>
          <p:cNvPr id="8" name="Google Shape;8;n"/>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ahoma"/>
                <a:ea typeface="Tahoma"/>
                <a:cs typeface="Tahoma"/>
                <a:sym typeface="Tahoma"/>
              </a:rPr>
              <a:t>‹#›</a:t>
            </a:fld>
            <a:endParaRPr sz="1200" b="0" i="0" u="none" strike="noStrike" cap="none">
              <a:solidFill>
                <a:schemeClr val="dk1"/>
              </a:solidFill>
              <a:latin typeface="Tahoma"/>
              <a:ea typeface="Tahoma"/>
              <a:cs typeface="Tahoma"/>
              <a:sym typeface="Tahom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ct.nato.int/wp-content/uploads/2023/05/2019_ai-felix.pdf"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act.nato.int/article/harnessing-artificial-intelligence/"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ct.nato.int/wp-content/uploads/2023/05/2019_ai-felix.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notebooklm.google.com/notebook/d7b36fc4-bfaf-4049-bdcd-a07ef83971f8"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notebooklm.google.com/notebook/d7b36fc4-bfaf-4049-bdcd-a07ef83971f8"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audio.com/gigi-roman/audio/introduction-to-nato"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74" name="Google Shape;74;p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 name="Google Shape;75;p1: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a:t>Co-authors/Speakers Background: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Mr. Gigi Roman Course Director, NATO School Oberammergau, NATO Certified Instructor and the Advanced Distributed Learning (eLearning) Program Manager responsible for NATO School’s online education, training and online content management, including new product design and strategic relationships for the organization learning management system, authoring tools and collaboration solutions. In previous roles with NATO School and the PfP community, he has overseen the development of web-based knowledge management systems and the repurposing of instructional materials for online delivery. Member of the Advanced Distributed Learning Working Group and the Educators Working Group of the PfP Consortium of Defense Academies and Security Studies Institutes. Prior to NATO School, he worked with a variety of groups at the Military Academy, International Security Network, George C. Marshall Center, PfP Consortium on project management, online content management, online and classroom training.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Mr. Ryan Williams NATO ACT in Norfolk, Virginia, USA boasting more than 15 years of expertise in eLearning across diverse roles, he embarked on his journey as a programmer, proficiently hardcoding Flash and JavaScript many years ago. His proficiency extends to multimedia design, video production, and adept delivery through Learning Management Systems (LMS) and SCORM. Presently, he actively contributes to a spectrum of projects focused on emerging technologies, including virtual reality, augmented reality, 5G delivery, haptics, and Artificial Intelligence.</a:t>
            </a:r>
            <a:endParaRPr/>
          </a:p>
          <a:p>
            <a:pPr marL="0" lvl="0" indent="0" algn="l" rtl="0">
              <a:lnSpc>
                <a:spcPct val="100000"/>
              </a:lnSpc>
              <a:spcBef>
                <a:spcPts val="0"/>
              </a:spcBef>
              <a:spcAft>
                <a:spcPts val="0"/>
              </a:spcAft>
              <a:buSzPts val="1400"/>
              <a:buNone/>
            </a:pPr>
            <a:r>
              <a:rPr lang="en-US"/>
              <a:t>Presentation Title: Generative Artificial Intelligence in Training and Education: Hands-On Workshop for Learning Technology Innovations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rgbClr val="000000"/>
              </a:buClr>
              <a:buSzPts val="1400"/>
              <a:buFont typeface="Arial"/>
              <a:buNone/>
            </a:pPr>
            <a:r>
              <a:rPr lang="en-US"/>
              <a:t>Dr. Biljana Presnall is Vice President, Jefferson Institute, of the Jefferson Institute with extensive experience in eLearning and military training. She led a digital team on a Department of Defense R&amp;D project to mature the operational integration of Advanced Distributed Learning (ADL) in multinational exercises (MADLx) and contributed to the Annex to NATO ADL Handbook on ADL in Exercises. Her research is primarily focused on leveraging advanced data science methodologies within big data environments to develop innovative data strategies and solutions. This includes the application of artificial intelligence and natural language processing techniques to optimize and drive actionable insights.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59447e5863_1_78: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7000"/>
              </a:lnSpc>
              <a:spcBef>
                <a:spcPts val="0"/>
              </a:spcBef>
              <a:spcAft>
                <a:spcPts val="0"/>
              </a:spcAft>
              <a:buSzPts val="1100"/>
              <a:buNone/>
            </a:pPr>
            <a:r>
              <a:rPr lang="en-US">
                <a:latin typeface="Calibri"/>
                <a:ea typeface="Calibri"/>
                <a:cs typeface="Calibri"/>
                <a:sym typeface="Calibri"/>
              </a:rPr>
              <a:t>OpenAI offers tools like GPT for text generation and DALL-E for images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Google’s Gemini provides scalable generative models for businesses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MidJourney specializes in creating high-quality images from text prompts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Hugging Face hosts a variety of open-source generative models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IBM Watson Studio integrates generative AI into enterprise workflows</a:t>
            </a:r>
            <a:endParaRPr>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131" name="Google Shape;131;g359447e5863_1_7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6a57c9945b_0_1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7000"/>
              </a:lnSpc>
              <a:spcBef>
                <a:spcPts val="0"/>
              </a:spcBef>
              <a:spcAft>
                <a:spcPts val="0"/>
              </a:spcAft>
              <a:buSzPts val="1100"/>
              <a:buNone/>
            </a:pP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ChatGPT generates human-like text responses for various applications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Stable Diffusion creates detailed images from simple text descriptions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Google Notebook LM  take notes, summarize documents, and generate insights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GitHub Copilot helps developers by suggesting and completing code snippets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Runway ML enables video editing and generation with AI assistance</a:t>
            </a:r>
            <a:br>
              <a:rPr lang="en-US">
                <a:latin typeface="Calibri"/>
                <a:ea typeface="Calibri"/>
                <a:cs typeface="Calibri"/>
                <a:sym typeface="Calibri"/>
              </a:rPr>
            </a:br>
            <a:r>
              <a:rPr lang="en-US">
                <a:latin typeface="Calibri"/>
                <a:ea typeface="Calibri"/>
                <a:cs typeface="Calibri"/>
                <a:sym typeface="Calibri"/>
              </a:rPr>
              <a:t>Napkin AI turns your text into visuals so sharing your ideas is quick and effective.</a:t>
            </a:r>
            <a:endParaRPr>
              <a:latin typeface="Calibri"/>
              <a:ea typeface="Calibri"/>
              <a:cs typeface="Calibri"/>
              <a:sym typeface="Calibri"/>
            </a:endParaRPr>
          </a:p>
          <a:p>
            <a:pPr marL="0" lvl="0" indent="0" algn="l" rtl="0">
              <a:lnSpc>
                <a:spcPct val="107000"/>
              </a:lnSpc>
              <a:spcBef>
                <a:spcPts val="800"/>
              </a:spcBef>
              <a:spcAft>
                <a:spcPts val="0"/>
              </a:spcAft>
              <a:buSzPts val="1100"/>
              <a:buNone/>
            </a:pPr>
            <a:endParaRPr>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138" name="Google Shape;138;g36a57c9945b_0_1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59447e5863_1_14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Content creation tools automate blog posts, articles, and social media content</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Design platforms generate logos, graphics, and marketing materials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Customer service chatbots provide instant, personalized responses to queries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Healthcare applications assist in drug discovery and medical imaging analysis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Financial services use generative models for fraud detection and risk assessment</a:t>
            </a:r>
            <a:endParaRPr>
              <a:latin typeface="Calibri"/>
              <a:ea typeface="Calibri"/>
              <a:cs typeface="Calibri"/>
              <a:sym typeface="Calibri"/>
            </a:endParaRPr>
          </a:p>
        </p:txBody>
      </p:sp>
      <p:sp>
        <p:nvSpPr>
          <p:cNvPr id="145" name="Google Shape;145;g359447e5863_1_14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6a57c9945b_0_1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Increases productivity by automating repetitive and creative tasks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Reduces costs by minimizing the need for human intervention</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Enhances creativity by providing new ideas and innovative solutions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Improves accuracy in data analysis and content generation</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Enables personalization at scale for marketing and customer interactions</a:t>
            </a:r>
            <a:endParaRPr>
              <a:latin typeface="Calibri"/>
              <a:ea typeface="Calibri"/>
              <a:cs typeface="Calibri"/>
              <a:sym typeface="Calibri"/>
            </a:endParaRPr>
          </a:p>
        </p:txBody>
      </p:sp>
      <p:sp>
        <p:nvSpPr>
          <p:cNvPr id="151" name="Google Shape;151;g36a57c9945b_0_1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6a57c9945b_0_2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Ethical concerns arise from potential misuse and deepfake creation</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Quality control is necessary to ensure accurate and reliable outputs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Data privacy issues require careful handling of sensitive information</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High computational costs can limit accessibility for smaller businesses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Bias in training data can lead to unfair or discriminatory outcomes</a:t>
            </a:r>
            <a:endParaRPr>
              <a:latin typeface="Calibri"/>
              <a:ea typeface="Calibri"/>
              <a:cs typeface="Calibri"/>
              <a:sym typeface="Calibri"/>
            </a:endParaRPr>
          </a:p>
        </p:txBody>
      </p:sp>
      <p:sp>
        <p:nvSpPr>
          <p:cNvPr id="157" name="Google Shape;157;g36a57c9945b_0_2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6a57c9945b_0_3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Integration with augmented reality will enhance immersive experiences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Advancements in multimodal models will combine text, image, and audio</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Increased adoption in education for personalized learning tools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Development of more efficient models to reduce computational costs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Expansion into new industries like agriculture and environmental science</a:t>
            </a:r>
            <a:endParaRPr>
              <a:latin typeface="Calibri"/>
              <a:ea typeface="Calibri"/>
              <a:cs typeface="Calibri"/>
              <a:sym typeface="Calibri"/>
            </a:endParaRPr>
          </a:p>
        </p:txBody>
      </p:sp>
      <p:sp>
        <p:nvSpPr>
          <p:cNvPr id="163" name="Google Shape;163;g36a57c9945b_0_3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6a57c9945b_0_38: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Identify specific needs such as text generation, image, video creation, or coding</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Evaluate ease of use and integration with existing workflows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Consider scalability to ensure the tool can grow with business demands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Review pricing models to find cost-effective solutions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Check for customization options to tailor outputs to unique requirements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Generative AI platforms and tools are transforming industries by enabling automation and creativity. These technologies offer significant benefits, from increased productivity to enhanced personalization, but also present challenges like ethical concerns and data privacy. As the field continues to evolve, businesses and individuals must carefully select tools that align with their needs and stay informed about emerging trends to leverage generative AI effectively.</a:t>
            </a:r>
            <a:endParaRPr>
              <a:latin typeface="Calibri"/>
              <a:ea typeface="Calibri"/>
              <a:cs typeface="Calibri"/>
              <a:sym typeface="Calibri"/>
            </a:endParaRPr>
          </a:p>
        </p:txBody>
      </p:sp>
      <p:sp>
        <p:nvSpPr>
          <p:cNvPr id="170" name="Google Shape;170;g36a57c9945b_0_3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6a57c9945b_0_5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Prompt engineering involves designing inputs to guide AI model responses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Effective prompts reduce ambiguity and improve output quality</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Techniques vary based on the AI model and desired task</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Clear and structured prompts lead to more precise results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Contextual information enhances the relevance of AI responses</a:t>
            </a: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p:txBody>
      </p:sp>
      <p:sp>
        <p:nvSpPr>
          <p:cNvPr id="176" name="Google Shape;176;g36a57c9945b_0_5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6a57c9945b_0_5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Use specific and detailed language to minimize vague outputs Incorporate examples to guide the AI toward desired responses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Break complex tasks into smaller, manageable parts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Include constraints to limit the scope of AI-generated content</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Experiment with different phrasing to refine results</a:t>
            </a: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p:txBody>
      </p:sp>
      <p:sp>
        <p:nvSpPr>
          <p:cNvPr id="182" name="Google Shape;182;g36a57c9945b_0_5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6a57c9945b_0_64: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Begin with a clear instruction to set the task context</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Provide background information to improve response accuracy</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Use step-by-step formatting for multi-part questions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Specify the desired format for the AI’s output</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Include keywords that align with the task objectives</a:t>
            </a: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p:txBody>
      </p:sp>
      <p:sp>
        <p:nvSpPr>
          <p:cNvPr id="188" name="Google Shape;188;g36a57c9945b_0_6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u="sng"/>
              <a:t>Session Outline</a:t>
            </a:r>
            <a:endParaRPr u="sng"/>
          </a:p>
          <a:p>
            <a:pPr marL="0" lvl="0" indent="0" algn="l" rtl="0">
              <a:lnSpc>
                <a:spcPct val="107000"/>
              </a:lnSpc>
              <a:spcBef>
                <a:spcPts val="0"/>
              </a:spcBef>
              <a:spcAft>
                <a:spcPts val="0"/>
              </a:spcAft>
              <a:buSzPts val="1100"/>
              <a:buNone/>
            </a:pPr>
            <a:r>
              <a:rPr lang="en-US">
                <a:latin typeface="Calibri"/>
                <a:ea typeface="Calibri"/>
                <a:cs typeface="Calibri"/>
                <a:sym typeface="Calibri"/>
              </a:rPr>
              <a:t>The tutorial focuses on Generative AI in training and education. It will cover understanding AI platforms, prompt engineering, real-world applications, and integrating AI agents as outlined.</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This workshop is designed for learning technology innovations.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We aim to explore how AI impacts structures, systems, and future communities. We will examine Generative AI's impact on existing structures and systems through understanding platforms, prompt engineering, real-world applications, and integrating AI agents.</a:t>
            </a:r>
            <a:endParaRPr>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r>
              <a:rPr lang="en-US">
                <a:latin typeface="Calibri"/>
                <a:ea typeface="Calibri"/>
                <a:cs typeface="Calibri"/>
                <a:sym typeface="Calibri"/>
              </a:rPr>
              <a:t>We’ve made the tutorial approachable, grounded in science and technology as well as the authors’ unique backgrounds in NATO Training and Education organizations (Gigi, Ryan), organizational learning and commercial entrepreneurship (Biljana.</a:t>
            </a:r>
            <a:endParaRPr>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r>
              <a:rPr lang="en-US">
                <a:latin typeface="Calibri"/>
                <a:ea typeface="Calibri"/>
                <a:cs typeface="Calibri"/>
                <a:sym typeface="Calibri"/>
              </a:rPr>
              <a:t>Our tutorial includes several parts:</a:t>
            </a:r>
            <a:endParaRPr>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r>
              <a:rPr lang="en-US" sz="1100" b="1"/>
              <a:t>Explain</a:t>
            </a:r>
            <a:r>
              <a:rPr lang="en-US" sz="1100"/>
              <a:t> Generative AI Platforms and Tools</a:t>
            </a:r>
            <a:br>
              <a:rPr lang="en-US" sz="1100"/>
            </a:br>
            <a:r>
              <a:rPr lang="en-US" sz="1100" b="1"/>
              <a:t>Apply</a:t>
            </a:r>
            <a:r>
              <a:rPr lang="en-US" sz="1100"/>
              <a:t> Prompt Engineering Techniques</a:t>
            </a:r>
            <a:br>
              <a:rPr lang="en-US" sz="1100"/>
            </a:br>
            <a:r>
              <a:rPr lang="en-US" sz="1100" b="1"/>
              <a:t>Analyze</a:t>
            </a:r>
            <a:r>
              <a:rPr lang="en-US" sz="1100"/>
              <a:t> Real-World Applications of Generative AI</a:t>
            </a:r>
            <a:br>
              <a:rPr lang="en-US" sz="1100"/>
            </a:br>
            <a:r>
              <a:rPr lang="en-US" sz="1100" b="1"/>
              <a:t>Identify </a:t>
            </a:r>
            <a:r>
              <a:rPr lang="en-US" sz="1100"/>
              <a:t>AI Agent Integrations in Educational Settings</a:t>
            </a:r>
            <a:endParaRPr sz="1100"/>
          </a:p>
          <a:p>
            <a:pPr marL="0" lvl="0" indent="0" algn="l" rtl="0">
              <a:lnSpc>
                <a:spcPct val="107000"/>
              </a:lnSpc>
              <a:spcBef>
                <a:spcPts val="800"/>
              </a:spcBef>
              <a:spcAft>
                <a:spcPts val="0"/>
              </a:spcAft>
              <a:buSzPts val="1100"/>
              <a:buNone/>
            </a:pPr>
            <a:endParaRPr>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r>
              <a:rPr lang="en-US">
                <a:latin typeface="Calibri"/>
                <a:ea typeface="Calibri"/>
                <a:cs typeface="Calibri"/>
                <a:sym typeface="Calibri"/>
              </a:rPr>
              <a:t>5. Finally, we end with a </a:t>
            </a:r>
            <a:r>
              <a:rPr lang="en-US" b="1" u="sng">
                <a:latin typeface="Calibri"/>
                <a:ea typeface="Calibri"/>
                <a:cs typeface="Calibri"/>
                <a:sym typeface="Calibri"/>
              </a:rPr>
              <a:t>practical discussion</a:t>
            </a:r>
            <a:r>
              <a:rPr lang="en-US">
                <a:latin typeface="Calibri"/>
                <a:ea typeface="Calibri"/>
                <a:cs typeface="Calibri"/>
                <a:sym typeface="Calibri"/>
              </a:rPr>
              <a:t> designed to guide attendees through thinking about different types of change (e.g., efficiencies gained within existing structures versus disruptive paradigmatic change that changes those structures all together). This section includes a focus on how  AI is likely to create change within their own organizations and communities and what they should be doing to influence and navigate these changes.</a:t>
            </a:r>
            <a:endParaRPr>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endParaRPr>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81" name="Google Shape;81;p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6a57c9945b_0_7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Prompt engineering is a critical skill for effectively leveraging AI models to generate accurate and relevant outputs. This presentation explores key techniques and best practices for crafting prompts that enhance AI performance. By understanding these methods, users can optimize interactions with AI systems to achieve better results in various applications.</a:t>
            </a: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Review initial outputs to identify areas for improvement</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Adjust phrasing based on the quality of AI responses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Test variations to determine the most effective prompt structure</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Use feedback loops to continuously enhance prompt design</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Document successful prompts for future reference</a:t>
            </a: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p:txBody>
      </p:sp>
      <p:sp>
        <p:nvSpPr>
          <p:cNvPr id="194" name="Google Shape;194;g36a57c9945b_0_7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6a57c9945b_0_6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Overly broad prompts lead to generic or irrelevant responses</a:t>
            </a:r>
            <a:endParaRPr/>
          </a:p>
          <a:p>
            <a:pPr marL="0" lvl="0" indent="0" algn="l" rtl="0">
              <a:lnSpc>
                <a:spcPct val="100000"/>
              </a:lnSpc>
              <a:spcBef>
                <a:spcPts val="480"/>
              </a:spcBef>
              <a:spcAft>
                <a:spcPts val="0"/>
              </a:spcAft>
              <a:buSzPts val="1400"/>
              <a:buNone/>
            </a:pPr>
            <a:r>
              <a:rPr lang="en-US"/>
              <a:t>Lack of context results in misunderstandings by the AI</a:t>
            </a:r>
            <a:endParaRPr/>
          </a:p>
          <a:p>
            <a:pPr marL="0" lvl="0" indent="0" algn="l" rtl="0">
              <a:lnSpc>
                <a:spcPct val="100000"/>
              </a:lnSpc>
              <a:spcBef>
                <a:spcPts val="480"/>
              </a:spcBef>
              <a:spcAft>
                <a:spcPts val="0"/>
              </a:spcAft>
              <a:buSzPts val="1400"/>
              <a:buNone/>
            </a:pPr>
            <a:r>
              <a:rPr lang="en-US"/>
              <a:t>Complex language may confuse the model and reduce accuracy</a:t>
            </a:r>
            <a:endParaRPr/>
          </a:p>
          <a:p>
            <a:pPr marL="0" lvl="0" indent="0" algn="l" rtl="0">
              <a:lnSpc>
                <a:spcPct val="100000"/>
              </a:lnSpc>
              <a:spcBef>
                <a:spcPts val="480"/>
              </a:spcBef>
              <a:spcAft>
                <a:spcPts val="0"/>
              </a:spcAft>
              <a:buSzPts val="1400"/>
              <a:buNone/>
            </a:pPr>
            <a:r>
              <a:rPr lang="en-US"/>
              <a:t>Inconsistent formatting can disrupt the flow of information</a:t>
            </a:r>
            <a:endParaRPr/>
          </a:p>
          <a:p>
            <a:pPr marL="0" lvl="0" indent="0" algn="l" rtl="0">
              <a:lnSpc>
                <a:spcPct val="100000"/>
              </a:lnSpc>
              <a:spcBef>
                <a:spcPts val="480"/>
              </a:spcBef>
              <a:spcAft>
                <a:spcPts val="0"/>
              </a:spcAft>
              <a:buSzPts val="1400"/>
              <a:buNone/>
            </a:pPr>
            <a:r>
              <a:rPr lang="en-US"/>
              <a:t>Ignoring constraints may produce outputs that are off-topic</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endParaRPr/>
          </a:p>
        </p:txBody>
      </p:sp>
      <p:sp>
        <p:nvSpPr>
          <p:cNvPr id="200" name="Google Shape;200;g36a57c9945b_0_6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6a57c9945b_0_8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7000"/>
              </a:lnSpc>
              <a:spcBef>
                <a:spcPts val="0"/>
              </a:spcBef>
              <a:spcAft>
                <a:spcPts val="0"/>
              </a:spcAft>
              <a:buSzPts val="1100"/>
              <a:buNone/>
            </a:pPr>
            <a:r>
              <a:rPr lang="en-US">
                <a:latin typeface="Calibri"/>
                <a:ea typeface="Calibri"/>
                <a:cs typeface="Calibri"/>
                <a:sym typeface="Calibri"/>
              </a:rPr>
              <a:t>Combine multiple techniques to create robust prompts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Use conditional logic to guide the AI through decision-making</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Incorporate role-playing scenarios for specialized tasks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Leverage meta-prompting to refine responses dynamically</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Apply reinforcement learning to iteratively improve prompts</a:t>
            </a:r>
            <a:endParaRPr>
              <a:latin typeface="Calibri"/>
              <a:ea typeface="Calibri"/>
              <a:cs typeface="Calibri"/>
              <a:sym typeface="Calibri"/>
            </a:endParaRPr>
          </a:p>
          <a:p>
            <a:pPr marL="0" lvl="0" indent="0" algn="l" rtl="0">
              <a:lnSpc>
                <a:spcPct val="107000"/>
              </a:lnSpc>
              <a:spcBef>
                <a:spcPts val="800"/>
              </a:spcBef>
              <a:spcAft>
                <a:spcPts val="0"/>
              </a:spcAft>
              <a:buSzPts val="1100"/>
              <a:buNone/>
            </a:pPr>
            <a:endParaRPr>
              <a:latin typeface="Calibri"/>
              <a:ea typeface="Calibri"/>
              <a:cs typeface="Calibri"/>
              <a:sym typeface="Calibri"/>
            </a:endParaRPr>
          </a:p>
          <a:p>
            <a:pPr marL="0" lvl="0" indent="0" algn="l" rtl="0">
              <a:lnSpc>
                <a:spcPct val="107000"/>
              </a:lnSpc>
              <a:spcBef>
                <a:spcPts val="800"/>
              </a:spcBef>
              <a:spcAft>
                <a:spcPts val="0"/>
              </a:spcAft>
              <a:buSzPts val="1100"/>
              <a:buNone/>
            </a:pPr>
            <a:endParaRPr>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endParaRPr>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206" name="Google Shape;206;g36a57c9945b_0_8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6a57c9945b_0_8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7000"/>
              </a:lnSpc>
              <a:spcBef>
                <a:spcPts val="0"/>
              </a:spcBef>
              <a:spcAft>
                <a:spcPts val="0"/>
              </a:spcAft>
              <a:buSzPts val="1100"/>
              <a:buNone/>
            </a:pPr>
            <a:r>
              <a:rPr lang="en-US">
                <a:latin typeface="Calibri"/>
                <a:ea typeface="Calibri"/>
                <a:cs typeface="Calibri"/>
                <a:sym typeface="Calibri"/>
              </a:rPr>
              <a:t>Online platforms offer templates and examples for prompt design</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Community forums provide insights from experienced users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AI documentation includes guidelines for effective prompting</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Tutorials and courses help develop prompt engineering skills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Experimentation tools allow testing and refining prompts</a:t>
            </a:r>
            <a:endParaRPr>
              <a:latin typeface="Calibri"/>
              <a:ea typeface="Calibri"/>
              <a:cs typeface="Calibri"/>
              <a:sym typeface="Calibri"/>
            </a:endParaRPr>
          </a:p>
          <a:p>
            <a:pPr marL="0" lvl="0" indent="0" algn="l" rtl="0">
              <a:lnSpc>
                <a:spcPct val="107000"/>
              </a:lnSpc>
              <a:spcBef>
                <a:spcPts val="800"/>
              </a:spcBef>
              <a:spcAft>
                <a:spcPts val="0"/>
              </a:spcAft>
              <a:buSzPts val="1100"/>
              <a:buNone/>
            </a:pPr>
            <a:endParaRPr>
              <a:latin typeface="Calibri"/>
              <a:ea typeface="Calibri"/>
              <a:cs typeface="Calibri"/>
              <a:sym typeface="Calibri"/>
            </a:endParaRPr>
          </a:p>
          <a:p>
            <a:pPr marL="0" lvl="0" indent="0" algn="l" rtl="0">
              <a:lnSpc>
                <a:spcPct val="107000"/>
              </a:lnSpc>
              <a:spcBef>
                <a:spcPts val="800"/>
              </a:spcBef>
              <a:spcAft>
                <a:spcPts val="0"/>
              </a:spcAft>
              <a:buSzPts val="1100"/>
              <a:buNone/>
            </a:pPr>
            <a:endParaRPr>
              <a:latin typeface="Calibri"/>
              <a:ea typeface="Calibri"/>
              <a:cs typeface="Calibri"/>
              <a:sym typeface="Calibri"/>
            </a:endParaRPr>
          </a:p>
          <a:p>
            <a:pPr marL="0" lvl="0" indent="0" algn="l" rtl="0">
              <a:lnSpc>
                <a:spcPct val="107000"/>
              </a:lnSpc>
              <a:spcBef>
                <a:spcPts val="800"/>
              </a:spcBef>
              <a:spcAft>
                <a:spcPts val="0"/>
              </a:spcAft>
              <a:buSzPts val="1100"/>
              <a:buNone/>
            </a:pPr>
            <a:endParaRPr>
              <a:latin typeface="Calibri"/>
              <a:ea typeface="Calibri"/>
              <a:cs typeface="Calibri"/>
              <a:sym typeface="Calibri"/>
            </a:endParaRPr>
          </a:p>
          <a:p>
            <a:pPr marL="0" lvl="0" indent="0" algn="l" rtl="0">
              <a:lnSpc>
                <a:spcPct val="107000"/>
              </a:lnSpc>
              <a:spcBef>
                <a:spcPts val="800"/>
              </a:spcBef>
              <a:spcAft>
                <a:spcPts val="0"/>
              </a:spcAft>
              <a:buSzPts val="1100"/>
              <a:buNone/>
            </a:pPr>
            <a:endParaRPr>
              <a:latin typeface="Calibri"/>
              <a:ea typeface="Calibri"/>
              <a:cs typeface="Calibri"/>
              <a:sym typeface="Calibri"/>
            </a:endParaRPr>
          </a:p>
          <a:p>
            <a:pPr marL="0" lvl="0" indent="0" algn="l" rtl="0">
              <a:lnSpc>
                <a:spcPct val="107000"/>
              </a:lnSpc>
              <a:spcBef>
                <a:spcPts val="800"/>
              </a:spcBef>
              <a:spcAft>
                <a:spcPts val="0"/>
              </a:spcAft>
              <a:buSzPts val="1100"/>
              <a:buNone/>
            </a:pPr>
            <a:endParaRPr>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endParaRPr>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212" name="Google Shape;212;g36a57c9945b_0_8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6a57c9945b_0_9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Evaluate response accuracy against the intended task</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Assess the relevance of outputs to the given context</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Measure the consistency of results across multiple attempts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Analyze the efficiency of prompts in generating desired outcomes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Gather user feedback to identify areas for improvement</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Prompt engineering is an essential skill for maximizing the potential of AI models. By applying structured techniques and refining prompts through iteration, users can achieve more accurate and relevant outputs. Understanding common pitfalls and leveraging advanced strategies further enhances the effectiveness of AI interactions. Continuous learning and experimentation are key to mastering prompt engineering and unlocking the full capabilities of AI systems.</a:t>
            </a:r>
            <a:endParaRPr>
              <a:latin typeface="Calibri"/>
              <a:ea typeface="Calibri"/>
              <a:cs typeface="Calibri"/>
              <a:sym typeface="Calibri"/>
            </a:endParaRPr>
          </a:p>
        </p:txBody>
      </p:sp>
      <p:sp>
        <p:nvSpPr>
          <p:cNvPr id="218" name="Google Shape;218;g36a57c9945b_0_9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850D7-A87E-4160-B78D-7FEB242F47E7}" type="slidenum">
              <a:rPr lang="en-US" smtClean="0"/>
              <a:t>25</a:t>
            </a:fld>
            <a:endParaRPr lang="en-US"/>
          </a:p>
        </p:txBody>
      </p:sp>
    </p:spTree>
    <p:extLst>
      <p:ext uri="{BB962C8B-B14F-4D97-AF65-F5344CB8AC3E}">
        <p14:creationId xmlns:p14="http://schemas.microsoft.com/office/powerpoint/2010/main" val="3940376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6ae76ed85a_0_1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Contextual information enhances the relevance of AI responses</a:t>
            </a: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p:txBody>
      </p:sp>
      <p:sp>
        <p:nvSpPr>
          <p:cNvPr id="231" name="Google Shape;231;g36ae76ed85a_0_1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6ae76ed85a_0_3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u="sng">
                <a:solidFill>
                  <a:schemeClr val="hlink"/>
                </a:solidFill>
                <a:latin typeface="Calibri"/>
                <a:ea typeface="Calibri"/>
                <a:cs typeface="Calibri"/>
                <a:sym typeface="Calibri"/>
                <a:hlinkClick r:id="rId3"/>
              </a:rPr>
              <a:t>https://www.act.nato.int/wp-content/uploads/2023/05/2019_ai-felix.pdf</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u="sng">
                <a:solidFill>
                  <a:schemeClr val="hlink"/>
                </a:solidFill>
                <a:latin typeface="Calibri"/>
                <a:ea typeface="Calibri"/>
                <a:cs typeface="Calibri"/>
                <a:sym typeface="Calibri"/>
                <a:hlinkClick r:id="rId4"/>
              </a:rPr>
              <a:t>https://www.act.nato.int/article/harnessing-artificial-intelligence/</a:t>
            </a:r>
            <a:endParaRPr>
              <a:latin typeface="Calibri"/>
              <a:ea typeface="Calibri"/>
              <a:cs typeface="Calibri"/>
              <a:sym typeface="Calibri"/>
            </a:endParaRPr>
          </a:p>
          <a:p>
            <a:pPr marL="0" lvl="0" indent="0" algn="l" rtl="0">
              <a:spcBef>
                <a:spcPts val="480"/>
              </a:spcBef>
              <a:spcAft>
                <a:spcPts val="0"/>
              </a:spcAft>
              <a:buClr>
                <a:schemeClr val="dk1"/>
              </a:buClr>
              <a:buSzPts val="1400"/>
              <a:buFont typeface="Arial"/>
              <a:buNone/>
            </a:pPr>
            <a:r>
              <a:rPr lang="en-US">
                <a:latin typeface="Calibri"/>
                <a:ea typeface="Calibri"/>
                <a:cs typeface="Calibri"/>
                <a:sym typeface="Calibri"/>
              </a:rPr>
              <a:t>https://qa.sidecloud.net/</a:t>
            </a:r>
            <a:endParaRPr>
              <a:latin typeface="Calibri"/>
              <a:ea typeface="Calibri"/>
              <a:cs typeface="Calibri"/>
              <a:sym typeface="Calibri"/>
            </a:endParaRPr>
          </a:p>
          <a:p>
            <a:pPr marL="0" lvl="0" indent="0" algn="l" rtl="0">
              <a:spcBef>
                <a:spcPts val="480"/>
              </a:spcBef>
              <a:spcAft>
                <a:spcPts val="0"/>
              </a:spcAft>
              <a:buClr>
                <a:schemeClr val="dk1"/>
              </a:buClr>
              <a:buSzPts val="1400"/>
              <a:buFont typeface="Arial"/>
              <a:buNone/>
            </a:pPr>
            <a:r>
              <a:rPr lang="en-US">
                <a:latin typeface="Calibri"/>
                <a:ea typeface="Calibri"/>
                <a:cs typeface="Calibri"/>
                <a:sym typeface="Calibri"/>
              </a:rPr>
              <a:t>https://deepportal.hq.nato.int/eacademy/e-academy/nato-deep-eacademy-towards-indigenous-ai-model/</a:t>
            </a: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p:txBody>
      </p:sp>
      <p:sp>
        <p:nvSpPr>
          <p:cNvPr id="237" name="Google Shape;237;g36ae76ed85a_0_3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6ae76ed85a_0_7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u="sng">
                <a:solidFill>
                  <a:schemeClr val="hlink"/>
                </a:solidFill>
                <a:latin typeface="Calibri"/>
                <a:ea typeface="Calibri"/>
                <a:cs typeface="Calibri"/>
                <a:sym typeface="Calibri"/>
                <a:hlinkClick r:id="rId3"/>
              </a:rPr>
              <a:t>https://www.act.nato.int/wp-content/uploads/2023/05/2019_ai-felix.pdf</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https://www.act.nato.int/article/harnessing-artificial-intelligence/</a:t>
            </a:r>
            <a:endParaRPr>
              <a:latin typeface="Calibri"/>
              <a:ea typeface="Calibri"/>
              <a:cs typeface="Calibri"/>
              <a:sym typeface="Calibri"/>
            </a:endParaRPr>
          </a:p>
        </p:txBody>
      </p:sp>
      <p:sp>
        <p:nvSpPr>
          <p:cNvPr id="244" name="Google Shape;244;g36ae76ed85a_0_7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6ae76ed85a_0_8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dirty="0">
                <a:latin typeface="Calibri"/>
                <a:ea typeface="Calibri"/>
                <a:cs typeface="Calibri"/>
                <a:sym typeface="Calibri"/>
              </a:rPr>
              <a:t>https://qa.sidecloud.net/</a:t>
            </a:r>
            <a:endParaRPr dirty="0">
              <a:latin typeface="Calibri"/>
              <a:ea typeface="Calibri"/>
              <a:cs typeface="Calibri"/>
              <a:sym typeface="Calibri"/>
            </a:endParaRPr>
          </a:p>
          <a:p>
            <a:pPr marL="0" lvl="0" indent="0" algn="l" rtl="0">
              <a:lnSpc>
                <a:spcPct val="100000"/>
              </a:lnSpc>
              <a:spcBef>
                <a:spcPts val="480"/>
              </a:spcBef>
              <a:spcAft>
                <a:spcPts val="0"/>
              </a:spcAft>
              <a:buSzPts val="1400"/>
              <a:buNone/>
            </a:pPr>
            <a:endParaRPr dirty="0">
              <a:latin typeface="Calibri"/>
              <a:ea typeface="Calibri"/>
              <a:cs typeface="Calibri"/>
              <a:sym typeface="Calibri"/>
            </a:endParaRPr>
          </a:p>
        </p:txBody>
      </p:sp>
      <p:sp>
        <p:nvSpPr>
          <p:cNvPr id="250" name="Google Shape;250;g36ae76ed85a_0_8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7: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We will explore how AI-driven tools are transforming e-learning. We'll look at practical, real-world applications in training and education, and I'm curious, which AI tool are you most interested in exploring?</a:t>
            </a:r>
            <a:endParaRPr/>
          </a:p>
        </p:txBody>
      </p:sp>
      <p:sp>
        <p:nvSpPr>
          <p:cNvPr id="88" name="Google Shape;88;p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6ae76ed85a_0_78: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AI models and chatbots have transformative potential in the realm of education. They can</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provide personalized learning experiences, adapt to individual learners’; needs, and offer</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round-the-clock assistance. For educators, AI can help identify gaps in teaching and suggest</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improvements, making education more effective and engaging. AI chatbots can also serve as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a veritable guide to new technologies and the possibilities of their use.</a:t>
            </a: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https://deepportal.hq.nato.int/eacademy/e-academy/nato-deep-eacademy-towards-indigenous-ai-model/</a:t>
            </a: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p:txBody>
      </p:sp>
      <p:sp>
        <p:nvSpPr>
          <p:cNvPr id="256" name="Google Shape;256;g36ae76ed85a_0_7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3d4099ae2c_0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3d4099ae2c_0_0: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263" name="Google Shape;263;g33d4099ae2c_0_0: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3d4099ae2c_0_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3d4099ae2c_0_7: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271" name="Google Shape;271;g33d4099ae2c_0_7: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3d4099ae2c_0_1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3d4099ae2c_0_13: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280" name="Google Shape;280;g33d4099ae2c_0_13: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3d4099ae2c_0_1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3d4099ae2c_0_19: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289" name="Google Shape;289;g33d4099ae2c_0_19: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3d4099ae2c_0_3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3d4099ae2c_0_32: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298" name="Google Shape;298;g33d4099ae2c_0_32: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3d4099ae2c_0_3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3d4099ae2c_0_38: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307" name="Google Shape;307;g33d4099ae2c_0_38: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3d4099ae2c_0_5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3d4099ae2c_0_55: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316" name="Google Shape;316;g33d4099ae2c_0_55: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3d4099ae2c_0_4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3d4099ae2c_0_49: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325" name="Google Shape;325;g33d4099ae2c_0_49: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3d4099ae2c_0_6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3d4099ae2c_0_69: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334" name="Google Shape;334;g33d4099ae2c_0_69: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9447e5863_1_118:notes"/>
          <p:cNvSpPr txBox="1">
            <a:spLocks noGrp="1"/>
          </p:cNvSpPr>
          <p:nvPr>
            <p:ph type="body" idx="1"/>
          </p:nvPr>
        </p:nvSpPr>
        <p:spPr>
          <a:xfrm>
            <a:off x="228600" y="4343400"/>
            <a:ext cx="5486400" cy="4114800"/>
          </a:xfrm>
          <a:prstGeom prst="rect">
            <a:avLst/>
          </a:prstGeom>
        </p:spPr>
        <p:txBody>
          <a:bodyPr spcFirstLastPara="1" wrap="square" lIns="90750" tIns="45375" rIns="90750" bIns="45375" anchor="t" anchorCtr="0">
            <a:noAutofit/>
          </a:bodyPr>
          <a:lstStyle/>
          <a:p>
            <a:pPr marL="0" lvl="0" indent="0" algn="l" rtl="0">
              <a:spcBef>
                <a:spcPts val="0"/>
              </a:spcBef>
              <a:spcAft>
                <a:spcPts val="0"/>
              </a:spcAft>
              <a:buClr>
                <a:schemeClr val="dk1"/>
              </a:buClr>
              <a:buFont typeface="Arial"/>
              <a:buNone/>
            </a:pPr>
            <a:r>
              <a:rPr lang="en-US" sz="1200"/>
              <a:t>Top 50 Gen AI Web Products from a couple of months ago</a:t>
            </a:r>
            <a:endParaRPr sz="1200"/>
          </a:p>
          <a:p>
            <a:pPr marL="0" lvl="0" indent="0" algn="l" rtl="0">
              <a:spcBef>
                <a:spcPts val="0"/>
              </a:spcBef>
              <a:spcAft>
                <a:spcPts val="0"/>
              </a:spcAft>
              <a:buClr>
                <a:schemeClr val="dk1"/>
              </a:buClr>
              <a:buFont typeface="Arial"/>
              <a:buNone/>
            </a:pPr>
            <a:r>
              <a:rPr lang="en-US" sz="1200"/>
              <a:t>17 New companies from the previous list</a:t>
            </a:r>
            <a:endParaRPr sz="1200"/>
          </a:p>
          <a:p>
            <a:pPr marL="0" lvl="0" indent="0" algn="l" rtl="0">
              <a:spcBef>
                <a:spcPts val="0"/>
              </a:spcBef>
              <a:spcAft>
                <a:spcPts val="0"/>
              </a:spcAft>
              <a:buClr>
                <a:schemeClr val="dk1"/>
              </a:buClr>
              <a:buFont typeface="Arial"/>
              <a:buNone/>
            </a:pPr>
            <a:r>
              <a:rPr lang="en-US" sz="1200"/>
              <a:t>16 have been on each of the rankings since it started 2 years ago</a:t>
            </a:r>
            <a:endParaRPr sz="1200"/>
          </a:p>
          <a:p>
            <a:pPr marL="0" lvl="0" indent="0" algn="l" rtl="0">
              <a:spcBef>
                <a:spcPts val="0"/>
              </a:spcBef>
              <a:spcAft>
                <a:spcPts val="0"/>
              </a:spcAft>
              <a:buClr>
                <a:schemeClr val="dk1"/>
              </a:buClr>
              <a:buFont typeface="Arial"/>
              <a:buNone/>
            </a:pPr>
            <a:r>
              <a:rPr lang="en-US" sz="1200"/>
              <a:t>Deepseek was a huge new comer with its focus on efficiency and lower costs</a:t>
            </a:r>
            <a:endParaRPr sz="1200"/>
          </a:p>
          <a:p>
            <a:pPr marL="0" lvl="0" indent="0" algn="l" rtl="0">
              <a:spcBef>
                <a:spcPts val="0"/>
              </a:spcBef>
              <a:spcAft>
                <a:spcPts val="0"/>
              </a:spcAft>
              <a:buClr>
                <a:schemeClr val="dk1"/>
              </a:buClr>
              <a:buFont typeface="Arial"/>
              <a:buNone/>
            </a:pPr>
            <a:r>
              <a:rPr lang="en-US" sz="1200"/>
              <a:t>Several new video platforms with greatly improved quality over the last few months</a:t>
            </a:r>
            <a:endParaRPr sz="1200"/>
          </a:p>
          <a:p>
            <a:pPr marL="0" lvl="0" indent="0" algn="l" rtl="0">
              <a:spcBef>
                <a:spcPts val="0"/>
              </a:spcBef>
              <a:spcAft>
                <a:spcPts val="0"/>
              </a:spcAft>
              <a:buClr>
                <a:schemeClr val="dk1"/>
              </a:buClr>
              <a:buFont typeface="Arial"/>
              <a:buNone/>
            </a:pPr>
            <a:r>
              <a:rPr lang="en-US" sz="1200"/>
              <a:t>Also Vibe Coding - term coined by openai found Andrej Karpathy in Feb</a:t>
            </a:r>
            <a:endParaRPr sz="1200"/>
          </a:p>
          <a:p>
            <a:pPr marL="0" lvl="0" indent="0" algn="l" rtl="0">
              <a:spcBef>
                <a:spcPts val="0"/>
              </a:spcBef>
              <a:spcAft>
                <a:spcPts val="0"/>
              </a:spcAft>
              <a:buClr>
                <a:schemeClr val="dk1"/>
              </a:buClr>
              <a:buFont typeface="Arial"/>
              <a:buNone/>
            </a:pPr>
            <a:r>
              <a:rPr lang="en-US" sz="1200"/>
              <a:t>“I just see stuff, say stuff, run stuff, and copy paste stuff, and it mostly works.”</a:t>
            </a:r>
            <a:endParaRPr sz="1200"/>
          </a:p>
          <a:p>
            <a:pPr marL="0" lvl="0" indent="0" algn="l" rtl="0">
              <a:spcBef>
                <a:spcPts val="0"/>
              </a:spcBef>
              <a:spcAft>
                <a:spcPts val="0"/>
              </a:spcAft>
              <a:buClr>
                <a:schemeClr val="dk1"/>
              </a:buClr>
              <a:buFont typeface="Arial"/>
              <a:buNone/>
            </a:pPr>
            <a:r>
              <a:rPr lang="en-US" sz="1200"/>
              <a:t>Great for prototyping or creating disposable code</a:t>
            </a:r>
            <a:endParaRPr sz="1200"/>
          </a:p>
          <a:p>
            <a:pPr marL="0" lvl="0" indent="0" algn="l" rtl="0">
              <a:spcBef>
                <a:spcPts val="0"/>
              </a:spcBef>
              <a:spcAft>
                <a:spcPts val="0"/>
              </a:spcAft>
              <a:buClr>
                <a:schemeClr val="dk1"/>
              </a:buClr>
              <a:buFont typeface="Arial"/>
              <a:buNone/>
            </a:pPr>
            <a:endParaRPr sz="1200"/>
          </a:p>
          <a:p>
            <a:pPr marL="0" lvl="0" indent="0" algn="l" rtl="0">
              <a:spcBef>
                <a:spcPts val="48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3d4099ae2c_0_6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3d4099ae2c_0_63: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343" name="Google Shape;343;g33d4099ae2c_0_63: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3d4099ae2c_0_7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33d4099ae2c_0_79: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352" name="Google Shape;352;g33d4099ae2c_0_79: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3d4099ae2c_0_8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33d4099ae2c_0_89: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361" name="Google Shape;361;g33d4099ae2c_0_89: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6ae76ed85a_0_5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u="sng">
                <a:solidFill>
                  <a:schemeClr val="hlink"/>
                </a:solidFill>
                <a:latin typeface="Calibri"/>
                <a:ea typeface="Calibri"/>
                <a:cs typeface="Calibri"/>
                <a:sym typeface="Calibri"/>
                <a:hlinkClick r:id="rId3"/>
              </a:rPr>
              <a:t>https://notebooklm.google.com/notebook/d7b36fc4-bfaf-4049-bdcd-a07ef83971f8</a:t>
            </a: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p:txBody>
      </p:sp>
      <p:sp>
        <p:nvSpPr>
          <p:cNvPr id="369" name="Google Shape;369;g36ae76ed85a_0_5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6ae76ed85a_0_6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u="sng">
                <a:solidFill>
                  <a:schemeClr val="hlink"/>
                </a:solidFill>
                <a:latin typeface="Calibri"/>
                <a:ea typeface="Calibri"/>
                <a:cs typeface="Calibri"/>
                <a:sym typeface="Calibri"/>
                <a:hlinkClick r:id="rId3"/>
              </a:rPr>
              <a:t>https://notebooklm.google.com/notebook/d7b36fc4-bfaf-4049-bdcd-a07ef83971f8</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u="sng">
                <a:solidFill>
                  <a:schemeClr val="hlink"/>
                </a:solidFill>
                <a:latin typeface="Calibri"/>
                <a:ea typeface="Calibri"/>
                <a:cs typeface="Calibri"/>
                <a:sym typeface="Calibri"/>
                <a:hlinkClick r:id="rId4"/>
              </a:rPr>
              <a:t>https://audio.com/gigi-roman/audio/introduction-to-nato</a:t>
            </a: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Upload PDFs, websites, YouTube videos, audio files, Google Docs, or Google Slides, and NotebookLM will summarize them and make interesting connections between topics, all powered by Gemini 2.0’s multimodal understanding capabilities.</a:t>
            </a: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p:txBody>
      </p:sp>
      <p:sp>
        <p:nvSpPr>
          <p:cNvPr id="375" name="Google Shape;375;g36ae76ed85a_0_6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6ae76ed85a_0_6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The integration of AI in graphic design transforms the creative process by automating repetitive tasks, allowing designers to focus on creativity. Machine learning analyzes large datasets, offering insights into design trends and user preferences, aiding informed decision-making. AI-powered tools expedite ideation and iteration, speeding up the design workflow.</a:t>
            </a:r>
            <a:endParaRPr/>
          </a:p>
        </p:txBody>
      </p:sp>
      <p:sp>
        <p:nvSpPr>
          <p:cNvPr id="381" name="Google Shape;381;g36ae76ed85a_0_6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6ae76ed85a_0_5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The integration of AI in graphic design transforms the creative process by automating repetitive tasks, allowing designers to focus on creativity. Machine learning analyzes large datasets, offering insights into design trends and user preferences, aiding informed decision-making. AI-powered tools expedite ideation and iteration, speeding up the design workflow.</a:t>
            </a: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https://www.youtube.com/watch?v=ufjAfTuyrag</a:t>
            </a:r>
            <a:endParaRPr>
              <a:latin typeface="Calibri"/>
              <a:ea typeface="Calibri"/>
              <a:cs typeface="Calibri"/>
              <a:sym typeface="Calibri"/>
            </a:endParaRPr>
          </a:p>
        </p:txBody>
      </p:sp>
      <p:sp>
        <p:nvSpPr>
          <p:cNvPr id="388" name="Google Shape;388;g36ae76ed85a_0_5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6a57c9945b_0_10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Generative AI assists in drug discovery by simulating molecular structures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Medical imaging is enhanced through AI-generated diagnostic models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Personalized treatment plans are created using patient data analysis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AI-generated synthetic medical data improves research without privacy concerns</a:t>
            </a:r>
            <a:endParaRPr>
              <a:latin typeface="Calibri"/>
              <a:ea typeface="Calibri"/>
              <a:cs typeface="Calibri"/>
              <a:sym typeface="Calibri"/>
            </a:endParaRPr>
          </a:p>
        </p:txBody>
      </p:sp>
      <p:sp>
        <p:nvSpPr>
          <p:cNvPr id="395" name="Google Shape;395;g36a57c9945b_0_10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6a57c9945b_0_10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7000"/>
              </a:lnSpc>
              <a:spcBef>
                <a:spcPts val="0"/>
              </a:spcBef>
              <a:spcAft>
                <a:spcPts val="0"/>
              </a:spcAft>
              <a:buSzPts val="1100"/>
              <a:buNone/>
            </a:pPr>
            <a:r>
              <a:rPr lang="en-US">
                <a:latin typeface="Calibri"/>
                <a:ea typeface="Calibri"/>
                <a:cs typeface="Calibri"/>
                <a:sym typeface="Calibri"/>
              </a:rPr>
              <a:t>AI-generated art and music are revolutionizing creative expression</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Automated content creation tools assist writers and designers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Video game development benefits from procedurally generated environments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Marketing campaigns utilize AI to produce tailored visuals and copy</a:t>
            </a:r>
            <a:endParaRPr>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endParaRPr>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401" name="Google Shape;401;g36a57c9945b_0_10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6a57c9945b_0_11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AI-driven chatbots improve customer service with human-like interactions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Automated report generation saves time and reduces human error</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Supply chain optimization is achieved through predictive AI models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Customized product designs are generated based on consumer preferences</a:t>
            </a:r>
            <a:endParaRPr>
              <a:latin typeface="Calibri"/>
              <a:ea typeface="Calibri"/>
              <a:cs typeface="Calibri"/>
              <a:sym typeface="Calibri"/>
            </a:endParaRPr>
          </a:p>
        </p:txBody>
      </p:sp>
      <p:sp>
        <p:nvSpPr>
          <p:cNvPr id="407" name="Google Shape;407;g36a57c9945b_0_11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6ae76ed85a_0_6:notes"/>
          <p:cNvSpPr txBox="1">
            <a:spLocks noGrp="1"/>
          </p:cNvSpPr>
          <p:nvPr>
            <p:ph type="body" idx="1"/>
          </p:nvPr>
        </p:nvSpPr>
        <p:spPr>
          <a:xfrm>
            <a:off x="228600" y="4343400"/>
            <a:ext cx="5486400" cy="41148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r>
              <a:rPr lang="en-US"/>
              <a:t>https://theresanaiforthat.com/</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6a57c9945b_0_118: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7000"/>
              </a:lnSpc>
              <a:spcBef>
                <a:spcPts val="0"/>
              </a:spcBef>
              <a:spcAft>
                <a:spcPts val="0"/>
              </a:spcAft>
              <a:buSzPts val="1100"/>
              <a:buNone/>
            </a:pPr>
            <a:r>
              <a:rPr lang="en-US">
                <a:latin typeface="Calibri"/>
                <a:ea typeface="Calibri"/>
                <a:cs typeface="Calibri"/>
                <a:sym typeface="Calibri"/>
              </a:rPr>
              <a:t>Personalized learning experiences are created using generative AI tools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AI tutors provide real-time feedback and adaptive lessons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Educational content is generated to meet diverse learning needs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Virtual simulations offer immersive training environments</a:t>
            </a:r>
            <a:endParaRPr>
              <a:latin typeface="Calibri"/>
              <a:ea typeface="Calibri"/>
              <a:cs typeface="Calibri"/>
              <a:sym typeface="Calibri"/>
            </a:endParaRPr>
          </a:p>
          <a:p>
            <a:pPr marL="0" lvl="0" indent="0" algn="l" rtl="0">
              <a:lnSpc>
                <a:spcPct val="107000"/>
              </a:lnSpc>
              <a:spcBef>
                <a:spcPts val="800"/>
              </a:spcBef>
              <a:spcAft>
                <a:spcPts val="0"/>
              </a:spcAft>
              <a:buSzPts val="1100"/>
              <a:buNone/>
            </a:pPr>
            <a:endParaRPr>
              <a:latin typeface="Calibri"/>
              <a:ea typeface="Calibri"/>
              <a:cs typeface="Calibri"/>
              <a:sym typeface="Calibri"/>
            </a:endParaRPr>
          </a:p>
          <a:p>
            <a:pPr marL="0" lvl="0" indent="0" algn="l" rtl="0">
              <a:lnSpc>
                <a:spcPct val="107000"/>
              </a:lnSpc>
              <a:spcBef>
                <a:spcPts val="800"/>
              </a:spcBef>
              <a:spcAft>
                <a:spcPts val="0"/>
              </a:spcAft>
              <a:buSzPts val="1100"/>
              <a:buNone/>
            </a:pPr>
            <a:endParaRPr>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endParaRPr>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413" name="Google Shape;413;g36a57c9945b_0_11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6a57c9945b_0_12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Fraud detection systems are enhanced with AI-generated anomaly patterns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Automated financial reports are produced with high accuracy</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AI-driven investment strategies optimize portfolio management</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Customer service in banking is improved with intelligent virtual assistants</a:t>
            </a: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a:p>
            <a:pPr marL="0" lvl="0" indent="0" algn="l" rtl="0">
              <a:lnSpc>
                <a:spcPct val="100000"/>
              </a:lnSpc>
              <a:spcBef>
                <a:spcPts val="480"/>
              </a:spcBef>
              <a:spcAft>
                <a:spcPts val="0"/>
              </a:spcAft>
              <a:buSzPts val="1400"/>
              <a:buNone/>
            </a:pPr>
            <a:endParaRPr>
              <a:latin typeface="Calibri"/>
              <a:ea typeface="Calibri"/>
              <a:cs typeface="Calibri"/>
              <a:sym typeface="Calibri"/>
            </a:endParaRPr>
          </a:p>
        </p:txBody>
      </p:sp>
      <p:sp>
        <p:nvSpPr>
          <p:cNvPr id="419" name="Google Shape;419;g36a57c9945b_0_12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6a57c9945b_0_13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AI-generated scripts and storylines assist filmmakers and writers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Deepfake technology creates realistic visual effects for movies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Music composition tools help artists develop new melodies and beats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Personalized content recommendations enhance user engagement</a:t>
            </a:r>
            <a:endParaRPr>
              <a:latin typeface="Calibri"/>
              <a:ea typeface="Calibri"/>
              <a:cs typeface="Calibri"/>
              <a:sym typeface="Calibri"/>
            </a:endParaRPr>
          </a:p>
        </p:txBody>
      </p:sp>
      <p:sp>
        <p:nvSpPr>
          <p:cNvPr id="425" name="Google Shape;425;g36a57c9945b_0_13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6a57c9945b_0_13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Bias in AI-generated content must be carefully monitored and addressed</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Intellectual property rights for AI-created works require clear guidelines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Transparency in AI decision-making processes is essential for trust</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Ethical frameworks must be established to govern generative AI use</a:t>
            </a:r>
            <a:endParaRPr>
              <a:latin typeface="Calibri"/>
              <a:ea typeface="Calibri"/>
              <a:cs typeface="Calibri"/>
              <a:sym typeface="Calibri"/>
            </a:endParaRPr>
          </a:p>
        </p:txBody>
      </p:sp>
      <p:sp>
        <p:nvSpPr>
          <p:cNvPr id="431" name="Google Shape;431;g36a57c9945b_0_13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6a57c9945b_0_14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Generative AI will become more integrated into everyday applications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Advancements in AI will lead to more sophisticated and creative outputs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Collaboration between humans and AI will redefine workflows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Regulatory standards will evolve to address new challenges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Generative AI is revolutionizing industries by enabling innovation, automation, and creativity. From healthcare to entertainment, its applications are vast and transformative. As technology advances, ethical considerations and regulatory frameworks will play a crucial role in shaping its future. Embracing generative AI responsibly will unlock new opportunities and drive progress across various sectors.</a:t>
            </a:r>
            <a:endParaRPr>
              <a:latin typeface="Calibri"/>
              <a:ea typeface="Calibri"/>
              <a:cs typeface="Calibri"/>
              <a:sym typeface="Calibri"/>
            </a:endParaRPr>
          </a:p>
        </p:txBody>
      </p:sp>
      <p:sp>
        <p:nvSpPr>
          <p:cNvPr id="437" name="Google Shape;437;g36a57c9945b_0_14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59447e5863_1_9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7000"/>
              </a:lnSpc>
              <a:spcBef>
                <a:spcPts val="0"/>
              </a:spcBef>
              <a:spcAft>
                <a:spcPts val="0"/>
              </a:spcAft>
              <a:buSzPts val="1100"/>
              <a:buNone/>
            </a:pP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AI agents are increasingly being integrated into educational settings, transforming the way students learn and educators teach. These intelligent systems leverage advanced algorithms to provide personalized learning experiences, automate administrative tasks, and offer real-time support. we are going to explore here together the various ways AI agents are being utilized in education, their benefits, and the challenges they present.</a:t>
            </a:r>
            <a:endParaRPr>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443" name="Google Shape;443;g359447e5863_1_9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6af15d9359_1_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7000"/>
              </a:lnSpc>
              <a:spcBef>
                <a:spcPts val="0"/>
              </a:spcBef>
              <a:spcAft>
                <a:spcPts val="0"/>
              </a:spcAft>
              <a:buSzPts val="1100"/>
              <a:buNone/>
            </a:pP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AI agents are increasingly being integrated into educational settings, transforming the way students learn and educators teach. These intelligent systems leverage advanced algorithms to provide personalized learning experiences, automate administrative tasks, and offer real-time support. we are going to explore here together the various ways AI agents are being utilized in education, their benefits, and the challenges they present.</a:t>
            </a:r>
            <a:endParaRPr>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450" name="Google Shape;450;g36af15d9359_1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6af15d9359_1_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7000"/>
              </a:lnSpc>
              <a:spcBef>
                <a:spcPts val="0"/>
              </a:spcBef>
              <a:spcAft>
                <a:spcPts val="0"/>
              </a:spcAft>
              <a:buSzPts val="1100"/>
              <a:buNone/>
            </a:pP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AI agents are increasingly being integrated into educational settings, transforming the way students learn and educators teach. These intelligent systems leverage advanced algorithms to provide personalized learning experiences, automate administrative tasks, and offer real-time support. we are going to explore here together the various ways AI agents are being utilized in education, their benefits, and the challenges they present.</a:t>
            </a:r>
            <a:endParaRPr>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456" name="Google Shape;456;g36af15d9359_1_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6af15d9359_1_1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7000"/>
              </a:lnSpc>
              <a:spcBef>
                <a:spcPts val="0"/>
              </a:spcBef>
              <a:spcAft>
                <a:spcPts val="0"/>
              </a:spcAft>
              <a:buSzPts val="1100"/>
              <a:buNone/>
            </a:pP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AI agents are increasingly being integrated into educational settings, transforming the way students learn and educators teach. These intelligent systems leverage advanced algorithms to provide personalized learning experiences, automate administrative tasks, and offer real-time support. we are going to explore here together the various ways AI agents are being utilized in education, their benefits, and the challenges they present.</a:t>
            </a:r>
            <a:endParaRPr>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462" name="Google Shape;462;g36af15d9359_1_1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6af15d9359_1_2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7000"/>
              </a:lnSpc>
              <a:spcBef>
                <a:spcPts val="0"/>
              </a:spcBef>
              <a:spcAft>
                <a:spcPts val="0"/>
              </a:spcAft>
              <a:buSzPts val="1100"/>
              <a:buNone/>
            </a:pP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AI agents are increasingly being integrated into educational settings, transforming the way students learn and educators teach. These intelligent systems leverage advanced algorithms to provide personalized learning experiences, automate administrative tasks, and offer real-time support. we are going to explore here together the various ways AI agents are being utilized in education, their benefits, and the challenges they present.</a:t>
            </a:r>
            <a:endParaRPr>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469" name="Google Shape;469;g36af15d9359_1_2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6ae76ed85a_0_11:notes"/>
          <p:cNvSpPr txBox="1">
            <a:spLocks noGrp="1"/>
          </p:cNvSpPr>
          <p:nvPr>
            <p:ph type="body" idx="1"/>
          </p:nvPr>
        </p:nvSpPr>
        <p:spPr>
          <a:xfrm>
            <a:off x="228600" y="4343400"/>
            <a:ext cx="5486400" cy="41148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r>
              <a:rPr lang="en-US"/>
              <a:t>https://theresanaiforthat.com/</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6af15d9359_1_3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7000"/>
              </a:lnSpc>
              <a:spcBef>
                <a:spcPts val="0"/>
              </a:spcBef>
              <a:spcAft>
                <a:spcPts val="0"/>
              </a:spcAft>
              <a:buSzPts val="1100"/>
              <a:buNone/>
            </a:pP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AI agents are increasingly being integrated into educational settings, transforming the way students learn and educators teach. These intelligent systems leverage advanced algorithms to provide personalized learning experiences, automate administrative tasks, and offer real-time support. we are going to explore here together the various ways AI agents are being utilized in education, their benefits, and the challenges they present.</a:t>
            </a:r>
            <a:endParaRPr>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477" name="Google Shape;477;g36af15d9359_1_3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6a57c9945b_0_15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Virtual tutors offer 24/7 assistance and guidance to students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Interactive learning tools engage students through gamification and simulations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Real-time language translation aids in multilingual classrooms</a:t>
            </a:r>
            <a:endParaRPr>
              <a:latin typeface="Calibri"/>
              <a:ea typeface="Calibri"/>
              <a:cs typeface="Calibri"/>
              <a:sym typeface="Calibri"/>
            </a:endParaRPr>
          </a:p>
          <a:p>
            <a:pPr marL="0" lvl="0" indent="0" algn="l" rtl="0">
              <a:lnSpc>
                <a:spcPct val="100000"/>
              </a:lnSpc>
              <a:spcBef>
                <a:spcPts val="480"/>
              </a:spcBef>
              <a:spcAft>
                <a:spcPts val="0"/>
              </a:spcAft>
              <a:buSzPts val="1400"/>
              <a:buNone/>
            </a:pPr>
            <a:r>
              <a:rPr lang="en-US">
                <a:latin typeface="Calibri"/>
                <a:ea typeface="Calibri"/>
                <a:cs typeface="Calibri"/>
                <a:sym typeface="Calibri"/>
              </a:rPr>
              <a:t>Immediate feedback mechanisms enhance learning retention and understanding</a:t>
            </a:r>
            <a:endParaRPr>
              <a:latin typeface="Calibri"/>
              <a:ea typeface="Calibri"/>
              <a:cs typeface="Calibri"/>
              <a:sym typeface="Calibri"/>
            </a:endParaRPr>
          </a:p>
        </p:txBody>
      </p:sp>
      <p:sp>
        <p:nvSpPr>
          <p:cNvPr id="485" name="Google Shape;485;g36a57c9945b_0_15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6a57c9945b_0_16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dirty="0">
                <a:latin typeface="Calibri"/>
                <a:ea typeface="Calibri"/>
                <a:cs typeface="Calibri"/>
                <a:sym typeface="Calibri"/>
              </a:rPr>
              <a:t>AI-driven tools support students with disabilities through assistive technologies</a:t>
            </a:r>
            <a:endParaRPr dirty="0">
              <a:latin typeface="Calibri"/>
              <a:ea typeface="Calibri"/>
              <a:cs typeface="Calibri"/>
              <a:sym typeface="Calibri"/>
            </a:endParaRPr>
          </a:p>
          <a:p>
            <a:pPr marL="0" lvl="0" indent="0" algn="l" rtl="0">
              <a:lnSpc>
                <a:spcPct val="100000"/>
              </a:lnSpc>
              <a:spcBef>
                <a:spcPts val="480"/>
              </a:spcBef>
              <a:spcAft>
                <a:spcPts val="0"/>
              </a:spcAft>
              <a:buSzPts val="1400"/>
              <a:buNone/>
            </a:pPr>
            <a:r>
              <a:rPr lang="en-US" dirty="0">
                <a:latin typeface="Calibri"/>
                <a:ea typeface="Calibri"/>
                <a:cs typeface="Calibri"/>
                <a:sym typeface="Calibri"/>
              </a:rPr>
              <a:t>Voice recognition and text-to-speech features aid visually impaired students</a:t>
            </a:r>
            <a:endParaRPr dirty="0">
              <a:latin typeface="Calibri"/>
              <a:ea typeface="Calibri"/>
              <a:cs typeface="Calibri"/>
              <a:sym typeface="Calibri"/>
            </a:endParaRPr>
          </a:p>
          <a:p>
            <a:pPr marL="0" lvl="0" indent="0" algn="l" rtl="0">
              <a:lnSpc>
                <a:spcPct val="100000"/>
              </a:lnSpc>
              <a:spcBef>
                <a:spcPts val="480"/>
              </a:spcBef>
              <a:spcAft>
                <a:spcPts val="0"/>
              </a:spcAft>
              <a:buSzPts val="1400"/>
              <a:buNone/>
            </a:pPr>
            <a:r>
              <a:rPr lang="en-US" dirty="0">
                <a:latin typeface="Calibri"/>
                <a:ea typeface="Calibri"/>
                <a:cs typeface="Calibri"/>
                <a:sym typeface="Calibri"/>
              </a:rPr>
              <a:t>Adaptive interfaces accommodate different learning styles and abilities</a:t>
            </a:r>
            <a:endParaRPr dirty="0">
              <a:latin typeface="Calibri"/>
              <a:ea typeface="Calibri"/>
              <a:cs typeface="Calibri"/>
              <a:sym typeface="Calibri"/>
            </a:endParaRPr>
          </a:p>
          <a:p>
            <a:pPr marL="0" lvl="0" indent="0" algn="l" rtl="0">
              <a:lnSpc>
                <a:spcPct val="100000"/>
              </a:lnSpc>
              <a:spcBef>
                <a:spcPts val="480"/>
              </a:spcBef>
              <a:spcAft>
                <a:spcPts val="0"/>
              </a:spcAft>
              <a:buSzPts val="1400"/>
              <a:buNone/>
            </a:pPr>
            <a:r>
              <a:rPr lang="en-US" dirty="0">
                <a:latin typeface="Calibri"/>
                <a:ea typeface="Calibri"/>
                <a:cs typeface="Calibri"/>
                <a:sym typeface="Calibri"/>
              </a:rPr>
              <a:t>Inclusive educational content ensures all students can participate fully</a:t>
            </a:r>
            <a:endParaRPr dirty="0">
              <a:latin typeface="Calibri"/>
              <a:ea typeface="Calibri"/>
              <a:cs typeface="Calibri"/>
              <a:sym typeface="Calibri"/>
            </a:endParaRPr>
          </a:p>
        </p:txBody>
      </p:sp>
      <p:sp>
        <p:nvSpPr>
          <p:cNvPr id="491" name="Google Shape;491;g36a57c9945b_0_16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6a57c9945b_0_14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dirty="0">
                <a:latin typeface="Calibri"/>
                <a:ea typeface="Calibri"/>
                <a:cs typeface="Calibri"/>
                <a:sym typeface="Calibri"/>
              </a:rPr>
              <a:t>AI agents are increasingly being integrated into educational settings, transforming the way students learn and educators teach. These intelligent systems leverage advanced algorithms to provide personalized learning experiences, automate administrative tasks, and offer real-time support. This presentation explores the various ways AI agents are being utilized in education, their benefits, and the challenges they present.</a:t>
            </a:r>
          </a:p>
          <a:p>
            <a:pPr marL="0" lvl="0" indent="0" algn="l" rtl="0">
              <a:lnSpc>
                <a:spcPct val="100000"/>
              </a:lnSpc>
              <a:spcBef>
                <a:spcPts val="480"/>
              </a:spcBef>
              <a:spcAft>
                <a:spcPts val="0"/>
              </a:spcAft>
              <a:buSzPts val="1400"/>
              <a:buNone/>
            </a:pPr>
            <a:endParaRPr lang="en-US" dirty="0">
              <a:latin typeface="Calibri"/>
              <a:ea typeface="Calibri"/>
              <a:cs typeface="Calibri"/>
              <a:sym typeface="Calibri"/>
            </a:endParaRPr>
          </a:p>
          <a:p>
            <a:pPr marL="457188" lvl="0" indent="-409563" algn="l" rtl="0">
              <a:lnSpc>
                <a:spcPct val="100000"/>
              </a:lnSpc>
              <a:spcBef>
                <a:spcPts val="560"/>
              </a:spcBef>
              <a:spcAft>
                <a:spcPts val="0"/>
              </a:spcAft>
              <a:buSzPts val="1350"/>
              <a:buChar char="⮚"/>
            </a:pPr>
            <a:r>
              <a:rPr lang="en-US" dirty="0"/>
              <a:t>AI-powered chatbots handle student inquiries and administrative tasks</a:t>
            </a:r>
          </a:p>
          <a:p>
            <a:pPr marL="457188" lvl="0" indent="-409563" algn="l" rtl="0">
              <a:lnSpc>
                <a:spcPct val="100000"/>
              </a:lnSpc>
              <a:spcBef>
                <a:spcPts val="560"/>
              </a:spcBef>
              <a:spcAft>
                <a:spcPts val="0"/>
              </a:spcAft>
              <a:buSzPts val="1350"/>
              <a:buChar char="⮚"/>
            </a:pPr>
            <a:r>
              <a:rPr lang="en-US" dirty="0"/>
              <a:t>Automated grading systems reduce teacher workload and provide instant feedback</a:t>
            </a:r>
          </a:p>
          <a:p>
            <a:pPr marL="457188" lvl="0" indent="-409563" algn="l" rtl="0">
              <a:lnSpc>
                <a:spcPct val="100000"/>
              </a:lnSpc>
              <a:spcBef>
                <a:spcPts val="560"/>
              </a:spcBef>
              <a:spcAft>
                <a:spcPts val="0"/>
              </a:spcAft>
              <a:buSzPts val="1350"/>
              <a:buChar char="⮚"/>
            </a:pPr>
            <a:r>
              <a:rPr lang="en-US" dirty="0"/>
              <a:t>Predictive analytics help in identifying at-risk students and interventions</a:t>
            </a:r>
          </a:p>
          <a:p>
            <a:pPr marL="457188" lvl="0" indent="-409563" algn="l" rtl="0">
              <a:lnSpc>
                <a:spcPct val="100000"/>
              </a:lnSpc>
              <a:spcBef>
                <a:spcPts val="560"/>
              </a:spcBef>
              <a:spcAft>
                <a:spcPts val="0"/>
              </a:spcAft>
              <a:buSzPts val="1350"/>
              <a:buChar char="⮚"/>
            </a:pPr>
            <a:r>
              <a:rPr lang="en-US" dirty="0"/>
              <a:t>Streamlined scheduling and resource allocation improve operational efficiency</a:t>
            </a:r>
          </a:p>
          <a:p>
            <a:pPr marL="0" lvl="0" indent="0" algn="l" rtl="0">
              <a:lnSpc>
                <a:spcPct val="100000"/>
              </a:lnSpc>
              <a:spcBef>
                <a:spcPts val="480"/>
              </a:spcBef>
              <a:spcAft>
                <a:spcPts val="0"/>
              </a:spcAft>
              <a:buSzPts val="1400"/>
              <a:buNone/>
            </a:pPr>
            <a:endParaRPr dirty="0"/>
          </a:p>
        </p:txBody>
      </p:sp>
      <p:sp>
        <p:nvSpPr>
          <p:cNvPr id="497" name="Google Shape;497;g36a57c9945b_0_14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6af15d9359_1_4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AI agents are increasingly being integrated into educational settings, transforming the way students learn and educators teach. These intelligent systems leverage advanced algorithms to provide personalized learning experiences, automate administrative tasks, and offer real-time support. This presentation explores the various ways AI agents are being utilized in education, their benefits, and the challenges they present.</a:t>
            </a:r>
            <a:endParaRPr/>
          </a:p>
        </p:txBody>
      </p:sp>
      <p:sp>
        <p:nvSpPr>
          <p:cNvPr id="503" name="Google Shape;503;g36af15d9359_1_4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6af15d9359_1_5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AI agents are increasingly being integrated into educational settings, transforming the way students learn and educators teach. These intelligent systems leverage advanced algorithms to provide personalized learning experiences, automate administrative tasks, and offer real-time support. This presentation explores the various ways AI agents are being utilized in education, their benefits, and the challenges they present.</a:t>
            </a:r>
            <a:endParaRPr/>
          </a:p>
        </p:txBody>
      </p:sp>
      <p:sp>
        <p:nvSpPr>
          <p:cNvPr id="512" name="Google Shape;512;g36af15d9359_1_5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6af15d9359_1_7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AI agents are increasingly being integrated into educational settings, transforming the way students learn and educators teach. These intelligent systems leverage advanced algorithms to provide personalized learning experiences, automate administrative tasks, and offer real-time support. This presentation explores the various ways AI agents are being utilized in education, their benefits, and the challenges they present.</a:t>
            </a:r>
            <a:endParaRPr/>
          </a:p>
        </p:txBody>
      </p:sp>
      <p:sp>
        <p:nvSpPr>
          <p:cNvPr id="521" name="Google Shape;521;g36af15d9359_1_7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6af15d9359_1_68: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AI agents are increasingly being integrated into educational settings, transforming the way students learn and educators teach. These intelligent systems leverage advanced algorithms to provide personalized learning experiences, automate administrative tasks, and offer real-time support. This presentation explores the various ways AI agents are being utilized in education, their benefits, and the challenges they present.</a:t>
            </a:r>
            <a:endParaRPr/>
          </a:p>
        </p:txBody>
      </p:sp>
      <p:sp>
        <p:nvSpPr>
          <p:cNvPr id="531" name="Google Shape;531;g36af15d9359_1_6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6af15d9359_1_5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latin typeface="Calibri"/>
                <a:ea typeface="Calibri"/>
                <a:cs typeface="Calibri"/>
                <a:sym typeface="Calibri"/>
              </a:rPr>
              <a:t>AI agents are increasingly being integrated into educational settings, transforming the way students learn and educators teach. These intelligent systems leverage advanced algorithms to provide personalized learning experiences, automate administrative tasks, and offer real-time support. This presentation explores the various ways AI agents are being utilized in education, their benefits, and the challenges they present.</a:t>
            </a:r>
            <a:endParaRPr/>
          </a:p>
        </p:txBody>
      </p:sp>
      <p:sp>
        <p:nvSpPr>
          <p:cNvPr id="540" name="Google Shape;540;g36af15d9359_1_5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6a57c9945b_0_16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7000"/>
              </a:lnSpc>
              <a:spcBef>
                <a:spcPts val="0"/>
              </a:spcBef>
              <a:spcAft>
                <a:spcPts val="0"/>
              </a:spcAft>
              <a:buSzPts val="1100"/>
              <a:buNone/>
            </a:pPr>
            <a:r>
              <a:rPr lang="en-US">
                <a:latin typeface="Calibri"/>
                <a:ea typeface="Calibri"/>
                <a:cs typeface="Calibri"/>
                <a:sym typeface="Calibri"/>
              </a:rPr>
              <a:t>Data privacy and security concerns in handling student information</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Ensuring fairness and avoiding bias in AI algorithms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Maintaining human oversight and ethical guidelines in AI deployment</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Addressing the digital divide and ensuring equitable access to AI tools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The integration of AI agents in educational settings holds immense potential to revolutionize learning and teaching processes. By providing personalized learning experiences, enhancing administrative efficiency, and offering real-time support, AI agents can significantly improve educational outcomes. However, it is crucial to address ethical considerations and challenges to ensure the responsible and equitable use of these technologies in education.</a:t>
            </a:r>
            <a:endParaRPr>
              <a:latin typeface="Calibri"/>
              <a:ea typeface="Calibri"/>
              <a:cs typeface="Calibri"/>
              <a:sym typeface="Calibri"/>
            </a:endParaRPr>
          </a:p>
          <a:p>
            <a:pPr marL="0" lvl="0" indent="0" algn="l" rtl="0">
              <a:lnSpc>
                <a:spcPct val="107000"/>
              </a:lnSpc>
              <a:spcBef>
                <a:spcPts val="800"/>
              </a:spcBef>
              <a:spcAft>
                <a:spcPts val="0"/>
              </a:spcAft>
              <a:buSzPts val="1100"/>
              <a:buNone/>
            </a:pPr>
            <a:endParaRPr>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endParaRPr>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549" name="Google Shape;549;g36a57c9945b_0_16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6ae76ed85a_0_0:notes"/>
          <p:cNvSpPr txBox="1">
            <a:spLocks noGrp="1"/>
          </p:cNvSpPr>
          <p:nvPr>
            <p:ph type="body" idx="1"/>
          </p:nvPr>
        </p:nvSpPr>
        <p:spPr>
          <a:xfrm>
            <a:off x="228600" y="4343400"/>
            <a:ext cx="5486400" cy="41148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r>
              <a:rPr lang="en-US"/>
              <a:t>Generative AI platforms and tools are revolutionizing how we create content, automate tasks, and solve complex problems. These systems leverage advanced machine learning models to generate text, images, and even code, transforming industries from marketing to software development. This presentation will explore the key platforms, their applications, and the impact they have on various sectors, providing a comprehensive understanding of this cutting-edge technology.</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6ae76ed85a_0_9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7000"/>
              </a:lnSpc>
              <a:spcBef>
                <a:spcPts val="0"/>
              </a:spcBef>
              <a:spcAft>
                <a:spcPts val="0"/>
              </a:spcAft>
              <a:buClr>
                <a:schemeClr val="dk1"/>
              </a:buClr>
              <a:buSzPts val="1100"/>
              <a:buFont typeface="Arial"/>
              <a:buNone/>
            </a:pPr>
            <a:r>
              <a:rPr lang="en-US">
                <a:latin typeface="Calibri"/>
                <a:ea typeface="Calibri"/>
                <a:cs typeface="Calibri"/>
                <a:sym typeface="Calibri"/>
              </a:rPr>
              <a:t>Finally, we end with a </a:t>
            </a:r>
            <a:r>
              <a:rPr lang="en-US" b="1" u="sng">
                <a:latin typeface="Calibri"/>
                <a:ea typeface="Calibri"/>
                <a:cs typeface="Calibri"/>
                <a:sym typeface="Calibri"/>
              </a:rPr>
              <a:t>practical discussion</a:t>
            </a:r>
            <a:r>
              <a:rPr lang="en-US">
                <a:latin typeface="Calibri"/>
                <a:ea typeface="Calibri"/>
                <a:cs typeface="Calibri"/>
                <a:sym typeface="Calibri"/>
              </a:rPr>
              <a:t> designed to guide attendees through thinking about different types of change (e.g., efficiencies gained within existing structures versus disruptive paradigmatic change that changes those structures all together). This section includes a focus on how  AI is likely to create change within their own organizations and communities and what they should be doing to influence and navigate these changes.</a:t>
            </a:r>
            <a:endParaRPr>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endParaRPr>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556" name="Google Shape;556;g36ae76ed85a_0_9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6b11dd2d32_0_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7000"/>
              </a:lnSpc>
              <a:spcBef>
                <a:spcPts val="0"/>
              </a:spcBef>
              <a:spcAft>
                <a:spcPts val="0"/>
              </a:spcAft>
              <a:buClr>
                <a:schemeClr val="dk1"/>
              </a:buClr>
              <a:buSzPts val="1100"/>
              <a:buFont typeface="Arial"/>
              <a:buNone/>
            </a:pPr>
            <a:r>
              <a:rPr lang="en-US">
                <a:latin typeface="Calibri"/>
                <a:ea typeface="Calibri"/>
                <a:cs typeface="Calibri"/>
                <a:sym typeface="Calibri"/>
              </a:rPr>
              <a:t>Finally, we end with a </a:t>
            </a:r>
            <a:r>
              <a:rPr lang="en-US" b="1" u="sng">
                <a:latin typeface="Calibri"/>
                <a:ea typeface="Calibri"/>
                <a:cs typeface="Calibri"/>
                <a:sym typeface="Calibri"/>
              </a:rPr>
              <a:t>practical discussion</a:t>
            </a:r>
            <a:r>
              <a:rPr lang="en-US">
                <a:latin typeface="Calibri"/>
                <a:ea typeface="Calibri"/>
                <a:cs typeface="Calibri"/>
                <a:sym typeface="Calibri"/>
              </a:rPr>
              <a:t> designed to guide attendees through thinking about different types of change (e.g., efficiencies gained within existing structures versus disruptive paradigmatic change that changes those structures all together). This section includes a focus on how  AI is likely to create change within their own organizations and communities and what they should be doing to influence and navigate these changes.</a:t>
            </a:r>
            <a:endParaRPr>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endParaRPr>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563" name="Google Shape;563;g36b11dd2d32_0_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59447e5863_1_43: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
        <p:nvSpPr>
          <p:cNvPr id="570" name="Google Shape;570;g359447e5863_1_4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1" name="Google Shape;571;g359447e5863_1_4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a:t>Co-authors/Speakers Background: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Mr. Gigi Roman Course Director, NATO School Oberammergau, NATO Certified Instructor and the Advanced Distributed Learning (eLearning) Program Manager responsible for NATO School’s online education, training and online content management, including new product design and strategic relationships for the organization learning management system, authoring tools and collaboration solutions. In previous roles with NATO School and the PfP community, he has overseen the development of web-based knowledge management systems and the repurposing of instructional materials for online delivery. Member of the Advanced Distributed Learning Working Group and the Educators Working Group of the PfP Consortium of Defense Academies and Security Studies Institutes. Prior to NATO School, he worked with a variety of groups at the Military Academy, International Security Network, George C. Marshall Center, PfP Consortium on project management, online content management, online and classroom training.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Mr. Ryan Williams NATO ACT in Norfolk, Virginia, USA boasting more than 15 years of expertise in eLearning across diverse roles, he embarked on his journey as a programmer, proficiently hardcoding Flash and JavaScript many years ago. His proficiency extends to multimedia design, video production, and adept delivery through Learning Management Systems (LMS) and SCORM. Presently, he actively contributes to a spectrum of projects focused on emerging technologies, including virtual reality, augmented reality, 5G delivery, haptics, and Artificial Intelligence.</a:t>
            </a:r>
            <a:endParaRPr/>
          </a:p>
          <a:p>
            <a:pPr marL="0" lvl="0" indent="0" algn="l" rtl="0">
              <a:lnSpc>
                <a:spcPct val="100000"/>
              </a:lnSpc>
              <a:spcBef>
                <a:spcPts val="0"/>
              </a:spcBef>
              <a:spcAft>
                <a:spcPts val="0"/>
              </a:spcAft>
              <a:buSzPts val="1400"/>
              <a:buNone/>
            </a:pPr>
            <a:r>
              <a:rPr lang="en-US"/>
              <a:t>Presentation Title: Generative Artificial Intelligence in Training and Education: Hands-On Workshop for Learning Technology Innovations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Dr. Biljana Presnall is Vice President, Jefferson Institute, of the Jefferson Institute with extensive experience in eLearning and military training. She led a digital team on a Department of Defense R&amp;D project to mature the operational integration of Advanced Distributed Learning (ADL) in multinational exercises (MADLx) and contributed to the Annex to NATO ADL Handbook on ADL in Exercises. Her research is primarily focused on leveraging advanced data science methodologies within big data environments to develop innovative data strategies and solutions. This includes the application of artificial intelligence and natural language processing techniques to optimize and drive actionable insights.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6a57c9945b_0_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7000"/>
              </a:lnSpc>
              <a:spcBef>
                <a:spcPts val="0"/>
              </a:spcBef>
              <a:spcAft>
                <a:spcPts val="0"/>
              </a:spcAft>
              <a:buSzPts val="1100"/>
              <a:buNone/>
            </a:pPr>
            <a:r>
              <a:rPr lang="en-US" b="1">
                <a:latin typeface="Calibri"/>
                <a:ea typeface="Calibri"/>
                <a:cs typeface="Calibri"/>
                <a:sym typeface="Calibri"/>
              </a:rPr>
              <a:t>Note:</a:t>
            </a:r>
            <a:r>
              <a:rPr lang="en-US">
                <a:latin typeface="Calibri"/>
                <a:ea typeface="Calibri"/>
                <a:cs typeface="Calibri"/>
                <a:sym typeface="Calibri"/>
              </a:rPr>
              <a:t> </a:t>
            </a:r>
            <a:r>
              <a:rPr lang="en-US" i="1">
                <a:latin typeface="Calibri"/>
                <a:ea typeface="Calibri"/>
                <a:cs typeface="Calibri"/>
                <a:sym typeface="Calibri"/>
              </a:rPr>
              <a:t>these presentation was built with help of AI tools such as: MS Copilot incl. Designer, Napkin AI,  Gemini, Notebook LM</a:t>
            </a:r>
            <a:endParaRPr i="1">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Generative AI refers to systems that create new content based on learned patterns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These models use deep learning techniques to produce human-like outputs</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Applications range from text generation to image creation and beyond</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Unlike traditional AI, generative models focus on creativity and innovation</a:t>
            </a:r>
            <a:endParaRPr>
              <a:latin typeface="Calibri"/>
              <a:ea typeface="Calibri"/>
              <a:cs typeface="Calibri"/>
              <a:sym typeface="Calibri"/>
            </a:endParaRPr>
          </a:p>
          <a:p>
            <a:pPr marL="0" lvl="0" indent="0" algn="l" rtl="0">
              <a:lnSpc>
                <a:spcPct val="107000"/>
              </a:lnSpc>
              <a:spcBef>
                <a:spcPts val="800"/>
              </a:spcBef>
              <a:spcAft>
                <a:spcPts val="0"/>
              </a:spcAft>
              <a:buSzPts val="1100"/>
              <a:buNone/>
            </a:pPr>
            <a:r>
              <a:rPr lang="en-US">
                <a:latin typeface="Calibri"/>
                <a:ea typeface="Calibri"/>
                <a:cs typeface="Calibri"/>
                <a:sym typeface="Calibri"/>
              </a:rPr>
              <a:t>Examples include chatbots, design tools, and automated content generators</a:t>
            </a:r>
            <a:endParaRPr>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117" name="Google Shape;117;g36a57c9945b_0_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59447e5863_1_6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457200" lvl="0" indent="-330200" algn="l" rtl="0">
              <a:lnSpc>
                <a:spcPct val="115000"/>
              </a:lnSpc>
              <a:spcBef>
                <a:spcPts val="1200"/>
              </a:spcBef>
              <a:spcAft>
                <a:spcPts val="0"/>
              </a:spcAft>
              <a:buClr>
                <a:schemeClr val="dk1"/>
              </a:buClr>
              <a:buSzPts val="1600"/>
              <a:buChar char="●"/>
            </a:pPr>
            <a:r>
              <a:rPr lang="en-US" b="1"/>
              <a:t>Brief Overview of AI in Education:</a:t>
            </a:r>
            <a:endParaRPr b="1"/>
          </a:p>
          <a:p>
            <a:pPr marL="914400" lvl="1" indent="-330200" algn="l" rtl="0">
              <a:lnSpc>
                <a:spcPct val="115000"/>
              </a:lnSpc>
              <a:spcBef>
                <a:spcPts val="0"/>
              </a:spcBef>
              <a:spcAft>
                <a:spcPts val="0"/>
              </a:spcAft>
              <a:buSzPts val="1600"/>
              <a:buAutoNum type="alphaLcPeriod"/>
            </a:pPr>
            <a:r>
              <a:rPr lang="en-US"/>
              <a:t>AI in defense education enhances training effectiveness and efficiency.</a:t>
            </a:r>
            <a:endParaRPr/>
          </a:p>
          <a:p>
            <a:pPr marL="914400" lvl="1" indent="-330200" algn="l" rtl="0">
              <a:lnSpc>
                <a:spcPct val="115000"/>
              </a:lnSpc>
              <a:spcBef>
                <a:spcPts val="0"/>
              </a:spcBef>
              <a:spcAft>
                <a:spcPts val="0"/>
              </a:spcAft>
              <a:buSzPts val="1600"/>
              <a:buAutoNum type="alphaLcPeriod"/>
            </a:pPr>
            <a:r>
              <a:rPr lang="en-US"/>
              <a:t>It supports personalized learning paths and adaptive content delivery.</a:t>
            </a:r>
            <a:endParaRPr/>
          </a:p>
          <a:p>
            <a:pPr marL="914400" lvl="1" indent="-330200" algn="l" rtl="0">
              <a:lnSpc>
                <a:spcPct val="115000"/>
              </a:lnSpc>
              <a:spcBef>
                <a:spcPts val="0"/>
              </a:spcBef>
              <a:spcAft>
                <a:spcPts val="0"/>
              </a:spcAft>
              <a:buSzPts val="1600"/>
              <a:buAutoNum type="alphaLcPeriod"/>
            </a:pPr>
            <a:r>
              <a:rPr lang="en-US"/>
              <a:t>AI aids in simulation training, providing realistic scenarios and feedback.</a:t>
            </a:r>
            <a:endParaRPr/>
          </a:p>
          <a:p>
            <a:pPr marL="914400" lvl="1" indent="-330200" algn="l" rtl="0">
              <a:lnSpc>
                <a:spcPct val="115000"/>
              </a:lnSpc>
              <a:spcBef>
                <a:spcPts val="0"/>
              </a:spcBef>
              <a:spcAft>
                <a:spcPts val="0"/>
              </a:spcAft>
              <a:buSzPts val="1600"/>
              <a:buAutoNum type="alphaLcPeriod"/>
            </a:pPr>
            <a:r>
              <a:rPr lang="en-US"/>
              <a:t>It can automate assessments and provide data-driven insights.</a:t>
            </a:r>
            <a:endParaRPr/>
          </a:p>
          <a:p>
            <a:pPr marL="914400" lvl="1" indent="-330200" algn="l" rtl="0">
              <a:lnSpc>
                <a:spcPct val="115000"/>
              </a:lnSpc>
              <a:spcBef>
                <a:spcPts val="0"/>
              </a:spcBef>
              <a:spcAft>
                <a:spcPts val="0"/>
              </a:spcAft>
              <a:buSzPts val="1600"/>
              <a:buAutoNum type="alphaLcPeriod"/>
            </a:pPr>
            <a:r>
              <a:rPr lang="en-US"/>
              <a:t>AI helps create immersive and engaging learning experiences for military personnel.</a:t>
            </a:r>
            <a:endParaRPr/>
          </a:p>
          <a:p>
            <a:pPr marL="457200" lvl="0" indent="-330200" algn="l" rtl="0">
              <a:lnSpc>
                <a:spcPct val="115000"/>
              </a:lnSpc>
              <a:spcBef>
                <a:spcPts val="0"/>
              </a:spcBef>
              <a:spcAft>
                <a:spcPts val="0"/>
              </a:spcAft>
              <a:buClr>
                <a:schemeClr val="dk1"/>
              </a:buClr>
              <a:buSzPts val="1600"/>
              <a:buChar char="●"/>
            </a:pPr>
            <a:r>
              <a:rPr lang="en-US"/>
              <a:t>Addressing current online training challenges is important in today's rapidly evolving educational landscape. We face significant hurdles in areas like efficient content generation, maintaining consistent learner engagement, and providing timely, effective feedback and assessment. These are key focus areas as we explore Generative AI's potential.</a:t>
            </a:r>
            <a:endParaRPr/>
          </a:p>
          <a:p>
            <a:pPr marL="457200" lvl="0" indent="-330200" algn="l" rtl="0">
              <a:lnSpc>
                <a:spcPct val="115000"/>
              </a:lnSpc>
              <a:spcBef>
                <a:spcPts val="0"/>
              </a:spcBef>
              <a:spcAft>
                <a:spcPts val="0"/>
              </a:spcAft>
              <a:buClr>
                <a:schemeClr val="dk1"/>
              </a:buClr>
              <a:buSzPts val="1600"/>
              <a:buChar char="●"/>
            </a:pPr>
            <a:r>
              <a:rPr lang="en-US" b="1"/>
              <a:t>Discussion Prompt:</a:t>
            </a:r>
            <a:r>
              <a:rPr lang="en-US"/>
              <a:t> “What’s the biggest challenge you face in online training?” (Ask audience for quick responses)</a:t>
            </a:r>
            <a:endParaRPr/>
          </a:p>
          <a:p>
            <a:pPr marL="0" lvl="0" indent="0" algn="l" rtl="0">
              <a:lnSpc>
                <a:spcPct val="100000"/>
              </a:lnSpc>
              <a:spcBef>
                <a:spcPts val="1200"/>
              </a:spcBef>
              <a:spcAft>
                <a:spcPts val="0"/>
              </a:spcAft>
              <a:buSzPts val="1400"/>
              <a:buNone/>
            </a:pPr>
            <a:endParaRPr/>
          </a:p>
        </p:txBody>
      </p:sp>
      <p:sp>
        <p:nvSpPr>
          <p:cNvPr id="123" name="Google Shape;123;g359447e5863_1_6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2"/>
        <p:cNvGrpSpPr/>
        <p:nvPr/>
      </p:nvGrpSpPr>
      <p:grpSpPr>
        <a:xfrm>
          <a:off x="0" y="0"/>
          <a:ext cx="0" cy="0"/>
          <a:chOff x="0" y="0"/>
          <a:chExt cx="0" cy="0"/>
        </a:xfrm>
      </p:grpSpPr>
      <p:sp>
        <p:nvSpPr>
          <p:cNvPr id="23" name="Google Shape;23;p16"/>
          <p:cNvSpPr txBox="1">
            <a:spLocks noGrp="1"/>
          </p:cNvSpPr>
          <p:nvPr>
            <p:ph type="body" idx="1"/>
          </p:nvPr>
        </p:nvSpPr>
        <p:spPr>
          <a:xfrm>
            <a:off x="871093" y="1858346"/>
            <a:ext cx="10449813" cy="1229411"/>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560"/>
              </a:spcBef>
              <a:spcAft>
                <a:spcPts val="0"/>
              </a:spcAft>
              <a:buSzPts val="2100"/>
              <a:buNone/>
              <a:defRPr sz="2800" b="1">
                <a:solidFill>
                  <a:srgbClr val="CC3300"/>
                </a:solidFill>
                <a:latin typeface="Tahoma"/>
                <a:ea typeface="Tahoma"/>
                <a:cs typeface="Tahoma"/>
                <a:sym typeface="Tahoma"/>
              </a:defRPr>
            </a:lvl1pPr>
            <a:lvl2pPr marL="914400" lvl="1" indent="-314325" algn="l">
              <a:lnSpc>
                <a:spcPct val="100000"/>
              </a:lnSpc>
              <a:spcBef>
                <a:spcPts val="360"/>
              </a:spcBef>
              <a:spcAft>
                <a:spcPts val="0"/>
              </a:spcAft>
              <a:buSzPts val="1350"/>
              <a:buChar char="■"/>
              <a:defRPr/>
            </a:lvl2pPr>
            <a:lvl3pPr marL="1371600" lvl="2" indent="-285750" algn="l">
              <a:lnSpc>
                <a:spcPct val="100000"/>
              </a:lnSpc>
              <a:spcBef>
                <a:spcPts val="360"/>
              </a:spcBef>
              <a:spcAft>
                <a:spcPts val="0"/>
              </a:spcAft>
              <a:buSzPts val="900"/>
              <a:buChar char="■"/>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
        <p:nvSpPr>
          <p:cNvPr id="24" name="Google Shape;24;p16"/>
          <p:cNvSpPr txBox="1">
            <a:spLocks noGrp="1"/>
          </p:cNvSpPr>
          <p:nvPr>
            <p:ph type="body" idx="2"/>
          </p:nvPr>
        </p:nvSpPr>
        <p:spPr>
          <a:xfrm>
            <a:off x="2070100" y="3565525"/>
            <a:ext cx="8478838" cy="193412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480"/>
              </a:spcBef>
              <a:spcAft>
                <a:spcPts val="0"/>
              </a:spcAft>
              <a:buSzPts val="1800"/>
              <a:buNone/>
              <a:defRPr sz="2400" b="1">
                <a:latin typeface="Arial Narrow"/>
                <a:ea typeface="Arial Narrow"/>
                <a:cs typeface="Arial Narrow"/>
                <a:sym typeface="Arial Narrow"/>
              </a:defRPr>
            </a:lvl1pPr>
            <a:lvl2pPr marL="914400" lvl="1" indent="-314325" algn="l">
              <a:lnSpc>
                <a:spcPct val="100000"/>
              </a:lnSpc>
              <a:spcBef>
                <a:spcPts val="360"/>
              </a:spcBef>
              <a:spcAft>
                <a:spcPts val="0"/>
              </a:spcAft>
              <a:buSzPts val="1350"/>
              <a:buChar char="■"/>
              <a:defRPr/>
            </a:lvl2pPr>
            <a:lvl3pPr marL="1371600" lvl="2" indent="-285750" algn="l">
              <a:lnSpc>
                <a:spcPct val="100000"/>
              </a:lnSpc>
              <a:spcBef>
                <a:spcPts val="360"/>
              </a:spcBef>
              <a:spcAft>
                <a:spcPts val="0"/>
              </a:spcAft>
              <a:buSzPts val="900"/>
              <a:buChar char="■"/>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grpSp>
        <p:nvGrpSpPr>
          <p:cNvPr id="25" name="Google Shape;25;p16"/>
          <p:cNvGrpSpPr/>
          <p:nvPr/>
        </p:nvGrpSpPr>
        <p:grpSpPr>
          <a:xfrm>
            <a:off x="1305124" y="6512595"/>
            <a:ext cx="1548143" cy="276999"/>
            <a:chOff x="2207996" y="6472185"/>
            <a:chExt cx="1548143" cy="276999"/>
          </a:xfrm>
        </p:grpSpPr>
        <p:pic>
          <p:nvPicPr>
            <p:cNvPr id="26" name="Google Shape;26;p16" descr="YouTube_icon_block.png"/>
            <p:cNvPicPr preferRelativeResize="0"/>
            <p:nvPr/>
          </p:nvPicPr>
          <p:blipFill rotWithShape="1">
            <a:blip r:embed="rId3">
              <a:alphaModFix/>
            </a:blip>
            <a:srcRect/>
            <a:stretch/>
          </p:blipFill>
          <p:spPr>
            <a:xfrm>
              <a:off x="2207996" y="6485179"/>
              <a:ext cx="334590" cy="250942"/>
            </a:xfrm>
            <a:prstGeom prst="rect">
              <a:avLst/>
            </a:prstGeom>
            <a:noFill/>
            <a:ln>
              <a:noFill/>
            </a:ln>
          </p:spPr>
        </p:pic>
        <p:sp>
          <p:nvSpPr>
            <p:cNvPr id="27" name="Google Shape;27;p16"/>
            <p:cNvSpPr/>
            <p:nvPr/>
          </p:nvSpPr>
          <p:spPr>
            <a:xfrm>
              <a:off x="2513023" y="6472185"/>
              <a:ext cx="12431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err="1">
                  <a:solidFill>
                    <a:schemeClr val="dk1"/>
                  </a:solidFill>
                  <a:latin typeface="Arial"/>
                  <a:ea typeface="Arial"/>
                  <a:cs typeface="Arial"/>
                  <a:sym typeface="Arial"/>
                </a:rPr>
                <a:t>NTSAToday</a:t>
              </a:r>
              <a:endParaRPr sz="1200" b="1" i="0" u="none" strike="noStrike" cap="none" dirty="0">
                <a:solidFill>
                  <a:schemeClr val="dk1"/>
                </a:solidFill>
                <a:latin typeface="Arial"/>
                <a:ea typeface="Arial"/>
                <a:cs typeface="Arial"/>
                <a:sym typeface="Arial"/>
              </a:endParaRPr>
            </a:p>
          </p:txBody>
        </p:sp>
      </p:grpSp>
      <p:pic>
        <p:nvPicPr>
          <p:cNvPr id="28" name="Google Shape;28;p16" descr="Text, logo&#10;&#10;Description automatically generated"/>
          <p:cNvPicPr preferRelativeResize="0"/>
          <p:nvPr/>
        </p:nvPicPr>
        <p:blipFill rotWithShape="1">
          <a:blip r:embed="rId4">
            <a:alphaModFix/>
          </a:blip>
          <a:srcRect/>
          <a:stretch/>
        </p:blipFill>
        <p:spPr>
          <a:xfrm>
            <a:off x="9848997" y="6371281"/>
            <a:ext cx="1094689" cy="438303"/>
          </a:xfrm>
          <a:prstGeom prst="rect">
            <a:avLst/>
          </a:prstGeom>
          <a:noFill/>
          <a:ln>
            <a:noFill/>
          </a:ln>
        </p:spPr>
      </p:pic>
      <p:sp>
        <p:nvSpPr>
          <p:cNvPr id="29" name="Google Shape;29;p16"/>
          <p:cNvSpPr txBox="1">
            <a:spLocks noGrp="1"/>
          </p:cNvSpPr>
          <p:nvPr>
            <p:ph type="sldNum" idx="12"/>
          </p:nvPr>
        </p:nvSpPr>
        <p:spPr>
          <a:xfrm>
            <a:off x="10886876" y="6419966"/>
            <a:ext cx="821634" cy="34093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cxnSp>
        <p:nvCxnSpPr>
          <p:cNvPr id="30" name="Google Shape;30;p16"/>
          <p:cNvCxnSpPr/>
          <p:nvPr/>
        </p:nvCxnSpPr>
        <p:spPr>
          <a:xfrm>
            <a:off x="0" y="1370521"/>
            <a:ext cx="12192000" cy="0"/>
          </a:xfrm>
          <a:prstGeom prst="straightConnector1">
            <a:avLst/>
          </a:prstGeom>
          <a:noFill/>
          <a:ln w="38100" cap="flat" cmpd="sng">
            <a:solidFill>
              <a:schemeClr val="accent6"/>
            </a:solidFill>
            <a:prstDash val="solid"/>
            <a:round/>
            <a:headEnd type="none" w="sm" len="sm"/>
            <a:tailEnd type="none" w="sm" len="sm"/>
          </a:ln>
          <a:effectLst>
            <a:outerShdw blurRad="40000" dist="23000" dir="5400000" rotWithShape="0">
              <a:srgbClr val="000000">
                <a:alpha val="34509"/>
              </a:srgbClr>
            </a:outerShdw>
          </a:effectLst>
        </p:spPr>
      </p:cxnSp>
      <p:pic>
        <p:nvPicPr>
          <p:cNvPr id="31" name="Google Shape;31;p16"/>
          <p:cNvPicPr preferRelativeResize="0"/>
          <p:nvPr/>
        </p:nvPicPr>
        <p:blipFill rotWithShape="1">
          <a:blip r:embed="rId5">
            <a:alphaModFix/>
          </a:blip>
          <a:srcRect/>
          <a:stretch/>
        </p:blipFill>
        <p:spPr>
          <a:xfrm>
            <a:off x="0" y="-16800"/>
            <a:ext cx="12207240" cy="1368171"/>
          </a:xfrm>
          <a:prstGeom prst="rect">
            <a:avLst/>
          </a:prstGeom>
          <a:noFill/>
          <a:ln>
            <a:noFill/>
          </a:ln>
        </p:spPr>
      </p:pic>
      <p:grpSp>
        <p:nvGrpSpPr>
          <p:cNvPr id="32" name="Google Shape;32;p16"/>
          <p:cNvGrpSpPr/>
          <p:nvPr/>
        </p:nvGrpSpPr>
        <p:grpSpPr>
          <a:xfrm>
            <a:off x="260862" y="6503087"/>
            <a:ext cx="1044262" cy="282877"/>
            <a:chOff x="260862" y="6503087"/>
            <a:chExt cx="1044262" cy="282877"/>
          </a:xfrm>
        </p:grpSpPr>
        <p:sp>
          <p:nvSpPr>
            <p:cNvPr id="33" name="Google Shape;33;p16"/>
            <p:cNvSpPr/>
            <p:nvPr/>
          </p:nvSpPr>
          <p:spPr>
            <a:xfrm>
              <a:off x="468035" y="6508965"/>
              <a:ext cx="83708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@IITSEC</a:t>
              </a:r>
              <a:endParaRPr sz="1400" b="0" i="0" u="none" strike="noStrike" cap="none">
                <a:solidFill>
                  <a:srgbClr val="000000"/>
                </a:solidFill>
                <a:latin typeface="Arial"/>
                <a:ea typeface="Arial"/>
                <a:cs typeface="Arial"/>
                <a:sym typeface="Arial"/>
              </a:endParaRPr>
            </a:p>
          </p:txBody>
        </p:sp>
        <p:pic>
          <p:nvPicPr>
            <p:cNvPr id="34" name="Google Shape;34;p16"/>
            <p:cNvPicPr preferRelativeResize="0"/>
            <p:nvPr/>
          </p:nvPicPr>
          <p:blipFill rotWithShape="1">
            <a:blip r:embed="rId6">
              <a:alphaModFix/>
            </a:blip>
            <a:srcRect/>
            <a:stretch/>
          </p:blipFill>
          <p:spPr>
            <a:xfrm>
              <a:off x="260862" y="6503087"/>
              <a:ext cx="257814" cy="257814"/>
            </a:xfrm>
            <a:prstGeom prst="rect">
              <a:avLst/>
            </a:prstGeom>
            <a:noFill/>
            <a:ln>
              <a:noFill/>
            </a:ln>
          </p:spPr>
        </p:pic>
      </p:grpSp>
      <p:pic>
        <p:nvPicPr>
          <p:cNvPr id="35" name="Google Shape;35;p16"/>
          <p:cNvPicPr preferRelativeResize="0"/>
          <p:nvPr/>
        </p:nvPicPr>
        <p:blipFill rotWithShape="1">
          <a:blip r:embed="rId7">
            <a:alphaModFix/>
          </a:blip>
          <a:srcRect l="90" r="88"/>
          <a:stretch/>
        </p:blipFill>
        <p:spPr>
          <a:xfrm>
            <a:off x="11720949" y="6333477"/>
            <a:ext cx="473689" cy="475488"/>
          </a:xfrm>
          <a:prstGeom prst="rect">
            <a:avLst/>
          </a:prstGeom>
          <a:noFill/>
          <a:ln>
            <a:noFill/>
          </a:ln>
        </p:spPr>
      </p:pic>
    </p:spTree>
    <p:custDataLst>
      <p:tags r:id="rId1"/>
    </p:custData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36"/>
        <p:cNvGrpSpPr/>
        <p:nvPr/>
      </p:nvGrpSpPr>
      <p:grpSpPr>
        <a:xfrm>
          <a:off x="0" y="0"/>
          <a:ext cx="0" cy="0"/>
          <a:chOff x="0" y="0"/>
          <a:chExt cx="0" cy="0"/>
        </a:xfrm>
      </p:grpSpPr>
      <p:sp>
        <p:nvSpPr>
          <p:cNvPr id="37" name="Google Shape;37;p17"/>
          <p:cNvSpPr txBox="1">
            <a:spLocks noGrp="1"/>
          </p:cNvSpPr>
          <p:nvPr>
            <p:ph type="sldNum" idx="12"/>
          </p:nvPr>
        </p:nvSpPr>
        <p:spPr>
          <a:xfrm>
            <a:off x="10893288" y="6477001"/>
            <a:ext cx="821634" cy="34093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17"/>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7"/>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360"/>
              </a:spcBef>
              <a:spcAft>
                <a:spcPts val="0"/>
              </a:spcAft>
              <a:buSzPts val="1350"/>
              <a:buChar char="⮚"/>
              <a:defRPr/>
            </a:lvl1pPr>
            <a:lvl2pPr marL="914400" lvl="1" indent="-314325" algn="l">
              <a:lnSpc>
                <a:spcPct val="100000"/>
              </a:lnSpc>
              <a:spcBef>
                <a:spcPts val="360"/>
              </a:spcBef>
              <a:spcAft>
                <a:spcPts val="0"/>
              </a:spcAft>
              <a:buSzPts val="1350"/>
              <a:buChar char="■"/>
              <a:defRPr/>
            </a:lvl2pPr>
            <a:lvl3pPr marL="1371600" lvl="2" indent="-292100" algn="l">
              <a:lnSpc>
                <a:spcPct val="100000"/>
              </a:lnSpc>
              <a:spcBef>
                <a:spcPts val="400"/>
              </a:spcBef>
              <a:spcAft>
                <a:spcPts val="0"/>
              </a:spcAft>
              <a:buClr>
                <a:schemeClr val="dk1"/>
              </a:buClr>
              <a:buSzPts val="1000"/>
              <a:buFont typeface="Noto Sans Symbols"/>
              <a:buChar char="❖"/>
              <a:defRPr sz="2000">
                <a:latin typeface="Arial Narrow"/>
                <a:ea typeface="Arial Narrow"/>
                <a:cs typeface="Arial Narrow"/>
                <a:sym typeface="Arial Narrow"/>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2345741" y="0"/>
            <a:ext cx="7416800" cy="8412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593061" y="1053389"/>
            <a:ext cx="10928351" cy="4890211"/>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560"/>
              </a:spcBef>
              <a:spcAft>
                <a:spcPts val="0"/>
              </a:spcAft>
              <a:buClr>
                <a:schemeClr val="dk1"/>
              </a:buClr>
              <a:buSzPts val="2100"/>
              <a:buChar char="⮚"/>
              <a:defRPr sz="2800">
                <a:solidFill>
                  <a:schemeClr val="dk1"/>
                </a:solidFill>
                <a:latin typeface="Arial Narrow"/>
                <a:ea typeface="Arial Narrow"/>
                <a:cs typeface="Arial Narrow"/>
                <a:sym typeface="Arial Narrow"/>
              </a:defRPr>
            </a:lvl1pPr>
            <a:lvl2pPr marL="914400" lvl="1" indent="-342900" algn="l">
              <a:lnSpc>
                <a:spcPct val="100000"/>
              </a:lnSpc>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2pPr>
            <a:lvl3pPr marL="1371600" lvl="2" indent="-292100" algn="l">
              <a:lnSpc>
                <a:spcPct val="100000"/>
              </a:lnSpc>
              <a:spcBef>
                <a:spcPts val="400"/>
              </a:spcBef>
              <a:spcAft>
                <a:spcPts val="0"/>
              </a:spcAft>
              <a:buClr>
                <a:schemeClr val="dk1"/>
              </a:buClr>
              <a:buSzPts val="1000"/>
              <a:buChar char="■"/>
              <a:defRPr sz="2000">
                <a:solidFill>
                  <a:schemeClr val="dk1"/>
                </a:solidFill>
                <a:latin typeface="Arial Narrow"/>
                <a:ea typeface="Arial Narrow"/>
                <a:cs typeface="Arial Narrow"/>
                <a:sym typeface="Arial Narrow"/>
              </a:defRPr>
            </a:lvl3pPr>
            <a:lvl4pPr marL="1828800" lvl="3" indent="-291464" algn="l">
              <a:lnSpc>
                <a:spcPct val="100000"/>
              </a:lnSpc>
              <a:spcBef>
                <a:spcPts val="360"/>
              </a:spcBef>
              <a:spcAft>
                <a:spcPts val="0"/>
              </a:spcAft>
              <a:buClr>
                <a:schemeClr val="dk1"/>
              </a:buClr>
              <a:buSzPts val="990"/>
              <a:buChar char="■"/>
              <a:defRPr sz="1800">
                <a:solidFill>
                  <a:schemeClr val="dk1"/>
                </a:solidFill>
                <a:latin typeface="Arial Narrow"/>
                <a:ea typeface="Arial Narrow"/>
                <a:cs typeface="Arial Narrow"/>
                <a:sym typeface="Arial Narrow"/>
              </a:defRPr>
            </a:lvl4pPr>
            <a:lvl5pPr marL="2286000" lvl="4" indent="-285750" algn="l">
              <a:lnSpc>
                <a:spcPct val="100000"/>
              </a:lnSpc>
              <a:spcBef>
                <a:spcPts val="360"/>
              </a:spcBef>
              <a:spcAft>
                <a:spcPts val="0"/>
              </a:spcAft>
              <a:buClr>
                <a:schemeClr val="dk1"/>
              </a:buClr>
              <a:buSzPts val="900"/>
              <a:buChar char="■"/>
              <a:defRPr sz="1800">
                <a:solidFill>
                  <a:schemeClr val="dk1"/>
                </a:solidFill>
                <a:latin typeface="Arial Narrow"/>
                <a:ea typeface="Arial Narrow"/>
                <a:cs typeface="Arial Narrow"/>
                <a:sym typeface="Arial Narrow"/>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
        <p:nvSpPr>
          <p:cNvPr id="43" name="Google Shape;43;p18"/>
          <p:cNvSpPr txBox="1">
            <a:spLocks noGrp="1"/>
          </p:cNvSpPr>
          <p:nvPr>
            <p:ph type="sldNum" idx="12"/>
          </p:nvPr>
        </p:nvSpPr>
        <p:spPr>
          <a:xfrm>
            <a:off x="10893288" y="6477001"/>
            <a:ext cx="821634" cy="34093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19"/>
          <p:cNvSpPr txBox="1">
            <a:spLocks noGrp="1"/>
          </p:cNvSpPr>
          <p:nvPr>
            <p:ph type="title"/>
          </p:nvPr>
        </p:nvSpPr>
        <p:spPr>
          <a:xfrm>
            <a:off x="2287219" y="1"/>
            <a:ext cx="7416800" cy="8339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9"/>
          <p:cNvSpPr txBox="1">
            <a:spLocks noGrp="1"/>
          </p:cNvSpPr>
          <p:nvPr>
            <p:ph type="body" idx="1"/>
          </p:nvPr>
        </p:nvSpPr>
        <p:spPr>
          <a:xfrm>
            <a:off x="508000" y="1097300"/>
            <a:ext cx="5361517"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1pPr>
            <a:lvl2pPr marL="914400" lvl="1" indent="-323850" algn="l">
              <a:lnSpc>
                <a:spcPct val="100000"/>
              </a:lnSpc>
              <a:spcBef>
                <a:spcPts val="400"/>
              </a:spcBef>
              <a:spcAft>
                <a:spcPts val="0"/>
              </a:spcAft>
              <a:buClr>
                <a:schemeClr val="dk1"/>
              </a:buClr>
              <a:buSzPts val="1500"/>
              <a:buChar char="■"/>
              <a:defRPr sz="2000">
                <a:solidFill>
                  <a:schemeClr val="dk1"/>
                </a:solidFill>
              </a:defRPr>
            </a:lvl2pPr>
            <a:lvl3pPr marL="1371600" lvl="2" indent="-285750" algn="l">
              <a:lnSpc>
                <a:spcPct val="100000"/>
              </a:lnSpc>
              <a:spcBef>
                <a:spcPts val="360"/>
              </a:spcBef>
              <a:spcAft>
                <a:spcPts val="0"/>
              </a:spcAft>
              <a:buClr>
                <a:schemeClr val="dk1"/>
              </a:buClr>
              <a:buSzPts val="900"/>
              <a:buChar char="■"/>
              <a:defRPr sz="1800">
                <a:solidFill>
                  <a:schemeClr val="dk1"/>
                </a:solidFill>
              </a:defRPr>
            </a:lvl3pPr>
            <a:lvl4pPr marL="1828800" lvl="3" indent="-284480" algn="l">
              <a:lnSpc>
                <a:spcPct val="100000"/>
              </a:lnSpc>
              <a:spcBef>
                <a:spcPts val="320"/>
              </a:spcBef>
              <a:spcAft>
                <a:spcPts val="0"/>
              </a:spcAft>
              <a:buSzPts val="880"/>
              <a:buChar char="■"/>
              <a:defRPr sz="1600"/>
            </a:lvl4pPr>
            <a:lvl5pPr marL="2286000" lvl="4" indent="-279400" algn="l">
              <a:lnSpc>
                <a:spcPct val="100000"/>
              </a:lnSpc>
              <a:spcBef>
                <a:spcPts val="320"/>
              </a:spcBef>
              <a:spcAft>
                <a:spcPts val="0"/>
              </a:spcAft>
              <a:buSzPts val="800"/>
              <a:buChar char="■"/>
              <a:defRPr sz="1600"/>
            </a:lvl5pPr>
            <a:lvl6pPr marL="2743200" lvl="5" indent="-285750" algn="l">
              <a:lnSpc>
                <a:spcPct val="100000"/>
              </a:lnSpc>
              <a:spcBef>
                <a:spcPts val="360"/>
              </a:spcBef>
              <a:spcAft>
                <a:spcPts val="0"/>
              </a:spcAft>
              <a:buSzPts val="900"/>
              <a:buChar char="■"/>
              <a:defRPr sz="1800"/>
            </a:lvl6pPr>
            <a:lvl7pPr marL="3200400" lvl="6" indent="-285750" algn="l">
              <a:lnSpc>
                <a:spcPct val="100000"/>
              </a:lnSpc>
              <a:spcBef>
                <a:spcPts val="360"/>
              </a:spcBef>
              <a:spcAft>
                <a:spcPts val="0"/>
              </a:spcAft>
              <a:buSzPts val="900"/>
              <a:buChar char="■"/>
              <a:defRPr sz="1800"/>
            </a:lvl7pPr>
            <a:lvl8pPr marL="3657600" lvl="7" indent="-285750" algn="l">
              <a:lnSpc>
                <a:spcPct val="100000"/>
              </a:lnSpc>
              <a:spcBef>
                <a:spcPts val="360"/>
              </a:spcBef>
              <a:spcAft>
                <a:spcPts val="0"/>
              </a:spcAft>
              <a:buSzPts val="900"/>
              <a:buChar char="■"/>
              <a:defRPr sz="1800"/>
            </a:lvl8pPr>
            <a:lvl9pPr marL="4114800" lvl="8" indent="-285750" algn="l">
              <a:lnSpc>
                <a:spcPct val="100000"/>
              </a:lnSpc>
              <a:spcBef>
                <a:spcPts val="360"/>
              </a:spcBef>
              <a:spcAft>
                <a:spcPts val="0"/>
              </a:spcAft>
              <a:buSzPts val="900"/>
              <a:buChar char="■"/>
              <a:defRPr sz="1800"/>
            </a:lvl9pPr>
          </a:lstStyle>
          <a:p>
            <a:endParaRPr/>
          </a:p>
        </p:txBody>
      </p:sp>
      <p:sp>
        <p:nvSpPr>
          <p:cNvPr id="47" name="Google Shape;47;p19"/>
          <p:cNvSpPr txBox="1">
            <a:spLocks noGrp="1"/>
          </p:cNvSpPr>
          <p:nvPr>
            <p:ph type="body" idx="2"/>
          </p:nvPr>
        </p:nvSpPr>
        <p:spPr>
          <a:xfrm>
            <a:off x="6072718" y="1097300"/>
            <a:ext cx="5363633"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1pPr>
            <a:lvl2pPr marL="914400" lvl="1" indent="-323850" algn="l">
              <a:lnSpc>
                <a:spcPct val="100000"/>
              </a:lnSpc>
              <a:spcBef>
                <a:spcPts val="400"/>
              </a:spcBef>
              <a:spcAft>
                <a:spcPts val="0"/>
              </a:spcAft>
              <a:buClr>
                <a:schemeClr val="dk1"/>
              </a:buClr>
              <a:buSzPts val="1500"/>
              <a:buChar char="■"/>
              <a:defRPr sz="2000">
                <a:solidFill>
                  <a:schemeClr val="dk1"/>
                </a:solidFill>
                <a:latin typeface="Arial Narrow"/>
                <a:ea typeface="Arial Narrow"/>
                <a:cs typeface="Arial Narrow"/>
                <a:sym typeface="Arial Narrow"/>
              </a:defRPr>
            </a:lvl2pPr>
            <a:lvl3pPr marL="1371600" lvl="2" indent="-285750" algn="l">
              <a:lnSpc>
                <a:spcPct val="100000"/>
              </a:lnSpc>
              <a:spcBef>
                <a:spcPts val="360"/>
              </a:spcBef>
              <a:spcAft>
                <a:spcPts val="0"/>
              </a:spcAft>
              <a:buClr>
                <a:schemeClr val="dk1"/>
              </a:buClr>
              <a:buSzPts val="900"/>
              <a:buChar char="■"/>
              <a:defRPr sz="1800">
                <a:solidFill>
                  <a:schemeClr val="dk1"/>
                </a:solidFill>
                <a:latin typeface="Arial Narrow"/>
                <a:ea typeface="Arial Narrow"/>
                <a:cs typeface="Arial Narrow"/>
                <a:sym typeface="Arial Narrow"/>
              </a:defRPr>
            </a:lvl3pPr>
            <a:lvl4pPr marL="1828800" lvl="3" indent="-284480" algn="l">
              <a:lnSpc>
                <a:spcPct val="100000"/>
              </a:lnSpc>
              <a:spcBef>
                <a:spcPts val="320"/>
              </a:spcBef>
              <a:spcAft>
                <a:spcPts val="0"/>
              </a:spcAft>
              <a:buSzPts val="880"/>
              <a:buChar char="■"/>
              <a:defRPr sz="1600">
                <a:latin typeface="Arial Narrow"/>
                <a:ea typeface="Arial Narrow"/>
                <a:cs typeface="Arial Narrow"/>
                <a:sym typeface="Arial Narrow"/>
              </a:defRPr>
            </a:lvl4pPr>
            <a:lvl5pPr marL="2286000" lvl="4" indent="-279400" algn="l">
              <a:lnSpc>
                <a:spcPct val="100000"/>
              </a:lnSpc>
              <a:spcBef>
                <a:spcPts val="320"/>
              </a:spcBef>
              <a:spcAft>
                <a:spcPts val="0"/>
              </a:spcAft>
              <a:buSzPts val="800"/>
              <a:buChar char="■"/>
              <a:defRPr sz="1600">
                <a:latin typeface="Arial Narrow"/>
                <a:ea typeface="Arial Narrow"/>
                <a:cs typeface="Arial Narrow"/>
                <a:sym typeface="Arial Narrow"/>
              </a:defRPr>
            </a:lvl5pPr>
            <a:lvl6pPr marL="2743200" lvl="5" indent="-285750" algn="l">
              <a:lnSpc>
                <a:spcPct val="100000"/>
              </a:lnSpc>
              <a:spcBef>
                <a:spcPts val="360"/>
              </a:spcBef>
              <a:spcAft>
                <a:spcPts val="0"/>
              </a:spcAft>
              <a:buSzPts val="900"/>
              <a:buChar char="■"/>
              <a:defRPr sz="1800"/>
            </a:lvl6pPr>
            <a:lvl7pPr marL="3200400" lvl="6" indent="-285750" algn="l">
              <a:lnSpc>
                <a:spcPct val="100000"/>
              </a:lnSpc>
              <a:spcBef>
                <a:spcPts val="360"/>
              </a:spcBef>
              <a:spcAft>
                <a:spcPts val="0"/>
              </a:spcAft>
              <a:buSzPts val="900"/>
              <a:buChar char="■"/>
              <a:defRPr sz="1800"/>
            </a:lvl7pPr>
            <a:lvl8pPr marL="3657600" lvl="7" indent="-285750" algn="l">
              <a:lnSpc>
                <a:spcPct val="100000"/>
              </a:lnSpc>
              <a:spcBef>
                <a:spcPts val="360"/>
              </a:spcBef>
              <a:spcAft>
                <a:spcPts val="0"/>
              </a:spcAft>
              <a:buSzPts val="900"/>
              <a:buChar char="■"/>
              <a:defRPr sz="1800"/>
            </a:lvl8pPr>
            <a:lvl9pPr marL="4114800" lvl="8" indent="-285750" algn="l">
              <a:lnSpc>
                <a:spcPct val="100000"/>
              </a:lnSpc>
              <a:spcBef>
                <a:spcPts val="360"/>
              </a:spcBef>
              <a:spcAft>
                <a:spcPts val="0"/>
              </a:spcAft>
              <a:buSzPts val="900"/>
              <a:buChar char="■"/>
              <a:defRPr sz="1800"/>
            </a:lvl9pPr>
          </a:lstStyle>
          <a:p>
            <a:endParaRPr/>
          </a:p>
        </p:txBody>
      </p:sp>
      <p:sp>
        <p:nvSpPr>
          <p:cNvPr id="48" name="Google Shape;48;p19"/>
          <p:cNvSpPr txBox="1">
            <a:spLocks noGrp="1"/>
          </p:cNvSpPr>
          <p:nvPr>
            <p:ph type="sldNum" idx="12"/>
          </p:nvPr>
        </p:nvSpPr>
        <p:spPr>
          <a:xfrm>
            <a:off x="10893288" y="6477001"/>
            <a:ext cx="821634" cy="34093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ed Text and Picture">
  <p:cSld name="Bulleted Text and Picture">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0"/>
          <p:cNvSpPr txBox="1">
            <a:spLocks noGrp="1"/>
          </p:cNvSpPr>
          <p:nvPr>
            <p:ph type="sldNum" idx="12"/>
          </p:nvPr>
        </p:nvSpPr>
        <p:spPr>
          <a:xfrm>
            <a:off x="10893288" y="6477001"/>
            <a:ext cx="821634" cy="34093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20"/>
          <p:cNvSpPr>
            <a:spLocks noGrp="1"/>
          </p:cNvSpPr>
          <p:nvPr>
            <p:ph type="pic" idx="2"/>
          </p:nvPr>
        </p:nvSpPr>
        <p:spPr>
          <a:xfrm>
            <a:off x="6105439" y="989946"/>
            <a:ext cx="5609483" cy="4896678"/>
          </a:xfrm>
          <a:prstGeom prst="rect">
            <a:avLst/>
          </a:prstGeom>
          <a:noFill/>
          <a:ln>
            <a:noFill/>
          </a:ln>
        </p:spPr>
      </p:sp>
      <p:sp>
        <p:nvSpPr>
          <p:cNvPr id="53" name="Google Shape;53;p20"/>
          <p:cNvSpPr txBox="1">
            <a:spLocks noGrp="1"/>
          </p:cNvSpPr>
          <p:nvPr>
            <p:ph type="body" idx="1"/>
          </p:nvPr>
        </p:nvSpPr>
        <p:spPr>
          <a:xfrm>
            <a:off x="410817" y="990774"/>
            <a:ext cx="5446091" cy="489585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360"/>
              </a:spcBef>
              <a:spcAft>
                <a:spcPts val="0"/>
              </a:spcAft>
              <a:buSzPts val="1350"/>
              <a:buChar char="⮚"/>
              <a:defRPr/>
            </a:lvl1pPr>
            <a:lvl2pPr marL="914400" lvl="1" indent="-314325" algn="l">
              <a:lnSpc>
                <a:spcPct val="100000"/>
              </a:lnSpc>
              <a:spcBef>
                <a:spcPts val="360"/>
              </a:spcBef>
              <a:spcAft>
                <a:spcPts val="0"/>
              </a:spcAft>
              <a:buSzPts val="1350"/>
              <a:buChar char="■"/>
              <a:defRPr/>
            </a:lvl2pPr>
            <a:lvl3pPr marL="1371600" lvl="2" indent="-292100" algn="l">
              <a:lnSpc>
                <a:spcPct val="100000"/>
              </a:lnSpc>
              <a:spcBef>
                <a:spcPts val="400"/>
              </a:spcBef>
              <a:spcAft>
                <a:spcPts val="0"/>
              </a:spcAft>
              <a:buSzPts val="1000"/>
              <a:buChar char="■"/>
              <a:defRPr sz="2000">
                <a:solidFill>
                  <a:schemeClr val="dk1"/>
                </a:solidFill>
                <a:latin typeface="Arial Narrow"/>
                <a:ea typeface="Arial Narrow"/>
                <a:cs typeface="Arial Narrow"/>
                <a:sym typeface="Arial Narrow"/>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Generated Slide 1_1_1_E">
  <p:cSld name="TITLE_AND_BODY_2_1_1_1_1_1_1">
    <p:spTree>
      <p:nvGrpSpPr>
        <p:cNvPr id="1" name="Shape 67"/>
        <p:cNvGrpSpPr/>
        <p:nvPr/>
      </p:nvGrpSpPr>
      <p:grpSpPr>
        <a:xfrm>
          <a:off x="0" y="0"/>
          <a:ext cx="0" cy="0"/>
          <a:chOff x="0" y="0"/>
          <a:chExt cx="0" cy="0"/>
        </a:xfrm>
      </p:grpSpPr>
      <p:sp>
        <p:nvSpPr>
          <p:cNvPr id="68" name="Google Shape;68;g359447e5863_1_135"/>
          <p:cNvSpPr>
            <a:spLocks noGrp="1"/>
          </p:cNvSpPr>
          <p:nvPr>
            <p:ph type="pic" idx="2"/>
          </p:nvPr>
        </p:nvSpPr>
        <p:spPr>
          <a:xfrm>
            <a:off x="466195" y="587552"/>
            <a:ext cx="3968400" cy="3968400"/>
          </a:xfrm>
          <a:prstGeom prst="roundRect">
            <a:avLst>
              <a:gd name="adj" fmla="val 9998"/>
            </a:avLst>
          </a:prstGeom>
          <a:noFill/>
          <a:ln>
            <a:noFill/>
          </a:ln>
        </p:spPr>
      </p:sp>
      <p:sp>
        <p:nvSpPr>
          <p:cNvPr id="69" name="Google Shape;69;g359447e5863_1_135"/>
          <p:cNvSpPr txBox="1">
            <a:spLocks noGrp="1"/>
          </p:cNvSpPr>
          <p:nvPr>
            <p:ph type="title"/>
          </p:nvPr>
        </p:nvSpPr>
        <p:spPr>
          <a:xfrm>
            <a:off x="4896292" y="280875"/>
            <a:ext cx="3925200" cy="1092300"/>
          </a:xfrm>
          <a:prstGeom prst="rect">
            <a:avLst/>
          </a:prstGeom>
        </p:spPr>
        <p:txBody>
          <a:bodyPr spcFirstLastPara="1" wrap="square" lIns="0" tIns="0" rIns="0" bIns="0"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g359447e5863_1_135"/>
          <p:cNvSpPr txBox="1">
            <a:spLocks noGrp="1"/>
          </p:cNvSpPr>
          <p:nvPr>
            <p:ph type="body" idx="1"/>
          </p:nvPr>
        </p:nvSpPr>
        <p:spPr>
          <a:xfrm>
            <a:off x="4773075" y="1820475"/>
            <a:ext cx="4079700" cy="2788500"/>
          </a:xfrm>
          <a:prstGeom prst="rect">
            <a:avLst/>
          </a:prstGeom>
        </p:spPr>
        <p:txBody>
          <a:bodyPr spcFirstLastPara="1" wrap="square" lIns="0" tIns="0" rIns="0" bIns="0" anchor="t" anchorCtr="0">
            <a:noAutofit/>
          </a:bodyPr>
          <a:lstStyle>
            <a:lvl1pPr marL="457200" lvl="0" indent="-361950">
              <a:spcBef>
                <a:spcPts val="560"/>
              </a:spcBef>
              <a:spcAft>
                <a:spcPts val="0"/>
              </a:spcAft>
              <a:buSzPts val="2100"/>
              <a:buChar char="⮚"/>
              <a:defRPr/>
            </a:lvl1pPr>
            <a:lvl2pPr marL="914400" lvl="1" indent="-342900">
              <a:spcBef>
                <a:spcPts val="480"/>
              </a:spcBef>
              <a:spcAft>
                <a:spcPts val="0"/>
              </a:spcAft>
              <a:buSzPts val="1800"/>
              <a:buChar char="■"/>
              <a:defRPr/>
            </a:lvl2pPr>
            <a:lvl3pPr marL="1371600" lvl="2" indent="-330200">
              <a:spcBef>
                <a:spcPts val="640"/>
              </a:spcBef>
              <a:spcAft>
                <a:spcPts val="0"/>
              </a:spcAft>
              <a:buSzPts val="1600"/>
              <a:buChar char="■"/>
              <a:defRPr/>
            </a:lvl3pPr>
            <a:lvl4pPr marL="1828800" lvl="3" indent="-321754">
              <a:spcBef>
                <a:spcPts val="533"/>
              </a:spcBef>
              <a:spcAft>
                <a:spcPts val="0"/>
              </a:spcAft>
              <a:buSzPts val="1467"/>
              <a:buChar char="■"/>
              <a:defRPr/>
            </a:lvl4pPr>
            <a:lvl5pPr marL="2286000" lvl="4" indent="-313308">
              <a:spcBef>
                <a:spcPts val="533"/>
              </a:spcBef>
              <a:spcAft>
                <a:spcPts val="0"/>
              </a:spcAft>
              <a:buSzPts val="1334"/>
              <a:buChar char="■"/>
              <a:defRPr/>
            </a:lvl5pPr>
            <a:lvl6pPr marL="2743200" lvl="5" indent="-313308">
              <a:spcBef>
                <a:spcPts val="533"/>
              </a:spcBef>
              <a:spcAft>
                <a:spcPts val="0"/>
              </a:spcAft>
              <a:buSzPts val="1334"/>
              <a:buChar char="■"/>
              <a:defRPr/>
            </a:lvl6pPr>
            <a:lvl7pPr marL="3200400" lvl="6" indent="-313308">
              <a:spcBef>
                <a:spcPts val="533"/>
              </a:spcBef>
              <a:spcAft>
                <a:spcPts val="0"/>
              </a:spcAft>
              <a:buSzPts val="1334"/>
              <a:buChar char="■"/>
              <a:defRPr/>
            </a:lvl7pPr>
            <a:lvl8pPr marL="3657600" lvl="7" indent="-313309">
              <a:spcBef>
                <a:spcPts val="533"/>
              </a:spcBef>
              <a:spcAft>
                <a:spcPts val="0"/>
              </a:spcAft>
              <a:buSzPts val="1334"/>
              <a:buChar char="■"/>
              <a:defRPr/>
            </a:lvl8pPr>
            <a:lvl9pPr marL="4114800" lvl="8" indent="-313309">
              <a:spcBef>
                <a:spcPts val="533"/>
              </a:spcBef>
              <a:spcAft>
                <a:spcPts val="0"/>
              </a:spcAft>
              <a:buSzPts val="1334"/>
              <a:buChar char="■"/>
              <a:defRPr/>
            </a:lvl9pPr>
          </a:lstStyle>
          <a:p>
            <a:endParaRPr/>
          </a:p>
        </p:txBody>
      </p:sp>
      <p:cxnSp>
        <p:nvCxnSpPr>
          <p:cNvPr id="71" name="Google Shape;71;g359447e5863_1_135"/>
          <p:cNvCxnSpPr/>
          <p:nvPr/>
        </p:nvCxnSpPr>
        <p:spPr>
          <a:xfrm>
            <a:off x="4894857" y="1615440"/>
            <a:ext cx="1059900" cy="0"/>
          </a:xfrm>
          <a:prstGeom prst="straightConnector1">
            <a:avLst/>
          </a:prstGeom>
          <a:noFill/>
          <a:ln w="9525" cap="flat" cmpd="sng">
            <a:solidFill>
              <a:srgbClr val="595959"/>
            </a:solidFill>
            <a:prstDash val="solid"/>
            <a:round/>
            <a:headEnd type="none" w="sm" len="sm"/>
            <a:tailEnd type="none" w="sm" len="sm"/>
          </a:ln>
        </p:spPr>
      </p:cxnSp>
    </p:spTree>
    <p:custDataLst>
      <p:tags r:id="rId1"/>
    </p:custDataLst>
  </p:cSld>
  <p:clrMapOvr>
    <a:masterClrMapping/>
  </p:clrMapOvr>
  <p:extLst>
    <p:ext uri="{DCECCB84-F9BA-43D5-87BE-67443E8EF086}">
      <p15:sldGuideLst xmlns:p15="http://schemas.microsoft.com/office/powerpoint/2012/main">
        <p15:guide id="1" orient="horz" pos="1620">
          <p15:clr>
            <a:srgbClr val="E46962"/>
          </p15:clr>
        </p15:guide>
        <p15:guide id="2" pos="3083">
          <p15:clr>
            <a:srgbClr val="E46962"/>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ags" Target="../tags/tag2.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8.xml"/><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body" idx="1"/>
          </p:nvPr>
        </p:nvSpPr>
        <p:spPr>
          <a:xfrm>
            <a:off x="601963" y="989946"/>
            <a:ext cx="11006952" cy="489667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00000"/>
              </a:lnSpc>
              <a:spcBef>
                <a:spcPts val="560"/>
              </a:spcBef>
              <a:spcAft>
                <a:spcPts val="0"/>
              </a:spcAft>
              <a:buClr>
                <a:schemeClr val="dk1"/>
              </a:buClr>
              <a:buSzPts val="2100"/>
              <a:buFont typeface="Noto Sans Symbols"/>
              <a:buChar char="⮚"/>
              <a:defRPr sz="2800" b="0" i="0" u="none" strike="noStrike" cap="none">
                <a:solidFill>
                  <a:schemeClr val="dk1"/>
                </a:solidFill>
                <a:latin typeface="Arial Narrow"/>
                <a:ea typeface="Arial Narrow"/>
                <a:cs typeface="Arial Narrow"/>
                <a:sym typeface="Arial Narrow"/>
              </a:defRPr>
            </a:lvl1pPr>
            <a:lvl2pPr marL="914400" marR="0" lvl="1" indent="-342900" algn="l" rtl="0">
              <a:lnSpc>
                <a:spcPct val="100000"/>
              </a:lnSpc>
              <a:spcBef>
                <a:spcPts val="480"/>
              </a:spcBef>
              <a:spcAft>
                <a:spcPts val="0"/>
              </a:spcAft>
              <a:buClr>
                <a:schemeClr val="dk1"/>
              </a:buClr>
              <a:buSzPts val="1800"/>
              <a:buFont typeface="Noto Sans Symbols"/>
              <a:buChar char="■"/>
              <a:defRPr sz="2400" b="0" i="0" u="none" strike="noStrike" cap="none">
                <a:solidFill>
                  <a:schemeClr val="dk1"/>
                </a:solidFill>
                <a:latin typeface="Arial Narrow"/>
                <a:ea typeface="Arial Narrow"/>
                <a:cs typeface="Arial Narrow"/>
                <a:sym typeface="Arial Narrow"/>
              </a:defRPr>
            </a:lvl2pPr>
            <a:lvl3pPr marL="1371600" marR="0" lvl="2" indent="-330200" algn="l" rtl="0">
              <a:lnSpc>
                <a:spcPct val="100000"/>
              </a:lnSpc>
              <a:spcBef>
                <a:spcPts val="640"/>
              </a:spcBef>
              <a:spcAft>
                <a:spcPts val="0"/>
              </a:spcAft>
              <a:buClr>
                <a:schemeClr val="folHlink"/>
              </a:buClr>
              <a:buSzPts val="1600"/>
              <a:buFont typeface="Noto Sans Symbols"/>
              <a:buChar char="■"/>
              <a:defRPr sz="3200" b="0" i="0" u="none" strike="noStrike" cap="none">
                <a:solidFill>
                  <a:schemeClr val="dk1"/>
                </a:solidFill>
                <a:latin typeface="Tahoma"/>
                <a:ea typeface="Tahoma"/>
                <a:cs typeface="Tahoma"/>
                <a:sym typeface="Tahoma"/>
              </a:defRPr>
            </a:lvl3pPr>
            <a:lvl4pPr marL="1828800" marR="0" lvl="3" indent="-321754" algn="l" rtl="0">
              <a:lnSpc>
                <a:spcPct val="100000"/>
              </a:lnSpc>
              <a:spcBef>
                <a:spcPts val="533"/>
              </a:spcBef>
              <a:spcAft>
                <a:spcPts val="0"/>
              </a:spcAft>
              <a:buClr>
                <a:schemeClr val="accent2"/>
              </a:buClr>
              <a:buSzPts val="1467"/>
              <a:buFont typeface="Noto Sans Symbols"/>
              <a:buChar char="■"/>
              <a:defRPr sz="2667" b="0" i="0" u="none" strike="noStrike" cap="none">
                <a:solidFill>
                  <a:schemeClr val="dk1"/>
                </a:solidFill>
                <a:latin typeface="Tahoma"/>
                <a:ea typeface="Tahoma"/>
                <a:cs typeface="Tahoma"/>
                <a:sym typeface="Tahoma"/>
              </a:defRPr>
            </a:lvl4pPr>
            <a:lvl5pPr marL="2286000" marR="0" lvl="4" indent="-313308"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5pPr>
            <a:lvl6pPr marL="2743200" marR="0" lvl="5" indent="-313308"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6pPr>
            <a:lvl7pPr marL="3200400" marR="0" lvl="6" indent="-313308"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7pPr>
            <a:lvl8pPr marL="3657600" marR="0" lvl="7" indent="-313309"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8pPr>
            <a:lvl9pPr marL="4114800" marR="0" lvl="8" indent="-313309"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9pPr>
          </a:lstStyle>
          <a:p>
            <a:endParaRPr/>
          </a:p>
        </p:txBody>
      </p:sp>
      <p:sp>
        <p:nvSpPr>
          <p:cNvPr id="11" name="Google Shape;11;p15"/>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9pPr>
          </a:lstStyle>
          <a:p>
            <a:endParaRPr/>
          </a:p>
        </p:txBody>
      </p:sp>
      <p:sp>
        <p:nvSpPr>
          <p:cNvPr id="12" name="Google Shape;12;p15"/>
          <p:cNvSpPr txBox="1">
            <a:spLocks noGrp="1"/>
          </p:cNvSpPr>
          <p:nvPr>
            <p:ph type="sldNum" idx="12"/>
          </p:nvPr>
        </p:nvSpPr>
        <p:spPr>
          <a:xfrm>
            <a:off x="10893288" y="6477001"/>
            <a:ext cx="821634" cy="34093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1pPr>
            <a:lvl2pPr marL="0" marR="0" lvl="1"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2pPr>
            <a:lvl3pPr marL="0" marR="0" lvl="2"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3pPr>
            <a:lvl4pPr marL="0" marR="0" lvl="3"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4pPr>
            <a:lvl5pPr marL="0" marR="0" lvl="4"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5pPr>
            <a:lvl6pPr marL="0" marR="0" lvl="5"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6pPr>
            <a:lvl7pPr marL="0" marR="0" lvl="6"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7pPr>
            <a:lvl8pPr marL="0" marR="0" lvl="7"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8pPr>
            <a:lvl9pPr marL="0" marR="0" lvl="8"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grpSp>
        <p:nvGrpSpPr>
          <p:cNvPr id="13" name="Google Shape;13;p15"/>
          <p:cNvGrpSpPr/>
          <p:nvPr/>
        </p:nvGrpSpPr>
        <p:grpSpPr>
          <a:xfrm>
            <a:off x="1305124" y="6512595"/>
            <a:ext cx="1510043" cy="276999"/>
            <a:chOff x="2207996" y="6472185"/>
            <a:chExt cx="1510043" cy="276999"/>
          </a:xfrm>
        </p:grpSpPr>
        <p:pic>
          <p:nvPicPr>
            <p:cNvPr id="14" name="Google Shape;14;p15" descr="YouTube_icon_block.png"/>
            <p:cNvPicPr preferRelativeResize="0"/>
            <p:nvPr/>
          </p:nvPicPr>
          <p:blipFill rotWithShape="1">
            <a:blip r:embed="rId8">
              <a:alphaModFix/>
            </a:blip>
            <a:srcRect/>
            <a:stretch/>
          </p:blipFill>
          <p:spPr>
            <a:xfrm>
              <a:off x="2207996" y="6485179"/>
              <a:ext cx="334590" cy="250942"/>
            </a:xfrm>
            <a:prstGeom prst="rect">
              <a:avLst/>
            </a:prstGeom>
            <a:noFill/>
            <a:ln>
              <a:noFill/>
            </a:ln>
          </p:spPr>
        </p:pic>
        <p:sp>
          <p:nvSpPr>
            <p:cNvPr id="15" name="Google Shape;15;p15"/>
            <p:cNvSpPr/>
            <p:nvPr/>
          </p:nvSpPr>
          <p:spPr>
            <a:xfrm>
              <a:off x="2513023" y="6472185"/>
              <a:ext cx="12050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err="1">
                  <a:solidFill>
                    <a:schemeClr val="dk1"/>
                  </a:solidFill>
                  <a:latin typeface="Arial"/>
                  <a:ea typeface="Arial"/>
                  <a:cs typeface="Arial"/>
                  <a:sym typeface="Arial"/>
                </a:rPr>
                <a:t>NTSAToday</a:t>
              </a:r>
              <a:endParaRPr sz="1200" b="1" i="0" u="none" strike="noStrike" cap="none" dirty="0">
                <a:solidFill>
                  <a:schemeClr val="dk1"/>
                </a:solidFill>
                <a:latin typeface="Arial"/>
                <a:ea typeface="Arial"/>
                <a:cs typeface="Arial"/>
                <a:sym typeface="Arial"/>
              </a:endParaRPr>
            </a:p>
          </p:txBody>
        </p:sp>
      </p:grpSp>
      <p:pic>
        <p:nvPicPr>
          <p:cNvPr id="16" name="Google Shape;16;p15" descr="Text, logo&#10;&#10;Description automatically generated"/>
          <p:cNvPicPr preferRelativeResize="0"/>
          <p:nvPr/>
        </p:nvPicPr>
        <p:blipFill rotWithShape="1">
          <a:blip r:embed="rId9">
            <a:alphaModFix/>
          </a:blip>
          <a:srcRect/>
          <a:stretch/>
        </p:blipFill>
        <p:spPr>
          <a:xfrm>
            <a:off x="9937392" y="6352841"/>
            <a:ext cx="1094689" cy="438303"/>
          </a:xfrm>
          <a:prstGeom prst="rect">
            <a:avLst/>
          </a:prstGeom>
          <a:noFill/>
          <a:ln>
            <a:noFill/>
          </a:ln>
        </p:spPr>
      </p:pic>
      <p:pic>
        <p:nvPicPr>
          <p:cNvPr id="17" name="Google Shape;17;p15"/>
          <p:cNvPicPr preferRelativeResize="0"/>
          <p:nvPr/>
        </p:nvPicPr>
        <p:blipFill rotWithShape="1">
          <a:blip r:embed="rId10">
            <a:alphaModFix/>
          </a:blip>
          <a:srcRect l="208" r="208"/>
          <a:stretch/>
        </p:blipFill>
        <p:spPr>
          <a:xfrm>
            <a:off x="0" y="1474"/>
            <a:ext cx="12212320" cy="823509"/>
          </a:xfrm>
          <a:prstGeom prst="rect">
            <a:avLst/>
          </a:prstGeom>
          <a:noFill/>
          <a:ln>
            <a:noFill/>
          </a:ln>
        </p:spPr>
      </p:pic>
      <p:grpSp>
        <p:nvGrpSpPr>
          <p:cNvPr id="18" name="Google Shape;18;p15"/>
          <p:cNvGrpSpPr/>
          <p:nvPr/>
        </p:nvGrpSpPr>
        <p:grpSpPr>
          <a:xfrm>
            <a:off x="260862" y="6503087"/>
            <a:ext cx="1044262" cy="282877"/>
            <a:chOff x="260862" y="6503087"/>
            <a:chExt cx="1044262" cy="282877"/>
          </a:xfrm>
        </p:grpSpPr>
        <p:sp>
          <p:nvSpPr>
            <p:cNvPr id="19" name="Google Shape;19;p15"/>
            <p:cNvSpPr/>
            <p:nvPr/>
          </p:nvSpPr>
          <p:spPr>
            <a:xfrm>
              <a:off x="468035" y="6508965"/>
              <a:ext cx="83708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@IITSEC</a:t>
              </a:r>
              <a:endParaRPr sz="1400" b="0" i="0" u="none" strike="noStrike" cap="none">
                <a:solidFill>
                  <a:srgbClr val="000000"/>
                </a:solidFill>
                <a:latin typeface="Arial"/>
                <a:ea typeface="Arial"/>
                <a:cs typeface="Arial"/>
                <a:sym typeface="Arial"/>
              </a:endParaRPr>
            </a:p>
          </p:txBody>
        </p:sp>
        <p:pic>
          <p:nvPicPr>
            <p:cNvPr id="20" name="Google Shape;20;p15"/>
            <p:cNvPicPr preferRelativeResize="0"/>
            <p:nvPr/>
          </p:nvPicPr>
          <p:blipFill rotWithShape="1">
            <a:blip r:embed="rId11">
              <a:alphaModFix/>
            </a:blip>
            <a:srcRect/>
            <a:stretch/>
          </p:blipFill>
          <p:spPr>
            <a:xfrm>
              <a:off x="260862" y="6503087"/>
              <a:ext cx="257814" cy="257814"/>
            </a:xfrm>
            <a:prstGeom prst="rect">
              <a:avLst/>
            </a:prstGeom>
            <a:noFill/>
            <a:ln>
              <a:noFill/>
            </a:ln>
          </p:spPr>
        </p:pic>
      </p:grpSp>
      <p:pic>
        <p:nvPicPr>
          <p:cNvPr id="21" name="Google Shape;21;p15"/>
          <p:cNvPicPr preferRelativeResize="0"/>
          <p:nvPr/>
        </p:nvPicPr>
        <p:blipFill rotWithShape="1">
          <a:blip r:embed="rId12">
            <a:alphaModFix/>
          </a:blip>
          <a:srcRect l="90" r="88"/>
          <a:stretch/>
        </p:blipFill>
        <p:spPr>
          <a:xfrm>
            <a:off x="11720949" y="6333477"/>
            <a:ext cx="473689" cy="475488"/>
          </a:xfrm>
          <a:prstGeom prst="rect">
            <a:avLst/>
          </a:prstGeom>
          <a:noFill/>
          <a:ln>
            <a:noFill/>
          </a:ln>
        </p:spPr>
      </p:pic>
    </p:spTree>
    <p:custDataLst>
      <p:tags r:id="rId7"/>
    </p:custDataLst>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
        <p:nvSpPr>
          <p:cNvPr id="55" name="Google Shape;55;g359447e5863_1_122"/>
          <p:cNvSpPr txBox="1">
            <a:spLocks noGrp="1"/>
          </p:cNvSpPr>
          <p:nvPr>
            <p:ph type="body" idx="1"/>
          </p:nvPr>
        </p:nvSpPr>
        <p:spPr>
          <a:xfrm>
            <a:off x="601963" y="989946"/>
            <a:ext cx="11007000" cy="48966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00000"/>
              </a:lnSpc>
              <a:spcBef>
                <a:spcPts val="560"/>
              </a:spcBef>
              <a:spcAft>
                <a:spcPts val="0"/>
              </a:spcAft>
              <a:buClr>
                <a:schemeClr val="dk1"/>
              </a:buClr>
              <a:buSzPts val="2100"/>
              <a:buFont typeface="Noto Sans Symbols"/>
              <a:buChar char="⮚"/>
              <a:defRPr sz="2800" b="0" i="0" u="none" strike="noStrike" cap="none">
                <a:solidFill>
                  <a:schemeClr val="dk1"/>
                </a:solidFill>
                <a:latin typeface="Arial Narrow"/>
                <a:ea typeface="Arial Narrow"/>
                <a:cs typeface="Arial Narrow"/>
                <a:sym typeface="Arial Narrow"/>
              </a:defRPr>
            </a:lvl1pPr>
            <a:lvl2pPr marL="914400" marR="0" lvl="1" indent="-342900" algn="l" rtl="0">
              <a:lnSpc>
                <a:spcPct val="100000"/>
              </a:lnSpc>
              <a:spcBef>
                <a:spcPts val="480"/>
              </a:spcBef>
              <a:spcAft>
                <a:spcPts val="0"/>
              </a:spcAft>
              <a:buClr>
                <a:schemeClr val="dk1"/>
              </a:buClr>
              <a:buSzPts val="1800"/>
              <a:buFont typeface="Noto Sans Symbols"/>
              <a:buChar char="■"/>
              <a:defRPr sz="2400" b="0" i="0" u="none" strike="noStrike" cap="none">
                <a:solidFill>
                  <a:schemeClr val="dk1"/>
                </a:solidFill>
                <a:latin typeface="Arial Narrow"/>
                <a:ea typeface="Arial Narrow"/>
                <a:cs typeface="Arial Narrow"/>
                <a:sym typeface="Arial Narrow"/>
              </a:defRPr>
            </a:lvl2pPr>
            <a:lvl3pPr marL="1371600" marR="0" lvl="2" indent="-330200" algn="l" rtl="0">
              <a:lnSpc>
                <a:spcPct val="100000"/>
              </a:lnSpc>
              <a:spcBef>
                <a:spcPts val="640"/>
              </a:spcBef>
              <a:spcAft>
                <a:spcPts val="0"/>
              </a:spcAft>
              <a:buClr>
                <a:schemeClr val="folHlink"/>
              </a:buClr>
              <a:buSzPts val="1600"/>
              <a:buFont typeface="Noto Sans Symbols"/>
              <a:buChar char="■"/>
              <a:defRPr sz="3200" b="0" i="0" u="none" strike="noStrike" cap="none">
                <a:solidFill>
                  <a:schemeClr val="dk1"/>
                </a:solidFill>
                <a:latin typeface="Tahoma"/>
                <a:ea typeface="Tahoma"/>
                <a:cs typeface="Tahoma"/>
                <a:sym typeface="Tahoma"/>
              </a:defRPr>
            </a:lvl3pPr>
            <a:lvl4pPr marL="1828800" marR="0" lvl="3" indent="-321754" algn="l" rtl="0">
              <a:lnSpc>
                <a:spcPct val="100000"/>
              </a:lnSpc>
              <a:spcBef>
                <a:spcPts val="533"/>
              </a:spcBef>
              <a:spcAft>
                <a:spcPts val="0"/>
              </a:spcAft>
              <a:buClr>
                <a:schemeClr val="accent2"/>
              </a:buClr>
              <a:buSzPts val="1467"/>
              <a:buFont typeface="Noto Sans Symbols"/>
              <a:buChar char="■"/>
              <a:defRPr sz="2667" b="0" i="0" u="none" strike="noStrike" cap="none">
                <a:solidFill>
                  <a:schemeClr val="dk1"/>
                </a:solidFill>
                <a:latin typeface="Tahoma"/>
                <a:ea typeface="Tahoma"/>
                <a:cs typeface="Tahoma"/>
                <a:sym typeface="Tahoma"/>
              </a:defRPr>
            </a:lvl4pPr>
            <a:lvl5pPr marL="2286000" marR="0" lvl="4" indent="-313308"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5pPr>
            <a:lvl6pPr marL="2743200" marR="0" lvl="5" indent="-313308"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6pPr>
            <a:lvl7pPr marL="3200400" marR="0" lvl="6" indent="-313308"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7pPr>
            <a:lvl8pPr marL="3657600" marR="0" lvl="7" indent="-313309"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8pPr>
            <a:lvl9pPr marL="4114800" marR="0" lvl="8" indent="-313309"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9pPr>
          </a:lstStyle>
          <a:p>
            <a:endParaRPr/>
          </a:p>
        </p:txBody>
      </p:sp>
      <p:sp>
        <p:nvSpPr>
          <p:cNvPr id="56" name="Google Shape;56;g359447e5863_1_122"/>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9pPr>
          </a:lstStyle>
          <a:p>
            <a:endParaRPr/>
          </a:p>
        </p:txBody>
      </p:sp>
      <p:sp>
        <p:nvSpPr>
          <p:cNvPr id="57" name="Google Shape;57;g359447e5863_1_122"/>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1pPr>
            <a:lvl2pPr marL="0" marR="0" lvl="1"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2pPr>
            <a:lvl3pPr marL="0" marR="0" lvl="2"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3pPr>
            <a:lvl4pPr marL="0" marR="0" lvl="3"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4pPr>
            <a:lvl5pPr marL="0" marR="0" lvl="4"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5pPr>
            <a:lvl6pPr marL="0" marR="0" lvl="5"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6pPr>
            <a:lvl7pPr marL="0" marR="0" lvl="6"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7pPr>
            <a:lvl8pPr marL="0" marR="0" lvl="7"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8pPr>
            <a:lvl9pPr marL="0" marR="0" lvl="8"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grpSp>
        <p:nvGrpSpPr>
          <p:cNvPr id="58" name="Google Shape;58;g359447e5863_1_122"/>
          <p:cNvGrpSpPr/>
          <p:nvPr/>
        </p:nvGrpSpPr>
        <p:grpSpPr>
          <a:xfrm>
            <a:off x="1305124" y="6512595"/>
            <a:ext cx="1670909" cy="276900"/>
            <a:chOff x="2207996" y="6472185"/>
            <a:chExt cx="1670909" cy="276900"/>
          </a:xfrm>
        </p:grpSpPr>
        <p:pic>
          <p:nvPicPr>
            <p:cNvPr id="59" name="Google Shape;59;g359447e5863_1_122" descr="YouTube_icon_block.png"/>
            <p:cNvPicPr preferRelativeResize="0"/>
            <p:nvPr/>
          </p:nvPicPr>
          <p:blipFill rotWithShape="1">
            <a:blip r:embed="rId4">
              <a:alphaModFix/>
            </a:blip>
            <a:srcRect/>
            <a:stretch/>
          </p:blipFill>
          <p:spPr>
            <a:xfrm>
              <a:off x="2207996" y="6485179"/>
              <a:ext cx="334590" cy="250942"/>
            </a:xfrm>
            <a:prstGeom prst="rect">
              <a:avLst/>
            </a:prstGeom>
            <a:noFill/>
            <a:ln>
              <a:noFill/>
            </a:ln>
          </p:spPr>
        </p:pic>
        <p:sp>
          <p:nvSpPr>
            <p:cNvPr id="60" name="Google Shape;60;g359447e5863_1_122"/>
            <p:cNvSpPr/>
            <p:nvPr/>
          </p:nvSpPr>
          <p:spPr>
            <a:xfrm>
              <a:off x="2513023" y="6472185"/>
              <a:ext cx="1365882"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err="1">
                  <a:solidFill>
                    <a:schemeClr val="dk1"/>
                  </a:solidFill>
                  <a:latin typeface="Arial"/>
                  <a:ea typeface="Arial"/>
                  <a:cs typeface="Arial"/>
                  <a:sym typeface="Arial"/>
                </a:rPr>
                <a:t>NTSAToday</a:t>
              </a:r>
              <a:endParaRPr sz="1200" b="1" i="0" u="none" strike="noStrike" cap="none" dirty="0">
                <a:solidFill>
                  <a:schemeClr val="dk1"/>
                </a:solidFill>
                <a:latin typeface="Arial"/>
                <a:ea typeface="Arial"/>
                <a:cs typeface="Arial"/>
                <a:sym typeface="Arial"/>
              </a:endParaRPr>
            </a:p>
          </p:txBody>
        </p:sp>
      </p:grpSp>
      <p:pic>
        <p:nvPicPr>
          <p:cNvPr id="61" name="Google Shape;61;g359447e5863_1_122" descr="Text, logo&#10;&#10;Description automatically generated"/>
          <p:cNvPicPr preferRelativeResize="0"/>
          <p:nvPr/>
        </p:nvPicPr>
        <p:blipFill rotWithShape="1">
          <a:blip r:embed="rId5">
            <a:alphaModFix/>
          </a:blip>
          <a:srcRect/>
          <a:stretch/>
        </p:blipFill>
        <p:spPr>
          <a:xfrm>
            <a:off x="9937392" y="6352841"/>
            <a:ext cx="1094689" cy="438303"/>
          </a:xfrm>
          <a:prstGeom prst="rect">
            <a:avLst/>
          </a:prstGeom>
          <a:noFill/>
          <a:ln>
            <a:noFill/>
          </a:ln>
        </p:spPr>
      </p:pic>
      <p:pic>
        <p:nvPicPr>
          <p:cNvPr id="62" name="Google Shape;62;g359447e5863_1_122"/>
          <p:cNvPicPr preferRelativeResize="0"/>
          <p:nvPr/>
        </p:nvPicPr>
        <p:blipFill rotWithShape="1">
          <a:blip r:embed="rId6">
            <a:alphaModFix/>
          </a:blip>
          <a:srcRect l="208" r="208"/>
          <a:stretch/>
        </p:blipFill>
        <p:spPr>
          <a:xfrm>
            <a:off x="0" y="1474"/>
            <a:ext cx="12212320" cy="823509"/>
          </a:xfrm>
          <a:prstGeom prst="rect">
            <a:avLst/>
          </a:prstGeom>
          <a:noFill/>
          <a:ln>
            <a:noFill/>
          </a:ln>
        </p:spPr>
      </p:pic>
      <p:grpSp>
        <p:nvGrpSpPr>
          <p:cNvPr id="63" name="Google Shape;63;g359447e5863_1_122"/>
          <p:cNvGrpSpPr/>
          <p:nvPr/>
        </p:nvGrpSpPr>
        <p:grpSpPr>
          <a:xfrm>
            <a:off x="260862" y="6503087"/>
            <a:ext cx="1044173" cy="282778"/>
            <a:chOff x="260862" y="6503087"/>
            <a:chExt cx="1044173" cy="282778"/>
          </a:xfrm>
        </p:grpSpPr>
        <p:sp>
          <p:nvSpPr>
            <p:cNvPr id="64" name="Google Shape;64;g359447e5863_1_122"/>
            <p:cNvSpPr/>
            <p:nvPr/>
          </p:nvSpPr>
          <p:spPr>
            <a:xfrm>
              <a:off x="468035" y="6508965"/>
              <a:ext cx="837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@IITSEC</a:t>
              </a:r>
              <a:endParaRPr sz="1400" b="0" i="0" u="none" strike="noStrike" cap="none">
                <a:solidFill>
                  <a:srgbClr val="000000"/>
                </a:solidFill>
                <a:latin typeface="Arial"/>
                <a:ea typeface="Arial"/>
                <a:cs typeface="Arial"/>
                <a:sym typeface="Arial"/>
              </a:endParaRPr>
            </a:p>
          </p:txBody>
        </p:sp>
        <p:pic>
          <p:nvPicPr>
            <p:cNvPr id="65" name="Google Shape;65;g359447e5863_1_122"/>
            <p:cNvPicPr preferRelativeResize="0"/>
            <p:nvPr/>
          </p:nvPicPr>
          <p:blipFill rotWithShape="1">
            <a:blip r:embed="rId7">
              <a:alphaModFix/>
            </a:blip>
            <a:srcRect/>
            <a:stretch/>
          </p:blipFill>
          <p:spPr>
            <a:xfrm>
              <a:off x="260862" y="6503087"/>
              <a:ext cx="257814" cy="257814"/>
            </a:xfrm>
            <a:prstGeom prst="rect">
              <a:avLst/>
            </a:prstGeom>
            <a:noFill/>
            <a:ln>
              <a:noFill/>
            </a:ln>
          </p:spPr>
        </p:pic>
      </p:grpSp>
      <p:pic>
        <p:nvPicPr>
          <p:cNvPr id="66" name="Google Shape;66;g359447e5863_1_122"/>
          <p:cNvPicPr preferRelativeResize="0"/>
          <p:nvPr/>
        </p:nvPicPr>
        <p:blipFill rotWithShape="1">
          <a:blip r:embed="rId8">
            <a:alphaModFix/>
          </a:blip>
          <a:srcRect l="90" r="88"/>
          <a:stretch/>
        </p:blipFill>
        <p:spPr>
          <a:xfrm>
            <a:off x="11720949" y="6333477"/>
            <a:ext cx="473689" cy="475488"/>
          </a:xfrm>
          <a:prstGeom prst="rect">
            <a:avLst/>
          </a:prstGeom>
          <a:noFill/>
          <a:ln>
            <a:noFill/>
          </a:ln>
        </p:spPr>
      </p:pic>
    </p:spTree>
    <p:custDataLst>
      <p:tags r:id="rId3"/>
    </p:custDataLst>
  </p:cSld>
  <p:clrMap bg1="lt1" tx1="dk1" bg2="dk2" tx2="lt2" accent1="accent1" accent2="accent2" accent3="accent3" accent4="accent4" accent5="accent5" accent6="accent6" hlink="hlink" folHlink="folHlink"/>
  <p:sldLayoutIdLst>
    <p:sldLayoutId id="214748365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hyperlink" Target="https://ai.facebook.com/research" TargetMode="External"/><Relationship Id="rId13" Type="http://schemas.openxmlformats.org/officeDocument/2006/relationships/image" Target="../media/image33.jpeg"/><Relationship Id="rId3" Type="http://schemas.openxmlformats.org/officeDocument/2006/relationships/notesSlide" Target="../notesSlides/notesSlide25.xml"/><Relationship Id="rId7" Type="http://schemas.openxmlformats.org/officeDocument/2006/relationships/hyperlink" Target="https://deepmind.com/blog" TargetMode="External"/><Relationship Id="rId12"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hyperlink" Target="https://openai.com/research" TargetMode="External"/><Relationship Id="rId11"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hyperlink" Target="mailto:adl.info@natoschool.nato.int" TargetMode="External"/><Relationship Id="rId4" Type="http://schemas.openxmlformats.org/officeDocument/2006/relationships/image" Target="../media/image29.png"/><Relationship Id="rId9" Type="http://schemas.openxmlformats.org/officeDocument/2006/relationships/hyperlink" Target="https://alignmentforum.org/"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36.png"/><Relationship Id="rId4" Type="http://schemas.openxmlformats.org/officeDocument/2006/relationships/hyperlink" Target="https://qa.sidecloud.net/"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46.png"/><Relationship Id="rId4" Type="http://schemas.openxmlformats.org/officeDocument/2006/relationships/hyperlink" Target="https://notebooklm.google.com/notebook/d7b36fc4-bfaf-4049-bdcd-a07ef83971f8"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hyperlink" Target="https://audio.com/gigi-roman/audio/introduction-to-nato"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48.png"/><Relationship Id="rId4" Type="http://schemas.openxmlformats.org/officeDocument/2006/relationships/hyperlink" Target="https://www.youtube.com/watch?v=ufjAfTuyrag"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56.xml"/><Relationship Id="rId5" Type="http://schemas.openxmlformats.org/officeDocument/2006/relationships/image" Target="../media/image57.png"/><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59.png"/><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12.jp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7.jp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6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tags" Target="../tags/tag6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a:spLocks noGrp="1"/>
          </p:cNvSpPr>
          <p:nvPr>
            <p:ph type="body" idx="1"/>
          </p:nvPr>
        </p:nvSpPr>
        <p:spPr>
          <a:xfrm>
            <a:off x="871093" y="1858346"/>
            <a:ext cx="10449813" cy="122941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100"/>
              <a:buNone/>
            </a:pPr>
            <a:r>
              <a:rPr lang="en-US"/>
              <a:t>I/ITSEC 2025 Tutorial</a:t>
            </a:r>
            <a:br>
              <a:rPr lang="en-US"/>
            </a:br>
            <a:r>
              <a:rPr lang="en-US"/>
              <a:t>Practical use of (emerging) learning technologies</a:t>
            </a:r>
            <a:endParaRPr/>
          </a:p>
          <a:p>
            <a:pPr marL="0" lvl="0" indent="0" algn="ctr" rtl="0">
              <a:lnSpc>
                <a:spcPct val="100000"/>
              </a:lnSpc>
              <a:spcBef>
                <a:spcPts val="400"/>
              </a:spcBef>
              <a:spcAft>
                <a:spcPts val="0"/>
              </a:spcAft>
              <a:buSzPts val="1500"/>
              <a:buNone/>
            </a:pPr>
            <a:endParaRPr sz="2000">
              <a:solidFill>
                <a:srgbClr val="00B050"/>
              </a:solidFill>
            </a:endParaRPr>
          </a:p>
          <a:p>
            <a:pPr marL="0" lvl="0" indent="0" algn="ctr" rtl="0">
              <a:lnSpc>
                <a:spcPct val="100000"/>
              </a:lnSpc>
              <a:spcBef>
                <a:spcPts val="400"/>
              </a:spcBef>
              <a:spcAft>
                <a:spcPts val="0"/>
              </a:spcAft>
              <a:buSzPts val="1500"/>
              <a:buNone/>
            </a:pPr>
            <a:endParaRPr/>
          </a:p>
          <a:p>
            <a:pPr marL="0" lvl="0" indent="0" algn="ctr" rtl="0">
              <a:lnSpc>
                <a:spcPct val="100000"/>
              </a:lnSpc>
              <a:spcBef>
                <a:spcPts val="560"/>
              </a:spcBef>
              <a:spcAft>
                <a:spcPts val="0"/>
              </a:spcAft>
              <a:buSzPts val="2100"/>
              <a:buNone/>
            </a:pPr>
            <a:endParaRPr/>
          </a:p>
          <a:p>
            <a:pPr marL="0" lvl="0" indent="0" algn="ctr" rtl="0">
              <a:lnSpc>
                <a:spcPct val="100000"/>
              </a:lnSpc>
              <a:spcBef>
                <a:spcPts val="560"/>
              </a:spcBef>
              <a:spcAft>
                <a:spcPts val="0"/>
              </a:spcAft>
              <a:buSzPts val="2100"/>
              <a:buNone/>
            </a:pPr>
            <a:endParaRPr/>
          </a:p>
        </p:txBody>
      </p:sp>
      <p:graphicFrame>
        <p:nvGraphicFramePr>
          <p:cNvPr id="78" name="Google Shape;78;p1"/>
          <p:cNvGraphicFramePr/>
          <p:nvPr/>
        </p:nvGraphicFramePr>
        <p:xfrm>
          <a:off x="1295400" y="4281225"/>
          <a:ext cx="9601200" cy="1433737"/>
        </p:xfrm>
        <a:graphic>
          <a:graphicData uri="http://schemas.openxmlformats.org/drawingml/2006/table">
            <a:tbl>
              <a:tblPr>
                <a:noFill/>
                <a:tableStyleId>{C946ACF1-4979-460F-A361-877B8B476964}</a:tableStyleId>
              </a:tblPr>
              <a:tblGrid>
                <a:gridCol w="3332650">
                  <a:extLst>
                    <a:ext uri="{9D8B030D-6E8A-4147-A177-3AD203B41FA5}">
                      <a16:colId xmlns:a16="http://schemas.microsoft.com/office/drawing/2014/main" val="20000"/>
                    </a:ext>
                  </a:extLst>
                </a:gridCol>
                <a:gridCol w="306815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1362075">
                <a:tc>
                  <a:txBody>
                    <a:bodyPr/>
                    <a:lstStyle/>
                    <a:p>
                      <a:pPr marL="0" lvl="0" indent="0" algn="ctr" rtl="0">
                        <a:lnSpc>
                          <a:spcPct val="108000"/>
                        </a:lnSpc>
                        <a:spcBef>
                          <a:spcPts val="0"/>
                        </a:spcBef>
                        <a:spcAft>
                          <a:spcPts val="0"/>
                        </a:spcAft>
                        <a:buNone/>
                      </a:pPr>
                      <a:r>
                        <a:rPr lang="en-US" sz="1800" b="1">
                          <a:solidFill>
                            <a:schemeClr val="dk1"/>
                          </a:solidFill>
                          <a:latin typeface="Arial Narrow"/>
                          <a:ea typeface="Arial Narrow"/>
                          <a:cs typeface="Arial Narrow"/>
                          <a:sym typeface="Arial Narrow"/>
                        </a:rPr>
                        <a:t>Mr. Gigi Roman </a:t>
                      </a:r>
                      <a:br>
                        <a:rPr lang="en-US" sz="1800" b="1">
                          <a:solidFill>
                            <a:schemeClr val="dk1"/>
                          </a:solidFill>
                          <a:latin typeface="Arial Narrow"/>
                          <a:ea typeface="Arial Narrow"/>
                          <a:cs typeface="Arial Narrow"/>
                          <a:sym typeface="Arial Narrow"/>
                        </a:rPr>
                      </a:br>
                      <a:r>
                        <a:rPr lang="en-US" sz="1800">
                          <a:solidFill>
                            <a:schemeClr val="dk1"/>
                          </a:solidFill>
                          <a:latin typeface="Arial Narrow"/>
                          <a:ea typeface="Arial Narrow"/>
                          <a:cs typeface="Arial Narrow"/>
                          <a:sym typeface="Arial Narrow"/>
                        </a:rPr>
                        <a:t>ADL Program Manager</a:t>
                      </a:r>
                      <a:br>
                        <a:rPr lang="en-US" sz="1800" b="1">
                          <a:solidFill>
                            <a:schemeClr val="dk1"/>
                          </a:solidFill>
                          <a:latin typeface="Arial Narrow"/>
                          <a:ea typeface="Arial Narrow"/>
                          <a:cs typeface="Arial Narrow"/>
                          <a:sym typeface="Arial Narrow"/>
                        </a:rPr>
                      </a:br>
                      <a:r>
                        <a:rPr lang="en-US" sz="1800">
                          <a:solidFill>
                            <a:schemeClr val="dk1"/>
                          </a:solidFill>
                          <a:latin typeface="Arial Narrow"/>
                          <a:ea typeface="Arial Narrow"/>
                          <a:cs typeface="Arial Narrow"/>
                          <a:sym typeface="Arial Narrow"/>
                        </a:rPr>
                        <a:t>NATO School Oberammergau</a:t>
                      </a:r>
                      <a:br>
                        <a:rPr lang="en-US" sz="1800">
                          <a:solidFill>
                            <a:schemeClr val="dk1"/>
                          </a:solidFill>
                          <a:latin typeface="Arial Narrow"/>
                          <a:ea typeface="Arial Narrow"/>
                          <a:cs typeface="Arial Narrow"/>
                          <a:sym typeface="Arial Narrow"/>
                        </a:rPr>
                      </a:br>
                      <a:r>
                        <a:rPr lang="en-US" sz="1800">
                          <a:solidFill>
                            <a:schemeClr val="dk1"/>
                          </a:solidFill>
                          <a:latin typeface="Arial Narrow"/>
                          <a:ea typeface="Arial Narrow"/>
                          <a:cs typeface="Arial Narrow"/>
                          <a:sym typeface="Arial Narrow"/>
                        </a:rPr>
                        <a:t>roman.gheorghe@natoschool.nato.int</a:t>
                      </a:r>
                      <a:endParaRPr sz="1800">
                        <a:latin typeface="Calibri"/>
                        <a:ea typeface="Calibri"/>
                        <a:cs typeface="Calibri"/>
                        <a:sym typeface="Calibri"/>
                      </a:endParaRPr>
                    </a:p>
                  </a:txBody>
                  <a:tcPr marL="91425" marR="91425" marT="91425" marB="91425"/>
                </a:tc>
                <a:tc>
                  <a:txBody>
                    <a:bodyPr/>
                    <a:lstStyle/>
                    <a:p>
                      <a:pPr marL="0" lvl="0" indent="0" algn="ctr" rtl="0">
                        <a:lnSpc>
                          <a:spcPct val="108000"/>
                        </a:lnSpc>
                        <a:spcBef>
                          <a:spcPts val="0"/>
                        </a:spcBef>
                        <a:spcAft>
                          <a:spcPts val="0"/>
                        </a:spcAft>
                        <a:buClr>
                          <a:schemeClr val="dk1"/>
                        </a:buClr>
                        <a:buSzPts val="1100"/>
                        <a:buFont typeface="Arial"/>
                        <a:buNone/>
                      </a:pPr>
                      <a:r>
                        <a:rPr lang="en-US" sz="1800" b="1">
                          <a:solidFill>
                            <a:schemeClr val="dk1"/>
                          </a:solidFill>
                          <a:latin typeface="Arial Narrow"/>
                          <a:ea typeface="Arial Narrow"/>
                          <a:cs typeface="Arial Narrow"/>
                          <a:sym typeface="Arial Narrow"/>
                        </a:rPr>
                        <a:t>Dr. Biljana Presnall, </a:t>
                      </a:r>
                      <a:br>
                        <a:rPr lang="en-US" sz="1800" b="1">
                          <a:solidFill>
                            <a:schemeClr val="dk1"/>
                          </a:solidFill>
                          <a:latin typeface="Arial Narrow"/>
                          <a:ea typeface="Arial Narrow"/>
                          <a:cs typeface="Arial Narrow"/>
                          <a:sym typeface="Arial Narrow"/>
                        </a:rPr>
                      </a:br>
                      <a:r>
                        <a:rPr lang="en-US" sz="1800">
                          <a:solidFill>
                            <a:schemeClr val="dk1"/>
                          </a:solidFill>
                          <a:latin typeface="Arial Narrow"/>
                          <a:ea typeface="Arial Narrow"/>
                          <a:cs typeface="Arial Narrow"/>
                          <a:sym typeface="Arial Narrow"/>
                        </a:rPr>
                        <a:t>Vice-President</a:t>
                      </a:r>
                      <a:br>
                        <a:rPr lang="en-US" sz="1800">
                          <a:solidFill>
                            <a:schemeClr val="dk1"/>
                          </a:solidFill>
                          <a:latin typeface="Arial Narrow"/>
                          <a:ea typeface="Arial Narrow"/>
                          <a:cs typeface="Arial Narrow"/>
                          <a:sym typeface="Arial Narrow"/>
                        </a:rPr>
                      </a:br>
                      <a:r>
                        <a:rPr lang="en-US" sz="1800">
                          <a:solidFill>
                            <a:schemeClr val="dk1"/>
                          </a:solidFill>
                          <a:latin typeface="Arial Narrow"/>
                          <a:ea typeface="Arial Narrow"/>
                          <a:cs typeface="Arial Narrow"/>
                          <a:sym typeface="Arial Narrow"/>
                        </a:rPr>
                        <a:t>Jefferson Institute</a:t>
                      </a:r>
                      <a:br>
                        <a:rPr lang="en-US" sz="1800">
                          <a:solidFill>
                            <a:schemeClr val="dk1"/>
                          </a:solidFill>
                          <a:latin typeface="Arial Narrow"/>
                          <a:ea typeface="Arial Narrow"/>
                          <a:cs typeface="Arial Narrow"/>
                          <a:sym typeface="Arial Narrow"/>
                        </a:rPr>
                      </a:br>
                      <a:r>
                        <a:rPr lang="en-US" sz="1800">
                          <a:solidFill>
                            <a:schemeClr val="dk1"/>
                          </a:solidFill>
                          <a:latin typeface="Arial Narrow"/>
                          <a:ea typeface="Arial Narrow"/>
                          <a:cs typeface="Arial Narrow"/>
                          <a:sym typeface="Arial Narrow"/>
                        </a:rPr>
                        <a:t>bpresnall@jeffersoninst.org</a:t>
                      </a:r>
                      <a:endParaRPr sz="1800" b="1">
                        <a:latin typeface="Calibri"/>
                        <a:ea typeface="Calibri"/>
                        <a:cs typeface="Calibri"/>
                        <a:sym typeface="Calibri"/>
                      </a:endParaRPr>
                    </a:p>
                  </a:txBody>
                  <a:tcPr marL="91425" marR="91425" marT="91425" marB="91425"/>
                </a:tc>
                <a:tc>
                  <a:txBody>
                    <a:bodyPr/>
                    <a:lstStyle/>
                    <a:p>
                      <a:pPr marL="0" lvl="0" indent="0" algn="ctr" rtl="0">
                        <a:lnSpc>
                          <a:spcPct val="108000"/>
                        </a:lnSpc>
                        <a:spcBef>
                          <a:spcPts val="0"/>
                        </a:spcBef>
                        <a:spcAft>
                          <a:spcPts val="0"/>
                        </a:spcAft>
                        <a:buClr>
                          <a:schemeClr val="dk1"/>
                        </a:buClr>
                        <a:buSzPts val="1100"/>
                        <a:buFont typeface="Arial"/>
                        <a:buNone/>
                      </a:pPr>
                      <a:r>
                        <a:rPr lang="en-US" sz="2000" b="1">
                          <a:solidFill>
                            <a:schemeClr val="dk1"/>
                          </a:solidFill>
                          <a:latin typeface="Arial Narrow"/>
                          <a:ea typeface="Arial Narrow"/>
                          <a:cs typeface="Arial Narrow"/>
                          <a:sym typeface="Arial Narrow"/>
                        </a:rPr>
                        <a:t>Mr. Ryan Williams </a:t>
                      </a:r>
                      <a:br>
                        <a:rPr lang="en-US" sz="2000" b="1">
                          <a:solidFill>
                            <a:schemeClr val="dk1"/>
                          </a:solidFill>
                          <a:latin typeface="Arial Narrow"/>
                          <a:ea typeface="Arial Narrow"/>
                          <a:cs typeface="Arial Narrow"/>
                          <a:sym typeface="Arial Narrow"/>
                        </a:rPr>
                      </a:br>
                      <a:r>
                        <a:rPr lang="en-US" sz="1900">
                          <a:solidFill>
                            <a:schemeClr val="dk1"/>
                          </a:solidFill>
                          <a:latin typeface="Arial Narrow"/>
                          <a:ea typeface="Arial Narrow"/>
                          <a:cs typeface="Arial Narrow"/>
                          <a:sym typeface="Arial Narrow"/>
                        </a:rPr>
                        <a:t>Innovation Specialist</a:t>
                      </a:r>
                      <a:br>
                        <a:rPr lang="en-US" sz="1900" b="1">
                          <a:solidFill>
                            <a:schemeClr val="dk1"/>
                          </a:solidFill>
                          <a:latin typeface="Arial Narrow"/>
                          <a:ea typeface="Arial Narrow"/>
                          <a:cs typeface="Arial Narrow"/>
                          <a:sym typeface="Arial Narrow"/>
                        </a:rPr>
                      </a:br>
                      <a:r>
                        <a:rPr lang="en-US" sz="1900">
                          <a:solidFill>
                            <a:schemeClr val="dk1"/>
                          </a:solidFill>
                          <a:latin typeface="Arial Narrow"/>
                          <a:ea typeface="Arial Narrow"/>
                          <a:cs typeface="Arial Narrow"/>
                          <a:sym typeface="Arial Narrow"/>
                        </a:rPr>
                        <a:t>NATO ACT</a:t>
                      </a:r>
                      <a:br>
                        <a:rPr lang="en-US" sz="1900">
                          <a:solidFill>
                            <a:schemeClr val="dk1"/>
                          </a:solidFill>
                          <a:latin typeface="Arial Narrow"/>
                          <a:ea typeface="Arial Narrow"/>
                          <a:cs typeface="Arial Narrow"/>
                          <a:sym typeface="Arial Narrow"/>
                        </a:rPr>
                      </a:br>
                      <a:r>
                        <a:rPr lang="en-US" sz="1900">
                          <a:solidFill>
                            <a:schemeClr val="dk1"/>
                          </a:solidFill>
                          <a:latin typeface="Arial Narrow"/>
                          <a:ea typeface="Arial Narrow"/>
                          <a:cs typeface="Arial Narrow"/>
                          <a:sym typeface="Arial Narrow"/>
                        </a:rPr>
                        <a:t>ryan.williams@nato.int</a:t>
                      </a:r>
                      <a:endParaRPr sz="15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bl>
          </a:graphicData>
        </a:graphic>
      </p:graphicFrame>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359447e5863_1_78"/>
          <p:cNvSpPr txBox="1">
            <a:spLocks noGrp="1"/>
          </p:cNvSpPr>
          <p:nvPr>
            <p:ph type="title"/>
          </p:nvPr>
        </p:nvSpPr>
        <p:spPr>
          <a:xfrm>
            <a:off x="1060075" y="0"/>
            <a:ext cx="95031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Key Generative AI Platforms</a:t>
            </a:r>
            <a:endParaRPr dirty="0"/>
          </a:p>
        </p:txBody>
      </p:sp>
      <p:sp>
        <p:nvSpPr>
          <p:cNvPr id="134" name="Google Shape;134;g359447e5863_1_78"/>
          <p:cNvSpPr txBox="1">
            <a:spLocks noGrp="1"/>
          </p:cNvSpPr>
          <p:nvPr>
            <p:ph type="body" idx="1"/>
          </p:nvPr>
        </p:nvSpPr>
        <p:spPr>
          <a:xfrm>
            <a:off x="476475" y="1666650"/>
            <a:ext cx="8143800" cy="3524700"/>
          </a:xfrm>
          <a:prstGeom prst="rect">
            <a:avLst/>
          </a:prstGeom>
          <a:noFill/>
          <a:ln>
            <a:noFill/>
          </a:ln>
        </p:spPr>
        <p:txBody>
          <a:bodyPr spcFirstLastPara="1" wrap="square" lIns="91425" tIns="45700" rIns="91425" bIns="45700" anchor="t" anchorCtr="0">
            <a:noAutofit/>
          </a:bodyPr>
          <a:lstStyle/>
          <a:p>
            <a:pPr marL="457188" lvl="0" indent="-457188" algn="l" rtl="0">
              <a:lnSpc>
                <a:spcPct val="100000"/>
              </a:lnSpc>
              <a:spcBef>
                <a:spcPts val="560"/>
              </a:spcBef>
              <a:spcAft>
                <a:spcPts val="0"/>
              </a:spcAft>
              <a:buSzPts val="2100"/>
              <a:buChar char="⮚"/>
            </a:pPr>
            <a:r>
              <a:rPr lang="en-US" dirty="0"/>
              <a:t>OpenAI: GPT, DALL-E </a:t>
            </a:r>
            <a:endParaRPr dirty="0"/>
          </a:p>
          <a:p>
            <a:pPr marL="457188" lvl="0" indent="-457188" algn="l" rtl="0">
              <a:lnSpc>
                <a:spcPct val="100000"/>
              </a:lnSpc>
              <a:spcBef>
                <a:spcPts val="560"/>
              </a:spcBef>
              <a:spcAft>
                <a:spcPts val="0"/>
              </a:spcAft>
              <a:buSzPts val="2100"/>
              <a:buChar char="⮚"/>
            </a:pPr>
            <a:r>
              <a:rPr lang="en-US" dirty="0"/>
              <a:t>Google: Gemini</a:t>
            </a:r>
            <a:endParaRPr dirty="0"/>
          </a:p>
          <a:p>
            <a:pPr marL="457188" lvl="0" indent="-457188" algn="l" rtl="0">
              <a:lnSpc>
                <a:spcPct val="100000"/>
              </a:lnSpc>
              <a:spcBef>
                <a:spcPts val="560"/>
              </a:spcBef>
              <a:spcAft>
                <a:spcPts val="0"/>
              </a:spcAft>
              <a:buSzPts val="2100"/>
              <a:buChar char="⮚"/>
            </a:pPr>
            <a:r>
              <a:rPr lang="en-US" dirty="0" err="1"/>
              <a:t>MidJourney</a:t>
            </a:r>
            <a:r>
              <a:rPr lang="en-US" dirty="0"/>
              <a:t> </a:t>
            </a:r>
            <a:endParaRPr dirty="0"/>
          </a:p>
          <a:p>
            <a:pPr marL="457188" lvl="0" indent="-457188" algn="l" rtl="0">
              <a:lnSpc>
                <a:spcPct val="100000"/>
              </a:lnSpc>
              <a:spcBef>
                <a:spcPts val="560"/>
              </a:spcBef>
              <a:spcAft>
                <a:spcPts val="0"/>
              </a:spcAft>
              <a:buSzPts val="2100"/>
              <a:buChar char="⮚"/>
            </a:pPr>
            <a:r>
              <a:rPr lang="en-US" dirty="0"/>
              <a:t>Hugging Face </a:t>
            </a:r>
            <a:endParaRPr dirty="0"/>
          </a:p>
          <a:p>
            <a:pPr marL="457188" lvl="0" indent="-457188" algn="l" rtl="0">
              <a:lnSpc>
                <a:spcPct val="100000"/>
              </a:lnSpc>
              <a:spcBef>
                <a:spcPts val="560"/>
              </a:spcBef>
              <a:spcAft>
                <a:spcPts val="0"/>
              </a:spcAft>
              <a:buSzPts val="2100"/>
              <a:buChar char="⮚"/>
            </a:pPr>
            <a:r>
              <a:rPr lang="en-US" dirty="0"/>
              <a:t>IBM Watson Studio </a:t>
            </a:r>
            <a:endParaRPr dirty="0"/>
          </a:p>
          <a:p>
            <a:pPr marL="457188" lvl="0" indent="-409563" algn="l" rtl="0">
              <a:lnSpc>
                <a:spcPct val="100000"/>
              </a:lnSpc>
              <a:spcBef>
                <a:spcPts val="560"/>
              </a:spcBef>
              <a:spcAft>
                <a:spcPts val="0"/>
              </a:spcAft>
              <a:buSzPts val="1350"/>
              <a:buChar char="⮚"/>
            </a:pPr>
            <a:r>
              <a:rPr lang="en-US" dirty="0"/>
              <a:t>Microsoft Copilot</a:t>
            </a:r>
            <a:endParaRPr dirty="0"/>
          </a:p>
          <a:p>
            <a:pPr marL="457188" lvl="0" indent="-409563" algn="l" rtl="0">
              <a:lnSpc>
                <a:spcPct val="100000"/>
              </a:lnSpc>
              <a:spcBef>
                <a:spcPts val="560"/>
              </a:spcBef>
              <a:spcAft>
                <a:spcPts val="0"/>
              </a:spcAft>
              <a:buSzPts val="1350"/>
              <a:buChar char="⮚"/>
            </a:pPr>
            <a:r>
              <a:rPr lang="en-US" dirty="0"/>
              <a:t>Perplexity</a:t>
            </a:r>
            <a:endParaRPr dirty="0"/>
          </a:p>
          <a:p>
            <a:pPr marL="457200" lvl="0" indent="0" algn="l" rtl="0">
              <a:lnSpc>
                <a:spcPct val="100000"/>
              </a:lnSpc>
              <a:spcBef>
                <a:spcPts val="560"/>
              </a:spcBef>
              <a:spcAft>
                <a:spcPts val="0"/>
              </a:spcAft>
              <a:buNone/>
            </a:pPr>
            <a:endParaRPr dirty="0"/>
          </a:p>
          <a:p>
            <a:pPr marL="457200" lvl="0" indent="0" algn="l" rtl="0">
              <a:lnSpc>
                <a:spcPct val="100000"/>
              </a:lnSpc>
              <a:spcBef>
                <a:spcPts val="560"/>
              </a:spcBef>
              <a:spcAft>
                <a:spcPts val="0"/>
              </a:spcAft>
              <a:buNone/>
            </a:pPr>
            <a:endParaRPr dirty="0"/>
          </a:p>
          <a:p>
            <a:pPr marL="457200" lvl="0" indent="0" algn="l" rtl="0">
              <a:lnSpc>
                <a:spcPct val="100000"/>
              </a:lnSpc>
              <a:spcBef>
                <a:spcPts val="560"/>
              </a:spcBef>
              <a:spcAft>
                <a:spcPts val="0"/>
              </a:spcAft>
              <a:buNone/>
            </a:pPr>
            <a:endParaRPr dirty="0"/>
          </a:p>
          <a:p>
            <a:pPr marL="457188" lvl="0" indent="-323838" algn="l" rtl="0">
              <a:lnSpc>
                <a:spcPct val="100000"/>
              </a:lnSpc>
              <a:spcBef>
                <a:spcPts val="560"/>
              </a:spcBef>
              <a:spcAft>
                <a:spcPts val="0"/>
              </a:spcAft>
              <a:buSzPts val="2100"/>
              <a:buNone/>
            </a:pPr>
            <a:endParaRPr dirty="0"/>
          </a:p>
        </p:txBody>
      </p:sp>
      <p:pic>
        <p:nvPicPr>
          <p:cNvPr id="135" name="Google Shape;135;g359447e5863_1_78"/>
          <p:cNvPicPr preferRelativeResize="0"/>
          <p:nvPr/>
        </p:nvPicPr>
        <p:blipFill>
          <a:blip r:embed="rId4">
            <a:alphaModFix/>
          </a:blip>
          <a:stretch>
            <a:fillRect/>
          </a:stretch>
        </p:blipFill>
        <p:spPr>
          <a:xfrm>
            <a:off x="6981125" y="1267475"/>
            <a:ext cx="4842324" cy="4842324"/>
          </a:xfrm>
          <a:prstGeom prst="rect">
            <a:avLst/>
          </a:prstGeom>
          <a:noFill/>
          <a:ln>
            <a:noFill/>
          </a:ln>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36a57c9945b_0_13"/>
          <p:cNvSpPr txBox="1">
            <a:spLocks noGrp="1"/>
          </p:cNvSpPr>
          <p:nvPr>
            <p:ph type="title"/>
          </p:nvPr>
        </p:nvSpPr>
        <p:spPr>
          <a:xfrm>
            <a:off x="1060075" y="0"/>
            <a:ext cx="95031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Popular Generative AI Tools</a:t>
            </a:r>
            <a:endParaRPr/>
          </a:p>
        </p:txBody>
      </p:sp>
      <p:sp>
        <p:nvSpPr>
          <p:cNvPr id="141" name="Google Shape;141;g36a57c9945b_0_13"/>
          <p:cNvSpPr txBox="1">
            <a:spLocks noGrp="1"/>
          </p:cNvSpPr>
          <p:nvPr>
            <p:ph type="body" idx="1"/>
          </p:nvPr>
        </p:nvSpPr>
        <p:spPr>
          <a:xfrm>
            <a:off x="661875" y="1863275"/>
            <a:ext cx="5238300" cy="3524700"/>
          </a:xfrm>
          <a:prstGeom prst="rect">
            <a:avLst/>
          </a:prstGeom>
          <a:noFill/>
          <a:ln>
            <a:noFill/>
          </a:ln>
        </p:spPr>
        <p:txBody>
          <a:bodyPr spcFirstLastPara="1" wrap="square" lIns="91425" tIns="45700" rIns="91425" bIns="45700" anchor="t" anchorCtr="0">
            <a:noAutofit/>
          </a:bodyPr>
          <a:lstStyle/>
          <a:p>
            <a:pPr marL="457188" lvl="0" indent="-457188" algn="l" rtl="0">
              <a:lnSpc>
                <a:spcPct val="100000"/>
              </a:lnSpc>
              <a:spcBef>
                <a:spcPts val="560"/>
              </a:spcBef>
              <a:spcAft>
                <a:spcPts val="0"/>
              </a:spcAft>
              <a:buSzPts val="2100"/>
              <a:buChar char="⮚"/>
            </a:pPr>
            <a:r>
              <a:rPr lang="en-US" dirty="0"/>
              <a:t>ChatGPT </a:t>
            </a:r>
            <a:endParaRPr dirty="0"/>
          </a:p>
          <a:p>
            <a:pPr marL="457188" lvl="0" indent="-457188" algn="l" rtl="0">
              <a:lnSpc>
                <a:spcPct val="100000"/>
              </a:lnSpc>
              <a:spcBef>
                <a:spcPts val="560"/>
              </a:spcBef>
              <a:spcAft>
                <a:spcPts val="0"/>
              </a:spcAft>
              <a:buSzPts val="2100"/>
              <a:buChar char="⮚"/>
            </a:pPr>
            <a:r>
              <a:rPr lang="en-US" dirty="0"/>
              <a:t>Stable Diffusion </a:t>
            </a:r>
            <a:endParaRPr dirty="0"/>
          </a:p>
          <a:p>
            <a:pPr marL="457188" lvl="0" indent="-457188" algn="l" rtl="0">
              <a:lnSpc>
                <a:spcPct val="100000"/>
              </a:lnSpc>
              <a:spcBef>
                <a:spcPts val="560"/>
              </a:spcBef>
              <a:spcAft>
                <a:spcPts val="0"/>
              </a:spcAft>
              <a:buSzPts val="2100"/>
              <a:buChar char="⮚"/>
            </a:pPr>
            <a:r>
              <a:rPr lang="en-US" dirty="0"/>
              <a:t>Google Notebook LM  </a:t>
            </a:r>
            <a:endParaRPr dirty="0"/>
          </a:p>
          <a:p>
            <a:pPr marL="457188" lvl="0" indent="-457188" algn="l" rtl="0">
              <a:lnSpc>
                <a:spcPct val="100000"/>
              </a:lnSpc>
              <a:spcBef>
                <a:spcPts val="560"/>
              </a:spcBef>
              <a:spcAft>
                <a:spcPts val="0"/>
              </a:spcAft>
              <a:buSzPts val="2100"/>
              <a:buChar char="⮚"/>
            </a:pPr>
            <a:r>
              <a:rPr lang="en-US" dirty="0"/>
              <a:t>GitHub Copilot </a:t>
            </a:r>
            <a:endParaRPr dirty="0"/>
          </a:p>
          <a:p>
            <a:pPr marL="457188" lvl="0" indent="-457188" algn="l" rtl="0">
              <a:lnSpc>
                <a:spcPct val="100000"/>
              </a:lnSpc>
              <a:spcBef>
                <a:spcPts val="560"/>
              </a:spcBef>
              <a:spcAft>
                <a:spcPts val="0"/>
              </a:spcAft>
              <a:buSzPts val="2100"/>
              <a:buChar char="⮚"/>
            </a:pPr>
            <a:r>
              <a:rPr lang="en-US" dirty="0"/>
              <a:t>Runway ML </a:t>
            </a:r>
            <a:endParaRPr dirty="0"/>
          </a:p>
          <a:p>
            <a:pPr marL="457188" lvl="0" indent="-409563" algn="l" rtl="0">
              <a:lnSpc>
                <a:spcPct val="100000"/>
              </a:lnSpc>
              <a:spcBef>
                <a:spcPts val="560"/>
              </a:spcBef>
              <a:spcAft>
                <a:spcPts val="0"/>
              </a:spcAft>
              <a:buSzPts val="1350"/>
              <a:buChar char="⮚"/>
            </a:pPr>
            <a:r>
              <a:rPr lang="en-US" dirty="0"/>
              <a:t>Microsoft Copilot</a:t>
            </a:r>
            <a:endParaRPr dirty="0"/>
          </a:p>
          <a:p>
            <a:pPr marL="457188" lvl="0" indent="-409563" algn="l" rtl="0">
              <a:lnSpc>
                <a:spcPct val="100000"/>
              </a:lnSpc>
              <a:spcBef>
                <a:spcPts val="560"/>
              </a:spcBef>
              <a:spcAft>
                <a:spcPts val="0"/>
              </a:spcAft>
              <a:buSzPts val="1350"/>
              <a:buChar char="⮚"/>
            </a:pPr>
            <a:r>
              <a:rPr lang="en-US" dirty="0"/>
              <a:t>Napkin AI</a:t>
            </a:r>
            <a:endParaRPr dirty="0"/>
          </a:p>
          <a:p>
            <a:pPr marL="457200" lvl="0" indent="0" algn="l" rtl="0">
              <a:lnSpc>
                <a:spcPct val="100000"/>
              </a:lnSpc>
              <a:spcBef>
                <a:spcPts val="560"/>
              </a:spcBef>
              <a:spcAft>
                <a:spcPts val="0"/>
              </a:spcAft>
              <a:buNone/>
            </a:pPr>
            <a:endParaRPr dirty="0"/>
          </a:p>
          <a:p>
            <a:pPr marL="457200" lvl="0" indent="0" algn="l" rtl="0">
              <a:lnSpc>
                <a:spcPct val="100000"/>
              </a:lnSpc>
              <a:spcBef>
                <a:spcPts val="560"/>
              </a:spcBef>
              <a:spcAft>
                <a:spcPts val="0"/>
              </a:spcAft>
              <a:buNone/>
            </a:pPr>
            <a:endParaRPr dirty="0"/>
          </a:p>
          <a:p>
            <a:pPr marL="457188" lvl="0" indent="-323838" algn="l" rtl="0">
              <a:lnSpc>
                <a:spcPct val="100000"/>
              </a:lnSpc>
              <a:spcBef>
                <a:spcPts val="560"/>
              </a:spcBef>
              <a:spcAft>
                <a:spcPts val="0"/>
              </a:spcAft>
              <a:buSzPts val="2100"/>
              <a:buNone/>
            </a:pPr>
            <a:endParaRPr dirty="0"/>
          </a:p>
        </p:txBody>
      </p:sp>
      <p:pic>
        <p:nvPicPr>
          <p:cNvPr id="142" name="Google Shape;142;g36a57c9945b_0_13"/>
          <p:cNvPicPr preferRelativeResize="0"/>
          <p:nvPr/>
        </p:nvPicPr>
        <p:blipFill>
          <a:blip r:embed="rId4">
            <a:alphaModFix/>
          </a:blip>
          <a:stretch>
            <a:fillRect/>
          </a:stretch>
        </p:blipFill>
        <p:spPr>
          <a:xfrm>
            <a:off x="6796026" y="1188250"/>
            <a:ext cx="5066099" cy="5066099"/>
          </a:xfrm>
          <a:prstGeom prst="rect">
            <a:avLst/>
          </a:prstGeom>
          <a:noFill/>
          <a:ln>
            <a:noFill/>
          </a:ln>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359447e5863_1_149"/>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Applications of Generative AI</a:t>
            </a:r>
            <a:endParaRPr dirty="0"/>
          </a:p>
        </p:txBody>
      </p:sp>
      <p:pic>
        <p:nvPicPr>
          <p:cNvPr id="148" name="Google Shape;148;g359447e5863_1_149"/>
          <p:cNvPicPr preferRelativeResize="0"/>
          <p:nvPr/>
        </p:nvPicPr>
        <p:blipFill>
          <a:blip r:embed="rId4">
            <a:alphaModFix/>
          </a:blip>
          <a:stretch>
            <a:fillRect/>
          </a:stretch>
        </p:blipFill>
        <p:spPr>
          <a:xfrm>
            <a:off x="2850463" y="963125"/>
            <a:ext cx="6491065" cy="5758202"/>
          </a:xfrm>
          <a:prstGeom prst="rect">
            <a:avLst/>
          </a:prstGeom>
          <a:noFill/>
          <a:ln>
            <a:noFill/>
          </a:ln>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36a57c9945b_0_19"/>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Benefits of Generative AI</a:t>
            </a:r>
            <a:endParaRPr dirty="0"/>
          </a:p>
        </p:txBody>
      </p:sp>
      <p:pic>
        <p:nvPicPr>
          <p:cNvPr id="154" name="Google Shape;154;g36a57c9945b_0_19"/>
          <p:cNvPicPr preferRelativeResize="0"/>
          <p:nvPr/>
        </p:nvPicPr>
        <p:blipFill>
          <a:blip r:embed="rId4">
            <a:alphaModFix/>
          </a:blip>
          <a:stretch>
            <a:fillRect/>
          </a:stretch>
        </p:blipFill>
        <p:spPr>
          <a:xfrm>
            <a:off x="1363550" y="795000"/>
            <a:ext cx="8618792" cy="5758199"/>
          </a:xfrm>
          <a:prstGeom prst="rect">
            <a:avLst/>
          </a:prstGeom>
          <a:noFill/>
          <a:ln>
            <a:noFill/>
          </a:ln>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36a57c9945b_0_25"/>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Challenges of Generative AI</a:t>
            </a:r>
            <a:endParaRPr dirty="0"/>
          </a:p>
        </p:txBody>
      </p:sp>
      <p:pic>
        <p:nvPicPr>
          <p:cNvPr id="160" name="Google Shape;160;g36a57c9945b_0_25"/>
          <p:cNvPicPr preferRelativeResize="0"/>
          <p:nvPr/>
        </p:nvPicPr>
        <p:blipFill>
          <a:blip r:embed="rId4">
            <a:alphaModFix/>
          </a:blip>
          <a:stretch>
            <a:fillRect/>
          </a:stretch>
        </p:blipFill>
        <p:spPr>
          <a:xfrm>
            <a:off x="1888875" y="1099800"/>
            <a:ext cx="7864212" cy="5758203"/>
          </a:xfrm>
          <a:prstGeom prst="rect">
            <a:avLst/>
          </a:prstGeom>
          <a:noFill/>
          <a:ln>
            <a:noFill/>
          </a:ln>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36a57c9945b_0_31"/>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Future Trends in Generative AI</a:t>
            </a:r>
            <a:endParaRPr/>
          </a:p>
        </p:txBody>
      </p:sp>
      <p:sp>
        <p:nvSpPr>
          <p:cNvPr id="166" name="Google Shape;166;g36a57c9945b_0_31"/>
          <p:cNvSpPr txBox="1">
            <a:spLocks noGrp="1"/>
          </p:cNvSpPr>
          <p:nvPr>
            <p:ph type="body" idx="1"/>
          </p:nvPr>
        </p:nvSpPr>
        <p:spPr>
          <a:xfrm>
            <a:off x="546450" y="1666650"/>
            <a:ext cx="8342400" cy="3524700"/>
          </a:xfrm>
          <a:prstGeom prst="rect">
            <a:avLst/>
          </a:prstGeom>
          <a:noFill/>
          <a:ln>
            <a:noFill/>
          </a:ln>
        </p:spPr>
        <p:txBody>
          <a:bodyPr spcFirstLastPara="1" wrap="square" lIns="91425" tIns="45700" rIns="91425" bIns="45700" anchor="t" anchorCtr="0">
            <a:noAutofit/>
          </a:bodyPr>
          <a:lstStyle/>
          <a:p>
            <a:pPr marL="457188" lvl="0" indent="-409563" algn="l" rtl="0">
              <a:lnSpc>
                <a:spcPct val="100000"/>
              </a:lnSpc>
              <a:spcBef>
                <a:spcPts val="560"/>
              </a:spcBef>
              <a:spcAft>
                <a:spcPts val="0"/>
              </a:spcAft>
              <a:buSzPts val="1350"/>
              <a:buChar char="⮚"/>
            </a:pPr>
            <a:r>
              <a:rPr lang="en-US" dirty="0"/>
              <a:t>Integration with augmented reality </a:t>
            </a:r>
            <a:endParaRPr dirty="0"/>
          </a:p>
          <a:p>
            <a:pPr marL="457188" lvl="0" indent="-409563" algn="l" rtl="0">
              <a:lnSpc>
                <a:spcPct val="100000"/>
              </a:lnSpc>
              <a:spcBef>
                <a:spcPts val="560"/>
              </a:spcBef>
              <a:spcAft>
                <a:spcPts val="0"/>
              </a:spcAft>
              <a:buSzPts val="1350"/>
              <a:buChar char="⮚"/>
            </a:pPr>
            <a:r>
              <a:rPr lang="en-US" dirty="0"/>
              <a:t>Advancements in multimodal models </a:t>
            </a:r>
            <a:endParaRPr dirty="0"/>
          </a:p>
          <a:p>
            <a:pPr marL="457188" lvl="0" indent="-409563" algn="l" rtl="0">
              <a:lnSpc>
                <a:spcPct val="100000"/>
              </a:lnSpc>
              <a:spcBef>
                <a:spcPts val="560"/>
              </a:spcBef>
              <a:spcAft>
                <a:spcPts val="0"/>
              </a:spcAft>
              <a:buSzPts val="1350"/>
              <a:buChar char="⮚"/>
            </a:pPr>
            <a:r>
              <a:rPr lang="en-US" dirty="0"/>
              <a:t>Personalized learning </a:t>
            </a:r>
            <a:endParaRPr dirty="0"/>
          </a:p>
          <a:p>
            <a:pPr marL="457188" lvl="0" indent="-409563" algn="l" rtl="0">
              <a:lnSpc>
                <a:spcPct val="100000"/>
              </a:lnSpc>
              <a:spcBef>
                <a:spcPts val="560"/>
              </a:spcBef>
              <a:spcAft>
                <a:spcPts val="0"/>
              </a:spcAft>
              <a:buSzPts val="1350"/>
              <a:buChar char="⮚"/>
            </a:pPr>
            <a:r>
              <a:rPr lang="en-US" dirty="0"/>
              <a:t>Reduce computational costs</a:t>
            </a:r>
            <a:endParaRPr dirty="0"/>
          </a:p>
          <a:p>
            <a:pPr marL="457188" lvl="0" indent="-409563" algn="l" rtl="0">
              <a:lnSpc>
                <a:spcPct val="100000"/>
              </a:lnSpc>
              <a:spcBef>
                <a:spcPts val="560"/>
              </a:spcBef>
              <a:spcAft>
                <a:spcPts val="0"/>
              </a:spcAft>
              <a:buSzPts val="1350"/>
              <a:buChar char="⮚"/>
            </a:pPr>
            <a:r>
              <a:rPr lang="en-US" dirty="0"/>
              <a:t>Expansion into new industries</a:t>
            </a:r>
            <a:endParaRPr dirty="0"/>
          </a:p>
          <a:p>
            <a:pPr marL="457200" lvl="0" indent="0" algn="l" rtl="0">
              <a:lnSpc>
                <a:spcPct val="100000"/>
              </a:lnSpc>
              <a:spcBef>
                <a:spcPts val="560"/>
              </a:spcBef>
              <a:spcAft>
                <a:spcPts val="0"/>
              </a:spcAft>
              <a:buNone/>
            </a:pPr>
            <a:endParaRPr dirty="0"/>
          </a:p>
          <a:p>
            <a:pPr marL="457188" lvl="0" indent="-323838" algn="l" rtl="0">
              <a:lnSpc>
                <a:spcPct val="100000"/>
              </a:lnSpc>
              <a:spcBef>
                <a:spcPts val="560"/>
              </a:spcBef>
              <a:spcAft>
                <a:spcPts val="0"/>
              </a:spcAft>
              <a:buSzPts val="2100"/>
              <a:buNone/>
            </a:pPr>
            <a:endParaRPr dirty="0"/>
          </a:p>
        </p:txBody>
      </p:sp>
      <p:pic>
        <p:nvPicPr>
          <p:cNvPr id="167" name="Google Shape;167;g36a57c9945b_0_31"/>
          <p:cNvPicPr preferRelativeResize="0"/>
          <p:nvPr/>
        </p:nvPicPr>
        <p:blipFill>
          <a:blip r:embed="rId4">
            <a:alphaModFix/>
          </a:blip>
          <a:stretch>
            <a:fillRect/>
          </a:stretch>
        </p:blipFill>
        <p:spPr>
          <a:xfrm>
            <a:off x="9041250" y="947400"/>
            <a:ext cx="2998351" cy="5245390"/>
          </a:xfrm>
          <a:prstGeom prst="rect">
            <a:avLst/>
          </a:prstGeom>
          <a:noFill/>
          <a:ln>
            <a:noFill/>
          </a:ln>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36a57c9945b_0_38"/>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How to Choose the Right Generative AI Tool</a:t>
            </a:r>
            <a:endParaRPr dirty="0"/>
          </a:p>
        </p:txBody>
      </p:sp>
      <p:pic>
        <p:nvPicPr>
          <p:cNvPr id="173" name="Google Shape;173;g36a57c9945b_0_38"/>
          <p:cNvPicPr preferRelativeResize="0"/>
          <p:nvPr/>
        </p:nvPicPr>
        <p:blipFill>
          <a:blip r:embed="rId4">
            <a:alphaModFix/>
          </a:blip>
          <a:stretch>
            <a:fillRect/>
          </a:stretch>
        </p:blipFill>
        <p:spPr>
          <a:xfrm>
            <a:off x="1746725" y="947400"/>
            <a:ext cx="8337251" cy="5534526"/>
          </a:xfrm>
          <a:prstGeom prst="rect">
            <a:avLst/>
          </a:prstGeom>
          <a:noFill/>
          <a:ln>
            <a:noFill/>
          </a:ln>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36a57c9945b_0_53"/>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Apply AI Prompt Engineering Techniques</a:t>
            </a:r>
            <a:endParaRPr/>
          </a:p>
        </p:txBody>
      </p:sp>
      <p:sp>
        <p:nvSpPr>
          <p:cNvPr id="179" name="Google Shape;179;g36a57c9945b_0_53"/>
          <p:cNvSpPr txBox="1">
            <a:spLocks noGrp="1"/>
          </p:cNvSpPr>
          <p:nvPr>
            <p:ph type="body" idx="1"/>
          </p:nvPr>
        </p:nvSpPr>
        <p:spPr>
          <a:xfrm>
            <a:off x="1154125" y="1701375"/>
            <a:ext cx="8970000" cy="2990100"/>
          </a:xfrm>
          <a:prstGeom prst="rect">
            <a:avLst/>
          </a:prstGeom>
          <a:noFill/>
          <a:ln>
            <a:noFill/>
          </a:ln>
        </p:spPr>
        <p:txBody>
          <a:bodyPr spcFirstLastPara="1" wrap="square" lIns="91425" tIns="45700" rIns="91425" bIns="45700" anchor="t" anchorCtr="0">
            <a:noAutofit/>
          </a:bodyPr>
          <a:lstStyle/>
          <a:p>
            <a:pPr marL="457188" lvl="0" indent="-409563" algn="l" rtl="0">
              <a:lnSpc>
                <a:spcPct val="100000"/>
              </a:lnSpc>
              <a:spcBef>
                <a:spcPts val="560"/>
              </a:spcBef>
              <a:spcAft>
                <a:spcPts val="0"/>
              </a:spcAft>
              <a:buSzPts val="1350"/>
              <a:buChar char="⮚"/>
            </a:pPr>
            <a:r>
              <a:rPr lang="en-US"/>
              <a:t>Prompt engineering involves designing inputs to guide AI model responses</a:t>
            </a:r>
            <a:endParaRPr/>
          </a:p>
          <a:p>
            <a:pPr marL="457188" lvl="0" indent="-409563" algn="l" rtl="0">
              <a:lnSpc>
                <a:spcPct val="100000"/>
              </a:lnSpc>
              <a:spcBef>
                <a:spcPts val="560"/>
              </a:spcBef>
              <a:spcAft>
                <a:spcPts val="0"/>
              </a:spcAft>
              <a:buSzPts val="1350"/>
              <a:buChar char="⮚"/>
            </a:pPr>
            <a:r>
              <a:rPr lang="en-US"/>
              <a:t>Effective prompts reduce ambiguity and improve output quality</a:t>
            </a:r>
            <a:endParaRPr/>
          </a:p>
          <a:p>
            <a:pPr marL="457188" lvl="0" indent="-409563" algn="l" rtl="0">
              <a:lnSpc>
                <a:spcPct val="100000"/>
              </a:lnSpc>
              <a:spcBef>
                <a:spcPts val="560"/>
              </a:spcBef>
              <a:spcAft>
                <a:spcPts val="0"/>
              </a:spcAft>
              <a:buSzPts val="1350"/>
              <a:buChar char="⮚"/>
            </a:pPr>
            <a:r>
              <a:rPr lang="en-US"/>
              <a:t>Techniques vary based on the AI model and desired task</a:t>
            </a:r>
            <a:endParaRPr/>
          </a:p>
          <a:p>
            <a:pPr marL="457188" lvl="0" indent="-409563" algn="l" rtl="0">
              <a:lnSpc>
                <a:spcPct val="100000"/>
              </a:lnSpc>
              <a:spcBef>
                <a:spcPts val="560"/>
              </a:spcBef>
              <a:spcAft>
                <a:spcPts val="0"/>
              </a:spcAft>
              <a:buSzPts val="1350"/>
              <a:buChar char="⮚"/>
            </a:pPr>
            <a:r>
              <a:rPr lang="en-US"/>
              <a:t>Clear and structured prompts lead to more precise results</a:t>
            </a:r>
            <a:endParaRPr/>
          </a:p>
          <a:p>
            <a:pPr marL="457188" lvl="0" indent="-409563" algn="l" rtl="0">
              <a:lnSpc>
                <a:spcPct val="100000"/>
              </a:lnSpc>
              <a:spcBef>
                <a:spcPts val="560"/>
              </a:spcBef>
              <a:spcAft>
                <a:spcPts val="0"/>
              </a:spcAft>
              <a:buSzPts val="1350"/>
              <a:buChar char="⮚"/>
            </a:pPr>
            <a:r>
              <a:rPr lang="en-US"/>
              <a:t>Contextual information enhances the relevance of AI responses</a:t>
            </a:r>
            <a:endParaRPr/>
          </a:p>
          <a:p>
            <a:pPr marL="457200" lvl="0" indent="0" algn="l" rtl="0">
              <a:lnSpc>
                <a:spcPct val="100000"/>
              </a:lnSpc>
              <a:spcBef>
                <a:spcPts val="560"/>
              </a:spcBef>
              <a:spcAft>
                <a:spcPts val="0"/>
              </a:spcAft>
              <a:buNone/>
            </a:pPr>
            <a:endParaRPr/>
          </a:p>
          <a:p>
            <a:pPr marL="457200" lvl="0" indent="0" algn="l" rtl="0">
              <a:lnSpc>
                <a:spcPct val="100000"/>
              </a:lnSpc>
              <a:spcBef>
                <a:spcPts val="560"/>
              </a:spcBef>
              <a:spcAft>
                <a:spcPts val="0"/>
              </a:spcAft>
              <a:buNone/>
            </a:pPr>
            <a:endParaRPr/>
          </a:p>
          <a:p>
            <a:pPr marL="457188" lvl="0" indent="-323838" algn="l" rtl="0">
              <a:lnSpc>
                <a:spcPct val="100000"/>
              </a:lnSpc>
              <a:spcBef>
                <a:spcPts val="560"/>
              </a:spcBef>
              <a:spcAft>
                <a:spcPts val="0"/>
              </a:spcAft>
              <a:buSzPts val="2100"/>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36a57c9945b_0_59"/>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Key Techniques for Effective Prompts</a:t>
            </a:r>
            <a:endParaRPr/>
          </a:p>
        </p:txBody>
      </p:sp>
      <p:pic>
        <p:nvPicPr>
          <p:cNvPr id="185" name="Google Shape;185;g36a57c9945b_0_59"/>
          <p:cNvPicPr preferRelativeResize="0"/>
          <p:nvPr/>
        </p:nvPicPr>
        <p:blipFill>
          <a:blip r:embed="rId3">
            <a:alphaModFix/>
          </a:blip>
          <a:stretch>
            <a:fillRect/>
          </a:stretch>
        </p:blipFill>
        <p:spPr>
          <a:xfrm>
            <a:off x="990750" y="978725"/>
            <a:ext cx="9890051" cy="53965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36a57c9945b_0_64"/>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Structuring Prompts for Clarity</a:t>
            </a:r>
            <a:endParaRPr/>
          </a:p>
        </p:txBody>
      </p:sp>
      <p:pic>
        <p:nvPicPr>
          <p:cNvPr id="191" name="Google Shape;191;g36a57c9945b_0_64"/>
          <p:cNvPicPr preferRelativeResize="0"/>
          <p:nvPr/>
        </p:nvPicPr>
        <p:blipFill>
          <a:blip r:embed="rId3">
            <a:alphaModFix/>
          </a:blip>
          <a:stretch>
            <a:fillRect/>
          </a:stretch>
        </p:blipFill>
        <p:spPr>
          <a:xfrm>
            <a:off x="1734575" y="889325"/>
            <a:ext cx="8365751" cy="5538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Learning Objectives</a:t>
            </a:r>
            <a:endParaRPr dirty="0"/>
          </a:p>
        </p:txBody>
      </p:sp>
      <p:sp>
        <p:nvSpPr>
          <p:cNvPr id="84" name="Google Shape;84;p2"/>
          <p:cNvSpPr txBox="1">
            <a:spLocks noGrp="1"/>
          </p:cNvSpPr>
          <p:nvPr>
            <p:ph type="body" idx="1"/>
          </p:nvPr>
        </p:nvSpPr>
        <p:spPr>
          <a:xfrm>
            <a:off x="376425" y="2233425"/>
            <a:ext cx="7546700" cy="3524700"/>
          </a:xfrm>
          <a:prstGeom prst="rect">
            <a:avLst/>
          </a:prstGeom>
          <a:noFill/>
          <a:ln>
            <a:noFill/>
          </a:ln>
        </p:spPr>
        <p:txBody>
          <a:bodyPr spcFirstLastPara="1" wrap="square" lIns="91425" tIns="45700" rIns="91425" bIns="45700" anchor="t" anchorCtr="0">
            <a:noAutofit/>
          </a:bodyPr>
          <a:lstStyle/>
          <a:p>
            <a:pPr marL="457188" lvl="0" indent="-457188" algn="l" rtl="0">
              <a:lnSpc>
                <a:spcPct val="100000"/>
              </a:lnSpc>
              <a:spcBef>
                <a:spcPts val="560"/>
              </a:spcBef>
              <a:spcAft>
                <a:spcPts val="0"/>
              </a:spcAft>
              <a:buSzPts val="2100"/>
              <a:buChar char="⮚"/>
            </a:pPr>
            <a:r>
              <a:rPr lang="en-US" dirty="0"/>
              <a:t>Explain Generative AI Platforms and Tools</a:t>
            </a:r>
            <a:endParaRPr dirty="0"/>
          </a:p>
          <a:p>
            <a:pPr marL="457188" lvl="0" indent="-457188" algn="l" rtl="0">
              <a:lnSpc>
                <a:spcPct val="100000"/>
              </a:lnSpc>
              <a:spcBef>
                <a:spcPts val="560"/>
              </a:spcBef>
              <a:spcAft>
                <a:spcPts val="0"/>
              </a:spcAft>
              <a:buSzPts val="2100"/>
              <a:buChar char="⮚"/>
            </a:pPr>
            <a:r>
              <a:rPr lang="en-US" dirty="0"/>
              <a:t>Apply Prompt Engineering Techniques</a:t>
            </a:r>
            <a:endParaRPr dirty="0"/>
          </a:p>
          <a:p>
            <a:pPr marL="457188" lvl="0" indent="-457188" algn="l" rtl="0">
              <a:lnSpc>
                <a:spcPct val="100000"/>
              </a:lnSpc>
              <a:spcBef>
                <a:spcPts val="560"/>
              </a:spcBef>
              <a:spcAft>
                <a:spcPts val="0"/>
              </a:spcAft>
              <a:buSzPts val="2100"/>
              <a:buChar char="⮚"/>
            </a:pPr>
            <a:r>
              <a:rPr lang="en-US" dirty="0"/>
              <a:t>Analyze Real-World Applications of Generative AI</a:t>
            </a:r>
            <a:endParaRPr dirty="0"/>
          </a:p>
          <a:p>
            <a:pPr marL="457188" lvl="0" indent="-457188" algn="l" rtl="0">
              <a:lnSpc>
                <a:spcPct val="100000"/>
              </a:lnSpc>
              <a:spcBef>
                <a:spcPts val="560"/>
              </a:spcBef>
              <a:spcAft>
                <a:spcPts val="0"/>
              </a:spcAft>
              <a:buSzPts val="2100"/>
              <a:buChar char="⮚"/>
            </a:pPr>
            <a:r>
              <a:rPr lang="en-US" dirty="0"/>
              <a:t>Identify AI Agent Integrations in Educational Settings</a:t>
            </a:r>
            <a:endParaRPr dirty="0"/>
          </a:p>
          <a:p>
            <a:pPr marL="457200" lvl="0" indent="0" algn="l" rtl="0">
              <a:lnSpc>
                <a:spcPct val="100000"/>
              </a:lnSpc>
              <a:spcBef>
                <a:spcPts val="560"/>
              </a:spcBef>
              <a:spcAft>
                <a:spcPts val="0"/>
              </a:spcAft>
              <a:buNone/>
            </a:pPr>
            <a:endParaRPr dirty="0"/>
          </a:p>
          <a:p>
            <a:pPr marL="457189" lvl="0" indent="-323839" algn="l" rtl="0">
              <a:lnSpc>
                <a:spcPct val="100000"/>
              </a:lnSpc>
              <a:spcBef>
                <a:spcPts val="560"/>
              </a:spcBef>
              <a:spcAft>
                <a:spcPts val="0"/>
              </a:spcAft>
              <a:buSzPts val="2100"/>
              <a:buNone/>
            </a:pPr>
            <a:endParaRPr dirty="0"/>
          </a:p>
        </p:txBody>
      </p:sp>
      <p:pic>
        <p:nvPicPr>
          <p:cNvPr id="85" name="Google Shape;85;p2"/>
          <p:cNvPicPr preferRelativeResize="0">
            <a:picLocks noGrp="1"/>
          </p:cNvPicPr>
          <p:nvPr>
            <p:ph type="pic" idx="2"/>
          </p:nvPr>
        </p:nvPicPr>
        <p:blipFill>
          <a:blip r:embed="rId4">
            <a:alphaModFix/>
          </a:blip>
          <a:stretch>
            <a:fillRect/>
          </a:stretch>
        </p:blipFill>
        <p:spPr>
          <a:xfrm>
            <a:off x="7995599" y="1666650"/>
            <a:ext cx="3630600" cy="3630600"/>
          </a:xfrm>
          <a:prstGeom prst="rect">
            <a:avLst/>
          </a:prstGeom>
          <a:noFill/>
          <a:ln>
            <a:noFill/>
          </a:ln>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36a57c9945b_0_75"/>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Refining Prompts Through Iteration</a:t>
            </a:r>
            <a:endParaRPr/>
          </a:p>
        </p:txBody>
      </p:sp>
      <p:pic>
        <p:nvPicPr>
          <p:cNvPr id="197" name="Google Shape;197;g36a57c9945b_0_75"/>
          <p:cNvPicPr preferRelativeResize="0"/>
          <p:nvPr/>
        </p:nvPicPr>
        <p:blipFill>
          <a:blip r:embed="rId3">
            <a:alphaModFix/>
          </a:blip>
          <a:stretch>
            <a:fillRect/>
          </a:stretch>
        </p:blipFill>
        <p:spPr>
          <a:xfrm>
            <a:off x="82950" y="1242550"/>
            <a:ext cx="11887201" cy="466949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36a57c9945b_0_69"/>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Common Pitfalls in Prompt Engineering</a:t>
            </a:r>
            <a:endParaRPr/>
          </a:p>
        </p:txBody>
      </p:sp>
      <p:pic>
        <p:nvPicPr>
          <p:cNvPr id="203" name="Google Shape;203;g36a57c9945b_0_69"/>
          <p:cNvPicPr preferRelativeResize="0"/>
          <p:nvPr/>
        </p:nvPicPr>
        <p:blipFill>
          <a:blip r:embed="rId3">
            <a:alphaModFix/>
          </a:blip>
          <a:stretch>
            <a:fillRect/>
          </a:stretch>
        </p:blipFill>
        <p:spPr>
          <a:xfrm>
            <a:off x="1202850" y="940570"/>
            <a:ext cx="9786301" cy="534833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36a57c9945b_0_80"/>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Advanced Prompt Engineering Strategies</a:t>
            </a:r>
            <a:endParaRPr/>
          </a:p>
        </p:txBody>
      </p:sp>
      <p:pic>
        <p:nvPicPr>
          <p:cNvPr id="209" name="Google Shape;209;g36a57c9945b_0_80"/>
          <p:cNvPicPr preferRelativeResize="0"/>
          <p:nvPr/>
        </p:nvPicPr>
        <p:blipFill>
          <a:blip r:embed="rId3">
            <a:alphaModFix/>
          </a:blip>
          <a:stretch>
            <a:fillRect/>
          </a:stretch>
        </p:blipFill>
        <p:spPr>
          <a:xfrm>
            <a:off x="2540800" y="955925"/>
            <a:ext cx="7267177" cy="5454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36a57c9945b_0_86"/>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Tools and Resources for Prompt Engineering</a:t>
            </a:r>
            <a:endParaRPr/>
          </a:p>
        </p:txBody>
      </p:sp>
      <p:pic>
        <p:nvPicPr>
          <p:cNvPr id="215" name="Google Shape;215;g36a57c9945b_0_86"/>
          <p:cNvPicPr preferRelativeResize="0"/>
          <p:nvPr/>
        </p:nvPicPr>
        <p:blipFill>
          <a:blip r:embed="rId4">
            <a:alphaModFix/>
          </a:blip>
          <a:stretch>
            <a:fillRect/>
          </a:stretch>
        </p:blipFill>
        <p:spPr>
          <a:xfrm>
            <a:off x="1850700" y="1010850"/>
            <a:ext cx="8117051" cy="5258424"/>
          </a:xfrm>
          <a:prstGeom prst="rect">
            <a:avLst/>
          </a:prstGeom>
          <a:noFill/>
          <a:ln>
            <a:noFill/>
          </a:ln>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36a57c9945b_0_91"/>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Measuring Prompt Effectiveness</a:t>
            </a:r>
            <a:endParaRPr dirty="0"/>
          </a:p>
        </p:txBody>
      </p:sp>
      <p:sp>
        <p:nvSpPr>
          <p:cNvPr id="221" name="Google Shape;221;g36a57c9945b_0_91"/>
          <p:cNvSpPr txBox="1">
            <a:spLocks noGrp="1"/>
          </p:cNvSpPr>
          <p:nvPr>
            <p:ph type="body" idx="1"/>
          </p:nvPr>
        </p:nvSpPr>
        <p:spPr>
          <a:xfrm>
            <a:off x="546450" y="1666650"/>
            <a:ext cx="9939300" cy="35247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560"/>
              </a:spcBef>
              <a:spcAft>
                <a:spcPts val="0"/>
              </a:spcAft>
              <a:buNone/>
            </a:pPr>
            <a:endParaRPr/>
          </a:p>
          <a:p>
            <a:pPr marL="457188" lvl="0" indent="-323838" algn="l" rtl="0">
              <a:lnSpc>
                <a:spcPct val="100000"/>
              </a:lnSpc>
              <a:spcBef>
                <a:spcPts val="560"/>
              </a:spcBef>
              <a:spcAft>
                <a:spcPts val="0"/>
              </a:spcAft>
              <a:buSzPts val="2100"/>
              <a:buNone/>
            </a:pPr>
            <a:endParaRPr/>
          </a:p>
        </p:txBody>
      </p:sp>
      <p:pic>
        <p:nvPicPr>
          <p:cNvPr id="222" name="Google Shape;222;g36a57c9945b_0_91"/>
          <p:cNvPicPr preferRelativeResize="0"/>
          <p:nvPr/>
        </p:nvPicPr>
        <p:blipFill>
          <a:blip r:embed="rId4">
            <a:alphaModFix/>
          </a:blip>
          <a:stretch>
            <a:fillRect/>
          </a:stretch>
        </p:blipFill>
        <p:spPr>
          <a:xfrm>
            <a:off x="1127464" y="883328"/>
            <a:ext cx="9586651" cy="5419097"/>
          </a:xfrm>
          <a:prstGeom prst="rect">
            <a:avLst/>
          </a:prstGeom>
          <a:noFill/>
          <a:ln>
            <a:noFill/>
          </a:ln>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erson standing on a staircase&#10;&#10;AI-generated content may be incorrect.">
            <a:extLst>
              <a:ext uri="{FF2B5EF4-FFF2-40B4-BE49-F238E27FC236}">
                <a16:creationId xmlns:a16="http://schemas.microsoft.com/office/drawing/2014/main" id="{54D53139-EB3D-D7CB-AA84-0E1BF2903D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5047" y="848556"/>
            <a:ext cx="2628351" cy="2000867"/>
          </a:xfrm>
          <a:prstGeom prst="rect">
            <a:avLst/>
          </a:prstGeom>
        </p:spPr>
      </p:pic>
      <p:sp>
        <p:nvSpPr>
          <p:cNvPr id="2" name="object 2"/>
          <p:cNvSpPr txBox="1">
            <a:spLocks noGrp="1"/>
          </p:cNvSpPr>
          <p:nvPr>
            <p:ph type="title"/>
          </p:nvPr>
        </p:nvSpPr>
        <p:spPr>
          <a:xfrm>
            <a:off x="1002826" y="221734"/>
            <a:ext cx="9193178" cy="375163"/>
          </a:xfrm>
          <a:prstGeom prst="rect">
            <a:avLst/>
          </a:prstGeom>
        </p:spPr>
        <p:txBody>
          <a:bodyPr spcFirstLastPara="1" vert="horz" wrap="square" lIns="0" tIns="5775" rIns="0" bIns="0" rtlCol="0" anchor="ctr" anchorCtr="0">
            <a:spAutoFit/>
          </a:bodyPr>
          <a:lstStyle/>
          <a:p>
            <a:pPr marL="5775">
              <a:spcBef>
                <a:spcPts val="45"/>
              </a:spcBef>
            </a:pPr>
            <a:r>
              <a:rPr lang="en-US" spc="27" dirty="0"/>
              <a:t>Anatomy of an effective prompt engineering</a:t>
            </a:r>
            <a:endParaRPr spc="25" dirty="0"/>
          </a:p>
        </p:txBody>
      </p:sp>
      <p:sp>
        <p:nvSpPr>
          <p:cNvPr id="4" name="object 4"/>
          <p:cNvSpPr/>
          <p:nvPr/>
        </p:nvSpPr>
        <p:spPr>
          <a:xfrm>
            <a:off x="234448" y="1288691"/>
            <a:ext cx="3152383" cy="2689414"/>
          </a:xfrm>
          <a:custGeom>
            <a:avLst/>
            <a:gdLst/>
            <a:ahLst/>
            <a:cxnLst/>
            <a:rect l="l" t="t" r="r" b="b"/>
            <a:pathLst>
              <a:path w="4607560" h="4961255">
                <a:moveTo>
                  <a:pt x="4543608" y="0"/>
                </a:moveTo>
                <a:lnTo>
                  <a:pt x="63581" y="0"/>
                </a:lnTo>
                <a:lnTo>
                  <a:pt x="38831" y="4993"/>
                </a:lnTo>
                <a:lnTo>
                  <a:pt x="18621" y="18614"/>
                </a:lnTo>
                <a:lnTo>
                  <a:pt x="4996" y="38824"/>
                </a:lnTo>
                <a:lnTo>
                  <a:pt x="0" y="63581"/>
                </a:lnTo>
                <a:lnTo>
                  <a:pt x="0" y="4897582"/>
                </a:lnTo>
                <a:lnTo>
                  <a:pt x="4996" y="4922306"/>
                </a:lnTo>
                <a:lnTo>
                  <a:pt x="18621" y="4942497"/>
                </a:lnTo>
                <a:lnTo>
                  <a:pt x="38831" y="4956112"/>
                </a:lnTo>
                <a:lnTo>
                  <a:pt x="63581" y="4961105"/>
                </a:lnTo>
                <a:lnTo>
                  <a:pt x="4543608" y="4961105"/>
                </a:lnTo>
                <a:lnTo>
                  <a:pt x="4568365" y="4956112"/>
                </a:lnTo>
                <a:lnTo>
                  <a:pt x="4588574" y="4942497"/>
                </a:lnTo>
                <a:lnTo>
                  <a:pt x="4602196" y="4922306"/>
                </a:lnTo>
                <a:lnTo>
                  <a:pt x="4607189" y="4897582"/>
                </a:lnTo>
                <a:lnTo>
                  <a:pt x="4607189" y="63581"/>
                </a:lnTo>
                <a:lnTo>
                  <a:pt x="4602196" y="38824"/>
                </a:lnTo>
                <a:lnTo>
                  <a:pt x="4588574" y="18614"/>
                </a:lnTo>
                <a:lnTo>
                  <a:pt x="4568365" y="4993"/>
                </a:lnTo>
                <a:lnTo>
                  <a:pt x="4543608" y="0"/>
                </a:lnTo>
                <a:close/>
              </a:path>
            </a:pathLst>
          </a:custGeom>
          <a:solidFill>
            <a:srgbClr val="B4D2E1"/>
          </a:solidFill>
        </p:spPr>
        <p:txBody>
          <a:bodyPr wrap="square" lIns="0" tIns="0" rIns="0" bIns="0" rtlCol="0"/>
          <a:lstStyle/>
          <a:p>
            <a:endParaRPr sz="637"/>
          </a:p>
        </p:txBody>
      </p:sp>
      <p:sp>
        <p:nvSpPr>
          <p:cNvPr id="5" name="object 5"/>
          <p:cNvSpPr txBox="1"/>
          <p:nvPr/>
        </p:nvSpPr>
        <p:spPr>
          <a:xfrm>
            <a:off x="3567425" y="2673374"/>
            <a:ext cx="2334624" cy="176049"/>
          </a:xfrm>
          <a:prstGeom prst="rect">
            <a:avLst/>
          </a:prstGeom>
          <a:solidFill>
            <a:srgbClr val="1382A4"/>
          </a:solidFill>
        </p:spPr>
        <p:txBody>
          <a:bodyPr vert="horz" wrap="square" lIns="0" tIns="21946" rIns="0" bIns="0" rtlCol="0">
            <a:spAutoFit/>
          </a:bodyPr>
          <a:lstStyle/>
          <a:p>
            <a:pPr marL="57169">
              <a:spcBef>
                <a:spcPts val="173"/>
              </a:spcBef>
            </a:pPr>
            <a:r>
              <a:rPr sz="1000" b="1" spc="84" dirty="0">
                <a:solidFill>
                  <a:srgbClr val="FFFFFF"/>
                </a:solidFill>
                <a:latin typeface="Trebuchet MS"/>
                <a:cs typeface="Trebuchet MS"/>
              </a:rPr>
              <a:t>Methodology</a:t>
            </a:r>
            <a:endParaRPr sz="1000" b="1" dirty="0">
              <a:latin typeface="Trebuchet MS"/>
              <a:cs typeface="Trebuchet MS"/>
            </a:endParaRPr>
          </a:p>
        </p:txBody>
      </p:sp>
      <p:sp>
        <p:nvSpPr>
          <p:cNvPr id="6" name="object 6"/>
          <p:cNvSpPr txBox="1"/>
          <p:nvPr/>
        </p:nvSpPr>
        <p:spPr>
          <a:xfrm>
            <a:off x="6110796" y="1158576"/>
            <a:ext cx="2582980" cy="1544422"/>
          </a:xfrm>
          <a:prstGeom prst="rect">
            <a:avLst/>
          </a:prstGeom>
        </p:spPr>
        <p:txBody>
          <a:bodyPr vert="horz" wrap="square" lIns="0" tIns="5486" rIns="0" bIns="0" rtlCol="0">
            <a:spAutoFit/>
          </a:bodyPr>
          <a:lstStyle/>
          <a:p>
            <a:endParaRPr lang="en-US" sz="1000" dirty="0">
              <a:solidFill>
                <a:schemeClr val="tx2"/>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1000" b="1" dirty="0">
                <a:solidFill>
                  <a:schemeClr val="tx2"/>
                </a:solidFill>
                <a:latin typeface="Arial" panose="020B0604020202020204" pitchFamily="34" charset="0"/>
                <a:cs typeface="Arial" panose="020B0604020202020204" pitchFamily="34" charset="0"/>
              </a:rPr>
              <a:t> Use explicit instructions:</a:t>
            </a:r>
            <a:r>
              <a:rPr lang="en-US" sz="1000" dirty="0">
                <a:solidFill>
                  <a:schemeClr val="tx2"/>
                </a:solidFill>
                <a:latin typeface="Arial" panose="020B0604020202020204" pitchFamily="34" charset="0"/>
                <a:cs typeface="Arial" panose="020B0604020202020204" pitchFamily="34" charset="0"/>
              </a:rPr>
              <a:t> Specify the depth of detail, format, and response length.</a:t>
            </a:r>
          </a:p>
          <a:p>
            <a:pPr>
              <a:buFont typeface="Arial" panose="020B0604020202020204" pitchFamily="34" charset="0"/>
              <a:buChar char="•"/>
            </a:pPr>
            <a:r>
              <a:rPr lang="en-US" sz="1000" b="1" dirty="0">
                <a:solidFill>
                  <a:schemeClr val="tx2"/>
                </a:solidFill>
                <a:latin typeface="Arial" panose="020B0604020202020204" pitchFamily="34" charset="0"/>
                <a:cs typeface="Arial" panose="020B0604020202020204" pitchFamily="34" charset="0"/>
              </a:rPr>
              <a:t> Experiment with iterations:</a:t>
            </a:r>
            <a:r>
              <a:rPr lang="en-US" sz="1000" dirty="0">
                <a:solidFill>
                  <a:schemeClr val="tx2"/>
                </a:solidFill>
                <a:latin typeface="Arial" panose="020B0604020202020204" pitchFamily="34" charset="0"/>
                <a:cs typeface="Arial" panose="020B0604020202020204" pitchFamily="34" charset="0"/>
              </a:rPr>
              <a:t> Adjust wording to refine AI’s understanding.</a:t>
            </a:r>
          </a:p>
          <a:p>
            <a:pPr>
              <a:buFont typeface="Arial" panose="020B0604020202020204" pitchFamily="34" charset="0"/>
              <a:buChar char="•"/>
            </a:pPr>
            <a:r>
              <a:rPr lang="en-US" sz="1000" b="1" dirty="0">
                <a:solidFill>
                  <a:schemeClr val="tx2"/>
                </a:solidFill>
                <a:latin typeface="Arial" panose="020B0604020202020204" pitchFamily="34" charset="0"/>
                <a:cs typeface="Arial" panose="020B0604020202020204" pitchFamily="34" charset="0"/>
              </a:rPr>
              <a:t> Employ constraints and styles:</a:t>
            </a:r>
            <a:r>
              <a:rPr lang="en-US" sz="1000" dirty="0">
                <a:solidFill>
                  <a:schemeClr val="tx2"/>
                </a:solidFill>
                <a:latin typeface="Arial" panose="020B0604020202020204" pitchFamily="34" charset="0"/>
                <a:cs typeface="Arial" panose="020B0604020202020204" pitchFamily="34" charset="0"/>
              </a:rPr>
              <a:t> Direct AI towards formal, creative, or analytical responses.</a:t>
            </a:r>
          </a:p>
          <a:p>
            <a:pPr>
              <a:buFont typeface="Arial" panose="020B0604020202020204" pitchFamily="34" charset="0"/>
              <a:buChar char="•"/>
            </a:pPr>
            <a:r>
              <a:rPr lang="en-US" sz="1000" b="1" dirty="0">
                <a:solidFill>
                  <a:schemeClr val="tx2"/>
                </a:solidFill>
                <a:latin typeface="Arial" panose="020B0604020202020204" pitchFamily="34" charset="0"/>
                <a:cs typeface="Arial" panose="020B0604020202020204" pitchFamily="34" charset="0"/>
              </a:rPr>
              <a:t> Utilize few-shot learning:</a:t>
            </a:r>
            <a:r>
              <a:rPr lang="en-US" sz="1000" dirty="0">
                <a:solidFill>
                  <a:schemeClr val="tx2"/>
                </a:solidFill>
                <a:latin typeface="Arial" panose="020B0604020202020204" pitchFamily="34" charset="0"/>
                <a:cs typeface="Arial" panose="020B0604020202020204" pitchFamily="34" charset="0"/>
              </a:rPr>
              <a:t> Include examples to guide AI behavior.</a:t>
            </a:r>
          </a:p>
        </p:txBody>
      </p:sp>
      <p:sp>
        <p:nvSpPr>
          <p:cNvPr id="7" name="object 7"/>
          <p:cNvSpPr txBox="1"/>
          <p:nvPr/>
        </p:nvSpPr>
        <p:spPr>
          <a:xfrm>
            <a:off x="6096000" y="1047131"/>
            <a:ext cx="2661345" cy="176049"/>
          </a:xfrm>
          <a:prstGeom prst="rect">
            <a:avLst/>
          </a:prstGeom>
          <a:solidFill>
            <a:srgbClr val="1382A4"/>
          </a:solidFill>
        </p:spPr>
        <p:txBody>
          <a:bodyPr vert="horz" wrap="square" lIns="0" tIns="21946" rIns="0" bIns="0" rtlCol="0">
            <a:spAutoFit/>
          </a:bodyPr>
          <a:lstStyle/>
          <a:p>
            <a:pPr marL="57169">
              <a:spcBef>
                <a:spcPts val="173"/>
              </a:spcBef>
            </a:pPr>
            <a:r>
              <a:rPr lang="en-US" sz="1000" dirty="0">
                <a:solidFill>
                  <a:schemeClr val="bg1"/>
                </a:solidFill>
                <a:latin typeface="Arial" panose="020B0604020202020204" pitchFamily="34" charset="0"/>
                <a:cs typeface="Arial" panose="020B0604020202020204" pitchFamily="34" charset="0"/>
              </a:rPr>
              <a:t>Key Considerations for Prompt Design</a:t>
            </a:r>
            <a:endParaRPr lang="en-US" sz="1000" spc="52" dirty="0">
              <a:solidFill>
                <a:schemeClr val="bg1"/>
              </a:solidFill>
              <a:latin typeface="Trebuchet MS"/>
              <a:cs typeface="Trebuchet MS"/>
            </a:endParaRPr>
          </a:p>
        </p:txBody>
      </p:sp>
      <p:sp>
        <p:nvSpPr>
          <p:cNvPr id="8" name="object 8"/>
          <p:cNvSpPr txBox="1"/>
          <p:nvPr/>
        </p:nvSpPr>
        <p:spPr>
          <a:xfrm>
            <a:off x="3567425" y="2870029"/>
            <a:ext cx="2370612" cy="3698858"/>
          </a:xfrm>
          <a:prstGeom prst="rect">
            <a:avLst/>
          </a:prstGeom>
        </p:spPr>
        <p:txBody>
          <a:bodyPr vert="horz" wrap="square" lIns="0" tIns="5486" rIns="0" bIns="0" rtlCol="0">
            <a:spAutoFit/>
          </a:bodyPr>
          <a:lstStyle/>
          <a:p>
            <a:pPr marL="5775" marR="2310">
              <a:spcBef>
                <a:spcPts val="43"/>
              </a:spcBef>
            </a:pPr>
            <a:r>
              <a:rPr lang="en-US" sz="1000" dirty="0">
                <a:solidFill>
                  <a:schemeClr val="tx2"/>
                </a:solidFill>
              </a:rPr>
              <a:t>The effectiveness of a prompt depends on several factors:</a:t>
            </a:r>
          </a:p>
          <a:p>
            <a:pPr marL="135705" marR="2310" indent="-129931">
              <a:spcBef>
                <a:spcPts val="43"/>
              </a:spcBef>
              <a:buFont typeface="Arial" panose="020B0604020202020204" pitchFamily="34" charset="0"/>
              <a:buChar char="•"/>
            </a:pPr>
            <a:r>
              <a:rPr lang="en-US" sz="1000" b="1" dirty="0">
                <a:solidFill>
                  <a:schemeClr val="tx2"/>
                </a:solidFill>
              </a:rPr>
              <a:t>Clarity and Specificity</a:t>
            </a:r>
            <a:endParaRPr lang="en-US" sz="1000" dirty="0">
              <a:solidFill>
                <a:schemeClr val="tx2"/>
              </a:solidFill>
            </a:endParaRPr>
          </a:p>
          <a:p>
            <a:pPr marL="135705" marR="2310" indent="-129931">
              <a:spcBef>
                <a:spcPts val="43"/>
              </a:spcBef>
              <a:buFont typeface="Arial" panose="020B0604020202020204" pitchFamily="34" charset="0"/>
              <a:buChar char="•"/>
            </a:pPr>
            <a:r>
              <a:rPr lang="en-US" sz="1000" b="1" dirty="0">
                <a:solidFill>
                  <a:schemeClr val="tx2"/>
                </a:solidFill>
              </a:rPr>
              <a:t>Contextualization </a:t>
            </a:r>
          </a:p>
          <a:p>
            <a:pPr marL="135705" marR="2310" indent="-129931">
              <a:spcBef>
                <a:spcPts val="43"/>
              </a:spcBef>
              <a:buFont typeface="Arial" panose="020B0604020202020204" pitchFamily="34" charset="0"/>
              <a:buChar char="•"/>
            </a:pPr>
            <a:r>
              <a:rPr lang="en-US" sz="1000" b="1" dirty="0">
                <a:solidFill>
                  <a:schemeClr val="tx2"/>
                </a:solidFill>
              </a:rPr>
              <a:t>Structural Composition </a:t>
            </a:r>
            <a:endParaRPr lang="en-US" sz="1000" dirty="0">
              <a:solidFill>
                <a:schemeClr val="tx2"/>
              </a:solidFill>
            </a:endParaRPr>
          </a:p>
          <a:p>
            <a:pPr marL="5774" marR="2310">
              <a:spcBef>
                <a:spcPts val="43"/>
              </a:spcBef>
            </a:pPr>
            <a:endParaRPr lang="en-US" sz="1000" dirty="0">
              <a:solidFill>
                <a:schemeClr val="tx2"/>
              </a:solidFill>
            </a:endParaRPr>
          </a:p>
          <a:p>
            <a:pPr marL="5775" marR="2310">
              <a:spcBef>
                <a:spcPts val="43"/>
              </a:spcBef>
            </a:pPr>
            <a:r>
              <a:rPr lang="en-US" sz="1000" b="1" dirty="0">
                <a:solidFill>
                  <a:schemeClr val="tx2"/>
                </a:solidFill>
              </a:rPr>
              <a:t>Sample prompt </a:t>
            </a:r>
          </a:p>
          <a:p>
            <a:r>
              <a:rPr lang="en-US" sz="1000" b="1" dirty="0">
                <a:solidFill>
                  <a:schemeClr val="tx2"/>
                </a:solidFill>
              </a:rPr>
              <a:t>Goal:</a:t>
            </a:r>
            <a:r>
              <a:rPr lang="en-US" sz="1000" dirty="0">
                <a:solidFill>
                  <a:schemeClr val="tx2"/>
                </a:solidFill>
              </a:rPr>
              <a:t> Summarize the impact of artificial intelligence in training and education.</a:t>
            </a:r>
            <a:br>
              <a:rPr lang="en-US" sz="1000" dirty="0">
                <a:solidFill>
                  <a:schemeClr val="tx2"/>
                </a:solidFill>
              </a:rPr>
            </a:br>
            <a:br>
              <a:rPr lang="en-US" sz="1000" dirty="0">
                <a:solidFill>
                  <a:schemeClr val="tx2"/>
                </a:solidFill>
              </a:rPr>
            </a:br>
            <a:r>
              <a:rPr lang="en-US" sz="1000" b="1" dirty="0">
                <a:solidFill>
                  <a:schemeClr val="tx2"/>
                </a:solidFill>
              </a:rPr>
              <a:t>Prompt:</a:t>
            </a:r>
            <a:r>
              <a:rPr lang="en-US" sz="1000" dirty="0">
                <a:solidFill>
                  <a:schemeClr val="tx2"/>
                </a:solidFill>
              </a:rPr>
              <a:t> </a:t>
            </a:r>
            <a:r>
              <a:rPr lang="en-US" sz="1000" i="1" dirty="0">
                <a:solidFill>
                  <a:schemeClr val="tx2"/>
                </a:solidFill>
              </a:rPr>
              <a:t>“You are an </a:t>
            </a:r>
            <a:r>
              <a:rPr lang="en-US" sz="1000" b="1" i="1" dirty="0">
                <a:solidFill>
                  <a:schemeClr val="tx2"/>
                </a:solidFill>
              </a:rPr>
              <a:t>education technology researcher </a:t>
            </a:r>
            <a:r>
              <a:rPr lang="en-US" sz="1000" i="1" dirty="0">
                <a:solidFill>
                  <a:schemeClr val="tx2"/>
                </a:solidFill>
              </a:rPr>
              <a:t>specializing in AI applications. Summarize how AI is reshaping training and education, focusing on three areas: personalized learning, automated assessment, and adaptive curriculum design. </a:t>
            </a:r>
            <a:r>
              <a:rPr lang="en-US" sz="1000" b="1" i="1" dirty="0">
                <a:solidFill>
                  <a:schemeClr val="tx2"/>
                </a:solidFill>
              </a:rPr>
              <a:t>Use professional tone and structured language.</a:t>
            </a:r>
            <a:r>
              <a:rPr lang="en-US" sz="1000" i="1" dirty="0">
                <a:solidFill>
                  <a:schemeClr val="tx2"/>
                </a:solidFill>
              </a:rPr>
              <a:t> For each area, include at least one real-world example, preferably from government, defense, or enterprise settings. Cite named technologies or programs where applicable. Keep the response concise but information-dense.”</a:t>
            </a:r>
            <a:endParaRPr lang="en-US" sz="1000" dirty="0">
              <a:solidFill>
                <a:schemeClr val="tx2"/>
              </a:solidFill>
            </a:endParaRPr>
          </a:p>
        </p:txBody>
      </p:sp>
      <p:sp>
        <p:nvSpPr>
          <p:cNvPr id="9" name="object 9"/>
          <p:cNvSpPr txBox="1"/>
          <p:nvPr/>
        </p:nvSpPr>
        <p:spPr>
          <a:xfrm>
            <a:off x="9243768" y="2296287"/>
            <a:ext cx="2688478" cy="137577"/>
          </a:xfrm>
          <a:prstGeom prst="rect">
            <a:avLst/>
          </a:prstGeom>
          <a:solidFill>
            <a:srgbClr val="1382A4"/>
          </a:solidFill>
        </p:spPr>
        <p:txBody>
          <a:bodyPr vert="horz" wrap="square" lIns="0" tIns="21946" rIns="0" bIns="0" rtlCol="0">
            <a:spAutoFit/>
          </a:bodyPr>
          <a:lstStyle/>
          <a:p>
            <a:pPr marL="57169">
              <a:spcBef>
                <a:spcPts val="173"/>
              </a:spcBef>
            </a:pPr>
            <a:r>
              <a:rPr sz="750" spc="59" dirty="0">
                <a:solidFill>
                  <a:srgbClr val="FFFFFF"/>
                </a:solidFill>
                <a:latin typeface="Trebuchet MS"/>
                <a:cs typeface="Trebuchet MS"/>
              </a:rPr>
              <a:t>Conclusion</a:t>
            </a:r>
            <a:endParaRPr sz="750">
              <a:latin typeface="Trebuchet MS"/>
              <a:cs typeface="Trebuchet MS"/>
            </a:endParaRPr>
          </a:p>
        </p:txBody>
      </p:sp>
      <p:sp>
        <p:nvSpPr>
          <p:cNvPr id="10" name="object 10"/>
          <p:cNvSpPr txBox="1"/>
          <p:nvPr/>
        </p:nvSpPr>
        <p:spPr>
          <a:xfrm>
            <a:off x="234055" y="4226374"/>
            <a:ext cx="3104312" cy="191437"/>
          </a:xfrm>
          <a:prstGeom prst="rect">
            <a:avLst/>
          </a:prstGeom>
          <a:solidFill>
            <a:srgbClr val="1382A4"/>
          </a:solidFill>
        </p:spPr>
        <p:txBody>
          <a:bodyPr vert="horz" wrap="square" lIns="0" tIns="21946" rIns="0" bIns="0" rtlCol="0">
            <a:spAutoFit/>
          </a:bodyPr>
          <a:lstStyle/>
          <a:p>
            <a:pPr marL="56881">
              <a:spcBef>
                <a:spcPts val="173"/>
              </a:spcBef>
            </a:pPr>
            <a:r>
              <a:rPr sz="1100" b="1" spc="52" dirty="0">
                <a:solidFill>
                  <a:srgbClr val="FFFFFF"/>
                </a:solidFill>
                <a:latin typeface="Trebuchet MS"/>
                <a:cs typeface="Trebuchet MS"/>
              </a:rPr>
              <a:t>Introduction</a:t>
            </a:r>
            <a:endParaRPr sz="1100" b="1" dirty="0">
              <a:latin typeface="Trebuchet MS"/>
              <a:cs typeface="Trebuchet MS"/>
            </a:endParaRPr>
          </a:p>
        </p:txBody>
      </p:sp>
      <p:sp>
        <p:nvSpPr>
          <p:cNvPr id="11" name="object 11"/>
          <p:cNvSpPr txBox="1"/>
          <p:nvPr/>
        </p:nvSpPr>
        <p:spPr>
          <a:xfrm>
            <a:off x="231993" y="4548078"/>
            <a:ext cx="3013625" cy="1544422"/>
          </a:xfrm>
          <a:prstGeom prst="rect">
            <a:avLst/>
          </a:prstGeom>
        </p:spPr>
        <p:txBody>
          <a:bodyPr vert="horz" wrap="square" lIns="0" tIns="5486" rIns="0" bIns="0" rtlCol="0">
            <a:spAutoFit/>
          </a:bodyPr>
          <a:lstStyle/>
          <a:p>
            <a:pPr marL="5775" marR="2310">
              <a:spcBef>
                <a:spcPts val="43"/>
              </a:spcBef>
            </a:pPr>
            <a:r>
              <a:rPr lang="en-US" sz="1000" dirty="0">
                <a:solidFill>
                  <a:srgbClr val="1F487C"/>
                </a:solidFill>
              </a:rPr>
              <a:t>As AI continues to evolve, the ability to communicate effectively with these systems has become a crucial skill. Unlike traditional programming, where rigid syntax dictates behavior, AI interactions depend on nuanced language cues. Well-crafted prompts can significantly impact AI-generated responses, making them more relevant, precise, and aligned with user expectations. This poster outlines a strategic framework for designing prompts that maximize AI’s potential.</a:t>
            </a:r>
            <a:endParaRPr sz="1000" dirty="0"/>
          </a:p>
        </p:txBody>
      </p:sp>
      <p:sp>
        <p:nvSpPr>
          <p:cNvPr id="12" name="object 12"/>
          <p:cNvSpPr txBox="1"/>
          <p:nvPr/>
        </p:nvSpPr>
        <p:spPr>
          <a:xfrm>
            <a:off x="8959030" y="2799889"/>
            <a:ext cx="2998522" cy="1082758"/>
          </a:xfrm>
          <a:prstGeom prst="rect">
            <a:avLst/>
          </a:prstGeom>
        </p:spPr>
        <p:txBody>
          <a:bodyPr vert="horz" wrap="square" lIns="0" tIns="5486" rIns="0" bIns="0" rtlCol="0">
            <a:spAutoFit/>
          </a:bodyPr>
          <a:lstStyle/>
          <a:p>
            <a:pPr marL="5775" marR="2310">
              <a:spcBef>
                <a:spcPts val="43"/>
              </a:spcBef>
            </a:pPr>
            <a:r>
              <a:rPr lang="en-US" sz="1000" dirty="0">
                <a:solidFill>
                  <a:srgbClr val="1F487C"/>
                </a:solidFill>
              </a:rPr>
              <a:t>Effective prompt engineering is a skill that enhances AI usability, ensuring outputs align with user expectations. By applying </a:t>
            </a:r>
            <a:r>
              <a:rPr lang="en-US" sz="1000" b="1" dirty="0">
                <a:solidFill>
                  <a:srgbClr val="1F487C"/>
                </a:solidFill>
              </a:rPr>
              <a:t>structured methodologies</a:t>
            </a:r>
            <a:r>
              <a:rPr lang="en-US" sz="1000" dirty="0">
                <a:solidFill>
                  <a:srgbClr val="1F487C"/>
                </a:solidFill>
              </a:rPr>
              <a:t>, leveraging </a:t>
            </a:r>
            <a:r>
              <a:rPr lang="en-US" sz="1000" b="1" dirty="0">
                <a:solidFill>
                  <a:srgbClr val="1F487C"/>
                </a:solidFill>
              </a:rPr>
              <a:t>persona-based</a:t>
            </a:r>
            <a:r>
              <a:rPr lang="en-US" sz="1000" dirty="0">
                <a:solidFill>
                  <a:srgbClr val="1F487C"/>
                </a:solidFill>
              </a:rPr>
              <a:t> interactions, and </a:t>
            </a:r>
            <a:r>
              <a:rPr lang="en-US" sz="1000" b="1" dirty="0">
                <a:solidFill>
                  <a:srgbClr val="1F487C"/>
                </a:solidFill>
              </a:rPr>
              <a:t>iterating for improvement</a:t>
            </a:r>
            <a:r>
              <a:rPr lang="en-US" sz="1000" dirty="0">
                <a:solidFill>
                  <a:srgbClr val="1F487C"/>
                </a:solidFill>
              </a:rPr>
              <a:t>, AI interactions become more reliable and contextually relevant.</a:t>
            </a:r>
            <a:endParaRPr sz="1000" dirty="0"/>
          </a:p>
        </p:txBody>
      </p:sp>
      <p:pic>
        <p:nvPicPr>
          <p:cNvPr id="13" name="object 13"/>
          <p:cNvPicPr/>
          <p:nvPr/>
        </p:nvPicPr>
        <p:blipFill>
          <a:blip r:embed="rId5" cstate="print"/>
          <a:stretch>
            <a:fillRect/>
          </a:stretch>
        </p:blipFill>
        <p:spPr>
          <a:xfrm>
            <a:off x="2658862" y="6568887"/>
            <a:ext cx="7213107" cy="290557"/>
          </a:xfrm>
          <a:prstGeom prst="rect">
            <a:avLst/>
          </a:prstGeom>
        </p:spPr>
      </p:pic>
      <p:sp>
        <p:nvSpPr>
          <p:cNvPr id="14" name="object 14"/>
          <p:cNvSpPr txBox="1"/>
          <p:nvPr/>
        </p:nvSpPr>
        <p:spPr>
          <a:xfrm>
            <a:off x="282519" y="1223180"/>
            <a:ext cx="3055848" cy="2677040"/>
          </a:xfrm>
          <a:prstGeom prst="rect">
            <a:avLst/>
          </a:prstGeom>
        </p:spPr>
        <p:txBody>
          <a:bodyPr vert="horz" wrap="square" lIns="0" tIns="60350" rIns="0" bIns="0" rtlCol="0">
            <a:spAutoFit/>
          </a:bodyPr>
          <a:lstStyle/>
          <a:p>
            <a:pPr marL="5775" marR="2310">
              <a:spcBef>
                <a:spcPts val="429"/>
              </a:spcBef>
            </a:pPr>
            <a:r>
              <a:rPr lang="en-US" sz="1000" dirty="0">
                <a:solidFill>
                  <a:srgbClr val="1F487C"/>
                </a:solidFill>
              </a:rPr>
              <a:t>Prompt engineering is the art and science of designing inputs that yield optimal outputs from AI models like ChatGPT, Gemini, </a:t>
            </a:r>
            <a:r>
              <a:rPr lang="en-US" sz="1000" dirty="0" err="1">
                <a:solidFill>
                  <a:srgbClr val="1F487C"/>
                </a:solidFill>
              </a:rPr>
              <a:t>LLaMA</a:t>
            </a:r>
            <a:r>
              <a:rPr lang="en-US" sz="1000" dirty="0">
                <a:solidFill>
                  <a:srgbClr val="1F487C"/>
                </a:solidFill>
              </a:rPr>
              <a:t>, Claude, Grok and other. Effective prompt engineering enables AI to generate accurate, </a:t>
            </a:r>
            <a:r>
              <a:rPr lang="en-US" sz="1000" b="1" dirty="0">
                <a:solidFill>
                  <a:srgbClr val="1F487C"/>
                </a:solidFill>
              </a:rPr>
              <a:t>context-aware</a:t>
            </a:r>
            <a:r>
              <a:rPr lang="en-US" sz="1000" dirty="0">
                <a:solidFill>
                  <a:srgbClr val="1F487C"/>
                </a:solidFill>
              </a:rPr>
              <a:t>, and </a:t>
            </a:r>
            <a:r>
              <a:rPr lang="en-US" sz="1000" b="1" dirty="0">
                <a:solidFill>
                  <a:srgbClr val="1F487C"/>
                </a:solidFill>
              </a:rPr>
              <a:t>useful responses. </a:t>
            </a:r>
            <a:r>
              <a:rPr lang="en-US" sz="1000" dirty="0">
                <a:solidFill>
                  <a:srgbClr val="1F487C"/>
                </a:solidFill>
              </a:rPr>
              <a:t>This process involves structuring inputs thoughtfully, leveraging </a:t>
            </a:r>
            <a:r>
              <a:rPr lang="en-US" sz="1000" b="1" dirty="0">
                <a:solidFill>
                  <a:srgbClr val="1F487C"/>
                </a:solidFill>
              </a:rPr>
              <a:t>persona-based interactions, </a:t>
            </a:r>
            <a:r>
              <a:rPr lang="en-US" sz="1000" dirty="0">
                <a:solidFill>
                  <a:srgbClr val="1F487C"/>
                </a:solidFill>
              </a:rPr>
              <a:t>and refining prompts through </a:t>
            </a:r>
            <a:r>
              <a:rPr lang="en-US" sz="1000" b="1" dirty="0">
                <a:solidFill>
                  <a:srgbClr val="1F487C"/>
                </a:solidFill>
              </a:rPr>
              <a:t>iteration</a:t>
            </a:r>
            <a:r>
              <a:rPr lang="en-US" sz="1000" dirty="0">
                <a:solidFill>
                  <a:srgbClr val="1F487C"/>
                </a:solidFill>
              </a:rPr>
              <a:t>. This poster examines key prompt engineering principles, such as contextualization, specificity, and adaptability. By following best practices, individuals and organizations can unlock AI’s full potential, ensuring it remains a reliable tool for research, automation, and problem-solving. This poster serves as a practical guide for refining AI interactions, illustrating the importance of precision, adaptability, and ongoing improvements in prompt design.</a:t>
            </a:r>
            <a:endParaRPr lang="en-US" sz="1000" dirty="0"/>
          </a:p>
        </p:txBody>
      </p:sp>
      <p:sp>
        <p:nvSpPr>
          <p:cNvPr id="26" name="object 26"/>
          <p:cNvSpPr txBox="1"/>
          <p:nvPr/>
        </p:nvSpPr>
        <p:spPr>
          <a:xfrm>
            <a:off x="9065225" y="5155787"/>
            <a:ext cx="2688478" cy="191728"/>
          </a:xfrm>
          <a:prstGeom prst="rect">
            <a:avLst/>
          </a:prstGeom>
          <a:solidFill>
            <a:srgbClr val="1382A4"/>
          </a:solidFill>
        </p:spPr>
        <p:txBody>
          <a:bodyPr vert="horz" wrap="square" lIns="0" tIns="22234" rIns="0" bIns="0" rtlCol="0">
            <a:spAutoFit/>
          </a:bodyPr>
          <a:lstStyle/>
          <a:p>
            <a:pPr marL="57169">
              <a:spcBef>
                <a:spcPts val="175"/>
              </a:spcBef>
            </a:pPr>
            <a:r>
              <a:rPr sz="1100" b="1" spc="52" dirty="0">
                <a:solidFill>
                  <a:srgbClr val="FFFFFF"/>
                </a:solidFill>
                <a:latin typeface="Trebuchet MS"/>
                <a:cs typeface="Trebuchet MS"/>
              </a:rPr>
              <a:t>Further</a:t>
            </a:r>
            <a:r>
              <a:rPr sz="1100" b="1" spc="9" dirty="0">
                <a:solidFill>
                  <a:srgbClr val="FFFFFF"/>
                </a:solidFill>
                <a:latin typeface="Trebuchet MS"/>
                <a:cs typeface="Trebuchet MS"/>
              </a:rPr>
              <a:t> </a:t>
            </a:r>
            <a:r>
              <a:rPr sz="1100" b="1" spc="61" dirty="0">
                <a:solidFill>
                  <a:srgbClr val="FFFFFF"/>
                </a:solidFill>
                <a:latin typeface="Trebuchet MS"/>
                <a:cs typeface="Trebuchet MS"/>
              </a:rPr>
              <a:t>information</a:t>
            </a:r>
            <a:endParaRPr sz="1100" b="1" dirty="0">
              <a:latin typeface="Trebuchet MS"/>
              <a:cs typeface="Trebuchet MS"/>
            </a:endParaRPr>
          </a:p>
        </p:txBody>
      </p:sp>
      <p:sp>
        <p:nvSpPr>
          <p:cNvPr id="27" name="object 27"/>
          <p:cNvSpPr txBox="1"/>
          <p:nvPr/>
        </p:nvSpPr>
        <p:spPr>
          <a:xfrm>
            <a:off x="8959030" y="5445222"/>
            <a:ext cx="3280845" cy="774981"/>
          </a:xfrm>
          <a:prstGeom prst="rect">
            <a:avLst/>
          </a:prstGeom>
        </p:spPr>
        <p:txBody>
          <a:bodyPr vert="horz" wrap="square" lIns="0" tIns="5486" rIns="0" bIns="0" rtlCol="0">
            <a:spAutoFit/>
          </a:bodyPr>
          <a:lstStyle/>
          <a:p>
            <a:pPr marL="129931" indent="-129931">
              <a:buFont typeface="Wingdings" panose="05000000000000000000" pitchFamily="2" charset="2"/>
              <a:buChar char="§"/>
            </a:pPr>
            <a:r>
              <a:rPr lang="en-US" sz="1000" dirty="0">
                <a:solidFill>
                  <a:schemeClr val="tx2"/>
                </a:solidFill>
              </a:rPr>
              <a:t> OpenAI Documentation: </a:t>
            </a:r>
            <a:r>
              <a:rPr lang="en-US" sz="1000" dirty="0">
                <a:solidFill>
                  <a:schemeClr val="tx2"/>
                </a:solidFill>
                <a:hlinkClick r:id="rId6">
                  <a:extLst>
                    <a:ext uri="{A12FA001-AC4F-418D-AE19-62706E023703}">
                      <ahyp:hlinkClr xmlns:ahyp="http://schemas.microsoft.com/office/drawing/2018/hyperlinkcolor" val="tx"/>
                    </a:ext>
                  </a:extLst>
                </a:hlinkClick>
              </a:rPr>
              <a:t>https://openai.com/research</a:t>
            </a:r>
            <a:endParaRPr lang="en-US" sz="1000" dirty="0">
              <a:solidFill>
                <a:schemeClr val="tx2"/>
              </a:solidFill>
            </a:endParaRPr>
          </a:p>
          <a:p>
            <a:pPr marL="129931" indent="-129931">
              <a:buFont typeface="Wingdings" panose="05000000000000000000" pitchFamily="2" charset="2"/>
              <a:buChar char="§"/>
            </a:pPr>
            <a:r>
              <a:rPr lang="en-US" sz="1000" dirty="0">
                <a:solidFill>
                  <a:schemeClr val="tx2"/>
                </a:solidFill>
              </a:rPr>
              <a:t> Google DeepMind Blog: </a:t>
            </a:r>
            <a:r>
              <a:rPr lang="en-US" sz="1000" dirty="0">
                <a:solidFill>
                  <a:schemeClr val="tx2"/>
                </a:solidFill>
                <a:hlinkClick r:id="rId7"/>
              </a:rPr>
              <a:t>https://deepmind.com/blog</a:t>
            </a:r>
            <a:r>
              <a:rPr lang="en-US" sz="1000" dirty="0">
                <a:solidFill>
                  <a:schemeClr val="tx2"/>
                </a:solidFill>
              </a:rPr>
              <a:t> </a:t>
            </a:r>
          </a:p>
          <a:p>
            <a:pPr marL="129931" indent="-129931">
              <a:buFont typeface="Wingdings" panose="05000000000000000000" pitchFamily="2" charset="2"/>
              <a:buChar char="§"/>
            </a:pPr>
            <a:r>
              <a:rPr lang="en-US" sz="1000" dirty="0">
                <a:solidFill>
                  <a:schemeClr val="tx2"/>
                </a:solidFill>
              </a:rPr>
              <a:t> Meta AI Research: </a:t>
            </a:r>
            <a:r>
              <a:rPr lang="en-US" sz="1000" dirty="0">
                <a:solidFill>
                  <a:schemeClr val="tx2"/>
                </a:solidFill>
                <a:hlinkClick r:id="rId8">
                  <a:extLst>
                    <a:ext uri="{A12FA001-AC4F-418D-AE19-62706E023703}">
                      <ahyp:hlinkClr xmlns:ahyp="http://schemas.microsoft.com/office/drawing/2018/hyperlinkcolor" val="tx"/>
                    </a:ext>
                  </a:extLst>
                </a:hlinkClick>
              </a:rPr>
              <a:t>https://ai.facebook.com/research</a:t>
            </a:r>
            <a:endParaRPr lang="en-US" sz="1000" dirty="0">
              <a:solidFill>
                <a:schemeClr val="tx2"/>
              </a:solidFill>
            </a:endParaRPr>
          </a:p>
          <a:p>
            <a:pPr marL="129931" indent="-129931">
              <a:buFont typeface="Wingdings" panose="05000000000000000000" pitchFamily="2" charset="2"/>
              <a:buChar char="§"/>
            </a:pPr>
            <a:r>
              <a:rPr lang="en-US" sz="1000" dirty="0">
                <a:solidFill>
                  <a:schemeClr val="tx2"/>
                </a:solidFill>
              </a:rPr>
              <a:t> AI Alignment Literature: </a:t>
            </a:r>
            <a:r>
              <a:rPr lang="en-US" sz="1000" dirty="0">
                <a:solidFill>
                  <a:schemeClr val="tx2"/>
                </a:solidFill>
                <a:hlinkClick r:id="rId9">
                  <a:extLst>
                    <a:ext uri="{A12FA001-AC4F-418D-AE19-62706E023703}">
                      <ahyp:hlinkClr xmlns:ahyp="http://schemas.microsoft.com/office/drawing/2018/hyperlinkcolor" val="tx"/>
                    </a:ext>
                  </a:extLst>
                </a:hlinkClick>
              </a:rPr>
              <a:t>https://alignmentforum.org</a:t>
            </a:r>
            <a:endParaRPr lang="en-US" sz="1000" dirty="0">
              <a:solidFill>
                <a:schemeClr val="tx2"/>
              </a:solidFill>
            </a:endParaRPr>
          </a:p>
          <a:p>
            <a:pPr marL="135705" marR="2310" indent="-129931">
              <a:spcBef>
                <a:spcPts val="43"/>
              </a:spcBef>
              <a:buFont typeface="Wingdings" panose="05000000000000000000" pitchFamily="2" charset="2"/>
              <a:buChar char="§"/>
            </a:pPr>
            <a:r>
              <a:rPr sz="1000" dirty="0">
                <a:solidFill>
                  <a:schemeClr val="tx2"/>
                </a:solidFill>
              </a:rPr>
              <a:t>Email:</a:t>
            </a:r>
            <a:r>
              <a:rPr sz="1000" spc="-9" dirty="0">
                <a:solidFill>
                  <a:schemeClr val="tx2"/>
                </a:solidFill>
              </a:rPr>
              <a:t> </a:t>
            </a:r>
            <a:r>
              <a:rPr sz="1000" spc="-5" dirty="0">
                <a:solidFill>
                  <a:schemeClr val="tx2"/>
                </a:solidFill>
                <a:hlinkClick r:id="rId10">
                  <a:extLst>
                    <a:ext uri="{A12FA001-AC4F-418D-AE19-62706E023703}">
                      <ahyp:hlinkClr xmlns:ahyp="http://schemas.microsoft.com/office/drawing/2018/hyperlinkcolor" val="tx"/>
                    </a:ext>
                  </a:extLst>
                </a:hlinkClick>
              </a:rPr>
              <a:t>adl.info@natoschool.nato.int</a:t>
            </a:r>
            <a:endParaRPr sz="1000" dirty="0">
              <a:solidFill>
                <a:schemeClr val="tx2"/>
              </a:solidFill>
            </a:endParaRPr>
          </a:p>
        </p:txBody>
      </p:sp>
      <p:sp>
        <p:nvSpPr>
          <p:cNvPr id="28" name="object 28"/>
          <p:cNvSpPr txBox="1"/>
          <p:nvPr/>
        </p:nvSpPr>
        <p:spPr>
          <a:xfrm>
            <a:off x="6096000" y="3004250"/>
            <a:ext cx="2582980" cy="191437"/>
          </a:xfrm>
          <a:prstGeom prst="rect">
            <a:avLst/>
          </a:prstGeom>
          <a:solidFill>
            <a:srgbClr val="1382A4"/>
          </a:solidFill>
        </p:spPr>
        <p:txBody>
          <a:bodyPr vert="horz" wrap="square" lIns="0" tIns="21946" rIns="0" bIns="0" rtlCol="0">
            <a:spAutoFit/>
          </a:bodyPr>
          <a:lstStyle/>
          <a:p>
            <a:pPr marL="57169">
              <a:spcBef>
                <a:spcPts val="173"/>
              </a:spcBef>
            </a:pPr>
            <a:r>
              <a:rPr sz="1100" spc="75" dirty="0">
                <a:solidFill>
                  <a:srgbClr val="FFFFFF"/>
                </a:solidFill>
                <a:latin typeface="Trebuchet MS"/>
                <a:cs typeface="Trebuchet MS"/>
              </a:rPr>
              <a:t>Keywords</a:t>
            </a:r>
            <a:endParaRPr sz="1100" dirty="0">
              <a:latin typeface="Trebuchet MS"/>
              <a:cs typeface="Trebuchet MS"/>
            </a:endParaRPr>
          </a:p>
        </p:txBody>
      </p:sp>
      <p:sp>
        <p:nvSpPr>
          <p:cNvPr id="29" name="object 29"/>
          <p:cNvSpPr txBox="1"/>
          <p:nvPr/>
        </p:nvSpPr>
        <p:spPr>
          <a:xfrm>
            <a:off x="6096000" y="3321627"/>
            <a:ext cx="2582980" cy="1082758"/>
          </a:xfrm>
          <a:prstGeom prst="rect">
            <a:avLst/>
          </a:prstGeom>
        </p:spPr>
        <p:txBody>
          <a:bodyPr vert="horz" wrap="square" lIns="0" tIns="5486" rIns="0" bIns="0" rtlCol="0">
            <a:spAutoFit/>
          </a:bodyPr>
          <a:lstStyle/>
          <a:p>
            <a:pPr marL="5775" marR="2310">
              <a:spcBef>
                <a:spcPts val="43"/>
              </a:spcBef>
            </a:pPr>
            <a:r>
              <a:rPr lang="en-US" sz="1000" dirty="0">
                <a:solidFill>
                  <a:srgbClr val="1F487C"/>
                </a:solidFill>
              </a:rPr>
              <a:t>Prompt Engineering; AI Optimization; Large Language Models; Persona-Based AI; Structured Prompting; Generative AI; Instruction Tuning; AI-Driven Interaction. </a:t>
            </a:r>
            <a:r>
              <a:rPr sz="1000" spc="-11" dirty="0">
                <a:solidFill>
                  <a:srgbClr val="1F487C"/>
                </a:solidFill>
              </a:rPr>
              <a:t>NATO</a:t>
            </a:r>
            <a:r>
              <a:rPr sz="1000" spc="-16" dirty="0">
                <a:solidFill>
                  <a:srgbClr val="1F487C"/>
                </a:solidFill>
              </a:rPr>
              <a:t> </a:t>
            </a:r>
            <a:r>
              <a:rPr sz="1000" dirty="0">
                <a:solidFill>
                  <a:srgbClr val="1F487C"/>
                </a:solidFill>
              </a:rPr>
              <a:t>School</a:t>
            </a:r>
            <a:r>
              <a:rPr sz="1000" spc="-20" dirty="0">
                <a:solidFill>
                  <a:srgbClr val="1F487C"/>
                </a:solidFill>
              </a:rPr>
              <a:t> </a:t>
            </a:r>
            <a:r>
              <a:rPr sz="1000" spc="-5" dirty="0">
                <a:solidFill>
                  <a:srgbClr val="1F487C"/>
                </a:solidFill>
              </a:rPr>
              <a:t>Oberammergau; </a:t>
            </a:r>
            <a:r>
              <a:rPr sz="1000" spc="-11" dirty="0">
                <a:solidFill>
                  <a:srgbClr val="1F487C"/>
                </a:solidFill>
              </a:rPr>
              <a:t>NATO;</a:t>
            </a:r>
            <a:r>
              <a:rPr sz="1000" spc="-32" dirty="0">
                <a:solidFill>
                  <a:srgbClr val="1F487C"/>
                </a:solidFill>
              </a:rPr>
              <a:t> </a:t>
            </a:r>
            <a:r>
              <a:rPr sz="1000" dirty="0">
                <a:solidFill>
                  <a:srgbClr val="1F487C"/>
                </a:solidFill>
              </a:rPr>
              <a:t>Modernization;</a:t>
            </a:r>
            <a:r>
              <a:rPr sz="1000" spc="-34" dirty="0">
                <a:solidFill>
                  <a:srgbClr val="1F487C"/>
                </a:solidFill>
              </a:rPr>
              <a:t> </a:t>
            </a:r>
            <a:r>
              <a:rPr sz="1000" spc="-5" dirty="0">
                <a:solidFill>
                  <a:srgbClr val="1F487C"/>
                </a:solidFill>
              </a:rPr>
              <a:t>Training</a:t>
            </a:r>
            <a:r>
              <a:rPr sz="1000" spc="227" dirty="0">
                <a:solidFill>
                  <a:srgbClr val="1F487C"/>
                </a:solidFill>
              </a:rPr>
              <a:t> </a:t>
            </a:r>
            <a:r>
              <a:rPr sz="1000" dirty="0">
                <a:solidFill>
                  <a:srgbClr val="1F487C"/>
                </a:solidFill>
              </a:rPr>
              <a:t>and</a:t>
            </a:r>
            <a:r>
              <a:rPr sz="1000" spc="-18" dirty="0">
                <a:solidFill>
                  <a:srgbClr val="1F487C"/>
                </a:solidFill>
              </a:rPr>
              <a:t> </a:t>
            </a:r>
            <a:r>
              <a:rPr sz="1000" dirty="0">
                <a:solidFill>
                  <a:srgbClr val="1F487C"/>
                </a:solidFill>
              </a:rPr>
              <a:t>Education;</a:t>
            </a:r>
            <a:r>
              <a:rPr sz="1000" spc="-18" dirty="0">
                <a:solidFill>
                  <a:srgbClr val="1F487C"/>
                </a:solidFill>
              </a:rPr>
              <a:t> </a:t>
            </a:r>
            <a:r>
              <a:rPr sz="1000" dirty="0">
                <a:solidFill>
                  <a:srgbClr val="1F487C"/>
                </a:solidFill>
              </a:rPr>
              <a:t>Global</a:t>
            </a:r>
            <a:r>
              <a:rPr sz="1000" spc="-14" dirty="0">
                <a:solidFill>
                  <a:srgbClr val="1F487C"/>
                </a:solidFill>
              </a:rPr>
              <a:t> </a:t>
            </a:r>
            <a:r>
              <a:rPr sz="1000" spc="-5" dirty="0">
                <a:solidFill>
                  <a:srgbClr val="1F487C"/>
                </a:solidFill>
              </a:rPr>
              <a:t>Programming</a:t>
            </a:r>
            <a:endParaRPr sz="1000" dirty="0"/>
          </a:p>
        </p:txBody>
      </p:sp>
      <p:pic>
        <p:nvPicPr>
          <p:cNvPr id="32" name="Picture 31">
            <a:extLst>
              <a:ext uri="{FF2B5EF4-FFF2-40B4-BE49-F238E27FC236}">
                <a16:creationId xmlns:a16="http://schemas.microsoft.com/office/drawing/2014/main" id="{39952C83-D6A6-1E40-4B01-E7333767856C}"/>
              </a:ext>
            </a:extLst>
          </p:cNvPr>
          <p:cNvPicPr>
            <a:picLocks noChangeAspect="1"/>
          </p:cNvPicPr>
          <p:nvPr/>
        </p:nvPicPr>
        <p:blipFill>
          <a:blip r:embed="rId11"/>
          <a:stretch>
            <a:fillRect/>
          </a:stretch>
        </p:blipFill>
        <p:spPr>
          <a:xfrm>
            <a:off x="9685587" y="3817383"/>
            <a:ext cx="1447754" cy="1358386"/>
          </a:xfrm>
          <a:prstGeom prst="rect">
            <a:avLst/>
          </a:prstGeom>
        </p:spPr>
      </p:pic>
      <p:pic>
        <p:nvPicPr>
          <p:cNvPr id="18" name="Picture 17" descr="A diagram of keys with text">
            <a:extLst>
              <a:ext uri="{FF2B5EF4-FFF2-40B4-BE49-F238E27FC236}">
                <a16:creationId xmlns:a16="http://schemas.microsoft.com/office/drawing/2014/main" id="{933DF3C4-8220-2FEA-4251-99B731FB0D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38037" y="4379420"/>
            <a:ext cx="3075816" cy="1951274"/>
          </a:xfrm>
          <a:prstGeom prst="rect">
            <a:avLst/>
          </a:prstGeom>
        </p:spPr>
      </p:pic>
      <p:pic>
        <p:nvPicPr>
          <p:cNvPr id="22" name="Picture 21" descr="A group of people in a room with computers">
            <a:extLst>
              <a:ext uri="{FF2B5EF4-FFF2-40B4-BE49-F238E27FC236}">
                <a16:creationId xmlns:a16="http://schemas.microsoft.com/office/drawing/2014/main" id="{F3359203-6C1D-BDCB-388D-2290703E429D}"/>
              </a:ext>
            </a:extLst>
          </p:cNvPr>
          <p:cNvPicPr>
            <a:picLocks noChangeAspect="1"/>
          </p:cNvPicPr>
          <p:nvPr/>
        </p:nvPicPr>
        <p:blipFill>
          <a:blip r:embed="rId13"/>
          <a:stretch>
            <a:fillRect/>
          </a:stretch>
        </p:blipFill>
        <p:spPr>
          <a:xfrm>
            <a:off x="8959030" y="1023544"/>
            <a:ext cx="2998522" cy="1713441"/>
          </a:xfrm>
          <a:prstGeom prst="rect">
            <a:avLst/>
          </a:prstGeom>
        </p:spPr>
      </p:pic>
      <p:sp>
        <p:nvSpPr>
          <p:cNvPr id="23" name="object 10">
            <a:extLst>
              <a:ext uri="{FF2B5EF4-FFF2-40B4-BE49-F238E27FC236}">
                <a16:creationId xmlns:a16="http://schemas.microsoft.com/office/drawing/2014/main" id="{965C7560-78C7-3B47-E0B4-068105ECB41E}"/>
              </a:ext>
            </a:extLst>
          </p:cNvPr>
          <p:cNvSpPr txBox="1"/>
          <p:nvPr/>
        </p:nvSpPr>
        <p:spPr>
          <a:xfrm>
            <a:off x="234055" y="1031743"/>
            <a:ext cx="3152382" cy="191437"/>
          </a:xfrm>
          <a:prstGeom prst="rect">
            <a:avLst/>
          </a:prstGeom>
          <a:solidFill>
            <a:srgbClr val="1382A4"/>
          </a:solidFill>
        </p:spPr>
        <p:txBody>
          <a:bodyPr vert="horz" wrap="square" lIns="0" tIns="21946" rIns="0" bIns="0" rtlCol="0">
            <a:spAutoFit/>
          </a:bodyPr>
          <a:lstStyle/>
          <a:p>
            <a:pPr marL="56881">
              <a:spcBef>
                <a:spcPts val="173"/>
              </a:spcBef>
            </a:pPr>
            <a:r>
              <a:rPr lang="en-US" sz="1100" b="1" spc="52" dirty="0">
                <a:solidFill>
                  <a:srgbClr val="FFFFFF"/>
                </a:solidFill>
                <a:latin typeface="Trebuchet MS"/>
                <a:cs typeface="Trebuchet MS"/>
              </a:rPr>
              <a:t>Abstract</a:t>
            </a:r>
            <a:endParaRPr sz="1100" b="1" dirty="0">
              <a:latin typeface="Trebuchet MS"/>
              <a:cs typeface="Trebuchet MS"/>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36ae76ed85a_0_17"/>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Apply AI Prompt Engineering Techniques</a:t>
            </a:r>
            <a:endParaRPr dirty="0"/>
          </a:p>
        </p:txBody>
      </p:sp>
      <p:sp>
        <p:nvSpPr>
          <p:cNvPr id="234" name="Google Shape;234;g36ae76ed85a_0_17"/>
          <p:cNvSpPr txBox="1">
            <a:spLocks noGrp="1"/>
          </p:cNvSpPr>
          <p:nvPr>
            <p:ph type="body" idx="1"/>
          </p:nvPr>
        </p:nvSpPr>
        <p:spPr>
          <a:xfrm>
            <a:off x="690525" y="1809375"/>
            <a:ext cx="10468170" cy="3370550"/>
          </a:xfrm>
          <a:prstGeom prst="rect">
            <a:avLst/>
          </a:prstGeom>
          <a:noFill/>
          <a:ln w="9525"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560"/>
              </a:spcBef>
              <a:spcAft>
                <a:spcPts val="0"/>
              </a:spcAft>
              <a:buNone/>
            </a:pPr>
            <a:r>
              <a:rPr lang="en-US" b="1" dirty="0"/>
              <a:t>Prompt example: “</a:t>
            </a:r>
            <a:r>
              <a:rPr lang="en-US" i="1" dirty="0">
                <a:solidFill>
                  <a:srgbClr val="0000FF"/>
                </a:solidFill>
              </a:rPr>
              <a:t>Act as an </a:t>
            </a:r>
            <a:r>
              <a:rPr lang="en-US" b="1" i="1" dirty="0">
                <a:solidFill>
                  <a:srgbClr val="0000FF"/>
                </a:solidFill>
              </a:rPr>
              <a:t>education technology researcher </a:t>
            </a:r>
            <a:r>
              <a:rPr lang="en-US" i="1" dirty="0">
                <a:solidFill>
                  <a:srgbClr val="0000FF"/>
                </a:solidFill>
              </a:rPr>
              <a:t>specializing in AI applications. </a:t>
            </a:r>
            <a:r>
              <a:rPr lang="en-US" b="1" i="1" dirty="0">
                <a:solidFill>
                  <a:srgbClr val="0000FF"/>
                </a:solidFill>
              </a:rPr>
              <a:t>Summarize </a:t>
            </a:r>
            <a:r>
              <a:rPr lang="en-US" i="1" dirty="0">
                <a:solidFill>
                  <a:srgbClr val="0000FF"/>
                </a:solidFill>
              </a:rPr>
              <a:t>how AI is reshaping training and education, focusing on three areas: personalized learning, automated assessment, and adaptive curriculum design. Use </a:t>
            </a:r>
            <a:r>
              <a:rPr lang="en-US" b="1" i="1" dirty="0">
                <a:solidFill>
                  <a:srgbClr val="0000FF"/>
                </a:solidFill>
              </a:rPr>
              <a:t>clear, structured language</a:t>
            </a:r>
            <a:r>
              <a:rPr lang="en-US" i="1" dirty="0">
                <a:solidFill>
                  <a:srgbClr val="0000FF"/>
                </a:solidFill>
              </a:rPr>
              <a:t>. For each area, include at least </a:t>
            </a:r>
            <a:r>
              <a:rPr lang="en-US" b="1" i="1" dirty="0">
                <a:solidFill>
                  <a:srgbClr val="0000FF"/>
                </a:solidFill>
              </a:rPr>
              <a:t>one real-world example</a:t>
            </a:r>
            <a:r>
              <a:rPr lang="en-US" i="1" dirty="0">
                <a:solidFill>
                  <a:srgbClr val="0000FF"/>
                </a:solidFill>
              </a:rPr>
              <a:t>, preferably from government, defense, or enterprise settings. Cite named technologies or programs where applicable. Keep the </a:t>
            </a:r>
            <a:r>
              <a:rPr lang="en-US" b="1" i="1" dirty="0">
                <a:solidFill>
                  <a:srgbClr val="0000FF"/>
                </a:solidFill>
              </a:rPr>
              <a:t>response concise</a:t>
            </a:r>
            <a:r>
              <a:rPr lang="en-US" i="1" dirty="0">
                <a:solidFill>
                  <a:srgbClr val="0000FF"/>
                </a:solidFill>
              </a:rPr>
              <a:t> but information-dense.</a:t>
            </a:r>
            <a:endParaRPr i="1" dirty="0">
              <a:solidFill>
                <a:srgbClr val="0000FF"/>
              </a:solidFill>
            </a:endParaRPr>
          </a:p>
          <a:p>
            <a:pPr marL="0" lvl="0" indent="0" algn="l" rtl="0">
              <a:lnSpc>
                <a:spcPct val="100000"/>
              </a:lnSpc>
              <a:spcBef>
                <a:spcPts val="560"/>
              </a:spcBef>
              <a:spcAft>
                <a:spcPts val="0"/>
              </a:spcAft>
              <a:buNone/>
            </a:pPr>
            <a:endParaRPr dirty="0"/>
          </a:p>
          <a:p>
            <a:pPr marL="457188" lvl="0" indent="-409563" algn="l" rtl="0">
              <a:lnSpc>
                <a:spcPct val="100000"/>
              </a:lnSpc>
              <a:spcBef>
                <a:spcPts val="560"/>
              </a:spcBef>
              <a:spcAft>
                <a:spcPts val="0"/>
              </a:spcAft>
              <a:buSzPts val="1350"/>
              <a:buChar char="⮚"/>
            </a:pPr>
            <a:endParaRPr dirty="0"/>
          </a:p>
          <a:p>
            <a:pPr marL="457200" lvl="0" indent="0" algn="l" rtl="0">
              <a:lnSpc>
                <a:spcPct val="100000"/>
              </a:lnSpc>
              <a:spcBef>
                <a:spcPts val="560"/>
              </a:spcBef>
              <a:spcAft>
                <a:spcPts val="0"/>
              </a:spcAft>
              <a:buNone/>
            </a:pPr>
            <a:endParaRPr dirty="0"/>
          </a:p>
          <a:p>
            <a:pPr marL="457200" lvl="0" indent="0" algn="l" rtl="0">
              <a:lnSpc>
                <a:spcPct val="100000"/>
              </a:lnSpc>
              <a:spcBef>
                <a:spcPts val="560"/>
              </a:spcBef>
              <a:spcAft>
                <a:spcPts val="0"/>
              </a:spcAft>
              <a:buNone/>
            </a:pPr>
            <a:endParaRPr dirty="0"/>
          </a:p>
          <a:p>
            <a:pPr marL="457188" lvl="0" indent="-323838" algn="l" rtl="0">
              <a:lnSpc>
                <a:spcPct val="100000"/>
              </a:lnSpc>
              <a:spcBef>
                <a:spcPts val="560"/>
              </a:spcBef>
              <a:spcAft>
                <a:spcPts val="0"/>
              </a:spcAft>
              <a:buSzPts val="2100"/>
              <a:buNone/>
            </a:pPr>
            <a:endParaRPr dirty="0"/>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36ae76ed85a_0_36"/>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AI technology in military or defense training</a:t>
            </a:r>
            <a:endParaRPr dirty="0"/>
          </a:p>
        </p:txBody>
      </p:sp>
      <p:sp>
        <p:nvSpPr>
          <p:cNvPr id="240" name="Google Shape;240;g36ae76ed85a_0_36"/>
          <p:cNvSpPr txBox="1">
            <a:spLocks noGrp="1"/>
          </p:cNvSpPr>
          <p:nvPr>
            <p:ph type="body" idx="1"/>
          </p:nvPr>
        </p:nvSpPr>
        <p:spPr>
          <a:xfrm>
            <a:off x="442225" y="2563000"/>
            <a:ext cx="7146900" cy="2235900"/>
          </a:xfrm>
          <a:prstGeom prst="rect">
            <a:avLst/>
          </a:prstGeom>
          <a:noFill/>
          <a:ln>
            <a:noFill/>
          </a:ln>
        </p:spPr>
        <p:txBody>
          <a:bodyPr spcFirstLastPara="1" wrap="square" lIns="91425" tIns="45700" rIns="91425" bIns="45700" anchor="t" anchorCtr="0">
            <a:noAutofit/>
          </a:bodyPr>
          <a:lstStyle/>
          <a:p>
            <a:pPr marL="457188" lvl="0" indent="-457188" algn="l" rtl="0">
              <a:lnSpc>
                <a:spcPct val="100000"/>
              </a:lnSpc>
              <a:spcBef>
                <a:spcPts val="560"/>
              </a:spcBef>
              <a:spcAft>
                <a:spcPts val="0"/>
              </a:spcAft>
              <a:buSzPts val="2100"/>
              <a:buChar char="⮚"/>
            </a:pPr>
            <a:r>
              <a:rPr lang="en-US" dirty="0"/>
              <a:t>Artificial Intelligence Front End Learning Information Execution - AI Felix </a:t>
            </a:r>
            <a:endParaRPr dirty="0"/>
          </a:p>
          <a:p>
            <a:pPr marL="457188" lvl="0" indent="-409563" algn="l" rtl="0">
              <a:lnSpc>
                <a:spcPct val="100000"/>
              </a:lnSpc>
              <a:spcBef>
                <a:spcPts val="560"/>
              </a:spcBef>
              <a:spcAft>
                <a:spcPts val="0"/>
              </a:spcAft>
              <a:buSzPts val="1350"/>
              <a:buChar char="⮚"/>
            </a:pPr>
            <a:r>
              <a:rPr lang="en-US" dirty="0"/>
              <a:t>NATO Quality Assurance - QA Bot</a:t>
            </a:r>
            <a:endParaRPr dirty="0"/>
          </a:p>
          <a:p>
            <a:pPr marL="457188" lvl="0" indent="-409563" algn="l" rtl="0">
              <a:lnSpc>
                <a:spcPct val="100000"/>
              </a:lnSpc>
              <a:spcBef>
                <a:spcPts val="560"/>
              </a:spcBef>
              <a:spcAft>
                <a:spcPts val="0"/>
              </a:spcAft>
              <a:buSzPts val="1350"/>
              <a:buChar char="⮚"/>
            </a:pPr>
            <a:r>
              <a:rPr lang="en-US" dirty="0"/>
              <a:t>NATO </a:t>
            </a:r>
            <a:r>
              <a:rPr lang="en-US" dirty="0" err="1"/>
              <a:t>Defence</a:t>
            </a:r>
            <a:r>
              <a:rPr lang="en-US" dirty="0"/>
              <a:t> Educators </a:t>
            </a:r>
            <a:r>
              <a:rPr lang="en-US" dirty="0" err="1"/>
              <a:t>eAcademy</a:t>
            </a:r>
            <a:r>
              <a:rPr lang="en-US" dirty="0"/>
              <a:t> - JEAN AI </a:t>
            </a:r>
            <a:endParaRPr dirty="0"/>
          </a:p>
          <a:p>
            <a:pPr marL="457200" lvl="0" indent="0" algn="l" rtl="0">
              <a:lnSpc>
                <a:spcPct val="100000"/>
              </a:lnSpc>
              <a:spcBef>
                <a:spcPts val="560"/>
              </a:spcBef>
              <a:spcAft>
                <a:spcPts val="0"/>
              </a:spcAft>
              <a:buNone/>
            </a:pPr>
            <a:endParaRPr dirty="0"/>
          </a:p>
          <a:p>
            <a:pPr marL="457200" lvl="0" indent="0" algn="l" rtl="0">
              <a:lnSpc>
                <a:spcPct val="100000"/>
              </a:lnSpc>
              <a:spcBef>
                <a:spcPts val="560"/>
              </a:spcBef>
              <a:spcAft>
                <a:spcPts val="0"/>
              </a:spcAft>
              <a:buNone/>
            </a:pPr>
            <a:endParaRPr dirty="0"/>
          </a:p>
          <a:p>
            <a:pPr marL="457200" lvl="0" indent="0" algn="l" rtl="0">
              <a:lnSpc>
                <a:spcPct val="100000"/>
              </a:lnSpc>
              <a:spcBef>
                <a:spcPts val="560"/>
              </a:spcBef>
              <a:spcAft>
                <a:spcPts val="0"/>
              </a:spcAft>
              <a:buNone/>
            </a:pPr>
            <a:endParaRPr dirty="0"/>
          </a:p>
          <a:p>
            <a:pPr marL="457188" lvl="0" indent="-323838" algn="l" rtl="0">
              <a:lnSpc>
                <a:spcPct val="100000"/>
              </a:lnSpc>
              <a:spcBef>
                <a:spcPts val="560"/>
              </a:spcBef>
              <a:spcAft>
                <a:spcPts val="0"/>
              </a:spcAft>
              <a:buSzPts val="2100"/>
              <a:buNone/>
            </a:pPr>
            <a:endParaRPr dirty="0"/>
          </a:p>
        </p:txBody>
      </p:sp>
      <p:pic>
        <p:nvPicPr>
          <p:cNvPr id="241" name="Google Shape;241;g36ae76ed85a_0_36"/>
          <p:cNvPicPr preferRelativeResize="0"/>
          <p:nvPr/>
        </p:nvPicPr>
        <p:blipFill>
          <a:blip r:embed="rId4">
            <a:alphaModFix/>
          </a:blip>
          <a:stretch>
            <a:fillRect/>
          </a:stretch>
        </p:blipFill>
        <p:spPr>
          <a:xfrm>
            <a:off x="7672525" y="2157925"/>
            <a:ext cx="4193848" cy="2795899"/>
          </a:xfrm>
          <a:prstGeom prst="rect">
            <a:avLst/>
          </a:prstGeom>
          <a:noFill/>
          <a:ln>
            <a:noFill/>
          </a:ln>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36ae76ed85a_0_72"/>
          <p:cNvSpPr txBox="1">
            <a:spLocks noGrp="1"/>
          </p:cNvSpPr>
          <p:nvPr>
            <p:ph type="title"/>
          </p:nvPr>
        </p:nvSpPr>
        <p:spPr>
          <a:xfrm>
            <a:off x="245000" y="0"/>
            <a:ext cx="112680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NATO Felix AI</a:t>
            </a:r>
            <a:endParaRPr dirty="0"/>
          </a:p>
        </p:txBody>
      </p:sp>
      <p:pic>
        <p:nvPicPr>
          <p:cNvPr id="247" name="Google Shape;247;g36ae76ed85a_0_72"/>
          <p:cNvPicPr preferRelativeResize="0"/>
          <p:nvPr/>
        </p:nvPicPr>
        <p:blipFill>
          <a:blip r:embed="rId4">
            <a:alphaModFix/>
          </a:blip>
          <a:stretch>
            <a:fillRect/>
          </a:stretch>
        </p:blipFill>
        <p:spPr>
          <a:xfrm>
            <a:off x="152400" y="2626275"/>
            <a:ext cx="11887203" cy="1939491"/>
          </a:xfrm>
          <a:prstGeom prst="rect">
            <a:avLst/>
          </a:prstGeom>
          <a:noFill/>
          <a:ln>
            <a:noFill/>
          </a:ln>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36ae76ed85a_0_83"/>
          <p:cNvSpPr txBox="1">
            <a:spLocks noGrp="1"/>
          </p:cNvSpPr>
          <p:nvPr>
            <p:ph type="title"/>
          </p:nvPr>
        </p:nvSpPr>
        <p:spPr>
          <a:xfrm>
            <a:off x="245000" y="0"/>
            <a:ext cx="112680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NATO Quality Assurance - QA Bot</a:t>
            </a:r>
            <a:endParaRPr dirty="0"/>
          </a:p>
        </p:txBody>
      </p:sp>
      <p:pic>
        <p:nvPicPr>
          <p:cNvPr id="253" name="Google Shape;253;g36ae76ed85a_0_83">
            <a:hlinkClick r:id="rId4"/>
          </p:cNvPr>
          <p:cNvPicPr preferRelativeResize="0"/>
          <p:nvPr/>
        </p:nvPicPr>
        <p:blipFill>
          <a:blip r:embed="rId5">
            <a:alphaModFix/>
          </a:blip>
          <a:stretch>
            <a:fillRect/>
          </a:stretch>
        </p:blipFill>
        <p:spPr>
          <a:xfrm>
            <a:off x="818941" y="934495"/>
            <a:ext cx="10761784" cy="5139733"/>
          </a:xfrm>
          <a:prstGeom prst="rect">
            <a:avLst/>
          </a:prstGeom>
          <a:noFill/>
          <a:ln>
            <a:noFill/>
          </a:ln>
        </p:spPr>
      </p:pic>
      <p:sp>
        <p:nvSpPr>
          <p:cNvPr id="2" name="Google Shape;266;g33d4099ae2c_0_0">
            <a:extLst>
              <a:ext uri="{FF2B5EF4-FFF2-40B4-BE49-F238E27FC236}">
                <a16:creationId xmlns:a16="http://schemas.microsoft.com/office/drawing/2014/main" id="{2BCB9CB2-6FA9-5A37-D8EB-FF830ECB4C74}"/>
              </a:ext>
            </a:extLst>
          </p:cNvPr>
          <p:cNvSpPr txBox="1">
            <a:spLocks noGrp="1"/>
          </p:cNvSpPr>
          <p:nvPr>
            <p:ph type="body" idx="1"/>
          </p:nvPr>
        </p:nvSpPr>
        <p:spPr>
          <a:xfrm>
            <a:off x="2994409" y="6074228"/>
            <a:ext cx="6953460" cy="13949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2000" b="1" i="1" dirty="0"/>
              <a:t>- </a:t>
            </a:r>
            <a:r>
              <a:rPr lang="en-US" sz="2000" i="1" dirty="0"/>
              <a:t>Screen capture from </a:t>
            </a:r>
            <a:r>
              <a:rPr lang="en-US" sz="2000" b="1" i="1" dirty="0"/>
              <a:t>NATO QA HUB with QAbot- </a:t>
            </a:r>
            <a:endParaRPr sz="2000" b="1" i="1" dirty="0"/>
          </a:p>
          <a:p>
            <a:pPr marL="0" lvl="0" indent="0" algn="l" rtl="0">
              <a:spcBef>
                <a:spcPts val="360"/>
              </a:spcBef>
              <a:spcAft>
                <a:spcPts val="0"/>
              </a:spcAft>
              <a:buNone/>
            </a:pPr>
            <a:endParaRPr sz="2000" dirty="0"/>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7"/>
          <p:cNvSpPr txBox="1">
            <a:spLocks noGrp="1"/>
          </p:cNvSpPr>
          <p:nvPr>
            <p:ph type="title"/>
          </p:nvPr>
        </p:nvSpPr>
        <p:spPr>
          <a:xfrm>
            <a:off x="1437925" y="0"/>
            <a:ext cx="9389700" cy="841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800"/>
              <a:t>Understanding Generative AI Platforms and Tools</a:t>
            </a:r>
            <a:endParaRPr sz="2800"/>
          </a:p>
        </p:txBody>
      </p:sp>
      <p:sp>
        <p:nvSpPr>
          <p:cNvPr id="91" name="Google Shape;91;p7"/>
          <p:cNvSpPr txBox="1">
            <a:spLocks noGrp="1"/>
          </p:cNvSpPr>
          <p:nvPr>
            <p:ph type="sldNum" idx="12"/>
          </p:nvPr>
        </p:nvSpPr>
        <p:spPr>
          <a:xfrm>
            <a:off x="7848600" y="6477001"/>
            <a:ext cx="2133600" cy="24447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2133"/>
              <a:buNone/>
            </a:pPr>
            <a:fld id="{00000000-1234-1234-1234-123412341234}" type="slidenum">
              <a:rPr lang="en-US" sz="2133">
                <a:solidFill>
                  <a:srgbClr val="000000"/>
                </a:solidFill>
                <a:latin typeface="Arial"/>
                <a:ea typeface="Arial"/>
                <a:cs typeface="Arial"/>
                <a:sym typeface="Arial"/>
              </a:rPr>
              <a:t>3</a:t>
            </a:fld>
            <a:endParaRPr sz="2133">
              <a:solidFill>
                <a:srgbClr val="000000"/>
              </a:solidFill>
              <a:latin typeface="Arial"/>
              <a:ea typeface="Arial"/>
              <a:cs typeface="Arial"/>
              <a:sym typeface="Arial"/>
            </a:endParaRPr>
          </a:p>
        </p:txBody>
      </p:sp>
      <p:sp>
        <p:nvSpPr>
          <p:cNvPr id="92" name="Google Shape;92;p7"/>
          <p:cNvSpPr txBox="1"/>
          <p:nvPr/>
        </p:nvSpPr>
        <p:spPr>
          <a:xfrm>
            <a:off x="560925" y="1396075"/>
            <a:ext cx="66177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000000"/>
              </a:buClr>
              <a:buSzPts val="2400"/>
              <a:buFont typeface="Arial"/>
              <a:buChar char="•"/>
            </a:pPr>
            <a:r>
              <a:rPr lang="en-US" sz="2400" b="1"/>
              <a:t>Objective:</a:t>
            </a:r>
            <a:endParaRPr sz="1400" b="0" i="0" u="none" strike="noStrike" cap="none">
              <a:solidFill>
                <a:srgbClr val="000000"/>
              </a:solidFill>
              <a:latin typeface="Arial"/>
              <a:ea typeface="Arial"/>
              <a:cs typeface="Arial"/>
              <a:sym typeface="Arial"/>
            </a:endParaRPr>
          </a:p>
          <a:p>
            <a:pPr marL="742950" marR="0" lvl="1" indent="-285750" algn="l" rtl="0">
              <a:lnSpc>
                <a:spcPct val="90000"/>
              </a:lnSpc>
              <a:spcBef>
                <a:spcPts val="400"/>
              </a:spcBef>
              <a:spcAft>
                <a:spcPts val="0"/>
              </a:spcAft>
              <a:buClr>
                <a:srgbClr val="000000"/>
              </a:buClr>
              <a:buSzPts val="2000"/>
              <a:buFont typeface="Arial"/>
              <a:buChar char="–"/>
            </a:pPr>
            <a:r>
              <a:rPr lang="en-US" sz="2000" b="1"/>
              <a:t>Understand how AI-driven tools enhance e-learning</a:t>
            </a:r>
            <a:endParaRPr sz="2000" b="1"/>
          </a:p>
          <a:p>
            <a:pPr marL="742950" marR="0" lvl="1" indent="-285750" algn="l" rtl="0">
              <a:lnSpc>
                <a:spcPct val="90000"/>
              </a:lnSpc>
              <a:spcBef>
                <a:spcPts val="400"/>
              </a:spcBef>
              <a:spcAft>
                <a:spcPts val="0"/>
              </a:spcAft>
              <a:buClr>
                <a:srgbClr val="000000"/>
              </a:buClr>
              <a:buSzPts val="2000"/>
              <a:buFont typeface="Arial"/>
              <a:buChar char="–"/>
            </a:pPr>
            <a:r>
              <a:rPr lang="en-US" sz="2000" b="1"/>
              <a:t>Explore real-world applications in training and education</a:t>
            </a:r>
            <a:endParaRPr sz="2000" b="1"/>
          </a:p>
          <a:p>
            <a:pPr marL="914400" marR="0" lvl="0" indent="0" algn="l" rtl="0">
              <a:lnSpc>
                <a:spcPct val="90000"/>
              </a:lnSpc>
              <a:spcBef>
                <a:spcPts val="400"/>
              </a:spcBef>
              <a:spcAft>
                <a:spcPts val="0"/>
              </a:spcAft>
              <a:buNone/>
            </a:pPr>
            <a:endParaRPr sz="1400" b="0" i="0" u="none" strike="noStrike" cap="none">
              <a:solidFill>
                <a:srgbClr val="000000"/>
              </a:solidFill>
              <a:latin typeface="Arial"/>
              <a:ea typeface="Arial"/>
              <a:cs typeface="Arial"/>
              <a:sym typeface="Arial"/>
            </a:endParaRPr>
          </a:p>
          <a:p>
            <a:pPr marL="457200" lvl="0" indent="-381000" algn="l" rtl="0">
              <a:lnSpc>
                <a:spcPct val="90000"/>
              </a:lnSpc>
              <a:spcBef>
                <a:spcPts val="0"/>
              </a:spcBef>
              <a:spcAft>
                <a:spcPts val="0"/>
              </a:spcAft>
              <a:buClr>
                <a:schemeClr val="dk1"/>
              </a:buClr>
              <a:buSzPts val="2400"/>
              <a:buChar char="•"/>
            </a:pPr>
            <a:r>
              <a:rPr lang="en-US" sz="2400" b="1">
                <a:solidFill>
                  <a:schemeClr val="dk1"/>
                </a:solidFill>
              </a:rPr>
              <a:t>Open Question:</a:t>
            </a:r>
            <a:endParaRPr>
              <a:solidFill>
                <a:schemeClr val="dk1"/>
              </a:solidFill>
            </a:endParaRPr>
          </a:p>
          <a:p>
            <a:pPr marL="914400" lvl="1" indent="-355600" algn="l" rtl="0">
              <a:lnSpc>
                <a:spcPct val="90000"/>
              </a:lnSpc>
              <a:spcBef>
                <a:spcPts val="400"/>
              </a:spcBef>
              <a:spcAft>
                <a:spcPts val="0"/>
              </a:spcAft>
              <a:buClr>
                <a:schemeClr val="dk1"/>
              </a:buClr>
              <a:buSzPts val="2000"/>
              <a:buChar char="–"/>
            </a:pPr>
            <a:r>
              <a:rPr lang="en-US" sz="2000" b="1">
                <a:solidFill>
                  <a:schemeClr val="dk1"/>
                </a:solidFill>
              </a:rPr>
              <a:t>Which AI tool are you most interested in exploring?</a:t>
            </a:r>
            <a:endParaRPr sz="2000" b="1">
              <a:solidFill>
                <a:schemeClr val="dk1"/>
              </a:solidFill>
            </a:endParaRPr>
          </a:p>
          <a:p>
            <a:pPr marL="914400" lvl="0" indent="0" algn="l" rtl="0">
              <a:lnSpc>
                <a:spcPct val="90000"/>
              </a:lnSpc>
              <a:spcBef>
                <a:spcPts val="400"/>
              </a:spcBef>
              <a:spcAft>
                <a:spcPts val="0"/>
              </a:spcAft>
              <a:buNone/>
            </a:pPr>
            <a:endParaRPr sz="2000" b="1">
              <a:solidFill>
                <a:schemeClr val="dk1"/>
              </a:solidFill>
            </a:endParaRPr>
          </a:p>
          <a:p>
            <a:pPr marL="457200" marR="0" lvl="0" indent="0" algn="l" rtl="0">
              <a:lnSpc>
                <a:spcPct val="90000"/>
              </a:lnSpc>
              <a:spcBef>
                <a:spcPts val="360"/>
              </a:spcBef>
              <a:spcAft>
                <a:spcPts val="0"/>
              </a:spcAft>
              <a:buNone/>
            </a:pPr>
            <a:endParaRPr sz="1400" b="0" i="0" u="none" strike="noStrike" cap="none">
              <a:solidFill>
                <a:srgbClr val="000000"/>
              </a:solidFill>
              <a:latin typeface="Arial"/>
              <a:ea typeface="Arial"/>
              <a:cs typeface="Arial"/>
              <a:sym typeface="Arial"/>
            </a:endParaRPr>
          </a:p>
        </p:txBody>
      </p:sp>
      <p:pic>
        <p:nvPicPr>
          <p:cNvPr id="93" name="Google Shape;93;p7" descr="Exploring Real-World Applications of Generative AI"/>
          <p:cNvPicPr preferRelativeResize="0"/>
          <p:nvPr/>
        </p:nvPicPr>
        <p:blipFill>
          <a:blip r:embed="rId4">
            <a:alphaModFix/>
          </a:blip>
          <a:stretch>
            <a:fillRect/>
          </a:stretch>
        </p:blipFill>
        <p:spPr>
          <a:xfrm>
            <a:off x="7274350" y="1074700"/>
            <a:ext cx="4708576" cy="4708576"/>
          </a:xfrm>
          <a:prstGeom prst="rect">
            <a:avLst/>
          </a:prstGeom>
          <a:noFill/>
          <a:ln>
            <a:noFill/>
          </a:ln>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36ae76ed85a_0_78"/>
          <p:cNvSpPr txBox="1">
            <a:spLocks noGrp="1"/>
          </p:cNvSpPr>
          <p:nvPr>
            <p:ph type="title"/>
          </p:nvPr>
        </p:nvSpPr>
        <p:spPr>
          <a:xfrm>
            <a:off x="245000" y="0"/>
            <a:ext cx="112680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JEAN AI in NATO DEEP </a:t>
            </a:r>
            <a:r>
              <a:rPr lang="en-US" dirty="0" err="1"/>
              <a:t>eAcademy</a:t>
            </a:r>
            <a:r>
              <a:rPr lang="en-US" dirty="0"/>
              <a:t> LMS</a:t>
            </a:r>
            <a:endParaRPr dirty="0"/>
          </a:p>
        </p:txBody>
      </p:sp>
      <p:pic>
        <p:nvPicPr>
          <p:cNvPr id="259" name="Google Shape;259;g36ae76ed85a_0_78"/>
          <p:cNvPicPr preferRelativeResize="0"/>
          <p:nvPr/>
        </p:nvPicPr>
        <p:blipFill>
          <a:blip r:embed="rId4">
            <a:alphaModFix/>
          </a:blip>
          <a:stretch>
            <a:fillRect/>
          </a:stretch>
        </p:blipFill>
        <p:spPr>
          <a:xfrm>
            <a:off x="929883" y="772350"/>
            <a:ext cx="9983150" cy="5313300"/>
          </a:xfrm>
          <a:prstGeom prst="rect">
            <a:avLst/>
          </a:prstGeom>
          <a:noFill/>
          <a:ln>
            <a:noFill/>
          </a:ln>
        </p:spPr>
      </p:pic>
      <p:sp>
        <p:nvSpPr>
          <p:cNvPr id="2" name="Google Shape;266;g33d4099ae2c_0_0">
            <a:extLst>
              <a:ext uri="{FF2B5EF4-FFF2-40B4-BE49-F238E27FC236}">
                <a16:creationId xmlns:a16="http://schemas.microsoft.com/office/drawing/2014/main" id="{382ABAAF-5A90-7292-8C15-F040A5A8296B}"/>
              </a:ext>
            </a:extLst>
          </p:cNvPr>
          <p:cNvSpPr txBox="1">
            <a:spLocks noGrp="1"/>
          </p:cNvSpPr>
          <p:nvPr>
            <p:ph type="body" idx="1"/>
          </p:nvPr>
        </p:nvSpPr>
        <p:spPr>
          <a:xfrm>
            <a:off x="638070" y="6074228"/>
            <a:ext cx="10686422" cy="17584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2000" b="1" i="1" dirty="0"/>
              <a:t>- </a:t>
            </a:r>
            <a:r>
              <a:rPr lang="en-US" sz="2000" i="1" dirty="0"/>
              <a:t>Screen capture from </a:t>
            </a:r>
            <a:r>
              <a:rPr lang="en-US" sz="2000" b="1" i="1" dirty="0"/>
              <a:t>NATO Defense Education Enhancement </a:t>
            </a:r>
            <a:r>
              <a:rPr lang="en-US" sz="2000" b="1" i="1" dirty="0" err="1"/>
              <a:t>Programme</a:t>
            </a:r>
            <a:r>
              <a:rPr lang="en-US" sz="2000" b="1" i="1" dirty="0"/>
              <a:t>, </a:t>
            </a:r>
            <a:r>
              <a:rPr lang="en-US" sz="2000" b="1" i="1" dirty="0" err="1"/>
              <a:t>eAcademy</a:t>
            </a:r>
            <a:r>
              <a:rPr lang="en-US" sz="2000" b="1" i="1" dirty="0"/>
              <a:t> with JEAN AI - </a:t>
            </a:r>
            <a:endParaRPr sz="2000" b="1" i="1" dirty="0"/>
          </a:p>
          <a:p>
            <a:pPr marL="0" lvl="0" indent="0" algn="l" rtl="0">
              <a:spcBef>
                <a:spcPts val="360"/>
              </a:spcBef>
              <a:spcAft>
                <a:spcPts val="0"/>
              </a:spcAft>
              <a:buNone/>
            </a:pPr>
            <a:endParaRPr sz="2000" dirty="0"/>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33d4099ae2c_0_0"/>
          <p:cNvSpPr txBox="1">
            <a:spLocks noGrp="1"/>
          </p:cNvSpPr>
          <p:nvPr>
            <p:ph type="title"/>
          </p:nvPr>
        </p:nvSpPr>
        <p:spPr>
          <a:xfrm>
            <a:off x="1959950" y="0"/>
            <a:ext cx="78543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300"/>
              <a:buFont typeface="Avenir"/>
              <a:buNone/>
            </a:pPr>
            <a:r>
              <a:rPr lang="en-US" dirty="0"/>
              <a:t>AI for Feedback Analysis &amp; Dashboards</a:t>
            </a:r>
            <a:endParaRPr dirty="0"/>
          </a:p>
        </p:txBody>
      </p:sp>
      <p:sp>
        <p:nvSpPr>
          <p:cNvPr id="266" name="Google Shape;266;g33d4099ae2c_0_0"/>
          <p:cNvSpPr txBox="1">
            <a:spLocks noGrp="1"/>
          </p:cNvSpPr>
          <p:nvPr>
            <p:ph type="body" idx="1"/>
          </p:nvPr>
        </p:nvSpPr>
        <p:spPr>
          <a:xfrm>
            <a:off x="480125" y="2106125"/>
            <a:ext cx="5044200" cy="4015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AI-driven Feedback Analysis</a:t>
            </a:r>
            <a:endParaRPr dirty="0"/>
          </a:p>
          <a:p>
            <a:pPr marL="0" lvl="0" indent="0" algn="l" rtl="0">
              <a:spcBef>
                <a:spcPts val="0"/>
              </a:spcBef>
              <a:spcAft>
                <a:spcPts val="0"/>
              </a:spcAft>
              <a:buClr>
                <a:schemeClr val="dk1"/>
              </a:buClr>
              <a:buSzPts val="1100"/>
              <a:buFont typeface="Arial"/>
              <a:buNone/>
            </a:pPr>
            <a:r>
              <a:rPr lang="en-US" dirty="0"/>
              <a:t>Survey Results Summary Dashboard</a:t>
            </a:r>
            <a:endParaRPr dirty="0"/>
          </a:p>
          <a:p>
            <a:pPr marL="0" lvl="0" indent="0" algn="l" rtl="0">
              <a:spcBef>
                <a:spcPts val="360"/>
              </a:spcBef>
              <a:spcAft>
                <a:spcPts val="0"/>
              </a:spcAft>
              <a:buNone/>
            </a:pPr>
            <a:endParaRPr dirty="0"/>
          </a:p>
        </p:txBody>
      </p:sp>
      <p:pic>
        <p:nvPicPr>
          <p:cNvPr id="267" name="Google Shape;267;g33d4099ae2c_0_0" title="a-modern-presentation-graphic-visualizin_5CE26w1NRN-vaVxC5XFGOA_U7lEgti1QAuikcZ8iqKfYA.png"/>
          <p:cNvPicPr preferRelativeResize="0"/>
          <p:nvPr/>
        </p:nvPicPr>
        <p:blipFill rotWithShape="1">
          <a:blip r:embed="rId4">
            <a:alphaModFix/>
          </a:blip>
          <a:srcRect l="25328" r="25259"/>
          <a:stretch/>
        </p:blipFill>
        <p:spPr>
          <a:xfrm>
            <a:off x="7468425" y="871200"/>
            <a:ext cx="4723574" cy="5362750"/>
          </a:xfrm>
          <a:prstGeom prst="rect">
            <a:avLst/>
          </a:prstGeom>
          <a:noFill/>
          <a:ln>
            <a:noFill/>
          </a:ln>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33d4099ae2c_0_7"/>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dirty="0"/>
          </a:p>
        </p:txBody>
      </p:sp>
      <p:sp>
        <p:nvSpPr>
          <p:cNvPr id="274" name="Google Shape;274;g33d4099ae2c_0_7"/>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5" name="Google Shape;275;g33d4099ae2c_0_7"/>
          <p:cNvSpPr/>
          <p:nvPr/>
        </p:nvSpPr>
        <p:spPr>
          <a:xfrm>
            <a:off x="0" y="0"/>
            <a:ext cx="12264900" cy="6858000"/>
          </a:xfrm>
          <a:prstGeom prst="rect">
            <a:avLst/>
          </a:prstGeom>
          <a:solidFill>
            <a:srgbClr val="F0F0F0"/>
          </a:solidFill>
          <a:ln w="9525" cap="flat" cmpd="sng">
            <a:solidFill>
              <a:srgbClr val="F0F0F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Narrow"/>
              <a:ea typeface="Arial Narrow"/>
              <a:cs typeface="Arial Narrow"/>
              <a:sym typeface="Arial Narrow"/>
            </a:endParaRPr>
          </a:p>
        </p:txBody>
      </p:sp>
      <p:pic>
        <p:nvPicPr>
          <p:cNvPr id="276" name="Google Shape;276;g33d4099ae2c_0_7" descr="A screenshot of a computer&#10;&#10;AI-generated content may be incorrect."/>
          <p:cNvPicPr preferRelativeResize="0"/>
          <p:nvPr/>
        </p:nvPicPr>
        <p:blipFill rotWithShape="1">
          <a:blip r:embed="rId4">
            <a:alphaModFix/>
          </a:blip>
          <a:srcRect/>
          <a:stretch/>
        </p:blipFill>
        <p:spPr>
          <a:xfrm>
            <a:off x="158187" y="0"/>
            <a:ext cx="11875625" cy="6858000"/>
          </a:xfrm>
          <a:prstGeom prst="rect">
            <a:avLst/>
          </a:prstGeom>
          <a:noFill/>
          <a:ln>
            <a:noFill/>
          </a:ln>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33d4099ae2c_0_13"/>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dirty="0"/>
          </a:p>
        </p:txBody>
      </p:sp>
      <p:sp>
        <p:nvSpPr>
          <p:cNvPr id="283" name="Google Shape;283;g33d4099ae2c_0_13"/>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4" name="Google Shape;284;g33d4099ae2c_0_13"/>
          <p:cNvSpPr/>
          <p:nvPr/>
        </p:nvSpPr>
        <p:spPr>
          <a:xfrm>
            <a:off x="0" y="0"/>
            <a:ext cx="12192000" cy="6858000"/>
          </a:xfrm>
          <a:prstGeom prst="rect">
            <a:avLst/>
          </a:prstGeom>
          <a:solidFill>
            <a:srgbClr val="F0F0F0"/>
          </a:solidFill>
          <a:ln w="12700" cap="flat" cmpd="sng">
            <a:solidFill>
              <a:srgbClr val="F0F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venir"/>
              <a:ea typeface="Avenir"/>
              <a:cs typeface="Avenir"/>
              <a:sym typeface="Avenir"/>
            </a:endParaRPr>
          </a:p>
        </p:txBody>
      </p:sp>
      <p:pic>
        <p:nvPicPr>
          <p:cNvPr id="285" name="Google Shape;285;g33d4099ae2c_0_13" descr="A screenshot of a computer&#10;&#10;AI-generated content may be incorrect."/>
          <p:cNvPicPr preferRelativeResize="0"/>
          <p:nvPr/>
        </p:nvPicPr>
        <p:blipFill rotWithShape="1">
          <a:blip r:embed="rId4">
            <a:alphaModFix/>
          </a:blip>
          <a:srcRect/>
          <a:stretch/>
        </p:blipFill>
        <p:spPr>
          <a:xfrm>
            <a:off x="169545" y="0"/>
            <a:ext cx="11830331" cy="6858000"/>
          </a:xfrm>
          <a:prstGeom prst="rect">
            <a:avLst/>
          </a:prstGeom>
          <a:noFill/>
          <a:ln>
            <a:noFill/>
          </a:ln>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33d4099ae2c_0_19"/>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292" name="Google Shape;292;g33d4099ae2c_0_19"/>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3" name="Google Shape;293;g33d4099ae2c_0_19"/>
          <p:cNvSpPr/>
          <p:nvPr/>
        </p:nvSpPr>
        <p:spPr>
          <a:xfrm>
            <a:off x="-11290" y="-27458"/>
            <a:ext cx="12203400" cy="6885600"/>
          </a:xfrm>
          <a:prstGeom prst="rect">
            <a:avLst/>
          </a:prstGeom>
          <a:solidFill>
            <a:srgbClr val="262624"/>
          </a:solidFill>
          <a:ln w="12700" cap="flat" cmpd="sng">
            <a:solidFill>
              <a:srgbClr val="2626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62624"/>
              </a:solidFill>
              <a:latin typeface="Avenir"/>
              <a:ea typeface="Avenir"/>
              <a:cs typeface="Avenir"/>
              <a:sym typeface="Avenir"/>
            </a:endParaRPr>
          </a:p>
        </p:txBody>
      </p:sp>
      <p:pic>
        <p:nvPicPr>
          <p:cNvPr id="294" name="Google Shape;294;g33d4099ae2c_0_19" descr="A screenshot of a computer&#10;&#10;AI-generated content may be incorrect."/>
          <p:cNvPicPr preferRelativeResize="0"/>
          <p:nvPr/>
        </p:nvPicPr>
        <p:blipFill rotWithShape="1">
          <a:blip r:embed="rId3">
            <a:alphaModFix/>
          </a:blip>
          <a:srcRect/>
          <a:stretch/>
        </p:blipFill>
        <p:spPr>
          <a:xfrm>
            <a:off x="1818079" y="18225"/>
            <a:ext cx="8601571" cy="68580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33d4099ae2c_0_32"/>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dirty="0"/>
          </a:p>
        </p:txBody>
      </p:sp>
      <p:sp>
        <p:nvSpPr>
          <p:cNvPr id="301" name="Google Shape;301;g33d4099ae2c_0_32"/>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2" name="Google Shape;302;g33d4099ae2c_0_32"/>
          <p:cNvSpPr/>
          <p:nvPr/>
        </p:nvSpPr>
        <p:spPr>
          <a:xfrm>
            <a:off x="-11290" y="-27458"/>
            <a:ext cx="12203400" cy="6885600"/>
          </a:xfrm>
          <a:prstGeom prst="rect">
            <a:avLst/>
          </a:prstGeom>
          <a:solidFill>
            <a:srgbClr val="262624"/>
          </a:solidFill>
          <a:ln w="12700" cap="flat" cmpd="sng">
            <a:solidFill>
              <a:srgbClr val="2626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62624"/>
              </a:solidFill>
              <a:latin typeface="Avenir"/>
              <a:ea typeface="Avenir"/>
              <a:cs typeface="Avenir"/>
              <a:sym typeface="Avenir"/>
            </a:endParaRPr>
          </a:p>
        </p:txBody>
      </p:sp>
      <p:sp>
        <p:nvSpPr>
          <p:cNvPr id="303" name="Google Shape;303;g33d4099ae2c_0_32"/>
          <p:cNvSpPr txBox="1"/>
          <p:nvPr/>
        </p:nvSpPr>
        <p:spPr>
          <a:xfrm>
            <a:off x="1168400" y="721918"/>
            <a:ext cx="9855300" cy="5325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FF"/>
              </a:buClr>
              <a:buSzPts val="2000"/>
              <a:buFont typeface="Times New Roman"/>
              <a:buNone/>
            </a:pPr>
            <a:r>
              <a:rPr lang="en-US" sz="2000" b="1">
                <a:solidFill>
                  <a:srgbClr val="FFFFFF"/>
                </a:solidFill>
                <a:latin typeface="Times New Roman"/>
                <a:ea typeface="Times New Roman"/>
                <a:cs typeface="Times New Roman"/>
                <a:sym typeface="Times New Roman"/>
              </a:rPr>
              <a:t>Overall Satisfaction</a:t>
            </a:r>
            <a:br>
              <a:rPr lang="en-US" sz="2000" b="1">
                <a:solidFill>
                  <a:srgbClr val="FFFFFF"/>
                </a:solidFill>
                <a:latin typeface="Times New Roman"/>
                <a:ea typeface="Times New Roman"/>
                <a:cs typeface="Times New Roman"/>
                <a:sym typeface="Times New Roman"/>
              </a:rPr>
            </a:br>
            <a:endParaRPr sz="2000" b="1">
              <a:solidFill>
                <a:srgbClr val="FFFFFF"/>
              </a:solidFill>
              <a:latin typeface="Times New Roman"/>
              <a:ea typeface="Times New Roman"/>
              <a:cs typeface="Times New Roman"/>
              <a:sym typeface="Times New Roman"/>
            </a:endParaRPr>
          </a:p>
          <a:p>
            <a:pPr marL="0" marR="0" lvl="0" indent="0" algn="l" rtl="0">
              <a:spcBef>
                <a:spcPts val="0"/>
              </a:spcBef>
              <a:spcAft>
                <a:spcPts val="0"/>
              </a:spcAft>
              <a:buClr>
                <a:srgbClr val="FFFFFF"/>
              </a:buClr>
              <a:buSzPts val="2000"/>
              <a:buFont typeface="Times New Roman"/>
              <a:buNone/>
            </a:pPr>
            <a:r>
              <a:rPr lang="en-US" sz="2000">
                <a:solidFill>
                  <a:srgbClr val="FFFFFF"/>
                </a:solidFill>
                <a:latin typeface="Times New Roman"/>
                <a:ea typeface="Times New Roman"/>
                <a:cs typeface="Times New Roman"/>
                <a:sym typeface="Times New Roman"/>
              </a:rPr>
              <a:t>The survey responses indicate a high level of satisfaction with the course:</a:t>
            </a:r>
            <a:br>
              <a:rPr lang="en-US" sz="2000">
                <a:solidFill>
                  <a:srgbClr val="FFFFFF"/>
                </a:solidFill>
                <a:latin typeface="Times New Roman"/>
                <a:ea typeface="Times New Roman"/>
                <a:cs typeface="Times New Roman"/>
                <a:sym typeface="Times New Roman"/>
              </a:rPr>
            </a:br>
            <a:endParaRPr sz="2000">
              <a:solidFill>
                <a:srgbClr val="FFFFFF"/>
              </a:solidFill>
              <a:latin typeface="Times New Roman"/>
              <a:ea typeface="Times New Roman"/>
              <a:cs typeface="Times New Roman"/>
              <a:sym typeface="Times New Roman"/>
            </a:endParaRPr>
          </a:p>
          <a:p>
            <a:pPr marL="285750" marR="0" lvl="0" indent="-285750" algn="l" rtl="0">
              <a:spcBef>
                <a:spcPts val="0"/>
              </a:spcBef>
              <a:spcAft>
                <a:spcPts val="0"/>
              </a:spcAft>
              <a:buClr>
                <a:srgbClr val="FFFFFF"/>
              </a:buClr>
              <a:buSzPts val="2000"/>
              <a:buFont typeface="Arial"/>
              <a:buChar char="•"/>
            </a:pPr>
            <a:r>
              <a:rPr lang="en-US" sz="2000" b="1">
                <a:solidFill>
                  <a:srgbClr val="FFFFFF"/>
                </a:solidFill>
                <a:latin typeface="Times New Roman"/>
                <a:ea typeface="Times New Roman"/>
                <a:cs typeface="Times New Roman"/>
                <a:sym typeface="Times New Roman"/>
              </a:rPr>
              <a:t>Meeting Expectations</a:t>
            </a:r>
            <a:r>
              <a:rPr lang="en-US" sz="2000">
                <a:solidFill>
                  <a:srgbClr val="FFFFFF"/>
                </a:solidFill>
                <a:latin typeface="Times New Roman"/>
                <a:ea typeface="Times New Roman"/>
                <a:cs typeface="Times New Roman"/>
                <a:sym typeface="Times New Roman"/>
              </a:rPr>
              <a:t>: 61% of respondents (220 out of 362) rated the course as "Very satisfied [5]", which was also the median rating.</a:t>
            </a:r>
            <a:br>
              <a:rPr lang="en-US" sz="2000">
                <a:solidFill>
                  <a:srgbClr val="FFFFFF"/>
                </a:solidFill>
                <a:latin typeface="Times New Roman"/>
                <a:ea typeface="Times New Roman"/>
                <a:cs typeface="Times New Roman"/>
                <a:sym typeface="Times New Roman"/>
              </a:rPr>
            </a:br>
            <a:endParaRPr sz="2000">
              <a:solidFill>
                <a:srgbClr val="FFFFFF"/>
              </a:solidFill>
              <a:latin typeface="Times New Roman"/>
              <a:ea typeface="Times New Roman"/>
              <a:cs typeface="Times New Roman"/>
              <a:sym typeface="Times New Roman"/>
            </a:endParaRPr>
          </a:p>
          <a:p>
            <a:pPr marL="285750" marR="0" lvl="0" indent="-285750" algn="l" rtl="0">
              <a:spcBef>
                <a:spcPts val="0"/>
              </a:spcBef>
              <a:spcAft>
                <a:spcPts val="0"/>
              </a:spcAft>
              <a:buClr>
                <a:srgbClr val="FFFFFF"/>
              </a:buClr>
              <a:buSzPts val="2000"/>
              <a:buFont typeface="Arial"/>
              <a:buChar char="•"/>
            </a:pPr>
            <a:r>
              <a:rPr lang="en-US" sz="2000" b="1">
                <a:solidFill>
                  <a:srgbClr val="FFFFFF"/>
                </a:solidFill>
                <a:latin typeface="Times New Roman"/>
                <a:ea typeface="Times New Roman"/>
                <a:cs typeface="Times New Roman"/>
                <a:sym typeface="Times New Roman"/>
              </a:rPr>
              <a:t>Course Content</a:t>
            </a:r>
            <a:r>
              <a:rPr lang="en-US" sz="2000">
                <a:solidFill>
                  <a:srgbClr val="FFFFFF"/>
                </a:solidFill>
                <a:latin typeface="Times New Roman"/>
                <a:ea typeface="Times New Roman"/>
                <a:cs typeface="Times New Roman"/>
                <a:sym typeface="Times New Roman"/>
              </a:rPr>
              <a:t>: 209 respondents rated the course content as "Completely satisfied [5]", indicating that the course provided useful introductory information.</a:t>
            </a:r>
            <a:br>
              <a:rPr lang="en-US" sz="2000">
                <a:solidFill>
                  <a:srgbClr val="FFFFFF"/>
                </a:solidFill>
                <a:latin typeface="Times New Roman"/>
                <a:ea typeface="Times New Roman"/>
                <a:cs typeface="Times New Roman"/>
                <a:sym typeface="Times New Roman"/>
              </a:rPr>
            </a:br>
            <a:endParaRPr sz="2000">
              <a:solidFill>
                <a:srgbClr val="FFFFFF"/>
              </a:solidFill>
              <a:latin typeface="Times New Roman"/>
              <a:ea typeface="Times New Roman"/>
              <a:cs typeface="Times New Roman"/>
              <a:sym typeface="Times New Roman"/>
            </a:endParaRPr>
          </a:p>
          <a:p>
            <a:pPr marL="285750" marR="0" lvl="0" indent="-285750" algn="l" rtl="0">
              <a:spcBef>
                <a:spcPts val="0"/>
              </a:spcBef>
              <a:spcAft>
                <a:spcPts val="0"/>
              </a:spcAft>
              <a:buClr>
                <a:srgbClr val="FFFFFF"/>
              </a:buClr>
              <a:buSzPts val="2000"/>
              <a:buFont typeface="Arial"/>
              <a:buChar char="•"/>
            </a:pPr>
            <a:r>
              <a:rPr lang="en-US" sz="2000" b="1">
                <a:solidFill>
                  <a:srgbClr val="FFFFFF"/>
                </a:solidFill>
                <a:latin typeface="Times New Roman"/>
                <a:ea typeface="Times New Roman"/>
                <a:cs typeface="Times New Roman"/>
                <a:sym typeface="Times New Roman"/>
              </a:rPr>
              <a:t>Course Length</a:t>
            </a:r>
            <a:r>
              <a:rPr lang="en-US" sz="2000">
                <a:solidFill>
                  <a:srgbClr val="FFFFFF"/>
                </a:solidFill>
                <a:latin typeface="Times New Roman"/>
                <a:ea typeface="Times New Roman"/>
                <a:cs typeface="Times New Roman"/>
                <a:sym typeface="Times New Roman"/>
              </a:rPr>
              <a:t>: 247 respondents rated the course length as "Completely satisfied [5]", suggesting the 45-minute duration was appropriate.</a:t>
            </a:r>
            <a:br>
              <a:rPr lang="en-US" sz="2000">
                <a:solidFill>
                  <a:srgbClr val="FFFFFF"/>
                </a:solidFill>
                <a:latin typeface="Times New Roman"/>
                <a:ea typeface="Times New Roman"/>
                <a:cs typeface="Times New Roman"/>
                <a:sym typeface="Times New Roman"/>
              </a:rPr>
            </a:br>
            <a:endParaRPr sz="2000">
              <a:solidFill>
                <a:srgbClr val="FFFFFF"/>
              </a:solidFill>
              <a:latin typeface="Times New Roman"/>
              <a:ea typeface="Times New Roman"/>
              <a:cs typeface="Times New Roman"/>
              <a:sym typeface="Times New Roman"/>
            </a:endParaRPr>
          </a:p>
          <a:p>
            <a:pPr marL="285750" marR="0" lvl="0" indent="-285750" algn="l" rtl="0">
              <a:spcBef>
                <a:spcPts val="0"/>
              </a:spcBef>
              <a:spcAft>
                <a:spcPts val="0"/>
              </a:spcAft>
              <a:buClr>
                <a:srgbClr val="FFFFFF"/>
              </a:buClr>
              <a:buSzPts val="2000"/>
              <a:buFont typeface="Arial"/>
              <a:buChar char="•"/>
            </a:pPr>
            <a:r>
              <a:rPr lang="en-US" sz="2000" b="1">
                <a:solidFill>
                  <a:srgbClr val="FFFFFF"/>
                </a:solidFill>
                <a:latin typeface="Times New Roman"/>
                <a:ea typeface="Times New Roman"/>
                <a:cs typeface="Times New Roman"/>
                <a:sym typeface="Times New Roman"/>
              </a:rPr>
              <a:t>Understanding Level</a:t>
            </a:r>
            <a:r>
              <a:rPr lang="en-US" sz="2000">
                <a:solidFill>
                  <a:srgbClr val="FFFFFF"/>
                </a:solidFill>
                <a:latin typeface="Times New Roman"/>
                <a:ea typeface="Times New Roman"/>
                <a:cs typeface="Times New Roman"/>
                <a:sym typeface="Times New Roman"/>
              </a:rPr>
              <a:t>: 206 respondents indicated they were "Completely satisfied [5]" with how the course increased their understanding of NATO's approach to fraud and corruption accountability.</a:t>
            </a:r>
            <a:endParaRPr/>
          </a:p>
          <a:p>
            <a:pPr marL="0" marR="0" lvl="0" indent="0" algn="l" rtl="0">
              <a:spcBef>
                <a:spcPts val="0"/>
              </a:spcBef>
              <a:spcAft>
                <a:spcPts val="0"/>
              </a:spcAft>
              <a:buNone/>
            </a:pPr>
            <a:endParaRPr sz="2000">
              <a:solidFill>
                <a:srgbClr val="FFFFFF"/>
              </a:solidFill>
              <a:latin typeface="Times New Roman"/>
              <a:ea typeface="Times New Roman"/>
              <a:cs typeface="Times New Roman"/>
              <a:sym typeface="Times New Roman"/>
            </a:endParaRP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33d4099ae2c_0_38"/>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dirty="0"/>
          </a:p>
        </p:txBody>
      </p:sp>
      <p:sp>
        <p:nvSpPr>
          <p:cNvPr id="310" name="Google Shape;310;g33d4099ae2c_0_38"/>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1" name="Google Shape;311;g33d4099ae2c_0_38"/>
          <p:cNvSpPr/>
          <p:nvPr/>
        </p:nvSpPr>
        <p:spPr>
          <a:xfrm>
            <a:off x="-11290" y="-27458"/>
            <a:ext cx="12203400" cy="6885600"/>
          </a:xfrm>
          <a:prstGeom prst="rect">
            <a:avLst/>
          </a:prstGeom>
          <a:solidFill>
            <a:srgbClr val="262624"/>
          </a:solidFill>
          <a:ln w="12700" cap="flat" cmpd="sng">
            <a:solidFill>
              <a:srgbClr val="2626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62624"/>
              </a:solidFill>
              <a:latin typeface="Avenir"/>
              <a:ea typeface="Avenir"/>
              <a:cs typeface="Avenir"/>
              <a:sym typeface="Avenir"/>
            </a:endParaRPr>
          </a:p>
        </p:txBody>
      </p:sp>
      <p:sp>
        <p:nvSpPr>
          <p:cNvPr id="312" name="Google Shape;312;g33d4099ae2c_0_38"/>
          <p:cNvSpPr txBox="1"/>
          <p:nvPr/>
        </p:nvSpPr>
        <p:spPr>
          <a:xfrm>
            <a:off x="1258711" y="1813173"/>
            <a:ext cx="9855300" cy="3232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FF"/>
              </a:buClr>
              <a:buSzPts val="2400"/>
              <a:buFont typeface="Times New Roman"/>
              <a:buNone/>
            </a:pPr>
            <a:r>
              <a:rPr lang="en-US" sz="2400" b="1">
                <a:solidFill>
                  <a:srgbClr val="FFFFFF"/>
                </a:solidFill>
                <a:latin typeface="Times New Roman"/>
                <a:ea typeface="Times New Roman"/>
                <a:cs typeface="Times New Roman"/>
                <a:sym typeface="Times New Roman"/>
              </a:rPr>
              <a:t>Qualitative Feedback Analysis</a:t>
            </a:r>
            <a:br>
              <a:rPr lang="en-US" sz="2000" b="1">
                <a:solidFill>
                  <a:srgbClr val="FFFFFF"/>
                </a:solidFill>
                <a:latin typeface="Times New Roman"/>
                <a:ea typeface="Times New Roman"/>
                <a:cs typeface="Times New Roman"/>
                <a:sym typeface="Times New Roman"/>
              </a:rPr>
            </a:br>
            <a:endParaRPr sz="2000" b="1">
              <a:solidFill>
                <a:srgbClr val="FFFFFF"/>
              </a:solidFill>
              <a:latin typeface="Times New Roman"/>
              <a:ea typeface="Times New Roman"/>
              <a:cs typeface="Times New Roman"/>
              <a:sym typeface="Times New Roman"/>
            </a:endParaRPr>
          </a:p>
          <a:p>
            <a:pPr marL="0" marR="0" lvl="0" indent="0" algn="l" rtl="0">
              <a:spcBef>
                <a:spcPts val="0"/>
              </a:spcBef>
              <a:spcAft>
                <a:spcPts val="0"/>
              </a:spcAft>
              <a:buClr>
                <a:srgbClr val="FFFFFF"/>
              </a:buClr>
              <a:buSzPts val="2000"/>
              <a:buFont typeface="Times New Roman"/>
              <a:buNone/>
            </a:pPr>
            <a:r>
              <a:rPr lang="en-US" sz="2000">
                <a:solidFill>
                  <a:srgbClr val="FFFFFF"/>
                </a:solidFill>
                <a:latin typeface="Times New Roman"/>
                <a:ea typeface="Times New Roman"/>
                <a:cs typeface="Times New Roman"/>
                <a:sym typeface="Times New Roman"/>
              </a:rPr>
              <a:t>The open-ended question "Please add any comments/suggestions about the course!" received 359 text responses. Here's a breakdown of these responses:</a:t>
            </a:r>
            <a:endParaRPr/>
          </a:p>
          <a:p>
            <a:pPr marL="0" marR="0" lvl="0" indent="0" algn="l" rtl="0">
              <a:spcBef>
                <a:spcPts val="0"/>
              </a:spcBef>
              <a:spcAft>
                <a:spcPts val="0"/>
              </a:spcAft>
              <a:buClr>
                <a:srgbClr val="FFFFFF"/>
              </a:buClr>
              <a:buSzPts val="2000"/>
              <a:buFont typeface="Times New Roman"/>
              <a:buNone/>
            </a:pPr>
            <a:br>
              <a:rPr lang="en-US" sz="2000" b="1">
                <a:solidFill>
                  <a:srgbClr val="FFFFFF"/>
                </a:solidFill>
                <a:latin typeface="Times New Roman"/>
                <a:ea typeface="Times New Roman"/>
                <a:cs typeface="Times New Roman"/>
                <a:sym typeface="Times New Roman"/>
              </a:rPr>
            </a:br>
            <a:r>
              <a:rPr lang="en-US" sz="2000" b="1">
                <a:solidFill>
                  <a:srgbClr val="FFFFFF"/>
                </a:solidFill>
                <a:latin typeface="Times New Roman"/>
                <a:ea typeface="Times New Roman"/>
                <a:cs typeface="Times New Roman"/>
                <a:sym typeface="Times New Roman"/>
              </a:rPr>
              <a:t>Sentiment Analysis</a:t>
            </a:r>
            <a:endParaRPr/>
          </a:p>
          <a:p>
            <a:pPr marL="342900" marR="0" lvl="0" indent="-342900" algn="l" rtl="0">
              <a:spcBef>
                <a:spcPts val="0"/>
              </a:spcBef>
              <a:spcAft>
                <a:spcPts val="0"/>
              </a:spcAft>
              <a:buClr>
                <a:srgbClr val="FFFFFF"/>
              </a:buClr>
              <a:buSzPts val="2000"/>
              <a:buFont typeface="Arial"/>
              <a:buChar char="•"/>
            </a:pPr>
            <a:r>
              <a:rPr lang="en-US" sz="2000" b="1">
                <a:solidFill>
                  <a:srgbClr val="FFFFFF"/>
                </a:solidFill>
                <a:latin typeface="Times New Roman"/>
                <a:ea typeface="Times New Roman"/>
                <a:cs typeface="Times New Roman"/>
                <a:sym typeface="Times New Roman"/>
              </a:rPr>
              <a:t>Positive Feedback</a:t>
            </a:r>
            <a:r>
              <a:rPr lang="en-US" sz="2000">
                <a:solidFill>
                  <a:srgbClr val="FFFFFF"/>
                </a:solidFill>
                <a:latin typeface="Times New Roman"/>
                <a:ea typeface="Times New Roman"/>
                <a:cs typeface="Times New Roman"/>
                <a:sym typeface="Times New Roman"/>
              </a:rPr>
              <a:t>: 24% of responses contained positive sentiment</a:t>
            </a:r>
            <a:endParaRPr/>
          </a:p>
          <a:p>
            <a:pPr marL="342900" marR="0" lvl="0" indent="-342900" algn="l" rtl="0">
              <a:spcBef>
                <a:spcPts val="0"/>
              </a:spcBef>
              <a:spcAft>
                <a:spcPts val="0"/>
              </a:spcAft>
              <a:buClr>
                <a:srgbClr val="FFFFFF"/>
              </a:buClr>
              <a:buSzPts val="2000"/>
              <a:buFont typeface="Arial"/>
              <a:buChar char="•"/>
            </a:pPr>
            <a:r>
              <a:rPr lang="en-US" sz="2000" b="1">
                <a:solidFill>
                  <a:srgbClr val="FFFFFF"/>
                </a:solidFill>
                <a:latin typeface="Times New Roman"/>
                <a:ea typeface="Times New Roman"/>
                <a:cs typeface="Times New Roman"/>
                <a:sym typeface="Times New Roman"/>
              </a:rPr>
              <a:t>Negative Feedback</a:t>
            </a:r>
            <a:r>
              <a:rPr lang="en-US" sz="2000">
                <a:solidFill>
                  <a:srgbClr val="FFFFFF"/>
                </a:solidFill>
                <a:latin typeface="Times New Roman"/>
                <a:ea typeface="Times New Roman"/>
                <a:cs typeface="Times New Roman"/>
                <a:sym typeface="Times New Roman"/>
              </a:rPr>
              <a:t>: 9% of responses contained negative sentiment</a:t>
            </a:r>
            <a:endParaRPr/>
          </a:p>
          <a:p>
            <a:pPr marL="342900" marR="0" lvl="0" indent="-342900" algn="l" rtl="0">
              <a:spcBef>
                <a:spcPts val="0"/>
              </a:spcBef>
              <a:spcAft>
                <a:spcPts val="0"/>
              </a:spcAft>
              <a:buClr>
                <a:srgbClr val="FFFFFF"/>
              </a:buClr>
              <a:buSzPts val="2000"/>
              <a:buFont typeface="Arial"/>
              <a:buChar char="•"/>
            </a:pPr>
            <a:r>
              <a:rPr lang="en-US" sz="2000" b="1">
                <a:solidFill>
                  <a:srgbClr val="FFFFFF"/>
                </a:solidFill>
                <a:latin typeface="Times New Roman"/>
                <a:ea typeface="Times New Roman"/>
                <a:cs typeface="Times New Roman"/>
                <a:sym typeface="Times New Roman"/>
              </a:rPr>
              <a:t>Neutral Feedback</a:t>
            </a:r>
            <a:r>
              <a:rPr lang="en-US" sz="2000">
                <a:solidFill>
                  <a:srgbClr val="FFFFFF"/>
                </a:solidFill>
                <a:latin typeface="Times New Roman"/>
                <a:ea typeface="Times New Roman"/>
                <a:cs typeface="Times New Roman"/>
                <a:sym typeface="Times New Roman"/>
              </a:rPr>
              <a:t>: 67% of responses were neutral</a:t>
            </a:r>
            <a:endParaRPr/>
          </a:p>
          <a:p>
            <a:pPr marL="0" marR="0" lvl="0" indent="0" algn="l" rtl="0">
              <a:spcBef>
                <a:spcPts val="0"/>
              </a:spcBef>
              <a:spcAft>
                <a:spcPts val="0"/>
              </a:spcAft>
              <a:buNone/>
            </a:pPr>
            <a:endParaRPr sz="2000">
              <a:solidFill>
                <a:srgbClr val="FFFFFF"/>
              </a:solidFill>
              <a:latin typeface="Times New Roman"/>
              <a:ea typeface="Times New Roman"/>
              <a:cs typeface="Times New Roman"/>
              <a:sym typeface="Times New Roman"/>
            </a:endParaRP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33d4099ae2c_0_55"/>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319" name="Google Shape;319;g33d4099ae2c_0_55"/>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0" name="Google Shape;320;g33d4099ae2c_0_55"/>
          <p:cNvSpPr/>
          <p:nvPr/>
        </p:nvSpPr>
        <p:spPr>
          <a:xfrm>
            <a:off x="-11290" y="-27458"/>
            <a:ext cx="12203400" cy="6885600"/>
          </a:xfrm>
          <a:prstGeom prst="rect">
            <a:avLst/>
          </a:prstGeom>
          <a:solidFill>
            <a:srgbClr val="262624"/>
          </a:solidFill>
          <a:ln w="12700" cap="flat" cmpd="sng">
            <a:solidFill>
              <a:srgbClr val="2626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62624"/>
              </a:solidFill>
              <a:latin typeface="Avenir"/>
              <a:ea typeface="Avenir"/>
              <a:cs typeface="Avenir"/>
              <a:sym typeface="Avenir"/>
            </a:endParaRPr>
          </a:p>
        </p:txBody>
      </p:sp>
      <p:sp>
        <p:nvSpPr>
          <p:cNvPr id="321" name="Google Shape;321;g33d4099ae2c_0_55"/>
          <p:cNvSpPr txBox="1"/>
          <p:nvPr/>
        </p:nvSpPr>
        <p:spPr>
          <a:xfrm>
            <a:off x="1258711" y="1440644"/>
            <a:ext cx="7287000" cy="3601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FF"/>
              </a:buClr>
              <a:buSzPts val="2400"/>
              <a:buFont typeface="Times New Roman"/>
              <a:buNone/>
            </a:pPr>
            <a:r>
              <a:rPr lang="en-US" sz="2400" b="1">
                <a:solidFill>
                  <a:srgbClr val="FFFFFF"/>
                </a:solidFill>
                <a:latin typeface="Times New Roman"/>
                <a:ea typeface="Times New Roman"/>
                <a:cs typeface="Times New Roman"/>
                <a:sym typeface="Times New Roman"/>
              </a:rPr>
              <a:t>Key Themes</a:t>
            </a:r>
            <a:br>
              <a:rPr lang="en-US" sz="2400" b="1">
                <a:solidFill>
                  <a:srgbClr val="FFFFFF"/>
                </a:solidFill>
                <a:latin typeface="Times New Roman"/>
                <a:ea typeface="Times New Roman"/>
                <a:cs typeface="Times New Roman"/>
                <a:sym typeface="Times New Roman"/>
              </a:rPr>
            </a:br>
            <a:endParaRPr sz="2400" b="1">
              <a:solidFill>
                <a:srgbClr val="FFFFFF"/>
              </a:solidFill>
              <a:latin typeface="Times New Roman"/>
              <a:ea typeface="Times New Roman"/>
              <a:cs typeface="Times New Roman"/>
              <a:sym typeface="Times New Roman"/>
            </a:endParaRPr>
          </a:p>
          <a:p>
            <a:pPr marL="457200" marR="0" lvl="0" indent="-457200" algn="l" rtl="0">
              <a:spcBef>
                <a:spcPts val="0"/>
              </a:spcBef>
              <a:spcAft>
                <a:spcPts val="0"/>
              </a:spcAft>
              <a:buClr>
                <a:srgbClr val="FFFFFF"/>
              </a:buClr>
              <a:buSzPts val="2000"/>
              <a:buFont typeface="Avenir"/>
              <a:buAutoNum type="arabicPeriod"/>
            </a:pPr>
            <a:r>
              <a:rPr lang="en-US" sz="2000" b="1">
                <a:solidFill>
                  <a:srgbClr val="FFFFFF"/>
                </a:solidFill>
                <a:latin typeface="Times New Roman"/>
                <a:ea typeface="Times New Roman"/>
                <a:cs typeface="Times New Roman"/>
                <a:sym typeface="Times New Roman"/>
              </a:rPr>
              <a:t>Content Quality</a:t>
            </a:r>
            <a:r>
              <a:rPr lang="en-US" sz="2000">
                <a:solidFill>
                  <a:srgbClr val="FFFFFF"/>
                </a:solidFill>
                <a:latin typeface="Times New Roman"/>
                <a:ea typeface="Times New Roman"/>
                <a:cs typeface="Times New Roman"/>
                <a:sym typeface="Times New Roman"/>
              </a:rPr>
              <a:t> (7% of responses) </a:t>
            </a:r>
            <a:br>
              <a:rPr lang="en-US" sz="2000">
                <a:solidFill>
                  <a:srgbClr val="FFFFFF"/>
                </a:solidFill>
                <a:latin typeface="Times New Roman"/>
                <a:ea typeface="Times New Roman"/>
                <a:cs typeface="Times New Roman"/>
                <a:sym typeface="Times New Roman"/>
              </a:rPr>
            </a:br>
            <a:endParaRPr sz="2000">
              <a:solidFill>
                <a:srgbClr val="FFFFFF"/>
              </a:solidFill>
              <a:latin typeface="Times New Roman"/>
              <a:ea typeface="Times New Roman"/>
              <a:cs typeface="Times New Roman"/>
              <a:sym typeface="Times New Roman"/>
            </a:endParaRPr>
          </a:p>
          <a:p>
            <a:pPr marL="457200" marR="0" lvl="0" indent="-457200" algn="l" rtl="0">
              <a:spcBef>
                <a:spcPts val="0"/>
              </a:spcBef>
              <a:spcAft>
                <a:spcPts val="0"/>
              </a:spcAft>
              <a:buClr>
                <a:srgbClr val="FFFFFF"/>
              </a:buClr>
              <a:buSzPts val="2000"/>
              <a:buFont typeface="Avenir"/>
              <a:buAutoNum type="arabicPeriod"/>
            </a:pPr>
            <a:r>
              <a:rPr lang="en-US" sz="2000" b="1">
                <a:solidFill>
                  <a:srgbClr val="FFFFFF"/>
                </a:solidFill>
                <a:latin typeface="Times New Roman"/>
                <a:ea typeface="Times New Roman"/>
                <a:cs typeface="Times New Roman"/>
                <a:sym typeface="Times New Roman"/>
              </a:rPr>
              <a:t>Course Length</a:t>
            </a:r>
            <a:r>
              <a:rPr lang="en-US" sz="2000">
                <a:solidFill>
                  <a:srgbClr val="FFFFFF"/>
                </a:solidFill>
                <a:latin typeface="Times New Roman"/>
                <a:ea typeface="Times New Roman"/>
                <a:cs typeface="Times New Roman"/>
                <a:sym typeface="Times New Roman"/>
              </a:rPr>
              <a:t> (6% of responses) </a:t>
            </a:r>
            <a:br>
              <a:rPr lang="en-US" sz="2000">
                <a:solidFill>
                  <a:srgbClr val="FFFFFF"/>
                </a:solidFill>
                <a:latin typeface="Times New Roman"/>
                <a:ea typeface="Times New Roman"/>
                <a:cs typeface="Times New Roman"/>
                <a:sym typeface="Times New Roman"/>
              </a:rPr>
            </a:br>
            <a:endParaRPr sz="2000">
              <a:solidFill>
                <a:srgbClr val="FFFFFF"/>
              </a:solidFill>
              <a:latin typeface="Times New Roman"/>
              <a:ea typeface="Times New Roman"/>
              <a:cs typeface="Times New Roman"/>
              <a:sym typeface="Times New Roman"/>
            </a:endParaRPr>
          </a:p>
          <a:p>
            <a:pPr marL="457200" marR="0" lvl="0" indent="-457200" algn="l" rtl="0">
              <a:spcBef>
                <a:spcPts val="0"/>
              </a:spcBef>
              <a:spcAft>
                <a:spcPts val="0"/>
              </a:spcAft>
              <a:buClr>
                <a:srgbClr val="FFFFFF"/>
              </a:buClr>
              <a:buSzPts val="2000"/>
              <a:buFont typeface="Avenir"/>
              <a:buAutoNum type="arabicPeriod"/>
            </a:pPr>
            <a:r>
              <a:rPr lang="en-US" sz="2000" b="1">
                <a:solidFill>
                  <a:srgbClr val="FFFFFF"/>
                </a:solidFill>
                <a:latin typeface="Times New Roman"/>
                <a:ea typeface="Times New Roman"/>
                <a:cs typeface="Times New Roman"/>
                <a:sym typeface="Times New Roman"/>
              </a:rPr>
              <a:t>Technical Aspects</a:t>
            </a:r>
            <a:r>
              <a:rPr lang="en-US" sz="2000">
                <a:solidFill>
                  <a:srgbClr val="FFFFFF"/>
                </a:solidFill>
                <a:latin typeface="Times New Roman"/>
                <a:ea typeface="Times New Roman"/>
                <a:cs typeface="Times New Roman"/>
                <a:sym typeface="Times New Roman"/>
              </a:rPr>
              <a:t> (1% of responses) </a:t>
            </a:r>
            <a:br>
              <a:rPr lang="en-US" sz="2000">
                <a:solidFill>
                  <a:srgbClr val="FFFFFF"/>
                </a:solidFill>
                <a:latin typeface="Times New Roman"/>
                <a:ea typeface="Times New Roman"/>
                <a:cs typeface="Times New Roman"/>
                <a:sym typeface="Times New Roman"/>
              </a:rPr>
            </a:br>
            <a:endParaRPr sz="2000">
              <a:solidFill>
                <a:srgbClr val="FFFFFF"/>
              </a:solidFill>
              <a:latin typeface="Times New Roman"/>
              <a:ea typeface="Times New Roman"/>
              <a:cs typeface="Times New Roman"/>
              <a:sym typeface="Times New Roman"/>
            </a:endParaRPr>
          </a:p>
          <a:p>
            <a:pPr marL="457200" marR="0" lvl="0" indent="-457200" algn="l" rtl="0">
              <a:spcBef>
                <a:spcPts val="0"/>
              </a:spcBef>
              <a:spcAft>
                <a:spcPts val="0"/>
              </a:spcAft>
              <a:buClr>
                <a:srgbClr val="FFFFFF"/>
              </a:buClr>
              <a:buSzPts val="2000"/>
              <a:buFont typeface="Avenir"/>
              <a:buAutoNum type="arabicPeriod"/>
            </a:pPr>
            <a:r>
              <a:rPr lang="en-US" sz="2000" b="1">
                <a:solidFill>
                  <a:srgbClr val="FFFFFF"/>
                </a:solidFill>
                <a:latin typeface="Times New Roman"/>
                <a:ea typeface="Times New Roman"/>
                <a:cs typeface="Times New Roman"/>
                <a:sym typeface="Times New Roman"/>
              </a:rPr>
              <a:t>Structure and Organization</a:t>
            </a:r>
            <a:r>
              <a:rPr lang="en-US" sz="2000">
                <a:solidFill>
                  <a:srgbClr val="FFFFFF"/>
                </a:solidFill>
                <a:latin typeface="Times New Roman"/>
                <a:ea typeface="Times New Roman"/>
                <a:cs typeface="Times New Roman"/>
                <a:sym typeface="Times New Roman"/>
              </a:rPr>
              <a:t> (1% of responses) </a:t>
            </a:r>
            <a:br>
              <a:rPr lang="en-US" sz="2000">
                <a:solidFill>
                  <a:srgbClr val="FFFFFF"/>
                </a:solidFill>
                <a:latin typeface="Times New Roman"/>
                <a:ea typeface="Times New Roman"/>
                <a:cs typeface="Times New Roman"/>
                <a:sym typeface="Times New Roman"/>
              </a:rPr>
            </a:br>
            <a:endParaRPr sz="2000">
              <a:solidFill>
                <a:srgbClr val="FFFFFF"/>
              </a:solidFill>
              <a:latin typeface="Times New Roman"/>
              <a:ea typeface="Times New Roman"/>
              <a:cs typeface="Times New Roman"/>
              <a:sym typeface="Times New Roman"/>
            </a:endParaRPr>
          </a:p>
          <a:p>
            <a:pPr marL="457200" marR="0" lvl="0" indent="-457200" algn="l" rtl="0">
              <a:spcBef>
                <a:spcPts val="0"/>
              </a:spcBef>
              <a:spcAft>
                <a:spcPts val="0"/>
              </a:spcAft>
              <a:buClr>
                <a:srgbClr val="FFFFFF"/>
              </a:buClr>
              <a:buSzPts val="2000"/>
              <a:buFont typeface="Avenir"/>
              <a:buAutoNum type="arabicPeriod"/>
            </a:pPr>
            <a:r>
              <a:rPr lang="en-US" sz="2000" b="1">
                <a:solidFill>
                  <a:srgbClr val="FFFFFF"/>
                </a:solidFill>
                <a:latin typeface="Times New Roman"/>
                <a:ea typeface="Times New Roman"/>
                <a:cs typeface="Times New Roman"/>
                <a:sym typeface="Times New Roman"/>
              </a:rPr>
              <a:t>Engagement</a:t>
            </a:r>
            <a:r>
              <a:rPr lang="en-US" sz="2000">
                <a:solidFill>
                  <a:srgbClr val="FFFFFF"/>
                </a:solidFill>
                <a:latin typeface="Times New Roman"/>
                <a:ea typeface="Times New Roman"/>
                <a:cs typeface="Times New Roman"/>
                <a:sym typeface="Times New Roman"/>
              </a:rPr>
              <a:t> (2% of responses) </a:t>
            </a:r>
            <a:endParaRP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33d4099ae2c_0_49"/>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328" name="Google Shape;328;g33d4099ae2c_0_49"/>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9" name="Google Shape;329;g33d4099ae2c_0_49"/>
          <p:cNvSpPr/>
          <p:nvPr/>
        </p:nvSpPr>
        <p:spPr>
          <a:xfrm>
            <a:off x="-11290" y="-27458"/>
            <a:ext cx="12203400" cy="6885600"/>
          </a:xfrm>
          <a:prstGeom prst="rect">
            <a:avLst/>
          </a:prstGeom>
          <a:solidFill>
            <a:srgbClr val="262624"/>
          </a:solidFill>
          <a:ln w="12700" cap="flat" cmpd="sng">
            <a:solidFill>
              <a:srgbClr val="2626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62624"/>
              </a:solidFill>
              <a:latin typeface="Avenir"/>
              <a:ea typeface="Avenir"/>
              <a:cs typeface="Avenir"/>
              <a:sym typeface="Avenir"/>
            </a:endParaRPr>
          </a:p>
        </p:txBody>
      </p:sp>
      <p:sp>
        <p:nvSpPr>
          <p:cNvPr id="330" name="Google Shape;330;g33d4099ae2c_0_49"/>
          <p:cNvSpPr txBox="1"/>
          <p:nvPr/>
        </p:nvSpPr>
        <p:spPr>
          <a:xfrm>
            <a:off x="976488" y="514955"/>
            <a:ext cx="10538100" cy="5633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FFFF"/>
                </a:solidFill>
                <a:latin typeface="Times New Roman"/>
                <a:ea typeface="Times New Roman"/>
                <a:cs typeface="Times New Roman"/>
                <a:sym typeface="Times New Roman"/>
              </a:rPr>
              <a:t>Overall, the course appears to be meeting its objectives effectively, with only minor adjustments needed to address the feedback provided by participants.</a:t>
            </a:r>
            <a:endParaRPr/>
          </a:p>
          <a:p>
            <a:pPr marL="0" marR="0" lvl="0" indent="0" algn="l" rtl="0">
              <a:spcBef>
                <a:spcPts val="0"/>
              </a:spcBef>
              <a:spcAft>
                <a:spcPts val="0"/>
              </a:spcAft>
              <a:buClr>
                <a:srgbClr val="000000"/>
              </a:buClr>
              <a:buSzPts val="2000"/>
              <a:buFont typeface="Avenir"/>
              <a:buNone/>
            </a:pPr>
            <a:endParaRPr sz="2000">
              <a:solidFill>
                <a:srgbClr val="FFFFFF"/>
              </a:solidFill>
              <a:latin typeface="Times New Roman"/>
              <a:ea typeface="Times New Roman"/>
              <a:cs typeface="Times New Roman"/>
              <a:sym typeface="Times New Roman"/>
            </a:endParaRPr>
          </a:p>
          <a:p>
            <a:pPr marL="0" marR="0" lvl="0" indent="0" algn="l" rtl="0">
              <a:spcBef>
                <a:spcPts val="0"/>
              </a:spcBef>
              <a:spcAft>
                <a:spcPts val="0"/>
              </a:spcAft>
              <a:buClr>
                <a:srgbClr val="FFFFFF"/>
              </a:buClr>
              <a:buSzPts val="2000"/>
              <a:buFont typeface="Times New Roman"/>
              <a:buNone/>
            </a:pPr>
            <a:r>
              <a:rPr lang="en-US" sz="2000">
                <a:solidFill>
                  <a:srgbClr val="FFFFFF"/>
                </a:solidFill>
                <a:latin typeface="Times New Roman"/>
                <a:ea typeface="Times New Roman"/>
                <a:cs typeface="Times New Roman"/>
                <a:sym typeface="Times New Roman"/>
              </a:rPr>
              <a:t>Based on the qualitative feedback, the following recommendations could further enhance the course:</a:t>
            </a:r>
            <a:br>
              <a:rPr lang="en-US" sz="2000">
                <a:solidFill>
                  <a:srgbClr val="FFFFFF"/>
                </a:solidFill>
                <a:latin typeface="Times New Roman"/>
                <a:ea typeface="Times New Roman"/>
                <a:cs typeface="Times New Roman"/>
                <a:sym typeface="Times New Roman"/>
              </a:rPr>
            </a:br>
            <a:endParaRPr sz="2000">
              <a:solidFill>
                <a:srgbClr val="FFFFFF"/>
              </a:solidFill>
              <a:latin typeface="Times New Roman"/>
              <a:ea typeface="Times New Roman"/>
              <a:cs typeface="Times New Roman"/>
              <a:sym typeface="Times New Roman"/>
            </a:endParaRPr>
          </a:p>
          <a:p>
            <a:pPr marL="457200" marR="0" lvl="0" indent="-457200" algn="l" rtl="0">
              <a:spcBef>
                <a:spcPts val="0"/>
              </a:spcBef>
              <a:spcAft>
                <a:spcPts val="0"/>
              </a:spcAft>
              <a:buClr>
                <a:srgbClr val="FFFFFF"/>
              </a:buClr>
              <a:buSzPts val="2000"/>
              <a:buFont typeface="Avenir"/>
              <a:buAutoNum type="arabicPeriod"/>
            </a:pPr>
            <a:r>
              <a:rPr lang="en-US" sz="2000" b="1">
                <a:solidFill>
                  <a:srgbClr val="FFFFFF"/>
                </a:solidFill>
                <a:latin typeface="Times New Roman"/>
                <a:ea typeface="Times New Roman"/>
                <a:cs typeface="Times New Roman"/>
                <a:sym typeface="Times New Roman"/>
              </a:rPr>
              <a:t>Enrich with Examples</a:t>
            </a:r>
            <a:r>
              <a:rPr lang="en-US" sz="2000">
                <a:solidFill>
                  <a:srgbClr val="FFFFFF"/>
                </a:solidFill>
                <a:latin typeface="Times New Roman"/>
                <a:ea typeface="Times New Roman"/>
                <a:cs typeface="Times New Roman"/>
                <a:sym typeface="Times New Roman"/>
              </a:rPr>
              <a:t>: Add more practical examples and case studies to illustrate key concepts.</a:t>
            </a:r>
            <a:br>
              <a:rPr lang="en-US" sz="2000">
                <a:solidFill>
                  <a:srgbClr val="FFFFFF"/>
                </a:solidFill>
                <a:latin typeface="Times New Roman"/>
                <a:ea typeface="Times New Roman"/>
                <a:cs typeface="Times New Roman"/>
                <a:sym typeface="Times New Roman"/>
              </a:rPr>
            </a:br>
            <a:endParaRPr sz="2000">
              <a:solidFill>
                <a:srgbClr val="FFFFFF"/>
              </a:solidFill>
              <a:latin typeface="Times New Roman"/>
              <a:ea typeface="Times New Roman"/>
              <a:cs typeface="Times New Roman"/>
              <a:sym typeface="Times New Roman"/>
            </a:endParaRPr>
          </a:p>
          <a:p>
            <a:pPr marL="457200" marR="0" lvl="0" indent="-457200" algn="l" rtl="0">
              <a:spcBef>
                <a:spcPts val="0"/>
              </a:spcBef>
              <a:spcAft>
                <a:spcPts val="0"/>
              </a:spcAft>
              <a:buClr>
                <a:srgbClr val="FFFFFF"/>
              </a:buClr>
              <a:buSzPts val="2000"/>
              <a:buFont typeface="Avenir"/>
              <a:buAutoNum type="arabicPeriod"/>
            </a:pPr>
            <a:r>
              <a:rPr lang="en-US" sz="2000" b="1">
                <a:solidFill>
                  <a:srgbClr val="FFFFFF"/>
                </a:solidFill>
                <a:latin typeface="Times New Roman"/>
                <a:ea typeface="Times New Roman"/>
                <a:cs typeface="Times New Roman"/>
                <a:sym typeface="Times New Roman"/>
              </a:rPr>
              <a:t>Increase Visual Content</a:t>
            </a:r>
            <a:r>
              <a:rPr lang="en-US" sz="2000">
                <a:solidFill>
                  <a:srgbClr val="FFFFFF"/>
                </a:solidFill>
                <a:latin typeface="Times New Roman"/>
                <a:ea typeface="Times New Roman"/>
                <a:cs typeface="Times New Roman"/>
                <a:sym typeface="Times New Roman"/>
              </a:rPr>
              <a:t>: Consider adding more visual elements and videos to enhance engagement.</a:t>
            </a:r>
            <a:br>
              <a:rPr lang="en-US" sz="2000">
                <a:solidFill>
                  <a:srgbClr val="FFFFFF"/>
                </a:solidFill>
                <a:latin typeface="Times New Roman"/>
                <a:ea typeface="Times New Roman"/>
                <a:cs typeface="Times New Roman"/>
                <a:sym typeface="Times New Roman"/>
              </a:rPr>
            </a:br>
            <a:endParaRPr sz="2000">
              <a:solidFill>
                <a:srgbClr val="FFFFFF"/>
              </a:solidFill>
              <a:latin typeface="Times New Roman"/>
              <a:ea typeface="Times New Roman"/>
              <a:cs typeface="Times New Roman"/>
              <a:sym typeface="Times New Roman"/>
            </a:endParaRPr>
          </a:p>
          <a:p>
            <a:pPr marL="457200" marR="0" lvl="0" indent="-457200" algn="l" rtl="0">
              <a:spcBef>
                <a:spcPts val="0"/>
              </a:spcBef>
              <a:spcAft>
                <a:spcPts val="0"/>
              </a:spcAft>
              <a:buClr>
                <a:srgbClr val="FFFFFF"/>
              </a:buClr>
              <a:buSzPts val="2000"/>
              <a:buFont typeface="Avenir"/>
              <a:buAutoNum type="arabicPeriod"/>
            </a:pPr>
            <a:r>
              <a:rPr lang="en-US" sz="2000" b="1">
                <a:solidFill>
                  <a:srgbClr val="FFFFFF"/>
                </a:solidFill>
                <a:latin typeface="Times New Roman"/>
                <a:ea typeface="Times New Roman"/>
                <a:cs typeface="Times New Roman"/>
                <a:sym typeface="Times New Roman"/>
              </a:rPr>
              <a:t>Include Practical Applications</a:t>
            </a:r>
            <a:r>
              <a:rPr lang="en-US" sz="2000">
                <a:solidFill>
                  <a:srgbClr val="FFFFFF"/>
                </a:solidFill>
                <a:latin typeface="Times New Roman"/>
                <a:ea typeface="Times New Roman"/>
                <a:cs typeface="Times New Roman"/>
                <a:sym typeface="Times New Roman"/>
              </a:rPr>
              <a:t>: Provide more practical guidance on how to apply the concepts in real-world situations.</a:t>
            </a:r>
            <a:br>
              <a:rPr lang="en-US" sz="2000">
                <a:solidFill>
                  <a:srgbClr val="FFFFFF"/>
                </a:solidFill>
                <a:latin typeface="Times New Roman"/>
                <a:ea typeface="Times New Roman"/>
                <a:cs typeface="Times New Roman"/>
                <a:sym typeface="Times New Roman"/>
              </a:rPr>
            </a:br>
            <a:endParaRPr sz="2000">
              <a:solidFill>
                <a:srgbClr val="FFFFFF"/>
              </a:solidFill>
              <a:latin typeface="Times New Roman"/>
              <a:ea typeface="Times New Roman"/>
              <a:cs typeface="Times New Roman"/>
              <a:sym typeface="Times New Roman"/>
            </a:endParaRPr>
          </a:p>
          <a:p>
            <a:pPr marL="457200" marR="0" lvl="0" indent="-457200" algn="l" rtl="0">
              <a:spcBef>
                <a:spcPts val="0"/>
              </a:spcBef>
              <a:spcAft>
                <a:spcPts val="0"/>
              </a:spcAft>
              <a:buClr>
                <a:srgbClr val="FFFFFF"/>
              </a:buClr>
              <a:buSzPts val="2000"/>
              <a:buFont typeface="Avenir"/>
              <a:buAutoNum type="arabicPeriod"/>
            </a:pPr>
            <a:r>
              <a:rPr lang="en-US" sz="2000" b="1">
                <a:solidFill>
                  <a:srgbClr val="FFFFFF"/>
                </a:solidFill>
                <a:latin typeface="Times New Roman"/>
                <a:ea typeface="Times New Roman"/>
                <a:cs typeface="Times New Roman"/>
                <a:sym typeface="Times New Roman"/>
              </a:rPr>
              <a:t>Improve Course Conclusion</a:t>
            </a:r>
            <a:r>
              <a:rPr lang="en-US" sz="2000">
                <a:solidFill>
                  <a:srgbClr val="FFFFFF"/>
                </a:solidFill>
                <a:latin typeface="Times New Roman"/>
                <a:ea typeface="Times New Roman"/>
                <a:cs typeface="Times New Roman"/>
                <a:sym typeface="Times New Roman"/>
              </a:rPr>
              <a:t>: Create a clearer ending to the course rather than leading directly to the next training.</a:t>
            </a:r>
            <a:br>
              <a:rPr lang="en-US" sz="2000">
                <a:solidFill>
                  <a:srgbClr val="FFFFFF"/>
                </a:solidFill>
                <a:latin typeface="Times New Roman"/>
                <a:ea typeface="Times New Roman"/>
                <a:cs typeface="Times New Roman"/>
                <a:sym typeface="Times New Roman"/>
              </a:rPr>
            </a:br>
            <a:endParaRPr sz="2000">
              <a:solidFill>
                <a:srgbClr val="FFFFFF"/>
              </a:solidFill>
              <a:latin typeface="Times New Roman"/>
              <a:ea typeface="Times New Roman"/>
              <a:cs typeface="Times New Roman"/>
              <a:sym typeface="Times New Roman"/>
            </a:endParaRPr>
          </a:p>
          <a:p>
            <a:pPr marL="457200" marR="0" lvl="0" indent="-457200" algn="l" rtl="0">
              <a:spcBef>
                <a:spcPts val="0"/>
              </a:spcBef>
              <a:spcAft>
                <a:spcPts val="0"/>
              </a:spcAft>
              <a:buClr>
                <a:srgbClr val="FFFFFF"/>
              </a:buClr>
              <a:buSzPts val="2000"/>
              <a:buFont typeface="Avenir"/>
              <a:buAutoNum type="arabicPeriod"/>
            </a:pPr>
            <a:r>
              <a:rPr lang="en-US" sz="2000" b="1">
                <a:solidFill>
                  <a:srgbClr val="FFFFFF"/>
                </a:solidFill>
                <a:latin typeface="Times New Roman"/>
                <a:ea typeface="Times New Roman"/>
                <a:cs typeface="Times New Roman"/>
                <a:sym typeface="Times New Roman"/>
              </a:rPr>
              <a:t>Add Specific Guidance</a:t>
            </a:r>
            <a:r>
              <a:rPr lang="en-US" sz="2000">
                <a:solidFill>
                  <a:srgbClr val="FFFFFF"/>
                </a:solidFill>
                <a:latin typeface="Times New Roman"/>
                <a:ea typeface="Times New Roman"/>
                <a:cs typeface="Times New Roman"/>
                <a:sym typeface="Times New Roman"/>
              </a:rPr>
              <a:t>: Consider addressing requested topics like acceptable gifts and specific reporting procedures.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33d4099ae2c_0_69"/>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dirty="0"/>
          </a:p>
        </p:txBody>
      </p:sp>
      <p:sp>
        <p:nvSpPr>
          <p:cNvPr id="337" name="Google Shape;337;g33d4099ae2c_0_69"/>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8" name="Google Shape;338;g33d4099ae2c_0_69"/>
          <p:cNvSpPr/>
          <p:nvPr/>
        </p:nvSpPr>
        <p:spPr>
          <a:xfrm>
            <a:off x="-11290" y="-27458"/>
            <a:ext cx="12203400" cy="6885600"/>
          </a:xfrm>
          <a:prstGeom prst="rect">
            <a:avLst/>
          </a:prstGeom>
          <a:solidFill>
            <a:srgbClr val="262624"/>
          </a:solidFill>
          <a:ln w="12700" cap="flat" cmpd="sng">
            <a:solidFill>
              <a:srgbClr val="2626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62624"/>
              </a:solidFill>
              <a:latin typeface="Avenir"/>
              <a:ea typeface="Avenir"/>
              <a:cs typeface="Avenir"/>
              <a:sym typeface="Avenir"/>
            </a:endParaRPr>
          </a:p>
        </p:txBody>
      </p:sp>
      <p:pic>
        <p:nvPicPr>
          <p:cNvPr id="339" name="Google Shape;339;g33d4099ae2c_0_69" descr="A screenshot of a black screen&#10;&#10;AI-generated content may be incorrect."/>
          <p:cNvPicPr preferRelativeResize="0"/>
          <p:nvPr/>
        </p:nvPicPr>
        <p:blipFill rotWithShape="1">
          <a:blip r:embed="rId4">
            <a:alphaModFix/>
          </a:blip>
          <a:srcRect/>
          <a:stretch/>
        </p:blipFill>
        <p:spPr>
          <a:xfrm>
            <a:off x="707971" y="1207911"/>
            <a:ext cx="10598547" cy="4222044"/>
          </a:xfrm>
          <a:prstGeom prst="rect">
            <a:avLst/>
          </a:prstGeom>
          <a:noFill/>
          <a:ln>
            <a:noFill/>
          </a:ln>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359447e5863_1_118"/>
          <p:cNvSpPr txBox="1">
            <a:spLocks noGrp="1"/>
          </p:cNvSpPr>
          <p:nvPr>
            <p:ph type="title"/>
          </p:nvPr>
        </p:nvSpPr>
        <p:spPr>
          <a:xfrm>
            <a:off x="2471850" y="-175850"/>
            <a:ext cx="7248300" cy="8355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US" dirty="0"/>
              <a:t>AI Platforms Explored</a:t>
            </a:r>
            <a:endParaRPr dirty="0"/>
          </a:p>
        </p:txBody>
      </p:sp>
      <p:pic>
        <p:nvPicPr>
          <p:cNvPr id="98" name="Google Shape;98;g359447e5863_1_118" title="01-Top-Gen-AI-2025-Web-Top-50-List-Inline-1.jpg"/>
          <p:cNvPicPr preferRelativeResize="0"/>
          <p:nvPr/>
        </p:nvPicPr>
        <p:blipFill>
          <a:blip r:embed="rId4">
            <a:alphaModFix/>
          </a:blip>
          <a:stretch>
            <a:fillRect/>
          </a:stretch>
        </p:blipFill>
        <p:spPr>
          <a:xfrm>
            <a:off x="1599250" y="798275"/>
            <a:ext cx="8663250" cy="5592150"/>
          </a:xfrm>
          <a:prstGeom prst="rect">
            <a:avLst/>
          </a:prstGeom>
          <a:noFill/>
          <a:ln>
            <a:noFill/>
          </a:ln>
        </p:spPr>
      </p:pic>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33d4099ae2c_0_63"/>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346" name="Google Shape;346;g33d4099ae2c_0_63"/>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7" name="Google Shape;347;g33d4099ae2c_0_63"/>
          <p:cNvSpPr/>
          <p:nvPr/>
        </p:nvSpPr>
        <p:spPr>
          <a:xfrm>
            <a:off x="-11290" y="-27458"/>
            <a:ext cx="12203400" cy="6885600"/>
          </a:xfrm>
          <a:prstGeom prst="rect">
            <a:avLst/>
          </a:prstGeom>
          <a:solidFill>
            <a:srgbClr val="F9FAFB"/>
          </a:solidFill>
          <a:ln w="12700" cap="flat" cmpd="sng">
            <a:solidFill>
              <a:srgbClr val="F9FAF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62624"/>
              </a:solidFill>
              <a:latin typeface="Avenir"/>
              <a:ea typeface="Avenir"/>
              <a:cs typeface="Avenir"/>
              <a:sym typeface="Avenir"/>
            </a:endParaRPr>
          </a:p>
        </p:txBody>
      </p:sp>
      <p:pic>
        <p:nvPicPr>
          <p:cNvPr id="348" name="Google Shape;348;g33d4099ae2c_0_63" descr="A screenshot of a computer dashboard&#10;&#10;AI-generated content may be incorrect."/>
          <p:cNvPicPr preferRelativeResize="0"/>
          <p:nvPr/>
        </p:nvPicPr>
        <p:blipFill rotWithShape="1">
          <a:blip r:embed="rId4">
            <a:alphaModFix/>
          </a:blip>
          <a:srcRect/>
          <a:stretch/>
        </p:blipFill>
        <p:spPr>
          <a:xfrm>
            <a:off x="155390" y="209226"/>
            <a:ext cx="11869929" cy="6412089"/>
          </a:xfrm>
          <a:prstGeom prst="rect">
            <a:avLst/>
          </a:prstGeom>
          <a:noFill/>
          <a:ln>
            <a:noFill/>
          </a:ln>
        </p:spPr>
      </p:pic>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33d4099ae2c_0_79"/>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355" name="Google Shape;355;g33d4099ae2c_0_79"/>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6" name="Google Shape;356;g33d4099ae2c_0_79"/>
          <p:cNvSpPr/>
          <p:nvPr/>
        </p:nvSpPr>
        <p:spPr>
          <a:xfrm>
            <a:off x="-11290" y="-27458"/>
            <a:ext cx="12203400" cy="6885600"/>
          </a:xfrm>
          <a:prstGeom prst="rect">
            <a:avLst/>
          </a:prstGeom>
          <a:solidFill>
            <a:srgbClr val="F9FAFB"/>
          </a:solidFill>
          <a:ln w="12700" cap="flat" cmpd="sng">
            <a:solidFill>
              <a:srgbClr val="F9FAF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62624"/>
              </a:solidFill>
              <a:latin typeface="Avenir"/>
              <a:ea typeface="Avenir"/>
              <a:cs typeface="Avenir"/>
              <a:sym typeface="Avenir"/>
            </a:endParaRPr>
          </a:p>
        </p:txBody>
      </p:sp>
      <p:pic>
        <p:nvPicPr>
          <p:cNvPr id="357" name="Google Shape;357;g33d4099ae2c_0_79" descr="A screenshot of a computer screen&#10;&#10;AI-generated content may be incorrect."/>
          <p:cNvPicPr preferRelativeResize="0"/>
          <p:nvPr/>
        </p:nvPicPr>
        <p:blipFill rotWithShape="1">
          <a:blip r:embed="rId4">
            <a:alphaModFix/>
          </a:blip>
          <a:srcRect/>
          <a:stretch/>
        </p:blipFill>
        <p:spPr>
          <a:xfrm>
            <a:off x="1878676" y="227215"/>
            <a:ext cx="8002385" cy="6373090"/>
          </a:xfrm>
          <a:prstGeom prst="rect">
            <a:avLst/>
          </a:prstGeom>
          <a:noFill/>
          <a:ln>
            <a:noFill/>
          </a:ln>
        </p:spPr>
      </p:pic>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33d4099ae2c_0_89"/>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dirty="0"/>
          </a:p>
        </p:txBody>
      </p:sp>
      <p:sp>
        <p:nvSpPr>
          <p:cNvPr id="364" name="Google Shape;364;g33d4099ae2c_0_89"/>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5" name="Google Shape;365;g33d4099ae2c_0_89"/>
          <p:cNvSpPr/>
          <p:nvPr/>
        </p:nvSpPr>
        <p:spPr>
          <a:xfrm>
            <a:off x="-11290" y="-27458"/>
            <a:ext cx="12203400" cy="6885600"/>
          </a:xfrm>
          <a:prstGeom prst="rect">
            <a:avLst/>
          </a:prstGeom>
          <a:solidFill>
            <a:srgbClr val="F9FAFB"/>
          </a:solidFill>
          <a:ln w="12700" cap="flat" cmpd="sng">
            <a:solidFill>
              <a:srgbClr val="F9FAF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62624"/>
              </a:solidFill>
              <a:latin typeface="Avenir"/>
              <a:ea typeface="Avenir"/>
              <a:cs typeface="Avenir"/>
              <a:sym typeface="Avenir"/>
            </a:endParaRPr>
          </a:p>
        </p:txBody>
      </p:sp>
      <p:pic>
        <p:nvPicPr>
          <p:cNvPr id="366" name="Google Shape;366;g33d4099ae2c_0_89" descr="A screenshot of a computer&#10;&#10;AI-generated content may be incorrect."/>
          <p:cNvPicPr preferRelativeResize="0"/>
          <p:nvPr/>
        </p:nvPicPr>
        <p:blipFill rotWithShape="1">
          <a:blip r:embed="rId4">
            <a:alphaModFix/>
          </a:blip>
          <a:srcRect/>
          <a:stretch/>
        </p:blipFill>
        <p:spPr>
          <a:xfrm>
            <a:off x="631694" y="-791561"/>
            <a:ext cx="10951191" cy="7508450"/>
          </a:xfrm>
          <a:prstGeom prst="rect">
            <a:avLst/>
          </a:prstGeom>
          <a:noFill/>
          <a:ln>
            <a:noFill/>
          </a:ln>
        </p:spPr>
      </p:pic>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36ae76ed85a_0_56"/>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Using AI in Training and Education - NotebookLM</a:t>
            </a:r>
            <a:endParaRPr/>
          </a:p>
        </p:txBody>
      </p:sp>
      <p:pic>
        <p:nvPicPr>
          <p:cNvPr id="372" name="Google Shape;372;g36ae76ed85a_0_56">
            <a:hlinkClick r:id="rId4"/>
          </p:cNvPr>
          <p:cNvPicPr preferRelativeResize="0"/>
          <p:nvPr/>
        </p:nvPicPr>
        <p:blipFill>
          <a:blip r:embed="rId5">
            <a:alphaModFix/>
          </a:blip>
          <a:stretch>
            <a:fillRect/>
          </a:stretch>
        </p:blipFill>
        <p:spPr>
          <a:xfrm>
            <a:off x="699163" y="899175"/>
            <a:ext cx="10417224" cy="5610451"/>
          </a:xfrm>
          <a:prstGeom prst="rect">
            <a:avLst/>
          </a:prstGeom>
          <a:noFill/>
          <a:ln>
            <a:noFill/>
          </a:ln>
        </p:spPr>
      </p:pic>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36ae76ed85a_0_61"/>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Using AI in Training and Education - Notebook LM</a:t>
            </a:r>
            <a:endParaRPr dirty="0"/>
          </a:p>
        </p:txBody>
      </p:sp>
      <p:sp>
        <p:nvSpPr>
          <p:cNvPr id="378" name="Google Shape;378;g36ae76ed85a_0_61"/>
          <p:cNvSpPr txBox="1">
            <a:spLocks noGrp="1"/>
          </p:cNvSpPr>
          <p:nvPr>
            <p:ph type="body" idx="1"/>
          </p:nvPr>
        </p:nvSpPr>
        <p:spPr>
          <a:xfrm>
            <a:off x="546450" y="1666650"/>
            <a:ext cx="6157200" cy="3524700"/>
          </a:xfrm>
          <a:prstGeom prst="rect">
            <a:avLst/>
          </a:prstGeom>
          <a:noFill/>
          <a:ln>
            <a:noFill/>
          </a:ln>
        </p:spPr>
        <p:txBody>
          <a:bodyPr spcFirstLastPara="1" wrap="square" lIns="91425" tIns="45700" rIns="91425" bIns="45700" anchor="t" anchorCtr="0">
            <a:noAutofit/>
          </a:bodyPr>
          <a:lstStyle/>
          <a:p>
            <a:pPr marL="457188" lvl="0" indent="-457188" algn="l" rtl="0">
              <a:lnSpc>
                <a:spcPct val="100000"/>
              </a:lnSpc>
              <a:spcBef>
                <a:spcPts val="560"/>
              </a:spcBef>
              <a:spcAft>
                <a:spcPts val="0"/>
              </a:spcAft>
              <a:buSzPts val="2100"/>
              <a:buChar char="⮚"/>
            </a:pPr>
            <a:r>
              <a:rPr lang="en-US" dirty="0"/>
              <a:t>Notes</a:t>
            </a:r>
            <a:endParaRPr dirty="0"/>
          </a:p>
          <a:p>
            <a:pPr marL="457188" lvl="0" indent="-457188" algn="l" rtl="0">
              <a:lnSpc>
                <a:spcPct val="100000"/>
              </a:lnSpc>
              <a:spcBef>
                <a:spcPts val="560"/>
              </a:spcBef>
              <a:spcAft>
                <a:spcPts val="0"/>
              </a:spcAft>
              <a:buSzPts val="2100"/>
              <a:buChar char="⮚"/>
            </a:pPr>
            <a:r>
              <a:rPr lang="en-US" dirty="0"/>
              <a:t>Understanding</a:t>
            </a:r>
            <a:endParaRPr dirty="0"/>
          </a:p>
          <a:p>
            <a:pPr marL="457188" lvl="0" indent="-409563" algn="l" rtl="0">
              <a:lnSpc>
                <a:spcPct val="100000"/>
              </a:lnSpc>
              <a:spcBef>
                <a:spcPts val="560"/>
              </a:spcBef>
              <a:spcAft>
                <a:spcPts val="0"/>
              </a:spcAft>
              <a:buSzPts val="1350"/>
              <a:buChar char="⮚"/>
            </a:pPr>
            <a:r>
              <a:rPr lang="en-US" b="1" u="sng" dirty="0">
                <a:solidFill>
                  <a:schemeClr val="hlink"/>
                </a:solidFill>
                <a:hlinkClick r:id="rId4"/>
              </a:rPr>
              <a:t>Podcast</a:t>
            </a:r>
            <a:endParaRPr b="1" dirty="0"/>
          </a:p>
          <a:p>
            <a:pPr marL="457188" lvl="0" indent="-409563" algn="l" rtl="0">
              <a:lnSpc>
                <a:spcPct val="100000"/>
              </a:lnSpc>
              <a:spcBef>
                <a:spcPts val="560"/>
              </a:spcBef>
              <a:spcAft>
                <a:spcPts val="0"/>
              </a:spcAft>
              <a:buSzPts val="1350"/>
              <a:buChar char="⮚"/>
            </a:pPr>
            <a:r>
              <a:rPr lang="en-US" dirty="0"/>
              <a:t>FAQ</a:t>
            </a:r>
            <a:endParaRPr dirty="0"/>
          </a:p>
          <a:p>
            <a:pPr marL="457188" lvl="0" indent="-409563" algn="l" rtl="0">
              <a:lnSpc>
                <a:spcPct val="100000"/>
              </a:lnSpc>
              <a:spcBef>
                <a:spcPts val="560"/>
              </a:spcBef>
              <a:spcAft>
                <a:spcPts val="0"/>
              </a:spcAft>
              <a:buSzPts val="1350"/>
              <a:buChar char="⮚"/>
            </a:pPr>
            <a:r>
              <a:rPr lang="en-US" dirty="0"/>
              <a:t>Interactive Audio</a:t>
            </a:r>
            <a:endParaRPr dirty="0"/>
          </a:p>
          <a:p>
            <a:pPr marL="457188" lvl="0" indent="-409563" algn="l" rtl="0">
              <a:lnSpc>
                <a:spcPct val="100000"/>
              </a:lnSpc>
              <a:spcBef>
                <a:spcPts val="560"/>
              </a:spcBef>
              <a:spcAft>
                <a:spcPts val="0"/>
              </a:spcAft>
              <a:buSzPts val="1350"/>
              <a:buChar char="⮚"/>
            </a:pPr>
            <a:r>
              <a:rPr lang="en-US" dirty="0" err="1"/>
              <a:t>Mindmap</a:t>
            </a:r>
            <a:endParaRPr dirty="0"/>
          </a:p>
          <a:p>
            <a:pPr marL="457188" lvl="0" indent="-409563" algn="l" rtl="0">
              <a:lnSpc>
                <a:spcPct val="100000"/>
              </a:lnSpc>
              <a:spcBef>
                <a:spcPts val="560"/>
              </a:spcBef>
              <a:spcAft>
                <a:spcPts val="0"/>
              </a:spcAft>
              <a:buSzPts val="1350"/>
              <a:buChar char="⮚"/>
            </a:pPr>
            <a:r>
              <a:rPr lang="en-US" dirty="0"/>
              <a:t>Study</a:t>
            </a:r>
            <a:endParaRPr dirty="0"/>
          </a:p>
          <a:p>
            <a:pPr marL="457188" lvl="0" indent="-409563" algn="l" rtl="0">
              <a:lnSpc>
                <a:spcPct val="100000"/>
              </a:lnSpc>
              <a:spcBef>
                <a:spcPts val="560"/>
              </a:spcBef>
              <a:spcAft>
                <a:spcPts val="0"/>
              </a:spcAft>
              <a:buSzPts val="1350"/>
              <a:buChar char="⮚"/>
            </a:pPr>
            <a:r>
              <a:rPr lang="en-US" dirty="0"/>
              <a:t>Organize your thinking</a:t>
            </a:r>
            <a:endParaRPr dirty="0"/>
          </a:p>
          <a:p>
            <a:pPr marL="457188" lvl="0" indent="-409563" algn="l" rtl="0">
              <a:lnSpc>
                <a:spcPct val="100000"/>
              </a:lnSpc>
              <a:spcBef>
                <a:spcPts val="560"/>
              </a:spcBef>
              <a:spcAft>
                <a:spcPts val="0"/>
              </a:spcAft>
              <a:buSzPts val="1350"/>
              <a:buChar char="⮚"/>
            </a:pPr>
            <a:r>
              <a:rPr lang="en-US" dirty="0"/>
              <a:t>Spark new ideas</a:t>
            </a:r>
            <a:endParaRPr dirty="0"/>
          </a:p>
          <a:p>
            <a:pPr marL="457188" lvl="0" indent="-409563" algn="l" rtl="0">
              <a:lnSpc>
                <a:spcPct val="100000"/>
              </a:lnSpc>
              <a:spcBef>
                <a:spcPts val="560"/>
              </a:spcBef>
              <a:spcAft>
                <a:spcPts val="0"/>
              </a:spcAft>
              <a:buSzPts val="1350"/>
              <a:buChar char="⮚"/>
            </a:pPr>
            <a:endParaRPr dirty="0"/>
          </a:p>
          <a:p>
            <a:pPr marL="457200" lvl="0" indent="0" algn="l" rtl="0">
              <a:lnSpc>
                <a:spcPct val="100000"/>
              </a:lnSpc>
              <a:spcBef>
                <a:spcPts val="560"/>
              </a:spcBef>
              <a:spcAft>
                <a:spcPts val="0"/>
              </a:spcAft>
              <a:buNone/>
            </a:pPr>
            <a:endParaRPr dirty="0"/>
          </a:p>
          <a:p>
            <a:pPr marL="457200" lvl="0" indent="0" algn="l" rtl="0">
              <a:lnSpc>
                <a:spcPct val="100000"/>
              </a:lnSpc>
              <a:spcBef>
                <a:spcPts val="560"/>
              </a:spcBef>
              <a:spcAft>
                <a:spcPts val="0"/>
              </a:spcAft>
              <a:buNone/>
            </a:pPr>
            <a:endParaRPr dirty="0"/>
          </a:p>
          <a:p>
            <a:pPr marL="457188" lvl="0" indent="-323838" algn="l" rtl="0">
              <a:lnSpc>
                <a:spcPct val="100000"/>
              </a:lnSpc>
              <a:spcBef>
                <a:spcPts val="560"/>
              </a:spcBef>
              <a:spcAft>
                <a:spcPts val="0"/>
              </a:spcAft>
              <a:buSzPts val="2100"/>
              <a:buNone/>
            </a:pPr>
            <a:endParaRPr dirty="0"/>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36ae76ed85a_0_66"/>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How AI is used in Design</a:t>
            </a:r>
            <a:endParaRPr dirty="0"/>
          </a:p>
        </p:txBody>
      </p:sp>
      <p:sp>
        <p:nvSpPr>
          <p:cNvPr id="384" name="Google Shape;384;g36ae76ed85a_0_66"/>
          <p:cNvSpPr txBox="1">
            <a:spLocks noGrp="1"/>
          </p:cNvSpPr>
          <p:nvPr>
            <p:ph type="body" idx="1"/>
          </p:nvPr>
        </p:nvSpPr>
        <p:spPr>
          <a:xfrm>
            <a:off x="546450" y="1666650"/>
            <a:ext cx="8143800" cy="642600"/>
          </a:xfrm>
          <a:prstGeom prst="rect">
            <a:avLst/>
          </a:prstGeom>
          <a:noFill/>
          <a:ln>
            <a:noFill/>
          </a:ln>
        </p:spPr>
        <p:txBody>
          <a:bodyPr spcFirstLastPara="1" wrap="square" lIns="91425" tIns="45700" rIns="91425" bIns="45700" anchor="t" anchorCtr="0">
            <a:noAutofit/>
          </a:bodyPr>
          <a:lstStyle/>
          <a:p>
            <a:pPr marL="457188" lvl="0" indent="-457188" algn="l" rtl="0">
              <a:lnSpc>
                <a:spcPct val="100000"/>
              </a:lnSpc>
              <a:spcBef>
                <a:spcPts val="560"/>
              </a:spcBef>
              <a:spcAft>
                <a:spcPts val="0"/>
              </a:spcAft>
              <a:buSzPts val="2100"/>
              <a:buChar char="⮚"/>
            </a:pPr>
            <a:r>
              <a:rPr lang="en-US"/>
              <a:t>Can you spot the mistake in the AI generated graphics?</a:t>
            </a:r>
            <a:endParaRPr/>
          </a:p>
          <a:p>
            <a:pPr marL="457200" lvl="0" indent="0" algn="l" rtl="0">
              <a:lnSpc>
                <a:spcPct val="100000"/>
              </a:lnSpc>
              <a:spcBef>
                <a:spcPts val="560"/>
              </a:spcBef>
              <a:spcAft>
                <a:spcPts val="0"/>
              </a:spcAft>
              <a:buNone/>
            </a:pPr>
            <a:endParaRPr/>
          </a:p>
          <a:p>
            <a:pPr marL="457188" lvl="0" indent="-323838" algn="l" rtl="0">
              <a:lnSpc>
                <a:spcPct val="100000"/>
              </a:lnSpc>
              <a:spcBef>
                <a:spcPts val="560"/>
              </a:spcBef>
              <a:spcAft>
                <a:spcPts val="0"/>
              </a:spcAft>
              <a:buSzPts val="2100"/>
              <a:buNone/>
            </a:pPr>
            <a:endParaRPr/>
          </a:p>
        </p:txBody>
      </p:sp>
      <p:pic>
        <p:nvPicPr>
          <p:cNvPr id="385" name="Google Shape;385;g36ae76ed85a_0_66"/>
          <p:cNvPicPr preferRelativeResize="0"/>
          <p:nvPr/>
        </p:nvPicPr>
        <p:blipFill>
          <a:blip r:embed="rId4">
            <a:alphaModFix/>
          </a:blip>
          <a:stretch>
            <a:fillRect/>
          </a:stretch>
        </p:blipFill>
        <p:spPr>
          <a:xfrm>
            <a:off x="152400" y="2461650"/>
            <a:ext cx="11887201" cy="4033987"/>
          </a:xfrm>
          <a:prstGeom prst="rect">
            <a:avLst/>
          </a:prstGeom>
          <a:noFill/>
          <a:ln>
            <a:noFill/>
          </a:ln>
        </p:spPr>
      </p:pic>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36ae76ed85a_0_50"/>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Using AI in Training and Education </a:t>
            </a:r>
            <a:endParaRPr/>
          </a:p>
        </p:txBody>
      </p:sp>
      <p:sp>
        <p:nvSpPr>
          <p:cNvPr id="391" name="Google Shape;391;g36ae76ed85a_0_50"/>
          <p:cNvSpPr txBox="1">
            <a:spLocks noGrp="1"/>
          </p:cNvSpPr>
          <p:nvPr>
            <p:ph type="body" idx="1"/>
          </p:nvPr>
        </p:nvSpPr>
        <p:spPr>
          <a:xfrm>
            <a:off x="546450" y="1666650"/>
            <a:ext cx="8143800" cy="642600"/>
          </a:xfrm>
          <a:prstGeom prst="rect">
            <a:avLst/>
          </a:prstGeom>
          <a:noFill/>
          <a:ln>
            <a:noFill/>
          </a:ln>
        </p:spPr>
        <p:txBody>
          <a:bodyPr spcFirstLastPara="1" wrap="square" lIns="91425" tIns="45700" rIns="91425" bIns="45700" anchor="t" anchorCtr="0">
            <a:noAutofit/>
          </a:bodyPr>
          <a:lstStyle/>
          <a:p>
            <a:pPr marL="457188" lvl="0" indent="-457188" algn="l" rtl="0">
              <a:lnSpc>
                <a:spcPct val="100000"/>
              </a:lnSpc>
              <a:spcBef>
                <a:spcPts val="560"/>
              </a:spcBef>
              <a:spcAft>
                <a:spcPts val="0"/>
              </a:spcAft>
              <a:buSzPts val="2100"/>
              <a:buChar char="⮚"/>
            </a:pPr>
            <a:r>
              <a:rPr lang="en-US" dirty="0"/>
              <a:t>Avatar support for </a:t>
            </a:r>
            <a:r>
              <a:rPr lang="en-US" dirty="0" err="1"/>
              <a:t>MicroLearning</a:t>
            </a:r>
            <a:r>
              <a:rPr lang="en-US" dirty="0"/>
              <a:t> Videos</a:t>
            </a:r>
            <a:endParaRPr dirty="0"/>
          </a:p>
          <a:p>
            <a:pPr marL="457200" lvl="0" indent="0" algn="l" rtl="0">
              <a:lnSpc>
                <a:spcPct val="100000"/>
              </a:lnSpc>
              <a:spcBef>
                <a:spcPts val="560"/>
              </a:spcBef>
              <a:spcAft>
                <a:spcPts val="0"/>
              </a:spcAft>
              <a:buNone/>
            </a:pPr>
            <a:endParaRPr dirty="0"/>
          </a:p>
          <a:p>
            <a:pPr marL="457188" lvl="0" indent="-323838" algn="l" rtl="0">
              <a:lnSpc>
                <a:spcPct val="100000"/>
              </a:lnSpc>
              <a:spcBef>
                <a:spcPts val="560"/>
              </a:spcBef>
              <a:spcAft>
                <a:spcPts val="0"/>
              </a:spcAft>
              <a:buSzPts val="2100"/>
              <a:buNone/>
            </a:pPr>
            <a:endParaRPr dirty="0"/>
          </a:p>
        </p:txBody>
      </p:sp>
      <p:pic>
        <p:nvPicPr>
          <p:cNvPr id="392" name="Google Shape;392;g36ae76ed85a_0_50">
            <a:hlinkClick r:id="rId4"/>
          </p:cNvPr>
          <p:cNvPicPr preferRelativeResize="0"/>
          <p:nvPr/>
        </p:nvPicPr>
        <p:blipFill>
          <a:blip r:embed="rId5">
            <a:alphaModFix/>
          </a:blip>
          <a:stretch>
            <a:fillRect/>
          </a:stretch>
        </p:blipFill>
        <p:spPr>
          <a:xfrm>
            <a:off x="2602588" y="2222450"/>
            <a:ext cx="6986824" cy="4243950"/>
          </a:xfrm>
          <a:prstGeom prst="rect">
            <a:avLst/>
          </a:prstGeom>
          <a:noFill/>
          <a:ln>
            <a:noFill/>
          </a:ln>
        </p:spPr>
      </p:pic>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36a57c9945b_0_101"/>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Healthcare Innovations</a:t>
            </a:r>
            <a:endParaRPr dirty="0"/>
          </a:p>
        </p:txBody>
      </p:sp>
      <p:pic>
        <p:nvPicPr>
          <p:cNvPr id="398" name="Google Shape;398;g36a57c9945b_0_101"/>
          <p:cNvPicPr preferRelativeResize="0"/>
          <p:nvPr/>
        </p:nvPicPr>
        <p:blipFill>
          <a:blip r:embed="rId4">
            <a:alphaModFix/>
          </a:blip>
          <a:stretch>
            <a:fillRect/>
          </a:stretch>
        </p:blipFill>
        <p:spPr>
          <a:xfrm>
            <a:off x="2936500" y="1099800"/>
            <a:ext cx="7582630" cy="5758200"/>
          </a:xfrm>
          <a:prstGeom prst="rect">
            <a:avLst/>
          </a:prstGeom>
          <a:noFill/>
          <a:ln>
            <a:noFill/>
          </a:ln>
        </p:spPr>
      </p:pic>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36a57c9945b_0_106"/>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Creative Industries Transformation</a:t>
            </a:r>
            <a:endParaRPr/>
          </a:p>
        </p:txBody>
      </p:sp>
      <p:pic>
        <p:nvPicPr>
          <p:cNvPr id="404" name="Google Shape;404;g36a57c9945b_0_106"/>
          <p:cNvPicPr preferRelativeResize="0"/>
          <p:nvPr/>
        </p:nvPicPr>
        <p:blipFill>
          <a:blip r:embed="rId4">
            <a:alphaModFix/>
          </a:blip>
          <a:stretch>
            <a:fillRect/>
          </a:stretch>
        </p:blipFill>
        <p:spPr>
          <a:xfrm>
            <a:off x="3188975" y="898750"/>
            <a:ext cx="5264000" cy="5959249"/>
          </a:xfrm>
          <a:prstGeom prst="rect">
            <a:avLst/>
          </a:prstGeom>
          <a:noFill/>
          <a:ln>
            <a:noFill/>
          </a:ln>
        </p:spPr>
      </p:pic>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36a57c9945b_0_111"/>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Business and Automation</a:t>
            </a:r>
            <a:endParaRPr dirty="0"/>
          </a:p>
        </p:txBody>
      </p:sp>
      <p:sp>
        <p:nvSpPr>
          <p:cNvPr id="410" name="Google Shape;410;g36a57c9945b_0_111"/>
          <p:cNvSpPr txBox="1">
            <a:spLocks noGrp="1"/>
          </p:cNvSpPr>
          <p:nvPr>
            <p:ph type="body" idx="1"/>
          </p:nvPr>
        </p:nvSpPr>
        <p:spPr>
          <a:xfrm>
            <a:off x="546450" y="1666650"/>
            <a:ext cx="10037100" cy="3524700"/>
          </a:xfrm>
          <a:prstGeom prst="rect">
            <a:avLst/>
          </a:prstGeom>
          <a:noFill/>
          <a:ln>
            <a:noFill/>
          </a:ln>
        </p:spPr>
        <p:txBody>
          <a:bodyPr spcFirstLastPara="1" wrap="square" lIns="91425" tIns="45700" rIns="91425" bIns="45700" anchor="t" anchorCtr="0">
            <a:noAutofit/>
          </a:bodyPr>
          <a:lstStyle/>
          <a:p>
            <a:pPr marL="457188" lvl="0" indent="-409563" algn="l" rtl="0">
              <a:lnSpc>
                <a:spcPct val="100000"/>
              </a:lnSpc>
              <a:spcBef>
                <a:spcPts val="560"/>
              </a:spcBef>
              <a:spcAft>
                <a:spcPts val="0"/>
              </a:spcAft>
              <a:buSzPts val="1350"/>
              <a:buChar char="⮚"/>
            </a:pPr>
            <a:r>
              <a:rPr lang="en-US" dirty="0"/>
              <a:t>AI-driven chatbots improve customer service with human-like interactions</a:t>
            </a:r>
            <a:endParaRPr dirty="0"/>
          </a:p>
          <a:p>
            <a:pPr marL="457188" lvl="0" indent="-409563" algn="l" rtl="0">
              <a:lnSpc>
                <a:spcPct val="100000"/>
              </a:lnSpc>
              <a:spcBef>
                <a:spcPts val="560"/>
              </a:spcBef>
              <a:spcAft>
                <a:spcPts val="0"/>
              </a:spcAft>
              <a:buSzPts val="1350"/>
              <a:buChar char="⮚"/>
            </a:pPr>
            <a:r>
              <a:rPr lang="en-US" dirty="0"/>
              <a:t>Automated report generation saves time and reduces human error</a:t>
            </a:r>
            <a:endParaRPr dirty="0"/>
          </a:p>
          <a:p>
            <a:pPr marL="457188" lvl="0" indent="-409563" algn="l" rtl="0">
              <a:lnSpc>
                <a:spcPct val="100000"/>
              </a:lnSpc>
              <a:spcBef>
                <a:spcPts val="560"/>
              </a:spcBef>
              <a:spcAft>
                <a:spcPts val="0"/>
              </a:spcAft>
              <a:buSzPts val="1350"/>
              <a:buChar char="⮚"/>
            </a:pPr>
            <a:r>
              <a:rPr lang="en-US" dirty="0"/>
              <a:t>Supply chain optimization is achieved through predictive AI models</a:t>
            </a:r>
            <a:endParaRPr dirty="0"/>
          </a:p>
          <a:p>
            <a:pPr marL="457188" lvl="0" indent="-409563" algn="l" rtl="0">
              <a:lnSpc>
                <a:spcPct val="100000"/>
              </a:lnSpc>
              <a:spcBef>
                <a:spcPts val="560"/>
              </a:spcBef>
              <a:spcAft>
                <a:spcPts val="0"/>
              </a:spcAft>
              <a:buSzPts val="1350"/>
              <a:buChar char="⮚"/>
            </a:pPr>
            <a:r>
              <a:rPr lang="en-US" dirty="0"/>
              <a:t>Customized product designs are generated based on consumer preferences</a:t>
            </a:r>
            <a:endParaRPr dirty="0"/>
          </a:p>
          <a:p>
            <a:pPr marL="457200" lvl="0" indent="0" algn="l" rtl="0">
              <a:lnSpc>
                <a:spcPct val="100000"/>
              </a:lnSpc>
              <a:spcBef>
                <a:spcPts val="560"/>
              </a:spcBef>
              <a:spcAft>
                <a:spcPts val="0"/>
              </a:spcAft>
              <a:buNone/>
            </a:pPr>
            <a:endParaRPr dirty="0"/>
          </a:p>
          <a:p>
            <a:pPr marL="457200" lvl="0" indent="0" algn="l" rtl="0">
              <a:lnSpc>
                <a:spcPct val="100000"/>
              </a:lnSpc>
              <a:spcBef>
                <a:spcPts val="560"/>
              </a:spcBef>
              <a:spcAft>
                <a:spcPts val="0"/>
              </a:spcAft>
              <a:buNone/>
            </a:pPr>
            <a:endParaRPr dirty="0"/>
          </a:p>
          <a:p>
            <a:pPr marL="457188" lvl="0" indent="-323838" algn="l" rtl="0">
              <a:lnSpc>
                <a:spcPct val="100000"/>
              </a:lnSpc>
              <a:spcBef>
                <a:spcPts val="560"/>
              </a:spcBef>
              <a:spcAft>
                <a:spcPts val="0"/>
              </a:spcAft>
              <a:buSzPts val="2100"/>
              <a:buNone/>
            </a:pPr>
            <a:endParaRPr dirty="0"/>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36ae76ed85a_0_6"/>
          <p:cNvSpPr txBox="1">
            <a:spLocks noGrp="1"/>
          </p:cNvSpPr>
          <p:nvPr>
            <p:ph type="title"/>
          </p:nvPr>
        </p:nvSpPr>
        <p:spPr>
          <a:xfrm>
            <a:off x="2471850" y="-175850"/>
            <a:ext cx="7248300" cy="8355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US" dirty="0"/>
              <a:t>AI Platforms Explored</a:t>
            </a:r>
            <a:endParaRPr dirty="0"/>
          </a:p>
        </p:txBody>
      </p:sp>
      <p:pic>
        <p:nvPicPr>
          <p:cNvPr id="103" name="Google Shape;103;g36ae76ed85a_0_6"/>
          <p:cNvPicPr preferRelativeResize="0"/>
          <p:nvPr/>
        </p:nvPicPr>
        <p:blipFill>
          <a:blip r:embed="rId3">
            <a:alphaModFix/>
          </a:blip>
          <a:stretch>
            <a:fillRect/>
          </a:stretch>
        </p:blipFill>
        <p:spPr>
          <a:xfrm>
            <a:off x="0" y="1003025"/>
            <a:ext cx="11887201" cy="535736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36a57c9945b_0_118"/>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Education and Training</a:t>
            </a:r>
            <a:endParaRPr/>
          </a:p>
        </p:txBody>
      </p:sp>
      <p:sp>
        <p:nvSpPr>
          <p:cNvPr id="416" name="Google Shape;416;g36a57c9945b_0_118"/>
          <p:cNvSpPr txBox="1">
            <a:spLocks noGrp="1"/>
          </p:cNvSpPr>
          <p:nvPr>
            <p:ph type="body" idx="1"/>
          </p:nvPr>
        </p:nvSpPr>
        <p:spPr>
          <a:xfrm>
            <a:off x="546450" y="1666650"/>
            <a:ext cx="9302400" cy="3524700"/>
          </a:xfrm>
          <a:prstGeom prst="rect">
            <a:avLst/>
          </a:prstGeom>
          <a:noFill/>
          <a:ln>
            <a:noFill/>
          </a:ln>
        </p:spPr>
        <p:txBody>
          <a:bodyPr spcFirstLastPara="1" wrap="square" lIns="91425" tIns="45700" rIns="91425" bIns="45700" anchor="t" anchorCtr="0">
            <a:noAutofit/>
          </a:bodyPr>
          <a:lstStyle/>
          <a:p>
            <a:pPr marL="457188" lvl="0" indent="-409563" algn="l" rtl="0">
              <a:lnSpc>
                <a:spcPct val="100000"/>
              </a:lnSpc>
              <a:spcBef>
                <a:spcPts val="560"/>
              </a:spcBef>
              <a:spcAft>
                <a:spcPts val="0"/>
              </a:spcAft>
              <a:buSzPts val="1350"/>
              <a:buChar char="⮚"/>
            </a:pPr>
            <a:r>
              <a:rPr lang="en-US"/>
              <a:t>Personalized learning experiences are created using generative AI tools</a:t>
            </a:r>
            <a:endParaRPr/>
          </a:p>
          <a:p>
            <a:pPr marL="457188" lvl="0" indent="-409563" algn="l" rtl="0">
              <a:lnSpc>
                <a:spcPct val="100000"/>
              </a:lnSpc>
              <a:spcBef>
                <a:spcPts val="560"/>
              </a:spcBef>
              <a:spcAft>
                <a:spcPts val="0"/>
              </a:spcAft>
              <a:buSzPts val="1350"/>
              <a:buChar char="⮚"/>
            </a:pPr>
            <a:r>
              <a:rPr lang="en-US"/>
              <a:t>AI tutors provide real-time feedback and adaptive lessons</a:t>
            </a:r>
            <a:endParaRPr/>
          </a:p>
          <a:p>
            <a:pPr marL="457188" lvl="0" indent="-409563" algn="l" rtl="0">
              <a:lnSpc>
                <a:spcPct val="100000"/>
              </a:lnSpc>
              <a:spcBef>
                <a:spcPts val="560"/>
              </a:spcBef>
              <a:spcAft>
                <a:spcPts val="0"/>
              </a:spcAft>
              <a:buSzPts val="1350"/>
              <a:buChar char="⮚"/>
            </a:pPr>
            <a:r>
              <a:rPr lang="en-US"/>
              <a:t>Educational content is generated to meet diverse learning needs</a:t>
            </a:r>
            <a:endParaRPr/>
          </a:p>
          <a:p>
            <a:pPr marL="457188" lvl="0" indent="-409563" algn="l" rtl="0">
              <a:lnSpc>
                <a:spcPct val="100000"/>
              </a:lnSpc>
              <a:spcBef>
                <a:spcPts val="560"/>
              </a:spcBef>
              <a:spcAft>
                <a:spcPts val="0"/>
              </a:spcAft>
              <a:buSzPts val="1350"/>
              <a:buChar char="⮚"/>
            </a:pPr>
            <a:r>
              <a:rPr lang="en-US"/>
              <a:t>Virtual simulations offer immersive training environments</a:t>
            </a:r>
            <a:endParaRPr/>
          </a:p>
          <a:p>
            <a:pPr marL="457200" lvl="0" indent="0" algn="l" rtl="0">
              <a:lnSpc>
                <a:spcPct val="100000"/>
              </a:lnSpc>
              <a:spcBef>
                <a:spcPts val="560"/>
              </a:spcBef>
              <a:spcAft>
                <a:spcPts val="0"/>
              </a:spcAft>
              <a:buNone/>
            </a:pPr>
            <a:endParaRPr/>
          </a:p>
          <a:p>
            <a:pPr marL="457200" lvl="0" indent="0" algn="l" rtl="0">
              <a:lnSpc>
                <a:spcPct val="100000"/>
              </a:lnSpc>
              <a:spcBef>
                <a:spcPts val="560"/>
              </a:spcBef>
              <a:spcAft>
                <a:spcPts val="0"/>
              </a:spcAft>
              <a:buNone/>
            </a:pPr>
            <a:endParaRPr/>
          </a:p>
          <a:p>
            <a:pPr marL="457188" lvl="0" indent="-323838" algn="l" rtl="0">
              <a:lnSpc>
                <a:spcPct val="100000"/>
              </a:lnSpc>
              <a:spcBef>
                <a:spcPts val="560"/>
              </a:spcBef>
              <a:spcAft>
                <a:spcPts val="0"/>
              </a:spcAft>
              <a:buSzPts val="2100"/>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36a57c9945b_0_123"/>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Financial Services Advancements</a:t>
            </a:r>
            <a:endParaRPr/>
          </a:p>
        </p:txBody>
      </p:sp>
      <p:sp>
        <p:nvSpPr>
          <p:cNvPr id="422" name="Google Shape;422;g36a57c9945b_0_123"/>
          <p:cNvSpPr txBox="1">
            <a:spLocks noGrp="1"/>
          </p:cNvSpPr>
          <p:nvPr>
            <p:ph type="body" idx="1"/>
          </p:nvPr>
        </p:nvSpPr>
        <p:spPr>
          <a:xfrm>
            <a:off x="546450" y="1666650"/>
            <a:ext cx="9988200" cy="3524700"/>
          </a:xfrm>
          <a:prstGeom prst="rect">
            <a:avLst/>
          </a:prstGeom>
          <a:noFill/>
          <a:ln>
            <a:noFill/>
          </a:ln>
        </p:spPr>
        <p:txBody>
          <a:bodyPr spcFirstLastPara="1" wrap="square" lIns="91425" tIns="45700" rIns="91425" bIns="45700" anchor="t" anchorCtr="0">
            <a:noAutofit/>
          </a:bodyPr>
          <a:lstStyle/>
          <a:p>
            <a:pPr marL="457188" lvl="0" indent="-409563" algn="l" rtl="0">
              <a:lnSpc>
                <a:spcPct val="100000"/>
              </a:lnSpc>
              <a:spcBef>
                <a:spcPts val="560"/>
              </a:spcBef>
              <a:spcAft>
                <a:spcPts val="0"/>
              </a:spcAft>
              <a:buSzPts val="1350"/>
              <a:buChar char="⮚"/>
            </a:pPr>
            <a:r>
              <a:rPr lang="en-US"/>
              <a:t>Fraud detection systems are enhanced with AI-generated anomaly patterns</a:t>
            </a:r>
            <a:endParaRPr/>
          </a:p>
          <a:p>
            <a:pPr marL="457188" lvl="0" indent="-409563" algn="l" rtl="0">
              <a:lnSpc>
                <a:spcPct val="100000"/>
              </a:lnSpc>
              <a:spcBef>
                <a:spcPts val="560"/>
              </a:spcBef>
              <a:spcAft>
                <a:spcPts val="0"/>
              </a:spcAft>
              <a:buSzPts val="1350"/>
              <a:buChar char="⮚"/>
            </a:pPr>
            <a:r>
              <a:rPr lang="en-US"/>
              <a:t>Automated financial reports are produced with high accuracy</a:t>
            </a:r>
            <a:endParaRPr/>
          </a:p>
          <a:p>
            <a:pPr marL="457188" lvl="0" indent="-409563" algn="l" rtl="0">
              <a:lnSpc>
                <a:spcPct val="100000"/>
              </a:lnSpc>
              <a:spcBef>
                <a:spcPts val="560"/>
              </a:spcBef>
              <a:spcAft>
                <a:spcPts val="0"/>
              </a:spcAft>
              <a:buSzPts val="1350"/>
              <a:buChar char="⮚"/>
            </a:pPr>
            <a:r>
              <a:rPr lang="en-US"/>
              <a:t>AI-driven investment strategies optimize portfolio management</a:t>
            </a:r>
            <a:endParaRPr/>
          </a:p>
          <a:p>
            <a:pPr marL="457188" lvl="0" indent="-409563" algn="l" rtl="0">
              <a:lnSpc>
                <a:spcPct val="100000"/>
              </a:lnSpc>
              <a:spcBef>
                <a:spcPts val="560"/>
              </a:spcBef>
              <a:spcAft>
                <a:spcPts val="0"/>
              </a:spcAft>
              <a:buSzPts val="1350"/>
              <a:buChar char="⮚"/>
            </a:pPr>
            <a:r>
              <a:rPr lang="en-US"/>
              <a:t>Customer service in banking is improved with intelligent virtual assistants</a:t>
            </a:r>
            <a:endParaRPr/>
          </a:p>
          <a:p>
            <a:pPr marL="457200" lvl="0" indent="0" algn="l" rtl="0">
              <a:lnSpc>
                <a:spcPct val="100000"/>
              </a:lnSpc>
              <a:spcBef>
                <a:spcPts val="560"/>
              </a:spcBef>
              <a:spcAft>
                <a:spcPts val="0"/>
              </a:spcAft>
              <a:buNone/>
            </a:pPr>
            <a:endParaRPr/>
          </a:p>
          <a:p>
            <a:pPr marL="457200" lvl="0" indent="0" algn="l" rtl="0">
              <a:lnSpc>
                <a:spcPct val="100000"/>
              </a:lnSpc>
              <a:spcBef>
                <a:spcPts val="560"/>
              </a:spcBef>
              <a:spcAft>
                <a:spcPts val="0"/>
              </a:spcAft>
              <a:buNone/>
            </a:pPr>
            <a:endParaRPr/>
          </a:p>
          <a:p>
            <a:pPr marL="457188" lvl="0" indent="-323838" algn="l" rtl="0">
              <a:lnSpc>
                <a:spcPct val="100000"/>
              </a:lnSpc>
              <a:spcBef>
                <a:spcPts val="560"/>
              </a:spcBef>
              <a:spcAft>
                <a:spcPts val="0"/>
              </a:spcAft>
              <a:buSzPts val="2100"/>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36a57c9945b_0_130"/>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Entertainment and Media</a:t>
            </a:r>
            <a:endParaRPr/>
          </a:p>
        </p:txBody>
      </p:sp>
      <p:sp>
        <p:nvSpPr>
          <p:cNvPr id="428" name="Google Shape;428;g36a57c9945b_0_130"/>
          <p:cNvSpPr txBox="1">
            <a:spLocks noGrp="1"/>
          </p:cNvSpPr>
          <p:nvPr>
            <p:ph type="body" idx="1"/>
          </p:nvPr>
        </p:nvSpPr>
        <p:spPr>
          <a:xfrm>
            <a:off x="546450" y="1666650"/>
            <a:ext cx="9963600" cy="35247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560"/>
              </a:spcBef>
              <a:spcAft>
                <a:spcPts val="0"/>
              </a:spcAft>
              <a:buNone/>
            </a:pPr>
            <a:r>
              <a:rPr lang="en-US"/>
              <a:t>AI-generated scripts and storylines assist filmmakers and writers</a:t>
            </a:r>
            <a:endParaRPr/>
          </a:p>
          <a:p>
            <a:pPr marL="457200" lvl="0" indent="0" algn="l" rtl="0">
              <a:lnSpc>
                <a:spcPct val="100000"/>
              </a:lnSpc>
              <a:spcBef>
                <a:spcPts val="560"/>
              </a:spcBef>
              <a:spcAft>
                <a:spcPts val="0"/>
              </a:spcAft>
              <a:buNone/>
            </a:pPr>
            <a:r>
              <a:rPr lang="en-US"/>
              <a:t>Deepfake technology creates realistic visual effects for movies</a:t>
            </a:r>
            <a:endParaRPr/>
          </a:p>
          <a:p>
            <a:pPr marL="457200" lvl="0" indent="0" algn="l" rtl="0">
              <a:lnSpc>
                <a:spcPct val="100000"/>
              </a:lnSpc>
              <a:spcBef>
                <a:spcPts val="560"/>
              </a:spcBef>
              <a:spcAft>
                <a:spcPts val="0"/>
              </a:spcAft>
              <a:buNone/>
            </a:pPr>
            <a:r>
              <a:rPr lang="en-US"/>
              <a:t>Music composition tools help artists develop new melodies and beats</a:t>
            </a:r>
            <a:endParaRPr/>
          </a:p>
          <a:p>
            <a:pPr marL="457200" lvl="0" indent="0" algn="l" rtl="0">
              <a:lnSpc>
                <a:spcPct val="100000"/>
              </a:lnSpc>
              <a:spcBef>
                <a:spcPts val="560"/>
              </a:spcBef>
              <a:spcAft>
                <a:spcPts val="0"/>
              </a:spcAft>
              <a:buNone/>
            </a:pPr>
            <a:r>
              <a:rPr lang="en-US"/>
              <a:t>Personalized content recommendations enhance user engagement</a:t>
            </a:r>
            <a:endParaRPr/>
          </a:p>
          <a:p>
            <a:pPr marL="457200" lvl="0" indent="0" algn="l" rtl="0">
              <a:lnSpc>
                <a:spcPct val="100000"/>
              </a:lnSpc>
              <a:spcBef>
                <a:spcPts val="560"/>
              </a:spcBef>
              <a:spcAft>
                <a:spcPts val="0"/>
              </a:spcAft>
              <a:buNone/>
            </a:pPr>
            <a:endParaRPr/>
          </a:p>
          <a:p>
            <a:pPr marL="457188" lvl="0" indent="-323838" algn="l" rtl="0">
              <a:lnSpc>
                <a:spcPct val="100000"/>
              </a:lnSpc>
              <a:spcBef>
                <a:spcPts val="560"/>
              </a:spcBef>
              <a:spcAft>
                <a:spcPts val="0"/>
              </a:spcAft>
              <a:buSzPts val="2100"/>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36a57c9945b_0_135"/>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Ethical Considerations</a:t>
            </a:r>
            <a:endParaRPr/>
          </a:p>
        </p:txBody>
      </p:sp>
      <p:sp>
        <p:nvSpPr>
          <p:cNvPr id="434" name="Google Shape;434;g36a57c9945b_0_135"/>
          <p:cNvSpPr txBox="1">
            <a:spLocks noGrp="1"/>
          </p:cNvSpPr>
          <p:nvPr>
            <p:ph type="body" idx="1"/>
          </p:nvPr>
        </p:nvSpPr>
        <p:spPr>
          <a:xfrm>
            <a:off x="546450" y="1666650"/>
            <a:ext cx="9669900" cy="3524700"/>
          </a:xfrm>
          <a:prstGeom prst="rect">
            <a:avLst/>
          </a:prstGeom>
          <a:noFill/>
          <a:ln>
            <a:noFill/>
          </a:ln>
        </p:spPr>
        <p:txBody>
          <a:bodyPr spcFirstLastPara="1" wrap="square" lIns="91425" tIns="45700" rIns="91425" bIns="45700" anchor="t" anchorCtr="0">
            <a:noAutofit/>
          </a:bodyPr>
          <a:lstStyle/>
          <a:p>
            <a:pPr marL="457188" lvl="0" indent="-409563" algn="l" rtl="0">
              <a:lnSpc>
                <a:spcPct val="100000"/>
              </a:lnSpc>
              <a:spcBef>
                <a:spcPts val="560"/>
              </a:spcBef>
              <a:spcAft>
                <a:spcPts val="0"/>
              </a:spcAft>
              <a:buSzPts val="1350"/>
              <a:buChar char="⮚"/>
            </a:pPr>
            <a:r>
              <a:rPr lang="en-US"/>
              <a:t>Bias in AI-generated content must be carefully monitored and addressed</a:t>
            </a:r>
            <a:endParaRPr/>
          </a:p>
          <a:p>
            <a:pPr marL="457188" lvl="0" indent="-409563" algn="l" rtl="0">
              <a:lnSpc>
                <a:spcPct val="100000"/>
              </a:lnSpc>
              <a:spcBef>
                <a:spcPts val="560"/>
              </a:spcBef>
              <a:spcAft>
                <a:spcPts val="0"/>
              </a:spcAft>
              <a:buSzPts val="1350"/>
              <a:buChar char="⮚"/>
            </a:pPr>
            <a:r>
              <a:rPr lang="en-US"/>
              <a:t>Intellectual property rights for AI-created works require clear guidelines</a:t>
            </a:r>
            <a:endParaRPr/>
          </a:p>
          <a:p>
            <a:pPr marL="457188" lvl="0" indent="-409563" algn="l" rtl="0">
              <a:lnSpc>
                <a:spcPct val="100000"/>
              </a:lnSpc>
              <a:spcBef>
                <a:spcPts val="560"/>
              </a:spcBef>
              <a:spcAft>
                <a:spcPts val="0"/>
              </a:spcAft>
              <a:buSzPts val="1350"/>
              <a:buChar char="⮚"/>
            </a:pPr>
            <a:r>
              <a:rPr lang="en-US"/>
              <a:t>Transparency in AI decision-making processes is essential for trust</a:t>
            </a:r>
            <a:endParaRPr/>
          </a:p>
          <a:p>
            <a:pPr marL="457188" lvl="0" indent="-409563" algn="l" rtl="0">
              <a:lnSpc>
                <a:spcPct val="100000"/>
              </a:lnSpc>
              <a:spcBef>
                <a:spcPts val="560"/>
              </a:spcBef>
              <a:spcAft>
                <a:spcPts val="0"/>
              </a:spcAft>
              <a:buSzPts val="1350"/>
              <a:buChar char="⮚"/>
            </a:pPr>
            <a:r>
              <a:rPr lang="en-US"/>
              <a:t>Ethical frameworks must be established to govern generative AI use</a:t>
            </a:r>
            <a:endParaRPr/>
          </a:p>
          <a:p>
            <a:pPr marL="457200" lvl="0" indent="0" algn="l" rtl="0">
              <a:lnSpc>
                <a:spcPct val="100000"/>
              </a:lnSpc>
              <a:spcBef>
                <a:spcPts val="560"/>
              </a:spcBef>
              <a:spcAft>
                <a:spcPts val="0"/>
              </a:spcAft>
              <a:buNone/>
            </a:pPr>
            <a:endParaRPr/>
          </a:p>
          <a:p>
            <a:pPr marL="457200" lvl="0" indent="0" algn="l" rtl="0">
              <a:lnSpc>
                <a:spcPct val="100000"/>
              </a:lnSpc>
              <a:spcBef>
                <a:spcPts val="560"/>
              </a:spcBef>
              <a:spcAft>
                <a:spcPts val="0"/>
              </a:spcAft>
              <a:buNone/>
            </a:pPr>
            <a:endParaRPr/>
          </a:p>
          <a:p>
            <a:pPr marL="457188" lvl="0" indent="-323838" algn="l" rtl="0">
              <a:lnSpc>
                <a:spcPct val="100000"/>
              </a:lnSpc>
              <a:spcBef>
                <a:spcPts val="560"/>
              </a:spcBef>
              <a:spcAft>
                <a:spcPts val="0"/>
              </a:spcAft>
              <a:buSzPts val="2100"/>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36a57c9945b_0_140"/>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Future Trends and Predictions</a:t>
            </a:r>
            <a:endParaRPr/>
          </a:p>
        </p:txBody>
      </p:sp>
      <p:sp>
        <p:nvSpPr>
          <p:cNvPr id="440" name="Google Shape;440;g36a57c9945b_0_140"/>
          <p:cNvSpPr txBox="1">
            <a:spLocks noGrp="1"/>
          </p:cNvSpPr>
          <p:nvPr>
            <p:ph type="body" idx="1"/>
          </p:nvPr>
        </p:nvSpPr>
        <p:spPr>
          <a:xfrm>
            <a:off x="546450" y="1666650"/>
            <a:ext cx="9890100" cy="3524700"/>
          </a:xfrm>
          <a:prstGeom prst="rect">
            <a:avLst/>
          </a:prstGeom>
          <a:noFill/>
          <a:ln>
            <a:noFill/>
          </a:ln>
        </p:spPr>
        <p:txBody>
          <a:bodyPr spcFirstLastPara="1" wrap="square" lIns="91425" tIns="45700" rIns="91425" bIns="45700" anchor="t" anchorCtr="0">
            <a:noAutofit/>
          </a:bodyPr>
          <a:lstStyle/>
          <a:p>
            <a:pPr marL="457188" lvl="0" indent="-409563" algn="l" rtl="0">
              <a:lnSpc>
                <a:spcPct val="100000"/>
              </a:lnSpc>
              <a:spcBef>
                <a:spcPts val="560"/>
              </a:spcBef>
              <a:spcAft>
                <a:spcPts val="0"/>
              </a:spcAft>
              <a:buSzPts val="1350"/>
              <a:buChar char="⮚"/>
            </a:pPr>
            <a:r>
              <a:rPr lang="en-US"/>
              <a:t>Generative AI will become more integrated into everyday applications</a:t>
            </a:r>
            <a:endParaRPr/>
          </a:p>
          <a:p>
            <a:pPr marL="457188" lvl="0" indent="-409563" algn="l" rtl="0">
              <a:lnSpc>
                <a:spcPct val="100000"/>
              </a:lnSpc>
              <a:spcBef>
                <a:spcPts val="560"/>
              </a:spcBef>
              <a:spcAft>
                <a:spcPts val="0"/>
              </a:spcAft>
              <a:buSzPts val="1350"/>
              <a:buChar char="⮚"/>
            </a:pPr>
            <a:r>
              <a:rPr lang="en-US"/>
              <a:t>Advancements in AI will lead to more sophisticated and creative outputs</a:t>
            </a:r>
            <a:endParaRPr/>
          </a:p>
          <a:p>
            <a:pPr marL="457188" lvl="0" indent="-409563" algn="l" rtl="0">
              <a:lnSpc>
                <a:spcPct val="100000"/>
              </a:lnSpc>
              <a:spcBef>
                <a:spcPts val="560"/>
              </a:spcBef>
              <a:spcAft>
                <a:spcPts val="0"/>
              </a:spcAft>
              <a:buSzPts val="1350"/>
              <a:buChar char="⮚"/>
            </a:pPr>
            <a:r>
              <a:rPr lang="en-US"/>
              <a:t>Collaboration between humans and AI will redefine workflows</a:t>
            </a:r>
            <a:endParaRPr/>
          </a:p>
          <a:p>
            <a:pPr marL="457188" lvl="0" indent="-409563" algn="l" rtl="0">
              <a:lnSpc>
                <a:spcPct val="100000"/>
              </a:lnSpc>
              <a:spcBef>
                <a:spcPts val="560"/>
              </a:spcBef>
              <a:spcAft>
                <a:spcPts val="0"/>
              </a:spcAft>
              <a:buSzPts val="1350"/>
              <a:buChar char="⮚"/>
            </a:pPr>
            <a:r>
              <a:rPr lang="en-US"/>
              <a:t>Regulatory standards will evolve to address new challenges</a:t>
            </a:r>
            <a:endParaRPr/>
          </a:p>
          <a:p>
            <a:pPr marL="457200" lvl="0" indent="0" algn="l" rtl="0">
              <a:lnSpc>
                <a:spcPct val="100000"/>
              </a:lnSpc>
              <a:spcBef>
                <a:spcPts val="560"/>
              </a:spcBef>
              <a:spcAft>
                <a:spcPts val="0"/>
              </a:spcAft>
              <a:buNone/>
            </a:pPr>
            <a:endParaRPr/>
          </a:p>
          <a:p>
            <a:pPr marL="457188" lvl="0" indent="-323838" algn="l" rtl="0">
              <a:lnSpc>
                <a:spcPct val="100000"/>
              </a:lnSpc>
              <a:spcBef>
                <a:spcPts val="560"/>
              </a:spcBef>
              <a:spcAft>
                <a:spcPts val="0"/>
              </a:spcAft>
              <a:buSzPts val="2100"/>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359447e5863_1_90"/>
          <p:cNvSpPr txBox="1">
            <a:spLocks noGrp="1"/>
          </p:cNvSpPr>
          <p:nvPr>
            <p:ph type="title"/>
          </p:nvPr>
        </p:nvSpPr>
        <p:spPr>
          <a:xfrm>
            <a:off x="1513500" y="0"/>
            <a:ext cx="94650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Integrating AI Agents in Educational Settings</a:t>
            </a:r>
            <a:endParaRPr/>
          </a:p>
        </p:txBody>
      </p:sp>
      <p:sp>
        <p:nvSpPr>
          <p:cNvPr id="446" name="Google Shape;446;g359447e5863_1_90"/>
          <p:cNvSpPr txBox="1">
            <a:spLocks noGrp="1"/>
          </p:cNvSpPr>
          <p:nvPr>
            <p:ph type="body" idx="1"/>
          </p:nvPr>
        </p:nvSpPr>
        <p:spPr>
          <a:xfrm>
            <a:off x="546450" y="1666650"/>
            <a:ext cx="8143800" cy="3524700"/>
          </a:xfrm>
          <a:prstGeom prst="rect">
            <a:avLst/>
          </a:prstGeom>
          <a:noFill/>
          <a:ln>
            <a:noFill/>
          </a:ln>
        </p:spPr>
        <p:txBody>
          <a:bodyPr spcFirstLastPara="1" wrap="square" lIns="91425" tIns="45700" rIns="91425" bIns="45700" anchor="t" anchorCtr="0">
            <a:noAutofit/>
          </a:bodyPr>
          <a:lstStyle/>
          <a:p>
            <a:pPr marL="457188" lvl="0" indent="-457188" algn="l" rtl="0">
              <a:lnSpc>
                <a:spcPct val="100000"/>
              </a:lnSpc>
              <a:spcBef>
                <a:spcPts val="560"/>
              </a:spcBef>
              <a:spcAft>
                <a:spcPts val="0"/>
              </a:spcAft>
              <a:buSzPts val="2100"/>
              <a:buChar char="⮚"/>
            </a:pPr>
            <a:r>
              <a:rPr lang="en-US"/>
              <a:t>What are AI Agents</a:t>
            </a:r>
            <a:endParaRPr/>
          </a:p>
          <a:p>
            <a:pPr marL="457188" lvl="0" indent="-409563" algn="l" rtl="0">
              <a:lnSpc>
                <a:spcPct val="100000"/>
              </a:lnSpc>
              <a:spcBef>
                <a:spcPts val="560"/>
              </a:spcBef>
              <a:spcAft>
                <a:spcPts val="0"/>
              </a:spcAft>
              <a:buSzPts val="1350"/>
              <a:buChar char="⮚"/>
            </a:pPr>
            <a:r>
              <a:rPr lang="en-US"/>
              <a:t>Features</a:t>
            </a:r>
            <a:endParaRPr/>
          </a:p>
          <a:p>
            <a:pPr marL="457188" lvl="0" indent="-409563" algn="l" rtl="0">
              <a:lnSpc>
                <a:spcPct val="100000"/>
              </a:lnSpc>
              <a:spcBef>
                <a:spcPts val="560"/>
              </a:spcBef>
              <a:spcAft>
                <a:spcPts val="0"/>
              </a:spcAft>
              <a:buSzPts val="1350"/>
              <a:buChar char="⮚"/>
            </a:pPr>
            <a:r>
              <a:rPr lang="en-US"/>
              <a:t>How they work?</a:t>
            </a:r>
            <a:endParaRPr/>
          </a:p>
          <a:p>
            <a:pPr marL="457188" lvl="0" indent="-409563" algn="l" rtl="0">
              <a:lnSpc>
                <a:spcPct val="100000"/>
              </a:lnSpc>
              <a:spcBef>
                <a:spcPts val="560"/>
              </a:spcBef>
              <a:spcAft>
                <a:spcPts val="0"/>
              </a:spcAft>
              <a:buSzPts val="1350"/>
              <a:buChar char="⮚"/>
            </a:pPr>
            <a:r>
              <a:rPr lang="en-US"/>
              <a:t>Types of AI Agents</a:t>
            </a:r>
            <a:endParaRPr/>
          </a:p>
          <a:p>
            <a:pPr marL="457188" lvl="0" indent="-409563" algn="l" rtl="0">
              <a:lnSpc>
                <a:spcPct val="100000"/>
              </a:lnSpc>
              <a:spcBef>
                <a:spcPts val="560"/>
              </a:spcBef>
              <a:spcAft>
                <a:spcPts val="0"/>
              </a:spcAft>
              <a:buSzPts val="1350"/>
              <a:buChar char="⮚"/>
            </a:pPr>
            <a:r>
              <a:rPr lang="en-US"/>
              <a:t>Applications in Educations</a:t>
            </a:r>
            <a:endParaRPr/>
          </a:p>
          <a:p>
            <a:pPr marL="457188" lvl="0" indent="-409563" algn="l" rtl="0">
              <a:lnSpc>
                <a:spcPct val="100000"/>
              </a:lnSpc>
              <a:spcBef>
                <a:spcPts val="560"/>
              </a:spcBef>
              <a:spcAft>
                <a:spcPts val="0"/>
              </a:spcAft>
              <a:buSzPts val="1350"/>
              <a:buChar char="⮚"/>
            </a:pPr>
            <a:r>
              <a:rPr lang="en-US"/>
              <a:t>Challenges</a:t>
            </a:r>
            <a:endParaRPr/>
          </a:p>
          <a:p>
            <a:pPr marL="457200" lvl="0" indent="0" algn="l" rtl="0">
              <a:lnSpc>
                <a:spcPct val="100000"/>
              </a:lnSpc>
              <a:spcBef>
                <a:spcPts val="560"/>
              </a:spcBef>
              <a:spcAft>
                <a:spcPts val="0"/>
              </a:spcAft>
              <a:buNone/>
            </a:pPr>
            <a:endParaRPr/>
          </a:p>
          <a:p>
            <a:pPr marL="457200" lvl="0" indent="0" algn="l" rtl="0">
              <a:lnSpc>
                <a:spcPct val="100000"/>
              </a:lnSpc>
              <a:spcBef>
                <a:spcPts val="560"/>
              </a:spcBef>
              <a:spcAft>
                <a:spcPts val="0"/>
              </a:spcAft>
              <a:buNone/>
            </a:pPr>
            <a:endParaRPr/>
          </a:p>
          <a:p>
            <a:pPr marL="457188" lvl="0" indent="-323838" algn="l" rtl="0">
              <a:lnSpc>
                <a:spcPct val="100000"/>
              </a:lnSpc>
              <a:spcBef>
                <a:spcPts val="560"/>
              </a:spcBef>
              <a:spcAft>
                <a:spcPts val="0"/>
              </a:spcAft>
              <a:buSzPts val="2100"/>
              <a:buNone/>
            </a:pPr>
            <a:endParaRPr/>
          </a:p>
        </p:txBody>
      </p:sp>
      <p:pic>
        <p:nvPicPr>
          <p:cNvPr id="447" name="Google Shape;447;g359447e5863_1_90" descr="AI Agents in Educational Settings training in defence organization, &#10;"/>
          <p:cNvPicPr preferRelativeResize="0"/>
          <p:nvPr/>
        </p:nvPicPr>
        <p:blipFill>
          <a:blip r:embed="rId3">
            <a:alphaModFix/>
          </a:blip>
          <a:stretch>
            <a:fillRect/>
          </a:stretch>
        </p:blipFill>
        <p:spPr>
          <a:xfrm>
            <a:off x="6096000" y="1226150"/>
            <a:ext cx="4875700" cy="48757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36af15d9359_1_0"/>
          <p:cNvSpPr txBox="1">
            <a:spLocks noGrp="1"/>
          </p:cNvSpPr>
          <p:nvPr>
            <p:ph type="title"/>
          </p:nvPr>
        </p:nvSpPr>
        <p:spPr>
          <a:xfrm>
            <a:off x="1513500" y="0"/>
            <a:ext cx="94650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What are AI Agents ?</a:t>
            </a:r>
            <a:endParaRPr/>
          </a:p>
        </p:txBody>
      </p:sp>
      <p:sp>
        <p:nvSpPr>
          <p:cNvPr id="453" name="Google Shape;453;g36af15d9359_1_0"/>
          <p:cNvSpPr txBox="1">
            <a:spLocks noGrp="1"/>
          </p:cNvSpPr>
          <p:nvPr>
            <p:ph type="body" idx="1"/>
          </p:nvPr>
        </p:nvSpPr>
        <p:spPr>
          <a:xfrm>
            <a:off x="546450" y="1666650"/>
            <a:ext cx="10741200" cy="3524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400" b="1"/>
              <a:t>Generative agents are computational software agents that simulate believable human behavior (Park et al., 2023).</a:t>
            </a:r>
            <a:endParaRPr sz="2400" b="1"/>
          </a:p>
          <a:p>
            <a:pPr marL="914400" lvl="0" indent="0" algn="l" rtl="0">
              <a:lnSpc>
                <a:spcPct val="115000"/>
              </a:lnSpc>
              <a:spcBef>
                <a:spcPts val="0"/>
              </a:spcBef>
              <a:spcAft>
                <a:spcPts val="0"/>
              </a:spcAft>
              <a:buClr>
                <a:schemeClr val="dk1"/>
              </a:buClr>
              <a:buSzPts val="1100"/>
              <a:buFont typeface="Arial"/>
              <a:buNone/>
            </a:pPr>
            <a:r>
              <a:rPr lang="en-US" sz="2400"/>
              <a:t>•Store and recall their past experiences in natural language</a:t>
            </a:r>
            <a:endParaRPr sz="2400"/>
          </a:p>
          <a:p>
            <a:pPr marL="914400" lvl="0" indent="0" algn="l" rtl="0">
              <a:lnSpc>
                <a:spcPct val="115000"/>
              </a:lnSpc>
              <a:spcBef>
                <a:spcPts val="0"/>
              </a:spcBef>
              <a:spcAft>
                <a:spcPts val="0"/>
              </a:spcAft>
              <a:buClr>
                <a:schemeClr val="dk1"/>
              </a:buClr>
              <a:buSzPts val="1100"/>
              <a:buFont typeface="Arial"/>
              <a:buNone/>
            </a:pPr>
            <a:r>
              <a:rPr lang="en-US" sz="2400"/>
              <a:t>•Reflect on those experiences to form higher-level summaries and insights.</a:t>
            </a:r>
            <a:endParaRPr sz="2400"/>
          </a:p>
          <a:p>
            <a:pPr marL="914400" lvl="0" indent="0" algn="l" rtl="0">
              <a:lnSpc>
                <a:spcPct val="115000"/>
              </a:lnSpc>
              <a:spcBef>
                <a:spcPts val="0"/>
              </a:spcBef>
              <a:spcAft>
                <a:spcPts val="0"/>
              </a:spcAft>
              <a:buClr>
                <a:schemeClr val="dk1"/>
              </a:buClr>
              <a:buSzPts val="1100"/>
              <a:buFont typeface="Arial"/>
              <a:buNone/>
            </a:pPr>
            <a:r>
              <a:rPr lang="en-US" sz="2400"/>
              <a:t>•Plan future actions dynamically based on both current context and past reflections.</a:t>
            </a:r>
            <a:endParaRPr sz="2400"/>
          </a:p>
          <a:p>
            <a:pPr marL="914400" lvl="0" indent="0" algn="l" rtl="0">
              <a:lnSpc>
                <a:spcPct val="115000"/>
              </a:lnSpc>
              <a:spcBef>
                <a:spcPts val="0"/>
              </a:spcBef>
              <a:spcAft>
                <a:spcPts val="0"/>
              </a:spcAft>
              <a:buClr>
                <a:schemeClr val="dk1"/>
              </a:buClr>
              <a:buSzPts val="1100"/>
              <a:buFont typeface="Arial"/>
              <a:buNone/>
            </a:pPr>
            <a:r>
              <a:rPr lang="en-US" sz="2400"/>
              <a:t>•Act and react in an environment, exhibiting human-like behaviors -all enabled by large language models</a:t>
            </a:r>
            <a:endParaRPr sz="2400"/>
          </a:p>
          <a:p>
            <a:pPr marL="457200" lvl="0" indent="0" algn="l" rtl="0">
              <a:lnSpc>
                <a:spcPct val="100000"/>
              </a:lnSpc>
              <a:spcBef>
                <a:spcPts val="560"/>
              </a:spcBef>
              <a:spcAft>
                <a:spcPts val="0"/>
              </a:spcAft>
              <a:buNone/>
            </a:pPr>
            <a:endParaRPr/>
          </a:p>
          <a:p>
            <a:pPr marL="457188" lvl="0" indent="-323838" algn="l" rtl="0">
              <a:lnSpc>
                <a:spcPct val="100000"/>
              </a:lnSpc>
              <a:spcBef>
                <a:spcPts val="560"/>
              </a:spcBef>
              <a:spcAft>
                <a:spcPts val="0"/>
              </a:spcAft>
              <a:buSzPts val="2100"/>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36af15d9359_1_7"/>
          <p:cNvSpPr txBox="1">
            <a:spLocks noGrp="1"/>
          </p:cNvSpPr>
          <p:nvPr>
            <p:ph type="title"/>
          </p:nvPr>
        </p:nvSpPr>
        <p:spPr>
          <a:xfrm>
            <a:off x="1513500" y="0"/>
            <a:ext cx="94650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Key Features </a:t>
            </a:r>
            <a:endParaRPr/>
          </a:p>
        </p:txBody>
      </p:sp>
      <p:sp>
        <p:nvSpPr>
          <p:cNvPr id="459" name="Google Shape;459;g36af15d9359_1_7"/>
          <p:cNvSpPr txBox="1">
            <a:spLocks noGrp="1"/>
          </p:cNvSpPr>
          <p:nvPr>
            <p:ph type="body" idx="1"/>
          </p:nvPr>
        </p:nvSpPr>
        <p:spPr>
          <a:xfrm>
            <a:off x="546450" y="1666650"/>
            <a:ext cx="10741200" cy="3524700"/>
          </a:xfrm>
          <a:prstGeom prst="rect">
            <a:avLst/>
          </a:prstGeom>
          <a:noFill/>
          <a:ln>
            <a:noFill/>
          </a:ln>
        </p:spPr>
        <p:txBody>
          <a:bodyPr spcFirstLastPara="1" wrap="square" lIns="91425" tIns="45700" rIns="91425" bIns="45700" anchor="ctr" anchorCtr="0">
            <a:noAutofit/>
          </a:bodyPr>
          <a:lstStyle/>
          <a:p>
            <a:pPr marL="2286000" lvl="0" indent="-406400" algn="l" rtl="0">
              <a:lnSpc>
                <a:spcPct val="150000"/>
              </a:lnSpc>
              <a:spcBef>
                <a:spcPts val="0"/>
              </a:spcBef>
              <a:spcAft>
                <a:spcPts val="0"/>
              </a:spcAft>
              <a:buSzPts val="2800"/>
              <a:buFont typeface="Arial Narrow"/>
              <a:buChar char="●"/>
            </a:pPr>
            <a:r>
              <a:rPr lang="en-US" b="1"/>
              <a:t>Autonomy (minimal human intervention)</a:t>
            </a:r>
            <a:endParaRPr b="1"/>
          </a:p>
          <a:p>
            <a:pPr marL="2286000" lvl="0" indent="-406400" algn="l" rtl="0">
              <a:lnSpc>
                <a:spcPct val="150000"/>
              </a:lnSpc>
              <a:spcBef>
                <a:spcPts val="0"/>
              </a:spcBef>
              <a:spcAft>
                <a:spcPts val="0"/>
              </a:spcAft>
              <a:buSzPts val="2800"/>
              <a:buFont typeface="Arial Narrow"/>
              <a:buChar char="●"/>
            </a:pPr>
            <a:r>
              <a:rPr lang="en-US" b="1"/>
              <a:t>Reasoning and planning</a:t>
            </a:r>
            <a:endParaRPr b="1"/>
          </a:p>
          <a:p>
            <a:pPr marL="2286000" lvl="0" indent="-406400" algn="l" rtl="0">
              <a:lnSpc>
                <a:spcPct val="150000"/>
              </a:lnSpc>
              <a:spcBef>
                <a:spcPts val="0"/>
              </a:spcBef>
              <a:spcAft>
                <a:spcPts val="0"/>
              </a:spcAft>
              <a:buSzPts val="2800"/>
              <a:buFont typeface="Arial Narrow"/>
              <a:buChar char="●"/>
            </a:pPr>
            <a:r>
              <a:rPr lang="en-US" b="1"/>
              <a:t>Learning and adaptation</a:t>
            </a:r>
            <a:endParaRPr b="1"/>
          </a:p>
          <a:p>
            <a:pPr marL="2286000" lvl="0" indent="-406400" algn="l" rtl="0">
              <a:lnSpc>
                <a:spcPct val="150000"/>
              </a:lnSpc>
              <a:spcBef>
                <a:spcPts val="0"/>
              </a:spcBef>
              <a:spcAft>
                <a:spcPts val="0"/>
              </a:spcAft>
              <a:buSzPts val="2800"/>
              <a:buFont typeface="Arial Narrow"/>
              <a:buChar char="●"/>
            </a:pPr>
            <a:r>
              <a:rPr lang="en-US" b="1"/>
              <a:t>Memory</a:t>
            </a:r>
            <a:endParaRPr b="1"/>
          </a:p>
          <a:p>
            <a:pPr marL="2286000" lvl="0" indent="-406400" algn="l" rtl="0">
              <a:lnSpc>
                <a:spcPct val="150000"/>
              </a:lnSpc>
              <a:spcBef>
                <a:spcPts val="0"/>
              </a:spcBef>
              <a:spcAft>
                <a:spcPts val="0"/>
              </a:spcAft>
              <a:buSzPts val="2800"/>
              <a:buFont typeface="Arial Narrow"/>
              <a:buChar char="●"/>
            </a:pPr>
            <a:r>
              <a:rPr lang="en-US" b="1"/>
              <a:t>Interaction (text, voice, video…)</a:t>
            </a:r>
            <a:endParaRPr b="1"/>
          </a:p>
          <a:p>
            <a:pPr marL="457200" lvl="0" indent="0" algn="l" rtl="0">
              <a:lnSpc>
                <a:spcPct val="90000"/>
              </a:lnSpc>
              <a:spcBef>
                <a:spcPts val="0"/>
              </a:spcBef>
              <a:spcAft>
                <a:spcPts val="0"/>
              </a:spcAft>
              <a:buNone/>
            </a:pPr>
            <a:endParaRPr sz="2400" b="1">
              <a:latin typeface="Arial"/>
              <a:ea typeface="Arial"/>
              <a:cs typeface="Arial"/>
              <a:sym typeface="Arial"/>
            </a:endParaRPr>
          </a:p>
          <a:p>
            <a:pPr marL="457188" lvl="0" indent="-323838" algn="l" rtl="0">
              <a:lnSpc>
                <a:spcPct val="100000"/>
              </a:lnSpc>
              <a:spcBef>
                <a:spcPts val="560"/>
              </a:spcBef>
              <a:spcAft>
                <a:spcPts val="0"/>
              </a:spcAft>
              <a:buSzPts val="2100"/>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36af15d9359_1_13"/>
          <p:cNvSpPr txBox="1">
            <a:spLocks noGrp="1"/>
          </p:cNvSpPr>
          <p:nvPr>
            <p:ph type="title"/>
          </p:nvPr>
        </p:nvSpPr>
        <p:spPr>
          <a:xfrm>
            <a:off x="1513500" y="0"/>
            <a:ext cx="94650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How they work? </a:t>
            </a:r>
            <a:endParaRPr dirty="0"/>
          </a:p>
        </p:txBody>
      </p:sp>
      <p:sp>
        <p:nvSpPr>
          <p:cNvPr id="465" name="Google Shape;465;g36af15d9359_1_13"/>
          <p:cNvSpPr txBox="1">
            <a:spLocks noGrp="1"/>
          </p:cNvSpPr>
          <p:nvPr>
            <p:ph type="body" idx="1"/>
          </p:nvPr>
        </p:nvSpPr>
        <p:spPr>
          <a:xfrm>
            <a:off x="546450" y="1666650"/>
            <a:ext cx="10741200" cy="352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a:solidFill>
                <a:srgbClr val="000000"/>
              </a:solidFill>
              <a:latin typeface="Arial"/>
              <a:ea typeface="Arial"/>
              <a:cs typeface="Arial"/>
              <a:sym typeface="Arial"/>
            </a:endParaRPr>
          </a:p>
        </p:txBody>
      </p:sp>
      <p:pic>
        <p:nvPicPr>
          <p:cNvPr id="466" name="Google Shape;466;g36af15d9359_1_13"/>
          <p:cNvPicPr preferRelativeResize="0"/>
          <p:nvPr/>
        </p:nvPicPr>
        <p:blipFill>
          <a:blip r:embed="rId4">
            <a:alphaModFix/>
          </a:blip>
          <a:stretch>
            <a:fillRect/>
          </a:stretch>
        </p:blipFill>
        <p:spPr>
          <a:xfrm>
            <a:off x="224338" y="1590075"/>
            <a:ext cx="11743324" cy="3810675"/>
          </a:xfrm>
          <a:prstGeom prst="rect">
            <a:avLst/>
          </a:prstGeom>
          <a:noFill/>
          <a:ln>
            <a:noFill/>
          </a:ln>
        </p:spPr>
      </p:pic>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36af15d9359_1_23"/>
          <p:cNvSpPr txBox="1">
            <a:spLocks noGrp="1"/>
          </p:cNvSpPr>
          <p:nvPr>
            <p:ph type="title"/>
          </p:nvPr>
        </p:nvSpPr>
        <p:spPr>
          <a:xfrm>
            <a:off x="1513500" y="0"/>
            <a:ext cx="94650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Types of AI Agents </a:t>
            </a:r>
            <a:endParaRPr dirty="0"/>
          </a:p>
        </p:txBody>
      </p:sp>
      <p:sp>
        <p:nvSpPr>
          <p:cNvPr id="472" name="Google Shape;472;g36af15d9359_1_23"/>
          <p:cNvSpPr txBox="1">
            <a:spLocks noGrp="1"/>
          </p:cNvSpPr>
          <p:nvPr>
            <p:ph type="body" idx="1"/>
          </p:nvPr>
        </p:nvSpPr>
        <p:spPr>
          <a:xfrm>
            <a:off x="546450" y="1666650"/>
            <a:ext cx="10741200" cy="352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a:solidFill>
                <a:srgbClr val="000000"/>
              </a:solidFill>
              <a:latin typeface="Arial"/>
              <a:ea typeface="Arial"/>
              <a:cs typeface="Arial"/>
              <a:sym typeface="Arial"/>
            </a:endParaRPr>
          </a:p>
        </p:txBody>
      </p:sp>
      <p:sp>
        <p:nvSpPr>
          <p:cNvPr id="473" name="Google Shape;473;g36af15d9359_1_23"/>
          <p:cNvSpPr txBox="1"/>
          <p:nvPr/>
        </p:nvSpPr>
        <p:spPr>
          <a:xfrm>
            <a:off x="980950" y="1887425"/>
            <a:ext cx="6018000" cy="38736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1000"/>
              </a:spcBef>
              <a:spcAft>
                <a:spcPts val="0"/>
              </a:spcAft>
              <a:buNone/>
            </a:pPr>
            <a:r>
              <a:rPr lang="en-US" sz="1800" dirty="0">
                <a:solidFill>
                  <a:schemeClr val="dk1"/>
                </a:solidFill>
                <a:latin typeface="Arial Narrow"/>
                <a:ea typeface="Arial Narrow"/>
                <a:cs typeface="Arial Narrow"/>
                <a:sym typeface="Arial Narrow"/>
              </a:rPr>
              <a:t>•</a:t>
            </a:r>
            <a:r>
              <a:rPr lang="en-US" sz="1800" b="1" dirty="0">
                <a:solidFill>
                  <a:schemeClr val="dk1"/>
                </a:solidFill>
                <a:latin typeface="Arial Narrow"/>
                <a:ea typeface="Arial Narrow"/>
                <a:cs typeface="Arial Narrow"/>
                <a:sym typeface="Arial Narrow"/>
              </a:rPr>
              <a:t>Intelligent Tutoring Systems</a:t>
            </a:r>
            <a:endParaRPr sz="1800" b="1" dirty="0">
              <a:solidFill>
                <a:schemeClr val="dk1"/>
              </a:solidFill>
              <a:latin typeface="Arial Narrow"/>
              <a:ea typeface="Arial Narrow"/>
              <a:cs typeface="Arial Narrow"/>
              <a:sym typeface="Arial Narrow"/>
            </a:endParaRPr>
          </a:p>
          <a:p>
            <a:pPr marL="0" lvl="0" indent="0" algn="l" rtl="0">
              <a:lnSpc>
                <a:spcPct val="200000"/>
              </a:lnSpc>
              <a:spcBef>
                <a:spcPts val="1000"/>
              </a:spcBef>
              <a:spcAft>
                <a:spcPts val="0"/>
              </a:spcAft>
              <a:buNone/>
            </a:pPr>
            <a:r>
              <a:rPr lang="en-US" sz="1800" dirty="0">
                <a:solidFill>
                  <a:schemeClr val="dk1"/>
                </a:solidFill>
                <a:latin typeface="Arial Narrow"/>
                <a:ea typeface="Arial Narrow"/>
                <a:cs typeface="Arial Narrow"/>
                <a:sym typeface="Arial Narrow"/>
              </a:rPr>
              <a:t>•</a:t>
            </a:r>
            <a:r>
              <a:rPr lang="en-US" sz="1800" b="1" dirty="0">
                <a:solidFill>
                  <a:schemeClr val="dk1"/>
                </a:solidFill>
                <a:latin typeface="Arial Narrow"/>
                <a:ea typeface="Arial Narrow"/>
                <a:cs typeface="Arial Narrow"/>
                <a:sym typeface="Arial Narrow"/>
              </a:rPr>
              <a:t>Pedagogical Agents</a:t>
            </a:r>
            <a:endParaRPr sz="1800" b="1" dirty="0">
              <a:solidFill>
                <a:schemeClr val="dk1"/>
              </a:solidFill>
              <a:latin typeface="Arial Narrow"/>
              <a:ea typeface="Arial Narrow"/>
              <a:cs typeface="Arial Narrow"/>
              <a:sym typeface="Arial Narrow"/>
            </a:endParaRPr>
          </a:p>
          <a:p>
            <a:pPr marL="0" lvl="0" indent="0" algn="l" rtl="0">
              <a:lnSpc>
                <a:spcPct val="200000"/>
              </a:lnSpc>
              <a:spcBef>
                <a:spcPts val="1000"/>
              </a:spcBef>
              <a:spcAft>
                <a:spcPts val="0"/>
              </a:spcAft>
              <a:buNone/>
            </a:pPr>
            <a:r>
              <a:rPr lang="en-US" sz="1800" dirty="0">
                <a:solidFill>
                  <a:schemeClr val="dk1"/>
                </a:solidFill>
                <a:latin typeface="Arial Narrow"/>
                <a:ea typeface="Arial Narrow"/>
                <a:cs typeface="Arial Narrow"/>
                <a:sym typeface="Arial Narrow"/>
              </a:rPr>
              <a:t>•</a:t>
            </a:r>
            <a:r>
              <a:rPr lang="en-US" sz="1800" b="1" dirty="0">
                <a:solidFill>
                  <a:schemeClr val="dk1"/>
                </a:solidFill>
                <a:latin typeface="Arial Narrow"/>
                <a:ea typeface="Arial Narrow"/>
                <a:cs typeface="Arial Narrow"/>
                <a:sym typeface="Arial Narrow"/>
              </a:rPr>
              <a:t>Conversational Agents</a:t>
            </a:r>
            <a:endParaRPr sz="1800" b="1" dirty="0">
              <a:solidFill>
                <a:schemeClr val="dk1"/>
              </a:solidFill>
              <a:latin typeface="Arial Narrow"/>
              <a:ea typeface="Arial Narrow"/>
              <a:cs typeface="Arial Narrow"/>
              <a:sym typeface="Arial Narrow"/>
            </a:endParaRPr>
          </a:p>
          <a:p>
            <a:pPr marL="0" lvl="0" indent="0" algn="l" rtl="0">
              <a:lnSpc>
                <a:spcPct val="200000"/>
              </a:lnSpc>
              <a:spcBef>
                <a:spcPts val="1000"/>
              </a:spcBef>
              <a:spcAft>
                <a:spcPts val="0"/>
              </a:spcAft>
              <a:buNone/>
            </a:pPr>
            <a:r>
              <a:rPr lang="en-US" sz="1800" dirty="0">
                <a:solidFill>
                  <a:schemeClr val="dk1"/>
                </a:solidFill>
                <a:latin typeface="Arial Narrow"/>
                <a:ea typeface="Arial Narrow"/>
                <a:cs typeface="Arial Narrow"/>
                <a:sym typeface="Arial Narrow"/>
              </a:rPr>
              <a:t>•</a:t>
            </a:r>
            <a:r>
              <a:rPr lang="en-US" sz="1800" b="1" dirty="0">
                <a:solidFill>
                  <a:schemeClr val="dk1"/>
                </a:solidFill>
                <a:latin typeface="Arial Narrow"/>
                <a:ea typeface="Arial Narrow"/>
                <a:cs typeface="Arial Narrow"/>
                <a:sym typeface="Arial Narrow"/>
              </a:rPr>
              <a:t>Recommender Agents</a:t>
            </a:r>
            <a:endParaRPr sz="1800" b="1" dirty="0">
              <a:solidFill>
                <a:schemeClr val="dk1"/>
              </a:solidFill>
              <a:latin typeface="Arial Narrow"/>
              <a:ea typeface="Arial Narrow"/>
              <a:cs typeface="Arial Narrow"/>
              <a:sym typeface="Arial Narrow"/>
            </a:endParaRPr>
          </a:p>
          <a:p>
            <a:pPr marL="0" lvl="0" indent="0" algn="l" rtl="0">
              <a:lnSpc>
                <a:spcPct val="200000"/>
              </a:lnSpc>
              <a:spcBef>
                <a:spcPts val="1000"/>
              </a:spcBef>
              <a:spcAft>
                <a:spcPts val="0"/>
              </a:spcAft>
              <a:buNone/>
            </a:pPr>
            <a:r>
              <a:rPr lang="en-US" sz="1800" dirty="0">
                <a:solidFill>
                  <a:schemeClr val="dk1"/>
                </a:solidFill>
                <a:latin typeface="Arial Narrow"/>
                <a:ea typeface="Arial Narrow"/>
                <a:cs typeface="Arial Narrow"/>
                <a:sym typeface="Arial Narrow"/>
              </a:rPr>
              <a:t>•</a:t>
            </a:r>
            <a:r>
              <a:rPr lang="en-US" sz="1800" b="1" dirty="0">
                <a:solidFill>
                  <a:schemeClr val="dk1"/>
                </a:solidFill>
                <a:latin typeface="Arial Narrow"/>
                <a:ea typeface="Arial Narrow"/>
                <a:cs typeface="Arial Narrow"/>
                <a:sym typeface="Arial Narrow"/>
              </a:rPr>
              <a:t>Assessment &amp; Feedback Agents</a:t>
            </a:r>
            <a:endParaRPr sz="1800" b="1" dirty="0">
              <a:solidFill>
                <a:schemeClr val="dk1"/>
              </a:solidFill>
              <a:latin typeface="Arial Narrow"/>
              <a:ea typeface="Arial Narrow"/>
              <a:cs typeface="Arial Narrow"/>
              <a:sym typeface="Arial Narrow"/>
            </a:endParaRPr>
          </a:p>
          <a:p>
            <a:pPr marL="0" lvl="0" indent="0" algn="l" rtl="0">
              <a:lnSpc>
                <a:spcPct val="200000"/>
              </a:lnSpc>
              <a:spcBef>
                <a:spcPts val="1000"/>
              </a:spcBef>
              <a:spcAft>
                <a:spcPts val="0"/>
              </a:spcAft>
              <a:buNone/>
            </a:pPr>
            <a:r>
              <a:rPr lang="en-US" sz="1800" dirty="0">
                <a:solidFill>
                  <a:schemeClr val="dk1"/>
                </a:solidFill>
                <a:latin typeface="Arial Narrow"/>
                <a:ea typeface="Arial Narrow"/>
                <a:cs typeface="Arial Narrow"/>
                <a:sym typeface="Arial Narrow"/>
              </a:rPr>
              <a:t>•</a:t>
            </a:r>
            <a:r>
              <a:rPr lang="en-US" sz="1800" b="1" dirty="0">
                <a:solidFill>
                  <a:schemeClr val="dk1"/>
                </a:solidFill>
                <a:latin typeface="Arial Narrow"/>
                <a:ea typeface="Arial Narrow"/>
                <a:cs typeface="Arial Narrow"/>
                <a:sym typeface="Arial Narrow"/>
              </a:rPr>
              <a:t>Simulation &amp; Scenario Agents</a:t>
            </a:r>
            <a:endParaRPr sz="1800" b="1" dirty="0">
              <a:solidFill>
                <a:schemeClr val="dk1"/>
              </a:solidFill>
              <a:latin typeface="Arial Narrow"/>
              <a:ea typeface="Arial Narrow"/>
              <a:cs typeface="Arial Narrow"/>
              <a:sym typeface="Arial Narrow"/>
            </a:endParaRPr>
          </a:p>
        </p:txBody>
      </p:sp>
      <p:pic>
        <p:nvPicPr>
          <p:cNvPr id="474" name="Google Shape;474;g36af15d9359_1_23"/>
          <p:cNvPicPr preferRelativeResize="0"/>
          <p:nvPr/>
        </p:nvPicPr>
        <p:blipFill>
          <a:blip r:embed="rId4">
            <a:alphaModFix/>
          </a:blip>
          <a:stretch>
            <a:fillRect/>
          </a:stretch>
        </p:blipFill>
        <p:spPr>
          <a:xfrm>
            <a:off x="6481375" y="874050"/>
            <a:ext cx="5191650" cy="5429049"/>
          </a:xfrm>
          <a:prstGeom prst="rect">
            <a:avLst/>
          </a:prstGeom>
          <a:noFill/>
          <a:ln>
            <a:noFill/>
          </a:ln>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36ae76ed85a_0_11"/>
          <p:cNvSpPr txBox="1">
            <a:spLocks noGrp="1"/>
          </p:cNvSpPr>
          <p:nvPr>
            <p:ph type="title"/>
          </p:nvPr>
        </p:nvSpPr>
        <p:spPr>
          <a:xfrm>
            <a:off x="2471850" y="-175850"/>
            <a:ext cx="7248300" cy="8355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US" dirty="0"/>
              <a:t>AI Platforms Explored</a:t>
            </a:r>
            <a:endParaRPr dirty="0"/>
          </a:p>
        </p:txBody>
      </p:sp>
      <p:pic>
        <p:nvPicPr>
          <p:cNvPr id="108" name="Google Shape;108;g36ae76ed85a_0_11"/>
          <p:cNvPicPr preferRelativeResize="0"/>
          <p:nvPr/>
        </p:nvPicPr>
        <p:blipFill>
          <a:blip r:embed="rId4">
            <a:alphaModFix/>
          </a:blip>
          <a:stretch>
            <a:fillRect/>
          </a:stretch>
        </p:blipFill>
        <p:spPr>
          <a:xfrm>
            <a:off x="473450" y="871950"/>
            <a:ext cx="10877225" cy="5486400"/>
          </a:xfrm>
          <a:prstGeom prst="rect">
            <a:avLst/>
          </a:prstGeom>
          <a:noFill/>
          <a:ln>
            <a:noFill/>
          </a:ln>
        </p:spPr>
      </p:pic>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36af15d9359_1_33"/>
          <p:cNvSpPr txBox="1">
            <a:spLocks noGrp="1"/>
          </p:cNvSpPr>
          <p:nvPr>
            <p:ph type="title"/>
          </p:nvPr>
        </p:nvSpPr>
        <p:spPr>
          <a:xfrm>
            <a:off x="1513500" y="0"/>
            <a:ext cx="94650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Application in Education</a:t>
            </a:r>
            <a:endParaRPr/>
          </a:p>
        </p:txBody>
      </p:sp>
      <p:sp>
        <p:nvSpPr>
          <p:cNvPr id="480" name="Google Shape;480;g36af15d9359_1_33"/>
          <p:cNvSpPr txBox="1">
            <a:spLocks noGrp="1"/>
          </p:cNvSpPr>
          <p:nvPr>
            <p:ph type="body" idx="1"/>
          </p:nvPr>
        </p:nvSpPr>
        <p:spPr>
          <a:xfrm>
            <a:off x="546450" y="1666650"/>
            <a:ext cx="10741200" cy="352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a:solidFill>
                <a:srgbClr val="000000"/>
              </a:solidFill>
              <a:latin typeface="Arial"/>
              <a:ea typeface="Arial"/>
              <a:cs typeface="Arial"/>
              <a:sym typeface="Arial"/>
            </a:endParaRPr>
          </a:p>
        </p:txBody>
      </p:sp>
      <p:sp>
        <p:nvSpPr>
          <p:cNvPr id="481" name="Google Shape;481;g36af15d9359_1_33"/>
          <p:cNvSpPr txBox="1"/>
          <p:nvPr/>
        </p:nvSpPr>
        <p:spPr>
          <a:xfrm>
            <a:off x="980950" y="1887425"/>
            <a:ext cx="6018000" cy="31914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1000"/>
              </a:spcBef>
              <a:spcAft>
                <a:spcPts val="0"/>
              </a:spcAft>
              <a:buNone/>
            </a:pPr>
            <a:r>
              <a:rPr lang="en-US" sz="1800">
                <a:solidFill>
                  <a:schemeClr val="dk1"/>
                </a:solidFill>
              </a:rPr>
              <a:t>•</a:t>
            </a:r>
            <a:r>
              <a:rPr lang="en-US" sz="1800" b="1">
                <a:solidFill>
                  <a:schemeClr val="dk1"/>
                </a:solidFill>
              </a:rPr>
              <a:t>Personalized Learning</a:t>
            </a:r>
            <a:endParaRPr sz="1800" b="1">
              <a:solidFill>
                <a:schemeClr val="dk1"/>
              </a:solidFill>
            </a:endParaRPr>
          </a:p>
          <a:p>
            <a:pPr marL="0" lvl="0" indent="0" algn="l" rtl="0">
              <a:lnSpc>
                <a:spcPct val="200000"/>
              </a:lnSpc>
              <a:spcBef>
                <a:spcPts val="1000"/>
              </a:spcBef>
              <a:spcAft>
                <a:spcPts val="0"/>
              </a:spcAft>
              <a:buNone/>
            </a:pPr>
            <a:r>
              <a:rPr lang="en-US" sz="1800">
                <a:solidFill>
                  <a:schemeClr val="dk1"/>
                </a:solidFill>
              </a:rPr>
              <a:t>•</a:t>
            </a:r>
            <a:r>
              <a:rPr lang="en-US" sz="1800" b="1">
                <a:solidFill>
                  <a:schemeClr val="dk1"/>
                </a:solidFill>
              </a:rPr>
              <a:t>Intelligent Tutoring and Real-Time Support</a:t>
            </a:r>
            <a:endParaRPr sz="1800" b="1">
              <a:solidFill>
                <a:schemeClr val="dk1"/>
              </a:solidFill>
            </a:endParaRPr>
          </a:p>
          <a:p>
            <a:pPr marL="0" lvl="0" indent="0" algn="l" rtl="0">
              <a:lnSpc>
                <a:spcPct val="200000"/>
              </a:lnSpc>
              <a:spcBef>
                <a:spcPts val="1000"/>
              </a:spcBef>
              <a:spcAft>
                <a:spcPts val="0"/>
              </a:spcAft>
              <a:buNone/>
            </a:pPr>
            <a:r>
              <a:rPr lang="en-US" sz="1800">
                <a:solidFill>
                  <a:schemeClr val="dk1"/>
                </a:solidFill>
              </a:rPr>
              <a:t>•</a:t>
            </a:r>
            <a:r>
              <a:rPr lang="en-US" sz="1800" b="1">
                <a:solidFill>
                  <a:schemeClr val="dk1"/>
                </a:solidFill>
              </a:rPr>
              <a:t>Administrative Automation</a:t>
            </a:r>
            <a:endParaRPr sz="1800" b="1">
              <a:solidFill>
                <a:schemeClr val="dk1"/>
              </a:solidFill>
            </a:endParaRPr>
          </a:p>
          <a:p>
            <a:pPr marL="0" lvl="0" indent="0" algn="l" rtl="0">
              <a:lnSpc>
                <a:spcPct val="200000"/>
              </a:lnSpc>
              <a:spcBef>
                <a:spcPts val="1000"/>
              </a:spcBef>
              <a:spcAft>
                <a:spcPts val="0"/>
              </a:spcAft>
              <a:buNone/>
            </a:pPr>
            <a:r>
              <a:rPr lang="en-US" sz="1800">
                <a:solidFill>
                  <a:schemeClr val="dk1"/>
                </a:solidFill>
              </a:rPr>
              <a:t>•</a:t>
            </a:r>
            <a:r>
              <a:rPr lang="en-US" sz="1800" b="1">
                <a:solidFill>
                  <a:schemeClr val="dk1"/>
                </a:solidFill>
              </a:rPr>
              <a:t>Enhanced Engagement and Accessibility</a:t>
            </a:r>
            <a:endParaRPr sz="1800" b="1">
              <a:solidFill>
                <a:schemeClr val="dk1"/>
              </a:solidFill>
            </a:endParaRPr>
          </a:p>
          <a:p>
            <a:pPr marL="0" lvl="0" indent="0" algn="l" rtl="0">
              <a:lnSpc>
                <a:spcPct val="200000"/>
              </a:lnSpc>
              <a:spcBef>
                <a:spcPts val="1000"/>
              </a:spcBef>
              <a:spcAft>
                <a:spcPts val="0"/>
              </a:spcAft>
              <a:buNone/>
            </a:pPr>
            <a:r>
              <a:rPr lang="en-US" sz="1800">
                <a:solidFill>
                  <a:schemeClr val="dk1"/>
                </a:solidFill>
              </a:rPr>
              <a:t>•</a:t>
            </a:r>
            <a:r>
              <a:rPr lang="en-US" sz="1800" b="1">
                <a:solidFill>
                  <a:schemeClr val="dk1"/>
                </a:solidFill>
              </a:rPr>
              <a:t>Data-Driven Insights for Educators</a:t>
            </a:r>
            <a:endParaRPr sz="1800" b="1">
              <a:solidFill>
                <a:schemeClr val="dk1"/>
              </a:solidFill>
            </a:endParaRPr>
          </a:p>
        </p:txBody>
      </p:sp>
      <p:pic>
        <p:nvPicPr>
          <p:cNvPr id="482" name="Google Shape;482;g36af15d9359_1_33"/>
          <p:cNvPicPr preferRelativeResize="0"/>
          <p:nvPr/>
        </p:nvPicPr>
        <p:blipFill>
          <a:blip r:embed="rId4">
            <a:alphaModFix/>
          </a:blip>
          <a:stretch>
            <a:fillRect/>
          </a:stretch>
        </p:blipFill>
        <p:spPr>
          <a:xfrm>
            <a:off x="5914625" y="1493025"/>
            <a:ext cx="6229599" cy="4553849"/>
          </a:xfrm>
          <a:prstGeom prst="rect">
            <a:avLst/>
          </a:prstGeom>
          <a:noFill/>
          <a:ln>
            <a:noFill/>
          </a:ln>
        </p:spPr>
      </p:pic>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36a57c9945b_0_156"/>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Real-Time Support and Tutoring</a:t>
            </a:r>
            <a:endParaRPr/>
          </a:p>
        </p:txBody>
      </p:sp>
      <p:pic>
        <p:nvPicPr>
          <p:cNvPr id="488" name="Google Shape;488;g36a57c9945b_0_156"/>
          <p:cNvPicPr preferRelativeResize="0"/>
          <p:nvPr/>
        </p:nvPicPr>
        <p:blipFill>
          <a:blip r:embed="rId4">
            <a:alphaModFix/>
          </a:blip>
          <a:stretch>
            <a:fillRect/>
          </a:stretch>
        </p:blipFill>
        <p:spPr>
          <a:xfrm>
            <a:off x="2309300" y="879600"/>
            <a:ext cx="7573396" cy="5758201"/>
          </a:xfrm>
          <a:prstGeom prst="rect">
            <a:avLst/>
          </a:prstGeom>
          <a:noFill/>
          <a:ln>
            <a:noFill/>
          </a:ln>
        </p:spPr>
      </p:pic>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36a57c9945b_0_161"/>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Enhancing Accessibility</a:t>
            </a:r>
            <a:endParaRPr dirty="0"/>
          </a:p>
        </p:txBody>
      </p:sp>
      <p:sp>
        <p:nvSpPr>
          <p:cNvPr id="4" name="Rounded Rectangle 1">
            <a:extLst>
              <a:ext uri="{FF2B5EF4-FFF2-40B4-BE49-F238E27FC236}">
                <a16:creationId xmlns:a16="http://schemas.microsoft.com/office/drawing/2014/main" id="{4AD0AA78-F4D2-526E-C14A-FC5B0A49ECFB}"/>
              </a:ext>
            </a:extLst>
          </p:cNvPr>
          <p:cNvSpPr/>
          <p:nvPr/>
        </p:nvSpPr>
        <p:spPr>
          <a:xfrm>
            <a:off x="5249635" y="1552646"/>
            <a:ext cx="1709338" cy="4254857"/>
          </a:xfrm>
          <a:custGeom>
            <a:avLst/>
            <a:gdLst/>
            <a:ahLst/>
            <a:cxnLst/>
            <a:rect l="0" t="0" r="0" b="0"/>
            <a:pathLst>
              <a:path w="914400" h="3657600">
                <a:moveTo>
                  <a:pt x="531176" y="3657600"/>
                </a:moveTo>
                <a:cubicBezTo>
                  <a:pt x="673939" y="3657600"/>
                  <a:pt x="914400" y="2838818"/>
                  <a:pt x="914400" y="1828800"/>
                </a:cubicBezTo>
                <a:cubicBezTo>
                  <a:pt x="914400" y="818781"/>
                  <a:pt x="673939" y="0"/>
                  <a:pt x="531176" y="0"/>
                </a:cubicBezTo>
                <a:cubicBezTo>
                  <a:pt x="674133" y="95"/>
                  <a:pt x="790019" y="821268"/>
                  <a:pt x="790019" y="1828800"/>
                </a:cubicBezTo>
                <a:cubicBezTo>
                  <a:pt x="790019" y="2836331"/>
                  <a:pt x="674133" y="3657504"/>
                  <a:pt x="531176" y="3657600"/>
                </a:cubicBezTo>
                <a:close/>
                <a:moveTo>
                  <a:pt x="531170" y="3657600"/>
                </a:moveTo>
                <a:cubicBezTo>
                  <a:pt x="674128" y="3657504"/>
                  <a:pt x="790013" y="2836331"/>
                  <a:pt x="790013" y="1828800"/>
                </a:cubicBezTo>
                <a:cubicBezTo>
                  <a:pt x="790013" y="821268"/>
                  <a:pt x="674128" y="95"/>
                  <a:pt x="531170" y="0"/>
                </a:cubicBezTo>
                <a:lnTo>
                  <a:pt x="399644" y="0"/>
                </a:lnTo>
                <a:cubicBezTo>
                  <a:pt x="533978" y="65606"/>
                  <a:pt x="640073" y="861744"/>
                  <a:pt x="640073" y="1828800"/>
                </a:cubicBezTo>
                <a:cubicBezTo>
                  <a:pt x="640073" y="2795856"/>
                  <a:pt x="527519" y="3591993"/>
                  <a:pt x="393185" y="3657600"/>
                </a:cubicBezTo>
                <a:lnTo>
                  <a:pt x="531170" y="3657600"/>
                </a:lnTo>
                <a:close/>
                <a:moveTo>
                  <a:pt x="640079" y="1828800"/>
                </a:moveTo>
                <a:cubicBezTo>
                  <a:pt x="640079" y="2795856"/>
                  <a:pt x="527525" y="3591993"/>
                  <a:pt x="393191" y="3657600"/>
                </a:cubicBezTo>
                <a:lnTo>
                  <a:pt x="381585" y="3657600"/>
                </a:lnTo>
                <a:cubicBezTo>
                  <a:pt x="238824" y="3657600"/>
                  <a:pt x="0" y="2838818"/>
                  <a:pt x="0" y="1828800"/>
                </a:cubicBezTo>
                <a:cubicBezTo>
                  <a:pt x="0" y="818781"/>
                  <a:pt x="238824" y="0"/>
                  <a:pt x="381585" y="0"/>
                </a:cubicBezTo>
                <a:cubicBezTo>
                  <a:pt x="387658" y="0"/>
                  <a:pt x="399650" y="0"/>
                  <a:pt x="399650" y="0"/>
                </a:cubicBezTo>
                <a:cubicBezTo>
                  <a:pt x="533984" y="65606"/>
                  <a:pt x="640079" y="861744"/>
                  <a:pt x="640079" y="1828800"/>
                </a:cubicBezTo>
                <a:close/>
              </a:path>
            </a:pathLst>
          </a:custGeom>
          <a:noFill/>
          <a:ln w="14287">
            <a:solidFill>
              <a:srgbClr val="484848"/>
            </a:solidFill>
          </a:ln>
        </p:spPr>
        <p:txBody>
          <a:bodyPr rtlCol="0" anchor="ctr"/>
          <a:lstStyle/>
          <a:p>
            <a:pPr algn="ctr"/>
            <a:endParaRPr sz="2000"/>
          </a:p>
        </p:txBody>
      </p:sp>
      <p:grpSp>
        <p:nvGrpSpPr>
          <p:cNvPr id="5" name="Group 4">
            <a:extLst>
              <a:ext uri="{FF2B5EF4-FFF2-40B4-BE49-F238E27FC236}">
                <a16:creationId xmlns:a16="http://schemas.microsoft.com/office/drawing/2014/main" id="{BC1B89EB-064A-DF87-7E2D-77E895FA0DA5}"/>
              </a:ext>
            </a:extLst>
          </p:cNvPr>
          <p:cNvGrpSpPr/>
          <p:nvPr/>
        </p:nvGrpSpPr>
        <p:grpSpPr>
          <a:xfrm>
            <a:off x="4449535" y="4161676"/>
            <a:ext cx="4465642" cy="1017176"/>
            <a:chOff x="2400300" y="3411855"/>
            <a:chExt cx="2388869" cy="874394"/>
          </a:xfrm>
        </p:grpSpPr>
        <p:sp>
          <p:nvSpPr>
            <p:cNvPr id="6" name="Rounded Rectangle 2">
              <a:extLst>
                <a:ext uri="{FF2B5EF4-FFF2-40B4-BE49-F238E27FC236}">
                  <a16:creationId xmlns:a16="http://schemas.microsoft.com/office/drawing/2014/main" id="{D260E3CB-1E0E-5BD4-2DA1-CBF606E4D2A5}"/>
                </a:ext>
              </a:extLst>
            </p:cNvPr>
            <p:cNvSpPr/>
            <p:nvPr/>
          </p:nvSpPr>
          <p:spPr>
            <a:xfrm>
              <a:off x="2400300" y="3430333"/>
              <a:ext cx="2384583" cy="855916"/>
            </a:xfrm>
            <a:custGeom>
              <a:avLst/>
              <a:gdLst/>
              <a:ahLst/>
              <a:cxnLst/>
              <a:rect l="0" t="0" r="0" b="0"/>
              <a:pathLst>
                <a:path w="2384583" h="855916">
                  <a:moveTo>
                    <a:pt x="2384583" y="0"/>
                  </a:moveTo>
                  <a:lnTo>
                    <a:pt x="1143000" y="855916"/>
                  </a:lnTo>
                  <a:lnTo>
                    <a:pt x="0" y="855916"/>
                  </a:lnTo>
                </a:path>
              </a:pathLst>
            </a:custGeom>
            <a:noFill/>
            <a:ln w="14287">
              <a:solidFill>
                <a:srgbClr val="7F64EA"/>
              </a:solidFill>
            </a:ln>
          </p:spPr>
          <p:txBody>
            <a:bodyPr rtlCol="0" anchor="ctr"/>
            <a:lstStyle/>
            <a:p>
              <a:pPr algn="ctr"/>
              <a:endParaRPr sz="2000"/>
            </a:p>
          </p:txBody>
        </p:sp>
        <p:sp>
          <p:nvSpPr>
            <p:cNvPr id="7" name="Rounded Rectangle 3">
              <a:extLst>
                <a:ext uri="{FF2B5EF4-FFF2-40B4-BE49-F238E27FC236}">
                  <a16:creationId xmlns:a16="http://schemas.microsoft.com/office/drawing/2014/main" id="{BEEC2D15-1571-1A41-F497-3E35ADAAD1C0}"/>
                </a:ext>
              </a:extLst>
            </p:cNvPr>
            <p:cNvSpPr/>
            <p:nvPr/>
          </p:nvSpPr>
          <p:spPr>
            <a:xfrm>
              <a:off x="4702492" y="3411855"/>
              <a:ext cx="86677" cy="101917"/>
            </a:xfrm>
            <a:custGeom>
              <a:avLst/>
              <a:gdLst/>
              <a:ahLst/>
              <a:cxnLst/>
              <a:rect l="0" t="0" r="0" b="0"/>
              <a:pathLst>
                <a:path w="86677" h="101917">
                  <a:moveTo>
                    <a:pt x="70485" y="101917"/>
                  </a:moveTo>
                  <a:lnTo>
                    <a:pt x="86677" y="16192"/>
                  </a:lnTo>
                  <a:lnTo>
                    <a:pt x="0" y="0"/>
                  </a:lnTo>
                </a:path>
              </a:pathLst>
            </a:custGeom>
            <a:noFill/>
            <a:ln w="14287">
              <a:solidFill>
                <a:srgbClr val="7F64EA"/>
              </a:solidFill>
            </a:ln>
          </p:spPr>
          <p:txBody>
            <a:bodyPr rtlCol="0" anchor="ctr"/>
            <a:lstStyle/>
            <a:p>
              <a:pPr algn="ctr"/>
              <a:endParaRPr sz="2000"/>
            </a:p>
          </p:txBody>
        </p:sp>
      </p:grpSp>
      <p:grpSp>
        <p:nvGrpSpPr>
          <p:cNvPr id="8" name="Group 7">
            <a:extLst>
              <a:ext uri="{FF2B5EF4-FFF2-40B4-BE49-F238E27FC236}">
                <a16:creationId xmlns:a16="http://schemas.microsoft.com/office/drawing/2014/main" id="{D685AD00-4311-1463-8B12-B538F9ECA1AD}"/>
              </a:ext>
            </a:extLst>
          </p:cNvPr>
          <p:cNvGrpSpPr/>
          <p:nvPr/>
        </p:nvGrpSpPr>
        <p:grpSpPr>
          <a:xfrm>
            <a:off x="4450577" y="3997589"/>
            <a:ext cx="4280464" cy="381163"/>
            <a:chOff x="2401342" y="3158490"/>
            <a:chExt cx="2289809" cy="327659"/>
          </a:xfrm>
        </p:grpSpPr>
        <p:sp>
          <p:nvSpPr>
            <p:cNvPr id="9" name="Rounded Rectangle 5">
              <a:extLst>
                <a:ext uri="{FF2B5EF4-FFF2-40B4-BE49-F238E27FC236}">
                  <a16:creationId xmlns:a16="http://schemas.microsoft.com/office/drawing/2014/main" id="{3007AEF8-F582-04BA-672A-101A1F01A1A3}"/>
                </a:ext>
              </a:extLst>
            </p:cNvPr>
            <p:cNvSpPr/>
            <p:nvPr/>
          </p:nvSpPr>
          <p:spPr>
            <a:xfrm>
              <a:off x="2401342" y="3204972"/>
              <a:ext cx="2285523" cy="281177"/>
            </a:xfrm>
            <a:custGeom>
              <a:avLst/>
              <a:gdLst/>
              <a:ahLst/>
              <a:cxnLst/>
              <a:rect l="0" t="0" r="0" b="0"/>
              <a:pathLst>
                <a:path w="2285523" h="281177">
                  <a:moveTo>
                    <a:pt x="2285523" y="0"/>
                  </a:moveTo>
                  <a:lnTo>
                    <a:pt x="1141952" y="281177"/>
                  </a:lnTo>
                  <a:lnTo>
                    <a:pt x="0" y="281177"/>
                  </a:lnTo>
                </a:path>
              </a:pathLst>
            </a:custGeom>
            <a:noFill/>
            <a:ln w="14287">
              <a:solidFill>
                <a:srgbClr val="1EABDA"/>
              </a:solidFill>
            </a:ln>
          </p:spPr>
          <p:txBody>
            <a:bodyPr rtlCol="0" anchor="ctr"/>
            <a:lstStyle/>
            <a:p>
              <a:pPr algn="ctr"/>
              <a:endParaRPr sz="2000"/>
            </a:p>
          </p:txBody>
        </p:sp>
        <p:sp>
          <p:nvSpPr>
            <p:cNvPr id="10" name="Rounded Rectangle 6">
              <a:extLst>
                <a:ext uri="{FF2B5EF4-FFF2-40B4-BE49-F238E27FC236}">
                  <a16:creationId xmlns:a16="http://schemas.microsoft.com/office/drawing/2014/main" id="{8665833A-5A81-14F5-EF9E-07416CAE5D4F}"/>
                </a:ext>
              </a:extLst>
            </p:cNvPr>
            <p:cNvSpPr/>
            <p:nvPr/>
          </p:nvSpPr>
          <p:spPr>
            <a:xfrm>
              <a:off x="4616857" y="3158490"/>
              <a:ext cx="74294" cy="120014"/>
            </a:xfrm>
            <a:custGeom>
              <a:avLst/>
              <a:gdLst/>
              <a:ahLst/>
              <a:cxnLst/>
              <a:rect l="0" t="0" r="0" b="0"/>
              <a:pathLst>
                <a:path w="74294" h="120014">
                  <a:moveTo>
                    <a:pt x="29527" y="120014"/>
                  </a:moveTo>
                  <a:lnTo>
                    <a:pt x="74294" y="45719"/>
                  </a:lnTo>
                  <a:lnTo>
                    <a:pt x="0" y="0"/>
                  </a:lnTo>
                </a:path>
              </a:pathLst>
            </a:custGeom>
            <a:noFill/>
            <a:ln w="14287">
              <a:solidFill>
                <a:srgbClr val="1EABDA"/>
              </a:solidFill>
            </a:ln>
          </p:spPr>
          <p:txBody>
            <a:bodyPr rtlCol="0" anchor="ctr"/>
            <a:lstStyle/>
            <a:p>
              <a:pPr algn="ctr"/>
              <a:endParaRPr sz="2000"/>
            </a:p>
          </p:txBody>
        </p:sp>
      </p:grpSp>
      <p:grpSp>
        <p:nvGrpSpPr>
          <p:cNvPr id="11" name="Group 10">
            <a:extLst>
              <a:ext uri="{FF2B5EF4-FFF2-40B4-BE49-F238E27FC236}">
                <a16:creationId xmlns:a16="http://schemas.microsoft.com/office/drawing/2014/main" id="{9B1531A0-1478-7267-4EDF-A3C4EB31FE98}"/>
              </a:ext>
            </a:extLst>
          </p:cNvPr>
          <p:cNvGrpSpPr/>
          <p:nvPr/>
        </p:nvGrpSpPr>
        <p:grpSpPr>
          <a:xfrm>
            <a:off x="4449535" y="3525149"/>
            <a:ext cx="4282246" cy="381163"/>
            <a:chOff x="2400300" y="2686050"/>
            <a:chExt cx="2290762" cy="327659"/>
          </a:xfrm>
        </p:grpSpPr>
        <p:sp>
          <p:nvSpPr>
            <p:cNvPr id="12" name="Rounded Rectangle 8">
              <a:extLst>
                <a:ext uri="{FF2B5EF4-FFF2-40B4-BE49-F238E27FC236}">
                  <a16:creationId xmlns:a16="http://schemas.microsoft.com/office/drawing/2014/main" id="{EC15AA30-31C9-6087-B718-A9514B72F681}"/>
                </a:ext>
              </a:extLst>
            </p:cNvPr>
            <p:cNvSpPr/>
            <p:nvPr/>
          </p:nvSpPr>
          <p:spPr>
            <a:xfrm>
              <a:off x="2400300" y="2686050"/>
              <a:ext cx="2286571" cy="281177"/>
            </a:xfrm>
            <a:custGeom>
              <a:avLst/>
              <a:gdLst/>
              <a:ahLst/>
              <a:cxnLst/>
              <a:rect l="0" t="0" r="0" b="0"/>
              <a:pathLst>
                <a:path w="2286571" h="281177">
                  <a:moveTo>
                    <a:pt x="2286571" y="281177"/>
                  </a:moveTo>
                  <a:lnTo>
                    <a:pt x="1143000" y="0"/>
                  </a:lnTo>
                  <a:lnTo>
                    <a:pt x="0" y="0"/>
                  </a:lnTo>
                </a:path>
              </a:pathLst>
            </a:custGeom>
            <a:noFill/>
            <a:ln w="14287">
              <a:solidFill>
                <a:srgbClr val="92BD39"/>
              </a:solidFill>
            </a:ln>
          </p:spPr>
          <p:txBody>
            <a:bodyPr rtlCol="0" anchor="ctr"/>
            <a:lstStyle/>
            <a:p>
              <a:pPr algn="ctr"/>
              <a:endParaRPr sz="2000"/>
            </a:p>
          </p:txBody>
        </p:sp>
        <p:sp>
          <p:nvSpPr>
            <p:cNvPr id="13" name="Rounded Rectangle 9">
              <a:extLst>
                <a:ext uri="{FF2B5EF4-FFF2-40B4-BE49-F238E27FC236}">
                  <a16:creationId xmlns:a16="http://schemas.microsoft.com/office/drawing/2014/main" id="{720D8286-E4BD-3E59-2EAD-C4B328BA3074}"/>
                </a:ext>
              </a:extLst>
            </p:cNvPr>
            <p:cNvSpPr/>
            <p:nvPr/>
          </p:nvSpPr>
          <p:spPr>
            <a:xfrm>
              <a:off x="4616767" y="2893695"/>
              <a:ext cx="74295" cy="120014"/>
            </a:xfrm>
            <a:custGeom>
              <a:avLst/>
              <a:gdLst/>
              <a:ahLst/>
              <a:cxnLst/>
              <a:rect l="0" t="0" r="0" b="0"/>
              <a:pathLst>
                <a:path w="74295" h="120014">
                  <a:moveTo>
                    <a:pt x="0" y="120014"/>
                  </a:moveTo>
                  <a:lnTo>
                    <a:pt x="74295" y="74295"/>
                  </a:lnTo>
                  <a:lnTo>
                    <a:pt x="29527" y="0"/>
                  </a:lnTo>
                </a:path>
              </a:pathLst>
            </a:custGeom>
            <a:noFill/>
            <a:ln w="14287">
              <a:solidFill>
                <a:srgbClr val="92BD39"/>
              </a:solidFill>
            </a:ln>
          </p:spPr>
          <p:txBody>
            <a:bodyPr rtlCol="0" anchor="ctr"/>
            <a:lstStyle/>
            <a:p>
              <a:pPr algn="ctr"/>
              <a:endParaRPr sz="2000"/>
            </a:p>
          </p:txBody>
        </p:sp>
      </p:grpSp>
      <p:grpSp>
        <p:nvGrpSpPr>
          <p:cNvPr id="14" name="Group 13">
            <a:extLst>
              <a:ext uri="{FF2B5EF4-FFF2-40B4-BE49-F238E27FC236}">
                <a16:creationId xmlns:a16="http://schemas.microsoft.com/office/drawing/2014/main" id="{CB0B348A-C833-8293-D029-4BEAD7B9DB26}"/>
              </a:ext>
            </a:extLst>
          </p:cNvPr>
          <p:cNvGrpSpPr/>
          <p:nvPr/>
        </p:nvGrpSpPr>
        <p:grpSpPr>
          <a:xfrm>
            <a:off x="4449535" y="2635771"/>
            <a:ext cx="4465642" cy="1017176"/>
            <a:chOff x="2400300" y="1885950"/>
            <a:chExt cx="2388869" cy="874394"/>
          </a:xfrm>
        </p:grpSpPr>
        <p:sp>
          <p:nvSpPr>
            <p:cNvPr id="15" name="Rounded Rectangle 11">
              <a:extLst>
                <a:ext uri="{FF2B5EF4-FFF2-40B4-BE49-F238E27FC236}">
                  <a16:creationId xmlns:a16="http://schemas.microsoft.com/office/drawing/2014/main" id="{A524E7E5-337D-7A82-8EF9-7AFB48FE822D}"/>
                </a:ext>
              </a:extLst>
            </p:cNvPr>
            <p:cNvSpPr/>
            <p:nvPr/>
          </p:nvSpPr>
          <p:spPr>
            <a:xfrm>
              <a:off x="2400300" y="1885950"/>
              <a:ext cx="2384583" cy="855916"/>
            </a:xfrm>
            <a:custGeom>
              <a:avLst/>
              <a:gdLst/>
              <a:ahLst/>
              <a:cxnLst/>
              <a:rect l="0" t="0" r="0" b="0"/>
              <a:pathLst>
                <a:path w="2384583" h="855916">
                  <a:moveTo>
                    <a:pt x="2384583" y="855916"/>
                  </a:moveTo>
                  <a:lnTo>
                    <a:pt x="1143000" y="0"/>
                  </a:lnTo>
                  <a:lnTo>
                    <a:pt x="0" y="0"/>
                  </a:lnTo>
                </a:path>
              </a:pathLst>
            </a:custGeom>
            <a:noFill/>
            <a:ln w="14287">
              <a:solidFill>
                <a:srgbClr val="3CC583"/>
              </a:solidFill>
            </a:ln>
          </p:spPr>
          <p:txBody>
            <a:bodyPr rtlCol="0" anchor="ctr"/>
            <a:lstStyle/>
            <a:p>
              <a:pPr algn="ctr"/>
              <a:endParaRPr sz="2000"/>
            </a:p>
          </p:txBody>
        </p:sp>
        <p:sp>
          <p:nvSpPr>
            <p:cNvPr id="16" name="Rounded Rectangle 12">
              <a:extLst>
                <a:ext uri="{FF2B5EF4-FFF2-40B4-BE49-F238E27FC236}">
                  <a16:creationId xmlns:a16="http://schemas.microsoft.com/office/drawing/2014/main" id="{8D3773B5-C005-1A84-1DE7-462B0722FABE}"/>
                </a:ext>
              </a:extLst>
            </p:cNvPr>
            <p:cNvSpPr/>
            <p:nvPr/>
          </p:nvSpPr>
          <p:spPr>
            <a:xfrm>
              <a:off x="4702492" y="2658427"/>
              <a:ext cx="86677" cy="101917"/>
            </a:xfrm>
            <a:custGeom>
              <a:avLst/>
              <a:gdLst/>
              <a:ahLst/>
              <a:cxnLst/>
              <a:rect l="0" t="0" r="0" b="0"/>
              <a:pathLst>
                <a:path w="86677" h="101917">
                  <a:moveTo>
                    <a:pt x="0" y="101917"/>
                  </a:moveTo>
                  <a:lnTo>
                    <a:pt x="86677" y="85725"/>
                  </a:lnTo>
                  <a:lnTo>
                    <a:pt x="70485" y="0"/>
                  </a:lnTo>
                </a:path>
              </a:pathLst>
            </a:custGeom>
            <a:noFill/>
            <a:ln w="14287">
              <a:solidFill>
                <a:srgbClr val="3CC583"/>
              </a:solidFill>
            </a:ln>
          </p:spPr>
          <p:txBody>
            <a:bodyPr rtlCol="0" anchor="ctr"/>
            <a:lstStyle/>
            <a:p>
              <a:pPr algn="ctr"/>
              <a:endParaRPr sz="2000"/>
            </a:p>
          </p:txBody>
        </p:sp>
      </p:grpSp>
      <p:sp>
        <p:nvSpPr>
          <p:cNvPr id="17" name="TextBox 16">
            <a:extLst>
              <a:ext uri="{FF2B5EF4-FFF2-40B4-BE49-F238E27FC236}">
                <a16:creationId xmlns:a16="http://schemas.microsoft.com/office/drawing/2014/main" id="{3FB1F121-0BB7-58F7-9ADF-F3BDABB6FA5A}"/>
              </a:ext>
            </a:extLst>
          </p:cNvPr>
          <p:cNvSpPr txBox="1"/>
          <p:nvPr/>
        </p:nvSpPr>
        <p:spPr>
          <a:xfrm>
            <a:off x="1144037" y="2506601"/>
            <a:ext cx="2377598" cy="307777"/>
          </a:xfrm>
          <a:prstGeom prst="rect">
            <a:avLst/>
          </a:prstGeom>
          <a:noFill/>
          <a:ln>
            <a:noFill/>
          </a:ln>
        </p:spPr>
        <p:txBody>
          <a:bodyPr wrap="square" lIns="0" tIns="0" rIns="0" bIns="0" anchor="t">
            <a:spAutoFit/>
          </a:bodyPr>
          <a:lstStyle/>
          <a:p>
            <a:pPr algn="r"/>
            <a:r>
              <a:rPr sz="2000" b="0" dirty="0">
                <a:solidFill>
                  <a:srgbClr val="374840"/>
                </a:solidFill>
                <a:latin typeface="Roboto"/>
              </a:rPr>
              <a:t>AI-Driven Tools</a:t>
            </a:r>
          </a:p>
        </p:txBody>
      </p:sp>
      <p:sp>
        <p:nvSpPr>
          <p:cNvPr id="18" name="TextBox 17">
            <a:extLst>
              <a:ext uri="{FF2B5EF4-FFF2-40B4-BE49-F238E27FC236}">
                <a16:creationId xmlns:a16="http://schemas.microsoft.com/office/drawing/2014/main" id="{164E2D46-EBE5-AC1F-C47C-8EB42C20FCA4}"/>
              </a:ext>
            </a:extLst>
          </p:cNvPr>
          <p:cNvSpPr txBox="1"/>
          <p:nvPr/>
        </p:nvSpPr>
        <p:spPr>
          <a:xfrm>
            <a:off x="1726201" y="3226611"/>
            <a:ext cx="1758460" cy="615553"/>
          </a:xfrm>
          <a:prstGeom prst="rect">
            <a:avLst/>
          </a:prstGeom>
          <a:noFill/>
          <a:ln>
            <a:noFill/>
          </a:ln>
        </p:spPr>
        <p:txBody>
          <a:bodyPr wrap="square" lIns="0" tIns="0" rIns="0" bIns="0" anchor="t">
            <a:spAutoFit/>
          </a:bodyPr>
          <a:lstStyle/>
          <a:p>
            <a:pPr algn="r"/>
            <a:r>
              <a:rPr sz="2000" b="0" dirty="0">
                <a:solidFill>
                  <a:srgbClr val="424736"/>
                </a:solidFill>
                <a:latin typeface="Roboto"/>
              </a:rPr>
              <a:t>Voice
Recognition</a:t>
            </a:r>
          </a:p>
        </p:txBody>
      </p:sp>
      <p:sp>
        <p:nvSpPr>
          <p:cNvPr id="19" name="TextBox 18">
            <a:extLst>
              <a:ext uri="{FF2B5EF4-FFF2-40B4-BE49-F238E27FC236}">
                <a16:creationId xmlns:a16="http://schemas.microsoft.com/office/drawing/2014/main" id="{CDCF6326-AE49-15D1-2F13-38D6B592A43E}"/>
              </a:ext>
            </a:extLst>
          </p:cNvPr>
          <p:cNvSpPr txBox="1"/>
          <p:nvPr/>
        </p:nvSpPr>
        <p:spPr>
          <a:xfrm>
            <a:off x="9985184" y="3599653"/>
            <a:ext cx="1579266" cy="615553"/>
          </a:xfrm>
          <a:prstGeom prst="rect">
            <a:avLst/>
          </a:prstGeom>
          <a:noFill/>
          <a:ln>
            <a:noFill/>
          </a:ln>
        </p:spPr>
        <p:txBody>
          <a:bodyPr wrap="square" lIns="0" tIns="0" rIns="0" bIns="0" anchor="t">
            <a:spAutoFit/>
          </a:bodyPr>
          <a:lstStyle/>
          <a:p>
            <a:pPr algn="l"/>
            <a:r>
              <a:rPr sz="2000" b="0" dirty="0">
                <a:solidFill>
                  <a:srgbClr val="3A4455"/>
                </a:solidFill>
                <a:latin typeface="Roboto"/>
              </a:rPr>
              <a:t>Inclusive
Education</a:t>
            </a:r>
          </a:p>
        </p:txBody>
      </p:sp>
      <p:sp>
        <p:nvSpPr>
          <p:cNvPr id="20" name="TextBox 19">
            <a:extLst>
              <a:ext uri="{FF2B5EF4-FFF2-40B4-BE49-F238E27FC236}">
                <a16:creationId xmlns:a16="http://schemas.microsoft.com/office/drawing/2014/main" id="{E224E1A6-5A5E-E09B-041A-3AA43053AD49}"/>
              </a:ext>
            </a:extLst>
          </p:cNvPr>
          <p:cNvSpPr txBox="1"/>
          <p:nvPr/>
        </p:nvSpPr>
        <p:spPr>
          <a:xfrm>
            <a:off x="1806057" y="4053836"/>
            <a:ext cx="1598747" cy="615553"/>
          </a:xfrm>
          <a:prstGeom prst="rect">
            <a:avLst/>
          </a:prstGeom>
          <a:noFill/>
          <a:ln>
            <a:noFill/>
          </a:ln>
        </p:spPr>
        <p:txBody>
          <a:bodyPr wrap="square" lIns="0" tIns="0" rIns="0" bIns="0" anchor="t">
            <a:spAutoFit/>
          </a:bodyPr>
          <a:lstStyle/>
          <a:p>
            <a:pPr algn="r"/>
            <a:r>
              <a:rPr sz="2000" b="0" dirty="0">
                <a:solidFill>
                  <a:srgbClr val="32444A"/>
                </a:solidFill>
                <a:latin typeface="Roboto"/>
              </a:rPr>
              <a:t>Adaptive
Interfaces</a:t>
            </a:r>
          </a:p>
        </p:txBody>
      </p:sp>
      <p:sp>
        <p:nvSpPr>
          <p:cNvPr id="21" name="TextBox 20">
            <a:extLst>
              <a:ext uri="{FF2B5EF4-FFF2-40B4-BE49-F238E27FC236}">
                <a16:creationId xmlns:a16="http://schemas.microsoft.com/office/drawing/2014/main" id="{791FFD62-10C1-B9EE-9A7B-A179A309E363}"/>
              </a:ext>
            </a:extLst>
          </p:cNvPr>
          <p:cNvSpPr txBox="1"/>
          <p:nvPr/>
        </p:nvSpPr>
        <p:spPr>
          <a:xfrm>
            <a:off x="2089470" y="4948187"/>
            <a:ext cx="1392308" cy="615553"/>
          </a:xfrm>
          <a:prstGeom prst="rect">
            <a:avLst/>
          </a:prstGeom>
          <a:noFill/>
          <a:ln>
            <a:noFill/>
          </a:ln>
        </p:spPr>
        <p:txBody>
          <a:bodyPr wrap="square" lIns="0" tIns="0" rIns="0" bIns="0" anchor="t">
            <a:spAutoFit/>
          </a:bodyPr>
          <a:lstStyle/>
          <a:p>
            <a:pPr algn="r"/>
            <a:r>
              <a:rPr sz="2000" b="0" dirty="0">
                <a:solidFill>
                  <a:srgbClr val="443E5C"/>
                </a:solidFill>
                <a:latin typeface="Roboto"/>
              </a:rPr>
              <a:t>Inclusive
Content</a:t>
            </a:r>
          </a:p>
        </p:txBody>
      </p:sp>
      <p:sp>
        <p:nvSpPr>
          <p:cNvPr id="22" name="Rounded Rectangle 20">
            <a:extLst>
              <a:ext uri="{FF2B5EF4-FFF2-40B4-BE49-F238E27FC236}">
                <a16:creationId xmlns:a16="http://schemas.microsoft.com/office/drawing/2014/main" id="{15A23669-E37B-06CA-43C7-BE6916BDD7AD}"/>
              </a:ext>
            </a:extLst>
          </p:cNvPr>
          <p:cNvSpPr/>
          <p:nvPr/>
        </p:nvSpPr>
        <p:spPr>
          <a:xfrm>
            <a:off x="3887560" y="2414983"/>
            <a:ext cx="818868" cy="582645"/>
          </a:xfrm>
          <a:custGeom>
            <a:avLst/>
            <a:gdLst/>
            <a:ahLst/>
            <a:cxnLst/>
            <a:rect l="0" t="0" r="0" b="0"/>
            <a:pathLst>
              <a:path w="438150" h="438150">
                <a:moveTo>
                  <a:pt x="361950" y="216084"/>
                </a:moveTo>
                <a:lnTo>
                  <a:pt x="298361" y="76200"/>
                </a:lnTo>
                <a:lnTo>
                  <a:pt x="234772" y="216084"/>
                </a:lnTo>
                <a:moveTo>
                  <a:pt x="347853" y="185089"/>
                </a:moveTo>
                <a:lnTo>
                  <a:pt x="248869" y="185089"/>
                </a:lnTo>
                <a:moveTo>
                  <a:pt x="252412" y="323850"/>
                </a:moveTo>
                <a:lnTo>
                  <a:pt x="400050" y="323850"/>
                </a:lnTo>
                <a:cubicBezTo>
                  <a:pt x="421092" y="323850"/>
                  <a:pt x="438150" y="306792"/>
                  <a:pt x="438150" y="285750"/>
                </a:cubicBezTo>
                <a:lnTo>
                  <a:pt x="438150" y="38100"/>
                </a:lnTo>
                <a:cubicBezTo>
                  <a:pt x="438150" y="17057"/>
                  <a:pt x="421092" y="0"/>
                  <a:pt x="400050" y="0"/>
                </a:cubicBezTo>
                <a:lnTo>
                  <a:pt x="57150" y="0"/>
                </a:lnTo>
                <a:cubicBezTo>
                  <a:pt x="36107" y="0"/>
                  <a:pt x="19050" y="17057"/>
                  <a:pt x="19050" y="38100"/>
                </a:cubicBezTo>
                <a:lnTo>
                  <a:pt x="19050" y="212407"/>
                </a:lnTo>
                <a:moveTo>
                  <a:pt x="209550" y="419100"/>
                </a:moveTo>
                <a:cubicBezTo>
                  <a:pt x="209550" y="429621"/>
                  <a:pt x="201021" y="438150"/>
                  <a:pt x="190500" y="438150"/>
                </a:cubicBezTo>
                <a:lnTo>
                  <a:pt x="19050" y="438150"/>
                </a:lnTo>
                <a:cubicBezTo>
                  <a:pt x="8528" y="438150"/>
                  <a:pt x="0" y="429621"/>
                  <a:pt x="0" y="419100"/>
                </a:cubicBezTo>
                <a:lnTo>
                  <a:pt x="0" y="352425"/>
                </a:lnTo>
                <a:cubicBezTo>
                  <a:pt x="0" y="294559"/>
                  <a:pt x="46909" y="247650"/>
                  <a:pt x="104775" y="247650"/>
                </a:cubicBezTo>
                <a:cubicBezTo>
                  <a:pt x="162640" y="247650"/>
                  <a:pt x="209550" y="294559"/>
                  <a:pt x="209550" y="352425"/>
                </a:cubicBezTo>
                <a:close/>
                <a:moveTo>
                  <a:pt x="0" y="381000"/>
                </a:moveTo>
                <a:lnTo>
                  <a:pt x="209550" y="381000"/>
                </a:lnTo>
                <a:moveTo>
                  <a:pt x="57150" y="328612"/>
                </a:moveTo>
                <a:cubicBezTo>
                  <a:pt x="57150" y="331242"/>
                  <a:pt x="59282" y="333375"/>
                  <a:pt x="61912" y="333375"/>
                </a:cubicBezTo>
                <a:cubicBezTo>
                  <a:pt x="64542" y="333375"/>
                  <a:pt x="66675" y="331242"/>
                  <a:pt x="66675" y="328612"/>
                </a:cubicBezTo>
                <a:cubicBezTo>
                  <a:pt x="66675" y="325982"/>
                  <a:pt x="64542" y="323850"/>
                  <a:pt x="61912" y="323850"/>
                </a:cubicBezTo>
                <a:cubicBezTo>
                  <a:pt x="59282" y="323850"/>
                  <a:pt x="57150" y="325982"/>
                  <a:pt x="57150" y="328612"/>
                </a:cubicBezTo>
                <a:moveTo>
                  <a:pt x="142875" y="328612"/>
                </a:moveTo>
                <a:cubicBezTo>
                  <a:pt x="142875" y="331242"/>
                  <a:pt x="145007" y="333375"/>
                  <a:pt x="147637" y="333375"/>
                </a:cubicBezTo>
                <a:cubicBezTo>
                  <a:pt x="150267" y="333375"/>
                  <a:pt x="152400" y="331242"/>
                  <a:pt x="152400" y="328612"/>
                </a:cubicBezTo>
                <a:cubicBezTo>
                  <a:pt x="152400" y="325982"/>
                  <a:pt x="150267" y="323850"/>
                  <a:pt x="147637" y="323850"/>
                </a:cubicBezTo>
                <a:cubicBezTo>
                  <a:pt x="145007" y="323850"/>
                  <a:pt x="142875" y="325982"/>
                  <a:pt x="142875" y="328612"/>
                </a:cubicBezTo>
                <a:moveTo>
                  <a:pt x="104775" y="209550"/>
                </a:moveTo>
                <a:lnTo>
                  <a:pt x="104775" y="247650"/>
                </a:lnTo>
                <a:moveTo>
                  <a:pt x="76200" y="180975"/>
                </a:moveTo>
                <a:cubicBezTo>
                  <a:pt x="76200" y="165193"/>
                  <a:pt x="88993" y="152400"/>
                  <a:pt x="104775" y="152400"/>
                </a:cubicBezTo>
                <a:cubicBezTo>
                  <a:pt x="120556" y="152400"/>
                  <a:pt x="133350" y="165193"/>
                  <a:pt x="133350" y="180975"/>
                </a:cubicBezTo>
                <a:cubicBezTo>
                  <a:pt x="133350" y="196756"/>
                  <a:pt x="120556" y="209550"/>
                  <a:pt x="104775" y="209550"/>
                </a:cubicBezTo>
                <a:cubicBezTo>
                  <a:pt x="88993" y="209550"/>
                  <a:pt x="76200" y="196756"/>
                  <a:pt x="76200" y="180975"/>
                </a:cubicBezTo>
              </a:path>
            </a:pathLst>
          </a:custGeom>
          <a:noFill/>
          <a:ln w="14287">
            <a:solidFill>
              <a:srgbClr val="3CC583"/>
            </a:solidFill>
          </a:ln>
        </p:spPr>
        <p:txBody>
          <a:bodyPr rtlCol="0" anchor="ctr"/>
          <a:lstStyle/>
          <a:p>
            <a:pPr algn="ctr"/>
            <a:endParaRPr sz="2000"/>
          </a:p>
        </p:txBody>
      </p:sp>
      <p:sp>
        <p:nvSpPr>
          <p:cNvPr id="23" name="Rounded Rectangle 21">
            <a:extLst>
              <a:ext uri="{FF2B5EF4-FFF2-40B4-BE49-F238E27FC236}">
                <a16:creationId xmlns:a16="http://schemas.microsoft.com/office/drawing/2014/main" id="{E5FEBB09-1BDF-CBA9-AD96-10F8B7F6BB84}"/>
              </a:ext>
            </a:extLst>
          </p:cNvPr>
          <p:cNvSpPr/>
          <p:nvPr/>
        </p:nvSpPr>
        <p:spPr>
          <a:xfrm>
            <a:off x="3887751" y="3234763"/>
            <a:ext cx="818868" cy="562965"/>
          </a:xfrm>
          <a:custGeom>
            <a:avLst/>
            <a:gdLst/>
            <a:ahLst/>
            <a:cxnLst/>
            <a:rect l="0" t="0" r="0" b="0"/>
            <a:pathLst>
              <a:path w="482917" h="438150">
                <a:moveTo>
                  <a:pt x="266700" y="147637"/>
                </a:moveTo>
                <a:cubicBezTo>
                  <a:pt x="269330" y="147637"/>
                  <a:pt x="271462" y="149769"/>
                  <a:pt x="271462" y="152400"/>
                </a:cubicBezTo>
                <a:cubicBezTo>
                  <a:pt x="271462" y="155030"/>
                  <a:pt x="269330" y="157162"/>
                  <a:pt x="266700" y="157162"/>
                </a:cubicBezTo>
                <a:cubicBezTo>
                  <a:pt x="264069" y="157162"/>
                  <a:pt x="261937" y="155030"/>
                  <a:pt x="261937" y="152400"/>
                </a:cubicBezTo>
                <a:cubicBezTo>
                  <a:pt x="261937" y="149769"/>
                  <a:pt x="264069" y="147637"/>
                  <a:pt x="266700" y="147637"/>
                </a:cubicBezTo>
                <a:moveTo>
                  <a:pt x="323468" y="205739"/>
                </a:moveTo>
                <a:cubicBezTo>
                  <a:pt x="317438" y="208274"/>
                  <a:pt x="310960" y="209570"/>
                  <a:pt x="304418" y="209550"/>
                </a:cubicBezTo>
                <a:cubicBezTo>
                  <a:pt x="294179" y="209508"/>
                  <a:pt x="284226" y="206168"/>
                  <a:pt x="276034" y="200025"/>
                </a:cubicBezTo>
                <a:moveTo>
                  <a:pt x="279273" y="74866"/>
                </a:moveTo>
                <a:cubicBezTo>
                  <a:pt x="257115" y="100689"/>
                  <a:pt x="224514" y="115170"/>
                  <a:pt x="190500" y="114300"/>
                </a:cubicBezTo>
                <a:moveTo>
                  <a:pt x="152400" y="285750"/>
                </a:moveTo>
                <a:cubicBezTo>
                  <a:pt x="152400" y="317313"/>
                  <a:pt x="126813" y="342900"/>
                  <a:pt x="95250" y="342900"/>
                </a:cubicBezTo>
                <a:cubicBezTo>
                  <a:pt x="63686" y="342900"/>
                  <a:pt x="38100" y="317313"/>
                  <a:pt x="38100" y="285750"/>
                </a:cubicBezTo>
                <a:lnTo>
                  <a:pt x="38100" y="209550"/>
                </a:lnTo>
                <a:cubicBezTo>
                  <a:pt x="38100" y="177986"/>
                  <a:pt x="63686" y="152400"/>
                  <a:pt x="95250" y="152400"/>
                </a:cubicBezTo>
                <a:cubicBezTo>
                  <a:pt x="126813" y="152400"/>
                  <a:pt x="152400" y="177986"/>
                  <a:pt x="152400" y="209550"/>
                </a:cubicBezTo>
                <a:close/>
                <a:moveTo>
                  <a:pt x="0" y="285750"/>
                </a:moveTo>
                <a:lnTo>
                  <a:pt x="76200" y="285750"/>
                </a:lnTo>
                <a:moveTo>
                  <a:pt x="114300" y="285750"/>
                </a:moveTo>
                <a:lnTo>
                  <a:pt x="190500" y="285750"/>
                </a:lnTo>
                <a:moveTo>
                  <a:pt x="38100" y="209550"/>
                </a:moveTo>
                <a:lnTo>
                  <a:pt x="76200" y="209550"/>
                </a:lnTo>
                <a:moveTo>
                  <a:pt x="114300" y="209550"/>
                </a:moveTo>
                <a:lnTo>
                  <a:pt x="152400" y="209550"/>
                </a:lnTo>
                <a:moveTo>
                  <a:pt x="38100" y="247650"/>
                </a:moveTo>
                <a:lnTo>
                  <a:pt x="76200" y="247650"/>
                </a:lnTo>
                <a:moveTo>
                  <a:pt x="114300" y="247650"/>
                </a:moveTo>
                <a:lnTo>
                  <a:pt x="152400" y="247650"/>
                </a:lnTo>
                <a:moveTo>
                  <a:pt x="95250" y="152400"/>
                </a:moveTo>
                <a:lnTo>
                  <a:pt x="95250" y="180975"/>
                </a:lnTo>
                <a:moveTo>
                  <a:pt x="95250" y="381000"/>
                </a:moveTo>
                <a:lnTo>
                  <a:pt x="95250" y="438150"/>
                </a:lnTo>
                <a:moveTo>
                  <a:pt x="190500" y="266700"/>
                </a:moveTo>
                <a:lnTo>
                  <a:pt x="190500" y="304800"/>
                </a:lnTo>
                <a:cubicBezTo>
                  <a:pt x="190500" y="346884"/>
                  <a:pt x="156384" y="381000"/>
                  <a:pt x="114300" y="381000"/>
                </a:cubicBezTo>
                <a:lnTo>
                  <a:pt x="76200" y="381000"/>
                </a:lnTo>
                <a:cubicBezTo>
                  <a:pt x="34115" y="381000"/>
                  <a:pt x="0" y="346884"/>
                  <a:pt x="0" y="304800"/>
                </a:cubicBezTo>
                <a:lnTo>
                  <a:pt x="0" y="266700"/>
                </a:lnTo>
                <a:moveTo>
                  <a:pt x="266700" y="6477"/>
                </a:moveTo>
                <a:cubicBezTo>
                  <a:pt x="266700" y="173926"/>
                  <a:pt x="383666" y="26670"/>
                  <a:pt x="342900" y="330327"/>
                </a:cubicBezTo>
                <a:cubicBezTo>
                  <a:pt x="341139" y="340619"/>
                  <a:pt x="346761" y="350754"/>
                  <a:pt x="356425" y="354710"/>
                </a:cubicBezTo>
                <a:cubicBezTo>
                  <a:pt x="364410" y="357752"/>
                  <a:pt x="373443" y="355104"/>
                  <a:pt x="378523" y="348234"/>
                </a:cubicBezTo>
                <a:cubicBezTo>
                  <a:pt x="455104" y="245744"/>
                  <a:pt x="482917" y="0"/>
                  <a:pt x="304800" y="0"/>
                </a:cubicBezTo>
                <a:cubicBezTo>
                  <a:pt x="241673" y="0"/>
                  <a:pt x="190500" y="51173"/>
                  <a:pt x="190500" y="114300"/>
                </a:cubicBezTo>
                <a:lnTo>
                  <a:pt x="190500" y="152400"/>
                </a:lnTo>
                <a:cubicBezTo>
                  <a:pt x="190500" y="215526"/>
                  <a:pt x="241673" y="266700"/>
                  <a:pt x="304800" y="266700"/>
                </a:cubicBezTo>
                <a:cubicBezTo>
                  <a:pt x="320320" y="266446"/>
                  <a:pt x="335648" y="263212"/>
                  <a:pt x="349948" y="257175"/>
                </a:cubicBezTo>
              </a:path>
            </a:pathLst>
          </a:custGeom>
          <a:noFill/>
          <a:ln w="14287">
            <a:solidFill>
              <a:srgbClr val="92BD39"/>
            </a:solidFill>
          </a:ln>
        </p:spPr>
        <p:txBody>
          <a:bodyPr rtlCol="0" anchor="ctr"/>
          <a:lstStyle/>
          <a:p>
            <a:pPr algn="ctr"/>
            <a:endParaRPr sz="2000"/>
          </a:p>
        </p:txBody>
      </p:sp>
      <p:sp>
        <p:nvSpPr>
          <p:cNvPr id="24" name="Rounded Rectangle 22">
            <a:extLst>
              <a:ext uri="{FF2B5EF4-FFF2-40B4-BE49-F238E27FC236}">
                <a16:creationId xmlns:a16="http://schemas.microsoft.com/office/drawing/2014/main" id="{0858D651-61C4-EA69-4064-492ED6FCFE23}"/>
              </a:ext>
            </a:extLst>
          </p:cNvPr>
          <p:cNvSpPr/>
          <p:nvPr/>
        </p:nvSpPr>
        <p:spPr>
          <a:xfrm>
            <a:off x="9032854" y="3616174"/>
            <a:ext cx="818629" cy="514699"/>
          </a:xfrm>
          <a:custGeom>
            <a:avLst/>
            <a:gdLst/>
            <a:ahLst/>
            <a:cxnLst/>
            <a:rect l="0" t="0" r="0" b="0"/>
            <a:pathLst>
              <a:path w="437921" h="442450">
                <a:moveTo>
                  <a:pt x="174778" y="204325"/>
                </a:moveTo>
                <a:lnTo>
                  <a:pt x="174778" y="226347"/>
                </a:lnTo>
                <a:moveTo>
                  <a:pt x="208268" y="172283"/>
                </a:moveTo>
                <a:cubicBezTo>
                  <a:pt x="159181" y="153827"/>
                  <a:pt x="104410" y="178522"/>
                  <a:pt x="85739" y="227528"/>
                </a:cubicBezTo>
                <a:moveTo>
                  <a:pt x="197010" y="70975"/>
                </a:moveTo>
                <a:cubicBezTo>
                  <a:pt x="211979" y="70990"/>
                  <a:pt x="226794" y="67963"/>
                  <a:pt x="240558" y="62079"/>
                </a:cubicBezTo>
                <a:cubicBezTo>
                  <a:pt x="236926" y="33920"/>
                  <a:pt x="215756" y="11205"/>
                  <a:pt x="187922" y="5602"/>
                </a:cubicBezTo>
                <a:cubicBezTo>
                  <a:pt x="160088" y="0"/>
                  <a:pt x="131778" y="12754"/>
                  <a:pt x="117533" y="37314"/>
                </a:cubicBezTo>
                <a:cubicBezTo>
                  <a:pt x="138372" y="58836"/>
                  <a:pt x="167052" y="70983"/>
                  <a:pt x="197010" y="70975"/>
                </a:cubicBezTo>
                <a:close/>
                <a:moveTo>
                  <a:pt x="108103" y="70975"/>
                </a:moveTo>
                <a:cubicBezTo>
                  <a:pt x="108103" y="107799"/>
                  <a:pt x="137955" y="137650"/>
                  <a:pt x="174778" y="137650"/>
                </a:cubicBezTo>
                <a:cubicBezTo>
                  <a:pt x="211602" y="137650"/>
                  <a:pt x="241453" y="107799"/>
                  <a:pt x="241453" y="70975"/>
                </a:cubicBezTo>
                <a:cubicBezTo>
                  <a:pt x="241453" y="34152"/>
                  <a:pt x="211602" y="4300"/>
                  <a:pt x="174778" y="4300"/>
                </a:cubicBezTo>
                <a:cubicBezTo>
                  <a:pt x="137955" y="4300"/>
                  <a:pt x="108103" y="34152"/>
                  <a:pt x="108103" y="70975"/>
                </a:cubicBezTo>
                <a:moveTo>
                  <a:pt x="270943" y="246540"/>
                </a:moveTo>
                <a:cubicBezTo>
                  <a:pt x="270931" y="287001"/>
                  <a:pt x="303729" y="319808"/>
                  <a:pt x="344190" y="319808"/>
                </a:cubicBezTo>
                <a:cubicBezTo>
                  <a:pt x="384651" y="319808"/>
                  <a:pt x="417449" y="287001"/>
                  <a:pt x="417437" y="246540"/>
                </a:cubicBezTo>
                <a:cubicBezTo>
                  <a:pt x="417449" y="206078"/>
                  <a:pt x="384651" y="173272"/>
                  <a:pt x="344190" y="173272"/>
                </a:cubicBezTo>
                <a:cubicBezTo>
                  <a:pt x="303729" y="173272"/>
                  <a:pt x="270931" y="206078"/>
                  <a:pt x="270943" y="246540"/>
                </a:cubicBezTo>
                <a:moveTo>
                  <a:pt x="250959" y="439669"/>
                </a:moveTo>
                <a:lnTo>
                  <a:pt x="250959" y="439669"/>
                </a:lnTo>
                <a:cubicBezTo>
                  <a:pt x="250479" y="406040"/>
                  <a:pt x="268144" y="374757"/>
                  <a:pt x="297190" y="357802"/>
                </a:cubicBezTo>
                <a:cubicBezTo>
                  <a:pt x="326237" y="340848"/>
                  <a:pt x="362162" y="340848"/>
                  <a:pt x="391209" y="357802"/>
                </a:cubicBezTo>
                <a:cubicBezTo>
                  <a:pt x="420255" y="374757"/>
                  <a:pt x="437921" y="406040"/>
                  <a:pt x="437440" y="439669"/>
                </a:cubicBezTo>
                <a:lnTo>
                  <a:pt x="437440" y="439669"/>
                </a:lnTo>
                <a:moveTo>
                  <a:pt x="208268" y="372899"/>
                </a:moveTo>
                <a:lnTo>
                  <a:pt x="10320" y="372899"/>
                </a:lnTo>
                <a:cubicBezTo>
                  <a:pt x="6951" y="372897"/>
                  <a:pt x="3817" y="371170"/>
                  <a:pt x="2017" y="368322"/>
                </a:cubicBezTo>
                <a:cubicBezTo>
                  <a:pt x="216" y="365474"/>
                  <a:pt x="0" y="361903"/>
                  <a:pt x="1442" y="358859"/>
                </a:cubicBezTo>
                <a:lnTo>
                  <a:pt x="35904" y="286640"/>
                </a:lnTo>
                <a:cubicBezTo>
                  <a:pt x="39166" y="279814"/>
                  <a:pt x="46055" y="275466"/>
                  <a:pt x="53620" y="275458"/>
                </a:cubicBezTo>
                <a:lnTo>
                  <a:pt x="225070" y="275458"/>
                </a:lnTo>
                <a:moveTo>
                  <a:pt x="23464" y="373699"/>
                </a:moveTo>
                <a:lnTo>
                  <a:pt x="23464" y="442450"/>
                </a:lnTo>
                <a:moveTo>
                  <a:pt x="284335" y="204325"/>
                </a:moveTo>
                <a:cubicBezTo>
                  <a:pt x="333389" y="253379"/>
                  <a:pt x="389110" y="246540"/>
                  <a:pt x="417456" y="246540"/>
                </a:cubicBezTo>
                <a:moveTo>
                  <a:pt x="344190" y="379985"/>
                </a:moveTo>
                <a:lnTo>
                  <a:pt x="344190" y="406103"/>
                </a:lnTo>
              </a:path>
            </a:pathLst>
          </a:custGeom>
          <a:noFill/>
          <a:ln w="14287">
            <a:solidFill>
              <a:srgbClr val="4E88E7"/>
            </a:solidFill>
          </a:ln>
        </p:spPr>
        <p:txBody>
          <a:bodyPr rtlCol="0" anchor="ctr"/>
          <a:lstStyle/>
          <a:p>
            <a:pPr algn="ctr"/>
            <a:endParaRPr sz="2000"/>
          </a:p>
        </p:txBody>
      </p:sp>
      <p:sp>
        <p:nvSpPr>
          <p:cNvPr id="25" name="Rounded Rectangle 23">
            <a:extLst>
              <a:ext uri="{FF2B5EF4-FFF2-40B4-BE49-F238E27FC236}">
                <a16:creationId xmlns:a16="http://schemas.microsoft.com/office/drawing/2014/main" id="{9259750B-4E58-00BE-F9B6-C6C85221683B}"/>
              </a:ext>
            </a:extLst>
          </p:cNvPr>
          <p:cNvSpPr/>
          <p:nvPr/>
        </p:nvSpPr>
        <p:spPr>
          <a:xfrm>
            <a:off x="3887560" y="4088151"/>
            <a:ext cx="819058" cy="509695"/>
          </a:xfrm>
          <a:custGeom>
            <a:avLst/>
            <a:gdLst/>
            <a:ahLst/>
            <a:cxnLst/>
            <a:rect l="0" t="0" r="0" b="0"/>
            <a:pathLst>
              <a:path w="438150" h="438149">
                <a:moveTo>
                  <a:pt x="114300" y="114299"/>
                </a:moveTo>
                <a:cubicBezTo>
                  <a:pt x="114300" y="130081"/>
                  <a:pt x="127093" y="142875"/>
                  <a:pt x="142875" y="142875"/>
                </a:cubicBezTo>
                <a:cubicBezTo>
                  <a:pt x="158656" y="142875"/>
                  <a:pt x="171450" y="130081"/>
                  <a:pt x="171450" y="114300"/>
                </a:cubicBezTo>
                <a:cubicBezTo>
                  <a:pt x="171450" y="98518"/>
                  <a:pt x="158656" y="85725"/>
                  <a:pt x="142875" y="85725"/>
                </a:cubicBezTo>
                <a:cubicBezTo>
                  <a:pt x="127093" y="85725"/>
                  <a:pt x="114300" y="98518"/>
                  <a:pt x="114300" y="114300"/>
                </a:cubicBezTo>
                <a:moveTo>
                  <a:pt x="266700" y="209549"/>
                </a:moveTo>
                <a:cubicBezTo>
                  <a:pt x="266700" y="225331"/>
                  <a:pt x="279493" y="238124"/>
                  <a:pt x="295275" y="238124"/>
                </a:cubicBezTo>
                <a:cubicBezTo>
                  <a:pt x="311056" y="238124"/>
                  <a:pt x="323850" y="225331"/>
                  <a:pt x="323850" y="209549"/>
                </a:cubicBezTo>
                <a:cubicBezTo>
                  <a:pt x="323850" y="193768"/>
                  <a:pt x="311056" y="180975"/>
                  <a:pt x="295275" y="180975"/>
                </a:cubicBezTo>
                <a:cubicBezTo>
                  <a:pt x="279493" y="180975"/>
                  <a:pt x="266700" y="193768"/>
                  <a:pt x="266700" y="209549"/>
                </a:cubicBezTo>
                <a:moveTo>
                  <a:pt x="76200" y="114299"/>
                </a:moveTo>
                <a:lnTo>
                  <a:pt x="114300" y="114299"/>
                </a:lnTo>
                <a:moveTo>
                  <a:pt x="171450" y="114299"/>
                </a:moveTo>
                <a:lnTo>
                  <a:pt x="361950" y="114299"/>
                </a:lnTo>
                <a:moveTo>
                  <a:pt x="164553" y="438130"/>
                </a:moveTo>
                <a:cubicBezTo>
                  <a:pt x="180340" y="415749"/>
                  <a:pt x="189348" y="389295"/>
                  <a:pt x="190500" y="361930"/>
                </a:cubicBezTo>
                <a:moveTo>
                  <a:pt x="273596" y="438130"/>
                </a:moveTo>
                <a:cubicBezTo>
                  <a:pt x="257809" y="415749"/>
                  <a:pt x="248801" y="389295"/>
                  <a:pt x="247650" y="361930"/>
                </a:cubicBezTo>
                <a:moveTo>
                  <a:pt x="133350" y="438149"/>
                </a:moveTo>
                <a:lnTo>
                  <a:pt x="304800" y="438149"/>
                </a:lnTo>
                <a:moveTo>
                  <a:pt x="0" y="304799"/>
                </a:moveTo>
                <a:lnTo>
                  <a:pt x="438150" y="304799"/>
                </a:lnTo>
                <a:moveTo>
                  <a:pt x="19050" y="0"/>
                </a:moveTo>
                <a:lnTo>
                  <a:pt x="419100" y="0"/>
                </a:lnTo>
                <a:cubicBezTo>
                  <a:pt x="419100" y="0"/>
                  <a:pt x="438150" y="0"/>
                  <a:pt x="438150" y="19050"/>
                </a:cubicBezTo>
                <a:lnTo>
                  <a:pt x="438150" y="342899"/>
                </a:lnTo>
                <a:cubicBezTo>
                  <a:pt x="438150" y="342899"/>
                  <a:pt x="438150" y="361949"/>
                  <a:pt x="419100" y="361949"/>
                </a:cubicBezTo>
                <a:lnTo>
                  <a:pt x="19050" y="361949"/>
                </a:lnTo>
                <a:cubicBezTo>
                  <a:pt x="19050" y="361949"/>
                  <a:pt x="0" y="361949"/>
                  <a:pt x="0" y="342899"/>
                </a:cubicBezTo>
                <a:lnTo>
                  <a:pt x="0" y="19050"/>
                </a:lnTo>
                <a:cubicBezTo>
                  <a:pt x="0" y="19050"/>
                  <a:pt x="0" y="0"/>
                  <a:pt x="19050" y="0"/>
                </a:cubicBezTo>
                <a:moveTo>
                  <a:pt x="76200" y="209549"/>
                </a:moveTo>
                <a:lnTo>
                  <a:pt x="266700" y="209549"/>
                </a:lnTo>
                <a:moveTo>
                  <a:pt x="323850" y="209549"/>
                </a:moveTo>
                <a:lnTo>
                  <a:pt x="361950" y="209549"/>
                </a:lnTo>
              </a:path>
            </a:pathLst>
          </a:custGeom>
          <a:noFill/>
          <a:ln w="14287">
            <a:solidFill>
              <a:srgbClr val="1EABDA"/>
            </a:solidFill>
          </a:ln>
        </p:spPr>
        <p:txBody>
          <a:bodyPr rtlCol="0" anchor="ctr"/>
          <a:lstStyle/>
          <a:p>
            <a:pPr algn="ctr"/>
            <a:endParaRPr sz="2000"/>
          </a:p>
        </p:txBody>
      </p:sp>
      <p:sp>
        <p:nvSpPr>
          <p:cNvPr id="26" name="Rounded Rectangle 24">
            <a:extLst>
              <a:ext uri="{FF2B5EF4-FFF2-40B4-BE49-F238E27FC236}">
                <a16:creationId xmlns:a16="http://schemas.microsoft.com/office/drawing/2014/main" id="{7448387F-7E8D-AB82-09ED-968DA77950F2}"/>
              </a:ext>
            </a:extLst>
          </p:cNvPr>
          <p:cNvSpPr/>
          <p:nvPr/>
        </p:nvSpPr>
        <p:spPr>
          <a:xfrm>
            <a:off x="3887560" y="4833757"/>
            <a:ext cx="766363" cy="564171"/>
          </a:xfrm>
          <a:custGeom>
            <a:avLst/>
            <a:gdLst/>
            <a:ahLst/>
            <a:cxnLst/>
            <a:rect l="0" t="0" r="0" b="0"/>
            <a:pathLst>
              <a:path w="438150" h="438150">
                <a:moveTo>
                  <a:pt x="128396" y="161925"/>
                </a:moveTo>
                <a:cubicBezTo>
                  <a:pt x="125474" y="152677"/>
                  <a:pt x="123933" y="143048"/>
                  <a:pt x="123825" y="133350"/>
                </a:cubicBezTo>
                <a:lnTo>
                  <a:pt x="123825" y="95250"/>
                </a:lnTo>
                <a:cubicBezTo>
                  <a:pt x="123825" y="42644"/>
                  <a:pt x="166469" y="0"/>
                  <a:pt x="219075" y="0"/>
                </a:cubicBezTo>
                <a:cubicBezTo>
                  <a:pt x="271680" y="0"/>
                  <a:pt x="314325" y="42644"/>
                  <a:pt x="314325" y="95250"/>
                </a:cubicBezTo>
                <a:lnTo>
                  <a:pt x="314325" y="133350"/>
                </a:lnTo>
                <a:cubicBezTo>
                  <a:pt x="314337" y="143991"/>
                  <a:pt x="312533" y="154557"/>
                  <a:pt x="308990" y="164591"/>
                </a:cubicBezTo>
                <a:moveTo>
                  <a:pt x="314325" y="104775"/>
                </a:moveTo>
                <a:cubicBezTo>
                  <a:pt x="228600" y="104775"/>
                  <a:pt x="200025" y="66675"/>
                  <a:pt x="200025" y="66675"/>
                </a:cubicBezTo>
                <a:cubicBezTo>
                  <a:pt x="161925" y="114300"/>
                  <a:pt x="123825" y="104775"/>
                  <a:pt x="123825" y="104775"/>
                </a:cubicBezTo>
                <a:moveTo>
                  <a:pt x="171450" y="128587"/>
                </a:moveTo>
                <a:cubicBezTo>
                  <a:pt x="174080" y="128587"/>
                  <a:pt x="176212" y="130719"/>
                  <a:pt x="176212" y="133350"/>
                </a:cubicBezTo>
                <a:cubicBezTo>
                  <a:pt x="176212" y="135980"/>
                  <a:pt x="174080" y="138112"/>
                  <a:pt x="171450" y="138112"/>
                </a:cubicBezTo>
                <a:cubicBezTo>
                  <a:pt x="168819" y="138112"/>
                  <a:pt x="166687" y="135980"/>
                  <a:pt x="166687" y="133350"/>
                </a:cubicBezTo>
                <a:cubicBezTo>
                  <a:pt x="166687" y="130719"/>
                  <a:pt x="168819" y="128587"/>
                  <a:pt x="171450" y="128587"/>
                </a:cubicBezTo>
                <a:moveTo>
                  <a:pt x="266700" y="128587"/>
                </a:moveTo>
                <a:cubicBezTo>
                  <a:pt x="269330" y="128587"/>
                  <a:pt x="271462" y="130719"/>
                  <a:pt x="271462" y="133350"/>
                </a:cubicBezTo>
                <a:cubicBezTo>
                  <a:pt x="271462" y="135980"/>
                  <a:pt x="269330" y="138112"/>
                  <a:pt x="266700" y="138112"/>
                </a:cubicBezTo>
                <a:cubicBezTo>
                  <a:pt x="264069" y="138112"/>
                  <a:pt x="261937" y="135980"/>
                  <a:pt x="261937" y="133350"/>
                </a:cubicBezTo>
                <a:cubicBezTo>
                  <a:pt x="261937" y="130719"/>
                  <a:pt x="264069" y="128587"/>
                  <a:pt x="266700" y="128587"/>
                </a:cubicBezTo>
                <a:moveTo>
                  <a:pt x="38100" y="304228"/>
                </a:moveTo>
                <a:lnTo>
                  <a:pt x="38100" y="375856"/>
                </a:lnTo>
                <a:cubicBezTo>
                  <a:pt x="37818" y="384767"/>
                  <a:pt x="43754" y="392682"/>
                  <a:pt x="52387" y="394906"/>
                </a:cubicBezTo>
                <a:lnTo>
                  <a:pt x="219075" y="438150"/>
                </a:lnTo>
                <a:lnTo>
                  <a:pt x="219075" y="228600"/>
                </a:lnTo>
                <a:lnTo>
                  <a:pt x="62864" y="179260"/>
                </a:lnTo>
                <a:cubicBezTo>
                  <a:pt x="57090" y="177444"/>
                  <a:pt x="50797" y="178480"/>
                  <a:pt x="45910" y="182052"/>
                </a:cubicBezTo>
                <a:cubicBezTo>
                  <a:pt x="41022" y="185623"/>
                  <a:pt x="38123" y="191305"/>
                  <a:pt x="38100" y="197357"/>
                </a:cubicBezTo>
                <a:lnTo>
                  <a:pt x="38100" y="229171"/>
                </a:lnTo>
                <a:moveTo>
                  <a:pt x="219075" y="228600"/>
                </a:moveTo>
                <a:lnTo>
                  <a:pt x="375285" y="179260"/>
                </a:lnTo>
                <a:cubicBezTo>
                  <a:pt x="381059" y="177444"/>
                  <a:pt x="387352" y="178480"/>
                  <a:pt x="392239" y="182052"/>
                </a:cubicBezTo>
                <a:cubicBezTo>
                  <a:pt x="397127" y="185623"/>
                  <a:pt x="400026" y="191305"/>
                  <a:pt x="400050" y="197357"/>
                </a:cubicBezTo>
                <a:lnTo>
                  <a:pt x="400050" y="229171"/>
                </a:lnTo>
                <a:moveTo>
                  <a:pt x="400050" y="304228"/>
                </a:moveTo>
                <a:lnTo>
                  <a:pt x="400050" y="375856"/>
                </a:lnTo>
                <a:cubicBezTo>
                  <a:pt x="400331" y="384767"/>
                  <a:pt x="394395" y="392682"/>
                  <a:pt x="385762" y="394906"/>
                </a:cubicBezTo>
                <a:lnTo>
                  <a:pt x="219075" y="438150"/>
                </a:lnTo>
                <a:moveTo>
                  <a:pt x="0" y="266700"/>
                </a:moveTo>
                <a:cubicBezTo>
                  <a:pt x="0" y="295275"/>
                  <a:pt x="26670" y="304800"/>
                  <a:pt x="47625" y="304800"/>
                </a:cubicBezTo>
                <a:cubicBezTo>
                  <a:pt x="52885" y="304800"/>
                  <a:pt x="57150" y="300535"/>
                  <a:pt x="57150" y="295275"/>
                </a:cubicBezTo>
                <a:lnTo>
                  <a:pt x="57150" y="238125"/>
                </a:lnTo>
                <a:cubicBezTo>
                  <a:pt x="57150" y="232864"/>
                  <a:pt x="52885" y="228600"/>
                  <a:pt x="47625" y="228600"/>
                </a:cubicBezTo>
                <a:cubicBezTo>
                  <a:pt x="26670" y="228600"/>
                  <a:pt x="0" y="238125"/>
                  <a:pt x="0" y="266700"/>
                </a:cubicBezTo>
                <a:close/>
                <a:moveTo>
                  <a:pt x="438150" y="266700"/>
                </a:moveTo>
                <a:cubicBezTo>
                  <a:pt x="438150" y="295275"/>
                  <a:pt x="411480" y="304800"/>
                  <a:pt x="390525" y="304800"/>
                </a:cubicBezTo>
                <a:cubicBezTo>
                  <a:pt x="385264" y="304800"/>
                  <a:pt x="381000" y="300535"/>
                  <a:pt x="381000" y="295275"/>
                </a:cubicBezTo>
                <a:lnTo>
                  <a:pt x="381000" y="238125"/>
                </a:lnTo>
                <a:cubicBezTo>
                  <a:pt x="381000" y="232864"/>
                  <a:pt x="385264" y="228600"/>
                  <a:pt x="390525" y="228600"/>
                </a:cubicBezTo>
                <a:cubicBezTo>
                  <a:pt x="411480" y="228600"/>
                  <a:pt x="438150" y="238125"/>
                  <a:pt x="438150" y="266700"/>
                </a:cubicBezTo>
                <a:close/>
              </a:path>
            </a:pathLst>
          </a:custGeom>
          <a:noFill/>
          <a:ln w="14287">
            <a:solidFill>
              <a:srgbClr val="7F64EA"/>
            </a:solidFill>
          </a:ln>
        </p:spPr>
        <p:txBody>
          <a:bodyPr rtlCol="0" anchor="ctr"/>
          <a:lstStyle/>
          <a:p>
            <a:pPr algn="ctr"/>
            <a:endParaRPr sz="2000"/>
          </a:p>
        </p:txBody>
      </p:sp>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36a57c9945b_0_146"/>
          <p:cNvSpPr txBox="1">
            <a:spLocks noGrp="1"/>
          </p:cNvSpPr>
          <p:nvPr>
            <p:ph type="title"/>
          </p:nvPr>
        </p:nvSpPr>
        <p:spPr>
          <a:xfrm>
            <a:off x="927825" y="0"/>
            <a:ext cx="103905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Administrative Efficiency</a:t>
            </a:r>
            <a:endParaRPr dirty="0"/>
          </a:p>
        </p:txBody>
      </p:sp>
      <p:sp>
        <p:nvSpPr>
          <p:cNvPr id="500" name="Google Shape;500;g36a57c9945b_0_146"/>
          <p:cNvSpPr txBox="1">
            <a:spLocks noGrp="1"/>
          </p:cNvSpPr>
          <p:nvPr>
            <p:ph type="body" idx="1"/>
          </p:nvPr>
        </p:nvSpPr>
        <p:spPr>
          <a:xfrm>
            <a:off x="546450" y="1666650"/>
            <a:ext cx="10390500" cy="3524700"/>
          </a:xfrm>
          <a:prstGeom prst="rect">
            <a:avLst/>
          </a:prstGeom>
          <a:noFill/>
          <a:ln>
            <a:noFill/>
          </a:ln>
        </p:spPr>
        <p:txBody>
          <a:bodyPr spcFirstLastPara="1" wrap="square" lIns="91425" tIns="45700" rIns="91425" bIns="45700" anchor="t" anchorCtr="0">
            <a:noAutofit/>
          </a:bodyPr>
          <a:lstStyle/>
          <a:p>
            <a:pPr marL="457188" lvl="0" indent="-409563" algn="l" rtl="0">
              <a:lnSpc>
                <a:spcPct val="100000"/>
              </a:lnSpc>
              <a:spcBef>
                <a:spcPts val="560"/>
              </a:spcBef>
              <a:spcAft>
                <a:spcPts val="0"/>
              </a:spcAft>
              <a:buSzPts val="1350"/>
              <a:buChar char="⮚"/>
            </a:pPr>
            <a:r>
              <a:rPr lang="en-US" dirty="0"/>
              <a:t>AI-powered chatbots handle student inquiries and administrative tasks</a:t>
            </a:r>
            <a:endParaRPr dirty="0"/>
          </a:p>
          <a:p>
            <a:pPr marL="457188" lvl="0" indent="-409563" algn="l" rtl="0">
              <a:lnSpc>
                <a:spcPct val="100000"/>
              </a:lnSpc>
              <a:spcBef>
                <a:spcPts val="560"/>
              </a:spcBef>
              <a:spcAft>
                <a:spcPts val="0"/>
              </a:spcAft>
              <a:buSzPts val="1350"/>
              <a:buChar char="⮚"/>
            </a:pPr>
            <a:r>
              <a:rPr lang="en-US" dirty="0"/>
              <a:t>Automated grading systems reduce teacher workload and provide instant feedback</a:t>
            </a:r>
            <a:endParaRPr dirty="0"/>
          </a:p>
          <a:p>
            <a:pPr marL="457188" lvl="0" indent="-409563" algn="l" rtl="0">
              <a:lnSpc>
                <a:spcPct val="100000"/>
              </a:lnSpc>
              <a:spcBef>
                <a:spcPts val="560"/>
              </a:spcBef>
              <a:spcAft>
                <a:spcPts val="0"/>
              </a:spcAft>
              <a:buSzPts val="1350"/>
              <a:buChar char="⮚"/>
            </a:pPr>
            <a:r>
              <a:rPr lang="en-US" dirty="0"/>
              <a:t>Predictive analytics help in identifying at-risk students and interventions</a:t>
            </a:r>
            <a:endParaRPr dirty="0"/>
          </a:p>
          <a:p>
            <a:pPr marL="457188" lvl="0" indent="-409563" algn="l" rtl="0">
              <a:lnSpc>
                <a:spcPct val="100000"/>
              </a:lnSpc>
              <a:spcBef>
                <a:spcPts val="560"/>
              </a:spcBef>
              <a:spcAft>
                <a:spcPts val="0"/>
              </a:spcAft>
              <a:buSzPts val="1350"/>
              <a:buChar char="⮚"/>
            </a:pPr>
            <a:r>
              <a:rPr lang="en-US" dirty="0"/>
              <a:t>Streamlined scheduling and resource allocation improve operational efficiency</a:t>
            </a:r>
            <a:endParaRPr dirty="0"/>
          </a:p>
          <a:p>
            <a:pPr marL="457200" lvl="0" indent="0" algn="l" rtl="0">
              <a:lnSpc>
                <a:spcPct val="100000"/>
              </a:lnSpc>
              <a:spcBef>
                <a:spcPts val="560"/>
              </a:spcBef>
              <a:spcAft>
                <a:spcPts val="0"/>
              </a:spcAft>
              <a:buNone/>
            </a:pPr>
            <a:endParaRPr dirty="0"/>
          </a:p>
          <a:p>
            <a:pPr marL="457200" lvl="0" indent="0" algn="l" rtl="0">
              <a:lnSpc>
                <a:spcPct val="100000"/>
              </a:lnSpc>
              <a:spcBef>
                <a:spcPts val="560"/>
              </a:spcBef>
              <a:spcAft>
                <a:spcPts val="0"/>
              </a:spcAft>
              <a:buNone/>
            </a:pPr>
            <a:endParaRPr dirty="0"/>
          </a:p>
          <a:p>
            <a:pPr marL="457188" lvl="0" indent="-323838" algn="l" rtl="0">
              <a:lnSpc>
                <a:spcPct val="100000"/>
              </a:lnSpc>
              <a:spcBef>
                <a:spcPts val="560"/>
              </a:spcBef>
              <a:spcAft>
                <a:spcPts val="0"/>
              </a:spcAft>
              <a:buSzPts val="2100"/>
              <a:buNone/>
            </a:pPr>
            <a:endParaRPr dirty="0"/>
          </a:p>
        </p:txBody>
      </p:sp>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36af15d9359_1_42"/>
          <p:cNvSpPr txBox="1">
            <a:spLocks noGrp="1"/>
          </p:cNvSpPr>
          <p:nvPr>
            <p:ph type="title"/>
          </p:nvPr>
        </p:nvSpPr>
        <p:spPr>
          <a:xfrm>
            <a:off x="927825" y="0"/>
            <a:ext cx="103905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Applications in Education  </a:t>
            </a:r>
            <a:endParaRPr dirty="0"/>
          </a:p>
        </p:txBody>
      </p:sp>
      <p:sp>
        <p:nvSpPr>
          <p:cNvPr id="506" name="Google Shape;506;g36af15d9359_1_42"/>
          <p:cNvSpPr txBox="1">
            <a:spLocks noGrp="1"/>
          </p:cNvSpPr>
          <p:nvPr>
            <p:ph type="body" idx="1"/>
          </p:nvPr>
        </p:nvSpPr>
        <p:spPr>
          <a:xfrm>
            <a:off x="546450" y="1666650"/>
            <a:ext cx="10390500" cy="35247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560"/>
              </a:spcBef>
              <a:spcAft>
                <a:spcPts val="0"/>
              </a:spcAft>
              <a:buNone/>
            </a:pPr>
            <a:endParaRPr/>
          </a:p>
          <a:p>
            <a:pPr marL="457200" lvl="0" indent="0" algn="l" rtl="0">
              <a:lnSpc>
                <a:spcPct val="100000"/>
              </a:lnSpc>
              <a:spcBef>
                <a:spcPts val="560"/>
              </a:spcBef>
              <a:spcAft>
                <a:spcPts val="0"/>
              </a:spcAft>
              <a:buNone/>
            </a:pPr>
            <a:endParaRPr/>
          </a:p>
          <a:p>
            <a:pPr marL="457188" lvl="0" indent="-323838" algn="l" rtl="0">
              <a:lnSpc>
                <a:spcPct val="100000"/>
              </a:lnSpc>
              <a:spcBef>
                <a:spcPts val="560"/>
              </a:spcBef>
              <a:spcAft>
                <a:spcPts val="0"/>
              </a:spcAft>
              <a:buSzPts val="2100"/>
              <a:buNone/>
            </a:pPr>
            <a:endParaRPr/>
          </a:p>
        </p:txBody>
      </p:sp>
      <p:pic>
        <p:nvPicPr>
          <p:cNvPr id="507" name="Google Shape;507;g36af15d9359_1_42"/>
          <p:cNvPicPr preferRelativeResize="0"/>
          <p:nvPr/>
        </p:nvPicPr>
        <p:blipFill>
          <a:blip r:embed="rId4">
            <a:alphaModFix/>
          </a:blip>
          <a:stretch>
            <a:fillRect/>
          </a:stretch>
        </p:blipFill>
        <p:spPr>
          <a:xfrm>
            <a:off x="831775" y="1953225"/>
            <a:ext cx="7037451" cy="4253049"/>
          </a:xfrm>
          <a:prstGeom prst="rect">
            <a:avLst/>
          </a:prstGeom>
          <a:noFill/>
          <a:ln>
            <a:noFill/>
          </a:ln>
        </p:spPr>
      </p:pic>
      <p:pic>
        <p:nvPicPr>
          <p:cNvPr id="508" name="Google Shape;508;g36af15d9359_1_42"/>
          <p:cNvPicPr preferRelativeResize="0"/>
          <p:nvPr/>
        </p:nvPicPr>
        <p:blipFill>
          <a:blip r:embed="rId5">
            <a:alphaModFix/>
          </a:blip>
          <a:stretch>
            <a:fillRect/>
          </a:stretch>
        </p:blipFill>
        <p:spPr>
          <a:xfrm>
            <a:off x="5489075" y="1953225"/>
            <a:ext cx="4859601" cy="3956950"/>
          </a:xfrm>
          <a:prstGeom prst="rect">
            <a:avLst/>
          </a:prstGeom>
          <a:noFill/>
          <a:ln>
            <a:noFill/>
          </a:ln>
        </p:spPr>
      </p:pic>
      <p:sp>
        <p:nvSpPr>
          <p:cNvPr id="509" name="Google Shape;509;g36af15d9359_1_42"/>
          <p:cNvSpPr txBox="1"/>
          <p:nvPr/>
        </p:nvSpPr>
        <p:spPr>
          <a:xfrm>
            <a:off x="1666775" y="842450"/>
            <a:ext cx="9732300" cy="9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Arial Narrow"/>
                <a:ea typeface="Arial Narrow"/>
                <a:cs typeface="Arial Narrow"/>
                <a:sym typeface="Arial Narrow"/>
              </a:rPr>
              <a:t>AI-powered tutor and teaching assistant built with OpenAI’s GPT models.</a:t>
            </a:r>
            <a:endParaRPr sz="2800">
              <a:solidFill>
                <a:schemeClr val="dk1"/>
              </a:solidFill>
              <a:latin typeface="Arial Narrow"/>
              <a:ea typeface="Arial Narrow"/>
              <a:cs typeface="Arial Narrow"/>
              <a:sym typeface="Arial Narrow"/>
            </a:endParaRPr>
          </a:p>
        </p:txBody>
      </p:sp>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36af15d9359_1_50"/>
          <p:cNvSpPr txBox="1">
            <a:spLocks noGrp="1"/>
          </p:cNvSpPr>
          <p:nvPr>
            <p:ph type="title"/>
          </p:nvPr>
        </p:nvSpPr>
        <p:spPr>
          <a:xfrm>
            <a:off x="927825" y="0"/>
            <a:ext cx="103905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Applications in Education</a:t>
            </a:r>
            <a:endParaRPr dirty="0"/>
          </a:p>
        </p:txBody>
      </p:sp>
      <p:sp>
        <p:nvSpPr>
          <p:cNvPr id="515" name="Google Shape;515;g36af15d9359_1_50"/>
          <p:cNvSpPr txBox="1">
            <a:spLocks noGrp="1"/>
          </p:cNvSpPr>
          <p:nvPr>
            <p:ph type="body" idx="1"/>
          </p:nvPr>
        </p:nvSpPr>
        <p:spPr>
          <a:xfrm>
            <a:off x="546450" y="1666650"/>
            <a:ext cx="10390500" cy="35247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560"/>
              </a:spcBef>
              <a:spcAft>
                <a:spcPts val="0"/>
              </a:spcAft>
              <a:buNone/>
            </a:pPr>
            <a:endParaRPr/>
          </a:p>
          <a:p>
            <a:pPr marL="457200" lvl="0" indent="0" algn="l" rtl="0">
              <a:lnSpc>
                <a:spcPct val="100000"/>
              </a:lnSpc>
              <a:spcBef>
                <a:spcPts val="560"/>
              </a:spcBef>
              <a:spcAft>
                <a:spcPts val="0"/>
              </a:spcAft>
              <a:buNone/>
            </a:pPr>
            <a:endParaRPr/>
          </a:p>
          <a:p>
            <a:pPr marL="457188" lvl="0" indent="-323838" algn="l" rtl="0">
              <a:lnSpc>
                <a:spcPct val="100000"/>
              </a:lnSpc>
              <a:spcBef>
                <a:spcPts val="560"/>
              </a:spcBef>
              <a:spcAft>
                <a:spcPts val="0"/>
              </a:spcAft>
              <a:buSzPts val="2100"/>
              <a:buNone/>
            </a:pPr>
            <a:endParaRPr/>
          </a:p>
        </p:txBody>
      </p:sp>
      <p:pic>
        <p:nvPicPr>
          <p:cNvPr id="516" name="Google Shape;516;g36af15d9359_1_50"/>
          <p:cNvPicPr preferRelativeResize="0"/>
          <p:nvPr/>
        </p:nvPicPr>
        <p:blipFill>
          <a:blip r:embed="rId4">
            <a:alphaModFix/>
          </a:blip>
          <a:stretch>
            <a:fillRect/>
          </a:stretch>
        </p:blipFill>
        <p:spPr>
          <a:xfrm>
            <a:off x="7045750" y="2723075"/>
            <a:ext cx="3748200" cy="2864925"/>
          </a:xfrm>
          <a:prstGeom prst="rect">
            <a:avLst/>
          </a:prstGeom>
          <a:noFill/>
          <a:ln>
            <a:noFill/>
          </a:ln>
        </p:spPr>
      </p:pic>
      <p:pic>
        <p:nvPicPr>
          <p:cNvPr id="517" name="Google Shape;517;g36af15d9359_1_50"/>
          <p:cNvPicPr preferRelativeResize="0"/>
          <p:nvPr/>
        </p:nvPicPr>
        <p:blipFill>
          <a:blip r:embed="rId5">
            <a:alphaModFix/>
          </a:blip>
          <a:stretch>
            <a:fillRect/>
          </a:stretch>
        </p:blipFill>
        <p:spPr>
          <a:xfrm>
            <a:off x="688500" y="1772200"/>
            <a:ext cx="6041950" cy="4625476"/>
          </a:xfrm>
          <a:prstGeom prst="rect">
            <a:avLst/>
          </a:prstGeom>
          <a:noFill/>
          <a:ln>
            <a:noFill/>
          </a:ln>
        </p:spPr>
      </p:pic>
      <p:sp>
        <p:nvSpPr>
          <p:cNvPr id="518" name="Google Shape;518;g36af15d9359_1_50"/>
          <p:cNvSpPr txBox="1"/>
          <p:nvPr/>
        </p:nvSpPr>
        <p:spPr>
          <a:xfrm>
            <a:off x="829675" y="933225"/>
            <a:ext cx="10216500" cy="7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a:solidFill>
                  <a:schemeClr val="dk1"/>
                </a:solidFill>
                <a:latin typeface="Arial Narrow"/>
                <a:ea typeface="Arial Narrow"/>
                <a:cs typeface="Arial Narrow"/>
                <a:sym typeface="Arial Narrow"/>
              </a:rPr>
              <a:t>AI agent built on IBM Watson used as a teaching assistant in an online course.</a:t>
            </a:r>
            <a:endParaRPr sz="2400">
              <a:solidFill>
                <a:schemeClr val="dk1"/>
              </a:solidFill>
              <a:latin typeface="Arial Narrow"/>
              <a:ea typeface="Arial Narrow"/>
              <a:cs typeface="Arial Narrow"/>
              <a:sym typeface="Arial Narrow"/>
            </a:endParaRPr>
          </a:p>
        </p:txBody>
      </p:sp>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36af15d9359_1_77"/>
          <p:cNvSpPr txBox="1">
            <a:spLocks noGrp="1"/>
          </p:cNvSpPr>
          <p:nvPr>
            <p:ph type="title"/>
          </p:nvPr>
        </p:nvSpPr>
        <p:spPr>
          <a:xfrm>
            <a:off x="927825" y="0"/>
            <a:ext cx="103905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Applications in Education</a:t>
            </a:r>
            <a:endParaRPr dirty="0"/>
          </a:p>
        </p:txBody>
      </p:sp>
      <p:sp>
        <p:nvSpPr>
          <p:cNvPr id="524" name="Google Shape;524;g36af15d9359_1_77"/>
          <p:cNvSpPr txBox="1">
            <a:spLocks noGrp="1"/>
          </p:cNvSpPr>
          <p:nvPr>
            <p:ph type="body" idx="1"/>
          </p:nvPr>
        </p:nvSpPr>
        <p:spPr>
          <a:xfrm>
            <a:off x="546450" y="1666650"/>
            <a:ext cx="10390500" cy="35247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560"/>
              </a:spcBef>
              <a:spcAft>
                <a:spcPts val="0"/>
              </a:spcAft>
              <a:buNone/>
            </a:pPr>
            <a:endParaRPr/>
          </a:p>
          <a:p>
            <a:pPr marL="457200" lvl="0" indent="0" algn="l" rtl="0">
              <a:lnSpc>
                <a:spcPct val="100000"/>
              </a:lnSpc>
              <a:spcBef>
                <a:spcPts val="560"/>
              </a:spcBef>
              <a:spcAft>
                <a:spcPts val="0"/>
              </a:spcAft>
              <a:buNone/>
            </a:pPr>
            <a:endParaRPr/>
          </a:p>
          <a:p>
            <a:pPr marL="457188" lvl="0" indent="-323838" algn="l" rtl="0">
              <a:lnSpc>
                <a:spcPct val="100000"/>
              </a:lnSpc>
              <a:spcBef>
                <a:spcPts val="560"/>
              </a:spcBef>
              <a:spcAft>
                <a:spcPts val="0"/>
              </a:spcAft>
              <a:buSzPts val="2100"/>
              <a:buNone/>
            </a:pPr>
            <a:endParaRPr/>
          </a:p>
        </p:txBody>
      </p:sp>
      <p:pic>
        <p:nvPicPr>
          <p:cNvPr id="525" name="Google Shape;525;g36af15d9359_1_77"/>
          <p:cNvPicPr preferRelativeResize="0"/>
          <p:nvPr/>
        </p:nvPicPr>
        <p:blipFill>
          <a:blip r:embed="rId4">
            <a:alphaModFix/>
          </a:blip>
          <a:stretch>
            <a:fillRect/>
          </a:stretch>
        </p:blipFill>
        <p:spPr>
          <a:xfrm>
            <a:off x="80250" y="2411350"/>
            <a:ext cx="6448349" cy="3926701"/>
          </a:xfrm>
          <a:prstGeom prst="rect">
            <a:avLst/>
          </a:prstGeom>
          <a:noFill/>
          <a:ln>
            <a:noFill/>
          </a:ln>
        </p:spPr>
      </p:pic>
      <p:pic>
        <p:nvPicPr>
          <p:cNvPr id="526" name="Google Shape;526;g36af15d9359_1_77"/>
          <p:cNvPicPr preferRelativeResize="0"/>
          <p:nvPr/>
        </p:nvPicPr>
        <p:blipFill>
          <a:blip r:embed="rId5">
            <a:alphaModFix/>
          </a:blip>
          <a:stretch>
            <a:fillRect/>
          </a:stretch>
        </p:blipFill>
        <p:spPr>
          <a:xfrm>
            <a:off x="6670275" y="2492025"/>
            <a:ext cx="5399050" cy="3765374"/>
          </a:xfrm>
          <a:prstGeom prst="rect">
            <a:avLst/>
          </a:prstGeom>
          <a:noFill/>
          <a:ln>
            <a:noFill/>
          </a:ln>
        </p:spPr>
      </p:pic>
      <p:pic>
        <p:nvPicPr>
          <p:cNvPr id="527" name="Google Shape;527;g36af15d9359_1_77"/>
          <p:cNvPicPr preferRelativeResize="0"/>
          <p:nvPr/>
        </p:nvPicPr>
        <p:blipFill>
          <a:blip r:embed="rId6">
            <a:alphaModFix/>
          </a:blip>
          <a:stretch>
            <a:fillRect/>
          </a:stretch>
        </p:blipFill>
        <p:spPr>
          <a:xfrm>
            <a:off x="80250" y="1592199"/>
            <a:ext cx="2371725" cy="819150"/>
          </a:xfrm>
          <a:prstGeom prst="rect">
            <a:avLst/>
          </a:prstGeom>
          <a:noFill/>
          <a:ln>
            <a:noFill/>
          </a:ln>
        </p:spPr>
      </p:pic>
      <p:sp>
        <p:nvSpPr>
          <p:cNvPr id="528" name="Google Shape;528;g36af15d9359_1_77"/>
          <p:cNvSpPr txBox="1"/>
          <p:nvPr/>
        </p:nvSpPr>
        <p:spPr>
          <a:xfrm>
            <a:off x="658225" y="892875"/>
            <a:ext cx="10781100" cy="81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Arial Narrow"/>
                <a:ea typeface="Arial Narrow"/>
                <a:cs typeface="Arial Narrow"/>
                <a:sym typeface="Arial Narrow"/>
              </a:rPr>
              <a:t>AI-powered history teaching assistants built with OpenAI’s GPT models.</a:t>
            </a:r>
            <a:endParaRPr sz="2800">
              <a:solidFill>
                <a:schemeClr val="dk1"/>
              </a:solidFill>
              <a:latin typeface="Arial Narrow"/>
              <a:ea typeface="Arial Narrow"/>
              <a:cs typeface="Arial Narrow"/>
              <a:sym typeface="Arial Narrow"/>
            </a:endParaRPr>
          </a:p>
        </p:txBody>
      </p:sp>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36af15d9359_1_68"/>
          <p:cNvSpPr txBox="1">
            <a:spLocks noGrp="1"/>
          </p:cNvSpPr>
          <p:nvPr>
            <p:ph type="title"/>
          </p:nvPr>
        </p:nvSpPr>
        <p:spPr>
          <a:xfrm>
            <a:off x="927825" y="0"/>
            <a:ext cx="103905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Applications in Education</a:t>
            </a:r>
            <a:endParaRPr/>
          </a:p>
        </p:txBody>
      </p:sp>
      <p:sp>
        <p:nvSpPr>
          <p:cNvPr id="534" name="Google Shape;534;g36af15d9359_1_68"/>
          <p:cNvSpPr txBox="1">
            <a:spLocks noGrp="1"/>
          </p:cNvSpPr>
          <p:nvPr>
            <p:ph type="body" idx="1"/>
          </p:nvPr>
        </p:nvSpPr>
        <p:spPr>
          <a:xfrm>
            <a:off x="546450" y="1666650"/>
            <a:ext cx="10390500" cy="35247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560"/>
              </a:spcBef>
              <a:spcAft>
                <a:spcPts val="0"/>
              </a:spcAft>
              <a:buNone/>
            </a:pPr>
            <a:endParaRPr/>
          </a:p>
          <a:p>
            <a:pPr marL="457200" lvl="0" indent="0" algn="l" rtl="0">
              <a:lnSpc>
                <a:spcPct val="100000"/>
              </a:lnSpc>
              <a:spcBef>
                <a:spcPts val="560"/>
              </a:spcBef>
              <a:spcAft>
                <a:spcPts val="0"/>
              </a:spcAft>
              <a:buNone/>
            </a:pPr>
            <a:endParaRPr/>
          </a:p>
          <a:p>
            <a:pPr marL="457188" lvl="0" indent="-323838" algn="l" rtl="0">
              <a:lnSpc>
                <a:spcPct val="100000"/>
              </a:lnSpc>
              <a:spcBef>
                <a:spcPts val="560"/>
              </a:spcBef>
              <a:spcAft>
                <a:spcPts val="0"/>
              </a:spcAft>
              <a:buSzPts val="2100"/>
              <a:buNone/>
            </a:pPr>
            <a:endParaRPr/>
          </a:p>
        </p:txBody>
      </p:sp>
      <p:pic>
        <p:nvPicPr>
          <p:cNvPr id="535" name="Google Shape;535;g36af15d9359_1_68"/>
          <p:cNvPicPr preferRelativeResize="0"/>
          <p:nvPr/>
        </p:nvPicPr>
        <p:blipFill>
          <a:blip r:embed="rId3">
            <a:alphaModFix/>
          </a:blip>
          <a:stretch>
            <a:fillRect/>
          </a:stretch>
        </p:blipFill>
        <p:spPr>
          <a:xfrm>
            <a:off x="347575" y="2316024"/>
            <a:ext cx="5941099" cy="4116250"/>
          </a:xfrm>
          <a:prstGeom prst="rect">
            <a:avLst/>
          </a:prstGeom>
          <a:noFill/>
          <a:ln>
            <a:noFill/>
          </a:ln>
        </p:spPr>
      </p:pic>
      <p:pic>
        <p:nvPicPr>
          <p:cNvPr id="536" name="Google Shape;536;g36af15d9359_1_68"/>
          <p:cNvPicPr preferRelativeResize="0"/>
          <p:nvPr/>
        </p:nvPicPr>
        <p:blipFill>
          <a:blip r:embed="rId4">
            <a:alphaModFix/>
          </a:blip>
          <a:stretch>
            <a:fillRect/>
          </a:stretch>
        </p:blipFill>
        <p:spPr>
          <a:xfrm>
            <a:off x="6196850" y="2668025"/>
            <a:ext cx="5878850" cy="3412250"/>
          </a:xfrm>
          <a:prstGeom prst="rect">
            <a:avLst/>
          </a:prstGeom>
          <a:noFill/>
          <a:ln>
            <a:noFill/>
          </a:ln>
        </p:spPr>
      </p:pic>
      <p:sp>
        <p:nvSpPr>
          <p:cNvPr id="537" name="Google Shape;537;g36af15d9359_1_68"/>
          <p:cNvSpPr txBox="1"/>
          <p:nvPr/>
        </p:nvSpPr>
        <p:spPr>
          <a:xfrm>
            <a:off x="567475" y="1003825"/>
            <a:ext cx="10448400" cy="100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a:solidFill>
                  <a:schemeClr val="dk1"/>
                </a:solidFill>
                <a:latin typeface="Arial Narrow"/>
                <a:ea typeface="Arial Narrow"/>
                <a:cs typeface="Arial Narrow"/>
                <a:sym typeface="Arial Narrow"/>
              </a:rPr>
              <a:t>Language learning helper as an interactive chatbot that explains answers and engages in role-play conversations.</a:t>
            </a:r>
            <a:endParaRPr sz="2700">
              <a:solidFill>
                <a:schemeClr val="dk1"/>
              </a:solidFill>
              <a:latin typeface="Arial Narrow"/>
              <a:ea typeface="Arial Narrow"/>
              <a:cs typeface="Arial Narrow"/>
              <a:sym typeface="Arial Narrow"/>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36af15d9359_1_59"/>
          <p:cNvSpPr txBox="1">
            <a:spLocks noGrp="1"/>
          </p:cNvSpPr>
          <p:nvPr>
            <p:ph type="title"/>
          </p:nvPr>
        </p:nvSpPr>
        <p:spPr>
          <a:xfrm>
            <a:off x="927825" y="0"/>
            <a:ext cx="103905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Applications in Education</a:t>
            </a:r>
            <a:endParaRPr/>
          </a:p>
        </p:txBody>
      </p:sp>
      <p:sp>
        <p:nvSpPr>
          <p:cNvPr id="543" name="Google Shape;543;g36af15d9359_1_59"/>
          <p:cNvSpPr txBox="1">
            <a:spLocks noGrp="1"/>
          </p:cNvSpPr>
          <p:nvPr>
            <p:ph type="body" idx="1"/>
          </p:nvPr>
        </p:nvSpPr>
        <p:spPr>
          <a:xfrm>
            <a:off x="546450" y="1666650"/>
            <a:ext cx="10390500" cy="35247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560"/>
              </a:spcBef>
              <a:spcAft>
                <a:spcPts val="0"/>
              </a:spcAft>
              <a:buNone/>
            </a:pPr>
            <a:endParaRPr/>
          </a:p>
          <a:p>
            <a:pPr marL="457200" lvl="0" indent="0" algn="l" rtl="0">
              <a:lnSpc>
                <a:spcPct val="100000"/>
              </a:lnSpc>
              <a:spcBef>
                <a:spcPts val="560"/>
              </a:spcBef>
              <a:spcAft>
                <a:spcPts val="0"/>
              </a:spcAft>
              <a:buNone/>
            </a:pPr>
            <a:endParaRPr/>
          </a:p>
          <a:p>
            <a:pPr marL="457188" lvl="0" indent="-323838" algn="l" rtl="0">
              <a:lnSpc>
                <a:spcPct val="100000"/>
              </a:lnSpc>
              <a:spcBef>
                <a:spcPts val="560"/>
              </a:spcBef>
              <a:spcAft>
                <a:spcPts val="0"/>
              </a:spcAft>
              <a:buSzPts val="2100"/>
              <a:buNone/>
            </a:pPr>
            <a:endParaRPr/>
          </a:p>
        </p:txBody>
      </p:sp>
      <p:pic>
        <p:nvPicPr>
          <p:cNvPr id="544" name="Google Shape;544;g36af15d9359_1_59"/>
          <p:cNvPicPr preferRelativeResize="0"/>
          <p:nvPr/>
        </p:nvPicPr>
        <p:blipFill>
          <a:blip r:embed="rId3">
            <a:alphaModFix/>
          </a:blip>
          <a:stretch>
            <a:fillRect/>
          </a:stretch>
        </p:blipFill>
        <p:spPr>
          <a:xfrm>
            <a:off x="387784" y="2506150"/>
            <a:ext cx="11642839" cy="3524700"/>
          </a:xfrm>
          <a:prstGeom prst="rect">
            <a:avLst/>
          </a:prstGeom>
          <a:noFill/>
          <a:ln>
            <a:noFill/>
          </a:ln>
        </p:spPr>
      </p:pic>
      <p:pic>
        <p:nvPicPr>
          <p:cNvPr id="545" name="Google Shape;545;g36af15d9359_1_59"/>
          <p:cNvPicPr preferRelativeResize="0"/>
          <p:nvPr/>
        </p:nvPicPr>
        <p:blipFill>
          <a:blip r:embed="rId4">
            <a:alphaModFix/>
          </a:blip>
          <a:stretch>
            <a:fillRect/>
          </a:stretch>
        </p:blipFill>
        <p:spPr>
          <a:xfrm>
            <a:off x="586800" y="1838119"/>
            <a:ext cx="2295525" cy="895350"/>
          </a:xfrm>
          <a:prstGeom prst="rect">
            <a:avLst/>
          </a:prstGeom>
          <a:noFill/>
          <a:ln>
            <a:noFill/>
          </a:ln>
        </p:spPr>
      </p:pic>
      <p:sp>
        <p:nvSpPr>
          <p:cNvPr id="546" name="Google Shape;546;g36af15d9359_1_59"/>
          <p:cNvSpPr txBox="1"/>
          <p:nvPr/>
        </p:nvSpPr>
        <p:spPr>
          <a:xfrm>
            <a:off x="546450" y="852550"/>
            <a:ext cx="10390500" cy="7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Arial Narrow"/>
                <a:ea typeface="Arial Narrow"/>
                <a:cs typeface="Arial Narrow"/>
                <a:sym typeface="Arial Narrow"/>
              </a:rPr>
              <a:t>AI writing assistant, feedback tool and originality detector.</a:t>
            </a:r>
            <a:endParaRPr sz="2800">
              <a:solidFill>
                <a:schemeClr val="dk1"/>
              </a:solidFill>
              <a:latin typeface="Arial Narrow"/>
              <a:ea typeface="Arial Narrow"/>
              <a:cs typeface="Arial Narrow"/>
              <a:sym typeface="Arial Narrow"/>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g36a57c9945b_0_166"/>
          <p:cNvSpPr txBox="1">
            <a:spLocks noGrp="1"/>
          </p:cNvSpPr>
          <p:nvPr>
            <p:ph type="title"/>
          </p:nvPr>
        </p:nvSpPr>
        <p:spPr>
          <a:xfrm>
            <a:off x="927825" y="0"/>
            <a:ext cx="9786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    Challenges</a:t>
            </a:r>
            <a:endParaRPr dirty="0"/>
          </a:p>
        </p:txBody>
      </p:sp>
      <p:pic>
        <p:nvPicPr>
          <p:cNvPr id="552" name="Google Shape;552;g36a57c9945b_0_166"/>
          <p:cNvPicPr preferRelativeResize="0"/>
          <p:nvPr/>
        </p:nvPicPr>
        <p:blipFill>
          <a:blip r:embed="rId4">
            <a:alphaModFix/>
          </a:blip>
          <a:stretch>
            <a:fillRect/>
          </a:stretch>
        </p:blipFill>
        <p:spPr>
          <a:xfrm>
            <a:off x="5638125" y="1419775"/>
            <a:ext cx="6234075" cy="4601574"/>
          </a:xfrm>
          <a:prstGeom prst="rect">
            <a:avLst/>
          </a:prstGeom>
          <a:noFill/>
          <a:ln>
            <a:noFill/>
          </a:ln>
        </p:spPr>
      </p:pic>
      <p:sp>
        <p:nvSpPr>
          <p:cNvPr id="553" name="Google Shape;553;g36a57c9945b_0_166"/>
          <p:cNvSpPr txBox="1"/>
          <p:nvPr/>
        </p:nvSpPr>
        <p:spPr>
          <a:xfrm>
            <a:off x="452125" y="1545250"/>
            <a:ext cx="5430300" cy="4576800"/>
          </a:xfrm>
          <a:prstGeom prst="rect">
            <a:avLst/>
          </a:prstGeom>
          <a:noFill/>
          <a:ln>
            <a:noFill/>
          </a:ln>
        </p:spPr>
        <p:txBody>
          <a:bodyPr spcFirstLastPara="1" wrap="square" lIns="91425" tIns="91425" rIns="91425" bIns="91425" anchor="t" anchorCtr="0">
            <a:noAutofit/>
          </a:bodyPr>
          <a:lstStyle/>
          <a:p>
            <a:pPr marL="457200" lvl="0" indent="-406400" algn="l" rtl="0">
              <a:lnSpc>
                <a:spcPct val="150000"/>
              </a:lnSpc>
              <a:spcBef>
                <a:spcPts val="0"/>
              </a:spcBef>
              <a:spcAft>
                <a:spcPts val="0"/>
              </a:spcAft>
              <a:buClr>
                <a:schemeClr val="dk1"/>
              </a:buClr>
              <a:buSzPts val="2800"/>
              <a:buFont typeface="Arial Narrow"/>
              <a:buChar char="●"/>
            </a:pPr>
            <a:r>
              <a:rPr lang="en-US" sz="2800">
                <a:solidFill>
                  <a:schemeClr val="dk1"/>
                </a:solidFill>
                <a:latin typeface="Arial Narrow"/>
                <a:ea typeface="Arial Narrow"/>
                <a:cs typeface="Arial Narrow"/>
                <a:sym typeface="Arial Narrow"/>
              </a:rPr>
              <a:t>Data Privacy Risks</a:t>
            </a:r>
            <a:endParaRPr sz="2800">
              <a:solidFill>
                <a:schemeClr val="dk1"/>
              </a:solidFill>
              <a:latin typeface="Arial Narrow"/>
              <a:ea typeface="Arial Narrow"/>
              <a:cs typeface="Arial Narrow"/>
              <a:sym typeface="Arial Narrow"/>
            </a:endParaRPr>
          </a:p>
          <a:p>
            <a:pPr marL="457200" lvl="0" indent="-406400" algn="l" rtl="0">
              <a:lnSpc>
                <a:spcPct val="150000"/>
              </a:lnSpc>
              <a:spcBef>
                <a:spcPts val="0"/>
              </a:spcBef>
              <a:spcAft>
                <a:spcPts val="0"/>
              </a:spcAft>
              <a:buClr>
                <a:schemeClr val="dk1"/>
              </a:buClr>
              <a:buSzPts val="2800"/>
              <a:buFont typeface="Arial Narrow"/>
              <a:buChar char="●"/>
            </a:pPr>
            <a:r>
              <a:rPr lang="en-US" sz="2800">
                <a:solidFill>
                  <a:schemeClr val="dk1"/>
                </a:solidFill>
                <a:latin typeface="Arial Narrow"/>
                <a:ea typeface="Arial Narrow"/>
                <a:cs typeface="Arial Narrow"/>
                <a:sym typeface="Arial Narrow"/>
              </a:rPr>
              <a:t>Digital Divide</a:t>
            </a:r>
            <a:endParaRPr sz="2800">
              <a:solidFill>
                <a:schemeClr val="dk1"/>
              </a:solidFill>
              <a:latin typeface="Arial Narrow"/>
              <a:ea typeface="Arial Narrow"/>
              <a:cs typeface="Arial Narrow"/>
              <a:sym typeface="Arial Narrow"/>
            </a:endParaRPr>
          </a:p>
          <a:p>
            <a:pPr marL="457200" lvl="0" indent="-406400" algn="l" rtl="0">
              <a:lnSpc>
                <a:spcPct val="150000"/>
              </a:lnSpc>
              <a:spcBef>
                <a:spcPts val="0"/>
              </a:spcBef>
              <a:spcAft>
                <a:spcPts val="0"/>
              </a:spcAft>
              <a:buClr>
                <a:schemeClr val="dk1"/>
              </a:buClr>
              <a:buSzPts val="2800"/>
              <a:buFont typeface="Arial Narrow"/>
              <a:buChar char="●"/>
            </a:pPr>
            <a:r>
              <a:rPr lang="en-US" sz="2800">
                <a:solidFill>
                  <a:schemeClr val="dk1"/>
                </a:solidFill>
                <a:latin typeface="Arial Narrow"/>
                <a:ea typeface="Arial Narrow"/>
                <a:cs typeface="Arial Narrow"/>
                <a:sym typeface="Arial Narrow"/>
              </a:rPr>
              <a:t>Balancing Human Interaction</a:t>
            </a:r>
            <a:br>
              <a:rPr lang="en-US" sz="2800">
                <a:solidFill>
                  <a:schemeClr val="dk1"/>
                </a:solidFill>
                <a:latin typeface="Arial Narrow"/>
                <a:ea typeface="Arial Narrow"/>
                <a:cs typeface="Arial Narrow"/>
                <a:sym typeface="Arial Narrow"/>
              </a:rPr>
            </a:br>
            <a:r>
              <a:rPr lang="en-US" sz="2800">
                <a:solidFill>
                  <a:schemeClr val="dk1"/>
                </a:solidFill>
                <a:latin typeface="Arial Narrow"/>
                <a:ea typeface="Arial Narrow"/>
                <a:cs typeface="Arial Narrow"/>
                <a:sym typeface="Arial Narrow"/>
              </a:rPr>
              <a:t>Algorithmic Fairness and Inclusion</a:t>
            </a:r>
            <a:endParaRPr sz="2800">
              <a:solidFill>
                <a:schemeClr val="dk1"/>
              </a:solidFill>
              <a:latin typeface="Arial Narrow"/>
              <a:ea typeface="Arial Narrow"/>
              <a:cs typeface="Arial Narrow"/>
              <a:sym typeface="Arial Narrow"/>
            </a:endParaRPr>
          </a:p>
          <a:p>
            <a:pPr marL="457200" lvl="0" indent="-406400" algn="l" rtl="0">
              <a:lnSpc>
                <a:spcPct val="150000"/>
              </a:lnSpc>
              <a:spcBef>
                <a:spcPts val="0"/>
              </a:spcBef>
              <a:spcAft>
                <a:spcPts val="0"/>
              </a:spcAft>
              <a:buClr>
                <a:schemeClr val="dk1"/>
              </a:buClr>
              <a:buSzPts val="2800"/>
              <a:buFont typeface="Arial Narrow"/>
              <a:buChar char="●"/>
            </a:pPr>
            <a:r>
              <a:rPr lang="en-US" sz="2800">
                <a:solidFill>
                  <a:schemeClr val="dk1"/>
                </a:solidFill>
                <a:latin typeface="Arial Narrow"/>
                <a:ea typeface="Arial Narrow"/>
                <a:cs typeface="Arial Narrow"/>
                <a:sym typeface="Arial Narrow"/>
              </a:rPr>
              <a:t>Ethical Responsibility</a:t>
            </a:r>
            <a:endParaRPr sz="2800">
              <a:solidFill>
                <a:schemeClr val="dk1"/>
              </a:solidFill>
              <a:latin typeface="Arial Narrow"/>
              <a:ea typeface="Arial Narrow"/>
              <a:cs typeface="Arial Narrow"/>
              <a:sym typeface="Arial Narrow"/>
            </a:endParaRPr>
          </a:p>
          <a:p>
            <a:pPr marL="457200" lvl="0" indent="-406400" algn="l" rtl="0">
              <a:lnSpc>
                <a:spcPct val="150000"/>
              </a:lnSpc>
              <a:spcBef>
                <a:spcPts val="0"/>
              </a:spcBef>
              <a:spcAft>
                <a:spcPts val="0"/>
              </a:spcAft>
              <a:buClr>
                <a:schemeClr val="dk1"/>
              </a:buClr>
              <a:buSzPts val="2800"/>
              <a:buFont typeface="Arial Narrow"/>
              <a:buChar char="●"/>
            </a:pPr>
            <a:r>
              <a:rPr lang="en-US" sz="2800">
                <a:solidFill>
                  <a:schemeClr val="dk1"/>
                </a:solidFill>
                <a:latin typeface="Arial Narrow"/>
                <a:ea typeface="Arial Narrow"/>
                <a:cs typeface="Arial Narrow"/>
                <a:sym typeface="Arial Narrow"/>
              </a:rPr>
              <a:t>High Cost</a:t>
            </a:r>
            <a:endParaRPr sz="2800">
              <a:solidFill>
                <a:schemeClr val="dk1"/>
              </a:solidFill>
              <a:latin typeface="Arial Narrow"/>
              <a:ea typeface="Arial Narrow"/>
              <a:cs typeface="Arial Narrow"/>
              <a:sym typeface="Arial Narrow"/>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36ae76ed85a_0_0"/>
          <p:cNvSpPr txBox="1">
            <a:spLocks noGrp="1"/>
          </p:cNvSpPr>
          <p:nvPr>
            <p:ph type="title"/>
          </p:nvPr>
        </p:nvSpPr>
        <p:spPr>
          <a:xfrm>
            <a:off x="2471850" y="-175850"/>
            <a:ext cx="7248300" cy="8355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US"/>
              <a:t>AI Platforms Explored</a:t>
            </a:r>
            <a:endParaRPr/>
          </a:p>
        </p:txBody>
      </p:sp>
      <p:sp>
        <p:nvSpPr>
          <p:cNvPr id="113" name="Google Shape;113;g36ae76ed85a_0_0"/>
          <p:cNvSpPr txBox="1">
            <a:spLocks noGrp="1"/>
          </p:cNvSpPr>
          <p:nvPr>
            <p:ph type="body" idx="1"/>
          </p:nvPr>
        </p:nvSpPr>
        <p:spPr>
          <a:xfrm>
            <a:off x="5547675" y="1994175"/>
            <a:ext cx="5884500" cy="3794700"/>
          </a:xfrm>
          <a:prstGeom prst="rect">
            <a:avLst/>
          </a:prstGeom>
        </p:spPr>
        <p:txBody>
          <a:bodyPr spcFirstLastPara="1" wrap="square" lIns="0" tIns="0" rIns="0" bIns="0" anchor="t" anchorCtr="0">
            <a:noAutofit/>
          </a:bodyPr>
          <a:lstStyle/>
          <a:p>
            <a:pPr marL="457200" lvl="0" indent="-381000" algn="l" rtl="0">
              <a:lnSpc>
                <a:spcPct val="90000"/>
              </a:lnSpc>
              <a:spcBef>
                <a:spcPts val="560"/>
              </a:spcBef>
              <a:spcAft>
                <a:spcPts val="0"/>
              </a:spcAft>
              <a:buSzPts val="2400"/>
              <a:buChar char="⮚"/>
            </a:pPr>
            <a:r>
              <a:rPr lang="en-US" sz="2400" dirty="0"/>
              <a:t>Understanding core functions of Generative AI platforms </a:t>
            </a:r>
            <a:endParaRPr sz="2400" dirty="0"/>
          </a:p>
          <a:p>
            <a:pPr marL="457200" lvl="0" indent="-381000" algn="l" rtl="0">
              <a:lnSpc>
                <a:spcPct val="90000"/>
              </a:lnSpc>
              <a:spcBef>
                <a:spcPts val="560"/>
              </a:spcBef>
              <a:spcAft>
                <a:spcPts val="0"/>
              </a:spcAft>
              <a:buSzPts val="2400"/>
              <a:buChar char="⮚"/>
            </a:pPr>
            <a:r>
              <a:rPr lang="en-US" sz="2400" dirty="0"/>
              <a:t>Exploring different types of platforms is essential for selection.</a:t>
            </a:r>
            <a:endParaRPr sz="2400" dirty="0"/>
          </a:p>
          <a:p>
            <a:pPr marL="457200" lvl="0" indent="-381000" algn="l" rtl="0">
              <a:lnSpc>
                <a:spcPct val="90000"/>
              </a:lnSpc>
              <a:spcBef>
                <a:spcPts val="560"/>
              </a:spcBef>
              <a:spcAft>
                <a:spcPts val="0"/>
              </a:spcAft>
              <a:buSzPts val="2400"/>
              <a:buChar char="⮚"/>
            </a:pPr>
            <a:r>
              <a:rPr lang="en-US" sz="2400" dirty="0"/>
              <a:t>Identifying key features helps in platform comparisons easily.</a:t>
            </a:r>
            <a:endParaRPr sz="2400" dirty="0"/>
          </a:p>
          <a:p>
            <a:pPr marL="457200" lvl="0" indent="-381000" algn="l" rtl="0">
              <a:lnSpc>
                <a:spcPct val="90000"/>
              </a:lnSpc>
              <a:spcBef>
                <a:spcPts val="560"/>
              </a:spcBef>
              <a:spcAft>
                <a:spcPts val="0"/>
              </a:spcAft>
              <a:buSzPts val="2400"/>
              <a:buChar char="⮚"/>
            </a:pPr>
            <a:r>
              <a:rPr lang="en-US" sz="2400" dirty="0"/>
              <a:t>Evaluating use cases guides effective application of platforms.</a:t>
            </a:r>
            <a:endParaRPr sz="2400" dirty="0"/>
          </a:p>
        </p:txBody>
      </p:sp>
      <p:pic>
        <p:nvPicPr>
          <p:cNvPr id="114" name="Google Shape;114;g36ae76ed85a_0_0" descr="Exploring Real-World Applications of Generative AI"/>
          <p:cNvPicPr preferRelativeResize="0"/>
          <p:nvPr/>
        </p:nvPicPr>
        <p:blipFill>
          <a:blip r:embed="rId4">
            <a:alphaModFix/>
          </a:blip>
          <a:stretch>
            <a:fillRect/>
          </a:stretch>
        </p:blipFill>
        <p:spPr>
          <a:xfrm>
            <a:off x="454650" y="1213950"/>
            <a:ext cx="4726950" cy="4726950"/>
          </a:xfrm>
          <a:prstGeom prst="rect">
            <a:avLst/>
          </a:prstGeom>
          <a:noFill/>
          <a:ln>
            <a:noFill/>
          </a:ln>
        </p:spPr>
      </p:pic>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36ae76ed85a_0_96"/>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400"/>
              <a:buFont typeface="Arial"/>
              <a:buNone/>
            </a:pPr>
            <a:r>
              <a:rPr lang="en-US" dirty="0"/>
              <a:t>Practical discussion</a:t>
            </a:r>
            <a:endParaRPr dirty="0"/>
          </a:p>
        </p:txBody>
      </p:sp>
      <p:sp>
        <p:nvSpPr>
          <p:cNvPr id="559" name="Google Shape;559;g36ae76ed85a_0_96"/>
          <p:cNvSpPr txBox="1">
            <a:spLocks noGrp="1"/>
          </p:cNvSpPr>
          <p:nvPr>
            <p:ph type="body" idx="1"/>
          </p:nvPr>
        </p:nvSpPr>
        <p:spPr>
          <a:xfrm>
            <a:off x="376425" y="2233425"/>
            <a:ext cx="6900300" cy="3524700"/>
          </a:xfrm>
          <a:prstGeom prst="rect">
            <a:avLst/>
          </a:prstGeom>
          <a:noFill/>
          <a:ln>
            <a:noFill/>
          </a:ln>
        </p:spPr>
        <p:txBody>
          <a:bodyPr spcFirstLastPara="1" wrap="square" lIns="91425" tIns="45700" rIns="91425" bIns="45700" anchor="t" anchorCtr="0">
            <a:noAutofit/>
          </a:bodyPr>
          <a:lstStyle/>
          <a:p>
            <a:pPr marL="457188" lvl="0" indent="-457188" algn="l" rtl="0">
              <a:lnSpc>
                <a:spcPct val="100000"/>
              </a:lnSpc>
              <a:spcBef>
                <a:spcPts val="560"/>
              </a:spcBef>
              <a:spcAft>
                <a:spcPts val="0"/>
              </a:spcAft>
              <a:buSzPts val="2100"/>
              <a:buChar char="⮚"/>
            </a:pPr>
            <a:r>
              <a:rPr lang="en-US" dirty="0"/>
              <a:t>How AI is likely to create change within your own organizations and communities and what we should be doing to influence and navigate these changes?</a:t>
            </a:r>
            <a:endParaRPr dirty="0"/>
          </a:p>
          <a:p>
            <a:pPr marL="457200" lvl="0" indent="0" algn="l" rtl="0">
              <a:lnSpc>
                <a:spcPct val="100000"/>
              </a:lnSpc>
              <a:spcBef>
                <a:spcPts val="560"/>
              </a:spcBef>
              <a:spcAft>
                <a:spcPts val="0"/>
              </a:spcAft>
              <a:buNone/>
            </a:pPr>
            <a:endParaRPr dirty="0"/>
          </a:p>
          <a:p>
            <a:pPr marL="457188" lvl="0" indent="-323838" algn="l" rtl="0">
              <a:lnSpc>
                <a:spcPct val="100000"/>
              </a:lnSpc>
              <a:spcBef>
                <a:spcPts val="560"/>
              </a:spcBef>
              <a:spcAft>
                <a:spcPts val="0"/>
              </a:spcAft>
              <a:buSzPts val="2100"/>
              <a:buNone/>
            </a:pPr>
            <a:endParaRPr dirty="0"/>
          </a:p>
        </p:txBody>
      </p:sp>
      <p:pic>
        <p:nvPicPr>
          <p:cNvPr id="560" name="Google Shape;560;g36ae76ed85a_0_96"/>
          <p:cNvPicPr preferRelativeResize="0">
            <a:picLocks noGrp="1"/>
          </p:cNvPicPr>
          <p:nvPr>
            <p:ph type="pic" idx="2"/>
          </p:nvPr>
        </p:nvPicPr>
        <p:blipFill>
          <a:blip r:embed="rId4">
            <a:alphaModFix/>
          </a:blip>
          <a:stretch>
            <a:fillRect/>
          </a:stretch>
        </p:blipFill>
        <p:spPr>
          <a:xfrm>
            <a:off x="7995599" y="1666650"/>
            <a:ext cx="3630600" cy="3630600"/>
          </a:xfrm>
          <a:prstGeom prst="rect">
            <a:avLst/>
          </a:prstGeom>
          <a:noFill/>
          <a:ln>
            <a:noFill/>
          </a:ln>
        </p:spPr>
      </p:pic>
    </p:spTree>
    <p:custDataLst>
      <p:tags r:id="rId1"/>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36b11dd2d32_0_3"/>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400"/>
              <a:buFont typeface="Arial"/>
              <a:buNone/>
            </a:pPr>
            <a:r>
              <a:rPr lang="en-US"/>
              <a:t>Q/A</a:t>
            </a:r>
            <a:endParaRPr/>
          </a:p>
        </p:txBody>
      </p:sp>
      <p:sp>
        <p:nvSpPr>
          <p:cNvPr id="566" name="Google Shape;566;g36b11dd2d32_0_3"/>
          <p:cNvSpPr txBox="1">
            <a:spLocks noGrp="1"/>
          </p:cNvSpPr>
          <p:nvPr>
            <p:ph type="body" idx="1"/>
          </p:nvPr>
        </p:nvSpPr>
        <p:spPr>
          <a:xfrm>
            <a:off x="376425" y="1484625"/>
            <a:ext cx="6900300" cy="4273500"/>
          </a:xfrm>
          <a:prstGeom prst="rect">
            <a:avLst/>
          </a:prstGeom>
          <a:noFill/>
          <a:ln>
            <a:noFill/>
          </a:ln>
        </p:spPr>
        <p:txBody>
          <a:bodyPr spcFirstLastPara="1" wrap="square" lIns="91425" tIns="45700" rIns="91425" bIns="45700" anchor="t" anchorCtr="0">
            <a:noAutofit/>
          </a:bodyPr>
          <a:lstStyle/>
          <a:p>
            <a:pPr marL="457188" lvl="0" indent="-457188" algn="l" rtl="0">
              <a:lnSpc>
                <a:spcPct val="100000"/>
              </a:lnSpc>
              <a:spcBef>
                <a:spcPts val="560"/>
              </a:spcBef>
              <a:spcAft>
                <a:spcPts val="0"/>
              </a:spcAft>
              <a:buSzPts val="2100"/>
              <a:buChar char="⮚"/>
            </a:pPr>
            <a:r>
              <a:rPr lang="en-US"/>
              <a:t>Q&amp;A and Open Discussion</a:t>
            </a:r>
            <a:endParaRPr/>
          </a:p>
          <a:p>
            <a:pPr marL="457188" lvl="0" indent="-457188" algn="l" rtl="0">
              <a:lnSpc>
                <a:spcPct val="100000"/>
              </a:lnSpc>
              <a:spcBef>
                <a:spcPts val="560"/>
              </a:spcBef>
              <a:spcAft>
                <a:spcPts val="0"/>
              </a:spcAft>
              <a:buSzPts val="2100"/>
              <a:buChar char="⮚"/>
            </a:pPr>
            <a:r>
              <a:rPr lang="en-US"/>
              <a:t>Addressing participant questions</a:t>
            </a:r>
            <a:endParaRPr/>
          </a:p>
          <a:p>
            <a:pPr marL="457188" lvl="0" indent="-457188" algn="l" rtl="0">
              <a:lnSpc>
                <a:spcPct val="100000"/>
              </a:lnSpc>
              <a:spcBef>
                <a:spcPts val="560"/>
              </a:spcBef>
              <a:spcAft>
                <a:spcPts val="0"/>
              </a:spcAft>
              <a:buSzPts val="2100"/>
              <a:buChar char="⮚"/>
            </a:pPr>
            <a:r>
              <a:rPr lang="en-US"/>
              <a:t>Encouraging open dialogue</a:t>
            </a:r>
            <a:endParaRPr/>
          </a:p>
          <a:p>
            <a:pPr marL="457188" lvl="0" indent="-457188" algn="l" rtl="0">
              <a:lnSpc>
                <a:spcPct val="100000"/>
              </a:lnSpc>
              <a:spcBef>
                <a:spcPts val="560"/>
              </a:spcBef>
              <a:spcAft>
                <a:spcPts val="0"/>
              </a:spcAft>
              <a:buSzPts val="2100"/>
              <a:buChar char="⮚"/>
            </a:pPr>
            <a:r>
              <a:rPr lang="en-US"/>
              <a:t>Next Steps &amp; Resources</a:t>
            </a:r>
            <a:endParaRPr/>
          </a:p>
          <a:p>
            <a:pPr marL="457188" lvl="0" indent="-457188" algn="l" rtl="0">
              <a:lnSpc>
                <a:spcPct val="100000"/>
              </a:lnSpc>
              <a:spcBef>
                <a:spcPts val="560"/>
              </a:spcBef>
              <a:spcAft>
                <a:spcPts val="0"/>
              </a:spcAft>
              <a:buSzPts val="2100"/>
              <a:buChar char="⮚"/>
            </a:pPr>
            <a:r>
              <a:rPr lang="en-US"/>
              <a:t>Outlining future actions</a:t>
            </a:r>
            <a:endParaRPr/>
          </a:p>
          <a:p>
            <a:pPr marL="457188" lvl="0" indent="-457188" algn="l" rtl="0">
              <a:lnSpc>
                <a:spcPct val="100000"/>
              </a:lnSpc>
              <a:spcBef>
                <a:spcPts val="560"/>
              </a:spcBef>
              <a:spcAft>
                <a:spcPts val="0"/>
              </a:spcAft>
              <a:buSzPts val="2100"/>
              <a:buChar char="⮚"/>
            </a:pPr>
            <a:r>
              <a:rPr lang="en-US"/>
              <a:t>Providing additional resources</a:t>
            </a:r>
            <a:endParaRPr/>
          </a:p>
          <a:p>
            <a:pPr marL="457188" lvl="0" indent="-457188" algn="l" rtl="0">
              <a:lnSpc>
                <a:spcPct val="100000"/>
              </a:lnSpc>
              <a:spcBef>
                <a:spcPts val="560"/>
              </a:spcBef>
              <a:spcAft>
                <a:spcPts val="0"/>
              </a:spcAft>
              <a:buSzPts val="2100"/>
              <a:buChar char="⮚"/>
            </a:pPr>
            <a:r>
              <a:rPr lang="en-US"/>
              <a:t>Continuous AI updates on WhatsApp Community for Education and Training</a:t>
            </a:r>
            <a:endParaRPr/>
          </a:p>
          <a:p>
            <a:pPr marL="0" lvl="0" indent="0" algn="l" rtl="0">
              <a:lnSpc>
                <a:spcPct val="100000"/>
              </a:lnSpc>
              <a:spcBef>
                <a:spcPts val="560"/>
              </a:spcBef>
              <a:spcAft>
                <a:spcPts val="0"/>
              </a:spcAft>
              <a:buNone/>
            </a:pPr>
            <a:endParaRPr/>
          </a:p>
          <a:p>
            <a:pPr marL="457200" lvl="0" indent="0" algn="l" rtl="0">
              <a:lnSpc>
                <a:spcPct val="100000"/>
              </a:lnSpc>
              <a:spcBef>
                <a:spcPts val="560"/>
              </a:spcBef>
              <a:spcAft>
                <a:spcPts val="0"/>
              </a:spcAft>
              <a:buNone/>
            </a:pPr>
            <a:endParaRPr/>
          </a:p>
          <a:p>
            <a:pPr marL="457188" lvl="0" indent="-323838" algn="l" rtl="0">
              <a:lnSpc>
                <a:spcPct val="100000"/>
              </a:lnSpc>
              <a:spcBef>
                <a:spcPts val="560"/>
              </a:spcBef>
              <a:spcAft>
                <a:spcPts val="0"/>
              </a:spcAft>
              <a:buSzPts val="2100"/>
              <a:buNone/>
            </a:pPr>
            <a:endParaRPr/>
          </a:p>
        </p:txBody>
      </p:sp>
      <p:pic>
        <p:nvPicPr>
          <p:cNvPr id="567" name="Google Shape;567;g36b11dd2d32_0_3"/>
          <p:cNvPicPr preferRelativeResize="0"/>
          <p:nvPr/>
        </p:nvPicPr>
        <p:blipFill>
          <a:blip r:embed="rId4">
            <a:alphaModFix/>
          </a:blip>
          <a:stretch>
            <a:fillRect/>
          </a:stretch>
        </p:blipFill>
        <p:spPr>
          <a:xfrm>
            <a:off x="8522550" y="1109400"/>
            <a:ext cx="3323550" cy="4861149"/>
          </a:xfrm>
          <a:prstGeom prst="rect">
            <a:avLst/>
          </a:prstGeom>
          <a:solidFill>
            <a:srgbClr val="FFFFFF"/>
          </a:solidFill>
          <a:ln>
            <a:noFill/>
          </a:ln>
        </p:spPr>
      </p:pic>
    </p:spTree>
    <p:custDataLst>
      <p:tags r:id="rId1"/>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359447e5863_1_43"/>
          <p:cNvSpPr txBox="1">
            <a:spLocks noGrp="1"/>
          </p:cNvSpPr>
          <p:nvPr>
            <p:ph type="body" idx="1"/>
          </p:nvPr>
        </p:nvSpPr>
        <p:spPr>
          <a:xfrm>
            <a:off x="871093" y="1858346"/>
            <a:ext cx="10449900" cy="1229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100"/>
              <a:buNone/>
            </a:pPr>
            <a:r>
              <a:rPr lang="en-US"/>
              <a:t>I/ITSEC 2025 Tutorial</a:t>
            </a:r>
            <a:br>
              <a:rPr lang="en-US"/>
            </a:br>
            <a:r>
              <a:rPr lang="en-US"/>
              <a:t>Practical use of (emerging) learning technologies</a:t>
            </a:r>
            <a:endParaRPr/>
          </a:p>
          <a:p>
            <a:pPr marL="0" lvl="0" indent="0" algn="ctr" rtl="0">
              <a:lnSpc>
                <a:spcPct val="100000"/>
              </a:lnSpc>
              <a:spcBef>
                <a:spcPts val="400"/>
              </a:spcBef>
              <a:spcAft>
                <a:spcPts val="0"/>
              </a:spcAft>
              <a:buSzPts val="1500"/>
              <a:buNone/>
            </a:pPr>
            <a:endParaRPr sz="2000">
              <a:solidFill>
                <a:srgbClr val="00B050"/>
              </a:solidFill>
            </a:endParaRPr>
          </a:p>
          <a:p>
            <a:pPr marL="0" lvl="0" indent="0" algn="ctr" rtl="0">
              <a:lnSpc>
                <a:spcPct val="100000"/>
              </a:lnSpc>
              <a:spcBef>
                <a:spcPts val="400"/>
              </a:spcBef>
              <a:spcAft>
                <a:spcPts val="0"/>
              </a:spcAft>
              <a:buSzPts val="1500"/>
              <a:buNone/>
            </a:pPr>
            <a:endParaRPr/>
          </a:p>
          <a:p>
            <a:pPr marL="0" lvl="0" indent="0" algn="ctr" rtl="0">
              <a:lnSpc>
                <a:spcPct val="100000"/>
              </a:lnSpc>
              <a:spcBef>
                <a:spcPts val="560"/>
              </a:spcBef>
              <a:spcAft>
                <a:spcPts val="0"/>
              </a:spcAft>
              <a:buSzPts val="2100"/>
              <a:buNone/>
            </a:pPr>
            <a:r>
              <a:rPr lang="en-US"/>
              <a:t>Thank you!</a:t>
            </a:r>
            <a:endParaRPr/>
          </a:p>
          <a:p>
            <a:pPr marL="0" lvl="0" indent="0" algn="ctr" rtl="0">
              <a:lnSpc>
                <a:spcPct val="100000"/>
              </a:lnSpc>
              <a:spcBef>
                <a:spcPts val="560"/>
              </a:spcBef>
              <a:spcAft>
                <a:spcPts val="0"/>
              </a:spcAft>
              <a:buSzPts val="2100"/>
              <a:buNone/>
            </a:pPr>
            <a:endParaRPr/>
          </a:p>
        </p:txBody>
      </p:sp>
      <p:graphicFrame>
        <p:nvGraphicFramePr>
          <p:cNvPr id="574" name="Google Shape;574;g359447e5863_1_43"/>
          <p:cNvGraphicFramePr/>
          <p:nvPr/>
        </p:nvGraphicFramePr>
        <p:xfrm>
          <a:off x="1295400" y="4281225"/>
          <a:ext cx="9601200" cy="1433737"/>
        </p:xfrm>
        <a:graphic>
          <a:graphicData uri="http://schemas.openxmlformats.org/drawingml/2006/table">
            <a:tbl>
              <a:tblPr>
                <a:noFill/>
                <a:tableStyleId>{C946ACF1-4979-460F-A361-877B8B476964}</a:tableStyleId>
              </a:tblPr>
              <a:tblGrid>
                <a:gridCol w="3332650">
                  <a:extLst>
                    <a:ext uri="{9D8B030D-6E8A-4147-A177-3AD203B41FA5}">
                      <a16:colId xmlns:a16="http://schemas.microsoft.com/office/drawing/2014/main" val="20000"/>
                    </a:ext>
                  </a:extLst>
                </a:gridCol>
                <a:gridCol w="306815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1362075">
                <a:tc>
                  <a:txBody>
                    <a:bodyPr/>
                    <a:lstStyle/>
                    <a:p>
                      <a:pPr marL="0" lvl="0" indent="0" algn="ctr" rtl="0">
                        <a:lnSpc>
                          <a:spcPct val="108000"/>
                        </a:lnSpc>
                        <a:spcBef>
                          <a:spcPts val="0"/>
                        </a:spcBef>
                        <a:spcAft>
                          <a:spcPts val="0"/>
                        </a:spcAft>
                        <a:buNone/>
                      </a:pPr>
                      <a:r>
                        <a:rPr lang="en-US" sz="1800" b="1">
                          <a:solidFill>
                            <a:schemeClr val="dk1"/>
                          </a:solidFill>
                          <a:latin typeface="Arial Narrow"/>
                          <a:ea typeface="Arial Narrow"/>
                          <a:cs typeface="Arial Narrow"/>
                          <a:sym typeface="Arial Narrow"/>
                        </a:rPr>
                        <a:t>Mr. Gigi Roman </a:t>
                      </a:r>
                      <a:br>
                        <a:rPr lang="en-US" sz="1800" b="1">
                          <a:solidFill>
                            <a:schemeClr val="dk1"/>
                          </a:solidFill>
                          <a:latin typeface="Arial Narrow"/>
                          <a:ea typeface="Arial Narrow"/>
                          <a:cs typeface="Arial Narrow"/>
                          <a:sym typeface="Arial Narrow"/>
                        </a:rPr>
                      </a:br>
                      <a:r>
                        <a:rPr lang="en-US" sz="1800">
                          <a:solidFill>
                            <a:schemeClr val="dk1"/>
                          </a:solidFill>
                          <a:latin typeface="Arial Narrow"/>
                          <a:ea typeface="Arial Narrow"/>
                          <a:cs typeface="Arial Narrow"/>
                          <a:sym typeface="Arial Narrow"/>
                        </a:rPr>
                        <a:t>ADL Program Manager</a:t>
                      </a:r>
                      <a:br>
                        <a:rPr lang="en-US" sz="1800" b="1">
                          <a:solidFill>
                            <a:schemeClr val="dk1"/>
                          </a:solidFill>
                          <a:latin typeface="Arial Narrow"/>
                          <a:ea typeface="Arial Narrow"/>
                          <a:cs typeface="Arial Narrow"/>
                          <a:sym typeface="Arial Narrow"/>
                        </a:rPr>
                      </a:br>
                      <a:r>
                        <a:rPr lang="en-US" sz="1800">
                          <a:solidFill>
                            <a:schemeClr val="dk1"/>
                          </a:solidFill>
                          <a:latin typeface="Arial Narrow"/>
                          <a:ea typeface="Arial Narrow"/>
                          <a:cs typeface="Arial Narrow"/>
                          <a:sym typeface="Arial Narrow"/>
                        </a:rPr>
                        <a:t>NATO School Oberammergau</a:t>
                      </a:r>
                      <a:br>
                        <a:rPr lang="en-US" sz="1800">
                          <a:solidFill>
                            <a:schemeClr val="dk1"/>
                          </a:solidFill>
                          <a:latin typeface="Arial Narrow"/>
                          <a:ea typeface="Arial Narrow"/>
                          <a:cs typeface="Arial Narrow"/>
                          <a:sym typeface="Arial Narrow"/>
                        </a:rPr>
                      </a:br>
                      <a:r>
                        <a:rPr lang="en-US" sz="1800">
                          <a:solidFill>
                            <a:schemeClr val="dk1"/>
                          </a:solidFill>
                          <a:latin typeface="Arial Narrow"/>
                          <a:ea typeface="Arial Narrow"/>
                          <a:cs typeface="Arial Narrow"/>
                          <a:sym typeface="Arial Narrow"/>
                        </a:rPr>
                        <a:t>roman.gheorghe@natoschool.nato.int</a:t>
                      </a:r>
                      <a:endParaRPr sz="1800">
                        <a:latin typeface="Calibri"/>
                        <a:ea typeface="Calibri"/>
                        <a:cs typeface="Calibri"/>
                        <a:sym typeface="Calibri"/>
                      </a:endParaRPr>
                    </a:p>
                  </a:txBody>
                  <a:tcPr marL="91425" marR="91425" marT="91425" marB="91425"/>
                </a:tc>
                <a:tc>
                  <a:txBody>
                    <a:bodyPr/>
                    <a:lstStyle/>
                    <a:p>
                      <a:pPr marL="0" lvl="0" indent="0" algn="ctr" rtl="0">
                        <a:lnSpc>
                          <a:spcPct val="108000"/>
                        </a:lnSpc>
                        <a:spcBef>
                          <a:spcPts val="0"/>
                        </a:spcBef>
                        <a:spcAft>
                          <a:spcPts val="0"/>
                        </a:spcAft>
                        <a:buClr>
                          <a:schemeClr val="dk1"/>
                        </a:buClr>
                        <a:buSzPts val="1100"/>
                        <a:buFont typeface="Arial"/>
                        <a:buNone/>
                      </a:pPr>
                      <a:r>
                        <a:rPr lang="en-US" sz="1800" b="1">
                          <a:solidFill>
                            <a:schemeClr val="dk1"/>
                          </a:solidFill>
                          <a:latin typeface="Arial Narrow"/>
                          <a:ea typeface="Arial Narrow"/>
                          <a:cs typeface="Arial Narrow"/>
                          <a:sym typeface="Arial Narrow"/>
                        </a:rPr>
                        <a:t>Dr. Biljana Presnall, </a:t>
                      </a:r>
                      <a:br>
                        <a:rPr lang="en-US" sz="1800" b="1">
                          <a:solidFill>
                            <a:schemeClr val="dk1"/>
                          </a:solidFill>
                          <a:latin typeface="Arial Narrow"/>
                          <a:ea typeface="Arial Narrow"/>
                          <a:cs typeface="Arial Narrow"/>
                          <a:sym typeface="Arial Narrow"/>
                        </a:rPr>
                      </a:br>
                      <a:r>
                        <a:rPr lang="en-US" sz="1800">
                          <a:solidFill>
                            <a:schemeClr val="dk1"/>
                          </a:solidFill>
                          <a:latin typeface="Arial Narrow"/>
                          <a:ea typeface="Arial Narrow"/>
                          <a:cs typeface="Arial Narrow"/>
                          <a:sym typeface="Arial Narrow"/>
                        </a:rPr>
                        <a:t>Vice-President</a:t>
                      </a:r>
                      <a:br>
                        <a:rPr lang="en-US" sz="1800">
                          <a:solidFill>
                            <a:schemeClr val="dk1"/>
                          </a:solidFill>
                          <a:latin typeface="Arial Narrow"/>
                          <a:ea typeface="Arial Narrow"/>
                          <a:cs typeface="Arial Narrow"/>
                          <a:sym typeface="Arial Narrow"/>
                        </a:rPr>
                      </a:br>
                      <a:r>
                        <a:rPr lang="en-US" sz="1800">
                          <a:solidFill>
                            <a:schemeClr val="dk1"/>
                          </a:solidFill>
                          <a:latin typeface="Arial Narrow"/>
                          <a:ea typeface="Arial Narrow"/>
                          <a:cs typeface="Arial Narrow"/>
                          <a:sym typeface="Arial Narrow"/>
                        </a:rPr>
                        <a:t>Jefferson Institute</a:t>
                      </a:r>
                      <a:br>
                        <a:rPr lang="en-US" sz="1800">
                          <a:solidFill>
                            <a:schemeClr val="dk1"/>
                          </a:solidFill>
                          <a:latin typeface="Arial Narrow"/>
                          <a:ea typeface="Arial Narrow"/>
                          <a:cs typeface="Arial Narrow"/>
                          <a:sym typeface="Arial Narrow"/>
                        </a:rPr>
                      </a:br>
                      <a:r>
                        <a:rPr lang="en-US" sz="1800">
                          <a:solidFill>
                            <a:schemeClr val="dk1"/>
                          </a:solidFill>
                          <a:latin typeface="Arial Narrow"/>
                          <a:ea typeface="Arial Narrow"/>
                          <a:cs typeface="Arial Narrow"/>
                          <a:sym typeface="Arial Narrow"/>
                        </a:rPr>
                        <a:t>bpresnall@jeffersoninst.org</a:t>
                      </a:r>
                      <a:endParaRPr sz="1800" b="1">
                        <a:latin typeface="Calibri"/>
                        <a:ea typeface="Calibri"/>
                        <a:cs typeface="Calibri"/>
                        <a:sym typeface="Calibri"/>
                      </a:endParaRPr>
                    </a:p>
                  </a:txBody>
                  <a:tcPr marL="91425" marR="91425" marT="91425" marB="91425"/>
                </a:tc>
                <a:tc>
                  <a:txBody>
                    <a:bodyPr/>
                    <a:lstStyle/>
                    <a:p>
                      <a:pPr marL="0" lvl="0" indent="0" algn="ctr" rtl="0">
                        <a:lnSpc>
                          <a:spcPct val="108000"/>
                        </a:lnSpc>
                        <a:spcBef>
                          <a:spcPts val="0"/>
                        </a:spcBef>
                        <a:spcAft>
                          <a:spcPts val="0"/>
                        </a:spcAft>
                        <a:buClr>
                          <a:schemeClr val="dk1"/>
                        </a:buClr>
                        <a:buSzPts val="1100"/>
                        <a:buFont typeface="Arial"/>
                        <a:buNone/>
                      </a:pPr>
                      <a:r>
                        <a:rPr lang="en-US" sz="2000" b="1">
                          <a:solidFill>
                            <a:schemeClr val="dk1"/>
                          </a:solidFill>
                          <a:latin typeface="Arial Narrow"/>
                          <a:ea typeface="Arial Narrow"/>
                          <a:cs typeface="Arial Narrow"/>
                          <a:sym typeface="Arial Narrow"/>
                        </a:rPr>
                        <a:t>Mr. Ryan Williams </a:t>
                      </a:r>
                      <a:br>
                        <a:rPr lang="en-US" sz="2000" b="1">
                          <a:solidFill>
                            <a:schemeClr val="dk1"/>
                          </a:solidFill>
                          <a:latin typeface="Arial Narrow"/>
                          <a:ea typeface="Arial Narrow"/>
                          <a:cs typeface="Arial Narrow"/>
                          <a:sym typeface="Arial Narrow"/>
                        </a:rPr>
                      </a:br>
                      <a:r>
                        <a:rPr lang="en-US" sz="1900">
                          <a:solidFill>
                            <a:schemeClr val="dk1"/>
                          </a:solidFill>
                          <a:latin typeface="Arial Narrow"/>
                          <a:ea typeface="Arial Narrow"/>
                          <a:cs typeface="Arial Narrow"/>
                          <a:sym typeface="Arial Narrow"/>
                        </a:rPr>
                        <a:t>Innovation Specialist</a:t>
                      </a:r>
                      <a:br>
                        <a:rPr lang="en-US" sz="1900" b="1">
                          <a:solidFill>
                            <a:schemeClr val="dk1"/>
                          </a:solidFill>
                          <a:latin typeface="Arial Narrow"/>
                          <a:ea typeface="Arial Narrow"/>
                          <a:cs typeface="Arial Narrow"/>
                          <a:sym typeface="Arial Narrow"/>
                        </a:rPr>
                      </a:br>
                      <a:r>
                        <a:rPr lang="en-US" sz="1900">
                          <a:solidFill>
                            <a:schemeClr val="dk1"/>
                          </a:solidFill>
                          <a:latin typeface="Arial Narrow"/>
                          <a:ea typeface="Arial Narrow"/>
                          <a:cs typeface="Arial Narrow"/>
                          <a:sym typeface="Arial Narrow"/>
                        </a:rPr>
                        <a:t>NATO ACT</a:t>
                      </a:r>
                      <a:br>
                        <a:rPr lang="en-US" sz="1900">
                          <a:solidFill>
                            <a:schemeClr val="dk1"/>
                          </a:solidFill>
                          <a:latin typeface="Arial Narrow"/>
                          <a:ea typeface="Arial Narrow"/>
                          <a:cs typeface="Arial Narrow"/>
                          <a:sym typeface="Arial Narrow"/>
                        </a:rPr>
                      </a:br>
                      <a:r>
                        <a:rPr lang="en-US" sz="1900">
                          <a:solidFill>
                            <a:schemeClr val="dk1"/>
                          </a:solidFill>
                          <a:latin typeface="Arial Narrow"/>
                          <a:ea typeface="Arial Narrow"/>
                          <a:cs typeface="Arial Narrow"/>
                          <a:sym typeface="Arial Narrow"/>
                        </a:rPr>
                        <a:t>ryan.williams@nato.int</a:t>
                      </a:r>
                      <a:endParaRPr sz="15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bl>
          </a:graphicData>
        </a:graphic>
      </p:graphicFrame>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36a57c9945b_0_7"/>
          <p:cNvSpPr txBox="1">
            <a:spLocks noGrp="1"/>
          </p:cNvSpPr>
          <p:nvPr>
            <p:ph type="title"/>
          </p:nvPr>
        </p:nvSpPr>
        <p:spPr>
          <a:xfrm>
            <a:off x="1060075" y="0"/>
            <a:ext cx="95031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What is Generative AI?</a:t>
            </a:r>
            <a:endParaRPr dirty="0"/>
          </a:p>
        </p:txBody>
      </p:sp>
      <p:pic>
        <p:nvPicPr>
          <p:cNvPr id="120" name="Google Shape;120;g36a57c9945b_0_7"/>
          <p:cNvPicPr preferRelativeResize="0"/>
          <p:nvPr/>
        </p:nvPicPr>
        <p:blipFill>
          <a:blip r:embed="rId4">
            <a:alphaModFix/>
          </a:blip>
          <a:stretch>
            <a:fillRect/>
          </a:stretch>
        </p:blipFill>
        <p:spPr>
          <a:xfrm>
            <a:off x="152400" y="947400"/>
            <a:ext cx="11887204" cy="4850634"/>
          </a:xfrm>
          <a:prstGeom prst="rect">
            <a:avLst/>
          </a:prstGeom>
          <a:noFill/>
          <a:ln>
            <a:noFill/>
          </a:ln>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359447e5863_1_62"/>
          <p:cNvSpPr txBox="1">
            <a:spLocks noGrp="1"/>
          </p:cNvSpPr>
          <p:nvPr>
            <p:ph type="title"/>
          </p:nvPr>
        </p:nvSpPr>
        <p:spPr>
          <a:xfrm>
            <a:off x="2345741" y="0"/>
            <a:ext cx="7416900" cy="841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800" dirty="0"/>
              <a:t>AI in E-Learning – The Landscape</a:t>
            </a:r>
            <a:endParaRPr sz="2800" dirty="0"/>
          </a:p>
        </p:txBody>
      </p:sp>
      <p:sp>
        <p:nvSpPr>
          <p:cNvPr id="126" name="Google Shape;126;g359447e5863_1_62"/>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2133"/>
              <a:buNone/>
            </a:pPr>
            <a:fld id="{00000000-1234-1234-1234-123412341234}" type="slidenum">
              <a:rPr lang="en-US" sz="2133">
                <a:solidFill>
                  <a:srgbClr val="000000"/>
                </a:solidFill>
                <a:latin typeface="Arial"/>
                <a:ea typeface="Arial"/>
                <a:cs typeface="Arial"/>
                <a:sym typeface="Arial"/>
              </a:rPr>
              <a:t>9</a:t>
            </a:fld>
            <a:endParaRPr sz="2133">
              <a:solidFill>
                <a:srgbClr val="000000"/>
              </a:solidFill>
              <a:latin typeface="Arial"/>
              <a:ea typeface="Arial"/>
              <a:cs typeface="Arial"/>
              <a:sym typeface="Arial"/>
            </a:endParaRPr>
          </a:p>
        </p:txBody>
      </p:sp>
      <p:sp>
        <p:nvSpPr>
          <p:cNvPr id="127" name="Google Shape;127;g359447e5863_1_62"/>
          <p:cNvSpPr txBox="1"/>
          <p:nvPr/>
        </p:nvSpPr>
        <p:spPr>
          <a:xfrm>
            <a:off x="598700" y="992326"/>
            <a:ext cx="10096500" cy="45261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1200"/>
              </a:spcBef>
              <a:spcAft>
                <a:spcPts val="0"/>
              </a:spcAft>
              <a:buClr>
                <a:schemeClr val="dk1"/>
              </a:buClr>
              <a:buSzPts val="2400"/>
              <a:buChar char="●"/>
            </a:pPr>
            <a:r>
              <a:rPr lang="en-US" sz="2400" b="1" dirty="0">
                <a:solidFill>
                  <a:schemeClr val="dk1"/>
                </a:solidFill>
              </a:rPr>
              <a:t>Brief Overview of AI in Education</a:t>
            </a:r>
            <a:endParaRPr sz="2400" b="1" dirty="0">
              <a:solidFill>
                <a:schemeClr val="dk1"/>
              </a:solidFill>
            </a:endParaRPr>
          </a:p>
          <a:p>
            <a:pPr marL="457200" lvl="0" indent="-381000" algn="l" rtl="0">
              <a:lnSpc>
                <a:spcPct val="115000"/>
              </a:lnSpc>
              <a:spcBef>
                <a:spcPts val="0"/>
              </a:spcBef>
              <a:spcAft>
                <a:spcPts val="0"/>
              </a:spcAft>
              <a:buClr>
                <a:schemeClr val="dk1"/>
              </a:buClr>
              <a:buSzPts val="2400"/>
              <a:buChar char="●"/>
            </a:pPr>
            <a:r>
              <a:rPr lang="en-US" sz="2400" b="1" dirty="0">
                <a:solidFill>
                  <a:schemeClr val="dk1"/>
                </a:solidFill>
              </a:rPr>
              <a:t>Current Challenges in Online Training</a:t>
            </a:r>
            <a:endParaRPr sz="2400" b="1" dirty="0">
              <a:solidFill>
                <a:schemeClr val="dk1"/>
              </a:solidFill>
            </a:endParaRPr>
          </a:p>
          <a:p>
            <a:pPr marL="914400" lvl="1" indent="-381000" algn="l" rtl="0">
              <a:lnSpc>
                <a:spcPct val="115000"/>
              </a:lnSpc>
              <a:spcBef>
                <a:spcPts val="0"/>
              </a:spcBef>
              <a:spcAft>
                <a:spcPts val="0"/>
              </a:spcAft>
              <a:buClr>
                <a:schemeClr val="dk1"/>
              </a:buClr>
              <a:buSzPts val="2400"/>
              <a:buChar char="○"/>
            </a:pPr>
            <a:r>
              <a:rPr lang="en-US" sz="2400" dirty="0">
                <a:solidFill>
                  <a:schemeClr val="dk1"/>
                </a:solidFill>
              </a:rPr>
              <a:t>Content generation</a:t>
            </a:r>
            <a:endParaRPr sz="2400" dirty="0">
              <a:solidFill>
                <a:schemeClr val="dk1"/>
              </a:solidFill>
            </a:endParaRPr>
          </a:p>
          <a:p>
            <a:pPr marL="914400" lvl="1" indent="-381000" algn="l" rtl="0">
              <a:lnSpc>
                <a:spcPct val="115000"/>
              </a:lnSpc>
              <a:spcBef>
                <a:spcPts val="0"/>
              </a:spcBef>
              <a:spcAft>
                <a:spcPts val="0"/>
              </a:spcAft>
              <a:buClr>
                <a:schemeClr val="dk1"/>
              </a:buClr>
              <a:buSzPts val="2400"/>
              <a:buChar char="○"/>
            </a:pPr>
            <a:r>
              <a:rPr lang="en-US" sz="2400" dirty="0">
                <a:solidFill>
                  <a:schemeClr val="dk1"/>
                </a:solidFill>
              </a:rPr>
              <a:t>Learner engagement</a:t>
            </a:r>
            <a:endParaRPr sz="2400" dirty="0">
              <a:solidFill>
                <a:schemeClr val="dk1"/>
              </a:solidFill>
            </a:endParaRPr>
          </a:p>
          <a:p>
            <a:pPr marL="914400" lvl="1" indent="-381000" algn="l" rtl="0">
              <a:lnSpc>
                <a:spcPct val="115000"/>
              </a:lnSpc>
              <a:spcBef>
                <a:spcPts val="0"/>
              </a:spcBef>
              <a:spcAft>
                <a:spcPts val="0"/>
              </a:spcAft>
              <a:buClr>
                <a:schemeClr val="dk1"/>
              </a:buClr>
              <a:buSzPts val="2400"/>
              <a:buChar char="○"/>
            </a:pPr>
            <a:r>
              <a:rPr lang="en-US" sz="2400" dirty="0">
                <a:solidFill>
                  <a:schemeClr val="dk1"/>
                </a:solidFill>
              </a:rPr>
              <a:t>Feedback and assessment</a:t>
            </a:r>
            <a:endParaRPr sz="2400" dirty="0">
              <a:solidFill>
                <a:schemeClr val="dk1"/>
              </a:solidFill>
            </a:endParaRPr>
          </a:p>
          <a:p>
            <a:pPr marL="457200" lvl="0" indent="-381000" algn="l" rtl="0">
              <a:lnSpc>
                <a:spcPct val="115000"/>
              </a:lnSpc>
              <a:spcBef>
                <a:spcPts val="0"/>
              </a:spcBef>
              <a:spcAft>
                <a:spcPts val="0"/>
              </a:spcAft>
              <a:buClr>
                <a:schemeClr val="dk1"/>
              </a:buClr>
              <a:buSzPts val="2400"/>
              <a:buChar char="●"/>
            </a:pPr>
            <a:r>
              <a:rPr lang="en-US" sz="2400" b="1" dirty="0">
                <a:solidFill>
                  <a:schemeClr val="dk1"/>
                </a:solidFill>
              </a:rPr>
              <a:t>Discussion Prompt:</a:t>
            </a:r>
            <a:r>
              <a:rPr lang="en-US" sz="2400" dirty="0">
                <a:solidFill>
                  <a:schemeClr val="dk1"/>
                </a:solidFill>
              </a:rPr>
              <a:t> “What’s the biggest challenge you face in online training?” </a:t>
            </a:r>
            <a:endParaRPr sz="2400" dirty="0">
              <a:solidFill>
                <a:schemeClr val="dk1"/>
              </a:solidFill>
            </a:endParaRPr>
          </a:p>
          <a:p>
            <a:pPr marL="457200" marR="0" lvl="0" indent="0" algn="l" rtl="0">
              <a:lnSpc>
                <a:spcPct val="90000"/>
              </a:lnSpc>
              <a:spcBef>
                <a:spcPts val="1200"/>
              </a:spcBef>
              <a:spcAft>
                <a:spcPts val="0"/>
              </a:spcAft>
              <a:buNone/>
            </a:pPr>
            <a:endParaRPr sz="2400" b="1" dirty="0"/>
          </a:p>
        </p:txBody>
      </p:sp>
      <p:pic>
        <p:nvPicPr>
          <p:cNvPr id="128" name="Google Shape;128;g359447e5863_1_62" descr="Current Challenges in Online Training&#10;Content generation&#10;Learner engagement&#10;Feedback and assessment&#10;"/>
          <p:cNvPicPr preferRelativeResize="0"/>
          <p:nvPr/>
        </p:nvPicPr>
        <p:blipFill>
          <a:blip r:embed="rId4">
            <a:alphaModFix/>
          </a:blip>
          <a:stretch>
            <a:fillRect/>
          </a:stretch>
        </p:blipFill>
        <p:spPr>
          <a:xfrm>
            <a:off x="1690839" y="4204870"/>
            <a:ext cx="8918950" cy="2151150"/>
          </a:xfrm>
          <a:prstGeom prst="rect">
            <a:avLst/>
          </a:prstGeom>
          <a:noFill/>
          <a:ln>
            <a:noFill/>
          </a:ln>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BLENDS" val="H2vF2Ipn"/>
  <p:tag name="ARTICULATE_SLIDE_COUNT" val="7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6388</Words>
  <Application>Microsoft Office PowerPoint</Application>
  <PresentationFormat>Widescreen</PresentationFormat>
  <Paragraphs>546</Paragraphs>
  <Slides>72</Slides>
  <Notes>72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72</vt:i4>
      </vt:variant>
    </vt:vector>
  </HeadingPairs>
  <TitlesOfParts>
    <vt:vector size="84" baseType="lpstr">
      <vt:lpstr>Noto Sans Symbols</vt:lpstr>
      <vt:lpstr>Wingdings</vt:lpstr>
      <vt:lpstr>Arial</vt:lpstr>
      <vt:lpstr>Times New Roman</vt:lpstr>
      <vt:lpstr>Arial Narrow</vt:lpstr>
      <vt:lpstr>Avenir</vt:lpstr>
      <vt:lpstr>Tahoma</vt:lpstr>
      <vt:lpstr>Calibri</vt:lpstr>
      <vt:lpstr>Trebuchet MS</vt:lpstr>
      <vt:lpstr>Roboto</vt:lpstr>
      <vt:lpstr>Blends</vt:lpstr>
      <vt:lpstr>Blends</vt:lpstr>
      <vt:lpstr>PowerPoint Presentation</vt:lpstr>
      <vt:lpstr>Learning Objectives</vt:lpstr>
      <vt:lpstr>Understanding Generative AI Platforms and Tools</vt:lpstr>
      <vt:lpstr>AI Platforms Explored</vt:lpstr>
      <vt:lpstr>AI Platforms Explored</vt:lpstr>
      <vt:lpstr>AI Platforms Explored</vt:lpstr>
      <vt:lpstr>AI Platforms Explored</vt:lpstr>
      <vt:lpstr>What is Generative AI?</vt:lpstr>
      <vt:lpstr>AI in E-Learning – The Landscape</vt:lpstr>
      <vt:lpstr>Key Generative AI Platforms</vt:lpstr>
      <vt:lpstr>Popular Generative AI Tools</vt:lpstr>
      <vt:lpstr>Applications of Generative AI</vt:lpstr>
      <vt:lpstr>Benefits of Generative AI</vt:lpstr>
      <vt:lpstr>Challenges of Generative AI</vt:lpstr>
      <vt:lpstr>Future Trends in Generative AI</vt:lpstr>
      <vt:lpstr>How to Choose the Right Generative AI Tool</vt:lpstr>
      <vt:lpstr>Apply AI Prompt Engineering Techniques</vt:lpstr>
      <vt:lpstr>Key Techniques for Effective Prompts</vt:lpstr>
      <vt:lpstr>Structuring Prompts for Clarity</vt:lpstr>
      <vt:lpstr>Refining Prompts Through Iteration</vt:lpstr>
      <vt:lpstr>Common Pitfalls in Prompt Engineering</vt:lpstr>
      <vt:lpstr>Advanced Prompt Engineering Strategies</vt:lpstr>
      <vt:lpstr>Tools and Resources for Prompt Engineering</vt:lpstr>
      <vt:lpstr>Measuring Prompt Effectiveness</vt:lpstr>
      <vt:lpstr>Anatomy of an effective prompt engineering</vt:lpstr>
      <vt:lpstr>Apply AI Prompt Engineering Techniques</vt:lpstr>
      <vt:lpstr>AI technology in military or defense training</vt:lpstr>
      <vt:lpstr>NATO Felix AI</vt:lpstr>
      <vt:lpstr>NATO Quality Assurance - QA Bot</vt:lpstr>
      <vt:lpstr>JEAN AI in NATO DEEP eAcademy LMS</vt:lpstr>
      <vt:lpstr>AI for Feedback Analysis &amp; Dashboards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AI in Training and Education - NotebookLM</vt:lpstr>
      <vt:lpstr>Using AI in Training and Education - Notebook LM</vt:lpstr>
      <vt:lpstr>How AI is used in Design</vt:lpstr>
      <vt:lpstr>Using AI in Training and Education </vt:lpstr>
      <vt:lpstr>Healthcare Innovations</vt:lpstr>
      <vt:lpstr>Creative Industries Transformation</vt:lpstr>
      <vt:lpstr>Business and Automation</vt:lpstr>
      <vt:lpstr>Education and Training</vt:lpstr>
      <vt:lpstr>Financial Services Advancements</vt:lpstr>
      <vt:lpstr>Entertainment and Media</vt:lpstr>
      <vt:lpstr>Ethical Considerations</vt:lpstr>
      <vt:lpstr>Future Trends and Predictions</vt:lpstr>
      <vt:lpstr>Integrating AI Agents in Educational Settings</vt:lpstr>
      <vt:lpstr>What are AI Agents ?</vt:lpstr>
      <vt:lpstr>Key Features </vt:lpstr>
      <vt:lpstr>How they work? </vt:lpstr>
      <vt:lpstr>Types of AI Agents </vt:lpstr>
      <vt:lpstr>Application in Education</vt:lpstr>
      <vt:lpstr>Real-Time Support and Tutoring</vt:lpstr>
      <vt:lpstr>Enhancing Accessibility</vt:lpstr>
      <vt:lpstr>Administrative Efficiency</vt:lpstr>
      <vt:lpstr>Applications in Education  </vt:lpstr>
      <vt:lpstr>Applications in Education</vt:lpstr>
      <vt:lpstr>Applications in Education</vt:lpstr>
      <vt:lpstr>Applications in Education</vt:lpstr>
      <vt:lpstr>Applications in Education</vt:lpstr>
      <vt:lpstr>    Challenges</vt:lpstr>
      <vt:lpstr>Practical discussion</vt:lpstr>
      <vt:lpstr>Q/A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Hamilton, Christopher A</dc:creator>
  <cp:lastModifiedBy>Gigi Roman</cp:lastModifiedBy>
  <cp:revision>14</cp:revision>
  <dcterms:created xsi:type="dcterms:W3CDTF">2016-03-29T15:29:36Z</dcterms:created>
  <dcterms:modified xsi:type="dcterms:W3CDTF">2025-10-03T15:13:11Z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y fmtid="{D5CDD505-2E9C-101B-9397-08002B2CF9AE}" pid="4" name="ArticulateGUID">
    <vt:lpwstr>6D81BB6C-8441-44EE-0031-37000000110A</vt:lpwstr>
  </property>
  <property fmtid="{D5CDD505-2E9C-101B-9397-08002B2CF9AE}" pid="5" name="ArticulatePath">
    <vt:lpwstr>2025_Presentation_Tutorials_Sept25_25T17</vt:lpwstr>
  </property>
</Properties>
</file>