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1" r:id="rId1"/>
  </p:sldMasterIdLst>
  <p:notesMasterIdLst>
    <p:notesMasterId r:id="rId87"/>
  </p:notesMasterIdLst>
  <p:handoutMasterIdLst>
    <p:handoutMasterId r:id="rId88"/>
  </p:handoutMasterIdLst>
  <p:sldIdLst>
    <p:sldId id="343" r:id="rId2"/>
    <p:sldId id="274" r:id="rId3"/>
    <p:sldId id="332" r:id="rId4"/>
    <p:sldId id="284" r:id="rId5"/>
    <p:sldId id="286" r:id="rId6"/>
    <p:sldId id="312" r:id="rId7"/>
    <p:sldId id="313" r:id="rId8"/>
    <p:sldId id="314" r:id="rId9"/>
    <p:sldId id="315" r:id="rId10"/>
    <p:sldId id="353" r:id="rId11"/>
    <p:sldId id="304" r:id="rId12"/>
    <p:sldId id="362" r:id="rId13"/>
    <p:sldId id="306" r:id="rId14"/>
    <p:sldId id="289" r:id="rId15"/>
    <p:sldId id="290" r:id="rId16"/>
    <p:sldId id="291" r:id="rId17"/>
    <p:sldId id="292" r:id="rId18"/>
    <p:sldId id="293" r:id="rId19"/>
    <p:sldId id="305" r:id="rId20"/>
    <p:sldId id="294" r:id="rId21"/>
    <p:sldId id="295" r:id="rId22"/>
    <p:sldId id="316" r:id="rId23"/>
    <p:sldId id="322" r:id="rId24"/>
    <p:sldId id="369" r:id="rId25"/>
    <p:sldId id="323" r:id="rId26"/>
    <p:sldId id="318" r:id="rId27"/>
    <p:sldId id="319" r:id="rId28"/>
    <p:sldId id="320" r:id="rId29"/>
    <p:sldId id="391" r:id="rId30"/>
    <p:sldId id="296" r:id="rId31"/>
    <p:sldId id="297" r:id="rId32"/>
    <p:sldId id="324" r:id="rId33"/>
    <p:sldId id="388" r:id="rId34"/>
    <p:sldId id="382" r:id="rId35"/>
    <p:sldId id="300" r:id="rId36"/>
    <p:sldId id="301" r:id="rId37"/>
    <p:sldId id="379" r:id="rId38"/>
    <p:sldId id="299" r:id="rId39"/>
    <p:sldId id="393" r:id="rId40"/>
    <p:sldId id="310" r:id="rId41"/>
    <p:sldId id="335" r:id="rId42"/>
    <p:sldId id="354" r:id="rId43"/>
    <p:sldId id="336" r:id="rId44"/>
    <p:sldId id="337" r:id="rId45"/>
    <p:sldId id="338" r:id="rId46"/>
    <p:sldId id="389" r:id="rId47"/>
    <p:sldId id="390" r:id="rId48"/>
    <p:sldId id="355" r:id="rId49"/>
    <p:sldId id="356" r:id="rId50"/>
    <p:sldId id="357" r:id="rId51"/>
    <p:sldId id="383" r:id="rId52"/>
    <p:sldId id="359" r:id="rId53"/>
    <p:sldId id="385" r:id="rId54"/>
    <p:sldId id="360" r:id="rId55"/>
    <p:sldId id="386" r:id="rId56"/>
    <p:sldId id="361" r:id="rId57"/>
    <p:sldId id="346" r:id="rId58"/>
    <p:sldId id="340" r:id="rId59"/>
    <p:sldId id="341" r:id="rId60"/>
    <p:sldId id="342" r:id="rId61"/>
    <p:sldId id="392" r:id="rId62"/>
    <p:sldId id="344" r:id="rId63"/>
    <p:sldId id="374" r:id="rId64"/>
    <p:sldId id="302" r:id="rId65"/>
    <p:sldId id="298" r:id="rId66"/>
    <p:sldId id="381" r:id="rId67"/>
    <p:sldId id="380" r:id="rId68"/>
    <p:sldId id="331" r:id="rId69"/>
    <p:sldId id="325" r:id="rId70"/>
    <p:sldId id="363" r:id="rId71"/>
    <p:sldId id="364" r:id="rId72"/>
    <p:sldId id="365" r:id="rId73"/>
    <p:sldId id="366" r:id="rId74"/>
    <p:sldId id="367" r:id="rId75"/>
    <p:sldId id="327" r:id="rId76"/>
    <p:sldId id="368" r:id="rId77"/>
    <p:sldId id="394" r:id="rId78"/>
    <p:sldId id="372" r:id="rId79"/>
    <p:sldId id="375" r:id="rId80"/>
    <p:sldId id="378" r:id="rId81"/>
    <p:sldId id="377" r:id="rId82"/>
    <p:sldId id="371" r:id="rId83"/>
    <p:sldId id="395" r:id="rId84"/>
    <p:sldId id="358" r:id="rId85"/>
    <p:sldId id="384" r:id="rId86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Coolahan" initials="JC" lastIdx="17" clrIdx="0"/>
  <p:cmAuthor id="2" name="Jake Borah" initials="J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996633"/>
    <a:srgbClr val="B0DD7F"/>
    <a:srgbClr val="FFDC47"/>
    <a:srgbClr val="FFEDD9"/>
    <a:srgbClr val="FFF4D9"/>
    <a:srgbClr val="00007A"/>
    <a:srgbClr val="000099"/>
    <a:srgbClr val="CC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87069" autoAdjust="0"/>
  </p:normalViewPr>
  <p:slideViewPr>
    <p:cSldViewPr>
      <p:cViewPr varScale="1">
        <p:scale>
          <a:sx n="91" d="100"/>
          <a:sy n="91" d="100"/>
        </p:scale>
        <p:origin x="1056" y="84"/>
      </p:cViewPr>
      <p:guideLst>
        <p:guide orient="horz" pos="2160"/>
        <p:guide pos="2880"/>
        <p:guide pos="3839"/>
      </p:guideLst>
    </p:cSldViewPr>
  </p:slideViewPr>
  <p:outlineViewPr>
    <p:cViewPr>
      <p:scale>
        <a:sx n="33" d="100"/>
        <a:sy n="33" d="100"/>
      </p:scale>
      <p:origin x="0" y="2688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9278"/>
    </p:cViewPr>
  </p:sorterViewPr>
  <p:notesViewPr>
    <p:cSldViewPr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9.xml"/><Relationship Id="rId2" Type="http://schemas.openxmlformats.org/officeDocument/2006/relationships/slide" Target="slides/slide13.xml"/><Relationship Id="rId1" Type="http://schemas.openxmlformats.org/officeDocument/2006/relationships/slide" Target="slides/slide11.xml"/><Relationship Id="rId4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AH, JACK A CTR USAF AFOTEC AFOTEC DET 2/AA" userId="e17e151a-de0c-4b1d-9dd4-de467ce3fad7" providerId="ADAL" clId="{032EEB95-2347-4CFC-A5D1-1F81D166CA10}"/>
    <pc:docChg chg="custSel addSld modSld sldOrd">
      <pc:chgData name="BORAH, JACK A CTR USAF AFOTEC AFOTEC DET 2/AA" userId="e17e151a-de0c-4b1d-9dd4-de467ce3fad7" providerId="ADAL" clId="{032EEB95-2347-4CFC-A5D1-1F81D166CA10}" dt="2025-09-15T18:00:12.360" v="267" actId="1076"/>
      <pc:docMkLst>
        <pc:docMk/>
      </pc:docMkLst>
      <pc:sldChg chg="modSp mod">
        <pc:chgData name="BORAH, JACK A CTR USAF AFOTEC AFOTEC DET 2/AA" userId="e17e151a-de0c-4b1d-9dd4-de467ce3fad7" providerId="ADAL" clId="{032EEB95-2347-4CFC-A5D1-1F81D166CA10}" dt="2025-09-02T20:34:04.536" v="3" actId="207"/>
        <pc:sldMkLst>
          <pc:docMk/>
          <pc:sldMk cId="0" sldId="336"/>
        </pc:sldMkLst>
      </pc:sldChg>
      <pc:sldChg chg="modSp mod">
        <pc:chgData name="BORAH, JACK A CTR USAF AFOTEC AFOTEC DET 2/AA" userId="e17e151a-de0c-4b1d-9dd4-de467ce3fad7" providerId="ADAL" clId="{032EEB95-2347-4CFC-A5D1-1F81D166CA10}" dt="2025-09-15T17:32:51.461" v="37" actId="207"/>
        <pc:sldMkLst>
          <pc:docMk/>
          <pc:sldMk cId="0" sldId="343"/>
        </pc:sldMkLst>
      </pc:sldChg>
      <pc:sldChg chg="modSp mod">
        <pc:chgData name="BORAH, JACK A CTR USAF AFOTEC AFOTEC DET 2/AA" userId="e17e151a-de0c-4b1d-9dd4-de467ce3fad7" providerId="ADAL" clId="{032EEB95-2347-4CFC-A5D1-1F81D166CA10}" dt="2025-09-02T20:34:37.605" v="5" actId="207"/>
        <pc:sldMkLst>
          <pc:docMk/>
          <pc:sldMk cId="0" sldId="344"/>
        </pc:sldMkLst>
      </pc:sldChg>
      <pc:sldChg chg="modSp mod">
        <pc:chgData name="BORAH, JACK A CTR USAF AFOTEC AFOTEC DET 2/AA" userId="e17e151a-de0c-4b1d-9dd4-de467ce3fad7" providerId="ADAL" clId="{032EEB95-2347-4CFC-A5D1-1F81D166CA10}" dt="2025-09-02T20:33:55.863" v="1" actId="207"/>
        <pc:sldMkLst>
          <pc:docMk/>
          <pc:sldMk cId="3244016323" sldId="354"/>
        </pc:sldMkLst>
      </pc:sldChg>
      <pc:sldChg chg="ord">
        <pc:chgData name="BORAH, JACK A CTR USAF AFOTEC AFOTEC DET 2/AA" userId="e17e151a-de0c-4b1d-9dd4-de467ce3fad7" providerId="ADAL" clId="{032EEB95-2347-4CFC-A5D1-1F81D166CA10}" dt="2025-09-03T17:36:36.683" v="31"/>
        <pc:sldMkLst>
          <pc:docMk/>
          <pc:sldMk cId="1003219188" sldId="358"/>
        </pc:sldMkLst>
      </pc:sldChg>
      <pc:sldChg chg="modSp mod">
        <pc:chgData name="BORAH, JACK A CTR USAF AFOTEC AFOTEC DET 2/AA" userId="e17e151a-de0c-4b1d-9dd4-de467ce3fad7" providerId="ADAL" clId="{032EEB95-2347-4CFC-A5D1-1F81D166CA10}" dt="2025-09-03T17:37:52.788" v="35" actId="113"/>
        <pc:sldMkLst>
          <pc:docMk/>
          <pc:sldMk cId="2841627912" sldId="360"/>
        </pc:sldMkLst>
      </pc:sldChg>
      <pc:sldChg chg="modSp mod">
        <pc:chgData name="BORAH, JACK A CTR USAF AFOTEC AFOTEC DET 2/AA" userId="e17e151a-de0c-4b1d-9dd4-de467ce3fad7" providerId="ADAL" clId="{032EEB95-2347-4CFC-A5D1-1F81D166CA10}" dt="2025-09-15T18:00:01.570" v="266" actId="1076"/>
        <pc:sldMkLst>
          <pc:docMk/>
          <pc:sldMk cId="1813776715" sldId="375"/>
        </pc:sldMkLst>
      </pc:sldChg>
      <pc:sldChg chg="modSp mod">
        <pc:chgData name="BORAH, JACK A CTR USAF AFOTEC AFOTEC DET 2/AA" userId="e17e151a-de0c-4b1d-9dd4-de467ce3fad7" providerId="ADAL" clId="{032EEB95-2347-4CFC-A5D1-1F81D166CA10}" dt="2025-09-15T18:00:12.360" v="267" actId="1076"/>
        <pc:sldMkLst>
          <pc:docMk/>
          <pc:sldMk cId="4260463955" sldId="378"/>
        </pc:sldMkLst>
      </pc:sldChg>
      <pc:sldChg chg="modSp mod">
        <pc:chgData name="BORAH, JACK A CTR USAF AFOTEC AFOTEC DET 2/AA" userId="e17e151a-de0c-4b1d-9dd4-de467ce3fad7" providerId="ADAL" clId="{032EEB95-2347-4CFC-A5D1-1F81D166CA10}" dt="2025-09-03T17:34:36.146" v="14" actId="113"/>
        <pc:sldMkLst>
          <pc:docMk/>
          <pc:sldMk cId="42749860" sldId="383"/>
        </pc:sldMkLst>
      </pc:sldChg>
      <pc:sldChg chg="ord">
        <pc:chgData name="BORAH, JACK A CTR USAF AFOTEC AFOTEC DET 2/AA" userId="e17e151a-de0c-4b1d-9dd4-de467ce3fad7" providerId="ADAL" clId="{032EEB95-2347-4CFC-A5D1-1F81D166CA10}" dt="2025-09-03T17:37:01.600" v="33"/>
        <pc:sldMkLst>
          <pc:docMk/>
          <pc:sldMk cId="3762707556" sldId="384"/>
        </pc:sldMkLst>
      </pc:sldChg>
      <pc:sldChg chg="modSp mod">
        <pc:chgData name="BORAH, JACK A CTR USAF AFOTEC AFOTEC DET 2/AA" userId="e17e151a-de0c-4b1d-9dd4-de467ce3fad7" providerId="ADAL" clId="{032EEB95-2347-4CFC-A5D1-1F81D166CA10}" dt="2025-09-02T20:35:20.292" v="10" actId="33524"/>
        <pc:sldMkLst>
          <pc:docMk/>
          <pc:sldMk cId="4218008706" sldId="385"/>
        </pc:sldMkLst>
      </pc:sldChg>
      <pc:sldChg chg="modSp mod">
        <pc:chgData name="BORAH, JACK A CTR USAF AFOTEC AFOTEC DET 2/AA" userId="e17e151a-de0c-4b1d-9dd4-de467ce3fad7" providerId="ADAL" clId="{032EEB95-2347-4CFC-A5D1-1F81D166CA10}" dt="2025-09-02T20:35:45.951" v="12" actId="207"/>
        <pc:sldMkLst>
          <pc:docMk/>
          <pc:sldMk cId="3655298883" sldId="386"/>
        </pc:sldMkLst>
      </pc:sldChg>
      <pc:sldChg chg="addSp delSp modSp add mod">
        <pc:chgData name="BORAH, JACK A CTR USAF AFOTEC AFOTEC DET 2/AA" userId="e17e151a-de0c-4b1d-9dd4-de467ce3fad7" providerId="ADAL" clId="{032EEB95-2347-4CFC-A5D1-1F81D166CA10}" dt="2025-09-03T17:39:06.678" v="36" actId="478"/>
        <pc:sldMkLst>
          <pc:docMk/>
          <pc:sldMk cId="1356305878" sldId="39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D7C0C-B631-41CB-B853-D80D226527E2}" type="doc">
      <dgm:prSet loTypeId="urn:microsoft.com/office/officeart/2005/8/layout/cycle1" loCatId="cycle" qsTypeId="urn:microsoft.com/office/officeart/2005/8/quickstyle/simple3" qsCatId="simple" csTypeId="urn:microsoft.com/office/officeart/2005/8/colors/colorful1" csCatId="colorful" phldr="1"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99F0619D-9687-4C99-8E96-BDAB43C75EA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2FBC0A4-40E7-4849-B684-530BCFE187E4}" type="parTrans" cxnId="{83755AEF-36AF-40A6-863F-DA653B3EDE55}">
      <dgm:prSet/>
      <dgm:spPr/>
      <dgm:t>
        <a:bodyPr/>
        <a:lstStyle/>
        <a:p>
          <a:endParaRPr lang="en-US"/>
        </a:p>
      </dgm:t>
    </dgm:pt>
    <dgm:pt modelId="{7FDFB60C-C066-435E-A40D-5A471F44F0DB}" type="sibTrans" cxnId="{83755AEF-36AF-40A6-863F-DA653B3EDE55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F1D56643-BB39-4BC6-A7AB-10D469BEAC69}">
      <dgm:prSet phldrT="[Text]"/>
      <dgm:spPr/>
      <dgm:t>
        <a:bodyPr/>
        <a:lstStyle/>
        <a:p>
          <a:r>
            <a:rPr lang="en-US" dirty="0"/>
            <a:t>0</a:t>
          </a:r>
        </a:p>
      </dgm:t>
    </dgm:pt>
    <dgm:pt modelId="{E7DBE02D-704D-4271-B129-2E7D1FC0E3D1}" type="parTrans" cxnId="{6B411F60-E248-4C0E-BA06-F920E36AD979}">
      <dgm:prSet/>
      <dgm:spPr/>
      <dgm:t>
        <a:bodyPr/>
        <a:lstStyle/>
        <a:p>
          <a:endParaRPr lang="en-US"/>
        </a:p>
      </dgm:t>
    </dgm:pt>
    <dgm:pt modelId="{9CFA89C0-94B0-4EA2-A766-55FBC61A6189}" type="sibTrans" cxnId="{6B411F60-E248-4C0E-BA06-F920E36AD979}">
      <dgm:prSet/>
      <dgm:spPr>
        <a:solidFill>
          <a:srgbClr val="FFDC47"/>
        </a:solidFill>
      </dgm:spPr>
      <dgm:t>
        <a:bodyPr/>
        <a:lstStyle/>
        <a:p>
          <a:endParaRPr lang="en-US"/>
        </a:p>
      </dgm:t>
    </dgm:pt>
    <dgm:pt modelId="{A37B4311-F302-4C7B-9573-C430BEC1526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AF805471-929A-4587-A8FD-7C30020D08EA}" type="parTrans" cxnId="{D5587A93-2378-48AC-A2D4-4D4B5BAA639F}">
      <dgm:prSet/>
      <dgm:spPr/>
      <dgm:t>
        <a:bodyPr/>
        <a:lstStyle/>
        <a:p>
          <a:endParaRPr lang="en-US"/>
        </a:p>
      </dgm:t>
    </dgm:pt>
    <dgm:pt modelId="{D8FF9940-55BE-4DA2-B935-B856443C96B3}" type="sibTrans" cxnId="{D5587A93-2378-48AC-A2D4-4D4B5BAA639F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97758E3B-9FBF-4318-90C6-77CCC03B77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EACF286B-81F5-45F1-8854-40FDCA790D08}" type="sibTrans" cxnId="{64B2E882-1C30-4B4F-A77B-021407395ABA}">
      <dgm:prSet/>
      <dgm:spPr>
        <a:solidFill>
          <a:srgbClr val="B0DD7F"/>
        </a:solidFill>
      </dgm:spPr>
      <dgm:t>
        <a:bodyPr/>
        <a:lstStyle/>
        <a:p>
          <a:endParaRPr lang="en-US"/>
        </a:p>
      </dgm:t>
    </dgm:pt>
    <dgm:pt modelId="{289F84EE-5FFB-4E33-B466-9CEB8B25ACEA}" type="parTrans" cxnId="{64B2E882-1C30-4B4F-A77B-021407395ABA}">
      <dgm:prSet/>
      <dgm:spPr/>
      <dgm:t>
        <a:bodyPr/>
        <a:lstStyle/>
        <a:p>
          <a:endParaRPr lang="en-US"/>
        </a:p>
      </dgm:t>
    </dgm:pt>
    <dgm:pt modelId="{FA02B539-72C3-46EA-A1A7-47396EC53FE3}" type="pres">
      <dgm:prSet presAssocID="{FC9D7C0C-B631-41CB-B853-D80D226527E2}" presName="cycle" presStyleCnt="0">
        <dgm:presLayoutVars>
          <dgm:dir/>
          <dgm:resizeHandles val="exact"/>
        </dgm:presLayoutVars>
      </dgm:prSet>
      <dgm:spPr/>
    </dgm:pt>
    <dgm:pt modelId="{EB8477F0-D618-435B-A7ED-28BF30B02B4D}" type="pres">
      <dgm:prSet presAssocID="{97758E3B-9FBF-4318-90C6-77CCC03B7727}" presName="dummy" presStyleCnt="0"/>
      <dgm:spPr/>
    </dgm:pt>
    <dgm:pt modelId="{48A056F2-11E6-47BD-9F01-B72E38E0E5B2}" type="pres">
      <dgm:prSet presAssocID="{97758E3B-9FBF-4318-90C6-77CCC03B7727}" presName="node" presStyleLbl="revTx" presStyleIdx="0" presStyleCnt="4" custScaleX="20784" custScaleY="21618">
        <dgm:presLayoutVars>
          <dgm:bulletEnabled val="1"/>
        </dgm:presLayoutVars>
      </dgm:prSet>
      <dgm:spPr/>
    </dgm:pt>
    <dgm:pt modelId="{0FD31957-8FAF-478E-A832-0A2BE5CCEEC8}" type="pres">
      <dgm:prSet presAssocID="{EACF286B-81F5-45F1-8854-40FDCA790D08}" presName="sibTrans" presStyleLbl="node1" presStyleIdx="0" presStyleCnt="4" custScaleX="98734" custScaleY="91235" custLinFactNeighborX="1532" custLinFactNeighborY="-43"/>
      <dgm:spPr/>
    </dgm:pt>
    <dgm:pt modelId="{94419061-6481-40D4-A05B-41385D4A84D3}" type="pres">
      <dgm:prSet presAssocID="{99F0619D-9687-4C99-8E96-BDAB43C75EAF}" presName="dummy" presStyleCnt="0"/>
      <dgm:spPr/>
    </dgm:pt>
    <dgm:pt modelId="{DD1449E6-9F26-40DC-96F2-5782E937D1AE}" type="pres">
      <dgm:prSet presAssocID="{99F0619D-9687-4C99-8E96-BDAB43C75EAF}" presName="node" presStyleLbl="revTx" presStyleIdx="1" presStyleCnt="4" custFlipVert="1" custFlipHor="1" custScaleX="10183" custScaleY="10183">
        <dgm:presLayoutVars>
          <dgm:bulletEnabled val="1"/>
        </dgm:presLayoutVars>
      </dgm:prSet>
      <dgm:spPr/>
    </dgm:pt>
    <dgm:pt modelId="{8047021A-A210-42DD-9648-2D6340BFCE4A}" type="pres">
      <dgm:prSet presAssocID="{7FDFB60C-C066-435E-A40D-5A471F44F0DB}" presName="sibTrans" presStyleLbl="node1" presStyleIdx="1" presStyleCnt="4" custLinFactNeighborX="2165" custLinFactNeighborY="2165"/>
      <dgm:spPr/>
    </dgm:pt>
    <dgm:pt modelId="{33A27B6C-0A4B-439D-B5E5-06C5B89AA711}" type="pres">
      <dgm:prSet presAssocID="{F1D56643-BB39-4BC6-A7AB-10D469BEAC69}" presName="dummy" presStyleCnt="0"/>
      <dgm:spPr/>
    </dgm:pt>
    <dgm:pt modelId="{A016E56D-60CB-4F14-A810-52EFF1BD96EE}" type="pres">
      <dgm:prSet presAssocID="{F1D56643-BB39-4BC6-A7AB-10D469BEAC69}" presName="node" presStyleLbl="revTx" presStyleIdx="2" presStyleCnt="4" custScaleX="11018" custScaleY="10183">
        <dgm:presLayoutVars>
          <dgm:bulletEnabled val="1"/>
        </dgm:presLayoutVars>
      </dgm:prSet>
      <dgm:spPr/>
    </dgm:pt>
    <dgm:pt modelId="{7962A90B-74A9-4599-AF40-52D8798C4D79}" type="pres">
      <dgm:prSet presAssocID="{9CFA89C0-94B0-4EA2-A766-55FBC61A6189}" presName="sibTrans" presStyleLbl="node1" presStyleIdx="2" presStyleCnt="4" custLinFactNeighborX="3129" custLinFactNeighborY="3129"/>
      <dgm:spPr/>
    </dgm:pt>
    <dgm:pt modelId="{1A347E54-4035-489F-BFA2-792C2DAD7EC8}" type="pres">
      <dgm:prSet presAssocID="{A37B4311-F302-4C7B-9573-C430BEC1526D}" presName="dummy" presStyleCnt="0"/>
      <dgm:spPr/>
    </dgm:pt>
    <dgm:pt modelId="{64955D5B-3691-47EF-851A-583EDF571A6F}" type="pres">
      <dgm:prSet presAssocID="{A37B4311-F302-4C7B-9573-C430BEC1526D}" presName="node" presStyleLbl="revTx" presStyleIdx="3" presStyleCnt="4" custScaleX="11018" custScaleY="11018">
        <dgm:presLayoutVars>
          <dgm:bulletEnabled val="1"/>
        </dgm:presLayoutVars>
      </dgm:prSet>
      <dgm:spPr/>
    </dgm:pt>
    <dgm:pt modelId="{1AD60A84-7F8D-4DE1-A00E-F74A0E8C4D94}" type="pres">
      <dgm:prSet presAssocID="{D8FF9940-55BE-4DA2-B935-B856443C96B3}" presName="sibTrans" presStyleLbl="node1" presStyleIdx="3" presStyleCnt="4" custAng="0" custLinFactNeighborX="1254" custLinFactNeighborY="5003"/>
      <dgm:spPr/>
    </dgm:pt>
  </dgm:ptLst>
  <dgm:cxnLst>
    <dgm:cxn modelId="{6B411F60-E248-4C0E-BA06-F920E36AD979}" srcId="{FC9D7C0C-B631-41CB-B853-D80D226527E2}" destId="{F1D56643-BB39-4BC6-A7AB-10D469BEAC69}" srcOrd="2" destOrd="0" parTransId="{E7DBE02D-704D-4271-B129-2E7D1FC0E3D1}" sibTransId="{9CFA89C0-94B0-4EA2-A766-55FBC61A6189}"/>
    <dgm:cxn modelId="{A366AF4B-C488-46B8-8278-2AFC1DA8BB63}" type="presOf" srcId="{D8FF9940-55BE-4DA2-B935-B856443C96B3}" destId="{1AD60A84-7F8D-4DE1-A00E-F74A0E8C4D94}" srcOrd="0" destOrd="0" presId="urn:microsoft.com/office/officeart/2005/8/layout/cycle1"/>
    <dgm:cxn modelId="{11EEBA6D-026B-40A6-89C3-93778A649716}" type="presOf" srcId="{7FDFB60C-C066-435E-A40D-5A471F44F0DB}" destId="{8047021A-A210-42DD-9648-2D6340BFCE4A}" srcOrd="0" destOrd="0" presId="urn:microsoft.com/office/officeart/2005/8/layout/cycle1"/>
    <dgm:cxn modelId="{3E8F1676-B81F-41D0-BEB1-7780CBCDF27B}" type="presOf" srcId="{FC9D7C0C-B631-41CB-B853-D80D226527E2}" destId="{FA02B539-72C3-46EA-A1A7-47396EC53FE3}" srcOrd="0" destOrd="0" presId="urn:microsoft.com/office/officeart/2005/8/layout/cycle1"/>
    <dgm:cxn modelId="{1A95377F-A5E7-4DC5-9DE4-36A9EA20AF6F}" type="presOf" srcId="{99F0619D-9687-4C99-8E96-BDAB43C75EAF}" destId="{DD1449E6-9F26-40DC-96F2-5782E937D1AE}" srcOrd="0" destOrd="0" presId="urn:microsoft.com/office/officeart/2005/8/layout/cycle1"/>
    <dgm:cxn modelId="{64B2E882-1C30-4B4F-A77B-021407395ABA}" srcId="{FC9D7C0C-B631-41CB-B853-D80D226527E2}" destId="{97758E3B-9FBF-4318-90C6-77CCC03B7727}" srcOrd="0" destOrd="0" parTransId="{289F84EE-5FFB-4E33-B466-9CEB8B25ACEA}" sibTransId="{EACF286B-81F5-45F1-8854-40FDCA790D08}"/>
    <dgm:cxn modelId="{D5587A93-2378-48AC-A2D4-4D4B5BAA639F}" srcId="{FC9D7C0C-B631-41CB-B853-D80D226527E2}" destId="{A37B4311-F302-4C7B-9573-C430BEC1526D}" srcOrd="3" destOrd="0" parTransId="{AF805471-929A-4587-A8FD-7C30020D08EA}" sibTransId="{D8FF9940-55BE-4DA2-B935-B856443C96B3}"/>
    <dgm:cxn modelId="{9FE69FCA-A8C2-4359-B031-281EB8F6E0D9}" type="presOf" srcId="{EACF286B-81F5-45F1-8854-40FDCA790D08}" destId="{0FD31957-8FAF-478E-A832-0A2BE5CCEEC8}" srcOrd="0" destOrd="0" presId="urn:microsoft.com/office/officeart/2005/8/layout/cycle1"/>
    <dgm:cxn modelId="{BC2978D1-E3C7-43B3-94D4-46705D520CBB}" type="presOf" srcId="{9CFA89C0-94B0-4EA2-A766-55FBC61A6189}" destId="{7962A90B-74A9-4599-AF40-52D8798C4D79}" srcOrd="0" destOrd="0" presId="urn:microsoft.com/office/officeart/2005/8/layout/cycle1"/>
    <dgm:cxn modelId="{F8674FD7-9407-484F-AD7A-512BEEC9DECF}" type="presOf" srcId="{97758E3B-9FBF-4318-90C6-77CCC03B7727}" destId="{48A056F2-11E6-47BD-9F01-B72E38E0E5B2}" srcOrd="0" destOrd="0" presId="urn:microsoft.com/office/officeart/2005/8/layout/cycle1"/>
    <dgm:cxn modelId="{5E06AEEC-6C63-4796-8734-29CD8E47FD76}" type="presOf" srcId="{F1D56643-BB39-4BC6-A7AB-10D469BEAC69}" destId="{A016E56D-60CB-4F14-A810-52EFF1BD96EE}" srcOrd="0" destOrd="0" presId="urn:microsoft.com/office/officeart/2005/8/layout/cycle1"/>
    <dgm:cxn modelId="{83755AEF-36AF-40A6-863F-DA653B3EDE55}" srcId="{FC9D7C0C-B631-41CB-B853-D80D226527E2}" destId="{99F0619D-9687-4C99-8E96-BDAB43C75EAF}" srcOrd="1" destOrd="0" parTransId="{32FBC0A4-40E7-4849-B684-530BCFE187E4}" sibTransId="{7FDFB60C-C066-435E-A40D-5A471F44F0DB}"/>
    <dgm:cxn modelId="{7FA79BFC-5585-469B-88EC-A05F28DB15D5}" type="presOf" srcId="{A37B4311-F302-4C7B-9573-C430BEC1526D}" destId="{64955D5B-3691-47EF-851A-583EDF571A6F}" srcOrd="0" destOrd="0" presId="urn:microsoft.com/office/officeart/2005/8/layout/cycle1"/>
    <dgm:cxn modelId="{4193681D-0D13-4EFC-9B30-232542BA57F5}" type="presParOf" srcId="{FA02B539-72C3-46EA-A1A7-47396EC53FE3}" destId="{EB8477F0-D618-435B-A7ED-28BF30B02B4D}" srcOrd="0" destOrd="0" presId="urn:microsoft.com/office/officeart/2005/8/layout/cycle1"/>
    <dgm:cxn modelId="{C0410332-88D3-44E8-B44A-42ECEEA34F3B}" type="presParOf" srcId="{FA02B539-72C3-46EA-A1A7-47396EC53FE3}" destId="{48A056F2-11E6-47BD-9F01-B72E38E0E5B2}" srcOrd="1" destOrd="0" presId="urn:microsoft.com/office/officeart/2005/8/layout/cycle1"/>
    <dgm:cxn modelId="{2942E126-5434-41AC-BF8D-5BB5E6F7A11E}" type="presParOf" srcId="{FA02B539-72C3-46EA-A1A7-47396EC53FE3}" destId="{0FD31957-8FAF-478E-A832-0A2BE5CCEEC8}" srcOrd="2" destOrd="0" presId="urn:microsoft.com/office/officeart/2005/8/layout/cycle1"/>
    <dgm:cxn modelId="{F14A1954-AED9-41CA-BB9A-850F08BE4231}" type="presParOf" srcId="{FA02B539-72C3-46EA-A1A7-47396EC53FE3}" destId="{94419061-6481-40D4-A05B-41385D4A84D3}" srcOrd="3" destOrd="0" presId="urn:microsoft.com/office/officeart/2005/8/layout/cycle1"/>
    <dgm:cxn modelId="{278D0EB5-962D-404C-B905-1BC4265D6128}" type="presParOf" srcId="{FA02B539-72C3-46EA-A1A7-47396EC53FE3}" destId="{DD1449E6-9F26-40DC-96F2-5782E937D1AE}" srcOrd="4" destOrd="0" presId="urn:microsoft.com/office/officeart/2005/8/layout/cycle1"/>
    <dgm:cxn modelId="{990B01D9-6052-457D-A35E-EE18CDCB461C}" type="presParOf" srcId="{FA02B539-72C3-46EA-A1A7-47396EC53FE3}" destId="{8047021A-A210-42DD-9648-2D6340BFCE4A}" srcOrd="5" destOrd="0" presId="urn:microsoft.com/office/officeart/2005/8/layout/cycle1"/>
    <dgm:cxn modelId="{CD8151F1-F669-4CCB-A3AC-5D9B609F6FEE}" type="presParOf" srcId="{FA02B539-72C3-46EA-A1A7-47396EC53FE3}" destId="{33A27B6C-0A4B-439D-B5E5-06C5B89AA711}" srcOrd="6" destOrd="0" presId="urn:microsoft.com/office/officeart/2005/8/layout/cycle1"/>
    <dgm:cxn modelId="{C9F9C50C-3CAB-48B7-A7AB-41415F768CA2}" type="presParOf" srcId="{FA02B539-72C3-46EA-A1A7-47396EC53FE3}" destId="{A016E56D-60CB-4F14-A810-52EFF1BD96EE}" srcOrd="7" destOrd="0" presId="urn:microsoft.com/office/officeart/2005/8/layout/cycle1"/>
    <dgm:cxn modelId="{55B2C09B-C816-4AA2-A025-1D9CA9F0C583}" type="presParOf" srcId="{FA02B539-72C3-46EA-A1A7-47396EC53FE3}" destId="{7962A90B-74A9-4599-AF40-52D8798C4D79}" srcOrd="8" destOrd="0" presId="urn:microsoft.com/office/officeart/2005/8/layout/cycle1"/>
    <dgm:cxn modelId="{E8D59CA6-1E3B-4816-B0F8-CA81627F4040}" type="presParOf" srcId="{FA02B539-72C3-46EA-A1A7-47396EC53FE3}" destId="{1A347E54-4035-489F-BFA2-792C2DAD7EC8}" srcOrd="9" destOrd="0" presId="urn:microsoft.com/office/officeart/2005/8/layout/cycle1"/>
    <dgm:cxn modelId="{697B71EF-D983-49E5-A482-1A2EC91F345A}" type="presParOf" srcId="{FA02B539-72C3-46EA-A1A7-47396EC53FE3}" destId="{64955D5B-3691-47EF-851A-583EDF571A6F}" srcOrd="10" destOrd="0" presId="urn:microsoft.com/office/officeart/2005/8/layout/cycle1"/>
    <dgm:cxn modelId="{2694F52D-5125-4F49-BF52-7E170312C2BE}" type="presParOf" srcId="{FA02B539-72C3-46EA-A1A7-47396EC53FE3}" destId="{1AD60A84-7F8D-4DE1-A00E-F74A0E8C4D9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056F2-11E6-47BD-9F01-B72E38E0E5B2}">
      <dsp:nvSpPr>
        <dsp:cNvPr id="0" name=""/>
        <dsp:cNvSpPr/>
      </dsp:nvSpPr>
      <dsp:spPr>
        <a:xfrm>
          <a:off x="1835505" y="223167"/>
          <a:ext cx="101995" cy="106088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bg1"/>
              </a:solidFill>
            </a:rPr>
            <a:t>0</a:t>
          </a:r>
        </a:p>
      </dsp:txBody>
      <dsp:txXfrm>
        <a:off x="1835505" y="223167"/>
        <a:ext cx="101995" cy="106088"/>
      </dsp:txXfrm>
    </dsp:sp>
    <dsp:sp modelId="{0FD31957-8FAF-478E-A832-0A2BE5CCEEC8}">
      <dsp:nvSpPr>
        <dsp:cNvPr id="0" name=""/>
        <dsp:cNvSpPr/>
      </dsp:nvSpPr>
      <dsp:spPr>
        <a:xfrm>
          <a:off x="805786" y="59952"/>
          <a:ext cx="1369645" cy="1265618"/>
        </a:xfrm>
        <a:prstGeom prst="circularArrow">
          <a:avLst>
            <a:gd name="adj1" fmla="val 6898"/>
            <a:gd name="adj2" fmla="val 465059"/>
            <a:gd name="adj3" fmla="val 2034742"/>
            <a:gd name="adj4" fmla="val 19313322"/>
            <a:gd name="adj5" fmla="val 8048"/>
          </a:avLst>
        </a:prstGeom>
        <a:solidFill>
          <a:srgbClr val="B0DD7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10800000" rev="0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1449E6-9F26-40DC-96F2-5782E937D1AE}">
      <dsp:nvSpPr>
        <dsp:cNvPr id="0" name=""/>
        <dsp:cNvSpPr/>
      </dsp:nvSpPr>
      <dsp:spPr>
        <a:xfrm flipH="1" flipV="1">
          <a:off x="1861517" y="1085518"/>
          <a:ext cx="49972" cy="4997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bg1"/>
              </a:solidFill>
            </a:rPr>
            <a:t>0</a:t>
          </a:r>
        </a:p>
      </dsp:txBody>
      <dsp:txXfrm rot="10800000">
        <a:off x="1861517" y="1085518"/>
        <a:ext cx="49972" cy="49972"/>
      </dsp:txXfrm>
    </dsp:sp>
    <dsp:sp modelId="{8047021A-A210-42DD-9648-2D6340BFCE4A}">
      <dsp:nvSpPr>
        <dsp:cNvPr id="0" name=""/>
        <dsp:cNvSpPr/>
      </dsp:nvSpPr>
      <dsp:spPr>
        <a:xfrm>
          <a:off x="805786" y="29787"/>
          <a:ext cx="1387207" cy="1387207"/>
        </a:xfrm>
        <a:prstGeom prst="circularArrow">
          <a:avLst>
            <a:gd name="adj1" fmla="val 6898"/>
            <a:gd name="adj2" fmla="val 465059"/>
            <a:gd name="adj3" fmla="val 7422319"/>
            <a:gd name="adj4" fmla="val 2900199"/>
            <a:gd name="adj5" fmla="val 8048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10800000" rev="0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16E56D-60CB-4F14-A810-52EFF1BD96EE}">
      <dsp:nvSpPr>
        <dsp:cNvPr id="0" name=""/>
        <dsp:cNvSpPr/>
      </dsp:nvSpPr>
      <dsp:spPr>
        <a:xfrm>
          <a:off x="1025175" y="1085518"/>
          <a:ext cx="54069" cy="4997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0</a:t>
          </a:r>
        </a:p>
      </dsp:txBody>
      <dsp:txXfrm>
        <a:off x="1025175" y="1085518"/>
        <a:ext cx="54069" cy="49972"/>
      </dsp:txXfrm>
    </dsp:sp>
    <dsp:sp modelId="{7962A90B-74A9-4599-AF40-52D8798C4D79}">
      <dsp:nvSpPr>
        <dsp:cNvPr id="0" name=""/>
        <dsp:cNvSpPr/>
      </dsp:nvSpPr>
      <dsp:spPr>
        <a:xfrm>
          <a:off x="819159" y="43160"/>
          <a:ext cx="1387207" cy="1387207"/>
        </a:xfrm>
        <a:prstGeom prst="circularArrow">
          <a:avLst>
            <a:gd name="adj1" fmla="val 6898"/>
            <a:gd name="adj2" fmla="val 465059"/>
            <a:gd name="adj3" fmla="val 12818793"/>
            <a:gd name="adj4" fmla="val 8300199"/>
            <a:gd name="adj5" fmla="val 8048"/>
          </a:avLst>
        </a:prstGeom>
        <a:solidFill>
          <a:srgbClr val="FFDC4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10800000" rev="0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955D5B-3691-47EF-851A-583EDF571A6F}">
      <dsp:nvSpPr>
        <dsp:cNvPr id="0" name=""/>
        <dsp:cNvSpPr/>
      </dsp:nvSpPr>
      <dsp:spPr>
        <a:xfrm>
          <a:off x="1025175" y="249176"/>
          <a:ext cx="54069" cy="5406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bg1"/>
              </a:solidFill>
            </a:rPr>
            <a:t>0</a:t>
          </a:r>
        </a:p>
      </dsp:txBody>
      <dsp:txXfrm>
        <a:off x="1025175" y="249176"/>
        <a:ext cx="54069" cy="54069"/>
      </dsp:txXfrm>
    </dsp:sp>
    <dsp:sp modelId="{1AD60A84-7F8D-4DE1-A00E-F74A0E8C4D94}">
      <dsp:nvSpPr>
        <dsp:cNvPr id="0" name=""/>
        <dsp:cNvSpPr/>
      </dsp:nvSpPr>
      <dsp:spPr>
        <a:xfrm>
          <a:off x="793148" y="69156"/>
          <a:ext cx="1387207" cy="1387207"/>
        </a:xfrm>
        <a:prstGeom prst="circularArrow">
          <a:avLst>
            <a:gd name="adj1" fmla="val 6898"/>
            <a:gd name="adj2" fmla="val 465059"/>
            <a:gd name="adj3" fmla="val 18036802"/>
            <a:gd name="adj4" fmla="val 13716148"/>
            <a:gd name="adj5" fmla="val 8048"/>
          </a:avLst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10800000" rev="0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091891E-F050-4F4F-BA71-4E3E94BFFAB8}" type="datetimeFigureOut">
              <a:rPr lang="en-US"/>
              <a:pPr>
                <a:defRPr/>
              </a:pPr>
              <a:t>10/24/2025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DAF983-046B-42F0-ADDE-414972E242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6332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D0A5CF-3FF6-416A-9010-8137B342D6BD}" type="datetimeFigureOut">
              <a:rPr lang="en-US"/>
              <a:pPr>
                <a:defRPr/>
              </a:pPr>
              <a:t>10/24/2025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88539E-697C-40D8-9D65-5CBA973966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825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10F2502-9FA7-4035-845B-C29544528932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325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7CBD0E-4BAF-4EF8-85B1-11506681372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4419600"/>
            <a:ext cx="5103812" cy="426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501" tIns="51147" rIns="97501" bIns="51147" numCol="1" anchor="t" anchorCtr="0" compatLnSpc="1">
            <a:prstTxWarp prst="textNoShape">
              <a:avLst/>
            </a:prstTxWarp>
          </a:bodyPr>
          <a:lstStyle/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256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0563"/>
            <a:ext cx="6067425" cy="34147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15279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2625"/>
            <a:ext cx="6061075" cy="3411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319588"/>
            <a:ext cx="5053013" cy="416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15" tIns="45007" rIns="90015" bIns="45007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433027-A0C9-45CB-ACCF-2A6A3D4F9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4419600"/>
            <a:ext cx="5103812" cy="42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01" tIns="51147" rIns="97501" bIns="51147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00125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SIMULATION USERS FREQUENTLY HAVE MULTIPLE PERSPECTIVES AS WELL</a:t>
            </a: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767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523875" y="152400"/>
            <a:ext cx="7651750" cy="4305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52EC58-4231-40F2-A2D1-901AAE0060DF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2625"/>
            <a:ext cx="6061075" cy="3411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319588"/>
            <a:ext cx="5053013" cy="416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24" tIns="44761" rIns="89524" bIns="44761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5426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0B308AC-6058-4019-8718-D0E423C8385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i="1" dirty="0">
              <a:ea typeface="ＭＳ Ｐゴシック" panose="020B0600070205080204" pitchFamily="34" charset="-128"/>
            </a:endParaRPr>
          </a:p>
        </p:txBody>
      </p:sp>
      <p:sp>
        <p:nvSpPr>
          <p:cNvPr id="297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07044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5115D9-34B7-4FB5-B264-A16600A6152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317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99993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999EDC-C4CA-4FCB-8C9B-CE5DC3C1677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337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05031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9932DB-A83A-4ABB-9D36-DFE5EA19856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358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67916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304DCA-6452-4936-9BFB-5347F4C0BF3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3789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00443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CC8A497-5684-475B-8686-3460C17383E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9600"/>
            <a:ext cx="5105400" cy="426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504" tIns="51149" rIns="97504" bIns="51149" numCol="1" anchor="t" anchorCtr="0" compatLnSpc="1">
            <a:prstTxWarp prst="textNoShape">
              <a:avLst/>
            </a:prstTxWarp>
          </a:bodyPr>
          <a:lstStyle/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i="1" dirty="0">
              <a:ea typeface="ＭＳ Ｐゴシック" panose="020B0600070205080204" pitchFamily="34" charset="-128"/>
            </a:endParaRPr>
          </a:p>
        </p:txBody>
      </p:sp>
      <p:sp>
        <p:nvSpPr>
          <p:cNvPr id="399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5288" y="690563"/>
            <a:ext cx="6070600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9660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254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51B970-0CA3-4510-A4EC-BD99B60A615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69013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1813"/>
            <a:ext cx="5030787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58" tIns="45200" rIns="91958" bIns="45200" numCol="1" anchor="t" anchorCtr="0" compatLnSpc="1">
            <a:prstTxWarp prst="textNoShape">
              <a:avLst/>
            </a:prstTxWarp>
          </a:bodyPr>
          <a:lstStyle/>
          <a:p>
            <a:pPr defTabSz="933450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108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9D5922-38EA-483B-88B3-84F70D05ECA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460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682350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50C08F-1D4D-4632-B321-32E3CA68531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88975"/>
            <a:ext cx="6072188" cy="3417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37050"/>
            <a:ext cx="5032375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7423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9418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1791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2641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6990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1806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20AECBD-056E-45FE-83ED-4C5A3AA253A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67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171FB-5C7D-2078-F1AF-8A6CFB80E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1D80E0E-ADBD-80D1-3D23-3098588A92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CC8A497-5684-475B-8686-3460C17383E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8E82C44-F55F-42A0-D8A5-8401539AC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9600"/>
            <a:ext cx="5105400" cy="426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504" tIns="51149" rIns="97504" bIns="51149" numCol="1" anchor="t" anchorCtr="0" compatLnSpc="1">
            <a:prstTxWarp prst="textNoShape">
              <a:avLst/>
            </a:prstTxWarp>
          </a:bodyPr>
          <a:lstStyle/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i="1" dirty="0">
              <a:ea typeface="ＭＳ Ｐゴシック" panose="020B0600070205080204" pitchFamily="34" charset="-128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C4BF117-A248-F585-9E5A-6189D1188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5288" y="690563"/>
            <a:ext cx="6070600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76431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0172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FCA482-092E-4014-9F2B-AD3C768FE19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69013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1813"/>
            <a:ext cx="5030787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58" tIns="45200" rIns="91958" bIns="45200" numCol="1" anchor="t" anchorCtr="0" compatLnSpc="1">
            <a:prstTxWarp prst="textNoShape">
              <a:avLst/>
            </a:prstTxWarp>
          </a:bodyPr>
          <a:lstStyle/>
          <a:p>
            <a:pPr defTabSz="933450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53239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51571A-F7E3-48E2-BFD4-52BB533C800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624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586080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641CD7-FA22-4736-8277-202FE92CE1F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32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C55CBD-5469-4E6B-83F4-52637DCD2F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665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836000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C55CBD-5469-4E6B-83F4-52637DCD2F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665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3381116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E7C1D1-B8F2-4012-B37A-6C4EEAD59A1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727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1645291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7672DB-7261-4CA2-9B3F-8CBD59183AD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747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51761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C55CBD-5469-4E6B-83F4-52637DCD2F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665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975001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BA946C-9F07-4504-A7B1-4A7FAB57ECE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686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404384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109CF-DED9-3A65-A6F7-652FBA419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37CF1D14-8AA5-42DC-C9DB-2BC1B30D7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2625"/>
            <a:ext cx="6061075" cy="3411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B39C4B01-BF0B-E72D-A725-55D9A0ACF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319588"/>
            <a:ext cx="5053013" cy="416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24" tIns="44761" rIns="89524" bIns="44761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92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D1EC3F-10AF-4F98-B6A1-B8889319DB9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133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125404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2625"/>
            <a:ext cx="6061075" cy="3411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319588"/>
            <a:ext cx="5053013" cy="416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24" tIns="44761" rIns="89524" bIns="44761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613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E096DD-D0E8-42C2-912D-379095330E7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768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6050078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E096DD-D0E8-42C2-912D-379095330E7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768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1125033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FBC57A-4CA3-4439-B772-592C577FAC3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7885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447755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9FC5510-E12F-44EE-BD5F-064C4807C66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809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3659275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4DB1A1-E455-4E0D-8A29-04DF0D3A3A3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829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681368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4DB1A1-E455-4E0D-8A29-04DF0D3A3A3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829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8438499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4DB1A1-E455-4E0D-8A29-04DF0D3A3A3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829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717645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9999D6-01CD-405E-8967-E0A850A76F3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870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6829938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83C8B4-0B85-4DB2-A36A-70DE72E63C4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8909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67484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04CE98-7342-4CF5-8AAC-35FF643F329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153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447636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30C0AA-108E-42AB-BC4C-DD9BED4CC84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911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356639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30C0AA-108E-42AB-BC4C-DD9BED4CC84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911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100428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FA3521-CD33-4315-AE11-C1950617443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952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597905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B81336-B86F-4879-8030-2D520E148F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931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1173919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5839D9-31D8-49A6-B4CA-DA7306D343E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972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51008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B81336-B86F-4879-8030-2D520E148F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931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042384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5839D9-31D8-49A6-B4CA-DA7306D343E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972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813630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6330450-FCE9-4237-B5DC-2CA1CA006EA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993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1546889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BBFAA9-1F86-4CC9-8311-F5601091173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1013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914359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032D8EE-11D6-48FD-9CD1-9AF3F861807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10342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45850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03" tIns="45402" rIns="90803" bIns="45402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7938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1D3195-9342-4375-A155-D3A932D2655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0563"/>
            <a:ext cx="6072188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37050"/>
            <a:ext cx="5032375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1868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3C761-2248-9F7A-0F2B-6E0DF700C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C060FDFA-D25E-8BB1-083C-9ED9B82DA8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5839D9-31D8-49A6-B4CA-DA7306D343E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950B7CE2-44EF-DCFD-3AF3-5A32DD005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E0603A74-1B75-E199-7220-6CEA370DAC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3135398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4EB620-6C54-4B0C-9396-07B77DC61F6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0563"/>
            <a:ext cx="6072188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37050"/>
            <a:ext cx="5032375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5625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4EB620-6C54-4B0C-9396-07B77DC61F6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0563"/>
            <a:ext cx="6072188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37050"/>
            <a:ext cx="5032375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5282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04C90B5-A2D1-46B1-9466-815FA4DA1DC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0563"/>
            <a:ext cx="6072188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37050"/>
            <a:ext cx="5032375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4076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C55CBD-5469-4E6B-83F4-52637DCD2F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665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963982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C55CBD-5469-4E6B-83F4-52637DCD2F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665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65676512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C55CBD-5469-4E6B-83F4-52637DCD2F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665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5054666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589749D-09CB-4134-B5ED-CF5D66A26C0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0563"/>
            <a:ext cx="6072188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37050"/>
            <a:ext cx="5032375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50913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6505BE4-D30B-4831-9939-3C94F2EF81CA}" type="slidenum"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69</a:t>
            </a:fld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13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03" tIns="45402" rIns="90803" bIns="45402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94704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2E4765-37F0-4466-9A16-F6E741772DC2}" type="slidenum"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70</a:t>
            </a:fld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2257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2E4765-37F0-4466-9A16-F6E741772DC2}" type="slidenum"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71</a:t>
            </a:fld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3232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2E4765-37F0-4466-9A16-F6E741772DC2}" type="slidenum"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72</a:t>
            </a:fld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5050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2E4765-37F0-4466-9A16-F6E741772DC2}" type="slidenum"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73</a:t>
            </a:fld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865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2E4765-37F0-4466-9A16-F6E741772DC2}" type="slidenum"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74</a:t>
            </a:fld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9447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0FBC1A-263F-4920-96DC-E1A018B07F45}" type="slidenum"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75</a:t>
            </a:fld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9233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6505BE4-D30B-4831-9939-3C94F2EF81CA}" type="slidenum"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76</a:t>
            </a:fld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8632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5DA1E-75E5-A3FE-F54F-ABE8924C8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0EF4D260-D1FB-6F16-E91A-96A8A98561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C55CBD-5469-4E6B-83F4-52637DCD2F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4A2E04AF-B7C9-04FA-C9A9-9AD968D00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E587DB2D-4989-F6AC-8294-ECEA04947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2174477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78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90950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79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3226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03" tIns="45402" rIns="90803" bIns="45402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564871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80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857999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81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706261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82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42287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80114-9C47-10CD-9701-EF5C17BB2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3C7041-4B1D-7651-D9FF-F61A41FD3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C81983-FC6F-B3A2-468A-A4E8C13EE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028EC-EA1F-1C03-656B-252308BA94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8539E-697C-40D8-9D65-5CBA97396698}" type="slidenum">
              <a:rPr lang="en-US" altLang="en-US" smtClean="0"/>
              <a:pPr>
                <a:defRPr/>
              </a:pPr>
              <a:t>83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082587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B81336-B86F-4879-8030-2D520E148F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931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5225587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B81336-B86F-4879-8030-2D520E148F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418013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12" tIns="50786" rIns="96812" bIns="50786" numCol="1" anchor="t" anchorCtr="0" compatLnSpc="1">
            <a:prstTxWarp prst="textNoShape">
              <a:avLst/>
            </a:prstTxWarp>
          </a:bodyPr>
          <a:lstStyle/>
          <a:p>
            <a:pPr defTabSz="1020763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931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2150"/>
            <a:ext cx="6067425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864219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7CBD0E-4BAF-4EF8-85B1-11506681372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4419600"/>
            <a:ext cx="5103812" cy="426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501" tIns="51147" rIns="97501" bIns="51147" numCol="1" anchor="t" anchorCtr="0" compatLnSpc="1">
            <a:prstTxWarp prst="textNoShape">
              <a:avLst/>
            </a:prstTxWarp>
          </a:bodyPr>
          <a:lstStyle/>
          <a:p>
            <a:pPr defTabSz="1000125">
              <a:spcBef>
                <a:spcPct val="0"/>
              </a:spcBef>
            </a:pPr>
            <a:r>
              <a:rPr lang="en-US" altLang="en-US" b="1" dirty="0">
                <a:ea typeface="ＭＳ Ｐゴシック" panose="020B0600070205080204" pitchFamily="34" charset="-128"/>
              </a:rPr>
              <a:t>  </a:t>
            </a: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defTabSz="1000125">
              <a:spcBef>
                <a:spcPct val="0"/>
              </a:spcBef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256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0563"/>
            <a:ext cx="6067425" cy="34147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7168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0867" y="1858347"/>
            <a:ext cx="10447092" cy="1229411"/>
          </a:xfrm>
        </p:spPr>
        <p:txBody>
          <a:bodyPr/>
          <a:lstStyle>
            <a:lvl1pPr marL="0" indent="0" algn="ctr">
              <a:buNone/>
              <a:defRPr sz="2799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69561" y="3565526"/>
            <a:ext cx="8476630" cy="1934127"/>
          </a:xfrm>
        </p:spPr>
        <p:txBody>
          <a:bodyPr/>
          <a:lstStyle>
            <a:lvl1pPr marL="0" indent="0" algn="ctr">
              <a:buNone/>
              <a:defRPr sz="2399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4784" y="6512596"/>
            <a:ext cx="1338551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NTSAToday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29" name="Picture 28" descr="Text, logo&#10;&#10;Description automatically generated">
            <a:extLst>
              <a:ext uri="{FF2B5EF4-FFF2-40B4-BE49-F238E27FC236}">
                <a16:creationId xmlns:a16="http://schemas.microsoft.com/office/drawing/2014/main" id="{1268F2DD-8B4A-B745-B423-049FE7016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33" y="6371282"/>
            <a:ext cx="1094404" cy="438303"/>
          </a:xfrm>
          <a:prstGeom prst="rect">
            <a:avLst/>
          </a:prstGeom>
        </p:spPr>
      </p:pic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8FAAA619-D59D-024E-83F2-04B759B3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4041" y="6419967"/>
            <a:ext cx="821420" cy="340935"/>
          </a:xfrm>
        </p:spPr>
        <p:txBody>
          <a:bodyPr/>
          <a:lstStyle/>
          <a:p>
            <a:pPr defTabSz="914126" eaLnBrk="1" hangingPunct="1"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  <a:latin typeface="Tahoma" charset="0"/>
                <a:ea typeface="+mn-ea"/>
              </a:rPr>
              <a:pPr defTabSz="914126"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63CD88B-3D8E-5930-8860-B89DE42D2953}"/>
              </a:ext>
            </a:extLst>
          </p:cNvPr>
          <p:cNvCxnSpPr/>
          <p:nvPr userDrawn="1"/>
        </p:nvCxnSpPr>
        <p:spPr bwMode="auto">
          <a:xfrm>
            <a:off x="0" y="1370521"/>
            <a:ext cx="121888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33F177E-FD1D-3429-0967-6E06802473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-16800"/>
            <a:ext cx="12204061" cy="13681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3790B48-04B0-C7FD-F0C1-BEFEA9C62337}"/>
              </a:ext>
            </a:extLst>
          </p:cNvPr>
          <p:cNvGrpSpPr/>
          <p:nvPr userDrawn="1"/>
        </p:nvGrpSpPr>
        <p:grpSpPr>
          <a:xfrm>
            <a:off x="260794" y="6503088"/>
            <a:ext cx="1043990" cy="282877"/>
            <a:chOff x="260862" y="6503087"/>
            <a:chExt cx="1044262" cy="2828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5A881C-A917-6498-85C6-F1C8BEBFFF0A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@IITSEC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6AF24A-A2C7-4537-ED5B-1FB8F20C8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2007856-D53C-82C6-78C1-CE86F095E76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11717897" y="6333477"/>
            <a:ext cx="47356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62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26" eaLnBrk="1" hangingPunct="1"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  <a:latin typeface="Tahoma" charset="0"/>
                <a:ea typeface="+mn-ea"/>
              </a:rPr>
              <a:pPr defTabSz="914126"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008" y="1046716"/>
            <a:ext cx="11247683" cy="5075237"/>
          </a:xfrm>
        </p:spPr>
        <p:txBody>
          <a:bodyPr/>
          <a:lstStyle>
            <a:lvl3pPr marL="1523505" indent="-304701">
              <a:buClr>
                <a:schemeClr val="tx1"/>
              </a:buClr>
              <a:buFont typeface="Wingdings" charset="2"/>
              <a:buChar char="v"/>
              <a:defRPr sz="1999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359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26" eaLnBrk="1" hangingPunct="1"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  <a:latin typeface="Tahoma" charset="0"/>
                <a:ea typeface="+mn-ea"/>
              </a:rPr>
              <a:pPr defTabSz="914126"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3850" y="989946"/>
            <a:ext cx="5608022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710" y="990774"/>
            <a:ext cx="5444673" cy="4895850"/>
          </a:xfrm>
        </p:spPr>
        <p:txBody>
          <a:bodyPr/>
          <a:lstStyle>
            <a:lvl3pPr marL="1523505" indent="-304701">
              <a:defRPr lang="en-US" sz="1999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0254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130" y="0"/>
            <a:ext cx="7414869" cy="841248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907" y="1053390"/>
            <a:ext cx="10925505" cy="4890211"/>
          </a:xfrm>
        </p:spPr>
        <p:txBody>
          <a:bodyPr/>
          <a:lstStyle>
            <a:lvl1pPr>
              <a:buClr>
                <a:schemeClr val="tx1"/>
              </a:buClr>
              <a:defRPr sz="2799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399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999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799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799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31C4A64-F7DE-C30E-7A5A-32344B55B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0451" y="6477002"/>
            <a:ext cx="821420" cy="340935"/>
          </a:xfrm>
        </p:spPr>
        <p:txBody>
          <a:bodyPr/>
          <a:lstStyle/>
          <a:p>
            <a:pPr defTabSz="914126" eaLnBrk="1" hangingPunct="1"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  <a:latin typeface="Tahoma" charset="0"/>
                <a:ea typeface="+mn-ea"/>
              </a:rPr>
              <a:pPr defTabSz="914126"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031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623" y="2"/>
            <a:ext cx="7414869" cy="833933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868" y="1097300"/>
            <a:ext cx="5360121" cy="4114800"/>
          </a:xfrm>
        </p:spPr>
        <p:txBody>
          <a:bodyPr/>
          <a:lstStyle>
            <a:lvl1pPr>
              <a:buClr>
                <a:schemeClr val="tx1"/>
              </a:buClr>
              <a:defRPr sz="2399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999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799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1137" y="1097300"/>
            <a:ext cx="5362236" cy="4114800"/>
          </a:xfrm>
        </p:spPr>
        <p:txBody>
          <a:bodyPr/>
          <a:lstStyle>
            <a:lvl1pPr>
              <a:buClr>
                <a:schemeClr val="tx1"/>
              </a:buClr>
              <a:defRPr sz="2399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999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799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7037D21-3C9E-8CCF-A24C-0D6643ECBA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0451" y="6477002"/>
            <a:ext cx="821420" cy="340935"/>
          </a:xfrm>
        </p:spPr>
        <p:txBody>
          <a:bodyPr/>
          <a:lstStyle/>
          <a:p>
            <a:pPr defTabSz="914126" eaLnBrk="1" hangingPunct="1"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  <a:latin typeface="Tahoma" charset="0"/>
                <a:ea typeface="+mn-ea"/>
              </a:rPr>
              <a:pPr defTabSz="914126"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886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45130" y="0"/>
            <a:ext cx="7414869" cy="84124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AB6A3AA-FD40-424E-A922-B65C2FD59C7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430604" y="6477002"/>
            <a:ext cx="2844059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26" eaLnBrk="1" hangingPunct="1">
              <a:defRPr/>
            </a:pPr>
            <a:fld id="{D68E8870-17DE-45C4-A8DD-7644B2422933}" type="slidenum">
              <a:rPr lang="en-US" baseline="0" smtClean="0">
                <a:solidFill>
                  <a:srgbClr val="000000"/>
                </a:solidFill>
                <a:latin typeface="Tahoma" charset="0"/>
                <a:ea typeface="+mn-ea"/>
              </a:rPr>
              <a:pPr defTabSz="914126" eaLnBrk="1" hangingPunct="1">
                <a:defRPr/>
              </a:pPr>
              <a:t>‹#›</a:t>
            </a:fld>
            <a:endParaRPr lang="en-US" baseline="0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397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648" y="0"/>
            <a:ext cx="7414869" cy="82661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2938BF5-6D23-4791-8FC3-269743C43E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430604" y="6477002"/>
            <a:ext cx="2844059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 defTabSz="914126" eaLnBrk="1" hangingPunct="1"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  <a:latin typeface="Tahoma" charset="0"/>
                <a:ea typeface="+mn-ea"/>
              </a:rPr>
              <a:pPr defTabSz="914126"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91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806" y="989946"/>
            <a:ext cx="11004086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6415" y="0"/>
            <a:ext cx="7414869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0451" y="6477002"/>
            <a:ext cx="821420" cy="340935"/>
          </a:xfrm>
          <a:prstGeom prst="rect">
            <a:avLst/>
          </a:prstGeom>
        </p:spPr>
        <p:txBody>
          <a:bodyPr/>
          <a:lstStyle>
            <a:lvl1pPr algn="r">
              <a:defRPr sz="2132"/>
            </a:lvl1pPr>
          </a:lstStyle>
          <a:p>
            <a:pPr defTabSz="914126" eaLnBrk="1" hangingPunct="1"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  <a:latin typeface="Tahoma" charset="0"/>
                <a:ea typeface="+mn-ea"/>
              </a:rPr>
              <a:pPr defTabSz="914126"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304784" y="6512596"/>
            <a:ext cx="1338551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NTSAToday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54782887-490E-0144-831D-68E3D84E5E2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805" y="6352842"/>
            <a:ext cx="1094404" cy="4383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29B4E3-77EA-8607-736D-5A7B3EC41EC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l="208" r="208"/>
          <a:stretch/>
        </p:blipFill>
        <p:spPr>
          <a:xfrm>
            <a:off x="0" y="1475"/>
            <a:ext cx="12209140" cy="8235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D750FDE-2C1F-0237-67D9-0E156FC60F2F}"/>
              </a:ext>
            </a:extLst>
          </p:cNvPr>
          <p:cNvGrpSpPr/>
          <p:nvPr userDrawn="1"/>
        </p:nvGrpSpPr>
        <p:grpSpPr>
          <a:xfrm>
            <a:off x="260794" y="6503088"/>
            <a:ext cx="1043990" cy="282877"/>
            <a:chOff x="260862" y="6503087"/>
            <a:chExt cx="1044262" cy="2828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65A0FB-53D2-D257-9A2D-FF80A7CD33CE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@IITSEC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A85FD3-3D3E-319A-77BE-25186D06B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DBDE676-EE96-D8BE-61A7-D8B05F2F3B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11717897" y="6333477"/>
            <a:ext cx="47356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4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6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6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6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6" b="1">
          <a:solidFill>
            <a:srgbClr val="F77B0B"/>
          </a:solidFill>
          <a:latin typeface="Tahoma" charset="0"/>
        </a:defRPr>
      </a:lvl5pPr>
      <a:lvl6pPr marL="609402" algn="l" rtl="0" eaLnBrk="1" fontAlgn="base" hangingPunct="1">
        <a:spcBef>
          <a:spcPct val="0"/>
        </a:spcBef>
        <a:spcAft>
          <a:spcPct val="0"/>
        </a:spcAft>
        <a:defRPr sz="4266" b="1">
          <a:solidFill>
            <a:srgbClr val="F77B0B"/>
          </a:solidFill>
          <a:latin typeface="Tahoma" charset="0"/>
        </a:defRPr>
      </a:lvl6pPr>
      <a:lvl7pPr marL="1218804" algn="l" rtl="0" eaLnBrk="1" fontAlgn="base" hangingPunct="1">
        <a:spcBef>
          <a:spcPct val="0"/>
        </a:spcBef>
        <a:spcAft>
          <a:spcPct val="0"/>
        </a:spcAft>
        <a:defRPr sz="4266" b="1">
          <a:solidFill>
            <a:srgbClr val="F77B0B"/>
          </a:solidFill>
          <a:latin typeface="Tahoma" charset="0"/>
        </a:defRPr>
      </a:lvl7pPr>
      <a:lvl8pPr marL="1828205" algn="l" rtl="0" eaLnBrk="1" fontAlgn="base" hangingPunct="1">
        <a:spcBef>
          <a:spcPct val="0"/>
        </a:spcBef>
        <a:spcAft>
          <a:spcPct val="0"/>
        </a:spcAft>
        <a:defRPr sz="4266" b="1">
          <a:solidFill>
            <a:srgbClr val="F77B0B"/>
          </a:solidFill>
          <a:latin typeface="Tahoma" charset="0"/>
        </a:defRPr>
      </a:lvl8pPr>
      <a:lvl9pPr marL="2437607" algn="l" rtl="0" eaLnBrk="1" fontAlgn="base" hangingPunct="1">
        <a:spcBef>
          <a:spcPct val="0"/>
        </a:spcBef>
        <a:spcAft>
          <a:spcPct val="0"/>
        </a:spcAft>
        <a:defRPr sz="4266" b="1">
          <a:solidFill>
            <a:srgbClr val="F77B0B"/>
          </a:solidFill>
          <a:latin typeface="Tahoma" charset="0"/>
        </a:defRPr>
      </a:lvl9pPr>
    </p:titleStyle>
    <p:bodyStyle>
      <a:lvl1pPr marL="457052" indent="-45705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799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278" indent="-38087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399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505" indent="-30470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199">
          <a:solidFill>
            <a:schemeClr val="tx1"/>
          </a:solidFill>
          <a:latin typeface="+mn-lt"/>
        </a:defRPr>
      </a:lvl3pPr>
      <a:lvl4pPr marL="2132907" indent="-30470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6">
          <a:solidFill>
            <a:schemeClr val="tx1"/>
          </a:solidFill>
          <a:latin typeface="+mn-lt"/>
        </a:defRPr>
      </a:lvl4pPr>
      <a:lvl5pPr marL="2742308" indent="-3047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6">
          <a:solidFill>
            <a:schemeClr val="tx1"/>
          </a:solidFill>
          <a:latin typeface="+mn-lt"/>
        </a:defRPr>
      </a:lvl5pPr>
      <a:lvl6pPr marL="3351710" indent="-3047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6">
          <a:solidFill>
            <a:schemeClr val="tx1"/>
          </a:solidFill>
          <a:latin typeface="+mn-lt"/>
        </a:defRPr>
      </a:lvl6pPr>
      <a:lvl7pPr marL="3961112" indent="-3047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6">
          <a:solidFill>
            <a:schemeClr val="tx1"/>
          </a:solidFill>
          <a:latin typeface="+mn-lt"/>
        </a:defRPr>
      </a:lvl7pPr>
      <a:lvl8pPr marL="4570514" indent="-3047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6">
          <a:solidFill>
            <a:schemeClr val="tx1"/>
          </a:solidFill>
          <a:latin typeface="+mn-lt"/>
        </a:defRPr>
      </a:lvl8pPr>
      <a:lvl9pPr marL="5179916" indent="-3047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mailto:jamieson.gump.1@us.af.mil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isostandards.connectedcommunity.org/home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828324" y="3276600"/>
            <a:ext cx="8532178" cy="1143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77B0B"/>
              </a:buClr>
              <a:buSzPct val="75000"/>
              <a:buFont typeface="Wingdings" pitchFamily="2" charset="2"/>
              <a:buChar char="n"/>
              <a:defRPr sz="2800">
                <a:solidFill>
                  <a:srgbClr val="F77B0B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b="1" kern="0" dirty="0">
                <a:ea typeface="ＭＳ Ｐゴシック" pitchFamily="34" charset="-128"/>
              </a:rPr>
              <a:t>Mr. Jack “Jake” Borah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400" b="1" kern="0" dirty="0">
              <a:ea typeface="ＭＳ Ｐゴシック" pitchFamily="34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914162" y="1524001"/>
            <a:ext cx="10360501" cy="14700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77B0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sz="3600" kern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Simulation Conceptual Modeling</a:t>
            </a:r>
            <a:br>
              <a:rPr lang="en-US" sz="3600" kern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kern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Theory and Application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28323" y="5181600"/>
            <a:ext cx="8532178" cy="1143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77B0B"/>
              </a:buClr>
              <a:buSzPct val="75000"/>
              <a:buFont typeface="Wingdings" pitchFamily="2" charset="2"/>
              <a:buChar char="n"/>
              <a:defRPr sz="2800">
                <a:solidFill>
                  <a:srgbClr val="F77B0B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400" kern="0" dirty="0">
                <a:ea typeface="ＭＳ Ｐゴシック" pitchFamily="34" charset="-128"/>
              </a:rPr>
              <a:t>jborah@sprynet.com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400" kern="0" dirty="0">
                <a:ea typeface="ＭＳ Ｐゴシック" pitchFamily="34" charset="-128"/>
              </a:rPr>
              <a:t>(407) 929-9370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400" b="1" kern="0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2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SCM Considerations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12588" y="1295400"/>
            <a:ext cx="10792189" cy="4876800"/>
          </a:xfrm>
        </p:spPr>
        <p:txBody>
          <a:bodyPr lIns="0" tIns="0" rIns="0" bIns="0">
            <a:normAutofit/>
          </a:bodyPr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Perhaps most complex task of M&amp;S engineering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Method to transform human ideas into executable hardware and software components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An evolutionary simulation artifact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Simulation development begins with sponsor/user interaction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Proceeds through several diverse working groups prior to delivery in final form</a:t>
            </a:r>
          </a:p>
          <a:p>
            <a:pPr marL="914400" lvl="1"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ＭＳ Ｐゴシック" panose="020B0600070205080204" pitchFamily="34" charset="-128"/>
              </a:rPr>
              <a:t>The Customer/Sponsor</a:t>
            </a:r>
          </a:p>
          <a:p>
            <a:pPr marL="914400" lvl="1"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ＭＳ Ｐゴシック" panose="020B0600070205080204" pitchFamily="34" charset="-128"/>
              </a:rPr>
              <a:t>Core engineering team</a:t>
            </a:r>
          </a:p>
          <a:p>
            <a:pPr marL="914400" lvl="1"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ＭＳ Ｐゴシック" panose="020B0600070205080204" pitchFamily="34" charset="-128"/>
              </a:rPr>
              <a:t>Simulation designers</a:t>
            </a:r>
          </a:p>
          <a:p>
            <a:pPr marL="914400" lvl="1"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ＭＳ Ｐゴシック" panose="020B0600070205080204" pitchFamily="34" charset="-128"/>
              </a:rPr>
              <a:t>Systems and network administrators</a:t>
            </a:r>
          </a:p>
          <a:p>
            <a:pPr marL="914400" lvl="1"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ＭＳ Ｐゴシック" panose="020B0600070205080204" pitchFamily="34" charset="-128"/>
              </a:rPr>
              <a:t>Software engineers</a:t>
            </a:r>
          </a:p>
          <a:p>
            <a:pPr marL="914400" lvl="1" eaLnBrk="1" hangingPunct="1">
              <a:lnSpc>
                <a:spcPct val="90000"/>
              </a:lnSpc>
            </a:pPr>
            <a:r>
              <a:rPr lang="en-US" altLang="en-US" sz="2200" dirty="0">
                <a:latin typeface="+mn-lt"/>
                <a:ea typeface="ＭＳ Ｐゴシック" panose="020B0600070205080204" pitchFamily="34" charset="-128"/>
              </a:rPr>
              <a:t>Verification and validation team</a:t>
            </a:r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EE6B52-3788-4356-93F6-F6AD69DBEA1C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490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2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Simulation Development Steps</a:t>
            </a:r>
          </a:p>
        </p:txBody>
      </p:sp>
      <p:sp>
        <p:nvSpPr>
          <p:cNvPr id="123906" name="Rectangle 3074"/>
          <p:cNvSpPr>
            <a:spLocks noGrp="1" noChangeArrowheads="1"/>
          </p:cNvSpPr>
          <p:nvPr>
            <p:ph idx="1"/>
          </p:nvPr>
        </p:nvSpPr>
        <p:spPr>
          <a:xfrm>
            <a:off x="697259" y="1287464"/>
            <a:ext cx="10794306" cy="4724400"/>
          </a:xfrm>
        </p:spPr>
        <p:txBody>
          <a:bodyPr>
            <a:normAutofit fontScale="62500" lnSpcReduction="20000"/>
          </a:bodyPr>
          <a:lstStyle/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Problem Formulation / System Definition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Data Collection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Model Conceptualization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Model Validation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Model Translation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Model Verification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Model Production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Model Acceptance Testing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Model Delivery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3800" dirty="0">
                <a:latin typeface="+mn-lt"/>
              </a:rPr>
              <a:t>Model Support / Maintenance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dirty="0"/>
          </a:p>
        </p:txBody>
      </p:sp>
      <p:sp>
        <p:nvSpPr>
          <p:cNvPr id="2662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67F4E8-49B6-477D-B409-2EEE40C93F2F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224030" y="-9900"/>
            <a:ext cx="7704187" cy="841248"/>
          </a:xfrm>
        </p:spPr>
        <p:txBody>
          <a:bodyPr/>
          <a:lstStyle/>
          <a:p>
            <a:r>
              <a:rPr lang="en-US" sz="2800" dirty="0">
                <a:latin typeface="Arial" pitchFamily="34" charset="0"/>
                <a:ea typeface="ＭＳ Ｐゴシック" charset="-128"/>
              </a:rPr>
              <a:t>Simulation Development Process Flow</a:t>
            </a: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56E3226-ADE3-41E7-B5A4-EA9BE2106D9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65212" y="914400"/>
            <a:ext cx="10439400" cy="5353605"/>
            <a:chOff x="914400" y="762000"/>
            <a:chExt cx="7620000" cy="5736515"/>
          </a:xfrm>
        </p:grpSpPr>
        <p:grpSp>
          <p:nvGrpSpPr>
            <p:cNvPr id="6" name="Group 5"/>
            <p:cNvGrpSpPr/>
            <p:nvPr/>
          </p:nvGrpSpPr>
          <p:grpSpPr>
            <a:xfrm>
              <a:off x="914400" y="762000"/>
              <a:ext cx="7620000" cy="5181600"/>
              <a:chOff x="914400" y="762000"/>
              <a:chExt cx="7620000" cy="5181600"/>
            </a:xfrm>
          </p:grpSpPr>
          <p:sp>
            <p:nvSpPr>
              <p:cNvPr id="8" name="Cloud Callout 7"/>
              <p:cNvSpPr/>
              <p:nvPr/>
            </p:nvSpPr>
            <p:spPr>
              <a:xfrm>
                <a:off x="2971800" y="990600"/>
                <a:ext cx="1600200" cy="762000"/>
              </a:xfrm>
              <a:prstGeom prst="cloudCallout">
                <a:avLst>
                  <a:gd name="adj1" fmla="val 102342"/>
                  <a:gd name="adj2" fmla="val -57500"/>
                </a:avLst>
              </a:prstGeom>
              <a:solidFill>
                <a:srgbClr val="99CC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Real World</a:t>
                </a:r>
              </a:p>
            </p:txBody>
          </p:sp>
          <p:pic>
            <p:nvPicPr>
              <p:cNvPr id="9" name="Picture 2" descr="C:\Users\snumrich\AppData\Local\Microsoft\Windows\Temporary Internet Files\Content.IE5\KZYEQU6B\MC900297367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762000"/>
                <a:ext cx="1318295" cy="12679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Diamond 9"/>
              <p:cNvSpPr/>
              <p:nvPr/>
            </p:nvSpPr>
            <p:spPr>
              <a:xfrm>
                <a:off x="2976764" y="2254087"/>
                <a:ext cx="1676400" cy="825826"/>
              </a:xfrm>
              <a:prstGeom prst="diamond">
                <a:avLst/>
              </a:prstGeom>
              <a:solidFill>
                <a:srgbClr val="99CC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Done?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14400" y="2209800"/>
                <a:ext cx="1295400" cy="914400"/>
              </a:xfrm>
              <a:prstGeom prst="rect">
                <a:avLst/>
              </a:prstGeom>
              <a:solidFill>
                <a:srgbClr val="B8E08C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Establish Purpose &amp; Scope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14400" y="3733800"/>
                <a:ext cx="1295400" cy="914400"/>
              </a:xfrm>
              <a:prstGeom prst="rect">
                <a:avLst/>
              </a:prstGeom>
              <a:solidFill>
                <a:srgbClr val="B8E08C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Formulate Conceptual Model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14400" y="5029200"/>
                <a:ext cx="1295400" cy="914400"/>
              </a:xfrm>
              <a:prstGeom prst="rect">
                <a:avLst/>
              </a:prstGeom>
              <a:solidFill>
                <a:srgbClr val="B8E08C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Acquire &amp; Analyze Data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048000" y="5029200"/>
                <a:ext cx="1295400" cy="914400"/>
              </a:xfrm>
              <a:prstGeom prst="rect">
                <a:avLst/>
              </a:prstGeom>
              <a:solidFill>
                <a:srgbClr val="B8E08C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Design Detailed Model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029200" y="5029200"/>
                <a:ext cx="1295400" cy="914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Verify &amp; Validate Model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086600" y="5029200"/>
                <a:ext cx="1447800" cy="914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Design Experiments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39000" y="3581400"/>
                <a:ext cx="1295400" cy="914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Execute Simulation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239000" y="2209800"/>
                <a:ext cx="1295400" cy="914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Analyze Output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486400" y="2196152"/>
                <a:ext cx="1295400" cy="914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Refine &amp; Optimize Model</a:t>
                </a:r>
              </a:p>
            </p:txBody>
          </p:sp>
          <p:graphicFrame>
            <p:nvGraphicFramePr>
              <p:cNvPr id="20" name="Diagram 19"/>
              <p:cNvGraphicFramePr/>
              <p:nvPr>
                <p:extLst>
                  <p:ext uri="{D42A27DB-BD31-4B8C-83A1-F6EECF244321}">
                    <p14:modId xmlns:p14="http://schemas.microsoft.com/office/powerpoint/2010/main" val="1819729008"/>
                  </p:ext>
                </p:extLst>
              </p:nvPr>
            </p:nvGraphicFramePr>
            <p:xfrm>
              <a:off x="3725946" y="3211504"/>
              <a:ext cx="2145047" cy="14859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21" name="TextBox 20"/>
              <p:cNvSpPr txBox="1"/>
              <p:nvPr/>
            </p:nvSpPr>
            <p:spPr>
              <a:xfrm>
                <a:off x="2649284" y="3711714"/>
                <a:ext cx="1202779" cy="758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C880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Model</a:t>
                </a:r>
              </a:p>
              <a:p>
                <a:pPr algn="ctr"/>
                <a:r>
                  <a:rPr lang="en-US" sz="2000" b="1" dirty="0">
                    <a:solidFill>
                      <a:srgbClr val="0C880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Development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744876" y="3711714"/>
                <a:ext cx="1058902" cy="758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Model</a:t>
                </a:r>
              </a:p>
              <a:p>
                <a:pPr algn="ctr"/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Application</a:t>
                </a:r>
              </a:p>
            </p:txBody>
          </p:sp>
          <p:cxnSp>
            <p:nvCxnSpPr>
              <p:cNvPr id="23" name="Straight Arrow Connector 22"/>
              <p:cNvCxnSpPr>
                <a:stCxn id="10" idx="0"/>
              </p:cNvCxnSpPr>
              <p:nvPr/>
            </p:nvCxnSpPr>
            <p:spPr>
              <a:xfrm flipV="1">
                <a:off x="3814964" y="1784513"/>
                <a:ext cx="0" cy="4695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0" idx="1"/>
                <a:endCxn id="11" idx="3"/>
              </p:cNvCxnSpPr>
              <p:nvPr/>
            </p:nvCxnSpPr>
            <p:spPr>
              <a:xfrm flipH="1">
                <a:off x="2209800" y="2667000"/>
                <a:ext cx="76696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8" idx="0"/>
                <a:endCxn id="11" idx="0"/>
              </p:cNvCxnSpPr>
              <p:nvPr/>
            </p:nvCxnSpPr>
            <p:spPr>
              <a:xfrm flipH="1">
                <a:off x="1562100" y="1371600"/>
                <a:ext cx="1414664" cy="838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1" idx="2"/>
                <a:endCxn id="12" idx="0"/>
              </p:cNvCxnSpPr>
              <p:nvPr/>
            </p:nvCxnSpPr>
            <p:spPr>
              <a:xfrm>
                <a:off x="1562100" y="3124200"/>
                <a:ext cx="0" cy="6096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3" idx="3"/>
                <a:endCxn id="14" idx="1"/>
              </p:cNvCxnSpPr>
              <p:nvPr/>
            </p:nvCxnSpPr>
            <p:spPr>
              <a:xfrm>
                <a:off x="2209800" y="5486400"/>
                <a:ext cx="8382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9" idx="1"/>
                <a:endCxn id="10" idx="3"/>
              </p:cNvCxnSpPr>
              <p:nvPr/>
            </p:nvCxnSpPr>
            <p:spPr>
              <a:xfrm flipH="1">
                <a:off x="4653164" y="2653352"/>
                <a:ext cx="833236" cy="136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12" idx="2"/>
              </p:cNvCxnSpPr>
              <p:nvPr/>
            </p:nvCxnSpPr>
            <p:spPr>
              <a:xfrm>
                <a:off x="1562100" y="4648200"/>
                <a:ext cx="0" cy="381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14" idx="3"/>
                <a:endCxn id="15" idx="1"/>
              </p:cNvCxnSpPr>
              <p:nvPr/>
            </p:nvCxnSpPr>
            <p:spPr>
              <a:xfrm>
                <a:off x="4343400" y="5486400"/>
                <a:ext cx="6858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15" idx="3"/>
                <a:endCxn id="16" idx="1"/>
              </p:cNvCxnSpPr>
              <p:nvPr/>
            </p:nvCxnSpPr>
            <p:spPr>
              <a:xfrm>
                <a:off x="6324600" y="5486400"/>
                <a:ext cx="762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18" idx="1"/>
                <a:endCxn id="19" idx="3"/>
              </p:cNvCxnSpPr>
              <p:nvPr/>
            </p:nvCxnSpPr>
            <p:spPr>
              <a:xfrm flipH="1" flipV="1">
                <a:off x="6781800" y="2653352"/>
                <a:ext cx="457200" cy="136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17" idx="0"/>
                <a:endCxn id="18" idx="2"/>
              </p:cNvCxnSpPr>
              <p:nvPr/>
            </p:nvCxnSpPr>
            <p:spPr>
              <a:xfrm flipV="1">
                <a:off x="7886700" y="3124200"/>
                <a:ext cx="0" cy="457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endCxn id="17" idx="2"/>
              </p:cNvCxnSpPr>
              <p:nvPr/>
            </p:nvCxnSpPr>
            <p:spPr>
              <a:xfrm flipV="1">
                <a:off x="7886700" y="4495800"/>
                <a:ext cx="0" cy="533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806111" y="1383268"/>
                <a:ext cx="514526" cy="428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Start</a:t>
                </a:r>
                <a:endParaRPr lang="en-US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886200" y="1981200"/>
                <a:ext cx="420211" cy="428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Yes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443719" y="2759072"/>
                <a:ext cx="353469" cy="428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No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490125" y="6069788"/>
              <a:ext cx="4647949" cy="428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Fig. 1:  The Simulation Modeling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52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836612" y="1287462"/>
            <a:ext cx="10794306" cy="42830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Failure to have a well-defined set of objectives at the beginning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Failure to communicate with sponsors on a regular basis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Inappropriate level of model detail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Inconsistent level of model detail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Incongruent simulated behaviors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Treating using simulation as if it were primarily an intricate exercise in computer programming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Failure to test simulation incrementally during construction</a:t>
            </a:r>
          </a:p>
        </p:txBody>
      </p:sp>
      <p:sp>
        <p:nvSpPr>
          <p:cNvPr id="2253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1405EE-3726-4AB5-8513-F2B83F5AFDC4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765068" y="117473"/>
            <a:ext cx="1140311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Mistakes Made During M&amp;S Development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5737533" y="1465263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2800" i="1" dirty="0">
              <a:solidFill>
                <a:srgbClr val="D89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9670" y="992188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Simulation Development Elements</a:t>
            </a:r>
          </a:p>
        </p:txBody>
      </p:sp>
      <p:sp>
        <p:nvSpPr>
          <p:cNvPr id="2867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72F7F8-79C8-4DA8-A55D-A9793B1056D4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28676" name="Group 11"/>
          <p:cNvGrpSpPr>
            <a:grpSpLocks/>
          </p:cNvGrpSpPr>
          <p:nvPr/>
        </p:nvGrpSpPr>
        <p:grpSpPr bwMode="auto">
          <a:xfrm>
            <a:off x="914162" y="2057401"/>
            <a:ext cx="9854750" cy="3548063"/>
            <a:chOff x="432" y="1296"/>
            <a:chExt cx="4657" cy="2235"/>
          </a:xfrm>
        </p:grpSpPr>
        <p:sp>
          <p:nvSpPr>
            <p:cNvPr id="28678" name="Rectangle 3"/>
            <p:cNvSpPr>
              <a:spLocks noChangeArrowheads="1"/>
            </p:cNvSpPr>
            <p:nvPr/>
          </p:nvSpPr>
          <p:spPr bwMode="auto">
            <a:xfrm>
              <a:off x="2016" y="1296"/>
              <a:ext cx="1537" cy="79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sz="2400" b="1" dirty="0">
                  <a:latin typeface="+mn-lt"/>
                  <a:cs typeface="Arial" panose="020B0604020202020204" pitchFamily="34" charset="0"/>
                </a:rPr>
                <a:t>Model</a:t>
              </a:r>
            </a:p>
          </p:txBody>
        </p:sp>
        <p:sp>
          <p:nvSpPr>
            <p:cNvPr id="28679" name="Rectangle 4"/>
            <p:cNvSpPr>
              <a:spLocks noChangeArrowheads="1"/>
            </p:cNvSpPr>
            <p:nvPr/>
          </p:nvSpPr>
          <p:spPr bwMode="auto">
            <a:xfrm>
              <a:off x="432" y="2736"/>
              <a:ext cx="1537" cy="79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sz="2400" b="1" dirty="0">
                  <a:latin typeface="+mn-lt"/>
                  <a:cs typeface="Arial" panose="020B0604020202020204" pitchFamily="34" charset="0"/>
                </a:rPr>
                <a:t>Real System</a:t>
              </a:r>
            </a:p>
          </p:txBody>
        </p:sp>
        <p:sp>
          <p:nvSpPr>
            <p:cNvPr id="28680" name="Rectangle 5"/>
            <p:cNvSpPr>
              <a:spLocks noChangeArrowheads="1"/>
            </p:cNvSpPr>
            <p:nvPr/>
          </p:nvSpPr>
          <p:spPr bwMode="auto">
            <a:xfrm>
              <a:off x="3552" y="2736"/>
              <a:ext cx="1537" cy="79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sz="2400" b="1" dirty="0">
                  <a:latin typeface="+mn-lt"/>
                  <a:cs typeface="Arial" panose="020B0604020202020204" pitchFamily="34" charset="0"/>
                </a:rPr>
                <a:t>Computer</a:t>
              </a:r>
            </a:p>
          </p:txBody>
        </p:sp>
        <p:sp>
          <p:nvSpPr>
            <p:cNvPr id="28681" name="Line 6"/>
            <p:cNvSpPr>
              <a:spLocks noChangeShapeType="1"/>
            </p:cNvSpPr>
            <p:nvPr/>
          </p:nvSpPr>
          <p:spPr bwMode="auto">
            <a:xfrm flipV="1">
              <a:off x="1856" y="2158"/>
              <a:ext cx="430" cy="5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>
              <a:off x="3209" y="2158"/>
              <a:ext cx="412" cy="5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683" name="Text Box 8"/>
            <p:cNvSpPr txBox="1">
              <a:spLocks noChangeArrowheads="1"/>
            </p:cNvSpPr>
            <p:nvPr/>
          </p:nvSpPr>
          <p:spPr bwMode="auto">
            <a:xfrm>
              <a:off x="1042" y="2351"/>
              <a:ext cx="6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Modeling</a:t>
              </a:r>
            </a:p>
          </p:txBody>
        </p:sp>
        <p:sp>
          <p:nvSpPr>
            <p:cNvPr id="28684" name="Text Box 9"/>
            <p:cNvSpPr txBox="1">
              <a:spLocks noChangeArrowheads="1"/>
            </p:cNvSpPr>
            <p:nvPr/>
          </p:nvSpPr>
          <p:spPr bwMode="auto">
            <a:xfrm>
              <a:off x="3769" y="2365"/>
              <a:ext cx="74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Simulation</a:t>
              </a:r>
            </a:p>
          </p:txBody>
        </p:sp>
        <p:sp>
          <p:nvSpPr>
            <p:cNvPr id="28685" name="Text Box 10"/>
            <p:cNvSpPr txBox="1">
              <a:spLocks noChangeArrowheads="1"/>
            </p:cNvSpPr>
            <p:nvPr/>
          </p:nvSpPr>
          <p:spPr bwMode="auto">
            <a:xfrm>
              <a:off x="2256" y="2448"/>
              <a:ext cx="10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“A Bridge”</a:t>
              </a: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50674" y="-61119"/>
            <a:ext cx="1081889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kern="0" dirty="0">
                <a:solidFill>
                  <a:schemeClr val="bg1"/>
                </a:solidFill>
                <a:latin typeface="+mj-lt"/>
                <a:cs typeface="ＭＳ Ｐゴシック" charset="0"/>
              </a:rPr>
              <a:t>Simulation Conceptual Model - a Communications Bridge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7" y="-19050"/>
            <a:ext cx="11734800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Communicating Through SCMs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066800"/>
            <a:ext cx="10792189" cy="3424238"/>
          </a:xfrm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Conceptual modeling supports communication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“The long-term contribution of any modeling effort lies in the benefits it affords, either by direct use or by guidance for further development, to science and industry”  (Zeigler, 1976)</a:t>
            </a:r>
          </a:p>
          <a:p>
            <a:pPr lvl="1" eaLnBrk="1" hangingPunct="1">
              <a:spcBef>
                <a:spcPct val="0"/>
              </a:spcBef>
            </a:pPr>
            <a:endParaRPr lang="en-US" altLang="en-US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Communication is achieved through: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Informal description of the model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Formal description of the model structure</a:t>
            </a:r>
          </a:p>
          <a:p>
            <a:pPr eaLnBrk="1" hangingPunct="1">
              <a:lnSpc>
                <a:spcPct val="85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5000"/>
              </a:lnSpc>
            </a:pPr>
            <a:endParaRPr lang="en-US" altLang="en-US" sz="3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5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5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7FFAC7-57BA-49D4-8ADA-48F8802465F9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2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SCM Construction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600201"/>
            <a:ext cx="10792189" cy="4367213"/>
          </a:xfrm>
        </p:spPr>
        <p:txBody>
          <a:bodyPr lIns="0" tIns="0" rIns="0" bIns="0"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2800" dirty="0">
                <a:latin typeface="+mn-lt"/>
              </a:rPr>
              <a:t>Informal and formal models are built during the simulation development process to provide diverse perspectives for differing audiences</a:t>
            </a:r>
          </a:p>
          <a:p>
            <a:pPr eaLnBrk="1" hangingPunct="1">
              <a:lnSpc>
                <a:spcPct val="85000"/>
              </a:lnSpc>
              <a:defRPr/>
            </a:pPr>
            <a:endParaRPr lang="en-US" dirty="0">
              <a:latin typeface="+mn-lt"/>
            </a:endParaRPr>
          </a:p>
          <a:p>
            <a:pPr eaLnBrk="1" hangingPunct="1">
              <a:lnSpc>
                <a:spcPct val="85000"/>
              </a:lnSpc>
              <a:defRPr/>
            </a:pPr>
            <a:r>
              <a:rPr lang="en-US" sz="2800" dirty="0">
                <a:latin typeface="+mn-lt"/>
              </a:rPr>
              <a:t>A transformation process underlies simulation development</a:t>
            </a:r>
          </a:p>
          <a:p>
            <a:pPr marL="909638" lvl="1" eaLnBrk="1" hangingPunct="1">
              <a:spcBef>
                <a:spcPts val="0"/>
              </a:spcBef>
              <a:defRPr/>
            </a:pPr>
            <a:r>
              <a:rPr lang="en-US" sz="2400" dirty="0">
                <a:latin typeface="+mn-lt"/>
              </a:rPr>
              <a:t>The real world is too complex to be understood much less modeled by humans</a:t>
            </a:r>
          </a:p>
          <a:p>
            <a:pPr marL="909638" lvl="1" eaLnBrk="1" hangingPunct="1">
              <a:spcBef>
                <a:spcPts val="0"/>
              </a:spcBef>
              <a:defRPr/>
            </a:pPr>
            <a:r>
              <a:rPr lang="en-US" sz="2400" dirty="0">
                <a:latin typeface="+mn-lt"/>
              </a:rPr>
              <a:t>Most practical approach is to abstract key elements forming reasonable approximation of real world 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en-US" dirty="0"/>
              <a:t>	</a:t>
            </a:r>
          </a:p>
          <a:p>
            <a:pPr eaLnBrk="1" hangingPunct="1">
              <a:lnSpc>
                <a:spcPct val="85000"/>
              </a:lnSpc>
              <a:defRPr/>
            </a:pPr>
            <a:endParaRPr lang="en-US" dirty="0"/>
          </a:p>
          <a:p>
            <a:pPr lvl="1" eaLnBrk="1" hangingPunct="1">
              <a:lnSpc>
                <a:spcPct val="85000"/>
              </a:lnSpc>
              <a:defRPr/>
            </a:pPr>
            <a:endParaRPr lang="en-US" dirty="0"/>
          </a:p>
          <a:p>
            <a:pPr eaLnBrk="1" hangingPunct="1">
              <a:lnSpc>
                <a:spcPct val="85000"/>
              </a:lnSpc>
              <a:defRPr/>
            </a:pPr>
            <a:endParaRPr lang="en-US" dirty="0"/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DDDC6C-5188-4138-B460-D958D09059A7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2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SCM Transformations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08012" y="1245393"/>
            <a:ext cx="10792189" cy="4367213"/>
          </a:xfrm>
        </p:spPr>
        <p:txBody>
          <a:bodyPr lIns="0" tIns="0" rIns="0" bIns="0">
            <a:normAutofit/>
          </a:bodyPr>
          <a:lstStyle/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Simplification: an analytical technique in which unimportant details are removed in order to define simpler relationships</a:t>
            </a:r>
          </a:p>
          <a:p>
            <a:pPr marL="909638" lvl="1" eaLnBrk="1" hangingPunct="1"/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A problem-solving technique to produce useful approximations of complex problems that yield usable results</a:t>
            </a:r>
          </a:p>
          <a:p>
            <a:pPr marL="909638" lvl="1" eaLnBrk="1" hangingPunct="1"/>
            <a:endParaRPr lang="en-US" altLang="en-US" sz="20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Abstraction: an intuitive technique transforming the essential features of a real system into a different form</a:t>
            </a:r>
          </a:p>
          <a:p>
            <a:pPr marL="909638" lvl="1" eaLnBrk="1" hangingPunct="1"/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A model demonstrating the qualities and behaviors of the real system without being a direct emulation of the system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C3FBAB-5713-46A5-A91E-AB2013A4B93B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309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Resultant Model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698317" y="1143000"/>
            <a:ext cx="10792189" cy="4876800"/>
          </a:xfrm>
        </p:spPr>
        <p:txBody>
          <a:bodyPr lIns="0" tIns="0" rIns="0" bIns="0"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sz="2800" dirty="0">
                <a:latin typeface="+mn-lt"/>
              </a:rPr>
              <a:t>It represents an idealized approximation of the original complex real-world system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800" dirty="0">
                <a:latin typeface="+mn-lt"/>
              </a:rPr>
              <a:t>Result of the “Art of Modeling” or the process of analysis, abstraction, simplification, and synthesis within a simulation development project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400" dirty="0">
                <a:latin typeface="+mn-lt"/>
              </a:rPr>
              <a:t>Synthesized combination of simplified and abstracted parts of real world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800" dirty="0">
                <a:latin typeface="+mn-lt"/>
              </a:rPr>
              <a:t>Part of Rothenburg’s cost-effective model constructed for a cognitive purpose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800" dirty="0">
                <a:latin typeface="+mn-lt"/>
              </a:rPr>
              <a:t>Embodiment of the communications of Zeigler’s modeling process</a:t>
            </a:r>
          </a:p>
          <a:p>
            <a:pPr eaLnBrk="1" hangingPunct="1">
              <a:spcBef>
                <a:spcPts val="1200"/>
              </a:spcBef>
              <a:defRPr/>
            </a:pPr>
            <a:endParaRPr lang="en-US" dirty="0">
              <a:latin typeface="Tahoma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/>
              <a:t>	</a:t>
            </a:r>
          </a:p>
          <a:p>
            <a:pPr eaLnBrk="1" hangingPunct="1">
              <a:defRPr/>
            </a:pPr>
            <a:endParaRPr lang="en-US" dirty="0"/>
          </a:p>
          <a:p>
            <a:pPr marL="458788"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4623B3-0989-436C-8112-34EC6D9651E4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939" y="123824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Informal SCM</a:t>
            </a:r>
          </a:p>
        </p:txBody>
      </p:sp>
      <p:sp>
        <p:nvSpPr>
          <p:cNvPr id="3891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9716B6-1698-40B3-8563-4417E310A5CF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4266089" y="2057401"/>
            <a:ext cx="3252470" cy="1262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914162" y="4343401"/>
            <a:ext cx="3252470" cy="1262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Real System</a:t>
            </a: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7516442" y="4343401"/>
            <a:ext cx="3252470" cy="1262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Computer</a:t>
            </a:r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 flipV="1">
            <a:off x="3927511" y="3425826"/>
            <a:ext cx="909930" cy="855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>
            <a:off x="6790615" y="3425825"/>
            <a:ext cx="871840" cy="869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1738735" y="3759200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Modeling</a:t>
            </a:r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8217584" y="3759201"/>
            <a:ext cx="1850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Simulation</a:t>
            </a:r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5181309" y="2282825"/>
            <a:ext cx="1244176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8925" name="Text Box 12"/>
          <p:cNvSpPr txBox="1">
            <a:spLocks noChangeArrowheads="1"/>
          </p:cNvSpPr>
          <p:nvPr/>
        </p:nvSpPr>
        <p:spPr bwMode="auto">
          <a:xfrm>
            <a:off x="5256266" y="2494756"/>
            <a:ext cx="109426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+mn-lt"/>
                <a:cs typeface="Arial" panose="020B0604020202020204" pitchFamily="34" charset="0"/>
              </a:rPr>
              <a:t>Informal</a:t>
            </a:r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3864915" y="1464468"/>
            <a:ext cx="414970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2400" b="1" dirty="0">
                <a:latin typeface="+mn-lt"/>
                <a:cs typeface="Arial" panose="020B0604020202020204" pitchFamily="34" charset="0"/>
              </a:rPr>
              <a:t>Conceptual Model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Learning Objectives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After this tutorial, the attendees should be able to</a:t>
            </a:r>
          </a:p>
          <a:p>
            <a:pPr marL="914400" lvl="1" indent="-457200">
              <a:tabLst>
                <a:tab pos="628650" algn="l"/>
              </a:tabLs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List five purposes for simulation use</a:t>
            </a:r>
          </a:p>
          <a:p>
            <a:pPr marL="914400" lvl="1" indent="-457200">
              <a:tabLst>
                <a:tab pos="628650" algn="l"/>
              </a:tabLs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Define simulation conceptual modeling (SCM) terminology</a:t>
            </a:r>
          </a:p>
          <a:p>
            <a:pPr marL="914400" lvl="1" indent="-457200">
              <a:tabLst>
                <a:tab pos="628650" algn="l"/>
              </a:tabLs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Describe SCM development phases</a:t>
            </a:r>
          </a:p>
          <a:p>
            <a:pPr marL="914400" lvl="1" indent="-457200">
              <a:tabLst>
                <a:tab pos="628650" algn="l"/>
              </a:tabLs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Explain differences between informal and formal SCMs</a:t>
            </a:r>
          </a:p>
          <a:p>
            <a:pPr marL="914400" lvl="1" indent="-457200">
              <a:tabLst>
                <a:tab pos="628650" algn="l"/>
              </a:tabLs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Describe how to use tools for conceptual modeling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0E473B-D8DA-47E6-A0E2-886C7534566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0"/>
            <a:ext cx="10157354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Informal SCM</a:t>
            </a:r>
          </a:p>
        </p:txBody>
      </p:sp>
      <p:sp>
        <p:nvSpPr>
          <p:cNvPr id="4096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F403F2-78AC-4976-A4A6-FCC9CE91CB3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40964" name="Freeform 3"/>
          <p:cNvSpPr>
            <a:spLocks/>
          </p:cNvSpPr>
          <p:nvPr/>
        </p:nvSpPr>
        <p:spPr bwMode="auto">
          <a:xfrm>
            <a:off x="2336191" y="1752600"/>
            <a:ext cx="8371353" cy="4027488"/>
          </a:xfrm>
          <a:custGeom>
            <a:avLst/>
            <a:gdLst>
              <a:gd name="T0" fmla="*/ 0 w 3956"/>
              <a:gd name="T1" fmla="*/ 2147483646 h 2537"/>
              <a:gd name="T2" fmla="*/ 2147483646 w 3956"/>
              <a:gd name="T3" fmla="*/ 2147483646 h 2537"/>
              <a:gd name="T4" fmla="*/ 2147483646 w 3956"/>
              <a:gd name="T5" fmla="*/ 2147483646 h 2537"/>
              <a:gd name="T6" fmla="*/ 2147483646 w 3956"/>
              <a:gd name="T7" fmla="*/ 2147483646 h 2537"/>
              <a:gd name="T8" fmla="*/ 2147483646 w 3956"/>
              <a:gd name="T9" fmla="*/ 2147483646 h 2537"/>
              <a:gd name="T10" fmla="*/ 2147483646 w 3956"/>
              <a:gd name="T11" fmla="*/ 2147483646 h 2537"/>
              <a:gd name="T12" fmla="*/ 2147483646 w 3956"/>
              <a:gd name="T13" fmla="*/ 2147483646 h 2537"/>
              <a:gd name="T14" fmla="*/ 2147483646 w 3956"/>
              <a:gd name="T15" fmla="*/ 2147483646 h 2537"/>
              <a:gd name="T16" fmla="*/ 2147483646 w 3956"/>
              <a:gd name="T17" fmla="*/ 2147483646 h 2537"/>
              <a:gd name="T18" fmla="*/ 2147483646 w 3956"/>
              <a:gd name="T19" fmla="*/ 2147483646 h 2537"/>
              <a:gd name="T20" fmla="*/ 2147483646 w 3956"/>
              <a:gd name="T21" fmla="*/ 2147483646 h 2537"/>
              <a:gd name="T22" fmla="*/ 2147483646 w 3956"/>
              <a:gd name="T23" fmla="*/ 2147483646 h 2537"/>
              <a:gd name="T24" fmla="*/ 2147483646 w 3956"/>
              <a:gd name="T25" fmla="*/ 2147483646 h 2537"/>
              <a:gd name="T26" fmla="*/ 2147483646 w 3956"/>
              <a:gd name="T27" fmla="*/ 2147483646 h 2537"/>
              <a:gd name="T28" fmla="*/ 2147483646 w 3956"/>
              <a:gd name="T29" fmla="*/ 2147483646 h 2537"/>
              <a:gd name="T30" fmla="*/ 2147483646 w 3956"/>
              <a:gd name="T31" fmla="*/ 2147483646 h 2537"/>
              <a:gd name="T32" fmla="*/ 2147483646 w 3956"/>
              <a:gd name="T33" fmla="*/ 0 h 2537"/>
              <a:gd name="T34" fmla="*/ 2147483646 w 3956"/>
              <a:gd name="T35" fmla="*/ 0 h 2537"/>
              <a:gd name="T36" fmla="*/ 2147483646 w 3956"/>
              <a:gd name="T37" fmla="*/ 2147483646 h 2537"/>
              <a:gd name="T38" fmla="*/ 2147483646 w 3956"/>
              <a:gd name="T39" fmla="*/ 2147483646 h 2537"/>
              <a:gd name="T40" fmla="*/ 0 w 3956"/>
              <a:gd name="T41" fmla="*/ 2147483646 h 2537"/>
              <a:gd name="T42" fmla="*/ 0 w 3956"/>
              <a:gd name="T43" fmla="*/ 2147483646 h 253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56"/>
              <a:gd name="T67" fmla="*/ 0 h 2537"/>
              <a:gd name="T68" fmla="*/ 3956 w 3956"/>
              <a:gd name="T69" fmla="*/ 2537 h 253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56" h="2537">
                <a:moveTo>
                  <a:pt x="0" y="1012"/>
                </a:moveTo>
                <a:lnTo>
                  <a:pt x="7" y="1012"/>
                </a:lnTo>
                <a:lnTo>
                  <a:pt x="27" y="998"/>
                </a:lnTo>
                <a:lnTo>
                  <a:pt x="34" y="985"/>
                </a:lnTo>
                <a:lnTo>
                  <a:pt x="61" y="950"/>
                </a:lnTo>
                <a:lnTo>
                  <a:pt x="102" y="903"/>
                </a:lnTo>
                <a:lnTo>
                  <a:pt x="157" y="834"/>
                </a:lnTo>
                <a:lnTo>
                  <a:pt x="219" y="759"/>
                </a:lnTo>
                <a:lnTo>
                  <a:pt x="287" y="677"/>
                </a:lnTo>
                <a:lnTo>
                  <a:pt x="431" y="492"/>
                </a:lnTo>
                <a:lnTo>
                  <a:pt x="581" y="308"/>
                </a:lnTo>
                <a:lnTo>
                  <a:pt x="650" y="226"/>
                </a:lnTo>
                <a:lnTo>
                  <a:pt x="711" y="150"/>
                </a:lnTo>
                <a:lnTo>
                  <a:pt x="766" y="89"/>
                </a:lnTo>
                <a:lnTo>
                  <a:pt x="800" y="41"/>
                </a:lnTo>
                <a:lnTo>
                  <a:pt x="828" y="7"/>
                </a:lnTo>
                <a:lnTo>
                  <a:pt x="841" y="0"/>
                </a:lnTo>
                <a:lnTo>
                  <a:pt x="3955" y="0"/>
                </a:lnTo>
                <a:lnTo>
                  <a:pt x="3955" y="2536"/>
                </a:lnTo>
                <a:lnTo>
                  <a:pt x="889" y="2536"/>
                </a:lnTo>
                <a:lnTo>
                  <a:pt x="0" y="1538"/>
                </a:lnTo>
                <a:lnTo>
                  <a:pt x="0" y="1012"/>
                </a:lnTo>
              </a:path>
            </a:pathLst>
          </a:custGeom>
          <a:solidFill>
            <a:srgbClr val="CCE6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5055400" y="4011613"/>
            <a:ext cx="1130118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Publications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3394249" y="4716463"/>
            <a:ext cx="110286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Regulations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8963865" y="4237039"/>
            <a:ext cx="780847" cy="530225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0968" name="Oval 7"/>
          <p:cNvSpPr>
            <a:spLocks noChangeArrowheads="1"/>
          </p:cNvSpPr>
          <p:nvPr/>
        </p:nvSpPr>
        <p:spPr bwMode="auto">
          <a:xfrm>
            <a:off x="9137387" y="4422776"/>
            <a:ext cx="99458" cy="61913"/>
          </a:xfrm>
          <a:prstGeom prst="ellipse">
            <a:avLst/>
          </a:prstGeom>
          <a:solidFill>
            <a:srgbClr val="CC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0969" name="Oval 8"/>
          <p:cNvSpPr>
            <a:spLocks noChangeArrowheads="1"/>
          </p:cNvSpPr>
          <p:nvPr/>
        </p:nvSpPr>
        <p:spPr bwMode="auto">
          <a:xfrm>
            <a:off x="9253773" y="4573588"/>
            <a:ext cx="99457" cy="63500"/>
          </a:xfrm>
          <a:prstGeom prst="ellipse">
            <a:avLst/>
          </a:prstGeom>
          <a:solidFill>
            <a:srgbClr val="CC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0970" name="Oval 9"/>
          <p:cNvSpPr>
            <a:spLocks noChangeArrowheads="1"/>
          </p:cNvSpPr>
          <p:nvPr/>
        </p:nvSpPr>
        <p:spPr bwMode="auto">
          <a:xfrm>
            <a:off x="9355347" y="4367213"/>
            <a:ext cx="99457" cy="63500"/>
          </a:xfrm>
          <a:prstGeom prst="ellipse">
            <a:avLst/>
          </a:prstGeom>
          <a:solidFill>
            <a:srgbClr val="CC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0971" name="Oval 10"/>
          <p:cNvSpPr>
            <a:spLocks noChangeArrowheads="1"/>
          </p:cNvSpPr>
          <p:nvPr/>
        </p:nvSpPr>
        <p:spPr bwMode="auto">
          <a:xfrm>
            <a:off x="9514056" y="4497388"/>
            <a:ext cx="99458" cy="63500"/>
          </a:xfrm>
          <a:prstGeom prst="ellipse">
            <a:avLst/>
          </a:prstGeom>
          <a:solidFill>
            <a:srgbClr val="CC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0972" name="Freeform 11"/>
          <p:cNvSpPr>
            <a:spLocks/>
          </p:cNvSpPr>
          <p:nvPr/>
        </p:nvSpPr>
        <p:spPr bwMode="auto">
          <a:xfrm>
            <a:off x="9209335" y="4486275"/>
            <a:ext cx="59251" cy="88900"/>
          </a:xfrm>
          <a:custGeom>
            <a:avLst/>
            <a:gdLst>
              <a:gd name="T0" fmla="*/ 0 w 28"/>
              <a:gd name="T1" fmla="*/ 0 h 56"/>
              <a:gd name="T2" fmla="*/ 2147483646 w 28"/>
              <a:gd name="T3" fmla="*/ 2147483646 h 56"/>
              <a:gd name="T4" fmla="*/ 0 w 28"/>
              <a:gd name="T5" fmla="*/ 2147483646 h 56"/>
              <a:gd name="T6" fmla="*/ 2147483646 w 28"/>
              <a:gd name="T7" fmla="*/ 2147483646 h 56"/>
              <a:gd name="T8" fmla="*/ 2147483646 w 28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56"/>
              <a:gd name="T17" fmla="*/ 28 w 28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56">
                <a:moveTo>
                  <a:pt x="0" y="0"/>
                </a:moveTo>
                <a:lnTo>
                  <a:pt x="27" y="55"/>
                </a:lnTo>
                <a:lnTo>
                  <a:pt x="0" y="34"/>
                </a:lnTo>
                <a:lnTo>
                  <a:pt x="27" y="55"/>
                </a:lnTo>
                <a:lnTo>
                  <a:pt x="27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73" name="Freeform 12"/>
          <p:cNvSpPr>
            <a:spLocks/>
          </p:cNvSpPr>
          <p:nvPr/>
        </p:nvSpPr>
        <p:spPr bwMode="auto">
          <a:xfrm>
            <a:off x="9224148" y="4389438"/>
            <a:ext cx="118502" cy="44450"/>
          </a:xfrm>
          <a:custGeom>
            <a:avLst/>
            <a:gdLst>
              <a:gd name="T0" fmla="*/ 0 w 56"/>
              <a:gd name="T1" fmla="*/ 2147483646 h 28"/>
              <a:gd name="T2" fmla="*/ 2147483646 w 56"/>
              <a:gd name="T3" fmla="*/ 2147483646 h 28"/>
              <a:gd name="T4" fmla="*/ 2147483646 w 56"/>
              <a:gd name="T5" fmla="*/ 0 h 28"/>
              <a:gd name="T6" fmla="*/ 2147483646 w 56"/>
              <a:gd name="T7" fmla="*/ 2147483646 h 28"/>
              <a:gd name="T8" fmla="*/ 2147483646 w 56"/>
              <a:gd name="T9" fmla="*/ 2147483646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8"/>
              <a:gd name="T17" fmla="*/ 56 w 56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8">
                <a:moveTo>
                  <a:pt x="0" y="27"/>
                </a:moveTo>
                <a:lnTo>
                  <a:pt x="48" y="6"/>
                </a:lnTo>
                <a:lnTo>
                  <a:pt x="27" y="0"/>
                </a:lnTo>
                <a:lnTo>
                  <a:pt x="55" y="6"/>
                </a:lnTo>
                <a:lnTo>
                  <a:pt x="41" y="2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74" name="Freeform 13"/>
          <p:cNvSpPr>
            <a:spLocks/>
          </p:cNvSpPr>
          <p:nvPr/>
        </p:nvSpPr>
        <p:spPr bwMode="auto">
          <a:xfrm>
            <a:off x="9353231" y="4529138"/>
            <a:ext cx="148128" cy="57150"/>
          </a:xfrm>
          <a:custGeom>
            <a:avLst/>
            <a:gdLst>
              <a:gd name="T0" fmla="*/ 0 w 70"/>
              <a:gd name="T1" fmla="*/ 2147483646 h 36"/>
              <a:gd name="T2" fmla="*/ 2147483646 w 70"/>
              <a:gd name="T3" fmla="*/ 2147483646 h 36"/>
              <a:gd name="T4" fmla="*/ 2147483646 w 70"/>
              <a:gd name="T5" fmla="*/ 0 h 36"/>
              <a:gd name="T6" fmla="*/ 2147483646 w 70"/>
              <a:gd name="T7" fmla="*/ 2147483646 h 36"/>
              <a:gd name="T8" fmla="*/ 2147483646 w 70"/>
              <a:gd name="T9" fmla="*/ 214748364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36"/>
              <a:gd name="T17" fmla="*/ 70 w 70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36">
                <a:moveTo>
                  <a:pt x="0" y="35"/>
                </a:moveTo>
                <a:lnTo>
                  <a:pt x="69" y="7"/>
                </a:lnTo>
                <a:lnTo>
                  <a:pt x="42" y="0"/>
                </a:lnTo>
                <a:lnTo>
                  <a:pt x="69" y="7"/>
                </a:lnTo>
                <a:lnTo>
                  <a:pt x="48" y="2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75" name="Rectangle 14"/>
          <p:cNvSpPr>
            <a:spLocks noChangeArrowheads="1"/>
          </p:cNvSpPr>
          <p:nvPr/>
        </p:nvSpPr>
        <p:spPr bwMode="auto">
          <a:xfrm>
            <a:off x="9501359" y="3509963"/>
            <a:ext cx="778730" cy="530225"/>
          </a:xfrm>
          <a:prstGeom prst="rect">
            <a:avLst/>
          </a:prstGeom>
          <a:solidFill>
            <a:srgbClr val="FFCC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grpSp>
        <p:nvGrpSpPr>
          <p:cNvPr id="40976" name="Group 15"/>
          <p:cNvGrpSpPr>
            <a:grpSpLocks/>
          </p:cNvGrpSpPr>
          <p:nvPr/>
        </p:nvGrpSpPr>
        <p:grpSpPr bwMode="auto">
          <a:xfrm>
            <a:off x="9645255" y="3565525"/>
            <a:ext cx="503635" cy="420688"/>
            <a:chOff x="4558" y="2246"/>
            <a:chExt cx="238" cy="265"/>
          </a:xfrm>
        </p:grpSpPr>
        <p:sp>
          <p:nvSpPr>
            <p:cNvPr id="43025" name="Rectangle 16"/>
            <p:cNvSpPr>
              <a:spLocks noChangeArrowheads="1"/>
            </p:cNvSpPr>
            <p:nvPr/>
          </p:nvSpPr>
          <p:spPr bwMode="auto">
            <a:xfrm>
              <a:off x="4722" y="2348"/>
              <a:ext cx="74" cy="47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3026" name="Rectangle 17"/>
            <p:cNvSpPr>
              <a:spLocks noChangeArrowheads="1"/>
            </p:cNvSpPr>
            <p:nvPr/>
          </p:nvSpPr>
          <p:spPr bwMode="auto">
            <a:xfrm>
              <a:off x="4647" y="2457"/>
              <a:ext cx="67" cy="5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3027" name="Rectangle 18"/>
            <p:cNvSpPr>
              <a:spLocks noChangeArrowheads="1"/>
            </p:cNvSpPr>
            <p:nvPr/>
          </p:nvSpPr>
          <p:spPr bwMode="auto">
            <a:xfrm>
              <a:off x="4558" y="2348"/>
              <a:ext cx="74" cy="47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3028" name="Rectangle 19"/>
            <p:cNvSpPr>
              <a:spLocks noChangeArrowheads="1"/>
            </p:cNvSpPr>
            <p:nvPr/>
          </p:nvSpPr>
          <p:spPr bwMode="auto">
            <a:xfrm>
              <a:off x="4640" y="2246"/>
              <a:ext cx="74" cy="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3029" name="Line 20"/>
            <p:cNvSpPr>
              <a:spLocks noChangeShapeType="1"/>
            </p:cNvSpPr>
            <p:nvPr/>
          </p:nvSpPr>
          <p:spPr bwMode="auto">
            <a:xfrm flipV="1">
              <a:off x="4674" y="2296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0" name="Line 21"/>
            <p:cNvSpPr>
              <a:spLocks noChangeShapeType="1"/>
            </p:cNvSpPr>
            <p:nvPr/>
          </p:nvSpPr>
          <p:spPr bwMode="auto">
            <a:xfrm flipV="1">
              <a:off x="4598" y="2323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1" name="Line 22"/>
            <p:cNvSpPr>
              <a:spLocks noChangeShapeType="1"/>
            </p:cNvSpPr>
            <p:nvPr/>
          </p:nvSpPr>
          <p:spPr bwMode="auto">
            <a:xfrm flipV="1">
              <a:off x="4763" y="2323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2" name="Line 23"/>
            <p:cNvSpPr>
              <a:spLocks noChangeShapeType="1"/>
            </p:cNvSpPr>
            <p:nvPr/>
          </p:nvSpPr>
          <p:spPr bwMode="auto">
            <a:xfrm>
              <a:off x="4595" y="2327"/>
              <a:ext cx="17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3" name="Line 24"/>
            <p:cNvSpPr>
              <a:spLocks noChangeShapeType="1"/>
            </p:cNvSpPr>
            <p:nvPr/>
          </p:nvSpPr>
          <p:spPr bwMode="auto">
            <a:xfrm flipV="1">
              <a:off x="4690" y="2400"/>
              <a:ext cx="75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4" name="Line 25"/>
            <p:cNvSpPr>
              <a:spLocks noChangeShapeType="1"/>
            </p:cNvSpPr>
            <p:nvPr/>
          </p:nvSpPr>
          <p:spPr bwMode="auto">
            <a:xfrm>
              <a:off x="4588" y="2399"/>
              <a:ext cx="82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77" name="Rectangle 26"/>
          <p:cNvSpPr>
            <a:spLocks noChangeArrowheads="1"/>
          </p:cNvSpPr>
          <p:nvPr/>
        </p:nvSpPr>
        <p:spPr bwMode="auto">
          <a:xfrm>
            <a:off x="8125884" y="5334001"/>
            <a:ext cx="199093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Helvetica" panose="020B0604020202020204" pitchFamily="34" charset="0"/>
              </a:rPr>
              <a:t>Structured, Synthesized </a:t>
            </a:r>
          </a:p>
        </p:txBody>
      </p:sp>
      <p:sp>
        <p:nvSpPr>
          <p:cNvPr id="87067" name="Rectangle 27"/>
          <p:cNvSpPr>
            <a:spLocks noChangeArrowheads="1"/>
          </p:cNvSpPr>
          <p:nvPr/>
        </p:nvSpPr>
        <p:spPr bwMode="auto">
          <a:xfrm>
            <a:off x="8800925" y="5573713"/>
            <a:ext cx="112050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Information</a:t>
            </a:r>
          </a:p>
        </p:txBody>
      </p:sp>
      <p:grpSp>
        <p:nvGrpSpPr>
          <p:cNvPr id="40979" name="Group 28"/>
          <p:cNvGrpSpPr>
            <a:grpSpLocks/>
          </p:cNvGrpSpPr>
          <p:nvPr/>
        </p:nvGrpSpPr>
        <p:grpSpPr bwMode="auto">
          <a:xfrm>
            <a:off x="9355348" y="2652714"/>
            <a:ext cx="620021" cy="541337"/>
            <a:chOff x="4421" y="1671"/>
            <a:chExt cx="293" cy="341"/>
          </a:xfrm>
        </p:grpSpPr>
        <p:sp>
          <p:nvSpPr>
            <p:cNvPr id="43007" name="Rectangle 29"/>
            <p:cNvSpPr>
              <a:spLocks noChangeArrowheads="1"/>
            </p:cNvSpPr>
            <p:nvPr/>
          </p:nvSpPr>
          <p:spPr bwMode="auto">
            <a:xfrm>
              <a:off x="4421" y="1671"/>
              <a:ext cx="293" cy="341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3008" name="Freeform 30"/>
            <p:cNvSpPr>
              <a:spLocks/>
            </p:cNvSpPr>
            <p:nvPr/>
          </p:nvSpPr>
          <p:spPr bwMode="auto">
            <a:xfrm>
              <a:off x="4479" y="1756"/>
              <a:ext cx="35" cy="90"/>
            </a:xfrm>
            <a:custGeom>
              <a:avLst/>
              <a:gdLst>
                <a:gd name="T0" fmla="*/ 0 w 35"/>
                <a:gd name="T1" fmla="*/ 0 h 90"/>
                <a:gd name="T2" fmla="*/ 34 w 35"/>
                <a:gd name="T3" fmla="*/ 0 h 90"/>
                <a:gd name="T4" fmla="*/ 34 w 35"/>
                <a:gd name="T5" fmla="*/ 89 h 90"/>
                <a:gd name="T6" fmla="*/ 0 w 35"/>
                <a:gd name="T7" fmla="*/ 89 h 90"/>
                <a:gd name="T8" fmla="*/ 0 w 35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90"/>
                <a:gd name="T17" fmla="*/ 35 w 35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90">
                  <a:moveTo>
                    <a:pt x="0" y="0"/>
                  </a:moveTo>
                  <a:lnTo>
                    <a:pt x="34" y="0"/>
                  </a:lnTo>
                  <a:lnTo>
                    <a:pt x="34" y="89"/>
                  </a:lnTo>
                  <a:lnTo>
                    <a:pt x="0" y="89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09" name="Rectangle 31"/>
            <p:cNvSpPr>
              <a:spLocks noChangeArrowheads="1"/>
            </p:cNvSpPr>
            <p:nvPr/>
          </p:nvSpPr>
          <p:spPr bwMode="auto">
            <a:xfrm>
              <a:off x="4422" y="1736"/>
              <a:ext cx="10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1. </a:t>
              </a:r>
            </a:p>
          </p:txBody>
        </p:sp>
        <p:sp>
          <p:nvSpPr>
            <p:cNvPr id="43010" name="Rectangle 32"/>
            <p:cNvSpPr>
              <a:spLocks noChangeArrowheads="1"/>
            </p:cNvSpPr>
            <p:nvPr/>
          </p:nvSpPr>
          <p:spPr bwMode="auto">
            <a:xfrm>
              <a:off x="4422" y="1763"/>
              <a:ext cx="10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2. </a:t>
              </a:r>
            </a:p>
          </p:txBody>
        </p:sp>
        <p:sp>
          <p:nvSpPr>
            <p:cNvPr id="43011" name="Rectangle 33"/>
            <p:cNvSpPr>
              <a:spLocks noChangeArrowheads="1"/>
            </p:cNvSpPr>
            <p:nvPr/>
          </p:nvSpPr>
          <p:spPr bwMode="auto">
            <a:xfrm>
              <a:off x="4422" y="1791"/>
              <a:ext cx="9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43012" name="Freeform 34"/>
            <p:cNvSpPr>
              <a:spLocks/>
            </p:cNvSpPr>
            <p:nvPr/>
          </p:nvSpPr>
          <p:spPr bwMode="auto">
            <a:xfrm>
              <a:off x="4486" y="1900"/>
              <a:ext cx="35" cy="62"/>
            </a:xfrm>
            <a:custGeom>
              <a:avLst/>
              <a:gdLst>
                <a:gd name="T0" fmla="*/ 0 w 35"/>
                <a:gd name="T1" fmla="*/ 0 h 62"/>
                <a:gd name="T2" fmla="*/ 34 w 35"/>
                <a:gd name="T3" fmla="*/ 0 h 62"/>
                <a:gd name="T4" fmla="*/ 34 w 35"/>
                <a:gd name="T5" fmla="*/ 61 h 62"/>
                <a:gd name="T6" fmla="*/ 0 w 35"/>
                <a:gd name="T7" fmla="*/ 61 h 62"/>
                <a:gd name="T8" fmla="*/ 0 w 35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2"/>
                <a:gd name="T17" fmla="*/ 35 w 3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2">
                  <a:moveTo>
                    <a:pt x="0" y="0"/>
                  </a:moveTo>
                  <a:lnTo>
                    <a:pt x="34" y="0"/>
                  </a:lnTo>
                  <a:lnTo>
                    <a:pt x="34" y="61"/>
                  </a:ln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13" name="Rectangle 35"/>
            <p:cNvSpPr>
              <a:spLocks noChangeArrowheads="1"/>
            </p:cNvSpPr>
            <p:nvPr/>
          </p:nvSpPr>
          <p:spPr bwMode="auto">
            <a:xfrm>
              <a:off x="4429" y="1879"/>
              <a:ext cx="10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1. </a:t>
              </a:r>
            </a:p>
          </p:txBody>
        </p:sp>
        <p:sp>
          <p:nvSpPr>
            <p:cNvPr id="43014" name="Rectangle 36"/>
            <p:cNvSpPr>
              <a:spLocks noChangeArrowheads="1"/>
            </p:cNvSpPr>
            <p:nvPr/>
          </p:nvSpPr>
          <p:spPr bwMode="auto">
            <a:xfrm>
              <a:off x="4429" y="1907"/>
              <a:ext cx="10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2.</a:t>
              </a:r>
            </a:p>
          </p:txBody>
        </p:sp>
        <p:sp>
          <p:nvSpPr>
            <p:cNvPr id="43015" name="Line 37"/>
            <p:cNvSpPr>
              <a:spLocks noChangeShapeType="1"/>
            </p:cNvSpPr>
            <p:nvPr/>
          </p:nvSpPr>
          <p:spPr bwMode="auto">
            <a:xfrm>
              <a:off x="4444" y="1705"/>
              <a:ext cx="240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16" name="Line 38"/>
            <p:cNvSpPr>
              <a:spLocks noChangeShapeType="1"/>
            </p:cNvSpPr>
            <p:nvPr/>
          </p:nvSpPr>
          <p:spPr bwMode="auto">
            <a:xfrm>
              <a:off x="4444" y="1719"/>
              <a:ext cx="240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17" name="Line 39"/>
            <p:cNvSpPr>
              <a:spLocks noChangeShapeType="1"/>
            </p:cNvSpPr>
            <p:nvPr/>
          </p:nvSpPr>
          <p:spPr bwMode="auto">
            <a:xfrm>
              <a:off x="4444" y="1739"/>
              <a:ext cx="130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18" name="Line 40"/>
            <p:cNvSpPr>
              <a:spLocks noChangeShapeType="1"/>
            </p:cNvSpPr>
            <p:nvPr/>
          </p:nvSpPr>
          <p:spPr bwMode="auto">
            <a:xfrm>
              <a:off x="4506" y="1766"/>
              <a:ext cx="164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19" name="Line 41"/>
            <p:cNvSpPr>
              <a:spLocks noChangeShapeType="1"/>
            </p:cNvSpPr>
            <p:nvPr/>
          </p:nvSpPr>
          <p:spPr bwMode="auto">
            <a:xfrm>
              <a:off x="4506" y="1801"/>
              <a:ext cx="164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20" name="Line 42"/>
            <p:cNvSpPr>
              <a:spLocks noChangeShapeType="1"/>
            </p:cNvSpPr>
            <p:nvPr/>
          </p:nvSpPr>
          <p:spPr bwMode="auto">
            <a:xfrm>
              <a:off x="4506" y="1828"/>
              <a:ext cx="110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21" name="Line 43"/>
            <p:cNvSpPr>
              <a:spLocks noChangeShapeType="1"/>
            </p:cNvSpPr>
            <p:nvPr/>
          </p:nvSpPr>
          <p:spPr bwMode="auto">
            <a:xfrm>
              <a:off x="4513" y="1910"/>
              <a:ext cx="82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22" name="Line 44"/>
            <p:cNvSpPr>
              <a:spLocks noChangeShapeType="1"/>
            </p:cNvSpPr>
            <p:nvPr/>
          </p:nvSpPr>
          <p:spPr bwMode="auto">
            <a:xfrm>
              <a:off x="4513" y="1944"/>
              <a:ext cx="171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23" name="Line 45"/>
            <p:cNvSpPr>
              <a:spLocks noChangeShapeType="1"/>
            </p:cNvSpPr>
            <p:nvPr/>
          </p:nvSpPr>
          <p:spPr bwMode="auto">
            <a:xfrm>
              <a:off x="4444" y="1855"/>
              <a:ext cx="233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24" name="Line 46"/>
            <p:cNvSpPr>
              <a:spLocks noChangeShapeType="1"/>
            </p:cNvSpPr>
            <p:nvPr/>
          </p:nvSpPr>
          <p:spPr bwMode="auto">
            <a:xfrm>
              <a:off x="4444" y="1876"/>
              <a:ext cx="233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0980" name="Group 47"/>
          <p:cNvGrpSpPr>
            <a:grpSpLocks/>
          </p:cNvGrpSpPr>
          <p:nvPr/>
        </p:nvGrpSpPr>
        <p:grpSpPr bwMode="auto">
          <a:xfrm>
            <a:off x="9283400" y="2697163"/>
            <a:ext cx="620021" cy="539750"/>
            <a:chOff x="4387" y="1699"/>
            <a:chExt cx="293" cy="340"/>
          </a:xfrm>
        </p:grpSpPr>
        <p:sp>
          <p:nvSpPr>
            <p:cNvPr id="42989" name="Rectangle 48"/>
            <p:cNvSpPr>
              <a:spLocks noChangeArrowheads="1"/>
            </p:cNvSpPr>
            <p:nvPr/>
          </p:nvSpPr>
          <p:spPr bwMode="auto">
            <a:xfrm>
              <a:off x="4387" y="1699"/>
              <a:ext cx="293" cy="340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2990" name="Freeform 49"/>
            <p:cNvSpPr>
              <a:spLocks/>
            </p:cNvSpPr>
            <p:nvPr/>
          </p:nvSpPr>
          <p:spPr bwMode="auto">
            <a:xfrm>
              <a:off x="4444" y="1783"/>
              <a:ext cx="36" cy="90"/>
            </a:xfrm>
            <a:custGeom>
              <a:avLst/>
              <a:gdLst>
                <a:gd name="T0" fmla="*/ 0 w 36"/>
                <a:gd name="T1" fmla="*/ 0 h 90"/>
                <a:gd name="T2" fmla="*/ 35 w 36"/>
                <a:gd name="T3" fmla="*/ 0 h 90"/>
                <a:gd name="T4" fmla="*/ 35 w 36"/>
                <a:gd name="T5" fmla="*/ 89 h 90"/>
                <a:gd name="T6" fmla="*/ 0 w 36"/>
                <a:gd name="T7" fmla="*/ 89 h 90"/>
                <a:gd name="T8" fmla="*/ 0 w 36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90"/>
                <a:gd name="T17" fmla="*/ 36 w 36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90">
                  <a:moveTo>
                    <a:pt x="0" y="0"/>
                  </a:moveTo>
                  <a:lnTo>
                    <a:pt x="35" y="0"/>
                  </a:lnTo>
                  <a:lnTo>
                    <a:pt x="35" y="89"/>
                  </a:lnTo>
                  <a:lnTo>
                    <a:pt x="0" y="89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91" name="Rectangle 50"/>
            <p:cNvSpPr>
              <a:spLocks noChangeArrowheads="1"/>
            </p:cNvSpPr>
            <p:nvPr/>
          </p:nvSpPr>
          <p:spPr bwMode="auto">
            <a:xfrm>
              <a:off x="4388" y="1763"/>
              <a:ext cx="10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1. </a:t>
              </a:r>
            </a:p>
          </p:txBody>
        </p:sp>
        <p:sp>
          <p:nvSpPr>
            <p:cNvPr id="42992" name="Rectangle 51"/>
            <p:cNvSpPr>
              <a:spLocks noChangeArrowheads="1"/>
            </p:cNvSpPr>
            <p:nvPr/>
          </p:nvSpPr>
          <p:spPr bwMode="auto">
            <a:xfrm>
              <a:off x="4388" y="1791"/>
              <a:ext cx="10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2. </a:t>
              </a:r>
            </a:p>
          </p:txBody>
        </p:sp>
        <p:sp>
          <p:nvSpPr>
            <p:cNvPr id="42993" name="Rectangle 52"/>
            <p:cNvSpPr>
              <a:spLocks noChangeArrowheads="1"/>
            </p:cNvSpPr>
            <p:nvPr/>
          </p:nvSpPr>
          <p:spPr bwMode="auto">
            <a:xfrm>
              <a:off x="4388" y="1818"/>
              <a:ext cx="9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42994" name="Freeform 53"/>
            <p:cNvSpPr>
              <a:spLocks/>
            </p:cNvSpPr>
            <p:nvPr/>
          </p:nvSpPr>
          <p:spPr bwMode="auto">
            <a:xfrm>
              <a:off x="4451" y="1927"/>
              <a:ext cx="36" cy="63"/>
            </a:xfrm>
            <a:custGeom>
              <a:avLst/>
              <a:gdLst>
                <a:gd name="T0" fmla="*/ 0 w 36"/>
                <a:gd name="T1" fmla="*/ 0 h 63"/>
                <a:gd name="T2" fmla="*/ 35 w 36"/>
                <a:gd name="T3" fmla="*/ 0 h 63"/>
                <a:gd name="T4" fmla="*/ 35 w 36"/>
                <a:gd name="T5" fmla="*/ 62 h 63"/>
                <a:gd name="T6" fmla="*/ 0 w 36"/>
                <a:gd name="T7" fmla="*/ 62 h 63"/>
                <a:gd name="T8" fmla="*/ 0 w 36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3"/>
                <a:gd name="T17" fmla="*/ 36 w 36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3">
                  <a:moveTo>
                    <a:pt x="0" y="0"/>
                  </a:moveTo>
                  <a:lnTo>
                    <a:pt x="35" y="0"/>
                  </a:lnTo>
                  <a:lnTo>
                    <a:pt x="35" y="62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95" name="Rectangle 54"/>
            <p:cNvSpPr>
              <a:spLocks noChangeArrowheads="1"/>
            </p:cNvSpPr>
            <p:nvPr/>
          </p:nvSpPr>
          <p:spPr bwMode="auto">
            <a:xfrm>
              <a:off x="4395" y="1907"/>
              <a:ext cx="10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1. </a:t>
              </a:r>
            </a:p>
          </p:txBody>
        </p:sp>
        <p:sp>
          <p:nvSpPr>
            <p:cNvPr id="42996" name="Rectangle 55"/>
            <p:cNvSpPr>
              <a:spLocks noChangeArrowheads="1"/>
            </p:cNvSpPr>
            <p:nvPr/>
          </p:nvSpPr>
          <p:spPr bwMode="auto">
            <a:xfrm>
              <a:off x="4395" y="1934"/>
              <a:ext cx="10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77B0B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F77B0B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en-US" altLang="en-US" sz="3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2.</a:t>
              </a:r>
            </a:p>
          </p:txBody>
        </p:sp>
        <p:sp>
          <p:nvSpPr>
            <p:cNvPr id="42997" name="Line 56"/>
            <p:cNvSpPr>
              <a:spLocks noChangeShapeType="1"/>
            </p:cNvSpPr>
            <p:nvPr/>
          </p:nvSpPr>
          <p:spPr bwMode="auto">
            <a:xfrm>
              <a:off x="4410" y="1732"/>
              <a:ext cx="240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98" name="Line 57"/>
            <p:cNvSpPr>
              <a:spLocks noChangeShapeType="1"/>
            </p:cNvSpPr>
            <p:nvPr/>
          </p:nvSpPr>
          <p:spPr bwMode="auto">
            <a:xfrm>
              <a:off x="4410" y="1746"/>
              <a:ext cx="240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99" name="Line 58"/>
            <p:cNvSpPr>
              <a:spLocks noChangeShapeType="1"/>
            </p:cNvSpPr>
            <p:nvPr/>
          </p:nvSpPr>
          <p:spPr bwMode="auto">
            <a:xfrm>
              <a:off x="4410" y="1766"/>
              <a:ext cx="130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00" name="Line 59"/>
            <p:cNvSpPr>
              <a:spLocks noChangeShapeType="1"/>
            </p:cNvSpPr>
            <p:nvPr/>
          </p:nvSpPr>
          <p:spPr bwMode="auto">
            <a:xfrm>
              <a:off x="4472" y="1794"/>
              <a:ext cx="164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01" name="Line 60"/>
            <p:cNvSpPr>
              <a:spLocks noChangeShapeType="1"/>
            </p:cNvSpPr>
            <p:nvPr/>
          </p:nvSpPr>
          <p:spPr bwMode="auto">
            <a:xfrm>
              <a:off x="4472" y="1828"/>
              <a:ext cx="164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02" name="Line 61"/>
            <p:cNvSpPr>
              <a:spLocks noChangeShapeType="1"/>
            </p:cNvSpPr>
            <p:nvPr/>
          </p:nvSpPr>
          <p:spPr bwMode="auto">
            <a:xfrm>
              <a:off x="4472" y="1855"/>
              <a:ext cx="109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03" name="Line 62"/>
            <p:cNvSpPr>
              <a:spLocks noChangeShapeType="1"/>
            </p:cNvSpPr>
            <p:nvPr/>
          </p:nvSpPr>
          <p:spPr bwMode="auto">
            <a:xfrm>
              <a:off x="4479" y="1937"/>
              <a:ext cx="82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04" name="Line 63"/>
            <p:cNvSpPr>
              <a:spLocks noChangeShapeType="1"/>
            </p:cNvSpPr>
            <p:nvPr/>
          </p:nvSpPr>
          <p:spPr bwMode="auto">
            <a:xfrm>
              <a:off x="4479" y="1971"/>
              <a:ext cx="171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05" name="Line 64"/>
            <p:cNvSpPr>
              <a:spLocks noChangeShapeType="1"/>
            </p:cNvSpPr>
            <p:nvPr/>
          </p:nvSpPr>
          <p:spPr bwMode="auto">
            <a:xfrm>
              <a:off x="4410" y="1883"/>
              <a:ext cx="233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06" name="Line 65"/>
            <p:cNvSpPr>
              <a:spLocks noChangeShapeType="1"/>
            </p:cNvSpPr>
            <p:nvPr/>
          </p:nvSpPr>
          <p:spPr bwMode="auto">
            <a:xfrm>
              <a:off x="4410" y="1903"/>
              <a:ext cx="233" cy="0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1" name="Rectangle 66"/>
          <p:cNvSpPr>
            <a:spLocks noChangeArrowheads="1"/>
          </p:cNvSpPr>
          <p:nvPr/>
        </p:nvSpPr>
        <p:spPr bwMode="auto">
          <a:xfrm>
            <a:off x="9211452" y="2751138"/>
            <a:ext cx="620021" cy="539750"/>
          </a:xfrm>
          <a:prstGeom prst="rect">
            <a:avLst/>
          </a:prstGeom>
          <a:solidFill>
            <a:srgbClr val="FFCC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0982" name="Rectangle 67"/>
          <p:cNvSpPr>
            <a:spLocks noChangeArrowheads="1"/>
          </p:cNvSpPr>
          <p:nvPr/>
        </p:nvSpPr>
        <p:spPr bwMode="auto">
          <a:xfrm>
            <a:off x="9213567" y="2863851"/>
            <a:ext cx="229230" cy="13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300" dirty="0">
                <a:solidFill>
                  <a:srgbClr val="000000"/>
                </a:solidFill>
                <a:latin typeface="Helvetica" panose="020B0604020202020204" pitchFamily="34" charset="0"/>
              </a:rPr>
              <a:t>1. </a:t>
            </a:r>
          </a:p>
        </p:txBody>
      </p:sp>
      <p:sp>
        <p:nvSpPr>
          <p:cNvPr id="40983" name="Rectangle 68"/>
          <p:cNvSpPr>
            <a:spLocks noChangeArrowheads="1"/>
          </p:cNvSpPr>
          <p:nvPr/>
        </p:nvSpPr>
        <p:spPr bwMode="auto">
          <a:xfrm>
            <a:off x="9213567" y="2908301"/>
            <a:ext cx="229230" cy="13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300" dirty="0">
                <a:solidFill>
                  <a:srgbClr val="000000"/>
                </a:solidFill>
                <a:latin typeface="Helvetica" panose="020B0604020202020204" pitchFamily="34" charset="0"/>
              </a:rPr>
              <a:t>2. </a:t>
            </a:r>
          </a:p>
        </p:txBody>
      </p:sp>
      <p:sp>
        <p:nvSpPr>
          <p:cNvPr id="40984" name="Rectangle 69"/>
          <p:cNvSpPr>
            <a:spLocks noChangeArrowheads="1"/>
          </p:cNvSpPr>
          <p:nvPr/>
        </p:nvSpPr>
        <p:spPr bwMode="auto">
          <a:xfrm>
            <a:off x="9213566" y="2951163"/>
            <a:ext cx="206788" cy="13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300" dirty="0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</a:p>
        </p:txBody>
      </p:sp>
      <p:sp>
        <p:nvSpPr>
          <p:cNvPr id="40985" name="Rectangle 70"/>
          <p:cNvSpPr>
            <a:spLocks noChangeArrowheads="1"/>
          </p:cNvSpPr>
          <p:nvPr/>
        </p:nvSpPr>
        <p:spPr bwMode="auto">
          <a:xfrm>
            <a:off x="9213567" y="3081338"/>
            <a:ext cx="229230" cy="13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300" dirty="0">
                <a:solidFill>
                  <a:srgbClr val="000000"/>
                </a:solidFill>
                <a:latin typeface="Helvetica" panose="020B0604020202020204" pitchFamily="34" charset="0"/>
              </a:rPr>
              <a:t>1. </a:t>
            </a:r>
          </a:p>
        </p:txBody>
      </p:sp>
      <p:sp>
        <p:nvSpPr>
          <p:cNvPr id="40986" name="Rectangle 71"/>
          <p:cNvSpPr>
            <a:spLocks noChangeArrowheads="1"/>
          </p:cNvSpPr>
          <p:nvPr/>
        </p:nvSpPr>
        <p:spPr bwMode="auto">
          <a:xfrm>
            <a:off x="9213567" y="3124201"/>
            <a:ext cx="218008" cy="13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300" dirty="0">
                <a:solidFill>
                  <a:srgbClr val="000000"/>
                </a:solidFill>
                <a:latin typeface="Helvetica" panose="020B0604020202020204" pitchFamily="34" charset="0"/>
              </a:rPr>
              <a:t>2.</a:t>
            </a:r>
          </a:p>
        </p:txBody>
      </p:sp>
      <p:sp>
        <p:nvSpPr>
          <p:cNvPr id="40987" name="Line 72"/>
          <p:cNvSpPr>
            <a:spLocks noChangeShapeType="1"/>
          </p:cNvSpPr>
          <p:nvPr/>
        </p:nvSpPr>
        <p:spPr bwMode="auto">
          <a:xfrm>
            <a:off x="9245309" y="2814638"/>
            <a:ext cx="507868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88" name="Line 73"/>
          <p:cNvSpPr>
            <a:spLocks noChangeShapeType="1"/>
          </p:cNvSpPr>
          <p:nvPr/>
        </p:nvSpPr>
        <p:spPr bwMode="auto">
          <a:xfrm>
            <a:off x="9260121" y="2836863"/>
            <a:ext cx="507868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89" name="Line 74"/>
          <p:cNvSpPr>
            <a:spLocks noChangeShapeType="1"/>
          </p:cNvSpPr>
          <p:nvPr/>
        </p:nvSpPr>
        <p:spPr bwMode="auto">
          <a:xfrm>
            <a:off x="9260122" y="2859088"/>
            <a:ext cx="275095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0" name="Line 75"/>
          <p:cNvSpPr>
            <a:spLocks noChangeShapeType="1"/>
          </p:cNvSpPr>
          <p:nvPr/>
        </p:nvSpPr>
        <p:spPr bwMode="auto">
          <a:xfrm>
            <a:off x="9391320" y="2913063"/>
            <a:ext cx="332231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1" name="Line 76"/>
          <p:cNvSpPr>
            <a:spLocks noChangeShapeType="1"/>
          </p:cNvSpPr>
          <p:nvPr/>
        </p:nvSpPr>
        <p:spPr bwMode="auto">
          <a:xfrm>
            <a:off x="9391320" y="2954338"/>
            <a:ext cx="347043" cy="11112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2" name="Line 77"/>
          <p:cNvSpPr>
            <a:spLocks noChangeShapeType="1"/>
          </p:cNvSpPr>
          <p:nvPr/>
        </p:nvSpPr>
        <p:spPr bwMode="auto">
          <a:xfrm>
            <a:off x="9404018" y="2998788"/>
            <a:ext cx="232773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3" name="Line 78"/>
          <p:cNvSpPr>
            <a:spLocks noChangeShapeType="1"/>
          </p:cNvSpPr>
          <p:nvPr/>
        </p:nvSpPr>
        <p:spPr bwMode="auto">
          <a:xfrm>
            <a:off x="9404017" y="3140075"/>
            <a:ext cx="160825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4" name="Line 79"/>
          <p:cNvSpPr>
            <a:spLocks noChangeShapeType="1"/>
          </p:cNvSpPr>
          <p:nvPr/>
        </p:nvSpPr>
        <p:spPr bwMode="auto">
          <a:xfrm>
            <a:off x="9391321" y="3184525"/>
            <a:ext cx="361856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5" name="Line 80"/>
          <p:cNvSpPr>
            <a:spLocks noChangeShapeType="1"/>
          </p:cNvSpPr>
          <p:nvPr/>
        </p:nvSpPr>
        <p:spPr bwMode="auto">
          <a:xfrm>
            <a:off x="9260122" y="3043238"/>
            <a:ext cx="478242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6" name="Line 81"/>
          <p:cNvSpPr>
            <a:spLocks noChangeShapeType="1"/>
          </p:cNvSpPr>
          <p:nvPr/>
        </p:nvSpPr>
        <p:spPr bwMode="auto">
          <a:xfrm>
            <a:off x="9260121" y="3063875"/>
            <a:ext cx="493056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7" name="Line 82"/>
          <p:cNvSpPr>
            <a:spLocks noChangeShapeType="1"/>
          </p:cNvSpPr>
          <p:nvPr/>
        </p:nvSpPr>
        <p:spPr bwMode="auto">
          <a:xfrm>
            <a:off x="9260121" y="3097213"/>
            <a:ext cx="493056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8" name="Freeform 83"/>
          <p:cNvSpPr>
            <a:spLocks/>
          </p:cNvSpPr>
          <p:nvPr/>
        </p:nvSpPr>
        <p:spPr bwMode="auto">
          <a:xfrm>
            <a:off x="3561423" y="1914525"/>
            <a:ext cx="3578351" cy="1574800"/>
          </a:xfrm>
          <a:custGeom>
            <a:avLst/>
            <a:gdLst>
              <a:gd name="T0" fmla="*/ 2147483646 w 1691"/>
              <a:gd name="T1" fmla="*/ 2147483646 h 992"/>
              <a:gd name="T2" fmla="*/ 2147483646 w 1691"/>
              <a:gd name="T3" fmla="*/ 2147483646 h 992"/>
              <a:gd name="T4" fmla="*/ 2147483646 w 1691"/>
              <a:gd name="T5" fmla="*/ 2147483646 h 992"/>
              <a:gd name="T6" fmla="*/ 2147483646 w 1691"/>
              <a:gd name="T7" fmla="*/ 2147483646 h 992"/>
              <a:gd name="T8" fmla="*/ 2147483646 w 1691"/>
              <a:gd name="T9" fmla="*/ 2147483646 h 992"/>
              <a:gd name="T10" fmla="*/ 2147483646 w 1691"/>
              <a:gd name="T11" fmla="*/ 2147483646 h 992"/>
              <a:gd name="T12" fmla="*/ 2147483646 w 1691"/>
              <a:gd name="T13" fmla="*/ 2147483646 h 992"/>
              <a:gd name="T14" fmla="*/ 2147483646 w 1691"/>
              <a:gd name="T15" fmla="*/ 2147483646 h 992"/>
              <a:gd name="T16" fmla="*/ 2147483646 w 1691"/>
              <a:gd name="T17" fmla="*/ 2147483646 h 992"/>
              <a:gd name="T18" fmla="*/ 2147483646 w 1691"/>
              <a:gd name="T19" fmla="*/ 2147483646 h 992"/>
              <a:gd name="T20" fmla="*/ 2147483646 w 1691"/>
              <a:gd name="T21" fmla="*/ 2147483646 h 992"/>
              <a:gd name="T22" fmla="*/ 2147483646 w 1691"/>
              <a:gd name="T23" fmla="*/ 2147483646 h 992"/>
              <a:gd name="T24" fmla="*/ 2147483646 w 1691"/>
              <a:gd name="T25" fmla="*/ 2147483646 h 992"/>
              <a:gd name="T26" fmla="*/ 2147483646 w 1691"/>
              <a:gd name="T27" fmla="*/ 2147483646 h 992"/>
              <a:gd name="T28" fmla="*/ 2147483646 w 1691"/>
              <a:gd name="T29" fmla="*/ 2147483646 h 992"/>
              <a:gd name="T30" fmla="*/ 2147483646 w 1691"/>
              <a:gd name="T31" fmla="*/ 2147483646 h 992"/>
              <a:gd name="T32" fmla="*/ 2147483646 w 1691"/>
              <a:gd name="T33" fmla="*/ 2147483646 h 992"/>
              <a:gd name="T34" fmla="*/ 2147483646 w 1691"/>
              <a:gd name="T35" fmla="*/ 2147483646 h 992"/>
              <a:gd name="T36" fmla="*/ 2147483646 w 1691"/>
              <a:gd name="T37" fmla="*/ 2147483646 h 992"/>
              <a:gd name="T38" fmla="*/ 2147483646 w 1691"/>
              <a:gd name="T39" fmla="*/ 2147483646 h 992"/>
              <a:gd name="T40" fmla="*/ 2147483646 w 1691"/>
              <a:gd name="T41" fmla="*/ 2147483646 h 992"/>
              <a:gd name="T42" fmla="*/ 2147483646 w 1691"/>
              <a:gd name="T43" fmla="*/ 2147483646 h 992"/>
              <a:gd name="T44" fmla="*/ 2147483646 w 1691"/>
              <a:gd name="T45" fmla="*/ 2147483646 h 992"/>
              <a:gd name="T46" fmla="*/ 2147483646 w 1691"/>
              <a:gd name="T47" fmla="*/ 2147483646 h 992"/>
              <a:gd name="T48" fmla="*/ 2147483646 w 1691"/>
              <a:gd name="T49" fmla="*/ 2147483646 h 992"/>
              <a:gd name="T50" fmla="*/ 2147483646 w 1691"/>
              <a:gd name="T51" fmla="*/ 2147483646 h 992"/>
              <a:gd name="T52" fmla="*/ 2147483646 w 1691"/>
              <a:gd name="T53" fmla="*/ 2147483646 h 992"/>
              <a:gd name="T54" fmla="*/ 2147483646 w 1691"/>
              <a:gd name="T55" fmla="*/ 2147483646 h 992"/>
              <a:gd name="T56" fmla="*/ 2147483646 w 1691"/>
              <a:gd name="T57" fmla="*/ 2147483646 h 992"/>
              <a:gd name="T58" fmla="*/ 2147483646 w 1691"/>
              <a:gd name="T59" fmla="*/ 2147483646 h 992"/>
              <a:gd name="T60" fmla="*/ 2147483646 w 1691"/>
              <a:gd name="T61" fmla="*/ 2147483646 h 992"/>
              <a:gd name="T62" fmla="*/ 2147483646 w 1691"/>
              <a:gd name="T63" fmla="*/ 2147483646 h 992"/>
              <a:gd name="T64" fmla="*/ 2147483646 w 1691"/>
              <a:gd name="T65" fmla="*/ 2147483646 h 992"/>
              <a:gd name="T66" fmla="*/ 2147483646 w 1691"/>
              <a:gd name="T67" fmla="*/ 2147483646 h 992"/>
              <a:gd name="T68" fmla="*/ 2147483646 w 1691"/>
              <a:gd name="T69" fmla="*/ 2147483646 h 992"/>
              <a:gd name="T70" fmla="*/ 2147483646 w 1691"/>
              <a:gd name="T71" fmla="*/ 2147483646 h 992"/>
              <a:gd name="T72" fmla="*/ 2147483646 w 1691"/>
              <a:gd name="T73" fmla="*/ 2147483646 h 992"/>
              <a:gd name="T74" fmla="*/ 2147483646 w 1691"/>
              <a:gd name="T75" fmla="*/ 2147483646 h 992"/>
              <a:gd name="T76" fmla="*/ 2147483646 w 1691"/>
              <a:gd name="T77" fmla="*/ 2147483646 h 992"/>
              <a:gd name="T78" fmla="*/ 2147483646 w 1691"/>
              <a:gd name="T79" fmla="*/ 2147483646 h 992"/>
              <a:gd name="T80" fmla="*/ 2147483646 w 1691"/>
              <a:gd name="T81" fmla="*/ 2147483646 h 992"/>
              <a:gd name="T82" fmla="*/ 2147483646 w 1691"/>
              <a:gd name="T83" fmla="*/ 2147483646 h 992"/>
              <a:gd name="T84" fmla="*/ 2147483646 w 1691"/>
              <a:gd name="T85" fmla="*/ 2147483646 h 992"/>
              <a:gd name="T86" fmla="*/ 2147483646 w 1691"/>
              <a:gd name="T87" fmla="*/ 0 h 992"/>
              <a:gd name="T88" fmla="*/ 2147483646 w 1691"/>
              <a:gd name="T89" fmla="*/ 2147483646 h 992"/>
              <a:gd name="T90" fmla="*/ 2147483646 w 1691"/>
              <a:gd name="T91" fmla="*/ 2147483646 h 992"/>
              <a:gd name="T92" fmla="*/ 2147483646 w 1691"/>
              <a:gd name="T93" fmla="*/ 2147483646 h 99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91"/>
              <a:gd name="T142" fmla="*/ 0 h 992"/>
              <a:gd name="T143" fmla="*/ 1691 w 1691"/>
              <a:gd name="T144" fmla="*/ 992 h 99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91" h="992">
                <a:moveTo>
                  <a:pt x="890" y="123"/>
                </a:moveTo>
                <a:lnTo>
                  <a:pt x="842" y="102"/>
                </a:lnTo>
                <a:lnTo>
                  <a:pt x="821" y="95"/>
                </a:lnTo>
                <a:lnTo>
                  <a:pt x="794" y="95"/>
                </a:lnTo>
                <a:lnTo>
                  <a:pt x="753" y="116"/>
                </a:lnTo>
                <a:lnTo>
                  <a:pt x="712" y="157"/>
                </a:lnTo>
                <a:lnTo>
                  <a:pt x="657" y="171"/>
                </a:lnTo>
                <a:lnTo>
                  <a:pt x="616" y="178"/>
                </a:lnTo>
                <a:lnTo>
                  <a:pt x="527" y="198"/>
                </a:lnTo>
                <a:lnTo>
                  <a:pt x="479" y="219"/>
                </a:lnTo>
                <a:lnTo>
                  <a:pt x="431" y="246"/>
                </a:lnTo>
                <a:lnTo>
                  <a:pt x="383" y="253"/>
                </a:lnTo>
                <a:lnTo>
                  <a:pt x="342" y="253"/>
                </a:lnTo>
                <a:lnTo>
                  <a:pt x="294" y="253"/>
                </a:lnTo>
                <a:lnTo>
                  <a:pt x="253" y="260"/>
                </a:lnTo>
                <a:lnTo>
                  <a:pt x="171" y="273"/>
                </a:lnTo>
                <a:lnTo>
                  <a:pt x="137" y="287"/>
                </a:lnTo>
                <a:lnTo>
                  <a:pt x="110" y="321"/>
                </a:lnTo>
                <a:lnTo>
                  <a:pt x="96" y="355"/>
                </a:lnTo>
                <a:lnTo>
                  <a:pt x="96" y="396"/>
                </a:lnTo>
                <a:lnTo>
                  <a:pt x="96" y="437"/>
                </a:lnTo>
                <a:lnTo>
                  <a:pt x="96" y="485"/>
                </a:lnTo>
                <a:lnTo>
                  <a:pt x="75" y="519"/>
                </a:lnTo>
                <a:lnTo>
                  <a:pt x="55" y="554"/>
                </a:lnTo>
                <a:lnTo>
                  <a:pt x="27" y="588"/>
                </a:lnTo>
                <a:lnTo>
                  <a:pt x="14" y="636"/>
                </a:lnTo>
                <a:lnTo>
                  <a:pt x="0" y="677"/>
                </a:lnTo>
                <a:lnTo>
                  <a:pt x="7" y="731"/>
                </a:lnTo>
                <a:lnTo>
                  <a:pt x="34" y="793"/>
                </a:lnTo>
                <a:lnTo>
                  <a:pt x="89" y="848"/>
                </a:lnTo>
                <a:lnTo>
                  <a:pt x="123" y="868"/>
                </a:lnTo>
                <a:lnTo>
                  <a:pt x="158" y="882"/>
                </a:lnTo>
                <a:lnTo>
                  <a:pt x="192" y="889"/>
                </a:lnTo>
                <a:lnTo>
                  <a:pt x="233" y="909"/>
                </a:lnTo>
                <a:lnTo>
                  <a:pt x="301" y="950"/>
                </a:lnTo>
                <a:lnTo>
                  <a:pt x="335" y="964"/>
                </a:lnTo>
                <a:lnTo>
                  <a:pt x="377" y="977"/>
                </a:lnTo>
                <a:lnTo>
                  <a:pt x="431" y="957"/>
                </a:lnTo>
                <a:lnTo>
                  <a:pt x="493" y="943"/>
                </a:lnTo>
                <a:lnTo>
                  <a:pt x="548" y="943"/>
                </a:lnTo>
                <a:lnTo>
                  <a:pt x="602" y="943"/>
                </a:lnTo>
                <a:lnTo>
                  <a:pt x="643" y="950"/>
                </a:lnTo>
                <a:lnTo>
                  <a:pt x="684" y="971"/>
                </a:lnTo>
                <a:lnTo>
                  <a:pt x="719" y="984"/>
                </a:lnTo>
                <a:lnTo>
                  <a:pt x="767" y="991"/>
                </a:lnTo>
                <a:lnTo>
                  <a:pt x="801" y="977"/>
                </a:lnTo>
                <a:lnTo>
                  <a:pt x="835" y="971"/>
                </a:lnTo>
                <a:lnTo>
                  <a:pt x="903" y="964"/>
                </a:lnTo>
                <a:lnTo>
                  <a:pt x="965" y="971"/>
                </a:lnTo>
                <a:lnTo>
                  <a:pt x="1020" y="971"/>
                </a:lnTo>
                <a:lnTo>
                  <a:pt x="1095" y="977"/>
                </a:lnTo>
                <a:lnTo>
                  <a:pt x="1170" y="957"/>
                </a:lnTo>
                <a:lnTo>
                  <a:pt x="1211" y="950"/>
                </a:lnTo>
                <a:lnTo>
                  <a:pt x="1259" y="943"/>
                </a:lnTo>
                <a:lnTo>
                  <a:pt x="1300" y="936"/>
                </a:lnTo>
                <a:lnTo>
                  <a:pt x="1341" y="943"/>
                </a:lnTo>
                <a:lnTo>
                  <a:pt x="1376" y="943"/>
                </a:lnTo>
                <a:lnTo>
                  <a:pt x="1424" y="936"/>
                </a:lnTo>
                <a:lnTo>
                  <a:pt x="1458" y="916"/>
                </a:lnTo>
                <a:lnTo>
                  <a:pt x="1492" y="889"/>
                </a:lnTo>
                <a:lnTo>
                  <a:pt x="1506" y="854"/>
                </a:lnTo>
                <a:lnTo>
                  <a:pt x="1519" y="827"/>
                </a:lnTo>
                <a:lnTo>
                  <a:pt x="1554" y="800"/>
                </a:lnTo>
                <a:lnTo>
                  <a:pt x="1601" y="786"/>
                </a:lnTo>
                <a:lnTo>
                  <a:pt x="1636" y="765"/>
                </a:lnTo>
                <a:lnTo>
                  <a:pt x="1663" y="738"/>
                </a:lnTo>
                <a:lnTo>
                  <a:pt x="1663" y="704"/>
                </a:lnTo>
                <a:lnTo>
                  <a:pt x="1656" y="683"/>
                </a:lnTo>
                <a:lnTo>
                  <a:pt x="1636" y="636"/>
                </a:lnTo>
                <a:lnTo>
                  <a:pt x="1601" y="574"/>
                </a:lnTo>
                <a:lnTo>
                  <a:pt x="1581" y="547"/>
                </a:lnTo>
                <a:lnTo>
                  <a:pt x="1581" y="513"/>
                </a:lnTo>
                <a:lnTo>
                  <a:pt x="1595" y="444"/>
                </a:lnTo>
                <a:lnTo>
                  <a:pt x="1636" y="396"/>
                </a:lnTo>
                <a:lnTo>
                  <a:pt x="1670" y="342"/>
                </a:lnTo>
                <a:lnTo>
                  <a:pt x="1690" y="280"/>
                </a:lnTo>
                <a:lnTo>
                  <a:pt x="1677" y="225"/>
                </a:lnTo>
                <a:lnTo>
                  <a:pt x="1643" y="178"/>
                </a:lnTo>
                <a:lnTo>
                  <a:pt x="1601" y="137"/>
                </a:lnTo>
                <a:lnTo>
                  <a:pt x="1560" y="109"/>
                </a:lnTo>
                <a:lnTo>
                  <a:pt x="1465" y="75"/>
                </a:lnTo>
                <a:lnTo>
                  <a:pt x="1417" y="75"/>
                </a:lnTo>
                <a:lnTo>
                  <a:pt x="1376" y="75"/>
                </a:lnTo>
                <a:lnTo>
                  <a:pt x="1348" y="61"/>
                </a:lnTo>
                <a:lnTo>
                  <a:pt x="1328" y="41"/>
                </a:lnTo>
                <a:lnTo>
                  <a:pt x="1307" y="20"/>
                </a:lnTo>
                <a:lnTo>
                  <a:pt x="1287" y="13"/>
                </a:lnTo>
                <a:lnTo>
                  <a:pt x="1232" y="0"/>
                </a:lnTo>
                <a:lnTo>
                  <a:pt x="1184" y="13"/>
                </a:lnTo>
                <a:lnTo>
                  <a:pt x="1102" y="34"/>
                </a:lnTo>
                <a:lnTo>
                  <a:pt x="1040" y="68"/>
                </a:lnTo>
                <a:lnTo>
                  <a:pt x="972" y="95"/>
                </a:lnTo>
                <a:lnTo>
                  <a:pt x="897" y="123"/>
                </a:lnTo>
                <a:lnTo>
                  <a:pt x="890" y="123"/>
                </a:lnTo>
              </a:path>
            </a:pathLst>
          </a:custGeom>
          <a:solidFill>
            <a:srgbClr val="D9D9D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40999" name="Group 84"/>
          <p:cNvGrpSpPr>
            <a:grpSpLocks/>
          </p:cNvGrpSpPr>
          <p:nvPr/>
        </p:nvGrpSpPr>
        <p:grpSpPr bwMode="auto">
          <a:xfrm>
            <a:off x="8079329" y="1833563"/>
            <a:ext cx="16929" cy="4025900"/>
            <a:chOff x="3818" y="1155"/>
            <a:chExt cx="8" cy="2536"/>
          </a:xfrm>
        </p:grpSpPr>
        <p:sp>
          <p:nvSpPr>
            <p:cNvPr id="42947" name="Line 85"/>
            <p:cNvSpPr>
              <a:spLocks noChangeShapeType="1"/>
            </p:cNvSpPr>
            <p:nvPr/>
          </p:nvSpPr>
          <p:spPr bwMode="auto">
            <a:xfrm>
              <a:off x="3825" y="1155"/>
              <a:ext cx="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48" name="Line 86"/>
            <p:cNvSpPr>
              <a:spLocks noChangeShapeType="1"/>
            </p:cNvSpPr>
            <p:nvPr/>
          </p:nvSpPr>
          <p:spPr bwMode="auto">
            <a:xfrm>
              <a:off x="3825" y="1216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49" name="Line 87"/>
            <p:cNvSpPr>
              <a:spLocks noChangeShapeType="1"/>
            </p:cNvSpPr>
            <p:nvPr/>
          </p:nvSpPr>
          <p:spPr bwMode="auto">
            <a:xfrm>
              <a:off x="3825" y="1278"/>
              <a:ext cx="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0" name="Line 88"/>
            <p:cNvSpPr>
              <a:spLocks noChangeShapeType="1"/>
            </p:cNvSpPr>
            <p:nvPr/>
          </p:nvSpPr>
          <p:spPr bwMode="auto">
            <a:xfrm>
              <a:off x="3825" y="1339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1" name="Line 89"/>
            <p:cNvSpPr>
              <a:spLocks noChangeShapeType="1"/>
            </p:cNvSpPr>
            <p:nvPr/>
          </p:nvSpPr>
          <p:spPr bwMode="auto">
            <a:xfrm>
              <a:off x="3825" y="1401"/>
              <a:ext cx="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2" name="Line 90"/>
            <p:cNvSpPr>
              <a:spLocks noChangeShapeType="1"/>
            </p:cNvSpPr>
            <p:nvPr/>
          </p:nvSpPr>
          <p:spPr bwMode="auto">
            <a:xfrm>
              <a:off x="3825" y="1462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3" name="Line 91"/>
            <p:cNvSpPr>
              <a:spLocks noChangeShapeType="1"/>
            </p:cNvSpPr>
            <p:nvPr/>
          </p:nvSpPr>
          <p:spPr bwMode="auto">
            <a:xfrm>
              <a:off x="3825" y="152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4" name="Line 92"/>
            <p:cNvSpPr>
              <a:spLocks noChangeShapeType="1"/>
            </p:cNvSpPr>
            <p:nvPr/>
          </p:nvSpPr>
          <p:spPr bwMode="auto">
            <a:xfrm>
              <a:off x="3825" y="1585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5" name="Line 93"/>
            <p:cNvSpPr>
              <a:spLocks noChangeShapeType="1"/>
            </p:cNvSpPr>
            <p:nvPr/>
          </p:nvSpPr>
          <p:spPr bwMode="auto">
            <a:xfrm>
              <a:off x="3825" y="1647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6" name="Line 94"/>
            <p:cNvSpPr>
              <a:spLocks noChangeShapeType="1"/>
            </p:cNvSpPr>
            <p:nvPr/>
          </p:nvSpPr>
          <p:spPr bwMode="auto">
            <a:xfrm>
              <a:off x="3825" y="170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7" name="Line 95"/>
            <p:cNvSpPr>
              <a:spLocks noChangeShapeType="1"/>
            </p:cNvSpPr>
            <p:nvPr/>
          </p:nvSpPr>
          <p:spPr bwMode="auto">
            <a:xfrm>
              <a:off x="3825" y="1770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8" name="Line 96"/>
            <p:cNvSpPr>
              <a:spLocks noChangeShapeType="1"/>
            </p:cNvSpPr>
            <p:nvPr/>
          </p:nvSpPr>
          <p:spPr bwMode="auto">
            <a:xfrm>
              <a:off x="3825" y="1831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59" name="Line 97"/>
            <p:cNvSpPr>
              <a:spLocks noChangeShapeType="1"/>
            </p:cNvSpPr>
            <p:nvPr/>
          </p:nvSpPr>
          <p:spPr bwMode="auto">
            <a:xfrm>
              <a:off x="3825" y="1893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0" name="Line 98"/>
            <p:cNvSpPr>
              <a:spLocks noChangeShapeType="1"/>
            </p:cNvSpPr>
            <p:nvPr/>
          </p:nvSpPr>
          <p:spPr bwMode="auto">
            <a:xfrm>
              <a:off x="3825" y="195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1" name="Line 99"/>
            <p:cNvSpPr>
              <a:spLocks noChangeShapeType="1"/>
            </p:cNvSpPr>
            <p:nvPr/>
          </p:nvSpPr>
          <p:spPr bwMode="auto">
            <a:xfrm>
              <a:off x="3825" y="2016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2" name="Line 100"/>
            <p:cNvSpPr>
              <a:spLocks noChangeShapeType="1"/>
            </p:cNvSpPr>
            <p:nvPr/>
          </p:nvSpPr>
          <p:spPr bwMode="auto">
            <a:xfrm>
              <a:off x="3825" y="2077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3" name="Line 101"/>
            <p:cNvSpPr>
              <a:spLocks noChangeShapeType="1"/>
            </p:cNvSpPr>
            <p:nvPr/>
          </p:nvSpPr>
          <p:spPr bwMode="auto">
            <a:xfrm>
              <a:off x="3825" y="2139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4" name="Line 102"/>
            <p:cNvSpPr>
              <a:spLocks noChangeShapeType="1"/>
            </p:cNvSpPr>
            <p:nvPr/>
          </p:nvSpPr>
          <p:spPr bwMode="auto">
            <a:xfrm>
              <a:off x="3825" y="2201"/>
              <a:ext cx="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5" name="Line 103"/>
            <p:cNvSpPr>
              <a:spLocks noChangeShapeType="1"/>
            </p:cNvSpPr>
            <p:nvPr/>
          </p:nvSpPr>
          <p:spPr bwMode="auto">
            <a:xfrm>
              <a:off x="3825" y="2262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6" name="Line 104"/>
            <p:cNvSpPr>
              <a:spLocks noChangeShapeType="1"/>
            </p:cNvSpPr>
            <p:nvPr/>
          </p:nvSpPr>
          <p:spPr bwMode="auto">
            <a:xfrm>
              <a:off x="3825" y="2324"/>
              <a:ext cx="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7" name="Line 105"/>
            <p:cNvSpPr>
              <a:spLocks noChangeShapeType="1"/>
            </p:cNvSpPr>
            <p:nvPr/>
          </p:nvSpPr>
          <p:spPr bwMode="auto">
            <a:xfrm>
              <a:off x="3825" y="2385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8" name="Line 106"/>
            <p:cNvSpPr>
              <a:spLocks noChangeShapeType="1"/>
            </p:cNvSpPr>
            <p:nvPr/>
          </p:nvSpPr>
          <p:spPr bwMode="auto">
            <a:xfrm>
              <a:off x="3825" y="2447"/>
              <a:ext cx="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69" name="Line 107"/>
            <p:cNvSpPr>
              <a:spLocks noChangeShapeType="1"/>
            </p:cNvSpPr>
            <p:nvPr/>
          </p:nvSpPr>
          <p:spPr bwMode="auto">
            <a:xfrm>
              <a:off x="3825" y="250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0" name="Line 108"/>
            <p:cNvSpPr>
              <a:spLocks noChangeShapeType="1"/>
            </p:cNvSpPr>
            <p:nvPr/>
          </p:nvSpPr>
          <p:spPr bwMode="auto">
            <a:xfrm>
              <a:off x="3825" y="2570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1" name="Line 109"/>
            <p:cNvSpPr>
              <a:spLocks noChangeShapeType="1"/>
            </p:cNvSpPr>
            <p:nvPr/>
          </p:nvSpPr>
          <p:spPr bwMode="auto">
            <a:xfrm>
              <a:off x="3825" y="2631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2" name="Line 110"/>
            <p:cNvSpPr>
              <a:spLocks noChangeShapeType="1"/>
            </p:cNvSpPr>
            <p:nvPr/>
          </p:nvSpPr>
          <p:spPr bwMode="auto">
            <a:xfrm>
              <a:off x="3825" y="2693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3" name="Line 111"/>
            <p:cNvSpPr>
              <a:spLocks noChangeShapeType="1"/>
            </p:cNvSpPr>
            <p:nvPr/>
          </p:nvSpPr>
          <p:spPr bwMode="auto">
            <a:xfrm>
              <a:off x="3825" y="275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4" name="Line 112"/>
            <p:cNvSpPr>
              <a:spLocks noChangeShapeType="1"/>
            </p:cNvSpPr>
            <p:nvPr/>
          </p:nvSpPr>
          <p:spPr bwMode="auto">
            <a:xfrm>
              <a:off x="3825" y="2816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5" name="Line 113"/>
            <p:cNvSpPr>
              <a:spLocks noChangeShapeType="1"/>
            </p:cNvSpPr>
            <p:nvPr/>
          </p:nvSpPr>
          <p:spPr bwMode="auto">
            <a:xfrm>
              <a:off x="3825" y="2877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6" name="Line 114"/>
            <p:cNvSpPr>
              <a:spLocks noChangeShapeType="1"/>
            </p:cNvSpPr>
            <p:nvPr/>
          </p:nvSpPr>
          <p:spPr bwMode="auto">
            <a:xfrm>
              <a:off x="3825" y="2939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7" name="Line 115"/>
            <p:cNvSpPr>
              <a:spLocks noChangeShapeType="1"/>
            </p:cNvSpPr>
            <p:nvPr/>
          </p:nvSpPr>
          <p:spPr bwMode="auto">
            <a:xfrm>
              <a:off x="3825" y="3000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8" name="Line 116"/>
            <p:cNvSpPr>
              <a:spLocks noChangeShapeType="1"/>
            </p:cNvSpPr>
            <p:nvPr/>
          </p:nvSpPr>
          <p:spPr bwMode="auto">
            <a:xfrm>
              <a:off x="3825" y="3062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79" name="Line 117"/>
            <p:cNvSpPr>
              <a:spLocks noChangeShapeType="1"/>
            </p:cNvSpPr>
            <p:nvPr/>
          </p:nvSpPr>
          <p:spPr bwMode="auto">
            <a:xfrm>
              <a:off x="3825" y="3123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80" name="Line 118"/>
            <p:cNvSpPr>
              <a:spLocks noChangeShapeType="1"/>
            </p:cNvSpPr>
            <p:nvPr/>
          </p:nvSpPr>
          <p:spPr bwMode="auto">
            <a:xfrm flipH="1">
              <a:off x="3818" y="3185"/>
              <a:ext cx="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81" name="Line 119"/>
            <p:cNvSpPr>
              <a:spLocks noChangeShapeType="1"/>
            </p:cNvSpPr>
            <p:nvPr/>
          </p:nvSpPr>
          <p:spPr bwMode="auto">
            <a:xfrm>
              <a:off x="3818" y="3246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82" name="Line 120"/>
            <p:cNvSpPr>
              <a:spLocks noChangeShapeType="1"/>
            </p:cNvSpPr>
            <p:nvPr/>
          </p:nvSpPr>
          <p:spPr bwMode="auto">
            <a:xfrm>
              <a:off x="3818" y="330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83" name="Line 121"/>
            <p:cNvSpPr>
              <a:spLocks noChangeShapeType="1"/>
            </p:cNvSpPr>
            <p:nvPr/>
          </p:nvSpPr>
          <p:spPr bwMode="auto">
            <a:xfrm>
              <a:off x="3818" y="3370"/>
              <a:ext cx="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84" name="Line 122"/>
            <p:cNvSpPr>
              <a:spLocks noChangeShapeType="1"/>
            </p:cNvSpPr>
            <p:nvPr/>
          </p:nvSpPr>
          <p:spPr bwMode="auto">
            <a:xfrm>
              <a:off x="3818" y="3431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85" name="Line 123"/>
            <p:cNvSpPr>
              <a:spLocks noChangeShapeType="1"/>
            </p:cNvSpPr>
            <p:nvPr/>
          </p:nvSpPr>
          <p:spPr bwMode="auto">
            <a:xfrm>
              <a:off x="3818" y="3493"/>
              <a:ext cx="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86" name="Line 124"/>
            <p:cNvSpPr>
              <a:spLocks noChangeShapeType="1"/>
            </p:cNvSpPr>
            <p:nvPr/>
          </p:nvSpPr>
          <p:spPr bwMode="auto">
            <a:xfrm>
              <a:off x="3818" y="355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87" name="Line 125"/>
            <p:cNvSpPr>
              <a:spLocks noChangeShapeType="1"/>
            </p:cNvSpPr>
            <p:nvPr/>
          </p:nvSpPr>
          <p:spPr bwMode="auto">
            <a:xfrm>
              <a:off x="3818" y="3616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88" name="Line 126"/>
            <p:cNvSpPr>
              <a:spLocks noChangeShapeType="1"/>
            </p:cNvSpPr>
            <p:nvPr/>
          </p:nvSpPr>
          <p:spPr bwMode="auto">
            <a:xfrm>
              <a:off x="3818" y="3677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00" name="Freeform 127"/>
          <p:cNvSpPr>
            <a:spLocks/>
          </p:cNvSpPr>
          <p:nvPr/>
        </p:nvSpPr>
        <p:spPr bwMode="auto">
          <a:xfrm>
            <a:off x="7313296" y="2587626"/>
            <a:ext cx="1434726" cy="847725"/>
          </a:xfrm>
          <a:custGeom>
            <a:avLst/>
            <a:gdLst>
              <a:gd name="T0" fmla="*/ 2147483646 w 678"/>
              <a:gd name="T1" fmla="*/ 0 h 534"/>
              <a:gd name="T2" fmla="*/ 2147483646 w 678"/>
              <a:gd name="T3" fmla="*/ 2147483646 h 534"/>
              <a:gd name="T4" fmla="*/ 2147483646 w 678"/>
              <a:gd name="T5" fmla="*/ 2147483646 h 534"/>
              <a:gd name="T6" fmla="*/ 2147483646 w 678"/>
              <a:gd name="T7" fmla="*/ 2147483646 h 534"/>
              <a:gd name="T8" fmla="*/ 2147483646 w 678"/>
              <a:gd name="T9" fmla="*/ 2147483646 h 534"/>
              <a:gd name="T10" fmla="*/ 2147483646 w 678"/>
              <a:gd name="T11" fmla="*/ 2147483646 h 534"/>
              <a:gd name="T12" fmla="*/ 2147483646 w 678"/>
              <a:gd name="T13" fmla="*/ 2147483646 h 534"/>
              <a:gd name="T14" fmla="*/ 2147483646 w 678"/>
              <a:gd name="T15" fmla="*/ 2147483646 h 534"/>
              <a:gd name="T16" fmla="*/ 2147483646 w 678"/>
              <a:gd name="T17" fmla="*/ 2147483646 h 534"/>
              <a:gd name="T18" fmla="*/ 2147483646 w 678"/>
              <a:gd name="T19" fmla="*/ 2147483646 h 534"/>
              <a:gd name="T20" fmla="*/ 2147483646 w 678"/>
              <a:gd name="T21" fmla="*/ 2147483646 h 534"/>
              <a:gd name="T22" fmla="*/ 2147483646 w 678"/>
              <a:gd name="T23" fmla="*/ 2147483646 h 534"/>
              <a:gd name="T24" fmla="*/ 2147483646 w 678"/>
              <a:gd name="T25" fmla="*/ 2147483646 h 534"/>
              <a:gd name="T26" fmla="*/ 2147483646 w 678"/>
              <a:gd name="T27" fmla="*/ 2147483646 h 534"/>
              <a:gd name="T28" fmla="*/ 2147483646 w 678"/>
              <a:gd name="T29" fmla="*/ 2147483646 h 534"/>
              <a:gd name="T30" fmla="*/ 2147483646 w 678"/>
              <a:gd name="T31" fmla="*/ 2147483646 h 534"/>
              <a:gd name="T32" fmla="*/ 2147483646 w 678"/>
              <a:gd name="T33" fmla="*/ 2147483646 h 534"/>
              <a:gd name="T34" fmla="*/ 2147483646 w 678"/>
              <a:gd name="T35" fmla="*/ 2147483646 h 534"/>
              <a:gd name="T36" fmla="*/ 2147483646 w 678"/>
              <a:gd name="T37" fmla="*/ 2147483646 h 534"/>
              <a:gd name="T38" fmla="*/ 2147483646 w 678"/>
              <a:gd name="T39" fmla="*/ 2147483646 h 534"/>
              <a:gd name="T40" fmla="*/ 0 w 678"/>
              <a:gd name="T41" fmla="*/ 2147483646 h 534"/>
              <a:gd name="T42" fmla="*/ 0 w 678"/>
              <a:gd name="T43" fmla="*/ 2147483646 h 534"/>
              <a:gd name="T44" fmla="*/ 2147483646 w 678"/>
              <a:gd name="T45" fmla="*/ 2147483646 h 534"/>
              <a:gd name="T46" fmla="*/ 2147483646 w 678"/>
              <a:gd name="T47" fmla="*/ 2147483646 h 534"/>
              <a:gd name="T48" fmla="*/ 2147483646 w 678"/>
              <a:gd name="T49" fmla="*/ 2147483646 h 534"/>
              <a:gd name="T50" fmla="*/ 2147483646 w 678"/>
              <a:gd name="T51" fmla="*/ 2147483646 h 534"/>
              <a:gd name="T52" fmla="*/ 2147483646 w 678"/>
              <a:gd name="T53" fmla="*/ 2147483646 h 534"/>
              <a:gd name="T54" fmla="*/ 2147483646 w 678"/>
              <a:gd name="T55" fmla="*/ 2147483646 h 534"/>
              <a:gd name="T56" fmla="*/ 2147483646 w 678"/>
              <a:gd name="T57" fmla="*/ 2147483646 h 534"/>
              <a:gd name="T58" fmla="*/ 2147483646 w 678"/>
              <a:gd name="T59" fmla="*/ 2147483646 h 534"/>
              <a:gd name="T60" fmla="*/ 2147483646 w 678"/>
              <a:gd name="T61" fmla="*/ 2147483646 h 534"/>
              <a:gd name="T62" fmla="*/ 2147483646 w 678"/>
              <a:gd name="T63" fmla="*/ 2147483646 h 534"/>
              <a:gd name="T64" fmla="*/ 2147483646 w 678"/>
              <a:gd name="T65" fmla="*/ 2147483646 h 534"/>
              <a:gd name="T66" fmla="*/ 2147483646 w 678"/>
              <a:gd name="T67" fmla="*/ 2147483646 h 534"/>
              <a:gd name="T68" fmla="*/ 2147483646 w 678"/>
              <a:gd name="T69" fmla="*/ 0 h 5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78"/>
              <a:gd name="T106" fmla="*/ 0 h 534"/>
              <a:gd name="T107" fmla="*/ 678 w 678"/>
              <a:gd name="T108" fmla="*/ 534 h 53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78" h="534">
                <a:moveTo>
                  <a:pt x="6" y="0"/>
                </a:moveTo>
                <a:lnTo>
                  <a:pt x="123" y="54"/>
                </a:lnTo>
                <a:lnTo>
                  <a:pt x="232" y="123"/>
                </a:lnTo>
                <a:lnTo>
                  <a:pt x="335" y="198"/>
                </a:lnTo>
                <a:lnTo>
                  <a:pt x="431" y="273"/>
                </a:lnTo>
                <a:lnTo>
                  <a:pt x="506" y="341"/>
                </a:lnTo>
                <a:lnTo>
                  <a:pt x="561" y="396"/>
                </a:lnTo>
                <a:lnTo>
                  <a:pt x="602" y="430"/>
                </a:lnTo>
                <a:lnTo>
                  <a:pt x="615" y="451"/>
                </a:lnTo>
                <a:lnTo>
                  <a:pt x="622" y="389"/>
                </a:lnTo>
                <a:lnTo>
                  <a:pt x="677" y="533"/>
                </a:lnTo>
                <a:lnTo>
                  <a:pt x="533" y="492"/>
                </a:lnTo>
                <a:lnTo>
                  <a:pt x="588" y="478"/>
                </a:lnTo>
                <a:lnTo>
                  <a:pt x="568" y="465"/>
                </a:lnTo>
                <a:lnTo>
                  <a:pt x="533" y="451"/>
                </a:lnTo>
                <a:lnTo>
                  <a:pt x="472" y="424"/>
                </a:lnTo>
                <a:lnTo>
                  <a:pt x="390" y="396"/>
                </a:lnTo>
                <a:lnTo>
                  <a:pt x="301" y="376"/>
                </a:lnTo>
                <a:lnTo>
                  <a:pt x="198" y="362"/>
                </a:lnTo>
                <a:lnTo>
                  <a:pt x="95" y="355"/>
                </a:lnTo>
                <a:lnTo>
                  <a:pt x="0" y="376"/>
                </a:lnTo>
                <a:lnTo>
                  <a:pt x="0" y="369"/>
                </a:lnTo>
                <a:lnTo>
                  <a:pt x="20" y="348"/>
                </a:lnTo>
                <a:lnTo>
                  <a:pt x="68" y="300"/>
                </a:lnTo>
                <a:lnTo>
                  <a:pt x="109" y="246"/>
                </a:lnTo>
                <a:lnTo>
                  <a:pt x="130" y="225"/>
                </a:lnTo>
                <a:lnTo>
                  <a:pt x="136" y="225"/>
                </a:lnTo>
                <a:lnTo>
                  <a:pt x="130" y="212"/>
                </a:lnTo>
                <a:lnTo>
                  <a:pt x="116" y="184"/>
                </a:lnTo>
                <a:lnTo>
                  <a:pt x="95" y="150"/>
                </a:lnTo>
                <a:lnTo>
                  <a:pt x="68" y="109"/>
                </a:lnTo>
                <a:lnTo>
                  <a:pt x="47" y="68"/>
                </a:lnTo>
                <a:lnTo>
                  <a:pt x="27" y="27"/>
                </a:lnTo>
                <a:lnTo>
                  <a:pt x="13" y="6"/>
                </a:lnTo>
                <a:lnTo>
                  <a:pt x="6" y="0"/>
                </a:lnTo>
              </a:path>
            </a:pathLst>
          </a:custGeom>
          <a:solidFill>
            <a:srgbClr val="BBBBBB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01" name="Freeform 128"/>
          <p:cNvSpPr>
            <a:spLocks/>
          </p:cNvSpPr>
          <p:nvPr/>
        </p:nvSpPr>
        <p:spPr bwMode="auto">
          <a:xfrm>
            <a:off x="7421218" y="4719638"/>
            <a:ext cx="1189257" cy="728662"/>
          </a:xfrm>
          <a:custGeom>
            <a:avLst/>
            <a:gdLst>
              <a:gd name="T0" fmla="*/ 2147483646 w 562"/>
              <a:gd name="T1" fmla="*/ 2147483646 h 459"/>
              <a:gd name="T2" fmla="*/ 2147483646 w 562"/>
              <a:gd name="T3" fmla="*/ 2147483646 h 459"/>
              <a:gd name="T4" fmla="*/ 0 w 562"/>
              <a:gd name="T5" fmla="*/ 2147483646 h 459"/>
              <a:gd name="T6" fmla="*/ 2147483646 w 562"/>
              <a:gd name="T7" fmla="*/ 2147483646 h 459"/>
              <a:gd name="T8" fmla="*/ 2147483646 w 562"/>
              <a:gd name="T9" fmla="*/ 2147483646 h 459"/>
              <a:gd name="T10" fmla="*/ 2147483646 w 562"/>
              <a:gd name="T11" fmla="*/ 2147483646 h 459"/>
              <a:gd name="T12" fmla="*/ 2147483646 w 562"/>
              <a:gd name="T13" fmla="*/ 2147483646 h 459"/>
              <a:gd name="T14" fmla="*/ 2147483646 w 562"/>
              <a:gd name="T15" fmla="*/ 2147483646 h 459"/>
              <a:gd name="T16" fmla="*/ 2147483646 w 562"/>
              <a:gd name="T17" fmla="*/ 2147483646 h 459"/>
              <a:gd name="T18" fmla="*/ 2147483646 w 562"/>
              <a:gd name="T19" fmla="*/ 2147483646 h 459"/>
              <a:gd name="T20" fmla="*/ 2147483646 w 562"/>
              <a:gd name="T21" fmla="*/ 2147483646 h 459"/>
              <a:gd name="T22" fmla="*/ 2147483646 w 562"/>
              <a:gd name="T23" fmla="*/ 0 h 459"/>
              <a:gd name="T24" fmla="*/ 2147483646 w 562"/>
              <a:gd name="T25" fmla="*/ 2147483646 h 459"/>
              <a:gd name="T26" fmla="*/ 2147483646 w 562"/>
              <a:gd name="T27" fmla="*/ 2147483646 h 459"/>
              <a:gd name="T28" fmla="*/ 2147483646 w 562"/>
              <a:gd name="T29" fmla="*/ 2147483646 h 459"/>
              <a:gd name="T30" fmla="*/ 2147483646 w 562"/>
              <a:gd name="T31" fmla="*/ 2147483646 h 459"/>
              <a:gd name="T32" fmla="*/ 2147483646 w 562"/>
              <a:gd name="T33" fmla="*/ 2147483646 h 459"/>
              <a:gd name="T34" fmla="*/ 2147483646 w 562"/>
              <a:gd name="T35" fmla="*/ 2147483646 h 459"/>
              <a:gd name="T36" fmla="*/ 2147483646 w 562"/>
              <a:gd name="T37" fmla="*/ 2147483646 h 459"/>
              <a:gd name="T38" fmla="*/ 2147483646 w 562"/>
              <a:gd name="T39" fmla="*/ 2147483646 h 459"/>
              <a:gd name="T40" fmla="*/ 0 w 562"/>
              <a:gd name="T41" fmla="*/ 2147483646 h 459"/>
              <a:gd name="T42" fmla="*/ 2147483646 w 562"/>
              <a:gd name="T43" fmla="*/ 2147483646 h 4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2"/>
              <a:gd name="T67" fmla="*/ 0 h 459"/>
              <a:gd name="T68" fmla="*/ 562 w 562"/>
              <a:gd name="T69" fmla="*/ 459 h 4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2" h="459">
                <a:moveTo>
                  <a:pt x="7" y="212"/>
                </a:moveTo>
                <a:lnTo>
                  <a:pt x="109" y="287"/>
                </a:lnTo>
                <a:lnTo>
                  <a:pt x="0" y="458"/>
                </a:lnTo>
                <a:lnTo>
                  <a:pt x="14" y="444"/>
                </a:lnTo>
                <a:lnTo>
                  <a:pt x="55" y="424"/>
                </a:lnTo>
                <a:lnTo>
                  <a:pt x="123" y="383"/>
                </a:lnTo>
                <a:lnTo>
                  <a:pt x="198" y="335"/>
                </a:lnTo>
                <a:lnTo>
                  <a:pt x="369" y="212"/>
                </a:lnTo>
                <a:lnTo>
                  <a:pt x="438" y="144"/>
                </a:lnTo>
                <a:lnTo>
                  <a:pt x="499" y="82"/>
                </a:lnTo>
                <a:lnTo>
                  <a:pt x="527" y="116"/>
                </a:lnTo>
                <a:lnTo>
                  <a:pt x="561" y="0"/>
                </a:lnTo>
                <a:lnTo>
                  <a:pt x="417" y="41"/>
                </a:lnTo>
                <a:lnTo>
                  <a:pt x="479" y="55"/>
                </a:lnTo>
                <a:lnTo>
                  <a:pt x="458" y="62"/>
                </a:lnTo>
                <a:lnTo>
                  <a:pt x="424" y="75"/>
                </a:lnTo>
                <a:lnTo>
                  <a:pt x="363" y="103"/>
                </a:lnTo>
                <a:lnTo>
                  <a:pt x="294" y="130"/>
                </a:lnTo>
                <a:lnTo>
                  <a:pt x="137" y="185"/>
                </a:lnTo>
                <a:lnTo>
                  <a:pt x="61" y="205"/>
                </a:lnTo>
                <a:lnTo>
                  <a:pt x="0" y="212"/>
                </a:lnTo>
                <a:lnTo>
                  <a:pt x="7" y="212"/>
                </a:lnTo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02" name="Freeform 129"/>
          <p:cNvSpPr>
            <a:spLocks/>
          </p:cNvSpPr>
          <p:nvPr/>
        </p:nvSpPr>
        <p:spPr bwMode="auto">
          <a:xfrm>
            <a:off x="7427566" y="4724401"/>
            <a:ext cx="1189257" cy="728663"/>
          </a:xfrm>
          <a:custGeom>
            <a:avLst/>
            <a:gdLst>
              <a:gd name="T0" fmla="*/ 2147483646 w 562"/>
              <a:gd name="T1" fmla="*/ 2147483646 h 459"/>
              <a:gd name="T2" fmla="*/ 2147483646 w 562"/>
              <a:gd name="T3" fmla="*/ 2147483646 h 459"/>
              <a:gd name="T4" fmla="*/ 0 w 562"/>
              <a:gd name="T5" fmla="*/ 2147483646 h 459"/>
              <a:gd name="T6" fmla="*/ 2147483646 w 562"/>
              <a:gd name="T7" fmla="*/ 2147483646 h 459"/>
              <a:gd name="T8" fmla="*/ 2147483646 w 562"/>
              <a:gd name="T9" fmla="*/ 2147483646 h 459"/>
              <a:gd name="T10" fmla="*/ 2147483646 w 562"/>
              <a:gd name="T11" fmla="*/ 2147483646 h 459"/>
              <a:gd name="T12" fmla="*/ 2147483646 w 562"/>
              <a:gd name="T13" fmla="*/ 2147483646 h 459"/>
              <a:gd name="T14" fmla="*/ 2147483646 w 562"/>
              <a:gd name="T15" fmla="*/ 2147483646 h 459"/>
              <a:gd name="T16" fmla="*/ 2147483646 w 562"/>
              <a:gd name="T17" fmla="*/ 2147483646 h 459"/>
              <a:gd name="T18" fmla="*/ 2147483646 w 562"/>
              <a:gd name="T19" fmla="*/ 2147483646 h 459"/>
              <a:gd name="T20" fmla="*/ 2147483646 w 562"/>
              <a:gd name="T21" fmla="*/ 2147483646 h 459"/>
              <a:gd name="T22" fmla="*/ 2147483646 w 562"/>
              <a:gd name="T23" fmla="*/ 0 h 459"/>
              <a:gd name="T24" fmla="*/ 2147483646 w 562"/>
              <a:gd name="T25" fmla="*/ 2147483646 h 459"/>
              <a:gd name="T26" fmla="*/ 2147483646 w 562"/>
              <a:gd name="T27" fmla="*/ 2147483646 h 459"/>
              <a:gd name="T28" fmla="*/ 2147483646 w 562"/>
              <a:gd name="T29" fmla="*/ 2147483646 h 459"/>
              <a:gd name="T30" fmla="*/ 2147483646 w 562"/>
              <a:gd name="T31" fmla="*/ 2147483646 h 459"/>
              <a:gd name="T32" fmla="*/ 2147483646 w 562"/>
              <a:gd name="T33" fmla="*/ 2147483646 h 459"/>
              <a:gd name="T34" fmla="*/ 2147483646 w 562"/>
              <a:gd name="T35" fmla="*/ 2147483646 h 459"/>
              <a:gd name="T36" fmla="*/ 2147483646 w 562"/>
              <a:gd name="T37" fmla="*/ 2147483646 h 459"/>
              <a:gd name="T38" fmla="*/ 2147483646 w 562"/>
              <a:gd name="T39" fmla="*/ 2147483646 h 459"/>
              <a:gd name="T40" fmla="*/ 0 w 562"/>
              <a:gd name="T41" fmla="*/ 2147483646 h 4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62"/>
              <a:gd name="T64" fmla="*/ 0 h 459"/>
              <a:gd name="T65" fmla="*/ 562 w 562"/>
              <a:gd name="T66" fmla="*/ 459 h 45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62" h="459">
                <a:moveTo>
                  <a:pt x="7" y="212"/>
                </a:moveTo>
                <a:lnTo>
                  <a:pt x="110" y="288"/>
                </a:lnTo>
                <a:lnTo>
                  <a:pt x="0" y="458"/>
                </a:lnTo>
                <a:lnTo>
                  <a:pt x="14" y="445"/>
                </a:lnTo>
                <a:lnTo>
                  <a:pt x="55" y="424"/>
                </a:lnTo>
                <a:lnTo>
                  <a:pt x="124" y="383"/>
                </a:lnTo>
                <a:lnTo>
                  <a:pt x="199" y="335"/>
                </a:lnTo>
                <a:lnTo>
                  <a:pt x="370" y="212"/>
                </a:lnTo>
                <a:lnTo>
                  <a:pt x="438" y="144"/>
                </a:lnTo>
                <a:lnTo>
                  <a:pt x="500" y="82"/>
                </a:lnTo>
                <a:lnTo>
                  <a:pt x="527" y="117"/>
                </a:lnTo>
                <a:lnTo>
                  <a:pt x="561" y="0"/>
                </a:lnTo>
                <a:lnTo>
                  <a:pt x="418" y="41"/>
                </a:lnTo>
                <a:lnTo>
                  <a:pt x="479" y="55"/>
                </a:lnTo>
                <a:lnTo>
                  <a:pt x="459" y="62"/>
                </a:lnTo>
                <a:lnTo>
                  <a:pt x="425" y="76"/>
                </a:lnTo>
                <a:lnTo>
                  <a:pt x="363" y="103"/>
                </a:lnTo>
                <a:lnTo>
                  <a:pt x="295" y="130"/>
                </a:lnTo>
                <a:lnTo>
                  <a:pt x="137" y="185"/>
                </a:lnTo>
                <a:lnTo>
                  <a:pt x="62" y="206"/>
                </a:lnTo>
                <a:lnTo>
                  <a:pt x="0" y="21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03" name="Freeform 130"/>
          <p:cNvSpPr>
            <a:spLocks/>
          </p:cNvSpPr>
          <p:nvPr/>
        </p:nvSpPr>
        <p:spPr bwMode="auto">
          <a:xfrm>
            <a:off x="4640643" y="4230689"/>
            <a:ext cx="3999458" cy="403225"/>
          </a:xfrm>
          <a:custGeom>
            <a:avLst/>
            <a:gdLst>
              <a:gd name="T0" fmla="*/ 0 w 1890"/>
              <a:gd name="T1" fmla="*/ 2147483646 h 254"/>
              <a:gd name="T2" fmla="*/ 2147483646 w 1890"/>
              <a:gd name="T3" fmla="*/ 2147483646 h 254"/>
              <a:gd name="T4" fmla="*/ 2147483646 w 1890"/>
              <a:gd name="T5" fmla="*/ 2147483646 h 254"/>
              <a:gd name="T6" fmla="*/ 2147483646 w 1890"/>
              <a:gd name="T7" fmla="*/ 2147483646 h 254"/>
              <a:gd name="T8" fmla="*/ 2147483646 w 1890"/>
              <a:gd name="T9" fmla="*/ 2147483646 h 254"/>
              <a:gd name="T10" fmla="*/ 2147483646 w 1890"/>
              <a:gd name="T11" fmla="*/ 2147483646 h 254"/>
              <a:gd name="T12" fmla="*/ 2147483646 w 1890"/>
              <a:gd name="T13" fmla="*/ 2147483646 h 254"/>
              <a:gd name="T14" fmla="*/ 2147483646 w 1890"/>
              <a:gd name="T15" fmla="*/ 2147483646 h 254"/>
              <a:gd name="T16" fmla="*/ 2147483646 w 1890"/>
              <a:gd name="T17" fmla="*/ 2147483646 h 254"/>
              <a:gd name="T18" fmla="*/ 2147483646 w 1890"/>
              <a:gd name="T19" fmla="*/ 2147483646 h 254"/>
              <a:gd name="T20" fmla="*/ 2147483646 w 1890"/>
              <a:gd name="T21" fmla="*/ 2147483646 h 254"/>
              <a:gd name="T22" fmla="*/ 2147483646 w 1890"/>
              <a:gd name="T23" fmla="*/ 2147483646 h 254"/>
              <a:gd name="T24" fmla="*/ 2147483646 w 1890"/>
              <a:gd name="T25" fmla="*/ 2147483646 h 254"/>
              <a:gd name="T26" fmla="*/ 2147483646 w 1890"/>
              <a:gd name="T27" fmla="*/ 2147483646 h 254"/>
              <a:gd name="T28" fmla="*/ 2147483646 w 1890"/>
              <a:gd name="T29" fmla="*/ 2147483646 h 254"/>
              <a:gd name="T30" fmla="*/ 2147483646 w 1890"/>
              <a:gd name="T31" fmla="*/ 2147483646 h 254"/>
              <a:gd name="T32" fmla="*/ 2147483646 w 1890"/>
              <a:gd name="T33" fmla="*/ 2147483646 h 254"/>
              <a:gd name="T34" fmla="*/ 2147483646 w 1890"/>
              <a:gd name="T35" fmla="*/ 2147483646 h 254"/>
              <a:gd name="T36" fmla="*/ 2147483646 w 1890"/>
              <a:gd name="T37" fmla="*/ 2147483646 h 254"/>
              <a:gd name="T38" fmla="*/ 2147483646 w 1890"/>
              <a:gd name="T39" fmla="*/ 2147483646 h 254"/>
              <a:gd name="T40" fmla="*/ 2147483646 w 1890"/>
              <a:gd name="T41" fmla="*/ 2147483646 h 254"/>
              <a:gd name="T42" fmla="*/ 2147483646 w 1890"/>
              <a:gd name="T43" fmla="*/ 2147483646 h 254"/>
              <a:gd name="T44" fmla="*/ 2147483646 w 1890"/>
              <a:gd name="T45" fmla="*/ 2147483646 h 254"/>
              <a:gd name="T46" fmla="*/ 2147483646 w 1890"/>
              <a:gd name="T47" fmla="*/ 2147483646 h 254"/>
              <a:gd name="T48" fmla="*/ 2147483646 w 1890"/>
              <a:gd name="T49" fmla="*/ 2147483646 h 254"/>
              <a:gd name="T50" fmla="*/ 2147483646 w 1890"/>
              <a:gd name="T51" fmla="*/ 2147483646 h 254"/>
              <a:gd name="T52" fmla="*/ 2147483646 w 1890"/>
              <a:gd name="T53" fmla="*/ 2147483646 h 254"/>
              <a:gd name="T54" fmla="*/ 2147483646 w 1890"/>
              <a:gd name="T55" fmla="*/ 2147483646 h 254"/>
              <a:gd name="T56" fmla="*/ 2147483646 w 1890"/>
              <a:gd name="T57" fmla="*/ 2147483646 h 254"/>
              <a:gd name="T58" fmla="*/ 2147483646 w 1890"/>
              <a:gd name="T59" fmla="*/ 0 h 254"/>
              <a:gd name="T60" fmla="*/ 2147483646 w 1890"/>
              <a:gd name="T61" fmla="*/ 2147483646 h 254"/>
              <a:gd name="T62" fmla="*/ 2147483646 w 1890"/>
              <a:gd name="T63" fmla="*/ 2147483646 h 254"/>
              <a:gd name="T64" fmla="*/ 0 w 1890"/>
              <a:gd name="T65" fmla="*/ 2147483646 h 2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90"/>
              <a:gd name="T100" fmla="*/ 0 h 254"/>
              <a:gd name="T101" fmla="*/ 1890 w 1890"/>
              <a:gd name="T102" fmla="*/ 254 h 25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90" h="254">
                <a:moveTo>
                  <a:pt x="0" y="253"/>
                </a:moveTo>
                <a:lnTo>
                  <a:pt x="342" y="247"/>
                </a:lnTo>
                <a:lnTo>
                  <a:pt x="671" y="240"/>
                </a:lnTo>
                <a:lnTo>
                  <a:pt x="965" y="226"/>
                </a:lnTo>
                <a:lnTo>
                  <a:pt x="1102" y="212"/>
                </a:lnTo>
                <a:lnTo>
                  <a:pt x="1232" y="205"/>
                </a:lnTo>
                <a:lnTo>
                  <a:pt x="1348" y="192"/>
                </a:lnTo>
                <a:lnTo>
                  <a:pt x="1451" y="185"/>
                </a:lnTo>
                <a:lnTo>
                  <a:pt x="1540" y="171"/>
                </a:lnTo>
                <a:lnTo>
                  <a:pt x="1615" y="164"/>
                </a:lnTo>
                <a:lnTo>
                  <a:pt x="1677" y="158"/>
                </a:lnTo>
                <a:lnTo>
                  <a:pt x="1718" y="151"/>
                </a:lnTo>
                <a:lnTo>
                  <a:pt x="1745" y="151"/>
                </a:lnTo>
                <a:lnTo>
                  <a:pt x="1759" y="151"/>
                </a:lnTo>
                <a:lnTo>
                  <a:pt x="1738" y="205"/>
                </a:lnTo>
                <a:lnTo>
                  <a:pt x="1889" y="82"/>
                </a:lnTo>
                <a:lnTo>
                  <a:pt x="1704" y="62"/>
                </a:lnTo>
                <a:lnTo>
                  <a:pt x="1738" y="103"/>
                </a:lnTo>
                <a:lnTo>
                  <a:pt x="1725" y="103"/>
                </a:lnTo>
                <a:lnTo>
                  <a:pt x="1690" y="103"/>
                </a:lnTo>
                <a:lnTo>
                  <a:pt x="1636" y="103"/>
                </a:lnTo>
                <a:lnTo>
                  <a:pt x="1567" y="103"/>
                </a:lnTo>
                <a:lnTo>
                  <a:pt x="1478" y="103"/>
                </a:lnTo>
                <a:lnTo>
                  <a:pt x="1382" y="103"/>
                </a:lnTo>
                <a:lnTo>
                  <a:pt x="1273" y="96"/>
                </a:lnTo>
                <a:lnTo>
                  <a:pt x="1150" y="96"/>
                </a:lnTo>
                <a:lnTo>
                  <a:pt x="896" y="82"/>
                </a:lnTo>
                <a:lnTo>
                  <a:pt x="630" y="62"/>
                </a:lnTo>
                <a:lnTo>
                  <a:pt x="363" y="35"/>
                </a:lnTo>
                <a:lnTo>
                  <a:pt x="130" y="0"/>
                </a:lnTo>
                <a:lnTo>
                  <a:pt x="185" y="144"/>
                </a:lnTo>
                <a:lnTo>
                  <a:pt x="7" y="253"/>
                </a:lnTo>
                <a:lnTo>
                  <a:pt x="0" y="253"/>
                </a:lnTo>
              </a:path>
            </a:pathLst>
          </a:custGeom>
          <a:solidFill>
            <a:srgbClr val="BBB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04" name="Freeform 131"/>
          <p:cNvSpPr>
            <a:spLocks/>
          </p:cNvSpPr>
          <p:nvPr/>
        </p:nvSpPr>
        <p:spPr bwMode="auto">
          <a:xfrm>
            <a:off x="4646990" y="4237039"/>
            <a:ext cx="3999458" cy="403225"/>
          </a:xfrm>
          <a:custGeom>
            <a:avLst/>
            <a:gdLst>
              <a:gd name="T0" fmla="*/ 0 w 1890"/>
              <a:gd name="T1" fmla="*/ 2147483646 h 254"/>
              <a:gd name="T2" fmla="*/ 2147483646 w 1890"/>
              <a:gd name="T3" fmla="*/ 2147483646 h 254"/>
              <a:gd name="T4" fmla="*/ 2147483646 w 1890"/>
              <a:gd name="T5" fmla="*/ 2147483646 h 254"/>
              <a:gd name="T6" fmla="*/ 2147483646 w 1890"/>
              <a:gd name="T7" fmla="*/ 2147483646 h 254"/>
              <a:gd name="T8" fmla="*/ 2147483646 w 1890"/>
              <a:gd name="T9" fmla="*/ 2147483646 h 254"/>
              <a:gd name="T10" fmla="*/ 2147483646 w 1890"/>
              <a:gd name="T11" fmla="*/ 2147483646 h 254"/>
              <a:gd name="T12" fmla="*/ 2147483646 w 1890"/>
              <a:gd name="T13" fmla="*/ 2147483646 h 254"/>
              <a:gd name="T14" fmla="*/ 2147483646 w 1890"/>
              <a:gd name="T15" fmla="*/ 2147483646 h 254"/>
              <a:gd name="T16" fmla="*/ 2147483646 w 1890"/>
              <a:gd name="T17" fmla="*/ 2147483646 h 254"/>
              <a:gd name="T18" fmla="*/ 2147483646 w 1890"/>
              <a:gd name="T19" fmla="*/ 2147483646 h 254"/>
              <a:gd name="T20" fmla="*/ 2147483646 w 1890"/>
              <a:gd name="T21" fmla="*/ 2147483646 h 254"/>
              <a:gd name="T22" fmla="*/ 2147483646 w 1890"/>
              <a:gd name="T23" fmla="*/ 2147483646 h 254"/>
              <a:gd name="T24" fmla="*/ 2147483646 w 1890"/>
              <a:gd name="T25" fmla="*/ 2147483646 h 254"/>
              <a:gd name="T26" fmla="*/ 2147483646 w 1890"/>
              <a:gd name="T27" fmla="*/ 2147483646 h 254"/>
              <a:gd name="T28" fmla="*/ 2147483646 w 1890"/>
              <a:gd name="T29" fmla="*/ 2147483646 h 254"/>
              <a:gd name="T30" fmla="*/ 2147483646 w 1890"/>
              <a:gd name="T31" fmla="*/ 2147483646 h 254"/>
              <a:gd name="T32" fmla="*/ 2147483646 w 1890"/>
              <a:gd name="T33" fmla="*/ 2147483646 h 254"/>
              <a:gd name="T34" fmla="*/ 2147483646 w 1890"/>
              <a:gd name="T35" fmla="*/ 2147483646 h 254"/>
              <a:gd name="T36" fmla="*/ 2147483646 w 1890"/>
              <a:gd name="T37" fmla="*/ 2147483646 h 254"/>
              <a:gd name="T38" fmla="*/ 2147483646 w 1890"/>
              <a:gd name="T39" fmla="*/ 2147483646 h 254"/>
              <a:gd name="T40" fmla="*/ 2147483646 w 1890"/>
              <a:gd name="T41" fmla="*/ 2147483646 h 254"/>
              <a:gd name="T42" fmla="*/ 2147483646 w 1890"/>
              <a:gd name="T43" fmla="*/ 2147483646 h 254"/>
              <a:gd name="T44" fmla="*/ 2147483646 w 1890"/>
              <a:gd name="T45" fmla="*/ 2147483646 h 254"/>
              <a:gd name="T46" fmla="*/ 2147483646 w 1890"/>
              <a:gd name="T47" fmla="*/ 2147483646 h 254"/>
              <a:gd name="T48" fmla="*/ 2147483646 w 1890"/>
              <a:gd name="T49" fmla="*/ 2147483646 h 254"/>
              <a:gd name="T50" fmla="*/ 2147483646 w 1890"/>
              <a:gd name="T51" fmla="*/ 2147483646 h 254"/>
              <a:gd name="T52" fmla="*/ 2147483646 w 1890"/>
              <a:gd name="T53" fmla="*/ 2147483646 h 254"/>
              <a:gd name="T54" fmla="*/ 2147483646 w 1890"/>
              <a:gd name="T55" fmla="*/ 2147483646 h 254"/>
              <a:gd name="T56" fmla="*/ 2147483646 w 1890"/>
              <a:gd name="T57" fmla="*/ 2147483646 h 254"/>
              <a:gd name="T58" fmla="*/ 2147483646 w 1890"/>
              <a:gd name="T59" fmla="*/ 0 h 254"/>
              <a:gd name="T60" fmla="*/ 2147483646 w 1890"/>
              <a:gd name="T61" fmla="*/ 2147483646 h 254"/>
              <a:gd name="T62" fmla="*/ 2147483646 w 1890"/>
              <a:gd name="T63" fmla="*/ 2147483646 h 2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90"/>
              <a:gd name="T97" fmla="*/ 0 h 254"/>
              <a:gd name="T98" fmla="*/ 1890 w 1890"/>
              <a:gd name="T99" fmla="*/ 254 h 25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90" h="254">
                <a:moveTo>
                  <a:pt x="0" y="253"/>
                </a:moveTo>
                <a:lnTo>
                  <a:pt x="343" y="246"/>
                </a:lnTo>
                <a:lnTo>
                  <a:pt x="671" y="239"/>
                </a:lnTo>
                <a:lnTo>
                  <a:pt x="965" y="225"/>
                </a:lnTo>
                <a:lnTo>
                  <a:pt x="1102" y="212"/>
                </a:lnTo>
                <a:lnTo>
                  <a:pt x="1232" y="205"/>
                </a:lnTo>
                <a:lnTo>
                  <a:pt x="1349" y="191"/>
                </a:lnTo>
                <a:lnTo>
                  <a:pt x="1451" y="184"/>
                </a:lnTo>
                <a:lnTo>
                  <a:pt x="1540" y="171"/>
                </a:lnTo>
                <a:lnTo>
                  <a:pt x="1615" y="164"/>
                </a:lnTo>
                <a:lnTo>
                  <a:pt x="1677" y="157"/>
                </a:lnTo>
                <a:lnTo>
                  <a:pt x="1718" y="150"/>
                </a:lnTo>
                <a:lnTo>
                  <a:pt x="1745" y="150"/>
                </a:lnTo>
                <a:lnTo>
                  <a:pt x="1759" y="150"/>
                </a:lnTo>
                <a:lnTo>
                  <a:pt x="1739" y="205"/>
                </a:lnTo>
                <a:lnTo>
                  <a:pt x="1889" y="82"/>
                </a:lnTo>
                <a:lnTo>
                  <a:pt x="1704" y="61"/>
                </a:lnTo>
                <a:lnTo>
                  <a:pt x="1739" y="102"/>
                </a:lnTo>
                <a:lnTo>
                  <a:pt x="1725" y="102"/>
                </a:lnTo>
                <a:lnTo>
                  <a:pt x="1691" y="102"/>
                </a:lnTo>
                <a:lnTo>
                  <a:pt x="1636" y="102"/>
                </a:lnTo>
                <a:lnTo>
                  <a:pt x="1568" y="102"/>
                </a:lnTo>
                <a:lnTo>
                  <a:pt x="1479" y="102"/>
                </a:lnTo>
                <a:lnTo>
                  <a:pt x="1383" y="102"/>
                </a:lnTo>
                <a:lnTo>
                  <a:pt x="1273" y="96"/>
                </a:lnTo>
                <a:lnTo>
                  <a:pt x="1150" y="96"/>
                </a:lnTo>
                <a:lnTo>
                  <a:pt x="897" y="82"/>
                </a:lnTo>
                <a:lnTo>
                  <a:pt x="630" y="61"/>
                </a:lnTo>
                <a:lnTo>
                  <a:pt x="363" y="34"/>
                </a:lnTo>
                <a:lnTo>
                  <a:pt x="130" y="0"/>
                </a:lnTo>
                <a:lnTo>
                  <a:pt x="185" y="143"/>
                </a:lnTo>
                <a:lnTo>
                  <a:pt x="7" y="25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05" name="Freeform 132"/>
          <p:cNvSpPr>
            <a:spLocks/>
          </p:cNvSpPr>
          <p:nvPr/>
        </p:nvSpPr>
        <p:spPr bwMode="auto">
          <a:xfrm>
            <a:off x="6111341" y="3660776"/>
            <a:ext cx="2564732" cy="284163"/>
          </a:xfrm>
          <a:custGeom>
            <a:avLst/>
            <a:gdLst>
              <a:gd name="T0" fmla="*/ 0 w 1212"/>
              <a:gd name="T1" fmla="*/ 2147483646 h 179"/>
              <a:gd name="T2" fmla="*/ 2147483646 w 1212"/>
              <a:gd name="T3" fmla="*/ 2147483646 h 179"/>
              <a:gd name="T4" fmla="*/ 2147483646 w 1212"/>
              <a:gd name="T5" fmla="*/ 2147483646 h 179"/>
              <a:gd name="T6" fmla="*/ 2147483646 w 1212"/>
              <a:gd name="T7" fmla="*/ 2147483646 h 179"/>
              <a:gd name="T8" fmla="*/ 2147483646 w 1212"/>
              <a:gd name="T9" fmla="*/ 2147483646 h 179"/>
              <a:gd name="T10" fmla="*/ 2147483646 w 1212"/>
              <a:gd name="T11" fmla="*/ 2147483646 h 179"/>
              <a:gd name="T12" fmla="*/ 2147483646 w 1212"/>
              <a:gd name="T13" fmla="*/ 2147483646 h 179"/>
              <a:gd name="T14" fmla="*/ 2147483646 w 1212"/>
              <a:gd name="T15" fmla="*/ 2147483646 h 179"/>
              <a:gd name="T16" fmla="*/ 2147483646 w 1212"/>
              <a:gd name="T17" fmla="*/ 2147483646 h 179"/>
              <a:gd name="T18" fmla="*/ 2147483646 w 1212"/>
              <a:gd name="T19" fmla="*/ 2147483646 h 179"/>
              <a:gd name="T20" fmla="*/ 2147483646 w 1212"/>
              <a:gd name="T21" fmla="*/ 2147483646 h 179"/>
              <a:gd name="T22" fmla="*/ 2147483646 w 1212"/>
              <a:gd name="T23" fmla="*/ 2147483646 h 179"/>
              <a:gd name="T24" fmla="*/ 2147483646 w 1212"/>
              <a:gd name="T25" fmla="*/ 2147483646 h 179"/>
              <a:gd name="T26" fmla="*/ 2147483646 w 1212"/>
              <a:gd name="T27" fmla="*/ 2147483646 h 179"/>
              <a:gd name="T28" fmla="*/ 2147483646 w 1212"/>
              <a:gd name="T29" fmla="*/ 2147483646 h 179"/>
              <a:gd name="T30" fmla="*/ 2147483646 w 1212"/>
              <a:gd name="T31" fmla="*/ 2147483646 h 179"/>
              <a:gd name="T32" fmla="*/ 2147483646 w 1212"/>
              <a:gd name="T33" fmla="*/ 2147483646 h 179"/>
              <a:gd name="T34" fmla="*/ 2147483646 w 1212"/>
              <a:gd name="T35" fmla="*/ 2147483646 h 179"/>
              <a:gd name="T36" fmla="*/ 2147483646 w 1212"/>
              <a:gd name="T37" fmla="*/ 2147483646 h 179"/>
              <a:gd name="T38" fmla="*/ 2147483646 w 1212"/>
              <a:gd name="T39" fmla="*/ 2147483646 h 179"/>
              <a:gd name="T40" fmla="*/ 2147483646 w 1212"/>
              <a:gd name="T41" fmla="*/ 2147483646 h 179"/>
              <a:gd name="T42" fmla="*/ 2147483646 w 1212"/>
              <a:gd name="T43" fmla="*/ 2147483646 h 179"/>
              <a:gd name="T44" fmla="*/ 2147483646 w 1212"/>
              <a:gd name="T45" fmla="*/ 2147483646 h 179"/>
              <a:gd name="T46" fmla="*/ 2147483646 w 1212"/>
              <a:gd name="T47" fmla="*/ 0 h 179"/>
              <a:gd name="T48" fmla="*/ 2147483646 w 1212"/>
              <a:gd name="T49" fmla="*/ 2147483646 h 179"/>
              <a:gd name="T50" fmla="*/ 0 w 1212"/>
              <a:gd name="T51" fmla="*/ 2147483646 h 17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12"/>
              <a:gd name="T79" fmla="*/ 0 h 179"/>
              <a:gd name="T80" fmla="*/ 1212 w 1212"/>
              <a:gd name="T81" fmla="*/ 179 h 17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12" h="179">
                <a:moveTo>
                  <a:pt x="0" y="165"/>
                </a:moveTo>
                <a:lnTo>
                  <a:pt x="95" y="171"/>
                </a:lnTo>
                <a:lnTo>
                  <a:pt x="225" y="171"/>
                </a:lnTo>
                <a:lnTo>
                  <a:pt x="369" y="178"/>
                </a:lnTo>
                <a:lnTo>
                  <a:pt x="527" y="171"/>
                </a:lnTo>
                <a:lnTo>
                  <a:pt x="684" y="165"/>
                </a:lnTo>
                <a:lnTo>
                  <a:pt x="834" y="151"/>
                </a:lnTo>
                <a:lnTo>
                  <a:pt x="978" y="130"/>
                </a:lnTo>
                <a:lnTo>
                  <a:pt x="1101" y="110"/>
                </a:lnTo>
                <a:lnTo>
                  <a:pt x="1095" y="144"/>
                </a:lnTo>
                <a:lnTo>
                  <a:pt x="1095" y="158"/>
                </a:lnTo>
                <a:lnTo>
                  <a:pt x="1211" y="62"/>
                </a:lnTo>
                <a:lnTo>
                  <a:pt x="1074" y="28"/>
                </a:lnTo>
                <a:lnTo>
                  <a:pt x="1095" y="76"/>
                </a:lnTo>
                <a:lnTo>
                  <a:pt x="1081" y="76"/>
                </a:lnTo>
                <a:lnTo>
                  <a:pt x="1060" y="76"/>
                </a:lnTo>
                <a:lnTo>
                  <a:pt x="1026" y="76"/>
                </a:lnTo>
                <a:lnTo>
                  <a:pt x="978" y="76"/>
                </a:lnTo>
                <a:lnTo>
                  <a:pt x="862" y="76"/>
                </a:lnTo>
                <a:lnTo>
                  <a:pt x="711" y="76"/>
                </a:lnTo>
                <a:lnTo>
                  <a:pt x="547" y="69"/>
                </a:lnTo>
                <a:lnTo>
                  <a:pt x="376" y="55"/>
                </a:lnTo>
                <a:lnTo>
                  <a:pt x="212" y="28"/>
                </a:lnTo>
                <a:lnTo>
                  <a:pt x="75" y="0"/>
                </a:lnTo>
                <a:lnTo>
                  <a:pt x="123" y="96"/>
                </a:lnTo>
                <a:lnTo>
                  <a:pt x="0" y="165"/>
                </a:lnTo>
              </a:path>
            </a:pathLst>
          </a:custGeom>
          <a:solidFill>
            <a:srgbClr val="BBBBBB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87173" name="Rectangle 133"/>
          <p:cNvSpPr>
            <a:spLocks noChangeArrowheads="1"/>
          </p:cNvSpPr>
          <p:nvPr/>
        </p:nvSpPr>
        <p:spPr bwMode="auto">
          <a:xfrm>
            <a:off x="4562345" y="3175001"/>
            <a:ext cx="141064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Domain Experts</a:t>
            </a:r>
          </a:p>
        </p:txBody>
      </p:sp>
      <p:sp>
        <p:nvSpPr>
          <p:cNvPr id="87174" name="Rectangle 134"/>
          <p:cNvSpPr>
            <a:spLocks noChangeArrowheads="1"/>
          </p:cNvSpPr>
          <p:nvPr/>
        </p:nvSpPr>
        <p:spPr bwMode="auto">
          <a:xfrm>
            <a:off x="5173903" y="5573713"/>
            <a:ext cx="1413849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Legacy Systems</a:t>
            </a:r>
          </a:p>
        </p:txBody>
      </p:sp>
      <p:sp>
        <p:nvSpPr>
          <p:cNvPr id="87175" name="Rectangle 135"/>
          <p:cNvSpPr>
            <a:spLocks noChangeArrowheads="1"/>
          </p:cNvSpPr>
          <p:nvPr/>
        </p:nvSpPr>
        <p:spPr bwMode="auto">
          <a:xfrm>
            <a:off x="6803312" y="6083301"/>
            <a:ext cx="1503617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Domain Analysis </a:t>
            </a:r>
          </a:p>
        </p:txBody>
      </p:sp>
      <p:grpSp>
        <p:nvGrpSpPr>
          <p:cNvPr id="41009" name="Group 136"/>
          <p:cNvGrpSpPr>
            <a:grpSpLocks/>
          </p:cNvGrpSpPr>
          <p:nvPr/>
        </p:nvGrpSpPr>
        <p:grpSpPr bwMode="auto">
          <a:xfrm>
            <a:off x="4858602" y="4773614"/>
            <a:ext cx="903582" cy="776287"/>
            <a:chOff x="2296" y="3007"/>
            <a:chExt cx="427" cy="489"/>
          </a:xfrm>
        </p:grpSpPr>
        <p:sp>
          <p:nvSpPr>
            <p:cNvPr id="42464" name="Freeform 137"/>
            <p:cNvSpPr>
              <a:spLocks/>
            </p:cNvSpPr>
            <p:nvPr/>
          </p:nvSpPr>
          <p:spPr bwMode="auto">
            <a:xfrm>
              <a:off x="2316" y="3301"/>
              <a:ext cx="378" cy="117"/>
            </a:xfrm>
            <a:custGeom>
              <a:avLst/>
              <a:gdLst>
                <a:gd name="T0" fmla="*/ 0 w 378"/>
                <a:gd name="T1" fmla="*/ 0 h 117"/>
                <a:gd name="T2" fmla="*/ 377 w 378"/>
                <a:gd name="T3" fmla="*/ 0 h 117"/>
                <a:gd name="T4" fmla="*/ 377 w 378"/>
                <a:gd name="T5" fmla="*/ 116 h 117"/>
                <a:gd name="T6" fmla="*/ 0 w 378"/>
                <a:gd name="T7" fmla="*/ 116 h 117"/>
                <a:gd name="T8" fmla="*/ 0 w 378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"/>
                <a:gd name="T16" fmla="*/ 0 h 117"/>
                <a:gd name="T17" fmla="*/ 378 w 378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" h="117">
                  <a:moveTo>
                    <a:pt x="0" y="0"/>
                  </a:moveTo>
                  <a:lnTo>
                    <a:pt x="377" y="0"/>
                  </a:lnTo>
                  <a:lnTo>
                    <a:pt x="377" y="116"/>
                  </a:lnTo>
                  <a:lnTo>
                    <a:pt x="0" y="116"/>
                  </a:lnTo>
                  <a:lnTo>
                    <a:pt x="0" y="0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65" name="Freeform 138"/>
            <p:cNvSpPr>
              <a:spLocks/>
            </p:cNvSpPr>
            <p:nvPr/>
          </p:nvSpPr>
          <p:spPr bwMode="auto">
            <a:xfrm>
              <a:off x="2320" y="3305"/>
              <a:ext cx="377" cy="117"/>
            </a:xfrm>
            <a:custGeom>
              <a:avLst/>
              <a:gdLst>
                <a:gd name="T0" fmla="*/ 0 w 377"/>
                <a:gd name="T1" fmla="*/ 0 h 117"/>
                <a:gd name="T2" fmla="*/ 376 w 377"/>
                <a:gd name="T3" fmla="*/ 0 h 117"/>
                <a:gd name="T4" fmla="*/ 376 w 377"/>
                <a:gd name="T5" fmla="*/ 116 h 117"/>
                <a:gd name="T6" fmla="*/ 0 w 377"/>
                <a:gd name="T7" fmla="*/ 116 h 117"/>
                <a:gd name="T8" fmla="*/ 0 w 377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117"/>
                <a:gd name="T17" fmla="*/ 377 w 377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117">
                  <a:moveTo>
                    <a:pt x="0" y="0"/>
                  </a:moveTo>
                  <a:lnTo>
                    <a:pt x="376" y="0"/>
                  </a:lnTo>
                  <a:lnTo>
                    <a:pt x="376" y="116"/>
                  </a:lnTo>
                  <a:lnTo>
                    <a:pt x="0" y="1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66" name="Freeform 139"/>
            <p:cNvSpPr>
              <a:spLocks/>
            </p:cNvSpPr>
            <p:nvPr/>
          </p:nvSpPr>
          <p:spPr bwMode="auto">
            <a:xfrm>
              <a:off x="2456" y="3311"/>
              <a:ext cx="234" cy="56"/>
            </a:xfrm>
            <a:custGeom>
              <a:avLst/>
              <a:gdLst>
                <a:gd name="T0" fmla="*/ 233 w 234"/>
                <a:gd name="T1" fmla="*/ 0 h 56"/>
                <a:gd name="T2" fmla="*/ 0 w 234"/>
                <a:gd name="T3" fmla="*/ 0 h 56"/>
                <a:gd name="T4" fmla="*/ 0 w 234"/>
                <a:gd name="T5" fmla="*/ 55 h 56"/>
                <a:gd name="T6" fmla="*/ 233 w 234"/>
                <a:gd name="T7" fmla="*/ 55 h 56"/>
                <a:gd name="T8" fmla="*/ 233 w 23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6"/>
                <a:gd name="T17" fmla="*/ 234 w 2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6">
                  <a:moveTo>
                    <a:pt x="233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233" y="55"/>
                  </a:lnTo>
                  <a:lnTo>
                    <a:pt x="23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67" name="Line 140"/>
            <p:cNvSpPr>
              <a:spLocks noChangeShapeType="1"/>
            </p:cNvSpPr>
            <p:nvPr/>
          </p:nvSpPr>
          <p:spPr bwMode="auto">
            <a:xfrm>
              <a:off x="2333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68" name="Line 141"/>
            <p:cNvSpPr>
              <a:spLocks noChangeShapeType="1"/>
            </p:cNvSpPr>
            <p:nvPr/>
          </p:nvSpPr>
          <p:spPr bwMode="auto">
            <a:xfrm>
              <a:off x="2340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69" name="Line 142"/>
            <p:cNvSpPr>
              <a:spLocks noChangeShapeType="1"/>
            </p:cNvSpPr>
            <p:nvPr/>
          </p:nvSpPr>
          <p:spPr bwMode="auto">
            <a:xfrm>
              <a:off x="2354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0" name="Line 143"/>
            <p:cNvSpPr>
              <a:spLocks noChangeShapeType="1"/>
            </p:cNvSpPr>
            <p:nvPr/>
          </p:nvSpPr>
          <p:spPr bwMode="auto">
            <a:xfrm>
              <a:off x="2361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1" name="Line 144"/>
            <p:cNvSpPr>
              <a:spLocks noChangeShapeType="1"/>
            </p:cNvSpPr>
            <p:nvPr/>
          </p:nvSpPr>
          <p:spPr bwMode="auto">
            <a:xfrm>
              <a:off x="2367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2" name="Line 145"/>
            <p:cNvSpPr>
              <a:spLocks noChangeShapeType="1"/>
            </p:cNvSpPr>
            <p:nvPr/>
          </p:nvSpPr>
          <p:spPr bwMode="auto">
            <a:xfrm>
              <a:off x="2381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3" name="Line 146"/>
            <p:cNvSpPr>
              <a:spLocks noChangeShapeType="1"/>
            </p:cNvSpPr>
            <p:nvPr/>
          </p:nvSpPr>
          <p:spPr bwMode="auto">
            <a:xfrm>
              <a:off x="2388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4" name="Line 147"/>
            <p:cNvSpPr>
              <a:spLocks noChangeShapeType="1"/>
            </p:cNvSpPr>
            <p:nvPr/>
          </p:nvSpPr>
          <p:spPr bwMode="auto">
            <a:xfrm>
              <a:off x="2395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5" name="Line 148"/>
            <p:cNvSpPr>
              <a:spLocks noChangeShapeType="1"/>
            </p:cNvSpPr>
            <p:nvPr/>
          </p:nvSpPr>
          <p:spPr bwMode="auto">
            <a:xfrm>
              <a:off x="2409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6" name="Line 149"/>
            <p:cNvSpPr>
              <a:spLocks noChangeShapeType="1"/>
            </p:cNvSpPr>
            <p:nvPr/>
          </p:nvSpPr>
          <p:spPr bwMode="auto">
            <a:xfrm>
              <a:off x="2415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7" name="Line 150"/>
            <p:cNvSpPr>
              <a:spLocks noChangeShapeType="1"/>
            </p:cNvSpPr>
            <p:nvPr/>
          </p:nvSpPr>
          <p:spPr bwMode="auto">
            <a:xfrm>
              <a:off x="2422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8" name="Line 151"/>
            <p:cNvSpPr>
              <a:spLocks noChangeShapeType="1"/>
            </p:cNvSpPr>
            <p:nvPr/>
          </p:nvSpPr>
          <p:spPr bwMode="auto">
            <a:xfrm>
              <a:off x="2436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79" name="Line 152"/>
            <p:cNvSpPr>
              <a:spLocks noChangeShapeType="1"/>
            </p:cNvSpPr>
            <p:nvPr/>
          </p:nvSpPr>
          <p:spPr bwMode="auto">
            <a:xfrm>
              <a:off x="2443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0" name="Line 153"/>
            <p:cNvSpPr>
              <a:spLocks noChangeShapeType="1"/>
            </p:cNvSpPr>
            <p:nvPr/>
          </p:nvSpPr>
          <p:spPr bwMode="auto">
            <a:xfrm>
              <a:off x="2450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1" name="Line 154"/>
            <p:cNvSpPr>
              <a:spLocks noChangeShapeType="1"/>
            </p:cNvSpPr>
            <p:nvPr/>
          </p:nvSpPr>
          <p:spPr bwMode="auto">
            <a:xfrm>
              <a:off x="2463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2" name="Line 155"/>
            <p:cNvSpPr>
              <a:spLocks noChangeShapeType="1"/>
            </p:cNvSpPr>
            <p:nvPr/>
          </p:nvSpPr>
          <p:spPr bwMode="auto">
            <a:xfrm>
              <a:off x="2470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3" name="Line 156"/>
            <p:cNvSpPr>
              <a:spLocks noChangeShapeType="1"/>
            </p:cNvSpPr>
            <p:nvPr/>
          </p:nvSpPr>
          <p:spPr bwMode="auto">
            <a:xfrm>
              <a:off x="2477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4" name="Line 157"/>
            <p:cNvSpPr>
              <a:spLocks noChangeShapeType="1"/>
            </p:cNvSpPr>
            <p:nvPr/>
          </p:nvSpPr>
          <p:spPr bwMode="auto">
            <a:xfrm>
              <a:off x="2491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5" name="Line 158"/>
            <p:cNvSpPr>
              <a:spLocks noChangeShapeType="1"/>
            </p:cNvSpPr>
            <p:nvPr/>
          </p:nvSpPr>
          <p:spPr bwMode="auto">
            <a:xfrm>
              <a:off x="2497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6" name="Line 159"/>
            <p:cNvSpPr>
              <a:spLocks noChangeShapeType="1"/>
            </p:cNvSpPr>
            <p:nvPr/>
          </p:nvSpPr>
          <p:spPr bwMode="auto">
            <a:xfrm>
              <a:off x="2511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7" name="Line 160"/>
            <p:cNvSpPr>
              <a:spLocks noChangeShapeType="1"/>
            </p:cNvSpPr>
            <p:nvPr/>
          </p:nvSpPr>
          <p:spPr bwMode="auto">
            <a:xfrm>
              <a:off x="2518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8" name="Line 161"/>
            <p:cNvSpPr>
              <a:spLocks noChangeShapeType="1"/>
            </p:cNvSpPr>
            <p:nvPr/>
          </p:nvSpPr>
          <p:spPr bwMode="auto">
            <a:xfrm>
              <a:off x="2525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89" name="Line 162"/>
            <p:cNvSpPr>
              <a:spLocks noChangeShapeType="1"/>
            </p:cNvSpPr>
            <p:nvPr/>
          </p:nvSpPr>
          <p:spPr bwMode="auto">
            <a:xfrm>
              <a:off x="2539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0" name="Line 163"/>
            <p:cNvSpPr>
              <a:spLocks noChangeShapeType="1"/>
            </p:cNvSpPr>
            <p:nvPr/>
          </p:nvSpPr>
          <p:spPr bwMode="auto">
            <a:xfrm>
              <a:off x="2545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1" name="Line 164"/>
            <p:cNvSpPr>
              <a:spLocks noChangeShapeType="1"/>
            </p:cNvSpPr>
            <p:nvPr/>
          </p:nvSpPr>
          <p:spPr bwMode="auto">
            <a:xfrm>
              <a:off x="2552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2" name="Line 165"/>
            <p:cNvSpPr>
              <a:spLocks noChangeShapeType="1"/>
            </p:cNvSpPr>
            <p:nvPr/>
          </p:nvSpPr>
          <p:spPr bwMode="auto">
            <a:xfrm>
              <a:off x="2566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3" name="Line 166"/>
            <p:cNvSpPr>
              <a:spLocks noChangeShapeType="1"/>
            </p:cNvSpPr>
            <p:nvPr/>
          </p:nvSpPr>
          <p:spPr bwMode="auto">
            <a:xfrm>
              <a:off x="2573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4" name="Line 167"/>
            <p:cNvSpPr>
              <a:spLocks noChangeShapeType="1"/>
            </p:cNvSpPr>
            <p:nvPr/>
          </p:nvSpPr>
          <p:spPr bwMode="auto">
            <a:xfrm>
              <a:off x="2580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5" name="Line 168"/>
            <p:cNvSpPr>
              <a:spLocks noChangeShapeType="1"/>
            </p:cNvSpPr>
            <p:nvPr/>
          </p:nvSpPr>
          <p:spPr bwMode="auto">
            <a:xfrm>
              <a:off x="2593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6" name="Line 169"/>
            <p:cNvSpPr>
              <a:spLocks noChangeShapeType="1"/>
            </p:cNvSpPr>
            <p:nvPr/>
          </p:nvSpPr>
          <p:spPr bwMode="auto">
            <a:xfrm>
              <a:off x="2600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7" name="Line 170"/>
            <p:cNvSpPr>
              <a:spLocks noChangeShapeType="1"/>
            </p:cNvSpPr>
            <p:nvPr/>
          </p:nvSpPr>
          <p:spPr bwMode="auto">
            <a:xfrm>
              <a:off x="2607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8" name="Line 171"/>
            <p:cNvSpPr>
              <a:spLocks noChangeShapeType="1"/>
            </p:cNvSpPr>
            <p:nvPr/>
          </p:nvSpPr>
          <p:spPr bwMode="auto">
            <a:xfrm>
              <a:off x="2621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99" name="Line 172"/>
            <p:cNvSpPr>
              <a:spLocks noChangeShapeType="1"/>
            </p:cNvSpPr>
            <p:nvPr/>
          </p:nvSpPr>
          <p:spPr bwMode="auto">
            <a:xfrm>
              <a:off x="2628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0" name="Line 173"/>
            <p:cNvSpPr>
              <a:spLocks noChangeShapeType="1"/>
            </p:cNvSpPr>
            <p:nvPr/>
          </p:nvSpPr>
          <p:spPr bwMode="auto">
            <a:xfrm>
              <a:off x="2634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1" name="Line 174"/>
            <p:cNvSpPr>
              <a:spLocks noChangeShapeType="1"/>
            </p:cNvSpPr>
            <p:nvPr/>
          </p:nvSpPr>
          <p:spPr bwMode="auto">
            <a:xfrm>
              <a:off x="2648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2" name="Line 175"/>
            <p:cNvSpPr>
              <a:spLocks noChangeShapeType="1"/>
            </p:cNvSpPr>
            <p:nvPr/>
          </p:nvSpPr>
          <p:spPr bwMode="auto">
            <a:xfrm>
              <a:off x="2655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3" name="Line 176"/>
            <p:cNvSpPr>
              <a:spLocks noChangeShapeType="1"/>
            </p:cNvSpPr>
            <p:nvPr/>
          </p:nvSpPr>
          <p:spPr bwMode="auto">
            <a:xfrm>
              <a:off x="2669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4" name="Line 177"/>
            <p:cNvSpPr>
              <a:spLocks noChangeShapeType="1"/>
            </p:cNvSpPr>
            <p:nvPr/>
          </p:nvSpPr>
          <p:spPr bwMode="auto">
            <a:xfrm>
              <a:off x="2675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5" name="Line 178"/>
            <p:cNvSpPr>
              <a:spLocks noChangeShapeType="1"/>
            </p:cNvSpPr>
            <p:nvPr/>
          </p:nvSpPr>
          <p:spPr bwMode="auto">
            <a:xfrm>
              <a:off x="2682" y="338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6" name="Freeform 179"/>
            <p:cNvSpPr>
              <a:spLocks/>
            </p:cNvSpPr>
            <p:nvPr/>
          </p:nvSpPr>
          <p:spPr bwMode="auto">
            <a:xfrm>
              <a:off x="2569" y="3329"/>
              <a:ext cx="77" cy="17"/>
            </a:xfrm>
            <a:custGeom>
              <a:avLst/>
              <a:gdLst>
                <a:gd name="T0" fmla="*/ 76 w 77"/>
                <a:gd name="T1" fmla="*/ 16 h 17"/>
                <a:gd name="T2" fmla="*/ 0 w 77"/>
                <a:gd name="T3" fmla="*/ 16 h 17"/>
                <a:gd name="T4" fmla="*/ 0 w 77"/>
                <a:gd name="T5" fmla="*/ 0 h 17"/>
                <a:gd name="T6" fmla="*/ 76 w 77"/>
                <a:gd name="T7" fmla="*/ 0 h 17"/>
                <a:gd name="T8" fmla="*/ 76 w 7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7"/>
                <a:gd name="T17" fmla="*/ 77 w 7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7">
                  <a:moveTo>
                    <a:pt x="7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7" name="Freeform 180"/>
            <p:cNvSpPr>
              <a:spLocks/>
            </p:cNvSpPr>
            <p:nvPr/>
          </p:nvSpPr>
          <p:spPr bwMode="auto">
            <a:xfrm>
              <a:off x="2590" y="3315"/>
              <a:ext cx="35" cy="17"/>
            </a:xfrm>
            <a:custGeom>
              <a:avLst/>
              <a:gdLst>
                <a:gd name="T0" fmla="*/ 0 w 35"/>
                <a:gd name="T1" fmla="*/ 16 h 17"/>
                <a:gd name="T2" fmla="*/ 0 w 35"/>
                <a:gd name="T3" fmla="*/ 0 h 17"/>
                <a:gd name="T4" fmla="*/ 34 w 35"/>
                <a:gd name="T5" fmla="*/ 0 h 17"/>
                <a:gd name="T6" fmla="*/ 34 w 35"/>
                <a:gd name="T7" fmla="*/ 16 h 17"/>
                <a:gd name="T8" fmla="*/ 0 w 35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7"/>
                <a:gd name="T17" fmla="*/ 35 w 3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7">
                  <a:moveTo>
                    <a:pt x="0" y="16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8" name="Line 181"/>
            <p:cNvSpPr>
              <a:spLocks noChangeShapeType="1"/>
            </p:cNvSpPr>
            <p:nvPr/>
          </p:nvSpPr>
          <p:spPr bwMode="auto">
            <a:xfrm>
              <a:off x="2590" y="3335"/>
              <a:ext cx="3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09" name="Freeform 182"/>
            <p:cNvSpPr>
              <a:spLocks/>
            </p:cNvSpPr>
            <p:nvPr/>
          </p:nvSpPr>
          <p:spPr bwMode="auto">
            <a:xfrm>
              <a:off x="2453" y="3315"/>
              <a:ext cx="234" cy="28"/>
            </a:xfrm>
            <a:custGeom>
              <a:avLst/>
              <a:gdLst>
                <a:gd name="T0" fmla="*/ 233 w 234"/>
                <a:gd name="T1" fmla="*/ 27 h 28"/>
                <a:gd name="T2" fmla="*/ 226 w 234"/>
                <a:gd name="T3" fmla="*/ 27 h 28"/>
                <a:gd name="T4" fmla="*/ 226 w 234"/>
                <a:gd name="T5" fmla="*/ 0 h 28"/>
                <a:gd name="T6" fmla="*/ 212 w 234"/>
                <a:gd name="T7" fmla="*/ 0 h 28"/>
                <a:gd name="T8" fmla="*/ 212 w 234"/>
                <a:gd name="T9" fmla="*/ 27 h 28"/>
                <a:gd name="T10" fmla="*/ 192 w 234"/>
                <a:gd name="T11" fmla="*/ 27 h 28"/>
                <a:gd name="T12" fmla="*/ 192 w 234"/>
                <a:gd name="T13" fmla="*/ 20 h 28"/>
                <a:gd name="T14" fmla="*/ 171 w 234"/>
                <a:gd name="T15" fmla="*/ 20 h 28"/>
                <a:gd name="T16" fmla="*/ 171 w 234"/>
                <a:gd name="T17" fmla="*/ 27 h 28"/>
                <a:gd name="T18" fmla="*/ 103 w 234"/>
                <a:gd name="T19" fmla="*/ 27 h 28"/>
                <a:gd name="T20" fmla="*/ 103 w 234"/>
                <a:gd name="T21" fmla="*/ 0 h 28"/>
                <a:gd name="T22" fmla="*/ 82 w 234"/>
                <a:gd name="T23" fmla="*/ 0 h 28"/>
                <a:gd name="T24" fmla="*/ 82 w 234"/>
                <a:gd name="T25" fmla="*/ 27 h 28"/>
                <a:gd name="T26" fmla="*/ 55 w 234"/>
                <a:gd name="T27" fmla="*/ 27 h 28"/>
                <a:gd name="T28" fmla="*/ 55 w 234"/>
                <a:gd name="T29" fmla="*/ 20 h 28"/>
                <a:gd name="T30" fmla="*/ 48 w 234"/>
                <a:gd name="T31" fmla="*/ 20 h 28"/>
                <a:gd name="T32" fmla="*/ 48 w 234"/>
                <a:gd name="T33" fmla="*/ 14 h 28"/>
                <a:gd name="T34" fmla="*/ 41 w 234"/>
                <a:gd name="T35" fmla="*/ 20 h 28"/>
                <a:gd name="T36" fmla="*/ 41 w 234"/>
                <a:gd name="T37" fmla="*/ 27 h 28"/>
                <a:gd name="T38" fmla="*/ 34 w 234"/>
                <a:gd name="T39" fmla="*/ 27 h 28"/>
                <a:gd name="T40" fmla="*/ 34 w 234"/>
                <a:gd name="T41" fmla="*/ 20 h 28"/>
                <a:gd name="T42" fmla="*/ 27 w 234"/>
                <a:gd name="T43" fmla="*/ 20 h 28"/>
                <a:gd name="T44" fmla="*/ 27 w 234"/>
                <a:gd name="T45" fmla="*/ 14 h 28"/>
                <a:gd name="T46" fmla="*/ 21 w 234"/>
                <a:gd name="T47" fmla="*/ 14 h 28"/>
                <a:gd name="T48" fmla="*/ 14 w 234"/>
                <a:gd name="T49" fmla="*/ 14 h 28"/>
                <a:gd name="T50" fmla="*/ 14 w 234"/>
                <a:gd name="T51" fmla="*/ 20 h 28"/>
                <a:gd name="T52" fmla="*/ 14 w 234"/>
                <a:gd name="T53" fmla="*/ 27 h 28"/>
                <a:gd name="T54" fmla="*/ 0 w 234"/>
                <a:gd name="T55" fmla="*/ 27 h 28"/>
                <a:gd name="T56" fmla="*/ 21 w 234"/>
                <a:gd name="T57" fmla="*/ 27 h 28"/>
                <a:gd name="T58" fmla="*/ 27 w 234"/>
                <a:gd name="T59" fmla="*/ 27 h 28"/>
                <a:gd name="T60" fmla="*/ 41 w 234"/>
                <a:gd name="T61" fmla="*/ 27 h 28"/>
                <a:gd name="T62" fmla="*/ 48 w 234"/>
                <a:gd name="T63" fmla="*/ 27 h 28"/>
                <a:gd name="T64" fmla="*/ 55 w 234"/>
                <a:gd name="T65" fmla="*/ 27 h 28"/>
                <a:gd name="T66" fmla="*/ 171 w 234"/>
                <a:gd name="T67" fmla="*/ 27 h 28"/>
                <a:gd name="T68" fmla="*/ 192 w 234"/>
                <a:gd name="T69" fmla="*/ 27 h 28"/>
                <a:gd name="T70" fmla="*/ 233 w 234"/>
                <a:gd name="T71" fmla="*/ 27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8"/>
                <a:gd name="T110" fmla="*/ 234 w 234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8">
                  <a:moveTo>
                    <a:pt x="233" y="27"/>
                  </a:moveTo>
                  <a:lnTo>
                    <a:pt x="226" y="27"/>
                  </a:lnTo>
                  <a:lnTo>
                    <a:pt x="226" y="0"/>
                  </a:lnTo>
                  <a:lnTo>
                    <a:pt x="212" y="0"/>
                  </a:lnTo>
                  <a:lnTo>
                    <a:pt x="212" y="27"/>
                  </a:lnTo>
                  <a:lnTo>
                    <a:pt x="192" y="27"/>
                  </a:lnTo>
                  <a:lnTo>
                    <a:pt x="192" y="20"/>
                  </a:lnTo>
                  <a:lnTo>
                    <a:pt x="171" y="20"/>
                  </a:lnTo>
                  <a:lnTo>
                    <a:pt x="171" y="27"/>
                  </a:lnTo>
                  <a:lnTo>
                    <a:pt x="103" y="27"/>
                  </a:lnTo>
                  <a:lnTo>
                    <a:pt x="103" y="0"/>
                  </a:lnTo>
                  <a:lnTo>
                    <a:pt x="82" y="0"/>
                  </a:lnTo>
                  <a:lnTo>
                    <a:pt x="82" y="27"/>
                  </a:lnTo>
                  <a:lnTo>
                    <a:pt x="55" y="27"/>
                  </a:lnTo>
                  <a:lnTo>
                    <a:pt x="55" y="20"/>
                  </a:lnTo>
                  <a:lnTo>
                    <a:pt x="48" y="20"/>
                  </a:lnTo>
                  <a:lnTo>
                    <a:pt x="48" y="14"/>
                  </a:lnTo>
                  <a:lnTo>
                    <a:pt x="41" y="20"/>
                  </a:lnTo>
                  <a:lnTo>
                    <a:pt x="41" y="27"/>
                  </a:lnTo>
                  <a:lnTo>
                    <a:pt x="34" y="27"/>
                  </a:lnTo>
                  <a:lnTo>
                    <a:pt x="34" y="20"/>
                  </a:lnTo>
                  <a:lnTo>
                    <a:pt x="27" y="20"/>
                  </a:lnTo>
                  <a:lnTo>
                    <a:pt x="27" y="14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14" y="20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41" y="27"/>
                  </a:lnTo>
                  <a:lnTo>
                    <a:pt x="48" y="27"/>
                  </a:lnTo>
                  <a:lnTo>
                    <a:pt x="55" y="27"/>
                  </a:lnTo>
                  <a:lnTo>
                    <a:pt x="171" y="27"/>
                  </a:lnTo>
                  <a:lnTo>
                    <a:pt x="192" y="27"/>
                  </a:lnTo>
                  <a:lnTo>
                    <a:pt x="233" y="27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0" name="Freeform 183"/>
            <p:cNvSpPr>
              <a:spLocks/>
            </p:cNvSpPr>
            <p:nvPr/>
          </p:nvSpPr>
          <p:spPr bwMode="auto">
            <a:xfrm>
              <a:off x="2456" y="3311"/>
              <a:ext cx="234" cy="29"/>
            </a:xfrm>
            <a:custGeom>
              <a:avLst/>
              <a:gdLst>
                <a:gd name="T0" fmla="*/ 0 w 234"/>
                <a:gd name="T1" fmla="*/ 28 h 29"/>
                <a:gd name="T2" fmla="*/ 14 w 234"/>
                <a:gd name="T3" fmla="*/ 28 h 29"/>
                <a:gd name="T4" fmla="*/ 14 w 234"/>
                <a:gd name="T5" fmla="*/ 21 h 29"/>
                <a:gd name="T6" fmla="*/ 21 w 234"/>
                <a:gd name="T7" fmla="*/ 21 h 29"/>
                <a:gd name="T8" fmla="*/ 28 w 234"/>
                <a:gd name="T9" fmla="*/ 21 h 29"/>
                <a:gd name="T10" fmla="*/ 28 w 234"/>
                <a:gd name="T11" fmla="*/ 28 h 29"/>
                <a:gd name="T12" fmla="*/ 35 w 234"/>
                <a:gd name="T13" fmla="*/ 28 h 29"/>
                <a:gd name="T14" fmla="*/ 41 w 234"/>
                <a:gd name="T15" fmla="*/ 28 h 29"/>
                <a:gd name="T16" fmla="*/ 41 w 234"/>
                <a:gd name="T17" fmla="*/ 21 h 29"/>
                <a:gd name="T18" fmla="*/ 48 w 234"/>
                <a:gd name="T19" fmla="*/ 21 h 29"/>
                <a:gd name="T20" fmla="*/ 55 w 234"/>
                <a:gd name="T21" fmla="*/ 21 h 29"/>
                <a:gd name="T22" fmla="*/ 55 w 234"/>
                <a:gd name="T23" fmla="*/ 28 h 29"/>
                <a:gd name="T24" fmla="*/ 83 w 234"/>
                <a:gd name="T25" fmla="*/ 28 h 29"/>
                <a:gd name="T26" fmla="*/ 83 w 234"/>
                <a:gd name="T27" fmla="*/ 0 h 29"/>
                <a:gd name="T28" fmla="*/ 103 w 234"/>
                <a:gd name="T29" fmla="*/ 0 h 29"/>
                <a:gd name="T30" fmla="*/ 103 w 234"/>
                <a:gd name="T31" fmla="*/ 28 h 29"/>
                <a:gd name="T32" fmla="*/ 172 w 234"/>
                <a:gd name="T33" fmla="*/ 28 h 29"/>
                <a:gd name="T34" fmla="*/ 192 w 234"/>
                <a:gd name="T35" fmla="*/ 28 h 29"/>
                <a:gd name="T36" fmla="*/ 213 w 234"/>
                <a:gd name="T37" fmla="*/ 28 h 29"/>
                <a:gd name="T38" fmla="*/ 213 w 234"/>
                <a:gd name="T39" fmla="*/ 7 h 29"/>
                <a:gd name="T40" fmla="*/ 226 w 234"/>
                <a:gd name="T41" fmla="*/ 7 h 29"/>
                <a:gd name="T42" fmla="*/ 226 w 234"/>
                <a:gd name="T43" fmla="*/ 28 h 29"/>
                <a:gd name="T44" fmla="*/ 233 w 234"/>
                <a:gd name="T45" fmla="*/ 28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4"/>
                <a:gd name="T70" fmla="*/ 0 h 29"/>
                <a:gd name="T71" fmla="*/ 234 w 234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4" h="29">
                  <a:moveTo>
                    <a:pt x="0" y="28"/>
                  </a:move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35" y="28"/>
                  </a:lnTo>
                  <a:lnTo>
                    <a:pt x="41" y="28"/>
                  </a:lnTo>
                  <a:lnTo>
                    <a:pt x="41" y="21"/>
                  </a:lnTo>
                  <a:lnTo>
                    <a:pt x="48" y="21"/>
                  </a:lnTo>
                  <a:lnTo>
                    <a:pt x="55" y="21"/>
                  </a:lnTo>
                  <a:lnTo>
                    <a:pt x="55" y="28"/>
                  </a:lnTo>
                  <a:lnTo>
                    <a:pt x="83" y="28"/>
                  </a:lnTo>
                  <a:lnTo>
                    <a:pt x="83" y="0"/>
                  </a:lnTo>
                  <a:lnTo>
                    <a:pt x="103" y="0"/>
                  </a:lnTo>
                  <a:lnTo>
                    <a:pt x="103" y="28"/>
                  </a:lnTo>
                  <a:lnTo>
                    <a:pt x="172" y="28"/>
                  </a:lnTo>
                  <a:lnTo>
                    <a:pt x="192" y="28"/>
                  </a:lnTo>
                  <a:lnTo>
                    <a:pt x="213" y="28"/>
                  </a:lnTo>
                  <a:lnTo>
                    <a:pt x="213" y="7"/>
                  </a:lnTo>
                  <a:lnTo>
                    <a:pt x="226" y="7"/>
                  </a:lnTo>
                  <a:lnTo>
                    <a:pt x="226" y="28"/>
                  </a:lnTo>
                  <a:lnTo>
                    <a:pt x="233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1" name="Freeform 184"/>
            <p:cNvSpPr>
              <a:spLocks/>
            </p:cNvSpPr>
            <p:nvPr/>
          </p:nvSpPr>
          <p:spPr bwMode="auto">
            <a:xfrm>
              <a:off x="2467" y="3329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16 w 17"/>
                <a:gd name="T3" fmla="*/ 0 h 17"/>
                <a:gd name="T4" fmla="*/ 16 w 17"/>
                <a:gd name="T5" fmla="*/ 7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7 h 17"/>
                <a:gd name="T12" fmla="*/ 8 w 17"/>
                <a:gd name="T13" fmla="*/ 7 h 17"/>
                <a:gd name="T14" fmla="*/ 8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8" y="0"/>
                  </a:moveTo>
                  <a:lnTo>
                    <a:pt x="16" y="0"/>
                  </a:lnTo>
                  <a:lnTo>
                    <a:pt x="16" y="7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2" name="Freeform 185"/>
            <p:cNvSpPr>
              <a:spLocks/>
            </p:cNvSpPr>
            <p:nvPr/>
          </p:nvSpPr>
          <p:spPr bwMode="auto">
            <a:xfrm>
              <a:off x="2470" y="3332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16 w 17"/>
                <a:gd name="T3" fmla="*/ 0 h 17"/>
                <a:gd name="T4" fmla="*/ 16 w 17"/>
                <a:gd name="T5" fmla="*/ 8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8 h 17"/>
                <a:gd name="T12" fmla="*/ 8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8" y="0"/>
                  </a:move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3" name="Line 186"/>
            <p:cNvSpPr>
              <a:spLocks noChangeShapeType="1"/>
            </p:cNvSpPr>
            <p:nvPr/>
          </p:nvSpPr>
          <p:spPr bwMode="auto">
            <a:xfrm flipV="1">
              <a:off x="2484" y="3335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4" name="Freeform 187"/>
            <p:cNvSpPr>
              <a:spLocks/>
            </p:cNvSpPr>
            <p:nvPr/>
          </p:nvSpPr>
          <p:spPr bwMode="auto">
            <a:xfrm>
              <a:off x="2494" y="3329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7 h 17"/>
                <a:gd name="T4" fmla="*/ 16 w 17"/>
                <a:gd name="T5" fmla="*/ 7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w 17"/>
                <a:gd name="T13" fmla="*/ 7 h 17"/>
                <a:gd name="T14" fmla="*/ 8 w 17"/>
                <a:gd name="T15" fmla="*/ 7 h 17"/>
                <a:gd name="T16" fmla="*/ 8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8" y="0"/>
                  </a:moveTo>
                  <a:lnTo>
                    <a:pt x="8" y="7"/>
                  </a:lnTo>
                  <a:lnTo>
                    <a:pt x="16" y="7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0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5" name="Freeform 188"/>
            <p:cNvSpPr>
              <a:spLocks/>
            </p:cNvSpPr>
            <p:nvPr/>
          </p:nvSpPr>
          <p:spPr bwMode="auto">
            <a:xfrm>
              <a:off x="2497" y="3332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8 h 17"/>
                <a:gd name="T4" fmla="*/ 16 w 17"/>
                <a:gd name="T5" fmla="*/ 8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w 17"/>
                <a:gd name="T13" fmla="*/ 8 h 17"/>
                <a:gd name="T14" fmla="*/ 0 w 17"/>
                <a:gd name="T15" fmla="*/ 0 h 17"/>
                <a:gd name="T16" fmla="*/ 8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8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6" name="Line 189"/>
            <p:cNvSpPr>
              <a:spLocks noChangeShapeType="1"/>
            </p:cNvSpPr>
            <p:nvPr/>
          </p:nvSpPr>
          <p:spPr bwMode="auto">
            <a:xfrm flipH="1">
              <a:off x="2569" y="333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7" name="Freeform 190"/>
            <p:cNvSpPr>
              <a:spLocks/>
            </p:cNvSpPr>
            <p:nvPr/>
          </p:nvSpPr>
          <p:spPr bwMode="auto">
            <a:xfrm>
              <a:off x="2631" y="333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8" name="Freeform 191"/>
            <p:cNvSpPr>
              <a:spLocks/>
            </p:cNvSpPr>
            <p:nvPr/>
          </p:nvSpPr>
          <p:spPr bwMode="auto">
            <a:xfrm>
              <a:off x="2634" y="333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19" name="Line 192"/>
            <p:cNvSpPr>
              <a:spLocks noChangeShapeType="1"/>
            </p:cNvSpPr>
            <p:nvPr/>
          </p:nvSpPr>
          <p:spPr bwMode="auto">
            <a:xfrm>
              <a:off x="2566" y="3308"/>
              <a:ext cx="0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0" name="Line 193"/>
            <p:cNvSpPr>
              <a:spLocks noChangeShapeType="1"/>
            </p:cNvSpPr>
            <p:nvPr/>
          </p:nvSpPr>
          <p:spPr bwMode="auto">
            <a:xfrm>
              <a:off x="2655" y="3308"/>
              <a:ext cx="0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1" name="Freeform 194"/>
            <p:cNvSpPr>
              <a:spLocks/>
            </p:cNvSpPr>
            <p:nvPr/>
          </p:nvSpPr>
          <p:spPr bwMode="auto">
            <a:xfrm>
              <a:off x="2665" y="3315"/>
              <a:ext cx="1" cy="28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27 h 28"/>
                <a:gd name="T4" fmla="*/ 0 w 1"/>
                <a:gd name="T5" fmla="*/ 20 h 28"/>
                <a:gd name="T6" fmla="*/ 0 w 1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8"/>
                <a:gd name="T14" fmla="*/ 1 w 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8">
                  <a:moveTo>
                    <a:pt x="0" y="0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2" name="Freeform 195"/>
            <p:cNvSpPr>
              <a:spLocks/>
            </p:cNvSpPr>
            <p:nvPr/>
          </p:nvSpPr>
          <p:spPr bwMode="auto">
            <a:xfrm>
              <a:off x="2672" y="3315"/>
              <a:ext cx="17" cy="28"/>
            </a:xfrm>
            <a:custGeom>
              <a:avLst/>
              <a:gdLst>
                <a:gd name="T0" fmla="*/ 16 w 17"/>
                <a:gd name="T1" fmla="*/ 0 h 28"/>
                <a:gd name="T2" fmla="*/ 16 w 17"/>
                <a:gd name="T3" fmla="*/ 27 h 28"/>
                <a:gd name="T4" fmla="*/ 0 w 17"/>
                <a:gd name="T5" fmla="*/ 20 h 28"/>
                <a:gd name="T6" fmla="*/ 16 w 17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16" y="0"/>
                  </a:moveTo>
                  <a:lnTo>
                    <a:pt x="16" y="27"/>
                  </a:lnTo>
                  <a:lnTo>
                    <a:pt x="0" y="20"/>
                  </a:lnTo>
                  <a:lnTo>
                    <a:pt x="16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3" name="Freeform 196"/>
            <p:cNvSpPr>
              <a:spLocks/>
            </p:cNvSpPr>
            <p:nvPr/>
          </p:nvSpPr>
          <p:spPr bwMode="auto">
            <a:xfrm>
              <a:off x="2665" y="332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4" name="Freeform 197"/>
            <p:cNvSpPr>
              <a:spLocks/>
            </p:cNvSpPr>
            <p:nvPr/>
          </p:nvSpPr>
          <p:spPr bwMode="auto">
            <a:xfrm>
              <a:off x="2669" y="333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5" name="Freeform 198"/>
            <p:cNvSpPr>
              <a:spLocks/>
            </p:cNvSpPr>
            <p:nvPr/>
          </p:nvSpPr>
          <p:spPr bwMode="auto">
            <a:xfrm>
              <a:off x="2665" y="332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6" name="Line 199"/>
            <p:cNvSpPr>
              <a:spLocks noChangeShapeType="1"/>
            </p:cNvSpPr>
            <p:nvPr/>
          </p:nvSpPr>
          <p:spPr bwMode="auto">
            <a:xfrm>
              <a:off x="2665" y="332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7" name="Freeform 200"/>
            <p:cNvSpPr>
              <a:spLocks/>
            </p:cNvSpPr>
            <p:nvPr/>
          </p:nvSpPr>
          <p:spPr bwMode="auto">
            <a:xfrm>
              <a:off x="2350" y="3322"/>
              <a:ext cx="36" cy="21"/>
            </a:xfrm>
            <a:custGeom>
              <a:avLst/>
              <a:gdLst>
                <a:gd name="T0" fmla="*/ 14 w 36"/>
                <a:gd name="T1" fmla="*/ 0 h 21"/>
                <a:gd name="T2" fmla="*/ 21 w 36"/>
                <a:gd name="T3" fmla="*/ 0 h 21"/>
                <a:gd name="T4" fmla="*/ 28 w 36"/>
                <a:gd name="T5" fmla="*/ 0 h 21"/>
                <a:gd name="T6" fmla="*/ 35 w 36"/>
                <a:gd name="T7" fmla="*/ 0 h 21"/>
                <a:gd name="T8" fmla="*/ 35 w 36"/>
                <a:gd name="T9" fmla="*/ 7 h 21"/>
                <a:gd name="T10" fmla="*/ 35 w 36"/>
                <a:gd name="T11" fmla="*/ 13 h 21"/>
                <a:gd name="T12" fmla="*/ 28 w 36"/>
                <a:gd name="T13" fmla="*/ 20 h 21"/>
                <a:gd name="T14" fmla="*/ 21 w 36"/>
                <a:gd name="T15" fmla="*/ 20 h 21"/>
                <a:gd name="T16" fmla="*/ 14 w 36"/>
                <a:gd name="T17" fmla="*/ 20 h 21"/>
                <a:gd name="T18" fmla="*/ 7 w 36"/>
                <a:gd name="T19" fmla="*/ 20 h 21"/>
                <a:gd name="T20" fmla="*/ 0 w 36"/>
                <a:gd name="T21" fmla="*/ 20 h 21"/>
                <a:gd name="T22" fmla="*/ 0 w 36"/>
                <a:gd name="T23" fmla="*/ 13 h 21"/>
                <a:gd name="T24" fmla="*/ 0 w 36"/>
                <a:gd name="T25" fmla="*/ 7 h 21"/>
                <a:gd name="T26" fmla="*/ 0 w 36"/>
                <a:gd name="T27" fmla="*/ 0 h 21"/>
                <a:gd name="T28" fmla="*/ 7 w 36"/>
                <a:gd name="T29" fmla="*/ 0 h 21"/>
                <a:gd name="T30" fmla="*/ 14 w 36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21"/>
                <a:gd name="T50" fmla="*/ 36 w 36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21">
                  <a:moveTo>
                    <a:pt x="14" y="0"/>
                  </a:move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35" y="7"/>
                  </a:lnTo>
                  <a:lnTo>
                    <a:pt x="35" y="13"/>
                  </a:lnTo>
                  <a:lnTo>
                    <a:pt x="28" y="20"/>
                  </a:lnTo>
                  <a:lnTo>
                    <a:pt x="21" y="20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8" name="Line 201"/>
            <p:cNvSpPr>
              <a:spLocks noChangeShapeType="1"/>
            </p:cNvSpPr>
            <p:nvPr/>
          </p:nvSpPr>
          <p:spPr bwMode="auto">
            <a:xfrm flipH="1">
              <a:off x="2364" y="332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29" name="Freeform 202"/>
            <p:cNvSpPr>
              <a:spLocks/>
            </p:cNvSpPr>
            <p:nvPr/>
          </p:nvSpPr>
          <p:spPr bwMode="auto">
            <a:xfrm>
              <a:off x="2371" y="332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8 w 17"/>
                <a:gd name="T5" fmla="*/ 0 h 17"/>
                <a:gd name="T6" fmla="*/ 0 w 17"/>
                <a:gd name="T7" fmla="*/ 0 h 17"/>
                <a:gd name="T8" fmla="*/ 8 w 17"/>
                <a:gd name="T9" fmla="*/ 0 h 17"/>
                <a:gd name="T10" fmla="*/ 16 w 17"/>
                <a:gd name="T11" fmla="*/ 0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0" name="Freeform 203"/>
            <p:cNvSpPr>
              <a:spLocks/>
            </p:cNvSpPr>
            <p:nvPr/>
          </p:nvSpPr>
          <p:spPr bwMode="auto">
            <a:xfrm>
              <a:off x="2371" y="332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16 w 17"/>
                <a:gd name="T5" fmla="*/ 16 h 17"/>
                <a:gd name="T6" fmla="*/ 16 w 17"/>
                <a:gd name="T7" fmla="*/ 7 h 17"/>
                <a:gd name="T8" fmla="*/ 16 w 17"/>
                <a:gd name="T9" fmla="*/ 0 h 17"/>
                <a:gd name="T10" fmla="*/ 16 w 17"/>
                <a:gd name="T11" fmla="*/ 7 h 17"/>
                <a:gd name="T12" fmla="*/ 8 w 17"/>
                <a:gd name="T13" fmla="*/ 16 h 17"/>
                <a:gd name="T14" fmla="*/ 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1" name="Line 204"/>
            <p:cNvSpPr>
              <a:spLocks noChangeShapeType="1"/>
            </p:cNvSpPr>
            <p:nvPr/>
          </p:nvSpPr>
          <p:spPr bwMode="auto">
            <a:xfrm>
              <a:off x="2364" y="334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2" name="Freeform 205"/>
            <p:cNvSpPr>
              <a:spLocks/>
            </p:cNvSpPr>
            <p:nvPr/>
          </p:nvSpPr>
          <p:spPr bwMode="auto">
            <a:xfrm>
              <a:off x="2350" y="332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7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w 17"/>
                <a:gd name="T15" fmla="*/ 7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7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3" name="Freeform 206"/>
            <p:cNvSpPr>
              <a:spLocks/>
            </p:cNvSpPr>
            <p:nvPr/>
          </p:nvSpPr>
          <p:spPr bwMode="auto">
            <a:xfrm>
              <a:off x="2350" y="332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0 w 17"/>
                <a:gd name="T9" fmla="*/ 0 h 17"/>
                <a:gd name="T10" fmla="*/ 8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4" name="Freeform 207"/>
            <p:cNvSpPr>
              <a:spLocks/>
            </p:cNvSpPr>
            <p:nvPr/>
          </p:nvSpPr>
          <p:spPr bwMode="auto">
            <a:xfrm>
              <a:off x="2535" y="3315"/>
              <a:ext cx="22" cy="28"/>
            </a:xfrm>
            <a:custGeom>
              <a:avLst/>
              <a:gdLst>
                <a:gd name="T0" fmla="*/ 21 w 22"/>
                <a:gd name="T1" fmla="*/ 27 h 28"/>
                <a:gd name="T2" fmla="*/ 0 w 22"/>
                <a:gd name="T3" fmla="*/ 27 h 28"/>
                <a:gd name="T4" fmla="*/ 0 w 22"/>
                <a:gd name="T5" fmla="*/ 0 h 28"/>
                <a:gd name="T6" fmla="*/ 21 w 22"/>
                <a:gd name="T7" fmla="*/ 0 h 28"/>
                <a:gd name="T8" fmla="*/ 21 w 22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8"/>
                <a:gd name="T17" fmla="*/ 22 w 2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8">
                  <a:moveTo>
                    <a:pt x="21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27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5" name="Freeform 208"/>
            <p:cNvSpPr>
              <a:spLocks/>
            </p:cNvSpPr>
            <p:nvPr/>
          </p:nvSpPr>
          <p:spPr bwMode="auto">
            <a:xfrm>
              <a:off x="2539" y="3318"/>
              <a:ext cx="21" cy="22"/>
            </a:xfrm>
            <a:custGeom>
              <a:avLst/>
              <a:gdLst>
                <a:gd name="T0" fmla="*/ 20 w 21"/>
                <a:gd name="T1" fmla="*/ 21 h 22"/>
                <a:gd name="T2" fmla="*/ 0 w 21"/>
                <a:gd name="T3" fmla="*/ 21 h 22"/>
                <a:gd name="T4" fmla="*/ 0 w 21"/>
                <a:gd name="T5" fmla="*/ 0 h 22"/>
                <a:gd name="T6" fmla="*/ 20 w 21"/>
                <a:gd name="T7" fmla="*/ 0 h 22"/>
                <a:gd name="T8" fmla="*/ 20 w 21"/>
                <a:gd name="T9" fmla="*/ 2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2"/>
                <a:gd name="T17" fmla="*/ 21 w 2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2">
                  <a:moveTo>
                    <a:pt x="20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6" name="Freeform 209"/>
            <p:cNvSpPr>
              <a:spLocks/>
            </p:cNvSpPr>
            <p:nvPr/>
          </p:nvSpPr>
          <p:spPr bwMode="auto">
            <a:xfrm>
              <a:off x="2535" y="3315"/>
              <a:ext cx="22" cy="21"/>
            </a:xfrm>
            <a:custGeom>
              <a:avLst/>
              <a:gdLst>
                <a:gd name="T0" fmla="*/ 21 w 22"/>
                <a:gd name="T1" fmla="*/ 20 h 21"/>
                <a:gd name="T2" fmla="*/ 0 w 22"/>
                <a:gd name="T3" fmla="*/ 20 h 21"/>
                <a:gd name="T4" fmla="*/ 0 w 22"/>
                <a:gd name="T5" fmla="*/ 0 h 21"/>
                <a:gd name="T6" fmla="*/ 21 w 22"/>
                <a:gd name="T7" fmla="*/ 0 h 21"/>
                <a:gd name="T8" fmla="*/ 21 w 22"/>
                <a:gd name="T9" fmla="*/ 2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21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2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7" name="Freeform 210"/>
            <p:cNvSpPr>
              <a:spLocks/>
            </p:cNvSpPr>
            <p:nvPr/>
          </p:nvSpPr>
          <p:spPr bwMode="auto">
            <a:xfrm>
              <a:off x="2296" y="3397"/>
              <a:ext cx="418" cy="90"/>
            </a:xfrm>
            <a:custGeom>
              <a:avLst/>
              <a:gdLst>
                <a:gd name="T0" fmla="*/ 6 w 418"/>
                <a:gd name="T1" fmla="*/ 0 h 90"/>
                <a:gd name="T2" fmla="*/ 410 w 418"/>
                <a:gd name="T3" fmla="*/ 0 h 90"/>
                <a:gd name="T4" fmla="*/ 417 w 418"/>
                <a:gd name="T5" fmla="*/ 0 h 90"/>
                <a:gd name="T6" fmla="*/ 417 w 418"/>
                <a:gd name="T7" fmla="*/ 82 h 90"/>
                <a:gd name="T8" fmla="*/ 417 w 418"/>
                <a:gd name="T9" fmla="*/ 89 h 90"/>
                <a:gd name="T10" fmla="*/ 410 w 418"/>
                <a:gd name="T11" fmla="*/ 89 h 90"/>
                <a:gd name="T12" fmla="*/ 6 w 418"/>
                <a:gd name="T13" fmla="*/ 89 h 90"/>
                <a:gd name="T14" fmla="*/ 0 w 418"/>
                <a:gd name="T15" fmla="*/ 82 h 90"/>
                <a:gd name="T16" fmla="*/ 0 w 418"/>
                <a:gd name="T17" fmla="*/ 0 h 90"/>
                <a:gd name="T18" fmla="*/ 6 w 418"/>
                <a:gd name="T19" fmla="*/ 0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8"/>
                <a:gd name="T31" fmla="*/ 0 h 90"/>
                <a:gd name="T32" fmla="*/ 418 w 418"/>
                <a:gd name="T33" fmla="*/ 90 h 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8" h="90">
                  <a:moveTo>
                    <a:pt x="6" y="0"/>
                  </a:moveTo>
                  <a:lnTo>
                    <a:pt x="410" y="0"/>
                  </a:lnTo>
                  <a:lnTo>
                    <a:pt x="417" y="0"/>
                  </a:lnTo>
                  <a:lnTo>
                    <a:pt x="417" y="82"/>
                  </a:lnTo>
                  <a:lnTo>
                    <a:pt x="417" y="89"/>
                  </a:lnTo>
                  <a:lnTo>
                    <a:pt x="410" y="89"/>
                  </a:lnTo>
                  <a:lnTo>
                    <a:pt x="6" y="89"/>
                  </a:lnTo>
                  <a:lnTo>
                    <a:pt x="0" y="82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8" name="Freeform 211"/>
            <p:cNvSpPr>
              <a:spLocks/>
            </p:cNvSpPr>
            <p:nvPr/>
          </p:nvSpPr>
          <p:spPr bwMode="auto">
            <a:xfrm>
              <a:off x="2302" y="3390"/>
              <a:ext cx="405" cy="17"/>
            </a:xfrm>
            <a:custGeom>
              <a:avLst/>
              <a:gdLst>
                <a:gd name="T0" fmla="*/ 404 w 405"/>
                <a:gd name="T1" fmla="*/ 0 h 17"/>
                <a:gd name="T2" fmla="*/ 0 w 405"/>
                <a:gd name="T3" fmla="*/ 0 h 17"/>
                <a:gd name="T4" fmla="*/ 0 w 405"/>
                <a:gd name="T5" fmla="*/ 16 h 17"/>
                <a:gd name="T6" fmla="*/ 404 w 405"/>
                <a:gd name="T7" fmla="*/ 16 h 17"/>
                <a:gd name="T8" fmla="*/ 404 w 40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17"/>
                <a:gd name="T17" fmla="*/ 405 w 40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17">
                  <a:moveTo>
                    <a:pt x="404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404" y="16"/>
                  </a:lnTo>
                  <a:lnTo>
                    <a:pt x="40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39" name="Freeform 212"/>
            <p:cNvSpPr>
              <a:spLocks/>
            </p:cNvSpPr>
            <p:nvPr/>
          </p:nvSpPr>
          <p:spPr bwMode="auto">
            <a:xfrm>
              <a:off x="2706" y="339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0" name="Line 213"/>
            <p:cNvSpPr>
              <a:spLocks noChangeShapeType="1"/>
            </p:cNvSpPr>
            <p:nvPr/>
          </p:nvSpPr>
          <p:spPr bwMode="auto">
            <a:xfrm flipV="1">
              <a:off x="2713" y="3397"/>
              <a:ext cx="0" cy="8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1" name="Freeform 214"/>
            <p:cNvSpPr>
              <a:spLocks/>
            </p:cNvSpPr>
            <p:nvPr/>
          </p:nvSpPr>
          <p:spPr bwMode="auto">
            <a:xfrm>
              <a:off x="2706" y="347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2" name="Freeform 215"/>
            <p:cNvSpPr>
              <a:spLocks/>
            </p:cNvSpPr>
            <p:nvPr/>
          </p:nvSpPr>
          <p:spPr bwMode="auto">
            <a:xfrm>
              <a:off x="2302" y="3479"/>
              <a:ext cx="405" cy="17"/>
            </a:xfrm>
            <a:custGeom>
              <a:avLst/>
              <a:gdLst>
                <a:gd name="T0" fmla="*/ 0 w 405"/>
                <a:gd name="T1" fmla="*/ 16 h 17"/>
                <a:gd name="T2" fmla="*/ 404 w 405"/>
                <a:gd name="T3" fmla="*/ 16 h 17"/>
                <a:gd name="T4" fmla="*/ 404 w 405"/>
                <a:gd name="T5" fmla="*/ 0 h 17"/>
                <a:gd name="T6" fmla="*/ 0 w 405"/>
                <a:gd name="T7" fmla="*/ 0 h 17"/>
                <a:gd name="T8" fmla="*/ 0 w 405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17"/>
                <a:gd name="T17" fmla="*/ 405 w 40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17">
                  <a:moveTo>
                    <a:pt x="0" y="16"/>
                  </a:moveTo>
                  <a:lnTo>
                    <a:pt x="404" y="16"/>
                  </a:lnTo>
                  <a:lnTo>
                    <a:pt x="404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3" name="Freeform 216"/>
            <p:cNvSpPr>
              <a:spLocks/>
            </p:cNvSpPr>
            <p:nvPr/>
          </p:nvSpPr>
          <p:spPr bwMode="auto">
            <a:xfrm>
              <a:off x="2296" y="347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4" name="Line 217"/>
            <p:cNvSpPr>
              <a:spLocks noChangeShapeType="1"/>
            </p:cNvSpPr>
            <p:nvPr/>
          </p:nvSpPr>
          <p:spPr bwMode="auto">
            <a:xfrm>
              <a:off x="2296" y="3397"/>
              <a:ext cx="0" cy="8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5" name="Freeform 218"/>
            <p:cNvSpPr>
              <a:spLocks/>
            </p:cNvSpPr>
            <p:nvPr/>
          </p:nvSpPr>
          <p:spPr bwMode="auto">
            <a:xfrm>
              <a:off x="2296" y="339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6" name="Freeform 219"/>
            <p:cNvSpPr>
              <a:spLocks/>
            </p:cNvSpPr>
            <p:nvPr/>
          </p:nvSpPr>
          <p:spPr bwMode="auto">
            <a:xfrm>
              <a:off x="2316" y="3411"/>
              <a:ext cx="378" cy="48"/>
            </a:xfrm>
            <a:custGeom>
              <a:avLst/>
              <a:gdLst>
                <a:gd name="T0" fmla="*/ 0 w 378"/>
                <a:gd name="T1" fmla="*/ 0 h 48"/>
                <a:gd name="T2" fmla="*/ 0 w 378"/>
                <a:gd name="T3" fmla="*/ 47 h 48"/>
                <a:gd name="T4" fmla="*/ 377 w 378"/>
                <a:gd name="T5" fmla="*/ 47 h 48"/>
                <a:gd name="T6" fmla="*/ 377 w 378"/>
                <a:gd name="T7" fmla="*/ 0 h 48"/>
                <a:gd name="T8" fmla="*/ 377 w 378"/>
                <a:gd name="T9" fmla="*/ 13 h 48"/>
                <a:gd name="T10" fmla="*/ 377 w 378"/>
                <a:gd name="T11" fmla="*/ 27 h 48"/>
                <a:gd name="T12" fmla="*/ 377 w 378"/>
                <a:gd name="T13" fmla="*/ 41 h 48"/>
                <a:gd name="T14" fmla="*/ 377 w 378"/>
                <a:gd name="T15" fmla="*/ 47 h 48"/>
                <a:gd name="T16" fmla="*/ 0 w 378"/>
                <a:gd name="T17" fmla="*/ 47 h 48"/>
                <a:gd name="T18" fmla="*/ 0 w 378"/>
                <a:gd name="T19" fmla="*/ 41 h 48"/>
                <a:gd name="T20" fmla="*/ 0 w 378"/>
                <a:gd name="T21" fmla="*/ 34 h 48"/>
                <a:gd name="T22" fmla="*/ 0 w 378"/>
                <a:gd name="T23" fmla="*/ 27 h 48"/>
                <a:gd name="T24" fmla="*/ 0 w 378"/>
                <a:gd name="T25" fmla="*/ 20 h 48"/>
                <a:gd name="T26" fmla="*/ 0 w 378"/>
                <a:gd name="T27" fmla="*/ 13 h 48"/>
                <a:gd name="T28" fmla="*/ 0 w 378"/>
                <a:gd name="T29" fmla="*/ 6 h 48"/>
                <a:gd name="T30" fmla="*/ 0 w 378"/>
                <a:gd name="T31" fmla="*/ 0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8"/>
                <a:gd name="T50" fmla="*/ 378 w 378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8">
                  <a:moveTo>
                    <a:pt x="0" y="0"/>
                  </a:moveTo>
                  <a:lnTo>
                    <a:pt x="0" y="47"/>
                  </a:lnTo>
                  <a:lnTo>
                    <a:pt x="377" y="47"/>
                  </a:lnTo>
                  <a:lnTo>
                    <a:pt x="377" y="0"/>
                  </a:lnTo>
                  <a:lnTo>
                    <a:pt x="377" y="13"/>
                  </a:lnTo>
                  <a:lnTo>
                    <a:pt x="377" y="27"/>
                  </a:lnTo>
                  <a:lnTo>
                    <a:pt x="377" y="41"/>
                  </a:lnTo>
                  <a:lnTo>
                    <a:pt x="377" y="47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7" name="Freeform 220"/>
            <p:cNvSpPr>
              <a:spLocks/>
            </p:cNvSpPr>
            <p:nvPr/>
          </p:nvSpPr>
          <p:spPr bwMode="auto">
            <a:xfrm>
              <a:off x="2320" y="3414"/>
              <a:ext cx="377" cy="49"/>
            </a:xfrm>
            <a:custGeom>
              <a:avLst/>
              <a:gdLst>
                <a:gd name="T0" fmla="*/ 0 w 377"/>
                <a:gd name="T1" fmla="*/ 0 h 49"/>
                <a:gd name="T2" fmla="*/ 0 w 377"/>
                <a:gd name="T3" fmla="*/ 48 h 49"/>
                <a:gd name="T4" fmla="*/ 376 w 377"/>
                <a:gd name="T5" fmla="*/ 48 h 49"/>
                <a:gd name="T6" fmla="*/ 376 w 377"/>
                <a:gd name="T7" fmla="*/ 0 h 49"/>
                <a:gd name="T8" fmla="*/ 376 w 377"/>
                <a:gd name="T9" fmla="*/ 7 h 49"/>
                <a:gd name="T10" fmla="*/ 376 w 377"/>
                <a:gd name="T11" fmla="*/ 20 h 49"/>
                <a:gd name="T12" fmla="*/ 376 w 377"/>
                <a:gd name="T13" fmla="*/ 34 h 49"/>
                <a:gd name="T14" fmla="*/ 376 w 377"/>
                <a:gd name="T15" fmla="*/ 48 h 49"/>
                <a:gd name="T16" fmla="*/ 0 w 377"/>
                <a:gd name="T17" fmla="*/ 48 h 49"/>
                <a:gd name="T18" fmla="*/ 0 w 377"/>
                <a:gd name="T19" fmla="*/ 41 h 49"/>
                <a:gd name="T20" fmla="*/ 0 w 377"/>
                <a:gd name="T21" fmla="*/ 34 h 49"/>
                <a:gd name="T22" fmla="*/ 0 w 377"/>
                <a:gd name="T23" fmla="*/ 27 h 49"/>
                <a:gd name="T24" fmla="*/ 0 w 377"/>
                <a:gd name="T25" fmla="*/ 20 h 49"/>
                <a:gd name="T26" fmla="*/ 0 w 377"/>
                <a:gd name="T27" fmla="*/ 14 h 49"/>
                <a:gd name="T28" fmla="*/ 0 w 377"/>
                <a:gd name="T29" fmla="*/ 7 h 49"/>
                <a:gd name="T30" fmla="*/ 0 w 377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7"/>
                <a:gd name="T49" fmla="*/ 0 h 49"/>
                <a:gd name="T50" fmla="*/ 377 w 377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7" h="49">
                  <a:moveTo>
                    <a:pt x="0" y="0"/>
                  </a:moveTo>
                  <a:lnTo>
                    <a:pt x="0" y="48"/>
                  </a:lnTo>
                  <a:lnTo>
                    <a:pt x="376" y="48"/>
                  </a:lnTo>
                  <a:lnTo>
                    <a:pt x="376" y="0"/>
                  </a:lnTo>
                  <a:lnTo>
                    <a:pt x="376" y="7"/>
                  </a:lnTo>
                  <a:lnTo>
                    <a:pt x="376" y="20"/>
                  </a:lnTo>
                  <a:lnTo>
                    <a:pt x="376" y="34"/>
                  </a:lnTo>
                  <a:lnTo>
                    <a:pt x="376" y="48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8" name="Freeform 221"/>
            <p:cNvSpPr>
              <a:spLocks/>
            </p:cNvSpPr>
            <p:nvPr/>
          </p:nvSpPr>
          <p:spPr bwMode="auto">
            <a:xfrm>
              <a:off x="2296" y="3472"/>
              <a:ext cx="418" cy="17"/>
            </a:xfrm>
            <a:custGeom>
              <a:avLst/>
              <a:gdLst>
                <a:gd name="T0" fmla="*/ 0 w 418"/>
                <a:gd name="T1" fmla="*/ 0 h 17"/>
                <a:gd name="T2" fmla="*/ 6 w 418"/>
                <a:gd name="T3" fmla="*/ 0 h 17"/>
                <a:gd name="T4" fmla="*/ 410 w 418"/>
                <a:gd name="T5" fmla="*/ 0 h 17"/>
                <a:gd name="T6" fmla="*/ 417 w 418"/>
                <a:gd name="T7" fmla="*/ 0 h 17"/>
                <a:gd name="T8" fmla="*/ 417 w 418"/>
                <a:gd name="T9" fmla="*/ 8 h 17"/>
                <a:gd name="T10" fmla="*/ 417 w 418"/>
                <a:gd name="T11" fmla="*/ 16 h 17"/>
                <a:gd name="T12" fmla="*/ 410 w 418"/>
                <a:gd name="T13" fmla="*/ 16 h 17"/>
                <a:gd name="T14" fmla="*/ 6 w 418"/>
                <a:gd name="T15" fmla="*/ 16 h 17"/>
                <a:gd name="T16" fmla="*/ 0 w 418"/>
                <a:gd name="T17" fmla="*/ 8 h 17"/>
                <a:gd name="T18" fmla="*/ 0 w 41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8"/>
                <a:gd name="T31" fmla="*/ 0 h 17"/>
                <a:gd name="T32" fmla="*/ 418 w 41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8" h="17">
                  <a:moveTo>
                    <a:pt x="0" y="0"/>
                  </a:moveTo>
                  <a:lnTo>
                    <a:pt x="6" y="0"/>
                  </a:lnTo>
                  <a:lnTo>
                    <a:pt x="410" y="0"/>
                  </a:lnTo>
                  <a:lnTo>
                    <a:pt x="417" y="0"/>
                  </a:lnTo>
                  <a:lnTo>
                    <a:pt x="417" y="8"/>
                  </a:lnTo>
                  <a:lnTo>
                    <a:pt x="417" y="16"/>
                  </a:lnTo>
                  <a:lnTo>
                    <a:pt x="410" y="16"/>
                  </a:lnTo>
                  <a:lnTo>
                    <a:pt x="6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49" name="Freeform 222"/>
            <p:cNvSpPr>
              <a:spLocks/>
            </p:cNvSpPr>
            <p:nvPr/>
          </p:nvSpPr>
          <p:spPr bwMode="auto">
            <a:xfrm>
              <a:off x="2299" y="3476"/>
              <a:ext cx="418" cy="17"/>
            </a:xfrm>
            <a:custGeom>
              <a:avLst/>
              <a:gdLst>
                <a:gd name="T0" fmla="*/ 0 w 418"/>
                <a:gd name="T1" fmla="*/ 0 h 17"/>
                <a:gd name="T2" fmla="*/ 7 w 418"/>
                <a:gd name="T3" fmla="*/ 0 h 17"/>
                <a:gd name="T4" fmla="*/ 411 w 418"/>
                <a:gd name="T5" fmla="*/ 0 h 17"/>
                <a:gd name="T6" fmla="*/ 417 w 418"/>
                <a:gd name="T7" fmla="*/ 0 h 17"/>
                <a:gd name="T8" fmla="*/ 417 w 418"/>
                <a:gd name="T9" fmla="*/ 16 h 17"/>
                <a:gd name="T10" fmla="*/ 411 w 418"/>
                <a:gd name="T11" fmla="*/ 16 h 17"/>
                <a:gd name="T12" fmla="*/ 7 w 418"/>
                <a:gd name="T13" fmla="*/ 16 h 17"/>
                <a:gd name="T14" fmla="*/ 0 w 418"/>
                <a:gd name="T15" fmla="*/ 16 h 17"/>
                <a:gd name="T16" fmla="*/ 0 w 418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8"/>
                <a:gd name="T28" fmla="*/ 0 h 17"/>
                <a:gd name="T29" fmla="*/ 418 w 418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8" h="17">
                  <a:moveTo>
                    <a:pt x="0" y="0"/>
                  </a:moveTo>
                  <a:lnTo>
                    <a:pt x="7" y="0"/>
                  </a:lnTo>
                  <a:lnTo>
                    <a:pt x="411" y="0"/>
                  </a:lnTo>
                  <a:lnTo>
                    <a:pt x="417" y="0"/>
                  </a:lnTo>
                  <a:lnTo>
                    <a:pt x="417" y="16"/>
                  </a:lnTo>
                  <a:lnTo>
                    <a:pt x="411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0" name="Freeform 223"/>
            <p:cNvSpPr>
              <a:spLocks/>
            </p:cNvSpPr>
            <p:nvPr/>
          </p:nvSpPr>
          <p:spPr bwMode="auto">
            <a:xfrm>
              <a:off x="2299" y="3476"/>
              <a:ext cx="418" cy="17"/>
            </a:xfrm>
            <a:custGeom>
              <a:avLst/>
              <a:gdLst>
                <a:gd name="T0" fmla="*/ 0 w 418"/>
                <a:gd name="T1" fmla="*/ 16 h 17"/>
                <a:gd name="T2" fmla="*/ 7 w 418"/>
                <a:gd name="T3" fmla="*/ 0 h 17"/>
                <a:gd name="T4" fmla="*/ 411 w 418"/>
                <a:gd name="T5" fmla="*/ 0 h 17"/>
                <a:gd name="T6" fmla="*/ 417 w 4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8"/>
                <a:gd name="T13" fmla="*/ 0 h 17"/>
                <a:gd name="T14" fmla="*/ 418 w 4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8" h="17">
                  <a:moveTo>
                    <a:pt x="0" y="16"/>
                  </a:moveTo>
                  <a:lnTo>
                    <a:pt x="7" y="0"/>
                  </a:lnTo>
                  <a:lnTo>
                    <a:pt x="411" y="0"/>
                  </a:lnTo>
                  <a:lnTo>
                    <a:pt x="417" y="1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1" name="Freeform 224"/>
            <p:cNvSpPr>
              <a:spLocks/>
            </p:cNvSpPr>
            <p:nvPr/>
          </p:nvSpPr>
          <p:spPr bwMode="auto">
            <a:xfrm>
              <a:off x="2617" y="3404"/>
              <a:ext cx="70" cy="17"/>
            </a:xfrm>
            <a:custGeom>
              <a:avLst/>
              <a:gdLst>
                <a:gd name="T0" fmla="*/ 7 w 70"/>
                <a:gd name="T1" fmla="*/ 0 h 17"/>
                <a:gd name="T2" fmla="*/ 62 w 70"/>
                <a:gd name="T3" fmla="*/ 0 h 17"/>
                <a:gd name="T4" fmla="*/ 69 w 70"/>
                <a:gd name="T5" fmla="*/ 0 h 17"/>
                <a:gd name="T6" fmla="*/ 69 w 70"/>
                <a:gd name="T7" fmla="*/ 16 h 17"/>
                <a:gd name="T8" fmla="*/ 62 w 70"/>
                <a:gd name="T9" fmla="*/ 16 h 17"/>
                <a:gd name="T10" fmla="*/ 7 w 70"/>
                <a:gd name="T11" fmla="*/ 16 h 17"/>
                <a:gd name="T12" fmla="*/ 0 w 70"/>
                <a:gd name="T13" fmla="*/ 16 h 17"/>
                <a:gd name="T14" fmla="*/ 0 w 70"/>
                <a:gd name="T15" fmla="*/ 0 h 17"/>
                <a:gd name="T16" fmla="*/ 7 w 70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7"/>
                <a:gd name="T29" fmla="*/ 70 w 7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7">
                  <a:moveTo>
                    <a:pt x="7" y="0"/>
                  </a:moveTo>
                  <a:lnTo>
                    <a:pt x="62" y="0"/>
                  </a:lnTo>
                  <a:lnTo>
                    <a:pt x="69" y="0"/>
                  </a:lnTo>
                  <a:lnTo>
                    <a:pt x="69" y="16"/>
                  </a:lnTo>
                  <a:lnTo>
                    <a:pt x="62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2" name="Line 225"/>
            <p:cNvSpPr>
              <a:spLocks noChangeShapeType="1"/>
            </p:cNvSpPr>
            <p:nvPr/>
          </p:nvSpPr>
          <p:spPr bwMode="auto">
            <a:xfrm flipH="1">
              <a:off x="2624" y="3404"/>
              <a:ext cx="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3" name="Line 226"/>
            <p:cNvSpPr>
              <a:spLocks noChangeShapeType="1"/>
            </p:cNvSpPr>
            <p:nvPr/>
          </p:nvSpPr>
          <p:spPr bwMode="auto">
            <a:xfrm flipH="1">
              <a:off x="2679" y="340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4" name="Line 227"/>
            <p:cNvSpPr>
              <a:spLocks noChangeShapeType="1"/>
            </p:cNvSpPr>
            <p:nvPr/>
          </p:nvSpPr>
          <p:spPr bwMode="auto">
            <a:xfrm flipV="1">
              <a:off x="2686" y="3403"/>
              <a:ext cx="0" cy="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5" name="Line 228"/>
            <p:cNvSpPr>
              <a:spLocks noChangeShapeType="1"/>
            </p:cNvSpPr>
            <p:nvPr/>
          </p:nvSpPr>
          <p:spPr bwMode="auto">
            <a:xfrm>
              <a:off x="2679" y="341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6" name="Line 229"/>
            <p:cNvSpPr>
              <a:spLocks noChangeShapeType="1"/>
            </p:cNvSpPr>
            <p:nvPr/>
          </p:nvSpPr>
          <p:spPr bwMode="auto">
            <a:xfrm>
              <a:off x="2624" y="3417"/>
              <a:ext cx="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7" name="Line 230"/>
            <p:cNvSpPr>
              <a:spLocks noChangeShapeType="1"/>
            </p:cNvSpPr>
            <p:nvPr/>
          </p:nvSpPr>
          <p:spPr bwMode="auto">
            <a:xfrm>
              <a:off x="2617" y="341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8" name="Line 231"/>
            <p:cNvSpPr>
              <a:spLocks noChangeShapeType="1"/>
            </p:cNvSpPr>
            <p:nvPr/>
          </p:nvSpPr>
          <p:spPr bwMode="auto">
            <a:xfrm flipH="1">
              <a:off x="2617" y="340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59" name="Freeform 232"/>
            <p:cNvSpPr>
              <a:spLocks/>
            </p:cNvSpPr>
            <p:nvPr/>
          </p:nvSpPr>
          <p:spPr bwMode="auto">
            <a:xfrm>
              <a:off x="2665" y="34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0" name="Freeform 233"/>
            <p:cNvSpPr>
              <a:spLocks/>
            </p:cNvSpPr>
            <p:nvPr/>
          </p:nvSpPr>
          <p:spPr bwMode="auto">
            <a:xfrm>
              <a:off x="2645" y="34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1" name="Freeform 234"/>
            <p:cNvSpPr>
              <a:spLocks/>
            </p:cNvSpPr>
            <p:nvPr/>
          </p:nvSpPr>
          <p:spPr bwMode="auto">
            <a:xfrm>
              <a:off x="2624" y="34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2" name="Freeform 235"/>
            <p:cNvSpPr>
              <a:spLocks/>
            </p:cNvSpPr>
            <p:nvPr/>
          </p:nvSpPr>
          <p:spPr bwMode="auto">
            <a:xfrm>
              <a:off x="2669" y="340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3" name="Freeform 236"/>
            <p:cNvSpPr>
              <a:spLocks/>
            </p:cNvSpPr>
            <p:nvPr/>
          </p:nvSpPr>
          <p:spPr bwMode="auto">
            <a:xfrm>
              <a:off x="2648" y="340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4" name="Freeform 237"/>
            <p:cNvSpPr>
              <a:spLocks/>
            </p:cNvSpPr>
            <p:nvPr/>
          </p:nvSpPr>
          <p:spPr bwMode="auto">
            <a:xfrm>
              <a:off x="2628" y="340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5" name="Line 238"/>
            <p:cNvSpPr>
              <a:spLocks noChangeShapeType="1"/>
            </p:cNvSpPr>
            <p:nvPr/>
          </p:nvSpPr>
          <p:spPr bwMode="auto">
            <a:xfrm>
              <a:off x="2665" y="340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6" name="Line 239"/>
            <p:cNvSpPr>
              <a:spLocks noChangeShapeType="1"/>
            </p:cNvSpPr>
            <p:nvPr/>
          </p:nvSpPr>
          <p:spPr bwMode="auto">
            <a:xfrm>
              <a:off x="2645" y="3404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7" name="Line 240"/>
            <p:cNvSpPr>
              <a:spLocks noChangeShapeType="1"/>
            </p:cNvSpPr>
            <p:nvPr/>
          </p:nvSpPr>
          <p:spPr bwMode="auto">
            <a:xfrm>
              <a:off x="2624" y="340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8" name="Line 241"/>
            <p:cNvSpPr>
              <a:spLocks noChangeShapeType="1"/>
            </p:cNvSpPr>
            <p:nvPr/>
          </p:nvSpPr>
          <p:spPr bwMode="auto">
            <a:xfrm>
              <a:off x="2669" y="340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69" name="Line 242"/>
            <p:cNvSpPr>
              <a:spLocks noChangeShapeType="1"/>
            </p:cNvSpPr>
            <p:nvPr/>
          </p:nvSpPr>
          <p:spPr bwMode="auto">
            <a:xfrm>
              <a:off x="2648" y="3407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0" name="Line 243"/>
            <p:cNvSpPr>
              <a:spLocks noChangeShapeType="1"/>
            </p:cNvSpPr>
            <p:nvPr/>
          </p:nvSpPr>
          <p:spPr bwMode="auto">
            <a:xfrm>
              <a:off x="2628" y="340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1" name="Freeform 244"/>
            <p:cNvSpPr>
              <a:spLocks/>
            </p:cNvSpPr>
            <p:nvPr/>
          </p:nvSpPr>
          <p:spPr bwMode="auto">
            <a:xfrm>
              <a:off x="2624" y="3417"/>
              <a:ext cx="63" cy="42"/>
            </a:xfrm>
            <a:custGeom>
              <a:avLst/>
              <a:gdLst>
                <a:gd name="T0" fmla="*/ 0 w 63"/>
                <a:gd name="T1" fmla="*/ 7 h 42"/>
                <a:gd name="T2" fmla="*/ 0 w 63"/>
                <a:gd name="T3" fmla="*/ 0 h 42"/>
                <a:gd name="T4" fmla="*/ 7 w 63"/>
                <a:gd name="T5" fmla="*/ 0 h 42"/>
                <a:gd name="T6" fmla="*/ 14 w 63"/>
                <a:gd name="T7" fmla="*/ 0 h 42"/>
                <a:gd name="T8" fmla="*/ 14 w 63"/>
                <a:gd name="T9" fmla="*/ 7 h 42"/>
                <a:gd name="T10" fmla="*/ 14 w 63"/>
                <a:gd name="T11" fmla="*/ 0 h 42"/>
                <a:gd name="T12" fmla="*/ 21 w 63"/>
                <a:gd name="T13" fmla="*/ 0 h 42"/>
                <a:gd name="T14" fmla="*/ 27 w 63"/>
                <a:gd name="T15" fmla="*/ 0 h 42"/>
                <a:gd name="T16" fmla="*/ 27 w 63"/>
                <a:gd name="T17" fmla="*/ 7 h 42"/>
                <a:gd name="T18" fmla="*/ 34 w 63"/>
                <a:gd name="T19" fmla="*/ 7 h 42"/>
                <a:gd name="T20" fmla="*/ 34 w 63"/>
                <a:gd name="T21" fmla="*/ 0 h 42"/>
                <a:gd name="T22" fmla="*/ 41 w 63"/>
                <a:gd name="T23" fmla="*/ 0 h 42"/>
                <a:gd name="T24" fmla="*/ 41 w 63"/>
                <a:gd name="T25" fmla="*/ 7 h 42"/>
                <a:gd name="T26" fmla="*/ 48 w 63"/>
                <a:gd name="T27" fmla="*/ 7 h 42"/>
                <a:gd name="T28" fmla="*/ 48 w 63"/>
                <a:gd name="T29" fmla="*/ 0 h 42"/>
                <a:gd name="T30" fmla="*/ 55 w 63"/>
                <a:gd name="T31" fmla="*/ 0 h 42"/>
                <a:gd name="T32" fmla="*/ 55 w 63"/>
                <a:gd name="T33" fmla="*/ 7 h 42"/>
                <a:gd name="T34" fmla="*/ 62 w 63"/>
                <a:gd name="T35" fmla="*/ 7 h 42"/>
                <a:gd name="T36" fmla="*/ 62 w 63"/>
                <a:gd name="T37" fmla="*/ 41 h 42"/>
                <a:gd name="T38" fmla="*/ 0 w 63"/>
                <a:gd name="T39" fmla="*/ 41 h 42"/>
                <a:gd name="T40" fmla="*/ 0 w 63"/>
                <a:gd name="T41" fmla="*/ 7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42"/>
                <a:gd name="T65" fmla="*/ 63 w 63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42">
                  <a:moveTo>
                    <a:pt x="0" y="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2" y="41"/>
                  </a:lnTo>
                  <a:lnTo>
                    <a:pt x="0" y="41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2" name="Freeform 245"/>
            <p:cNvSpPr>
              <a:spLocks/>
            </p:cNvSpPr>
            <p:nvPr/>
          </p:nvSpPr>
          <p:spPr bwMode="auto">
            <a:xfrm>
              <a:off x="2563" y="3438"/>
              <a:ext cx="55" cy="21"/>
            </a:xfrm>
            <a:custGeom>
              <a:avLst/>
              <a:gdLst>
                <a:gd name="T0" fmla="*/ 0 w 55"/>
                <a:gd name="T1" fmla="*/ 14 h 21"/>
                <a:gd name="T2" fmla="*/ 6 w 55"/>
                <a:gd name="T3" fmla="*/ 14 h 21"/>
                <a:gd name="T4" fmla="*/ 6 w 55"/>
                <a:gd name="T5" fmla="*/ 7 h 21"/>
                <a:gd name="T6" fmla="*/ 13 w 55"/>
                <a:gd name="T7" fmla="*/ 7 h 21"/>
                <a:gd name="T8" fmla="*/ 20 w 55"/>
                <a:gd name="T9" fmla="*/ 14 h 21"/>
                <a:gd name="T10" fmla="*/ 20 w 55"/>
                <a:gd name="T11" fmla="*/ 7 h 21"/>
                <a:gd name="T12" fmla="*/ 20 w 55"/>
                <a:gd name="T13" fmla="*/ 0 h 21"/>
                <a:gd name="T14" fmla="*/ 27 w 55"/>
                <a:gd name="T15" fmla="*/ 0 h 21"/>
                <a:gd name="T16" fmla="*/ 34 w 55"/>
                <a:gd name="T17" fmla="*/ 0 h 21"/>
                <a:gd name="T18" fmla="*/ 34 w 55"/>
                <a:gd name="T19" fmla="*/ 7 h 21"/>
                <a:gd name="T20" fmla="*/ 34 w 55"/>
                <a:gd name="T21" fmla="*/ 14 h 21"/>
                <a:gd name="T22" fmla="*/ 34 w 55"/>
                <a:gd name="T23" fmla="*/ 7 h 21"/>
                <a:gd name="T24" fmla="*/ 41 w 55"/>
                <a:gd name="T25" fmla="*/ 7 h 21"/>
                <a:gd name="T26" fmla="*/ 47 w 55"/>
                <a:gd name="T27" fmla="*/ 7 h 21"/>
                <a:gd name="T28" fmla="*/ 47 w 55"/>
                <a:gd name="T29" fmla="*/ 14 h 21"/>
                <a:gd name="T30" fmla="*/ 54 w 55"/>
                <a:gd name="T31" fmla="*/ 14 h 21"/>
                <a:gd name="T32" fmla="*/ 54 w 55"/>
                <a:gd name="T33" fmla="*/ 20 h 21"/>
                <a:gd name="T34" fmla="*/ 47 w 55"/>
                <a:gd name="T35" fmla="*/ 20 h 21"/>
                <a:gd name="T36" fmla="*/ 6 w 55"/>
                <a:gd name="T37" fmla="*/ 20 h 21"/>
                <a:gd name="T38" fmla="*/ 0 w 55"/>
                <a:gd name="T39" fmla="*/ 20 h 21"/>
                <a:gd name="T40" fmla="*/ 0 w 55"/>
                <a:gd name="T41" fmla="*/ 14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21"/>
                <a:gd name="T65" fmla="*/ 55 w 55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21">
                  <a:moveTo>
                    <a:pt x="0" y="14"/>
                  </a:moveTo>
                  <a:lnTo>
                    <a:pt x="6" y="14"/>
                  </a:lnTo>
                  <a:lnTo>
                    <a:pt x="6" y="7"/>
                  </a:lnTo>
                  <a:lnTo>
                    <a:pt x="13" y="7"/>
                  </a:lnTo>
                  <a:lnTo>
                    <a:pt x="20" y="14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4" y="14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47" y="7"/>
                  </a:lnTo>
                  <a:lnTo>
                    <a:pt x="47" y="14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47" y="20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3" name="Freeform 246"/>
            <p:cNvSpPr>
              <a:spLocks/>
            </p:cNvSpPr>
            <p:nvPr/>
          </p:nvSpPr>
          <p:spPr bwMode="auto">
            <a:xfrm>
              <a:off x="2563" y="3417"/>
              <a:ext cx="48" cy="22"/>
            </a:xfrm>
            <a:custGeom>
              <a:avLst/>
              <a:gdLst>
                <a:gd name="T0" fmla="*/ 0 w 48"/>
                <a:gd name="T1" fmla="*/ 7 h 22"/>
                <a:gd name="T2" fmla="*/ 6 w 48"/>
                <a:gd name="T3" fmla="*/ 7 h 22"/>
                <a:gd name="T4" fmla="*/ 6 w 48"/>
                <a:gd name="T5" fmla="*/ 0 h 22"/>
                <a:gd name="T6" fmla="*/ 13 w 48"/>
                <a:gd name="T7" fmla="*/ 0 h 22"/>
                <a:gd name="T8" fmla="*/ 20 w 48"/>
                <a:gd name="T9" fmla="*/ 7 h 22"/>
                <a:gd name="T10" fmla="*/ 20 w 48"/>
                <a:gd name="T11" fmla="*/ 0 h 22"/>
                <a:gd name="T12" fmla="*/ 27 w 48"/>
                <a:gd name="T13" fmla="*/ 0 h 22"/>
                <a:gd name="T14" fmla="*/ 34 w 48"/>
                <a:gd name="T15" fmla="*/ 0 h 22"/>
                <a:gd name="T16" fmla="*/ 34 w 48"/>
                <a:gd name="T17" fmla="*/ 7 h 22"/>
                <a:gd name="T18" fmla="*/ 34 w 48"/>
                <a:gd name="T19" fmla="*/ 0 h 22"/>
                <a:gd name="T20" fmla="*/ 41 w 48"/>
                <a:gd name="T21" fmla="*/ 0 h 22"/>
                <a:gd name="T22" fmla="*/ 47 w 48"/>
                <a:gd name="T23" fmla="*/ 0 h 22"/>
                <a:gd name="T24" fmla="*/ 47 w 48"/>
                <a:gd name="T25" fmla="*/ 7 h 22"/>
                <a:gd name="T26" fmla="*/ 47 w 48"/>
                <a:gd name="T27" fmla="*/ 21 h 22"/>
                <a:gd name="T28" fmla="*/ 6 w 48"/>
                <a:gd name="T29" fmla="*/ 21 h 22"/>
                <a:gd name="T30" fmla="*/ 0 w 48"/>
                <a:gd name="T31" fmla="*/ 21 h 22"/>
                <a:gd name="T32" fmla="*/ 0 w 48"/>
                <a:gd name="T33" fmla="*/ 7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22"/>
                <a:gd name="T53" fmla="*/ 48 w 4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22">
                  <a:moveTo>
                    <a:pt x="0" y="7"/>
                  </a:moveTo>
                  <a:lnTo>
                    <a:pt x="6" y="7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7"/>
                  </a:lnTo>
                  <a:lnTo>
                    <a:pt x="47" y="21"/>
                  </a:lnTo>
                  <a:lnTo>
                    <a:pt x="6" y="21"/>
                  </a:lnTo>
                  <a:lnTo>
                    <a:pt x="0" y="21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4" name="Freeform 247"/>
            <p:cNvSpPr>
              <a:spLocks/>
            </p:cNvSpPr>
            <p:nvPr/>
          </p:nvSpPr>
          <p:spPr bwMode="auto">
            <a:xfrm>
              <a:off x="2563" y="3404"/>
              <a:ext cx="48" cy="17"/>
            </a:xfrm>
            <a:custGeom>
              <a:avLst/>
              <a:gdLst>
                <a:gd name="T0" fmla="*/ 0 w 48"/>
                <a:gd name="T1" fmla="*/ 0 h 17"/>
                <a:gd name="T2" fmla="*/ 6 w 48"/>
                <a:gd name="T3" fmla="*/ 0 h 17"/>
                <a:gd name="T4" fmla="*/ 13 w 48"/>
                <a:gd name="T5" fmla="*/ 0 h 17"/>
                <a:gd name="T6" fmla="*/ 20 w 48"/>
                <a:gd name="T7" fmla="*/ 0 h 17"/>
                <a:gd name="T8" fmla="*/ 27 w 48"/>
                <a:gd name="T9" fmla="*/ 0 h 17"/>
                <a:gd name="T10" fmla="*/ 34 w 48"/>
                <a:gd name="T11" fmla="*/ 0 h 17"/>
                <a:gd name="T12" fmla="*/ 41 w 48"/>
                <a:gd name="T13" fmla="*/ 0 h 17"/>
                <a:gd name="T14" fmla="*/ 47 w 48"/>
                <a:gd name="T15" fmla="*/ 0 h 17"/>
                <a:gd name="T16" fmla="*/ 47 w 48"/>
                <a:gd name="T17" fmla="*/ 8 h 17"/>
                <a:gd name="T18" fmla="*/ 47 w 48"/>
                <a:gd name="T19" fmla="*/ 16 h 17"/>
                <a:gd name="T20" fmla="*/ 6 w 48"/>
                <a:gd name="T21" fmla="*/ 16 h 17"/>
                <a:gd name="T22" fmla="*/ 0 w 48"/>
                <a:gd name="T23" fmla="*/ 16 h 17"/>
                <a:gd name="T24" fmla="*/ 0 w 48"/>
                <a:gd name="T25" fmla="*/ 8 h 17"/>
                <a:gd name="T26" fmla="*/ 0 w 48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17"/>
                <a:gd name="T44" fmla="*/ 48 w 48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17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8"/>
                  </a:lnTo>
                  <a:lnTo>
                    <a:pt x="47" y="1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5" name="Freeform 248"/>
            <p:cNvSpPr>
              <a:spLocks/>
            </p:cNvSpPr>
            <p:nvPr/>
          </p:nvSpPr>
          <p:spPr bwMode="auto">
            <a:xfrm>
              <a:off x="2494" y="3404"/>
              <a:ext cx="70" cy="17"/>
            </a:xfrm>
            <a:custGeom>
              <a:avLst/>
              <a:gdLst>
                <a:gd name="T0" fmla="*/ 0 w 70"/>
                <a:gd name="T1" fmla="*/ 0 h 17"/>
                <a:gd name="T2" fmla="*/ 0 w 70"/>
                <a:gd name="T3" fmla="*/ 8 h 17"/>
                <a:gd name="T4" fmla="*/ 7 w 70"/>
                <a:gd name="T5" fmla="*/ 16 h 17"/>
                <a:gd name="T6" fmla="*/ 62 w 70"/>
                <a:gd name="T7" fmla="*/ 16 h 17"/>
                <a:gd name="T8" fmla="*/ 69 w 70"/>
                <a:gd name="T9" fmla="*/ 16 h 17"/>
                <a:gd name="T10" fmla="*/ 69 w 70"/>
                <a:gd name="T11" fmla="*/ 8 h 17"/>
                <a:gd name="T12" fmla="*/ 69 w 70"/>
                <a:gd name="T13" fmla="*/ 0 h 17"/>
                <a:gd name="T14" fmla="*/ 62 w 70"/>
                <a:gd name="T15" fmla="*/ 0 h 17"/>
                <a:gd name="T16" fmla="*/ 55 w 70"/>
                <a:gd name="T17" fmla="*/ 0 h 17"/>
                <a:gd name="T18" fmla="*/ 48 w 70"/>
                <a:gd name="T19" fmla="*/ 0 h 17"/>
                <a:gd name="T20" fmla="*/ 41 w 70"/>
                <a:gd name="T21" fmla="*/ 0 h 17"/>
                <a:gd name="T22" fmla="*/ 34 w 70"/>
                <a:gd name="T23" fmla="*/ 0 h 17"/>
                <a:gd name="T24" fmla="*/ 27 w 70"/>
                <a:gd name="T25" fmla="*/ 0 h 17"/>
                <a:gd name="T26" fmla="*/ 21 w 70"/>
                <a:gd name="T27" fmla="*/ 0 h 17"/>
                <a:gd name="T28" fmla="*/ 14 w 70"/>
                <a:gd name="T29" fmla="*/ 0 h 17"/>
                <a:gd name="T30" fmla="*/ 7 w 70"/>
                <a:gd name="T31" fmla="*/ 0 h 17"/>
                <a:gd name="T32" fmla="*/ 0 w 70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17"/>
                <a:gd name="T53" fmla="*/ 70 w 7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17">
                  <a:moveTo>
                    <a:pt x="0" y="0"/>
                  </a:moveTo>
                  <a:lnTo>
                    <a:pt x="0" y="8"/>
                  </a:lnTo>
                  <a:lnTo>
                    <a:pt x="7" y="16"/>
                  </a:lnTo>
                  <a:lnTo>
                    <a:pt x="62" y="16"/>
                  </a:lnTo>
                  <a:lnTo>
                    <a:pt x="69" y="16"/>
                  </a:lnTo>
                  <a:lnTo>
                    <a:pt x="69" y="8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6" name="Freeform 249"/>
            <p:cNvSpPr>
              <a:spLocks/>
            </p:cNvSpPr>
            <p:nvPr/>
          </p:nvSpPr>
          <p:spPr bwMode="auto">
            <a:xfrm>
              <a:off x="2426" y="3404"/>
              <a:ext cx="69" cy="17"/>
            </a:xfrm>
            <a:custGeom>
              <a:avLst/>
              <a:gdLst>
                <a:gd name="T0" fmla="*/ 0 w 69"/>
                <a:gd name="T1" fmla="*/ 0 h 17"/>
                <a:gd name="T2" fmla="*/ 0 w 69"/>
                <a:gd name="T3" fmla="*/ 8 h 17"/>
                <a:gd name="T4" fmla="*/ 0 w 69"/>
                <a:gd name="T5" fmla="*/ 16 h 17"/>
                <a:gd name="T6" fmla="*/ 6 w 69"/>
                <a:gd name="T7" fmla="*/ 16 h 17"/>
                <a:gd name="T8" fmla="*/ 61 w 69"/>
                <a:gd name="T9" fmla="*/ 16 h 17"/>
                <a:gd name="T10" fmla="*/ 68 w 69"/>
                <a:gd name="T11" fmla="*/ 16 h 17"/>
                <a:gd name="T12" fmla="*/ 68 w 69"/>
                <a:gd name="T13" fmla="*/ 8 h 17"/>
                <a:gd name="T14" fmla="*/ 68 w 69"/>
                <a:gd name="T15" fmla="*/ 0 h 17"/>
                <a:gd name="T16" fmla="*/ 61 w 69"/>
                <a:gd name="T17" fmla="*/ 0 h 17"/>
                <a:gd name="T18" fmla="*/ 54 w 69"/>
                <a:gd name="T19" fmla="*/ 0 h 17"/>
                <a:gd name="T20" fmla="*/ 48 w 69"/>
                <a:gd name="T21" fmla="*/ 0 h 17"/>
                <a:gd name="T22" fmla="*/ 41 w 69"/>
                <a:gd name="T23" fmla="*/ 0 h 17"/>
                <a:gd name="T24" fmla="*/ 34 w 69"/>
                <a:gd name="T25" fmla="*/ 0 h 17"/>
                <a:gd name="T26" fmla="*/ 27 w 69"/>
                <a:gd name="T27" fmla="*/ 0 h 17"/>
                <a:gd name="T28" fmla="*/ 20 w 69"/>
                <a:gd name="T29" fmla="*/ 0 h 17"/>
                <a:gd name="T30" fmla="*/ 13 w 69"/>
                <a:gd name="T31" fmla="*/ 0 h 17"/>
                <a:gd name="T32" fmla="*/ 6 w 69"/>
                <a:gd name="T33" fmla="*/ 0 h 17"/>
                <a:gd name="T34" fmla="*/ 0 w 69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17"/>
                <a:gd name="T56" fmla="*/ 69 w 69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61" y="16"/>
                  </a:lnTo>
                  <a:lnTo>
                    <a:pt x="68" y="16"/>
                  </a:lnTo>
                  <a:lnTo>
                    <a:pt x="68" y="8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7" name="Freeform 250"/>
            <p:cNvSpPr>
              <a:spLocks/>
            </p:cNvSpPr>
            <p:nvPr/>
          </p:nvSpPr>
          <p:spPr bwMode="auto">
            <a:xfrm>
              <a:off x="2357" y="3404"/>
              <a:ext cx="63" cy="17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8 h 17"/>
                <a:gd name="T4" fmla="*/ 0 w 63"/>
                <a:gd name="T5" fmla="*/ 16 h 17"/>
                <a:gd name="T6" fmla="*/ 62 w 63"/>
                <a:gd name="T7" fmla="*/ 16 h 17"/>
                <a:gd name="T8" fmla="*/ 62 w 63"/>
                <a:gd name="T9" fmla="*/ 8 h 17"/>
                <a:gd name="T10" fmla="*/ 62 w 63"/>
                <a:gd name="T11" fmla="*/ 0 h 17"/>
                <a:gd name="T12" fmla="*/ 55 w 63"/>
                <a:gd name="T13" fmla="*/ 0 h 17"/>
                <a:gd name="T14" fmla="*/ 48 w 63"/>
                <a:gd name="T15" fmla="*/ 0 h 17"/>
                <a:gd name="T16" fmla="*/ 41 w 63"/>
                <a:gd name="T17" fmla="*/ 0 h 17"/>
                <a:gd name="T18" fmla="*/ 34 w 63"/>
                <a:gd name="T19" fmla="*/ 0 h 17"/>
                <a:gd name="T20" fmla="*/ 28 w 63"/>
                <a:gd name="T21" fmla="*/ 0 h 17"/>
                <a:gd name="T22" fmla="*/ 21 w 63"/>
                <a:gd name="T23" fmla="*/ 0 h 17"/>
                <a:gd name="T24" fmla="*/ 14 w 63"/>
                <a:gd name="T25" fmla="*/ 0 h 17"/>
                <a:gd name="T26" fmla="*/ 7 w 63"/>
                <a:gd name="T27" fmla="*/ 0 h 17"/>
                <a:gd name="T28" fmla="*/ 0 w 63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17"/>
                <a:gd name="T47" fmla="*/ 63 w 63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62" y="16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8" name="Freeform 251"/>
            <p:cNvSpPr>
              <a:spLocks/>
            </p:cNvSpPr>
            <p:nvPr/>
          </p:nvSpPr>
          <p:spPr bwMode="auto">
            <a:xfrm>
              <a:off x="2323" y="3404"/>
              <a:ext cx="22" cy="17"/>
            </a:xfrm>
            <a:custGeom>
              <a:avLst/>
              <a:gdLst>
                <a:gd name="T0" fmla="*/ 0 w 22"/>
                <a:gd name="T1" fmla="*/ 8 h 17"/>
                <a:gd name="T2" fmla="*/ 0 w 22"/>
                <a:gd name="T3" fmla="*/ 0 h 17"/>
                <a:gd name="T4" fmla="*/ 7 w 22"/>
                <a:gd name="T5" fmla="*/ 0 h 17"/>
                <a:gd name="T6" fmla="*/ 14 w 22"/>
                <a:gd name="T7" fmla="*/ 0 h 17"/>
                <a:gd name="T8" fmla="*/ 21 w 22"/>
                <a:gd name="T9" fmla="*/ 0 h 17"/>
                <a:gd name="T10" fmla="*/ 21 w 22"/>
                <a:gd name="T11" fmla="*/ 8 h 17"/>
                <a:gd name="T12" fmla="*/ 21 w 22"/>
                <a:gd name="T13" fmla="*/ 16 h 17"/>
                <a:gd name="T14" fmla="*/ 7 w 22"/>
                <a:gd name="T15" fmla="*/ 16 h 17"/>
                <a:gd name="T16" fmla="*/ 0 w 22"/>
                <a:gd name="T17" fmla="*/ 16 h 17"/>
                <a:gd name="T18" fmla="*/ 0 w 22"/>
                <a:gd name="T19" fmla="*/ 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17"/>
                <a:gd name="T32" fmla="*/ 22 w 22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17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8"/>
                  </a:lnTo>
                  <a:lnTo>
                    <a:pt x="21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79" name="Freeform 252"/>
            <p:cNvSpPr>
              <a:spLocks/>
            </p:cNvSpPr>
            <p:nvPr/>
          </p:nvSpPr>
          <p:spPr bwMode="auto">
            <a:xfrm>
              <a:off x="2323" y="3417"/>
              <a:ext cx="241" cy="42"/>
            </a:xfrm>
            <a:custGeom>
              <a:avLst/>
              <a:gdLst>
                <a:gd name="T0" fmla="*/ 7 w 241"/>
                <a:gd name="T1" fmla="*/ 7 h 42"/>
                <a:gd name="T2" fmla="*/ 14 w 241"/>
                <a:gd name="T3" fmla="*/ 0 h 42"/>
                <a:gd name="T4" fmla="*/ 21 w 241"/>
                <a:gd name="T5" fmla="*/ 0 h 42"/>
                <a:gd name="T6" fmla="*/ 34 w 241"/>
                <a:gd name="T7" fmla="*/ 0 h 42"/>
                <a:gd name="T8" fmla="*/ 41 w 241"/>
                <a:gd name="T9" fmla="*/ 0 h 42"/>
                <a:gd name="T10" fmla="*/ 48 w 241"/>
                <a:gd name="T11" fmla="*/ 7 h 42"/>
                <a:gd name="T12" fmla="*/ 55 w 241"/>
                <a:gd name="T13" fmla="*/ 0 h 42"/>
                <a:gd name="T14" fmla="*/ 62 w 241"/>
                <a:gd name="T15" fmla="*/ 7 h 42"/>
                <a:gd name="T16" fmla="*/ 68 w 241"/>
                <a:gd name="T17" fmla="*/ 0 h 42"/>
                <a:gd name="T18" fmla="*/ 82 w 241"/>
                <a:gd name="T19" fmla="*/ 0 h 42"/>
                <a:gd name="T20" fmla="*/ 82 w 241"/>
                <a:gd name="T21" fmla="*/ 0 h 42"/>
                <a:gd name="T22" fmla="*/ 96 w 241"/>
                <a:gd name="T23" fmla="*/ 0 h 42"/>
                <a:gd name="T24" fmla="*/ 103 w 241"/>
                <a:gd name="T25" fmla="*/ 0 h 42"/>
                <a:gd name="T26" fmla="*/ 109 w 241"/>
                <a:gd name="T27" fmla="*/ 7 h 42"/>
                <a:gd name="T28" fmla="*/ 116 w 241"/>
                <a:gd name="T29" fmla="*/ 0 h 42"/>
                <a:gd name="T30" fmla="*/ 130 w 241"/>
                <a:gd name="T31" fmla="*/ 7 h 42"/>
                <a:gd name="T32" fmla="*/ 137 w 241"/>
                <a:gd name="T33" fmla="*/ 0 h 42"/>
                <a:gd name="T34" fmla="*/ 144 w 241"/>
                <a:gd name="T35" fmla="*/ 7 h 42"/>
                <a:gd name="T36" fmla="*/ 151 w 241"/>
                <a:gd name="T37" fmla="*/ 0 h 42"/>
                <a:gd name="T38" fmla="*/ 157 w 241"/>
                <a:gd name="T39" fmla="*/ 7 h 42"/>
                <a:gd name="T40" fmla="*/ 164 w 241"/>
                <a:gd name="T41" fmla="*/ 0 h 42"/>
                <a:gd name="T42" fmla="*/ 171 w 241"/>
                <a:gd name="T43" fmla="*/ 7 h 42"/>
                <a:gd name="T44" fmla="*/ 178 w 241"/>
                <a:gd name="T45" fmla="*/ 0 h 42"/>
                <a:gd name="T46" fmla="*/ 192 w 241"/>
                <a:gd name="T47" fmla="*/ 7 h 42"/>
                <a:gd name="T48" fmla="*/ 198 w 241"/>
                <a:gd name="T49" fmla="*/ 0 h 42"/>
                <a:gd name="T50" fmla="*/ 205 w 241"/>
                <a:gd name="T51" fmla="*/ 7 h 42"/>
                <a:gd name="T52" fmla="*/ 212 w 241"/>
                <a:gd name="T53" fmla="*/ 0 h 42"/>
                <a:gd name="T54" fmla="*/ 226 w 241"/>
                <a:gd name="T55" fmla="*/ 0 h 42"/>
                <a:gd name="T56" fmla="*/ 233 w 241"/>
                <a:gd name="T57" fmla="*/ 7 h 42"/>
                <a:gd name="T58" fmla="*/ 240 w 241"/>
                <a:gd name="T59" fmla="*/ 41 h 42"/>
                <a:gd name="T60" fmla="*/ 212 w 241"/>
                <a:gd name="T61" fmla="*/ 35 h 42"/>
                <a:gd name="T62" fmla="*/ 198 w 241"/>
                <a:gd name="T63" fmla="*/ 41 h 42"/>
                <a:gd name="T64" fmla="*/ 48 w 241"/>
                <a:gd name="T65" fmla="*/ 35 h 42"/>
                <a:gd name="T66" fmla="*/ 27 w 241"/>
                <a:gd name="T67" fmla="*/ 41 h 42"/>
                <a:gd name="T68" fmla="*/ 0 w 241"/>
                <a:gd name="T69" fmla="*/ 41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1"/>
                <a:gd name="T106" fmla="*/ 0 h 42"/>
                <a:gd name="T107" fmla="*/ 241 w 241"/>
                <a:gd name="T108" fmla="*/ 42 h 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1" h="42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8" y="7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2" y="7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96" y="7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09" y="7"/>
                  </a:lnTo>
                  <a:lnTo>
                    <a:pt x="116" y="7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30" y="7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44" y="7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57" y="7"/>
                  </a:lnTo>
                  <a:lnTo>
                    <a:pt x="164" y="7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2" y="7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05" y="7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33" y="7"/>
                  </a:lnTo>
                  <a:lnTo>
                    <a:pt x="240" y="7"/>
                  </a:lnTo>
                  <a:lnTo>
                    <a:pt x="240" y="41"/>
                  </a:lnTo>
                  <a:lnTo>
                    <a:pt x="212" y="41"/>
                  </a:lnTo>
                  <a:lnTo>
                    <a:pt x="212" y="35"/>
                  </a:lnTo>
                  <a:lnTo>
                    <a:pt x="198" y="35"/>
                  </a:lnTo>
                  <a:lnTo>
                    <a:pt x="198" y="41"/>
                  </a:lnTo>
                  <a:lnTo>
                    <a:pt x="48" y="41"/>
                  </a:lnTo>
                  <a:lnTo>
                    <a:pt x="48" y="35"/>
                  </a:lnTo>
                  <a:lnTo>
                    <a:pt x="27" y="35"/>
                  </a:lnTo>
                  <a:lnTo>
                    <a:pt x="27" y="41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0" name="Freeform 253"/>
            <p:cNvSpPr>
              <a:spLocks/>
            </p:cNvSpPr>
            <p:nvPr/>
          </p:nvSpPr>
          <p:spPr bwMode="auto">
            <a:xfrm>
              <a:off x="2628" y="3421"/>
              <a:ext cx="62" cy="42"/>
            </a:xfrm>
            <a:custGeom>
              <a:avLst/>
              <a:gdLst>
                <a:gd name="T0" fmla="*/ 0 w 62"/>
                <a:gd name="T1" fmla="*/ 7 h 42"/>
                <a:gd name="T2" fmla="*/ 0 w 62"/>
                <a:gd name="T3" fmla="*/ 0 h 42"/>
                <a:gd name="T4" fmla="*/ 6 w 62"/>
                <a:gd name="T5" fmla="*/ 0 h 42"/>
                <a:gd name="T6" fmla="*/ 13 w 62"/>
                <a:gd name="T7" fmla="*/ 0 h 42"/>
                <a:gd name="T8" fmla="*/ 13 w 62"/>
                <a:gd name="T9" fmla="*/ 7 h 42"/>
                <a:gd name="T10" fmla="*/ 13 w 62"/>
                <a:gd name="T11" fmla="*/ 0 h 42"/>
                <a:gd name="T12" fmla="*/ 20 w 62"/>
                <a:gd name="T13" fmla="*/ 0 h 42"/>
                <a:gd name="T14" fmla="*/ 27 w 62"/>
                <a:gd name="T15" fmla="*/ 0 h 42"/>
                <a:gd name="T16" fmla="*/ 27 w 62"/>
                <a:gd name="T17" fmla="*/ 7 h 42"/>
                <a:gd name="T18" fmla="*/ 34 w 62"/>
                <a:gd name="T19" fmla="*/ 0 h 42"/>
                <a:gd name="T20" fmla="*/ 41 w 62"/>
                <a:gd name="T21" fmla="*/ 0 h 42"/>
                <a:gd name="T22" fmla="*/ 41 w 62"/>
                <a:gd name="T23" fmla="*/ 7 h 42"/>
                <a:gd name="T24" fmla="*/ 47 w 62"/>
                <a:gd name="T25" fmla="*/ 7 h 42"/>
                <a:gd name="T26" fmla="*/ 47 w 62"/>
                <a:gd name="T27" fmla="*/ 0 h 42"/>
                <a:gd name="T28" fmla="*/ 54 w 62"/>
                <a:gd name="T29" fmla="*/ 0 h 42"/>
                <a:gd name="T30" fmla="*/ 61 w 62"/>
                <a:gd name="T31" fmla="*/ 7 h 42"/>
                <a:gd name="T32" fmla="*/ 61 w 62"/>
                <a:gd name="T33" fmla="*/ 41 h 42"/>
                <a:gd name="T34" fmla="*/ 0 w 62"/>
                <a:gd name="T35" fmla="*/ 41 h 42"/>
                <a:gd name="T36" fmla="*/ 0 w 62"/>
                <a:gd name="T37" fmla="*/ 7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"/>
                <a:gd name="T58" fmla="*/ 0 h 42"/>
                <a:gd name="T59" fmla="*/ 62 w 62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" h="42">
                  <a:moveTo>
                    <a:pt x="0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1" y="7"/>
                  </a:lnTo>
                  <a:lnTo>
                    <a:pt x="47" y="7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1" y="7"/>
                  </a:lnTo>
                  <a:lnTo>
                    <a:pt x="61" y="41"/>
                  </a:lnTo>
                  <a:lnTo>
                    <a:pt x="0" y="41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1" name="Freeform 254"/>
            <p:cNvSpPr>
              <a:spLocks/>
            </p:cNvSpPr>
            <p:nvPr/>
          </p:nvSpPr>
          <p:spPr bwMode="auto">
            <a:xfrm>
              <a:off x="2566" y="3441"/>
              <a:ext cx="56" cy="22"/>
            </a:xfrm>
            <a:custGeom>
              <a:avLst/>
              <a:gdLst>
                <a:gd name="T0" fmla="*/ 0 w 56"/>
                <a:gd name="T1" fmla="*/ 14 h 22"/>
                <a:gd name="T2" fmla="*/ 0 w 56"/>
                <a:gd name="T3" fmla="*/ 7 h 22"/>
                <a:gd name="T4" fmla="*/ 7 w 56"/>
                <a:gd name="T5" fmla="*/ 7 h 22"/>
                <a:gd name="T6" fmla="*/ 14 w 56"/>
                <a:gd name="T7" fmla="*/ 7 h 22"/>
                <a:gd name="T8" fmla="*/ 20 w 56"/>
                <a:gd name="T9" fmla="*/ 7 h 22"/>
                <a:gd name="T10" fmla="*/ 20 w 56"/>
                <a:gd name="T11" fmla="*/ 0 h 22"/>
                <a:gd name="T12" fmla="*/ 27 w 56"/>
                <a:gd name="T13" fmla="*/ 0 h 22"/>
                <a:gd name="T14" fmla="*/ 34 w 56"/>
                <a:gd name="T15" fmla="*/ 0 h 22"/>
                <a:gd name="T16" fmla="*/ 34 w 56"/>
                <a:gd name="T17" fmla="*/ 7 h 22"/>
                <a:gd name="T18" fmla="*/ 41 w 56"/>
                <a:gd name="T19" fmla="*/ 7 h 22"/>
                <a:gd name="T20" fmla="*/ 48 w 56"/>
                <a:gd name="T21" fmla="*/ 7 h 22"/>
                <a:gd name="T22" fmla="*/ 55 w 56"/>
                <a:gd name="T23" fmla="*/ 14 h 22"/>
                <a:gd name="T24" fmla="*/ 55 w 56"/>
                <a:gd name="T25" fmla="*/ 21 h 22"/>
                <a:gd name="T26" fmla="*/ 48 w 56"/>
                <a:gd name="T27" fmla="*/ 21 h 22"/>
                <a:gd name="T28" fmla="*/ 7 w 56"/>
                <a:gd name="T29" fmla="*/ 21 h 22"/>
                <a:gd name="T30" fmla="*/ 0 w 56"/>
                <a:gd name="T31" fmla="*/ 21 h 22"/>
                <a:gd name="T32" fmla="*/ 0 w 56"/>
                <a:gd name="T33" fmla="*/ 1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22"/>
                <a:gd name="T53" fmla="*/ 56 w 5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22">
                  <a:moveTo>
                    <a:pt x="0" y="14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5" y="14"/>
                  </a:lnTo>
                  <a:lnTo>
                    <a:pt x="55" y="21"/>
                  </a:lnTo>
                  <a:lnTo>
                    <a:pt x="48" y="21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1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2" name="Freeform 255"/>
            <p:cNvSpPr>
              <a:spLocks/>
            </p:cNvSpPr>
            <p:nvPr/>
          </p:nvSpPr>
          <p:spPr bwMode="auto">
            <a:xfrm>
              <a:off x="2566" y="3421"/>
              <a:ext cx="49" cy="21"/>
            </a:xfrm>
            <a:custGeom>
              <a:avLst/>
              <a:gdLst>
                <a:gd name="T0" fmla="*/ 0 w 49"/>
                <a:gd name="T1" fmla="*/ 7 h 21"/>
                <a:gd name="T2" fmla="*/ 7 w 49"/>
                <a:gd name="T3" fmla="*/ 7 h 21"/>
                <a:gd name="T4" fmla="*/ 7 w 49"/>
                <a:gd name="T5" fmla="*/ 0 h 21"/>
                <a:gd name="T6" fmla="*/ 14 w 49"/>
                <a:gd name="T7" fmla="*/ 0 h 21"/>
                <a:gd name="T8" fmla="*/ 20 w 49"/>
                <a:gd name="T9" fmla="*/ 7 h 21"/>
                <a:gd name="T10" fmla="*/ 20 w 49"/>
                <a:gd name="T11" fmla="*/ 0 h 21"/>
                <a:gd name="T12" fmla="*/ 27 w 49"/>
                <a:gd name="T13" fmla="*/ 0 h 21"/>
                <a:gd name="T14" fmla="*/ 34 w 49"/>
                <a:gd name="T15" fmla="*/ 0 h 21"/>
                <a:gd name="T16" fmla="*/ 34 w 49"/>
                <a:gd name="T17" fmla="*/ 7 h 21"/>
                <a:gd name="T18" fmla="*/ 34 w 49"/>
                <a:gd name="T19" fmla="*/ 0 h 21"/>
                <a:gd name="T20" fmla="*/ 41 w 49"/>
                <a:gd name="T21" fmla="*/ 0 h 21"/>
                <a:gd name="T22" fmla="*/ 48 w 49"/>
                <a:gd name="T23" fmla="*/ 0 h 21"/>
                <a:gd name="T24" fmla="*/ 48 w 49"/>
                <a:gd name="T25" fmla="*/ 7 h 21"/>
                <a:gd name="T26" fmla="*/ 48 w 49"/>
                <a:gd name="T27" fmla="*/ 20 h 21"/>
                <a:gd name="T28" fmla="*/ 7 w 49"/>
                <a:gd name="T29" fmla="*/ 20 h 21"/>
                <a:gd name="T30" fmla="*/ 0 w 49"/>
                <a:gd name="T31" fmla="*/ 20 h 21"/>
                <a:gd name="T32" fmla="*/ 0 w 49"/>
                <a:gd name="T33" fmla="*/ 7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21"/>
                <a:gd name="T53" fmla="*/ 49 w 4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21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8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3" name="Freeform 256"/>
            <p:cNvSpPr>
              <a:spLocks/>
            </p:cNvSpPr>
            <p:nvPr/>
          </p:nvSpPr>
          <p:spPr bwMode="auto">
            <a:xfrm>
              <a:off x="2566" y="3407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7 w 49"/>
                <a:gd name="T3" fmla="*/ 0 h 17"/>
                <a:gd name="T4" fmla="*/ 14 w 49"/>
                <a:gd name="T5" fmla="*/ 0 h 17"/>
                <a:gd name="T6" fmla="*/ 20 w 49"/>
                <a:gd name="T7" fmla="*/ 0 h 17"/>
                <a:gd name="T8" fmla="*/ 27 w 49"/>
                <a:gd name="T9" fmla="*/ 0 h 17"/>
                <a:gd name="T10" fmla="*/ 34 w 49"/>
                <a:gd name="T11" fmla="*/ 0 h 17"/>
                <a:gd name="T12" fmla="*/ 41 w 49"/>
                <a:gd name="T13" fmla="*/ 0 h 17"/>
                <a:gd name="T14" fmla="*/ 48 w 49"/>
                <a:gd name="T15" fmla="*/ 0 h 17"/>
                <a:gd name="T16" fmla="*/ 48 w 49"/>
                <a:gd name="T17" fmla="*/ 16 h 17"/>
                <a:gd name="T18" fmla="*/ 7 w 49"/>
                <a:gd name="T19" fmla="*/ 16 h 17"/>
                <a:gd name="T20" fmla="*/ 0 w 49"/>
                <a:gd name="T21" fmla="*/ 16 h 17"/>
                <a:gd name="T22" fmla="*/ 0 w 49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17"/>
                <a:gd name="T38" fmla="*/ 49 w 49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17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4" name="Freeform 257"/>
            <p:cNvSpPr>
              <a:spLocks/>
            </p:cNvSpPr>
            <p:nvPr/>
          </p:nvSpPr>
          <p:spPr bwMode="auto">
            <a:xfrm>
              <a:off x="2497" y="3407"/>
              <a:ext cx="70" cy="17"/>
            </a:xfrm>
            <a:custGeom>
              <a:avLst/>
              <a:gdLst>
                <a:gd name="T0" fmla="*/ 0 w 70"/>
                <a:gd name="T1" fmla="*/ 0 h 17"/>
                <a:gd name="T2" fmla="*/ 0 w 70"/>
                <a:gd name="T3" fmla="*/ 16 h 17"/>
                <a:gd name="T4" fmla="*/ 7 w 70"/>
                <a:gd name="T5" fmla="*/ 16 h 17"/>
                <a:gd name="T6" fmla="*/ 62 w 70"/>
                <a:gd name="T7" fmla="*/ 16 h 17"/>
                <a:gd name="T8" fmla="*/ 69 w 70"/>
                <a:gd name="T9" fmla="*/ 16 h 17"/>
                <a:gd name="T10" fmla="*/ 69 w 70"/>
                <a:gd name="T11" fmla="*/ 0 h 17"/>
                <a:gd name="T12" fmla="*/ 62 w 70"/>
                <a:gd name="T13" fmla="*/ 0 h 17"/>
                <a:gd name="T14" fmla="*/ 55 w 70"/>
                <a:gd name="T15" fmla="*/ 0 h 17"/>
                <a:gd name="T16" fmla="*/ 48 w 70"/>
                <a:gd name="T17" fmla="*/ 0 h 17"/>
                <a:gd name="T18" fmla="*/ 42 w 70"/>
                <a:gd name="T19" fmla="*/ 0 h 17"/>
                <a:gd name="T20" fmla="*/ 35 w 70"/>
                <a:gd name="T21" fmla="*/ 0 h 17"/>
                <a:gd name="T22" fmla="*/ 28 w 70"/>
                <a:gd name="T23" fmla="*/ 0 h 17"/>
                <a:gd name="T24" fmla="*/ 21 w 70"/>
                <a:gd name="T25" fmla="*/ 0 h 17"/>
                <a:gd name="T26" fmla="*/ 14 w 70"/>
                <a:gd name="T27" fmla="*/ 0 h 17"/>
                <a:gd name="T28" fmla="*/ 7 w 70"/>
                <a:gd name="T29" fmla="*/ 0 h 17"/>
                <a:gd name="T30" fmla="*/ 0 w 70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17"/>
                <a:gd name="T50" fmla="*/ 70 w 7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17">
                  <a:moveTo>
                    <a:pt x="0" y="0"/>
                  </a:moveTo>
                  <a:lnTo>
                    <a:pt x="0" y="16"/>
                  </a:lnTo>
                  <a:lnTo>
                    <a:pt x="7" y="16"/>
                  </a:lnTo>
                  <a:lnTo>
                    <a:pt x="62" y="16"/>
                  </a:lnTo>
                  <a:lnTo>
                    <a:pt x="69" y="16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5" name="Freeform 258"/>
            <p:cNvSpPr>
              <a:spLocks/>
            </p:cNvSpPr>
            <p:nvPr/>
          </p:nvSpPr>
          <p:spPr bwMode="auto">
            <a:xfrm>
              <a:off x="2429" y="3407"/>
              <a:ext cx="69" cy="17"/>
            </a:xfrm>
            <a:custGeom>
              <a:avLst/>
              <a:gdLst>
                <a:gd name="T0" fmla="*/ 0 w 69"/>
                <a:gd name="T1" fmla="*/ 0 h 17"/>
                <a:gd name="T2" fmla="*/ 0 w 69"/>
                <a:gd name="T3" fmla="*/ 16 h 17"/>
                <a:gd name="T4" fmla="*/ 7 w 69"/>
                <a:gd name="T5" fmla="*/ 16 h 17"/>
                <a:gd name="T6" fmla="*/ 62 w 69"/>
                <a:gd name="T7" fmla="*/ 16 h 17"/>
                <a:gd name="T8" fmla="*/ 68 w 69"/>
                <a:gd name="T9" fmla="*/ 16 h 17"/>
                <a:gd name="T10" fmla="*/ 68 w 69"/>
                <a:gd name="T11" fmla="*/ 0 h 17"/>
                <a:gd name="T12" fmla="*/ 62 w 69"/>
                <a:gd name="T13" fmla="*/ 0 h 17"/>
                <a:gd name="T14" fmla="*/ 55 w 69"/>
                <a:gd name="T15" fmla="*/ 0 h 17"/>
                <a:gd name="T16" fmla="*/ 48 w 69"/>
                <a:gd name="T17" fmla="*/ 0 h 17"/>
                <a:gd name="T18" fmla="*/ 41 w 69"/>
                <a:gd name="T19" fmla="*/ 0 h 17"/>
                <a:gd name="T20" fmla="*/ 34 w 69"/>
                <a:gd name="T21" fmla="*/ 0 h 17"/>
                <a:gd name="T22" fmla="*/ 27 w 69"/>
                <a:gd name="T23" fmla="*/ 0 h 17"/>
                <a:gd name="T24" fmla="*/ 21 w 69"/>
                <a:gd name="T25" fmla="*/ 0 h 17"/>
                <a:gd name="T26" fmla="*/ 14 w 69"/>
                <a:gd name="T27" fmla="*/ 0 h 17"/>
                <a:gd name="T28" fmla="*/ 7 w 69"/>
                <a:gd name="T29" fmla="*/ 0 h 17"/>
                <a:gd name="T30" fmla="*/ 0 w 69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"/>
                <a:gd name="T49" fmla="*/ 0 h 17"/>
                <a:gd name="T50" fmla="*/ 69 w 6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" h="17">
                  <a:moveTo>
                    <a:pt x="0" y="0"/>
                  </a:moveTo>
                  <a:lnTo>
                    <a:pt x="0" y="16"/>
                  </a:lnTo>
                  <a:lnTo>
                    <a:pt x="7" y="16"/>
                  </a:lnTo>
                  <a:lnTo>
                    <a:pt x="62" y="16"/>
                  </a:lnTo>
                  <a:lnTo>
                    <a:pt x="68" y="16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6" name="Freeform 259"/>
            <p:cNvSpPr>
              <a:spLocks/>
            </p:cNvSpPr>
            <p:nvPr/>
          </p:nvSpPr>
          <p:spPr bwMode="auto">
            <a:xfrm>
              <a:off x="2361" y="3407"/>
              <a:ext cx="62" cy="17"/>
            </a:xfrm>
            <a:custGeom>
              <a:avLst/>
              <a:gdLst>
                <a:gd name="T0" fmla="*/ 0 w 62"/>
                <a:gd name="T1" fmla="*/ 0 h 17"/>
                <a:gd name="T2" fmla="*/ 0 w 62"/>
                <a:gd name="T3" fmla="*/ 16 h 17"/>
                <a:gd name="T4" fmla="*/ 61 w 62"/>
                <a:gd name="T5" fmla="*/ 16 h 17"/>
                <a:gd name="T6" fmla="*/ 61 w 62"/>
                <a:gd name="T7" fmla="*/ 0 h 17"/>
                <a:gd name="T8" fmla="*/ 54 w 62"/>
                <a:gd name="T9" fmla="*/ 0 h 17"/>
                <a:gd name="T10" fmla="*/ 48 w 62"/>
                <a:gd name="T11" fmla="*/ 0 h 17"/>
                <a:gd name="T12" fmla="*/ 41 w 62"/>
                <a:gd name="T13" fmla="*/ 0 h 17"/>
                <a:gd name="T14" fmla="*/ 34 w 62"/>
                <a:gd name="T15" fmla="*/ 0 h 17"/>
                <a:gd name="T16" fmla="*/ 27 w 62"/>
                <a:gd name="T17" fmla="*/ 0 h 17"/>
                <a:gd name="T18" fmla="*/ 20 w 62"/>
                <a:gd name="T19" fmla="*/ 0 h 17"/>
                <a:gd name="T20" fmla="*/ 13 w 62"/>
                <a:gd name="T21" fmla="*/ 0 h 17"/>
                <a:gd name="T22" fmla="*/ 6 w 62"/>
                <a:gd name="T23" fmla="*/ 0 h 17"/>
                <a:gd name="T24" fmla="*/ 0 w 62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17"/>
                <a:gd name="T41" fmla="*/ 62 w 62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17">
                  <a:moveTo>
                    <a:pt x="0" y="0"/>
                  </a:moveTo>
                  <a:lnTo>
                    <a:pt x="0" y="16"/>
                  </a:lnTo>
                  <a:lnTo>
                    <a:pt x="61" y="16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7" name="Freeform 260"/>
            <p:cNvSpPr>
              <a:spLocks/>
            </p:cNvSpPr>
            <p:nvPr/>
          </p:nvSpPr>
          <p:spPr bwMode="auto">
            <a:xfrm>
              <a:off x="2326" y="3407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0 h 17"/>
                <a:gd name="T4" fmla="*/ 7 w 22"/>
                <a:gd name="T5" fmla="*/ 0 h 17"/>
                <a:gd name="T6" fmla="*/ 14 w 22"/>
                <a:gd name="T7" fmla="*/ 0 h 17"/>
                <a:gd name="T8" fmla="*/ 21 w 22"/>
                <a:gd name="T9" fmla="*/ 0 h 17"/>
                <a:gd name="T10" fmla="*/ 21 w 22"/>
                <a:gd name="T11" fmla="*/ 16 h 17"/>
                <a:gd name="T12" fmla="*/ 7 w 22"/>
                <a:gd name="T13" fmla="*/ 16 h 17"/>
                <a:gd name="T14" fmla="*/ 0 w 22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7"/>
                <a:gd name="T26" fmla="*/ 22 w 22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8" name="Freeform 261"/>
            <p:cNvSpPr>
              <a:spLocks/>
            </p:cNvSpPr>
            <p:nvPr/>
          </p:nvSpPr>
          <p:spPr bwMode="auto">
            <a:xfrm>
              <a:off x="2326" y="3421"/>
              <a:ext cx="241" cy="42"/>
            </a:xfrm>
            <a:custGeom>
              <a:avLst/>
              <a:gdLst>
                <a:gd name="T0" fmla="*/ 7 w 241"/>
                <a:gd name="T1" fmla="*/ 7 h 42"/>
                <a:gd name="T2" fmla="*/ 14 w 241"/>
                <a:gd name="T3" fmla="*/ 0 h 42"/>
                <a:gd name="T4" fmla="*/ 21 w 241"/>
                <a:gd name="T5" fmla="*/ 0 h 42"/>
                <a:gd name="T6" fmla="*/ 35 w 241"/>
                <a:gd name="T7" fmla="*/ 0 h 42"/>
                <a:gd name="T8" fmla="*/ 41 w 241"/>
                <a:gd name="T9" fmla="*/ 0 h 42"/>
                <a:gd name="T10" fmla="*/ 48 w 241"/>
                <a:gd name="T11" fmla="*/ 7 h 42"/>
                <a:gd name="T12" fmla="*/ 55 w 241"/>
                <a:gd name="T13" fmla="*/ 0 h 42"/>
                <a:gd name="T14" fmla="*/ 62 w 241"/>
                <a:gd name="T15" fmla="*/ 7 h 42"/>
                <a:gd name="T16" fmla="*/ 69 w 241"/>
                <a:gd name="T17" fmla="*/ 0 h 42"/>
                <a:gd name="T18" fmla="*/ 83 w 241"/>
                <a:gd name="T19" fmla="*/ 0 h 42"/>
                <a:gd name="T20" fmla="*/ 83 w 241"/>
                <a:gd name="T21" fmla="*/ 0 h 42"/>
                <a:gd name="T22" fmla="*/ 96 w 241"/>
                <a:gd name="T23" fmla="*/ 0 h 42"/>
                <a:gd name="T24" fmla="*/ 103 w 241"/>
                <a:gd name="T25" fmla="*/ 0 h 42"/>
                <a:gd name="T26" fmla="*/ 110 w 241"/>
                <a:gd name="T27" fmla="*/ 7 h 42"/>
                <a:gd name="T28" fmla="*/ 117 w 241"/>
                <a:gd name="T29" fmla="*/ 0 h 42"/>
                <a:gd name="T30" fmla="*/ 130 w 241"/>
                <a:gd name="T31" fmla="*/ 7 h 42"/>
                <a:gd name="T32" fmla="*/ 137 w 241"/>
                <a:gd name="T33" fmla="*/ 0 h 42"/>
                <a:gd name="T34" fmla="*/ 144 w 241"/>
                <a:gd name="T35" fmla="*/ 7 h 42"/>
                <a:gd name="T36" fmla="*/ 151 w 241"/>
                <a:gd name="T37" fmla="*/ 0 h 42"/>
                <a:gd name="T38" fmla="*/ 158 w 241"/>
                <a:gd name="T39" fmla="*/ 7 h 42"/>
                <a:gd name="T40" fmla="*/ 165 w 241"/>
                <a:gd name="T41" fmla="*/ 0 h 42"/>
                <a:gd name="T42" fmla="*/ 171 w 241"/>
                <a:gd name="T43" fmla="*/ 7 h 42"/>
                <a:gd name="T44" fmla="*/ 178 w 241"/>
                <a:gd name="T45" fmla="*/ 0 h 42"/>
                <a:gd name="T46" fmla="*/ 192 w 241"/>
                <a:gd name="T47" fmla="*/ 7 h 42"/>
                <a:gd name="T48" fmla="*/ 199 w 241"/>
                <a:gd name="T49" fmla="*/ 0 h 42"/>
                <a:gd name="T50" fmla="*/ 206 w 241"/>
                <a:gd name="T51" fmla="*/ 7 h 42"/>
                <a:gd name="T52" fmla="*/ 213 w 241"/>
                <a:gd name="T53" fmla="*/ 0 h 42"/>
                <a:gd name="T54" fmla="*/ 226 w 241"/>
                <a:gd name="T55" fmla="*/ 0 h 42"/>
                <a:gd name="T56" fmla="*/ 233 w 241"/>
                <a:gd name="T57" fmla="*/ 7 h 42"/>
                <a:gd name="T58" fmla="*/ 240 w 241"/>
                <a:gd name="T59" fmla="*/ 41 h 42"/>
                <a:gd name="T60" fmla="*/ 213 w 241"/>
                <a:gd name="T61" fmla="*/ 34 h 42"/>
                <a:gd name="T62" fmla="*/ 199 w 241"/>
                <a:gd name="T63" fmla="*/ 41 h 42"/>
                <a:gd name="T64" fmla="*/ 48 w 241"/>
                <a:gd name="T65" fmla="*/ 34 h 42"/>
                <a:gd name="T66" fmla="*/ 28 w 241"/>
                <a:gd name="T67" fmla="*/ 41 h 42"/>
                <a:gd name="T68" fmla="*/ 0 w 241"/>
                <a:gd name="T69" fmla="*/ 41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1"/>
                <a:gd name="T106" fmla="*/ 0 h 42"/>
                <a:gd name="T107" fmla="*/ 241 w 241"/>
                <a:gd name="T108" fmla="*/ 42 h 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1" h="42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35" y="7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9" y="7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3" y="7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96" y="7"/>
                  </a:lnTo>
                  <a:lnTo>
                    <a:pt x="103" y="0"/>
                  </a:lnTo>
                  <a:lnTo>
                    <a:pt x="110" y="0"/>
                  </a:lnTo>
                  <a:lnTo>
                    <a:pt x="110" y="7"/>
                  </a:lnTo>
                  <a:lnTo>
                    <a:pt x="117" y="7"/>
                  </a:lnTo>
                  <a:lnTo>
                    <a:pt x="117" y="0"/>
                  </a:lnTo>
                  <a:lnTo>
                    <a:pt x="124" y="0"/>
                  </a:lnTo>
                  <a:lnTo>
                    <a:pt x="130" y="7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44" y="7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8" y="0"/>
                  </a:lnTo>
                  <a:lnTo>
                    <a:pt x="158" y="7"/>
                  </a:lnTo>
                  <a:lnTo>
                    <a:pt x="165" y="7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2" y="7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06" y="7"/>
                  </a:lnTo>
                  <a:lnTo>
                    <a:pt x="206" y="0"/>
                  </a:lnTo>
                  <a:lnTo>
                    <a:pt x="213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33" y="7"/>
                  </a:lnTo>
                  <a:lnTo>
                    <a:pt x="240" y="7"/>
                  </a:lnTo>
                  <a:lnTo>
                    <a:pt x="240" y="41"/>
                  </a:lnTo>
                  <a:lnTo>
                    <a:pt x="213" y="41"/>
                  </a:lnTo>
                  <a:lnTo>
                    <a:pt x="213" y="34"/>
                  </a:lnTo>
                  <a:lnTo>
                    <a:pt x="199" y="34"/>
                  </a:lnTo>
                  <a:lnTo>
                    <a:pt x="199" y="41"/>
                  </a:lnTo>
                  <a:lnTo>
                    <a:pt x="48" y="41"/>
                  </a:lnTo>
                  <a:lnTo>
                    <a:pt x="48" y="34"/>
                  </a:lnTo>
                  <a:lnTo>
                    <a:pt x="28" y="34"/>
                  </a:lnTo>
                  <a:lnTo>
                    <a:pt x="28" y="41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89" name="Freeform 262"/>
            <p:cNvSpPr>
              <a:spLocks/>
            </p:cNvSpPr>
            <p:nvPr/>
          </p:nvSpPr>
          <p:spPr bwMode="auto">
            <a:xfrm>
              <a:off x="2357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0" name="Freeform 263"/>
            <p:cNvSpPr>
              <a:spLocks/>
            </p:cNvSpPr>
            <p:nvPr/>
          </p:nvSpPr>
          <p:spPr bwMode="auto">
            <a:xfrm>
              <a:off x="2378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1" name="Freeform 264"/>
            <p:cNvSpPr>
              <a:spLocks/>
            </p:cNvSpPr>
            <p:nvPr/>
          </p:nvSpPr>
          <p:spPr bwMode="auto">
            <a:xfrm>
              <a:off x="2391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2" name="Freeform 265"/>
            <p:cNvSpPr>
              <a:spLocks/>
            </p:cNvSpPr>
            <p:nvPr/>
          </p:nvSpPr>
          <p:spPr bwMode="auto">
            <a:xfrm>
              <a:off x="2405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3" name="Freeform 266"/>
            <p:cNvSpPr>
              <a:spLocks/>
            </p:cNvSpPr>
            <p:nvPr/>
          </p:nvSpPr>
          <p:spPr bwMode="auto">
            <a:xfrm>
              <a:off x="2501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4" name="Freeform 267"/>
            <p:cNvSpPr>
              <a:spLocks/>
            </p:cNvSpPr>
            <p:nvPr/>
          </p:nvSpPr>
          <p:spPr bwMode="auto">
            <a:xfrm>
              <a:off x="2515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5" name="Freeform 268"/>
            <p:cNvSpPr>
              <a:spLocks/>
            </p:cNvSpPr>
            <p:nvPr/>
          </p:nvSpPr>
          <p:spPr bwMode="auto">
            <a:xfrm>
              <a:off x="2528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6" name="Freeform 269"/>
            <p:cNvSpPr>
              <a:spLocks/>
            </p:cNvSpPr>
            <p:nvPr/>
          </p:nvSpPr>
          <p:spPr bwMode="auto">
            <a:xfrm>
              <a:off x="2542" y="3404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7 w 22"/>
                <a:gd name="T3" fmla="*/ 0 h 17"/>
                <a:gd name="T4" fmla="*/ 14 w 22"/>
                <a:gd name="T5" fmla="*/ 0 h 17"/>
                <a:gd name="T6" fmla="*/ 21 w 22"/>
                <a:gd name="T7" fmla="*/ 16 h 17"/>
                <a:gd name="T8" fmla="*/ 0 w 2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16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7" name="Freeform 270"/>
            <p:cNvSpPr>
              <a:spLocks/>
            </p:cNvSpPr>
            <p:nvPr/>
          </p:nvSpPr>
          <p:spPr bwMode="auto">
            <a:xfrm>
              <a:off x="2357" y="3411"/>
              <a:ext cx="22" cy="1"/>
            </a:xfrm>
            <a:custGeom>
              <a:avLst/>
              <a:gdLst>
                <a:gd name="T0" fmla="*/ 0 w 22"/>
                <a:gd name="T1" fmla="*/ 0 h 1"/>
                <a:gd name="T2" fmla="*/ 21 w 22"/>
                <a:gd name="T3" fmla="*/ 0 h 1"/>
                <a:gd name="T4" fmla="*/ 14 w 22"/>
                <a:gd name="T5" fmla="*/ 0 h 1"/>
                <a:gd name="T6" fmla="*/ 0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0" y="0"/>
                  </a:moveTo>
                  <a:lnTo>
                    <a:pt x="21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8" name="Freeform 271"/>
            <p:cNvSpPr>
              <a:spLocks/>
            </p:cNvSpPr>
            <p:nvPr/>
          </p:nvSpPr>
          <p:spPr bwMode="auto">
            <a:xfrm>
              <a:off x="2371" y="3411"/>
              <a:ext cx="21" cy="1"/>
            </a:xfrm>
            <a:custGeom>
              <a:avLst/>
              <a:gdLst>
                <a:gd name="T0" fmla="*/ 7 w 21"/>
                <a:gd name="T1" fmla="*/ 0 h 1"/>
                <a:gd name="T2" fmla="*/ 0 w 21"/>
                <a:gd name="T3" fmla="*/ 0 h 1"/>
                <a:gd name="T4" fmla="*/ 20 w 21"/>
                <a:gd name="T5" fmla="*/ 0 h 1"/>
                <a:gd name="T6" fmla="*/ 7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"/>
                <a:gd name="T14" fmla="*/ 21 w 2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">
                  <a:moveTo>
                    <a:pt x="7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99" name="Line 272"/>
            <p:cNvSpPr>
              <a:spLocks noChangeShapeType="1"/>
            </p:cNvSpPr>
            <p:nvPr/>
          </p:nvSpPr>
          <p:spPr bwMode="auto">
            <a:xfrm>
              <a:off x="2391" y="341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0" name="Line 273"/>
            <p:cNvSpPr>
              <a:spLocks noChangeShapeType="1"/>
            </p:cNvSpPr>
            <p:nvPr/>
          </p:nvSpPr>
          <p:spPr bwMode="auto">
            <a:xfrm>
              <a:off x="2405" y="341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1" name="Freeform 274"/>
            <p:cNvSpPr>
              <a:spLocks/>
            </p:cNvSpPr>
            <p:nvPr/>
          </p:nvSpPr>
          <p:spPr bwMode="auto">
            <a:xfrm>
              <a:off x="2494" y="3411"/>
              <a:ext cx="22" cy="1"/>
            </a:xfrm>
            <a:custGeom>
              <a:avLst/>
              <a:gdLst>
                <a:gd name="T0" fmla="*/ 7 w 22"/>
                <a:gd name="T1" fmla="*/ 0 h 1"/>
                <a:gd name="T2" fmla="*/ 0 w 22"/>
                <a:gd name="T3" fmla="*/ 0 h 1"/>
                <a:gd name="T4" fmla="*/ 21 w 22"/>
                <a:gd name="T5" fmla="*/ 0 h 1"/>
                <a:gd name="T6" fmla="*/ 7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7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2" name="Line 275"/>
            <p:cNvSpPr>
              <a:spLocks noChangeShapeType="1"/>
            </p:cNvSpPr>
            <p:nvPr/>
          </p:nvSpPr>
          <p:spPr bwMode="auto">
            <a:xfrm>
              <a:off x="2515" y="3411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3" name="Line 276"/>
            <p:cNvSpPr>
              <a:spLocks noChangeShapeType="1"/>
            </p:cNvSpPr>
            <p:nvPr/>
          </p:nvSpPr>
          <p:spPr bwMode="auto">
            <a:xfrm>
              <a:off x="2528" y="341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4" name="Line 277"/>
            <p:cNvSpPr>
              <a:spLocks noChangeShapeType="1"/>
            </p:cNvSpPr>
            <p:nvPr/>
          </p:nvSpPr>
          <p:spPr bwMode="auto">
            <a:xfrm>
              <a:off x="2542" y="3411"/>
              <a:ext cx="2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5" name="Line 278"/>
            <p:cNvSpPr>
              <a:spLocks noChangeShapeType="1"/>
            </p:cNvSpPr>
            <p:nvPr/>
          </p:nvSpPr>
          <p:spPr bwMode="auto">
            <a:xfrm>
              <a:off x="2330" y="3424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6" name="Line 279"/>
            <p:cNvSpPr>
              <a:spLocks noChangeShapeType="1"/>
            </p:cNvSpPr>
            <p:nvPr/>
          </p:nvSpPr>
          <p:spPr bwMode="auto">
            <a:xfrm>
              <a:off x="2344" y="3424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7" name="Line 280"/>
            <p:cNvSpPr>
              <a:spLocks noChangeShapeType="1"/>
            </p:cNvSpPr>
            <p:nvPr/>
          </p:nvSpPr>
          <p:spPr bwMode="auto">
            <a:xfrm>
              <a:off x="2357" y="3424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8" name="Freeform 281"/>
            <p:cNvSpPr>
              <a:spLocks/>
            </p:cNvSpPr>
            <p:nvPr/>
          </p:nvSpPr>
          <p:spPr bwMode="auto">
            <a:xfrm>
              <a:off x="2378" y="342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09" name="Line 282"/>
            <p:cNvSpPr>
              <a:spLocks noChangeShapeType="1"/>
            </p:cNvSpPr>
            <p:nvPr/>
          </p:nvSpPr>
          <p:spPr bwMode="auto">
            <a:xfrm>
              <a:off x="2391" y="3424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0" name="Line 283"/>
            <p:cNvSpPr>
              <a:spLocks noChangeShapeType="1"/>
            </p:cNvSpPr>
            <p:nvPr/>
          </p:nvSpPr>
          <p:spPr bwMode="auto">
            <a:xfrm>
              <a:off x="2405" y="3424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1" name="Line 284"/>
            <p:cNvSpPr>
              <a:spLocks noChangeShapeType="1"/>
            </p:cNvSpPr>
            <p:nvPr/>
          </p:nvSpPr>
          <p:spPr bwMode="auto">
            <a:xfrm>
              <a:off x="2419" y="3424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2" name="Freeform 285"/>
            <p:cNvSpPr>
              <a:spLocks/>
            </p:cNvSpPr>
            <p:nvPr/>
          </p:nvSpPr>
          <p:spPr bwMode="auto">
            <a:xfrm>
              <a:off x="2439" y="342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3" name="Line 286"/>
            <p:cNvSpPr>
              <a:spLocks noChangeShapeType="1"/>
            </p:cNvSpPr>
            <p:nvPr/>
          </p:nvSpPr>
          <p:spPr bwMode="auto">
            <a:xfrm>
              <a:off x="2453" y="3424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4" name="Line 287"/>
            <p:cNvSpPr>
              <a:spLocks noChangeShapeType="1"/>
            </p:cNvSpPr>
            <p:nvPr/>
          </p:nvSpPr>
          <p:spPr bwMode="auto">
            <a:xfrm>
              <a:off x="2467" y="3424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5" name="Freeform 288"/>
            <p:cNvSpPr>
              <a:spLocks/>
            </p:cNvSpPr>
            <p:nvPr/>
          </p:nvSpPr>
          <p:spPr bwMode="auto">
            <a:xfrm>
              <a:off x="2480" y="3424"/>
              <a:ext cx="22" cy="1"/>
            </a:xfrm>
            <a:custGeom>
              <a:avLst/>
              <a:gdLst>
                <a:gd name="T0" fmla="*/ 0 w 22"/>
                <a:gd name="T1" fmla="*/ 0 h 1"/>
                <a:gd name="T2" fmla="*/ 7 w 22"/>
                <a:gd name="T3" fmla="*/ 0 h 1"/>
                <a:gd name="T4" fmla="*/ 14 w 22"/>
                <a:gd name="T5" fmla="*/ 0 h 1"/>
                <a:gd name="T6" fmla="*/ 21 w 22"/>
                <a:gd name="T7" fmla="*/ 0 h 1"/>
                <a:gd name="T8" fmla="*/ 0 w 2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"/>
                <a:gd name="T17" fmla="*/ 22 w 2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6" name="Line 289"/>
            <p:cNvSpPr>
              <a:spLocks noChangeShapeType="1"/>
            </p:cNvSpPr>
            <p:nvPr/>
          </p:nvSpPr>
          <p:spPr bwMode="auto">
            <a:xfrm>
              <a:off x="2501" y="3424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7" name="Line 290"/>
            <p:cNvSpPr>
              <a:spLocks noChangeShapeType="1"/>
            </p:cNvSpPr>
            <p:nvPr/>
          </p:nvSpPr>
          <p:spPr bwMode="auto">
            <a:xfrm>
              <a:off x="2515" y="3424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8" name="Freeform 291"/>
            <p:cNvSpPr>
              <a:spLocks/>
            </p:cNvSpPr>
            <p:nvPr/>
          </p:nvSpPr>
          <p:spPr bwMode="auto">
            <a:xfrm>
              <a:off x="2330" y="342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19" name="Freeform 292"/>
            <p:cNvSpPr>
              <a:spLocks/>
            </p:cNvSpPr>
            <p:nvPr/>
          </p:nvSpPr>
          <p:spPr bwMode="auto">
            <a:xfrm>
              <a:off x="2344" y="342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0" name="Freeform 293"/>
            <p:cNvSpPr>
              <a:spLocks/>
            </p:cNvSpPr>
            <p:nvPr/>
          </p:nvSpPr>
          <p:spPr bwMode="auto">
            <a:xfrm>
              <a:off x="2357" y="3424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1" name="Freeform 294"/>
            <p:cNvSpPr>
              <a:spLocks/>
            </p:cNvSpPr>
            <p:nvPr/>
          </p:nvSpPr>
          <p:spPr bwMode="auto">
            <a:xfrm>
              <a:off x="2371" y="3424"/>
              <a:ext cx="21" cy="17"/>
            </a:xfrm>
            <a:custGeom>
              <a:avLst/>
              <a:gdLst>
                <a:gd name="T0" fmla="*/ 7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7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7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2" name="Freeform 295"/>
            <p:cNvSpPr>
              <a:spLocks/>
            </p:cNvSpPr>
            <p:nvPr/>
          </p:nvSpPr>
          <p:spPr bwMode="auto">
            <a:xfrm>
              <a:off x="2391" y="342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3" name="Freeform 296"/>
            <p:cNvSpPr>
              <a:spLocks/>
            </p:cNvSpPr>
            <p:nvPr/>
          </p:nvSpPr>
          <p:spPr bwMode="auto">
            <a:xfrm>
              <a:off x="2405" y="342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4" name="Freeform 297"/>
            <p:cNvSpPr>
              <a:spLocks/>
            </p:cNvSpPr>
            <p:nvPr/>
          </p:nvSpPr>
          <p:spPr bwMode="auto">
            <a:xfrm>
              <a:off x="2419" y="3424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13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5" name="Freeform 298"/>
            <p:cNvSpPr>
              <a:spLocks/>
            </p:cNvSpPr>
            <p:nvPr/>
          </p:nvSpPr>
          <p:spPr bwMode="auto">
            <a:xfrm>
              <a:off x="2432" y="3424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6" name="Freeform 299"/>
            <p:cNvSpPr>
              <a:spLocks/>
            </p:cNvSpPr>
            <p:nvPr/>
          </p:nvSpPr>
          <p:spPr bwMode="auto">
            <a:xfrm>
              <a:off x="2453" y="342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7" name="Freeform 300"/>
            <p:cNvSpPr>
              <a:spLocks/>
            </p:cNvSpPr>
            <p:nvPr/>
          </p:nvSpPr>
          <p:spPr bwMode="auto">
            <a:xfrm>
              <a:off x="2467" y="342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8" name="Freeform 301"/>
            <p:cNvSpPr>
              <a:spLocks/>
            </p:cNvSpPr>
            <p:nvPr/>
          </p:nvSpPr>
          <p:spPr bwMode="auto">
            <a:xfrm>
              <a:off x="2480" y="3424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29" name="Freeform 302"/>
            <p:cNvSpPr>
              <a:spLocks/>
            </p:cNvSpPr>
            <p:nvPr/>
          </p:nvSpPr>
          <p:spPr bwMode="auto">
            <a:xfrm>
              <a:off x="2501" y="342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0" name="Freeform 303"/>
            <p:cNvSpPr>
              <a:spLocks/>
            </p:cNvSpPr>
            <p:nvPr/>
          </p:nvSpPr>
          <p:spPr bwMode="auto">
            <a:xfrm>
              <a:off x="2515" y="342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1" name="Freeform 304"/>
            <p:cNvSpPr>
              <a:spLocks/>
            </p:cNvSpPr>
            <p:nvPr/>
          </p:nvSpPr>
          <p:spPr bwMode="auto">
            <a:xfrm>
              <a:off x="2357" y="3438"/>
              <a:ext cx="22" cy="1"/>
            </a:xfrm>
            <a:custGeom>
              <a:avLst/>
              <a:gdLst>
                <a:gd name="T0" fmla="*/ 0 w 22"/>
                <a:gd name="T1" fmla="*/ 0 h 1"/>
                <a:gd name="T2" fmla="*/ 7 w 22"/>
                <a:gd name="T3" fmla="*/ 0 h 1"/>
                <a:gd name="T4" fmla="*/ 14 w 22"/>
                <a:gd name="T5" fmla="*/ 0 h 1"/>
                <a:gd name="T6" fmla="*/ 21 w 22"/>
                <a:gd name="T7" fmla="*/ 0 h 1"/>
                <a:gd name="T8" fmla="*/ 0 w 2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"/>
                <a:gd name="T17" fmla="*/ 22 w 2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2" name="Line 305"/>
            <p:cNvSpPr>
              <a:spLocks noChangeShapeType="1"/>
            </p:cNvSpPr>
            <p:nvPr/>
          </p:nvSpPr>
          <p:spPr bwMode="auto">
            <a:xfrm>
              <a:off x="2378" y="3438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3" name="Line 306"/>
            <p:cNvSpPr>
              <a:spLocks noChangeShapeType="1"/>
            </p:cNvSpPr>
            <p:nvPr/>
          </p:nvSpPr>
          <p:spPr bwMode="auto">
            <a:xfrm>
              <a:off x="2391" y="3438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4" name="Line 307"/>
            <p:cNvSpPr>
              <a:spLocks noChangeShapeType="1"/>
            </p:cNvSpPr>
            <p:nvPr/>
          </p:nvSpPr>
          <p:spPr bwMode="auto">
            <a:xfrm>
              <a:off x="2405" y="3438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5" name="Freeform 308"/>
            <p:cNvSpPr>
              <a:spLocks/>
            </p:cNvSpPr>
            <p:nvPr/>
          </p:nvSpPr>
          <p:spPr bwMode="auto">
            <a:xfrm>
              <a:off x="2426" y="3438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7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6" name="Line 309"/>
            <p:cNvSpPr>
              <a:spLocks noChangeShapeType="1"/>
            </p:cNvSpPr>
            <p:nvPr/>
          </p:nvSpPr>
          <p:spPr bwMode="auto">
            <a:xfrm>
              <a:off x="2439" y="3438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7" name="Line 310"/>
            <p:cNvSpPr>
              <a:spLocks noChangeShapeType="1"/>
            </p:cNvSpPr>
            <p:nvPr/>
          </p:nvSpPr>
          <p:spPr bwMode="auto">
            <a:xfrm>
              <a:off x="2453" y="3438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8" name="Freeform 311"/>
            <p:cNvSpPr>
              <a:spLocks/>
            </p:cNvSpPr>
            <p:nvPr/>
          </p:nvSpPr>
          <p:spPr bwMode="auto">
            <a:xfrm>
              <a:off x="2467" y="3438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39" name="Line 312"/>
            <p:cNvSpPr>
              <a:spLocks noChangeShapeType="1"/>
            </p:cNvSpPr>
            <p:nvPr/>
          </p:nvSpPr>
          <p:spPr bwMode="auto">
            <a:xfrm>
              <a:off x="2487" y="3438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0" name="Line 313"/>
            <p:cNvSpPr>
              <a:spLocks noChangeShapeType="1"/>
            </p:cNvSpPr>
            <p:nvPr/>
          </p:nvSpPr>
          <p:spPr bwMode="auto">
            <a:xfrm>
              <a:off x="2501" y="3438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1" name="Line 314"/>
            <p:cNvSpPr>
              <a:spLocks noChangeShapeType="1"/>
            </p:cNvSpPr>
            <p:nvPr/>
          </p:nvSpPr>
          <p:spPr bwMode="auto">
            <a:xfrm>
              <a:off x="2515" y="3438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2" name="Freeform 315"/>
            <p:cNvSpPr>
              <a:spLocks/>
            </p:cNvSpPr>
            <p:nvPr/>
          </p:nvSpPr>
          <p:spPr bwMode="auto">
            <a:xfrm>
              <a:off x="2357" y="3438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3" name="Freeform 316"/>
            <p:cNvSpPr>
              <a:spLocks/>
            </p:cNvSpPr>
            <p:nvPr/>
          </p:nvSpPr>
          <p:spPr bwMode="auto">
            <a:xfrm>
              <a:off x="2378" y="3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4" name="Freeform 317"/>
            <p:cNvSpPr>
              <a:spLocks/>
            </p:cNvSpPr>
            <p:nvPr/>
          </p:nvSpPr>
          <p:spPr bwMode="auto">
            <a:xfrm>
              <a:off x="2391" y="3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5" name="Freeform 318"/>
            <p:cNvSpPr>
              <a:spLocks/>
            </p:cNvSpPr>
            <p:nvPr/>
          </p:nvSpPr>
          <p:spPr bwMode="auto">
            <a:xfrm>
              <a:off x="2405" y="3438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6" name="Freeform 319"/>
            <p:cNvSpPr>
              <a:spLocks/>
            </p:cNvSpPr>
            <p:nvPr/>
          </p:nvSpPr>
          <p:spPr bwMode="auto">
            <a:xfrm>
              <a:off x="2419" y="3438"/>
              <a:ext cx="21" cy="17"/>
            </a:xfrm>
            <a:custGeom>
              <a:avLst/>
              <a:gdLst>
                <a:gd name="T0" fmla="*/ 7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7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7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7" name="Freeform 320"/>
            <p:cNvSpPr>
              <a:spLocks/>
            </p:cNvSpPr>
            <p:nvPr/>
          </p:nvSpPr>
          <p:spPr bwMode="auto">
            <a:xfrm>
              <a:off x="2439" y="3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8" name="Freeform 321"/>
            <p:cNvSpPr>
              <a:spLocks/>
            </p:cNvSpPr>
            <p:nvPr/>
          </p:nvSpPr>
          <p:spPr bwMode="auto">
            <a:xfrm>
              <a:off x="2453" y="3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49" name="Freeform 322"/>
            <p:cNvSpPr>
              <a:spLocks/>
            </p:cNvSpPr>
            <p:nvPr/>
          </p:nvSpPr>
          <p:spPr bwMode="auto">
            <a:xfrm>
              <a:off x="2467" y="3438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13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0" name="Freeform 323"/>
            <p:cNvSpPr>
              <a:spLocks/>
            </p:cNvSpPr>
            <p:nvPr/>
          </p:nvSpPr>
          <p:spPr bwMode="auto">
            <a:xfrm>
              <a:off x="2487" y="3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1" name="Freeform 324"/>
            <p:cNvSpPr>
              <a:spLocks/>
            </p:cNvSpPr>
            <p:nvPr/>
          </p:nvSpPr>
          <p:spPr bwMode="auto">
            <a:xfrm>
              <a:off x="2501" y="3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2" name="Freeform 325"/>
            <p:cNvSpPr>
              <a:spLocks/>
            </p:cNvSpPr>
            <p:nvPr/>
          </p:nvSpPr>
          <p:spPr bwMode="auto">
            <a:xfrm>
              <a:off x="2515" y="3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3" name="Line 326"/>
            <p:cNvSpPr>
              <a:spLocks noChangeShapeType="1"/>
            </p:cNvSpPr>
            <p:nvPr/>
          </p:nvSpPr>
          <p:spPr bwMode="auto">
            <a:xfrm>
              <a:off x="2371" y="3445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4" name="Line 327"/>
            <p:cNvSpPr>
              <a:spLocks noChangeShapeType="1"/>
            </p:cNvSpPr>
            <p:nvPr/>
          </p:nvSpPr>
          <p:spPr bwMode="auto">
            <a:xfrm>
              <a:off x="2385" y="3445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5" name="Line 328"/>
            <p:cNvSpPr>
              <a:spLocks noChangeShapeType="1"/>
            </p:cNvSpPr>
            <p:nvPr/>
          </p:nvSpPr>
          <p:spPr bwMode="auto">
            <a:xfrm>
              <a:off x="2398" y="3445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6" name="Freeform 329"/>
            <p:cNvSpPr>
              <a:spLocks/>
            </p:cNvSpPr>
            <p:nvPr/>
          </p:nvSpPr>
          <p:spPr bwMode="auto">
            <a:xfrm>
              <a:off x="2419" y="3445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7" name="Line 330"/>
            <p:cNvSpPr>
              <a:spLocks noChangeShapeType="1"/>
            </p:cNvSpPr>
            <p:nvPr/>
          </p:nvSpPr>
          <p:spPr bwMode="auto">
            <a:xfrm>
              <a:off x="2432" y="3445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8" name="Line 331"/>
            <p:cNvSpPr>
              <a:spLocks noChangeShapeType="1"/>
            </p:cNvSpPr>
            <p:nvPr/>
          </p:nvSpPr>
          <p:spPr bwMode="auto">
            <a:xfrm>
              <a:off x="2446" y="3445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59" name="Freeform 332"/>
            <p:cNvSpPr>
              <a:spLocks/>
            </p:cNvSpPr>
            <p:nvPr/>
          </p:nvSpPr>
          <p:spPr bwMode="auto">
            <a:xfrm>
              <a:off x="2460" y="3445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0" name="Line 333"/>
            <p:cNvSpPr>
              <a:spLocks noChangeShapeType="1"/>
            </p:cNvSpPr>
            <p:nvPr/>
          </p:nvSpPr>
          <p:spPr bwMode="auto">
            <a:xfrm>
              <a:off x="2480" y="3445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1" name="Line 334"/>
            <p:cNvSpPr>
              <a:spLocks noChangeShapeType="1"/>
            </p:cNvSpPr>
            <p:nvPr/>
          </p:nvSpPr>
          <p:spPr bwMode="auto">
            <a:xfrm>
              <a:off x="2494" y="3445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2" name="Line 335"/>
            <p:cNvSpPr>
              <a:spLocks noChangeShapeType="1"/>
            </p:cNvSpPr>
            <p:nvPr/>
          </p:nvSpPr>
          <p:spPr bwMode="auto">
            <a:xfrm>
              <a:off x="2508" y="3445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3" name="Freeform 336"/>
            <p:cNvSpPr>
              <a:spLocks/>
            </p:cNvSpPr>
            <p:nvPr/>
          </p:nvSpPr>
          <p:spPr bwMode="auto">
            <a:xfrm>
              <a:off x="2371" y="34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4" name="Freeform 337"/>
            <p:cNvSpPr>
              <a:spLocks/>
            </p:cNvSpPr>
            <p:nvPr/>
          </p:nvSpPr>
          <p:spPr bwMode="auto">
            <a:xfrm>
              <a:off x="2385" y="34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5" name="Freeform 338"/>
            <p:cNvSpPr>
              <a:spLocks/>
            </p:cNvSpPr>
            <p:nvPr/>
          </p:nvSpPr>
          <p:spPr bwMode="auto">
            <a:xfrm>
              <a:off x="2398" y="3445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6" name="Freeform 339"/>
            <p:cNvSpPr>
              <a:spLocks/>
            </p:cNvSpPr>
            <p:nvPr/>
          </p:nvSpPr>
          <p:spPr bwMode="auto">
            <a:xfrm>
              <a:off x="2412" y="3445"/>
              <a:ext cx="21" cy="17"/>
            </a:xfrm>
            <a:custGeom>
              <a:avLst/>
              <a:gdLst>
                <a:gd name="T0" fmla="*/ 7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7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7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7" name="Freeform 340"/>
            <p:cNvSpPr>
              <a:spLocks/>
            </p:cNvSpPr>
            <p:nvPr/>
          </p:nvSpPr>
          <p:spPr bwMode="auto">
            <a:xfrm>
              <a:off x="2432" y="34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8" name="Freeform 341"/>
            <p:cNvSpPr>
              <a:spLocks/>
            </p:cNvSpPr>
            <p:nvPr/>
          </p:nvSpPr>
          <p:spPr bwMode="auto">
            <a:xfrm>
              <a:off x="2446" y="34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69" name="Freeform 342"/>
            <p:cNvSpPr>
              <a:spLocks/>
            </p:cNvSpPr>
            <p:nvPr/>
          </p:nvSpPr>
          <p:spPr bwMode="auto">
            <a:xfrm>
              <a:off x="2460" y="3445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14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0" name="Freeform 343"/>
            <p:cNvSpPr>
              <a:spLocks/>
            </p:cNvSpPr>
            <p:nvPr/>
          </p:nvSpPr>
          <p:spPr bwMode="auto">
            <a:xfrm>
              <a:off x="2474" y="3445"/>
              <a:ext cx="21" cy="17"/>
            </a:xfrm>
            <a:custGeom>
              <a:avLst/>
              <a:gdLst>
                <a:gd name="T0" fmla="*/ 6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6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6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6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1" name="Freeform 344"/>
            <p:cNvSpPr>
              <a:spLocks/>
            </p:cNvSpPr>
            <p:nvPr/>
          </p:nvSpPr>
          <p:spPr bwMode="auto">
            <a:xfrm>
              <a:off x="2494" y="34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2" name="Freeform 345"/>
            <p:cNvSpPr>
              <a:spLocks/>
            </p:cNvSpPr>
            <p:nvPr/>
          </p:nvSpPr>
          <p:spPr bwMode="auto">
            <a:xfrm>
              <a:off x="2508" y="34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3" name="Freeform 346"/>
            <p:cNvSpPr>
              <a:spLocks/>
            </p:cNvSpPr>
            <p:nvPr/>
          </p:nvSpPr>
          <p:spPr bwMode="auto">
            <a:xfrm>
              <a:off x="2569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4" name="Freeform 347"/>
            <p:cNvSpPr>
              <a:spLocks/>
            </p:cNvSpPr>
            <p:nvPr/>
          </p:nvSpPr>
          <p:spPr bwMode="auto">
            <a:xfrm>
              <a:off x="2583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5" name="Freeform 348"/>
            <p:cNvSpPr>
              <a:spLocks/>
            </p:cNvSpPr>
            <p:nvPr/>
          </p:nvSpPr>
          <p:spPr bwMode="auto">
            <a:xfrm>
              <a:off x="2597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6" name="Freeform 349"/>
            <p:cNvSpPr>
              <a:spLocks/>
            </p:cNvSpPr>
            <p:nvPr/>
          </p:nvSpPr>
          <p:spPr bwMode="auto">
            <a:xfrm>
              <a:off x="2563" y="3411"/>
              <a:ext cx="21" cy="1"/>
            </a:xfrm>
            <a:custGeom>
              <a:avLst/>
              <a:gdLst>
                <a:gd name="T0" fmla="*/ 6 w 21"/>
                <a:gd name="T1" fmla="*/ 0 h 1"/>
                <a:gd name="T2" fmla="*/ 0 w 21"/>
                <a:gd name="T3" fmla="*/ 0 h 1"/>
                <a:gd name="T4" fmla="*/ 20 w 21"/>
                <a:gd name="T5" fmla="*/ 0 h 1"/>
                <a:gd name="T6" fmla="*/ 6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"/>
                <a:gd name="T14" fmla="*/ 21 w 2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">
                  <a:moveTo>
                    <a:pt x="6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7" name="Line 350"/>
            <p:cNvSpPr>
              <a:spLocks noChangeShapeType="1"/>
            </p:cNvSpPr>
            <p:nvPr/>
          </p:nvSpPr>
          <p:spPr bwMode="auto">
            <a:xfrm>
              <a:off x="2583" y="341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8" name="Line 351"/>
            <p:cNvSpPr>
              <a:spLocks noChangeShapeType="1"/>
            </p:cNvSpPr>
            <p:nvPr/>
          </p:nvSpPr>
          <p:spPr bwMode="auto">
            <a:xfrm>
              <a:off x="2597" y="3411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79" name="Freeform 352"/>
            <p:cNvSpPr>
              <a:spLocks/>
            </p:cNvSpPr>
            <p:nvPr/>
          </p:nvSpPr>
          <p:spPr bwMode="auto">
            <a:xfrm>
              <a:off x="2563" y="3424"/>
              <a:ext cx="48" cy="17"/>
            </a:xfrm>
            <a:custGeom>
              <a:avLst/>
              <a:gdLst>
                <a:gd name="T0" fmla="*/ 6 w 48"/>
                <a:gd name="T1" fmla="*/ 0 h 17"/>
                <a:gd name="T2" fmla="*/ 0 w 48"/>
                <a:gd name="T3" fmla="*/ 8 h 17"/>
                <a:gd name="T4" fmla="*/ 0 w 48"/>
                <a:gd name="T5" fmla="*/ 16 h 17"/>
                <a:gd name="T6" fmla="*/ 47 w 48"/>
                <a:gd name="T7" fmla="*/ 16 h 17"/>
                <a:gd name="T8" fmla="*/ 47 w 48"/>
                <a:gd name="T9" fmla="*/ 8 h 17"/>
                <a:gd name="T10" fmla="*/ 47 w 48"/>
                <a:gd name="T11" fmla="*/ 0 h 17"/>
                <a:gd name="T12" fmla="*/ 34 w 48"/>
                <a:gd name="T13" fmla="*/ 0 h 17"/>
                <a:gd name="T14" fmla="*/ 34 w 48"/>
                <a:gd name="T15" fmla="*/ 8 h 17"/>
                <a:gd name="T16" fmla="*/ 34 w 48"/>
                <a:gd name="T17" fmla="*/ 0 h 17"/>
                <a:gd name="T18" fmla="*/ 20 w 48"/>
                <a:gd name="T19" fmla="*/ 0 h 17"/>
                <a:gd name="T20" fmla="*/ 20 w 48"/>
                <a:gd name="T21" fmla="*/ 8 h 17"/>
                <a:gd name="T22" fmla="*/ 20 w 48"/>
                <a:gd name="T23" fmla="*/ 0 h 17"/>
                <a:gd name="T24" fmla="*/ 6 w 48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17"/>
                <a:gd name="T41" fmla="*/ 48 w 48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17">
                  <a:moveTo>
                    <a:pt x="6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47" y="16"/>
                  </a:lnTo>
                  <a:lnTo>
                    <a:pt x="47" y="8"/>
                  </a:lnTo>
                  <a:lnTo>
                    <a:pt x="47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0" name="Freeform 353"/>
            <p:cNvSpPr>
              <a:spLocks/>
            </p:cNvSpPr>
            <p:nvPr/>
          </p:nvSpPr>
          <p:spPr bwMode="auto">
            <a:xfrm>
              <a:off x="2563" y="3445"/>
              <a:ext cx="48" cy="17"/>
            </a:xfrm>
            <a:custGeom>
              <a:avLst/>
              <a:gdLst>
                <a:gd name="T0" fmla="*/ 6 w 48"/>
                <a:gd name="T1" fmla="*/ 8 h 17"/>
                <a:gd name="T2" fmla="*/ 0 w 48"/>
                <a:gd name="T3" fmla="*/ 8 h 17"/>
                <a:gd name="T4" fmla="*/ 0 w 48"/>
                <a:gd name="T5" fmla="*/ 16 h 17"/>
                <a:gd name="T6" fmla="*/ 47 w 48"/>
                <a:gd name="T7" fmla="*/ 16 h 17"/>
                <a:gd name="T8" fmla="*/ 47 w 48"/>
                <a:gd name="T9" fmla="*/ 8 h 17"/>
                <a:gd name="T10" fmla="*/ 34 w 48"/>
                <a:gd name="T11" fmla="*/ 8 h 17"/>
                <a:gd name="T12" fmla="*/ 34 w 48"/>
                <a:gd name="T13" fmla="*/ 0 h 17"/>
                <a:gd name="T14" fmla="*/ 20 w 48"/>
                <a:gd name="T15" fmla="*/ 0 h 17"/>
                <a:gd name="T16" fmla="*/ 20 w 48"/>
                <a:gd name="T17" fmla="*/ 8 h 17"/>
                <a:gd name="T18" fmla="*/ 6 w 48"/>
                <a:gd name="T19" fmla="*/ 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17"/>
                <a:gd name="T32" fmla="*/ 48 w 4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17">
                  <a:moveTo>
                    <a:pt x="6" y="8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47" y="16"/>
                  </a:lnTo>
                  <a:lnTo>
                    <a:pt x="47" y="8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6" y="8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1" name="Freeform 354"/>
            <p:cNvSpPr>
              <a:spLocks/>
            </p:cNvSpPr>
            <p:nvPr/>
          </p:nvSpPr>
          <p:spPr bwMode="auto">
            <a:xfrm>
              <a:off x="2528" y="3424"/>
              <a:ext cx="36" cy="17"/>
            </a:xfrm>
            <a:custGeom>
              <a:avLst/>
              <a:gdLst>
                <a:gd name="T0" fmla="*/ 0 w 36"/>
                <a:gd name="T1" fmla="*/ 0 h 17"/>
                <a:gd name="T2" fmla="*/ 0 w 36"/>
                <a:gd name="T3" fmla="*/ 16 h 17"/>
                <a:gd name="T4" fmla="*/ 35 w 36"/>
                <a:gd name="T5" fmla="*/ 16 h 17"/>
                <a:gd name="T6" fmla="*/ 28 w 36"/>
                <a:gd name="T7" fmla="*/ 0 h 17"/>
                <a:gd name="T8" fmla="*/ 0 w 3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7"/>
                <a:gd name="T17" fmla="*/ 36 w 3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7">
                  <a:moveTo>
                    <a:pt x="0" y="0"/>
                  </a:moveTo>
                  <a:lnTo>
                    <a:pt x="0" y="16"/>
                  </a:lnTo>
                  <a:lnTo>
                    <a:pt x="35" y="16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2" name="Freeform 355"/>
            <p:cNvSpPr>
              <a:spLocks/>
            </p:cNvSpPr>
            <p:nvPr/>
          </p:nvSpPr>
          <p:spPr bwMode="auto">
            <a:xfrm>
              <a:off x="2391" y="3445"/>
              <a:ext cx="111" cy="17"/>
            </a:xfrm>
            <a:custGeom>
              <a:avLst/>
              <a:gdLst>
                <a:gd name="T0" fmla="*/ 7 w 111"/>
                <a:gd name="T1" fmla="*/ 0 h 17"/>
                <a:gd name="T2" fmla="*/ 0 w 111"/>
                <a:gd name="T3" fmla="*/ 16 h 17"/>
                <a:gd name="T4" fmla="*/ 110 w 111"/>
                <a:gd name="T5" fmla="*/ 16 h 17"/>
                <a:gd name="T6" fmla="*/ 103 w 111"/>
                <a:gd name="T7" fmla="*/ 0 h 17"/>
                <a:gd name="T8" fmla="*/ 7 w 11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7"/>
                <a:gd name="T17" fmla="*/ 111 w 11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7">
                  <a:moveTo>
                    <a:pt x="7" y="0"/>
                  </a:moveTo>
                  <a:lnTo>
                    <a:pt x="0" y="16"/>
                  </a:lnTo>
                  <a:lnTo>
                    <a:pt x="110" y="16"/>
                  </a:lnTo>
                  <a:lnTo>
                    <a:pt x="103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3" name="Line 356"/>
            <p:cNvSpPr>
              <a:spLocks noChangeShapeType="1"/>
            </p:cNvSpPr>
            <p:nvPr/>
          </p:nvSpPr>
          <p:spPr bwMode="auto">
            <a:xfrm>
              <a:off x="2549" y="340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4" name="Freeform 357"/>
            <p:cNvSpPr>
              <a:spLocks/>
            </p:cNvSpPr>
            <p:nvPr/>
          </p:nvSpPr>
          <p:spPr bwMode="auto">
            <a:xfrm>
              <a:off x="2528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5" name="Freeform 358"/>
            <p:cNvSpPr>
              <a:spLocks/>
            </p:cNvSpPr>
            <p:nvPr/>
          </p:nvSpPr>
          <p:spPr bwMode="auto">
            <a:xfrm>
              <a:off x="2515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7 w 17"/>
                <a:gd name="T3" fmla="*/ 0 h 1"/>
                <a:gd name="T4" fmla="*/ 16 w 17"/>
                <a:gd name="T5" fmla="*/ 0 h 1"/>
                <a:gd name="T6" fmla="*/ 7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6" name="Freeform 359"/>
            <p:cNvSpPr>
              <a:spLocks/>
            </p:cNvSpPr>
            <p:nvPr/>
          </p:nvSpPr>
          <p:spPr bwMode="auto">
            <a:xfrm>
              <a:off x="2501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7" name="Freeform 360"/>
            <p:cNvSpPr>
              <a:spLocks/>
            </p:cNvSpPr>
            <p:nvPr/>
          </p:nvSpPr>
          <p:spPr bwMode="auto">
            <a:xfrm>
              <a:off x="2405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8" name="Freeform 361"/>
            <p:cNvSpPr>
              <a:spLocks/>
            </p:cNvSpPr>
            <p:nvPr/>
          </p:nvSpPr>
          <p:spPr bwMode="auto">
            <a:xfrm>
              <a:off x="2391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89" name="Freeform 362"/>
            <p:cNvSpPr>
              <a:spLocks/>
            </p:cNvSpPr>
            <p:nvPr/>
          </p:nvSpPr>
          <p:spPr bwMode="auto">
            <a:xfrm>
              <a:off x="2378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0" name="Line 363"/>
            <p:cNvSpPr>
              <a:spLocks noChangeShapeType="1"/>
            </p:cNvSpPr>
            <p:nvPr/>
          </p:nvSpPr>
          <p:spPr bwMode="auto">
            <a:xfrm>
              <a:off x="2364" y="340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1" name="Freeform 364"/>
            <p:cNvSpPr>
              <a:spLocks/>
            </p:cNvSpPr>
            <p:nvPr/>
          </p:nvSpPr>
          <p:spPr bwMode="auto">
            <a:xfrm>
              <a:off x="2515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2" name="Freeform 365"/>
            <p:cNvSpPr>
              <a:spLocks/>
            </p:cNvSpPr>
            <p:nvPr/>
          </p:nvSpPr>
          <p:spPr bwMode="auto">
            <a:xfrm>
              <a:off x="2501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3" name="Freeform 366"/>
            <p:cNvSpPr>
              <a:spLocks/>
            </p:cNvSpPr>
            <p:nvPr/>
          </p:nvSpPr>
          <p:spPr bwMode="auto">
            <a:xfrm>
              <a:off x="2487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4" name="Freeform 367"/>
            <p:cNvSpPr>
              <a:spLocks/>
            </p:cNvSpPr>
            <p:nvPr/>
          </p:nvSpPr>
          <p:spPr bwMode="auto">
            <a:xfrm>
              <a:off x="2467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5" name="Freeform 368"/>
            <p:cNvSpPr>
              <a:spLocks/>
            </p:cNvSpPr>
            <p:nvPr/>
          </p:nvSpPr>
          <p:spPr bwMode="auto">
            <a:xfrm>
              <a:off x="2453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6" name="Freeform 369"/>
            <p:cNvSpPr>
              <a:spLocks/>
            </p:cNvSpPr>
            <p:nvPr/>
          </p:nvSpPr>
          <p:spPr bwMode="auto">
            <a:xfrm>
              <a:off x="2439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7" name="Freeform 370"/>
            <p:cNvSpPr>
              <a:spLocks/>
            </p:cNvSpPr>
            <p:nvPr/>
          </p:nvSpPr>
          <p:spPr bwMode="auto">
            <a:xfrm>
              <a:off x="2419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8" name="Freeform 371"/>
            <p:cNvSpPr>
              <a:spLocks/>
            </p:cNvSpPr>
            <p:nvPr/>
          </p:nvSpPr>
          <p:spPr bwMode="auto">
            <a:xfrm>
              <a:off x="2405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99" name="Freeform 372"/>
            <p:cNvSpPr>
              <a:spLocks/>
            </p:cNvSpPr>
            <p:nvPr/>
          </p:nvSpPr>
          <p:spPr bwMode="auto">
            <a:xfrm>
              <a:off x="2391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0" name="Freeform 373"/>
            <p:cNvSpPr>
              <a:spLocks/>
            </p:cNvSpPr>
            <p:nvPr/>
          </p:nvSpPr>
          <p:spPr bwMode="auto">
            <a:xfrm>
              <a:off x="2378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1" name="Freeform 374"/>
            <p:cNvSpPr>
              <a:spLocks/>
            </p:cNvSpPr>
            <p:nvPr/>
          </p:nvSpPr>
          <p:spPr bwMode="auto">
            <a:xfrm>
              <a:off x="2357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2" name="Freeform 375"/>
            <p:cNvSpPr>
              <a:spLocks/>
            </p:cNvSpPr>
            <p:nvPr/>
          </p:nvSpPr>
          <p:spPr bwMode="auto">
            <a:xfrm>
              <a:off x="2344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3" name="Freeform 376"/>
            <p:cNvSpPr>
              <a:spLocks/>
            </p:cNvSpPr>
            <p:nvPr/>
          </p:nvSpPr>
          <p:spPr bwMode="auto">
            <a:xfrm>
              <a:off x="2330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4" name="Freeform 377"/>
            <p:cNvSpPr>
              <a:spLocks/>
            </p:cNvSpPr>
            <p:nvPr/>
          </p:nvSpPr>
          <p:spPr bwMode="auto">
            <a:xfrm>
              <a:off x="2330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5" name="Freeform 378"/>
            <p:cNvSpPr>
              <a:spLocks/>
            </p:cNvSpPr>
            <p:nvPr/>
          </p:nvSpPr>
          <p:spPr bwMode="auto">
            <a:xfrm>
              <a:off x="2432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6" name="Freeform 379"/>
            <p:cNvSpPr>
              <a:spLocks/>
            </p:cNvSpPr>
            <p:nvPr/>
          </p:nvSpPr>
          <p:spPr bwMode="auto">
            <a:xfrm>
              <a:off x="2446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7" name="Freeform 380"/>
            <p:cNvSpPr>
              <a:spLocks/>
            </p:cNvSpPr>
            <p:nvPr/>
          </p:nvSpPr>
          <p:spPr bwMode="auto">
            <a:xfrm>
              <a:off x="2460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8" name="Freeform 381"/>
            <p:cNvSpPr>
              <a:spLocks/>
            </p:cNvSpPr>
            <p:nvPr/>
          </p:nvSpPr>
          <p:spPr bwMode="auto">
            <a:xfrm>
              <a:off x="2474" y="340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7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09" name="Freeform 382"/>
            <p:cNvSpPr>
              <a:spLocks/>
            </p:cNvSpPr>
            <p:nvPr/>
          </p:nvSpPr>
          <p:spPr bwMode="auto">
            <a:xfrm>
              <a:off x="2323" y="3431"/>
              <a:ext cx="49" cy="22"/>
            </a:xfrm>
            <a:custGeom>
              <a:avLst/>
              <a:gdLst>
                <a:gd name="T0" fmla="*/ 0 w 49"/>
                <a:gd name="T1" fmla="*/ 21 h 22"/>
                <a:gd name="T2" fmla="*/ 0 w 49"/>
                <a:gd name="T3" fmla="*/ 7 h 22"/>
                <a:gd name="T4" fmla="*/ 7 w 49"/>
                <a:gd name="T5" fmla="*/ 0 h 22"/>
                <a:gd name="T6" fmla="*/ 27 w 49"/>
                <a:gd name="T7" fmla="*/ 0 h 22"/>
                <a:gd name="T8" fmla="*/ 27 w 49"/>
                <a:gd name="T9" fmla="*/ 7 h 22"/>
                <a:gd name="T10" fmla="*/ 27 w 49"/>
                <a:gd name="T11" fmla="*/ 14 h 22"/>
                <a:gd name="T12" fmla="*/ 41 w 49"/>
                <a:gd name="T13" fmla="*/ 14 h 22"/>
                <a:gd name="T14" fmla="*/ 48 w 49"/>
                <a:gd name="T15" fmla="*/ 21 h 22"/>
                <a:gd name="T16" fmla="*/ 27 w 49"/>
                <a:gd name="T17" fmla="*/ 21 h 22"/>
                <a:gd name="T18" fmla="*/ 0 w 49"/>
                <a:gd name="T19" fmla="*/ 21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2"/>
                <a:gd name="T32" fmla="*/ 49 w 49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2">
                  <a:moveTo>
                    <a:pt x="0" y="21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7" y="14"/>
                  </a:lnTo>
                  <a:lnTo>
                    <a:pt x="41" y="14"/>
                  </a:lnTo>
                  <a:lnTo>
                    <a:pt x="48" y="21"/>
                  </a:lnTo>
                  <a:lnTo>
                    <a:pt x="27" y="21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0" name="Freeform 383"/>
            <p:cNvSpPr>
              <a:spLocks/>
            </p:cNvSpPr>
            <p:nvPr/>
          </p:nvSpPr>
          <p:spPr bwMode="auto">
            <a:xfrm>
              <a:off x="2371" y="3445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0 h 17"/>
                <a:gd name="T4" fmla="*/ 20 w 21"/>
                <a:gd name="T5" fmla="*/ 0 h 17"/>
                <a:gd name="T6" fmla="*/ 20 w 21"/>
                <a:gd name="T7" fmla="*/ 16 h 17"/>
                <a:gd name="T8" fmla="*/ 0 w 2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1" name="Freeform 384"/>
            <p:cNvSpPr>
              <a:spLocks/>
            </p:cNvSpPr>
            <p:nvPr/>
          </p:nvSpPr>
          <p:spPr bwMode="auto">
            <a:xfrm>
              <a:off x="2323" y="3411"/>
              <a:ext cx="22" cy="1"/>
            </a:xfrm>
            <a:custGeom>
              <a:avLst/>
              <a:gdLst>
                <a:gd name="T0" fmla="*/ 7 w 22"/>
                <a:gd name="T1" fmla="*/ 0 h 1"/>
                <a:gd name="T2" fmla="*/ 0 w 22"/>
                <a:gd name="T3" fmla="*/ 0 h 1"/>
                <a:gd name="T4" fmla="*/ 21 w 22"/>
                <a:gd name="T5" fmla="*/ 0 h 1"/>
                <a:gd name="T6" fmla="*/ 7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7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2" name="Freeform 385"/>
            <p:cNvSpPr>
              <a:spLocks/>
            </p:cNvSpPr>
            <p:nvPr/>
          </p:nvSpPr>
          <p:spPr bwMode="auto">
            <a:xfrm>
              <a:off x="2426" y="3411"/>
              <a:ext cx="21" cy="1"/>
            </a:xfrm>
            <a:custGeom>
              <a:avLst/>
              <a:gdLst>
                <a:gd name="T0" fmla="*/ 6 w 21"/>
                <a:gd name="T1" fmla="*/ 0 h 1"/>
                <a:gd name="T2" fmla="*/ 0 w 21"/>
                <a:gd name="T3" fmla="*/ 0 h 1"/>
                <a:gd name="T4" fmla="*/ 20 w 21"/>
                <a:gd name="T5" fmla="*/ 0 h 1"/>
                <a:gd name="T6" fmla="*/ 6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"/>
                <a:gd name="T14" fmla="*/ 21 w 2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">
                  <a:moveTo>
                    <a:pt x="6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3" name="Line 386"/>
            <p:cNvSpPr>
              <a:spLocks noChangeShapeType="1"/>
            </p:cNvSpPr>
            <p:nvPr/>
          </p:nvSpPr>
          <p:spPr bwMode="auto">
            <a:xfrm>
              <a:off x="2446" y="341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4" name="Line 387"/>
            <p:cNvSpPr>
              <a:spLocks noChangeShapeType="1"/>
            </p:cNvSpPr>
            <p:nvPr/>
          </p:nvSpPr>
          <p:spPr bwMode="auto">
            <a:xfrm>
              <a:off x="2460" y="341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5" name="Freeform 388"/>
            <p:cNvSpPr>
              <a:spLocks/>
            </p:cNvSpPr>
            <p:nvPr/>
          </p:nvSpPr>
          <p:spPr bwMode="auto">
            <a:xfrm>
              <a:off x="2474" y="3411"/>
              <a:ext cx="21" cy="1"/>
            </a:xfrm>
            <a:custGeom>
              <a:avLst/>
              <a:gdLst>
                <a:gd name="T0" fmla="*/ 0 w 21"/>
                <a:gd name="T1" fmla="*/ 0 h 1"/>
                <a:gd name="T2" fmla="*/ 20 w 21"/>
                <a:gd name="T3" fmla="*/ 0 h 1"/>
                <a:gd name="T4" fmla="*/ 13 w 21"/>
                <a:gd name="T5" fmla="*/ 0 h 1"/>
                <a:gd name="T6" fmla="*/ 0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"/>
                <a:gd name="T14" fmla="*/ 21 w 2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">
                  <a:moveTo>
                    <a:pt x="0" y="0"/>
                  </a:moveTo>
                  <a:lnTo>
                    <a:pt x="20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6" name="Freeform 389"/>
            <p:cNvSpPr>
              <a:spLocks/>
            </p:cNvSpPr>
            <p:nvPr/>
          </p:nvSpPr>
          <p:spPr bwMode="auto">
            <a:xfrm>
              <a:off x="2323" y="3452"/>
              <a:ext cx="28" cy="17"/>
            </a:xfrm>
            <a:custGeom>
              <a:avLst/>
              <a:gdLst>
                <a:gd name="T0" fmla="*/ 0 w 28"/>
                <a:gd name="T1" fmla="*/ 0 h 17"/>
                <a:gd name="T2" fmla="*/ 0 w 28"/>
                <a:gd name="T3" fmla="*/ 16 h 17"/>
                <a:gd name="T4" fmla="*/ 27 w 28"/>
                <a:gd name="T5" fmla="*/ 16 h 17"/>
                <a:gd name="T6" fmla="*/ 27 w 28"/>
                <a:gd name="T7" fmla="*/ 0 h 17"/>
                <a:gd name="T8" fmla="*/ 0 w 2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0"/>
                  </a:moveTo>
                  <a:lnTo>
                    <a:pt x="0" y="16"/>
                  </a:lnTo>
                  <a:lnTo>
                    <a:pt x="27" y="16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7" name="Freeform 390"/>
            <p:cNvSpPr>
              <a:spLocks/>
            </p:cNvSpPr>
            <p:nvPr/>
          </p:nvSpPr>
          <p:spPr bwMode="auto">
            <a:xfrm>
              <a:off x="2371" y="3452"/>
              <a:ext cx="28" cy="17"/>
            </a:xfrm>
            <a:custGeom>
              <a:avLst/>
              <a:gdLst>
                <a:gd name="T0" fmla="*/ 0 w 28"/>
                <a:gd name="T1" fmla="*/ 0 h 17"/>
                <a:gd name="T2" fmla="*/ 0 w 28"/>
                <a:gd name="T3" fmla="*/ 16 h 17"/>
                <a:gd name="T4" fmla="*/ 27 w 28"/>
                <a:gd name="T5" fmla="*/ 16 h 17"/>
                <a:gd name="T6" fmla="*/ 20 w 28"/>
                <a:gd name="T7" fmla="*/ 0 h 17"/>
                <a:gd name="T8" fmla="*/ 0 w 2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0"/>
                  </a:moveTo>
                  <a:lnTo>
                    <a:pt x="0" y="16"/>
                  </a:lnTo>
                  <a:lnTo>
                    <a:pt x="27" y="16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8" name="Freeform 391"/>
            <p:cNvSpPr>
              <a:spLocks/>
            </p:cNvSpPr>
            <p:nvPr/>
          </p:nvSpPr>
          <p:spPr bwMode="auto">
            <a:xfrm>
              <a:off x="2624" y="3424"/>
              <a:ext cx="63" cy="35"/>
            </a:xfrm>
            <a:custGeom>
              <a:avLst/>
              <a:gdLst>
                <a:gd name="T0" fmla="*/ 0 w 63"/>
                <a:gd name="T1" fmla="*/ 0 h 35"/>
                <a:gd name="T2" fmla="*/ 0 w 63"/>
                <a:gd name="T3" fmla="*/ 7 h 35"/>
                <a:gd name="T4" fmla="*/ 48 w 63"/>
                <a:gd name="T5" fmla="*/ 7 h 35"/>
                <a:gd name="T6" fmla="*/ 48 w 63"/>
                <a:gd name="T7" fmla="*/ 34 h 35"/>
                <a:gd name="T8" fmla="*/ 62 w 63"/>
                <a:gd name="T9" fmla="*/ 34 h 35"/>
                <a:gd name="T10" fmla="*/ 62 w 63"/>
                <a:gd name="T11" fmla="*/ 7 h 35"/>
                <a:gd name="T12" fmla="*/ 62 w 63"/>
                <a:gd name="T13" fmla="*/ 0 h 35"/>
                <a:gd name="T14" fmla="*/ 0 w 63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35"/>
                <a:gd name="T26" fmla="*/ 63 w 63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35">
                  <a:moveTo>
                    <a:pt x="0" y="0"/>
                  </a:moveTo>
                  <a:lnTo>
                    <a:pt x="0" y="7"/>
                  </a:lnTo>
                  <a:lnTo>
                    <a:pt x="48" y="7"/>
                  </a:lnTo>
                  <a:lnTo>
                    <a:pt x="48" y="34"/>
                  </a:lnTo>
                  <a:lnTo>
                    <a:pt x="62" y="34"/>
                  </a:lnTo>
                  <a:lnTo>
                    <a:pt x="62" y="7"/>
                  </a:lnTo>
                  <a:lnTo>
                    <a:pt x="62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19" name="Freeform 392"/>
            <p:cNvSpPr>
              <a:spLocks/>
            </p:cNvSpPr>
            <p:nvPr/>
          </p:nvSpPr>
          <p:spPr bwMode="auto">
            <a:xfrm>
              <a:off x="2624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0" name="Freeform 393"/>
            <p:cNvSpPr>
              <a:spLocks/>
            </p:cNvSpPr>
            <p:nvPr/>
          </p:nvSpPr>
          <p:spPr bwMode="auto">
            <a:xfrm>
              <a:off x="2638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1" name="Freeform 394"/>
            <p:cNvSpPr>
              <a:spLocks/>
            </p:cNvSpPr>
            <p:nvPr/>
          </p:nvSpPr>
          <p:spPr bwMode="auto">
            <a:xfrm>
              <a:off x="2651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2" name="Line 395"/>
            <p:cNvSpPr>
              <a:spLocks noChangeShapeType="1"/>
            </p:cNvSpPr>
            <p:nvPr/>
          </p:nvSpPr>
          <p:spPr bwMode="auto">
            <a:xfrm>
              <a:off x="2624" y="3438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3" name="Line 396"/>
            <p:cNvSpPr>
              <a:spLocks noChangeShapeType="1"/>
            </p:cNvSpPr>
            <p:nvPr/>
          </p:nvSpPr>
          <p:spPr bwMode="auto">
            <a:xfrm>
              <a:off x="2638" y="3438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4" name="Freeform 397"/>
            <p:cNvSpPr>
              <a:spLocks/>
            </p:cNvSpPr>
            <p:nvPr/>
          </p:nvSpPr>
          <p:spPr bwMode="auto">
            <a:xfrm>
              <a:off x="2651" y="3438"/>
              <a:ext cx="22" cy="1"/>
            </a:xfrm>
            <a:custGeom>
              <a:avLst/>
              <a:gdLst>
                <a:gd name="T0" fmla="*/ 0 w 22"/>
                <a:gd name="T1" fmla="*/ 0 h 1"/>
                <a:gd name="T2" fmla="*/ 21 w 22"/>
                <a:gd name="T3" fmla="*/ 0 h 1"/>
                <a:gd name="T4" fmla="*/ 14 w 22"/>
                <a:gd name="T5" fmla="*/ 0 h 1"/>
                <a:gd name="T6" fmla="*/ 0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0" y="0"/>
                  </a:moveTo>
                  <a:lnTo>
                    <a:pt x="21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5" name="Line 398"/>
            <p:cNvSpPr>
              <a:spLocks noChangeShapeType="1"/>
            </p:cNvSpPr>
            <p:nvPr/>
          </p:nvSpPr>
          <p:spPr bwMode="auto">
            <a:xfrm>
              <a:off x="2624" y="3438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6" name="Line 399"/>
            <p:cNvSpPr>
              <a:spLocks noChangeShapeType="1"/>
            </p:cNvSpPr>
            <p:nvPr/>
          </p:nvSpPr>
          <p:spPr bwMode="auto">
            <a:xfrm>
              <a:off x="2638" y="3438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7" name="Freeform 400"/>
            <p:cNvSpPr>
              <a:spLocks/>
            </p:cNvSpPr>
            <p:nvPr/>
          </p:nvSpPr>
          <p:spPr bwMode="auto">
            <a:xfrm>
              <a:off x="2651" y="3438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8" name="Freeform 401"/>
            <p:cNvSpPr>
              <a:spLocks/>
            </p:cNvSpPr>
            <p:nvPr/>
          </p:nvSpPr>
          <p:spPr bwMode="auto">
            <a:xfrm>
              <a:off x="2624" y="3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29" name="Freeform 402"/>
            <p:cNvSpPr>
              <a:spLocks/>
            </p:cNvSpPr>
            <p:nvPr/>
          </p:nvSpPr>
          <p:spPr bwMode="auto">
            <a:xfrm>
              <a:off x="2638" y="3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0" name="Freeform 403"/>
            <p:cNvSpPr>
              <a:spLocks/>
            </p:cNvSpPr>
            <p:nvPr/>
          </p:nvSpPr>
          <p:spPr bwMode="auto">
            <a:xfrm>
              <a:off x="2651" y="3438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1" name="Line 404"/>
            <p:cNvSpPr>
              <a:spLocks noChangeShapeType="1"/>
            </p:cNvSpPr>
            <p:nvPr/>
          </p:nvSpPr>
          <p:spPr bwMode="auto">
            <a:xfrm>
              <a:off x="2624" y="3445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2" name="Line 405"/>
            <p:cNvSpPr>
              <a:spLocks noChangeShapeType="1"/>
            </p:cNvSpPr>
            <p:nvPr/>
          </p:nvSpPr>
          <p:spPr bwMode="auto">
            <a:xfrm>
              <a:off x="2638" y="3445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3" name="Freeform 406"/>
            <p:cNvSpPr>
              <a:spLocks/>
            </p:cNvSpPr>
            <p:nvPr/>
          </p:nvSpPr>
          <p:spPr bwMode="auto">
            <a:xfrm>
              <a:off x="2651" y="3445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4" name="Freeform 407"/>
            <p:cNvSpPr>
              <a:spLocks/>
            </p:cNvSpPr>
            <p:nvPr/>
          </p:nvSpPr>
          <p:spPr bwMode="auto">
            <a:xfrm>
              <a:off x="2624" y="34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5" name="Freeform 408"/>
            <p:cNvSpPr>
              <a:spLocks/>
            </p:cNvSpPr>
            <p:nvPr/>
          </p:nvSpPr>
          <p:spPr bwMode="auto">
            <a:xfrm>
              <a:off x="2638" y="34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6" name="Freeform 409"/>
            <p:cNvSpPr>
              <a:spLocks/>
            </p:cNvSpPr>
            <p:nvPr/>
          </p:nvSpPr>
          <p:spPr bwMode="auto">
            <a:xfrm>
              <a:off x="2651" y="3445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7" name="Line 410"/>
            <p:cNvSpPr>
              <a:spLocks noChangeShapeType="1"/>
            </p:cNvSpPr>
            <p:nvPr/>
          </p:nvSpPr>
          <p:spPr bwMode="auto">
            <a:xfrm>
              <a:off x="2624" y="3452"/>
              <a:ext cx="2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8" name="Freeform 411"/>
            <p:cNvSpPr>
              <a:spLocks/>
            </p:cNvSpPr>
            <p:nvPr/>
          </p:nvSpPr>
          <p:spPr bwMode="auto">
            <a:xfrm>
              <a:off x="2651" y="3452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39" name="Freeform 412"/>
            <p:cNvSpPr>
              <a:spLocks/>
            </p:cNvSpPr>
            <p:nvPr/>
          </p:nvSpPr>
          <p:spPr bwMode="auto">
            <a:xfrm>
              <a:off x="2624" y="3452"/>
              <a:ext cx="28" cy="17"/>
            </a:xfrm>
            <a:custGeom>
              <a:avLst/>
              <a:gdLst>
                <a:gd name="T0" fmla="*/ 0 w 28"/>
                <a:gd name="T1" fmla="*/ 0 h 17"/>
                <a:gd name="T2" fmla="*/ 0 w 28"/>
                <a:gd name="T3" fmla="*/ 16 h 17"/>
                <a:gd name="T4" fmla="*/ 27 w 28"/>
                <a:gd name="T5" fmla="*/ 16 h 17"/>
                <a:gd name="T6" fmla="*/ 27 w 28"/>
                <a:gd name="T7" fmla="*/ 0 h 17"/>
                <a:gd name="T8" fmla="*/ 0 w 2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0"/>
                  </a:moveTo>
                  <a:lnTo>
                    <a:pt x="0" y="16"/>
                  </a:lnTo>
                  <a:lnTo>
                    <a:pt x="27" y="16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0" name="Freeform 413"/>
            <p:cNvSpPr>
              <a:spLocks/>
            </p:cNvSpPr>
            <p:nvPr/>
          </p:nvSpPr>
          <p:spPr bwMode="auto">
            <a:xfrm>
              <a:off x="2651" y="3452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1" name="Freeform 414"/>
            <p:cNvSpPr>
              <a:spLocks/>
            </p:cNvSpPr>
            <p:nvPr/>
          </p:nvSpPr>
          <p:spPr bwMode="auto">
            <a:xfrm>
              <a:off x="2658" y="344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2" name="Freeform 415"/>
            <p:cNvSpPr>
              <a:spLocks/>
            </p:cNvSpPr>
            <p:nvPr/>
          </p:nvSpPr>
          <p:spPr bwMode="auto">
            <a:xfrm>
              <a:off x="2624" y="3445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0 w 28"/>
                <a:gd name="T3" fmla="*/ 0 h 17"/>
                <a:gd name="T4" fmla="*/ 7 w 28"/>
                <a:gd name="T5" fmla="*/ 0 h 17"/>
                <a:gd name="T6" fmla="*/ 14 w 28"/>
                <a:gd name="T7" fmla="*/ 0 h 17"/>
                <a:gd name="T8" fmla="*/ 21 w 28"/>
                <a:gd name="T9" fmla="*/ 0 h 17"/>
                <a:gd name="T10" fmla="*/ 27 w 28"/>
                <a:gd name="T11" fmla="*/ 0 h 17"/>
                <a:gd name="T12" fmla="*/ 27 w 28"/>
                <a:gd name="T13" fmla="*/ 16 h 17"/>
                <a:gd name="T14" fmla="*/ 21 w 28"/>
                <a:gd name="T15" fmla="*/ 16 h 17"/>
                <a:gd name="T16" fmla="*/ 14 w 28"/>
                <a:gd name="T17" fmla="*/ 16 h 17"/>
                <a:gd name="T18" fmla="*/ 7 w 28"/>
                <a:gd name="T19" fmla="*/ 16 h 17"/>
                <a:gd name="T20" fmla="*/ 0 w 28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17"/>
                <a:gd name="T35" fmla="*/ 28 w 2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3" name="Freeform 416"/>
            <p:cNvSpPr>
              <a:spLocks/>
            </p:cNvSpPr>
            <p:nvPr/>
          </p:nvSpPr>
          <p:spPr bwMode="auto">
            <a:xfrm>
              <a:off x="2658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4" name="Freeform 417"/>
            <p:cNvSpPr>
              <a:spLocks/>
            </p:cNvSpPr>
            <p:nvPr/>
          </p:nvSpPr>
          <p:spPr bwMode="auto">
            <a:xfrm>
              <a:off x="2638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5" name="Freeform 418"/>
            <p:cNvSpPr>
              <a:spLocks/>
            </p:cNvSpPr>
            <p:nvPr/>
          </p:nvSpPr>
          <p:spPr bwMode="auto">
            <a:xfrm>
              <a:off x="2624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6" name="Freeform 419"/>
            <p:cNvSpPr>
              <a:spLocks/>
            </p:cNvSpPr>
            <p:nvPr/>
          </p:nvSpPr>
          <p:spPr bwMode="auto">
            <a:xfrm>
              <a:off x="2658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7" name="Freeform 420"/>
            <p:cNvSpPr>
              <a:spLocks/>
            </p:cNvSpPr>
            <p:nvPr/>
          </p:nvSpPr>
          <p:spPr bwMode="auto">
            <a:xfrm>
              <a:off x="2638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8" name="Freeform 421"/>
            <p:cNvSpPr>
              <a:spLocks/>
            </p:cNvSpPr>
            <p:nvPr/>
          </p:nvSpPr>
          <p:spPr bwMode="auto">
            <a:xfrm>
              <a:off x="2624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49" name="Freeform 422"/>
            <p:cNvSpPr>
              <a:spLocks/>
            </p:cNvSpPr>
            <p:nvPr/>
          </p:nvSpPr>
          <p:spPr bwMode="auto">
            <a:xfrm>
              <a:off x="2658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0" name="Freeform 423"/>
            <p:cNvSpPr>
              <a:spLocks/>
            </p:cNvSpPr>
            <p:nvPr/>
          </p:nvSpPr>
          <p:spPr bwMode="auto">
            <a:xfrm>
              <a:off x="2638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1" name="Freeform 424"/>
            <p:cNvSpPr>
              <a:spLocks/>
            </p:cNvSpPr>
            <p:nvPr/>
          </p:nvSpPr>
          <p:spPr bwMode="auto">
            <a:xfrm>
              <a:off x="2624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2" name="Freeform 425"/>
            <p:cNvSpPr>
              <a:spLocks/>
            </p:cNvSpPr>
            <p:nvPr/>
          </p:nvSpPr>
          <p:spPr bwMode="auto">
            <a:xfrm>
              <a:off x="2391" y="3445"/>
              <a:ext cx="104" cy="17"/>
            </a:xfrm>
            <a:custGeom>
              <a:avLst/>
              <a:gdLst>
                <a:gd name="T0" fmla="*/ 103 w 104"/>
                <a:gd name="T1" fmla="*/ 16 h 17"/>
                <a:gd name="T2" fmla="*/ 103 w 104"/>
                <a:gd name="T3" fmla="*/ 0 h 17"/>
                <a:gd name="T4" fmla="*/ 96 w 104"/>
                <a:gd name="T5" fmla="*/ 0 h 17"/>
                <a:gd name="T6" fmla="*/ 89 w 104"/>
                <a:gd name="T7" fmla="*/ 0 h 17"/>
                <a:gd name="T8" fmla="*/ 83 w 104"/>
                <a:gd name="T9" fmla="*/ 0 h 17"/>
                <a:gd name="T10" fmla="*/ 76 w 104"/>
                <a:gd name="T11" fmla="*/ 0 h 17"/>
                <a:gd name="T12" fmla="*/ 69 w 104"/>
                <a:gd name="T13" fmla="*/ 0 h 17"/>
                <a:gd name="T14" fmla="*/ 62 w 104"/>
                <a:gd name="T15" fmla="*/ 0 h 17"/>
                <a:gd name="T16" fmla="*/ 55 w 104"/>
                <a:gd name="T17" fmla="*/ 0 h 17"/>
                <a:gd name="T18" fmla="*/ 48 w 104"/>
                <a:gd name="T19" fmla="*/ 0 h 17"/>
                <a:gd name="T20" fmla="*/ 41 w 104"/>
                <a:gd name="T21" fmla="*/ 0 h 17"/>
                <a:gd name="T22" fmla="*/ 35 w 104"/>
                <a:gd name="T23" fmla="*/ 0 h 17"/>
                <a:gd name="T24" fmla="*/ 28 w 104"/>
                <a:gd name="T25" fmla="*/ 0 h 17"/>
                <a:gd name="T26" fmla="*/ 21 w 104"/>
                <a:gd name="T27" fmla="*/ 0 h 17"/>
                <a:gd name="T28" fmla="*/ 14 w 104"/>
                <a:gd name="T29" fmla="*/ 0 h 17"/>
                <a:gd name="T30" fmla="*/ 7 w 104"/>
                <a:gd name="T31" fmla="*/ 0 h 17"/>
                <a:gd name="T32" fmla="*/ 0 w 104"/>
                <a:gd name="T33" fmla="*/ 16 h 17"/>
                <a:gd name="T34" fmla="*/ 7 w 104"/>
                <a:gd name="T35" fmla="*/ 16 h 17"/>
                <a:gd name="T36" fmla="*/ 14 w 104"/>
                <a:gd name="T37" fmla="*/ 16 h 17"/>
                <a:gd name="T38" fmla="*/ 21 w 104"/>
                <a:gd name="T39" fmla="*/ 16 h 17"/>
                <a:gd name="T40" fmla="*/ 28 w 104"/>
                <a:gd name="T41" fmla="*/ 16 h 17"/>
                <a:gd name="T42" fmla="*/ 35 w 104"/>
                <a:gd name="T43" fmla="*/ 16 h 17"/>
                <a:gd name="T44" fmla="*/ 41 w 104"/>
                <a:gd name="T45" fmla="*/ 16 h 17"/>
                <a:gd name="T46" fmla="*/ 48 w 104"/>
                <a:gd name="T47" fmla="*/ 16 h 17"/>
                <a:gd name="T48" fmla="*/ 55 w 104"/>
                <a:gd name="T49" fmla="*/ 16 h 17"/>
                <a:gd name="T50" fmla="*/ 62 w 104"/>
                <a:gd name="T51" fmla="*/ 16 h 17"/>
                <a:gd name="T52" fmla="*/ 69 w 104"/>
                <a:gd name="T53" fmla="*/ 16 h 17"/>
                <a:gd name="T54" fmla="*/ 76 w 104"/>
                <a:gd name="T55" fmla="*/ 16 h 17"/>
                <a:gd name="T56" fmla="*/ 83 w 104"/>
                <a:gd name="T57" fmla="*/ 16 h 17"/>
                <a:gd name="T58" fmla="*/ 89 w 104"/>
                <a:gd name="T59" fmla="*/ 16 h 17"/>
                <a:gd name="T60" fmla="*/ 96 w 104"/>
                <a:gd name="T61" fmla="*/ 16 h 17"/>
                <a:gd name="T62" fmla="*/ 103 w 104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4"/>
                <a:gd name="T97" fmla="*/ 0 h 17"/>
                <a:gd name="T98" fmla="*/ 104 w 104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4" h="17">
                  <a:moveTo>
                    <a:pt x="103" y="16"/>
                  </a:moveTo>
                  <a:lnTo>
                    <a:pt x="103" y="0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8" y="16"/>
                  </a:lnTo>
                  <a:lnTo>
                    <a:pt x="35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62" y="16"/>
                  </a:lnTo>
                  <a:lnTo>
                    <a:pt x="69" y="16"/>
                  </a:lnTo>
                  <a:lnTo>
                    <a:pt x="76" y="16"/>
                  </a:lnTo>
                  <a:lnTo>
                    <a:pt x="83" y="16"/>
                  </a:lnTo>
                  <a:lnTo>
                    <a:pt x="89" y="16"/>
                  </a:lnTo>
                  <a:lnTo>
                    <a:pt x="96" y="16"/>
                  </a:lnTo>
                  <a:lnTo>
                    <a:pt x="103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3" name="Freeform 426"/>
            <p:cNvSpPr>
              <a:spLocks/>
            </p:cNvSpPr>
            <p:nvPr/>
          </p:nvSpPr>
          <p:spPr bwMode="auto">
            <a:xfrm>
              <a:off x="2508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4" name="Freeform 427"/>
            <p:cNvSpPr>
              <a:spLocks/>
            </p:cNvSpPr>
            <p:nvPr/>
          </p:nvSpPr>
          <p:spPr bwMode="auto">
            <a:xfrm>
              <a:off x="2494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5" name="Freeform 428"/>
            <p:cNvSpPr>
              <a:spLocks/>
            </p:cNvSpPr>
            <p:nvPr/>
          </p:nvSpPr>
          <p:spPr bwMode="auto">
            <a:xfrm>
              <a:off x="2480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6" name="Freeform 429"/>
            <p:cNvSpPr>
              <a:spLocks/>
            </p:cNvSpPr>
            <p:nvPr/>
          </p:nvSpPr>
          <p:spPr bwMode="auto">
            <a:xfrm>
              <a:off x="2467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7" name="Freeform 430"/>
            <p:cNvSpPr>
              <a:spLocks/>
            </p:cNvSpPr>
            <p:nvPr/>
          </p:nvSpPr>
          <p:spPr bwMode="auto">
            <a:xfrm>
              <a:off x="2446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8" name="Freeform 431"/>
            <p:cNvSpPr>
              <a:spLocks/>
            </p:cNvSpPr>
            <p:nvPr/>
          </p:nvSpPr>
          <p:spPr bwMode="auto">
            <a:xfrm>
              <a:off x="2432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59" name="Freeform 432"/>
            <p:cNvSpPr>
              <a:spLocks/>
            </p:cNvSpPr>
            <p:nvPr/>
          </p:nvSpPr>
          <p:spPr bwMode="auto">
            <a:xfrm>
              <a:off x="2419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0" name="Freeform 433"/>
            <p:cNvSpPr>
              <a:spLocks/>
            </p:cNvSpPr>
            <p:nvPr/>
          </p:nvSpPr>
          <p:spPr bwMode="auto">
            <a:xfrm>
              <a:off x="2398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1" name="Freeform 434"/>
            <p:cNvSpPr>
              <a:spLocks/>
            </p:cNvSpPr>
            <p:nvPr/>
          </p:nvSpPr>
          <p:spPr bwMode="auto">
            <a:xfrm>
              <a:off x="2385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2" name="Freeform 435"/>
            <p:cNvSpPr>
              <a:spLocks/>
            </p:cNvSpPr>
            <p:nvPr/>
          </p:nvSpPr>
          <p:spPr bwMode="auto">
            <a:xfrm>
              <a:off x="2371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3" name="Line 436"/>
            <p:cNvSpPr>
              <a:spLocks noChangeShapeType="1"/>
            </p:cNvSpPr>
            <p:nvPr/>
          </p:nvSpPr>
          <p:spPr bwMode="auto">
            <a:xfrm>
              <a:off x="2350" y="343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4" name="Freeform 437"/>
            <p:cNvSpPr>
              <a:spLocks/>
            </p:cNvSpPr>
            <p:nvPr/>
          </p:nvSpPr>
          <p:spPr bwMode="auto">
            <a:xfrm>
              <a:off x="2364" y="3431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5" name="Line 438"/>
            <p:cNvSpPr>
              <a:spLocks noChangeShapeType="1"/>
            </p:cNvSpPr>
            <p:nvPr/>
          </p:nvSpPr>
          <p:spPr bwMode="auto">
            <a:xfrm>
              <a:off x="2385" y="3431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6" name="Line 439"/>
            <p:cNvSpPr>
              <a:spLocks noChangeShapeType="1"/>
            </p:cNvSpPr>
            <p:nvPr/>
          </p:nvSpPr>
          <p:spPr bwMode="auto">
            <a:xfrm>
              <a:off x="2398" y="343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7" name="Line 440"/>
            <p:cNvSpPr>
              <a:spLocks noChangeShapeType="1"/>
            </p:cNvSpPr>
            <p:nvPr/>
          </p:nvSpPr>
          <p:spPr bwMode="auto">
            <a:xfrm>
              <a:off x="2412" y="343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8" name="Freeform 441"/>
            <p:cNvSpPr>
              <a:spLocks/>
            </p:cNvSpPr>
            <p:nvPr/>
          </p:nvSpPr>
          <p:spPr bwMode="auto">
            <a:xfrm>
              <a:off x="2426" y="3431"/>
              <a:ext cx="21" cy="1"/>
            </a:xfrm>
            <a:custGeom>
              <a:avLst/>
              <a:gdLst>
                <a:gd name="T0" fmla="*/ 0 w 21"/>
                <a:gd name="T1" fmla="*/ 0 h 1"/>
                <a:gd name="T2" fmla="*/ 6 w 21"/>
                <a:gd name="T3" fmla="*/ 0 h 1"/>
                <a:gd name="T4" fmla="*/ 13 w 21"/>
                <a:gd name="T5" fmla="*/ 0 h 1"/>
                <a:gd name="T6" fmla="*/ 20 w 21"/>
                <a:gd name="T7" fmla="*/ 0 h 1"/>
                <a:gd name="T8" fmla="*/ 0 w 2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"/>
                <a:gd name="T17" fmla="*/ 21 w 2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69" name="Line 442"/>
            <p:cNvSpPr>
              <a:spLocks noChangeShapeType="1"/>
            </p:cNvSpPr>
            <p:nvPr/>
          </p:nvSpPr>
          <p:spPr bwMode="auto">
            <a:xfrm>
              <a:off x="2446" y="343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0" name="Line 443"/>
            <p:cNvSpPr>
              <a:spLocks noChangeShapeType="1"/>
            </p:cNvSpPr>
            <p:nvPr/>
          </p:nvSpPr>
          <p:spPr bwMode="auto">
            <a:xfrm>
              <a:off x="2460" y="343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1" name="Freeform 444"/>
            <p:cNvSpPr>
              <a:spLocks/>
            </p:cNvSpPr>
            <p:nvPr/>
          </p:nvSpPr>
          <p:spPr bwMode="auto">
            <a:xfrm>
              <a:off x="2474" y="3431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7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2" name="Freeform 445"/>
            <p:cNvSpPr>
              <a:spLocks/>
            </p:cNvSpPr>
            <p:nvPr/>
          </p:nvSpPr>
          <p:spPr bwMode="auto">
            <a:xfrm>
              <a:off x="2494" y="3431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3" name="Line 446"/>
            <p:cNvSpPr>
              <a:spLocks noChangeShapeType="1"/>
            </p:cNvSpPr>
            <p:nvPr/>
          </p:nvSpPr>
          <p:spPr bwMode="auto">
            <a:xfrm>
              <a:off x="2508" y="3431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4" name="Line 447"/>
            <p:cNvSpPr>
              <a:spLocks noChangeShapeType="1"/>
            </p:cNvSpPr>
            <p:nvPr/>
          </p:nvSpPr>
          <p:spPr bwMode="auto">
            <a:xfrm>
              <a:off x="2521" y="343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5" name="Line 448"/>
            <p:cNvSpPr>
              <a:spLocks noChangeShapeType="1"/>
            </p:cNvSpPr>
            <p:nvPr/>
          </p:nvSpPr>
          <p:spPr bwMode="auto">
            <a:xfrm>
              <a:off x="2535" y="3431"/>
              <a:ext cx="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6" name="Freeform 449"/>
            <p:cNvSpPr>
              <a:spLocks/>
            </p:cNvSpPr>
            <p:nvPr/>
          </p:nvSpPr>
          <p:spPr bwMode="auto">
            <a:xfrm>
              <a:off x="2350" y="34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7" name="Freeform 450"/>
            <p:cNvSpPr>
              <a:spLocks/>
            </p:cNvSpPr>
            <p:nvPr/>
          </p:nvSpPr>
          <p:spPr bwMode="auto">
            <a:xfrm>
              <a:off x="2364" y="3431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8" name="Freeform 451"/>
            <p:cNvSpPr>
              <a:spLocks/>
            </p:cNvSpPr>
            <p:nvPr/>
          </p:nvSpPr>
          <p:spPr bwMode="auto">
            <a:xfrm>
              <a:off x="2385" y="34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79" name="Freeform 452"/>
            <p:cNvSpPr>
              <a:spLocks/>
            </p:cNvSpPr>
            <p:nvPr/>
          </p:nvSpPr>
          <p:spPr bwMode="auto">
            <a:xfrm>
              <a:off x="2398" y="34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0" name="Freeform 453"/>
            <p:cNvSpPr>
              <a:spLocks/>
            </p:cNvSpPr>
            <p:nvPr/>
          </p:nvSpPr>
          <p:spPr bwMode="auto">
            <a:xfrm>
              <a:off x="2412" y="34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1" name="Freeform 454"/>
            <p:cNvSpPr>
              <a:spLocks/>
            </p:cNvSpPr>
            <p:nvPr/>
          </p:nvSpPr>
          <p:spPr bwMode="auto">
            <a:xfrm>
              <a:off x="2426" y="3431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2" name="Freeform 455"/>
            <p:cNvSpPr>
              <a:spLocks/>
            </p:cNvSpPr>
            <p:nvPr/>
          </p:nvSpPr>
          <p:spPr bwMode="auto">
            <a:xfrm>
              <a:off x="2446" y="34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3" name="Freeform 456"/>
            <p:cNvSpPr>
              <a:spLocks/>
            </p:cNvSpPr>
            <p:nvPr/>
          </p:nvSpPr>
          <p:spPr bwMode="auto">
            <a:xfrm>
              <a:off x="2460" y="34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4" name="Freeform 457"/>
            <p:cNvSpPr>
              <a:spLocks/>
            </p:cNvSpPr>
            <p:nvPr/>
          </p:nvSpPr>
          <p:spPr bwMode="auto">
            <a:xfrm>
              <a:off x="2474" y="3431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13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5" name="Freeform 458"/>
            <p:cNvSpPr>
              <a:spLocks/>
            </p:cNvSpPr>
            <p:nvPr/>
          </p:nvSpPr>
          <p:spPr bwMode="auto">
            <a:xfrm>
              <a:off x="2487" y="3431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6" name="Freeform 459"/>
            <p:cNvSpPr>
              <a:spLocks/>
            </p:cNvSpPr>
            <p:nvPr/>
          </p:nvSpPr>
          <p:spPr bwMode="auto">
            <a:xfrm>
              <a:off x="2508" y="34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7" name="Freeform 460"/>
            <p:cNvSpPr>
              <a:spLocks/>
            </p:cNvSpPr>
            <p:nvPr/>
          </p:nvSpPr>
          <p:spPr bwMode="auto">
            <a:xfrm>
              <a:off x="2521" y="34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8" name="Freeform 461"/>
            <p:cNvSpPr>
              <a:spLocks/>
            </p:cNvSpPr>
            <p:nvPr/>
          </p:nvSpPr>
          <p:spPr bwMode="auto">
            <a:xfrm>
              <a:off x="2535" y="3431"/>
              <a:ext cx="29" cy="17"/>
            </a:xfrm>
            <a:custGeom>
              <a:avLst/>
              <a:gdLst>
                <a:gd name="T0" fmla="*/ 0 w 29"/>
                <a:gd name="T1" fmla="*/ 0 h 17"/>
                <a:gd name="T2" fmla="*/ 0 w 29"/>
                <a:gd name="T3" fmla="*/ 16 h 17"/>
                <a:gd name="T4" fmla="*/ 28 w 29"/>
                <a:gd name="T5" fmla="*/ 16 h 17"/>
                <a:gd name="T6" fmla="*/ 28 w 29"/>
                <a:gd name="T7" fmla="*/ 0 h 17"/>
                <a:gd name="T8" fmla="*/ 0 w 2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0"/>
                  </a:moveTo>
                  <a:lnTo>
                    <a:pt x="0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89" name="Freeform 462"/>
            <p:cNvSpPr>
              <a:spLocks/>
            </p:cNvSpPr>
            <p:nvPr/>
          </p:nvSpPr>
          <p:spPr bwMode="auto">
            <a:xfrm>
              <a:off x="2515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7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7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0" name="Freeform 463"/>
            <p:cNvSpPr>
              <a:spLocks/>
            </p:cNvSpPr>
            <p:nvPr/>
          </p:nvSpPr>
          <p:spPr bwMode="auto">
            <a:xfrm>
              <a:off x="2501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1" name="Freeform 464"/>
            <p:cNvSpPr>
              <a:spLocks/>
            </p:cNvSpPr>
            <p:nvPr/>
          </p:nvSpPr>
          <p:spPr bwMode="auto">
            <a:xfrm>
              <a:off x="2487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2" name="Freeform 465"/>
            <p:cNvSpPr>
              <a:spLocks/>
            </p:cNvSpPr>
            <p:nvPr/>
          </p:nvSpPr>
          <p:spPr bwMode="auto">
            <a:xfrm>
              <a:off x="2474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3" name="Freeform 466"/>
            <p:cNvSpPr>
              <a:spLocks/>
            </p:cNvSpPr>
            <p:nvPr/>
          </p:nvSpPr>
          <p:spPr bwMode="auto">
            <a:xfrm>
              <a:off x="2453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4" name="Freeform 467"/>
            <p:cNvSpPr>
              <a:spLocks/>
            </p:cNvSpPr>
            <p:nvPr/>
          </p:nvSpPr>
          <p:spPr bwMode="auto">
            <a:xfrm>
              <a:off x="2439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5" name="Freeform 468"/>
            <p:cNvSpPr>
              <a:spLocks/>
            </p:cNvSpPr>
            <p:nvPr/>
          </p:nvSpPr>
          <p:spPr bwMode="auto">
            <a:xfrm>
              <a:off x="2426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16 h 17"/>
                <a:gd name="T8" fmla="*/ 7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6" name="Freeform 469"/>
            <p:cNvSpPr>
              <a:spLocks/>
            </p:cNvSpPr>
            <p:nvPr/>
          </p:nvSpPr>
          <p:spPr bwMode="auto">
            <a:xfrm>
              <a:off x="2405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7" name="Freeform 470"/>
            <p:cNvSpPr>
              <a:spLocks/>
            </p:cNvSpPr>
            <p:nvPr/>
          </p:nvSpPr>
          <p:spPr bwMode="auto">
            <a:xfrm>
              <a:off x="2391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8" name="Freeform 471"/>
            <p:cNvSpPr>
              <a:spLocks/>
            </p:cNvSpPr>
            <p:nvPr/>
          </p:nvSpPr>
          <p:spPr bwMode="auto">
            <a:xfrm>
              <a:off x="2378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99" name="Freeform 472"/>
            <p:cNvSpPr>
              <a:spLocks/>
            </p:cNvSpPr>
            <p:nvPr/>
          </p:nvSpPr>
          <p:spPr bwMode="auto">
            <a:xfrm>
              <a:off x="2364" y="343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0" name="Freeform 473"/>
            <p:cNvSpPr>
              <a:spLocks/>
            </p:cNvSpPr>
            <p:nvPr/>
          </p:nvSpPr>
          <p:spPr bwMode="auto">
            <a:xfrm>
              <a:off x="2535" y="3424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7 w 29"/>
                <a:gd name="T3" fmla="*/ 0 h 17"/>
                <a:gd name="T4" fmla="*/ 14 w 29"/>
                <a:gd name="T5" fmla="*/ 0 h 17"/>
                <a:gd name="T6" fmla="*/ 21 w 29"/>
                <a:gd name="T7" fmla="*/ 0 h 17"/>
                <a:gd name="T8" fmla="*/ 28 w 29"/>
                <a:gd name="T9" fmla="*/ 0 h 17"/>
                <a:gd name="T10" fmla="*/ 28 w 29"/>
                <a:gd name="T11" fmla="*/ 16 h 17"/>
                <a:gd name="T12" fmla="*/ 21 w 29"/>
                <a:gd name="T13" fmla="*/ 16 h 17"/>
                <a:gd name="T14" fmla="*/ 14 w 29"/>
                <a:gd name="T15" fmla="*/ 16 h 17"/>
                <a:gd name="T16" fmla="*/ 7 w 29"/>
                <a:gd name="T17" fmla="*/ 16 h 17"/>
                <a:gd name="T18" fmla="*/ 0 w 29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7"/>
                <a:gd name="T32" fmla="*/ 29 w 2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7">
                  <a:moveTo>
                    <a:pt x="0" y="16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1" name="Freeform 474"/>
            <p:cNvSpPr>
              <a:spLocks/>
            </p:cNvSpPr>
            <p:nvPr/>
          </p:nvSpPr>
          <p:spPr bwMode="auto">
            <a:xfrm>
              <a:off x="2521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2" name="Freeform 475"/>
            <p:cNvSpPr>
              <a:spLocks/>
            </p:cNvSpPr>
            <p:nvPr/>
          </p:nvSpPr>
          <p:spPr bwMode="auto">
            <a:xfrm>
              <a:off x="2508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3" name="Freeform 476"/>
            <p:cNvSpPr>
              <a:spLocks/>
            </p:cNvSpPr>
            <p:nvPr/>
          </p:nvSpPr>
          <p:spPr bwMode="auto">
            <a:xfrm>
              <a:off x="2494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4" name="Freeform 477"/>
            <p:cNvSpPr>
              <a:spLocks/>
            </p:cNvSpPr>
            <p:nvPr/>
          </p:nvSpPr>
          <p:spPr bwMode="auto">
            <a:xfrm>
              <a:off x="2480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5" name="Freeform 478"/>
            <p:cNvSpPr>
              <a:spLocks/>
            </p:cNvSpPr>
            <p:nvPr/>
          </p:nvSpPr>
          <p:spPr bwMode="auto">
            <a:xfrm>
              <a:off x="2460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6" name="Freeform 479"/>
            <p:cNvSpPr>
              <a:spLocks/>
            </p:cNvSpPr>
            <p:nvPr/>
          </p:nvSpPr>
          <p:spPr bwMode="auto">
            <a:xfrm>
              <a:off x="2446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7" name="Freeform 480"/>
            <p:cNvSpPr>
              <a:spLocks/>
            </p:cNvSpPr>
            <p:nvPr/>
          </p:nvSpPr>
          <p:spPr bwMode="auto">
            <a:xfrm>
              <a:off x="2432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8" name="Freeform 481"/>
            <p:cNvSpPr>
              <a:spLocks/>
            </p:cNvSpPr>
            <p:nvPr/>
          </p:nvSpPr>
          <p:spPr bwMode="auto">
            <a:xfrm>
              <a:off x="2412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09" name="Freeform 482"/>
            <p:cNvSpPr>
              <a:spLocks/>
            </p:cNvSpPr>
            <p:nvPr/>
          </p:nvSpPr>
          <p:spPr bwMode="auto">
            <a:xfrm>
              <a:off x="2398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0" name="Freeform 483"/>
            <p:cNvSpPr>
              <a:spLocks/>
            </p:cNvSpPr>
            <p:nvPr/>
          </p:nvSpPr>
          <p:spPr bwMode="auto">
            <a:xfrm>
              <a:off x="2385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16 h 17"/>
                <a:gd name="T8" fmla="*/ 7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1" name="Freeform 484"/>
            <p:cNvSpPr>
              <a:spLocks/>
            </p:cNvSpPr>
            <p:nvPr/>
          </p:nvSpPr>
          <p:spPr bwMode="auto">
            <a:xfrm>
              <a:off x="2371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2" name="Freeform 485"/>
            <p:cNvSpPr>
              <a:spLocks/>
            </p:cNvSpPr>
            <p:nvPr/>
          </p:nvSpPr>
          <p:spPr bwMode="auto">
            <a:xfrm>
              <a:off x="2350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3" name="Freeform 486"/>
            <p:cNvSpPr>
              <a:spLocks/>
            </p:cNvSpPr>
            <p:nvPr/>
          </p:nvSpPr>
          <p:spPr bwMode="auto">
            <a:xfrm>
              <a:off x="2528" y="3438"/>
              <a:ext cx="36" cy="17"/>
            </a:xfrm>
            <a:custGeom>
              <a:avLst/>
              <a:gdLst>
                <a:gd name="T0" fmla="*/ 7 w 36"/>
                <a:gd name="T1" fmla="*/ 0 h 17"/>
                <a:gd name="T2" fmla="*/ 0 w 36"/>
                <a:gd name="T3" fmla="*/ 16 h 17"/>
                <a:gd name="T4" fmla="*/ 35 w 36"/>
                <a:gd name="T5" fmla="*/ 16 h 17"/>
                <a:gd name="T6" fmla="*/ 35 w 36"/>
                <a:gd name="T7" fmla="*/ 0 h 17"/>
                <a:gd name="T8" fmla="*/ 7 w 3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7"/>
                <a:gd name="T17" fmla="*/ 36 w 3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7">
                  <a:moveTo>
                    <a:pt x="7" y="0"/>
                  </a:moveTo>
                  <a:lnTo>
                    <a:pt x="0" y="16"/>
                  </a:lnTo>
                  <a:lnTo>
                    <a:pt x="35" y="16"/>
                  </a:lnTo>
                  <a:lnTo>
                    <a:pt x="35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4" name="Freeform 487"/>
            <p:cNvSpPr>
              <a:spLocks/>
            </p:cNvSpPr>
            <p:nvPr/>
          </p:nvSpPr>
          <p:spPr bwMode="auto">
            <a:xfrm>
              <a:off x="2521" y="3445"/>
              <a:ext cx="43" cy="17"/>
            </a:xfrm>
            <a:custGeom>
              <a:avLst/>
              <a:gdLst>
                <a:gd name="T0" fmla="*/ 7 w 43"/>
                <a:gd name="T1" fmla="*/ 0 h 17"/>
                <a:gd name="T2" fmla="*/ 0 w 43"/>
                <a:gd name="T3" fmla="*/ 16 h 17"/>
                <a:gd name="T4" fmla="*/ 42 w 43"/>
                <a:gd name="T5" fmla="*/ 16 h 17"/>
                <a:gd name="T6" fmla="*/ 35 w 43"/>
                <a:gd name="T7" fmla="*/ 0 h 17"/>
                <a:gd name="T8" fmla="*/ 7 w 4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7"/>
                <a:gd name="T17" fmla="*/ 43 w 4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7">
                  <a:moveTo>
                    <a:pt x="7" y="0"/>
                  </a:moveTo>
                  <a:lnTo>
                    <a:pt x="0" y="16"/>
                  </a:lnTo>
                  <a:lnTo>
                    <a:pt x="42" y="16"/>
                  </a:lnTo>
                  <a:lnTo>
                    <a:pt x="35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5" name="Freeform 488"/>
            <p:cNvSpPr>
              <a:spLocks/>
            </p:cNvSpPr>
            <p:nvPr/>
          </p:nvSpPr>
          <p:spPr bwMode="auto">
            <a:xfrm>
              <a:off x="2535" y="3452"/>
              <a:ext cx="29" cy="17"/>
            </a:xfrm>
            <a:custGeom>
              <a:avLst/>
              <a:gdLst>
                <a:gd name="T0" fmla="*/ 0 w 29"/>
                <a:gd name="T1" fmla="*/ 0 h 17"/>
                <a:gd name="T2" fmla="*/ 0 w 29"/>
                <a:gd name="T3" fmla="*/ 16 h 17"/>
                <a:gd name="T4" fmla="*/ 28 w 29"/>
                <a:gd name="T5" fmla="*/ 16 h 17"/>
                <a:gd name="T6" fmla="*/ 28 w 29"/>
                <a:gd name="T7" fmla="*/ 0 h 17"/>
                <a:gd name="T8" fmla="*/ 0 w 2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0"/>
                  </a:moveTo>
                  <a:lnTo>
                    <a:pt x="0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6" name="Freeform 489"/>
            <p:cNvSpPr>
              <a:spLocks/>
            </p:cNvSpPr>
            <p:nvPr/>
          </p:nvSpPr>
          <p:spPr bwMode="auto">
            <a:xfrm>
              <a:off x="2494" y="3452"/>
              <a:ext cx="28" cy="17"/>
            </a:xfrm>
            <a:custGeom>
              <a:avLst/>
              <a:gdLst>
                <a:gd name="T0" fmla="*/ 7 w 28"/>
                <a:gd name="T1" fmla="*/ 0 h 17"/>
                <a:gd name="T2" fmla="*/ 0 w 28"/>
                <a:gd name="T3" fmla="*/ 16 h 17"/>
                <a:gd name="T4" fmla="*/ 27 w 28"/>
                <a:gd name="T5" fmla="*/ 16 h 17"/>
                <a:gd name="T6" fmla="*/ 27 w 28"/>
                <a:gd name="T7" fmla="*/ 0 h 17"/>
                <a:gd name="T8" fmla="*/ 7 w 2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7" y="0"/>
                  </a:moveTo>
                  <a:lnTo>
                    <a:pt x="0" y="16"/>
                  </a:lnTo>
                  <a:lnTo>
                    <a:pt x="27" y="16"/>
                  </a:lnTo>
                  <a:lnTo>
                    <a:pt x="27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7" name="Freeform 490"/>
            <p:cNvSpPr>
              <a:spLocks/>
            </p:cNvSpPr>
            <p:nvPr/>
          </p:nvSpPr>
          <p:spPr bwMode="auto">
            <a:xfrm>
              <a:off x="2672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8" name="Freeform 491"/>
            <p:cNvSpPr>
              <a:spLocks/>
            </p:cNvSpPr>
            <p:nvPr/>
          </p:nvSpPr>
          <p:spPr bwMode="auto">
            <a:xfrm>
              <a:off x="2672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0 w 17"/>
                <a:gd name="T5" fmla="*/ 0 h 17"/>
                <a:gd name="T6" fmla="*/ 8 w 17"/>
                <a:gd name="T7" fmla="*/ 0 h 17"/>
                <a:gd name="T8" fmla="*/ 8 w 17"/>
                <a:gd name="T9" fmla="*/ 8 h 17"/>
                <a:gd name="T10" fmla="*/ 16 w 17"/>
                <a:gd name="T11" fmla="*/ 16 h 17"/>
                <a:gd name="T12" fmla="*/ 8 w 17"/>
                <a:gd name="T13" fmla="*/ 16 h 17"/>
                <a:gd name="T14" fmla="*/ 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19" name="Freeform 492"/>
            <p:cNvSpPr>
              <a:spLocks/>
            </p:cNvSpPr>
            <p:nvPr/>
          </p:nvSpPr>
          <p:spPr bwMode="auto">
            <a:xfrm>
              <a:off x="2672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0" name="Freeform 493"/>
            <p:cNvSpPr>
              <a:spLocks/>
            </p:cNvSpPr>
            <p:nvPr/>
          </p:nvSpPr>
          <p:spPr bwMode="auto">
            <a:xfrm>
              <a:off x="2658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1" name="Freeform 494"/>
            <p:cNvSpPr>
              <a:spLocks/>
            </p:cNvSpPr>
            <p:nvPr/>
          </p:nvSpPr>
          <p:spPr bwMode="auto">
            <a:xfrm>
              <a:off x="2638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2" name="Freeform 495"/>
            <p:cNvSpPr>
              <a:spLocks/>
            </p:cNvSpPr>
            <p:nvPr/>
          </p:nvSpPr>
          <p:spPr bwMode="auto">
            <a:xfrm>
              <a:off x="2624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3" name="Freeform 496"/>
            <p:cNvSpPr>
              <a:spLocks/>
            </p:cNvSpPr>
            <p:nvPr/>
          </p:nvSpPr>
          <p:spPr bwMode="auto">
            <a:xfrm>
              <a:off x="2597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4" name="Freeform 497"/>
            <p:cNvSpPr>
              <a:spLocks/>
            </p:cNvSpPr>
            <p:nvPr/>
          </p:nvSpPr>
          <p:spPr bwMode="auto">
            <a:xfrm>
              <a:off x="2583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5" name="Line 498"/>
            <p:cNvSpPr>
              <a:spLocks noChangeShapeType="1"/>
            </p:cNvSpPr>
            <p:nvPr/>
          </p:nvSpPr>
          <p:spPr bwMode="auto">
            <a:xfrm>
              <a:off x="2569" y="340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6" name="Freeform 499"/>
            <p:cNvSpPr>
              <a:spLocks/>
            </p:cNvSpPr>
            <p:nvPr/>
          </p:nvSpPr>
          <p:spPr bwMode="auto">
            <a:xfrm>
              <a:off x="2569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7" name="Freeform 500"/>
            <p:cNvSpPr>
              <a:spLocks/>
            </p:cNvSpPr>
            <p:nvPr/>
          </p:nvSpPr>
          <p:spPr bwMode="auto">
            <a:xfrm>
              <a:off x="2583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8" name="Freeform 501"/>
            <p:cNvSpPr>
              <a:spLocks/>
            </p:cNvSpPr>
            <p:nvPr/>
          </p:nvSpPr>
          <p:spPr bwMode="auto">
            <a:xfrm>
              <a:off x="2597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29" name="Freeform 502"/>
            <p:cNvSpPr>
              <a:spLocks/>
            </p:cNvSpPr>
            <p:nvPr/>
          </p:nvSpPr>
          <p:spPr bwMode="auto">
            <a:xfrm>
              <a:off x="2597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0" name="Freeform 503"/>
            <p:cNvSpPr>
              <a:spLocks/>
            </p:cNvSpPr>
            <p:nvPr/>
          </p:nvSpPr>
          <p:spPr bwMode="auto">
            <a:xfrm>
              <a:off x="2583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1" name="Freeform 504"/>
            <p:cNvSpPr>
              <a:spLocks/>
            </p:cNvSpPr>
            <p:nvPr/>
          </p:nvSpPr>
          <p:spPr bwMode="auto">
            <a:xfrm>
              <a:off x="2569" y="34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2" name="Freeform 505"/>
            <p:cNvSpPr>
              <a:spLocks/>
            </p:cNvSpPr>
            <p:nvPr/>
          </p:nvSpPr>
          <p:spPr bwMode="auto">
            <a:xfrm>
              <a:off x="2597" y="344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3" name="Freeform 506"/>
            <p:cNvSpPr>
              <a:spLocks/>
            </p:cNvSpPr>
            <p:nvPr/>
          </p:nvSpPr>
          <p:spPr bwMode="auto">
            <a:xfrm>
              <a:off x="2583" y="344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4" name="Freeform 507"/>
            <p:cNvSpPr>
              <a:spLocks/>
            </p:cNvSpPr>
            <p:nvPr/>
          </p:nvSpPr>
          <p:spPr bwMode="auto">
            <a:xfrm>
              <a:off x="2569" y="344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5" name="Freeform 508"/>
            <p:cNvSpPr>
              <a:spLocks/>
            </p:cNvSpPr>
            <p:nvPr/>
          </p:nvSpPr>
          <p:spPr bwMode="auto">
            <a:xfrm>
              <a:off x="2583" y="343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6" name="Freeform 509"/>
            <p:cNvSpPr>
              <a:spLocks/>
            </p:cNvSpPr>
            <p:nvPr/>
          </p:nvSpPr>
          <p:spPr bwMode="auto">
            <a:xfrm>
              <a:off x="2330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7" name="Freeform 510"/>
            <p:cNvSpPr>
              <a:spLocks/>
            </p:cNvSpPr>
            <p:nvPr/>
          </p:nvSpPr>
          <p:spPr bwMode="auto">
            <a:xfrm>
              <a:off x="2474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7 w 17"/>
                <a:gd name="T3" fmla="*/ 0 h 1"/>
                <a:gd name="T4" fmla="*/ 16 w 17"/>
                <a:gd name="T5" fmla="*/ 0 h 1"/>
                <a:gd name="T6" fmla="*/ 7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8" name="Freeform 511"/>
            <p:cNvSpPr>
              <a:spLocks/>
            </p:cNvSpPr>
            <p:nvPr/>
          </p:nvSpPr>
          <p:spPr bwMode="auto">
            <a:xfrm>
              <a:off x="2460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39" name="Freeform 512"/>
            <p:cNvSpPr>
              <a:spLocks/>
            </p:cNvSpPr>
            <p:nvPr/>
          </p:nvSpPr>
          <p:spPr bwMode="auto">
            <a:xfrm>
              <a:off x="2446" y="3404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0" name="Line 513"/>
            <p:cNvSpPr>
              <a:spLocks noChangeShapeType="1"/>
            </p:cNvSpPr>
            <p:nvPr/>
          </p:nvSpPr>
          <p:spPr bwMode="auto">
            <a:xfrm>
              <a:off x="2432" y="340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1" name="Freeform 514"/>
            <p:cNvSpPr>
              <a:spLocks/>
            </p:cNvSpPr>
            <p:nvPr/>
          </p:nvSpPr>
          <p:spPr bwMode="auto">
            <a:xfrm>
              <a:off x="2371" y="3445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0 h 17"/>
                <a:gd name="T4" fmla="*/ 7 w 21"/>
                <a:gd name="T5" fmla="*/ 0 h 17"/>
                <a:gd name="T6" fmla="*/ 14 w 21"/>
                <a:gd name="T7" fmla="*/ 0 h 17"/>
                <a:gd name="T8" fmla="*/ 20 w 21"/>
                <a:gd name="T9" fmla="*/ 0 h 17"/>
                <a:gd name="T10" fmla="*/ 20 w 21"/>
                <a:gd name="T11" fmla="*/ 16 h 17"/>
                <a:gd name="T12" fmla="*/ 14 w 21"/>
                <a:gd name="T13" fmla="*/ 16 h 17"/>
                <a:gd name="T14" fmla="*/ 7 w 21"/>
                <a:gd name="T15" fmla="*/ 16 h 17"/>
                <a:gd name="T16" fmla="*/ 0 w 21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2" name="Freeform 515"/>
            <p:cNvSpPr>
              <a:spLocks/>
            </p:cNvSpPr>
            <p:nvPr/>
          </p:nvSpPr>
          <p:spPr bwMode="auto">
            <a:xfrm>
              <a:off x="2330" y="3445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0 h 17"/>
                <a:gd name="T4" fmla="*/ 7 w 21"/>
                <a:gd name="T5" fmla="*/ 0 h 17"/>
                <a:gd name="T6" fmla="*/ 14 w 21"/>
                <a:gd name="T7" fmla="*/ 0 h 17"/>
                <a:gd name="T8" fmla="*/ 20 w 21"/>
                <a:gd name="T9" fmla="*/ 0 h 17"/>
                <a:gd name="T10" fmla="*/ 20 w 21"/>
                <a:gd name="T11" fmla="*/ 16 h 17"/>
                <a:gd name="T12" fmla="*/ 14 w 21"/>
                <a:gd name="T13" fmla="*/ 16 h 17"/>
                <a:gd name="T14" fmla="*/ 7 w 21"/>
                <a:gd name="T15" fmla="*/ 16 h 17"/>
                <a:gd name="T16" fmla="*/ 0 w 21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3" name="Freeform 516"/>
            <p:cNvSpPr>
              <a:spLocks/>
            </p:cNvSpPr>
            <p:nvPr/>
          </p:nvSpPr>
          <p:spPr bwMode="auto">
            <a:xfrm>
              <a:off x="2330" y="3438"/>
              <a:ext cx="35" cy="17"/>
            </a:xfrm>
            <a:custGeom>
              <a:avLst/>
              <a:gdLst>
                <a:gd name="T0" fmla="*/ 0 w 35"/>
                <a:gd name="T1" fmla="*/ 16 h 17"/>
                <a:gd name="T2" fmla="*/ 0 w 35"/>
                <a:gd name="T3" fmla="*/ 0 h 17"/>
                <a:gd name="T4" fmla="*/ 7 w 35"/>
                <a:gd name="T5" fmla="*/ 0 h 17"/>
                <a:gd name="T6" fmla="*/ 14 w 35"/>
                <a:gd name="T7" fmla="*/ 0 h 17"/>
                <a:gd name="T8" fmla="*/ 20 w 35"/>
                <a:gd name="T9" fmla="*/ 0 h 17"/>
                <a:gd name="T10" fmla="*/ 27 w 35"/>
                <a:gd name="T11" fmla="*/ 0 h 17"/>
                <a:gd name="T12" fmla="*/ 34 w 35"/>
                <a:gd name="T13" fmla="*/ 0 h 17"/>
                <a:gd name="T14" fmla="*/ 34 w 35"/>
                <a:gd name="T15" fmla="*/ 16 h 17"/>
                <a:gd name="T16" fmla="*/ 27 w 35"/>
                <a:gd name="T17" fmla="*/ 16 h 17"/>
                <a:gd name="T18" fmla="*/ 20 w 35"/>
                <a:gd name="T19" fmla="*/ 16 h 17"/>
                <a:gd name="T20" fmla="*/ 14 w 35"/>
                <a:gd name="T21" fmla="*/ 16 h 17"/>
                <a:gd name="T22" fmla="*/ 7 w 35"/>
                <a:gd name="T23" fmla="*/ 16 h 17"/>
                <a:gd name="T24" fmla="*/ 0 w 35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7"/>
                <a:gd name="T41" fmla="*/ 35 w 35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0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4" name="Freeform 517"/>
            <p:cNvSpPr>
              <a:spLocks/>
            </p:cNvSpPr>
            <p:nvPr/>
          </p:nvSpPr>
          <p:spPr bwMode="auto">
            <a:xfrm>
              <a:off x="2330" y="3431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0 h 17"/>
                <a:gd name="T4" fmla="*/ 7 w 21"/>
                <a:gd name="T5" fmla="*/ 0 h 17"/>
                <a:gd name="T6" fmla="*/ 14 w 21"/>
                <a:gd name="T7" fmla="*/ 0 h 17"/>
                <a:gd name="T8" fmla="*/ 20 w 21"/>
                <a:gd name="T9" fmla="*/ 0 h 17"/>
                <a:gd name="T10" fmla="*/ 20 w 21"/>
                <a:gd name="T11" fmla="*/ 16 h 17"/>
                <a:gd name="T12" fmla="*/ 14 w 21"/>
                <a:gd name="T13" fmla="*/ 16 h 17"/>
                <a:gd name="T14" fmla="*/ 7 w 21"/>
                <a:gd name="T15" fmla="*/ 16 h 17"/>
                <a:gd name="T16" fmla="*/ 0 w 21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5" name="Freeform 518"/>
            <p:cNvSpPr>
              <a:spLocks/>
            </p:cNvSpPr>
            <p:nvPr/>
          </p:nvSpPr>
          <p:spPr bwMode="auto">
            <a:xfrm>
              <a:off x="2330" y="3424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0 h 17"/>
                <a:gd name="T4" fmla="*/ 7 w 21"/>
                <a:gd name="T5" fmla="*/ 0 h 17"/>
                <a:gd name="T6" fmla="*/ 14 w 21"/>
                <a:gd name="T7" fmla="*/ 0 h 17"/>
                <a:gd name="T8" fmla="*/ 20 w 21"/>
                <a:gd name="T9" fmla="*/ 0 h 17"/>
                <a:gd name="T10" fmla="*/ 20 w 21"/>
                <a:gd name="T11" fmla="*/ 16 h 17"/>
                <a:gd name="T12" fmla="*/ 14 w 21"/>
                <a:gd name="T13" fmla="*/ 16 h 17"/>
                <a:gd name="T14" fmla="*/ 7 w 21"/>
                <a:gd name="T15" fmla="*/ 16 h 17"/>
                <a:gd name="T16" fmla="*/ 0 w 21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6" name="Freeform 519"/>
            <p:cNvSpPr>
              <a:spLocks/>
            </p:cNvSpPr>
            <p:nvPr/>
          </p:nvSpPr>
          <p:spPr bwMode="auto">
            <a:xfrm>
              <a:off x="2501" y="3445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0 h 17"/>
                <a:gd name="T4" fmla="*/ 7 w 21"/>
                <a:gd name="T5" fmla="*/ 0 h 17"/>
                <a:gd name="T6" fmla="*/ 14 w 21"/>
                <a:gd name="T7" fmla="*/ 0 h 17"/>
                <a:gd name="T8" fmla="*/ 20 w 21"/>
                <a:gd name="T9" fmla="*/ 0 h 17"/>
                <a:gd name="T10" fmla="*/ 20 w 21"/>
                <a:gd name="T11" fmla="*/ 16 h 17"/>
                <a:gd name="T12" fmla="*/ 14 w 21"/>
                <a:gd name="T13" fmla="*/ 16 h 17"/>
                <a:gd name="T14" fmla="*/ 7 w 21"/>
                <a:gd name="T15" fmla="*/ 16 h 17"/>
                <a:gd name="T16" fmla="*/ 0 w 21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7" name="Freeform 520"/>
            <p:cNvSpPr>
              <a:spLocks/>
            </p:cNvSpPr>
            <p:nvPr/>
          </p:nvSpPr>
          <p:spPr bwMode="auto">
            <a:xfrm>
              <a:off x="2535" y="3445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0 w 29"/>
                <a:gd name="T3" fmla="*/ 0 h 17"/>
                <a:gd name="T4" fmla="*/ 7 w 29"/>
                <a:gd name="T5" fmla="*/ 0 h 17"/>
                <a:gd name="T6" fmla="*/ 14 w 29"/>
                <a:gd name="T7" fmla="*/ 0 h 17"/>
                <a:gd name="T8" fmla="*/ 21 w 29"/>
                <a:gd name="T9" fmla="*/ 0 h 17"/>
                <a:gd name="T10" fmla="*/ 28 w 29"/>
                <a:gd name="T11" fmla="*/ 16 h 17"/>
                <a:gd name="T12" fmla="*/ 21 w 29"/>
                <a:gd name="T13" fmla="*/ 16 h 17"/>
                <a:gd name="T14" fmla="*/ 14 w 29"/>
                <a:gd name="T15" fmla="*/ 16 h 17"/>
                <a:gd name="T16" fmla="*/ 7 w 29"/>
                <a:gd name="T17" fmla="*/ 16 h 17"/>
                <a:gd name="T18" fmla="*/ 0 w 29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7"/>
                <a:gd name="T32" fmla="*/ 29 w 2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8" name="Freeform 521"/>
            <p:cNvSpPr>
              <a:spLocks/>
            </p:cNvSpPr>
            <p:nvPr/>
          </p:nvSpPr>
          <p:spPr bwMode="auto">
            <a:xfrm>
              <a:off x="2528" y="3438"/>
              <a:ext cx="36" cy="17"/>
            </a:xfrm>
            <a:custGeom>
              <a:avLst/>
              <a:gdLst>
                <a:gd name="T0" fmla="*/ 0 w 36"/>
                <a:gd name="T1" fmla="*/ 16 h 17"/>
                <a:gd name="T2" fmla="*/ 0 w 36"/>
                <a:gd name="T3" fmla="*/ 0 h 17"/>
                <a:gd name="T4" fmla="*/ 7 w 36"/>
                <a:gd name="T5" fmla="*/ 0 h 17"/>
                <a:gd name="T6" fmla="*/ 14 w 36"/>
                <a:gd name="T7" fmla="*/ 0 h 17"/>
                <a:gd name="T8" fmla="*/ 21 w 36"/>
                <a:gd name="T9" fmla="*/ 0 h 17"/>
                <a:gd name="T10" fmla="*/ 28 w 36"/>
                <a:gd name="T11" fmla="*/ 0 h 17"/>
                <a:gd name="T12" fmla="*/ 35 w 36"/>
                <a:gd name="T13" fmla="*/ 16 h 17"/>
                <a:gd name="T14" fmla="*/ 28 w 36"/>
                <a:gd name="T15" fmla="*/ 16 h 17"/>
                <a:gd name="T16" fmla="*/ 21 w 36"/>
                <a:gd name="T17" fmla="*/ 16 h 17"/>
                <a:gd name="T18" fmla="*/ 14 w 36"/>
                <a:gd name="T19" fmla="*/ 16 h 17"/>
                <a:gd name="T20" fmla="*/ 7 w 36"/>
                <a:gd name="T21" fmla="*/ 16 h 17"/>
                <a:gd name="T22" fmla="*/ 0 w 36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17"/>
                <a:gd name="T38" fmla="*/ 36 w 36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16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49" name="Freeform 522"/>
            <p:cNvSpPr>
              <a:spLocks/>
            </p:cNvSpPr>
            <p:nvPr/>
          </p:nvSpPr>
          <p:spPr bwMode="auto">
            <a:xfrm>
              <a:off x="2535" y="3431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0 w 29"/>
                <a:gd name="T3" fmla="*/ 0 h 17"/>
                <a:gd name="T4" fmla="*/ 7 w 29"/>
                <a:gd name="T5" fmla="*/ 0 h 17"/>
                <a:gd name="T6" fmla="*/ 14 w 29"/>
                <a:gd name="T7" fmla="*/ 0 h 17"/>
                <a:gd name="T8" fmla="*/ 21 w 29"/>
                <a:gd name="T9" fmla="*/ 0 h 17"/>
                <a:gd name="T10" fmla="*/ 28 w 29"/>
                <a:gd name="T11" fmla="*/ 16 h 17"/>
                <a:gd name="T12" fmla="*/ 21 w 29"/>
                <a:gd name="T13" fmla="*/ 16 h 17"/>
                <a:gd name="T14" fmla="*/ 14 w 29"/>
                <a:gd name="T15" fmla="*/ 16 h 17"/>
                <a:gd name="T16" fmla="*/ 7 w 29"/>
                <a:gd name="T17" fmla="*/ 16 h 17"/>
                <a:gd name="T18" fmla="*/ 0 w 29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7"/>
                <a:gd name="T32" fmla="*/ 29 w 2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0" name="Freeform 523"/>
            <p:cNvSpPr>
              <a:spLocks/>
            </p:cNvSpPr>
            <p:nvPr/>
          </p:nvSpPr>
          <p:spPr bwMode="auto">
            <a:xfrm>
              <a:off x="2528" y="3417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0 w 29"/>
                <a:gd name="T3" fmla="*/ 0 h 17"/>
                <a:gd name="T4" fmla="*/ 7 w 29"/>
                <a:gd name="T5" fmla="*/ 0 h 17"/>
                <a:gd name="T6" fmla="*/ 14 w 29"/>
                <a:gd name="T7" fmla="*/ 0 h 17"/>
                <a:gd name="T8" fmla="*/ 21 w 29"/>
                <a:gd name="T9" fmla="*/ 0 h 17"/>
                <a:gd name="T10" fmla="*/ 28 w 29"/>
                <a:gd name="T11" fmla="*/ 0 h 17"/>
                <a:gd name="T12" fmla="*/ 28 w 29"/>
                <a:gd name="T13" fmla="*/ 16 h 17"/>
                <a:gd name="T14" fmla="*/ 21 w 29"/>
                <a:gd name="T15" fmla="*/ 16 h 17"/>
                <a:gd name="T16" fmla="*/ 14 w 29"/>
                <a:gd name="T17" fmla="*/ 16 h 17"/>
                <a:gd name="T18" fmla="*/ 7 w 29"/>
                <a:gd name="T19" fmla="*/ 16 h 17"/>
                <a:gd name="T20" fmla="*/ 0 w 29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7"/>
                <a:gd name="T35" fmla="*/ 29 w 2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1" name="Freeform 524"/>
            <p:cNvSpPr>
              <a:spLocks/>
            </p:cNvSpPr>
            <p:nvPr/>
          </p:nvSpPr>
          <p:spPr bwMode="auto">
            <a:xfrm>
              <a:off x="2371" y="3253"/>
              <a:ext cx="268" cy="22"/>
            </a:xfrm>
            <a:custGeom>
              <a:avLst/>
              <a:gdLst>
                <a:gd name="T0" fmla="*/ 0 w 268"/>
                <a:gd name="T1" fmla="*/ 21 h 22"/>
                <a:gd name="T2" fmla="*/ 0 w 268"/>
                <a:gd name="T3" fmla="*/ 0 h 22"/>
                <a:gd name="T4" fmla="*/ 267 w 268"/>
                <a:gd name="T5" fmla="*/ 0 h 22"/>
                <a:gd name="T6" fmla="*/ 267 w 268"/>
                <a:gd name="T7" fmla="*/ 21 h 22"/>
                <a:gd name="T8" fmla="*/ 0 w 268"/>
                <a:gd name="T9" fmla="*/ 2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8"/>
                <a:gd name="T16" fmla="*/ 0 h 22"/>
                <a:gd name="T17" fmla="*/ 268 w 26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8" h="22">
                  <a:moveTo>
                    <a:pt x="0" y="21"/>
                  </a:moveTo>
                  <a:lnTo>
                    <a:pt x="0" y="0"/>
                  </a:lnTo>
                  <a:lnTo>
                    <a:pt x="267" y="0"/>
                  </a:lnTo>
                  <a:lnTo>
                    <a:pt x="267" y="21"/>
                  </a:lnTo>
                  <a:lnTo>
                    <a:pt x="0" y="21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2" name="Freeform 525"/>
            <p:cNvSpPr>
              <a:spLocks/>
            </p:cNvSpPr>
            <p:nvPr/>
          </p:nvSpPr>
          <p:spPr bwMode="auto">
            <a:xfrm>
              <a:off x="2344" y="3007"/>
              <a:ext cx="322" cy="247"/>
            </a:xfrm>
            <a:custGeom>
              <a:avLst/>
              <a:gdLst>
                <a:gd name="T0" fmla="*/ 6 w 322"/>
                <a:gd name="T1" fmla="*/ 0 h 247"/>
                <a:gd name="T2" fmla="*/ 314 w 322"/>
                <a:gd name="T3" fmla="*/ 0 h 247"/>
                <a:gd name="T4" fmla="*/ 321 w 322"/>
                <a:gd name="T5" fmla="*/ 0 h 247"/>
                <a:gd name="T6" fmla="*/ 321 w 322"/>
                <a:gd name="T7" fmla="*/ 246 h 247"/>
                <a:gd name="T8" fmla="*/ 314 w 322"/>
                <a:gd name="T9" fmla="*/ 246 h 247"/>
                <a:gd name="T10" fmla="*/ 6 w 322"/>
                <a:gd name="T11" fmla="*/ 246 h 247"/>
                <a:gd name="T12" fmla="*/ 0 w 322"/>
                <a:gd name="T13" fmla="*/ 246 h 247"/>
                <a:gd name="T14" fmla="*/ 0 w 322"/>
                <a:gd name="T15" fmla="*/ 0 h 247"/>
                <a:gd name="T16" fmla="*/ 6 w 322"/>
                <a:gd name="T17" fmla="*/ 0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247"/>
                <a:gd name="T29" fmla="*/ 322 w 322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247">
                  <a:moveTo>
                    <a:pt x="6" y="0"/>
                  </a:moveTo>
                  <a:lnTo>
                    <a:pt x="314" y="0"/>
                  </a:lnTo>
                  <a:lnTo>
                    <a:pt x="321" y="0"/>
                  </a:lnTo>
                  <a:lnTo>
                    <a:pt x="321" y="246"/>
                  </a:lnTo>
                  <a:lnTo>
                    <a:pt x="314" y="246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3" name="Line 526"/>
            <p:cNvSpPr>
              <a:spLocks noChangeShapeType="1"/>
            </p:cNvSpPr>
            <p:nvPr/>
          </p:nvSpPr>
          <p:spPr bwMode="auto">
            <a:xfrm>
              <a:off x="2371" y="3274"/>
              <a:ext cx="26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4" name="Line 527"/>
            <p:cNvSpPr>
              <a:spLocks noChangeShapeType="1"/>
            </p:cNvSpPr>
            <p:nvPr/>
          </p:nvSpPr>
          <p:spPr bwMode="auto">
            <a:xfrm flipH="1">
              <a:off x="2350" y="3007"/>
              <a:ext cx="30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5" name="Line 528"/>
            <p:cNvSpPr>
              <a:spLocks noChangeShapeType="1"/>
            </p:cNvSpPr>
            <p:nvPr/>
          </p:nvSpPr>
          <p:spPr bwMode="auto">
            <a:xfrm flipH="1">
              <a:off x="2658" y="300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6" name="Line 529"/>
            <p:cNvSpPr>
              <a:spLocks noChangeShapeType="1"/>
            </p:cNvSpPr>
            <p:nvPr/>
          </p:nvSpPr>
          <p:spPr bwMode="auto">
            <a:xfrm flipV="1">
              <a:off x="2665" y="3007"/>
              <a:ext cx="0" cy="24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7" name="Line 530"/>
            <p:cNvSpPr>
              <a:spLocks noChangeShapeType="1"/>
            </p:cNvSpPr>
            <p:nvPr/>
          </p:nvSpPr>
          <p:spPr bwMode="auto">
            <a:xfrm>
              <a:off x="2658" y="3253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8" name="Line 531"/>
            <p:cNvSpPr>
              <a:spLocks noChangeShapeType="1"/>
            </p:cNvSpPr>
            <p:nvPr/>
          </p:nvSpPr>
          <p:spPr bwMode="auto">
            <a:xfrm>
              <a:off x="2344" y="3253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59" name="Line 532"/>
            <p:cNvSpPr>
              <a:spLocks noChangeShapeType="1"/>
            </p:cNvSpPr>
            <p:nvPr/>
          </p:nvSpPr>
          <p:spPr bwMode="auto">
            <a:xfrm>
              <a:off x="2344" y="3007"/>
              <a:ext cx="0" cy="24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0" name="Line 533"/>
            <p:cNvSpPr>
              <a:spLocks noChangeShapeType="1"/>
            </p:cNvSpPr>
            <p:nvPr/>
          </p:nvSpPr>
          <p:spPr bwMode="auto">
            <a:xfrm flipH="1">
              <a:off x="2344" y="3007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1" name="Freeform 534"/>
            <p:cNvSpPr>
              <a:spLocks/>
            </p:cNvSpPr>
            <p:nvPr/>
          </p:nvSpPr>
          <p:spPr bwMode="auto">
            <a:xfrm>
              <a:off x="2371" y="3253"/>
              <a:ext cx="1" cy="29"/>
            </a:xfrm>
            <a:custGeom>
              <a:avLst/>
              <a:gdLst>
                <a:gd name="T0" fmla="*/ 0 w 1"/>
                <a:gd name="T1" fmla="*/ 21 h 29"/>
                <a:gd name="T2" fmla="*/ 0 w 1"/>
                <a:gd name="T3" fmla="*/ 0 h 29"/>
                <a:gd name="T4" fmla="*/ 0 w 1"/>
                <a:gd name="T5" fmla="*/ 21 h 29"/>
                <a:gd name="T6" fmla="*/ 0 w 1"/>
                <a:gd name="T7" fmla="*/ 28 h 29"/>
                <a:gd name="T8" fmla="*/ 0 w 1"/>
                <a:gd name="T9" fmla="*/ 21 h 29"/>
                <a:gd name="T10" fmla="*/ 0 w 1"/>
                <a:gd name="T11" fmla="*/ 28 h 29"/>
                <a:gd name="T12" fmla="*/ 0 w 1"/>
                <a:gd name="T13" fmla="*/ 2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9"/>
                <a:gd name="T23" fmla="*/ 1 w 1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9">
                  <a:moveTo>
                    <a:pt x="0" y="21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21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2" name="Freeform 535"/>
            <p:cNvSpPr>
              <a:spLocks/>
            </p:cNvSpPr>
            <p:nvPr/>
          </p:nvSpPr>
          <p:spPr bwMode="auto">
            <a:xfrm>
              <a:off x="2371" y="3274"/>
              <a:ext cx="268" cy="17"/>
            </a:xfrm>
            <a:custGeom>
              <a:avLst/>
              <a:gdLst>
                <a:gd name="T0" fmla="*/ 267 w 268"/>
                <a:gd name="T1" fmla="*/ 0 h 17"/>
                <a:gd name="T2" fmla="*/ 0 w 268"/>
                <a:gd name="T3" fmla="*/ 0 h 17"/>
                <a:gd name="T4" fmla="*/ 0 w 268"/>
                <a:gd name="T5" fmla="*/ 16 h 17"/>
                <a:gd name="T6" fmla="*/ 267 w 268"/>
                <a:gd name="T7" fmla="*/ 16 h 17"/>
                <a:gd name="T8" fmla="*/ 267 w 268"/>
                <a:gd name="T9" fmla="*/ 0 h 17"/>
                <a:gd name="T10" fmla="*/ 267 w 268"/>
                <a:gd name="T11" fmla="*/ 16 h 17"/>
                <a:gd name="T12" fmla="*/ 267 w 268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"/>
                <a:gd name="T22" fmla="*/ 0 h 17"/>
                <a:gd name="T23" fmla="*/ 268 w 26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" h="17">
                  <a:moveTo>
                    <a:pt x="26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267" y="16"/>
                  </a:lnTo>
                  <a:lnTo>
                    <a:pt x="267" y="0"/>
                  </a:lnTo>
                  <a:lnTo>
                    <a:pt x="267" y="16"/>
                  </a:lnTo>
                  <a:lnTo>
                    <a:pt x="267" y="0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3" name="Line 536"/>
            <p:cNvSpPr>
              <a:spLocks noChangeShapeType="1"/>
            </p:cNvSpPr>
            <p:nvPr/>
          </p:nvSpPr>
          <p:spPr bwMode="auto">
            <a:xfrm>
              <a:off x="2638" y="3253"/>
              <a:ext cx="0" cy="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4" name="Line 537"/>
            <p:cNvSpPr>
              <a:spLocks noChangeShapeType="1"/>
            </p:cNvSpPr>
            <p:nvPr/>
          </p:nvSpPr>
          <p:spPr bwMode="auto">
            <a:xfrm>
              <a:off x="2371" y="3253"/>
              <a:ext cx="26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5" name="Freeform 538"/>
            <p:cNvSpPr>
              <a:spLocks/>
            </p:cNvSpPr>
            <p:nvPr/>
          </p:nvSpPr>
          <p:spPr bwMode="auto">
            <a:xfrm>
              <a:off x="2350" y="3007"/>
              <a:ext cx="316" cy="247"/>
            </a:xfrm>
            <a:custGeom>
              <a:avLst/>
              <a:gdLst>
                <a:gd name="T0" fmla="*/ 0 w 316"/>
                <a:gd name="T1" fmla="*/ 0 h 247"/>
                <a:gd name="T2" fmla="*/ 308 w 316"/>
                <a:gd name="T3" fmla="*/ 0 h 247"/>
                <a:gd name="T4" fmla="*/ 315 w 316"/>
                <a:gd name="T5" fmla="*/ 7 h 247"/>
                <a:gd name="T6" fmla="*/ 315 w 316"/>
                <a:gd name="T7" fmla="*/ 239 h 247"/>
                <a:gd name="T8" fmla="*/ 308 w 316"/>
                <a:gd name="T9" fmla="*/ 246 h 247"/>
                <a:gd name="T10" fmla="*/ 0 w 316"/>
                <a:gd name="T11" fmla="*/ 246 h 247"/>
                <a:gd name="T12" fmla="*/ 0 w 316"/>
                <a:gd name="T13" fmla="*/ 239 h 247"/>
                <a:gd name="T14" fmla="*/ 0 w 316"/>
                <a:gd name="T15" fmla="*/ 7 h 247"/>
                <a:gd name="T16" fmla="*/ 0 w 316"/>
                <a:gd name="T17" fmla="*/ 0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"/>
                <a:gd name="T28" fmla="*/ 0 h 247"/>
                <a:gd name="T29" fmla="*/ 316 w 31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" h="247">
                  <a:moveTo>
                    <a:pt x="0" y="0"/>
                  </a:moveTo>
                  <a:lnTo>
                    <a:pt x="308" y="0"/>
                  </a:lnTo>
                  <a:lnTo>
                    <a:pt x="315" y="7"/>
                  </a:lnTo>
                  <a:lnTo>
                    <a:pt x="315" y="239"/>
                  </a:lnTo>
                  <a:lnTo>
                    <a:pt x="308" y="246"/>
                  </a:lnTo>
                  <a:lnTo>
                    <a:pt x="0" y="246"/>
                  </a:lnTo>
                  <a:lnTo>
                    <a:pt x="0" y="239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DED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6" name="Line 539"/>
            <p:cNvSpPr>
              <a:spLocks noChangeShapeType="1"/>
            </p:cNvSpPr>
            <p:nvPr/>
          </p:nvSpPr>
          <p:spPr bwMode="auto">
            <a:xfrm flipH="1">
              <a:off x="2350" y="3007"/>
              <a:ext cx="30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7" name="Freeform 540"/>
            <p:cNvSpPr>
              <a:spLocks/>
            </p:cNvSpPr>
            <p:nvPr/>
          </p:nvSpPr>
          <p:spPr bwMode="auto">
            <a:xfrm>
              <a:off x="2658" y="300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8" name="Line 541"/>
            <p:cNvSpPr>
              <a:spLocks noChangeShapeType="1"/>
            </p:cNvSpPr>
            <p:nvPr/>
          </p:nvSpPr>
          <p:spPr bwMode="auto">
            <a:xfrm flipV="1">
              <a:off x="2665" y="3014"/>
              <a:ext cx="0" cy="23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69" name="Freeform 542"/>
            <p:cNvSpPr>
              <a:spLocks/>
            </p:cNvSpPr>
            <p:nvPr/>
          </p:nvSpPr>
          <p:spPr bwMode="auto">
            <a:xfrm>
              <a:off x="2658" y="324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0" name="Line 543"/>
            <p:cNvSpPr>
              <a:spLocks noChangeShapeType="1"/>
            </p:cNvSpPr>
            <p:nvPr/>
          </p:nvSpPr>
          <p:spPr bwMode="auto">
            <a:xfrm>
              <a:off x="2350" y="324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1" name="Line 544"/>
            <p:cNvSpPr>
              <a:spLocks noChangeShapeType="1"/>
            </p:cNvSpPr>
            <p:nvPr/>
          </p:nvSpPr>
          <p:spPr bwMode="auto">
            <a:xfrm>
              <a:off x="2350" y="3014"/>
              <a:ext cx="0" cy="23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2" name="Line 545"/>
            <p:cNvSpPr>
              <a:spLocks noChangeShapeType="1"/>
            </p:cNvSpPr>
            <p:nvPr/>
          </p:nvSpPr>
          <p:spPr bwMode="auto">
            <a:xfrm>
              <a:off x="2350" y="300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3" name="Freeform 546"/>
            <p:cNvSpPr>
              <a:spLocks/>
            </p:cNvSpPr>
            <p:nvPr/>
          </p:nvSpPr>
          <p:spPr bwMode="auto">
            <a:xfrm>
              <a:off x="2371" y="3035"/>
              <a:ext cx="268" cy="192"/>
            </a:xfrm>
            <a:custGeom>
              <a:avLst/>
              <a:gdLst>
                <a:gd name="T0" fmla="*/ 7 w 268"/>
                <a:gd name="T1" fmla="*/ 0 h 192"/>
                <a:gd name="T2" fmla="*/ 260 w 268"/>
                <a:gd name="T3" fmla="*/ 0 h 192"/>
                <a:gd name="T4" fmla="*/ 267 w 268"/>
                <a:gd name="T5" fmla="*/ 0 h 192"/>
                <a:gd name="T6" fmla="*/ 267 w 268"/>
                <a:gd name="T7" fmla="*/ 6 h 192"/>
                <a:gd name="T8" fmla="*/ 267 w 268"/>
                <a:gd name="T9" fmla="*/ 184 h 192"/>
                <a:gd name="T10" fmla="*/ 267 w 268"/>
                <a:gd name="T11" fmla="*/ 191 h 192"/>
                <a:gd name="T12" fmla="*/ 260 w 268"/>
                <a:gd name="T13" fmla="*/ 191 h 192"/>
                <a:gd name="T14" fmla="*/ 7 w 268"/>
                <a:gd name="T15" fmla="*/ 191 h 192"/>
                <a:gd name="T16" fmla="*/ 0 w 268"/>
                <a:gd name="T17" fmla="*/ 191 h 192"/>
                <a:gd name="T18" fmla="*/ 0 w 268"/>
                <a:gd name="T19" fmla="*/ 184 h 192"/>
                <a:gd name="T20" fmla="*/ 0 w 268"/>
                <a:gd name="T21" fmla="*/ 6 h 192"/>
                <a:gd name="T22" fmla="*/ 0 w 268"/>
                <a:gd name="T23" fmla="*/ 0 h 192"/>
                <a:gd name="T24" fmla="*/ 7 w 268"/>
                <a:gd name="T25" fmla="*/ 0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8"/>
                <a:gd name="T40" fmla="*/ 0 h 192"/>
                <a:gd name="T41" fmla="*/ 268 w 268"/>
                <a:gd name="T42" fmla="*/ 192 h 1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8" h="192">
                  <a:moveTo>
                    <a:pt x="7" y="0"/>
                  </a:moveTo>
                  <a:lnTo>
                    <a:pt x="260" y="0"/>
                  </a:lnTo>
                  <a:lnTo>
                    <a:pt x="267" y="0"/>
                  </a:lnTo>
                  <a:lnTo>
                    <a:pt x="267" y="6"/>
                  </a:lnTo>
                  <a:lnTo>
                    <a:pt x="267" y="184"/>
                  </a:lnTo>
                  <a:lnTo>
                    <a:pt x="267" y="191"/>
                  </a:lnTo>
                  <a:lnTo>
                    <a:pt x="260" y="191"/>
                  </a:lnTo>
                  <a:lnTo>
                    <a:pt x="7" y="191"/>
                  </a:lnTo>
                  <a:lnTo>
                    <a:pt x="0" y="191"/>
                  </a:lnTo>
                  <a:lnTo>
                    <a:pt x="0" y="184"/>
                  </a:ln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4" name="Line 547"/>
            <p:cNvSpPr>
              <a:spLocks noChangeShapeType="1"/>
            </p:cNvSpPr>
            <p:nvPr/>
          </p:nvSpPr>
          <p:spPr bwMode="auto">
            <a:xfrm flipH="1">
              <a:off x="2378" y="3035"/>
              <a:ext cx="25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5" name="Freeform 548"/>
            <p:cNvSpPr>
              <a:spLocks/>
            </p:cNvSpPr>
            <p:nvPr/>
          </p:nvSpPr>
          <p:spPr bwMode="auto">
            <a:xfrm>
              <a:off x="2631" y="303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6" name="Line 549"/>
            <p:cNvSpPr>
              <a:spLocks noChangeShapeType="1"/>
            </p:cNvSpPr>
            <p:nvPr/>
          </p:nvSpPr>
          <p:spPr bwMode="auto">
            <a:xfrm flipV="1">
              <a:off x="2638" y="3041"/>
              <a:ext cx="0" cy="17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7" name="Freeform 550"/>
            <p:cNvSpPr>
              <a:spLocks/>
            </p:cNvSpPr>
            <p:nvPr/>
          </p:nvSpPr>
          <p:spPr bwMode="auto">
            <a:xfrm>
              <a:off x="2631" y="321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8" name="Line 551"/>
            <p:cNvSpPr>
              <a:spLocks noChangeShapeType="1"/>
            </p:cNvSpPr>
            <p:nvPr/>
          </p:nvSpPr>
          <p:spPr bwMode="auto">
            <a:xfrm>
              <a:off x="2378" y="3226"/>
              <a:ext cx="25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79" name="Freeform 552"/>
            <p:cNvSpPr>
              <a:spLocks/>
            </p:cNvSpPr>
            <p:nvPr/>
          </p:nvSpPr>
          <p:spPr bwMode="auto">
            <a:xfrm>
              <a:off x="2371" y="321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0" name="Line 553"/>
            <p:cNvSpPr>
              <a:spLocks noChangeShapeType="1"/>
            </p:cNvSpPr>
            <p:nvPr/>
          </p:nvSpPr>
          <p:spPr bwMode="auto">
            <a:xfrm>
              <a:off x="2371" y="3041"/>
              <a:ext cx="0" cy="17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1" name="Freeform 554"/>
            <p:cNvSpPr>
              <a:spLocks/>
            </p:cNvSpPr>
            <p:nvPr/>
          </p:nvSpPr>
          <p:spPr bwMode="auto">
            <a:xfrm>
              <a:off x="2371" y="303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2" name="Freeform 555"/>
            <p:cNvSpPr>
              <a:spLocks/>
            </p:cNvSpPr>
            <p:nvPr/>
          </p:nvSpPr>
          <p:spPr bwMode="auto">
            <a:xfrm>
              <a:off x="2378" y="3041"/>
              <a:ext cx="254" cy="179"/>
            </a:xfrm>
            <a:custGeom>
              <a:avLst/>
              <a:gdLst>
                <a:gd name="T0" fmla="*/ 7 w 254"/>
                <a:gd name="T1" fmla="*/ 0 h 179"/>
                <a:gd name="T2" fmla="*/ 246 w 254"/>
                <a:gd name="T3" fmla="*/ 0 h 179"/>
                <a:gd name="T4" fmla="*/ 253 w 254"/>
                <a:gd name="T5" fmla="*/ 0 h 179"/>
                <a:gd name="T6" fmla="*/ 253 w 254"/>
                <a:gd name="T7" fmla="*/ 178 h 179"/>
                <a:gd name="T8" fmla="*/ 246 w 254"/>
                <a:gd name="T9" fmla="*/ 178 h 179"/>
                <a:gd name="T10" fmla="*/ 7 w 254"/>
                <a:gd name="T11" fmla="*/ 178 h 179"/>
                <a:gd name="T12" fmla="*/ 0 w 254"/>
                <a:gd name="T13" fmla="*/ 178 h 179"/>
                <a:gd name="T14" fmla="*/ 0 w 254"/>
                <a:gd name="T15" fmla="*/ 0 h 179"/>
                <a:gd name="T16" fmla="*/ 7 w 254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79"/>
                <a:gd name="T29" fmla="*/ 254 w 254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79">
                  <a:moveTo>
                    <a:pt x="7" y="0"/>
                  </a:moveTo>
                  <a:lnTo>
                    <a:pt x="246" y="0"/>
                  </a:lnTo>
                  <a:lnTo>
                    <a:pt x="253" y="0"/>
                  </a:lnTo>
                  <a:lnTo>
                    <a:pt x="253" y="178"/>
                  </a:lnTo>
                  <a:lnTo>
                    <a:pt x="246" y="178"/>
                  </a:lnTo>
                  <a:lnTo>
                    <a:pt x="7" y="178"/>
                  </a:lnTo>
                  <a:lnTo>
                    <a:pt x="0" y="17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0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3" name="Line 556"/>
            <p:cNvSpPr>
              <a:spLocks noChangeShapeType="1"/>
            </p:cNvSpPr>
            <p:nvPr/>
          </p:nvSpPr>
          <p:spPr bwMode="auto">
            <a:xfrm flipH="1">
              <a:off x="2385" y="3041"/>
              <a:ext cx="23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4" name="Line 557"/>
            <p:cNvSpPr>
              <a:spLocks noChangeShapeType="1"/>
            </p:cNvSpPr>
            <p:nvPr/>
          </p:nvSpPr>
          <p:spPr bwMode="auto">
            <a:xfrm flipH="1">
              <a:off x="2624" y="304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5" name="Line 558"/>
            <p:cNvSpPr>
              <a:spLocks noChangeShapeType="1"/>
            </p:cNvSpPr>
            <p:nvPr/>
          </p:nvSpPr>
          <p:spPr bwMode="auto">
            <a:xfrm flipV="1">
              <a:off x="2631" y="3041"/>
              <a:ext cx="0" cy="17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6" name="Line 559"/>
            <p:cNvSpPr>
              <a:spLocks noChangeShapeType="1"/>
            </p:cNvSpPr>
            <p:nvPr/>
          </p:nvSpPr>
          <p:spPr bwMode="auto">
            <a:xfrm>
              <a:off x="2624" y="321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7" name="Line 560"/>
            <p:cNvSpPr>
              <a:spLocks noChangeShapeType="1"/>
            </p:cNvSpPr>
            <p:nvPr/>
          </p:nvSpPr>
          <p:spPr bwMode="auto">
            <a:xfrm>
              <a:off x="2385" y="3219"/>
              <a:ext cx="23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8" name="Line 561"/>
            <p:cNvSpPr>
              <a:spLocks noChangeShapeType="1"/>
            </p:cNvSpPr>
            <p:nvPr/>
          </p:nvSpPr>
          <p:spPr bwMode="auto">
            <a:xfrm>
              <a:off x="2378" y="321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89" name="Line 562"/>
            <p:cNvSpPr>
              <a:spLocks noChangeShapeType="1"/>
            </p:cNvSpPr>
            <p:nvPr/>
          </p:nvSpPr>
          <p:spPr bwMode="auto">
            <a:xfrm>
              <a:off x="2378" y="3041"/>
              <a:ext cx="0" cy="17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0" name="Line 563"/>
            <p:cNvSpPr>
              <a:spLocks noChangeShapeType="1"/>
            </p:cNvSpPr>
            <p:nvPr/>
          </p:nvSpPr>
          <p:spPr bwMode="auto">
            <a:xfrm flipH="1">
              <a:off x="2378" y="304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1" name="Freeform 564"/>
            <p:cNvSpPr>
              <a:spLocks/>
            </p:cNvSpPr>
            <p:nvPr/>
          </p:nvSpPr>
          <p:spPr bwMode="auto">
            <a:xfrm>
              <a:off x="2371" y="3041"/>
              <a:ext cx="261" cy="186"/>
            </a:xfrm>
            <a:custGeom>
              <a:avLst/>
              <a:gdLst>
                <a:gd name="T0" fmla="*/ 0 w 261"/>
                <a:gd name="T1" fmla="*/ 0 h 186"/>
                <a:gd name="T2" fmla="*/ 7 w 261"/>
                <a:gd name="T3" fmla="*/ 0 h 186"/>
                <a:gd name="T4" fmla="*/ 7 w 261"/>
                <a:gd name="T5" fmla="*/ 178 h 186"/>
                <a:gd name="T6" fmla="*/ 14 w 261"/>
                <a:gd name="T7" fmla="*/ 178 h 186"/>
                <a:gd name="T8" fmla="*/ 253 w 261"/>
                <a:gd name="T9" fmla="*/ 178 h 186"/>
                <a:gd name="T10" fmla="*/ 260 w 261"/>
                <a:gd name="T11" fmla="*/ 185 h 186"/>
                <a:gd name="T12" fmla="*/ 7 w 261"/>
                <a:gd name="T13" fmla="*/ 185 h 186"/>
                <a:gd name="T14" fmla="*/ 0 w 261"/>
                <a:gd name="T15" fmla="*/ 185 h 186"/>
                <a:gd name="T16" fmla="*/ 0 w 261"/>
                <a:gd name="T17" fmla="*/ 178 h 186"/>
                <a:gd name="T18" fmla="*/ 0 w 261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186"/>
                <a:gd name="T32" fmla="*/ 261 w 261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186">
                  <a:moveTo>
                    <a:pt x="0" y="0"/>
                  </a:moveTo>
                  <a:lnTo>
                    <a:pt x="7" y="0"/>
                  </a:lnTo>
                  <a:lnTo>
                    <a:pt x="7" y="178"/>
                  </a:lnTo>
                  <a:lnTo>
                    <a:pt x="14" y="178"/>
                  </a:lnTo>
                  <a:lnTo>
                    <a:pt x="253" y="178"/>
                  </a:lnTo>
                  <a:lnTo>
                    <a:pt x="260" y="185"/>
                  </a:lnTo>
                  <a:lnTo>
                    <a:pt x="7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0" y="0"/>
                  </a:lnTo>
                </a:path>
              </a:pathLst>
            </a:custGeom>
            <a:solidFill>
              <a:srgbClr val="B8B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2" name="Line 565"/>
            <p:cNvSpPr>
              <a:spLocks noChangeShapeType="1"/>
            </p:cNvSpPr>
            <p:nvPr/>
          </p:nvSpPr>
          <p:spPr bwMode="auto">
            <a:xfrm flipH="1">
              <a:off x="2371" y="304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3" name="Line 566"/>
            <p:cNvSpPr>
              <a:spLocks noChangeShapeType="1"/>
            </p:cNvSpPr>
            <p:nvPr/>
          </p:nvSpPr>
          <p:spPr bwMode="auto">
            <a:xfrm flipV="1">
              <a:off x="2378" y="3041"/>
              <a:ext cx="0" cy="17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4" name="Line 567"/>
            <p:cNvSpPr>
              <a:spLocks noChangeShapeType="1"/>
            </p:cNvSpPr>
            <p:nvPr/>
          </p:nvSpPr>
          <p:spPr bwMode="auto">
            <a:xfrm flipH="1">
              <a:off x="2378" y="321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5" name="Line 568"/>
            <p:cNvSpPr>
              <a:spLocks noChangeShapeType="1"/>
            </p:cNvSpPr>
            <p:nvPr/>
          </p:nvSpPr>
          <p:spPr bwMode="auto">
            <a:xfrm flipH="1">
              <a:off x="2385" y="3219"/>
              <a:ext cx="23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6" name="Line 569"/>
            <p:cNvSpPr>
              <a:spLocks noChangeShapeType="1"/>
            </p:cNvSpPr>
            <p:nvPr/>
          </p:nvSpPr>
          <p:spPr bwMode="auto">
            <a:xfrm flipH="1" flipV="1">
              <a:off x="2623" y="3218"/>
              <a:ext cx="7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7" name="Line 570"/>
            <p:cNvSpPr>
              <a:spLocks noChangeShapeType="1"/>
            </p:cNvSpPr>
            <p:nvPr/>
          </p:nvSpPr>
          <p:spPr bwMode="auto">
            <a:xfrm>
              <a:off x="2378" y="3226"/>
              <a:ext cx="25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8" name="Freeform 571"/>
            <p:cNvSpPr>
              <a:spLocks/>
            </p:cNvSpPr>
            <p:nvPr/>
          </p:nvSpPr>
          <p:spPr bwMode="auto">
            <a:xfrm>
              <a:off x="2371" y="321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99" name="Line 572"/>
            <p:cNvSpPr>
              <a:spLocks noChangeShapeType="1"/>
            </p:cNvSpPr>
            <p:nvPr/>
          </p:nvSpPr>
          <p:spPr bwMode="auto">
            <a:xfrm>
              <a:off x="2371" y="3041"/>
              <a:ext cx="0" cy="17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0" name="Freeform 573"/>
            <p:cNvSpPr>
              <a:spLocks/>
            </p:cNvSpPr>
            <p:nvPr/>
          </p:nvSpPr>
          <p:spPr bwMode="auto">
            <a:xfrm>
              <a:off x="2364" y="3014"/>
              <a:ext cx="35" cy="17"/>
            </a:xfrm>
            <a:custGeom>
              <a:avLst/>
              <a:gdLst>
                <a:gd name="T0" fmla="*/ 14 w 35"/>
                <a:gd name="T1" fmla="*/ 0 h 17"/>
                <a:gd name="T2" fmla="*/ 21 w 35"/>
                <a:gd name="T3" fmla="*/ 0 h 17"/>
                <a:gd name="T4" fmla="*/ 27 w 35"/>
                <a:gd name="T5" fmla="*/ 0 h 17"/>
                <a:gd name="T6" fmla="*/ 34 w 35"/>
                <a:gd name="T7" fmla="*/ 0 h 17"/>
                <a:gd name="T8" fmla="*/ 34 w 35"/>
                <a:gd name="T9" fmla="*/ 8 h 17"/>
                <a:gd name="T10" fmla="*/ 34 w 35"/>
                <a:gd name="T11" fmla="*/ 16 h 17"/>
                <a:gd name="T12" fmla="*/ 27 w 35"/>
                <a:gd name="T13" fmla="*/ 16 h 17"/>
                <a:gd name="T14" fmla="*/ 21 w 35"/>
                <a:gd name="T15" fmla="*/ 16 h 17"/>
                <a:gd name="T16" fmla="*/ 14 w 35"/>
                <a:gd name="T17" fmla="*/ 16 h 17"/>
                <a:gd name="T18" fmla="*/ 7 w 35"/>
                <a:gd name="T19" fmla="*/ 16 h 17"/>
                <a:gd name="T20" fmla="*/ 0 w 35"/>
                <a:gd name="T21" fmla="*/ 8 h 17"/>
                <a:gd name="T22" fmla="*/ 7 w 35"/>
                <a:gd name="T23" fmla="*/ 8 h 17"/>
                <a:gd name="T24" fmla="*/ 7 w 35"/>
                <a:gd name="T25" fmla="*/ 0 h 17"/>
                <a:gd name="T26" fmla="*/ 14 w 35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7"/>
                <a:gd name="T44" fmla="*/ 35 w 3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7">
                  <a:moveTo>
                    <a:pt x="14" y="0"/>
                  </a:move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1" name="Line 574"/>
            <p:cNvSpPr>
              <a:spLocks noChangeShapeType="1"/>
            </p:cNvSpPr>
            <p:nvPr/>
          </p:nvSpPr>
          <p:spPr bwMode="auto">
            <a:xfrm flipH="1">
              <a:off x="2378" y="301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2" name="Freeform 575"/>
            <p:cNvSpPr>
              <a:spLocks/>
            </p:cNvSpPr>
            <p:nvPr/>
          </p:nvSpPr>
          <p:spPr bwMode="auto">
            <a:xfrm>
              <a:off x="2385" y="301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7 w 17"/>
                <a:gd name="T5" fmla="*/ 0 h 17"/>
                <a:gd name="T6" fmla="*/ 0 w 17"/>
                <a:gd name="T7" fmla="*/ 0 h 17"/>
                <a:gd name="T8" fmla="*/ 7 w 17"/>
                <a:gd name="T9" fmla="*/ 0 h 17"/>
                <a:gd name="T10" fmla="*/ 16 w 17"/>
                <a:gd name="T11" fmla="*/ 0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3" name="Freeform 576"/>
            <p:cNvSpPr>
              <a:spLocks/>
            </p:cNvSpPr>
            <p:nvPr/>
          </p:nvSpPr>
          <p:spPr bwMode="auto">
            <a:xfrm>
              <a:off x="2385" y="302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7 w 17"/>
                <a:gd name="T3" fmla="*/ 8 h 17"/>
                <a:gd name="T4" fmla="*/ 16 w 17"/>
                <a:gd name="T5" fmla="*/ 8 h 17"/>
                <a:gd name="T6" fmla="*/ 16 w 17"/>
                <a:gd name="T7" fmla="*/ 0 h 17"/>
                <a:gd name="T8" fmla="*/ 16 w 17"/>
                <a:gd name="T9" fmla="*/ 8 h 17"/>
                <a:gd name="T10" fmla="*/ 7 w 17"/>
                <a:gd name="T11" fmla="*/ 8 h 17"/>
                <a:gd name="T12" fmla="*/ 0 w 17"/>
                <a:gd name="T13" fmla="*/ 8 h 17"/>
                <a:gd name="T14" fmla="*/ 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7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4" name="Freeform 577"/>
            <p:cNvSpPr>
              <a:spLocks/>
            </p:cNvSpPr>
            <p:nvPr/>
          </p:nvSpPr>
          <p:spPr bwMode="auto">
            <a:xfrm>
              <a:off x="2378" y="302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5" name="Freeform 578"/>
            <p:cNvSpPr>
              <a:spLocks/>
            </p:cNvSpPr>
            <p:nvPr/>
          </p:nvSpPr>
          <p:spPr bwMode="auto">
            <a:xfrm>
              <a:off x="2364" y="302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8 h 17"/>
                <a:gd name="T4" fmla="*/ 16 w 17"/>
                <a:gd name="T5" fmla="*/ 8 h 17"/>
                <a:gd name="T6" fmla="*/ 16 w 17"/>
                <a:gd name="T7" fmla="*/ 16 h 17"/>
                <a:gd name="T8" fmla="*/ 16 w 17"/>
                <a:gd name="T9" fmla="*/ 8 h 17"/>
                <a:gd name="T10" fmla="*/ 8 w 17"/>
                <a:gd name="T11" fmla="*/ 8 h 17"/>
                <a:gd name="T12" fmla="*/ 8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6" name="Line 579"/>
            <p:cNvSpPr>
              <a:spLocks noChangeShapeType="1"/>
            </p:cNvSpPr>
            <p:nvPr/>
          </p:nvSpPr>
          <p:spPr bwMode="auto">
            <a:xfrm>
              <a:off x="2364" y="302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7" name="Freeform 580"/>
            <p:cNvSpPr>
              <a:spLocks/>
            </p:cNvSpPr>
            <p:nvPr/>
          </p:nvSpPr>
          <p:spPr bwMode="auto">
            <a:xfrm>
              <a:off x="2364" y="301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0 w 17"/>
                <a:gd name="T5" fmla="*/ 16 h 17"/>
                <a:gd name="T6" fmla="*/ 8 w 17"/>
                <a:gd name="T7" fmla="*/ 16 h 17"/>
                <a:gd name="T8" fmla="*/ 8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8" name="Line 581"/>
            <p:cNvSpPr>
              <a:spLocks noChangeShapeType="1"/>
            </p:cNvSpPr>
            <p:nvPr/>
          </p:nvSpPr>
          <p:spPr bwMode="auto">
            <a:xfrm>
              <a:off x="2378" y="3260"/>
              <a:ext cx="26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09" name="Line 582"/>
            <p:cNvSpPr>
              <a:spLocks noChangeShapeType="1"/>
            </p:cNvSpPr>
            <p:nvPr/>
          </p:nvSpPr>
          <p:spPr bwMode="auto">
            <a:xfrm flipV="1">
              <a:off x="2432" y="3252"/>
              <a:ext cx="0" cy="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0" name="Line 583"/>
            <p:cNvSpPr>
              <a:spLocks noChangeShapeType="1"/>
            </p:cNvSpPr>
            <p:nvPr/>
          </p:nvSpPr>
          <p:spPr bwMode="auto">
            <a:xfrm>
              <a:off x="2432" y="327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1" name="Line 584"/>
            <p:cNvSpPr>
              <a:spLocks noChangeShapeType="1"/>
            </p:cNvSpPr>
            <p:nvPr/>
          </p:nvSpPr>
          <p:spPr bwMode="auto">
            <a:xfrm flipV="1">
              <a:off x="2563" y="3252"/>
              <a:ext cx="0" cy="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2" name="Line 585"/>
            <p:cNvSpPr>
              <a:spLocks noChangeShapeType="1"/>
            </p:cNvSpPr>
            <p:nvPr/>
          </p:nvSpPr>
          <p:spPr bwMode="auto">
            <a:xfrm>
              <a:off x="2563" y="327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3" name="Freeform 586"/>
            <p:cNvSpPr>
              <a:spLocks/>
            </p:cNvSpPr>
            <p:nvPr/>
          </p:nvSpPr>
          <p:spPr bwMode="auto">
            <a:xfrm>
              <a:off x="2583" y="3267"/>
              <a:ext cx="28" cy="17"/>
            </a:xfrm>
            <a:custGeom>
              <a:avLst/>
              <a:gdLst>
                <a:gd name="T0" fmla="*/ 27 w 28"/>
                <a:gd name="T1" fmla="*/ 16 h 17"/>
                <a:gd name="T2" fmla="*/ 0 w 28"/>
                <a:gd name="T3" fmla="*/ 16 h 17"/>
                <a:gd name="T4" fmla="*/ 0 w 28"/>
                <a:gd name="T5" fmla="*/ 0 h 17"/>
                <a:gd name="T6" fmla="*/ 27 w 28"/>
                <a:gd name="T7" fmla="*/ 0 h 17"/>
                <a:gd name="T8" fmla="*/ 27 w 28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27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4" name="Freeform 587"/>
            <p:cNvSpPr>
              <a:spLocks/>
            </p:cNvSpPr>
            <p:nvPr/>
          </p:nvSpPr>
          <p:spPr bwMode="auto">
            <a:xfrm>
              <a:off x="2583" y="3274"/>
              <a:ext cx="28" cy="1"/>
            </a:xfrm>
            <a:custGeom>
              <a:avLst/>
              <a:gdLst>
                <a:gd name="T0" fmla="*/ 0 w 28"/>
                <a:gd name="T1" fmla="*/ 0 h 1"/>
                <a:gd name="T2" fmla="*/ 27 w 28"/>
                <a:gd name="T3" fmla="*/ 0 h 1"/>
                <a:gd name="T4" fmla="*/ 0 w 28"/>
                <a:gd name="T5" fmla="*/ 0 h 1"/>
                <a:gd name="T6" fmla="*/ 7 w 28"/>
                <a:gd name="T7" fmla="*/ 0 h 1"/>
                <a:gd name="T8" fmla="*/ 0 w 28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"/>
                <a:gd name="T17" fmla="*/ 28 w 28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">
                  <a:moveTo>
                    <a:pt x="0" y="0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5" name="Freeform 588"/>
            <p:cNvSpPr>
              <a:spLocks/>
            </p:cNvSpPr>
            <p:nvPr/>
          </p:nvSpPr>
          <p:spPr bwMode="auto">
            <a:xfrm>
              <a:off x="2583" y="326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8 h 17"/>
                <a:gd name="T10" fmla="*/ 0 w 17"/>
                <a:gd name="T11" fmla="*/ 8 h 17"/>
                <a:gd name="T12" fmla="*/ 16 w 17"/>
                <a:gd name="T13" fmla="*/ 8 h 17"/>
                <a:gd name="T14" fmla="*/ 16 w 17"/>
                <a:gd name="T15" fmla="*/ 0 h 17"/>
                <a:gd name="T16" fmla="*/ 0 w 17"/>
                <a:gd name="T17" fmla="*/ 0 h 17"/>
                <a:gd name="T18" fmla="*/ 0 w 17"/>
                <a:gd name="T19" fmla="*/ 8 h 17"/>
                <a:gd name="T20" fmla="*/ 0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6" name="Freeform 589"/>
            <p:cNvSpPr>
              <a:spLocks/>
            </p:cNvSpPr>
            <p:nvPr/>
          </p:nvSpPr>
          <p:spPr bwMode="auto">
            <a:xfrm>
              <a:off x="2583" y="3260"/>
              <a:ext cx="28" cy="17"/>
            </a:xfrm>
            <a:custGeom>
              <a:avLst/>
              <a:gdLst>
                <a:gd name="T0" fmla="*/ 27 w 28"/>
                <a:gd name="T1" fmla="*/ 16 h 17"/>
                <a:gd name="T2" fmla="*/ 27 w 28"/>
                <a:gd name="T3" fmla="*/ 0 h 17"/>
                <a:gd name="T4" fmla="*/ 0 w 28"/>
                <a:gd name="T5" fmla="*/ 0 h 17"/>
                <a:gd name="T6" fmla="*/ 0 w 28"/>
                <a:gd name="T7" fmla="*/ 16 h 17"/>
                <a:gd name="T8" fmla="*/ 27 w 28"/>
                <a:gd name="T9" fmla="*/ 16 h 17"/>
                <a:gd name="T10" fmla="*/ 27 w 28"/>
                <a:gd name="T11" fmla="*/ 0 h 17"/>
                <a:gd name="T12" fmla="*/ 27 w 28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7"/>
                <a:gd name="T23" fmla="*/ 28 w 2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7">
                  <a:moveTo>
                    <a:pt x="27" y="16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7" y="16"/>
                  </a:lnTo>
                  <a:lnTo>
                    <a:pt x="27" y="0"/>
                  </a:lnTo>
                  <a:lnTo>
                    <a:pt x="27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7" name="Line 590"/>
            <p:cNvSpPr>
              <a:spLocks noChangeShapeType="1"/>
            </p:cNvSpPr>
            <p:nvPr/>
          </p:nvSpPr>
          <p:spPr bwMode="auto">
            <a:xfrm flipV="1">
              <a:off x="2610" y="326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8" name="Line 591"/>
            <p:cNvSpPr>
              <a:spLocks noChangeShapeType="1"/>
            </p:cNvSpPr>
            <p:nvPr/>
          </p:nvSpPr>
          <p:spPr bwMode="auto">
            <a:xfrm flipV="1">
              <a:off x="2590" y="326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19" name="Freeform 592"/>
            <p:cNvSpPr>
              <a:spLocks/>
            </p:cNvSpPr>
            <p:nvPr/>
          </p:nvSpPr>
          <p:spPr bwMode="auto">
            <a:xfrm>
              <a:off x="2590" y="3267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0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0" name="Line 593"/>
            <p:cNvSpPr>
              <a:spLocks noChangeShapeType="1"/>
            </p:cNvSpPr>
            <p:nvPr/>
          </p:nvSpPr>
          <p:spPr bwMode="auto">
            <a:xfrm>
              <a:off x="2590" y="326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1" name="Freeform 594"/>
            <p:cNvSpPr>
              <a:spLocks/>
            </p:cNvSpPr>
            <p:nvPr/>
          </p:nvSpPr>
          <p:spPr bwMode="auto">
            <a:xfrm>
              <a:off x="2590" y="3267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0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2" name="Line 595"/>
            <p:cNvSpPr>
              <a:spLocks noChangeShapeType="1"/>
            </p:cNvSpPr>
            <p:nvPr/>
          </p:nvSpPr>
          <p:spPr bwMode="auto">
            <a:xfrm flipH="1">
              <a:off x="2624" y="326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3" name="Freeform 596"/>
            <p:cNvSpPr>
              <a:spLocks/>
            </p:cNvSpPr>
            <p:nvPr/>
          </p:nvSpPr>
          <p:spPr bwMode="auto">
            <a:xfrm>
              <a:off x="2391" y="325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4" name="Freeform 597"/>
            <p:cNvSpPr>
              <a:spLocks/>
            </p:cNvSpPr>
            <p:nvPr/>
          </p:nvSpPr>
          <p:spPr bwMode="auto">
            <a:xfrm>
              <a:off x="2391" y="325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8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w 17"/>
                <a:gd name="T11" fmla="*/ 16 h 17"/>
                <a:gd name="T12" fmla="*/ 8 w 17"/>
                <a:gd name="T13" fmla="*/ 16 h 17"/>
                <a:gd name="T14" fmla="*/ 16 w 17"/>
                <a:gd name="T15" fmla="*/ 16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5" name="Line 598"/>
            <p:cNvSpPr>
              <a:spLocks noChangeShapeType="1"/>
            </p:cNvSpPr>
            <p:nvPr/>
          </p:nvSpPr>
          <p:spPr bwMode="auto">
            <a:xfrm>
              <a:off x="2391" y="3253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6" name="Freeform 599"/>
            <p:cNvSpPr>
              <a:spLocks/>
            </p:cNvSpPr>
            <p:nvPr/>
          </p:nvSpPr>
          <p:spPr bwMode="auto">
            <a:xfrm>
              <a:off x="2378" y="3274"/>
              <a:ext cx="261" cy="28"/>
            </a:xfrm>
            <a:custGeom>
              <a:avLst/>
              <a:gdLst>
                <a:gd name="T0" fmla="*/ 260 w 261"/>
                <a:gd name="T1" fmla="*/ 27 h 28"/>
                <a:gd name="T2" fmla="*/ 246 w 261"/>
                <a:gd name="T3" fmla="*/ 27 h 28"/>
                <a:gd name="T4" fmla="*/ 239 w 261"/>
                <a:gd name="T5" fmla="*/ 20 h 28"/>
                <a:gd name="T6" fmla="*/ 239 w 261"/>
                <a:gd name="T7" fmla="*/ 14 h 28"/>
                <a:gd name="T8" fmla="*/ 253 w 261"/>
                <a:gd name="T9" fmla="*/ 0 h 28"/>
                <a:gd name="T10" fmla="*/ 219 w 261"/>
                <a:gd name="T11" fmla="*/ 0 h 28"/>
                <a:gd name="T12" fmla="*/ 219 w 261"/>
                <a:gd name="T13" fmla="*/ 7 h 28"/>
                <a:gd name="T14" fmla="*/ 205 w 261"/>
                <a:gd name="T15" fmla="*/ 14 h 28"/>
                <a:gd name="T16" fmla="*/ 219 w 261"/>
                <a:gd name="T17" fmla="*/ 14 h 28"/>
                <a:gd name="T18" fmla="*/ 219 w 261"/>
                <a:gd name="T19" fmla="*/ 27 h 28"/>
                <a:gd name="T20" fmla="*/ 34 w 261"/>
                <a:gd name="T21" fmla="*/ 27 h 28"/>
                <a:gd name="T22" fmla="*/ 34 w 261"/>
                <a:gd name="T23" fmla="*/ 14 h 28"/>
                <a:gd name="T24" fmla="*/ 48 w 261"/>
                <a:gd name="T25" fmla="*/ 14 h 28"/>
                <a:gd name="T26" fmla="*/ 41 w 261"/>
                <a:gd name="T27" fmla="*/ 7 h 28"/>
                <a:gd name="T28" fmla="*/ 41 w 261"/>
                <a:gd name="T29" fmla="*/ 0 h 28"/>
                <a:gd name="T30" fmla="*/ 7 w 261"/>
                <a:gd name="T31" fmla="*/ 0 h 28"/>
                <a:gd name="T32" fmla="*/ 13 w 261"/>
                <a:gd name="T33" fmla="*/ 14 h 28"/>
                <a:gd name="T34" fmla="*/ 13 w 261"/>
                <a:gd name="T35" fmla="*/ 20 h 28"/>
                <a:gd name="T36" fmla="*/ 13 w 261"/>
                <a:gd name="T37" fmla="*/ 27 h 28"/>
                <a:gd name="T38" fmla="*/ 0 w 261"/>
                <a:gd name="T39" fmla="*/ 27 h 28"/>
                <a:gd name="T40" fmla="*/ 260 w 261"/>
                <a:gd name="T41" fmla="*/ 27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1"/>
                <a:gd name="T64" fmla="*/ 0 h 28"/>
                <a:gd name="T65" fmla="*/ 261 w 261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1" h="28">
                  <a:moveTo>
                    <a:pt x="260" y="27"/>
                  </a:moveTo>
                  <a:lnTo>
                    <a:pt x="246" y="27"/>
                  </a:lnTo>
                  <a:lnTo>
                    <a:pt x="239" y="20"/>
                  </a:lnTo>
                  <a:lnTo>
                    <a:pt x="239" y="14"/>
                  </a:lnTo>
                  <a:lnTo>
                    <a:pt x="253" y="0"/>
                  </a:lnTo>
                  <a:lnTo>
                    <a:pt x="219" y="0"/>
                  </a:lnTo>
                  <a:lnTo>
                    <a:pt x="219" y="7"/>
                  </a:lnTo>
                  <a:lnTo>
                    <a:pt x="205" y="14"/>
                  </a:lnTo>
                  <a:lnTo>
                    <a:pt x="219" y="14"/>
                  </a:lnTo>
                  <a:lnTo>
                    <a:pt x="219" y="27"/>
                  </a:lnTo>
                  <a:lnTo>
                    <a:pt x="34" y="27"/>
                  </a:lnTo>
                  <a:lnTo>
                    <a:pt x="34" y="14"/>
                  </a:lnTo>
                  <a:lnTo>
                    <a:pt x="48" y="14"/>
                  </a:lnTo>
                  <a:lnTo>
                    <a:pt x="41" y="7"/>
                  </a:lnTo>
                  <a:lnTo>
                    <a:pt x="41" y="0"/>
                  </a:lnTo>
                  <a:lnTo>
                    <a:pt x="7" y="0"/>
                  </a:lnTo>
                  <a:lnTo>
                    <a:pt x="13" y="14"/>
                  </a:lnTo>
                  <a:lnTo>
                    <a:pt x="13" y="20"/>
                  </a:lnTo>
                  <a:lnTo>
                    <a:pt x="13" y="27"/>
                  </a:lnTo>
                  <a:lnTo>
                    <a:pt x="0" y="27"/>
                  </a:lnTo>
                  <a:lnTo>
                    <a:pt x="260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7" name="Line 600"/>
            <p:cNvSpPr>
              <a:spLocks noChangeShapeType="1"/>
            </p:cNvSpPr>
            <p:nvPr/>
          </p:nvSpPr>
          <p:spPr bwMode="auto">
            <a:xfrm>
              <a:off x="2624" y="3301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8" name="Line 601"/>
            <p:cNvSpPr>
              <a:spLocks noChangeShapeType="1"/>
            </p:cNvSpPr>
            <p:nvPr/>
          </p:nvSpPr>
          <p:spPr bwMode="auto">
            <a:xfrm>
              <a:off x="2617" y="3294"/>
              <a:ext cx="7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29" name="Line 602"/>
            <p:cNvSpPr>
              <a:spLocks noChangeShapeType="1"/>
            </p:cNvSpPr>
            <p:nvPr/>
          </p:nvSpPr>
          <p:spPr bwMode="auto">
            <a:xfrm>
              <a:off x="2617" y="3288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0" name="Freeform 603"/>
            <p:cNvSpPr>
              <a:spLocks/>
            </p:cNvSpPr>
            <p:nvPr/>
          </p:nvSpPr>
          <p:spPr bwMode="auto">
            <a:xfrm>
              <a:off x="2617" y="3274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0 h 17"/>
                <a:gd name="T4" fmla="*/ 0 w 17"/>
                <a:gd name="T5" fmla="*/ 16 h 17"/>
                <a:gd name="T6" fmla="*/ 16 w 17"/>
                <a:gd name="T7" fmla="*/ 8 h 17"/>
                <a:gd name="T8" fmla="*/ 16 w 17"/>
                <a:gd name="T9" fmla="*/ 0 h 17"/>
                <a:gd name="T10" fmla="*/ 16 w 17"/>
                <a:gd name="T11" fmla="*/ 8 h 17"/>
                <a:gd name="T12" fmla="*/ 16 w 17"/>
                <a:gd name="T13" fmla="*/ 0 h 17"/>
                <a:gd name="T14" fmla="*/ 16 w 17"/>
                <a:gd name="T15" fmla="*/ 8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8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1" name="Freeform 604"/>
            <p:cNvSpPr>
              <a:spLocks/>
            </p:cNvSpPr>
            <p:nvPr/>
          </p:nvSpPr>
          <p:spPr bwMode="auto">
            <a:xfrm>
              <a:off x="2597" y="3274"/>
              <a:ext cx="35" cy="17"/>
            </a:xfrm>
            <a:custGeom>
              <a:avLst/>
              <a:gdLst>
                <a:gd name="T0" fmla="*/ 0 w 35"/>
                <a:gd name="T1" fmla="*/ 0 h 17"/>
                <a:gd name="T2" fmla="*/ 0 w 35"/>
                <a:gd name="T3" fmla="*/ 16 h 17"/>
                <a:gd name="T4" fmla="*/ 34 w 35"/>
                <a:gd name="T5" fmla="*/ 16 h 17"/>
                <a:gd name="T6" fmla="*/ 34 w 35"/>
                <a:gd name="T7" fmla="*/ 0 h 17"/>
                <a:gd name="T8" fmla="*/ 0 w 35"/>
                <a:gd name="T9" fmla="*/ 0 h 17"/>
                <a:gd name="T10" fmla="*/ 0 w 35"/>
                <a:gd name="T11" fmla="*/ 16 h 17"/>
                <a:gd name="T12" fmla="*/ 0 w 3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7"/>
                <a:gd name="T23" fmla="*/ 35 w 3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7">
                  <a:moveTo>
                    <a:pt x="0" y="0"/>
                  </a:moveTo>
                  <a:lnTo>
                    <a:pt x="0" y="16"/>
                  </a:lnTo>
                  <a:lnTo>
                    <a:pt x="34" y="16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2" name="Line 605"/>
            <p:cNvSpPr>
              <a:spLocks noChangeShapeType="1"/>
            </p:cNvSpPr>
            <p:nvPr/>
          </p:nvSpPr>
          <p:spPr bwMode="auto">
            <a:xfrm flipV="1">
              <a:off x="2597" y="327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3" name="Freeform 606"/>
            <p:cNvSpPr>
              <a:spLocks/>
            </p:cNvSpPr>
            <p:nvPr/>
          </p:nvSpPr>
          <p:spPr bwMode="auto">
            <a:xfrm>
              <a:off x="2583" y="328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w 17"/>
                <a:gd name="T11" fmla="*/ 0 h 17"/>
                <a:gd name="T12" fmla="*/ 0 w 17"/>
                <a:gd name="T13" fmla="*/ 16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4" name="Freeform 607"/>
            <p:cNvSpPr>
              <a:spLocks/>
            </p:cNvSpPr>
            <p:nvPr/>
          </p:nvSpPr>
          <p:spPr bwMode="auto">
            <a:xfrm>
              <a:off x="2583" y="328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5" name="Line 608"/>
            <p:cNvSpPr>
              <a:spLocks noChangeShapeType="1"/>
            </p:cNvSpPr>
            <p:nvPr/>
          </p:nvSpPr>
          <p:spPr bwMode="auto">
            <a:xfrm flipV="1">
              <a:off x="2597" y="3287"/>
              <a:ext cx="0" cy="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6" name="Freeform 609"/>
            <p:cNvSpPr>
              <a:spLocks/>
            </p:cNvSpPr>
            <p:nvPr/>
          </p:nvSpPr>
          <p:spPr bwMode="auto">
            <a:xfrm>
              <a:off x="2412" y="3301"/>
              <a:ext cx="186" cy="1"/>
            </a:xfrm>
            <a:custGeom>
              <a:avLst/>
              <a:gdLst>
                <a:gd name="T0" fmla="*/ 0 w 186"/>
                <a:gd name="T1" fmla="*/ 0 h 1"/>
                <a:gd name="T2" fmla="*/ 185 w 186"/>
                <a:gd name="T3" fmla="*/ 0 h 1"/>
                <a:gd name="T4" fmla="*/ 0 w 186"/>
                <a:gd name="T5" fmla="*/ 0 h 1"/>
                <a:gd name="T6" fmla="*/ 7 w 186"/>
                <a:gd name="T7" fmla="*/ 0 h 1"/>
                <a:gd name="T8" fmla="*/ 0 w 18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"/>
                <a:gd name="T17" fmla="*/ 186 w 18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">
                  <a:moveTo>
                    <a:pt x="0" y="0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7" name="Freeform 610"/>
            <p:cNvSpPr>
              <a:spLocks/>
            </p:cNvSpPr>
            <p:nvPr/>
          </p:nvSpPr>
          <p:spPr bwMode="auto">
            <a:xfrm>
              <a:off x="2412" y="328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8" name="Freeform 611"/>
            <p:cNvSpPr>
              <a:spLocks/>
            </p:cNvSpPr>
            <p:nvPr/>
          </p:nvSpPr>
          <p:spPr bwMode="auto">
            <a:xfrm>
              <a:off x="2412" y="3281"/>
              <a:ext cx="21" cy="17"/>
            </a:xfrm>
            <a:custGeom>
              <a:avLst/>
              <a:gdLst>
                <a:gd name="T0" fmla="*/ 14 w 21"/>
                <a:gd name="T1" fmla="*/ 16 h 17"/>
                <a:gd name="T2" fmla="*/ 14 w 21"/>
                <a:gd name="T3" fmla="*/ 0 h 17"/>
                <a:gd name="T4" fmla="*/ 0 w 21"/>
                <a:gd name="T5" fmla="*/ 16 h 17"/>
                <a:gd name="T6" fmla="*/ 14 w 21"/>
                <a:gd name="T7" fmla="*/ 16 h 17"/>
                <a:gd name="T8" fmla="*/ 14 w 21"/>
                <a:gd name="T9" fmla="*/ 0 h 17"/>
                <a:gd name="T10" fmla="*/ 14 w 21"/>
                <a:gd name="T11" fmla="*/ 16 h 17"/>
                <a:gd name="T12" fmla="*/ 20 w 21"/>
                <a:gd name="T13" fmla="*/ 0 h 17"/>
                <a:gd name="T14" fmla="*/ 14 w 21"/>
                <a:gd name="T15" fmla="*/ 0 h 17"/>
                <a:gd name="T16" fmla="*/ 14 w 21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14" y="16"/>
                  </a:moveTo>
                  <a:lnTo>
                    <a:pt x="14" y="0"/>
                  </a:lnTo>
                  <a:lnTo>
                    <a:pt x="0" y="16"/>
                  </a:lnTo>
                  <a:lnTo>
                    <a:pt x="14" y="16"/>
                  </a:lnTo>
                  <a:lnTo>
                    <a:pt x="14" y="0"/>
                  </a:lnTo>
                  <a:lnTo>
                    <a:pt x="14" y="16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39" name="Freeform 612"/>
            <p:cNvSpPr>
              <a:spLocks/>
            </p:cNvSpPr>
            <p:nvPr/>
          </p:nvSpPr>
          <p:spPr bwMode="auto">
            <a:xfrm>
              <a:off x="2412" y="328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8 w 17"/>
                <a:gd name="T9" fmla="*/ 0 h 17"/>
                <a:gd name="T10" fmla="*/ 0 w 17"/>
                <a:gd name="T11" fmla="*/ 0 h 17"/>
                <a:gd name="T12" fmla="*/ 8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40" name="Freeform 613"/>
            <p:cNvSpPr>
              <a:spLocks/>
            </p:cNvSpPr>
            <p:nvPr/>
          </p:nvSpPr>
          <p:spPr bwMode="auto">
            <a:xfrm>
              <a:off x="2412" y="327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41" name="Freeform 614"/>
            <p:cNvSpPr>
              <a:spLocks/>
            </p:cNvSpPr>
            <p:nvPr/>
          </p:nvSpPr>
          <p:spPr bwMode="auto">
            <a:xfrm>
              <a:off x="2385" y="3274"/>
              <a:ext cx="35" cy="17"/>
            </a:xfrm>
            <a:custGeom>
              <a:avLst/>
              <a:gdLst>
                <a:gd name="T0" fmla="*/ 0 w 35"/>
                <a:gd name="T1" fmla="*/ 0 h 17"/>
                <a:gd name="T2" fmla="*/ 0 w 35"/>
                <a:gd name="T3" fmla="*/ 16 h 17"/>
                <a:gd name="T4" fmla="*/ 34 w 35"/>
                <a:gd name="T5" fmla="*/ 16 h 17"/>
                <a:gd name="T6" fmla="*/ 34 w 35"/>
                <a:gd name="T7" fmla="*/ 0 h 17"/>
                <a:gd name="T8" fmla="*/ 0 w 35"/>
                <a:gd name="T9" fmla="*/ 0 h 17"/>
                <a:gd name="T10" fmla="*/ 0 w 35"/>
                <a:gd name="T11" fmla="*/ 16 h 17"/>
                <a:gd name="T12" fmla="*/ 0 w 35"/>
                <a:gd name="T13" fmla="*/ 0 h 17"/>
                <a:gd name="T14" fmla="*/ 0 w 35"/>
                <a:gd name="T15" fmla="*/ 16 h 17"/>
                <a:gd name="T16" fmla="*/ 0 w 35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17"/>
                <a:gd name="T29" fmla="*/ 35 w 35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17">
                  <a:moveTo>
                    <a:pt x="0" y="0"/>
                  </a:moveTo>
                  <a:lnTo>
                    <a:pt x="0" y="16"/>
                  </a:lnTo>
                  <a:lnTo>
                    <a:pt x="34" y="16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42" name="Freeform 615"/>
            <p:cNvSpPr>
              <a:spLocks/>
            </p:cNvSpPr>
            <p:nvPr/>
          </p:nvSpPr>
          <p:spPr bwMode="auto">
            <a:xfrm>
              <a:off x="2385" y="327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0 w 17"/>
                <a:gd name="T5" fmla="*/ 8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43" name="Line 616"/>
            <p:cNvSpPr>
              <a:spLocks noChangeShapeType="1"/>
            </p:cNvSpPr>
            <p:nvPr/>
          </p:nvSpPr>
          <p:spPr bwMode="auto">
            <a:xfrm flipV="1">
              <a:off x="2391" y="3288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44" name="Line 617"/>
            <p:cNvSpPr>
              <a:spLocks noChangeShapeType="1"/>
            </p:cNvSpPr>
            <p:nvPr/>
          </p:nvSpPr>
          <p:spPr bwMode="auto">
            <a:xfrm flipV="1">
              <a:off x="2391" y="329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45" name="Line 618"/>
            <p:cNvSpPr>
              <a:spLocks noChangeShapeType="1"/>
            </p:cNvSpPr>
            <p:nvPr/>
          </p:nvSpPr>
          <p:spPr bwMode="auto">
            <a:xfrm>
              <a:off x="2378" y="3301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46" name="Line 619"/>
            <p:cNvSpPr>
              <a:spLocks noChangeShapeType="1"/>
            </p:cNvSpPr>
            <p:nvPr/>
          </p:nvSpPr>
          <p:spPr bwMode="auto">
            <a:xfrm flipH="1">
              <a:off x="2378" y="3301"/>
              <a:ext cx="26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1010" name="Group 620"/>
          <p:cNvGrpSpPr>
            <a:grpSpLocks/>
          </p:cNvGrpSpPr>
          <p:nvPr/>
        </p:nvGrpSpPr>
        <p:grpSpPr bwMode="auto">
          <a:xfrm>
            <a:off x="6189639" y="4818064"/>
            <a:ext cx="1034780" cy="644525"/>
            <a:chOff x="2925" y="3035"/>
            <a:chExt cx="489" cy="406"/>
          </a:xfrm>
        </p:grpSpPr>
        <p:sp>
          <p:nvSpPr>
            <p:cNvPr id="42004" name="Freeform 621"/>
            <p:cNvSpPr>
              <a:spLocks/>
            </p:cNvSpPr>
            <p:nvPr/>
          </p:nvSpPr>
          <p:spPr bwMode="auto">
            <a:xfrm>
              <a:off x="2925" y="3212"/>
              <a:ext cx="480" cy="152"/>
            </a:xfrm>
            <a:custGeom>
              <a:avLst/>
              <a:gdLst>
                <a:gd name="T0" fmla="*/ 7 w 480"/>
                <a:gd name="T1" fmla="*/ 96 h 152"/>
                <a:gd name="T2" fmla="*/ 219 w 480"/>
                <a:gd name="T3" fmla="*/ 151 h 152"/>
                <a:gd name="T4" fmla="*/ 479 w 480"/>
                <a:gd name="T5" fmla="*/ 96 h 152"/>
                <a:gd name="T6" fmla="*/ 479 w 480"/>
                <a:gd name="T7" fmla="*/ 34 h 152"/>
                <a:gd name="T8" fmla="*/ 267 w 480"/>
                <a:gd name="T9" fmla="*/ 0 h 152"/>
                <a:gd name="T10" fmla="*/ 7 w 480"/>
                <a:gd name="T11" fmla="*/ 28 h 152"/>
                <a:gd name="T12" fmla="*/ 7 w 480"/>
                <a:gd name="T13" fmla="*/ 34 h 152"/>
                <a:gd name="T14" fmla="*/ 0 w 480"/>
                <a:gd name="T15" fmla="*/ 62 h 152"/>
                <a:gd name="T16" fmla="*/ 7 w 480"/>
                <a:gd name="T17" fmla="*/ 62 h 152"/>
                <a:gd name="T18" fmla="*/ 7 w 480"/>
                <a:gd name="T19" fmla="*/ 96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0"/>
                <a:gd name="T31" fmla="*/ 0 h 152"/>
                <a:gd name="T32" fmla="*/ 480 w 480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0" h="152">
                  <a:moveTo>
                    <a:pt x="7" y="96"/>
                  </a:moveTo>
                  <a:lnTo>
                    <a:pt x="219" y="151"/>
                  </a:lnTo>
                  <a:lnTo>
                    <a:pt x="479" y="96"/>
                  </a:lnTo>
                  <a:lnTo>
                    <a:pt x="479" y="34"/>
                  </a:lnTo>
                  <a:lnTo>
                    <a:pt x="267" y="0"/>
                  </a:lnTo>
                  <a:lnTo>
                    <a:pt x="7" y="28"/>
                  </a:lnTo>
                  <a:lnTo>
                    <a:pt x="7" y="34"/>
                  </a:lnTo>
                  <a:lnTo>
                    <a:pt x="0" y="62"/>
                  </a:lnTo>
                  <a:lnTo>
                    <a:pt x="7" y="62"/>
                  </a:lnTo>
                  <a:lnTo>
                    <a:pt x="7" y="96"/>
                  </a:ln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5" name="Line 622"/>
            <p:cNvSpPr>
              <a:spLocks noChangeShapeType="1"/>
            </p:cNvSpPr>
            <p:nvPr/>
          </p:nvSpPr>
          <p:spPr bwMode="auto">
            <a:xfrm flipH="1" flipV="1">
              <a:off x="2932" y="3307"/>
              <a:ext cx="212" cy="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6" name="Freeform 623"/>
            <p:cNvSpPr>
              <a:spLocks/>
            </p:cNvSpPr>
            <p:nvPr/>
          </p:nvSpPr>
          <p:spPr bwMode="auto">
            <a:xfrm>
              <a:off x="3144" y="3308"/>
              <a:ext cx="261" cy="56"/>
            </a:xfrm>
            <a:custGeom>
              <a:avLst/>
              <a:gdLst>
                <a:gd name="T0" fmla="*/ 253 w 261"/>
                <a:gd name="T1" fmla="*/ 0 h 56"/>
                <a:gd name="T2" fmla="*/ 260 w 261"/>
                <a:gd name="T3" fmla="*/ 0 h 56"/>
                <a:gd name="T4" fmla="*/ 0 w 261"/>
                <a:gd name="T5" fmla="*/ 55 h 56"/>
                <a:gd name="T6" fmla="*/ 260 w 261"/>
                <a:gd name="T7" fmla="*/ 0 h 56"/>
                <a:gd name="T8" fmla="*/ 253 w 261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56"/>
                <a:gd name="T17" fmla="*/ 261 w 26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56">
                  <a:moveTo>
                    <a:pt x="253" y="0"/>
                  </a:moveTo>
                  <a:lnTo>
                    <a:pt x="260" y="0"/>
                  </a:lnTo>
                  <a:lnTo>
                    <a:pt x="0" y="55"/>
                  </a:lnTo>
                  <a:lnTo>
                    <a:pt x="260" y="0"/>
                  </a:lnTo>
                  <a:lnTo>
                    <a:pt x="25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7" name="Freeform 624"/>
            <p:cNvSpPr>
              <a:spLocks/>
            </p:cNvSpPr>
            <p:nvPr/>
          </p:nvSpPr>
          <p:spPr bwMode="auto">
            <a:xfrm>
              <a:off x="3397" y="3246"/>
              <a:ext cx="17" cy="63"/>
            </a:xfrm>
            <a:custGeom>
              <a:avLst/>
              <a:gdLst>
                <a:gd name="T0" fmla="*/ 16 w 17"/>
                <a:gd name="T1" fmla="*/ 0 h 63"/>
                <a:gd name="T2" fmla="*/ 0 w 17"/>
                <a:gd name="T3" fmla="*/ 0 h 63"/>
                <a:gd name="T4" fmla="*/ 0 w 17"/>
                <a:gd name="T5" fmla="*/ 62 h 63"/>
                <a:gd name="T6" fmla="*/ 16 w 17"/>
                <a:gd name="T7" fmla="*/ 62 h 63"/>
                <a:gd name="T8" fmla="*/ 16 w 17"/>
                <a:gd name="T9" fmla="*/ 0 h 63"/>
                <a:gd name="T10" fmla="*/ 0 w 17"/>
                <a:gd name="T11" fmla="*/ 0 h 63"/>
                <a:gd name="T12" fmla="*/ 16 w 1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3"/>
                <a:gd name="T23" fmla="*/ 17 w 1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3">
                  <a:moveTo>
                    <a:pt x="16" y="0"/>
                  </a:moveTo>
                  <a:lnTo>
                    <a:pt x="0" y="0"/>
                  </a:lnTo>
                  <a:lnTo>
                    <a:pt x="0" y="62"/>
                  </a:lnTo>
                  <a:lnTo>
                    <a:pt x="16" y="6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8" name="Line 625"/>
            <p:cNvSpPr>
              <a:spLocks noChangeShapeType="1"/>
            </p:cNvSpPr>
            <p:nvPr/>
          </p:nvSpPr>
          <p:spPr bwMode="auto">
            <a:xfrm>
              <a:off x="3192" y="3212"/>
              <a:ext cx="212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9" name="Line 626"/>
            <p:cNvSpPr>
              <a:spLocks noChangeShapeType="1"/>
            </p:cNvSpPr>
            <p:nvPr/>
          </p:nvSpPr>
          <p:spPr bwMode="auto">
            <a:xfrm flipV="1">
              <a:off x="2932" y="3212"/>
              <a:ext cx="260" cy="2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0" name="Freeform 627"/>
            <p:cNvSpPr>
              <a:spLocks/>
            </p:cNvSpPr>
            <p:nvPr/>
          </p:nvSpPr>
          <p:spPr bwMode="auto">
            <a:xfrm>
              <a:off x="2932" y="3240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7 h 17"/>
                <a:gd name="T4" fmla="*/ 0 w 1"/>
                <a:gd name="T5" fmla="*/ 0 h 17"/>
                <a:gd name="T6" fmla="*/ 0 w 1"/>
                <a:gd name="T7" fmla="*/ 7 h 17"/>
                <a:gd name="T8" fmla="*/ 0 w 1"/>
                <a:gd name="T9" fmla="*/ 16 h 17"/>
                <a:gd name="T10" fmla="*/ 0 w 1"/>
                <a:gd name="T11" fmla="*/ 7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1" name="Freeform 628"/>
            <p:cNvSpPr>
              <a:spLocks/>
            </p:cNvSpPr>
            <p:nvPr/>
          </p:nvSpPr>
          <p:spPr bwMode="auto">
            <a:xfrm>
              <a:off x="2925" y="3246"/>
              <a:ext cx="17" cy="29"/>
            </a:xfrm>
            <a:custGeom>
              <a:avLst/>
              <a:gdLst>
                <a:gd name="T0" fmla="*/ 0 w 17"/>
                <a:gd name="T1" fmla="*/ 28 h 29"/>
                <a:gd name="T2" fmla="*/ 16 w 17"/>
                <a:gd name="T3" fmla="*/ 7 h 29"/>
                <a:gd name="T4" fmla="*/ 16 w 17"/>
                <a:gd name="T5" fmla="*/ 0 h 29"/>
                <a:gd name="T6" fmla="*/ 0 w 17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9"/>
                <a:gd name="T14" fmla="*/ 17 w 17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9">
                  <a:moveTo>
                    <a:pt x="0" y="28"/>
                  </a:moveTo>
                  <a:lnTo>
                    <a:pt x="16" y="7"/>
                  </a:lnTo>
                  <a:lnTo>
                    <a:pt x="16" y="0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2" name="Line 629"/>
            <p:cNvSpPr>
              <a:spLocks noChangeShapeType="1"/>
            </p:cNvSpPr>
            <p:nvPr/>
          </p:nvSpPr>
          <p:spPr bwMode="auto">
            <a:xfrm flipH="1">
              <a:off x="2925" y="327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3" name="Line 630"/>
            <p:cNvSpPr>
              <a:spLocks noChangeShapeType="1"/>
            </p:cNvSpPr>
            <p:nvPr/>
          </p:nvSpPr>
          <p:spPr bwMode="auto">
            <a:xfrm flipV="1">
              <a:off x="2932" y="3274"/>
              <a:ext cx="0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4" name="Freeform 631"/>
            <p:cNvSpPr>
              <a:spLocks/>
            </p:cNvSpPr>
            <p:nvPr/>
          </p:nvSpPr>
          <p:spPr bwMode="auto">
            <a:xfrm>
              <a:off x="3144" y="3301"/>
              <a:ext cx="261" cy="63"/>
            </a:xfrm>
            <a:custGeom>
              <a:avLst/>
              <a:gdLst>
                <a:gd name="T0" fmla="*/ 0 w 261"/>
                <a:gd name="T1" fmla="*/ 48 h 63"/>
                <a:gd name="T2" fmla="*/ 0 w 261"/>
                <a:gd name="T3" fmla="*/ 62 h 63"/>
                <a:gd name="T4" fmla="*/ 260 w 261"/>
                <a:gd name="T5" fmla="*/ 7 h 63"/>
                <a:gd name="T6" fmla="*/ 260 w 261"/>
                <a:gd name="T7" fmla="*/ 0 h 63"/>
                <a:gd name="T8" fmla="*/ 0 w 261"/>
                <a:gd name="T9" fmla="*/ 48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63"/>
                <a:gd name="T17" fmla="*/ 261 w 261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63">
                  <a:moveTo>
                    <a:pt x="0" y="48"/>
                  </a:moveTo>
                  <a:lnTo>
                    <a:pt x="0" y="62"/>
                  </a:lnTo>
                  <a:lnTo>
                    <a:pt x="260" y="7"/>
                  </a:lnTo>
                  <a:lnTo>
                    <a:pt x="260" y="0"/>
                  </a:lnTo>
                  <a:lnTo>
                    <a:pt x="0" y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5" name="Line 632"/>
            <p:cNvSpPr>
              <a:spLocks noChangeShapeType="1"/>
            </p:cNvSpPr>
            <p:nvPr/>
          </p:nvSpPr>
          <p:spPr bwMode="auto">
            <a:xfrm flipV="1">
              <a:off x="3144" y="3349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6" name="Freeform 633"/>
            <p:cNvSpPr>
              <a:spLocks/>
            </p:cNvSpPr>
            <p:nvPr/>
          </p:nvSpPr>
          <p:spPr bwMode="auto">
            <a:xfrm>
              <a:off x="3144" y="3308"/>
              <a:ext cx="261" cy="56"/>
            </a:xfrm>
            <a:custGeom>
              <a:avLst/>
              <a:gdLst>
                <a:gd name="T0" fmla="*/ 253 w 261"/>
                <a:gd name="T1" fmla="*/ 0 h 56"/>
                <a:gd name="T2" fmla="*/ 260 w 261"/>
                <a:gd name="T3" fmla="*/ 0 h 56"/>
                <a:gd name="T4" fmla="*/ 0 w 261"/>
                <a:gd name="T5" fmla="*/ 55 h 56"/>
                <a:gd name="T6" fmla="*/ 260 w 261"/>
                <a:gd name="T7" fmla="*/ 0 h 56"/>
                <a:gd name="T8" fmla="*/ 253 w 261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56"/>
                <a:gd name="T17" fmla="*/ 261 w 26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56">
                  <a:moveTo>
                    <a:pt x="253" y="0"/>
                  </a:moveTo>
                  <a:lnTo>
                    <a:pt x="260" y="0"/>
                  </a:lnTo>
                  <a:lnTo>
                    <a:pt x="0" y="55"/>
                  </a:lnTo>
                  <a:lnTo>
                    <a:pt x="260" y="0"/>
                  </a:lnTo>
                  <a:lnTo>
                    <a:pt x="25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7" name="Freeform 634"/>
            <p:cNvSpPr>
              <a:spLocks/>
            </p:cNvSpPr>
            <p:nvPr/>
          </p:nvSpPr>
          <p:spPr bwMode="auto">
            <a:xfrm>
              <a:off x="3397" y="330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8" name="Line 635"/>
            <p:cNvSpPr>
              <a:spLocks noChangeShapeType="1"/>
            </p:cNvSpPr>
            <p:nvPr/>
          </p:nvSpPr>
          <p:spPr bwMode="auto">
            <a:xfrm flipV="1">
              <a:off x="3144" y="3301"/>
              <a:ext cx="260" cy="4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9" name="Freeform 636"/>
            <p:cNvSpPr>
              <a:spLocks/>
            </p:cNvSpPr>
            <p:nvPr/>
          </p:nvSpPr>
          <p:spPr bwMode="auto">
            <a:xfrm>
              <a:off x="2932" y="3294"/>
              <a:ext cx="213" cy="70"/>
            </a:xfrm>
            <a:custGeom>
              <a:avLst/>
              <a:gdLst>
                <a:gd name="T0" fmla="*/ 0 w 213"/>
                <a:gd name="T1" fmla="*/ 0 h 70"/>
                <a:gd name="T2" fmla="*/ 212 w 213"/>
                <a:gd name="T3" fmla="*/ 55 h 70"/>
                <a:gd name="T4" fmla="*/ 212 w 213"/>
                <a:gd name="T5" fmla="*/ 69 h 70"/>
                <a:gd name="T6" fmla="*/ 0 w 213"/>
                <a:gd name="T7" fmla="*/ 14 h 70"/>
                <a:gd name="T8" fmla="*/ 0 w 213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70"/>
                <a:gd name="T17" fmla="*/ 213 w 213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70">
                  <a:moveTo>
                    <a:pt x="0" y="0"/>
                  </a:moveTo>
                  <a:lnTo>
                    <a:pt x="212" y="55"/>
                  </a:lnTo>
                  <a:lnTo>
                    <a:pt x="212" y="69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0" name="Line 637"/>
            <p:cNvSpPr>
              <a:spLocks noChangeShapeType="1"/>
            </p:cNvSpPr>
            <p:nvPr/>
          </p:nvSpPr>
          <p:spPr bwMode="auto">
            <a:xfrm flipH="1" flipV="1">
              <a:off x="2932" y="3293"/>
              <a:ext cx="212" cy="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1" name="Line 638"/>
            <p:cNvSpPr>
              <a:spLocks noChangeShapeType="1"/>
            </p:cNvSpPr>
            <p:nvPr/>
          </p:nvSpPr>
          <p:spPr bwMode="auto">
            <a:xfrm flipV="1">
              <a:off x="3144" y="3349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2" name="Line 639"/>
            <p:cNvSpPr>
              <a:spLocks noChangeShapeType="1"/>
            </p:cNvSpPr>
            <p:nvPr/>
          </p:nvSpPr>
          <p:spPr bwMode="auto">
            <a:xfrm>
              <a:off x="2932" y="3308"/>
              <a:ext cx="212" cy="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3" name="Line 640"/>
            <p:cNvSpPr>
              <a:spLocks noChangeShapeType="1"/>
            </p:cNvSpPr>
            <p:nvPr/>
          </p:nvSpPr>
          <p:spPr bwMode="auto">
            <a:xfrm>
              <a:off x="2932" y="3294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4" name="Freeform 641"/>
            <p:cNvSpPr>
              <a:spLocks/>
            </p:cNvSpPr>
            <p:nvPr/>
          </p:nvSpPr>
          <p:spPr bwMode="auto">
            <a:xfrm>
              <a:off x="2925" y="3246"/>
              <a:ext cx="213" cy="70"/>
            </a:xfrm>
            <a:custGeom>
              <a:avLst/>
              <a:gdLst>
                <a:gd name="T0" fmla="*/ 212 w 213"/>
                <a:gd name="T1" fmla="*/ 42 h 70"/>
                <a:gd name="T2" fmla="*/ 199 w 213"/>
                <a:gd name="T3" fmla="*/ 69 h 70"/>
                <a:gd name="T4" fmla="*/ 0 w 213"/>
                <a:gd name="T5" fmla="*/ 28 h 70"/>
                <a:gd name="T6" fmla="*/ 7 w 213"/>
                <a:gd name="T7" fmla="*/ 0 h 70"/>
                <a:gd name="T8" fmla="*/ 212 w 213"/>
                <a:gd name="T9" fmla="*/ 4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70"/>
                <a:gd name="T17" fmla="*/ 213 w 213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70">
                  <a:moveTo>
                    <a:pt x="212" y="42"/>
                  </a:moveTo>
                  <a:lnTo>
                    <a:pt x="199" y="69"/>
                  </a:lnTo>
                  <a:lnTo>
                    <a:pt x="0" y="28"/>
                  </a:lnTo>
                  <a:lnTo>
                    <a:pt x="7" y="0"/>
                  </a:lnTo>
                  <a:lnTo>
                    <a:pt x="212" y="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5" name="Freeform 642"/>
            <p:cNvSpPr>
              <a:spLocks/>
            </p:cNvSpPr>
            <p:nvPr/>
          </p:nvSpPr>
          <p:spPr bwMode="auto">
            <a:xfrm>
              <a:off x="2932" y="3212"/>
              <a:ext cx="466" cy="70"/>
            </a:xfrm>
            <a:custGeom>
              <a:avLst/>
              <a:gdLst>
                <a:gd name="T0" fmla="*/ 0 w 466"/>
                <a:gd name="T1" fmla="*/ 28 h 70"/>
                <a:gd name="T2" fmla="*/ 212 w 466"/>
                <a:gd name="T3" fmla="*/ 69 h 70"/>
                <a:gd name="T4" fmla="*/ 465 w 466"/>
                <a:gd name="T5" fmla="*/ 34 h 70"/>
                <a:gd name="T6" fmla="*/ 260 w 466"/>
                <a:gd name="T7" fmla="*/ 0 h 70"/>
                <a:gd name="T8" fmla="*/ 0 w 466"/>
                <a:gd name="T9" fmla="*/ 2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"/>
                <a:gd name="T16" fmla="*/ 0 h 70"/>
                <a:gd name="T17" fmla="*/ 466 w 46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" h="70">
                  <a:moveTo>
                    <a:pt x="0" y="28"/>
                  </a:moveTo>
                  <a:lnTo>
                    <a:pt x="212" y="69"/>
                  </a:lnTo>
                  <a:lnTo>
                    <a:pt x="465" y="34"/>
                  </a:lnTo>
                  <a:lnTo>
                    <a:pt x="260" y="0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6" name="Line 643"/>
            <p:cNvSpPr>
              <a:spLocks noChangeShapeType="1"/>
            </p:cNvSpPr>
            <p:nvPr/>
          </p:nvSpPr>
          <p:spPr bwMode="auto">
            <a:xfrm flipV="1">
              <a:off x="3083" y="3274"/>
              <a:ext cx="6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7" name="Line 644"/>
            <p:cNvSpPr>
              <a:spLocks noChangeShapeType="1"/>
            </p:cNvSpPr>
            <p:nvPr/>
          </p:nvSpPr>
          <p:spPr bwMode="auto">
            <a:xfrm flipV="1">
              <a:off x="3089" y="3308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8" name="Line 645"/>
            <p:cNvSpPr>
              <a:spLocks noChangeShapeType="1"/>
            </p:cNvSpPr>
            <p:nvPr/>
          </p:nvSpPr>
          <p:spPr bwMode="auto">
            <a:xfrm flipV="1">
              <a:off x="3028" y="3294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9" name="Line 646"/>
            <p:cNvSpPr>
              <a:spLocks noChangeShapeType="1"/>
            </p:cNvSpPr>
            <p:nvPr/>
          </p:nvSpPr>
          <p:spPr bwMode="auto">
            <a:xfrm flipV="1">
              <a:off x="3021" y="3266"/>
              <a:ext cx="14" cy="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0" name="Line 647"/>
            <p:cNvSpPr>
              <a:spLocks noChangeShapeType="1"/>
            </p:cNvSpPr>
            <p:nvPr/>
          </p:nvSpPr>
          <p:spPr bwMode="auto">
            <a:xfrm flipV="1">
              <a:off x="2966" y="3253"/>
              <a:ext cx="14" cy="2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1" name="Line 648"/>
            <p:cNvSpPr>
              <a:spLocks noChangeShapeType="1"/>
            </p:cNvSpPr>
            <p:nvPr/>
          </p:nvSpPr>
          <p:spPr bwMode="auto">
            <a:xfrm flipV="1">
              <a:off x="2973" y="3280"/>
              <a:ext cx="0" cy="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2" name="Line 649"/>
            <p:cNvSpPr>
              <a:spLocks noChangeShapeType="1"/>
            </p:cNvSpPr>
            <p:nvPr/>
          </p:nvSpPr>
          <p:spPr bwMode="auto">
            <a:xfrm>
              <a:off x="2973" y="326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3" name="Freeform 650"/>
            <p:cNvSpPr>
              <a:spLocks/>
            </p:cNvSpPr>
            <p:nvPr/>
          </p:nvSpPr>
          <p:spPr bwMode="auto">
            <a:xfrm>
              <a:off x="2994" y="3260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0 w 28"/>
                <a:gd name="T3" fmla="*/ 0 h 17"/>
                <a:gd name="T4" fmla="*/ 27 w 28"/>
                <a:gd name="T5" fmla="*/ 16 h 17"/>
                <a:gd name="T6" fmla="*/ 0 w 28"/>
                <a:gd name="T7" fmla="*/ 0 h 17"/>
                <a:gd name="T8" fmla="*/ 0 w 28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16"/>
                  </a:moveTo>
                  <a:lnTo>
                    <a:pt x="0" y="0"/>
                  </a:lnTo>
                  <a:lnTo>
                    <a:pt x="27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4" name="Freeform 651"/>
            <p:cNvSpPr>
              <a:spLocks/>
            </p:cNvSpPr>
            <p:nvPr/>
          </p:nvSpPr>
          <p:spPr bwMode="auto">
            <a:xfrm>
              <a:off x="3254" y="3246"/>
              <a:ext cx="144" cy="22"/>
            </a:xfrm>
            <a:custGeom>
              <a:avLst/>
              <a:gdLst>
                <a:gd name="T0" fmla="*/ 0 w 144"/>
                <a:gd name="T1" fmla="*/ 21 h 22"/>
                <a:gd name="T2" fmla="*/ 143 w 144"/>
                <a:gd name="T3" fmla="*/ 0 h 22"/>
                <a:gd name="T4" fmla="*/ 143 w 144"/>
                <a:gd name="T5" fmla="*/ 21 h 22"/>
                <a:gd name="T6" fmla="*/ 0 w 144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22"/>
                <a:gd name="T14" fmla="*/ 144 w 14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22">
                  <a:moveTo>
                    <a:pt x="0" y="21"/>
                  </a:moveTo>
                  <a:lnTo>
                    <a:pt x="143" y="0"/>
                  </a:lnTo>
                  <a:lnTo>
                    <a:pt x="143" y="21"/>
                  </a:lnTo>
                  <a:lnTo>
                    <a:pt x="0" y="21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5" name="Freeform 652"/>
            <p:cNvSpPr>
              <a:spLocks/>
            </p:cNvSpPr>
            <p:nvPr/>
          </p:nvSpPr>
          <p:spPr bwMode="auto">
            <a:xfrm>
              <a:off x="2973" y="3267"/>
              <a:ext cx="49" cy="17"/>
            </a:xfrm>
            <a:custGeom>
              <a:avLst/>
              <a:gdLst>
                <a:gd name="T0" fmla="*/ 0 w 49"/>
                <a:gd name="T1" fmla="*/ 16 h 17"/>
                <a:gd name="T2" fmla="*/ 0 w 49"/>
                <a:gd name="T3" fmla="*/ 0 h 17"/>
                <a:gd name="T4" fmla="*/ 7 w 49"/>
                <a:gd name="T5" fmla="*/ 0 h 17"/>
                <a:gd name="T6" fmla="*/ 21 w 49"/>
                <a:gd name="T7" fmla="*/ 0 h 17"/>
                <a:gd name="T8" fmla="*/ 41 w 49"/>
                <a:gd name="T9" fmla="*/ 16 h 17"/>
                <a:gd name="T10" fmla="*/ 48 w 49"/>
                <a:gd name="T11" fmla="*/ 0 h 17"/>
                <a:gd name="T12" fmla="*/ 41 w 49"/>
                <a:gd name="T13" fmla="*/ 16 h 17"/>
                <a:gd name="T14" fmla="*/ 14 w 49"/>
                <a:gd name="T15" fmla="*/ 16 h 17"/>
                <a:gd name="T16" fmla="*/ 7 w 49"/>
                <a:gd name="T17" fmla="*/ 0 h 17"/>
                <a:gd name="T18" fmla="*/ 0 w 49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7"/>
                <a:gd name="T32" fmla="*/ 49 w 4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1" y="0"/>
                  </a:lnTo>
                  <a:lnTo>
                    <a:pt x="41" y="16"/>
                  </a:lnTo>
                  <a:lnTo>
                    <a:pt x="48" y="0"/>
                  </a:lnTo>
                  <a:lnTo>
                    <a:pt x="41" y="16"/>
                  </a:lnTo>
                  <a:lnTo>
                    <a:pt x="14" y="16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6" name="Freeform 653"/>
            <p:cNvSpPr>
              <a:spLocks/>
            </p:cNvSpPr>
            <p:nvPr/>
          </p:nvSpPr>
          <p:spPr bwMode="auto">
            <a:xfrm>
              <a:off x="3206" y="3267"/>
              <a:ext cx="192" cy="17"/>
            </a:xfrm>
            <a:custGeom>
              <a:avLst/>
              <a:gdLst>
                <a:gd name="T0" fmla="*/ 0 w 192"/>
                <a:gd name="T1" fmla="*/ 16 h 17"/>
                <a:gd name="T2" fmla="*/ 48 w 192"/>
                <a:gd name="T3" fmla="*/ 0 h 17"/>
                <a:gd name="T4" fmla="*/ 191 w 192"/>
                <a:gd name="T5" fmla="*/ 0 h 17"/>
                <a:gd name="T6" fmla="*/ 191 w 192"/>
                <a:gd name="T7" fmla="*/ 16 h 17"/>
                <a:gd name="T8" fmla="*/ 0 w 19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7"/>
                <a:gd name="T17" fmla="*/ 192 w 19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7">
                  <a:moveTo>
                    <a:pt x="0" y="16"/>
                  </a:moveTo>
                  <a:lnTo>
                    <a:pt x="48" y="0"/>
                  </a:lnTo>
                  <a:lnTo>
                    <a:pt x="191" y="0"/>
                  </a:lnTo>
                  <a:lnTo>
                    <a:pt x="191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7" name="Freeform 654"/>
            <p:cNvSpPr>
              <a:spLocks/>
            </p:cNvSpPr>
            <p:nvPr/>
          </p:nvSpPr>
          <p:spPr bwMode="auto">
            <a:xfrm>
              <a:off x="2973" y="3274"/>
              <a:ext cx="56" cy="17"/>
            </a:xfrm>
            <a:custGeom>
              <a:avLst/>
              <a:gdLst>
                <a:gd name="T0" fmla="*/ 7 w 56"/>
                <a:gd name="T1" fmla="*/ 16 h 17"/>
                <a:gd name="T2" fmla="*/ 14 w 56"/>
                <a:gd name="T3" fmla="*/ 0 h 17"/>
                <a:gd name="T4" fmla="*/ 0 w 56"/>
                <a:gd name="T5" fmla="*/ 0 h 17"/>
                <a:gd name="T6" fmla="*/ 14 w 56"/>
                <a:gd name="T7" fmla="*/ 0 h 17"/>
                <a:gd name="T8" fmla="*/ 21 w 56"/>
                <a:gd name="T9" fmla="*/ 0 h 17"/>
                <a:gd name="T10" fmla="*/ 14 w 56"/>
                <a:gd name="T11" fmla="*/ 0 h 17"/>
                <a:gd name="T12" fmla="*/ 41 w 56"/>
                <a:gd name="T13" fmla="*/ 0 h 17"/>
                <a:gd name="T14" fmla="*/ 55 w 56"/>
                <a:gd name="T15" fmla="*/ 0 h 17"/>
                <a:gd name="T16" fmla="*/ 48 w 56"/>
                <a:gd name="T17" fmla="*/ 16 h 17"/>
                <a:gd name="T18" fmla="*/ 55 w 56"/>
                <a:gd name="T19" fmla="*/ 16 h 17"/>
                <a:gd name="T20" fmla="*/ 41 w 56"/>
                <a:gd name="T21" fmla="*/ 16 h 17"/>
                <a:gd name="T22" fmla="*/ 48 w 56"/>
                <a:gd name="T23" fmla="*/ 16 h 17"/>
                <a:gd name="T24" fmla="*/ 41 w 56"/>
                <a:gd name="T25" fmla="*/ 16 h 17"/>
                <a:gd name="T26" fmla="*/ 21 w 56"/>
                <a:gd name="T27" fmla="*/ 0 h 17"/>
                <a:gd name="T28" fmla="*/ 7 w 56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17"/>
                <a:gd name="T47" fmla="*/ 56 w 56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17">
                  <a:moveTo>
                    <a:pt x="7" y="16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41" y="16"/>
                  </a:lnTo>
                  <a:lnTo>
                    <a:pt x="21" y="0"/>
                  </a:lnTo>
                  <a:lnTo>
                    <a:pt x="7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8" name="Freeform 655"/>
            <p:cNvSpPr>
              <a:spLocks/>
            </p:cNvSpPr>
            <p:nvPr/>
          </p:nvSpPr>
          <p:spPr bwMode="auto">
            <a:xfrm>
              <a:off x="3144" y="3274"/>
              <a:ext cx="254" cy="17"/>
            </a:xfrm>
            <a:custGeom>
              <a:avLst/>
              <a:gdLst>
                <a:gd name="T0" fmla="*/ 0 w 254"/>
                <a:gd name="T1" fmla="*/ 16 h 17"/>
                <a:gd name="T2" fmla="*/ 62 w 254"/>
                <a:gd name="T3" fmla="*/ 0 h 17"/>
                <a:gd name="T4" fmla="*/ 253 w 254"/>
                <a:gd name="T5" fmla="*/ 0 h 17"/>
                <a:gd name="T6" fmla="*/ 253 w 254"/>
                <a:gd name="T7" fmla="*/ 16 h 17"/>
                <a:gd name="T8" fmla="*/ 0 w 25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17"/>
                <a:gd name="T17" fmla="*/ 254 w 2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17">
                  <a:moveTo>
                    <a:pt x="0" y="16"/>
                  </a:moveTo>
                  <a:lnTo>
                    <a:pt x="62" y="0"/>
                  </a:lnTo>
                  <a:lnTo>
                    <a:pt x="253" y="0"/>
                  </a:lnTo>
                  <a:lnTo>
                    <a:pt x="253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9" name="Line 656"/>
            <p:cNvSpPr>
              <a:spLocks noChangeShapeType="1"/>
            </p:cNvSpPr>
            <p:nvPr/>
          </p:nvSpPr>
          <p:spPr bwMode="auto">
            <a:xfrm>
              <a:off x="3014" y="3288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0" name="Freeform 657"/>
            <p:cNvSpPr>
              <a:spLocks/>
            </p:cNvSpPr>
            <p:nvPr/>
          </p:nvSpPr>
          <p:spPr bwMode="auto">
            <a:xfrm>
              <a:off x="3096" y="328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1" name="Line 658"/>
            <p:cNvSpPr>
              <a:spLocks noChangeShapeType="1"/>
            </p:cNvSpPr>
            <p:nvPr/>
          </p:nvSpPr>
          <p:spPr bwMode="auto">
            <a:xfrm flipH="1" flipV="1">
              <a:off x="3102" y="3280"/>
              <a:ext cx="21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2" name="Freeform 659"/>
            <p:cNvSpPr>
              <a:spLocks/>
            </p:cNvSpPr>
            <p:nvPr/>
          </p:nvSpPr>
          <p:spPr bwMode="auto">
            <a:xfrm>
              <a:off x="3144" y="3281"/>
              <a:ext cx="254" cy="17"/>
            </a:xfrm>
            <a:custGeom>
              <a:avLst/>
              <a:gdLst>
                <a:gd name="T0" fmla="*/ 0 w 254"/>
                <a:gd name="T1" fmla="*/ 16 h 17"/>
                <a:gd name="T2" fmla="*/ 0 w 254"/>
                <a:gd name="T3" fmla="*/ 0 h 17"/>
                <a:gd name="T4" fmla="*/ 253 w 254"/>
                <a:gd name="T5" fmla="*/ 0 h 17"/>
                <a:gd name="T6" fmla="*/ 253 w 254"/>
                <a:gd name="T7" fmla="*/ 16 h 17"/>
                <a:gd name="T8" fmla="*/ 0 w 25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17"/>
                <a:gd name="T17" fmla="*/ 254 w 2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17">
                  <a:moveTo>
                    <a:pt x="0" y="16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3" name="Freeform 660"/>
            <p:cNvSpPr>
              <a:spLocks/>
            </p:cNvSpPr>
            <p:nvPr/>
          </p:nvSpPr>
          <p:spPr bwMode="auto">
            <a:xfrm>
              <a:off x="3096" y="328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4" name="Line 661"/>
            <p:cNvSpPr>
              <a:spLocks noChangeShapeType="1"/>
            </p:cNvSpPr>
            <p:nvPr/>
          </p:nvSpPr>
          <p:spPr bwMode="auto">
            <a:xfrm flipV="1">
              <a:off x="3116" y="3288"/>
              <a:ext cx="7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5" name="Freeform 662"/>
            <p:cNvSpPr>
              <a:spLocks/>
            </p:cNvSpPr>
            <p:nvPr/>
          </p:nvSpPr>
          <p:spPr bwMode="auto">
            <a:xfrm>
              <a:off x="3131" y="328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6" name="Freeform 663"/>
            <p:cNvSpPr>
              <a:spLocks/>
            </p:cNvSpPr>
            <p:nvPr/>
          </p:nvSpPr>
          <p:spPr bwMode="auto">
            <a:xfrm>
              <a:off x="3144" y="3288"/>
              <a:ext cx="254" cy="17"/>
            </a:xfrm>
            <a:custGeom>
              <a:avLst/>
              <a:gdLst>
                <a:gd name="T0" fmla="*/ 0 w 254"/>
                <a:gd name="T1" fmla="*/ 16 h 17"/>
                <a:gd name="T2" fmla="*/ 0 w 254"/>
                <a:gd name="T3" fmla="*/ 0 h 17"/>
                <a:gd name="T4" fmla="*/ 253 w 254"/>
                <a:gd name="T5" fmla="*/ 0 h 17"/>
                <a:gd name="T6" fmla="*/ 253 w 254"/>
                <a:gd name="T7" fmla="*/ 16 h 17"/>
                <a:gd name="T8" fmla="*/ 0 w 25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17"/>
                <a:gd name="T17" fmla="*/ 254 w 2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17">
                  <a:moveTo>
                    <a:pt x="0" y="16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7" name="Line 664"/>
            <p:cNvSpPr>
              <a:spLocks noChangeShapeType="1"/>
            </p:cNvSpPr>
            <p:nvPr/>
          </p:nvSpPr>
          <p:spPr bwMode="auto">
            <a:xfrm>
              <a:off x="3000" y="3288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8" name="Freeform 665"/>
            <p:cNvSpPr>
              <a:spLocks/>
            </p:cNvSpPr>
            <p:nvPr/>
          </p:nvSpPr>
          <p:spPr bwMode="auto">
            <a:xfrm>
              <a:off x="3007" y="3288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0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8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8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9" name="Freeform 666"/>
            <p:cNvSpPr>
              <a:spLocks/>
            </p:cNvSpPr>
            <p:nvPr/>
          </p:nvSpPr>
          <p:spPr bwMode="auto">
            <a:xfrm>
              <a:off x="3089" y="3294"/>
              <a:ext cx="29" cy="22"/>
            </a:xfrm>
            <a:custGeom>
              <a:avLst/>
              <a:gdLst>
                <a:gd name="T0" fmla="*/ 7 w 29"/>
                <a:gd name="T1" fmla="*/ 0 h 22"/>
                <a:gd name="T2" fmla="*/ 0 w 29"/>
                <a:gd name="T3" fmla="*/ 14 h 22"/>
                <a:gd name="T4" fmla="*/ 21 w 29"/>
                <a:gd name="T5" fmla="*/ 21 h 22"/>
                <a:gd name="T6" fmla="*/ 28 w 29"/>
                <a:gd name="T7" fmla="*/ 0 h 22"/>
                <a:gd name="T8" fmla="*/ 28 w 29"/>
                <a:gd name="T9" fmla="*/ 14 h 22"/>
                <a:gd name="T10" fmla="*/ 14 w 29"/>
                <a:gd name="T11" fmla="*/ 14 h 22"/>
                <a:gd name="T12" fmla="*/ 14 w 29"/>
                <a:gd name="T13" fmla="*/ 0 h 22"/>
                <a:gd name="T14" fmla="*/ 7 w 29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22"/>
                <a:gd name="T26" fmla="*/ 29 w 29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22">
                  <a:moveTo>
                    <a:pt x="7" y="0"/>
                  </a:moveTo>
                  <a:lnTo>
                    <a:pt x="0" y="14"/>
                  </a:lnTo>
                  <a:lnTo>
                    <a:pt x="21" y="21"/>
                  </a:lnTo>
                  <a:lnTo>
                    <a:pt x="28" y="0"/>
                  </a:lnTo>
                  <a:lnTo>
                    <a:pt x="28" y="14"/>
                  </a:lnTo>
                  <a:lnTo>
                    <a:pt x="14" y="14"/>
                  </a:lnTo>
                  <a:lnTo>
                    <a:pt x="14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0" name="Freeform 667"/>
            <p:cNvSpPr>
              <a:spLocks/>
            </p:cNvSpPr>
            <p:nvPr/>
          </p:nvSpPr>
          <p:spPr bwMode="auto">
            <a:xfrm>
              <a:off x="3124" y="3294"/>
              <a:ext cx="17" cy="22"/>
            </a:xfrm>
            <a:custGeom>
              <a:avLst/>
              <a:gdLst>
                <a:gd name="T0" fmla="*/ 8 w 17"/>
                <a:gd name="T1" fmla="*/ 0 h 22"/>
                <a:gd name="T2" fmla="*/ 0 w 17"/>
                <a:gd name="T3" fmla="*/ 21 h 22"/>
                <a:gd name="T4" fmla="*/ 16 w 17"/>
                <a:gd name="T5" fmla="*/ 21 h 22"/>
                <a:gd name="T6" fmla="*/ 16 w 17"/>
                <a:gd name="T7" fmla="*/ 0 h 22"/>
                <a:gd name="T8" fmla="*/ 8 w 1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2"/>
                <a:gd name="T17" fmla="*/ 17 w 1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2">
                  <a:moveTo>
                    <a:pt x="8" y="0"/>
                  </a:moveTo>
                  <a:lnTo>
                    <a:pt x="0" y="21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1" name="Freeform 668"/>
            <p:cNvSpPr>
              <a:spLocks/>
            </p:cNvSpPr>
            <p:nvPr/>
          </p:nvSpPr>
          <p:spPr bwMode="auto">
            <a:xfrm>
              <a:off x="3144" y="3294"/>
              <a:ext cx="254" cy="56"/>
            </a:xfrm>
            <a:custGeom>
              <a:avLst/>
              <a:gdLst>
                <a:gd name="T0" fmla="*/ 0 w 254"/>
                <a:gd name="T1" fmla="*/ 0 h 56"/>
                <a:gd name="T2" fmla="*/ 0 w 254"/>
                <a:gd name="T3" fmla="*/ 55 h 56"/>
                <a:gd name="T4" fmla="*/ 253 w 254"/>
                <a:gd name="T5" fmla="*/ 7 h 56"/>
                <a:gd name="T6" fmla="*/ 253 w 254"/>
                <a:gd name="T7" fmla="*/ 0 h 56"/>
                <a:gd name="T8" fmla="*/ 0 w 25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56"/>
                <a:gd name="T17" fmla="*/ 254 w 25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56">
                  <a:moveTo>
                    <a:pt x="0" y="0"/>
                  </a:moveTo>
                  <a:lnTo>
                    <a:pt x="0" y="55"/>
                  </a:lnTo>
                  <a:lnTo>
                    <a:pt x="253" y="7"/>
                  </a:lnTo>
                  <a:lnTo>
                    <a:pt x="253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2" name="Freeform 669"/>
            <p:cNvSpPr>
              <a:spLocks/>
            </p:cNvSpPr>
            <p:nvPr/>
          </p:nvSpPr>
          <p:spPr bwMode="auto">
            <a:xfrm>
              <a:off x="3055" y="3294"/>
              <a:ext cx="22" cy="17"/>
            </a:xfrm>
            <a:custGeom>
              <a:avLst/>
              <a:gdLst>
                <a:gd name="T0" fmla="*/ 0 w 22"/>
                <a:gd name="T1" fmla="*/ 8 h 17"/>
                <a:gd name="T2" fmla="*/ 7 w 22"/>
                <a:gd name="T3" fmla="*/ 0 h 17"/>
                <a:gd name="T4" fmla="*/ 21 w 22"/>
                <a:gd name="T5" fmla="*/ 0 h 17"/>
                <a:gd name="T6" fmla="*/ 14 w 22"/>
                <a:gd name="T7" fmla="*/ 16 h 17"/>
                <a:gd name="T8" fmla="*/ 0 w 22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8"/>
                  </a:moveTo>
                  <a:lnTo>
                    <a:pt x="7" y="0"/>
                  </a:lnTo>
                  <a:lnTo>
                    <a:pt x="21" y="0"/>
                  </a:lnTo>
                  <a:lnTo>
                    <a:pt x="14" y="16"/>
                  </a:lnTo>
                  <a:lnTo>
                    <a:pt x="0" y="8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3" name="Freeform 670"/>
            <p:cNvSpPr>
              <a:spLocks/>
            </p:cNvSpPr>
            <p:nvPr/>
          </p:nvSpPr>
          <p:spPr bwMode="auto">
            <a:xfrm>
              <a:off x="3089" y="3294"/>
              <a:ext cx="29" cy="22"/>
            </a:xfrm>
            <a:custGeom>
              <a:avLst/>
              <a:gdLst>
                <a:gd name="T0" fmla="*/ 0 w 29"/>
                <a:gd name="T1" fmla="*/ 14 h 22"/>
                <a:gd name="T2" fmla="*/ 14 w 29"/>
                <a:gd name="T3" fmla="*/ 7 h 22"/>
                <a:gd name="T4" fmla="*/ 14 w 29"/>
                <a:gd name="T5" fmla="*/ 0 h 22"/>
                <a:gd name="T6" fmla="*/ 28 w 29"/>
                <a:gd name="T7" fmla="*/ 7 h 22"/>
                <a:gd name="T8" fmla="*/ 21 w 29"/>
                <a:gd name="T9" fmla="*/ 21 h 22"/>
                <a:gd name="T10" fmla="*/ 0 w 29"/>
                <a:gd name="T11" fmla="*/ 14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2"/>
                <a:gd name="T20" fmla="*/ 29 w 29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2">
                  <a:moveTo>
                    <a:pt x="0" y="14"/>
                  </a:moveTo>
                  <a:lnTo>
                    <a:pt x="14" y="7"/>
                  </a:lnTo>
                  <a:lnTo>
                    <a:pt x="14" y="0"/>
                  </a:lnTo>
                  <a:lnTo>
                    <a:pt x="28" y="7"/>
                  </a:lnTo>
                  <a:lnTo>
                    <a:pt x="21" y="21"/>
                  </a:lnTo>
                  <a:lnTo>
                    <a:pt x="0" y="1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4" name="Freeform 671"/>
            <p:cNvSpPr>
              <a:spLocks/>
            </p:cNvSpPr>
            <p:nvPr/>
          </p:nvSpPr>
          <p:spPr bwMode="auto">
            <a:xfrm>
              <a:off x="3103" y="330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8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5" name="Line 672"/>
            <p:cNvSpPr>
              <a:spLocks noChangeShapeType="1"/>
            </p:cNvSpPr>
            <p:nvPr/>
          </p:nvSpPr>
          <p:spPr bwMode="auto">
            <a:xfrm>
              <a:off x="3110" y="3308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6" name="Line 673"/>
            <p:cNvSpPr>
              <a:spLocks noChangeShapeType="1"/>
            </p:cNvSpPr>
            <p:nvPr/>
          </p:nvSpPr>
          <p:spPr bwMode="auto">
            <a:xfrm flipH="1">
              <a:off x="3089" y="3308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7" name="Freeform 674"/>
            <p:cNvSpPr>
              <a:spLocks/>
            </p:cNvSpPr>
            <p:nvPr/>
          </p:nvSpPr>
          <p:spPr bwMode="auto">
            <a:xfrm>
              <a:off x="3089" y="3308"/>
              <a:ext cx="22" cy="1"/>
            </a:xfrm>
            <a:custGeom>
              <a:avLst/>
              <a:gdLst>
                <a:gd name="T0" fmla="*/ 21 w 22"/>
                <a:gd name="T1" fmla="*/ 0 h 1"/>
                <a:gd name="T2" fmla="*/ 7 w 22"/>
                <a:gd name="T3" fmla="*/ 0 h 1"/>
                <a:gd name="T4" fmla="*/ 0 w 22"/>
                <a:gd name="T5" fmla="*/ 0 h 1"/>
                <a:gd name="T6" fmla="*/ 21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21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8" name="Freeform 675"/>
            <p:cNvSpPr>
              <a:spLocks/>
            </p:cNvSpPr>
            <p:nvPr/>
          </p:nvSpPr>
          <p:spPr bwMode="auto">
            <a:xfrm>
              <a:off x="3103" y="329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0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9" name="Freeform 676"/>
            <p:cNvSpPr>
              <a:spLocks/>
            </p:cNvSpPr>
            <p:nvPr/>
          </p:nvSpPr>
          <p:spPr bwMode="auto">
            <a:xfrm>
              <a:off x="3107" y="329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0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0" name="Freeform 677"/>
            <p:cNvSpPr>
              <a:spLocks/>
            </p:cNvSpPr>
            <p:nvPr/>
          </p:nvSpPr>
          <p:spPr bwMode="auto">
            <a:xfrm>
              <a:off x="3028" y="329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1" name="Line 678"/>
            <p:cNvSpPr>
              <a:spLocks noChangeShapeType="1"/>
            </p:cNvSpPr>
            <p:nvPr/>
          </p:nvSpPr>
          <p:spPr bwMode="auto">
            <a:xfrm>
              <a:off x="3035" y="3294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2" name="Freeform 679"/>
            <p:cNvSpPr>
              <a:spLocks/>
            </p:cNvSpPr>
            <p:nvPr/>
          </p:nvSpPr>
          <p:spPr bwMode="auto">
            <a:xfrm>
              <a:off x="3035" y="329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3" name="Line 680"/>
            <p:cNvSpPr>
              <a:spLocks noChangeShapeType="1"/>
            </p:cNvSpPr>
            <p:nvPr/>
          </p:nvSpPr>
          <p:spPr bwMode="auto">
            <a:xfrm>
              <a:off x="3042" y="3294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4" name="Line 681"/>
            <p:cNvSpPr>
              <a:spLocks noChangeShapeType="1"/>
            </p:cNvSpPr>
            <p:nvPr/>
          </p:nvSpPr>
          <p:spPr bwMode="auto">
            <a:xfrm>
              <a:off x="3042" y="330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5" name="Line 682"/>
            <p:cNvSpPr>
              <a:spLocks noChangeShapeType="1"/>
            </p:cNvSpPr>
            <p:nvPr/>
          </p:nvSpPr>
          <p:spPr bwMode="auto">
            <a:xfrm>
              <a:off x="3048" y="330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6" name="Line 683"/>
            <p:cNvSpPr>
              <a:spLocks noChangeShapeType="1"/>
            </p:cNvSpPr>
            <p:nvPr/>
          </p:nvSpPr>
          <p:spPr bwMode="auto">
            <a:xfrm>
              <a:off x="3048" y="330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7" name="Freeform 684"/>
            <p:cNvSpPr>
              <a:spLocks/>
            </p:cNvSpPr>
            <p:nvPr/>
          </p:nvSpPr>
          <p:spPr bwMode="auto">
            <a:xfrm>
              <a:off x="3048" y="330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8" name="Line 685"/>
            <p:cNvSpPr>
              <a:spLocks noChangeShapeType="1"/>
            </p:cNvSpPr>
            <p:nvPr/>
          </p:nvSpPr>
          <p:spPr bwMode="auto">
            <a:xfrm>
              <a:off x="3055" y="330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9" name="Freeform 686"/>
            <p:cNvSpPr>
              <a:spLocks/>
            </p:cNvSpPr>
            <p:nvPr/>
          </p:nvSpPr>
          <p:spPr bwMode="auto">
            <a:xfrm>
              <a:off x="3055" y="330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0" name="Line 687"/>
            <p:cNvSpPr>
              <a:spLocks noChangeShapeType="1"/>
            </p:cNvSpPr>
            <p:nvPr/>
          </p:nvSpPr>
          <p:spPr bwMode="auto">
            <a:xfrm>
              <a:off x="3062" y="3301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1" name="Freeform 688"/>
            <p:cNvSpPr>
              <a:spLocks/>
            </p:cNvSpPr>
            <p:nvPr/>
          </p:nvSpPr>
          <p:spPr bwMode="auto">
            <a:xfrm>
              <a:off x="2980" y="3267"/>
              <a:ext cx="49" cy="17"/>
            </a:xfrm>
            <a:custGeom>
              <a:avLst/>
              <a:gdLst>
                <a:gd name="T0" fmla="*/ 34 w 49"/>
                <a:gd name="T1" fmla="*/ 16 h 17"/>
                <a:gd name="T2" fmla="*/ 48 w 49"/>
                <a:gd name="T3" fmla="*/ 16 h 17"/>
                <a:gd name="T4" fmla="*/ 48 w 49"/>
                <a:gd name="T5" fmla="*/ 8 h 17"/>
                <a:gd name="T6" fmla="*/ 34 w 49"/>
                <a:gd name="T7" fmla="*/ 8 h 17"/>
                <a:gd name="T8" fmla="*/ 14 w 49"/>
                <a:gd name="T9" fmla="*/ 0 h 17"/>
                <a:gd name="T10" fmla="*/ 0 w 49"/>
                <a:gd name="T11" fmla="*/ 0 h 17"/>
                <a:gd name="T12" fmla="*/ 14 w 49"/>
                <a:gd name="T13" fmla="*/ 8 h 17"/>
                <a:gd name="T14" fmla="*/ 34 w 49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17"/>
                <a:gd name="T26" fmla="*/ 49 w 4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17">
                  <a:moveTo>
                    <a:pt x="34" y="16"/>
                  </a:moveTo>
                  <a:lnTo>
                    <a:pt x="48" y="16"/>
                  </a:lnTo>
                  <a:lnTo>
                    <a:pt x="48" y="8"/>
                  </a:lnTo>
                  <a:lnTo>
                    <a:pt x="34" y="8"/>
                  </a:lnTo>
                  <a:lnTo>
                    <a:pt x="14" y="0"/>
                  </a:lnTo>
                  <a:lnTo>
                    <a:pt x="0" y="0"/>
                  </a:lnTo>
                  <a:lnTo>
                    <a:pt x="14" y="8"/>
                  </a:lnTo>
                  <a:lnTo>
                    <a:pt x="34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2" name="Line 689"/>
            <p:cNvSpPr>
              <a:spLocks noChangeShapeType="1"/>
            </p:cNvSpPr>
            <p:nvPr/>
          </p:nvSpPr>
          <p:spPr bwMode="auto">
            <a:xfrm flipH="1">
              <a:off x="3014" y="3288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3" name="Freeform 690"/>
            <p:cNvSpPr>
              <a:spLocks/>
            </p:cNvSpPr>
            <p:nvPr/>
          </p:nvSpPr>
          <p:spPr bwMode="auto">
            <a:xfrm>
              <a:off x="3031" y="329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4" name="Line 691"/>
            <p:cNvSpPr>
              <a:spLocks noChangeShapeType="1"/>
            </p:cNvSpPr>
            <p:nvPr/>
          </p:nvSpPr>
          <p:spPr bwMode="auto">
            <a:xfrm>
              <a:off x="3038" y="3298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5" name="Freeform 692"/>
            <p:cNvSpPr>
              <a:spLocks/>
            </p:cNvSpPr>
            <p:nvPr/>
          </p:nvSpPr>
          <p:spPr bwMode="auto">
            <a:xfrm>
              <a:off x="3038" y="329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6" name="Line 693"/>
            <p:cNvSpPr>
              <a:spLocks noChangeShapeType="1"/>
            </p:cNvSpPr>
            <p:nvPr/>
          </p:nvSpPr>
          <p:spPr bwMode="auto">
            <a:xfrm>
              <a:off x="3045" y="3298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7" name="Line 694"/>
            <p:cNvSpPr>
              <a:spLocks noChangeShapeType="1"/>
            </p:cNvSpPr>
            <p:nvPr/>
          </p:nvSpPr>
          <p:spPr bwMode="auto">
            <a:xfrm>
              <a:off x="3045" y="3298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8" name="Line 695"/>
            <p:cNvSpPr>
              <a:spLocks noChangeShapeType="1"/>
            </p:cNvSpPr>
            <p:nvPr/>
          </p:nvSpPr>
          <p:spPr bwMode="auto">
            <a:xfrm>
              <a:off x="3052" y="3305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9" name="Line 696"/>
            <p:cNvSpPr>
              <a:spLocks noChangeShapeType="1"/>
            </p:cNvSpPr>
            <p:nvPr/>
          </p:nvSpPr>
          <p:spPr bwMode="auto">
            <a:xfrm>
              <a:off x="3052" y="3305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0" name="Freeform 697"/>
            <p:cNvSpPr>
              <a:spLocks/>
            </p:cNvSpPr>
            <p:nvPr/>
          </p:nvSpPr>
          <p:spPr bwMode="auto">
            <a:xfrm>
              <a:off x="3052" y="33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1" name="Line 698"/>
            <p:cNvSpPr>
              <a:spLocks noChangeShapeType="1"/>
            </p:cNvSpPr>
            <p:nvPr/>
          </p:nvSpPr>
          <p:spPr bwMode="auto">
            <a:xfrm>
              <a:off x="3059" y="3305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2" name="Freeform 699"/>
            <p:cNvSpPr>
              <a:spLocks/>
            </p:cNvSpPr>
            <p:nvPr/>
          </p:nvSpPr>
          <p:spPr bwMode="auto">
            <a:xfrm>
              <a:off x="3059" y="33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3" name="Line 700"/>
            <p:cNvSpPr>
              <a:spLocks noChangeShapeType="1"/>
            </p:cNvSpPr>
            <p:nvPr/>
          </p:nvSpPr>
          <p:spPr bwMode="auto">
            <a:xfrm>
              <a:off x="3065" y="3305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4" name="Freeform 701"/>
            <p:cNvSpPr>
              <a:spLocks/>
            </p:cNvSpPr>
            <p:nvPr/>
          </p:nvSpPr>
          <p:spPr bwMode="auto">
            <a:xfrm>
              <a:off x="2983" y="3264"/>
              <a:ext cx="49" cy="21"/>
            </a:xfrm>
            <a:custGeom>
              <a:avLst/>
              <a:gdLst>
                <a:gd name="T0" fmla="*/ 35 w 49"/>
                <a:gd name="T1" fmla="*/ 13 h 21"/>
                <a:gd name="T2" fmla="*/ 48 w 49"/>
                <a:gd name="T3" fmla="*/ 20 h 21"/>
                <a:gd name="T4" fmla="*/ 48 w 49"/>
                <a:gd name="T5" fmla="*/ 13 h 21"/>
                <a:gd name="T6" fmla="*/ 35 w 49"/>
                <a:gd name="T7" fmla="*/ 13 h 21"/>
                <a:gd name="T8" fmla="*/ 35 w 49"/>
                <a:gd name="T9" fmla="*/ 6 h 21"/>
                <a:gd name="T10" fmla="*/ 14 w 49"/>
                <a:gd name="T11" fmla="*/ 6 h 21"/>
                <a:gd name="T12" fmla="*/ 0 w 49"/>
                <a:gd name="T13" fmla="*/ 0 h 21"/>
                <a:gd name="T14" fmla="*/ 0 w 49"/>
                <a:gd name="T15" fmla="*/ 6 h 21"/>
                <a:gd name="T16" fmla="*/ 14 w 49"/>
                <a:gd name="T17" fmla="*/ 13 h 21"/>
                <a:gd name="T18" fmla="*/ 35 w 49"/>
                <a:gd name="T19" fmla="*/ 20 h 21"/>
                <a:gd name="T20" fmla="*/ 35 w 49"/>
                <a:gd name="T21" fmla="*/ 13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21"/>
                <a:gd name="T35" fmla="*/ 49 w 49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21">
                  <a:moveTo>
                    <a:pt x="35" y="13"/>
                  </a:moveTo>
                  <a:lnTo>
                    <a:pt x="48" y="20"/>
                  </a:lnTo>
                  <a:lnTo>
                    <a:pt x="48" y="13"/>
                  </a:lnTo>
                  <a:lnTo>
                    <a:pt x="35" y="13"/>
                  </a:lnTo>
                  <a:lnTo>
                    <a:pt x="35" y="6"/>
                  </a:lnTo>
                  <a:lnTo>
                    <a:pt x="14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4" y="13"/>
                  </a:lnTo>
                  <a:lnTo>
                    <a:pt x="35" y="20"/>
                  </a:lnTo>
                  <a:lnTo>
                    <a:pt x="35" y="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5" name="Freeform 702"/>
            <p:cNvSpPr>
              <a:spLocks/>
            </p:cNvSpPr>
            <p:nvPr/>
          </p:nvSpPr>
          <p:spPr bwMode="auto">
            <a:xfrm>
              <a:off x="3018" y="328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6" name="Freeform 703"/>
            <p:cNvSpPr>
              <a:spLocks/>
            </p:cNvSpPr>
            <p:nvPr/>
          </p:nvSpPr>
          <p:spPr bwMode="auto">
            <a:xfrm>
              <a:off x="3069" y="330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7" name="Freeform 704"/>
            <p:cNvSpPr>
              <a:spLocks/>
            </p:cNvSpPr>
            <p:nvPr/>
          </p:nvSpPr>
          <p:spPr bwMode="auto">
            <a:xfrm>
              <a:off x="3014" y="328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8" name="Freeform 705"/>
            <p:cNvSpPr>
              <a:spLocks/>
            </p:cNvSpPr>
            <p:nvPr/>
          </p:nvSpPr>
          <p:spPr bwMode="auto">
            <a:xfrm>
              <a:off x="3014" y="328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8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9" name="Freeform 706"/>
            <p:cNvSpPr>
              <a:spLocks/>
            </p:cNvSpPr>
            <p:nvPr/>
          </p:nvSpPr>
          <p:spPr bwMode="auto">
            <a:xfrm>
              <a:off x="2932" y="3274"/>
              <a:ext cx="1" cy="17"/>
            </a:xfrm>
            <a:custGeom>
              <a:avLst/>
              <a:gdLst>
                <a:gd name="T0" fmla="*/ 0 w 1"/>
                <a:gd name="T1" fmla="*/ 8 h 17"/>
                <a:gd name="T2" fmla="*/ 0 w 1"/>
                <a:gd name="T3" fmla="*/ 16 h 17"/>
                <a:gd name="T4" fmla="*/ 0 w 1"/>
                <a:gd name="T5" fmla="*/ 0 h 17"/>
                <a:gd name="T6" fmla="*/ 0 w 1"/>
                <a:gd name="T7" fmla="*/ 16 h 17"/>
                <a:gd name="T8" fmla="*/ 0 w 1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8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0" name="Freeform 707"/>
            <p:cNvSpPr>
              <a:spLocks/>
            </p:cNvSpPr>
            <p:nvPr/>
          </p:nvSpPr>
          <p:spPr bwMode="auto">
            <a:xfrm>
              <a:off x="2932" y="3281"/>
              <a:ext cx="206" cy="55"/>
            </a:xfrm>
            <a:custGeom>
              <a:avLst/>
              <a:gdLst>
                <a:gd name="T0" fmla="*/ 205 w 206"/>
                <a:gd name="T1" fmla="*/ 48 h 55"/>
                <a:gd name="T2" fmla="*/ 0 w 206"/>
                <a:gd name="T3" fmla="*/ 0 h 55"/>
                <a:gd name="T4" fmla="*/ 0 w 206"/>
                <a:gd name="T5" fmla="*/ 7 h 55"/>
                <a:gd name="T6" fmla="*/ 205 w 206"/>
                <a:gd name="T7" fmla="*/ 54 h 55"/>
                <a:gd name="T8" fmla="*/ 205 w 206"/>
                <a:gd name="T9" fmla="*/ 48 h 55"/>
                <a:gd name="T10" fmla="*/ 205 w 206"/>
                <a:gd name="T11" fmla="*/ 54 h 55"/>
                <a:gd name="T12" fmla="*/ 205 w 206"/>
                <a:gd name="T13" fmla="*/ 4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6"/>
                <a:gd name="T22" fmla="*/ 0 h 55"/>
                <a:gd name="T23" fmla="*/ 206 w 206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6" h="55">
                  <a:moveTo>
                    <a:pt x="205" y="48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05" y="54"/>
                  </a:lnTo>
                  <a:lnTo>
                    <a:pt x="205" y="48"/>
                  </a:lnTo>
                  <a:lnTo>
                    <a:pt x="205" y="54"/>
                  </a:lnTo>
                  <a:lnTo>
                    <a:pt x="205" y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1" name="Line 708"/>
            <p:cNvSpPr>
              <a:spLocks noChangeShapeType="1"/>
            </p:cNvSpPr>
            <p:nvPr/>
          </p:nvSpPr>
          <p:spPr bwMode="auto">
            <a:xfrm>
              <a:off x="3137" y="3288"/>
              <a:ext cx="0" cy="4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2" name="Freeform 709"/>
            <p:cNvSpPr>
              <a:spLocks/>
            </p:cNvSpPr>
            <p:nvPr/>
          </p:nvSpPr>
          <p:spPr bwMode="auto">
            <a:xfrm>
              <a:off x="2932" y="3240"/>
              <a:ext cx="206" cy="49"/>
            </a:xfrm>
            <a:custGeom>
              <a:avLst/>
              <a:gdLst>
                <a:gd name="T0" fmla="*/ 0 w 206"/>
                <a:gd name="T1" fmla="*/ 6 h 49"/>
                <a:gd name="T2" fmla="*/ 205 w 206"/>
                <a:gd name="T3" fmla="*/ 48 h 49"/>
                <a:gd name="T4" fmla="*/ 0 w 206"/>
                <a:gd name="T5" fmla="*/ 0 h 49"/>
                <a:gd name="T6" fmla="*/ 0 w 206"/>
                <a:gd name="T7" fmla="*/ 6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"/>
                <a:gd name="T13" fmla="*/ 0 h 49"/>
                <a:gd name="T14" fmla="*/ 206 w 20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" h="49">
                  <a:moveTo>
                    <a:pt x="0" y="6"/>
                  </a:moveTo>
                  <a:lnTo>
                    <a:pt x="205" y="48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3" name="Freeform 710"/>
            <p:cNvSpPr>
              <a:spLocks/>
            </p:cNvSpPr>
            <p:nvPr/>
          </p:nvSpPr>
          <p:spPr bwMode="auto">
            <a:xfrm>
              <a:off x="2932" y="3240"/>
              <a:ext cx="1" cy="17"/>
            </a:xfrm>
            <a:custGeom>
              <a:avLst/>
              <a:gdLst>
                <a:gd name="T0" fmla="*/ 0 w 1"/>
                <a:gd name="T1" fmla="*/ 7 h 17"/>
                <a:gd name="T2" fmla="*/ 0 w 1"/>
                <a:gd name="T3" fmla="*/ 16 h 17"/>
                <a:gd name="T4" fmla="*/ 0 w 1"/>
                <a:gd name="T5" fmla="*/ 7 h 17"/>
                <a:gd name="T6" fmla="*/ 0 w 1"/>
                <a:gd name="T7" fmla="*/ 0 h 17"/>
                <a:gd name="T8" fmla="*/ 0 w 1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7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4" name="Line 711"/>
            <p:cNvSpPr>
              <a:spLocks noChangeShapeType="1"/>
            </p:cNvSpPr>
            <p:nvPr/>
          </p:nvSpPr>
          <p:spPr bwMode="auto">
            <a:xfrm>
              <a:off x="2932" y="324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5" name="Line 712"/>
            <p:cNvSpPr>
              <a:spLocks noChangeShapeType="1"/>
            </p:cNvSpPr>
            <p:nvPr/>
          </p:nvSpPr>
          <p:spPr bwMode="auto">
            <a:xfrm flipH="1" flipV="1">
              <a:off x="2932" y="3307"/>
              <a:ext cx="212" cy="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6" name="Freeform 713"/>
            <p:cNvSpPr>
              <a:spLocks/>
            </p:cNvSpPr>
            <p:nvPr/>
          </p:nvSpPr>
          <p:spPr bwMode="auto">
            <a:xfrm>
              <a:off x="3144" y="3308"/>
              <a:ext cx="261" cy="56"/>
            </a:xfrm>
            <a:custGeom>
              <a:avLst/>
              <a:gdLst>
                <a:gd name="T0" fmla="*/ 253 w 261"/>
                <a:gd name="T1" fmla="*/ 0 h 56"/>
                <a:gd name="T2" fmla="*/ 260 w 261"/>
                <a:gd name="T3" fmla="*/ 0 h 56"/>
                <a:gd name="T4" fmla="*/ 0 w 261"/>
                <a:gd name="T5" fmla="*/ 55 h 56"/>
                <a:gd name="T6" fmla="*/ 260 w 261"/>
                <a:gd name="T7" fmla="*/ 0 h 56"/>
                <a:gd name="T8" fmla="*/ 253 w 261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56"/>
                <a:gd name="T17" fmla="*/ 261 w 26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56">
                  <a:moveTo>
                    <a:pt x="253" y="0"/>
                  </a:moveTo>
                  <a:lnTo>
                    <a:pt x="260" y="0"/>
                  </a:lnTo>
                  <a:lnTo>
                    <a:pt x="0" y="55"/>
                  </a:lnTo>
                  <a:lnTo>
                    <a:pt x="260" y="0"/>
                  </a:lnTo>
                  <a:lnTo>
                    <a:pt x="25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7" name="Freeform 714"/>
            <p:cNvSpPr>
              <a:spLocks/>
            </p:cNvSpPr>
            <p:nvPr/>
          </p:nvSpPr>
          <p:spPr bwMode="auto">
            <a:xfrm>
              <a:off x="3397" y="3246"/>
              <a:ext cx="17" cy="63"/>
            </a:xfrm>
            <a:custGeom>
              <a:avLst/>
              <a:gdLst>
                <a:gd name="T0" fmla="*/ 16 w 17"/>
                <a:gd name="T1" fmla="*/ 0 h 63"/>
                <a:gd name="T2" fmla="*/ 0 w 17"/>
                <a:gd name="T3" fmla="*/ 0 h 63"/>
                <a:gd name="T4" fmla="*/ 0 w 17"/>
                <a:gd name="T5" fmla="*/ 62 h 63"/>
                <a:gd name="T6" fmla="*/ 16 w 17"/>
                <a:gd name="T7" fmla="*/ 62 h 63"/>
                <a:gd name="T8" fmla="*/ 16 w 17"/>
                <a:gd name="T9" fmla="*/ 0 h 63"/>
                <a:gd name="T10" fmla="*/ 0 w 17"/>
                <a:gd name="T11" fmla="*/ 0 h 63"/>
                <a:gd name="T12" fmla="*/ 16 w 1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3"/>
                <a:gd name="T23" fmla="*/ 17 w 1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3">
                  <a:moveTo>
                    <a:pt x="16" y="0"/>
                  </a:moveTo>
                  <a:lnTo>
                    <a:pt x="0" y="0"/>
                  </a:lnTo>
                  <a:lnTo>
                    <a:pt x="0" y="62"/>
                  </a:lnTo>
                  <a:lnTo>
                    <a:pt x="16" y="6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8" name="Line 715"/>
            <p:cNvSpPr>
              <a:spLocks noChangeShapeType="1"/>
            </p:cNvSpPr>
            <p:nvPr/>
          </p:nvSpPr>
          <p:spPr bwMode="auto">
            <a:xfrm>
              <a:off x="3192" y="3212"/>
              <a:ext cx="212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9" name="Line 716"/>
            <p:cNvSpPr>
              <a:spLocks noChangeShapeType="1"/>
            </p:cNvSpPr>
            <p:nvPr/>
          </p:nvSpPr>
          <p:spPr bwMode="auto">
            <a:xfrm flipV="1">
              <a:off x="2932" y="3212"/>
              <a:ext cx="260" cy="2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0" name="Freeform 717"/>
            <p:cNvSpPr>
              <a:spLocks/>
            </p:cNvSpPr>
            <p:nvPr/>
          </p:nvSpPr>
          <p:spPr bwMode="auto">
            <a:xfrm>
              <a:off x="2932" y="3240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7 h 17"/>
                <a:gd name="T4" fmla="*/ 0 w 1"/>
                <a:gd name="T5" fmla="*/ 0 h 17"/>
                <a:gd name="T6" fmla="*/ 0 w 1"/>
                <a:gd name="T7" fmla="*/ 7 h 17"/>
                <a:gd name="T8" fmla="*/ 0 w 1"/>
                <a:gd name="T9" fmla="*/ 16 h 17"/>
                <a:gd name="T10" fmla="*/ 0 w 1"/>
                <a:gd name="T11" fmla="*/ 7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1" name="Freeform 718"/>
            <p:cNvSpPr>
              <a:spLocks/>
            </p:cNvSpPr>
            <p:nvPr/>
          </p:nvSpPr>
          <p:spPr bwMode="auto">
            <a:xfrm>
              <a:off x="2925" y="3246"/>
              <a:ext cx="17" cy="29"/>
            </a:xfrm>
            <a:custGeom>
              <a:avLst/>
              <a:gdLst>
                <a:gd name="T0" fmla="*/ 0 w 17"/>
                <a:gd name="T1" fmla="*/ 28 h 29"/>
                <a:gd name="T2" fmla="*/ 16 w 17"/>
                <a:gd name="T3" fmla="*/ 7 h 29"/>
                <a:gd name="T4" fmla="*/ 16 w 17"/>
                <a:gd name="T5" fmla="*/ 0 h 29"/>
                <a:gd name="T6" fmla="*/ 0 w 17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9"/>
                <a:gd name="T14" fmla="*/ 17 w 17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9">
                  <a:moveTo>
                    <a:pt x="0" y="28"/>
                  </a:moveTo>
                  <a:lnTo>
                    <a:pt x="16" y="7"/>
                  </a:lnTo>
                  <a:lnTo>
                    <a:pt x="16" y="0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2" name="Line 719"/>
            <p:cNvSpPr>
              <a:spLocks noChangeShapeType="1"/>
            </p:cNvSpPr>
            <p:nvPr/>
          </p:nvSpPr>
          <p:spPr bwMode="auto">
            <a:xfrm flipH="1">
              <a:off x="2925" y="327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3" name="Line 720"/>
            <p:cNvSpPr>
              <a:spLocks noChangeShapeType="1"/>
            </p:cNvSpPr>
            <p:nvPr/>
          </p:nvSpPr>
          <p:spPr bwMode="auto">
            <a:xfrm flipV="1">
              <a:off x="2932" y="3274"/>
              <a:ext cx="0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4" name="Freeform 721"/>
            <p:cNvSpPr>
              <a:spLocks/>
            </p:cNvSpPr>
            <p:nvPr/>
          </p:nvSpPr>
          <p:spPr bwMode="auto">
            <a:xfrm>
              <a:off x="3048" y="3219"/>
              <a:ext cx="220" cy="42"/>
            </a:xfrm>
            <a:custGeom>
              <a:avLst/>
              <a:gdLst>
                <a:gd name="T0" fmla="*/ 0 w 220"/>
                <a:gd name="T1" fmla="*/ 21 h 42"/>
                <a:gd name="T2" fmla="*/ 110 w 220"/>
                <a:gd name="T3" fmla="*/ 41 h 42"/>
                <a:gd name="T4" fmla="*/ 219 w 220"/>
                <a:gd name="T5" fmla="*/ 27 h 42"/>
                <a:gd name="T6" fmla="*/ 219 w 220"/>
                <a:gd name="T7" fmla="*/ 14 h 42"/>
                <a:gd name="T8" fmla="*/ 178 w 220"/>
                <a:gd name="T9" fmla="*/ 7 h 42"/>
                <a:gd name="T10" fmla="*/ 117 w 220"/>
                <a:gd name="T11" fmla="*/ 14 h 42"/>
                <a:gd name="T12" fmla="*/ 41 w 220"/>
                <a:gd name="T13" fmla="*/ 0 h 42"/>
                <a:gd name="T14" fmla="*/ 0 w 220"/>
                <a:gd name="T15" fmla="*/ 7 h 42"/>
                <a:gd name="T16" fmla="*/ 0 w 220"/>
                <a:gd name="T17" fmla="*/ 21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"/>
                <a:gd name="T28" fmla="*/ 0 h 42"/>
                <a:gd name="T29" fmla="*/ 220 w 220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" h="42">
                  <a:moveTo>
                    <a:pt x="0" y="21"/>
                  </a:moveTo>
                  <a:lnTo>
                    <a:pt x="110" y="41"/>
                  </a:lnTo>
                  <a:lnTo>
                    <a:pt x="219" y="27"/>
                  </a:lnTo>
                  <a:lnTo>
                    <a:pt x="219" y="14"/>
                  </a:lnTo>
                  <a:lnTo>
                    <a:pt x="178" y="7"/>
                  </a:lnTo>
                  <a:lnTo>
                    <a:pt x="117" y="14"/>
                  </a:lnTo>
                  <a:lnTo>
                    <a:pt x="41" y="0"/>
                  </a:lnTo>
                  <a:lnTo>
                    <a:pt x="0" y="7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5" name="Line 722"/>
            <p:cNvSpPr>
              <a:spLocks noChangeShapeType="1"/>
            </p:cNvSpPr>
            <p:nvPr/>
          </p:nvSpPr>
          <p:spPr bwMode="auto">
            <a:xfrm flipH="1" flipV="1">
              <a:off x="3048" y="3240"/>
              <a:ext cx="110" cy="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6" name="Freeform 723"/>
            <p:cNvSpPr>
              <a:spLocks/>
            </p:cNvSpPr>
            <p:nvPr/>
          </p:nvSpPr>
          <p:spPr bwMode="auto">
            <a:xfrm>
              <a:off x="3158" y="3246"/>
              <a:ext cx="117" cy="17"/>
            </a:xfrm>
            <a:custGeom>
              <a:avLst/>
              <a:gdLst>
                <a:gd name="T0" fmla="*/ 109 w 117"/>
                <a:gd name="T1" fmla="*/ 0 h 17"/>
                <a:gd name="T2" fmla="*/ 0 w 117"/>
                <a:gd name="T3" fmla="*/ 16 h 17"/>
                <a:gd name="T4" fmla="*/ 109 w 117"/>
                <a:gd name="T5" fmla="*/ 0 h 17"/>
                <a:gd name="T6" fmla="*/ 116 w 117"/>
                <a:gd name="T7" fmla="*/ 0 h 17"/>
                <a:gd name="T8" fmla="*/ 109 w 117"/>
                <a:gd name="T9" fmla="*/ 0 h 17"/>
                <a:gd name="T10" fmla="*/ 116 w 117"/>
                <a:gd name="T11" fmla="*/ 0 h 17"/>
                <a:gd name="T12" fmla="*/ 109 w 1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17"/>
                <a:gd name="T23" fmla="*/ 117 w 1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17">
                  <a:moveTo>
                    <a:pt x="109" y="0"/>
                  </a:moveTo>
                  <a:lnTo>
                    <a:pt x="0" y="16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0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7" name="Freeform 724"/>
            <p:cNvSpPr>
              <a:spLocks/>
            </p:cNvSpPr>
            <p:nvPr/>
          </p:nvSpPr>
          <p:spPr bwMode="auto">
            <a:xfrm>
              <a:off x="3267" y="323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8" name="Line 725"/>
            <p:cNvSpPr>
              <a:spLocks noChangeShapeType="1"/>
            </p:cNvSpPr>
            <p:nvPr/>
          </p:nvSpPr>
          <p:spPr bwMode="auto">
            <a:xfrm>
              <a:off x="3226" y="3226"/>
              <a:ext cx="41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9" name="Freeform 726"/>
            <p:cNvSpPr>
              <a:spLocks/>
            </p:cNvSpPr>
            <p:nvPr/>
          </p:nvSpPr>
          <p:spPr bwMode="auto">
            <a:xfrm>
              <a:off x="3165" y="3226"/>
              <a:ext cx="62" cy="17"/>
            </a:xfrm>
            <a:custGeom>
              <a:avLst/>
              <a:gdLst>
                <a:gd name="T0" fmla="*/ 0 w 62"/>
                <a:gd name="T1" fmla="*/ 16 h 17"/>
                <a:gd name="T2" fmla="*/ 61 w 62"/>
                <a:gd name="T3" fmla="*/ 0 h 17"/>
                <a:gd name="T4" fmla="*/ 0 w 62"/>
                <a:gd name="T5" fmla="*/ 0 h 17"/>
                <a:gd name="T6" fmla="*/ 0 w 6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7"/>
                <a:gd name="T14" fmla="*/ 62 w 6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7">
                  <a:moveTo>
                    <a:pt x="0" y="16"/>
                  </a:moveTo>
                  <a:lnTo>
                    <a:pt x="61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0" name="Freeform 727"/>
            <p:cNvSpPr>
              <a:spLocks/>
            </p:cNvSpPr>
            <p:nvPr/>
          </p:nvSpPr>
          <p:spPr bwMode="auto">
            <a:xfrm>
              <a:off x="3089" y="3219"/>
              <a:ext cx="77" cy="17"/>
            </a:xfrm>
            <a:custGeom>
              <a:avLst/>
              <a:gdLst>
                <a:gd name="T0" fmla="*/ 0 w 77"/>
                <a:gd name="T1" fmla="*/ 0 h 17"/>
                <a:gd name="T2" fmla="*/ 76 w 77"/>
                <a:gd name="T3" fmla="*/ 16 h 17"/>
                <a:gd name="T4" fmla="*/ 76 w 77"/>
                <a:gd name="T5" fmla="*/ 8 h 17"/>
                <a:gd name="T6" fmla="*/ 0 w 7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17"/>
                <a:gd name="T14" fmla="*/ 77 w 7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17">
                  <a:moveTo>
                    <a:pt x="0" y="0"/>
                  </a:moveTo>
                  <a:lnTo>
                    <a:pt x="76" y="16"/>
                  </a:lnTo>
                  <a:lnTo>
                    <a:pt x="76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1" name="Freeform 728"/>
            <p:cNvSpPr>
              <a:spLocks/>
            </p:cNvSpPr>
            <p:nvPr/>
          </p:nvSpPr>
          <p:spPr bwMode="auto">
            <a:xfrm>
              <a:off x="3048" y="3219"/>
              <a:ext cx="42" cy="17"/>
            </a:xfrm>
            <a:custGeom>
              <a:avLst/>
              <a:gdLst>
                <a:gd name="T0" fmla="*/ 0 w 42"/>
                <a:gd name="T1" fmla="*/ 16 h 17"/>
                <a:gd name="T2" fmla="*/ 41 w 42"/>
                <a:gd name="T3" fmla="*/ 0 h 17"/>
                <a:gd name="T4" fmla="*/ 0 w 42"/>
                <a:gd name="T5" fmla="*/ 0 h 17"/>
                <a:gd name="T6" fmla="*/ 0 w 42"/>
                <a:gd name="T7" fmla="*/ 16 h 17"/>
                <a:gd name="T8" fmla="*/ 0 w 42"/>
                <a:gd name="T9" fmla="*/ 0 h 17"/>
                <a:gd name="T10" fmla="*/ 0 w 42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17"/>
                <a:gd name="T20" fmla="*/ 42 w 4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17">
                  <a:moveTo>
                    <a:pt x="0" y="16"/>
                  </a:moveTo>
                  <a:lnTo>
                    <a:pt x="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2" name="Line 729"/>
            <p:cNvSpPr>
              <a:spLocks noChangeShapeType="1"/>
            </p:cNvSpPr>
            <p:nvPr/>
          </p:nvSpPr>
          <p:spPr bwMode="auto">
            <a:xfrm flipV="1">
              <a:off x="3048" y="3226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3" name="Freeform 730"/>
            <p:cNvSpPr>
              <a:spLocks/>
            </p:cNvSpPr>
            <p:nvPr/>
          </p:nvSpPr>
          <p:spPr bwMode="auto">
            <a:xfrm>
              <a:off x="3048" y="3226"/>
              <a:ext cx="111" cy="35"/>
            </a:xfrm>
            <a:custGeom>
              <a:avLst/>
              <a:gdLst>
                <a:gd name="T0" fmla="*/ 0 w 111"/>
                <a:gd name="T1" fmla="*/ 0 h 35"/>
                <a:gd name="T2" fmla="*/ 110 w 111"/>
                <a:gd name="T3" fmla="*/ 14 h 35"/>
                <a:gd name="T4" fmla="*/ 110 w 111"/>
                <a:gd name="T5" fmla="*/ 34 h 35"/>
                <a:gd name="T6" fmla="*/ 0 w 111"/>
                <a:gd name="T7" fmla="*/ 14 h 35"/>
                <a:gd name="T8" fmla="*/ 0 w 111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35"/>
                <a:gd name="T17" fmla="*/ 111 w 111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35">
                  <a:moveTo>
                    <a:pt x="0" y="0"/>
                  </a:moveTo>
                  <a:lnTo>
                    <a:pt x="110" y="14"/>
                  </a:lnTo>
                  <a:lnTo>
                    <a:pt x="110" y="34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4" name="Freeform 731"/>
            <p:cNvSpPr>
              <a:spLocks/>
            </p:cNvSpPr>
            <p:nvPr/>
          </p:nvSpPr>
          <p:spPr bwMode="auto">
            <a:xfrm>
              <a:off x="3117" y="3226"/>
              <a:ext cx="90" cy="17"/>
            </a:xfrm>
            <a:custGeom>
              <a:avLst/>
              <a:gdLst>
                <a:gd name="T0" fmla="*/ 7 w 90"/>
                <a:gd name="T1" fmla="*/ 0 h 17"/>
                <a:gd name="T2" fmla="*/ 0 w 90"/>
                <a:gd name="T3" fmla="*/ 0 h 17"/>
                <a:gd name="T4" fmla="*/ 0 w 90"/>
                <a:gd name="T5" fmla="*/ 16 h 17"/>
                <a:gd name="T6" fmla="*/ 7 w 90"/>
                <a:gd name="T7" fmla="*/ 16 h 17"/>
                <a:gd name="T8" fmla="*/ 14 w 90"/>
                <a:gd name="T9" fmla="*/ 16 h 17"/>
                <a:gd name="T10" fmla="*/ 20 w 90"/>
                <a:gd name="T11" fmla="*/ 16 h 17"/>
                <a:gd name="T12" fmla="*/ 27 w 90"/>
                <a:gd name="T13" fmla="*/ 16 h 17"/>
                <a:gd name="T14" fmla="*/ 34 w 90"/>
                <a:gd name="T15" fmla="*/ 16 h 17"/>
                <a:gd name="T16" fmla="*/ 41 w 90"/>
                <a:gd name="T17" fmla="*/ 16 h 17"/>
                <a:gd name="T18" fmla="*/ 48 w 90"/>
                <a:gd name="T19" fmla="*/ 16 h 17"/>
                <a:gd name="T20" fmla="*/ 55 w 90"/>
                <a:gd name="T21" fmla="*/ 16 h 17"/>
                <a:gd name="T22" fmla="*/ 61 w 90"/>
                <a:gd name="T23" fmla="*/ 16 h 17"/>
                <a:gd name="T24" fmla="*/ 68 w 90"/>
                <a:gd name="T25" fmla="*/ 16 h 17"/>
                <a:gd name="T26" fmla="*/ 75 w 90"/>
                <a:gd name="T27" fmla="*/ 16 h 17"/>
                <a:gd name="T28" fmla="*/ 82 w 90"/>
                <a:gd name="T29" fmla="*/ 16 h 17"/>
                <a:gd name="T30" fmla="*/ 89 w 90"/>
                <a:gd name="T31" fmla="*/ 16 h 17"/>
                <a:gd name="T32" fmla="*/ 89 w 90"/>
                <a:gd name="T33" fmla="*/ 0 h 17"/>
                <a:gd name="T34" fmla="*/ 48 w 90"/>
                <a:gd name="T35" fmla="*/ 16 h 17"/>
                <a:gd name="T36" fmla="*/ 7 w 90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17"/>
                <a:gd name="T59" fmla="*/ 90 w 90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17">
                  <a:moveTo>
                    <a:pt x="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61" y="16"/>
                  </a:lnTo>
                  <a:lnTo>
                    <a:pt x="68" y="16"/>
                  </a:lnTo>
                  <a:lnTo>
                    <a:pt x="75" y="16"/>
                  </a:lnTo>
                  <a:lnTo>
                    <a:pt x="82" y="16"/>
                  </a:lnTo>
                  <a:lnTo>
                    <a:pt x="89" y="16"/>
                  </a:lnTo>
                  <a:lnTo>
                    <a:pt x="89" y="0"/>
                  </a:lnTo>
                  <a:lnTo>
                    <a:pt x="48" y="16"/>
                  </a:lnTo>
                  <a:lnTo>
                    <a:pt x="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5" name="Freeform 732"/>
            <p:cNvSpPr>
              <a:spLocks/>
            </p:cNvSpPr>
            <p:nvPr/>
          </p:nvSpPr>
          <p:spPr bwMode="auto">
            <a:xfrm>
              <a:off x="3000" y="3035"/>
              <a:ext cx="350" cy="199"/>
            </a:xfrm>
            <a:custGeom>
              <a:avLst/>
              <a:gdLst>
                <a:gd name="T0" fmla="*/ 7 w 350"/>
                <a:gd name="T1" fmla="*/ 170 h 199"/>
                <a:gd name="T2" fmla="*/ 0 w 350"/>
                <a:gd name="T3" fmla="*/ 170 h 199"/>
                <a:gd name="T4" fmla="*/ 0 w 350"/>
                <a:gd name="T5" fmla="*/ 164 h 199"/>
                <a:gd name="T6" fmla="*/ 0 w 350"/>
                <a:gd name="T7" fmla="*/ 6 h 199"/>
                <a:gd name="T8" fmla="*/ 7 w 350"/>
                <a:gd name="T9" fmla="*/ 6 h 199"/>
                <a:gd name="T10" fmla="*/ 55 w 350"/>
                <a:gd name="T11" fmla="*/ 0 h 199"/>
                <a:gd name="T12" fmla="*/ 219 w 350"/>
                <a:gd name="T13" fmla="*/ 0 h 199"/>
                <a:gd name="T14" fmla="*/ 226 w 350"/>
                <a:gd name="T15" fmla="*/ 0 h 199"/>
                <a:gd name="T16" fmla="*/ 226 w 350"/>
                <a:gd name="T17" fmla="*/ 6 h 199"/>
                <a:gd name="T18" fmla="*/ 267 w 350"/>
                <a:gd name="T19" fmla="*/ 27 h 199"/>
                <a:gd name="T20" fmla="*/ 343 w 350"/>
                <a:gd name="T21" fmla="*/ 27 h 199"/>
                <a:gd name="T22" fmla="*/ 349 w 350"/>
                <a:gd name="T23" fmla="*/ 34 h 199"/>
                <a:gd name="T24" fmla="*/ 349 w 350"/>
                <a:gd name="T25" fmla="*/ 157 h 199"/>
                <a:gd name="T26" fmla="*/ 349 w 350"/>
                <a:gd name="T27" fmla="*/ 164 h 199"/>
                <a:gd name="T28" fmla="*/ 343 w 350"/>
                <a:gd name="T29" fmla="*/ 164 h 199"/>
                <a:gd name="T30" fmla="*/ 322 w 350"/>
                <a:gd name="T31" fmla="*/ 177 h 199"/>
                <a:gd name="T32" fmla="*/ 165 w 350"/>
                <a:gd name="T33" fmla="*/ 198 h 199"/>
                <a:gd name="T34" fmla="*/ 7 w 350"/>
                <a:gd name="T35" fmla="*/ 170 h 1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0"/>
                <a:gd name="T55" fmla="*/ 0 h 199"/>
                <a:gd name="T56" fmla="*/ 350 w 350"/>
                <a:gd name="T57" fmla="*/ 199 h 1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0" h="199">
                  <a:moveTo>
                    <a:pt x="7" y="170"/>
                  </a:moveTo>
                  <a:lnTo>
                    <a:pt x="0" y="170"/>
                  </a:lnTo>
                  <a:lnTo>
                    <a:pt x="0" y="164"/>
                  </a:lnTo>
                  <a:lnTo>
                    <a:pt x="0" y="6"/>
                  </a:lnTo>
                  <a:lnTo>
                    <a:pt x="7" y="6"/>
                  </a:lnTo>
                  <a:lnTo>
                    <a:pt x="55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26" y="6"/>
                  </a:lnTo>
                  <a:lnTo>
                    <a:pt x="267" y="27"/>
                  </a:lnTo>
                  <a:lnTo>
                    <a:pt x="343" y="27"/>
                  </a:lnTo>
                  <a:lnTo>
                    <a:pt x="349" y="34"/>
                  </a:lnTo>
                  <a:lnTo>
                    <a:pt x="349" y="157"/>
                  </a:lnTo>
                  <a:lnTo>
                    <a:pt x="349" y="164"/>
                  </a:lnTo>
                  <a:lnTo>
                    <a:pt x="343" y="164"/>
                  </a:lnTo>
                  <a:lnTo>
                    <a:pt x="322" y="177"/>
                  </a:lnTo>
                  <a:lnTo>
                    <a:pt x="165" y="198"/>
                  </a:lnTo>
                  <a:lnTo>
                    <a:pt x="7" y="17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6" name="Freeform 733"/>
            <p:cNvSpPr>
              <a:spLocks/>
            </p:cNvSpPr>
            <p:nvPr/>
          </p:nvSpPr>
          <p:spPr bwMode="auto">
            <a:xfrm>
              <a:off x="3000" y="319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7" name="Line 734"/>
            <p:cNvSpPr>
              <a:spLocks noChangeShapeType="1"/>
            </p:cNvSpPr>
            <p:nvPr/>
          </p:nvSpPr>
          <p:spPr bwMode="auto">
            <a:xfrm>
              <a:off x="3000" y="3041"/>
              <a:ext cx="0" cy="15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8" name="Line 735"/>
            <p:cNvSpPr>
              <a:spLocks noChangeShapeType="1"/>
            </p:cNvSpPr>
            <p:nvPr/>
          </p:nvSpPr>
          <p:spPr bwMode="auto">
            <a:xfrm flipH="1">
              <a:off x="3000" y="304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9" name="Freeform 736"/>
            <p:cNvSpPr>
              <a:spLocks/>
            </p:cNvSpPr>
            <p:nvPr/>
          </p:nvSpPr>
          <p:spPr bwMode="auto">
            <a:xfrm>
              <a:off x="3007" y="3035"/>
              <a:ext cx="56" cy="17"/>
            </a:xfrm>
            <a:custGeom>
              <a:avLst/>
              <a:gdLst>
                <a:gd name="T0" fmla="*/ 48 w 56"/>
                <a:gd name="T1" fmla="*/ 0 h 17"/>
                <a:gd name="T2" fmla="*/ 0 w 56"/>
                <a:gd name="T3" fmla="*/ 16 h 17"/>
                <a:gd name="T4" fmla="*/ 55 w 56"/>
                <a:gd name="T5" fmla="*/ 0 h 17"/>
                <a:gd name="T6" fmla="*/ 48 w 56"/>
                <a:gd name="T7" fmla="*/ 0 h 17"/>
                <a:gd name="T8" fmla="*/ 55 w 56"/>
                <a:gd name="T9" fmla="*/ 0 h 17"/>
                <a:gd name="T10" fmla="*/ 48 w 5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17"/>
                <a:gd name="T20" fmla="*/ 56 w 5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17">
                  <a:moveTo>
                    <a:pt x="48" y="0"/>
                  </a:moveTo>
                  <a:lnTo>
                    <a:pt x="0" y="16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0" name="Line 737"/>
            <p:cNvSpPr>
              <a:spLocks noChangeShapeType="1"/>
            </p:cNvSpPr>
            <p:nvPr/>
          </p:nvSpPr>
          <p:spPr bwMode="auto">
            <a:xfrm flipH="1">
              <a:off x="3055" y="3035"/>
              <a:ext cx="16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1" name="Freeform 738"/>
            <p:cNvSpPr>
              <a:spLocks/>
            </p:cNvSpPr>
            <p:nvPr/>
          </p:nvSpPr>
          <p:spPr bwMode="auto">
            <a:xfrm>
              <a:off x="3219" y="303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2" name="Line 739"/>
            <p:cNvSpPr>
              <a:spLocks noChangeShapeType="1"/>
            </p:cNvSpPr>
            <p:nvPr/>
          </p:nvSpPr>
          <p:spPr bwMode="auto">
            <a:xfrm flipH="1" flipV="1">
              <a:off x="3225" y="3040"/>
              <a:ext cx="41" cy="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3" name="Line 740"/>
            <p:cNvSpPr>
              <a:spLocks noChangeShapeType="1"/>
            </p:cNvSpPr>
            <p:nvPr/>
          </p:nvSpPr>
          <p:spPr bwMode="auto">
            <a:xfrm flipH="1">
              <a:off x="3267" y="3062"/>
              <a:ext cx="7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4" name="Freeform 741"/>
            <p:cNvSpPr>
              <a:spLocks/>
            </p:cNvSpPr>
            <p:nvPr/>
          </p:nvSpPr>
          <p:spPr bwMode="auto">
            <a:xfrm>
              <a:off x="3343" y="306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5" name="Freeform 742"/>
            <p:cNvSpPr>
              <a:spLocks/>
            </p:cNvSpPr>
            <p:nvPr/>
          </p:nvSpPr>
          <p:spPr bwMode="auto">
            <a:xfrm>
              <a:off x="3343" y="3069"/>
              <a:ext cx="17" cy="124"/>
            </a:xfrm>
            <a:custGeom>
              <a:avLst/>
              <a:gdLst>
                <a:gd name="T0" fmla="*/ 16 w 17"/>
                <a:gd name="T1" fmla="*/ 123 h 124"/>
                <a:gd name="T2" fmla="*/ 16 w 17"/>
                <a:gd name="T3" fmla="*/ 0 h 124"/>
                <a:gd name="T4" fmla="*/ 0 w 17"/>
                <a:gd name="T5" fmla="*/ 0 h 124"/>
                <a:gd name="T6" fmla="*/ 0 w 17"/>
                <a:gd name="T7" fmla="*/ 123 h 124"/>
                <a:gd name="T8" fmla="*/ 16 w 17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24"/>
                <a:gd name="T17" fmla="*/ 17 w 1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24">
                  <a:moveTo>
                    <a:pt x="16" y="123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16" y="1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6" name="Freeform 743"/>
            <p:cNvSpPr>
              <a:spLocks/>
            </p:cNvSpPr>
            <p:nvPr/>
          </p:nvSpPr>
          <p:spPr bwMode="auto">
            <a:xfrm>
              <a:off x="3343" y="319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16 w 17"/>
                <a:gd name="T5" fmla="*/ 8 h 17"/>
                <a:gd name="T6" fmla="*/ 16 w 17"/>
                <a:gd name="T7" fmla="*/ 0 h 17"/>
                <a:gd name="T8" fmla="*/ 0 w 17"/>
                <a:gd name="T9" fmla="*/ 0 h 17"/>
                <a:gd name="T10" fmla="*/ 0 w 17"/>
                <a:gd name="T11" fmla="*/ 8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7" name="Freeform 744"/>
            <p:cNvSpPr>
              <a:spLocks/>
            </p:cNvSpPr>
            <p:nvPr/>
          </p:nvSpPr>
          <p:spPr bwMode="auto">
            <a:xfrm>
              <a:off x="3322" y="3199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21 w 22"/>
                <a:gd name="T3" fmla="*/ 7 h 17"/>
                <a:gd name="T4" fmla="*/ 21 w 22"/>
                <a:gd name="T5" fmla="*/ 0 h 17"/>
                <a:gd name="T6" fmla="*/ 0 w 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16"/>
                  </a:moveTo>
                  <a:lnTo>
                    <a:pt x="21" y="7"/>
                  </a:lnTo>
                  <a:lnTo>
                    <a:pt x="21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8" name="Freeform 745"/>
            <p:cNvSpPr>
              <a:spLocks/>
            </p:cNvSpPr>
            <p:nvPr/>
          </p:nvSpPr>
          <p:spPr bwMode="auto">
            <a:xfrm>
              <a:off x="3165" y="3212"/>
              <a:ext cx="158" cy="22"/>
            </a:xfrm>
            <a:custGeom>
              <a:avLst/>
              <a:gdLst>
                <a:gd name="T0" fmla="*/ 0 w 158"/>
                <a:gd name="T1" fmla="*/ 21 h 22"/>
                <a:gd name="T2" fmla="*/ 157 w 158"/>
                <a:gd name="T3" fmla="*/ 0 h 22"/>
                <a:gd name="T4" fmla="*/ 0 w 158"/>
                <a:gd name="T5" fmla="*/ 14 h 22"/>
                <a:gd name="T6" fmla="*/ 0 w 15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"/>
                <a:gd name="T13" fmla="*/ 0 h 22"/>
                <a:gd name="T14" fmla="*/ 158 w 15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" h="22">
                  <a:moveTo>
                    <a:pt x="0" y="21"/>
                  </a:moveTo>
                  <a:lnTo>
                    <a:pt x="157" y="0"/>
                  </a:lnTo>
                  <a:lnTo>
                    <a:pt x="0" y="14"/>
                  </a:lnTo>
                  <a:lnTo>
                    <a:pt x="0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9" name="Freeform 746"/>
            <p:cNvSpPr>
              <a:spLocks/>
            </p:cNvSpPr>
            <p:nvPr/>
          </p:nvSpPr>
          <p:spPr bwMode="auto">
            <a:xfrm>
              <a:off x="3007" y="3205"/>
              <a:ext cx="159" cy="29"/>
            </a:xfrm>
            <a:custGeom>
              <a:avLst/>
              <a:gdLst>
                <a:gd name="T0" fmla="*/ 0 w 159"/>
                <a:gd name="T1" fmla="*/ 0 h 29"/>
                <a:gd name="T2" fmla="*/ 158 w 159"/>
                <a:gd name="T3" fmla="*/ 28 h 29"/>
                <a:gd name="T4" fmla="*/ 158 w 159"/>
                <a:gd name="T5" fmla="*/ 21 h 29"/>
                <a:gd name="T6" fmla="*/ 0 w 159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29"/>
                <a:gd name="T14" fmla="*/ 159 w 15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29">
                  <a:moveTo>
                    <a:pt x="0" y="0"/>
                  </a:moveTo>
                  <a:lnTo>
                    <a:pt x="158" y="28"/>
                  </a:lnTo>
                  <a:lnTo>
                    <a:pt x="158" y="2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0" name="Freeform 747"/>
            <p:cNvSpPr>
              <a:spLocks/>
            </p:cNvSpPr>
            <p:nvPr/>
          </p:nvSpPr>
          <p:spPr bwMode="auto">
            <a:xfrm>
              <a:off x="3007" y="3041"/>
              <a:ext cx="159" cy="186"/>
            </a:xfrm>
            <a:custGeom>
              <a:avLst/>
              <a:gdLst>
                <a:gd name="T0" fmla="*/ 0 w 159"/>
                <a:gd name="T1" fmla="*/ 7 h 186"/>
                <a:gd name="T2" fmla="*/ 0 w 159"/>
                <a:gd name="T3" fmla="*/ 158 h 186"/>
                <a:gd name="T4" fmla="*/ 0 w 159"/>
                <a:gd name="T5" fmla="*/ 164 h 186"/>
                <a:gd name="T6" fmla="*/ 151 w 159"/>
                <a:gd name="T7" fmla="*/ 185 h 186"/>
                <a:gd name="T8" fmla="*/ 158 w 159"/>
                <a:gd name="T9" fmla="*/ 185 h 186"/>
                <a:gd name="T10" fmla="*/ 158 w 159"/>
                <a:gd name="T11" fmla="*/ 178 h 186"/>
                <a:gd name="T12" fmla="*/ 158 w 159"/>
                <a:gd name="T13" fmla="*/ 14 h 186"/>
                <a:gd name="T14" fmla="*/ 158 w 159"/>
                <a:gd name="T15" fmla="*/ 7 h 186"/>
                <a:gd name="T16" fmla="*/ 151 w 159"/>
                <a:gd name="T17" fmla="*/ 7 h 186"/>
                <a:gd name="T18" fmla="*/ 0 w 159"/>
                <a:gd name="T19" fmla="*/ 0 h 186"/>
                <a:gd name="T20" fmla="*/ 0 w 159"/>
                <a:gd name="T21" fmla="*/ 7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9"/>
                <a:gd name="T34" fmla="*/ 0 h 186"/>
                <a:gd name="T35" fmla="*/ 159 w 159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9" h="186">
                  <a:moveTo>
                    <a:pt x="0" y="7"/>
                  </a:moveTo>
                  <a:lnTo>
                    <a:pt x="0" y="158"/>
                  </a:lnTo>
                  <a:lnTo>
                    <a:pt x="0" y="164"/>
                  </a:lnTo>
                  <a:lnTo>
                    <a:pt x="151" y="185"/>
                  </a:lnTo>
                  <a:lnTo>
                    <a:pt x="158" y="185"/>
                  </a:lnTo>
                  <a:lnTo>
                    <a:pt x="158" y="178"/>
                  </a:lnTo>
                  <a:lnTo>
                    <a:pt x="158" y="14"/>
                  </a:lnTo>
                  <a:lnTo>
                    <a:pt x="158" y="7"/>
                  </a:lnTo>
                  <a:lnTo>
                    <a:pt x="151" y="7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D4C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1" name="Freeform 748"/>
            <p:cNvSpPr>
              <a:spLocks/>
            </p:cNvSpPr>
            <p:nvPr/>
          </p:nvSpPr>
          <p:spPr bwMode="auto">
            <a:xfrm>
              <a:off x="3014" y="3062"/>
              <a:ext cx="131" cy="144"/>
            </a:xfrm>
            <a:custGeom>
              <a:avLst/>
              <a:gdLst>
                <a:gd name="T0" fmla="*/ 0 w 131"/>
                <a:gd name="T1" fmla="*/ 0 h 144"/>
                <a:gd name="T2" fmla="*/ 0 w 131"/>
                <a:gd name="T3" fmla="*/ 123 h 144"/>
                <a:gd name="T4" fmla="*/ 7 w 131"/>
                <a:gd name="T5" fmla="*/ 123 h 144"/>
                <a:gd name="T6" fmla="*/ 123 w 131"/>
                <a:gd name="T7" fmla="*/ 143 h 144"/>
                <a:gd name="T8" fmla="*/ 130 w 131"/>
                <a:gd name="T9" fmla="*/ 143 h 144"/>
                <a:gd name="T10" fmla="*/ 130 w 131"/>
                <a:gd name="T11" fmla="*/ 137 h 144"/>
                <a:gd name="T12" fmla="*/ 130 w 131"/>
                <a:gd name="T13" fmla="*/ 14 h 144"/>
                <a:gd name="T14" fmla="*/ 130 w 131"/>
                <a:gd name="T15" fmla="*/ 7 h 144"/>
                <a:gd name="T16" fmla="*/ 123 w 131"/>
                <a:gd name="T17" fmla="*/ 7 h 144"/>
                <a:gd name="T18" fmla="*/ 7 w 131"/>
                <a:gd name="T19" fmla="*/ 0 h 144"/>
                <a:gd name="T20" fmla="*/ 0 w 131"/>
                <a:gd name="T21" fmla="*/ 0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144"/>
                <a:gd name="T35" fmla="*/ 131 w 131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144">
                  <a:moveTo>
                    <a:pt x="0" y="0"/>
                  </a:moveTo>
                  <a:lnTo>
                    <a:pt x="0" y="123"/>
                  </a:lnTo>
                  <a:lnTo>
                    <a:pt x="7" y="123"/>
                  </a:lnTo>
                  <a:lnTo>
                    <a:pt x="123" y="143"/>
                  </a:lnTo>
                  <a:lnTo>
                    <a:pt x="130" y="143"/>
                  </a:lnTo>
                  <a:lnTo>
                    <a:pt x="130" y="137"/>
                  </a:lnTo>
                  <a:lnTo>
                    <a:pt x="130" y="14"/>
                  </a:lnTo>
                  <a:lnTo>
                    <a:pt x="130" y="7"/>
                  </a:lnTo>
                  <a:lnTo>
                    <a:pt x="123" y="7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B8B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2" name="Freeform 749"/>
            <p:cNvSpPr>
              <a:spLocks/>
            </p:cNvSpPr>
            <p:nvPr/>
          </p:nvSpPr>
          <p:spPr bwMode="auto">
            <a:xfrm>
              <a:off x="3021" y="3062"/>
              <a:ext cx="124" cy="138"/>
            </a:xfrm>
            <a:custGeom>
              <a:avLst/>
              <a:gdLst>
                <a:gd name="T0" fmla="*/ 123 w 124"/>
                <a:gd name="T1" fmla="*/ 7 h 138"/>
                <a:gd name="T2" fmla="*/ 7 w 124"/>
                <a:gd name="T3" fmla="*/ 0 h 138"/>
                <a:gd name="T4" fmla="*/ 7 w 124"/>
                <a:gd name="T5" fmla="*/ 7 h 138"/>
                <a:gd name="T6" fmla="*/ 0 w 124"/>
                <a:gd name="T7" fmla="*/ 20 h 138"/>
                <a:gd name="T8" fmla="*/ 0 w 124"/>
                <a:gd name="T9" fmla="*/ 34 h 138"/>
                <a:gd name="T10" fmla="*/ 0 w 124"/>
                <a:gd name="T11" fmla="*/ 48 h 138"/>
                <a:gd name="T12" fmla="*/ 0 w 124"/>
                <a:gd name="T13" fmla="*/ 61 h 138"/>
                <a:gd name="T14" fmla="*/ 0 w 124"/>
                <a:gd name="T15" fmla="*/ 75 h 138"/>
                <a:gd name="T16" fmla="*/ 0 w 124"/>
                <a:gd name="T17" fmla="*/ 89 h 138"/>
                <a:gd name="T18" fmla="*/ 0 w 124"/>
                <a:gd name="T19" fmla="*/ 102 h 138"/>
                <a:gd name="T20" fmla="*/ 7 w 124"/>
                <a:gd name="T21" fmla="*/ 116 h 138"/>
                <a:gd name="T22" fmla="*/ 7 w 124"/>
                <a:gd name="T23" fmla="*/ 123 h 138"/>
                <a:gd name="T24" fmla="*/ 14 w 124"/>
                <a:gd name="T25" fmla="*/ 123 h 138"/>
                <a:gd name="T26" fmla="*/ 21 w 124"/>
                <a:gd name="T27" fmla="*/ 123 h 138"/>
                <a:gd name="T28" fmla="*/ 27 w 124"/>
                <a:gd name="T29" fmla="*/ 123 h 138"/>
                <a:gd name="T30" fmla="*/ 34 w 124"/>
                <a:gd name="T31" fmla="*/ 123 h 138"/>
                <a:gd name="T32" fmla="*/ 41 w 124"/>
                <a:gd name="T33" fmla="*/ 123 h 138"/>
                <a:gd name="T34" fmla="*/ 41 w 124"/>
                <a:gd name="T35" fmla="*/ 130 h 138"/>
                <a:gd name="T36" fmla="*/ 48 w 124"/>
                <a:gd name="T37" fmla="*/ 130 h 138"/>
                <a:gd name="T38" fmla="*/ 55 w 124"/>
                <a:gd name="T39" fmla="*/ 130 h 138"/>
                <a:gd name="T40" fmla="*/ 62 w 124"/>
                <a:gd name="T41" fmla="*/ 130 h 138"/>
                <a:gd name="T42" fmla="*/ 68 w 124"/>
                <a:gd name="T43" fmla="*/ 130 h 138"/>
                <a:gd name="T44" fmla="*/ 75 w 124"/>
                <a:gd name="T45" fmla="*/ 130 h 138"/>
                <a:gd name="T46" fmla="*/ 82 w 124"/>
                <a:gd name="T47" fmla="*/ 130 h 138"/>
                <a:gd name="T48" fmla="*/ 89 w 124"/>
                <a:gd name="T49" fmla="*/ 130 h 138"/>
                <a:gd name="T50" fmla="*/ 96 w 124"/>
                <a:gd name="T51" fmla="*/ 137 h 138"/>
                <a:gd name="T52" fmla="*/ 103 w 124"/>
                <a:gd name="T53" fmla="*/ 137 h 138"/>
                <a:gd name="T54" fmla="*/ 110 w 124"/>
                <a:gd name="T55" fmla="*/ 137 h 138"/>
                <a:gd name="T56" fmla="*/ 116 w 124"/>
                <a:gd name="T57" fmla="*/ 137 h 138"/>
                <a:gd name="T58" fmla="*/ 123 w 124"/>
                <a:gd name="T59" fmla="*/ 137 h 138"/>
                <a:gd name="T60" fmla="*/ 123 w 124"/>
                <a:gd name="T61" fmla="*/ 14 h 138"/>
                <a:gd name="T62" fmla="*/ 123 w 124"/>
                <a:gd name="T63" fmla="*/ 7 h 1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4"/>
                <a:gd name="T97" fmla="*/ 0 h 138"/>
                <a:gd name="T98" fmla="*/ 124 w 124"/>
                <a:gd name="T99" fmla="*/ 138 h 1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4" h="138">
                  <a:moveTo>
                    <a:pt x="123" y="7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102"/>
                  </a:lnTo>
                  <a:lnTo>
                    <a:pt x="7" y="116"/>
                  </a:lnTo>
                  <a:lnTo>
                    <a:pt x="7" y="123"/>
                  </a:lnTo>
                  <a:lnTo>
                    <a:pt x="14" y="123"/>
                  </a:lnTo>
                  <a:lnTo>
                    <a:pt x="21" y="123"/>
                  </a:lnTo>
                  <a:lnTo>
                    <a:pt x="27" y="123"/>
                  </a:lnTo>
                  <a:lnTo>
                    <a:pt x="34" y="123"/>
                  </a:lnTo>
                  <a:lnTo>
                    <a:pt x="41" y="123"/>
                  </a:lnTo>
                  <a:lnTo>
                    <a:pt x="41" y="130"/>
                  </a:lnTo>
                  <a:lnTo>
                    <a:pt x="48" y="130"/>
                  </a:lnTo>
                  <a:lnTo>
                    <a:pt x="55" y="130"/>
                  </a:lnTo>
                  <a:lnTo>
                    <a:pt x="62" y="130"/>
                  </a:lnTo>
                  <a:lnTo>
                    <a:pt x="68" y="130"/>
                  </a:lnTo>
                  <a:lnTo>
                    <a:pt x="75" y="130"/>
                  </a:lnTo>
                  <a:lnTo>
                    <a:pt x="82" y="130"/>
                  </a:lnTo>
                  <a:lnTo>
                    <a:pt x="89" y="130"/>
                  </a:lnTo>
                  <a:lnTo>
                    <a:pt x="96" y="137"/>
                  </a:lnTo>
                  <a:lnTo>
                    <a:pt x="103" y="137"/>
                  </a:lnTo>
                  <a:lnTo>
                    <a:pt x="110" y="137"/>
                  </a:lnTo>
                  <a:lnTo>
                    <a:pt x="116" y="137"/>
                  </a:lnTo>
                  <a:lnTo>
                    <a:pt x="123" y="137"/>
                  </a:lnTo>
                  <a:lnTo>
                    <a:pt x="123" y="14"/>
                  </a:lnTo>
                  <a:lnTo>
                    <a:pt x="123" y="7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3" name="Freeform 750"/>
            <p:cNvSpPr>
              <a:spLocks/>
            </p:cNvSpPr>
            <p:nvPr/>
          </p:nvSpPr>
          <p:spPr bwMode="auto">
            <a:xfrm>
              <a:off x="3014" y="3185"/>
              <a:ext cx="131" cy="21"/>
            </a:xfrm>
            <a:custGeom>
              <a:avLst/>
              <a:gdLst>
                <a:gd name="T0" fmla="*/ 0 w 131"/>
                <a:gd name="T1" fmla="*/ 0 h 21"/>
                <a:gd name="T2" fmla="*/ 14 w 131"/>
                <a:gd name="T3" fmla="*/ 0 h 21"/>
                <a:gd name="T4" fmla="*/ 21 w 131"/>
                <a:gd name="T5" fmla="*/ 0 h 21"/>
                <a:gd name="T6" fmla="*/ 28 w 131"/>
                <a:gd name="T7" fmla="*/ 0 h 21"/>
                <a:gd name="T8" fmla="*/ 34 w 131"/>
                <a:gd name="T9" fmla="*/ 0 h 21"/>
                <a:gd name="T10" fmla="*/ 41 w 131"/>
                <a:gd name="T11" fmla="*/ 0 h 21"/>
                <a:gd name="T12" fmla="*/ 48 w 131"/>
                <a:gd name="T13" fmla="*/ 0 h 21"/>
                <a:gd name="T14" fmla="*/ 48 w 131"/>
                <a:gd name="T15" fmla="*/ 7 h 21"/>
                <a:gd name="T16" fmla="*/ 55 w 131"/>
                <a:gd name="T17" fmla="*/ 7 h 21"/>
                <a:gd name="T18" fmla="*/ 62 w 131"/>
                <a:gd name="T19" fmla="*/ 7 h 21"/>
                <a:gd name="T20" fmla="*/ 69 w 131"/>
                <a:gd name="T21" fmla="*/ 7 h 21"/>
                <a:gd name="T22" fmla="*/ 75 w 131"/>
                <a:gd name="T23" fmla="*/ 7 h 21"/>
                <a:gd name="T24" fmla="*/ 82 w 131"/>
                <a:gd name="T25" fmla="*/ 7 h 21"/>
                <a:gd name="T26" fmla="*/ 89 w 131"/>
                <a:gd name="T27" fmla="*/ 7 h 21"/>
                <a:gd name="T28" fmla="*/ 96 w 131"/>
                <a:gd name="T29" fmla="*/ 7 h 21"/>
                <a:gd name="T30" fmla="*/ 103 w 131"/>
                <a:gd name="T31" fmla="*/ 7 h 21"/>
                <a:gd name="T32" fmla="*/ 103 w 131"/>
                <a:gd name="T33" fmla="*/ 14 h 21"/>
                <a:gd name="T34" fmla="*/ 110 w 131"/>
                <a:gd name="T35" fmla="*/ 14 h 21"/>
                <a:gd name="T36" fmla="*/ 117 w 131"/>
                <a:gd name="T37" fmla="*/ 14 h 21"/>
                <a:gd name="T38" fmla="*/ 123 w 131"/>
                <a:gd name="T39" fmla="*/ 14 h 21"/>
                <a:gd name="T40" fmla="*/ 130 w 131"/>
                <a:gd name="T41" fmla="*/ 14 h 21"/>
                <a:gd name="T42" fmla="*/ 123 w 131"/>
                <a:gd name="T43" fmla="*/ 20 h 21"/>
                <a:gd name="T44" fmla="*/ 7 w 131"/>
                <a:gd name="T45" fmla="*/ 0 h 21"/>
                <a:gd name="T46" fmla="*/ 0 w 131"/>
                <a:gd name="T47" fmla="*/ 0 h 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1"/>
                <a:gd name="T73" fmla="*/ 0 h 21"/>
                <a:gd name="T74" fmla="*/ 131 w 131"/>
                <a:gd name="T75" fmla="*/ 21 h 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1" h="21">
                  <a:moveTo>
                    <a:pt x="0" y="0"/>
                  </a:move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7"/>
                  </a:lnTo>
                  <a:lnTo>
                    <a:pt x="75" y="7"/>
                  </a:lnTo>
                  <a:lnTo>
                    <a:pt x="82" y="7"/>
                  </a:lnTo>
                  <a:lnTo>
                    <a:pt x="89" y="7"/>
                  </a:lnTo>
                  <a:lnTo>
                    <a:pt x="96" y="7"/>
                  </a:lnTo>
                  <a:lnTo>
                    <a:pt x="103" y="7"/>
                  </a:lnTo>
                  <a:lnTo>
                    <a:pt x="103" y="14"/>
                  </a:lnTo>
                  <a:lnTo>
                    <a:pt x="110" y="14"/>
                  </a:lnTo>
                  <a:lnTo>
                    <a:pt x="117" y="14"/>
                  </a:lnTo>
                  <a:lnTo>
                    <a:pt x="123" y="14"/>
                  </a:lnTo>
                  <a:lnTo>
                    <a:pt x="130" y="14"/>
                  </a:lnTo>
                  <a:lnTo>
                    <a:pt x="123" y="2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F8F3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4" name="Freeform 751"/>
            <p:cNvSpPr>
              <a:spLocks/>
            </p:cNvSpPr>
            <p:nvPr/>
          </p:nvSpPr>
          <p:spPr bwMode="auto">
            <a:xfrm>
              <a:off x="3172" y="3041"/>
              <a:ext cx="172" cy="186"/>
            </a:xfrm>
            <a:custGeom>
              <a:avLst/>
              <a:gdLst>
                <a:gd name="T0" fmla="*/ 0 w 172"/>
                <a:gd name="T1" fmla="*/ 14 h 186"/>
                <a:gd name="T2" fmla="*/ 0 w 172"/>
                <a:gd name="T3" fmla="*/ 178 h 186"/>
                <a:gd name="T4" fmla="*/ 0 w 172"/>
                <a:gd name="T5" fmla="*/ 185 h 186"/>
                <a:gd name="T6" fmla="*/ 150 w 172"/>
                <a:gd name="T7" fmla="*/ 171 h 186"/>
                <a:gd name="T8" fmla="*/ 171 w 172"/>
                <a:gd name="T9" fmla="*/ 158 h 186"/>
                <a:gd name="T10" fmla="*/ 171 w 172"/>
                <a:gd name="T11" fmla="*/ 151 h 186"/>
                <a:gd name="T12" fmla="*/ 171 w 172"/>
                <a:gd name="T13" fmla="*/ 28 h 186"/>
                <a:gd name="T14" fmla="*/ 171 w 172"/>
                <a:gd name="T15" fmla="*/ 21 h 186"/>
                <a:gd name="T16" fmla="*/ 95 w 172"/>
                <a:gd name="T17" fmla="*/ 21 h 186"/>
                <a:gd name="T18" fmla="*/ 54 w 172"/>
                <a:gd name="T19" fmla="*/ 0 h 186"/>
                <a:gd name="T20" fmla="*/ 0 w 172"/>
                <a:gd name="T21" fmla="*/ 14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"/>
                <a:gd name="T34" fmla="*/ 0 h 186"/>
                <a:gd name="T35" fmla="*/ 172 w 172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" h="186">
                  <a:moveTo>
                    <a:pt x="0" y="14"/>
                  </a:moveTo>
                  <a:lnTo>
                    <a:pt x="0" y="178"/>
                  </a:lnTo>
                  <a:lnTo>
                    <a:pt x="0" y="185"/>
                  </a:lnTo>
                  <a:lnTo>
                    <a:pt x="150" y="171"/>
                  </a:lnTo>
                  <a:lnTo>
                    <a:pt x="171" y="158"/>
                  </a:lnTo>
                  <a:lnTo>
                    <a:pt x="171" y="151"/>
                  </a:lnTo>
                  <a:lnTo>
                    <a:pt x="171" y="28"/>
                  </a:lnTo>
                  <a:lnTo>
                    <a:pt x="171" y="21"/>
                  </a:lnTo>
                  <a:lnTo>
                    <a:pt x="95" y="21"/>
                  </a:lnTo>
                  <a:lnTo>
                    <a:pt x="54" y="0"/>
                  </a:lnTo>
                  <a:lnTo>
                    <a:pt x="0" y="14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5" name="Freeform 752"/>
            <p:cNvSpPr>
              <a:spLocks/>
            </p:cNvSpPr>
            <p:nvPr/>
          </p:nvSpPr>
          <p:spPr bwMode="auto">
            <a:xfrm>
              <a:off x="3226" y="3041"/>
              <a:ext cx="42" cy="179"/>
            </a:xfrm>
            <a:custGeom>
              <a:avLst/>
              <a:gdLst>
                <a:gd name="T0" fmla="*/ 0 w 42"/>
                <a:gd name="T1" fmla="*/ 0 h 179"/>
                <a:gd name="T2" fmla="*/ 0 w 42"/>
                <a:gd name="T3" fmla="*/ 178 h 179"/>
                <a:gd name="T4" fmla="*/ 41 w 42"/>
                <a:gd name="T5" fmla="*/ 158 h 179"/>
                <a:gd name="T6" fmla="*/ 41 w 42"/>
                <a:gd name="T7" fmla="*/ 21 h 179"/>
                <a:gd name="T8" fmla="*/ 0 w 42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79"/>
                <a:gd name="T17" fmla="*/ 42 w 42"/>
                <a:gd name="T18" fmla="*/ 179 h 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79">
                  <a:moveTo>
                    <a:pt x="0" y="0"/>
                  </a:moveTo>
                  <a:lnTo>
                    <a:pt x="0" y="178"/>
                  </a:lnTo>
                  <a:lnTo>
                    <a:pt x="41" y="158"/>
                  </a:lnTo>
                  <a:lnTo>
                    <a:pt x="41" y="2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6" name="Line 753"/>
            <p:cNvSpPr>
              <a:spLocks noChangeShapeType="1"/>
            </p:cNvSpPr>
            <p:nvPr/>
          </p:nvSpPr>
          <p:spPr bwMode="auto">
            <a:xfrm flipH="1">
              <a:off x="3288" y="306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7" name="Freeform 754"/>
            <p:cNvSpPr>
              <a:spLocks/>
            </p:cNvSpPr>
            <p:nvPr/>
          </p:nvSpPr>
          <p:spPr bwMode="auto">
            <a:xfrm>
              <a:off x="3288" y="3062"/>
              <a:ext cx="17" cy="35"/>
            </a:xfrm>
            <a:custGeom>
              <a:avLst/>
              <a:gdLst>
                <a:gd name="T0" fmla="*/ 16 w 17"/>
                <a:gd name="T1" fmla="*/ 34 h 35"/>
                <a:gd name="T2" fmla="*/ 16 w 17"/>
                <a:gd name="T3" fmla="*/ 0 h 35"/>
                <a:gd name="T4" fmla="*/ 0 w 17"/>
                <a:gd name="T5" fmla="*/ 0 h 35"/>
                <a:gd name="T6" fmla="*/ 0 w 17"/>
                <a:gd name="T7" fmla="*/ 34 h 35"/>
                <a:gd name="T8" fmla="*/ 16 w 17"/>
                <a:gd name="T9" fmla="*/ 3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5"/>
                <a:gd name="T17" fmla="*/ 17 w 1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5">
                  <a:moveTo>
                    <a:pt x="16" y="34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6" y="34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8" name="Line 755"/>
            <p:cNvSpPr>
              <a:spLocks noChangeShapeType="1"/>
            </p:cNvSpPr>
            <p:nvPr/>
          </p:nvSpPr>
          <p:spPr bwMode="auto">
            <a:xfrm>
              <a:off x="3288" y="309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9" name="Line 756"/>
            <p:cNvSpPr>
              <a:spLocks noChangeShapeType="1"/>
            </p:cNvSpPr>
            <p:nvPr/>
          </p:nvSpPr>
          <p:spPr bwMode="auto">
            <a:xfrm flipV="1">
              <a:off x="3295" y="3062"/>
              <a:ext cx="0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0" name="Line 757"/>
            <p:cNvSpPr>
              <a:spLocks noChangeShapeType="1"/>
            </p:cNvSpPr>
            <p:nvPr/>
          </p:nvSpPr>
          <p:spPr bwMode="auto">
            <a:xfrm flipV="1">
              <a:off x="3302" y="3062"/>
              <a:ext cx="0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1" name="Line 758"/>
            <p:cNvSpPr>
              <a:spLocks noChangeShapeType="1"/>
            </p:cNvSpPr>
            <p:nvPr/>
          </p:nvSpPr>
          <p:spPr bwMode="auto">
            <a:xfrm flipV="1">
              <a:off x="3308" y="3062"/>
              <a:ext cx="0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2" name="Line 759"/>
            <p:cNvSpPr>
              <a:spLocks noChangeShapeType="1"/>
            </p:cNvSpPr>
            <p:nvPr/>
          </p:nvSpPr>
          <p:spPr bwMode="auto">
            <a:xfrm flipV="1">
              <a:off x="3315" y="3062"/>
              <a:ext cx="0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3" name="Line 760"/>
            <p:cNvSpPr>
              <a:spLocks noChangeShapeType="1"/>
            </p:cNvSpPr>
            <p:nvPr/>
          </p:nvSpPr>
          <p:spPr bwMode="auto">
            <a:xfrm flipV="1">
              <a:off x="3322" y="3062"/>
              <a:ext cx="0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4" name="Line 761"/>
            <p:cNvSpPr>
              <a:spLocks noChangeShapeType="1"/>
            </p:cNvSpPr>
            <p:nvPr/>
          </p:nvSpPr>
          <p:spPr bwMode="auto">
            <a:xfrm flipV="1">
              <a:off x="3329" y="3062"/>
              <a:ext cx="0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5" name="Line 762"/>
            <p:cNvSpPr>
              <a:spLocks noChangeShapeType="1"/>
            </p:cNvSpPr>
            <p:nvPr/>
          </p:nvSpPr>
          <p:spPr bwMode="auto">
            <a:xfrm flipV="1">
              <a:off x="3336" y="3062"/>
              <a:ext cx="0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6" name="Line 763"/>
            <p:cNvSpPr>
              <a:spLocks noChangeShapeType="1"/>
            </p:cNvSpPr>
            <p:nvPr/>
          </p:nvSpPr>
          <p:spPr bwMode="auto">
            <a:xfrm flipH="1">
              <a:off x="3336" y="306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7" name="Freeform 764"/>
            <p:cNvSpPr>
              <a:spLocks/>
            </p:cNvSpPr>
            <p:nvPr/>
          </p:nvSpPr>
          <p:spPr bwMode="auto">
            <a:xfrm>
              <a:off x="3336" y="3062"/>
              <a:ext cx="17" cy="35"/>
            </a:xfrm>
            <a:custGeom>
              <a:avLst/>
              <a:gdLst>
                <a:gd name="T0" fmla="*/ 0 w 17"/>
                <a:gd name="T1" fmla="*/ 34 h 35"/>
                <a:gd name="T2" fmla="*/ 16 w 17"/>
                <a:gd name="T3" fmla="*/ 34 h 35"/>
                <a:gd name="T4" fmla="*/ 16 w 17"/>
                <a:gd name="T5" fmla="*/ 0 h 35"/>
                <a:gd name="T6" fmla="*/ 0 w 17"/>
                <a:gd name="T7" fmla="*/ 0 h 35"/>
                <a:gd name="T8" fmla="*/ 0 w 17"/>
                <a:gd name="T9" fmla="*/ 3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5"/>
                <a:gd name="T17" fmla="*/ 17 w 1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5">
                  <a:moveTo>
                    <a:pt x="0" y="34"/>
                  </a:moveTo>
                  <a:lnTo>
                    <a:pt x="16" y="3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8" name="Line 765"/>
            <p:cNvSpPr>
              <a:spLocks noChangeShapeType="1"/>
            </p:cNvSpPr>
            <p:nvPr/>
          </p:nvSpPr>
          <p:spPr bwMode="auto">
            <a:xfrm>
              <a:off x="3336" y="309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9" name="Line 766"/>
            <p:cNvSpPr>
              <a:spLocks noChangeShapeType="1"/>
            </p:cNvSpPr>
            <p:nvPr/>
          </p:nvSpPr>
          <p:spPr bwMode="auto">
            <a:xfrm flipV="1">
              <a:off x="3288" y="3062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0" name="Line 767"/>
            <p:cNvSpPr>
              <a:spLocks noChangeShapeType="1"/>
            </p:cNvSpPr>
            <p:nvPr/>
          </p:nvSpPr>
          <p:spPr bwMode="auto">
            <a:xfrm flipV="1">
              <a:off x="3281" y="3062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1" name="Line 768"/>
            <p:cNvSpPr>
              <a:spLocks noChangeShapeType="1"/>
            </p:cNvSpPr>
            <p:nvPr/>
          </p:nvSpPr>
          <p:spPr bwMode="auto">
            <a:xfrm flipV="1">
              <a:off x="3274" y="3062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2" name="Line 769"/>
            <p:cNvSpPr>
              <a:spLocks noChangeShapeType="1"/>
            </p:cNvSpPr>
            <p:nvPr/>
          </p:nvSpPr>
          <p:spPr bwMode="auto">
            <a:xfrm flipV="1">
              <a:off x="3267" y="3062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3" name="Freeform 770"/>
            <p:cNvSpPr>
              <a:spLocks/>
            </p:cNvSpPr>
            <p:nvPr/>
          </p:nvSpPr>
          <p:spPr bwMode="auto">
            <a:xfrm>
              <a:off x="3267" y="3082"/>
              <a:ext cx="22" cy="17"/>
            </a:xfrm>
            <a:custGeom>
              <a:avLst/>
              <a:gdLst>
                <a:gd name="T0" fmla="*/ 21 w 22"/>
                <a:gd name="T1" fmla="*/ 16 h 17"/>
                <a:gd name="T2" fmla="*/ 0 w 22"/>
                <a:gd name="T3" fmla="*/ 16 h 17"/>
                <a:gd name="T4" fmla="*/ 0 w 22"/>
                <a:gd name="T5" fmla="*/ 0 h 17"/>
                <a:gd name="T6" fmla="*/ 21 w 22"/>
                <a:gd name="T7" fmla="*/ 0 h 17"/>
                <a:gd name="T8" fmla="*/ 21 w 2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21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4" name="Freeform 771"/>
            <p:cNvSpPr>
              <a:spLocks/>
            </p:cNvSpPr>
            <p:nvPr/>
          </p:nvSpPr>
          <p:spPr bwMode="auto">
            <a:xfrm>
              <a:off x="3271" y="3079"/>
              <a:ext cx="21" cy="22"/>
            </a:xfrm>
            <a:custGeom>
              <a:avLst/>
              <a:gdLst>
                <a:gd name="T0" fmla="*/ 20 w 21"/>
                <a:gd name="T1" fmla="*/ 21 h 22"/>
                <a:gd name="T2" fmla="*/ 0 w 21"/>
                <a:gd name="T3" fmla="*/ 21 h 22"/>
                <a:gd name="T4" fmla="*/ 0 w 21"/>
                <a:gd name="T5" fmla="*/ 0 h 22"/>
                <a:gd name="T6" fmla="*/ 20 w 21"/>
                <a:gd name="T7" fmla="*/ 0 h 22"/>
                <a:gd name="T8" fmla="*/ 20 w 21"/>
                <a:gd name="T9" fmla="*/ 2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2"/>
                <a:gd name="T17" fmla="*/ 21 w 2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2">
                  <a:moveTo>
                    <a:pt x="20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5" name="Freeform 772"/>
            <p:cNvSpPr>
              <a:spLocks/>
            </p:cNvSpPr>
            <p:nvPr/>
          </p:nvSpPr>
          <p:spPr bwMode="auto">
            <a:xfrm>
              <a:off x="3267" y="3082"/>
              <a:ext cx="22" cy="17"/>
            </a:xfrm>
            <a:custGeom>
              <a:avLst/>
              <a:gdLst>
                <a:gd name="T0" fmla="*/ 21 w 22"/>
                <a:gd name="T1" fmla="*/ 16 h 17"/>
                <a:gd name="T2" fmla="*/ 0 w 22"/>
                <a:gd name="T3" fmla="*/ 16 h 17"/>
                <a:gd name="T4" fmla="*/ 0 w 22"/>
                <a:gd name="T5" fmla="*/ 0 h 17"/>
                <a:gd name="T6" fmla="*/ 21 w 22"/>
                <a:gd name="T7" fmla="*/ 0 h 17"/>
                <a:gd name="T8" fmla="*/ 21 w 2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21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1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6" name="Freeform 773"/>
            <p:cNvSpPr>
              <a:spLocks/>
            </p:cNvSpPr>
            <p:nvPr/>
          </p:nvSpPr>
          <p:spPr bwMode="auto">
            <a:xfrm>
              <a:off x="3271" y="3086"/>
              <a:ext cx="21" cy="17"/>
            </a:xfrm>
            <a:custGeom>
              <a:avLst/>
              <a:gdLst>
                <a:gd name="T0" fmla="*/ 20 w 21"/>
                <a:gd name="T1" fmla="*/ 16 h 17"/>
                <a:gd name="T2" fmla="*/ 0 w 21"/>
                <a:gd name="T3" fmla="*/ 16 h 17"/>
                <a:gd name="T4" fmla="*/ 0 w 21"/>
                <a:gd name="T5" fmla="*/ 0 h 17"/>
                <a:gd name="T6" fmla="*/ 20 w 21"/>
                <a:gd name="T7" fmla="*/ 0 h 17"/>
                <a:gd name="T8" fmla="*/ 20 w 2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2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7" name="Line 774"/>
            <p:cNvSpPr>
              <a:spLocks noChangeShapeType="1"/>
            </p:cNvSpPr>
            <p:nvPr/>
          </p:nvSpPr>
          <p:spPr bwMode="auto">
            <a:xfrm flipV="1">
              <a:off x="3281" y="308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8" name="Freeform 775"/>
            <p:cNvSpPr>
              <a:spLocks/>
            </p:cNvSpPr>
            <p:nvPr/>
          </p:nvSpPr>
          <p:spPr bwMode="auto">
            <a:xfrm>
              <a:off x="2946" y="3335"/>
              <a:ext cx="418" cy="90"/>
            </a:xfrm>
            <a:custGeom>
              <a:avLst/>
              <a:gdLst>
                <a:gd name="T0" fmla="*/ 7 w 418"/>
                <a:gd name="T1" fmla="*/ 0 h 90"/>
                <a:gd name="T2" fmla="*/ 410 w 418"/>
                <a:gd name="T3" fmla="*/ 0 h 90"/>
                <a:gd name="T4" fmla="*/ 417 w 418"/>
                <a:gd name="T5" fmla="*/ 7 h 90"/>
                <a:gd name="T6" fmla="*/ 417 w 418"/>
                <a:gd name="T7" fmla="*/ 89 h 90"/>
                <a:gd name="T8" fmla="*/ 410 w 418"/>
                <a:gd name="T9" fmla="*/ 89 h 90"/>
                <a:gd name="T10" fmla="*/ 7 w 418"/>
                <a:gd name="T11" fmla="*/ 89 h 90"/>
                <a:gd name="T12" fmla="*/ 0 w 418"/>
                <a:gd name="T13" fmla="*/ 89 h 90"/>
                <a:gd name="T14" fmla="*/ 0 w 418"/>
                <a:gd name="T15" fmla="*/ 7 h 90"/>
                <a:gd name="T16" fmla="*/ 7 w 418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8"/>
                <a:gd name="T28" fmla="*/ 0 h 90"/>
                <a:gd name="T29" fmla="*/ 418 w 418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8" h="90">
                  <a:moveTo>
                    <a:pt x="7" y="0"/>
                  </a:moveTo>
                  <a:lnTo>
                    <a:pt x="410" y="0"/>
                  </a:lnTo>
                  <a:lnTo>
                    <a:pt x="417" y="7"/>
                  </a:lnTo>
                  <a:lnTo>
                    <a:pt x="417" y="89"/>
                  </a:lnTo>
                  <a:lnTo>
                    <a:pt x="410" y="89"/>
                  </a:lnTo>
                  <a:lnTo>
                    <a:pt x="7" y="89"/>
                  </a:lnTo>
                  <a:lnTo>
                    <a:pt x="0" y="89"/>
                  </a:lnTo>
                  <a:lnTo>
                    <a:pt x="0" y="7"/>
                  </a:lnTo>
                  <a:lnTo>
                    <a:pt x="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9" name="Freeform 776"/>
            <p:cNvSpPr>
              <a:spLocks/>
            </p:cNvSpPr>
            <p:nvPr/>
          </p:nvSpPr>
          <p:spPr bwMode="auto">
            <a:xfrm>
              <a:off x="2953" y="3335"/>
              <a:ext cx="404" cy="17"/>
            </a:xfrm>
            <a:custGeom>
              <a:avLst/>
              <a:gdLst>
                <a:gd name="T0" fmla="*/ 403 w 404"/>
                <a:gd name="T1" fmla="*/ 0 h 17"/>
                <a:gd name="T2" fmla="*/ 0 w 404"/>
                <a:gd name="T3" fmla="*/ 0 h 17"/>
                <a:gd name="T4" fmla="*/ 0 w 404"/>
                <a:gd name="T5" fmla="*/ 16 h 17"/>
                <a:gd name="T6" fmla="*/ 403 w 404"/>
                <a:gd name="T7" fmla="*/ 16 h 17"/>
                <a:gd name="T8" fmla="*/ 403 w 40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"/>
                <a:gd name="T16" fmla="*/ 0 h 17"/>
                <a:gd name="T17" fmla="*/ 404 w 40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" h="17">
                  <a:moveTo>
                    <a:pt x="403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403" y="16"/>
                  </a:lnTo>
                  <a:lnTo>
                    <a:pt x="40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0" name="Freeform 777"/>
            <p:cNvSpPr>
              <a:spLocks/>
            </p:cNvSpPr>
            <p:nvPr/>
          </p:nvSpPr>
          <p:spPr bwMode="auto">
            <a:xfrm>
              <a:off x="3356" y="333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1" name="Line 778"/>
            <p:cNvSpPr>
              <a:spLocks noChangeShapeType="1"/>
            </p:cNvSpPr>
            <p:nvPr/>
          </p:nvSpPr>
          <p:spPr bwMode="auto">
            <a:xfrm flipV="1">
              <a:off x="3363" y="3342"/>
              <a:ext cx="0" cy="8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2" name="Freeform 779"/>
            <p:cNvSpPr>
              <a:spLocks/>
            </p:cNvSpPr>
            <p:nvPr/>
          </p:nvSpPr>
          <p:spPr bwMode="auto">
            <a:xfrm>
              <a:off x="3356" y="342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3" name="Freeform 780"/>
            <p:cNvSpPr>
              <a:spLocks/>
            </p:cNvSpPr>
            <p:nvPr/>
          </p:nvSpPr>
          <p:spPr bwMode="auto">
            <a:xfrm>
              <a:off x="2953" y="3424"/>
              <a:ext cx="404" cy="17"/>
            </a:xfrm>
            <a:custGeom>
              <a:avLst/>
              <a:gdLst>
                <a:gd name="T0" fmla="*/ 0 w 404"/>
                <a:gd name="T1" fmla="*/ 16 h 17"/>
                <a:gd name="T2" fmla="*/ 403 w 404"/>
                <a:gd name="T3" fmla="*/ 16 h 17"/>
                <a:gd name="T4" fmla="*/ 403 w 404"/>
                <a:gd name="T5" fmla="*/ 0 h 17"/>
                <a:gd name="T6" fmla="*/ 0 w 404"/>
                <a:gd name="T7" fmla="*/ 0 h 17"/>
                <a:gd name="T8" fmla="*/ 0 w 40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"/>
                <a:gd name="T16" fmla="*/ 0 h 17"/>
                <a:gd name="T17" fmla="*/ 404 w 40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" h="17">
                  <a:moveTo>
                    <a:pt x="0" y="16"/>
                  </a:moveTo>
                  <a:lnTo>
                    <a:pt x="403" y="16"/>
                  </a:lnTo>
                  <a:lnTo>
                    <a:pt x="403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4" name="Freeform 781"/>
            <p:cNvSpPr>
              <a:spLocks/>
            </p:cNvSpPr>
            <p:nvPr/>
          </p:nvSpPr>
          <p:spPr bwMode="auto">
            <a:xfrm>
              <a:off x="2946" y="342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5" name="Line 782"/>
            <p:cNvSpPr>
              <a:spLocks noChangeShapeType="1"/>
            </p:cNvSpPr>
            <p:nvPr/>
          </p:nvSpPr>
          <p:spPr bwMode="auto">
            <a:xfrm>
              <a:off x="2946" y="3342"/>
              <a:ext cx="0" cy="8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6" name="Freeform 783"/>
            <p:cNvSpPr>
              <a:spLocks/>
            </p:cNvSpPr>
            <p:nvPr/>
          </p:nvSpPr>
          <p:spPr bwMode="auto">
            <a:xfrm>
              <a:off x="2946" y="333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7" name="Freeform 784"/>
            <p:cNvSpPr>
              <a:spLocks/>
            </p:cNvSpPr>
            <p:nvPr/>
          </p:nvSpPr>
          <p:spPr bwMode="auto">
            <a:xfrm>
              <a:off x="2966" y="3356"/>
              <a:ext cx="378" cy="49"/>
            </a:xfrm>
            <a:custGeom>
              <a:avLst/>
              <a:gdLst>
                <a:gd name="T0" fmla="*/ 0 w 378"/>
                <a:gd name="T1" fmla="*/ 0 h 49"/>
                <a:gd name="T2" fmla="*/ 0 w 378"/>
                <a:gd name="T3" fmla="*/ 48 h 49"/>
                <a:gd name="T4" fmla="*/ 377 w 378"/>
                <a:gd name="T5" fmla="*/ 48 h 49"/>
                <a:gd name="T6" fmla="*/ 377 w 378"/>
                <a:gd name="T7" fmla="*/ 0 h 49"/>
                <a:gd name="T8" fmla="*/ 377 w 378"/>
                <a:gd name="T9" fmla="*/ 7 h 49"/>
                <a:gd name="T10" fmla="*/ 377 w 378"/>
                <a:gd name="T11" fmla="*/ 20 h 49"/>
                <a:gd name="T12" fmla="*/ 377 w 378"/>
                <a:gd name="T13" fmla="*/ 34 h 49"/>
                <a:gd name="T14" fmla="*/ 377 w 378"/>
                <a:gd name="T15" fmla="*/ 48 h 49"/>
                <a:gd name="T16" fmla="*/ 0 w 378"/>
                <a:gd name="T17" fmla="*/ 48 h 49"/>
                <a:gd name="T18" fmla="*/ 0 w 378"/>
                <a:gd name="T19" fmla="*/ 41 h 49"/>
                <a:gd name="T20" fmla="*/ 0 w 378"/>
                <a:gd name="T21" fmla="*/ 34 h 49"/>
                <a:gd name="T22" fmla="*/ 0 w 378"/>
                <a:gd name="T23" fmla="*/ 27 h 49"/>
                <a:gd name="T24" fmla="*/ 0 w 378"/>
                <a:gd name="T25" fmla="*/ 20 h 49"/>
                <a:gd name="T26" fmla="*/ 0 w 378"/>
                <a:gd name="T27" fmla="*/ 14 h 49"/>
                <a:gd name="T28" fmla="*/ 0 w 378"/>
                <a:gd name="T29" fmla="*/ 7 h 49"/>
                <a:gd name="T30" fmla="*/ 0 w 378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49"/>
                <a:gd name="T50" fmla="*/ 378 w 378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49">
                  <a:moveTo>
                    <a:pt x="0" y="0"/>
                  </a:moveTo>
                  <a:lnTo>
                    <a:pt x="0" y="48"/>
                  </a:lnTo>
                  <a:lnTo>
                    <a:pt x="377" y="48"/>
                  </a:lnTo>
                  <a:lnTo>
                    <a:pt x="377" y="0"/>
                  </a:lnTo>
                  <a:lnTo>
                    <a:pt x="377" y="7"/>
                  </a:lnTo>
                  <a:lnTo>
                    <a:pt x="377" y="20"/>
                  </a:lnTo>
                  <a:lnTo>
                    <a:pt x="377" y="34"/>
                  </a:lnTo>
                  <a:lnTo>
                    <a:pt x="377" y="48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8" name="Freeform 785"/>
            <p:cNvSpPr>
              <a:spLocks/>
            </p:cNvSpPr>
            <p:nvPr/>
          </p:nvSpPr>
          <p:spPr bwMode="auto">
            <a:xfrm>
              <a:off x="2970" y="3359"/>
              <a:ext cx="377" cy="49"/>
            </a:xfrm>
            <a:custGeom>
              <a:avLst/>
              <a:gdLst>
                <a:gd name="T0" fmla="*/ 0 w 377"/>
                <a:gd name="T1" fmla="*/ 0 h 49"/>
                <a:gd name="T2" fmla="*/ 0 w 377"/>
                <a:gd name="T3" fmla="*/ 48 h 49"/>
                <a:gd name="T4" fmla="*/ 376 w 377"/>
                <a:gd name="T5" fmla="*/ 48 h 49"/>
                <a:gd name="T6" fmla="*/ 376 w 377"/>
                <a:gd name="T7" fmla="*/ 0 h 49"/>
                <a:gd name="T8" fmla="*/ 376 w 377"/>
                <a:gd name="T9" fmla="*/ 7 h 49"/>
                <a:gd name="T10" fmla="*/ 376 w 377"/>
                <a:gd name="T11" fmla="*/ 21 h 49"/>
                <a:gd name="T12" fmla="*/ 376 w 377"/>
                <a:gd name="T13" fmla="*/ 34 h 49"/>
                <a:gd name="T14" fmla="*/ 376 w 377"/>
                <a:gd name="T15" fmla="*/ 48 h 49"/>
                <a:gd name="T16" fmla="*/ 0 w 377"/>
                <a:gd name="T17" fmla="*/ 48 h 49"/>
                <a:gd name="T18" fmla="*/ 0 w 377"/>
                <a:gd name="T19" fmla="*/ 41 h 49"/>
                <a:gd name="T20" fmla="*/ 0 w 377"/>
                <a:gd name="T21" fmla="*/ 34 h 49"/>
                <a:gd name="T22" fmla="*/ 0 w 377"/>
                <a:gd name="T23" fmla="*/ 28 h 49"/>
                <a:gd name="T24" fmla="*/ 0 w 377"/>
                <a:gd name="T25" fmla="*/ 21 h 49"/>
                <a:gd name="T26" fmla="*/ 0 w 377"/>
                <a:gd name="T27" fmla="*/ 14 h 49"/>
                <a:gd name="T28" fmla="*/ 0 w 377"/>
                <a:gd name="T29" fmla="*/ 7 h 49"/>
                <a:gd name="T30" fmla="*/ 0 w 377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7"/>
                <a:gd name="T49" fmla="*/ 0 h 49"/>
                <a:gd name="T50" fmla="*/ 377 w 377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7" h="49">
                  <a:moveTo>
                    <a:pt x="0" y="0"/>
                  </a:moveTo>
                  <a:lnTo>
                    <a:pt x="0" y="48"/>
                  </a:lnTo>
                  <a:lnTo>
                    <a:pt x="376" y="48"/>
                  </a:lnTo>
                  <a:lnTo>
                    <a:pt x="376" y="0"/>
                  </a:lnTo>
                  <a:lnTo>
                    <a:pt x="376" y="7"/>
                  </a:lnTo>
                  <a:lnTo>
                    <a:pt x="376" y="21"/>
                  </a:lnTo>
                  <a:lnTo>
                    <a:pt x="376" y="34"/>
                  </a:lnTo>
                  <a:lnTo>
                    <a:pt x="376" y="48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9" name="Freeform 786"/>
            <p:cNvSpPr>
              <a:spLocks/>
            </p:cNvSpPr>
            <p:nvPr/>
          </p:nvSpPr>
          <p:spPr bwMode="auto">
            <a:xfrm>
              <a:off x="2946" y="3417"/>
              <a:ext cx="418" cy="17"/>
            </a:xfrm>
            <a:custGeom>
              <a:avLst/>
              <a:gdLst>
                <a:gd name="T0" fmla="*/ 0 w 418"/>
                <a:gd name="T1" fmla="*/ 0 h 17"/>
                <a:gd name="T2" fmla="*/ 7 w 418"/>
                <a:gd name="T3" fmla="*/ 0 h 17"/>
                <a:gd name="T4" fmla="*/ 410 w 418"/>
                <a:gd name="T5" fmla="*/ 0 h 17"/>
                <a:gd name="T6" fmla="*/ 417 w 418"/>
                <a:gd name="T7" fmla="*/ 0 h 17"/>
                <a:gd name="T8" fmla="*/ 417 w 418"/>
                <a:gd name="T9" fmla="*/ 16 h 17"/>
                <a:gd name="T10" fmla="*/ 410 w 418"/>
                <a:gd name="T11" fmla="*/ 16 h 17"/>
                <a:gd name="T12" fmla="*/ 7 w 418"/>
                <a:gd name="T13" fmla="*/ 16 h 17"/>
                <a:gd name="T14" fmla="*/ 0 w 418"/>
                <a:gd name="T15" fmla="*/ 16 h 17"/>
                <a:gd name="T16" fmla="*/ 0 w 418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8"/>
                <a:gd name="T28" fmla="*/ 0 h 17"/>
                <a:gd name="T29" fmla="*/ 418 w 418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8" h="17">
                  <a:moveTo>
                    <a:pt x="0" y="0"/>
                  </a:moveTo>
                  <a:lnTo>
                    <a:pt x="7" y="0"/>
                  </a:lnTo>
                  <a:lnTo>
                    <a:pt x="410" y="0"/>
                  </a:lnTo>
                  <a:lnTo>
                    <a:pt x="417" y="0"/>
                  </a:lnTo>
                  <a:lnTo>
                    <a:pt x="417" y="16"/>
                  </a:lnTo>
                  <a:lnTo>
                    <a:pt x="410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0" name="Freeform 787"/>
            <p:cNvSpPr>
              <a:spLocks/>
            </p:cNvSpPr>
            <p:nvPr/>
          </p:nvSpPr>
          <p:spPr bwMode="auto">
            <a:xfrm>
              <a:off x="2949" y="3421"/>
              <a:ext cx="419" cy="17"/>
            </a:xfrm>
            <a:custGeom>
              <a:avLst/>
              <a:gdLst>
                <a:gd name="T0" fmla="*/ 0 w 419"/>
                <a:gd name="T1" fmla="*/ 0 h 17"/>
                <a:gd name="T2" fmla="*/ 7 w 419"/>
                <a:gd name="T3" fmla="*/ 0 h 17"/>
                <a:gd name="T4" fmla="*/ 411 w 419"/>
                <a:gd name="T5" fmla="*/ 0 h 17"/>
                <a:gd name="T6" fmla="*/ 418 w 419"/>
                <a:gd name="T7" fmla="*/ 0 h 17"/>
                <a:gd name="T8" fmla="*/ 418 w 419"/>
                <a:gd name="T9" fmla="*/ 16 h 17"/>
                <a:gd name="T10" fmla="*/ 411 w 419"/>
                <a:gd name="T11" fmla="*/ 16 h 17"/>
                <a:gd name="T12" fmla="*/ 7 w 419"/>
                <a:gd name="T13" fmla="*/ 16 h 17"/>
                <a:gd name="T14" fmla="*/ 0 w 419"/>
                <a:gd name="T15" fmla="*/ 16 h 17"/>
                <a:gd name="T16" fmla="*/ 0 w 419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9"/>
                <a:gd name="T28" fmla="*/ 0 h 17"/>
                <a:gd name="T29" fmla="*/ 419 w 41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9" h="17">
                  <a:moveTo>
                    <a:pt x="0" y="0"/>
                  </a:moveTo>
                  <a:lnTo>
                    <a:pt x="7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18" y="16"/>
                  </a:lnTo>
                  <a:lnTo>
                    <a:pt x="411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1" name="Freeform 788"/>
            <p:cNvSpPr>
              <a:spLocks/>
            </p:cNvSpPr>
            <p:nvPr/>
          </p:nvSpPr>
          <p:spPr bwMode="auto">
            <a:xfrm>
              <a:off x="2949" y="3421"/>
              <a:ext cx="419" cy="17"/>
            </a:xfrm>
            <a:custGeom>
              <a:avLst/>
              <a:gdLst>
                <a:gd name="T0" fmla="*/ 0 w 419"/>
                <a:gd name="T1" fmla="*/ 16 h 17"/>
                <a:gd name="T2" fmla="*/ 7 w 419"/>
                <a:gd name="T3" fmla="*/ 0 h 17"/>
                <a:gd name="T4" fmla="*/ 411 w 419"/>
                <a:gd name="T5" fmla="*/ 0 h 17"/>
                <a:gd name="T6" fmla="*/ 418 w 4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9"/>
                <a:gd name="T13" fmla="*/ 0 h 17"/>
                <a:gd name="T14" fmla="*/ 419 w 4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9" h="17">
                  <a:moveTo>
                    <a:pt x="0" y="16"/>
                  </a:moveTo>
                  <a:lnTo>
                    <a:pt x="7" y="0"/>
                  </a:lnTo>
                  <a:lnTo>
                    <a:pt x="411" y="0"/>
                  </a:lnTo>
                  <a:lnTo>
                    <a:pt x="418" y="1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2" name="Freeform 789"/>
            <p:cNvSpPr>
              <a:spLocks/>
            </p:cNvSpPr>
            <p:nvPr/>
          </p:nvSpPr>
          <p:spPr bwMode="auto">
            <a:xfrm>
              <a:off x="3267" y="3349"/>
              <a:ext cx="63" cy="17"/>
            </a:xfrm>
            <a:custGeom>
              <a:avLst/>
              <a:gdLst>
                <a:gd name="T0" fmla="*/ 7 w 63"/>
                <a:gd name="T1" fmla="*/ 0 h 17"/>
                <a:gd name="T2" fmla="*/ 62 w 63"/>
                <a:gd name="T3" fmla="*/ 0 h 17"/>
                <a:gd name="T4" fmla="*/ 62 w 63"/>
                <a:gd name="T5" fmla="*/ 16 h 17"/>
                <a:gd name="T6" fmla="*/ 7 w 63"/>
                <a:gd name="T7" fmla="*/ 16 h 17"/>
                <a:gd name="T8" fmla="*/ 0 w 63"/>
                <a:gd name="T9" fmla="*/ 16 h 17"/>
                <a:gd name="T10" fmla="*/ 0 w 63"/>
                <a:gd name="T11" fmla="*/ 0 h 17"/>
                <a:gd name="T12" fmla="*/ 7 w 63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7"/>
                <a:gd name="T23" fmla="*/ 63 w 63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7">
                  <a:moveTo>
                    <a:pt x="7" y="0"/>
                  </a:moveTo>
                  <a:lnTo>
                    <a:pt x="62" y="0"/>
                  </a:lnTo>
                  <a:lnTo>
                    <a:pt x="62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3" name="Line 790"/>
            <p:cNvSpPr>
              <a:spLocks noChangeShapeType="1"/>
            </p:cNvSpPr>
            <p:nvPr/>
          </p:nvSpPr>
          <p:spPr bwMode="auto">
            <a:xfrm flipH="1">
              <a:off x="3274" y="3349"/>
              <a:ext cx="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4" name="Line 791"/>
            <p:cNvSpPr>
              <a:spLocks noChangeShapeType="1"/>
            </p:cNvSpPr>
            <p:nvPr/>
          </p:nvSpPr>
          <p:spPr bwMode="auto">
            <a:xfrm>
              <a:off x="3274" y="3363"/>
              <a:ext cx="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5" name="Line 792"/>
            <p:cNvSpPr>
              <a:spLocks noChangeShapeType="1"/>
            </p:cNvSpPr>
            <p:nvPr/>
          </p:nvSpPr>
          <p:spPr bwMode="auto">
            <a:xfrm>
              <a:off x="3267" y="3363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6" name="Line 793"/>
            <p:cNvSpPr>
              <a:spLocks noChangeShapeType="1"/>
            </p:cNvSpPr>
            <p:nvPr/>
          </p:nvSpPr>
          <p:spPr bwMode="auto">
            <a:xfrm>
              <a:off x="3267" y="3349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7" name="Line 794"/>
            <p:cNvSpPr>
              <a:spLocks noChangeShapeType="1"/>
            </p:cNvSpPr>
            <p:nvPr/>
          </p:nvSpPr>
          <p:spPr bwMode="auto">
            <a:xfrm flipH="1">
              <a:off x="3267" y="33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8" name="Freeform 795"/>
            <p:cNvSpPr>
              <a:spLocks/>
            </p:cNvSpPr>
            <p:nvPr/>
          </p:nvSpPr>
          <p:spPr bwMode="auto">
            <a:xfrm>
              <a:off x="3308" y="3349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21 w 22"/>
                <a:gd name="T3" fmla="*/ 0 h 17"/>
                <a:gd name="T4" fmla="*/ 21 w 22"/>
                <a:gd name="T5" fmla="*/ 16 h 17"/>
                <a:gd name="T6" fmla="*/ 7 w 22"/>
                <a:gd name="T7" fmla="*/ 16 h 17"/>
                <a:gd name="T8" fmla="*/ 0 w 22"/>
                <a:gd name="T9" fmla="*/ 16 h 17"/>
                <a:gd name="T10" fmla="*/ 0 w 22"/>
                <a:gd name="T11" fmla="*/ 0 h 17"/>
                <a:gd name="T12" fmla="*/ 7 w 22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7"/>
                <a:gd name="T23" fmla="*/ 22 w 2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7">
                  <a:moveTo>
                    <a:pt x="7" y="0"/>
                  </a:moveTo>
                  <a:lnTo>
                    <a:pt x="21" y="0"/>
                  </a:lnTo>
                  <a:lnTo>
                    <a:pt x="21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9" name="Freeform 796"/>
            <p:cNvSpPr>
              <a:spLocks/>
            </p:cNvSpPr>
            <p:nvPr/>
          </p:nvSpPr>
          <p:spPr bwMode="auto">
            <a:xfrm>
              <a:off x="3288" y="3349"/>
              <a:ext cx="21" cy="17"/>
            </a:xfrm>
            <a:custGeom>
              <a:avLst/>
              <a:gdLst>
                <a:gd name="T0" fmla="*/ 7 w 21"/>
                <a:gd name="T1" fmla="*/ 0 h 17"/>
                <a:gd name="T2" fmla="*/ 20 w 21"/>
                <a:gd name="T3" fmla="*/ 0 h 17"/>
                <a:gd name="T4" fmla="*/ 20 w 21"/>
                <a:gd name="T5" fmla="*/ 16 h 17"/>
                <a:gd name="T6" fmla="*/ 7 w 21"/>
                <a:gd name="T7" fmla="*/ 16 h 17"/>
                <a:gd name="T8" fmla="*/ 0 w 21"/>
                <a:gd name="T9" fmla="*/ 16 h 17"/>
                <a:gd name="T10" fmla="*/ 0 w 21"/>
                <a:gd name="T11" fmla="*/ 0 h 17"/>
                <a:gd name="T12" fmla="*/ 7 w 2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7"/>
                <a:gd name="T23" fmla="*/ 21 w 2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7">
                  <a:moveTo>
                    <a:pt x="7" y="0"/>
                  </a:moveTo>
                  <a:lnTo>
                    <a:pt x="20" y="0"/>
                  </a:lnTo>
                  <a:lnTo>
                    <a:pt x="20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0" name="Freeform 797"/>
            <p:cNvSpPr>
              <a:spLocks/>
            </p:cNvSpPr>
            <p:nvPr/>
          </p:nvSpPr>
          <p:spPr bwMode="auto">
            <a:xfrm>
              <a:off x="3267" y="3349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21 w 22"/>
                <a:gd name="T3" fmla="*/ 0 h 17"/>
                <a:gd name="T4" fmla="*/ 21 w 22"/>
                <a:gd name="T5" fmla="*/ 16 h 17"/>
                <a:gd name="T6" fmla="*/ 7 w 22"/>
                <a:gd name="T7" fmla="*/ 16 h 17"/>
                <a:gd name="T8" fmla="*/ 0 w 22"/>
                <a:gd name="T9" fmla="*/ 16 h 17"/>
                <a:gd name="T10" fmla="*/ 0 w 22"/>
                <a:gd name="T11" fmla="*/ 0 h 17"/>
                <a:gd name="T12" fmla="*/ 7 w 22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7"/>
                <a:gd name="T23" fmla="*/ 22 w 2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7">
                  <a:moveTo>
                    <a:pt x="7" y="0"/>
                  </a:moveTo>
                  <a:lnTo>
                    <a:pt x="21" y="0"/>
                  </a:lnTo>
                  <a:lnTo>
                    <a:pt x="21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1" name="Freeform 798"/>
            <p:cNvSpPr>
              <a:spLocks/>
            </p:cNvSpPr>
            <p:nvPr/>
          </p:nvSpPr>
          <p:spPr bwMode="auto">
            <a:xfrm>
              <a:off x="3312" y="3352"/>
              <a:ext cx="21" cy="17"/>
            </a:xfrm>
            <a:custGeom>
              <a:avLst/>
              <a:gdLst>
                <a:gd name="T0" fmla="*/ 7 w 21"/>
                <a:gd name="T1" fmla="*/ 0 h 17"/>
                <a:gd name="T2" fmla="*/ 20 w 21"/>
                <a:gd name="T3" fmla="*/ 0 h 17"/>
                <a:gd name="T4" fmla="*/ 20 w 21"/>
                <a:gd name="T5" fmla="*/ 8 h 17"/>
                <a:gd name="T6" fmla="*/ 20 w 21"/>
                <a:gd name="T7" fmla="*/ 16 h 17"/>
                <a:gd name="T8" fmla="*/ 7 w 21"/>
                <a:gd name="T9" fmla="*/ 16 h 17"/>
                <a:gd name="T10" fmla="*/ 0 w 21"/>
                <a:gd name="T11" fmla="*/ 16 h 17"/>
                <a:gd name="T12" fmla="*/ 0 w 21"/>
                <a:gd name="T13" fmla="*/ 8 h 17"/>
                <a:gd name="T14" fmla="*/ 0 w 21"/>
                <a:gd name="T15" fmla="*/ 0 h 17"/>
                <a:gd name="T16" fmla="*/ 7 w 21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7" y="0"/>
                  </a:moveTo>
                  <a:lnTo>
                    <a:pt x="20" y="0"/>
                  </a:lnTo>
                  <a:lnTo>
                    <a:pt x="20" y="8"/>
                  </a:lnTo>
                  <a:lnTo>
                    <a:pt x="20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2" name="Freeform 799"/>
            <p:cNvSpPr>
              <a:spLocks/>
            </p:cNvSpPr>
            <p:nvPr/>
          </p:nvSpPr>
          <p:spPr bwMode="auto">
            <a:xfrm>
              <a:off x="3291" y="3352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21 w 22"/>
                <a:gd name="T3" fmla="*/ 0 h 17"/>
                <a:gd name="T4" fmla="*/ 21 w 22"/>
                <a:gd name="T5" fmla="*/ 16 h 17"/>
                <a:gd name="T6" fmla="*/ 7 w 22"/>
                <a:gd name="T7" fmla="*/ 16 h 17"/>
                <a:gd name="T8" fmla="*/ 0 w 22"/>
                <a:gd name="T9" fmla="*/ 16 h 17"/>
                <a:gd name="T10" fmla="*/ 0 w 22"/>
                <a:gd name="T11" fmla="*/ 0 h 17"/>
                <a:gd name="T12" fmla="*/ 7 w 22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7"/>
                <a:gd name="T23" fmla="*/ 22 w 2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7">
                  <a:moveTo>
                    <a:pt x="7" y="0"/>
                  </a:moveTo>
                  <a:lnTo>
                    <a:pt x="21" y="0"/>
                  </a:lnTo>
                  <a:lnTo>
                    <a:pt x="21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3" name="Freeform 800"/>
            <p:cNvSpPr>
              <a:spLocks/>
            </p:cNvSpPr>
            <p:nvPr/>
          </p:nvSpPr>
          <p:spPr bwMode="auto">
            <a:xfrm>
              <a:off x="3271" y="3352"/>
              <a:ext cx="21" cy="17"/>
            </a:xfrm>
            <a:custGeom>
              <a:avLst/>
              <a:gdLst>
                <a:gd name="T0" fmla="*/ 7 w 21"/>
                <a:gd name="T1" fmla="*/ 0 h 17"/>
                <a:gd name="T2" fmla="*/ 20 w 21"/>
                <a:gd name="T3" fmla="*/ 0 h 17"/>
                <a:gd name="T4" fmla="*/ 20 w 21"/>
                <a:gd name="T5" fmla="*/ 8 h 17"/>
                <a:gd name="T6" fmla="*/ 20 w 21"/>
                <a:gd name="T7" fmla="*/ 16 h 17"/>
                <a:gd name="T8" fmla="*/ 7 w 21"/>
                <a:gd name="T9" fmla="*/ 16 h 17"/>
                <a:gd name="T10" fmla="*/ 0 w 21"/>
                <a:gd name="T11" fmla="*/ 16 h 17"/>
                <a:gd name="T12" fmla="*/ 0 w 21"/>
                <a:gd name="T13" fmla="*/ 8 h 17"/>
                <a:gd name="T14" fmla="*/ 0 w 21"/>
                <a:gd name="T15" fmla="*/ 0 h 17"/>
                <a:gd name="T16" fmla="*/ 7 w 21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7" y="0"/>
                  </a:moveTo>
                  <a:lnTo>
                    <a:pt x="20" y="0"/>
                  </a:lnTo>
                  <a:lnTo>
                    <a:pt x="20" y="8"/>
                  </a:lnTo>
                  <a:lnTo>
                    <a:pt x="20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4" name="Freeform 801"/>
            <p:cNvSpPr>
              <a:spLocks/>
            </p:cNvSpPr>
            <p:nvPr/>
          </p:nvSpPr>
          <p:spPr bwMode="auto">
            <a:xfrm>
              <a:off x="3267" y="3363"/>
              <a:ext cx="70" cy="42"/>
            </a:xfrm>
            <a:custGeom>
              <a:avLst/>
              <a:gdLst>
                <a:gd name="T0" fmla="*/ 7 w 70"/>
                <a:gd name="T1" fmla="*/ 7 h 42"/>
                <a:gd name="T2" fmla="*/ 7 w 70"/>
                <a:gd name="T3" fmla="*/ 0 h 42"/>
                <a:gd name="T4" fmla="*/ 14 w 70"/>
                <a:gd name="T5" fmla="*/ 0 h 42"/>
                <a:gd name="T6" fmla="*/ 21 w 70"/>
                <a:gd name="T7" fmla="*/ 7 h 42"/>
                <a:gd name="T8" fmla="*/ 21 w 70"/>
                <a:gd name="T9" fmla="*/ 0 h 42"/>
                <a:gd name="T10" fmla="*/ 28 w 70"/>
                <a:gd name="T11" fmla="*/ 0 h 42"/>
                <a:gd name="T12" fmla="*/ 35 w 70"/>
                <a:gd name="T13" fmla="*/ 0 h 42"/>
                <a:gd name="T14" fmla="*/ 35 w 70"/>
                <a:gd name="T15" fmla="*/ 7 h 42"/>
                <a:gd name="T16" fmla="*/ 35 w 70"/>
                <a:gd name="T17" fmla="*/ 0 h 42"/>
                <a:gd name="T18" fmla="*/ 41 w 70"/>
                <a:gd name="T19" fmla="*/ 0 h 42"/>
                <a:gd name="T20" fmla="*/ 48 w 70"/>
                <a:gd name="T21" fmla="*/ 0 h 42"/>
                <a:gd name="T22" fmla="*/ 48 w 70"/>
                <a:gd name="T23" fmla="*/ 7 h 42"/>
                <a:gd name="T24" fmla="*/ 55 w 70"/>
                <a:gd name="T25" fmla="*/ 7 h 42"/>
                <a:gd name="T26" fmla="*/ 55 w 70"/>
                <a:gd name="T27" fmla="*/ 0 h 42"/>
                <a:gd name="T28" fmla="*/ 62 w 70"/>
                <a:gd name="T29" fmla="*/ 0 h 42"/>
                <a:gd name="T30" fmla="*/ 62 w 70"/>
                <a:gd name="T31" fmla="*/ 7 h 42"/>
                <a:gd name="T32" fmla="*/ 69 w 70"/>
                <a:gd name="T33" fmla="*/ 7 h 42"/>
                <a:gd name="T34" fmla="*/ 69 w 70"/>
                <a:gd name="T35" fmla="*/ 41 h 42"/>
                <a:gd name="T36" fmla="*/ 62 w 70"/>
                <a:gd name="T37" fmla="*/ 41 h 42"/>
                <a:gd name="T38" fmla="*/ 7 w 70"/>
                <a:gd name="T39" fmla="*/ 41 h 42"/>
                <a:gd name="T40" fmla="*/ 0 w 70"/>
                <a:gd name="T41" fmla="*/ 41 h 42"/>
                <a:gd name="T42" fmla="*/ 0 w 70"/>
                <a:gd name="T43" fmla="*/ 7 h 42"/>
                <a:gd name="T44" fmla="*/ 7 w 70"/>
                <a:gd name="T45" fmla="*/ 7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42"/>
                <a:gd name="T71" fmla="*/ 70 w 70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42">
                  <a:moveTo>
                    <a:pt x="7" y="7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9" y="7"/>
                  </a:lnTo>
                  <a:lnTo>
                    <a:pt x="69" y="41"/>
                  </a:lnTo>
                  <a:lnTo>
                    <a:pt x="62" y="41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7"/>
                  </a:lnTo>
                  <a:lnTo>
                    <a:pt x="7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5" name="Freeform 802"/>
            <p:cNvSpPr>
              <a:spLocks/>
            </p:cNvSpPr>
            <p:nvPr/>
          </p:nvSpPr>
          <p:spPr bwMode="auto">
            <a:xfrm>
              <a:off x="3213" y="3383"/>
              <a:ext cx="49" cy="22"/>
            </a:xfrm>
            <a:custGeom>
              <a:avLst/>
              <a:gdLst>
                <a:gd name="T0" fmla="*/ 0 w 49"/>
                <a:gd name="T1" fmla="*/ 14 h 22"/>
                <a:gd name="T2" fmla="*/ 0 w 49"/>
                <a:gd name="T3" fmla="*/ 7 h 22"/>
                <a:gd name="T4" fmla="*/ 6 w 49"/>
                <a:gd name="T5" fmla="*/ 7 h 22"/>
                <a:gd name="T6" fmla="*/ 13 w 49"/>
                <a:gd name="T7" fmla="*/ 7 h 22"/>
                <a:gd name="T8" fmla="*/ 20 w 49"/>
                <a:gd name="T9" fmla="*/ 7 h 22"/>
                <a:gd name="T10" fmla="*/ 20 w 49"/>
                <a:gd name="T11" fmla="*/ 0 h 22"/>
                <a:gd name="T12" fmla="*/ 27 w 49"/>
                <a:gd name="T13" fmla="*/ 0 h 22"/>
                <a:gd name="T14" fmla="*/ 34 w 49"/>
                <a:gd name="T15" fmla="*/ 7 h 22"/>
                <a:gd name="T16" fmla="*/ 41 w 49"/>
                <a:gd name="T17" fmla="*/ 7 h 22"/>
                <a:gd name="T18" fmla="*/ 48 w 49"/>
                <a:gd name="T19" fmla="*/ 7 h 22"/>
                <a:gd name="T20" fmla="*/ 48 w 49"/>
                <a:gd name="T21" fmla="*/ 14 h 22"/>
                <a:gd name="T22" fmla="*/ 48 w 49"/>
                <a:gd name="T23" fmla="*/ 21 h 22"/>
                <a:gd name="T24" fmla="*/ 0 w 49"/>
                <a:gd name="T25" fmla="*/ 21 h 22"/>
                <a:gd name="T26" fmla="*/ 0 w 49"/>
                <a:gd name="T27" fmla="*/ 14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9"/>
                <a:gd name="T43" fmla="*/ 0 h 22"/>
                <a:gd name="T44" fmla="*/ 49 w 49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9" h="22">
                  <a:moveTo>
                    <a:pt x="0" y="14"/>
                  </a:moveTo>
                  <a:lnTo>
                    <a:pt x="0" y="7"/>
                  </a:lnTo>
                  <a:lnTo>
                    <a:pt x="6" y="7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48" y="14"/>
                  </a:lnTo>
                  <a:lnTo>
                    <a:pt x="48" y="21"/>
                  </a:lnTo>
                  <a:lnTo>
                    <a:pt x="0" y="21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6" name="Freeform 803"/>
            <p:cNvSpPr>
              <a:spLocks/>
            </p:cNvSpPr>
            <p:nvPr/>
          </p:nvSpPr>
          <p:spPr bwMode="auto">
            <a:xfrm>
              <a:off x="3213" y="3363"/>
              <a:ext cx="49" cy="21"/>
            </a:xfrm>
            <a:custGeom>
              <a:avLst/>
              <a:gdLst>
                <a:gd name="T0" fmla="*/ 0 w 49"/>
                <a:gd name="T1" fmla="*/ 7 h 21"/>
                <a:gd name="T2" fmla="*/ 6 w 49"/>
                <a:gd name="T3" fmla="*/ 7 h 21"/>
                <a:gd name="T4" fmla="*/ 6 w 49"/>
                <a:gd name="T5" fmla="*/ 0 h 21"/>
                <a:gd name="T6" fmla="*/ 13 w 49"/>
                <a:gd name="T7" fmla="*/ 0 h 21"/>
                <a:gd name="T8" fmla="*/ 13 w 49"/>
                <a:gd name="T9" fmla="*/ 7 h 21"/>
                <a:gd name="T10" fmla="*/ 20 w 49"/>
                <a:gd name="T11" fmla="*/ 7 h 21"/>
                <a:gd name="T12" fmla="*/ 20 w 49"/>
                <a:gd name="T13" fmla="*/ 0 h 21"/>
                <a:gd name="T14" fmla="*/ 27 w 49"/>
                <a:gd name="T15" fmla="*/ 0 h 21"/>
                <a:gd name="T16" fmla="*/ 34 w 49"/>
                <a:gd name="T17" fmla="*/ 0 h 21"/>
                <a:gd name="T18" fmla="*/ 34 w 49"/>
                <a:gd name="T19" fmla="*/ 7 h 21"/>
                <a:gd name="T20" fmla="*/ 34 w 49"/>
                <a:gd name="T21" fmla="*/ 0 h 21"/>
                <a:gd name="T22" fmla="*/ 41 w 49"/>
                <a:gd name="T23" fmla="*/ 0 h 21"/>
                <a:gd name="T24" fmla="*/ 48 w 49"/>
                <a:gd name="T25" fmla="*/ 0 h 21"/>
                <a:gd name="T26" fmla="*/ 48 w 49"/>
                <a:gd name="T27" fmla="*/ 7 h 21"/>
                <a:gd name="T28" fmla="*/ 48 w 49"/>
                <a:gd name="T29" fmla="*/ 20 h 21"/>
                <a:gd name="T30" fmla="*/ 6 w 49"/>
                <a:gd name="T31" fmla="*/ 20 h 21"/>
                <a:gd name="T32" fmla="*/ 0 w 49"/>
                <a:gd name="T33" fmla="*/ 20 h 21"/>
                <a:gd name="T34" fmla="*/ 0 w 49"/>
                <a:gd name="T35" fmla="*/ 7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21"/>
                <a:gd name="T56" fmla="*/ 49 w 49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21">
                  <a:moveTo>
                    <a:pt x="0" y="7"/>
                  </a:moveTo>
                  <a:lnTo>
                    <a:pt x="6" y="7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8" y="20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7" name="Freeform 804"/>
            <p:cNvSpPr>
              <a:spLocks/>
            </p:cNvSpPr>
            <p:nvPr/>
          </p:nvSpPr>
          <p:spPr bwMode="auto">
            <a:xfrm>
              <a:off x="3213" y="3349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6 w 49"/>
                <a:gd name="T3" fmla="*/ 0 h 17"/>
                <a:gd name="T4" fmla="*/ 13 w 49"/>
                <a:gd name="T5" fmla="*/ 0 h 17"/>
                <a:gd name="T6" fmla="*/ 20 w 49"/>
                <a:gd name="T7" fmla="*/ 0 h 17"/>
                <a:gd name="T8" fmla="*/ 27 w 49"/>
                <a:gd name="T9" fmla="*/ 0 h 17"/>
                <a:gd name="T10" fmla="*/ 34 w 49"/>
                <a:gd name="T11" fmla="*/ 0 h 17"/>
                <a:gd name="T12" fmla="*/ 41 w 49"/>
                <a:gd name="T13" fmla="*/ 0 h 17"/>
                <a:gd name="T14" fmla="*/ 48 w 49"/>
                <a:gd name="T15" fmla="*/ 0 h 17"/>
                <a:gd name="T16" fmla="*/ 48 w 49"/>
                <a:gd name="T17" fmla="*/ 8 h 17"/>
                <a:gd name="T18" fmla="*/ 48 w 49"/>
                <a:gd name="T19" fmla="*/ 16 h 17"/>
                <a:gd name="T20" fmla="*/ 0 w 49"/>
                <a:gd name="T21" fmla="*/ 16 h 17"/>
                <a:gd name="T22" fmla="*/ 0 w 49"/>
                <a:gd name="T23" fmla="*/ 8 h 17"/>
                <a:gd name="T24" fmla="*/ 0 w 49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17"/>
                <a:gd name="T41" fmla="*/ 49 w 4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17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8" name="Freeform 805"/>
            <p:cNvSpPr>
              <a:spLocks/>
            </p:cNvSpPr>
            <p:nvPr/>
          </p:nvSpPr>
          <p:spPr bwMode="auto">
            <a:xfrm>
              <a:off x="3144" y="3349"/>
              <a:ext cx="70" cy="17"/>
            </a:xfrm>
            <a:custGeom>
              <a:avLst/>
              <a:gdLst>
                <a:gd name="T0" fmla="*/ 0 w 70"/>
                <a:gd name="T1" fmla="*/ 0 h 17"/>
                <a:gd name="T2" fmla="*/ 0 w 70"/>
                <a:gd name="T3" fmla="*/ 8 h 17"/>
                <a:gd name="T4" fmla="*/ 7 w 70"/>
                <a:gd name="T5" fmla="*/ 16 h 17"/>
                <a:gd name="T6" fmla="*/ 62 w 70"/>
                <a:gd name="T7" fmla="*/ 16 h 17"/>
                <a:gd name="T8" fmla="*/ 62 w 70"/>
                <a:gd name="T9" fmla="*/ 8 h 17"/>
                <a:gd name="T10" fmla="*/ 69 w 70"/>
                <a:gd name="T11" fmla="*/ 8 h 17"/>
                <a:gd name="T12" fmla="*/ 69 w 70"/>
                <a:gd name="T13" fmla="*/ 0 h 17"/>
                <a:gd name="T14" fmla="*/ 62 w 70"/>
                <a:gd name="T15" fmla="*/ 0 h 17"/>
                <a:gd name="T16" fmla="*/ 55 w 70"/>
                <a:gd name="T17" fmla="*/ 0 h 17"/>
                <a:gd name="T18" fmla="*/ 48 w 70"/>
                <a:gd name="T19" fmla="*/ 0 h 17"/>
                <a:gd name="T20" fmla="*/ 41 w 70"/>
                <a:gd name="T21" fmla="*/ 0 h 17"/>
                <a:gd name="T22" fmla="*/ 34 w 70"/>
                <a:gd name="T23" fmla="*/ 0 h 17"/>
                <a:gd name="T24" fmla="*/ 28 w 70"/>
                <a:gd name="T25" fmla="*/ 0 h 17"/>
                <a:gd name="T26" fmla="*/ 21 w 70"/>
                <a:gd name="T27" fmla="*/ 0 h 17"/>
                <a:gd name="T28" fmla="*/ 14 w 70"/>
                <a:gd name="T29" fmla="*/ 0 h 17"/>
                <a:gd name="T30" fmla="*/ 7 w 70"/>
                <a:gd name="T31" fmla="*/ 0 h 17"/>
                <a:gd name="T32" fmla="*/ 0 w 70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17"/>
                <a:gd name="T53" fmla="*/ 70 w 7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17">
                  <a:moveTo>
                    <a:pt x="0" y="0"/>
                  </a:moveTo>
                  <a:lnTo>
                    <a:pt x="0" y="8"/>
                  </a:lnTo>
                  <a:lnTo>
                    <a:pt x="7" y="16"/>
                  </a:lnTo>
                  <a:lnTo>
                    <a:pt x="62" y="16"/>
                  </a:lnTo>
                  <a:lnTo>
                    <a:pt x="62" y="8"/>
                  </a:lnTo>
                  <a:lnTo>
                    <a:pt x="69" y="8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9" name="Freeform 806"/>
            <p:cNvSpPr>
              <a:spLocks/>
            </p:cNvSpPr>
            <p:nvPr/>
          </p:nvSpPr>
          <p:spPr bwMode="auto">
            <a:xfrm>
              <a:off x="3076" y="3349"/>
              <a:ext cx="62" cy="17"/>
            </a:xfrm>
            <a:custGeom>
              <a:avLst/>
              <a:gdLst>
                <a:gd name="T0" fmla="*/ 0 w 62"/>
                <a:gd name="T1" fmla="*/ 0 h 17"/>
                <a:gd name="T2" fmla="*/ 0 w 62"/>
                <a:gd name="T3" fmla="*/ 8 h 17"/>
                <a:gd name="T4" fmla="*/ 0 w 62"/>
                <a:gd name="T5" fmla="*/ 16 h 17"/>
                <a:gd name="T6" fmla="*/ 61 w 62"/>
                <a:gd name="T7" fmla="*/ 16 h 17"/>
                <a:gd name="T8" fmla="*/ 61 w 62"/>
                <a:gd name="T9" fmla="*/ 8 h 17"/>
                <a:gd name="T10" fmla="*/ 61 w 62"/>
                <a:gd name="T11" fmla="*/ 0 h 17"/>
                <a:gd name="T12" fmla="*/ 55 w 62"/>
                <a:gd name="T13" fmla="*/ 0 h 17"/>
                <a:gd name="T14" fmla="*/ 48 w 62"/>
                <a:gd name="T15" fmla="*/ 0 h 17"/>
                <a:gd name="T16" fmla="*/ 41 w 62"/>
                <a:gd name="T17" fmla="*/ 0 h 17"/>
                <a:gd name="T18" fmla="*/ 34 w 62"/>
                <a:gd name="T19" fmla="*/ 0 h 17"/>
                <a:gd name="T20" fmla="*/ 27 w 62"/>
                <a:gd name="T21" fmla="*/ 0 h 17"/>
                <a:gd name="T22" fmla="*/ 20 w 62"/>
                <a:gd name="T23" fmla="*/ 0 h 17"/>
                <a:gd name="T24" fmla="*/ 13 w 62"/>
                <a:gd name="T25" fmla="*/ 0 h 17"/>
                <a:gd name="T26" fmla="*/ 7 w 62"/>
                <a:gd name="T27" fmla="*/ 0 h 17"/>
                <a:gd name="T28" fmla="*/ 0 w 62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17"/>
                <a:gd name="T47" fmla="*/ 62 w 62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61" y="16"/>
                  </a:lnTo>
                  <a:lnTo>
                    <a:pt x="61" y="8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0" name="Freeform 807"/>
            <p:cNvSpPr>
              <a:spLocks/>
            </p:cNvSpPr>
            <p:nvPr/>
          </p:nvSpPr>
          <p:spPr bwMode="auto">
            <a:xfrm>
              <a:off x="3007" y="3349"/>
              <a:ext cx="63" cy="17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8 h 17"/>
                <a:gd name="T4" fmla="*/ 0 w 63"/>
                <a:gd name="T5" fmla="*/ 16 h 17"/>
                <a:gd name="T6" fmla="*/ 62 w 63"/>
                <a:gd name="T7" fmla="*/ 16 h 17"/>
                <a:gd name="T8" fmla="*/ 62 w 63"/>
                <a:gd name="T9" fmla="*/ 8 h 17"/>
                <a:gd name="T10" fmla="*/ 62 w 63"/>
                <a:gd name="T11" fmla="*/ 0 h 17"/>
                <a:gd name="T12" fmla="*/ 55 w 63"/>
                <a:gd name="T13" fmla="*/ 0 h 17"/>
                <a:gd name="T14" fmla="*/ 48 w 63"/>
                <a:gd name="T15" fmla="*/ 0 h 17"/>
                <a:gd name="T16" fmla="*/ 41 w 63"/>
                <a:gd name="T17" fmla="*/ 0 h 17"/>
                <a:gd name="T18" fmla="*/ 35 w 63"/>
                <a:gd name="T19" fmla="*/ 0 h 17"/>
                <a:gd name="T20" fmla="*/ 28 w 63"/>
                <a:gd name="T21" fmla="*/ 0 h 17"/>
                <a:gd name="T22" fmla="*/ 21 w 63"/>
                <a:gd name="T23" fmla="*/ 0 h 17"/>
                <a:gd name="T24" fmla="*/ 14 w 63"/>
                <a:gd name="T25" fmla="*/ 0 h 17"/>
                <a:gd name="T26" fmla="*/ 7 w 63"/>
                <a:gd name="T27" fmla="*/ 0 h 17"/>
                <a:gd name="T28" fmla="*/ 0 w 63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17"/>
                <a:gd name="T47" fmla="*/ 63 w 63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62" y="16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1" name="Freeform 808"/>
            <p:cNvSpPr>
              <a:spLocks/>
            </p:cNvSpPr>
            <p:nvPr/>
          </p:nvSpPr>
          <p:spPr bwMode="auto">
            <a:xfrm>
              <a:off x="2973" y="3349"/>
              <a:ext cx="22" cy="17"/>
            </a:xfrm>
            <a:custGeom>
              <a:avLst/>
              <a:gdLst>
                <a:gd name="T0" fmla="*/ 0 w 22"/>
                <a:gd name="T1" fmla="*/ 8 h 17"/>
                <a:gd name="T2" fmla="*/ 0 w 22"/>
                <a:gd name="T3" fmla="*/ 0 h 17"/>
                <a:gd name="T4" fmla="*/ 7 w 22"/>
                <a:gd name="T5" fmla="*/ 0 h 17"/>
                <a:gd name="T6" fmla="*/ 14 w 22"/>
                <a:gd name="T7" fmla="*/ 0 h 17"/>
                <a:gd name="T8" fmla="*/ 21 w 22"/>
                <a:gd name="T9" fmla="*/ 0 h 17"/>
                <a:gd name="T10" fmla="*/ 21 w 22"/>
                <a:gd name="T11" fmla="*/ 8 h 17"/>
                <a:gd name="T12" fmla="*/ 21 w 22"/>
                <a:gd name="T13" fmla="*/ 16 h 17"/>
                <a:gd name="T14" fmla="*/ 0 w 22"/>
                <a:gd name="T15" fmla="*/ 16 h 17"/>
                <a:gd name="T16" fmla="*/ 0 w 22"/>
                <a:gd name="T17" fmla="*/ 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7"/>
                <a:gd name="T29" fmla="*/ 22 w 22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7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8"/>
                  </a:lnTo>
                  <a:lnTo>
                    <a:pt x="21" y="16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2" name="Freeform 809"/>
            <p:cNvSpPr>
              <a:spLocks/>
            </p:cNvSpPr>
            <p:nvPr/>
          </p:nvSpPr>
          <p:spPr bwMode="auto">
            <a:xfrm>
              <a:off x="2973" y="3363"/>
              <a:ext cx="241" cy="42"/>
            </a:xfrm>
            <a:custGeom>
              <a:avLst/>
              <a:gdLst>
                <a:gd name="T0" fmla="*/ 7 w 241"/>
                <a:gd name="T1" fmla="*/ 7 h 42"/>
                <a:gd name="T2" fmla="*/ 14 w 241"/>
                <a:gd name="T3" fmla="*/ 0 h 42"/>
                <a:gd name="T4" fmla="*/ 21 w 241"/>
                <a:gd name="T5" fmla="*/ 7 h 42"/>
                <a:gd name="T6" fmla="*/ 27 w 241"/>
                <a:gd name="T7" fmla="*/ 0 h 42"/>
                <a:gd name="T8" fmla="*/ 34 w 241"/>
                <a:gd name="T9" fmla="*/ 7 h 42"/>
                <a:gd name="T10" fmla="*/ 41 w 241"/>
                <a:gd name="T11" fmla="*/ 0 h 42"/>
                <a:gd name="T12" fmla="*/ 48 w 241"/>
                <a:gd name="T13" fmla="*/ 7 h 42"/>
                <a:gd name="T14" fmla="*/ 62 w 241"/>
                <a:gd name="T15" fmla="*/ 0 h 42"/>
                <a:gd name="T16" fmla="*/ 69 w 241"/>
                <a:gd name="T17" fmla="*/ 7 h 42"/>
                <a:gd name="T18" fmla="*/ 75 w 241"/>
                <a:gd name="T19" fmla="*/ 0 h 42"/>
                <a:gd name="T20" fmla="*/ 82 w 241"/>
                <a:gd name="T21" fmla="*/ 0 h 42"/>
                <a:gd name="T22" fmla="*/ 96 w 241"/>
                <a:gd name="T23" fmla="*/ 0 h 42"/>
                <a:gd name="T24" fmla="*/ 96 w 241"/>
                <a:gd name="T25" fmla="*/ 0 h 42"/>
                <a:gd name="T26" fmla="*/ 110 w 241"/>
                <a:gd name="T27" fmla="*/ 0 h 42"/>
                <a:gd name="T28" fmla="*/ 116 w 241"/>
                <a:gd name="T29" fmla="*/ 7 h 42"/>
                <a:gd name="T30" fmla="*/ 123 w 241"/>
                <a:gd name="T31" fmla="*/ 0 h 42"/>
                <a:gd name="T32" fmla="*/ 130 w 241"/>
                <a:gd name="T33" fmla="*/ 7 h 42"/>
                <a:gd name="T34" fmla="*/ 137 w 241"/>
                <a:gd name="T35" fmla="*/ 0 h 42"/>
                <a:gd name="T36" fmla="*/ 144 w 241"/>
                <a:gd name="T37" fmla="*/ 7 h 42"/>
                <a:gd name="T38" fmla="*/ 151 w 241"/>
                <a:gd name="T39" fmla="*/ 0 h 42"/>
                <a:gd name="T40" fmla="*/ 158 w 241"/>
                <a:gd name="T41" fmla="*/ 7 h 42"/>
                <a:gd name="T42" fmla="*/ 171 w 241"/>
                <a:gd name="T43" fmla="*/ 0 h 42"/>
                <a:gd name="T44" fmla="*/ 178 w 241"/>
                <a:gd name="T45" fmla="*/ 7 h 42"/>
                <a:gd name="T46" fmla="*/ 185 w 241"/>
                <a:gd name="T47" fmla="*/ 0 h 42"/>
                <a:gd name="T48" fmla="*/ 192 w 241"/>
                <a:gd name="T49" fmla="*/ 7 h 42"/>
                <a:gd name="T50" fmla="*/ 199 w 241"/>
                <a:gd name="T51" fmla="*/ 0 h 42"/>
                <a:gd name="T52" fmla="*/ 205 w 241"/>
                <a:gd name="T53" fmla="*/ 7 h 42"/>
                <a:gd name="T54" fmla="*/ 212 w 241"/>
                <a:gd name="T55" fmla="*/ 0 h 42"/>
                <a:gd name="T56" fmla="*/ 226 w 241"/>
                <a:gd name="T57" fmla="*/ 0 h 42"/>
                <a:gd name="T58" fmla="*/ 233 w 241"/>
                <a:gd name="T59" fmla="*/ 7 h 42"/>
                <a:gd name="T60" fmla="*/ 240 w 241"/>
                <a:gd name="T61" fmla="*/ 41 h 42"/>
                <a:gd name="T62" fmla="*/ 212 w 241"/>
                <a:gd name="T63" fmla="*/ 41 h 42"/>
                <a:gd name="T64" fmla="*/ 199 w 241"/>
                <a:gd name="T65" fmla="*/ 34 h 42"/>
                <a:gd name="T66" fmla="*/ 41 w 241"/>
                <a:gd name="T67" fmla="*/ 41 h 42"/>
                <a:gd name="T68" fmla="*/ 27 w 241"/>
                <a:gd name="T69" fmla="*/ 34 h 42"/>
                <a:gd name="T70" fmla="*/ 0 w 241"/>
                <a:gd name="T71" fmla="*/ 41 h 4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1"/>
                <a:gd name="T109" fmla="*/ 0 h 42"/>
                <a:gd name="T110" fmla="*/ 241 w 241"/>
                <a:gd name="T111" fmla="*/ 42 h 4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1" h="42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9" y="7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2" y="7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96" y="7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10" y="0"/>
                  </a:lnTo>
                  <a:lnTo>
                    <a:pt x="110" y="7"/>
                  </a:lnTo>
                  <a:lnTo>
                    <a:pt x="116" y="7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23" y="7"/>
                  </a:lnTo>
                  <a:lnTo>
                    <a:pt x="130" y="7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44" y="7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8" y="0"/>
                  </a:lnTo>
                  <a:lnTo>
                    <a:pt x="158" y="7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85" y="7"/>
                  </a:lnTo>
                  <a:lnTo>
                    <a:pt x="192" y="7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05" y="7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33" y="7"/>
                  </a:lnTo>
                  <a:lnTo>
                    <a:pt x="240" y="7"/>
                  </a:lnTo>
                  <a:lnTo>
                    <a:pt x="240" y="41"/>
                  </a:lnTo>
                  <a:lnTo>
                    <a:pt x="233" y="41"/>
                  </a:lnTo>
                  <a:lnTo>
                    <a:pt x="212" y="41"/>
                  </a:lnTo>
                  <a:lnTo>
                    <a:pt x="212" y="34"/>
                  </a:lnTo>
                  <a:lnTo>
                    <a:pt x="199" y="34"/>
                  </a:lnTo>
                  <a:lnTo>
                    <a:pt x="199" y="41"/>
                  </a:lnTo>
                  <a:lnTo>
                    <a:pt x="41" y="41"/>
                  </a:lnTo>
                  <a:lnTo>
                    <a:pt x="41" y="34"/>
                  </a:lnTo>
                  <a:lnTo>
                    <a:pt x="27" y="34"/>
                  </a:lnTo>
                  <a:lnTo>
                    <a:pt x="27" y="41"/>
                  </a:lnTo>
                  <a:lnTo>
                    <a:pt x="0" y="41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3" name="Freeform 810"/>
            <p:cNvSpPr>
              <a:spLocks/>
            </p:cNvSpPr>
            <p:nvPr/>
          </p:nvSpPr>
          <p:spPr bwMode="auto">
            <a:xfrm>
              <a:off x="3271" y="3366"/>
              <a:ext cx="69" cy="42"/>
            </a:xfrm>
            <a:custGeom>
              <a:avLst/>
              <a:gdLst>
                <a:gd name="T0" fmla="*/ 7 w 69"/>
                <a:gd name="T1" fmla="*/ 7 h 42"/>
                <a:gd name="T2" fmla="*/ 7 w 69"/>
                <a:gd name="T3" fmla="*/ 0 h 42"/>
                <a:gd name="T4" fmla="*/ 13 w 69"/>
                <a:gd name="T5" fmla="*/ 0 h 42"/>
                <a:gd name="T6" fmla="*/ 20 w 69"/>
                <a:gd name="T7" fmla="*/ 7 h 42"/>
                <a:gd name="T8" fmla="*/ 20 w 69"/>
                <a:gd name="T9" fmla="*/ 0 h 42"/>
                <a:gd name="T10" fmla="*/ 27 w 69"/>
                <a:gd name="T11" fmla="*/ 0 h 42"/>
                <a:gd name="T12" fmla="*/ 34 w 69"/>
                <a:gd name="T13" fmla="*/ 0 h 42"/>
                <a:gd name="T14" fmla="*/ 34 w 69"/>
                <a:gd name="T15" fmla="*/ 7 h 42"/>
                <a:gd name="T16" fmla="*/ 34 w 69"/>
                <a:gd name="T17" fmla="*/ 0 h 42"/>
                <a:gd name="T18" fmla="*/ 41 w 69"/>
                <a:gd name="T19" fmla="*/ 0 h 42"/>
                <a:gd name="T20" fmla="*/ 48 w 69"/>
                <a:gd name="T21" fmla="*/ 0 h 42"/>
                <a:gd name="T22" fmla="*/ 48 w 69"/>
                <a:gd name="T23" fmla="*/ 7 h 42"/>
                <a:gd name="T24" fmla="*/ 55 w 69"/>
                <a:gd name="T25" fmla="*/ 7 h 42"/>
                <a:gd name="T26" fmla="*/ 55 w 69"/>
                <a:gd name="T27" fmla="*/ 0 h 42"/>
                <a:gd name="T28" fmla="*/ 61 w 69"/>
                <a:gd name="T29" fmla="*/ 0 h 42"/>
                <a:gd name="T30" fmla="*/ 61 w 69"/>
                <a:gd name="T31" fmla="*/ 7 h 42"/>
                <a:gd name="T32" fmla="*/ 68 w 69"/>
                <a:gd name="T33" fmla="*/ 7 h 42"/>
                <a:gd name="T34" fmla="*/ 68 w 69"/>
                <a:gd name="T35" fmla="*/ 41 h 42"/>
                <a:gd name="T36" fmla="*/ 61 w 69"/>
                <a:gd name="T37" fmla="*/ 41 h 42"/>
                <a:gd name="T38" fmla="*/ 7 w 69"/>
                <a:gd name="T39" fmla="*/ 41 h 42"/>
                <a:gd name="T40" fmla="*/ 0 w 69"/>
                <a:gd name="T41" fmla="*/ 41 h 42"/>
                <a:gd name="T42" fmla="*/ 0 w 69"/>
                <a:gd name="T43" fmla="*/ 7 h 42"/>
                <a:gd name="T44" fmla="*/ 7 w 69"/>
                <a:gd name="T45" fmla="*/ 7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9"/>
                <a:gd name="T70" fmla="*/ 0 h 42"/>
                <a:gd name="T71" fmla="*/ 69 w 69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9" h="42">
                  <a:moveTo>
                    <a:pt x="7" y="7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1" y="7"/>
                  </a:lnTo>
                  <a:lnTo>
                    <a:pt x="68" y="7"/>
                  </a:lnTo>
                  <a:lnTo>
                    <a:pt x="68" y="41"/>
                  </a:lnTo>
                  <a:lnTo>
                    <a:pt x="61" y="41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7"/>
                  </a:lnTo>
                  <a:lnTo>
                    <a:pt x="7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4" name="Freeform 811"/>
            <p:cNvSpPr>
              <a:spLocks/>
            </p:cNvSpPr>
            <p:nvPr/>
          </p:nvSpPr>
          <p:spPr bwMode="auto">
            <a:xfrm>
              <a:off x="3216" y="3387"/>
              <a:ext cx="49" cy="21"/>
            </a:xfrm>
            <a:custGeom>
              <a:avLst/>
              <a:gdLst>
                <a:gd name="T0" fmla="*/ 0 w 49"/>
                <a:gd name="T1" fmla="*/ 6 h 21"/>
                <a:gd name="T2" fmla="*/ 7 w 49"/>
                <a:gd name="T3" fmla="*/ 6 h 21"/>
                <a:gd name="T4" fmla="*/ 14 w 49"/>
                <a:gd name="T5" fmla="*/ 6 h 21"/>
                <a:gd name="T6" fmla="*/ 21 w 49"/>
                <a:gd name="T7" fmla="*/ 6 h 21"/>
                <a:gd name="T8" fmla="*/ 21 w 49"/>
                <a:gd name="T9" fmla="*/ 0 h 21"/>
                <a:gd name="T10" fmla="*/ 27 w 49"/>
                <a:gd name="T11" fmla="*/ 0 h 21"/>
                <a:gd name="T12" fmla="*/ 34 w 49"/>
                <a:gd name="T13" fmla="*/ 6 h 21"/>
                <a:gd name="T14" fmla="*/ 41 w 49"/>
                <a:gd name="T15" fmla="*/ 6 h 21"/>
                <a:gd name="T16" fmla="*/ 48 w 49"/>
                <a:gd name="T17" fmla="*/ 6 h 21"/>
                <a:gd name="T18" fmla="*/ 48 w 49"/>
                <a:gd name="T19" fmla="*/ 20 h 21"/>
                <a:gd name="T20" fmla="*/ 0 w 49"/>
                <a:gd name="T21" fmla="*/ 20 h 21"/>
                <a:gd name="T22" fmla="*/ 0 w 49"/>
                <a:gd name="T23" fmla="*/ 6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21"/>
                <a:gd name="T38" fmla="*/ 49 w 49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21">
                  <a:moveTo>
                    <a:pt x="0" y="6"/>
                  </a:moveTo>
                  <a:lnTo>
                    <a:pt x="7" y="6"/>
                  </a:lnTo>
                  <a:lnTo>
                    <a:pt x="14" y="6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6"/>
                  </a:lnTo>
                  <a:lnTo>
                    <a:pt x="41" y="6"/>
                  </a:lnTo>
                  <a:lnTo>
                    <a:pt x="48" y="6"/>
                  </a:lnTo>
                  <a:lnTo>
                    <a:pt x="48" y="20"/>
                  </a:lnTo>
                  <a:lnTo>
                    <a:pt x="0" y="2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5" name="Freeform 812"/>
            <p:cNvSpPr>
              <a:spLocks/>
            </p:cNvSpPr>
            <p:nvPr/>
          </p:nvSpPr>
          <p:spPr bwMode="auto">
            <a:xfrm>
              <a:off x="3216" y="3366"/>
              <a:ext cx="49" cy="22"/>
            </a:xfrm>
            <a:custGeom>
              <a:avLst/>
              <a:gdLst>
                <a:gd name="T0" fmla="*/ 0 w 49"/>
                <a:gd name="T1" fmla="*/ 7 h 22"/>
                <a:gd name="T2" fmla="*/ 7 w 49"/>
                <a:gd name="T3" fmla="*/ 7 h 22"/>
                <a:gd name="T4" fmla="*/ 7 w 49"/>
                <a:gd name="T5" fmla="*/ 0 h 22"/>
                <a:gd name="T6" fmla="*/ 14 w 49"/>
                <a:gd name="T7" fmla="*/ 0 h 22"/>
                <a:gd name="T8" fmla="*/ 14 w 49"/>
                <a:gd name="T9" fmla="*/ 7 h 22"/>
                <a:gd name="T10" fmla="*/ 21 w 49"/>
                <a:gd name="T11" fmla="*/ 7 h 22"/>
                <a:gd name="T12" fmla="*/ 21 w 49"/>
                <a:gd name="T13" fmla="*/ 0 h 22"/>
                <a:gd name="T14" fmla="*/ 27 w 49"/>
                <a:gd name="T15" fmla="*/ 0 h 22"/>
                <a:gd name="T16" fmla="*/ 34 w 49"/>
                <a:gd name="T17" fmla="*/ 0 h 22"/>
                <a:gd name="T18" fmla="*/ 34 w 49"/>
                <a:gd name="T19" fmla="*/ 7 h 22"/>
                <a:gd name="T20" fmla="*/ 34 w 49"/>
                <a:gd name="T21" fmla="*/ 0 h 22"/>
                <a:gd name="T22" fmla="*/ 41 w 49"/>
                <a:gd name="T23" fmla="*/ 0 h 22"/>
                <a:gd name="T24" fmla="*/ 48 w 49"/>
                <a:gd name="T25" fmla="*/ 0 h 22"/>
                <a:gd name="T26" fmla="*/ 48 w 49"/>
                <a:gd name="T27" fmla="*/ 7 h 22"/>
                <a:gd name="T28" fmla="*/ 48 w 49"/>
                <a:gd name="T29" fmla="*/ 21 h 22"/>
                <a:gd name="T30" fmla="*/ 7 w 49"/>
                <a:gd name="T31" fmla="*/ 21 h 22"/>
                <a:gd name="T32" fmla="*/ 0 w 49"/>
                <a:gd name="T33" fmla="*/ 21 h 22"/>
                <a:gd name="T34" fmla="*/ 0 w 49"/>
                <a:gd name="T35" fmla="*/ 7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22"/>
                <a:gd name="T56" fmla="*/ 49 w 49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22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8" y="21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6" name="Freeform 813"/>
            <p:cNvSpPr>
              <a:spLocks/>
            </p:cNvSpPr>
            <p:nvPr/>
          </p:nvSpPr>
          <p:spPr bwMode="auto">
            <a:xfrm>
              <a:off x="3216" y="3346"/>
              <a:ext cx="49" cy="17"/>
            </a:xfrm>
            <a:custGeom>
              <a:avLst/>
              <a:gdLst>
                <a:gd name="T0" fmla="*/ 0 w 49"/>
                <a:gd name="T1" fmla="*/ 7 h 17"/>
                <a:gd name="T2" fmla="*/ 7 w 49"/>
                <a:gd name="T3" fmla="*/ 7 h 17"/>
                <a:gd name="T4" fmla="*/ 7 w 49"/>
                <a:gd name="T5" fmla="*/ 0 h 17"/>
                <a:gd name="T6" fmla="*/ 14 w 49"/>
                <a:gd name="T7" fmla="*/ 0 h 17"/>
                <a:gd name="T8" fmla="*/ 14 w 49"/>
                <a:gd name="T9" fmla="*/ 7 h 17"/>
                <a:gd name="T10" fmla="*/ 21 w 49"/>
                <a:gd name="T11" fmla="*/ 7 h 17"/>
                <a:gd name="T12" fmla="*/ 21 w 49"/>
                <a:gd name="T13" fmla="*/ 0 h 17"/>
                <a:gd name="T14" fmla="*/ 27 w 49"/>
                <a:gd name="T15" fmla="*/ 0 h 17"/>
                <a:gd name="T16" fmla="*/ 27 w 49"/>
                <a:gd name="T17" fmla="*/ 7 h 17"/>
                <a:gd name="T18" fmla="*/ 34 w 49"/>
                <a:gd name="T19" fmla="*/ 7 h 17"/>
                <a:gd name="T20" fmla="*/ 34 w 49"/>
                <a:gd name="T21" fmla="*/ 0 h 17"/>
                <a:gd name="T22" fmla="*/ 41 w 49"/>
                <a:gd name="T23" fmla="*/ 0 h 17"/>
                <a:gd name="T24" fmla="*/ 48 w 49"/>
                <a:gd name="T25" fmla="*/ 0 h 17"/>
                <a:gd name="T26" fmla="*/ 48 w 49"/>
                <a:gd name="T27" fmla="*/ 7 h 17"/>
                <a:gd name="T28" fmla="*/ 48 w 49"/>
                <a:gd name="T29" fmla="*/ 16 h 17"/>
                <a:gd name="T30" fmla="*/ 0 w 49"/>
                <a:gd name="T31" fmla="*/ 16 h 17"/>
                <a:gd name="T32" fmla="*/ 0 w 49"/>
                <a:gd name="T33" fmla="*/ 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17"/>
                <a:gd name="T53" fmla="*/ 49 w 49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17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8" y="16"/>
                  </a:lnTo>
                  <a:lnTo>
                    <a:pt x="0" y="16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7" name="Freeform 814"/>
            <p:cNvSpPr>
              <a:spLocks/>
            </p:cNvSpPr>
            <p:nvPr/>
          </p:nvSpPr>
          <p:spPr bwMode="auto">
            <a:xfrm>
              <a:off x="3148" y="3346"/>
              <a:ext cx="69" cy="17"/>
            </a:xfrm>
            <a:custGeom>
              <a:avLst/>
              <a:gdLst>
                <a:gd name="T0" fmla="*/ 0 w 69"/>
                <a:gd name="T1" fmla="*/ 7 h 17"/>
                <a:gd name="T2" fmla="*/ 0 w 69"/>
                <a:gd name="T3" fmla="*/ 16 h 17"/>
                <a:gd name="T4" fmla="*/ 6 w 69"/>
                <a:gd name="T5" fmla="*/ 16 h 17"/>
                <a:gd name="T6" fmla="*/ 61 w 69"/>
                <a:gd name="T7" fmla="*/ 16 h 17"/>
                <a:gd name="T8" fmla="*/ 68 w 69"/>
                <a:gd name="T9" fmla="*/ 16 h 17"/>
                <a:gd name="T10" fmla="*/ 68 w 69"/>
                <a:gd name="T11" fmla="*/ 7 h 17"/>
                <a:gd name="T12" fmla="*/ 61 w 69"/>
                <a:gd name="T13" fmla="*/ 7 h 17"/>
                <a:gd name="T14" fmla="*/ 61 w 69"/>
                <a:gd name="T15" fmla="*/ 0 h 17"/>
                <a:gd name="T16" fmla="*/ 54 w 69"/>
                <a:gd name="T17" fmla="*/ 0 h 17"/>
                <a:gd name="T18" fmla="*/ 54 w 69"/>
                <a:gd name="T19" fmla="*/ 7 h 17"/>
                <a:gd name="T20" fmla="*/ 48 w 69"/>
                <a:gd name="T21" fmla="*/ 7 h 17"/>
                <a:gd name="T22" fmla="*/ 48 w 69"/>
                <a:gd name="T23" fmla="*/ 0 h 17"/>
                <a:gd name="T24" fmla="*/ 41 w 69"/>
                <a:gd name="T25" fmla="*/ 0 h 17"/>
                <a:gd name="T26" fmla="*/ 34 w 69"/>
                <a:gd name="T27" fmla="*/ 0 h 17"/>
                <a:gd name="T28" fmla="*/ 34 w 69"/>
                <a:gd name="T29" fmla="*/ 7 h 17"/>
                <a:gd name="T30" fmla="*/ 27 w 69"/>
                <a:gd name="T31" fmla="*/ 0 h 17"/>
                <a:gd name="T32" fmla="*/ 20 w 69"/>
                <a:gd name="T33" fmla="*/ 0 h 17"/>
                <a:gd name="T34" fmla="*/ 20 w 69"/>
                <a:gd name="T35" fmla="*/ 7 h 17"/>
                <a:gd name="T36" fmla="*/ 13 w 69"/>
                <a:gd name="T37" fmla="*/ 7 h 17"/>
                <a:gd name="T38" fmla="*/ 13 w 69"/>
                <a:gd name="T39" fmla="*/ 0 h 17"/>
                <a:gd name="T40" fmla="*/ 6 w 69"/>
                <a:gd name="T41" fmla="*/ 0 h 17"/>
                <a:gd name="T42" fmla="*/ 6 w 69"/>
                <a:gd name="T43" fmla="*/ 7 h 17"/>
                <a:gd name="T44" fmla="*/ 0 w 69"/>
                <a:gd name="T45" fmla="*/ 7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9"/>
                <a:gd name="T70" fmla="*/ 0 h 17"/>
                <a:gd name="T71" fmla="*/ 69 w 69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9" h="17">
                  <a:moveTo>
                    <a:pt x="0" y="7"/>
                  </a:moveTo>
                  <a:lnTo>
                    <a:pt x="0" y="16"/>
                  </a:lnTo>
                  <a:lnTo>
                    <a:pt x="6" y="16"/>
                  </a:lnTo>
                  <a:lnTo>
                    <a:pt x="61" y="16"/>
                  </a:lnTo>
                  <a:lnTo>
                    <a:pt x="68" y="16"/>
                  </a:lnTo>
                  <a:lnTo>
                    <a:pt x="68" y="7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4" y="7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8" name="Freeform 815"/>
            <p:cNvSpPr>
              <a:spLocks/>
            </p:cNvSpPr>
            <p:nvPr/>
          </p:nvSpPr>
          <p:spPr bwMode="auto">
            <a:xfrm>
              <a:off x="3079" y="3346"/>
              <a:ext cx="63" cy="17"/>
            </a:xfrm>
            <a:custGeom>
              <a:avLst/>
              <a:gdLst>
                <a:gd name="T0" fmla="*/ 0 w 63"/>
                <a:gd name="T1" fmla="*/ 7 h 17"/>
                <a:gd name="T2" fmla="*/ 0 w 63"/>
                <a:gd name="T3" fmla="*/ 16 h 17"/>
                <a:gd name="T4" fmla="*/ 62 w 63"/>
                <a:gd name="T5" fmla="*/ 16 h 17"/>
                <a:gd name="T6" fmla="*/ 62 w 63"/>
                <a:gd name="T7" fmla="*/ 7 h 17"/>
                <a:gd name="T8" fmla="*/ 62 w 63"/>
                <a:gd name="T9" fmla="*/ 0 h 17"/>
                <a:gd name="T10" fmla="*/ 55 w 63"/>
                <a:gd name="T11" fmla="*/ 0 h 17"/>
                <a:gd name="T12" fmla="*/ 48 w 63"/>
                <a:gd name="T13" fmla="*/ 0 h 17"/>
                <a:gd name="T14" fmla="*/ 48 w 63"/>
                <a:gd name="T15" fmla="*/ 7 h 17"/>
                <a:gd name="T16" fmla="*/ 48 w 63"/>
                <a:gd name="T17" fmla="*/ 0 h 17"/>
                <a:gd name="T18" fmla="*/ 41 w 63"/>
                <a:gd name="T19" fmla="*/ 0 h 17"/>
                <a:gd name="T20" fmla="*/ 34 w 63"/>
                <a:gd name="T21" fmla="*/ 0 h 17"/>
                <a:gd name="T22" fmla="*/ 34 w 63"/>
                <a:gd name="T23" fmla="*/ 7 h 17"/>
                <a:gd name="T24" fmla="*/ 28 w 63"/>
                <a:gd name="T25" fmla="*/ 7 h 17"/>
                <a:gd name="T26" fmla="*/ 28 w 63"/>
                <a:gd name="T27" fmla="*/ 0 h 17"/>
                <a:gd name="T28" fmla="*/ 21 w 63"/>
                <a:gd name="T29" fmla="*/ 0 h 17"/>
                <a:gd name="T30" fmla="*/ 21 w 63"/>
                <a:gd name="T31" fmla="*/ 7 h 17"/>
                <a:gd name="T32" fmla="*/ 14 w 63"/>
                <a:gd name="T33" fmla="*/ 7 h 17"/>
                <a:gd name="T34" fmla="*/ 14 w 63"/>
                <a:gd name="T35" fmla="*/ 0 h 17"/>
                <a:gd name="T36" fmla="*/ 7 w 63"/>
                <a:gd name="T37" fmla="*/ 0 h 17"/>
                <a:gd name="T38" fmla="*/ 7 w 63"/>
                <a:gd name="T39" fmla="*/ 7 h 17"/>
                <a:gd name="T40" fmla="*/ 0 w 63"/>
                <a:gd name="T41" fmla="*/ 7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17"/>
                <a:gd name="T65" fmla="*/ 63 w 63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17">
                  <a:moveTo>
                    <a:pt x="0" y="7"/>
                  </a:moveTo>
                  <a:lnTo>
                    <a:pt x="0" y="16"/>
                  </a:lnTo>
                  <a:lnTo>
                    <a:pt x="62" y="16"/>
                  </a:lnTo>
                  <a:lnTo>
                    <a:pt x="62" y="7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9" name="Freeform 816"/>
            <p:cNvSpPr>
              <a:spLocks/>
            </p:cNvSpPr>
            <p:nvPr/>
          </p:nvSpPr>
          <p:spPr bwMode="auto">
            <a:xfrm>
              <a:off x="3011" y="3346"/>
              <a:ext cx="62" cy="17"/>
            </a:xfrm>
            <a:custGeom>
              <a:avLst/>
              <a:gdLst>
                <a:gd name="T0" fmla="*/ 0 w 62"/>
                <a:gd name="T1" fmla="*/ 7 h 17"/>
                <a:gd name="T2" fmla="*/ 0 w 62"/>
                <a:gd name="T3" fmla="*/ 16 h 17"/>
                <a:gd name="T4" fmla="*/ 61 w 62"/>
                <a:gd name="T5" fmla="*/ 16 h 17"/>
                <a:gd name="T6" fmla="*/ 61 w 62"/>
                <a:gd name="T7" fmla="*/ 7 h 17"/>
                <a:gd name="T8" fmla="*/ 61 w 62"/>
                <a:gd name="T9" fmla="*/ 0 h 17"/>
                <a:gd name="T10" fmla="*/ 54 w 62"/>
                <a:gd name="T11" fmla="*/ 0 h 17"/>
                <a:gd name="T12" fmla="*/ 48 w 62"/>
                <a:gd name="T13" fmla="*/ 0 h 17"/>
                <a:gd name="T14" fmla="*/ 48 w 62"/>
                <a:gd name="T15" fmla="*/ 7 h 17"/>
                <a:gd name="T16" fmla="*/ 48 w 62"/>
                <a:gd name="T17" fmla="*/ 0 h 17"/>
                <a:gd name="T18" fmla="*/ 41 w 62"/>
                <a:gd name="T19" fmla="*/ 0 h 17"/>
                <a:gd name="T20" fmla="*/ 34 w 62"/>
                <a:gd name="T21" fmla="*/ 0 h 17"/>
                <a:gd name="T22" fmla="*/ 34 w 62"/>
                <a:gd name="T23" fmla="*/ 7 h 17"/>
                <a:gd name="T24" fmla="*/ 27 w 62"/>
                <a:gd name="T25" fmla="*/ 7 h 17"/>
                <a:gd name="T26" fmla="*/ 27 w 62"/>
                <a:gd name="T27" fmla="*/ 0 h 17"/>
                <a:gd name="T28" fmla="*/ 20 w 62"/>
                <a:gd name="T29" fmla="*/ 0 h 17"/>
                <a:gd name="T30" fmla="*/ 20 w 62"/>
                <a:gd name="T31" fmla="*/ 7 h 17"/>
                <a:gd name="T32" fmla="*/ 13 w 62"/>
                <a:gd name="T33" fmla="*/ 7 h 17"/>
                <a:gd name="T34" fmla="*/ 13 w 62"/>
                <a:gd name="T35" fmla="*/ 0 h 17"/>
                <a:gd name="T36" fmla="*/ 7 w 62"/>
                <a:gd name="T37" fmla="*/ 0 h 17"/>
                <a:gd name="T38" fmla="*/ 0 w 62"/>
                <a:gd name="T39" fmla="*/ 0 h 17"/>
                <a:gd name="T40" fmla="*/ 0 w 62"/>
                <a:gd name="T41" fmla="*/ 7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17"/>
                <a:gd name="T65" fmla="*/ 62 w 62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17">
                  <a:moveTo>
                    <a:pt x="0" y="7"/>
                  </a:moveTo>
                  <a:lnTo>
                    <a:pt x="0" y="16"/>
                  </a:lnTo>
                  <a:lnTo>
                    <a:pt x="61" y="16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0" name="Freeform 817"/>
            <p:cNvSpPr>
              <a:spLocks/>
            </p:cNvSpPr>
            <p:nvPr/>
          </p:nvSpPr>
          <p:spPr bwMode="auto">
            <a:xfrm>
              <a:off x="2977" y="3346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7 h 17"/>
                <a:gd name="T4" fmla="*/ 6 w 21"/>
                <a:gd name="T5" fmla="*/ 7 h 17"/>
                <a:gd name="T6" fmla="*/ 6 w 21"/>
                <a:gd name="T7" fmla="*/ 0 h 17"/>
                <a:gd name="T8" fmla="*/ 13 w 21"/>
                <a:gd name="T9" fmla="*/ 0 h 17"/>
                <a:gd name="T10" fmla="*/ 13 w 21"/>
                <a:gd name="T11" fmla="*/ 7 h 17"/>
                <a:gd name="T12" fmla="*/ 20 w 21"/>
                <a:gd name="T13" fmla="*/ 7 h 17"/>
                <a:gd name="T14" fmla="*/ 20 w 21"/>
                <a:gd name="T15" fmla="*/ 16 h 17"/>
                <a:gd name="T16" fmla="*/ 0 w 21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0" y="16"/>
                  </a:moveTo>
                  <a:lnTo>
                    <a:pt x="0" y="7"/>
                  </a:lnTo>
                  <a:lnTo>
                    <a:pt x="6" y="7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0" y="16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1" name="Freeform 818"/>
            <p:cNvSpPr>
              <a:spLocks/>
            </p:cNvSpPr>
            <p:nvPr/>
          </p:nvSpPr>
          <p:spPr bwMode="auto">
            <a:xfrm>
              <a:off x="2977" y="3366"/>
              <a:ext cx="240" cy="42"/>
            </a:xfrm>
            <a:custGeom>
              <a:avLst/>
              <a:gdLst>
                <a:gd name="T0" fmla="*/ 0 w 240"/>
                <a:gd name="T1" fmla="*/ 7 h 42"/>
                <a:gd name="T2" fmla="*/ 0 w 240"/>
                <a:gd name="T3" fmla="*/ 0 h 42"/>
                <a:gd name="T4" fmla="*/ 6 w 240"/>
                <a:gd name="T5" fmla="*/ 0 h 42"/>
                <a:gd name="T6" fmla="*/ 13 w 240"/>
                <a:gd name="T7" fmla="*/ 0 h 42"/>
                <a:gd name="T8" fmla="*/ 20 w 240"/>
                <a:gd name="T9" fmla="*/ 0 h 42"/>
                <a:gd name="T10" fmla="*/ 27 w 240"/>
                <a:gd name="T11" fmla="*/ 0 h 42"/>
                <a:gd name="T12" fmla="*/ 34 w 240"/>
                <a:gd name="T13" fmla="*/ 0 h 42"/>
                <a:gd name="T14" fmla="*/ 41 w 240"/>
                <a:gd name="T15" fmla="*/ 0 h 42"/>
                <a:gd name="T16" fmla="*/ 47 w 240"/>
                <a:gd name="T17" fmla="*/ 0 h 42"/>
                <a:gd name="T18" fmla="*/ 54 w 240"/>
                <a:gd name="T19" fmla="*/ 0 h 42"/>
                <a:gd name="T20" fmla="*/ 61 w 240"/>
                <a:gd name="T21" fmla="*/ 0 h 42"/>
                <a:gd name="T22" fmla="*/ 68 w 240"/>
                <a:gd name="T23" fmla="*/ 0 h 42"/>
                <a:gd name="T24" fmla="*/ 75 w 240"/>
                <a:gd name="T25" fmla="*/ 0 h 42"/>
                <a:gd name="T26" fmla="*/ 82 w 240"/>
                <a:gd name="T27" fmla="*/ 0 h 42"/>
                <a:gd name="T28" fmla="*/ 88 w 240"/>
                <a:gd name="T29" fmla="*/ 0 h 42"/>
                <a:gd name="T30" fmla="*/ 95 w 240"/>
                <a:gd name="T31" fmla="*/ 0 h 42"/>
                <a:gd name="T32" fmla="*/ 102 w 240"/>
                <a:gd name="T33" fmla="*/ 0 h 42"/>
                <a:gd name="T34" fmla="*/ 109 w 240"/>
                <a:gd name="T35" fmla="*/ 0 h 42"/>
                <a:gd name="T36" fmla="*/ 116 w 240"/>
                <a:gd name="T37" fmla="*/ 0 h 42"/>
                <a:gd name="T38" fmla="*/ 123 w 240"/>
                <a:gd name="T39" fmla="*/ 0 h 42"/>
                <a:gd name="T40" fmla="*/ 130 w 240"/>
                <a:gd name="T41" fmla="*/ 0 h 42"/>
                <a:gd name="T42" fmla="*/ 136 w 240"/>
                <a:gd name="T43" fmla="*/ 0 h 42"/>
                <a:gd name="T44" fmla="*/ 143 w 240"/>
                <a:gd name="T45" fmla="*/ 0 h 42"/>
                <a:gd name="T46" fmla="*/ 150 w 240"/>
                <a:gd name="T47" fmla="*/ 0 h 42"/>
                <a:gd name="T48" fmla="*/ 157 w 240"/>
                <a:gd name="T49" fmla="*/ 0 h 42"/>
                <a:gd name="T50" fmla="*/ 164 w 240"/>
                <a:gd name="T51" fmla="*/ 0 h 42"/>
                <a:gd name="T52" fmla="*/ 171 w 240"/>
                <a:gd name="T53" fmla="*/ 0 h 42"/>
                <a:gd name="T54" fmla="*/ 177 w 240"/>
                <a:gd name="T55" fmla="*/ 0 h 42"/>
                <a:gd name="T56" fmla="*/ 184 w 240"/>
                <a:gd name="T57" fmla="*/ 0 h 42"/>
                <a:gd name="T58" fmla="*/ 191 w 240"/>
                <a:gd name="T59" fmla="*/ 0 h 42"/>
                <a:gd name="T60" fmla="*/ 198 w 240"/>
                <a:gd name="T61" fmla="*/ 0 h 42"/>
                <a:gd name="T62" fmla="*/ 205 w 240"/>
                <a:gd name="T63" fmla="*/ 0 h 42"/>
                <a:gd name="T64" fmla="*/ 212 w 240"/>
                <a:gd name="T65" fmla="*/ 0 h 42"/>
                <a:gd name="T66" fmla="*/ 219 w 240"/>
                <a:gd name="T67" fmla="*/ 0 h 42"/>
                <a:gd name="T68" fmla="*/ 225 w 240"/>
                <a:gd name="T69" fmla="*/ 0 h 42"/>
                <a:gd name="T70" fmla="*/ 232 w 240"/>
                <a:gd name="T71" fmla="*/ 0 h 42"/>
                <a:gd name="T72" fmla="*/ 232 w 240"/>
                <a:gd name="T73" fmla="*/ 7 h 42"/>
                <a:gd name="T74" fmla="*/ 239 w 240"/>
                <a:gd name="T75" fmla="*/ 7 h 42"/>
                <a:gd name="T76" fmla="*/ 239 w 240"/>
                <a:gd name="T77" fmla="*/ 41 h 42"/>
                <a:gd name="T78" fmla="*/ 232 w 240"/>
                <a:gd name="T79" fmla="*/ 41 h 42"/>
                <a:gd name="T80" fmla="*/ 212 w 240"/>
                <a:gd name="T81" fmla="*/ 41 h 42"/>
                <a:gd name="T82" fmla="*/ 212 w 240"/>
                <a:gd name="T83" fmla="*/ 34 h 42"/>
                <a:gd name="T84" fmla="*/ 198 w 240"/>
                <a:gd name="T85" fmla="*/ 34 h 42"/>
                <a:gd name="T86" fmla="*/ 198 w 240"/>
                <a:gd name="T87" fmla="*/ 41 h 42"/>
                <a:gd name="T88" fmla="*/ 41 w 240"/>
                <a:gd name="T89" fmla="*/ 41 h 42"/>
                <a:gd name="T90" fmla="*/ 41 w 240"/>
                <a:gd name="T91" fmla="*/ 34 h 42"/>
                <a:gd name="T92" fmla="*/ 27 w 240"/>
                <a:gd name="T93" fmla="*/ 34 h 42"/>
                <a:gd name="T94" fmla="*/ 27 w 240"/>
                <a:gd name="T95" fmla="*/ 41 h 42"/>
                <a:gd name="T96" fmla="*/ 0 w 240"/>
                <a:gd name="T97" fmla="*/ 41 h 42"/>
                <a:gd name="T98" fmla="*/ 0 w 240"/>
                <a:gd name="T99" fmla="*/ 7 h 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0"/>
                <a:gd name="T151" fmla="*/ 0 h 42"/>
                <a:gd name="T152" fmla="*/ 240 w 240"/>
                <a:gd name="T153" fmla="*/ 42 h 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0" h="42">
                  <a:moveTo>
                    <a:pt x="0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5" y="0"/>
                  </a:lnTo>
                  <a:lnTo>
                    <a:pt x="232" y="0"/>
                  </a:lnTo>
                  <a:lnTo>
                    <a:pt x="232" y="7"/>
                  </a:lnTo>
                  <a:lnTo>
                    <a:pt x="239" y="7"/>
                  </a:lnTo>
                  <a:lnTo>
                    <a:pt x="239" y="41"/>
                  </a:lnTo>
                  <a:lnTo>
                    <a:pt x="232" y="41"/>
                  </a:lnTo>
                  <a:lnTo>
                    <a:pt x="212" y="41"/>
                  </a:lnTo>
                  <a:lnTo>
                    <a:pt x="212" y="34"/>
                  </a:lnTo>
                  <a:lnTo>
                    <a:pt x="198" y="34"/>
                  </a:lnTo>
                  <a:lnTo>
                    <a:pt x="198" y="41"/>
                  </a:lnTo>
                  <a:lnTo>
                    <a:pt x="41" y="41"/>
                  </a:lnTo>
                  <a:lnTo>
                    <a:pt x="41" y="34"/>
                  </a:lnTo>
                  <a:lnTo>
                    <a:pt x="27" y="34"/>
                  </a:lnTo>
                  <a:lnTo>
                    <a:pt x="27" y="41"/>
                  </a:lnTo>
                  <a:lnTo>
                    <a:pt x="0" y="41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2" name="Freeform 819"/>
            <p:cNvSpPr>
              <a:spLocks/>
            </p:cNvSpPr>
            <p:nvPr/>
          </p:nvSpPr>
          <p:spPr bwMode="auto">
            <a:xfrm>
              <a:off x="3007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3" name="Freeform 820"/>
            <p:cNvSpPr>
              <a:spLocks/>
            </p:cNvSpPr>
            <p:nvPr/>
          </p:nvSpPr>
          <p:spPr bwMode="auto">
            <a:xfrm>
              <a:off x="3021" y="3349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7 w 22"/>
                <a:gd name="T3" fmla="*/ 0 h 17"/>
                <a:gd name="T4" fmla="*/ 14 w 22"/>
                <a:gd name="T5" fmla="*/ 0 h 17"/>
                <a:gd name="T6" fmla="*/ 21 w 22"/>
                <a:gd name="T7" fmla="*/ 16 h 17"/>
                <a:gd name="T8" fmla="*/ 0 w 2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16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4" name="Freeform 821"/>
            <p:cNvSpPr>
              <a:spLocks/>
            </p:cNvSpPr>
            <p:nvPr/>
          </p:nvSpPr>
          <p:spPr bwMode="auto">
            <a:xfrm>
              <a:off x="3042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5" name="Freeform 822"/>
            <p:cNvSpPr>
              <a:spLocks/>
            </p:cNvSpPr>
            <p:nvPr/>
          </p:nvSpPr>
          <p:spPr bwMode="auto">
            <a:xfrm>
              <a:off x="3055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6" name="Freeform 823"/>
            <p:cNvSpPr>
              <a:spLocks/>
            </p:cNvSpPr>
            <p:nvPr/>
          </p:nvSpPr>
          <p:spPr bwMode="auto">
            <a:xfrm>
              <a:off x="3144" y="3349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7 w 22"/>
                <a:gd name="T3" fmla="*/ 0 h 17"/>
                <a:gd name="T4" fmla="*/ 14 w 22"/>
                <a:gd name="T5" fmla="*/ 0 h 17"/>
                <a:gd name="T6" fmla="*/ 21 w 22"/>
                <a:gd name="T7" fmla="*/ 16 h 17"/>
                <a:gd name="T8" fmla="*/ 0 w 2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16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7" name="Freeform 824"/>
            <p:cNvSpPr>
              <a:spLocks/>
            </p:cNvSpPr>
            <p:nvPr/>
          </p:nvSpPr>
          <p:spPr bwMode="auto">
            <a:xfrm>
              <a:off x="3165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8" name="Freeform 825"/>
            <p:cNvSpPr>
              <a:spLocks/>
            </p:cNvSpPr>
            <p:nvPr/>
          </p:nvSpPr>
          <p:spPr bwMode="auto">
            <a:xfrm>
              <a:off x="3178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9" name="Freeform 826"/>
            <p:cNvSpPr>
              <a:spLocks/>
            </p:cNvSpPr>
            <p:nvPr/>
          </p:nvSpPr>
          <p:spPr bwMode="auto">
            <a:xfrm>
              <a:off x="3192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0" name="Line 827"/>
            <p:cNvSpPr>
              <a:spLocks noChangeShapeType="1"/>
            </p:cNvSpPr>
            <p:nvPr/>
          </p:nvSpPr>
          <p:spPr bwMode="auto">
            <a:xfrm>
              <a:off x="3007" y="3356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1" name="Line 828"/>
            <p:cNvSpPr>
              <a:spLocks noChangeShapeType="1"/>
            </p:cNvSpPr>
            <p:nvPr/>
          </p:nvSpPr>
          <p:spPr bwMode="auto">
            <a:xfrm>
              <a:off x="3021" y="3356"/>
              <a:ext cx="2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2" name="Line 829"/>
            <p:cNvSpPr>
              <a:spLocks noChangeShapeType="1"/>
            </p:cNvSpPr>
            <p:nvPr/>
          </p:nvSpPr>
          <p:spPr bwMode="auto">
            <a:xfrm>
              <a:off x="3042" y="3356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3" name="Line 830"/>
            <p:cNvSpPr>
              <a:spLocks noChangeShapeType="1"/>
            </p:cNvSpPr>
            <p:nvPr/>
          </p:nvSpPr>
          <p:spPr bwMode="auto">
            <a:xfrm>
              <a:off x="3055" y="3356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4" name="Line 831"/>
            <p:cNvSpPr>
              <a:spLocks noChangeShapeType="1"/>
            </p:cNvSpPr>
            <p:nvPr/>
          </p:nvSpPr>
          <p:spPr bwMode="auto">
            <a:xfrm>
              <a:off x="3144" y="3356"/>
              <a:ext cx="2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5" name="Line 832"/>
            <p:cNvSpPr>
              <a:spLocks noChangeShapeType="1"/>
            </p:cNvSpPr>
            <p:nvPr/>
          </p:nvSpPr>
          <p:spPr bwMode="auto">
            <a:xfrm>
              <a:off x="3165" y="3356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6" name="Line 833"/>
            <p:cNvSpPr>
              <a:spLocks noChangeShapeType="1"/>
            </p:cNvSpPr>
            <p:nvPr/>
          </p:nvSpPr>
          <p:spPr bwMode="auto">
            <a:xfrm>
              <a:off x="3178" y="3356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7" name="Freeform 834"/>
            <p:cNvSpPr>
              <a:spLocks/>
            </p:cNvSpPr>
            <p:nvPr/>
          </p:nvSpPr>
          <p:spPr bwMode="auto">
            <a:xfrm>
              <a:off x="3192" y="3356"/>
              <a:ext cx="22" cy="1"/>
            </a:xfrm>
            <a:custGeom>
              <a:avLst/>
              <a:gdLst>
                <a:gd name="T0" fmla="*/ 0 w 22"/>
                <a:gd name="T1" fmla="*/ 0 h 1"/>
                <a:gd name="T2" fmla="*/ 21 w 22"/>
                <a:gd name="T3" fmla="*/ 0 h 1"/>
                <a:gd name="T4" fmla="*/ 14 w 22"/>
                <a:gd name="T5" fmla="*/ 0 h 1"/>
                <a:gd name="T6" fmla="*/ 0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0" y="0"/>
                  </a:moveTo>
                  <a:lnTo>
                    <a:pt x="21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8" name="Freeform 835"/>
            <p:cNvSpPr>
              <a:spLocks/>
            </p:cNvSpPr>
            <p:nvPr/>
          </p:nvSpPr>
          <p:spPr bwMode="auto">
            <a:xfrm>
              <a:off x="2980" y="3370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9" name="Line 836"/>
            <p:cNvSpPr>
              <a:spLocks noChangeShapeType="1"/>
            </p:cNvSpPr>
            <p:nvPr/>
          </p:nvSpPr>
          <p:spPr bwMode="auto">
            <a:xfrm>
              <a:off x="2994" y="3370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0" name="Line 837"/>
            <p:cNvSpPr>
              <a:spLocks noChangeShapeType="1"/>
            </p:cNvSpPr>
            <p:nvPr/>
          </p:nvSpPr>
          <p:spPr bwMode="auto">
            <a:xfrm>
              <a:off x="3007" y="3370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1" name="Freeform 838"/>
            <p:cNvSpPr>
              <a:spLocks/>
            </p:cNvSpPr>
            <p:nvPr/>
          </p:nvSpPr>
          <p:spPr bwMode="auto">
            <a:xfrm>
              <a:off x="3021" y="3370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2" name="Line 839"/>
            <p:cNvSpPr>
              <a:spLocks noChangeShapeType="1"/>
            </p:cNvSpPr>
            <p:nvPr/>
          </p:nvSpPr>
          <p:spPr bwMode="auto">
            <a:xfrm>
              <a:off x="3042" y="3370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3" name="Line 840"/>
            <p:cNvSpPr>
              <a:spLocks noChangeShapeType="1"/>
            </p:cNvSpPr>
            <p:nvPr/>
          </p:nvSpPr>
          <p:spPr bwMode="auto">
            <a:xfrm>
              <a:off x="3055" y="3370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4" name="Line 841"/>
            <p:cNvSpPr>
              <a:spLocks noChangeShapeType="1"/>
            </p:cNvSpPr>
            <p:nvPr/>
          </p:nvSpPr>
          <p:spPr bwMode="auto">
            <a:xfrm>
              <a:off x="3069" y="3370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5" name="Freeform 842"/>
            <p:cNvSpPr>
              <a:spLocks/>
            </p:cNvSpPr>
            <p:nvPr/>
          </p:nvSpPr>
          <p:spPr bwMode="auto">
            <a:xfrm>
              <a:off x="3083" y="3370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7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6" name="Line 843"/>
            <p:cNvSpPr>
              <a:spLocks noChangeShapeType="1"/>
            </p:cNvSpPr>
            <p:nvPr/>
          </p:nvSpPr>
          <p:spPr bwMode="auto">
            <a:xfrm>
              <a:off x="3103" y="3370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7" name="Line 844"/>
            <p:cNvSpPr>
              <a:spLocks noChangeShapeType="1"/>
            </p:cNvSpPr>
            <p:nvPr/>
          </p:nvSpPr>
          <p:spPr bwMode="auto">
            <a:xfrm>
              <a:off x="3117" y="3370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8" name="Line 845"/>
            <p:cNvSpPr>
              <a:spLocks noChangeShapeType="1"/>
            </p:cNvSpPr>
            <p:nvPr/>
          </p:nvSpPr>
          <p:spPr bwMode="auto">
            <a:xfrm>
              <a:off x="3131" y="3370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9" name="Freeform 846"/>
            <p:cNvSpPr>
              <a:spLocks/>
            </p:cNvSpPr>
            <p:nvPr/>
          </p:nvSpPr>
          <p:spPr bwMode="auto">
            <a:xfrm>
              <a:off x="3151" y="3370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0" name="Line 847"/>
            <p:cNvSpPr>
              <a:spLocks noChangeShapeType="1"/>
            </p:cNvSpPr>
            <p:nvPr/>
          </p:nvSpPr>
          <p:spPr bwMode="auto">
            <a:xfrm>
              <a:off x="3165" y="3370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1" name="Freeform 848"/>
            <p:cNvSpPr>
              <a:spLocks/>
            </p:cNvSpPr>
            <p:nvPr/>
          </p:nvSpPr>
          <p:spPr bwMode="auto">
            <a:xfrm>
              <a:off x="2973" y="3370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2" name="Freeform 849"/>
            <p:cNvSpPr>
              <a:spLocks/>
            </p:cNvSpPr>
            <p:nvPr/>
          </p:nvSpPr>
          <p:spPr bwMode="auto">
            <a:xfrm>
              <a:off x="2994" y="337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3" name="Freeform 850"/>
            <p:cNvSpPr>
              <a:spLocks/>
            </p:cNvSpPr>
            <p:nvPr/>
          </p:nvSpPr>
          <p:spPr bwMode="auto">
            <a:xfrm>
              <a:off x="3007" y="337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4" name="Freeform 851"/>
            <p:cNvSpPr>
              <a:spLocks/>
            </p:cNvSpPr>
            <p:nvPr/>
          </p:nvSpPr>
          <p:spPr bwMode="auto">
            <a:xfrm>
              <a:off x="3021" y="3370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5" name="Freeform 852"/>
            <p:cNvSpPr>
              <a:spLocks/>
            </p:cNvSpPr>
            <p:nvPr/>
          </p:nvSpPr>
          <p:spPr bwMode="auto">
            <a:xfrm>
              <a:off x="3035" y="3370"/>
              <a:ext cx="21" cy="17"/>
            </a:xfrm>
            <a:custGeom>
              <a:avLst/>
              <a:gdLst>
                <a:gd name="T0" fmla="*/ 7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7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7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6" name="Freeform 853"/>
            <p:cNvSpPr>
              <a:spLocks/>
            </p:cNvSpPr>
            <p:nvPr/>
          </p:nvSpPr>
          <p:spPr bwMode="auto">
            <a:xfrm>
              <a:off x="3055" y="337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7" name="Freeform 854"/>
            <p:cNvSpPr>
              <a:spLocks/>
            </p:cNvSpPr>
            <p:nvPr/>
          </p:nvSpPr>
          <p:spPr bwMode="auto">
            <a:xfrm>
              <a:off x="3069" y="337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8" name="Freeform 855"/>
            <p:cNvSpPr>
              <a:spLocks/>
            </p:cNvSpPr>
            <p:nvPr/>
          </p:nvSpPr>
          <p:spPr bwMode="auto">
            <a:xfrm>
              <a:off x="3083" y="3370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13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39" name="Freeform 856"/>
            <p:cNvSpPr>
              <a:spLocks/>
            </p:cNvSpPr>
            <p:nvPr/>
          </p:nvSpPr>
          <p:spPr bwMode="auto">
            <a:xfrm>
              <a:off x="3103" y="337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0" name="Freeform 857"/>
            <p:cNvSpPr>
              <a:spLocks/>
            </p:cNvSpPr>
            <p:nvPr/>
          </p:nvSpPr>
          <p:spPr bwMode="auto">
            <a:xfrm>
              <a:off x="3117" y="337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1" name="Freeform 858"/>
            <p:cNvSpPr>
              <a:spLocks/>
            </p:cNvSpPr>
            <p:nvPr/>
          </p:nvSpPr>
          <p:spPr bwMode="auto">
            <a:xfrm>
              <a:off x="3131" y="3370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13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2" name="Freeform 859"/>
            <p:cNvSpPr>
              <a:spLocks/>
            </p:cNvSpPr>
            <p:nvPr/>
          </p:nvSpPr>
          <p:spPr bwMode="auto">
            <a:xfrm>
              <a:off x="3144" y="3370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3" name="Freeform 860"/>
            <p:cNvSpPr>
              <a:spLocks/>
            </p:cNvSpPr>
            <p:nvPr/>
          </p:nvSpPr>
          <p:spPr bwMode="auto">
            <a:xfrm>
              <a:off x="3165" y="337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4" name="Freeform 861"/>
            <p:cNvSpPr>
              <a:spLocks/>
            </p:cNvSpPr>
            <p:nvPr/>
          </p:nvSpPr>
          <p:spPr bwMode="auto">
            <a:xfrm>
              <a:off x="3007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5" name="Freeform 862"/>
            <p:cNvSpPr>
              <a:spLocks/>
            </p:cNvSpPr>
            <p:nvPr/>
          </p:nvSpPr>
          <p:spPr bwMode="auto">
            <a:xfrm>
              <a:off x="3028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6" name="Freeform 863"/>
            <p:cNvSpPr>
              <a:spLocks/>
            </p:cNvSpPr>
            <p:nvPr/>
          </p:nvSpPr>
          <p:spPr bwMode="auto">
            <a:xfrm>
              <a:off x="3042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7" name="Freeform 864"/>
            <p:cNvSpPr>
              <a:spLocks/>
            </p:cNvSpPr>
            <p:nvPr/>
          </p:nvSpPr>
          <p:spPr bwMode="auto">
            <a:xfrm>
              <a:off x="3055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8" name="Freeform 865"/>
            <p:cNvSpPr>
              <a:spLocks/>
            </p:cNvSpPr>
            <p:nvPr/>
          </p:nvSpPr>
          <p:spPr bwMode="auto">
            <a:xfrm>
              <a:off x="3069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49" name="Freeform 866"/>
            <p:cNvSpPr>
              <a:spLocks/>
            </p:cNvSpPr>
            <p:nvPr/>
          </p:nvSpPr>
          <p:spPr bwMode="auto">
            <a:xfrm>
              <a:off x="3089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0" name="Freeform 867"/>
            <p:cNvSpPr>
              <a:spLocks/>
            </p:cNvSpPr>
            <p:nvPr/>
          </p:nvSpPr>
          <p:spPr bwMode="auto">
            <a:xfrm>
              <a:off x="3103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1" name="Freeform 868"/>
            <p:cNvSpPr>
              <a:spLocks/>
            </p:cNvSpPr>
            <p:nvPr/>
          </p:nvSpPr>
          <p:spPr bwMode="auto">
            <a:xfrm>
              <a:off x="3117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2" name="Freeform 869"/>
            <p:cNvSpPr>
              <a:spLocks/>
            </p:cNvSpPr>
            <p:nvPr/>
          </p:nvSpPr>
          <p:spPr bwMode="auto">
            <a:xfrm>
              <a:off x="3131" y="3376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6 w 21"/>
                <a:gd name="T3" fmla="*/ 0 h 17"/>
                <a:gd name="T4" fmla="*/ 13 w 21"/>
                <a:gd name="T5" fmla="*/ 0 h 17"/>
                <a:gd name="T6" fmla="*/ 20 w 21"/>
                <a:gd name="T7" fmla="*/ 16 h 17"/>
                <a:gd name="T8" fmla="*/ 0 w 2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16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3" name="Freeform 870"/>
            <p:cNvSpPr>
              <a:spLocks/>
            </p:cNvSpPr>
            <p:nvPr/>
          </p:nvSpPr>
          <p:spPr bwMode="auto">
            <a:xfrm>
              <a:off x="3151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4" name="Freeform 871"/>
            <p:cNvSpPr>
              <a:spLocks/>
            </p:cNvSpPr>
            <p:nvPr/>
          </p:nvSpPr>
          <p:spPr bwMode="auto">
            <a:xfrm>
              <a:off x="3165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5" name="Freeform 872"/>
            <p:cNvSpPr>
              <a:spLocks/>
            </p:cNvSpPr>
            <p:nvPr/>
          </p:nvSpPr>
          <p:spPr bwMode="auto">
            <a:xfrm>
              <a:off x="3007" y="3383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6" name="Freeform 873"/>
            <p:cNvSpPr>
              <a:spLocks/>
            </p:cNvSpPr>
            <p:nvPr/>
          </p:nvSpPr>
          <p:spPr bwMode="auto">
            <a:xfrm>
              <a:off x="3021" y="3383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7" name="Freeform 874"/>
            <p:cNvSpPr>
              <a:spLocks/>
            </p:cNvSpPr>
            <p:nvPr/>
          </p:nvSpPr>
          <p:spPr bwMode="auto">
            <a:xfrm>
              <a:off x="3042" y="338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8" name="Freeform 875"/>
            <p:cNvSpPr>
              <a:spLocks/>
            </p:cNvSpPr>
            <p:nvPr/>
          </p:nvSpPr>
          <p:spPr bwMode="auto">
            <a:xfrm>
              <a:off x="3055" y="338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59" name="Freeform 876"/>
            <p:cNvSpPr>
              <a:spLocks/>
            </p:cNvSpPr>
            <p:nvPr/>
          </p:nvSpPr>
          <p:spPr bwMode="auto">
            <a:xfrm>
              <a:off x="3069" y="3383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14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0" name="Freeform 877"/>
            <p:cNvSpPr>
              <a:spLocks/>
            </p:cNvSpPr>
            <p:nvPr/>
          </p:nvSpPr>
          <p:spPr bwMode="auto">
            <a:xfrm>
              <a:off x="3083" y="3383"/>
              <a:ext cx="21" cy="17"/>
            </a:xfrm>
            <a:custGeom>
              <a:avLst/>
              <a:gdLst>
                <a:gd name="T0" fmla="*/ 6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6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6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6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1" name="Freeform 878"/>
            <p:cNvSpPr>
              <a:spLocks/>
            </p:cNvSpPr>
            <p:nvPr/>
          </p:nvSpPr>
          <p:spPr bwMode="auto">
            <a:xfrm>
              <a:off x="3103" y="338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2" name="Freeform 879"/>
            <p:cNvSpPr>
              <a:spLocks/>
            </p:cNvSpPr>
            <p:nvPr/>
          </p:nvSpPr>
          <p:spPr bwMode="auto">
            <a:xfrm>
              <a:off x="3117" y="338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3" name="Freeform 880"/>
            <p:cNvSpPr>
              <a:spLocks/>
            </p:cNvSpPr>
            <p:nvPr/>
          </p:nvSpPr>
          <p:spPr bwMode="auto">
            <a:xfrm>
              <a:off x="3131" y="3383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4" name="Freeform 881"/>
            <p:cNvSpPr>
              <a:spLocks/>
            </p:cNvSpPr>
            <p:nvPr/>
          </p:nvSpPr>
          <p:spPr bwMode="auto">
            <a:xfrm>
              <a:off x="3151" y="338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5" name="Freeform 882"/>
            <p:cNvSpPr>
              <a:spLocks/>
            </p:cNvSpPr>
            <p:nvPr/>
          </p:nvSpPr>
          <p:spPr bwMode="auto">
            <a:xfrm>
              <a:off x="3165" y="338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6" name="Freeform 883"/>
            <p:cNvSpPr>
              <a:spLocks/>
            </p:cNvSpPr>
            <p:nvPr/>
          </p:nvSpPr>
          <p:spPr bwMode="auto">
            <a:xfrm>
              <a:off x="3021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7" name="Freeform 884"/>
            <p:cNvSpPr>
              <a:spLocks/>
            </p:cNvSpPr>
            <p:nvPr/>
          </p:nvSpPr>
          <p:spPr bwMode="auto">
            <a:xfrm>
              <a:off x="3035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8" name="Freeform 885"/>
            <p:cNvSpPr>
              <a:spLocks/>
            </p:cNvSpPr>
            <p:nvPr/>
          </p:nvSpPr>
          <p:spPr bwMode="auto">
            <a:xfrm>
              <a:off x="3048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69" name="Freeform 886"/>
            <p:cNvSpPr>
              <a:spLocks/>
            </p:cNvSpPr>
            <p:nvPr/>
          </p:nvSpPr>
          <p:spPr bwMode="auto">
            <a:xfrm>
              <a:off x="3062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0" name="Freeform 887"/>
            <p:cNvSpPr>
              <a:spLocks/>
            </p:cNvSpPr>
            <p:nvPr/>
          </p:nvSpPr>
          <p:spPr bwMode="auto">
            <a:xfrm>
              <a:off x="3083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1" name="Freeform 888"/>
            <p:cNvSpPr>
              <a:spLocks/>
            </p:cNvSpPr>
            <p:nvPr/>
          </p:nvSpPr>
          <p:spPr bwMode="auto">
            <a:xfrm>
              <a:off x="3096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2" name="Freeform 889"/>
            <p:cNvSpPr>
              <a:spLocks/>
            </p:cNvSpPr>
            <p:nvPr/>
          </p:nvSpPr>
          <p:spPr bwMode="auto">
            <a:xfrm>
              <a:off x="3110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3" name="Freeform 890"/>
            <p:cNvSpPr>
              <a:spLocks/>
            </p:cNvSpPr>
            <p:nvPr/>
          </p:nvSpPr>
          <p:spPr bwMode="auto">
            <a:xfrm>
              <a:off x="3124" y="3383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7 w 21"/>
                <a:gd name="T3" fmla="*/ 0 h 17"/>
                <a:gd name="T4" fmla="*/ 13 w 21"/>
                <a:gd name="T5" fmla="*/ 0 h 17"/>
                <a:gd name="T6" fmla="*/ 20 w 21"/>
                <a:gd name="T7" fmla="*/ 16 h 17"/>
                <a:gd name="T8" fmla="*/ 0 w 2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16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4" name="Freeform 891"/>
            <p:cNvSpPr>
              <a:spLocks/>
            </p:cNvSpPr>
            <p:nvPr/>
          </p:nvSpPr>
          <p:spPr bwMode="auto">
            <a:xfrm>
              <a:off x="3144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5" name="Freeform 892"/>
            <p:cNvSpPr>
              <a:spLocks/>
            </p:cNvSpPr>
            <p:nvPr/>
          </p:nvSpPr>
          <p:spPr bwMode="auto">
            <a:xfrm>
              <a:off x="3158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6" name="Freeform 893"/>
            <p:cNvSpPr>
              <a:spLocks/>
            </p:cNvSpPr>
            <p:nvPr/>
          </p:nvSpPr>
          <p:spPr bwMode="auto">
            <a:xfrm>
              <a:off x="3014" y="3390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7" name="Freeform 894"/>
            <p:cNvSpPr>
              <a:spLocks/>
            </p:cNvSpPr>
            <p:nvPr/>
          </p:nvSpPr>
          <p:spPr bwMode="auto">
            <a:xfrm>
              <a:off x="3035" y="33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8" name="Freeform 895"/>
            <p:cNvSpPr>
              <a:spLocks/>
            </p:cNvSpPr>
            <p:nvPr/>
          </p:nvSpPr>
          <p:spPr bwMode="auto">
            <a:xfrm>
              <a:off x="3048" y="33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79" name="Freeform 896"/>
            <p:cNvSpPr>
              <a:spLocks/>
            </p:cNvSpPr>
            <p:nvPr/>
          </p:nvSpPr>
          <p:spPr bwMode="auto">
            <a:xfrm>
              <a:off x="3062" y="3390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0" name="Freeform 897"/>
            <p:cNvSpPr>
              <a:spLocks/>
            </p:cNvSpPr>
            <p:nvPr/>
          </p:nvSpPr>
          <p:spPr bwMode="auto">
            <a:xfrm>
              <a:off x="3076" y="3390"/>
              <a:ext cx="21" cy="17"/>
            </a:xfrm>
            <a:custGeom>
              <a:avLst/>
              <a:gdLst>
                <a:gd name="T0" fmla="*/ 7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7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7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1" name="Freeform 898"/>
            <p:cNvSpPr>
              <a:spLocks/>
            </p:cNvSpPr>
            <p:nvPr/>
          </p:nvSpPr>
          <p:spPr bwMode="auto">
            <a:xfrm>
              <a:off x="3096" y="33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2" name="Freeform 899"/>
            <p:cNvSpPr>
              <a:spLocks/>
            </p:cNvSpPr>
            <p:nvPr/>
          </p:nvSpPr>
          <p:spPr bwMode="auto">
            <a:xfrm>
              <a:off x="3110" y="33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3" name="Freeform 900"/>
            <p:cNvSpPr>
              <a:spLocks/>
            </p:cNvSpPr>
            <p:nvPr/>
          </p:nvSpPr>
          <p:spPr bwMode="auto">
            <a:xfrm>
              <a:off x="3124" y="3390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4" name="Freeform 901"/>
            <p:cNvSpPr>
              <a:spLocks/>
            </p:cNvSpPr>
            <p:nvPr/>
          </p:nvSpPr>
          <p:spPr bwMode="auto">
            <a:xfrm>
              <a:off x="3144" y="33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5" name="Freeform 902"/>
            <p:cNvSpPr>
              <a:spLocks/>
            </p:cNvSpPr>
            <p:nvPr/>
          </p:nvSpPr>
          <p:spPr bwMode="auto">
            <a:xfrm>
              <a:off x="3158" y="33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6" name="Freeform 903"/>
            <p:cNvSpPr>
              <a:spLocks/>
            </p:cNvSpPr>
            <p:nvPr/>
          </p:nvSpPr>
          <p:spPr bwMode="auto">
            <a:xfrm>
              <a:off x="3213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7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7" name="Freeform 904"/>
            <p:cNvSpPr>
              <a:spLocks/>
            </p:cNvSpPr>
            <p:nvPr/>
          </p:nvSpPr>
          <p:spPr bwMode="auto">
            <a:xfrm>
              <a:off x="3233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8" name="Freeform 905"/>
            <p:cNvSpPr>
              <a:spLocks/>
            </p:cNvSpPr>
            <p:nvPr/>
          </p:nvSpPr>
          <p:spPr bwMode="auto">
            <a:xfrm>
              <a:off x="3247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89" name="Freeform 906"/>
            <p:cNvSpPr>
              <a:spLocks/>
            </p:cNvSpPr>
            <p:nvPr/>
          </p:nvSpPr>
          <p:spPr bwMode="auto">
            <a:xfrm>
              <a:off x="3213" y="3356"/>
              <a:ext cx="21" cy="1"/>
            </a:xfrm>
            <a:custGeom>
              <a:avLst/>
              <a:gdLst>
                <a:gd name="T0" fmla="*/ 0 w 21"/>
                <a:gd name="T1" fmla="*/ 0 h 1"/>
                <a:gd name="T2" fmla="*/ 20 w 21"/>
                <a:gd name="T3" fmla="*/ 0 h 1"/>
                <a:gd name="T4" fmla="*/ 13 w 21"/>
                <a:gd name="T5" fmla="*/ 0 h 1"/>
                <a:gd name="T6" fmla="*/ 0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"/>
                <a:gd name="T14" fmla="*/ 21 w 2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">
                  <a:moveTo>
                    <a:pt x="0" y="0"/>
                  </a:moveTo>
                  <a:lnTo>
                    <a:pt x="20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0" name="Freeform 907"/>
            <p:cNvSpPr>
              <a:spLocks/>
            </p:cNvSpPr>
            <p:nvPr/>
          </p:nvSpPr>
          <p:spPr bwMode="auto">
            <a:xfrm>
              <a:off x="3226" y="3356"/>
              <a:ext cx="22" cy="1"/>
            </a:xfrm>
            <a:custGeom>
              <a:avLst/>
              <a:gdLst>
                <a:gd name="T0" fmla="*/ 7 w 22"/>
                <a:gd name="T1" fmla="*/ 0 h 1"/>
                <a:gd name="T2" fmla="*/ 0 w 22"/>
                <a:gd name="T3" fmla="*/ 0 h 1"/>
                <a:gd name="T4" fmla="*/ 21 w 22"/>
                <a:gd name="T5" fmla="*/ 0 h 1"/>
                <a:gd name="T6" fmla="*/ 7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7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1" name="Line 908"/>
            <p:cNvSpPr>
              <a:spLocks noChangeShapeType="1"/>
            </p:cNvSpPr>
            <p:nvPr/>
          </p:nvSpPr>
          <p:spPr bwMode="auto">
            <a:xfrm>
              <a:off x="3247" y="3356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2" name="Freeform 909"/>
            <p:cNvSpPr>
              <a:spLocks/>
            </p:cNvSpPr>
            <p:nvPr/>
          </p:nvSpPr>
          <p:spPr bwMode="auto">
            <a:xfrm>
              <a:off x="3213" y="3370"/>
              <a:ext cx="49" cy="17"/>
            </a:xfrm>
            <a:custGeom>
              <a:avLst/>
              <a:gdLst>
                <a:gd name="T0" fmla="*/ 6 w 49"/>
                <a:gd name="T1" fmla="*/ 0 h 17"/>
                <a:gd name="T2" fmla="*/ 0 w 49"/>
                <a:gd name="T3" fmla="*/ 7 h 17"/>
                <a:gd name="T4" fmla="*/ 0 w 49"/>
                <a:gd name="T5" fmla="*/ 16 h 17"/>
                <a:gd name="T6" fmla="*/ 48 w 49"/>
                <a:gd name="T7" fmla="*/ 16 h 17"/>
                <a:gd name="T8" fmla="*/ 48 w 49"/>
                <a:gd name="T9" fmla="*/ 7 h 17"/>
                <a:gd name="T10" fmla="*/ 48 w 49"/>
                <a:gd name="T11" fmla="*/ 0 h 17"/>
                <a:gd name="T12" fmla="*/ 34 w 49"/>
                <a:gd name="T13" fmla="*/ 0 h 17"/>
                <a:gd name="T14" fmla="*/ 34 w 49"/>
                <a:gd name="T15" fmla="*/ 7 h 17"/>
                <a:gd name="T16" fmla="*/ 34 w 49"/>
                <a:gd name="T17" fmla="*/ 0 h 17"/>
                <a:gd name="T18" fmla="*/ 20 w 49"/>
                <a:gd name="T19" fmla="*/ 0 h 17"/>
                <a:gd name="T20" fmla="*/ 20 w 49"/>
                <a:gd name="T21" fmla="*/ 7 h 17"/>
                <a:gd name="T22" fmla="*/ 13 w 49"/>
                <a:gd name="T23" fmla="*/ 0 h 17"/>
                <a:gd name="T24" fmla="*/ 6 w 49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17"/>
                <a:gd name="T41" fmla="*/ 49 w 4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17">
                  <a:moveTo>
                    <a:pt x="6" y="0"/>
                  </a:moveTo>
                  <a:lnTo>
                    <a:pt x="0" y="7"/>
                  </a:lnTo>
                  <a:lnTo>
                    <a:pt x="0" y="16"/>
                  </a:lnTo>
                  <a:lnTo>
                    <a:pt x="48" y="16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3" y="0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3" name="Freeform 910"/>
            <p:cNvSpPr>
              <a:spLocks/>
            </p:cNvSpPr>
            <p:nvPr/>
          </p:nvSpPr>
          <p:spPr bwMode="auto">
            <a:xfrm>
              <a:off x="3213" y="3390"/>
              <a:ext cx="49" cy="17"/>
            </a:xfrm>
            <a:custGeom>
              <a:avLst/>
              <a:gdLst>
                <a:gd name="T0" fmla="*/ 6 w 49"/>
                <a:gd name="T1" fmla="*/ 0 h 17"/>
                <a:gd name="T2" fmla="*/ 0 w 49"/>
                <a:gd name="T3" fmla="*/ 8 h 17"/>
                <a:gd name="T4" fmla="*/ 0 w 49"/>
                <a:gd name="T5" fmla="*/ 16 h 17"/>
                <a:gd name="T6" fmla="*/ 48 w 49"/>
                <a:gd name="T7" fmla="*/ 16 h 17"/>
                <a:gd name="T8" fmla="*/ 48 w 49"/>
                <a:gd name="T9" fmla="*/ 8 h 17"/>
                <a:gd name="T10" fmla="*/ 34 w 49"/>
                <a:gd name="T11" fmla="*/ 8 h 17"/>
                <a:gd name="T12" fmla="*/ 34 w 49"/>
                <a:gd name="T13" fmla="*/ 0 h 17"/>
                <a:gd name="T14" fmla="*/ 20 w 49"/>
                <a:gd name="T15" fmla="*/ 0 h 17"/>
                <a:gd name="T16" fmla="*/ 20 w 49"/>
                <a:gd name="T17" fmla="*/ 8 h 17"/>
                <a:gd name="T18" fmla="*/ 13 w 49"/>
                <a:gd name="T19" fmla="*/ 0 h 17"/>
                <a:gd name="T20" fmla="*/ 6 w 49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17"/>
                <a:gd name="T35" fmla="*/ 49 w 4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17">
                  <a:moveTo>
                    <a:pt x="6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13" y="0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4" name="Freeform 911"/>
            <p:cNvSpPr>
              <a:spLocks/>
            </p:cNvSpPr>
            <p:nvPr/>
          </p:nvSpPr>
          <p:spPr bwMode="auto">
            <a:xfrm>
              <a:off x="3178" y="3370"/>
              <a:ext cx="36" cy="17"/>
            </a:xfrm>
            <a:custGeom>
              <a:avLst/>
              <a:gdLst>
                <a:gd name="T0" fmla="*/ 0 w 36"/>
                <a:gd name="T1" fmla="*/ 0 h 17"/>
                <a:gd name="T2" fmla="*/ 0 w 36"/>
                <a:gd name="T3" fmla="*/ 16 h 17"/>
                <a:gd name="T4" fmla="*/ 35 w 36"/>
                <a:gd name="T5" fmla="*/ 16 h 17"/>
                <a:gd name="T6" fmla="*/ 28 w 36"/>
                <a:gd name="T7" fmla="*/ 0 h 17"/>
                <a:gd name="T8" fmla="*/ 0 w 3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7"/>
                <a:gd name="T17" fmla="*/ 36 w 3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7">
                  <a:moveTo>
                    <a:pt x="0" y="0"/>
                  </a:moveTo>
                  <a:lnTo>
                    <a:pt x="0" y="16"/>
                  </a:lnTo>
                  <a:lnTo>
                    <a:pt x="35" y="16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5" name="Freeform 912"/>
            <p:cNvSpPr>
              <a:spLocks/>
            </p:cNvSpPr>
            <p:nvPr/>
          </p:nvSpPr>
          <p:spPr bwMode="auto">
            <a:xfrm>
              <a:off x="3042" y="3390"/>
              <a:ext cx="110" cy="17"/>
            </a:xfrm>
            <a:custGeom>
              <a:avLst/>
              <a:gdLst>
                <a:gd name="T0" fmla="*/ 0 w 110"/>
                <a:gd name="T1" fmla="*/ 0 h 17"/>
                <a:gd name="T2" fmla="*/ 0 w 110"/>
                <a:gd name="T3" fmla="*/ 16 h 17"/>
                <a:gd name="T4" fmla="*/ 109 w 110"/>
                <a:gd name="T5" fmla="*/ 16 h 17"/>
                <a:gd name="T6" fmla="*/ 102 w 110"/>
                <a:gd name="T7" fmla="*/ 0 h 17"/>
                <a:gd name="T8" fmla="*/ 0 w 11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17"/>
                <a:gd name="T17" fmla="*/ 110 w 11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17">
                  <a:moveTo>
                    <a:pt x="0" y="0"/>
                  </a:moveTo>
                  <a:lnTo>
                    <a:pt x="0" y="16"/>
                  </a:lnTo>
                  <a:lnTo>
                    <a:pt x="109" y="16"/>
                  </a:lnTo>
                  <a:lnTo>
                    <a:pt x="102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6" name="Freeform 913"/>
            <p:cNvSpPr>
              <a:spLocks/>
            </p:cNvSpPr>
            <p:nvPr/>
          </p:nvSpPr>
          <p:spPr bwMode="auto">
            <a:xfrm>
              <a:off x="3192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7" name="Freeform 914"/>
            <p:cNvSpPr>
              <a:spLocks/>
            </p:cNvSpPr>
            <p:nvPr/>
          </p:nvSpPr>
          <p:spPr bwMode="auto">
            <a:xfrm>
              <a:off x="3178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8" name="Freeform 915"/>
            <p:cNvSpPr>
              <a:spLocks/>
            </p:cNvSpPr>
            <p:nvPr/>
          </p:nvSpPr>
          <p:spPr bwMode="auto">
            <a:xfrm>
              <a:off x="3165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99" name="Line 916"/>
            <p:cNvSpPr>
              <a:spLocks noChangeShapeType="1"/>
            </p:cNvSpPr>
            <p:nvPr/>
          </p:nvSpPr>
          <p:spPr bwMode="auto">
            <a:xfrm>
              <a:off x="3151" y="33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0" name="Freeform 917"/>
            <p:cNvSpPr>
              <a:spLocks/>
            </p:cNvSpPr>
            <p:nvPr/>
          </p:nvSpPr>
          <p:spPr bwMode="auto">
            <a:xfrm>
              <a:off x="3055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1" name="Freeform 918"/>
            <p:cNvSpPr>
              <a:spLocks/>
            </p:cNvSpPr>
            <p:nvPr/>
          </p:nvSpPr>
          <p:spPr bwMode="auto">
            <a:xfrm>
              <a:off x="3042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7 w 17"/>
                <a:gd name="T3" fmla="*/ 0 h 1"/>
                <a:gd name="T4" fmla="*/ 16 w 17"/>
                <a:gd name="T5" fmla="*/ 0 h 1"/>
                <a:gd name="T6" fmla="*/ 7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2" name="Line 919"/>
            <p:cNvSpPr>
              <a:spLocks noChangeShapeType="1"/>
            </p:cNvSpPr>
            <p:nvPr/>
          </p:nvSpPr>
          <p:spPr bwMode="auto">
            <a:xfrm>
              <a:off x="3028" y="33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3" name="Freeform 920"/>
            <p:cNvSpPr>
              <a:spLocks/>
            </p:cNvSpPr>
            <p:nvPr/>
          </p:nvSpPr>
          <p:spPr bwMode="auto">
            <a:xfrm>
              <a:off x="3007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4" name="Freeform 921"/>
            <p:cNvSpPr>
              <a:spLocks/>
            </p:cNvSpPr>
            <p:nvPr/>
          </p:nvSpPr>
          <p:spPr bwMode="auto">
            <a:xfrm>
              <a:off x="3165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5" name="Freeform 922"/>
            <p:cNvSpPr>
              <a:spLocks/>
            </p:cNvSpPr>
            <p:nvPr/>
          </p:nvSpPr>
          <p:spPr bwMode="auto">
            <a:xfrm>
              <a:off x="3151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6" name="Freeform 923"/>
            <p:cNvSpPr>
              <a:spLocks/>
            </p:cNvSpPr>
            <p:nvPr/>
          </p:nvSpPr>
          <p:spPr bwMode="auto">
            <a:xfrm>
              <a:off x="3131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7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7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7" name="Freeform 924"/>
            <p:cNvSpPr>
              <a:spLocks/>
            </p:cNvSpPr>
            <p:nvPr/>
          </p:nvSpPr>
          <p:spPr bwMode="auto">
            <a:xfrm>
              <a:off x="3117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8" name="Freeform 925"/>
            <p:cNvSpPr>
              <a:spLocks/>
            </p:cNvSpPr>
            <p:nvPr/>
          </p:nvSpPr>
          <p:spPr bwMode="auto">
            <a:xfrm>
              <a:off x="3103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09" name="Freeform 926"/>
            <p:cNvSpPr>
              <a:spLocks/>
            </p:cNvSpPr>
            <p:nvPr/>
          </p:nvSpPr>
          <p:spPr bwMode="auto">
            <a:xfrm>
              <a:off x="3089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0" name="Freeform 927"/>
            <p:cNvSpPr>
              <a:spLocks/>
            </p:cNvSpPr>
            <p:nvPr/>
          </p:nvSpPr>
          <p:spPr bwMode="auto">
            <a:xfrm>
              <a:off x="3069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1" name="Freeform 928"/>
            <p:cNvSpPr>
              <a:spLocks/>
            </p:cNvSpPr>
            <p:nvPr/>
          </p:nvSpPr>
          <p:spPr bwMode="auto">
            <a:xfrm>
              <a:off x="3055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2" name="Freeform 929"/>
            <p:cNvSpPr>
              <a:spLocks/>
            </p:cNvSpPr>
            <p:nvPr/>
          </p:nvSpPr>
          <p:spPr bwMode="auto">
            <a:xfrm>
              <a:off x="3042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16 h 17"/>
                <a:gd name="T8" fmla="*/ 7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3" name="Freeform 930"/>
            <p:cNvSpPr>
              <a:spLocks/>
            </p:cNvSpPr>
            <p:nvPr/>
          </p:nvSpPr>
          <p:spPr bwMode="auto">
            <a:xfrm>
              <a:off x="3028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4" name="Freeform 931"/>
            <p:cNvSpPr>
              <a:spLocks/>
            </p:cNvSpPr>
            <p:nvPr/>
          </p:nvSpPr>
          <p:spPr bwMode="auto">
            <a:xfrm>
              <a:off x="3007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5" name="Freeform 932"/>
            <p:cNvSpPr>
              <a:spLocks/>
            </p:cNvSpPr>
            <p:nvPr/>
          </p:nvSpPr>
          <p:spPr bwMode="auto">
            <a:xfrm>
              <a:off x="2994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6" name="Freeform 933"/>
            <p:cNvSpPr>
              <a:spLocks/>
            </p:cNvSpPr>
            <p:nvPr/>
          </p:nvSpPr>
          <p:spPr bwMode="auto">
            <a:xfrm>
              <a:off x="2980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7" name="Freeform 934"/>
            <p:cNvSpPr>
              <a:spLocks/>
            </p:cNvSpPr>
            <p:nvPr/>
          </p:nvSpPr>
          <p:spPr bwMode="auto">
            <a:xfrm>
              <a:off x="2973" y="3349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7 w 22"/>
                <a:gd name="T3" fmla="*/ 0 h 17"/>
                <a:gd name="T4" fmla="*/ 14 w 22"/>
                <a:gd name="T5" fmla="*/ 0 h 17"/>
                <a:gd name="T6" fmla="*/ 21 w 22"/>
                <a:gd name="T7" fmla="*/ 16 h 17"/>
                <a:gd name="T8" fmla="*/ 0 w 2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16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8" name="Freeform 935"/>
            <p:cNvSpPr>
              <a:spLocks/>
            </p:cNvSpPr>
            <p:nvPr/>
          </p:nvSpPr>
          <p:spPr bwMode="auto">
            <a:xfrm>
              <a:off x="3076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19" name="Freeform 936"/>
            <p:cNvSpPr>
              <a:spLocks/>
            </p:cNvSpPr>
            <p:nvPr/>
          </p:nvSpPr>
          <p:spPr bwMode="auto">
            <a:xfrm>
              <a:off x="3096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0" name="Freeform 937"/>
            <p:cNvSpPr>
              <a:spLocks/>
            </p:cNvSpPr>
            <p:nvPr/>
          </p:nvSpPr>
          <p:spPr bwMode="auto">
            <a:xfrm>
              <a:off x="3110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1" name="Freeform 938"/>
            <p:cNvSpPr>
              <a:spLocks/>
            </p:cNvSpPr>
            <p:nvPr/>
          </p:nvSpPr>
          <p:spPr bwMode="auto">
            <a:xfrm>
              <a:off x="3124" y="33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2" name="Freeform 939"/>
            <p:cNvSpPr>
              <a:spLocks/>
            </p:cNvSpPr>
            <p:nvPr/>
          </p:nvSpPr>
          <p:spPr bwMode="auto">
            <a:xfrm>
              <a:off x="2973" y="3370"/>
              <a:ext cx="49" cy="28"/>
            </a:xfrm>
            <a:custGeom>
              <a:avLst/>
              <a:gdLst>
                <a:gd name="T0" fmla="*/ 0 w 49"/>
                <a:gd name="T1" fmla="*/ 27 h 28"/>
                <a:gd name="T2" fmla="*/ 0 w 49"/>
                <a:gd name="T3" fmla="*/ 13 h 28"/>
                <a:gd name="T4" fmla="*/ 0 w 49"/>
                <a:gd name="T5" fmla="*/ 0 h 28"/>
                <a:gd name="T6" fmla="*/ 27 w 49"/>
                <a:gd name="T7" fmla="*/ 0 h 28"/>
                <a:gd name="T8" fmla="*/ 27 w 49"/>
                <a:gd name="T9" fmla="*/ 13 h 28"/>
                <a:gd name="T10" fmla="*/ 27 w 49"/>
                <a:gd name="T11" fmla="*/ 20 h 28"/>
                <a:gd name="T12" fmla="*/ 41 w 49"/>
                <a:gd name="T13" fmla="*/ 20 h 28"/>
                <a:gd name="T14" fmla="*/ 48 w 49"/>
                <a:gd name="T15" fmla="*/ 27 h 28"/>
                <a:gd name="T16" fmla="*/ 27 w 49"/>
                <a:gd name="T17" fmla="*/ 27 h 28"/>
                <a:gd name="T18" fmla="*/ 0 w 49"/>
                <a:gd name="T19" fmla="*/ 2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8"/>
                <a:gd name="T32" fmla="*/ 49 w 49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8">
                  <a:moveTo>
                    <a:pt x="0" y="27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3"/>
                  </a:lnTo>
                  <a:lnTo>
                    <a:pt x="27" y="20"/>
                  </a:lnTo>
                  <a:lnTo>
                    <a:pt x="41" y="20"/>
                  </a:lnTo>
                  <a:lnTo>
                    <a:pt x="48" y="27"/>
                  </a:lnTo>
                  <a:lnTo>
                    <a:pt x="27" y="27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3" name="Freeform 940"/>
            <p:cNvSpPr>
              <a:spLocks/>
            </p:cNvSpPr>
            <p:nvPr/>
          </p:nvSpPr>
          <p:spPr bwMode="auto">
            <a:xfrm>
              <a:off x="3014" y="3390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7 w 29"/>
                <a:gd name="T3" fmla="*/ 0 h 17"/>
                <a:gd name="T4" fmla="*/ 28 w 29"/>
                <a:gd name="T5" fmla="*/ 0 h 17"/>
                <a:gd name="T6" fmla="*/ 28 w 29"/>
                <a:gd name="T7" fmla="*/ 16 h 17"/>
                <a:gd name="T8" fmla="*/ 0 w 2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16"/>
                  </a:moveTo>
                  <a:lnTo>
                    <a:pt x="7" y="0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0" y="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4" name="Line 941"/>
            <p:cNvSpPr>
              <a:spLocks noChangeShapeType="1"/>
            </p:cNvSpPr>
            <p:nvPr/>
          </p:nvSpPr>
          <p:spPr bwMode="auto">
            <a:xfrm>
              <a:off x="2973" y="3356"/>
              <a:ext cx="2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5" name="Freeform 942"/>
            <p:cNvSpPr>
              <a:spLocks/>
            </p:cNvSpPr>
            <p:nvPr/>
          </p:nvSpPr>
          <p:spPr bwMode="auto">
            <a:xfrm>
              <a:off x="3076" y="3356"/>
              <a:ext cx="21" cy="1"/>
            </a:xfrm>
            <a:custGeom>
              <a:avLst/>
              <a:gdLst>
                <a:gd name="T0" fmla="*/ 0 w 21"/>
                <a:gd name="T1" fmla="*/ 0 h 1"/>
                <a:gd name="T2" fmla="*/ 20 w 21"/>
                <a:gd name="T3" fmla="*/ 0 h 1"/>
                <a:gd name="T4" fmla="*/ 13 w 21"/>
                <a:gd name="T5" fmla="*/ 0 h 1"/>
                <a:gd name="T6" fmla="*/ 0 w 2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"/>
                <a:gd name="T14" fmla="*/ 21 w 2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">
                  <a:moveTo>
                    <a:pt x="0" y="0"/>
                  </a:moveTo>
                  <a:lnTo>
                    <a:pt x="20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6" name="Freeform 943"/>
            <p:cNvSpPr>
              <a:spLocks/>
            </p:cNvSpPr>
            <p:nvPr/>
          </p:nvSpPr>
          <p:spPr bwMode="auto">
            <a:xfrm>
              <a:off x="3089" y="3356"/>
              <a:ext cx="22" cy="1"/>
            </a:xfrm>
            <a:custGeom>
              <a:avLst/>
              <a:gdLst>
                <a:gd name="T0" fmla="*/ 7 w 22"/>
                <a:gd name="T1" fmla="*/ 0 h 1"/>
                <a:gd name="T2" fmla="*/ 0 w 22"/>
                <a:gd name="T3" fmla="*/ 0 h 1"/>
                <a:gd name="T4" fmla="*/ 21 w 22"/>
                <a:gd name="T5" fmla="*/ 0 h 1"/>
                <a:gd name="T6" fmla="*/ 7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7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7" name="Line 944"/>
            <p:cNvSpPr>
              <a:spLocks noChangeShapeType="1"/>
            </p:cNvSpPr>
            <p:nvPr/>
          </p:nvSpPr>
          <p:spPr bwMode="auto">
            <a:xfrm>
              <a:off x="3110" y="3356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8" name="Line 945"/>
            <p:cNvSpPr>
              <a:spLocks noChangeShapeType="1"/>
            </p:cNvSpPr>
            <p:nvPr/>
          </p:nvSpPr>
          <p:spPr bwMode="auto">
            <a:xfrm>
              <a:off x="3124" y="3356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29" name="Freeform 946"/>
            <p:cNvSpPr>
              <a:spLocks/>
            </p:cNvSpPr>
            <p:nvPr/>
          </p:nvSpPr>
          <p:spPr bwMode="auto">
            <a:xfrm>
              <a:off x="2973" y="3397"/>
              <a:ext cx="28" cy="17"/>
            </a:xfrm>
            <a:custGeom>
              <a:avLst/>
              <a:gdLst>
                <a:gd name="T0" fmla="*/ 0 w 28"/>
                <a:gd name="T1" fmla="*/ 0 h 17"/>
                <a:gd name="T2" fmla="*/ 0 w 28"/>
                <a:gd name="T3" fmla="*/ 16 h 17"/>
                <a:gd name="T4" fmla="*/ 27 w 28"/>
                <a:gd name="T5" fmla="*/ 16 h 17"/>
                <a:gd name="T6" fmla="*/ 27 w 28"/>
                <a:gd name="T7" fmla="*/ 0 h 17"/>
                <a:gd name="T8" fmla="*/ 0 w 2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0"/>
                  </a:moveTo>
                  <a:lnTo>
                    <a:pt x="0" y="16"/>
                  </a:lnTo>
                  <a:lnTo>
                    <a:pt x="27" y="16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0" name="Freeform 947"/>
            <p:cNvSpPr>
              <a:spLocks/>
            </p:cNvSpPr>
            <p:nvPr/>
          </p:nvSpPr>
          <p:spPr bwMode="auto">
            <a:xfrm>
              <a:off x="3014" y="3397"/>
              <a:ext cx="29" cy="17"/>
            </a:xfrm>
            <a:custGeom>
              <a:avLst/>
              <a:gdLst>
                <a:gd name="T0" fmla="*/ 0 w 29"/>
                <a:gd name="T1" fmla="*/ 0 h 17"/>
                <a:gd name="T2" fmla="*/ 0 w 29"/>
                <a:gd name="T3" fmla="*/ 16 h 17"/>
                <a:gd name="T4" fmla="*/ 28 w 29"/>
                <a:gd name="T5" fmla="*/ 16 h 17"/>
                <a:gd name="T6" fmla="*/ 28 w 29"/>
                <a:gd name="T7" fmla="*/ 0 h 17"/>
                <a:gd name="T8" fmla="*/ 0 w 2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0"/>
                  </a:moveTo>
                  <a:lnTo>
                    <a:pt x="0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1" name="Freeform 948"/>
            <p:cNvSpPr>
              <a:spLocks/>
            </p:cNvSpPr>
            <p:nvPr/>
          </p:nvSpPr>
          <p:spPr bwMode="auto">
            <a:xfrm>
              <a:off x="3274" y="3370"/>
              <a:ext cx="63" cy="35"/>
            </a:xfrm>
            <a:custGeom>
              <a:avLst/>
              <a:gdLst>
                <a:gd name="T0" fmla="*/ 0 w 63"/>
                <a:gd name="T1" fmla="*/ 0 h 35"/>
                <a:gd name="T2" fmla="*/ 0 w 63"/>
                <a:gd name="T3" fmla="*/ 6 h 35"/>
                <a:gd name="T4" fmla="*/ 41 w 63"/>
                <a:gd name="T5" fmla="*/ 6 h 35"/>
                <a:gd name="T6" fmla="*/ 41 w 63"/>
                <a:gd name="T7" fmla="*/ 34 h 35"/>
                <a:gd name="T8" fmla="*/ 62 w 63"/>
                <a:gd name="T9" fmla="*/ 34 h 35"/>
                <a:gd name="T10" fmla="*/ 62 w 63"/>
                <a:gd name="T11" fmla="*/ 6 h 35"/>
                <a:gd name="T12" fmla="*/ 55 w 63"/>
                <a:gd name="T13" fmla="*/ 0 h 35"/>
                <a:gd name="T14" fmla="*/ 0 w 63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35"/>
                <a:gd name="T26" fmla="*/ 63 w 63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35">
                  <a:moveTo>
                    <a:pt x="0" y="0"/>
                  </a:moveTo>
                  <a:lnTo>
                    <a:pt x="0" y="6"/>
                  </a:lnTo>
                  <a:lnTo>
                    <a:pt x="41" y="6"/>
                  </a:lnTo>
                  <a:lnTo>
                    <a:pt x="41" y="34"/>
                  </a:lnTo>
                  <a:lnTo>
                    <a:pt x="62" y="34"/>
                  </a:lnTo>
                  <a:lnTo>
                    <a:pt x="62" y="6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2" name="Line 949"/>
            <p:cNvSpPr>
              <a:spLocks noChangeShapeType="1"/>
            </p:cNvSpPr>
            <p:nvPr/>
          </p:nvSpPr>
          <p:spPr bwMode="auto">
            <a:xfrm>
              <a:off x="3274" y="3376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3" name="Line 950"/>
            <p:cNvSpPr>
              <a:spLocks noChangeShapeType="1"/>
            </p:cNvSpPr>
            <p:nvPr/>
          </p:nvSpPr>
          <p:spPr bwMode="auto">
            <a:xfrm>
              <a:off x="3288" y="3376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4" name="Line 951"/>
            <p:cNvSpPr>
              <a:spLocks noChangeShapeType="1"/>
            </p:cNvSpPr>
            <p:nvPr/>
          </p:nvSpPr>
          <p:spPr bwMode="auto">
            <a:xfrm>
              <a:off x="3302" y="3376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5" name="Freeform 952"/>
            <p:cNvSpPr>
              <a:spLocks/>
            </p:cNvSpPr>
            <p:nvPr/>
          </p:nvSpPr>
          <p:spPr bwMode="auto">
            <a:xfrm>
              <a:off x="3267" y="3376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6" name="Freeform 953"/>
            <p:cNvSpPr>
              <a:spLocks/>
            </p:cNvSpPr>
            <p:nvPr/>
          </p:nvSpPr>
          <p:spPr bwMode="auto">
            <a:xfrm>
              <a:off x="3288" y="33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7" name="Freeform 954"/>
            <p:cNvSpPr>
              <a:spLocks/>
            </p:cNvSpPr>
            <p:nvPr/>
          </p:nvSpPr>
          <p:spPr bwMode="auto">
            <a:xfrm>
              <a:off x="3302" y="33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8" name="Line 955"/>
            <p:cNvSpPr>
              <a:spLocks noChangeShapeType="1"/>
            </p:cNvSpPr>
            <p:nvPr/>
          </p:nvSpPr>
          <p:spPr bwMode="auto">
            <a:xfrm>
              <a:off x="3274" y="3383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39" name="Line 956"/>
            <p:cNvSpPr>
              <a:spLocks noChangeShapeType="1"/>
            </p:cNvSpPr>
            <p:nvPr/>
          </p:nvSpPr>
          <p:spPr bwMode="auto">
            <a:xfrm>
              <a:off x="3288" y="3383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0" name="Line 957"/>
            <p:cNvSpPr>
              <a:spLocks noChangeShapeType="1"/>
            </p:cNvSpPr>
            <p:nvPr/>
          </p:nvSpPr>
          <p:spPr bwMode="auto">
            <a:xfrm>
              <a:off x="3302" y="3383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1" name="Freeform 958"/>
            <p:cNvSpPr>
              <a:spLocks/>
            </p:cNvSpPr>
            <p:nvPr/>
          </p:nvSpPr>
          <p:spPr bwMode="auto">
            <a:xfrm>
              <a:off x="3267" y="3383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2" name="Freeform 959"/>
            <p:cNvSpPr>
              <a:spLocks/>
            </p:cNvSpPr>
            <p:nvPr/>
          </p:nvSpPr>
          <p:spPr bwMode="auto">
            <a:xfrm>
              <a:off x="3288" y="338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3" name="Freeform 960"/>
            <p:cNvSpPr>
              <a:spLocks/>
            </p:cNvSpPr>
            <p:nvPr/>
          </p:nvSpPr>
          <p:spPr bwMode="auto">
            <a:xfrm>
              <a:off x="3302" y="338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4" name="Line 961"/>
            <p:cNvSpPr>
              <a:spLocks noChangeShapeType="1"/>
            </p:cNvSpPr>
            <p:nvPr/>
          </p:nvSpPr>
          <p:spPr bwMode="auto">
            <a:xfrm>
              <a:off x="3274" y="3390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5" name="Line 962"/>
            <p:cNvSpPr>
              <a:spLocks noChangeShapeType="1"/>
            </p:cNvSpPr>
            <p:nvPr/>
          </p:nvSpPr>
          <p:spPr bwMode="auto">
            <a:xfrm>
              <a:off x="3288" y="3390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6" name="Line 963"/>
            <p:cNvSpPr>
              <a:spLocks noChangeShapeType="1"/>
            </p:cNvSpPr>
            <p:nvPr/>
          </p:nvSpPr>
          <p:spPr bwMode="auto">
            <a:xfrm>
              <a:off x="3302" y="3390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7" name="Freeform 964"/>
            <p:cNvSpPr>
              <a:spLocks/>
            </p:cNvSpPr>
            <p:nvPr/>
          </p:nvSpPr>
          <p:spPr bwMode="auto">
            <a:xfrm>
              <a:off x="3267" y="3390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8" name="Freeform 965"/>
            <p:cNvSpPr>
              <a:spLocks/>
            </p:cNvSpPr>
            <p:nvPr/>
          </p:nvSpPr>
          <p:spPr bwMode="auto">
            <a:xfrm>
              <a:off x="3288" y="33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49" name="Freeform 966"/>
            <p:cNvSpPr>
              <a:spLocks/>
            </p:cNvSpPr>
            <p:nvPr/>
          </p:nvSpPr>
          <p:spPr bwMode="auto">
            <a:xfrm>
              <a:off x="3302" y="33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0" name="Line 967"/>
            <p:cNvSpPr>
              <a:spLocks noChangeShapeType="1"/>
            </p:cNvSpPr>
            <p:nvPr/>
          </p:nvSpPr>
          <p:spPr bwMode="auto">
            <a:xfrm>
              <a:off x="3274" y="3397"/>
              <a:ext cx="2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1" name="Line 968"/>
            <p:cNvSpPr>
              <a:spLocks noChangeShapeType="1"/>
            </p:cNvSpPr>
            <p:nvPr/>
          </p:nvSpPr>
          <p:spPr bwMode="auto">
            <a:xfrm>
              <a:off x="3302" y="3397"/>
              <a:ext cx="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2" name="Freeform 969"/>
            <p:cNvSpPr>
              <a:spLocks/>
            </p:cNvSpPr>
            <p:nvPr/>
          </p:nvSpPr>
          <p:spPr bwMode="auto">
            <a:xfrm>
              <a:off x="3267" y="3397"/>
              <a:ext cx="36" cy="17"/>
            </a:xfrm>
            <a:custGeom>
              <a:avLst/>
              <a:gdLst>
                <a:gd name="T0" fmla="*/ 7 w 36"/>
                <a:gd name="T1" fmla="*/ 0 h 17"/>
                <a:gd name="T2" fmla="*/ 0 w 36"/>
                <a:gd name="T3" fmla="*/ 16 h 17"/>
                <a:gd name="T4" fmla="*/ 35 w 36"/>
                <a:gd name="T5" fmla="*/ 16 h 17"/>
                <a:gd name="T6" fmla="*/ 35 w 36"/>
                <a:gd name="T7" fmla="*/ 0 h 17"/>
                <a:gd name="T8" fmla="*/ 7 w 3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7"/>
                <a:gd name="T17" fmla="*/ 36 w 3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7">
                  <a:moveTo>
                    <a:pt x="7" y="0"/>
                  </a:moveTo>
                  <a:lnTo>
                    <a:pt x="0" y="16"/>
                  </a:lnTo>
                  <a:lnTo>
                    <a:pt x="35" y="16"/>
                  </a:lnTo>
                  <a:lnTo>
                    <a:pt x="35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3" name="Freeform 970"/>
            <p:cNvSpPr>
              <a:spLocks/>
            </p:cNvSpPr>
            <p:nvPr/>
          </p:nvSpPr>
          <p:spPr bwMode="auto">
            <a:xfrm>
              <a:off x="3302" y="33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4" name="Freeform 971"/>
            <p:cNvSpPr>
              <a:spLocks/>
            </p:cNvSpPr>
            <p:nvPr/>
          </p:nvSpPr>
          <p:spPr bwMode="auto">
            <a:xfrm>
              <a:off x="3302" y="339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5" name="Freeform 972"/>
            <p:cNvSpPr>
              <a:spLocks/>
            </p:cNvSpPr>
            <p:nvPr/>
          </p:nvSpPr>
          <p:spPr bwMode="auto">
            <a:xfrm>
              <a:off x="3274" y="3390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0 w 29"/>
                <a:gd name="T3" fmla="*/ 0 h 17"/>
                <a:gd name="T4" fmla="*/ 7 w 29"/>
                <a:gd name="T5" fmla="*/ 0 h 17"/>
                <a:gd name="T6" fmla="*/ 14 w 29"/>
                <a:gd name="T7" fmla="*/ 0 h 17"/>
                <a:gd name="T8" fmla="*/ 21 w 29"/>
                <a:gd name="T9" fmla="*/ 0 h 17"/>
                <a:gd name="T10" fmla="*/ 28 w 29"/>
                <a:gd name="T11" fmla="*/ 0 h 17"/>
                <a:gd name="T12" fmla="*/ 28 w 29"/>
                <a:gd name="T13" fmla="*/ 16 h 17"/>
                <a:gd name="T14" fmla="*/ 21 w 29"/>
                <a:gd name="T15" fmla="*/ 16 h 17"/>
                <a:gd name="T16" fmla="*/ 14 w 29"/>
                <a:gd name="T17" fmla="*/ 16 h 17"/>
                <a:gd name="T18" fmla="*/ 7 w 29"/>
                <a:gd name="T19" fmla="*/ 16 h 17"/>
                <a:gd name="T20" fmla="*/ 0 w 29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7"/>
                <a:gd name="T35" fmla="*/ 29 w 2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6" name="Freeform 973"/>
            <p:cNvSpPr>
              <a:spLocks/>
            </p:cNvSpPr>
            <p:nvPr/>
          </p:nvSpPr>
          <p:spPr bwMode="auto">
            <a:xfrm>
              <a:off x="3302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7" name="Freeform 974"/>
            <p:cNvSpPr>
              <a:spLocks/>
            </p:cNvSpPr>
            <p:nvPr/>
          </p:nvSpPr>
          <p:spPr bwMode="auto">
            <a:xfrm>
              <a:off x="3288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8" name="Freeform 975"/>
            <p:cNvSpPr>
              <a:spLocks/>
            </p:cNvSpPr>
            <p:nvPr/>
          </p:nvSpPr>
          <p:spPr bwMode="auto">
            <a:xfrm>
              <a:off x="3274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59" name="Freeform 976"/>
            <p:cNvSpPr>
              <a:spLocks/>
            </p:cNvSpPr>
            <p:nvPr/>
          </p:nvSpPr>
          <p:spPr bwMode="auto">
            <a:xfrm>
              <a:off x="3302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0" name="Freeform 977"/>
            <p:cNvSpPr>
              <a:spLocks/>
            </p:cNvSpPr>
            <p:nvPr/>
          </p:nvSpPr>
          <p:spPr bwMode="auto">
            <a:xfrm>
              <a:off x="3288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1" name="Freeform 978"/>
            <p:cNvSpPr>
              <a:spLocks/>
            </p:cNvSpPr>
            <p:nvPr/>
          </p:nvSpPr>
          <p:spPr bwMode="auto">
            <a:xfrm>
              <a:off x="3274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2" name="Freeform 979"/>
            <p:cNvSpPr>
              <a:spLocks/>
            </p:cNvSpPr>
            <p:nvPr/>
          </p:nvSpPr>
          <p:spPr bwMode="auto">
            <a:xfrm>
              <a:off x="3302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3" name="Freeform 980"/>
            <p:cNvSpPr>
              <a:spLocks/>
            </p:cNvSpPr>
            <p:nvPr/>
          </p:nvSpPr>
          <p:spPr bwMode="auto">
            <a:xfrm>
              <a:off x="3288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4" name="Freeform 981"/>
            <p:cNvSpPr>
              <a:spLocks/>
            </p:cNvSpPr>
            <p:nvPr/>
          </p:nvSpPr>
          <p:spPr bwMode="auto">
            <a:xfrm>
              <a:off x="3274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5" name="Freeform 982"/>
            <p:cNvSpPr>
              <a:spLocks/>
            </p:cNvSpPr>
            <p:nvPr/>
          </p:nvSpPr>
          <p:spPr bwMode="auto">
            <a:xfrm>
              <a:off x="3042" y="3390"/>
              <a:ext cx="103" cy="17"/>
            </a:xfrm>
            <a:custGeom>
              <a:avLst/>
              <a:gdLst>
                <a:gd name="T0" fmla="*/ 102 w 103"/>
                <a:gd name="T1" fmla="*/ 16 h 17"/>
                <a:gd name="T2" fmla="*/ 102 w 103"/>
                <a:gd name="T3" fmla="*/ 0 h 17"/>
                <a:gd name="T4" fmla="*/ 95 w 103"/>
                <a:gd name="T5" fmla="*/ 0 h 17"/>
                <a:gd name="T6" fmla="*/ 89 w 103"/>
                <a:gd name="T7" fmla="*/ 0 h 17"/>
                <a:gd name="T8" fmla="*/ 82 w 103"/>
                <a:gd name="T9" fmla="*/ 0 h 17"/>
                <a:gd name="T10" fmla="*/ 75 w 103"/>
                <a:gd name="T11" fmla="*/ 0 h 17"/>
                <a:gd name="T12" fmla="*/ 68 w 103"/>
                <a:gd name="T13" fmla="*/ 0 h 17"/>
                <a:gd name="T14" fmla="*/ 61 w 103"/>
                <a:gd name="T15" fmla="*/ 0 h 17"/>
                <a:gd name="T16" fmla="*/ 54 w 103"/>
                <a:gd name="T17" fmla="*/ 0 h 17"/>
                <a:gd name="T18" fmla="*/ 47 w 103"/>
                <a:gd name="T19" fmla="*/ 0 h 17"/>
                <a:gd name="T20" fmla="*/ 41 w 103"/>
                <a:gd name="T21" fmla="*/ 0 h 17"/>
                <a:gd name="T22" fmla="*/ 34 w 103"/>
                <a:gd name="T23" fmla="*/ 0 h 17"/>
                <a:gd name="T24" fmla="*/ 27 w 103"/>
                <a:gd name="T25" fmla="*/ 0 h 17"/>
                <a:gd name="T26" fmla="*/ 20 w 103"/>
                <a:gd name="T27" fmla="*/ 0 h 17"/>
                <a:gd name="T28" fmla="*/ 13 w 103"/>
                <a:gd name="T29" fmla="*/ 0 h 17"/>
                <a:gd name="T30" fmla="*/ 6 w 103"/>
                <a:gd name="T31" fmla="*/ 0 h 17"/>
                <a:gd name="T32" fmla="*/ 0 w 103"/>
                <a:gd name="T33" fmla="*/ 0 h 17"/>
                <a:gd name="T34" fmla="*/ 0 w 103"/>
                <a:gd name="T35" fmla="*/ 16 h 17"/>
                <a:gd name="T36" fmla="*/ 6 w 103"/>
                <a:gd name="T37" fmla="*/ 16 h 17"/>
                <a:gd name="T38" fmla="*/ 13 w 103"/>
                <a:gd name="T39" fmla="*/ 16 h 17"/>
                <a:gd name="T40" fmla="*/ 20 w 103"/>
                <a:gd name="T41" fmla="*/ 16 h 17"/>
                <a:gd name="T42" fmla="*/ 27 w 103"/>
                <a:gd name="T43" fmla="*/ 16 h 17"/>
                <a:gd name="T44" fmla="*/ 34 w 103"/>
                <a:gd name="T45" fmla="*/ 16 h 17"/>
                <a:gd name="T46" fmla="*/ 41 w 103"/>
                <a:gd name="T47" fmla="*/ 16 h 17"/>
                <a:gd name="T48" fmla="*/ 47 w 103"/>
                <a:gd name="T49" fmla="*/ 16 h 17"/>
                <a:gd name="T50" fmla="*/ 54 w 103"/>
                <a:gd name="T51" fmla="*/ 16 h 17"/>
                <a:gd name="T52" fmla="*/ 61 w 103"/>
                <a:gd name="T53" fmla="*/ 16 h 17"/>
                <a:gd name="T54" fmla="*/ 68 w 103"/>
                <a:gd name="T55" fmla="*/ 16 h 17"/>
                <a:gd name="T56" fmla="*/ 75 w 103"/>
                <a:gd name="T57" fmla="*/ 16 h 17"/>
                <a:gd name="T58" fmla="*/ 82 w 103"/>
                <a:gd name="T59" fmla="*/ 16 h 17"/>
                <a:gd name="T60" fmla="*/ 89 w 103"/>
                <a:gd name="T61" fmla="*/ 16 h 17"/>
                <a:gd name="T62" fmla="*/ 95 w 103"/>
                <a:gd name="T63" fmla="*/ 16 h 17"/>
                <a:gd name="T64" fmla="*/ 102 w 103"/>
                <a:gd name="T65" fmla="*/ 16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3"/>
                <a:gd name="T100" fmla="*/ 0 h 17"/>
                <a:gd name="T101" fmla="*/ 103 w 103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3" h="17">
                  <a:moveTo>
                    <a:pt x="102" y="16"/>
                  </a:moveTo>
                  <a:lnTo>
                    <a:pt x="102" y="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7" y="16"/>
                  </a:lnTo>
                  <a:lnTo>
                    <a:pt x="54" y="16"/>
                  </a:lnTo>
                  <a:lnTo>
                    <a:pt x="61" y="16"/>
                  </a:lnTo>
                  <a:lnTo>
                    <a:pt x="68" y="16"/>
                  </a:lnTo>
                  <a:lnTo>
                    <a:pt x="75" y="16"/>
                  </a:lnTo>
                  <a:lnTo>
                    <a:pt x="82" y="16"/>
                  </a:lnTo>
                  <a:lnTo>
                    <a:pt x="89" y="16"/>
                  </a:lnTo>
                  <a:lnTo>
                    <a:pt x="95" y="16"/>
                  </a:lnTo>
                  <a:lnTo>
                    <a:pt x="102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6" name="Freeform 983"/>
            <p:cNvSpPr>
              <a:spLocks/>
            </p:cNvSpPr>
            <p:nvPr/>
          </p:nvSpPr>
          <p:spPr bwMode="auto">
            <a:xfrm>
              <a:off x="3158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7" name="Freeform 984"/>
            <p:cNvSpPr>
              <a:spLocks/>
            </p:cNvSpPr>
            <p:nvPr/>
          </p:nvSpPr>
          <p:spPr bwMode="auto">
            <a:xfrm>
              <a:off x="3144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8" name="Freeform 985"/>
            <p:cNvSpPr>
              <a:spLocks/>
            </p:cNvSpPr>
            <p:nvPr/>
          </p:nvSpPr>
          <p:spPr bwMode="auto">
            <a:xfrm>
              <a:off x="3131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69" name="Freeform 986"/>
            <p:cNvSpPr>
              <a:spLocks/>
            </p:cNvSpPr>
            <p:nvPr/>
          </p:nvSpPr>
          <p:spPr bwMode="auto">
            <a:xfrm>
              <a:off x="3110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0" name="Freeform 987"/>
            <p:cNvSpPr>
              <a:spLocks/>
            </p:cNvSpPr>
            <p:nvPr/>
          </p:nvSpPr>
          <p:spPr bwMode="auto">
            <a:xfrm>
              <a:off x="3096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1" name="Freeform 988"/>
            <p:cNvSpPr>
              <a:spLocks/>
            </p:cNvSpPr>
            <p:nvPr/>
          </p:nvSpPr>
          <p:spPr bwMode="auto">
            <a:xfrm>
              <a:off x="3083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16 h 17"/>
                <a:gd name="T8" fmla="*/ 7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2" name="Freeform 989"/>
            <p:cNvSpPr>
              <a:spLocks/>
            </p:cNvSpPr>
            <p:nvPr/>
          </p:nvSpPr>
          <p:spPr bwMode="auto">
            <a:xfrm>
              <a:off x="3069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3" name="Freeform 990"/>
            <p:cNvSpPr>
              <a:spLocks/>
            </p:cNvSpPr>
            <p:nvPr/>
          </p:nvSpPr>
          <p:spPr bwMode="auto">
            <a:xfrm>
              <a:off x="3048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4" name="Freeform 991"/>
            <p:cNvSpPr>
              <a:spLocks/>
            </p:cNvSpPr>
            <p:nvPr/>
          </p:nvSpPr>
          <p:spPr bwMode="auto">
            <a:xfrm>
              <a:off x="3035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5" name="Freeform 992"/>
            <p:cNvSpPr>
              <a:spLocks/>
            </p:cNvSpPr>
            <p:nvPr/>
          </p:nvSpPr>
          <p:spPr bwMode="auto">
            <a:xfrm>
              <a:off x="3021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6" name="Freeform 993"/>
            <p:cNvSpPr>
              <a:spLocks/>
            </p:cNvSpPr>
            <p:nvPr/>
          </p:nvSpPr>
          <p:spPr bwMode="auto">
            <a:xfrm>
              <a:off x="3000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7" name="Freeform 994"/>
            <p:cNvSpPr>
              <a:spLocks/>
            </p:cNvSpPr>
            <p:nvPr/>
          </p:nvSpPr>
          <p:spPr bwMode="auto">
            <a:xfrm>
              <a:off x="3014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8" name="Freeform 995"/>
            <p:cNvSpPr>
              <a:spLocks/>
            </p:cNvSpPr>
            <p:nvPr/>
          </p:nvSpPr>
          <p:spPr bwMode="auto">
            <a:xfrm>
              <a:off x="3035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79" name="Freeform 996"/>
            <p:cNvSpPr>
              <a:spLocks/>
            </p:cNvSpPr>
            <p:nvPr/>
          </p:nvSpPr>
          <p:spPr bwMode="auto">
            <a:xfrm>
              <a:off x="3048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0" name="Freeform 997"/>
            <p:cNvSpPr>
              <a:spLocks/>
            </p:cNvSpPr>
            <p:nvPr/>
          </p:nvSpPr>
          <p:spPr bwMode="auto">
            <a:xfrm>
              <a:off x="3062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1" name="Freeform 998"/>
            <p:cNvSpPr>
              <a:spLocks/>
            </p:cNvSpPr>
            <p:nvPr/>
          </p:nvSpPr>
          <p:spPr bwMode="auto">
            <a:xfrm>
              <a:off x="3076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2" name="Freeform 999"/>
            <p:cNvSpPr>
              <a:spLocks/>
            </p:cNvSpPr>
            <p:nvPr/>
          </p:nvSpPr>
          <p:spPr bwMode="auto">
            <a:xfrm>
              <a:off x="3096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3" name="Freeform 1000"/>
            <p:cNvSpPr>
              <a:spLocks/>
            </p:cNvSpPr>
            <p:nvPr/>
          </p:nvSpPr>
          <p:spPr bwMode="auto">
            <a:xfrm>
              <a:off x="3110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4" name="Freeform 1001"/>
            <p:cNvSpPr>
              <a:spLocks/>
            </p:cNvSpPr>
            <p:nvPr/>
          </p:nvSpPr>
          <p:spPr bwMode="auto">
            <a:xfrm>
              <a:off x="3124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5" name="Freeform 1002"/>
            <p:cNvSpPr>
              <a:spLocks/>
            </p:cNvSpPr>
            <p:nvPr/>
          </p:nvSpPr>
          <p:spPr bwMode="auto">
            <a:xfrm>
              <a:off x="3137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6" name="Freeform 1003"/>
            <p:cNvSpPr>
              <a:spLocks/>
            </p:cNvSpPr>
            <p:nvPr/>
          </p:nvSpPr>
          <p:spPr bwMode="auto">
            <a:xfrm>
              <a:off x="3158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7" name="Freeform 1004"/>
            <p:cNvSpPr>
              <a:spLocks/>
            </p:cNvSpPr>
            <p:nvPr/>
          </p:nvSpPr>
          <p:spPr bwMode="auto">
            <a:xfrm>
              <a:off x="3172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8" name="Freeform 1005"/>
            <p:cNvSpPr>
              <a:spLocks/>
            </p:cNvSpPr>
            <p:nvPr/>
          </p:nvSpPr>
          <p:spPr bwMode="auto">
            <a:xfrm>
              <a:off x="3185" y="3370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0 h 17"/>
                <a:gd name="T4" fmla="*/ 21 w 22"/>
                <a:gd name="T5" fmla="*/ 0 h 17"/>
                <a:gd name="T6" fmla="*/ 21 w 22"/>
                <a:gd name="T7" fmla="*/ 16 h 17"/>
                <a:gd name="T8" fmla="*/ 0 w 2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16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16"/>
                  </a:lnTo>
                  <a:lnTo>
                    <a:pt x="0" y="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89" name="Freeform 1006"/>
            <p:cNvSpPr>
              <a:spLocks/>
            </p:cNvSpPr>
            <p:nvPr/>
          </p:nvSpPr>
          <p:spPr bwMode="auto">
            <a:xfrm>
              <a:off x="3000" y="33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0" name="Freeform 1007"/>
            <p:cNvSpPr>
              <a:spLocks/>
            </p:cNvSpPr>
            <p:nvPr/>
          </p:nvSpPr>
          <p:spPr bwMode="auto">
            <a:xfrm>
              <a:off x="3014" y="3376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1" name="Freeform 1008"/>
            <p:cNvSpPr>
              <a:spLocks/>
            </p:cNvSpPr>
            <p:nvPr/>
          </p:nvSpPr>
          <p:spPr bwMode="auto">
            <a:xfrm>
              <a:off x="3028" y="3376"/>
              <a:ext cx="21" cy="17"/>
            </a:xfrm>
            <a:custGeom>
              <a:avLst/>
              <a:gdLst>
                <a:gd name="T0" fmla="*/ 7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20 w 21"/>
                <a:gd name="T7" fmla="*/ 0 h 17"/>
                <a:gd name="T8" fmla="*/ 7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7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2" name="Freeform 1009"/>
            <p:cNvSpPr>
              <a:spLocks/>
            </p:cNvSpPr>
            <p:nvPr/>
          </p:nvSpPr>
          <p:spPr bwMode="auto">
            <a:xfrm>
              <a:off x="3048" y="33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3" name="Freeform 1010"/>
            <p:cNvSpPr>
              <a:spLocks/>
            </p:cNvSpPr>
            <p:nvPr/>
          </p:nvSpPr>
          <p:spPr bwMode="auto">
            <a:xfrm>
              <a:off x="3062" y="33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4" name="Freeform 1011"/>
            <p:cNvSpPr>
              <a:spLocks/>
            </p:cNvSpPr>
            <p:nvPr/>
          </p:nvSpPr>
          <p:spPr bwMode="auto">
            <a:xfrm>
              <a:off x="3076" y="3376"/>
              <a:ext cx="21" cy="17"/>
            </a:xfrm>
            <a:custGeom>
              <a:avLst/>
              <a:gdLst>
                <a:gd name="T0" fmla="*/ 0 w 21"/>
                <a:gd name="T1" fmla="*/ 0 h 17"/>
                <a:gd name="T2" fmla="*/ 0 w 21"/>
                <a:gd name="T3" fmla="*/ 16 h 17"/>
                <a:gd name="T4" fmla="*/ 20 w 21"/>
                <a:gd name="T5" fmla="*/ 16 h 17"/>
                <a:gd name="T6" fmla="*/ 13 w 21"/>
                <a:gd name="T7" fmla="*/ 0 h 17"/>
                <a:gd name="T8" fmla="*/ 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0"/>
                  </a:moveTo>
                  <a:lnTo>
                    <a:pt x="0" y="16"/>
                  </a:lnTo>
                  <a:lnTo>
                    <a:pt x="20" y="16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5" name="Freeform 1012"/>
            <p:cNvSpPr>
              <a:spLocks/>
            </p:cNvSpPr>
            <p:nvPr/>
          </p:nvSpPr>
          <p:spPr bwMode="auto">
            <a:xfrm>
              <a:off x="3089" y="3376"/>
              <a:ext cx="22" cy="17"/>
            </a:xfrm>
            <a:custGeom>
              <a:avLst/>
              <a:gdLst>
                <a:gd name="T0" fmla="*/ 7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21 w 22"/>
                <a:gd name="T7" fmla="*/ 0 h 17"/>
                <a:gd name="T8" fmla="*/ 7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7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6" name="Freeform 1013"/>
            <p:cNvSpPr>
              <a:spLocks/>
            </p:cNvSpPr>
            <p:nvPr/>
          </p:nvSpPr>
          <p:spPr bwMode="auto">
            <a:xfrm>
              <a:off x="3110" y="33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7" name="Freeform 1014"/>
            <p:cNvSpPr>
              <a:spLocks/>
            </p:cNvSpPr>
            <p:nvPr/>
          </p:nvSpPr>
          <p:spPr bwMode="auto">
            <a:xfrm>
              <a:off x="3124" y="33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8" name="Freeform 1015"/>
            <p:cNvSpPr>
              <a:spLocks/>
            </p:cNvSpPr>
            <p:nvPr/>
          </p:nvSpPr>
          <p:spPr bwMode="auto">
            <a:xfrm>
              <a:off x="3137" y="3376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21 w 22"/>
                <a:gd name="T5" fmla="*/ 16 h 17"/>
                <a:gd name="T6" fmla="*/ 14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21" y="16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99" name="Freeform 1016"/>
            <p:cNvSpPr>
              <a:spLocks/>
            </p:cNvSpPr>
            <p:nvPr/>
          </p:nvSpPr>
          <p:spPr bwMode="auto">
            <a:xfrm>
              <a:off x="3158" y="33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0" name="Freeform 1017"/>
            <p:cNvSpPr>
              <a:spLocks/>
            </p:cNvSpPr>
            <p:nvPr/>
          </p:nvSpPr>
          <p:spPr bwMode="auto">
            <a:xfrm>
              <a:off x="3172" y="33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1" name="Freeform 1018"/>
            <p:cNvSpPr>
              <a:spLocks/>
            </p:cNvSpPr>
            <p:nvPr/>
          </p:nvSpPr>
          <p:spPr bwMode="auto">
            <a:xfrm>
              <a:off x="3185" y="3376"/>
              <a:ext cx="29" cy="17"/>
            </a:xfrm>
            <a:custGeom>
              <a:avLst/>
              <a:gdLst>
                <a:gd name="T0" fmla="*/ 0 w 29"/>
                <a:gd name="T1" fmla="*/ 0 h 17"/>
                <a:gd name="T2" fmla="*/ 0 w 29"/>
                <a:gd name="T3" fmla="*/ 16 h 17"/>
                <a:gd name="T4" fmla="*/ 28 w 29"/>
                <a:gd name="T5" fmla="*/ 16 h 17"/>
                <a:gd name="T6" fmla="*/ 21 w 29"/>
                <a:gd name="T7" fmla="*/ 0 h 17"/>
                <a:gd name="T8" fmla="*/ 0 w 2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0"/>
                  </a:moveTo>
                  <a:lnTo>
                    <a:pt x="0" y="16"/>
                  </a:lnTo>
                  <a:lnTo>
                    <a:pt x="28" y="16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2" name="Freeform 1019"/>
            <p:cNvSpPr>
              <a:spLocks/>
            </p:cNvSpPr>
            <p:nvPr/>
          </p:nvSpPr>
          <p:spPr bwMode="auto">
            <a:xfrm>
              <a:off x="3165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3" name="Freeform 1020"/>
            <p:cNvSpPr>
              <a:spLocks/>
            </p:cNvSpPr>
            <p:nvPr/>
          </p:nvSpPr>
          <p:spPr bwMode="auto">
            <a:xfrm>
              <a:off x="3151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4" name="Freeform 1021"/>
            <p:cNvSpPr>
              <a:spLocks/>
            </p:cNvSpPr>
            <p:nvPr/>
          </p:nvSpPr>
          <p:spPr bwMode="auto">
            <a:xfrm>
              <a:off x="3137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5" name="Freeform 1022"/>
            <p:cNvSpPr>
              <a:spLocks/>
            </p:cNvSpPr>
            <p:nvPr/>
          </p:nvSpPr>
          <p:spPr bwMode="auto">
            <a:xfrm>
              <a:off x="3117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6" name="Freeform 1023"/>
            <p:cNvSpPr>
              <a:spLocks/>
            </p:cNvSpPr>
            <p:nvPr/>
          </p:nvSpPr>
          <p:spPr bwMode="auto">
            <a:xfrm>
              <a:off x="3103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7" name="Freeform 1024"/>
            <p:cNvSpPr>
              <a:spLocks/>
            </p:cNvSpPr>
            <p:nvPr/>
          </p:nvSpPr>
          <p:spPr bwMode="auto">
            <a:xfrm>
              <a:off x="3089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8" name="Freeform 1025"/>
            <p:cNvSpPr>
              <a:spLocks/>
            </p:cNvSpPr>
            <p:nvPr/>
          </p:nvSpPr>
          <p:spPr bwMode="auto">
            <a:xfrm>
              <a:off x="3076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09" name="Freeform 1026"/>
            <p:cNvSpPr>
              <a:spLocks/>
            </p:cNvSpPr>
            <p:nvPr/>
          </p:nvSpPr>
          <p:spPr bwMode="auto">
            <a:xfrm>
              <a:off x="3055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0" name="Freeform 1027"/>
            <p:cNvSpPr>
              <a:spLocks/>
            </p:cNvSpPr>
            <p:nvPr/>
          </p:nvSpPr>
          <p:spPr bwMode="auto">
            <a:xfrm>
              <a:off x="3042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1" name="Freeform 1028"/>
            <p:cNvSpPr>
              <a:spLocks/>
            </p:cNvSpPr>
            <p:nvPr/>
          </p:nvSpPr>
          <p:spPr bwMode="auto">
            <a:xfrm>
              <a:off x="3028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2" name="Freeform 1029"/>
            <p:cNvSpPr>
              <a:spLocks/>
            </p:cNvSpPr>
            <p:nvPr/>
          </p:nvSpPr>
          <p:spPr bwMode="auto">
            <a:xfrm>
              <a:off x="3014" y="337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3" name="Freeform 1030"/>
            <p:cNvSpPr>
              <a:spLocks/>
            </p:cNvSpPr>
            <p:nvPr/>
          </p:nvSpPr>
          <p:spPr bwMode="auto">
            <a:xfrm>
              <a:off x="3185" y="3370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0 h 17"/>
                <a:gd name="T4" fmla="*/ 7 w 22"/>
                <a:gd name="T5" fmla="*/ 0 h 17"/>
                <a:gd name="T6" fmla="*/ 14 w 22"/>
                <a:gd name="T7" fmla="*/ 0 h 17"/>
                <a:gd name="T8" fmla="*/ 21 w 22"/>
                <a:gd name="T9" fmla="*/ 0 h 17"/>
                <a:gd name="T10" fmla="*/ 21 w 22"/>
                <a:gd name="T11" fmla="*/ 16 h 17"/>
                <a:gd name="T12" fmla="*/ 14 w 22"/>
                <a:gd name="T13" fmla="*/ 16 h 17"/>
                <a:gd name="T14" fmla="*/ 7 w 22"/>
                <a:gd name="T15" fmla="*/ 16 h 17"/>
                <a:gd name="T16" fmla="*/ 0 w 22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7"/>
                <a:gd name="T29" fmla="*/ 22 w 22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4" name="Freeform 1031"/>
            <p:cNvSpPr>
              <a:spLocks/>
            </p:cNvSpPr>
            <p:nvPr/>
          </p:nvSpPr>
          <p:spPr bwMode="auto">
            <a:xfrm>
              <a:off x="3172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5" name="Freeform 1032"/>
            <p:cNvSpPr>
              <a:spLocks/>
            </p:cNvSpPr>
            <p:nvPr/>
          </p:nvSpPr>
          <p:spPr bwMode="auto">
            <a:xfrm>
              <a:off x="3158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6" name="Freeform 1033"/>
            <p:cNvSpPr>
              <a:spLocks/>
            </p:cNvSpPr>
            <p:nvPr/>
          </p:nvSpPr>
          <p:spPr bwMode="auto">
            <a:xfrm>
              <a:off x="3144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7" name="Freeform 1034"/>
            <p:cNvSpPr>
              <a:spLocks/>
            </p:cNvSpPr>
            <p:nvPr/>
          </p:nvSpPr>
          <p:spPr bwMode="auto">
            <a:xfrm>
              <a:off x="3124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8" name="Freeform 1035"/>
            <p:cNvSpPr>
              <a:spLocks/>
            </p:cNvSpPr>
            <p:nvPr/>
          </p:nvSpPr>
          <p:spPr bwMode="auto">
            <a:xfrm>
              <a:off x="3110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19" name="Freeform 1036"/>
            <p:cNvSpPr>
              <a:spLocks/>
            </p:cNvSpPr>
            <p:nvPr/>
          </p:nvSpPr>
          <p:spPr bwMode="auto">
            <a:xfrm>
              <a:off x="3096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0" name="Freeform 1037"/>
            <p:cNvSpPr>
              <a:spLocks/>
            </p:cNvSpPr>
            <p:nvPr/>
          </p:nvSpPr>
          <p:spPr bwMode="auto">
            <a:xfrm>
              <a:off x="3083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1" name="Freeform 1038"/>
            <p:cNvSpPr>
              <a:spLocks/>
            </p:cNvSpPr>
            <p:nvPr/>
          </p:nvSpPr>
          <p:spPr bwMode="auto">
            <a:xfrm>
              <a:off x="3062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2" name="Freeform 1039"/>
            <p:cNvSpPr>
              <a:spLocks/>
            </p:cNvSpPr>
            <p:nvPr/>
          </p:nvSpPr>
          <p:spPr bwMode="auto">
            <a:xfrm>
              <a:off x="3048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3" name="Freeform 1040"/>
            <p:cNvSpPr>
              <a:spLocks/>
            </p:cNvSpPr>
            <p:nvPr/>
          </p:nvSpPr>
          <p:spPr bwMode="auto">
            <a:xfrm>
              <a:off x="3035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4" name="Freeform 1041"/>
            <p:cNvSpPr>
              <a:spLocks/>
            </p:cNvSpPr>
            <p:nvPr/>
          </p:nvSpPr>
          <p:spPr bwMode="auto">
            <a:xfrm>
              <a:off x="3014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5" name="Freeform 1042"/>
            <p:cNvSpPr>
              <a:spLocks/>
            </p:cNvSpPr>
            <p:nvPr/>
          </p:nvSpPr>
          <p:spPr bwMode="auto">
            <a:xfrm>
              <a:off x="3000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6" name="Freeform 1043"/>
            <p:cNvSpPr>
              <a:spLocks/>
            </p:cNvSpPr>
            <p:nvPr/>
          </p:nvSpPr>
          <p:spPr bwMode="auto">
            <a:xfrm>
              <a:off x="3178" y="3376"/>
              <a:ext cx="36" cy="17"/>
            </a:xfrm>
            <a:custGeom>
              <a:avLst/>
              <a:gdLst>
                <a:gd name="T0" fmla="*/ 0 w 36"/>
                <a:gd name="T1" fmla="*/ 0 h 17"/>
                <a:gd name="T2" fmla="*/ 0 w 36"/>
                <a:gd name="T3" fmla="*/ 16 h 17"/>
                <a:gd name="T4" fmla="*/ 35 w 36"/>
                <a:gd name="T5" fmla="*/ 16 h 17"/>
                <a:gd name="T6" fmla="*/ 28 w 36"/>
                <a:gd name="T7" fmla="*/ 0 h 17"/>
                <a:gd name="T8" fmla="*/ 0 w 3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7"/>
                <a:gd name="T17" fmla="*/ 36 w 3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7">
                  <a:moveTo>
                    <a:pt x="0" y="0"/>
                  </a:moveTo>
                  <a:lnTo>
                    <a:pt x="0" y="16"/>
                  </a:lnTo>
                  <a:lnTo>
                    <a:pt x="35" y="16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7" name="Freeform 1044"/>
            <p:cNvSpPr>
              <a:spLocks/>
            </p:cNvSpPr>
            <p:nvPr/>
          </p:nvSpPr>
          <p:spPr bwMode="auto">
            <a:xfrm>
              <a:off x="3172" y="3383"/>
              <a:ext cx="42" cy="17"/>
            </a:xfrm>
            <a:custGeom>
              <a:avLst/>
              <a:gdLst>
                <a:gd name="T0" fmla="*/ 0 w 42"/>
                <a:gd name="T1" fmla="*/ 0 h 17"/>
                <a:gd name="T2" fmla="*/ 0 w 42"/>
                <a:gd name="T3" fmla="*/ 16 h 17"/>
                <a:gd name="T4" fmla="*/ 41 w 42"/>
                <a:gd name="T5" fmla="*/ 16 h 17"/>
                <a:gd name="T6" fmla="*/ 34 w 42"/>
                <a:gd name="T7" fmla="*/ 0 h 17"/>
                <a:gd name="T8" fmla="*/ 0 w 4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7"/>
                <a:gd name="T17" fmla="*/ 42 w 4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7">
                  <a:moveTo>
                    <a:pt x="0" y="0"/>
                  </a:moveTo>
                  <a:lnTo>
                    <a:pt x="0" y="16"/>
                  </a:lnTo>
                  <a:lnTo>
                    <a:pt x="41" y="16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8" name="Freeform 1045"/>
            <p:cNvSpPr>
              <a:spLocks/>
            </p:cNvSpPr>
            <p:nvPr/>
          </p:nvSpPr>
          <p:spPr bwMode="auto">
            <a:xfrm>
              <a:off x="3185" y="3390"/>
              <a:ext cx="29" cy="17"/>
            </a:xfrm>
            <a:custGeom>
              <a:avLst/>
              <a:gdLst>
                <a:gd name="T0" fmla="*/ 0 w 29"/>
                <a:gd name="T1" fmla="*/ 0 h 17"/>
                <a:gd name="T2" fmla="*/ 0 w 29"/>
                <a:gd name="T3" fmla="*/ 8 h 17"/>
                <a:gd name="T4" fmla="*/ 0 w 29"/>
                <a:gd name="T5" fmla="*/ 16 h 17"/>
                <a:gd name="T6" fmla="*/ 21 w 29"/>
                <a:gd name="T7" fmla="*/ 16 h 17"/>
                <a:gd name="T8" fmla="*/ 28 w 29"/>
                <a:gd name="T9" fmla="*/ 16 h 17"/>
                <a:gd name="T10" fmla="*/ 21 w 29"/>
                <a:gd name="T11" fmla="*/ 0 h 17"/>
                <a:gd name="T12" fmla="*/ 0 w 29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7"/>
                <a:gd name="T23" fmla="*/ 29 w 2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21" y="16"/>
                  </a:lnTo>
                  <a:lnTo>
                    <a:pt x="28" y="16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29" name="Freeform 1046"/>
            <p:cNvSpPr>
              <a:spLocks/>
            </p:cNvSpPr>
            <p:nvPr/>
          </p:nvSpPr>
          <p:spPr bwMode="auto">
            <a:xfrm>
              <a:off x="3144" y="3390"/>
              <a:ext cx="29" cy="17"/>
            </a:xfrm>
            <a:custGeom>
              <a:avLst/>
              <a:gdLst>
                <a:gd name="T0" fmla="*/ 7 w 29"/>
                <a:gd name="T1" fmla="*/ 0 h 17"/>
                <a:gd name="T2" fmla="*/ 0 w 29"/>
                <a:gd name="T3" fmla="*/ 16 h 17"/>
                <a:gd name="T4" fmla="*/ 28 w 29"/>
                <a:gd name="T5" fmla="*/ 16 h 17"/>
                <a:gd name="T6" fmla="*/ 28 w 29"/>
                <a:gd name="T7" fmla="*/ 8 h 17"/>
                <a:gd name="T8" fmla="*/ 28 w 29"/>
                <a:gd name="T9" fmla="*/ 0 h 17"/>
                <a:gd name="T10" fmla="*/ 7 w 2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7"/>
                <a:gd name="T20" fmla="*/ 29 w 2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7">
                  <a:moveTo>
                    <a:pt x="7" y="0"/>
                  </a:moveTo>
                  <a:lnTo>
                    <a:pt x="0" y="16"/>
                  </a:lnTo>
                  <a:lnTo>
                    <a:pt x="28" y="16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0" name="Freeform 1047"/>
            <p:cNvSpPr>
              <a:spLocks/>
            </p:cNvSpPr>
            <p:nvPr/>
          </p:nvSpPr>
          <p:spPr bwMode="auto">
            <a:xfrm>
              <a:off x="3322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1" name="Freeform 1048"/>
            <p:cNvSpPr>
              <a:spLocks/>
            </p:cNvSpPr>
            <p:nvPr/>
          </p:nvSpPr>
          <p:spPr bwMode="auto">
            <a:xfrm>
              <a:off x="3322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2" name="Freeform 1049"/>
            <p:cNvSpPr>
              <a:spLocks/>
            </p:cNvSpPr>
            <p:nvPr/>
          </p:nvSpPr>
          <p:spPr bwMode="auto">
            <a:xfrm>
              <a:off x="3322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3" name="Freeform 1050"/>
            <p:cNvSpPr>
              <a:spLocks/>
            </p:cNvSpPr>
            <p:nvPr/>
          </p:nvSpPr>
          <p:spPr bwMode="auto">
            <a:xfrm>
              <a:off x="3302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7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4" name="Freeform 1051"/>
            <p:cNvSpPr>
              <a:spLocks/>
            </p:cNvSpPr>
            <p:nvPr/>
          </p:nvSpPr>
          <p:spPr bwMode="auto">
            <a:xfrm>
              <a:off x="3288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5" name="Freeform 1052"/>
            <p:cNvSpPr>
              <a:spLocks/>
            </p:cNvSpPr>
            <p:nvPr/>
          </p:nvSpPr>
          <p:spPr bwMode="auto">
            <a:xfrm>
              <a:off x="3274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6" name="Freeform 1053"/>
            <p:cNvSpPr>
              <a:spLocks/>
            </p:cNvSpPr>
            <p:nvPr/>
          </p:nvSpPr>
          <p:spPr bwMode="auto">
            <a:xfrm>
              <a:off x="3247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7" name="Freeform 1054"/>
            <p:cNvSpPr>
              <a:spLocks/>
            </p:cNvSpPr>
            <p:nvPr/>
          </p:nvSpPr>
          <p:spPr bwMode="auto">
            <a:xfrm>
              <a:off x="3233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8" name="Line 1055"/>
            <p:cNvSpPr>
              <a:spLocks noChangeShapeType="1"/>
            </p:cNvSpPr>
            <p:nvPr/>
          </p:nvSpPr>
          <p:spPr bwMode="auto">
            <a:xfrm>
              <a:off x="3219" y="33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39" name="Freeform 1056"/>
            <p:cNvSpPr>
              <a:spLocks/>
            </p:cNvSpPr>
            <p:nvPr/>
          </p:nvSpPr>
          <p:spPr bwMode="auto">
            <a:xfrm>
              <a:off x="3219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0" name="Freeform 1057"/>
            <p:cNvSpPr>
              <a:spLocks/>
            </p:cNvSpPr>
            <p:nvPr/>
          </p:nvSpPr>
          <p:spPr bwMode="auto">
            <a:xfrm>
              <a:off x="3233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1" name="Freeform 1058"/>
            <p:cNvSpPr>
              <a:spLocks/>
            </p:cNvSpPr>
            <p:nvPr/>
          </p:nvSpPr>
          <p:spPr bwMode="auto">
            <a:xfrm>
              <a:off x="3247" y="33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2" name="Freeform 1059"/>
            <p:cNvSpPr>
              <a:spLocks/>
            </p:cNvSpPr>
            <p:nvPr/>
          </p:nvSpPr>
          <p:spPr bwMode="auto">
            <a:xfrm>
              <a:off x="3247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3" name="Freeform 1060"/>
            <p:cNvSpPr>
              <a:spLocks/>
            </p:cNvSpPr>
            <p:nvPr/>
          </p:nvSpPr>
          <p:spPr bwMode="auto">
            <a:xfrm>
              <a:off x="3233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4" name="Freeform 1061"/>
            <p:cNvSpPr>
              <a:spLocks/>
            </p:cNvSpPr>
            <p:nvPr/>
          </p:nvSpPr>
          <p:spPr bwMode="auto">
            <a:xfrm>
              <a:off x="3219" y="33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5" name="Freeform 1062"/>
            <p:cNvSpPr>
              <a:spLocks/>
            </p:cNvSpPr>
            <p:nvPr/>
          </p:nvSpPr>
          <p:spPr bwMode="auto">
            <a:xfrm>
              <a:off x="3247" y="339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6" name="Freeform 1063"/>
            <p:cNvSpPr>
              <a:spLocks/>
            </p:cNvSpPr>
            <p:nvPr/>
          </p:nvSpPr>
          <p:spPr bwMode="auto">
            <a:xfrm>
              <a:off x="3233" y="339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7" name="Freeform 1064"/>
            <p:cNvSpPr>
              <a:spLocks/>
            </p:cNvSpPr>
            <p:nvPr/>
          </p:nvSpPr>
          <p:spPr bwMode="auto">
            <a:xfrm>
              <a:off x="3219" y="339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8" name="Freeform 1065"/>
            <p:cNvSpPr>
              <a:spLocks/>
            </p:cNvSpPr>
            <p:nvPr/>
          </p:nvSpPr>
          <p:spPr bwMode="auto">
            <a:xfrm>
              <a:off x="3233" y="33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49" name="Line 1066"/>
            <p:cNvSpPr>
              <a:spLocks noChangeShapeType="1"/>
            </p:cNvSpPr>
            <p:nvPr/>
          </p:nvSpPr>
          <p:spPr bwMode="auto">
            <a:xfrm>
              <a:off x="2980" y="33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0" name="Freeform 1067"/>
            <p:cNvSpPr>
              <a:spLocks/>
            </p:cNvSpPr>
            <p:nvPr/>
          </p:nvSpPr>
          <p:spPr bwMode="auto">
            <a:xfrm>
              <a:off x="3124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1" name="Freeform 1068"/>
            <p:cNvSpPr>
              <a:spLocks/>
            </p:cNvSpPr>
            <p:nvPr/>
          </p:nvSpPr>
          <p:spPr bwMode="auto">
            <a:xfrm>
              <a:off x="3110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2" name="Freeform 1069"/>
            <p:cNvSpPr>
              <a:spLocks/>
            </p:cNvSpPr>
            <p:nvPr/>
          </p:nvSpPr>
          <p:spPr bwMode="auto">
            <a:xfrm>
              <a:off x="3096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3" name="Freeform 1070"/>
            <p:cNvSpPr>
              <a:spLocks/>
            </p:cNvSpPr>
            <p:nvPr/>
          </p:nvSpPr>
          <p:spPr bwMode="auto">
            <a:xfrm>
              <a:off x="3076" y="33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4" name="Freeform 1071"/>
            <p:cNvSpPr>
              <a:spLocks/>
            </p:cNvSpPr>
            <p:nvPr/>
          </p:nvSpPr>
          <p:spPr bwMode="auto">
            <a:xfrm>
              <a:off x="3021" y="3390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0 h 17"/>
                <a:gd name="T4" fmla="*/ 7 w 22"/>
                <a:gd name="T5" fmla="*/ 0 h 17"/>
                <a:gd name="T6" fmla="*/ 14 w 22"/>
                <a:gd name="T7" fmla="*/ 0 h 17"/>
                <a:gd name="T8" fmla="*/ 21 w 22"/>
                <a:gd name="T9" fmla="*/ 0 h 17"/>
                <a:gd name="T10" fmla="*/ 21 w 22"/>
                <a:gd name="T11" fmla="*/ 16 h 17"/>
                <a:gd name="T12" fmla="*/ 14 w 22"/>
                <a:gd name="T13" fmla="*/ 16 h 17"/>
                <a:gd name="T14" fmla="*/ 7 w 22"/>
                <a:gd name="T15" fmla="*/ 16 h 17"/>
                <a:gd name="T16" fmla="*/ 0 w 22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7"/>
                <a:gd name="T29" fmla="*/ 22 w 22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5" name="Freeform 1072"/>
            <p:cNvSpPr>
              <a:spLocks/>
            </p:cNvSpPr>
            <p:nvPr/>
          </p:nvSpPr>
          <p:spPr bwMode="auto">
            <a:xfrm>
              <a:off x="2973" y="3390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0 w 28"/>
                <a:gd name="T3" fmla="*/ 0 h 17"/>
                <a:gd name="T4" fmla="*/ 7 w 28"/>
                <a:gd name="T5" fmla="*/ 0 h 17"/>
                <a:gd name="T6" fmla="*/ 14 w 28"/>
                <a:gd name="T7" fmla="*/ 0 h 17"/>
                <a:gd name="T8" fmla="*/ 21 w 28"/>
                <a:gd name="T9" fmla="*/ 0 h 17"/>
                <a:gd name="T10" fmla="*/ 27 w 28"/>
                <a:gd name="T11" fmla="*/ 0 h 17"/>
                <a:gd name="T12" fmla="*/ 27 w 28"/>
                <a:gd name="T13" fmla="*/ 16 h 17"/>
                <a:gd name="T14" fmla="*/ 21 w 28"/>
                <a:gd name="T15" fmla="*/ 16 h 17"/>
                <a:gd name="T16" fmla="*/ 14 w 28"/>
                <a:gd name="T17" fmla="*/ 16 h 17"/>
                <a:gd name="T18" fmla="*/ 7 w 28"/>
                <a:gd name="T19" fmla="*/ 16 h 17"/>
                <a:gd name="T20" fmla="*/ 0 w 28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17"/>
                <a:gd name="T35" fmla="*/ 28 w 2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6" name="Freeform 1073"/>
            <p:cNvSpPr>
              <a:spLocks/>
            </p:cNvSpPr>
            <p:nvPr/>
          </p:nvSpPr>
          <p:spPr bwMode="auto">
            <a:xfrm>
              <a:off x="2973" y="3383"/>
              <a:ext cx="42" cy="17"/>
            </a:xfrm>
            <a:custGeom>
              <a:avLst/>
              <a:gdLst>
                <a:gd name="T0" fmla="*/ 0 w 42"/>
                <a:gd name="T1" fmla="*/ 16 h 17"/>
                <a:gd name="T2" fmla="*/ 7 w 42"/>
                <a:gd name="T3" fmla="*/ 0 h 17"/>
                <a:gd name="T4" fmla="*/ 14 w 42"/>
                <a:gd name="T5" fmla="*/ 0 h 17"/>
                <a:gd name="T6" fmla="*/ 21 w 42"/>
                <a:gd name="T7" fmla="*/ 0 h 17"/>
                <a:gd name="T8" fmla="*/ 27 w 42"/>
                <a:gd name="T9" fmla="*/ 0 h 17"/>
                <a:gd name="T10" fmla="*/ 34 w 42"/>
                <a:gd name="T11" fmla="*/ 0 h 17"/>
                <a:gd name="T12" fmla="*/ 41 w 42"/>
                <a:gd name="T13" fmla="*/ 0 h 17"/>
                <a:gd name="T14" fmla="*/ 41 w 42"/>
                <a:gd name="T15" fmla="*/ 16 h 17"/>
                <a:gd name="T16" fmla="*/ 34 w 42"/>
                <a:gd name="T17" fmla="*/ 16 h 17"/>
                <a:gd name="T18" fmla="*/ 27 w 42"/>
                <a:gd name="T19" fmla="*/ 16 h 17"/>
                <a:gd name="T20" fmla="*/ 21 w 42"/>
                <a:gd name="T21" fmla="*/ 16 h 17"/>
                <a:gd name="T22" fmla="*/ 14 w 42"/>
                <a:gd name="T23" fmla="*/ 16 h 17"/>
                <a:gd name="T24" fmla="*/ 7 w 42"/>
                <a:gd name="T25" fmla="*/ 16 h 17"/>
                <a:gd name="T26" fmla="*/ 0 w 42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"/>
                <a:gd name="T43" fmla="*/ 0 h 17"/>
                <a:gd name="T44" fmla="*/ 42 w 42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" h="17">
                  <a:moveTo>
                    <a:pt x="0" y="16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7" name="Freeform 1074"/>
            <p:cNvSpPr>
              <a:spLocks/>
            </p:cNvSpPr>
            <p:nvPr/>
          </p:nvSpPr>
          <p:spPr bwMode="auto">
            <a:xfrm>
              <a:off x="2973" y="3376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0 h 17"/>
                <a:gd name="T4" fmla="*/ 7 w 22"/>
                <a:gd name="T5" fmla="*/ 0 h 17"/>
                <a:gd name="T6" fmla="*/ 14 w 22"/>
                <a:gd name="T7" fmla="*/ 0 h 17"/>
                <a:gd name="T8" fmla="*/ 21 w 22"/>
                <a:gd name="T9" fmla="*/ 0 h 17"/>
                <a:gd name="T10" fmla="*/ 21 w 22"/>
                <a:gd name="T11" fmla="*/ 16 h 17"/>
                <a:gd name="T12" fmla="*/ 14 w 22"/>
                <a:gd name="T13" fmla="*/ 16 h 17"/>
                <a:gd name="T14" fmla="*/ 7 w 22"/>
                <a:gd name="T15" fmla="*/ 16 h 17"/>
                <a:gd name="T16" fmla="*/ 0 w 22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7"/>
                <a:gd name="T29" fmla="*/ 22 w 22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8" name="Freeform 1075"/>
            <p:cNvSpPr>
              <a:spLocks/>
            </p:cNvSpPr>
            <p:nvPr/>
          </p:nvSpPr>
          <p:spPr bwMode="auto">
            <a:xfrm>
              <a:off x="2973" y="3370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0 w 28"/>
                <a:gd name="T3" fmla="*/ 0 h 17"/>
                <a:gd name="T4" fmla="*/ 7 w 28"/>
                <a:gd name="T5" fmla="*/ 0 h 17"/>
                <a:gd name="T6" fmla="*/ 14 w 28"/>
                <a:gd name="T7" fmla="*/ 0 h 17"/>
                <a:gd name="T8" fmla="*/ 21 w 28"/>
                <a:gd name="T9" fmla="*/ 0 h 17"/>
                <a:gd name="T10" fmla="*/ 27 w 28"/>
                <a:gd name="T11" fmla="*/ 0 h 17"/>
                <a:gd name="T12" fmla="*/ 27 w 28"/>
                <a:gd name="T13" fmla="*/ 16 h 17"/>
                <a:gd name="T14" fmla="*/ 21 w 28"/>
                <a:gd name="T15" fmla="*/ 16 h 17"/>
                <a:gd name="T16" fmla="*/ 14 w 28"/>
                <a:gd name="T17" fmla="*/ 16 h 17"/>
                <a:gd name="T18" fmla="*/ 7 w 28"/>
                <a:gd name="T19" fmla="*/ 16 h 17"/>
                <a:gd name="T20" fmla="*/ 0 w 28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17"/>
                <a:gd name="T35" fmla="*/ 28 w 2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59" name="Freeform 1076"/>
            <p:cNvSpPr>
              <a:spLocks/>
            </p:cNvSpPr>
            <p:nvPr/>
          </p:nvSpPr>
          <p:spPr bwMode="auto">
            <a:xfrm>
              <a:off x="3151" y="3390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0 h 17"/>
                <a:gd name="T4" fmla="*/ 7 w 22"/>
                <a:gd name="T5" fmla="*/ 0 h 17"/>
                <a:gd name="T6" fmla="*/ 14 w 22"/>
                <a:gd name="T7" fmla="*/ 0 h 17"/>
                <a:gd name="T8" fmla="*/ 21 w 22"/>
                <a:gd name="T9" fmla="*/ 0 h 17"/>
                <a:gd name="T10" fmla="*/ 21 w 22"/>
                <a:gd name="T11" fmla="*/ 16 h 17"/>
                <a:gd name="T12" fmla="*/ 14 w 22"/>
                <a:gd name="T13" fmla="*/ 16 h 17"/>
                <a:gd name="T14" fmla="*/ 7 w 22"/>
                <a:gd name="T15" fmla="*/ 16 h 17"/>
                <a:gd name="T16" fmla="*/ 0 w 22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7"/>
                <a:gd name="T29" fmla="*/ 22 w 22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60" name="Freeform 1077"/>
            <p:cNvSpPr>
              <a:spLocks/>
            </p:cNvSpPr>
            <p:nvPr/>
          </p:nvSpPr>
          <p:spPr bwMode="auto">
            <a:xfrm>
              <a:off x="3185" y="3390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0 h 17"/>
                <a:gd name="T4" fmla="*/ 7 w 22"/>
                <a:gd name="T5" fmla="*/ 0 h 17"/>
                <a:gd name="T6" fmla="*/ 14 w 22"/>
                <a:gd name="T7" fmla="*/ 0 h 17"/>
                <a:gd name="T8" fmla="*/ 21 w 22"/>
                <a:gd name="T9" fmla="*/ 0 h 17"/>
                <a:gd name="T10" fmla="*/ 21 w 22"/>
                <a:gd name="T11" fmla="*/ 16 h 17"/>
                <a:gd name="T12" fmla="*/ 14 w 22"/>
                <a:gd name="T13" fmla="*/ 16 h 17"/>
                <a:gd name="T14" fmla="*/ 7 w 22"/>
                <a:gd name="T15" fmla="*/ 16 h 17"/>
                <a:gd name="T16" fmla="*/ 0 w 22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7"/>
                <a:gd name="T29" fmla="*/ 22 w 22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61" name="Freeform 1078"/>
            <p:cNvSpPr>
              <a:spLocks/>
            </p:cNvSpPr>
            <p:nvPr/>
          </p:nvSpPr>
          <p:spPr bwMode="auto">
            <a:xfrm>
              <a:off x="3172" y="3383"/>
              <a:ext cx="35" cy="17"/>
            </a:xfrm>
            <a:custGeom>
              <a:avLst/>
              <a:gdLst>
                <a:gd name="T0" fmla="*/ 0 w 35"/>
                <a:gd name="T1" fmla="*/ 16 h 17"/>
                <a:gd name="T2" fmla="*/ 6 w 35"/>
                <a:gd name="T3" fmla="*/ 0 h 17"/>
                <a:gd name="T4" fmla="*/ 13 w 35"/>
                <a:gd name="T5" fmla="*/ 0 h 17"/>
                <a:gd name="T6" fmla="*/ 20 w 35"/>
                <a:gd name="T7" fmla="*/ 0 h 17"/>
                <a:gd name="T8" fmla="*/ 27 w 35"/>
                <a:gd name="T9" fmla="*/ 0 h 17"/>
                <a:gd name="T10" fmla="*/ 34 w 35"/>
                <a:gd name="T11" fmla="*/ 0 h 17"/>
                <a:gd name="T12" fmla="*/ 34 w 35"/>
                <a:gd name="T13" fmla="*/ 16 h 17"/>
                <a:gd name="T14" fmla="*/ 27 w 35"/>
                <a:gd name="T15" fmla="*/ 16 h 17"/>
                <a:gd name="T16" fmla="*/ 20 w 35"/>
                <a:gd name="T17" fmla="*/ 16 h 17"/>
                <a:gd name="T18" fmla="*/ 13 w 35"/>
                <a:gd name="T19" fmla="*/ 16 h 17"/>
                <a:gd name="T20" fmla="*/ 6 w 35"/>
                <a:gd name="T21" fmla="*/ 16 h 17"/>
                <a:gd name="T22" fmla="*/ 0 w 35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17"/>
                <a:gd name="T38" fmla="*/ 35 w 35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17">
                  <a:moveTo>
                    <a:pt x="0" y="16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62" name="Freeform 1079"/>
            <p:cNvSpPr>
              <a:spLocks/>
            </p:cNvSpPr>
            <p:nvPr/>
          </p:nvSpPr>
          <p:spPr bwMode="auto">
            <a:xfrm>
              <a:off x="3178" y="3376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0 w 29"/>
                <a:gd name="T3" fmla="*/ 0 h 17"/>
                <a:gd name="T4" fmla="*/ 7 w 29"/>
                <a:gd name="T5" fmla="*/ 0 h 17"/>
                <a:gd name="T6" fmla="*/ 14 w 29"/>
                <a:gd name="T7" fmla="*/ 0 h 17"/>
                <a:gd name="T8" fmla="*/ 21 w 29"/>
                <a:gd name="T9" fmla="*/ 0 h 17"/>
                <a:gd name="T10" fmla="*/ 28 w 29"/>
                <a:gd name="T11" fmla="*/ 0 h 17"/>
                <a:gd name="T12" fmla="*/ 28 w 29"/>
                <a:gd name="T13" fmla="*/ 16 h 17"/>
                <a:gd name="T14" fmla="*/ 21 w 29"/>
                <a:gd name="T15" fmla="*/ 16 h 17"/>
                <a:gd name="T16" fmla="*/ 14 w 29"/>
                <a:gd name="T17" fmla="*/ 16 h 17"/>
                <a:gd name="T18" fmla="*/ 7 w 29"/>
                <a:gd name="T19" fmla="*/ 16 h 17"/>
                <a:gd name="T20" fmla="*/ 0 w 29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7"/>
                <a:gd name="T35" fmla="*/ 29 w 2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63" name="Freeform 1080"/>
            <p:cNvSpPr>
              <a:spLocks/>
            </p:cNvSpPr>
            <p:nvPr/>
          </p:nvSpPr>
          <p:spPr bwMode="auto">
            <a:xfrm>
              <a:off x="3178" y="3363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0 w 29"/>
                <a:gd name="T3" fmla="*/ 0 h 17"/>
                <a:gd name="T4" fmla="*/ 7 w 29"/>
                <a:gd name="T5" fmla="*/ 0 h 17"/>
                <a:gd name="T6" fmla="*/ 14 w 29"/>
                <a:gd name="T7" fmla="*/ 0 h 17"/>
                <a:gd name="T8" fmla="*/ 21 w 29"/>
                <a:gd name="T9" fmla="*/ 0 h 17"/>
                <a:gd name="T10" fmla="*/ 28 w 29"/>
                <a:gd name="T11" fmla="*/ 0 h 17"/>
                <a:gd name="T12" fmla="*/ 28 w 29"/>
                <a:gd name="T13" fmla="*/ 16 h 17"/>
                <a:gd name="T14" fmla="*/ 21 w 29"/>
                <a:gd name="T15" fmla="*/ 16 h 17"/>
                <a:gd name="T16" fmla="*/ 14 w 29"/>
                <a:gd name="T17" fmla="*/ 16 h 17"/>
                <a:gd name="T18" fmla="*/ 7 w 29"/>
                <a:gd name="T19" fmla="*/ 16 h 17"/>
                <a:gd name="T20" fmla="*/ 0 w 29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7"/>
                <a:gd name="T35" fmla="*/ 29 w 2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1011" name="Group 1081"/>
          <p:cNvGrpSpPr>
            <a:grpSpLocks/>
          </p:cNvGrpSpPr>
          <p:nvPr/>
        </p:nvGrpSpPr>
        <p:grpSpPr bwMode="auto">
          <a:xfrm>
            <a:off x="3885189" y="2384425"/>
            <a:ext cx="1544764" cy="763588"/>
            <a:chOff x="1836" y="1502"/>
            <a:chExt cx="730" cy="481"/>
          </a:xfrm>
        </p:grpSpPr>
        <p:sp>
          <p:nvSpPr>
            <p:cNvPr id="41359" name="Freeform 1082"/>
            <p:cNvSpPr>
              <a:spLocks/>
            </p:cNvSpPr>
            <p:nvPr/>
          </p:nvSpPr>
          <p:spPr bwMode="auto">
            <a:xfrm>
              <a:off x="1926" y="1599"/>
              <a:ext cx="56" cy="21"/>
            </a:xfrm>
            <a:custGeom>
              <a:avLst/>
              <a:gdLst>
                <a:gd name="T0" fmla="*/ 0 w 56"/>
                <a:gd name="T1" fmla="*/ 20 h 21"/>
                <a:gd name="T2" fmla="*/ 0 w 56"/>
                <a:gd name="T3" fmla="*/ 14 h 21"/>
                <a:gd name="T4" fmla="*/ 7 w 56"/>
                <a:gd name="T5" fmla="*/ 14 h 21"/>
                <a:gd name="T6" fmla="*/ 14 w 56"/>
                <a:gd name="T7" fmla="*/ 7 h 21"/>
                <a:gd name="T8" fmla="*/ 21 w 56"/>
                <a:gd name="T9" fmla="*/ 7 h 21"/>
                <a:gd name="T10" fmla="*/ 27 w 56"/>
                <a:gd name="T11" fmla="*/ 0 h 21"/>
                <a:gd name="T12" fmla="*/ 34 w 56"/>
                <a:gd name="T13" fmla="*/ 0 h 21"/>
                <a:gd name="T14" fmla="*/ 41 w 56"/>
                <a:gd name="T15" fmla="*/ 0 h 21"/>
                <a:gd name="T16" fmla="*/ 48 w 56"/>
                <a:gd name="T17" fmla="*/ 7 h 21"/>
                <a:gd name="T18" fmla="*/ 55 w 56"/>
                <a:gd name="T19" fmla="*/ 7 h 21"/>
                <a:gd name="T20" fmla="*/ 55 w 56"/>
                <a:gd name="T21" fmla="*/ 14 h 21"/>
                <a:gd name="T22" fmla="*/ 55 w 56"/>
                <a:gd name="T23" fmla="*/ 20 h 21"/>
                <a:gd name="T24" fmla="*/ 0 w 56"/>
                <a:gd name="T25" fmla="*/ 2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21"/>
                <a:gd name="T41" fmla="*/ 56 w 56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21">
                  <a:moveTo>
                    <a:pt x="0" y="20"/>
                  </a:moveTo>
                  <a:lnTo>
                    <a:pt x="0" y="14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55" y="14"/>
                  </a:lnTo>
                  <a:lnTo>
                    <a:pt x="55" y="20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0" name="Freeform 1083"/>
            <p:cNvSpPr>
              <a:spLocks/>
            </p:cNvSpPr>
            <p:nvPr/>
          </p:nvSpPr>
          <p:spPr bwMode="auto">
            <a:xfrm>
              <a:off x="2077" y="1503"/>
              <a:ext cx="213" cy="117"/>
            </a:xfrm>
            <a:custGeom>
              <a:avLst/>
              <a:gdLst>
                <a:gd name="T0" fmla="*/ 0 w 213"/>
                <a:gd name="T1" fmla="*/ 116 h 117"/>
                <a:gd name="T2" fmla="*/ 0 w 213"/>
                <a:gd name="T3" fmla="*/ 7 h 117"/>
                <a:gd name="T4" fmla="*/ 0 w 213"/>
                <a:gd name="T5" fmla="*/ 0 h 117"/>
                <a:gd name="T6" fmla="*/ 6 w 213"/>
                <a:gd name="T7" fmla="*/ 0 h 117"/>
                <a:gd name="T8" fmla="*/ 136 w 213"/>
                <a:gd name="T9" fmla="*/ 7 h 117"/>
                <a:gd name="T10" fmla="*/ 143 w 213"/>
                <a:gd name="T11" fmla="*/ 7 h 117"/>
                <a:gd name="T12" fmla="*/ 143 w 213"/>
                <a:gd name="T13" fmla="*/ 14 h 117"/>
                <a:gd name="T14" fmla="*/ 136 w 213"/>
                <a:gd name="T15" fmla="*/ 21 h 117"/>
                <a:gd name="T16" fmla="*/ 136 w 213"/>
                <a:gd name="T17" fmla="*/ 41 h 117"/>
                <a:gd name="T18" fmla="*/ 136 w 213"/>
                <a:gd name="T19" fmla="*/ 75 h 117"/>
                <a:gd name="T20" fmla="*/ 143 w 213"/>
                <a:gd name="T21" fmla="*/ 75 h 117"/>
                <a:gd name="T22" fmla="*/ 150 w 213"/>
                <a:gd name="T23" fmla="*/ 75 h 117"/>
                <a:gd name="T24" fmla="*/ 150 w 213"/>
                <a:gd name="T25" fmla="*/ 69 h 117"/>
                <a:gd name="T26" fmla="*/ 157 w 213"/>
                <a:gd name="T27" fmla="*/ 69 h 117"/>
                <a:gd name="T28" fmla="*/ 157 w 213"/>
                <a:gd name="T29" fmla="*/ 62 h 117"/>
                <a:gd name="T30" fmla="*/ 164 w 213"/>
                <a:gd name="T31" fmla="*/ 62 h 117"/>
                <a:gd name="T32" fmla="*/ 164 w 213"/>
                <a:gd name="T33" fmla="*/ 55 h 117"/>
                <a:gd name="T34" fmla="*/ 157 w 213"/>
                <a:gd name="T35" fmla="*/ 55 h 117"/>
                <a:gd name="T36" fmla="*/ 150 w 213"/>
                <a:gd name="T37" fmla="*/ 55 h 117"/>
                <a:gd name="T38" fmla="*/ 150 w 213"/>
                <a:gd name="T39" fmla="*/ 48 h 117"/>
                <a:gd name="T40" fmla="*/ 150 w 213"/>
                <a:gd name="T41" fmla="*/ 41 h 117"/>
                <a:gd name="T42" fmla="*/ 150 w 213"/>
                <a:gd name="T43" fmla="*/ 34 h 117"/>
                <a:gd name="T44" fmla="*/ 157 w 213"/>
                <a:gd name="T45" fmla="*/ 34 h 117"/>
                <a:gd name="T46" fmla="*/ 150 w 213"/>
                <a:gd name="T47" fmla="*/ 28 h 117"/>
                <a:gd name="T48" fmla="*/ 150 w 213"/>
                <a:gd name="T49" fmla="*/ 21 h 117"/>
                <a:gd name="T50" fmla="*/ 157 w 213"/>
                <a:gd name="T51" fmla="*/ 21 h 117"/>
                <a:gd name="T52" fmla="*/ 157 w 213"/>
                <a:gd name="T53" fmla="*/ 14 h 117"/>
                <a:gd name="T54" fmla="*/ 157 w 213"/>
                <a:gd name="T55" fmla="*/ 7 h 117"/>
                <a:gd name="T56" fmla="*/ 164 w 213"/>
                <a:gd name="T57" fmla="*/ 7 h 117"/>
                <a:gd name="T58" fmla="*/ 171 w 213"/>
                <a:gd name="T59" fmla="*/ 7 h 117"/>
                <a:gd name="T60" fmla="*/ 178 w 213"/>
                <a:gd name="T61" fmla="*/ 7 h 117"/>
                <a:gd name="T62" fmla="*/ 184 w 213"/>
                <a:gd name="T63" fmla="*/ 7 h 117"/>
                <a:gd name="T64" fmla="*/ 191 w 213"/>
                <a:gd name="T65" fmla="*/ 14 h 117"/>
                <a:gd name="T66" fmla="*/ 198 w 213"/>
                <a:gd name="T67" fmla="*/ 14 h 117"/>
                <a:gd name="T68" fmla="*/ 198 w 213"/>
                <a:gd name="T69" fmla="*/ 21 h 117"/>
                <a:gd name="T70" fmla="*/ 198 w 213"/>
                <a:gd name="T71" fmla="*/ 28 h 117"/>
                <a:gd name="T72" fmla="*/ 198 w 213"/>
                <a:gd name="T73" fmla="*/ 34 h 117"/>
                <a:gd name="T74" fmla="*/ 198 w 213"/>
                <a:gd name="T75" fmla="*/ 41 h 117"/>
                <a:gd name="T76" fmla="*/ 191 w 213"/>
                <a:gd name="T77" fmla="*/ 48 h 117"/>
                <a:gd name="T78" fmla="*/ 191 w 213"/>
                <a:gd name="T79" fmla="*/ 55 h 117"/>
                <a:gd name="T80" fmla="*/ 198 w 213"/>
                <a:gd name="T81" fmla="*/ 55 h 117"/>
                <a:gd name="T82" fmla="*/ 198 w 213"/>
                <a:gd name="T83" fmla="*/ 62 h 117"/>
                <a:gd name="T84" fmla="*/ 198 w 213"/>
                <a:gd name="T85" fmla="*/ 69 h 117"/>
                <a:gd name="T86" fmla="*/ 205 w 213"/>
                <a:gd name="T87" fmla="*/ 69 h 117"/>
                <a:gd name="T88" fmla="*/ 205 w 213"/>
                <a:gd name="T89" fmla="*/ 75 h 117"/>
                <a:gd name="T90" fmla="*/ 212 w 213"/>
                <a:gd name="T91" fmla="*/ 82 h 117"/>
                <a:gd name="T92" fmla="*/ 212 w 213"/>
                <a:gd name="T93" fmla="*/ 89 h 117"/>
                <a:gd name="T94" fmla="*/ 212 w 213"/>
                <a:gd name="T95" fmla="*/ 96 h 117"/>
                <a:gd name="T96" fmla="*/ 205 w 213"/>
                <a:gd name="T97" fmla="*/ 103 h 117"/>
                <a:gd name="T98" fmla="*/ 205 w 213"/>
                <a:gd name="T99" fmla="*/ 110 h 117"/>
                <a:gd name="T100" fmla="*/ 205 w 213"/>
                <a:gd name="T101" fmla="*/ 116 h 117"/>
                <a:gd name="T102" fmla="*/ 150 w 213"/>
                <a:gd name="T103" fmla="*/ 116 h 117"/>
                <a:gd name="T104" fmla="*/ 150 w 213"/>
                <a:gd name="T105" fmla="*/ 110 h 117"/>
                <a:gd name="T106" fmla="*/ 150 w 213"/>
                <a:gd name="T107" fmla="*/ 103 h 117"/>
                <a:gd name="T108" fmla="*/ 143 w 213"/>
                <a:gd name="T109" fmla="*/ 103 h 117"/>
                <a:gd name="T110" fmla="*/ 143 w 213"/>
                <a:gd name="T111" fmla="*/ 96 h 117"/>
                <a:gd name="T112" fmla="*/ 143 w 213"/>
                <a:gd name="T113" fmla="*/ 110 h 117"/>
                <a:gd name="T114" fmla="*/ 143 w 213"/>
                <a:gd name="T115" fmla="*/ 116 h 117"/>
                <a:gd name="T116" fmla="*/ 0 w 213"/>
                <a:gd name="T117" fmla="*/ 116 h 1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"/>
                <a:gd name="T178" fmla="*/ 0 h 117"/>
                <a:gd name="T179" fmla="*/ 213 w 213"/>
                <a:gd name="T180" fmla="*/ 117 h 1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" h="117">
                  <a:moveTo>
                    <a:pt x="0" y="116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6" y="7"/>
                  </a:lnTo>
                  <a:lnTo>
                    <a:pt x="143" y="7"/>
                  </a:lnTo>
                  <a:lnTo>
                    <a:pt x="143" y="14"/>
                  </a:lnTo>
                  <a:lnTo>
                    <a:pt x="136" y="21"/>
                  </a:lnTo>
                  <a:lnTo>
                    <a:pt x="136" y="41"/>
                  </a:lnTo>
                  <a:lnTo>
                    <a:pt x="136" y="75"/>
                  </a:lnTo>
                  <a:lnTo>
                    <a:pt x="143" y="75"/>
                  </a:lnTo>
                  <a:lnTo>
                    <a:pt x="150" y="75"/>
                  </a:lnTo>
                  <a:lnTo>
                    <a:pt x="150" y="69"/>
                  </a:lnTo>
                  <a:lnTo>
                    <a:pt x="157" y="69"/>
                  </a:lnTo>
                  <a:lnTo>
                    <a:pt x="157" y="62"/>
                  </a:lnTo>
                  <a:lnTo>
                    <a:pt x="164" y="62"/>
                  </a:lnTo>
                  <a:lnTo>
                    <a:pt x="164" y="55"/>
                  </a:lnTo>
                  <a:lnTo>
                    <a:pt x="157" y="55"/>
                  </a:lnTo>
                  <a:lnTo>
                    <a:pt x="150" y="55"/>
                  </a:lnTo>
                  <a:lnTo>
                    <a:pt x="150" y="48"/>
                  </a:lnTo>
                  <a:lnTo>
                    <a:pt x="150" y="41"/>
                  </a:lnTo>
                  <a:lnTo>
                    <a:pt x="150" y="34"/>
                  </a:lnTo>
                  <a:lnTo>
                    <a:pt x="157" y="34"/>
                  </a:lnTo>
                  <a:lnTo>
                    <a:pt x="150" y="28"/>
                  </a:lnTo>
                  <a:lnTo>
                    <a:pt x="150" y="21"/>
                  </a:lnTo>
                  <a:lnTo>
                    <a:pt x="157" y="21"/>
                  </a:lnTo>
                  <a:lnTo>
                    <a:pt x="157" y="14"/>
                  </a:lnTo>
                  <a:lnTo>
                    <a:pt x="157" y="7"/>
                  </a:lnTo>
                  <a:lnTo>
                    <a:pt x="164" y="7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84" y="7"/>
                  </a:lnTo>
                  <a:lnTo>
                    <a:pt x="191" y="14"/>
                  </a:lnTo>
                  <a:lnTo>
                    <a:pt x="198" y="14"/>
                  </a:lnTo>
                  <a:lnTo>
                    <a:pt x="198" y="21"/>
                  </a:lnTo>
                  <a:lnTo>
                    <a:pt x="198" y="28"/>
                  </a:lnTo>
                  <a:lnTo>
                    <a:pt x="198" y="34"/>
                  </a:lnTo>
                  <a:lnTo>
                    <a:pt x="198" y="41"/>
                  </a:lnTo>
                  <a:lnTo>
                    <a:pt x="191" y="48"/>
                  </a:lnTo>
                  <a:lnTo>
                    <a:pt x="191" y="55"/>
                  </a:lnTo>
                  <a:lnTo>
                    <a:pt x="198" y="55"/>
                  </a:lnTo>
                  <a:lnTo>
                    <a:pt x="198" y="62"/>
                  </a:lnTo>
                  <a:lnTo>
                    <a:pt x="198" y="69"/>
                  </a:lnTo>
                  <a:lnTo>
                    <a:pt x="205" y="69"/>
                  </a:lnTo>
                  <a:lnTo>
                    <a:pt x="205" y="75"/>
                  </a:lnTo>
                  <a:lnTo>
                    <a:pt x="212" y="82"/>
                  </a:lnTo>
                  <a:lnTo>
                    <a:pt x="212" y="89"/>
                  </a:lnTo>
                  <a:lnTo>
                    <a:pt x="212" y="96"/>
                  </a:lnTo>
                  <a:lnTo>
                    <a:pt x="205" y="103"/>
                  </a:lnTo>
                  <a:lnTo>
                    <a:pt x="205" y="110"/>
                  </a:lnTo>
                  <a:lnTo>
                    <a:pt x="205" y="116"/>
                  </a:lnTo>
                  <a:lnTo>
                    <a:pt x="150" y="116"/>
                  </a:lnTo>
                  <a:lnTo>
                    <a:pt x="150" y="110"/>
                  </a:lnTo>
                  <a:lnTo>
                    <a:pt x="150" y="103"/>
                  </a:lnTo>
                  <a:lnTo>
                    <a:pt x="143" y="103"/>
                  </a:lnTo>
                  <a:lnTo>
                    <a:pt x="143" y="96"/>
                  </a:lnTo>
                  <a:lnTo>
                    <a:pt x="143" y="110"/>
                  </a:lnTo>
                  <a:lnTo>
                    <a:pt x="143" y="116"/>
                  </a:lnTo>
                  <a:lnTo>
                    <a:pt x="0" y="1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1" name="Freeform 1084"/>
            <p:cNvSpPr>
              <a:spLocks/>
            </p:cNvSpPr>
            <p:nvPr/>
          </p:nvSpPr>
          <p:spPr bwMode="auto">
            <a:xfrm>
              <a:off x="2357" y="1606"/>
              <a:ext cx="49" cy="17"/>
            </a:xfrm>
            <a:custGeom>
              <a:avLst/>
              <a:gdLst>
                <a:gd name="T0" fmla="*/ 0 w 49"/>
                <a:gd name="T1" fmla="*/ 16 h 17"/>
                <a:gd name="T2" fmla="*/ 0 w 49"/>
                <a:gd name="T3" fmla="*/ 8 h 17"/>
                <a:gd name="T4" fmla="*/ 7 w 49"/>
                <a:gd name="T5" fmla="*/ 8 h 17"/>
                <a:gd name="T6" fmla="*/ 14 w 49"/>
                <a:gd name="T7" fmla="*/ 8 h 17"/>
                <a:gd name="T8" fmla="*/ 21 w 49"/>
                <a:gd name="T9" fmla="*/ 0 h 17"/>
                <a:gd name="T10" fmla="*/ 28 w 49"/>
                <a:gd name="T11" fmla="*/ 0 h 17"/>
                <a:gd name="T12" fmla="*/ 34 w 49"/>
                <a:gd name="T13" fmla="*/ 8 h 17"/>
                <a:gd name="T14" fmla="*/ 41 w 49"/>
                <a:gd name="T15" fmla="*/ 8 h 17"/>
                <a:gd name="T16" fmla="*/ 48 w 49"/>
                <a:gd name="T17" fmla="*/ 8 h 17"/>
                <a:gd name="T18" fmla="*/ 48 w 49"/>
                <a:gd name="T19" fmla="*/ 16 h 17"/>
                <a:gd name="T20" fmla="*/ 0 w 49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17"/>
                <a:gd name="T35" fmla="*/ 49 w 4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17">
                  <a:moveTo>
                    <a:pt x="0" y="16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4" y="8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4" y="8"/>
                  </a:lnTo>
                  <a:lnTo>
                    <a:pt x="41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2" name="Freeform 1085"/>
            <p:cNvSpPr>
              <a:spLocks/>
            </p:cNvSpPr>
            <p:nvPr/>
          </p:nvSpPr>
          <p:spPr bwMode="auto">
            <a:xfrm>
              <a:off x="2480" y="1613"/>
              <a:ext cx="36" cy="17"/>
            </a:xfrm>
            <a:custGeom>
              <a:avLst/>
              <a:gdLst>
                <a:gd name="T0" fmla="*/ 0 w 36"/>
                <a:gd name="T1" fmla="*/ 16 h 17"/>
                <a:gd name="T2" fmla="*/ 7 w 36"/>
                <a:gd name="T3" fmla="*/ 16 h 17"/>
                <a:gd name="T4" fmla="*/ 14 w 36"/>
                <a:gd name="T5" fmla="*/ 16 h 17"/>
                <a:gd name="T6" fmla="*/ 14 w 36"/>
                <a:gd name="T7" fmla="*/ 0 h 17"/>
                <a:gd name="T8" fmla="*/ 21 w 36"/>
                <a:gd name="T9" fmla="*/ 0 h 17"/>
                <a:gd name="T10" fmla="*/ 28 w 36"/>
                <a:gd name="T11" fmla="*/ 16 h 17"/>
                <a:gd name="T12" fmla="*/ 35 w 36"/>
                <a:gd name="T13" fmla="*/ 16 h 17"/>
                <a:gd name="T14" fmla="*/ 0 w 36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7"/>
                <a:gd name="T26" fmla="*/ 36 w 36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7">
                  <a:moveTo>
                    <a:pt x="0" y="16"/>
                  </a:moveTo>
                  <a:lnTo>
                    <a:pt x="7" y="16"/>
                  </a:lnTo>
                  <a:lnTo>
                    <a:pt x="14" y="16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16"/>
                  </a:lnTo>
                  <a:lnTo>
                    <a:pt x="35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3" name="Freeform 1086"/>
            <p:cNvSpPr>
              <a:spLocks/>
            </p:cNvSpPr>
            <p:nvPr/>
          </p:nvSpPr>
          <p:spPr bwMode="auto">
            <a:xfrm>
              <a:off x="1864" y="1619"/>
              <a:ext cx="131" cy="49"/>
            </a:xfrm>
            <a:custGeom>
              <a:avLst/>
              <a:gdLst>
                <a:gd name="T0" fmla="*/ 0 w 131"/>
                <a:gd name="T1" fmla="*/ 48 h 49"/>
                <a:gd name="T2" fmla="*/ 0 w 131"/>
                <a:gd name="T3" fmla="*/ 35 h 49"/>
                <a:gd name="T4" fmla="*/ 0 w 131"/>
                <a:gd name="T5" fmla="*/ 28 h 49"/>
                <a:gd name="T6" fmla="*/ 0 w 131"/>
                <a:gd name="T7" fmla="*/ 21 h 49"/>
                <a:gd name="T8" fmla="*/ 7 w 131"/>
                <a:gd name="T9" fmla="*/ 21 h 49"/>
                <a:gd name="T10" fmla="*/ 7 w 131"/>
                <a:gd name="T11" fmla="*/ 14 h 49"/>
                <a:gd name="T12" fmla="*/ 14 w 131"/>
                <a:gd name="T13" fmla="*/ 14 h 49"/>
                <a:gd name="T14" fmla="*/ 62 w 131"/>
                <a:gd name="T15" fmla="*/ 14 h 49"/>
                <a:gd name="T16" fmla="*/ 62 w 131"/>
                <a:gd name="T17" fmla="*/ 7 h 49"/>
                <a:gd name="T18" fmla="*/ 62 w 131"/>
                <a:gd name="T19" fmla="*/ 0 h 49"/>
                <a:gd name="T20" fmla="*/ 117 w 131"/>
                <a:gd name="T21" fmla="*/ 0 h 49"/>
                <a:gd name="T22" fmla="*/ 124 w 131"/>
                <a:gd name="T23" fmla="*/ 0 h 49"/>
                <a:gd name="T24" fmla="*/ 124 w 131"/>
                <a:gd name="T25" fmla="*/ 7 h 49"/>
                <a:gd name="T26" fmla="*/ 117 w 131"/>
                <a:gd name="T27" fmla="*/ 7 h 49"/>
                <a:gd name="T28" fmla="*/ 124 w 131"/>
                <a:gd name="T29" fmla="*/ 14 h 49"/>
                <a:gd name="T30" fmla="*/ 130 w 131"/>
                <a:gd name="T31" fmla="*/ 14 h 49"/>
                <a:gd name="T32" fmla="*/ 130 w 131"/>
                <a:gd name="T33" fmla="*/ 21 h 49"/>
                <a:gd name="T34" fmla="*/ 124 w 131"/>
                <a:gd name="T35" fmla="*/ 21 h 49"/>
                <a:gd name="T36" fmla="*/ 124 w 131"/>
                <a:gd name="T37" fmla="*/ 28 h 49"/>
                <a:gd name="T38" fmla="*/ 124 w 131"/>
                <a:gd name="T39" fmla="*/ 35 h 49"/>
                <a:gd name="T40" fmla="*/ 124 w 131"/>
                <a:gd name="T41" fmla="*/ 41 h 49"/>
                <a:gd name="T42" fmla="*/ 117 w 131"/>
                <a:gd name="T43" fmla="*/ 41 h 49"/>
                <a:gd name="T44" fmla="*/ 110 w 131"/>
                <a:gd name="T45" fmla="*/ 41 h 49"/>
                <a:gd name="T46" fmla="*/ 110 w 131"/>
                <a:gd name="T47" fmla="*/ 48 h 49"/>
                <a:gd name="T48" fmla="*/ 0 w 131"/>
                <a:gd name="T49" fmla="*/ 48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1"/>
                <a:gd name="T76" fmla="*/ 0 h 49"/>
                <a:gd name="T77" fmla="*/ 131 w 131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1" h="49">
                  <a:moveTo>
                    <a:pt x="0" y="48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62" y="14"/>
                  </a:lnTo>
                  <a:lnTo>
                    <a:pt x="62" y="7"/>
                  </a:lnTo>
                  <a:lnTo>
                    <a:pt x="62" y="0"/>
                  </a:lnTo>
                  <a:lnTo>
                    <a:pt x="117" y="0"/>
                  </a:lnTo>
                  <a:lnTo>
                    <a:pt x="124" y="0"/>
                  </a:lnTo>
                  <a:lnTo>
                    <a:pt x="124" y="7"/>
                  </a:lnTo>
                  <a:lnTo>
                    <a:pt x="117" y="7"/>
                  </a:lnTo>
                  <a:lnTo>
                    <a:pt x="124" y="14"/>
                  </a:lnTo>
                  <a:lnTo>
                    <a:pt x="130" y="14"/>
                  </a:lnTo>
                  <a:lnTo>
                    <a:pt x="130" y="21"/>
                  </a:lnTo>
                  <a:lnTo>
                    <a:pt x="124" y="21"/>
                  </a:lnTo>
                  <a:lnTo>
                    <a:pt x="124" y="28"/>
                  </a:lnTo>
                  <a:lnTo>
                    <a:pt x="124" y="35"/>
                  </a:lnTo>
                  <a:lnTo>
                    <a:pt x="124" y="41"/>
                  </a:lnTo>
                  <a:lnTo>
                    <a:pt x="117" y="41"/>
                  </a:lnTo>
                  <a:lnTo>
                    <a:pt x="110" y="41"/>
                  </a:lnTo>
                  <a:lnTo>
                    <a:pt x="110" y="48"/>
                  </a:lnTo>
                  <a:lnTo>
                    <a:pt x="0" y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4" name="Freeform 1087"/>
            <p:cNvSpPr>
              <a:spLocks/>
            </p:cNvSpPr>
            <p:nvPr/>
          </p:nvSpPr>
          <p:spPr bwMode="auto">
            <a:xfrm>
              <a:off x="2077" y="1619"/>
              <a:ext cx="206" cy="49"/>
            </a:xfrm>
            <a:custGeom>
              <a:avLst/>
              <a:gdLst>
                <a:gd name="T0" fmla="*/ 27 w 206"/>
                <a:gd name="T1" fmla="*/ 48 h 49"/>
                <a:gd name="T2" fmla="*/ 27 w 206"/>
                <a:gd name="T3" fmla="*/ 41 h 49"/>
                <a:gd name="T4" fmla="*/ 6 w 206"/>
                <a:gd name="T5" fmla="*/ 41 h 49"/>
                <a:gd name="T6" fmla="*/ 6 w 206"/>
                <a:gd name="T7" fmla="*/ 14 h 49"/>
                <a:gd name="T8" fmla="*/ 0 w 206"/>
                <a:gd name="T9" fmla="*/ 14 h 49"/>
                <a:gd name="T10" fmla="*/ 0 w 206"/>
                <a:gd name="T11" fmla="*/ 7 h 49"/>
                <a:gd name="T12" fmla="*/ 0 w 206"/>
                <a:gd name="T13" fmla="*/ 0 h 49"/>
                <a:gd name="T14" fmla="*/ 143 w 206"/>
                <a:gd name="T15" fmla="*/ 0 h 49"/>
                <a:gd name="T16" fmla="*/ 143 w 206"/>
                <a:gd name="T17" fmla="*/ 7 h 49"/>
                <a:gd name="T18" fmla="*/ 143 w 206"/>
                <a:gd name="T19" fmla="*/ 14 h 49"/>
                <a:gd name="T20" fmla="*/ 143 w 206"/>
                <a:gd name="T21" fmla="*/ 7 h 49"/>
                <a:gd name="T22" fmla="*/ 143 w 206"/>
                <a:gd name="T23" fmla="*/ 0 h 49"/>
                <a:gd name="T24" fmla="*/ 150 w 206"/>
                <a:gd name="T25" fmla="*/ 0 h 49"/>
                <a:gd name="T26" fmla="*/ 205 w 206"/>
                <a:gd name="T27" fmla="*/ 0 h 49"/>
                <a:gd name="T28" fmla="*/ 198 w 206"/>
                <a:gd name="T29" fmla="*/ 7 h 49"/>
                <a:gd name="T30" fmla="*/ 198 w 206"/>
                <a:gd name="T31" fmla="*/ 14 h 49"/>
                <a:gd name="T32" fmla="*/ 198 w 206"/>
                <a:gd name="T33" fmla="*/ 21 h 49"/>
                <a:gd name="T34" fmla="*/ 198 w 206"/>
                <a:gd name="T35" fmla="*/ 28 h 49"/>
                <a:gd name="T36" fmla="*/ 198 w 206"/>
                <a:gd name="T37" fmla="*/ 35 h 49"/>
                <a:gd name="T38" fmla="*/ 198 w 206"/>
                <a:gd name="T39" fmla="*/ 41 h 49"/>
                <a:gd name="T40" fmla="*/ 205 w 206"/>
                <a:gd name="T41" fmla="*/ 48 h 49"/>
                <a:gd name="T42" fmla="*/ 136 w 206"/>
                <a:gd name="T43" fmla="*/ 48 h 49"/>
                <a:gd name="T44" fmla="*/ 136 w 206"/>
                <a:gd name="T45" fmla="*/ 41 h 49"/>
                <a:gd name="T46" fmla="*/ 109 w 206"/>
                <a:gd name="T47" fmla="*/ 41 h 49"/>
                <a:gd name="T48" fmla="*/ 109 w 206"/>
                <a:gd name="T49" fmla="*/ 48 h 49"/>
                <a:gd name="T50" fmla="*/ 102 w 206"/>
                <a:gd name="T51" fmla="*/ 48 h 49"/>
                <a:gd name="T52" fmla="*/ 102 w 206"/>
                <a:gd name="T53" fmla="*/ 41 h 49"/>
                <a:gd name="T54" fmla="*/ 61 w 206"/>
                <a:gd name="T55" fmla="*/ 41 h 49"/>
                <a:gd name="T56" fmla="*/ 61 w 206"/>
                <a:gd name="T57" fmla="*/ 48 h 49"/>
                <a:gd name="T58" fmla="*/ 54 w 206"/>
                <a:gd name="T59" fmla="*/ 48 h 49"/>
                <a:gd name="T60" fmla="*/ 61 w 206"/>
                <a:gd name="T61" fmla="*/ 41 h 49"/>
                <a:gd name="T62" fmla="*/ 34 w 206"/>
                <a:gd name="T63" fmla="*/ 41 h 49"/>
                <a:gd name="T64" fmla="*/ 34 w 206"/>
                <a:gd name="T65" fmla="*/ 48 h 49"/>
                <a:gd name="T66" fmla="*/ 27 w 206"/>
                <a:gd name="T67" fmla="*/ 48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6"/>
                <a:gd name="T103" fmla="*/ 0 h 49"/>
                <a:gd name="T104" fmla="*/ 206 w 206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6" h="49">
                  <a:moveTo>
                    <a:pt x="27" y="48"/>
                  </a:moveTo>
                  <a:lnTo>
                    <a:pt x="27" y="41"/>
                  </a:lnTo>
                  <a:lnTo>
                    <a:pt x="6" y="41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7"/>
                  </a:lnTo>
                  <a:lnTo>
                    <a:pt x="143" y="14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205" y="0"/>
                  </a:lnTo>
                  <a:lnTo>
                    <a:pt x="198" y="7"/>
                  </a:lnTo>
                  <a:lnTo>
                    <a:pt x="198" y="14"/>
                  </a:lnTo>
                  <a:lnTo>
                    <a:pt x="198" y="21"/>
                  </a:lnTo>
                  <a:lnTo>
                    <a:pt x="198" y="28"/>
                  </a:lnTo>
                  <a:lnTo>
                    <a:pt x="198" y="35"/>
                  </a:lnTo>
                  <a:lnTo>
                    <a:pt x="198" y="41"/>
                  </a:lnTo>
                  <a:lnTo>
                    <a:pt x="205" y="48"/>
                  </a:lnTo>
                  <a:lnTo>
                    <a:pt x="136" y="48"/>
                  </a:lnTo>
                  <a:lnTo>
                    <a:pt x="136" y="41"/>
                  </a:lnTo>
                  <a:lnTo>
                    <a:pt x="109" y="41"/>
                  </a:lnTo>
                  <a:lnTo>
                    <a:pt x="109" y="48"/>
                  </a:lnTo>
                  <a:lnTo>
                    <a:pt x="102" y="48"/>
                  </a:lnTo>
                  <a:lnTo>
                    <a:pt x="102" y="41"/>
                  </a:lnTo>
                  <a:lnTo>
                    <a:pt x="61" y="41"/>
                  </a:lnTo>
                  <a:lnTo>
                    <a:pt x="61" y="48"/>
                  </a:lnTo>
                  <a:lnTo>
                    <a:pt x="54" y="48"/>
                  </a:lnTo>
                  <a:lnTo>
                    <a:pt x="61" y="41"/>
                  </a:lnTo>
                  <a:lnTo>
                    <a:pt x="34" y="41"/>
                  </a:lnTo>
                  <a:lnTo>
                    <a:pt x="34" y="48"/>
                  </a:lnTo>
                  <a:lnTo>
                    <a:pt x="27" y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5" name="Freeform 1088"/>
            <p:cNvSpPr>
              <a:spLocks/>
            </p:cNvSpPr>
            <p:nvPr/>
          </p:nvSpPr>
          <p:spPr bwMode="auto">
            <a:xfrm>
              <a:off x="2344" y="1619"/>
              <a:ext cx="117" cy="49"/>
            </a:xfrm>
            <a:custGeom>
              <a:avLst/>
              <a:gdLst>
                <a:gd name="T0" fmla="*/ 6 w 117"/>
                <a:gd name="T1" fmla="*/ 48 h 49"/>
                <a:gd name="T2" fmla="*/ 6 w 117"/>
                <a:gd name="T3" fmla="*/ 41 h 49"/>
                <a:gd name="T4" fmla="*/ 0 w 117"/>
                <a:gd name="T5" fmla="*/ 41 h 49"/>
                <a:gd name="T6" fmla="*/ 0 w 117"/>
                <a:gd name="T7" fmla="*/ 35 h 49"/>
                <a:gd name="T8" fmla="*/ 0 w 117"/>
                <a:gd name="T9" fmla="*/ 28 h 49"/>
                <a:gd name="T10" fmla="*/ 6 w 117"/>
                <a:gd name="T11" fmla="*/ 28 h 49"/>
                <a:gd name="T12" fmla="*/ 0 w 117"/>
                <a:gd name="T13" fmla="*/ 28 h 49"/>
                <a:gd name="T14" fmla="*/ 6 w 117"/>
                <a:gd name="T15" fmla="*/ 28 h 49"/>
                <a:gd name="T16" fmla="*/ 6 w 117"/>
                <a:gd name="T17" fmla="*/ 21 h 49"/>
                <a:gd name="T18" fmla="*/ 0 w 117"/>
                <a:gd name="T19" fmla="*/ 21 h 49"/>
                <a:gd name="T20" fmla="*/ 0 w 117"/>
                <a:gd name="T21" fmla="*/ 14 h 49"/>
                <a:gd name="T22" fmla="*/ 6 w 117"/>
                <a:gd name="T23" fmla="*/ 14 h 49"/>
                <a:gd name="T24" fmla="*/ 13 w 117"/>
                <a:gd name="T25" fmla="*/ 7 h 49"/>
                <a:gd name="T26" fmla="*/ 13 w 117"/>
                <a:gd name="T27" fmla="*/ 0 h 49"/>
                <a:gd name="T28" fmla="*/ 61 w 117"/>
                <a:gd name="T29" fmla="*/ 0 h 49"/>
                <a:gd name="T30" fmla="*/ 61 w 117"/>
                <a:gd name="T31" fmla="*/ 7 h 49"/>
                <a:gd name="T32" fmla="*/ 68 w 117"/>
                <a:gd name="T33" fmla="*/ 7 h 49"/>
                <a:gd name="T34" fmla="*/ 68 w 117"/>
                <a:gd name="T35" fmla="*/ 14 h 49"/>
                <a:gd name="T36" fmla="*/ 68 w 117"/>
                <a:gd name="T37" fmla="*/ 21 h 49"/>
                <a:gd name="T38" fmla="*/ 61 w 117"/>
                <a:gd name="T39" fmla="*/ 21 h 49"/>
                <a:gd name="T40" fmla="*/ 61 w 117"/>
                <a:gd name="T41" fmla="*/ 28 h 49"/>
                <a:gd name="T42" fmla="*/ 109 w 117"/>
                <a:gd name="T43" fmla="*/ 35 h 49"/>
                <a:gd name="T44" fmla="*/ 116 w 117"/>
                <a:gd name="T45" fmla="*/ 35 h 49"/>
                <a:gd name="T46" fmla="*/ 116 w 117"/>
                <a:gd name="T47" fmla="*/ 41 h 49"/>
                <a:gd name="T48" fmla="*/ 116 w 117"/>
                <a:gd name="T49" fmla="*/ 48 h 49"/>
                <a:gd name="T50" fmla="*/ 6 w 117"/>
                <a:gd name="T51" fmla="*/ 48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49"/>
                <a:gd name="T80" fmla="*/ 117 w 117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49">
                  <a:moveTo>
                    <a:pt x="6" y="48"/>
                  </a:moveTo>
                  <a:lnTo>
                    <a:pt x="6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21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61" y="0"/>
                  </a:lnTo>
                  <a:lnTo>
                    <a:pt x="61" y="7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1" y="21"/>
                  </a:lnTo>
                  <a:lnTo>
                    <a:pt x="61" y="28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16" y="41"/>
                  </a:lnTo>
                  <a:lnTo>
                    <a:pt x="116" y="48"/>
                  </a:lnTo>
                  <a:lnTo>
                    <a:pt x="6" y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6" name="Freeform 1089"/>
            <p:cNvSpPr>
              <a:spLocks/>
            </p:cNvSpPr>
            <p:nvPr/>
          </p:nvSpPr>
          <p:spPr bwMode="auto">
            <a:xfrm>
              <a:off x="2460" y="1619"/>
              <a:ext cx="83" cy="49"/>
            </a:xfrm>
            <a:custGeom>
              <a:avLst/>
              <a:gdLst>
                <a:gd name="T0" fmla="*/ 7 w 83"/>
                <a:gd name="T1" fmla="*/ 48 h 49"/>
                <a:gd name="T2" fmla="*/ 7 w 83"/>
                <a:gd name="T3" fmla="*/ 41 h 49"/>
                <a:gd name="T4" fmla="*/ 0 w 83"/>
                <a:gd name="T5" fmla="*/ 41 h 49"/>
                <a:gd name="T6" fmla="*/ 0 w 83"/>
                <a:gd name="T7" fmla="*/ 35 h 49"/>
                <a:gd name="T8" fmla="*/ 7 w 83"/>
                <a:gd name="T9" fmla="*/ 28 h 49"/>
                <a:gd name="T10" fmla="*/ 7 w 83"/>
                <a:gd name="T11" fmla="*/ 21 h 49"/>
                <a:gd name="T12" fmla="*/ 14 w 83"/>
                <a:gd name="T13" fmla="*/ 14 h 49"/>
                <a:gd name="T14" fmla="*/ 14 w 83"/>
                <a:gd name="T15" fmla="*/ 7 h 49"/>
                <a:gd name="T16" fmla="*/ 14 w 83"/>
                <a:gd name="T17" fmla="*/ 0 h 49"/>
                <a:gd name="T18" fmla="*/ 20 w 83"/>
                <a:gd name="T19" fmla="*/ 0 h 49"/>
                <a:gd name="T20" fmla="*/ 55 w 83"/>
                <a:gd name="T21" fmla="*/ 0 h 49"/>
                <a:gd name="T22" fmla="*/ 61 w 83"/>
                <a:gd name="T23" fmla="*/ 0 h 49"/>
                <a:gd name="T24" fmla="*/ 68 w 83"/>
                <a:gd name="T25" fmla="*/ 7 h 49"/>
                <a:gd name="T26" fmla="*/ 75 w 83"/>
                <a:gd name="T27" fmla="*/ 7 h 49"/>
                <a:gd name="T28" fmla="*/ 75 w 83"/>
                <a:gd name="T29" fmla="*/ 14 h 49"/>
                <a:gd name="T30" fmla="*/ 82 w 83"/>
                <a:gd name="T31" fmla="*/ 14 h 49"/>
                <a:gd name="T32" fmla="*/ 82 w 83"/>
                <a:gd name="T33" fmla="*/ 21 h 49"/>
                <a:gd name="T34" fmla="*/ 82 w 83"/>
                <a:gd name="T35" fmla="*/ 28 h 49"/>
                <a:gd name="T36" fmla="*/ 82 w 83"/>
                <a:gd name="T37" fmla="*/ 35 h 49"/>
                <a:gd name="T38" fmla="*/ 82 w 83"/>
                <a:gd name="T39" fmla="*/ 41 h 49"/>
                <a:gd name="T40" fmla="*/ 82 w 83"/>
                <a:gd name="T41" fmla="*/ 48 h 49"/>
                <a:gd name="T42" fmla="*/ 7 w 83"/>
                <a:gd name="T43" fmla="*/ 48 h 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3"/>
                <a:gd name="T67" fmla="*/ 0 h 49"/>
                <a:gd name="T68" fmla="*/ 83 w 83"/>
                <a:gd name="T69" fmla="*/ 49 h 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3" h="49">
                  <a:moveTo>
                    <a:pt x="7" y="48"/>
                  </a:moveTo>
                  <a:lnTo>
                    <a:pt x="7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7" y="28"/>
                  </a:lnTo>
                  <a:lnTo>
                    <a:pt x="7" y="21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8" y="7"/>
                  </a:lnTo>
                  <a:lnTo>
                    <a:pt x="75" y="7"/>
                  </a:lnTo>
                  <a:lnTo>
                    <a:pt x="75" y="14"/>
                  </a:lnTo>
                  <a:lnTo>
                    <a:pt x="82" y="14"/>
                  </a:lnTo>
                  <a:lnTo>
                    <a:pt x="82" y="21"/>
                  </a:lnTo>
                  <a:lnTo>
                    <a:pt x="82" y="28"/>
                  </a:lnTo>
                  <a:lnTo>
                    <a:pt x="82" y="35"/>
                  </a:lnTo>
                  <a:lnTo>
                    <a:pt x="82" y="41"/>
                  </a:lnTo>
                  <a:lnTo>
                    <a:pt x="82" y="48"/>
                  </a:lnTo>
                  <a:lnTo>
                    <a:pt x="7" y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7" name="Freeform 1090"/>
            <p:cNvSpPr>
              <a:spLocks/>
            </p:cNvSpPr>
            <p:nvPr/>
          </p:nvSpPr>
          <p:spPr bwMode="auto">
            <a:xfrm>
              <a:off x="1864" y="1667"/>
              <a:ext cx="152" cy="42"/>
            </a:xfrm>
            <a:custGeom>
              <a:avLst/>
              <a:gdLst>
                <a:gd name="T0" fmla="*/ 7 w 152"/>
                <a:gd name="T1" fmla="*/ 41 h 42"/>
                <a:gd name="T2" fmla="*/ 0 w 152"/>
                <a:gd name="T3" fmla="*/ 0 h 42"/>
                <a:gd name="T4" fmla="*/ 110 w 152"/>
                <a:gd name="T5" fmla="*/ 0 h 42"/>
                <a:gd name="T6" fmla="*/ 103 w 152"/>
                <a:gd name="T7" fmla="*/ 0 h 42"/>
                <a:gd name="T8" fmla="*/ 110 w 152"/>
                <a:gd name="T9" fmla="*/ 0 h 42"/>
                <a:gd name="T10" fmla="*/ 117 w 152"/>
                <a:gd name="T11" fmla="*/ 0 h 42"/>
                <a:gd name="T12" fmla="*/ 117 w 152"/>
                <a:gd name="T13" fmla="*/ 7 h 42"/>
                <a:gd name="T14" fmla="*/ 124 w 152"/>
                <a:gd name="T15" fmla="*/ 7 h 42"/>
                <a:gd name="T16" fmla="*/ 130 w 152"/>
                <a:gd name="T17" fmla="*/ 7 h 42"/>
                <a:gd name="T18" fmla="*/ 130 w 152"/>
                <a:gd name="T19" fmla="*/ 14 h 42"/>
                <a:gd name="T20" fmla="*/ 130 w 152"/>
                <a:gd name="T21" fmla="*/ 21 h 42"/>
                <a:gd name="T22" fmla="*/ 137 w 152"/>
                <a:gd name="T23" fmla="*/ 28 h 42"/>
                <a:gd name="T24" fmla="*/ 144 w 152"/>
                <a:gd name="T25" fmla="*/ 28 h 42"/>
                <a:gd name="T26" fmla="*/ 144 w 152"/>
                <a:gd name="T27" fmla="*/ 34 h 42"/>
                <a:gd name="T28" fmla="*/ 144 w 152"/>
                <a:gd name="T29" fmla="*/ 41 h 42"/>
                <a:gd name="T30" fmla="*/ 151 w 152"/>
                <a:gd name="T31" fmla="*/ 41 h 42"/>
                <a:gd name="T32" fmla="*/ 7 w 152"/>
                <a:gd name="T33" fmla="*/ 4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42"/>
                <a:gd name="T53" fmla="*/ 152 w 15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42">
                  <a:moveTo>
                    <a:pt x="7" y="41"/>
                  </a:moveTo>
                  <a:lnTo>
                    <a:pt x="0" y="0"/>
                  </a:lnTo>
                  <a:lnTo>
                    <a:pt x="110" y="0"/>
                  </a:lnTo>
                  <a:lnTo>
                    <a:pt x="103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0" y="7"/>
                  </a:lnTo>
                  <a:lnTo>
                    <a:pt x="130" y="14"/>
                  </a:lnTo>
                  <a:lnTo>
                    <a:pt x="130" y="21"/>
                  </a:lnTo>
                  <a:lnTo>
                    <a:pt x="137" y="28"/>
                  </a:lnTo>
                  <a:lnTo>
                    <a:pt x="144" y="28"/>
                  </a:lnTo>
                  <a:lnTo>
                    <a:pt x="144" y="34"/>
                  </a:lnTo>
                  <a:lnTo>
                    <a:pt x="144" y="41"/>
                  </a:lnTo>
                  <a:lnTo>
                    <a:pt x="151" y="41"/>
                  </a:lnTo>
                  <a:lnTo>
                    <a:pt x="7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8" name="Freeform 1091"/>
            <p:cNvSpPr>
              <a:spLocks/>
            </p:cNvSpPr>
            <p:nvPr/>
          </p:nvSpPr>
          <p:spPr bwMode="auto">
            <a:xfrm>
              <a:off x="2097" y="1667"/>
              <a:ext cx="104" cy="42"/>
            </a:xfrm>
            <a:custGeom>
              <a:avLst/>
              <a:gdLst>
                <a:gd name="T0" fmla="*/ 0 w 104"/>
                <a:gd name="T1" fmla="*/ 41 h 42"/>
                <a:gd name="T2" fmla="*/ 7 w 104"/>
                <a:gd name="T3" fmla="*/ 0 h 42"/>
                <a:gd name="T4" fmla="*/ 14 w 104"/>
                <a:gd name="T5" fmla="*/ 0 h 42"/>
                <a:gd name="T6" fmla="*/ 34 w 104"/>
                <a:gd name="T7" fmla="*/ 0 h 42"/>
                <a:gd name="T8" fmla="*/ 41 w 104"/>
                <a:gd name="T9" fmla="*/ 0 h 42"/>
                <a:gd name="T10" fmla="*/ 82 w 104"/>
                <a:gd name="T11" fmla="*/ 0 h 42"/>
                <a:gd name="T12" fmla="*/ 89 w 104"/>
                <a:gd name="T13" fmla="*/ 0 h 42"/>
                <a:gd name="T14" fmla="*/ 103 w 104"/>
                <a:gd name="T15" fmla="*/ 41 h 42"/>
                <a:gd name="T16" fmla="*/ 96 w 104"/>
                <a:gd name="T17" fmla="*/ 41 h 42"/>
                <a:gd name="T18" fmla="*/ 82 w 104"/>
                <a:gd name="T19" fmla="*/ 7 h 42"/>
                <a:gd name="T20" fmla="*/ 41 w 104"/>
                <a:gd name="T21" fmla="*/ 7 h 42"/>
                <a:gd name="T22" fmla="*/ 41 w 104"/>
                <a:gd name="T23" fmla="*/ 41 h 42"/>
                <a:gd name="T24" fmla="*/ 34 w 104"/>
                <a:gd name="T25" fmla="*/ 41 h 42"/>
                <a:gd name="T26" fmla="*/ 34 w 104"/>
                <a:gd name="T27" fmla="*/ 7 h 42"/>
                <a:gd name="T28" fmla="*/ 14 w 104"/>
                <a:gd name="T29" fmla="*/ 7 h 42"/>
                <a:gd name="T30" fmla="*/ 7 w 104"/>
                <a:gd name="T31" fmla="*/ 41 h 42"/>
                <a:gd name="T32" fmla="*/ 0 w 104"/>
                <a:gd name="T33" fmla="*/ 4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42"/>
                <a:gd name="T53" fmla="*/ 104 w 10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42">
                  <a:moveTo>
                    <a:pt x="0" y="41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103" y="41"/>
                  </a:lnTo>
                  <a:lnTo>
                    <a:pt x="96" y="41"/>
                  </a:lnTo>
                  <a:lnTo>
                    <a:pt x="82" y="7"/>
                  </a:lnTo>
                  <a:lnTo>
                    <a:pt x="41" y="7"/>
                  </a:lnTo>
                  <a:lnTo>
                    <a:pt x="41" y="41"/>
                  </a:lnTo>
                  <a:lnTo>
                    <a:pt x="34" y="41"/>
                  </a:lnTo>
                  <a:lnTo>
                    <a:pt x="34" y="7"/>
                  </a:lnTo>
                  <a:lnTo>
                    <a:pt x="14" y="7"/>
                  </a:lnTo>
                  <a:lnTo>
                    <a:pt x="7" y="41"/>
                  </a:lnTo>
                  <a:lnTo>
                    <a:pt x="0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9" name="Freeform 1092"/>
            <p:cNvSpPr>
              <a:spLocks/>
            </p:cNvSpPr>
            <p:nvPr/>
          </p:nvSpPr>
          <p:spPr bwMode="auto">
            <a:xfrm>
              <a:off x="2213" y="1667"/>
              <a:ext cx="70" cy="42"/>
            </a:xfrm>
            <a:custGeom>
              <a:avLst/>
              <a:gdLst>
                <a:gd name="T0" fmla="*/ 14 w 70"/>
                <a:gd name="T1" fmla="*/ 41 h 42"/>
                <a:gd name="T2" fmla="*/ 14 w 70"/>
                <a:gd name="T3" fmla="*/ 28 h 42"/>
                <a:gd name="T4" fmla="*/ 14 w 70"/>
                <a:gd name="T5" fmla="*/ 21 h 42"/>
                <a:gd name="T6" fmla="*/ 7 w 70"/>
                <a:gd name="T7" fmla="*/ 21 h 42"/>
                <a:gd name="T8" fmla="*/ 7 w 70"/>
                <a:gd name="T9" fmla="*/ 14 h 42"/>
                <a:gd name="T10" fmla="*/ 7 w 70"/>
                <a:gd name="T11" fmla="*/ 7 h 42"/>
                <a:gd name="T12" fmla="*/ 0 w 70"/>
                <a:gd name="T13" fmla="*/ 0 h 42"/>
                <a:gd name="T14" fmla="*/ 69 w 70"/>
                <a:gd name="T15" fmla="*/ 0 h 42"/>
                <a:gd name="T16" fmla="*/ 69 w 70"/>
                <a:gd name="T17" fmla="*/ 7 h 42"/>
                <a:gd name="T18" fmla="*/ 69 w 70"/>
                <a:gd name="T19" fmla="*/ 14 h 42"/>
                <a:gd name="T20" fmla="*/ 69 w 70"/>
                <a:gd name="T21" fmla="*/ 21 h 42"/>
                <a:gd name="T22" fmla="*/ 69 w 70"/>
                <a:gd name="T23" fmla="*/ 28 h 42"/>
                <a:gd name="T24" fmla="*/ 62 w 70"/>
                <a:gd name="T25" fmla="*/ 28 h 42"/>
                <a:gd name="T26" fmla="*/ 62 w 70"/>
                <a:gd name="T27" fmla="*/ 34 h 42"/>
                <a:gd name="T28" fmla="*/ 62 w 70"/>
                <a:gd name="T29" fmla="*/ 41 h 42"/>
                <a:gd name="T30" fmla="*/ 14 w 70"/>
                <a:gd name="T31" fmla="*/ 41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42"/>
                <a:gd name="T50" fmla="*/ 70 w 70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42">
                  <a:moveTo>
                    <a:pt x="14" y="41"/>
                  </a:moveTo>
                  <a:lnTo>
                    <a:pt x="14" y="28"/>
                  </a:lnTo>
                  <a:lnTo>
                    <a:pt x="14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7"/>
                  </a:lnTo>
                  <a:lnTo>
                    <a:pt x="69" y="14"/>
                  </a:lnTo>
                  <a:lnTo>
                    <a:pt x="69" y="21"/>
                  </a:lnTo>
                  <a:lnTo>
                    <a:pt x="69" y="28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2" y="41"/>
                  </a:lnTo>
                  <a:lnTo>
                    <a:pt x="14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0" name="Freeform 1093"/>
            <p:cNvSpPr>
              <a:spLocks/>
            </p:cNvSpPr>
            <p:nvPr/>
          </p:nvSpPr>
          <p:spPr bwMode="auto">
            <a:xfrm>
              <a:off x="2323" y="1667"/>
              <a:ext cx="138" cy="42"/>
            </a:xfrm>
            <a:custGeom>
              <a:avLst/>
              <a:gdLst>
                <a:gd name="T0" fmla="*/ 0 w 138"/>
                <a:gd name="T1" fmla="*/ 41 h 42"/>
                <a:gd name="T2" fmla="*/ 0 w 138"/>
                <a:gd name="T3" fmla="*/ 34 h 42"/>
                <a:gd name="T4" fmla="*/ 7 w 138"/>
                <a:gd name="T5" fmla="*/ 34 h 42"/>
                <a:gd name="T6" fmla="*/ 7 w 138"/>
                <a:gd name="T7" fmla="*/ 28 h 42"/>
                <a:gd name="T8" fmla="*/ 14 w 138"/>
                <a:gd name="T9" fmla="*/ 21 h 42"/>
                <a:gd name="T10" fmla="*/ 14 w 138"/>
                <a:gd name="T11" fmla="*/ 14 h 42"/>
                <a:gd name="T12" fmla="*/ 21 w 138"/>
                <a:gd name="T13" fmla="*/ 7 h 42"/>
                <a:gd name="T14" fmla="*/ 27 w 138"/>
                <a:gd name="T15" fmla="*/ 7 h 42"/>
                <a:gd name="T16" fmla="*/ 34 w 138"/>
                <a:gd name="T17" fmla="*/ 0 h 42"/>
                <a:gd name="T18" fmla="*/ 27 w 138"/>
                <a:gd name="T19" fmla="*/ 0 h 42"/>
                <a:gd name="T20" fmla="*/ 137 w 138"/>
                <a:gd name="T21" fmla="*/ 0 h 42"/>
                <a:gd name="T22" fmla="*/ 137 w 138"/>
                <a:gd name="T23" fmla="*/ 7 h 42"/>
                <a:gd name="T24" fmla="*/ 137 w 138"/>
                <a:gd name="T25" fmla="*/ 14 h 42"/>
                <a:gd name="T26" fmla="*/ 137 w 138"/>
                <a:gd name="T27" fmla="*/ 41 h 42"/>
                <a:gd name="T28" fmla="*/ 0 w 138"/>
                <a:gd name="T29" fmla="*/ 41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8"/>
                <a:gd name="T46" fmla="*/ 0 h 42"/>
                <a:gd name="T47" fmla="*/ 138 w 138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8" h="42">
                  <a:moveTo>
                    <a:pt x="0" y="41"/>
                  </a:moveTo>
                  <a:lnTo>
                    <a:pt x="0" y="34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7" y="7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37" y="0"/>
                  </a:lnTo>
                  <a:lnTo>
                    <a:pt x="137" y="7"/>
                  </a:lnTo>
                  <a:lnTo>
                    <a:pt x="137" y="14"/>
                  </a:lnTo>
                  <a:lnTo>
                    <a:pt x="137" y="41"/>
                  </a:lnTo>
                  <a:lnTo>
                    <a:pt x="0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1" name="Freeform 1094"/>
            <p:cNvSpPr>
              <a:spLocks/>
            </p:cNvSpPr>
            <p:nvPr/>
          </p:nvSpPr>
          <p:spPr bwMode="auto">
            <a:xfrm>
              <a:off x="2460" y="1667"/>
              <a:ext cx="104" cy="42"/>
            </a:xfrm>
            <a:custGeom>
              <a:avLst/>
              <a:gdLst>
                <a:gd name="T0" fmla="*/ 0 w 104"/>
                <a:gd name="T1" fmla="*/ 41 h 42"/>
                <a:gd name="T2" fmla="*/ 0 w 104"/>
                <a:gd name="T3" fmla="*/ 34 h 42"/>
                <a:gd name="T4" fmla="*/ 7 w 104"/>
                <a:gd name="T5" fmla="*/ 28 h 42"/>
                <a:gd name="T6" fmla="*/ 14 w 104"/>
                <a:gd name="T7" fmla="*/ 28 h 42"/>
                <a:gd name="T8" fmla="*/ 14 w 104"/>
                <a:gd name="T9" fmla="*/ 21 h 42"/>
                <a:gd name="T10" fmla="*/ 20 w 104"/>
                <a:gd name="T11" fmla="*/ 21 h 42"/>
                <a:gd name="T12" fmla="*/ 14 w 104"/>
                <a:gd name="T13" fmla="*/ 21 h 42"/>
                <a:gd name="T14" fmla="*/ 14 w 104"/>
                <a:gd name="T15" fmla="*/ 14 h 42"/>
                <a:gd name="T16" fmla="*/ 7 w 104"/>
                <a:gd name="T17" fmla="*/ 14 h 42"/>
                <a:gd name="T18" fmla="*/ 7 w 104"/>
                <a:gd name="T19" fmla="*/ 7 h 42"/>
                <a:gd name="T20" fmla="*/ 7 w 104"/>
                <a:gd name="T21" fmla="*/ 0 h 42"/>
                <a:gd name="T22" fmla="*/ 82 w 104"/>
                <a:gd name="T23" fmla="*/ 0 h 42"/>
                <a:gd name="T24" fmla="*/ 82 w 104"/>
                <a:gd name="T25" fmla="*/ 7 h 42"/>
                <a:gd name="T26" fmla="*/ 82 w 104"/>
                <a:gd name="T27" fmla="*/ 14 h 42"/>
                <a:gd name="T28" fmla="*/ 89 w 104"/>
                <a:gd name="T29" fmla="*/ 14 h 42"/>
                <a:gd name="T30" fmla="*/ 96 w 104"/>
                <a:gd name="T31" fmla="*/ 14 h 42"/>
                <a:gd name="T32" fmla="*/ 103 w 104"/>
                <a:gd name="T33" fmla="*/ 14 h 42"/>
                <a:gd name="T34" fmla="*/ 103 w 104"/>
                <a:gd name="T35" fmla="*/ 41 h 42"/>
                <a:gd name="T36" fmla="*/ 0 w 104"/>
                <a:gd name="T37" fmla="*/ 41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2"/>
                <a:gd name="T59" fmla="*/ 104 w 104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2">
                  <a:moveTo>
                    <a:pt x="0" y="41"/>
                  </a:moveTo>
                  <a:lnTo>
                    <a:pt x="0" y="34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0" y="21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7"/>
                  </a:lnTo>
                  <a:lnTo>
                    <a:pt x="7" y="0"/>
                  </a:lnTo>
                  <a:lnTo>
                    <a:pt x="82" y="0"/>
                  </a:lnTo>
                  <a:lnTo>
                    <a:pt x="82" y="7"/>
                  </a:lnTo>
                  <a:lnTo>
                    <a:pt x="82" y="14"/>
                  </a:lnTo>
                  <a:lnTo>
                    <a:pt x="89" y="14"/>
                  </a:lnTo>
                  <a:lnTo>
                    <a:pt x="96" y="14"/>
                  </a:lnTo>
                  <a:lnTo>
                    <a:pt x="103" y="14"/>
                  </a:lnTo>
                  <a:lnTo>
                    <a:pt x="103" y="41"/>
                  </a:lnTo>
                  <a:lnTo>
                    <a:pt x="0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2" name="Freeform 1095"/>
            <p:cNvSpPr>
              <a:spLocks/>
            </p:cNvSpPr>
            <p:nvPr/>
          </p:nvSpPr>
          <p:spPr bwMode="auto">
            <a:xfrm>
              <a:off x="1871" y="1708"/>
              <a:ext cx="693" cy="49"/>
            </a:xfrm>
            <a:custGeom>
              <a:avLst/>
              <a:gdLst>
                <a:gd name="T0" fmla="*/ 14 w 693"/>
                <a:gd name="T1" fmla="*/ 48 h 49"/>
                <a:gd name="T2" fmla="*/ 0 w 693"/>
                <a:gd name="T3" fmla="*/ 0 h 49"/>
                <a:gd name="T4" fmla="*/ 144 w 693"/>
                <a:gd name="T5" fmla="*/ 0 h 49"/>
                <a:gd name="T6" fmla="*/ 151 w 693"/>
                <a:gd name="T7" fmla="*/ 0 h 49"/>
                <a:gd name="T8" fmla="*/ 151 w 693"/>
                <a:gd name="T9" fmla="*/ 7 h 49"/>
                <a:gd name="T10" fmla="*/ 158 w 693"/>
                <a:gd name="T11" fmla="*/ 7 h 49"/>
                <a:gd name="T12" fmla="*/ 165 w 693"/>
                <a:gd name="T13" fmla="*/ 14 h 49"/>
                <a:gd name="T14" fmla="*/ 171 w 693"/>
                <a:gd name="T15" fmla="*/ 14 h 49"/>
                <a:gd name="T16" fmla="*/ 178 w 693"/>
                <a:gd name="T17" fmla="*/ 14 h 49"/>
                <a:gd name="T18" fmla="*/ 178 w 693"/>
                <a:gd name="T19" fmla="*/ 21 h 49"/>
                <a:gd name="T20" fmla="*/ 185 w 693"/>
                <a:gd name="T21" fmla="*/ 21 h 49"/>
                <a:gd name="T22" fmla="*/ 185 w 693"/>
                <a:gd name="T23" fmla="*/ 28 h 49"/>
                <a:gd name="T24" fmla="*/ 192 w 693"/>
                <a:gd name="T25" fmla="*/ 28 h 49"/>
                <a:gd name="T26" fmla="*/ 199 w 693"/>
                <a:gd name="T27" fmla="*/ 28 h 49"/>
                <a:gd name="T28" fmla="*/ 206 w 693"/>
                <a:gd name="T29" fmla="*/ 28 h 49"/>
                <a:gd name="T30" fmla="*/ 212 w 693"/>
                <a:gd name="T31" fmla="*/ 28 h 49"/>
                <a:gd name="T32" fmla="*/ 219 w 693"/>
                <a:gd name="T33" fmla="*/ 28 h 49"/>
                <a:gd name="T34" fmla="*/ 226 w 693"/>
                <a:gd name="T35" fmla="*/ 0 h 49"/>
                <a:gd name="T36" fmla="*/ 233 w 693"/>
                <a:gd name="T37" fmla="*/ 0 h 49"/>
                <a:gd name="T38" fmla="*/ 226 w 693"/>
                <a:gd name="T39" fmla="*/ 34 h 49"/>
                <a:gd name="T40" fmla="*/ 254 w 693"/>
                <a:gd name="T41" fmla="*/ 28 h 49"/>
                <a:gd name="T42" fmla="*/ 260 w 693"/>
                <a:gd name="T43" fmla="*/ 0 h 49"/>
                <a:gd name="T44" fmla="*/ 267 w 693"/>
                <a:gd name="T45" fmla="*/ 0 h 49"/>
                <a:gd name="T46" fmla="*/ 260 w 693"/>
                <a:gd name="T47" fmla="*/ 28 h 49"/>
                <a:gd name="T48" fmla="*/ 281 w 693"/>
                <a:gd name="T49" fmla="*/ 28 h 49"/>
                <a:gd name="T50" fmla="*/ 329 w 693"/>
                <a:gd name="T51" fmla="*/ 34 h 49"/>
                <a:gd name="T52" fmla="*/ 322 w 693"/>
                <a:gd name="T53" fmla="*/ 0 h 49"/>
                <a:gd name="T54" fmla="*/ 329 w 693"/>
                <a:gd name="T55" fmla="*/ 0 h 49"/>
                <a:gd name="T56" fmla="*/ 336 w 693"/>
                <a:gd name="T57" fmla="*/ 34 h 49"/>
                <a:gd name="T58" fmla="*/ 356 w 693"/>
                <a:gd name="T59" fmla="*/ 41 h 49"/>
                <a:gd name="T60" fmla="*/ 356 w 693"/>
                <a:gd name="T61" fmla="*/ 0 h 49"/>
                <a:gd name="T62" fmla="*/ 404 w 693"/>
                <a:gd name="T63" fmla="*/ 0 h 49"/>
                <a:gd name="T64" fmla="*/ 404 w 693"/>
                <a:gd name="T65" fmla="*/ 7 h 49"/>
                <a:gd name="T66" fmla="*/ 404 w 693"/>
                <a:gd name="T67" fmla="*/ 14 h 49"/>
                <a:gd name="T68" fmla="*/ 404 w 693"/>
                <a:gd name="T69" fmla="*/ 21 h 49"/>
                <a:gd name="T70" fmla="*/ 411 w 693"/>
                <a:gd name="T71" fmla="*/ 21 h 49"/>
                <a:gd name="T72" fmla="*/ 418 w 693"/>
                <a:gd name="T73" fmla="*/ 21 h 49"/>
                <a:gd name="T74" fmla="*/ 425 w 693"/>
                <a:gd name="T75" fmla="*/ 21 h 49"/>
                <a:gd name="T76" fmla="*/ 431 w 693"/>
                <a:gd name="T77" fmla="*/ 21 h 49"/>
                <a:gd name="T78" fmla="*/ 431 w 693"/>
                <a:gd name="T79" fmla="*/ 14 h 49"/>
                <a:gd name="T80" fmla="*/ 438 w 693"/>
                <a:gd name="T81" fmla="*/ 14 h 49"/>
                <a:gd name="T82" fmla="*/ 445 w 693"/>
                <a:gd name="T83" fmla="*/ 14 h 49"/>
                <a:gd name="T84" fmla="*/ 445 w 693"/>
                <a:gd name="T85" fmla="*/ 7 h 49"/>
                <a:gd name="T86" fmla="*/ 452 w 693"/>
                <a:gd name="T87" fmla="*/ 7 h 49"/>
                <a:gd name="T88" fmla="*/ 452 w 693"/>
                <a:gd name="T89" fmla="*/ 0 h 49"/>
                <a:gd name="T90" fmla="*/ 589 w 693"/>
                <a:gd name="T91" fmla="*/ 0 h 49"/>
                <a:gd name="T92" fmla="*/ 575 w 693"/>
                <a:gd name="T93" fmla="*/ 34 h 49"/>
                <a:gd name="T94" fmla="*/ 582 w 693"/>
                <a:gd name="T95" fmla="*/ 28 h 49"/>
                <a:gd name="T96" fmla="*/ 582 w 693"/>
                <a:gd name="T97" fmla="*/ 21 h 49"/>
                <a:gd name="T98" fmla="*/ 582 w 693"/>
                <a:gd name="T99" fmla="*/ 14 h 49"/>
                <a:gd name="T100" fmla="*/ 589 w 693"/>
                <a:gd name="T101" fmla="*/ 14 h 49"/>
                <a:gd name="T102" fmla="*/ 589 w 693"/>
                <a:gd name="T103" fmla="*/ 7 h 49"/>
                <a:gd name="T104" fmla="*/ 589 w 693"/>
                <a:gd name="T105" fmla="*/ 0 h 49"/>
                <a:gd name="T106" fmla="*/ 692 w 693"/>
                <a:gd name="T107" fmla="*/ 0 h 49"/>
                <a:gd name="T108" fmla="*/ 692 w 693"/>
                <a:gd name="T109" fmla="*/ 48 h 49"/>
                <a:gd name="T110" fmla="*/ 14 w 693"/>
                <a:gd name="T111" fmla="*/ 48 h 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3"/>
                <a:gd name="T169" fmla="*/ 0 h 49"/>
                <a:gd name="T170" fmla="*/ 693 w 693"/>
                <a:gd name="T171" fmla="*/ 49 h 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3" h="49">
                  <a:moveTo>
                    <a:pt x="14" y="48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1" y="7"/>
                  </a:lnTo>
                  <a:lnTo>
                    <a:pt x="158" y="7"/>
                  </a:lnTo>
                  <a:lnTo>
                    <a:pt x="165" y="14"/>
                  </a:lnTo>
                  <a:lnTo>
                    <a:pt x="171" y="14"/>
                  </a:lnTo>
                  <a:lnTo>
                    <a:pt x="178" y="14"/>
                  </a:lnTo>
                  <a:lnTo>
                    <a:pt x="178" y="21"/>
                  </a:lnTo>
                  <a:lnTo>
                    <a:pt x="185" y="21"/>
                  </a:lnTo>
                  <a:lnTo>
                    <a:pt x="185" y="28"/>
                  </a:lnTo>
                  <a:lnTo>
                    <a:pt x="192" y="28"/>
                  </a:lnTo>
                  <a:lnTo>
                    <a:pt x="199" y="28"/>
                  </a:lnTo>
                  <a:lnTo>
                    <a:pt x="206" y="28"/>
                  </a:lnTo>
                  <a:lnTo>
                    <a:pt x="212" y="28"/>
                  </a:lnTo>
                  <a:lnTo>
                    <a:pt x="219" y="28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26" y="34"/>
                  </a:lnTo>
                  <a:lnTo>
                    <a:pt x="254" y="28"/>
                  </a:lnTo>
                  <a:lnTo>
                    <a:pt x="260" y="0"/>
                  </a:lnTo>
                  <a:lnTo>
                    <a:pt x="267" y="0"/>
                  </a:lnTo>
                  <a:lnTo>
                    <a:pt x="260" y="28"/>
                  </a:lnTo>
                  <a:lnTo>
                    <a:pt x="281" y="28"/>
                  </a:lnTo>
                  <a:lnTo>
                    <a:pt x="329" y="34"/>
                  </a:lnTo>
                  <a:lnTo>
                    <a:pt x="322" y="0"/>
                  </a:lnTo>
                  <a:lnTo>
                    <a:pt x="329" y="0"/>
                  </a:lnTo>
                  <a:lnTo>
                    <a:pt x="336" y="34"/>
                  </a:lnTo>
                  <a:lnTo>
                    <a:pt x="356" y="41"/>
                  </a:lnTo>
                  <a:lnTo>
                    <a:pt x="356" y="0"/>
                  </a:lnTo>
                  <a:lnTo>
                    <a:pt x="404" y="0"/>
                  </a:lnTo>
                  <a:lnTo>
                    <a:pt x="404" y="7"/>
                  </a:lnTo>
                  <a:lnTo>
                    <a:pt x="404" y="14"/>
                  </a:lnTo>
                  <a:lnTo>
                    <a:pt x="404" y="21"/>
                  </a:lnTo>
                  <a:lnTo>
                    <a:pt x="411" y="21"/>
                  </a:lnTo>
                  <a:lnTo>
                    <a:pt x="418" y="21"/>
                  </a:lnTo>
                  <a:lnTo>
                    <a:pt x="425" y="21"/>
                  </a:lnTo>
                  <a:lnTo>
                    <a:pt x="431" y="21"/>
                  </a:lnTo>
                  <a:lnTo>
                    <a:pt x="431" y="14"/>
                  </a:lnTo>
                  <a:lnTo>
                    <a:pt x="438" y="14"/>
                  </a:lnTo>
                  <a:lnTo>
                    <a:pt x="445" y="14"/>
                  </a:lnTo>
                  <a:lnTo>
                    <a:pt x="445" y="7"/>
                  </a:lnTo>
                  <a:lnTo>
                    <a:pt x="452" y="7"/>
                  </a:lnTo>
                  <a:lnTo>
                    <a:pt x="452" y="0"/>
                  </a:lnTo>
                  <a:lnTo>
                    <a:pt x="589" y="0"/>
                  </a:lnTo>
                  <a:lnTo>
                    <a:pt x="575" y="34"/>
                  </a:lnTo>
                  <a:lnTo>
                    <a:pt x="582" y="28"/>
                  </a:lnTo>
                  <a:lnTo>
                    <a:pt x="582" y="21"/>
                  </a:lnTo>
                  <a:lnTo>
                    <a:pt x="582" y="14"/>
                  </a:lnTo>
                  <a:lnTo>
                    <a:pt x="589" y="14"/>
                  </a:lnTo>
                  <a:lnTo>
                    <a:pt x="589" y="7"/>
                  </a:lnTo>
                  <a:lnTo>
                    <a:pt x="589" y="0"/>
                  </a:lnTo>
                  <a:lnTo>
                    <a:pt x="692" y="0"/>
                  </a:lnTo>
                  <a:lnTo>
                    <a:pt x="692" y="48"/>
                  </a:lnTo>
                  <a:lnTo>
                    <a:pt x="14" y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3" name="Freeform 1096"/>
            <p:cNvSpPr>
              <a:spLocks/>
            </p:cNvSpPr>
            <p:nvPr/>
          </p:nvSpPr>
          <p:spPr bwMode="auto">
            <a:xfrm>
              <a:off x="1837" y="1756"/>
              <a:ext cx="727" cy="227"/>
            </a:xfrm>
            <a:custGeom>
              <a:avLst/>
              <a:gdLst>
                <a:gd name="T0" fmla="*/ 48 w 727"/>
                <a:gd name="T1" fmla="*/ 0 h 227"/>
                <a:gd name="T2" fmla="*/ 48 w 727"/>
                <a:gd name="T3" fmla="*/ 7 h 227"/>
                <a:gd name="T4" fmla="*/ 0 w 727"/>
                <a:gd name="T5" fmla="*/ 14 h 227"/>
                <a:gd name="T6" fmla="*/ 75 w 727"/>
                <a:gd name="T7" fmla="*/ 41 h 227"/>
                <a:gd name="T8" fmla="*/ 75 w 727"/>
                <a:gd name="T9" fmla="*/ 110 h 227"/>
                <a:gd name="T10" fmla="*/ 329 w 727"/>
                <a:gd name="T11" fmla="*/ 226 h 227"/>
                <a:gd name="T12" fmla="*/ 582 w 727"/>
                <a:gd name="T13" fmla="*/ 226 h 227"/>
                <a:gd name="T14" fmla="*/ 726 w 727"/>
                <a:gd name="T15" fmla="*/ 226 h 227"/>
                <a:gd name="T16" fmla="*/ 726 w 727"/>
                <a:gd name="T17" fmla="*/ 0 h 227"/>
                <a:gd name="T18" fmla="*/ 48 w 727"/>
                <a:gd name="T19" fmla="*/ 0 h 2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7"/>
                <a:gd name="T31" fmla="*/ 0 h 227"/>
                <a:gd name="T32" fmla="*/ 727 w 727"/>
                <a:gd name="T33" fmla="*/ 227 h 2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7" h="227">
                  <a:moveTo>
                    <a:pt x="48" y="0"/>
                  </a:moveTo>
                  <a:lnTo>
                    <a:pt x="48" y="7"/>
                  </a:lnTo>
                  <a:lnTo>
                    <a:pt x="0" y="14"/>
                  </a:lnTo>
                  <a:lnTo>
                    <a:pt x="75" y="41"/>
                  </a:lnTo>
                  <a:lnTo>
                    <a:pt x="75" y="110"/>
                  </a:lnTo>
                  <a:lnTo>
                    <a:pt x="329" y="226"/>
                  </a:lnTo>
                  <a:lnTo>
                    <a:pt x="582" y="226"/>
                  </a:lnTo>
                  <a:lnTo>
                    <a:pt x="726" y="226"/>
                  </a:lnTo>
                  <a:lnTo>
                    <a:pt x="726" y="0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4" name="Freeform 1097"/>
            <p:cNvSpPr>
              <a:spLocks/>
            </p:cNvSpPr>
            <p:nvPr/>
          </p:nvSpPr>
          <p:spPr bwMode="auto">
            <a:xfrm>
              <a:off x="1837" y="1736"/>
              <a:ext cx="727" cy="247"/>
            </a:xfrm>
            <a:custGeom>
              <a:avLst/>
              <a:gdLst>
                <a:gd name="T0" fmla="*/ 726 w 727"/>
                <a:gd name="T1" fmla="*/ 75 h 247"/>
                <a:gd name="T2" fmla="*/ 719 w 727"/>
                <a:gd name="T3" fmla="*/ 75 h 247"/>
                <a:gd name="T4" fmla="*/ 712 w 727"/>
                <a:gd name="T5" fmla="*/ 75 h 247"/>
                <a:gd name="T6" fmla="*/ 712 w 727"/>
                <a:gd name="T7" fmla="*/ 68 h 247"/>
                <a:gd name="T8" fmla="*/ 705 w 727"/>
                <a:gd name="T9" fmla="*/ 68 h 247"/>
                <a:gd name="T10" fmla="*/ 698 w 727"/>
                <a:gd name="T11" fmla="*/ 68 h 247"/>
                <a:gd name="T12" fmla="*/ 691 w 727"/>
                <a:gd name="T13" fmla="*/ 68 h 247"/>
                <a:gd name="T14" fmla="*/ 684 w 727"/>
                <a:gd name="T15" fmla="*/ 68 h 247"/>
                <a:gd name="T16" fmla="*/ 678 w 727"/>
                <a:gd name="T17" fmla="*/ 68 h 247"/>
                <a:gd name="T18" fmla="*/ 671 w 727"/>
                <a:gd name="T19" fmla="*/ 68 h 247"/>
                <a:gd name="T20" fmla="*/ 671 w 727"/>
                <a:gd name="T21" fmla="*/ 75 h 247"/>
                <a:gd name="T22" fmla="*/ 664 w 727"/>
                <a:gd name="T23" fmla="*/ 75 h 247"/>
                <a:gd name="T24" fmla="*/ 657 w 727"/>
                <a:gd name="T25" fmla="*/ 68 h 247"/>
                <a:gd name="T26" fmla="*/ 650 w 727"/>
                <a:gd name="T27" fmla="*/ 68 h 247"/>
                <a:gd name="T28" fmla="*/ 643 w 727"/>
                <a:gd name="T29" fmla="*/ 68 h 247"/>
                <a:gd name="T30" fmla="*/ 637 w 727"/>
                <a:gd name="T31" fmla="*/ 68 h 247"/>
                <a:gd name="T32" fmla="*/ 630 w 727"/>
                <a:gd name="T33" fmla="*/ 68 h 247"/>
                <a:gd name="T34" fmla="*/ 623 w 727"/>
                <a:gd name="T35" fmla="*/ 68 h 247"/>
                <a:gd name="T36" fmla="*/ 623 w 727"/>
                <a:gd name="T37" fmla="*/ 61 h 247"/>
                <a:gd name="T38" fmla="*/ 616 w 727"/>
                <a:gd name="T39" fmla="*/ 61 h 247"/>
                <a:gd name="T40" fmla="*/ 609 w 727"/>
                <a:gd name="T41" fmla="*/ 61 h 247"/>
                <a:gd name="T42" fmla="*/ 602 w 727"/>
                <a:gd name="T43" fmla="*/ 61 h 247"/>
                <a:gd name="T44" fmla="*/ 595 w 727"/>
                <a:gd name="T45" fmla="*/ 54 h 247"/>
                <a:gd name="T46" fmla="*/ 589 w 727"/>
                <a:gd name="T47" fmla="*/ 54 h 247"/>
                <a:gd name="T48" fmla="*/ 589 w 727"/>
                <a:gd name="T49" fmla="*/ 47 h 247"/>
                <a:gd name="T50" fmla="*/ 520 w 727"/>
                <a:gd name="T51" fmla="*/ 34 h 247"/>
                <a:gd name="T52" fmla="*/ 315 w 727"/>
                <a:gd name="T53" fmla="*/ 0 h 247"/>
                <a:gd name="T54" fmla="*/ 0 w 727"/>
                <a:gd name="T55" fmla="*/ 34 h 247"/>
                <a:gd name="T56" fmla="*/ 582 w 727"/>
                <a:gd name="T57" fmla="*/ 246 h 247"/>
                <a:gd name="T58" fmla="*/ 726 w 727"/>
                <a:gd name="T59" fmla="*/ 246 h 247"/>
                <a:gd name="T60" fmla="*/ 726 w 727"/>
                <a:gd name="T61" fmla="*/ 205 h 247"/>
                <a:gd name="T62" fmla="*/ 726 w 727"/>
                <a:gd name="T63" fmla="*/ 157 h 247"/>
                <a:gd name="T64" fmla="*/ 726 w 727"/>
                <a:gd name="T65" fmla="*/ 116 h 247"/>
                <a:gd name="T66" fmla="*/ 726 w 727"/>
                <a:gd name="T67" fmla="*/ 75 h 2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7"/>
                <a:gd name="T103" fmla="*/ 0 h 247"/>
                <a:gd name="T104" fmla="*/ 727 w 727"/>
                <a:gd name="T105" fmla="*/ 247 h 2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7" h="247">
                  <a:moveTo>
                    <a:pt x="726" y="75"/>
                  </a:moveTo>
                  <a:lnTo>
                    <a:pt x="719" y="75"/>
                  </a:lnTo>
                  <a:lnTo>
                    <a:pt x="712" y="75"/>
                  </a:lnTo>
                  <a:lnTo>
                    <a:pt x="712" y="68"/>
                  </a:lnTo>
                  <a:lnTo>
                    <a:pt x="705" y="68"/>
                  </a:lnTo>
                  <a:lnTo>
                    <a:pt x="698" y="68"/>
                  </a:lnTo>
                  <a:lnTo>
                    <a:pt x="691" y="68"/>
                  </a:lnTo>
                  <a:lnTo>
                    <a:pt x="684" y="68"/>
                  </a:lnTo>
                  <a:lnTo>
                    <a:pt x="678" y="68"/>
                  </a:lnTo>
                  <a:lnTo>
                    <a:pt x="671" y="68"/>
                  </a:lnTo>
                  <a:lnTo>
                    <a:pt x="671" y="75"/>
                  </a:lnTo>
                  <a:lnTo>
                    <a:pt x="664" y="75"/>
                  </a:lnTo>
                  <a:lnTo>
                    <a:pt x="657" y="68"/>
                  </a:lnTo>
                  <a:lnTo>
                    <a:pt x="650" y="68"/>
                  </a:lnTo>
                  <a:lnTo>
                    <a:pt x="643" y="68"/>
                  </a:lnTo>
                  <a:lnTo>
                    <a:pt x="637" y="68"/>
                  </a:lnTo>
                  <a:lnTo>
                    <a:pt x="630" y="68"/>
                  </a:lnTo>
                  <a:lnTo>
                    <a:pt x="623" y="68"/>
                  </a:lnTo>
                  <a:lnTo>
                    <a:pt x="623" y="61"/>
                  </a:lnTo>
                  <a:lnTo>
                    <a:pt x="616" y="61"/>
                  </a:lnTo>
                  <a:lnTo>
                    <a:pt x="609" y="61"/>
                  </a:lnTo>
                  <a:lnTo>
                    <a:pt x="602" y="61"/>
                  </a:lnTo>
                  <a:lnTo>
                    <a:pt x="595" y="54"/>
                  </a:lnTo>
                  <a:lnTo>
                    <a:pt x="589" y="54"/>
                  </a:lnTo>
                  <a:lnTo>
                    <a:pt x="589" y="47"/>
                  </a:lnTo>
                  <a:lnTo>
                    <a:pt x="520" y="34"/>
                  </a:lnTo>
                  <a:lnTo>
                    <a:pt x="315" y="0"/>
                  </a:lnTo>
                  <a:lnTo>
                    <a:pt x="0" y="34"/>
                  </a:lnTo>
                  <a:lnTo>
                    <a:pt x="582" y="246"/>
                  </a:lnTo>
                  <a:lnTo>
                    <a:pt x="726" y="246"/>
                  </a:lnTo>
                  <a:lnTo>
                    <a:pt x="726" y="205"/>
                  </a:lnTo>
                  <a:lnTo>
                    <a:pt x="726" y="157"/>
                  </a:lnTo>
                  <a:lnTo>
                    <a:pt x="726" y="116"/>
                  </a:lnTo>
                  <a:lnTo>
                    <a:pt x="726" y="75"/>
                  </a:lnTo>
                </a:path>
              </a:pathLst>
            </a:custGeom>
            <a:solidFill>
              <a:srgbClr val="CC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5" name="Freeform 1098"/>
            <p:cNvSpPr>
              <a:spLocks/>
            </p:cNvSpPr>
            <p:nvPr/>
          </p:nvSpPr>
          <p:spPr bwMode="auto">
            <a:xfrm>
              <a:off x="2515" y="1804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6 w 49"/>
                <a:gd name="T3" fmla="*/ 0 h 17"/>
                <a:gd name="T4" fmla="*/ 13 w 49"/>
                <a:gd name="T5" fmla="*/ 0 h 17"/>
                <a:gd name="T6" fmla="*/ 20 w 49"/>
                <a:gd name="T7" fmla="*/ 0 h 17"/>
                <a:gd name="T8" fmla="*/ 27 w 49"/>
                <a:gd name="T9" fmla="*/ 0 h 17"/>
                <a:gd name="T10" fmla="*/ 34 w 49"/>
                <a:gd name="T11" fmla="*/ 0 h 17"/>
                <a:gd name="T12" fmla="*/ 34 w 49"/>
                <a:gd name="T13" fmla="*/ 16 h 17"/>
                <a:gd name="T14" fmla="*/ 41 w 49"/>
                <a:gd name="T15" fmla="*/ 16 h 17"/>
                <a:gd name="T16" fmla="*/ 48 w 49"/>
                <a:gd name="T17" fmla="*/ 16 h 17"/>
                <a:gd name="T18" fmla="*/ 41 w 49"/>
                <a:gd name="T19" fmla="*/ 16 h 17"/>
                <a:gd name="T20" fmla="*/ 34 w 49"/>
                <a:gd name="T21" fmla="*/ 0 h 17"/>
                <a:gd name="T22" fmla="*/ 27 w 49"/>
                <a:gd name="T23" fmla="*/ 0 h 17"/>
                <a:gd name="T24" fmla="*/ 20 w 49"/>
                <a:gd name="T25" fmla="*/ 0 h 17"/>
                <a:gd name="T26" fmla="*/ 13 w 49"/>
                <a:gd name="T27" fmla="*/ 0 h 17"/>
                <a:gd name="T28" fmla="*/ 6 w 49"/>
                <a:gd name="T29" fmla="*/ 0 h 17"/>
                <a:gd name="T30" fmla="*/ 0 w 49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7"/>
                <a:gd name="T50" fmla="*/ 49 w 4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7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41" y="16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6" name="Line 1099"/>
            <p:cNvSpPr>
              <a:spLocks noChangeShapeType="1"/>
            </p:cNvSpPr>
            <p:nvPr/>
          </p:nvSpPr>
          <p:spPr bwMode="auto">
            <a:xfrm>
              <a:off x="2508" y="180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7" name="Freeform 1100"/>
            <p:cNvSpPr>
              <a:spLocks/>
            </p:cNvSpPr>
            <p:nvPr/>
          </p:nvSpPr>
          <p:spPr bwMode="auto">
            <a:xfrm>
              <a:off x="2480" y="1804"/>
              <a:ext cx="29" cy="17"/>
            </a:xfrm>
            <a:custGeom>
              <a:avLst/>
              <a:gdLst>
                <a:gd name="T0" fmla="*/ 0 w 29"/>
                <a:gd name="T1" fmla="*/ 0 h 17"/>
                <a:gd name="T2" fmla="*/ 7 w 29"/>
                <a:gd name="T3" fmla="*/ 0 h 17"/>
                <a:gd name="T4" fmla="*/ 14 w 29"/>
                <a:gd name="T5" fmla="*/ 0 h 17"/>
                <a:gd name="T6" fmla="*/ 14 w 29"/>
                <a:gd name="T7" fmla="*/ 16 h 17"/>
                <a:gd name="T8" fmla="*/ 21 w 29"/>
                <a:gd name="T9" fmla="*/ 16 h 17"/>
                <a:gd name="T10" fmla="*/ 28 w 29"/>
                <a:gd name="T11" fmla="*/ 16 h 17"/>
                <a:gd name="T12" fmla="*/ 28 w 29"/>
                <a:gd name="T13" fmla="*/ 0 h 17"/>
                <a:gd name="T14" fmla="*/ 28 w 29"/>
                <a:gd name="T15" fmla="*/ 16 h 17"/>
                <a:gd name="T16" fmla="*/ 21 w 29"/>
                <a:gd name="T17" fmla="*/ 16 h 17"/>
                <a:gd name="T18" fmla="*/ 21 w 29"/>
                <a:gd name="T19" fmla="*/ 0 h 17"/>
                <a:gd name="T20" fmla="*/ 14 w 29"/>
                <a:gd name="T21" fmla="*/ 0 h 17"/>
                <a:gd name="T22" fmla="*/ 7 w 29"/>
                <a:gd name="T23" fmla="*/ 0 h 17"/>
                <a:gd name="T24" fmla="*/ 0 w 29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17"/>
                <a:gd name="T41" fmla="*/ 29 w 2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17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8" name="Freeform 1101"/>
            <p:cNvSpPr>
              <a:spLocks/>
            </p:cNvSpPr>
            <p:nvPr/>
          </p:nvSpPr>
          <p:spPr bwMode="auto">
            <a:xfrm>
              <a:off x="2453" y="1797"/>
              <a:ext cx="28" cy="17"/>
            </a:xfrm>
            <a:custGeom>
              <a:avLst/>
              <a:gdLst>
                <a:gd name="T0" fmla="*/ 0 w 28"/>
                <a:gd name="T1" fmla="*/ 0 h 17"/>
                <a:gd name="T2" fmla="*/ 7 w 28"/>
                <a:gd name="T3" fmla="*/ 0 h 17"/>
                <a:gd name="T4" fmla="*/ 7 w 28"/>
                <a:gd name="T5" fmla="*/ 16 h 17"/>
                <a:gd name="T6" fmla="*/ 14 w 28"/>
                <a:gd name="T7" fmla="*/ 16 h 17"/>
                <a:gd name="T8" fmla="*/ 21 w 28"/>
                <a:gd name="T9" fmla="*/ 16 h 17"/>
                <a:gd name="T10" fmla="*/ 27 w 28"/>
                <a:gd name="T11" fmla="*/ 16 h 17"/>
                <a:gd name="T12" fmla="*/ 21 w 28"/>
                <a:gd name="T13" fmla="*/ 16 h 17"/>
                <a:gd name="T14" fmla="*/ 14 w 28"/>
                <a:gd name="T15" fmla="*/ 16 h 17"/>
                <a:gd name="T16" fmla="*/ 7 w 28"/>
                <a:gd name="T17" fmla="*/ 0 h 17"/>
                <a:gd name="T18" fmla="*/ 0 w 2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7"/>
                <a:gd name="T32" fmla="*/ 28 w 2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7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9" name="Freeform 1102"/>
            <p:cNvSpPr>
              <a:spLocks/>
            </p:cNvSpPr>
            <p:nvPr/>
          </p:nvSpPr>
          <p:spPr bwMode="auto">
            <a:xfrm>
              <a:off x="2426" y="1790"/>
              <a:ext cx="28" cy="17"/>
            </a:xfrm>
            <a:custGeom>
              <a:avLst/>
              <a:gdLst>
                <a:gd name="T0" fmla="*/ 0 w 28"/>
                <a:gd name="T1" fmla="*/ 0 h 17"/>
                <a:gd name="T2" fmla="*/ 6 w 28"/>
                <a:gd name="T3" fmla="*/ 0 h 17"/>
                <a:gd name="T4" fmla="*/ 6 w 28"/>
                <a:gd name="T5" fmla="*/ 16 h 17"/>
                <a:gd name="T6" fmla="*/ 13 w 28"/>
                <a:gd name="T7" fmla="*/ 16 h 17"/>
                <a:gd name="T8" fmla="*/ 20 w 28"/>
                <a:gd name="T9" fmla="*/ 16 h 17"/>
                <a:gd name="T10" fmla="*/ 27 w 28"/>
                <a:gd name="T11" fmla="*/ 16 h 17"/>
                <a:gd name="T12" fmla="*/ 20 w 28"/>
                <a:gd name="T13" fmla="*/ 16 h 17"/>
                <a:gd name="T14" fmla="*/ 13 w 28"/>
                <a:gd name="T15" fmla="*/ 16 h 17"/>
                <a:gd name="T16" fmla="*/ 6 w 28"/>
                <a:gd name="T17" fmla="*/ 0 h 17"/>
                <a:gd name="T18" fmla="*/ 0 w 2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7"/>
                <a:gd name="T32" fmla="*/ 28 w 2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7">
                  <a:moveTo>
                    <a:pt x="0" y="0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0" name="Line 1103"/>
            <p:cNvSpPr>
              <a:spLocks noChangeShapeType="1"/>
            </p:cNvSpPr>
            <p:nvPr/>
          </p:nvSpPr>
          <p:spPr bwMode="auto">
            <a:xfrm>
              <a:off x="2426" y="178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1" name="Line 1104"/>
            <p:cNvSpPr>
              <a:spLocks noChangeShapeType="1"/>
            </p:cNvSpPr>
            <p:nvPr/>
          </p:nvSpPr>
          <p:spPr bwMode="auto">
            <a:xfrm>
              <a:off x="2357" y="1770"/>
              <a:ext cx="69" cy="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2" name="Line 1105"/>
            <p:cNvSpPr>
              <a:spLocks noChangeShapeType="1"/>
            </p:cNvSpPr>
            <p:nvPr/>
          </p:nvSpPr>
          <p:spPr bwMode="auto">
            <a:xfrm>
              <a:off x="2152" y="1736"/>
              <a:ext cx="205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3" name="Line 1106"/>
            <p:cNvSpPr>
              <a:spLocks noChangeShapeType="1"/>
            </p:cNvSpPr>
            <p:nvPr/>
          </p:nvSpPr>
          <p:spPr bwMode="auto">
            <a:xfrm flipV="1">
              <a:off x="1836" y="1736"/>
              <a:ext cx="315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4" name="Line 1107"/>
            <p:cNvSpPr>
              <a:spLocks noChangeShapeType="1"/>
            </p:cNvSpPr>
            <p:nvPr/>
          </p:nvSpPr>
          <p:spPr bwMode="auto">
            <a:xfrm flipH="1" flipV="1">
              <a:off x="1837" y="1770"/>
              <a:ext cx="582" cy="2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5" name="Line 1108"/>
            <p:cNvSpPr>
              <a:spLocks noChangeShapeType="1"/>
            </p:cNvSpPr>
            <p:nvPr/>
          </p:nvSpPr>
          <p:spPr bwMode="auto">
            <a:xfrm flipH="1">
              <a:off x="2419" y="1982"/>
              <a:ext cx="14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6" name="Freeform 1109"/>
            <p:cNvSpPr>
              <a:spLocks/>
            </p:cNvSpPr>
            <p:nvPr/>
          </p:nvSpPr>
          <p:spPr bwMode="auto">
            <a:xfrm>
              <a:off x="2563" y="1811"/>
              <a:ext cx="1" cy="172"/>
            </a:xfrm>
            <a:custGeom>
              <a:avLst/>
              <a:gdLst>
                <a:gd name="T0" fmla="*/ 0 w 1"/>
                <a:gd name="T1" fmla="*/ 0 h 172"/>
                <a:gd name="T2" fmla="*/ 0 w 1"/>
                <a:gd name="T3" fmla="*/ 7 h 172"/>
                <a:gd name="T4" fmla="*/ 0 w 1"/>
                <a:gd name="T5" fmla="*/ 13 h 172"/>
                <a:gd name="T6" fmla="*/ 0 w 1"/>
                <a:gd name="T7" fmla="*/ 20 h 172"/>
                <a:gd name="T8" fmla="*/ 0 w 1"/>
                <a:gd name="T9" fmla="*/ 27 h 172"/>
                <a:gd name="T10" fmla="*/ 0 w 1"/>
                <a:gd name="T11" fmla="*/ 34 h 172"/>
                <a:gd name="T12" fmla="*/ 0 w 1"/>
                <a:gd name="T13" fmla="*/ 41 h 172"/>
                <a:gd name="T14" fmla="*/ 0 w 1"/>
                <a:gd name="T15" fmla="*/ 48 h 172"/>
                <a:gd name="T16" fmla="*/ 0 w 1"/>
                <a:gd name="T17" fmla="*/ 55 h 172"/>
                <a:gd name="T18" fmla="*/ 0 w 1"/>
                <a:gd name="T19" fmla="*/ 61 h 172"/>
                <a:gd name="T20" fmla="*/ 0 w 1"/>
                <a:gd name="T21" fmla="*/ 68 h 172"/>
                <a:gd name="T22" fmla="*/ 0 w 1"/>
                <a:gd name="T23" fmla="*/ 75 h 172"/>
                <a:gd name="T24" fmla="*/ 0 w 1"/>
                <a:gd name="T25" fmla="*/ 82 h 172"/>
                <a:gd name="T26" fmla="*/ 0 w 1"/>
                <a:gd name="T27" fmla="*/ 89 h 172"/>
                <a:gd name="T28" fmla="*/ 0 w 1"/>
                <a:gd name="T29" fmla="*/ 96 h 172"/>
                <a:gd name="T30" fmla="*/ 0 w 1"/>
                <a:gd name="T31" fmla="*/ 102 h 172"/>
                <a:gd name="T32" fmla="*/ 0 w 1"/>
                <a:gd name="T33" fmla="*/ 109 h 172"/>
                <a:gd name="T34" fmla="*/ 0 w 1"/>
                <a:gd name="T35" fmla="*/ 116 h 172"/>
                <a:gd name="T36" fmla="*/ 0 w 1"/>
                <a:gd name="T37" fmla="*/ 123 h 172"/>
                <a:gd name="T38" fmla="*/ 0 w 1"/>
                <a:gd name="T39" fmla="*/ 130 h 172"/>
                <a:gd name="T40" fmla="*/ 0 w 1"/>
                <a:gd name="T41" fmla="*/ 137 h 172"/>
                <a:gd name="T42" fmla="*/ 0 w 1"/>
                <a:gd name="T43" fmla="*/ 143 h 172"/>
                <a:gd name="T44" fmla="*/ 0 w 1"/>
                <a:gd name="T45" fmla="*/ 150 h 172"/>
                <a:gd name="T46" fmla="*/ 0 w 1"/>
                <a:gd name="T47" fmla="*/ 157 h 172"/>
                <a:gd name="T48" fmla="*/ 0 w 1"/>
                <a:gd name="T49" fmla="*/ 164 h 172"/>
                <a:gd name="T50" fmla="*/ 0 w 1"/>
                <a:gd name="T51" fmla="*/ 171 h 172"/>
                <a:gd name="T52" fmla="*/ 0 w 1"/>
                <a:gd name="T53" fmla="*/ 164 h 172"/>
                <a:gd name="T54" fmla="*/ 0 w 1"/>
                <a:gd name="T55" fmla="*/ 157 h 172"/>
                <a:gd name="T56" fmla="*/ 0 w 1"/>
                <a:gd name="T57" fmla="*/ 150 h 172"/>
                <a:gd name="T58" fmla="*/ 0 w 1"/>
                <a:gd name="T59" fmla="*/ 143 h 172"/>
                <a:gd name="T60" fmla="*/ 0 w 1"/>
                <a:gd name="T61" fmla="*/ 137 h 172"/>
                <a:gd name="T62" fmla="*/ 0 w 1"/>
                <a:gd name="T63" fmla="*/ 130 h 172"/>
                <a:gd name="T64" fmla="*/ 0 w 1"/>
                <a:gd name="T65" fmla="*/ 123 h 172"/>
                <a:gd name="T66" fmla="*/ 0 w 1"/>
                <a:gd name="T67" fmla="*/ 116 h 172"/>
                <a:gd name="T68" fmla="*/ 0 w 1"/>
                <a:gd name="T69" fmla="*/ 109 h 172"/>
                <a:gd name="T70" fmla="*/ 0 w 1"/>
                <a:gd name="T71" fmla="*/ 102 h 172"/>
                <a:gd name="T72" fmla="*/ 0 w 1"/>
                <a:gd name="T73" fmla="*/ 96 h 172"/>
                <a:gd name="T74" fmla="*/ 0 w 1"/>
                <a:gd name="T75" fmla="*/ 89 h 172"/>
                <a:gd name="T76" fmla="*/ 0 w 1"/>
                <a:gd name="T77" fmla="*/ 82 h 172"/>
                <a:gd name="T78" fmla="*/ 0 w 1"/>
                <a:gd name="T79" fmla="*/ 75 h 172"/>
                <a:gd name="T80" fmla="*/ 0 w 1"/>
                <a:gd name="T81" fmla="*/ 68 h 172"/>
                <a:gd name="T82" fmla="*/ 0 w 1"/>
                <a:gd name="T83" fmla="*/ 61 h 172"/>
                <a:gd name="T84" fmla="*/ 0 w 1"/>
                <a:gd name="T85" fmla="*/ 55 h 172"/>
                <a:gd name="T86" fmla="*/ 0 w 1"/>
                <a:gd name="T87" fmla="*/ 48 h 172"/>
                <a:gd name="T88" fmla="*/ 0 w 1"/>
                <a:gd name="T89" fmla="*/ 41 h 172"/>
                <a:gd name="T90" fmla="*/ 0 w 1"/>
                <a:gd name="T91" fmla="*/ 34 h 172"/>
                <a:gd name="T92" fmla="*/ 0 w 1"/>
                <a:gd name="T93" fmla="*/ 27 h 172"/>
                <a:gd name="T94" fmla="*/ 0 w 1"/>
                <a:gd name="T95" fmla="*/ 20 h 172"/>
                <a:gd name="T96" fmla="*/ 0 w 1"/>
                <a:gd name="T97" fmla="*/ 13 h 172"/>
                <a:gd name="T98" fmla="*/ 0 w 1"/>
                <a:gd name="T99" fmla="*/ 7 h 172"/>
                <a:gd name="T100" fmla="*/ 0 w 1"/>
                <a:gd name="T101" fmla="*/ 0 h 1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"/>
                <a:gd name="T154" fmla="*/ 0 h 172"/>
                <a:gd name="T155" fmla="*/ 1 w 1"/>
                <a:gd name="T156" fmla="*/ 172 h 1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" h="172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137"/>
                  </a:lnTo>
                  <a:lnTo>
                    <a:pt x="0" y="143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4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89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7" name="Freeform 1110"/>
            <p:cNvSpPr>
              <a:spLocks/>
            </p:cNvSpPr>
            <p:nvPr/>
          </p:nvSpPr>
          <p:spPr bwMode="auto">
            <a:xfrm>
              <a:off x="1837" y="1770"/>
              <a:ext cx="583" cy="213"/>
            </a:xfrm>
            <a:custGeom>
              <a:avLst/>
              <a:gdLst>
                <a:gd name="T0" fmla="*/ 541 w 583"/>
                <a:gd name="T1" fmla="*/ 212 h 213"/>
                <a:gd name="T2" fmla="*/ 0 w 583"/>
                <a:gd name="T3" fmla="*/ 7 h 213"/>
                <a:gd name="T4" fmla="*/ 0 w 583"/>
                <a:gd name="T5" fmla="*/ 0 h 213"/>
                <a:gd name="T6" fmla="*/ 582 w 583"/>
                <a:gd name="T7" fmla="*/ 212 h 213"/>
                <a:gd name="T8" fmla="*/ 541 w 583"/>
                <a:gd name="T9" fmla="*/ 212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213"/>
                <a:gd name="T17" fmla="*/ 583 w 583"/>
                <a:gd name="T18" fmla="*/ 213 h 2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213">
                  <a:moveTo>
                    <a:pt x="541" y="212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582" y="212"/>
                  </a:lnTo>
                  <a:lnTo>
                    <a:pt x="541" y="212"/>
                  </a:lnTo>
                </a:path>
              </a:pathLst>
            </a:custGeom>
            <a:solidFill>
              <a:srgbClr val="80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8" name="Line 1111"/>
            <p:cNvSpPr>
              <a:spLocks noChangeShapeType="1"/>
            </p:cNvSpPr>
            <p:nvPr/>
          </p:nvSpPr>
          <p:spPr bwMode="auto">
            <a:xfrm>
              <a:off x="1837" y="1777"/>
              <a:ext cx="541" cy="20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9" name="Line 1112"/>
            <p:cNvSpPr>
              <a:spLocks noChangeShapeType="1"/>
            </p:cNvSpPr>
            <p:nvPr/>
          </p:nvSpPr>
          <p:spPr bwMode="auto">
            <a:xfrm>
              <a:off x="1837" y="1770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0" name="Line 1113"/>
            <p:cNvSpPr>
              <a:spLocks noChangeShapeType="1"/>
            </p:cNvSpPr>
            <p:nvPr/>
          </p:nvSpPr>
          <p:spPr bwMode="auto">
            <a:xfrm flipH="1" flipV="1">
              <a:off x="1837" y="1770"/>
              <a:ext cx="582" cy="2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1" name="Line 1114"/>
            <p:cNvSpPr>
              <a:spLocks noChangeShapeType="1"/>
            </p:cNvSpPr>
            <p:nvPr/>
          </p:nvSpPr>
          <p:spPr bwMode="auto">
            <a:xfrm>
              <a:off x="2378" y="1982"/>
              <a:ext cx="4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2" name="Freeform 1115"/>
            <p:cNvSpPr>
              <a:spLocks/>
            </p:cNvSpPr>
            <p:nvPr/>
          </p:nvSpPr>
          <p:spPr bwMode="auto">
            <a:xfrm>
              <a:off x="1981" y="1736"/>
              <a:ext cx="165" cy="35"/>
            </a:xfrm>
            <a:custGeom>
              <a:avLst/>
              <a:gdLst>
                <a:gd name="T0" fmla="*/ 0 w 165"/>
                <a:gd name="T1" fmla="*/ 20 h 35"/>
                <a:gd name="T2" fmla="*/ 82 w 165"/>
                <a:gd name="T3" fmla="*/ 34 h 35"/>
                <a:gd name="T4" fmla="*/ 164 w 165"/>
                <a:gd name="T5" fmla="*/ 13 h 35"/>
                <a:gd name="T6" fmla="*/ 96 w 165"/>
                <a:gd name="T7" fmla="*/ 0 h 35"/>
                <a:gd name="T8" fmla="*/ 0 w 165"/>
                <a:gd name="T9" fmla="*/ 2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35"/>
                <a:gd name="T17" fmla="*/ 165 w 16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35">
                  <a:moveTo>
                    <a:pt x="0" y="20"/>
                  </a:moveTo>
                  <a:lnTo>
                    <a:pt x="82" y="34"/>
                  </a:lnTo>
                  <a:lnTo>
                    <a:pt x="164" y="13"/>
                  </a:lnTo>
                  <a:lnTo>
                    <a:pt x="96" y="0"/>
                  </a:lnTo>
                  <a:lnTo>
                    <a:pt x="0" y="2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3" name="Line 1116"/>
            <p:cNvSpPr>
              <a:spLocks noChangeShapeType="1"/>
            </p:cNvSpPr>
            <p:nvPr/>
          </p:nvSpPr>
          <p:spPr bwMode="auto">
            <a:xfrm flipH="1" flipV="1">
              <a:off x="1981" y="1756"/>
              <a:ext cx="82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4" name="Line 1117"/>
            <p:cNvSpPr>
              <a:spLocks noChangeShapeType="1"/>
            </p:cNvSpPr>
            <p:nvPr/>
          </p:nvSpPr>
          <p:spPr bwMode="auto">
            <a:xfrm flipH="1">
              <a:off x="2063" y="1749"/>
              <a:ext cx="82" cy="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5" name="Line 1118"/>
            <p:cNvSpPr>
              <a:spLocks noChangeShapeType="1"/>
            </p:cNvSpPr>
            <p:nvPr/>
          </p:nvSpPr>
          <p:spPr bwMode="auto">
            <a:xfrm>
              <a:off x="2077" y="1736"/>
              <a:ext cx="68" cy="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6" name="Line 1119"/>
            <p:cNvSpPr>
              <a:spLocks noChangeShapeType="1"/>
            </p:cNvSpPr>
            <p:nvPr/>
          </p:nvSpPr>
          <p:spPr bwMode="auto">
            <a:xfrm flipV="1">
              <a:off x="1981" y="1736"/>
              <a:ext cx="96" cy="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7" name="Freeform 1120"/>
            <p:cNvSpPr>
              <a:spLocks/>
            </p:cNvSpPr>
            <p:nvPr/>
          </p:nvSpPr>
          <p:spPr bwMode="auto">
            <a:xfrm>
              <a:off x="1981" y="1749"/>
              <a:ext cx="165" cy="22"/>
            </a:xfrm>
            <a:custGeom>
              <a:avLst/>
              <a:gdLst>
                <a:gd name="T0" fmla="*/ 0 w 165"/>
                <a:gd name="T1" fmla="*/ 7 h 22"/>
                <a:gd name="T2" fmla="*/ 82 w 165"/>
                <a:gd name="T3" fmla="*/ 21 h 22"/>
                <a:gd name="T4" fmla="*/ 164 w 165"/>
                <a:gd name="T5" fmla="*/ 0 h 22"/>
                <a:gd name="T6" fmla="*/ 82 w 165"/>
                <a:gd name="T7" fmla="*/ 21 h 22"/>
                <a:gd name="T8" fmla="*/ 0 w 165"/>
                <a:gd name="T9" fmla="*/ 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22"/>
                <a:gd name="T17" fmla="*/ 165 w 16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22">
                  <a:moveTo>
                    <a:pt x="0" y="7"/>
                  </a:moveTo>
                  <a:lnTo>
                    <a:pt x="82" y="21"/>
                  </a:lnTo>
                  <a:lnTo>
                    <a:pt x="164" y="0"/>
                  </a:lnTo>
                  <a:lnTo>
                    <a:pt x="82" y="21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8" name="Line 1121"/>
            <p:cNvSpPr>
              <a:spLocks noChangeShapeType="1"/>
            </p:cNvSpPr>
            <p:nvPr/>
          </p:nvSpPr>
          <p:spPr bwMode="auto">
            <a:xfrm flipH="1" flipV="1">
              <a:off x="1981" y="1756"/>
              <a:ext cx="82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9" name="Line 1122"/>
            <p:cNvSpPr>
              <a:spLocks noChangeShapeType="1"/>
            </p:cNvSpPr>
            <p:nvPr/>
          </p:nvSpPr>
          <p:spPr bwMode="auto">
            <a:xfrm flipH="1">
              <a:off x="2063" y="1749"/>
              <a:ext cx="82" cy="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0" name="Line 1123"/>
            <p:cNvSpPr>
              <a:spLocks noChangeShapeType="1"/>
            </p:cNvSpPr>
            <p:nvPr/>
          </p:nvSpPr>
          <p:spPr bwMode="auto">
            <a:xfrm flipV="1">
              <a:off x="2063" y="1748"/>
              <a:ext cx="82" cy="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1" name="Line 1124"/>
            <p:cNvSpPr>
              <a:spLocks noChangeShapeType="1"/>
            </p:cNvSpPr>
            <p:nvPr/>
          </p:nvSpPr>
          <p:spPr bwMode="auto">
            <a:xfrm>
              <a:off x="1981" y="1756"/>
              <a:ext cx="82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2" name="Freeform 1125"/>
            <p:cNvSpPr>
              <a:spLocks/>
            </p:cNvSpPr>
            <p:nvPr/>
          </p:nvSpPr>
          <p:spPr bwMode="auto">
            <a:xfrm>
              <a:off x="2077" y="1503"/>
              <a:ext cx="144" cy="158"/>
            </a:xfrm>
            <a:custGeom>
              <a:avLst/>
              <a:gdLst>
                <a:gd name="T0" fmla="*/ 136 w 144"/>
                <a:gd name="T1" fmla="*/ 75 h 158"/>
                <a:gd name="T2" fmla="*/ 130 w 144"/>
                <a:gd name="T3" fmla="*/ 75 h 158"/>
                <a:gd name="T4" fmla="*/ 123 w 144"/>
                <a:gd name="T5" fmla="*/ 75 h 158"/>
                <a:gd name="T6" fmla="*/ 116 w 144"/>
                <a:gd name="T7" fmla="*/ 69 h 158"/>
                <a:gd name="T8" fmla="*/ 109 w 144"/>
                <a:gd name="T9" fmla="*/ 62 h 158"/>
                <a:gd name="T10" fmla="*/ 102 w 144"/>
                <a:gd name="T11" fmla="*/ 62 h 158"/>
                <a:gd name="T12" fmla="*/ 95 w 144"/>
                <a:gd name="T13" fmla="*/ 62 h 158"/>
                <a:gd name="T14" fmla="*/ 95 w 144"/>
                <a:gd name="T15" fmla="*/ 69 h 158"/>
                <a:gd name="T16" fmla="*/ 95 w 144"/>
                <a:gd name="T17" fmla="*/ 75 h 158"/>
                <a:gd name="T18" fmla="*/ 95 w 144"/>
                <a:gd name="T19" fmla="*/ 82 h 158"/>
                <a:gd name="T20" fmla="*/ 102 w 144"/>
                <a:gd name="T21" fmla="*/ 82 h 158"/>
                <a:gd name="T22" fmla="*/ 109 w 144"/>
                <a:gd name="T23" fmla="*/ 82 h 158"/>
                <a:gd name="T24" fmla="*/ 109 w 144"/>
                <a:gd name="T25" fmla="*/ 89 h 158"/>
                <a:gd name="T26" fmla="*/ 116 w 144"/>
                <a:gd name="T27" fmla="*/ 96 h 158"/>
                <a:gd name="T28" fmla="*/ 123 w 144"/>
                <a:gd name="T29" fmla="*/ 96 h 158"/>
                <a:gd name="T30" fmla="*/ 130 w 144"/>
                <a:gd name="T31" fmla="*/ 96 h 158"/>
                <a:gd name="T32" fmla="*/ 136 w 144"/>
                <a:gd name="T33" fmla="*/ 96 h 158"/>
                <a:gd name="T34" fmla="*/ 143 w 144"/>
                <a:gd name="T35" fmla="*/ 96 h 158"/>
                <a:gd name="T36" fmla="*/ 143 w 144"/>
                <a:gd name="T37" fmla="*/ 110 h 158"/>
                <a:gd name="T38" fmla="*/ 143 w 144"/>
                <a:gd name="T39" fmla="*/ 116 h 158"/>
                <a:gd name="T40" fmla="*/ 143 w 144"/>
                <a:gd name="T41" fmla="*/ 123 h 158"/>
                <a:gd name="T42" fmla="*/ 143 w 144"/>
                <a:gd name="T43" fmla="*/ 130 h 158"/>
                <a:gd name="T44" fmla="*/ 136 w 144"/>
                <a:gd name="T45" fmla="*/ 137 h 158"/>
                <a:gd name="T46" fmla="*/ 136 w 144"/>
                <a:gd name="T47" fmla="*/ 144 h 158"/>
                <a:gd name="T48" fmla="*/ 136 w 144"/>
                <a:gd name="T49" fmla="*/ 151 h 158"/>
                <a:gd name="T50" fmla="*/ 136 w 144"/>
                <a:gd name="T51" fmla="*/ 157 h 158"/>
                <a:gd name="T52" fmla="*/ 6 w 144"/>
                <a:gd name="T53" fmla="*/ 157 h 158"/>
                <a:gd name="T54" fmla="*/ 6 w 144"/>
                <a:gd name="T55" fmla="*/ 130 h 158"/>
                <a:gd name="T56" fmla="*/ 6 w 144"/>
                <a:gd name="T57" fmla="*/ 7 h 158"/>
                <a:gd name="T58" fmla="*/ 0 w 144"/>
                <a:gd name="T59" fmla="*/ 7 h 158"/>
                <a:gd name="T60" fmla="*/ 0 w 144"/>
                <a:gd name="T61" fmla="*/ 0 h 158"/>
                <a:gd name="T62" fmla="*/ 6 w 144"/>
                <a:gd name="T63" fmla="*/ 0 h 158"/>
                <a:gd name="T64" fmla="*/ 136 w 144"/>
                <a:gd name="T65" fmla="*/ 7 h 158"/>
                <a:gd name="T66" fmla="*/ 143 w 144"/>
                <a:gd name="T67" fmla="*/ 7 h 158"/>
                <a:gd name="T68" fmla="*/ 143 w 144"/>
                <a:gd name="T69" fmla="*/ 14 h 158"/>
                <a:gd name="T70" fmla="*/ 136 w 144"/>
                <a:gd name="T71" fmla="*/ 21 h 158"/>
                <a:gd name="T72" fmla="*/ 136 w 144"/>
                <a:gd name="T73" fmla="*/ 41 h 158"/>
                <a:gd name="T74" fmla="*/ 136 w 144"/>
                <a:gd name="T75" fmla="*/ 75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158"/>
                <a:gd name="T116" fmla="*/ 144 w 144"/>
                <a:gd name="T117" fmla="*/ 158 h 15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158">
                  <a:moveTo>
                    <a:pt x="136" y="75"/>
                  </a:moveTo>
                  <a:lnTo>
                    <a:pt x="130" y="75"/>
                  </a:lnTo>
                  <a:lnTo>
                    <a:pt x="123" y="75"/>
                  </a:lnTo>
                  <a:lnTo>
                    <a:pt x="116" y="69"/>
                  </a:lnTo>
                  <a:lnTo>
                    <a:pt x="109" y="62"/>
                  </a:lnTo>
                  <a:lnTo>
                    <a:pt x="102" y="62"/>
                  </a:lnTo>
                  <a:lnTo>
                    <a:pt x="95" y="62"/>
                  </a:lnTo>
                  <a:lnTo>
                    <a:pt x="95" y="69"/>
                  </a:lnTo>
                  <a:lnTo>
                    <a:pt x="95" y="75"/>
                  </a:lnTo>
                  <a:lnTo>
                    <a:pt x="95" y="82"/>
                  </a:lnTo>
                  <a:lnTo>
                    <a:pt x="102" y="82"/>
                  </a:lnTo>
                  <a:lnTo>
                    <a:pt x="109" y="82"/>
                  </a:lnTo>
                  <a:lnTo>
                    <a:pt x="109" y="89"/>
                  </a:lnTo>
                  <a:lnTo>
                    <a:pt x="116" y="96"/>
                  </a:lnTo>
                  <a:lnTo>
                    <a:pt x="123" y="96"/>
                  </a:lnTo>
                  <a:lnTo>
                    <a:pt x="130" y="96"/>
                  </a:lnTo>
                  <a:lnTo>
                    <a:pt x="136" y="96"/>
                  </a:lnTo>
                  <a:lnTo>
                    <a:pt x="143" y="96"/>
                  </a:lnTo>
                  <a:lnTo>
                    <a:pt x="143" y="110"/>
                  </a:lnTo>
                  <a:lnTo>
                    <a:pt x="143" y="116"/>
                  </a:lnTo>
                  <a:lnTo>
                    <a:pt x="143" y="123"/>
                  </a:lnTo>
                  <a:lnTo>
                    <a:pt x="143" y="130"/>
                  </a:lnTo>
                  <a:lnTo>
                    <a:pt x="136" y="137"/>
                  </a:lnTo>
                  <a:lnTo>
                    <a:pt x="136" y="144"/>
                  </a:lnTo>
                  <a:lnTo>
                    <a:pt x="136" y="151"/>
                  </a:lnTo>
                  <a:lnTo>
                    <a:pt x="136" y="157"/>
                  </a:lnTo>
                  <a:lnTo>
                    <a:pt x="6" y="157"/>
                  </a:lnTo>
                  <a:lnTo>
                    <a:pt x="6" y="130"/>
                  </a:lnTo>
                  <a:lnTo>
                    <a:pt x="6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6" y="7"/>
                  </a:lnTo>
                  <a:lnTo>
                    <a:pt x="143" y="7"/>
                  </a:lnTo>
                  <a:lnTo>
                    <a:pt x="143" y="14"/>
                  </a:lnTo>
                  <a:lnTo>
                    <a:pt x="136" y="21"/>
                  </a:lnTo>
                  <a:lnTo>
                    <a:pt x="136" y="41"/>
                  </a:lnTo>
                  <a:lnTo>
                    <a:pt x="136" y="7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3" name="Freeform 1126"/>
            <p:cNvSpPr>
              <a:spLocks/>
            </p:cNvSpPr>
            <p:nvPr/>
          </p:nvSpPr>
          <p:spPr bwMode="auto">
            <a:xfrm>
              <a:off x="2207" y="157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4" name="Freeform 1127"/>
            <p:cNvSpPr>
              <a:spLocks/>
            </p:cNvSpPr>
            <p:nvPr/>
          </p:nvSpPr>
          <p:spPr bwMode="auto">
            <a:xfrm>
              <a:off x="2200" y="157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5" name="Line 1128"/>
            <p:cNvSpPr>
              <a:spLocks noChangeShapeType="1"/>
            </p:cNvSpPr>
            <p:nvPr/>
          </p:nvSpPr>
          <p:spPr bwMode="auto">
            <a:xfrm>
              <a:off x="2200" y="1578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6" name="Freeform 1129"/>
            <p:cNvSpPr>
              <a:spLocks/>
            </p:cNvSpPr>
            <p:nvPr/>
          </p:nvSpPr>
          <p:spPr bwMode="auto">
            <a:xfrm>
              <a:off x="2186" y="156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8 h 17"/>
                <a:gd name="T4" fmla="*/ 16 w 17"/>
                <a:gd name="T5" fmla="*/ 16 h 17"/>
                <a:gd name="T6" fmla="*/ 16 w 17"/>
                <a:gd name="T7" fmla="*/ 8 h 17"/>
                <a:gd name="T8" fmla="*/ 8 w 17"/>
                <a:gd name="T9" fmla="*/ 8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8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7" name="Line 1130"/>
            <p:cNvSpPr>
              <a:spLocks noChangeShapeType="1"/>
            </p:cNvSpPr>
            <p:nvPr/>
          </p:nvSpPr>
          <p:spPr bwMode="auto">
            <a:xfrm>
              <a:off x="2179" y="156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8" name="Freeform 1131"/>
            <p:cNvSpPr>
              <a:spLocks/>
            </p:cNvSpPr>
            <p:nvPr/>
          </p:nvSpPr>
          <p:spPr bwMode="auto">
            <a:xfrm>
              <a:off x="2172" y="156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0 w 17"/>
                <a:gd name="T5" fmla="*/ 0 h 17"/>
                <a:gd name="T6" fmla="*/ 16 w 17"/>
                <a:gd name="T7" fmla="*/ 0 h 17"/>
                <a:gd name="T8" fmla="*/ 0 w 17"/>
                <a:gd name="T9" fmla="*/ 0 h 17"/>
                <a:gd name="T10" fmla="*/ 0 w 17"/>
                <a:gd name="T11" fmla="*/ 8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9" name="Freeform 1132"/>
            <p:cNvSpPr>
              <a:spLocks/>
            </p:cNvSpPr>
            <p:nvPr/>
          </p:nvSpPr>
          <p:spPr bwMode="auto">
            <a:xfrm>
              <a:off x="2172" y="157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8 w 17"/>
                <a:gd name="T5" fmla="*/ 8 h 17"/>
                <a:gd name="T6" fmla="*/ 0 w 17"/>
                <a:gd name="T7" fmla="*/ 8 h 17"/>
                <a:gd name="T8" fmla="*/ 0 w 17"/>
                <a:gd name="T9" fmla="*/ 0 h 17"/>
                <a:gd name="T10" fmla="*/ 0 w 17"/>
                <a:gd name="T11" fmla="*/ 8 h 17"/>
                <a:gd name="T12" fmla="*/ 8 w 17"/>
                <a:gd name="T13" fmla="*/ 8 h 17"/>
                <a:gd name="T14" fmla="*/ 16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0" name="Freeform 1133"/>
            <p:cNvSpPr>
              <a:spLocks/>
            </p:cNvSpPr>
            <p:nvPr/>
          </p:nvSpPr>
          <p:spPr bwMode="auto">
            <a:xfrm>
              <a:off x="2186" y="159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1" name="Freeform 1134"/>
            <p:cNvSpPr>
              <a:spLocks/>
            </p:cNvSpPr>
            <p:nvPr/>
          </p:nvSpPr>
          <p:spPr bwMode="auto">
            <a:xfrm>
              <a:off x="2193" y="1599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8 w 17"/>
                <a:gd name="T3" fmla="*/ 0 h 1"/>
                <a:gd name="T4" fmla="*/ 0 w 17"/>
                <a:gd name="T5" fmla="*/ 0 h 1"/>
                <a:gd name="T6" fmla="*/ 8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2" name="Line 1135"/>
            <p:cNvSpPr>
              <a:spLocks noChangeShapeType="1"/>
            </p:cNvSpPr>
            <p:nvPr/>
          </p:nvSpPr>
          <p:spPr bwMode="auto">
            <a:xfrm>
              <a:off x="2207" y="1599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3" name="Freeform 1136"/>
            <p:cNvSpPr>
              <a:spLocks/>
            </p:cNvSpPr>
            <p:nvPr/>
          </p:nvSpPr>
          <p:spPr bwMode="auto">
            <a:xfrm>
              <a:off x="2207" y="159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7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7 w 17"/>
                <a:gd name="T9" fmla="*/ 16 h 17"/>
                <a:gd name="T10" fmla="*/ 7 w 17"/>
                <a:gd name="T11" fmla="*/ 0 h 17"/>
                <a:gd name="T12" fmla="*/ 16 w 17"/>
                <a:gd name="T13" fmla="*/ 0 h 17"/>
                <a:gd name="T14" fmla="*/ 7 w 17"/>
                <a:gd name="T15" fmla="*/ 0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7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4" name="Freeform 1137"/>
            <p:cNvSpPr>
              <a:spLocks/>
            </p:cNvSpPr>
            <p:nvPr/>
          </p:nvSpPr>
          <p:spPr bwMode="auto">
            <a:xfrm>
              <a:off x="2213" y="1599"/>
              <a:ext cx="17" cy="35"/>
            </a:xfrm>
            <a:custGeom>
              <a:avLst/>
              <a:gdLst>
                <a:gd name="T0" fmla="*/ 16 w 17"/>
                <a:gd name="T1" fmla="*/ 34 h 35"/>
                <a:gd name="T2" fmla="*/ 16 w 17"/>
                <a:gd name="T3" fmla="*/ 27 h 35"/>
                <a:gd name="T4" fmla="*/ 16 w 17"/>
                <a:gd name="T5" fmla="*/ 20 h 35"/>
                <a:gd name="T6" fmla="*/ 16 w 17"/>
                <a:gd name="T7" fmla="*/ 14 h 35"/>
                <a:gd name="T8" fmla="*/ 16 w 17"/>
                <a:gd name="T9" fmla="*/ 7 h 35"/>
                <a:gd name="T10" fmla="*/ 16 w 17"/>
                <a:gd name="T11" fmla="*/ 0 h 35"/>
                <a:gd name="T12" fmla="*/ 0 w 17"/>
                <a:gd name="T13" fmla="*/ 0 h 35"/>
                <a:gd name="T14" fmla="*/ 0 w 17"/>
                <a:gd name="T15" fmla="*/ 7 h 35"/>
                <a:gd name="T16" fmla="*/ 0 w 17"/>
                <a:gd name="T17" fmla="*/ 14 h 35"/>
                <a:gd name="T18" fmla="*/ 0 w 17"/>
                <a:gd name="T19" fmla="*/ 20 h 35"/>
                <a:gd name="T20" fmla="*/ 0 w 17"/>
                <a:gd name="T21" fmla="*/ 27 h 35"/>
                <a:gd name="T22" fmla="*/ 16 w 17"/>
                <a:gd name="T23" fmla="*/ 34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35"/>
                <a:gd name="T38" fmla="*/ 17 w 17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35">
                  <a:moveTo>
                    <a:pt x="16" y="34"/>
                  </a:moveTo>
                  <a:lnTo>
                    <a:pt x="16" y="27"/>
                  </a:lnTo>
                  <a:lnTo>
                    <a:pt x="16" y="20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6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5" name="Freeform 1138"/>
            <p:cNvSpPr>
              <a:spLocks/>
            </p:cNvSpPr>
            <p:nvPr/>
          </p:nvSpPr>
          <p:spPr bwMode="auto">
            <a:xfrm>
              <a:off x="2213" y="1633"/>
              <a:ext cx="17" cy="28"/>
            </a:xfrm>
            <a:custGeom>
              <a:avLst/>
              <a:gdLst>
                <a:gd name="T0" fmla="*/ 0 w 17"/>
                <a:gd name="T1" fmla="*/ 27 h 28"/>
                <a:gd name="T2" fmla="*/ 0 w 17"/>
                <a:gd name="T3" fmla="*/ 21 h 28"/>
                <a:gd name="T4" fmla="*/ 0 w 17"/>
                <a:gd name="T5" fmla="*/ 14 h 28"/>
                <a:gd name="T6" fmla="*/ 16 w 17"/>
                <a:gd name="T7" fmla="*/ 7 h 28"/>
                <a:gd name="T8" fmla="*/ 16 w 17"/>
                <a:gd name="T9" fmla="*/ 0 h 28"/>
                <a:gd name="T10" fmla="*/ 0 w 17"/>
                <a:gd name="T11" fmla="*/ 0 h 28"/>
                <a:gd name="T12" fmla="*/ 0 w 17"/>
                <a:gd name="T13" fmla="*/ 7 h 28"/>
                <a:gd name="T14" fmla="*/ 0 w 17"/>
                <a:gd name="T15" fmla="*/ 14 h 28"/>
                <a:gd name="T16" fmla="*/ 0 w 17"/>
                <a:gd name="T17" fmla="*/ 21 h 28"/>
                <a:gd name="T18" fmla="*/ 0 w 17"/>
                <a:gd name="T19" fmla="*/ 2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8"/>
                <a:gd name="T32" fmla="*/ 17 w 1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8">
                  <a:moveTo>
                    <a:pt x="0" y="27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6" name="Line 1139"/>
            <p:cNvSpPr>
              <a:spLocks noChangeShapeType="1"/>
            </p:cNvSpPr>
            <p:nvPr/>
          </p:nvSpPr>
          <p:spPr bwMode="auto">
            <a:xfrm>
              <a:off x="2083" y="1660"/>
              <a:ext cx="13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7" name="Line 1140"/>
            <p:cNvSpPr>
              <a:spLocks noChangeShapeType="1"/>
            </p:cNvSpPr>
            <p:nvPr/>
          </p:nvSpPr>
          <p:spPr bwMode="auto">
            <a:xfrm>
              <a:off x="2083" y="1633"/>
              <a:ext cx="0" cy="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8" name="Line 1141"/>
            <p:cNvSpPr>
              <a:spLocks noChangeShapeType="1"/>
            </p:cNvSpPr>
            <p:nvPr/>
          </p:nvSpPr>
          <p:spPr bwMode="auto">
            <a:xfrm>
              <a:off x="2083" y="1510"/>
              <a:ext cx="0" cy="12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9" name="Freeform 1142"/>
            <p:cNvSpPr>
              <a:spLocks/>
            </p:cNvSpPr>
            <p:nvPr/>
          </p:nvSpPr>
          <p:spPr bwMode="auto">
            <a:xfrm>
              <a:off x="2077" y="151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0" name="Freeform 1143"/>
            <p:cNvSpPr>
              <a:spLocks/>
            </p:cNvSpPr>
            <p:nvPr/>
          </p:nvSpPr>
          <p:spPr bwMode="auto">
            <a:xfrm>
              <a:off x="2077" y="1503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8 h 17"/>
                <a:gd name="T4" fmla="*/ 0 w 1"/>
                <a:gd name="T5" fmla="*/ 16 h 17"/>
                <a:gd name="T6" fmla="*/ 0 w 1"/>
                <a:gd name="T7" fmla="*/ 8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1" name="Line 1144"/>
            <p:cNvSpPr>
              <a:spLocks noChangeShapeType="1"/>
            </p:cNvSpPr>
            <p:nvPr/>
          </p:nvSpPr>
          <p:spPr bwMode="auto">
            <a:xfrm flipH="1">
              <a:off x="2077" y="1503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2" name="Line 1145"/>
            <p:cNvSpPr>
              <a:spLocks noChangeShapeType="1"/>
            </p:cNvSpPr>
            <p:nvPr/>
          </p:nvSpPr>
          <p:spPr bwMode="auto">
            <a:xfrm flipH="1" flipV="1">
              <a:off x="2083" y="1502"/>
              <a:ext cx="13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3" name="Freeform 1146"/>
            <p:cNvSpPr>
              <a:spLocks/>
            </p:cNvSpPr>
            <p:nvPr/>
          </p:nvSpPr>
          <p:spPr bwMode="auto">
            <a:xfrm>
              <a:off x="2213" y="151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8 h 17"/>
                <a:gd name="T4" fmla="*/ 16 w 17"/>
                <a:gd name="T5" fmla="*/ 0 h 17"/>
                <a:gd name="T6" fmla="*/ 0 w 17"/>
                <a:gd name="T7" fmla="*/ 0 h 17"/>
                <a:gd name="T8" fmla="*/ 16 w 17"/>
                <a:gd name="T9" fmla="*/ 0 h 17"/>
                <a:gd name="T10" fmla="*/ 16 w 17"/>
                <a:gd name="T11" fmla="*/ 8 h 17"/>
                <a:gd name="T12" fmla="*/ 0 w 17"/>
                <a:gd name="T13" fmla="*/ 8 h 17"/>
                <a:gd name="T14" fmla="*/ 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4" name="Freeform 1147"/>
            <p:cNvSpPr>
              <a:spLocks/>
            </p:cNvSpPr>
            <p:nvPr/>
          </p:nvSpPr>
          <p:spPr bwMode="auto">
            <a:xfrm>
              <a:off x="2213" y="1524"/>
              <a:ext cx="17" cy="21"/>
            </a:xfrm>
            <a:custGeom>
              <a:avLst/>
              <a:gdLst>
                <a:gd name="T0" fmla="*/ 16 w 17"/>
                <a:gd name="T1" fmla="*/ 20 h 21"/>
                <a:gd name="T2" fmla="*/ 0 w 17"/>
                <a:gd name="T3" fmla="*/ 0 h 21"/>
                <a:gd name="T4" fmla="*/ 0 w 17"/>
                <a:gd name="T5" fmla="*/ 20 h 21"/>
                <a:gd name="T6" fmla="*/ 16 w 17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1"/>
                <a:gd name="T14" fmla="*/ 17 w 17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1">
                  <a:moveTo>
                    <a:pt x="16" y="2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16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5" name="Freeform 1148"/>
            <p:cNvSpPr>
              <a:spLocks/>
            </p:cNvSpPr>
            <p:nvPr/>
          </p:nvSpPr>
          <p:spPr bwMode="auto">
            <a:xfrm>
              <a:off x="2213" y="1544"/>
              <a:ext cx="17" cy="35"/>
            </a:xfrm>
            <a:custGeom>
              <a:avLst/>
              <a:gdLst>
                <a:gd name="T0" fmla="*/ 0 w 17"/>
                <a:gd name="T1" fmla="*/ 34 h 35"/>
                <a:gd name="T2" fmla="*/ 16 w 17"/>
                <a:gd name="T3" fmla="*/ 34 h 35"/>
                <a:gd name="T4" fmla="*/ 16 w 17"/>
                <a:gd name="T5" fmla="*/ 0 h 35"/>
                <a:gd name="T6" fmla="*/ 0 w 17"/>
                <a:gd name="T7" fmla="*/ 0 h 35"/>
                <a:gd name="T8" fmla="*/ 0 w 17"/>
                <a:gd name="T9" fmla="*/ 34 h 35"/>
                <a:gd name="T10" fmla="*/ 16 w 17"/>
                <a:gd name="T11" fmla="*/ 34 h 35"/>
                <a:gd name="T12" fmla="*/ 0 w 17"/>
                <a:gd name="T13" fmla="*/ 34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5"/>
                <a:gd name="T23" fmla="*/ 17 w 17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5">
                  <a:moveTo>
                    <a:pt x="0" y="34"/>
                  </a:moveTo>
                  <a:lnTo>
                    <a:pt x="16" y="3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6" y="34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6" name="Freeform 1149"/>
            <p:cNvSpPr>
              <a:spLocks/>
            </p:cNvSpPr>
            <p:nvPr/>
          </p:nvSpPr>
          <p:spPr bwMode="auto">
            <a:xfrm>
              <a:off x="2227" y="1517"/>
              <a:ext cx="35" cy="49"/>
            </a:xfrm>
            <a:custGeom>
              <a:avLst/>
              <a:gdLst>
                <a:gd name="T0" fmla="*/ 34 w 35"/>
                <a:gd name="T1" fmla="*/ 34 h 49"/>
                <a:gd name="T2" fmla="*/ 28 w 35"/>
                <a:gd name="T3" fmla="*/ 34 h 49"/>
                <a:gd name="T4" fmla="*/ 28 w 35"/>
                <a:gd name="T5" fmla="*/ 41 h 49"/>
                <a:gd name="T6" fmla="*/ 21 w 35"/>
                <a:gd name="T7" fmla="*/ 41 h 49"/>
                <a:gd name="T8" fmla="*/ 14 w 35"/>
                <a:gd name="T9" fmla="*/ 48 h 49"/>
                <a:gd name="T10" fmla="*/ 14 w 35"/>
                <a:gd name="T11" fmla="*/ 41 h 49"/>
                <a:gd name="T12" fmla="*/ 7 w 35"/>
                <a:gd name="T13" fmla="*/ 41 h 49"/>
                <a:gd name="T14" fmla="*/ 0 w 35"/>
                <a:gd name="T15" fmla="*/ 41 h 49"/>
                <a:gd name="T16" fmla="*/ 0 w 35"/>
                <a:gd name="T17" fmla="*/ 34 h 49"/>
                <a:gd name="T18" fmla="*/ 0 w 35"/>
                <a:gd name="T19" fmla="*/ 27 h 49"/>
                <a:gd name="T20" fmla="*/ 0 w 35"/>
                <a:gd name="T21" fmla="*/ 20 h 49"/>
                <a:gd name="T22" fmla="*/ 7 w 35"/>
                <a:gd name="T23" fmla="*/ 20 h 49"/>
                <a:gd name="T24" fmla="*/ 0 w 35"/>
                <a:gd name="T25" fmla="*/ 14 h 49"/>
                <a:gd name="T26" fmla="*/ 0 w 35"/>
                <a:gd name="T27" fmla="*/ 7 h 49"/>
                <a:gd name="T28" fmla="*/ 7 w 35"/>
                <a:gd name="T29" fmla="*/ 7 h 49"/>
                <a:gd name="T30" fmla="*/ 7 w 35"/>
                <a:gd name="T31" fmla="*/ 0 h 49"/>
                <a:gd name="T32" fmla="*/ 7 w 35"/>
                <a:gd name="T33" fmla="*/ 7 h 49"/>
                <a:gd name="T34" fmla="*/ 7 w 35"/>
                <a:gd name="T35" fmla="*/ 14 h 49"/>
                <a:gd name="T36" fmla="*/ 7 w 35"/>
                <a:gd name="T37" fmla="*/ 20 h 49"/>
                <a:gd name="T38" fmla="*/ 14 w 35"/>
                <a:gd name="T39" fmla="*/ 20 h 49"/>
                <a:gd name="T40" fmla="*/ 21 w 35"/>
                <a:gd name="T41" fmla="*/ 20 h 49"/>
                <a:gd name="T42" fmla="*/ 21 w 35"/>
                <a:gd name="T43" fmla="*/ 27 h 49"/>
                <a:gd name="T44" fmla="*/ 28 w 35"/>
                <a:gd name="T45" fmla="*/ 27 h 49"/>
                <a:gd name="T46" fmla="*/ 28 w 35"/>
                <a:gd name="T47" fmla="*/ 34 h 49"/>
                <a:gd name="T48" fmla="*/ 34 w 35"/>
                <a:gd name="T49" fmla="*/ 34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49"/>
                <a:gd name="T77" fmla="*/ 35 w 35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49">
                  <a:moveTo>
                    <a:pt x="34" y="34"/>
                  </a:moveTo>
                  <a:lnTo>
                    <a:pt x="28" y="34"/>
                  </a:lnTo>
                  <a:lnTo>
                    <a:pt x="28" y="41"/>
                  </a:lnTo>
                  <a:lnTo>
                    <a:pt x="21" y="41"/>
                  </a:lnTo>
                  <a:lnTo>
                    <a:pt x="14" y="48"/>
                  </a:lnTo>
                  <a:lnTo>
                    <a:pt x="14" y="41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7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14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21" y="20"/>
                  </a:lnTo>
                  <a:lnTo>
                    <a:pt x="21" y="27"/>
                  </a:lnTo>
                  <a:lnTo>
                    <a:pt x="28" y="27"/>
                  </a:lnTo>
                  <a:lnTo>
                    <a:pt x="28" y="34"/>
                  </a:lnTo>
                  <a:lnTo>
                    <a:pt x="34" y="34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7" name="Freeform 1150"/>
            <p:cNvSpPr>
              <a:spLocks/>
            </p:cNvSpPr>
            <p:nvPr/>
          </p:nvSpPr>
          <p:spPr bwMode="auto">
            <a:xfrm>
              <a:off x="1940" y="1613"/>
              <a:ext cx="55" cy="62"/>
            </a:xfrm>
            <a:custGeom>
              <a:avLst/>
              <a:gdLst>
                <a:gd name="T0" fmla="*/ 27 w 55"/>
                <a:gd name="T1" fmla="*/ 54 h 62"/>
                <a:gd name="T2" fmla="*/ 34 w 55"/>
                <a:gd name="T3" fmla="*/ 47 h 62"/>
                <a:gd name="T4" fmla="*/ 41 w 55"/>
                <a:gd name="T5" fmla="*/ 47 h 62"/>
                <a:gd name="T6" fmla="*/ 48 w 55"/>
                <a:gd name="T7" fmla="*/ 47 h 62"/>
                <a:gd name="T8" fmla="*/ 48 w 55"/>
                <a:gd name="T9" fmla="*/ 41 h 62"/>
                <a:gd name="T10" fmla="*/ 48 w 55"/>
                <a:gd name="T11" fmla="*/ 34 h 62"/>
                <a:gd name="T12" fmla="*/ 48 w 55"/>
                <a:gd name="T13" fmla="*/ 27 h 62"/>
                <a:gd name="T14" fmla="*/ 54 w 55"/>
                <a:gd name="T15" fmla="*/ 27 h 62"/>
                <a:gd name="T16" fmla="*/ 54 w 55"/>
                <a:gd name="T17" fmla="*/ 20 h 62"/>
                <a:gd name="T18" fmla="*/ 48 w 55"/>
                <a:gd name="T19" fmla="*/ 20 h 62"/>
                <a:gd name="T20" fmla="*/ 41 w 55"/>
                <a:gd name="T21" fmla="*/ 13 h 62"/>
                <a:gd name="T22" fmla="*/ 48 w 55"/>
                <a:gd name="T23" fmla="*/ 13 h 62"/>
                <a:gd name="T24" fmla="*/ 48 w 55"/>
                <a:gd name="T25" fmla="*/ 6 h 62"/>
                <a:gd name="T26" fmla="*/ 41 w 55"/>
                <a:gd name="T27" fmla="*/ 0 h 62"/>
                <a:gd name="T28" fmla="*/ 41 w 55"/>
                <a:gd name="T29" fmla="*/ 6 h 62"/>
                <a:gd name="T30" fmla="*/ 34 w 55"/>
                <a:gd name="T31" fmla="*/ 6 h 62"/>
                <a:gd name="T32" fmla="*/ 27 w 55"/>
                <a:gd name="T33" fmla="*/ 6 h 62"/>
                <a:gd name="T34" fmla="*/ 34 w 55"/>
                <a:gd name="T35" fmla="*/ 6 h 62"/>
                <a:gd name="T36" fmla="*/ 34 w 55"/>
                <a:gd name="T37" fmla="*/ 13 h 62"/>
                <a:gd name="T38" fmla="*/ 34 w 55"/>
                <a:gd name="T39" fmla="*/ 20 h 62"/>
                <a:gd name="T40" fmla="*/ 34 w 55"/>
                <a:gd name="T41" fmla="*/ 27 h 62"/>
                <a:gd name="T42" fmla="*/ 27 w 55"/>
                <a:gd name="T43" fmla="*/ 27 h 62"/>
                <a:gd name="T44" fmla="*/ 27 w 55"/>
                <a:gd name="T45" fmla="*/ 34 h 62"/>
                <a:gd name="T46" fmla="*/ 27 w 55"/>
                <a:gd name="T47" fmla="*/ 27 h 62"/>
                <a:gd name="T48" fmla="*/ 20 w 55"/>
                <a:gd name="T49" fmla="*/ 27 h 62"/>
                <a:gd name="T50" fmla="*/ 13 w 55"/>
                <a:gd name="T51" fmla="*/ 27 h 62"/>
                <a:gd name="T52" fmla="*/ 13 w 55"/>
                <a:gd name="T53" fmla="*/ 34 h 62"/>
                <a:gd name="T54" fmla="*/ 13 w 55"/>
                <a:gd name="T55" fmla="*/ 41 h 62"/>
                <a:gd name="T56" fmla="*/ 7 w 55"/>
                <a:gd name="T57" fmla="*/ 41 h 62"/>
                <a:gd name="T58" fmla="*/ 0 w 55"/>
                <a:gd name="T59" fmla="*/ 41 h 62"/>
                <a:gd name="T60" fmla="*/ 0 w 55"/>
                <a:gd name="T61" fmla="*/ 47 h 62"/>
                <a:gd name="T62" fmla="*/ 7 w 55"/>
                <a:gd name="T63" fmla="*/ 47 h 62"/>
                <a:gd name="T64" fmla="*/ 13 w 55"/>
                <a:gd name="T65" fmla="*/ 47 h 62"/>
                <a:gd name="T66" fmla="*/ 20 w 55"/>
                <a:gd name="T67" fmla="*/ 47 h 62"/>
                <a:gd name="T68" fmla="*/ 20 w 55"/>
                <a:gd name="T69" fmla="*/ 54 h 62"/>
                <a:gd name="T70" fmla="*/ 27 w 55"/>
                <a:gd name="T71" fmla="*/ 54 h 62"/>
                <a:gd name="T72" fmla="*/ 27 w 55"/>
                <a:gd name="T73" fmla="*/ 61 h 62"/>
                <a:gd name="T74" fmla="*/ 27 w 55"/>
                <a:gd name="T75" fmla="*/ 54 h 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"/>
                <a:gd name="T115" fmla="*/ 0 h 62"/>
                <a:gd name="T116" fmla="*/ 55 w 55"/>
                <a:gd name="T117" fmla="*/ 62 h 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" h="62">
                  <a:moveTo>
                    <a:pt x="27" y="54"/>
                  </a:moveTo>
                  <a:lnTo>
                    <a:pt x="34" y="47"/>
                  </a:lnTo>
                  <a:lnTo>
                    <a:pt x="41" y="47"/>
                  </a:lnTo>
                  <a:lnTo>
                    <a:pt x="48" y="47"/>
                  </a:lnTo>
                  <a:lnTo>
                    <a:pt x="48" y="41"/>
                  </a:lnTo>
                  <a:lnTo>
                    <a:pt x="48" y="34"/>
                  </a:lnTo>
                  <a:lnTo>
                    <a:pt x="48" y="27"/>
                  </a:lnTo>
                  <a:lnTo>
                    <a:pt x="54" y="27"/>
                  </a:lnTo>
                  <a:lnTo>
                    <a:pt x="54" y="20"/>
                  </a:lnTo>
                  <a:lnTo>
                    <a:pt x="48" y="20"/>
                  </a:lnTo>
                  <a:lnTo>
                    <a:pt x="41" y="13"/>
                  </a:lnTo>
                  <a:lnTo>
                    <a:pt x="48" y="13"/>
                  </a:lnTo>
                  <a:lnTo>
                    <a:pt x="48" y="6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4" y="6"/>
                  </a:lnTo>
                  <a:lnTo>
                    <a:pt x="27" y="6"/>
                  </a:lnTo>
                  <a:lnTo>
                    <a:pt x="34" y="6"/>
                  </a:lnTo>
                  <a:lnTo>
                    <a:pt x="34" y="13"/>
                  </a:lnTo>
                  <a:lnTo>
                    <a:pt x="34" y="20"/>
                  </a:lnTo>
                  <a:lnTo>
                    <a:pt x="34" y="27"/>
                  </a:lnTo>
                  <a:lnTo>
                    <a:pt x="27" y="27"/>
                  </a:lnTo>
                  <a:lnTo>
                    <a:pt x="27" y="34"/>
                  </a:lnTo>
                  <a:lnTo>
                    <a:pt x="27" y="27"/>
                  </a:lnTo>
                  <a:lnTo>
                    <a:pt x="20" y="27"/>
                  </a:lnTo>
                  <a:lnTo>
                    <a:pt x="13" y="27"/>
                  </a:lnTo>
                  <a:lnTo>
                    <a:pt x="13" y="34"/>
                  </a:lnTo>
                  <a:lnTo>
                    <a:pt x="13" y="41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7" y="47"/>
                  </a:lnTo>
                  <a:lnTo>
                    <a:pt x="13" y="47"/>
                  </a:lnTo>
                  <a:lnTo>
                    <a:pt x="20" y="47"/>
                  </a:lnTo>
                  <a:lnTo>
                    <a:pt x="20" y="54"/>
                  </a:lnTo>
                  <a:lnTo>
                    <a:pt x="27" y="54"/>
                  </a:lnTo>
                  <a:lnTo>
                    <a:pt x="27" y="61"/>
                  </a:lnTo>
                  <a:lnTo>
                    <a:pt x="27" y="54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8" name="Freeform 1151"/>
            <p:cNvSpPr>
              <a:spLocks/>
            </p:cNvSpPr>
            <p:nvPr/>
          </p:nvSpPr>
          <p:spPr bwMode="auto">
            <a:xfrm>
              <a:off x="2344" y="1619"/>
              <a:ext cx="48" cy="56"/>
            </a:xfrm>
            <a:custGeom>
              <a:avLst/>
              <a:gdLst>
                <a:gd name="T0" fmla="*/ 13 w 48"/>
                <a:gd name="T1" fmla="*/ 48 h 56"/>
                <a:gd name="T2" fmla="*/ 13 w 48"/>
                <a:gd name="T3" fmla="*/ 55 h 56"/>
                <a:gd name="T4" fmla="*/ 20 w 48"/>
                <a:gd name="T5" fmla="*/ 55 h 56"/>
                <a:gd name="T6" fmla="*/ 20 w 48"/>
                <a:gd name="T7" fmla="*/ 48 h 56"/>
                <a:gd name="T8" fmla="*/ 27 w 48"/>
                <a:gd name="T9" fmla="*/ 48 h 56"/>
                <a:gd name="T10" fmla="*/ 34 w 48"/>
                <a:gd name="T11" fmla="*/ 48 h 56"/>
                <a:gd name="T12" fmla="*/ 41 w 48"/>
                <a:gd name="T13" fmla="*/ 48 h 56"/>
                <a:gd name="T14" fmla="*/ 41 w 48"/>
                <a:gd name="T15" fmla="*/ 41 h 56"/>
                <a:gd name="T16" fmla="*/ 47 w 48"/>
                <a:gd name="T17" fmla="*/ 41 h 56"/>
                <a:gd name="T18" fmla="*/ 41 w 48"/>
                <a:gd name="T19" fmla="*/ 41 h 56"/>
                <a:gd name="T20" fmla="*/ 41 w 48"/>
                <a:gd name="T21" fmla="*/ 35 h 56"/>
                <a:gd name="T22" fmla="*/ 34 w 48"/>
                <a:gd name="T23" fmla="*/ 35 h 56"/>
                <a:gd name="T24" fmla="*/ 27 w 48"/>
                <a:gd name="T25" fmla="*/ 35 h 56"/>
                <a:gd name="T26" fmla="*/ 27 w 48"/>
                <a:gd name="T27" fmla="*/ 28 h 56"/>
                <a:gd name="T28" fmla="*/ 34 w 48"/>
                <a:gd name="T29" fmla="*/ 28 h 56"/>
                <a:gd name="T30" fmla="*/ 34 w 48"/>
                <a:gd name="T31" fmla="*/ 21 h 56"/>
                <a:gd name="T32" fmla="*/ 27 w 48"/>
                <a:gd name="T33" fmla="*/ 21 h 56"/>
                <a:gd name="T34" fmla="*/ 20 w 48"/>
                <a:gd name="T35" fmla="*/ 21 h 56"/>
                <a:gd name="T36" fmla="*/ 20 w 48"/>
                <a:gd name="T37" fmla="*/ 14 h 56"/>
                <a:gd name="T38" fmla="*/ 20 w 48"/>
                <a:gd name="T39" fmla="*/ 7 h 56"/>
                <a:gd name="T40" fmla="*/ 20 w 48"/>
                <a:gd name="T41" fmla="*/ 0 h 56"/>
                <a:gd name="T42" fmla="*/ 27 w 48"/>
                <a:gd name="T43" fmla="*/ 0 h 56"/>
                <a:gd name="T44" fmla="*/ 20 w 48"/>
                <a:gd name="T45" fmla="*/ 0 h 56"/>
                <a:gd name="T46" fmla="*/ 13 w 48"/>
                <a:gd name="T47" fmla="*/ 0 h 56"/>
                <a:gd name="T48" fmla="*/ 13 w 48"/>
                <a:gd name="T49" fmla="*/ 7 h 56"/>
                <a:gd name="T50" fmla="*/ 6 w 48"/>
                <a:gd name="T51" fmla="*/ 14 h 56"/>
                <a:gd name="T52" fmla="*/ 0 w 48"/>
                <a:gd name="T53" fmla="*/ 14 h 56"/>
                <a:gd name="T54" fmla="*/ 0 w 48"/>
                <a:gd name="T55" fmla="*/ 21 h 56"/>
                <a:gd name="T56" fmla="*/ 6 w 48"/>
                <a:gd name="T57" fmla="*/ 21 h 56"/>
                <a:gd name="T58" fmla="*/ 6 w 48"/>
                <a:gd name="T59" fmla="*/ 28 h 56"/>
                <a:gd name="T60" fmla="*/ 0 w 48"/>
                <a:gd name="T61" fmla="*/ 28 h 56"/>
                <a:gd name="T62" fmla="*/ 6 w 48"/>
                <a:gd name="T63" fmla="*/ 28 h 56"/>
                <a:gd name="T64" fmla="*/ 0 w 48"/>
                <a:gd name="T65" fmla="*/ 28 h 56"/>
                <a:gd name="T66" fmla="*/ 0 w 48"/>
                <a:gd name="T67" fmla="*/ 35 h 56"/>
                <a:gd name="T68" fmla="*/ 0 w 48"/>
                <a:gd name="T69" fmla="*/ 41 h 56"/>
                <a:gd name="T70" fmla="*/ 6 w 48"/>
                <a:gd name="T71" fmla="*/ 41 h 56"/>
                <a:gd name="T72" fmla="*/ 6 w 48"/>
                <a:gd name="T73" fmla="*/ 48 h 56"/>
                <a:gd name="T74" fmla="*/ 13 w 48"/>
                <a:gd name="T75" fmla="*/ 48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"/>
                <a:gd name="T115" fmla="*/ 0 h 56"/>
                <a:gd name="T116" fmla="*/ 48 w 48"/>
                <a:gd name="T117" fmla="*/ 56 h 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" h="56">
                  <a:moveTo>
                    <a:pt x="13" y="48"/>
                  </a:moveTo>
                  <a:lnTo>
                    <a:pt x="13" y="55"/>
                  </a:lnTo>
                  <a:lnTo>
                    <a:pt x="20" y="55"/>
                  </a:lnTo>
                  <a:lnTo>
                    <a:pt x="20" y="48"/>
                  </a:lnTo>
                  <a:lnTo>
                    <a:pt x="27" y="48"/>
                  </a:lnTo>
                  <a:lnTo>
                    <a:pt x="34" y="48"/>
                  </a:lnTo>
                  <a:lnTo>
                    <a:pt x="41" y="48"/>
                  </a:lnTo>
                  <a:lnTo>
                    <a:pt x="41" y="41"/>
                  </a:lnTo>
                  <a:lnTo>
                    <a:pt x="47" y="41"/>
                  </a:lnTo>
                  <a:lnTo>
                    <a:pt x="41" y="41"/>
                  </a:lnTo>
                  <a:lnTo>
                    <a:pt x="41" y="35"/>
                  </a:lnTo>
                  <a:lnTo>
                    <a:pt x="34" y="35"/>
                  </a:lnTo>
                  <a:lnTo>
                    <a:pt x="27" y="35"/>
                  </a:lnTo>
                  <a:lnTo>
                    <a:pt x="27" y="28"/>
                  </a:lnTo>
                  <a:lnTo>
                    <a:pt x="34" y="28"/>
                  </a:lnTo>
                  <a:lnTo>
                    <a:pt x="34" y="21"/>
                  </a:lnTo>
                  <a:lnTo>
                    <a:pt x="27" y="21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6" y="41"/>
                  </a:lnTo>
                  <a:lnTo>
                    <a:pt x="6" y="48"/>
                  </a:lnTo>
                  <a:lnTo>
                    <a:pt x="13" y="48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9" name="Freeform 1152"/>
            <p:cNvSpPr>
              <a:spLocks/>
            </p:cNvSpPr>
            <p:nvPr/>
          </p:nvSpPr>
          <p:spPr bwMode="auto">
            <a:xfrm>
              <a:off x="2460" y="1626"/>
              <a:ext cx="49" cy="76"/>
            </a:xfrm>
            <a:custGeom>
              <a:avLst/>
              <a:gdLst>
                <a:gd name="T0" fmla="*/ 14 w 49"/>
                <a:gd name="T1" fmla="*/ 0 h 76"/>
                <a:gd name="T2" fmla="*/ 20 w 49"/>
                <a:gd name="T3" fmla="*/ 0 h 76"/>
                <a:gd name="T4" fmla="*/ 27 w 49"/>
                <a:gd name="T5" fmla="*/ 0 h 76"/>
                <a:gd name="T6" fmla="*/ 34 w 49"/>
                <a:gd name="T7" fmla="*/ 0 h 76"/>
                <a:gd name="T8" fmla="*/ 27 w 49"/>
                <a:gd name="T9" fmla="*/ 0 h 76"/>
                <a:gd name="T10" fmla="*/ 20 w 49"/>
                <a:gd name="T11" fmla="*/ 0 h 76"/>
                <a:gd name="T12" fmla="*/ 20 w 49"/>
                <a:gd name="T13" fmla="*/ 7 h 76"/>
                <a:gd name="T14" fmla="*/ 14 w 49"/>
                <a:gd name="T15" fmla="*/ 7 h 76"/>
                <a:gd name="T16" fmla="*/ 14 w 49"/>
                <a:gd name="T17" fmla="*/ 14 h 76"/>
                <a:gd name="T18" fmla="*/ 14 w 49"/>
                <a:gd name="T19" fmla="*/ 21 h 76"/>
                <a:gd name="T20" fmla="*/ 14 w 49"/>
                <a:gd name="T21" fmla="*/ 28 h 76"/>
                <a:gd name="T22" fmla="*/ 20 w 49"/>
                <a:gd name="T23" fmla="*/ 34 h 76"/>
                <a:gd name="T24" fmla="*/ 27 w 49"/>
                <a:gd name="T25" fmla="*/ 34 h 76"/>
                <a:gd name="T26" fmla="*/ 34 w 49"/>
                <a:gd name="T27" fmla="*/ 34 h 76"/>
                <a:gd name="T28" fmla="*/ 34 w 49"/>
                <a:gd name="T29" fmla="*/ 41 h 76"/>
                <a:gd name="T30" fmla="*/ 34 w 49"/>
                <a:gd name="T31" fmla="*/ 48 h 76"/>
                <a:gd name="T32" fmla="*/ 41 w 49"/>
                <a:gd name="T33" fmla="*/ 48 h 76"/>
                <a:gd name="T34" fmla="*/ 41 w 49"/>
                <a:gd name="T35" fmla="*/ 55 h 76"/>
                <a:gd name="T36" fmla="*/ 48 w 49"/>
                <a:gd name="T37" fmla="*/ 55 h 76"/>
                <a:gd name="T38" fmla="*/ 48 w 49"/>
                <a:gd name="T39" fmla="*/ 62 h 76"/>
                <a:gd name="T40" fmla="*/ 41 w 49"/>
                <a:gd name="T41" fmla="*/ 62 h 76"/>
                <a:gd name="T42" fmla="*/ 41 w 49"/>
                <a:gd name="T43" fmla="*/ 69 h 76"/>
                <a:gd name="T44" fmla="*/ 34 w 49"/>
                <a:gd name="T45" fmla="*/ 69 h 76"/>
                <a:gd name="T46" fmla="*/ 27 w 49"/>
                <a:gd name="T47" fmla="*/ 75 h 76"/>
                <a:gd name="T48" fmla="*/ 20 w 49"/>
                <a:gd name="T49" fmla="*/ 62 h 76"/>
                <a:gd name="T50" fmla="*/ 14 w 49"/>
                <a:gd name="T51" fmla="*/ 62 h 76"/>
                <a:gd name="T52" fmla="*/ 14 w 49"/>
                <a:gd name="T53" fmla="*/ 55 h 76"/>
                <a:gd name="T54" fmla="*/ 7 w 49"/>
                <a:gd name="T55" fmla="*/ 55 h 76"/>
                <a:gd name="T56" fmla="*/ 7 w 49"/>
                <a:gd name="T57" fmla="*/ 48 h 76"/>
                <a:gd name="T58" fmla="*/ 7 w 49"/>
                <a:gd name="T59" fmla="*/ 41 h 76"/>
                <a:gd name="T60" fmla="*/ 7 w 49"/>
                <a:gd name="T61" fmla="*/ 34 h 76"/>
                <a:gd name="T62" fmla="*/ 0 w 49"/>
                <a:gd name="T63" fmla="*/ 34 h 76"/>
                <a:gd name="T64" fmla="*/ 0 w 49"/>
                <a:gd name="T65" fmla="*/ 28 h 76"/>
                <a:gd name="T66" fmla="*/ 7 w 49"/>
                <a:gd name="T67" fmla="*/ 21 h 76"/>
                <a:gd name="T68" fmla="*/ 7 w 49"/>
                <a:gd name="T69" fmla="*/ 14 h 76"/>
                <a:gd name="T70" fmla="*/ 14 w 49"/>
                <a:gd name="T71" fmla="*/ 7 h 76"/>
                <a:gd name="T72" fmla="*/ 14 w 49"/>
                <a:gd name="T73" fmla="*/ 0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"/>
                <a:gd name="T112" fmla="*/ 0 h 76"/>
                <a:gd name="T113" fmla="*/ 49 w 49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" h="76">
                  <a:moveTo>
                    <a:pt x="14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14" y="28"/>
                  </a:lnTo>
                  <a:lnTo>
                    <a:pt x="20" y="34"/>
                  </a:lnTo>
                  <a:lnTo>
                    <a:pt x="27" y="34"/>
                  </a:lnTo>
                  <a:lnTo>
                    <a:pt x="34" y="34"/>
                  </a:lnTo>
                  <a:lnTo>
                    <a:pt x="34" y="41"/>
                  </a:lnTo>
                  <a:lnTo>
                    <a:pt x="34" y="48"/>
                  </a:lnTo>
                  <a:lnTo>
                    <a:pt x="41" y="48"/>
                  </a:lnTo>
                  <a:lnTo>
                    <a:pt x="41" y="55"/>
                  </a:lnTo>
                  <a:lnTo>
                    <a:pt x="48" y="55"/>
                  </a:lnTo>
                  <a:lnTo>
                    <a:pt x="48" y="62"/>
                  </a:lnTo>
                  <a:lnTo>
                    <a:pt x="41" y="62"/>
                  </a:lnTo>
                  <a:lnTo>
                    <a:pt x="41" y="69"/>
                  </a:lnTo>
                  <a:lnTo>
                    <a:pt x="34" y="69"/>
                  </a:lnTo>
                  <a:lnTo>
                    <a:pt x="27" y="75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4" y="55"/>
                  </a:lnTo>
                  <a:lnTo>
                    <a:pt x="7" y="55"/>
                  </a:lnTo>
                  <a:lnTo>
                    <a:pt x="7" y="48"/>
                  </a:lnTo>
                  <a:lnTo>
                    <a:pt x="7" y="41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14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0" name="Freeform 1153"/>
            <p:cNvSpPr>
              <a:spLocks/>
            </p:cNvSpPr>
            <p:nvPr/>
          </p:nvSpPr>
          <p:spPr bwMode="auto">
            <a:xfrm>
              <a:off x="2234" y="1729"/>
              <a:ext cx="35" cy="21"/>
            </a:xfrm>
            <a:custGeom>
              <a:avLst/>
              <a:gdLst>
                <a:gd name="T0" fmla="*/ 27 w 35"/>
                <a:gd name="T1" fmla="*/ 0 h 21"/>
                <a:gd name="T2" fmla="*/ 34 w 35"/>
                <a:gd name="T3" fmla="*/ 0 h 21"/>
                <a:gd name="T4" fmla="*/ 34 w 35"/>
                <a:gd name="T5" fmla="*/ 7 h 21"/>
                <a:gd name="T6" fmla="*/ 27 w 35"/>
                <a:gd name="T7" fmla="*/ 7 h 21"/>
                <a:gd name="T8" fmla="*/ 27 w 35"/>
                <a:gd name="T9" fmla="*/ 13 h 21"/>
                <a:gd name="T10" fmla="*/ 21 w 35"/>
                <a:gd name="T11" fmla="*/ 13 h 21"/>
                <a:gd name="T12" fmla="*/ 21 w 35"/>
                <a:gd name="T13" fmla="*/ 20 h 21"/>
                <a:gd name="T14" fmla="*/ 14 w 35"/>
                <a:gd name="T15" fmla="*/ 20 h 21"/>
                <a:gd name="T16" fmla="*/ 7 w 35"/>
                <a:gd name="T17" fmla="*/ 20 h 21"/>
                <a:gd name="T18" fmla="*/ 7 w 35"/>
                <a:gd name="T19" fmla="*/ 13 h 21"/>
                <a:gd name="T20" fmla="*/ 7 w 35"/>
                <a:gd name="T21" fmla="*/ 20 h 21"/>
                <a:gd name="T22" fmla="*/ 0 w 35"/>
                <a:gd name="T23" fmla="*/ 20 h 21"/>
                <a:gd name="T24" fmla="*/ 7 w 35"/>
                <a:gd name="T25" fmla="*/ 20 h 21"/>
                <a:gd name="T26" fmla="*/ 0 w 35"/>
                <a:gd name="T27" fmla="*/ 20 h 21"/>
                <a:gd name="T28" fmla="*/ 0 w 35"/>
                <a:gd name="T29" fmla="*/ 13 h 21"/>
                <a:gd name="T30" fmla="*/ 7 w 35"/>
                <a:gd name="T31" fmla="*/ 13 h 21"/>
                <a:gd name="T32" fmla="*/ 7 w 35"/>
                <a:gd name="T33" fmla="*/ 7 h 21"/>
                <a:gd name="T34" fmla="*/ 14 w 35"/>
                <a:gd name="T35" fmla="*/ 7 h 21"/>
                <a:gd name="T36" fmla="*/ 21 w 35"/>
                <a:gd name="T37" fmla="*/ 0 h 21"/>
                <a:gd name="T38" fmla="*/ 27 w 35"/>
                <a:gd name="T39" fmla="*/ 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21"/>
                <a:gd name="T62" fmla="*/ 35 w 35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21">
                  <a:moveTo>
                    <a:pt x="27" y="0"/>
                  </a:moveTo>
                  <a:lnTo>
                    <a:pt x="34" y="0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7" y="13"/>
                  </a:lnTo>
                  <a:lnTo>
                    <a:pt x="21" y="13"/>
                  </a:lnTo>
                  <a:lnTo>
                    <a:pt x="21" y="20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1" y="0"/>
                  </a:lnTo>
                  <a:lnTo>
                    <a:pt x="27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1" name="Freeform 1154"/>
            <p:cNvSpPr>
              <a:spLocks/>
            </p:cNvSpPr>
            <p:nvPr/>
          </p:nvSpPr>
          <p:spPr bwMode="auto">
            <a:xfrm>
              <a:off x="1981" y="1729"/>
              <a:ext cx="56" cy="28"/>
            </a:xfrm>
            <a:custGeom>
              <a:avLst/>
              <a:gdLst>
                <a:gd name="T0" fmla="*/ 7 w 56"/>
                <a:gd name="T1" fmla="*/ 7 h 28"/>
                <a:gd name="T2" fmla="*/ 13 w 56"/>
                <a:gd name="T3" fmla="*/ 7 h 28"/>
                <a:gd name="T4" fmla="*/ 20 w 56"/>
                <a:gd name="T5" fmla="*/ 7 h 28"/>
                <a:gd name="T6" fmla="*/ 27 w 56"/>
                <a:gd name="T7" fmla="*/ 7 h 28"/>
                <a:gd name="T8" fmla="*/ 27 w 56"/>
                <a:gd name="T9" fmla="*/ 0 h 28"/>
                <a:gd name="T10" fmla="*/ 34 w 56"/>
                <a:gd name="T11" fmla="*/ 0 h 28"/>
                <a:gd name="T12" fmla="*/ 34 w 56"/>
                <a:gd name="T13" fmla="*/ 7 h 28"/>
                <a:gd name="T14" fmla="*/ 41 w 56"/>
                <a:gd name="T15" fmla="*/ 7 h 28"/>
                <a:gd name="T16" fmla="*/ 48 w 56"/>
                <a:gd name="T17" fmla="*/ 7 h 28"/>
                <a:gd name="T18" fmla="*/ 48 w 56"/>
                <a:gd name="T19" fmla="*/ 13 h 28"/>
                <a:gd name="T20" fmla="*/ 55 w 56"/>
                <a:gd name="T21" fmla="*/ 13 h 28"/>
                <a:gd name="T22" fmla="*/ 55 w 56"/>
                <a:gd name="T23" fmla="*/ 20 h 28"/>
                <a:gd name="T24" fmla="*/ 48 w 56"/>
                <a:gd name="T25" fmla="*/ 20 h 28"/>
                <a:gd name="T26" fmla="*/ 41 w 56"/>
                <a:gd name="T27" fmla="*/ 20 h 28"/>
                <a:gd name="T28" fmla="*/ 41 w 56"/>
                <a:gd name="T29" fmla="*/ 27 h 28"/>
                <a:gd name="T30" fmla="*/ 34 w 56"/>
                <a:gd name="T31" fmla="*/ 27 h 28"/>
                <a:gd name="T32" fmla="*/ 27 w 56"/>
                <a:gd name="T33" fmla="*/ 27 h 28"/>
                <a:gd name="T34" fmla="*/ 20 w 56"/>
                <a:gd name="T35" fmla="*/ 27 h 28"/>
                <a:gd name="T36" fmla="*/ 13 w 56"/>
                <a:gd name="T37" fmla="*/ 27 h 28"/>
                <a:gd name="T38" fmla="*/ 13 w 56"/>
                <a:gd name="T39" fmla="*/ 20 h 28"/>
                <a:gd name="T40" fmla="*/ 7 w 56"/>
                <a:gd name="T41" fmla="*/ 20 h 28"/>
                <a:gd name="T42" fmla="*/ 0 w 56"/>
                <a:gd name="T43" fmla="*/ 20 h 28"/>
                <a:gd name="T44" fmla="*/ 0 w 56"/>
                <a:gd name="T45" fmla="*/ 13 h 28"/>
                <a:gd name="T46" fmla="*/ 0 w 56"/>
                <a:gd name="T47" fmla="*/ 7 h 28"/>
                <a:gd name="T48" fmla="*/ 7 w 56"/>
                <a:gd name="T49" fmla="*/ 7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8"/>
                <a:gd name="T77" fmla="*/ 56 w 56"/>
                <a:gd name="T78" fmla="*/ 28 h 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8">
                  <a:moveTo>
                    <a:pt x="7" y="7"/>
                  </a:moveTo>
                  <a:lnTo>
                    <a:pt x="13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48" y="13"/>
                  </a:lnTo>
                  <a:lnTo>
                    <a:pt x="55" y="13"/>
                  </a:lnTo>
                  <a:lnTo>
                    <a:pt x="55" y="20"/>
                  </a:lnTo>
                  <a:lnTo>
                    <a:pt x="48" y="20"/>
                  </a:lnTo>
                  <a:lnTo>
                    <a:pt x="41" y="20"/>
                  </a:lnTo>
                  <a:lnTo>
                    <a:pt x="41" y="27"/>
                  </a:lnTo>
                  <a:lnTo>
                    <a:pt x="34" y="27"/>
                  </a:lnTo>
                  <a:lnTo>
                    <a:pt x="27" y="27"/>
                  </a:lnTo>
                  <a:lnTo>
                    <a:pt x="20" y="27"/>
                  </a:lnTo>
                  <a:lnTo>
                    <a:pt x="13" y="27"/>
                  </a:lnTo>
                  <a:lnTo>
                    <a:pt x="13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7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2" name="Freeform 1155"/>
            <p:cNvSpPr>
              <a:spLocks/>
            </p:cNvSpPr>
            <p:nvPr/>
          </p:nvSpPr>
          <p:spPr bwMode="auto">
            <a:xfrm>
              <a:off x="2159" y="1537"/>
              <a:ext cx="28" cy="36"/>
            </a:xfrm>
            <a:custGeom>
              <a:avLst/>
              <a:gdLst>
                <a:gd name="T0" fmla="*/ 13 w 28"/>
                <a:gd name="T1" fmla="*/ 7 h 36"/>
                <a:gd name="T2" fmla="*/ 13 w 28"/>
                <a:gd name="T3" fmla="*/ 0 h 36"/>
                <a:gd name="T4" fmla="*/ 7 w 28"/>
                <a:gd name="T5" fmla="*/ 0 h 36"/>
                <a:gd name="T6" fmla="*/ 0 w 28"/>
                <a:gd name="T7" fmla="*/ 0 h 36"/>
                <a:gd name="T8" fmla="*/ 0 w 28"/>
                <a:gd name="T9" fmla="*/ 7 h 36"/>
                <a:gd name="T10" fmla="*/ 0 w 28"/>
                <a:gd name="T11" fmla="*/ 14 h 36"/>
                <a:gd name="T12" fmla="*/ 0 w 28"/>
                <a:gd name="T13" fmla="*/ 21 h 36"/>
                <a:gd name="T14" fmla="*/ 7 w 28"/>
                <a:gd name="T15" fmla="*/ 28 h 36"/>
                <a:gd name="T16" fmla="*/ 13 w 28"/>
                <a:gd name="T17" fmla="*/ 28 h 36"/>
                <a:gd name="T18" fmla="*/ 13 w 28"/>
                <a:gd name="T19" fmla="*/ 35 h 36"/>
                <a:gd name="T20" fmla="*/ 13 w 28"/>
                <a:gd name="T21" fmla="*/ 28 h 36"/>
                <a:gd name="T22" fmla="*/ 20 w 28"/>
                <a:gd name="T23" fmla="*/ 28 h 36"/>
                <a:gd name="T24" fmla="*/ 27 w 28"/>
                <a:gd name="T25" fmla="*/ 21 h 36"/>
                <a:gd name="T26" fmla="*/ 20 w 28"/>
                <a:gd name="T27" fmla="*/ 21 h 36"/>
                <a:gd name="T28" fmla="*/ 20 w 28"/>
                <a:gd name="T29" fmla="*/ 14 h 36"/>
                <a:gd name="T30" fmla="*/ 20 w 28"/>
                <a:gd name="T31" fmla="*/ 7 h 36"/>
                <a:gd name="T32" fmla="*/ 13 w 28"/>
                <a:gd name="T33" fmla="*/ 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6"/>
                <a:gd name="T53" fmla="*/ 28 w 2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6">
                  <a:moveTo>
                    <a:pt x="13" y="7"/>
                  </a:move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7" y="28"/>
                  </a:lnTo>
                  <a:lnTo>
                    <a:pt x="13" y="28"/>
                  </a:lnTo>
                  <a:lnTo>
                    <a:pt x="13" y="35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7" y="21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20" y="7"/>
                  </a:lnTo>
                  <a:lnTo>
                    <a:pt x="13" y="7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3" name="Freeform 1156"/>
            <p:cNvSpPr>
              <a:spLocks/>
            </p:cNvSpPr>
            <p:nvPr/>
          </p:nvSpPr>
          <p:spPr bwMode="auto">
            <a:xfrm>
              <a:off x="2385" y="1763"/>
              <a:ext cx="35" cy="21"/>
            </a:xfrm>
            <a:custGeom>
              <a:avLst/>
              <a:gdLst>
                <a:gd name="T0" fmla="*/ 34 w 35"/>
                <a:gd name="T1" fmla="*/ 7 h 21"/>
                <a:gd name="T2" fmla="*/ 34 w 35"/>
                <a:gd name="T3" fmla="*/ 14 h 21"/>
                <a:gd name="T4" fmla="*/ 34 w 35"/>
                <a:gd name="T5" fmla="*/ 20 h 21"/>
                <a:gd name="T6" fmla="*/ 27 w 35"/>
                <a:gd name="T7" fmla="*/ 20 h 21"/>
                <a:gd name="T8" fmla="*/ 20 w 35"/>
                <a:gd name="T9" fmla="*/ 20 h 21"/>
                <a:gd name="T10" fmla="*/ 20 w 35"/>
                <a:gd name="T11" fmla="*/ 14 h 21"/>
                <a:gd name="T12" fmla="*/ 13 w 35"/>
                <a:gd name="T13" fmla="*/ 14 h 21"/>
                <a:gd name="T14" fmla="*/ 13 w 35"/>
                <a:gd name="T15" fmla="*/ 20 h 21"/>
                <a:gd name="T16" fmla="*/ 6 w 35"/>
                <a:gd name="T17" fmla="*/ 20 h 21"/>
                <a:gd name="T18" fmla="*/ 6 w 35"/>
                <a:gd name="T19" fmla="*/ 14 h 21"/>
                <a:gd name="T20" fmla="*/ 13 w 35"/>
                <a:gd name="T21" fmla="*/ 14 h 21"/>
                <a:gd name="T22" fmla="*/ 13 w 35"/>
                <a:gd name="T23" fmla="*/ 7 h 21"/>
                <a:gd name="T24" fmla="*/ 6 w 35"/>
                <a:gd name="T25" fmla="*/ 7 h 21"/>
                <a:gd name="T26" fmla="*/ 6 w 35"/>
                <a:gd name="T27" fmla="*/ 14 h 21"/>
                <a:gd name="T28" fmla="*/ 6 w 35"/>
                <a:gd name="T29" fmla="*/ 20 h 21"/>
                <a:gd name="T30" fmla="*/ 0 w 35"/>
                <a:gd name="T31" fmla="*/ 20 h 21"/>
                <a:gd name="T32" fmla="*/ 0 w 35"/>
                <a:gd name="T33" fmla="*/ 14 h 21"/>
                <a:gd name="T34" fmla="*/ 6 w 35"/>
                <a:gd name="T35" fmla="*/ 14 h 21"/>
                <a:gd name="T36" fmla="*/ 6 w 35"/>
                <a:gd name="T37" fmla="*/ 7 h 21"/>
                <a:gd name="T38" fmla="*/ 13 w 35"/>
                <a:gd name="T39" fmla="*/ 7 h 21"/>
                <a:gd name="T40" fmla="*/ 13 w 35"/>
                <a:gd name="T41" fmla="*/ 0 h 21"/>
                <a:gd name="T42" fmla="*/ 20 w 35"/>
                <a:gd name="T43" fmla="*/ 0 h 21"/>
                <a:gd name="T44" fmla="*/ 27 w 35"/>
                <a:gd name="T45" fmla="*/ 0 h 21"/>
                <a:gd name="T46" fmla="*/ 34 w 35"/>
                <a:gd name="T47" fmla="*/ 0 h 21"/>
                <a:gd name="T48" fmla="*/ 34 w 35"/>
                <a:gd name="T49" fmla="*/ 7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21"/>
                <a:gd name="T77" fmla="*/ 35 w 35"/>
                <a:gd name="T78" fmla="*/ 21 h 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21">
                  <a:moveTo>
                    <a:pt x="34" y="7"/>
                  </a:moveTo>
                  <a:lnTo>
                    <a:pt x="34" y="14"/>
                  </a:lnTo>
                  <a:lnTo>
                    <a:pt x="34" y="20"/>
                  </a:lnTo>
                  <a:lnTo>
                    <a:pt x="27" y="20"/>
                  </a:lnTo>
                  <a:lnTo>
                    <a:pt x="20" y="20"/>
                  </a:lnTo>
                  <a:lnTo>
                    <a:pt x="20" y="14"/>
                  </a:lnTo>
                  <a:lnTo>
                    <a:pt x="13" y="14"/>
                  </a:lnTo>
                  <a:lnTo>
                    <a:pt x="13" y="20"/>
                  </a:lnTo>
                  <a:lnTo>
                    <a:pt x="6" y="20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6" y="7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4" name="Freeform 1157"/>
            <p:cNvSpPr>
              <a:spLocks/>
            </p:cNvSpPr>
            <p:nvPr/>
          </p:nvSpPr>
          <p:spPr bwMode="auto">
            <a:xfrm>
              <a:off x="2241" y="1551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7 w 21"/>
                <a:gd name="T3" fmla="*/ 8 h 17"/>
                <a:gd name="T4" fmla="*/ 14 w 21"/>
                <a:gd name="T5" fmla="*/ 8 h 17"/>
                <a:gd name="T6" fmla="*/ 14 w 21"/>
                <a:gd name="T7" fmla="*/ 0 h 17"/>
                <a:gd name="T8" fmla="*/ 20 w 21"/>
                <a:gd name="T9" fmla="*/ 0 h 17"/>
                <a:gd name="T10" fmla="*/ 14 w 21"/>
                <a:gd name="T11" fmla="*/ 0 h 17"/>
                <a:gd name="T12" fmla="*/ 14 w 21"/>
                <a:gd name="T13" fmla="*/ 8 h 17"/>
                <a:gd name="T14" fmla="*/ 7 w 21"/>
                <a:gd name="T15" fmla="*/ 8 h 17"/>
                <a:gd name="T16" fmla="*/ 0 w 21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0" y="16"/>
                  </a:move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5" name="Line 1158"/>
            <p:cNvSpPr>
              <a:spLocks noChangeShapeType="1"/>
            </p:cNvSpPr>
            <p:nvPr/>
          </p:nvSpPr>
          <p:spPr bwMode="auto">
            <a:xfrm>
              <a:off x="2241" y="1558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6" name="Freeform 1159"/>
            <p:cNvSpPr>
              <a:spLocks/>
            </p:cNvSpPr>
            <p:nvPr/>
          </p:nvSpPr>
          <p:spPr bwMode="auto">
            <a:xfrm>
              <a:off x="2227" y="1558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16 w 17"/>
                <a:gd name="T3" fmla="*/ 0 h 1"/>
                <a:gd name="T4" fmla="*/ 8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7" name="Freeform 1160"/>
            <p:cNvSpPr>
              <a:spLocks/>
            </p:cNvSpPr>
            <p:nvPr/>
          </p:nvSpPr>
          <p:spPr bwMode="auto">
            <a:xfrm>
              <a:off x="2227" y="155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8" name="Line 1161"/>
            <p:cNvSpPr>
              <a:spLocks noChangeShapeType="1"/>
            </p:cNvSpPr>
            <p:nvPr/>
          </p:nvSpPr>
          <p:spPr bwMode="auto">
            <a:xfrm>
              <a:off x="2227" y="155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9" name="Line 1162"/>
            <p:cNvSpPr>
              <a:spLocks noChangeShapeType="1"/>
            </p:cNvSpPr>
            <p:nvPr/>
          </p:nvSpPr>
          <p:spPr bwMode="auto">
            <a:xfrm>
              <a:off x="2227" y="154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0" name="Line 1163"/>
            <p:cNvSpPr>
              <a:spLocks noChangeShapeType="1"/>
            </p:cNvSpPr>
            <p:nvPr/>
          </p:nvSpPr>
          <p:spPr bwMode="auto">
            <a:xfrm>
              <a:off x="2227" y="153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1" name="Line 1164"/>
            <p:cNvSpPr>
              <a:spLocks noChangeShapeType="1"/>
            </p:cNvSpPr>
            <p:nvPr/>
          </p:nvSpPr>
          <p:spPr bwMode="auto">
            <a:xfrm>
              <a:off x="2227" y="153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2" name="Freeform 1165"/>
            <p:cNvSpPr>
              <a:spLocks/>
            </p:cNvSpPr>
            <p:nvPr/>
          </p:nvSpPr>
          <p:spPr bwMode="auto">
            <a:xfrm>
              <a:off x="2227" y="153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16 w 17"/>
                <a:gd name="T9" fmla="*/ 16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3" name="Freeform 1166"/>
            <p:cNvSpPr>
              <a:spLocks/>
            </p:cNvSpPr>
            <p:nvPr/>
          </p:nvSpPr>
          <p:spPr bwMode="auto">
            <a:xfrm>
              <a:off x="2227" y="152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4" name="Freeform 1167"/>
            <p:cNvSpPr>
              <a:spLocks/>
            </p:cNvSpPr>
            <p:nvPr/>
          </p:nvSpPr>
          <p:spPr bwMode="auto">
            <a:xfrm>
              <a:off x="2234" y="151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5" name="Freeform 1168"/>
            <p:cNvSpPr>
              <a:spLocks/>
            </p:cNvSpPr>
            <p:nvPr/>
          </p:nvSpPr>
          <p:spPr bwMode="auto">
            <a:xfrm>
              <a:off x="2234" y="15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6" name="Line 1169"/>
            <p:cNvSpPr>
              <a:spLocks noChangeShapeType="1"/>
            </p:cNvSpPr>
            <p:nvPr/>
          </p:nvSpPr>
          <p:spPr bwMode="auto">
            <a:xfrm flipV="1">
              <a:off x="2234" y="152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7" name="Freeform 1170"/>
            <p:cNvSpPr>
              <a:spLocks/>
            </p:cNvSpPr>
            <p:nvPr/>
          </p:nvSpPr>
          <p:spPr bwMode="auto">
            <a:xfrm>
              <a:off x="2234" y="153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8" name="Line 1171"/>
            <p:cNvSpPr>
              <a:spLocks noChangeShapeType="1"/>
            </p:cNvSpPr>
            <p:nvPr/>
          </p:nvSpPr>
          <p:spPr bwMode="auto">
            <a:xfrm flipH="1">
              <a:off x="2241" y="153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9" name="Line 1172"/>
            <p:cNvSpPr>
              <a:spLocks noChangeShapeType="1"/>
            </p:cNvSpPr>
            <p:nvPr/>
          </p:nvSpPr>
          <p:spPr bwMode="auto">
            <a:xfrm flipV="1">
              <a:off x="2248" y="153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0" name="Freeform 1173"/>
            <p:cNvSpPr>
              <a:spLocks/>
            </p:cNvSpPr>
            <p:nvPr/>
          </p:nvSpPr>
          <p:spPr bwMode="auto">
            <a:xfrm>
              <a:off x="2248" y="154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16 h 17"/>
                <a:gd name="T4" fmla="*/ 8 w 17"/>
                <a:gd name="T5" fmla="*/ 0 h 17"/>
                <a:gd name="T6" fmla="*/ 0 w 17"/>
                <a:gd name="T7" fmla="*/ 0 h 17"/>
                <a:gd name="T8" fmla="*/ 8 w 17"/>
                <a:gd name="T9" fmla="*/ 0 h 17"/>
                <a:gd name="T10" fmla="*/ 8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1" name="Freeform 1174"/>
            <p:cNvSpPr>
              <a:spLocks/>
            </p:cNvSpPr>
            <p:nvPr/>
          </p:nvSpPr>
          <p:spPr bwMode="auto">
            <a:xfrm>
              <a:off x="1967" y="166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2" name="Freeform 1175"/>
            <p:cNvSpPr>
              <a:spLocks/>
            </p:cNvSpPr>
            <p:nvPr/>
          </p:nvSpPr>
          <p:spPr bwMode="auto">
            <a:xfrm>
              <a:off x="1974" y="1654"/>
              <a:ext cx="21" cy="17"/>
            </a:xfrm>
            <a:custGeom>
              <a:avLst/>
              <a:gdLst>
                <a:gd name="T0" fmla="*/ 14 w 21"/>
                <a:gd name="T1" fmla="*/ 0 h 17"/>
                <a:gd name="T2" fmla="*/ 14 w 21"/>
                <a:gd name="T3" fmla="*/ 7 h 17"/>
                <a:gd name="T4" fmla="*/ 7 w 21"/>
                <a:gd name="T5" fmla="*/ 7 h 17"/>
                <a:gd name="T6" fmla="*/ 0 w 21"/>
                <a:gd name="T7" fmla="*/ 7 h 17"/>
                <a:gd name="T8" fmla="*/ 0 w 21"/>
                <a:gd name="T9" fmla="*/ 16 h 17"/>
                <a:gd name="T10" fmla="*/ 0 w 21"/>
                <a:gd name="T11" fmla="*/ 7 h 17"/>
                <a:gd name="T12" fmla="*/ 7 w 21"/>
                <a:gd name="T13" fmla="*/ 7 h 17"/>
                <a:gd name="T14" fmla="*/ 14 w 21"/>
                <a:gd name="T15" fmla="*/ 7 h 17"/>
                <a:gd name="T16" fmla="*/ 20 w 21"/>
                <a:gd name="T17" fmla="*/ 0 h 17"/>
                <a:gd name="T18" fmla="*/ 14 w 21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17"/>
                <a:gd name="T32" fmla="*/ 21 w 21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17">
                  <a:moveTo>
                    <a:pt x="14" y="0"/>
                  </a:moveTo>
                  <a:lnTo>
                    <a:pt x="14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6"/>
                  </a:lnTo>
                  <a:lnTo>
                    <a:pt x="0" y="7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0" y="0"/>
                  </a:lnTo>
                  <a:lnTo>
                    <a:pt x="14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3" name="Line 1176"/>
            <p:cNvSpPr>
              <a:spLocks noChangeShapeType="1"/>
            </p:cNvSpPr>
            <p:nvPr/>
          </p:nvSpPr>
          <p:spPr bwMode="auto">
            <a:xfrm>
              <a:off x="1988" y="1654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4" name="Line 1177"/>
            <p:cNvSpPr>
              <a:spLocks noChangeShapeType="1"/>
            </p:cNvSpPr>
            <p:nvPr/>
          </p:nvSpPr>
          <p:spPr bwMode="auto">
            <a:xfrm>
              <a:off x="1988" y="164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5" name="Line 1178"/>
            <p:cNvSpPr>
              <a:spLocks noChangeShapeType="1"/>
            </p:cNvSpPr>
            <p:nvPr/>
          </p:nvSpPr>
          <p:spPr bwMode="auto">
            <a:xfrm>
              <a:off x="1988" y="1640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6" name="Freeform 1179"/>
            <p:cNvSpPr>
              <a:spLocks/>
            </p:cNvSpPr>
            <p:nvPr/>
          </p:nvSpPr>
          <p:spPr bwMode="auto">
            <a:xfrm>
              <a:off x="1988" y="163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16 w 17"/>
                <a:gd name="T9" fmla="*/ 16 h 17"/>
                <a:gd name="T10" fmla="*/ 16 w 17"/>
                <a:gd name="T11" fmla="*/ 0 h 17"/>
                <a:gd name="T12" fmla="*/ 0 w 17"/>
                <a:gd name="T13" fmla="*/ 0 h 17"/>
                <a:gd name="T14" fmla="*/ 16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7" name="Freeform 1180"/>
            <p:cNvSpPr>
              <a:spLocks/>
            </p:cNvSpPr>
            <p:nvPr/>
          </p:nvSpPr>
          <p:spPr bwMode="auto">
            <a:xfrm>
              <a:off x="1981" y="162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8 w 17"/>
                <a:gd name="T5" fmla="*/ 16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8" name="Freeform 1181"/>
            <p:cNvSpPr>
              <a:spLocks/>
            </p:cNvSpPr>
            <p:nvPr/>
          </p:nvSpPr>
          <p:spPr bwMode="auto">
            <a:xfrm>
              <a:off x="1981" y="161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9" name="Line 1182"/>
            <p:cNvSpPr>
              <a:spLocks noChangeShapeType="1"/>
            </p:cNvSpPr>
            <p:nvPr/>
          </p:nvSpPr>
          <p:spPr bwMode="auto">
            <a:xfrm>
              <a:off x="1981" y="1613"/>
              <a:ext cx="7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0" name="Freeform 1183"/>
            <p:cNvSpPr>
              <a:spLocks/>
            </p:cNvSpPr>
            <p:nvPr/>
          </p:nvSpPr>
          <p:spPr bwMode="auto">
            <a:xfrm>
              <a:off x="1967" y="161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1" name="Line 1184"/>
            <p:cNvSpPr>
              <a:spLocks noChangeShapeType="1"/>
            </p:cNvSpPr>
            <p:nvPr/>
          </p:nvSpPr>
          <p:spPr bwMode="auto">
            <a:xfrm flipH="1">
              <a:off x="1967" y="161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2" name="Line 1185"/>
            <p:cNvSpPr>
              <a:spLocks noChangeShapeType="1"/>
            </p:cNvSpPr>
            <p:nvPr/>
          </p:nvSpPr>
          <p:spPr bwMode="auto">
            <a:xfrm flipV="1">
              <a:off x="1974" y="1618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3" name="Freeform 1186"/>
            <p:cNvSpPr>
              <a:spLocks/>
            </p:cNvSpPr>
            <p:nvPr/>
          </p:nvSpPr>
          <p:spPr bwMode="auto">
            <a:xfrm>
              <a:off x="1974" y="1626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4" name="Freeform 1187"/>
            <p:cNvSpPr>
              <a:spLocks/>
            </p:cNvSpPr>
            <p:nvPr/>
          </p:nvSpPr>
          <p:spPr bwMode="auto">
            <a:xfrm>
              <a:off x="1967" y="164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5" name="Freeform 1188"/>
            <p:cNvSpPr>
              <a:spLocks/>
            </p:cNvSpPr>
            <p:nvPr/>
          </p:nvSpPr>
          <p:spPr bwMode="auto">
            <a:xfrm>
              <a:off x="1953" y="164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16 w 17"/>
                <a:gd name="T9" fmla="*/ 0 h 17"/>
                <a:gd name="T10" fmla="*/ 8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6" name="Freeform 1189"/>
            <p:cNvSpPr>
              <a:spLocks/>
            </p:cNvSpPr>
            <p:nvPr/>
          </p:nvSpPr>
          <p:spPr bwMode="auto">
            <a:xfrm>
              <a:off x="1947" y="164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8 h 17"/>
                <a:gd name="T6" fmla="*/ 16 w 17"/>
                <a:gd name="T7" fmla="*/ 0 h 17"/>
                <a:gd name="T8" fmla="*/ 16 w 17"/>
                <a:gd name="T9" fmla="*/ 8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7" name="Line 1190"/>
            <p:cNvSpPr>
              <a:spLocks noChangeShapeType="1"/>
            </p:cNvSpPr>
            <p:nvPr/>
          </p:nvSpPr>
          <p:spPr bwMode="auto">
            <a:xfrm>
              <a:off x="1940" y="165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8" name="Line 1191"/>
            <p:cNvSpPr>
              <a:spLocks noChangeShapeType="1"/>
            </p:cNvSpPr>
            <p:nvPr/>
          </p:nvSpPr>
          <p:spPr bwMode="auto">
            <a:xfrm flipV="1">
              <a:off x="1940" y="1654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9" name="Freeform 1192"/>
            <p:cNvSpPr>
              <a:spLocks/>
            </p:cNvSpPr>
            <p:nvPr/>
          </p:nvSpPr>
          <p:spPr bwMode="auto">
            <a:xfrm>
              <a:off x="1940" y="1660"/>
              <a:ext cx="28" cy="17"/>
            </a:xfrm>
            <a:custGeom>
              <a:avLst/>
              <a:gdLst>
                <a:gd name="T0" fmla="*/ 27 w 28"/>
                <a:gd name="T1" fmla="*/ 8 h 17"/>
                <a:gd name="T2" fmla="*/ 20 w 28"/>
                <a:gd name="T3" fmla="*/ 8 h 17"/>
                <a:gd name="T4" fmla="*/ 20 w 28"/>
                <a:gd name="T5" fmla="*/ 0 h 17"/>
                <a:gd name="T6" fmla="*/ 13 w 28"/>
                <a:gd name="T7" fmla="*/ 0 h 17"/>
                <a:gd name="T8" fmla="*/ 7 w 28"/>
                <a:gd name="T9" fmla="*/ 0 h 17"/>
                <a:gd name="T10" fmla="*/ 0 w 28"/>
                <a:gd name="T11" fmla="*/ 0 h 17"/>
                <a:gd name="T12" fmla="*/ 7 w 28"/>
                <a:gd name="T13" fmla="*/ 0 h 17"/>
                <a:gd name="T14" fmla="*/ 13 w 28"/>
                <a:gd name="T15" fmla="*/ 0 h 17"/>
                <a:gd name="T16" fmla="*/ 20 w 28"/>
                <a:gd name="T17" fmla="*/ 0 h 17"/>
                <a:gd name="T18" fmla="*/ 20 w 28"/>
                <a:gd name="T19" fmla="*/ 8 h 17"/>
                <a:gd name="T20" fmla="*/ 27 w 28"/>
                <a:gd name="T21" fmla="*/ 8 h 17"/>
                <a:gd name="T22" fmla="*/ 27 w 28"/>
                <a:gd name="T23" fmla="*/ 16 h 17"/>
                <a:gd name="T24" fmla="*/ 27 w 28"/>
                <a:gd name="T25" fmla="*/ 8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17"/>
                <a:gd name="T41" fmla="*/ 28 w 28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17">
                  <a:moveTo>
                    <a:pt x="27" y="8"/>
                  </a:moveTo>
                  <a:lnTo>
                    <a:pt x="20" y="8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27" y="8"/>
                  </a:lnTo>
                  <a:lnTo>
                    <a:pt x="27" y="16"/>
                  </a:lnTo>
                  <a:lnTo>
                    <a:pt x="27" y="8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0" name="Freeform 1193"/>
            <p:cNvSpPr>
              <a:spLocks/>
            </p:cNvSpPr>
            <p:nvPr/>
          </p:nvSpPr>
          <p:spPr bwMode="auto">
            <a:xfrm>
              <a:off x="1967" y="166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16 w 17"/>
                <a:gd name="T9" fmla="*/ 0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1" name="Freeform 1194"/>
            <p:cNvSpPr>
              <a:spLocks/>
            </p:cNvSpPr>
            <p:nvPr/>
          </p:nvSpPr>
          <p:spPr bwMode="auto">
            <a:xfrm>
              <a:off x="2357" y="166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2" name="Freeform 1195"/>
            <p:cNvSpPr>
              <a:spLocks/>
            </p:cNvSpPr>
            <p:nvPr/>
          </p:nvSpPr>
          <p:spPr bwMode="auto">
            <a:xfrm>
              <a:off x="2364" y="1667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14 w 22"/>
                <a:gd name="T3" fmla="*/ 0 h 17"/>
                <a:gd name="T4" fmla="*/ 7 w 22"/>
                <a:gd name="T5" fmla="*/ 0 h 17"/>
                <a:gd name="T6" fmla="*/ 0 w 22"/>
                <a:gd name="T7" fmla="*/ 0 h 17"/>
                <a:gd name="T8" fmla="*/ 0 w 22"/>
                <a:gd name="T9" fmla="*/ 16 h 17"/>
                <a:gd name="T10" fmla="*/ 7 w 22"/>
                <a:gd name="T11" fmla="*/ 0 h 17"/>
                <a:gd name="T12" fmla="*/ 14 w 22"/>
                <a:gd name="T13" fmla="*/ 0 h 17"/>
                <a:gd name="T14" fmla="*/ 21 w 22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7"/>
                <a:gd name="T26" fmla="*/ 22 w 22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7">
                  <a:moveTo>
                    <a:pt x="21" y="0"/>
                  </a:move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3" name="Freeform 1196"/>
            <p:cNvSpPr>
              <a:spLocks/>
            </p:cNvSpPr>
            <p:nvPr/>
          </p:nvSpPr>
          <p:spPr bwMode="auto">
            <a:xfrm>
              <a:off x="2385" y="166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4" name="Freeform 1197"/>
            <p:cNvSpPr>
              <a:spLocks/>
            </p:cNvSpPr>
            <p:nvPr/>
          </p:nvSpPr>
          <p:spPr bwMode="auto">
            <a:xfrm>
              <a:off x="2385" y="1660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0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5" name="Line 1198"/>
            <p:cNvSpPr>
              <a:spLocks noChangeShapeType="1"/>
            </p:cNvSpPr>
            <p:nvPr/>
          </p:nvSpPr>
          <p:spPr bwMode="auto">
            <a:xfrm>
              <a:off x="2385" y="1660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6" name="Freeform 1199"/>
            <p:cNvSpPr>
              <a:spLocks/>
            </p:cNvSpPr>
            <p:nvPr/>
          </p:nvSpPr>
          <p:spPr bwMode="auto">
            <a:xfrm>
              <a:off x="2371" y="165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16 w 17"/>
                <a:gd name="T9" fmla="*/ 0 h 17"/>
                <a:gd name="T10" fmla="*/ 8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7" name="Freeform 1200"/>
            <p:cNvSpPr>
              <a:spLocks/>
            </p:cNvSpPr>
            <p:nvPr/>
          </p:nvSpPr>
          <p:spPr bwMode="auto">
            <a:xfrm>
              <a:off x="2371" y="164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0 w 17"/>
                <a:gd name="T5" fmla="*/ 8 h 17"/>
                <a:gd name="T6" fmla="*/ 0 w 17"/>
                <a:gd name="T7" fmla="*/ 16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8" name="Freeform 1201"/>
            <p:cNvSpPr>
              <a:spLocks/>
            </p:cNvSpPr>
            <p:nvPr/>
          </p:nvSpPr>
          <p:spPr bwMode="auto">
            <a:xfrm>
              <a:off x="2371" y="163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9" name="Freeform 1202"/>
            <p:cNvSpPr>
              <a:spLocks/>
            </p:cNvSpPr>
            <p:nvPr/>
          </p:nvSpPr>
          <p:spPr bwMode="auto">
            <a:xfrm>
              <a:off x="2364" y="163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0" name="Freeform 1203"/>
            <p:cNvSpPr>
              <a:spLocks/>
            </p:cNvSpPr>
            <p:nvPr/>
          </p:nvSpPr>
          <p:spPr bwMode="auto">
            <a:xfrm>
              <a:off x="2364" y="1619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7 h 22"/>
                <a:gd name="T4" fmla="*/ 0 w 1"/>
                <a:gd name="T5" fmla="*/ 14 h 22"/>
                <a:gd name="T6" fmla="*/ 0 w 1"/>
                <a:gd name="T7" fmla="*/ 21 h 22"/>
                <a:gd name="T8" fmla="*/ 0 w 1"/>
                <a:gd name="T9" fmla="*/ 14 h 22"/>
                <a:gd name="T10" fmla="*/ 0 w 1"/>
                <a:gd name="T11" fmla="*/ 7 h 22"/>
                <a:gd name="T12" fmla="*/ 0 w 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2"/>
                <a:gd name="T23" fmla="*/ 1 w 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2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1" name="Line 1204"/>
            <p:cNvSpPr>
              <a:spLocks noChangeShapeType="1"/>
            </p:cNvSpPr>
            <p:nvPr/>
          </p:nvSpPr>
          <p:spPr bwMode="auto">
            <a:xfrm flipH="1">
              <a:off x="2364" y="161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2" name="Freeform 1205"/>
            <p:cNvSpPr>
              <a:spLocks/>
            </p:cNvSpPr>
            <p:nvPr/>
          </p:nvSpPr>
          <p:spPr bwMode="auto">
            <a:xfrm>
              <a:off x="2357" y="1613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0 w 17"/>
                <a:gd name="T3" fmla="*/ 16 h 17"/>
                <a:gd name="T4" fmla="*/ 8 w 17"/>
                <a:gd name="T5" fmla="*/ 16 h 17"/>
                <a:gd name="T6" fmla="*/ 16 w 17"/>
                <a:gd name="T7" fmla="*/ 16 h 17"/>
                <a:gd name="T8" fmla="*/ 8 w 17"/>
                <a:gd name="T9" fmla="*/ 0 h 17"/>
                <a:gd name="T10" fmla="*/ 8 w 17"/>
                <a:gd name="T11" fmla="*/ 16 h 17"/>
                <a:gd name="T12" fmla="*/ 0 w 17"/>
                <a:gd name="T13" fmla="*/ 16 h 17"/>
                <a:gd name="T14" fmla="*/ 8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8" y="16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3" name="Freeform 1206"/>
            <p:cNvSpPr>
              <a:spLocks/>
            </p:cNvSpPr>
            <p:nvPr/>
          </p:nvSpPr>
          <p:spPr bwMode="auto">
            <a:xfrm>
              <a:off x="2357" y="161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4" name="Freeform 1207"/>
            <p:cNvSpPr>
              <a:spLocks/>
            </p:cNvSpPr>
            <p:nvPr/>
          </p:nvSpPr>
          <p:spPr bwMode="auto">
            <a:xfrm>
              <a:off x="2344" y="162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7 w 17"/>
                <a:gd name="T5" fmla="*/ 8 h 17"/>
                <a:gd name="T6" fmla="*/ 16 w 17"/>
                <a:gd name="T7" fmla="*/ 8 h 17"/>
                <a:gd name="T8" fmla="*/ 16 w 17"/>
                <a:gd name="T9" fmla="*/ 0 h 17"/>
                <a:gd name="T10" fmla="*/ 7 w 17"/>
                <a:gd name="T11" fmla="*/ 8 h 17"/>
                <a:gd name="T12" fmla="*/ 0 w 17"/>
                <a:gd name="T13" fmla="*/ 8 h 17"/>
                <a:gd name="T14" fmla="*/ 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5" name="Line 1208"/>
            <p:cNvSpPr>
              <a:spLocks noChangeShapeType="1"/>
            </p:cNvSpPr>
            <p:nvPr/>
          </p:nvSpPr>
          <p:spPr bwMode="auto">
            <a:xfrm flipH="1">
              <a:off x="2344" y="1640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6" name="Freeform 1209"/>
            <p:cNvSpPr>
              <a:spLocks/>
            </p:cNvSpPr>
            <p:nvPr/>
          </p:nvSpPr>
          <p:spPr bwMode="auto">
            <a:xfrm>
              <a:off x="2344" y="164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7" name="Line 1210"/>
            <p:cNvSpPr>
              <a:spLocks noChangeShapeType="1"/>
            </p:cNvSpPr>
            <p:nvPr/>
          </p:nvSpPr>
          <p:spPr bwMode="auto">
            <a:xfrm flipH="1">
              <a:off x="2344" y="1647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8" name="Line 1211"/>
            <p:cNvSpPr>
              <a:spLocks noChangeShapeType="1"/>
            </p:cNvSpPr>
            <p:nvPr/>
          </p:nvSpPr>
          <p:spPr bwMode="auto">
            <a:xfrm>
              <a:off x="2344" y="1647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9" name="Line 1212"/>
            <p:cNvSpPr>
              <a:spLocks noChangeShapeType="1"/>
            </p:cNvSpPr>
            <p:nvPr/>
          </p:nvSpPr>
          <p:spPr bwMode="auto">
            <a:xfrm flipV="1">
              <a:off x="2344" y="164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0" name="Freeform 1213"/>
            <p:cNvSpPr>
              <a:spLocks/>
            </p:cNvSpPr>
            <p:nvPr/>
          </p:nvSpPr>
          <p:spPr bwMode="auto">
            <a:xfrm>
              <a:off x="2344" y="165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1" name="Freeform 1214"/>
            <p:cNvSpPr>
              <a:spLocks/>
            </p:cNvSpPr>
            <p:nvPr/>
          </p:nvSpPr>
          <p:spPr bwMode="auto">
            <a:xfrm>
              <a:off x="2350" y="1660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0 w 17"/>
                <a:gd name="T3" fmla="*/ 8 h 17"/>
                <a:gd name="T4" fmla="*/ 0 w 17"/>
                <a:gd name="T5" fmla="*/ 0 h 17"/>
                <a:gd name="T6" fmla="*/ 0 w 17"/>
                <a:gd name="T7" fmla="*/ 8 h 17"/>
                <a:gd name="T8" fmla="*/ 16 w 17"/>
                <a:gd name="T9" fmla="*/ 8 h 17"/>
                <a:gd name="T10" fmla="*/ 16 w 17"/>
                <a:gd name="T11" fmla="*/ 16 h 17"/>
                <a:gd name="T12" fmla="*/ 16 w 17"/>
                <a:gd name="T13" fmla="*/ 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8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2" name="Freeform 1215"/>
            <p:cNvSpPr>
              <a:spLocks/>
            </p:cNvSpPr>
            <p:nvPr/>
          </p:nvSpPr>
          <p:spPr bwMode="auto">
            <a:xfrm>
              <a:off x="2474" y="1626"/>
              <a:ext cx="21" cy="1"/>
            </a:xfrm>
            <a:custGeom>
              <a:avLst/>
              <a:gdLst>
                <a:gd name="T0" fmla="*/ 20 w 21"/>
                <a:gd name="T1" fmla="*/ 0 h 1"/>
                <a:gd name="T2" fmla="*/ 13 w 21"/>
                <a:gd name="T3" fmla="*/ 0 h 1"/>
                <a:gd name="T4" fmla="*/ 6 w 21"/>
                <a:gd name="T5" fmla="*/ 0 h 1"/>
                <a:gd name="T6" fmla="*/ 0 w 21"/>
                <a:gd name="T7" fmla="*/ 0 h 1"/>
                <a:gd name="T8" fmla="*/ 6 w 21"/>
                <a:gd name="T9" fmla="*/ 0 h 1"/>
                <a:gd name="T10" fmla="*/ 13 w 21"/>
                <a:gd name="T11" fmla="*/ 0 h 1"/>
                <a:gd name="T12" fmla="*/ 20 w 2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"/>
                <a:gd name="T23" fmla="*/ 21 w 2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">
                  <a:moveTo>
                    <a:pt x="20" y="0"/>
                  </a:move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3" name="Freeform 1216"/>
            <p:cNvSpPr>
              <a:spLocks/>
            </p:cNvSpPr>
            <p:nvPr/>
          </p:nvSpPr>
          <p:spPr bwMode="auto">
            <a:xfrm>
              <a:off x="2480" y="1626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4" name="Freeform 1217"/>
            <p:cNvSpPr>
              <a:spLocks/>
            </p:cNvSpPr>
            <p:nvPr/>
          </p:nvSpPr>
          <p:spPr bwMode="auto">
            <a:xfrm>
              <a:off x="2474" y="1626"/>
              <a:ext cx="17" cy="22"/>
            </a:xfrm>
            <a:custGeom>
              <a:avLst/>
              <a:gdLst>
                <a:gd name="T0" fmla="*/ 0 w 17"/>
                <a:gd name="T1" fmla="*/ 21 h 22"/>
                <a:gd name="T2" fmla="*/ 0 w 17"/>
                <a:gd name="T3" fmla="*/ 14 h 22"/>
                <a:gd name="T4" fmla="*/ 0 w 17"/>
                <a:gd name="T5" fmla="*/ 7 h 22"/>
                <a:gd name="T6" fmla="*/ 16 w 17"/>
                <a:gd name="T7" fmla="*/ 7 h 22"/>
                <a:gd name="T8" fmla="*/ 16 w 17"/>
                <a:gd name="T9" fmla="*/ 0 h 22"/>
                <a:gd name="T10" fmla="*/ 16 w 17"/>
                <a:gd name="T11" fmla="*/ 7 h 22"/>
                <a:gd name="T12" fmla="*/ 0 w 17"/>
                <a:gd name="T13" fmla="*/ 7 h 22"/>
                <a:gd name="T14" fmla="*/ 0 w 17"/>
                <a:gd name="T15" fmla="*/ 14 h 22"/>
                <a:gd name="T16" fmla="*/ 0 w 17"/>
                <a:gd name="T17" fmla="*/ 21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2"/>
                <a:gd name="T29" fmla="*/ 17 w 17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2">
                  <a:moveTo>
                    <a:pt x="0" y="21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5" name="Freeform 1218"/>
            <p:cNvSpPr>
              <a:spLocks/>
            </p:cNvSpPr>
            <p:nvPr/>
          </p:nvSpPr>
          <p:spPr bwMode="auto">
            <a:xfrm>
              <a:off x="2474" y="164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0 w 17"/>
                <a:gd name="T5" fmla="*/ 8 h 17"/>
                <a:gd name="T6" fmla="*/ 0 w 17"/>
                <a:gd name="T7" fmla="*/ 0 h 17"/>
                <a:gd name="T8" fmla="*/ 0 w 17"/>
                <a:gd name="T9" fmla="*/ 8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6" name="Freeform 1219"/>
            <p:cNvSpPr>
              <a:spLocks/>
            </p:cNvSpPr>
            <p:nvPr/>
          </p:nvSpPr>
          <p:spPr bwMode="auto">
            <a:xfrm>
              <a:off x="2480" y="166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0 w 17"/>
                <a:gd name="T5" fmla="*/ 0 h 17"/>
                <a:gd name="T6" fmla="*/ 8 w 17"/>
                <a:gd name="T7" fmla="*/ 16 h 17"/>
                <a:gd name="T8" fmla="*/ 8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7" name="Line 1220"/>
            <p:cNvSpPr>
              <a:spLocks noChangeShapeType="1"/>
            </p:cNvSpPr>
            <p:nvPr/>
          </p:nvSpPr>
          <p:spPr bwMode="auto">
            <a:xfrm flipV="1">
              <a:off x="2494" y="1659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8" name="Line 1221"/>
            <p:cNvSpPr>
              <a:spLocks noChangeShapeType="1"/>
            </p:cNvSpPr>
            <p:nvPr/>
          </p:nvSpPr>
          <p:spPr bwMode="auto">
            <a:xfrm flipV="1">
              <a:off x="2494" y="166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9" name="Line 1222"/>
            <p:cNvSpPr>
              <a:spLocks noChangeShapeType="1"/>
            </p:cNvSpPr>
            <p:nvPr/>
          </p:nvSpPr>
          <p:spPr bwMode="auto">
            <a:xfrm flipH="1">
              <a:off x="2494" y="167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0" name="Line 1223"/>
            <p:cNvSpPr>
              <a:spLocks noChangeShapeType="1"/>
            </p:cNvSpPr>
            <p:nvPr/>
          </p:nvSpPr>
          <p:spPr bwMode="auto">
            <a:xfrm flipV="1">
              <a:off x="2501" y="167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1" name="Line 1224"/>
            <p:cNvSpPr>
              <a:spLocks noChangeShapeType="1"/>
            </p:cNvSpPr>
            <p:nvPr/>
          </p:nvSpPr>
          <p:spPr bwMode="auto">
            <a:xfrm flipH="1">
              <a:off x="2501" y="168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2" name="Line 1225"/>
            <p:cNvSpPr>
              <a:spLocks noChangeShapeType="1"/>
            </p:cNvSpPr>
            <p:nvPr/>
          </p:nvSpPr>
          <p:spPr bwMode="auto">
            <a:xfrm flipV="1">
              <a:off x="2508" y="1680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3" name="Freeform 1226"/>
            <p:cNvSpPr>
              <a:spLocks/>
            </p:cNvSpPr>
            <p:nvPr/>
          </p:nvSpPr>
          <p:spPr bwMode="auto">
            <a:xfrm>
              <a:off x="2487" y="1688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7 w 22"/>
                <a:gd name="T3" fmla="*/ 16 h 17"/>
                <a:gd name="T4" fmla="*/ 7 w 22"/>
                <a:gd name="T5" fmla="*/ 8 h 17"/>
                <a:gd name="T6" fmla="*/ 14 w 22"/>
                <a:gd name="T7" fmla="*/ 8 h 17"/>
                <a:gd name="T8" fmla="*/ 14 w 22"/>
                <a:gd name="T9" fmla="*/ 0 h 17"/>
                <a:gd name="T10" fmla="*/ 21 w 22"/>
                <a:gd name="T11" fmla="*/ 0 h 17"/>
                <a:gd name="T12" fmla="*/ 14 w 22"/>
                <a:gd name="T13" fmla="*/ 0 h 17"/>
                <a:gd name="T14" fmla="*/ 14 w 22"/>
                <a:gd name="T15" fmla="*/ 8 h 17"/>
                <a:gd name="T16" fmla="*/ 7 w 22"/>
                <a:gd name="T17" fmla="*/ 8 h 17"/>
                <a:gd name="T18" fmla="*/ 0 w 22"/>
                <a:gd name="T19" fmla="*/ 8 h 17"/>
                <a:gd name="T20" fmla="*/ 0 w 22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7"/>
                <a:gd name="T35" fmla="*/ 22 w 22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7">
                  <a:moveTo>
                    <a:pt x="0" y="16"/>
                  </a:moveTo>
                  <a:lnTo>
                    <a:pt x="7" y="1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4" name="Line 1227"/>
            <p:cNvSpPr>
              <a:spLocks noChangeShapeType="1"/>
            </p:cNvSpPr>
            <p:nvPr/>
          </p:nvSpPr>
          <p:spPr bwMode="auto">
            <a:xfrm>
              <a:off x="2480" y="1688"/>
              <a:ext cx="7" cy="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5" name="Freeform 1228"/>
            <p:cNvSpPr>
              <a:spLocks/>
            </p:cNvSpPr>
            <p:nvPr/>
          </p:nvSpPr>
          <p:spPr bwMode="auto">
            <a:xfrm>
              <a:off x="2467" y="168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8 w 17"/>
                <a:gd name="T5" fmla="*/ 16 h 17"/>
                <a:gd name="T6" fmla="*/ 16 w 17"/>
                <a:gd name="T7" fmla="*/ 16 h 17"/>
                <a:gd name="T8" fmla="*/ 8 w 17"/>
                <a:gd name="T9" fmla="*/ 16 h 17"/>
                <a:gd name="T10" fmla="*/ 8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6" name="Line 1229"/>
            <p:cNvSpPr>
              <a:spLocks noChangeShapeType="1"/>
            </p:cNvSpPr>
            <p:nvPr/>
          </p:nvSpPr>
          <p:spPr bwMode="auto">
            <a:xfrm>
              <a:off x="2467" y="167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7" name="Line 1230"/>
            <p:cNvSpPr>
              <a:spLocks noChangeShapeType="1"/>
            </p:cNvSpPr>
            <p:nvPr/>
          </p:nvSpPr>
          <p:spPr bwMode="auto">
            <a:xfrm>
              <a:off x="2467" y="166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8" name="Line 1231"/>
            <p:cNvSpPr>
              <a:spLocks noChangeShapeType="1"/>
            </p:cNvSpPr>
            <p:nvPr/>
          </p:nvSpPr>
          <p:spPr bwMode="auto">
            <a:xfrm>
              <a:off x="2460" y="166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9" name="Freeform 1232"/>
            <p:cNvSpPr>
              <a:spLocks/>
            </p:cNvSpPr>
            <p:nvPr/>
          </p:nvSpPr>
          <p:spPr bwMode="auto">
            <a:xfrm>
              <a:off x="2460" y="166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0" name="Freeform 1233"/>
            <p:cNvSpPr>
              <a:spLocks/>
            </p:cNvSpPr>
            <p:nvPr/>
          </p:nvSpPr>
          <p:spPr bwMode="auto">
            <a:xfrm>
              <a:off x="2460" y="165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1" name="Freeform 1234"/>
            <p:cNvSpPr>
              <a:spLocks/>
            </p:cNvSpPr>
            <p:nvPr/>
          </p:nvSpPr>
          <p:spPr bwMode="auto">
            <a:xfrm>
              <a:off x="2460" y="164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16 w 17"/>
                <a:gd name="T11" fmla="*/ 16 h 17"/>
                <a:gd name="T12" fmla="*/ 16 w 17"/>
                <a:gd name="T13" fmla="*/ 0 h 17"/>
                <a:gd name="T14" fmla="*/ 16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2" name="Freeform 1235"/>
            <p:cNvSpPr>
              <a:spLocks/>
            </p:cNvSpPr>
            <p:nvPr/>
          </p:nvSpPr>
          <p:spPr bwMode="auto">
            <a:xfrm>
              <a:off x="2467" y="1626"/>
              <a:ext cx="17" cy="29"/>
            </a:xfrm>
            <a:custGeom>
              <a:avLst/>
              <a:gdLst>
                <a:gd name="T0" fmla="*/ 16 w 17"/>
                <a:gd name="T1" fmla="*/ 0 h 29"/>
                <a:gd name="T2" fmla="*/ 16 w 17"/>
                <a:gd name="T3" fmla="*/ 7 h 29"/>
                <a:gd name="T4" fmla="*/ 0 w 17"/>
                <a:gd name="T5" fmla="*/ 7 h 29"/>
                <a:gd name="T6" fmla="*/ 0 w 17"/>
                <a:gd name="T7" fmla="*/ 14 h 29"/>
                <a:gd name="T8" fmla="*/ 0 w 17"/>
                <a:gd name="T9" fmla="*/ 21 h 29"/>
                <a:gd name="T10" fmla="*/ 0 w 17"/>
                <a:gd name="T11" fmla="*/ 28 h 29"/>
                <a:gd name="T12" fmla="*/ 0 w 17"/>
                <a:gd name="T13" fmla="*/ 21 h 29"/>
                <a:gd name="T14" fmla="*/ 0 w 17"/>
                <a:gd name="T15" fmla="*/ 14 h 29"/>
                <a:gd name="T16" fmla="*/ 16 w 17"/>
                <a:gd name="T17" fmla="*/ 14 h 29"/>
                <a:gd name="T18" fmla="*/ 16 w 17"/>
                <a:gd name="T19" fmla="*/ 7 h 29"/>
                <a:gd name="T20" fmla="*/ 16 w 17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9"/>
                <a:gd name="T35" fmla="*/ 17 w 17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9">
                  <a:moveTo>
                    <a:pt x="16" y="0"/>
                  </a:moveTo>
                  <a:lnTo>
                    <a:pt x="16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3" name="Freeform 1236"/>
            <p:cNvSpPr>
              <a:spLocks/>
            </p:cNvSpPr>
            <p:nvPr/>
          </p:nvSpPr>
          <p:spPr bwMode="auto">
            <a:xfrm>
              <a:off x="2412" y="176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4" name="Freeform 1237"/>
            <p:cNvSpPr>
              <a:spLocks/>
            </p:cNvSpPr>
            <p:nvPr/>
          </p:nvSpPr>
          <p:spPr bwMode="auto">
            <a:xfrm>
              <a:off x="2412" y="177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5" name="Freeform 1238"/>
            <p:cNvSpPr>
              <a:spLocks/>
            </p:cNvSpPr>
            <p:nvPr/>
          </p:nvSpPr>
          <p:spPr bwMode="auto">
            <a:xfrm>
              <a:off x="2405" y="177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16 w 17"/>
                <a:gd name="T5" fmla="*/ 16 h 17"/>
                <a:gd name="T6" fmla="*/ 8 w 17"/>
                <a:gd name="T7" fmla="*/ 16 h 17"/>
                <a:gd name="T8" fmla="*/ 0 w 17"/>
                <a:gd name="T9" fmla="*/ 16 h 17"/>
                <a:gd name="T10" fmla="*/ 0 w 17"/>
                <a:gd name="T11" fmla="*/ 0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6" name="Freeform 1239"/>
            <p:cNvSpPr>
              <a:spLocks/>
            </p:cNvSpPr>
            <p:nvPr/>
          </p:nvSpPr>
          <p:spPr bwMode="auto">
            <a:xfrm>
              <a:off x="2398" y="177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7" name="Freeform 1240"/>
            <p:cNvSpPr>
              <a:spLocks/>
            </p:cNvSpPr>
            <p:nvPr/>
          </p:nvSpPr>
          <p:spPr bwMode="auto">
            <a:xfrm>
              <a:off x="2391" y="177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8" name="Freeform 1241"/>
            <p:cNvSpPr>
              <a:spLocks/>
            </p:cNvSpPr>
            <p:nvPr/>
          </p:nvSpPr>
          <p:spPr bwMode="auto">
            <a:xfrm>
              <a:off x="2391" y="177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0 w 17"/>
                <a:gd name="T5" fmla="*/ 8 h 17"/>
                <a:gd name="T6" fmla="*/ 0 w 17"/>
                <a:gd name="T7" fmla="*/ 16 h 17"/>
                <a:gd name="T8" fmla="*/ 16 w 17"/>
                <a:gd name="T9" fmla="*/ 16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9" name="Freeform 1242"/>
            <p:cNvSpPr>
              <a:spLocks/>
            </p:cNvSpPr>
            <p:nvPr/>
          </p:nvSpPr>
          <p:spPr bwMode="auto">
            <a:xfrm>
              <a:off x="2391" y="17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0" name="Line 1243"/>
            <p:cNvSpPr>
              <a:spLocks noChangeShapeType="1"/>
            </p:cNvSpPr>
            <p:nvPr/>
          </p:nvSpPr>
          <p:spPr bwMode="auto">
            <a:xfrm flipV="1">
              <a:off x="2391" y="1777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1" name="Freeform 1244"/>
            <p:cNvSpPr>
              <a:spLocks/>
            </p:cNvSpPr>
            <p:nvPr/>
          </p:nvSpPr>
          <p:spPr bwMode="auto">
            <a:xfrm>
              <a:off x="2385" y="177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2" name="Freeform 1245"/>
            <p:cNvSpPr>
              <a:spLocks/>
            </p:cNvSpPr>
            <p:nvPr/>
          </p:nvSpPr>
          <p:spPr bwMode="auto">
            <a:xfrm>
              <a:off x="2385" y="177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0 w 17"/>
                <a:gd name="T5" fmla="*/ 8 h 17"/>
                <a:gd name="T6" fmla="*/ 0 w 17"/>
                <a:gd name="T7" fmla="*/ 16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3" name="Freeform 1246"/>
            <p:cNvSpPr>
              <a:spLocks/>
            </p:cNvSpPr>
            <p:nvPr/>
          </p:nvSpPr>
          <p:spPr bwMode="auto">
            <a:xfrm>
              <a:off x="2391" y="176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4" name="Line 1247"/>
            <p:cNvSpPr>
              <a:spLocks noChangeShapeType="1"/>
            </p:cNvSpPr>
            <p:nvPr/>
          </p:nvSpPr>
          <p:spPr bwMode="auto">
            <a:xfrm flipH="1">
              <a:off x="2398" y="1763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5" name="Line 1248"/>
            <p:cNvSpPr>
              <a:spLocks noChangeShapeType="1"/>
            </p:cNvSpPr>
            <p:nvPr/>
          </p:nvSpPr>
          <p:spPr bwMode="auto">
            <a:xfrm flipH="1">
              <a:off x="2405" y="1763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6" name="Freeform 1249"/>
            <p:cNvSpPr>
              <a:spLocks/>
            </p:cNvSpPr>
            <p:nvPr/>
          </p:nvSpPr>
          <p:spPr bwMode="auto">
            <a:xfrm>
              <a:off x="2412" y="176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16 w 17"/>
                <a:gd name="T11" fmla="*/ 0 h 17"/>
                <a:gd name="T12" fmla="*/ 16 w 17"/>
                <a:gd name="T13" fmla="*/ 16 h 17"/>
                <a:gd name="T14" fmla="*/ 16 w 17"/>
                <a:gd name="T15" fmla="*/ 0 h 17"/>
                <a:gd name="T16" fmla="*/ 16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7" name="Freeform 1250"/>
            <p:cNvSpPr>
              <a:spLocks/>
            </p:cNvSpPr>
            <p:nvPr/>
          </p:nvSpPr>
          <p:spPr bwMode="auto">
            <a:xfrm>
              <a:off x="2261" y="1729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16 w 17"/>
                <a:gd name="T3" fmla="*/ 8 h 17"/>
                <a:gd name="T4" fmla="*/ 16 w 17"/>
                <a:gd name="T5" fmla="*/ 0 h 17"/>
                <a:gd name="T6" fmla="*/ 0 w 17"/>
                <a:gd name="T7" fmla="*/ 0 h 17"/>
                <a:gd name="T8" fmla="*/ 16 w 17"/>
                <a:gd name="T9" fmla="*/ 0 h 17"/>
                <a:gd name="T10" fmla="*/ 16 w 17"/>
                <a:gd name="T11" fmla="*/ 8 h 17"/>
                <a:gd name="T12" fmla="*/ 0 w 17"/>
                <a:gd name="T13" fmla="*/ 8 h 17"/>
                <a:gd name="T14" fmla="*/ 0 w 17"/>
                <a:gd name="T15" fmla="*/ 16 h 17"/>
                <a:gd name="T16" fmla="*/ 0 w 17"/>
                <a:gd name="T17" fmla="*/ 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8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8" name="Line 1251"/>
            <p:cNvSpPr>
              <a:spLocks noChangeShapeType="1"/>
            </p:cNvSpPr>
            <p:nvPr/>
          </p:nvSpPr>
          <p:spPr bwMode="auto">
            <a:xfrm flipV="1">
              <a:off x="2261" y="1736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9" name="Line 1252"/>
            <p:cNvSpPr>
              <a:spLocks noChangeShapeType="1"/>
            </p:cNvSpPr>
            <p:nvPr/>
          </p:nvSpPr>
          <p:spPr bwMode="auto">
            <a:xfrm>
              <a:off x="2255" y="1742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0" name="Line 1253"/>
            <p:cNvSpPr>
              <a:spLocks noChangeShapeType="1"/>
            </p:cNvSpPr>
            <p:nvPr/>
          </p:nvSpPr>
          <p:spPr bwMode="auto">
            <a:xfrm flipV="1">
              <a:off x="2255" y="174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1" name="Line 1254"/>
            <p:cNvSpPr>
              <a:spLocks noChangeShapeType="1"/>
            </p:cNvSpPr>
            <p:nvPr/>
          </p:nvSpPr>
          <p:spPr bwMode="auto">
            <a:xfrm flipV="1">
              <a:off x="2255" y="174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2" name="Line 1255"/>
            <p:cNvSpPr>
              <a:spLocks noChangeShapeType="1"/>
            </p:cNvSpPr>
            <p:nvPr/>
          </p:nvSpPr>
          <p:spPr bwMode="auto">
            <a:xfrm>
              <a:off x="2248" y="17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3" name="Line 1256"/>
            <p:cNvSpPr>
              <a:spLocks noChangeShapeType="1"/>
            </p:cNvSpPr>
            <p:nvPr/>
          </p:nvSpPr>
          <p:spPr bwMode="auto">
            <a:xfrm>
              <a:off x="2241" y="17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4" name="Line 1257"/>
            <p:cNvSpPr>
              <a:spLocks noChangeShapeType="1"/>
            </p:cNvSpPr>
            <p:nvPr/>
          </p:nvSpPr>
          <p:spPr bwMode="auto">
            <a:xfrm>
              <a:off x="2241" y="1742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5" name="Line 1258"/>
            <p:cNvSpPr>
              <a:spLocks noChangeShapeType="1"/>
            </p:cNvSpPr>
            <p:nvPr/>
          </p:nvSpPr>
          <p:spPr bwMode="auto">
            <a:xfrm flipV="1">
              <a:off x="2241" y="174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6" name="Line 1259"/>
            <p:cNvSpPr>
              <a:spLocks noChangeShapeType="1"/>
            </p:cNvSpPr>
            <p:nvPr/>
          </p:nvSpPr>
          <p:spPr bwMode="auto">
            <a:xfrm>
              <a:off x="2234" y="17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7" name="Line 1260"/>
            <p:cNvSpPr>
              <a:spLocks noChangeShapeType="1"/>
            </p:cNvSpPr>
            <p:nvPr/>
          </p:nvSpPr>
          <p:spPr bwMode="auto">
            <a:xfrm flipH="1">
              <a:off x="2234" y="17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8" name="Line 1261"/>
            <p:cNvSpPr>
              <a:spLocks noChangeShapeType="1"/>
            </p:cNvSpPr>
            <p:nvPr/>
          </p:nvSpPr>
          <p:spPr bwMode="auto">
            <a:xfrm>
              <a:off x="2234" y="174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9" name="Line 1262"/>
            <p:cNvSpPr>
              <a:spLocks noChangeShapeType="1"/>
            </p:cNvSpPr>
            <p:nvPr/>
          </p:nvSpPr>
          <p:spPr bwMode="auto">
            <a:xfrm>
              <a:off x="2234" y="1742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0" name="Freeform 1263"/>
            <p:cNvSpPr>
              <a:spLocks/>
            </p:cNvSpPr>
            <p:nvPr/>
          </p:nvSpPr>
          <p:spPr bwMode="auto">
            <a:xfrm>
              <a:off x="2234" y="1729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14 w 22"/>
                <a:gd name="T3" fmla="*/ 0 h 17"/>
                <a:gd name="T4" fmla="*/ 14 w 22"/>
                <a:gd name="T5" fmla="*/ 8 h 17"/>
                <a:gd name="T6" fmla="*/ 7 w 22"/>
                <a:gd name="T7" fmla="*/ 8 h 17"/>
                <a:gd name="T8" fmla="*/ 7 w 22"/>
                <a:gd name="T9" fmla="*/ 16 h 17"/>
                <a:gd name="T10" fmla="*/ 0 w 22"/>
                <a:gd name="T11" fmla="*/ 16 h 17"/>
                <a:gd name="T12" fmla="*/ 7 w 22"/>
                <a:gd name="T13" fmla="*/ 16 h 17"/>
                <a:gd name="T14" fmla="*/ 7 w 22"/>
                <a:gd name="T15" fmla="*/ 8 h 17"/>
                <a:gd name="T16" fmla="*/ 14 w 22"/>
                <a:gd name="T17" fmla="*/ 8 h 17"/>
                <a:gd name="T18" fmla="*/ 21 w 22"/>
                <a:gd name="T19" fmla="*/ 8 h 17"/>
                <a:gd name="T20" fmla="*/ 21 w 22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7"/>
                <a:gd name="T35" fmla="*/ 22 w 22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7">
                  <a:moveTo>
                    <a:pt x="21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21" y="8"/>
                  </a:lnTo>
                  <a:lnTo>
                    <a:pt x="21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1" name="Freeform 1264"/>
            <p:cNvSpPr>
              <a:spLocks/>
            </p:cNvSpPr>
            <p:nvPr/>
          </p:nvSpPr>
          <p:spPr bwMode="auto">
            <a:xfrm>
              <a:off x="2255" y="172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2" name="Freeform 1265"/>
            <p:cNvSpPr>
              <a:spLocks/>
            </p:cNvSpPr>
            <p:nvPr/>
          </p:nvSpPr>
          <p:spPr bwMode="auto">
            <a:xfrm>
              <a:off x="1988" y="1736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7 w 17"/>
                <a:gd name="T3" fmla="*/ 0 h 1"/>
                <a:gd name="T4" fmla="*/ 0 w 17"/>
                <a:gd name="T5" fmla="*/ 0 h 1"/>
                <a:gd name="T6" fmla="*/ 7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3" name="Freeform 1266"/>
            <p:cNvSpPr>
              <a:spLocks/>
            </p:cNvSpPr>
            <p:nvPr/>
          </p:nvSpPr>
          <p:spPr bwMode="auto">
            <a:xfrm>
              <a:off x="2001" y="172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0 w 17"/>
                <a:gd name="T5" fmla="*/ 16 h 17"/>
                <a:gd name="T6" fmla="*/ 8 w 17"/>
                <a:gd name="T7" fmla="*/ 16 h 17"/>
                <a:gd name="T8" fmla="*/ 8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4" name="Freeform 1267"/>
            <p:cNvSpPr>
              <a:spLocks/>
            </p:cNvSpPr>
            <p:nvPr/>
          </p:nvSpPr>
          <p:spPr bwMode="auto">
            <a:xfrm>
              <a:off x="2015" y="172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5" name="Line 1268"/>
            <p:cNvSpPr>
              <a:spLocks noChangeShapeType="1"/>
            </p:cNvSpPr>
            <p:nvPr/>
          </p:nvSpPr>
          <p:spPr bwMode="auto">
            <a:xfrm flipH="1">
              <a:off x="2022" y="173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6" name="Line 1269"/>
            <p:cNvSpPr>
              <a:spLocks noChangeShapeType="1"/>
            </p:cNvSpPr>
            <p:nvPr/>
          </p:nvSpPr>
          <p:spPr bwMode="auto">
            <a:xfrm flipV="1">
              <a:off x="2029" y="1736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7" name="Line 1270"/>
            <p:cNvSpPr>
              <a:spLocks noChangeShapeType="1"/>
            </p:cNvSpPr>
            <p:nvPr/>
          </p:nvSpPr>
          <p:spPr bwMode="auto">
            <a:xfrm flipH="1">
              <a:off x="2029" y="174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8" name="Freeform 1271"/>
            <p:cNvSpPr>
              <a:spLocks/>
            </p:cNvSpPr>
            <p:nvPr/>
          </p:nvSpPr>
          <p:spPr bwMode="auto">
            <a:xfrm>
              <a:off x="2029" y="174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9" name="Freeform 1272"/>
            <p:cNvSpPr>
              <a:spLocks/>
            </p:cNvSpPr>
            <p:nvPr/>
          </p:nvSpPr>
          <p:spPr bwMode="auto">
            <a:xfrm>
              <a:off x="2022" y="17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w 17"/>
                <a:gd name="T11" fmla="*/ 0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0" name="Freeform 1273"/>
            <p:cNvSpPr>
              <a:spLocks/>
            </p:cNvSpPr>
            <p:nvPr/>
          </p:nvSpPr>
          <p:spPr bwMode="auto">
            <a:xfrm>
              <a:off x="2008" y="17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8 w 17"/>
                <a:gd name="T9" fmla="*/ 0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1" name="Freeform 1274"/>
            <p:cNvSpPr>
              <a:spLocks/>
            </p:cNvSpPr>
            <p:nvPr/>
          </p:nvSpPr>
          <p:spPr bwMode="auto">
            <a:xfrm>
              <a:off x="1994" y="174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8 w 17"/>
                <a:gd name="T5" fmla="*/ 16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2" name="Freeform 1275"/>
            <p:cNvSpPr>
              <a:spLocks/>
            </p:cNvSpPr>
            <p:nvPr/>
          </p:nvSpPr>
          <p:spPr bwMode="auto">
            <a:xfrm>
              <a:off x="1981" y="174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3" name="Freeform 1276"/>
            <p:cNvSpPr>
              <a:spLocks/>
            </p:cNvSpPr>
            <p:nvPr/>
          </p:nvSpPr>
          <p:spPr bwMode="auto">
            <a:xfrm>
              <a:off x="1981" y="173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7 h 17"/>
                <a:gd name="T6" fmla="*/ 0 w 17"/>
                <a:gd name="T7" fmla="*/ 16 h 17"/>
                <a:gd name="T8" fmla="*/ 0 w 17"/>
                <a:gd name="T9" fmla="*/ 7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4" name="Freeform 1277"/>
            <p:cNvSpPr>
              <a:spLocks/>
            </p:cNvSpPr>
            <p:nvPr/>
          </p:nvSpPr>
          <p:spPr bwMode="auto">
            <a:xfrm>
              <a:off x="2166" y="153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5" name="Freeform 1278"/>
            <p:cNvSpPr>
              <a:spLocks/>
            </p:cNvSpPr>
            <p:nvPr/>
          </p:nvSpPr>
          <p:spPr bwMode="auto">
            <a:xfrm>
              <a:off x="2159" y="153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6" name="Line 1279"/>
            <p:cNvSpPr>
              <a:spLocks noChangeShapeType="1"/>
            </p:cNvSpPr>
            <p:nvPr/>
          </p:nvSpPr>
          <p:spPr bwMode="auto">
            <a:xfrm flipV="1">
              <a:off x="2159" y="154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7" name="Line 1280"/>
            <p:cNvSpPr>
              <a:spLocks noChangeShapeType="1"/>
            </p:cNvSpPr>
            <p:nvPr/>
          </p:nvSpPr>
          <p:spPr bwMode="auto">
            <a:xfrm flipV="1">
              <a:off x="2159" y="1550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8" name="Freeform 1281"/>
            <p:cNvSpPr>
              <a:spLocks/>
            </p:cNvSpPr>
            <p:nvPr/>
          </p:nvSpPr>
          <p:spPr bwMode="auto">
            <a:xfrm>
              <a:off x="2159" y="1558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8 w 17"/>
                <a:gd name="T3" fmla="*/ 8 h 17"/>
                <a:gd name="T4" fmla="*/ 8 w 17"/>
                <a:gd name="T5" fmla="*/ 0 h 17"/>
                <a:gd name="T6" fmla="*/ 0 w 17"/>
                <a:gd name="T7" fmla="*/ 0 h 17"/>
                <a:gd name="T8" fmla="*/ 8 w 17"/>
                <a:gd name="T9" fmla="*/ 8 h 17"/>
                <a:gd name="T10" fmla="*/ 16 w 17"/>
                <a:gd name="T11" fmla="*/ 8 h 17"/>
                <a:gd name="T12" fmla="*/ 16 w 17"/>
                <a:gd name="T13" fmla="*/ 16 h 17"/>
                <a:gd name="T14" fmla="*/ 16 w 17"/>
                <a:gd name="T15" fmla="*/ 8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8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9" name="Freeform 1282"/>
            <p:cNvSpPr>
              <a:spLocks/>
            </p:cNvSpPr>
            <p:nvPr/>
          </p:nvSpPr>
          <p:spPr bwMode="auto">
            <a:xfrm>
              <a:off x="2172" y="155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8 w 17"/>
                <a:gd name="T5" fmla="*/ 8 h 17"/>
                <a:gd name="T6" fmla="*/ 0 w 17"/>
                <a:gd name="T7" fmla="*/ 8 h 17"/>
                <a:gd name="T8" fmla="*/ 0 w 17"/>
                <a:gd name="T9" fmla="*/ 16 h 17"/>
                <a:gd name="T10" fmla="*/ 0 w 17"/>
                <a:gd name="T11" fmla="*/ 8 h 17"/>
                <a:gd name="T12" fmla="*/ 8 w 17"/>
                <a:gd name="T13" fmla="*/ 8 h 17"/>
                <a:gd name="T14" fmla="*/ 16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0" name="Freeform 1283"/>
            <p:cNvSpPr>
              <a:spLocks/>
            </p:cNvSpPr>
            <p:nvPr/>
          </p:nvSpPr>
          <p:spPr bwMode="auto">
            <a:xfrm>
              <a:off x="2179" y="155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1" name="Freeform 1284"/>
            <p:cNvSpPr>
              <a:spLocks/>
            </p:cNvSpPr>
            <p:nvPr/>
          </p:nvSpPr>
          <p:spPr bwMode="auto">
            <a:xfrm>
              <a:off x="2172" y="154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2" name="Freeform 1285"/>
            <p:cNvSpPr>
              <a:spLocks/>
            </p:cNvSpPr>
            <p:nvPr/>
          </p:nvSpPr>
          <p:spPr bwMode="auto">
            <a:xfrm>
              <a:off x="1940" y="1654"/>
              <a:ext cx="28" cy="28"/>
            </a:xfrm>
            <a:custGeom>
              <a:avLst/>
              <a:gdLst>
                <a:gd name="T0" fmla="*/ 20 w 28"/>
                <a:gd name="T1" fmla="*/ 27 h 28"/>
                <a:gd name="T2" fmla="*/ 13 w 28"/>
                <a:gd name="T3" fmla="*/ 20 h 28"/>
                <a:gd name="T4" fmla="*/ 7 w 28"/>
                <a:gd name="T5" fmla="*/ 13 h 28"/>
                <a:gd name="T6" fmla="*/ 0 w 28"/>
                <a:gd name="T7" fmla="*/ 6 h 28"/>
                <a:gd name="T8" fmla="*/ 0 w 28"/>
                <a:gd name="T9" fmla="*/ 0 h 28"/>
                <a:gd name="T10" fmla="*/ 0 w 28"/>
                <a:gd name="T11" fmla="*/ 6 h 28"/>
                <a:gd name="T12" fmla="*/ 7 w 28"/>
                <a:gd name="T13" fmla="*/ 6 h 28"/>
                <a:gd name="T14" fmla="*/ 13 w 28"/>
                <a:gd name="T15" fmla="*/ 6 h 28"/>
                <a:gd name="T16" fmla="*/ 20 w 28"/>
                <a:gd name="T17" fmla="*/ 6 h 28"/>
                <a:gd name="T18" fmla="*/ 20 w 28"/>
                <a:gd name="T19" fmla="*/ 13 h 28"/>
                <a:gd name="T20" fmla="*/ 27 w 28"/>
                <a:gd name="T21" fmla="*/ 13 h 28"/>
                <a:gd name="T22" fmla="*/ 27 w 28"/>
                <a:gd name="T23" fmla="*/ 20 h 28"/>
                <a:gd name="T24" fmla="*/ 27 w 28"/>
                <a:gd name="T25" fmla="*/ 27 h 28"/>
                <a:gd name="T26" fmla="*/ 20 w 28"/>
                <a:gd name="T27" fmla="*/ 27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28"/>
                <a:gd name="T44" fmla="*/ 28 w 28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28">
                  <a:moveTo>
                    <a:pt x="20" y="27"/>
                  </a:moveTo>
                  <a:lnTo>
                    <a:pt x="13" y="20"/>
                  </a:lnTo>
                  <a:lnTo>
                    <a:pt x="7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13"/>
                  </a:lnTo>
                  <a:lnTo>
                    <a:pt x="27" y="13"/>
                  </a:lnTo>
                  <a:lnTo>
                    <a:pt x="27" y="20"/>
                  </a:lnTo>
                  <a:lnTo>
                    <a:pt x="27" y="27"/>
                  </a:lnTo>
                  <a:lnTo>
                    <a:pt x="20" y="2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3" name="Line 1286"/>
            <p:cNvSpPr>
              <a:spLocks noChangeShapeType="1"/>
            </p:cNvSpPr>
            <p:nvPr/>
          </p:nvSpPr>
          <p:spPr bwMode="auto">
            <a:xfrm>
              <a:off x="2357" y="168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4" name="Freeform 1287"/>
            <p:cNvSpPr>
              <a:spLocks/>
            </p:cNvSpPr>
            <p:nvPr/>
          </p:nvSpPr>
          <p:spPr bwMode="auto">
            <a:xfrm>
              <a:off x="2364" y="1660"/>
              <a:ext cx="35" cy="22"/>
            </a:xfrm>
            <a:custGeom>
              <a:avLst/>
              <a:gdLst>
                <a:gd name="T0" fmla="*/ 0 w 35"/>
                <a:gd name="T1" fmla="*/ 21 h 22"/>
                <a:gd name="T2" fmla="*/ 0 w 35"/>
                <a:gd name="T3" fmla="*/ 14 h 22"/>
                <a:gd name="T4" fmla="*/ 0 w 35"/>
                <a:gd name="T5" fmla="*/ 7 h 22"/>
                <a:gd name="T6" fmla="*/ 7 w 35"/>
                <a:gd name="T7" fmla="*/ 7 h 22"/>
                <a:gd name="T8" fmla="*/ 14 w 35"/>
                <a:gd name="T9" fmla="*/ 7 h 22"/>
                <a:gd name="T10" fmla="*/ 21 w 35"/>
                <a:gd name="T11" fmla="*/ 7 h 22"/>
                <a:gd name="T12" fmla="*/ 21 w 35"/>
                <a:gd name="T13" fmla="*/ 0 h 22"/>
                <a:gd name="T14" fmla="*/ 27 w 35"/>
                <a:gd name="T15" fmla="*/ 0 h 22"/>
                <a:gd name="T16" fmla="*/ 34 w 35"/>
                <a:gd name="T17" fmla="*/ 0 h 22"/>
                <a:gd name="T18" fmla="*/ 27 w 35"/>
                <a:gd name="T19" fmla="*/ 7 h 22"/>
                <a:gd name="T20" fmla="*/ 21 w 35"/>
                <a:gd name="T21" fmla="*/ 7 h 22"/>
                <a:gd name="T22" fmla="*/ 21 w 35"/>
                <a:gd name="T23" fmla="*/ 14 h 22"/>
                <a:gd name="T24" fmla="*/ 14 w 35"/>
                <a:gd name="T25" fmla="*/ 14 h 22"/>
                <a:gd name="T26" fmla="*/ 7 w 35"/>
                <a:gd name="T27" fmla="*/ 21 h 22"/>
                <a:gd name="T28" fmla="*/ 0 w 35"/>
                <a:gd name="T29" fmla="*/ 21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2"/>
                <a:gd name="T47" fmla="*/ 35 w 35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2">
                  <a:moveTo>
                    <a:pt x="0" y="21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27" y="7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7" y="21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5" name="Freeform 1288"/>
            <p:cNvSpPr>
              <a:spLocks/>
            </p:cNvSpPr>
            <p:nvPr/>
          </p:nvSpPr>
          <p:spPr bwMode="auto">
            <a:xfrm>
              <a:off x="2241" y="1551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7 w 28"/>
                <a:gd name="T3" fmla="*/ 16 h 17"/>
                <a:gd name="T4" fmla="*/ 7 w 28"/>
                <a:gd name="T5" fmla="*/ 8 h 17"/>
                <a:gd name="T6" fmla="*/ 14 w 28"/>
                <a:gd name="T7" fmla="*/ 8 h 17"/>
                <a:gd name="T8" fmla="*/ 20 w 28"/>
                <a:gd name="T9" fmla="*/ 8 h 17"/>
                <a:gd name="T10" fmla="*/ 20 w 28"/>
                <a:gd name="T11" fmla="*/ 0 h 17"/>
                <a:gd name="T12" fmla="*/ 27 w 28"/>
                <a:gd name="T13" fmla="*/ 0 h 17"/>
                <a:gd name="T14" fmla="*/ 27 w 28"/>
                <a:gd name="T15" fmla="*/ 8 h 17"/>
                <a:gd name="T16" fmla="*/ 27 w 28"/>
                <a:gd name="T17" fmla="*/ 0 h 17"/>
                <a:gd name="T18" fmla="*/ 20 w 28"/>
                <a:gd name="T19" fmla="*/ 0 h 17"/>
                <a:gd name="T20" fmla="*/ 14 w 28"/>
                <a:gd name="T21" fmla="*/ 0 h 17"/>
                <a:gd name="T22" fmla="*/ 14 w 28"/>
                <a:gd name="T23" fmla="*/ 8 h 17"/>
                <a:gd name="T24" fmla="*/ 7 w 28"/>
                <a:gd name="T25" fmla="*/ 8 h 17"/>
                <a:gd name="T26" fmla="*/ 0 w 28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17"/>
                <a:gd name="T44" fmla="*/ 28 w 28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17">
                  <a:moveTo>
                    <a:pt x="0" y="16"/>
                  </a:moveTo>
                  <a:lnTo>
                    <a:pt x="7" y="1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6" name="Freeform 1289"/>
            <p:cNvSpPr>
              <a:spLocks/>
            </p:cNvSpPr>
            <p:nvPr/>
          </p:nvSpPr>
          <p:spPr bwMode="auto">
            <a:xfrm>
              <a:off x="2172" y="155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8 w 17"/>
                <a:gd name="T5" fmla="*/ 8 h 17"/>
                <a:gd name="T6" fmla="*/ 0 w 17"/>
                <a:gd name="T7" fmla="*/ 8 h 17"/>
                <a:gd name="T8" fmla="*/ 0 w 17"/>
                <a:gd name="T9" fmla="*/ 16 h 17"/>
                <a:gd name="T10" fmla="*/ 0 w 17"/>
                <a:gd name="T11" fmla="*/ 8 h 17"/>
                <a:gd name="T12" fmla="*/ 8 w 17"/>
                <a:gd name="T13" fmla="*/ 8 h 17"/>
                <a:gd name="T14" fmla="*/ 16 w 17"/>
                <a:gd name="T15" fmla="*/ 8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7" name="Freeform 1290"/>
            <p:cNvSpPr>
              <a:spLocks/>
            </p:cNvSpPr>
            <p:nvPr/>
          </p:nvSpPr>
          <p:spPr bwMode="auto">
            <a:xfrm>
              <a:off x="2344" y="1681"/>
              <a:ext cx="21" cy="21"/>
            </a:xfrm>
            <a:custGeom>
              <a:avLst/>
              <a:gdLst>
                <a:gd name="T0" fmla="*/ 0 w 21"/>
                <a:gd name="T1" fmla="*/ 20 h 21"/>
                <a:gd name="T2" fmla="*/ 0 w 21"/>
                <a:gd name="T3" fmla="*/ 14 h 21"/>
                <a:gd name="T4" fmla="*/ 6 w 21"/>
                <a:gd name="T5" fmla="*/ 14 h 21"/>
                <a:gd name="T6" fmla="*/ 6 w 21"/>
                <a:gd name="T7" fmla="*/ 7 h 21"/>
                <a:gd name="T8" fmla="*/ 13 w 21"/>
                <a:gd name="T9" fmla="*/ 0 h 21"/>
                <a:gd name="T10" fmla="*/ 20 w 21"/>
                <a:gd name="T11" fmla="*/ 0 h 21"/>
                <a:gd name="T12" fmla="*/ 20 w 21"/>
                <a:gd name="T13" fmla="*/ 7 h 21"/>
                <a:gd name="T14" fmla="*/ 13 w 21"/>
                <a:gd name="T15" fmla="*/ 7 h 21"/>
                <a:gd name="T16" fmla="*/ 13 w 21"/>
                <a:gd name="T17" fmla="*/ 14 h 21"/>
                <a:gd name="T18" fmla="*/ 6 w 21"/>
                <a:gd name="T19" fmla="*/ 14 h 21"/>
                <a:gd name="T20" fmla="*/ 6 w 21"/>
                <a:gd name="T21" fmla="*/ 20 h 21"/>
                <a:gd name="T22" fmla="*/ 0 w 21"/>
                <a:gd name="T23" fmla="*/ 2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1"/>
                <a:gd name="T38" fmla="*/ 21 w 21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1">
                  <a:moveTo>
                    <a:pt x="0" y="20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6" y="7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14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0" y="2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8" name="Line 1291"/>
            <p:cNvSpPr>
              <a:spLocks noChangeShapeType="1"/>
            </p:cNvSpPr>
            <p:nvPr/>
          </p:nvSpPr>
          <p:spPr bwMode="auto">
            <a:xfrm flipV="1">
              <a:off x="2487" y="1695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9" name="Freeform 1292"/>
            <p:cNvSpPr>
              <a:spLocks/>
            </p:cNvSpPr>
            <p:nvPr/>
          </p:nvSpPr>
          <p:spPr bwMode="auto">
            <a:xfrm>
              <a:off x="2487" y="1681"/>
              <a:ext cx="35" cy="21"/>
            </a:xfrm>
            <a:custGeom>
              <a:avLst/>
              <a:gdLst>
                <a:gd name="T0" fmla="*/ 0 w 35"/>
                <a:gd name="T1" fmla="*/ 20 h 21"/>
                <a:gd name="T2" fmla="*/ 7 w 35"/>
                <a:gd name="T3" fmla="*/ 14 h 21"/>
                <a:gd name="T4" fmla="*/ 14 w 35"/>
                <a:gd name="T5" fmla="*/ 14 h 21"/>
                <a:gd name="T6" fmla="*/ 14 w 35"/>
                <a:gd name="T7" fmla="*/ 7 h 21"/>
                <a:gd name="T8" fmla="*/ 21 w 35"/>
                <a:gd name="T9" fmla="*/ 7 h 21"/>
                <a:gd name="T10" fmla="*/ 28 w 35"/>
                <a:gd name="T11" fmla="*/ 7 h 21"/>
                <a:gd name="T12" fmla="*/ 34 w 35"/>
                <a:gd name="T13" fmla="*/ 7 h 21"/>
                <a:gd name="T14" fmla="*/ 34 w 35"/>
                <a:gd name="T15" fmla="*/ 0 h 21"/>
                <a:gd name="T16" fmla="*/ 21 w 35"/>
                <a:gd name="T17" fmla="*/ 20 h 21"/>
                <a:gd name="T18" fmla="*/ 0 w 35"/>
                <a:gd name="T19" fmla="*/ 2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21"/>
                <a:gd name="T32" fmla="*/ 35 w 35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21">
                  <a:moveTo>
                    <a:pt x="0" y="20"/>
                  </a:moveTo>
                  <a:lnTo>
                    <a:pt x="7" y="14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21" y="20"/>
                  </a:lnTo>
                  <a:lnTo>
                    <a:pt x="0" y="2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0" name="Freeform 1293"/>
            <p:cNvSpPr>
              <a:spLocks/>
            </p:cNvSpPr>
            <p:nvPr/>
          </p:nvSpPr>
          <p:spPr bwMode="auto">
            <a:xfrm>
              <a:off x="1960" y="168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1" name="Line 1294"/>
            <p:cNvSpPr>
              <a:spLocks noChangeShapeType="1"/>
            </p:cNvSpPr>
            <p:nvPr/>
          </p:nvSpPr>
          <p:spPr bwMode="auto">
            <a:xfrm>
              <a:off x="2364" y="168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2" name="Freeform 1295"/>
            <p:cNvSpPr>
              <a:spLocks/>
            </p:cNvSpPr>
            <p:nvPr/>
          </p:nvSpPr>
          <p:spPr bwMode="auto">
            <a:xfrm>
              <a:off x="2323" y="170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16 w 17"/>
                <a:gd name="T5" fmla="*/ 8 h 17"/>
                <a:gd name="T6" fmla="*/ 16 w 17"/>
                <a:gd name="T7" fmla="*/ 0 h 17"/>
                <a:gd name="T8" fmla="*/ 16 w 17"/>
                <a:gd name="T9" fmla="*/ 8 h 17"/>
                <a:gd name="T10" fmla="*/ 16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3" name="Freeform 1296"/>
            <p:cNvSpPr>
              <a:spLocks/>
            </p:cNvSpPr>
            <p:nvPr/>
          </p:nvSpPr>
          <p:spPr bwMode="auto">
            <a:xfrm>
              <a:off x="2487" y="171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4" name="Freeform 1297"/>
            <p:cNvSpPr>
              <a:spLocks/>
            </p:cNvSpPr>
            <p:nvPr/>
          </p:nvSpPr>
          <p:spPr bwMode="auto">
            <a:xfrm>
              <a:off x="2487" y="1701"/>
              <a:ext cx="22" cy="22"/>
            </a:xfrm>
            <a:custGeom>
              <a:avLst/>
              <a:gdLst>
                <a:gd name="T0" fmla="*/ 7 w 22"/>
                <a:gd name="T1" fmla="*/ 21 h 22"/>
                <a:gd name="T2" fmla="*/ 7 w 22"/>
                <a:gd name="T3" fmla="*/ 14 h 22"/>
                <a:gd name="T4" fmla="*/ 0 w 22"/>
                <a:gd name="T5" fmla="*/ 14 h 22"/>
                <a:gd name="T6" fmla="*/ 0 w 22"/>
                <a:gd name="T7" fmla="*/ 7 h 22"/>
                <a:gd name="T8" fmla="*/ 0 w 22"/>
                <a:gd name="T9" fmla="*/ 0 h 22"/>
                <a:gd name="T10" fmla="*/ 21 w 22"/>
                <a:gd name="T11" fmla="*/ 0 h 22"/>
                <a:gd name="T12" fmla="*/ 7 w 22"/>
                <a:gd name="T13" fmla="*/ 2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2"/>
                <a:gd name="T23" fmla="*/ 22 w 22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2">
                  <a:moveTo>
                    <a:pt x="7" y="21"/>
                  </a:moveTo>
                  <a:lnTo>
                    <a:pt x="7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lnTo>
                    <a:pt x="7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5" name="Freeform 1298"/>
            <p:cNvSpPr>
              <a:spLocks/>
            </p:cNvSpPr>
            <p:nvPr/>
          </p:nvSpPr>
          <p:spPr bwMode="auto">
            <a:xfrm>
              <a:off x="2344" y="170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6" name="Freeform 1299"/>
            <p:cNvSpPr>
              <a:spLocks/>
            </p:cNvSpPr>
            <p:nvPr/>
          </p:nvSpPr>
          <p:spPr bwMode="auto">
            <a:xfrm>
              <a:off x="2480" y="170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7" name="Line 1300"/>
            <p:cNvSpPr>
              <a:spLocks noChangeShapeType="1"/>
            </p:cNvSpPr>
            <p:nvPr/>
          </p:nvSpPr>
          <p:spPr bwMode="auto">
            <a:xfrm>
              <a:off x="2323" y="172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8" name="Freeform 1301"/>
            <p:cNvSpPr>
              <a:spLocks/>
            </p:cNvSpPr>
            <p:nvPr/>
          </p:nvSpPr>
          <p:spPr bwMode="auto">
            <a:xfrm>
              <a:off x="2487" y="172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0 w 17"/>
                <a:gd name="T5" fmla="*/ 16 h 17"/>
                <a:gd name="T6" fmla="*/ 16 w 17"/>
                <a:gd name="T7" fmla="*/ 8 h 17"/>
                <a:gd name="T8" fmla="*/ 16 w 17"/>
                <a:gd name="T9" fmla="*/ 0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9" name="Freeform 1302"/>
            <p:cNvSpPr>
              <a:spLocks/>
            </p:cNvSpPr>
            <p:nvPr/>
          </p:nvSpPr>
          <p:spPr bwMode="auto">
            <a:xfrm>
              <a:off x="2419" y="177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8 h 17"/>
                <a:gd name="T6" fmla="*/ 0 w 17"/>
                <a:gd name="T7" fmla="*/ 16 h 17"/>
                <a:gd name="T8" fmla="*/ 8 w 17"/>
                <a:gd name="T9" fmla="*/ 16 h 17"/>
                <a:gd name="T10" fmla="*/ 8 w 17"/>
                <a:gd name="T11" fmla="*/ 8 h 17"/>
                <a:gd name="T12" fmla="*/ 8 w 17"/>
                <a:gd name="T13" fmla="*/ 0 h 17"/>
                <a:gd name="T14" fmla="*/ 16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0" name="Freeform 1303"/>
            <p:cNvSpPr>
              <a:spLocks/>
            </p:cNvSpPr>
            <p:nvPr/>
          </p:nvSpPr>
          <p:spPr bwMode="auto">
            <a:xfrm>
              <a:off x="2487" y="1688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7 w 29"/>
                <a:gd name="T3" fmla="*/ 8 h 17"/>
                <a:gd name="T4" fmla="*/ 14 w 29"/>
                <a:gd name="T5" fmla="*/ 8 h 17"/>
                <a:gd name="T6" fmla="*/ 14 w 29"/>
                <a:gd name="T7" fmla="*/ 0 h 17"/>
                <a:gd name="T8" fmla="*/ 21 w 29"/>
                <a:gd name="T9" fmla="*/ 0 h 17"/>
                <a:gd name="T10" fmla="*/ 28 w 29"/>
                <a:gd name="T11" fmla="*/ 0 h 17"/>
                <a:gd name="T12" fmla="*/ 21 w 29"/>
                <a:gd name="T13" fmla="*/ 0 h 17"/>
                <a:gd name="T14" fmla="*/ 14 w 29"/>
                <a:gd name="T15" fmla="*/ 0 h 17"/>
                <a:gd name="T16" fmla="*/ 14 w 29"/>
                <a:gd name="T17" fmla="*/ 8 h 17"/>
                <a:gd name="T18" fmla="*/ 7 w 29"/>
                <a:gd name="T19" fmla="*/ 8 h 17"/>
                <a:gd name="T20" fmla="*/ 0 w 29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7"/>
                <a:gd name="T35" fmla="*/ 29 w 2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7">
                  <a:moveTo>
                    <a:pt x="0" y="16"/>
                  </a:move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1" name="Freeform 1304"/>
            <p:cNvSpPr>
              <a:spLocks/>
            </p:cNvSpPr>
            <p:nvPr/>
          </p:nvSpPr>
          <p:spPr bwMode="auto">
            <a:xfrm>
              <a:off x="2487" y="1701"/>
              <a:ext cx="17" cy="22"/>
            </a:xfrm>
            <a:custGeom>
              <a:avLst/>
              <a:gdLst>
                <a:gd name="T0" fmla="*/ 16 w 17"/>
                <a:gd name="T1" fmla="*/ 21 h 22"/>
                <a:gd name="T2" fmla="*/ 16 w 17"/>
                <a:gd name="T3" fmla="*/ 14 h 22"/>
                <a:gd name="T4" fmla="*/ 0 w 17"/>
                <a:gd name="T5" fmla="*/ 14 h 22"/>
                <a:gd name="T6" fmla="*/ 0 w 17"/>
                <a:gd name="T7" fmla="*/ 7 h 22"/>
                <a:gd name="T8" fmla="*/ 0 w 17"/>
                <a:gd name="T9" fmla="*/ 0 h 22"/>
                <a:gd name="T10" fmla="*/ 0 w 17"/>
                <a:gd name="T11" fmla="*/ 7 h 22"/>
                <a:gd name="T12" fmla="*/ 0 w 17"/>
                <a:gd name="T13" fmla="*/ 14 h 22"/>
                <a:gd name="T14" fmla="*/ 16 w 17"/>
                <a:gd name="T15" fmla="*/ 14 h 22"/>
                <a:gd name="T16" fmla="*/ 16 w 17"/>
                <a:gd name="T17" fmla="*/ 21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2"/>
                <a:gd name="T29" fmla="*/ 17 w 17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2">
                  <a:moveTo>
                    <a:pt x="16" y="21"/>
                  </a:moveTo>
                  <a:lnTo>
                    <a:pt x="16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6" y="14"/>
                  </a:lnTo>
                  <a:lnTo>
                    <a:pt x="16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2" name="Line 1305"/>
            <p:cNvSpPr>
              <a:spLocks noChangeShapeType="1"/>
            </p:cNvSpPr>
            <p:nvPr/>
          </p:nvSpPr>
          <p:spPr bwMode="auto">
            <a:xfrm flipH="1">
              <a:off x="2494" y="1681"/>
              <a:ext cx="27" cy="4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3" name="Freeform 1306"/>
            <p:cNvSpPr>
              <a:spLocks/>
            </p:cNvSpPr>
            <p:nvPr/>
          </p:nvSpPr>
          <p:spPr bwMode="auto">
            <a:xfrm>
              <a:off x="2515" y="168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4" name="Line 1307"/>
            <p:cNvSpPr>
              <a:spLocks noChangeShapeType="1"/>
            </p:cNvSpPr>
            <p:nvPr/>
          </p:nvSpPr>
          <p:spPr bwMode="auto">
            <a:xfrm>
              <a:off x="1940" y="1654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5" name="Line 1308"/>
            <p:cNvSpPr>
              <a:spLocks noChangeShapeType="1"/>
            </p:cNvSpPr>
            <p:nvPr/>
          </p:nvSpPr>
          <p:spPr bwMode="auto">
            <a:xfrm flipV="1">
              <a:off x="1940" y="1654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6" name="Freeform 1309"/>
            <p:cNvSpPr>
              <a:spLocks/>
            </p:cNvSpPr>
            <p:nvPr/>
          </p:nvSpPr>
          <p:spPr bwMode="auto">
            <a:xfrm>
              <a:off x="1940" y="1660"/>
              <a:ext cx="28" cy="29"/>
            </a:xfrm>
            <a:custGeom>
              <a:avLst/>
              <a:gdLst>
                <a:gd name="T0" fmla="*/ 27 w 28"/>
                <a:gd name="T1" fmla="*/ 28 h 29"/>
                <a:gd name="T2" fmla="*/ 20 w 28"/>
                <a:gd name="T3" fmla="*/ 21 h 29"/>
                <a:gd name="T4" fmla="*/ 13 w 28"/>
                <a:gd name="T5" fmla="*/ 14 h 29"/>
                <a:gd name="T6" fmla="*/ 7 w 28"/>
                <a:gd name="T7" fmla="*/ 7 h 29"/>
                <a:gd name="T8" fmla="*/ 7 w 28"/>
                <a:gd name="T9" fmla="*/ 0 h 29"/>
                <a:gd name="T10" fmla="*/ 0 w 28"/>
                <a:gd name="T11" fmla="*/ 0 h 29"/>
                <a:gd name="T12" fmla="*/ 7 w 28"/>
                <a:gd name="T13" fmla="*/ 7 h 29"/>
                <a:gd name="T14" fmla="*/ 7 w 28"/>
                <a:gd name="T15" fmla="*/ 14 h 29"/>
                <a:gd name="T16" fmla="*/ 13 w 28"/>
                <a:gd name="T17" fmla="*/ 14 h 29"/>
                <a:gd name="T18" fmla="*/ 13 w 28"/>
                <a:gd name="T19" fmla="*/ 21 h 29"/>
                <a:gd name="T20" fmla="*/ 20 w 28"/>
                <a:gd name="T21" fmla="*/ 21 h 29"/>
                <a:gd name="T22" fmla="*/ 20 w 28"/>
                <a:gd name="T23" fmla="*/ 28 h 29"/>
                <a:gd name="T24" fmla="*/ 27 w 28"/>
                <a:gd name="T25" fmla="*/ 28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9"/>
                <a:gd name="T41" fmla="*/ 28 w 2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9">
                  <a:moveTo>
                    <a:pt x="27" y="28"/>
                  </a:moveTo>
                  <a:lnTo>
                    <a:pt x="20" y="21"/>
                  </a:lnTo>
                  <a:lnTo>
                    <a:pt x="13" y="14"/>
                  </a:ln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7"/>
                  </a:lnTo>
                  <a:lnTo>
                    <a:pt x="7" y="14"/>
                  </a:lnTo>
                  <a:lnTo>
                    <a:pt x="13" y="14"/>
                  </a:lnTo>
                  <a:lnTo>
                    <a:pt x="13" y="21"/>
                  </a:lnTo>
                  <a:lnTo>
                    <a:pt x="20" y="21"/>
                  </a:lnTo>
                  <a:lnTo>
                    <a:pt x="20" y="28"/>
                  </a:lnTo>
                  <a:lnTo>
                    <a:pt x="27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7" name="Freeform 1310"/>
            <p:cNvSpPr>
              <a:spLocks/>
            </p:cNvSpPr>
            <p:nvPr/>
          </p:nvSpPr>
          <p:spPr bwMode="auto">
            <a:xfrm>
              <a:off x="1967" y="1667"/>
              <a:ext cx="1" cy="22"/>
            </a:xfrm>
            <a:custGeom>
              <a:avLst/>
              <a:gdLst>
                <a:gd name="T0" fmla="*/ 0 w 1"/>
                <a:gd name="T1" fmla="*/ 7 h 22"/>
                <a:gd name="T2" fmla="*/ 0 w 1"/>
                <a:gd name="T3" fmla="*/ 14 h 22"/>
                <a:gd name="T4" fmla="*/ 0 w 1"/>
                <a:gd name="T5" fmla="*/ 21 h 22"/>
                <a:gd name="T6" fmla="*/ 0 w 1"/>
                <a:gd name="T7" fmla="*/ 14 h 22"/>
                <a:gd name="T8" fmla="*/ 0 w 1"/>
                <a:gd name="T9" fmla="*/ 7 h 22"/>
                <a:gd name="T10" fmla="*/ 0 w 1"/>
                <a:gd name="T11" fmla="*/ 0 h 22"/>
                <a:gd name="T12" fmla="*/ 0 w 1"/>
                <a:gd name="T13" fmla="*/ 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2"/>
                <a:gd name="T23" fmla="*/ 1 w 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2">
                  <a:moveTo>
                    <a:pt x="0" y="7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8" name="Freeform 1311"/>
            <p:cNvSpPr>
              <a:spLocks/>
            </p:cNvSpPr>
            <p:nvPr/>
          </p:nvSpPr>
          <p:spPr bwMode="auto">
            <a:xfrm>
              <a:off x="1940" y="1660"/>
              <a:ext cx="28" cy="17"/>
            </a:xfrm>
            <a:custGeom>
              <a:avLst/>
              <a:gdLst>
                <a:gd name="T0" fmla="*/ 0 w 28"/>
                <a:gd name="T1" fmla="*/ 0 h 17"/>
                <a:gd name="T2" fmla="*/ 7 w 28"/>
                <a:gd name="T3" fmla="*/ 0 h 17"/>
                <a:gd name="T4" fmla="*/ 13 w 28"/>
                <a:gd name="T5" fmla="*/ 0 h 17"/>
                <a:gd name="T6" fmla="*/ 20 w 28"/>
                <a:gd name="T7" fmla="*/ 0 h 17"/>
                <a:gd name="T8" fmla="*/ 20 w 28"/>
                <a:gd name="T9" fmla="*/ 8 h 17"/>
                <a:gd name="T10" fmla="*/ 27 w 28"/>
                <a:gd name="T11" fmla="*/ 8 h 17"/>
                <a:gd name="T12" fmla="*/ 27 w 28"/>
                <a:gd name="T13" fmla="*/ 16 h 17"/>
                <a:gd name="T14" fmla="*/ 27 w 28"/>
                <a:gd name="T15" fmla="*/ 8 h 17"/>
                <a:gd name="T16" fmla="*/ 20 w 28"/>
                <a:gd name="T17" fmla="*/ 8 h 17"/>
                <a:gd name="T18" fmla="*/ 20 w 28"/>
                <a:gd name="T19" fmla="*/ 0 h 17"/>
                <a:gd name="T20" fmla="*/ 13 w 28"/>
                <a:gd name="T21" fmla="*/ 0 h 17"/>
                <a:gd name="T22" fmla="*/ 7 w 28"/>
                <a:gd name="T23" fmla="*/ 0 h 17"/>
                <a:gd name="T24" fmla="*/ 0 w 28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17"/>
                <a:gd name="T41" fmla="*/ 28 w 28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17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27" y="8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9" name="Freeform 1312"/>
            <p:cNvSpPr>
              <a:spLocks/>
            </p:cNvSpPr>
            <p:nvPr/>
          </p:nvSpPr>
          <p:spPr bwMode="auto">
            <a:xfrm>
              <a:off x="2364" y="1660"/>
              <a:ext cx="35" cy="17"/>
            </a:xfrm>
            <a:custGeom>
              <a:avLst/>
              <a:gdLst>
                <a:gd name="T0" fmla="*/ 0 w 35"/>
                <a:gd name="T1" fmla="*/ 16 h 17"/>
                <a:gd name="T2" fmla="*/ 7 w 35"/>
                <a:gd name="T3" fmla="*/ 8 h 17"/>
                <a:gd name="T4" fmla="*/ 14 w 35"/>
                <a:gd name="T5" fmla="*/ 8 h 17"/>
                <a:gd name="T6" fmla="*/ 21 w 35"/>
                <a:gd name="T7" fmla="*/ 8 h 17"/>
                <a:gd name="T8" fmla="*/ 21 w 35"/>
                <a:gd name="T9" fmla="*/ 0 h 17"/>
                <a:gd name="T10" fmla="*/ 27 w 35"/>
                <a:gd name="T11" fmla="*/ 0 h 17"/>
                <a:gd name="T12" fmla="*/ 34 w 35"/>
                <a:gd name="T13" fmla="*/ 0 h 17"/>
                <a:gd name="T14" fmla="*/ 27 w 35"/>
                <a:gd name="T15" fmla="*/ 0 h 17"/>
                <a:gd name="T16" fmla="*/ 21 w 35"/>
                <a:gd name="T17" fmla="*/ 0 h 17"/>
                <a:gd name="T18" fmla="*/ 21 w 35"/>
                <a:gd name="T19" fmla="*/ 8 h 17"/>
                <a:gd name="T20" fmla="*/ 14 w 35"/>
                <a:gd name="T21" fmla="*/ 8 h 17"/>
                <a:gd name="T22" fmla="*/ 7 w 35"/>
                <a:gd name="T23" fmla="*/ 8 h 17"/>
                <a:gd name="T24" fmla="*/ 0 w 35"/>
                <a:gd name="T25" fmla="*/ 8 h 17"/>
                <a:gd name="T26" fmla="*/ 0 w 35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7"/>
                <a:gd name="T44" fmla="*/ 35 w 3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7">
                  <a:moveTo>
                    <a:pt x="0" y="16"/>
                  </a:moveTo>
                  <a:lnTo>
                    <a:pt x="7" y="8"/>
                  </a:lnTo>
                  <a:lnTo>
                    <a:pt x="14" y="8"/>
                  </a:lnTo>
                  <a:lnTo>
                    <a:pt x="21" y="8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0" name="Freeform 1313"/>
            <p:cNvSpPr>
              <a:spLocks/>
            </p:cNvSpPr>
            <p:nvPr/>
          </p:nvSpPr>
          <p:spPr bwMode="auto">
            <a:xfrm>
              <a:off x="2364" y="1674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1" name="Freeform 1314"/>
            <p:cNvSpPr>
              <a:spLocks/>
            </p:cNvSpPr>
            <p:nvPr/>
          </p:nvSpPr>
          <p:spPr bwMode="auto">
            <a:xfrm>
              <a:off x="2364" y="1660"/>
              <a:ext cx="35" cy="29"/>
            </a:xfrm>
            <a:custGeom>
              <a:avLst/>
              <a:gdLst>
                <a:gd name="T0" fmla="*/ 34 w 35"/>
                <a:gd name="T1" fmla="*/ 0 h 29"/>
                <a:gd name="T2" fmla="*/ 27 w 35"/>
                <a:gd name="T3" fmla="*/ 0 h 29"/>
                <a:gd name="T4" fmla="*/ 27 w 35"/>
                <a:gd name="T5" fmla="*/ 7 h 29"/>
                <a:gd name="T6" fmla="*/ 21 w 35"/>
                <a:gd name="T7" fmla="*/ 7 h 29"/>
                <a:gd name="T8" fmla="*/ 21 w 35"/>
                <a:gd name="T9" fmla="*/ 14 h 29"/>
                <a:gd name="T10" fmla="*/ 14 w 35"/>
                <a:gd name="T11" fmla="*/ 14 h 29"/>
                <a:gd name="T12" fmla="*/ 7 w 35"/>
                <a:gd name="T13" fmla="*/ 21 h 29"/>
                <a:gd name="T14" fmla="*/ 0 w 35"/>
                <a:gd name="T15" fmla="*/ 21 h 29"/>
                <a:gd name="T16" fmla="*/ 0 w 35"/>
                <a:gd name="T17" fmla="*/ 28 h 29"/>
                <a:gd name="T18" fmla="*/ 0 w 35"/>
                <a:gd name="T19" fmla="*/ 21 h 29"/>
                <a:gd name="T20" fmla="*/ 7 w 35"/>
                <a:gd name="T21" fmla="*/ 21 h 29"/>
                <a:gd name="T22" fmla="*/ 14 w 35"/>
                <a:gd name="T23" fmla="*/ 14 h 29"/>
                <a:gd name="T24" fmla="*/ 21 w 35"/>
                <a:gd name="T25" fmla="*/ 14 h 29"/>
                <a:gd name="T26" fmla="*/ 21 w 35"/>
                <a:gd name="T27" fmla="*/ 7 h 29"/>
                <a:gd name="T28" fmla="*/ 27 w 35"/>
                <a:gd name="T29" fmla="*/ 7 h 29"/>
                <a:gd name="T30" fmla="*/ 34 w 35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29"/>
                <a:gd name="T50" fmla="*/ 35 w 35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29">
                  <a:moveTo>
                    <a:pt x="34" y="0"/>
                  </a:moveTo>
                  <a:lnTo>
                    <a:pt x="27" y="0"/>
                  </a:lnTo>
                  <a:lnTo>
                    <a:pt x="27" y="7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7" y="7"/>
                  </a:lnTo>
                  <a:lnTo>
                    <a:pt x="3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2" name="Freeform 1315"/>
            <p:cNvSpPr>
              <a:spLocks/>
            </p:cNvSpPr>
            <p:nvPr/>
          </p:nvSpPr>
          <p:spPr bwMode="auto">
            <a:xfrm>
              <a:off x="2241" y="155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3" name="Freeform 1316"/>
            <p:cNvSpPr>
              <a:spLocks/>
            </p:cNvSpPr>
            <p:nvPr/>
          </p:nvSpPr>
          <p:spPr bwMode="auto">
            <a:xfrm>
              <a:off x="2248" y="1551"/>
              <a:ext cx="21" cy="17"/>
            </a:xfrm>
            <a:custGeom>
              <a:avLst/>
              <a:gdLst>
                <a:gd name="T0" fmla="*/ 20 w 21"/>
                <a:gd name="T1" fmla="*/ 16 h 17"/>
                <a:gd name="T2" fmla="*/ 20 w 21"/>
                <a:gd name="T3" fmla="*/ 0 h 17"/>
                <a:gd name="T4" fmla="*/ 13 w 21"/>
                <a:gd name="T5" fmla="*/ 0 h 17"/>
                <a:gd name="T6" fmla="*/ 13 w 21"/>
                <a:gd name="T7" fmla="*/ 16 h 17"/>
                <a:gd name="T8" fmla="*/ 7 w 21"/>
                <a:gd name="T9" fmla="*/ 16 h 17"/>
                <a:gd name="T10" fmla="*/ 0 w 21"/>
                <a:gd name="T11" fmla="*/ 16 h 17"/>
                <a:gd name="T12" fmla="*/ 7 w 21"/>
                <a:gd name="T13" fmla="*/ 16 h 17"/>
                <a:gd name="T14" fmla="*/ 13 w 21"/>
                <a:gd name="T15" fmla="*/ 16 h 17"/>
                <a:gd name="T16" fmla="*/ 13 w 21"/>
                <a:gd name="T17" fmla="*/ 0 h 17"/>
                <a:gd name="T18" fmla="*/ 20 w 21"/>
                <a:gd name="T19" fmla="*/ 0 h 17"/>
                <a:gd name="T20" fmla="*/ 20 w 21"/>
                <a:gd name="T21" fmla="*/ 16 h 17"/>
                <a:gd name="T22" fmla="*/ 20 w 21"/>
                <a:gd name="T23" fmla="*/ 0 h 17"/>
                <a:gd name="T24" fmla="*/ 20 w 21"/>
                <a:gd name="T25" fmla="*/ 16 h 17"/>
                <a:gd name="T26" fmla="*/ 20 w 21"/>
                <a:gd name="T27" fmla="*/ 0 h 17"/>
                <a:gd name="T28" fmla="*/ 20 w 21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7"/>
                <a:gd name="T47" fmla="*/ 21 w 21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7">
                  <a:moveTo>
                    <a:pt x="20" y="16"/>
                  </a:moveTo>
                  <a:lnTo>
                    <a:pt x="20" y="0"/>
                  </a:lnTo>
                  <a:lnTo>
                    <a:pt x="13" y="0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3" y="16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4" name="Freeform 1317"/>
            <p:cNvSpPr>
              <a:spLocks/>
            </p:cNvSpPr>
            <p:nvPr/>
          </p:nvSpPr>
          <p:spPr bwMode="auto">
            <a:xfrm>
              <a:off x="2241" y="1551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7 w 28"/>
                <a:gd name="T3" fmla="*/ 16 h 17"/>
                <a:gd name="T4" fmla="*/ 7 w 28"/>
                <a:gd name="T5" fmla="*/ 8 h 17"/>
                <a:gd name="T6" fmla="*/ 14 w 28"/>
                <a:gd name="T7" fmla="*/ 8 h 17"/>
                <a:gd name="T8" fmla="*/ 14 w 28"/>
                <a:gd name="T9" fmla="*/ 0 h 17"/>
                <a:gd name="T10" fmla="*/ 20 w 28"/>
                <a:gd name="T11" fmla="*/ 0 h 17"/>
                <a:gd name="T12" fmla="*/ 27 w 28"/>
                <a:gd name="T13" fmla="*/ 0 h 17"/>
                <a:gd name="T14" fmla="*/ 27 w 28"/>
                <a:gd name="T15" fmla="*/ 8 h 17"/>
                <a:gd name="T16" fmla="*/ 27 w 28"/>
                <a:gd name="T17" fmla="*/ 0 h 17"/>
                <a:gd name="T18" fmla="*/ 20 w 28"/>
                <a:gd name="T19" fmla="*/ 0 h 17"/>
                <a:gd name="T20" fmla="*/ 14 w 28"/>
                <a:gd name="T21" fmla="*/ 0 h 17"/>
                <a:gd name="T22" fmla="*/ 14 w 28"/>
                <a:gd name="T23" fmla="*/ 8 h 17"/>
                <a:gd name="T24" fmla="*/ 7 w 28"/>
                <a:gd name="T25" fmla="*/ 8 h 17"/>
                <a:gd name="T26" fmla="*/ 0 w 28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17"/>
                <a:gd name="T44" fmla="*/ 28 w 28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17">
                  <a:moveTo>
                    <a:pt x="0" y="16"/>
                  </a:moveTo>
                  <a:lnTo>
                    <a:pt x="7" y="1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5" name="Line 1318"/>
            <p:cNvSpPr>
              <a:spLocks noChangeShapeType="1"/>
            </p:cNvSpPr>
            <p:nvPr/>
          </p:nvSpPr>
          <p:spPr bwMode="auto">
            <a:xfrm>
              <a:off x="2357" y="168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6" name="Freeform 1319"/>
            <p:cNvSpPr>
              <a:spLocks/>
            </p:cNvSpPr>
            <p:nvPr/>
          </p:nvSpPr>
          <p:spPr bwMode="auto">
            <a:xfrm>
              <a:off x="2350" y="168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7" name="Freeform 1320"/>
            <p:cNvSpPr>
              <a:spLocks/>
            </p:cNvSpPr>
            <p:nvPr/>
          </p:nvSpPr>
          <p:spPr bwMode="auto">
            <a:xfrm>
              <a:off x="2344" y="1688"/>
              <a:ext cx="17" cy="21"/>
            </a:xfrm>
            <a:custGeom>
              <a:avLst/>
              <a:gdLst>
                <a:gd name="T0" fmla="*/ 0 w 17"/>
                <a:gd name="T1" fmla="*/ 20 h 21"/>
                <a:gd name="T2" fmla="*/ 0 w 17"/>
                <a:gd name="T3" fmla="*/ 13 h 21"/>
                <a:gd name="T4" fmla="*/ 16 w 17"/>
                <a:gd name="T5" fmla="*/ 7 h 21"/>
                <a:gd name="T6" fmla="*/ 16 w 17"/>
                <a:gd name="T7" fmla="*/ 0 h 21"/>
                <a:gd name="T8" fmla="*/ 16 w 17"/>
                <a:gd name="T9" fmla="*/ 7 h 21"/>
                <a:gd name="T10" fmla="*/ 0 w 17"/>
                <a:gd name="T11" fmla="*/ 7 h 21"/>
                <a:gd name="T12" fmla="*/ 0 w 17"/>
                <a:gd name="T13" fmla="*/ 13 h 21"/>
                <a:gd name="T14" fmla="*/ 0 w 17"/>
                <a:gd name="T15" fmla="*/ 2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1"/>
                <a:gd name="T26" fmla="*/ 17 w 1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1">
                  <a:moveTo>
                    <a:pt x="0" y="20"/>
                  </a:moveTo>
                  <a:lnTo>
                    <a:pt x="0" y="13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8" name="Freeform 1321"/>
            <p:cNvSpPr>
              <a:spLocks/>
            </p:cNvSpPr>
            <p:nvPr/>
          </p:nvSpPr>
          <p:spPr bwMode="auto">
            <a:xfrm>
              <a:off x="2344" y="1688"/>
              <a:ext cx="21" cy="21"/>
            </a:xfrm>
            <a:custGeom>
              <a:avLst/>
              <a:gdLst>
                <a:gd name="T0" fmla="*/ 20 w 21"/>
                <a:gd name="T1" fmla="*/ 0 h 21"/>
                <a:gd name="T2" fmla="*/ 13 w 21"/>
                <a:gd name="T3" fmla="*/ 0 h 21"/>
                <a:gd name="T4" fmla="*/ 13 w 21"/>
                <a:gd name="T5" fmla="*/ 7 h 21"/>
                <a:gd name="T6" fmla="*/ 6 w 21"/>
                <a:gd name="T7" fmla="*/ 7 h 21"/>
                <a:gd name="T8" fmla="*/ 6 w 21"/>
                <a:gd name="T9" fmla="*/ 13 h 21"/>
                <a:gd name="T10" fmla="*/ 0 w 21"/>
                <a:gd name="T11" fmla="*/ 13 h 21"/>
                <a:gd name="T12" fmla="*/ 0 w 21"/>
                <a:gd name="T13" fmla="*/ 20 h 21"/>
                <a:gd name="T14" fmla="*/ 0 w 21"/>
                <a:gd name="T15" fmla="*/ 13 h 21"/>
                <a:gd name="T16" fmla="*/ 6 w 21"/>
                <a:gd name="T17" fmla="*/ 13 h 21"/>
                <a:gd name="T18" fmla="*/ 6 w 21"/>
                <a:gd name="T19" fmla="*/ 7 h 21"/>
                <a:gd name="T20" fmla="*/ 13 w 21"/>
                <a:gd name="T21" fmla="*/ 7 h 21"/>
                <a:gd name="T22" fmla="*/ 13 w 21"/>
                <a:gd name="T23" fmla="*/ 0 h 21"/>
                <a:gd name="T24" fmla="*/ 20 w 21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21"/>
                <a:gd name="T41" fmla="*/ 21 w 21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21">
                  <a:moveTo>
                    <a:pt x="2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2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9" name="Line 1322"/>
            <p:cNvSpPr>
              <a:spLocks noChangeShapeType="1"/>
            </p:cNvSpPr>
            <p:nvPr/>
          </p:nvSpPr>
          <p:spPr bwMode="auto">
            <a:xfrm>
              <a:off x="2364" y="168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0" name="Freeform 1323"/>
            <p:cNvSpPr>
              <a:spLocks/>
            </p:cNvSpPr>
            <p:nvPr/>
          </p:nvSpPr>
          <p:spPr bwMode="auto">
            <a:xfrm>
              <a:off x="2330" y="170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1" name="Freeform 1324"/>
            <p:cNvSpPr>
              <a:spLocks/>
            </p:cNvSpPr>
            <p:nvPr/>
          </p:nvSpPr>
          <p:spPr bwMode="auto">
            <a:xfrm>
              <a:off x="2323" y="171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16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2" name="Freeform 1325"/>
            <p:cNvSpPr>
              <a:spLocks/>
            </p:cNvSpPr>
            <p:nvPr/>
          </p:nvSpPr>
          <p:spPr bwMode="auto">
            <a:xfrm>
              <a:off x="2323" y="170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8 w 17"/>
                <a:gd name="T5" fmla="*/ 8 h 17"/>
                <a:gd name="T6" fmla="*/ 0 w 17"/>
                <a:gd name="T7" fmla="*/ 8 h 17"/>
                <a:gd name="T8" fmla="*/ 0 w 17"/>
                <a:gd name="T9" fmla="*/ 16 h 17"/>
                <a:gd name="T10" fmla="*/ 8 w 17"/>
                <a:gd name="T11" fmla="*/ 16 h 17"/>
                <a:gd name="T12" fmla="*/ 8 w 17"/>
                <a:gd name="T13" fmla="*/ 8 h 17"/>
                <a:gd name="T14" fmla="*/ 8 w 17"/>
                <a:gd name="T15" fmla="*/ 0 h 17"/>
                <a:gd name="T16" fmla="*/ 16 w 17"/>
                <a:gd name="T17" fmla="*/ 0 h 17"/>
                <a:gd name="T18" fmla="*/ 8 w 17"/>
                <a:gd name="T19" fmla="*/ 0 h 17"/>
                <a:gd name="T20" fmla="*/ 16 w 17"/>
                <a:gd name="T21" fmla="*/ 0 h 17"/>
                <a:gd name="T22" fmla="*/ 8 w 17"/>
                <a:gd name="T23" fmla="*/ 0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3" name="Freeform 1326"/>
            <p:cNvSpPr>
              <a:spLocks/>
            </p:cNvSpPr>
            <p:nvPr/>
          </p:nvSpPr>
          <p:spPr bwMode="auto">
            <a:xfrm>
              <a:off x="2487" y="171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4" name="Freeform 1327"/>
            <p:cNvSpPr>
              <a:spLocks/>
            </p:cNvSpPr>
            <p:nvPr/>
          </p:nvSpPr>
          <p:spPr bwMode="auto">
            <a:xfrm>
              <a:off x="2487" y="1722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5" name="Freeform 1328"/>
            <p:cNvSpPr>
              <a:spLocks/>
            </p:cNvSpPr>
            <p:nvPr/>
          </p:nvSpPr>
          <p:spPr bwMode="auto">
            <a:xfrm>
              <a:off x="2487" y="172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8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6" name="Freeform 1329"/>
            <p:cNvSpPr>
              <a:spLocks/>
            </p:cNvSpPr>
            <p:nvPr/>
          </p:nvSpPr>
          <p:spPr bwMode="auto">
            <a:xfrm>
              <a:off x="2487" y="171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16 w 17"/>
                <a:gd name="T9" fmla="*/ 0 h 17"/>
                <a:gd name="T10" fmla="*/ 0 w 17"/>
                <a:gd name="T11" fmla="*/ 0 h 17"/>
                <a:gd name="T12" fmla="*/ 16 w 17"/>
                <a:gd name="T13" fmla="*/ 0 h 17"/>
                <a:gd name="T14" fmla="*/ 0 w 17"/>
                <a:gd name="T15" fmla="*/ 0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7" name="Freeform 1330"/>
            <p:cNvSpPr>
              <a:spLocks/>
            </p:cNvSpPr>
            <p:nvPr/>
          </p:nvSpPr>
          <p:spPr bwMode="auto">
            <a:xfrm>
              <a:off x="2480" y="16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7 h 17"/>
                <a:gd name="T4" fmla="*/ 16 w 17"/>
                <a:gd name="T5" fmla="*/ 7 h 17"/>
                <a:gd name="T6" fmla="*/ 16 w 17"/>
                <a:gd name="T7" fmla="*/ 0 h 17"/>
                <a:gd name="T8" fmla="*/ 16 w 17"/>
                <a:gd name="T9" fmla="*/ 7 h 17"/>
                <a:gd name="T10" fmla="*/ 0 w 17"/>
                <a:gd name="T11" fmla="*/ 7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7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8" name="Freeform 1331"/>
            <p:cNvSpPr>
              <a:spLocks/>
            </p:cNvSpPr>
            <p:nvPr/>
          </p:nvSpPr>
          <p:spPr bwMode="auto">
            <a:xfrm>
              <a:off x="2480" y="170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9" name="Line 1332"/>
            <p:cNvSpPr>
              <a:spLocks noChangeShapeType="1"/>
            </p:cNvSpPr>
            <p:nvPr/>
          </p:nvSpPr>
          <p:spPr bwMode="auto">
            <a:xfrm>
              <a:off x="2487" y="1695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0" name="Freeform 1333"/>
            <p:cNvSpPr>
              <a:spLocks/>
            </p:cNvSpPr>
            <p:nvPr/>
          </p:nvSpPr>
          <p:spPr bwMode="auto">
            <a:xfrm>
              <a:off x="2419" y="17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1" name="Freeform 1334"/>
            <p:cNvSpPr>
              <a:spLocks/>
            </p:cNvSpPr>
            <p:nvPr/>
          </p:nvSpPr>
          <p:spPr bwMode="auto">
            <a:xfrm>
              <a:off x="2412" y="176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2" name="Freeform 1335"/>
            <p:cNvSpPr>
              <a:spLocks/>
            </p:cNvSpPr>
            <p:nvPr/>
          </p:nvSpPr>
          <p:spPr bwMode="auto">
            <a:xfrm>
              <a:off x="2412" y="177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16 w 17"/>
                <a:gd name="T5" fmla="*/ 0 h 17"/>
                <a:gd name="T6" fmla="*/ 0 w 17"/>
                <a:gd name="T7" fmla="*/ 0 h 17"/>
                <a:gd name="T8" fmla="*/ 16 w 17"/>
                <a:gd name="T9" fmla="*/ 8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3" name="Line 1336"/>
            <p:cNvSpPr>
              <a:spLocks noChangeShapeType="1"/>
            </p:cNvSpPr>
            <p:nvPr/>
          </p:nvSpPr>
          <p:spPr bwMode="auto">
            <a:xfrm flipH="1">
              <a:off x="2419" y="1783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4" name="Freeform 1337"/>
            <p:cNvSpPr>
              <a:spLocks/>
            </p:cNvSpPr>
            <p:nvPr/>
          </p:nvSpPr>
          <p:spPr bwMode="auto">
            <a:xfrm>
              <a:off x="2426" y="177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8 h 17"/>
                <a:gd name="T4" fmla="*/ 0 w 1"/>
                <a:gd name="T5" fmla="*/ 16 h 17"/>
                <a:gd name="T6" fmla="*/ 0 w 1"/>
                <a:gd name="T7" fmla="*/ 8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5" name="Line 1338"/>
            <p:cNvSpPr>
              <a:spLocks noChangeShapeType="1"/>
            </p:cNvSpPr>
            <p:nvPr/>
          </p:nvSpPr>
          <p:spPr bwMode="auto">
            <a:xfrm flipH="1">
              <a:off x="2426" y="1770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6" name="Freeform 1339"/>
            <p:cNvSpPr>
              <a:spLocks/>
            </p:cNvSpPr>
            <p:nvPr/>
          </p:nvSpPr>
          <p:spPr bwMode="auto">
            <a:xfrm>
              <a:off x="2179" y="155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7" name="Freeform 1340"/>
            <p:cNvSpPr>
              <a:spLocks/>
            </p:cNvSpPr>
            <p:nvPr/>
          </p:nvSpPr>
          <p:spPr bwMode="auto">
            <a:xfrm>
              <a:off x="2172" y="156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8" name="Freeform 1341"/>
            <p:cNvSpPr>
              <a:spLocks/>
            </p:cNvSpPr>
            <p:nvPr/>
          </p:nvSpPr>
          <p:spPr bwMode="auto">
            <a:xfrm>
              <a:off x="2172" y="156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9" name="Line 1342"/>
            <p:cNvSpPr>
              <a:spLocks noChangeShapeType="1"/>
            </p:cNvSpPr>
            <p:nvPr/>
          </p:nvSpPr>
          <p:spPr bwMode="auto">
            <a:xfrm flipH="1">
              <a:off x="2179" y="156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0" name="Line 1343"/>
            <p:cNvSpPr>
              <a:spLocks noChangeShapeType="1"/>
            </p:cNvSpPr>
            <p:nvPr/>
          </p:nvSpPr>
          <p:spPr bwMode="auto">
            <a:xfrm>
              <a:off x="2186" y="1558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1" name="Freeform 1344"/>
            <p:cNvSpPr>
              <a:spLocks/>
            </p:cNvSpPr>
            <p:nvPr/>
          </p:nvSpPr>
          <p:spPr bwMode="auto">
            <a:xfrm>
              <a:off x="2083" y="1510"/>
              <a:ext cx="131" cy="17"/>
            </a:xfrm>
            <a:custGeom>
              <a:avLst/>
              <a:gdLst>
                <a:gd name="T0" fmla="*/ 0 w 131"/>
                <a:gd name="T1" fmla="*/ 0 h 17"/>
                <a:gd name="T2" fmla="*/ 130 w 131"/>
                <a:gd name="T3" fmla="*/ 16 h 17"/>
                <a:gd name="T4" fmla="*/ 0 w 131"/>
                <a:gd name="T5" fmla="*/ 8 h 17"/>
                <a:gd name="T6" fmla="*/ 0 w 13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7"/>
                <a:gd name="T14" fmla="*/ 131 w 1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7">
                  <a:moveTo>
                    <a:pt x="0" y="0"/>
                  </a:moveTo>
                  <a:lnTo>
                    <a:pt x="13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2" name="Freeform 1345"/>
            <p:cNvSpPr>
              <a:spLocks/>
            </p:cNvSpPr>
            <p:nvPr/>
          </p:nvSpPr>
          <p:spPr bwMode="auto">
            <a:xfrm>
              <a:off x="2077" y="1510"/>
              <a:ext cx="17" cy="124"/>
            </a:xfrm>
            <a:custGeom>
              <a:avLst/>
              <a:gdLst>
                <a:gd name="T0" fmla="*/ 0 w 17"/>
                <a:gd name="T1" fmla="*/ 0 h 124"/>
                <a:gd name="T2" fmla="*/ 0 w 17"/>
                <a:gd name="T3" fmla="*/ 116 h 124"/>
                <a:gd name="T4" fmla="*/ 0 w 17"/>
                <a:gd name="T5" fmla="*/ 123 h 124"/>
                <a:gd name="T6" fmla="*/ 16 w 17"/>
                <a:gd name="T7" fmla="*/ 123 h 124"/>
                <a:gd name="T8" fmla="*/ 16 w 17"/>
                <a:gd name="T9" fmla="*/ 0 h 124"/>
                <a:gd name="T10" fmla="*/ 0 w 17"/>
                <a:gd name="T11" fmla="*/ 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24"/>
                <a:gd name="T20" fmla="*/ 17 w 17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24">
                  <a:moveTo>
                    <a:pt x="0" y="0"/>
                  </a:moveTo>
                  <a:lnTo>
                    <a:pt x="0" y="116"/>
                  </a:lnTo>
                  <a:lnTo>
                    <a:pt x="0" y="123"/>
                  </a:lnTo>
                  <a:lnTo>
                    <a:pt x="16" y="123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3" name="Freeform 1346"/>
            <p:cNvSpPr>
              <a:spLocks/>
            </p:cNvSpPr>
            <p:nvPr/>
          </p:nvSpPr>
          <p:spPr bwMode="auto">
            <a:xfrm>
              <a:off x="2077" y="150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4" name="Freeform 1347"/>
            <p:cNvSpPr>
              <a:spLocks/>
            </p:cNvSpPr>
            <p:nvPr/>
          </p:nvSpPr>
          <p:spPr bwMode="auto">
            <a:xfrm>
              <a:off x="2077" y="1510"/>
              <a:ext cx="17" cy="117"/>
            </a:xfrm>
            <a:custGeom>
              <a:avLst/>
              <a:gdLst>
                <a:gd name="T0" fmla="*/ 0 w 17"/>
                <a:gd name="T1" fmla="*/ 116 h 117"/>
                <a:gd name="T2" fmla="*/ 16 w 17"/>
                <a:gd name="T3" fmla="*/ 0 h 117"/>
                <a:gd name="T4" fmla="*/ 0 w 17"/>
                <a:gd name="T5" fmla="*/ 0 h 117"/>
                <a:gd name="T6" fmla="*/ 0 w 17"/>
                <a:gd name="T7" fmla="*/ 116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17"/>
                <a:gd name="T14" fmla="*/ 17 w 17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17">
                  <a:moveTo>
                    <a:pt x="0" y="1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1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5" name="Line 1348"/>
            <p:cNvSpPr>
              <a:spLocks noChangeShapeType="1"/>
            </p:cNvSpPr>
            <p:nvPr/>
          </p:nvSpPr>
          <p:spPr bwMode="auto">
            <a:xfrm flipV="1">
              <a:off x="2077" y="1625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6" name="Line 1349"/>
            <p:cNvSpPr>
              <a:spLocks noChangeShapeType="1"/>
            </p:cNvSpPr>
            <p:nvPr/>
          </p:nvSpPr>
          <p:spPr bwMode="auto">
            <a:xfrm flipH="1">
              <a:off x="2077" y="1633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7" name="Line 1350"/>
            <p:cNvSpPr>
              <a:spLocks noChangeShapeType="1"/>
            </p:cNvSpPr>
            <p:nvPr/>
          </p:nvSpPr>
          <p:spPr bwMode="auto">
            <a:xfrm>
              <a:off x="2083" y="1510"/>
              <a:ext cx="0" cy="12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8" name="Freeform 1351"/>
            <p:cNvSpPr>
              <a:spLocks/>
            </p:cNvSpPr>
            <p:nvPr/>
          </p:nvSpPr>
          <p:spPr bwMode="auto">
            <a:xfrm>
              <a:off x="2077" y="151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w 17"/>
                <a:gd name="T11" fmla="*/ 16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9" name="Line 1352"/>
            <p:cNvSpPr>
              <a:spLocks noChangeShapeType="1"/>
            </p:cNvSpPr>
            <p:nvPr/>
          </p:nvSpPr>
          <p:spPr bwMode="auto">
            <a:xfrm flipV="1">
              <a:off x="2077" y="1502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0" name="Line 1353"/>
            <p:cNvSpPr>
              <a:spLocks noChangeShapeType="1"/>
            </p:cNvSpPr>
            <p:nvPr/>
          </p:nvSpPr>
          <p:spPr bwMode="auto">
            <a:xfrm flipH="1">
              <a:off x="2077" y="1510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1" name="Freeform 1354"/>
            <p:cNvSpPr>
              <a:spLocks/>
            </p:cNvSpPr>
            <p:nvPr/>
          </p:nvSpPr>
          <p:spPr bwMode="auto">
            <a:xfrm>
              <a:off x="2077" y="150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2" name="Freeform 1355"/>
            <p:cNvSpPr>
              <a:spLocks/>
            </p:cNvSpPr>
            <p:nvPr/>
          </p:nvSpPr>
          <p:spPr bwMode="auto">
            <a:xfrm>
              <a:off x="2172" y="1551"/>
              <a:ext cx="97" cy="138"/>
            </a:xfrm>
            <a:custGeom>
              <a:avLst/>
              <a:gdLst>
                <a:gd name="T0" fmla="*/ 62 w 97"/>
                <a:gd name="T1" fmla="*/ 123 h 138"/>
                <a:gd name="T2" fmla="*/ 69 w 97"/>
                <a:gd name="T3" fmla="*/ 103 h 138"/>
                <a:gd name="T4" fmla="*/ 69 w 97"/>
                <a:gd name="T5" fmla="*/ 82 h 138"/>
                <a:gd name="T6" fmla="*/ 76 w 97"/>
                <a:gd name="T7" fmla="*/ 82 h 138"/>
                <a:gd name="T8" fmla="*/ 83 w 97"/>
                <a:gd name="T9" fmla="*/ 96 h 138"/>
                <a:gd name="T10" fmla="*/ 83 w 97"/>
                <a:gd name="T11" fmla="*/ 116 h 138"/>
                <a:gd name="T12" fmla="*/ 89 w 97"/>
                <a:gd name="T13" fmla="*/ 116 h 138"/>
                <a:gd name="T14" fmla="*/ 89 w 97"/>
                <a:gd name="T15" fmla="*/ 96 h 138"/>
                <a:gd name="T16" fmla="*/ 83 w 97"/>
                <a:gd name="T17" fmla="*/ 82 h 138"/>
                <a:gd name="T18" fmla="*/ 69 w 97"/>
                <a:gd name="T19" fmla="*/ 75 h 138"/>
                <a:gd name="T20" fmla="*/ 69 w 97"/>
                <a:gd name="T21" fmla="*/ 68 h 138"/>
                <a:gd name="T22" fmla="*/ 83 w 97"/>
                <a:gd name="T23" fmla="*/ 82 h 138"/>
                <a:gd name="T24" fmla="*/ 96 w 97"/>
                <a:gd name="T25" fmla="*/ 82 h 138"/>
                <a:gd name="T26" fmla="*/ 83 w 97"/>
                <a:gd name="T27" fmla="*/ 75 h 138"/>
                <a:gd name="T28" fmla="*/ 76 w 97"/>
                <a:gd name="T29" fmla="*/ 62 h 138"/>
                <a:gd name="T30" fmla="*/ 89 w 97"/>
                <a:gd name="T31" fmla="*/ 75 h 138"/>
                <a:gd name="T32" fmla="*/ 83 w 97"/>
                <a:gd name="T33" fmla="*/ 62 h 138"/>
                <a:gd name="T34" fmla="*/ 89 w 97"/>
                <a:gd name="T35" fmla="*/ 62 h 138"/>
                <a:gd name="T36" fmla="*/ 96 w 97"/>
                <a:gd name="T37" fmla="*/ 62 h 138"/>
                <a:gd name="T38" fmla="*/ 89 w 97"/>
                <a:gd name="T39" fmla="*/ 62 h 138"/>
                <a:gd name="T40" fmla="*/ 96 w 97"/>
                <a:gd name="T41" fmla="*/ 48 h 138"/>
                <a:gd name="T42" fmla="*/ 89 w 97"/>
                <a:gd name="T43" fmla="*/ 34 h 138"/>
                <a:gd name="T44" fmla="*/ 89 w 97"/>
                <a:gd name="T45" fmla="*/ 14 h 138"/>
                <a:gd name="T46" fmla="*/ 89 w 97"/>
                <a:gd name="T47" fmla="*/ 7 h 138"/>
                <a:gd name="T48" fmla="*/ 83 w 97"/>
                <a:gd name="T49" fmla="*/ 7 h 138"/>
                <a:gd name="T50" fmla="*/ 69 w 97"/>
                <a:gd name="T51" fmla="*/ 14 h 138"/>
                <a:gd name="T52" fmla="*/ 55 w 97"/>
                <a:gd name="T53" fmla="*/ 21 h 138"/>
                <a:gd name="T54" fmla="*/ 41 w 97"/>
                <a:gd name="T55" fmla="*/ 27 h 138"/>
                <a:gd name="T56" fmla="*/ 35 w 97"/>
                <a:gd name="T57" fmla="*/ 41 h 138"/>
                <a:gd name="T58" fmla="*/ 28 w 97"/>
                <a:gd name="T59" fmla="*/ 41 h 138"/>
                <a:gd name="T60" fmla="*/ 28 w 97"/>
                <a:gd name="T61" fmla="*/ 34 h 138"/>
                <a:gd name="T62" fmla="*/ 28 w 97"/>
                <a:gd name="T63" fmla="*/ 27 h 138"/>
                <a:gd name="T64" fmla="*/ 21 w 97"/>
                <a:gd name="T65" fmla="*/ 41 h 138"/>
                <a:gd name="T66" fmla="*/ 28 w 97"/>
                <a:gd name="T67" fmla="*/ 27 h 138"/>
                <a:gd name="T68" fmla="*/ 21 w 97"/>
                <a:gd name="T69" fmla="*/ 27 h 138"/>
                <a:gd name="T70" fmla="*/ 14 w 97"/>
                <a:gd name="T71" fmla="*/ 14 h 138"/>
                <a:gd name="T72" fmla="*/ 0 w 97"/>
                <a:gd name="T73" fmla="*/ 21 h 138"/>
                <a:gd name="T74" fmla="*/ 7 w 97"/>
                <a:gd name="T75" fmla="*/ 34 h 138"/>
                <a:gd name="T76" fmla="*/ 21 w 97"/>
                <a:gd name="T77" fmla="*/ 48 h 138"/>
                <a:gd name="T78" fmla="*/ 41 w 97"/>
                <a:gd name="T79" fmla="*/ 48 h 138"/>
                <a:gd name="T80" fmla="*/ 55 w 97"/>
                <a:gd name="T81" fmla="*/ 34 h 138"/>
                <a:gd name="T82" fmla="*/ 76 w 97"/>
                <a:gd name="T83" fmla="*/ 34 h 138"/>
                <a:gd name="T84" fmla="*/ 69 w 97"/>
                <a:gd name="T85" fmla="*/ 41 h 138"/>
                <a:gd name="T86" fmla="*/ 69 w 97"/>
                <a:gd name="T87" fmla="*/ 48 h 138"/>
                <a:gd name="T88" fmla="*/ 89 w 97"/>
                <a:gd name="T89" fmla="*/ 41 h 138"/>
                <a:gd name="T90" fmla="*/ 76 w 97"/>
                <a:gd name="T91" fmla="*/ 48 h 138"/>
                <a:gd name="T92" fmla="*/ 62 w 97"/>
                <a:gd name="T93" fmla="*/ 55 h 138"/>
                <a:gd name="T94" fmla="*/ 55 w 97"/>
                <a:gd name="T95" fmla="*/ 68 h 138"/>
                <a:gd name="T96" fmla="*/ 48 w 97"/>
                <a:gd name="T97" fmla="*/ 82 h 138"/>
                <a:gd name="T98" fmla="*/ 41 w 97"/>
                <a:gd name="T99" fmla="*/ 103 h 138"/>
                <a:gd name="T100" fmla="*/ 48 w 97"/>
                <a:gd name="T101" fmla="*/ 123 h 138"/>
                <a:gd name="T102" fmla="*/ 55 w 97"/>
                <a:gd name="T103" fmla="*/ 137 h 1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138"/>
                <a:gd name="T158" fmla="*/ 97 w 97"/>
                <a:gd name="T159" fmla="*/ 138 h 1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138">
                  <a:moveTo>
                    <a:pt x="62" y="137"/>
                  </a:moveTo>
                  <a:lnTo>
                    <a:pt x="62" y="130"/>
                  </a:lnTo>
                  <a:lnTo>
                    <a:pt x="62" y="123"/>
                  </a:lnTo>
                  <a:lnTo>
                    <a:pt x="62" y="116"/>
                  </a:lnTo>
                  <a:lnTo>
                    <a:pt x="69" y="109"/>
                  </a:lnTo>
                  <a:lnTo>
                    <a:pt x="69" y="103"/>
                  </a:lnTo>
                  <a:lnTo>
                    <a:pt x="69" y="96"/>
                  </a:lnTo>
                  <a:lnTo>
                    <a:pt x="69" y="89"/>
                  </a:lnTo>
                  <a:lnTo>
                    <a:pt x="69" y="82"/>
                  </a:lnTo>
                  <a:lnTo>
                    <a:pt x="69" y="75"/>
                  </a:lnTo>
                  <a:lnTo>
                    <a:pt x="69" y="82"/>
                  </a:lnTo>
                  <a:lnTo>
                    <a:pt x="76" y="82"/>
                  </a:lnTo>
                  <a:lnTo>
                    <a:pt x="76" y="89"/>
                  </a:lnTo>
                  <a:lnTo>
                    <a:pt x="83" y="89"/>
                  </a:lnTo>
                  <a:lnTo>
                    <a:pt x="83" y="96"/>
                  </a:lnTo>
                  <a:lnTo>
                    <a:pt x="83" y="103"/>
                  </a:lnTo>
                  <a:lnTo>
                    <a:pt x="83" y="109"/>
                  </a:lnTo>
                  <a:lnTo>
                    <a:pt x="83" y="116"/>
                  </a:lnTo>
                  <a:lnTo>
                    <a:pt x="83" y="123"/>
                  </a:lnTo>
                  <a:lnTo>
                    <a:pt x="89" y="123"/>
                  </a:lnTo>
                  <a:lnTo>
                    <a:pt x="89" y="116"/>
                  </a:lnTo>
                  <a:lnTo>
                    <a:pt x="89" y="109"/>
                  </a:lnTo>
                  <a:lnTo>
                    <a:pt x="89" y="103"/>
                  </a:lnTo>
                  <a:lnTo>
                    <a:pt x="89" y="96"/>
                  </a:lnTo>
                  <a:lnTo>
                    <a:pt x="83" y="96"/>
                  </a:lnTo>
                  <a:lnTo>
                    <a:pt x="83" y="89"/>
                  </a:lnTo>
                  <a:lnTo>
                    <a:pt x="83" y="82"/>
                  </a:lnTo>
                  <a:lnTo>
                    <a:pt x="76" y="82"/>
                  </a:lnTo>
                  <a:lnTo>
                    <a:pt x="76" y="75"/>
                  </a:lnTo>
                  <a:lnTo>
                    <a:pt x="69" y="75"/>
                  </a:lnTo>
                  <a:lnTo>
                    <a:pt x="69" y="68"/>
                  </a:lnTo>
                  <a:lnTo>
                    <a:pt x="69" y="62"/>
                  </a:lnTo>
                  <a:lnTo>
                    <a:pt x="69" y="68"/>
                  </a:lnTo>
                  <a:lnTo>
                    <a:pt x="76" y="68"/>
                  </a:lnTo>
                  <a:lnTo>
                    <a:pt x="76" y="75"/>
                  </a:lnTo>
                  <a:lnTo>
                    <a:pt x="83" y="82"/>
                  </a:lnTo>
                  <a:lnTo>
                    <a:pt x="89" y="89"/>
                  </a:lnTo>
                  <a:lnTo>
                    <a:pt x="96" y="89"/>
                  </a:lnTo>
                  <a:lnTo>
                    <a:pt x="96" y="82"/>
                  </a:lnTo>
                  <a:lnTo>
                    <a:pt x="89" y="82"/>
                  </a:lnTo>
                  <a:lnTo>
                    <a:pt x="89" y="75"/>
                  </a:lnTo>
                  <a:lnTo>
                    <a:pt x="83" y="75"/>
                  </a:lnTo>
                  <a:lnTo>
                    <a:pt x="83" y="68"/>
                  </a:lnTo>
                  <a:lnTo>
                    <a:pt x="76" y="68"/>
                  </a:lnTo>
                  <a:lnTo>
                    <a:pt x="76" y="62"/>
                  </a:lnTo>
                  <a:lnTo>
                    <a:pt x="83" y="68"/>
                  </a:lnTo>
                  <a:lnTo>
                    <a:pt x="89" y="68"/>
                  </a:lnTo>
                  <a:lnTo>
                    <a:pt x="89" y="75"/>
                  </a:lnTo>
                  <a:lnTo>
                    <a:pt x="89" y="68"/>
                  </a:lnTo>
                  <a:lnTo>
                    <a:pt x="89" y="62"/>
                  </a:lnTo>
                  <a:lnTo>
                    <a:pt x="83" y="62"/>
                  </a:lnTo>
                  <a:lnTo>
                    <a:pt x="83" y="55"/>
                  </a:lnTo>
                  <a:lnTo>
                    <a:pt x="83" y="62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6" y="68"/>
                  </a:lnTo>
                  <a:lnTo>
                    <a:pt x="96" y="62"/>
                  </a:lnTo>
                  <a:lnTo>
                    <a:pt x="89" y="62"/>
                  </a:lnTo>
                  <a:lnTo>
                    <a:pt x="89" y="55"/>
                  </a:lnTo>
                  <a:lnTo>
                    <a:pt x="89" y="62"/>
                  </a:lnTo>
                  <a:lnTo>
                    <a:pt x="96" y="62"/>
                  </a:lnTo>
                  <a:lnTo>
                    <a:pt x="96" y="55"/>
                  </a:lnTo>
                  <a:lnTo>
                    <a:pt x="96" y="48"/>
                  </a:lnTo>
                  <a:lnTo>
                    <a:pt x="89" y="48"/>
                  </a:lnTo>
                  <a:lnTo>
                    <a:pt x="89" y="41"/>
                  </a:lnTo>
                  <a:lnTo>
                    <a:pt x="89" y="34"/>
                  </a:lnTo>
                  <a:lnTo>
                    <a:pt x="89" y="27"/>
                  </a:lnTo>
                  <a:lnTo>
                    <a:pt x="89" y="21"/>
                  </a:lnTo>
                  <a:lnTo>
                    <a:pt x="89" y="14"/>
                  </a:lnTo>
                  <a:lnTo>
                    <a:pt x="89" y="7"/>
                  </a:lnTo>
                  <a:lnTo>
                    <a:pt x="96" y="7"/>
                  </a:lnTo>
                  <a:lnTo>
                    <a:pt x="89" y="7"/>
                  </a:lnTo>
                  <a:lnTo>
                    <a:pt x="89" y="0"/>
                  </a:lnTo>
                  <a:lnTo>
                    <a:pt x="89" y="7"/>
                  </a:lnTo>
                  <a:lnTo>
                    <a:pt x="83" y="7"/>
                  </a:lnTo>
                  <a:lnTo>
                    <a:pt x="76" y="7"/>
                  </a:lnTo>
                  <a:lnTo>
                    <a:pt x="76" y="14"/>
                  </a:lnTo>
                  <a:lnTo>
                    <a:pt x="69" y="14"/>
                  </a:lnTo>
                  <a:lnTo>
                    <a:pt x="62" y="14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55" y="27"/>
                  </a:lnTo>
                  <a:lnTo>
                    <a:pt x="48" y="27"/>
                  </a:lnTo>
                  <a:lnTo>
                    <a:pt x="41" y="27"/>
                  </a:lnTo>
                  <a:lnTo>
                    <a:pt x="41" y="34"/>
                  </a:lnTo>
                  <a:lnTo>
                    <a:pt x="35" y="34"/>
                  </a:lnTo>
                  <a:lnTo>
                    <a:pt x="35" y="41"/>
                  </a:lnTo>
                  <a:lnTo>
                    <a:pt x="35" y="34"/>
                  </a:lnTo>
                  <a:lnTo>
                    <a:pt x="28" y="34"/>
                  </a:lnTo>
                  <a:lnTo>
                    <a:pt x="28" y="41"/>
                  </a:lnTo>
                  <a:lnTo>
                    <a:pt x="28" y="48"/>
                  </a:lnTo>
                  <a:lnTo>
                    <a:pt x="28" y="41"/>
                  </a:lnTo>
                  <a:lnTo>
                    <a:pt x="28" y="34"/>
                  </a:lnTo>
                  <a:lnTo>
                    <a:pt x="35" y="34"/>
                  </a:lnTo>
                  <a:lnTo>
                    <a:pt x="35" y="27"/>
                  </a:lnTo>
                  <a:lnTo>
                    <a:pt x="28" y="27"/>
                  </a:lnTo>
                  <a:lnTo>
                    <a:pt x="28" y="34"/>
                  </a:lnTo>
                  <a:lnTo>
                    <a:pt x="28" y="41"/>
                  </a:lnTo>
                  <a:lnTo>
                    <a:pt x="21" y="41"/>
                  </a:lnTo>
                  <a:lnTo>
                    <a:pt x="21" y="34"/>
                  </a:lnTo>
                  <a:lnTo>
                    <a:pt x="28" y="34"/>
                  </a:lnTo>
                  <a:lnTo>
                    <a:pt x="28" y="27"/>
                  </a:lnTo>
                  <a:lnTo>
                    <a:pt x="28" y="34"/>
                  </a:lnTo>
                  <a:lnTo>
                    <a:pt x="21" y="34"/>
                  </a:lnTo>
                  <a:lnTo>
                    <a:pt x="21" y="27"/>
                  </a:lnTo>
                  <a:lnTo>
                    <a:pt x="28" y="27"/>
                  </a:lnTo>
                  <a:lnTo>
                    <a:pt x="21" y="21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14" y="41"/>
                  </a:lnTo>
                  <a:lnTo>
                    <a:pt x="21" y="48"/>
                  </a:lnTo>
                  <a:lnTo>
                    <a:pt x="28" y="48"/>
                  </a:lnTo>
                  <a:lnTo>
                    <a:pt x="35" y="48"/>
                  </a:lnTo>
                  <a:lnTo>
                    <a:pt x="41" y="48"/>
                  </a:lnTo>
                  <a:lnTo>
                    <a:pt x="48" y="41"/>
                  </a:lnTo>
                  <a:lnTo>
                    <a:pt x="55" y="41"/>
                  </a:lnTo>
                  <a:lnTo>
                    <a:pt x="55" y="34"/>
                  </a:lnTo>
                  <a:lnTo>
                    <a:pt x="62" y="34"/>
                  </a:lnTo>
                  <a:lnTo>
                    <a:pt x="69" y="34"/>
                  </a:lnTo>
                  <a:lnTo>
                    <a:pt x="76" y="34"/>
                  </a:lnTo>
                  <a:lnTo>
                    <a:pt x="83" y="34"/>
                  </a:lnTo>
                  <a:lnTo>
                    <a:pt x="76" y="41"/>
                  </a:lnTo>
                  <a:lnTo>
                    <a:pt x="69" y="41"/>
                  </a:lnTo>
                  <a:lnTo>
                    <a:pt x="69" y="48"/>
                  </a:lnTo>
                  <a:lnTo>
                    <a:pt x="62" y="48"/>
                  </a:lnTo>
                  <a:lnTo>
                    <a:pt x="69" y="48"/>
                  </a:lnTo>
                  <a:lnTo>
                    <a:pt x="76" y="48"/>
                  </a:lnTo>
                  <a:lnTo>
                    <a:pt x="83" y="41"/>
                  </a:lnTo>
                  <a:lnTo>
                    <a:pt x="89" y="41"/>
                  </a:lnTo>
                  <a:lnTo>
                    <a:pt x="89" y="48"/>
                  </a:lnTo>
                  <a:lnTo>
                    <a:pt x="83" y="48"/>
                  </a:lnTo>
                  <a:lnTo>
                    <a:pt x="76" y="48"/>
                  </a:lnTo>
                  <a:lnTo>
                    <a:pt x="69" y="48"/>
                  </a:lnTo>
                  <a:lnTo>
                    <a:pt x="69" y="55"/>
                  </a:lnTo>
                  <a:lnTo>
                    <a:pt x="62" y="55"/>
                  </a:lnTo>
                  <a:lnTo>
                    <a:pt x="55" y="55"/>
                  </a:lnTo>
                  <a:lnTo>
                    <a:pt x="55" y="62"/>
                  </a:lnTo>
                  <a:lnTo>
                    <a:pt x="55" y="68"/>
                  </a:lnTo>
                  <a:lnTo>
                    <a:pt x="48" y="68"/>
                  </a:lnTo>
                  <a:lnTo>
                    <a:pt x="48" y="75"/>
                  </a:lnTo>
                  <a:lnTo>
                    <a:pt x="48" y="82"/>
                  </a:lnTo>
                  <a:lnTo>
                    <a:pt x="41" y="89"/>
                  </a:lnTo>
                  <a:lnTo>
                    <a:pt x="41" y="96"/>
                  </a:lnTo>
                  <a:lnTo>
                    <a:pt x="41" y="103"/>
                  </a:lnTo>
                  <a:lnTo>
                    <a:pt x="41" y="109"/>
                  </a:lnTo>
                  <a:lnTo>
                    <a:pt x="41" y="116"/>
                  </a:lnTo>
                  <a:lnTo>
                    <a:pt x="48" y="123"/>
                  </a:lnTo>
                  <a:lnTo>
                    <a:pt x="48" y="130"/>
                  </a:lnTo>
                  <a:lnTo>
                    <a:pt x="48" y="137"/>
                  </a:lnTo>
                  <a:lnTo>
                    <a:pt x="55" y="137"/>
                  </a:lnTo>
                  <a:lnTo>
                    <a:pt x="62" y="137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3" name="Freeform 1356"/>
            <p:cNvSpPr>
              <a:spLocks/>
            </p:cNvSpPr>
            <p:nvPr/>
          </p:nvSpPr>
          <p:spPr bwMode="auto">
            <a:xfrm>
              <a:off x="2234" y="1633"/>
              <a:ext cx="17" cy="56"/>
            </a:xfrm>
            <a:custGeom>
              <a:avLst/>
              <a:gdLst>
                <a:gd name="T0" fmla="*/ 16 w 17"/>
                <a:gd name="T1" fmla="*/ 0 h 56"/>
                <a:gd name="T2" fmla="*/ 16 w 17"/>
                <a:gd name="T3" fmla="*/ 7 h 56"/>
                <a:gd name="T4" fmla="*/ 16 w 17"/>
                <a:gd name="T5" fmla="*/ 14 h 56"/>
                <a:gd name="T6" fmla="*/ 16 w 17"/>
                <a:gd name="T7" fmla="*/ 21 h 56"/>
                <a:gd name="T8" fmla="*/ 16 w 17"/>
                <a:gd name="T9" fmla="*/ 27 h 56"/>
                <a:gd name="T10" fmla="*/ 0 w 17"/>
                <a:gd name="T11" fmla="*/ 27 h 56"/>
                <a:gd name="T12" fmla="*/ 0 w 17"/>
                <a:gd name="T13" fmla="*/ 34 h 56"/>
                <a:gd name="T14" fmla="*/ 0 w 17"/>
                <a:gd name="T15" fmla="*/ 41 h 56"/>
                <a:gd name="T16" fmla="*/ 0 w 17"/>
                <a:gd name="T17" fmla="*/ 48 h 56"/>
                <a:gd name="T18" fmla="*/ 0 w 17"/>
                <a:gd name="T19" fmla="*/ 55 h 56"/>
                <a:gd name="T20" fmla="*/ 0 w 17"/>
                <a:gd name="T21" fmla="*/ 48 h 56"/>
                <a:gd name="T22" fmla="*/ 0 w 17"/>
                <a:gd name="T23" fmla="*/ 41 h 56"/>
                <a:gd name="T24" fmla="*/ 0 w 17"/>
                <a:gd name="T25" fmla="*/ 34 h 56"/>
                <a:gd name="T26" fmla="*/ 16 w 17"/>
                <a:gd name="T27" fmla="*/ 27 h 56"/>
                <a:gd name="T28" fmla="*/ 16 w 17"/>
                <a:gd name="T29" fmla="*/ 21 h 56"/>
                <a:gd name="T30" fmla="*/ 16 w 17"/>
                <a:gd name="T31" fmla="*/ 14 h 56"/>
                <a:gd name="T32" fmla="*/ 16 w 17"/>
                <a:gd name="T33" fmla="*/ 7 h 56"/>
                <a:gd name="T34" fmla="*/ 16 w 17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56"/>
                <a:gd name="T56" fmla="*/ 17 w 17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56">
                  <a:moveTo>
                    <a:pt x="16" y="0"/>
                  </a:moveTo>
                  <a:lnTo>
                    <a:pt x="16" y="7"/>
                  </a:lnTo>
                  <a:lnTo>
                    <a:pt x="16" y="14"/>
                  </a:lnTo>
                  <a:lnTo>
                    <a:pt x="16" y="21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6" y="27"/>
                  </a:lnTo>
                  <a:lnTo>
                    <a:pt x="16" y="21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4" name="Line 1357"/>
            <p:cNvSpPr>
              <a:spLocks noChangeShapeType="1"/>
            </p:cNvSpPr>
            <p:nvPr/>
          </p:nvSpPr>
          <p:spPr bwMode="auto">
            <a:xfrm>
              <a:off x="2241" y="162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5" name="Freeform 1358"/>
            <p:cNvSpPr>
              <a:spLocks/>
            </p:cNvSpPr>
            <p:nvPr/>
          </p:nvSpPr>
          <p:spPr bwMode="auto">
            <a:xfrm>
              <a:off x="2241" y="1626"/>
              <a:ext cx="17" cy="29"/>
            </a:xfrm>
            <a:custGeom>
              <a:avLst/>
              <a:gdLst>
                <a:gd name="T0" fmla="*/ 16 w 17"/>
                <a:gd name="T1" fmla="*/ 28 h 29"/>
                <a:gd name="T2" fmla="*/ 16 w 17"/>
                <a:gd name="T3" fmla="*/ 21 h 29"/>
                <a:gd name="T4" fmla="*/ 16 w 17"/>
                <a:gd name="T5" fmla="*/ 14 h 29"/>
                <a:gd name="T6" fmla="*/ 8 w 17"/>
                <a:gd name="T7" fmla="*/ 14 h 29"/>
                <a:gd name="T8" fmla="*/ 8 w 17"/>
                <a:gd name="T9" fmla="*/ 7 h 29"/>
                <a:gd name="T10" fmla="*/ 0 w 17"/>
                <a:gd name="T11" fmla="*/ 7 h 29"/>
                <a:gd name="T12" fmla="*/ 0 w 17"/>
                <a:gd name="T13" fmla="*/ 0 h 29"/>
                <a:gd name="T14" fmla="*/ 0 w 17"/>
                <a:gd name="T15" fmla="*/ 7 h 29"/>
                <a:gd name="T16" fmla="*/ 8 w 17"/>
                <a:gd name="T17" fmla="*/ 7 h 29"/>
                <a:gd name="T18" fmla="*/ 8 w 17"/>
                <a:gd name="T19" fmla="*/ 14 h 29"/>
                <a:gd name="T20" fmla="*/ 16 w 17"/>
                <a:gd name="T21" fmla="*/ 21 h 29"/>
                <a:gd name="T22" fmla="*/ 16 w 17"/>
                <a:gd name="T23" fmla="*/ 28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9"/>
                <a:gd name="T38" fmla="*/ 17 w 17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9">
                  <a:moveTo>
                    <a:pt x="16" y="28"/>
                  </a:moveTo>
                  <a:lnTo>
                    <a:pt x="16" y="21"/>
                  </a:lnTo>
                  <a:lnTo>
                    <a:pt x="16" y="14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14"/>
                  </a:lnTo>
                  <a:lnTo>
                    <a:pt x="16" y="21"/>
                  </a:lnTo>
                  <a:lnTo>
                    <a:pt x="16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6" name="Freeform 1359"/>
            <p:cNvSpPr>
              <a:spLocks/>
            </p:cNvSpPr>
            <p:nvPr/>
          </p:nvSpPr>
          <p:spPr bwMode="auto">
            <a:xfrm>
              <a:off x="2255" y="1654"/>
              <a:ext cx="17" cy="28"/>
            </a:xfrm>
            <a:custGeom>
              <a:avLst/>
              <a:gdLst>
                <a:gd name="T0" fmla="*/ 16 w 17"/>
                <a:gd name="T1" fmla="*/ 20 h 28"/>
                <a:gd name="T2" fmla="*/ 0 w 17"/>
                <a:gd name="T3" fmla="*/ 20 h 28"/>
                <a:gd name="T4" fmla="*/ 0 w 17"/>
                <a:gd name="T5" fmla="*/ 13 h 28"/>
                <a:gd name="T6" fmla="*/ 0 w 17"/>
                <a:gd name="T7" fmla="*/ 6 h 28"/>
                <a:gd name="T8" fmla="*/ 0 w 17"/>
                <a:gd name="T9" fmla="*/ 0 h 28"/>
                <a:gd name="T10" fmla="*/ 0 w 17"/>
                <a:gd name="T11" fmla="*/ 6 h 28"/>
                <a:gd name="T12" fmla="*/ 0 w 17"/>
                <a:gd name="T13" fmla="*/ 13 h 28"/>
                <a:gd name="T14" fmla="*/ 0 w 17"/>
                <a:gd name="T15" fmla="*/ 20 h 28"/>
                <a:gd name="T16" fmla="*/ 16 w 17"/>
                <a:gd name="T17" fmla="*/ 20 h 28"/>
                <a:gd name="T18" fmla="*/ 16 w 17"/>
                <a:gd name="T19" fmla="*/ 27 h 28"/>
                <a:gd name="T20" fmla="*/ 16 w 17"/>
                <a:gd name="T21" fmla="*/ 2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8"/>
                <a:gd name="T35" fmla="*/ 17 w 17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8">
                  <a:moveTo>
                    <a:pt x="16" y="20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6" y="20"/>
                  </a:lnTo>
                  <a:lnTo>
                    <a:pt x="16" y="27"/>
                  </a:lnTo>
                  <a:lnTo>
                    <a:pt x="16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7" name="Line 1360"/>
            <p:cNvSpPr>
              <a:spLocks noChangeShapeType="1"/>
            </p:cNvSpPr>
            <p:nvPr/>
          </p:nvSpPr>
          <p:spPr bwMode="auto">
            <a:xfrm>
              <a:off x="2261" y="166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8" name="Freeform 1361"/>
            <p:cNvSpPr>
              <a:spLocks/>
            </p:cNvSpPr>
            <p:nvPr/>
          </p:nvSpPr>
          <p:spPr bwMode="auto">
            <a:xfrm>
              <a:off x="2255" y="1647"/>
              <a:ext cx="17" cy="21"/>
            </a:xfrm>
            <a:custGeom>
              <a:avLst/>
              <a:gdLst>
                <a:gd name="T0" fmla="*/ 0 w 17"/>
                <a:gd name="T1" fmla="*/ 0 h 21"/>
                <a:gd name="T2" fmla="*/ 16 w 17"/>
                <a:gd name="T3" fmla="*/ 7 h 21"/>
                <a:gd name="T4" fmla="*/ 16 w 17"/>
                <a:gd name="T5" fmla="*/ 13 h 21"/>
                <a:gd name="T6" fmla="*/ 16 w 17"/>
                <a:gd name="T7" fmla="*/ 20 h 21"/>
                <a:gd name="T8" fmla="*/ 16 w 17"/>
                <a:gd name="T9" fmla="*/ 13 h 21"/>
                <a:gd name="T10" fmla="*/ 16 w 17"/>
                <a:gd name="T11" fmla="*/ 7 h 21"/>
                <a:gd name="T12" fmla="*/ 16 w 17"/>
                <a:gd name="T13" fmla="*/ 0 h 21"/>
                <a:gd name="T14" fmla="*/ 0 w 17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1"/>
                <a:gd name="T26" fmla="*/ 17 w 17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1">
                  <a:moveTo>
                    <a:pt x="0" y="0"/>
                  </a:moveTo>
                  <a:lnTo>
                    <a:pt x="16" y="7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9" name="Freeform 1362"/>
            <p:cNvSpPr>
              <a:spLocks/>
            </p:cNvSpPr>
            <p:nvPr/>
          </p:nvSpPr>
          <p:spPr bwMode="auto">
            <a:xfrm>
              <a:off x="2241" y="1613"/>
              <a:ext cx="17" cy="35"/>
            </a:xfrm>
            <a:custGeom>
              <a:avLst/>
              <a:gdLst>
                <a:gd name="T0" fmla="*/ 0 w 17"/>
                <a:gd name="T1" fmla="*/ 0 h 35"/>
                <a:gd name="T2" fmla="*/ 0 w 17"/>
                <a:gd name="T3" fmla="*/ 6 h 35"/>
                <a:gd name="T4" fmla="*/ 0 w 17"/>
                <a:gd name="T5" fmla="*/ 13 h 35"/>
                <a:gd name="T6" fmla="*/ 8 w 17"/>
                <a:gd name="T7" fmla="*/ 13 h 35"/>
                <a:gd name="T8" fmla="*/ 8 w 17"/>
                <a:gd name="T9" fmla="*/ 20 h 35"/>
                <a:gd name="T10" fmla="*/ 16 w 17"/>
                <a:gd name="T11" fmla="*/ 20 h 35"/>
                <a:gd name="T12" fmla="*/ 16 w 17"/>
                <a:gd name="T13" fmla="*/ 27 h 35"/>
                <a:gd name="T14" fmla="*/ 16 w 17"/>
                <a:gd name="T15" fmla="*/ 34 h 35"/>
                <a:gd name="T16" fmla="*/ 16 w 17"/>
                <a:gd name="T17" fmla="*/ 27 h 35"/>
                <a:gd name="T18" fmla="*/ 16 w 17"/>
                <a:gd name="T19" fmla="*/ 20 h 35"/>
                <a:gd name="T20" fmla="*/ 8 w 17"/>
                <a:gd name="T21" fmla="*/ 20 h 35"/>
                <a:gd name="T22" fmla="*/ 8 w 17"/>
                <a:gd name="T23" fmla="*/ 13 h 35"/>
                <a:gd name="T24" fmla="*/ 0 w 17"/>
                <a:gd name="T25" fmla="*/ 13 h 35"/>
                <a:gd name="T26" fmla="*/ 0 w 17"/>
                <a:gd name="T27" fmla="*/ 6 h 35"/>
                <a:gd name="T28" fmla="*/ 0 w 17"/>
                <a:gd name="T29" fmla="*/ 0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35"/>
                <a:gd name="T47" fmla="*/ 17 w 17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35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7"/>
                  </a:lnTo>
                  <a:lnTo>
                    <a:pt x="16" y="34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0" name="Freeform 1363"/>
            <p:cNvSpPr>
              <a:spLocks/>
            </p:cNvSpPr>
            <p:nvPr/>
          </p:nvSpPr>
          <p:spPr bwMode="auto">
            <a:xfrm>
              <a:off x="2241" y="1613"/>
              <a:ext cx="21" cy="28"/>
            </a:xfrm>
            <a:custGeom>
              <a:avLst/>
              <a:gdLst>
                <a:gd name="T0" fmla="*/ 20 w 21"/>
                <a:gd name="T1" fmla="*/ 27 h 28"/>
                <a:gd name="T2" fmla="*/ 14 w 21"/>
                <a:gd name="T3" fmla="*/ 20 h 28"/>
                <a:gd name="T4" fmla="*/ 7 w 21"/>
                <a:gd name="T5" fmla="*/ 13 h 28"/>
                <a:gd name="T6" fmla="*/ 7 w 21"/>
                <a:gd name="T7" fmla="*/ 6 h 28"/>
                <a:gd name="T8" fmla="*/ 0 w 21"/>
                <a:gd name="T9" fmla="*/ 6 h 28"/>
                <a:gd name="T10" fmla="*/ 0 w 21"/>
                <a:gd name="T11" fmla="*/ 0 h 28"/>
                <a:gd name="T12" fmla="*/ 0 w 21"/>
                <a:gd name="T13" fmla="*/ 6 h 28"/>
                <a:gd name="T14" fmla="*/ 7 w 21"/>
                <a:gd name="T15" fmla="*/ 6 h 28"/>
                <a:gd name="T16" fmla="*/ 7 w 21"/>
                <a:gd name="T17" fmla="*/ 13 h 28"/>
                <a:gd name="T18" fmla="*/ 7 w 21"/>
                <a:gd name="T19" fmla="*/ 20 h 28"/>
                <a:gd name="T20" fmla="*/ 14 w 21"/>
                <a:gd name="T21" fmla="*/ 20 h 28"/>
                <a:gd name="T22" fmla="*/ 20 w 21"/>
                <a:gd name="T23" fmla="*/ 27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8"/>
                <a:gd name="T38" fmla="*/ 21 w 21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8">
                  <a:moveTo>
                    <a:pt x="20" y="27"/>
                  </a:moveTo>
                  <a:lnTo>
                    <a:pt x="14" y="20"/>
                  </a:lnTo>
                  <a:lnTo>
                    <a:pt x="7" y="13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7" y="6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20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1" name="Freeform 1364"/>
            <p:cNvSpPr>
              <a:spLocks/>
            </p:cNvSpPr>
            <p:nvPr/>
          </p:nvSpPr>
          <p:spPr bwMode="auto">
            <a:xfrm>
              <a:off x="2261" y="163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16 w 17"/>
                <a:gd name="T9" fmla="*/ 16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2" name="Freeform 1365"/>
            <p:cNvSpPr>
              <a:spLocks/>
            </p:cNvSpPr>
            <p:nvPr/>
          </p:nvSpPr>
          <p:spPr bwMode="auto">
            <a:xfrm>
              <a:off x="2248" y="1613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6 h 21"/>
                <a:gd name="T4" fmla="*/ 7 w 21"/>
                <a:gd name="T5" fmla="*/ 6 h 21"/>
                <a:gd name="T6" fmla="*/ 7 w 21"/>
                <a:gd name="T7" fmla="*/ 13 h 21"/>
                <a:gd name="T8" fmla="*/ 13 w 21"/>
                <a:gd name="T9" fmla="*/ 13 h 21"/>
                <a:gd name="T10" fmla="*/ 13 w 21"/>
                <a:gd name="T11" fmla="*/ 20 h 21"/>
                <a:gd name="T12" fmla="*/ 20 w 21"/>
                <a:gd name="T13" fmla="*/ 20 h 21"/>
                <a:gd name="T14" fmla="*/ 13 w 21"/>
                <a:gd name="T15" fmla="*/ 20 h 21"/>
                <a:gd name="T16" fmla="*/ 13 w 21"/>
                <a:gd name="T17" fmla="*/ 13 h 21"/>
                <a:gd name="T18" fmla="*/ 7 w 21"/>
                <a:gd name="T19" fmla="*/ 13 h 21"/>
                <a:gd name="T20" fmla="*/ 7 w 21"/>
                <a:gd name="T21" fmla="*/ 6 h 21"/>
                <a:gd name="T22" fmla="*/ 0 w 21"/>
                <a:gd name="T23" fmla="*/ 6 h 21"/>
                <a:gd name="T24" fmla="*/ 0 w 21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21"/>
                <a:gd name="T41" fmla="*/ 21 w 21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21">
                  <a:moveTo>
                    <a:pt x="0" y="0"/>
                  </a:moveTo>
                  <a:lnTo>
                    <a:pt x="0" y="6"/>
                  </a:lnTo>
                  <a:lnTo>
                    <a:pt x="7" y="6"/>
                  </a:lnTo>
                  <a:lnTo>
                    <a:pt x="7" y="13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3" name="Freeform 1366"/>
            <p:cNvSpPr>
              <a:spLocks/>
            </p:cNvSpPr>
            <p:nvPr/>
          </p:nvSpPr>
          <p:spPr bwMode="auto">
            <a:xfrm>
              <a:off x="2248" y="161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7 h 17"/>
                <a:gd name="T4" fmla="*/ 8 w 17"/>
                <a:gd name="T5" fmla="*/ 7 h 17"/>
                <a:gd name="T6" fmla="*/ 0 w 17"/>
                <a:gd name="T7" fmla="*/ 0 h 17"/>
                <a:gd name="T8" fmla="*/ 8 w 17"/>
                <a:gd name="T9" fmla="*/ 7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7"/>
                  </a:lnTo>
                  <a:lnTo>
                    <a:pt x="8" y="7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4" name="Freeform 1367"/>
            <p:cNvSpPr>
              <a:spLocks/>
            </p:cNvSpPr>
            <p:nvPr/>
          </p:nvSpPr>
          <p:spPr bwMode="auto">
            <a:xfrm>
              <a:off x="2255" y="1606"/>
              <a:ext cx="17" cy="21"/>
            </a:xfrm>
            <a:custGeom>
              <a:avLst/>
              <a:gdLst>
                <a:gd name="T0" fmla="*/ 0 w 17"/>
                <a:gd name="T1" fmla="*/ 0 h 21"/>
                <a:gd name="T2" fmla="*/ 0 w 17"/>
                <a:gd name="T3" fmla="*/ 7 h 21"/>
                <a:gd name="T4" fmla="*/ 7 w 17"/>
                <a:gd name="T5" fmla="*/ 7 h 21"/>
                <a:gd name="T6" fmla="*/ 7 w 17"/>
                <a:gd name="T7" fmla="*/ 13 h 21"/>
                <a:gd name="T8" fmla="*/ 7 w 17"/>
                <a:gd name="T9" fmla="*/ 20 h 21"/>
                <a:gd name="T10" fmla="*/ 16 w 17"/>
                <a:gd name="T11" fmla="*/ 20 h 21"/>
                <a:gd name="T12" fmla="*/ 7 w 17"/>
                <a:gd name="T13" fmla="*/ 20 h 21"/>
                <a:gd name="T14" fmla="*/ 7 w 17"/>
                <a:gd name="T15" fmla="*/ 13 h 21"/>
                <a:gd name="T16" fmla="*/ 7 w 17"/>
                <a:gd name="T17" fmla="*/ 7 h 21"/>
                <a:gd name="T18" fmla="*/ 0 w 17"/>
                <a:gd name="T19" fmla="*/ 7 h 21"/>
                <a:gd name="T20" fmla="*/ 0 w 17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1"/>
                <a:gd name="T35" fmla="*/ 17 w 17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1">
                  <a:moveTo>
                    <a:pt x="0" y="0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16" y="20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5" name="Freeform 1368"/>
            <p:cNvSpPr>
              <a:spLocks/>
            </p:cNvSpPr>
            <p:nvPr/>
          </p:nvSpPr>
          <p:spPr bwMode="auto">
            <a:xfrm>
              <a:off x="2255" y="160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7 w 17"/>
                <a:gd name="T3" fmla="*/ 16 h 17"/>
                <a:gd name="T4" fmla="*/ 7 w 17"/>
                <a:gd name="T5" fmla="*/ 8 h 17"/>
                <a:gd name="T6" fmla="*/ 0 w 17"/>
                <a:gd name="T7" fmla="*/ 8 h 17"/>
                <a:gd name="T8" fmla="*/ 0 w 17"/>
                <a:gd name="T9" fmla="*/ 0 h 17"/>
                <a:gd name="T10" fmla="*/ 0 w 17"/>
                <a:gd name="T11" fmla="*/ 8 h 17"/>
                <a:gd name="T12" fmla="*/ 7 w 17"/>
                <a:gd name="T13" fmla="*/ 8 h 17"/>
                <a:gd name="T14" fmla="*/ 7 w 17"/>
                <a:gd name="T15" fmla="*/ 16 h 17"/>
                <a:gd name="T16" fmla="*/ 16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7" y="16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6" name="Freeform 1369"/>
            <p:cNvSpPr>
              <a:spLocks/>
            </p:cNvSpPr>
            <p:nvPr/>
          </p:nvSpPr>
          <p:spPr bwMode="auto">
            <a:xfrm>
              <a:off x="2261" y="161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7" name="Freeform 1370"/>
            <p:cNvSpPr>
              <a:spLocks/>
            </p:cNvSpPr>
            <p:nvPr/>
          </p:nvSpPr>
          <p:spPr bwMode="auto">
            <a:xfrm>
              <a:off x="2261" y="160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8" name="Freeform 1371"/>
            <p:cNvSpPr>
              <a:spLocks/>
            </p:cNvSpPr>
            <p:nvPr/>
          </p:nvSpPr>
          <p:spPr bwMode="auto">
            <a:xfrm>
              <a:off x="2261" y="160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9" name="Freeform 1372"/>
            <p:cNvSpPr>
              <a:spLocks/>
            </p:cNvSpPr>
            <p:nvPr/>
          </p:nvSpPr>
          <p:spPr bwMode="auto">
            <a:xfrm>
              <a:off x="2261" y="159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8 h 17"/>
                <a:gd name="T6" fmla="*/ 16 w 17"/>
                <a:gd name="T7" fmla="*/ 16 h 17"/>
                <a:gd name="T8" fmla="*/ 16 w 17"/>
                <a:gd name="T9" fmla="*/ 8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0" name="Freeform 1373"/>
            <p:cNvSpPr>
              <a:spLocks/>
            </p:cNvSpPr>
            <p:nvPr/>
          </p:nvSpPr>
          <p:spPr bwMode="auto">
            <a:xfrm>
              <a:off x="2261" y="1585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8 h 17"/>
                <a:gd name="T4" fmla="*/ 0 w 1"/>
                <a:gd name="T5" fmla="*/ 16 h 17"/>
                <a:gd name="T6" fmla="*/ 0 w 1"/>
                <a:gd name="T7" fmla="*/ 8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1" name="Freeform 1374"/>
            <p:cNvSpPr>
              <a:spLocks/>
            </p:cNvSpPr>
            <p:nvPr/>
          </p:nvSpPr>
          <p:spPr bwMode="auto">
            <a:xfrm>
              <a:off x="2261" y="1578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0 h 17"/>
                <a:gd name="T6" fmla="*/ 0 w 1"/>
                <a:gd name="T7" fmla="*/ 16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2" name="Freeform 1375"/>
            <p:cNvSpPr>
              <a:spLocks/>
            </p:cNvSpPr>
            <p:nvPr/>
          </p:nvSpPr>
          <p:spPr bwMode="auto">
            <a:xfrm>
              <a:off x="2261" y="1565"/>
              <a:ext cx="1" cy="21"/>
            </a:xfrm>
            <a:custGeom>
              <a:avLst/>
              <a:gdLst>
                <a:gd name="T0" fmla="*/ 0 w 1"/>
                <a:gd name="T1" fmla="*/ 7 h 21"/>
                <a:gd name="T2" fmla="*/ 0 w 1"/>
                <a:gd name="T3" fmla="*/ 0 h 21"/>
                <a:gd name="T4" fmla="*/ 0 w 1"/>
                <a:gd name="T5" fmla="*/ 7 h 21"/>
                <a:gd name="T6" fmla="*/ 0 w 1"/>
                <a:gd name="T7" fmla="*/ 13 h 21"/>
                <a:gd name="T8" fmla="*/ 0 w 1"/>
                <a:gd name="T9" fmla="*/ 20 h 21"/>
                <a:gd name="T10" fmla="*/ 0 w 1"/>
                <a:gd name="T11" fmla="*/ 13 h 21"/>
                <a:gd name="T12" fmla="*/ 0 w 1"/>
                <a:gd name="T13" fmla="*/ 7 h 21"/>
                <a:gd name="T14" fmla="*/ 0 w 1"/>
                <a:gd name="T15" fmla="*/ 0 h 21"/>
                <a:gd name="T16" fmla="*/ 0 w 1"/>
                <a:gd name="T17" fmla="*/ 7 h 21"/>
                <a:gd name="T18" fmla="*/ 0 w 1"/>
                <a:gd name="T19" fmla="*/ 0 h 21"/>
                <a:gd name="T20" fmla="*/ 0 w 1"/>
                <a:gd name="T21" fmla="*/ 7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1"/>
                <a:gd name="T35" fmla="*/ 1 w 1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1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3" name="Freeform 1376"/>
            <p:cNvSpPr>
              <a:spLocks/>
            </p:cNvSpPr>
            <p:nvPr/>
          </p:nvSpPr>
          <p:spPr bwMode="auto">
            <a:xfrm>
              <a:off x="2261" y="1558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8 h 17"/>
                <a:gd name="T4" fmla="*/ 0 w 1"/>
                <a:gd name="T5" fmla="*/ 16 h 17"/>
                <a:gd name="T6" fmla="*/ 0 w 1"/>
                <a:gd name="T7" fmla="*/ 8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4" name="Line 1377"/>
            <p:cNvSpPr>
              <a:spLocks noChangeShapeType="1"/>
            </p:cNvSpPr>
            <p:nvPr/>
          </p:nvSpPr>
          <p:spPr bwMode="auto">
            <a:xfrm flipH="1">
              <a:off x="2261" y="1558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5" name="Freeform 1378"/>
            <p:cNvSpPr>
              <a:spLocks/>
            </p:cNvSpPr>
            <p:nvPr/>
          </p:nvSpPr>
          <p:spPr bwMode="auto">
            <a:xfrm>
              <a:off x="2261" y="155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6" name="Line 1379"/>
            <p:cNvSpPr>
              <a:spLocks noChangeShapeType="1"/>
            </p:cNvSpPr>
            <p:nvPr/>
          </p:nvSpPr>
          <p:spPr bwMode="auto">
            <a:xfrm flipV="1">
              <a:off x="2261" y="1550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7" name="Freeform 1380"/>
            <p:cNvSpPr>
              <a:spLocks/>
            </p:cNvSpPr>
            <p:nvPr/>
          </p:nvSpPr>
          <p:spPr bwMode="auto">
            <a:xfrm>
              <a:off x="2248" y="1558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8" name="Freeform 1381"/>
            <p:cNvSpPr>
              <a:spLocks/>
            </p:cNvSpPr>
            <p:nvPr/>
          </p:nvSpPr>
          <p:spPr bwMode="auto">
            <a:xfrm>
              <a:off x="2241" y="155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9" name="Line 1382"/>
            <p:cNvSpPr>
              <a:spLocks noChangeShapeType="1"/>
            </p:cNvSpPr>
            <p:nvPr/>
          </p:nvSpPr>
          <p:spPr bwMode="auto">
            <a:xfrm>
              <a:off x="2234" y="156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0" name="Line 1383"/>
            <p:cNvSpPr>
              <a:spLocks noChangeShapeType="1"/>
            </p:cNvSpPr>
            <p:nvPr/>
          </p:nvSpPr>
          <p:spPr bwMode="auto">
            <a:xfrm flipV="1">
              <a:off x="2234" y="156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1" name="Line 1384"/>
            <p:cNvSpPr>
              <a:spLocks noChangeShapeType="1"/>
            </p:cNvSpPr>
            <p:nvPr/>
          </p:nvSpPr>
          <p:spPr bwMode="auto">
            <a:xfrm>
              <a:off x="2227" y="157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2" name="Line 1385"/>
            <p:cNvSpPr>
              <a:spLocks noChangeShapeType="1"/>
            </p:cNvSpPr>
            <p:nvPr/>
          </p:nvSpPr>
          <p:spPr bwMode="auto">
            <a:xfrm flipV="1">
              <a:off x="2227" y="1572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3" name="Freeform 1386"/>
            <p:cNvSpPr>
              <a:spLocks/>
            </p:cNvSpPr>
            <p:nvPr/>
          </p:nvSpPr>
          <p:spPr bwMode="auto">
            <a:xfrm>
              <a:off x="2220" y="157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4" name="Freeform 1387"/>
            <p:cNvSpPr>
              <a:spLocks/>
            </p:cNvSpPr>
            <p:nvPr/>
          </p:nvSpPr>
          <p:spPr bwMode="auto">
            <a:xfrm>
              <a:off x="2213" y="1578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0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5" name="Freeform 1388"/>
            <p:cNvSpPr>
              <a:spLocks/>
            </p:cNvSpPr>
            <p:nvPr/>
          </p:nvSpPr>
          <p:spPr bwMode="auto">
            <a:xfrm>
              <a:off x="2207" y="157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7 w 17"/>
                <a:gd name="T3" fmla="*/ 16 h 17"/>
                <a:gd name="T4" fmla="*/ 7 w 17"/>
                <a:gd name="T5" fmla="*/ 0 h 17"/>
                <a:gd name="T6" fmla="*/ 16 w 17"/>
                <a:gd name="T7" fmla="*/ 0 h 17"/>
                <a:gd name="T8" fmla="*/ 7 w 17"/>
                <a:gd name="T9" fmla="*/ 0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7" y="16"/>
                  </a:lnTo>
                  <a:lnTo>
                    <a:pt x="7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6" name="Line 1389"/>
            <p:cNvSpPr>
              <a:spLocks noChangeShapeType="1"/>
            </p:cNvSpPr>
            <p:nvPr/>
          </p:nvSpPr>
          <p:spPr bwMode="auto">
            <a:xfrm>
              <a:off x="2207" y="1585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7" name="Freeform 1390"/>
            <p:cNvSpPr>
              <a:spLocks/>
            </p:cNvSpPr>
            <p:nvPr/>
          </p:nvSpPr>
          <p:spPr bwMode="auto">
            <a:xfrm>
              <a:off x="2193" y="158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8 w 17"/>
                <a:gd name="T5" fmla="*/ 8 h 17"/>
                <a:gd name="T6" fmla="*/ 8 w 17"/>
                <a:gd name="T7" fmla="*/ 0 h 17"/>
                <a:gd name="T8" fmla="*/ 16 w 17"/>
                <a:gd name="T9" fmla="*/ 0 h 17"/>
                <a:gd name="T10" fmla="*/ 8 w 17"/>
                <a:gd name="T11" fmla="*/ 0 h 17"/>
                <a:gd name="T12" fmla="*/ 8 w 17"/>
                <a:gd name="T13" fmla="*/ 8 h 17"/>
                <a:gd name="T14" fmla="*/ 8 w 17"/>
                <a:gd name="T15" fmla="*/ 16 h 17"/>
                <a:gd name="T16" fmla="*/ 0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8" name="Freeform 1391"/>
            <p:cNvSpPr>
              <a:spLocks/>
            </p:cNvSpPr>
            <p:nvPr/>
          </p:nvSpPr>
          <p:spPr bwMode="auto">
            <a:xfrm>
              <a:off x="2193" y="1578"/>
              <a:ext cx="17" cy="22"/>
            </a:xfrm>
            <a:custGeom>
              <a:avLst/>
              <a:gdLst>
                <a:gd name="T0" fmla="*/ 16 w 17"/>
                <a:gd name="T1" fmla="*/ 0 h 22"/>
                <a:gd name="T2" fmla="*/ 16 w 17"/>
                <a:gd name="T3" fmla="*/ 7 h 22"/>
                <a:gd name="T4" fmla="*/ 8 w 17"/>
                <a:gd name="T5" fmla="*/ 7 h 22"/>
                <a:gd name="T6" fmla="*/ 8 w 17"/>
                <a:gd name="T7" fmla="*/ 14 h 22"/>
                <a:gd name="T8" fmla="*/ 8 w 17"/>
                <a:gd name="T9" fmla="*/ 21 h 22"/>
                <a:gd name="T10" fmla="*/ 0 w 17"/>
                <a:gd name="T11" fmla="*/ 21 h 22"/>
                <a:gd name="T12" fmla="*/ 8 w 17"/>
                <a:gd name="T13" fmla="*/ 21 h 22"/>
                <a:gd name="T14" fmla="*/ 8 w 17"/>
                <a:gd name="T15" fmla="*/ 14 h 22"/>
                <a:gd name="T16" fmla="*/ 8 w 17"/>
                <a:gd name="T17" fmla="*/ 7 h 22"/>
                <a:gd name="T18" fmla="*/ 16 w 17"/>
                <a:gd name="T19" fmla="*/ 7 h 22"/>
                <a:gd name="T20" fmla="*/ 16 w 17"/>
                <a:gd name="T21" fmla="*/ 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2"/>
                <a:gd name="T35" fmla="*/ 17 w 17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2">
                  <a:moveTo>
                    <a:pt x="16" y="0"/>
                  </a:moveTo>
                  <a:lnTo>
                    <a:pt x="16" y="7"/>
                  </a:lnTo>
                  <a:lnTo>
                    <a:pt x="8" y="7"/>
                  </a:lnTo>
                  <a:lnTo>
                    <a:pt x="8" y="14"/>
                  </a:lnTo>
                  <a:lnTo>
                    <a:pt x="8" y="21"/>
                  </a:lnTo>
                  <a:lnTo>
                    <a:pt x="0" y="21"/>
                  </a:lnTo>
                  <a:lnTo>
                    <a:pt x="8" y="21"/>
                  </a:lnTo>
                  <a:lnTo>
                    <a:pt x="8" y="14"/>
                  </a:lnTo>
                  <a:lnTo>
                    <a:pt x="8" y="7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9" name="Freeform 1392"/>
            <p:cNvSpPr>
              <a:spLocks/>
            </p:cNvSpPr>
            <p:nvPr/>
          </p:nvSpPr>
          <p:spPr bwMode="auto">
            <a:xfrm>
              <a:off x="2193" y="157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8 w 17"/>
                <a:gd name="T5" fmla="*/ 8 h 17"/>
                <a:gd name="T6" fmla="*/ 8 w 17"/>
                <a:gd name="T7" fmla="*/ 0 h 17"/>
                <a:gd name="T8" fmla="*/ 16 w 17"/>
                <a:gd name="T9" fmla="*/ 0 h 17"/>
                <a:gd name="T10" fmla="*/ 8 w 17"/>
                <a:gd name="T11" fmla="*/ 0 h 17"/>
                <a:gd name="T12" fmla="*/ 8 w 17"/>
                <a:gd name="T13" fmla="*/ 8 h 17"/>
                <a:gd name="T14" fmla="*/ 8 w 17"/>
                <a:gd name="T15" fmla="*/ 16 h 17"/>
                <a:gd name="T16" fmla="*/ 0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0" name="Freeform 1393"/>
            <p:cNvSpPr>
              <a:spLocks/>
            </p:cNvSpPr>
            <p:nvPr/>
          </p:nvSpPr>
          <p:spPr bwMode="auto">
            <a:xfrm>
              <a:off x="2193" y="157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0 w 17"/>
                <a:gd name="T5" fmla="*/ 8 h 17"/>
                <a:gd name="T6" fmla="*/ 0 w 17"/>
                <a:gd name="T7" fmla="*/ 16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1" name="Freeform 1394"/>
            <p:cNvSpPr>
              <a:spLocks/>
            </p:cNvSpPr>
            <p:nvPr/>
          </p:nvSpPr>
          <p:spPr bwMode="auto">
            <a:xfrm>
              <a:off x="2193" y="157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2" name="Freeform 1395"/>
            <p:cNvSpPr>
              <a:spLocks/>
            </p:cNvSpPr>
            <p:nvPr/>
          </p:nvSpPr>
          <p:spPr bwMode="auto">
            <a:xfrm>
              <a:off x="2193" y="1578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8 w 17"/>
                <a:gd name="T9" fmla="*/ 0 h 17"/>
                <a:gd name="T10" fmla="*/ 16 w 17"/>
                <a:gd name="T11" fmla="*/ 0 h 17"/>
                <a:gd name="T12" fmla="*/ 8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8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3" name="Line 1396"/>
            <p:cNvSpPr>
              <a:spLocks noChangeShapeType="1"/>
            </p:cNvSpPr>
            <p:nvPr/>
          </p:nvSpPr>
          <p:spPr bwMode="auto">
            <a:xfrm>
              <a:off x="2200" y="1578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4" name="Freeform 1397"/>
            <p:cNvSpPr>
              <a:spLocks/>
            </p:cNvSpPr>
            <p:nvPr/>
          </p:nvSpPr>
          <p:spPr bwMode="auto">
            <a:xfrm>
              <a:off x="2186" y="156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8 h 17"/>
                <a:gd name="T4" fmla="*/ 16 w 17"/>
                <a:gd name="T5" fmla="*/ 16 h 17"/>
                <a:gd name="T6" fmla="*/ 16 w 17"/>
                <a:gd name="T7" fmla="*/ 8 h 17"/>
                <a:gd name="T8" fmla="*/ 8 w 17"/>
                <a:gd name="T9" fmla="*/ 8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8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5" name="Line 1398"/>
            <p:cNvSpPr>
              <a:spLocks noChangeShapeType="1"/>
            </p:cNvSpPr>
            <p:nvPr/>
          </p:nvSpPr>
          <p:spPr bwMode="auto">
            <a:xfrm>
              <a:off x="2179" y="156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6" name="Freeform 1399"/>
            <p:cNvSpPr>
              <a:spLocks/>
            </p:cNvSpPr>
            <p:nvPr/>
          </p:nvSpPr>
          <p:spPr bwMode="auto">
            <a:xfrm>
              <a:off x="2172" y="156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0 w 17"/>
                <a:gd name="T5" fmla="*/ 0 h 17"/>
                <a:gd name="T6" fmla="*/ 16 w 17"/>
                <a:gd name="T7" fmla="*/ 0 h 17"/>
                <a:gd name="T8" fmla="*/ 0 w 17"/>
                <a:gd name="T9" fmla="*/ 0 h 17"/>
                <a:gd name="T10" fmla="*/ 0 w 17"/>
                <a:gd name="T11" fmla="*/ 8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7" name="Freeform 1400"/>
            <p:cNvSpPr>
              <a:spLocks/>
            </p:cNvSpPr>
            <p:nvPr/>
          </p:nvSpPr>
          <p:spPr bwMode="auto">
            <a:xfrm>
              <a:off x="2172" y="157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8 w 17"/>
                <a:gd name="T5" fmla="*/ 8 h 17"/>
                <a:gd name="T6" fmla="*/ 0 w 17"/>
                <a:gd name="T7" fmla="*/ 8 h 17"/>
                <a:gd name="T8" fmla="*/ 0 w 17"/>
                <a:gd name="T9" fmla="*/ 0 h 17"/>
                <a:gd name="T10" fmla="*/ 0 w 17"/>
                <a:gd name="T11" fmla="*/ 8 h 17"/>
                <a:gd name="T12" fmla="*/ 8 w 17"/>
                <a:gd name="T13" fmla="*/ 8 h 17"/>
                <a:gd name="T14" fmla="*/ 16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8" name="Freeform 1401"/>
            <p:cNvSpPr>
              <a:spLocks/>
            </p:cNvSpPr>
            <p:nvPr/>
          </p:nvSpPr>
          <p:spPr bwMode="auto">
            <a:xfrm>
              <a:off x="2186" y="159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9" name="Line 1402"/>
            <p:cNvSpPr>
              <a:spLocks noChangeShapeType="1"/>
            </p:cNvSpPr>
            <p:nvPr/>
          </p:nvSpPr>
          <p:spPr bwMode="auto">
            <a:xfrm flipH="1">
              <a:off x="2193" y="159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0" name="Freeform 1403"/>
            <p:cNvSpPr>
              <a:spLocks/>
            </p:cNvSpPr>
            <p:nvPr/>
          </p:nvSpPr>
          <p:spPr bwMode="auto">
            <a:xfrm>
              <a:off x="2200" y="1599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8 w 17"/>
                <a:gd name="T3" fmla="*/ 0 h 1"/>
                <a:gd name="T4" fmla="*/ 0 w 17"/>
                <a:gd name="T5" fmla="*/ 0 h 1"/>
                <a:gd name="T6" fmla="*/ 8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1" name="Freeform 1404"/>
            <p:cNvSpPr>
              <a:spLocks/>
            </p:cNvSpPr>
            <p:nvPr/>
          </p:nvSpPr>
          <p:spPr bwMode="auto">
            <a:xfrm>
              <a:off x="2213" y="1585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14 w 22"/>
                <a:gd name="T3" fmla="*/ 0 h 17"/>
                <a:gd name="T4" fmla="*/ 14 w 22"/>
                <a:gd name="T5" fmla="*/ 8 h 17"/>
                <a:gd name="T6" fmla="*/ 7 w 22"/>
                <a:gd name="T7" fmla="*/ 8 h 17"/>
                <a:gd name="T8" fmla="*/ 0 w 22"/>
                <a:gd name="T9" fmla="*/ 8 h 17"/>
                <a:gd name="T10" fmla="*/ 0 w 22"/>
                <a:gd name="T11" fmla="*/ 16 h 17"/>
                <a:gd name="T12" fmla="*/ 7 w 22"/>
                <a:gd name="T13" fmla="*/ 16 h 17"/>
                <a:gd name="T14" fmla="*/ 7 w 22"/>
                <a:gd name="T15" fmla="*/ 8 h 17"/>
                <a:gd name="T16" fmla="*/ 14 w 22"/>
                <a:gd name="T17" fmla="*/ 8 h 17"/>
                <a:gd name="T18" fmla="*/ 14 w 22"/>
                <a:gd name="T19" fmla="*/ 0 h 17"/>
                <a:gd name="T20" fmla="*/ 21 w 22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7"/>
                <a:gd name="T35" fmla="*/ 22 w 22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7">
                  <a:moveTo>
                    <a:pt x="21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2" name="Freeform 1405"/>
            <p:cNvSpPr>
              <a:spLocks/>
            </p:cNvSpPr>
            <p:nvPr/>
          </p:nvSpPr>
          <p:spPr bwMode="auto">
            <a:xfrm>
              <a:off x="2234" y="1585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14 w 22"/>
                <a:gd name="T3" fmla="*/ 0 h 17"/>
                <a:gd name="T4" fmla="*/ 7 w 22"/>
                <a:gd name="T5" fmla="*/ 0 h 17"/>
                <a:gd name="T6" fmla="*/ 0 w 22"/>
                <a:gd name="T7" fmla="*/ 0 h 17"/>
                <a:gd name="T8" fmla="*/ 7 w 22"/>
                <a:gd name="T9" fmla="*/ 0 h 17"/>
                <a:gd name="T10" fmla="*/ 7 w 22"/>
                <a:gd name="T11" fmla="*/ 16 h 17"/>
                <a:gd name="T12" fmla="*/ 14 w 22"/>
                <a:gd name="T13" fmla="*/ 0 h 17"/>
                <a:gd name="T14" fmla="*/ 21 w 22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7"/>
                <a:gd name="T26" fmla="*/ 22 w 22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7">
                  <a:moveTo>
                    <a:pt x="21" y="0"/>
                  </a:move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3" name="Freeform 1406"/>
            <p:cNvSpPr>
              <a:spLocks/>
            </p:cNvSpPr>
            <p:nvPr/>
          </p:nvSpPr>
          <p:spPr bwMode="auto">
            <a:xfrm>
              <a:off x="2234" y="1585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7 w 22"/>
                <a:gd name="T3" fmla="*/ 16 h 17"/>
                <a:gd name="T4" fmla="*/ 7 w 22"/>
                <a:gd name="T5" fmla="*/ 8 h 17"/>
                <a:gd name="T6" fmla="*/ 14 w 22"/>
                <a:gd name="T7" fmla="*/ 8 h 17"/>
                <a:gd name="T8" fmla="*/ 21 w 22"/>
                <a:gd name="T9" fmla="*/ 8 h 17"/>
                <a:gd name="T10" fmla="*/ 21 w 22"/>
                <a:gd name="T11" fmla="*/ 0 h 17"/>
                <a:gd name="T12" fmla="*/ 14 w 22"/>
                <a:gd name="T13" fmla="*/ 8 h 17"/>
                <a:gd name="T14" fmla="*/ 7 w 22"/>
                <a:gd name="T15" fmla="*/ 8 h 17"/>
                <a:gd name="T16" fmla="*/ 7 w 22"/>
                <a:gd name="T17" fmla="*/ 16 h 17"/>
                <a:gd name="T18" fmla="*/ 0 w 22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17"/>
                <a:gd name="T32" fmla="*/ 22 w 22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17">
                  <a:moveTo>
                    <a:pt x="0" y="16"/>
                  </a:moveTo>
                  <a:lnTo>
                    <a:pt x="7" y="1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21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4" name="Freeform 1407"/>
            <p:cNvSpPr>
              <a:spLocks/>
            </p:cNvSpPr>
            <p:nvPr/>
          </p:nvSpPr>
          <p:spPr bwMode="auto">
            <a:xfrm>
              <a:off x="2234" y="1592"/>
              <a:ext cx="28" cy="17"/>
            </a:xfrm>
            <a:custGeom>
              <a:avLst/>
              <a:gdLst>
                <a:gd name="T0" fmla="*/ 27 w 28"/>
                <a:gd name="T1" fmla="*/ 0 h 17"/>
                <a:gd name="T2" fmla="*/ 21 w 28"/>
                <a:gd name="T3" fmla="*/ 0 h 17"/>
                <a:gd name="T4" fmla="*/ 14 w 28"/>
                <a:gd name="T5" fmla="*/ 0 h 17"/>
                <a:gd name="T6" fmla="*/ 14 w 28"/>
                <a:gd name="T7" fmla="*/ 16 h 17"/>
                <a:gd name="T8" fmla="*/ 7 w 28"/>
                <a:gd name="T9" fmla="*/ 16 h 17"/>
                <a:gd name="T10" fmla="*/ 0 w 28"/>
                <a:gd name="T11" fmla="*/ 16 h 17"/>
                <a:gd name="T12" fmla="*/ 7 w 28"/>
                <a:gd name="T13" fmla="*/ 16 h 17"/>
                <a:gd name="T14" fmla="*/ 14 w 28"/>
                <a:gd name="T15" fmla="*/ 16 h 17"/>
                <a:gd name="T16" fmla="*/ 21 w 28"/>
                <a:gd name="T17" fmla="*/ 0 h 17"/>
                <a:gd name="T18" fmla="*/ 27 w 2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7"/>
                <a:gd name="T32" fmla="*/ 28 w 2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7">
                  <a:moveTo>
                    <a:pt x="27" y="0"/>
                  </a:moveTo>
                  <a:lnTo>
                    <a:pt x="21" y="0"/>
                  </a:lnTo>
                  <a:lnTo>
                    <a:pt x="14" y="0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0"/>
                  </a:lnTo>
                  <a:lnTo>
                    <a:pt x="2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5" name="Freeform 1408"/>
            <p:cNvSpPr>
              <a:spLocks/>
            </p:cNvSpPr>
            <p:nvPr/>
          </p:nvSpPr>
          <p:spPr bwMode="auto">
            <a:xfrm>
              <a:off x="2248" y="159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6" name="Freeform 1409"/>
            <p:cNvSpPr>
              <a:spLocks/>
            </p:cNvSpPr>
            <p:nvPr/>
          </p:nvSpPr>
          <p:spPr bwMode="auto">
            <a:xfrm>
              <a:off x="2227" y="1599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8 h 17"/>
                <a:gd name="T4" fmla="*/ 7 w 22"/>
                <a:gd name="T5" fmla="*/ 8 h 17"/>
                <a:gd name="T6" fmla="*/ 14 w 22"/>
                <a:gd name="T7" fmla="*/ 8 h 17"/>
                <a:gd name="T8" fmla="*/ 14 w 22"/>
                <a:gd name="T9" fmla="*/ 0 h 17"/>
                <a:gd name="T10" fmla="*/ 21 w 22"/>
                <a:gd name="T11" fmla="*/ 0 h 17"/>
                <a:gd name="T12" fmla="*/ 14 w 22"/>
                <a:gd name="T13" fmla="*/ 0 h 17"/>
                <a:gd name="T14" fmla="*/ 14 w 22"/>
                <a:gd name="T15" fmla="*/ 8 h 17"/>
                <a:gd name="T16" fmla="*/ 7 w 22"/>
                <a:gd name="T17" fmla="*/ 8 h 17"/>
                <a:gd name="T18" fmla="*/ 0 w 22"/>
                <a:gd name="T19" fmla="*/ 8 h 17"/>
                <a:gd name="T20" fmla="*/ 0 w 22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7"/>
                <a:gd name="T35" fmla="*/ 22 w 22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7">
                  <a:moveTo>
                    <a:pt x="0" y="16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7" name="Line 1410"/>
            <p:cNvSpPr>
              <a:spLocks noChangeShapeType="1"/>
            </p:cNvSpPr>
            <p:nvPr/>
          </p:nvSpPr>
          <p:spPr bwMode="auto">
            <a:xfrm flipV="1">
              <a:off x="2227" y="1613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8" name="Freeform 1411"/>
            <p:cNvSpPr>
              <a:spLocks/>
            </p:cNvSpPr>
            <p:nvPr/>
          </p:nvSpPr>
          <p:spPr bwMode="auto">
            <a:xfrm>
              <a:off x="2220" y="161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0 w 17"/>
                <a:gd name="T5" fmla="*/ 0 h 17"/>
                <a:gd name="T6" fmla="*/ 16 w 17"/>
                <a:gd name="T7" fmla="*/ 0 h 17"/>
                <a:gd name="T8" fmla="*/ 0 w 17"/>
                <a:gd name="T9" fmla="*/ 0 h 17"/>
                <a:gd name="T10" fmla="*/ 0 w 17"/>
                <a:gd name="T11" fmla="*/ 8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9" name="Freeform 1412"/>
            <p:cNvSpPr>
              <a:spLocks/>
            </p:cNvSpPr>
            <p:nvPr/>
          </p:nvSpPr>
          <p:spPr bwMode="auto">
            <a:xfrm>
              <a:off x="2213" y="1633"/>
              <a:ext cx="17" cy="28"/>
            </a:xfrm>
            <a:custGeom>
              <a:avLst/>
              <a:gdLst>
                <a:gd name="T0" fmla="*/ 0 w 17"/>
                <a:gd name="T1" fmla="*/ 27 h 28"/>
                <a:gd name="T2" fmla="*/ 0 w 17"/>
                <a:gd name="T3" fmla="*/ 21 h 28"/>
                <a:gd name="T4" fmla="*/ 0 w 17"/>
                <a:gd name="T5" fmla="*/ 14 h 28"/>
                <a:gd name="T6" fmla="*/ 16 w 17"/>
                <a:gd name="T7" fmla="*/ 7 h 28"/>
                <a:gd name="T8" fmla="*/ 16 w 17"/>
                <a:gd name="T9" fmla="*/ 0 h 28"/>
                <a:gd name="T10" fmla="*/ 0 w 17"/>
                <a:gd name="T11" fmla="*/ 0 h 28"/>
                <a:gd name="T12" fmla="*/ 0 w 17"/>
                <a:gd name="T13" fmla="*/ 7 h 28"/>
                <a:gd name="T14" fmla="*/ 0 w 17"/>
                <a:gd name="T15" fmla="*/ 14 h 28"/>
                <a:gd name="T16" fmla="*/ 0 w 17"/>
                <a:gd name="T17" fmla="*/ 21 h 28"/>
                <a:gd name="T18" fmla="*/ 0 w 17"/>
                <a:gd name="T19" fmla="*/ 2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8"/>
                <a:gd name="T32" fmla="*/ 17 w 1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8">
                  <a:moveTo>
                    <a:pt x="0" y="27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0" name="Freeform 1413"/>
            <p:cNvSpPr>
              <a:spLocks/>
            </p:cNvSpPr>
            <p:nvPr/>
          </p:nvSpPr>
          <p:spPr bwMode="auto">
            <a:xfrm>
              <a:off x="2213" y="1660"/>
              <a:ext cx="17" cy="22"/>
            </a:xfrm>
            <a:custGeom>
              <a:avLst/>
              <a:gdLst>
                <a:gd name="T0" fmla="*/ 16 w 17"/>
                <a:gd name="T1" fmla="*/ 21 h 22"/>
                <a:gd name="T2" fmla="*/ 16 w 17"/>
                <a:gd name="T3" fmla="*/ 14 h 22"/>
                <a:gd name="T4" fmla="*/ 0 w 17"/>
                <a:gd name="T5" fmla="*/ 7 h 22"/>
                <a:gd name="T6" fmla="*/ 0 w 17"/>
                <a:gd name="T7" fmla="*/ 0 h 22"/>
                <a:gd name="T8" fmla="*/ 0 w 17"/>
                <a:gd name="T9" fmla="*/ 7 h 22"/>
                <a:gd name="T10" fmla="*/ 0 w 17"/>
                <a:gd name="T11" fmla="*/ 14 h 22"/>
                <a:gd name="T12" fmla="*/ 16 w 17"/>
                <a:gd name="T13" fmla="*/ 14 h 22"/>
                <a:gd name="T14" fmla="*/ 16 w 17"/>
                <a:gd name="T15" fmla="*/ 21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2"/>
                <a:gd name="T26" fmla="*/ 17 w 17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2">
                  <a:moveTo>
                    <a:pt x="16" y="21"/>
                  </a:moveTo>
                  <a:lnTo>
                    <a:pt x="16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6" y="14"/>
                  </a:lnTo>
                  <a:lnTo>
                    <a:pt x="16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1" name="Freeform 1414"/>
            <p:cNvSpPr>
              <a:spLocks/>
            </p:cNvSpPr>
            <p:nvPr/>
          </p:nvSpPr>
          <p:spPr bwMode="auto">
            <a:xfrm>
              <a:off x="2220" y="168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2" name="Line 1415"/>
            <p:cNvSpPr>
              <a:spLocks noChangeShapeType="1"/>
            </p:cNvSpPr>
            <p:nvPr/>
          </p:nvSpPr>
          <p:spPr bwMode="auto">
            <a:xfrm flipH="1">
              <a:off x="2227" y="1688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3" name="Freeform 1416"/>
            <p:cNvSpPr>
              <a:spLocks/>
            </p:cNvSpPr>
            <p:nvPr/>
          </p:nvSpPr>
          <p:spPr bwMode="auto">
            <a:xfrm>
              <a:off x="2330" y="1667"/>
              <a:ext cx="28" cy="35"/>
            </a:xfrm>
            <a:custGeom>
              <a:avLst/>
              <a:gdLst>
                <a:gd name="T0" fmla="*/ 0 w 28"/>
                <a:gd name="T1" fmla="*/ 34 h 35"/>
                <a:gd name="T2" fmla="*/ 0 w 28"/>
                <a:gd name="T3" fmla="*/ 28 h 35"/>
                <a:gd name="T4" fmla="*/ 7 w 28"/>
                <a:gd name="T5" fmla="*/ 21 h 35"/>
                <a:gd name="T6" fmla="*/ 7 w 28"/>
                <a:gd name="T7" fmla="*/ 14 h 35"/>
                <a:gd name="T8" fmla="*/ 14 w 28"/>
                <a:gd name="T9" fmla="*/ 7 h 35"/>
                <a:gd name="T10" fmla="*/ 20 w 28"/>
                <a:gd name="T11" fmla="*/ 7 h 35"/>
                <a:gd name="T12" fmla="*/ 27 w 28"/>
                <a:gd name="T13" fmla="*/ 0 h 35"/>
                <a:gd name="T14" fmla="*/ 27 w 28"/>
                <a:gd name="T15" fmla="*/ 7 h 35"/>
                <a:gd name="T16" fmla="*/ 20 w 28"/>
                <a:gd name="T17" fmla="*/ 7 h 35"/>
                <a:gd name="T18" fmla="*/ 20 w 28"/>
                <a:gd name="T19" fmla="*/ 14 h 35"/>
                <a:gd name="T20" fmla="*/ 14 w 28"/>
                <a:gd name="T21" fmla="*/ 14 h 35"/>
                <a:gd name="T22" fmla="*/ 14 w 28"/>
                <a:gd name="T23" fmla="*/ 21 h 35"/>
                <a:gd name="T24" fmla="*/ 14 w 28"/>
                <a:gd name="T25" fmla="*/ 28 h 35"/>
                <a:gd name="T26" fmla="*/ 7 w 28"/>
                <a:gd name="T27" fmla="*/ 28 h 35"/>
                <a:gd name="T28" fmla="*/ 7 w 28"/>
                <a:gd name="T29" fmla="*/ 34 h 35"/>
                <a:gd name="T30" fmla="*/ 0 w 28"/>
                <a:gd name="T31" fmla="*/ 34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35"/>
                <a:gd name="T50" fmla="*/ 28 w 28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35">
                  <a:moveTo>
                    <a:pt x="0" y="34"/>
                  </a:moveTo>
                  <a:lnTo>
                    <a:pt x="0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0" y="7"/>
                  </a:lnTo>
                  <a:lnTo>
                    <a:pt x="20" y="14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14" y="28"/>
                  </a:lnTo>
                  <a:lnTo>
                    <a:pt x="7" y="28"/>
                  </a:lnTo>
                  <a:lnTo>
                    <a:pt x="7" y="34"/>
                  </a:lnTo>
                  <a:lnTo>
                    <a:pt x="0" y="34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4" name="Freeform 1417"/>
            <p:cNvSpPr>
              <a:spLocks/>
            </p:cNvSpPr>
            <p:nvPr/>
          </p:nvSpPr>
          <p:spPr bwMode="auto">
            <a:xfrm>
              <a:off x="2350" y="1660"/>
              <a:ext cx="49" cy="42"/>
            </a:xfrm>
            <a:custGeom>
              <a:avLst/>
              <a:gdLst>
                <a:gd name="T0" fmla="*/ 0 w 49"/>
                <a:gd name="T1" fmla="*/ 41 h 42"/>
                <a:gd name="T2" fmla="*/ 0 w 49"/>
                <a:gd name="T3" fmla="*/ 35 h 42"/>
                <a:gd name="T4" fmla="*/ 7 w 49"/>
                <a:gd name="T5" fmla="*/ 35 h 42"/>
                <a:gd name="T6" fmla="*/ 7 w 49"/>
                <a:gd name="T7" fmla="*/ 28 h 42"/>
                <a:gd name="T8" fmla="*/ 14 w 49"/>
                <a:gd name="T9" fmla="*/ 28 h 42"/>
                <a:gd name="T10" fmla="*/ 14 w 49"/>
                <a:gd name="T11" fmla="*/ 21 h 42"/>
                <a:gd name="T12" fmla="*/ 21 w 49"/>
                <a:gd name="T13" fmla="*/ 21 h 42"/>
                <a:gd name="T14" fmla="*/ 28 w 49"/>
                <a:gd name="T15" fmla="*/ 14 h 42"/>
                <a:gd name="T16" fmla="*/ 35 w 49"/>
                <a:gd name="T17" fmla="*/ 14 h 42"/>
                <a:gd name="T18" fmla="*/ 35 w 49"/>
                <a:gd name="T19" fmla="*/ 7 h 42"/>
                <a:gd name="T20" fmla="*/ 41 w 49"/>
                <a:gd name="T21" fmla="*/ 7 h 42"/>
                <a:gd name="T22" fmla="*/ 48 w 49"/>
                <a:gd name="T23" fmla="*/ 0 h 42"/>
                <a:gd name="T24" fmla="*/ 48 w 49"/>
                <a:gd name="T25" fmla="*/ 7 h 42"/>
                <a:gd name="T26" fmla="*/ 48 w 49"/>
                <a:gd name="T27" fmla="*/ 14 h 42"/>
                <a:gd name="T28" fmla="*/ 41 w 49"/>
                <a:gd name="T29" fmla="*/ 14 h 42"/>
                <a:gd name="T30" fmla="*/ 41 w 49"/>
                <a:gd name="T31" fmla="*/ 21 h 42"/>
                <a:gd name="T32" fmla="*/ 35 w 49"/>
                <a:gd name="T33" fmla="*/ 21 h 42"/>
                <a:gd name="T34" fmla="*/ 28 w 49"/>
                <a:gd name="T35" fmla="*/ 21 h 42"/>
                <a:gd name="T36" fmla="*/ 28 w 49"/>
                <a:gd name="T37" fmla="*/ 28 h 42"/>
                <a:gd name="T38" fmla="*/ 21 w 49"/>
                <a:gd name="T39" fmla="*/ 28 h 42"/>
                <a:gd name="T40" fmla="*/ 21 w 49"/>
                <a:gd name="T41" fmla="*/ 35 h 42"/>
                <a:gd name="T42" fmla="*/ 14 w 49"/>
                <a:gd name="T43" fmla="*/ 35 h 42"/>
                <a:gd name="T44" fmla="*/ 14 w 49"/>
                <a:gd name="T45" fmla="*/ 41 h 42"/>
                <a:gd name="T46" fmla="*/ 7 w 49"/>
                <a:gd name="T47" fmla="*/ 41 h 42"/>
                <a:gd name="T48" fmla="*/ 0 w 49"/>
                <a:gd name="T49" fmla="*/ 41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"/>
                <a:gd name="T76" fmla="*/ 0 h 42"/>
                <a:gd name="T77" fmla="*/ 49 w 49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" h="42">
                  <a:moveTo>
                    <a:pt x="0" y="41"/>
                  </a:moveTo>
                  <a:lnTo>
                    <a:pt x="0" y="35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8" y="14"/>
                  </a:lnTo>
                  <a:lnTo>
                    <a:pt x="35" y="14"/>
                  </a:lnTo>
                  <a:lnTo>
                    <a:pt x="35" y="7"/>
                  </a:lnTo>
                  <a:lnTo>
                    <a:pt x="41" y="7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8" y="14"/>
                  </a:lnTo>
                  <a:lnTo>
                    <a:pt x="41" y="14"/>
                  </a:lnTo>
                  <a:lnTo>
                    <a:pt x="41" y="21"/>
                  </a:lnTo>
                  <a:lnTo>
                    <a:pt x="35" y="21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14" y="35"/>
                  </a:lnTo>
                  <a:lnTo>
                    <a:pt x="14" y="41"/>
                  </a:lnTo>
                  <a:lnTo>
                    <a:pt x="7" y="41"/>
                  </a:lnTo>
                  <a:lnTo>
                    <a:pt x="0" y="41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5" name="Freeform 1418"/>
            <p:cNvSpPr>
              <a:spLocks/>
            </p:cNvSpPr>
            <p:nvPr/>
          </p:nvSpPr>
          <p:spPr bwMode="auto">
            <a:xfrm>
              <a:off x="2364" y="1667"/>
              <a:ext cx="49" cy="35"/>
            </a:xfrm>
            <a:custGeom>
              <a:avLst/>
              <a:gdLst>
                <a:gd name="T0" fmla="*/ 0 w 49"/>
                <a:gd name="T1" fmla="*/ 34 h 35"/>
                <a:gd name="T2" fmla="*/ 0 w 49"/>
                <a:gd name="T3" fmla="*/ 28 h 35"/>
                <a:gd name="T4" fmla="*/ 7 w 49"/>
                <a:gd name="T5" fmla="*/ 28 h 35"/>
                <a:gd name="T6" fmla="*/ 14 w 49"/>
                <a:gd name="T7" fmla="*/ 28 h 35"/>
                <a:gd name="T8" fmla="*/ 14 w 49"/>
                <a:gd name="T9" fmla="*/ 21 h 35"/>
                <a:gd name="T10" fmla="*/ 21 w 49"/>
                <a:gd name="T11" fmla="*/ 14 h 35"/>
                <a:gd name="T12" fmla="*/ 27 w 49"/>
                <a:gd name="T13" fmla="*/ 14 h 35"/>
                <a:gd name="T14" fmla="*/ 27 w 49"/>
                <a:gd name="T15" fmla="*/ 7 h 35"/>
                <a:gd name="T16" fmla="*/ 34 w 49"/>
                <a:gd name="T17" fmla="*/ 7 h 35"/>
                <a:gd name="T18" fmla="*/ 41 w 49"/>
                <a:gd name="T19" fmla="*/ 0 h 35"/>
                <a:gd name="T20" fmla="*/ 41 w 49"/>
                <a:gd name="T21" fmla="*/ 7 h 35"/>
                <a:gd name="T22" fmla="*/ 48 w 49"/>
                <a:gd name="T23" fmla="*/ 7 h 35"/>
                <a:gd name="T24" fmla="*/ 48 w 49"/>
                <a:gd name="T25" fmla="*/ 14 h 35"/>
                <a:gd name="T26" fmla="*/ 41 w 49"/>
                <a:gd name="T27" fmla="*/ 14 h 35"/>
                <a:gd name="T28" fmla="*/ 34 w 49"/>
                <a:gd name="T29" fmla="*/ 14 h 35"/>
                <a:gd name="T30" fmla="*/ 34 w 49"/>
                <a:gd name="T31" fmla="*/ 21 h 35"/>
                <a:gd name="T32" fmla="*/ 27 w 49"/>
                <a:gd name="T33" fmla="*/ 21 h 35"/>
                <a:gd name="T34" fmla="*/ 21 w 49"/>
                <a:gd name="T35" fmla="*/ 21 h 35"/>
                <a:gd name="T36" fmla="*/ 21 w 49"/>
                <a:gd name="T37" fmla="*/ 28 h 35"/>
                <a:gd name="T38" fmla="*/ 14 w 49"/>
                <a:gd name="T39" fmla="*/ 34 h 35"/>
                <a:gd name="T40" fmla="*/ 0 w 49"/>
                <a:gd name="T41" fmla="*/ 34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35"/>
                <a:gd name="T65" fmla="*/ 49 w 4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35">
                  <a:moveTo>
                    <a:pt x="0" y="34"/>
                  </a:moveTo>
                  <a:lnTo>
                    <a:pt x="0" y="28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14"/>
                  </a:lnTo>
                  <a:lnTo>
                    <a:pt x="27" y="14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41" y="0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48" y="14"/>
                  </a:lnTo>
                  <a:lnTo>
                    <a:pt x="41" y="14"/>
                  </a:lnTo>
                  <a:lnTo>
                    <a:pt x="34" y="14"/>
                  </a:lnTo>
                  <a:lnTo>
                    <a:pt x="34" y="21"/>
                  </a:lnTo>
                  <a:lnTo>
                    <a:pt x="27" y="21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14" y="34"/>
                  </a:lnTo>
                  <a:lnTo>
                    <a:pt x="0" y="34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6" name="Freeform 1419"/>
            <p:cNvSpPr>
              <a:spLocks/>
            </p:cNvSpPr>
            <p:nvPr/>
          </p:nvSpPr>
          <p:spPr bwMode="auto">
            <a:xfrm>
              <a:off x="2385" y="1688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8 h 17"/>
                <a:gd name="T4" fmla="*/ 6 w 21"/>
                <a:gd name="T5" fmla="*/ 8 h 17"/>
                <a:gd name="T6" fmla="*/ 6 w 21"/>
                <a:gd name="T7" fmla="*/ 0 h 17"/>
                <a:gd name="T8" fmla="*/ 13 w 21"/>
                <a:gd name="T9" fmla="*/ 0 h 17"/>
                <a:gd name="T10" fmla="*/ 20 w 21"/>
                <a:gd name="T11" fmla="*/ 0 h 17"/>
                <a:gd name="T12" fmla="*/ 13 w 21"/>
                <a:gd name="T13" fmla="*/ 0 h 17"/>
                <a:gd name="T14" fmla="*/ 13 w 21"/>
                <a:gd name="T15" fmla="*/ 8 h 17"/>
                <a:gd name="T16" fmla="*/ 20 w 21"/>
                <a:gd name="T17" fmla="*/ 8 h 17"/>
                <a:gd name="T18" fmla="*/ 20 w 21"/>
                <a:gd name="T19" fmla="*/ 0 h 17"/>
                <a:gd name="T20" fmla="*/ 20 w 21"/>
                <a:gd name="T21" fmla="*/ 8 h 17"/>
                <a:gd name="T22" fmla="*/ 13 w 21"/>
                <a:gd name="T23" fmla="*/ 8 h 17"/>
                <a:gd name="T24" fmla="*/ 13 w 21"/>
                <a:gd name="T25" fmla="*/ 16 h 17"/>
                <a:gd name="T26" fmla="*/ 0 w 21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17"/>
                <a:gd name="T44" fmla="*/ 21 w 21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17">
                  <a:moveTo>
                    <a:pt x="0" y="16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3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7" name="Freeform 1420"/>
            <p:cNvSpPr>
              <a:spLocks/>
            </p:cNvSpPr>
            <p:nvPr/>
          </p:nvSpPr>
          <p:spPr bwMode="auto">
            <a:xfrm>
              <a:off x="2323" y="17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8 w 17"/>
                <a:gd name="T9" fmla="*/ 0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8" name="Freeform 1421"/>
            <p:cNvSpPr>
              <a:spLocks/>
            </p:cNvSpPr>
            <p:nvPr/>
          </p:nvSpPr>
          <p:spPr bwMode="auto">
            <a:xfrm>
              <a:off x="2337" y="1701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7 w 21"/>
                <a:gd name="T3" fmla="*/ 16 h 17"/>
                <a:gd name="T4" fmla="*/ 7 w 21"/>
                <a:gd name="T5" fmla="*/ 0 h 17"/>
                <a:gd name="T6" fmla="*/ 13 w 21"/>
                <a:gd name="T7" fmla="*/ 0 h 17"/>
                <a:gd name="T8" fmla="*/ 20 w 21"/>
                <a:gd name="T9" fmla="*/ 0 h 17"/>
                <a:gd name="T10" fmla="*/ 13 w 21"/>
                <a:gd name="T11" fmla="*/ 16 h 17"/>
                <a:gd name="T12" fmla="*/ 0 w 2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7"/>
                <a:gd name="T23" fmla="*/ 21 w 2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7">
                  <a:moveTo>
                    <a:pt x="0" y="16"/>
                  </a:moveTo>
                  <a:lnTo>
                    <a:pt x="7" y="16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3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9" name="Freeform 1422"/>
            <p:cNvSpPr>
              <a:spLocks/>
            </p:cNvSpPr>
            <p:nvPr/>
          </p:nvSpPr>
          <p:spPr bwMode="auto">
            <a:xfrm>
              <a:off x="2350" y="1701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7 w 29"/>
                <a:gd name="T3" fmla="*/ 16 h 17"/>
                <a:gd name="T4" fmla="*/ 7 w 29"/>
                <a:gd name="T5" fmla="*/ 0 h 17"/>
                <a:gd name="T6" fmla="*/ 14 w 29"/>
                <a:gd name="T7" fmla="*/ 0 h 17"/>
                <a:gd name="T8" fmla="*/ 28 w 29"/>
                <a:gd name="T9" fmla="*/ 0 h 17"/>
                <a:gd name="T10" fmla="*/ 28 w 29"/>
                <a:gd name="T11" fmla="*/ 16 h 17"/>
                <a:gd name="T12" fmla="*/ 21 w 29"/>
                <a:gd name="T13" fmla="*/ 16 h 17"/>
                <a:gd name="T14" fmla="*/ 0 w 29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0" y="16"/>
                  </a:moveTo>
                  <a:lnTo>
                    <a:pt x="7" y="16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0" name="Freeform 1423"/>
            <p:cNvSpPr>
              <a:spLocks/>
            </p:cNvSpPr>
            <p:nvPr/>
          </p:nvSpPr>
          <p:spPr bwMode="auto">
            <a:xfrm>
              <a:off x="2378" y="1701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0 h 17"/>
                <a:gd name="T4" fmla="*/ 7 w 21"/>
                <a:gd name="T5" fmla="*/ 0 h 17"/>
                <a:gd name="T6" fmla="*/ 20 w 21"/>
                <a:gd name="T7" fmla="*/ 0 h 17"/>
                <a:gd name="T8" fmla="*/ 13 w 21"/>
                <a:gd name="T9" fmla="*/ 0 h 17"/>
                <a:gd name="T10" fmla="*/ 13 w 21"/>
                <a:gd name="T11" fmla="*/ 16 h 17"/>
                <a:gd name="T12" fmla="*/ 7 w 21"/>
                <a:gd name="T13" fmla="*/ 16 h 17"/>
                <a:gd name="T14" fmla="*/ 0 w 21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7"/>
                <a:gd name="T26" fmla="*/ 21 w 2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7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1" name="Freeform 1424"/>
            <p:cNvSpPr>
              <a:spLocks/>
            </p:cNvSpPr>
            <p:nvPr/>
          </p:nvSpPr>
          <p:spPr bwMode="auto">
            <a:xfrm>
              <a:off x="2391" y="1701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7 w 22"/>
                <a:gd name="T3" fmla="*/ 16 h 17"/>
                <a:gd name="T4" fmla="*/ 7 w 22"/>
                <a:gd name="T5" fmla="*/ 0 h 17"/>
                <a:gd name="T6" fmla="*/ 14 w 22"/>
                <a:gd name="T7" fmla="*/ 0 h 17"/>
                <a:gd name="T8" fmla="*/ 14 w 22"/>
                <a:gd name="T9" fmla="*/ 16 h 17"/>
                <a:gd name="T10" fmla="*/ 21 w 22"/>
                <a:gd name="T11" fmla="*/ 16 h 17"/>
                <a:gd name="T12" fmla="*/ 14 w 22"/>
                <a:gd name="T13" fmla="*/ 16 h 17"/>
                <a:gd name="T14" fmla="*/ 0 w 22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7"/>
                <a:gd name="T26" fmla="*/ 22 w 22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7">
                  <a:moveTo>
                    <a:pt x="0" y="16"/>
                  </a:moveTo>
                  <a:lnTo>
                    <a:pt x="7" y="16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2" name="Line 1425"/>
            <p:cNvSpPr>
              <a:spLocks noChangeShapeType="1"/>
            </p:cNvSpPr>
            <p:nvPr/>
          </p:nvSpPr>
          <p:spPr bwMode="auto">
            <a:xfrm>
              <a:off x="2302" y="172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3" name="Line 1426"/>
            <p:cNvSpPr>
              <a:spLocks noChangeShapeType="1"/>
            </p:cNvSpPr>
            <p:nvPr/>
          </p:nvSpPr>
          <p:spPr bwMode="auto">
            <a:xfrm>
              <a:off x="2309" y="172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4" name="Freeform 1427"/>
            <p:cNvSpPr>
              <a:spLocks/>
            </p:cNvSpPr>
            <p:nvPr/>
          </p:nvSpPr>
          <p:spPr bwMode="auto">
            <a:xfrm>
              <a:off x="2316" y="170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16 w 17"/>
                <a:gd name="T5" fmla="*/ 8 h 17"/>
                <a:gd name="T6" fmla="*/ 16 w 17"/>
                <a:gd name="T7" fmla="*/ 0 h 17"/>
                <a:gd name="T8" fmla="*/ 16 w 17"/>
                <a:gd name="T9" fmla="*/ 8 h 17"/>
                <a:gd name="T10" fmla="*/ 16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5" name="Freeform 1428"/>
            <p:cNvSpPr>
              <a:spLocks/>
            </p:cNvSpPr>
            <p:nvPr/>
          </p:nvSpPr>
          <p:spPr bwMode="auto">
            <a:xfrm>
              <a:off x="2323" y="1708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7 w 28"/>
                <a:gd name="T3" fmla="*/ 16 h 17"/>
                <a:gd name="T4" fmla="*/ 7 w 28"/>
                <a:gd name="T5" fmla="*/ 8 h 17"/>
                <a:gd name="T6" fmla="*/ 14 w 28"/>
                <a:gd name="T7" fmla="*/ 8 h 17"/>
                <a:gd name="T8" fmla="*/ 14 w 28"/>
                <a:gd name="T9" fmla="*/ 0 h 17"/>
                <a:gd name="T10" fmla="*/ 27 w 28"/>
                <a:gd name="T11" fmla="*/ 0 h 17"/>
                <a:gd name="T12" fmla="*/ 21 w 28"/>
                <a:gd name="T13" fmla="*/ 8 h 17"/>
                <a:gd name="T14" fmla="*/ 21 w 28"/>
                <a:gd name="T15" fmla="*/ 16 h 17"/>
                <a:gd name="T16" fmla="*/ 14 w 28"/>
                <a:gd name="T17" fmla="*/ 16 h 17"/>
                <a:gd name="T18" fmla="*/ 0 w 28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7"/>
                <a:gd name="T32" fmla="*/ 28 w 2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7">
                  <a:moveTo>
                    <a:pt x="0" y="16"/>
                  </a:moveTo>
                  <a:lnTo>
                    <a:pt x="7" y="1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21" y="8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6" name="Freeform 1429"/>
            <p:cNvSpPr>
              <a:spLocks/>
            </p:cNvSpPr>
            <p:nvPr/>
          </p:nvSpPr>
          <p:spPr bwMode="auto">
            <a:xfrm>
              <a:off x="2344" y="1708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6 w 28"/>
                <a:gd name="T3" fmla="*/ 8 h 17"/>
                <a:gd name="T4" fmla="*/ 6 w 28"/>
                <a:gd name="T5" fmla="*/ 0 h 17"/>
                <a:gd name="T6" fmla="*/ 27 w 28"/>
                <a:gd name="T7" fmla="*/ 0 h 17"/>
                <a:gd name="T8" fmla="*/ 27 w 28"/>
                <a:gd name="T9" fmla="*/ 8 h 17"/>
                <a:gd name="T10" fmla="*/ 27 w 28"/>
                <a:gd name="T11" fmla="*/ 16 h 17"/>
                <a:gd name="T12" fmla="*/ 0 w 28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7"/>
                <a:gd name="T23" fmla="*/ 28 w 2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7">
                  <a:moveTo>
                    <a:pt x="0" y="16"/>
                  </a:moveTo>
                  <a:lnTo>
                    <a:pt x="6" y="8"/>
                  </a:lnTo>
                  <a:lnTo>
                    <a:pt x="6" y="0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7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7" name="Freeform 1430"/>
            <p:cNvSpPr>
              <a:spLocks/>
            </p:cNvSpPr>
            <p:nvPr/>
          </p:nvSpPr>
          <p:spPr bwMode="auto">
            <a:xfrm>
              <a:off x="2371" y="1708"/>
              <a:ext cx="42" cy="17"/>
            </a:xfrm>
            <a:custGeom>
              <a:avLst/>
              <a:gdLst>
                <a:gd name="T0" fmla="*/ 7 w 42"/>
                <a:gd name="T1" fmla="*/ 16 h 17"/>
                <a:gd name="T2" fmla="*/ 0 w 42"/>
                <a:gd name="T3" fmla="*/ 16 h 17"/>
                <a:gd name="T4" fmla="*/ 7 w 42"/>
                <a:gd name="T5" fmla="*/ 8 h 17"/>
                <a:gd name="T6" fmla="*/ 14 w 42"/>
                <a:gd name="T7" fmla="*/ 8 h 17"/>
                <a:gd name="T8" fmla="*/ 14 w 42"/>
                <a:gd name="T9" fmla="*/ 0 h 17"/>
                <a:gd name="T10" fmla="*/ 20 w 42"/>
                <a:gd name="T11" fmla="*/ 0 h 17"/>
                <a:gd name="T12" fmla="*/ 34 w 42"/>
                <a:gd name="T13" fmla="*/ 0 h 17"/>
                <a:gd name="T14" fmla="*/ 27 w 42"/>
                <a:gd name="T15" fmla="*/ 0 h 17"/>
                <a:gd name="T16" fmla="*/ 27 w 42"/>
                <a:gd name="T17" fmla="*/ 8 h 17"/>
                <a:gd name="T18" fmla="*/ 27 w 42"/>
                <a:gd name="T19" fmla="*/ 16 h 17"/>
                <a:gd name="T20" fmla="*/ 41 w 42"/>
                <a:gd name="T21" fmla="*/ 8 h 17"/>
                <a:gd name="T22" fmla="*/ 41 w 42"/>
                <a:gd name="T23" fmla="*/ 16 h 17"/>
                <a:gd name="T24" fmla="*/ 34 w 42"/>
                <a:gd name="T25" fmla="*/ 16 h 17"/>
                <a:gd name="T26" fmla="*/ 27 w 42"/>
                <a:gd name="T27" fmla="*/ 16 h 17"/>
                <a:gd name="T28" fmla="*/ 7 w 42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17"/>
                <a:gd name="T47" fmla="*/ 42 w 42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17">
                  <a:moveTo>
                    <a:pt x="7" y="16"/>
                  </a:moveTo>
                  <a:lnTo>
                    <a:pt x="0" y="1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7" y="16"/>
                  </a:lnTo>
                  <a:lnTo>
                    <a:pt x="41" y="8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7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8" name="Freeform 1431"/>
            <p:cNvSpPr>
              <a:spLocks/>
            </p:cNvSpPr>
            <p:nvPr/>
          </p:nvSpPr>
          <p:spPr bwMode="auto">
            <a:xfrm>
              <a:off x="2378" y="170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9" name="Freeform 1432"/>
            <p:cNvSpPr>
              <a:spLocks/>
            </p:cNvSpPr>
            <p:nvPr/>
          </p:nvSpPr>
          <p:spPr bwMode="auto">
            <a:xfrm>
              <a:off x="2309" y="1722"/>
              <a:ext cx="17" cy="35"/>
            </a:xfrm>
            <a:custGeom>
              <a:avLst/>
              <a:gdLst>
                <a:gd name="T0" fmla="*/ 0 w 17"/>
                <a:gd name="T1" fmla="*/ 34 h 35"/>
                <a:gd name="T2" fmla="*/ 0 w 17"/>
                <a:gd name="T3" fmla="*/ 27 h 35"/>
                <a:gd name="T4" fmla="*/ 0 w 17"/>
                <a:gd name="T5" fmla="*/ 20 h 35"/>
                <a:gd name="T6" fmla="*/ 8 w 17"/>
                <a:gd name="T7" fmla="*/ 14 h 35"/>
                <a:gd name="T8" fmla="*/ 8 w 17"/>
                <a:gd name="T9" fmla="*/ 7 h 35"/>
                <a:gd name="T10" fmla="*/ 8 w 17"/>
                <a:gd name="T11" fmla="*/ 0 h 35"/>
                <a:gd name="T12" fmla="*/ 16 w 17"/>
                <a:gd name="T13" fmla="*/ 0 h 35"/>
                <a:gd name="T14" fmla="*/ 16 w 17"/>
                <a:gd name="T15" fmla="*/ 7 h 35"/>
                <a:gd name="T16" fmla="*/ 8 w 17"/>
                <a:gd name="T17" fmla="*/ 7 h 35"/>
                <a:gd name="T18" fmla="*/ 8 w 17"/>
                <a:gd name="T19" fmla="*/ 14 h 35"/>
                <a:gd name="T20" fmla="*/ 8 w 17"/>
                <a:gd name="T21" fmla="*/ 20 h 35"/>
                <a:gd name="T22" fmla="*/ 8 w 17"/>
                <a:gd name="T23" fmla="*/ 27 h 35"/>
                <a:gd name="T24" fmla="*/ 8 w 17"/>
                <a:gd name="T25" fmla="*/ 34 h 35"/>
                <a:gd name="T26" fmla="*/ 0 w 17"/>
                <a:gd name="T27" fmla="*/ 3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35"/>
                <a:gd name="T44" fmla="*/ 17 w 17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35">
                  <a:moveTo>
                    <a:pt x="0" y="34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8" y="14"/>
                  </a:lnTo>
                  <a:lnTo>
                    <a:pt x="8" y="7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7"/>
                  </a:lnTo>
                  <a:lnTo>
                    <a:pt x="8" y="34"/>
                  </a:lnTo>
                  <a:lnTo>
                    <a:pt x="0" y="34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0" name="Line 1433"/>
            <p:cNvSpPr>
              <a:spLocks noChangeShapeType="1"/>
            </p:cNvSpPr>
            <p:nvPr/>
          </p:nvSpPr>
          <p:spPr bwMode="auto">
            <a:xfrm>
              <a:off x="2316" y="175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1" name="Freeform 1434"/>
            <p:cNvSpPr>
              <a:spLocks/>
            </p:cNvSpPr>
            <p:nvPr/>
          </p:nvSpPr>
          <p:spPr bwMode="auto">
            <a:xfrm>
              <a:off x="2316" y="1722"/>
              <a:ext cx="56" cy="35"/>
            </a:xfrm>
            <a:custGeom>
              <a:avLst/>
              <a:gdLst>
                <a:gd name="T0" fmla="*/ 14 w 56"/>
                <a:gd name="T1" fmla="*/ 34 h 35"/>
                <a:gd name="T2" fmla="*/ 7 w 56"/>
                <a:gd name="T3" fmla="*/ 34 h 35"/>
                <a:gd name="T4" fmla="*/ 0 w 56"/>
                <a:gd name="T5" fmla="*/ 34 h 35"/>
                <a:gd name="T6" fmla="*/ 0 w 56"/>
                <a:gd name="T7" fmla="*/ 27 h 35"/>
                <a:gd name="T8" fmla="*/ 7 w 56"/>
                <a:gd name="T9" fmla="*/ 27 h 35"/>
                <a:gd name="T10" fmla="*/ 7 w 56"/>
                <a:gd name="T11" fmla="*/ 20 h 35"/>
                <a:gd name="T12" fmla="*/ 7 w 56"/>
                <a:gd name="T13" fmla="*/ 14 h 35"/>
                <a:gd name="T14" fmla="*/ 14 w 56"/>
                <a:gd name="T15" fmla="*/ 14 h 35"/>
                <a:gd name="T16" fmla="*/ 21 w 56"/>
                <a:gd name="T17" fmla="*/ 14 h 35"/>
                <a:gd name="T18" fmla="*/ 21 w 56"/>
                <a:gd name="T19" fmla="*/ 7 h 35"/>
                <a:gd name="T20" fmla="*/ 28 w 56"/>
                <a:gd name="T21" fmla="*/ 7 h 35"/>
                <a:gd name="T22" fmla="*/ 28 w 56"/>
                <a:gd name="T23" fmla="*/ 0 h 35"/>
                <a:gd name="T24" fmla="*/ 55 w 56"/>
                <a:gd name="T25" fmla="*/ 0 h 35"/>
                <a:gd name="T26" fmla="*/ 55 w 56"/>
                <a:gd name="T27" fmla="*/ 7 h 35"/>
                <a:gd name="T28" fmla="*/ 55 w 56"/>
                <a:gd name="T29" fmla="*/ 14 h 35"/>
                <a:gd name="T30" fmla="*/ 48 w 56"/>
                <a:gd name="T31" fmla="*/ 14 h 35"/>
                <a:gd name="T32" fmla="*/ 48 w 56"/>
                <a:gd name="T33" fmla="*/ 20 h 35"/>
                <a:gd name="T34" fmla="*/ 41 w 56"/>
                <a:gd name="T35" fmla="*/ 20 h 35"/>
                <a:gd name="T36" fmla="*/ 41 w 56"/>
                <a:gd name="T37" fmla="*/ 27 h 35"/>
                <a:gd name="T38" fmla="*/ 34 w 56"/>
                <a:gd name="T39" fmla="*/ 27 h 35"/>
                <a:gd name="T40" fmla="*/ 28 w 56"/>
                <a:gd name="T41" fmla="*/ 27 h 35"/>
                <a:gd name="T42" fmla="*/ 21 w 56"/>
                <a:gd name="T43" fmla="*/ 27 h 35"/>
                <a:gd name="T44" fmla="*/ 21 w 56"/>
                <a:gd name="T45" fmla="*/ 34 h 35"/>
                <a:gd name="T46" fmla="*/ 28 w 56"/>
                <a:gd name="T47" fmla="*/ 34 h 35"/>
                <a:gd name="T48" fmla="*/ 28 w 56"/>
                <a:gd name="T49" fmla="*/ 27 h 35"/>
                <a:gd name="T50" fmla="*/ 34 w 56"/>
                <a:gd name="T51" fmla="*/ 27 h 35"/>
                <a:gd name="T52" fmla="*/ 34 w 56"/>
                <a:gd name="T53" fmla="*/ 34 h 35"/>
                <a:gd name="T54" fmla="*/ 28 w 56"/>
                <a:gd name="T55" fmla="*/ 34 h 35"/>
                <a:gd name="T56" fmla="*/ 14 w 56"/>
                <a:gd name="T57" fmla="*/ 34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35"/>
                <a:gd name="T89" fmla="*/ 56 w 56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35">
                  <a:moveTo>
                    <a:pt x="14" y="34"/>
                  </a:moveTo>
                  <a:lnTo>
                    <a:pt x="7" y="34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55" y="14"/>
                  </a:lnTo>
                  <a:lnTo>
                    <a:pt x="48" y="14"/>
                  </a:lnTo>
                  <a:lnTo>
                    <a:pt x="48" y="20"/>
                  </a:lnTo>
                  <a:lnTo>
                    <a:pt x="41" y="20"/>
                  </a:lnTo>
                  <a:lnTo>
                    <a:pt x="41" y="27"/>
                  </a:lnTo>
                  <a:lnTo>
                    <a:pt x="34" y="27"/>
                  </a:lnTo>
                  <a:lnTo>
                    <a:pt x="28" y="27"/>
                  </a:lnTo>
                  <a:lnTo>
                    <a:pt x="21" y="27"/>
                  </a:lnTo>
                  <a:lnTo>
                    <a:pt x="21" y="34"/>
                  </a:lnTo>
                  <a:lnTo>
                    <a:pt x="28" y="34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4" y="34"/>
                  </a:lnTo>
                  <a:lnTo>
                    <a:pt x="28" y="34"/>
                  </a:lnTo>
                  <a:lnTo>
                    <a:pt x="14" y="34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2" name="Freeform 1435"/>
            <p:cNvSpPr>
              <a:spLocks/>
            </p:cNvSpPr>
            <p:nvPr/>
          </p:nvSpPr>
          <p:spPr bwMode="auto">
            <a:xfrm>
              <a:off x="2350" y="1722"/>
              <a:ext cx="49" cy="35"/>
            </a:xfrm>
            <a:custGeom>
              <a:avLst/>
              <a:gdLst>
                <a:gd name="T0" fmla="*/ 0 w 49"/>
                <a:gd name="T1" fmla="*/ 34 h 35"/>
                <a:gd name="T2" fmla="*/ 7 w 49"/>
                <a:gd name="T3" fmla="*/ 34 h 35"/>
                <a:gd name="T4" fmla="*/ 7 w 49"/>
                <a:gd name="T5" fmla="*/ 27 h 35"/>
                <a:gd name="T6" fmla="*/ 14 w 49"/>
                <a:gd name="T7" fmla="*/ 27 h 35"/>
                <a:gd name="T8" fmla="*/ 14 w 49"/>
                <a:gd name="T9" fmla="*/ 20 h 35"/>
                <a:gd name="T10" fmla="*/ 21 w 49"/>
                <a:gd name="T11" fmla="*/ 20 h 35"/>
                <a:gd name="T12" fmla="*/ 21 w 49"/>
                <a:gd name="T13" fmla="*/ 14 h 35"/>
                <a:gd name="T14" fmla="*/ 21 w 49"/>
                <a:gd name="T15" fmla="*/ 7 h 35"/>
                <a:gd name="T16" fmla="*/ 28 w 49"/>
                <a:gd name="T17" fmla="*/ 7 h 35"/>
                <a:gd name="T18" fmla="*/ 28 w 49"/>
                <a:gd name="T19" fmla="*/ 0 h 35"/>
                <a:gd name="T20" fmla="*/ 48 w 49"/>
                <a:gd name="T21" fmla="*/ 0 h 35"/>
                <a:gd name="T22" fmla="*/ 48 w 49"/>
                <a:gd name="T23" fmla="*/ 7 h 35"/>
                <a:gd name="T24" fmla="*/ 48 w 49"/>
                <a:gd name="T25" fmla="*/ 14 h 35"/>
                <a:gd name="T26" fmla="*/ 48 w 49"/>
                <a:gd name="T27" fmla="*/ 20 h 35"/>
                <a:gd name="T28" fmla="*/ 48 w 49"/>
                <a:gd name="T29" fmla="*/ 27 h 35"/>
                <a:gd name="T30" fmla="*/ 41 w 49"/>
                <a:gd name="T31" fmla="*/ 27 h 35"/>
                <a:gd name="T32" fmla="*/ 41 w 49"/>
                <a:gd name="T33" fmla="*/ 20 h 35"/>
                <a:gd name="T34" fmla="*/ 35 w 49"/>
                <a:gd name="T35" fmla="*/ 20 h 35"/>
                <a:gd name="T36" fmla="*/ 35 w 49"/>
                <a:gd name="T37" fmla="*/ 27 h 35"/>
                <a:gd name="T38" fmla="*/ 41 w 49"/>
                <a:gd name="T39" fmla="*/ 27 h 35"/>
                <a:gd name="T40" fmla="*/ 48 w 49"/>
                <a:gd name="T41" fmla="*/ 34 h 35"/>
                <a:gd name="T42" fmla="*/ 41 w 49"/>
                <a:gd name="T43" fmla="*/ 34 h 35"/>
                <a:gd name="T44" fmla="*/ 35 w 49"/>
                <a:gd name="T45" fmla="*/ 34 h 35"/>
                <a:gd name="T46" fmla="*/ 35 w 49"/>
                <a:gd name="T47" fmla="*/ 27 h 35"/>
                <a:gd name="T48" fmla="*/ 35 w 49"/>
                <a:gd name="T49" fmla="*/ 34 h 35"/>
                <a:gd name="T50" fmla="*/ 0 w 49"/>
                <a:gd name="T51" fmla="*/ 34 h 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9"/>
                <a:gd name="T79" fmla="*/ 0 h 35"/>
                <a:gd name="T80" fmla="*/ 49 w 49"/>
                <a:gd name="T81" fmla="*/ 35 h 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9" h="35">
                  <a:moveTo>
                    <a:pt x="0" y="34"/>
                  </a:moveTo>
                  <a:lnTo>
                    <a:pt x="7" y="34"/>
                  </a:lnTo>
                  <a:lnTo>
                    <a:pt x="7" y="27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21" y="20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8" y="14"/>
                  </a:lnTo>
                  <a:lnTo>
                    <a:pt x="48" y="20"/>
                  </a:lnTo>
                  <a:lnTo>
                    <a:pt x="48" y="27"/>
                  </a:lnTo>
                  <a:lnTo>
                    <a:pt x="41" y="27"/>
                  </a:lnTo>
                  <a:lnTo>
                    <a:pt x="41" y="20"/>
                  </a:lnTo>
                  <a:lnTo>
                    <a:pt x="35" y="20"/>
                  </a:lnTo>
                  <a:lnTo>
                    <a:pt x="35" y="27"/>
                  </a:lnTo>
                  <a:lnTo>
                    <a:pt x="41" y="27"/>
                  </a:lnTo>
                  <a:lnTo>
                    <a:pt x="48" y="34"/>
                  </a:lnTo>
                  <a:lnTo>
                    <a:pt x="41" y="34"/>
                  </a:lnTo>
                  <a:lnTo>
                    <a:pt x="35" y="34"/>
                  </a:lnTo>
                  <a:lnTo>
                    <a:pt x="35" y="27"/>
                  </a:lnTo>
                  <a:lnTo>
                    <a:pt x="35" y="34"/>
                  </a:lnTo>
                  <a:lnTo>
                    <a:pt x="0" y="34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3" name="Freeform 1436"/>
            <p:cNvSpPr>
              <a:spLocks/>
            </p:cNvSpPr>
            <p:nvPr/>
          </p:nvSpPr>
          <p:spPr bwMode="auto">
            <a:xfrm>
              <a:off x="2398" y="17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4" name="Freeform 1437"/>
            <p:cNvSpPr>
              <a:spLocks/>
            </p:cNvSpPr>
            <p:nvPr/>
          </p:nvSpPr>
          <p:spPr bwMode="auto">
            <a:xfrm>
              <a:off x="2261" y="1722"/>
              <a:ext cx="56" cy="28"/>
            </a:xfrm>
            <a:custGeom>
              <a:avLst/>
              <a:gdLst>
                <a:gd name="T0" fmla="*/ 41 w 56"/>
                <a:gd name="T1" fmla="*/ 0 h 28"/>
                <a:gd name="T2" fmla="*/ 41 w 56"/>
                <a:gd name="T3" fmla="*/ 7 h 28"/>
                <a:gd name="T4" fmla="*/ 35 w 56"/>
                <a:gd name="T5" fmla="*/ 7 h 28"/>
                <a:gd name="T6" fmla="*/ 28 w 56"/>
                <a:gd name="T7" fmla="*/ 7 h 28"/>
                <a:gd name="T8" fmla="*/ 21 w 56"/>
                <a:gd name="T9" fmla="*/ 7 h 28"/>
                <a:gd name="T10" fmla="*/ 14 w 56"/>
                <a:gd name="T11" fmla="*/ 7 h 28"/>
                <a:gd name="T12" fmla="*/ 7 w 56"/>
                <a:gd name="T13" fmla="*/ 7 h 28"/>
                <a:gd name="T14" fmla="*/ 0 w 56"/>
                <a:gd name="T15" fmla="*/ 7 h 28"/>
                <a:gd name="T16" fmla="*/ 7 w 56"/>
                <a:gd name="T17" fmla="*/ 7 h 28"/>
                <a:gd name="T18" fmla="*/ 7 w 56"/>
                <a:gd name="T19" fmla="*/ 14 h 28"/>
                <a:gd name="T20" fmla="*/ 0 w 56"/>
                <a:gd name="T21" fmla="*/ 20 h 28"/>
                <a:gd name="T22" fmla="*/ 7 w 56"/>
                <a:gd name="T23" fmla="*/ 20 h 28"/>
                <a:gd name="T24" fmla="*/ 14 w 56"/>
                <a:gd name="T25" fmla="*/ 20 h 28"/>
                <a:gd name="T26" fmla="*/ 21 w 56"/>
                <a:gd name="T27" fmla="*/ 20 h 28"/>
                <a:gd name="T28" fmla="*/ 28 w 56"/>
                <a:gd name="T29" fmla="*/ 20 h 28"/>
                <a:gd name="T30" fmla="*/ 28 w 56"/>
                <a:gd name="T31" fmla="*/ 27 h 28"/>
                <a:gd name="T32" fmla="*/ 35 w 56"/>
                <a:gd name="T33" fmla="*/ 27 h 28"/>
                <a:gd name="T34" fmla="*/ 35 w 56"/>
                <a:gd name="T35" fmla="*/ 20 h 28"/>
                <a:gd name="T36" fmla="*/ 41 w 56"/>
                <a:gd name="T37" fmla="*/ 14 h 28"/>
                <a:gd name="T38" fmla="*/ 41 w 56"/>
                <a:gd name="T39" fmla="*/ 7 h 28"/>
                <a:gd name="T40" fmla="*/ 48 w 56"/>
                <a:gd name="T41" fmla="*/ 7 h 28"/>
                <a:gd name="T42" fmla="*/ 48 w 56"/>
                <a:gd name="T43" fmla="*/ 14 h 28"/>
                <a:gd name="T44" fmla="*/ 55 w 56"/>
                <a:gd name="T45" fmla="*/ 14 h 28"/>
                <a:gd name="T46" fmla="*/ 55 w 56"/>
                <a:gd name="T47" fmla="*/ 7 h 28"/>
                <a:gd name="T48" fmla="*/ 48 w 56"/>
                <a:gd name="T49" fmla="*/ 7 h 28"/>
                <a:gd name="T50" fmla="*/ 48 w 56"/>
                <a:gd name="T51" fmla="*/ 0 h 28"/>
                <a:gd name="T52" fmla="*/ 41 w 56"/>
                <a:gd name="T53" fmla="*/ 0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6"/>
                <a:gd name="T82" fmla="*/ 0 h 28"/>
                <a:gd name="T83" fmla="*/ 56 w 56"/>
                <a:gd name="T84" fmla="*/ 28 h 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6" h="28">
                  <a:moveTo>
                    <a:pt x="41" y="0"/>
                  </a:moveTo>
                  <a:lnTo>
                    <a:pt x="41" y="7"/>
                  </a:lnTo>
                  <a:lnTo>
                    <a:pt x="35" y="7"/>
                  </a:lnTo>
                  <a:lnTo>
                    <a:pt x="28" y="7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14"/>
                  </a:lnTo>
                  <a:lnTo>
                    <a:pt x="0" y="20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21" y="20"/>
                  </a:lnTo>
                  <a:lnTo>
                    <a:pt x="28" y="20"/>
                  </a:lnTo>
                  <a:lnTo>
                    <a:pt x="28" y="27"/>
                  </a:lnTo>
                  <a:lnTo>
                    <a:pt x="35" y="27"/>
                  </a:lnTo>
                  <a:lnTo>
                    <a:pt x="35" y="20"/>
                  </a:lnTo>
                  <a:lnTo>
                    <a:pt x="41" y="14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48" y="14"/>
                  </a:lnTo>
                  <a:lnTo>
                    <a:pt x="55" y="14"/>
                  </a:lnTo>
                  <a:lnTo>
                    <a:pt x="55" y="7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41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5" name="Freeform 1438"/>
            <p:cNvSpPr>
              <a:spLocks/>
            </p:cNvSpPr>
            <p:nvPr/>
          </p:nvSpPr>
          <p:spPr bwMode="auto">
            <a:xfrm>
              <a:off x="2309" y="172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6" name="Freeform 1439"/>
            <p:cNvSpPr>
              <a:spLocks/>
            </p:cNvSpPr>
            <p:nvPr/>
          </p:nvSpPr>
          <p:spPr bwMode="auto">
            <a:xfrm>
              <a:off x="2316" y="1722"/>
              <a:ext cx="22" cy="21"/>
            </a:xfrm>
            <a:custGeom>
              <a:avLst/>
              <a:gdLst>
                <a:gd name="T0" fmla="*/ 7 w 22"/>
                <a:gd name="T1" fmla="*/ 0 h 21"/>
                <a:gd name="T2" fmla="*/ 7 w 22"/>
                <a:gd name="T3" fmla="*/ 7 h 21"/>
                <a:gd name="T4" fmla="*/ 7 w 22"/>
                <a:gd name="T5" fmla="*/ 14 h 21"/>
                <a:gd name="T6" fmla="*/ 0 w 22"/>
                <a:gd name="T7" fmla="*/ 14 h 21"/>
                <a:gd name="T8" fmla="*/ 0 w 22"/>
                <a:gd name="T9" fmla="*/ 20 h 21"/>
                <a:gd name="T10" fmla="*/ 7 w 22"/>
                <a:gd name="T11" fmla="*/ 20 h 21"/>
                <a:gd name="T12" fmla="*/ 7 w 22"/>
                <a:gd name="T13" fmla="*/ 14 h 21"/>
                <a:gd name="T14" fmla="*/ 14 w 22"/>
                <a:gd name="T15" fmla="*/ 14 h 21"/>
                <a:gd name="T16" fmla="*/ 14 w 22"/>
                <a:gd name="T17" fmla="*/ 7 h 21"/>
                <a:gd name="T18" fmla="*/ 21 w 22"/>
                <a:gd name="T19" fmla="*/ 7 h 21"/>
                <a:gd name="T20" fmla="*/ 21 w 22"/>
                <a:gd name="T21" fmla="*/ 0 h 21"/>
                <a:gd name="T22" fmla="*/ 7 w 22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1"/>
                <a:gd name="T38" fmla="*/ 22 w 22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1">
                  <a:moveTo>
                    <a:pt x="7" y="0"/>
                  </a:moveTo>
                  <a:lnTo>
                    <a:pt x="7" y="7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7" y="20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7" name="Line 1440"/>
            <p:cNvSpPr>
              <a:spLocks noChangeShapeType="1"/>
            </p:cNvSpPr>
            <p:nvPr/>
          </p:nvSpPr>
          <p:spPr bwMode="auto">
            <a:xfrm>
              <a:off x="2302" y="175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8" name="Freeform 1441"/>
            <p:cNvSpPr>
              <a:spLocks/>
            </p:cNvSpPr>
            <p:nvPr/>
          </p:nvSpPr>
          <p:spPr bwMode="auto">
            <a:xfrm>
              <a:off x="2309" y="1756"/>
              <a:ext cx="29" cy="1"/>
            </a:xfrm>
            <a:custGeom>
              <a:avLst/>
              <a:gdLst>
                <a:gd name="T0" fmla="*/ 0 w 29"/>
                <a:gd name="T1" fmla="*/ 0 h 1"/>
                <a:gd name="T2" fmla="*/ 7 w 29"/>
                <a:gd name="T3" fmla="*/ 0 h 1"/>
                <a:gd name="T4" fmla="*/ 14 w 29"/>
                <a:gd name="T5" fmla="*/ 0 h 1"/>
                <a:gd name="T6" fmla="*/ 21 w 29"/>
                <a:gd name="T7" fmla="*/ 0 h 1"/>
                <a:gd name="T8" fmla="*/ 28 w 29"/>
                <a:gd name="T9" fmla="*/ 0 h 1"/>
                <a:gd name="T10" fmla="*/ 0 w 29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"/>
                <a:gd name="T20" fmla="*/ 29 w 29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9" name="Freeform 1442"/>
            <p:cNvSpPr>
              <a:spLocks/>
            </p:cNvSpPr>
            <p:nvPr/>
          </p:nvSpPr>
          <p:spPr bwMode="auto">
            <a:xfrm>
              <a:off x="2337" y="1756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7 w 49"/>
                <a:gd name="T3" fmla="*/ 0 h 1"/>
                <a:gd name="T4" fmla="*/ 13 w 49"/>
                <a:gd name="T5" fmla="*/ 0 h 1"/>
                <a:gd name="T6" fmla="*/ 48 w 49"/>
                <a:gd name="T7" fmla="*/ 0 h 1"/>
                <a:gd name="T8" fmla="*/ 0 w 4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"/>
                <a:gd name="T17" fmla="*/ 49 w 49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0" name="Freeform 1443"/>
            <p:cNvSpPr>
              <a:spLocks/>
            </p:cNvSpPr>
            <p:nvPr/>
          </p:nvSpPr>
          <p:spPr bwMode="auto">
            <a:xfrm>
              <a:off x="2391" y="1756"/>
              <a:ext cx="17" cy="1"/>
            </a:xfrm>
            <a:custGeom>
              <a:avLst/>
              <a:gdLst>
                <a:gd name="T0" fmla="*/ 8 w 17"/>
                <a:gd name="T1" fmla="*/ 0 h 1"/>
                <a:gd name="T2" fmla="*/ 0 w 17"/>
                <a:gd name="T3" fmla="*/ 0 h 1"/>
                <a:gd name="T4" fmla="*/ 8 w 17"/>
                <a:gd name="T5" fmla="*/ 0 h 1"/>
                <a:gd name="T6" fmla="*/ 16 w 17"/>
                <a:gd name="T7" fmla="*/ 0 h 1"/>
                <a:gd name="T8" fmla="*/ 8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1" name="Freeform 1444"/>
            <p:cNvSpPr>
              <a:spLocks/>
            </p:cNvSpPr>
            <p:nvPr/>
          </p:nvSpPr>
          <p:spPr bwMode="auto">
            <a:xfrm>
              <a:off x="2330" y="1756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2" name="Line 1445"/>
            <p:cNvSpPr>
              <a:spLocks noChangeShapeType="1"/>
            </p:cNvSpPr>
            <p:nvPr/>
          </p:nvSpPr>
          <p:spPr bwMode="auto">
            <a:xfrm>
              <a:off x="2302" y="175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3" name="Freeform 1446"/>
            <p:cNvSpPr>
              <a:spLocks/>
            </p:cNvSpPr>
            <p:nvPr/>
          </p:nvSpPr>
          <p:spPr bwMode="auto">
            <a:xfrm>
              <a:off x="2309" y="1756"/>
              <a:ext cx="29" cy="1"/>
            </a:xfrm>
            <a:custGeom>
              <a:avLst/>
              <a:gdLst>
                <a:gd name="T0" fmla="*/ 0 w 29"/>
                <a:gd name="T1" fmla="*/ 0 h 1"/>
                <a:gd name="T2" fmla="*/ 28 w 29"/>
                <a:gd name="T3" fmla="*/ 0 h 1"/>
                <a:gd name="T4" fmla="*/ 21 w 29"/>
                <a:gd name="T5" fmla="*/ 0 h 1"/>
                <a:gd name="T6" fmla="*/ 0 w 29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"/>
                <a:gd name="T14" fmla="*/ 29 w 29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">
                  <a:moveTo>
                    <a:pt x="0" y="0"/>
                  </a:moveTo>
                  <a:lnTo>
                    <a:pt x="28" y="0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4" name="Freeform 1447"/>
            <p:cNvSpPr>
              <a:spLocks/>
            </p:cNvSpPr>
            <p:nvPr/>
          </p:nvSpPr>
          <p:spPr bwMode="auto">
            <a:xfrm>
              <a:off x="2337" y="1756"/>
              <a:ext cx="55" cy="1"/>
            </a:xfrm>
            <a:custGeom>
              <a:avLst/>
              <a:gdLst>
                <a:gd name="T0" fmla="*/ 0 w 55"/>
                <a:gd name="T1" fmla="*/ 0 h 1"/>
                <a:gd name="T2" fmla="*/ 48 w 55"/>
                <a:gd name="T3" fmla="*/ 0 h 1"/>
                <a:gd name="T4" fmla="*/ 54 w 55"/>
                <a:gd name="T5" fmla="*/ 0 h 1"/>
                <a:gd name="T6" fmla="*/ 0 w 5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1"/>
                <a:gd name="T14" fmla="*/ 55 w 55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1">
                  <a:moveTo>
                    <a:pt x="0" y="0"/>
                  </a:moveTo>
                  <a:lnTo>
                    <a:pt x="48" y="0"/>
                  </a:ln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5" name="Line 1448"/>
            <p:cNvSpPr>
              <a:spLocks noChangeShapeType="1"/>
            </p:cNvSpPr>
            <p:nvPr/>
          </p:nvSpPr>
          <p:spPr bwMode="auto">
            <a:xfrm>
              <a:off x="2398" y="175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6" name="Freeform 1449"/>
            <p:cNvSpPr>
              <a:spLocks/>
            </p:cNvSpPr>
            <p:nvPr/>
          </p:nvSpPr>
          <p:spPr bwMode="auto">
            <a:xfrm>
              <a:off x="2302" y="175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7" name="Freeform 1450"/>
            <p:cNvSpPr>
              <a:spLocks/>
            </p:cNvSpPr>
            <p:nvPr/>
          </p:nvSpPr>
          <p:spPr bwMode="auto">
            <a:xfrm>
              <a:off x="2309" y="1756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16 h 17"/>
                <a:gd name="T4" fmla="*/ 7 w 22"/>
                <a:gd name="T5" fmla="*/ 16 h 17"/>
                <a:gd name="T6" fmla="*/ 14 w 22"/>
                <a:gd name="T7" fmla="*/ 16 h 17"/>
                <a:gd name="T8" fmla="*/ 21 w 22"/>
                <a:gd name="T9" fmla="*/ 16 h 17"/>
                <a:gd name="T10" fmla="*/ 21 w 22"/>
                <a:gd name="T11" fmla="*/ 0 h 17"/>
                <a:gd name="T12" fmla="*/ 0 w 22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7"/>
                <a:gd name="T23" fmla="*/ 22 w 2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7">
                  <a:moveTo>
                    <a:pt x="0" y="0"/>
                  </a:moveTo>
                  <a:lnTo>
                    <a:pt x="0" y="16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8" name="Freeform 1451"/>
            <p:cNvSpPr>
              <a:spLocks/>
            </p:cNvSpPr>
            <p:nvPr/>
          </p:nvSpPr>
          <p:spPr bwMode="auto">
            <a:xfrm>
              <a:off x="2316" y="1756"/>
              <a:ext cx="76" cy="17"/>
            </a:xfrm>
            <a:custGeom>
              <a:avLst/>
              <a:gdLst>
                <a:gd name="T0" fmla="*/ 21 w 76"/>
                <a:gd name="T1" fmla="*/ 0 h 17"/>
                <a:gd name="T2" fmla="*/ 21 w 76"/>
                <a:gd name="T3" fmla="*/ 8 h 17"/>
                <a:gd name="T4" fmla="*/ 14 w 76"/>
                <a:gd name="T5" fmla="*/ 8 h 17"/>
                <a:gd name="T6" fmla="*/ 7 w 76"/>
                <a:gd name="T7" fmla="*/ 8 h 17"/>
                <a:gd name="T8" fmla="*/ 0 w 76"/>
                <a:gd name="T9" fmla="*/ 8 h 17"/>
                <a:gd name="T10" fmla="*/ 34 w 76"/>
                <a:gd name="T11" fmla="*/ 16 h 17"/>
                <a:gd name="T12" fmla="*/ 41 w 76"/>
                <a:gd name="T13" fmla="*/ 16 h 17"/>
                <a:gd name="T14" fmla="*/ 48 w 76"/>
                <a:gd name="T15" fmla="*/ 16 h 17"/>
                <a:gd name="T16" fmla="*/ 55 w 76"/>
                <a:gd name="T17" fmla="*/ 16 h 17"/>
                <a:gd name="T18" fmla="*/ 62 w 76"/>
                <a:gd name="T19" fmla="*/ 16 h 17"/>
                <a:gd name="T20" fmla="*/ 69 w 76"/>
                <a:gd name="T21" fmla="*/ 16 h 17"/>
                <a:gd name="T22" fmla="*/ 75 w 76"/>
                <a:gd name="T23" fmla="*/ 16 h 17"/>
                <a:gd name="T24" fmla="*/ 75 w 76"/>
                <a:gd name="T25" fmla="*/ 0 h 17"/>
                <a:gd name="T26" fmla="*/ 21 w 76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"/>
                <a:gd name="T43" fmla="*/ 0 h 17"/>
                <a:gd name="T44" fmla="*/ 76 w 76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" h="17">
                  <a:moveTo>
                    <a:pt x="21" y="0"/>
                  </a:moveTo>
                  <a:lnTo>
                    <a:pt x="21" y="8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62" y="16"/>
                  </a:lnTo>
                  <a:lnTo>
                    <a:pt x="69" y="16"/>
                  </a:lnTo>
                  <a:lnTo>
                    <a:pt x="75" y="16"/>
                  </a:lnTo>
                  <a:lnTo>
                    <a:pt x="75" y="0"/>
                  </a:lnTo>
                  <a:lnTo>
                    <a:pt x="21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9" name="Freeform 1452"/>
            <p:cNvSpPr>
              <a:spLocks/>
            </p:cNvSpPr>
            <p:nvPr/>
          </p:nvSpPr>
          <p:spPr bwMode="auto">
            <a:xfrm>
              <a:off x="2398" y="175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0" name="Line 1453"/>
            <p:cNvSpPr>
              <a:spLocks noChangeShapeType="1"/>
            </p:cNvSpPr>
            <p:nvPr/>
          </p:nvSpPr>
          <p:spPr bwMode="auto">
            <a:xfrm flipV="1">
              <a:off x="2398" y="1659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1" name="Line 1454"/>
            <p:cNvSpPr>
              <a:spLocks noChangeShapeType="1"/>
            </p:cNvSpPr>
            <p:nvPr/>
          </p:nvSpPr>
          <p:spPr bwMode="auto">
            <a:xfrm flipV="1">
              <a:off x="2398" y="166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2" name="Freeform 1455"/>
            <p:cNvSpPr>
              <a:spLocks/>
            </p:cNvSpPr>
            <p:nvPr/>
          </p:nvSpPr>
          <p:spPr bwMode="auto">
            <a:xfrm>
              <a:off x="2378" y="1674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7 w 21"/>
                <a:gd name="T3" fmla="*/ 8 h 17"/>
                <a:gd name="T4" fmla="*/ 13 w 21"/>
                <a:gd name="T5" fmla="*/ 8 h 17"/>
                <a:gd name="T6" fmla="*/ 13 w 21"/>
                <a:gd name="T7" fmla="*/ 0 h 17"/>
                <a:gd name="T8" fmla="*/ 20 w 21"/>
                <a:gd name="T9" fmla="*/ 0 h 17"/>
                <a:gd name="T10" fmla="*/ 13 w 21"/>
                <a:gd name="T11" fmla="*/ 0 h 17"/>
                <a:gd name="T12" fmla="*/ 13 w 21"/>
                <a:gd name="T13" fmla="*/ 8 h 17"/>
                <a:gd name="T14" fmla="*/ 7 w 21"/>
                <a:gd name="T15" fmla="*/ 8 h 17"/>
                <a:gd name="T16" fmla="*/ 0 w 21"/>
                <a:gd name="T17" fmla="*/ 8 h 17"/>
                <a:gd name="T18" fmla="*/ 0 w 21"/>
                <a:gd name="T19" fmla="*/ 16 h 17"/>
                <a:gd name="T20" fmla="*/ 0 w 21"/>
                <a:gd name="T21" fmla="*/ 8 h 17"/>
                <a:gd name="T22" fmla="*/ 0 w 21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17"/>
                <a:gd name="T38" fmla="*/ 21 w 21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17">
                  <a:moveTo>
                    <a:pt x="0" y="16"/>
                  </a:moveTo>
                  <a:lnTo>
                    <a:pt x="7" y="8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3" name="Freeform 1456"/>
            <p:cNvSpPr>
              <a:spLocks/>
            </p:cNvSpPr>
            <p:nvPr/>
          </p:nvSpPr>
          <p:spPr bwMode="auto">
            <a:xfrm>
              <a:off x="2357" y="1688"/>
              <a:ext cx="22" cy="21"/>
            </a:xfrm>
            <a:custGeom>
              <a:avLst/>
              <a:gdLst>
                <a:gd name="T0" fmla="*/ 0 w 22"/>
                <a:gd name="T1" fmla="*/ 20 h 21"/>
                <a:gd name="T2" fmla="*/ 0 w 22"/>
                <a:gd name="T3" fmla="*/ 13 h 21"/>
                <a:gd name="T4" fmla="*/ 7 w 22"/>
                <a:gd name="T5" fmla="*/ 13 h 21"/>
                <a:gd name="T6" fmla="*/ 7 w 22"/>
                <a:gd name="T7" fmla="*/ 7 h 21"/>
                <a:gd name="T8" fmla="*/ 14 w 22"/>
                <a:gd name="T9" fmla="*/ 7 h 21"/>
                <a:gd name="T10" fmla="*/ 21 w 22"/>
                <a:gd name="T11" fmla="*/ 0 h 21"/>
                <a:gd name="T12" fmla="*/ 14 w 22"/>
                <a:gd name="T13" fmla="*/ 0 h 21"/>
                <a:gd name="T14" fmla="*/ 14 w 22"/>
                <a:gd name="T15" fmla="*/ 7 h 21"/>
                <a:gd name="T16" fmla="*/ 7 w 22"/>
                <a:gd name="T17" fmla="*/ 7 h 21"/>
                <a:gd name="T18" fmla="*/ 7 w 22"/>
                <a:gd name="T19" fmla="*/ 13 h 21"/>
                <a:gd name="T20" fmla="*/ 0 w 22"/>
                <a:gd name="T21" fmla="*/ 13 h 21"/>
                <a:gd name="T22" fmla="*/ 0 w 22"/>
                <a:gd name="T23" fmla="*/ 2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1"/>
                <a:gd name="T38" fmla="*/ 22 w 22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1">
                  <a:moveTo>
                    <a:pt x="0" y="20"/>
                  </a:moveTo>
                  <a:lnTo>
                    <a:pt x="0" y="13"/>
                  </a:lnTo>
                  <a:lnTo>
                    <a:pt x="7" y="13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7" y="7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4" name="Freeform 1457"/>
            <p:cNvSpPr>
              <a:spLocks/>
            </p:cNvSpPr>
            <p:nvPr/>
          </p:nvSpPr>
          <p:spPr bwMode="auto">
            <a:xfrm>
              <a:off x="2330" y="1701"/>
              <a:ext cx="28" cy="29"/>
            </a:xfrm>
            <a:custGeom>
              <a:avLst/>
              <a:gdLst>
                <a:gd name="T0" fmla="*/ 0 w 28"/>
                <a:gd name="T1" fmla="*/ 28 h 29"/>
                <a:gd name="T2" fmla="*/ 7 w 28"/>
                <a:gd name="T3" fmla="*/ 28 h 29"/>
                <a:gd name="T4" fmla="*/ 7 w 28"/>
                <a:gd name="T5" fmla="*/ 21 h 29"/>
                <a:gd name="T6" fmla="*/ 14 w 28"/>
                <a:gd name="T7" fmla="*/ 21 h 29"/>
                <a:gd name="T8" fmla="*/ 14 w 28"/>
                <a:gd name="T9" fmla="*/ 14 h 29"/>
                <a:gd name="T10" fmla="*/ 20 w 28"/>
                <a:gd name="T11" fmla="*/ 7 h 29"/>
                <a:gd name="T12" fmla="*/ 27 w 28"/>
                <a:gd name="T13" fmla="*/ 7 h 29"/>
                <a:gd name="T14" fmla="*/ 27 w 28"/>
                <a:gd name="T15" fmla="*/ 0 h 29"/>
                <a:gd name="T16" fmla="*/ 20 w 28"/>
                <a:gd name="T17" fmla="*/ 7 h 29"/>
                <a:gd name="T18" fmla="*/ 14 w 28"/>
                <a:gd name="T19" fmla="*/ 14 h 29"/>
                <a:gd name="T20" fmla="*/ 14 w 28"/>
                <a:gd name="T21" fmla="*/ 21 h 29"/>
                <a:gd name="T22" fmla="*/ 7 w 28"/>
                <a:gd name="T23" fmla="*/ 21 h 29"/>
                <a:gd name="T24" fmla="*/ 7 w 28"/>
                <a:gd name="T25" fmla="*/ 28 h 29"/>
                <a:gd name="T26" fmla="*/ 0 w 28"/>
                <a:gd name="T27" fmla="*/ 28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29"/>
                <a:gd name="T44" fmla="*/ 28 w 28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29">
                  <a:moveTo>
                    <a:pt x="0" y="28"/>
                  </a:moveTo>
                  <a:lnTo>
                    <a:pt x="7" y="28"/>
                  </a:lnTo>
                  <a:lnTo>
                    <a:pt x="7" y="21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20" y="7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0" y="28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5" name="Freeform 1458"/>
            <p:cNvSpPr>
              <a:spLocks/>
            </p:cNvSpPr>
            <p:nvPr/>
          </p:nvSpPr>
          <p:spPr bwMode="auto">
            <a:xfrm>
              <a:off x="2316" y="1729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0 w 17"/>
                <a:gd name="T3" fmla="*/ 16 h 17"/>
                <a:gd name="T4" fmla="*/ 8 w 17"/>
                <a:gd name="T5" fmla="*/ 16 h 17"/>
                <a:gd name="T6" fmla="*/ 8 w 17"/>
                <a:gd name="T7" fmla="*/ 8 h 17"/>
                <a:gd name="T8" fmla="*/ 16 w 17"/>
                <a:gd name="T9" fmla="*/ 8 h 17"/>
                <a:gd name="T10" fmla="*/ 16 w 17"/>
                <a:gd name="T11" fmla="*/ 0 h 17"/>
                <a:gd name="T12" fmla="*/ 16 w 17"/>
                <a:gd name="T13" fmla="*/ 8 h 17"/>
                <a:gd name="T14" fmla="*/ 8 w 17"/>
                <a:gd name="T15" fmla="*/ 8 h 17"/>
                <a:gd name="T16" fmla="*/ 8 w 17"/>
                <a:gd name="T17" fmla="*/ 16 h 17"/>
                <a:gd name="T18" fmla="*/ 0 w 17"/>
                <a:gd name="T19" fmla="*/ 16 h 17"/>
                <a:gd name="T20" fmla="*/ 8 w 17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8" y="16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6" name="Freeform 1459"/>
            <p:cNvSpPr>
              <a:spLocks/>
            </p:cNvSpPr>
            <p:nvPr/>
          </p:nvSpPr>
          <p:spPr bwMode="auto">
            <a:xfrm>
              <a:off x="2316" y="174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0 w 17"/>
                <a:gd name="T9" fmla="*/ 0 h 17"/>
                <a:gd name="T10" fmla="*/ 0 w 17"/>
                <a:gd name="T11" fmla="*/ 16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7" name="Freeform 1460"/>
            <p:cNvSpPr>
              <a:spLocks/>
            </p:cNvSpPr>
            <p:nvPr/>
          </p:nvSpPr>
          <p:spPr bwMode="auto">
            <a:xfrm>
              <a:off x="2316" y="172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0 w 17"/>
                <a:gd name="T5" fmla="*/ 8 h 17"/>
                <a:gd name="T6" fmla="*/ 0 w 17"/>
                <a:gd name="T7" fmla="*/ 16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8" name="Freeform 1461"/>
            <p:cNvSpPr>
              <a:spLocks/>
            </p:cNvSpPr>
            <p:nvPr/>
          </p:nvSpPr>
          <p:spPr bwMode="auto">
            <a:xfrm>
              <a:off x="2323" y="1688"/>
              <a:ext cx="42" cy="42"/>
            </a:xfrm>
            <a:custGeom>
              <a:avLst/>
              <a:gdLst>
                <a:gd name="T0" fmla="*/ 41 w 42"/>
                <a:gd name="T1" fmla="*/ 0 h 42"/>
                <a:gd name="T2" fmla="*/ 34 w 42"/>
                <a:gd name="T3" fmla="*/ 0 h 42"/>
                <a:gd name="T4" fmla="*/ 34 w 42"/>
                <a:gd name="T5" fmla="*/ 7 h 42"/>
                <a:gd name="T6" fmla="*/ 27 w 42"/>
                <a:gd name="T7" fmla="*/ 7 h 42"/>
                <a:gd name="T8" fmla="*/ 27 w 42"/>
                <a:gd name="T9" fmla="*/ 13 h 42"/>
                <a:gd name="T10" fmla="*/ 21 w 42"/>
                <a:gd name="T11" fmla="*/ 13 h 42"/>
                <a:gd name="T12" fmla="*/ 21 w 42"/>
                <a:gd name="T13" fmla="*/ 20 h 42"/>
                <a:gd name="T14" fmla="*/ 14 w 42"/>
                <a:gd name="T15" fmla="*/ 20 h 42"/>
                <a:gd name="T16" fmla="*/ 14 w 42"/>
                <a:gd name="T17" fmla="*/ 27 h 42"/>
                <a:gd name="T18" fmla="*/ 7 w 42"/>
                <a:gd name="T19" fmla="*/ 27 h 42"/>
                <a:gd name="T20" fmla="*/ 7 w 42"/>
                <a:gd name="T21" fmla="*/ 34 h 42"/>
                <a:gd name="T22" fmla="*/ 0 w 42"/>
                <a:gd name="T23" fmla="*/ 34 h 42"/>
                <a:gd name="T24" fmla="*/ 0 w 42"/>
                <a:gd name="T25" fmla="*/ 41 h 42"/>
                <a:gd name="T26" fmla="*/ 7 w 42"/>
                <a:gd name="T27" fmla="*/ 34 h 42"/>
                <a:gd name="T28" fmla="*/ 7 w 42"/>
                <a:gd name="T29" fmla="*/ 27 h 42"/>
                <a:gd name="T30" fmla="*/ 14 w 42"/>
                <a:gd name="T31" fmla="*/ 27 h 42"/>
                <a:gd name="T32" fmla="*/ 14 w 42"/>
                <a:gd name="T33" fmla="*/ 20 h 42"/>
                <a:gd name="T34" fmla="*/ 21 w 42"/>
                <a:gd name="T35" fmla="*/ 20 h 42"/>
                <a:gd name="T36" fmla="*/ 27 w 42"/>
                <a:gd name="T37" fmla="*/ 13 h 42"/>
                <a:gd name="T38" fmla="*/ 27 w 42"/>
                <a:gd name="T39" fmla="*/ 7 h 42"/>
                <a:gd name="T40" fmla="*/ 34 w 42"/>
                <a:gd name="T41" fmla="*/ 7 h 42"/>
                <a:gd name="T42" fmla="*/ 34 w 42"/>
                <a:gd name="T43" fmla="*/ 0 h 42"/>
                <a:gd name="T44" fmla="*/ 41 w 42"/>
                <a:gd name="T45" fmla="*/ 0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42"/>
                <a:gd name="T71" fmla="*/ 42 w 42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42">
                  <a:moveTo>
                    <a:pt x="41" y="0"/>
                  </a:moveTo>
                  <a:lnTo>
                    <a:pt x="34" y="0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7" y="13"/>
                  </a:lnTo>
                  <a:lnTo>
                    <a:pt x="21" y="13"/>
                  </a:lnTo>
                  <a:lnTo>
                    <a:pt x="21" y="20"/>
                  </a:lnTo>
                  <a:lnTo>
                    <a:pt x="14" y="20"/>
                  </a:lnTo>
                  <a:lnTo>
                    <a:pt x="14" y="27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21" y="20"/>
                  </a:lnTo>
                  <a:lnTo>
                    <a:pt x="27" y="13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1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9" name="Freeform 1462"/>
            <p:cNvSpPr>
              <a:spLocks/>
            </p:cNvSpPr>
            <p:nvPr/>
          </p:nvSpPr>
          <p:spPr bwMode="auto">
            <a:xfrm>
              <a:off x="2364" y="1660"/>
              <a:ext cx="35" cy="29"/>
            </a:xfrm>
            <a:custGeom>
              <a:avLst/>
              <a:gdLst>
                <a:gd name="T0" fmla="*/ 34 w 35"/>
                <a:gd name="T1" fmla="*/ 0 h 29"/>
                <a:gd name="T2" fmla="*/ 27 w 35"/>
                <a:gd name="T3" fmla="*/ 7 h 29"/>
                <a:gd name="T4" fmla="*/ 21 w 35"/>
                <a:gd name="T5" fmla="*/ 7 h 29"/>
                <a:gd name="T6" fmla="*/ 21 w 35"/>
                <a:gd name="T7" fmla="*/ 14 h 29"/>
                <a:gd name="T8" fmla="*/ 14 w 35"/>
                <a:gd name="T9" fmla="*/ 14 h 29"/>
                <a:gd name="T10" fmla="*/ 7 w 35"/>
                <a:gd name="T11" fmla="*/ 21 h 29"/>
                <a:gd name="T12" fmla="*/ 0 w 35"/>
                <a:gd name="T13" fmla="*/ 21 h 29"/>
                <a:gd name="T14" fmla="*/ 0 w 35"/>
                <a:gd name="T15" fmla="*/ 28 h 29"/>
                <a:gd name="T16" fmla="*/ 0 w 35"/>
                <a:gd name="T17" fmla="*/ 21 h 29"/>
                <a:gd name="T18" fmla="*/ 7 w 35"/>
                <a:gd name="T19" fmla="*/ 21 h 29"/>
                <a:gd name="T20" fmla="*/ 14 w 35"/>
                <a:gd name="T21" fmla="*/ 14 h 29"/>
                <a:gd name="T22" fmla="*/ 21 w 35"/>
                <a:gd name="T23" fmla="*/ 14 h 29"/>
                <a:gd name="T24" fmla="*/ 21 w 35"/>
                <a:gd name="T25" fmla="*/ 7 h 29"/>
                <a:gd name="T26" fmla="*/ 27 w 35"/>
                <a:gd name="T27" fmla="*/ 7 h 29"/>
                <a:gd name="T28" fmla="*/ 34 w 35"/>
                <a:gd name="T29" fmla="*/ 0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9"/>
                <a:gd name="T47" fmla="*/ 35 w 35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9">
                  <a:moveTo>
                    <a:pt x="34" y="0"/>
                  </a:moveTo>
                  <a:lnTo>
                    <a:pt x="27" y="7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7" y="7"/>
                  </a:lnTo>
                  <a:lnTo>
                    <a:pt x="34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0" name="Freeform 1463"/>
            <p:cNvSpPr>
              <a:spLocks/>
            </p:cNvSpPr>
            <p:nvPr/>
          </p:nvSpPr>
          <p:spPr bwMode="auto">
            <a:xfrm>
              <a:off x="2309" y="175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1" name="Line 1464"/>
            <p:cNvSpPr>
              <a:spLocks noChangeShapeType="1"/>
            </p:cNvSpPr>
            <p:nvPr/>
          </p:nvSpPr>
          <p:spPr bwMode="auto">
            <a:xfrm flipH="1">
              <a:off x="2309" y="1763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2" name="Freeform 1465"/>
            <p:cNvSpPr>
              <a:spLocks/>
            </p:cNvSpPr>
            <p:nvPr/>
          </p:nvSpPr>
          <p:spPr bwMode="auto">
            <a:xfrm>
              <a:off x="2316" y="1756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14 w 22"/>
                <a:gd name="T3" fmla="*/ 0 h 17"/>
                <a:gd name="T4" fmla="*/ 14 w 22"/>
                <a:gd name="T5" fmla="*/ 16 h 17"/>
                <a:gd name="T6" fmla="*/ 7 w 22"/>
                <a:gd name="T7" fmla="*/ 16 h 17"/>
                <a:gd name="T8" fmla="*/ 0 w 22"/>
                <a:gd name="T9" fmla="*/ 16 h 17"/>
                <a:gd name="T10" fmla="*/ 7 w 22"/>
                <a:gd name="T11" fmla="*/ 16 h 17"/>
                <a:gd name="T12" fmla="*/ 14 w 22"/>
                <a:gd name="T13" fmla="*/ 16 h 17"/>
                <a:gd name="T14" fmla="*/ 21 w 22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7"/>
                <a:gd name="T26" fmla="*/ 22 w 22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7">
                  <a:moveTo>
                    <a:pt x="21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3" name="Freeform 1466"/>
            <p:cNvSpPr>
              <a:spLocks/>
            </p:cNvSpPr>
            <p:nvPr/>
          </p:nvSpPr>
          <p:spPr bwMode="auto">
            <a:xfrm>
              <a:off x="2316" y="1756"/>
              <a:ext cx="22" cy="1"/>
            </a:xfrm>
            <a:custGeom>
              <a:avLst/>
              <a:gdLst>
                <a:gd name="T0" fmla="*/ 0 w 22"/>
                <a:gd name="T1" fmla="*/ 0 h 1"/>
                <a:gd name="T2" fmla="*/ 7 w 22"/>
                <a:gd name="T3" fmla="*/ 0 h 1"/>
                <a:gd name="T4" fmla="*/ 14 w 22"/>
                <a:gd name="T5" fmla="*/ 0 h 1"/>
                <a:gd name="T6" fmla="*/ 21 w 22"/>
                <a:gd name="T7" fmla="*/ 0 h 1"/>
                <a:gd name="T8" fmla="*/ 14 w 22"/>
                <a:gd name="T9" fmla="*/ 0 h 1"/>
                <a:gd name="T10" fmla="*/ 7 w 22"/>
                <a:gd name="T11" fmla="*/ 0 h 1"/>
                <a:gd name="T12" fmla="*/ 0 w 2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"/>
                <a:gd name="T23" fmla="*/ 22 w 2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4" name="Freeform 1467"/>
            <p:cNvSpPr>
              <a:spLocks/>
            </p:cNvSpPr>
            <p:nvPr/>
          </p:nvSpPr>
          <p:spPr bwMode="auto">
            <a:xfrm>
              <a:off x="2309" y="1756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0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5" name="Freeform 1468"/>
            <p:cNvSpPr>
              <a:spLocks/>
            </p:cNvSpPr>
            <p:nvPr/>
          </p:nvSpPr>
          <p:spPr bwMode="auto">
            <a:xfrm>
              <a:off x="2350" y="174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8 w 17"/>
                <a:gd name="T5" fmla="*/ 16 h 17"/>
                <a:gd name="T6" fmla="*/ 0 w 17"/>
                <a:gd name="T7" fmla="*/ 16 h 17"/>
                <a:gd name="T8" fmla="*/ 8 w 17"/>
                <a:gd name="T9" fmla="*/ 16 h 17"/>
                <a:gd name="T10" fmla="*/ 8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6" name="Line 1469"/>
            <p:cNvSpPr>
              <a:spLocks noChangeShapeType="1"/>
            </p:cNvSpPr>
            <p:nvPr/>
          </p:nvSpPr>
          <p:spPr bwMode="auto">
            <a:xfrm>
              <a:off x="2364" y="1742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7" name="Line 1470"/>
            <p:cNvSpPr>
              <a:spLocks noChangeShapeType="1"/>
            </p:cNvSpPr>
            <p:nvPr/>
          </p:nvSpPr>
          <p:spPr bwMode="auto">
            <a:xfrm flipH="1">
              <a:off x="2364" y="174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8" name="Line 1471"/>
            <p:cNvSpPr>
              <a:spLocks noChangeShapeType="1"/>
            </p:cNvSpPr>
            <p:nvPr/>
          </p:nvSpPr>
          <p:spPr bwMode="auto">
            <a:xfrm>
              <a:off x="2371" y="1736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9" name="Freeform 1472"/>
            <p:cNvSpPr>
              <a:spLocks/>
            </p:cNvSpPr>
            <p:nvPr/>
          </p:nvSpPr>
          <p:spPr bwMode="auto">
            <a:xfrm>
              <a:off x="2371" y="172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0" name="Freeform 1473"/>
            <p:cNvSpPr>
              <a:spLocks/>
            </p:cNvSpPr>
            <p:nvPr/>
          </p:nvSpPr>
          <p:spPr bwMode="auto">
            <a:xfrm>
              <a:off x="2371" y="172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w 17"/>
                <a:gd name="T11" fmla="*/ 0 h 17"/>
                <a:gd name="T12" fmla="*/ 16 w 17"/>
                <a:gd name="T13" fmla="*/ 0 h 17"/>
                <a:gd name="T14" fmla="*/ 0 w 17"/>
                <a:gd name="T15" fmla="*/ 0 h 17"/>
                <a:gd name="T16" fmla="*/ 16 w 17"/>
                <a:gd name="T17" fmla="*/ 0 h 17"/>
                <a:gd name="T18" fmla="*/ 0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1" name="Freeform 1474"/>
            <p:cNvSpPr>
              <a:spLocks/>
            </p:cNvSpPr>
            <p:nvPr/>
          </p:nvSpPr>
          <p:spPr bwMode="auto">
            <a:xfrm>
              <a:off x="2371" y="171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2" name="Freeform 1475"/>
            <p:cNvSpPr>
              <a:spLocks/>
            </p:cNvSpPr>
            <p:nvPr/>
          </p:nvSpPr>
          <p:spPr bwMode="auto">
            <a:xfrm>
              <a:off x="2378" y="1701"/>
              <a:ext cx="28" cy="17"/>
            </a:xfrm>
            <a:custGeom>
              <a:avLst/>
              <a:gdLst>
                <a:gd name="T0" fmla="*/ 27 w 28"/>
                <a:gd name="T1" fmla="*/ 0 h 17"/>
                <a:gd name="T2" fmla="*/ 20 w 28"/>
                <a:gd name="T3" fmla="*/ 0 h 17"/>
                <a:gd name="T4" fmla="*/ 20 w 28"/>
                <a:gd name="T5" fmla="*/ 8 h 17"/>
                <a:gd name="T6" fmla="*/ 13 w 28"/>
                <a:gd name="T7" fmla="*/ 8 h 17"/>
                <a:gd name="T8" fmla="*/ 7 w 28"/>
                <a:gd name="T9" fmla="*/ 8 h 17"/>
                <a:gd name="T10" fmla="*/ 7 w 28"/>
                <a:gd name="T11" fmla="*/ 16 h 17"/>
                <a:gd name="T12" fmla="*/ 0 w 28"/>
                <a:gd name="T13" fmla="*/ 16 h 17"/>
                <a:gd name="T14" fmla="*/ 7 w 28"/>
                <a:gd name="T15" fmla="*/ 16 h 17"/>
                <a:gd name="T16" fmla="*/ 7 w 28"/>
                <a:gd name="T17" fmla="*/ 8 h 17"/>
                <a:gd name="T18" fmla="*/ 13 w 28"/>
                <a:gd name="T19" fmla="*/ 8 h 17"/>
                <a:gd name="T20" fmla="*/ 20 w 28"/>
                <a:gd name="T21" fmla="*/ 8 h 17"/>
                <a:gd name="T22" fmla="*/ 20 w 28"/>
                <a:gd name="T23" fmla="*/ 0 h 17"/>
                <a:gd name="T24" fmla="*/ 27 w 28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17"/>
                <a:gd name="T41" fmla="*/ 28 w 28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17">
                  <a:moveTo>
                    <a:pt x="27" y="0"/>
                  </a:moveTo>
                  <a:lnTo>
                    <a:pt x="20" y="0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7" y="8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7" y="8"/>
                  </a:lnTo>
                  <a:lnTo>
                    <a:pt x="13" y="8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27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3" name="Freeform 1476"/>
            <p:cNvSpPr>
              <a:spLocks/>
            </p:cNvSpPr>
            <p:nvPr/>
          </p:nvSpPr>
          <p:spPr bwMode="auto">
            <a:xfrm>
              <a:off x="2405" y="170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4" name="Freeform 1477"/>
            <p:cNvSpPr>
              <a:spLocks/>
            </p:cNvSpPr>
            <p:nvPr/>
          </p:nvSpPr>
          <p:spPr bwMode="auto">
            <a:xfrm>
              <a:off x="2398" y="1708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5" name="Freeform 1478"/>
            <p:cNvSpPr>
              <a:spLocks/>
            </p:cNvSpPr>
            <p:nvPr/>
          </p:nvSpPr>
          <p:spPr bwMode="auto">
            <a:xfrm>
              <a:off x="2398" y="1708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w 1"/>
                <a:gd name="T11" fmla="*/ 8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6" name="Line 1479"/>
            <p:cNvSpPr>
              <a:spLocks noChangeShapeType="1"/>
            </p:cNvSpPr>
            <p:nvPr/>
          </p:nvSpPr>
          <p:spPr bwMode="auto">
            <a:xfrm flipV="1">
              <a:off x="2398" y="171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7" name="Freeform 1480"/>
            <p:cNvSpPr>
              <a:spLocks/>
            </p:cNvSpPr>
            <p:nvPr/>
          </p:nvSpPr>
          <p:spPr bwMode="auto">
            <a:xfrm>
              <a:off x="2398" y="171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16 w 17"/>
                <a:gd name="T11" fmla="*/ 16 h 17"/>
                <a:gd name="T12" fmla="*/ 16 w 17"/>
                <a:gd name="T13" fmla="*/ 0 h 17"/>
                <a:gd name="T14" fmla="*/ 16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8" name="Freeform 1481"/>
            <p:cNvSpPr>
              <a:spLocks/>
            </p:cNvSpPr>
            <p:nvPr/>
          </p:nvSpPr>
          <p:spPr bwMode="auto">
            <a:xfrm>
              <a:off x="2398" y="171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9" name="Freeform 1482"/>
            <p:cNvSpPr>
              <a:spLocks/>
            </p:cNvSpPr>
            <p:nvPr/>
          </p:nvSpPr>
          <p:spPr bwMode="auto">
            <a:xfrm>
              <a:off x="2398" y="1722"/>
              <a:ext cx="1" cy="17"/>
            </a:xfrm>
            <a:custGeom>
              <a:avLst/>
              <a:gdLst>
                <a:gd name="T0" fmla="*/ 0 w 1"/>
                <a:gd name="T1" fmla="*/ 8 h 17"/>
                <a:gd name="T2" fmla="*/ 0 w 1"/>
                <a:gd name="T3" fmla="*/ 0 h 17"/>
                <a:gd name="T4" fmla="*/ 0 w 1"/>
                <a:gd name="T5" fmla="*/ 8 h 17"/>
                <a:gd name="T6" fmla="*/ 0 w 1"/>
                <a:gd name="T7" fmla="*/ 16 h 17"/>
                <a:gd name="T8" fmla="*/ 0 w 1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0" name="Freeform 1483"/>
            <p:cNvSpPr>
              <a:spLocks/>
            </p:cNvSpPr>
            <p:nvPr/>
          </p:nvSpPr>
          <p:spPr bwMode="auto">
            <a:xfrm>
              <a:off x="2398" y="1729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1" name="Line 1484"/>
            <p:cNvSpPr>
              <a:spLocks noChangeShapeType="1"/>
            </p:cNvSpPr>
            <p:nvPr/>
          </p:nvSpPr>
          <p:spPr bwMode="auto">
            <a:xfrm flipV="1">
              <a:off x="2398" y="174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2" name="Freeform 1485"/>
            <p:cNvSpPr>
              <a:spLocks/>
            </p:cNvSpPr>
            <p:nvPr/>
          </p:nvSpPr>
          <p:spPr bwMode="auto">
            <a:xfrm>
              <a:off x="2385" y="174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7 w 17"/>
                <a:gd name="T3" fmla="*/ 0 h 17"/>
                <a:gd name="T4" fmla="*/ 7 w 17"/>
                <a:gd name="T5" fmla="*/ 16 h 17"/>
                <a:gd name="T6" fmla="*/ 16 w 17"/>
                <a:gd name="T7" fmla="*/ 16 h 17"/>
                <a:gd name="T8" fmla="*/ 7 w 17"/>
                <a:gd name="T9" fmla="*/ 16 h 17"/>
                <a:gd name="T10" fmla="*/ 7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3" name="Freeform 1486"/>
            <p:cNvSpPr>
              <a:spLocks/>
            </p:cNvSpPr>
            <p:nvPr/>
          </p:nvSpPr>
          <p:spPr bwMode="auto">
            <a:xfrm>
              <a:off x="2385" y="174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7 w 17"/>
                <a:gd name="T3" fmla="*/ 8 h 17"/>
                <a:gd name="T4" fmla="*/ 0 w 17"/>
                <a:gd name="T5" fmla="*/ 8 h 17"/>
                <a:gd name="T6" fmla="*/ 0 w 17"/>
                <a:gd name="T7" fmla="*/ 0 h 17"/>
                <a:gd name="T8" fmla="*/ 0 w 17"/>
                <a:gd name="T9" fmla="*/ 8 h 17"/>
                <a:gd name="T10" fmla="*/ 7 w 17"/>
                <a:gd name="T11" fmla="*/ 8 h 17"/>
                <a:gd name="T12" fmla="*/ 7 w 17"/>
                <a:gd name="T13" fmla="*/ 16 h 17"/>
                <a:gd name="T14" fmla="*/ 16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16"/>
                  </a:lnTo>
                  <a:lnTo>
                    <a:pt x="16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4" name="Line 1487"/>
            <p:cNvSpPr>
              <a:spLocks noChangeShapeType="1"/>
            </p:cNvSpPr>
            <p:nvPr/>
          </p:nvSpPr>
          <p:spPr bwMode="auto">
            <a:xfrm>
              <a:off x="2398" y="1749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5" name="Freeform 1488"/>
            <p:cNvSpPr>
              <a:spLocks/>
            </p:cNvSpPr>
            <p:nvPr/>
          </p:nvSpPr>
          <p:spPr bwMode="auto">
            <a:xfrm>
              <a:off x="2398" y="174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6" name="Freeform 1489"/>
            <p:cNvSpPr>
              <a:spLocks/>
            </p:cNvSpPr>
            <p:nvPr/>
          </p:nvSpPr>
          <p:spPr bwMode="auto">
            <a:xfrm>
              <a:off x="2398" y="175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7" name="Freeform 1490"/>
            <p:cNvSpPr>
              <a:spLocks/>
            </p:cNvSpPr>
            <p:nvPr/>
          </p:nvSpPr>
          <p:spPr bwMode="auto">
            <a:xfrm>
              <a:off x="2385" y="1749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7 w 17"/>
                <a:gd name="T3" fmla="*/ 8 h 17"/>
                <a:gd name="T4" fmla="*/ 16 w 17"/>
                <a:gd name="T5" fmla="*/ 8 h 17"/>
                <a:gd name="T6" fmla="*/ 16 w 17"/>
                <a:gd name="T7" fmla="*/ 16 h 17"/>
                <a:gd name="T8" fmla="*/ 16 w 17"/>
                <a:gd name="T9" fmla="*/ 8 h 17"/>
                <a:gd name="T10" fmla="*/ 7 w 17"/>
                <a:gd name="T11" fmla="*/ 8 h 17"/>
                <a:gd name="T12" fmla="*/ 0 w 17"/>
                <a:gd name="T13" fmla="*/ 0 h 17"/>
                <a:gd name="T14" fmla="*/ 0 w 17"/>
                <a:gd name="T15" fmla="*/ 8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8"/>
                  </a:moveTo>
                  <a:lnTo>
                    <a:pt x="7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8" name="Line 1491"/>
            <p:cNvSpPr>
              <a:spLocks noChangeShapeType="1"/>
            </p:cNvSpPr>
            <p:nvPr/>
          </p:nvSpPr>
          <p:spPr bwMode="auto">
            <a:xfrm flipV="1">
              <a:off x="2385" y="1748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9" name="Line 1492"/>
            <p:cNvSpPr>
              <a:spLocks noChangeShapeType="1"/>
            </p:cNvSpPr>
            <p:nvPr/>
          </p:nvSpPr>
          <p:spPr bwMode="auto">
            <a:xfrm flipH="1" flipV="1">
              <a:off x="2385" y="1756"/>
              <a:ext cx="6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0" name="Freeform 1493"/>
            <p:cNvSpPr>
              <a:spLocks/>
            </p:cNvSpPr>
            <p:nvPr/>
          </p:nvSpPr>
          <p:spPr bwMode="auto">
            <a:xfrm>
              <a:off x="2378" y="1770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1" name="Freeform 1494"/>
            <p:cNvSpPr>
              <a:spLocks/>
            </p:cNvSpPr>
            <p:nvPr/>
          </p:nvSpPr>
          <p:spPr bwMode="auto">
            <a:xfrm>
              <a:off x="2350" y="1770"/>
              <a:ext cx="29" cy="1"/>
            </a:xfrm>
            <a:custGeom>
              <a:avLst/>
              <a:gdLst>
                <a:gd name="T0" fmla="*/ 0 w 29"/>
                <a:gd name="T1" fmla="*/ 0 h 1"/>
                <a:gd name="T2" fmla="*/ 7 w 29"/>
                <a:gd name="T3" fmla="*/ 0 h 1"/>
                <a:gd name="T4" fmla="*/ 14 w 29"/>
                <a:gd name="T5" fmla="*/ 0 h 1"/>
                <a:gd name="T6" fmla="*/ 21 w 29"/>
                <a:gd name="T7" fmla="*/ 0 h 1"/>
                <a:gd name="T8" fmla="*/ 28 w 29"/>
                <a:gd name="T9" fmla="*/ 0 h 1"/>
                <a:gd name="T10" fmla="*/ 21 w 29"/>
                <a:gd name="T11" fmla="*/ 0 h 1"/>
                <a:gd name="T12" fmla="*/ 14 w 29"/>
                <a:gd name="T13" fmla="*/ 0 h 1"/>
                <a:gd name="T14" fmla="*/ 7 w 29"/>
                <a:gd name="T15" fmla="*/ 0 h 1"/>
                <a:gd name="T16" fmla="*/ 0 w 29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"/>
                <a:gd name="T29" fmla="*/ 29 w 29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2" name="Line 1495"/>
            <p:cNvSpPr>
              <a:spLocks noChangeShapeType="1"/>
            </p:cNvSpPr>
            <p:nvPr/>
          </p:nvSpPr>
          <p:spPr bwMode="auto">
            <a:xfrm>
              <a:off x="2316" y="1763"/>
              <a:ext cx="34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3" name="Freeform 1496"/>
            <p:cNvSpPr>
              <a:spLocks/>
            </p:cNvSpPr>
            <p:nvPr/>
          </p:nvSpPr>
          <p:spPr bwMode="auto">
            <a:xfrm>
              <a:off x="2316" y="1756"/>
              <a:ext cx="35" cy="17"/>
            </a:xfrm>
            <a:custGeom>
              <a:avLst/>
              <a:gdLst>
                <a:gd name="T0" fmla="*/ 34 w 35"/>
                <a:gd name="T1" fmla="*/ 0 h 17"/>
                <a:gd name="T2" fmla="*/ 28 w 35"/>
                <a:gd name="T3" fmla="*/ 0 h 17"/>
                <a:gd name="T4" fmla="*/ 21 w 35"/>
                <a:gd name="T5" fmla="*/ 0 h 17"/>
                <a:gd name="T6" fmla="*/ 14 w 35"/>
                <a:gd name="T7" fmla="*/ 16 h 17"/>
                <a:gd name="T8" fmla="*/ 7 w 35"/>
                <a:gd name="T9" fmla="*/ 16 h 17"/>
                <a:gd name="T10" fmla="*/ 0 w 35"/>
                <a:gd name="T11" fmla="*/ 16 h 17"/>
                <a:gd name="T12" fmla="*/ 7 w 35"/>
                <a:gd name="T13" fmla="*/ 16 h 17"/>
                <a:gd name="T14" fmla="*/ 14 w 35"/>
                <a:gd name="T15" fmla="*/ 16 h 17"/>
                <a:gd name="T16" fmla="*/ 21 w 35"/>
                <a:gd name="T17" fmla="*/ 16 h 17"/>
                <a:gd name="T18" fmla="*/ 21 w 35"/>
                <a:gd name="T19" fmla="*/ 0 h 17"/>
                <a:gd name="T20" fmla="*/ 28 w 35"/>
                <a:gd name="T21" fmla="*/ 0 h 17"/>
                <a:gd name="T22" fmla="*/ 34 w 35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17"/>
                <a:gd name="T38" fmla="*/ 35 w 35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17">
                  <a:moveTo>
                    <a:pt x="34" y="0"/>
                  </a:moveTo>
                  <a:lnTo>
                    <a:pt x="28" y="0"/>
                  </a:lnTo>
                  <a:lnTo>
                    <a:pt x="21" y="0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4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4" name="Freeform 1497"/>
            <p:cNvSpPr>
              <a:spLocks/>
            </p:cNvSpPr>
            <p:nvPr/>
          </p:nvSpPr>
          <p:spPr bwMode="auto">
            <a:xfrm>
              <a:off x="2398" y="168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16 w 17"/>
                <a:gd name="T5" fmla="*/ 8 h 17"/>
                <a:gd name="T6" fmla="*/ 16 w 17"/>
                <a:gd name="T7" fmla="*/ 0 h 17"/>
                <a:gd name="T8" fmla="*/ 16 w 17"/>
                <a:gd name="T9" fmla="*/ 8 h 17"/>
                <a:gd name="T10" fmla="*/ 0 w 17"/>
                <a:gd name="T11" fmla="*/ 8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5" name="Freeform 1498"/>
            <p:cNvSpPr>
              <a:spLocks/>
            </p:cNvSpPr>
            <p:nvPr/>
          </p:nvSpPr>
          <p:spPr bwMode="auto">
            <a:xfrm>
              <a:off x="2398" y="168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16 w 17"/>
                <a:gd name="T11" fmla="*/ 16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6" name="Freeform 1499"/>
            <p:cNvSpPr>
              <a:spLocks/>
            </p:cNvSpPr>
            <p:nvPr/>
          </p:nvSpPr>
          <p:spPr bwMode="auto">
            <a:xfrm>
              <a:off x="2371" y="1688"/>
              <a:ext cx="35" cy="28"/>
            </a:xfrm>
            <a:custGeom>
              <a:avLst/>
              <a:gdLst>
                <a:gd name="T0" fmla="*/ 0 w 35"/>
                <a:gd name="T1" fmla="*/ 27 h 28"/>
                <a:gd name="T2" fmla="*/ 7 w 35"/>
                <a:gd name="T3" fmla="*/ 27 h 28"/>
                <a:gd name="T4" fmla="*/ 14 w 35"/>
                <a:gd name="T5" fmla="*/ 20 h 28"/>
                <a:gd name="T6" fmla="*/ 20 w 35"/>
                <a:gd name="T7" fmla="*/ 20 h 28"/>
                <a:gd name="T8" fmla="*/ 20 w 35"/>
                <a:gd name="T9" fmla="*/ 13 h 28"/>
                <a:gd name="T10" fmla="*/ 27 w 35"/>
                <a:gd name="T11" fmla="*/ 13 h 28"/>
                <a:gd name="T12" fmla="*/ 27 w 35"/>
                <a:gd name="T13" fmla="*/ 7 h 28"/>
                <a:gd name="T14" fmla="*/ 34 w 35"/>
                <a:gd name="T15" fmla="*/ 7 h 28"/>
                <a:gd name="T16" fmla="*/ 34 w 35"/>
                <a:gd name="T17" fmla="*/ 0 h 28"/>
                <a:gd name="T18" fmla="*/ 34 w 35"/>
                <a:gd name="T19" fmla="*/ 7 h 28"/>
                <a:gd name="T20" fmla="*/ 27 w 35"/>
                <a:gd name="T21" fmla="*/ 7 h 28"/>
                <a:gd name="T22" fmla="*/ 27 w 35"/>
                <a:gd name="T23" fmla="*/ 13 h 28"/>
                <a:gd name="T24" fmla="*/ 20 w 35"/>
                <a:gd name="T25" fmla="*/ 13 h 28"/>
                <a:gd name="T26" fmla="*/ 20 w 35"/>
                <a:gd name="T27" fmla="*/ 20 h 28"/>
                <a:gd name="T28" fmla="*/ 14 w 35"/>
                <a:gd name="T29" fmla="*/ 20 h 28"/>
                <a:gd name="T30" fmla="*/ 7 w 35"/>
                <a:gd name="T31" fmla="*/ 20 h 28"/>
                <a:gd name="T32" fmla="*/ 7 w 35"/>
                <a:gd name="T33" fmla="*/ 27 h 28"/>
                <a:gd name="T34" fmla="*/ 0 w 35"/>
                <a:gd name="T35" fmla="*/ 27 h 28"/>
                <a:gd name="T36" fmla="*/ 7 w 35"/>
                <a:gd name="T37" fmla="*/ 27 h 28"/>
                <a:gd name="T38" fmla="*/ 0 w 35"/>
                <a:gd name="T39" fmla="*/ 27 h 28"/>
                <a:gd name="T40" fmla="*/ 7 w 35"/>
                <a:gd name="T41" fmla="*/ 27 h 28"/>
                <a:gd name="T42" fmla="*/ 0 w 35"/>
                <a:gd name="T43" fmla="*/ 27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"/>
                <a:gd name="T67" fmla="*/ 0 h 28"/>
                <a:gd name="T68" fmla="*/ 35 w 35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" h="28">
                  <a:moveTo>
                    <a:pt x="0" y="27"/>
                  </a:moveTo>
                  <a:lnTo>
                    <a:pt x="7" y="27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7" y="13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7" y="13"/>
                  </a:lnTo>
                  <a:lnTo>
                    <a:pt x="20" y="13"/>
                  </a:lnTo>
                  <a:lnTo>
                    <a:pt x="20" y="20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0" y="27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7" name="Freeform 1500"/>
            <p:cNvSpPr>
              <a:spLocks/>
            </p:cNvSpPr>
            <p:nvPr/>
          </p:nvSpPr>
          <p:spPr bwMode="auto">
            <a:xfrm>
              <a:off x="2371" y="1695"/>
              <a:ext cx="21" cy="21"/>
            </a:xfrm>
            <a:custGeom>
              <a:avLst/>
              <a:gdLst>
                <a:gd name="T0" fmla="*/ 14 w 21"/>
                <a:gd name="T1" fmla="*/ 0 h 21"/>
                <a:gd name="T2" fmla="*/ 14 w 21"/>
                <a:gd name="T3" fmla="*/ 6 h 21"/>
                <a:gd name="T4" fmla="*/ 7 w 21"/>
                <a:gd name="T5" fmla="*/ 6 h 21"/>
                <a:gd name="T6" fmla="*/ 7 w 21"/>
                <a:gd name="T7" fmla="*/ 13 h 21"/>
                <a:gd name="T8" fmla="*/ 7 w 21"/>
                <a:gd name="T9" fmla="*/ 20 h 21"/>
                <a:gd name="T10" fmla="*/ 0 w 21"/>
                <a:gd name="T11" fmla="*/ 20 h 21"/>
                <a:gd name="T12" fmla="*/ 7 w 21"/>
                <a:gd name="T13" fmla="*/ 20 h 21"/>
                <a:gd name="T14" fmla="*/ 7 w 21"/>
                <a:gd name="T15" fmla="*/ 13 h 21"/>
                <a:gd name="T16" fmla="*/ 7 w 21"/>
                <a:gd name="T17" fmla="*/ 6 h 21"/>
                <a:gd name="T18" fmla="*/ 14 w 21"/>
                <a:gd name="T19" fmla="*/ 6 h 21"/>
                <a:gd name="T20" fmla="*/ 14 w 21"/>
                <a:gd name="T21" fmla="*/ 0 h 21"/>
                <a:gd name="T22" fmla="*/ 20 w 21"/>
                <a:gd name="T23" fmla="*/ 0 h 21"/>
                <a:gd name="T24" fmla="*/ 14 w 21"/>
                <a:gd name="T25" fmla="*/ 0 h 21"/>
                <a:gd name="T26" fmla="*/ 20 w 21"/>
                <a:gd name="T27" fmla="*/ 0 h 21"/>
                <a:gd name="T28" fmla="*/ 14 w 21"/>
                <a:gd name="T29" fmla="*/ 0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1"/>
                <a:gd name="T47" fmla="*/ 21 w 21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1">
                  <a:moveTo>
                    <a:pt x="14" y="0"/>
                  </a:moveTo>
                  <a:lnTo>
                    <a:pt x="14" y="6"/>
                  </a:lnTo>
                  <a:lnTo>
                    <a:pt x="7" y="6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7" y="6"/>
                  </a:lnTo>
                  <a:lnTo>
                    <a:pt x="14" y="6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14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8" name="Freeform 1501"/>
            <p:cNvSpPr>
              <a:spLocks/>
            </p:cNvSpPr>
            <p:nvPr/>
          </p:nvSpPr>
          <p:spPr bwMode="auto">
            <a:xfrm>
              <a:off x="2385" y="168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7 w 17"/>
                <a:gd name="T3" fmla="*/ 0 h 17"/>
                <a:gd name="T4" fmla="*/ 7 w 17"/>
                <a:gd name="T5" fmla="*/ 16 h 17"/>
                <a:gd name="T6" fmla="*/ 0 w 17"/>
                <a:gd name="T7" fmla="*/ 16 h 17"/>
                <a:gd name="T8" fmla="*/ 7 w 17"/>
                <a:gd name="T9" fmla="*/ 16 h 17"/>
                <a:gd name="T10" fmla="*/ 16 w 17"/>
                <a:gd name="T11" fmla="*/ 16 h 17"/>
                <a:gd name="T12" fmla="*/ 16 w 17"/>
                <a:gd name="T13" fmla="*/ 0 h 17"/>
                <a:gd name="T14" fmla="*/ 16 w 17"/>
                <a:gd name="T15" fmla="*/ 16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9" name="Freeform 1502"/>
            <p:cNvSpPr>
              <a:spLocks/>
            </p:cNvSpPr>
            <p:nvPr/>
          </p:nvSpPr>
          <p:spPr bwMode="auto">
            <a:xfrm>
              <a:off x="2398" y="168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16 w 17"/>
                <a:gd name="T9" fmla="*/ 16 h 17"/>
                <a:gd name="T10" fmla="*/ 16 w 17"/>
                <a:gd name="T11" fmla="*/ 0 h 17"/>
                <a:gd name="T12" fmla="*/ 16 w 17"/>
                <a:gd name="T13" fmla="*/ 16 h 17"/>
                <a:gd name="T14" fmla="*/ 16 w 17"/>
                <a:gd name="T15" fmla="*/ 0 h 17"/>
                <a:gd name="T16" fmla="*/ 16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0" name="Freeform 1503"/>
            <p:cNvSpPr>
              <a:spLocks/>
            </p:cNvSpPr>
            <p:nvPr/>
          </p:nvSpPr>
          <p:spPr bwMode="auto">
            <a:xfrm>
              <a:off x="2302" y="172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1" name="Line 1504"/>
            <p:cNvSpPr>
              <a:spLocks noChangeShapeType="1"/>
            </p:cNvSpPr>
            <p:nvPr/>
          </p:nvSpPr>
          <p:spPr bwMode="auto">
            <a:xfrm>
              <a:off x="2296" y="1729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2" name="Line 1505"/>
            <p:cNvSpPr>
              <a:spLocks noChangeShapeType="1"/>
            </p:cNvSpPr>
            <p:nvPr/>
          </p:nvSpPr>
          <p:spPr bwMode="auto">
            <a:xfrm>
              <a:off x="2289" y="172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3" name="Freeform 1506"/>
            <p:cNvSpPr>
              <a:spLocks/>
            </p:cNvSpPr>
            <p:nvPr/>
          </p:nvSpPr>
          <p:spPr bwMode="auto">
            <a:xfrm>
              <a:off x="2275" y="172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4" name="Freeform 1507"/>
            <p:cNvSpPr>
              <a:spLocks/>
            </p:cNvSpPr>
            <p:nvPr/>
          </p:nvSpPr>
          <p:spPr bwMode="auto">
            <a:xfrm>
              <a:off x="2261" y="172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5" name="Line 1508"/>
            <p:cNvSpPr>
              <a:spLocks noChangeShapeType="1"/>
            </p:cNvSpPr>
            <p:nvPr/>
          </p:nvSpPr>
          <p:spPr bwMode="auto">
            <a:xfrm flipH="1">
              <a:off x="2261" y="1729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6" name="Freeform 1509"/>
            <p:cNvSpPr>
              <a:spLocks/>
            </p:cNvSpPr>
            <p:nvPr/>
          </p:nvSpPr>
          <p:spPr bwMode="auto">
            <a:xfrm>
              <a:off x="2261" y="172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8 h 17"/>
                <a:gd name="T6" fmla="*/ 16 w 17"/>
                <a:gd name="T7" fmla="*/ 0 h 17"/>
                <a:gd name="T8" fmla="*/ 16 w 17"/>
                <a:gd name="T9" fmla="*/ 8 h 17"/>
                <a:gd name="T10" fmla="*/ 0 w 17"/>
                <a:gd name="T11" fmla="*/ 8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7" name="Freeform 1510"/>
            <p:cNvSpPr>
              <a:spLocks/>
            </p:cNvSpPr>
            <p:nvPr/>
          </p:nvSpPr>
          <p:spPr bwMode="auto">
            <a:xfrm>
              <a:off x="2261" y="1742"/>
              <a:ext cx="22" cy="1"/>
            </a:xfrm>
            <a:custGeom>
              <a:avLst/>
              <a:gdLst>
                <a:gd name="T0" fmla="*/ 21 w 22"/>
                <a:gd name="T1" fmla="*/ 0 h 1"/>
                <a:gd name="T2" fmla="*/ 14 w 22"/>
                <a:gd name="T3" fmla="*/ 0 h 1"/>
                <a:gd name="T4" fmla="*/ 7 w 22"/>
                <a:gd name="T5" fmla="*/ 0 h 1"/>
                <a:gd name="T6" fmla="*/ 0 w 22"/>
                <a:gd name="T7" fmla="*/ 0 h 1"/>
                <a:gd name="T8" fmla="*/ 7 w 22"/>
                <a:gd name="T9" fmla="*/ 0 h 1"/>
                <a:gd name="T10" fmla="*/ 14 w 22"/>
                <a:gd name="T11" fmla="*/ 0 h 1"/>
                <a:gd name="T12" fmla="*/ 21 w 2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"/>
                <a:gd name="T23" fmla="*/ 22 w 2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">
                  <a:moveTo>
                    <a:pt x="21" y="0"/>
                  </a:move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8" name="Freeform 1511"/>
            <p:cNvSpPr>
              <a:spLocks/>
            </p:cNvSpPr>
            <p:nvPr/>
          </p:nvSpPr>
          <p:spPr bwMode="auto">
            <a:xfrm>
              <a:off x="2282" y="174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16 h 17"/>
                <a:gd name="T4" fmla="*/ 8 w 17"/>
                <a:gd name="T5" fmla="*/ 0 h 17"/>
                <a:gd name="T6" fmla="*/ 0 w 17"/>
                <a:gd name="T7" fmla="*/ 0 h 17"/>
                <a:gd name="T8" fmla="*/ 8 w 17"/>
                <a:gd name="T9" fmla="*/ 0 h 17"/>
                <a:gd name="T10" fmla="*/ 8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9" name="Line 1512"/>
            <p:cNvSpPr>
              <a:spLocks noChangeShapeType="1"/>
            </p:cNvSpPr>
            <p:nvPr/>
          </p:nvSpPr>
          <p:spPr bwMode="auto">
            <a:xfrm>
              <a:off x="2296" y="1742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0" name="Freeform 1513"/>
            <p:cNvSpPr>
              <a:spLocks/>
            </p:cNvSpPr>
            <p:nvPr/>
          </p:nvSpPr>
          <p:spPr bwMode="auto">
            <a:xfrm>
              <a:off x="2296" y="173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1" name="Freeform 1514"/>
            <p:cNvSpPr>
              <a:spLocks/>
            </p:cNvSpPr>
            <p:nvPr/>
          </p:nvSpPr>
          <p:spPr bwMode="auto">
            <a:xfrm>
              <a:off x="2302" y="1729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0 h 17"/>
                <a:gd name="T6" fmla="*/ 0 w 1"/>
                <a:gd name="T7" fmla="*/ 16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2" name="Freeform 1515"/>
            <p:cNvSpPr>
              <a:spLocks/>
            </p:cNvSpPr>
            <p:nvPr/>
          </p:nvSpPr>
          <p:spPr bwMode="auto">
            <a:xfrm>
              <a:off x="2302" y="1729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16 w 17"/>
                <a:gd name="T3" fmla="*/ 16 h 17"/>
                <a:gd name="T4" fmla="*/ 8 w 17"/>
                <a:gd name="T5" fmla="*/ 16 h 17"/>
                <a:gd name="T6" fmla="*/ 8 w 17"/>
                <a:gd name="T7" fmla="*/ 0 h 17"/>
                <a:gd name="T8" fmla="*/ 0 w 17"/>
                <a:gd name="T9" fmla="*/ 0 h 17"/>
                <a:gd name="T10" fmla="*/ 8 w 17"/>
                <a:gd name="T11" fmla="*/ 0 h 17"/>
                <a:gd name="T12" fmla="*/ 8 w 17"/>
                <a:gd name="T13" fmla="*/ 16 h 17"/>
                <a:gd name="T14" fmla="*/ 16 w 17"/>
                <a:gd name="T15" fmla="*/ 16 h 17"/>
                <a:gd name="T16" fmla="*/ 8 w 17"/>
                <a:gd name="T17" fmla="*/ 16 h 17"/>
                <a:gd name="T18" fmla="*/ 16 w 17"/>
                <a:gd name="T19" fmla="*/ 16 h 17"/>
                <a:gd name="T20" fmla="*/ 8 w 17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8" y="16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3" name="Freeform 1516"/>
            <p:cNvSpPr>
              <a:spLocks/>
            </p:cNvSpPr>
            <p:nvPr/>
          </p:nvSpPr>
          <p:spPr bwMode="auto">
            <a:xfrm>
              <a:off x="2309" y="172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8 h 17"/>
                <a:gd name="T10" fmla="*/ 0 w 17"/>
                <a:gd name="T11" fmla="*/ 8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4" name="Freeform 1517"/>
            <p:cNvSpPr>
              <a:spLocks/>
            </p:cNvSpPr>
            <p:nvPr/>
          </p:nvSpPr>
          <p:spPr bwMode="auto">
            <a:xfrm>
              <a:off x="2309" y="172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5" name="Freeform 1518"/>
            <p:cNvSpPr>
              <a:spLocks/>
            </p:cNvSpPr>
            <p:nvPr/>
          </p:nvSpPr>
          <p:spPr bwMode="auto">
            <a:xfrm>
              <a:off x="2309" y="172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6" name="Freeform 1519"/>
            <p:cNvSpPr>
              <a:spLocks/>
            </p:cNvSpPr>
            <p:nvPr/>
          </p:nvSpPr>
          <p:spPr bwMode="auto">
            <a:xfrm>
              <a:off x="2316" y="1715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16 w 17"/>
                <a:gd name="T3" fmla="*/ 0 h 1"/>
                <a:gd name="T4" fmla="*/ 0 w 17"/>
                <a:gd name="T5" fmla="*/ 0 h 1"/>
                <a:gd name="T6" fmla="*/ 16 w 17"/>
                <a:gd name="T7" fmla="*/ 0 h 1"/>
                <a:gd name="T8" fmla="*/ 0 w 17"/>
                <a:gd name="T9" fmla="*/ 0 h 1"/>
                <a:gd name="T10" fmla="*/ 16 w 17"/>
                <a:gd name="T11" fmla="*/ 0 h 1"/>
                <a:gd name="T12" fmla="*/ 0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7" name="Freeform 1520"/>
            <p:cNvSpPr>
              <a:spLocks/>
            </p:cNvSpPr>
            <p:nvPr/>
          </p:nvSpPr>
          <p:spPr bwMode="auto">
            <a:xfrm>
              <a:off x="2316" y="1695"/>
              <a:ext cx="17" cy="21"/>
            </a:xfrm>
            <a:custGeom>
              <a:avLst/>
              <a:gdLst>
                <a:gd name="T0" fmla="*/ 16 w 17"/>
                <a:gd name="T1" fmla="*/ 0 h 21"/>
                <a:gd name="T2" fmla="*/ 16 w 17"/>
                <a:gd name="T3" fmla="*/ 6 h 21"/>
                <a:gd name="T4" fmla="*/ 8 w 17"/>
                <a:gd name="T5" fmla="*/ 6 h 21"/>
                <a:gd name="T6" fmla="*/ 8 w 17"/>
                <a:gd name="T7" fmla="*/ 13 h 21"/>
                <a:gd name="T8" fmla="*/ 8 w 17"/>
                <a:gd name="T9" fmla="*/ 20 h 21"/>
                <a:gd name="T10" fmla="*/ 0 w 17"/>
                <a:gd name="T11" fmla="*/ 20 h 21"/>
                <a:gd name="T12" fmla="*/ 8 w 17"/>
                <a:gd name="T13" fmla="*/ 20 h 21"/>
                <a:gd name="T14" fmla="*/ 8 w 17"/>
                <a:gd name="T15" fmla="*/ 13 h 21"/>
                <a:gd name="T16" fmla="*/ 8 w 17"/>
                <a:gd name="T17" fmla="*/ 6 h 21"/>
                <a:gd name="T18" fmla="*/ 16 w 17"/>
                <a:gd name="T19" fmla="*/ 6 h 21"/>
                <a:gd name="T20" fmla="*/ 16 w 17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1"/>
                <a:gd name="T35" fmla="*/ 17 w 17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1">
                  <a:moveTo>
                    <a:pt x="16" y="0"/>
                  </a:moveTo>
                  <a:lnTo>
                    <a:pt x="16" y="6"/>
                  </a:lnTo>
                  <a:lnTo>
                    <a:pt x="8" y="6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8" y="6"/>
                  </a:lnTo>
                  <a:lnTo>
                    <a:pt x="16" y="6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8" name="Freeform 1521"/>
            <p:cNvSpPr>
              <a:spLocks/>
            </p:cNvSpPr>
            <p:nvPr/>
          </p:nvSpPr>
          <p:spPr bwMode="auto">
            <a:xfrm>
              <a:off x="2330" y="1667"/>
              <a:ext cx="28" cy="29"/>
            </a:xfrm>
            <a:custGeom>
              <a:avLst/>
              <a:gdLst>
                <a:gd name="T0" fmla="*/ 27 w 28"/>
                <a:gd name="T1" fmla="*/ 0 h 29"/>
                <a:gd name="T2" fmla="*/ 20 w 28"/>
                <a:gd name="T3" fmla="*/ 7 h 29"/>
                <a:gd name="T4" fmla="*/ 14 w 28"/>
                <a:gd name="T5" fmla="*/ 7 h 29"/>
                <a:gd name="T6" fmla="*/ 7 w 28"/>
                <a:gd name="T7" fmla="*/ 14 h 29"/>
                <a:gd name="T8" fmla="*/ 7 w 28"/>
                <a:gd name="T9" fmla="*/ 21 h 29"/>
                <a:gd name="T10" fmla="*/ 0 w 28"/>
                <a:gd name="T11" fmla="*/ 28 h 29"/>
                <a:gd name="T12" fmla="*/ 7 w 28"/>
                <a:gd name="T13" fmla="*/ 21 h 29"/>
                <a:gd name="T14" fmla="*/ 7 w 28"/>
                <a:gd name="T15" fmla="*/ 14 h 29"/>
                <a:gd name="T16" fmla="*/ 14 w 28"/>
                <a:gd name="T17" fmla="*/ 7 h 29"/>
                <a:gd name="T18" fmla="*/ 20 w 28"/>
                <a:gd name="T19" fmla="*/ 7 h 29"/>
                <a:gd name="T20" fmla="*/ 27 w 28"/>
                <a:gd name="T21" fmla="*/ 7 h 29"/>
                <a:gd name="T22" fmla="*/ 27 w 28"/>
                <a:gd name="T23" fmla="*/ 0 h 29"/>
                <a:gd name="T24" fmla="*/ 27 w 28"/>
                <a:gd name="T25" fmla="*/ 7 h 29"/>
                <a:gd name="T26" fmla="*/ 27 w 28"/>
                <a:gd name="T27" fmla="*/ 0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29"/>
                <a:gd name="T44" fmla="*/ 28 w 28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29">
                  <a:moveTo>
                    <a:pt x="27" y="0"/>
                  </a:moveTo>
                  <a:lnTo>
                    <a:pt x="20" y="7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7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9" name="Freeform 1522"/>
            <p:cNvSpPr>
              <a:spLocks/>
            </p:cNvSpPr>
            <p:nvPr/>
          </p:nvSpPr>
          <p:spPr bwMode="auto">
            <a:xfrm>
              <a:off x="2357" y="166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0" name="Freeform 1523"/>
            <p:cNvSpPr>
              <a:spLocks/>
            </p:cNvSpPr>
            <p:nvPr/>
          </p:nvSpPr>
          <p:spPr bwMode="auto">
            <a:xfrm>
              <a:off x="2344" y="167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7 w 17"/>
                <a:gd name="T5" fmla="*/ 8 h 17"/>
                <a:gd name="T6" fmla="*/ 16 w 17"/>
                <a:gd name="T7" fmla="*/ 0 h 17"/>
                <a:gd name="T8" fmla="*/ 7 w 17"/>
                <a:gd name="T9" fmla="*/ 0 h 17"/>
                <a:gd name="T10" fmla="*/ 7 w 17"/>
                <a:gd name="T11" fmla="*/ 8 h 17"/>
                <a:gd name="T12" fmla="*/ 0 w 17"/>
                <a:gd name="T13" fmla="*/ 8 h 17"/>
                <a:gd name="T14" fmla="*/ 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6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1" name="Freeform 1524"/>
            <p:cNvSpPr>
              <a:spLocks/>
            </p:cNvSpPr>
            <p:nvPr/>
          </p:nvSpPr>
          <p:spPr bwMode="auto">
            <a:xfrm>
              <a:off x="2323" y="1688"/>
              <a:ext cx="22" cy="28"/>
            </a:xfrm>
            <a:custGeom>
              <a:avLst/>
              <a:gdLst>
                <a:gd name="T0" fmla="*/ 0 w 22"/>
                <a:gd name="T1" fmla="*/ 27 h 28"/>
                <a:gd name="T2" fmla="*/ 0 w 22"/>
                <a:gd name="T3" fmla="*/ 20 h 28"/>
                <a:gd name="T4" fmla="*/ 7 w 22"/>
                <a:gd name="T5" fmla="*/ 20 h 28"/>
                <a:gd name="T6" fmla="*/ 7 w 22"/>
                <a:gd name="T7" fmla="*/ 13 h 28"/>
                <a:gd name="T8" fmla="*/ 14 w 22"/>
                <a:gd name="T9" fmla="*/ 13 h 28"/>
                <a:gd name="T10" fmla="*/ 14 w 22"/>
                <a:gd name="T11" fmla="*/ 7 h 28"/>
                <a:gd name="T12" fmla="*/ 21 w 22"/>
                <a:gd name="T13" fmla="*/ 7 h 28"/>
                <a:gd name="T14" fmla="*/ 21 w 22"/>
                <a:gd name="T15" fmla="*/ 0 h 28"/>
                <a:gd name="T16" fmla="*/ 21 w 22"/>
                <a:gd name="T17" fmla="*/ 7 h 28"/>
                <a:gd name="T18" fmla="*/ 14 w 22"/>
                <a:gd name="T19" fmla="*/ 7 h 28"/>
                <a:gd name="T20" fmla="*/ 14 w 22"/>
                <a:gd name="T21" fmla="*/ 13 h 28"/>
                <a:gd name="T22" fmla="*/ 7 w 22"/>
                <a:gd name="T23" fmla="*/ 13 h 28"/>
                <a:gd name="T24" fmla="*/ 7 w 22"/>
                <a:gd name="T25" fmla="*/ 20 h 28"/>
                <a:gd name="T26" fmla="*/ 0 w 22"/>
                <a:gd name="T27" fmla="*/ 20 h 28"/>
                <a:gd name="T28" fmla="*/ 0 w 22"/>
                <a:gd name="T29" fmla="*/ 2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8"/>
                <a:gd name="T47" fmla="*/ 22 w 22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8">
                  <a:moveTo>
                    <a:pt x="0" y="27"/>
                  </a:moveTo>
                  <a:lnTo>
                    <a:pt x="0" y="20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4" y="13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14" y="13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2" name="Freeform 1525"/>
            <p:cNvSpPr>
              <a:spLocks/>
            </p:cNvSpPr>
            <p:nvPr/>
          </p:nvSpPr>
          <p:spPr bwMode="auto">
            <a:xfrm>
              <a:off x="2316" y="1715"/>
              <a:ext cx="17" cy="35"/>
            </a:xfrm>
            <a:custGeom>
              <a:avLst/>
              <a:gdLst>
                <a:gd name="T0" fmla="*/ 0 w 17"/>
                <a:gd name="T1" fmla="*/ 34 h 35"/>
                <a:gd name="T2" fmla="*/ 0 w 17"/>
                <a:gd name="T3" fmla="*/ 27 h 35"/>
                <a:gd name="T4" fmla="*/ 0 w 17"/>
                <a:gd name="T5" fmla="*/ 21 h 35"/>
                <a:gd name="T6" fmla="*/ 0 w 17"/>
                <a:gd name="T7" fmla="*/ 14 h 35"/>
                <a:gd name="T8" fmla="*/ 16 w 17"/>
                <a:gd name="T9" fmla="*/ 14 h 35"/>
                <a:gd name="T10" fmla="*/ 16 w 17"/>
                <a:gd name="T11" fmla="*/ 7 h 35"/>
                <a:gd name="T12" fmla="*/ 16 w 17"/>
                <a:gd name="T13" fmla="*/ 0 h 35"/>
                <a:gd name="T14" fmla="*/ 16 w 17"/>
                <a:gd name="T15" fmla="*/ 7 h 35"/>
                <a:gd name="T16" fmla="*/ 0 w 17"/>
                <a:gd name="T17" fmla="*/ 14 h 35"/>
                <a:gd name="T18" fmla="*/ 0 w 17"/>
                <a:gd name="T19" fmla="*/ 21 h 35"/>
                <a:gd name="T20" fmla="*/ 0 w 17"/>
                <a:gd name="T21" fmla="*/ 27 h 35"/>
                <a:gd name="T22" fmla="*/ 0 w 17"/>
                <a:gd name="T23" fmla="*/ 34 h 35"/>
                <a:gd name="T24" fmla="*/ 0 w 17"/>
                <a:gd name="T25" fmla="*/ 27 h 35"/>
                <a:gd name="T26" fmla="*/ 0 w 17"/>
                <a:gd name="T27" fmla="*/ 34 h 35"/>
                <a:gd name="T28" fmla="*/ 0 w 17"/>
                <a:gd name="T29" fmla="*/ 27 h 35"/>
                <a:gd name="T30" fmla="*/ 0 w 17"/>
                <a:gd name="T31" fmla="*/ 34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35"/>
                <a:gd name="T50" fmla="*/ 17 w 17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35">
                  <a:moveTo>
                    <a:pt x="0" y="34"/>
                  </a:moveTo>
                  <a:lnTo>
                    <a:pt x="0" y="27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3" name="Freeform 1526"/>
            <p:cNvSpPr>
              <a:spLocks/>
            </p:cNvSpPr>
            <p:nvPr/>
          </p:nvSpPr>
          <p:spPr bwMode="auto">
            <a:xfrm>
              <a:off x="2309" y="174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16 w 17"/>
                <a:gd name="T5" fmla="*/ 0 h 17"/>
                <a:gd name="T6" fmla="*/ 16 w 17"/>
                <a:gd name="T7" fmla="*/ 8 h 17"/>
                <a:gd name="T8" fmla="*/ 16 w 17"/>
                <a:gd name="T9" fmla="*/ 16 h 17"/>
                <a:gd name="T10" fmla="*/ 0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4" name="Line 1527"/>
            <p:cNvSpPr>
              <a:spLocks noChangeShapeType="1"/>
            </p:cNvSpPr>
            <p:nvPr/>
          </p:nvSpPr>
          <p:spPr bwMode="auto">
            <a:xfrm>
              <a:off x="2309" y="175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5" name="Freeform 1528"/>
            <p:cNvSpPr>
              <a:spLocks/>
            </p:cNvSpPr>
            <p:nvPr/>
          </p:nvSpPr>
          <p:spPr bwMode="auto">
            <a:xfrm>
              <a:off x="2302" y="175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6" name="Line 1529"/>
            <p:cNvSpPr>
              <a:spLocks noChangeShapeType="1"/>
            </p:cNvSpPr>
            <p:nvPr/>
          </p:nvSpPr>
          <p:spPr bwMode="auto">
            <a:xfrm>
              <a:off x="2302" y="175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7" name="Line 1530"/>
            <p:cNvSpPr>
              <a:spLocks noChangeShapeType="1"/>
            </p:cNvSpPr>
            <p:nvPr/>
          </p:nvSpPr>
          <p:spPr bwMode="auto">
            <a:xfrm flipH="1">
              <a:off x="2302" y="175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8" name="Freeform 1531"/>
            <p:cNvSpPr>
              <a:spLocks/>
            </p:cNvSpPr>
            <p:nvPr/>
          </p:nvSpPr>
          <p:spPr bwMode="auto">
            <a:xfrm>
              <a:off x="2309" y="1715"/>
              <a:ext cx="17" cy="42"/>
            </a:xfrm>
            <a:custGeom>
              <a:avLst/>
              <a:gdLst>
                <a:gd name="T0" fmla="*/ 8 w 17"/>
                <a:gd name="T1" fmla="*/ 0 h 42"/>
                <a:gd name="T2" fmla="*/ 8 w 17"/>
                <a:gd name="T3" fmla="*/ 7 h 42"/>
                <a:gd name="T4" fmla="*/ 8 w 17"/>
                <a:gd name="T5" fmla="*/ 14 h 42"/>
                <a:gd name="T6" fmla="*/ 8 w 17"/>
                <a:gd name="T7" fmla="*/ 21 h 42"/>
                <a:gd name="T8" fmla="*/ 0 w 17"/>
                <a:gd name="T9" fmla="*/ 27 h 42"/>
                <a:gd name="T10" fmla="*/ 0 w 17"/>
                <a:gd name="T11" fmla="*/ 34 h 42"/>
                <a:gd name="T12" fmla="*/ 0 w 17"/>
                <a:gd name="T13" fmla="*/ 41 h 42"/>
                <a:gd name="T14" fmla="*/ 0 w 17"/>
                <a:gd name="T15" fmla="*/ 34 h 42"/>
                <a:gd name="T16" fmla="*/ 0 w 17"/>
                <a:gd name="T17" fmla="*/ 27 h 42"/>
                <a:gd name="T18" fmla="*/ 8 w 17"/>
                <a:gd name="T19" fmla="*/ 27 h 42"/>
                <a:gd name="T20" fmla="*/ 8 w 17"/>
                <a:gd name="T21" fmla="*/ 21 h 42"/>
                <a:gd name="T22" fmla="*/ 8 w 17"/>
                <a:gd name="T23" fmla="*/ 14 h 42"/>
                <a:gd name="T24" fmla="*/ 8 w 17"/>
                <a:gd name="T25" fmla="*/ 7 h 42"/>
                <a:gd name="T26" fmla="*/ 16 w 17"/>
                <a:gd name="T27" fmla="*/ 7 h 42"/>
                <a:gd name="T28" fmla="*/ 16 w 17"/>
                <a:gd name="T29" fmla="*/ 0 h 42"/>
                <a:gd name="T30" fmla="*/ 8 w 17"/>
                <a:gd name="T31" fmla="*/ 0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42"/>
                <a:gd name="T50" fmla="*/ 17 w 17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42">
                  <a:moveTo>
                    <a:pt x="8" y="0"/>
                  </a:moveTo>
                  <a:lnTo>
                    <a:pt x="8" y="7"/>
                  </a:lnTo>
                  <a:lnTo>
                    <a:pt x="8" y="14"/>
                  </a:lnTo>
                  <a:lnTo>
                    <a:pt x="8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8" y="27"/>
                  </a:lnTo>
                  <a:lnTo>
                    <a:pt x="8" y="21"/>
                  </a:lnTo>
                  <a:lnTo>
                    <a:pt x="8" y="14"/>
                  </a:lnTo>
                  <a:lnTo>
                    <a:pt x="8" y="7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9" name="Line 1532"/>
            <p:cNvSpPr>
              <a:spLocks noChangeShapeType="1"/>
            </p:cNvSpPr>
            <p:nvPr/>
          </p:nvSpPr>
          <p:spPr bwMode="auto">
            <a:xfrm flipV="1">
              <a:off x="2405" y="166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0" name="Line 1533"/>
            <p:cNvSpPr>
              <a:spLocks noChangeShapeType="1"/>
            </p:cNvSpPr>
            <p:nvPr/>
          </p:nvSpPr>
          <p:spPr bwMode="auto">
            <a:xfrm flipH="1">
              <a:off x="2405" y="167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1" name="Line 1534"/>
            <p:cNvSpPr>
              <a:spLocks noChangeShapeType="1"/>
            </p:cNvSpPr>
            <p:nvPr/>
          </p:nvSpPr>
          <p:spPr bwMode="auto">
            <a:xfrm flipV="1">
              <a:off x="2412" y="167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2" name="Line 1535"/>
            <p:cNvSpPr>
              <a:spLocks noChangeShapeType="1"/>
            </p:cNvSpPr>
            <p:nvPr/>
          </p:nvSpPr>
          <p:spPr bwMode="auto">
            <a:xfrm>
              <a:off x="2405" y="168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3" name="Freeform 1536"/>
            <p:cNvSpPr>
              <a:spLocks/>
            </p:cNvSpPr>
            <p:nvPr/>
          </p:nvSpPr>
          <p:spPr bwMode="auto">
            <a:xfrm>
              <a:off x="2398" y="168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4" name="Freeform 1537"/>
            <p:cNvSpPr>
              <a:spLocks/>
            </p:cNvSpPr>
            <p:nvPr/>
          </p:nvSpPr>
          <p:spPr bwMode="auto">
            <a:xfrm>
              <a:off x="2385" y="168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7 w 17"/>
                <a:gd name="T3" fmla="*/ 16 h 17"/>
                <a:gd name="T4" fmla="*/ 7 w 17"/>
                <a:gd name="T5" fmla="*/ 0 h 17"/>
                <a:gd name="T6" fmla="*/ 16 w 17"/>
                <a:gd name="T7" fmla="*/ 0 h 17"/>
                <a:gd name="T8" fmla="*/ 7 w 17"/>
                <a:gd name="T9" fmla="*/ 0 h 17"/>
                <a:gd name="T10" fmla="*/ 0 w 17"/>
                <a:gd name="T11" fmla="*/ 0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7" y="16"/>
                  </a:lnTo>
                  <a:lnTo>
                    <a:pt x="7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5" name="Freeform 1538"/>
            <p:cNvSpPr>
              <a:spLocks/>
            </p:cNvSpPr>
            <p:nvPr/>
          </p:nvSpPr>
          <p:spPr bwMode="auto">
            <a:xfrm>
              <a:off x="2371" y="1688"/>
              <a:ext cx="17" cy="35"/>
            </a:xfrm>
            <a:custGeom>
              <a:avLst/>
              <a:gdLst>
                <a:gd name="T0" fmla="*/ 0 w 17"/>
                <a:gd name="T1" fmla="*/ 34 h 35"/>
                <a:gd name="T2" fmla="*/ 0 w 17"/>
                <a:gd name="T3" fmla="*/ 27 h 35"/>
                <a:gd name="T4" fmla="*/ 0 w 17"/>
                <a:gd name="T5" fmla="*/ 20 h 35"/>
                <a:gd name="T6" fmla="*/ 8 w 17"/>
                <a:gd name="T7" fmla="*/ 20 h 35"/>
                <a:gd name="T8" fmla="*/ 8 w 17"/>
                <a:gd name="T9" fmla="*/ 13 h 35"/>
                <a:gd name="T10" fmla="*/ 16 w 17"/>
                <a:gd name="T11" fmla="*/ 7 h 35"/>
                <a:gd name="T12" fmla="*/ 16 w 17"/>
                <a:gd name="T13" fmla="*/ 0 h 35"/>
                <a:gd name="T14" fmla="*/ 16 w 17"/>
                <a:gd name="T15" fmla="*/ 7 h 35"/>
                <a:gd name="T16" fmla="*/ 8 w 17"/>
                <a:gd name="T17" fmla="*/ 7 h 35"/>
                <a:gd name="T18" fmla="*/ 8 w 17"/>
                <a:gd name="T19" fmla="*/ 13 h 35"/>
                <a:gd name="T20" fmla="*/ 8 w 17"/>
                <a:gd name="T21" fmla="*/ 20 h 35"/>
                <a:gd name="T22" fmla="*/ 0 w 17"/>
                <a:gd name="T23" fmla="*/ 20 h 35"/>
                <a:gd name="T24" fmla="*/ 0 w 17"/>
                <a:gd name="T25" fmla="*/ 27 h 35"/>
                <a:gd name="T26" fmla="*/ 0 w 17"/>
                <a:gd name="T27" fmla="*/ 3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35"/>
                <a:gd name="T44" fmla="*/ 17 w 17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35">
                  <a:moveTo>
                    <a:pt x="0" y="34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6" name="Line 1539"/>
            <p:cNvSpPr>
              <a:spLocks noChangeShapeType="1"/>
            </p:cNvSpPr>
            <p:nvPr/>
          </p:nvSpPr>
          <p:spPr bwMode="auto">
            <a:xfrm flipV="1">
              <a:off x="2371" y="172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7" name="Freeform 1540"/>
            <p:cNvSpPr>
              <a:spLocks/>
            </p:cNvSpPr>
            <p:nvPr/>
          </p:nvSpPr>
          <p:spPr bwMode="auto">
            <a:xfrm>
              <a:off x="2364" y="172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8 h 17"/>
                <a:gd name="T4" fmla="*/ 16 w 17"/>
                <a:gd name="T5" fmla="*/ 8 h 17"/>
                <a:gd name="T6" fmla="*/ 16 w 17"/>
                <a:gd name="T7" fmla="*/ 0 h 17"/>
                <a:gd name="T8" fmla="*/ 16 w 17"/>
                <a:gd name="T9" fmla="*/ 8 h 17"/>
                <a:gd name="T10" fmla="*/ 0 w 17"/>
                <a:gd name="T11" fmla="*/ 8 h 17"/>
                <a:gd name="T12" fmla="*/ 0 w 17"/>
                <a:gd name="T13" fmla="*/ 16 h 17"/>
                <a:gd name="T14" fmla="*/ 16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8" name="Freeform 1541"/>
            <p:cNvSpPr>
              <a:spLocks/>
            </p:cNvSpPr>
            <p:nvPr/>
          </p:nvSpPr>
          <p:spPr bwMode="auto">
            <a:xfrm>
              <a:off x="2364" y="174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9" name="Freeform 1542"/>
            <p:cNvSpPr>
              <a:spLocks/>
            </p:cNvSpPr>
            <p:nvPr/>
          </p:nvSpPr>
          <p:spPr bwMode="auto">
            <a:xfrm>
              <a:off x="2337" y="1742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0 w 28"/>
                <a:gd name="T3" fmla="*/ 8 h 17"/>
                <a:gd name="T4" fmla="*/ 7 w 28"/>
                <a:gd name="T5" fmla="*/ 8 h 17"/>
                <a:gd name="T6" fmla="*/ 13 w 28"/>
                <a:gd name="T7" fmla="*/ 8 h 17"/>
                <a:gd name="T8" fmla="*/ 20 w 28"/>
                <a:gd name="T9" fmla="*/ 8 h 17"/>
                <a:gd name="T10" fmla="*/ 27 w 28"/>
                <a:gd name="T11" fmla="*/ 8 h 17"/>
                <a:gd name="T12" fmla="*/ 27 w 28"/>
                <a:gd name="T13" fmla="*/ 0 h 17"/>
                <a:gd name="T14" fmla="*/ 20 w 28"/>
                <a:gd name="T15" fmla="*/ 0 h 17"/>
                <a:gd name="T16" fmla="*/ 13 w 28"/>
                <a:gd name="T17" fmla="*/ 8 h 17"/>
                <a:gd name="T18" fmla="*/ 7 w 28"/>
                <a:gd name="T19" fmla="*/ 8 h 17"/>
                <a:gd name="T20" fmla="*/ 0 w 28"/>
                <a:gd name="T21" fmla="*/ 8 h 17"/>
                <a:gd name="T22" fmla="*/ 0 w 28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17"/>
                <a:gd name="T38" fmla="*/ 28 w 28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17">
                  <a:moveTo>
                    <a:pt x="0" y="16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3" y="8"/>
                  </a:lnTo>
                  <a:lnTo>
                    <a:pt x="20" y="8"/>
                  </a:lnTo>
                  <a:lnTo>
                    <a:pt x="27" y="8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0" name="Freeform 1543"/>
            <p:cNvSpPr>
              <a:spLocks/>
            </p:cNvSpPr>
            <p:nvPr/>
          </p:nvSpPr>
          <p:spPr bwMode="auto">
            <a:xfrm>
              <a:off x="2337" y="174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8 w 17"/>
                <a:gd name="T5" fmla="*/ 16 h 17"/>
                <a:gd name="T6" fmla="*/ 0 w 17"/>
                <a:gd name="T7" fmla="*/ 16 h 17"/>
                <a:gd name="T8" fmla="*/ 8 w 17"/>
                <a:gd name="T9" fmla="*/ 16 h 17"/>
                <a:gd name="T10" fmla="*/ 8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1" name="Freeform 1544"/>
            <p:cNvSpPr>
              <a:spLocks/>
            </p:cNvSpPr>
            <p:nvPr/>
          </p:nvSpPr>
          <p:spPr bwMode="auto">
            <a:xfrm>
              <a:off x="2337" y="17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2" name="Freeform 1545"/>
            <p:cNvSpPr>
              <a:spLocks/>
            </p:cNvSpPr>
            <p:nvPr/>
          </p:nvSpPr>
          <p:spPr bwMode="auto">
            <a:xfrm>
              <a:off x="2316" y="1756"/>
              <a:ext cx="22" cy="1"/>
            </a:xfrm>
            <a:custGeom>
              <a:avLst/>
              <a:gdLst>
                <a:gd name="T0" fmla="*/ 0 w 22"/>
                <a:gd name="T1" fmla="*/ 0 h 1"/>
                <a:gd name="T2" fmla="*/ 7 w 22"/>
                <a:gd name="T3" fmla="*/ 0 h 1"/>
                <a:gd name="T4" fmla="*/ 14 w 22"/>
                <a:gd name="T5" fmla="*/ 0 h 1"/>
                <a:gd name="T6" fmla="*/ 21 w 22"/>
                <a:gd name="T7" fmla="*/ 0 h 1"/>
                <a:gd name="T8" fmla="*/ 14 w 22"/>
                <a:gd name="T9" fmla="*/ 0 h 1"/>
                <a:gd name="T10" fmla="*/ 7 w 22"/>
                <a:gd name="T11" fmla="*/ 0 h 1"/>
                <a:gd name="T12" fmla="*/ 0 w 2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"/>
                <a:gd name="T23" fmla="*/ 22 w 2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3" name="Freeform 1546"/>
            <p:cNvSpPr>
              <a:spLocks/>
            </p:cNvSpPr>
            <p:nvPr/>
          </p:nvSpPr>
          <p:spPr bwMode="auto">
            <a:xfrm>
              <a:off x="2316" y="174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0 w 17"/>
                <a:gd name="T5" fmla="*/ 8 h 17"/>
                <a:gd name="T6" fmla="*/ 0 w 17"/>
                <a:gd name="T7" fmla="*/ 16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4" name="Freeform 1547"/>
            <p:cNvSpPr>
              <a:spLocks/>
            </p:cNvSpPr>
            <p:nvPr/>
          </p:nvSpPr>
          <p:spPr bwMode="auto">
            <a:xfrm>
              <a:off x="2323" y="173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5" name="Freeform 1548"/>
            <p:cNvSpPr>
              <a:spLocks/>
            </p:cNvSpPr>
            <p:nvPr/>
          </p:nvSpPr>
          <p:spPr bwMode="auto">
            <a:xfrm>
              <a:off x="2330" y="172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6" name="Freeform 1549"/>
            <p:cNvSpPr>
              <a:spLocks/>
            </p:cNvSpPr>
            <p:nvPr/>
          </p:nvSpPr>
          <p:spPr bwMode="auto">
            <a:xfrm>
              <a:off x="2337" y="1708"/>
              <a:ext cx="21" cy="22"/>
            </a:xfrm>
            <a:custGeom>
              <a:avLst/>
              <a:gdLst>
                <a:gd name="T0" fmla="*/ 20 w 21"/>
                <a:gd name="T1" fmla="*/ 0 h 22"/>
                <a:gd name="T2" fmla="*/ 13 w 21"/>
                <a:gd name="T3" fmla="*/ 0 h 22"/>
                <a:gd name="T4" fmla="*/ 13 w 21"/>
                <a:gd name="T5" fmla="*/ 7 h 22"/>
                <a:gd name="T6" fmla="*/ 7 w 21"/>
                <a:gd name="T7" fmla="*/ 7 h 22"/>
                <a:gd name="T8" fmla="*/ 7 w 21"/>
                <a:gd name="T9" fmla="*/ 14 h 22"/>
                <a:gd name="T10" fmla="*/ 0 w 21"/>
                <a:gd name="T11" fmla="*/ 21 h 22"/>
                <a:gd name="T12" fmla="*/ 7 w 21"/>
                <a:gd name="T13" fmla="*/ 21 h 22"/>
                <a:gd name="T14" fmla="*/ 7 w 21"/>
                <a:gd name="T15" fmla="*/ 14 h 22"/>
                <a:gd name="T16" fmla="*/ 13 w 21"/>
                <a:gd name="T17" fmla="*/ 7 h 22"/>
                <a:gd name="T18" fmla="*/ 13 w 21"/>
                <a:gd name="T19" fmla="*/ 0 h 22"/>
                <a:gd name="T20" fmla="*/ 20 w 21"/>
                <a:gd name="T21" fmla="*/ 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2"/>
                <a:gd name="T35" fmla="*/ 21 w 21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2">
                  <a:moveTo>
                    <a:pt x="2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7"/>
                  </a:lnTo>
                  <a:lnTo>
                    <a:pt x="7" y="14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20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7" name="Freeform 1550"/>
            <p:cNvSpPr>
              <a:spLocks/>
            </p:cNvSpPr>
            <p:nvPr/>
          </p:nvSpPr>
          <p:spPr bwMode="auto">
            <a:xfrm>
              <a:off x="2357" y="1688"/>
              <a:ext cx="22" cy="21"/>
            </a:xfrm>
            <a:custGeom>
              <a:avLst/>
              <a:gdLst>
                <a:gd name="T0" fmla="*/ 21 w 22"/>
                <a:gd name="T1" fmla="*/ 0 h 21"/>
                <a:gd name="T2" fmla="*/ 14 w 22"/>
                <a:gd name="T3" fmla="*/ 7 h 21"/>
                <a:gd name="T4" fmla="*/ 7 w 22"/>
                <a:gd name="T5" fmla="*/ 7 h 21"/>
                <a:gd name="T6" fmla="*/ 7 w 22"/>
                <a:gd name="T7" fmla="*/ 13 h 21"/>
                <a:gd name="T8" fmla="*/ 0 w 22"/>
                <a:gd name="T9" fmla="*/ 13 h 21"/>
                <a:gd name="T10" fmla="*/ 0 w 22"/>
                <a:gd name="T11" fmla="*/ 20 h 21"/>
                <a:gd name="T12" fmla="*/ 0 w 22"/>
                <a:gd name="T13" fmla="*/ 13 h 21"/>
                <a:gd name="T14" fmla="*/ 7 w 22"/>
                <a:gd name="T15" fmla="*/ 13 h 21"/>
                <a:gd name="T16" fmla="*/ 7 w 22"/>
                <a:gd name="T17" fmla="*/ 7 h 21"/>
                <a:gd name="T18" fmla="*/ 14 w 22"/>
                <a:gd name="T19" fmla="*/ 7 h 21"/>
                <a:gd name="T20" fmla="*/ 21 w 22"/>
                <a:gd name="T21" fmla="*/ 7 h 21"/>
                <a:gd name="T22" fmla="*/ 21 w 22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1"/>
                <a:gd name="T38" fmla="*/ 22 w 22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1">
                  <a:moveTo>
                    <a:pt x="21" y="0"/>
                  </a:moveTo>
                  <a:lnTo>
                    <a:pt x="14" y="7"/>
                  </a:lnTo>
                  <a:lnTo>
                    <a:pt x="7" y="7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8" name="Freeform 1551"/>
            <p:cNvSpPr>
              <a:spLocks/>
            </p:cNvSpPr>
            <p:nvPr/>
          </p:nvSpPr>
          <p:spPr bwMode="auto">
            <a:xfrm>
              <a:off x="2378" y="1667"/>
              <a:ext cx="28" cy="22"/>
            </a:xfrm>
            <a:custGeom>
              <a:avLst/>
              <a:gdLst>
                <a:gd name="T0" fmla="*/ 27 w 28"/>
                <a:gd name="T1" fmla="*/ 0 h 22"/>
                <a:gd name="T2" fmla="*/ 20 w 28"/>
                <a:gd name="T3" fmla="*/ 0 h 22"/>
                <a:gd name="T4" fmla="*/ 20 w 28"/>
                <a:gd name="T5" fmla="*/ 7 h 22"/>
                <a:gd name="T6" fmla="*/ 13 w 28"/>
                <a:gd name="T7" fmla="*/ 7 h 22"/>
                <a:gd name="T8" fmla="*/ 13 w 28"/>
                <a:gd name="T9" fmla="*/ 14 h 22"/>
                <a:gd name="T10" fmla="*/ 7 w 28"/>
                <a:gd name="T11" fmla="*/ 14 h 22"/>
                <a:gd name="T12" fmla="*/ 0 w 28"/>
                <a:gd name="T13" fmla="*/ 21 h 22"/>
                <a:gd name="T14" fmla="*/ 7 w 28"/>
                <a:gd name="T15" fmla="*/ 14 h 22"/>
                <a:gd name="T16" fmla="*/ 13 w 28"/>
                <a:gd name="T17" fmla="*/ 14 h 22"/>
                <a:gd name="T18" fmla="*/ 13 w 28"/>
                <a:gd name="T19" fmla="*/ 7 h 22"/>
                <a:gd name="T20" fmla="*/ 20 w 28"/>
                <a:gd name="T21" fmla="*/ 7 h 22"/>
                <a:gd name="T22" fmla="*/ 27 w 28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2"/>
                <a:gd name="T38" fmla="*/ 28 w 28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2">
                  <a:moveTo>
                    <a:pt x="27" y="0"/>
                  </a:moveTo>
                  <a:lnTo>
                    <a:pt x="20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0" y="21"/>
                  </a:lnTo>
                  <a:lnTo>
                    <a:pt x="7" y="14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7" y="0"/>
                  </a:lnTo>
                </a:path>
              </a:pathLst>
            </a:custGeom>
            <a:solidFill>
              <a:srgbClr val="6FB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9" name="Freeform 1552"/>
            <p:cNvSpPr>
              <a:spLocks/>
            </p:cNvSpPr>
            <p:nvPr/>
          </p:nvSpPr>
          <p:spPr bwMode="auto">
            <a:xfrm>
              <a:off x="2330" y="1674"/>
              <a:ext cx="35" cy="42"/>
            </a:xfrm>
            <a:custGeom>
              <a:avLst/>
              <a:gdLst>
                <a:gd name="T0" fmla="*/ 0 w 35"/>
                <a:gd name="T1" fmla="*/ 41 h 42"/>
                <a:gd name="T2" fmla="*/ 7 w 35"/>
                <a:gd name="T3" fmla="*/ 41 h 42"/>
                <a:gd name="T4" fmla="*/ 7 w 35"/>
                <a:gd name="T5" fmla="*/ 34 h 42"/>
                <a:gd name="T6" fmla="*/ 7 w 35"/>
                <a:gd name="T7" fmla="*/ 27 h 42"/>
                <a:gd name="T8" fmla="*/ 7 w 35"/>
                <a:gd name="T9" fmla="*/ 21 h 42"/>
                <a:gd name="T10" fmla="*/ 14 w 35"/>
                <a:gd name="T11" fmla="*/ 21 h 42"/>
                <a:gd name="T12" fmla="*/ 14 w 35"/>
                <a:gd name="T13" fmla="*/ 14 h 42"/>
                <a:gd name="T14" fmla="*/ 14 w 35"/>
                <a:gd name="T15" fmla="*/ 7 h 42"/>
                <a:gd name="T16" fmla="*/ 20 w 35"/>
                <a:gd name="T17" fmla="*/ 7 h 42"/>
                <a:gd name="T18" fmla="*/ 27 w 35"/>
                <a:gd name="T19" fmla="*/ 7 h 42"/>
                <a:gd name="T20" fmla="*/ 27 w 35"/>
                <a:gd name="T21" fmla="*/ 0 h 42"/>
                <a:gd name="T22" fmla="*/ 34 w 35"/>
                <a:gd name="T23" fmla="*/ 0 h 42"/>
                <a:gd name="T24" fmla="*/ 34 w 35"/>
                <a:gd name="T25" fmla="*/ 7 h 42"/>
                <a:gd name="T26" fmla="*/ 27 w 35"/>
                <a:gd name="T27" fmla="*/ 7 h 42"/>
                <a:gd name="T28" fmla="*/ 20 w 35"/>
                <a:gd name="T29" fmla="*/ 14 h 42"/>
                <a:gd name="T30" fmla="*/ 20 w 35"/>
                <a:gd name="T31" fmla="*/ 21 h 42"/>
                <a:gd name="T32" fmla="*/ 14 w 35"/>
                <a:gd name="T33" fmla="*/ 21 h 42"/>
                <a:gd name="T34" fmla="*/ 14 w 35"/>
                <a:gd name="T35" fmla="*/ 27 h 42"/>
                <a:gd name="T36" fmla="*/ 14 w 35"/>
                <a:gd name="T37" fmla="*/ 34 h 42"/>
                <a:gd name="T38" fmla="*/ 7 w 35"/>
                <a:gd name="T39" fmla="*/ 34 h 42"/>
                <a:gd name="T40" fmla="*/ 7 w 35"/>
                <a:gd name="T41" fmla="*/ 41 h 42"/>
                <a:gd name="T42" fmla="*/ 0 w 35"/>
                <a:gd name="T43" fmla="*/ 41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"/>
                <a:gd name="T67" fmla="*/ 0 h 42"/>
                <a:gd name="T68" fmla="*/ 35 w 35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" h="42">
                  <a:moveTo>
                    <a:pt x="0" y="41"/>
                  </a:moveTo>
                  <a:lnTo>
                    <a:pt x="7" y="41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7" y="21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0" y="14"/>
                  </a:lnTo>
                  <a:lnTo>
                    <a:pt x="20" y="21"/>
                  </a:lnTo>
                  <a:lnTo>
                    <a:pt x="14" y="21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7" y="34"/>
                  </a:lnTo>
                  <a:lnTo>
                    <a:pt x="7" y="41"/>
                  </a:lnTo>
                  <a:lnTo>
                    <a:pt x="0" y="4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0" name="Freeform 1553"/>
            <p:cNvSpPr>
              <a:spLocks/>
            </p:cNvSpPr>
            <p:nvPr/>
          </p:nvSpPr>
          <p:spPr bwMode="auto">
            <a:xfrm>
              <a:off x="2330" y="1695"/>
              <a:ext cx="17" cy="21"/>
            </a:xfrm>
            <a:custGeom>
              <a:avLst/>
              <a:gdLst>
                <a:gd name="T0" fmla="*/ 16 w 17"/>
                <a:gd name="T1" fmla="*/ 0 h 21"/>
                <a:gd name="T2" fmla="*/ 8 w 17"/>
                <a:gd name="T3" fmla="*/ 0 h 21"/>
                <a:gd name="T4" fmla="*/ 8 w 17"/>
                <a:gd name="T5" fmla="*/ 6 h 21"/>
                <a:gd name="T6" fmla="*/ 8 w 17"/>
                <a:gd name="T7" fmla="*/ 13 h 21"/>
                <a:gd name="T8" fmla="*/ 8 w 17"/>
                <a:gd name="T9" fmla="*/ 20 h 21"/>
                <a:gd name="T10" fmla="*/ 0 w 17"/>
                <a:gd name="T11" fmla="*/ 20 h 21"/>
                <a:gd name="T12" fmla="*/ 8 w 17"/>
                <a:gd name="T13" fmla="*/ 20 h 21"/>
                <a:gd name="T14" fmla="*/ 8 w 17"/>
                <a:gd name="T15" fmla="*/ 13 h 21"/>
                <a:gd name="T16" fmla="*/ 8 w 17"/>
                <a:gd name="T17" fmla="*/ 6 h 21"/>
                <a:gd name="T18" fmla="*/ 8 w 17"/>
                <a:gd name="T19" fmla="*/ 0 h 21"/>
                <a:gd name="T20" fmla="*/ 16 w 17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1"/>
                <a:gd name="T35" fmla="*/ 17 w 17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1">
                  <a:moveTo>
                    <a:pt x="16" y="0"/>
                  </a:moveTo>
                  <a:lnTo>
                    <a:pt x="8" y="0"/>
                  </a:lnTo>
                  <a:lnTo>
                    <a:pt x="8" y="6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8" y="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1" name="Freeform 1554"/>
            <p:cNvSpPr>
              <a:spLocks/>
            </p:cNvSpPr>
            <p:nvPr/>
          </p:nvSpPr>
          <p:spPr bwMode="auto">
            <a:xfrm>
              <a:off x="2344" y="168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8 h 17"/>
                <a:gd name="T6" fmla="*/ 0 w 17"/>
                <a:gd name="T7" fmla="*/ 16 h 17"/>
                <a:gd name="T8" fmla="*/ 0 w 17"/>
                <a:gd name="T9" fmla="*/ 8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2" name="Freeform 1555"/>
            <p:cNvSpPr>
              <a:spLocks/>
            </p:cNvSpPr>
            <p:nvPr/>
          </p:nvSpPr>
          <p:spPr bwMode="auto">
            <a:xfrm>
              <a:off x="2350" y="167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8 w 17"/>
                <a:gd name="T5" fmla="*/ 16 h 17"/>
                <a:gd name="T6" fmla="*/ 0 w 17"/>
                <a:gd name="T7" fmla="*/ 16 h 17"/>
                <a:gd name="T8" fmla="*/ 8 w 17"/>
                <a:gd name="T9" fmla="*/ 16 h 17"/>
                <a:gd name="T10" fmla="*/ 8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3" name="Line 1556"/>
            <p:cNvSpPr>
              <a:spLocks noChangeShapeType="1"/>
            </p:cNvSpPr>
            <p:nvPr/>
          </p:nvSpPr>
          <p:spPr bwMode="auto">
            <a:xfrm flipV="1">
              <a:off x="2364" y="167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4" name="Line 1557"/>
            <p:cNvSpPr>
              <a:spLocks noChangeShapeType="1"/>
            </p:cNvSpPr>
            <p:nvPr/>
          </p:nvSpPr>
          <p:spPr bwMode="auto">
            <a:xfrm>
              <a:off x="2357" y="168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5" name="Freeform 1558"/>
            <p:cNvSpPr>
              <a:spLocks/>
            </p:cNvSpPr>
            <p:nvPr/>
          </p:nvSpPr>
          <p:spPr bwMode="auto">
            <a:xfrm>
              <a:off x="2350" y="168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6" name="Freeform 1559"/>
            <p:cNvSpPr>
              <a:spLocks/>
            </p:cNvSpPr>
            <p:nvPr/>
          </p:nvSpPr>
          <p:spPr bwMode="auto">
            <a:xfrm>
              <a:off x="2350" y="168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7" name="Freeform 1560"/>
            <p:cNvSpPr>
              <a:spLocks/>
            </p:cNvSpPr>
            <p:nvPr/>
          </p:nvSpPr>
          <p:spPr bwMode="auto">
            <a:xfrm>
              <a:off x="2344" y="1688"/>
              <a:ext cx="17" cy="21"/>
            </a:xfrm>
            <a:custGeom>
              <a:avLst/>
              <a:gdLst>
                <a:gd name="T0" fmla="*/ 0 w 17"/>
                <a:gd name="T1" fmla="*/ 20 h 21"/>
                <a:gd name="T2" fmla="*/ 0 w 17"/>
                <a:gd name="T3" fmla="*/ 13 h 21"/>
                <a:gd name="T4" fmla="*/ 0 w 17"/>
                <a:gd name="T5" fmla="*/ 7 h 21"/>
                <a:gd name="T6" fmla="*/ 16 w 17"/>
                <a:gd name="T7" fmla="*/ 7 h 21"/>
                <a:gd name="T8" fmla="*/ 16 w 17"/>
                <a:gd name="T9" fmla="*/ 0 h 21"/>
                <a:gd name="T10" fmla="*/ 16 w 17"/>
                <a:gd name="T11" fmla="*/ 7 h 21"/>
                <a:gd name="T12" fmla="*/ 0 w 17"/>
                <a:gd name="T13" fmla="*/ 7 h 21"/>
                <a:gd name="T14" fmla="*/ 0 w 17"/>
                <a:gd name="T15" fmla="*/ 13 h 21"/>
                <a:gd name="T16" fmla="*/ 0 w 17"/>
                <a:gd name="T17" fmla="*/ 2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1"/>
                <a:gd name="T29" fmla="*/ 17 w 17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1">
                  <a:moveTo>
                    <a:pt x="0" y="20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8" name="Freeform 1561"/>
            <p:cNvSpPr>
              <a:spLocks/>
            </p:cNvSpPr>
            <p:nvPr/>
          </p:nvSpPr>
          <p:spPr bwMode="auto">
            <a:xfrm>
              <a:off x="2330" y="170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8 w 17"/>
                <a:gd name="T5" fmla="*/ 0 h 17"/>
                <a:gd name="T6" fmla="*/ 16 w 17"/>
                <a:gd name="T7" fmla="*/ 0 h 17"/>
                <a:gd name="T8" fmla="*/ 8 w 17"/>
                <a:gd name="T9" fmla="*/ 0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39" name="Freeform 1562"/>
            <p:cNvSpPr>
              <a:spLocks/>
            </p:cNvSpPr>
            <p:nvPr/>
          </p:nvSpPr>
          <p:spPr bwMode="auto">
            <a:xfrm>
              <a:off x="2453" y="1688"/>
              <a:ext cx="28" cy="42"/>
            </a:xfrm>
            <a:custGeom>
              <a:avLst/>
              <a:gdLst>
                <a:gd name="T0" fmla="*/ 0 w 28"/>
                <a:gd name="T1" fmla="*/ 41 h 42"/>
                <a:gd name="T2" fmla="*/ 0 w 28"/>
                <a:gd name="T3" fmla="*/ 34 h 42"/>
                <a:gd name="T4" fmla="*/ 7 w 28"/>
                <a:gd name="T5" fmla="*/ 34 h 42"/>
                <a:gd name="T6" fmla="*/ 7 w 28"/>
                <a:gd name="T7" fmla="*/ 27 h 42"/>
                <a:gd name="T8" fmla="*/ 7 w 28"/>
                <a:gd name="T9" fmla="*/ 20 h 42"/>
                <a:gd name="T10" fmla="*/ 7 w 28"/>
                <a:gd name="T11" fmla="*/ 13 h 42"/>
                <a:gd name="T12" fmla="*/ 14 w 28"/>
                <a:gd name="T13" fmla="*/ 7 h 42"/>
                <a:gd name="T14" fmla="*/ 21 w 28"/>
                <a:gd name="T15" fmla="*/ 7 h 42"/>
                <a:gd name="T16" fmla="*/ 21 w 28"/>
                <a:gd name="T17" fmla="*/ 0 h 42"/>
                <a:gd name="T18" fmla="*/ 27 w 28"/>
                <a:gd name="T19" fmla="*/ 0 h 42"/>
                <a:gd name="T20" fmla="*/ 27 w 28"/>
                <a:gd name="T21" fmla="*/ 7 h 42"/>
                <a:gd name="T22" fmla="*/ 27 w 28"/>
                <a:gd name="T23" fmla="*/ 13 h 42"/>
                <a:gd name="T24" fmla="*/ 21 w 28"/>
                <a:gd name="T25" fmla="*/ 13 h 42"/>
                <a:gd name="T26" fmla="*/ 21 w 28"/>
                <a:gd name="T27" fmla="*/ 20 h 42"/>
                <a:gd name="T28" fmla="*/ 14 w 28"/>
                <a:gd name="T29" fmla="*/ 27 h 42"/>
                <a:gd name="T30" fmla="*/ 14 w 28"/>
                <a:gd name="T31" fmla="*/ 34 h 42"/>
                <a:gd name="T32" fmla="*/ 7 w 28"/>
                <a:gd name="T33" fmla="*/ 34 h 42"/>
                <a:gd name="T34" fmla="*/ 14 w 28"/>
                <a:gd name="T35" fmla="*/ 34 h 42"/>
                <a:gd name="T36" fmla="*/ 14 w 28"/>
                <a:gd name="T37" fmla="*/ 41 h 42"/>
                <a:gd name="T38" fmla="*/ 21 w 28"/>
                <a:gd name="T39" fmla="*/ 41 h 42"/>
                <a:gd name="T40" fmla="*/ 14 w 28"/>
                <a:gd name="T41" fmla="*/ 41 h 42"/>
                <a:gd name="T42" fmla="*/ 7 w 28"/>
                <a:gd name="T43" fmla="*/ 41 h 42"/>
                <a:gd name="T44" fmla="*/ 0 w 28"/>
                <a:gd name="T45" fmla="*/ 41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"/>
                <a:gd name="T70" fmla="*/ 0 h 42"/>
                <a:gd name="T71" fmla="*/ 28 w 28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" h="42">
                  <a:moveTo>
                    <a:pt x="0" y="41"/>
                  </a:moveTo>
                  <a:lnTo>
                    <a:pt x="0" y="34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7" y="13"/>
                  </a:lnTo>
                  <a:lnTo>
                    <a:pt x="21" y="13"/>
                  </a:lnTo>
                  <a:lnTo>
                    <a:pt x="21" y="20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14" y="41"/>
                  </a:lnTo>
                  <a:lnTo>
                    <a:pt x="21" y="41"/>
                  </a:lnTo>
                  <a:lnTo>
                    <a:pt x="14" y="41"/>
                  </a:lnTo>
                  <a:lnTo>
                    <a:pt x="7" y="41"/>
                  </a:lnTo>
                  <a:lnTo>
                    <a:pt x="0" y="41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0" name="Freeform 1563"/>
            <p:cNvSpPr>
              <a:spLocks/>
            </p:cNvSpPr>
            <p:nvPr/>
          </p:nvSpPr>
          <p:spPr bwMode="auto">
            <a:xfrm>
              <a:off x="2460" y="1695"/>
              <a:ext cx="28" cy="35"/>
            </a:xfrm>
            <a:custGeom>
              <a:avLst/>
              <a:gdLst>
                <a:gd name="T0" fmla="*/ 0 w 28"/>
                <a:gd name="T1" fmla="*/ 34 h 35"/>
                <a:gd name="T2" fmla="*/ 7 w 28"/>
                <a:gd name="T3" fmla="*/ 34 h 35"/>
                <a:gd name="T4" fmla="*/ 14 w 28"/>
                <a:gd name="T5" fmla="*/ 34 h 35"/>
                <a:gd name="T6" fmla="*/ 7 w 28"/>
                <a:gd name="T7" fmla="*/ 34 h 35"/>
                <a:gd name="T8" fmla="*/ 7 w 28"/>
                <a:gd name="T9" fmla="*/ 27 h 35"/>
                <a:gd name="T10" fmla="*/ 0 w 28"/>
                <a:gd name="T11" fmla="*/ 27 h 35"/>
                <a:gd name="T12" fmla="*/ 7 w 28"/>
                <a:gd name="T13" fmla="*/ 27 h 35"/>
                <a:gd name="T14" fmla="*/ 7 w 28"/>
                <a:gd name="T15" fmla="*/ 20 h 35"/>
                <a:gd name="T16" fmla="*/ 14 w 28"/>
                <a:gd name="T17" fmla="*/ 20 h 35"/>
                <a:gd name="T18" fmla="*/ 14 w 28"/>
                <a:gd name="T19" fmla="*/ 13 h 35"/>
                <a:gd name="T20" fmla="*/ 14 w 28"/>
                <a:gd name="T21" fmla="*/ 6 h 35"/>
                <a:gd name="T22" fmla="*/ 20 w 28"/>
                <a:gd name="T23" fmla="*/ 6 h 35"/>
                <a:gd name="T24" fmla="*/ 20 w 28"/>
                <a:gd name="T25" fmla="*/ 0 h 35"/>
                <a:gd name="T26" fmla="*/ 27 w 28"/>
                <a:gd name="T27" fmla="*/ 0 h 35"/>
                <a:gd name="T28" fmla="*/ 20 w 28"/>
                <a:gd name="T29" fmla="*/ 13 h 35"/>
                <a:gd name="T30" fmla="*/ 20 w 28"/>
                <a:gd name="T31" fmla="*/ 20 h 35"/>
                <a:gd name="T32" fmla="*/ 20 w 28"/>
                <a:gd name="T33" fmla="*/ 27 h 35"/>
                <a:gd name="T34" fmla="*/ 14 w 28"/>
                <a:gd name="T35" fmla="*/ 34 h 35"/>
                <a:gd name="T36" fmla="*/ 0 w 28"/>
                <a:gd name="T37" fmla="*/ 34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35"/>
                <a:gd name="T59" fmla="*/ 28 w 28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35">
                  <a:moveTo>
                    <a:pt x="0" y="34"/>
                  </a:moveTo>
                  <a:lnTo>
                    <a:pt x="7" y="34"/>
                  </a:lnTo>
                  <a:lnTo>
                    <a:pt x="14" y="34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14" y="13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0" y="13"/>
                  </a:lnTo>
                  <a:lnTo>
                    <a:pt x="20" y="20"/>
                  </a:lnTo>
                  <a:lnTo>
                    <a:pt x="20" y="27"/>
                  </a:lnTo>
                  <a:lnTo>
                    <a:pt x="14" y="34"/>
                  </a:lnTo>
                  <a:lnTo>
                    <a:pt x="0" y="34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1" name="Freeform 1564"/>
            <p:cNvSpPr>
              <a:spLocks/>
            </p:cNvSpPr>
            <p:nvPr/>
          </p:nvSpPr>
          <p:spPr bwMode="auto">
            <a:xfrm>
              <a:off x="2494" y="1681"/>
              <a:ext cx="35" cy="49"/>
            </a:xfrm>
            <a:custGeom>
              <a:avLst/>
              <a:gdLst>
                <a:gd name="T0" fmla="*/ 0 w 35"/>
                <a:gd name="T1" fmla="*/ 48 h 49"/>
                <a:gd name="T2" fmla="*/ 0 w 35"/>
                <a:gd name="T3" fmla="*/ 41 h 49"/>
                <a:gd name="T4" fmla="*/ 0 w 35"/>
                <a:gd name="T5" fmla="*/ 34 h 49"/>
                <a:gd name="T6" fmla="*/ 7 w 35"/>
                <a:gd name="T7" fmla="*/ 34 h 49"/>
                <a:gd name="T8" fmla="*/ 7 w 35"/>
                <a:gd name="T9" fmla="*/ 27 h 49"/>
                <a:gd name="T10" fmla="*/ 14 w 35"/>
                <a:gd name="T11" fmla="*/ 27 h 49"/>
                <a:gd name="T12" fmla="*/ 14 w 35"/>
                <a:gd name="T13" fmla="*/ 20 h 49"/>
                <a:gd name="T14" fmla="*/ 21 w 35"/>
                <a:gd name="T15" fmla="*/ 14 h 49"/>
                <a:gd name="T16" fmla="*/ 21 w 35"/>
                <a:gd name="T17" fmla="*/ 7 h 49"/>
                <a:gd name="T18" fmla="*/ 27 w 35"/>
                <a:gd name="T19" fmla="*/ 7 h 49"/>
                <a:gd name="T20" fmla="*/ 27 w 35"/>
                <a:gd name="T21" fmla="*/ 0 h 49"/>
                <a:gd name="T22" fmla="*/ 34 w 35"/>
                <a:gd name="T23" fmla="*/ 0 h 49"/>
                <a:gd name="T24" fmla="*/ 27 w 35"/>
                <a:gd name="T25" fmla="*/ 0 h 49"/>
                <a:gd name="T26" fmla="*/ 27 w 35"/>
                <a:gd name="T27" fmla="*/ 7 h 49"/>
                <a:gd name="T28" fmla="*/ 27 w 35"/>
                <a:gd name="T29" fmla="*/ 14 h 49"/>
                <a:gd name="T30" fmla="*/ 21 w 35"/>
                <a:gd name="T31" fmla="*/ 14 h 49"/>
                <a:gd name="T32" fmla="*/ 21 w 35"/>
                <a:gd name="T33" fmla="*/ 20 h 49"/>
                <a:gd name="T34" fmla="*/ 21 w 35"/>
                <a:gd name="T35" fmla="*/ 27 h 49"/>
                <a:gd name="T36" fmla="*/ 14 w 35"/>
                <a:gd name="T37" fmla="*/ 27 h 49"/>
                <a:gd name="T38" fmla="*/ 14 w 35"/>
                <a:gd name="T39" fmla="*/ 34 h 49"/>
                <a:gd name="T40" fmla="*/ 14 w 35"/>
                <a:gd name="T41" fmla="*/ 41 h 49"/>
                <a:gd name="T42" fmla="*/ 7 w 35"/>
                <a:gd name="T43" fmla="*/ 48 h 49"/>
                <a:gd name="T44" fmla="*/ 0 w 35"/>
                <a:gd name="T45" fmla="*/ 48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"/>
                <a:gd name="T70" fmla="*/ 0 h 49"/>
                <a:gd name="T71" fmla="*/ 35 w 35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" h="49">
                  <a:moveTo>
                    <a:pt x="0" y="48"/>
                  </a:moveTo>
                  <a:lnTo>
                    <a:pt x="0" y="41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7" y="14"/>
                  </a:lnTo>
                  <a:lnTo>
                    <a:pt x="21" y="14"/>
                  </a:lnTo>
                  <a:lnTo>
                    <a:pt x="21" y="20"/>
                  </a:lnTo>
                  <a:lnTo>
                    <a:pt x="21" y="27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14" y="41"/>
                  </a:lnTo>
                  <a:lnTo>
                    <a:pt x="7" y="48"/>
                  </a:lnTo>
                  <a:lnTo>
                    <a:pt x="0" y="48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2" name="Freeform 1565"/>
            <p:cNvSpPr>
              <a:spLocks/>
            </p:cNvSpPr>
            <p:nvPr/>
          </p:nvSpPr>
          <p:spPr bwMode="auto">
            <a:xfrm>
              <a:off x="2501" y="1681"/>
              <a:ext cx="63" cy="49"/>
            </a:xfrm>
            <a:custGeom>
              <a:avLst/>
              <a:gdLst>
                <a:gd name="T0" fmla="*/ 0 w 63"/>
                <a:gd name="T1" fmla="*/ 48 h 49"/>
                <a:gd name="T2" fmla="*/ 7 w 63"/>
                <a:gd name="T3" fmla="*/ 48 h 49"/>
                <a:gd name="T4" fmla="*/ 7 w 63"/>
                <a:gd name="T5" fmla="*/ 41 h 49"/>
                <a:gd name="T6" fmla="*/ 7 w 63"/>
                <a:gd name="T7" fmla="*/ 34 h 49"/>
                <a:gd name="T8" fmla="*/ 7 w 63"/>
                <a:gd name="T9" fmla="*/ 27 h 49"/>
                <a:gd name="T10" fmla="*/ 14 w 63"/>
                <a:gd name="T11" fmla="*/ 27 h 49"/>
                <a:gd name="T12" fmla="*/ 14 w 63"/>
                <a:gd name="T13" fmla="*/ 20 h 49"/>
                <a:gd name="T14" fmla="*/ 20 w 63"/>
                <a:gd name="T15" fmla="*/ 20 h 49"/>
                <a:gd name="T16" fmla="*/ 20 w 63"/>
                <a:gd name="T17" fmla="*/ 14 h 49"/>
                <a:gd name="T18" fmla="*/ 27 w 63"/>
                <a:gd name="T19" fmla="*/ 7 h 49"/>
                <a:gd name="T20" fmla="*/ 27 w 63"/>
                <a:gd name="T21" fmla="*/ 0 h 49"/>
                <a:gd name="T22" fmla="*/ 34 w 63"/>
                <a:gd name="T23" fmla="*/ 0 h 49"/>
                <a:gd name="T24" fmla="*/ 41 w 63"/>
                <a:gd name="T25" fmla="*/ 0 h 49"/>
                <a:gd name="T26" fmla="*/ 48 w 63"/>
                <a:gd name="T27" fmla="*/ 0 h 49"/>
                <a:gd name="T28" fmla="*/ 48 w 63"/>
                <a:gd name="T29" fmla="*/ 7 h 49"/>
                <a:gd name="T30" fmla="*/ 55 w 63"/>
                <a:gd name="T31" fmla="*/ 14 h 49"/>
                <a:gd name="T32" fmla="*/ 62 w 63"/>
                <a:gd name="T33" fmla="*/ 20 h 49"/>
                <a:gd name="T34" fmla="*/ 62 w 63"/>
                <a:gd name="T35" fmla="*/ 48 h 49"/>
                <a:gd name="T36" fmla="*/ 27 w 63"/>
                <a:gd name="T37" fmla="*/ 48 h 49"/>
                <a:gd name="T38" fmla="*/ 34 w 63"/>
                <a:gd name="T39" fmla="*/ 41 h 49"/>
                <a:gd name="T40" fmla="*/ 41 w 63"/>
                <a:gd name="T41" fmla="*/ 41 h 49"/>
                <a:gd name="T42" fmla="*/ 34 w 63"/>
                <a:gd name="T43" fmla="*/ 41 h 49"/>
                <a:gd name="T44" fmla="*/ 27 w 63"/>
                <a:gd name="T45" fmla="*/ 41 h 49"/>
                <a:gd name="T46" fmla="*/ 27 w 63"/>
                <a:gd name="T47" fmla="*/ 48 h 49"/>
                <a:gd name="T48" fmla="*/ 20 w 63"/>
                <a:gd name="T49" fmla="*/ 48 h 49"/>
                <a:gd name="T50" fmla="*/ 0 w 63"/>
                <a:gd name="T51" fmla="*/ 48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"/>
                <a:gd name="T79" fmla="*/ 0 h 49"/>
                <a:gd name="T80" fmla="*/ 63 w 63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" h="49">
                  <a:moveTo>
                    <a:pt x="0" y="48"/>
                  </a:moveTo>
                  <a:lnTo>
                    <a:pt x="7" y="48"/>
                  </a:lnTo>
                  <a:lnTo>
                    <a:pt x="7" y="41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55" y="14"/>
                  </a:lnTo>
                  <a:lnTo>
                    <a:pt x="62" y="20"/>
                  </a:lnTo>
                  <a:lnTo>
                    <a:pt x="62" y="48"/>
                  </a:lnTo>
                  <a:lnTo>
                    <a:pt x="27" y="48"/>
                  </a:lnTo>
                  <a:lnTo>
                    <a:pt x="34" y="41"/>
                  </a:lnTo>
                  <a:lnTo>
                    <a:pt x="41" y="41"/>
                  </a:lnTo>
                  <a:lnTo>
                    <a:pt x="34" y="41"/>
                  </a:lnTo>
                  <a:lnTo>
                    <a:pt x="27" y="41"/>
                  </a:lnTo>
                  <a:lnTo>
                    <a:pt x="27" y="48"/>
                  </a:lnTo>
                  <a:lnTo>
                    <a:pt x="20" y="48"/>
                  </a:lnTo>
                  <a:lnTo>
                    <a:pt x="0" y="48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3" name="Freeform 1566"/>
            <p:cNvSpPr>
              <a:spLocks/>
            </p:cNvSpPr>
            <p:nvPr/>
          </p:nvSpPr>
          <p:spPr bwMode="auto">
            <a:xfrm>
              <a:off x="2432" y="1729"/>
              <a:ext cx="29" cy="28"/>
            </a:xfrm>
            <a:custGeom>
              <a:avLst/>
              <a:gdLst>
                <a:gd name="T0" fmla="*/ 0 w 29"/>
                <a:gd name="T1" fmla="*/ 27 h 28"/>
                <a:gd name="T2" fmla="*/ 0 w 29"/>
                <a:gd name="T3" fmla="*/ 20 h 28"/>
                <a:gd name="T4" fmla="*/ 7 w 29"/>
                <a:gd name="T5" fmla="*/ 20 h 28"/>
                <a:gd name="T6" fmla="*/ 14 w 29"/>
                <a:gd name="T7" fmla="*/ 13 h 28"/>
                <a:gd name="T8" fmla="*/ 21 w 29"/>
                <a:gd name="T9" fmla="*/ 7 h 28"/>
                <a:gd name="T10" fmla="*/ 21 w 29"/>
                <a:gd name="T11" fmla="*/ 0 h 28"/>
                <a:gd name="T12" fmla="*/ 28 w 29"/>
                <a:gd name="T13" fmla="*/ 0 h 28"/>
                <a:gd name="T14" fmla="*/ 28 w 29"/>
                <a:gd name="T15" fmla="*/ 7 h 28"/>
                <a:gd name="T16" fmla="*/ 28 w 29"/>
                <a:gd name="T17" fmla="*/ 13 h 28"/>
                <a:gd name="T18" fmla="*/ 28 w 29"/>
                <a:gd name="T19" fmla="*/ 20 h 28"/>
                <a:gd name="T20" fmla="*/ 28 w 29"/>
                <a:gd name="T21" fmla="*/ 27 h 28"/>
                <a:gd name="T22" fmla="*/ 21 w 29"/>
                <a:gd name="T23" fmla="*/ 27 h 28"/>
                <a:gd name="T24" fmla="*/ 21 w 29"/>
                <a:gd name="T25" fmla="*/ 20 h 28"/>
                <a:gd name="T26" fmla="*/ 21 w 29"/>
                <a:gd name="T27" fmla="*/ 27 h 28"/>
                <a:gd name="T28" fmla="*/ 14 w 29"/>
                <a:gd name="T29" fmla="*/ 27 h 28"/>
                <a:gd name="T30" fmla="*/ 0 w 29"/>
                <a:gd name="T31" fmla="*/ 2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28"/>
                <a:gd name="T50" fmla="*/ 29 w 29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28">
                  <a:moveTo>
                    <a:pt x="0" y="27"/>
                  </a:moveTo>
                  <a:lnTo>
                    <a:pt x="0" y="20"/>
                  </a:lnTo>
                  <a:lnTo>
                    <a:pt x="7" y="20"/>
                  </a:lnTo>
                  <a:lnTo>
                    <a:pt x="14" y="13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3"/>
                  </a:lnTo>
                  <a:lnTo>
                    <a:pt x="28" y="20"/>
                  </a:lnTo>
                  <a:lnTo>
                    <a:pt x="28" y="27"/>
                  </a:lnTo>
                  <a:lnTo>
                    <a:pt x="21" y="27"/>
                  </a:lnTo>
                  <a:lnTo>
                    <a:pt x="21" y="20"/>
                  </a:lnTo>
                  <a:lnTo>
                    <a:pt x="21" y="27"/>
                  </a:lnTo>
                  <a:lnTo>
                    <a:pt x="14" y="27"/>
                  </a:lnTo>
                  <a:lnTo>
                    <a:pt x="0" y="2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4" name="Freeform 1567"/>
            <p:cNvSpPr>
              <a:spLocks/>
            </p:cNvSpPr>
            <p:nvPr/>
          </p:nvSpPr>
          <p:spPr bwMode="auto">
            <a:xfrm>
              <a:off x="2460" y="1729"/>
              <a:ext cx="17" cy="28"/>
            </a:xfrm>
            <a:custGeom>
              <a:avLst/>
              <a:gdLst>
                <a:gd name="T0" fmla="*/ 0 w 17"/>
                <a:gd name="T1" fmla="*/ 27 h 28"/>
                <a:gd name="T2" fmla="*/ 0 w 17"/>
                <a:gd name="T3" fmla="*/ 20 h 28"/>
                <a:gd name="T4" fmla="*/ 0 w 17"/>
                <a:gd name="T5" fmla="*/ 13 h 28"/>
                <a:gd name="T6" fmla="*/ 0 w 17"/>
                <a:gd name="T7" fmla="*/ 7 h 28"/>
                <a:gd name="T8" fmla="*/ 0 w 17"/>
                <a:gd name="T9" fmla="*/ 0 h 28"/>
                <a:gd name="T10" fmla="*/ 16 w 17"/>
                <a:gd name="T11" fmla="*/ 0 h 28"/>
                <a:gd name="T12" fmla="*/ 16 w 17"/>
                <a:gd name="T13" fmla="*/ 7 h 28"/>
                <a:gd name="T14" fmla="*/ 16 w 17"/>
                <a:gd name="T15" fmla="*/ 13 h 28"/>
                <a:gd name="T16" fmla="*/ 16 w 17"/>
                <a:gd name="T17" fmla="*/ 27 h 28"/>
                <a:gd name="T18" fmla="*/ 0 w 17"/>
                <a:gd name="T19" fmla="*/ 2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8"/>
                <a:gd name="T32" fmla="*/ 17 w 1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8">
                  <a:moveTo>
                    <a:pt x="0" y="27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0" y="2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5" name="Freeform 1568"/>
            <p:cNvSpPr>
              <a:spLocks/>
            </p:cNvSpPr>
            <p:nvPr/>
          </p:nvSpPr>
          <p:spPr bwMode="auto">
            <a:xfrm>
              <a:off x="2487" y="1729"/>
              <a:ext cx="17" cy="28"/>
            </a:xfrm>
            <a:custGeom>
              <a:avLst/>
              <a:gdLst>
                <a:gd name="T0" fmla="*/ 0 w 17"/>
                <a:gd name="T1" fmla="*/ 27 h 28"/>
                <a:gd name="T2" fmla="*/ 0 w 17"/>
                <a:gd name="T3" fmla="*/ 20 h 28"/>
                <a:gd name="T4" fmla="*/ 0 w 17"/>
                <a:gd name="T5" fmla="*/ 13 h 28"/>
                <a:gd name="T6" fmla="*/ 0 w 17"/>
                <a:gd name="T7" fmla="*/ 7 h 28"/>
                <a:gd name="T8" fmla="*/ 8 w 17"/>
                <a:gd name="T9" fmla="*/ 7 h 28"/>
                <a:gd name="T10" fmla="*/ 8 w 17"/>
                <a:gd name="T11" fmla="*/ 0 h 28"/>
                <a:gd name="T12" fmla="*/ 8 w 17"/>
                <a:gd name="T13" fmla="*/ 7 h 28"/>
                <a:gd name="T14" fmla="*/ 16 w 17"/>
                <a:gd name="T15" fmla="*/ 7 h 28"/>
                <a:gd name="T16" fmla="*/ 8 w 17"/>
                <a:gd name="T17" fmla="*/ 7 h 28"/>
                <a:gd name="T18" fmla="*/ 8 w 17"/>
                <a:gd name="T19" fmla="*/ 13 h 28"/>
                <a:gd name="T20" fmla="*/ 8 w 17"/>
                <a:gd name="T21" fmla="*/ 20 h 28"/>
                <a:gd name="T22" fmla="*/ 8 w 17"/>
                <a:gd name="T23" fmla="*/ 27 h 28"/>
                <a:gd name="T24" fmla="*/ 0 w 17"/>
                <a:gd name="T25" fmla="*/ 27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8"/>
                <a:gd name="T41" fmla="*/ 17 w 17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8">
                  <a:moveTo>
                    <a:pt x="0" y="27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0"/>
                  </a:lnTo>
                  <a:lnTo>
                    <a:pt x="8" y="7"/>
                  </a:lnTo>
                  <a:lnTo>
                    <a:pt x="16" y="7"/>
                  </a:lnTo>
                  <a:lnTo>
                    <a:pt x="8" y="7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8" y="27"/>
                  </a:lnTo>
                  <a:lnTo>
                    <a:pt x="0" y="2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6" name="Freeform 1569"/>
            <p:cNvSpPr>
              <a:spLocks/>
            </p:cNvSpPr>
            <p:nvPr/>
          </p:nvSpPr>
          <p:spPr bwMode="auto">
            <a:xfrm>
              <a:off x="2494" y="1729"/>
              <a:ext cx="28" cy="28"/>
            </a:xfrm>
            <a:custGeom>
              <a:avLst/>
              <a:gdLst>
                <a:gd name="T0" fmla="*/ 0 w 28"/>
                <a:gd name="T1" fmla="*/ 27 h 28"/>
                <a:gd name="T2" fmla="*/ 0 w 28"/>
                <a:gd name="T3" fmla="*/ 20 h 28"/>
                <a:gd name="T4" fmla="*/ 0 w 28"/>
                <a:gd name="T5" fmla="*/ 13 h 28"/>
                <a:gd name="T6" fmla="*/ 7 w 28"/>
                <a:gd name="T7" fmla="*/ 13 h 28"/>
                <a:gd name="T8" fmla="*/ 7 w 28"/>
                <a:gd name="T9" fmla="*/ 7 h 28"/>
                <a:gd name="T10" fmla="*/ 7 w 28"/>
                <a:gd name="T11" fmla="*/ 0 h 28"/>
                <a:gd name="T12" fmla="*/ 27 w 28"/>
                <a:gd name="T13" fmla="*/ 0 h 28"/>
                <a:gd name="T14" fmla="*/ 27 w 28"/>
                <a:gd name="T15" fmla="*/ 7 h 28"/>
                <a:gd name="T16" fmla="*/ 21 w 28"/>
                <a:gd name="T17" fmla="*/ 13 h 28"/>
                <a:gd name="T18" fmla="*/ 21 w 28"/>
                <a:gd name="T19" fmla="*/ 20 h 28"/>
                <a:gd name="T20" fmla="*/ 14 w 28"/>
                <a:gd name="T21" fmla="*/ 20 h 28"/>
                <a:gd name="T22" fmla="*/ 14 w 28"/>
                <a:gd name="T23" fmla="*/ 27 h 28"/>
                <a:gd name="T24" fmla="*/ 7 w 28"/>
                <a:gd name="T25" fmla="*/ 27 h 28"/>
                <a:gd name="T26" fmla="*/ 7 w 28"/>
                <a:gd name="T27" fmla="*/ 20 h 28"/>
                <a:gd name="T28" fmla="*/ 0 w 28"/>
                <a:gd name="T29" fmla="*/ 20 h 28"/>
                <a:gd name="T30" fmla="*/ 0 w 28"/>
                <a:gd name="T31" fmla="*/ 2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28"/>
                <a:gd name="T50" fmla="*/ 28 w 28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28">
                  <a:moveTo>
                    <a:pt x="0" y="27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7" y="7"/>
                  </a:lnTo>
                  <a:lnTo>
                    <a:pt x="7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1" y="13"/>
                  </a:lnTo>
                  <a:lnTo>
                    <a:pt x="21" y="20"/>
                  </a:lnTo>
                  <a:lnTo>
                    <a:pt x="14" y="20"/>
                  </a:lnTo>
                  <a:lnTo>
                    <a:pt x="14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7" name="Freeform 1570"/>
            <p:cNvSpPr>
              <a:spLocks/>
            </p:cNvSpPr>
            <p:nvPr/>
          </p:nvSpPr>
          <p:spPr bwMode="auto">
            <a:xfrm>
              <a:off x="2515" y="1729"/>
              <a:ext cx="49" cy="28"/>
            </a:xfrm>
            <a:custGeom>
              <a:avLst/>
              <a:gdLst>
                <a:gd name="T0" fmla="*/ 0 w 49"/>
                <a:gd name="T1" fmla="*/ 27 h 28"/>
                <a:gd name="T2" fmla="*/ 0 w 49"/>
                <a:gd name="T3" fmla="*/ 20 h 28"/>
                <a:gd name="T4" fmla="*/ 6 w 49"/>
                <a:gd name="T5" fmla="*/ 20 h 28"/>
                <a:gd name="T6" fmla="*/ 6 w 49"/>
                <a:gd name="T7" fmla="*/ 13 h 28"/>
                <a:gd name="T8" fmla="*/ 13 w 49"/>
                <a:gd name="T9" fmla="*/ 13 h 28"/>
                <a:gd name="T10" fmla="*/ 20 w 49"/>
                <a:gd name="T11" fmla="*/ 13 h 28"/>
                <a:gd name="T12" fmla="*/ 27 w 49"/>
                <a:gd name="T13" fmla="*/ 13 h 28"/>
                <a:gd name="T14" fmla="*/ 27 w 49"/>
                <a:gd name="T15" fmla="*/ 7 h 28"/>
                <a:gd name="T16" fmla="*/ 20 w 49"/>
                <a:gd name="T17" fmla="*/ 7 h 28"/>
                <a:gd name="T18" fmla="*/ 13 w 49"/>
                <a:gd name="T19" fmla="*/ 7 h 28"/>
                <a:gd name="T20" fmla="*/ 13 w 49"/>
                <a:gd name="T21" fmla="*/ 13 h 28"/>
                <a:gd name="T22" fmla="*/ 6 w 49"/>
                <a:gd name="T23" fmla="*/ 13 h 28"/>
                <a:gd name="T24" fmla="*/ 6 w 49"/>
                <a:gd name="T25" fmla="*/ 20 h 28"/>
                <a:gd name="T26" fmla="*/ 0 w 49"/>
                <a:gd name="T27" fmla="*/ 20 h 28"/>
                <a:gd name="T28" fmla="*/ 0 w 49"/>
                <a:gd name="T29" fmla="*/ 27 h 28"/>
                <a:gd name="T30" fmla="*/ 0 w 49"/>
                <a:gd name="T31" fmla="*/ 20 h 28"/>
                <a:gd name="T32" fmla="*/ 6 w 49"/>
                <a:gd name="T33" fmla="*/ 13 h 28"/>
                <a:gd name="T34" fmla="*/ 6 w 49"/>
                <a:gd name="T35" fmla="*/ 7 h 28"/>
                <a:gd name="T36" fmla="*/ 13 w 49"/>
                <a:gd name="T37" fmla="*/ 7 h 28"/>
                <a:gd name="T38" fmla="*/ 13 w 49"/>
                <a:gd name="T39" fmla="*/ 0 h 28"/>
                <a:gd name="T40" fmla="*/ 48 w 49"/>
                <a:gd name="T41" fmla="*/ 0 h 28"/>
                <a:gd name="T42" fmla="*/ 48 w 49"/>
                <a:gd name="T43" fmla="*/ 13 h 28"/>
                <a:gd name="T44" fmla="*/ 41 w 49"/>
                <a:gd name="T45" fmla="*/ 20 h 28"/>
                <a:gd name="T46" fmla="*/ 41 w 49"/>
                <a:gd name="T47" fmla="*/ 27 h 28"/>
                <a:gd name="T48" fmla="*/ 34 w 49"/>
                <a:gd name="T49" fmla="*/ 27 h 28"/>
                <a:gd name="T50" fmla="*/ 0 w 49"/>
                <a:gd name="T51" fmla="*/ 27 h 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9"/>
                <a:gd name="T79" fmla="*/ 0 h 28"/>
                <a:gd name="T80" fmla="*/ 49 w 49"/>
                <a:gd name="T81" fmla="*/ 28 h 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9" h="28">
                  <a:moveTo>
                    <a:pt x="0" y="27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6" y="13"/>
                  </a:lnTo>
                  <a:lnTo>
                    <a:pt x="13" y="13"/>
                  </a:lnTo>
                  <a:lnTo>
                    <a:pt x="20" y="13"/>
                  </a:lnTo>
                  <a:lnTo>
                    <a:pt x="27" y="13"/>
                  </a:lnTo>
                  <a:lnTo>
                    <a:pt x="27" y="7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6" y="13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48" y="0"/>
                  </a:lnTo>
                  <a:lnTo>
                    <a:pt x="48" y="13"/>
                  </a:lnTo>
                  <a:lnTo>
                    <a:pt x="41" y="20"/>
                  </a:lnTo>
                  <a:lnTo>
                    <a:pt x="41" y="27"/>
                  </a:lnTo>
                  <a:lnTo>
                    <a:pt x="34" y="27"/>
                  </a:lnTo>
                  <a:lnTo>
                    <a:pt x="0" y="2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8" name="Freeform 1571"/>
            <p:cNvSpPr>
              <a:spLocks/>
            </p:cNvSpPr>
            <p:nvPr/>
          </p:nvSpPr>
          <p:spPr bwMode="auto">
            <a:xfrm>
              <a:off x="2419" y="1756"/>
              <a:ext cx="28" cy="17"/>
            </a:xfrm>
            <a:custGeom>
              <a:avLst/>
              <a:gdLst>
                <a:gd name="T0" fmla="*/ 13 w 28"/>
                <a:gd name="T1" fmla="*/ 0 h 17"/>
                <a:gd name="T2" fmla="*/ 7 w 28"/>
                <a:gd name="T3" fmla="*/ 0 h 17"/>
                <a:gd name="T4" fmla="*/ 7 w 28"/>
                <a:gd name="T5" fmla="*/ 8 h 17"/>
                <a:gd name="T6" fmla="*/ 0 w 28"/>
                <a:gd name="T7" fmla="*/ 8 h 17"/>
                <a:gd name="T8" fmla="*/ 0 w 28"/>
                <a:gd name="T9" fmla="*/ 16 h 17"/>
                <a:gd name="T10" fmla="*/ 7 w 28"/>
                <a:gd name="T11" fmla="*/ 16 h 17"/>
                <a:gd name="T12" fmla="*/ 13 w 28"/>
                <a:gd name="T13" fmla="*/ 16 h 17"/>
                <a:gd name="T14" fmla="*/ 20 w 28"/>
                <a:gd name="T15" fmla="*/ 16 h 17"/>
                <a:gd name="T16" fmla="*/ 27 w 28"/>
                <a:gd name="T17" fmla="*/ 16 h 17"/>
                <a:gd name="T18" fmla="*/ 27 w 28"/>
                <a:gd name="T19" fmla="*/ 8 h 17"/>
                <a:gd name="T20" fmla="*/ 27 w 28"/>
                <a:gd name="T21" fmla="*/ 0 h 17"/>
                <a:gd name="T22" fmla="*/ 13 w 28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17"/>
                <a:gd name="T38" fmla="*/ 28 w 28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17">
                  <a:moveTo>
                    <a:pt x="13" y="0"/>
                  </a:move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0"/>
                  </a:lnTo>
                  <a:lnTo>
                    <a:pt x="13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49" name="Line 1572"/>
            <p:cNvSpPr>
              <a:spLocks noChangeShapeType="1"/>
            </p:cNvSpPr>
            <p:nvPr/>
          </p:nvSpPr>
          <p:spPr bwMode="auto">
            <a:xfrm>
              <a:off x="2453" y="175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0" name="Line 1573"/>
            <p:cNvSpPr>
              <a:spLocks noChangeShapeType="1"/>
            </p:cNvSpPr>
            <p:nvPr/>
          </p:nvSpPr>
          <p:spPr bwMode="auto">
            <a:xfrm>
              <a:off x="2460" y="175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1" name="Freeform 1574"/>
            <p:cNvSpPr>
              <a:spLocks/>
            </p:cNvSpPr>
            <p:nvPr/>
          </p:nvSpPr>
          <p:spPr bwMode="auto">
            <a:xfrm>
              <a:off x="2460" y="175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8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2" name="Freeform 1575"/>
            <p:cNvSpPr>
              <a:spLocks/>
            </p:cNvSpPr>
            <p:nvPr/>
          </p:nvSpPr>
          <p:spPr bwMode="auto">
            <a:xfrm>
              <a:off x="2480" y="175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8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8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3" name="Freeform 1576"/>
            <p:cNvSpPr>
              <a:spLocks/>
            </p:cNvSpPr>
            <p:nvPr/>
          </p:nvSpPr>
          <p:spPr bwMode="auto">
            <a:xfrm>
              <a:off x="2487" y="175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8 h 17"/>
                <a:gd name="T4" fmla="*/ 0 w 17"/>
                <a:gd name="T5" fmla="*/ 16 h 17"/>
                <a:gd name="T6" fmla="*/ 0 w 17"/>
                <a:gd name="T7" fmla="*/ 8 h 17"/>
                <a:gd name="T8" fmla="*/ 16 w 17"/>
                <a:gd name="T9" fmla="*/ 8 h 17"/>
                <a:gd name="T10" fmla="*/ 16 w 17"/>
                <a:gd name="T11" fmla="*/ 16 h 17"/>
                <a:gd name="T12" fmla="*/ 16 w 17"/>
                <a:gd name="T13" fmla="*/ 8 h 17"/>
                <a:gd name="T14" fmla="*/ 16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4" name="Freeform 1577"/>
            <p:cNvSpPr>
              <a:spLocks/>
            </p:cNvSpPr>
            <p:nvPr/>
          </p:nvSpPr>
          <p:spPr bwMode="auto">
            <a:xfrm>
              <a:off x="2426" y="1756"/>
              <a:ext cx="124" cy="42"/>
            </a:xfrm>
            <a:custGeom>
              <a:avLst/>
              <a:gdLst>
                <a:gd name="T0" fmla="*/ 89 w 124"/>
                <a:gd name="T1" fmla="*/ 0 h 42"/>
                <a:gd name="T2" fmla="*/ 89 w 124"/>
                <a:gd name="T3" fmla="*/ 7 h 42"/>
                <a:gd name="T4" fmla="*/ 89 w 124"/>
                <a:gd name="T5" fmla="*/ 14 h 42"/>
                <a:gd name="T6" fmla="*/ 95 w 124"/>
                <a:gd name="T7" fmla="*/ 14 h 42"/>
                <a:gd name="T8" fmla="*/ 95 w 124"/>
                <a:gd name="T9" fmla="*/ 21 h 42"/>
                <a:gd name="T10" fmla="*/ 89 w 124"/>
                <a:gd name="T11" fmla="*/ 14 h 42"/>
                <a:gd name="T12" fmla="*/ 82 w 124"/>
                <a:gd name="T13" fmla="*/ 7 h 42"/>
                <a:gd name="T14" fmla="*/ 75 w 124"/>
                <a:gd name="T15" fmla="*/ 7 h 42"/>
                <a:gd name="T16" fmla="*/ 75 w 124"/>
                <a:gd name="T17" fmla="*/ 14 h 42"/>
                <a:gd name="T18" fmla="*/ 75 w 124"/>
                <a:gd name="T19" fmla="*/ 21 h 42"/>
                <a:gd name="T20" fmla="*/ 75 w 124"/>
                <a:gd name="T21" fmla="*/ 27 h 42"/>
                <a:gd name="T22" fmla="*/ 68 w 124"/>
                <a:gd name="T23" fmla="*/ 27 h 42"/>
                <a:gd name="T24" fmla="*/ 68 w 124"/>
                <a:gd name="T25" fmla="*/ 21 h 42"/>
                <a:gd name="T26" fmla="*/ 68 w 124"/>
                <a:gd name="T27" fmla="*/ 14 h 42"/>
                <a:gd name="T28" fmla="*/ 68 w 124"/>
                <a:gd name="T29" fmla="*/ 21 h 42"/>
                <a:gd name="T30" fmla="*/ 68 w 124"/>
                <a:gd name="T31" fmla="*/ 27 h 42"/>
                <a:gd name="T32" fmla="*/ 61 w 124"/>
                <a:gd name="T33" fmla="*/ 27 h 42"/>
                <a:gd name="T34" fmla="*/ 54 w 124"/>
                <a:gd name="T35" fmla="*/ 21 h 42"/>
                <a:gd name="T36" fmla="*/ 61 w 124"/>
                <a:gd name="T37" fmla="*/ 14 h 42"/>
                <a:gd name="T38" fmla="*/ 54 w 124"/>
                <a:gd name="T39" fmla="*/ 14 h 42"/>
                <a:gd name="T40" fmla="*/ 48 w 124"/>
                <a:gd name="T41" fmla="*/ 14 h 42"/>
                <a:gd name="T42" fmla="*/ 41 w 124"/>
                <a:gd name="T43" fmla="*/ 14 h 42"/>
                <a:gd name="T44" fmla="*/ 34 w 124"/>
                <a:gd name="T45" fmla="*/ 14 h 42"/>
                <a:gd name="T46" fmla="*/ 27 w 124"/>
                <a:gd name="T47" fmla="*/ 14 h 42"/>
                <a:gd name="T48" fmla="*/ 20 w 124"/>
                <a:gd name="T49" fmla="*/ 14 h 42"/>
                <a:gd name="T50" fmla="*/ 13 w 124"/>
                <a:gd name="T51" fmla="*/ 14 h 42"/>
                <a:gd name="T52" fmla="*/ 6 w 124"/>
                <a:gd name="T53" fmla="*/ 14 h 42"/>
                <a:gd name="T54" fmla="*/ 0 w 124"/>
                <a:gd name="T55" fmla="*/ 14 h 42"/>
                <a:gd name="T56" fmla="*/ 0 w 124"/>
                <a:gd name="T57" fmla="*/ 21 h 42"/>
                <a:gd name="T58" fmla="*/ 0 w 124"/>
                <a:gd name="T59" fmla="*/ 27 h 42"/>
                <a:gd name="T60" fmla="*/ 6 w 124"/>
                <a:gd name="T61" fmla="*/ 27 h 42"/>
                <a:gd name="T62" fmla="*/ 6 w 124"/>
                <a:gd name="T63" fmla="*/ 34 h 42"/>
                <a:gd name="T64" fmla="*/ 13 w 124"/>
                <a:gd name="T65" fmla="*/ 34 h 42"/>
                <a:gd name="T66" fmla="*/ 20 w 124"/>
                <a:gd name="T67" fmla="*/ 34 h 42"/>
                <a:gd name="T68" fmla="*/ 27 w 124"/>
                <a:gd name="T69" fmla="*/ 34 h 42"/>
                <a:gd name="T70" fmla="*/ 34 w 124"/>
                <a:gd name="T71" fmla="*/ 41 h 42"/>
                <a:gd name="T72" fmla="*/ 41 w 124"/>
                <a:gd name="T73" fmla="*/ 41 h 42"/>
                <a:gd name="T74" fmla="*/ 48 w 124"/>
                <a:gd name="T75" fmla="*/ 41 h 42"/>
                <a:gd name="T76" fmla="*/ 54 w 124"/>
                <a:gd name="T77" fmla="*/ 41 h 42"/>
                <a:gd name="T78" fmla="*/ 48 w 124"/>
                <a:gd name="T79" fmla="*/ 41 h 42"/>
                <a:gd name="T80" fmla="*/ 54 w 124"/>
                <a:gd name="T81" fmla="*/ 41 h 42"/>
                <a:gd name="T82" fmla="*/ 61 w 124"/>
                <a:gd name="T83" fmla="*/ 41 h 42"/>
                <a:gd name="T84" fmla="*/ 61 w 124"/>
                <a:gd name="T85" fmla="*/ 34 h 42"/>
                <a:gd name="T86" fmla="*/ 68 w 124"/>
                <a:gd name="T87" fmla="*/ 34 h 42"/>
                <a:gd name="T88" fmla="*/ 68 w 124"/>
                <a:gd name="T89" fmla="*/ 41 h 42"/>
                <a:gd name="T90" fmla="*/ 75 w 124"/>
                <a:gd name="T91" fmla="*/ 41 h 42"/>
                <a:gd name="T92" fmla="*/ 82 w 124"/>
                <a:gd name="T93" fmla="*/ 41 h 42"/>
                <a:gd name="T94" fmla="*/ 82 w 124"/>
                <a:gd name="T95" fmla="*/ 34 h 42"/>
                <a:gd name="T96" fmla="*/ 89 w 124"/>
                <a:gd name="T97" fmla="*/ 34 h 42"/>
                <a:gd name="T98" fmla="*/ 89 w 124"/>
                <a:gd name="T99" fmla="*/ 27 h 42"/>
                <a:gd name="T100" fmla="*/ 89 w 124"/>
                <a:gd name="T101" fmla="*/ 21 h 42"/>
                <a:gd name="T102" fmla="*/ 89 w 124"/>
                <a:gd name="T103" fmla="*/ 27 h 42"/>
                <a:gd name="T104" fmla="*/ 95 w 124"/>
                <a:gd name="T105" fmla="*/ 27 h 42"/>
                <a:gd name="T106" fmla="*/ 102 w 124"/>
                <a:gd name="T107" fmla="*/ 27 h 42"/>
                <a:gd name="T108" fmla="*/ 109 w 124"/>
                <a:gd name="T109" fmla="*/ 21 h 42"/>
                <a:gd name="T110" fmla="*/ 109 w 124"/>
                <a:gd name="T111" fmla="*/ 14 h 42"/>
                <a:gd name="T112" fmla="*/ 116 w 124"/>
                <a:gd name="T113" fmla="*/ 14 h 42"/>
                <a:gd name="T114" fmla="*/ 116 w 124"/>
                <a:gd name="T115" fmla="*/ 7 h 42"/>
                <a:gd name="T116" fmla="*/ 123 w 124"/>
                <a:gd name="T117" fmla="*/ 7 h 42"/>
                <a:gd name="T118" fmla="*/ 123 w 124"/>
                <a:gd name="T119" fmla="*/ 0 h 42"/>
                <a:gd name="T120" fmla="*/ 89 w 124"/>
                <a:gd name="T121" fmla="*/ 0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4"/>
                <a:gd name="T184" fmla="*/ 0 h 42"/>
                <a:gd name="T185" fmla="*/ 124 w 124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4" h="42">
                  <a:moveTo>
                    <a:pt x="89" y="0"/>
                  </a:moveTo>
                  <a:lnTo>
                    <a:pt x="89" y="7"/>
                  </a:lnTo>
                  <a:lnTo>
                    <a:pt x="89" y="14"/>
                  </a:lnTo>
                  <a:lnTo>
                    <a:pt x="95" y="14"/>
                  </a:lnTo>
                  <a:lnTo>
                    <a:pt x="95" y="21"/>
                  </a:lnTo>
                  <a:lnTo>
                    <a:pt x="89" y="14"/>
                  </a:lnTo>
                  <a:lnTo>
                    <a:pt x="82" y="7"/>
                  </a:lnTo>
                  <a:lnTo>
                    <a:pt x="75" y="7"/>
                  </a:lnTo>
                  <a:lnTo>
                    <a:pt x="75" y="14"/>
                  </a:lnTo>
                  <a:lnTo>
                    <a:pt x="75" y="21"/>
                  </a:lnTo>
                  <a:lnTo>
                    <a:pt x="75" y="27"/>
                  </a:lnTo>
                  <a:lnTo>
                    <a:pt x="68" y="27"/>
                  </a:lnTo>
                  <a:lnTo>
                    <a:pt x="68" y="21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8" y="27"/>
                  </a:lnTo>
                  <a:lnTo>
                    <a:pt x="61" y="27"/>
                  </a:lnTo>
                  <a:lnTo>
                    <a:pt x="54" y="21"/>
                  </a:lnTo>
                  <a:lnTo>
                    <a:pt x="61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1" y="14"/>
                  </a:lnTo>
                  <a:lnTo>
                    <a:pt x="34" y="14"/>
                  </a:lnTo>
                  <a:lnTo>
                    <a:pt x="27" y="14"/>
                  </a:lnTo>
                  <a:lnTo>
                    <a:pt x="20" y="14"/>
                  </a:lnTo>
                  <a:lnTo>
                    <a:pt x="13" y="14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13" y="34"/>
                  </a:lnTo>
                  <a:lnTo>
                    <a:pt x="20" y="34"/>
                  </a:lnTo>
                  <a:lnTo>
                    <a:pt x="27" y="34"/>
                  </a:lnTo>
                  <a:lnTo>
                    <a:pt x="34" y="41"/>
                  </a:lnTo>
                  <a:lnTo>
                    <a:pt x="41" y="41"/>
                  </a:lnTo>
                  <a:lnTo>
                    <a:pt x="48" y="41"/>
                  </a:lnTo>
                  <a:lnTo>
                    <a:pt x="54" y="41"/>
                  </a:lnTo>
                  <a:lnTo>
                    <a:pt x="48" y="41"/>
                  </a:lnTo>
                  <a:lnTo>
                    <a:pt x="54" y="41"/>
                  </a:lnTo>
                  <a:lnTo>
                    <a:pt x="61" y="41"/>
                  </a:lnTo>
                  <a:lnTo>
                    <a:pt x="61" y="34"/>
                  </a:lnTo>
                  <a:lnTo>
                    <a:pt x="68" y="34"/>
                  </a:lnTo>
                  <a:lnTo>
                    <a:pt x="68" y="41"/>
                  </a:lnTo>
                  <a:lnTo>
                    <a:pt x="75" y="41"/>
                  </a:lnTo>
                  <a:lnTo>
                    <a:pt x="82" y="41"/>
                  </a:lnTo>
                  <a:lnTo>
                    <a:pt x="82" y="34"/>
                  </a:lnTo>
                  <a:lnTo>
                    <a:pt x="89" y="34"/>
                  </a:lnTo>
                  <a:lnTo>
                    <a:pt x="89" y="27"/>
                  </a:lnTo>
                  <a:lnTo>
                    <a:pt x="89" y="21"/>
                  </a:lnTo>
                  <a:lnTo>
                    <a:pt x="89" y="27"/>
                  </a:lnTo>
                  <a:lnTo>
                    <a:pt x="95" y="27"/>
                  </a:lnTo>
                  <a:lnTo>
                    <a:pt x="102" y="27"/>
                  </a:lnTo>
                  <a:lnTo>
                    <a:pt x="109" y="21"/>
                  </a:lnTo>
                  <a:lnTo>
                    <a:pt x="109" y="14"/>
                  </a:lnTo>
                  <a:lnTo>
                    <a:pt x="116" y="14"/>
                  </a:lnTo>
                  <a:lnTo>
                    <a:pt x="116" y="7"/>
                  </a:lnTo>
                  <a:lnTo>
                    <a:pt x="123" y="7"/>
                  </a:lnTo>
                  <a:lnTo>
                    <a:pt x="123" y="0"/>
                  </a:lnTo>
                  <a:lnTo>
                    <a:pt x="89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5" name="Line 1578"/>
            <p:cNvSpPr>
              <a:spLocks noChangeShapeType="1"/>
            </p:cNvSpPr>
            <p:nvPr/>
          </p:nvSpPr>
          <p:spPr bwMode="auto">
            <a:xfrm flipV="1">
              <a:off x="2480" y="168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6" name="Freeform 1579"/>
            <p:cNvSpPr>
              <a:spLocks/>
            </p:cNvSpPr>
            <p:nvPr/>
          </p:nvSpPr>
          <p:spPr bwMode="auto">
            <a:xfrm>
              <a:off x="2460" y="1695"/>
              <a:ext cx="21" cy="28"/>
            </a:xfrm>
            <a:custGeom>
              <a:avLst/>
              <a:gdLst>
                <a:gd name="T0" fmla="*/ 0 w 21"/>
                <a:gd name="T1" fmla="*/ 27 h 28"/>
                <a:gd name="T2" fmla="*/ 7 w 21"/>
                <a:gd name="T3" fmla="*/ 27 h 28"/>
                <a:gd name="T4" fmla="*/ 7 w 21"/>
                <a:gd name="T5" fmla="*/ 20 h 28"/>
                <a:gd name="T6" fmla="*/ 14 w 21"/>
                <a:gd name="T7" fmla="*/ 13 h 28"/>
                <a:gd name="T8" fmla="*/ 14 w 21"/>
                <a:gd name="T9" fmla="*/ 6 h 28"/>
                <a:gd name="T10" fmla="*/ 20 w 21"/>
                <a:gd name="T11" fmla="*/ 6 h 28"/>
                <a:gd name="T12" fmla="*/ 20 w 21"/>
                <a:gd name="T13" fmla="*/ 0 h 28"/>
                <a:gd name="T14" fmla="*/ 20 w 21"/>
                <a:gd name="T15" fmla="*/ 6 h 28"/>
                <a:gd name="T16" fmla="*/ 14 w 21"/>
                <a:gd name="T17" fmla="*/ 6 h 28"/>
                <a:gd name="T18" fmla="*/ 14 w 21"/>
                <a:gd name="T19" fmla="*/ 13 h 28"/>
                <a:gd name="T20" fmla="*/ 7 w 21"/>
                <a:gd name="T21" fmla="*/ 20 h 28"/>
                <a:gd name="T22" fmla="*/ 7 w 21"/>
                <a:gd name="T23" fmla="*/ 27 h 28"/>
                <a:gd name="T24" fmla="*/ 0 w 21"/>
                <a:gd name="T25" fmla="*/ 27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28"/>
                <a:gd name="T41" fmla="*/ 21 w 21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28">
                  <a:moveTo>
                    <a:pt x="0" y="27"/>
                  </a:moveTo>
                  <a:lnTo>
                    <a:pt x="7" y="27"/>
                  </a:lnTo>
                  <a:lnTo>
                    <a:pt x="7" y="20"/>
                  </a:lnTo>
                  <a:lnTo>
                    <a:pt x="14" y="13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13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2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7" name="Freeform 1580"/>
            <p:cNvSpPr>
              <a:spLocks/>
            </p:cNvSpPr>
            <p:nvPr/>
          </p:nvSpPr>
          <p:spPr bwMode="auto">
            <a:xfrm>
              <a:off x="2460" y="172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16 h 17"/>
                <a:gd name="T4" fmla="*/ 8 w 17"/>
                <a:gd name="T5" fmla="*/ 0 h 17"/>
                <a:gd name="T6" fmla="*/ 0 w 17"/>
                <a:gd name="T7" fmla="*/ 0 h 17"/>
                <a:gd name="T8" fmla="*/ 8 w 17"/>
                <a:gd name="T9" fmla="*/ 16 h 17"/>
                <a:gd name="T10" fmla="*/ 16 w 17"/>
                <a:gd name="T11" fmla="*/ 16 h 17"/>
                <a:gd name="T12" fmla="*/ 8 w 17"/>
                <a:gd name="T13" fmla="*/ 16 h 17"/>
                <a:gd name="T14" fmla="*/ 16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8" name="Freeform 1581"/>
            <p:cNvSpPr>
              <a:spLocks/>
            </p:cNvSpPr>
            <p:nvPr/>
          </p:nvSpPr>
          <p:spPr bwMode="auto">
            <a:xfrm>
              <a:off x="2460" y="172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59" name="Freeform 1582"/>
            <p:cNvSpPr>
              <a:spLocks/>
            </p:cNvSpPr>
            <p:nvPr/>
          </p:nvSpPr>
          <p:spPr bwMode="auto">
            <a:xfrm>
              <a:off x="2460" y="1729"/>
              <a:ext cx="1" cy="35"/>
            </a:xfrm>
            <a:custGeom>
              <a:avLst/>
              <a:gdLst>
                <a:gd name="T0" fmla="*/ 0 w 1"/>
                <a:gd name="T1" fmla="*/ 34 h 35"/>
                <a:gd name="T2" fmla="*/ 0 w 1"/>
                <a:gd name="T3" fmla="*/ 27 h 35"/>
                <a:gd name="T4" fmla="*/ 0 w 1"/>
                <a:gd name="T5" fmla="*/ 20 h 35"/>
                <a:gd name="T6" fmla="*/ 0 w 1"/>
                <a:gd name="T7" fmla="*/ 13 h 35"/>
                <a:gd name="T8" fmla="*/ 0 w 1"/>
                <a:gd name="T9" fmla="*/ 7 h 35"/>
                <a:gd name="T10" fmla="*/ 0 w 1"/>
                <a:gd name="T11" fmla="*/ 0 h 35"/>
                <a:gd name="T12" fmla="*/ 0 w 1"/>
                <a:gd name="T13" fmla="*/ 7 h 35"/>
                <a:gd name="T14" fmla="*/ 0 w 1"/>
                <a:gd name="T15" fmla="*/ 13 h 35"/>
                <a:gd name="T16" fmla="*/ 0 w 1"/>
                <a:gd name="T17" fmla="*/ 20 h 35"/>
                <a:gd name="T18" fmla="*/ 0 w 1"/>
                <a:gd name="T19" fmla="*/ 27 h 35"/>
                <a:gd name="T20" fmla="*/ 0 w 1"/>
                <a:gd name="T21" fmla="*/ 34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35"/>
                <a:gd name="T35" fmla="*/ 1 w 1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35">
                  <a:moveTo>
                    <a:pt x="0" y="34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0" name="Freeform 1583"/>
            <p:cNvSpPr>
              <a:spLocks/>
            </p:cNvSpPr>
            <p:nvPr/>
          </p:nvSpPr>
          <p:spPr bwMode="auto">
            <a:xfrm>
              <a:off x="2453" y="1749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16 w 17"/>
                <a:gd name="T3" fmla="*/ 8 h 17"/>
                <a:gd name="T4" fmla="*/ 16 w 17"/>
                <a:gd name="T5" fmla="*/ 16 h 17"/>
                <a:gd name="T6" fmla="*/ 16 w 17"/>
                <a:gd name="T7" fmla="*/ 8 h 17"/>
                <a:gd name="T8" fmla="*/ 0 w 17"/>
                <a:gd name="T9" fmla="*/ 0 h 17"/>
                <a:gd name="T10" fmla="*/ 0 w 17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8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1" name="Freeform 1584"/>
            <p:cNvSpPr>
              <a:spLocks/>
            </p:cNvSpPr>
            <p:nvPr/>
          </p:nvSpPr>
          <p:spPr bwMode="auto">
            <a:xfrm>
              <a:off x="2453" y="1749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2" name="Freeform 1585"/>
            <p:cNvSpPr>
              <a:spLocks/>
            </p:cNvSpPr>
            <p:nvPr/>
          </p:nvSpPr>
          <p:spPr bwMode="auto">
            <a:xfrm>
              <a:off x="2446" y="175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3" name="Freeform 1586"/>
            <p:cNvSpPr>
              <a:spLocks/>
            </p:cNvSpPr>
            <p:nvPr/>
          </p:nvSpPr>
          <p:spPr bwMode="auto">
            <a:xfrm>
              <a:off x="2446" y="1756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4" name="Freeform 1587"/>
            <p:cNvSpPr>
              <a:spLocks/>
            </p:cNvSpPr>
            <p:nvPr/>
          </p:nvSpPr>
          <p:spPr bwMode="auto">
            <a:xfrm>
              <a:off x="2432" y="1770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5" name="Freeform 1588"/>
            <p:cNvSpPr>
              <a:spLocks/>
            </p:cNvSpPr>
            <p:nvPr/>
          </p:nvSpPr>
          <p:spPr bwMode="auto">
            <a:xfrm>
              <a:off x="2419" y="176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8 w 17"/>
                <a:gd name="T5" fmla="*/ 16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0 h 17"/>
                <a:gd name="T12" fmla="*/ 0 w 17"/>
                <a:gd name="T13" fmla="*/ 16 h 17"/>
                <a:gd name="T14" fmla="*/ 0 w 17"/>
                <a:gd name="T15" fmla="*/ 0 h 17"/>
                <a:gd name="T16" fmla="*/ 0 w 17"/>
                <a:gd name="T17" fmla="*/ 16 h 17"/>
                <a:gd name="T18" fmla="*/ 0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6" name="Freeform 1589"/>
            <p:cNvSpPr>
              <a:spLocks/>
            </p:cNvSpPr>
            <p:nvPr/>
          </p:nvSpPr>
          <p:spPr bwMode="auto">
            <a:xfrm>
              <a:off x="2419" y="175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0 w 17"/>
                <a:gd name="T5" fmla="*/ 8 h 17"/>
                <a:gd name="T6" fmla="*/ 0 w 17"/>
                <a:gd name="T7" fmla="*/ 16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7" name="Freeform 1590"/>
            <p:cNvSpPr>
              <a:spLocks/>
            </p:cNvSpPr>
            <p:nvPr/>
          </p:nvSpPr>
          <p:spPr bwMode="auto">
            <a:xfrm>
              <a:off x="2426" y="174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7 w 17"/>
                <a:gd name="T3" fmla="*/ 0 h 17"/>
                <a:gd name="T4" fmla="*/ 7 w 17"/>
                <a:gd name="T5" fmla="*/ 8 h 17"/>
                <a:gd name="T6" fmla="*/ 0 w 17"/>
                <a:gd name="T7" fmla="*/ 8 h 17"/>
                <a:gd name="T8" fmla="*/ 0 w 17"/>
                <a:gd name="T9" fmla="*/ 16 h 17"/>
                <a:gd name="T10" fmla="*/ 7 w 17"/>
                <a:gd name="T11" fmla="*/ 8 h 17"/>
                <a:gd name="T12" fmla="*/ 7 w 17"/>
                <a:gd name="T13" fmla="*/ 0 h 17"/>
                <a:gd name="T14" fmla="*/ 16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7" y="8"/>
                  </a:lnTo>
                  <a:lnTo>
                    <a:pt x="7" y="0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8" name="Freeform 1591"/>
            <p:cNvSpPr>
              <a:spLocks/>
            </p:cNvSpPr>
            <p:nvPr/>
          </p:nvSpPr>
          <p:spPr bwMode="auto">
            <a:xfrm>
              <a:off x="2439" y="174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69" name="Line 1592"/>
            <p:cNvSpPr>
              <a:spLocks noChangeShapeType="1"/>
            </p:cNvSpPr>
            <p:nvPr/>
          </p:nvSpPr>
          <p:spPr bwMode="auto">
            <a:xfrm flipH="1">
              <a:off x="2446" y="1736"/>
              <a:ext cx="7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0" name="Freeform 1593"/>
            <p:cNvSpPr>
              <a:spLocks/>
            </p:cNvSpPr>
            <p:nvPr/>
          </p:nvSpPr>
          <p:spPr bwMode="auto">
            <a:xfrm>
              <a:off x="2453" y="172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8 h 17"/>
                <a:gd name="T6" fmla="*/ 0 w 17"/>
                <a:gd name="T7" fmla="*/ 16 h 17"/>
                <a:gd name="T8" fmla="*/ 0 w 17"/>
                <a:gd name="T9" fmla="*/ 8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1" name="Freeform 1594"/>
            <p:cNvSpPr>
              <a:spLocks/>
            </p:cNvSpPr>
            <p:nvPr/>
          </p:nvSpPr>
          <p:spPr bwMode="auto">
            <a:xfrm>
              <a:off x="2453" y="171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16 w 17"/>
                <a:gd name="T9" fmla="*/ 0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2" name="Freeform 1595"/>
            <p:cNvSpPr>
              <a:spLocks/>
            </p:cNvSpPr>
            <p:nvPr/>
          </p:nvSpPr>
          <p:spPr bwMode="auto">
            <a:xfrm>
              <a:off x="2460" y="1695"/>
              <a:ext cx="17" cy="21"/>
            </a:xfrm>
            <a:custGeom>
              <a:avLst/>
              <a:gdLst>
                <a:gd name="T0" fmla="*/ 16 w 17"/>
                <a:gd name="T1" fmla="*/ 0 h 21"/>
                <a:gd name="T2" fmla="*/ 0 w 17"/>
                <a:gd name="T3" fmla="*/ 0 h 21"/>
                <a:gd name="T4" fmla="*/ 0 w 17"/>
                <a:gd name="T5" fmla="*/ 6 h 21"/>
                <a:gd name="T6" fmla="*/ 0 w 17"/>
                <a:gd name="T7" fmla="*/ 13 h 21"/>
                <a:gd name="T8" fmla="*/ 0 w 17"/>
                <a:gd name="T9" fmla="*/ 20 h 21"/>
                <a:gd name="T10" fmla="*/ 0 w 17"/>
                <a:gd name="T11" fmla="*/ 13 h 21"/>
                <a:gd name="T12" fmla="*/ 0 w 17"/>
                <a:gd name="T13" fmla="*/ 6 h 21"/>
                <a:gd name="T14" fmla="*/ 16 w 17"/>
                <a:gd name="T15" fmla="*/ 6 h 21"/>
                <a:gd name="T16" fmla="*/ 16 w 17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1"/>
                <a:gd name="T29" fmla="*/ 17 w 17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1">
                  <a:moveTo>
                    <a:pt x="1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16" y="6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3" name="Freeform 1596"/>
            <p:cNvSpPr>
              <a:spLocks/>
            </p:cNvSpPr>
            <p:nvPr/>
          </p:nvSpPr>
          <p:spPr bwMode="auto">
            <a:xfrm>
              <a:off x="2467" y="168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0 w 17"/>
                <a:gd name="T5" fmla="*/ 16 h 17"/>
                <a:gd name="T6" fmla="*/ 8 w 17"/>
                <a:gd name="T7" fmla="*/ 16 h 17"/>
                <a:gd name="T8" fmla="*/ 8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4" name="Freeform 1597"/>
            <p:cNvSpPr>
              <a:spLocks/>
            </p:cNvSpPr>
            <p:nvPr/>
          </p:nvSpPr>
          <p:spPr bwMode="auto">
            <a:xfrm>
              <a:off x="2460" y="1695"/>
              <a:ext cx="28" cy="28"/>
            </a:xfrm>
            <a:custGeom>
              <a:avLst/>
              <a:gdLst>
                <a:gd name="T0" fmla="*/ 7 w 28"/>
                <a:gd name="T1" fmla="*/ 27 h 28"/>
                <a:gd name="T2" fmla="*/ 7 w 28"/>
                <a:gd name="T3" fmla="*/ 20 h 28"/>
                <a:gd name="T4" fmla="*/ 14 w 28"/>
                <a:gd name="T5" fmla="*/ 20 h 28"/>
                <a:gd name="T6" fmla="*/ 14 w 28"/>
                <a:gd name="T7" fmla="*/ 13 h 28"/>
                <a:gd name="T8" fmla="*/ 14 w 28"/>
                <a:gd name="T9" fmla="*/ 6 h 28"/>
                <a:gd name="T10" fmla="*/ 20 w 28"/>
                <a:gd name="T11" fmla="*/ 6 h 28"/>
                <a:gd name="T12" fmla="*/ 20 w 28"/>
                <a:gd name="T13" fmla="*/ 0 h 28"/>
                <a:gd name="T14" fmla="*/ 27 w 28"/>
                <a:gd name="T15" fmla="*/ 0 h 28"/>
                <a:gd name="T16" fmla="*/ 20 w 28"/>
                <a:gd name="T17" fmla="*/ 0 h 28"/>
                <a:gd name="T18" fmla="*/ 14 w 28"/>
                <a:gd name="T19" fmla="*/ 6 h 28"/>
                <a:gd name="T20" fmla="*/ 14 w 28"/>
                <a:gd name="T21" fmla="*/ 13 h 28"/>
                <a:gd name="T22" fmla="*/ 7 w 28"/>
                <a:gd name="T23" fmla="*/ 20 h 28"/>
                <a:gd name="T24" fmla="*/ 7 w 28"/>
                <a:gd name="T25" fmla="*/ 27 h 28"/>
                <a:gd name="T26" fmla="*/ 0 w 28"/>
                <a:gd name="T27" fmla="*/ 27 h 28"/>
                <a:gd name="T28" fmla="*/ 7 w 28"/>
                <a:gd name="T29" fmla="*/ 2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8"/>
                <a:gd name="T47" fmla="*/ 28 w 28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8">
                  <a:moveTo>
                    <a:pt x="7" y="27"/>
                  </a:moveTo>
                  <a:lnTo>
                    <a:pt x="7" y="20"/>
                  </a:lnTo>
                  <a:lnTo>
                    <a:pt x="14" y="20"/>
                  </a:lnTo>
                  <a:lnTo>
                    <a:pt x="14" y="13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4" y="6"/>
                  </a:lnTo>
                  <a:lnTo>
                    <a:pt x="14" y="13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7" y="2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5" name="Freeform 1598"/>
            <p:cNvSpPr>
              <a:spLocks/>
            </p:cNvSpPr>
            <p:nvPr/>
          </p:nvSpPr>
          <p:spPr bwMode="auto">
            <a:xfrm>
              <a:off x="2460" y="172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16 h 17"/>
                <a:gd name="T4" fmla="*/ 8 w 17"/>
                <a:gd name="T5" fmla="*/ 0 h 17"/>
                <a:gd name="T6" fmla="*/ 0 w 17"/>
                <a:gd name="T7" fmla="*/ 0 h 17"/>
                <a:gd name="T8" fmla="*/ 8 w 17"/>
                <a:gd name="T9" fmla="*/ 0 h 17"/>
                <a:gd name="T10" fmla="*/ 8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6" name="Freeform 1599"/>
            <p:cNvSpPr>
              <a:spLocks/>
            </p:cNvSpPr>
            <p:nvPr/>
          </p:nvSpPr>
          <p:spPr bwMode="auto">
            <a:xfrm>
              <a:off x="2460" y="172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7" name="Freeform 1600"/>
            <p:cNvSpPr>
              <a:spLocks/>
            </p:cNvSpPr>
            <p:nvPr/>
          </p:nvSpPr>
          <p:spPr bwMode="auto">
            <a:xfrm>
              <a:off x="2460" y="1729"/>
              <a:ext cx="1" cy="21"/>
            </a:xfrm>
            <a:custGeom>
              <a:avLst/>
              <a:gdLst>
                <a:gd name="T0" fmla="*/ 0 w 1"/>
                <a:gd name="T1" fmla="*/ 20 h 21"/>
                <a:gd name="T2" fmla="*/ 0 w 1"/>
                <a:gd name="T3" fmla="*/ 13 h 21"/>
                <a:gd name="T4" fmla="*/ 0 w 1"/>
                <a:gd name="T5" fmla="*/ 7 h 21"/>
                <a:gd name="T6" fmla="*/ 0 w 1"/>
                <a:gd name="T7" fmla="*/ 0 h 21"/>
                <a:gd name="T8" fmla="*/ 0 w 1"/>
                <a:gd name="T9" fmla="*/ 7 h 21"/>
                <a:gd name="T10" fmla="*/ 0 w 1"/>
                <a:gd name="T11" fmla="*/ 13 h 21"/>
                <a:gd name="T12" fmla="*/ 0 w 1"/>
                <a:gd name="T13" fmla="*/ 2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1"/>
                <a:gd name="T23" fmla="*/ 1 w 1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1">
                  <a:moveTo>
                    <a:pt x="0" y="20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8" name="Freeform 1601"/>
            <p:cNvSpPr>
              <a:spLocks/>
            </p:cNvSpPr>
            <p:nvPr/>
          </p:nvSpPr>
          <p:spPr bwMode="auto">
            <a:xfrm>
              <a:off x="2460" y="1749"/>
              <a:ext cx="1" cy="22"/>
            </a:xfrm>
            <a:custGeom>
              <a:avLst/>
              <a:gdLst>
                <a:gd name="T0" fmla="*/ 0 w 1"/>
                <a:gd name="T1" fmla="*/ 21 h 22"/>
                <a:gd name="T2" fmla="*/ 0 w 1"/>
                <a:gd name="T3" fmla="*/ 14 h 22"/>
                <a:gd name="T4" fmla="*/ 0 w 1"/>
                <a:gd name="T5" fmla="*/ 7 h 22"/>
                <a:gd name="T6" fmla="*/ 0 w 1"/>
                <a:gd name="T7" fmla="*/ 0 h 22"/>
                <a:gd name="T8" fmla="*/ 0 w 1"/>
                <a:gd name="T9" fmla="*/ 7 h 22"/>
                <a:gd name="T10" fmla="*/ 0 w 1"/>
                <a:gd name="T11" fmla="*/ 14 h 22"/>
                <a:gd name="T12" fmla="*/ 0 w 1"/>
                <a:gd name="T13" fmla="*/ 2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2"/>
                <a:gd name="T23" fmla="*/ 1 w 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2">
                  <a:moveTo>
                    <a:pt x="0" y="21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79" name="Freeform 1602"/>
            <p:cNvSpPr>
              <a:spLocks/>
            </p:cNvSpPr>
            <p:nvPr/>
          </p:nvSpPr>
          <p:spPr bwMode="auto">
            <a:xfrm>
              <a:off x="2460" y="1770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8 w 17"/>
                <a:gd name="T3" fmla="*/ 0 h 1"/>
                <a:gd name="T4" fmla="*/ 0 w 17"/>
                <a:gd name="T5" fmla="*/ 0 h 1"/>
                <a:gd name="T6" fmla="*/ 8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0" name="Freeform 1603"/>
            <p:cNvSpPr>
              <a:spLocks/>
            </p:cNvSpPr>
            <p:nvPr/>
          </p:nvSpPr>
          <p:spPr bwMode="auto">
            <a:xfrm>
              <a:off x="2474" y="1695"/>
              <a:ext cx="17" cy="76"/>
            </a:xfrm>
            <a:custGeom>
              <a:avLst/>
              <a:gdLst>
                <a:gd name="T0" fmla="*/ 16 w 17"/>
                <a:gd name="T1" fmla="*/ 0 h 76"/>
                <a:gd name="T2" fmla="*/ 16 w 17"/>
                <a:gd name="T3" fmla="*/ 6 h 76"/>
                <a:gd name="T4" fmla="*/ 7 w 17"/>
                <a:gd name="T5" fmla="*/ 6 h 76"/>
                <a:gd name="T6" fmla="*/ 7 w 17"/>
                <a:gd name="T7" fmla="*/ 13 h 76"/>
                <a:gd name="T8" fmla="*/ 7 w 17"/>
                <a:gd name="T9" fmla="*/ 20 h 76"/>
                <a:gd name="T10" fmla="*/ 7 w 17"/>
                <a:gd name="T11" fmla="*/ 27 h 76"/>
                <a:gd name="T12" fmla="*/ 0 w 17"/>
                <a:gd name="T13" fmla="*/ 27 h 76"/>
                <a:gd name="T14" fmla="*/ 0 w 17"/>
                <a:gd name="T15" fmla="*/ 34 h 76"/>
                <a:gd name="T16" fmla="*/ 0 w 17"/>
                <a:gd name="T17" fmla="*/ 41 h 76"/>
                <a:gd name="T18" fmla="*/ 0 w 17"/>
                <a:gd name="T19" fmla="*/ 47 h 76"/>
                <a:gd name="T20" fmla="*/ 0 w 17"/>
                <a:gd name="T21" fmla="*/ 54 h 76"/>
                <a:gd name="T22" fmla="*/ 0 w 17"/>
                <a:gd name="T23" fmla="*/ 61 h 76"/>
                <a:gd name="T24" fmla="*/ 0 w 17"/>
                <a:gd name="T25" fmla="*/ 68 h 76"/>
                <a:gd name="T26" fmla="*/ 0 w 17"/>
                <a:gd name="T27" fmla="*/ 75 h 76"/>
                <a:gd name="T28" fmla="*/ 0 w 17"/>
                <a:gd name="T29" fmla="*/ 68 h 76"/>
                <a:gd name="T30" fmla="*/ 0 w 17"/>
                <a:gd name="T31" fmla="*/ 61 h 76"/>
                <a:gd name="T32" fmla="*/ 0 w 17"/>
                <a:gd name="T33" fmla="*/ 54 h 76"/>
                <a:gd name="T34" fmla="*/ 0 w 17"/>
                <a:gd name="T35" fmla="*/ 47 h 76"/>
                <a:gd name="T36" fmla="*/ 0 w 17"/>
                <a:gd name="T37" fmla="*/ 41 h 76"/>
                <a:gd name="T38" fmla="*/ 0 w 17"/>
                <a:gd name="T39" fmla="*/ 34 h 76"/>
                <a:gd name="T40" fmla="*/ 7 w 17"/>
                <a:gd name="T41" fmla="*/ 34 h 76"/>
                <a:gd name="T42" fmla="*/ 7 w 17"/>
                <a:gd name="T43" fmla="*/ 27 h 76"/>
                <a:gd name="T44" fmla="*/ 7 w 17"/>
                <a:gd name="T45" fmla="*/ 20 h 76"/>
                <a:gd name="T46" fmla="*/ 7 w 17"/>
                <a:gd name="T47" fmla="*/ 13 h 76"/>
                <a:gd name="T48" fmla="*/ 7 w 17"/>
                <a:gd name="T49" fmla="*/ 6 h 76"/>
                <a:gd name="T50" fmla="*/ 16 w 17"/>
                <a:gd name="T51" fmla="*/ 6 h 76"/>
                <a:gd name="T52" fmla="*/ 16 w 17"/>
                <a:gd name="T53" fmla="*/ 0 h 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"/>
                <a:gd name="T82" fmla="*/ 0 h 76"/>
                <a:gd name="T83" fmla="*/ 17 w 17"/>
                <a:gd name="T84" fmla="*/ 76 h 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" h="76">
                  <a:moveTo>
                    <a:pt x="16" y="0"/>
                  </a:moveTo>
                  <a:lnTo>
                    <a:pt x="16" y="6"/>
                  </a:lnTo>
                  <a:lnTo>
                    <a:pt x="7" y="6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7" y="6"/>
                  </a:lnTo>
                  <a:lnTo>
                    <a:pt x="16" y="6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1" name="Line 1604"/>
            <p:cNvSpPr>
              <a:spLocks noChangeShapeType="1"/>
            </p:cNvSpPr>
            <p:nvPr/>
          </p:nvSpPr>
          <p:spPr bwMode="auto">
            <a:xfrm flipH="1">
              <a:off x="2480" y="169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2" name="Freeform 1605"/>
            <p:cNvSpPr>
              <a:spLocks/>
            </p:cNvSpPr>
            <p:nvPr/>
          </p:nvSpPr>
          <p:spPr bwMode="auto">
            <a:xfrm>
              <a:off x="2521" y="168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8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3" name="Freeform 1606"/>
            <p:cNvSpPr>
              <a:spLocks/>
            </p:cNvSpPr>
            <p:nvPr/>
          </p:nvSpPr>
          <p:spPr bwMode="auto">
            <a:xfrm>
              <a:off x="2501" y="1695"/>
              <a:ext cx="21" cy="42"/>
            </a:xfrm>
            <a:custGeom>
              <a:avLst/>
              <a:gdLst>
                <a:gd name="T0" fmla="*/ 0 w 21"/>
                <a:gd name="T1" fmla="*/ 41 h 42"/>
                <a:gd name="T2" fmla="*/ 0 w 21"/>
                <a:gd name="T3" fmla="*/ 34 h 42"/>
                <a:gd name="T4" fmla="*/ 7 w 21"/>
                <a:gd name="T5" fmla="*/ 27 h 42"/>
                <a:gd name="T6" fmla="*/ 7 w 21"/>
                <a:gd name="T7" fmla="*/ 20 h 42"/>
                <a:gd name="T8" fmla="*/ 7 w 21"/>
                <a:gd name="T9" fmla="*/ 13 h 42"/>
                <a:gd name="T10" fmla="*/ 14 w 21"/>
                <a:gd name="T11" fmla="*/ 13 h 42"/>
                <a:gd name="T12" fmla="*/ 14 w 21"/>
                <a:gd name="T13" fmla="*/ 6 h 42"/>
                <a:gd name="T14" fmla="*/ 20 w 21"/>
                <a:gd name="T15" fmla="*/ 0 h 42"/>
                <a:gd name="T16" fmla="*/ 14 w 21"/>
                <a:gd name="T17" fmla="*/ 0 h 42"/>
                <a:gd name="T18" fmla="*/ 14 w 21"/>
                <a:gd name="T19" fmla="*/ 6 h 42"/>
                <a:gd name="T20" fmla="*/ 14 w 21"/>
                <a:gd name="T21" fmla="*/ 13 h 42"/>
                <a:gd name="T22" fmla="*/ 7 w 21"/>
                <a:gd name="T23" fmla="*/ 13 h 42"/>
                <a:gd name="T24" fmla="*/ 7 w 21"/>
                <a:gd name="T25" fmla="*/ 20 h 42"/>
                <a:gd name="T26" fmla="*/ 7 w 21"/>
                <a:gd name="T27" fmla="*/ 27 h 42"/>
                <a:gd name="T28" fmla="*/ 0 w 21"/>
                <a:gd name="T29" fmla="*/ 34 h 42"/>
                <a:gd name="T30" fmla="*/ 0 w 21"/>
                <a:gd name="T31" fmla="*/ 41 h 42"/>
                <a:gd name="T32" fmla="*/ 0 w 21"/>
                <a:gd name="T33" fmla="*/ 34 h 42"/>
                <a:gd name="T34" fmla="*/ 0 w 21"/>
                <a:gd name="T35" fmla="*/ 41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42"/>
                <a:gd name="T56" fmla="*/ 21 w 21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42">
                  <a:moveTo>
                    <a:pt x="0" y="41"/>
                  </a:moveTo>
                  <a:lnTo>
                    <a:pt x="0" y="34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4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4" y="13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41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4" name="Freeform 1607"/>
            <p:cNvSpPr>
              <a:spLocks/>
            </p:cNvSpPr>
            <p:nvPr/>
          </p:nvSpPr>
          <p:spPr bwMode="auto">
            <a:xfrm>
              <a:off x="2494" y="172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5" name="Freeform 1608"/>
            <p:cNvSpPr>
              <a:spLocks/>
            </p:cNvSpPr>
            <p:nvPr/>
          </p:nvSpPr>
          <p:spPr bwMode="auto">
            <a:xfrm>
              <a:off x="2494" y="172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6" name="Freeform 1609"/>
            <p:cNvSpPr>
              <a:spLocks/>
            </p:cNvSpPr>
            <p:nvPr/>
          </p:nvSpPr>
          <p:spPr bwMode="auto">
            <a:xfrm>
              <a:off x="2480" y="1736"/>
              <a:ext cx="22" cy="35"/>
            </a:xfrm>
            <a:custGeom>
              <a:avLst/>
              <a:gdLst>
                <a:gd name="T0" fmla="*/ 0 w 22"/>
                <a:gd name="T1" fmla="*/ 34 h 35"/>
                <a:gd name="T2" fmla="*/ 7 w 22"/>
                <a:gd name="T3" fmla="*/ 34 h 35"/>
                <a:gd name="T4" fmla="*/ 7 w 22"/>
                <a:gd name="T5" fmla="*/ 27 h 35"/>
                <a:gd name="T6" fmla="*/ 7 w 22"/>
                <a:gd name="T7" fmla="*/ 20 h 35"/>
                <a:gd name="T8" fmla="*/ 14 w 22"/>
                <a:gd name="T9" fmla="*/ 20 h 35"/>
                <a:gd name="T10" fmla="*/ 14 w 22"/>
                <a:gd name="T11" fmla="*/ 13 h 35"/>
                <a:gd name="T12" fmla="*/ 14 w 22"/>
                <a:gd name="T13" fmla="*/ 6 h 35"/>
                <a:gd name="T14" fmla="*/ 21 w 22"/>
                <a:gd name="T15" fmla="*/ 0 h 35"/>
                <a:gd name="T16" fmla="*/ 14 w 22"/>
                <a:gd name="T17" fmla="*/ 0 h 35"/>
                <a:gd name="T18" fmla="*/ 14 w 22"/>
                <a:gd name="T19" fmla="*/ 6 h 35"/>
                <a:gd name="T20" fmla="*/ 14 w 22"/>
                <a:gd name="T21" fmla="*/ 13 h 35"/>
                <a:gd name="T22" fmla="*/ 14 w 22"/>
                <a:gd name="T23" fmla="*/ 20 h 35"/>
                <a:gd name="T24" fmla="*/ 7 w 22"/>
                <a:gd name="T25" fmla="*/ 20 h 35"/>
                <a:gd name="T26" fmla="*/ 7 w 22"/>
                <a:gd name="T27" fmla="*/ 27 h 35"/>
                <a:gd name="T28" fmla="*/ 7 w 22"/>
                <a:gd name="T29" fmla="*/ 34 h 35"/>
                <a:gd name="T30" fmla="*/ 0 w 22"/>
                <a:gd name="T31" fmla="*/ 34 h 35"/>
                <a:gd name="T32" fmla="*/ 7 w 22"/>
                <a:gd name="T33" fmla="*/ 34 h 35"/>
                <a:gd name="T34" fmla="*/ 0 w 22"/>
                <a:gd name="T35" fmla="*/ 34 h 35"/>
                <a:gd name="T36" fmla="*/ 7 w 22"/>
                <a:gd name="T37" fmla="*/ 34 h 35"/>
                <a:gd name="T38" fmla="*/ 0 w 22"/>
                <a:gd name="T39" fmla="*/ 34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35"/>
                <a:gd name="T62" fmla="*/ 22 w 22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35">
                  <a:moveTo>
                    <a:pt x="0" y="34"/>
                  </a:moveTo>
                  <a:lnTo>
                    <a:pt x="7" y="34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14" y="13"/>
                  </a:lnTo>
                  <a:lnTo>
                    <a:pt x="14" y="6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4" y="13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0" y="34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7" name="Freeform 1610"/>
            <p:cNvSpPr>
              <a:spLocks/>
            </p:cNvSpPr>
            <p:nvPr/>
          </p:nvSpPr>
          <p:spPr bwMode="auto">
            <a:xfrm>
              <a:off x="2480" y="1736"/>
              <a:ext cx="17" cy="35"/>
            </a:xfrm>
            <a:custGeom>
              <a:avLst/>
              <a:gdLst>
                <a:gd name="T0" fmla="*/ 16 w 17"/>
                <a:gd name="T1" fmla="*/ 0 h 35"/>
                <a:gd name="T2" fmla="*/ 16 w 17"/>
                <a:gd name="T3" fmla="*/ 6 h 35"/>
                <a:gd name="T4" fmla="*/ 16 w 17"/>
                <a:gd name="T5" fmla="*/ 13 h 35"/>
                <a:gd name="T6" fmla="*/ 16 w 17"/>
                <a:gd name="T7" fmla="*/ 20 h 35"/>
                <a:gd name="T8" fmla="*/ 0 w 17"/>
                <a:gd name="T9" fmla="*/ 20 h 35"/>
                <a:gd name="T10" fmla="*/ 0 w 17"/>
                <a:gd name="T11" fmla="*/ 27 h 35"/>
                <a:gd name="T12" fmla="*/ 0 w 17"/>
                <a:gd name="T13" fmla="*/ 34 h 35"/>
                <a:gd name="T14" fmla="*/ 16 w 17"/>
                <a:gd name="T15" fmla="*/ 34 h 35"/>
                <a:gd name="T16" fmla="*/ 16 w 17"/>
                <a:gd name="T17" fmla="*/ 27 h 35"/>
                <a:gd name="T18" fmla="*/ 16 w 17"/>
                <a:gd name="T19" fmla="*/ 20 h 35"/>
                <a:gd name="T20" fmla="*/ 16 w 17"/>
                <a:gd name="T21" fmla="*/ 13 h 35"/>
                <a:gd name="T22" fmla="*/ 16 w 17"/>
                <a:gd name="T23" fmla="*/ 6 h 35"/>
                <a:gd name="T24" fmla="*/ 16 w 17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35"/>
                <a:gd name="T41" fmla="*/ 17 w 17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35">
                  <a:moveTo>
                    <a:pt x="16" y="0"/>
                  </a:moveTo>
                  <a:lnTo>
                    <a:pt x="16" y="6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16" y="34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6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8" name="Freeform 1611"/>
            <p:cNvSpPr>
              <a:spLocks/>
            </p:cNvSpPr>
            <p:nvPr/>
          </p:nvSpPr>
          <p:spPr bwMode="auto">
            <a:xfrm>
              <a:off x="2487" y="1715"/>
              <a:ext cx="17" cy="22"/>
            </a:xfrm>
            <a:custGeom>
              <a:avLst/>
              <a:gdLst>
                <a:gd name="T0" fmla="*/ 16 w 17"/>
                <a:gd name="T1" fmla="*/ 0 h 22"/>
                <a:gd name="T2" fmla="*/ 8 w 17"/>
                <a:gd name="T3" fmla="*/ 0 h 22"/>
                <a:gd name="T4" fmla="*/ 8 w 17"/>
                <a:gd name="T5" fmla="*/ 7 h 22"/>
                <a:gd name="T6" fmla="*/ 8 w 17"/>
                <a:gd name="T7" fmla="*/ 14 h 22"/>
                <a:gd name="T8" fmla="*/ 0 w 17"/>
                <a:gd name="T9" fmla="*/ 21 h 22"/>
                <a:gd name="T10" fmla="*/ 8 w 17"/>
                <a:gd name="T11" fmla="*/ 21 h 22"/>
                <a:gd name="T12" fmla="*/ 8 w 17"/>
                <a:gd name="T13" fmla="*/ 14 h 22"/>
                <a:gd name="T14" fmla="*/ 8 w 17"/>
                <a:gd name="T15" fmla="*/ 7 h 22"/>
                <a:gd name="T16" fmla="*/ 8 w 17"/>
                <a:gd name="T17" fmla="*/ 0 h 22"/>
                <a:gd name="T18" fmla="*/ 16 w 17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2"/>
                <a:gd name="T32" fmla="*/ 17 w 1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2">
                  <a:moveTo>
                    <a:pt x="16" y="0"/>
                  </a:moveTo>
                  <a:lnTo>
                    <a:pt x="8" y="0"/>
                  </a:lnTo>
                  <a:lnTo>
                    <a:pt x="8" y="7"/>
                  </a:lnTo>
                  <a:lnTo>
                    <a:pt x="8" y="14"/>
                  </a:lnTo>
                  <a:lnTo>
                    <a:pt x="0" y="21"/>
                  </a:lnTo>
                  <a:lnTo>
                    <a:pt x="8" y="21"/>
                  </a:lnTo>
                  <a:lnTo>
                    <a:pt x="8" y="14"/>
                  </a:lnTo>
                  <a:lnTo>
                    <a:pt x="8" y="7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89" name="Freeform 1612"/>
            <p:cNvSpPr>
              <a:spLocks/>
            </p:cNvSpPr>
            <p:nvPr/>
          </p:nvSpPr>
          <p:spPr bwMode="auto">
            <a:xfrm>
              <a:off x="2501" y="1681"/>
              <a:ext cx="28" cy="35"/>
            </a:xfrm>
            <a:custGeom>
              <a:avLst/>
              <a:gdLst>
                <a:gd name="T0" fmla="*/ 27 w 28"/>
                <a:gd name="T1" fmla="*/ 0 h 35"/>
                <a:gd name="T2" fmla="*/ 20 w 28"/>
                <a:gd name="T3" fmla="*/ 0 h 35"/>
                <a:gd name="T4" fmla="*/ 20 w 28"/>
                <a:gd name="T5" fmla="*/ 7 h 35"/>
                <a:gd name="T6" fmla="*/ 14 w 28"/>
                <a:gd name="T7" fmla="*/ 7 h 35"/>
                <a:gd name="T8" fmla="*/ 14 w 28"/>
                <a:gd name="T9" fmla="*/ 14 h 35"/>
                <a:gd name="T10" fmla="*/ 7 w 28"/>
                <a:gd name="T11" fmla="*/ 14 h 35"/>
                <a:gd name="T12" fmla="*/ 7 w 28"/>
                <a:gd name="T13" fmla="*/ 20 h 35"/>
                <a:gd name="T14" fmla="*/ 7 w 28"/>
                <a:gd name="T15" fmla="*/ 27 h 35"/>
                <a:gd name="T16" fmla="*/ 0 w 28"/>
                <a:gd name="T17" fmla="*/ 27 h 35"/>
                <a:gd name="T18" fmla="*/ 0 w 28"/>
                <a:gd name="T19" fmla="*/ 34 h 35"/>
                <a:gd name="T20" fmla="*/ 0 w 28"/>
                <a:gd name="T21" fmla="*/ 27 h 35"/>
                <a:gd name="T22" fmla="*/ 7 w 28"/>
                <a:gd name="T23" fmla="*/ 27 h 35"/>
                <a:gd name="T24" fmla="*/ 7 w 28"/>
                <a:gd name="T25" fmla="*/ 20 h 35"/>
                <a:gd name="T26" fmla="*/ 14 w 28"/>
                <a:gd name="T27" fmla="*/ 14 h 35"/>
                <a:gd name="T28" fmla="*/ 14 w 28"/>
                <a:gd name="T29" fmla="*/ 7 h 35"/>
                <a:gd name="T30" fmla="*/ 20 w 28"/>
                <a:gd name="T31" fmla="*/ 7 h 35"/>
                <a:gd name="T32" fmla="*/ 20 w 28"/>
                <a:gd name="T33" fmla="*/ 0 h 35"/>
                <a:gd name="T34" fmla="*/ 27 w 28"/>
                <a:gd name="T35" fmla="*/ 0 h 35"/>
                <a:gd name="T36" fmla="*/ 20 w 28"/>
                <a:gd name="T37" fmla="*/ 0 h 35"/>
                <a:gd name="T38" fmla="*/ 27 w 28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5"/>
                <a:gd name="T62" fmla="*/ 28 w 28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5">
                  <a:moveTo>
                    <a:pt x="27" y="0"/>
                  </a:moveTo>
                  <a:lnTo>
                    <a:pt x="20" y="0"/>
                  </a:lnTo>
                  <a:lnTo>
                    <a:pt x="20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7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0" name="Freeform 1613"/>
            <p:cNvSpPr>
              <a:spLocks/>
            </p:cNvSpPr>
            <p:nvPr/>
          </p:nvSpPr>
          <p:spPr bwMode="auto">
            <a:xfrm>
              <a:off x="2487" y="1783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0 h 17"/>
                <a:gd name="T4" fmla="*/ 0 w 17"/>
                <a:gd name="T5" fmla="*/ 8 h 17"/>
                <a:gd name="T6" fmla="*/ 0 w 17"/>
                <a:gd name="T7" fmla="*/ 16 h 17"/>
                <a:gd name="T8" fmla="*/ 16 w 17"/>
                <a:gd name="T9" fmla="*/ 16 h 17"/>
                <a:gd name="T10" fmla="*/ 16 w 17"/>
                <a:gd name="T11" fmla="*/ 8 h 17"/>
                <a:gd name="T12" fmla="*/ 0 w 17"/>
                <a:gd name="T13" fmla="*/ 8 h 17"/>
                <a:gd name="T14" fmla="*/ 16 w 17"/>
                <a:gd name="T15" fmla="*/ 8 h 17"/>
                <a:gd name="T16" fmla="*/ 16 w 17"/>
                <a:gd name="T17" fmla="*/ 0 h 17"/>
                <a:gd name="T18" fmla="*/ 16 w 17"/>
                <a:gd name="T19" fmla="*/ 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8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1" name="Freeform 1614"/>
            <p:cNvSpPr>
              <a:spLocks/>
            </p:cNvSpPr>
            <p:nvPr/>
          </p:nvSpPr>
          <p:spPr bwMode="auto">
            <a:xfrm>
              <a:off x="2494" y="179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2" name="Freeform 1615"/>
            <p:cNvSpPr>
              <a:spLocks/>
            </p:cNvSpPr>
            <p:nvPr/>
          </p:nvSpPr>
          <p:spPr bwMode="auto">
            <a:xfrm>
              <a:off x="2501" y="1777"/>
              <a:ext cx="17" cy="21"/>
            </a:xfrm>
            <a:custGeom>
              <a:avLst/>
              <a:gdLst>
                <a:gd name="T0" fmla="*/ 16 w 17"/>
                <a:gd name="T1" fmla="*/ 0 h 21"/>
                <a:gd name="T2" fmla="*/ 8 w 17"/>
                <a:gd name="T3" fmla="*/ 0 h 21"/>
                <a:gd name="T4" fmla="*/ 16 w 17"/>
                <a:gd name="T5" fmla="*/ 0 h 21"/>
                <a:gd name="T6" fmla="*/ 16 w 17"/>
                <a:gd name="T7" fmla="*/ 6 h 21"/>
                <a:gd name="T8" fmla="*/ 16 w 17"/>
                <a:gd name="T9" fmla="*/ 13 h 21"/>
                <a:gd name="T10" fmla="*/ 8 w 17"/>
                <a:gd name="T11" fmla="*/ 13 h 21"/>
                <a:gd name="T12" fmla="*/ 8 w 17"/>
                <a:gd name="T13" fmla="*/ 20 h 21"/>
                <a:gd name="T14" fmla="*/ 0 w 17"/>
                <a:gd name="T15" fmla="*/ 20 h 21"/>
                <a:gd name="T16" fmla="*/ 8 w 17"/>
                <a:gd name="T17" fmla="*/ 20 h 21"/>
                <a:gd name="T18" fmla="*/ 8 w 17"/>
                <a:gd name="T19" fmla="*/ 13 h 21"/>
                <a:gd name="T20" fmla="*/ 16 w 17"/>
                <a:gd name="T21" fmla="*/ 13 h 21"/>
                <a:gd name="T22" fmla="*/ 16 w 17"/>
                <a:gd name="T23" fmla="*/ 6 h 21"/>
                <a:gd name="T24" fmla="*/ 16 w 17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1"/>
                <a:gd name="T41" fmla="*/ 17 w 1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1">
                  <a:moveTo>
                    <a:pt x="16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13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16" y="13"/>
                  </a:lnTo>
                  <a:lnTo>
                    <a:pt x="16" y="6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3" name="Freeform 1616"/>
            <p:cNvSpPr>
              <a:spLocks/>
            </p:cNvSpPr>
            <p:nvPr/>
          </p:nvSpPr>
          <p:spPr bwMode="auto">
            <a:xfrm>
              <a:off x="2515" y="177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7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0 w 17"/>
                <a:gd name="T9" fmla="*/ 16 h 17"/>
                <a:gd name="T10" fmla="*/ 7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6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4" name="Freeform 1617"/>
            <p:cNvSpPr>
              <a:spLocks/>
            </p:cNvSpPr>
            <p:nvPr/>
          </p:nvSpPr>
          <p:spPr bwMode="auto">
            <a:xfrm>
              <a:off x="2528" y="1742"/>
              <a:ext cx="36" cy="42"/>
            </a:xfrm>
            <a:custGeom>
              <a:avLst/>
              <a:gdLst>
                <a:gd name="T0" fmla="*/ 35 w 36"/>
                <a:gd name="T1" fmla="*/ 0 h 42"/>
                <a:gd name="T2" fmla="*/ 28 w 36"/>
                <a:gd name="T3" fmla="*/ 7 h 42"/>
                <a:gd name="T4" fmla="*/ 28 w 36"/>
                <a:gd name="T5" fmla="*/ 14 h 42"/>
                <a:gd name="T6" fmla="*/ 21 w 36"/>
                <a:gd name="T7" fmla="*/ 14 h 42"/>
                <a:gd name="T8" fmla="*/ 21 w 36"/>
                <a:gd name="T9" fmla="*/ 21 h 42"/>
                <a:gd name="T10" fmla="*/ 14 w 36"/>
                <a:gd name="T11" fmla="*/ 21 h 42"/>
                <a:gd name="T12" fmla="*/ 14 w 36"/>
                <a:gd name="T13" fmla="*/ 28 h 42"/>
                <a:gd name="T14" fmla="*/ 7 w 36"/>
                <a:gd name="T15" fmla="*/ 28 h 42"/>
                <a:gd name="T16" fmla="*/ 7 w 36"/>
                <a:gd name="T17" fmla="*/ 35 h 42"/>
                <a:gd name="T18" fmla="*/ 0 w 36"/>
                <a:gd name="T19" fmla="*/ 41 h 42"/>
                <a:gd name="T20" fmla="*/ 7 w 36"/>
                <a:gd name="T21" fmla="*/ 35 h 42"/>
                <a:gd name="T22" fmla="*/ 7 w 36"/>
                <a:gd name="T23" fmla="*/ 28 h 42"/>
                <a:gd name="T24" fmla="*/ 14 w 36"/>
                <a:gd name="T25" fmla="*/ 28 h 42"/>
                <a:gd name="T26" fmla="*/ 14 w 36"/>
                <a:gd name="T27" fmla="*/ 21 h 42"/>
                <a:gd name="T28" fmla="*/ 21 w 36"/>
                <a:gd name="T29" fmla="*/ 21 h 42"/>
                <a:gd name="T30" fmla="*/ 21 w 36"/>
                <a:gd name="T31" fmla="*/ 14 h 42"/>
                <a:gd name="T32" fmla="*/ 28 w 36"/>
                <a:gd name="T33" fmla="*/ 14 h 42"/>
                <a:gd name="T34" fmla="*/ 28 w 36"/>
                <a:gd name="T35" fmla="*/ 7 h 42"/>
                <a:gd name="T36" fmla="*/ 35 w 36"/>
                <a:gd name="T37" fmla="*/ 7 h 42"/>
                <a:gd name="T38" fmla="*/ 35 w 36"/>
                <a:gd name="T39" fmla="*/ 0 h 42"/>
                <a:gd name="T40" fmla="*/ 35 w 36"/>
                <a:gd name="T41" fmla="*/ 7 h 42"/>
                <a:gd name="T42" fmla="*/ 35 w 36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"/>
                <a:gd name="T67" fmla="*/ 0 h 42"/>
                <a:gd name="T68" fmla="*/ 36 w 36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" h="42">
                  <a:moveTo>
                    <a:pt x="35" y="0"/>
                  </a:moveTo>
                  <a:lnTo>
                    <a:pt x="28" y="7"/>
                  </a:lnTo>
                  <a:lnTo>
                    <a:pt x="28" y="14"/>
                  </a:lnTo>
                  <a:lnTo>
                    <a:pt x="21" y="14"/>
                  </a:lnTo>
                  <a:lnTo>
                    <a:pt x="21" y="21"/>
                  </a:lnTo>
                  <a:lnTo>
                    <a:pt x="14" y="21"/>
                  </a:lnTo>
                  <a:lnTo>
                    <a:pt x="14" y="28"/>
                  </a:lnTo>
                  <a:lnTo>
                    <a:pt x="7" y="28"/>
                  </a:lnTo>
                  <a:lnTo>
                    <a:pt x="7" y="35"/>
                  </a:lnTo>
                  <a:lnTo>
                    <a:pt x="0" y="41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7"/>
                  </a:lnTo>
                  <a:lnTo>
                    <a:pt x="35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5" name="Line 1618"/>
            <p:cNvSpPr>
              <a:spLocks noChangeShapeType="1"/>
            </p:cNvSpPr>
            <p:nvPr/>
          </p:nvSpPr>
          <p:spPr bwMode="auto">
            <a:xfrm>
              <a:off x="2563" y="1701"/>
              <a:ext cx="0" cy="4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6" name="Freeform 1619"/>
            <p:cNvSpPr>
              <a:spLocks/>
            </p:cNvSpPr>
            <p:nvPr/>
          </p:nvSpPr>
          <p:spPr bwMode="auto">
            <a:xfrm>
              <a:off x="2549" y="1681"/>
              <a:ext cx="17" cy="21"/>
            </a:xfrm>
            <a:custGeom>
              <a:avLst/>
              <a:gdLst>
                <a:gd name="T0" fmla="*/ 0 w 17"/>
                <a:gd name="T1" fmla="*/ 0 h 21"/>
                <a:gd name="T2" fmla="*/ 0 w 17"/>
                <a:gd name="T3" fmla="*/ 7 h 21"/>
                <a:gd name="T4" fmla="*/ 8 w 17"/>
                <a:gd name="T5" fmla="*/ 14 h 21"/>
                <a:gd name="T6" fmla="*/ 8 w 17"/>
                <a:gd name="T7" fmla="*/ 20 h 21"/>
                <a:gd name="T8" fmla="*/ 16 w 17"/>
                <a:gd name="T9" fmla="*/ 20 h 21"/>
                <a:gd name="T10" fmla="*/ 16 w 17"/>
                <a:gd name="T11" fmla="*/ 14 h 21"/>
                <a:gd name="T12" fmla="*/ 8 w 17"/>
                <a:gd name="T13" fmla="*/ 14 h 21"/>
                <a:gd name="T14" fmla="*/ 8 w 17"/>
                <a:gd name="T15" fmla="*/ 7 h 21"/>
                <a:gd name="T16" fmla="*/ 0 w 17"/>
                <a:gd name="T17" fmla="*/ 7 h 21"/>
                <a:gd name="T18" fmla="*/ 0 w 17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1"/>
                <a:gd name="T32" fmla="*/ 17 w 1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1">
                  <a:moveTo>
                    <a:pt x="0" y="0"/>
                  </a:moveTo>
                  <a:lnTo>
                    <a:pt x="0" y="7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14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7" name="Line 1620"/>
            <p:cNvSpPr>
              <a:spLocks noChangeShapeType="1"/>
            </p:cNvSpPr>
            <p:nvPr/>
          </p:nvSpPr>
          <p:spPr bwMode="auto">
            <a:xfrm>
              <a:off x="2542" y="168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8" name="Line 1621"/>
            <p:cNvSpPr>
              <a:spLocks noChangeShapeType="1"/>
            </p:cNvSpPr>
            <p:nvPr/>
          </p:nvSpPr>
          <p:spPr bwMode="auto">
            <a:xfrm flipV="1">
              <a:off x="2542" y="167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99" name="Freeform 1622"/>
            <p:cNvSpPr>
              <a:spLocks/>
            </p:cNvSpPr>
            <p:nvPr/>
          </p:nvSpPr>
          <p:spPr bwMode="auto">
            <a:xfrm>
              <a:off x="2528" y="167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8 w 17"/>
                <a:gd name="T5" fmla="*/ 8 h 17"/>
                <a:gd name="T6" fmla="*/ 16 w 17"/>
                <a:gd name="T7" fmla="*/ 8 h 17"/>
                <a:gd name="T8" fmla="*/ 16 w 17"/>
                <a:gd name="T9" fmla="*/ 0 h 17"/>
                <a:gd name="T10" fmla="*/ 8 w 17"/>
                <a:gd name="T11" fmla="*/ 8 h 17"/>
                <a:gd name="T12" fmla="*/ 0 w 17"/>
                <a:gd name="T13" fmla="*/ 8 h 17"/>
                <a:gd name="T14" fmla="*/ 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0" name="Freeform 1623"/>
            <p:cNvSpPr>
              <a:spLocks/>
            </p:cNvSpPr>
            <p:nvPr/>
          </p:nvSpPr>
          <p:spPr bwMode="auto">
            <a:xfrm>
              <a:off x="2515" y="168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7 w 17"/>
                <a:gd name="T3" fmla="*/ 16 h 17"/>
                <a:gd name="T4" fmla="*/ 7 w 17"/>
                <a:gd name="T5" fmla="*/ 8 h 17"/>
                <a:gd name="T6" fmla="*/ 16 w 17"/>
                <a:gd name="T7" fmla="*/ 0 h 17"/>
                <a:gd name="T8" fmla="*/ 7 w 17"/>
                <a:gd name="T9" fmla="*/ 8 h 17"/>
                <a:gd name="T10" fmla="*/ 7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7" y="16"/>
                  </a:lnTo>
                  <a:lnTo>
                    <a:pt x="7" y="8"/>
                  </a:lnTo>
                  <a:lnTo>
                    <a:pt x="16" y="0"/>
                  </a:lnTo>
                  <a:lnTo>
                    <a:pt x="7" y="8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1" name="Freeform 1624"/>
            <p:cNvSpPr>
              <a:spLocks/>
            </p:cNvSpPr>
            <p:nvPr/>
          </p:nvSpPr>
          <p:spPr bwMode="auto">
            <a:xfrm>
              <a:off x="2494" y="1701"/>
              <a:ext cx="22" cy="42"/>
            </a:xfrm>
            <a:custGeom>
              <a:avLst/>
              <a:gdLst>
                <a:gd name="T0" fmla="*/ 0 w 22"/>
                <a:gd name="T1" fmla="*/ 41 h 42"/>
                <a:gd name="T2" fmla="*/ 7 w 22"/>
                <a:gd name="T3" fmla="*/ 41 h 42"/>
                <a:gd name="T4" fmla="*/ 7 w 22"/>
                <a:gd name="T5" fmla="*/ 35 h 42"/>
                <a:gd name="T6" fmla="*/ 7 w 22"/>
                <a:gd name="T7" fmla="*/ 28 h 42"/>
                <a:gd name="T8" fmla="*/ 14 w 22"/>
                <a:gd name="T9" fmla="*/ 28 h 42"/>
                <a:gd name="T10" fmla="*/ 14 w 22"/>
                <a:gd name="T11" fmla="*/ 21 h 42"/>
                <a:gd name="T12" fmla="*/ 14 w 22"/>
                <a:gd name="T13" fmla="*/ 14 h 42"/>
                <a:gd name="T14" fmla="*/ 21 w 22"/>
                <a:gd name="T15" fmla="*/ 7 h 42"/>
                <a:gd name="T16" fmla="*/ 21 w 22"/>
                <a:gd name="T17" fmla="*/ 0 h 42"/>
                <a:gd name="T18" fmla="*/ 21 w 22"/>
                <a:gd name="T19" fmla="*/ 7 h 42"/>
                <a:gd name="T20" fmla="*/ 14 w 22"/>
                <a:gd name="T21" fmla="*/ 7 h 42"/>
                <a:gd name="T22" fmla="*/ 14 w 22"/>
                <a:gd name="T23" fmla="*/ 14 h 42"/>
                <a:gd name="T24" fmla="*/ 14 w 22"/>
                <a:gd name="T25" fmla="*/ 21 h 42"/>
                <a:gd name="T26" fmla="*/ 7 w 22"/>
                <a:gd name="T27" fmla="*/ 28 h 42"/>
                <a:gd name="T28" fmla="*/ 7 w 22"/>
                <a:gd name="T29" fmla="*/ 35 h 42"/>
                <a:gd name="T30" fmla="*/ 7 w 22"/>
                <a:gd name="T31" fmla="*/ 41 h 42"/>
                <a:gd name="T32" fmla="*/ 0 w 22"/>
                <a:gd name="T33" fmla="*/ 4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42"/>
                <a:gd name="T53" fmla="*/ 22 w 2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42">
                  <a:moveTo>
                    <a:pt x="0" y="41"/>
                  </a:moveTo>
                  <a:lnTo>
                    <a:pt x="7" y="41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7" y="28"/>
                  </a:lnTo>
                  <a:lnTo>
                    <a:pt x="7" y="35"/>
                  </a:lnTo>
                  <a:lnTo>
                    <a:pt x="7" y="41"/>
                  </a:lnTo>
                  <a:lnTo>
                    <a:pt x="0" y="41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2" name="Freeform 1625"/>
            <p:cNvSpPr>
              <a:spLocks/>
            </p:cNvSpPr>
            <p:nvPr/>
          </p:nvSpPr>
          <p:spPr bwMode="auto">
            <a:xfrm>
              <a:off x="2487" y="1742"/>
              <a:ext cx="17" cy="29"/>
            </a:xfrm>
            <a:custGeom>
              <a:avLst/>
              <a:gdLst>
                <a:gd name="T0" fmla="*/ 0 w 17"/>
                <a:gd name="T1" fmla="*/ 28 h 29"/>
                <a:gd name="T2" fmla="*/ 0 w 17"/>
                <a:gd name="T3" fmla="*/ 21 h 29"/>
                <a:gd name="T4" fmla="*/ 16 w 17"/>
                <a:gd name="T5" fmla="*/ 14 h 29"/>
                <a:gd name="T6" fmla="*/ 16 w 17"/>
                <a:gd name="T7" fmla="*/ 7 h 29"/>
                <a:gd name="T8" fmla="*/ 16 w 17"/>
                <a:gd name="T9" fmla="*/ 0 h 29"/>
                <a:gd name="T10" fmla="*/ 16 w 17"/>
                <a:gd name="T11" fmla="*/ 7 h 29"/>
                <a:gd name="T12" fmla="*/ 16 w 17"/>
                <a:gd name="T13" fmla="*/ 14 h 29"/>
                <a:gd name="T14" fmla="*/ 0 w 17"/>
                <a:gd name="T15" fmla="*/ 14 h 29"/>
                <a:gd name="T16" fmla="*/ 0 w 17"/>
                <a:gd name="T17" fmla="*/ 21 h 29"/>
                <a:gd name="T18" fmla="*/ 0 w 17"/>
                <a:gd name="T19" fmla="*/ 28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9"/>
                <a:gd name="T32" fmla="*/ 17 w 17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9">
                  <a:moveTo>
                    <a:pt x="0" y="28"/>
                  </a:moveTo>
                  <a:lnTo>
                    <a:pt x="0" y="21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8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3" name="Freeform 1626"/>
            <p:cNvSpPr>
              <a:spLocks/>
            </p:cNvSpPr>
            <p:nvPr/>
          </p:nvSpPr>
          <p:spPr bwMode="auto">
            <a:xfrm>
              <a:off x="2487" y="176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4" name="Freeform 1627"/>
            <p:cNvSpPr>
              <a:spLocks/>
            </p:cNvSpPr>
            <p:nvPr/>
          </p:nvSpPr>
          <p:spPr bwMode="auto">
            <a:xfrm>
              <a:off x="2494" y="1749"/>
              <a:ext cx="1" cy="22"/>
            </a:xfrm>
            <a:custGeom>
              <a:avLst/>
              <a:gdLst>
                <a:gd name="T0" fmla="*/ 0 w 1"/>
                <a:gd name="T1" fmla="*/ 7 h 22"/>
                <a:gd name="T2" fmla="*/ 0 w 1"/>
                <a:gd name="T3" fmla="*/ 14 h 22"/>
                <a:gd name="T4" fmla="*/ 0 w 1"/>
                <a:gd name="T5" fmla="*/ 21 h 22"/>
                <a:gd name="T6" fmla="*/ 0 w 1"/>
                <a:gd name="T7" fmla="*/ 14 h 22"/>
                <a:gd name="T8" fmla="*/ 0 w 1"/>
                <a:gd name="T9" fmla="*/ 7 h 22"/>
                <a:gd name="T10" fmla="*/ 0 w 1"/>
                <a:gd name="T11" fmla="*/ 0 h 22"/>
                <a:gd name="T12" fmla="*/ 0 w 1"/>
                <a:gd name="T13" fmla="*/ 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2"/>
                <a:gd name="T23" fmla="*/ 1 w 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2">
                  <a:moveTo>
                    <a:pt x="0" y="7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5" name="Freeform 1628"/>
            <p:cNvSpPr>
              <a:spLocks/>
            </p:cNvSpPr>
            <p:nvPr/>
          </p:nvSpPr>
          <p:spPr bwMode="auto">
            <a:xfrm>
              <a:off x="2494" y="174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16 w 17"/>
                <a:gd name="T5" fmla="*/ 0 h 17"/>
                <a:gd name="T6" fmla="*/ 16 w 17"/>
                <a:gd name="T7" fmla="*/ 8 h 17"/>
                <a:gd name="T8" fmla="*/ 0 w 17"/>
                <a:gd name="T9" fmla="*/ 8 h 17"/>
                <a:gd name="T10" fmla="*/ 0 w 17"/>
                <a:gd name="T11" fmla="*/ 16 h 17"/>
                <a:gd name="T12" fmla="*/ 0 w 17"/>
                <a:gd name="T13" fmla="*/ 8 h 17"/>
                <a:gd name="T14" fmla="*/ 16 w 17"/>
                <a:gd name="T15" fmla="*/ 8 h 17"/>
                <a:gd name="T16" fmla="*/ 16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6" name="Freeform 1629"/>
            <p:cNvSpPr>
              <a:spLocks/>
            </p:cNvSpPr>
            <p:nvPr/>
          </p:nvSpPr>
          <p:spPr bwMode="auto">
            <a:xfrm>
              <a:off x="2501" y="1722"/>
              <a:ext cx="42" cy="35"/>
            </a:xfrm>
            <a:custGeom>
              <a:avLst/>
              <a:gdLst>
                <a:gd name="T0" fmla="*/ 41 w 42"/>
                <a:gd name="T1" fmla="*/ 0 h 35"/>
                <a:gd name="T2" fmla="*/ 34 w 42"/>
                <a:gd name="T3" fmla="*/ 0 h 35"/>
                <a:gd name="T4" fmla="*/ 27 w 42"/>
                <a:gd name="T5" fmla="*/ 0 h 35"/>
                <a:gd name="T6" fmla="*/ 27 w 42"/>
                <a:gd name="T7" fmla="*/ 7 h 35"/>
                <a:gd name="T8" fmla="*/ 20 w 42"/>
                <a:gd name="T9" fmla="*/ 7 h 35"/>
                <a:gd name="T10" fmla="*/ 20 w 42"/>
                <a:gd name="T11" fmla="*/ 14 h 35"/>
                <a:gd name="T12" fmla="*/ 14 w 42"/>
                <a:gd name="T13" fmla="*/ 20 h 35"/>
                <a:gd name="T14" fmla="*/ 7 w 42"/>
                <a:gd name="T15" fmla="*/ 27 h 35"/>
                <a:gd name="T16" fmla="*/ 7 w 42"/>
                <a:gd name="T17" fmla="*/ 34 h 35"/>
                <a:gd name="T18" fmla="*/ 0 w 42"/>
                <a:gd name="T19" fmla="*/ 34 h 35"/>
                <a:gd name="T20" fmla="*/ 7 w 42"/>
                <a:gd name="T21" fmla="*/ 34 h 35"/>
                <a:gd name="T22" fmla="*/ 7 w 42"/>
                <a:gd name="T23" fmla="*/ 27 h 35"/>
                <a:gd name="T24" fmla="*/ 14 w 42"/>
                <a:gd name="T25" fmla="*/ 27 h 35"/>
                <a:gd name="T26" fmla="*/ 14 w 42"/>
                <a:gd name="T27" fmla="*/ 20 h 35"/>
                <a:gd name="T28" fmla="*/ 20 w 42"/>
                <a:gd name="T29" fmla="*/ 14 h 35"/>
                <a:gd name="T30" fmla="*/ 20 w 42"/>
                <a:gd name="T31" fmla="*/ 7 h 35"/>
                <a:gd name="T32" fmla="*/ 27 w 42"/>
                <a:gd name="T33" fmla="*/ 7 h 35"/>
                <a:gd name="T34" fmla="*/ 27 w 42"/>
                <a:gd name="T35" fmla="*/ 0 h 35"/>
                <a:gd name="T36" fmla="*/ 34 w 42"/>
                <a:gd name="T37" fmla="*/ 0 h 35"/>
                <a:gd name="T38" fmla="*/ 41 w 42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35"/>
                <a:gd name="T62" fmla="*/ 42 w 42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35">
                  <a:moveTo>
                    <a:pt x="41" y="0"/>
                  </a:moveTo>
                  <a:lnTo>
                    <a:pt x="34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0" y="7"/>
                  </a:lnTo>
                  <a:lnTo>
                    <a:pt x="20" y="14"/>
                  </a:lnTo>
                  <a:lnTo>
                    <a:pt x="14" y="20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7" name="Freeform 1630"/>
            <p:cNvSpPr>
              <a:spLocks/>
            </p:cNvSpPr>
            <p:nvPr/>
          </p:nvSpPr>
          <p:spPr bwMode="auto">
            <a:xfrm>
              <a:off x="2515" y="1722"/>
              <a:ext cx="28" cy="35"/>
            </a:xfrm>
            <a:custGeom>
              <a:avLst/>
              <a:gdLst>
                <a:gd name="T0" fmla="*/ 0 w 28"/>
                <a:gd name="T1" fmla="*/ 34 h 35"/>
                <a:gd name="T2" fmla="*/ 0 w 28"/>
                <a:gd name="T3" fmla="*/ 27 h 35"/>
                <a:gd name="T4" fmla="*/ 6 w 28"/>
                <a:gd name="T5" fmla="*/ 20 h 35"/>
                <a:gd name="T6" fmla="*/ 6 w 28"/>
                <a:gd name="T7" fmla="*/ 14 h 35"/>
                <a:gd name="T8" fmla="*/ 13 w 28"/>
                <a:gd name="T9" fmla="*/ 14 h 35"/>
                <a:gd name="T10" fmla="*/ 13 w 28"/>
                <a:gd name="T11" fmla="*/ 7 h 35"/>
                <a:gd name="T12" fmla="*/ 20 w 28"/>
                <a:gd name="T13" fmla="*/ 0 h 35"/>
                <a:gd name="T14" fmla="*/ 27 w 28"/>
                <a:gd name="T15" fmla="*/ 0 h 35"/>
                <a:gd name="T16" fmla="*/ 20 w 28"/>
                <a:gd name="T17" fmla="*/ 0 h 35"/>
                <a:gd name="T18" fmla="*/ 13 w 28"/>
                <a:gd name="T19" fmla="*/ 7 h 35"/>
                <a:gd name="T20" fmla="*/ 13 w 28"/>
                <a:gd name="T21" fmla="*/ 14 h 35"/>
                <a:gd name="T22" fmla="*/ 6 w 28"/>
                <a:gd name="T23" fmla="*/ 14 h 35"/>
                <a:gd name="T24" fmla="*/ 6 w 28"/>
                <a:gd name="T25" fmla="*/ 20 h 35"/>
                <a:gd name="T26" fmla="*/ 0 w 28"/>
                <a:gd name="T27" fmla="*/ 27 h 35"/>
                <a:gd name="T28" fmla="*/ 0 w 28"/>
                <a:gd name="T29" fmla="*/ 34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5"/>
                <a:gd name="T47" fmla="*/ 28 w 28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5">
                  <a:moveTo>
                    <a:pt x="0" y="34"/>
                  </a:moveTo>
                  <a:lnTo>
                    <a:pt x="0" y="27"/>
                  </a:lnTo>
                  <a:lnTo>
                    <a:pt x="6" y="20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7"/>
                  </a:lnTo>
                  <a:lnTo>
                    <a:pt x="13" y="14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8" name="Freeform 1631"/>
            <p:cNvSpPr>
              <a:spLocks/>
            </p:cNvSpPr>
            <p:nvPr/>
          </p:nvSpPr>
          <p:spPr bwMode="auto">
            <a:xfrm>
              <a:off x="2515" y="1736"/>
              <a:ext cx="28" cy="21"/>
            </a:xfrm>
            <a:custGeom>
              <a:avLst/>
              <a:gdLst>
                <a:gd name="T0" fmla="*/ 27 w 28"/>
                <a:gd name="T1" fmla="*/ 0 h 21"/>
                <a:gd name="T2" fmla="*/ 20 w 28"/>
                <a:gd name="T3" fmla="*/ 0 h 21"/>
                <a:gd name="T4" fmla="*/ 13 w 28"/>
                <a:gd name="T5" fmla="*/ 0 h 21"/>
                <a:gd name="T6" fmla="*/ 13 w 28"/>
                <a:gd name="T7" fmla="*/ 6 h 21"/>
                <a:gd name="T8" fmla="*/ 6 w 28"/>
                <a:gd name="T9" fmla="*/ 6 h 21"/>
                <a:gd name="T10" fmla="*/ 6 w 28"/>
                <a:gd name="T11" fmla="*/ 13 h 21"/>
                <a:gd name="T12" fmla="*/ 0 w 28"/>
                <a:gd name="T13" fmla="*/ 13 h 21"/>
                <a:gd name="T14" fmla="*/ 0 w 28"/>
                <a:gd name="T15" fmla="*/ 20 h 21"/>
                <a:gd name="T16" fmla="*/ 0 w 28"/>
                <a:gd name="T17" fmla="*/ 13 h 21"/>
                <a:gd name="T18" fmla="*/ 6 w 28"/>
                <a:gd name="T19" fmla="*/ 13 h 21"/>
                <a:gd name="T20" fmla="*/ 6 w 28"/>
                <a:gd name="T21" fmla="*/ 6 h 21"/>
                <a:gd name="T22" fmla="*/ 13 w 28"/>
                <a:gd name="T23" fmla="*/ 6 h 21"/>
                <a:gd name="T24" fmla="*/ 13 w 28"/>
                <a:gd name="T25" fmla="*/ 0 h 21"/>
                <a:gd name="T26" fmla="*/ 20 w 28"/>
                <a:gd name="T27" fmla="*/ 0 h 21"/>
                <a:gd name="T28" fmla="*/ 27 w 28"/>
                <a:gd name="T29" fmla="*/ 0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1"/>
                <a:gd name="T47" fmla="*/ 28 w 28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1">
                  <a:moveTo>
                    <a:pt x="27" y="0"/>
                  </a:moveTo>
                  <a:lnTo>
                    <a:pt x="20" y="0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6" y="6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09" name="Freeform 1632"/>
            <p:cNvSpPr>
              <a:spLocks/>
            </p:cNvSpPr>
            <p:nvPr/>
          </p:nvSpPr>
          <p:spPr bwMode="auto">
            <a:xfrm>
              <a:off x="2528" y="173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16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0" name="Freeform 1633"/>
            <p:cNvSpPr>
              <a:spLocks/>
            </p:cNvSpPr>
            <p:nvPr/>
          </p:nvSpPr>
          <p:spPr bwMode="auto">
            <a:xfrm>
              <a:off x="2508" y="1742"/>
              <a:ext cx="21" cy="22"/>
            </a:xfrm>
            <a:custGeom>
              <a:avLst/>
              <a:gdLst>
                <a:gd name="T0" fmla="*/ 7 w 21"/>
                <a:gd name="T1" fmla="*/ 21 h 22"/>
                <a:gd name="T2" fmla="*/ 7 w 21"/>
                <a:gd name="T3" fmla="*/ 14 h 22"/>
                <a:gd name="T4" fmla="*/ 13 w 21"/>
                <a:gd name="T5" fmla="*/ 7 h 22"/>
                <a:gd name="T6" fmla="*/ 13 w 21"/>
                <a:gd name="T7" fmla="*/ 0 h 22"/>
                <a:gd name="T8" fmla="*/ 20 w 21"/>
                <a:gd name="T9" fmla="*/ 0 h 22"/>
                <a:gd name="T10" fmla="*/ 13 w 21"/>
                <a:gd name="T11" fmla="*/ 0 h 22"/>
                <a:gd name="T12" fmla="*/ 13 w 21"/>
                <a:gd name="T13" fmla="*/ 7 h 22"/>
                <a:gd name="T14" fmla="*/ 7 w 21"/>
                <a:gd name="T15" fmla="*/ 7 h 22"/>
                <a:gd name="T16" fmla="*/ 7 w 21"/>
                <a:gd name="T17" fmla="*/ 14 h 22"/>
                <a:gd name="T18" fmla="*/ 7 w 21"/>
                <a:gd name="T19" fmla="*/ 21 h 22"/>
                <a:gd name="T20" fmla="*/ 0 w 21"/>
                <a:gd name="T21" fmla="*/ 21 h 22"/>
                <a:gd name="T22" fmla="*/ 7 w 21"/>
                <a:gd name="T23" fmla="*/ 2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2"/>
                <a:gd name="T38" fmla="*/ 21 w 21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2">
                  <a:moveTo>
                    <a:pt x="7" y="21"/>
                  </a:moveTo>
                  <a:lnTo>
                    <a:pt x="7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7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7" y="21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1" name="Freeform 1634"/>
            <p:cNvSpPr>
              <a:spLocks/>
            </p:cNvSpPr>
            <p:nvPr/>
          </p:nvSpPr>
          <p:spPr bwMode="auto">
            <a:xfrm>
              <a:off x="2508" y="176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8 w 17"/>
                <a:gd name="T5" fmla="*/ 8 h 17"/>
                <a:gd name="T6" fmla="*/ 8 w 17"/>
                <a:gd name="T7" fmla="*/ 0 h 17"/>
                <a:gd name="T8" fmla="*/ 0 w 17"/>
                <a:gd name="T9" fmla="*/ 0 h 17"/>
                <a:gd name="T10" fmla="*/ 8 w 17"/>
                <a:gd name="T11" fmla="*/ 0 h 17"/>
                <a:gd name="T12" fmla="*/ 8 w 17"/>
                <a:gd name="T13" fmla="*/ 8 h 17"/>
                <a:gd name="T14" fmla="*/ 16 w 17"/>
                <a:gd name="T15" fmla="*/ 8 h 17"/>
                <a:gd name="T16" fmla="*/ 16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2" name="Freeform 1635"/>
            <p:cNvSpPr>
              <a:spLocks/>
            </p:cNvSpPr>
            <p:nvPr/>
          </p:nvSpPr>
          <p:spPr bwMode="auto">
            <a:xfrm>
              <a:off x="2508" y="176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8 h 17"/>
                <a:gd name="T4" fmla="*/ 8 w 17"/>
                <a:gd name="T5" fmla="*/ 16 h 17"/>
                <a:gd name="T6" fmla="*/ 16 w 17"/>
                <a:gd name="T7" fmla="*/ 16 h 17"/>
                <a:gd name="T8" fmla="*/ 8 w 17"/>
                <a:gd name="T9" fmla="*/ 8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3" name="Freeform 1636"/>
            <p:cNvSpPr>
              <a:spLocks/>
            </p:cNvSpPr>
            <p:nvPr/>
          </p:nvSpPr>
          <p:spPr bwMode="auto">
            <a:xfrm>
              <a:off x="2494" y="1763"/>
              <a:ext cx="17" cy="21"/>
            </a:xfrm>
            <a:custGeom>
              <a:avLst/>
              <a:gdLst>
                <a:gd name="T0" fmla="*/ 0 w 17"/>
                <a:gd name="T1" fmla="*/ 20 h 21"/>
                <a:gd name="T2" fmla="*/ 8 w 17"/>
                <a:gd name="T3" fmla="*/ 20 h 21"/>
                <a:gd name="T4" fmla="*/ 8 w 17"/>
                <a:gd name="T5" fmla="*/ 14 h 21"/>
                <a:gd name="T6" fmla="*/ 8 w 17"/>
                <a:gd name="T7" fmla="*/ 7 h 21"/>
                <a:gd name="T8" fmla="*/ 8 w 17"/>
                <a:gd name="T9" fmla="*/ 0 h 21"/>
                <a:gd name="T10" fmla="*/ 16 w 17"/>
                <a:gd name="T11" fmla="*/ 0 h 21"/>
                <a:gd name="T12" fmla="*/ 8 w 17"/>
                <a:gd name="T13" fmla="*/ 0 h 21"/>
                <a:gd name="T14" fmla="*/ 8 w 17"/>
                <a:gd name="T15" fmla="*/ 7 h 21"/>
                <a:gd name="T16" fmla="*/ 8 w 17"/>
                <a:gd name="T17" fmla="*/ 14 h 21"/>
                <a:gd name="T18" fmla="*/ 0 w 17"/>
                <a:gd name="T19" fmla="*/ 2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1"/>
                <a:gd name="T32" fmla="*/ 17 w 1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1">
                  <a:moveTo>
                    <a:pt x="0" y="20"/>
                  </a:moveTo>
                  <a:lnTo>
                    <a:pt x="8" y="20"/>
                  </a:lnTo>
                  <a:lnTo>
                    <a:pt x="8" y="14"/>
                  </a:lnTo>
                  <a:lnTo>
                    <a:pt x="8" y="7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14"/>
                  </a:lnTo>
                  <a:lnTo>
                    <a:pt x="0" y="2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4" name="Freeform 1637"/>
            <p:cNvSpPr>
              <a:spLocks/>
            </p:cNvSpPr>
            <p:nvPr/>
          </p:nvSpPr>
          <p:spPr bwMode="auto">
            <a:xfrm>
              <a:off x="2494" y="177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8 h 17"/>
                <a:gd name="T4" fmla="*/ 0 w 1"/>
                <a:gd name="T5" fmla="*/ 16 h 17"/>
                <a:gd name="T6" fmla="*/ 0 w 1"/>
                <a:gd name="T7" fmla="*/ 8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5" name="Freeform 1638"/>
            <p:cNvSpPr>
              <a:spLocks/>
            </p:cNvSpPr>
            <p:nvPr/>
          </p:nvSpPr>
          <p:spPr bwMode="auto">
            <a:xfrm>
              <a:off x="2487" y="17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8 h 17"/>
                <a:gd name="T6" fmla="*/ 16 w 17"/>
                <a:gd name="T7" fmla="*/ 0 h 17"/>
                <a:gd name="T8" fmla="*/ 16 w 17"/>
                <a:gd name="T9" fmla="*/ 8 h 17"/>
                <a:gd name="T10" fmla="*/ 16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6" name="Freeform 1639"/>
            <p:cNvSpPr>
              <a:spLocks/>
            </p:cNvSpPr>
            <p:nvPr/>
          </p:nvSpPr>
          <p:spPr bwMode="auto">
            <a:xfrm>
              <a:off x="2480" y="1770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0 h 17"/>
                <a:gd name="T4" fmla="*/ 0 w 17"/>
                <a:gd name="T5" fmla="*/ 8 h 17"/>
                <a:gd name="T6" fmla="*/ 0 w 17"/>
                <a:gd name="T7" fmla="*/ 16 h 17"/>
                <a:gd name="T8" fmla="*/ 16 w 17"/>
                <a:gd name="T9" fmla="*/ 16 h 17"/>
                <a:gd name="T10" fmla="*/ 16 w 17"/>
                <a:gd name="T11" fmla="*/ 8 h 17"/>
                <a:gd name="T12" fmla="*/ 16 w 17"/>
                <a:gd name="T13" fmla="*/ 0 h 17"/>
                <a:gd name="T14" fmla="*/ 16 w 17"/>
                <a:gd name="T15" fmla="*/ 8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8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7" name="Freeform 1640"/>
            <p:cNvSpPr>
              <a:spLocks/>
            </p:cNvSpPr>
            <p:nvPr/>
          </p:nvSpPr>
          <p:spPr bwMode="auto">
            <a:xfrm>
              <a:off x="2432" y="1770"/>
              <a:ext cx="56" cy="17"/>
            </a:xfrm>
            <a:custGeom>
              <a:avLst/>
              <a:gdLst>
                <a:gd name="T0" fmla="*/ 0 w 56"/>
                <a:gd name="T1" fmla="*/ 0 h 17"/>
                <a:gd name="T2" fmla="*/ 7 w 56"/>
                <a:gd name="T3" fmla="*/ 0 h 17"/>
                <a:gd name="T4" fmla="*/ 14 w 56"/>
                <a:gd name="T5" fmla="*/ 0 h 17"/>
                <a:gd name="T6" fmla="*/ 21 w 56"/>
                <a:gd name="T7" fmla="*/ 0 h 17"/>
                <a:gd name="T8" fmla="*/ 28 w 56"/>
                <a:gd name="T9" fmla="*/ 0 h 17"/>
                <a:gd name="T10" fmla="*/ 35 w 56"/>
                <a:gd name="T11" fmla="*/ 0 h 17"/>
                <a:gd name="T12" fmla="*/ 42 w 56"/>
                <a:gd name="T13" fmla="*/ 0 h 17"/>
                <a:gd name="T14" fmla="*/ 48 w 56"/>
                <a:gd name="T15" fmla="*/ 0 h 17"/>
                <a:gd name="T16" fmla="*/ 55 w 56"/>
                <a:gd name="T17" fmla="*/ 16 h 17"/>
                <a:gd name="T18" fmla="*/ 55 w 56"/>
                <a:gd name="T19" fmla="*/ 0 h 17"/>
                <a:gd name="T20" fmla="*/ 48 w 56"/>
                <a:gd name="T21" fmla="*/ 0 h 17"/>
                <a:gd name="T22" fmla="*/ 42 w 56"/>
                <a:gd name="T23" fmla="*/ 0 h 17"/>
                <a:gd name="T24" fmla="*/ 35 w 56"/>
                <a:gd name="T25" fmla="*/ 0 h 17"/>
                <a:gd name="T26" fmla="*/ 28 w 56"/>
                <a:gd name="T27" fmla="*/ 0 h 17"/>
                <a:gd name="T28" fmla="*/ 21 w 56"/>
                <a:gd name="T29" fmla="*/ 0 h 17"/>
                <a:gd name="T30" fmla="*/ 14 w 56"/>
                <a:gd name="T31" fmla="*/ 0 h 17"/>
                <a:gd name="T32" fmla="*/ 7 w 56"/>
                <a:gd name="T33" fmla="*/ 0 h 17"/>
                <a:gd name="T34" fmla="*/ 0 w 56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"/>
                <a:gd name="T55" fmla="*/ 0 h 17"/>
                <a:gd name="T56" fmla="*/ 56 w 56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" h="17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5" y="16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8" name="Freeform 1641"/>
            <p:cNvSpPr>
              <a:spLocks/>
            </p:cNvSpPr>
            <p:nvPr/>
          </p:nvSpPr>
          <p:spPr bwMode="auto">
            <a:xfrm>
              <a:off x="2426" y="177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19" name="Line 1642"/>
            <p:cNvSpPr>
              <a:spLocks noChangeShapeType="1"/>
            </p:cNvSpPr>
            <p:nvPr/>
          </p:nvSpPr>
          <p:spPr bwMode="auto">
            <a:xfrm flipV="1">
              <a:off x="2426" y="1777"/>
              <a:ext cx="0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0" name="Freeform 1643"/>
            <p:cNvSpPr>
              <a:spLocks/>
            </p:cNvSpPr>
            <p:nvPr/>
          </p:nvSpPr>
          <p:spPr bwMode="auto">
            <a:xfrm>
              <a:off x="2426" y="1783"/>
              <a:ext cx="28" cy="17"/>
            </a:xfrm>
            <a:custGeom>
              <a:avLst/>
              <a:gdLst>
                <a:gd name="T0" fmla="*/ 27 w 28"/>
                <a:gd name="T1" fmla="*/ 16 h 17"/>
                <a:gd name="T2" fmla="*/ 20 w 28"/>
                <a:gd name="T3" fmla="*/ 16 h 17"/>
                <a:gd name="T4" fmla="*/ 13 w 28"/>
                <a:gd name="T5" fmla="*/ 0 h 17"/>
                <a:gd name="T6" fmla="*/ 6 w 28"/>
                <a:gd name="T7" fmla="*/ 0 h 17"/>
                <a:gd name="T8" fmla="*/ 0 w 28"/>
                <a:gd name="T9" fmla="*/ 0 h 17"/>
                <a:gd name="T10" fmla="*/ 0 w 28"/>
                <a:gd name="T11" fmla="*/ 16 h 17"/>
                <a:gd name="T12" fmla="*/ 6 w 28"/>
                <a:gd name="T13" fmla="*/ 16 h 17"/>
                <a:gd name="T14" fmla="*/ 13 w 28"/>
                <a:gd name="T15" fmla="*/ 16 h 17"/>
                <a:gd name="T16" fmla="*/ 20 w 28"/>
                <a:gd name="T17" fmla="*/ 16 h 17"/>
                <a:gd name="T18" fmla="*/ 27 w 28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7"/>
                <a:gd name="T32" fmla="*/ 28 w 2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7">
                  <a:moveTo>
                    <a:pt x="27" y="16"/>
                  </a:moveTo>
                  <a:lnTo>
                    <a:pt x="20" y="1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7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1" name="Freeform 1644"/>
            <p:cNvSpPr>
              <a:spLocks/>
            </p:cNvSpPr>
            <p:nvPr/>
          </p:nvSpPr>
          <p:spPr bwMode="auto">
            <a:xfrm>
              <a:off x="2453" y="1790"/>
              <a:ext cx="28" cy="17"/>
            </a:xfrm>
            <a:custGeom>
              <a:avLst/>
              <a:gdLst>
                <a:gd name="T0" fmla="*/ 27 w 28"/>
                <a:gd name="T1" fmla="*/ 16 h 17"/>
                <a:gd name="T2" fmla="*/ 21 w 28"/>
                <a:gd name="T3" fmla="*/ 16 h 17"/>
                <a:gd name="T4" fmla="*/ 14 w 28"/>
                <a:gd name="T5" fmla="*/ 16 h 17"/>
                <a:gd name="T6" fmla="*/ 7 w 28"/>
                <a:gd name="T7" fmla="*/ 16 h 17"/>
                <a:gd name="T8" fmla="*/ 7 w 28"/>
                <a:gd name="T9" fmla="*/ 0 h 17"/>
                <a:gd name="T10" fmla="*/ 0 w 28"/>
                <a:gd name="T11" fmla="*/ 0 h 17"/>
                <a:gd name="T12" fmla="*/ 7 w 28"/>
                <a:gd name="T13" fmla="*/ 16 h 17"/>
                <a:gd name="T14" fmla="*/ 14 w 28"/>
                <a:gd name="T15" fmla="*/ 16 h 17"/>
                <a:gd name="T16" fmla="*/ 21 w 28"/>
                <a:gd name="T17" fmla="*/ 16 h 17"/>
                <a:gd name="T18" fmla="*/ 27 w 28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7"/>
                <a:gd name="T32" fmla="*/ 28 w 2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7">
                  <a:moveTo>
                    <a:pt x="27" y="16"/>
                  </a:move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7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2" name="Line 1645"/>
            <p:cNvSpPr>
              <a:spLocks noChangeShapeType="1"/>
            </p:cNvSpPr>
            <p:nvPr/>
          </p:nvSpPr>
          <p:spPr bwMode="auto">
            <a:xfrm>
              <a:off x="2474" y="1797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3" name="Line 1646"/>
            <p:cNvSpPr>
              <a:spLocks noChangeShapeType="1"/>
            </p:cNvSpPr>
            <p:nvPr/>
          </p:nvSpPr>
          <p:spPr bwMode="auto">
            <a:xfrm flipH="1">
              <a:off x="2474" y="1797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4" name="Line 1647"/>
            <p:cNvSpPr>
              <a:spLocks noChangeShapeType="1"/>
            </p:cNvSpPr>
            <p:nvPr/>
          </p:nvSpPr>
          <p:spPr bwMode="auto">
            <a:xfrm flipH="1">
              <a:off x="2480" y="179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5" name="Freeform 1648"/>
            <p:cNvSpPr>
              <a:spLocks/>
            </p:cNvSpPr>
            <p:nvPr/>
          </p:nvSpPr>
          <p:spPr bwMode="auto">
            <a:xfrm>
              <a:off x="1906" y="1667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6 w 21"/>
                <a:gd name="T3" fmla="*/ 16 h 17"/>
                <a:gd name="T4" fmla="*/ 6 w 21"/>
                <a:gd name="T5" fmla="*/ 0 h 17"/>
                <a:gd name="T6" fmla="*/ 13 w 21"/>
                <a:gd name="T7" fmla="*/ 0 h 17"/>
                <a:gd name="T8" fmla="*/ 20 w 21"/>
                <a:gd name="T9" fmla="*/ 0 h 17"/>
                <a:gd name="T10" fmla="*/ 20 w 21"/>
                <a:gd name="T11" fmla="*/ 16 h 17"/>
                <a:gd name="T12" fmla="*/ 0 w 2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7"/>
                <a:gd name="T23" fmla="*/ 21 w 2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7">
                  <a:moveTo>
                    <a:pt x="0" y="16"/>
                  </a:moveTo>
                  <a:lnTo>
                    <a:pt x="6" y="16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6" name="Freeform 1649"/>
            <p:cNvSpPr>
              <a:spLocks/>
            </p:cNvSpPr>
            <p:nvPr/>
          </p:nvSpPr>
          <p:spPr bwMode="auto">
            <a:xfrm>
              <a:off x="1926" y="166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0 w 17"/>
                <a:gd name="T5" fmla="*/ 0 h 17"/>
                <a:gd name="T6" fmla="*/ 8 w 17"/>
                <a:gd name="T7" fmla="*/ 0 h 17"/>
                <a:gd name="T8" fmla="*/ 8 w 17"/>
                <a:gd name="T9" fmla="*/ 8 h 17"/>
                <a:gd name="T10" fmla="*/ 8 w 17"/>
                <a:gd name="T11" fmla="*/ 16 h 17"/>
                <a:gd name="T12" fmla="*/ 16 w 17"/>
                <a:gd name="T13" fmla="*/ 16 h 17"/>
                <a:gd name="T14" fmla="*/ 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7" name="Freeform 1650"/>
            <p:cNvSpPr>
              <a:spLocks/>
            </p:cNvSpPr>
            <p:nvPr/>
          </p:nvSpPr>
          <p:spPr bwMode="auto">
            <a:xfrm>
              <a:off x="1933" y="1654"/>
              <a:ext cx="21" cy="21"/>
            </a:xfrm>
            <a:custGeom>
              <a:avLst/>
              <a:gdLst>
                <a:gd name="T0" fmla="*/ 7 w 21"/>
                <a:gd name="T1" fmla="*/ 20 h 21"/>
                <a:gd name="T2" fmla="*/ 0 w 21"/>
                <a:gd name="T3" fmla="*/ 13 h 21"/>
                <a:gd name="T4" fmla="*/ 0 w 21"/>
                <a:gd name="T5" fmla="*/ 6 h 21"/>
                <a:gd name="T6" fmla="*/ 7 w 21"/>
                <a:gd name="T7" fmla="*/ 0 h 21"/>
                <a:gd name="T8" fmla="*/ 7 w 21"/>
                <a:gd name="T9" fmla="*/ 6 h 21"/>
                <a:gd name="T10" fmla="*/ 7 w 21"/>
                <a:gd name="T11" fmla="*/ 13 h 21"/>
                <a:gd name="T12" fmla="*/ 14 w 21"/>
                <a:gd name="T13" fmla="*/ 13 h 21"/>
                <a:gd name="T14" fmla="*/ 14 w 21"/>
                <a:gd name="T15" fmla="*/ 20 h 21"/>
                <a:gd name="T16" fmla="*/ 20 w 21"/>
                <a:gd name="T17" fmla="*/ 20 h 21"/>
                <a:gd name="T18" fmla="*/ 7 w 21"/>
                <a:gd name="T19" fmla="*/ 2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1"/>
                <a:gd name="T32" fmla="*/ 21 w 21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1">
                  <a:moveTo>
                    <a:pt x="7" y="20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6"/>
                  </a:lnTo>
                  <a:lnTo>
                    <a:pt x="7" y="13"/>
                  </a:lnTo>
                  <a:lnTo>
                    <a:pt x="14" y="13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7" y="2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8" name="Freeform 1651"/>
            <p:cNvSpPr>
              <a:spLocks/>
            </p:cNvSpPr>
            <p:nvPr/>
          </p:nvSpPr>
          <p:spPr bwMode="auto">
            <a:xfrm>
              <a:off x="1899" y="1674"/>
              <a:ext cx="90" cy="83"/>
            </a:xfrm>
            <a:custGeom>
              <a:avLst/>
              <a:gdLst>
                <a:gd name="T0" fmla="*/ 7 w 90"/>
                <a:gd name="T1" fmla="*/ 7 h 83"/>
                <a:gd name="T2" fmla="*/ 7 w 90"/>
                <a:gd name="T3" fmla="*/ 21 h 83"/>
                <a:gd name="T4" fmla="*/ 0 w 90"/>
                <a:gd name="T5" fmla="*/ 27 h 83"/>
                <a:gd name="T6" fmla="*/ 7 w 90"/>
                <a:gd name="T7" fmla="*/ 41 h 83"/>
                <a:gd name="T8" fmla="*/ 13 w 90"/>
                <a:gd name="T9" fmla="*/ 48 h 83"/>
                <a:gd name="T10" fmla="*/ 27 w 90"/>
                <a:gd name="T11" fmla="*/ 48 h 83"/>
                <a:gd name="T12" fmla="*/ 41 w 90"/>
                <a:gd name="T13" fmla="*/ 48 h 83"/>
                <a:gd name="T14" fmla="*/ 27 w 90"/>
                <a:gd name="T15" fmla="*/ 55 h 83"/>
                <a:gd name="T16" fmla="*/ 20 w 90"/>
                <a:gd name="T17" fmla="*/ 48 h 83"/>
                <a:gd name="T18" fmla="*/ 13 w 90"/>
                <a:gd name="T19" fmla="*/ 55 h 83"/>
                <a:gd name="T20" fmla="*/ 7 w 90"/>
                <a:gd name="T21" fmla="*/ 62 h 83"/>
                <a:gd name="T22" fmla="*/ 13 w 90"/>
                <a:gd name="T23" fmla="*/ 68 h 83"/>
                <a:gd name="T24" fmla="*/ 20 w 90"/>
                <a:gd name="T25" fmla="*/ 82 h 83"/>
                <a:gd name="T26" fmla="*/ 27 w 90"/>
                <a:gd name="T27" fmla="*/ 75 h 83"/>
                <a:gd name="T28" fmla="*/ 41 w 90"/>
                <a:gd name="T29" fmla="*/ 75 h 83"/>
                <a:gd name="T30" fmla="*/ 48 w 90"/>
                <a:gd name="T31" fmla="*/ 68 h 83"/>
                <a:gd name="T32" fmla="*/ 61 w 90"/>
                <a:gd name="T33" fmla="*/ 68 h 83"/>
                <a:gd name="T34" fmla="*/ 68 w 90"/>
                <a:gd name="T35" fmla="*/ 75 h 83"/>
                <a:gd name="T36" fmla="*/ 75 w 90"/>
                <a:gd name="T37" fmla="*/ 68 h 83"/>
                <a:gd name="T38" fmla="*/ 82 w 90"/>
                <a:gd name="T39" fmla="*/ 75 h 83"/>
                <a:gd name="T40" fmla="*/ 82 w 90"/>
                <a:gd name="T41" fmla="*/ 62 h 83"/>
                <a:gd name="T42" fmla="*/ 82 w 90"/>
                <a:gd name="T43" fmla="*/ 62 h 83"/>
                <a:gd name="T44" fmla="*/ 68 w 90"/>
                <a:gd name="T45" fmla="*/ 62 h 83"/>
                <a:gd name="T46" fmla="*/ 54 w 90"/>
                <a:gd name="T47" fmla="*/ 62 h 83"/>
                <a:gd name="T48" fmla="*/ 41 w 90"/>
                <a:gd name="T49" fmla="*/ 62 h 83"/>
                <a:gd name="T50" fmla="*/ 41 w 90"/>
                <a:gd name="T51" fmla="*/ 62 h 83"/>
                <a:gd name="T52" fmla="*/ 34 w 90"/>
                <a:gd name="T53" fmla="*/ 68 h 83"/>
                <a:gd name="T54" fmla="*/ 27 w 90"/>
                <a:gd name="T55" fmla="*/ 68 h 83"/>
                <a:gd name="T56" fmla="*/ 34 w 90"/>
                <a:gd name="T57" fmla="*/ 62 h 83"/>
                <a:gd name="T58" fmla="*/ 41 w 90"/>
                <a:gd name="T59" fmla="*/ 55 h 83"/>
                <a:gd name="T60" fmla="*/ 48 w 90"/>
                <a:gd name="T61" fmla="*/ 48 h 83"/>
                <a:gd name="T62" fmla="*/ 34 w 90"/>
                <a:gd name="T63" fmla="*/ 48 h 83"/>
                <a:gd name="T64" fmla="*/ 27 w 90"/>
                <a:gd name="T65" fmla="*/ 41 h 83"/>
                <a:gd name="T66" fmla="*/ 34 w 90"/>
                <a:gd name="T67" fmla="*/ 34 h 83"/>
                <a:gd name="T68" fmla="*/ 34 w 90"/>
                <a:gd name="T69" fmla="*/ 34 h 83"/>
                <a:gd name="T70" fmla="*/ 27 w 90"/>
                <a:gd name="T71" fmla="*/ 41 h 83"/>
                <a:gd name="T72" fmla="*/ 27 w 90"/>
                <a:gd name="T73" fmla="*/ 41 h 83"/>
                <a:gd name="T74" fmla="*/ 27 w 90"/>
                <a:gd name="T75" fmla="*/ 34 h 83"/>
                <a:gd name="T76" fmla="*/ 20 w 90"/>
                <a:gd name="T77" fmla="*/ 27 h 83"/>
                <a:gd name="T78" fmla="*/ 20 w 90"/>
                <a:gd name="T79" fmla="*/ 27 h 83"/>
                <a:gd name="T80" fmla="*/ 13 w 90"/>
                <a:gd name="T81" fmla="*/ 21 h 83"/>
                <a:gd name="T82" fmla="*/ 27 w 90"/>
                <a:gd name="T83" fmla="*/ 21 h 83"/>
                <a:gd name="T84" fmla="*/ 13 w 90"/>
                <a:gd name="T85" fmla="*/ 21 h 83"/>
                <a:gd name="T86" fmla="*/ 7 w 90"/>
                <a:gd name="T87" fmla="*/ 14 h 83"/>
                <a:gd name="T88" fmla="*/ 20 w 90"/>
                <a:gd name="T89" fmla="*/ 14 h 83"/>
                <a:gd name="T90" fmla="*/ 27 w 90"/>
                <a:gd name="T91" fmla="*/ 21 h 83"/>
                <a:gd name="T92" fmla="*/ 27 w 90"/>
                <a:gd name="T93" fmla="*/ 7 h 83"/>
                <a:gd name="T94" fmla="*/ 20 w 90"/>
                <a:gd name="T95" fmla="*/ 0 h 83"/>
                <a:gd name="T96" fmla="*/ 7 w 90"/>
                <a:gd name="T97" fmla="*/ 0 h 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0"/>
                <a:gd name="T148" fmla="*/ 0 h 83"/>
                <a:gd name="T149" fmla="*/ 90 w 90"/>
                <a:gd name="T150" fmla="*/ 83 h 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0" h="83">
                  <a:moveTo>
                    <a:pt x="7" y="0"/>
                  </a:moveTo>
                  <a:lnTo>
                    <a:pt x="7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8"/>
                  </a:lnTo>
                  <a:lnTo>
                    <a:pt x="13" y="48"/>
                  </a:lnTo>
                  <a:lnTo>
                    <a:pt x="20" y="48"/>
                  </a:lnTo>
                  <a:lnTo>
                    <a:pt x="27" y="48"/>
                  </a:lnTo>
                  <a:lnTo>
                    <a:pt x="34" y="48"/>
                  </a:lnTo>
                  <a:lnTo>
                    <a:pt x="41" y="48"/>
                  </a:lnTo>
                  <a:lnTo>
                    <a:pt x="34" y="55"/>
                  </a:lnTo>
                  <a:lnTo>
                    <a:pt x="27" y="55"/>
                  </a:lnTo>
                  <a:lnTo>
                    <a:pt x="20" y="55"/>
                  </a:lnTo>
                  <a:lnTo>
                    <a:pt x="20" y="48"/>
                  </a:lnTo>
                  <a:lnTo>
                    <a:pt x="13" y="48"/>
                  </a:lnTo>
                  <a:lnTo>
                    <a:pt x="13" y="55"/>
                  </a:lnTo>
                  <a:lnTo>
                    <a:pt x="7" y="55"/>
                  </a:lnTo>
                  <a:lnTo>
                    <a:pt x="7" y="62"/>
                  </a:lnTo>
                  <a:lnTo>
                    <a:pt x="7" y="68"/>
                  </a:lnTo>
                  <a:lnTo>
                    <a:pt x="13" y="68"/>
                  </a:lnTo>
                  <a:lnTo>
                    <a:pt x="13" y="75"/>
                  </a:lnTo>
                  <a:lnTo>
                    <a:pt x="20" y="82"/>
                  </a:lnTo>
                  <a:lnTo>
                    <a:pt x="20" y="75"/>
                  </a:lnTo>
                  <a:lnTo>
                    <a:pt x="27" y="75"/>
                  </a:lnTo>
                  <a:lnTo>
                    <a:pt x="34" y="75"/>
                  </a:lnTo>
                  <a:lnTo>
                    <a:pt x="41" y="75"/>
                  </a:lnTo>
                  <a:lnTo>
                    <a:pt x="48" y="75"/>
                  </a:lnTo>
                  <a:lnTo>
                    <a:pt x="48" y="68"/>
                  </a:lnTo>
                  <a:lnTo>
                    <a:pt x="54" y="68"/>
                  </a:lnTo>
                  <a:lnTo>
                    <a:pt x="61" y="68"/>
                  </a:lnTo>
                  <a:lnTo>
                    <a:pt x="61" y="75"/>
                  </a:lnTo>
                  <a:lnTo>
                    <a:pt x="68" y="75"/>
                  </a:lnTo>
                  <a:lnTo>
                    <a:pt x="68" y="68"/>
                  </a:lnTo>
                  <a:lnTo>
                    <a:pt x="75" y="68"/>
                  </a:lnTo>
                  <a:lnTo>
                    <a:pt x="82" y="68"/>
                  </a:lnTo>
                  <a:lnTo>
                    <a:pt x="82" y="75"/>
                  </a:lnTo>
                  <a:lnTo>
                    <a:pt x="82" y="68"/>
                  </a:lnTo>
                  <a:lnTo>
                    <a:pt x="82" y="62"/>
                  </a:lnTo>
                  <a:lnTo>
                    <a:pt x="89" y="62"/>
                  </a:lnTo>
                  <a:lnTo>
                    <a:pt x="82" y="62"/>
                  </a:lnTo>
                  <a:lnTo>
                    <a:pt x="75" y="62"/>
                  </a:lnTo>
                  <a:lnTo>
                    <a:pt x="68" y="62"/>
                  </a:lnTo>
                  <a:lnTo>
                    <a:pt x="61" y="62"/>
                  </a:lnTo>
                  <a:lnTo>
                    <a:pt x="54" y="62"/>
                  </a:lnTo>
                  <a:lnTo>
                    <a:pt x="48" y="62"/>
                  </a:lnTo>
                  <a:lnTo>
                    <a:pt x="41" y="62"/>
                  </a:lnTo>
                  <a:lnTo>
                    <a:pt x="48" y="62"/>
                  </a:lnTo>
                  <a:lnTo>
                    <a:pt x="41" y="62"/>
                  </a:lnTo>
                  <a:lnTo>
                    <a:pt x="34" y="62"/>
                  </a:lnTo>
                  <a:lnTo>
                    <a:pt x="34" y="68"/>
                  </a:lnTo>
                  <a:lnTo>
                    <a:pt x="27" y="75"/>
                  </a:lnTo>
                  <a:lnTo>
                    <a:pt x="27" y="68"/>
                  </a:lnTo>
                  <a:lnTo>
                    <a:pt x="27" y="62"/>
                  </a:lnTo>
                  <a:lnTo>
                    <a:pt x="34" y="62"/>
                  </a:lnTo>
                  <a:lnTo>
                    <a:pt x="34" y="55"/>
                  </a:lnTo>
                  <a:lnTo>
                    <a:pt x="41" y="55"/>
                  </a:lnTo>
                  <a:lnTo>
                    <a:pt x="41" y="48"/>
                  </a:lnTo>
                  <a:lnTo>
                    <a:pt x="48" y="48"/>
                  </a:lnTo>
                  <a:lnTo>
                    <a:pt x="41" y="48"/>
                  </a:lnTo>
                  <a:lnTo>
                    <a:pt x="34" y="48"/>
                  </a:lnTo>
                  <a:lnTo>
                    <a:pt x="27" y="48"/>
                  </a:lnTo>
                  <a:lnTo>
                    <a:pt x="27" y="41"/>
                  </a:lnTo>
                  <a:lnTo>
                    <a:pt x="34" y="41"/>
                  </a:lnTo>
                  <a:lnTo>
                    <a:pt x="34" y="34"/>
                  </a:lnTo>
                  <a:lnTo>
                    <a:pt x="41" y="34"/>
                  </a:lnTo>
                  <a:lnTo>
                    <a:pt x="34" y="34"/>
                  </a:lnTo>
                  <a:lnTo>
                    <a:pt x="34" y="41"/>
                  </a:lnTo>
                  <a:lnTo>
                    <a:pt x="27" y="41"/>
                  </a:lnTo>
                  <a:lnTo>
                    <a:pt x="20" y="41"/>
                  </a:lnTo>
                  <a:lnTo>
                    <a:pt x="27" y="41"/>
                  </a:lnTo>
                  <a:lnTo>
                    <a:pt x="34" y="34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20" y="27"/>
                  </a:lnTo>
                  <a:lnTo>
                    <a:pt x="27" y="27"/>
                  </a:lnTo>
                  <a:lnTo>
                    <a:pt x="20" y="27"/>
                  </a:lnTo>
                  <a:lnTo>
                    <a:pt x="20" y="21"/>
                  </a:lnTo>
                  <a:lnTo>
                    <a:pt x="13" y="21"/>
                  </a:lnTo>
                  <a:lnTo>
                    <a:pt x="20" y="21"/>
                  </a:lnTo>
                  <a:lnTo>
                    <a:pt x="27" y="21"/>
                  </a:lnTo>
                  <a:lnTo>
                    <a:pt x="20" y="21"/>
                  </a:lnTo>
                  <a:lnTo>
                    <a:pt x="13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13" y="14"/>
                  </a:lnTo>
                  <a:lnTo>
                    <a:pt x="20" y="14"/>
                  </a:lnTo>
                  <a:lnTo>
                    <a:pt x="27" y="14"/>
                  </a:lnTo>
                  <a:lnTo>
                    <a:pt x="27" y="21"/>
                  </a:lnTo>
                  <a:lnTo>
                    <a:pt x="27" y="14"/>
                  </a:lnTo>
                  <a:lnTo>
                    <a:pt x="27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7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29" name="Freeform 1652"/>
            <p:cNvSpPr>
              <a:spLocks/>
            </p:cNvSpPr>
            <p:nvPr/>
          </p:nvSpPr>
          <p:spPr bwMode="auto">
            <a:xfrm>
              <a:off x="1926" y="167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8 w 17"/>
                <a:gd name="T5" fmla="*/ 16 h 17"/>
                <a:gd name="T6" fmla="*/ 8 w 17"/>
                <a:gd name="T7" fmla="*/ 0 h 17"/>
                <a:gd name="T8" fmla="*/ 16 w 17"/>
                <a:gd name="T9" fmla="*/ 0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0" name="Line 1653"/>
            <p:cNvSpPr>
              <a:spLocks noChangeShapeType="1"/>
            </p:cNvSpPr>
            <p:nvPr/>
          </p:nvSpPr>
          <p:spPr bwMode="auto">
            <a:xfrm>
              <a:off x="1940" y="167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1" name="Freeform 1654"/>
            <p:cNvSpPr>
              <a:spLocks/>
            </p:cNvSpPr>
            <p:nvPr/>
          </p:nvSpPr>
          <p:spPr bwMode="auto">
            <a:xfrm>
              <a:off x="1940" y="167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16 w 17"/>
                <a:gd name="T9" fmla="*/ 0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2" name="Freeform 1655"/>
            <p:cNvSpPr>
              <a:spLocks/>
            </p:cNvSpPr>
            <p:nvPr/>
          </p:nvSpPr>
          <p:spPr bwMode="auto">
            <a:xfrm>
              <a:off x="1919" y="166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3" name="Line 1656"/>
            <p:cNvSpPr>
              <a:spLocks noChangeShapeType="1"/>
            </p:cNvSpPr>
            <p:nvPr/>
          </p:nvSpPr>
          <p:spPr bwMode="auto">
            <a:xfrm>
              <a:off x="1919" y="167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4" name="Freeform 1657"/>
            <p:cNvSpPr>
              <a:spLocks/>
            </p:cNvSpPr>
            <p:nvPr/>
          </p:nvSpPr>
          <p:spPr bwMode="auto">
            <a:xfrm>
              <a:off x="1919" y="167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0 w 17"/>
                <a:gd name="T5" fmla="*/ 0 h 17"/>
                <a:gd name="T6" fmla="*/ 0 w 17"/>
                <a:gd name="T7" fmla="*/ 8 h 17"/>
                <a:gd name="T8" fmla="*/ 16 w 17"/>
                <a:gd name="T9" fmla="*/ 8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5" name="Line 1658"/>
            <p:cNvSpPr>
              <a:spLocks noChangeShapeType="1"/>
            </p:cNvSpPr>
            <p:nvPr/>
          </p:nvSpPr>
          <p:spPr bwMode="auto">
            <a:xfrm flipV="1">
              <a:off x="1926" y="168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6" name="Freeform 1659"/>
            <p:cNvSpPr>
              <a:spLocks/>
            </p:cNvSpPr>
            <p:nvPr/>
          </p:nvSpPr>
          <p:spPr bwMode="auto">
            <a:xfrm>
              <a:off x="1906" y="1688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0 w 21"/>
                <a:gd name="T3" fmla="*/ 0 h 17"/>
                <a:gd name="T4" fmla="*/ 6 w 21"/>
                <a:gd name="T5" fmla="*/ 0 h 17"/>
                <a:gd name="T6" fmla="*/ 13 w 21"/>
                <a:gd name="T7" fmla="*/ 0 h 17"/>
                <a:gd name="T8" fmla="*/ 20 w 21"/>
                <a:gd name="T9" fmla="*/ 0 h 17"/>
                <a:gd name="T10" fmla="*/ 20 w 21"/>
                <a:gd name="T11" fmla="*/ 16 h 17"/>
                <a:gd name="T12" fmla="*/ 20 w 21"/>
                <a:gd name="T13" fmla="*/ 0 h 17"/>
                <a:gd name="T14" fmla="*/ 13 w 21"/>
                <a:gd name="T15" fmla="*/ 0 h 17"/>
                <a:gd name="T16" fmla="*/ 6 w 21"/>
                <a:gd name="T17" fmla="*/ 0 h 17"/>
                <a:gd name="T18" fmla="*/ 0 w 21"/>
                <a:gd name="T19" fmla="*/ 0 h 17"/>
                <a:gd name="T20" fmla="*/ 0 w 21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17"/>
                <a:gd name="T35" fmla="*/ 21 w 21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17">
                  <a:moveTo>
                    <a:pt x="0" y="1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7" name="Freeform 1660"/>
            <p:cNvSpPr>
              <a:spLocks/>
            </p:cNvSpPr>
            <p:nvPr/>
          </p:nvSpPr>
          <p:spPr bwMode="auto">
            <a:xfrm>
              <a:off x="1906" y="1688"/>
              <a:ext cx="21" cy="17"/>
            </a:xfrm>
            <a:custGeom>
              <a:avLst/>
              <a:gdLst>
                <a:gd name="T0" fmla="*/ 20 w 21"/>
                <a:gd name="T1" fmla="*/ 16 h 17"/>
                <a:gd name="T2" fmla="*/ 13 w 21"/>
                <a:gd name="T3" fmla="*/ 16 h 17"/>
                <a:gd name="T4" fmla="*/ 13 w 21"/>
                <a:gd name="T5" fmla="*/ 0 h 17"/>
                <a:gd name="T6" fmla="*/ 6 w 21"/>
                <a:gd name="T7" fmla="*/ 16 h 17"/>
                <a:gd name="T8" fmla="*/ 0 w 21"/>
                <a:gd name="T9" fmla="*/ 16 h 17"/>
                <a:gd name="T10" fmla="*/ 6 w 21"/>
                <a:gd name="T11" fmla="*/ 16 h 17"/>
                <a:gd name="T12" fmla="*/ 13 w 21"/>
                <a:gd name="T13" fmla="*/ 16 h 17"/>
                <a:gd name="T14" fmla="*/ 20 w 21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7"/>
                <a:gd name="T26" fmla="*/ 21 w 2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7">
                  <a:moveTo>
                    <a:pt x="20" y="16"/>
                  </a:moveTo>
                  <a:lnTo>
                    <a:pt x="13" y="16"/>
                  </a:lnTo>
                  <a:lnTo>
                    <a:pt x="13" y="0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2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8" name="Freeform 1661"/>
            <p:cNvSpPr>
              <a:spLocks/>
            </p:cNvSpPr>
            <p:nvPr/>
          </p:nvSpPr>
          <p:spPr bwMode="auto">
            <a:xfrm>
              <a:off x="1912" y="1695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39" name="Freeform 1662"/>
            <p:cNvSpPr>
              <a:spLocks/>
            </p:cNvSpPr>
            <p:nvPr/>
          </p:nvSpPr>
          <p:spPr bwMode="auto">
            <a:xfrm>
              <a:off x="1912" y="169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0 h 17"/>
                <a:gd name="T4" fmla="*/ 0 w 17"/>
                <a:gd name="T5" fmla="*/ 0 h 17"/>
                <a:gd name="T6" fmla="*/ 8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0" name="Line 1663"/>
            <p:cNvSpPr>
              <a:spLocks noChangeShapeType="1"/>
            </p:cNvSpPr>
            <p:nvPr/>
          </p:nvSpPr>
          <p:spPr bwMode="auto">
            <a:xfrm>
              <a:off x="1919" y="170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1" name="Freeform 1664"/>
            <p:cNvSpPr>
              <a:spLocks/>
            </p:cNvSpPr>
            <p:nvPr/>
          </p:nvSpPr>
          <p:spPr bwMode="auto">
            <a:xfrm>
              <a:off x="1919" y="170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0 w 17"/>
                <a:gd name="T9" fmla="*/ 16 h 17"/>
                <a:gd name="T10" fmla="*/ 8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2" name="Freeform 1665"/>
            <p:cNvSpPr>
              <a:spLocks/>
            </p:cNvSpPr>
            <p:nvPr/>
          </p:nvSpPr>
          <p:spPr bwMode="auto">
            <a:xfrm>
              <a:off x="1919" y="1708"/>
              <a:ext cx="22" cy="17"/>
            </a:xfrm>
            <a:custGeom>
              <a:avLst/>
              <a:gdLst>
                <a:gd name="T0" fmla="*/ 7 w 22"/>
                <a:gd name="T1" fmla="*/ 16 h 17"/>
                <a:gd name="T2" fmla="*/ 14 w 22"/>
                <a:gd name="T3" fmla="*/ 0 h 17"/>
                <a:gd name="T4" fmla="*/ 21 w 22"/>
                <a:gd name="T5" fmla="*/ 0 h 17"/>
                <a:gd name="T6" fmla="*/ 14 w 22"/>
                <a:gd name="T7" fmla="*/ 0 h 17"/>
                <a:gd name="T8" fmla="*/ 7 w 22"/>
                <a:gd name="T9" fmla="*/ 0 h 17"/>
                <a:gd name="T10" fmla="*/ 7 w 22"/>
                <a:gd name="T11" fmla="*/ 16 h 17"/>
                <a:gd name="T12" fmla="*/ 0 w 22"/>
                <a:gd name="T13" fmla="*/ 16 h 17"/>
                <a:gd name="T14" fmla="*/ 7 w 22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7"/>
                <a:gd name="T26" fmla="*/ 22 w 22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7">
                  <a:moveTo>
                    <a:pt x="7" y="16"/>
                  </a:move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3" name="Freeform 1666"/>
            <p:cNvSpPr>
              <a:spLocks/>
            </p:cNvSpPr>
            <p:nvPr/>
          </p:nvSpPr>
          <p:spPr bwMode="auto">
            <a:xfrm>
              <a:off x="1919" y="1708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14 w 22"/>
                <a:gd name="T3" fmla="*/ 0 h 17"/>
                <a:gd name="T4" fmla="*/ 7 w 22"/>
                <a:gd name="T5" fmla="*/ 16 h 17"/>
                <a:gd name="T6" fmla="*/ 0 w 22"/>
                <a:gd name="T7" fmla="*/ 16 h 17"/>
                <a:gd name="T8" fmla="*/ 7 w 22"/>
                <a:gd name="T9" fmla="*/ 16 h 17"/>
                <a:gd name="T10" fmla="*/ 14 w 22"/>
                <a:gd name="T11" fmla="*/ 16 h 17"/>
                <a:gd name="T12" fmla="*/ 14 w 22"/>
                <a:gd name="T13" fmla="*/ 0 h 17"/>
                <a:gd name="T14" fmla="*/ 21 w 22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7"/>
                <a:gd name="T26" fmla="*/ 22 w 22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7">
                  <a:moveTo>
                    <a:pt x="21" y="0"/>
                  </a:moveTo>
                  <a:lnTo>
                    <a:pt x="14" y="0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4" name="Freeform 1667"/>
            <p:cNvSpPr>
              <a:spLocks/>
            </p:cNvSpPr>
            <p:nvPr/>
          </p:nvSpPr>
          <p:spPr bwMode="auto">
            <a:xfrm>
              <a:off x="1926" y="170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8 w 17"/>
                <a:gd name="T5" fmla="*/ 0 h 17"/>
                <a:gd name="T6" fmla="*/ 16 w 17"/>
                <a:gd name="T7" fmla="*/ 0 h 17"/>
                <a:gd name="T8" fmla="*/ 8 w 17"/>
                <a:gd name="T9" fmla="*/ 0 h 17"/>
                <a:gd name="T10" fmla="*/ 8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5" name="Freeform 1668"/>
            <p:cNvSpPr>
              <a:spLocks/>
            </p:cNvSpPr>
            <p:nvPr/>
          </p:nvSpPr>
          <p:spPr bwMode="auto">
            <a:xfrm>
              <a:off x="1926" y="171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0 w 17"/>
                <a:gd name="T9" fmla="*/ 16 h 17"/>
                <a:gd name="T10" fmla="*/ 8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6" name="Freeform 1669"/>
            <p:cNvSpPr>
              <a:spLocks/>
            </p:cNvSpPr>
            <p:nvPr/>
          </p:nvSpPr>
          <p:spPr bwMode="auto">
            <a:xfrm>
              <a:off x="1940" y="172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7" name="Freeform 1670"/>
            <p:cNvSpPr>
              <a:spLocks/>
            </p:cNvSpPr>
            <p:nvPr/>
          </p:nvSpPr>
          <p:spPr bwMode="auto">
            <a:xfrm>
              <a:off x="1926" y="172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8 w 17"/>
                <a:gd name="T5" fmla="*/ 8 h 17"/>
                <a:gd name="T6" fmla="*/ 8 w 17"/>
                <a:gd name="T7" fmla="*/ 0 h 17"/>
                <a:gd name="T8" fmla="*/ 16 w 17"/>
                <a:gd name="T9" fmla="*/ 0 h 17"/>
                <a:gd name="T10" fmla="*/ 8 w 17"/>
                <a:gd name="T11" fmla="*/ 0 h 17"/>
                <a:gd name="T12" fmla="*/ 0 w 17"/>
                <a:gd name="T13" fmla="*/ 8 h 17"/>
                <a:gd name="T14" fmla="*/ 0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8" name="Line 1671"/>
            <p:cNvSpPr>
              <a:spLocks noChangeShapeType="1"/>
            </p:cNvSpPr>
            <p:nvPr/>
          </p:nvSpPr>
          <p:spPr bwMode="auto">
            <a:xfrm flipV="1">
              <a:off x="1926" y="1741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49" name="Freeform 1672"/>
            <p:cNvSpPr>
              <a:spLocks/>
            </p:cNvSpPr>
            <p:nvPr/>
          </p:nvSpPr>
          <p:spPr bwMode="auto">
            <a:xfrm>
              <a:off x="1926" y="174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0" name="Freeform 1673"/>
            <p:cNvSpPr>
              <a:spLocks/>
            </p:cNvSpPr>
            <p:nvPr/>
          </p:nvSpPr>
          <p:spPr bwMode="auto">
            <a:xfrm>
              <a:off x="1933" y="173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0 w 17"/>
                <a:gd name="T9" fmla="*/ 0 h 17"/>
                <a:gd name="T10" fmla="*/ 8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1" name="Line 1674"/>
            <p:cNvSpPr>
              <a:spLocks noChangeShapeType="1"/>
            </p:cNvSpPr>
            <p:nvPr/>
          </p:nvSpPr>
          <p:spPr bwMode="auto">
            <a:xfrm>
              <a:off x="1940" y="173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2" name="Line 1675"/>
            <p:cNvSpPr>
              <a:spLocks noChangeShapeType="1"/>
            </p:cNvSpPr>
            <p:nvPr/>
          </p:nvSpPr>
          <p:spPr bwMode="auto">
            <a:xfrm flipH="1">
              <a:off x="1940" y="173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3" name="Line 1676"/>
            <p:cNvSpPr>
              <a:spLocks noChangeShapeType="1"/>
            </p:cNvSpPr>
            <p:nvPr/>
          </p:nvSpPr>
          <p:spPr bwMode="auto">
            <a:xfrm flipH="1">
              <a:off x="1947" y="1736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4" name="Freeform 1677"/>
            <p:cNvSpPr>
              <a:spLocks/>
            </p:cNvSpPr>
            <p:nvPr/>
          </p:nvSpPr>
          <p:spPr bwMode="auto">
            <a:xfrm>
              <a:off x="1953" y="1736"/>
              <a:ext cx="36" cy="1"/>
            </a:xfrm>
            <a:custGeom>
              <a:avLst/>
              <a:gdLst>
                <a:gd name="T0" fmla="*/ 35 w 36"/>
                <a:gd name="T1" fmla="*/ 0 h 1"/>
                <a:gd name="T2" fmla="*/ 28 w 36"/>
                <a:gd name="T3" fmla="*/ 0 h 1"/>
                <a:gd name="T4" fmla="*/ 21 w 36"/>
                <a:gd name="T5" fmla="*/ 0 h 1"/>
                <a:gd name="T6" fmla="*/ 14 w 36"/>
                <a:gd name="T7" fmla="*/ 0 h 1"/>
                <a:gd name="T8" fmla="*/ 7 w 36"/>
                <a:gd name="T9" fmla="*/ 0 h 1"/>
                <a:gd name="T10" fmla="*/ 0 w 36"/>
                <a:gd name="T11" fmla="*/ 0 h 1"/>
                <a:gd name="T12" fmla="*/ 7 w 36"/>
                <a:gd name="T13" fmla="*/ 0 h 1"/>
                <a:gd name="T14" fmla="*/ 14 w 36"/>
                <a:gd name="T15" fmla="*/ 0 h 1"/>
                <a:gd name="T16" fmla="*/ 21 w 36"/>
                <a:gd name="T17" fmla="*/ 0 h 1"/>
                <a:gd name="T18" fmla="*/ 28 w 36"/>
                <a:gd name="T19" fmla="*/ 0 h 1"/>
                <a:gd name="T20" fmla="*/ 35 w 36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"/>
                <a:gd name="T35" fmla="*/ 36 w 36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">
                  <a:moveTo>
                    <a:pt x="35" y="0"/>
                  </a:move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5" name="Freeform 1678"/>
            <p:cNvSpPr>
              <a:spLocks/>
            </p:cNvSpPr>
            <p:nvPr/>
          </p:nvSpPr>
          <p:spPr bwMode="auto">
            <a:xfrm>
              <a:off x="1981" y="173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7 h 17"/>
                <a:gd name="T4" fmla="*/ 0 w 17"/>
                <a:gd name="T5" fmla="*/ 0 h 17"/>
                <a:gd name="T6" fmla="*/ 16 w 17"/>
                <a:gd name="T7" fmla="*/ 0 h 17"/>
                <a:gd name="T8" fmla="*/ 0 w 17"/>
                <a:gd name="T9" fmla="*/ 0 h 17"/>
                <a:gd name="T10" fmla="*/ 0 w 17"/>
                <a:gd name="T11" fmla="*/ 7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6" name="Freeform 1679"/>
            <p:cNvSpPr>
              <a:spLocks/>
            </p:cNvSpPr>
            <p:nvPr/>
          </p:nvSpPr>
          <p:spPr bwMode="auto">
            <a:xfrm>
              <a:off x="1974" y="174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16 w 17"/>
                <a:gd name="T9" fmla="*/ 0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7" name="Line 1680"/>
            <p:cNvSpPr>
              <a:spLocks noChangeShapeType="1"/>
            </p:cNvSpPr>
            <p:nvPr/>
          </p:nvSpPr>
          <p:spPr bwMode="auto">
            <a:xfrm>
              <a:off x="1974" y="1742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8" name="Freeform 1681"/>
            <p:cNvSpPr>
              <a:spLocks/>
            </p:cNvSpPr>
            <p:nvPr/>
          </p:nvSpPr>
          <p:spPr bwMode="auto">
            <a:xfrm>
              <a:off x="1947" y="1742"/>
              <a:ext cx="28" cy="17"/>
            </a:xfrm>
            <a:custGeom>
              <a:avLst/>
              <a:gdLst>
                <a:gd name="T0" fmla="*/ 0 w 28"/>
                <a:gd name="T1" fmla="*/ 0 h 17"/>
                <a:gd name="T2" fmla="*/ 6 w 28"/>
                <a:gd name="T3" fmla="*/ 0 h 17"/>
                <a:gd name="T4" fmla="*/ 13 w 28"/>
                <a:gd name="T5" fmla="*/ 0 h 17"/>
                <a:gd name="T6" fmla="*/ 13 w 28"/>
                <a:gd name="T7" fmla="*/ 16 h 17"/>
                <a:gd name="T8" fmla="*/ 20 w 28"/>
                <a:gd name="T9" fmla="*/ 16 h 17"/>
                <a:gd name="T10" fmla="*/ 20 w 28"/>
                <a:gd name="T11" fmla="*/ 0 h 17"/>
                <a:gd name="T12" fmla="*/ 27 w 28"/>
                <a:gd name="T13" fmla="*/ 0 h 17"/>
                <a:gd name="T14" fmla="*/ 20 w 28"/>
                <a:gd name="T15" fmla="*/ 0 h 17"/>
                <a:gd name="T16" fmla="*/ 13 w 28"/>
                <a:gd name="T17" fmla="*/ 0 h 17"/>
                <a:gd name="T18" fmla="*/ 6 w 28"/>
                <a:gd name="T19" fmla="*/ 0 h 17"/>
                <a:gd name="T20" fmla="*/ 0 w 2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17"/>
                <a:gd name="T35" fmla="*/ 28 w 2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17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59" name="Freeform 1682"/>
            <p:cNvSpPr>
              <a:spLocks/>
            </p:cNvSpPr>
            <p:nvPr/>
          </p:nvSpPr>
          <p:spPr bwMode="auto">
            <a:xfrm>
              <a:off x="1940" y="174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0" name="Freeform 1683"/>
            <p:cNvSpPr>
              <a:spLocks/>
            </p:cNvSpPr>
            <p:nvPr/>
          </p:nvSpPr>
          <p:spPr bwMode="auto">
            <a:xfrm>
              <a:off x="1933" y="174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1" name="Freeform 1684"/>
            <p:cNvSpPr>
              <a:spLocks/>
            </p:cNvSpPr>
            <p:nvPr/>
          </p:nvSpPr>
          <p:spPr bwMode="auto">
            <a:xfrm>
              <a:off x="1926" y="174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2" name="Freeform 1685"/>
            <p:cNvSpPr>
              <a:spLocks/>
            </p:cNvSpPr>
            <p:nvPr/>
          </p:nvSpPr>
          <p:spPr bwMode="auto">
            <a:xfrm>
              <a:off x="1912" y="174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16 h 17"/>
                <a:gd name="T4" fmla="*/ 8 w 17"/>
                <a:gd name="T5" fmla="*/ 0 h 17"/>
                <a:gd name="T6" fmla="*/ 16 w 17"/>
                <a:gd name="T7" fmla="*/ 0 h 17"/>
                <a:gd name="T8" fmla="*/ 8 w 17"/>
                <a:gd name="T9" fmla="*/ 0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3" name="Freeform 1686"/>
            <p:cNvSpPr>
              <a:spLocks/>
            </p:cNvSpPr>
            <p:nvPr/>
          </p:nvSpPr>
          <p:spPr bwMode="auto">
            <a:xfrm>
              <a:off x="1906" y="173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7 h 17"/>
                <a:gd name="T4" fmla="*/ 16 w 17"/>
                <a:gd name="T5" fmla="*/ 7 h 17"/>
                <a:gd name="T6" fmla="*/ 16 w 17"/>
                <a:gd name="T7" fmla="*/ 16 h 17"/>
                <a:gd name="T8" fmla="*/ 16 w 17"/>
                <a:gd name="T9" fmla="*/ 7 h 17"/>
                <a:gd name="T10" fmla="*/ 0 w 17"/>
                <a:gd name="T11" fmla="*/ 7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7"/>
                  </a:lnTo>
                  <a:lnTo>
                    <a:pt x="16" y="7"/>
                  </a:lnTo>
                  <a:lnTo>
                    <a:pt x="16" y="16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4" name="Line 1687"/>
            <p:cNvSpPr>
              <a:spLocks noChangeShapeType="1"/>
            </p:cNvSpPr>
            <p:nvPr/>
          </p:nvSpPr>
          <p:spPr bwMode="auto">
            <a:xfrm>
              <a:off x="1906" y="1729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5" name="Freeform 1688"/>
            <p:cNvSpPr>
              <a:spLocks/>
            </p:cNvSpPr>
            <p:nvPr/>
          </p:nvSpPr>
          <p:spPr bwMode="auto">
            <a:xfrm>
              <a:off x="1906" y="172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6" name="Freeform 1689"/>
            <p:cNvSpPr>
              <a:spLocks/>
            </p:cNvSpPr>
            <p:nvPr/>
          </p:nvSpPr>
          <p:spPr bwMode="auto">
            <a:xfrm>
              <a:off x="1912" y="1722"/>
              <a:ext cx="29" cy="17"/>
            </a:xfrm>
            <a:custGeom>
              <a:avLst/>
              <a:gdLst>
                <a:gd name="T0" fmla="*/ 28 w 29"/>
                <a:gd name="T1" fmla="*/ 0 h 17"/>
                <a:gd name="T2" fmla="*/ 21 w 29"/>
                <a:gd name="T3" fmla="*/ 0 h 17"/>
                <a:gd name="T4" fmla="*/ 21 w 29"/>
                <a:gd name="T5" fmla="*/ 16 h 17"/>
                <a:gd name="T6" fmla="*/ 14 w 29"/>
                <a:gd name="T7" fmla="*/ 16 h 17"/>
                <a:gd name="T8" fmla="*/ 14 w 29"/>
                <a:gd name="T9" fmla="*/ 0 h 17"/>
                <a:gd name="T10" fmla="*/ 7 w 29"/>
                <a:gd name="T11" fmla="*/ 0 h 17"/>
                <a:gd name="T12" fmla="*/ 0 w 29"/>
                <a:gd name="T13" fmla="*/ 0 h 17"/>
                <a:gd name="T14" fmla="*/ 0 w 29"/>
                <a:gd name="T15" fmla="*/ 16 h 17"/>
                <a:gd name="T16" fmla="*/ 7 w 29"/>
                <a:gd name="T17" fmla="*/ 16 h 17"/>
                <a:gd name="T18" fmla="*/ 14 w 29"/>
                <a:gd name="T19" fmla="*/ 16 h 17"/>
                <a:gd name="T20" fmla="*/ 21 w 29"/>
                <a:gd name="T21" fmla="*/ 16 h 17"/>
                <a:gd name="T22" fmla="*/ 28 w 29"/>
                <a:gd name="T23" fmla="*/ 16 h 17"/>
                <a:gd name="T24" fmla="*/ 28 w 29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17"/>
                <a:gd name="T41" fmla="*/ 29 w 2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17">
                  <a:moveTo>
                    <a:pt x="28" y="0"/>
                  </a:moveTo>
                  <a:lnTo>
                    <a:pt x="21" y="0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8" y="16"/>
                  </a:lnTo>
                  <a:lnTo>
                    <a:pt x="28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7" name="Freeform 1690"/>
            <p:cNvSpPr>
              <a:spLocks/>
            </p:cNvSpPr>
            <p:nvPr/>
          </p:nvSpPr>
          <p:spPr bwMode="auto">
            <a:xfrm>
              <a:off x="1919" y="1722"/>
              <a:ext cx="22" cy="1"/>
            </a:xfrm>
            <a:custGeom>
              <a:avLst/>
              <a:gdLst>
                <a:gd name="T0" fmla="*/ 0 w 22"/>
                <a:gd name="T1" fmla="*/ 0 h 1"/>
                <a:gd name="T2" fmla="*/ 7 w 22"/>
                <a:gd name="T3" fmla="*/ 0 h 1"/>
                <a:gd name="T4" fmla="*/ 14 w 22"/>
                <a:gd name="T5" fmla="*/ 0 h 1"/>
                <a:gd name="T6" fmla="*/ 21 w 22"/>
                <a:gd name="T7" fmla="*/ 0 h 1"/>
                <a:gd name="T8" fmla="*/ 14 w 22"/>
                <a:gd name="T9" fmla="*/ 0 h 1"/>
                <a:gd name="T10" fmla="*/ 7 w 22"/>
                <a:gd name="T11" fmla="*/ 0 h 1"/>
                <a:gd name="T12" fmla="*/ 0 w 2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"/>
                <a:gd name="T23" fmla="*/ 22 w 2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8" name="Freeform 1691"/>
            <p:cNvSpPr>
              <a:spLocks/>
            </p:cNvSpPr>
            <p:nvPr/>
          </p:nvSpPr>
          <p:spPr bwMode="auto">
            <a:xfrm>
              <a:off x="1906" y="1722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7 w 17"/>
                <a:gd name="T3" fmla="*/ 0 h 1"/>
                <a:gd name="T4" fmla="*/ 16 w 17"/>
                <a:gd name="T5" fmla="*/ 0 h 1"/>
                <a:gd name="T6" fmla="*/ 7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69" name="Line 1692"/>
            <p:cNvSpPr>
              <a:spLocks noChangeShapeType="1"/>
            </p:cNvSpPr>
            <p:nvPr/>
          </p:nvSpPr>
          <p:spPr bwMode="auto">
            <a:xfrm>
              <a:off x="1906" y="1715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0" name="Freeform 1693"/>
            <p:cNvSpPr>
              <a:spLocks/>
            </p:cNvSpPr>
            <p:nvPr/>
          </p:nvSpPr>
          <p:spPr bwMode="auto">
            <a:xfrm>
              <a:off x="1899" y="1695"/>
              <a:ext cx="17" cy="21"/>
            </a:xfrm>
            <a:custGeom>
              <a:avLst/>
              <a:gdLst>
                <a:gd name="T0" fmla="*/ 0 w 17"/>
                <a:gd name="T1" fmla="*/ 0 h 21"/>
                <a:gd name="T2" fmla="*/ 0 w 17"/>
                <a:gd name="T3" fmla="*/ 6 h 21"/>
                <a:gd name="T4" fmla="*/ 0 w 17"/>
                <a:gd name="T5" fmla="*/ 13 h 21"/>
                <a:gd name="T6" fmla="*/ 0 w 17"/>
                <a:gd name="T7" fmla="*/ 20 h 21"/>
                <a:gd name="T8" fmla="*/ 16 w 17"/>
                <a:gd name="T9" fmla="*/ 20 h 21"/>
                <a:gd name="T10" fmla="*/ 16 w 17"/>
                <a:gd name="T11" fmla="*/ 13 h 21"/>
                <a:gd name="T12" fmla="*/ 0 w 17"/>
                <a:gd name="T13" fmla="*/ 13 h 21"/>
                <a:gd name="T14" fmla="*/ 0 w 17"/>
                <a:gd name="T15" fmla="*/ 6 h 21"/>
                <a:gd name="T16" fmla="*/ 0 w 17"/>
                <a:gd name="T17" fmla="*/ 0 h 21"/>
                <a:gd name="T18" fmla="*/ 16 w 17"/>
                <a:gd name="T19" fmla="*/ 0 h 21"/>
                <a:gd name="T20" fmla="*/ 0 w 17"/>
                <a:gd name="T21" fmla="*/ 0 h 21"/>
                <a:gd name="T22" fmla="*/ 16 w 17"/>
                <a:gd name="T23" fmla="*/ 0 h 21"/>
                <a:gd name="T24" fmla="*/ 0 w 17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1"/>
                <a:gd name="T41" fmla="*/ 17 w 1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1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1" name="Line 1694"/>
            <p:cNvSpPr>
              <a:spLocks noChangeShapeType="1"/>
            </p:cNvSpPr>
            <p:nvPr/>
          </p:nvSpPr>
          <p:spPr bwMode="auto">
            <a:xfrm flipH="1">
              <a:off x="1899" y="169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2" name="Freeform 1695"/>
            <p:cNvSpPr>
              <a:spLocks/>
            </p:cNvSpPr>
            <p:nvPr/>
          </p:nvSpPr>
          <p:spPr bwMode="auto">
            <a:xfrm>
              <a:off x="1899" y="1674"/>
              <a:ext cx="17" cy="22"/>
            </a:xfrm>
            <a:custGeom>
              <a:avLst/>
              <a:gdLst>
                <a:gd name="T0" fmla="*/ 16 w 17"/>
                <a:gd name="T1" fmla="*/ 0 h 22"/>
                <a:gd name="T2" fmla="*/ 16 w 17"/>
                <a:gd name="T3" fmla="*/ 7 h 22"/>
                <a:gd name="T4" fmla="*/ 0 w 17"/>
                <a:gd name="T5" fmla="*/ 7 h 22"/>
                <a:gd name="T6" fmla="*/ 0 w 17"/>
                <a:gd name="T7" fmla="*/ 14 h 22"/>
                <a:gd name="T8" fmla="*/ 16 w 17"/>
                <a:gd name="T9" fmla="*/ 14 h 22"/>
                <a:gd name="T10" fmla="*/ 16 w 17"/>
                <a:gd name="T11" fmla="*/ 21 h 22"/>
                <a:gd name="T12" fmla="*/ 16 w 17"/>
                <a:gd name="T13" fmla="*/ 14 h 22"/>
                <a:gd name="T14" fmla="*/ 16 w 17"/>
                <a:gd name="T15" fmla="*/ 7 h 22"/>
                <a:gd name="T16" fmla="*/ 16 w 17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2"/>
                <a:gd name="T29" fmla="*/ 17 w 17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2">
                  <a:moveTo>
                    <a:pt x="16" y="0"/>
                  </a:moveTo>
                  <a:lnTo>
                    <a:pt x="16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6" y="14"/>
                  </a:lnTo>
                  <a:lnTo>
                    <a:pt x="16" y="21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3" name="Freeform 1696"/>
            <p:cNvSpPr>
              <a:spLocks/>
            </p:cNvSpPr>
            <p:nvPr/>
          </p:nvSpPr>
          <p:spPr bwMode="auto">
            <a:xfrm>
              <a:off x="1906" y="166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7 w 17"/>
                <a:gd name="T3" fmla="*/ 0 h 17"/>
                <a:gd name="T4" fmla="*/ 7 w 17"/>
                <a:gd name="T5" fmla="*/ 16 h 17"/>
                <a:gd name="T6" fmla="*/ 0 w 17"/>
                <a:gd name="T7" fmla="*/ 16 h 17"/>
                <a:gd name="T8" fmla="*/ 7 w 17"/>
                <a:gd name="T9" fmla="*/ 16 h 17"/>
                <a:gd name="T10" fmla="*/ 7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7" y="0"/>
                  </a:lnTo>
                  <a:lnTo>
                    <a:pt x="16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4" name="Freeform 1697"/>
            <p:cNvSpPr>
              <a:spLocks/>
            </p:cNvSpPr>
            <p:nvPr/>
          </p:nvSpPr>
          <p:spPr bwMode="auto">
            <a:xfrm>
              <a:off x="1926" y="166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5" name="Freeform 1698"/>
            <p:cNvSpPr>
              <a:spLocks/>
            </p:cNvSpPr>
            <p:nvPr/>
          </p:nvSpPr>
          <p:spPr bwMode="auto">
            <a:xfrm>
              <a:off x="1926" y="166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0 w 17"/>
                <a:gd name="T5" fmla="*/ 8 h 17"/>
                <a:gd name="T6" fmla="*/ 0 w 17"/>
                <a:gd name="T7" fmla="*/ 0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6" name="Freeform 1699"/>
            <p:cNvSpPr>
              <a:spLocks/>
            </p:cNvSpPr>
            <p:nvPr/>
          </p:nvSpPr>
          <p:spPr bwMode="auto">
            <a:xfrm>
              <a:off x="1933" y="167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7" name="Freeform 1700"/>
            <p:cNvSpPr>
              <a:spLocks/>
            </p:cNvSpPr>
            <p:nvPr/>
          </p:nvSpPr>
          <p:spPr bwMode="auto">
            <a:xfrm>
              <a:off x="1926" y="166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8 h 17"/>
                <a:gd name="T4" fmla="*/ 8 w 17"/>
                <a:gd name="T5" fmla="*/ 16 h 17"/>
                <a:gd name="T6" fmla="*/ 16 w 17"/>
                <a:gd name="T7" fmla="*/ 16 h 17"/>
                <a:gd name="T8" fmla="*/ 8 w 17"/>
                <a:gd name="T9" fmla="*/ 16 h 17"/>
                <a:gd name="T10" fmla="*/ 8 w 17"/>
                <a:gd name="T11" fmla="*/ 8 h 17"/>
                <a:gd name="T12" fmla="*/ 8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8" name="Freeform 1701"/>
            <p:cNvSpPr>
              <a:spLocks/>
            </p:cNvSpPr>
            <p:nvPr/>
          </p:nvSpPr>
          <p:spPr bwMode="auto">
            <a:xfrm>
              <a:off x="1947" y="167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79" name="Line 1702"/>
            <p:cNvSpPr>
              <a:spLocks noChangeShapeType="1"/>
            </p:cNvSpPr>
            <p:nvPr/>
          </p:nvSpPr>
          <p:spPr bwMode="auto">
            <a:xfrm>
              <a:off x="1940" y="167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0" name="Line 1703"/>
            <p:cNvSpPr>
              <a:spLocks noChangeShapeType="1"/>
            </p:cNvSpPr>
            <p:nvPr/>
          </p:nvSpPr>
          <p:spPr bwMode="auto">
            <a:xfrm flipV="1">
              <a:off x="1940" y="1673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1" name="Line 1704"/>
            <p:cNvSpPr>
              <a:spLocks noChangeShapeType="1"/>
            </p:cNvSpPr>
            <p:nvPr/>
          </p:nvSpPr>
          <p:spPr bwMode="auto">
            <a:xfrm>
              <a:off x="1940" y="167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2" name="Freeform 1705"/>
            <p:cNvSpPr>
              <a:spLocks/>
            </p:cNvSpPr>
            <p:nvPr/>
          </p:nvSpPr>
          <p:spPr bwMode="auto">
            <a:xfrm>
              <a:off x="1933" y="166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0 w 17"/>
                <a:gd name="T5" fmla="*/ 16 h 17"/>
                <a:gd name="T6" fmla="*/ 16 w 17"/>
                <a:gd name="T7" fmla="*/ 16 h 17"/>
                <a:gd name="T8" fmla="*/ 0 w 17"/>
                <a:gd name="T9" fmla="*/ 8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3" name="Freeform 1706"/>
            <p:cNvSpPr>
              <a:spLocks/>
            </p:cNvSpPr>
            <p:nvPr/>
          </p:nvSpPr>
          <p:spPr bwMode="auto">
            <a:xfrm>
              <a:off x="1933" y="165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16 w 17"/>
                <a:gd name="T11" fmla="*/ 16 h 17"/>
                <a:gd name="T12" fmla="*/ 16 w 17"/>
                <a:gd name="T13" fmla="*/ 0 h 17"/>
                <a:gd name="T14" fmla="*/ 16 w 17"/>
                <a:gd name="T15" fmla="*/ 16 h 17"/>
                <a:gd name="T16" fmla="*/ 16 w 17"/>
                <a:gd name="T17" fmla="*/ 0 h 17"/>
                <a:gd name="T18" fmla="*/ 16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4" name="Freeform 1707"/>
            <p:cNvSpPr>
              <a:spLocks/>
            </p:cNvSpPr>
            <p:nvPr/>
          </p:nvSpPr>
          <p:spPr bwMode="auto">
            <a:xfrm>
              <a:off x="1940" y="1654"/>
              <a:ext cx="17" cy="28"/>
            </a:xfrm>
            <a:custGeom>
              <a:avLst/>
              <a:gdLst>
                <a:gd name="T0" fmla="*/ 16 w 17"/>
                <a:gd name="T1" fmla="*/ 27 h 28"/>
                <a:gd name="T2" fmla="*/ 16 w 17"/>
                <a:gd name="T3" fmla="*/ 20 h 28"/>
                <a:gd name="T4" fmla="*/ 8 w 17"/>
                <a:gd name="T5" fmla="*/ 20 h 28"/>
                <a:gd name="T6" fmla="*/ 8 w 17"/>
                <a:gd name="T7" fmla="*/ 13 h 28"/>
                <a:gd name="T8" fmla="*/ 0 w 17"/>
                <a:gd name="T9" fmla="*/ 13 h 28"/>
                <a:gd name="T10" fmla="*/ 0 w 17"/>
                <a:gd name="T11" fmla="*/ 6 h 28"/>
                <a:gd name="T12" fmla="*/ 0 w 17"/>
                <a:gd name="T13" fmla="*/ 0 h 28"/>
                <a:gd name="T14" fmla="*/ 0 w 17"/>
                <a:gd name="T15" fmla="*/ 6 h 28"/>
                <a:gd name="T16" fmla="*/ 0 w 17"/>
                <a:gd name="T17" fmla="*/ 13 h 28"/>
                <a:gd name="T18" fmla="*/ 8 w 17"/>
                <a:gd name="T19" fmla="*/ 13 h 28"/>
                <a:gd name="T20" fmla="*/ 8 w 17"/>
                <a:gd name="T21" fmla="*/ 20 h 28"/>
                <a:gd name="T22" fmla="*/ 16 w 17"/>
                <a:gd name="T23" fmla="*/ 20 h 28"/>
                <a:gd name="T24" fmla="*/ 16 w 17"/>
                <a:gd name="T25" fmla="*/ 27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8"/>
                <a:gd name="T41" fmla="*/ 17 w 17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8">
                  <a:moveTo>
                    <a:pt x="16" y="27"/>
                  </a:moveTo>
                  <a:lnTo>
                    <a:pt x="16" y="20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7"/>
                  </a:lnTo>
                </a:path>
              </a:pathLst>
            </a:custGeom>
            <a:solidFill>
              <a:srgbClr val="8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5" name="Freeform 1708"/>
            <p:cNvSpPr>
              <a:spLocks/>
            </p:cNvSpPr>
            <p:nvPr/>
          </p:nvSpPr>
          <p:spPr bwMode="auto">
            <a:xfrm>
              <a:off x="2296" y="1790"/>
              <a:ext cx="144" cy="29"/>
            </a:xfrm>
            <a:custGeom>
              <a:avLst/>
              <a:gdLst>
                <a:gd name="T0" fmla="*/ 0 w 144"/>
                <a:gd name="T1" fmla="*/ 7 h 29"/>
                <a:gd name="T2" fmla="*/ 41 w 144"/>
                <a:gd name="T3" fmla="*/ 28 h 29"/>
                <a:gd name="T4" fmla="*/ 143 w 144"/>
                <a:gd name="T5" fmla="*/ 21 h 29"/>
                <a:gd name="T6" fmla="*/ 89 w 144"/>
                <a:gd name="T7" fmla="*/ 0 h 29"/>
                <a:gd name="T8" fmla="*/ 0 w 144"/>
                <a:gd name="T9" fmla="*/ 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29"/>
                <a:gd name="T17" fmla="*/ 144 w 14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29">
                  <a:moveTo>
                    <a:pt x="0" y="7"/>
                  </a:moveTo>
                  <a:lnTo>
                    <a:pt x="41" y="28"/>
                  </a:lnTo>
                  <a:lnTo>
                    <a:pt x="143" y="21"/>
                  </a:lnTo>
                  <a:lnTo>
                    <a:pt x="89" y="0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6" name="Line 1709"/>
            <p:cNvSpPr>
              <a:spLocks noChangeShapeType="1"/>
            </p:cNvSpPr>
            <p:nvPr/>
          </p:nvSpPr>
          <p:spPr bwMode="auto">
            <a:xfrm flipH="1" flipV="1">
              <a:off x="2295" y="1796"/>
              <a:ext cx="41" cy="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7" name="Freeform 1710"/>
            <p:cNvSpPr>
              <a:spLocks/>
            </p:cNvSpPr>
            <p:nvPr/>
          </p:nvSpPr>
          <p:spPr bwMode="auto">
            <a:xfrm>
              <a:off x="2337" y="1811"/>
              <a:ext cx="110" cy="17"/>
            </a:xfrm>
            <a:custGeom>
              <a:avLst/>
              <a:gdLst>
                <a:gd name="T0" fmla="*/ 102 w 110"/>
                <a:gd name="T1" fmla="*/ 0 h 17"/>
                <a:gd name="T2" fmla="*/ 0 w 110"/>
                <a:gd name="T3" fmla="*/ 16 h 17"/>
                <a:gd name="T4" fmla="*/ 102 w 110"/>
                <a:gd name="T5" fmla="*/ 0 h 17"/>
                <a:gd name="T6" fmla="*/ 109 w 110"/>
                <a:gd name="T7" fmla="*/ 0 h 17"/>
                <a:gd name="T8" fmla="*/ 102 w 11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17"/>
                <a:gd name="T17" fmla="*/ 110 w 11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17">
                  <a:moveTo>
                    <a:pt x="102" y="0"/>
                  </a:moveTo>
                  <a:lnTo>
                    <a:pt x="0" y="16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0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8" name="Line 1711"/>
            <p:cNvSpPr>
              <a:spLocks noChangeShapeType="1"/>
            </p:cNvSpPr>
            <p:nvPr/>
          </p:nvSpPr>
          <p:spPr bwMode="auto">
            <a:xfrm>
              <a:off x="2385" y="1790"/>
              <a:ext cx="54" cy="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89" name="Line 1712"/>
            <p:cNvSpPr>
              <a:spLocks noChangeShapeType="1"/>
            </p:cNvSpPr>
            <p:nvPr/>
          </p:nvSpPr>
          <p:spPr bwMode="auto">
            <a:xfrm flipV="1">
              <a:off x="2295" y="1789"/>
              <a:ext cx="89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0" name="Freeform 1713"/>
            <p:cNvSpPr>
              <a:spLocks/>
            </p:cNvSpPr>
            <p:nvPr/>
          </p:nvSpPr>
          <p:spPr bwMode="auto">
            <a:xfrm>
              <a:off x="2213" y="1783"/>
              <a:ext cx="63" cy="36"/>
            </a:xfrm>
            <a:custGeom>
              <a:avLst/>
              <a:gdLst>
                <a:gd name="T0" fmla="*/ 28 w 63"/>
                <a:gd name="T1" fmla="*/ 35 h 36"/>
                <a:gd name="T2" fmla="*/ 35 w 63"/>
                <a:gd name="T3" fmla="*/ 35 h 36"/>
                <a:gd name="T4" fmla="*/ 42 w 63"/>
                <a:gd name="T5" fmla="*/ 35 h 36"/>
                <a:gd name="T6" fmla="*/ 42 w 63"/>
                <a:gd name="T7" fmla="*/ 28 h 36"/>
                <a:gd name="T8" fmla="*/ 48 w 63"/>
                <a:gd name="T9" fmla="*/ 28 h 36"/>
                <a:gd name="T10" fmla="*/ 55 w 63"/>
                <a:gd name="T11" fmla="*/ 21 h 36"/>
                <a:gd name="T12" fmla="*/ 55 w 63"/>
                <a:gd name="T13" fmla="*/ 14 h 36"/>
                <a:gd name="T14" fmla="*/ 62 w 63"/>
                <a:gd name="T15" fmla="*/ 14 h 36"/>
                <a:gd name="T16" fmla="*/ 62 w 63"/>
                <a:gd name="T17" fmla="*/ 7 h 36"/>
                <a:gd name="T18" fmla="*/ 55 w 63"/>
                <a:gd name="T19" fmla="*/ 7 h 36"/>
                <a:gd name="T20" fmla="*/ 48 w 63"/>
                <a:gd name="T21" fmla="*/ 7 h 36"/>
                <a:gd name="T22" fmla="*/ 42 w 63"/>
                <a:gd name="T23" fmla="*/ 7 h 36"/>
                <a:gd name="T24" fmla="*/ 35 w 63"/>
                <a:gd name="T25" fmla="*/ 0 h 36"/>
                <a:gd name="T26" fmla="*/ 28 w 63"/>
                <a:gd name="T27" fmla="*/ 0 h 36"/>
                <a:gd name="T28" fmla="*/ 21 w 63"/>
                <a:gd name="T29" fmla="*/ 0 h 36"/>
                <a:gd name="T30" fmla="*/ 14 w 63"/>
                <a:gd name="T31" fmla="*/ 0 h 36"/>
                <a:gd name="T32" fmla="*/ 7 w 63"/>
                <a:gd name="T33" fmla="*/ 0 h 36"/>
                <a:gd name="T34" fmla="*/ 0 w 63"/>
                <a:gd name="T35" fmla="*/ 0 h 36"/>
                <a:gd name="T36" fmla="*/ 28 w 63"/>
                <a:gd name="T37" fmla="*/ 35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36"/>
                <a:gd name="T59" fmla="*/ 63 w 63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36">
                  <a:moveTo>
                    <a:pt x="28" y="35"/>
                  </a:moveTo>
                  <a:lnTo>
                    <a:pt x="35" y="35"/>
                  </a:lnTo>
                  <a:lnTo>
                    <a:pt x="42" y="35"/>
                  </a:lnTo>
                  <a:lnTo>
                    <a:pt x="42" y="28"/>
                  </a:lnTo>
                  <a:lnTo>
                    <a:pt x="48" y="28"/>
                  </a:lnTo>
                  <a:lnTo>
                    <a:pt x="55" y="21"/>
                  </a:lnTo>
                  <a:lnTo>
                    <a:pt x="55" y="14"/>
                  </a:lnTo>
                  <a:lnTo>
                    <a:pt x="62" y="14"/>
                  </a:lnTo>
                  <a:lnTo>
                    <a:pt x="62" y="7"/>
                  </a:lnTo>
                  <a:lnTo>
                    <a:pt x="55" y="7"/>
                  </a:lnTo>
                  <a:lnTo>
                    <a:pt x="48" y="7"/>
                  </a:lnTo>
                  <a:lnTo>
                    <a:pt x="42" y="7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28" y="35"/>
                  </a:lnTo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1" name="Freeform 1714"/>
            <p:cNvSpPr>
              <a:spLocks/>
            </p:cNvSpPr>
            <p:nvPr/>
          </p:nvSpPr>
          <p:spPr bwMode="auto">
            <a:xfrm>
              <a:off x="2145" y="1797"/>
              <a:ext cx="117" cy="22"/>
            </a:xfrm>
            <a:custGeom>
              <a:avLst/>
              <a:gdLst>
                <a:gd name="T0" fmla="*/ 116 w 117"/>
                <a:gd name="T1" fmla="*/ 0 h 22"/>
                <a:gd name="T2" fmla="*/ 116 w 117"/>
                <a:gd name="T3" fmla="*/ 14 h 22"/>
                <a:gd name="T4" fmla="*/ 110 w 117"/>
                <a:gd name="T5" fmla="*/ 14 h 22"/>
                <a:gd name="T6" fmla="*/ 110 w 117"/>
                <a:gd name="T7" fmla="*/ 21 h 22"/>
                <a:gd name="T8" fmla="*/ 103 w 117"/>
                <a:gd name="T9" fmla="*/ 21 h 22"/>
                <a:gd name="T10" fmla="*/ 96 w 117"/>
                <a:gd name="T11" fmla="*/ 21 h 22"/>
                <a:gd name="T12" fmla="*/ 89 w 117"/>
                <a:gd name="T13" fmla="*/ 21 h 22"/>
                <a:gd name="T14" fmla="*/ 82 w 117"/>
                <a:gd name="T15" fmla="*/ 21 h 22"/>
                <a:gd name="T16" fmla="*/ 75 w 117"/>
                <a:gd name="T17" fmla="*/ 21 h 22"/>
                <a:gd name="T18" fmla="*/ 68 w 117"/>
                <a:gd name="T19" fmla="*/ 21 h 22"/>
                <a:gd name="T20" fmla="*/ 62 w 117"/>
                <a:gd name="T21" fmla="*/ 21 h 22"/>
                <a:gd name="T22" fmla="*/ 55 w 117"/>
                <a:gd name="T23" fmla="*/ 21 h 22"/>
                <a:gd name="T24" fmla="*/ 48 w 117"/>
                <a:gd name="T25" fmla="*/ 21 h 22"/>
                <a:gd name="T26" fmla="*/ 41 w 117"/>
                <a:gd name="T27" fmla="*/ 21 h 22"/>
                <a:gd name="T28" fmla="*/ 34 w 117"/>
                <a:gd name="T29" fmla="*/ 21 h 22"/>
                <a:gd name="T30" fmla="*/ 27 w 117"/>
                <a:gd name="T31" fmla="*/ 21 h 22"/>
                <a:gd name="T32" fmla="*/ 21 w 117"/>
                <a:gd name="T33" fmla="*/ 21 h 22"/>
                <a:gd name="T34" fmla="*/ 14 w 117"/>
                <a:gd name="T35" fmla="*/ 21 h 22"/>
                <a:gd name="T36" fmla="*/ 7 w 117"/>
                <a:gd name="T37" fmla="*/ 21 h 22"/>
                <a:gd name="T38" fmla="*/ 7 w 117"/>
                <a:gd name="T39" fmla="*/ 14 h 22"/>
                <a:gd name="T40" fmla="*/ 0 w 117"/>
                <a:gd name="T41" fmla="*/ 14 h 22"/>
                <a:gd name="T42" fmla="*/ 0 w 117"/>
                <a:gd name="T43" fmla="*/ 0 h 22"/>
                <a:gd name="T44" fmla="*/ 7 w 117"/>
                <a:gd name="T45" fmla="*/ 0 h 22"/>
                <a:gd name="T46" fmla="*/ 7 w 117"/>
                <a:gd name="T47" fmla="*/ 7 h 22"/>
                <a:gd name="T48" fmla="*/ 14 w 117"/>
                <a:gd name="T49" fmla="*/ 7 h 22"/>
                <a:gd name="T50" fmla="*/ 21 w 117"/>
                <a:gd name="T51" fmla="*/ 7 h 22"/>
                <a:gd name="T52" fmla="*/ 27 w 117"/>
                <a:gd name="T53" fmla="*/ 7 h 22"/>
                <a:gd name="T54" fmla="*/ 34 w 117"/>
                <a:gd name="T55" fmla="*/ 7 h 22"/>
                <a:gd name="T56" fmla="*/ 41 w 117"/>
                <a:gd name="T57" fmla="*/ 7 h 22"/>
                <a:gd name="T58" fmla="*/ 48 w 117"/>
                <a:gd name="T59" fmla="*/ 7 h 22"/>
                <a:gd name="T60" fmla="*/ 55 w 117"/>
                <a:gd name="T61" fmla="*/ 7 h 22"/>
                <a:gd name="T62" fmla="*/ 62 w 117"/>
                <a:gd name="T63" fmla="*/ 7 h 22"/>
                <a:gd name="T64" fmla="*/ 68 w 117"/>
                <a:gd name="T65" fmla="*/ 7 h 22"/>
                <a:gd name="T66" fmla="*/ 75 w 117"/>
                <a:gd name="T67" fmla="*/ 7 h 22"/>
                <a:gd name="T68" fmla="*/ 82 w 117"/>
                <a:gd name="T69" fmla="*/ 7 h 22"/>
                <a:gd name="T70" fmla="*/ 89 w 117"/>
                <a:gd name="T71" fmla="*/ 7 h 22"/>
                <a:gd name="T72" fmla="*/ 96 w 117"/>
                <a:gd name="T73" fmla="*/ 7 h 22"/>
                <a:gd name="T74" fmla="*/ 103 w 117"/>
                <a:gd name="T75" fmla="*/ 7 h 22"/>
                <a:gd name="T76" fmla="*/ 110 w 117"/>
                <a:gd name="T77" fmla="*/ 7 h 22"/>
                <a:gd name="T78" fmla="*/ 110 w 117"/>
                <a:gd name="T79" fmla="*/ 0 h 22"/>
                <a:gd name="T80" fmla="*/ 116 w 117"/>
                <a:gd name="T81" fmla="*/ 0 h 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7"/>
                <a:gd name="T124" fmla="*/ 0 h 22"/>
                <a:gd name="T125" fmla="*/ 117 w 117"/>
                <a:gd name="T126" fmla="*/ 22 h 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7" h="22">
                  <a:moveTo>
                    <a:pt x="116" y="0"/>
                  </a:moveTo>
                  <a:lnTo>
                    <a:pt x="116" y="14"/>
                  </a:lnTo>
                  <a:lnTo>
                    <a:pt x="110" y="14"/>
                  </a:lnTo>
                  <a:lnTo>
                    <a:pt x="110" y="21"/>
                  </a:lnTo>
                  <a:lnTo>
                    <a:pt x="103" y="21"/>
                  </a:lnTo>
                  <a:lnTo>
                    <a:pt x="96" y="21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75" y="21"/>
                  </a:lnTo>
                  <a:lnTo>
                    <a:pt x="68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8" y="21"/>
                  </a:lnTo>
                  <a:lnTo>
                    <a:pt x="41" y="21"/>
                  </a:lnTo>
                  <a:lnTo>
                    <a:pt x="34" y="21"/>
                  </a:lnTo>
                  <a:lnTo>
                    <a:pt x="27" y="21"/>
                  </a:lnTo>
                  <a:lnTo>
                    <a:pt x="21" y="21"/>
                  </a:lnTo>
                  <a:lnTo>
                    <a:pt x="14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8" y="7"/>
                  </a:lnTo>
                  <a:lnTo>
                    <a:pt x="75" y="7"/>
                  </a:lnTo>
                  <a:lnTo>
                    <a:pt x="82" y="7"/>
                  </a:lnTo>
                  <a:lnTo>
                    <a:pt x="89" y="7"/>
                  </a:lnTo>
                  <a:lnTo>
                    <a:pt x="96" y="7"/>
                  </a:lnTo>
                  <a:lnTo>
                    <a:pt x="103" y="7"/>
                  </a:lnTo>
                  <a:lnTo>
                    <a:pt x="110" y="7"/>
                  </a:lnTo>
                  <a:lnTo>
                    <a:pt x="110" y="0"/>
                  </a:lnTo>
                  <a:lnTo>
                    <a:pt x="116" y="0"/>
                  </a:lnTo>
                </a:path>
              </a:pathLst>
            </a:custGeom>
            <a:solidFill>
              <a:srgbClr val="80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2" name="Line 1715"/>
            <p:cNvSpPr>
              <a:spLocks noChangeShapeType="1"/>
            </p:cNvSpPr>
            <p:nvPr/>
          </p:nvSpPr>
          <p:spPr bwMode="auto">
            <a:xfrm flipV="1">
              <a:off x="2261" y="1797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3" name="Freeform 1716"/>
            <p:cNvSpPr>
              <a:spLocks/>
            </p:cNvSpPr>
            <p:nvPr/>
          </p:nvSpPr>
          <p:spPr bwMode="auto">
            <a:xfrm>
              <a:off x="2200" y="1811"/>
              <a:ext cx="62" cy="17"/>
            </a:xfrm>
            <a:custGeom>
              <a:avLst/>
              <a:gdLst>
                <a:gd name="T0" fmla="*/ 0 w 62"/>
                <a:gd name="T1" fmla="*/ 16 h 17"/>
                <a:gd name="T2" fmla="*/ 7 w 62"/>
                <a:gd name="T3" fmla="*/ 16 h 17"/>
                <a:gd name="T4" fmla="*/ 13 w 62"/>
                <a:gd name="T5" fmla="*/ 16 h 17"/>
                <a:gd name="T6" fmla="*/ 20 w 62"/>
                <a:gd name="T7" fmla="*/ 16 h 17"/>
                <a:gd name="T8" fmla="*/ 27 w 62"/>
                <a:gd name="T9" fmla="*/ 16 h 17"/>
                <a:gd name="T10" fmla="*/ 34 w 62"/>
                <a:gd name="T11" fmla="*/ 16 h 17"/>
                <a:gd name="T12" fmla="*/ 41 w 62"/>
                <a:gd name="T13" fmla="*/ 16 h 17"/>
                <a:gd name="T14" fmla="*/ 48 w 62"/>
                <a:gd name="T15" fmla="*/ 16 h 17"/>
                <a:gd name="T16" fmla="*/ 55 w 62"/>
                <a:gd name="T17" fmla="*/ 16 h 17"/>
                <a:gd name="T18" fmla="*/ 55 w 62"/>
                <a:gd name="T19" fmla="*/ 0 h 17"/>
                <a:gd name="T20" fmla="*/ 61 w 62"/>
                <a:gd name="T21" fmla="*/ 0 h 17"/>
                <a:gd name="T22" fmla="*/ 55 w 62"/>
                <a:gd name="T23" fmla="*/ 0 h 17"/>
                <a:gd name="T24" fmla="*/ 48 w 62"/>
                <a:gd name="T25" fmla="*/ 16 h 17"/>
                <a:gd name="T26" fmla="*/ 41 w 62"/>
                <a:gd name="T27" fmla="*/ 16 h 17"/>
                <a:gd name="T28" fmla="*/ 34 w 62"/>
                <a:gd name="T29" fmla="*/ 16 h 17"/>
                <a:gd name="T30" fmla="*/ 27 w 62"/>
                <a:gd name="T31" fmla="*/ 16 h 17"/>
                <a:gd name="T32" fmla="*/ 20 w 62"/>
                <a:gd name="T33" fmla="*/ 16 h 17"/>
                <a:gd name="T34" fmla="*/ 13 w 62"/>
                <a:gd name="T35" fmla="*/ 16 h 17"/>
                <a:gd name="T36" fmla="*/ 7 w 62"/>
                <a:gd name="T37" fmla="*/ 16 h 17"/>
                <a:gd name="T38" fmla="*/ 0 w 62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17"/>
                <a:gd name="T62" fmla="*/ 62 w 62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17">
                  <a:moveTo>
                    <a:pt x="0" y="16"/>
                  </a:moveTo>
                  <a:lnTo>
                    <a:pt x="7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8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4" name="Freeform 1717"/>
            <p:cNvSpPr>
              <a:spLocks/>
            </p:cNvSpPr>
            <p:nvPr/>
          </p:nvSpPr>
          <p:spPr bwMode="auto">
            <a:xfrm>
              <a:off x="2145" y="1811"/>
              <a:ext cx="56" cy="17"/>
            </a:xfrm>
            <a:custGeom>
              <a:avLst/>
              <a:gdLst>
                <a:gd name="T0" fmla="*/ 0 w 56"/>
                <a:gd name="T1" fmla="*/ 0 h 17"/>
                <a:gd name="T2" fmla="*/ 7 w 56"/>
                <a:gd name="T3" fmla="*/ 0 h 17"/>
                <a:gd name="T4" fmla="*/ 7 w 56"/>
                <a:gd name="T5" fmla="*/ 16 h 17"/>
                <a:gd name="T6" fmla="*/ 14 w 56"/>
                <a:gd name="T7" fmla="*/ 16 h 17"/>
                <a:gd name="T8" fmla="*/ 21 w 56"/>
                <a:gd name="T9" fmla="*/ 16 h 17"/>
                <a:gd name="T10" fmla="*/ 27 w 56"/>
                <a:gd name="T11" fmla="*/ 16 h 17"/>
                <a:gd name="T12" fmla="*/ 34 w 56"/>
                <a:gd name="T13" fmla="*/ 16 h 17"/>
                <a:gd name="T14" fmla="*/ 41 w 56"/>
                <a:gd name="T15" fmla="*/ 16 h 17"/>
                <a:gd name="T16" fmla="*/ 48 w 56"/>
                <a:gd name="T17" fmla="*/ 16 h 17"/>
                <a:gd name="T18" fmla="*/ 55 w 56"/>
                <a:gd name="T19" fmla="*/ 16 h 17"/>
                <a:gd name="T20" fmla="*/ 48 w 56"/>
                <a:gd name="T21" fmla="*/ 16 h 17"/>
                <a:gd name="T22" fmla="*/ 41 w 56"/>
                <a:gd name="T23" fmla="*/ 16 h 17"/>
                <a:gd name="T24" fmla="*/ 34 w 56"/>
                <a:gd name="T25" fmla="*/ 16 h 17"/>
                <a:gd name="T26" fmla="*/ 27 w 56"/>
                <a:gd name="T27" fmla="*/ 16 h 17"/>
                <a:gd name="T28" fmla="*/ 21 w 56"/>
                <a:gd name="T29" fmla="*/ 16 h 17"/>
                <a:gd name="T30" fmla="*/ 14 w 56"/>
                <a:gd name="T31" fmla="*/ 16 h 17"/>
                <a:gd name="T32" fmla="*/ 7 w 56"/>
                <a:gd name="T33" fmla="*/ 16 h 17"/>
                <a:gd name="T34" fmla="*/ 7 w 56"/>
                <a:gd name="T35" fmla="*/ 0 h 17"/>
                <a:gd name="T36" fmla="*/ 0 w 56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17"/>
                <a:gd name="T59" fmla="*/ 56 w 56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17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48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5" name="Line 1718"/>
            <p:cNvSpPr>
              <a:spLocks noChangeShapeType="1"/>
            </p:cNvSpPr>
            <p:nvPr/>
          </p:nvSpPr>
          <p:spPr bwMode="auto">
            <a:xfrm>
              <a:off x="2145" y="1797"/>
              <a:ext cx="0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6" name="Freeform 1719"/>
            <p:cNvSpPr>
              <a:spLocks/>
            </p:cNvSpPr>
            <p:nvPr/>
          </p:nvSpPr>
          <p:spPr bwMode="auto">
            <a:xfrm>
              <a:off x="2145" y="1797"/>
              <a:ext cx="56" cy="17"/>
            </a:xfrm>
            <a:custGeom>
              <a:avLst/>
              <a:gdLst>
                <a:gd name="T0" fmla="*/ 55 w 56"/>
                <a:gd name="T1" fmla="*/ 16 h 17"/>
                <a:gd name="T2" fmla="*/ 48 w 56"/>
                <a:gd name="T3" fmla="*/ 16 h 17"/>
                <a:gd name="T4" fmla="*/ 41 w 56"/>
                <a:gd name="T5" fmla="*/ 16 h 17"/>
                <a:gd name="T6" fmla="*/ 34 w 56"/>
                <a:gd name="T7" fmla="*/ 16 h 17"/>
                <a:gd name="T8" fmla="*/ 27 w 56"/>
                <a:gd name="T9" fmla="*/ 16 h 17"/>
                <a:gd name="T10" fmla="*/ 21 w 56"/>
                <a:gd name="T11" fmla="*/ 16 h 17"/>
                <a:gd name="T12" fmla="*/ 14 w 56"/>
                <a:gd name="T13" fmla="*/ 16 h 17"/>
                <a:gd name="T14" fmla="*/ 7 w 56"/>
                <a:gd name="T15" fmla="*/ 16 h 17"/>
                <a:gd name="T16" fmla="*/ 7 w 56"/>
                <a:gd name="T17" fmla="*/ 0 h 17"/>
                <a:gd name="T18" fmla="*/ 0 w 56"/>
                <a:gd name="T19" fmla="*/ 0 h 17"/>
                <a:gd name="T20" fmla="*/ 7 w 56"/>
                <a:gd name="T21" fmla="*/ 0 h 17"/>
                <a:gd name="T22" fmla="*/ 7 w 56"/>
                <a:gd name="T23" fmla="*/ 16 h 17"/>
                <a:gd name="T24" fmla="*/ 14 w 56"/>
                <a:gd name="T25" fmla="*/ 16 h 17"/>
                <a:gd name="T26" fmla="*/ 21 w 56"/>
                <a:gd name="T27" fmla="*/ 16 h 17"/>
                <a:gd name="T28" fmla="*/ 27 w 56"/>
                <a:gd name="T29" fmla="*/ 16 h 17"/>
                <a:gd name="T30" fmla="*/ 34 w 56"/>
                <a:gd name="T31" fmla="*/ 16 h 17"/>
                <a:gd name="T32" fmla="*/ 41 w 56"/>
                <a:gd name="T33" fmla="*/ 16 h 17"/>
                <a:gd name="T34" fmla="*/ 48 w 56"/>
                <a:gd name="T35" fmla="*/ 16 h 17"/>
                <a:gd name="T36" fmla="*/ 55 w 56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17"/>
                <a:gd name="T59" fmla="*/ 56 w 56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17">
                  <a:moveTo>
                    <a:pt x="55" y="16"/>
                  </a:moveTo>
                  <a:lnTo>
                    <a:pt x="48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5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7" name="Freeform 1720"/>
            <p:cNvSpPr>
              <a:spLocks/>
            </p:cNvSpPr>
            <p:nvPr/>
          </p:nvSpPr>
          <p:spPr bwMode="auto">
            <a:xfrm>
              <a:off x="2200" y="1797"/>
              <a:ext cx="62" cy="17"/>
            </a:xfrm>
            <a:custGeom>
              <a:avLst/>
              <a:gdLst>
                <a:gd name="T0" fmla="*/ 61 w 62"/>
                <a:gd name="T1" fmla="*/ 0 h 17"/>
                <a:gd name="T2" fmla="*/ 55 w 62"/>
                <a:gd name="T3" fmla="*/ 0 h 17"/>
                <a:gd name="T4" fmla="*/ 55 w 62"/>
                <a:gd name="T5" fmla="*/ 16 h 17"/>
                <a:gd name="T6" fmla="*/ 48 w 62"/>
                <a:gd name="T7" fmla="*/ 16 h 17"/>
                <a:gd name="T8" fmla="*/ 41 w 62"/>
                <a:gd name="T9" fmla="*/ 16 h 17"/>
                <a:gd name="T10" fmla="*/ 34 w 62"/>
                <a:gd name="T11" fmla="*/ 16 h 17"/>
                <a:gd name="T12" fmla="*/ 27 w 62"/>
                <a:gd name="T13" fmla="*/ 16 h 17"/>
                <a:gd name="T14" fmla="*/ 20 w 62"/>
                <a:gd name="T15" fmla="*/ 16 h 17"/>
                <a:gd name="T16" fmla="*/ 13 w 62"/>
                <a:gd name="T17" fmla="*/ 16 h 17"/>
                <a:gd name="T18" fmla="*/ 7 w 62"/>
                <a:gd name="T19" fmla="*/ 16 h 17"/>
                <a:gd name="T20" fmla="*/ 0 w 62"/>
                <a:gd name="T21" fmla="*/ 16 h 17"/>
                <a:gd name="T22" fmla="*/ 7 w 62"/>
                <a:gd name="T23" fmla="*/ 16 h 17"/>
                <a:gd name="T24" fmla="*/ 13 w 62"/>
                <a:gd name="T25" fmla="*/ 16 h 17"/>
                <a:gd name="T26" fmla="*/ 20 w 62"/>
                <a:gd name="T27" fmla="*/ 16 h 17"/>
                <a:gd name="T28" fmla="*/ 27 w 62"/>
                <a:gd name="T29" fmla="*/ 16 h 17"/>
                <a:gd name="T30" fmla="*/ 34 w 62"/>
                <a:gd name="T31" fmla="*/ 16 h 17"/>
                <a:gd name="T32" fmla="*/ 41 w 62"/>
                <a:gd name="T33" fmla="*/ 16 h 17"/>
                <a:gd name="T34" fmla="*/ 48 w 62"/>
                <a:gd name="T35" fmla="*/ 16 h 17"/>
                <a:gd name="T36" fmla="*/ 55 w 62"/>
                <a:gd name="T37" fmla="*/ 16 h 17"/>
                <a:gd name="T38" fmla="*/ 55 w 62"/>
                <a:gd name="T39" fmla="*/ 0 h 17"/>
                <a:gd name="T40" fmla="*/ 61 w 62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17"/>
                <a:gd name="T65" fmla="*/ 62 w 62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17">
                  <a:moveTo>
                    <a:pt x="61" y="0"/>
                  </a:moveTo>
                  <a:lnTo>
                    <a:pt x="55" y="0"/>
                  </a:lnTo>
                  <a:lnTo>
                    <a:pt x="55" y="16"/>
                  </a:lnTo>
                  <a:lnTo>
                    <a:pt x="48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55" y="0"/>
                  </a:lnTo>
                  <a:lnTo>
                    <a:pt x="6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8" name="Freeform 1721"/>
            <p:cNvSpPr>
              <a:spLocks/>
            </p:cNvSpPr>
            <p:nvPr/>
          </p:nvSpPr>
          <p:spPr bwMode="auto">
            <a:xfrm>
              <a:off x="2145" y="1783"/>
              <a:ext cx="117" cy="22"/>
            </a:xfrm>
            <a:custGeom>
              <a:avLst/>
              <a:gdLst>
                <a:gd name="T0" fmla="*/ 55 w 117"/>
                <a:gd name="T1" fmla="*/ 0 h 22"/>
                <a:gd name="T2" fmla="*/ 62 w 117"/>
                <a:gd name="T3" fmla="*/ 0 h 22"/>
                <a:gd name="T4" fmla="*/ 68 w 117"/>
                <a:gd name="T5" fmla="*/ 0 h 22"/>
                <a:gd name="T6" fmla="*/ 75 w 117"/>
                <a:gd name="T7" fmla="*/ 0 h 22"/>
                <a:gd name="T8" fmla="*/ 82 w 117"/>
                <a:gd name="T9" fmla="*/ 0 h 22"/>
                <a:gd name="T10" fmla="*/ 89 w 117"/>
                <a:gd name="T11" fmla="*/ 0 h 22"/>
                <a:gd name="T12" fmla="*/ 89 w 117"/>
                <a:gd name="T13" fmla="*/ 7 h 22"/>
                <a:gd name="T14" fmla="*/ 96 w 117"/>
                <a:gd name="T15" fmla="*/ 7 h 22"/>
                <a:gd name="T16" fmla="*/ 103 w 117"/>
                <a:gd name="T17" fmla="*/ 7 h 22"/>
                <a:gd name="T18" fmla="*/ 110 w 117"/>
                <a:gd name="T19" fmla="*/ 7 h 22"/>
                <a:gd name="T20" fmla="*/ 116 w 117"/>
                <a:gd name="T21" fmla="*/ 7 h 22"/>
                <a:gd name="T22" fmla="*/ 116 w 117"/>
                <a:gd name="T23" fmla="*/ 14 h 22"/>
                <a:gd name="T24" fmla="*/ 110 w 117"/>
                <a:gd name="T25" fmla="*/ 14 h 22"/>
                <a:gd name="T26" fmla="*/ 110 w 117"/>
                <a:gd name="T27" fmla="*/ 21 h 22"/>
                <a:gd name="T28" fmla="*/ 103 w 117"/>
                <a:gd name="T29" fmla="*/ 21 h 22"/>
                <a:gd name="T30" fmla="*/ 96 w 117"/>
                <a:gd name="T31" fmla="*/ 21 h 22"/>
                <a:gd name="T32" fmla="*/ 89 w 117"/>
                <a:gd name="T33" fmla="*/ 21 h 22"/>
                <a:gd name="T34" fmla="*/ 82 w 117"/>
                <a:gd name="T35" fmla="*/ 21 h 22"/>
                <a:gd name="T36" fmla="*/ 75 w 117"/>
                <a:gd name="T37" fmla="*/ 21 h 22"/>
                <a:gd name="T38" fmla="*/ 68 w 117"/>
                <a:gd name="T39" fmla="*/ 21 h 22"/>
                <a:gd name="T40" fmla="*/ 62 w 117"/>
                <a:gd name="T41" fmla="*/ 21 h 22"/>
                <a:gd name="T42" fmla="*/ 55 w 117"/>
                <a:gd name="T43" fmla="*/ 21 h 22"/>
                <a:gd name="T44" fmla="*/ 48 w 117"/>
                <a:gd name="T45" fmla="*/ 21 h 22"/>
                <a:gd name="T46" fmla="*/ 41 w 117"/>
                <a:gd name="T47" fmla="*/ 21 h 22"/>
                <a:gd name="T48" fmla="*/ 34 w 117"/>
                <a:gd name="T49" fmla="*/ 21 h 22"/>
                <a:gd name="T50" fmla="*/ 27 w 117"/>
                <a:gd name="T51" fmla="*/ 21 h 22"/>
                <a:gd name="T52" fmla="*/ 21 w 117"/>
                <a:gd name="T53" fmla="*/ 21 h 22"/>
                <a:gd name="T54" fmla="*/ 14 w 117"/>
                <a:gd name="T55" fmla="*/ 21 h 22"/>
                <a:gd name="T56" fmla="*/ 7 w 117"/>
                <a:gd name="T57" fmla="*/ 21 h 22"/>
                <a:gd name="T58" fmla="*/ 7 w 117"/>
                <a:gd name="T59" fmla="*/ 14 h 22"/>
                <a:gd name="T60" fmla="*/ 0 w 117"/>
                <a:gd name="T61" fmla="*/ 14 h 22"/>
                <a:gd name="T62" fmla="*/ 0 w 117"/>
                <a:gd name="T63" fmla="*/ 7 h 22"/>
                <a:gd name="T64" fmla="*/ 7 w 117"/>
                <a:gd name="T65" fmla="*/ 7 h 22"/>
                <a:gd name="T66" fmla="*/ 14 w 117"/>
                <a:gd name="T67" fmla="*/ 7 h 22"/>
                <a:gd name="T68" fmla="*/ 21 w 117"/>
                <a:gd name="T69" fmla="*/ 7 h 22"/>
                <a:gd name="T70" fmla="*/ 27 w 117"/>
                <a:gd name="T71" fmla="*/ 0 h 22"/>
                <a:gd name="T72" fmla="*/ 34 w 117"/>
                <a:gd name="T73" fmla="*/ 0 h 22"/>
                <a:gd name="T74" fmla="*/ 41 w 117"/>
                <a:gd name="T75" fmla="*/ 0 h 22"/>
                <a:gd name="T76" fmla="*/ 48 w 117"/>
                <a:gd name="T77" fmla="*/ 0 h 22"/>
                <a:gd name="T78" fmla="*/ 55 w 117"/>
                <a:gd name="T79" fmla="*/ 0 h 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7"/>
                <a:gd name="T121" fmla="*/ 0 h 22"/>
                <a:gd name="T122" fmla="*/ 117 w 117"/>
                <a:gd name="T123" fmla="*/ 22 h 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7" h="22">
                  <a:moveTo>
                    <a:pt x="55" y="0"/>
                  </a:moveTo>
                  <a:lnTo>
                    <a:pt x="62" y="0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89" y="7"/>
                  </a:lnTo>
                  <a:lnTo>
                    <a:pt x="96" y="7"/>
                  </a:lnTo>
                  <a:lnTo>
                    <a:pt x="103" y="7"/>
                  </a:lnTo>
                  <a:lnTo>
                    <a:pt x="110" y="7"/>
                  </a:lnTo>
                  <a:lnTo>
                    <a:pt x="116" y="7"/>
                  </a:lnTo>
                  <a:lnTo>
                    <a:pt x="116" y="14"/>
                  </a:lnTo>
                  <a:lnTo>
                    <a:pt x="110" y="14"/>
                  </a:lnTo>
                  <a:lnTo>
                    <a:pt x="110" y="21"/>
                  </a:lnTo>
                  <a:lnTo>
                    <a:pt x="103" y="21"/>
                  </a:lnTo>
                  <a:lnTo>
                    <a:pt x="96" y="21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75" y="21"/>
                  </a:lnTo>
                  <a:lnTo>
                    <a:pt x="68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8" y="21"/>
                  </a:lnTo>
                  <a:lnTo>
                    <a:pt x="41" y="21"/>
                  </a:lnTo>
                  <a:lnTo>
                    <a:pt x="34" y="21"/>
                  </a:lnTo>
                  <a:lnTo>
                    <a:pt x="27" y="21"/>
                  </a:lnTo>
                  <a:lnTo>
                    <a:pt x="21" y="21"/>
                  </a:lnTo>
                  <a:lnTo>
                    <a:pt x="14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</a:path>
              </a:pathLst>
            </a:custGeom>
            <a:solidFill>
              <a:srgbClr val="67E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99" name="Freeform 1722"/>
            <p:cNvSpPr>
              <a:spLocks/>
            </p:cNvSpPr>
            <p:nvPr/>
          </p:nvSpPr>
          <p:spPr bwMode="auto">
            <a:xfrm>
              <a:off x="2200" y="1783"/>
              <a:ext cx="62" cy="17"/>
            </a:xfrm>
            <a:custGeom>
              <a:avLst/>
              <a:gdLst>
                <a:gd name="T0" fmla="*/ 61 w 62"/>
                <a:gd name="T1" fmla="*/ 16 h 17"/>
                <a:gd name="T2" fmla="*/ 61 w 62"/>
                <a:gd name="T3" fmla="*/ 8 h 17"/>
                <a:gd name="T4" fmla="*/ 55 w 62"/>
                <a:gd name="T5" fmla="*/ 8 h 17"/>
                <a:gd name="T6" fmla="*/ 48 w 62"/>
                <a:gd name="T7" fmla="*/ 8 h 17"/>
                <a:gd name="T8" fmla="*/ 41 w 62"/>
                <a:gd name="T9" fmla="*/ 8 h 17"/>
                <a:gd name="T10" fmla="*/ 41 w 62"/>
                <a:gd name="T11" fmla="*/ 0 h 17"/>
                <a:gd name="T12" fmla="*/ 34 w 62"/>
                <a:gd name="T13" fmla="*/ 0 h 17"/>
                <a:gd name="T14" fmla="*/ 27 w 62"/>
                <a:gd name="T15" fmla="*/ 0 h 17"/>
                <a:gd name="T16" fmla="*/ 20 w 62"/>
                <a:gd name="T17" fmla="*/ 0 h 17"/>
                <a:gd name="T18" fmla="*/ 13 w 62"/>
                <a:gd name="T19" fmla="*/ 0 h 17"/>
                <a:gd name="T20" fmla="*/ 7 w 62"/>
                <a:gd name="T21" fmla="*/ 0 h 17"/>
                <a:gd name="T22" fmla="*/ 0 w 62"/>
                <a:gd name="T23" fmla="*/ 0 h 17"/>
                <a:gd name="T24" fmla="*/ 7 w 62"/>
                <a:gd name="T25" fmla="*/ 0 h 17"/>
                <a:gd name="T26" fmla="*/ 13 w 62"/>
                <a:gd name="T27" fmla="*/ 0 h 17"/>
                <a:gd name="T28" fmla="*/ 20 w 62"/>
                <a:gd name="T29" fmla="*/ 0 h 17"/>
                <a:gd name="T30" fmla="*/ 27 w 62"/>
                <a:gd name="T31" fmla="*/ 0 h 17"/>
                <a:gd name="T32" fmla="*/ 27 w 62"/>
                <a:gd name="T33" fmla="*/ 8 h 17"/>
                <a:gd name="T34" fmla="*/ 34 w 62"/>
                <a:gd name="T35" fmla="*/ 8 h 17"/>
                <a:gd name="T36" fmla="*/ 41 w 62"/>
                <a:gd name="T37" fmla="*/ 8 h 17"/>
                <a:gd name="T38" fmla="*/ 48 w 62"/>
                <a:gd name="T39" fmla="*/ 8 h 17"/>
                <a:gd name="T40" fmla="*/ 55 w 62"/>
                <a:gd name="T41" fmla="*/ 8 h 17"/>
                <a:gd name="T42" fmla="*/ 61 w 62"/>
                <a:gd name="T43" fmla="*/ 8 h 17"/>
                <a:gd name="T44" fmla="*/ 61 w 62"/>
                <a:gd name="T45" fmla="*/ 1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"/>
                <a:gd name="T70" fmla="*/ 0 h 17"/>
                <a:gd name="T71" fmla="*/ 62 w 62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" h="17">
                  <a:moveTo>
                    <a:pt x="61" y="16"/>
                  </a:moveTo>
                  <a:lnTo>
                    <a:pt x="61" y="8"/>
                  </a:lnTo>
                  <a:lnTo>
                    <a:pt x="55" y="8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34" y="8"/>
                  </a:lnTo>
                  <a:lnTo>
                    <a:pt x="41" y="8"/>
                  </a:lnTo>
                  <a:lnTo>
                    <a:pt x="48" y="8"/>
                  </a:lnTo>
                  <a:lnTo>
                    <a:pt x="55" y="8"/>
                  </a:lnTo>
                  <a:lnTo>
                    <a:pt x="61" y="8"/>
                  </a:lnTo>
                  <a:lnTo>
                    <a:pt x="61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0" name="Freeform 1723"/>
            <p:cNvSpPr>
              <a:spLocks/>
            </p:cNvSpPr>
            <p:nvPr/>
          </p:nvSpPr>
          <p:spPr bwMode="auto">
            <a:xfrm>
              <a:off x="2200" y="1797"/>
              <a:ext cx="62" cy="17"/>
            </a:xfrm>
            <a:custGeom>
              <a:avLst/>
              <a:gdLst>
                <a:gd name="T0" fmla="*/ 0 w 62"/>
                <a:gd name="T1" fmla="*/ 16 h 17"/>
                <a:gd name="T2" fmla="*/ 7 w 62"/>
                <a:gd name="T3" fmla="*/ 16 h 17"/>
                <a:gd name="T4" fmla="*/ 13 w 62"/>
                <a:gd name="T5" fmla="*/ 16 h 17"/>
                <a:gd name="T6" fmla="*/ 20 w 62"/>
                <a:gd name="T7" fmla="*/ 16 h 17"/>
                <a:gd name="T8" fmla="*/ 27 w 62"/>
                <a:gd name="T9" fmla="*/ 16 h 17"/>
                <a:gd name="T10" fmla="*/ 34 w 62"/>
                <a:gd name="T11" fmla="*/ 16 h 17"/>
                <a:gd name="T12" fmla="*/ 41 w 62"/>
                <a:gd name="T13" fmla="*/ 16 h 17"/>
                <a:gd name="T14" fmla="*/ 48 w 62"/>
                <a:gd name="T15" fmla="*/ 16 h 17"/>
                <a:gd name="T16" fmla="*/ 55 w 62"/>
                <a:gd name="T17" fmla="*/ 16 h 17"/>
                <a:gd name="T18" fmla="*/ 55 w 62"/>
                <a:gd name="T19" fmla="*/ 0 h 17"/>
                <a:gd name="T20" fmla="*/ 61 w 62"/>
                <a:gd name="T21" fmla="*/ 0 h 17"/>
                <a:gd name="T22" fmla="*/ 55 w 62"/>
                <a:gd name="T23" fmla="*/ 0 h 17"/>
                <a:gd name="T24" fmla="*/ 48 w 62"/>
                <a:gd name="T25" fmla="*/ 16 h 17"/>
                <a:gd name="T26" fmla="*/ 41 w 62"/>
                <a:gd name="T27" fmla="*/ 16 h 17"/>
                <a:gd name="T28" fmla="*/ 34 w 62"/>
                <a:gd name="T29" fmla="*/ 16 h 17"/>
                <a:gd name="T30" fmla="*/ 27 w 62"/>
                <a:gd name="T31" fmla="*/ 16 h 17"/>
                <a:gd name="T32" fmla="*/ 20 w 62"/>
                <a:gd name="T33" fmla="*/ 16 h 17"/>
                <a:gd name="T34" fmla="*/ 13 w 62"/>
                <a:gd name="T35" fmla="*/ 16 h 17"/>
                <a:gd name="T36" fmla="*/ 7 w 62"/>
                <a:gd name="T37" fmla="*/ 16 h 17"/>
                <a:gd name="T38" fmla="*/ 0 w 62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17"/>
                <a:gd name="T62" fmla="*/ 62 w 62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17">
                  <a:moveTo>
                    <a:pt x="0" y="16"/>
                  </a:moveTo>
                  <a:lnTo>
                    <a:pt x="7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8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1" name="Freeform 1724"/>
            <p:cNvSpPr>
              <a:spLocks/>
            </p:cNvSpPr>
            <p:nvPr/>
          </p:nvSpPr>
          <p:spPr bwMode="auto">
            <a:xfrm>
              <a:off x="2145" y="1797"/>
              <a:ext cx="56" cy="17"/>
            </a:xfrm>
            <a:custGeom>
              <a:avLst/>
              <a:gdLst>
                <a:gd name="T0" fmla="*/ 0 w 56"/>
                <a:gd name="T1" fmla="*/ 0 h 17"/>
                <a:gd name="T2" fmla="*/ 7 w 56"/>
                <a:gd name="T3" fmla="*/ 0 h 17"/>
                <a:gd name="T4" fmla="*/ 7 w 56"/>
                <a:gd name="T5" fmla="*/ 16 h 17"/>
                <a:gd name="T6" fmla="*/ 14 w 56"/>
                <a:gd name="T7" fmla="*/ 16 h 17"/>
                <a:gd name="T8" fmla="*/ 21 w 56"/>
                <a:gd name="T9" fmla="*/ 16 h 17"/>
                <a:gd name="T10" fmla="*/ 27 w 56"/>
                <a:gd name="T11" fmla="*/ 16 h 17"/>
                <a:gd name="T12" fmla="*/ 34 w 56"/>
                <a:gd name="T13" fmla="*/ 16 h 17"/>
                <a:gd name="T14" fmla="*/ 41 w 56"/>
                <a:gd name="T15" fmla="*/ 16 h 17"/>
                <a:gd name="T16" fmla="*/ 48 w 56"/>
                <a:gd name="T17" fmla="*/ 16 h 17"/>
                <a:gd name="T18" fmla="*/ 55 w 56"/>
                <a:gd name="T19" fmla="*/ 16 h 17"/>
                <a:gd name="T20" fmla="*/ 48 w 56"/>
                <a:gd name="T21" fmla="*/ 16 h 17"/>
                <a:gd name="T22" fmla="*/ 41 w 56"/>
                <a:gd name="T23" fmla="*/ 16 h 17"/>
                <a:gd name="T24" fmla="*/ 34 w 56"/>
                <a:gd name="T25" fmla="*/ 16 h 17"/>
                <a:gd name="T26" fmla="*/ 27 w 56"/>
                <a:gd name="T27" fmla="*/ 16 h 17"/>
                <a:gd name="T28" fmla="*/ 21 w 56"/>
                <a:gd name="T29" fmla="*/ 16 h 17"/>
                <a:gd name="T30" fmla="*/ 14 w 56"/>
                <a:gd name="T31" fmla="*/ 16 h 17"/>
                <a:gd name="T32" fmla="*/ 7 w 56"/>
                <a:gd name="T33" fmla="*/ 16 h 17"/>
                <a:gd name="T34" fmla="*/ 7 w 56"/>
                <a:gd name="T35" fmla="*/ 0 h 17"/>
                <a:gd name="T36" fmla="*/ 0 w 56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17"/>
                <a:gd name="T59" fmla="*/ 56 w 56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17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48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2" name="Freeform 1725"/>
            <p:cNvSpPr>
              <a:spLocks/>
            </p:cNvSpPr>
            <p:nvPr/>
          </p:nvSpPr>
          <p:spPr bwMode="auto">
            <a:xfrm>
              <a:off x="2145" y="1783"/>
              <a:ext cx="56" cy="17"/>
            </a:xfrm>
            <a:custGeom>
              <a:avLst/>
              <a:gdLst>
                <a:gd name="T0" fmla="*/ 55 w 56"/>
                <a:gd name="T1" fmla="*/ 0 h 17"/>
                <a:gd name="T2" fmla="*/ 48 w 56"/>
                <a:gd name="T3" fmla="*/ 0 h 17"/>
                <a:gd name="T4" fmla="*/ 41 w 56"/>
                <a:gd name="T5" fmla="*/ 0 h 17"/>
                <a:gd name="T6" fmla="*/ 34 w 56"/>
                <a:gd name="T7" fmla="*/ 0 h 17"/>
                <a:gd name="T8" fmla="*/ 27 w 56"/>
                <a:gd name="T9" fmla="*/ 0 h 17"/>
                <a:gd name="T10" fmla="*/ 21 w 56"/>
                <a:gd name="T11" fmla="*/ 0 h 17"/>
                <a:gd name="T12" fmla="*/ 21 w 56"/>
                <a:gd name="T13" fmla="*/ 8 h 17"/>
                <a:gd name="T14" fmla="*/ 14 w 56"/>
                <a:gd name="T15" fmla="*/ 8 h 17"/>
                <a:gd name="T16" fmla="*/ 7 w 56"/>
                <a:gd name="T17" fmla="*/ 8 h 17"/>
                <a:gd name="T18" fmla="*/ 0 w 56"/>
                <a:gd name="T19" fmla="*/ 8 h 17"/>
                <a:gd name="T20" fmla="*/ 0 w 56"/>
                <a:gd name="T21" fmla="*/ 16 h 17"/>
                <a:gd name="T22" fmla="*/ 0 w 56"/>
                <a:gd name="T23" fmla="*/ 8 h 17"/>
                <a:gd name="T24" fmla="*/ 7 w 56"/>
                <a:gd name="T25" fmla="*/ 8 h 17"/>
                <a:gd name="T26" fmla="*/ 14 w 56"/>
                <a:gd name="T27" fmla="*/ 8 h 17"/>
                <a:gd name="T28" fmla="*/ 21 w 56"/>
                <a:gd name="T29" fmla="*/ 8 h 17"/>
                <a:gd name="T30" fmla="*/ 27 w 56"/>
                <a:gd name="T31" fmla="*/ 8 h 17"/>
                <a:gd name="T32" fmla="*/ 34 w 56"/>
                <a:gd name="T33" fmla="*/ 0 h 17"/>
                <a:gd name="T34" fmla="*/ 41 w 56"/>
                <a:gd name="T35" fmla="*/ 0 h 17"/>
                <a:gd name="T36" fmla="*/ 48 w 56"/>
                <a:gd name="T37" fmla="*/ 0 h 17"/>
                <a:gd name="T38" fmla="*/ 55 w 56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17"/>
                <a:gd name="T62" fmla="*/ 56 w 56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17">
                  <a:moveTo>
                    <a:pt x="55" y="0"/>
                  </a:move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7" y="8"/>
                  </a:lnTo>
                  <a:lnTo>
                    <a:pt x="14" y="8"/>
                  </a:lnTo>
                  <a:lnTo>
                    <a:pt x="21" y="8"/>
                  </a:lnTo>
                  <a:lnTo>
                    <a:pt x="27" y="8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3" name="Freeform 1726"/>
            <p:cNvSpPr>
              <a:spLocks/>
            </p:cNvSpPr>
            <p:nvPr/>
          </p:nvSpPr>
          <p:spPr bwMode="auto">
            <a:xfrm>
              <a:off x="2159" y="1797"/>
              <a:ext cx="90" cy="17"/>
            </a:xfrm>
            <a:custGeom>
              <a:avLst/>
              <a:gdLst>
                <a:gd name="T0" fmla="*/ 0 w 90"/>
                <a:gd name="T1" fmla="*/ 16 h 17"/>
                <a:gd name="T2" fmla="*/ 7 w 90"/>
                <a:gd name="T3" fmla="*/ 16 h 17"/>
                <a:gd name="T4" fmla="*/ 13 w 90"/>
                <a:gd name="T5" fmla="*/ 16 h 17"/>
                <a:gd name="T6" fmla="*/ 20 w 90"/>
                <a:gd name="T7" fmla="*/ 16 h 17"/>
                <a:gd name="T8" fmla="*/ 27 w 90"/>
                <a:gd name="T9" fmla="*/ 16 h 17"/>
                <a:gd name="T10" fmla="*/ 34 w 90"/>
                <a:gd name="T11" fmla="*/ 16 h 17"/>
                <a:gd name="T12" fmla="*/ 41 w 90"/>
                <a:gd name="T13" fmla="*/ 16 h 17"/>
                <a:gd name="T14" fmla="*/ 48 w 90"/>
                <a:gd name="T15" fmla="*/ 16 h 17"/>
                <a:gd name="T16" fmla="*/ 54 w 90"/>
                <a:gd name="T17" fmla="*/ 16 h 17"/>
                <a:gd name="T18" fmla="*/ 61 w 90"/>
                <a:gd name="T19" fmla="*/ 16 h 17"/>
                <a:gd name="T20" fmla="*/ 68 w 90"/>
                <a:gd name="T21" fmla="*/ 16 h 17"/>
                <a:gd name="T22" fmla="*/ 75 w 90"/>
                <a:gd name="T23" fmla="*/ 16 h 17"/>
                <a:gd name="T24" fmla="*/ 82 w 90"/>
                <a:gd name="T25" fmla="*/ 16 h 17"/>
                <a:gd name="T26" fmla="*/ 89 w 90"/>
                <a:gd name="T27" fmla="*/ 16 h 17"/>
                <a:gd name="T28" fmla="*/ 82 w 90"/>
                <a:gd name="T29" fmla="*/ 16 h 17"/>
                <a:gd name="T30" fmla="*/ 75 w 90"/>
                <a:gd name="T31" fmla="*/ 0 h 17"/>
                <a:gd name="T32" fmla="*/ 68 w 90"/>
                <a:gd name="T33" fmla="*/ 0 h 17"/>
                <a:gd name="T34" fmla="*/ 61 w 90"/>
                <a:gd name="T35" fmla="*/ 0 h 17"/>
                <a:gd name="T36" fmla="*/ 54 w 90"/>
                <a:gd name="T37" fmla="*/ 0 h 17"/>
                <a:gd name="T38" fmla="*/ 48 w 90"/>
                <a:gd name="T39" fmla="*/ 0 h 17"/>
                <a:gd name="T40" fmla="*/ 41 w 90"/>
                <a:gd name="T41" fmla="*/ 0 h 17"/>
                <a:gd name="T42" fmla="*/ 34 w 90"/>
                <a:gd name="T43" fmla="*/ 0 h 17"/>
                <a:gd name="T44" fmla="*/ 27 w 90"/>
                <a:gd name="T45" fmla="*/ 0 h 17"/>
                <a:gd name="T46" fmla="*/ 20 w 90"/>
                <a:gd name="T47" fmla="*/ 0 h 17"/>
                <a:gd name="T48" fmla="*/ 13 w 90"/>
                <a:gd name="T49" fmla="*/ 0 h 17"/>
                <a:gd name="T50" fmla="*/ 7 w 90"/>
                <a:gd name="T51" fmla="*/ 0 h 17"/>
                <a:gd name="T52" fmla="*/ 7 w 90"/>
                <a:gd name="T53" fmla="*/ 16 h 17"/>
                <a:gd name="T54" fmla="*/ 0 w 90"/>
                <a:gd name="T55" fmla="*/ 16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17"/>
                <a:gd name="T86" fmla="*/ 90 w 90"/>
                <a:gd name="T87" fmla="*/ 17 h 1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17">
                  <a:moveTo>
                    <a:pt x="0" y="16"/>
                  </a:moveTo>
                  <a:lnTo>
                    <a:pt x="7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4" y="16"/>
                  </a:lnTo>
                  <a:lnTo>
                    <a:pt x="61" y="16"/>
                  </a:lnTo>
                  <a:lnTo>
                    <a:pt x="68" y="16"/>
                  </a:lnTo>
                  <a:lnTo>
                    <a:pt x="75" y="16"/>
                  </a:lnTo>
                  <a:lnTo>
                    <a:pt x="82" y="16"/>
                  </a:lnTo>
                  <a:lnTo>
                    <a:pt x="89" y="16"/>
                  </a:lnTo>
                  <a:lnTo>
                    <a:pt x="82" y="16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34B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1012" name="Group 1727"/>
          <p:cNvGrpSpPr>
            <a:grpSpLocks/>
          </p:cNvGrpSpPr>
          <p:nvPr/>
        </p:nvGrpSpPr>
        <p:grpSpPr bwMode="auto">
          <a:xfrm>
            <a:off x="5609823" y="2103439"/>
            <a:ext cx="1151167" cy="1055687"/>
            <a:chOff x="2651" y="1325"/>
            <a:chExt cx="544" cy="665"/>
          </a:xfrm>
        </p:grpSpPr>
        <p:sp>
          <p:nvSpPr>
            <p:cNvPr id="41148" name="Freeform 1728"/>
            <p:cNvSpPr>
              <a:spLocks/>
            </p:cNvSpPr>
            <p:nvPr/>
          </p:nvSpPr>
          <p:spPr bwMode="auto">
            <a:xfrm>
              <a:off x="3069" y="1325"/>
              <a:ext cx="97" cy="83"/>
            </a:xfrm>
            <a:custGeom>
              <a:avLst/>
              <a:gdLst>
                <a:gd name="T0" fmla="*/ 96 w 97"/>
                <a:gd name="T1" fmla="*/ 82 h 83"/>
                <a:gd name="T2" fmla="*/ 89 w 97"/>
                <a:gd name="T3" fmla="*/ 76 h 83"/>
                <a:gd name="T4" fmla="*/ 89 w 97"/>
                <a:gd name="T5" fmla="*/ 69 h 83"/>
                <a:gd name="T6" fmla="*/ 89 w 97"/>
                <a:gd name="T7" fmla="*/ 62 h 83"/>
                <a:gd name="T8" fmla="*/ 89 w 97"/>
                <a:gd name="T9" fmla="*/ 55 h 83"/>
                <a:gd name="T10" fmla="*/ 89 w 97"/>
                <a:gd name="T11" fmla="*/ 48 h 83"/>
                <a:gd name="T12" fmla="*/ 89 w 97"/>
                <a:gd name="T13" fmla="*/ 41 h 83"/>
                <a:gd name="T14" fmla="*/ 89 w 97"/>
                <a:gd name="T15" fmla="*/ 35 h 83"/>
                <a:gd name="T16" fmla="*/ 89 w 97"/>
                <a:gd name="T17" fmla="*/ 28 h 83"/>
                <a:gd name="T18" fmla="*/ 82 w 97"/>
                <a:gd name="T19" fmla="*/ 28 h 83"/>
                <a:gd name="T20" fmla="*/ 82 w 97"/>
                <a:gd name="T21" fmla="*/ 21 h 83"/>
                <a:gd name="T22" fmla="*/ 75 w 97"/>
                <a:gd name="T23" fmla="*/ 21 h 83"/>
                <a:gd name="T24" fmla="*/ 75 w 97"/>
                <a:gd name="T25" fmla="*/ 14 h 83"/>
                <a:gd name="T26" fmla="*/ 68 w 97"/>
                <a:gd name="T27" fmla="*/ 7 h 83"/>
                <a:gd name="T28" fmla="*/ 62 w 97"/>
                <a:gd name="T29" fmla="*/ 0 h 83"/>
                <a:gd name="T30" fmla="*/ 55 w 97"/>
                <a:gd name="T31" fmla="*/ 0 h 83"/>
                <a:gd name="T32" fmla="*/ 48 w 97"/>
                <a:gd name="T33" fmla="*/ 0 h 83"/>
                <a:gd name="T34" fmla="*/ 41 w 97"/>
                <a:gd name="T35" fmla="*/ 0 h 83"/>
                <a:gd name="T36" fmla="*/ 34 w 97"/>
                <a:gd name="T37" fmla="*/ 0 h 83"/>
                <a:gd name="T38" fmla="*/ 27 w 97"/>
                <a:gd name="T39" fmla="*/ 0 h 83"/>
                <a:gd name="T40" fmla="*/ 20 w 97"/>
                <a:gd name="T41" fmla="*/ 0 h 83"/>
                <a:gd name="T42" fmla="*/ 20 w 97"/>
                <a:gd name="T43" fmla="*/ 7 h 83"/>
                <a:gd name="T44" fmla="*/ 14 w 97"/>
                <a:gd name="T45" fmla="*/ 7 h 83"/>
                <a:gd name="T46" fmla="*/ 14 w 97"/>
                <a:gd name="T47" fmla="*/ 14 h 83"/>
                <a:gd name="T48" fmla="*/ 14 w 97"/>
                <a:gd name="T49" fmla="*/ 21 h 83"/>
                <a:gd name="T50" fmla="*/ 7 w 97"/>
                <a:gd name="T51" fmla="*/ 21 h 83"/>
                <a:gd name="T52" fmla="*/ 14 w 97"/>
                <a:gd name="T53" fmla="*/ 28 h 83"/>
                <a:gd name="T54" fmla="*/ 7 w 97"/>
                <a:gd name="T55" fmla="*/ 35 h 83"/>
                <a:gd name="T56" fmla="*/ 7 w 97"/>
                <a:gd name="T57" fmla="*/ 41 h 83"/>
                <a:gd name="T58" fmla="*/ 0 w 97"/>
                <a:gd name="T59" fmla="*/ 41 h 83"/>
                <a:gd name="T60" fmla="*/ 0 w 97"/>
                <a:gd name="T61" fmla="*/ 48 h 83"/>
                <a:gd name="T62" fmla="*/ 0 w 97"/>
                <a:gd name="T63" fmla="*/ 55 h 83"/>
                <a:gd name="T64" fmla="*/ 0 w 97"/>
                <a:gd name="T65" fmla="*/ 62 h 83"/>
                <a:gd name="T66" fmla="*/ 0 w 97"/>
                <a:gd name="T67" fmla="*/ 69 h 83"/>
                <a:gd name="T68" fmla="*/ 0 w 97"/>
                <a:gd name="T69" fmla="*/ 76 h 83"/>
                <a:gd name="T70" fmla="*/ 0 w 97"/>
                <a:gd name="T71" fmla="*/ 82 h 83"/>
                <a:gd name="T72" fmla="*/ 96 w 97"/>
                <a:gd name="T73" fmla="*/ 82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7"/>
                <a:gd name="T112" fmla="*/ 0 h 83"/>
                <a:gd name="T113" fmla="*/ 97 w 97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7" h="83">
                  <a:moveTo>
                    <a:pt x="96" y="82"/>
                  </a:moveTo>
                  <a:lnTo>
                    <a:pt x="89" y="76"/>
                  </a:lnTo>
                  <a:lnTo>
                    <a:pt x="89" y="69"/>
                  </a:lnTo>
                  <a:lnTo>
                    <a:pt x="89" y="62"/>
                  </a:lnTo>
                  <a:lnTo>
                    <a:pt x="89" y="55"/>
                  </a:lnTo>
                  <a:lnTo>
                    <a:pt x="89" y="48"/>
                  </a:lnTo>
                  <a:lnTo>
                    <a:pt x="89" y="41"/>
                  </a:lnTo>
                  <a:lnTo>
                    <a:pt x="89" y="35"/>
                  </a:lnTo>
                  <a:lnTo>
                    <a:pt x="89" y="28"/>
                  </a:lnTo>
                  <a:lnTo>
                    <a:pt x="82" y="28"/>
                  </a:lnTo>
                  <a:lnTo>
                    <a:pt x="82" y="21"/>
                  </a:lnTo>
                  <a:lnTo>
                    <a:pt x="75" y="21"/>
                  </a:lnTo>
                  <a:lnTo>
                    <a:pt x="75" y="14"/>
                  </a:lnTo>
                  <a:lnTo>
                    <a:pt x="68" y="7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7" y="21"/>
                  </a:lnTo>
                  <a:lnTo>
                    <a:pt x="14" y="28"/>
                  </a:lnTo>
                  <a:lnTo>
                    <a:pt x="7" y="35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96" y="8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9" name="Freeform 1729"/>
            <p:cNvSpPr>
              <a:spLocks/>
            </p:cNvSpPr>
            <p:nvPr/>
          </p:nvSpPr>
          <p:spPr bwMode="auto">
            <a:xfrm>
              <a:off x="2713" y="1360"/>
              <a:ext cx="268" cy="48"/>
            </a:xfrm>
            <a:custGeom>
              <a:avLst/>
              <a:gdLst>
                <a:gd name="T0" fmla="*/ 267 w 268"/>
                <a:gd name="T1" fmla="*/ 47 h 48"/>
                <a:gd name="T2" fmla="*/ 267 w 268"/>
                <a:gd name="T3" fmla="*/ 41 h 48"/>
                <a:gd name="T4" fmla="*/ 267 w 268"/>
                <a:gd name="T5" fmla="*/ 34 h 48"/>
                <a:gd name="T6" fmla="*/ 260 w 268"/>
                <a:gd name="T7" fmla="*/ 34 h 48"/>
                <a:gd name="T8" fmla="*/ 260 w 268"/>
                <a:gd name="T9" fmla="*/ 27 h 48"/>
                <a:gd name="T10" fmla="*/ 260 w 268"/>
                <a:gd name="T11" fmla="*/ 20 h 48"/>
                <a:gd name="T12" fmla="*/ 260 w 268"/>
                <a:gd name="T13" fmla="*/ 13 h 48"/>
                <a:gd name="T14" fmla="*/ 253 w 268"/>
                <a:gd name="T15" fmla="*/ 13 h 48"/>
                <a:gd name="T16" fmla="*/ 253 w 268"/>
                <a:gd name="T17" fmla="*/ 6 h 48"/>
                <a:gd name="T18" fmla="*/ 253 w 268"/>
                <a:gd name="T19" fmla="*/ 0 h 48"/>
                <a:gd name="T20" fmla="*/ 246 w 268"/>
                <a:gd name="T21" fmla="*/ 0 h 48"/>
                <a:gd name="T22" fmla="*/ 240 w 268"/>
                <a:gd name="T23" fmla="*/ 0 h 48"/>
                <a:gd name="T24" fmla="*/ 233 w 268"/>
                <a:gd name="T25" fmla="*/ 0 h 48"/>
                <a:gd name="T26" fmla="*/ 226 w 268"/>
                <a:gd name="T27" fmla="*/ 0 h 48"/>
                <a:gd name="T28" fmla="*/ 219 w 268"/>
                <a:gd name="T29" fmla="*/ 0 h 48"/>
                <a:gd name="T30" fmla="*/ 219 w 268"/>
                <a:gd name="T31" fmla="*/ 6 h 48"/>
                <a:gd name="T32" fmla="*/ 0 w 268"/>
                <a:gd name="T33" fmla="*/ 6 h 48"/>
                <a:gd name="T34" fmla="*/ 7 w 268"/>
                <a:gd name="T35" fmla="*/ 47 h 48"/>
                <a:gd name="T36" fmla="*/ 246 w 268"/>
                <a:gd name="T37" fmla="*/ 47 h 48"/>
                <a:gd name="T38" fmla="*/ 246 w 268"/>
                <a:gd name="T39" fmla="*/ 41 h 48"/>
                <a:gd name="T40" fmla="*/ 246 w 268"/>
                <a:gd name="T41" fmla="*/ 47 h 48"/>
                <a:gd name="T42" fmla="*/ 253 w 268"/>
                <a:gd name="T43" fmla="*/ 47 h 48"/>
                <a:gd name="T44" fmla="*/ 267 w 268"/>
                <a:gd name="T45" fmla="*/ 47 h 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8"/>
                <a:gd name="T70" fmla="*/ 0 h 48"/>
                <a:gd name="T71" fmla="*/ 268 w 268"/>
                <a:gd name="T72" fmla="*/ 48 h 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8" h="48">
                  <a:moveTo>
                    <a:pt x="267" y="47"/>
                  </a:moveTo>
                  <a:lnTo>
                    <a:pt x="267" y="41"/>
                  </a:lnTo>
                  <a:lnTo>
                    <a:pt x="267" y="34"/>
                  </a:lnTo>
                  <a:lnTo>
                    <a:pt x="260" y="34"/>
                  </a:lnTo>
                  <a:lnTo>
                    <a:pt x="260" y="27"/>
                  </a:lnTo>
                  <a:lnTo>
                    <a:pt x="260" y="20"/>
                  </a:lnTo>
                  <a:lnTo>
                    <a:pt x="260" y="13"/>
                  </a:lnTo>
                  <a:lnTo>
                    <a:pt x="253" y="13"/>
                  </a:lnTo>
                  <a:lnTo>
                    <a:pt x="253" y="6"/>
                  </a:lnTo>
                  <a:lnTo>
                    <a:pt x="253" y="0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19" y="0"/>
                  </a:lnTo>
                  <a:lnTo>
                    <a:pt x="219" y="6"/>
                  </a:lnTo>
                  <a:lnTo>
                    <a:pt x="0" y="6"/>
                  </a:lnTo>
                  <a:lnTo>
                    <a:pt x="7" y="47"/>
                  </a:lnTo>
                  <a:lnTo>
                    <a:pt x="246" y="47"/>
                  </a:lnTo>
                  <a:lnTo>
                    <a:pt x="246" y="41"/>
                  </a:lnTo>
                  <a:lnTo>
                    <a:pt x="246" y="47"/>
                  </a:lnTo>
                  <a:lnTo>
                    <a:pt x="253" y="47"/>
                  </a:lnTo>
                  <a:lnTo>
                    <a:pt x="267" y="4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0" name="Freeform 1730"/>
            <p:cNvSpPr>
              <a:spLocks/>
            </p:cNvSpPr>
            <p:nvPr/>
          </p:nvSpPr>
          <p:spPr bwMode="auto">
            <a:xfrm>
              <a:off x="2699" y="1407"/>
              <a:ext cx="487" cy="241"/>
            </a:xfrm>
            <a:custGeom>
              <a:avLst/>
              <a:gdLst>
                <a:gd name="T0" fmla="*/ 466 w 487"/>
                <a:gd name="T1" fmla="*/ 226 h 241"/>
                <a:gd name="T2" fmla="*/ 466 w 487"/>
                <a:gd name="T3" fmla="*/ 206 h 241"/>
                <a:gd name="T4" fmla="*/ 459 w 487"/>
                <a:gd name="T5" fmla="*/ 192 h 241"/>
                <a:gd name="T6" fmla="*/ 459 w 487"/>
                <a:gd name="T7" fmla="*/ 171 h 241"/>
                <a:gd name="T8" fmla="*/ 452 w 487"/>
                <a:gd name="T9" fmla="*/ 151 h 241"/>
                <a:gd name="T10" fmla="*/ 459 w 487"/>
                <a:gd name="T11" fmla="*/ 137 h 241"/>
                <a:gd name="T12" fmla="*/ 466 w 487"/>
                <a:gd name="T13" fmla="*/ 117 h 241"/>
                <a:gd name="T14" fmla="*/ 473 w 487"/>
                <a:gd name="T15" fmla="*/ 103 h 241"/>
                <a:gd name="T16" fmla="*/ 479 w 487"/>
                <a:gd name="T17" fmla="*/ 89 h 241"/>
                <a:gd name="T18" fmla="*/ 486 w 487"/>
                <a:gd name="T19" fmla="*/ 69 h 241"/>
                <a:gd name="T20" fmla="*/ 486 w 487"/>
                <a:gd name="T21" fmla="*/ 48 h 241"/>
                <a:gd name="T22" fmla="*/ 479 w 487"/>
                <a:gd name="T23" fmla="*/ 35 h 241"/>
                <a:gd name="T24" fmla="*/ 473 w 487"/>
                <a:gd name="T25" fmla="*/ 21 h 241"/>
                <a:gd name="T26" fmla="*/ 466 w 487"/>
                <a:gd name="T27" fmla="*/ 0 h 241"/>
                <a:gd name="T28" fmla="*/ 363 w 487"/>
                <a:gd name="T29" fmla="*/ 14 h 241"/>
                <a:gd name="T30" fmla="*/ 356 w 487"/>
                <a:gd name="T31" fmla="*/ 41 h 241"/>
                <a:gd name="T32" fmla="*/ 343 w 487"/>
                <a:gd name="T33" fmla="*/ 48 h 241"/>
                <a:gd name="T34" fmla="*/ 336 w 487"/>
                <a:gd name="T35" fmla="*/ 48 h 241"/>
                <a:gd name="T36" fmla="*/ 315 w 487"/>
                <a:gd name="T37" fmla="*/ 48 h 241"/>
                <a:gd name="T38" fmla="*/ 308 w 487"/>
                <a:gd name="T39" fmla="*/ 35 h 241"/>
                <a:gd name="T40" fmla="*/ 301 w 487"/>
                <a:gd name="T41" fmla="*/ 21 h 241"/>
                <a:gd name="T42" fmla="*/ 288 w 487"/>
                <a:gd name="T43" fmla="*/ 7 h 241"/>
                <a:gd name="T44" fmla="*/ 267 w 487"/>
                <a:gd name="T45" fmla="*/ 0 h 241"/>
                <a:gd name="T46" fmla="*/ 267 w 487"/>
                <a:gd name="T47" fmla="*/ 14 h 241"/>
                <a:gd name="T48" fmla="*/ 21 w 487"/>
                <a:gd name="T49" fmla="*/ 0 h 241"/>
                <a:gd name="T50" fmla="*/ 7 w 487"/>
                <a:gd name="T51" fmla="*/ 219 h 241"/>
                <a:gd name="T52" fmla="*/ 0 w 487"/>
                <a:gd name="T53" fmla="*/ 233 h 241"/>
                <a:gd name="T54" fmla="*/ 274 w 487"/>
                <a:gd name="T55" fmla="*/ 240 h 241"/>
                <a:gd name="T56" fmla="*/ 288 w 487"/>
                <a:gd name="T57" fmla="*/ 226 h 241"/>
                <a:gd name="T58" fmla="*/ 295 w 487"/>
                <a:gd name="T59" fmla="*/ 212 h 241"/>
                <a:gd name="T60" fmla="*/ 295 w 487"/>
                <a:gd name="T61" fmla="*/ 199 h 241"/>
                <a:gd name="T62" fmla="*/ 267 w 487"/>
                <a:gd name="T63" fmla="*/ 48 h 241"/>
                <a:gd name="T64" fmla="*/ 274 w 487"/>
                <a:gd name="T65" fmla="*/ 55 h 241"/>
                <a:gd name="T66" fmla="*/ 281 w 487"/>
                <a:gd name="T67" fmla="*/ 76 h 241"/>
                <a:gd name="T68" fmla="*/ 301 w 487"/>
                <a:gd name="T69" fmla="*/ 83 h 241"/>
                <a:gd name="T70" fmla="*/ 315 w 487"/>
                <a:gd name="T71" fmla="*/ 89 h 241"/>
                <a:gd name="T72" fmla="*/ 336 w 487"/>
                <a:gd name="T73" fmla="*/ 89 h 241"/>
                <a:gd name="T74" fmla="*/ 349 w 487"/>
                <a:gd name="T75" fmla="*/ 83 h 241"/>
                <a:gd name="T76" fmla="*/ 336 w 487"/>
                <a:gd name="T77" fmla="*/ 130 h 241"/>
                <a:gd name="T78" fmla="*/ 329 w 487"/>
                <a:gd name="T79" fmla="*/ 130 h 241"/>
                <a:gd name="T80" fmla="*/ 308 w 487"/>
                <a:gd name="T81" fmla="*/ 130 h 241"/>
                <a:gd name="T82" fmla="*/ 288 w 487"/>
                <a:gd name="T83" fmla="*/ 130 h 241"/>
                <a:gd name="T84" fmla="*/ 274 w 487"/>
                <a:gd name="T85" fmla="*/ 137 h 241"/>
                <a:gd name="T86" fmla="*/ 274 w 487"/>
                <a:gd name="T87" fmla="*/ 144 h 241"/>
                <a:gd name="T88" fmla="*/ 295 w 487"/>
                <a:gd name="T89" fmla="*/ 144 h 241"/>
                <a:gd name="T90" fmla="*/ 288 w 487"/>
                <a:gd name="T91" fmla="*/ 144 h 241"/>
                <a:gd name="T92" fmla="*/ 295 w 487"/>
                <a:gd name="T93" fmla="*/ 158 h 241"/>
                <a:gd name="T94" fmla="*/ 315 w 487"/>
                <a:gd name="T95" fmla="*/ 158 h 241"/>
                <a:gd name="T96" fmla="*/ 329 w 487"/>
                <a:gd name="T97" fmla="*/ 151 h 241"/>
                <a:gd name="T98" fmla="*/ 336 w 487"/>
                <a:gd name="T99" fmla="*/ 165 h 241"/>
                <a:gd name="T100" fmla="*/ 343 w 487"/>
                <a:gd name="T101" fmla="*/ 178 h 241"/>
                <a:gd name="T102" fmla="*/ 343 w 487"/>
                <a:gd name="T103" fmla="*/ 192 h 241"/>
                <a:gd name="T104" fmla="*/ 343 w 487"/>
                <a:gd name="T105" fmla="*/ 212 h 241"/>
                <a:gd name="T106" fmla="*/ 343 w 487"/>
                <a:gd name="T107" fmla="*/ 233 h 2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7"/>
                <a:gd name="T163" fmla="*/ 0 h 241"/>
                <a:gd name="T164" fmla="*/ 487 w 487"/>
                <a:gd name="T165" fmla="*/ 241 h 2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7" h="241">
                  <a:moveTo>
                    <a:pt x="466" y="240"/>
                  </a:moveTo>
                  <a:lnTo>
                    <a:pt x="466" y="233"/>
                  </a:lnTo>
                  <a:lnTo>
                    <a:pt x="466" y="226"/>
                  </a:lnTo>
                  <a:lnTo>
                    <a:pt x="466" y="219"/>
                  </a:lnTo>
                  <a:lnTo>
                    <a:pt x="466" y="212"/>
                  </a:lnTo>
                  <a:lnTo>
                    <a:pt x="466" y="206"/>
                  </a:lnTo>
                  <a:lnTo>
                    <a:pt x="466" y="199"/>
                  </a:lnTo>
                  <a:lnTo>
                    <a:pt x="466" y="192"/>
                  </a:lnTo>
                  <a:lnTo>
                    <a:pt x="459" y="192"/>
                  </a:lnTo>
                  <a:lnTo>
                    <a:pt x="459" y="185"/>
                  </a:lnTo>
                  <a:lnTo>
                    <a:pt x="459" y="178"/>
                  </a:lnTo>
                  <a:lnTo>
                    <a:pt x="459" y="171"/>
                  </a:lnTo>
                  <a:lnTo>
                    <a:pt x="452" y="165"/>
                  </a:lnTo>
                  <a:lnTo>
                    <a:pt x="452" y="158"/>
                  </a:lnTo>
                  <a:lnTo>
                    <a:pt x="452" y="151"/>
                  </a:lnTo>
                  <a:lnTo>
                    <a:pt x="452" y="144"/>
                  </a:lnTo>
                  <a:lnTo>
                    <a:pt x="452" y="137"/>
                  </a:lnTo>
                  <a:lnTo>
                    <a:pt x="459" y="137"/>
                  </a:lnTo>
                  <a:lnTo>
                    <a:pt x="459" y="130"/>
                  </a:lnTo>
                  <a:lnTo>
                    <a:pt x="466" y="124"/>
                  </a:lnTo>
                  <a:lnTo>
                    <a:pt x="466" y="117"/>
                  </a:lnTo>
                  <a:lnTo>
                    <a:pt x="473" y="117"/>
                  </a:lnTo>
                  <a:lnTo>
                    <a:pt x="473" y="110"/>
                  </a:lnTo>
                  <a:lnTo>
                    <a:pt x="473" y="103"/>
                  </a:lnTo>
                  <a:lnTo>
                    <a:pt x="479" y="103"/>
                  </a:lnTo>
                  <a:lnTo>
                    <a:pt x="479" y="96"/>
                  </a:lnTo>
                  <a:lnTo>
                    <a:pt x="479" y="89"/>
                  </a:lnTo>
                  <a:lnTo>
                    <a:pt x="479" y="83"/>
                  </a:lnTo>
                  <a:lnTo>
                    <a:pt x="486" y="76"/>
                  </a:lnTo>
                  <a:lnTo>
                    <a:pt x="486" y="69"/>
                  </a:lnTo>
                  <a:lnTo>
                    <a:pt x="486" y="62"/>
                  </a:lnTo>
                  <a:lnTo>
                    <a:pt x="486" y="55"/>
                  </a:lnTo>
                  <a:lnTo>
                    <a:pt x="486" y="48"/>
                  </a:lnTo>
                  <a:lnTo>
                    <a:pt x="486" y="41"/>
                  </a:lnTo>
                  <a:lnTo>
                    <a:pt x="479" y="41"/>
                  </a:lnTo>
                  <a:lnTo>
                    <a:pt x="479" y="35"/>
                  </a:lnTo>
                  <a:lnTo>
                    <a:pt x="473" y="35"/>
                  </a:lnTo>
                  <a:lnTo>
                    <a:pt x="473" y="28"/>
                  </a:lnTo>
                  <a:lnTo>
                    <a:pt x="473" y="21"/>
                  </a:lnTo>
                  <a:lnTo>
                    <a:pt x="473" y="14"/>
                  </a:lnTo>
                  <a:lnTo>
                    <a:pt x="466" y="7"/>
                  </a:lnTo>
                  <a:lnTo>
                    <a:pt x="466" y="0"/>
                  </a:lnTo>
                  <a:lnTo>
                    <a:pt x="370" y="0"/>
                  </a:lnTo>
                  <a:lnTo>
                    <a:pt x="363" y="7"/>
                  </a:lnTo>
                  <a:lnTo>
                    <a:pt x="363" y="14"/>
                  </a:lnTo>
                  <a:lnTo>
                    <a:pt x="363" y="21"/>
                  </a:lnTo>
                  <a:lnTo>
                    <a:pt x="363" y="28"/>
                  </a:lnTo>
                  <a:lnTo>
                    <a:pt x="356" y="41"/>
                  </a:lnTo>
                  <a:lnTo>
                    <a:pt x="349" y="41"/>
                  </a:lnTo>
                  <a:lnTo>
                    <a:pt x="343" y="41"/>
                  </a:lnTo>
                  <a:lnTo>
                    <a:pt x="343" y="48"/>
                  </a:lnTo>
                  <a:lnTo>
                    <a:pt x="343" y="41"/>
                  </a:lnTo>
                  <a:lnTo>
                    <a:pt x="336" y="41"/>
                  </a:lnTo>
                  <a:lnTo>
                    <a:pt x="336" y="48"/>
                  </a:lnTo>
                  <a:lnTo>
                    <a:pt x="329" y="48"/>
                  </a:lnTo>
                  <a:lnTo>
                    <a:pt x="322" y="48"/>
                  </a:lnTo>
                  <a:lnTo>
                    <a:pt x="315" y="48"/>
                  </a:lnTo>
                  <a:lnTo>
                    <a:pt x="308" y="48"/>
                  </a:lnTo>
                  <a:lnTo>
                    <a:pt x="308" y="41"/>
                  </a:lnTo>
                  <a:lnTo>
                    <a:pt x="308" y="35"/>
                  </a:lnTo>
                  <a:lnTo>
                    <a:pt x="301" y="35"/>
                  </a:lnTo>
                  <a:lnTo>
                    <a:pt x="301" y="28"/>
                  </a:lnTo>
                  <a:lnTo>
                    <a:pt x="301" y="21"/>
                  </a:lnTo>
                  <a:lnTo>
                    <a:pt x="295" y="21"/>
                  </a:lnTo>
                  <a:lnTo>
                    <a:pt x="295" y="14"/>
                  </a:lnTo>
                  <a:lnTo>
                    <a:pt x="288" y="7"/>
                  </a:lnTo>
                  <a:lnTo>
                    <a:pt x="288" y="0"/>
                  </a:lnTo>
                  <a:lnTo>
                    <a:pt x="281" y="0"/>
                  </a:lnTo>
                  <a:lnTo>
                    <a:pt x="267" y="0"/>
                  </a:lnTo>
                  <a:lnTo>
                    <a:pt x="267" y="7"/>
                  </a:lnTo>
                  <a:lnTo>
                    <a:pt x="260" y="7"/>
                  </a:lnTo>
                  <a:lnTo>
                    <a:pt x="267" y="14"/>
                  </a:lnTo>
                  <a:lnTo>
                    <a:pt x="260" y="14"/>
                  </a:lnTo>
                  <a:lnTo>
                    <a:pt x="260" y="0"/>
                  </a:lnTo>
                  <a:lnTo>
                    <a:pt x="21" y="0"/>
                  </a:lnTo>
                  <a:lnTo>
                    <a:pt x="28" y="212"/>
                  </a:lnTo>
                  <a:lnTo>
                    <a:pt x="7" y="212"/>
                  </a:lnTo>
                  <a:lnTo>
                    <a:pt x="7" y="219"/>
                  </a:lnTo>
                  <a:lnTo>
                    <a:pt x="0" y="219"/>
                  </a:lnTo>
                  <a:lnTo>
                    <a:pt x="0" y="226"/>
                  </a:lnTo>
                  <a:lnTo>
                    <a:pt x="0" y="233"/>
                  </a:lnTo>
                  <a:lnTo>
                    <a:pt x="7" y="240"/>
                  </a:lnTo>
                  <a:lnTo>
                    <a:pt x="14" y="240"/>
                  </a:lnTo>
                  <a:lnTo>
                    <a:pt x="274" y="240"/>
                  </a:lnTo>
                  <a:lnTo>
                    <a:pt x="281" y="240"/>
                  </a:lnTo>
                  <a:lnTo>
                    <a:pt x="288" y="240"/>
                  </a:lnTo>
                  <a:lnTo>
                    <a:pt x="288" y="226"/>
                  </a:lnTo>
                  <a:lnTo>
                    <a:pt x="295" y="226"/>
                  </a:lnTo>
                  <a:lnTo>
                    <a:pt x="295" y="219"/>
                  </a:lnTo>
                  <a:lnTo>
                    <a:pt x="295" y="212"/>
                  </a:lnTo>
                  <a:lnTo>
                    <a:pt x="301" y="212"/>
                  </a:lnTo>
                  <a:lnTo>
                    <a:pt x="295" y="206"/>
                  </a:lnTo>
                  <a:lnTo>
                    <a:pt x="295" y="199"/>
                  </a:lnTo>
                  <a:lnTo>
                    <a:pt x="274" y="199"/>
                  </a:lnTo>
                  <a:lnTo>
                    <a:pt x="267" y="137"/>
                  </a:lnTo>
                  <a:lnTo>
                    <a:pt x="267" y="48"/>
                  </a:lnTo>
                  <a:lnTo>
                    <a:pt x="267" y="41"/>
                  </a:lnTo>
                  <a:lnTo>
                    <a:pt x="267" y="48"/>
                  </a:lnTo>
                  <a:lnTo>
                    <a:pt x="274" y="55"/>
                  </a:lnTo>
                  <a:lnTo>
                    <a:pt x="274" y="62"/>
                  </a:lnTo>
                  <a:lnTo>
                    <a:pt x="281" y="69"/>
                  </a:lnTo>
                  <a:lnTo>
                    <a:pt x="281" y="76"/>
                  </a:lnTo>
                  <a:lnTo>
                    <a:pt x="288" y="76"/>
                  </a:lnTo>
                  <a:lnTo>
                    <a:pt x="295" y="76"/>
                  </a:lnTo>
                  <a:lnTo>
                    <a:pt x="301" y="83"/>
                  </a:lnTo>
                  <a:lnTo>
                    <a:pt x="308" y="83"/>
                  </a:lnTo>
                  <a:lnTo>
                    <a:pt x="315" y="83"/>
                  </a:lnTo>
                  <a:lnTo>
                    <a:pt x="315" y="89"/>
                  </a:lnTo>
                  <a:lnTo>
                    <a:pt x="322" y="89"/>
                  </a:lnTo>
                  <a:lnTo>
                    <a:pt x="329" y="89"/>
                  </a:lnTo>
                  <a:lnTo>
                    <a:pt x="336" y="89"/>
                  </a:lnTo>
                  <a:lnTo>
                    <a:pt x="336" y="83"/>
                  </a:lnTo>
                  <a:lnTo>
                    <a:pt x="343" y="83"/>
                  </a:lnTo>
                  <a:lnTo>
                    <a:pt x="349" y="83"/>
                  </a:lnTo>
                  <a:lnTo>
                    <a:pt x="349" y="130"/>
                  </a:lnTo>
                  <a:lnTo>
                    <a:pt x="343" y="130"/>
                  </a:lnTo>
                  <a:lnTo>
                    <a:pt x="336" y="130"/>
                  </a:lnTo>
                  <a:lnTo>
                    <a:pt x="336" y="137"/>
                  </a:lnTo>
                  <a:lnTo>
                    <a:pt x="329" y="137"/>
                  </a:lnTo>
                  <a:lnTo>
                    <a:pt x="329" y="130"/>
                  </a:lnTo>
                  <a:lnTo>
                    <a:pt x="322" y="130"/>
                  </a:lnTo>
                  <a:lnTo>
                    <a:pt x="315" y="130"/>
                  </a:lnTo>
                  <a:lnTo>
                    <a:pt x="308" y="130"/>
                  </a:lnTo>
                  <a:lnTo>
                    <a:pt x="301" y="130"/>
                  </a:lnTo>
                  <a:lnTo>
                    <a:pt x="295" y="130"/>
                  </a:lnTo>
                  <a:lnTo>
                    <a:pt x="288" y="130"/>
                  </a:lnTo>
                  <a:lnTo>
                    <a:pt x="288" y="137"/>
                  </a:lnTo>
                  <a:lnTo>
                    <a:pt x="281" y="137"/>
                  </a:lnTo>
                  <a:lnTo>
                    <a:pt x="274" y="137"/>
                  </a:lnTo>
                  <a:lnTo>
                    <a:pt x="267" y="137"/>
                  </a:lnTo>
                  <a:lnTo>
                    <a:pt x="274" y="137"/>
                  </a:lnTo>
                  <a:lnTo>
                    <a:pt x="274" y="144"/>
                  </a:lnTo>
                  <a:lnTo>
                    <a:pt x="281" y="144"/>
                  </a:lnTo>
                  <a:lnTo>
                    <a:pt x="288" y="144"/>
                  </a:lnTo>
                  <a:lnTo>
                    <a:pt x="295" y="144"/>
                  </a:lnTo>
                  <a:lnTo>
                    <a:pt x="295" y="137"/>
                  </a:lnTo>
                  <a:lnTo>
                    <a:pt x="295" y="144"/>
                  </a:lnTo>
                  <a:lnTo>
                    <a:pt x="288" y="144"/>
                  </a:lnTo>
                  <a:lnTo>
                    <a:pt x="288" y="151"/>
                  </a:lnTo>
                  <a:lnTo>
                    <a:pt x="295" y="151"/>
                  </a:lnTo>
                  <a:lnTo>
                    <a:pt x="295" y="158"/>
                  </a:lnTo>
                  <a:lnTo>
                    <a:pt x="301" y="158"/>
                  </a:lnTo>
                  <a:lnTo>
                    <a:pt x="308" y="158"/>
                  </a:lnTo>
                  <a:lnTo>
                    <a:pt x="315" y="158"/>
                  </a:lnTo>
                  <a:lnTo>
                    <a:pt x="322" y="158"/>
                  </a:lnTo>
                  <a:lnTo>
                    <a:pt x="329" y="158"/>
                  </a:lnTo>
                  <a:lnTo>
                    <a:pt x="329" y="151"/>
                  </a:lnTo>
                  <a:lnTo>
                    <a:pt x="336" y="151"/>
                  </a:lnTo>
                  <a:lnTo>
                    <a:pt x="336" y="158"/>
                  </a:lnTo>
                  <a:lnTo>
                    <a:pt x="336" y="165"/>
                  </a:lnTo>
                  <a:lnTo>
                    <a:pt x="336" y="171"/>
                  </a:lnTo>
                  <a:lnTo>
                    <a:pt x="336" y="178"/>
                  </a:lnTo>
                  <a:lnTo>
                    <a:pt x="343" y="178"/>
                  </a:lnTo>
                  <a:lnTo>
                    <a:pt x="349" y="178"/>
                  </a:lnTo>
                  <a:lnTo>
                    <a:pt x="343" y="185"/>
                  </a:lnTo>
                  <a:lnTo>
                    <a:pt x="343" y="192"/>
                  </a:lnTo>
                  <a:lnTo>
                    <a:pt x="343" y="199"/>
                  </a:lnTo>
                  <a:lnTo>
                    <a:pt x="343" y="206"/>
                  </a:lnTo>
                  <a:lnTo>
                    <a:pt x="343" y="212"/>
                  </a:lnTo>
                  <a:lnTo>
                    <a:pt x="343" y="219"/>
                  </a:lnTo>
                  <a:lnTo>
                    <a:pt x="343" y="226"/>
                  </a:lnTo>
                  <a:lnTo>
                    <a:pt x="343" y="233"/>
                  </a:lnTo>
                  <a:lnTo>
                    <a:pt x="343" y="240"/>
                  </a:lnTo>
                  <a:lnTo>
                    <a:pt x="466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1" name="Freeform 1731"/>
            <p:cNvSpPr>
              <a:spLocks/>
            </p:cNvSpPr>
            <p:nvPr/>
          </p:nvSpPr>
          <p:spPr bwMode="auto">
            <a:xfrm>
              <a:off x="3035" y="1647"/>
              <a:ext cx="131" cy="158"/>
            </a:xfrm>
            <a:custGeom>
              <a:avLst/>
              <a:gdLst>
                <a:gd name="T0" fmla="*/ 123 w 131"/>
                <a:gd name="T1" fmla="*/ 157 h 158"/>
                <a:gd name="T2" fmla="*/ 123 w 131"/>
                <a:gd name="T3" fmla="*/ 143 h 158"/>
                <a:gd name="T4" fmla="*/ 123 w 131"/>
                <a:gd name="T5" fmla="*/ 130 h 158"/>
                <a:gd name="T6" fmla="*/ 123 w 131"/>
                <a:gd name="T7" fmla="*/ 123 h 158"/>
                <a:gd name="T8" fmla="*/ 123 w 131"/>
                <a:gd name="T9" fmla="*/ 109 h 158"/>
                <a:gd name="T10" fmla="*/ 123 w 131"/>
                <a:gd name="T11" fmla="*/ 95 h 158"/>
                <a:gd name="T12" fmla="*/ 123 w 131"/>
                <a:gd name="T13" fmla="*/ 89 h 158"/>
                <a:gd name="T14" fmla="*/ 123 w 131"/>
                <a:gd name="T15" fmla="*/ 75 h 158"/>
                <a:gd name="T16" fmla="*/ 130 w 131"/>
                <a:gd name="T17" fmla="*/ 68 h 158"/>
                <a:gd name="T18" fmla="*/ 130 w 131"/>
                <a:gd name="T19" fmla="*/ 54 h 158"/>
                <a:gd name="T20" fmla="*/ 130 w 131"/>
                <a:gd name="T21" fmla="*/ 41 h 158"/>
                <a:gd name="T22" fmla="*/ 130 w 131"/>
                <a:gd name="T23" fmla="*/ 34 h 158"/>
                <a:gd name="T24" fmla="*/ 130 w 131"/>
                <a:gd name="T25" fmla="*/ 20 h 158"/>
                <a:gd name="T26" fmla="*/ 130 w 131"/>
                <a:gd name="T27" fmla="*/ 7 h 158"/>
                <a:gd name="T28" fmla="*/ 130 w 131"/>
                <a:gd name="T29" fmla="*/ 0 h 158"/>
                <a:gd name="T30" fmla="*/ 7 w 131"/>
                <a:gd name="T31" fmla="*/ 0 h 158"/>
                <a:gd name="T32" fmla="*/ 7 w 131"/>
                <a:gd name="T33" fmla="*/ 7 h 158"/>
                <a:gd name="T34" fmla="*/ 7 w 131"/>
                <a:gd name="T35" fmla="*/ 13 h 158"/>
                <a:gd name="T36" fmla="*/ 7 w 131"/>
                <a:gd name="T37" fmla="*/ 20 h 158"/>
                <a:gd name="T38" fmla="*/ 0 w 131"/>
                <a:gd name="T39" fmla="*/ 34 h 158"/>
                <a:gd name="T40" fmla="*/ 0 w 131"/>
                <a:gd name="T41" fmla="*/ 48 h 158"/>
                <a:gd name="T42" fmla="*/ 0 w 131"/>
                <a:gd name="T43" fmla="*/ 61 h 158"/>
                <a:gd name="T44" fmla="*/ 0 w 131"/>
                <a:gd name="T45" fmla="*/ 75 h 158"/>
                <a:gd name="T46" fmla="*/ 0 w 131"/>
                <a:gd name="T47" fmla="*/ 89 h 158"/>
                <a:gd name="T48" fmla="*/ 0 w 131"/>
                <a:gd name="T49" fmla="*/ 102 h 158"/>
                <a:gd name="T50" fmla="*/ 0 w 131"/>
                <a:gd name="T51" fmla="*/ 109 h 158"/>
                <a:gd name="T52" fmla="*/ 0 w 131"/>
                <a:gd name="T53" fmla="*/ 123 h 158"/>
                <a:gd name="T54" fmla="*/ 0 w 131"/>
                <a:gd name="T55" fmla="*/ 130 h 158"/>
                <a:gd name="T56" fmla="*/ 0 w 131"/>
                <a:gd name="T57" fmla="*/ 143 h 158"/>
                <a:gd name="T58" fmla="*/ 0 w 131"/>
                <a:gd name="T59" fmla="*/ 150 h 158"/>
                <a:gd name="T60" fmla="*/ 0 w 131"/>
                <a:gd name="T61" fmla="*/ 157 h 158"/>
                <a:gd name="T62" fmla="*/ 123 w 131"/>
                <a:gd name="T63" fmla="*/ 157 h 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1"/>
                <a:gd name="T97" fmla="*/ 0 h 158"/>
                <a:gd name="T98" fmla="*/ 131 w 131"/>
                <a:gd name="T99" fmla="*/ 158 h 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1" h="158">
                  <a:moveTo>
                    <a:pt x="123" y="157"/>
                  </a:moveTo>
                  <a:lnTo>
                    <a:pt x="123" y="143"/>
                  </a:lnTo>
                  <a:lnTo>
                    <a:pt x="123" y="130"/>
                  </a:lnTo>
                  <a:lnTo>
                    <a:pt x="123" y="123"/>
                  </a:lnTo>
                  <a:lnTo>
                    <a:pt x="123" y="109"/>
                  </a:lnTo>
                  <a:lnTo>
                    <a:pt x="123" y="95"/>
                  </a:lnTo>
                  <a:lnTo>
                    <a:pt x="123" y="89"/>
                  </a:lnTo>
                  <a:lnTo>
                    <a:pt x="123" y="75"/>
                  </a:lnTo>
                  <a:lnTo>
                    <a:pt x="130" y="68"/>
                  </a:lnTo>
                  <a:lnTo>
                    <a:pt x="130" y="54"/>
                  </a:lnTo>
                  <a:lnTo>
                    <a:pt x="130" y="41"/>
                  </a:lnTo>
                  <a:lnTo>
                    <a:pt x="130" y="34"/>
                  </a:lnTo>
                  <a:lnTo>
                    <a:pt x="130" y="20"/>
                  </a:lnTo>
                  <a:lnTo>
                    <a:pt x="130" y="7"/>
                  </a:lnTo>
                  <a:lnTo>
                    <a:pt x="13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0" y="34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123" y="1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2" name="Freeform 1732"/>
            <p:cNvSpPr>
              <a:spLocks/>
            </p:cNvSpPr>
            <p:nvPr/>
          </p:nvSpPr>
          <p:spPr bwMode="auto">
            <a:xfrm>
              <a:off x="2973" y="1647"/>
              <a:ext cx="17" cy="158"/>
            </a:xfrm>
            <a:custGeom>
              <a:avLst/>
              <a:gdLst>
                <a:gd name="T0" fmla="*/ 16 w 17"/>
                <a:gd name="T1" fmla="*/ 157 h 158"/>
                <a:gd name="T2" fmla="*/ 16 w 17"/>
                <a:gd name="T3" fmla="*/ 150 h 158"/>
                <a:gd name="T4" fmla="*/ 16 w 17"/>
                <a:gd name="T5" fmla="*/ 136 h 158"/>
                <a:gd name="T6" fmla="*/ 16 w 17"/>
                <a:gd name="T7" fmla="*/ 116 h 158"/>
                <a:gd name="T8" fmla="*/ 16 w 17"/>
                <a:gd name="T9" fmla="*/ 102 h 158"/>
                <a:gd name="T10" fmla="*/ 16 w 17"/>
                <a:gd name="T11" fmla="*/ 82 h 158"/>
                <a:gd name="T12" fmla="*/ 16 w 17"/>
                <a:gd name="T13" fmla="*/ 68 h 158"/>
                <a:gd name="T14" fmla="*/ 16 w 17"/>
                <a:gd name="T15" fmla="*/ 48 h 158"/>
                <a:gd name="T16" fmla="*/ 16 w 17"/>
                <a:gd name="T17" fmla="*/ 34 h 158"/>
                <a:gd name="T18" fmla="*/ 16 w 17"/>
                <a:gd name="T19" fmla="*/ 13 h 158"/>
                <a:gd name="T20" fmla="*/ 8 w 17"/>
                <a:gd name="T21" fmla="*/ 0 h 158"/>
                <a:gd name="T22" fmla="*/ 0 w 17"/>
                <a:gd name="T23" fmla="*/ 0 h 158"/>
                <a:gd name="T24" fmla="*/ 8 w 17"/>
                <a:gd name="T25" fmla="*/ 41 h 158"/>
                <a:gd name="T26" fmla="*/ 8 w 17"/>
                <a:gd name="T27" fmla="*/ 157 h 158"/>
                <a:gd name="T28" fmla="*/ 16 w 17"/>
                <a:gd name="T29" fmla="*/ 157 h 1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58"/>
                <a:gd name="T47" fmla="*/ 17 w 17"/>
                <a:gd name="T48" fmla="*/ 158 h 1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58">
                  <a:moveTo>
                    <a:pt x="16" y="157"/>
                  </a:moveTo>
                  <a:lnTo>
                    <a:pt x="16" y="150"/>
                  </a:lnTo>
                  <a:lnTo>
                    <a:pt x="16" y="136"/>
                  </a:lnTo>
                  <a:lnTo>
                    <a:pt x="16" y="116"/>
                  </a:lnTo>
                  <a:lnTo>
                    <a:pt x="16" y="102"/>
                  </a:lnTo>
                  <a:lnTo>
                    <a:pt x="16" y="82"/>
                  </a:lnTo>
                  <a:lnTo>
                    <a:pt x="16" y="68"/>
                  </a:lnTo>
                  <a:lnTo>
                    <a:pt x="16" y="48"/>
                  </a:lnTo>
                  <a:lnTo>
                    <a:pt x="16" y="34"/>
                  </a:lnTo>
                  <a:lnTo>
                    <a:pt x="16" y="13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41"/>
                  </a:lnTo>
                  <a:lnTo>
                    <a:pt x="8" y="157"/>
                  </a:lnTo>
                  <a:lnTo>
                    <a:pt x="16" y="1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3" name="Freeform 1733"/>
            <p:cNvSpPr>
              <a:spLocks/>
            </p:cNvSpPr>
            <p:nvPr/>
          </p:nvSpPr>
          <p:spPr bwMode="auto">
            <a:xfrm>
              <a:off x="2672" y="1647"/>
              <a:ext cx="302" cy="158"/>
            </a:xfrm>
            <a:custGeom>
              <a:avLst/>
              <a:gdLst>
                <a:gd name="T0" fmla="*/ 253 w 302"/>
                <a:gd name="T1" fmla="*/ 157 h 158"/>
                <a:gd name="T2" fmla="*/ 287 w 302"/>
                <a:gd name="T3" fmla="*/ 48 h 158"/>
                <a:gd name="T4" fmla="*/ 301 w 302"/>
                <a:gd name="T5" fmla="*/ 41 h 158"/>
                <a:gd name="T6" fmla="*/ 301 w 302"/>
                <a:gd name="T7" fmla="*/ 0 h 158"/>
                <a:gd name="T8" fmla="*/ 41 w 302"/>
                <a:gd name="T9" fmla="*/ 0 h 158"/>
                <a:gd name="T10" fmla="*/ 34 w 302"/>
                <a:gd name="T11" fmla="*/ 13 h 158"/>
                <a:gd name="T12" fmla="*/ 0 w 302"/>
                <a:gd name="T13" fmla="*/ 157 h 158"/>
                <a:gd name="T14" fmla="*/ 7 w 302"/>
                <a:gd name="T15" fmla="*/ 157 h 158"/>
                <a:gd name="T16" fmla="*/ 48 w 302"/>
                <a:gd name="T17" fmla="*/ 13 h 158"/>
                <a:gd name="T18" fmla="*/ 48 w 302"/>
                <a:gd name="T19" fmla="*/ 20 h 158"/>
                <a:gd name="T20" fmla="*/ 55 w 302"/>
                <a:gd name="T21" fmla="*/ 157 h 158"/>
                <a:gd name="T22" fmla="*/ 62 w 302"/>
                <a:gd name="T23" fmla="*/ 157 h 158"/>
                <a:gd name="T24" fmla="*/ 62 w 302"/>
                <a:gd name="T25" fmla="*/ 54 h 158"/>
                <a:gd name="T26" fmla="*/ 75 w 302"/>
                <a:gd name="T27" fmla="*/ 61 h 158"/>
                <a:gd name="T28" fmla="*/ 274 w 302"/>
                <a:gd name="T29" fmla="*/ 48 h 158"/>
                <a:gd name="T30" fmla="*/ 246 w 302"/>
                <a:gd name="T31" fmla="*/ 157 h 158"/>
                <a:gd name="T32" fmla="*/ 253 w 302"/>
                <a:gd name="T33" fmla="*/ 157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2"/>
                <a:gd name="T52" fmla="*/ 0 h 158"/>
                <a:gd name="T53" fmla="*/ 302 w 302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2" h="158">
                  <a:moveTo>
                    <a:pt x="253" y="157"/>
                  </a:moveTo>
                  <a:lnTo>
                    <a:pt x="287" y="48"/>
                  </a:lnTo>
                  <a:lnTo>
                    <a:pt x="301" y="41"/>
                  </a:lnTo>
                  <a:lnTo>
                    <a:pt x="301" y="0"/>
                  </a:lnTo>
                  <a:lnTo>
                    <a:pt x="41" y="0"/>
                  </a:lnTo>
                  <a:lnTo>
                    <a:pt x="34" y="13"/>
                  </a:lnTo>
                  <a:lnTo>
                    <a:pt x="0" y="157"/>
                  </a:lnTo>
                  <a:lnTo>
                    <a:pt x="7" y="157"/>
                  </a:lnTo>
                  <a:lnTo>
                    <a:pt x="48" y="13"/>
                  </a:lnTo>
                  <a:lnTo>
                    <a:pt x="48" y="20"/>
                  </a:lnTo>
                  <a:lnTo>
                    <a:pt x="55" y="157"/>
                  </a:lnTo>
                  <a:lnTo>
                    <a:pt x="62" y="157"/>
                  </a:lnTo>
                  <a:lnTo>
                    <a:pt x="62" y="54"/>
                  </a:lnTo>
                  <a:lnTo>
                    <a:pt x="75" y="61"/>
                  </a:lnTo>
                  <a:lnTo>
                    <a:pt x="274" y="48"/>
                  </a:lnTo>
                  <a:lnTo>
                    <a:pt x="246" y="157"/>
                  </a:lnTo>
                  <a:lnTo>
                    <a:pt x="253" y="1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4" name="Freeform 1734"/>
            <p:cNvSpPr>
              <a:spLocks/>
            </p:cNvSpPr>
            <p:nvPr/>
          </p:nvSpPr>
          <p:spPr bwMode="auto">
            <a:xfrm>
              <a:off x="2987" y="1804"/>
              <a:ext cx="172" cy="165"/>
            </a:xfrm>
            <a:custGeom>
              <a:avLst/>
              <a:gdLst>
                <a:gd name="T0" fmla="*/ 164 w 172"/>
                <a:gd name="T1" fmla="*/ 7 h 165"/>
                <a:gd name="T2" fmla="*/ 164 w 172"/>
                <a:gd name="T3" fmla="*/ 27 h 165"/>
                <a:gd name="T4" fmla="*/ 157 w 172"/>
                <a:gd name="T5" fmla="*/ 48 h 165"/>
                <a:gd name="T6" fmla="*/ 157 w 172"/>
                <a:gd name="T7" fmla="*/ 68 h 165"/>
                <a:gd name="T8" fmla="*/ 150 w 172"/>
                <a:gd name="T9" fmla="*/ 82 h 165"/>
                <a:gd name="T10" fmla="*/ 150 w 172"/>
                <a:gd name="T11" fmla="*/ 103 h 165"/>
                <a:gd name="T12" fmla="*/ 150 w 172"/>
                <a:gd name="T13" fmla="*/ 109 h 165"/>
                <a:gd name="T14" fmla="*/ 150 w 172"/>
                <a:gd name="T15" fmla="*/ 130 h 165"/>
                <a:gd name="T16" fmla="*/ 144 w 172"/>
                <a:gd name="T17" fmla="*/ 144 h 165"/>
                <a:gd name="T18" fmla="*/ 137 w 172"/>
                <a:gd name="T19" fmla="*/ 157 h 165"/>
                <a:gd name="T20" fmla="*/ 123 w 172"/>
                <a:gd name="T21" fmla="*/ 164 h 165"/>
                <a:gd name="T22" fmla="*/ 109 w 172"/>
                <a:gd name="T23" fmla="*/ 157 h 165"/>
                <a:gd name="T24" fmla="*/ 102 w 172"/>
                <a:gd name="T25" fmla="*/ 144 h 165"/>
                <a:gd name="T26" fmla="*/ 116 w 172"/>
                <a:gd name="T27" fmla="*/ 137 h 165"/>
                <a:gd name="T28" fmla="*/ 123 w 172"/>
                <a:gd name="T29" fmla="*/ 123 h 165"/>
                <a:gd name="T30" fmla="*/ 123 w 172"/>
                <a:gd name="T31" fmla="*/ 103 h 165"/>
                <a:gd name="T32" fmla="*/ 130 w 172"/>
                <a:gd name="T33" fmla="*/ 82 h 165"/>
                <a:gd name="T34" fmla="*/ 130 w 172"/>
                <a:gd name="T35" fmla="*/ 55 h 165"/>
                <a:gd name="T36" fmla="*/ 123 w 172"/>
                <a:gd name="T37" fmla="*/ 27 h 165"/>
                <a:gd name="T38" fmla="*/ 102 w 172"/>
                <a:gd name="T39" fmla="*/ 27 h 165"/>
                <a:gd name="T40" fmla="*/ 96 w 172"/>
                <a:gd name="T41" fmla="*/ 41 h 165"/>
                <a:gd name="T42" fmla="*/ 96 w 172"/>
                <a:gd name="T43" fmla="*/ 62 h 165"/>
                <a:gd name="T44" fmla="*/ 89 w 172"/>
                <a:gd name="T45" fmla="*/ 75 h 165"/>
                <a:gd name="T46" fmla="*/ 82 w 172"/>
                <a:gd name="T47" fmla="*/ 89 h 165"/>
                <a:gd name="T48" fmla="*/ 82 w 172"/>
                <a:gd name="T49" fmla="*/ 109 h 165"/>
                <a:gd name="T50" fmla="*/ 89 w 172"/>
                <a:gd name="T51" fmla="*/ 130 h 165"/>
                <a:gd name="T52" fmla="*/ 82 w 172"/>
                <a:gd name="T53" fmla="*/ 144 h 165"/>
                <a:gd name="T54" fmla="*/ 68 w 172"/>
                <a:gd name="T55" fmla="*/ 157 h 165"/>
                <a:gd name="T56" fmla="*/ 68 w 172"/>
                <a:gd name="T57" fmla="*/ 144 h 165"/>
                <a:gd name="T58" fmla="*/ 55 w 172"/>
                <a:gd name="T59" fmla="*/ 150 h 165"/>
                <a:gd name="T60" fmla="*/ 48 w 172"/>
                <a:gd name="T61" fmla="*/ 164 h 165"/>
                <a:gd name="T62" fmla="*/ 27 w 172"/>
                <a:gd name="T63" fmla="*/ 164 h 165"/>
                <a:gd name="T64" fmla="*/ 7 w 172"/>
                <a:gd name="T65" fmla="*/ 157 h 165"/>
                <a:gd name="T66" fmla="*/ 7 w 172"/>
                <a:gd name="T67" fmla="*/ 150 h 165"/>
                <a:gd name="T68" fmla="*/ 20 w 172"/>
                <a:gd name="T69" fmla="*/ 144 h 165"/>
                <a:gd name="T70" fmla="*/ 34 w 172"/>
                <a:gd name="T71" fmla="*/ 137 h 165"/>
                <a:gd name="T72" fmla="*/ 41 w 172"/>
                <a:gd name="T73" fmla="*/ 123 h 165"/>
                <a:gd name="T74" fmla="*/ 55 w 172"/>
                <a:gd name="T75" fmla="*/ 109 h 165"/>
                <a:gd name="T76" fmla="*/ 55 w 172"/>
                <a:gd name="T77" fmla="*/ 89 h 165"/>
                <a:gd name="T78" fmla="*/ 61 w 172"/>
                <a:gd name="T79" fmla="*/ 75 h 165"/>
                <a:gd name="T80" fmla="*/ 61 w 172"/>
                <a:gd name="T81" fmla="*/ 48 h 165"/>
                <a:gd name="T82" fmla="*/ 61 w 172"/>
                <a:gd name="T83" fmla="*/ 20 h 165"/>
                <a:gd name="T84" fmla="*/ 55 w 172"/>
                <a:gd name="T85" fmla="*/ 7 h 165"/>
                <a:gd name="T86" fmla="*/ 171 w 172"/>
                <a:gd name="T87" fmla="*/ 0 h 1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2"/>
                <a:gd name="T133" fmla="*/ 0 h 165"/>
                <a:gd name="T134" fmla="*/ 172 w 172"/>
                <a:gd name="T135" fmla="*/ 165 h 1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2" h="165">
                  <a:moveTo>
                    <a:pt x="171" y="0"/>
                  </a:moveTo>
                  <a:lnTo>
                    <a:pt x="171" y="7"/>
                  </a:lnTo>
                  <a:lnTo>
                    <a:pt x="164" y="7"/>
                  </a:lnTo>
                  <a:lnTo>
                    <a:pt x="164" y="14"/>
                  </a:lnTo>
                  <a:lnTo>
                    <a:pt x="164" y="20"/>
                  </a:lnTo>
                  <a:lnTo>
                    <a:pt x="164" y="27"/>
                  </a:lnTo>
                  <a:lnTo>
                    <a:pt x="164" y="34"/>
                  </a:lnTo>
                  <a:lnTo>
                    <a:pt x="164" y="41"/>
                  </a:lnTo>
                  <a:lnTo>
                    <a:pt x="157" y="48"/>
                  </a:lnTo>
                  <a:lnTo>
                    <a:pt x="157" y="55"/>
                  </a:lnTo>
                  <a:lnTo>
                    <a:pt x="157" y="62"/>
                  </a:lnTo>
                  <a:lnTo>
                    <a:pt x="157" y="68"/>
                  </a:lnTo>
                  <a:lnTo>
                    <a:pt x="150" y="68"/>
                  </a:lnTo>
                  <a:lnTo>
                    <a:pt x="150" y="75"/>
                  </a:lnTo>
                  <a:lnTo>
                    <a:pt x="150" y="82"/>
                  </a:lnTo>
                  <a:lnTo>
                    <a:pt x="150" y="89"/>
                  </a:lnTo>
                  <a:lnTo>
                    <a:pt x="150" y="96"/>
                  </a:lnTo>
                  <a:lnTo>
                    <a:pt x="150" y="103"/>
                  </a:lnTo>
                  <a:lnTo>
                    <a:pt x="150" y="109"/>
                  </a:lnTo>
                  <a:lnTo>
                    <a:pt x="144" y="109"/>
                  </a:lnTo>
                  <a:lnTo>
                    <a:pt x="150" y="109"/>
                  </a:lnTo>
                  <a:lnTo>
                    <a:pt x="150" y="116"/>
                  </a:lnTo>
                  <a:lnTo>
                    <a:pt x="150" y="123"/>
                  </a:lnTo>
                  <a:lnTo>
                    <a:pt x="150" y="130"/>
                  </a:lnTo>
                  <a:lnTo>
                    <a:pt x="144" y="130"/>
                  </a:lnTo>
                  <a:lnTo>
                    <a:pt x="144" y="137"/>
                  </a:lnTo>
                  <a:lnTo>
                    <a:pt x="144" y="144"/>
                  </a:lnTo>
                  <a:lnTo>
                    <a:pt x="144" y="150"/>
                  </a:lnTo>
                  <a:lnTo>
                    <a:pt x="144" y="157"/>
                  </a:lnTo>
                  <a:lnTo>
                    <a:pt x="137" y="157"/>
                  </a:lnTo>
                  <a:lnTo>
                    <a:pt x="137" y="164"/>
                  </a:lnTo>
                  <a:lnTo>
                    <a:pt x="130" y="164"/>
                  </a:lnTo>
                  <a:lnTo>
                    <a:pt x="123" y="164"/>
                  </a:lnTo>
                  <a:lnTo>
                    <a:pt x="116" y="164"/>
                  </a:lnTo>
                  <a:lnTo>
                    <a:pt x="109" y="164"/>
                  </a:lnTo>
                  <a:lnTo>
                    <a:pt x="109" y="157"/>
                  </a:lnTo>
                  <a:lnTo>
                    <a:pt x="102" y="157"/>
                  </a:lnTo>
                  <a:lnTo>
                    <a:pt x="102" y="150"/>
                  </a:lnTo>
                  <a:lnTo>
                    <a:pt x="102" y="144"/>
                  </a:lnTo>
                  <a:lnTo>
                    <a:pt x="109" y="144"/>
                  </a:lnTo>
                  <a:lnTo>
                    <a:pt x="109" y="137"/>
                  </a:lnTo>
                  <a:lnTo>
                    <a:pt x="116" y="137"/>
                  </a:lnTo>
                  <a:lnTo>
                    <a:pt x="116" y="130"/>
                  </a:lnTo>
                  <a:lnTo>
                    <a:pt x="116" y="123"/>
                  </a:lnTo>
                  <a:lnTo>
                    <a:pt x="123" y="123"/>
                  </a:lnTo>
                  <a:lnTo>
                    <a:pt x="123" y="116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30" y="96"/>
                  </a:lnTo>
                  <a:lnTo>
                    <a:pt x="130" y="89"/>
                  </a:lnTo>
                  <a:lnTo>
                    <a:pt x="130" y="82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0" y="55"/>
                  </a:lnTo>
                  <a:lnTo>
                    <a:pt x="130" y="48"/>
                  </a:lnTo>
                  <a:lnTo>
                    <a:pt x="130" y="34"/>
                  </a:lnTo>
                  <a:lnTo>
                    <a:pt x="123" y="27"/>
                  </a:lnTo>
                  <a:lnTo>
                    <a:pt x="123" y="20"/>
                  </a:lnTo>
                  <a:lnTo>
                    <a:pt x="102" y="20"/>
                  </a:lnTo>
                  <a:lnTo>
                    <a:pt x="102" y="27"/>
                  </a:lnTo>
                  <a:lnTo>
                    <a:pt x="102" y="34"/>
                  </a:lnTo>
                  <a:lnTo>
                    <a:pt x="102" y="41"/>
                  </a:lnTo>
                  <a:lnTo>
                    <a:pt x="96" y="41"/>
                  </a:lnTo>
                  <a:lnTo>
                    <a:pt x="96" y="48"/>
                  </a:lnTo>
                  <a:lnTo>
                    <a:pt x="96" y="55"/>
                  </a:lnTo>
                  <a:lnTo>
                    <a:pt x="96" y="62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89" y="75"/>
                  </a:lnTo>
                  <a:lnTo>
                    <a:pt x="89" y="82"/>
                  </a:lnTo>
                  <a:lnTo>
                    <a:pt x="89" y="89"/>
                  </a:lnTo>
                  <a:lnTo>
                    <a:pt x="82" y="89"/>
                  </a:lnTo>
                  <a:lnTo>
                    <a:pt x="82" y="96"/>
                  </a:lnTo>
                  <a:lnTo>
                    <a:pt x="82" y="103"/>
                  </a:lnTo>
                  <a:lnTo>
                    <a:pt x="82" y="109"/>
                  </a:lnTo>
                  <a:lnTo>
                    <a:pt x="89" y="116"/>
                  </a:lnTo>
                  <a:lnTo>
                    <a:pt x="89" y="123"/>
                  </a:lnTo>
                  <a:lnTo>
                    <a:pt x="89" y="130"/>
                  </a:lnTo>
                  <a:lnTo>
                    <a:pt x="89" y="137"/>
                  </a:lnTo>
                  <a:lnTo>
                    <a:pt x="82" y="137"/>
                  </a:lnTo>
                  <a:lnTo>
                    <a:pt x="82" y="144"/>
                  </a:lnTo>
                  <a:lnTo>
                    <a:pt x="75" y="150"/>
                  </a:lnTo>
                  <a:lnTo>
                    <a:pt x="75" y="157"/>
                  </a:lnTo>
                  <a:lnTo>
                    <a:pt x="68" y="157"/>
                  </a:lnTo>
                  <a:lnTo>
                    <a:pt x="68" y="150"/>
                  </a:lnTo>
                  <a:lnTo>
                    <a:pt x="75" y="144"/>
                  </a:lnTo>
                  <a:lnTo>
                    <a:pt x="68" y="144"/>
                  </a:lnTo>
                  <a:lnTo>
                    <a:pt x="61" y="144"/>
                  </a:lnTo>
                  <a:lnTo>
                    <a:pt x="55" y="144"/>
                  </a:lnTo>
                  <a:lnTo>
                    <a:pt x="55" y="150"/>
                  </a:lnTo>
                  <a:lnTo>
                    <a:pt x="48" y="150"/>
                  </a:lnTo>
                  <a:lnTo>
                    <a:pt x="48" y="157"/>
                  </a:lnTo>
                  <a:lnTo>
                    <a:pt x="48" y="164"/>
                  </a:lnTo>
                  <a:lnTo>
                    <a:pt x="41" y="164"/>
                  </a:lnTo>
                  <a:lnTo>
                    <a:pt x="34" y="164"/>
                  </a:lnTo>
                  <a:lnTo>
                    <a:pt x="27" y="164"/>
                  </a:lnTo>
                  <a:lnTo>
                    <a:pt x="20" y="164"/>
                  </a:lnTo>
                  <a:lnTo>
                    <a:pt x="13" y="157"/>
                  </a:lnTo>
                  <a:lnTo>
                    <a:pt x="7" y="157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7" y="150"/>
                  </a:lnTo>
                  <a:lnTo>
                    <a:pt x="7" y="144"/>
                  </a:lnTo>
                  <a:lnTo>
                    <a:pt x="13" y="144"/>
                  </a:lnTo>
                  <a:lnTo>
                    <a:pt x="20" y="144"/>
                  </a:lnTo>
                  <a:lnTo>
                    <a:pt x="20" y="137"/>
                  </a:lnTo>
                  <a:lnTo>
                    <a:pt x="27" y="137"/>
                  </a:lnTo>
                  <a:lnTo>
                    <a:pt x="34" y="137"/>
                  </a:lnTo>
                  <a:lnTo>
                    <a:pt x="34" y="130"/>
                  </a:lnTo>
                  <a:lnTo>
                    <a:pt x="41" y="130"/>
                  </a:lnTo>
                  <a:lnTo>
                    <a:pt x="41" y="123"/>
                  </a:lnTo>
                  <a:lnTo>
                    <a:pt x="48" y="123"/>
                  </a:lnTo>
                  <a:lnTo>
                    <a:pt x="48" y="116"/>
                  </a:lnTo>
                  <a:lnTo>
                    <a:pt x="55" y="109"/>
                  </a:lnTo>
                  <a:lnTo>
                    <a:pt x="55" y="103"/>
                  </a:lnTo>
                  <a:lnTo>
                    <a:pt x="55" y="96"/>
                  </a:lnTo>
                  <a:lnTo>
                    <a:pt x="55" y="89"/>
                  </a:lnTo>
                  <a:lnTo>
                    <a:pt x="61" y="89"/>
                  </a:lnTo>
                  <a:lnTo>
                    <a:pt x="61" y="82"/>
                  </a:lnTo>
                  <a:lnTo>
                    <a:pt x="61" y="75"/>
                  </a:lnTo>
                  <a:lnTo>
                    <a:pt x="61" y="68"/>
                  </a:lnTo>
                  <a:lnTo>
                    <a:pt x="61" y="62"/>
                  </a:lnTo>
                  <a:lnTo>
                    <a:pt x="61" y="48"/>
                  </a:lnTo>
                  <a:lnTo>
                    <a:pt x="61" y="41"/>
                  </a:lnTo>
                  <a:lnTo>
                    <a:pt x="61" y="27"/>
                  </a:lnTo>
                  <a:lnTo>
                    <a:pt x="61" y="20"/>
                  </a:lnTo>
                  <a:lnTo>
                    <a:pt x="61" y="14"/>
                  </a:lnTo>
                  <a:lnTo>
                    <a:pt x="55" y="14"/>
                  </a:lnTo>
                  <a:lnTo>
                    <a:pt x="55" y="7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17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5" name="Freeform 1735"/>
            <p:cNvSpPr>
              <a:spLocks/>
            </p:cNvSpPr>
            <p:nvPr/>
          </p:nvSpPr>
          <p:spPr bwMode="auto">
            <a:xfrm>
              <a:off x="2651" y="1804"/>
              <a:ext cx="344" cy="186"/>
            </a:xfrm>
            <a:custGeom>
              <a:avLst/>
              <a:gdLst>
                <a:gd name="T0" fmla="*/ 336 w 344"/>
                <a:gd name="T1" fmla="*/ 7 h 186"/>
                <a:gd name="T2" fmla="*/ 343 w 344"/>
                <a:gd name="T3" fmla="*/ 41 h 186"/>
                <a:gd name="T4" fmla="*/ 343 w 344"/>
                <a:gd name="T5" fmla="*/ 75 h 186"/>
                <a:gd name="T6" fmla="*/ 343 w 344"/>
                <a:gd name="T7" fmla="*/ 109 h 186"/>
                <a:gd name="T8" fmla="*/ 343 w 344"/>
                <a:gd name="T9" fmla="*/ 123 h 186"/>
                <a:gd name="T10" fmla="*/ 336 w 344"/>
                <a:gd name="T11" fmla="*/ 130 h 186"/>
                <a:gd name="T12" fmla="*/ 336 w 344"/>
                <a:gd name="T13" fmla="*/ 144 h 186"/>
                <a:gd name="T14" fmla="*/ 329 w 344"/>
                <a:gd name="T15" fmla="*/ 150 h 186"/>
                <a:gd name="T16" fmla="*/ 315 w 344"/>
                <a:gd name="T17" fmla="*/ 150 h 186"/>
                <a:gd name="T18" fmla="*/ 110 w 344"/>
                <a:gd name="T19" fmla="*/ 185 h 186"/>
                <a:gd name="T20" fmla="*/ 96 w 344"/>
                <a:gd name="T21" fmla="*/ 185 h 186"/>
                <a:gd name="T22" fmla="*/ 89 w 344"/>
                <a:gd name="T23" fmla="*/ 178 h 186"/>
                <a:gd name="T24" fmla="*/ 83 w 344"/>
                <a:gd name="T25" fmla="*/ 164 h 186"/>
                <a:gd name="T26" fmla="*/ 83 w 344"/>
                <a:gd name="T27" fmla="*/ 150 h 186"/>
                <a:gd name="T28" fmla="*/ 42 w 344"/>
                <a:gd name="T29" fmla="*/ 123 h 186"/>
                <a:gd name="T30" fmla="*/ 28 w 344"/>
                <a:gd name="T31" fmla="*/ 123 h 186"/>
                <a:gd name="T32" fmla="*/ 14 w 344"/>
                <a:gd name="T33" fmla="*/ 123 h 186"/>
                <a:gd name="T34" fmla="*/ 7 w 344"/>
                <a:gd name="T35" fmla="*/ 116 h 186"/>
                <a:gd name="T36" fmla="*/ 0 w 344"/>
                <a:gd name="T37" fmla="*/ 109 h 186"/>
                <a:gd name="T38" fmla="*/ 0 w 344"/>
                <a:gd name="T39" fmla="*/ 96 h 186"/>
                <a:gd name="T40" fmla="*/ 0 w 344"/>
                <a:gd name="T41" fmla="*/ 82 h 186"/>
                <a:gd name="T42" fmla="*/ 0 w 344"/>
                <a:gd name="T43" fmla="*/ 68 h 186"/>
                <a:gd name="T44" fmla="*/ 28 w 344"/>
                <a:gd name="T45" fmla="*/ 0 h 186"/>
                <a:gd name="T46" fmla="*/ 7 w 344"/>
                <a:gd name="T47" fmla="*/ 75 h 186"/>
                <a:gd name="T48" fmla="*/ 7 w 344"/>
                <a:gd name="T49" fmla="*/ 89 h 186"/>
                <a:gd name="T50" fmla="*/ 14 w 344"/>
                <a:gd name="T51" fmla="*/ 103 h 186"/>
                <a:gd name="T52" fmla="*/ 21 w 344"/>
                <a:gd name="T53" fmla="*/ 109 h 186"/>
                <a:gd name="T54" fmla="*/ 28 w 344"/>
                <a:gd name="T55" fmla="*/ 116 h 186"/>
                <a:gd name="T56" fmla="*/ 42 w 344"/>
                <a:gd name="T57" fmla="*/ 116 h 186"/>
                <a:gd name="T58" fmla="*/ 76 w 344"/>
                <a:gd name="T59" fmla="*/ 0 h 186"/>
                <a:gd name="T60" fmla="*/ 89 w 344"/>
                <a:gd name="T61" fmla="*/ 109 h 186"/>
                <a:gd name="T62" fmla="*/ 226 w 344"/>
                <a:gd name="T63" fmla="*/ 89 h 186"/>
                <a:gd name="T64" fmla="*/ 240 w 344"/>
                <a:gd name="T65" fmla="*/ 82 h 186"/>
                <a:gd name="T66" fmla="*/ 247 w 344"/>
                <a:gd name="T67" fmla="*/ 75 h 186"/>
                <a:gd name="T68" fmla="*/ 254 w 344"/>
                <a:gd name="T69" fmla="*/ 62 h 186"/>
                <a:gd name="T70" fmla="*/ 254 w 344"/>
                <a:gd name="T71" fmla="*/ 48 h 186"/>
                <a:gd name="T72" fmla="*/ 274 w 344"/>
                <a:gd name="T73" fmla="*/ 0 h 186"/>
                <a:gd name="T74" fmla="*/ 261 w 344"/>
                <a:gd name="T75" fmla="*/ 55 h 186"/>
                <a:gd name="T76" fmla="*/ 261 w 344"/>
                <a:gd name="T77" fmla="*/ 68 h 186"/>
                <a:gd name="T78" fmla="*/ 254 w 344"/>
                <a:gd name="T79" fmla="*/ 75 h 186"/>
                <a:gd name="T80" fmla="*/ 247 w 344"/>
                <a:gd name="T81" fmla="*/ 82 h 186"/>
                <a:gd name="T82" fmla="*/ 240 w 344"/>
                <a:gd name="T83" fmla="*/ 89 h 186"/>
                <a:gd name="T84" fmla="*/ 233 w 344"/>
                <a:gd name="T85" fmla="*/ 96 h 186"/>
                <a:gd name="T86" fmla="*/ 89 w 344"/>
                <a:gd name="T87" fmla="*/ 116 h 186"/>
                <a:gd name="T88" fmla="*/ 89 w 344"/>
                <a:gd name="T89" fmla="*/ 150 h 186"/>
                <a:gd name="T90" fmla="*/ 96 w 344"/>
                <a:gd name="T91" fmla="*/ 157 h 186"/>
                <a:gd name="T92" fmla="*/ 96 w 344"/>
                <a:gd name="T93" fmla="*/ 171 h 186"/>
                <a:gd name="T94" fmla="*/ 103 w 344"/>
                <a:gd name="T95" fmla="*/ 178 h 186"/>
                <a:gd name="T96" fmla="*/ 117 w 344"/>
                <a:gd name="T97" fmla="*/ 178 h 186"/>
                <a:gd name="T98" fmla="*/ 315 w 344"/>
                <a:gd name="T99" fmla="*/ 144 h 186"/>
                <a:gd name="T100" fmla="*/ 329 w 344"/>
                <a:gd name="T101" fmla="*/ 130 h 186"/>
                <a:gd name="T102" fmla="*/ 336 w 344"/>
                <a:gd name="T103" fmla="*/ 123 h 186"/>
                <a:gd name="T104" fmla="*/ 336 w 344"/>
                <a:gd name="T105" fmla="*/ 109 h 186"/>
                <a:gd name="T106" fmla="*/ 336 w 344"/>
                <a:gd name="T107" fmla="*/ 0 h 1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186"/>
                <a:gd name="T164" fmla="*/ 344 w 344"/>
                <a:gd name="T165" fmla="*/ 186 h 1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186">
                  <a:moveTo>
                    <a:pt x="336" y="0"/>
                  </a:moveTo>
                  <a:lnTo>
                    <a:pt x="336" y="7"/>
                  </a:lnTo>
                  <a:lnTo>
                    <a:pt x="343" y="27"/>
                  </a:lnTo>
                  <a:lnTo>
                    <a:pt x="343" y="41"/>
                  </a:lnTo>
                  <a:lnTo>
                    <a:pt x="343" y="62"/>
                  </a:lnTo>
                  <a:lnTo>
                    <a:pt x="343" y="75"/>
                  </a:lnTo>
                  <a:lnTo>
                    <a:pt x="343" y="96"/>
                  </a:lnTo>
                  <a:lnTo>
                    <a:pt x="343" y="109"/>
                  </a:lnTo>
                  <a:lnTo>
                    <a:pt x="343" y="116"/>
                  </a:lnTo>
                  <a:lnTo>
                    <a:pt x="343" y="123"/>
                  </a:lnTo>
                  <a:lnTo>
                    <a:pt x="343" y="130"/>
                  </a:lnTo>
                  <a:lnTo>
                    <a:pt x="336" y="130"/>
                  </a:lnTo>
                  <a:lnTo>
                    <a:pt x="336" y="137"/>
                  </a:lnTo>
                  <a:lnTo>
                    <a:pt x="336" y="144"/>
                  </a:lnTo>
                  <a:lnTo>
                    <a:pt x="329" y="144"/>
                  </a:lnTo>
                  <a:lnTo>
                    <a:pt x="329" y="150"/>
                  </a:lnTo>
                  <a:lnTo>
                    <a:pt x="322" y="150"/>
                  </a:lnTo>
                  <a:lnTo>
                    <a:pt x="315" y="150"/>
                  </a:lnTo>
                  <a:lnTo>
                    <a:pt x="117" y="185"/>
                  </a:lnTo>
                  <a:lnTo>
                    <a:pt x="110" y="185"/>
                  </a:lnTo>
                  <a:lnTo>
                    <a:pt x="103" y="185"/>
                  </a:lnTo>
                  <a:lnTo>
                    <a:pt x="96" y="185"/>
                  </a:lnTo>
                  <a:lnTo>
                    <a:pt x="96" y="178"/>
                  </a:lnTo>
                  <a:lnTo>
                    <a:pt x="89" y="178"/>
                  </a:lnTo>
                  <a:lnTo>
                    <a:pt x="89" y="171"/>
                  </a:lnTo>
                  <a:lnTo>
                    <a:pt x="83" y="164"/>
                  </a:lnTo>
                  <a:lnTo>
                    <a:pt x="83" y="157"/>
                  </a:lnTo>
                  <a:lnTo>
                    <a:pt x="83" y="150"/>
                  </a:lnTo>
                  <a:lnTo>
                    <a:pt x="83" y="116"/>
                  </a:lnTo>
                  <a:lnTo>
                    <a:pt x="42" y="123"/>
                  </a:lnTo>
                  <a:lnTo>
                    <a:pt x="35" y="123"/>
                  </a:lnTo>
                  <a:lnTo>
                    <a:pt x="28" y="123"/>
                  </a:lnTo>
                  <a:lnTo>
                    <a:pt x="21" y="123"/>
                  </a:lnTo>
                  <a:lnTo>
                    <a:pt x="14" y="123"/>
                  </a:lnTo>
                  <a:lnTo>
                    <a:pt x="14" y="116"/>
                  </a:lnTo>
                  <a:lnTo>
                    <a:pt x="7" y="116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0" y="96"/>
                  </a:lnTo>
                  <a:lnTo>
                    <a:pt x="0" y="89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7" y="68"/>
                  </a:lnTo>
                  <a:lnTo>
                    <a:pt x="7" y="75"/>
                  </a:lnTo>
                  <a:lnTo>
                    <a:pt x="7" y="82"/>
                  </a:lnTo>
                  <a:lnTo>
                    <a:pt x="7" y="89"/>
                  </a:lnTo>
                  <a:lnTo>
                    <a:pt x="7" y="96"/>
                  </a:lnTo>
                  <a:lnTo>
                    <a:pt x="14" y="103"/>
                  </a:lnTo>
                  <a:lnTo>
                    <a:pt x="14" y="109"/>
                  </a:lnTo>
                  <a:lnTo>
                    <a:pt x="21" y="109"/>
                  </a:lnTo>
                  <a:lnTo>
                    <a:pt x="28" y="109"/>
                  </a:lnTo>
                  <a:lnTo>
                    <a:pt x="28" y="116"/>
                  </a:lnTo>
                  <a:lnTo>
                    <a:pt x="35" y="116"/>
                  </a:lnTo>
                  <a:lnTo>
                    <a:pt x="42" y="116"/>
                  </a:lnTo>
                  <a:lnTo>
                    <a:pt x="83" y="109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109"/>
                  </a:lnTo>
                  <a:lnTo>
                    <a:pt x="219" y="89"/>
                  </a:lnTo>
                  <a:lnTo>
                    <a:pt x="226" y="89"/>
                  </a:lnTo>
                  <a:lnTo>
                    <a:pt x="233" y="82"/>
                  </a:lnTo>
                  <a:lnTo>
                    <a:pt x="240" y="82"/>
                  </a:lnTo>
                  <a:lnTo>
                    <a:pt x="240" y="75"/>
                  </a:lnTo>
                  <a:lnTo>
                    <a:pt x="247" y="75"/>
                  </a:lnTo>
                  <a:lnTo>
                    <a:pt x="247" y="68"/>
                  </a:lnTo>
                  <a:lnTo>
                    <a:pt x="254" y="62"/>
                  </a:lnTo>
                  <a:lnTo>
                    <a:pt x="254" y="55"/>
                  </a:lnTo>
                  <a:lnTo>
                    <a:pt x="254" y="48"/>
                  </a:lnTo>
                  <a:lnTo>
                    <a:pt x="267" y="0"/>
                  </a:lnTo>
                  <a:lnTo>
                    <a:pt x="274" y="0"/>
                  </a:lnTo>
                  <a:lnTo>
                    <a:pt x="267" y="48"/>
                  </a:lnTo>
                  <a:lnTo>
                    <a:pt x="261" y="55"/>
                  </a:lnTo>
                  <a:lnTo>
                    <a:pt x="261" y="62"/>
                  </a:lnTo>
                  <a:lnTo>
                    <a:pt x="261" y="68"/>
                  </a:lnTo>
                  <a:lnTo>
                    <a:pt x="254" y="68"/>
                  </a:lnTo>
                  <a:lnTo>
                    <a:pt x="254" y="75"/>
                  </a:lnTo>
                  <a:lnTo>
                    <a:pt x="254" y="82"/>
                  </a:lnTo>
                  <a:lnTo>
                    <a:pt x="247" y="82"/>
                  </a:lnTo>
                  <a:lnTo>
                    <a:pt x="247" y="89"/>
                  </a:lnTo>
                  <a:lnTo>
                    <a:pt x="240" y="89"/>
                  </a:lnTo>
                  <a:lnTo>
                    <a:pt x="240" y="96"/>
                  </a:lnTo>
                  <a:lnTo>
                    <a:pt x="233" y="96"/>
                  </a:lnTo>
                  <a:lnTo>
                    <a:pt x="226" y="96"/>
                  </a:lnTo>
                  <a:lnTo>
                    <a:pt x="89" y="116"/>
                  </a:lnTo>
                  <a:lnTo>
                    <a:pt x="89" y="144"/>
                  </a:lnTo>
                  <a:lnTo>
                    <a:pt x="89" y="150"/>
                  </a:lnTo>
                  <a:lnTo>
                    <a:pt x="89" y="157"/>
                  </a:lnTo>
                  <a:lnTo>
                    <a:pt x="96" y="157"/>
                  </a:lnTo>
                  <a:lnTo>
                    <a:pt x="96" y="164"/>
                  </a:lnTo>
                  <a:lnTo>
                    <a:pt x="96" y="171"/>
                  </a:lnTo>
                  <a:lnTo>
                    <a:pt x="103" y="171"/>
                  </a:lnTo>
                  <a:lnTo>
                    <a:pt x="103" y="178"/>
                  </a:lnTo>
                  <a:lnTo>
                    <a:pt x="110" y="178"/>
                  </a:lnTo>
                  <a:lnTo>
                    <a:pt x="117" y="178"/>
                  </a:lnTo>
                  <a:lnTo>
                    <a:pt x="308" y="144"/>
                  </a:lnTo>
                  <a:lnTo>
                    <a:pt x="315" y="144"/>
                  </a:lnTo>
                  <a:lnTo>
                    <a:pt x="322" y="137"/>
                  </a:lnTo>
                  <a:lnTo>
                    <a:pt x="329" y="130"/>
                  </a:lnTo>
                  <a:lnTo>
                    <a:pt x="329" y="123"/>
                  </a:lnTo>
                  <a:lnTo>
                    <a:pt x="336" y="123"/>
                  </a:lnTo>
                  <a:lnTo>
                    <a:pt x="336" y="116"/>
                  </a:lnTo>
                  <a:lnTo>
                    <a:pt x="336" y="109"/>
                  </a:lnTo>
                  <a:lnTo>
                    <a:pt x="329" y="0"/>
                  </a:lnTo>
                  <a:lnTo>
                    <a:pt x="33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6" name="Freeform 1736"/>
            <p:cNvSpPr>
              <a:spLocks/>
            </p:cNvSpPr>
            <p:nvPr/>
          </p:nvSpPr>
          <p:spPr bwMode="auto">
            <a:xfrm>
              <a:off x="3083" y="1346"/>
              <a:ext cx="55" cy="90"/>
            </a:xfrm>
            <a:custGeom>
              <a:avLst/>
              <a:gdLst>
                <a:gd name="T0" fmla="*/ 20 w 55"/>
                <a:gd name="T1" fmla="*/ 0 h 90"/>
                <a:gd name="T2" fmla="*/ 13 w 55"/>
                <a:gd name="T3" fmla="*/ 7 h 90"/>
                <a:gd name="T4" fmla="*/ 13 w 55"/>
                <a:gd name="T5" fmla="*/ 14 h 90"/>
                <a:gd name="T6" fmla="*/ 6 w 55"/>
                <a:gd name="T7" fmla="*/ 14 h 90"/>
                <a:gd name="T8" fmla="*/ 6 w 55"/>
                <a:gd name="T9" fmla="*/ 20 h 90"/>
                <a:gd name="T10" fmla="*/ 0 w 55"/>
                <a:gd name="T11" fmla="*/ 20 h 90"/>
                <a:gd name="T12" fmla="*/ 0 w 55"/>
                <a:gd name="T13" fmla="*/ 27 h 90"/>
                <a:gd name="T14" fmla="*/ 0 w 55"/>
                <a:gd name="T15" fmla="*/ 34 h 90"/>
                <a:gd name="T16" fmla="*/ 0 w 55"/>
                <a:gd name="T17" fmla="*/ 41 h 90"/>
                <a:gd name="T18" fmla="*/ 6 w 55"/>
                <a:gd name="T19" fmla="*/ 48 h 90"/>
                <a:gd name="T20" fmla="*/ 6 w 55"/>
                <a:gd name="T21" fmla="*/ 55 h 90"/>
                <a:gd name="T22" fmla="*/ 6 w 55"/>
                <a:gd name="T23" fmla="*/ 61 h 90"/>
                <a:gd name="T24" fmla="*/ 13 w 55"/>
                <a:gd name="T25" fmla="*/ 68 h 90"/>
                <a:gd name="T26" fmla="*/ 20 w 55"/>
                <a:gd name="T27" fmla="*/ 68 h 90"/>
                <a:gd name="T28" fmla="*/ 20 w 55"/>
                <a:gd name="T29" fmla="*/ 75 h 90"/>
                <a:gd name="T30" fmla="*/ 20 w 55"/>
                <a:gd name="T31" fmla="*/ 82 h 90"/>
                <a:gd name="T32" fmla="*/ 20 w 55"/>
                <a:gd name="T33" fmla="*/ 89 h 90"/>
                <a:gd name="T34" fmla="*/ 27 w 55"/>
                <a:gd name="T35" fmla="*/ 89 h 90"/>
                <a:gd name="T36" fmla="*/ 27 w 55"/>
                <a:gd name="T37" fmla="*/ 82 h 90"/>
                <a:gd name="T38" fmla="*/ 34 w 55"/>
                <a:gd name="T39" fmla="*/ 82 h 90"/>
                <a:gd name="T40" fmla="*/ 41 w 55"/>
                <a:gd name="T41" fmla="*/ 75 h 90"/>
                <a:gd name="T42" fmla="*/ 48 w 55"/>
                <a:gd name="T43" fmla="*/ 68 h 90"/>
                <a:gd name="T44" fmla="*/ 41 w 55"/>
                <a:gd name="T45" fmla="*/ 61 h 90"/>
                <a:gd name="T46" fmla="*/ 48 w 55"/>
                <a:gd name="T47" fmla="*/ 61 h 90"/>
                <a:gd name="T48" fmla="*/ 48 w 55"/>
                <a:gd name="T49" fmla="*/ 55 h 90"/>
                <a:gd name="T50" fmla="*/ 54 w 55"/>
                <a:gd name="T51" fmla="*/ 48 h 90"/>
                <a:gd name="T52" fmla="*/ 54 w 55"/>
                <a:gd name="T53" fmla="*/ 41 h 90"/>
                <a:gd name="T54" fmla="*/ 54 w 55"/>
                <a:gd name="T55" fmla="*/ 34 h 90"/>
                <a:gd name="T56" fmla="*/ 54 w 55"/>
                <a:gd name="T57" fmla="*/ 27 h 90"/>
                <a:gd name="T58" fmla="*/ 48 w 55"/>
                <a:gd name="T59" fmla="*/ 27 h 90"/>
                <a:gd name="T60" fmla="*/ 48 w 55"/>
                <a:gd name="T61" fmla="*/ 20 h 90"/>
                <a:gd name="T62" fmla="*/ 48 w 55"/>
                <a:gd name="T63" fmla="*/ 14 h 90"/>
                <a:gd name="T64" fmla="*/ 41 w 55"/>
                <a:gd name="T65" fmla="*/ 14 h 90"/>
                <a:gd name="T66" fmla="*/ 41 w 55"/>
                <a:gd name="T67" fmla="*/ 7 h 90"/>
                <a:gd name="T68" fmla="*/ 41 w 55"/>
                <a:gd name="T69" fmla="*/ 0 h 90"/>
                <a:gd name="T70" fmla="*/ 34 w 55"/>
                <a:gd name="T71" fmla="*/ 0 h 90"/>
                <a:gd name="T72" fmla="*/ 27 w 55"/>
                <a:gd name="T73" fmla="*/ 0 h 90"/>
                <a:gd name="T74" fmla="*/ 20 w 55"/>
                <a:gd name="T75" fmla="*/ 0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"/>
                <a:gd name="T115" fmla="*/ 0 h 90"/>
                <a:gd name="T116" fmla="*/ 55 w 55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" h="90">
                  <a:moveTo>
                    <a:pt x="20" y="0"/>
                  </a:moveTo>
                  <a:lnTo>
                    <a:pt x="13" y="7"/>
                  </a:lnTo>
                  <a:lnTo>
                    <a:pt x="13" y="14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6" y="55"/>
                  </a:lnTo>
                  <a:lnTo>
                    <a:pt x="6" y="61"/>
                  </a:lnTo>
                  <a:lnTo>
                    <a:pt x="13" y="68"/>
                  </a:lnTo>
                  <a:lnTo>
                    <a:pt x="20" y="68"/>
                  </a:lnTo>
                  <a:lnTo>
                    <a:pt x="20" y="75"/>
                  </a:lnTo>
                  <a:lnTo>
                    <a:pt x="20" y="82"/>
                  </a:lnTo>
                  <a:lnTo>
                    <a:pt x="20" y="89"/>
                  </a:lnTo>
                  <a:lnTo>
                    <a:pt x="27" y="89"/>
                  </a:lnTo>
                  <a:lnTo>
                    <a:pt x="27" y="82"/>
                  </a:lnTo>
                  <a:lnTo>
                    <a:pt x="34" y="82"/>
                  </a:lnTo>
                  <a:lnTo>
                    <a:pt x="41" y="75"/>
                  </a:lnTo>
                  <a:lnTo>
                    <a:pt x="48" y="68"/>
                  </a:lnTo>
                  <a:lnTo>
                    <a:pt x="41" y="61"/>
                  </a:lnTo>
                  <a:lnTo>
                    <a:pt x="48" y="61"/>
                  </a:lnTo>
                  <a:lnTo>
                    <a:pt x="48" y="55"/>
                  </a:lnTo>
                  <a:lnTo>
                    <a:pt x="54" y="48"/>
                  </a:lnTo>
                  <a:lnTo>
                    <a:pt x="54" y="41"/>
                  </a:lnTo>
                  <a:lnTo>
                    <a:pt x="54" y="34"/>
                  </a:lnTo>
                  <a:lnTo>
                    <a:pt x="54" y="27"/>
                  </a:lnTo>
                  <a:lnTo>
                    <a:pt x="48" y="27"/>
                  </a:lnTo>
                  <a:lnTo>
                    <a:pt x="48" y="20"/>
                  </a:lnTo>
                  <a:lnTo>
                    <a:pt x="48" y="14"/>
                  </a:lnTo>
                  <a:lnTo>
                    <a:pt x="41" y="14"/>
                  </a:lnTo>
                  <a:lnTo>
                    <a:pt x="41" y="7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7" name="Freeform 1737"/>
            <p:cNvSpPr>
              <a:spLocks/>
            </p:cNvSpPr>
            <p:nvPr/>
          </p:nvSpPr>
          <p:spPr bwMode="auto">
            <a:xfrm>
              <a:off x="2932" y="1360"/>
              <a:ext cx="49" cy="55"/>
            </a:xfrm>
            <a:custGeom>
              <a:avLst/>
              <a:gdLst>
                <a:gd name="T0" fmla="*/ 34 w 49"/>
                <a:gd name="T1" fmla="*/ 54 h 55"/>
                <a:gd name="T2" fmla="*/ 34 w 49"/>
                <a:gd name="T3" fmla="*/ 47 h 55"/>
                <a:gd name="T4" fmla="*/ 27 w 49"/>
                <a:gd name="T5" fmla="*/ 47 h 55"/>
                <a:gd name="T6" fmla="*/ 27 w 49"/>
                <a:gd name="T7" fmla="*/ 41 h 55"/>
                <a:gd name="T8" fmla="*/ 27 w 49"/>
                <a:gd name="T9" fmla="*/ 34 h 55"/>
                <a:gd name="T10" fmla="*/ 27 w 49"/>
                <a:gd name="T11" fmla="*/ 27 h 55"/>
                <a:gd name="T12" fmla="*/ 27 w 49"/>
                <a:gd name="T13" fmla="*/ 20 h 55"/>
                <a:gd name="T14" fmla="*/ 27 w 49"/>
                <a:gd name="T15" fmla="*/ 13 h 55"/>
                <a:gd name="T16" fmla="*/ 21 w 49"/>
                <a:gd name="T17" fmla="*/ 13 h 55"/>
                <a:gd name="T18" fmla="*/ 21 w 49"/>
                <a:gd name="T19" fmla="*/ 6 h 55"/>
                <a:gd name="T20" fmla="*/ 14 w 49"/>
                <a:gd name="T21" fmla="*/ 6 h 55"/>
                <a:gd name="T22" fmla="*/ 0 w 49"/>
                <a:gd name="T23" fmla="*/ 6 h 55"/>
                <a:gd name="T24" fmla="*/ 0 w 49"/>
                <a:gd name="T25" fmla="*/ 0 h 55"/>
                <a:gd name="T26" fmla="*/ 7 w 49"/>
                <a:gd name="T27" fmla="*/ 0 h 55"/>
                <a:gd name="T28" fmla="*/ 14 w 49"/>
                <a:gd name="T29" fmla="*/ 0 h 55"/>
                <a:gd name="T30" fmla="*/ 21 w 49"/>
                <a:gd name="T31" fmla="*/ 0 h 55"/>
                <a:gd name="T32" fmla="*/ 27 w 49"/>
                <a:gd name="T33" fmla="*/ 0 h 55"/>
                <a:gd name="T34" fmla="*/ 34 w 49"/>
                <a:gd name="T35" fmla="*/ 0 h 55"/>
                <a:gd name="T36" fmla="*/ 34 w 49"/>
                <a:gd name="T37" fmla="*/ 6 h 55"/>
                <a:gd name="T38" fmla="*/ 34 w 49"/>
                <a:gd name="T39" fmla="*/ 13 h 55"/>
                <a:gd name="T40" fmla="*/ 41 w 49"/>
                <a:gd name="T41" fmla="*/ 13 h 55"/>
                <a:gd name="T42" fmla="*/ 41 w 49"/>
                <a:gd name="T43" fmla="*/ 20 h 55"/>
                <a:gd name="T44" fmla="*/ 41 w 49"/>
                <a:gd name="T45" fmla="*/ 27 h 55"/>
                <a:gd name="T46" fmla="*/ 41 w 49"/>
                <a:gd name="T47" fmla="*/ 34 h 55"/>
                <a:gd name="T48" fmla="*/ 48 w 49"/>
                <a:gd name="T49" fmla="*/ 34 h 55"/>
                <a:gd name="T50" fmla="*/ 48 w 49"/>
                <a:gd name="T51" fmla="*/ 41 h 55"/>
                <a:gd name="T52" fmla="*/ 48 w 49"/>
                <a:gd name="T53" fmla="*/ 47 h 55"/>
                <a:gd name="T54" fmla="*/ 34 w 49"/>
                <a:gd name="T55" fmla="*/ 54 h 5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"/>
                <a:gd name="T85" fmla="*/ 0 h 55"/>
                <a:gd name="T86" fmla="*/ 49 w 49"/>
                <a:gd name="T87" fmla="*/ 55 h 5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" h="55">
                  <a:moveTo>
                    <a:pt x="34" y="54"/>
                  </a:moveTo>
                  <a:lnTo>
                    <a:pt x="34" y="47"/>
                  </a:lnTo>
                  <a:lnTo>
                    <a:pt x="27" y="47"/>
                  </a:lnTo>
                  <a:lnTo>
                    <a:pt x="27" y="41"/>
                  </a:lnTo>
                  <a:lnTo>
                    <a:pt x="27" y="34"/>
                  </a:lnTo>
                  <a:lnTo>
                    <a:pt x="27" y="27"/>
                  </a:lnTo>
                  <a:lnTo>
                    <a:pt x="27" y="20"/>
                  </a:lnTo>
                  <a:lnTo>
                    <a:pt x="27" y="13"/>
                  </a:lnTo>
                  <a:lnTo>
                    <a:pt x="21" y="13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6"/>
                  </a:lnTo>
                  <a:lnTo>
                    <a:pt x="34" y="13"/>
                  </a:lnTo>
                  <a:lnTo>
                    <a:pt x="41" y="13"/>
                  </a:lnTo>
                  <a:lnTo>
                    <a:pt x="41" y="20"/>
                  </a:lnTo>
                  <a:lnTo>
                    <a:pt x="41" y="27"/>
                  </a:lnTo>
                  <a:lnTo>
                    <a:pt x="41" y="34"/>
                  </a:lnTo>
                  <a:lnTo>
                    <a:pt x="48" y="34"/>
                  </a:lnTo>
                  <a:lnTo>
                    <a:pt x="48" y="41"/>
                  </a:lnTo>
                  <a:lnTo>
                    <a:pt x="48" y="47"/>
                  </a:lnTo>
                  <a:lnTo>
                    <a:pt x="34" y="54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8" name="Freeform 1738"/>
            <p:cNvSpPr>
              <a:spLocks/>
            </p:cNvSpPr>
            <p:nvPr/>
          </p:nvSpPr>
          <p:spPr bwMode="auto">
            <a:xfrm>
              <a:off x="2966" y="1537"/>
              <a:ext cx="70" cy="29"/>
            </a:xfrm>
            <a:custGeom>
              <a:avLst/>
              <a:gdLst>
                <a:gd name="T0" fmla="*/ 69 w 70"/>
                <a:gd name="T1" fmla="*/ 21 h 29"/>
                <a:gd name="T2" fmla="*/ 62 w 70"/>
                <a:gd name="T3" fmla="*/ 21 h 29"/>
                <a:gd name="T4" fmla="*/ 62 w 70"/>
                <a:gd name="T5" fmla="*/ 28 h 29"/>
                <a:gd name="T6" fmla="*/ 55 w 70"/>
                <a:gd name="T7" fmla="*/ 28 h 29"/>
                <a:gd name="T8" fmla="*/ 48 w 70"/>
                <a:gd name="T9" fmla="*/ 28 h 29"/>
                <a:gd name="T10" fmla="*/ 41 w 70"/>
                <a:gd name="T11" fmla="*/ 28 h 29"/>
                <a:gd name="T12" fmla="*/ 34 w 70"/>
                <a:gd name="T13" fmla="*/ 28 h 29"/>
                <a:gd name="T14" fmla="*/ 28 w 70"/>
                <a:gd name="T15" fmla="*/ 28 h 29"/>
                <a:gd name="T16" fmla="*/ 28 w 70"/>
                <a:gd name="T17" fmla="*/ 21 h 29"/>
                <a:gd name="T18" fmla="*/ 21 w 70"/>
                <a:gd name="T19" fmla="*/ 21 h 29"/>
                <a:gd name="T20" fmla="*/ 21 w 70"/>
                <a:gd name="T21" fmla="*/ 14 h 29"/>
                <a:gd name="T22" fmla="*/ 28 w 70"/>
                <a:gd name="T23" fmla="*/ 14 h 29"/>
                <a:gd name="T24" fmla="*/ 28 w 70"/>
                <a:gd name="T25" fmla="*/ 7 h 29"/>
                <a:gd name="T26" fmla="*/ 28 w 70"/>
                <a:gd name="T27" fmla="*/ 14 h 29"/>
                <a:gd name="T28" fmla="*/ 21 w 70"/>
                <a:gd name="T29" fmla="*/ 14 h 29"/>
                <a:gd name="T30" fmla="*/ 14 w 70"/>
                <a:gd name="T31" fmla="*/ 14 h 29"/>
                <a:gd name="T32" fmla="*/ 7 w 70"/>
                <a:gd name="T33" fmla="*/ 14 h 29"/>
                <a:gd name="T34" fmla="*/ 7 w 70"/>
                <a:gd name="T35" fmla="*/ 7 h 29"/>
                <a:gd name="T36" fmla="*/ 0 w 70"/>
                <a:gd name="T37" fmla="*/ 7 h 29"/>
                <a:gd name="T38" fmla="*/ 7 w 70"/>
                <a:gd name="T39" fmla="*/ 7 h 29"/>
                <a:gd name="T40" fmla="*/ 14 w 70"/>
                <a:gd name="T41" fmla="*/ 7 h 29"/>
                <a:gd name="T42" fmla="*/ 21 w 70"/>
                <a:gd name="T43" fmla="*/ 7 h 29"/>
                <a:gd name="T44" fmla="*/ 21 w 70"/>
                <a:gd name="T45" fmla="*/ 0 h 29"/>
                <a:gd name="T46" fmla="*/ 28 w 70"/>
                <a:gd name="T47" fmla="*/ 0 h 29"/>
                <a:gd name="T48" fmla="*/ 34 w 70"/>
                <a:gd name="T49" fmla="*/ 0 h 29"/>
                <a:gd name="T50" fmla="*/ 41 w 70"/>
                <a:gd name="T51" fmla="*/ 0 h 29"/>
                <a:gd name="T52" fmla="*/ 48 w 70"/>
                <a:gd name="T53" fmla="*/ 0 h 29"/>
                <a:gd name="T54" fmla="*/ 55 w 70"/>
                <a:gd name="T55" fmla="*/ 0 h 29"/>
                <a:gd name="T56" fmla="*/ 62 w 70"/>
                <a:gd name="T57" fmla="*/ 0 h 29"/>
                <a:gd name="T58" fmla="*/ 62 w 70"/>
                <a:gd name="T59" fmla="*/ 7 h 29"/>
                <a:gd name="T60" fmla="*/ 69 w 70"/>
                <a:gd name="T61" fmla="*/ 7 h 29"/>
                <a:gd name="T62" fmla="*/ 69 w 70"/>
                <a:gd name="T63" fmla="*/ 14 h 29"/>
                <a:gd name="T64" fmla="*/ 62 w 70"/>
                <a:gd name="T65" fmla="*/ 14 h 29"/>
                <a:gd name="T66" fmla="*/ 62 w 70"/>
                <a:gd name="T67" fmla="*/ 21 h 29"/>
                <a:gd name="T68" fmla="*/ 69 w 70"/>
                <a:gd name="T69" fmla="*/ 21 h 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29"/>
                <a:gd name="T107" fmla="*/ 70 w 70"/>
                <a:gd name="T108" fmla="*/ 29 h 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29">
                  <a:moveTo>
                    <a:pt x="69" y="21"/>
                  </a:moveTo>
                  <a:lnTo>
                    <a:pt x="62" y="21"/>
                  </a:lnTo>
                  <a:lnTo>
                    <a:pt x="62" y="28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1" y="28"/>
                  </a:lnTo>
                  <a:lnTo>
                    <a:pt x="34" y="28"/>
                  </a:lnTo>
                  <a:lnTo>
                    <a:pt x="28" y="28"/>
                  </a:lnTo>
                  <a:lnTo>
                    <a:pt x="28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8" y="14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7"/>
                  </a:lnTo>
                  <a:lnTo>
                    <a:pt x="0" y="7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9" y="7"/>
                  </a:lnTo>
                  <a:lnTo>
                    <a:pt x="69" y="14"/>
                  </a:lnTo>
                  <a:lnTo>
                    <a:pt x="62" y="14"/>
                  </a:lnTo>
                  <a:lnTo>
                    <a:pt x="62" y="21"/>
                  </a:lnTo>
                  <a:lnTo>
                    <a:pt x="69" y="21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9" name="Freeform 1739"/>
            <p:cNvSpPr>
              <a:spLocks/>
            </p:cNvSpPr>
            <p:nvPr/>
          </p:nvSpPr>
          <p:spPr bwMode="auto">
            <a:xfrm>
              <a:off x="3007" y="1818"/>
              <a:ext cx="83" cy="131"/>
            </a:xfrm>
            <a:custGeom>
              <a:avLst/>
              <a:gdLst>
                <a:gd name="T0" fmla="*/ 7 w 83"/>
                <a:gd name="T1" fmla="*/ 123 h 131"/>
                <a:gd name="T2" fmla="*/ 14 w 83"/>
                <a:gd name="T3" fmla="*/ 123 h 131"/>
                <a:gd name="T4" fmla="*/ 14 w 83"/>
                <a:gd name="T5" fmla="*/ 116 h 131"/>
                <a:gd name="T6" fmla="*/ 21 w 83"/>
                <a:gd name="T7" fmla="*/ 116 h 131"/>
                <a:gd name="T8" fmla="*/ 21 w 83"/>
                <a:gd name="T9" fmla="*/ 109 h 131"/>
                <a:gd name="T10" fmla="*/ 28 w 83"/>
                <a:gd name="T11" fmla="*/ 109 h 131"/>
                <a:gd name="T12" fmla="*/ 28 w 83"/>
                <a:gd name="T13" fmla="*/ 102 h 131"/>
                <a:gd name="T14" fmla="*/ 35 w 83"/>
                <a:gd name="T15" fmla="*/ 95 h 131"/>
                <a:gd name="T16" fmla="*/ 35 w 83"/>
                <a:gd name="T17" fmla="*/ 89 h 131"/>
                <a:gd name="T18" fmla="*/ 35 w 83"/>
                <a:gd name="T19" fmla="*/ 82 h 131"/>
                <a:gd name="T20" fmla="*/ 35 w 83"/>
                <a:gd name="T21" fmla="*/ 75 h 131"/>
                <a:gd name="T22" fmla="*/ 41 w 83"/>
                <a:gd name="T23" fmla="*/ 75 h 131"/>
                <a:gd name="T24" fmla="*/ 41 w 83"/>
                <a:gd name="T25" fmla="*/ 68 h 131"/>
                <a:gd name="T26" fmla="*/ 41 w 83"/>
                <a:gd name="T27" fmla="*/ 61 h 131"/>
                <a:gd name="T28" fmla="*/ 41 w 83"/>
                <a:gd name="T29" fmla="*/ 54 h 131"/>
                <a:gd name="T30" fmla="*/ 41 w 83"/>
                <a:gd name="T31" fmla="*/ 48 h 131"/>
                <a:gd name="T32" fmla="*/ 41 w 83"/>
                <a:gd name="T33" fmla="*/ 34 h 131"/>
                <a:gd name="T34" fmla="*/ 41 w 83"/>
                <a:gd name="T35" fmla="*/ 27 h 131"/>
                <a:gd name="T36" fmla="*/ 41 w 83"/>
                <a:gd name="T37" fmla="*/ 13 h 131"/>
                <a:gd name="T38" fmla="*/ 41 w 83"/>
                <a:gd name="T39" fmla="*/ 6 h 131"/>
                <a:gd name="T40" fmla="*/ 41 w 83"/>
                <a:gd name="T41" fmla="*/ 0 h 131"/>
                <a:gd name="T42" fmla="*/ 48 w 83"/>
                <a:gd name="T43" fmla="*/ 0 h 131"/>
                <a:gd name="T44" fmla="*/ 48 w 83"/>
                <a:gd name="T45" fmla="*/ 6 h 131"/>
                <a:gd name="T46" fmla="*/ 55 w 83"/>
                <a:gd name="T47" fmla="*/ 6 h 131"/>
                <a:gd name="T48" fmla="*/ 62 w 83"/>
                <a:gd name="T49" fmla="*/ 6 h 131"/>
                <a:gd name="T50" fmla="*/ 69 w 83"/>
                <a:gd name="T51" fmla="*/ 6 h 131"/>
                <a:gd name="T52" fmla="*/ 76 w 83"/>
                <a:gd name="T53" fmla="*/ 6 h 131"/>
                <a:gd name="T54" fmla="*/ 82 w 83"/>
                <a:gd name="T55" fmla="*/ 6 h 131"/>
                <a:gd name="T56" fmla="*/ 82 w 83"/>
                <a:gd name="T57" fmla="*/ 13 h 131"/>
                <a:gd name="T58" fmla="*/ 82 w 83"/>
                <a:gd name="T59" fmla="*/ 20 h 131"/>
                <a:gd name="T60" fmla="*/ 82 w 83"/>
                <a:gd name="T61" fmla="*/ 27 h 131"/>
                <a:gd name="T62" fmla="*/ 76 w 83"/>
                <a:gd name="T63" fmla="*/ 27 h 131"/>
                <a:gd name="T64" fmla="*/ 76 w 83"/>
                <a:gd name="T65" fmla="*/ 34 h 131"/>
                <a:gd name="T66" fmla="*/ 76 w 83"/>
                <a:gd name="T67" fmla="*/ 41 h 131"/>
                <a:gd name="T68" fmla="*/ 76 w 83"/>
                <a:gd name="T69" fmla="*/ 48 h 131"/>
                <a:gd name="T70" fmla="*/ 69 w 83"/>
                <a:gd name="T71" fmla="*/ 48 h 131"/>
                <a:gd name="T72" fmla="*/ 69 w 83"/>
                <a:gd name="T73" fmla="*/ 54 h 131"/>
                <a:gd name="T74" fmla="*/ 69 w 83"/>
                <a:gd name="T75" fmla="*/ 61 h 131"/>
                <a:gd name="T76" fmla="*/ 69 w 83"/>
                <a:gd name="T77" fmla="*/ 68 h 131"/>
                <a:gd name="T78" fmla="*/ 69 w 83"/>
                <a:gd name="T79" fmla="*/ 75 h 131"/>
                <a:gd name="T80" fmla="*/ 62 w 83"/>
                <a:gd name="T81" fmla="*/ 75 h 131"/>
                <a:gd name="T82" fmla="*/ 62 w 83"/>
                <a:gd name="T83" fmla="*/ 82 h 131"/>
                <a:gd name="T84" fmla="*/ 62 w 83"/>
                <a:gd name="T85" fmla="*/ 89 h 131"/>
                <a:gd name="T86" fmla="*/ 62 w 83"/>
                <a:gd name="T87" fmla="*/ 95 h 131"/>
                <a:gd name="T88" fmla="*/ 55 w 83"/>
                <a:gd name="T89" fmla="*/ 102 h 131"/>
                <a:gd name="T90" fmla="*/ 48 w 83"/>
                <a:gd name="T91" fmla="*/ 109 h 131"/>
                <a:gd name="T92" fmla="*/ 41 w 83"/>
                <a:gd name="T93" fmla="*/ 116 h 131"/>
                <a:gd name="T94" fmla="*/ 35 w 83"/>
                <a:gd name="T95" fmla="*/ 123 h 131"/>
                <a:gd name="T96" fmla="*/ 28 w 83"/>
                <a:gd name="T97" fmla="*/ 130 h 131"/>
                <a:gd name="T98" fmla="*/ 21 w 83"/>
                <a:gd name="T99" fmla="*/ 130 h 131"/>
                <a:gd name="T100" fmla="*/ 14 w 83"/>
                <a:gd name="T101" fmla="*/ 130 h 131"/>
                <a:gd name="T102" fmla="*/ 7 w 83"/>
                <a:gd name="T103" fmla="*/ 130 h 131"/>
                <a:gd name="T104" fmla="*/ 0 w 83"/>
                <a:gd name="T105" fmla="*/ 130 h 131"/>
                <a:gd name="T106" fmla="*/ 7 w 83"/>
                <a:gd name="T107" fmla="*/ 123 h 1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"/>
                <a:gd name="T163" fmla="*/ 0 h 131"/>
                <a:gd name="T164" fmla="*/ 83 w 83"/>
                <a:gd name="T165" fmla="*/ 131 h 1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" h="131">
                  <a:moveTo>
                    <a:pt x="7" y="123"/>
                  </a:moveTo>
                  <a:lnTo>
                    <a:pt x="14" y="123"/>
                  </a:lnTo>
                  <a:lnTo>
                    <a:pt x="14" y="116"/>
                  </a:lnTo>
                  <a:lnTo>
                    <a:pt x="21" y="116"/>
                  </a:lnTo>
                  <a:lnTo>
                    <a:pt x="21" y="109"/>
                  </a:lnTo>
                  <a:lnTo>
                    <a:pt x="28" y="109"/>
                  </a:lnTo>
                  <a:lnTo>
                    <a:pt x="28" y="102"/>
                  </a:lnTo>
                  <a:lnTo>
                    <a:pt x="35" y="95"/>
                  </a:lnTo>
                  <a:lnTo>
                    <a:pt x="35" y="89"/>
                  </a:lnTo>
                  <a:lnTo>
                    <a:pt x="35" y="82"/>
                  </a:lnTo>
                  <a:lnTo>
                    <a:pt x="35" y="75"/>
                  </a:lnTo>
                  <a:lnTo>
                    <a:pt x="41" y="75"/>
                  </a:lnTo>
                  <a:lnTo>
                    <a:pt x="41" y="68"/>
                  </a:lnTo>
                  <a:lnTo>
                    <a:pt x="41" y="61"/>
                  </a:lnTo>
                  <a:lnTo>
                    <a:pt x="41" y="54"/>
                  </a:lnTo>
                  <a:lnTo>
                    <a:pt x="41" y="48"/>
                  </a:lnTo>
                  <a:lnTo>
                    <a:pt x="41" y="34"/>
                  </a:lnTo>
                  <a:lnTo>
                    <a:pt x="41" y="27"/>
                  </a:lnTo>
                  <a:lnTo>
                    <a:pt x="41" y="13"/>
                  </a:lnTo>
                  <a:lnTo>
                    <a:pt x="41" y="6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55" y="6"/>
                  </a:lnTo>
                  <a:lnTo>
                    <a:pt x="62" y="6"/>
                  </a:lnTo>
                  <a:lnTo>
                    <a:pt x="69" y="6"/>
                  </a:lnTo>
                  <a:lnTo>
                    <a:pt x="76" y="6"/>
                  </a:lnTo>
                  <a:lnTo>
                    <a:pt x="82" y="6"/>
                  </a:lnTo>
                  <a:lnTo>
                    <a:pt x="82" y="13"/>
                  </a:lnTo>
                  <a:lnTo>
                    <a:pt x="82" y="20"/>
                  </a:lnTo>
                  <a:lnTo>
                    <a:pt x="82" y="27"/>
                  </a:lnTo>
                  <a:lnTo>
                    <a:pt x="76" y="27"/>
                  </a:lnTo>
                  <a:lnTo>
                    <a:pt x="76" y="34"/>
                  </a:lnTo>
                  <a:lnTo>
                    <a:pt x="76" y="41"/>
                  </a:lnTo>
                  <a:lnTo>
                    <a:pt x="76" y="48"/>
                  </a:lnTo>
                  <a:lnTo>
                    <a:pt x="69" y="48"/>
                  </a:lnTo>
                  <a:lnTo>
                    <a:pt x="69" y="54"/>
                  </a:lnTo>
                  <a:lnTo>
                    <a:pt x="69" y="61"/>
                  </a:lnTo>
                  <a:lnTo>
                    <a:pt x="69" y="68"/>
                  </a:lnTo>
                  <a:lnTo>
                    <a:pt x="69" y="75"/>
                  </a:lnTo>
                  <a:lnTo>
                    <a:pt x="62" y="75"/>
                  </a:lnTo>
                  <a:lnTo>
                    <a:pt x="62" y="82"/>
                  </a:lnTo>
                  <a:lnTo>
                    <a:pt x="62" y="89"/>
                  </a:lnTo>
                  <a:lnTo>
                    <a:pt x="62" y="95"/>
                  </a:lnTo>
                  <a:lnTo>
                    <a:pt x="55" y="102"/>
                  </a:lnTo>
                  <a:lnTo>
                    <a:pt x="48" y="109"/>
                  </a:lnTo>
                  <a:lnTo>
                    <a:pt x="41" y="116"/>
                  </a:lnTo>
                  <a:lnTo>
                    <a:pt x="35" y="123"/>
                  </a:lnTo>
                  <a:lnTo>
                    <a:pt x="28" y="130"/>
                  </a:lnTo>
                  <a:lnTo>
                    <a:pt x="21" y="130"/>
                  </a:lnTo>
                  <a:lnTo>
                    <a:pt x="14" y="130"/>
                  </a:lnTo>
                  <a:lnTo>
                    <a:pt x="7" y="130"/>
                  </a:lnTo>
                  <a:lnTo>
                    <a:pt x="0" y="130"/>
                  </a:lnTo>
                  <a:lnTo>
                    <a:pt x="7" y="123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0" name="Freeform 1740"/>
            <p:cNvSpPr>
              <a:spLocks/>
            </p:cNvSpPr>
            <p:nvPr/>
          </p:nvSpPr>
          <p:spPr bwMode="auto">
            <a:xfrm>
              <a:off x="3096" y="1824"/>
              <a:ext cx="56" cy="125"/>
            </a:xfrm>
            <a:custGeom>
              <a:avLst/>
              <a:gdLst>
                <a:gd name="T0" fmla="*/ 7 w 56"/>
                <a:gd name="T1" fmla="*/ 124 h 125"/>
                <a:gd name="T2" fmla="*/ 0 w 56"/>
                <a:gd name="T3" fmla="*/ 124 h 125"/>
                <a:gd name="T4" fmla="*/ 0 w 56"/>
                <a:gd name="T5" fmla="*/ 117 h 125"/>
                <a:gd name="T6" fmla="*/ 7 w 56"/>
                <a:gd name="T7" fmla="*/ 117 h 125"/>
                <a:gd name="T8" fmla="*/ 7 w 56"/>
                <a:gd name="T9" fmla="*/ 110 h 125"/>
                <a:gd name="T10" fmla="*/ 7 w 56"/>
                <a:gd name="T11" fmla="*/ 103 h 125"/>
                <a:gd name="T12" fmla="*/ 14 w 56"/>
                <a:gd name="T13" fmla="*/ 103 h 125"/>
                <a:gd name="T14" fmla="*/ 14 w 56"/>
                <a:gd name="T15" fmla="*/ 96 h 125"/>
                <a:gd name="T16" fmla="*/ 14 w 56"/>
                <a:gd name="T17" fmla="*/ 89 h 125"/>
                <a:gd name="T18" fmla="*/ 14 w 56"/>
                <a:gd name="T19" fmla="*/ 83 h 125"/>
                <a:gd name="T20" fmla="*/ 21 w 56"/>
                <a:gd name="T21" fmla="*/ 76 h 125"/>
                <a:gd name="T22" fmla="*/ 21 w 56"/>
                <a:gd name="T23" fmla="*/ 69 h 125"/>
                <a:gd name="T24" fmla="*/ 21 w 56"/>
                <a:gd name="T25" fmla="*/ 62 h 125"/>
                <a:gd name="T26" fmla="*/ 21 w 56"/>
                <a:gd name="T27" fmla="*/ 48 h 125"/>
                <a:gd name="T28" fmla="*/ 21 w 56"/>
                <a:gd name="T29" fmla="*/ 42 h 125"/>
                <a:gd name="T30" fmla="*/ 21 w 56"/>
                <a:gd name="T31" fmla="*/ 35 h 125"/>
                <a:gd name="T32" fmla="*/ 21 w 56"/>
                <a:gd name="T33" fmla="*/ 28 h 125"/>
                <a:gd name="T34" fmla="*/ 21 w 56"/>
                <a:gd name="T35" fmla="*/ 14 h 125"/>
                <a:gd name="T36" fmla="*/ 14 w 56"/>
                <a:gd name="T37" fmla="*/ 7 h 125"/>
                <a:gd name="T38" fmla="*/ 14 w 56"/>
                <a:gd name="T39" fmla="*/ 0 h 125"/>
                <a:gd name="T40" fmla="*/ 21 w 56"/>
                <a:gd name="T41" fmla="*/ 0 h 125"/>
                <a:gd name="T42" fmla="*/ 28 w 56"/>
                <a:gd name="T43" fmla="*/ 0 h 125"/>
                <a:gd name="T44" fmla="*/ 35 w 56"/>
                <a:gd name="T45" fmla="*/ 0 h 125"/>
                <a:gd name="T46" fmla="*/ 41 w 56"/>
                <a:gd name="T47" fmla="*/ 0 h 125"/>
                <a:gd name="T48" fmla="*/ 48 w 56"/>
                <a:gd name="T49" fmla="*/ 0 h 125"/>
                <a:gd name="T50" fmla="*/ 55 w 56"/>
                <a:gd name="T51" fmla="*/ 0 h 125"/>
                <a:gd name="T52" fmla="*/ 55 w 56"/>
                <a:gd name="T53" fmla="*/ 7 h 125"/>
                <a:gd name="T54" fmla="*/ 55 w 56"/>
                <a:gd name="T55" fmla="*/ 14 h 125"/>
                <a:gd name="T56" fmla="*/ 55 w 56"/>
                <a:gd name="T57" fmla="*/ 21 h 125"/>
                <a:gd name="T58" fmla="*/ 55 w 56"/>
                <a:gd name="T59" fmla="*/ 28 h 125"/>
                <a:gd name="T60" fmla="*/ 48 w 56"/>
                <a:gd name="T61" fmla="*/ 28 h 125"/>
                <a:gd name="T62" fmla="*/ 48 w 56"/>
                <a:gd name="T63" fmla="*/ 35 h 125"/>
                <a:gd name="T64" fmla="*/ 48 w 56"/>
                <a:gd name="T65" fmla="*/ 42 h 125"/>
                <a:gd name="T66" fmla="*/ 48 w 56"/>
                <a:gd name="T67" fmla="*/ 48 h 125"/>
                <a:gd name="T68" fmla="*/ 41 w 56"/>
                <a:gd name="T69" fmla="*/ 48 h 125"/>
                <a:gd name="T70" fmla="*/ 41 w 56"/>
                <a:gd name="T71" fmla="*/ 55 h 125"/>
                <a:gd name="T72" fmla="*/ 41 w 56"/>
                <a:gd name="T73" fmla="*/ 62 h 125"/>
                <a:gd name="T74" fmla="*/ 41 w 56"/>
                <a:gd name="T75" fmla="*/ 69 h 125"/>
                <a:gd name="T76" fmla="*/ 41 w 56"/>
                <a:gd name="T77" fmla="*/ 76 h 125"/>
                <a:gd name="T78" fmla="*/ 41 w 56"/>
                <a:gd name="T79" fmla="*/ 83 h 125"/>
                <a:gd name="T80" fmla="*/ 41 w 56"/>
                <a:gd name="T81" fmla="*/ 89 h 125"/>
                <a:gd name="T82" fmla="*/ 35 w 56"/>
                <a:gd name="T83" fmla="*/ 89 h 125"/>
                <a:gd name="T84" fmla="*/ 35 w 56"/>
                <a:gd name="T85" fmla="*/ 96 h 125"/>
                <a:gd name="T86" fmla="*/ 35 w 56"/>
                <a:gd name="T87" fmla="*/ 103 h 125"/>
                <a:gd name="T88" fmla="*/ 35 w 56"/>
                <a:gd name="T89" fmla="*/ 110 h 125"/>
                <a:gd name="T90" fmla="*/ 35 w 56"/>
                <a:gd name="T91" fmla="*/ 117 h 125"/>
                <a:gd name="T92" fmla="*/ 28 w 56"/>
                <a:gd name="T93" fmla="*/ 117 h 125"/>
                <a:gd name="T94" fmla="*/ 28 w 56"/>
                <a:gd name="T95" fmla="*/ 124 h 125"/>
                <a:gd name="T96" fmla="*/ 21 w 56"/>
                <a:gd name="T97" fmla="*/ 124 h 125"/>
                <a:gd name="T98" fmla="*/ 14 w 56"/>
                <a:gd name="T99" fmla="*/ 124 h 125"/>
                <a:gd name="T100" fmla="*/ 7 w 56"/>
                <a:gd name="T101" fmla="*/ 124 h 1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"/>
                <a:gd name="T154" fmla="*/ 0 h 125"/>
                <a:gd name="T155" fmla="*/ 56 w 56"/>
                <a:gd name="T156" fmla="*/ 125 h 1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" h="125">
                  <a:moveTo>
                    <a:pt x="7" y="124"/>
                  </a:moveTo>
                  <a:lnTo>
                    <a:pt x="0" y="124"/>
                  </a:lnTo>
                  <a:lnTo>
                    <a:pt x="0" y="117"/>
                  </a:lnTo>
                  <a:lnTo>
                    <a:pt x="7" y="117"/>
                  </a:lnTo>
                  <a:lnTo>
                    <a:pt x="7" y="110"/>
                  </a:lnTo>
                  <a:lnTo>
                    <a:pt x="7" y="103"/>
                  </a:lnTo>
                  <a:lnTo>
                    <a:pt x="14" y="103"/>
                  </a:lnTo>
                  <a:lnTo>
                    <a:pt x="14" y="96"/>
                  </a:lnTo>
                  <a:lnTo>
                    <a:pt x="14" y="89"/>
                  </a:lnTo>
                  <a:lnTo>
                    <a:pt x="14" y="83"/>
                  </a:lnTo>
                  <a:lnTo>
                    <a:pt x="21" y="76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1" y="48"/>
                  </a:lnTo>
                  <a:lnTo>
                    <a:pt x="21" y="42"/>
                  </a:lnTo>
                  <a:lnTo>
                    <a:pt x="21" y="35"/>
                  </a:lnTo>
                  <a:lnTo>
                    <a:pt x="21" y="28"/>
                  </a:lnTo>
                  <a:lnTo>
                    <a:pt x="21" y="14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55" y="14"/>
                  </a:lnTo>
                  <a:lnTo>
                    <a:pt x="55" y="21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8" y="35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1" y="48"/>
                  </a:lnTo>
                  <a:lnTo>
                    <a:pt x="41" y="55"/>
                  </a:lnTo>
                  <a:lnTo>
                    <a:pt x="41" y="62"/>
                  </a:lnTo>
                  <a:lnTo>
                    <a:pt x="41" y="69"/>
                  </a:lnTo>
                  <a:lnTo>
                    <a:pt x="41" y="76"/>
                  </a:lnTo>
                  <a:lnTo>
                    <a:pt x="41" y="83"/>
                  </a:lnTo>
                  <a:lnTo>
                    <a:pt x="41" y="89"/>
                  </a:lnTo>
                  <a:lnTo>
                    <a:pt x="35" y="89"/>
                  </a:lnTo>
                  <a:lnTo>
                    <a:pt x="35" y="96"/>
                  </a:lnTo>
                  <a:lnTo>
                    <a:pt x="35" y="103"/>
                  </a:lnTo>
                  <a:lnTo>
                    <a:pt x="35" y="110"/>
                  </a:lnTo>
                  <a:lnTo>
                    <a:pt x="35" y="117"/>
                  </a:lnTo>
                  <a:lnTo>
                    <a:pt x="28" y="117"/>
                  </a:lnTo>
                  <a:lnTo>
                    <a:pt x="28" y="124"/>
                  </a:lnTo>
                  <a:lnTo>
                    <a:pt x="21" y="124"/>
                  </a:lnTo>
                  <a:lnTo>
                    <a:pt x="14" y="124"/>
                  </a:lnTo>
                  <a:lnTo>
                    <a:pt x="7" y="124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1" name="Freeform 1741"/>
            <p:cNvSpPr>
              <a:spLocks/>
            </p:cNvSpPr>
            <p:nvPr/>
          </p:nvSpPr>
          <p:spPr bwMode="auto">
            <a:xfrm>
              <a:off x="3014" y="1920"/>
              <a:ext cx="29" cy="22"/>
            </a:xfrm>
            <a:custGeom>
              <a:avLst/>
              <a:gdLst>
                <a:gd name="T0" fmla="*/ 28 w 29"/>
                <a:gd name="T1" fmla="*/ 0 h 22"/>
                <a:gd name="T2" fmla="*/ 21 w 29"/>
                <a:gd name="T3" fmla="*/ 0 h 22"/>
                <a:gd name="T4" fmla="*/ 21 w 29"/>
                <a:gd name="T5" fmla="*/ 7 h 22"/>
                <a:gd name="T6" fmla="*/ 14 w 29"/>
                <a:gd name="T7" fmla="*/ 7 h 22"/>
                <a:gd name="T8" fmla="*/ 14 w 29"/>
                <a:gd name="T9" fmla="*/ 14 h 22"/>
                <a:gd name="T10" fmla="*/ 7 w 29"/>
                <a:gd name="T11" fmla="*/ 14 h 22"/>
                <a:gd name="T12" fmla="*/ 7 w 29"/>
                <a:gd name="T13" fmla="*/ 21 h 22"/>
                <a:gd name="T14" fmla="*/ 0 w 29"/>
                <a:gd name="T15" fmla="*/ 21 h 22"/>
                <a:gd name="T16" fmla="*/ 7 w 29"/>
                <a:gd name="T17" fmla="*/ 21 h 22"/>
                <a:gd name="T18" fmla="*/ 7 w 29"/>
                <a:gd name="T19" fmla="*/ 14 h 22"/>
                <a:gd name="T20" fmla="*/ 14 w 29"/>
                <a:gd name="T21" fmla="*/ 14 h 22"/>
                <a:gd name="T22" fmla="*/ 14 w 29"/>
                <a:gd name="T23" fmla="*/ 7 h 22"/>
                <a:gd name="T24" fmla="*/ 21 w 29"/>
                <a:gd name="T25" fmla="*/ 7 h 22"/>
                <a:gd name="T26" fmla="*/ 21 w 29"/>
                <a:gd name="T27" fmla="*/ 0 h 22"/>
                <a:gd name="T28" fmla="*/ 28 w 29"/>
                <a:gd name="T29" fmla="*/ 0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22"/>
                <a:gd name="T47" fmla="*/ 29 w 2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22">
                  <a:moveTo>
                    <a:pt x="28" y="0"/>
                  </a:moveTo>
                  <a:lnTo>
                    <a:pt x="21" y="0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8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2" name="Freeform 1742"/>
            <p:cNvSpPr>
              <a:spLocks/>
            </p:cNvSpPr>
            <p:nvPr/>
          </p:nvSpPr>
          <p:spPr bwMode="auto">
            <a:xfrm>
              <a:off x="3035" y="1886"/>
              <a:ext cx="17" cy="35"/>
            </a:xfrm>
            <a:custGeom>
              <a:avLst/>
              <a:gdLst>
                <a:gd name="T0" fmla="*/ 16 w 17"/>
                <a:gd name="T1" fmla="*/ 0 h 35"/>
                <a:gd name="T2" fmla="*/ 16 w 17"/>
                <a:gd name="T3" fmla="*/ 7 h 35"/>
                <a:gd name="T4" fmla="*/ 8 w 17"/>
                <a:gd name="T5" fmla="*/ 7 h 35"/>
                <a:gd name="T6" fmla="*/ 8 w 17"/>
                <a:gd name="T7" fmla="*/ 14 h 35"/>
                <a:gd name="T8" fmla="*/ 8 w 17"/>
                <a:gd name="T9" fmla="*/ 21 h 35"/>
                <a:gd name="T10" fmla="*/ 8 w 17"/>
                <a:gd name="T11" fmla="*/ 27 h 35"/>
                <a:gd name="T12" fmla="*/ 8 w 17"/>
                <a:gd name="T13" fmla="*/ 34 h 35"/>
                <a:gd name="T14" fmla="*/ 0 w 17"/>
                <a:gd name="T15" fmla="*/ 34 h 35"/>
                <a:gd name="T16" fmla="*/ 8 w 17"/>
                <a:gd name="T17" fmla="*/ 27 h 35"/>
                <a:gd name="T18" fmla="*/ 8 w 17"/>
                <a:gd name="T19" fmla="*/ 21 h 35"/>
                <a:gd name="T20" fmla="*/ 8 w 17"/>
                <a:gd name="T21" fmla="*/ 14 h 35"/>
                <a:gd name="T22" fmla="*/ 8 w 17"/>
                <a:gd name="T23" fmla="*/ 7 h 35"/>
                <a:gd name="T24" fmla="*/ 16 w 17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35"/>
                <a:gd name="T41" fmla="*/ 17 w 17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35">
                  <a:moveTo>
                    <a:pt x="16" y="0"/>
                  </a:moveTo>
                  <a:lnTo>
                    <a:pt x="16" y="7"/>
                  </a:lnTo>
                  <a:lnTo>
                    <a:pt x="8" y="7"/>
                  </a:lnTo>
                  <a:lnTo>
                    <a:pt x="8" y="14"/>
                  </a:lnTo>
                  <a:lnTo>
                    <a:pt x="8" y="21"/>
                  </a:lnTo>
                  <a:lnTo>
                    <a:pt x="8" y="27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8" y="27"/>
                  </a:lnTo>
                  <a:lnTo>
                    <a:pt x="8" y="21"/>
                  </a:lnTo>
                  <a:lnTo>
                    <a:pt x="8" y="14"/>
                  </a:lnTo>
                  <a:lnTo>
                    <a:pt x="8" y="7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3" name="Freeform 1743"/>
            <p:cNvSpPr>
              <a:spLocks/>
            </p:cNvSpPr>
            <p:nvPr/>
          </p:nvSpPr>
          <p:spPr bwMode="auto">
            <a:xfrm>
              <a:off x="3048" y="1818"/>
              <a:ext cx="1" cy="69"/>
            </a:xfrm>
            <a:custGeom>
              <a:avLst/>
              <a:gdLst>
                <a:gd name="T0" fmla="*/ 0 w 1"/>
                <a:gd name="T1" fmla="*/ 0 h 69"/>
                <a:gd name="T2" fmla="*/ 0 w 1"/>
                <a:gd name="T3" fmla="*/ 6 h 69"/>
                <a:gd name="T4" fmla="*/ 0 w 1"/>
                <a:gd name="T5" fmla="*/ 13 h 69"/>
                <a:gd name="T6" fmla="*/ 0 w 1"/>
                <a:gd name="T7" fmla="*/ 20 h 69"/>
                <a:gd name="T8" fmla="*/ 0 w 1"/>
                <a:gd name="T9" fmla="*/ 27 h 69"/>
                <a:gd name="T10" fmla="*/ 0 w 1"/>
                <a:gd name="T11" fmla="*/ 34 h 69"/>
                <a:gd name="T12" fmla="*/ 0 w 1"/>
                <a:gd name="T13" fmla="*/ 41 h 69"/>
                <a:gd name="T14" fmla="*/ 0 w 1"/>
                <a:gd name="T15" fmla="*/ 48 h 69"/>
                <a:gd name="T16" fmla="*/ 0 w 1"/>
                <a:gd name="T17" fmla="*/ 54 h 69"/>
                <a:gd name="T18" fmla="*/ 0 w 1"/>
                <a:gd name="T19" fmla="*/ 61 h 69"/>
                <a:gd name="T20" fmla="*/ 0 w 1"/>
                <a:gd name="T21" fmla="*/ 68 h 69"/>
                <a:gd name="T22" fmla="*/ 0 w 1"/>
                <a:gd name="T23" fmla="*/ 61 h 69"/>
                <a:gd name="T24" fmla="*/ 0 w 1"/>
                <a:gd name="T25" fmla="*/ 54 h 69"/>
                <a:gd name="T26" fmla="*/ 0 w 1"/>
                <a:gd name="T27" fmla="*/ 48 h 69"/>
                <a:gd name="T28" fmla="*/ 0 w 1"/>
                <a:gd name="T29" fmla="*/ 41 h 69"/>
                <a:gd name="T30" fmla="*/ 0 w 1"/>
                <a:gd name="T31" fmla="*/ 34 h 69"/>
                <a:gd name="T32" fmla="*/ 0 w 1"/>
                <a:gd name="T33" fmla="*/ 27 h 69"/>
                <a:gd name="T34" fmla="*/ 0 w 1"/>
                <a:gd name="T35" fmla="*/ 20 h 69"/>
                <a:gd name="T36" fmla="*/ 0 w 1"/>
                <a:gd name="T37" fmla="*/ 13 h 69"/>
                <a:gd name="T38" fmla="*/ 0 w 1"/>
                <a:gd name="T39" fmla="*/ 6 h 69"/>
                <a:gd name="T40" fmla="*/ 0 w 1"/>
                <a:gd name="T41" fmla="*/ 0 h 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"/>
                <a:gd name="T64" fmla="*/ 0 h 69"/>
                <a:gd name="T65" fmla="*/ 1 w 1"/>
                <a:gd name="T66" fmla="*/ 69 h 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" h="69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4" name="Freeform 1744"/>
            <p:cNvSpPr>
              <a:spLocks/>
            </p:cNvSpPr>
            <p:nvPr/>
          </p:nvSpPr>
          <p:spPr bwMode="auto">
            <a:xfrm>
              <a:off x="3048" y="1818"/>
              <a:ext cx="42" cy="17"/>
            </a:xfrm>
            <a:custGeom>
              <a:avLst/>
              <a:gdLst>
                <a:gd name="T0" fmla="*/ 41 w 42"/>
                <a:gd name="T1" fmla="*/ 16 h 17"/>
                <a:gd name="T2" fmla="*/ 35 w 42"/>
                <a:gd name="T3" fmla="*/ 16 h 17"/>
                <a:gd name="T4" fmla="*/ 28 w 42"/>
                <a:gd name="T5" fmla="*/ 16 h 17"/>
                <a:gd name="T6" fmla="*/ 21 w 42"/>
                <a:gd name="T7" fmla="*/ 16 h 17"/>
                <a:gd name="T8" fmla="*/ 14 w 42"/>
                <a:gd name="T9" fmla="*/ 16 h 17"/>
                <a:gd name="T10" fmla="*/ 7 w 42"/>
                <a:gd name="T11" fmla="*/ 16 h 17"/>
                <a:gd name="T12" fmla="*/ 0 w 42"/>
                <a:gd name="T13" fmla="*/ 0 h 17"/>
                <a:gd name="T14" fmla="*/ 7 w 42"/>
                <a:gd name="T15" fmla="*/ 0 h 17"/>
                <a:gd name="T16" fmla="*/ 7 w 42"/>
                <a:gd name="T17" fmla="*/ 16 h 17"/>
                <a:gd name="T18" fmla="*/ 14 w 42"/>
                <a:gd name="T19" fmla="*/ 16 h 17"/>
                <a:gd name="T20" fmla="*/ 21 w 42"/>
                <a:gd name="T21" fmla="*/ 16 h 17"/>
                <a:gd name="T22" fmla="*/ 28 w 42"/>
                <a:gd name="T23" fmla="*/ 16 h 17"/>
                <a:gd name="T24" fmla="*/ 35 w 42"/>
                <a:gd name="T25" fmla="*/ 16 h 17"/>
                <a:gd name="T26" fmla="*/ 41 w 42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"/>
                <a:gd name="T43" fmla="*/ 0 h 17"/>
                <a:gd name="T44" fmla="*/ 42 w 42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" h="17">
                  <a:moveTo>
                    <a:pt x="41" y="16"/>
                  </a:moveTo>
                  <a:lnTo>
                    <a:pt x="35" y="16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8" y="16"/>
                  </a:lnTo>
                  <a:lnTo>
                    <a:pt x="35" y="16"/>
                  </a:lnTo>
                  <a:lnTo>
                    <a:pt x="41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5" name="Freeform 1745"/>
            <p:cNvSpPr>
              <a:spLocks/>
            </p:cNvSpPr>
            <p:nvPr/>
          </p:nvSpPr>
          <p:spPr bwMode="auto">
            <a:xfrm>
              <a:off x="3076" y="1824"/>
              <a:ext cx="17" cy="43"/>
            </a:xfrm>
            <a:custGeom>
              <a:avLst/>
              <a:gdLst>
                <a:gd name="T0" fmla="*/ 0 w 17"/>
                <a:gd name="T1" fmla="*/ 42 h 43"/>
                <a:gd name="T2" fmla="*/ 8 w 17"/>
                <a:gd name="T3" fmla="*/ 35 h 43"/>
                <a:gd name="T4" fmla="*/ 8 w 17"/>
                <a:gd name="T5" fmla="*/ 28 h 43"/>
                <a:gd name="T6" fmla="*/ 8 w 17"/>
                <a:gd name="T7" fmla="*/ 21 h 43"/>
                <a:gd name="T8" fmla="*/ 16 w 17"/>
                <a:gd name="T9" fmla="*/ 21 h 43"/>
                <a:gd name="T10" fmla="*/ 16 w 17"/>
                <a:gd name="T11" fmla="*/ 14 h 43"/>
                <a:gd name="T12" fmla="*/ 16 w 17"/>
                <a:gd name="T13" fmla="*/ 7 h 43"/>
                <a:gd name="T14" fmla="*/ 16 w 17"/>
                <a:gd name="T15" fmla="*/ 0 h 43"/>
                <a:gd name="T16" fmla="*/ 16 w 17"/>
                <a:gd name="T17" fmla="*/ 7 h 43"/>
                <a:gd name="T18" fmla="*/ 16 w 17"/>
                <a:gd name="T19" fmla="*/ 14 h 43"/>
                <a:gd name="T20" fmla="*/ 16 w 17"/>
                <a:gd name="T21" fmla="*/ 21 h 43"/>
                <a:gd name="T22" fmla="*/ 8 w 17"/>
                <a:gd name="T23" fmla="*/ 21 h 43"/>
                <a:gd name="T24" fmla="*/ 8 w 17"/>
                <a:gd name="T25" fmla="*/ 28 h 43"/>
                <a:gd name="T26" fmla="*/ 8 w 17"/>
                <a:gd name="T27" fmla="*/ 35 h 43"/>
                <a:gd name="T28" fmla="*/ 8 w 17"/>
                <a:gd name="T29" fmla="*/ 42 h 43"/>
                <a:gd name="T30" fmla="*/ 0 w 17"/>
                <a:gd name="T31" fmla="*/ 42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43"/>
                <a:gd name="T50" fmla="*/ 17 w 17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43">
                  <a:moveTo>
                    <a:pt x="0" y="42"/>
                  </a:moveTo>
                  <a:lnTo>
                    <a:pt x="8" y="35"/>
                  </a:lnTo>
                  <a:lnTo>
                    <a:pt x="8" y="28"/>
                  </a:lnTo>
                  <a:lnTo>
                    <a:pt x="8" y="21"/>
                  </a:lnTo>
                  <a:lnTo>
                    <a:pt x="16" y="21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6" y="21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8" y="35"/>
                  </a:lnTo>
                  <a:lnTo>
                    <a:pt x="8" y="42"/>
                  </a:lnTo>
                  <a:lnTo>
                    <a:pt x="0" y="42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6" name="Freeform 1746"/>
            <p:cNvSpPr>
              <a:spLocks/>
            </p:cNvSpPr>
            <p:nvPr/>
          </p:nvSpPr>
          <p:spPr bwMode="auto">
            <a:xfrm>
              <a:off x="3069" y="1866"/>
              <a:ext cx="17" cy="48"/>
            </a:xfrm>
            <a:custGeom>
              <a:avLst/>
              <a:gdLst>
                <a:gd name="T0" fmla="*/ 0 w 17"/>
                <a:gd name="T1" fmla="*/ 47 h 48"/>
                <a:gd name="T2" fmla="*/ 0 w 17"/>
                <a:gd name="T3" fmla="*/ 41 h 48"/>
                <a:gd name="T4" fmla="*/ 0 w 17"/>
                <a:gd name="T5" fmla="*/ 34 h 48"/>
                <a:gd name="T6" fmla="*/ 0 w 17"/>
                <a:gd name="T7" fmla="*/ 27 h 48"/>
                <a:gd name="T8" fmla="*/ 16 w 17"/>
                <a:gd name="T9" fmla="*/ 27 h 48"/>
                <a:gd name="T10" fmla="*/ 16 w 17"/>
                <a:gd name="T11" fmla="*/ 20 h 48"/>
                <a:gd name="T12" fmla="*/ 16 w 17"/>
                <a:gd name="T13" fmla="*/ 13 h 48"/>
                <a:gd name="T14" fmla="*/ 16 w 17"/>
                <a:gd name="T15" fmla="*/ 6 h 48"/>
                <a:gd name="T16" fmla="*/ 16 w 17"/>
                <a:gd name="T17" fmla="*/ 0 h 48"/>
                <a:gd name="T18" fmla="*/ 16 w 17"/>
                <a:gd name="T19" fmla="*/ 6 h 48"/>
                <a:gd name="T20" fmla="*/ 16 w 17"/>
                <a:gd name="T21" fmla="*/ 13 h 48"/>
                <a:gd name="T22" fmla="*/ 16 w 17"/>
                <a:gd name="T23" fmla="*/ 20 h 48"/>
                <a:gd name="T24" fmla="*/ 16 w 17"/>
                <a:gd name="T25" fmla="*/ 27 h 48"/>
                <a:gd name="T26" fmla="*/ 0 w 17"/>
                <a:gd name="T27" fmla="*/ 27 h 48"/>
                <a:gd name="T28" fmla="*/ 0 w 17"/>
                <a:gd name="T29" fmla="*/ 34 h 48"/>
                <a:gd name="T30" fmla="*/ 0 w 17"/>
                <a:gd name="T31" fmla="*/ 41 h 48"/>
                <a:gd name="T32" fmla="*/ 0 w 17"/>
                <a:gd name="T33" fmla="*/ 47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48"/>
                <a:gd name="T53" fmla="*/ 17 w 1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48">
                  <a:moveTo>
                    <a:pt x="0" y="47"/>
                  </a:move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7" name="Freeform 1747"/>
            <p:cNvSpPr>
              <a:spLocks/>
            </p:cNvSpPr>
            <p:nvPr/>
          </p:nvSpPr>
          <p:spPr bwMode="auto">
            <a:xfrm>
              <a:off x="3035" y="1913"/>
              <a:ext cx="35" cy="36"/>
            </a:xfrm>
            <a:custGeom>
              <a:avLst/>
              <a:gdLst>
                <a:gd name="T0" fmla="*/ 0 w 35"/>
                <a:gd name="T1" fmla="*/ 35 h 36"/>
                <a:gd name="T2" fmla="*/ 7 w 35"/>
                <a:gd name="T3" fmla="*/ 28 h 36"/>
                <a:gd name="T4" fmla="*/ 13 w 35"/>
                <a:gd name="T5" fmla="*/ 21 h 36"/>
                <a:gd name="T6" fmla="*/ 20 w 35"/>
                <a:gd name="T7" fmla="*/ 14 h 36"/>
                <a:gd name="T8" fmla="*/ 27 w 35"/>
                <a:gd name="T9" fmla="*/ 7 h 36"/>
                <a:gd name="T10" fmla="*/ 34 w 35"/>
                <a:gd name="T11" fmla="*/ 0 h 36"/>
                <a:gd name="T12" fmla="*/ 34 w 35"/>
                <a:gd name="T13" fmla="*/ 7 h 36"/>
                <a:gd name="T14" fmla="*/ 27 w 35"/>
                <a:gd name="T15" fmla="*/ 7 h 36"/>
                <a:gd name="T16" fmla="*/ 27 w 35"/>
                <a:gd name="T17" fmla="*/ 14 h 36"/>
                <a:gd name="T18" fmla="*/ 20 w 35"/>
                <a:gd name="T19" fmla="*/ 14 h 36"/>
                <a:gd name="T20" fmla="*/ 13 w 35"/>
                <a:gd name="T21" fmla="*/ 21 h 36"/>
                <a:gd name="T22" fmla="*/ 7 w 35"/>
                <a:gd name="T23" fmla="*/ 28 h 36"/>
                <a:gd name="T24" fmla="*/ 0 w 35"/>
                <a:gd name="T25" fmla="*/ 35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36"/>
                <a:gd name="T41" fmla="*/ 35 w 35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36">
                  <a:moveTo>
                    <a:pt x="0" y="35"/>
                  </a:moveTo>
                  <a:lnTo>
                    <a:pt x="7" y="28"/>
                  </a:lnTo>
                  <a:lnTo>
                    <a:pt x="13" y="21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7" y="14"/>
                  </a:lnTo>
                  <a:lnTo>
                    <a:pt x="20" y="14"/>
                  </a:lnTo>
                  <a:lnTo>
                    <a:pt x="13" y="21"/>
                  </a:lnTo>
                  <a:lnTo>
                    <a:pt x="7" y="28"/>
                  </a:lnTo>
                  <a:lnTo>
                    <a:pt x="0" y="35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8" name="Freeform 1748"/>
            <p:cNvSpPr>
              <a:spLocks/>
            </p:cNvSpPr>
            <p:nvPr/>
          </p:nvSpPr>
          <p:spPr bwMode="auto">
            <a:xfrm>
              <a:off x="3007" y="1948"/>
              <a:ext cx="29" cy="1"/>
            </a:xfrm>
            <a:custGeom>
              <a:avLst/>
              <a:gdLst>
                <a:gd name="T0" fmla="*/ 0 w 29"/>
                <a:gd name="T1" fmla="*/ 0 h 1"/>
                <a:gd name="T2" fmla="*/ 7 w 29"/>
                <a:gd name="T3" fmla="*/ 0 h 1"/>
                <a:gd name="T4" fmla="*/ 14 w 29"/>
                <a:gd name="T5" fmla="*/ 0 h 1"/>
                <a:gd name="T6" fmla="*/ 21 w 29"/>
                <a:gd name="T7" fmla="*/ 0 h 1"/>
                <a:gd name="T8" fmla="*/ 28 w 29"/>
                <a:gd name="T9" fmla="*/ 0 h 1"/>
                <a:gd name="T10" fmla="*/ 21 w 29"/>
                <a:gd name="T11" fmla="*/ 0 h 1"/>
                <a:gd name="T12" fmla="*/ 14 w 29"/>
                <a:gd name="T13" fmla="*/ 0 h 1"/>
                <a:gd name="T14" fmla="*/ 7 w 29"/>
                <a:gd name="T15" fmla="*/ 0 h 1"/>
                <a:gd name="T16" fmla="*/ 0 w 29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"/>
                <a:gd name="T29" fmla="*/ 29 w 29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9" name="Freeform 1749"/>
            <p:cNvSpPr>
              <a:spLocks/>
            </p:cNvSpPr>
            <p:nvPr/>
          </p:nvSpPr>
          <p:spPr bwMode="auto">
            <a:xfrm>
              <a:off x="3007" y="194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0" name="Freeform 1750"/>
            <p:cNvSpPr>
              <a:spLocks/>
            </p:cNvSpPr>
            <p:nvPr/>
          </p:nvSpPr>
          <p:spPr bwMode="auto">
            <a:xfrm>
              <a:off x="3083" y="1346"/>
              <a:ext cx="21" cy="21"/>
            </a:xfrm>
            <a:custGeom>
              <a:avLst/>
              <a:gdLst>
                <a:gd name="T0" fmla="*/ 0 w 21"/>
                <a:gd name="T1" fmla="*/ 20 h 21"/>
                <a:gd name="T2" fmla="*/ 6 w 21"/>
                <a:gd name="T3" fmla="*/ 20 h 21"/>
                <a:gd name="T4" fmla="*/ 6 w 21"/>
                <a:gd name="T5" fmla="*/ 14 h 21"/>
                <a:gd name="T6" fmla="*/ 13 w 21"/>
                <a:gd name="T7" fmla="*/ 14 h 21"/>
                <a:gd name="T8" fmla="*/ 13 w 21"/>
                <a:gd name="T9" fmla="*/ 7 h 21"/>
                <a:gd name="T10" fmla="*/ 13 w 21"/>
                <a:gd name="T11" fmla="*/ 0 h 21"/>
                <a:gd name="T12" fmla="*/ 20 w 21"/>
                <a:gd name="T13" fmla="*/ 0 h 21"/>
                <a:gd name="T14" fmla="*/ 20 w 21"/>
                <a:gd name="T15" fmla="*/ 7 h 21"/>
                <a:gd name="T16" fmla="*/ 13 w 21"/>
                <a:gd name="T17" fmla="*/ 7 h 21"/>
                <a:gd name="T18" fmla="*/ 13 w 21"/>
                <a:gd name="T19" fmla="*/ 14 h 21"/>
                <a:gd name="T20" fmla="*/ 6 w 21"/>
                <a:gd name="T21" fmla="*/ 20 h 21"/>
                <a:gd name="T22" fmla="*/ 0 w 21"/>
                <a:gd name="T23" fmla="*/ 2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1"/>
                <a:gd name="T38" fmla="*/ 21 w 21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1">
                  <a:moveTo>
                    <a:pt x="0" y="20"/>
                  </a:moveTo>
                  <a:lnTo>
                    <a:pt x="6" y="20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14"/>
                  </a:lnTo>
                  <a:lnTo>
                    <a:pt x="6" y="20"/>
                  </a:lnTo>
                  <a:lnTo>
                    <a:pt x="0" y="2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1" name="Freeform 1751"/>
            <p:cNvSpPr>
              <a:spLocks/>
            </p:cNvSpPr>
            <p:nvPr/>
          </p:nvSpPr>
          <p:spPr bwMode="auto">
            <a:xfrm>
              <a:off x="3083" y="1366"/>
              <a:ext cx="17" cy="49"/>
            </a:xfrm>
            <a:custGeom>
              <a:avLst/>
              <a:gdLst>
                <a:gd name="T0" fmla="*/ 16 w 17"/>
                <a:gd name="T1" fmla="*/ 48 h 49"/>
                <a:gd name="T2" fmla="*/ 7 w 17"/>
                <a:gd name="T3" fmla="*/ 41 h 49"/>
                <a:gd name="T4" fmla="*/ 7 w 17"/>
                <a:gd name="T5" fmla="*/ 35 h 49"/>
                <a:gd name="T6" fmla="*/ 7 w 17"/>
                <a:gd name="T7" fmla="*/ 28 h 49"/>
                <a:gd name="T8" fmla="*/ 0 w 17"/>
                <a:gd name="T9" fmla="*/ 28 h 49"/>
                <a:gd name="T10" fmla="*/ 0 w 17"/>
                <a:gd name="T11" fmla="*/ 21 h 49"/>
                <a:gd name="T12" fmla="*/ 0 w 17"/>
                <a:gd name="T13" fmla="*/ 14 h 49"/>
                <a:gd name="T14" fmla="*/ 0 w 17"/>
                <a:gd name="T15" fmla="*/ 7 h 49"/>
                <a:gd name="T16" fmla="*/ 0 w 17"/>
                <a:gd name="T17" fmla="*/ 0 h 49"/>
                <a:gd name="T18" fmla="*/ 0 w 17"/>
                <a:gd name="T19" fmla="*/ 7 h 49"/>
                <a:gd name="T20" fmla="*/ 0 w 17"/>
                <a:gd name="T21" fmla="*/ 14 h 49"/>
                <a:gd name="T22" fmla="*/ 0 w 17"/>
                <a:gd name="T23" fmla="*/ 21 h 49"/>
                <a:gd name="T24" fmla="*/ 7 w 17"/>
                <a:gd name="T25" fmla="*/ 21 h 49"/>
                <a:gd name="T26" fmla="*/ 7 w 17"/>
                <a:gd name="T27" fmla="*/ 28 h 49"/>
                <a:gd name="T28" fmla="*/ 7 w 17"/>
                <a:gd name="T29" fmla="*/ 35 h 49"/>
                <a:gd name="T30" fmla="*/ 7 w 17"/>
                <a:gd name="T31" fmla="*/ 41 h 49"/>
                <a:gd name="T32" fmla="*/ 16 w 17"/>
                <a:gd name="T33" fmla="*/ 41 h 49"/>
                <a:gd name="T34" fmla="*/ 16 w 17"/>
                <a:gd name="T35" fmla="*/ 48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49"/>
                <a:gd name="T56" fmla="*/ 17 w 17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49">
                  <a:moveTo>
                    <a:pt x="16" y="48"/>
                  </a:moveTo>
                  <a:lnTo>
                    <a:pt x="7" y="41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7" y="35"/>
                  </a:lnTo>
                  <a:lnTo>
                    <a:pt x="7" y="41"/>
                  </a:lnTo>
                  <a:lnTo>
                    <a:pt x="16" y="41"/>
                  </a:lnTo>
                  <a:lnTo>
                    <a:pt x="16" y="48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2" name="Line 1752"/>
            <p:cNvSpPr>
              <a:spLocks noChangeShapeType="1"/>
            </p:cNvSpPr>
            <p:nvPr/>
          </p:nvSpPr>
          <p:spPr bwMode="auto">
            <a:xfrm flipH="1">
              <a:off x="3096" y="1414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3" name="Freeform 1753"/>
            <p:cNvSpPr>
              <a:spLocks/>
            </p:cNvSpPr>
            <p:nvPr/>
          </p:nvSpPr>
          <p:spPr bwMode="auto">
            <a:xfrm>
              <a:off x="3103" y="1414"/>
              <a:ext cx="1" cy="22"/>
            </a:xfrm>
            <a:custGeom>
              <a:avLst/>
              <a:gdLst>
                <a:gd name="T0" fmla="*/ 0 w 1"/>
                <a:gd name="T1" fmla="*/ 21 h 22"/>
                <a:gd name="T2" fmla="*/ 0 w 1"/>
                <a:gd name="T3" fmla="*/ 14 h 22"/>
                <a:gd name="T4" fmla="*/ 0 w 1"/>
                <a:gd name="T5" fmla="*/ 7 h 22"/>
                <a:gd name="T6" fmla="*/ 0 w 1"/>
                <a:gd name="T7" fmla="*/ 0 h 22"/>
                <a:gd name="T8" fmla="*/ 0 w 1"/>
                <a:gd name="T9" fmla="*/ 7 h 22"/>
                <a:gd name="T10" fmla="*/ 0 w 1"/>
                <a:gd name="T11" fmla="*/ 14 h 22"/>
                <a:gd name="T12" fmla="*/ 0 w 1"/>
                <a:gd name="T13" fmla="*/ 2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2"/>
                <a:gd name="T23" fmla="*/ 1 w 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2">
                  <a:moveTo>
                    <a:pt x="0" y="21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4" name="Freeform 1754"/>
            <p:cNvSpPr>
              <a:spLocks/>
            </p:cNvSpPr>
            <p:nvPr/>
          </p:nvSpPr>
          <p:spPr bwMode="auto">
            <a:xfrm>
              <a:off x="3103" y="1414"/>
              <a:ext cx="29" cy="22"/>
            </a:xfrm>
            <a:custGeom>
              <a:avLst/>
              <a:gdLst>
                <a:gd name="T0" fmla="*/ 28 w 29"/>
                <a:gd name="T1" fmla="*/ 0 h 22"/>
                <a:gd name="T2" fmla="*/ 21 w 29"/>
                <a:gd name="T3" fmla="*/ 7 h 22"/>
                <a:gd name="T4" fmla="*/ 14 w 29"/>
                <a:gd name="T5" fmla="*/ 14 h 22"/>
                <a:gd name="T6" fmla="*/ 7 w 29"/>
                <a:gd name="T7" fmla="*/ 14 h 22"/>
                <a:gd name="T8" fmla="*/ 7 w 29"/>
                <a:gd name="T9" fmla="*/ 21 h 22"/>
                <a:gd name="T10" fmla="*/ 0 w 29"/>
                <a:gd name="T11" fmla="*/ 21 h 22"/>
                <a:gd name="T12" fmla="*/ 7 w 29"/>
                <a:gd name="T13" fmla="*/ 21 h 22"/>
                <a:gd name="T14" fmla="*/ 7 w 29"/>
                <a:gd name="T15" fmla="*/ 14 h 22"/>
                <a:gd name="T16" fmla="*/ 14 w 29"/>
                <a:gd name="T17" fmla="*/ 14 h 22"/>
                <a:gd name="T18" fmla="*/ 21 w 29"/>
                <a:gd name="T19" fmla="*/ 7 h 22"/>
                <a:gd name="T20" fmla="*/ 28 w 29"/>
                <a:gd name="T21" fmla="*/ 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22"/>
                <a:gd name="T35" fmla="*/ 29 w 29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22">
                  <a:moveTo>
                    <a:pt x="28" y="0"/>
                  </a:moveTo>
                  <a:lnTo>
                    <a:pt x="21" y="7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8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5" name="Freeform 1755"/>
            <p:cNvSpPr>
              <a:spLocks/>
            </p:cNvSpPr>
            <p:nvPr/>
          </p:nvSpPr>
          <p:spPr bwMode="auto">
            <a:xfrm>
              <a:off x="3124" y="140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6" name="Freeform 1756"/>
            <p:cNvSpPr>
              <a:spLocks/>
            </p:cNvSpPr>
            <p:nvPr/>
          </p:nvSpPr>
          <p:spPr bwMode="auto">
            <a:xfrm>
              <a:off x="3124" y="1387"/>
              <a:ext cx="17" cy="21"/>
            </a:xfrm>
            <a:custGeom>
              <a:avLst/>
              <a:gdLst>
                <a:gd name="T0" fmla="*/ 16 w 17"/>
                <a:gd name="T1" fmla="*/ 0 h 21"/>
                <a:gd name="T2" fmla="*/ 16 w 17"/>
                <a:gd name="T3" fmla="*/ 7 h 21"/>
                <a:gd name="T4" fmla="*/ 8 w 17"/>
                <a:gd name="T5" fmla="*/ 14 h 21"/>
                <a:gd name="T6" fmla="*/ 8 w 17"/>
                <a:gd name="T7" fmla="*/ 20 h 21"/>
                <a:gd name="T8" fmla="*/ 0 w 17"/>
                <a:gd name="T9" fmla="*/ 20 h 21"/>
                <a:gd name="T10" fmla="*/ 8 w 17"/>
                <a:gd name="T11" fmla="*/ 20 h 21"/>
                <a:gd name="T12" fmla="*/ 8 w 17"/>
                <a:gd name="T13" fmla="*/ 14 h 21"/>
                <a:gd name="T14" fmla="*/ 8 w 17"/>
                <a:gd name="T15" fmla="*/ 7 h 21"/>
                <a:gd name="T16" fmla="*/ 16 w 17"/>
                <a:gd name="T17" fmla="*/ 7 h 21"/>
                <a:gd name="T18" fmla="*/ 16 w 17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1"/>
                <a:gd name="T32" fmla="*/ 17 w 1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1">
                  <a:moveTo>
                    <a:pt x="16" y="0"/>
                  </a:moveTo>
                  <a:lnTo>
                    <a:pt x="16" y="7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8" y="7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7" name="Freeform 1757"/>
            <p:cNvSpPr>
              <a:spLocks/>
            </p:cNvSpPr>
            <p:nvPr/>
          </p:nvSpPr>
          <p:spPr bwMode="auto">
            <a:xfrm>
              <a:off x="3137" y="1373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8 h 17"/>
                <a:gd name="T4" fmla="*/ 0 w 1"/>
                <a:gd name="T5" fmla="*/ 16 h 17"/>
                <a:gd name="T6" fmla="*/ 0 w 1"/>
                <a:gd name="T7" fmla="*/ 8 h 17"/>
                <a:gd name="T8" fmla="*/ 0 w 1"/>
                <a:gd name="T9" fmla="*/ 0 h 17"/>
                <a:gd name="T10" fmla="*/ 0 w 1"/>
                <a:gd name="T11" fmla="*/ 8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8" name="Freeform 1758"/>
            <p:cNvSpPr>
              <a:spLocks/>
            </p:cNvSpPr>
            <p:nvPr/>
          </p:nvSpPr>
          <p:spPr bwMode="auto">
            <a:xfrm>
              <a:off x="3124" y="1353"/>
              <a:ext cx="17" cy="28"/>
            </a:xfrm>
            <a:custGeom>
              <a:avLst/>
              <a:gdLst>
                <a:gd name="T0" fmla="*/ 0 w 17"/>
                <a:gd name="T1" fmla="*/ 0 h 28"/>
                <a:gd name="T2" fmla="*/ 0 w 17"/>
                <a:gd name="T3" fmla="*/ 7 h 28"/>
                <a:gd name="T4" fmla="*/ 8 w 17"/>
                <a:gd name="T5" fmla="*/ 7 h 28"/>
                <a:gd name="T6" fmla="*/ 8 w 17"/>
                <a:gd name="T7" fmla="*/ 13 h 28"/>
                <a:gd name="T8" fmla="*/ 8 w 17"/>
                <a:gd name="T9" fmla="*/ 20 h 28"/>
                <a:gd name="T10" fmla="*/ 16 w 17"/>
                <a:gd name="T11" fmla="*/ 20 h 28"/>
                <a:gd name="T12" fmla="*/ 16 w 17"/>
                <a:gd name="T13" fmla="*/ 27 h 28"/>
                <a:gd name="T14" fmla="*/ 16 w 17"/>
                <a:gd name="T15" fmla="*/ 20 h 28"/>
                <a:gd name="T16" fmla="*/ 8 w 17"/>
                <a:gd name="T17" fmla="*/ 20 h 28"/>
                <a:gd name="T18" fmla="*/ 8 w 17"/>
                <a:gd name="T19" fmla="*/ 13 h 28"/>
                <a:gd name="T20" fmla="*/ 8 w 17"/>
                <a:gd name="T21" fmla="*/ 7 h 28"/>
                <a:gd name="T22" fmla="*/ 0 w 17"/>
                <a:gd name="T23" fmla="*/ 7 h 28"/>
                <a:gd name="T24" fmla="*/ 0 w 17"/>
                <a:gd name="T25" fmla="*/ 0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8"/>
                <a:gd name="T41" fmla="*/ 17 w 17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8">
                  <a:moveTo>
                    <a:pt x="0" y="0"/>
                  </a:moveTo>
                  <a:lnTo>
                    <a:pt x="0" y="7"/>
                  </a:lnTo>
                  <a:lnTo>
                    <a:pt x="8" y="7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9" name="Freeform 1759"/>
            <p:cNvSpPr>
              <a:spLocks/>
            </p:cNvSpPr>
            <p:nvPr/>
          </p:nvSpPr>
          <p:spPr bwMode="auto">
            <a:xfrm>
              <a:off x="3110" y="134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16 w 17"/>
                <a:gd name="T9" fmla="*/ 0 h 17"/>
                <a:gd name="T10" fmla="*/ 8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0" name="Line 1760"/>
            <p:cNvSpPr>
              <a:spLocks noChangeShapeType="1"/>
            </p:cNvSpPr>
            <p:nvPr/>
          </p:nvSpPr>
          <p:spPr bwMode="auto">
            <a:xfrm>
              <a:off x="3103" y="1346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1" name="Freeform 1761"/>
            <p:cNvSpPr>
              <a:spLocks/>
            </p:cNvSpPr>
            <p:nvPr/>
          </p:nvSpPr>
          <p:spPr bwMode="auto">
            <a:xfrm>
              <a:off x="3096" y="194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2" name="Freeform 1762"/>
            <p:cNvSpPr>
              <a:spLocks/>
            </p:cNvSpPr>
            <p:nvPr/>
          </p:nvSpPr>
          <p:spPr bwMode="auto">
            <a:xfrm>
              <a:off x="3096" y="192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8 w 17"/>
                <a:gd name="T5" fmla="*/ 8 h 17"/>
                <a:gd name="T6" fmla="*/ 8 w 17"/>
                <a:gd name="T7" fmla="*/ 16 h 17"/>
                <a:gd name="T8" fmla="*/ 0 w 17"/>
                <a:gd name="T9" fmla="*/ 16 h 17"/>
                <a:gd name="T10" fmla="*/ 8 w 17"/>
                <a:gd name="T11" fmla="*/ 16 h 17"/>
                <a:gd name="T12" fmla="*/ 8 w 17"/>
                <a:gd name="T13" fmla="*/ 8 h 17"/>
                <a:gd name="T14" fmla="*/ 8 w 17"/>
                <a:gd name="T15" fmla="*/ 0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3" name="Freeform 1763"/>
            <p:cNvSpPr>
              <a:spLocks/>
            </p:cNvSpPr>
            <p:nvPr/>
          </p:nvSpPr>
          <p:spPr bwMode="auto">
            <a:xfrm>
              <a:off x="3103" y="1907"/>
              <a:ext cx="17" cy="21"/>
            </a:xfrm>
            <a:custGeom>
              <a:avLst/>
              <a:gdLst>
                <a:gd name="T0" fmla="*/ 16 w 17"/>
                <a:gd name="T1" fmla="*/ 0 h 21"/>
                <a:gd name="T2" fmla="*/ 16 w 17"/>
                <a:gd name="T3" fmla="*/ 6 h 21"/>
                <a:gd name="T4" fmla="*/ 16 w 17"/>
                <a:gd name="T5" fmla="*/ 13 h 21"/>
                <a:gd name="T6" fmla="*/ 16 w 17"/>
                <a:gd name="T7" fmla="*/ 20 h 21"/>
                <a:gd name="T8" fmla="*/ 0 w 17"/>
                <a:gd name="T9" fmla="*/ 20 h 21"/>
                <a:gd name="T10" fmla="*/ 16 w 17"/>
                <a:gd name="T11" fmla="*/ 20 h 21"/>
                <a:gd name="T12" fmla="*/ 16 w 17"/>
                <a:gd name="T13" fmla="*/ 13 h 21"/>
                <a:gd name="T14" fmla="*/ 16 w 17"/>
                <a:gd name="T15" fmla="*/ 6 h 21"/>
                <a:gd name="T16" fmla="*/ 16 w 17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1"/>
                <a:gd name="T29" fmla="*/ 17 w 17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1">
                  <a:moveTo>
                    <a:pt x="16" y="0"/>
                  </a:moveTo>
                  <a:lnTo>
                    <a:pt x="16" y="6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0" y="20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6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4" name="Freeform 1764"/>
            <p:cNvSpPr>
              <a:spLocks/>
            </p:cNvSpPr>
            <p:nvPr/>
          </p:nvSpPr>
          <p:spPr bwMode="auto">
            <a:xfrm>
              <a:off x="3110" y="189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5" name="Freeform 1765"/>
            <p:cNvSpPr>
              <a:spLocks/>
            </p:cNvSpPr>
            <p:nvPr/>
          </p:nvSpPr>
          <p:spPr bwMode="auto">
            <a:xfrm>
              <a:off x="3110" y="1824"/>
              <a:ext cx="17" cy="70"/>
            </a:xfrm>
            <a:custGeom>
              <a:avLst/>
              <a:gdLst>
                <a:gd name="T0" fmla="*/ 0 w 17"/>
                <a:gd name="T1" fmla="*/ 0 h 70"/>
                <a:gd name="T2" fmla="*/ 0 w 17"/>
                <a:gd name="T3" fmla="*/ 7 h 70"/>
                <a:gd name="T4" fmla="*/ 16 w 17"/>
                <a:gd name="T5" fmla="*/ 14 h 70"/>
                <a:gd name="T6" fmla="*/ 16 w 17"/>
                <a:gd name="T7" fmla="*/ 21 h 70"/>
                <a:gd name="T8" fmla="*/ 16 w 17"/>
                <a:gd name="T9" fmla="*/ 28 h 70"/>
                <a:gd name="T10" fmla="*/ 16 w 17"/>
                <a:gd name="T11" fmla="*/ 35 h 70"/>
                <a:gd name="T12" fmla="*/ 16 w 17"/>
                <a:gd name="T13" fmla="*/ 42 h 70"/>
                <a:gd name="T14" fmla="*/ 16 w 17"/>
                <a:gd name="T15" fmla="*/ 48 h 70"/>
                <a:gd name="T16" fmla="*/ 16 w 17"/>
                <a:gd name="T17" fmla="*/ 55 h 70"/>
                <a:gd name="T18" fmla="*/ 16 w 17"/>
                <a:gd name="T19" fmla="*/ 62 h 70"/>
                <a:gd name="T20" fmla="*/ 16 w 17"/>
                <a:gd name="T21" fmla="*/ 69 h 70"/>
                <a:gd name="T22" fmla="*/ 16 w 17"/>
                <a:gd name="T23" fmla="*/ 62 h 70"/>
                <a:gd name="T24" fmla="*/ 16 w 17"/>
                <a:gd name="T25" fmla="*/ 55 h 70"/>
                <a:gd name="T26" fmla="*/ 16 w 17"/>
                <a:gd name="T27" fmla="*/ 48 h 70"/>
                <a:gd name="T28" fmla="*/ 16 w 17"/>
                <a:gd name="T29" fmla="*/ 42 h 70"/>
                <a:gd name="T30" fmla="*/ 16 w 17"/>
                <a:gd name="T31" fmla="*/ 35 h 70"/>
                <a:gd name="T32" fmla="*/ 16 w 17"/>
                <a:gd name="T33" fmla="*/ 28 h 70"/>
                <a:gd name="T34" fmla="*/ 16 w 17"/>
                <a:gd name="T35" fmla="*/ 21 h 70"/>
                <a:gd name="T36" fmla="*/ 0 w 17"/>
                <a:gd name="T37" fmla="*/ 14 h 70"/>
                <a:gd name="T38" fmla="*/ 0 w 17"/>
                <a:gd name="T39" fmla="*/ 7 h 70"/>
                <a:gd name="T40" fmla="*/ 0 w 17"/>
                <a:gd name="T41" fmla="*/ 0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70"/>
                <a:gd name="T65" fmla="*/ 17 w 17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70">
                  <a:moveTo>
                    <a:pt x="0" y="0"/>
                  </a:moveTo>
                  <a:lnTo>
                    <a:pt x="0" y="7"/>
                  </a:lnTo>
                  <a:lnTo>
                    <a:pt x="16" y="14"/>
                  </a:lnTo>
                  <a:lnTo>
                    <a:pt x="16" y="21"/>
                  </a:lnTo>
                  <a:lnTo>
                    <a:pt x="16" y="28"/>
                  </a:lnTo>
                  <a:lnTo>
                    <a:pt x="16" y="35"/>
                  </a:lnTo>
                  <a:lnTo>
                    <a:pt x="16" y="42"/>
                  </a:lnTo>
                  <a:lnTo>
                    <a:pt x="16" y="48"/>
                  </a:lnTo>
                  <a:lnTo>
                    <a:pt x="16" y="55"/>
                  </a:lnTo>
                  <a:lnTo>
                    <a:pt x="16" y="62"/>
                  </a:lnTo>
                  <a:lnTo>
                    <a:pt x="16" y="69"/>
                  </a:lnTo>
                  <a:lnTo>
                    <a:pt x="16" y="62"/>
                  </a:lnTo>
                  <a:lnTo>
                    <a:pt x="16" y="55"/>
                  </a:lnTo>
                  <a:lnTo>
                    <a:pt x="16" y="48"/>
                  </a:lnTo>
                  <a:lnTo>
                    <a:pt x="16" y="42"/>
                  </a:lnTo>
                  <a:lnTo>
                    <a:pt x="16" y="35"/>
                  </a:lnTo>
                  <a:lnTo>
                    <a:pt x="16" y="28"/>
                  </a:lnTo>
                  <a:lnTo>
                    <a:pt x="16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6" name="Freeform 1766"/>
            <p:cNvSpPr>
              <a:spLocks/>
            </p:cNvSpPr>
            <p:nvPr/>
          </p:nvSpPr>
          <p:spPr bwMode="auto">
            <a:xfrm>
              <a:off x="3110" y="1824"/>
              <a:ext cx="42" cy="1"/>
            </a:xfrm>
            <a:custGeom>
              <a:avLst/>
              <a:gdLst>
                <a:gd name="T0" fmla="*/ 41 w 42"/>
                <a:gd name="T1" fmla="*/ 0 h 1"/>
                <a:gd name="T2" fmla="*/ 34 w 42"/>
                <a:gd name="T3" fmla="*/ 0 h 1"/>
                <a:gd name="T4" fmla="*/ 27 w 42"/>
                <a:gd name="T5" fmla="*/ 0 h 1"/>
                <a:gd name="T6" fmla="*/ 21 w 42"/>
                <a:gd name="T7" fmla="*/ 0 h 1"/>
                <a:gd name="T8" fmla="*/ 14 w 42"/>
                <a:gd name="T9" fmla="*/ 0 h 1"/>
                <a:gd name="T10" fmla="*/ 7 w 42"/>
                <a:gd name="T11" fmla="*/ 0 h 1"/>
                <a:gd name="T12" fmla="*/ 0 w 42"/>
                <a:gd name="T13" fmla="*/ 0 h 1"/>
                <a:gd name="T14" fmla="*/ 7 w 42"/>
                <a:gd name="T15" fmla="*/ 0 h 1"/>
                <a:gd name="T16" fmla="*/ 14 w 42"/>
                <a:gd name="T17" fmla="*/ 0 h 1"/>
                <a:gd name="T18" fmla="*/ 21 w 42"/>
                <a:gd name="T19" fmla="*/ 0 h 1"/>
                <a:gd name="T20" fmla="*/ 27 w 42"/>
                <a:gd name="T21" fmla="*/ 0 h 1"/>
                <a:gd name="T22" fmla="*/ 34 w 42"/>
                <a:gd name="T23" fmla="*/ 0 h 1"/>
                <a:gd name="T24" fmla="*/ 41 w 42"/>
                <a:gd name="T25" fmla="*/ 0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1"/>
                <a:gd name="T41" fmla="*/ 42 w 42"/>
                <a:gd name="T42" fmla="*/ 1 h 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1">
                  <a:moveTo>
                    <a:pt x="41" y="0"/>
                  </a:moveTo>
                  <a:lnTo>
                    <a:pt x="34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7" name="Freeform 1767"/>
            <p:cNvSpPr>
              <a:spLocks/>
            </p:cNvSpPr>
            <p:nvPr/>
          </p:nvSpPr>
          <p:spPr bwMode="auto">
            <a:xfrm>
              <a:off x="3151" y="1824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8" name="Freeform 1768"/>
            <p:cNvSpPr>
              <a:spLocks/>
            </p:cNvSpPr>
            <p:nvPr/>
          </p:nvSpPr>
          <p:spPr bwMode="auto">
            <a:xfrm>
              <a:off x="3144" y="1838"/>
              <a:ext cx="17" cy="29"/>
            </a:xfrm>
            <a:custGeom>
              <a:avLst/>
              <a:gdLst>
                <a:gd name="T0" fmla="*/ 0 w 17"/>
                <a:gd name="T1" fmla="*/ 28 h 29"/>
                <a:gd name="T2" fmla="*/ 0 w 17"/>
                <a:gd name="T3" fmla="*/ 21 h 29"/>
                <a:gd name="T4" fmla="*/ 0 w 17"/>
                <a:gd name="T5" fmla="*/ 14 h 29"/>
                <a:gd name="T6" fmla="*/ 16 w 17"/>
                <a:gd name="T7" fmla="*/ 14 h 29"/>
                <a:gd name="T8" fmla="*/ 16 w 17"/>
                <a:gd name="T9" fmla="*/ 7 h 29"/>
                <a:gd name="T10" fmla="*/ 16 w 17"/>
                <a:gd name="T11" fmla="*/ 0 h 29"/>
                <a:gd name="T12" fmla="*/ 16 w 17"/>
                <a:gd name="T13" fmla="*/ 7 h 29"/>
                <a:gd name="T14" fmla="*/ 16 w 17"/>
                <a:gd name="T15" fmla="*/ 14 h 29"/>
                <a:gd name="T16" fmla="*/ 0 w 17"/>
                <a:gd name="T17" fmla="*/ 14 h 29"/>
                <a:gd name="T18" fmla="*/ 0 w 17"/>
                <a:gd name="T19" fmla="*/ 21 h 29"/>
                <a:gd name="T20" fmla="*/ 0 w 17"/>
                <a:gd name="T21" fmla="*/ 28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9"/>
                <a:gd name="T35" fmla="*/ 17 w 17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9">
                  <a:moveTo>
                    <a:pt x="0" y="28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8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9" name="Freeform 1769"/>
            <p:cNvSpPr>
              <a:spLocks/>
            </p:cNvSpPr>
            <p:nvPr/>
          </p:nvSpPr>
          <p:spPr bwMode="auto">
            <a:xfrm>
              <a:off x="3137" y="1866"/>
              <a:ext cx="17" cy="28"/>
            </a:xfrm>
            <a:custGeom>
              <a:avLst/>
              <a:gdLst>
                <a:gd name="T0" fmla="*/ 0 w 17"/>
                <a:gd name="T1" fmla="*/ 27 h 28"/>
                <a:gd name="T2" fmla="*/ 0 w 17"/>
                <a:gd name="T3" fmla="*/ 20 h 28"/>
                <a:gd name="T4" fmla="*/ 0 w 17"/>
                <a:gd name="T5" fmla="*/ 13 h 28"/>
                <a:gd name="T6" fmla="*/ 0 w 17"/>
                <a:gd name="T7" fmla="*/ 6 h 28"/>
                <a:gd name="T8" fmla="*/ 16 w 17"/>
                <a:gd name="T9" fmla="*/ 6 h 28"/>
                <a:gd name="T10" fmla="*/ 16 w 17"/>
                <a:gd name="T11" fmla="*/ 0 h 28"/>
                <a:gd name="T12" fmla="*/ 16 w 17"/>
                <a:gd name="T13" fmla="*/ 6 h 28"/>
                <a:gd name="T14" fmla="*/ 0 w 17"/>
                <a:gd name="T15" fmla="*/ 6 h 28"/>
                <a:gd name="T16" fmla="*/ 0 w 17"/>
                <a:gd name="T17" fmla="*/ 13 h 28"/>
                <a:gd name="T18" fmla="*/ 0 w 17"/>
                <a:gd name="T19" fmla="*/ 20 h 28"/>
                <a:gd name="T20" fmla="*/ 0 w 17"/>
                <a:gd name="T21" fmla="*/ 27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8"/>
                <a:gd name="T35" fmla="*/ 17 w 17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8">
                  <a:moveTo>
                    <a:pt x="0" y="27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0" name="Freeform 1770"/>
            <p:cNvSpPr>
              <a:spLocks/>
            </p:cNvSpPr>
            <p:nvPr/>
          </p:nvSpPr>
          <p:spPr bwMode="auto">
            <a:xfrm>
              <a:off x="3137" y="1893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1" name="Freeform 1771"/>
            <p:cNvSpPr>
              <a:spLocks/>
            </p:cNvSpPr>
            <p:nvPr/>
          </p:nvSpPr>
          <p:spPr bwMode="auto">
            <a:xfrm>
              <a:off x="3131" y="190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2" name="Freeform 1772"/>
            <p:cNvSpPr>
              <a:spLocks/>
            </p:cNvSpPr>
            <p:nvPr/>
          </p:nvSpPr>
          <p:spPr bwMode="auto">
            <a:xfrm>
              <a:off x="3131" y="1913"/>
              <a:ext cx="17" cy="22"/>
            </a:xfrm>
            <a:custGeom>
              <a:avLst/>
              <a:gdLst>
                <a:gd name="T0" fmla="*/ 0 w 17"/>
                <a:gd name="T1" fmla="*/ 21 h 22"/>
                <a:gd name="T2" fmla="*/ 0 w 17"/>
                <a:gd name="T3" fmla="*/ 14 h 22"/>
                <a:gd name="T4" fmla="*/ 0 w 17"/>
                <a:gd name="T5" fmla="*/ 7 h 22"/>
                <a:gd name="T6" fmla="*/ 0 w 17"/>
                <a:gd name="T7" fmla="*/ 0 h 22"/>
                <a:gd name="T8" fmla="*/ 16 w 17"/>
                <a:gd name="T9" fmla="*/ 0 h 22"/>
                <a:gd name="T10" fmla="*/ 0 w 17"/>
                <a:gd name="T11" fmla="*/ 0 h 22"/>
                <a:gd name="T12" fmla="*/ 0 w 17"/>
                <a:gd name="T13" fmla="*/ 7 h 22"/>
                <a:gd name="T14" fmla="*/ 0 w 17"/>
                <a:gd name="T15" fmla="*/ 14 h 22"/>
                <a:gd name="T16" fmla="*/ 0 w 17"/>
                <a:gd name="T17" fmla="*/ 21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2"/>
                <a:gd name="T29" fmla="*/ 17 w 17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2">
                  <a:moveTo>
                    <a:pt x="0" y="21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3" name="Freeform 1773"/>
            <p:cNvSpPr>
              <a:spLocks/>
            </p:cNvSpPr>
            <p:nvPr/>
          </p:nvSpPr>
          <p:spPr bwMode="auto">
            <a:xfrm>
              <a:off x="3103" y="1934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7 w 29"/>
                <a:gd name="T3" fmla="*/ 16 h 17"/>
                <a:gd name="T4" fmla="*/ 14 w 29"/>
                <a:gd name="T5" fmla="*/ 16 h 17"/>
                <a:gd name="T6" fmla="*/ 21 w 29"/>
                <a:gd name="T7" fmla="*/ 16 h 17"/>
                <a:gd name="T8" fmla="*/ 21 w 29"/>
                <a:gd name="T9" fmla="*/ 8 h 17"/>
                <a:gd name="T10" fmla="*/ 28 w 29"/>
                <a:gd name="T11" fmla="*/ 8 h 17"/>
                <a:gd name="T12" fmla="*/ 28 w 29"/>
                <a:gd name="T13" fmla="*/ 0 h 17"/>
                <a:gd name="T14" fmla="*/ 28 w 29"/>
                <a:gd name="T15" fmla="*/ 8 h 17"/>
                <a:gd name="T16" fmla="*/ 21 w 29"/>
                <a:gd name="T17" fmla="*/ 8 h 17"/>
                <a:gd name="T18" fmla="*/ 21 w 29"/>
                <a:gd name="T19" fmla="*/ 16 h 17"/>
                <a:gd name="T20" fmla="*/ 14 w 29"/>
                <a:gd name="T21" fmla="*/ 16 h 17"/>
                <a:gd name="T22" fmla="*/ 7 w 29"/>
                <a:gd name="T23" fmla="*/ 16 h 17"/>
                <a:gd name="T24" fmla="*/ 0 w 29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17"/>
                <a:gd name="T41" fmla="*/ 29 w 2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17">
                  <a:moveTo>
                    <a:pt x="0" y="16"/>
                  </a:move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1" y="8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21" y="8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4" name="Freeform 1774"/>
            <p:cNvSpPr>
              <a:spLocks/>
            </p:cNvSpPr>
            <p:nvPr/>
          </p:nvSpPr>
          <p:spPr bwMode="auto">
            <a:xfrm>
              <a:off x="2959" y="140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7 h 17"/>
                <a:gd name="T4" fmla="*/ 16 w 17"/>
                <a:gd name="T5" fmla="*/ 16 h 17"/>
                <a:gd name="T6" fmla="*/ 16 w 17"/>
                <a:gd name="T7" fmla="*/ 7 h 17"/>
                <a:gd name="T8" fmla="*/ 0 w 17"/>
                <a:gd name="T9" fmla="*/ 7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16" y="7"/>
                  </a:lnTo>
                  <a:lnTo>
                    <a:pt x="16" y="16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5" name="Line 1775"/>
            <p:cNvSpPr>
              <a:spLocks noChangeShapeType="1"/>
            </p:cNvSpPr>
            <p:nvPr/>
          </p:nvSpPr>
          <p:spPr bwMode="auto">
            <a:xfrm>
              <a:off x="2959" y="139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6" name="Line 1776"/>
            <p:cNvSpPr>
              <a:spLocks noChangeShapeType="1"/>
            </p:cNvSpPr>
            <p:nvPr/>
          </p:nvSpPr>
          <p:spPr bwMode="auto">
            <a:xfrm>
              <a:off x="2959" y="138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7" name="Line 1777"/>
            <p:cNvSpPr>
              <a:spLocks noChangeShapeType="1"/>
            </p:cNvSpPr>
            <p:nvPr/>
          </p:nvSpPr>
          <p:spPr bwMode="auto">
            <a:xfrm>
              <a:off x="2959" y="1380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8" name="Freeform 1778"/>
            <p:cNvSpPr>
              <a:spLocks/>
            </p:cNvSpPr>
            <p:nvPr/>
          </p:nvSpPr>
          <p:spPr bwMode="auto">
            <a:xfrm>
              <a:off x="2953" y="137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9" name="Freeform 1779"/>
            <p:cNvSpPr>
              <a:spLocks/>
            </p:cNvSpPr>
            <p:nvPr/>
          </p:nvSpPr>
          <p:spPr bwMode="auto">
            <a:xfrm>
              <a:off x="2946" y="136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0" name="Line 1780"/>
            <p:cNvSpPr>
              <a:spLocks noChangeShapeType="1"/>
            </p:cNvSpPr>
            <p:nvPr/>
          </p:nvSpPr>
          <p:spPr bwMode="auto">
            <a:xfrm>
              <a:off x="2932" y="1366"/>
              <a:ext cx="1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1" name="Freeform 1781"/>
            <p:cNvSpPr>
              <a:spLocks/>
            </p:cNvSpPr>
            <p:nvPr/>
          </p:nvSpPr>
          <p:spPr bwMode="auto">
            <a:xfrm>
              <a:off x="2932" y="1360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14 w 22"/>
                <a:gd name="T3" fmla="*/ 0 h 17"/>
                <a:gd name="T4" fmla="*/ 7 w 22"/>
                <a:gd name="T5" fmla="*/ 0 h 17"/>
                <a:gd name="T6" fmla="*/ 0 w 22"/>
                <a:gd name="T7" fmla="*/ 0 h 17"/>
                <a:gd name="T8" fmla="*/ 0 w 22"/>
                <a:gd name="T9" fmla="*/ 16 h 17"/>
                <a:gd name="T10" fmla="*/ 0 w 22"/>
                <a:gd name="T11" fmla="*/ 0 h 17"/>
                <a:gd name="T12" fmla="*/ 7 w 22"/>
                <a:gd name="T13" fmla="*/ 0 h 17"/>
                <a:gd name="T14" fmla="*/ 14 w 22"/>
                <a:gd name="T15" fmla="*/ 0 h 17"/>
                <a:gd name="T16" fmla="*/ 21 w 22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7"/>
                <a:gd name="T29" fmla="*/ 22 w 22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7">
                  <a:moveTo>
                    <a:pt x="21" y="0"/>
                  </a:move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2" name="Freeform 1782"/>
            <p:cNvSpPr>
              <a:spLocks/>
            </p:cNvSpPr>
            <p:nvPr/>
          </p:nvSpPr>
          <p:spPr bwMode="auto">
            <a:xfrm>
              <a:off x="2953" y="1360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7 w 17"/>
                <a:gd name="T3" fmla="*/ 0 h 1"/>
                <a:gd name="T4" fmla="*/ 0 w 17"/>
                <a:gd name="T5" fmla="*/ 0 h 1"/>
                <a:gd name="T6" fmla="*/ 7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3" name="Freeform 1783"/>
            <p:cNvSpPr>
              <a:spLocks/>
            </p:cNvSpPr>
            <p:nvPr/>
          </p:nvSpPr>
          <p:spPr bwMode="auto">
            <a:xfrm>
              <a:off x="2966" y="1360"/>
              <a:ext cx="17" cy="28"/>
            </a:xfrm>
            <a:custGeom>
              <a:avLst/>
              <a:gdLst>
                <a:gd name="T0" fmla="*/ 16 w 17"/>
                <a:gd name="T1" fmla="*/ 27 h 28"/>
                <a:gd name="T2" fmla="*/ 16 w 17"/>
                <a:gd name="T3" fmla="*/ 20 h 28"/>
                <a:gd name="T4" fmla="*/ 16 w 17"/>
                <a:gd name="T5" fmla="*/ 13 h 28"/>
                <a:gd name="T6" fmla="*/ 0 w 17"/>
                <a:gd name="T7" fmla="*/ 13 h 28"/>
                <a:gd name="T8" fmla="*/ 0 w 17"/>
                <a:gd name="T9" fmla="*/ 6 h 28"/>
                <a:gd name="T10" fmla="*/ 0 w 17"/>
                <a:gd name="T11" fmla="*/ 0 h 28"/>
                <a:gd name="T12" fmla="*/ 0 w 17"/>
                <a:gd name="T13" fmla="*/ 6 h 28"/>
                <a:gd name="T14" fmla="*/ 0 w 17"/>
                <a:gd name="T15" fmla="*/ 13 h 28"/>
                <a:gd name="T16" fmla="*/ 16 w 17"/>
                <a:gd name="T17" fmla="*/ 13 h 28"/>
                <a:gd name="T18" fmla="*/ 16 w 17"/>
                <a:gd name="T19" fmla="*/ 20 h 28"/>
                <a:gd name="T20" fmla="*/ 16 w 17"/>
                <a:gd name="T21" fmla="*/ 27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8"/>
                <a:gd name="T35" fmla="*/ 17 w 17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8">
                  <a:moveTo>
                    <a:pt x="16" y="27"/>
                  </a:moveTo>
                  <a:lnTo>
                    <a:pt x="16" y="20"/>
                  </a:lnTo>
                  <a:lnTo>
                    <a:pt x="16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7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4" name="Freeform 1784"/>
            <p:cNvSpPr>
              <a:spLocks/>
            </p:cNvSpPr>
            <p:nvPr/>
          </p:nvSpPr>
          <p:spPr bwMode="auto">
            <a:xfrm>
              <a:off x="2973" y="1387"/>
              <a:ext cx="17" cy="21"/>
            </a:xfrm>
            <a:custGeom>
              <a:avLst/>
              <a:gdLst>
                <a:gd name="T0" fmla="*/ 16 w 17"/>
                <a:gd name="T1" fmla="*/ 20 h 21"/>
                <a:gd name="T2" fmla="*/ 16 w 17"/>
                <a:gd name="T3" fmla="*/ 14 h 21"/>
                <a:gd name="T4" fmla="*/ 16 w 17"/>
                <a:gd name="T5" fmla="*/ 7 h 21"/>
                <a:gd name="T6" fmla="*/ 0 w 17"/>
                <a:gd name="T7" fmla="*/ 7 h 21"/>
                <a:gd name="T8" fmla="*/ 0 w 17"/>
                <a:gd name="T9" fmla="*/ 0 h 21"/>
                <a:gd name="T10" fmla="*/ 0 w 17"/>
                <a:gd name="T11" fmla="*/ 7 h 21"/>
                <a:gd name="T12" fmla="*/ 16 w 17"/>
                <a:gd name="T13" fmla="*/ 7 h 21"/>
                <a:gd name="T14" fmla="*/ 16 w 17"/>
                <a:gd name="T15" fmla="*/ 14 h 21"/>
                <a:gd name="T16" fmla="*/ 16 w 17"/>
                <a:gd name="T17" fmla="*/ 2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1"/>
                <a:gd name="T29" fmla="*/ 17 w 17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1">
                  <a:moveTo>
                    <a:pt x="16" y="20"/>
                  </a:moveTo>
                  <a:lnTo>
                    <a:pt x="16" y="14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6" y="2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5" name="Line 1785"/>
            <p:cNvSpPr>
              <a:spLocks noChangeShapeType="1"/>
            </p:cNvSpPr>
            <p:nvPr/>
          </p:nvSpPr>
          <p:spPr bwMode="auto">
            <a:xfrm flipV="1">
              <a:off x="2966" y="1406"/>
              <a:ext cx="14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6" name="Freeform 1786"/>
            <p:cNvSpPr>
              <a:spLocks/>
            </p:cNvSpPr>
            <p:nvPr/>
          </p:nvSpPr>
          <p:spPr bwMode="auto">
            <a:xfrm>
              <a:off x="3021" y="155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8 w 17"/>
                <a:gd name="T9" fmla="*/ 16 h 17"/>
                <a:gd name="T10" fmla="*/ 0 w 17"/>
                <a:gd name="T11" fmla="*/ 16 h 17"/>
                <a:gd name="T12" fmla="*/ 8 w 17"/>
                <a:gd name="T13" fmla="*/ 16 h 17"/>
                <a:gd name="T14" fmla="*/ 0 w 17"/>
                <a:gd name="T15" fmla="*/ 16 h 17"/>
                <a:gd name="T16" fmla="*/ 0 w 17"/>
                <a:gd name="T17" fmla="*/ 0 h 17"/>
                <a:gd name="T18" fmla="*/ 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7" name="Freeform 1787"/>
            <p:cNvSpPr>
              <a:spLocks/>
            </p:cNvSpPr>
            <p:nvPr/>
          </p:nvSpPr>
          <p:spPr bwMode="auto">
            <a:xfrm>
              <a:off x="3007" y="1565"/>
              <a:ext cx="22" cy="1"/>
            </a:xfrm>
            <a:custGeom>
              <a:avLst/>
              <a:gdLst>
                <a:gd name="T0" fmla="*/ 0 w 22"/>
                <a:gd name="T1" fmla="*/ 0 h 1"/>
                <a:gd name="T2" fmla="*/ 7 w 22"/>
                <a:gd name="T3" fmla="*/ 0 h 1"/>
                <a:gd name="T4" fmla="*/ 14 w 22"/>
                <a:gd name="T5" fmla="*/ 0 h 1"/>
                <a:gd name="T6" fmla="*/ 21 w 22"/>
                <a:gd name="T7" fmla="*/ 0 h 1"/>
                <a:gd name="T8" fmla="*/ 14 w 22"/>
                <a:gd name="T9" fmla="*/ 0 h 1"/>
                <a:gd name="T10" fmla="*/ 7 w 22"/>
                <a:gd name="T11" fmla="*/ 0 h 1"/>
                <a:gd name="T12" fmla="*/ 0 w 2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"/>
                <a:gd name="T23" fmla="*/ 22 w 2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8" name="Line 1788"/>
            <p:cNvSpPr>
              <a:spLocks noChangeShapeType="1"/>
            </p:cNvSpPr>
            <p:nvPr/>
          </p:nvSpPr>
          <p:spPr bwMode="auto">
            <a:xfrm>
              <a:off x="3000" y="156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9" name="Freeform 1789"/>
            <p:cNvSpPr>
              <a:spLocks/>
            </p:cNvSpPr>
            <p:nvPr/>
          </p:nvSpPr>
          <p:spPr bwMode="auto">
            <a:xfrm>
              <a:off x="2994" y="155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0" name="Freeform 1790"/>
            <p:cNvSpPr>
              <a:spLocks/>
            </p:cNvSpPr>
            <p:nvPr/>
          </p:nvSpPr>
          <p:spPr bwMode="auto">
            <a:xfrm>
              <a:off x="2987" y="155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1" name="Freeform 1791"/>
            <p:cNvSpPr>
              <a:spLocks/>
            </p:cNvSpPr>
            <p:nvPr/>
          </p:nvSpPr>
          <p:spPr bwMode="auto">
            <a:xfrm>
              <a:off x="2987" y="154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16 w 17"/>
                <a:gd name="T11" fmla="*/ 16 h 17"/>
                <a:gd name="T12" fmla="*/ 16 w 17"/>
                <a:gd name="T13" fmla="*/ 0 h 17"/>
                <a:gd name="T14" fmla="*/ 16 w 17"/>
                <a:gd name="T15" fmla="*/ 16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2" name="Freeform 1792"/>
            <p:cNvSpPr>
              <a:spLocks/>
            </p:cNvSpPr>
            <p:nvPr/>
          </p:nvSpPr>
          <p:spPr bwMode="auto">
            <a:xfrm>
              <a:off x="2980" y="154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3" name="Line 1793"/>
            <p:cNvSpPr>
              <a:spLocks noChangeShapeType="1"/>
            </p:cNvSpPr>
            <p:nvPr/>
          </p:nvSpPr>
          <p:spPr bwMode="auto">
            <a:xfrm>
              <a:off x="2973" y="155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4" name="Freeform 1794"/>
            <p:cNvSpPr>
              <a:spLocks/>
            </p:cNvSpPr>
            <p:nvPr/>
          </p:nvSpPr>
          <p:spPr bwMode="auto">
            <a:xfrm>
              <a:off x="2966" y="154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5" name="Freeform 1795"/>
            <p:cNvSpPr>
              <a:spLocks/>
            </p:cNvSpPr>
            <p:nvPr/>
          </p:nvSpPr>
          <p:spPr bwMode="auto">
            <a:xfrm>
              <a:off x="2973" y="1544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8 w 17"/>
                <a:gd name="T3" fmla="*/ 0 h 1"/>
                <a:gd name="T4" fmla="*/ 0 w 17"/>
                <a:gd name="T5" fmla="*/ 0 h 1"/>
                <a:gd name="T6" fmla="*/ 8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6" name="Freeform 1796"/>
            <p:cNvSpPr>
              <a:spLocks/>
            </p:cNvSpPr>
            <p:nvPr/>
          </p:nvSpPr>
          <p:spPr bwMode="auto">
            <a:xfrm>
              <a:off x="2987" y="153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8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7" name="Freeform 1797"/>
            <p:cNvSpPr>
              <a:spLocks/>
            </p:cNvSpPr>
            <p:nvPr/>
          </p:nvSpPr>
          <p:spPr bwMode="auto">
            <a:xfrm>
              <a:off x="3000" y="1537"/>
              <a:ext cx="22" cy="1"/>
            </a:xfrm>
            <a:custGeom>
              <a:avLst/>
              <a:gdLst>
                <a:gd name="T0" fmla="*/ 21 w 22"/>
                <a:gd name="T1" fmla="*/ 0 h 1"/>
                <a:gd name="T2" fmla="*/ 14 w 22"/>
                <a:gd name="T3" fmla="*/ 0 h 1"/>
                <a:gd name="T4" fmla="*/ 7 w 22"/>
                <a:gd name="T5" fmla="*/ 0 h 1"/>
                <a:gd name="T6" fmla="*/ 0 w 22"/>
                <a:gd name="T7" fmla="*/ 0 h 1"/>
                <a:gd name="T8" fmla="*/ 7 w 22"/>
                <a:gd name="T9" fmla="*/ 0 h 1"/>
                <a:gd name="T10" fmla="*/ 14 w 22"/>
                <a:gd name="T11" fmla="*/ 0 h 1"/>
                <a:gd name="T12" fmla="*/ 21 w 2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"/>
                <a:gd name="T23" fmla="*/ 22 w 2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">
                  <a:moveTo>
                    <a:pt x="21" y="0"/>
                  </a:move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8" name="Freeform 1798"/>
            <p:cNvSpPr>
              <a:spLocks/>
            </p:cNvSpPr>
            <p:nvPr/>
          </p:nvSpPr>
          <p:spPr bwMode="auto">
            <a:xfrm>
              <a:off x="3021" y="153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16 h 17"/>
                <a:gd name="T4" fmla="*/ 0 w 17"/>
                <a:gd name="T5" fmla="*/ 0 h 17"/>
                <a:gd name="T6" fmla="*/ 8 w 17"/>
                <a:gd name="T7" fmla="*/ 0 h 17"/>
                <a:gd name="T8" fmla="*/ 8 w 17"/>
                <a:gd name="T9" fmla="*/ 16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9" name="Freeform 1799"/>
            <p:cNvSpPr>
              <a:spLocks/>
            </p:cNvSpPr>
            <p:nvPr/>
          </p:nvSpPr>
          <p:spPr bwMode="auto">
            <a:xfrm>
              <a:off x="3028" y="154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8 h 17"/>
                <a:gd name="T6" fmla="*/ 16 w 17"/>
                <a:gd name="T7" fmla="*/ 8 h 17"/>
                <a:gd name="T8" fmla="*/ 16 w 17"/>
                <a:gd name="T9" fmla="*/ 0 h 17"/>
                <a:gd name="T10" fmla="*/ 16 w 17"/>
                <a:gd name="T11" fmla="*/ 8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FF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0" name="Freeform 1800"/>
            <p:cNvSpPr>
              <a:spLocks/>
            </p:cNvSpPr>
            <p:nvPr/>
          </p:nvSpPr>
          <p:spPr bwMode="auto">
            <a:xfrm>
              <a:off x="3103" y="1346"/>
              <a:ext cx="35" cy="49"/>
            </a:xfrm>
            <a:custGeom>
              <a:avLst/>
              <a:gdLst>
                <a:gd name="T0" fmla="*/ 34 w 35"/>
                <a:gd name="T1" fmla="*/ 48 h 49"/>
                <a:gd name="T2" fmla="*/ 34 w 35"/>
                <a:gd name="T3" fmla="*/ 41 h 49"/>
                <a:gd name="T4" fmla="*/ 34 w 35"/>
                <a:gd name="T5" fmla="*/ 34 h 49"/>
                <a:gd name="T6" fmla="*/ 34 w 35"/>
                <a:gd name="T7" fmla="*/ 27 h 49"/>
                <a:gd name="T8" fmla="*/ 28 w 35"/>
                <a:gd name="T9" fmla="*/ 27 h 49"/>
                <a:gd name="T10" fmla="*/ 28 w 35"/>
                <a:gd name="T11" fmla="*/ 20 h 49"/>
                <a:gd name="T12" fmla="*/ 28 w 35"/>
                <a:gd name="T13" fmla="*/ 14 h 49"/>
                <a:gd name="T14" fmla="*/ 21 w 35"/>
                <a:gd name="T15" fmla="*/ 14 h 49"/>
                <a:gd name="T16" fmla="*/ 21 w 35"/>
                <a:gd name="T17" fmla="*/ 7 h 49"/>
                <a:gd name="T18" fmla="*/ 21 w 35"/>
                <a:gd name="T19" fmla="*/ 0 h 49"/>
                <a:gd name="T20" fmla="*/ 14 w 35"/>
                <a:gd name="T21" fmla="*/ 0 h 49"/>
                <a:gd name="T22" fmla="*/ 7 w 35"/>
                <a:gd name="T23" fmla="*/ 0 h 49"/>
                <a:gd name="T24" fmla="*/ 0 w 35"/>
                <a:gd name="T25" fmla="*/ 0 h 49"/>
                <a:gd name="T26" fmla="*/ 0 w 35"/>
                <a:gd name="T27" fmla="*/ 7 h 49"/>
                <a:gd name="T28" fmla="*/ 7 w 35"/>
                <a:gd name="T29" fmla="*/ 7 h 49"/>
                <a:gd name="T30" fmla="*/ 7 w 35"/>
                <a:gd name="T31" fmla="*/ 14 h 49"/>
                <a:gd name="T32" fmla="*/ 14 w 35"/>
                <a:gd name="T33" fmla="*/ 14 h 49"/>
                <a:gd name="T34" fmla="*/ 14 w 35"/>
                <a:gd name="T35" fmla="*/ 20 h 49"/>
                <a:gd name="T36" fmla="*/ 7 w 35"/>
                <a:gd name="T37" fmla="*/ 20 h 49"/>
                <a:gd name="T38" fmla="*/ 7 w 35"/>
                <a:gd name="T39" fmla="*/ 27 h 49"/>
                <a:gd name="T40" fmla="*/ 7 w 35"/>
                <a:gd name="T41" fmla="*/ 34 h 49"/>
                <a:gd name="T42" fmla="*/ 0 w 35"/>
                <a:gd name="T43" fmla="*/ 34 h 49"/>
                <a:gd name="T44" fmla="*/ 0 w 35"/>
                <a:gd name="T45" fmla="*/ 41 h 49"/>
                <a:gd name="T46" fmla="*/ 7 w 35"/>
                <a:gd name="T47" fmla="*/ 41 h 49"/>
                <a:gd name="T48" fmla="*/ 7 w 35"/>
                <a:gd name="T49" fmla="*/ 48 h 49"/>
                <a:gd name="T50" fmla="*/ 21 w 35"/>
                <a:gd name="T51" fmla="*/ 48 h 49"/>
                <a:gd name="T52" fmla="*/ 21 w 35"/>
                <a:gd name="T53" fmla="*/ 41 h 49"/>
                <a:gd name="T54" fmla="*/ 14 w 35"/>
                <a:gd name="T55" fmla="*/ 41 h 49"/>
                <a:gd name="T56" fmla="*/ 14 w 35"/>
                <a:gd name="T57" fmla="*/ 34 h 49"/>
                <a:gd name="T58" fmla="*/ 7 w 35"/>
                <a:gd name="T59" fmla="*/ 34 h 49"/>
                <a:gd name="T60" fmla="*/ 14 w 35"/>
                <a:gd name="T61" fmla="*/ 34 h 49"/>
                <a:gd name="T62" fmla="*/ 21 w 35"/>
                <a:gd name="T63" fmla="*/ 34 h 49"/>
                <a:gd name="T64" fmla="*/ 21 w 35"/>
                <a:gd name="T65" fmla="*/ 41 h 49"/>
                <a:gd name="T66" fmla="*/ 21 w 35"/>
                <a:gd name="T67" fmla="*/ 48 h 49"/>
                <a:gd name="T68" fmla="*/ 34 w 35"/>
                <a:gd name="T69" fmla="*/ 48 h 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49"/>
                <a:gd name="T107" fmla="*/ 35 w 35"/>
                <a:gd name="T108" fmla="*/ 49 h 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49">
                  <a:moveTo>
                    <a:pt x="34" y="48"/>
                  </a:moveTo>
                  <a:lnTo>
                    <a:pt x="34" y="41"/>
                  </a:lnTo>
                  <a:lnTo>
                    <a:pt x="34" y="34"/>
                  </a:lnTo>
                  <a:lnTo>
                    <a:pt x="34" y="27"/>
                  </a:lnTo>
                  <a:lnTo>
                    <a:pt x="28" y="27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7" y="41"/>
                  </a:lnTo>
                  <a:lnTo>
                    <a:pt x="7" y="48"/>
                  </a:lnTo>
                  <a:lnTo>
                    <a:pt x="21" y="48"/>
                  </a:lnTo>
                  <a:lnTo>
                    <a:pt x="21" y="41"/>
                  </a:lnTo>
                  <a:lnTo>
                    <a:pt x="14" y="41"/>
                  </a:lnTo>
                  <a:lnTo>
                    <a:pt x="14" y="34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21" y="34"/>
                  </a:lnTo>
                  <a:lnTo>
                    <a:pt x="21" y="41"/>
                  </a:lnTo>
                  <a:lnTo>
                    <a:pt x="21" y="48"/>
                  </a:lnTo>
                  <a:lnTo>
                    <a:pt x="34" y="48"/>
                  </a:lnTo>
                </a:path>
              </a:pathLst>
            </a:custGeom>
            <a:solidFill>
              <a:srgbClr val="D99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1" name="Freeform 1801"/>
            <p:cNvSpPr>
              <a:spLocks/>
            </p:cNvSpPr>
            <p:nvPr/>
          </p:nvSpPr>
          <p:spPr bwMode="auto">
            <a:xfrm>
              <a:off x="3096" y="138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16 w 17"/>
                <a:gd name="T5" fmla="*/ 0 h 17"/>
                <a:gd name="T6" fmla="*/ 0 w 17"/>
                <a:gd name="T7" fmla="*/ 8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D99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2" name="Freeform 1802"/>
            <p:cNvSpPr>
              <a:spLocks/>
            </p:cNvSpPr>
            <p:nvPr/>
          </p:nvSpPr>
          <p:spPr bwMode="auto">
            <a:xfrm>
              <a:off x="2932" y="1360"/>
              <a:ext cx="35" cy="21"/>
            </a:xfrm>
            <a:custGeom>
              <a:avLst/>
              <a:gdLst>
                <a:gd name="T0" fmla="*/ 14 w 35"/>
                <a:gd name="T1" fmla="*/ 6 h 21"/>
                <a:gd name="T2" fmla="*/ 0 w 35"/>
                <a:gd name="T3" fmla="*/ 6 h 21"/>
                <a:gd name="T4" fmla="*/ 0 w 35"/>
                <a:gd name="T5" fmla="*/ 0 h 21"/>
                <a:gd name="T6" fmla="*/ 7 w 35"/>
                <a:gd name="T7" fmla="*/ 0 h 21"/>
                <a:gd name="T8" fmla="*/ 14 w 35"/>
                <a:gd name="T9" fmla="*/ 0 h 21"/>
                <a:gd name="T10" fmla="*/ 21 w 35"/>
                <a:gd name="T11" fmla="*/ 0 h 21"/>
                <a:gd name="T12" fmla="*/ 21 w 35"/>
                <a:gd name="T13" fmla="*/ 6 h 21"/>
                <a:gd name="T14" fmla="*/ 27 w 35"/>
                <a:gd name="T15" fmla="*/ 6 h 21"/>
                <a:gd name="T16" fmla="*/ 27 w 35"/>
                <a:gd name="T17" fmla="*/ 0 h 21"/>
                <a:gd name="T18" fmla="*/ 27 w 35"/>
                <a:gd name="T19" fmla="*/ 6 h 21"/>
                <a:gd name="T20" fmla="*/ 27 w 35"/>
                <a:gd name="T21" fmla="*/ 13 h 21"/>
                <a:gd name="T22" fmla="*/ 34 w 35"/>
                <a:gd name="T23" fmla="*/ 13 h 21"/>
                <a:gd name="T24" fmla="*/ 34 w 35"/>
                <a:gd name="T25" fmla="*/ 6 h 21"/>
                <a:gd name="T26" fmla="*/ 34 w 35"/>
                <a:gd name="T27" fmla="*/ 13 h 21"/>
                <a:gd name="T28" fmla="*/ 34 w 35"/>
                <a:gd name="T29" fmla="*/ 20 h 21"/>
                <a:gd name="T30" fmla="*/ 34 w 35"/>
                <a:gd name="T31" fmla="*/ 13 h 21"/>
                <a:gd name="T32" fmla="*/ 27 w 35"/>
                <a:gd name="T33" fmla="*/ 13 h 21"/>
                <a:gd name="T34" fmla="*/ 27 w 35"/>
                <a:gd name="T35" fmla="*/ 6 h 21"/>
                <a:gd name="T36" fmla="*/ 21 w 35"/>
                <a:gd name="T37" fmla="*/ 6 h 21"/>
                <a:gd name="T38" fmla="*/ 21 w 35"/>
                <a:gd name="T39" fmla="*/ 0 h 21"/>
                <a:gd name="T40" fmla="*/ 14 w 35"/>
                <a:gd name="T41" fmla="*/ 6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21"/>
                <a:gd name="T65" fmla="*/ 35 w 35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21">
                  <a:moveTo>
                    <a:pt x="14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27" y="0"/>
                  </a:lnTo>
                  <a:lnTo>
                    <a:pt x="27" y="6"/>
                  </a:lnTo>
                  <a:lnTo>
                    <a:pt x="27" y="13"/>
                  </a:lnTo>
                  <a:lnTo>
                    <a:pt x="34" y="13"/>
                  </a:lnTo>
                  <a:lnTo>
                    <a:pt x="34" y="6"/>
                  </a:lnTo>
                  <a:lnTo>
                    <a:pt x="34" y="13"/>
                  </a:lnTo>
                  <a:lnTo>
                    <a:pt x="34" y="20"/>
                  </a:lnTo>
                  <a:lnTo>
                    <a:pt x="34" y="13"/>
                  </a:lnTo>
                  <a:lnTo>
                    <a:pt x="27" y="13"/>
                  </a:lnTo>
                  <a:lnTo>
                    <a:pt x="27" y="6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14" y="6"/>
                  </a:lnTo>
                </a:path>
              </a:pathLst>
            </a:custGeom>
            <a:solidFill>
              <a:srgbClr val="D99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3" name="Freeform 1803"/>
            <p:cNvSpPr>
              <a:spLocks/>
            </p:cNvSpPr>
            <p:nvPr/>
          </p:nvSpPr>
          <p:spPr bwMode="auto">
            <a:xfrm>
              <a:off x="3103" y="1394"/>
              <a:ext cx="35" cy="28"/>
            </a:xfrm>
            <a:custGeom>
              <a:avLst/>
              <a:gdLst>
                <a:gd name="T0" fmla="*/ 34 w 35"/>
                <a:gd name="T1" fmla="*/ 0 h 28"/>
                <a:gd name="T2" fmla="*/ 28 w 35"/>
                <a:gd name="T3" fmla="*/ 7 h 28"/>
                <a:gd name="T4" fmla="*/ 28 w 35"/>
                <a:gd name="T5" fmla="*/ 13 h 28"/>
                <a:gd name="T6" fmla="*/ 21 w 35"/>
                <a:gd name="T7" fmla="*/ 13 h 28"/>
                <a:gd name="T8" fmla="*/ 21 w 35"/>
                <a:gd name="T9" fmla="*/ 20 h 28"/>
                <a:gd name="T10" fmla="*/ 28 w 35"/>
                <a:gd name="T11" fmla="*/ 20 h 28"/>
                <a:gd name="T12" fmla="*/ 21 w 35"/>
                <a:gd name="T13" fmla="*/ 27 h 28"/>
                <a:gd name="T14" fmla="*/ 14 w 35"/>
                <a:gd name="T15" fmla="*/ 27 h 28"/>
                <a:gd name="T16" fmla="*/ 14 w 35"/>
                <a:gd name="T17" fmla="*/ 20 h 28"/>
                <a:gd name="T18" fmla="*/ 7 w 35"/>
                <a:gd name="T19" fmla="*/ 20 h 28"/>
                <a:gd name="T20" fmla="*/ 0 w 35"/>
                <a:gd name="T21" fmla="*/ 20 h 28"/>
                <a:gd name="T22" fmla="*/ 7 w 35"/>
                <a:gd name="T23" fmla="*/ 20 h 28"/>
                <a:gd name="T24" fmla="*/ 14 w 35"/>
                <a:gd name="T25" fmla="*/ 20 h 28"/>
                <a:gd name="T26" fmla="*/ 7 w 35"/>
                <a:gd name="T27" fmla="*/ 20 h 28"/>
                <a:gd name="T28" fmla="*/ 7 w 35"/>
                <a:gd name="T29" fmla="*/ 13 h 28"/>
                <a:gd name="T30" fmla="*/ 7 w 35"/>
                <a:gd name="T31" fmla="*/ 7 h 28"/>
                <a:gd name="T32" fmla="*/ 14 w 35"/>
                <a:gd name="T33" fmla="*/ 7 h 28"/>
                <a:gd name="T34" fmla="*/ 14 w 35"/>
                <a:gd name="T35" fmla="*/ 0 h 28"/>
                <a:gd name="T36" fmla="*/ 7 w 35"/>
                <a:gd name="T37" fmla="*/ 0 h 28"/>
                <a:gd name="T38" fmla="*/ 21 w 35"/>
                <a:gd name="T39" fmla="*/ 0 h 28"/>
                <a:gd name="T40" fmla="*/ 21 w 35"/>
                <a:gd name="T41" fmla="*/ 7 h 28"/>
                <a:gd name="T42" fmla="*/ 21 w 35"/>
                <a:gd name="T43" fmla="*/ 13 h 28"/>
                <a:gd name="T44" fmla="*/ 21 w 35"/>
                <a:gd name="T45" fmla="*/ 7 h 28"/>
                <a:gd name="T46" fmla="*/ 21 w 35"/>
                <a:gd name="T47" fmla="*/ 0 h 28"/>
                <a:gd name="T48" fmla="*/ 34 w 35"/>
                <a:gd name="T49" fmla="*/ 0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28"/>
                <a:gd name="T77" fmla="*/ 35 w 35"/>
                <a:gd name="T78" fmla="*/ 28 h 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28">
                  <a:moveTo>
                    <a:pt x="34" y="0"/>
                  </a:moveTo>
                  <a:lnTo>
                    <a:pt x="28" y="7"/>
                  </a:lnTo>
                  <a:lnTo>
                    <a:pt x="28" y="13"/>
                  </a:lnTo>
                  <a:lnTo>
                    <a:pt x="21" y="13"/>
                  </a:lnTo>
                  <a:lnTo>
                    <a:pt x="21" y="20"/>
                  </a:lnTo>
                  <a:lnTo>
                    <a:pt x="28" y="20"/>
                  </a:lnTo>
                  <a:lnTo>
                    <a:pt x="21" y="27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7" y="7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34" y="0"/>
                  </a:lnTo>
                </a:path>
              </a:pathLst>
            </a:custGeom>
            <a:solidFill>
              <a:srgbClr val="D99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4" name="Line 1804"/>
            <p:cNvSpPr>
              <a:spLocks noChangeShapeType="1"/>
            </p:cNvSpPr>
            <p:nvPr/>
          </p:nvSpPr>
          <p:spPr bwMode="auto">
            <a:xfrm>
              <a:off x="3096" y="1394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5" name="Freeform 1805"/>
            <p:cNvSpPr>
              <a:spLocks/>
            </p:cNvSpPr>
            <p:nvPr/>
          </p:nvSpPr>
          <p:spPr bwMode="auto">
            <a:xfrm>
              <a:off x="3014" y="1824"/>
              <a:ext cx="76" cy="125"/>
            </a:xfrm>
            <a:custGeom>
              <a:avLst/>
              <a:gdLst>
                <a:gd name="T0" fmla="*/ 0 w 76"/>
                <a:gd name="T1" fmla="*/ 124 h 125"/>
                <a:gd name="T2" fmla="*/ 7 w 76"/>
                <a:gd name="T3" fmla="*/ 124 h 125"/>
                <a:gd name="T4" fmla="*/ 14 w 76"/>
                <a:gd name="T5" fmla="*/ 124 h 125"/>
                <a:gd name="T6" fmla="*/ 21 w 76"/>
                <a:gd name="T7" fmla="*/ 124 h 125"/>
                <a:gd name="T8" fmla="*/ 28 w 76"/>
                <a:gd name="T9" fmla="*/ 117 h 125"/>
                <a:gd name="T10" fmla="*/ 34 w 76"/>
                <a:gd name="T11" fmla="*/ 110 h 125"/>
                <a:gd name="T12" fmla="*/ 41 w 76"/>
                <a:gd name="T13" fmla="*/ 103 h 125"/>
                <a:gd name="T14" fmla="*/ 48 w 76"/>
                <a:gd name="T15" fmla="*/ 96 h 125"/>
                <a:gd name="T16" fmla="*/ 55 w 76"/>
                <a:gd name="T17" fmla="*/ 89 h 125"/>
                <a:gd name="T18" fmla="*/ 55 w 76"/>
                <a:gd name="T19" fmla="*/ 83 h 125"/>
                <a:gd name="T20" fmla="*/ 55 w 76"/>
                <a:gd name="T21" fmla="*/ 76 h 125"/>
                <a:gd name="T22" fmla="*/ 55 w 76"/>
                <a:gd name="T23" fmla="*/ 69 h 125"/>
                <a:gd name="T24" fmla="*/ 62 w 76"/>
                <a:gd name="T25" fmla="*/ 69 h 125"/>
                <a:gd name="T26" fmla="*/ 62 w 76"/>
                <a:gd name="T27" fmla="*/ 62 h 125"/>
                <a:gd name="T28" fmla="*/ 62 w 76"/>
                <a:gd name="T29" fmla="*/ 55 h 125"/>
                <a:gd name="T30" fmla="*/ 62 w 76"/>
                <a:gd name="T31" fmla="*/ 48 h 125"/>
                <a:gd name="T32" fmla="*/ 62 w 76"/>
                <a:gd name="T33" fmla="*/ 42 h 125"/>
                <a:gd name="T34" fmla="*/ 69 w 76"/>
                <a:gd name="T35" fmla="*/ 42 h 125"/>
                <a:gd name="T36" fmla="*/ 69 w 76"/>
                <a:gd name="T37" fmla="*/ 35 h 125"/>
                <a:gd name="T38" fmla="*/ 69 w 76"/>
                <a:gd name="T39" fmla="*/ 28 h 125"/>
                <a:gd name="T40" fmla="*/ 69 w 76"/>
                <a:gd name="T41" fmla="*/ 21 h 125"/>
                <a:gd name="T42" fmla="*/ 75 w 76"/>
                <a:gd name="T43" fmla="*/ 21 h 125"/>
                <a:gd name="T44" fmla="*/ 75 w 76"/>
                <a:gd name="T45" fmla="*/ 14 h 125"/>
                <a:gd name="T46" fmla="*/ 75 w 76"/>
                <a:gd name="T47" fmla="*/ 7 h 125"/>
                <a:gd name="T48" fmla="*/ 75 w 76"/>
                <a:gd name="T49" fmla="*/ 0 h 125"/>
                <a:gd name="T50" fmla="*/ 69 w 76"/>
                <a:gd name="T51" fmla="*/ 0 h 125"/>
                <a:gd name="T52" fmla="*/ 62 w 76"/>
                <a:gd name="T53" fmla="*/ 0 h 125"/>
                <a:gd name="T54" fmla="*/ 55 w 76"/>
                <a:gd name="T55" fmla="*/ 0 h 125"/>
                <a:gd name="T56" fmla="*/ 48 w 76"/>
                <a:gd name="T57" fmla="*/ 0 h 125"/>
                <a:gd name="T58" fmla="*/ 55 w 76"/>
                <a:gd name="T59" fmla="*/ 0 h 125"/>
                <a:gd name="T60" fmla="*/ 55 w 76"/>
                <a:gd name="T61" fmla="*/ 7 h 125"/>
                <a:gd name="T62" fmla="*/ 55 w 76"/>
                <a:gd name="T63" fmla="*/ 14 h 125"/>
                <a:gd name="T64" fmla="*/ 55 w 76"/>
                <a:gd name="T65" fmla="*/ 21 h 125"/>
                <a:gd name="T66" fmla="*/ 55 w 76"/>
                <a:gd name="T67" fmla="*/ 28 h 125"/>
                <a:gd name="T68" fmla="*/ 55 w 76"/>
                <a:gd name="T69" fmla="*/ 35 h 125"/>
                <a:gd name="T70" fmla="*/ 55 w 76"/>
                <a:gd name="T71" fmla="*/ 42 h 125"/>
                <a:gd name="T72" fmla="*/ 55 w 76"/>
                <a:gd name="T73" fmla="*/ 48 h 125"/>
                <a:gd name="T74" fmla="*/ 55 w 76"/>
                <a:gd name="T75" fmla="*/ 55 h 125"/>
                <a:gd name="T76" fmla="*/ 55 w 76"/>
                <a:gd name="T77" fmla="*/ 62 h 125"/>
                <a:gd name="T78" fmla="*/ 55 w 76"/>
                <a:gd name="T79" fmla="*/ 69 h 125"/>
                <a:gd name="T80" fmla="*/ 48 w 76"/>
                <a:gd name="T81" fmla="*/ 69 h 125"/>
                <a:gd name="T82" fmla="*/ 48 w 76"/>
                <a:gd name="T83" fmla="*/ 76 h 125"/>
                <a:gd name="T84" fmla="*/ 48 w 76"/>
                <a:gd name="T85" fmla="*/ 83 h 125"/>
                <a:gd name="T86" fmla="*/ 41 w 76"/>
                <a:gd name="T87" fmla="*/ 83 h 125"/>
                <a:gd name="T88" fmla="*/ 41 w 76"/>
                <a:gd name="T89" fmla="*/ 89 h 125"/>
                <a:gd name="T90" fmla="*/ 41 w 76"/>
                <a:gd name="T91" fmla="*/ 96 h 125"/>
                <a:gd name="T92" fmla="*/ 34 w 76"/>
                <a:gd name="T93" fmla="*/ 96 h 125"/>
                <a:gd name="T94" fmla="*/ 34 w 76"/>
                <a:gd name="T95" fmla="*/ 103 h 125"/>
                <a:gd name="T96" fmla="*/ 28 w 76"/>
                <a:gd name="T97" fmla="*/ 110 h 125"/>
                <a:gd name="T98" fmla="*/ 21 w 76"/>
                <a:gd name="T99" fmla="*/ 117 h 125"/>
                <a:gd name="T100" fmla="*/ 14 w 76"/>
                <a:gd name="T101" fmla="*/ 124 h 125"/>
                <a:gd name="T102" fmla="*/ 7 w 76"/>
                <a:gd name="T103" fmla="*/ 124 h 125"/>
                <a:gd name="T104" fmla="*/ 0 w 76"/>
                <a:gd name="T105" fmla="*/ 124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"/>
                <a:gd name="T160" fmla="*/ 0 h 125"/>
                <a:gd name="T161" fmla="*/ 76 w 76"/>
                <a:gd name="T162" fmla="*/ 125 h 1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" h="125">
                  <a:moveTo>
                    <a:pt x="0" y="124"/>
                  </a:moveTo>
                  <a:lnTo>
                    <a:pt x="7" y="124"/>
                  </a:lnTo>
                  <a:lnTo>
                    <a:pt x="14" y="124"/>
                  </a:lnTo>
                  <a:lnTo>
                    <a:pt x="21" y="124"/>
                  </a:lnTo>
                  <a:lnTo>
                    <a:pt x="28" y="117"/>
                  </a:lnTo>
                  <a:lnTo>
                    <a:pt x="34" y="110"/>
                  </a:lnTo>
                  <a:lnTo>
                    <a:pt x="41" y="103"/>
                  </a:lnTo>
                  <a:lnTo>
                    <a:pt x="48" y="96"/>
                  </a:lnTo>
                  <a:lnTo>
                    <a:pt x="55" y="89"/>
                  </a:lnTo>
                  <a:lnTo>
                    <a:pt x="55" y="83"/>
                  </a:lnTo>
                  <a:lnTo>
                    <a:pt x="55" y="76"/>
                  </a:lnTo>
                  <a:lnTo>
                    <a:pt x="55" y="69"/>
                  </a:lnTo>
                  <a:lnTo>
                    <a:pt x="62" y="69"/>
                  </a:lnTo>
                  <a:lnTo>
                    <a:pt x="62" y="62"/>
                  </a:lnTo>
                  <a:lnTo>
                    <a:pt x="62" y="55"/>
                  </a:lnTo>
                  <a:lnTo>
                    <a:pt x="62" y="48"/>
                  </a:lnTo>
                  <a:lnTo>
                    <a:pt x="62" y="42"/>
                  </a:lnTo>
                  <a:lnTo>
                    <a:pt x="69" y="42"/>
                  </a:lnTo>
                  <a:lnTo>
                    <a:pt x="69" y="35"/>
                  </a:lnTo>
                  <a:lnTo>
                    <a:pt x="69" y="28"/>
                  </a:lnTo>
                  <a:lnTo>
                    <a:pt x="69" y="21"/>
                  </a:lnTo>
                  <a:lnTo>
                    <a:pt x="75" y="21"/>
                  </a:lnTo>
                  <a:lnTo>
                    <a:pt x="75" y="14"/>
                  </a:lnTo>
                  <a:lnTo>
                    <a:pt x="75" y="7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55" y="14"/>
                  </a:lnTo>
                  <a:lnTo>
                    <a:pt x="55" y="21"/>
                  </a:lnTo>
                  <a:lnTo>
                    <a:pt x="55" y="28"/>
                  </a:lnTo>
                  <a:lnTo>
                    <a:pt x="55" y="35"/>
                  </a:lnTo>
                  <a:lnTo>
                    <a:pt x="55" y="42"/>
                  </a:lnTo>
                  <a:lnTo>
                    <a:pt x="55" y="48"/>
                  </a:lnTo>
                  <a:lnTo>
                    <a:pt x="55" y="55"/>
                  </a:lnTo>
                  <a:lnTo>
                    <a:pt x="55" y="62"/>
                  </a:lnTo>
                  <a:lnTo>
                    <a:pt x="55" y="69"/>
                  </a:lnTo>
                  <a:lnTo>
                    <a:pt x="48" y="69"/>
                  </a:lnTo>
                  <a:lnTo>
                    <a:pt x="48" y="76"/>
                  </a:lnTo>
                  <a:lnTo>
                    <a:pt x="48" y="83"/>
                  </a:lnTo>
                  <a:lnTo>
                    <a:pt x="41" y="83"/>
                  </a:lnTo>
                  <a:lnTo>
                    <a:pt x="41" y="89"/>
                  </a:lnTo>
                  <a:lnTo>
                    <a:pt x="41" y="96"/>
                  </a:lnTo>
                  <a:lnTo>
                    <a:pt x="34" y="96"/>
                  </a:lnTo>
                  <a:lnTo>
                    <a:pt x="34" y="103"/>
                  </a:lnTo>
                  <a:lnTo>
                    <a:pt x="28" y="110"/>
                  </a:lnTo>
                  <a:lnTo>
                    <a:pt x="21" y="117"/>
                  </a:lnTo>
                  <a:lnTo>
                    <a:pt x="14" y="124"/>
                  </a:lnTo>
                  <a:lnTo>
                    <a:pt x="7" y="124"/>
                  </a:lnTo>
                  <a:lnTo>
                    <a:pt x="0" y="124"/>
                  </a:lnTo>
                </a:path>
              </a:pathLst>
            </a:custGeom>
            <a:solidFill>
              <a:srgbClr val="D99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6" name="Freeform 1806"/>
            <p:cNvSpPr>
              <a:spLocks/>
            </p:cNvSpPr>
            <p:nvPr/>
          </p:nvSpPr>
          <p:spPr bwMode="auto">
            <a:xfrm>
              <a:off x="3110" y="1824"/>
              <a:ext cx="35" cy="17"/>
            </a:xfrm>
            <a:custGeom>
              <a:avLst/>
              <a:gdLst>
                <a:gd name="T0" fmla="*/ 0 w 35"/>
                <a:gd name="T1" fmla="*/ 0 h 17"/>
                <a:gd name="T2" fmla="*/ 7 w 35"/>
                <a:gd name="T3" fmla="*/ 0 h 17"/>
                <a:gd name="T4" fmla="*/ 14 w 35"/>
                <a:gd name="T5" fmla="*/ 0 h 17"/>
                <a:gd name="T6" fmla="*/ 21 w 35"/>
                <a:gd name="T7" fmla="*/ 0 h 17"/>
                <a:gd name="T8" fmla="*/ 27 w 35"/>
                <a:gd name="T9" fmla="*/ 0 h 17"/>
                <a:gd name="T10" fmla="*/ 34 w 35"/>
                <a:gd name="T11" fmla="*/ 0 h 17"/>
                <a:gd name="T12" fmla="*/ 27 w 35"/>
                <a:gd name="T13" fmla="*/ 0 h 17"/>
                <a:gd name="T14" fmla="*/ 27 w 35"/>
                <a:gd name="T15" fmla="*/ 16 h 17"/>
                <a:gd name="T16" fmla="*/ 21 w 35"/>
                <a:gd name="T17" fmla="*/ 16 h 17"/>
                <a:gd name="T18" fmla="*/ 14 w 35"/>
                <a:gd name="T19" fmla="*/ 16 h 17"/>
                <a:gd name="T20" fmla="*/ 7 w 35"/>
                <a:gd name="T21" fmla="*/ 16 h 17"/>
                <a:gd name="T22" fmla="*/ 7 w 35"/>
                <a:gd name="T23" fmla="*/ 0 h 17"/>
                <a:gd name="T24" fmla="*/ 0 w 35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7"/>
                <a:gd name="T41" fmla="*/ 35 w 35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7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D99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7" name="Freeform 1807"/>
            <p:cNvSpPr>
              <a:spLocks/>
            </p:cNvSpPr>
            <p:nvPr/>
          </p:nvSpPr>
          <p:spPr bwMode="auto">
            <a:xfrm>
              <a:off x="2959" y="1407"/>
              <a:ext cx="227" cy="418"/>
            </a:xfrm>
            <a:custGeom>
              <a:avLst/>
              <a:gdLst>
                <a:gd name="T0" fmla="*/ 110 w 227"/>
                <a:gd name="T1" fmla="*/ 417 h 418"/>
                <a:gd name="T2" fmla="*/ 89 w 227"/>
                <a:gd name="T3" fmla="*/ 411 h 418"/>
                <a:gd name="T4" fmla="*/ 76 w 227"/>
                <a:gd name="T5" fmla="*/ 383 h 418"/>
                <a:gd name="T6" fmla="*/ 76 w 227"/>
                <a:gd name="T7" fmla="*/ 342 h 418"/>
                <a:gd name="T8" fmla="*/ 76 w 227"/>
                <a:gd name="T9" fmla="*/ 288 h 418"/>
                <a:gd name="T10" fmla="*/ 83 w 227"/>
                <a:gd name="T11" fmla="*/ 247 h 418"/>
                <a:gd name="T12" fmla="*/ 83 w 227"/>
                <a:gd name="T13" fmla="*/ 219 h 418"/>
                <a:gd name="T14" fmla="*/ 83 w 227"/>
                <a:gd name="T15" fmla="*/ 192 h 418"/>
                <a:gd name="T16" fmla="*/ 76 w 227"/>
                <a:gd name="T17" fmla="*/ 178 h 418"/>
                <a:gd name="T18" fmla="*/ 76 w 227"/>
                <a:gd name="T19" fmla="*/ 151 h 418"/>
                <a:gd name="T20" fmla="*/ 76 w 227"/>
                <a:gd name="T21" fmla="*/ 130 h 418"/>
                <a:gd name="T22" fmla="*/ 83 w 227"/>
                <a:gd name="T23" fmla="*/ 83 h 418"/>
                <a:gd name="T24" fmla="*/ 62 w 227"/>
                <a:gd name="T25" fmla="*/ 89 h 418"/>
                <a:gd name="T26" fmla="*/ 41 w 227"/>
                <a:gd name="T27" fmla="*/ 83 h 418"/>
                <a:gd name="T28" fmla="*/ 21 w 227"/>
                <a:gd name="T29" fmla="*/ 69 h 418"/>
                <a:gd name="T30" fmla="*/ 7 w 227"/>
                <a:gd name="T31" fmla="*/ 41 h 418"/>
                <a:gd name="T32" fmla="*/ 7 w 227"/>
                <a:gd name="T33" fmla="*/ 7 h 418"/>
                <a:gd name="T34" fmla="*/ 28 w 227"/>
                <a:gd name="T35" fmla="*/ 0 h 418"/>
                <a:gd name="T36" fmla="*/ 41 w 227"/>
                <a:gd name="T37" fmla="*/ 21 h 418"/>
                <a:gd name="T38" fmla="*/ 48 w 227"/>
                <a:gd name="T39" fmla="*/ 41 h 418"/>
                <a:gd name="T40" fmla="*/ 69 w 227"/>
                <a:gd name="T41" fmla="*/ 48 h 418"/>
                <a:gd name="T42" fmla="*/ 83 w 227"/>
                <a:gd name="T43" fmla="*/ 48 h 418"/>
                <a:gd name="T44" fmla="*/ 103 w 227"/>
                <a:gd name="T45" fmla="*/ 28 h 418"/>
                <a:gd name="T46" fmla="*/ 110 w 227"/>
                <a:gd name="T47" fmla="*/ 35 h 418"/>
                <a:gd name="T48" fmla="*/ 110 w 227"/>
                <a:gd name="T49" fmla="*/ 48 h 418"/>
                <a:gd name="T50" fmla="*/ 110 w 227"/>
                <a:gd name="T51" fmla="*/ 62 h 418"/>
                <a:gd name="T52" fmla="*/ 103 w 227"/>
                <a:gd name="T53" fmla="*/ 89 h 418"/>
                <a:gd name="T54" fmla="*/ 103 w 227"/>
                <a:gd name="T55" fmla="*/ 117 h 418"/>
                <a:gd name="T56" fmla="*/ 110 w 227"/>
                <a:gd name="T57" fmla="*/ 96 h 418"/>
                <a:gd name="T58" fmla="*/ 117 w 227"/>
                <a:gd name="T59" fmla="*/ 76 h 418"/>
                <a:gd name="T60" fmla="*/ 130 w 227"/>
                <a:gd name="T61" fmla="*/ 62 h 418"/>
                <a:gd name="T62" fmla="*/ 144 w 227"/>
                <a:gd name="T63" fmla="*/ 48 h 418"/>
                <a:gd name="T64" fmla="*/ 165 w 227"/>
                <a:gd name="T65" fmla="*/ 35 h 418"/>
                <a:gd name="T66" fmla="*/ 185 w 227"/>
                <a:gd name="T67" fmla="*/ 28 h 418"/>
                <a:gd name="T68" fmla="*/ 213 w 227"/>
                <a:gd name="T69" fmla="*/ 28 h 418"/>
                <a:gd name="T70" fmla="*/ 226 w 227"/>
                <a:gd name="T71" fmla="*/ 41 h 418"/>
                <a:gd name="T72" fmla="*/ 226 w 227"/>
                <a:gd name="T73" fmla="*/ 69 h 418"/>
                <a:gd name="T74" fmla="*/ 219 w 227"/>
                <a:gd name="T75" fmla="*/ 96 h 418"/>
                <a:gd name="T76" fmla="*/ 213 w 227"/>
                <a:gd name="T77" fmla="*/ 117 h 418"/>
                <a:gd name="T78" fmla="*/ 199 w 227"/>
                <a:gd name="T79" fmla="*/ 137 h 418"/>
                <a:gd name="T80" fmla="*/ 192 w 227"/>
                <a:gd name="T81" fmla="*/ 158 h 418"/>
                <a:gd name="T82" fmla="*/ 199 w 227"/>
                <a:gd name="T83" fmla="*/ 185 h 418"/>
                <a:gd name="T84" fmla="*/ 206 w 227"/>
                <a:gd name="T85" fmla="*/ 206 h 418"/>
                <a:gd name="T86" fmla="*/ 206 w 227"/>
                <a:gd name="T87" fmla="*/ 233 h 418"/>
                <a:gd name="T88" fmla="*/ 206 w 227"/>
                <a:gd name="T89" fmla="*/ 281 h 418"/>
                <a:gd name="T90" fmla="*/ 199 w 227"/>
                <a:gd name="T91" fmla="*/ 329 h 418"/>
                <a:gd name="T92" fmla="*/ 199 w 227"/>
                <a:gd name="T93" fmla="*/ 370 h 418"/>
                <a:gd name="T94" fmla="*/ 192 w 227"/>
                <a:gd name="T95" fmla="*/ 404 h 418"/>
                <a:gd name="T96" fmla="*/ 178 w 227"/>
                <a:gd name="T97" fmla="*/ 417 h 418"/>
                <a:gd name="T98" fmla="*/ 151 w 227"/>
                <a:gd name="T99" fmla="*/ 417 h 4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7"/>
                <a:gd name="T151" fmla="*/ 0 h 418"/>
                <a:gd name="T152" fmla="*/ 227 w 227"/>
                <a:gd name="T153" fmla="*/ 418 h 4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7" h="418">
                  <a:moveTo>
                    <a:pt x="130" y="417"/>
                  </a:moveTo>
                  <a:lnTo>
                    <a:pt x="124" y="417"/>
                  </a:lnTo>
                  <a:lnTo>
                    <a:pt x="117" y="417"/>
                  </a:lnTo>
                  <a:lnTo>
                    <a:pt x="110" y="417"/>
                  </a:lnTo>
                  <a:lnTo>
                    <a:pt x="103" y="417"/>
                  </a:lnTo>
                  <a:lnTo>
                    <a:pt x="96" y="417"/>
                  </a:lnTo>
                  <a:lnTo>
                    <a:pt x="96" y="411"/>
                  </a:lnTo>
                  <a:lnTo>
                    <a:pt x="89" y="411"/>
                  </a:lnTo>
                  <a:lnTo>
                    <a:pt x="83" y="411"/>
                  </a:lnTo>
                  <a:lnTo>
                    <a:pt x="76" y="404"/>
                  </a:lnTo>
                  <a:lnTo>
                    <a:pt x="76" y="390"/>
                  </a:lnTo>
                  <a:lnTo>
                    <a:pt x="76" y="383"/>
                  </a:lnTo>
                  <a:lnTo>
                    <a:pt x="76" y="370"/>
                  </a:lnTo>
                  <a:lnTo>
                    <a:pt x="76" y="363"/>
                  </a:lnTo>
                  <a:lnTo>
                    <a:pt x="76" y="349"/>
                  </a:lnTo>
                  <a:lnTo>
                    <a:pt x="76" y="342"/>
                  </a:lnTo>
                  <a:lnTo>
                    <a:pt x="76" y="329"/>
                  </a:lnTo>
                  <a:lnTo>
                    <a:pt x="76" y="315"/>
                  </a:lnTo>
                  <a:lnTo>
                    <a:pt x="76" y="301"/>
                  </a:lnTo>
                  <a:lnTo>
                    <a:pt x="76" y="288"/>
                  </a:lnTo>
                  <a:lnTo>
                    <a:pt x="76" y="274"/>
                  </a:lnTo>
                  <a:lnTo>
                    <a:pt x="83" y="260"/>
                  </a:lnTo>
                  <a:lnTo>
                    <a:pt x="83" y="253"/>
                  </a:lnTo>
                  <a:lnTo>
                    <a:pt x="83" y="247"/>
                  </a:lnTo>
                  <a:lnTo>
                    <a:pt x="83" y="240"/>
                  </a:lnTo>
                  <a:lnTo>
                    <a:pt x="83" y="233"/>
                  </a:lnTo>
                  <a:lnTo>
                    <a:pt x="83" y="226"/>
                  </a:lnTo>
                  <a:lnTo>
                    <a:pt x="83" y="219"/>
                  </a:lnTo>
                  <a:lnTo>
                    <a:pt x="83" y="212"/>
                  </a:lnTo>
                  <a:lnTo>
                    <a:pt x="83" y="206"/>
                  </a:lnTo>
                  <a:lnTo>
                    <a:pt x="83" y="199"/>
                  </a:lnTo>
                  <a:lnTo>
                    <a:pt x="83" y="192"/>
                  </a:lnTo>
                  <a:lnTo>
                    <a:pt x="83" y="185"/>
                  </a:lnTo>
                  <a:lnTo>
                    <a:pt x="89" y="178"/>
                  </a:lnTo>
                  <a:lnTo>
                    <a:pt x="83" y="178"/>
                  </a:lnTo>
                  <a:lnTo>
                    <a:pt x="76" y="178"/>
                  </a:lnTo>
                  <a:lnTo>
                    <a:pt x="76" y="171"/>
                  </a:lnTo>
                  <a:lnTo>
                    <a:pt x="76" y="165"/>
                  </a:lnTo>
                  <a:lnTo>
                    <a:pt x="76" y="158"/>
                  </a:lnTo>
                  <a:lnTo>
                    <a:pt x="76" y="151"/>
                  </a:lnTo>
                  <a:lnTo>
                    <a:pt x="69" y="151"/>
                  </a:lnTo>
                  <a:lnTo>
                    <a:pt x="76" y="144"/>
                  </a:lnTo>
                  <a:lnTo>
                    <a:pt x="76" y="137"/>
                  </a:lnTo>
                  <a:lnTo>
                    <a:pt x="76" y="130"/>
                  </a:lnTo>
                  <a:lnTo>
                    <a:pt x="83" y="130"/>
                  </a:lnTo>
                  <a:lnTo>
                    <a:pt x="89" y="130"/>
                  </a:lnTo>
                  <a:lnTo>
                    <a:pt x="89" y="83"/>
                  </a:lnTo>
                  <a:lnTo>
                    <a:pt x="83" y="83"/>
                  </a:lnTo>
                  <a:lnTo>
                    <a:pt x="76" y="83"/>
                  </a:lnTo>
                  <a:lnTo>
                    <a:pt x="76" y="89"/>
                  </a:lnTo>
                  <a:lnTo>
                    <a:pt x="69" y="89"/>
                  </a:lnTo>
                  <a:lnTo>
                    <a:pt x="62" y="89"/>
                  </a:lnTo>
                  <a:lnTo>
                    <a:pt x="55" y="89"/>
                  </a:lnTo>
                  <a:lnTo>
                    <a:pt x="55" y="83"/>
                  </a:lnTo>
                  <a:lnTo>
                    <a:pt x="48" y="83"/>
                  </a:lnTo>
                  <a:lnTo>
                    <a:pt x="41" y="83"/>
                  </a:lnTo>
                  <a:lnTo>
                    <a:pt x="35" y="76"/>
                  </a:lnTo>
                  <a:lnTo>
                    <a:pt x="28" y="76"/>
                  </a:lnTo>
                  <a:lnTo>
                    <a:pt x="21" y="76"/>
                  </a:lnTo>
                  <a:lnTo>
                    <a:pt x="21" y="69"/>
                  </a:lnTo>
                  <a:lnTo>
                    <a:pt x="14" y="62"/>
                  </a:lnTo>
                  <a:lnTo>
                    <a:pt x="14" y="55"/>
                  </a:lnTo>
                  <a:lnTo>
                    <a:pt x="7" y="48"/>
                  </a:lnTo>
                  <a:lnTo>
                    <a:pt x="7" y="41"/>
                  </a:lnTo>
                  <a:lnTo>
                    <a:pt x="7" y="48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35" y="14"/>
                  </a:lnTo>
                  <a:lnTo>
                    <a:pt x="35" y="21"/>
                  </a:lnTo>
                  <a:lnTo>
                    <a:pt x="41" y="21"/>
                  </a:lnTo>
                  <a:lnTo>
                    <a:pt x="41" y="28"/>
                  </a:lnTo>
                  <a:lnTo>
                    <a:pt x="41" y="35"/>
                  </a:lnTo>
                  <a:lnTo>
                    <a:pt x="48" y="35"/>
                  </a:lnTo>
                  <a:lnTo>
                    <a:pt x="48" y="41"/>
                  </a:lnTo>
                  <a:lnTo>
                    <a:pt x="48" y="48"/>
                  </a:lnTo>
                  <a:lnTo>
                    <a:pt x="55" y="48"/>
                  </a:lnTo>
                  <a:lnTo>
                    <a:pt x="62" y="48"/>
                  </a:lnTo>
                  <a:lnTo>
                    <a:pt x="69" y="48"/>
                  </a:lnTo>
                  <a:lnTo>
                    <a:pt x="76" y="48"/>
                  </a:lnTo>
                  <a:lnTo>
                    <a:pt x="76" y="41"/>
                  </a:lnTo>
                  <a:lnTo>
                    <a:pt x="83" y="41"/>
                  </a:lnTo>
                  <a:lnTo>
                    <a:pt x="83" y="48"/>
                  </a:lnTo>
                  <a:lnTo>
                    <a:pt x="83" y="41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3" y="28"/>
                  </a:lnTo>
                  <a:lnTo>
                    <a:pt x="110" y="28"/>
                  </a:lnTo>
                  <a:lnTo>
                    <a:pt x="117" y="28"/>
                  </a:lnTo>
                  <a:lnTo>
                    <a:pt x="110" y="28"/>
                  </a:lnTo>
                  <a:lnTo>
                    <a:pt x="110" y="35"/>
                  </a:lnTo>
                  <a:lnTo>
                    <a:pt x="117" y="35"/>
                  </a:lnTo>
                  <a:lnTo>
                    <a:pt x="117" y="41"/>
                  </a:lnTo>
                  <a:lnTo>
                    <a:pt x="110" y="41"/>
                  </a:lnTo>
                  <a:lnTo>
                    <a:pt x="110" y="48"/>
                  </a:lnTo>
                  <a:lnTo>
                    <a:pt x="103" y="48"/>
                  </a:lnTo>
                  <a:lnTo>
                    <a:pt x="103" y="55"/>
                  </a:lnTo>
                  <a:lnTo>
                    <a:pt x="103" y="62"/>
                  </a:lnTo>
                  <a:lnTo>
                    <a:pt x="110" y="62"/>
                  </a:lnTo>
                  <a:lnTo>
                    <a:pt x="110" y="69"/>
                  </a:lnTo>
                  <a:lnTo>
                    <a:pt x="110" y="76"/>
                  </a:lnTo>
                  <a:lnTo>
                    <a:pt x="103" y="83"/>
                  </a:lnTo>
                  <a:lnTo>
                    <a:pt x="103" y="89"/>
                  </a:lnTo>
                  <a:lnTo>
                    <a:pt x="103" y="96"/>
                  </a:lnTo>
                  <a:lnTo>
                    <a:pt x="103" y="103"/>
                  </a:lnTo>
                  <a:lnTo>
                    <a:pt x="103" y="110"/>
                  </a:lnTo>
                  <a:lnTo>
                    <a:pt x="103" y="117"/>
                  </a:lnTo>
                  <a:lnTo>
                    <a:pt x="110" y="117"/>
                  </a:lnTo>
                  <a:lnTo>
                    <a:pt x="110" y="110"/>
                  </a:lnTo>
                  <a:lnTo>
                    <a:pt x="110" y="103"/>
                  </a:lnTo>
                  <a:lnTo>
                    <a:pt x="110" y="96"/>
                  </a:lnTo>
                  <a:lnTo>
                    <a:pt x="110" y="89"/>
                  </a:lnTo>
                  <a:lnTo>
                    <a:pt x="117" y="89"/>
                  </a:lnTo>
                  <a:lnTo>
                    <a:pt x="117" y="83"/>
                  </a:lnTo>
                  <a:lnTo>
                    <a:pt x="117" y="76"/>
                  </a:lnTo>
                  <a:lnTo>
                    <a:pt x="124" y="76"/>
                  </a:lnTo>
                  <a:lnTo>
                    <a:pt x="124" y="69"/>
                  </a:lnTo>
                  <a:lnTo>
                    <a:pt x="130" y="69"/>
                  </a:lnTo>
                  <a:lnTo>
                    <a:pt x="130" y="62"/>
                  </a:lnTo>
                  <a:lnTo>
                    <a:pt x="137" y="62"/>
                  </a:lnTo>
                  <a:lnTo>
                    <a:pt x="137" y="55"/>
                  </a:lnTo>
                  <a:lnTo>
                    <a:pt x="144" y="55"/>
                  </a:lnTo>
                  <a:lnTo>
                    <a:pt x="144" y="48"/>
                  </a:lnTo>
                  <a:lnTo>
                    <a:pt x="151" y="48"/>
                  </a:lnTo>
                  <a:lnTo>
                    <a:pt x="151" y="41"/>
                  </a:lnTo>
                  <a:lnTo>
                    <a:pt x="158" y="35"/>
                  </a:lnTo>
                  <a:lnTo>
                    <a:pt x="165" y="35"/>
                  </a:lnTo>
                  <a:lnTo>
                    <a:pt x="165" y="28"/>
                  </a:lnTo>
                  <a:lnTo>
                    <a:pt x="172" y="28"/>
                  </a:lnTo>
                  <a:lnTo>
                    <a:pt x="178" y="28"/>
                  </a:lnTo>
                  <a:lnTo>
                    <a:pt x="185" y="28"/>
                  </a:lnTo>
                  <a:lnTo>
                    <a:pt x="192" y="28"/>
                  </a:lnTo>
                  <a:lnTo>
                    <a:pt x="199" y="28"/>
                  </a:lnTo>
                  <a:lnTo>
                    <a:pt x="206" y="28"/>
                  </a:lnTo>
                  <a:lnTo>
                    <a:pt x="213" y="28"/>
                  </a:lnTo>
                  <a:lnTo>
                    <a:pt x="213" y="35"/>
                  </a:lnTo>
                  <a:lnTo>
                    <a:pt x="219" y="35"/>
                  </a:lnTo>
                  <a:lnTo>
                    <a:pt x="219" y="41"/>
                  </a:lnTo>
                  <a:lnTo>
                    <a:pt x="226" y="41"/>
                  </a:lnTo>
                  <a:lnTo>
                    <a:pt x="226" y="48"/>
                  </a:lnTo>
                  <a:lnTo>
                    <a:pt x="226" y="55"/>
                  </a:lnTo>
                  <a:lnTo>
                    <a:pt x="226" y="62"/>
                  </a:lnTo>
                  <a:lnTo>
                    <a:pt x="226" y="69"/>
                  </a:lnTo>
                  <a:lnTo>
                    <a:pt x="226" y="76"/>
                  </a:lnTo>
                  <a:lnTo>
                    <a:pt x="219" y="83"/>
                  </a:lnTo>
                  <a:lnTo>
                    <a:pt x="219" y="89"/>
                  </a:lnTo>
                  <a:lnTo>
                    <a:pt x="219" y="96"/>
                  </a:lnTo>
                  <a:lnTo>
                    <a:pt x="219" y="103"/>
                  </a:lnTo>
                  <a:lnTo>
                    <a:pt x="213" y="103"/>
                  </a:lnTo>
                  <a:lnTo>
                    <a:pt x="213" y="110"/>
                  </a:lnTo>
                  <a:lnTo>
                    <a:pt x="213" y="117"/>
                  </a:lnTo>
                  <a:lnTo>
                    <a:pt x="206" y="117"/>
                  </a:lnTo>
                  <a:lnTo>
                    <a:pt x="206" y="124"/>
                  </a:lnTo>
                  <a:lnTo>
                    <a:pt x="199" y="130"/>
                  </a:lnTo>
                  <a:lnTo>
                    <a:pt x="199" y="137"/>
                  </a:lnTo>
                  <a:lnTo>
                    <a:pt x="192" y="137"/>
                  </a:lnTo>
                  <a:lnTo>
                    <a:pt x="192" y="144"/>
                  </a:lnTo>
                  <a:lnTo>
                    <a:pt x="192" y="151"/>
                  </a:lnTo>
                  <a:lnTo>
                    <a:pt x="192" y="158"/>
                  </a:lnTo>
                  <a:lnTo>
                    <a:pt x="192" y="165"/>
                  </a:lnTo>
                  <a:lnTo>
                    <a:pt x="199" y="171"/>
                  </a:lnTo>
                  <a:lnTo>
                    <a:pt x="199" y="178"/>
                  </a:lnTo>
                  <a:lnTo>
                    <a:pt x="199" y="185"/>
                  </a:lnTo>
                  <a:lnTo>
                    <a:pt x="199" y="192"/>
                  </a:lnTo>
                  <a:lnTo>
                    <a:pt x="206" y="192"/>
                  </a:lnTo>
                  <a:lnTo>
                    <a:pt x="206" y="199"/>
                  </a:lnTo>
                  <a:lnTo>
                    <a:pt x="206" y="206"/>
                  </a:lnTo>
                  <a:lnTo>
                    <a:pt x="206" y="212"/>
                  </a:lnTo>
                  <a:lnTo>
                    <a:pt x="206" y="219"/>
                  </a:lnTo>
                  <a:lnTo>
                    <a:pt x="206" y="226"/>
                  </a:lnTo>
                  <a:lnTo>
                    <a:pt x="206" y="233"/>
                  </a:lnTo>
                  <a:lnTo>
                    <a:pt x="206" y="247"/>
                  </a:lnTo>
                  <a:lnTo>
                    <a:pt x="206" y="260"/>
                  </a:lnTo>
                  <a:lnTo>
                    <a:pt x="206" y="274"/>
                  </a:lnTo>
                  <a:lnTo>
                    <a:pt x="206" y="281"/>
                  </a:lnTo>
                  <a:lnTo>
                    <a:pt x="206" y="294"/>
                  </a:lnTo>
                  <a:lnTo>
                    <a:pt x="206" y="308"/>
                  </a:lnTo>
                  <a:lnTo>
                    <a:pt x="199" y="315"/>
                  </a:lnTo>
                  <a:lnTo>
                    <a:pt x="199" y="329"/>
                  </a:lnTo>
                  <a:lnTo>
                    <a:pt x="199" y="335"/>
                  </a:lnTo>
                  <a:lnTo>
                    <a:pt x="199" y="349"/>
                  </a:lnTo>
                  <a:lnTo>
                    <a:pt x="199" y="363"/>
                  </a:lnTo>
                  <a:lnTo>
                    <a:pt x="199" y="370"/>
                  </a:lnTo>
                  <a:lnTo>
                    <a:pt x="199" y="383"/>
                  </a:lnTo>
                  <a:lnTo>
                    <a:pt x="199" y="397"/>
                  </a:lnTo>
                  <a:lnTo>
                    <a:pt x="199" y="404"/>
                  </a:lnTo>
                  <a:lnTo>
                    <a:pt x="192" y="404"/>
                  </a:lnTo>
                  <a:lnTo>
                    <a:pt x="192" y="411"/>
                  </a:lnTo>
                  <a:lnTo>
                    <a:pt x="192" y="417"/>
                  </a:lnTo>
                  <a:lnTo>
                    <a:pt x="185" y="417"/>
                  </a:lnTo>
                  <a:lnTo>
                    <a:pt x="178" y="417"/>
                  </a:lnTo>
                  <a:lnTo>
                    <a:pt x="172" y="417"/>
                  </a:lnTo>
                  <a:lnTo>
                    <a:pt x="165" y="417"/>
                  </a:lnTo>
                  <a:lnTo>
                    <a:pt x="158" y="417"/>
                  </a:lnTo>
                  <a:lnTo>
                    <a:pt x="151" y="417"/>
                  </a:lnTo>
                  <a:lnTo>
                    <a:pt x="130" y="417"/>
                  </a:lnTo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8" name="Freeform 1808"/>
            <p:cNvSpPr>
              <a:spLocks/>
            </p:cNvSpPr>
            <p:nvPr/>
          </p:nvSpPr>
          <p:spPr bwMode="auto">
            <a:xfrm>
              <a:off x="3048" y="1818"/>
              <a:ext cx="42" cy="17"/>
            </a:xfrm>
            <a:custGeom>
              <a:avLst/>
              <a:gdLst>
                <a:gd name="T0" fmla="*/ 0 w 42"/>
                <a:gd name="T1" fmla="*/ 0 h 17"/>
                <a:gd name="T2" fmla="*/ 7 w 42"/>
                <a:gd name="T3" fmla="*/ 0 h 17"/>
                <a:gd name="T4" fmla="*/ 7 w 42"/>
                <a:gd name="T5" fmla="*/ 16 h 17"/>
                <a:gd name="T6" fmla="*/ 14 w 42"/>
                <a:gd name="T7" fmla="*/ 16 h 17"/>
                <a:gd name="T8" fmla="*/ 21 w 42"/>
                <a:gd name="T9" fmla="*/ 16 h 17"/>
                <a:gd name="T10" fmla="*/ 28 w 42"/>
                <a:gd name="T11" fmla="*/ 16 h 17"/>
                <a:gd name="T12" fmla="*/ 35 w 42"/>
                <a:gd name="T13" fmla="*/ 16 h 17"/>
                <a:gd name="T14" fmla="*/ 41 w 42"/>
                <a:gd name="T15" fmla="*/ 16 h 17"/>
                <a:gd name="T16" fmla="*/ 35 w 42"/>
                <a:gd name="T17" fmla="*/ 16 h 17"/>
                <a:gd name="T18" fmla="*/ 28 w 42"/>
                <a:gd name="T19" fmla="*/ 16 h 17"/>
                <a:gd name="T20" fmla="*/ 21 w 42"/>
                <a:gd name="T21" fmla="*/ 16 h 17"/>
                <a:gd name="T22" fmla="*/ 14 w 42"/>
                <a:gd name="T23" fmla="*/ 16 h 17"/>
                <a:gd name="T24" fmla="*/ 7 w 42"/>
                <a:gd name="T25" fmla="*/ 16 h 17"/>
                <a:gd name="T26" fmla="*/ 0 w 42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"/>
                <a:gd name="T43" fmla="*/ 0 h 17"/>
                <a:gd name="T44" fmla="*/ 42 w 42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" h="17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21" y="16"/>
                  </a:lnTo>
                  <a:lnTo>
                    <a:pt x="28" y="16"/>
                  </a:lnTo>
                  <a:lnTo>
                    <a:pt x="35" y="16"/>
                  </a:lnTo>
                  <a:lnTo>
                    <a:pt x="41" y="16"/>
                  </a:lnTo>
                  <a:lnTo>
                    <a:pt x="35" y="16"/>
                  </a:lnTo>
                  <a:lnTo>
                    <a:pt x="28" y="16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9" name="Freeform 1809"/>
            <p:cNvSpPr>
              <a:spLocks/>
            </p:cNvSpPr>
            <p:nvPr/>
          </p:nvSpPr>
          <p:spPr bwMode="auto">
            <a:xfrm>
              <a:off x="3035" y="181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8 w 17"/>
                <a:gd name="T5" fmla="*/ 16 h 17"/>
                <a:gd name="T6" fmla="*/ 16 w 17"/>
                <a:gd name="T7" fmla="*/ 16 h 17"/>
                <a:gd name="T8" fmla="*/ 8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0" name="Freeform 1810"/>
            <p:cNvSpPr>
              <a:spLocks/>
            </p:cNvSpPr>
            <p:nvPr/>
          </p:nvSpPr>
          <p:spPr bwMode="auto">
            <a:xfrm>
              <a:off x="3035" y="1722"/>
              <a:ext cx="1" cy="90"/>
            </a:xfrm>
            <a:custGeom>
              <a:avLst/>
              <a:gdLst>
                <a:gd name="T0" fmla="*/ 0 w 1"/>
                <a:gd name="T1" fmla="*/ 0 h 90"/>
                <a:gd name="T2" fmla="*/ 0 w 1"/>
                <a:gd name="T3" fmla="*/ 7 h 90"/>
                <a:gd name="T4" fmla="*/ 0 w 1"/>
                <a:gd name="T5" fmla="*/ 14 h 90"/>
                <a:gd name="T6" fmla="*/ 0 w 1"/>
                <a:gd name="T7" fmla="*/ 20 h 90"/>
                <a:gd name="T8" fmla="*/ 0 w 1"/>
                <a:gd name="T9" fmla="*/ 27 h 90"/>
                <a:gd name="T10" fmla="*/ 0 w 1"/>
                <a:gd name="T11" fmla="*/ 34 h 90"/>
                <a:gd name="T12" fmla="*/ 0 w 1"/>
                <a:gd name="T13" fmla="*/ 41 h 90"/>
                <a:gd name="T14" fmla="*/ 0 w 1"/>
                <a:gd name="T15" fmla="*/ 48 h 90"/>
                <a:gd name="T16" fmla="*/ 0 w 1"/>
                <a:gd name="T17" fmla="*/ 55 h 90"/>
                <a:gd name="T18" fmla="*/ 0 w 1"/>
                <a:gd name="T19" fmla="*/ 61 h 90"/>
                <a:gd name="T20" fmla="*/ 0 w 1"/>
                <a:gd name="T21" fmla="*/ 68 h 90"/>
                <a:gd name="T22" fmla="*/ 0 w 1"/>
                <a:gd name="T23" fmla="*/ 75 h 90"/>
                <a:gd name="T24" fmla="*/ 0 w 1"/>
                <a:gd name="T25" fmla="*/ 82 h 90"/>
                <a:gd name="T26" fmla="*/ 0 w 1"/>
                <a:gd name="T27" fmla="*/ 89 h 90"/>
                <a:gd name="T28" fmla="*/ 0 w 1"/>
                <a:gd name="T29" fmla="*/ 82 h 90"/>
                <a:gd name="T30" fmla="*/ 0 w 1"/>
                <a:gd name="T31" fmla="*/ 75 h 90"/>
                <a:gd name="T32" fmla="*/ 0 w 1"/>
                <a:gd name="T33" fmla="*/ 68 h 90"/>
                <a:gd name="T34" fmla="*/ 0 w 1"/>
                <a:gd name="T35" fmla="*/ 61 h 90"/>
                <a:gd name="T36" fmla="*/ 0 w 1"/>
                <a:gd name="T37" fmla="*/ 55 h 90"/>
                <a:gd name="T38" fmla="*/ 0 w 1"/>
                <a:gd name="T39" fmla="*/ 48 h 90"/>
                <a:gd name="T40" fmla="*/ 0 w 1"/>
                <a:gd name="T41" fmla="*/ 41 h 90"/>
                <a:gd name="T42" fmla="*/ 0 w 1"/>
                <a:gd name="T43" fmla="*/ 34 h 90"/>
                <a:gd name="T44" fmla="*/ 0 w 1"/>
                <a:gd name="T45" fmla="*/ 27 h 90"/>
                <a:gd name="T46" fmla="*/ 0 w 1"/>
                <a:gd name="T47" fmla="*/ 20 h 90"/>
                <a:gd name="T48" fmla="*/ 0 w 1"/>
                <a:gd name="T49" fmla="*/ 14 h 90"/>
                <a:gd name="T50" fmla="*/ 0 w 1"/>
                <a:gd name="T51" fmla="*/ 7 h 90"/>
                <a:gd name="T52" fmla="*/ 0 w 1"/>
                <a:gd name="T53" fmla="*/ 0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"/>
                <a:gd name="T82" fmla="*/ 0 h 90"/>
                <a:gd name="T83" fmla="*/ 1 w 1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" h="90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1" name="Freeform 1811"/>
            <p:cNvSpPr>
              <a:spLocks/>
            </p:cNvSpPr>
            <p:nvPr/>
          </p:nvSpPr>
          <p:spPr bwMode="auto">
            <a:xfrm>
              <a:off x="3035" y="1640"/>
              <a:ext cx="17" cy="83"/>
            </a:xfrm>
            <a:custGeom>
              <a:avLst/>
              <a:gdLst>
                <a:gd name="T0" fmla="*/ 16 w 17"/>
                <a:gd name="T1" fmla="*/ 0 h 83"/>
                <a:gd name="T2" fmla="*/ 16 w 17"/>
                <a:gd name="T3" fmla="*/ 7 h 83"/>
                <a:gd name="T4" fmla="*/ 16 w 17"/>
                <a:gd name="T5" fmla="*/ 14 h 83"/>
                <a:gd name="T6" fmla="*/ 16 w 17"/>
                <a:gd name="T7" fmla="*/ 20 h 83"/>
                <a:gd name="T8" fmla="*/ 16 w 17"/>
                <a:gd name="T9" fmla="*/ 27 h 83"/>
                <a:gd name="T10" fmla="*/ 16 w 17"/>
                <a:gd name="T11" fmla="*/ 34 h 83"/>
                <a:gd name="T12" fmla="*/ 16 w 17"/>
                <a:gd name="T13" fmla="*/ 41 h 83"/>
                <a:gd name="T14" fmla="*/ 0 w 17"/>
                <a:gd name="T15" fmla="*/ 41 h 83"/>
                <a:gd name="T16" fmla="*/ 0 w 17"/>
                <a:gd name="T17" fmla="*/ 48 h 83"/>
                <a:gd name="T18" fmla="*/ 0 w 17"/>
                <a:gd name="T19" fmla="*/ 55 h 83"/>
                <a:gd name="T20" fmla="*/ 0 w 17"/>
                <a:gd name="T21" fmla="*/ 61 h 83"/>
                <a:gd name="T22" fmla="*/ 0 w 17"/>
                <a:gd name="T23" fmla="*/ 68 h 83"/>
                <a:gd name="T24" fmla="*/ 0 w 17"/>
                <a:gd name="T25" fmla="*/ 75 h 83"/>
                <a:gd name="T26" fmla="*/ 0 w 17"/>
                <a:gd name="T27" fmla="*/ 82 h 83"/>
                <a:gd name="T28" fmla="*/ 0 w 17"/>
                <a:gd name="T29" fmla="*/ 75 h 83"/>
                <a:gd name="T30" fmla="*/ 0 w 17"/>
                <a:gd name="T31" fmla="*/ 68 h 83"/>
                <a:gd name="T32" fmla="*/ 0 w 17"/>
                <a:gd name="T33" fmla="*/ 61 h 83"/>
                <a:gd name="T34" fmla="*/ 0 w 17"/>
                <a:gd name="T35" fmla="*/ 55 h 83"/>
                <a:gd name="T36" fmla="*/ 0 w 17"/>
                <a:gd name="T37" fmla="*/ 48 h 83"/>
                <a:gd name="T38" fmla="*/ 0 w 17"/>
                <a:gd name="T39" fmla="*/ 41 h 83"/>
                <a:gd name="T40" fmla="*/ 0 w 17"/>
                <a:gd name="T41" fmla="*/ 34 h 83"/>
                <a:gd name="T42" fmla="*/ 16 w 17"/>
                <a:gd name="T43" fmla="*/ 34 h 83"/>
                <a:gd name="T44" fmla="*/ 16 w 17"/>
                <a:gd name="T45" fmla="*/ 27 h 83"/>
                <a:gd name="T46" fmla="*/ 16 w 17"/>
                <a:gd name="T47" fmla="*/ 20 h 83"/>
                <a:gd name="T48" fmla="*/ 16 w 17"/>
                <a:gd name="T49" fmla="*/ 14 h 83"/>
                <a:gd name="T50" fmla="*/ 16 w 17"/>
                <a:gd name="T51" fmla="*/ 7 h 83"/>
                <a:gd name="T52" fmla="*/ 16 w 17"/>
                <a:gd name="T53" fmla="*/ 0 h 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"/>
                <a:gd name="T82" fmla="*/ 0 h 83"/>
                <a:gd name="T83" fmla="*/ 17 w 17"/>
                <a:gd name="T84" fmla="*/ 83 h 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" h="83">
                  <a:moveTo>
                    <a:pt x="16" y="0"/>
                  </a:moveTo>
                  <a:lnTo>
                    <a:pt x="16" y="7"/>
                  </a:lnTo>
                  <a:lnTo>
                    <a:pt x="16" y="14"/>
                  </a:lnTo>
                  <a:lnTo>
                    <a:pt x="16" y="20"/>
                  </a:lnTo>
                  <a:lnTo>
                    <a:pt x="16" y="27"/>
                  </a:lnTo>
                  <a:lnTo>
                    <a:pt x="16" y="34"/>
                  </a:lnTo>
                  <a:lnTo>
                    <a:pt x="16" y="41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6" y="34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2" name="Freeform 1812"/>
            <p:cNvSpPr>
              <a:spLocks/>
            </p:cNvSpPr>
            <p:nvPr/>
          </p:nvSpPr>
          <p:spPr bwMode="auto">
            <a:xfrm>
              <a:off x="3042" y="1585"/>
              <a:ext cx="17" cy="56"/>
            </a:xfrm>
            <a:custGeom>
              <a:avLst/>
              <a:gdLst>
                <a:gd name="T0" fmla="*/ 16 w 17"/>
                <a:gd name="T1" fmla="*/ 0 h 56"/>
                <a:gd name="T2" fmla="*/ 16 w 17"/>
                <a:gd name="T3" fmla="*/ 7 h 56"/>
                <a:gd name="T4" fmla="*/ 0 w 17"/>
                <a:gd name="T5" fmla="*/ 14 h 56"/>
                <a:gd name="T6" fmla="*/ 0 w 17"/>
                <a:gd name="T7" fmla="*/ 21 h 56"/>
                <a:gd name="T8" fmla="*/ 0 w 17"/>
                <a:gd name="T9" fmla="*/ 28 h 56"/>
                <a:gd name="T10" fmla="*/ 0 w 17"/>
                <a:gd name="T11" fmla="*/ 34 h 56"/>
                <a:gd name="T12" fmla="*/ 0 w 17"/>
                <a:gd name="T13" fmla="*/ 41 h 56"/>
                <a:gd name="T14" fmla="*/ 0 w 17"/>
                <a:gd name="T15" fmla="*/ 48 h 56"/>
                <a:gd name="T16" fmla="*/ 0 w 17"/>
                <a:gd name="T17" fmla="*/ 55 h 56"/>
                <a:gd name="T18" fmla="*/ 0 w 17"/>
                <a:gd name="T19" fmla="*/ 48 h 56"/>
                <a:gd name="T20" fmla="*/ 0 w 17"/>
                <a:gd name="T21" fmla="*/ 41 h 56"/>
                <a:gd name="T22" fmla="*/ 0 w 17"/>
                <a:gd name="T23" fmla="*/ 34 h 56"/>
                <a:gd name="T24" fmla="*/ 0 w 17"/>
                <a:gd name="T25" fmla="*/ 28 h 56"/>
                <a:gd name="T26" fmla="*/ 0 w 17"/>
                <a:gd name="T27" fmla="*/ 21 h 56"/>
                <a:gd name="T28" fmla="*/ 0 w 17"/>
                <a:gd name="T29" fmla="*/ 14 h 56"/>
                <a:gd name="T30" fmla="*/ 0 w 17"/>
                <a:gd name="T31" fmla="*/ 7 h 56"/>
                <a:gd name="T32" fmla="*/ 16 w 17"/>
                <a:gd name="T33" fmla="*/ 7 h 56"/>
                <a:gd name="T34" fmla="*/ 16 w 17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56"/>
                <a:gd name="T56" fmla="*/ 17 w 17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56">
                  <a:moveTo>
                    <a:pt x="16" y="0"/>
                  </a:moveTo>
                  <a:lnTo>
                    <a:pt x="16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3" name="Line 1813"/>
            <p:cNvSpPr>
              <a:spLocks noChangeShapeType="1"/>
            </p:cNvSpPr>
            <p:nvPr/>
          </p:nvSpPr>
          <p:spPr bwMode="auto">
            <a:xfrm>
              <a:off x="3042" y="1585"/>
              <a:ext cx="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4" name="Freeform 1814"/>
            <p:cNvSpPr>
              <a:spLocks/>
            </p:cNvSpPr>
            <p:nvPr/>
          </p:nvSpPr>
          <p:spPr bwMode="auto">
            <a:xfrm>
              <a:off x="3035" y="1558"/>
              <a:ext cx="17" cy="28"/>
            </a:xfrm>
            <a:custGeom>
              <a:avLst/>
              <a:gdLst>
                <a:gd name="T0" fmla="*/ 0 w 17"/>
                <a:gd name="T1" fmla="*/ 0 h 28"/>
                <a:gd name="T2" fmla="*/ 0 w 17"/>
                <a:gd name="T3" fmla="*/ 7 h 28"/>
                <a:gd name="T4" fmla="*/ 0 w 17"/>
                <a:gd name="T5" fmla="*/ 14 h 28"/>
                <a:gd name="T6" fmla="*/ 0 w 17"/>
                <a:gd name="T7" fmla="*/ 20 h 28"/>
                <a:gd name="T8" fmla="*/ 0 w 17"/>
                <a:gd name="T9" fmla="*/ 27 h 28"/>
                <a:gd name="T10" fmla="*/ 16 w 17"/>
                <a:gd name="T11" fmla="*/ 27 h 28"/>
                <a:gd name="T12" fmla="*/ 0 w 17"/>
                <a:gd name="T13" fmla="*/ 27 h 28"/>
                <a:gd name="T14" fmla="*/ 0 w 17"/>
                <a:gd name="T15" fmla="*/ 20 h 28"/>
                <a:gd name="T16" fmla="*/ 0 w 17"/>
                <a:gd name="T17" fmla="*/ 14 h 28"/>
                <a:gd name="T18" fmla="*/ 0 w 17"/>
                <a:gd name="T19" fmla="*/ 7 h 28"/>
                <a:gd name="T20" fmla="*/ 0 w 17"/>
                <a:gd name="T21" fmla="*/ 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8"/>
                <a:gd name="T35" fmla="*/ 17 w 17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8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5" name="Freeform 1815"/>
            <p:cNvSpPr>
              <a:spLocks/>
            </p:cNvSpPr>
            <p:nvPr/>
          </p:nvSpPr>
          <p:spPr bwMode="auto">
            <a:xfrm>
              <a:off x="3028" y="154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8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6" name="Line 1816"/>
            <p:cNvSpPr>
              <a:spLocks noChangeShapeType="1"/>
            </p:cNvSpPr>
            <p:nvPr/>
          </p:nvSpPr>
          <p:spPr bwMode="auto">
            <a:xfrm flipV="1">
              <a:off x="3035" y="153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7" name="Freeform 1817"/>
            <p:cNvSpPr>
              <a:spLocks/>
            </p:cNvSpPr>
            <p:nvPr/>
          </p:nvSpPr>
          <p:spPr bwMode="auto">
            <a:xfrm>
              <a:off x="3035" y="153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8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8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8" name="Line 1818"/>
            <p:cNvSpPr>
              <a:spLocks noChangeShapeType="1"/>
            </p:cNvSpPr>
            <p:nvPr/>
          </p:nvSpPr>
          <p:spPr bwMode="auto">
            <a:xfrm>
              <a:off x="3048" y="1490"/>
              <a:ext cx="0" cy="4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9" name="Freeform 1819"/>
            <p:cNvSpPr>
              <a:spLocks/>
            </p:cNvSpPr>
            <p:nvPr/>
          </p:nvSpPr>
          <p:spPr bwMode="auto">
            <a:xfrm>
              <a:off x="3021" y="1490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7 w 28"/>
                <a:gd name="T3" fmla="*/ 16 h 17"/>
                <a:gd name="T4" fmla="*/ 14 w 28"/>
                <a:gd name="T5" fmla="*/ 16 h 17"/>
                <a:gd name="T6" fmla="*/ 14 w 28"/>
                <a:gd name="T7" fmla="*/ 0 h 17"/>
                <a:gd name="T8" fmla="*/ 21 w 28"/>
                <a:gd name="T9" fmla="*/ 0 h 17"/>
                <a:gd name="T10" fmla="*/ 27 w 28"/>
                <a:gd name="T11" fmla="*/ 0 h 17"/>
                <a:gd name="T12" fmla="*/ 21 w 28"/>
                <a:gd name="T13" fmla="*/ 0 h 17"/>
                <a:gd name="T14" fmla="*/ 14 w 28"/>
                <a:gd name="T15" fmla="*/ 16 h 17"/>
                <a:gd name="T16" fmla="*/ 7 w 28"/>
                <a:gd name="T17" fmla="*/ 16 h 17"/>
                <a:gd name="T18" fmla="*/ 0 w 28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7"/>
                <a:gd name="T32" fmla="*/ 28 w 2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7">
                  <a:moveTo>
                    <a:pt x="0" y="16"/>
                  </a:moveTo>
                  <a:lnTo>
                    <a:pt x="7" y="16"/>
                  </a:lnTo>
                  <a:lnTo>
                    <a:pt x="14" y="16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0" name="Freeform 1820"/>
            <p:cNvSpPr>
              <a:spLocks/>
            </p:cNvSpPr>
            <p:nvPr/>
          </p:nvSpPr>
          <p:spPr bwMode="auto">
            <a:xfrm>
              <a:off x="2987" y="1483"/>
              <a:ext cx="35" cy="17"/>
            </a:xfrm>
            <a:custGeom>
              <a:avLst/>
              <a:gdLst>
                <a:gd name="T0" fmla="*/ 0 w 35"/>
                <a:gd name="T1" fmla="*/ 0 h 17"/>
                <a:gd name="T2" fmla="*/ 7 w 35"/>
                <a:gd name="T3" fmla="*/ 0 h 17"/>
                <a:gd name="T4" fmla="*/ 13 w 35"/>
                <a:gd name="T5" fmla="*/ 8 h 17"/>
                <a:gd name="T6" fmla="*/ 20 w 35"/>
                <a:gd name="T7" fmla="*/ 8 h 17"/>
                <a:gd name="T8" fmla="*/ 27 w 35"/>
                <a:gd name="T9" fmla="*/ 8 h 17"/>
                <a:gd name="T10" fmla="*/ 27 w 35"/>
                <a:gd name="T11" fmla="*/ 16 h 17"/>
                <a:gd name="T12" fmla="*/ 34 w 35"/>
                <a:gd name="T13" fmla="*/ 16 h 17"/>
                <a:gd name="T14" fmla="*/ 27 w 35"/>
                <a:gd name="T15" fmla="*/ 16 h 17"/>
                <a:gd name="T16" fmla="*/ 20 w 35"/>
                <a:gd name="T17" fmla="*/ 8 h 17"/>
                <a:gd name="T18" fmla="*/ 13 w 35"/>
                <a:gd name="T19" fmla="*/ 8 h 17"/>
                <a:gd name="T20" fmla="*/ 7 w 35"/>
                <a:gd name="T21" fmla="*/ 0 h 17"/>
                <a:gd name="T22" fmla="*/ 0 w 35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17"/>
                <a:gd name="T38" fmla="*/ 35 w 35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17">
                  <a:moveTo>
                    <a:pt x="0" y="0"/>
                  </a:moveTo>
                  <a:lnTo>
                    <a:pt x="7" y="0"/>
                  </a:lnTo>
                  <a:lnTo>
                    <a:pt x="13" y="8"/>
                  </a:lnTo>
                  <a:lnTo>
                    <a:pt x="20" y="8"/>
                  </a:lnTo>
                  <a:lnTo>
                    <a:pt x="27" y="8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27" y="16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1" name="Freeform 1821"/>
            <p:cNvSpPr>
              <a:spLocks/>
            </p:cNvSpPr>
            <p:nvPr/>
          </p:nvSpPr>
          <p:spPr bwMode="auto">
            <a:xfrm>
              <a:off x="2966" y="1448"/>
              <a:ext cx="22" cy="36"/>
            </a:xfrm>
            <a:custGeom>
              <a:avLst/>
              <a:gdLst>
                <a:gd name="T0" fmla="*/ 0 w 22"/>
                <a:gd name="T1" fmla="*/ 0 h 36"/>
                <a:gd name="T2" fmla="*/ 0 w 22"/>
                <a:gd name="T3" fmla="*/ 7 h 36"/>
                <a:gd name="T4" fmla="*/ 7 w 22"/>
                <a:gd name="T5" fmla="*/ 14 h 36"/>
                <a:gd name="T6" fmla="*/ 7 w 22"/>
                <a:gd name="T7" fmla="*/ 21 h 36"/>
                <a:gd name="T8" fmla="*/ 14 w 22"/>
                <a:gd name="T9" fmla="*/ 28 h 36"/>
                <a:gd name="T10" fmla="*/ 14 w 22"/>
                <a:gd name="T11" fmla="*/ 35 h 36"/>
                <a:gd name="T12" fmla="*/ 21 w 22"/>
                <a:gd name="T13" fmla="*/ 35 h 36"/>
                <a:gd name="T14" fmla="*/ 14 w 22"/>
                <a:gd name="T15" fmla="*/ 35 h 36"/>
                <a:gd name="T16" fmla="*/ 14 w 22"/>
                <a:gd name="T17" fmla="*/ 28 h 36"/>
                <a:gd name="T18" fmla="*/ 7 w 22"/>
                <a:gd name="T19" fmla="*/ 21 h 36"/>
                <a:gd name="T20" fmla="*/ 7 w 22"/>
                <a:gd name="T21" fmla="*/ 14 h 36"/>
                <a:gd name="T22" fmla="*/ 0 w 22"/>
                <a:gd name="T23" fmla="*/ 14 h 36"/>
                <a:gd name="T24" fmla="*/ 0 w 22"/>
                <a:gd name="T25" fmla="*/ 7 h 36"/>
                <a:gd name="T26" fmla="*/ 0 w 22"/>
                <a:gd name="T27" fmla="*/ 0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36"/>
                <a:gd name="T44" fmla="*/ 22 w 22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36">
                  <a:moveTo>
                    <a:pt x="0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14" y="28"/>
                  </a:lnTo>
                  <a:lnTo>
                    <a:pt x="14" y="35"/>
                  </a:lnTo>
                  <a:lnTo>
                    <a:pt x="21" y="35"/>
                  </a:lnTo>
                  <a:lnTo>
                    <a:pt x="14" y="35"/>
                  </a:lnTo>
                  <a:lnTo>
                    <a:pt x="14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2" name="Line 1822"/>
            <p:cNvSpPr>
              <a:spLocks noChangeShapeType="1"/>
            </p:cNvSpPr>
            <p:nvPr/>
          </p:nvSpPr>
          <p:spPr bwMode="auto">
            <a:xfrm flipV="1">
              <a:off x="2966" y="144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3" name="Line 1823"/>
            <p:cNvSpPr>
              <a:spLocks noChangeShapeType="1"/>
            </p:cNvSpPr>
            <p:nvPr/>
          </p:nvSpPr>
          <p:spPr bwMode="auto">
            <a:xfrm>
              <a:off x="2959" y="1421"/>
              <a:ext cx="7" cy="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4" name="Freeform 1824"/>
            <p:cNvSpPr>
              <a:spLocks/>
            </p:cNvSpPr>
            <p:nvPr/>
          </p:nvSpPr>
          <p:spPr bwMode="auto">
            <a:xfrm>
              <a:off x="2959" y="1407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21 w 22"/>
                <a:gd name="T3" fmla="*/ 8 h 17"/>
                <a:gd name="T4" fmla="*/ 14 w 22"/>
                <a:gd name="T5" fmla="*/ 8 h 17"/>
                <a:gd name="T6" fmla="*/ 7 w 22"/>
                <a:gd name="T7" fmla="*/ 8 h 17"/>
                <a:gd name="T8" fmla="*/ 7 w 22"/>
                <a:gd name="T9" fmla="*/ 16 h 17"/>
                <a:gd name="T10" fmla="*/ 0 w 22"/>
                <a:gd name="T11" fmla="*/ 16 h 17"/>
                <a:gd name="T12" fmla="*/ 7 w 22"/>
                <a:gd name="T13" fmla="*/ 16 h 17"/>
                <a:gd name="T14" fmla="*/ 7 w 22"/>
                <a:gd name="T15" fmla="*/ 8 h 17"/>
                <a:gd name="T16" fmla="*/ 14 w 22"/>
                <a:gd name="T17" fmla="*/ 8 h 17"/>
                <a:gd name="T18" fmla="*/ 21 w 22"/>
                <a:gd name="T19" fmla="*/ 8 h 17"/>
                <a:gd name="T20" fmla="*/ 21 w 22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7"/>
                <a:gd name="T35" fmla="*/ 22 w 22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7">
                  <a:moveTo>
                    <a:pt x="21" y="0"/>
                  </a:moveTo>
                  <a:lnTo>
                    <a:pt x="21" y="8"/>
                  </a:lnTo>
                  <a:lnTo>
                    <a:pt x="14" y="8"/>
                  </a:lnTo>
                  <a:lnTo>
                    <a:pt x="7" y="8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7" y="8"/>
                  </a:lnTo>
                  <a:lnTo>
                    <a:pt x="14" y="8"/>
                  </a:lnTo>
                  <a:lnTo>
                    <a:pt x="21" y="8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5" name="Line 1825"/>
            <p:cNvSpPr>
              <a:spLocks noChangeShapeType="1"/>
            </p:cNvSpPr>
            <p:nvPr/>
          </p:nvSpPr>
          <p:spPr bwMode="auto">
            <a:xfrm flipH="1">
              <a:off x="2980" y="140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6" name="Freeform 1826"/>
            <p:cNvSpPr>
              <a:spLocks/>
            </p:cNvSpPr>
            <p:nvPr/>
          </p:nvSpPr>
          <p:spPr bwMode="auto">
            <a:xfrm>
              <a:off x="2987" y="1407"/>
              <a:ext cx="21" cy="42"/>
            </a:xfrm>
            <a:custGeom>
              <a:avLst/>
              <a:gdLst>
                <a:gd name="T0" fmla="*/ 20 w 21"/>
                <a:gd name="T1" fmla="*/ 41 h 42"/>
                <a:gd name="T2" fmla="*/ 20 w 21"/>
                <a:gd name="T3" fmla="*/ 35 h 42"/>
                <a:gd name="T4" fmla="*/ 13 w 21"/>
                <a:gd name="T5" fmla="*/ 35 h 42"/>
                <a:gd name="T6" fmla="*/ 13 w 21"/>
                <a:gd name="T7" fmla="*/ 28 h 42"/>
                <a:gd name="T8" fmla="*/ 13 w 21"/>
                <a:gd name="T9" fmla="*/ 21 h 42"/>
                <a:gd name="T10" fmla="*/ 7 w 21"/>
                <a:gd name="T11" fmla="*/ 21 h 42"/>
                <a:gd name="T12" fmla="*/ 7 w 21"/>
                <a:gd name="T13" fmla="*/ 14 h 42"/>
                <a:gd name="T14" fmla="*/ 0 w 21"/>
                <a:gd name="T15" fmla="*/ 7 h 42"/>
                <a:gd name="T16" fmla="*/ 0 w 21"/>
                <a:gd name="T17" fmla="*/ 0 h 42"/>
                <a:gd name="T18" fmla="*/ 0 w 21"/>
                <a:gd name="T19" fmla="*/ 7 h 42"/>
                <a:gd name="T20" fmla="*/ 7 w 21"/>
                <a:gd name="T21" fmla="*/ 14 h 42"/>
                <a:gd name="T22" fmla="*/ 13 w 21"/>
                <a:gd name="T23" fmla="*/ 21 h 42"/>
                <a:gd name="T24" fmla="*/ 13 w 21"/>
                <a:gd name="T25" fmla="*/ 28 h 42"/>
                <a:gd name="T26" fmla="*/ 13 w 21"/>
                <a:gd name="T27" fmla="*/ 35 h 42"/>
                <a:gd name="T28" fmla="*/ 20 w 21"/>
                <a:gd name="T29" fmla="*/ 35 h 42"/>
                <a:gd name="T30" fmla="*/ 20 w 21"/>
                <a:gd name="T31" fmla="*/ 41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42"/>
                <a:gd name="T50" fmla="*/ 21 w 21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42">
                  <a:moveTo>
                    <a:pt x="20" y="41"/>
                  </a:moveTo>
                  <a:lnTo>
                    <a:pt x="20" y="35"/>
                  </a:lnTo>
                  <a:lnTo>
                    <a:pt x="13" y="35"/>
                  </a:lnTo>
                  <a:lnTo>
                    <a:pt x="13" y="28"/>
                  </a:lnTo>
                  <a:lnTo>
                    <a:pt x="13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3" y="21"/>
                  </a:lnTo>
                  <a:lnTo>
                    <a:pt x="13" y="28"/>
                  </a:lnTo>
                  <a:lnTo>
                    <a:pt x="13" y="35"/>
                  </a:lnTo>
                  <a:lnTo>
                    <a:pt x="20" y="35"/>
                  </a:lnTo>
                  <a:lnTo>
                    <a:pt x="20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7" name="Freeform 1827"/>
            <p:cNvSpPr>
              <a:spLocks/>
            </p:cNvSpPr>
            <p:nvPr/>
          </p:nvSpPr>
          <p:spPr bwMode="auto">
            <a:xfrm>
              <a:off x="3007" y="144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0 w 17"/>
                <a:gd name="T7" fmla="*/ 16 h 17"/>
                <a:gd name="T8" fmla="*/ 0 w 17"/>
                <a:gd name="T9" fmla="*/ 0 h 17"/>
                <a:gd name="T10" fmla="*/ 0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8" name="Freeform 1828"/>
            <p:cNvSpPr>
              <a:spLocks/>
            </p:cNvSpPr>
            <p:nvPr/>
          </p:nvSpPr>
          <p:spPr bwMode="auto">
            <a:xfrm>
              <a:off x="3014" y="1455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8 w 17"/>
                <a:gd name="T3" fmla="*/ 0 h 1"/>
                <a:gd name="T4" fmla="*/ 0 w 17"/>
                <a:gd name="T5" fmla="*/ 0 h 1"/>
                <a:gd name="T6" fmla="*/ 8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9" name="Line 1829"/>
            <p:cNvSpPr>
              <a:spLocks noChangeShapeType="1"/>
            </p:cNvSpPr>
            <p:nvPr/>
          </p:nvSpPr>
          <p:spPr bwMode="auto">
            <a:xfrm flipH="1">
              <a:off x="3028" y="145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0" name="Freeform 1830"/>
            <p:cNvSpPr>
              <a:spLocks/>
            </p:cNvSpPr>
            <p:nvPr/>
          </p:nvSpPr>
          <p:spPr bwMode="auto">
            <a:xfrm>
              <a:off x="3035" y="144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1" name="Line 1831"/>
            <p:cNvSpPr>
              <a:spLocks noChangeShapeType="1"/>
            </p:cNvSpPr>
            <p:nvPr/>
          </p:nvSpPr>
          <p:spPr bwMode="auto">
            <a:xfrm flipV="1">
              <a:off x="3042" y="144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2" name="Freeform 1832"/>
            <p:cNvSpPr>
              <a:spLocks/>
            </p:cNvSpPr>
            <p:nvPr/>
          </p:nvSpPr>
          <p:spPr bwMode="auto">
            <a:xfrm>
              <a:off x="3042" y="144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3" name="Freeform 1833"/>
            <p:cNvSpPr>
              <a:spLocks/>
            </p:cNvSpPr>
            <p:nvPr/>
          </p:nvSpPr>
          <p:spPr bwMode="auto">
            <a:xfrm>
              <a:off x="3048" y="144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16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4" name="Line 1834"/>
            <p:cNvSpPr>
              <a:spLocks noChangeShapeType="1"/>
            </p:cNvSpPr>
            <p:nvPr/>
          </p:nvSpPr>
          <p:spPr bwMode="auto">
            <a:xfrm flipH="1">
              <a:off x="3055" y="1435"/>
              <a:ext cx="7" cy="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5" name="Freeform 1835"/>
            <p:cNvSpPr>
              <a:spLocks/>
            </p:cNvSpPr>
            <p:nvPr/>
          </p:nvSpPr>
          <p:spPr bwMode="auto">
            <a:xfrm>
              <a:off x="3062" y="1435"/>
              <a:ext cx="17" cy="1"/>
            </a:xfrm>
            <a:custGeom>
              <a:avLst/>
              <a:gdLst>
                <a:gd name="T0" fmla="*/ 8 w 17"/>
                <a:gd name="T1" fmla="*/ 0 h 1"/>
                <a:gd name="T2" fmla="*/ 0 w 17"/>
                <a:gd name="T3" fmla="*/ 0 h 1"/>
                <a:gd name="T4" fmla="*/ 8 w 17"/>
                <a:gd name="T5" fmla="*/ 0 h 1"/>
                <a:gd name="T6" fmla="*/ 16 w 17"/>
                <a:gd name="T7" fmla="*/ 0 h 1"/>
                <a:gd name="T8" fmla="*/ 8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6" name="Freeform 1836"/>
            <p:cNvSpPr>
              <a:spLocks/>
            </p:cNvSpPr>
            <p:nvPr/>
          </p:nvSpPr>
          <p:spPr bwMode="auto">
            <a:xfrm>
              <a:off x="3069" y="143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0 w 17"/>
                <a:gd name="T9" fmla="*/ 0 h 17"/>
                <a:gd name="T10" fmla="*/ 0 w 17"/>
                <a:gd name="T11" fmla="*/ 16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7" name="Freeform 1837"/>
            <p:cNvSpPr>
              <a:spLocks/>
            </p:cNvSpPr>
            <p:nvPr/>
          </p:nvSpPr>
          <p:spPr bwMode="auto">
            <a:xfrm>
              <a:off x="3062" y="1442"/>
              <a:ext cx="17" cy="21"/>
            </a:xfrm>
            <a:custGeom>
              <a:avLst/>
              <a:gdLst>
                <a:gd name="T0" fmla="*/ 0 w 17"/>
                <a:gd name="T1" fmla="*/ 20 h 21"/>
                <a:gd name="T2" fmla="*/ 0 w 17"/>
                <a:gd name="T3" fmla="*/ 13 h 21"/>
                <a:gd name="T4" fmla="*/ 8 w 17"/>
                <a:gd name="T5" fmla="*/ 13 h 21"/>
                <a:gd name="T6" fmla="*/ 8 w 17"/>
                <a:gd name="T7" fmla="*/ 6 h 21"/>
                <a:gd name="T8" fmla="*/ 16 w 17"/>
                <a:gd name="T9" fmla="*/ 6 h 21"/>
                <a:gd name="T10" fmla="*/ 16 w 17"/>
                <a:gd name="T11" fmla="*/ 0 h 21"/>
                <a:gd name="T12" fmla="*/ 16 w 17"/>
                <a:gd name="T13" fmla="*/ 6 h 21"/>
                <a:gd name="T14" fmla="*/ 8 w 17"/>
                <a:gd name="T15" fmla="*/ 6 h 21"/>
                <a:gd name="T16" fmla="*/ 8 w 17"/>
                <a:gd name="T17" fmla="*/ 13 h 21"/>
                <a:gd name="T18" fmla="*/ 0 w 17"/>
                <a:gd name="T19" fmla="*/ 2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1"/>
                <a:gd name="T32" fmla="*/ 17 w 1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1">
                  <a:moveTo>
                    <a:pt x="0" y="20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6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8" y="6"/>
                  </a:lnTo>
                  <a:lnTo>
                    <a:pt x="8" y="13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8" name="Freeform 1838"/>
            <p:cNvSpPr>
              <a:spLocks/>
            </p:cNvSpPr>
            <p:nvPr/>
          </p:nvSpPr>
          <p:spPr bwMode="auto">
            <a:xfrm>
              <a:off x="3062" y="146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9" name="Freeform 1839"/>
            <p:cNvSpPr>
              <a:spLocks/>
            </p:cNvSpPr>
            <p:nvPr/>
          </p:nvSpPr>
          <p:spPr bwMode="auto">
            <a:xfrm>
              <a:off x="3062" y="1469"/>
              <a:ext cx="17" cy="35"/>
            </a:xfrm>
            <a:custGeom>
              <a:avLst/>
              <a:gdLst>
                <a:gd name="T0" fmla="*/ 0 w 17"/>
                <a:gd name="T1" fmla="*/ 34 h 35"/>
                <a:gd name="T2" fmla="*/ 0 w 17"/>
                <a:gd name="T3" fmla="*/ 27 h 35"/>
                <a:gd name="T4" fmla="*/ 0 w 17"/>
                <a:gd name="T5" fmla="*/ 21 h 35"/>
                <a:gd name="T6" fmla="*/ 16 w 17"/>
                <a:gd name="T7" fmla="*/ 14 h 35"/>
                <a:gd name="T8" fmla="*/ 16 w 17"/>
                <a:gd name="T9" fmla="*/ 7 h 35"/>
                <a:gd name="T10" fmla="*/ 16 w 17"/>
                <a:gd name="T11" fmla="*/ 0 h 35"/>
                <a:gd name="T12" fmla="*/ 16 w 17"/>
                <a:gd name="T13" fmla="*/ 7 h 35"/>
                <a:gd name="T14" fmla="*/ 16 w 17"/>
                <a:gd name="T15" fmla="*/ 14 h 35"/>
                <a:gd name="T16" fmla="*/ 16 w 17"/>
                <a:gd name="T17" fmla="*/ 21 h 35"/>
                <a:gd name="T18" fmla="*/ 0 w 17"/>
                <a:gd name="T19" fmla="*/ 21 h 35"/>
                <a:gd name="T20" fmla="*/ 0 w 17"/>
                <a:gd name="T21" fmla="*/ 27 h 35"/>
                <a:gd name="T22" fmla="*/ 0 w 17"/>
                <a:gd name="T23" fmla="*/ 34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35"/>
                <a:gd name="T38" fmla="*/ 17 w 17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35">
                  <a:moveTo>
                    <a:pt x="0" y="34"/>
                  </a:moveTo>
                  <a:lnTo>
                    <a:pt x="0" y="27"/>
                  </a:lnTo>
                  <a:lnTo>
                    <a:pt x="0" y="21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6" y="21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0" name="Freeform 1840"/>
            <p:cNvSpPr>
              <a:spLocks/>
            </p:cNvSpPr>
            <p:nvPr/>
          </p:nvSpPr>
          <p:spPr bwMode="auto">
            <a:xfrm>
              <a:off x="3062" y="1503"/>
              <a:ext cx="17" cy="22"/>
            </a:xfrm>
            <a:custGeom>
              <a:avLst/>
              <a:gdLst>
                <a:gd name="T0" fmla="*/ 16 w 17"/>
                <a:gd name="T1" fmla="*/ 21 h 22"/>
                <a:gd name="T2" fmla="*/ 0 w 17"/>
                <a:gd name="T3" fmla="*/ 21 h 22"/>
                <a:gd name="T4" fmla="*/ 0 w 17"/>
                <a:gd name="T5" fmla="*/ 14 h 22"/>
                <a:gd name="T6" fmla="*/ 0 w 17"/>
                <a:gd name="T7" fmla="*/ 7 h 22"/>
                <a:gd name="T8" fmla="*/ 0 w 17"/>
                <a:gd name="T9" fmla="*/ 0 h 22"/>
                <a:gd name="T10" fmla="*/ 0 w 17"/>
                <a:gd name="T11" fmla="*/ 7 h 22"/>
                <a:gd name="T12" fmla="*/ 0 w 17"/>
                <a:gd name="T13" fmla="*/ 14 h 22"/>
                <a:gd name="T14" fmla="*/ 16 w 17"/>
                <a:gd name="T15" fmla="*/ 21 h 22"/>
                <a:gd name="T16" fmla="*/ 0 w 17"/>
                <a:gd name="T17" fmla="*/ 21 h 22"/>
                <a:gd name="T18" fmla="*/ 16 w 17"/>
                <a:gd name="T19" fmla="*/ 21 h 22"/>
                <a:gd name="T20" fmla="*/ 0 w 17"/>
                <a:gd name="T21" fmla="*/ 21 h 22"/>
                <a:gd name="T22" fmla="*/ 16 w 17"/>
                <a:gd name="T23" fmla="*/ 2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2"/>
                <a:gd name="T38" fmla="*/ 17 w 1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2">
                  <a:moveTo>
                    <a:pt x="16" y="21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6" y="21"/>
                  </a:lnTo>
                  <a:lnTo>
                    <a:pt x="0" y="21"/>
                  </a:lnTo>
                  <a:lnTo>
                    <a:pt x="16" y="21"/>
                  </a:lnTo>
                  <a:lnTo>
                    <a:pt x="0" y="21"/>
                  </a:lnTo>
                  <a:lnTo>
                    <a:pt x="16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1" name="Freeform 1841"/>
            <p:cNvSpPr>
              <a:spLocks/>
            </p:cNvSpPr>
            <p:nvPr/>
          </p:nvSpPr>
          <p:spPr bwMode="auto">
            <a:xfrm>
              <a:off x="3062" y="1476"/>
              <a:ext cx="22" cy="49"/>
            </a:xfrm>
            <a:custGeom>
              <a:avLst/>
              <a:gdLst>
                <a:gd name="T0" fmla="*/ 21 w 22"/>
                <a:gd name="T1" fmla="*/ 0 h 49"/>
                <a:gd name="T2" fmla="*/ 21 w 22"/>
                <a:gd name="T3" fmla="*/ 7 h 49"/>
                <a:gd name="T4" fmla="*/ 14 w 22"/>
                <a:gd name="T5" fmla="*/ 7 h 49"/>
                <a:gd name="T6" fmla="*/ 14 w 22"/>
                <a:gd name="T7" fmla="*/ 14 h 49"/>
                <a:gd name="T8" fmla="*/ 14 w 22"/>
                <a:gd name="T9" fmla="*/ 20 h 49"/>
                <a:gd name="T10" fmla="*/ 7 w 22"/>
                <a:gd name="T11" fmla="*/ 20 h 49"/>
                <a:gd name="T12" fmla="*/ 7 w 22"/>
                <a:gd name="T13" fmla="*/ 27 h 49"/>
                <a:gd name="T14" fmla="*/ 7 w 22"/>
                <a:gd name="T15" fmla="*/ 34 h 49"/>
                <a:gd name="T16" fmla="*/ 7 w 22"/>
                <a:gd name="T17" fmla="*/ 41 h 49"/>
                <a:gd name="T18" fmla="*/ 7 w 22"/>
                <a:gd name="T19" fmla="*/ 48 h 49"/>
                <a:gd name="T20" fmla="*/ 0 w 22"/>
                <a:gd name="T21" fmla="*/ 48 h 49"/>
                <a:gd name="T22" fmla="*/ 7 w 22"/>
                <a:gd name="T23" fmla="*/ 48 h 49"/>
                <a:gd name="T24" fmla="*/ 7 w 22"/>
                <a:gd name="T25" fmla="*/ 41 h 49"/>
                <a:gd name="T26" fmla="*/ 7 w 22"/>
                <a:gd name="T27" fmla="*/ 34 h 49"/>
                <a:gd name="T28" fmla="*/ 7 w 22"/>
                <a:gd name="T29" fmla="*/ 27 h 49"/>
                <a:gd name="T30" fmla="*/ 7 w 22"/>
                <a:gd name="T31" fmla="*/ 20 h 49"/>
                <a:gd name="T32" fmla="*/ 14 w 22"/>
                <a:gd name="T33" fmla="*/ 20 h 49"/>
                <a:gd name="T34" fmla="*/ 14 w 22"/>
                <a:gd name="T35" fmla="*/ 14 h 49"/>
                <a:gd name="T36" fmla="*/ 14 w 22"/>
                <a:gd name="T37" fmla="*/ 7 h 49"/>
                <a:gd name="T38" fmla="*/ 21 w 22"/>
                <a:gd name="T39" fmla="*/ 7 h 49"/>
                <a:gd name="T40" fmla="*/ 21 w 22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49"/>
                <a:gd name="T65" fmla="*/ 22 w 22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49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7" y="41"/>
                  </a:lnTo>
                  <a:lnTo>
                    <a:pt x="7" y="48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7" y="41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2" name="Freeform 1842"/>
            <p:cNvSpPr>
              <a:spLocks/>
            </p:cNvSpPr>
            <p:nvPr/>
          </p:nvSpPr>
          <p:spPr bwMode="auto">
            <a:xfrm>
              <a:off x="3083" y="146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7 w 17"/>
                <a:gd name="T5" fmla="*/ 8 h 17"/>
                <a:gd name="T6" fmla="*/ 7 w 17"/>
                <a:gd name="T7" fmla="*/ 16 h 17"/>
                <a:gd name="T8" fmla="*/ 0 w 17"/>
                <a:gd name="T9" fmla="*/ 16 h 17"/>
                <a:gd name="T10" fmla="*/ 7 w 17"/>
                <a:gd name="T11" fmla="*/ 16 h 17"/>
                <a:gd name="T12" fmla="*/ 7 w 17"/>
                <a:gd name="T13" fmla="*/ 8 h 17"/>
                <a:gd name="T14" fmla="*/ 16 w 17"/>
                <a:gd name="T15" fmla="*/ 8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7" y="8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7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3" name="Freeform 1843"/>
            <p:cNvSpPr>
              <a:spLocks/>
            </p:cNvSpPr>
            <p:nvPr/>
          </p:nvSpPr>
          <p:spPr bwMode="auto">
            <a:xfrm>
              <a:off x="3096" y="1435"/>
              <a:ext cx="29" cy="28"/>
            </a:xfrm>
            <a:custGeom>
              <a:avLst/>
              <a:gdLst>
                <a:gd name="T0" fmla="*/ 28 w 29"/>
                <a:gd name="T1" fmla="*/ 0 h 28"/>
                <a:gd name="T2" fmla="*/ 28 w 29"/>
                <a:gd name="T3" fmla="*/ 7 h 28"/>
                <a:gd name="T4" fmla="*/ 21 w 29"/>
                <a:gd name="T5" fmla="*/ 7 h 28"/>
                <a:gd name="T6" fmla="*/ 21 w 29"/>
                <a:gd name="T7" fmla="*/ 13 h 28"/>
                <a:gd name="T8" fmla="*/ 14 w 29"/>
                <a:gd name="T9" fmla="*/ 13 h 28"/>
                <a:gd name="T10" fmla="*/ 14 w 29"/>
                <a:gd name="T11" fmla="*/ 20 h 28"/>
                <a:gd name="T12" fmla="*/ 7 w 29"/>
                <a:gd name="T13" fmla="*/ 20 h 28"/>
                <a:gd name="T14" fmla="*/ 7 w 29"/>
                <a:gd name="T15" fmla="*/ 27 h 28"/>
                <a:gd name="T16" fmla="*/ 0 w 29"/>
                <a:gd name="T17" fmla="*/ 27 h 28"/>
                <a:gd name="T18" fmla="*/ 7 w 29"/>
                <a:gd name="T19" fmla="*/ 27 h 28"/>
                <a:gd name="T20" fmla="*/ 7 w 29"/>
                <a:gd name="T21" fmla="*/ 20 h 28"/>
                <a:gd name="T22" fmla="*/ 14 w 29"/>
                <a:gd name="T23" fmla="*/ 20 h 28"/>
                <a:gd name="T24" fmla="*/ 14 w 29"/>
                <a:gd name="T25" fmla="*/ 13 h 28"/>
                <a:gd name="T26" fmla="*/ 21 w 29"/>
                <a:gd name="T27" fmla="*/ 7 h 28"/>
                <a:gd name="T28" fmla="*/ 28 w 29"/>
                <a:gd name="T29" fmla="*/ 7 h 28"/>
                <a:gd name="T30" fmla="*/ 28 w 29"/>
                <a:gd name="T31" fmla="*/ 0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28"/>
                <a:gd name="T50" fmla="*/ 29 w 29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28">
                  <a:moveTo>
                    <a:pt x="28" y="0"/>
                  </a:moveTo>
                  <a:lnTo>
                    <a:pt x="28" y="7"/>
                  </a:lnTo>
                  <a:lnTo>
                    <a:pt x="21" y="7"/>
                  </a:lnTo>
                  <a:lnTo>
                    <a:pt x="21" y="13"/>
                  </a:lnTo>
                  <a:lnTo>
                    <a:pt x="14" y="13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14" y="13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2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4" name="Freeform 1844"/>
            <p:cNvSpPr>
              <a:spLocks/>
            </p:cNvSpPr>
            <p:nvPr/>
          </p:nvSpPr>
          <p:spPr bwMode="auto">
            <a:xfrm>
              <a:off x="3124" y="1435"/>
              <a:ext cx="21" cy="1"/>
            </a:xfrm>
            <a:custGeom>
              <a:avLst/>
              <a:gdLst>
                <a:gd name="T0" fmla="*/ 20 w 21"/>
                <a:gd name="T1" fmla="*/ 0 h 1"/>
                <a:gd name="T2" fmla="*/ 13 w 21"/>
                <a:gd name="T3" fmla="*/ 0 h 1"/>
                <a:gd name="T4" fmla="*/ 7 w 21"/>
                <a:gd name="T5" fmla="*/ 0 h 1"/>
                <a:gd name="T6" fmla="*/ 0 w 21"/>
                <a:gd name="T7" fmla="*/ 0 h 1"/>
                <a:gd name="T8" fmla="*/ 7 w 21"/>
                <a:gd name="T9" fmla="*/ 0 h 1"/>
                <a:gd name="T10" fmla="*/ 13 w 21"/>
                <a:gd name="T11" fmla="*/ 0 h 1"/>
                <a:gd name="T12" fmla="*/ 20 w 21"/>
                <a:gd name="T13" fmla="*/ 0 h 1"/>
                <a:gd name="T14" fmla="*/ 13 w 21"/>
                <a:gd name="T15" fmla="*/ 0 h 1"/>
                <a:gd name="T16" fmla="*/ 20 w 2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"/>
                <a:gd name="T29" fmla="*/ 21 w 2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">
                  <a:moveTo>
                    <a:pt x="20" y="0"/>
                  </a:move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5" name="Line 1845"/>
            <p:cNvSpPr>
              <a:spLocks noChangeShapeType="1"/>
            </p:cNvSpPr>
            <p:nvPr/>
          </p:nvSpPr>
          <p:spPr bwMode="auto">
            <a:xfrm flipH="1">
              <a:off x="3137" y="143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6" name="Freeform 1846"/>
            <p:cNvSpPr>
              <a:spLocks/>
            </p:cNvSpPr>
            <p:nvPr/>
          </p:nvSpPr>
          <p:spPr bwMode="auto">
            <a:xfrm>
              <a:off x="3144" y="1435"/>
              <a:ext cx="29" cy="1"/>
            </a:xfrm>
            <a:custGeom>
              <a:avLst/>
              <a:gdLst>
                <a:gd name="T0" fmla="*/ 28 w 29"/>
                <a:gd name="T1" fmla="*/ 0 h 1"/>
                <a:gd name="T2" fmla="*/ 21 w 29"/>
                <a:gd name="T3" fmla="*/ 0 h 1"/>
                <a:gd name="T4" fmla="*/ 14 w 29"/>
                <a:gd name="T5" fmla="*/ 0 h 1"/>
                <a:gd name="T6" fmla="*/ 7 w 29"/>
                <a:gd name="T7" fmla="*/ 0 h 1"/>
                <a:gd name="T8" fmla="*/ 0 w 29"/>
                <a:gd name="T9" fmla="*/ 0 h 1"/>
                <a:gd name="T10" fmla="*/ 7 w 29"/>
                <a:gd name="T11" fmla="*/ 0 h 1"/>
                <a:gd name="T12" fmla="*/ 14 w 29"/>
                <a:gd name="T13" fmla="*/ 0 h 1"/>
                <a:gd name="T14" fmla="*/ 21 w 29"/>
                <a:gd name="T15" fmla="*/ 0 h 1"/>
                <a:gd name="T16" fmla="*/ 28 w 29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"/>
                <a:gd name="T29" fmla="*/ 29 w 29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">
                  <a:moveTo>
                    <a:pt x="28" y="0"/>
                  </a:move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7" name="Freeform 1847"/>
            <p:cNvSpPr>
              <a:spLocks/>
            </p:cNvSpPr>
            <p:nvPr/>
          </p:nvSpPr>
          <p:spPr bwMode="auto">
            <a:xfrm>
              <a:off x="3172" y="1435"/>
              <a:ext cx="17" cy="21"/>
            </a:xfrm>
            <a:custGeom>
              <a:avLst/>
              <a:gdLst>
                <a:gd name="T0" fmla="*/ 16 w 17"/>
                <a:gd name="T1" fmla="*/ 20 h 21"/>
                <a:gd name="T2" fmla="*/ 16 w 17"/>
                <a:gd name="T3" fmla="*/ 13 h 21"/>
                <a:gd name="T4" fmla="*/ 7 w 17"/>
                <a:gd name="T5" fmla="*/ 13 h 21"/>
                <a:gd name="T6" fmla="*/ 7 w 17"/>
                <a:gd name="T7" fmla="*/ 7 h 21"/>
                <a:gd name="T8" fmla="*/ 0 w 17"/>
                <a:gd name="T9" fmla="*/ 7 h 21"/>
                <a:gd name="T10" fmla="*/ 0 w 17"/>
                <a:gd name="T11" fmla="*/ 0 h 21"/>
                <a:gd name="T12" fmla="*/ 0 w 17"/>
                <a:gd name="T13" fmla="*/ 7 h 21"/>
                <a:gd name="T14" fmla="*/ 7 w 17"/>
                <a:gd name="T15" fmla="*/ 7 h 21"/>
                <a:gd name="T16" fmla="*/ 7 w 17"/>
                <a:gd name="T17" fmla="*/ 13 h 21"/>
                <a:gd name="T18" fmla="*/ 16 w 17"/>
                <a:gd name="T19" fmla="*/ 13 h 21"/>
                <a:gd name="T20" fmla="*/ 16 w 17"/>
                <a:gd name="T21" fmla="*/ 2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1"/>
                <a:gd name="T35" fmla="*/ 17 w 17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1">
                  <a:moveTo>
                    <a:pt x="16" y="20"/>
                  </a:moveTo>
                  <a:lnTo>
                    <a:pt x="16" y="13"/>
                  </a:lnTo>
                  <a:lnTo>
                    <a:pt x="7" y="13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13"/>
                  </a:lnTo>
                  <a:lnTo>
                    <a:pt x="16" y="13"/>
                  </a:lnTo>
                  <a:lnTo>
                    <a:pt x="16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8" name="Freeform 1848"/>
            <p:cNvSpPr>
              <a:spLocks/>
            </p:cNvSpPr>
            <p:nvPr/>
          </p:nvSpPr>
          <p:spPr bwMode="auto">
            <a:xfrm>
              <a:off x="3178" y="1455"/>
              <a:ext cx="17" cy="42"/>
            </a:xfrm>
            <a:custGeom>
              <a:avLst/>
              <a:gdLst>
                <a:gd name="T0" fmla="*/ 0 w 17"/>
                <a:gd name="T1" fmla="*/ 41 h 42"/>
                <a:gd name="T2" fmla="*/ 0 w 17"/>
                <a:gd name="T3" fmla="*/ 35 h 42"/>
                <a:gd name="T4" fmla="*/ 16 w 17"/>
                <a:gd name="T5" fmla="*/ 28 h 42"/>
                <a:gd name="T6" fmla="*/ 16 w 17"/>
                <a:gd name="T7" fmla="*/ 21 h 42"/>
                <a:gd name="T8" fmla="*/ 16 w 17"/>
                <a:gd name="T9" fmla="*/ 14 h 42"/>
                <a:gd name="T10" fmla="*/ 16 w 17"/>
                <a:gd name="T11" fmla="*/ 7 h 42"/>
                <a:gd name="T12" fmla="*/ 16 w 17"/>
                <a:gd name="T13" fmla="*/ 0 h 42"/>
                <a:gd name="T14" fmla="*/ 16 w 17"/>
                <a:gd name="T15" fmla="*/ 7 h 42"/>
                <a:gd name="T16" fmla="*/ 16 w 17"/>
                <a:gd name="T17" fmla="*/ 14 h 42"/>
                <a:gd name="T18" fmla="*/ 16 w 17"/>
                <a:gd name="T19" fmla="*/ 21 h 42"/>
                <a:gd name="T20" fmla="*/ 16 w 17"/>
                <a:gd name="T21" fmla="*/ 28 h 42"/>
                <a:gd name="T22" fmla="*/ 16 w 17"/>
                <a:gd name="T23" fmla="*/ 35 h 42"/>
                <a:gd name="T24" fmla="*/ 16 w 17"/>
                <a:gd name="T25" fmla="*/ 41 h 42"/>
                <a:gd name="T26" fmla="*/ 0 w 17"/>
                <a:gd name="T27" fmla="*/ 41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42"/>
                <a:gd name="T44" fmla="*/ 17 w 17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42">
                  <a:moveTo>
                    <a:pt x="0" y="41"/>
                  </a:moveTo>
                  <a:lnTo>
                    <a:pt x="0" y="35"/>
                  </a:lnTo>
                  <a:lnTo>
                    <a:pt x="16" y="28"/>
                  </a:lnTo>
                  <a:lnTo>
                    <a:pt x="16" y="21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6" y="21"/>
                  </a:lnTo>
                  <a:lnTo>
                    <a:pt x="16" y="28"/>
                  </a:lnTo>
                  <a:lnTo>
                    <a:pt x="16" y="35"/>
                  </a:lnTo>
                  <a:lnTo>
                    <a:pt x="16" y="41"/>
                  </a:lnTo>
                  <a:lnTo>
                    <a:pt x="0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9" name="Freeform 1849"/>
            <p:cNvSpPr>
              <a:spLocks/>
            </p:cNvSpPr>
            <p:nvPr/>
          </p:nvSpPr>
          <p:spPr bwMode="auto">
            <a:xfrm>
              <a:off x="3172" y="1496"/>
              <a:ext cx="17" cy="22"/>
            </a:xfrm>
            <a:custGeom>
              <a:avLst/>
              <a:gdLst>
                <a:gd name="T0" fmla="*/ 0 w 17"/>
                <a:gd name="T1" fmla="*/ 21 h 22"/>
                <a:gd name="T2" fmla="*/ 0 w 17"/>
                <a:gd name="T3" fmla="*/ 14 h 22"/>
                <a:gd name="T4" fmla="*/ 7 w 17"/>
                <a:gd name="T5" fmla="*/ 7 h 22"/>
                <a:gd name="T6" fmla="*/ 7 w 17"/>
                <a:gd name="T7" fmla="*/ 0 h 22"/>
                <a:gd name="T8" fmla="*/ 16 w 17"/>
                <a:gd name="T9" fmla="*/ 0 h 22"/>
                <a:gd name="T10" fmla="*/ 7 w 17"/>
                <a:gd name="T11" fmla="*/ 0 h 22"/>
                <a:gd name="T12" fmla="*/ 7 w 17"/>
                <a:gd name="T13" fmla="*/ 7 h 22"/>
                <a:gd name="T14" fmla="*/ 7 w 17"/>
                <a:gd name="T15" fmla="*/ 14 h 22"/>
                <a:gd name="T16" fmla="*/ 0 w 17"/>
                <a:gd name="T17" fmla="*/ 14 h 22"/>
                <a:gd name="T18" fmla="*/ 0 w 17"/>
                <a:gd name="T19" fmla="*/ 21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2"/>
                <a:gd name="T32" fmla="*/ 17 w 1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2">
                  <a:moveTo>
                    <a:pt x="0" y="21"/>
                  </a:moveTo>
                  <a:lnTo>
                    <a:pt x="0" y="14"/>
                  </a:lnTo>
                  <a:lnTo>
                    <a:pt x="7" y="7"/>
                  </a:lnTo>
                  <a:lnTo>
                    <a:pt x="7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0" name="Freeform 1850"/>
            <p:cNvSpPr>
              <a:spLocks/>
            </p:cNvSpPr>
            <p:nvPr/>
          </p:nvSpPr>
          <p:spPr bwMode="auto">
            <a:xfrm>
              <a:off x="3151" y="1517"/>
              <a:ext cx="22" cy="35"/>
            </a:xfrm>
            <a:custGeom>
              <a:avLst/>
              <a:gdLst>
                <a:gd name="T0" fmla="*/ 0 w 22"/>
                <a:gd name="T1" fmla="*/ 34 h 35"/>
                <a:gd name="T2" fmla="*/ 0 w 22"/>
                <a:gd name="T3" fmla="*/ 27 h 35"/>
                <a:gd name="T4" fmla="*/ 7 w 22"/>
                <a:gd name="T5" fmla="*/ 27 h 35"/>
                <a:gd name="T6" fmla="*/ 7 w 22"/>
                <a:gd name="T7" fmla="*/ 20 h 35"/>
                <a:gd name="T8" fmla="*/ 14 w 22"/>
                <a:gd name="T9" fmla="*/ 14 h 35"/>
                <a:gd name="T10" fmla="*/ 14 w 22"/>
                <a:gd name="T11" fmla="*/ 7 h 35"/>
                <a:gd name="T12" fmla="*/ 21 w 22"/>
                <a:gd name="T13" fmla="*/ 7 h 35"/>
                <a:gd name="T14" fmla="*/ 21 w 22"/>
                <a:gd name="T15" fmla="*/ 0 h 35"/>
                <a:gd name="T16" fmla="*/ 21 w 22"/>
                <a:gd name="T17" fmla="*/ 7 h 35"/>
                <a:gd name="T18" fmla="*/ 14 w 22"/>
                <a:gd name="T19" fmla="*/ 7 h 35"/>
                <a:gd name="T20" fmla="*/ 14 w 22"/>
                <a:gd name="T21" fmla="*/ 14 h 35"/>
                <a:gd name="T22" fmla="*/ 14 w 22"/>
                <a:gd name="T23" fmla="*/ 20 h 35"/>
                <a:gd name="T24" fmla="*/ 7 w 22"/>
                <a:gd name="T25" fmla="*/ 20 h 35"/>
                <a:gd name="T26" fmla="*/ 7 w 22"/>
                <a:gd name="T27" fmla="*/ 27 h 35"/>
                <a:gd name="T28" fmla="*/ 0 w 22"/>
                <a:gd name="T29" fmla="*/ 27 h 35"/>
                <a:gd name="T30" fmla="*/ 0 w 22"/>
                <a:gd name="T31" fmla="*/ 34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35"/>
                <a:gd name="T50" fmla="*/ 22 w 22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35">
                  <a:moveTo>
                    <a:pt x="0" y="34"/>
                  </a:moveTo>
                  <a:lnTo>
                    <a:pt x="0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1" name="Freeform 1851"/>
            <p:cNvSpPr>
              <a:spLocks/>
            </p:cNvSpPr>
            <p:nvPr/>
          </p:nvSpPr>
          <p:spPr bwMode="auto">
            <a:xfrm>
              <a:off x="3151" y="1551"/>
              <a:ext cx="1" cy="22"/>
            </a:xfrm>
            <a:custGeom>
              <a:avLst/>
              <a:gdLst>
                <a:gd name="T0" fmla="*/ 0 w 1"/>
                <a:gd name="T1" fmla="*/ 21 h 22"/>
                <a:gd name="T2" fmla="*/ 0 w 1"/>
                <a:gd name="T3" fmla="*/ 14 h 22"/>
                <a:gd name="T4" fmla="*/ 0 w 1"/>
                <a:gd name="T5" fmla="*/ 7 h 22"/>
                <a:gd name="T6" fmla="*/ 0 w 1"/>
                <a:gd name="T7" fmla="*/ 0 h 22"/>
                <a:gd name="T8" fmla="*/ 0 w 1"/>
                <a:gd name="T9" fmla="*/ 7 h 22"/>
                <a:gd name="T10" fmla="*/ 0 w 1"/>
                <a:gd name="T11" fmla="*/ 14 h 22"/>
                <a:gd name="T12" fmla="*/ 0 w 1"/>
                <a:gd name="T13" fmla="*/ 2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2"/>
                <a:gd name="T23" fmla="*/ 1 w 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2">
                  <a:moveTo>
                    <a:pt x="0" y="21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2" name="Freeform 1852"/>
            <p:cNvSpPr>
              <a:spLocks/>
            </p:cNvSpPr>
            <p:nvPr/>
          </p:nvSpPr>
          <p:spPr bwMode="auto">
            <a:xfrm>
              <a:off x="3151" y="1572"/>
              <a:ext cx="17" cy="62"/>
            </a:xfrm>
            <a:custGeom>
              <a:avLst/>
              <a:gdLst>
                <a:gd name="T0" fmla="*/ 16 w 17"/>
                <a:gd name="T1" fmla="*/ 61 h 62"/>
                <a:gd name="T2" fmla="*/ 16 w 17"/>
                <a:gd name="T3" fmla="*/ 54 h 62"/>
                <a:gd name="T4" fmla="*/ 16 w 17"/>
                <a:gd name="T5" fmla="*/ 47 h 62"/>
                <a:gd name="T6" fmla="*/ 16 w 17"/>
                <a:gd name="T7" fmla="*/ 41 h 62"/>
                <a:gd name="T8" fmla="*/ 16 w 17"/>
                <a:gd name="T9" fmla="*/ 34 h 62"/>
                <a:gd name="T10" fmla="*/ 16 w 17"/>
                <a:gd name="T11" fmla="*/ 27 h 62"/>
                <a:gd name="T12" fmla="*/ 8 w 17"/>
                <a:gd name="T13" fmla="*/ 27 h 62"/>
                <a:gd name="T14" fmla="*/ 8 w 17"/>
                <a:gd name="T15" fmla="*/ 20 h 62"/>
                <a:gd name="T16" fmla="*/ 8 w 17"/>
                <a:gd name="T17" fmla="*/ 13 h 62"/>
                <a:gd name="T18" fmla="*/ 8 w 17"/>
                <a:gd name="T19" fmla="*/ 6 h 62"/>
                <a:gd name="T20" fmla="*/ 0 w 17"/>
                <a:gd name="T21" fmla="*/ 0 h 62"/>
                <a:gd name="T22" fmla="*/ 8 w 17"/>
                <a:gd name="T23" fmla="*/ 6 h 62"/>
                <a:gd name="T24" fmla="*/ 8 w 17"/>
                <a:gd name="T25" fmla="*/ 13 h 62"/>
                <a:gd name="T26" fmla="*/ 8 w 17"/>
                <a:gd name="T27" fmla="*/ 20 h 62"/>
                <a:gd name="T28" fmla="*/ 16 w 17"/>
                <a:gd name="T29" fmla="*/ 27 h 62"/>
                <a:gd name="T30" fmla="*/ 16 w 17"/>
                <a:gd name="T31" fmla="*/ 34 h 62"/>
                <a:gd name="T32" fmla="*/ 16 w 17"/>
                <a:gd name="T33" fmla="*/ 41 h 62"/>
                <a:gd name="T34" fmla="*/ 16 w 17"/>
                <a:gd name="T35" fmla="*/ 47 h 62"/>
                <a:gd name="T36" fmla="*/ 16 w 17"/>
                <a:gd name="T37" fmla="*/ 54 h 62"/>
                <a:gd name="T38" fmla="*/ 16 w 17"/>
                <a:gd name="T39" fmla="*/ 61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62"/>
                <a:gd name="T62" fmla="*/ 17 w 17"/>
                <a:gd name="T63" fmla="*/ 62 h 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62">
                  <a:moveTo>
                    <a:pt x="16" y="61"/>
                  </a:moveTo>
                  <a:lnTo>
                    <a:pt x="16" y="54"/>
                  </a:lnTo>
                  <a:lnTo>
                    <a:pt x="16" y="47"/>
                  </a:lnTo>
                  <a:lnTo>
                    <a:pt x="16" y="41"/>
                  </a:lnTo>
                  <a:lnTo>
                    <a:pt x="16" y="34"/>
                  </a:lnTo>
                  <a:lnTo>
                    <a:pt x="16" y="27"/>
                  </a:lnTo>
                  <a:lnTo>
                    <a:pt x="8" y="27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8" y="6"/>
                  </a:lnTo>
                  <a:lnTo>
                    <a:pt x="0" y="0"/>
                  </a:lnTo>
                  <a:lnTo>
                    <a:pt x="8" y="6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16" y="27"/>
                  </a:lnTo>
                  <a:lnTo>
                    <a:pt x="16" y="34"/>
                  </a:lnTo>
                  <a:lnTo>
                    <a:pt x="16" y="41"/>
                  </a:lnTo>
                  <a:lnTo>
                    <a:pt x="16" y="47"/>
                  </a:lnTo>
                  <a:lnTo>
                    <a:pt x="16" y="54"/>
                  </a:lnTo>
                  <a:lnTo>
                    <a:pt x="16" y="6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3" name="Freeform 1853"/>
            <p:cNvSpPr>
              <a:spLocks/>
            </p:cNvSpPr>
            <p:nvPr/>
          </p:nvSpPr>
          <p:spPr bwMode="auto">
            <a:xfrm>
              <a:off x="3158" y="1633"/>
              <a:ext cx="17" cy="90"/>
            </a:xfrm>
            <a:custGeom>
              <a:avLst/>
              <a:gdLst>
                <a:gd name="T0" fmla="*/ 0 w 17"/>
                <a:gd name="T1" fmla="*/ 89 h 90"/>
                <a:gd name="T2" fmla="*/ 0 w 17"/>
                <a:gd name="T3" fmla="*/ 82 h 90"/>
                <a:gd name="T4" fmla="*/ 16 w 17"/>
                <a:gd name="T5" fmla="*/ 82 h 90"/>
                <a:gd name="T6" fmla="*/ 16 w 17"/>
                <a:gd name="T7" fmla="*/ 75 h 90"/>
                <a:gd name="T8" fmla="*/ 16 w 17"/>
                <a:gd name="T9" fmla="*/ 68 h 90"/>
                <a:gd name="T10" fmla="*/ 16 w 17"/>
                <a:gd name="T11" fmla="*/ 62 h 90"/>
                <a:gd name="T12" fmla="*/ 16 w 17"/>
                <a:gd name="T13" fmla="*/ 55 h 90"/>
                <a:gd name="T14" fmla="*/ 16 w 17"/>
                <a:gd name="T15" fmla="*/ 48 h 90"/>
                <a:gd name="T16" fmla="*/ 16 w 17"/>
                <a:gd name="T17" fmla="*/ 41 h 90"/>
                <a:gd name="T18" fmla="*/ 16 w 17"/>
                <a:gd name="T19" fmla="*/ 34 h 90"/>
                <a:gd name="T20" fmla="*/ 16 w 17"/>
                <a:gd name="T21" fmla="*/ 27 h 90"/>
                <a:gd name="T22" fmla="*/ 16 w 17"/>
                <a:gd name="T23" fmla="*/ 21 h 90"/>
                <a:gd name="T24" fmla="*/ 16 w 17"/>
                <a:gd name="T25" fmla="*/ 14 h 90"/>
                <a:gd name="T26" fmla="*/ 16 w 17"/>
                <a:gd name="T27" fmla="*/ 7 h 90"/>
                <a:gd name="T28" fmla="*/ 16 w 17"/>
                <a:gd name="T29" fmla="*/ 0 h 90"/>
                <a:gd name="T30" fmla="*/ 16 w 17"/>
                <a:gd name="T31" fmla="*/ 7 h 90"/>
                <a:gd name="T32" fmla="*/ 16 w 17"/>
                <a:gd name="T33" fmla="*/ 14 h 90"/>
                <a:gd name="T34" fmla="*/ 16 w 17"/>
                <a:gd name="T35" fmla="*/ 21 h 90"/>
                <a:gd name="T36" fmla="*/ 16 w 17"/>
                <a:gd name="T37" fmla="*/ 27 h 90"/>
                <a:gd name="T38" fmla="*/ 16 w 17"/>
                <a:gd name="T39" fmla="*/ 34 h 90"/>
                <a:gd name="T40" fmla="*/ 16 w 17"/>
                <a:gd name="T41" fmla="*/ 41 h 90"/>
                <a:gd name="T42" fmla="*/ 16 w 17"/>
                <a:gd name="T43" fmla="*/ 48 h 90"/>
                <a:gd name="T44" fmla="*/ 16 w 17"/>
                <a:gd name="T45" fmla="*/ 55 h 90"/>
                <a:gd name="T46" fmla="*/ 16 w 17"/>
                <a:gd name="T47" fmla="*/ 62 h 90"/>
                <a:gd name="T48" fmla="*/ 16 w 17"/>
                <a:gd name="T49" fmla="*/ 68 h 90"/>
                <a:gd name="T50" fmla="*/ 16 w 17"/>
                <a:gd name="T51" fmla="*/ 75 h 90"/>
                <a:gd name="T52" fmla="*/ 16 w 17"/>
                <a:gd name="T53" fmla="*/ 82 h 90"/>
                <a:gd name="T54" fmla="*/ 0 w 17"/>
                <a:gd name="T55" fmla="*/ 89 h 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"/>
                <a:gd name="T85" fmla="*/ 0 h 90"/>
                <a:gd name="T86" fmla="*/ 17 w 17"/>
                <a:gd name="T87" fmla="*/ 90 h 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" h="90">
                  <a:moveTo>
                    <a:pt x="0" y="89"/>
                  </a:moveTo>
                  <a:lnTo>
                    <a:pt x="0" y="82"/>
                  </a:lnTo>
                  <a:lnTo>
                    <a:pt x="16" y="82"/>
                  </a:lnTo>
                  <a:lnTo>
                    <a:pt x="16" y="75"/>
                  </a:lnTo>
                  <a:lnTo>
                    <a:pt x="16" y="68"/>
                  </a:lnTo>
                  <a:lnTo>
                    <a:pt x="16" y="62"/>
                  </a:lnTo>
                  <a:lnTo>
                    <a:pt x="16" y="55"/>
                  </a:lnTo>
                  <a:lnTo>
                    <a:pt x="16" y="48"/>
                  </a:lnTo>
                  <a:lnTo>
                    <a:pt x="16" y="41"/>
                  </a:lnTo>
                  <a:lnTo>
                    <a:pt x="16" y="34"/>
                  </a:lnTo>
                  <a:lnTo>
                    <a:pt x="16" y="27"/>
                  </a:lnTo>
                  <a:lnTo>
                    <a:pt x="16" y="21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6" y="21"/>
                  </a:lnTo>
                  <a:lnTo>
                    <a:pt x="16" y="27"/>
                  </a:lnTo>
                  <a:lnTo>
                    <a:pt x="16" y="34"/>
                  </a:lnTo>
                  <a:lnTo>
                    <a:pt x="16" y="41"/>
                  </a:lnTo>
                  <a:lnTo>
                    <a:pt x="16" y="48"/>
                  </a:lnTo>
                  <a:lnTo>
                    <a:pt x="16" y="55"/>
                  </a:lnTo>
                  <a:lnTo>
                    <a:pt x="16" y="62"/>
                  </a:lnTo>
                  <a:lnTo>
                    <a:pt x="16" y="68"/>
                  </a:lnTo>
                  <a:lnTo>
                    <a:pt x="16" y="75"/>
                  </a:lnTo>
                  <a:lnTo>
                    <a:pt x="16" y="82"/>
                  </a:lnTo>
                  <a:lnTo>
                    <a:pt x="0" y="8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4" name="Freeform 1854"/>
            <p:cNvSpPr>
              <a:spLocks/>
            </p:cNvSpPr>
            <p:nvPr/>
          </p:nvSpPr>
          <p:spPr bwMode="auto">
            <a:xfrm>
              <a:off x="3158" y="1722"/>
              <a:ext cx="1" cy="90"/>
            </a:xfrm>
            <a:custGeom>
              <a:avLst/>
              <a:gdLst>
                <a:gd name="T0" fmla="*/ 0 w 1"/>
                <a:gd name="T1" fmla="*/ 89 h 90"/>
                <a:gd name="T2" fmla="*/ 0 w 1"/>
                <a:gd name="T3" fmla="*/ 82 h 90"/>
                <a:gd name="T4" fmla="*/ 0 w 1"/>
                <a:gd name="T5" fmla="*/ 75 h 90"/>
                <a:gd name="T6" fmla="*/ 0 w 1"/>
                <a:gd name="T7" fmla="*/ 68 h 90"/>
                <a:gd name="T8" fmla="*/ 0 w 1"/>
                <a:gd name="T9" fmla="*/ 61 h 90"/>
                <a:gd name="T10" fmla="*/ 0 w 1"/>
                <a:gd name="T11" fmla="*/ 55 h 90"/>
                <a:gd name="T12" fmla="*/ 0 w 1"/>
                <a:gd name="T13" fmla="*/ 48 h 90"/>
                <a:gd name="T14" fmla="*/ 0 w 1"/>
                <a:gd name="T15" fmla="*/ 41 h 90"/>
                <a:gd name="T16" fmla="*/ 0 w 1"/>
                <a:gd name="T17" fmla="*/ 34 h 90"/>
                <a:gd name="T18" fmla="*/ 0 w 1"/>
                <a:gd name="T19" fmla="*/ 27 h 90"/>
                <a:gd name="T20" fmla="*/ 0 w 1"/>
                <a:gd name="T21" fmla="*/ 20 h 90"/>
                <a:gd name="T22" fmla="*/ 0 w 1"/>
                <a:gd name="T23" fmla="*/ 14 h 90"/>
                <a:gd name="T24" fmla="*/ 0 w 1"/>
                <a:gd name="T25" fmla="*/ 7 h 90"/>
                <a:gd name="T26" fmla="*/ 0 w 1"/>
                <a:gd name="T27" fmla="*/ 0 h 90"/>
                <a:gd name="T28" fmla="*/ 0 w 1"/>
                <a:gd name="T29" fmla="*/ 7 h 90"/>
                <a:gd name="T30" fmla="*/ 0 w 1"/>
                <a:gd name="T31" fmla="*/ 14 h 90"/>
                <a:gd name="T32" fmla="*/ 0 w 1"/>
                <a:gd name="T33" fmla="*/ 20 h 90"/>
                <a:gd name="T34" fmla="*/ 0 w 1"/>
                <a:gd name="T35" fmla="*/ 27 h 90"/>
                <a:gd name="T36" fmla="*/ 0 w 1"/>
                <a:gd name="T37" fmla="*/ 34 h 90"/>
                <a:gd name="T38" fmla="*/ 0 w 1"/>
                <a:gd name="T39" fmla="*/ 41 h 90"/>
                <a:gd name="T40" fmla="*/ 0 w 1"/>
                <a:gd name="T41" fmla="*/ 48 h 90"/>
                <a:gd name="T42" fmla="*/ 0 w 1"/>
                <a:gd name="T43" fmla="*/ 55 h 90"/>
                <a:gd name="T44" fmla="*/ 0 w 1"/>
                <a:gd name="T45" fmla="*/ 61 h 90"/>
                <a:gd name="T46" fmla="*/ 0 w 1"/>
                <a:gd name="T47" fmla="*/ 68 h 90"/>
                <a:gd name="T48" fmla="*/ 0 w 1"/>
                <a:gd name="T49" fmla="*/ 75 h 90"/>
                <a:gd name="T50" fmla="*/ 0 w 1"/>
                <a:gd name="T51" fmla="*/ 82 h 90"/>
                <a:gd name="T52" fmla="*/ 0 w 1"/>
                <a:gd name="T53" fmla="*/ 89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"/>
                <a:gd name="T82" fmla="*/ 0 h 90"/>
                <a:gd name="T83" fmla="*/ 1 w 1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" h="90">
                  <a:moveTo>
                    <a:pt x="0" y="89"/>
                  </a:moveTo>
                  <a:lnTo>
                    <a:pt x="0" y="82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0" y="8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5" name="Line 1855"/>
            <p:cNvSpPr>
              <a:spLocks noChangeShapeType="1"/>
            </p:cNvSpPr>
            <p:nvPr/>
          </p:nvSpPr>
          <p:spPr bwMode="auto">
            <a:xfrm>
              <a:off x="3151" y="1811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6" name="Freeform 1856"/>
            <p:cNvSpPr>
              <a:spLocks/>
            </p:cNvSpPr>
            <p:nvPr/>
          </p:nvSpPr>
          <p:spPr bwMode="auto">
            <a:xfrm>
              <a:off x="3151" y="181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0 w 17"/>
                <a:gd name="T5" fmla="*/ 0 h 17"/>
                <a:gd name="T6" fmla="*/ 0 w 17"/>
                <a:gd name="T7" fmla="*/ 8 h 17"/>
                <a:gd name="T8" fmla="*/ 16 w 17"/>
                <a:gd name="T9" fmla="*/ 8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8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7" name="Freeform 1857"/>
            <p:cNvSpPr>
              <a:spLocks/>
            </p:cNvSpPr>
            <p:nvPr/>
          </p:nvSpPr>
          <p:spPr bwMode="auto">
            <a:xfrm>
              <a:off x="3110" y="1824"/>
              <a:ext cx="42" cy="1"/>
            </a:xfrm>
            <a:custGeom>
              <a:avLst/>
              <a:gdLst>
                <a:gd name="T0" fmla="*/ 0 w 42"/>
                <a:gd name="T1" fmla="*/ 0 h 1"/>
                <a:gd name="T2" fmla="*/ 7 w 42"/>
                <a:gd name="T3" fmla="*/ 0 h 1"/>
                <a:gd name="T4" fmla="*/ 14 w 42"/>
                <a:gd name="T5" fmla="*/ 0 h 1"/>
                <a:gd name="T6" fmla="*/ 21 w 42"/>
                <a:gd name="T7" fmla="*/ 0 h 1"/>
                <a:gd name="T8" fmla="*/ 27 w 42"/>
                <a:gd name="T9" fmla="*/ 0 h 1"/>
                <a:gd name="T10" fmla="*/ 34 w 42"/>
                <a:gd name="T11" fmla="*/ 0 h 1"/>
                <a:gd name="T12" fmla="*/ 41 w 42"/>
                <a:gd name="T13" fmla="*/ 0 h 1"/>
                <a:gd name="T14" fmla="*/ 34 w 42"/>
                <a:gd name="T15" fmla="*/ 0 h 1"/>
                <a:gd name="T16" fmla="*/ 27 w 42"/>
                <a:gd name="T17" fmla="*/ 0 h 1"/>
                <a:gd name="T18" fmla="*/ 21 w 42"/>
                <a:gd name="T19" fmla="*/ 0 h 1"/>
                <a:gd name="T20" fmla="*/ 14 w 42"/>
                <a:gd name="T21" fmla="*/ 0 h 1"/>
                <a:gd name="T22" fmla="*/ 7 w 42"/>
                <a:gd name="T23" fmla="*/ 0 h 1"/>
                <a:gd name="T24" fmla="*/ 0 w 42"/>
                <a:gd name="T25" fmla="*/ 0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1"/>
                <a:gd name="T41" fmla="*/ 42 w 42"/>
                <a:gd name="T42" fmla="*/ 1 h 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8" name="Line 1858"/>
            <p:cNvSpPr>
              <a:spLocks noChangeShapeType="1"/>
            </p:cNvSpPr>
            <p:nvPr/>
          </p:nvSpPr>
          <p:spPr bwMode="auto">
            <a:xfrm>
              <a:off x="3089" y="1824"/>
              <a:ext cx="2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9" name="Freeform 1859"/>
            <p:cNvSpPr>
              <a:spLocks/>
            </p:cNvSpPr>
            <p:nvPr/>
          </p:nvSpPr>
          <p:spPr bwMode="auto">
            <a:xfrm>
              <a:off x="2720" y="1373"/>
              <a:ext cx="254" cy="323"/>
            </a:xfrm>
            <a:custGeom>
              <a:avLst/>
              <a:gdLst>
                <a:gd name="T0" fmla="*/ 239 w 254"/>
                <a:gd name="T1" fmla="*/ 7 h 323"/>
                <a:gd name="T2" fmla="*/ 253 w 254"/>
                <a:gd name="T3" fmla="*/ 308 h 323"/>
                <a:gd name="T4" fmla="*/ 14 w 254"/>
                <a:gd name="T5" fmla="*/ 322 h 323"/>
                <a:gd name="T6" fmla="*/ 0 w 254"/>
                <a:gd name="T7" fmla="*/ 0 h 323"/>
                <a:gd name="T8" fmla="*/ 14 w 254"/>
                <a:gd name="T9" fmla="*/ 0 h 323"/>
                <a:gd name="T10" fmla="*/ 20 w 254"/>
                <a:gd name="T11" fmla="*/ 7 h 323"/>
                <a:gd name="T12" fmla="*/ 239 w 254"/>
                <a:gd name="T13" fmla="*/ 7 h 3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4"/>
                <a:gd name="T22" fmla="*/ 0 h 323"/>
                <a:gd name="T23" fmla="*/ 254 w 254"/>
                <a:gd name="T24" fmla="*/ 323 h 3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4" h="323">
                  <a:moveTo>
                    <a:pt x="239" y="7"/>
                  </a:moveTo>
                  <a:lnTo>
                    <a:pt x="253" y="308"/>
                  </a:lnTo>
                  <a:lnTo>
                    <a:pt x="14" y="32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0" y="7"/>
                  </a:lnTo>
                  <a:lnTo>
                    <a:pt x="239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0" name="Line 1860"/>
            <p:cNvSpPr>
              <a:spLocks noChangeShapeType="1"/>
            </p:cNvSpPr>
            <p:nvPr/>
          </p:nvSpPr>
          <p:spPr bwMode="auto">
            <a:xfrm flipH="1" flipV="1">
              <a:off x="2959" y="1379"/>
              <a:ext cx="14" cy="30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1" name="Line 1861"/>
            <p:cNvSpPr>
              <a:spLocks noChangeShapeType="1"/>
            </p:cNvSpPr>
            <p:nvPr/>
          </p:nvSpPr>
          <p:spPr bwMode="auto">
            <a:xfrm flipV="1">
              <a:off x="2733" y="1681"/>
              <a:ext cx="239" cy="1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2" name="Freeform 1862"/>
            <p:cNvSpPr>
              <a:spLocks/>
            </p:cNvSpPr>
            <p:nvPr/>
          </p:nvSpPr>
          <p:spPr bwMode="auto">
            <a:xfrm>
              <a:off x="2720" y="1366"/>
              <a:ext cx="17" cy="330"/>
            </a:xfrm>
            <a:custGeom>
              <a:avLst/>
              <a:gdLst>
                <a:gd name="T0" fmla="*/ 0 w 17"/>
                <a:gd name="T1" fmla="*/ 7 h 330"/>
                <a:gd name="T2" fmla="*/ 16 w 17"/>
                <a:gd name="T3" fmla="*/ 329 h 330"/>
                <a:gd name="T4" fmla="*/ 0 w 17"/>
                <a:gd name="T5" fmla="*/ 7 h 330"/>
                <a:gd name="T6" fmla="*/ 0 w 17"/>
                <a:gd name="T7" fmla="*/ 0 h 330"/>
                <a:gd name="T8" fmla="*/ 0 w 17"/>
                <a:gd name="T9" fmla="*/ 7 h 330"/>
                <a:gd name="T10" fmla="*/ 0 w 17"/>
                <a:gd name="T11" fmla="*/ 0 h 330"/>
                <a:gd name="T12" fmla="*/ 0 w 17"/>
                <a:gd name="T13" fmla="*/ 7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30"/>
                <a:gd name="T23" fmla="*/ 17 w 17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30">
                  <a:moveTo>
                    <a:pt x="0" y="7"/>
                  </a:moveTo>
                  <a:lnTo>
                    <a:pt x="16" y="329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3" name="Freeform 1863"/>
            <p:cNvSpPr>
              <a:spLocks/>
            </p:cNvSpPr>
            <p:nvPr/>
          </p:nvSpPr>
          <p:spPr bwMode="auto">
            <a:xfrm>
              <a:off x="2720" y="136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16 w 17"/>
                <a:gd name="T11" fmla="*/ 0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4" name="Line 1864"/>
            <p:cNvSpPr>
              <a:spLocks noChangeShapeType="1"/>
            </p:cNvSpPr>
            <p:nvPr/>
          </p:nvSpPr>
          <p:spPr bwMode="auto">
            <a:xfrm flipH="1" flipV="1">
              <a:off x="2734" y="1372"/>
              <a:ext cx="6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5" name="Line 1865"/>
            <p:cNvSpPr>
              <a:spLocks noChangeShapeType="1"/>
            </p:cNvSpPr>
            <p:nvPr/>
          </p:nvSpPr>
          <p:spPr bwMode="auto">
            <a:xfrm flipH="1">
              <a:off x="2740" y="1380"/>
              <a:ext cx="21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6" name="Freeform 1866"/>
            <p:cNvSpPr>
              <a:spLocks/>
            </p:cNvSpPr>
            <p:nvPr/>
          </p:nvSpPr>
          <p:spPr bwMode="auto">
            <a:xfrm>
              <a:off x="3062" y="1435"/>
              <a:ext cx="42" cy="90"/>
            </a:xfrm>
            <a:custGeom>
              <a:avLst/>
              <a:gdLst>
                <a:gd name="T0" fmla="*/ 14 w 42"/>
                <a:gd name="T1" fmla="*/ 7 h 90"/>
                <a:gd name="T2" fmla="*/ 14 w 42"/>
                <a:gd name="T3" fmla="*/ 13 h 90"/>
                <a:gd name="T4" fmla="*/ 7 w 42"/>
                <a:gd name="T5" fmla="*/ 13 h 90"/>
                <a:gd name="T6" fmla="*/ 7 w 42"/>
                <a:gd name="T7" fmla="*/ 20 h 90"/>
                <a:gd name="T8" fmla="*/ 0 w 42"/>
                <a:gd name="T9" fmla="*/ 20 h 90"/>
                <a:gd name="T10" fmla="*/ 0 w 42"/>
                <a:gd name="T11" fmla="*/ 27 h 90"/>
                <a:gd name="T12" fmla="*/ 0 w 42"/>
                <a:gd name="T13" fmla="*/ 34 h 90"/>
                <a:gd name="T14" fmla="*/ 7 w 42"/>
                <a:gd name="T15" fmla="*/ 34 h 90"/>
                <a:gd name="T16" fmla="*/ 7 w 42"/>
                <a:gd name="T17" fmla="*/ 41 h 90"/>
                <a:gd name="T18" fmla="*/ 7 w 42"/>
                <a:gd name="T19" fmla="*/ 48 h 90"/>
                <a:gd name="T20" fmla="*/ 0 w 42"/>
                <a:gd name="T21" fmla="*/ 55 h 90"/>
                <a:gd name="T22" fmla="*/ 0 w 42"/>
                <a:gd name="T23" fmla="*/ 61 h 90"/>
                <a:gd name="T24" fmla="*/ 0 w 42"/>
                <a:gd name="T25" fmla="*/ 68 h 90"/>
                <a:gd name="T26" fmla="*/ 0 w 42"/>
                <a:gd name="T27" fmla="*/ 75 h 90"/>
                <a:gd name="T28" fmla="*/ 0 w 42"/>
                <a:gd name="T29" fmla="*/ 82 h 90"/>
                <a:gd name="T30" fmla="*/ 0 w 42"/>
                <a:gd name="T31" fmla="*/ 89 h 90"/>
                <a:gd name="T32" fmla="*/ 7 w 42"/>
                <a:gd name="T33" fmla="*/ 82 h 90"/>
                <a:gd name="T34" fmla="*/ 7 w 42"/>
                <a:gd name="T35" fmla="*/ 75 h 90"/>
                <a:gd name="T36" fmla="*/ 7 w 42"/>
                <a:gd name="T37" fmla="*/ 68 h 90"/>
                <a:gd name="T38" fmla="*/ 7 w 42"/>
                <a:gd name="T39" fmla="*/ 61 h 90"/>
                <a:gd name="T40" fmla="*/ 14 w 42"/>
                <a:gd name="T41" fmla="*/ 55 h 90"/>
                <a:gd name="T42" fmla="*/ 14 w 42"/>
                <a:gd name="T43" fmla="*/ 48 h 90"/>
                <a:gd name="T44" fmla="*/ 21 w 42"/>
                <a:gd name="T45" fmla="*/ 48 h 90"/>
                <a:gd name="T46" fmla="*/ 21 w 42"/>
                <a:gd name="T47" fmla="*/ 41 h 90"/>
                <a:gd name="T48" fmla="*/ 27 w 42"/>
                <a:gd name="T49" fmla="*/ 34 h 90"/>
                <a:gd name="T50" fmla="*/ 34 w 42"/>
                <a:gd name="T51" fmla="*/ 27 h 90"/>
                <a:gd name="T52" fmla="*/ 34 w 42"/>
                <a:gd name="T53" fmla="*/ 20 h 90"/>
                <a:gd name="T54" fmla="*/ 34 w 42"/>
                <a:gd name="T55" fmla="*/ 13 h 90"/>
                <a:gd name="T56" fmla="*/ 34 w 42"/>
                <a:gd name="T57" fmla="*/ 7 h 90"/>
                <a:gd name="T58" fmla="*/ 41 w 42"/>
                <a:gd name="T59" fmla="*/ 0 h 90"/>
                <a:gd name="T60" fmla="*/ 34 w 42"/>
                <a:gd name="T61" fmla="*/ 0 h 90"/>
                <a:gd name="T62" fmla="*/ 27 w 42"/>
                <a:gd name="T63" fmla="*/ 0 h 90"/>
                <a:gd name="T64" fmla="*/ 21 w 42"/>
                <a:gd name="T65" fmla="*/ 0 h 90"/>
                <a:gd name="T66" fmla="*/ 21 w 42"/>
                <a:gd name="T67" fmla="*/ 7 h 90"/>
                <a:gd name="T68" fmla="*/ 14 w 42"/>
                <a:gd name="T69" fmla="*/ 7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90"/>
                <a:gd name="T107" fmla="*/ 42 w 42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90">
                  <a:moveTo>
                    <a:pt x="14" y="7"/>
                  </a:moveTo>
                  <a:lnTo>
                    <a:pt x="14" y="13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7" y="41"/>
                  </a:lnTo>
                  <a:lnTo>
                    <a:pt x="7" y="48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7" y="82"/>
                  </a:lnTo>
                  <a:lnTo>
                    <a:pt x="7" y="75"/>
                  </a:lnTo>
                  <a:lnTo>
                    <a:pt x="7" y="68"/>
                  </a:lnTo>
                  <a:lnTo>
                    <a:pt x="7" y="61"/>
                  </a:lnTo>
                  <a:lnTo>
                    <a:pt x="14" y="55"/>
                  </a:lnTo>
                  <a:lnTo>
                    <a:pt x="14" y="48"/>
                  </a:lnTo>
                  <a:lnTo>
                    <a:pt x="21" y="48"/>
                  </a:lnTo>
                  <a:lnTo>
                    <a:pt x="21" y="41"/>
                  </a:lnTo>
                  <a:lnTo>
                    <a:pt x="27" y="34"/>
                  </a:lnTo>
                  <a:lnTo>
                    <a:pt x="34" y="27"/>
                  </a:lnTo>
                  <a:lnTo>
                    <a:pt x="34" y="20"/>
                  </a:lnTo>
                  <a:lnTo>
                    <a:pt x="34" y="13"/>
                  </a:lnTo>
                  <a:lnTo>
                    <a:pt x="34" y="7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14" y="7"/>
                  </a:lnTo>
                </a:path>
              </a:pathLst>
            </a:custGeom>
            <a:solidFill>
              <a:srgbClr val="00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7" name="Freeform 1867"/>
            <p:cNvSpPr>
              <a:spLocks/>
            </p:cNvSpPr>
            <p:nvPr/>
          </p:nvSpPr>
          <p:spPr bwMode="auto">
            <a:xfrm>
              <a:off x="3062" y="1442"/>
              <a:ext cx="17" cy="21"/>
            </a:xfrm>
            <a:custGeom>
              <a:avLst/>
              <a:gdLst>
                <a:gd name="T0" fmla="*/ 0 w 17"/>
                <a:gd name="T1" fmla="*/ 20 h 21"/>
                <a:gd name="T2" fmla="*/ 0 w 17"/>
                <a:gd name="T3" fmla="*/ 13 h 21"/>
                <a:gd name="T4" fmla="*/ 8 w 17"/>
                <a:gd name="T5" fmla="*/ 13 h 21"/>
                <a:gd name="T6" fmla="*/ 8 w 17"/>
                <a:gd name="T7" fmla="*/ 6 h 21"/>
                <a:gd name="T8" fmla="*/ 16 w 17"/>
                <a:gd name="T9" fmla="*/ 6 h 21"/>
                <a:gd name="T10" fmla="*/ 16 w 17"/>
                <a:gd name="T11" fmla="*/ 0 h 21"/>
                <a:gd name="T12" fmla="*/ 16 w 17"/>
                <a:gd name="T13" fmla="*/ 6 h 21"/>
                <a:gd name="T14" fmla="*/ 8 w 17"/>
                <a:gd name="T15" fmla="*/ 6 h 21"/>
                <a:gd name="T16" fmla="*/ 8 w 17"/>
                <a:gd name="T17" fmla="*/ 13 h 21"/>
                <a:gd name="T18" fmla="*/ 0 w 17"/>
                <a:gd name="T19" fmla="*/ 2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1"/>
                <a:gd name="T32" fmla="*/ 17 w 1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1">
                  <a:moveTo>
                    <a:pt x="0" y="20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6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8" y="6"/>
                  </a:lnTo>
                  <a:lnTo>
                    <a:pt x="8" y="13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8" name="Freeform 1868"/>
            <p:cNvSpPr>
              <a:spLocks/>
            </p:cNvSpPr>
            <p:nvPr/>
          </p:nvSpPr>
          <p:spPr bwMode="auto">
            <a:xfrm>
              <a:off x="3062" y="146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9" name="Freeform 1869"/>
            <p:cNvSpPr>
              <a:spLocks/>
            </p:cNvSpPr>
            <p:nvPr/>
          </p:nvSpPr>
          <p:spPr bwMode="auto">
            <a:xfrm>
              <a:off x="3062" y="1469"/>
              <a:ext cx="17" cy="35"/>
            </a:xfrm>
            <a:custGeom>
              <a:avLst/>
              <a:gdLst>
                <a:gd name="T0" fmla="*/ 0 w 17"/>
                <a:gd name="T1" fmla="*/ 34 h 35"/>
                <a:gd name="T2" fmla="*/ 0 w 17"/>
                <a:gd name="T3" fmla="*/ 27 h 35"/>
                <a:gd name="T4" fmla="*/ 0 w 17"/>
                <a:gd name="T5" fmla="*/ 21 h 35"/>
                <a:gd name="T6" fmla="*/ 16 w 17"/>
                <a:gd name="T7" fmla="*/ 14 h 35"/>
                <a:gd name="T8" fmla="*/ 16 w 17"/>
                <a:gd name="T9" fmla="*/ 7 h 35"/>
                <a:gd name="T10" fmla="*/ 16 w 17"/>
                <a:gd name="T11" fmla="*/ 0 h 35"/>
                <a:gd name="T12" fmla="*/ 16 w 17"/>
                <a:gd name="T13" fmla="*/ 7 h 35"/>
                <a:gd name="T14" fmla="*/ 16 w 17"/>
                <a:gd name="T15" fmla="*/ 14 h 35"/>
                <a:gd name="T16" fmla="*/ 16 w 17"/>
                <a:gd name="T17" fmla="*/ 21 h 35"/>
                <a:gd name="T18" fmla="*/ 0 w 17"/>
                <a:gd name="T19" fmla="*/ 21 h 35"/>
                <a:gd name="T20" fmla="*/ 0 w 17"/>
                <a:gd name="T21" fmla="*/ 27 h 35"/>
                <a:gd name="T22" fmla="*/ 0 w 17"/>
                <a:gd name="T23" fmla="*/ 34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35"/>
                <a:gd name="T38" fmla="*/ 17 w 17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35">
                  <a:moveTo>
                    <a:pt x="0" y="34"/>
                  </a:moveTo>
                  <a:lnTo>
                    <a:pt x="0" y="27"/>
                  </a:lnTo>
                  <a:lnTo>
                    <a:pt x="0" y="21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6" y="21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0" name="Freeform 1870"/>
            <p:cNvSpPr>
              <a:spLocks/>
            </p:cNvSpPr>
            <p:nvPr/>
          </p:nvSpPr>
          <p:spPr bwMode="auto">
            <a:xfrm>
              <a:off x="3062" y="1503"/>
              <a:ext cx="17" cy="22"/>
            </a:xfrm>
            <a:custGeom>
              <a:avLst/>
              <a:gdLst>
                <a:gd name="T0" fmla="*/ 16 w 17"/>
                <a:gd name="T1" fmla="*/ 21 h 22"/>
                <a:gd name="T2" fmla="*/ 0 w 17"/>
                <a:gd name="T3" fmla="*/ 21 h 22"/>
                <a:gd name="T4" fmla="*/ 0 w 17"/>
                <a:gd name="T5" fmla="*/ 14 h 22"/>
                <a:gd name="T6" fmla="*/ 0 w 17"/>
                <a:gd name="T7" fmla="*/ 7 h 22"/>
                <a:gd name="T8" fmla="*/ 0 w 17"/>
                <a:gd name="T9" fmla="*/ 0 h 22"/>
                <a:gd name="T10" fmla="*/ 0 w 17"/>
                <a:gd name="T11" fmla="*/ 7 h 22"/>
                <a:gd name="T12" fmla="*/ 0 w 17"/>
                <a:gd name="T13" fmla="*/ 14 h 22"/>
                <a:gd name="T14" fmla="*/ 16 w 17"/>
                <a:gd name="T15" fmla="*/ 21 h 22"/>
                <a:gd name="T16" fmla="*/ 0 w 17"/>
                <a:gd name="T17" fmla="*/ 21 h 22"/>
                <a:gd name="T18" fmla="*/ 16 w 17"/>
                <a:gd name="T19" fmla="*/ 21 h 22"/>
                <a:gd name="T20" fmla="*/ 0 w 17"/>
                <a:gd name="T21" fmla="*/ 21 h 22"/>
                <a:gd name="T22" fmla="*/ 16 w 17"/>
                <a:gd name="T23" fmla="*/ 2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2"/>
                <a:gd name="T38" fmla="*/ 17 w 1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2">
                  <a:moveTo>
                    <a:pt x="16" y="21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6" y="21"/>
                  </a:lnTo>
                  <a:lnTo>
                    <a:pt x="0" y="21"/>
                  </a:lnTo>
                  <a:lnTo>
                    <a:pt x="16" y="21"/>
                  </a:lnTo>
                  <a:lnTo>
                    <a:pt x="0" y="21"/>
                  </a:lnTo>
                  <a:lnTo>
                    <a:pt x="16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1" name="Freeform 1871"/>
            <p:cNvSpPr>
              <a:spLocks/>
            </p:cNvSpPr>
            <p:nvPr/>
          </p:nvSpPr>
          <p:spPr bwMode="auto">
            <a:xfrm>
              <a:off x="3062" y="1483"/>
              <a:ext cx="17" cy="42"/>
            </a:xfrm>
            <a:custGeom>
              <a:avLst/>
              <a:gdLst>
                <a:gd name="T0" fmla="*/ 16 w 17"/>
                <a:gd name="T1" fmla="*/ 0 h 42"/>
                <a:gd name="T2" fmla="*/ 16 w 17"/>
                <a:gd name="T3" fmla="*/ 7 h 42"/>
                <a:gd name="T4" fmla="*/ 16 w 17"/>
                <a:gd name="T5" fmla="*/ 13 h 42"/>
                <a:gd name="T6" fmla="*/ 8 w 17"/>
                <a:gd name="T7" fmla="*/ 13 h 42"/>
                <a:gd name="T8" fmla="*/ 8 w 17"/>
                <a:gd name="T9" fmla="*/ 20 h 42"/>
                <a:gd name="T10" fmla="*/ 8 w 17"/>
                <a:gd name="T11" fmla="*/ 27 h 42"/>
                <a:gd name="T12" fmla="*/ 8 w 17"/>
                <a:gd name="T13" fmla="*/ 34 h 42"/>
                <a:gd name="T14" fmla="*/ 8 w 17"/>
                <a:gd name="T15" fmla="*/ 41 h 42"/>
                <a:gd name="T16" fmla="*/ 0 w 17"/>
                <a:gd name="T17" fmla="*/ 41 h 42"/>
                <a:gd name="T18" fmla="*/ 8 w 17"/>
                <a:gd name="T19" fmla="*/ 41 h 42"/>
                <a:gd name="T20" fmla="*/ 8 w 17"/>
                <a:gd name="T21" fmla="*/ 34 h 42"/>
                <a:gd name="T22" fmla="*/ 8 w 17"/>
                <a:gd name="T23" fmla="*/ 27 h 42"/>
                <a:gd name="T24" fmla="*/ 8 w 17"/>
                <a:gd name="T25" fmla="*/ 20 h 42"/>
                <a:gd name="T26" fmla="*/ 8 w 17"/>
                <a:gd name="T27" fmla="*/ 13 h 42"/>
                <a:gd name="T28" fmla="*/ 16 w 17"/>
                <a:gd name="T29" fmla="*/ 7 h 42"/>
                <a:gd name="T30" fmla="*/ 16 w 17"/>
                <a:gd name="T31" fmla="*/ 0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42"/>
                <a:gd name="T50" fmla="*/ 17 w 17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42">
                  <a:moveTo>
                    <a:pt x="16" y="0"/>
                  </a:moveTo>
                  <a:lnTo>
                    <a:pt x="16" y="7"/>
                  </a:lnTo>
                  <a:lnTo>
                    <a:pt x="16" y="13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8" y="27"/>
                  </a:lnTo>
                  <a:lnTo>
                    <a:pt x="8" y="34"/>
                  </a:lnTo>
                  <a:lnTo>
                    <a:pt x="8" y="41"/>
                  </a:lnTo>
                  <a:lnTo>
                    <a:pt x="0" y="41"/>
                  </a:lnTo>
                  <a:lnTo>
                    <a:pt x="8" y="41"/>
                  </a:lnTo>
                  <a:lnTo>
                    <a:pt x="8" y="34"/>
                  </a:lnTo>
                  <a:lnTo>
                    <a:pt x="8" y="27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2" name="Freeform 1872"/>
            <p:cNvSpPr>
              <a:spLocks/>
            </p:cNvSpPr>
            <p:nvPr/>
          </p:nvSpPr>
          <p:spPr bwMode="auto">
            <a:xfrm>
              <a:off x="3076" y="1462"/>
              <a:ext cx="21" cy="22"/>
            </a:xfrm>
            <a:custGeom>
              <a:avLst/>
              <a:gdLst>
                <a:gd name="T0" fmla="*/ 20 w 21"/>
                <a:gd name="T1" fmla="*/ 0 h 22"/>
                <a:gd name="T2" fmla="*/ 13 w 21"/>
                <a:gd name="T3" fmla="*/ 7 h 22"/>
                <a:gd name="T4" fmla="*/ 13 w 21"/>
                <a:gd name="T5" fmla="*/ 14 h 22"/>
                <a:gd name="T6" fmla="*/ 7 w 21"/>
                <a:gd name="T7" fmla="*/ 14 h 22"/>
                <a:gd name="T8" fmla="*/ 7 w 21"/>
                <a:gd name="T9" fmla="*/ 21 h 22"/>
                <a:gd name="T10" fmla="*/ 0 w 21"/>
                <a:gd name="T11" fmla="*/ 21 h 22"/>
                <a:gd name="T12" fmla="*/ 7 w 21"/>
                <a:gd name="T13" fmla="*/ 14 h 22"/>
                <a:gd name="T14" fmla="*/ 13 w 21"/>
                <a:gd name="T15" fmla="*/ 7 h 22"/>
                <a:gd name="T16" fmla="*/ 20 w 21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2"/>
                <a:gd name="T29" fmla="*/ 21 w 21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2">
                  <a:moveTo>
                    <a:pt x="20" y="0"/>
                  </a:moveTo>
                  <a:lnTo>
                    <a:pt x="13" y="7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7" y="14"/>
                  </a:lnTo>
                  <a:lnTo>
                    <a:pt x="13" y="7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3" name="Freeform 1873"/>
            <p:cNvSpPr>
              <a:spLocks/>
            </p:cNvSpPr>
            <p:nvPr/>
          </p:nvSpPr>
          <p:spPr bwMode="auto">
            <a:xfrm>
              <a:off x="3096" y="1442"/>
              <a:ext cx="1" cy="21"/>
            </a:xfrm>
            <a:custGeom>
              <a:avLst/>
              <a:gdLst>
                <a:gd name="T0" fmla="*/ 0 w 1"/>
                <a:gd name="T1" fmla="*/ 0 h 21"/>
                <a:gd name="T2" fmla="*/ 0 w 1"/>
                <a:gd name="T3" fmla="*/ 6 h 21"/>
                <a:gd name="T4" fmla="*/ 0 w 1"/>
                <a:gd name="T5" fmla="*/ 13 h 21"/>
                <a:gd name="T6" fmla="*/ 0 w 1"/>
                <a:gd name="T7" fmla="*/ 20 h 21"/>
                <a:gd name="T8" fmla="*/ 0 w 1"/>
                <a:gd name="T9" fmla="*/ 13 h 21"/>
                <a:gd name="T10" fmla="*/ 0 w 1"/>
                <a:gd name="T11" fmla="*/ 6 h 21"/>
                <a:gd name="T12" fmla="*/ 0 w 1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1"/>
                <a:gd name="T23" fmla="*/ 1 w 1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1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4" name="Freeform 1874"/>
            <p:cNvSpPr>
              <a:spLocks/>
            </p:cNvSpPr>
            <p:nvPr/>
          </p:nvSpPr>
          <p:spPr bwMode="auto">
            <a:xfrm>
              <a:off x="3096" y="143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5" name="Line 1875"/>
            <p:cNvSpPr>
              <a:spLocks noChangeShapeType="1"/>
            </p:cNvSpPr>
            <p:nvPr/>
          </p:nvSpPr>
          <p:spPr bwMode="auto">
            <a:xfrm>
              <a:off x="3096" y="143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6" name="Freeform 1876"/>
            <p:cNvSpPr>
              <a:spLocks/>
            </p:cNvSpPr>
            <p:nvPr/>
          </p:nvSpPr>
          <p:spPr bwMode="auto">
            <a:xfrm>
              <a:off x="3076" y="1435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7 w 21"/>
                <a:gd name="T3" fmla="*/ 16 h 17"/>
                <a:gd name="T4" fmla="*/ 7 w 21"/>
                <a:gd name="T5" fmla="*/ 0 h 17"/>
                <a:gd name="T6" fmla="*/ 13 w 21"/>
                <a:gd name="T7" fmla="*/ 0 h 17"/>
                <a:gd name="T8" fmla="*/ 20 w 21"/>
                <a:gd name="T9" fmla="*/ 0 h 17"/>
                <a:gd name="T10" fmla="*/ 13 w 21"/>
                <a:gd name="T11" fmla="*/ 0 h 17"/>
                <a:gd name="T12" fmla="*/ 7 w 21"/>
                <a:gd name="T13" fmla="*/ 0 h 17"/>
                <a:gd name="T14" fmla="*/ 7 w 21"/>
                <a:gd name="T15" fmla="*/ 16 h 17"/>
                <a:gd name="T16" fmla="*/ 0 w 21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7"/>
                <a:gd name="T29" fmla="*/ 21 w 2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7">
                  <a:moveTo>
                    <a:pt x="0" y="16"/>
                  </a:moveTo>
                  <a:lnTo>
                    <a:pt x="7" y="16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7" name="Freeform 1877"/>
            <p:cNvSpPr>
              <a:spLocks/>
            </p:cNvSpPr>
            <p:nvPr/>
          </p:nvSpPr>
          <p:spPr bwMode="auto">
            <a:xfrm>
              <a:off x="2980" y="1407"/>
              <a:ext cx="21" cy="29"/>
            </a:xfrm>
            <a:custGeom>
              <a:avLst/>
              <a:gdLst>
                <a:gd name="T0" fmla="*/ 20 w 21"/>
                <a:gd name="T1" fmla="*/ 28 h 29"/>
                <a:gd name="T2" fmla="*/ 20 w 21"/>
                <a:gd name="T3" fmla="*/ 21 h 29"/>
                <a:gd name="T4" fmla="*/ 14 w 21"/>
                <a:gd name="T5" fmla="*/ 21 h 29"/>
                <a:gd name="T6" fmla="*/ 14 w 21"/>
                <a:gd name="T7" fmla="*/ 14 h 29"/>
                <a:gd name="T8" fmla="*/ 7 w 21"/>
                <a:gd name="T9" fmla="*/ 7 h 29"/>
                <a:gd name="T10" fmla="*/ 7 w 21"/>
                <a:gd name="T11" fmla="*/ 0 h 29"/>
                <a:gd name="T12" fmla="*/ 0 w 21"/>
                <a:gd name="T13" fmla="*/ 0 h 29"/>
                <a:gd name="T14" fmla="*/ 7 w 21"/>
                <a:gd name="T15" fmla="*/ 7 h 29"/>
                <a:gd name="T16" fmla="*/ 7 w 21"/>
                <a:gd name="T17" fmla="*/ 14 h 29"/>
                <a:gd name="T18" fmla="*/ 14 w 21"/>
                <a:gd name="T19" fmla="*/ 14 h 29"/>
                <a:gd name="T20" fmla="*/ 14 w 21"/>
                <a:gd name="T21" fmla="*/ 21 h 29"/>
                <a:gd name="T22" fmla="*/ 20 w 21"/>
                <a:gd name="T23" fmla="*/ 28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9"/>
                <a:gd name="T38" fmla="*/ 21 w 21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9">
                  <a:moveTo>
                    <a:pt x="20" y="28"/>
                  </a:moveTo>
                  <a:lnTo>
                    <a:pt x="20" y="21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7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20" y="28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8" name="Freeform 1878"/>
            <p:cNvSpPr>
              <a:spLocks/>
            </p:cNvSpPr>
            <p:nvPr/>
          </p:nvSpPr>
          <p:spPr bwMode="auto">
            <a:xfrm>
              <a:off x="2959" y="142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9" name="Freeform 1879"/>
            <p:cNvSpPr>
              <a:spLocks/>
            </p:cNvSpPr>
            <p:nvPr/>
          </p:nvSpPr>
          <p:spPr bwMode="auto">
            <a:xfrm>
              <a:off x="3137" y="1448"/>
              <a:ext cx="22" cy="29"/>
            </a:xfrm>
            <a:custGeom>
              <a:avLst/>
              <a:gdLst>
                <a:gd name="T0" fmla="*/ 0 w 22"/>
                <a:gd name="T1" fmla="*/ 28 h 29"/>
                <a:gd name="T2" fmla="*/ 7 w 22"/>
                <a:gd name="T3" fmla="*/ 28 h 29"/>
                <a:gd name="T4" fmla="*/ 14 w 22"/>
                <a:gd name="T5" fmla="*/ 28 h 29"/>
                <a:gd name="T6" fmla="*/ 14 w 22"/>
                <a:gd name="T7" fmla="*/ 21 h 29"/>
                <a:gd name="T8" fmla="*/ 21 w 22"/>
                <a:gd name="T9" fmla="*/ 14 h 29"/>
                <a:gd name="T10" fmla="*/ 21 w 22"/>
                <a:gd name="T11" fmla="*/ 7 h 29"/>
                <a:gd name="T12" fmla="*/ 21 w 22"/>
                <a:gd name="T13" fmla="*/ 0 h 29"/>
                <a:gd name="T14" fmla="*/ 21 w 22"/>
                <a:gd name="T15" fmla="*/ 7 h 29"/>
                <a:gd name="T16" fmla="*/ 14 w 22"/>
                <a:gd name="T17" fmla="*/ 7 h 29"/>
                <a:gd name="T18" fmla="*/ 14 w 22"/>
                <a:gd name="T19" fmla="*/ 14 h 29"/>
                <a:gd name="T20" fmla="*/ 7 w 22"/>
                <a:gd name="T21" fmla="*/ 21 h 29"/>
                <a:gd name="T22" fmla="*/ 7 w 22"/>
                <a:gd name="T23" fmla="*/ 28 h 29"/>
                <a:gd name="T24" fmla="*/ 0 w 22"/>
                <a:gd name="T25" fmla="*/ 28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9"/>
                <a:gd name="T41" fmla="*/ 22 w 22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9">
                  <a:moveTo>
                    <a:pt x="0" y="28"/>
                  </a:moveTo>
                  <a:lnTo>
                    <a:pt x="7" y="28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0" y="28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0" name="Freeform 1880"/>
            <p:cNvSpPr>
              <a:spLocks/>
            </p:cNvSpPr>
            <p:nvPr/>
          </p:nvSpPr>
          <p:spPr bwMode="auto">
            <a:xfrm>
              <a:off x="3124" y="1455"/>
              <a:ext cx="21" cy="22"/>
            </a:xfrm>
            <a:custGeom>
              <a:avLst/>
              <a:gdLst>
                <a:gd name="T0" fmla="*/ 0 w 21"/>
                <a:gd name="T1" fmla="*/ 21 h 22"/>
                <a:gd name="T2" fmla="*/ 7 w 21"/>
                <a:gd name="T3" fmla="*/ 21 h 22"/>
                <a:gd name="T4" fmla="*/ 7 w 21"/>
                <a:gd name="T5" fmla="*/ 14 h 22"/>
                <a:gd name="T6" fmla="*/ 13 w 21"/>
                <a:gd name="T7" fmla="*/ 14 h 22"/>
                <a:gd name="T8" fmla="*/ 13 w 21"/>
                <a:gd name="T9" fmla="*/ 7 h 22"/>
                <a:gd name="T10" fmla="*/ 20 w 21"/>
                <a:gd name="T11" fmla="*/ 0 h 22"/>
                <a:gd name="T12" fmla="*/ 13 w 21"/>
                <a:gd name="T13" fmla="*/ 0 h 22"/>
                <a:gd name="T14" fmla="*/ 13 w 21"/>
                <a:gd name="T15" fmla="*/ 7 h 22"/>
                <a:gd name="T16" fmla="*/ 7 w 21"/>
                <a:gd name="T17" fmla="*/ 7 h 22"/>
                <a:gd name="T18" fmla="*/ 7 w 21"/>
                <a:gd name="T19" fmla="*/ 14 h 22"/>
                <a:gd name="T20" fmla="*/ 7 w 21"/>
                <a:gd name="T21" fmla="*/ 21 h 22"/>
                <a:gd name="T22" fmla="*/ 0 w 21"/>
                <a:gd name="T23" fmla="*/ 2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2"/>
                <a:gd name="T38" fmla="*/ 21 w 21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2">
                  <a:moveTo>
                    <a:pt x="0" y="21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7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0" y="21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1" name="Freeform 1881"/>
            <p:cNvSpPr>
              <a:spLocks/>
            </p:cNvSpPr>
            <p:nvPr/>
          </p:nvSpPr>
          <p:spPr bwMode="auto">
            <a:xfrm>
              <a:off x="3117" y="1455"/>
              <a:ext cx="17" cy="22"/>
            </a:xfrm>
            <a:custGeom>
              <a:avLst/>
              <a:gdLst>
                <a:gd name="T0" fmla="*/ 8 w 17"/>
                <a:gd name="T1" fmla="*/ 21 h 22"/>
                <a:gd name="T2" fmla="*/ 8 w 17"/>
                <a:gd name="T3" fmla="*/ 14 h 22"/>
                <a:gd name="T4" fmla="*/ 8 w 17"/>
                <a:gd name="T5" fmla="*/ 7 h 22"/>
                <a:gd name="T6" fmla="*/ 16 w 17"/>
                <a:gd name="T7" fmla="*/ 7 h 22"/>
                <a:gd name="T8" fmla="*/ 16 w 17"/>
                <a:gd name="T9" fmla="*/ 0 h 22"/>
                <a:gd name="T10" fmla="*/ 8 w 17"/>
                <a:gd name="T11" fmla="*/ 0 h 22"/>
                <a:gd name="T12" fmla="*/ 8 w 17"/>
                <a:gd name="T13" fmla="*/ 7 h 22"/>
                <a:gd name="T14" fmla="*/ 0 w 17"/>
                <a:gd name="T15" fmla="*/ 14 h 22"/>
                <a:gd name="T16" fmla="*/ 0 w 17"/>
                <a:gd name="T17" fmla="*/ 21 h 22"/>
                <a:gd name="T18" fmla="*/ 8 w 17"/>
                <a:gd name="T19" fmla="*/ 21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2"/>
                <a:gd name="T32" fmla="*/ 17 w 1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2">
                  <a:moveTo>
                    <a:pt x="8" y="21"/>
                  </a:moveTo>
                  <a:lnTo>
                    <a:pt x="8" y="14"/>
                  </a:lnTo>
                  <a:lnTo>
                    <a:pt x="8" y="7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8" y="21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2" name="Freeform 1882"/>
            <p:cNvSpPr>
              <a:spLocks/>
            </p:cNvSpPr>
            <p:nvPr/>
          </p:nvSpPr>
          <p:spPr bwMode="auto">
            <a:xfrm>
              <a:off x="3035" y="1435"/>
              <a:ext cx="35" cy="42"/>
            </a:xfrm>
            <a:custGeom>
              <a:avLst/>
              <a:gdLst>
                <a:gd name="T0" fmla="*/ 13 w 35"/>
                <a:gd name="T1" fmla="*/ 41 h 42"/>
                <a:gd name="T2" fmla="*/ 20 w 35"/>
                <a:gd name="T3" fmla="*/ 34 h 42"/>
                <a:gd name="T4" fmla="*/ 20 w 35"/>
                <a:gd name="T5" fmla="*/ 27 h 42"/>
                <a:gd name="T6" fmla="*/ 20 w 35"/>
                <a:gd name="T7" fmla="*/ 20 h 42"/>
                <a:gd name="T8" fmla="*/ 20 w 35"/>
                <a:gd name="T9" fmla="*/ 13 h 42"/>
                <a:gd name="T10" fmla="*/ 27 w 35"/>
                <a:gd name="T11" fmla="*/ 13 h 42"/>
                <a:gd name="T12" fmla="*/ 27 w 35"/>
                <a:gd name="T13" fmla="*/ 7 h 42"/>
                <a:gd name="T14" fmla="*/ 27 w 35"/>
                <a:gd name="T15" fmla="*/ 0 h 42"/>
                <a:gd name="T16" fmla="*/ 34 w 35"/>
                <a:gd name="T17" fmla="*/ 0 h 42"/>
                <a:gd name="T18" fmla="*/ 27 w 35"/>
                <a:gd name="T19" fmla="*/ 0 h 42"/>
                <a:gd name="T20" fmla="*/ 27 w 35"/>
                <a:gd name="T21" fmla="*/ 7 h 42"/>
                <a:gd name="T22" fmla="*/ 27 w 35"/>
                <a:gd name="T23" fmla="*/ 13 h 42"/>
                <a:gd name="T24" fmla="*/ 20 w 35"/>
                <a:gd name="T25" fmla="*/ 13 h 42"/>
                <a:gd name="T26" fmla="*/ 20 w 35"/>
                <a:gd name="T27" fmla="*/ 20 h 42"/>
                <a:gd name="T28" fmla="*/ 20 w 35"/>
                <a:gd name="T29" fmla="*/ 27 h 42"/>
                <a:gd name="T30" fmla="*/ 20 w 35"/>
                <a:gd name="T31" fmla="*/ 20 h 42"/>
                <a:gd name="T32" fmla="*/ 13 w 35"/>
                <a:gd name="T33" fmla="*/ 20 h 42"/>
                <a:gd name="T34" fmla="*/ 13 w 35"/>
                <a:gd name="T35" fmla="*/ 13 h 42"/>
                <a:gd name="T36" fmla="*/ 13 w 35"/>
                <a:gd name="T37" fmla="*/ 20 h 42"/>
                <a:gd name="T38" fmla="*/ 13 w 35"/>
                <a:gd name="T39" fmla="*/ 27 h 42"/>
                <a:gd name="T40" fmla="*/ 20 w 35"/>
                <a:gd name="T41" fmla="*/ 27 h 42"/>
                <a:gd name="T42" fmla="*/ 20 w 35"/>
                <a:gd name="T43" fmla="*/ 34 h 42"/>
                <a:gd name="T44" fmla="*/ 13 w 35"/>
                <a:gd name="T45" fmla="*/ 34 h 42"/>
                <a:gd name="T46" fmla="*/ 13 w 35"/>
                <a:gd name="T47" fmla="*/ 27 h 42"/>
                <a:gd name="T48" fmla="*/ 7 w 35"/>
                <a:gd name="T49" fmla="*/ 27 h 42"/>
                <a:gd name="T50" fmla="*/ 7 w 35"/>
                <a:gd name="T51" fmla="*/ 20 h 42"/>
                <a:gd name="T52" fmla="*/ 7 w 35"/>
                <a:gd name="T53" fmla="*/ 13 h 42"/>
                <a:gd name="T54" fmla="*/ 0 w 35"/>
                <a:gd name="T55" fmla="*/ 13 h 42"/>
                <a:gd name="T56" fmla="*/ 0 w 35"/>
                <a:gd name="T57" fmla="*/ 20 h 42"/>
                <a:gd name="T58" fmla="*/ 0 w 35"/>
                <a:gd name="T59" fmla="*/ 27 h 42"/>
                <a:gd name="T60" fmla="*/ 7 w 35"/>
                <a:gd name="T61" fmla="*/ 27 h 42"/>
                <a:gd name="T62" fmla="*/ 7 w 35"/>
                <a:gd name="T63" fmla="*/ 34 h 42"/>
                <a:gd name="T64" fmla="*/ 13 w 35"/>
                <a:gd name="T65" fmla="*/ 34 h 42"/>
                <a:gd name="T66" fmla="*/ 13 w 35"/>
                <a:gd name="T67" fmla="*/ 41 h 42"/>
                <a:gd name="T68" fmla="*/ 7 w 35"/>
                <a:gd name="T69" fmla="*/ 41 h 42"/>
                <a:gd name="T70" fmla="*/ 7 w 35"/>
                <a:gd name="T71" fmla="*/ 34 h 42"/>
                <a:gd name="T72" fmla="*/ 0 w 35"/>
                <a:gd name="T73" fmla="*/ 27 h 42"/>
                <a:gd name="T74" fmla="*/ 7 w 35"/>
                <a:gd name="T75" fmla="*/ 27 h 42"/>
                <a:gd name="T76" fmla="*/ 7 w 35"/>
                <a:gd name="T77" fmla="*/ 34 h 42"/>
                <a:gd name="T78" fmla="*/ 7 w 35"/>
                <a:gd name="T79" fmla="*/ 41 h 42"/>
                <a:gd name="T80" fmla="*/ 13 w 35"/>
                <a:gd name="T81" fmla="*/ 41 h 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"/>
                <a:gd name="T124" fmla="*/ 0 h 42"/>
                <a:gd name="T125" fmla="*/ 35 w 35"/>
                <a:gd name="T126" fmla="*/ 42 h 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" h="42">
                  <a:moveTo>
                    <a:pt x="13" y="41"/>
                  </a:moveTo>
                  <a:lnTo>
                    <a:pt x="20" y="34"/>
                  </a:lnTo>
                  <a:lnTo>
                    <a:pt x="20" y="27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7" y="13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7" y="13"/>
                  </a:lnTo>
                  <a:lnTo>
                    <a:pt x="20" y="13"/>
                  </a:lnTo>
                  <a:lnTo>
                    <a:pt x="20" y="20"/>
                  </a:lnTo>
                  <a:lnTo>
                    <a:pt x="20" y="27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0" y="34"/>
                  </a:lnTo>
                  <a:lnTo>
                    <a:pt x="13" y="34"/>
                  </a:lnTo>
                  <a:lnTo>
                    <a:pt x="13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13" y="34"/>
                  </a:lnTo>
                  <a:lnTo>
                    <a:pt x="13" y="41"/>
                  </a:lnTo>
                  <a:lnTo>
                    <a:pt x="7" y="41"/>
                  </a:lnTo>
                  <a:lnTo>
                    <a:pt x="7" y="34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7" y="41"/>
                  </a:lnTo>
                  <a:lnTo>
                    <a:pt x="13" y="41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3" name="Freeform 1883"/>
            <p:cNvSpPr>
              <a:spLocks/>
            </p:cNvSpPr>
            <p:nvPr/>
          </p:nvSpPr>
          <p:spPr bwMode="auto">
            <a:xfrm>
              <a:off x="3014" y="1455"/>
              <a:ext cx="29" cy="22"/>
            </a:xfrm>
            <a:custGeom>
              <a:avLst/>
              <a:gdLst>
                <a:gd name="T0" fmla="*/ 28 w 29"/>
                <a:gd name="T1" fmla="*/ 21 h 22"/>
                <a:gd name="T2" fmla="*/ 14 w 29"/>
                <a:gd name="T3" fmla="*/ 14 h 22"/>
                <a:gd name="T4" fmla="*/ 7 w 29"/>
                <a:gd name="T5" fmla="*/ 7 h 22"/>
                <a:gd name="T6" fmla="*/ 7 w 29"/>
                <a:gd name="T7" fmla="*/ 0 h 22"/>
                <a:gd name="T8" fmla="*/ 0 w 29"/>
                <a:gd name="T9" fmla="*/ 0 h 22"/>
                <a:gd name="T10" fmla="*/ 0 w 29"/>
                <a:gd name="T11" fmla="*/ 7 h 22"/>
                <a:gd name="T12" fmla="*/ 7 w 29"/>
                <a:gd name="T13" fmla="*/ 7 h 22"/>
                <a:gd name="T14" fmla="*/ 7 w 29"/>
                <a:gd name="T15" fmla="*/ 14 h 22"/>
                <a:gd name="T16" fmla="*/ 14 w 29"/>
                <a:gd name="T17" fmla="*/ 14 h 22"/>
                <a:gd name="T18" fmla="*/ 14 w 29"/>
                <a:gd name="T19" fmla="*/ 21 h 22"/>
                <a:gd name="T20" fmla="*/ 21 w 29"/>
                <a:gd name="T21" fmla="*/ 21 h 22"/>
                <a:gd name="T22" fmla="*/ 28 w 29"/>
                <a:gd name="T23" fmla="*/ 2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22"/>
                <a:gd name="T38" fmla="*/ 29 w 29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22">
                  <a:moveTo>
                    <a:pt x="28" y="21"/>
                  </a:moveTo>
                  <a:lnTo>
                    <a:pt x="14" y="14"/>
                  </a:ln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8" y="21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4" name="Freeform 1884"/>
            <p:cNvSpPr>
              <a:spLocks/>
            </p:cNvSpPr>
            <p:nvPr/>
          </p:nvSpPr>
          <p:spPr bwMode="auto">
            <a:xfrm>
              <a:off x="3007" y="146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0 w 17"/>
                <a:gd name="T5" fmla="*/ 0 h 17"/>
                <a:gd name="T6" fmla="*/ 0 w 17"/>
                <a:gd name="T7" fmla="*/ 8 h 17"/>
                <a:gd name="T8" fmla="*/ 0 w 17"/>
                <a:gd name="T9" fmla="*/ 16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5" name="Freeform 1885"/>
            <p:cNvSpPr>
              <a:spLocks/>
            </p:cNvSpPr>
            <p:nvPr/>
          </p:nvSpPr>
          <p:spPr bwMode="auto">
            <a:xfrm>
              <a:off x="2994" y="1455"/>
              <a:ext cx="21" cy="22"/>
            </a:xfrm>
            <a:custGeom>
              <a:avLst/>
              <a:gdLst>
                <a:gd name="T0" fmla="*/ 0 w 21"/>
                <a:gd name="T1" fmla="*/ 21 h 22"/>
                <a:gd name="T2" fmla="*/ 6 w 21"/>
                <a:gd name="T3" fmla="*/ 21 h 22"/>
                <a:gd name="T4" fmla="*/ 6 w 21"/>
                <a:gd name="T5" fmla="*/ 14 h 22"/>
                <a:gd name="T6" fmla="*/ 6 w 21"/>
                <a:gd name="T7" fmla="*/ 7 h 22"/>
                <a:gd name="T8" fmla="*/ 13 w 21"/>
                <a:gd name="T9" fmla="*/ 7 h 22"/>
                <a:gd name="T10" fmla="*/ 13 w 21"/>
                <a:gd name="T11" fmla="*/ 0 h 22"/>
                <a:gd name="T12" fmla="*/ 20 w 21"/>
                <a:gd name="T13" fmla="*/ 0 h 22"/>
                <a:gd name="T14" fmla="*/ 13 w 21"/>
                <a:gd name="T15" fmla="*/ 0 h 22"/>
                <a:gd name="T16" fmla="*/ 6 w 21"/>
                <a:gd name="T17" fmla="*/ 7 h 22"/>
                <a:gd name="T18" fmla="*/ 6 w 21"/>
                <a:gd name="T19" fmla="*/ 14 h 22"/>
                <a:gd name="T20" fmla="*/ 0 w 21"/>
                <a:gd name="T21" fmla="*/ 21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2"/>
                <a:gd name="T35" fmla="*/ 21 w 21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2">
                  <a:moveTo>
                    <a:pt x="0" y="21"/>
                  </a:moveTo>
                  <a:lnTo>
                    <a:pt x="6" y="21"/>
                  </a:lnTo>
                  <a:lnTo>
                    <a:pt x="6" y="14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7"/>
                  </a:lnTo>
                  <a:lnTo>
                    <a:pt x="6" y="14"/>
                  </a:lnTo>
                  <a:lnTo>
                    <a:pt x="0" y="21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6" name="Freeform 1886"/>
            <p:cNvSpPr>
              <a:spLocks/>
            </p:cNvSpPr>
            <p:nvPr/>
          </p:nvSpPr>
          <p:spPr bwMode="auto">
            <a:xfrm>
              <a:off x="2959" y="1435"/>
              <a:ext cx="22" cy="42"/>
            </a:xfrm>
            <a:custGeom>
              <a:avLst/>
              <a:gdLst>
                <a:gd name="T0" fmla="*/ 21 w 22"/>
                <a:gd name="T1" fmla="*/ 41 h 42"/>
                <a:gd name="T2" fmla="*/ 21 w 22"/>
                <a:gd name="T3" fmla="*/ 34 h 42"/>
                <a:gd name="T4" fmla="*/ 14 w 22"/>
                <a:gd name="T5" fmla="*/ 27 h 42"/>
                <a:gd name="T6" fmla="*/ 14 w 22"/>
                <a:gd name="T7" fmla="*/ 20 h 42"/>
                <a:gd name="T8" fmla="*/ 14 w 22"/>
                <a:gd name="T9" fmla="*/ 13 h 42"/>
                <a:gd name="T10" fmla="*/ 7 w 22"/>
                <a:gd name="T11" fmla="*/ 7 h 42"/>
                <a:gd name="T12" fmla="*/ 7 w 22"/>
                <a:gd name="T13" fmla="*/ 0 h 42"/>
                <a:gd name="T14" fmla="*/ 0 w 22"/>
                <a:gd name="T15" fmla="*/ 0 h 42"/>
                <a:gd name="T16" fmla="*/ 7 w 22"/>
                <a:gd name="T17" fmla="*/ 20 h 42"/>
                <a:gd name="T18" fmla="*/ 7 w 22"/>
                <a:gd name="T19" fmla="*/ 13 h 42"/>
                <a:gd name="T20" fmla="*/ 7 w 22"/>
                <a:gd name="T21" fmla="*/ 20 h 42"/>
                <a:gd name="T22" fmla="*/ 7 w 22"/>
                <a:gd name="T23" fmla="*/ 27 h 42"/>
                <a:gd name="T24" fmla="*/ 14 w 22"/>
                <a:gd name="T25" fmla="*/ 27 h 42"/>
                <a:gd name="T26" fmla="*/ 14 w 22"/>
                <a:gd name="T27" fmla="*/ 34 h 42"/>
                <a:gd name="T28" fmla="*/ 21 w 22"/>
                <a:gd name="T29" fmla="*/ 41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42"/>
                <a:gd name="T47" fmla="*/ 22 w 22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42">
                  <a:moveTo>
                    <a:pt x="21" y="41"/>
                  </a:moveTo>
                  <a:lnTo>
                    <a:pt x="21" y="34"/>
                  </a:lnTo>
                  <a:lnTo>
                    <a:pt x="14" y="27"/>
                  </a:lnTo>
                  <a:lnTo>
                    <a:pt x="14" y="20"/>
                  </a:lnTo>
                  <a:lnTo>
                    <a:pt x="14" y="13"/>
                  </a:ln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21" y="41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7" name="Freeform 1887"/>
            <p:cNvSpPr>
              <a:spLocks/>
            </p:cNvSpPr>
            <p:nvPr/>
          </p:nvSpPr>
          <p:spPr bwMode="auto">
            <a:xfrm>
              <a:off x="3000" y="143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16 w 17"/>
                <a:gd name="T5" fmla="*/ 8 h 17"/>
                <a:gd name="T6" fmla="*/ 16 w 17"/>
                <a:gd name="T7" fmla="*/ 16 h 17"/>
                <a:gd name="T8" fmla="*/ 0 w 17"/>
                <a:gd name="T9" fmla="*/ 16 h 17"/>
                <a:gd name="T10" fmla="*/ 0 w 17"/>
                <a:gd name="T11" fmla="*/ 8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8" name="Freeform 1888"/>
            <p:cNvSpPr>
              <a:spLocks/>
            </p:cNvSpPr>
            <p:nvPr/>
          </p:nvSpPr>
          <p:spPr bwMode="auto">
            <a:xfrm>
              <a:off x="3151" y="154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9" name="Freeform 1889"/>
            <p:cNvSpPr>
              <a:spLocks/>
            </p:cNvSpPr>
            <p:nvPr/>
          </p:nvSpPr>
          <p:spPr bwMode="auto">
            <a:xfrm>
              <a:off x="3110" y="1524"/>
              <a:ext cx="17" cy="28"/>
            </a:xfrm>
            <a:custGeom>
              <a:avLst/>
              <a:gdLst>
                <a:gd name="T0" fmla="*/ 16 w 17"/>
                <a:gd name="T1" fmla="*/ 27 h 28"/>
                <a:gd name="T2" fmla="*/ 16 w 17"/>
                <a:gd name="T3" fmla="*/ 20 h 28"/>
                <a:gd name="T4" fmla="*/ 8 w 17"/>
                <a:gd name="T5" fmla="*/ 20 h 28"/>
                <a:gd name="T6" fmla="*/ 8 w 17"/>
                <a:gd name="T7" fmla="*/ 13 h 28"/>
                <a:gd name="T8" fmla="*/ 0 w 17"/>
                <a:gd name="T9" fmla="*/ 7 h 28"/>
                <a:gd name="T10" fmla="*/ 8 w 17"/>
                <a:gd name="T11" fmla="*/ 7 h 28"/>
                <a:gd name="T12" fmla="*/ 16 w 17"/>
                <a:gd name="T13" fmla="*/ 7 h 28"/>
                <a:gd name="T14" fmla="*/ 8 w 17"/>
                <a:gd name="T15" fmla="*/ 7 h 28"/>
                <a:gd name="T16" fmla="*/ 8 w 17"/>
                <a:gd name="T17" fmla="*/ 0 h 28"/>
                <a:gd name="T18" fmla="*/ 0 w 17"/>
                <a:gd name="T19" fmla="*/ 0 h 28"/>
                <a:gd name="T20" fmla="*/ 0 w 17"/>
                <a:gd name="T21" fmla="*/ 7 h 28"/>
                <a:gd name="T22" fmla="*/ 0 w 17"/>
                <a:gd name="T23" fmla="*/ 13 h 28"/>
                <a:gd name="T24" fmla="*/ 0 w 17"/>
                <a:gd name="T25" fmla="*/ 20 h 28"/>
                <a:gd name="T26" fmla="*/ 0 w 17"/>
                <a:gd name="T27" fmla="*/ 27 h 28"/>
                <a:gd name="T28" fmla="*/ 16 w 17"/>
                <a:gd name="T29" fmla="*/ 2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8"/>
                <a:gd name="T47" fmla="*/ 17 w 17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8">
                  <a:moveTo>
                    <a:pt x="16" y="27"/>
                  </a:moveTo>
                  <a:lnTo>
                    <a:pt x="16" y="20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0" y="7"/>
                  </a:lnTo>
                  <a:lnTo>
                    <a:pt x="8" y="7"/>
                  </a:lnTo>
                  <a:lnTo>
                    <a:pt x="16" y="7"/>
                  </a:lnTo>
                  <a:lnTo>
                    <a:pt x="8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6" y="27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0" name="Freeform 1890"/>
            <p:cNvSpPr>
              <a:spLocks/>
            </p:cNvSpPr>
            <p:nvPr/>
          </p:nvSpPr>
          <p:spPr bwMode="auto">
            <a:xfrm>
              <a:off x="3048" y="1476"/>
              <a:ext cx="77" cy="76"/>
            </a:xfrm>
            <a:custGeom>
              <a:avLst/>
              <a:gdLst>
                <a:gd name="T0" fmla="*/ 55 w 77"/>
                <a:gd name="T1" fmla="*/ 75 h 76"/>
                <a:gd name="T2" fmla="*/ 55 w 77"/>
                <a:gd name="T3" fmla="*/ 68 h 76"/>
                <a:gd name="T4" fmla="*/ 55 w 77"/>
                <a:gd name="T5" fmla="*/ 61 h 76"/>
                <a:gd name="T6" fmla="*/ 55 w 77"/>
                <a:gd name="T7" fmla="*/ 55 h 76"/>
                <a:gd name="T8" fmla="*/ 55 w 77"/>
                <a:gd name="T9" fmla="*/ 48 h 76"/>
                <a:gd name="T10" fmla="*/ 55 w 77"/>
                <a:gd name="T11" fmla="*/ 41 h 76"/>
                <a:gd name="T12" fmla="*/ 62 w 77"/>
                <a:gd name="T13" fmla="*/ 41 h 76"/>
                <a:gd name="T14" fmla="*/ 62 w 77"/>
                <a:gd name="T15" fmla="*/ 34 h 76"/>
                <a:gd name="T16" fmla="*/ 69 w 77"/>
                <a:gd name="T17" fmla="*/ 27 h 76"/>
                <a:gd name="T18" fmla="*/ 69 w 77"/>
                <a:gd name="T19" fmla="*/ 20 h 76"/>
                <a:gd name="T20" fmla="*/ 69 w 77"/>
                <a:gd name="T21" fmla="*/ 14 h 76"/>
                <a:gd name="T22" fmla="*/ 76 w 77"/>
                <a:gd name="T23" fmla="*/ 7 h 76"/>
                <a:gd name="T24" fmla="*/ 76 w 77"/>
                <a:gd name="T25" fmla="*/ 0 h 76"/>
                <a:gd name="T26" fmla="*/ 69 w 77"/>
                <a:gd name="T27" fmla="*/ 0 h 76"/>
                <a:gd name="T28" fmla="*/ 69 w 77"/>
                <a:gd name="T29" fmla="*/ 7 h 76"/>
                <a:gd name="T30" fmla="*/ 62 w 77"/>
                <a:gd name="T31" fmla="*/ 7 h 76"/>
                <a:gd name="T32" fmla="*/ 62 w 77"/>
                <a:gd name="T33" fmla="*/ 14 h 76"/>
                <a:gd name="T34" fmla="*/ 62 w 77"/>
                <a:gd name="T35" fmla="*/ 20 h 76"/>
                <a:gd name="T36" fmla="*/ 62 w 77"/>
                <a:gd name="T37" fmla="*/ 27 h 76"/>
                <a:gd name="T38" fmla="*/ 62 w 77"/>
                <a:gd name="T39" fmla="*/ 34 h 76"/>
                <a:gd name="T40" fmla="*/ 55 w 77"/>
                <a:gd name="T41" fmla="*/ 41 h 76"/>
                <a:gd name="T42" fmla="*/ 55 w 77"/>
                <a:gd name="T43" fmla="*/ 48 h 76"/>
                <a:gd name="T44" fmla="*/ 55 w 77"/>
                <a:gd name="T45" fmla="*/ 55 h 76"/>
                <a:gd name="T46" fmla="*/ 48 w 77"/>
                <a:gd name="T47" fmla="*/ 55 h 76"/>
                <a:gd name="T48" fmla="*/ 48 w 77"/>
                <a:gd name="T49" fmla="*/ 48 h 76"/>
                <a:gd name="T50" fmla="*/ 48 w 77"/>
                <a:gd name="T51" fmla="*/ 55 h 76"/>
                <a:gd name="T52" fmla="*/ 41 w 77"/>
                <a:gd name="T53" fmla="*/ 55 h 76"/>
                <a:gd name="T54" fmla="*/ 41 w 77"/>
                <a:gd name="T55" fmla="*/ 61 h 76"/>
                <a:gd name="T56" fmla="*/ 35 w 77"/>
                <a:gd name="T57" fmla="*/ 61 h 76"/>
                <a:gd name="T58" fmla="*/ 28 w 77"/>
                <a:gd name="T59" fmla="*/ 61 h 76"/>
                <a:gd name="T60" fmla="*/ 28 w 77"/>
                <a:gd name="T61" fmla="*/ 55 h 76"/>
                <a:gd name="T62" fmla="*/ 21 w 77"/>
                <a:gd name="T63" fmla="*/ 55 h 76"/>
                <a:gd name="T64" fmla="*/ 21 w 77"/>
                <a:gd name="T65" fmla="*/ 61 h 76"/>
                <a:gd name="T66" fmla="*/ 14 w 77"/>
                <a:gd name="T67" fmla="*/ 61 h 76"/>
                <a:gd name="T68" fmla="*/ 7 w 77"/>
                <a:gd name="T69" fmla="*/ 61 h 76"/>
                <a:gd name="T70" fmla="*/ 0 w 77"/>
                <a:gd name="T71" fmla="*/ 61 h 76"/>
                <a:gd name="T72" fmla="*/ 7 w 77"/>
                <a:gd name="T73" fmla="*/ 61 h 76"/>
                <a:gd name="T74" fmla="*/ 14 w 77"/>
                <a:gd name="T75" fmla="*/ 61 h 76"/>
                <a:gd name="T76" fmla="*/ 21 w 77"/>
                <a:gd name="T77" fmla="*/ 61 h 76"/>
                <a:gd name="T78" fmla="*/ 28 w 77"/>
                <a:gd name="T79" fmla="*/ 61 h 76"/>
                <a:gd name="T80" fmla="*/ 35 w 77"/>
                <a:gd name="T81" fmla="*/ 61 h 76"/>
                <a:gd name="T82" fmla="*/ 41 w 77"/>
                <a:gd name="T83" fmla="*/ 61 h 76"/>
                <a:gd name="T84" fmla="*/ 41 w 77"/>
                <a:gd name="T85" fmla="*/ 55 h 76"/>
                <a:gd name="T86" fmla="*/ 48 w 77"/>
                <a:gd name="T87" fmla="*/ 55 h 76"/>
                <a:gd name="T88" fmla="*/ 48 w 77"/>
                <a:gd name="T89" fmla="*/ 61 h 76"/>
                <a:gd name="T90" fmla="*/ 55 w 77"/>
                <a:gd name="T91" fmla="*/ 75 h 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"/>
                <a:gd name="T139" fmla="*/ 0 h 76"/>
                <a:gd name="T140" fmla="*/ 77 w 77"/>
                <a:gd name="T141" fmla="*/ 76 h 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" h="76">
                  <a:moveTo>
                    <a:pt x="55" y="75"/>
                  </a:moveTo>
                  <a:lnTo>
                    <a:pt x="55" y="68"/>
                  </a:lnTo>
                  <a:lnTo>
                    <a:pt x="55" y="61"/>
                  </a:lnTo>
                  <a:lnTo>
                    <a:pt x="55" y="55"/>
                  </a:lnTo>
                  <a:lnTo>
                    <a:pt x="55" y="48"/>
                  </a:lnTo>
                  <a:lnTo>
                    <a:pt x="55" y="41"/>
                  </a:lnTo>
                  <a:lnTo>
                    <a:pt x="62" y="41"/>
                  </a:lnTo>
                  <a:lnTo>
                    <a:pt x="62" y="34"/>
                  </a:lnTo>
                  <a:lnTo>
                    <a:pt x="69" y="27"/>
                  </a:lnTo>
                  <a:lnTo>
                    <a:pt x="69" y="20"/>
                  </a:lnTo>
                  <a:lnTo>
                    <a:pt x="69" y="14"/>
                  </a:lnTo>
                  <a:lnTo>
                    <a:pt x="76" y="7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7"/>
                  </a:lnTo>
                  <a:lnTo>
                    <a:pt x="62" y="7"/>
                  </a:lnTo>
                  <a:lnTo>
                    <a:pt x="62" y="14"/>
                  </a:lnTo>
                  <a:lnTo>
                    <a:pt x="62" y="20"/>
                  </a:lnTo>
                  <a:lnTo>
                    <a:pt x="62" y="27"/>
                  </a:lnTo>
                  <a:lnTo>
                    <a:pt x="62" y="34"/>
                  </a:lnTo>
                  <a:lnTo>
                    <a:pt x="55" y="41"/>
                  </a:lnTo>
                  <a:lnTo>
                    <a:pt x="55" y="48"/>
                  </a:lnTo>
                  <a:lnTo>
                    <a:pt x="55" y="55"/>
                  </a:lnTo>
                  <a:lnTo>
                    <a:pt x="48" y="55"/>
                  </a:lnTo>
                  <a:lnTo>
                    <a:pt x="48" y="48"/>
                  </a:lnTo>
                  <a:lnTo>
                    <a:pt x="48" y="55"/>
                  </a:lnTo>
                  <a:lnTo>
                    <a:pt x="41" y="55"/>
                  </a:lnTo>
                  <a:lnTo>
                    <a:pt x="41" y="61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14" y="61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7" y="61"/>
                  </a:lnTo>
                  <a:lnTo>
                    <a:pt x="14" y="61"/>
                  </a:lnTo>
                  <a:lnTo>
                    <a:pt x="21" y="61"/>
                  </a:lnTo>
                  <a:lnTo>
                    <a:pt x="28" y="61"/>
                  </a:lnTo>
                  <a:lnTo>
                    <a:pt x="35" y="61"/>
                  </a:lnTo>
                  <a:lnTo>
                    <a:pt x="41" y="61"/>
                  </a:lnTo>
                  <a:lnTo>
                    <a:pt x="41" y="55"/>
                  </a:lnTo>
                  <a:lnTo>
                    <a:pt x="48" y="55"/>
                  </a:lnTo>
                  <a:lnTo>
                    <a:pt x="48" y="61"/>
                  </a:lnTo>
                  <a:lnTo>
                    <a:pt x="55" y="75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1" name="Freeform 1891"/>
            <p:cNvSpPr>
              <a:spLocks/>
            </p:cNvSpPr>
            <p:nvPr/>
          </p:nvSpPr>
          <p:spPr bwMode="auto">
            <a:xfrm>
              <a:off x="3124" y="1476"/>
              <a:ext cx="17" cy="21"/>
            </a:xfrm>
            <a:custGeom>
              <a:avLst/>
              <a:gdLst>
                <a:gd name="T0" fmla="*/ 16 w 17"/>
                <a:gd name="T1" fmla="*/ 0 h 21"/>
                <a:gd name="T2" fmla="*/ 16 w 17"/>
                <a:gd name="T3" fmla="*/ 7 h 21"/>
                <a:gd name="T4" fmla="*/ 8 w 17"/>
                <a:gd name="T5" fmla="*/ 7 h 21"/>
                <a:gd name="T6" fmla="*/ 8 w 17"/>
                <a:gd name="T7" fmla="*/ 14 h 21"/>
                <a:gd name="T8" fmla="*/ 8 w 17"/>
                <a:gd name="T9" fmla="*/ 20 h 21"/>
                <a:gd name="T10" fmla="*/ 0 w 17"/>
                <a:gd name="T11" fmla="*/ 20 h 21"/>
                <a:gd name="T12" fmla="*/ 0 w 17"/>
                <a:gd name="T13" fmla="*/ 14 h 21"/>
                <a:gd name="T14" fmla="*/ 0 w 17"/>
                <a:gd name="T15" fmla="*/ 7 h 21"/>
                <a:gd name="T16" fmla="*/ 0 w 17"/>
                <a:gd name="T17" fmla="*/ 0 h 21"/>
                <a:gd name="T18" fmla="*/ 0 w 17"/>
                <a:gd name="T19" fmla="*/ 7 h 21"/>
                <a:gd name="T20" fmla="*/ 8 w 17"/>
                <a:gd name="T21" fmla="*/ 7 h 21"/>
                <a:gd name="T22" fmla="*/ 16 w 17"/>
                <a:gd name="T23" fmla="*/ 7 h 21"/>
                <a:gd name="T24" fmla="*/ 16 w 17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1"/>
                <a:gd name="T41" fmla="*/ 17 w 1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1">
                  <a:moveTo>
                    <a:pt x="16" y="0"/>
                  </a:moveTo>
                  <a:lnTo>
                    <a:pt x="16" y="7"/>
                  </a:lnTo>
                  <a:lnTo>
                    <a:pt x="8" y="7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16" y="7"/>
                  </a:lnTo>
                  <a:lnTo>
                    <a:pt x="16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2" name="Freeform 1892"/>
            <p:cNvSpPr>
              <a:spLocks/>
            </p:cNvSpPr>
            <p:nvPr/>
          </p:nvSpPr>
          <p:spPr bwMode="auto">
            <a:xfrm>
              <a:off x="3035" y="147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16 w 17"/>
                <a:gd name="T5" fmla="*/ 16 h 17"/>
                <a:gd name="T6" fmla="*/ 8 w 17"/>
                <a:gd name="T7" fmla="*/ 16 h 17"/>
                <a:gd name="T8" fmla="*/ 8 w 17"/>
                <a:gd name="T9" fmla="*/ 8 h 17"/>
                <a:gd name="T10" fmla="*/ 0 w 17"/>
                <a:gd name="T11" fmla="*/ 8 h 17"/>
                <a:gd name="T12" fmla="*/ 0 w 17"/>
                <a:gd name="T13" fmla="*/ 0 h 17"/>
                <a:gd name="T14" fmla="*/ 8 w 17"/>
                <a:gd name="T15" fmla="*/ 0 h 17"/>
                <a:gd name="T16" fmla="*/ 8 w 17"/>
                <a:gd name="T17" fmla="*/ 8 h 17"/>
                <a:gd name="T18" fmla="*/ 16 w 17"/>
                <a:gd name="T19" fmla="*/ 8 h 17"/>
                <a:gd name="T20" fmla="*/ 16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3" name="Freeform 1893"/>
            <p:cNvSpPr>
              <a:spLocks/>
            </p:cNvSpPr>
            <p:nvPr/>
          </p:nvSpPr>
          <p:spPr bwMode="auto">
            <a:xfrm>
              <a:off x="3014" y="14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8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8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4" name="Freeform 1894"/>
            <p:cNvSpPr>
              <a:spLocks/>
            </p:cNvSpPr>
            <p:nvPr/>
          </p:nvSpPr>
          <p:spPr bwMode="auto">
            <a:xfrm>
              <a:off x="2994" y="1476"/>
              <a:ext cx="17" cy="17"/>
            </a:xfrm>
            <a:custGeom>
              <a:avLst/>
              <a:gdLst>
                <a:gd name="T0" fmla="*/ 7 w 17"/>
                <a:gd name="T1" fmla="*/ 0 h 17"/>
                <a:gd name="T2" fmla="*/ 7 w 17"/>
                <a:gd name="T3" fmla="*/ 8 h 17"/>
                <a:gd name="T4" fmla="*/ 16 w 17"/>
                <a:gd name="T5" fmla="*/ 8 h 17"/>
                <a:gd name="T6" fmla="*/ 16 w 17"/>
                <a:gd name="T7" fmla="*/ 16 h 17"/>
                <a:gd name="T8" fmla="*/ 16 w 17"/>
                <a:gd name="T9" fmla="*/ 8 h 17"/>
                <a:gd name="T10" fmla="*/ 7 w 17"/>
                <a:gd name="T11" fmla="*/ 8 h 17"/>
                <a:gd name="T12" fmla="*/ 0 w 17"/>
                <a:gd name="T13" fmla="*/ 8 h 17"/>
                <a:gd name="T14" fmla="*/ 7 w 17"/>
                <a:gd name="T15" fmla="*/ 8 h 17"/>
                <a:gd name="T16" fmla="*/ 7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7" y="0"/>
                  </a:moveTo>
                  <a:lnTo>
                    <a:pt x="7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5" name="Line 1895"/>
            <p:cNvSpPr>
              <a:spLocks noChangeShapeType="1"/>
            </p:cNvSpPr>
            <p:nvPr/>
          </p:nvSpPr>
          <p:spPr bwMode="auto">
            <a:xfrm>
              <a:off x="2994" y="1476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6" name="Freeform 1896"/>
            <p:cNvSpPr>
              <a:spLocks/>
            </p:cNvSpPr>
            <p:nvPr/>
          </p:nvSpPr>
          <p:spPr bwMode="auto">
            <a:xfrm>
              <a:off x="2980" y="14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7" name="Freeform 1897"/>
            <p:cNvSpPr>
              <a:spLocks/>
            </p:cNvSpPr>
            <p:nvPr/>
          </p:nvSpPr>
          <p:spPr bwMode="auto">
            <a:xfrm>
              <a:off x="3055" y="1551"/>
              <a:ext cx="111" cy="63"/>
            </a:xfrm>
            <a:custGeom>
              <a:avLst/>
              <a:gdLst>
                <a:gd name="T0" fmla="*/ 110 w 111"/>
                <a:gd name="T1" fmla="*/ 62 h 63"/>
                <a:gd name="T2" fmla="*/ 110 w 111"/>
                <a:gd name="T3" fmla="*/ 55 h 63"/>
                <a:gd name="T4" fmla="*/ 110 w 111"/>
                <a:gd name="T5" fmla="*/ 48 h 63"/>
                <a:gd name="T6" fmla="*/ 103 w 111"/>
                <a:gd name="T7" fmla="*/ 48 h 63"/>
                <a:gd name="T8" fmla="*/ 103 w 111"/>
                <a:gd name="T9" fmla="*/ 41 h 63"/>
                <a:gd name="T10" fmla="*/ 103 w 111"/>
                <a:gd name="T11" fmla="*/ 34 h 63"/>
                <a:gd name="T12" fmla="*/ 103 w 111"/>
                <a:gd name="T13" fmla="*/ 27 h 63"/>
                <a:gd name="T14" fmla="*/ 96 w 111"/>
                <a:gd name="T15" fmla="*/ 21 h 63"/>
                <a:gd name="T16" fmla="*/ 96 w 111"/>
                <a:gd name="T17" fmla="*/ 14 h 63"/>
                <a:gd name="T18" fmla="*/ 96 w 111"/>
                <a:gd name="T19" fmla="*/ 7 h 63"/>
                <a:gd name="T20" fmla="*/ 96 w 111"/>
                <a:gd name="T21" fmla="*/ 0 h 63"/>
                <a:gd name="T22" fmla="*/ 89 w 111"/>
                <a:gd name="T23" fmla="*/ 0 h 63"/>
                <a:gd name="T24" fmla="*/ 89 w 111"/>
                <a:gd name="T25" fmla="*/ 7 h 63"/>
                <a:gd name="T26" fmla="*/ 82 w 111"/>
                <a:gd name="T27" fmla="*/ 7 h 63"/>
                <a:gd name="T28" fmla="*/ 76 w 111"/>
                <a:gd name="T29" fmla="*/ 7 h 63"/>
                <a:gd name="T30" fmla="*/ 76 w 111"/>
                <a:gd name="T31" fmla="*/ 14 h 63"/>
                <a:gd name="T32" fmla="*/ 69 w 111"/>
                <a:gd name="T33" fmla="*/ 14 h 63"/>
                <a:gd name="T34" fmla="*/ 69 w 111"/>
                <a:gd name="T35" fmla="*/ 21 h 63"/>
                <a:gd name="T36" fmla="*/ 62 w 111"/>
                <a:gd name="T37" fmla="*/ 21 h 63"/>
                <a:gd name="T38" fmla="*/ 55 w 111"/>
                <a:gd name="T39" fmla="*/ 27 h 63"/>
                <a:gd name="T40" fmla="*/ 48 w 111"/>
                <a:gd name="T41" fmla="*/ 27 h 63"/>
                <a:gd name="T42" fmla="*/ 41 w 111"/>
                <a:gd name="T43" fmla="*/ 27 h 63"/>
                <a:gd name="T44" fmla="*/ 34 w 111"/>
                <a:gd name="T45" fmla="*/ 27 h 63"/>
                <a:gd name="T46" fmla="*/ 28 w 111"/>
                <a:gd name="T47" fmla="*/ 27 h 63"/>
                <a:gd name="T48" fmla="*/ 21 w 111"/>
                <a:gd name="T49" fmla="*/ 27 h 63"/>
                <a:gd name="T50" fmla="*/ 14 w 111"/>
                <a:gd name="T51" fmla="*/ 27 h 63"/>
                <a:gd name="T52" fmla="*/ 7 w 111"/>
                <a:gd name="T53" fmla="*/ 27 h 63"/>
                <a:gd name="T54" fmla="*/ 0 w 111"/>
                <a:gd name="T55" fmla="*/ 27 h 63"/>
                <a:gd name="T56" fmla="*/ 0 w 111"/>
                <a:gd name="T57" fmla="*/ 34 h 63"/>
                <a:gd name="T58" fmla="*/ 0 w 111"/>
                <a:gd name="T59" fmla="*/ 41 h 63"/>
                <a:gd name="T60" fmla="*/ 7 w 111"/>
                <a:gd name="T61" fmla="*/ 34 h 63"/>
                <a:gd name="T62" fmla="*/ 14 w 111"/>
                <a:gd name="T63" fmla="*/ 34 h 63"/>
                <a:gd name="T64" fmla="*/ 21 w 111"/>
                <a:gd name="T65" fmla="*/ 34 h 63"/>
                <a:gd name="T66" fmla="*/ 28 w 111"/>
                <a:gd name="T67" fmla="*/ 34 h 63"/>
                <a:gd name="T68" fmla="*/ 34 w 111"/>
                <a:gd name="T69" fmla="*/ 34 h 63"/>
                <a:gd name="T70" fmla="*/ 41 w 111"/>
                <a:gd name="T71" fmla="*/ 34 h 63"/>
                <a:gd name="T72" fmla="*/ 41 w 111"/>
                <a:gd name="T73" fmla="*/ 27 h 63"/>
                <a:gd name="T74" fmla="*/ 48 w 111"/>
                <a:gd name="T75" fmla="*/ 27 h 63"/>
                <a:gd name="T76" fmla="*/ 55 w 111"/>
                <a:gd name="T77" fmla="*/ 27 h 63"/>
                <a:gd name="T78" fmla="*/ 62 w 111"/>
                <a:gd name="T79" fmla="*/ 27 h 63"/>
                <a:gd name="T80" fmla="*/ 69 w 111"/>
                <a:gd name="T81" fmla="*/ 27 h 63"/>
                <a:gd name="T82" fmla="*/ 69 w 111"/>
                <a:gd name="T83" fmla="*/ 21 h 63"/>
                <a:gd name="T84" fmla="*/ 76 w 111"/>
                <a:gd name="T85" fmla="*/ 21 h 63"/>
                <a:gd name="T86" fmla="*/ 82 w 111"/>
                <a:gd name="T87" fmla="*/ 21 h 63"/>
                <a:gd name="T88" fmla="*/ 82 w 111"/>
                <a:gd name="T89" fmla="*/ 27 h 63"/>
                <a:gd name="T90" fmla="*/ 89 w 111"/>
                <a:gd name="T91" fmla="*/ 27 h 63"/>
                <a:gd name="T92" fmla="*/ 96 w 111"/>
                <a:gd name="T93" fmla="*/ 27 h 63"/>
                <a:gd name="T94" fmla="*/ 96 w 111"/>
                <a:gd name="T95" fmla="*/ 34 h 63"/>
                <a:gd name="T96" fmla="*/ 103 w 111"/>
                <a:gd name="T97" fmla="*/ 41 h 63"/>
                <a:gd name="T98" fmla="*/ 103 w 111"/>
                <a:gd name="T99" fmla="*/ 48 h 63"/>
                <a:gd name="T100" fmla="*/ 103 w 111"/>
                <a:gd name="T101" fmla="*/ 55 h 63"/>
                <a:gd name="T102" fmla="*/ 110 w 111"/>
                <a:gd name="T103" fmla="*/ 62 h 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1"/>
                <a:gd name="T157" fmla="*/ 0 h 63"/>
                <a:gd name="T158" fmla="*/ 111 w 111"/>
                <a:gd name="T159" fmla="*/ 63 h 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1" h="63">
                  <a:moveTo>
                    <a:pt x="110" y="62"/>
                  </a:moveTo>
                  <a:lnTo>
                    <a:pt x="110" y="55"/>
                  </a:lnTo>
                  <a:lnTo>
                    <a:pt x="110" y="48"/>
                  </a:lnTo>
                  <a:lnTo>
                    <a:pt x="103" y="48"/>
                  </a:lnTo>
                  <a:lnTo>
                    <a:pt x="103" y="41"/>
                  </a:lnTo>
                  <a:lnTo>
                    <a:pt x="103" y="34"/>
                  </a:lnTo>
                  <a:lnTo>
                    <a:pt x="103" y="27"/>
                  </a:lnTo>
                  <a:lnTo>
                    <a:pt x="96" y="21"/>
                  </a:lnTo>
                  <a:lnTo>
                    <a:pt x="96" y="14"/>
                  </a:lnTo>
                  <a:lnTo>
                    <a:pt x="96" y="7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9" y="7"/>
                  </a:lnTo>
                  <a:lnTo>
                    <a:pt x="82" y="7"/>
                  </a:lnTo>
                  <a:lnTo>
                    <a:pt x="76" y="7"/>
                  </a:lnTo>
                  <a:lnTo>
                    <a:pt x="76" y="14"/>
                  </a:lnTo>
                  <a:lnTo>
                    <a:pt x="69" y="14"/>
                  </a:lnTo>
                  <a:lnTo>
                    <a:pt x="69" y="21"/>
                  </a:lnTo>
                  <a:lnTo>
                    <a:pt x="62" y="21"/>
                  </a:lnTo>
                  <a:lnTo>
                    <a:pt x="55" y="27"/>
                  </a:lnTo>
                  <a:lnTo>
                    <a:pt x="48" y="27"/>
                  </a:lnTo>
                  <a:lnTo>
                    <a:pt x="41" y="27"/>
                  </a:lnTo>
                  <a:lnTo>
                    <a:pt x="34" y="27"/>
                  </a:lnTo>
                  <a:lnTo>
                    <a:pt x="28" y="27"/>
                  </a:lnTo>
                  <a:lnTo>
                    <a:pt x="21" y="27"/>
                  </a:lnTo>
                  <a:lnTo>
                    <a:pt x="14" y="27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21" y="34"/>
                  </a:lnTo>
                  <a:lnTo>
                    <a:pt x="28" y="34"/>
                  </a:lnTo>
                  <a:lnTo>
                    <a:pt x="34" y="34"/>
                  </a:lnTo>
                  <a:lnTo>
                    <a:pt x="41" y="34"/>
                  </a:lnTo>
                  <a:lnTo>
                    <a:pt x="41" y="27"/>
                  </a:lnTo>
                  <a:lnTo>
                    <a:pt x="48" y="27"/>
                  </a:lnTo>
                  <a:lnTo>
                    <a:pt x="55" y="27"/>
                  </a:lnTo>
                  <a:lnTo>
                    <a:pt x="62" y="27"/>
                  </a:lnTo>
                  <a:lnTo>
                    <a:pt x="69" y="27"/>
                  </a:lnTo>
                  <a:lnTo>
                    <a:pt x="69" y="21"/>
                  </a:lnTo>
                  <a:lnTo>
                    <a:pt x="76" y="21"/>
                  </a:lnTo>
                  <a:lnTo>
                    <a:pt x="82" y="21"/>
                  </a:lnTo>
                  <a:lnTo>
                    <a:pt x="82" y="27"/>
                  </a:lnTo>
                  <a:lnTo>
                    <a:pt x="89" y="27"/>
                  </a:lnTo>
                  <a:lnTo>
                    <a:pt x="96" y="27"/>
                  </a:lnTo>
                  <a:lnTo>
                    <a:pt x="96" y="34"/>
                  </a:lnTo>
                  <a:lnTo>
                    <a:pt x="103" y="41"/>
                  </a:lnTo>
                  <a:lnTo>
                    <a:pt x="103" y="48"/>
                  </a:lnTo>
                  <a:lnTo>
                    <a:pt x="103" y="55"/>
                  </a:lnTo>
                  <a:lnTo>
                    <a:pt x="110" y="62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8" name="Freeform 1898"/>
            <p:cNvSpPr>
              <a:spLocks/>
            </p:cNvSpPr>
            <p:nvPr/>
          </p:nvSpPr>
          <p:spPr bwMode="auto">
            <a:xfrm>
              <a:off x="3048" y="159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8 h 17"/>
                <a:gd name="T4" fmla="*/ 8 w 17"/>
                <a:gd name="T5" fmla="*/ 0 h 17"/>
                <a:gd name="T6" fmla="*/ 8 w 17"/>
                <a:gd name="T7" fmla="*/ 8 h 17"/>
                <a:gd name="T8" fmla="*/ 8 w 17"/>
                <a:gd name="T9" fmla="*/ 16 h 17"/>
                <a:gd name="T10" fmla="*/ 0 w 17"/>
                <a:gd name="T11" fmla="*/ 16 h 17"/>
                <a:gd name="T12" fmla="*/ 8 w 17"/>
                <a:gd name="T13" fmla="*/ 16 h 17"/>
                <a:gd name="T14" fmla="*/ 16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9" name="Freeform 1899"/>
            <p:cNvSpPr>
              <a:spLocks/>
            </p:cNvSpPr>
            <p:nvPr/>
          </p:nvSpPr>
          <p:spPr bwMode="auto">
            <a:xfrm>
              <a:off x="3110" y="155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8 w 17"/>
                <a:gd name="T5" fmla="*/ 16 h 17"/>
                <a:gd name="T6" fmla="*/ 8 w 17"/>
                <a:gd name="T7" fmla="*/ 0 h 17"/>
                <a:gd name="T8" fmla="*/ 0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0" name="Freeform 1900"/>
            <p:cNvSpPr>
              <a:spLocks/>
            </p:cNvSpPr>
            <p:nvPr/>
          </p:nvSpPr>
          <p:spPr bwMode="auto">
            <a:xfrm>
              <a:off x="3062" y="1613"/>
              <a:ext cx="104" cy="35"/>
            </a:xfrm>
            <a:custGeom>
              <a:avLst/>
              <a:gdLst>
                <a:gd name="T0" fmla="*/ 103 w 104"/>
                <a:gd name="T1" fmla="*/ 34 h 35"/>
                <a:gd name="T2" fmla="*/ 103 w 104"/>
                <a:gd name="T3" fmla="*/ 27 h 35"/>
                <a:gd name="T4" fmla="*/ 103 w 104"/>
                <a:gd name="T5" fmla="*/ 20 h 35"/>
                <a:gd name="T6" fmla="*/ 96 w 104"/>
                <a:gd name="T7" fmla="*/ 20 h 35"/>
                <a:gd name="T8" fmla="*/ 89 w 104"/>
                <a:gd name="T9" fmla="*/ 20 h 35"/>
                <a:gd name="T10" fmla="*/ 82 w 104"/>
                <a:gd name="T11" fmla="*/ 20 h 35"/>
                <a:gd name="T12" fmla="*/ 75 w 104"/>
                <a:gd name="T13" fmla="*/ 20 h 35"/>
                <a:gd name="T14" fmla="*/ 69 w 104"/>
                <a:gd name="T15" fmla="*/ 20 h 35"/>
                <a:gd name="T16" fmla="*/ 62 w 104"/>
                <a:gd name="T17" fmla="*/ 20 h 35"/>
                <a:gd name="T18" fmla="*/ 55 w 104"/>
                <a:gd name="T19" fmla="*/ 27 h 35"/>
                <a:gd name="T20" fmla="*/ 48 w 104"/>
                <a:gd name="T21" fmla="*/ 27 h 35"/>
                <a:gd name="T22" fmla="*/ 41 w 104"/>
                <a:gd name="T23" fmla="*/ 27 h 35"/>
                <a:gd name="T24" fmla="*/ 34 w 104"/>
                <a:gd name="T25" fmla="*/ 27 h 35"/>
                <a:gd name="T26" fmla="*/ 27 w 104"/>
                <a:gd name="T27" fmla="*/ 27 h 35"/>
                <a:gd name="T28" fmla="*/ 21 w 104"/>
                <a:gd name="T29" fmla="*/ 27 h 35"/>
                <a:gd name="T30" fmla="*/ 14 w 104"/>
                <a:gd name="T31" fmla="*/ 27 h 35"/>
                <a:gd name="T32" fmla="*/ 14 w 104"/>
                <a:gd name="T33" fmla="*/ 34 h 35"/>
                <a:gd name="T34" fmla="*/ 7 w 104"/>
                <a:gd name="T35" fmla="*/ 34 h 35"/>
                <a:gd name="T36" fmla="*/ 7 w 104"/>
                <a:gd name="T37" fmla="*/ 27 h 35"/>
                <a:gd name="T38" fmla="*/ 0 w 104"/>
                <a:gd name="T39" fmla="*/ 27 h 35"/>
                <a:gd name="T40" fmla="*/ 0 w 104"/>
                <a:gd name="T41" fmla="*/ 20 h 35"/>
                <a:gd name="T42" fmla="*/ 0 w 104"/>
                <a:gd name="T43" fmla="*/ 13 h 35"/>
                <a:gd name="T44" fmla="*/ 0 w 104"/>
                <a:gd name="T45" fmla="*/ 6 h 35"/>
                <a:gd name="T46" fmla="*/ 0 w 104"/>
                <a:gd name="T47" fmla="*/ 0 h 35"/>
                <a:gd name="T48" fmla="*/ 0 w 104"/>
                <a:gd name="T49" fmla="*/ 6 h 35"/>
                <a:gd name="T50" fmla="*/ 0 w 104"/>
                <a:gd name="T51" fmla="*/ 13 h 35"/>
                <a:gd name="T52" fmla="*/ 0 w 104"/>
                <a:gd name="T53" fmla="*/ 20 h 35"/>
                <a:gd name="T54" fmla="*/ 0 w 104"/>
                <a:gd name="T55" fmla="*/ 27 h 35"/>
                <a:gd name="T56" fmla="*/ 7 w 104"/>
                <a:gd name="T57" fmla="*/ 27 h 35"/>
                <a:gd name="T58" fmla="*/ 7 w 104"/>
                <a:gd name="T59" fmla="*/ 34 h 35"/>
                <a:gd name="T60" fmla="*/ 14 w 104"/>
                <a:gd name="T61" fmla="*/ 34 h 35"/>
                <a:gd name="T62" fmla="*/ 21 w 104"/>
                <a:gd name="T63" fmla="*/ 34 h 35"/>
                <a:gd name="T64" fmla="*/ 27 w 104"/>
                <a:gd name="T65" fmla="*/ 34 h 35"/>
                <a:gd name="T66" fmla="*/ 34 w 104"/>
                <a:gd name="T67" fmla="*/ 34 h 35"/>
                <a:gd name="T68" fmla="*/ 48 w 104"/>
                <a:gd name="T69" fmla="*/ 34 h 35"/>
                <a:gd name="T70" fmla="*/ 48 w 104"/>
                <a:gd name="T71" fmla="*/ 27 h 35"/>
                <a:gd name="T72" fmla="*/ 55 w 104"/>
                <a:gd name="T73" fmla="*/ 27 h 35"/>
                <a:gd name="T74" fmla="*/ 62 w 104"/>
                <a:gd name="T75" fmla="*/ 27 h 35"/>
                <a:gd name="T76" fmla="*/ 69 w 104"/>
                <a:gd name="T77" fmla="*/ 27 h 35"/>
                <a:gd name="T78" fmla="*/ 75 w 104"/>
                <a:gd name="T79" fmla="*/ 27 h 35"/>
                <a:gd name="T80" fmla="*/ 82 w 104"/>
                <a:gd name="T81" fmla="*/ 27 h 35"/>
                <a:gd name="T82" fmla="*/ 82 w 104"/>
                <a:gd name="T83" fmla="*/ 20 h 35"/>
                <a:gd name="T84" fmla="*/ 89 w 104"/>
                <a:gd name="T85" fmla="*/ 20 h 35"/>
                <a:gd name="T86" fmla="*/ 89 w 104"/>
                <a:gd name="T87" fmla="*/ 27 h 35"/>
                <a:gd name="T88" fmla="*/ 96 w 104"/>
                <a:gd name="T89" fmla="*/ 27 h 35"/>
                <a:gd name="T90" fmla="*/ 96 w 104"/>
                <a:gd name="T91" fmla="*/ 34 h 35"/>
                <a:gd name="T92" fmla="*/ 103 w 104"/>
                <a:gd name="T93" fmla="*/ 34 h 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"/>
                <a:gd name="T142" fmla="*/ 0 h 35"/>
                <a:gd name="T143" fmla="*/ 104 w 104"/>
                <a:gd name="T144" fmla="*/ 35 h 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" h="35">
                  <a:moveTo>
                    <a:pt x="103" y="34"/>
                  </a:moveTo>
                  <a:lnTo>
                    <a:pt x="103" y="27"/>
                  </a:lnTo>
                  <a:lnTo>
                    <a:pt x="103" y="20"/>
                  </a:lnTo>
                  <a:lnTo>
                    <a:pt x="96" y="20"/>
                  </a:lnTo>
                  <a:lnTo>
                    <a:pt x="89" y="20"/>
                  </a:lnTo>
                  <a:lnTo>
                    <a:pt x="82" y="20"/>
                  </a:lnTo>
                  <a:lnTo>
                    <a:pt x="75" y="20"/>
                  </a:lnTo>
                  <a:lnTo>
                    <a:pt x="69" y="20"/>
                  </a:lnTo>
                  <a:lnTo>
                    <a:pt x="62" y="20"/>
                  </a:lnTo>
                  <a:lnTo>
                    <a:pt x="55" y="27"/>
                  </a:lnTo>
                  <a:lnTo>
                    <a:pt x="48" y="27"/>
                  </a:lnTo>
                  <a:lnTo>
                    <a:pt x="41" y="27"/>
                  </a:lnTo>
                  <a:lnTo>
                    <a:pt x="34" y="27"/>
                  </a:lnTo>
                  <a:lnTo>
                    <a:pt x="27" y="27"/>
                  </a:lnTo>
                  <a:lnTo>
                    <a:pt x="21" y="27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21" y="34"/>
                  </a:lnTo>
                  <a:lnTo>
                    <a:pt x="27" y="34"/>
                  </a:lnTo>
                  <a:lnTo>
                    <a:pt x="34" y="34"/>
                  </a:lnTo>
                  <a:lnTo>
                    <a:pt x="48" y="34"/>
                  </a:lnTo>
                  <a:lnTo>
                    <a:pt x="48" y="27"/>
                  </a:lnTo>
                  <a:lnTo>
                    <a:pt x="55" y="27"/>
                  </a:lnTo>
                  <a:lnTo>
                    <a:pt x="62" y="27"/>
                  </a:lnTo>
                  <a:lnTo>
                    <a:pt x="69" y="27"/>
                  </a:lnTo>
                  <a:lnTo>
                    <a:pt x="75" y="27"/>
                  </a:lnTo>
                  <a:lnTo>
                    <a:pt x="82" y="27"/>
                  </a:lnTo>
                  <a:lnTo>
                    <a:pt x="82" y="20"/>
                  </a:lnTo>
                  <a:lnTo>
                    <a:pt x="89" y="20"/>
                  </a:lnTo>
                  <a:lnTo>
                    <a:pt x="89" y="27"/>
                  </a:lnTo>
                  <a:lnTo>
                    <a:pt x="96" y="27"/>
                  </a:lnTo>
                  <a:lnTo>
                    <a:pt x="96" y="34"/>
                  </a:lnTo>
                  <a:lnTo>
                    <a:pt x="103" y="34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1" name="Freeform 1901"/>
            <p:cNvSpPr>
              <a:spLocks/>
            </p:cNvSpPr>
            <p:nvPr/>
          </p:nvSpPr>
          <p:spPr bwMode="auto">
            <a:xfrm>
              <a:off x="3144" y="164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2" name="Freeform 1902"/>
            <p:cNvSpPr>
              <a:spLocks/>
            </p:cNvSpPr>
            <p:nvPr/>
          </p:nvSpPr>
          <p:spPr bwMode="auto">
            <a:xfrm>
              <a:off x="3131" y="164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3" name="Freeform 1903"/>
            <p:cNvSpPr>
              <a:spLocks/>
            </p:cNvSpPr>
            <p:nvPr/>
          </p:nvSpPr>
          <p:spPr bwMode="auto">
            <a:xfrm>
              <a:off x="3165" y="1613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7 h 17"/>
                <a:gd name="T4" fmla="*/ 0 w 1"/>
                <a:gd name="T5" fmla="*/ 16 h 17"/>
                <a:gd name="T6" fmla="*/ 0 w 1"/>
                <a:gd name="T7" fmla="*/ 7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7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4" name="Freeform 1904"/>
            <p:cNvSpPr>
              <a:spLocks/>
            </p:cNvSpPr>
            <p:nvPr/>
          </p:nvSpPr>
          <p:spPr bwMode="auto">
            <a:xfrm>
              <a:off x="3042" y="1613"/>
              <a:ext cx="17" cy="35"/>
            </a:xfrm>
            <a:custGeom>
              <a:avLst/>
              <a:gdLst>
                <a:gd name="T0" fmla="*/ 16 w 17"/>
                <a:gd name="T1" fmla="*/ 0 h 35"/>
                <a:gd name="T2" fmla="*/ 16 w 17"/>
                <a:gd name="T3" fmla="*/ 6 h 35"/>
                <a:gd name="T4" fmla="*/ 16 w 17"/>
                <a:gd name="T5" fmla="*/ 13 h 35"/>
                <a:gd name="T6" fmla="*/ 16 w 17"/>
                <a:gd name="T7" fmla="*/ 20 h 35"/>
                <a:gd name="T8" fmla="*/ 16 w 17"/>
                <a:gd name="T9" fmla="*/ 27 h 35"/>
                <a:gd name="T10" fmla="*/ 16 w 17"/>
                <a:gd name="T11" fmla="*/ 34 h 35"/>
                <a:gd name="T12" fmla="*/ 7 w 17"/>
                <a:gd name="T13" fmla="*/ 34 h 35"/>
                <a:gd name="T14" fmla="*/ 7 w 17"/>
                <a:gd name="T15" fmla="*/ 27 h 35"/>
                <a:gd name="T16" fmla="*/ 0 w 17"/>
                <a:gd name="T17" fmla="*/ 27 h 35"/>
                <a:gd name="T18" fmla="*/ 7 w 17"/>
                <a:gd name="T19" fmla="*/ 27 h 35"/>
                <a:gd name="T20" fmla="*/ 7 w 17"/>
                <a:gd name="T21" fmla="*/ 20 h 35"/>
                <a:gd name="T22" fmla="*/ 7 w 17"/>
                <a:gd name="T23" fmla="*/ 13 h 35"/>
                <a:gd name="T24" fmla="*/ 7 w 17"/>
                <a:gd name="T25" fmla="*/ 6 h 35"/>
                <a:gd name="T26" fmla="*/ 7 w 17"/>
                <a:gd name="T27" fmla="*/ 0 h 35"/>
                <a:gd name="T28" fmla="*/ 16 w 17"/>
                <a:gd name="T29" fmla="*/ 0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35"/>
                <a:gd name="T47" fmla="*/ 17 w 17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35">
                  <a:moveTo>
                    <a:pt x="16" y="0"/>
                  </a:moveTo>
                  <a:lnTo>
                    <a:pt x="16" y="6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7"/>
                  </a:lnTo>
                  <a:lnTo>
                    <a:pt x="16" y="34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16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5" name="Freeform 1905"/>
            <p:cNvSpPr>
              <a:spLocks/>
            </p:cNvSpPr>
            <p:nvPr/>
          </p:nvSpPr>
          <p:spPr bwMode="auto">
            <a:xfrm>
              <a:off x="3158" y="1647"/>
              <a:ext cx="17" cy="49"/>
            </a:xfrm>
            <a:custGeom>
              <a:avLst/>
              <a:gdLst>
                <a:gd name="T0" fmla="*/ 16 w 17"/>
                <a:gd name="T1" fmla="*/ 48 h 49"/>
                <a:gd name="T2" fmla="*/ 16 w 17"/>
                <a:gd name="T3" fmla="*/ 41 h 49"/>
                <a:gd name="T4" fmla="*/ 16 w 17"/>
                <a:gd name="T5" fmla="*/ 34 h 49"/>
                <a:gd name="T6" fmla="*/ 16 w 17"/>
                <a:gd name="T7" fmla="*/ 20 h 49"/>
                <a:gd name="T8" fmla="*/ 16 w 17"/>
                <a:gd name="T9" fmla="*/ 7 h 49"/>
                <a:gd name="T10" fmla="*/ 16 w 17"/>
                <a:gd name="T11" fmla="*/ 0 h 49"/>
                <a:gd name="T12" fmla="*/ 0 w 17"/>
                <a:gd name="T13" fmla="*/ 0 h 49"/>
                <a:gd name="T14" fmla="*/ 16 w 17"/>
                <a:gd name="T15" fmla="*/ 0 h 49"/>
                <a:gd name="T16" fmla="*/ 16 w 17"/>
                <a:gd name="T17" fmla="*/ 7 h 49"/>
                <a:gd name="T18" fmla="*/ 16 w 17"/>
                <a:gd name="T19" fmla="*/ 13 h 49"/>
                <a:gd name="T20" fmla="*/ 16 w 17"/>
                <a:gd name="T21" fmla="*/ 20 h 49"/>
                <a:gd name="T22" fmla="*/ 16 w 17"/>
                <a:gd name="T23" fmla="*/ 27 h 49"/>
                <a:gd name="T24" fmla="*/ 16 w 17"/>
                <a:gd name="T25" fmla="*/ 41 h 49"/>
                <a:gd name="T26" fmla="*/ 16 w 17"/>
                <a:gd name="T27" fmla="*/ 48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49"/>
                <a:gd name="T44" fmla="*/ 17 w 17"/>
                <a:gd name="T45" fmla="*/ 49 h 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49">
                  <a:moveTo>
                    <a:pt x="16" y="48"/>
                  </a:moveTo>
                  <a:lnTo>
                    <a:pt x="16" y="41"/>
                  </a:lnTo>
                  <a:lnTo>
                    <a:pt x="16" y="34"/>
                  </a:lnTo>
                  <a:lnTo>
                    <a:pt x="16" y="20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7"/>
                  </a:lnTo>
                  <a:lnTo>
                    <a:pt x="16" y="41"/>
                  </a:lnTo>
                  <a:lnTo>
                    <a:pt x="16" y="48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6" name="Freeform 1906"/>
            <p:cNvSpPr>
              <a:spLocks/>
            </p:cNvSpPr>
            <p:nvPr/>
          </p:nvSpPr>
          <p:spPr bwMode="auto">
            <a:xfrm>
              <a:off x="3144" y="1647"/>
              <a:ext cx="17" cy="49"/>
            </a:xfrm>
            <a:custGeom>
              <a:avLst/>
              <a:gdLst>
                <a:gd name="T0" fmla="*/ 8 w 17"/>
                <a:gd name="T1" fmla="*/ 48 h 49"/>
                <a:gd name="T2" fmla="*/ 8 w 17"/>
                <a:gd name="T3" fmla="*/ 41 h 49"/>
                <a:gd name="T4" fmla="*/ 16 w 17"/>
                <a:gd name="T5" fmla="*/ 34 h 49"/>
                <a:gd name="T6" fmla="*/ 16 w 17"/>
                <a:gd name="T7" fmla="*/ 27 h 49"/>
                <a:gd name="T8" fmla="*/ 16 w 17"/>
                <a:gd name="T9" fmla="*/ 20 h 49"/>
                <a:gd name="T10" fmla="*/ 16 w 17"/>
                <a:gd name="T11" fmla="*/ 13 h 49"/>
                <a:gd name="T12" fmla="*/ 8 w 17"/>
                <a:gd name="T13" fmla="*/ 7 h 49"/>
                <a:gd name="T14" fmla="*/ 8 w 17"/>
                <a:gd name="T15" fmla="*/ 0 h 49"/>
                <a:gd name="T16" fmla="*/ 0 w 17"/>
                <a:gd name="T17" fmla="*/ 0 h 49"/>
                <a:gd name="T18" fmla="*/ 0 w 17"/>
                <a:gd name="T19" fmla="*/ 7 h 49"/>
                <a:gd name="T20" fmla="*/ 0 w 17"/>
                <a:gd name="T21" fmla="*/ 13 h 49"/>
                <a:gd name="T22" fmla="*/ 0 w 17"/>
                <a:gd name="T23" fmla="*/ 20 h 49"/>
                <a:gd name="T24" fmla="*/ 0 w 17"/>
                <a:gd name="T25" fmla="*/ 34 h 49"/>
                <a:gd name="T26" fmla="*/ 0 w 17"/>
                <a:gd name="T27" fmla="*/ 41 h 49"/>
                <a:gd name="T28" fmla="*/ 0 w 17"/>
                <a:gd name="T29" fmla="*/ 48 h 49"/>
                <a:gd name="T30" fmla="*/ 8 w 17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49"/>
                <a:gd name="T50" fmla="*/ 17 w 17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49">
                  <a:moveTo>
                    <a:pt x="8" y="48"/>
                  </a:moveTo>
                  <a:lnTo>
                    <a:pt x="8" y="41"/>
                  </a:lnTo>
                  <a:lnTo>
                    <a:pt x="16" y="34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8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8" y="48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7" name="Freeform 1907"/>
            <p:cNvSpPr>
              <a:spLocks/>
            </p:cNvSpPr>
            <p:nvPr/>
          </p:nvSpPr>
          <p:spPr bwMode="auto">
            <a:xfrm>
              <a:off x="3124" y="1647"/>
              <a:ext cx="17" cy="49"/>
            </a:xfrm>
            <a:custGeom>
              <a:avLst/>
              <a:gdLst>
                <a:gd name="T0" fmla="*/ 16 w 17"/>
                <a:gd name="T1" fmla="*/ 48 h 49"/>
                <a:gd name="T2" fmla="*/ 16 w 17"/>
                <a:gd name="T3" fmla="*/ 34 h 49"/>
                <a:gd name="T4" fmla="*/ 16 w 17"/>
                <a:gd name="T5" fmla="*/ 20 h 49"/>
                <a:gd name="T6" fmla="*/ 16 w 17"/>
                <a:gd name="T7" fmla="*/ 13 h 49"/>
                <a:gd name="T8" fmla="*/ 16 w 17"/>
                <a:gd name="T9" fmla="*/ 7 h 49"/>
                <a:gd name="T10" fmla="*/ 16 w 17"/>
                <a:gd name="T11" fmla="*/ 0 h 49"/>
                <a:gd name="T12" fmla="*/ 8 w 17"/>
                <a:gd name="T13" fmla="*/ 0 h 49"/>
                <a:gd name="T14" fmla="*/ 8 w 17"/>
                <a:gd name="T15" fmla="*/ 13 h 49"/>
                <a:gd name="T16" fmla="*/ 8 w 17"/>
                <a:gd name="T17" fmla="*/ 20 h 49"/>
                <a:gd name="T18" fmla="*/ 8 w 17"/>
                <a:gd name="T19" fmla="*/ 27 h 49"/>
                <a:gd name="T20" fmla="*/ 0 w 17"/>
                <a:gd name="T21" fmla="*/ 41 h 49"/>
                <a:gd name="T22" fmla="*/ 0 w 17"/>
                <a:gd name="T23" fmla="*/ 48 h 49"/>
                <a:gd name="T24" fmla="*/ 16 w 17"/>
                <a:gd name="T25" fmla="*/ 48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9"/>
                <a:gd name="T41" fmla="*/ 17 w 17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9">
                  <a:moveTo>
                    <a:pt x="16" y="48"/>
                  </a:moveTo>
                  <a:lnTo>
                    <a:pt x="16" y="34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8" y="27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16" y="48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8" name="Freeform 1908"/>
            <p:cNvSpPr>
              <a:spLocks/>
            </p:cNvSpPr>
            <p:nvPr/>
          </p:nvSpPr>
          <p:spPr bwMode="auto">
            <a:xfrm>
              <a:off x="3096" y="1647"/>
              <a:ext cx="17" cy="49"/>
            </a:xfrm>
            <a:custGeom>
              <a:avLst/>
              <a:gdLst>
                <a:gd name="T0" fmla="*/ 8 w 17"/>
                <a:gd name="T1" fmla="*/ 48 h 49"/>
                <a:gd name="T2" fmla="*/ 8 w 17"/>
                <a:gd name="T3" fmla="*/ 41 h 49"/>
                <a:gd name="T4" fmla="*/ 8 w 17"/>
                <a:gd name="T5" fmla="*/ 27 h 49"/>
                <a:gd name="T6" fmla="*/ 8 w 17"/>
                <a:gd name="T7" fmla="*/ 20 h 49"/>
                <a:gd name="T8" fmla="*/ 8 w 17"/>
                <a:gd name="T9" fmla="*/ 13 h 49"/>
                <a:gd name="T10" fmla="*/ 8 w 17"/>
                <a:gd name="T11" fmla="*/ 7 h 49"/>
                <a:gd name="T12" fmla="*/ 8 w 17"/>
                <a:gd name="T13" fmla="*/ 0 h 49"/>
                <a:gd name="T14" fmla="*/ 16 w 17"/>
                <a:gd name="T15" fmla="*/ 0 h 49"/>
                <a:gd name="T16" fmla="*/ 0 w 17"/>
                <a:gd name="T17" fmla="*/ 0 h 49"/>
                <a:gd name="T18" fmla="*/ 0 w 17"/>
                <a:gd name="T19" fmla="*/ 7 h 49"/>
                <a:gd name="T20" fmla="*/ 8 w 17"/>
                <a:gd name="T21" fmla="*/ 7 h 49"/>
                <a:gd name="T22" fmla="*/ 8 w 17"/>
                <a:gd name="T23" fmla="*/ 13 h 49"/>
                <a:gd name="T24" fmla="*/ 8 w 17"/>
                <a:gd name="T25" fmla="*/ 20 h 49"/>
                <a:gd name="T26" fmla="*/ 8 w 17"/>
                <a:gd name="T27" fmla="*/ 34 h 49"/>
                <a:gd name="T28" fmla="*/ 8 w 17"/>
                <a:gd name="T29" fmla="*/ 41 h 49"/>
                <a:gd name="T30" fmla="*/ 8 w 17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49"/>
                <a:gd name="T50" fmla="*/ 17 w 17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49">
                  <a:moveTo>
                    <a:pt x="8" y="48"/>
                  </a:moveTo>
                  <a:lnTo>
                    <a:pt x="8" y="41"/>
                  </a:lnTo>
                  <a:lnTo>
                    <a:pt x="8" y="27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8" y="7"/>
                  </a:ln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8" y="34"/>
                  </a:lnTo>
                  <a:lnTo>
                    <a:pt x="8" y="41"/>
                  </a:lnTo>
                  <a:lnTo>
                    <a:pt x="8" y="48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9" name="Freeform 1909"/>
            <p:cNvSpPr>
              <a:spLocks/>
            </p:cNvSpPr>
            <p:nvPr/>
          </p:nvSpPr>
          <p:spPr bwMode="auto">
            <a:xfrm>
              <a:off x="3151" y="1695"/>
              <a:ext cx="17" cy="117"/>
            </a:xfrm>
            <a:custGeom>
              <a:avLst/>
              <a:gdLst>
                <a:gd name="T0" fmla="*/ 16 w 17"/>
                <a:gd name="T1" fmla="*/ 0 h 117"/>
                <a:gd name="T2" fmla="*/ 16 w 17"/>
                <a:gd name="T3" fmla="*/ 6 h 117"/>
                <a:gd name="T4" fmla="*/ 16 w 17"/>
                <a:gd name="T5" fmla="*/ 20 h 117"/>
                <a:gd name="T6" fmla="*/ 8 w 17"/>
                <a:gd name="T7" fmla="*/ 27 h 117"/>
                <a:gd name="T8" fmla="*/ 8 w 17"/>
                <a:gd name="T9" fmla="*/ 41 h 117"/>
                <a:gd name="T10" fmla="*/ 8 w 17"/>
                <a:gd name="T11" fmla="*/ 47 h 117"/>
                <a:gd name="T12" fmla="*/ 8 w 17"/>
                <a:gd name="T13" fmla="*/ 61 h 117"/>
                <a:gd name="T14" fmla="*/ 8 w 17"/>
                <a:gd name="T15" fmla="*/ 75 h 117"/>
                <a:gd name="T16" fmla="*/ 8 w 17"/>
                <a:gd name="T17" fmla="*/ 82 h 117"/>
                <a:gd name="T18" fmla="*/ 8 w 17"/>
                <a:gd name="T19" fmla="*/ 95 h 117"/>
                <a:gd name="T20" fmla="*/ 8 w 17"/>
                <a:gd name="T21" fmla="*/ 109 h 117"/>
                <a:gd name="T22" fmla="*/ 8 w 17"/>
                <a:gd name="T23" fmla="*/ 116 h 117"/>
                <a:gd name="T24" fmla="*/ 0 w 17"/>
                <a:gd name="T25" fmla="*/ 116 h 117"/>
                <a:gd name="T26" fmla="*/ 8 w 17"/>
                <a:gd name="T27" fmla="*/ 109 h 117"/>
                <a:gd name="T28" fmla="*/ 8 w 17"/>
                <a:gd name="T29" fmla="*/ 95 h 117"/>
                <a:gd name="T30" fmla="*/ 8 w 17"/>
                <a:gd name="T31" fmla="*/ 82 h 117"/>
                <a:gd name="T32" fmla="*/ 8 w 17"/>
                <a:gd name="T33" fmla="*/ 68 h 117"/>
                <a:gd name="T34" fmla="*/ 8 w 17"/>
                <a:gd name="T35" fmla="*/ 54 h 117"/>
                <a:gd name="T36" fmla="*/ 8 w 17"/>
                <a:gd name="T37" fmla="*/ 47 h 117"/>
                <a:gd name="T38" fmla="*/ 8 w 17"/>
                <a:gd name="T39" fmla="*/ 34 h 117"/>
                <a:gd name="T40" fmla="*/ 8 w 17"/>
                <a:gd name="T41" fmla="*/ 20 h 117"/>
                <a:gd name="T42" fmla="*/ 8 w 17"/>
                <a:gd name="T43" fmla="*/ 13 h 117"/>
                <a:gd name="T44" fmla="*/ 8 w 17"/>
                <a:gd name="T45" fmla="*/ 6 h 117"/>
                <a:gd name="T46" fmla="*/ 16 w 17"/>
                <a:gd name="T47" fmla="*/ 0 h 1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117"/>
                <a:gd name="T74" fmla="*/ 17 w 17"/>
                <a:gd name="T75" fmla="*/ 117 h 1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117">
                  <a:moveTo>
                    <a:pt x="16" y="0"/>
                  </a:moveTo>
                  <a:lnTo>
                    <a:pt x="16" y="6"/>
                  </a:lnTo>
                  <a:lnTo>
                    <a:pt x="16" y="20"/>
                  </a:lnTo>
                  <a:lnTo>
                    <a:pt x="8" y="27"/>
                  </a:lnTo>
                  <a:lnTo>
                    <a:pt x="8" y="41"/>
                  </a:lnTo>
                  <a:lnTo>
                    <a:pt x="8" y="47"/>
                  </a:lnTo>
                  <a:lnTo>
                    <a:pt x="8" y="61"/>
                  </a:lnTo>
                  <a:lnTo>
                    <a:pt x="8" y="75"/>
                  </a:lnTo>
                  <a:lnTo>
                    <a:pt x="8" y="82"/>
                  </a:lnTo>
                  <a:lnTo>
                    <a:pt x="8" y="95"/>
                  </a:lnTo>
                  <a:lnTo>
                    <a:pt x="8" y="109"/>
                  </a:lnTo>
                  <a:lnTo>
                    <a:pt x="8" y="116"/>
                  </a:lnTo>
                  <a:lnTo>
                    <a:pt x="0" y="116"/>
                  </a:lnTo>
                  <a:lnTo>
                    <a:pt x="8" y="109"/>
                  </a:lnTo>
                  <a:lnTo>
                    <a:pt x="8" y="95"/>
                  </a:lnTo>
                  <a:lnTo>
                    <a:pt x="8" y="82"/>
                  </a:lnTo>
                  <a:lnTo>
                    <a:pt x="8" y="68"/>
                  </a:lnTo>
                  <a:lnTo>
                    <a:pt x="8" y="54"/>
                  </a:lnTo>
                  <a:lnTo>
                    <a:pt x="8" y="47"/>
                  </a:lnTo>
                  <a:lnTo>
                    <a:pt x="8" y="34"/>
                  </a:lnTo>
                  <a:lnTo>
                    <a:pt x="8" y="20"/>
                  </a:lnTo>
                  <a:lnTo>
                    <a:pt x="8" y="13"/>
                  </a:lnTo>
                  <a:lnTo>
                    <a:pt x="8" y="6"/>
                  </a:lnTo>
                  <a:lnTo>
                    <a:pt x="16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0" name="Freeform 1910"/>
            <p:cNvSpPr>
              <a:spLocks/>
            </p:cNvSpPr>
            <p:nvPr/>
          </p:nvSpPr>
          <p:spPr bwMode="auto">
            <a:xfrm>
              <a:off x="3144" y="1695"/>
              <a:ext cx="17" cy="55"/>
            </a:xfrm>
            <a:custGeom>
              <a:avLst/>
              <a:gdLst>
                <a:gd name="T0" fmla="*/ 16 w 17"/>
                <a:gd name="T1" fmla="*/ 0 h 55"/>
                <a:gd name="T2" fmla="*/ 16 w 17"/>
                <a:gd name="T3" fmla="*/ 6 h 55"/>
                <a:gd name="T4" fmla="*/ 16 w 17"/>
                <a:gd name="T5" fmla="*/ 13 h 55"/>
                <a:gd name="T6" fmla="*/ 16 w 17"/>
                <a:gd name="T7" fmla="*/ 20 h 55"/>
                <a:gd name="T8" fmla="*/ 0 w 17"/>
                <a:gd name="T9" fmla="*/ 27 h 55"/>
                <a:gd name="T10" fmla="*/ 0 w 17"/>
                <a:gd name="T11" fmla="*/ 34 h 55"/>
                <a:gd name="T12" fmla="*/ 0 w 17"/>
                <a:gd name="T13" fmla="*/ 41 h 55"/>
                <a:gd name="T14" fmla="*/ 0 w 17"/>
                <a:gd name="T15" fmla="*/ 47 h 55"/>
                <a:gd name="T16" fmla="*/ 0 w 17"/>
                <a:gd name="T17" fmla="*/ 54 h 55"/>
                <a:gd name="T18" fmla="*/ 0 w 17"/>
                <a:gd name="T19" fmla="*/ 47 h 55"/>
                <a:gd name="T20" fmla="*/ 0 w 17"/>
                <a:gd name="T21" fmla="*/ 41 h 55"/>
                <a:gd name="T22" fmla="*/ 0 w 17"/>
                <a:gd name="T23" fmla="*/ 34 h 55"/>
                <a:gd name="T24" fmla="*/ 0 w 17"/>
                <a:gd name="T25" fmla="*/ 27 h 55"/>
                <a:gd name="T26" fmla="*/ 0 w 17"/>
                <a:gd name="T27" fmla="*/ 20 h 55"/>
                <a:gd name="T28" fmla="*/ 0 w 17"/>
                <a:gd name="T29" fmla="*/ 13 h 55"/>
                <a:gd name="T30" fmla="*/ 0 w 17"/>
                <a:gd name="T31" fmla="*/ 6 h 55"/>
                <a:gd name="T32" fmla="*/ 0 w 17"/>
                <a:gd name="T33" fmla="*/ 0 h 55"/>
                <a:gd name="T34" fmla="*/ 16 w 17"/>
                <a:gd name="T35" fmla="*/ 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55"/>
                <a:gd name="T56" fmla="*/ 17 w 17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55">
                  <a:moveTo>
                    <a:pt x="16" y="0"/>
                  </a:moveTo>
                  <a:lnTo>
                    <a:pt x="16" y="6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1" name="Freeform 1911"/>
            <p:cNvSpPr>
              <a:spLocks/>
            </p:cNvSpPr>
            <p:nvPr/>
          </p:nvSpPr>
          <p:spPr bwMode="auto">
            <a:xfrm>
              <a:off x="3117" y="1695"/>
              <a:ext cx="21" cy="124"/>
            </a:xfrm>
            <a:custGeom>
              <a:avLst/>
              <a:gdLst>
                <a:gd name="T0" fmla="*/ 20 w 21"/>
                <a:gd name="T1" fmla="*/ 0 h 124"/>
                <a:gd name="T2" fmla="*/ 20 w 21"/>
                <a:gd name="T3" fmla="*/ 6 h 124"/>
                <a:gd name="T4" fmla="*/ 20 w 21"/>
                <a:gd name="T5" fmla="*/ 13 h 124"/>
                <a:gd name="T6" fmla="*/ 20 w 21"/>
                <a:gd name="T7" fmla="*/ 27 h 124"/>
                <a:gd name="T8" fmla="*/ 20 w 21"/>
                <a:gd name="T9" fmla="*/ 34 h 124"/>
                <a:gd name="T10" fmla="*/ 14 w 21"/>
                <a:gd name="T11" fmla="*/ 41 h 124"/>
                <a:gd name="T12" fmla="*/ 14 w 21"/>
                <a:gd name="T13" fmla="*/ 54 h 124"/>
                <a:gd name="T14" fmla="*/ 14 w 21"/>
                <a:gd name="T15" fmla="*/ 61 h 124"/>
                <a:gd name="T16" fmla="*/ 14 w 21"/>
                <a:gd name="T17" fmla="*/ 75 h 124"/>
                <a:gd name="T18" fmla="*/ 14 w 21"/>
                <a:gd name="T19" fmla="*/ 82 h 124"/>
                <a:gd name="T20" fmla="*/ 7 w 21"/>
                <a:gd name="T21" fmla="*/ 88 h 124"/>
                <a:gd name="T22" fmla="*/ 7 w 21"/>
                <a:gd name="T23" fmla="*/ 102 h 124"/>
                <a:gd name="T24" fmla="*/ 7 w 21"/>
                <a:gd name="T25" fmla="*/ 109 h 124"/>
                <a:gd name="T26" fmla="*/ 7 w 21"/>
                <a:gd name="T27" fmla="*/ 116 h 124"/>
                <a:gd name="T28" fmla="*/ 7 w 21"/>
                <a:gd name="T29" fmla="*/ 123 h 124"/>
                <a:gd name="T30" fmla="*/ 0 w 21"/>
                <a:gd name="T31" fmla="*/ 123 h 124"/>
                <a:gd name="T32" fmla="*/ 0 w 21"/>
                <a:gd name="T33" fmla="*/ 95 h 124"/>
                <a:gd name="T34" fmla="*/ 0 w 21"/>
                <a:gd name="T35" fmla="*/ 88 h 124"/>
                <a:gd name="T36" fmla="*/ 0 w 21"/>
                <a:gd name="T37" fmla="*/ 82 h 124"/>
                <a:gd name="T38" fmla="*/ 0 w 21"/>
                <a:gd name="T39" fmla="*/ 75 h 124"/>
                <a:gd name="T40" fmla="*/ 0 w 21"/>
                <a:gd name="T41" fmla="*/ 68 h 124"/>
                <a:gd name="T42" fmla="*/ 7 w 21"/>
                <a:gd name="T43" fmla="*/ 68 h 124"/>
                <a:gd name="T44" fmla="*/ 7 w 21"/>
                <a:gd name="T45" fmla="*/ 61 h 124"/>
                <a:gd name="T46" fmla="*/ 7 w 21"/>
                <a:gd name="T47" fmla="*/ 54 h 124"/>
                <a:gd name="T48" fmla="*/ 7 w 21"/>
                <a:gd name="T49" fmla="*/ 47 h 124"/>
                <a:gd name="T50" fmla="*/ 7 w 21"/>
                <a:gd name="T51" fmla="*/ 41 h 124"/>
                <a:gd name="T52" fmla="*/ 7 w 21"/>
                <a:gd name="T53" fmla="*/ 34 h 124"/>
                <a:gd name="T54" fmla="*/ 7 w 21"/>
                <a:gd name="T55" fmla="*/ 27 h 124"/>
                <a:gd name="T56" fmla="*/ 7 w 21"/>
                <a:gd name="T57" fmla="*/ 20 h 124"/>
                <a:gd name="T58" fmla="*/ 7 w 21"/>
                <a:gd name="T59" fmla="*/ 13 h 124"/>
                <a:gd name="T60" fmla="*/ 7 w 21"/>
                <a:gd name="T61" fmla="*/ 6 h 124"/>
                <a:gd name="T62" fmla="*/ 7 w 21"/>
                <a:gd name="T63" fmla="*/ 0 h 124"/>
                <a:gd name="T64" fmla="*/ 20 w 21"/>
                <a:gd name="T65" fmla="*/ 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124"/>
                <a:gd name="T101" fmla="*/ 21 w 21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124">
                  <a:moveTo>
                    <a:pt x="20" y="0"/>
                  </a:moveTo>
                  <a:lnTo>
                    <a:pt x="20" y="6"/>
                  </a:lnTo>
                  <a:lnTo>
                    <a:pt x="20" y="13"/>
                  </a:lnTo>
                  <a:lnTo>
                    <a:pt x="20" y="27"/>
                  </a:lnTo>
                  <a:lnTo>
                    <a:pt x="20" y="34"/>
                  </a:lnTo>
                  <a:lnTo>
                    <a:pt x="14" y="41"/>
                  </a:lnTo>
                  <a:lnTo>
                    <a:pt x="14" y="54"/>
                  </a:lnTo>
                  <a:lnTo>
                    <a:pt x="14" y="61"/>
                  </a:lnTo>
                  <a:lnTo>
                    <a:pt x="14" y="75"/>
                  </a:lnTo>
                  <a:lnTo>
                    <a:pt x="14" y="82"/>
                  </a:lnTo>
                  <a:lnTo>
                    <a:pt x="7" y="88"/>
                  </a:lnTo>
                  <a:lnTo>
                    <a:pt x="7" y="102"/>
                  </a:lnTo>
                  <a:lnTo>
                    <a:pt x="7" y="109"/>
                  </a:lnTo>
                  <a:lnTo>
                    <a:pt x="7" y="116"/>
                  </a:lnTo>
                  <a:lnTo>
                    <a:pt x="7" y="123"/>
                  </a:lnTo>
                  <a:lnTo>
                    <a:pt x="0" y="123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7" y="68"/>
                  </a:lnTo>
                  <a:lnTo>
                    <a:pt x="7" y="61"/>
                  </a:lnTo>
                  <a:lnTo>
                    <a:pt x="7" y="54"/>
                  </a:lnTo>
                  <a:lnTo>
                    <a:pt x="7" y="47"/>
                  </a:lnTo>
                  <a:lnTo>
                    <a:pt x="7" y="41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20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2" name="Freeform 1912"/>
            <p:cNvSpPr>
              <a:spLocks/>
            </p:cNvSpPr>
            <p:nvPr/>
          </p:nvSpPr>
          <p:spPr bwMode="auto">
            <a:xfrm>
              <a:off x="3103" y="1695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7 h 17"/>
                <a:gd name="T4" fmla="*/ 0 w 1"/>
                <a:gd name="T5" fmla="*/ 16 h 17"/>
                <a:gd name="T6" fmla="*/ 0 w 1"/>
                <a:gd name="T7" fmla="*/ 7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7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4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3" name="Freeform 1913"/>
            <p:cNvSpPr>
              <a:spLocks/>
            </p:cNvSpPr>
            <p:nvPr/>
          </p:nvSpPr>
          <p:spPr bwMode="auto">
            <a:xfrm>
              <a:off x="3062" y="1442"/>
              <a:ext cx="35" cy="28"/>
            </a:xfrm>
            <a:custGeom>
              <a:avLst/>
              <a:gdLst>
                <a:gd name="T0" fmla="*/ 34 w 35"/>
                <a:gd name="T1" fmla="*/ 0 h 28"/>
                <a:gd name="T2" fmla="*/ 34 w 35"/>
                <a:gd name="T3" fmla="*/ 6 h 28"/>
                <a:gd name="T4" fmla="*/ 27 w 35"/>
                <a:gd name="T5" fmla="*/ 6 h 28"/>
                <a:gd name="T6" fmla="*/ 27 w 35"/>
                <a:gd name="T7" fmla="*/ 13 h 28"/>
                <a:gd name="T8" fmla="*/ 21 w 35"/>
                <a:gd name="T9" fmla="*/ 13 h 28"/>
                <a:gd name="T10" fmla="*/ 21 w 35"/>
                <a:gd name="T11" fmla="*/ 20 h 28"/>
                <a:gd name="T12" fmla="*/ 14 w 35"/>
                <a:gd name="T13" fmla="*/ 20 h 28"/>
                <a:gd name="T14" fmla="*/ 7 w 35"/>
                <a:gd name="T15" fmla="*/ 20 h 28"/>
                <a:gd name="T16" fmla="*/ 0 w 35"/>
                <a:gd name="T17" fmla="*/ 20 h 28"/>
                <a:gd name="T18" fmla="*/ 7 w 35"/>
                <a:gd name="T19" fmla="*/ 27 h 28"/>
                <a:gd name="T20" fmla="*/ 14 w 35"/>
                <a:gd name="T21" fmla="*/ 27 h 28"/>
                <a:gd name="T22" fmla="*/ 21 w 35"/>
                <a:gd name="T23" fmla="*/ 27 h 28"/>
                <a:gd name="T24" fmla="*/ 21 w 35"/>
                <a:gd name="T25" fmla="*/ 20 h 28"/>
                <a:gd name="T26" fmla="*/ 27 w 35"/>
                <a:gd name="T27" fmla="*/ 13 h 28"/>
                <a:gd name="T28" fmla="*/ 34 w 35"/>
                <a:gd name="T29" fmla="*/ 13 h 28"/>
                <a:gd name="T30" fmla="*/ 34 w 35"/>
                <a:gd name="T31" fmla="*/ 20 h 28"/>
                <a:gd name="T32" fmla="*/ 34 w 35"/>
                <a:gd name="T33" fmla="*/ 13 h 28"/>
                <a:gd name="T34" fmla="*/ 34 w 35"/>
                <a:gd name="T35" fmla="*/ 6 h 28"/>
                <a:gd name="T36" fmla="*/ 34 w 3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28"/>
                <a:gd name="T59" fmla="*/ 35 w 35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28">
                  <a:moveTo>
                    <a:pt x="34" y="0"/>
                  </a:moveTo>
                  <a:lnTo>
                    <a:pt x="34" y="6"/>
                  </a:lnTo>
                  <a:lnTo>
                    <a:pt x="27" y="6"/>
                  </a:lnTo>
                  <a:lnTo>
                    <a:pt x="27" y="13"/>
                  </a:lnTo>
                  <a:lnTo>
                    <a:pt x="21" y="13"/>
                  </a:lnTo>
                  <a:lnTo>
                    <a:pt x="21" y="20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7" y="27"/>
                  </a:lnTo>
                  <a:lnTo>
                    <a:pt x="14" y="27"/>
                  </a:lnTo>
                  <a:lnTo>
                    <a:pt x="21" y="27"/>
                  </a:lnTo>
                  <a:lnTo>
                    <a:pt x="21" y="20"/>
                  </a:lnTo>
                  <a:lnTo>
                    <a:pt x="27" y="13"/>
                  </a:lnTo>
                  <a:lnTo>
                    <a:pt x="34" y="13"/>
                  </a:lnTo>
                  <a:lnTo>
                    <a:pt x="34" y="20"/>
                  </a:lnTo>
                  <a:lnTo>
                    <a:pt x="34" y="13"/>
                  </a:lnTo>
                  <a:lnTo>
                    <a:pt x="34" y="6"/>
                  </a:lnTo>
                  <a:lnTo>
                    <a:pt x="34" y="0"/>
                  </a:lnTo>
                </a:path>
              </a:pathLst>
            </a:custGeom>
            <a:solidFill>
              <a:srgbClr val="00C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4" name="Freeform 1914"/>
            <p:cNvSpPr>
              <a:spLocks/>
            </p:cNvSpPr>
            <p:nvPr/>
          </p:nvSpPr>
          <p:spPr bwMode="auto">
            <a:xfrm>
              <a:off x="3096" y="1414"/>
              <a:ext cx="36" cy="49"/>
            </a:xfrm>
            <a:custGeom>
              <a:avLst/>
              <a:gdLst>
                <a:gd name="T0" fmla="*/ 35 w 36"/>
                <a:gd name="T1" fmla="*/ 0 h 49"/>
                <a:gd name="T2" fmla="*/ 35 w 36"/>
                <a:gd name="T3" fmla="*/ 7 h 49"/>
                <a:gd name="T4" fmla="*/ 28 w 36"/>
                <a:gd name="T5" fmla="*/ 7 h 49"/>
                <a:gd name="T6" fmla="*/ 28 w 36"/>
                <a:gd name="T7" fmla="*/ 14 h 49"/>
                <a:gd name="T8" fmla="*/ 28 w 36"/>
                <a:gd name="T9" fmla="*/ 21 h 49"/>
                <a:gd name="T10" fmla="*/ 35 w 36"/>
                <a:gd name="T11" fmla="*/ 21 h 49"/>
                <a:gd name="T12" fmla="*/ 28 w 36"/>
                <a:gd name="T13" fmla="*/ 21 h 49"/>
                <a:gd name="T14" fmla="*/ 28 w 36"/>
                <a:gd name="T15" fmla="*/ 28 h 49"/>
                <a:gd name="T16" fmla="*/ 21 w 36"/>
                <a:gd name="T17" fmla="*/ 28 h 49"/>
                <a:gd name="T18" fmla="*/ 14 w 36"/>
                <a:gd name="T19" fmla="*/ 34 h 49"/>
                <a:gd name="T20" fmla="*/ 7 w 36"/>
                <a:gd name="T21" fmla="*/ 41 h 49"/>
                <a:gd name="T22" fmla="*/ 0 w 36"/>
                <a:gd name="T23" fmla="*/ 48 h 49"/>
                <a:gd name="T24" fmla="*/ 0 w 36"/>
                <a:gd name="T25" fmla="*/ 41 h 49"/>
                <a:gd name="T26" fmla="*/ 0 w 36"/>
                <a:gd name="T27" fmla="*/ 34 h 49"/>
                <a:gd name="T28" fmla="*/ 0 w 36"/>
                <a:gd name="T29" fmla="*/ 28 h 49"/>
                <a:gd name="T30" fmla="*/ 0 w 36"/>
                <a:gd name="T31" fmla="*/ 21 h 49"/>
                <a:gd name="T32" fmla="*/ 7 w 36"/>
                <a:gd name="T33" fmla="*/ 21 h 49"/>
                <a:gd name="T34" fmla="*/ 14 w 36"/>
                <a:gd name="T35" fmla="*/ 21 h 49"/>
                <a:gd name="T36" fmla="*/ 14 w 36"/>
                <a:gd name="T37" fmla="*/ 14 h 49"/>
                <a:gd name="T38" fmla="*/ 21 w 36"/>
                <a:gd name="T39" fmla="*/ 14 h 49"/>
                <a:gd name="T40" fmla="*/ 28 w 36"/>
                <a:gd name="T41" fmla="*/ 14 h 49"/>
                <a:gd name="T42" fmla="*/ 28 w 36"/>
                <a:gd name="T43" fmla="*/ 7 h 49"/>
                <a:gd name="T44" fmla="*/ 35 w 36"/>
                <a:gd name="T45" fmla="*/ 7 h 49"/>
                <a:gd name="T46" fmla="*/ 35 w 36"/>
                <a:gd name="T47" fmla="*/ 0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49"/>
                <a:gd name="T74" fmla="*/ 36 w 36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49">
                  <a:moveTo>
                    <a:pt x="35" y="0"/>
                  </a:moveTo>
                  <a:lnTo>
                    <a:pt x="35" y="7"/>
                  </a:lnTo>
                  <a:lnTo>
                    <a:pt x="28" y="7"/>
                  </a:lnTo>
                  <a:lnTo>
                    <a:pt x="28" y="14"/>
                  </a:lnTo>
                  <a:lnTo>
                    <a:pt x="28" y="21"/>
                  </a:lnTo>
                  <a:lnTo>
                    <a:pt x="35" y="21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14" y="34"/>
                  </a:lnTo>
                  <a:lnTo>
                    <a:pt x="7" y="41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3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5" name="Freeform 1915"/>
            <p:cNvSpPr>
              <a:spLocks/>
            </p:cNvSpPr>
            <p:nvPr/>
          </p:nvSpPr>
          <p:spPr bwMode="auto">
            <a:xfrm>
              <a:off x="2959" y="1407"/>
              <a:ext cx="22" cy="17"/>
            </a:xfrm>
            <a:custGeom>
              <a:avLst/>
              <a:gdLst>
                <a:gd name="T0" fmla="*/ 0 w 22"/>
                <a:gd name="T1" fmla="*/ 8 h 17"/>
                <a:gd name="T2" fmla="*/ 7 w 22"/>
                <a:gd name="T3" fmla="*/ 8 h 17"/>
                <a:gd name="T4" fmla="*/ 14 w 22"/>
                <a:gd name="T5" fmla="*/ 8 h 17"/>
                <a:gd name="T6" fmla="*/ 14 w 22"/>
                <a:gd name="T7" fmla="*/ 0 h 17"/>
                <a:gd name="T8" fmla="*/ 21 w 22"/>
                <a:gd name="T9" fmla="*/ 0 h 17"/>
                <a:gd name="T10" fmla="*/ 21 w 22"/>
                <a:gd name="T11" fmla="*/ 8 h 17"/>
                <a:gd name="T12" fmla="*/ 14 w 22"/>
                <a:gd name="T13" fmla="*/ 8 h 17"/>
                <a:gd name="T14" fmla="*/ 7 w 22"/>
                <a:gd name="T15" fmla="*/ 8 h 17"/>
                <a:gd name="T16" fmla="*/ 7 w 22"/>
                <a:gd name="T17" fmla="*/ 16 h 17"/>
                <a:gd name="T18" fmla="*/ 7 w 22"/>
                <a:gd name="T19" fmla="*/ 8 h 17"/>
                <a:gd name="T20" fmla="*/ 0 w 22"/>
                <a:gd name="T21" fmla="*/ 8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7"/>
                <a:gd name="T35" fmla="*/ 22 w 22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7">
                  <a:moveTo>
                    <a:pt x="0" y="8"/>
                  </a:move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7" y="8"/>
                  </a:lnTo>
                  <a:lnTo>
                    <a:pt x="7" y="16"/>
                  </a:lnTo>
                  <a:lnTo>
                    <a:pt x="7" y="8"/>
                  </a:lnTo>
                  <a:lnTo>
                    <a:pt x="0" y="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6" name="Freeform 1916"/>
            <p:cNvSpPr>
              <a:spLocks/>
            </p:cNvSpPr>
            <p:nvPr/>
          </p:nvSpPr>
          <p:spPr bwMode="auto">
            <a:xfrm>
              <a:off x="3124" y="141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7" name="Freeform 1917"/>
            <p:cNvSpPr>
              <a:spLocks/>
            </p:cNvSpPr>
            <p:nvPr/>
          </p:nvSpPr>
          <p:spPr bwMode="auto">
            <a:xfrm>
              <a:off x="3124" y="1421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8" name="Line 1918"/>
            <p:cNvSpPr>
              <a:spLocks noChangeShapeType="1"/>
            </p:cNvSpPr>
            <p:nvPr/>
          </p:nvSpPr>
          <p:spPr bwMode="auto">
            <a:xfrm flipH="1">
              <a:off x="3124" y="1435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9" name="Freeform 1919"/>
            <p:cNvSpPr>
              <a:spLocks/>
            </p:cNvSpPr>
            <p:nvPr/>
          </p:nvSpPr>
          <p:spPr bwMode="auto">
            <a:xfrm>
              <a:off x="3096" y="1435"/>
              <a:ext cx="36" cy="28"/>
            </a:xfrm>
            <a:custGeom>
              <a:avLst/>
              <a:gdLst>
                <a:gd name="T0" fmla="*/ 0 w 36"/>
                <a:gd name="T1" fmla="*/ 27 h 28"/>
                <a:gd name="T2" fmla="*/ 7 w 36"/>
                <a:gd name="T3" fmla="*/ 20 h 28"/>
                <a:gd name="T4" fmla="*/ 14 w 36"/>
                <a:gd name="T5" fmla="*/ 13 h 28"/>
                <a:gd name="T6" fmla="*/ 21 w 36"/>
                <a:gd name="T7" fmla="*/ 7 h 28"/>
                <a:gd name="T8" fmla="*/ 28 w 36"/>
                <a:gd name="T9" fmla="*/ 7 h 28"/>
                <a:gd name="T10" fmla="*/ 28 w 36"/>
                <a:gd name="T11" fmla="*/ 0 h 28"/>
                <a:gd name="T12" fmla="*/ 35 w 36"/>
                <a:gd name="T13" fmla="*/ 0 h 28"/>
                <a:gd name="T14" fmla="*/ 28 w 36"/>
                <a:gd name="T15" fmla="*/ 0 h 28"/>
                <a:gd name="T16" fmla="*/ 28 w 36"/>
                <a:gd name="T17" fmla="*/ 7 h 28"/>
                <a:gd name="T18" fmla="*/ 21 w 36"/>
                <a:gd name="T19" fmla="*/ 7 h 28"/>
                <a:gd name="T20" fmla="*/ 14 w 36"/>
                <a:gd name="T21" fmla="*/ 13 h 28"/>
                <a:gd name="T22" fmla="*/ 7 w 36"/>
                <a:gd name="T23" fmla="*/ 20 h 28"/>
                <a:gd name="T24" fmla="*/ 0 w 36"/>
                <a:gd name="T25" fmla="*/ 27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28"/>
                <a:gd name="T41" fmla="*/ 36 w 36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28">
                  <a:moveTo>
                    <a:pt x="0" y="27"/>
                  </a:moveTo>
                  <a:lnTo>
                    <a:pt x="7" y="20"/>
                  </a:lnTo>
                  <a:lnTo>
                    <a:pt x="14" y="13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1" y="7"/>
                  </a:lnTo>
                  <a:lnTo>
                    <a:pt x="14" y="13"/>
                  </a:lnTo>
                  <a:lnTo>
                    <a:pt x="7" y="20"/>
                  </a:lnTo>
                  <a:lnTo>
                    <a:pt x="0" y="2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0" name="Freeform 1920"/>
            <p:cNvSpPr>
              <a:spLocks/>
            </p:cNvSpPr>
            <p:nvPr/>
          </p:nvSpPr>
          <p:spPr bwMode="auto">
            <a:xfrm>
              <a:off x="3096" y="1442"/>
              <a:ext cx="1" cy="21"/>
            </a:xfrm>
            <a:custGeom>
              <a:avLst/>
              <a:gdLst>
                <a:gd name="T0" fmla="*/ 0 w 1"/>
                <a:gd name="T1" fmla="*/ 0 h 21"/>
                <a:gd name="T2" fmla="*/ 0 w 1"/>
                <a:gd name="T3" fmla="*/ 6 h 21"/>
                <a:gd name="T4" fmla="*/ 0 w 1"/>
                <a:gd name="T5" fmla="*/ 13 h 21"/>
                <a:gd name="T6" fmla="*/ 0 w 1"/>
                <a:gd name="T7" fmla="*/ 20 h 21"/>
                <a:gd name="T8" fmla="*/ 0 w 1"/>
                <a:gd name="T9" fmla="*/ 13 h 21"/>
                <a:gd name="T10" fmla="*/ 0 w 1"/>
                <a:gd name="T11" fmla="*/ 6 h 21"/>
                <a:gd name="T12" fmla="*/ 0 w 1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1"/>
                <a:gd name="T23" fmla="*/ 1 w 1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1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1" name="Freeform 1921"/>
            <p:cNvSpPr>
              <a:spLocks/>
            </p:cNvSpPr>
            <p:nvPr/>
          </p:nvSpPr>
          <p:spPr bwMode="auto">
            <a:xfrm>
              <a:off x="3096" y="143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2" name="Freeform 1922"/>
            <p:cNvSpPr>
              <a:spLocks/>
            </p:cNvSpPr>
            <p:nvPr/>
          </p:nvSpPr>
          <p:spPr bwMode="auto">
            <a:xfrm>
              <a:off x="3103" y="1414"/>
              <a:ext cx="29" cy="22"/>
            </a:xfrm>
            <a:custGeom>
              <a:avLst/>
              <a:gdLst>
                <a:gd name="T0" fmla="*/ 28 w 29"/>
                <a:gd name="T1" fmla="*/ 0 h 22"/>
                <a:gd name="T2" fmla="*/ 28 w 29"/>
                <a:gd name="T3" fmla="*/ 7 h 22"/>
                <a:gd name="T4" fmla="*/ 21 w 29"/>
                <a:gd name="T5" fmla="*/ 7 h 22"/>
                <a:gd name="T6" fmla="*/ 21 w 29"/>
                <a:gd name="T7" fmla="*/ 14 h 22"/>
                <a:gd name="T8" fmla="*/ 14 w 29"/>
                <a:gd name="T9" fmla="*/ 14 h 22"/>
                <a:gd name="T10" fmla="*/ 7 w 29"/>
                <a:gd name="T11" fmla="*/ 14 h 22"/>
                <a:gd name="T12" fmla="*/ 7 w 29"/>
                <a:gd name="T13" fmla="*/ 21 h 22"/>
                <a:gd name="T14" fmla="*/ 0 w 29"/>
                <a:gd name="T15" fmla="*/ 21 h 22"/>
                <a:gd name="T16" fmla="*/ 7 w 29"/>
                <a:gd name="T17" fmla="*/ 21 h 22"/>
                <a:gd name="T18" fmla="*/ 7 w 29"/>
                <a:gd name="T19" fmla="*/ 14 h 22"/>
                <a:gd name="T20" fmla="*/ 14 w 29"/>
                <a:gd name="T21" fmla="*/ 14 h 22"/>
                <a:gd name="T22" fmla="*/ 21 w 29"/>
                <a:gd name="T23" fmla="*/ 7 h 22"/>
                <a:gd name="T24" fmla="*/ 21 w 29"/>
                <a:gd name="T25" fmla="*/ 0 h 22"/>
                <a:gd name="T26" fmla="*/ 28 w 29"/>
                <a:gd name="T27" fmla="*/ 0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22"/>
                <a:gd name="T44" fmla="*/ 29 w 29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22">
                  <a:moveTo>
                    <a:pt x="28" y="0"/>
                  </a:moveTo>
                  <a:lnTo>
                    <a:pt x="28" y="7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2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3" name="Freeform 1923"/>
            <p:cNvSpPr>
              <a:spLocks/>
            </p:cNvSpPr>
            <p:nvPr/>
          </p:nvSpPr>
          <p:spPr bwMode="auto">
            <a:xfrm>
              <a:off x="2959" y="1407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14 w 22"/>
                <a:gd name="T3" fmla="*/ 0 h 17"/>
                <a:gd name="T4" fmla="*/ 14 w 22"/>
                <a:gd name="T5" fmla="*/ 16 h 17"/>
                <a:gd name="T6" fmla="*/ 7 w 22"/>
                <a:gd name="T7" fmla="*/ 16 h 17"/>
                <a:gd name="T8" fmla="*/ 0 w 22"/>
                <a:gd name="T9" fmla="*/ 16 h 17"/>
                <a:gd name="T10" fmla="*/ 7 w 22"/>
                <a:gd name="T11" fmla="*/ 16 h 17"/>
                <a:gd name="T12" fmla="*/ 14 w 22"/>
                <a:gd name="T13" fmla="*/ 16 h 17"/>
                <a:gd name="T14" fmla="*/ 14 w 22"/>
                <a:gd name="T15" fmla="*/ 0 h 17"/>
                <a:gd name="T16" fmla="*/ 21 w 22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7"/>
                <a:gd name="T29" fmla="*/ 22 w 22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7">
                  <a:moveTo>
                    <a:pt x="21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4" y="16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4" name="Line 1924"/>
            <p:cNvSpPr>
              <a:spLocks noChangeShapeType="1"/>
            </p:cNvSpPr>
            <p:nvPr/>
          </p:nvSpPr>
          <p:spPr bwMode="auto">
            <a:xfrm>
              <a:off x="2980" y="1407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5" name="Freeform 1925"/>
            <p:cNvSpPr>
              <a:spLocks/>
            </p:cNvSpPr>
            <p:nvPr/>
          </p:nvSpPr>
          <p:spPr bwMode="auto">
            <a:xfrm>
              <a:off x="2966" y="1407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8 h 17"/>
                <a:gd name="T4" fmla="*/ 7 w 22"/>
                <a:gd name="T5" fmla="*/ 8 h 17"/>
                <a:gd name="T6" fmla="*/ 14 w 22"/>
                <a:gd name="T7" fmla="*/ 8 h 17"/>
                <a:gd name="T8" fmla="*/ 14 w 22"/>
                <a:gd name="T9" fmla="*/ 0 h 17"/>
                <a:gd name="T10" fmla="*/ 21 w 22"/>
                <a:gd name="T11" fmla="*/ 0 h 17"/>
                <a:gd name="T12" fmla="*/ 14 w 22"/>
                <a:gd name="T13" fmla="*/ 0 h 17"/>
                <a:gd name="T14" fmla="*/ 14 w 22"/>
                <a:gd name="T15" fmla="*/ 8 h 17"/>
                <a:gd name="T16" fmla="*/ 7 w 22"/>
                <a:gd name="T17" fmla="*/ 8 h 17"/>
                <a:gd name="T18" fmla="*/ 0 w 22"/>
                <a:gd name="T19" fmla="*/ 8 h 17"/>
                <a:gd name="T20" fmla="*/ 0 w 22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7"/>
                <a:gd name="T35" fmla="*/ 22 w 22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7">
                  <a:moveTo>
                    <a:pt x="0" y="16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6" name="Freeform 1926"/>
            <p:cNvSpPr>
              <a:spLocks/>
            </p:cNvSpPr>
            <p:nvPr/>
          </p:nvSpPr>
          <p:spPr bwMode="auto">
            <a:xfrm>
              <a:off x="2959" y="141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7" name="Freeform 1927"/>
            <p:cNvSpPr>
              <a:spLocks/>
            </p:cNvSpPr>
            <p:nvPr/>
          </p:nvSpPr>
          <p:spPr bwMode="auto">
            <a:xfrm>
              <a:off x="2918" y="1503"/>
              <a:ext cx="70" cy="42"/>
            </a:xfrm>
            <a:custGeom>
              <a:avLst/>
              <a:gdLst>
                <a:gd name="T0" fmla="*/ 69 w 70"/>
                <a:gd name="T1" fmla="*/ 41 h 42"/>
                <a:gd name="T2" fmla="*/ 0 w 70"/>
                <a:gd name="T3" fmla="*/ 0 h 42"/>
                <a:gd name="T4" fmla="*/ 62 w 70"/>
                <a:gd name="T5" fmla="*/ 41 h 42"/>
                <a:gd name="T6" fmla="*/ 69 w 70"/>
                <a:gd name="T7" fmla="*/ 41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42"/>
                <a:gd name="T14" fmla="*/ 70 w 70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42">
                  <a:moveTo>
                    <a:pt x="69" y="41"/>
                  </a:moveTo>
                  <a:lnTo>
                    <a:pt x="0" y="0"/>
                  </a:lnTo>
                  <a:lnTo>
                    <a:pt x="62" y="41"/>
                  </a:lnTo>
                  <a:lnTo>
                    <a:pt x="69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8" name="Freeform 1928"/>
            <p:cNvSpPr>
              <a:spLocks/>
            </p:cNvSpPr>
            <p:nvPr/>
          </p:nvSpPr>
          <p:spPr bwMode="auto">
            <a:xfrm>
              <a:off x="2922" y="1507"/>
              <a:ext cx="69" cy="42"/>
            </a:xfrm>
            <a:custGeom>
              <a:avLst/>
              <a:gdLst>
                <a:gd name="T0" fmla="*/ 68 w 69"/>
                <a:gd name="T1" fmla="*/ 34 h 42"/>
                <a:gd name="T2" fmla="*/ 0 w 69"/>
                <a:gd name="T3" fmla="*/ 0 h 42"/>
                <a:gd name="T4" fmla="*/ 61 w 69"/>
                <a:gd name="T5" fmla="*/ 41 h 42"/>
                <a:gd name="T6" fmla="*/ 68 w 69"/>
                <a:gd name="T7" fmla="*/ 34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42"/>
                <a:gd name="T14" fmla="*/ 69 w 6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42">
                  <a:moveTo>
                    <a:pt x="68" y="34"/>
                  </a:moveTo>
                  <a:lnTo>
                    <a:pt x="0" y="0"/>
                  </a:lnTo>
                  <a:lnTo>
                    <a:pt x="61" y="41"/>
                  </a:lnTo>
                  <a:lnTo>
                    <a:pt x="68" y="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9" name="Freeform 1929"/>
            <p:cNvSpPr>
              <a:spLocks/>
            </p:cNvSpPr>
            <p:nvPr/>
          </p:nvSpPr>
          <p:spPr bwMode="auto">
            <a:xfrm>
              <a:off x="3117" y="136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0" name="Freeform 1930"/>
            <p:cNvSpPr>
              <a:spLocks/>
            </p:cNvSpPr>
            <p:nvPr/>
          </p:nvSpPr>
          <p:spPr bwMode="auto">
            <a:xfrm>
              <a:off x="3083" y="1366"/>
              <a:ext cx="21" cy="17"/>
            </a:xfrm>
            <a:custGeom>
              <a:avLst/>
              <a:gdLst>
                <a:gd name="T0" fmla="*/ 20 w 21"/>
                <a:gd name="T1" fmla="*/ 16 h 17"/>
                <a:gd name="T2" fmla="*/ 20 w 21"/>
                <a:gd name="T3" fmla="*/ 0 h 17"/>
                <a:gd name="T4" fmla="*/ 13 w 21"/>
                <a:gd name="T5" fmla="*/ 0 h 17"/>
                <a:gd name="T6" fmla="*/ 6 w 21"/>
                <a:gd name="T7" fmla="*/ 0 h 17"/>
                <a:gd name="T8" fmla="*/ 6 w 21"/>
                <a:gd name="T9" fmla="*/ 16 h 17"/>
                <a:gd name="T10" fmla="*/ 0 w 21"/>
                <a:gd name="T11" fmla="*/ 16 h 17"/>
                <a:gd name="T12" fmla="*/ 6 w 21"/>
                <a:gd name="T13" fmla="*/ 16 h 17"/>
                <a:gd name="T14" fmla="*/ 6 w 21"/>
                <a:gd name="T15" fmla="*/ 0 h 17"/>
                <a:gd name="T16" fmla="*/ 13 w 21"/>
                <a:gd name="T17" fmla="*/ 0 h 17"/>
                <a:gd name="T18" fmla="*/ 13 w 21"/>
                <a:gd name="T19" fmla="*/ 16 h 17"/>
                <a:gd name="T20" fmla="*/ 20 w 21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17"/>
                <a:gd name="T35" fmla="*/ 21 w 21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17">
                  <a:moveTo>
                    <a:pt x="20" y="16"/>
                  </a:move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16"/>
                  </a:lnTo>
                  <a:lnTo>
                    <a:pt x="2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1" name="Line 1931"/>
            <p:cNvSpPr>
              <a:spLocks noChangeShapeType="1"/>
            </p:cNvSpPr>
            <p:nvPr/>
          </p:nvSpPr>
          <p:spPr bwMode="auto">
            <a:xfrm flipH="1">
              <a:off x="3089" y="1373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2" name="Freeform 1932"/>
            <p:cNvSpPr>
              <a:spLocks/>
            </p:cNvSpPr>
            <p:nvPr/>
          </p:nvSpPr>
          <p:spPr bwMode="auto">
            <a:xfrm>
              <a:off x="3110" y="136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16 w 17"/>
                <a:gd name="T11" fmla="*/ 0 h 17"/>
                <a:gd name="T12" fmla="*/ 16 w 17"/>
                <a:gd name="T13" fmla="*/ 16 h 17"/>
                <a:gd name="T14" fmla="*/ 8 w 17"/>
                <a:gd name="T15" fmla="*/ 16 h 17"/>
                <a:gd name="T16" fmla="*/ 0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3" name="Line 1933"/>
            <p:cNvSpPr>
              <a:spLocks noChangeShapeType="1"/>
            </p:cNvSpPr>
            <p:nvPr/>
          </p:nvSpPr>
          <p:spPr bwMode="auto">
            <a:xfrm flipH="1">
              <a:off x="3117" y="1373"/>
              <a:ext cx="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4" name="Freeform 1934"/>
            <p:cNvSpPr>
              <a:spLocks/>
            </p:cNvSpPr>
            <p:nvPr/>
          </p:nvSpPr>
          <p:spPr bwMode="auto">
            <a:xfrm>
              <a:off x="3089" y="1373"/>
              <a:ext cx="17" cy="1"/>
            </a:xfrm>
            <a:custGeom>
              <a:avLst/>
              <a:gdLst>
                <a:gd name="T0" fmla="*/ 8 w 17"/>
                <a:gd name="T1" fmla="*/ 0 h 1"/>
                <a:gd name="T2" fmla="*/ 16 w 17"/>
                <a:gd name="T3" fmla="*/ 0 h 1"/>
                <a:gd name="T4" fmla="*/ 8 w 17"/>
                <a:gd name="T5" fmla="*/ 0 h 1"/>
                <a:gd name="T6" fmla="*/ 0 w 17"/>
                <a:gd name="T7" fmla="*/ 0 h 1"/>
                <a:gd name="T8" fmla="*/ 8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8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5" name="Freeform 1935"/>
            <p:cNvSpPr>
              <a:spLocks/>
            </p:cNvSpPr>
            <p:nvPr/>
          </p:nvSpPr>
          <p:spPr bwMode="auto">
            <a:xfrm>
              <a:off x="3096" y="1394"/>
              <a:ext cx="29" cy="17"/>
            </a:xfrm>
            <a:custGeom>
              <a:avLst/>
              <a:gdLst>
                <a:gd name="T0" fmla="*/ 28 w 29"/>
                <a:gd name="T1" fmla="*/ 0 h 17"/>
                <a:gd name="T2" fmla="*/ 21 w 29"/>
                <a:gd name="T3" fmla="*/ 0 h 17"/>
                <a:gd name="T4" fmla="*/ 21 w 29"/>
                <a:gd name="T5" fmla="*/ 16 h 17"/>
                <a:gd name="T6" fmla="*/ 14 w 29"/>
                <a:gd name="T7" fmla="*/ 16 h 17"/>
                <a:gd name="T8" fmla="*/ 7 w 29"/>
                <a:gd name="T9" fmla="*/ 16 h 17"/>
                <a:gd name="T10" fmla="*/ 0 w 29"/>
                <a:gd name="T11" fmla="*/ 16 h 17"/>
                <a:gd name="T12" fmla="*/ 0 w 29"/>
                <a:gd name="T13" fmla="*/ 0 h 17"/>
                <a:gd name="T14" fmla="*/ 7 w 29"/>
                <a:gd name="T15" fmla="*/ 0 h 17"/>
                <a:gd name="T16" fmla="*/ 14 w 29"/>
                <a:gd name="T17" fmla="*/ 0 h 17"/>
                <a:gd name="T18" fmla="*/ 21 w 29"/>
                <a:gd name="T19" fmla="*/ 0 h 17"/>
                <a:gd name="T20" fmla="*/ 28 w 29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7"/>
                <a:gd name="T35" fmla="*/ 29 w 2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7">
                  <a:moveTo>
                    <a:pt x="28" y="0"/>
                  </a:moveTo>
                  <a:lnTo>
                    <a:pt x="21" y="0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6" name="Line 1936"/>
            <p:cNvSpPr>
              <a:spLocks noChangeShapeType="1"/>
            </p:cNvSpPr>
            <p:nvPr/>
          </p:nvSpPr>
          <p:spPr bwMode="auto">
            <a:xfrm>
              <a:off x="3103" y="1387"/>
              <a:ext cx="0" cy="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7" name="Freeform 1937"/>
            <p:cNvSpPr>
              <a:spLocks/>
            </p:cNvSpPr>
            <p:nvPr/>
          </p:nvSpPr>
          <p:spPr bwMode="auto">
            <a:xfrm>
              <a:off x="3103" y="139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8 w 17"/>
                <a:gd name="T9" fmla="*/ 16 h 17"/>
                <a:gd name="T10" fmla="*/ 8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8" name="Freeform 1938"/>
            <p:cNvSpPr>
              <a:spLocks/>
            </p:cNvSpPr>
            <p:nvPr/>
          </p:nvSpPr>
          <p:spPr bwMode="auto">
            <a:xfrm>
              <a:off x="3089" y="1373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0 w 17"/>
                <a:gd name="T3" fmla="*/ 0 h 1"/>
                <a:gd name="T4" fmla="*/ 16 w 17"/>
                <a:gd name="T5" fmla="*/ 0 h 1"/>
                <a:gd name="T6" fmla="*/ 0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1013" name="Group 1939"/>
          <p:cNvGrpSpPr>
            <a:grpSpLocks/>
          </p:cNvGrpSpPr>
          <p:nvPr/>
        </p:nvGrpSpPr>
        <p:grpSpPr bwMode="auto">
          <a:xfrm>
            <a:off x="3366741" y="3916363"/>
            <a:ext cx="1240044" cy="800100"/>
            <a:chOff x="1591" y="2467"/>
            <a:chExt cx="586" cy="504"/>
          </a:xfrm>
        </p:grpSpPr>
        <p:sp>
          <p:nvSpPr>
            <p:cNvPr id="41032" name="Freeform 1940"/>
            <p:cNvSpPr>
              <a:spLocks/>
            </p:cNvSpPr>
            <p:nvPr/>
          </p:nvSpPr>
          <p:spPr bwMode="auto">
            <a:xfrm>
              <a:off x="1591" y="2474"/>
              <a:ext cx="227" cy="391"/>
            </a:xfrm>
            <a:custGeom>
              <a:avLst/>
              <a:gdLst>
                <a:gd name="T0" fmla="*/ 0 w 227"/>
                <a:gd name="T1" fmla="*/ 109 h 391"/>
                <a:gd name="T2" fmla="*/ 0 w 227"/>
                <a:gd name="T3" fmla="*/ 123 h 391"/>
                <a:gd name="T4" fmla="*/ 7 w 227"/>
                <a:gd name="T5" fmla="*/ 137 h 391"/>
                <a:gd name="T6" fmla="*/ 20 w 227"/>
                <a:gd name="T7" fmla="*/ 144 h 391"/>
                <a:gd name="T8" fmla="*/ 34 w 227"/>
                <a:gd name="T9" fmla="*/ 144 h 391"/>
                <a:gd name="T10" fmla="*/ 27 w 227"/>
                <a:gd name="T11" fmla="*/ 150 h 391"/>
                <a:gd name="T12" fmla="*/ 20 w 227"/>
                <a:gd name="T13" fmla="*/ 144 h 391"/>
                <a:gd name="T14" fmla="*/ 7 w 227"/>
                <a:gd name="T15" fmla="*/ 144 h 391"/>
                <a:gd name="T16" fmla="*/ 7 w 227"/>
                <a:gd name="T17" fmla="*/ 280 h 391"/>
                <a:gd name="T18" fmla="*/ 7 w 227"/>
                <a:gd name="T19" fmla="*/ 355 h 391"/>
                <a:gd name="T20" fmla="*/ 0 w 227"/>
                <a:gd name="T21" fmla="*/ 362 h 391"/>
                <a:gd name="T22" fmla="*/ 7 w 227"/>
                <a:gd name="T23" fmla="*/ 369 h 391"/>
                <a:gd name="T24" fmla="*/ 13 w 227"/>
                <a:gd name="T25" fmla="*/ 376 h 391"/>
                <a:gd name="T26" fmla="*/ 20 w 227"/>
                <a:gd name="T27" fmla="*/ 383 h 391"/>
                <a:gd name="T28" fmla="*/ 27 w 227"/>
                <a:gd name="T29" fmla="*/ 390 h 391"/>
                <a:gd name="T30" fmla="*/ 41 w 227"/>
                <a:gd name="T31" fmla="*/ 390 h 391"/>
                <a:gd name="T32" fmla="*/ 54 w 227"/>
                <a:gd name="T33" fmla="*/ 383 h 391"/>
                <a:gd name="T34" fmla="*/ 61 w 227"/>
                <a:gd name="T35" fmla="*/ 369 h 391"/>
                <a:gd name="T36" fmla="*/ 75 w 227"/>
                <a:gd name="T37" fmla="*/ 362 h 391"/>
                <a:gd name="T38" fmla="*/ 89 w 227"/>
                <a:gd name="T39" fmla="*/ 355 h 391"/>
                <a:gd name="T40" fmla="*/ 102 w 227"/>
                <a:gd name="T41" fmla="*/ 335 h 391"/>
                <a:gd name="T42" fmla="*/ 116 w 227"/>
                <a:gd name="T43" fmla="*/ 328 h 391"/>
                <a:gd name="T44" fmla="*/ 130 w 227"/>
                <a:gd name="T45" fmla="*/ 308 h 391"/>
                <a:gd name="T46" fmla="*/ 150 w 227"/>
                <a:gd name="T47" fmla="*/ 294 h 391"/>
                <a:gd name="T48" fmla="*/ 164 w 227"/>
                <a:gd name="T49" fmla="*/ 280 h 391"/>
                <a:gd name="T50" fmla="*/ 178 w 227"/>
                <a:gd name="T51" fmla="*/ 267 h 391"/>
                <a:gd name="T52" fmla="*/ 198 w 227"/>
                <a:gd name="T53" fmla="*/ 253 h 391"/>
                <a:gd name="T54" fmla="*/ 205 w 227"/>
                <a:gd name="T55" fmla="*/ 239 h 391"/>
                <a:gd name="T56" fmla="*/ 219 w 227"/>
                <a:gd name="T57" fmla="*/ 232 h 391"/>
                <a:gd name="T58" fmla="*/ 226 w 227"/>
                <a:gd name="T59" fmla="*/ 226 h 391"/>
                <a:gd name="T60" fmla="*/ 157 w 227"/>
                <a:gd name="T61" fmla="*/ 34 h 391"/>
                <a:gd name="T62" fmla="*/ 0 w 227"/>
                <a:gd name="T63" fmla="*/ 103 h 3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7"/>
                <a:gd name="T97" fmla="*/ 0 h 391"/>
                <a:gd name="T98" fmla="*/ 227 w 227"/>
                <a:gd name="T99" fmla="*/ 391 h 3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7" h="391">
                  <a:moveTo>
                    <a:pt x="0" y="103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7" y="130"/>
                  </a:lnTo>
                  <a:lnTo>
                    <a:pt x="7" y="137"/>
                  </a:lnTo>
                  <a:lnTo>
                    <a:pt x="13" y="137"/>
                  </a:lnTo>
                  <a:lnTo>
                    <a:pt x="20" y="144"/>
                  </a:lnTo>
                  <a:lnTo>
                    <a:pt x="27" y="144"/>
                  </a:lnTo>
                  <a:lnTo>
                    <a:pt x="34" y="144"/>
                  </a:lnTo>
                  <a:lnTo>
                    <a:pt x="27" y="144"/>
                  </a:lnTo>
                  <a:lnTo>
                    <a:pt x="27" y="150"/>
                  </a:lnTo>
                  <a:lnTo>
                    <a:pt x="20" y="150"/>
                  </a:lnTo>
                  <a:lnTo>
                    <a:pt x="20" y="144"/>
                  </a:lnTo>
                  <a:lnTo>
                    <a:pt x="13" y="144"/>
                  </a:lnTo>
                  <a:lnTo>
                    <a:pt x="7" y="144"/>
                  </a:lnTo>
                  <a:lnTo>
                    <a:pt x="7" y="137"/>
                  </a:lnTo>
                  <a:lnTo>
                    <a:pt x="7" y="280"/>
                  </a:lnTo>
                  <a:lnTo>
                    <a:pt x="7" y="349"/>
                  </a:lnTo>
                  <a:lnTo>
                    <a:pt x="7" y="355"/>
                  </a:lnTo>
                  <a:lnTo>
                    <a:pt x="0" y="355"/>
                  </a:lnTo>
                  <a:lnTo>
                    <a:pt x="0" y="362"/>
                  </a:lnTo>
                  <a:lnTo>
                    <a:pt x="7" y="362"/>
                  </a:lnTo>
                  <a:lnTo>
                    <a:pt x="7" y="369"/>
                  </a:lnTo>
                  <a:lnTo>
                    <a:pt x="7" y="376"/>
                  </a:lnTo>
                  <a:lnTo>
                    <a:pt x="13" y="376"/>
                  </a:lnTo>
                  <a:lnTo>
                    <a:pt x="13" y="383"/>
                  </a:lnTo>
                  <a:lnTo>
                    <a:pt x="20" y="383"/>
                  </a:lnTo>
                  <a:lnTo>
                    <a:pt x="27" y="383"/>
                  </a:lnTo>
                  <a:lnTo>
                    <a:pt x="27" y="390"/>
                  </a:lnTo>
                  <a:lnTo>
                    <a:pt x="34" y="390"/>
                  </a:lnTo>
                  <a:lnTo>
                    <a:pt x="41" y="390"/>
                  </a:lnTo>
                  <a:lnTo>
                    <a:pt x="48" y="383"/>
                  </a:lnTo>
                  <a:lnTo>
                    <a:pt x="54" y="383"/>
                  </a:lnTo>
                  <a:lnTo>
                    <a:pt x="61" y="376"/>
                  </a:lnTo>
                  <a:lnTo>
                    <a:pt x="61" y="369"/>
                  </a:lnTo>
                  <a:lnTo>
                    <a:pt x="68" y="369"/>
                  </a:lnTo>
                  <a:lnTo>
                    <a:pt x="75" y="362"/>
                  </a:lnTo>
                  <a:lnTo>
                    <a:pt x="82" y="355"/>
                  </a:lnTo>
                  <a:lnTo>
                    <a:pt x="89" y="355"/>
                  </a:lnTo>
                  <a:lnTo>
                    <a:pt x="96" y="342"/>
                  </a:lnTo>
                  <a:lnTo>
                    <a:pt x="102" y="335"/>
                  </a:lnTo>
                  <a:lnTo>
                    <a:pt x="109" y="328"/>
                  </a:lnTo>
                  <a:lnTo>
                    <a:pt x="116" y="328"/>
                  </a:lnTo>
                  <a:lnTo>
                    <a:pt x="130" y="314"/>
                  </a:lnTo>
                  <a:lnTo>
                    <a:pt x="130" y="308"/>
                  </a:lnTo>
                  <a:lnTo>
                    <a:pt x="143" y="301"/>
                  </a:lnTo>
                  <a:lnTo>
                    <a:pt x="150" y="294"/>
                  </a:lnTo>
                  <a:lnTo>
                    <a:pt x="157" y="287"/>
                  </a:lnTo>
                  <a:lnTo>
                    <a:pt x="164" y="280"/>
                  </a:lnTo>
                  <a:lnTo>
                    <a:pt x="171" y="273"/>
                  </a:lnTo>
                  <a:lnTo>
                    <a:pt x="178" y="267"/>
                  </a:lnTo>
                  <a:lnTo>
                    <a:pt x="191" y="260"/>
                  </a:lnTo>
                  <a:lnTo>
                    <a:pt x="198" y="253"/>
                  </a:lnTo>
                  <a:lnTo>
                    <a:pt x="198" y="246"/>
                  </a:lnTo>
                  <a:lnTo>
                    <a:pt x="205" y="239"/>
                  </a:lnTo>
                  <a:lnTo>
                    <a:pt x="212" y="239"/>
                  </a:lnTo>
                  <a:lnTo>
                    <a:pt x="219" y="232"/>
                  </a:lnTo>
                  <a:lnTo>
                    <a:pt x="219" y="226"/>
                  </a:lnTo>
                  <a:lnTo>
                    <a:pt x="226" y="226"/>
                  </a:lnTo>
                  <a:lnTo>
                    <a:pt x="226" y="0"/>
                  </a:lnTo>
                  <a:lnTo>
                    <a:pt x="157" y="34"/>
                  </a:lnTo>
                  <a:lnTo>
                    <a:pt x="34" y="109"/>
                  </a:lnTo>
                  <a:lnTo>
                    <a:pt x="0" y="10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3" name="Freeform 1941"/>
            <p:cNvSpPr>
              <a:spLocks/>
            </p:cNvSpPr>
            <p:nvPr/>
          </p:nvSpPr>
          <p:spPr bwMode="auto">
            <a:xfrm>
              <a:off x="1591" y="2474"/>
              <a:ext cx="227" cy="391"/>
            </a:xfrm>
            <a:custGeom>
              <a:avLst/>
              <a:gdLst>
                <a:gd name="T0" fmla="*/ 0 w 227"/>
                <a:gd name="T1" fmla="*/ 103 h 391"/>
                <a:gd name="T2" fmla="*/ 0 w 227"/>
                <a:gd name="T3" fmla="*/ 109 h 391"/>
                <a:gd name="T4" fmla="*/ 0 w 227"/>
                <a:gd name="T5" fmla="*/ 116 h 391"/>
                <a:gd name="T6" fmla="*/ 0 w 227"/>
                <a:gd name="T7" fmla="*/ 123 h 391"/>
                <a:gd name="T8" fmla="*/ 7 w 227"/>
                <a:gd name="T9" fmla="*/ 130 h 391"/>
                <a:gd name="T10" fmla="*/ 7 w 227"/>
                <a:gd name="T11" fmla="*/ 137 h 391"/>
                <a:gd name="T12" fmla="*/ 13 w 227"/>
                <a:gd name="T13" fmla="*/ 137 h 391"/>
                <a:gd name="T14" fmla="*/ 13 w 227"/>
                <a:gd name="T15" fmla="*/ 144 h 391"/>
                <a:gd name="T16" fmla="*/ 20 w 227"/>
                <a:gd name="T17" fmla="*/ 144 h 391"/>
                <a:gd name="T18" fmla="*/ 27 w 227"/>
                <a:gd name="T19" fmla="*/ 144 h 391"/>
                <a:gd name="T20" fmla="*/ 34 w 227"/>
                <a:gd name="T21" fmla="*/ 144 h 391"/>
                <a:gd name="T22" fmla="*/ 34 w 227"/>
                <a:gd name="T23" fmla="*/ 150 h 391"/>
                <a:gd name="T24" fmla="*/ 27 w 227"/>
                <a:gd name="T25" fmla="*/ 150 h 391"/>
                <a:gd name="T26" fmla="*/ 20 w 227"/>
                <a:gd name="T27" fmla="*/ 150 h 391"/>
                <a:gd name="T28" fmla="*/ 13 w 227"/>
                <a:gd name="T29" fmla="*/ 144 h 391"/>
                <a:gd name="T30" fmla="*/ 7 w 227"/>
                <a:gd name="T31" fmla="*/ 144 h 391"/>
                <a:gd name="T32" fmla="*/ 7 w 227"/>
                <a:gd name="T33" fmla="*/ 137 h 391"/>
                <a:gd name="T34" fmla="*/ 7 w 227"/>
                <a:gd name="T35" fmla="*/ 280 h 391"/>
                <a:gd name="T36" fmla="*/ 7 w 227"/>
                <a:gd name="T37" fmla="*/ 349 h 391"/>
                <a:gd name="T38" fmla="*/ 7 w 227"/>
                <a:gd name="T39" fmla="*/ 355 h 391"/>
                <a:gd name="T40" fmla="*/ 7 w 227"/>
                <a:gd name="T41" fmla="*/ 362 h 391"/>
                <a:gd name="T42" fmla="*/ 7 w 227"/>
                <a:gd name="T43" fmla="*/ 369 h 391"/>
                <a:gd name="T44" fmla="*/ 7 w 227"/>
                <a:gd name="T45" fmla="*/ 376 h 391"/>
                <a:gd name="T46" fmla="*/ 13 w 227"/>
                <a:gd name="T47" fmla="*/ 376 h 391"/>
                <a:gd name="T48" fmla="*/ 13 w 227"/>
                <a:gd name="T49" fmla="*/ 383 h 391"/>
                <a:gd name="T50" fmla="*/ 20 w 227"/>
                <a:gd name="T51" fmla="*/ 383 h 391"/>
                <a:gd name="T52" fmla="*/ 27 w 227"/>
                <a:gd name="T53" fmla="*/ 390 h 391"/>
                <a:gd name="T54" fmla="*/ 34 w 227"/>
                <a:gd name="T55" fmla="*/ 390 h 391"/>
                <a:gd name="T56" fmla="*/ 41 w 227"/>
                <a:gd name="T57" fmla="*/ 390 h 391"/>
                <a:gd name="T58" fmla="*/ 48 w 227"/>
                <a:gd name="T59" fmla="*/ 390 h 391"/>
                <a:gd name="T60" fmla="*/ 48 w 227"/>
                <a:gd name="T61" fmla="*/ 383 h 391"/>
                <a:gd name="T62" fmla="*/ 54 w 227"/>
                <a:gd name="T63" fmla="*/ 383 h 391"/>
                <a:gd name="T64" fmla="*/ 61 w 227"/>
                <a:gd name="T65" fmla="*/ 376 h 391"/>
                <a:gd name="T66" fmla="*/ 68 w 227"/>
                <a:gd name="T67" fmla="*/ 369 h 391"/>
                <a:gd name="T68" fmla="*/ 75 w 227"/>
                <a:gd name="T69" fmla="*/ 362 h 391"/>
                <a:gd name="T70" fmla="*/ 82 w 227"/>
                <a:gd name="T71" fmla="*/ 355 h 391"/>
                <a:gd name="T72" fmla="*/ 89 w 227"/>
                <a:gd name="T73" fmla="*/ 355 h 391"/>
                <a:gd name="T74" fmla="*/ 96 w 227"/>
                <a:gd name="T75" fmla="*/ 349 h 391"/>
                <a:gd name="T76" fmla="*/ 102 w 227"/>
                <a:gd name="T77" fmla="*/ 342 h 391"/>
                <a:gd name="T78" fmla="*/ 109 w 227"/>
                <a:gd name="T79" fmla="*/ 335 h 391"/>
                <a:gd name="T80" fmla="*/ 123 w 227"/>
                <a:gd name="T81" fmla="*/ 321 h 391"/>
                <a:gd name="T82" fmla="*/ 137 w 227"/>
                <a:gd name="T83" fmla="*/ 308 h 391"/>
                <a:gd name="T84" fmla="*/ 143 w 227"/>
                <a:gd name="T85" fmla="*/ 301 h 391"/>
                <a:gd name="T86" fmla="*/ 150 w 227"/>
                <a:gd name="T87" fmla="*/ 294 h 391"/>
                <a:gd name="T88" fmla="*/ 157 w 227"/>
                <a:gd name="T89" fmla="*/ 287 h 391"/>
                <a:gd name="T90" fmla="*/ 164 w 227"/>
                <a:gd name="T91" fmla="*/ 280 h 391"/>
                <a:gd name="T92" fmla="*/ 171 w 227"/>
                <a:gd name="T93" fmla="*/ 273 h 391"/>
                <a:gd name="T94" fmla="*/ 185 w 227"/>
                <a:gd name="T95" fmla="*/ 267 h 391"/>
                <a:gd name="T96" fmla="*/ 191 w 227"/>
                <a:gd name="T97" fmla="*/ 260 h 391"/>
                <a:gd name="T98" fmla="*/ 191 w 227"/>
                <a:gd name="T99" fmla="*/ 253 h 391"/>
                <a:gd name="T100" fmla="*/ 198 w 227"/>
                <a:gd name="T101" fmla="*/ 246 h 391"/>
                <a:gd name="T102" fmla="*/ 205 w 227"/>
                <a:gd name="T103" fmla="*/ 246 h 391"/>
                <a:gd name="T104" fmla="*/ 212 w 227"/>
                <a:gd name="T105" fmla="*/ 239 h 391"/>
                <a:gd name="T106" fmla="*/ 219 w 227"/>
                <a:gd name="T107" fmla="*/ 232 h 391"/>
                <a:gd name="T108" fmla="*/ 226 w 227"/>
                <a:gd name="T109" fmla="*/ 226 h 391"/>
                <a:gd name="T110" fmla="*/ 226 w 227"/>
                <a:gd name="T111" fmla="*/ 0 h 391"/>
                <a:gd name="T112" fmla="*/ 157 w 227"/>
                <a:gd name="T113" fmla="*/ 34 h 391"/>
                <a:gd name="T114" fmla="*/ 34 w 227"/>
                <a:gd name="T115" fmla="*/ 109 h 391"/>
                <a:gd name="T116" fmla="*/ 0 w 227"/>
                <a:gd name="T117" fmla="*/ 103 h 3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7"/>
                <a:gd name="T178" fmla="*/ 0 h 391"/>
                <a:gd name="T179" fmla="*/ 227 w 227"/>
                <a:gd name="T180" fmla="*/ 391 h 3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7" h="391">
                  <a:moveTo>
                    <a:pt x="0" y="103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7" y="130"/>
                  </a:lnTo>
                  <a:lnTo>
                    <a:pt x="7" y="137"/>
                  </a:lnTo>
                  <a:lnTo>
                    <a:pt x="13" y="137"/>
                  </a:lnTo>
                  <a:lnTo>
                    <a:pt x="13" y="144"/>
                  </a:lnTo>
                  <a:lnTo>
                    <a:pt x="20" y="144"/>
                  </a:lnTo>
                  <a:lnTo>
                    <a:pt x="27" y="144"/>
                  </a:lnTo>
                  <a:lnTo>
                    <a:pt x="34" y="144"/>
                  </a:lnTo>
                  <a:lnTo>
                    <a:pt x="34" y="150"/>
                  </a:lnTo>
                  <a:lnTo>
                    <a:pt x="27" y="150"/>
                  </a:lnTo>
                  <a:lnTo>
                    <a:pt x="20" y="150"/>
                  </a:lnTo>
                  <a:lnTo>
                    <a:pt x="13" y="144"/>
                  </a:lnTo>
                  <a:lnTo>
                    <a:pt x="7" y="144"/>
                  </a:lnTo>
                  <a:lnTo>
                    <a:pt x="7" y="137"/>
                  </a:lnTo>
                  <a:lnTo>
                    <a:pt x="7" y="280"/>
                  </a:lnTo>
                  <a:lnTo>
                    <a:pt x="7" y="349"/>
                  </a:lnTo>
                  <a:lnTo>
                    <a:pt x="7" y="355"/>
                  </a:lnTo>
                  <a:lnTo>
                    <a:pt x="7" y="362"/>
                  </a:lnTo>
                  <a:lnTo>
                    <a:pt x="7" y="369"/>
                  </a:lnTo>
                  <a:lnTo>
                    <a:pt x="7" y="376"/>
                  </a:lnTo>
                  <a:lnTo>
                    <a:pt x="13" y="376"/>
                  </a:lnTo>
                  <a:lnTo>
                    <a:pt x="13" y="383"/>
                  </a:lnTo>
                  <a:lnTo>
                    <a:pt x="20" y="383"/>
                  </a:lnTo>
                  <a:lnTo>
                    <a:pt x="27" y="390"/>
                  </a:lnTo>
                  <a:lnTo>
                    <a:pt x="34" y="390"/>
                  </a:lnTo>
                  <a:lnTo>
                    <a:pt x="41" y="390"/>
                  </a:lnTo>
                  <a:lnTo>
                    <a:pt x="48" y="390"/>
                  </a:lnTo>
                  <a:lnTo>
                    <a:pt x="48" y="383"/>
                  </a:lnTo>
                  <a:lnTo>
                    <a:pt x="54" y="383"/>
                  </a:lnTo>
                  <a:lnTo>
                    <a:pt x="61" y="376"/>
                  </a:lnTo>
                  <a:lnTo>
                    <a:pt x="68" y="369"/>
                  </a:lnTo>
                  <a:lnTo>
                    <a:pt x="75" y="362"/>
                  </a:lnTo>
                  <a:lnTo>
                    <a:pt x="82" y="355"/>
                  </a:lnTo>
                  <a:lnTo>
                    <a:pt x="89" y="355"/>
                  </a:lnTo>
                  <a:lnTo>
                    <a:pt x="96" y="349"/>
                  </a:lnTo>
                  <a:lnTo>
                    <a:pt x="102" y="342"/>
                  </a:lnTo>
                  <a:lnTo>
                    <a:pt x="109" y="335"/>
                  </a:lnTo>
                  <a:lnTo>
                    <a:pt x="123" y="321"/>
                  </a:lnTo>
                  <a:lnTo>
                    <a:pt x="137" y="308"/>
                  </a:lnTo>
                  <a:lnTo>
                    <a:pt x="143" y="301"/>
                  </a:lnTo>
                  <a:lnTo>
                    <a:pt x="150" y="294"/>
                  </a:lnTo>
                  <a:lnTo>
                    <a:pt x="157" y="287"/>
                  </a:lnTo>
                  <a:lnTo>
                    <a:pt x="164" y="280"/>
                  </a:lnTo>
                  <a:lnTo>
                    <a:pt x="171" y="273"/>
                  </a:lnTo>
                  <a:lnTo>
                    <a:pt x="185" y="267"/>
                  </a:lnTo>
                  <a:lnTo>
                    <a:pt x="191" y="260"/>
                  </a:lnTo>
                  <a:lnTo>
                    <a:pt x="191" y="253"/>
                  </a:lnTo>
                  <a:lnTo>
                    <a:pt x="198" y="246"/>
                  </a:lnTo>
                  <a:lnTo>
                    <a:pt x="205" y="246"/>
                  </a:lnTo>
                  <a:lnTo>
                    <a:pt x="212" y="239"/>
                  </a:lnTo>
                  <a:lnTo>
                    <a:pt x="219" y="232"/>
                  </a:lnTo>
                  <a:lnTo>
                    <a:pt x="226" y="226"/>
                  </a:lnTo>
                  <a:lnTo>
                    <a:pt x="226" y="0"/>
                  </a:lnTo>
                  <a:lnTo>
                    <a:pt x="157" y="34"/>
                  </a:lnTo>
                  <a:lnTo>
                    <a:pt x="34" y="109"/>
                  </a:lnTo>
                  <a:lnTo>
                    <a:pt x="0" y="10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4" name="Freeform 1942"/>
            <p:cNvSpPr>
              <a:spLocks/>
            </p:cNvSpPr>
            <p:nvPr/>
          </p:nvSpPr>
          <p:spPr bwMode="auto">
            <a:xfrm>
              <a:off x="1591" y="2467"/>
              <a:ext cx="227" cy="138"/>
            </a:xfrm>
            <a:custGeom>
              <a:avLst/>
              <a:gdLst>
                <a:gd name="T0" fmla="*/ 171 w 227"/>
                <a:gd name="T1" fmla="*/ 0 h 138"/>
                <a:gd name="T2" fmla="*/ 7 w 227"/>
                <a:gd name="T3" fmla="*/ 96 h 138"/>
                <a:gd name="T4" fmla="*/ 7 w 227"/>
                <a:gd name="T5" fmla="*/ 103 h 138"/>
                <a:gd name="T6" fmla="*/ 0 w 227"/>
                <a:gd name="T7" fmla="*/ 110 h 138"/>
                <a:gd name="T8" fmla="*/ 0 w 227"/>
                <a:gd name="T9" fmla="*/ 116 h 138"/>
                <a:gd name="T10" fmla="*/ 0 w 227"/>
                <a:gd name="T11" fmla="*/ 123 h 138"/>
                <a:gd name="T12" fmla="*/ 7 w 227"/>
                <a:gd name="T13" fmla="*/ 130 h 138"/>
                <a:gd name="T14" fmla="*/ 13 w 227"/>
                <a:gd name="T15" fmla="*/ 130 h 138"/>
                <a:gd name="T16" fmla="*/ 20 w 227"/>
                <a:gd name="T17" fmla="*/ 137 h 138"/>
                <a:gd name="T18" fmla="*/ 27 w 227"/>
                <a:gd name="T19" fmla="*/ 137 h 138"/>
                <a:gd name="T20" fmla="*/ 34 w 227"/>
                <a:gd name="T21" fmla="*/ 137 h 138"/>
                <a:gd name="T22" fmla="*/ 34 w 227"/>
                <a:gd name="T23" fmla="*/ 130 h 138"/>
                <a:gd name="T24" fmla="*/ 41 w 227"/>
                <a:gd name="T25" fmla="*/ 130 h 138"/>
                <a:gd name="T26" fmla="*/ 48 w 227"/>
                <a:gd name="T27" fmla="*/ 130 h 138"/>
                <a:gd name="T28" fmla="*/ 54 w 227"/>
                <a:gd name="T29" fmla="*/ 130 h 138"/>
                <a:gd name="T30" fmla="*/ 54 w 227"/>
                <a:gd name="T31" fmla="*/ 123 h 138"/>
                <a:gd name="T32" fmla="*/ 61 w 227"/>
                <a:gd name="T33" fmla="*/ 123 h 138"/>
                <a:gd name="T34" fmla="*/ 61 w 227"/>
                <a:gd name="T35" fmla="*/ 116 h 138"/>
                <a:gd name="T36" fmla="*/ 68 w 227"/>
                <a:gd name="T37" fmla="*/ 116 h 138"/>
                <a:gd name="T38" fmla="*/ 75 w 227"/>
                <a:gd name="T39" fmla="*/ 110 h 138"/>
                <a:gd name="T40" fmla="*/ 82 w 227"/>
                <a:gd name="T41" fmla="*/ 110 h 138"/>
                <a:gd name="T42" fmla="*/ 89 w 227"/>
                <a:gd name="T43" fmla="*/ 103 h 138"/>
                <a:gd name="T44" fmla="*/ 96 w 227"/>
                <a:gd name="T45" fmla="*/ 96 h 138"/>
                <a:gd name="T46" fmla="*/ 109 w 227"/>
                <a:gd name="T47" fmla="*/ 89 h 138"/>
                <a:gd name="T48" fmla="*/ 116 w 227"/>
                <a:gd name="T49" fmla="*/ 82 h 138"/>
                <a:gd name="T50" fmla="*/ 123 w 227"/>
                <a:gd name="T51" fmla="*/ 75 h 138"/>
                <a:gd name="T52" fmla="*/ 130 w 227"/>
                <a:gd name="T53" fmla="*/ 75 h 138"/>
                <a:gd name="T54" fmla="*/ 137 w 227"/>
                <a:gd name="T55" fmla="*/ 68 h 138"/>
                <a:gd name="T56" fmla="*/ 150 w 227"/>
                <a:gd name="T57" fmla="*/ 62 h 138"/>
                <a:gd name="T58" fmla="*/ 157 w 227"/>
                <a:gd name="T59" fmla="*/ 55 h 138"/>
                <a:gd name="T60" fmla="*/ 164 w 227"/>
                <a:gd name="T61" fmla="*/ 48 h 138"/>
                <a:gd name="T62" fmla="*/ 171 w 227"/>
                <a:gd name="T63" fmla="*/ 48 h 138"/>
                <a:gd name="T64" fmla="*/ 178 w 227"/>
                <a:gd name="T65" fmla="*/ 41 h 138"/>
                <a:gd name="T66" fmla="*/ 185 w 227"/>
                <a:gd name="T67" fmla="*/ 34 h 138"/>
                <a:gd name="T68" fmla="*/ 191 w 227"/>
                <a:gd name="T69" fmla="*/ 27 h 138"/>
                <a:gd name="T70" fmla="*/ 198 w 227"/>
                <a:gd name="T71" fmla="*/ 27 h 138"/>
                <a:gd name="T72" fmla="*/ 205 w 227"/>
                <a:gd name="T73" fmla="*/ 21 h 138"/>
                <a:gd name="T74" fmla="*/ 212 w 227"/>
                <a:gd name="T75" fmla="*/ 21 h 138"/>
                <a:gd name="T76" fmla="*/ 212 w 227"/>
                <a:gd name="T77" fmla="*/ 14 h 138"/>
                <a:gd name="T78" fmla="*/ 219 w 227"/>
                <a:gd name="T79" fmla="*/ 14 h 138"/>
                <a:gd name="T80" fmla="*/ 226 w 227"/>
                <a:gd name="T81" fmla="*/ 7 h 138"/>
                <a:gd name="T82" fmla="*/ 178 w 227"/>
                <a:gd name="T83" fmla="*/ 27 h 138"/>
                <a:gd name="T84" fmla="*/ 171 w 227"/>
                <a:gd name="T85" fmla="*/ 27 h 138"/>
                <a:gd name="T86" fmla="*/ 171 w 227"/>
                <a:gd name="T87" fmla="*/ 0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7"/>
                <a:gd name="T133" fmla="*/ 0 h 138"/>
                <a:gd name="T134" fmla="*/ 227 w 227"/>
                <a:gd name="T135" fmla="*/ 138 h 1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7" h="138">
                  <a:moveTo>
                    <a:pt x="171" y="0"/>
                  </a:moveTo>
                  <a:lnTo>
                    <a:pt x="7" y="96"/>
                  </a:lnTo>
                  <a:lnTo>
                    <a:pt x="7" y="103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7" y="130"/>
                  </a:lnTo>
                  <a:lnTo>
                    <a:pt x="13" y="130"/>
                  </a:lnTo>
                  <a:lnTo>
                    <a:pt x="20" y="137"/>
                  </a:lnTo>
                  <a:lnTo>
                    <a:pt x="27" y="137"/>
                  </a:lnTo>
                  <a:lnTo>
                    <a:pt x="34" y="137"/>
                  </a:lnTo>
                  <a:lnTo>
                    <a:pt x="34" y="130"/>
                  </a:lnTo>
                  <a:lnTo>
                    <a:pt x="41" y="130"/>
                  </a:lnTo>
                  <a:lnTo>
                    <a:pt x="48" y="130"/>
                  </a:lnTo>
                  <a:lnTo>
                    <a:pt x="54" y="130"/>
                  </a:lnTo>
                  <a:lnTo>
                    <a:pt x="54" y="123"/>
                  </a:lnTo>
                  <a:lnTo>
                    <a:pt x="61" y="123"/>
                  </a:lnTo>
                  <a:lnTo>
                    <a:pt x="61" y="116"/>
                  </a:lnTo>
                  <a:lnTo>
                    <a:pt x="68" y="116"/>
                  </a:lnTo>
                  <a:lnTo>
                    <a:pt x="75" y="110"/>
                  </a:lnTo>
                  <a:lnTo>
                    <a:pt x="82" y="110"/>
                  </a:lnTo>
                  <a:lnTo>
                    <a:pt x="89" y="103"/>
                  </a:lnTo>
                  <a:lnTo>
                    <a:pt x="96" y="96"/>
                  </a:lnTo>
                  <a:lnTo>
                    <a:pt x="109" y="89"/>
                  </a:lnTo>
                  <a:lnTo>
                    <a:pt x="116" y="82"/>
                  </a:lnTo>
                  <a:lnTo>
                    <a:pt x="123" y="75"/>
                  </a:lnTo>
                  <a:lnTo>
                    <a:pt x="130" y="75"/>
                  </a:lnTo>
                  <a:lnTo>
                    <a:pt x="137" y="68"/>
                  </a:lnTo>
                  <a:lnTo>
                    <a:pt x="150" y="62"/>
                  </a:lnTo>
                  <a:lnTo>
                    <a:pt x="157" y="55"/>
                  </a:lnTo>
                  <a:lnTo>
                    <a:pt x="164" y="48"/>
                  </a:lnTo>
                  <a:lnTo>
                    <a:pt x="171" y="48"/>
                  </a:lnTo>
                  <a:lnTo>
                    <a:pt x="178" y="41"/>
                  </a:lnTo>
                  <a:lnTo>
                    <a:pt x="185" y="34"/>
                  </a:lnTo>
                  <a:lnTo>
                    <a:pt x="191" y="27"/>
                  </a:lnTo>
                  <a:lnTo>
                    <a:pt x="198" y="27"/>
                  </a:lnTo>
                  <a:lnTo>
                    <a:pt x="205" y="21"/>
                  </a:lnTo>
                  <a:lnTo>
                    <a:pt x="212" y="21"/>
                  </a:lnTo>
                  <a:lnTo>
                    <a:pt x="212" y="14"/>
                  </a:lnTo>
                  <a:lnTo>
                    <a:pt x="219" y="14"/>
                  </a:lnTo>
                  <a:lnTo>
                    <a:pt x="226" y="7"/>
                  </a:lnTo>
                  <a:lnTo>
                    <a:pt x="178" y="27"/>
                  </a:lnTo>
                  <a:lnTo>
                    <a:pt x="171" y="27"/>
                  </a:lnTo>
                  <a:lnTo>
                    <a:pt x="17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5" name="Freeform 1943"/>
            <p:cNvSpPr>
              <a:spLocks/>
            </p:cNvSpPr>
            <p:nvPr/>
          </p:nvSpPr>
          <p:spPr bwMode="auto">
            <a:xfrm>
              <a:off x="1591" y="2467"/>
              <a:ext cx="227" cy="138"/>
            </a:xfrm>
            <a:custGeom>
              <a:avLst/>
              <a:gdLst>
                <a:gd name="T0" fmla="*/ 171 w 227"/>
                <a:gd name="T1" fmla="*/ 0 h 138"/>
                <a:gd name="T2" fmla="*/ 7 w 227"/>
                <a:gd name="T3" fmla="*/ 103 h 138"/>
                <a:gd name="T4" fmla="*/ 0 w 227"/>
                <a:gd name="T5" fmla="*/ 110 h 138"/>
                <a:gd name="T6" fmla="*/ 0 w 227"/>
                <a:gd name="T7" fmla="*/ 116 h 138"/>
                <a:gd name="T8" fmla="*/ 7 w 227"/>
                <a:gd name="T9" fmla="*/ 123 h 138"/>
                <a:gd name="T10" fmla="*/ 7 w 227"/>
                <a:gd name="T11" fmla="*/ 130 h 138"/>
                <a:gd name="T12" fmla="*/ 13 w 227"/>
                <a:gd name="T13" fmla="*/ 130 h 138"/>
                <a:gd name="T14" fmla="*/ 13 w 227"/>
                <a:gd name="T15" fmla="*/ 137 h 138"/>
                <a:gd name="T16" fmla="*/ 20 w 227"/>
                <a:gd name="T17" fmla="*/ 137 h 138"/>
                <a:gd name="T18" fmla="*/ 27 w 227"/>
                <a:gd name="T19" fmla="*/ 137 h 138"/>
                <a:gd name="T20" fmla="*/ 34 w 227"/>
                <a:gd name="T21" fmla="*/ 137 h 138"/>
                <a:gd name="T22" fmla="*/ 41 w 227"/>
                <a:gd name="T23" fmla="*/ 130 h 138"/>
                <a:gd name="T24" fmla="*/ 48 w 227"/>
                <a:gd name="T25" fmla="*/ 130 h 138"/>
                <a:gd name="T26" fmla="*/ 54 w 227"/>
                <a:gd name="T27" fmla="*/ 130 h 138"/>
                <a:gd name="T28" fmla="*/ 54 w 227"/>
                <a:gd name="T29" fmla="*/ 123 h 138"/>
                <a:gd name="T30" fmla="*/ 61 w 227"/>
                <a:gd name="T31" fmla="*/ 123 h 138"/>
                <a:gd name="T32" fmla="*/ 68 w 227"/>
                <a:gd name="T33" fmla="*/ 116 h 138"/>
                <a:gd name="T34" fmla="*/ 75 w 227"/>
                <a:gd name="T35" fmla="*/ 116 h 138"/>
                <a:gd name="T36" fmla="*/ 82 w 227"/>
                <a:gd name="T37" fmla="*/ 110 h 138"/>
                <a:gd name="T38" fmla="*/ 89 w 227"/>
                <a:gd name="T39" fmla="*/ 103 h 138"/>
                <a:gd name="T40" fmla="*/ 96 w 227"/>
                <a:gd name="T41" fmla="*/ 96 h 138"/>
                <a:gd name="T42" fmla="*/ 102 w 227"/>
                <a:gd name="T43" fmla="*/ 96 h 138"/>
                <a:gd name="T44" fmla="*/ 109 w 227"/>
                <a:gd name="T45" fmla="*/ 89 h 138"/>
                <a:gd name="T46" fmla="*/ 116 w 227"/>
                <a:gd name="T47" fmla="*/ 82 h 138"/>
                <a:gd name="T48" fmla="*/ 123 w 227"/>
                <a:gd name="T49" fmla="*/ 82 h 138"/>
                <a:gd name="T50" fmla="*/ 130 w 227"/>
                <a:gd name="T51" fmla="*/ 75 h 138"/>
                <a:gd name="T52" fmla="*/ 137 w 227"/>
                <a:gd name="T53" fmla="*/ 68 h 138"/>
                <a:gd name="T54" fmla="*/ 150 w 227"/>
                <a:gd name="T55" fmla="*/ 62 h 138"/>
                <a:gd name="T56" fmla="*/ 157 w 227"/>
                <a:gd name="T57" fmla="*/ 55 h 138"/>
                <a:gd name="T58" fmla="*/ 164 w 227"/>
                <a:gd name="T59" fmla="*/ 55 h 138"/>
                <a:gd name="T60" fmla="*/ 171 w 227"/>
                <a:gd name="T61" fmla="*/ 48 h 138"/>
                <a:gd name="T62" fmla="*/ 178 w 227"/>
                <a:gd name="T63" fmla="*/ 41 h 138"/>
                <a:gd name="T64" fmla="*/ 185 w 227"/>
                <a:gd name="T65" fmla="*/ 34 h 138"/>
                <a:gd name="T66" fmla="*/ 191 w 227"/>
                <a:gd name="T67" fmla="*/ 34 h 138"/>
                <a:gd name="T68" fmla="*/ 198 w 227"/>
                <a:gd name="T69" fmla="*/ 27 h 138"/>
                <a:gd name="T70" fmla="*/ 205 w 227"/>
                <a:gd name="T71" fmla="*/ 21 h 138"/>
                <a:gd name="T72" fmla="*/ 212 w 227"/>
                <a:gd name="T73" fmla="*/ 21 h 138"/>
                <a:gd name="T74" fmla="*/ 219 w 227"/>
                <a:gd name="T75" fmla="*/ 14 h 138"/>
                <a:gd name="T76" fmla="*/ 226 w 227"/>
                <a:gd name="T77" fmla="*/ 14 h 138"/>
                <a:gd name="T78" fmla="*/ 226 w 227"/>
                <a:gd name="T79" fmla="*/ 7 h 138"/>
                <a:gd name="T80" fmla="*/ 185 w 227"/>
                <a:gd name="T81" fmla="*/ 27 h 138"/>
                <a:gd name="T82" fmla="*/ 171 w 227"/>
                <a:gd name="T83" fmla="*/ 27 h 138"/>
                <a:gd name="T84" fmla="*/ 171 w 227"/>
                <a:gd name="T85" fmla="*/ 0 h 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7"/>
                <a:gd name="T130" fmla="*/ 0 h 138"/>
                <a:gd name="T131" fmla="*/ 227 w 227"/>
                <a:gd name="T132" fmla="*/ 138 h 1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7" h="138">
                  <a:moveTo>
                    <a:pt x="171" y="0"/>
                  </a:moveTo>
                  <a:lnTo>
                    <a:pt x="7" y="103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7" y="123"/>
                  </a:lnTo>
                  <a:lnTo>
                    <a:pt x="7" y="130"/>
                  </a:lnTo>
                  <a:lnTo>
                    <a:pt x="13" y="130"/>
                  </a:lnTo>
                  <a:lnTo>
                    <a:pt x="13" y="137"/>
                  </a:lnTo>
                  <a:lnTo>
                    <a:pt x="20" y="137"/>
                  </a:lnTo>
                  <a:lnTo>
                    <a:pt x="27" y="137"/>
                  </a:lnTo>
                  <a:lnTo>
                    <a:pt x="34" y="137"/>
                  </a:lnTo>
                  <a:lnTo>
                    <a:pt x="41" y="130"/>
                  </a:lnTo>
                  <a:lnTo>
                    <a:pt x="48" y="130"/>
                  </a:lnTo>
                  <a:lnTo>
                    <a:pt x="54" y="130"/>
                  </a:lnTo>
                  <a:lnTo>
                    <a:pt x="54" y="123"/>
                  </a:lnTo>
                  <a:lnTo>
                    <a:pt x="61" y="123"/>
                  </a:lnTo>
                  <a:lnTo>
                    <a:pt x="68" y="116"/>
                  </a:lnTo>
                  <a:lnTo>
                    <a:pt x="75" y="116"/>
                  </a:lnTo>
                  <a:lnTo>
                    <a:pt x="82" y="110"/>
                  </a:lnTo>
                  <a:lnTo>
                    <a:pt x="89" y="103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9" y="89"/>
                  </a:lnTo>
                  <a:lnTo>
                    <a:pt x="116" y="82"/>
                  </a:lnTo>
                  <a:lnTo>
                    <a:pt x="123" y="82"/>
                  </a:lnTo>
                  <a:lnTo>
                    <a:pt x="130" y="75"/>
                  </a:lnTo>
                  <a:lnTo>
                    <a:pt x="137" y="68"/>
                  </a:lnTo>
                  <a:lnTo>
                    <a:pt x="150" y="62"/>
                  </a:lnTo>
                  <a:lnTo>
                    <a:pt x="157" y="55"/>
                  </a:lnTo>
                  <a:lnTo>
                    <a:pt x="164" y="55"/>
                  </a:lnTo>
                  <a:lnTo>
                    <a:pt x="171" y="48"/>
                  </a:lnTo>
                  <a:lnTo>
                    <a:pt x="178" y="41"/>
                  </a:lnTo>
                  <a:lnTo>
                    <a:pt x="185" y="34"/>
                  </a:lnTo>
                  <a:lnTo>
                    <a:pt x="191" y="34"/>
                  </a:lnTo>
                  <a:lnTo>
                    <a:pt x="198" y="27"/>
                  </a:lnTo>
                  <a:lnTo>
                    <a:pt x="205" y="21"/>
                  </a:lnTo>
                  <a:lnTo>
                    <a:pt x="212" y="21"/>
                  </a:lnTo>
                  <a:lnTo>
                    <a:pt x="219" y="14"/>
                  </a:lnTo>
                  <a:lnTo>
                    <a:pt x="226" y="14"/>
                  </a:lnTo>
                  <a:lnTo>
                    <a:pt x="226" y="7"/>
                  </a:lnTo>
                  <a:lnTo>
                    <a:pt x="185" y="27"/>
                  </a:lnTo>
                  <a:lnTo>
                    <a:pt x="171" y="27"/>
                  </a:lnTo>
                  <a:lnTo>
                    <a:pt x="17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6" name="Freeform 1944"/>
            <p:cNvSpPr>
              <a:spLocks/>
            </p:cNvSpPr>
            <p:nvPr/>
          </p:nvSpPr>
          <p:spPr bwMode="auto">
            <a:xfrm>
              <a:off x="1598" y="2474"/>
              <a:ext cx="172" cy="117"/>
            </a:xfrm>
            <a:custGeom>
              <a:avLst/>
              <a:gdLst>
                <a:gd name="T0" fmla="*/ 0 w 172"/>
                <a:gd name="T1" fmla="*/ 109 h 117"/>
                <a:gd name="T2" fmla="*/ 171 w 172"/>
                <a:gd name="T3" fmla="*/ 0 h 117"/>
                <a:gd name="T4" fmla="*/ 171 w 172"/>
                <a:gd name="T5" fmla="*/ 7 h 117"/>
                <a:gd name="T6" fmla="*/ 0 w 172"/>
                <a:gd name="T7" fmla="*/ 116 h 117"/>
                <a:gd name="T8" fmla="*/ 0 w 172"/>
                <a:gd name="T9" fmla="*/ 109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17"/>
                <a:gd name="T17" fmla="*/ 172 w 17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17">
                  <a:moveTo>
                    <a:pt x="0" y="109"/>
                  </a:moveTo>
                  <a:lnTo>
                    <a:pt x="171" y="0"/>
                  </a:lnTo>
                  <a:lnTo>
                    <a:pt x="171" y="7"/>
                  </a:lnTo>
                  <a:lnTo>
                    <a:pt x="0" y="116"/>
                  </a:lnTo>
                  <a:lnTo>
                    <a:pt x="0" y="1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7" name="Freeform 1945"/>
            <p:cNvSpPr>
              <a:spLocks/>
            </p:cNvSpPr>
            <p:nvPr/>
          </p:nvSpPr>
          <p:spPr bwMode="auto">
            <a:xfrm>
              <a:off x="1598" y="2474"/>
              <a:ext cx="172" cy="117"/>
            </a:xfrm>
            <a:custGeom>
              <a:avLst/>
              <a:gdLst>
                <a:gd name="T0" fmla="*/ 0 w 172"/>
                <a:gd name="T1" fmla="*/ 109 h 117"/>
                <a:gd name="T2" fmla="*/ 171 w 172"/>
                <a:gd name="T3" fmla="*/ 0 h 117"/>
                <a:gd name="T4" fmla="*/ 171 w 172"/>
                <a:gd name="T5" fmla="*/ 7 h 117"/>
                <a:gd name="T6" fmla="*/ 0 w 172"/>
                <a:gd name="T7" fmla="*/ 116 h 117"/>
                <a:gd name="T8" fmla="*/ 0 w 172"/>
                <a:gd name="T9" fmla="*/ 109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17"/>
                <a:gd name="T17" fmla="*/ 172 w 17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17">
                  <a:moveTo>
                    <a:pt x="0" y="109"/>
                  </a:moveTo>
                  <a:lnTo>
                    <a:pt x="171" y="0"/>
                  </a:lnTo>
                  <a:lnTo>
                    <a:pt x="171" y="7"/>
                  </a:lnTo>
                  <a:lnTo>
                    <a:pt x="0" y="116"/>
                  </a:lnTo>
                  <a:lnTo>
                    <a:pt x="0" y="10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8" name="Freeform 1946"/>
            <p:cNvSpPr>
              <a:spLocks/>
            </p:cNvSpPr>
            <p:nvPr/>
          </p:nvSpPr>
          <p:spPr bwMode="auto">
            <a:xfrm>
              <a:off x="1598" y="2474"/>
              <a:ext cx="185" cy="117"/>
            </a:xfrm>
            <a:custGeom>
              <a:avLst/>
              <a:gdLst>
                <a:gd name="T0" fmla="*/ 0 w 185"/>
                <a:gd name="T1" fmla="*/ 116 h 117"/>
                <a:gd name="T2" fmla="*/ 184 w 185"/>
                <a:gd name="T3" fmla="*/ 0 h 117"/>
                <a:gd name="T4" fmla="*/ 178 w 185"/>
                <a:gd name="T5" fmla="*/ 7 h 117"/>
                <a:gd name="T6" fmla="*/ 6 w 185"/>
                <a:gd name="T7" fmla="*/ 116 h 117"/>
                <a:gd name="T8" fmla="*/ 0 w 185"/>
                <a:gd name="T9" fmla="*/ 116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117"/>
                <a:gd name="T17" fmla="*/ 185 w 185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117">
                  <a:moveTo>
                    <a:pt x="0" y="116"/>
                  </a:moveTo>
                  <a:lnTo>
                    <a:pt x="184" y="0"/>
                  </a:lnTo>
                  <a:lnTo>
                    <a:pt x="178" y="7"/>
                  </a:lnTo>
                  <a:lnTo>
                    <a:pt x="6" y="116"/>
                  </a:lnTo>
                  <a:lnTo>
                    <a:pt x="0" y="1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9" name="Freeform 1947"/>
            <p:cNvSpPr>
              <a:spLocks/>
            </p:cNvSpPr>
            <p:nvPr/>
          </p:nvSpPr>
          <p:spPr bwMode="auto">
            <a:xfrm>
              <a:off x="1598" y="2474"/>
              <a:ext cx="185" cy="117"/>
            </a:xfrm>
            <a:custGeom>
              <a:avLst/>
              <a:gdLst>
                <a:gd name="T0" fmla="*/ 0 w 185"/>
                <a:gd name="T1" fmla="*/ 116 h 117"/>
                <a:gd name="T2" fmla="*/ 184 w 185"/>
                <a:gd name="T3" fmla="*/ 0 h 117"/>
                <a:gd name="T4" fmla="*/ 184 w 185"/>
                <a:gd name="T5" fmla="*/ 7 h 117"/>
                <a:gd name="T6" fmla="*/ 6 w 185"/>
                <a:gd name="T7" fmla="*/ 116 h 117"/>
                <a:gd name="T8" fmla="*/ 0 w 185"/>
                <a:gd name="T9" fmla="*/ 116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117"/>
                <a:gd name="T17" fmla="*/ 185 w 185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117">
                  <a:moveTo>
                    <a:pt x="0" y="116"/>
                  </a:moveTo>
                  <a:lnTo>
                    <a:pt x="184" y="0"/>
                  </a:lnTo>
                  <a:lnTo>
                    <a:pt x="184" y="7"/>
                  </a:lnTo>
                  <a:lnTo>
                    <a:pt x="6" y="116"/>
                  </a:lnTo>
                  <a:lnTo>
                    <a:pt x="0" y="1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0" name="Freeform 1948"/>
            <p:cNvSpPr>
              <a:spLocks/>
            </p:cNvSpPr>
            <p:nvPr/>
          </p:nvSpPr>
          <p:spPr bwMode="auto">
            <a:xfrm>
              <a:off x="1604" y="2467"/>
              <a:ext cx="193" cy="131"/>
            </a:xfrm>
            <a:custGeom>
              <a:avLst/>
              <a:gdLst>
                <a:gd name="T0" fmla="*/ 0 w 193"/>
                <a:gd name="T1" fmla="*/ 123 h 131"/>
                <a:gd name="T2" fmla="*/ 192 w 193"/>
                <a:gd name="T3" fmla="*/ 0 h 131"/>
                <a:gd name="T4" fmla="*/ 192 w 193"/>
                <a:gd name="T5" fmla="*/ 14 h 131"/>
                <a:gd name="T6" fmla="*/ 0 w 193"/>
                <a:gd name="T7" fmla="*/ 130 h 131"/>
                <a:gd name="T8" fmla="*/ 0 w 193"/>
                <a:gd name="T9" fmla="*/ 123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31"/>
                <a:gd name="T17" fmla="*/ 193 w 193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31">
                  <a:moveTo>
                    <a:pt x="0" y="123"/>
                  </a:moveTo>
                  <a:lnTo>
                    <a:pt x="192" y="0"/>
                  </a:lnTo>
                  <a:lnTo>
                    <a:pt x="192" y="14"/>
                  </a:lnTo>
                  <a:lnTo>
                    <a:pt x="0" y="130"/>
                  </a:lnTo>
                  <a:lnTo>
                    <a:pt x="0" y="1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1" name="Freeform 1949"/>
            <p:cNvSpPr>
              <a:spLocks/>
            </p:cNvSpPr>
            <p:nvPr/>
          </p:nvSpPr>
          <p:spPr bwMode="auto">
            <a:xfrm>
              <a:off x="1604" y="2467"/>
              <a:ext cx="193" cy="131"/>
            </a:xfrm>
            <a:custGeom>
              <a:avLst/>
              <a:gdLst>
                <a:gd name="T0" fmla="*/ 0 w 193"/>
                <a:gd name="T1" fmla="*/ 123 h 131"/>
                <a:gd name="T2" fmla="*/ 192 w 193"/>
                <a:gd name="T3" fmla="*/ 0 h 131"/>
                <a:gd name="T4" fmla="*/ 192 w 193"/>
                <a:gd name="T5" fmla="*/ 14 h 131"/>
                <a:gd name="T6" fmla="*/ 7 w 193"/>
                <a:gd name="T7" fmla="*/ 130 h 131"/>
                <a:gd name="T8" fmla="*/ 0 w 193"/>
                <a:gd name="T9" fmla="*/ 123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31"/>
                <a:gd name="T17" fmla="*/ 193 w 193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31">
                  <a:moveTo>
                    <a:pt x="0" y="123"/>
                  </a:moveTo>
                  <a:lnTo>
                    <a:pt x="192" y="0"/>
                  </a:lnTo>
                  <a:lnTo>
                    <a:pt x="192" y="14"/>
                  </a:lnTo>
                  <a:lnTo>
                    <a:pt x="7" y="130"/>
                  </a:lnTo>
                  <a:lnTo>
                    <a:pt x="0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2" name="Freeform 1950"/>
            <p:cNvSpPr>
              <a:spLocks/>
            </p:cNvSpPr>
            <p:nvPr/>
          </p:nvSpPr>
          <p:spPr bwMode="auto">
            <a:xfrm>
              <a:off x="1604" y="2474"/>
              <a:ext cx="200" cy="124"/>
            </a:xfrm>
            <a:custGeom>
              <a:avLst/>
              <a:gdLst>
                <a:gd name="T0" fmla="*/ 0 w 200"/>
                <a:gd name="T1" fmla="*/ 123 h 124"/>
                <a:gd name="T2" fmla="*/ 199 w 200"/>
                <a:gd name="T3" fmla="*/ 0 h 124"/>
                <a:gd name="T4" fmla="*/ 199 w 200"/>
                <a:gd name="T5" fmla="*/ 7 h 124"/>
                <a:gd name="T6" fmla="*/ 14 w 200"/>
                <a:gd name="T7" fmla="*/ 123 h 124"/>
                <a:gd name="T8" fmla="*/ 0 w 200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24"/>
                <a:gd name="T17" fmla="*/ 200 w 200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24">
                  <a:moveTo>
                    <a:pt x="0" y="123"/>
                  </a:moveTo>
                  <a:lnTo>
                    <a:pt x="199" y="0"/>
                  </a:lnTo>
                  <a:lnTo>
                    <a:pt x="199" y="7"/>
                  </a:lnTo>
                  <a:lnTo>
                    <a:pt x="14" y="123"/>
                  </a:lnTo>
                  <a:lnTo>
                    <a:pt x="0" y="1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3" name="Freeform 1951"/>
            <p:cNvSpPr>
              <a:spLocks/>
            </p:cNvSpPr>
            <p:nvPr/>
          </p:nvSpPr>
          <p:spPr bwMode="auto">
            <a:xfrm>
              <a:off x="1611" y="2474"/>
              <a:ext cx="200" cy="124"/>
            </a:xfrm>
            <a:custGeom>
              <a:avLst/>
              <a:gdLst>
                <a:gd name="T0" fmla="*/ 0 w 200"/>
                <a:gd name="T1" fmla="*/ 123 h 124"/>
                <a:gd name="T2" fmla="*/ 192 w 200"/>
                <a:gd name="T3" fmla="*/ 0 h 124"/>
                <a:gd name="T4" fmla="*/ 199 w 200"/>
                <a:gd name="T5" fmla="*/ 7 h 124"/>
                <a:gd name="T6" fmla="*/ 14 w 200"/>
                <a:gd name="T7" fmla="*/ 123 h 124"/>
                <a:gd name="T8" fmla="*/ 0 w 200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24"/>
                <a:gd name="T17" fmla="*/ 200 w 200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24">
                  <a:moveTo>
                    <a:pt x="0" y="123"/>
                  </a:moveTo>
                  <a:lnTo>
                    <a:pt x="192" y="0"/>
                  </a:lnTo>
                  <a:lnTo>
                    <a:pt x="199" y="7"/>
                  </a:lnTo>
                  <a:lnTo>
                    <a:pt x="14" y="123"/>
                  </a:lnTo>
                  <a:lnTo>
                    <a:pt x="0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4" name="Freeform 1952"/>
            <p:cNvSpPr>
              <a:spLocks/>
            </p:cNvSpPr>
            <p:nvPr/>
          </p:nvSpPr>
          <p:spPr bwMode="auto">
            <a:xfrm>
              <a:off x="1618" y="2474"/>
              <a:ext cx="193" cy="124"/>
            </a:xfrm>
            <a:custGeom>
              <a:avLst/>
              <a:gdLst>
                <a:gd name="T0" fmla="*/ 0 w 193"/>
                <a:gd name="T1" fmla="*/ 123 h 124"/>
                <a:gd name="T2" fmla="*/ 192 w 193"/>
                <a:gd name="T3" fmla="*/ 0 h 124"/>
                <a:gd name="T4" fmla="*/ 192 w 193"/>
                <a:gd name="T5" fmla="*/ 7 h 124"/>
                <a:gd name="T6" fmla="*/ 21 w 193"/>
                <a:gd name="T7" fmla="*/ 123 h 124"/>
                <a:gd name="T8" fmla="*/ 0 w 193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24"/>
                <a:gd name="T17" fmla="*/ 193 w 193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24">
                  <a:moveTo>
                    <a:pt x="0" y="123"/>
                  </a:moveTo>
                  <a:lnTo>
                    <a:pt x="192" y="0"/>
                  </a:lnTo>
                  <a:lnTo>
                    <a:pt x="192" y="7"/>
                  </a:lnTo>
                  <a:lnTo>
                    <a:pt x="21" y="123"/>
                  </a:lnTo>
                  <a:lnTo>
                    <a:pt x="0" y="1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5" name="Freeform 1953"/>
            <p:cNvSpPr>
              <a:spLocks/>
            </p:cNvSpPr>
            <p:nvPr/>
          </p:nvSpPr>
          <p:spPr bwMode="auto">
            <a:xfrm>
              <a:off x="1625" y="2474"/>
              <a:ext cx="193" cy="124"/>
            </a:xfrm>
            <a:custGeom>
              <a:avLst/>
              <a:gdLst>
                <a:gd name="T0" fmla="*/ 0 w 193"/>
                <a:gd name="T1" fmla="*/ 123 h 124"/>
                <a:gd name="T2" fmla="*/ 192 w 193"/>
                <a:gd name="T3" fmla="*/ 0 h 124"/>
                <a:gd name="T4" fmla="*/ 185 w 193"/>
                <a:gd name="T5" fmla="*/ 7 h 124"/>
                <a:gd name="T6" fmla="*/ 14 w 193"/>
                <a:gd name="T7" fmla="*/ 123 h 124"/>
                <a:gd name="T8" fmla="*/ 0 w 193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24"/>
                <a:gd name="T17" fmla="*/ 193 w 193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24">
                  <a:moveTo>
                    <a:pt x="0" y="123"/>
                  </a:moveTo>
                  <a:lnTo>
                    <a:pt x="192" y="0"/>
                  </a:lnTo>
                  <a:lnTo>
                    <a:pt x="185" y="7"/>
                  </a:lnTo>
                  <a:lnTo>
                    <a:pt x="14" y="123"/>
                  </a:lnTo>
                  <a:lnTo>
                    <a:pt x="0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6" name="Freeform 1954"/>
            <p:cNvSpPr>
              <a:spLocks/>
            </p:cNvSpPr>
            <p:nvPr/>
          </p:nvSpPr>
          <p:spPr bwMode="auto">
            <a:xfrm>
              <a:off x="1632" y="2508"/>
              <a:ext cx="254" cy="405"/>
            </a:xfrm>
            <a:custGeom>
              <a:avLst/>
              <a:gdLst>
                <a:gd name="T0" fmla="*/ 0 w 254"/>
                <a:gd name="T1" fmla="*/ 123 h 405"/>
                <a:gd name="T2" fmla="*/ 0 w 254"/>
                <a:gd name="T3" fmla="*/ 130 h 405"/>
                <a:gd name="T4" fmla="*/ 0 w 254"/>
                <a:gd name="T5" fmla="*/ 137 h 405"/>
                <a:gd name="T6" fmla="*/ 0 w 254"/>
                <a:gd name="T7" fmla="*/ 144 h 405"/>
                <a:gd name="T8" fmla="*/ 0 w 254"/>
                <a:gd name="T9" fmla="*/ 151 h 405"/>
                <a:gd name="T10" fmla="*/ 7 w 254"/>
                <a:gd name="T11" fmla="*/ 151 h 405"/>
                <a:gd name="T12" fmla="*/ 13 w 254"/>
                <a:gd name="T13" fmla="*/ 157 h 405"/>
                <a:gd name="T14" fmla="*/ 20 w 254"/>
                <a:gd name="T15" fmla="*/ 157 h 405"/>
                <a:gd name="T16" fmla="*/ 27 w 254"/>
                <a:gd name="T17" fmla="*/ 157 h 405"/>
                <a:gd name="T18" fmla="*/ 27 w 254"/>
                <a:gd name="T19" fmla="*/ 164 h 405"/>
                <a:gd name="T20" fmla="*/ 20 w 254"/>
                <a:gd name="T21" fmla="*/ 164 h 405"/>
                <a:gd name="T22" fmla="*/ 13 w 254"/>
                <a:gd name="T23" fmla="*/ 164 h 405"/>
                <a:gd name="T24" fmla="*/ 13 w 254"/>
                <a:gd name="T25" fmla="*/ 157 h 405"/>
                <a:gd name="T26" fmla="*/ 7 w 254"/>
                <a:gd name="T27" fmla="*/ 157 h 405"/>
                <a:gd name="T28" fmla="*/ 7 w 254"/>
                <a:gd name="T29" fmla="*/ 151 h 405"/>
                <a:gd name="T30" fmla="*/ 0 w 254"/>
                <a:gd name="T31" fmla="*/ 151 h 405"/>
                <a:gd name="T32" fmla="*/ 7 w 254"/>
                <a:gd name="T33" fmla="*/ 294 h 405"/>
                <a:gd name="T34" fmla="*/ 7 w 254"/>
                <a:gd name="T35" fmla="*/ 362 h 405"/>
                <a:gd name="T36" fmla="*/ 0 w 254"/>
                <a:gd name="T37" fmla="*/ 369 h 405"/>
                <a:gd name="T38" fmla="*/ 0 w 254"/>
                <a:gd name="T39" fmla="*/ 376 h 405"/>
                <a:gd name="T40" fmla="*/ 7 w 254"/>
                <a:gd name="T41" fmla="*/ 383 h 405"/>
                <a:gd name="T42" fmla="*/ 0 w 254"/>
                <a:gd name="T43" fmla="*/ 383 h 405"/>
                <a:gd name="T44" fmla="*/ 0 w 254"/>
                <a:gd name="T45" fmla="*/ 390 h 405"/>
                <a:gd name="T46" fmla="*/ 7 w 254"/>
                <a:gd name="T47" fmla="*/ 390 h 405"/>
                <a:gd name="T48" fmla="*/ 13 w 254"/>
                <a:gd name="T49" fmla="*/ 397 h 405"/>
                <a:gd name="T50" fmla="*/ 20 w 254"/>
                <a:gd name="T51" fmla="*/ 397 h 405"/>
                <a:gd name="T52" fmla="*/ 27 w 254"/>
                <a:gd name="T53" fmla="*/ 404 h 405"/>
                <a:gd name="T54" fmla="*/ 34 w 254"/>
                <a:gd name="T55" fmla="*/ 404 h 405"/>
                <a:gd name="T56" fmla="*/ 41 w 254"/>
                <a:gd name="T57" fmla="*/ 404 h 405"/>
                <a:gd name="T58" fmla="*/ 41 w 254"/>
                <a:gd name="T59" fmla="*/ 397 h 405"/>
                <a:gd name="T60" fmla="*/ 48 w 254"/>
                <a:gd name="T61" fmla="*/ 397 h 405"/>
                <a:gd name="T62" fmla="*/ 55 w 254"/>
                <a:gd name="T63" fmla="*/ 397 h 405"/>
                <a:gd name="T64" fmla="*/ 55 w 254"/>
                <a:gd name="T65" fmla="*/ 390 h 405"/>
                <a:gd name="T66" fmla="*/ 61 w 254"/>
                <a:gd name="T67" fmla="*/ 390 h 405"/>
                <a:gd name="T68" fmla="*/ 68 w 254"/>
                <a:gd name="T69" fmla="*/ 383 h 405"/>
                <a:gd name="T70" fmla="*/ 75 w 254"/>
                <a:gd name="T71" fmla="*/ 376 h 405"/>
                <a:gd name="T72" fmla="*/ 82 w 254"/>
                <a:gd name="T73" fmla="*/ 369 h 405"/>
                <a:gd name="T74" fmla="*/ 89 w 254"/>
                <a:gd name="T75" fmla="*/ 369 h 405"/>
                <a:gd name="T76" fmla="*/ 89 w 254"/>
                <a:gd name="T77" fmla="*/ 362 h 405"/>
                <a:gd name="T78" fmla="*/ 102 w 254"/>
                <a:gd name="T79" fmla="*/ 356 h 405"/>
                <a:gd name="T80" fmla="*/ 109 w 254"/>
                <a:gd name="T81" fmla="*/ 349 h 405"/>
                <a:gd name="T82" fmla="*/ 116 w 254"/>
                <a:gd name="T83" fmla="*/ 342 h 405"/>
                <a:gd name="T84" fmla="*/ 123 w 254"/>
                <a:gd name="T85" fmla="*/ 328 h 405"/>
                <a:gd name="T86" fmla="*/ 130 w 254"/>
                <a:gd name="T87" fmla="*/ 328 h 405"/>
                <a:gd name="T88" fmla="*/ 137 w 254"/>
                <a:gd name="T89" fmla="*/ 315 h 405"/>
                <a:gd name="T90" fmla="*/ 150 w 254"/>
                <a:gd name="T91" fmla="*/ 308 h 405"/>
                <a:gd name="T92" fmla="*/ 157 w 254"/>
                <a:gd name="T93" fmla="*/ 301 h 405"/>
                <a:gd name="T94" fmla="*/ 164 w 254"/>
                <a:gd name="T95" fmla="*/ 294 h 405"/>
                <a:gd name="T96" fmla="*/ 171 w 254"/>
                <a:gd name="T97" fmla="*/ 287 h 405"/>
                <a:gd name="T98" fmla="*/ 178 w 254"/>
                <a:gd name="T99" fmla="*/ 280 h 405"/>
                <a:gd name="T100" fmla="*/ 185 w 254"/>
                <a:gd name="T101" fmla="*/ 274 h 405"/>
                <a:gd name="T102" fmla="*/ 191 w 254"/>
                <a:gd name="T103" fmla="*/ 267 h 405"/>
                <a:gd name="T104" fmla="*/ 198 w 254"/>
                <a:gd name="T105" fmla="*/ 260 h 405"/>
                <a:gd name="T106" fmla="*/ 205 w 254"/>
                <a:gd name="T107" fmla="*/ 260 h 405"/>
                <a:gd name="T108" fmla="*/ 205 w 254"/>
                <a:gd name="T109" fmla="*/ 253 h 405"/>
                <a:gd name="T110" fmla="*/ 212 w 254"/>
                <a:gd name="T111" fmla="*/ 246 h 405"/>
                <a:gd name="T112" fmla="*/ 219 w 254"/>
                <a:gd name="T113" fmla="*/ 246 h 405"/>
                <a:gd name="T114" fmla="*/ 219 w 254"/>
                <a:gd name="T115" fmla="*/ 239 h 405"/>
                <a:gd name="T116" fmla="*/ 226 w 254"/>
                <a:gd name="T117" fmla="*/ 239 h 405"/>
                <a:gd name="T118" fmla="*/ 253 w 254"/>
                <a:gd name="T119" fmla="*/ 0 h 405"/>
                <a:gd name="T120" fmla="*/ 185 w 254"/>
                <a:gd name="T121" fmla="*/ 34 h 405"/>
                <a:gd name="T122" fmla="*/ 27 w 254"/>
                <a:gd name="T123" fmla="*/ 123 h 405"/>
                <a:gd name="T124" fmla="*/ 0 w 254"/>
                <a:gd name="T125" fmla="*/ 123 h 4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4"/>
                <a:gd name="T190" fmla="*/ 0 h 405"/>
                <a:gd name="T191" fmla="*/ 254 w 254"/>
                <a:gd name="T192" fmla="*/ 405 h 4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4" h="405">
                  <a:moveTo>
                    <a:pt x="0" y="123"/>
                  </a:moveTo>
                  <a:lnTo>
                    <a:pt x="0" y="130"/>
                  </a:lnTo>
                  <a:lnTo>
                    <a:pt x="0" y="137"/>
                  </a:lnTo>
                  <a:lnTo>
                    <a:pt x="0" y="144"/>
                  </a:lnTo>
                  <a:lnTo>
                    <a:pt x="0" y="151"/>
                  </a:lnTo>
                  <a:lnTo>
                    <a:pt x="7" y="151"/>
                  </a:lnTo>
                  <a:lnTo>
                    <a:pt x="13" y="157"/>
                  </a:lnTo>
                  <a:lnTo>
                    <a:pt x="20" y="157"/>
                  </a:lnTo>
                  <a:lnTo>
                    <a:pt x="27" y="157"/>
                  </a:lnTo>
                  <a:lnTo>
                    <a:pt x="27" y="164"/>
                  </a:lnTo>
                  <a:lnTo>
                    <a:pt x="20" y="164"/>
                  </a:lnTo>
                  <a:lnTo>
                    <a:pt x="13" y="164"/>
                  </a:lnTo>
                  <a:lnTo>
                    <a:pt x="13" y="157"/>
                  </a:lnTo>
                  <a:lnTo>
                    <a:pt x="7" y="157"/>
                  </a:lnTo>
                  <a:lnTo>
                    <a:pt x="7" y="151"/>
                  </a:lnTo>
                  <a:lnTo>
                    <a:pt x="0" y="151"/>
                  </a:lnTo>
                  <a:lnTo>
                    <a:pt x="7" y="294"/>
                  </a:lnTo>
                  <a:lnTo>
                    <a:pt x="7" y="362"/>
                  </a:lnTo>
                  <a:lnTo>
                    <a:pt x="0" y="369"/>
                  </a:lnTo>
                  <a:lnTo>
                    <a:pt x="0" y="376"/>
                  </a:lnTo>
                  <a:lnTo>
                    <a:pt x="7" y="383"/>
                  </a:lnTo>
                  <a:lnTo>
                    <a:pt x="0" y="383"/>
                  </a:lnTo>
                  <a:lnTo>
                    <a:pt x="0" y="390"/>
                  </a:lnTo>
                  <a:lnTo>
                    <a:pt x="7" y="390"/>
                  </a:lnTo>
                  <a:lnTo>
                    <a:pt x="13" y="397"/>
                  </a:lnTo>
                  <a:lnTo>
                    <a:pt x="20" y="397"/>
                  </a:lnTo>
                  <a:lnTo>
                    <a:pt x="27" y="404"/>
                  </a:lnTo>
                  <a:lnTo>
                    <a:pt x="34" y="404"/>
                  </a:lnTo>
                  <a:lnTo>
                    <a:pt x="41" y="404"/>
                  </a:lnTo>
                  <a:lnTo>
                    <a:pt x="41" y="397"/>
                  </a:lnTo>
                  <a:lnTo>
                    <a:pt x="48" y="397"/>
                  </a:lnTo>
                  <a:lnTo>
                    <a:pt x="55" y="397"/>
                  </a:lnTo>
                  <a:lnTo>
                    <a:pt x="55" y="390"/>
                  </a:lnTo>
                  <a:lnTo>
                    <a:pt x="61" y="390"/>
                  </a:lnTo>
                  <a:lnTo>
                    <a:pt x="68" y="383"/>
                  </a:lnTo>
                  <a:lnTo>
                    <a:pt x="75" y="376"/>
                  </a:lnTo>
                  <a:lnTo>
                    <a:pt x="82" y="369"/>
                  </a:lnTo>
                  <a:lnTo>
                    <a:pt x="89" y="369"/>
                  </a:lnTo>
                  <a:lnTo>
                    <a:pt x="89" y="362"/>
                  </a:lnTo>
                  <a:lnTo>
                    <a:pt x="102" y="356"/>
                  </a:lnTo>
                  <a:lnTo>
                    <a:pt x="109" y="349"/>
                  </a:lnTo>
                  <a:lnTo>
                    <a:pt x="116" y="342"/>
                  </a:lnTo>
                  <a:lnTo>
                    <a:pt x="123" y="328"/>
                  </a:lnTo>
                  <a:lnTo>
                    <a:pt x="130" y="328"/>
                  </a:lnTo>
                  <a:lnTo>
                    <a:pt x="137" y="315"/>
                  </a:lnTo>
                  <a:lnTo>
                    <a:pt x="150" y="308"/>
                  </a:lnTo>
                  <a:lnTo>
                    <a:pt x="157" y="301"/>
                  </a:lnTo>
                  <a:lnTo>
                    <a:pt x="164" y="294"/>
                  </a:lnTo>
                  <a:lnTo>
                    <a:pt x="171" y="287"/>
                  </a:lnTo>
                  <a:lnTo>
                    <a:pt x="178" y="280"/>
                  </a:lnTo>
                  <a:lnTo>
                    <a:pt x="185" y="274"/>
                  </a:lnTo>
                  <a:lnTo>
                    <a:pt x="191" y="267"/>
                  </a:lnTo>
                  <a:lnTo>
                    <a:pt x="198" y="260"/>
                  </a:lnTo>
                  <a:lnTo>
                    <a:pt x="205" y="260"/>
                  </a:lnTo>
                  <a:lnTo>
                    <a:pt x="205" y="253"/>
                  </a:lnTo>
                  <a:lnTo>
                    <a:pt x="212" y="246"/>
                  </a:lnTo>
                  <a:lnTo>
                    <a:pt x="219" y="246"/>
                  </a:lnTo>
                  <a:lnTo>
                    <a:pt x="219" y="239"/>
                  </a:lnTo>
                  <a:lnTo>
                    <a:pt x="226" y="239"/>
                  </a:lnTo>
                  <a:lnTo>
                    <a:pt x="253" y="0"/>
                  </a:lnTo>
                  <a:lnTo>
                    <a:pt x="185" y="34"/>
                  </a:lnTo>
                  <a:lnTo>
                    <a:pt x="27" y="123"/>
                  </a:lnTo>
                  <a:lnTo>
                    <a:pt x="0" y="1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7" name="Freeform 1955"/>
            <p:cNvSpPr>
              <a:spLocks/>
            </p:cNvSpPr>
            <p:nvPr/>
          </p:nvSpPr>
          <p:spPr bwMode="auto">
            <a:xfrm>
              <a:off x="1632" y="2508"/>
              <a:ext cx="254" cy="405"/>
            </a:xfrm>
            <a:custGeom>
              <a:avLst/>
              <a:gdLst>
                <a:gd name="T0" fmla="*/ 0 w 254"/>
                <a:gd name="T1" fmla="*/ 123 h 405"/>
                <a:gd name="T2" fmla="*/ 0 w 254"/>
                <a:gd name="T3" fmla="*/ 137 h 405"/>
                <a:gd name="T4" fmla="*/ 7 w 254"/>
                <a:gd name="T5" fmla="*/ 151 h 405"/>
                <a:gd name="T6" fmla="*/ 13 w 254"/>
                <a:gd name="T7" fmla="*/ 157 h 405"/>
                <a:gd name="T8" fmla="*/ 27 w 254"/>
                <a:gd name="T9" fmla="*/ 157 h 405"/>
                <a:gd name="T10" fmla="*/ 20 w 254"/>
                <a:gd name="T11" fmla="*/ 164 h 405"/>
                <a:gd name="T12" fmla="*/ 13 w 254"/>
                <a:gd name="T13" fmla="*/ 157 h 405"/>
                <a:gd name="T14" fmla="*/ 7 w 254"/>
                <a:gd name="T15" fmla="*/ 151 h 405"/>
                <a:gd name="T16" fmla="*/ 7 w 254"/>
                <a:gd name="T17" fmla="*/ 362 h 405"/>
                <a:gd name="T18" fmla="*/ 0 w 254"/>
                <a:gd name="T19" fmla="*/ 369 h 405"/>
                <a:gd name="T20" fmla="*/ 7 w 254"/>
                <a:gd name="T21" fmla="*/ 376 h 405"/>
                <a:gd name="T22" fmla="*/ 7 w 254"/>
                <a:gd name="T23" fmla="*/ 390 h 405"/>
                <a:gd name="T24" fmla="*/ 13 w 254"/>
                <a:gd name="T25" fmla="*/ 397 h 405"/>
                <a:gd name="T26" fmla="*/ 20 w 254"/>
                <a:gd name="T27" fmla="*/ 404 h 405"/>
                <a:gd name="T28" fmla="*/ 34 w 254"/>
                <a:gd name="T29" fmla="*/ 404 h 405"/>
                <a:gd name="T30" fmla="*/ 48 w 254"/>
                <a:gd name="T31" fmla="*/ 404 h 405"/>
                <a:gd name="T32" fmla="*/ 55 w 254"/>
                <a:gd name="T33" fmla="*/ 397 h 405"/>
                <a:gd name="T34" fmla="*/ 61 w 254"/>
                <a:gd name="T35" fmla="*/ 390 h 405"/>
                <a:gd name="T36" fmla="*/ 75 w 254"/>
                <a:gd name="T37" fmla="*/ 376 h 405"/>
                <a:gd name="T38" fmla="*/ 82 w 254"/>
                <a:gd name="T39" fmla="*/ 369 h 405"/>
                <a:gd name="T40" fmla="*/ 102 w 254"/>
                <a:gd name="T41" fmla="*/ 356 h 405"/>
                <a:gd name="T42" fmla="*/ 116 w 254"/>
                <a:gd name="T43" fmla="*/ 342 h 405"/>
                <a:gd name="T44" fmla="*/ 130 w 254"/>
                <a:gd name="T45" fmla="*/ 321 h 405"/>
                <a:gd name="T46" fmla="*/ 150 w 254"/>
                <a:gd name="T47" fmla="*/ 308 h 405"/>
                <a:gd name="T48" fmla="*/ 164 w 254"/>
                <a:gd name="T49" fmla="*/ 294 h 405"/>
                <a:gd name="T50" fmla="*/ 178 w 254"/>
                <a:gd name="T51" fmla="*/ 280 h 405"/>
                <a:gd name="T52" fmla="*/ 191 w 254"/>
                <a:gd name="T53" fmla="*/ 267 h 405"/>
                <a:gd name="T54" fmla="*/ 205 w 254"/>
                <a:gd name="T55" fmla="*/ 260 h 405"/>
                <a:gd name="T56" fmla="*/ 219 w 254"/>
                <a:gd name="T57" fmla="*/ 246 h 405"/>
                <a:gd name="T58" fmla="*/ 226 w 254"/>
                <a:gd name="T59" fmla="*/ 239 h 405"/>
                <a:gd name="T60" fmla="*/ 185 w 254"/>
                <a:gd name="T61" fmla="*/ 34 h 405"/>
                <a:gd name="T62" fmla="*/ 0 w 254"/>
                <a:gd name="T63" fmla="*/ 116 h 4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4"/>
                <a:gd name="T97" fmla="*/ 0 h 405"/>
                <a:gd name="T98" fmla="*/ 254 w 254"/>
                <a:gd name="T99" fmla="*/ 405 h 4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4" h="405">
                  <a:moveTo>
                    <a:pt x="0" y="116"/>
                  </a:moveTo>
                  <a:lnTo>
                    <a:pt x="0" y="123"/>
                  </a:lnTo>
                  <a:lnTo>
                    <a:pt x="0" y="130"/>
                  </a:lnTo>
                  <a:lnTo>
                    <a:pt x="0" y="137"/>
                  </a:lnTo>
                  <a:lnTo>
                    <a:pt x="0" y="144"/>
                  </a:lnTo>
                  <a:lnTo>
                    <a:pt x="7" y="151"/>
                  </a:lnTo>
                  <a:lnTo>
                    <a:pt x="13" y="151"/>
                  </a:lnTo>
                  <a:lnTo>
                    <a:pt x="13" y="157"/>
                  </a:lnTo>
                  <a:lnTo>
                    <a:pt x="20" y="157"/>
                  </a:lnTo>
                  <a:lnTo>
                    <a:pt x="27" y="157"/>
                  </a:lnTo>
                  <a:lnTo>
                    <a:pt x="27" y="164"/>
                  </a:lnTo>
                  <a:lnTo>
                    <a:pt x="20" y="164"/>
                  </a:lnTo>
                  <a:lnTo>
                    <a:pt x="13" y="164"/>
                  </a:lnTo>
                  <a:lnTo>
                    <a:pt x="13" y="157"/>
                  </a:lnTo>
                  <a:lnTo>
                    <a:pt x="7" y="157"/>
                  </a:lnTo>
                  <a:lnTo>
                    <a:pt x="7" y="151"/>
                  </a:lnTo>
                  <a:lnTo>
                    <a:pt x="7" y="294"/>
                  </a:lnTo>
                  <a:lnTo>
                    <a:pt x="7" y="362"/>
                  </a:lnTo>
                  <a:lnTo>
                    <a:pt x="7" y="369"/>
                  </a:lnTo>
                  <a:lnTo>
                    <a:pt x="0" y="369"/>
                  </a:lnTo>
                  <a:lnTo>
                    <a:pt x="0" y="376"/>
                  </a:lnTo>
                  <a:lnTo>
                    <a:pt x="7" y="376"/>
                  </a:lnTo>
                  <a:lnTo>
                    <a:pt x="7" y="383"/>
                  </a:lnTo>
                  <a:lnTo>
                    <a:pt x="7" y="390"/>
                  </a:lnTo>
                  <a:lnTo>
                    <a:pt x="13" y="390"/>
                  </a:lnTo>
                  <a:lnTo>
                    <a:pt x="13" y="397"/>
                  </a:lnTo>
                  <a:lnTo>
                    <a:pt x="20" y="397"/>
                  </a:lnTo>
                  <a:lnTo>
                    <a:pt x="20" y="404"/>
                  </a:lnTo>
                  <a:lnTo>
                    <a:pt x="27" y="404"/>
                  </a:lnTo>
                  <a:lnTo>
                    <a:pt x="34" y="404"/>
                  </a:lnTo>
                  <a:lnTo>
                    <a:pt x="41" y="404"/>
                  </a:lnTo>
                  <a:lnTo>
                    <a:pt x="48" y="404"/>
                  </a:lnTo>
                  <a:lnTo>
                    <a:pt x="48" y="397"/>
                  </a:lnTo>
                  <a:lnTo>
                    <a:pt x="55" y="397"/>
                  </a:lnTo>
                  <a:lnTo>
                    <a:pt x="55" y="390"/>
                  </a:lnTo>
                  <a:lnTo>
                    <a:pt x="61" y="390"/>
                  </a:lnTo>
                  <a:lnTo>
                    <a:pt x="68" y="383"/>
                  </a:lnTo>
                  <a:lnTo>
                    <a:pt x="75" y="376"/>
                  </a:lnTo>
                  <a:lnTo>
                    <a:pt x="82" y="376"/>
                  </a:lnTo>
                  <a:lnTo>
                    <a:pt x="82" y="369"/>
                  </a:lnTo>
                  <a:lnTo>
                    <a:pt x="96" y="362"/>
                  </a:lnTo>
                  <a:lnTo>
                    <a:pt x="102" y="356"/>
                  </a:lnTo>
                  <a:lnTo>
                    <a:pt x="109" y="349"/>
                  </a:lnTo>
                  <a:lnTo>
                    <a:pt x="116" y="342"/>
                  </a:lnTo>
                  <a:lnTo>
                    <a:pt x="123" y="335"/>
                  </a:lnTo>
                  <a:lnTo>
                    <a:pt x="130" y="321"/>
                  </a:lnTo>
                  <a:lnTo>
                    <a:pt x="144" y="321"/>
                  </a:lnTo>
                  <a:lnTo>
                    <a:pt x="150" y="308"/>
                  </a:lnTo>
                  <a:lnTo>
                    <a:pt x="157" y="301"/>
                  </a:lnTo>
                  <a:lnTo>
                    <a:pt x="164" y="294"/>
                  </a:lnTo>
                  <a:lnTo>
                    <a:pt x="171" y="287"/>
                  </a:lnTo>
                  <a:lnTo>
                    <a:pt x="178" y="280"/>
                  </a:lnTo>
                  <a:lnTo>
                    <a:pt x="185" y="274"/>
                  </a:lnTo>
                  <a:lnTo>
                    <a:pt x="191" y="267"/>
                  </a:lnTo>
                  <a:lnTo>
                    <a:pt x="198" y="260"/>
                  </a:lnTo>
                  <a:lnTo>
                    <a:pt x="205" y="260"/>
                  </a:lnTo>
                  <a:lnTo>
                    <a:pt x="212" y="253"/>
                  </a:lnTo>
                  <a:lnTo>
                    <a:pt x="219" y="246"/>
                  </a:lnTo>
                  <a:lnTo>
                    <a:pt x="219" y="239"/>
                  </a:lnTo>
                  <a:lnTo>
                    <a:pt x="226" y="239"/>
                  </a:lnTo>
                  <a:lnTo>
                    <a:pt x="253" y="0"/>
                  </a:lnTo>
                  <a:lnTo>
                    <a:pt x="185" y="34"/>
                  </a:lnTo>
                  <a:lnTo>
                    <a:pt x="34" y="123"/>
                  </a:lnTo>
                  <a:lnTo>
                    <a:pt x="0" y="1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8" name="Freeform 1956"/>
            <p:cNvSpPr>
              <a:spLocks/>
            </p:cNvSpPr>
            <p:nvPr/>
          </p:nvSpPr>
          <p:spPr bwMode="auto">
            <a:xfrm>
              <a:off x="1632" y="2501"/>
              <a:ext cx="254" cy="152"/>
            </a:xfrm>
            <a:custGeom>
              <a:avLst/>
              <a:gdLst>
                <a:gd name="T0" fmla="*/ 198 w 254"/>
                <a:gd name="T1" fmla="*/ 0 h 152"/>
                <a:gd name="T2" fmla="*/ 7 w 254"/>
                <a:gd name="T3" fmla="*/ 117 h 152"/>
                <a:gd name="T4" fmla="*/ 0 w 254"/>
                <a:gd name="T5" fmla="*/ 117 h 152"/>
                <a:gd name="T6" fmla="*/ 0 w 254"/>
                <a:gd name="T7" fmla="*/ 123 h 152"/>
                <a:gd name="T8" fmla="*/ 0 w 254"/>
                <a:gd name="T9" fmla="*/ 130 h 152"/>
                <a:gd name="T10" fmla="*/ 0 w 254"/>
                <a:gd name="T11" fmla="*/ 137 h 152"/>
                <a:gd name="T12" fmla="*/ 7 w 254"/>
                <a:gd name="T13" fmla="*/ 144 h 152"/>
                <a:gd name="T14" fmla="*/ 7 w 254"/>
                <a:gd name="T15" fmla="*/ 151 h 152"/>
                <a:gd name="T16" fmla="*/ 13 w 254"/>
                <a:gd name="T17" fmla="*/ 151 h 152"/>
                <a:gd name="T18" fmla="*/ 20 w 254"/>
                <a:gd name="T19" fmla="*/ 151 h 152"/>
                <a:gd name="T20" fmla="*/ 27 w 254"/>
                <a:gd name="T21" fmla="*/ 151 h 152"/>
                <a:gd name="T22" fmla="*/ 34 w 254"/>
                <a:gd name="T23" fmla="*/ 151 h 152"/>
                <a:gd name="T24" fmla="*/ 41 w 254"/>
                <a:gd name="T25" fmla="*/ 144 h 152"/>
                <a:gd name="T26" fmla="*/ 48 w 254"/>
                <a:gd name="T27" fmla="*/ 144 h 152"/>
                <a:gd name="T28" fmla="*/ 55 w 254"/>
                <a:gd name="T29" fmla="*/ 144 h 152"/>
                <a:gd name="T30" fmla="*/ 55 w 254"/>
                <a:gd name="T31" fmla="*/ 137 h 152"/>
                <a:gd name="T32" fmla="*/ 61 w 254"/>
                <a:gd name="T33" fmla="*/ 130 h 152"/>
                <a:gd name="T34" fmla="*/ 68 w 254"/>
                <a:gd name="T35" fmla="*/ 130 h 152"/>
                <a:gd name="T36" fmla="*/ 75 w 254"/>
                <a:gd name="T37" fmla="*/ 123 h 152"/>
                <a:gd name="T38" fmla="*/ 82 w 254"/>
                <a:gd name="T39" fmla="*/ 123 h 152"/>
                <a:gd name="T40" fmla="*/ 89 w 254"/>
                <a:gd name="T41" fmla="*/ 117 h 152"/>
                <a:gd name="T42" fmla="*/ 96 w 254"/>
                <a:gd name="T43" fmla="*/ 110 h 152"/>
                <a:gd name="T44" fmla="*/ 102 w 254"/>
                <a:gd name="T45" fmla="*/ 103 h 152"/>
                <a:gd name="T46" fmla="*/ 116 w 254"/>
                <a:gd name="T47" fmla="*/ 96 h 152"/>
                <a:gd name="T48" fmla="*/ 123 w 254"/>
                <a:gd name="T49" fmla="*/ 96 h 152"/>
                <a:gd name="T50" fmla="*/ 130 w 254"/>
                <a:gd name="T51" fmla="*/ 89 h 152"/>
                <a:gd name="T52" fmla="*/ 144 w 254"/>
                <a:gd name="T53" fmla="*/ 82 h 152"/>
                <a:gd name="T54" fmla="*/ 150 w 254"/>
                <a:gd name="T55" fmla="*/ 76 h 152"/>
                <a:gd name="T56" fmla="*/ 164 w 254"/>
                <a:gd name="T57" fmla="*/ 69 h 152"/>
                <a:gd name="T58" fmla="*/ 171 w 254"/>
                <a:gd name="T59" fmla="*/ 62 h 152"/>
                <a:gd name="T60" fmla="*/ 178 w 254"/>
                <a:gd name="T61" fmla="*/ 55 h 152"/>
                <a:gd name="T62" fmla="*/ 191 w 254"/>
                <a:gd name="T63" fmla="*/ 48 h 152"/>
                <a:gd name="T64" fmla="*/ 198 w 254"/>
                <a:gd name="T65" fmla="*/ 41 h 152"/>
                <a:gd name="T66" fmla="*/ 205 w 254"/>
                <a:gd name="T67" fmla="*/ 41 h 152"/>
                <a:gd name="T68" fmla="*/ 212 w 254"/>
                <a:gd name="T69" fmla="*/ 34 h 152"/>
                <a:gd name="T70" fmla="*/ 219 w 254"/>
                <a:gd name="T71" fmla="*/ 28 h 152"/>
                <a:gd name="T72" fmla="*/ 226 w 254"/>
                <a:gd name="T73" fmla="*/ 28 h 152"/>
                <a:gd name="T74" fmla="*/ 232 w 254"/>
                <a:gd name="T75" fmla="*/ 21 h 152"/>
                <a:gd name="T76" fmla="*/ 239 w 254"/>
                <a:gd name="T77" fmla="*/ 21 h 152"/>
                <a:gd name="T78" fmla="*/ 246 w 254"/>
                <a:gd name="T79" fmla="*/ 14 h 152"/>
                <a:gd name="T80" fmla="*/ 253 w 254"/>
                <a:gd name="T81" fmla="*/ 7 h 152"/>
                <a:gd name="T82" fmla="*/ 205 w 254"/>
                <a:gd name="T83" fmla="*/ 28 h 152"/>
                <a:gd name="T84" fmla="*/ 198 w 254"/>
                <a:gd name="T85" fmla="*/ 28 h 152"/>
                <a:gd name="T86" fmla="*/ 198 w 254"/>
                <a:gd name="T87" fmla="*/ 0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4"/>
                <a:gd name="T133" fmla="*/ 0 h 152"/>
                <a:gd name="T134" fmla="*/ 254 w 254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4" h="152">
                  <a:moveTo>
                    <a:pt x="198" y="0"/>
                  </a:moveTo>
                  <a:lnTo>
                    <a:pt x="7" y="117"/>
                  </a:lnTo>
                  <a:lnTo>
                    <a:pt x="0" y="117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137"/>
                  </a:lnTo>
                  <a:lnTo>
                    <a:pt x="7" y="144"/>
                  </a:lnTo>
                  <a:lnTo>
                    <a:pt x="7" y="151"/>
                  </a:lnTo>
                  <a:lnTo>
                    <a:pt x="13" y="151"/>
                  </a:lnTo>
                  <a:lnTo>
                    <a:pt x="20" y="151"/>
                  </a:lnTo>
                  <a:lnTo>
                    <a:pt x="27" y="151"/>
                  </a:lnTo>
                  <a:lnTo>
                    <a:pt x="34" y="15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55" y="144"/>
                  </a:lnTo>
                  <a:lnTo>
                    <a:pt x="55" y="137"/>
                  </a:lnTo>
                  <a:lnTo>
                    <a:pt x="61" y="130"/>
                  </a:lnTo>
                  <a:lnTo>
                    <a:pt x="68" y="130"/>
                  </a:lnTo>
                  <a:lnTo>
                    <a:pt x="75" y="123"/>
                  </a:lnTo>
                  <a:lnTo>
                    <a:pt x="82" y="123"/>
                  </a:lnTo>
                  <a:lnTo>
                    <a:pt x="89" y="117"/>
                  </a:lnTo>
                  <a:lnTo>
                    <a:pt x="96" y="110"/>
                  </a:lnTo>
                  <a:lnTo>
                    <a:pt x="102" y="103"/>
                  </a:lnTo>
                  <a:lnTo>
                    <a:pt x="116" y="96"/>
                  </a:lnTo>
                  <a:lnTo>
                    <a:pt x="123" y="96"/>
                  </a:lnTo>
                  <a:lnTo>
                    <a:pt x="130" y="89"/>
                  </a:lnTo>
                  <a:lnTo>
                    <a:pt x="144" y="82"/>
                  </a:lnTo>
                  <a:lnTo>
                    <a:pt x="150" y="76"/>
                  </a:lnTo>
                  <a:lnTo>
                    <a:pt x="164" y="69"/>
                  </a:lnTo>
                  <a:lnTo>
                    <a:pt x="171" y="62"/>
                  </a:lnTo>
                  <a:lnTo>
                    <a:pt x="178" y="55"/>
                  </a:lnTo>
                  <a:lnTo>
                    <a:pt x="191" y="48"/>
                  </a:lnTo>
                  <a:lnTo>
                    <a:pt x="198" y="41"/>
                  </a:lnTo>
                  <a:lnTo>
                    <a:pt x="205" y="41"/>
                  </a:lnTo>
                  <a:lnTo>
                    <a:pt x="212" y="34"/>
                  </a:lnTo>
                  <a:lnTo>
                    <a:pt x="219" y="28"/>
                  </a:lnTo>
                  <a:lnTo>
                    <a:pt x="226" y="28"/>
                  </a:lnTo>
                  <a:lnTo>
                    <a:pt x="232" y="21"/>
                  </a:lnTo>
                  <a:lnTo>
                    <a:pt x="239" y="21"/>
                  </a:lnTo>
                  <a:lnTo>
                    <a:pt x="246" y="14"/>
                  </a:lnTo>
                  <a:lnTo>
                    <a:pt x="253" y="7"/>
                  </a:lnTo>
                  <a:lnTo>
                    <a:pt x="205" y="28"/>
                  </a:lnTo>
                  <a:lnTo>
                    <a:pt x="198" y="28"/>
                  </a:lnTo>
                  <a:lnTo>
                    <a:pt x="19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9" name="Freeform 1957"/>
            <p:cNvSpPr>
              <a:spLocks/>
            </p:cNvSpPr>
            <p:nvPr/>
          </p:nvSpPr>
          <p:spPr bwMode="auto">
            <a:xfrm>
              <a:off x="1632" y="2501"/>
              <a:ext cx="254" cy="152"/>
            </a:xfrm>
            <a:custGeom>
              <a:avLst/>
              <a:gdLst>
                <a:gd name="T0" fmla="*/ 198 w 254"/>
                <a:gd name="T1" fmla="*/ 0 h 152"/>
                <a:gd name="T2" fmla="*/ 7 w 254"/>
                <a:gd name="T3" fmla="*/ 117 h 152"/>
                <a:gd name="T4" fmla="*/ 0 w 254"/>
                <a:gd name="T5" fmla="*/ 123 h 152"/>
                <a:gd name="T6" fmla="*/ 0 w 254"/>
                <a:gd name="T7" fmla="*/ 130 h 152"/>
                <a:gd name="T8" fmla="*/ 0 w 254"/>
                <a:gd name="T9" fmla="*/ 137 h 152"/>
                <a:gd name="T10" fmla="*/ 7 w 254"/>
                <a:gd name="T11" fmla="*/ 144 h 152"/>
                <a:gd name="T12" fmla="*/ 13 w 254"/>
                <a:gd name="T13" fmla="*/ 151 h 152"/>
                <a:gd name="T14" fmla="*/ 20 w 254"/>
                <a:gd name="T15" fmla="*/ 151 h 152"/>
                <a:gd name="T16" fmla="*/ 27 w 254"/>
                <a:gd name="T17" fmla="*/ 151 h 152"/>
                <a:gd name="T18" fmla="*/ 34 w 254"/>
                <a:gd name="T19" fmla="*/ 151 h 152"/>
                <a:gd name="T20" fmla="*/ 41 w 254"/>
                <a:gd name="T21" fmla="*/ 151 h 152"/>
                <a:gd name="T22" fmla="*/ 48 w 254"/>
                <a:gd name="T23" fmla="*/ 144 h 152"/>
                <a:gd name="T24" fmla="*/ 55 w 254"/>
                <a:gd name="T25" fmla="*/ 137 h 152"/>
                <a:gd name="T26" fmla="*/ 61 w 254"/>
                <a:gd name="T27" fmla="*/ 130 h 152"/>
                <a:gd name="T28" fmla="*/ 68 w 254"/>
                <a:gd name="T29" fmla="*/ 130 h 152"/>
                <a:gd name="T30" fmla="*/ 75 w 254"/>
                <a:gd name="T31" fmla="*/ 123 h 152"/>
                <a:gd name="T32" fmla="*/ 82 w 254"/>
                <a:gd name="T33" fmla="*/ 123 h 152"/>
                <a:gd name="T34" fmla="*/ 89 w 254"/>
                <a:gd name="T35" fmla="*/ 117 h 152"/>
                <a:gd name="T36" fmla="*/ 96 w 254"/>
                <a:gd name="T37" fmla="*/ 110 h 152"/>
                <a:gd name="T38" fmla="*/ 109 w 254"/>
                <a:gd name="T39" fmla="*/ 103 h 152"/>
                <a:gd name="T40" fmla="*/ 116 w 254"/>
                <a:gd name="T41" fmla="*/ 96 h 152"/>
                <a:gd name="T42" fmla="*/ 123 w 254"/>
                <a:gd name="T43" fmla="*/ 96 h 152"/>
                <a:gd name="T44" fmla="*/ 137 w 254"/>
                <a:gd name="T45" fmla="*/ 89 h 152"/>
                <a:gd name="T46" fmla="*/ 144 w 254"/>
                <a:gd name="T47" fmla="*/ 82 h 152"/>
                <a:gd name="T48" fmla="*/ 150 w 254"/>
                <a:gd name="T49" fmla="*/ 76 h 152"/>
                <a:gd name="T50" fmla="*/ 164 w 254"/>
                <a:gd name="T51" fmla="*/ 69 h 152"/>
                <a:gd name="T52" fmla="*/ 171 w 254"/>
                <a:gd name="T53" fmla="*/ 62 h 152"/>
                <a:gd name="T54" fmla="*/ 185 w 254"/>
                <a:gd name="T55" fmla="*/ 55 h 152"/>
                <a:gd name="T56" fmla="*/ 191 w 254"/>
                <a:gd name="T57" fmla="*/ 55 h 152"/>
                <a:gd name="T58" fmla="*/ 198 w 254"/>
                <a:gd name="T59" fmla="*/ 48 h 152"/>
                <a:gd name="T60" fmla="*/ 205 w 254"/>
                <a:gd name="T61" fmla="*/ 41 h 152"/>
                <a:gd name="T62" fmla="*/ 219 w 254"/>
                <a:gd name="T63" fmla="*/ 34 h 152"/>
                <a:gd name="T64" fmla="*/ 219 w 254"/>
                <a:gd name="T65" fmla="*/ 28 h 152"/>
                <a:gd name="T66" fmla="*/ 226 w 254"/>
                <a:gd name="T67" fmla="*/ 28 h 152"/>
                <a:gd name="T68" fmla="*/ 232 w 254"/>
                <a:gd name="T69" fmla="*/ 21 h 152"/>
                <a:gd name="T70" fmla="*/ 239 w 254"/>
                <a:gd name="T71" fmla="*/ 21 h 152"/>
                <a:gd name="T72" fmla="*/ 246 w 254"/>
                <a:gd name="T73" fmla="*/ 14 h 152"/>
                <a:gd name="T74" fmla="*/ 253 w 254"/>
                <a:gd name="T75" fmla="*/ 14 h 152"/>
                <a:gd name="T76" fmla="*/ 253 w 254"/>
                <a:gd name="T77" fmla="*/ 7 h 152"/>
                <a:gd name="T78" fmla="*/ 212 w 254"/>
                <a:gd name="T79" fmla="*/ 28 h 152"/>
                <a:gd name="T80" fmla="*/ 198 w 254"/>
                <a:gd name="T81" fmla="*/ 28 h 152"/>
                <a:gd name="T82" fmla="*/ 198 w 254"/>
                <a:gd name="T83" fmla="*/ 0 h 15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4"/>
                <a:gd name="T127" fmla="*/ 0 h 152"/>
                <a:gd name="T128" fmla="*/ 254 w 254"/>
                <a:gd name="T129" fmla="*/ 152 h 15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4" h="152">
                  <a:moveTo>
                    <a:pt x="198" y="0"/>
                  </a:moveTo>
                  <a:lnTo>
                    <a:pt x="7" y="117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137"/>
                  </a:lnTo>
                  <a:lnTo>
                    <a:pt x="7" y="144"/>
                  </a:lnTo>
                  <a:lnTo>
                    <a:pt x="13" y="151"/>
                  </a:lnTo>
                  <a:lnTo>
                    <a:pt x="20" y="151"/>
                  </a:lnTo>
                  <a:lnTo>
                    <a:pt x="27" y="151"/>
                  </a:lnTo>
                  <a:lnTo>
                    <a:pt x="34" y="151"/>
                  </a:lnTo>
                  <a:lnTo>
                    <a:pt x="41" y="151"/>
                  </a:lnTo>
                  <a:lnTo>
                    <a:pt x="48" y="144"/>
                  </a:lnTo>
                  <a:lnTo>
                    <a:pt x="55" y="137"/>
                  </a:lnTo>
                  <a:lnTo>
                    <a:pt x="61" y="130"/>
                  </a:lnTo>
                  <a:lnTo>
                    <a:pt x="68" y="130"/>
                  </a:lnTo>
                  <a:lnTo>
                    <a:pt x="75" y="123"/>
                  </a:lnTo>
                  <a:lnTo>
                    <a:pt x="82" y="123"/>
                  </a:lnTo>
                  <a:lnTo>
                    <a:pt x="89" y="117"/>
                  </a:lnTo>
                  <a:lnTo>
                    <a:pt x="96" y="110"/>
                  </a:lnTo>
                  <a:lnTo>
                    <a:pt x="109" y="103"/>
                  </a:lnTo>
                  <a:lnTo>
                    <a:pt x="116" y="96"/>
                  </a:lnTo>
                  <a:lnTo>
                    <a:pt x="123" y="96"/>
                  </a:lnTo>
                  <a:lnTo>
                    <a:pt x="137" y="89"/>
                  </a:lnTo>
                  <a:lnTo>
                    <a:pt x="144" y="82"/>
                  </a:lnTo>
                  <a:lnTo>
                    <a:pt x="150" y="76"/>
                  </a:lnTo>
                  <a:lnTo>
                    <a:pt x="164" y="69"/>
                  </a:lnTo>
                  <a:lnTo>
                    <a:pt x="171" y="62"/>
                  </a:lnTo>
                  <a:lnTo>
                    <a:pt x="185" y="55"/>
                  </a:lnTo>
                  <a:lnTo>
                    <a:pt x="191" y="55"/>
                  </a:lnTo>
                  <a:lnTo>
                    <a:pt x="198" y="48"/>
                  </a:lnTo>
                  <a:lnTo>
                    <a:pt x="205" y="41"/>
                  </a:lnTo>
                  <a:lnTo>
                    <a:pt x="219" y="34"/>
                  </a:lnTo>
                  <a:lnTo>
                    <a:pt x="219" y="28"/>
                  </a:lnTo>
                  <a:lnTo>
                    <a:pt x="226" y="28"/>
                  </a:lnTo>
                  <a:lnTo>
                    <a:pt x="232" y="21"/>
                  </a:lnTo>
                  <a:lnTo>
                    <a:pt x="239" y="21"/>
                  </a:lnTo>
                  <a:lnTo>
                    <a:pt x="246" y="14"/>
                  </a:lnTo>
                  <a:lnTo>
                    <a:pt x="253" y="14"/>
                  </a:lnTo>
                  <a:lnTo>
                    <a:pt x="253" y="7"/>
                  </a:lnTo>
                  <a:lnTo>
                    <a:pt x="212" y="28"/>
                  </a:lnTo>
                  <a:lnTo>
                    <a:pt x="198" y="28"/>
                  </a:lnTo>
                  <a:lnTo>
                    <a:pt x="19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0" name="Freeform 1958"/>
            <p:cNvSpPr>
              <a:spLocks/>
            </p:cNvSpPr>
            <p:nvPr/>
          </p:nvSpPr>
          <p:spPr bwMode="auto">
            <a:xfrm>
              <a:off x="1639" y="2508"/>
              <a:ext cx="199" cy="131"/>
            </a:xfrm>
            <a:custGeom>
              <a:avLst/>
              <a:gdLst>
                <a:gd name="T0" fmla="*/ 0 w 199"/>
                <a:gd name="T1" fmla="*/ 123 h 131"/>
                <a:gd name="T2" fmla="*/ 198 w 199"/>
                <a:gd name="T3" fmla="*/ 0 h 131"/>
                <a:gd name="T4" fmla="*/ 198 w 199"/>
                <a:gd name="T5" fmla="*/ 7 h 131"/>
                <a:gd name="T6" fmla="*/ 0 w 199"/>
                <a:gd name="T7" fmla="*/ 130 h 131"/>
                <a:gd name="T8" fmla="*/ 0 w 199"/>
                <a:gd name="T9" fmla="*/ 123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131"/>
                <a:gd name="T17" fmla="*/ 199 w 199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131">
                  <a:moveTo>
                    <a:pt x="0" y="123"/>
                  </a:moveTo>
                  <a:lnTo>
                    <a:pt x="198" y="0"/>
                  </a:lnTo>
                  <a:lnTo>
                    <a:pt x="198" y="7"/>
                  </a:lnTo>
                  <a:lnTo>
                    <a:pt x="0" y="130"/>
                  </a:lnTo>
                  <a:lnTo>
                    <a:pt x="0" y="1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1" name="Freeform 1959"/>
            <p:cNvSpPr>
              <a:spLocks/>
            </p:cNvSpPr>
            <p:nvPr/>
          </p:nvSpPr>
          <p:spPr bwMode="auto">
            <a:xfrm>
              <a:off x="1639" y="2508"/>
              <a:ext cx="199" cy="131"/>
            </a:xfrm>
            <a:custGeom>
              <a:avLst/>
              <a:gdLst>
                <a:gd name="T0" fmla="*/ 0 w 199"/>
                <a:gd name="T1" fmla="*/ 123 h 131"/>
                <a:gd name="T2" fmla="*/ 198 w 199"/>
                <a:gd name="T3" fmla="*/ 0 h 131"/>
                <a:gd name="T4" fmla="*/ 198 w 199"/>
                <a:gd name="T5" fmla="*/ 7 h 131"/>
                <a:gd name="T6" fmla="*/ 0 w 199"/>
                <a:gd name="T7" fmla="*/ 130 h 131"/>
                <a:gd name="T8" fmla="*/ 0 w 199"/>
                <a:gd name="T9" fmla="*/ 123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131"/>
                <a:gd name="T17" fmla="*/ 199 w 199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131">
                  <a:moveTo>
                    <a:pt x="0" y="123"/>
                  </a:moveTo>
                  <a:lnTo>
                    <a:pt x="198" y="0"/>
                  </a:lnTo>
                  <a:lnTo>
                    <a:pt x="198" y="7"/>
                  </a:lnTo>
                  <a:lnTo>
                    <a:pt x="0" y="130"/>
                  </a:lnTo>
                  <a:lnTo>
                    <a:pt x="0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2" name="Freeform 1960"/>
            <p:cNvSpPr>
              <a:spLocks/>
            </p:cNvSpPr>
            <p:nvPr/>
          </p:nvSpPr>
          <p:spPr bwMode="auto">
            <a:xfrm>
              <a:off x="1639" y="2508"/>
              <a:ext cx="213" cy="131"/>
            </a:xfrm>
            <a:custGeom>
              <a:avLst/>
              <a:gdLst>
                <a:gd name="T0" fmla="*/ 0 w 213"/>
                <a:gd name="T1" fmla="*/ 130 h 131"/>
                <a:gd name="T2" fmla="*/ 212 w 213"/>
                <a:gd name="T3" fmla="*/ 0 h 131"/>
                <a:gd name="T4" fmla="*/ 205 w 213"/>
                <a:gd name="T5" fmla="*/ 7 h 131"/>
                <a:gd name="T6" fmla="*/ 0 w 213"/>
                <a:gd name="T7" fmla="*/ 13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"/>
                <a:gd name="T13" fmla="*/ 0 h 131"/>
                <a:gd name="T14" fmla="*/ 213 w 213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" h="131">
                  <a:moveTo>
                    <a:pt x="0" y="130"/>
                  </a:moveTo>
                  <a:lnTo>
                    <a:pt x="212" y="0"/>
                  </a:lnTo>
                  <a:lnTo>
                    <a:pt x="205" y="7"/>
                  </a:lnTo>
                  <a:lnTo>
                    <a:pt x="0" y="1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3" name="Freeform 1961"/>
            <p:cNvSpPr>
              <a:spLocks/>
            </p:cNvSpPr>
            <p:nvPr/>
          </p:nvSpPr>
          <p:spPr bwMode="auto">
            <a:xfrm>
              <a:off x="1639" y="2508"/>
              <a:ext cx="213" cy="138"/>
            </a:xfrm>
            <a:custGeom>
              <a:avLst/>
              <a:gdLst>
                <a:gd name="T0" fmla="*/ 0 w 213"/>
                <a:gd name="T1" fmla="*/ 130 h 138"/>
                <a:gd name="T2" fmla="*/ 212 w 213"/>
                <a:gd name="T3" fmla="*/ 0 h 138"/>
                <a:gd name="T4" fmla="*/ 212 w 213"/>
                <a:gd name="T5" fmla="*/ 7 h 138"/>
                <a:gd name="T6" fmla="*/ 0 w 213"/>
                <a:gd name="T7" fmla="*/ 137 h 138"/>
                <a:gd name="T8" fmla="*/ 0 w 213"/>
                <a:gd name="T9" fmla="*/ 13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138"/>
                <a:gd name="T17" fmla="*/ 213 w 213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138">
                  <a:moveTo>
                    <a:pt x="0" y="130"/>
                  </a:moveTo>
                  <a:lnTo>
                    <a:pt x="212" y="0"/>
                  </a:lnTo>
                  <a:lnTo>
                    <a:pt x="212" y="7"/>
                  </a:lnTo>
                  <a:lnTo>
                    <a:pt x="0" y="137"/>
                  </a:lnTo>
                  <a:lnTo>
                    <a:pt x="0" y="1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4" name="Freeform 1962"/>
            <p:cNvSpPr>
              <a:spLocks/>
            </p:cNvSpPr>
            <p:nvPr/>
          </p:nvSpPr>
          <p:spPr bwMode="auto">
            <a:xfrm>
              <a:off x="1639" y="2501"/>
              <a:ext cx="226" cy="145"/>
            </a:xfrm>
            <a:custGeom>
              <a:avLst/>
              <a:gdLst>
                <a:gd name="T0" fmla="*/ 0 w 226"/>
                <a:gd name="T1" fmla="*/ 137 h 145"/>
                <a:gd name="T2" fmla="*/ 225 w 226"/>
                <a:gd name="T3" fmla="*/ 0 h 145"/>
                <a:gd name="T4" fmla="*/ 225 w 226"/>
                <a:gd name="T5" fmla="*/ 14 h 145"/>
                <a:gd name="T6" fmla="*/ 6 w 226"/>
                <a:gd name="T7" fmla="*/ 144 h 145"/>
                <a:gd name="T8" fmla="*/ 0 w 226"/>
                <a:gd name="T9" fmla="*/ 137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145"/>
                <a:gd name="T17" fmla="*/ 226 w 226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145">
                  <a:moveTo>
                    <a:pt x="0" y="137"/>
                  </a:moveTo>
                  <a:lnTo>
                    <a:pt x="225" y="0"/>
                  </a:lnTo>
                  <a:lnTo>
                    <a:pt x="225" y="14"/>
                  </a:lnTo>
                  <a:lnTo>
                    <a:pt x="6" y="144"/>
                  </a:lnTo>
                  <a:lnTo>
                    <a:pt x="0" y="1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5" name="Freeform 1963"/>
            <p:cNvSpPr>
              <a:spLocks/>
            </p:cNvSpPr>
            <p:nvPr/>
          </p:nvSpPr>
          <p:spPr bwMode="auto">
            <a:xfrm>
              <a:off x="1639" y="2501"/>
              <a:ext cx="226" cy="145"/>
            </a:xfrm>
            <a:custGeom>
              <a:avLst/>
              <a:gdLst>
                <a:gd name="T0" fmla="*/ 0 w 226"/>
                <a:gd name="T1" fmla="*/ 144 h 145"/>
                <a:gd name="T2" fmla="*/ 225 w 226"/>
                <a:gd name="T3" fmla="*/ 0 h 145"/>
                <a:gd name="T4" fmla="*/ 225 w 226"/>
                <a:gd name="T5" fmla="*/ 14 h 145"/>
                <a:gd name="T6" fmla="*/ 6 w 226"/>
                <a:gd name="T7" fmla="*/ 144 h 145"/>
                <a:gd name="T8" fmla="*/ 0 w 226"/>
                <a:gd name="T9" fmla="*/ 144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145"/>
                <a:gd name="T17" fmla="*/ 226 w 226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145">
                  <a:moveTo>
                    <a:pt x="0" y="144"/>
                  </a:moveTo>
                  <a:lnTo>
                    <a:pt x="225" y="0"/>
                  </a:lnTo>
                  <a:lnTo>
                    <a:pt x="225" y="14"/>
                  </a:lnTo>
                  <a:lnTo>
                    <a:pt x="6" y="144"/>
                  </a:lnTo>
                  <a:lnTo>
                    <a:pt x="0" y="14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6" name="Freeform 1964"/>
            <p:cNvSpPr>
              <a:spLocks/>
            </p:cNvSpPr>
            <p:nvPr/>
          </p:nvSpPr>
          <p:spPr bwMode="auto">
            <a:xfrm>
              <a:off x="1645" y="2508"/>
              <a:ext cx="227" cy="138"/>
            </a:xfrm>
            <a:custGeom>
              <a:avLst/>
              <a:gdLst>
                <a:gd name="T0" fmla="*/ 0 w 227"/>
                <a:gd name="T1" fmla="*/ 137 h 138"/>
                <a:gd name="T2" fmla="*/ 226 w 227"/>
                <a:gd name="T3" fmla="*/ 0 h 138"/>
                <a:gd name="T4" fmla="*/ 226 w 227"/>
                <a:gd name="T5" fmla="*/ 7 h 138"/>
                <a:gd name="T6" fmla="*/ 14 w 227"/>
                <a:gd name="T7" fmla="*/ 137 h 138"/>
                <a:gd name="T8" fmla="*/ 0 w 227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138"/>
                <a:gd name="T17" fmla="*/ 227 w 227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138">
                  <a:moveTo>
                    <a:pt x="0" y="137"/>
                  </a:moveTo>
                  <a:lnTo>
                    <a:pt x="226" y="0"/>
                  </a:lnTo>
                  <a:lnTo>
                    <a:pt x="226" y="7"/>
                  </a:lnTo>
                  <a:lnTo>
                    <a:pt x="14" y="137"/>
                  </a:lnTo>
                  <a:lnTo>
                    <a:pt x="0" y="1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7" name="Freeform 1965"/>
            <p:cNvSpPr>
              <a:spLocks/>
            </p:cNvSpPr>
            <p:nvPr/>
          </p:nvSpPr>
          <p:spPr bwMode="auto">
            <a:xfrm>
              <a:off x="1645" y="2508"/>
              <a:ext cx="234" cy="138"/>
            </a:xfrm>
            <a:custGeom>
              <a:avLst/>
              <a:gdLst>
                <a:gd name="T0" fmla="*/ 0 w 234"/>
                <a:gd name="T1" fmla="*/ 137 h 138"/>
                <a:gd name="T2" fmla="*/ 226 w 234"/>
                <a:gd name="T3" fmla="*/ 0 h 138"/>
                <a:gd name="T4" fmla="*/ 233 w 234"/>
                <a:gd name="T5" fmla="*/ 7 h 138"/>
                <a:gd name="T6" fmla="*/ 14 w 234"/>
                <a:gd name="T7" fmla="*/ 137 h 138"/>
                <a:gd name="T8" fmla="*/ 0 w 234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138"/>
                <a:gd name="T17" fmla="*/ 234 w 234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138">
                  <a:moveTo>
                    <a:pt x="0" y="137"/>
                  </a:moveTo>
                  <a:lnTo>
                    <a:pt x="226" y="0"/>
                  </a:lnTo>
                  <a:lnTo>
                    <a:pt x="233" y="7"/>
                  </a:lnTo>
                  <a:lnTo>
                    <a:pt x="14" y="137"/>
                  </a:lnTo>
                  <a:lnTo>
                    <a:pt x="0" y="1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8" name="Freeform 1966"/>
            <p:cNvSpPr>
              <a:spLocks/>
            </p:cNvSpPr>
            <p:nvPr/>
          </p:nvSpPr>
          <p:spPr bwMode="auto">
            <a:xfrm>
              <a:off x="1659" y="2508"/>
              <a:ext cx="220" cy="138"/>
            </a:xfrm>
            <a:custGeom>
              <a:avLst/>
              <a:gdLst>
                <a:gd name="T0" fmla="*/ 0 w 220"/>
                <a:gd name="T1" fmla="*/ 137 h 138"/>
                <a:gd name="T2" fmla="*/ 219 w 220"/>
                <a:gd name="T3" fmla="*/ 0 h 138"/>
                <a:gd name="T4" fmla="*/ 219 w 220"/>
                <a:gd name="T5" fmla="*/ 7 h 138"/>
                <a:gd name="T6" fmla="*/ 14 w 220"/>
                <a:gd name="T7" fmla="*/ 137 h 138"/>
                <a:gd name="T8" fmla="*/ 0 w 220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38"/>
                <a:gd name="T17" fmla="*/ 220 w 220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38">
                  <a:moveTo>
                    <a:pt x="0" y="137"/>
                  </a:moveTo>
                  <a:lnTo>
                    <a:pt x="219" y="0"/>
                  </a:lnTo>
                  <a:lnTo>
                    <a:pt x="219" y="7"/>
                  </a:lnTo>
                  <a:lnTo>
                    <a:pt x="14" y="137"/>
                  </a:lnTo>
                  <a:lnTo>
                    <a:pt x="0" y="1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9" name="Freeform 1967"/>
            <p:cNvSpPr>
              <a:spLocks/>
            </p:cNvSpPr>
            <p:nvPr/>
          </p:nvSpPr>
          <p:spPr bwMode="auto">
            <a:xfrm>
              <a:off x="1659" y="2508"/>
              <a:ext cx="227" cy="138"/>
            </a:xfrm>
            <a:custGeom>
              <a:avLst/>
              <a:gdLst>
                <a:gd name="T0" fmla="*/ 0 w 227"/>
                <a:gd name="T1" fmla="*/ 137 h 138"/>
                <a:gd name="T2" fmla="*/ 226 w 227"/>
                <a:gd name="T3" fmla="*/ 0 h 138"/>
                <a:gd name="T4" fmla="*/ 219 w 227"/>
                <a:gd name="T5" fmla="*/ 7 h 138"/>
                <a:gd name="T6" fmla="*/ 21 w 227"/>
                <a:gd name="T7" fmla="*/ 137 h 138"/>
                <a:gd name="T8" fmla="*/ 0 w 227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138"/>
                <a:gd name="T17" fmla="*/ 227 w 227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138">
                  <a:moveTo>
                    <a:pt x="0" y="137"/>
                  </a:moveTo>
                  <a:lnTo>
                    <a:pt x="226" y="0"/>
                  </a:lnTo>
                  <a:lnTo>
                    <a:pt x="219" y="7"/>
                  </a:lnTo>
                  <a:lnTo>
                    <a:pt x="21" y="137"/>
                  </a:lnTo>
                  <a:lnTo>
                    <a:pt x="0" y="1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0" name="Freeform 1968"/>
            <p:cNvSpPr>
              <a:spLocks/>
            </p:cNvSpPr>
            <p:nvPr/>
          </p:nvSpPr>
          <p:spPr bwMode="auto">
            <a:xfrm>
              <a:off x="1748" y="2713"/>
              <a:ext cx="425" cy="254"/>
            </a:xfrm>
            <a:custGeom>
              <a:avLst/>
              <a:gdLst>
                <a:gd name="T0" fmla="*/ 267 w 425"/>
                <a:gd name="T1" fmla="*/ 253 h 254"/>
                <a:gd name="T2" fmla="*/ 260 w 425"/>
                <a:gd name="T3" fmla="*/ 253 h 254"/>
                <a:gd name="T4" fmla="*/ 260 w 425"/>
                <a:gd name="T5" fmla="*/ 246 h 254"/>
                <a:gd name="T6" fmla="*/ 253 w 425"/>
                <a:gd name="T7" fmla="*/ 246 h 254"/>
                <a:gd name="T8" fmla="*/ 246 w 425"/>
                <a:gd name="T9" fmla="*/ 246 h 254"/>
                <a:gd name="T10" fmla="*/ 246 w 425"/>
                <a:gd name="T11" fmla="*/ 240 h 254"/>
                <a:gd name="T12" fmla="*/ 240 w 425"/>
                <a:gd name="T13" fmla="*/ 240 h 254"/>
                <a:gd name="T14" fmla="*/ 240 w 425"/>
                <a:gd name="T15" fmla="*/ 233 h 254"/>
                <a:gd name="T16" fmla="*/ 240 w 425"/>
                <a:gd name="T17" fmla="*/ 226 h 254"/>
                <a:gd name="T18" fmla="*/ 240 w 425"/>
                <a:gd name="T19" fmla="*/ 219 h 254"/>
                <a:gd name="T20" fmla="*/ 240 w 425"/>
                <a:gd name="T21" fmla="*/ 212 h 254"/>
                <a:gd name="T22" fmla="*/ 233 w 425"/>
                <a:gd name="T23" fmla="*/ 212 h 254"/>
                <a:gd name="T24" fmla="*/ 233 w 425"/>
                <a:gd name="T25" fmla="*/ 219 h 254"/>
                <a:gd name="T26" fmla="*/ 233 w 425"/>
                <a:gd name="T27" fmla="*/ 226 h 254"/>
                <a:gd name="T28" fmla="*/ 233 w 425"/>
                <a:gd name="T29" fmla="*/ 233 h 254"/>
                <a:gd name="T30" fmla="*/ 233 w 425"/>
                <a:gd name="T31" fmla="*/ 240 h 254"/>
                <a:gd name="T32" fmla="*/ 96 w 425"/>
                <a:gd name="T33" fmla="*/ 185 h 254"/>
                <a:gd name="T34" fmla="*/ 28 w 425"/>
                <a:gd name="T35" fmla="*/ 157 h 254"/>
                <a:gd name="T36" fmla="*/ 21 w 425"/>
                <a:gd name="T37" fmla="*/ 157 h 254"/>
                <a:gd name="T38" fmla="*/ 14 w 425"/>
                <a:gd name="T39" fmla="*/ 151 h 254"/>
                <a:gd name="T40" fmla="*/ 7 w 425"/>
                <a:gd name="T41" fmla="*/ 151 h 254"/>
                <a:gd name="T42" fmla="*/ 7 w 425"/>
                <a:gd name="T43" fmla="*/ 144 h 254"/>
                <a:gd name="T44" fmla="*/ 7 w 425"/>
                <a:gd name="T45" fmla="*/ 137 h 254"/>
                <a:gd name="T46" fmla="*/ 0 w 425"/>
                <a:gd name="T47" fmla="*/ 137 h 254"/>
                <a:gd name="T48" fmla="*/ 0 w 425"/>
                <a:gd name="T49" fmla="*/ 130 h 254"/>
                <a:gd name="T50" fmla="*/ 0 w 425"/>
                <a:gd name="T51" fmla="*/ 123 h 254"/>
                <a:gd name="T52" fmla="*/ 0 w 425"/>
                <a:gd name="T53" fmla="*/ 116 h 254"/>
                <a:gd name="T54" fmla="*/ 0 w 425"/>
                <a:gd name="T55" fmla="*/ 110 h 254"/>
                <a:gd name="T56" fmla="*/ 7 w 425"/>
                <a:gd name="T57" fmla="*/ 103 h 254"/>
                <a:gd name="T58" fmla="*/ 14 w 425"/>
                <a:gd name="T59" fmla="*/ 96 h 254"/>
                <a:gd name="T60" fmla="*/ 21 w 425"/>
                <a:gd name="T61" fmla="*/ 96 h 254"/>
                <a:gd name="T62" fmla="*/ 28 w 425"/>
                <a:gd name="T63" fmla="*/ 89 h 254"/>
                <a:gd name="T64" fmla="*/ 34 w 425"/>
                <a:gd name="T65" fmla="*/ 89 h 254"/>
                <a:gd name="T66" fmla="*/ 41 w 425"/>
                <a:gd name="T67" fmla="*/ 82 h 254"/>
                <a:gd name="T68" fmla="*/ 48 w 425"/>
                <a:gd name="T69" fmla="*/ 82 h 254"/>
                <a:gd name="T70" fmla="*/ 55 w 425"/>
                <a:gd name="T71" fmla="*/ 75 h 254"/>
                <a:gd name="T72" fmla="*/ 62 w 425"/>
                <a:gd name="T73" fmla="*/ 69 h 254"/>
                <a:gd name="T74" fmla="*/ 75 w 425"/>
                <a:gd name="T75" fmla="*/ 69 h 254"/>
                <a:gd name="T76" fmla="*/ 82 w 425"/>
                <a:gd name="T77" fmla="*/ 62 h 254"/>
                <a:gd name="T78" fmla="*/ 89 w 425"/>
                <a:gd name="T79" fmla="*/ 55 h 254"/>
                <a:gd name="T80" fmla="*/ 103 w 425"/>
                <a:gd name="T81" fmla="*/ 55 h 254"/>
                <a:gd name="T82" fmla="*/ 110 w 425"/>
                <a:gd name="T83" fmla="*/ 48 h 254"/>
                <a:gd name="T84" fmla="*/ 116 w 425"/>
                <a:gd name="T85" fmla="*/ 41 h 254"/>
                <a:gd name="T86" fmla="*/ 130 w 425"/>
                <a:gd name="T87" fmla="*/ 41 h 254"/>
                <a:gd name="T88" fmla="*/ 137 w 425"/>
                <a:gd name="T89" fmla="*/ 34 h 254"/>
                <a:gd name="T90" fmla="*/ 144 w 425"/>
                <a:gd name="T91" fmla="*/ 28 h 254"/>
                <a:gd name="T92" fmla="*/ 158 w 425"/>
                <a:gd name="T93" fmla="*/ 28 h 254"/>
                <a:gd name="T94" fmla="*/ 164 w 425"/>
                <a:gd name="T95" fmla="*/ 21 h 254"/>
                <a:gd name="T96" fmla="*/ 171 w 425"/>
                <a:gd name="T97" fmla="*/ 21 h 254"/>
                <a:gd name="T98" fmla="*/ 178 w 425"/>
                <a:gd name="T99" fmla="*/ 14 h 254"/>
                <a:gd name="T100" fmla="*/ 185 w 425"/>
                <a:gd name="T101" fmla="*/ 14 h 254"/>
                <a:gd name="T102" fmla="*/ 192 w 425"/>
                <a:gd name="T103" fmla="*/ 7 h 254"/>
                <a:gd name="T104" fmla="*/ 199 w 425"/>
                <a:gd name="T105" fmla="*/ 7 h 254"/>
                <a:gd name="T106" fmla="*/ 205 w 425"/>
                <a:gd name="T107" fmla="*/ 0 h 254"/>
                <a:gd name="T108" fmla="*/ 212 w 425"/>
                <a:gd name="T109" fmla="*/ 0 h 254"/>
                <a:gd name="T110" fmla="*/ 424 w 425"/>
                <a:gd name="T111" fmla="*/ 89 h 254"/>
                <a:gd name="T112" fmla="*/ 377 w 425"/>
                <a:gd name="T113" fmla="*/ 137 h 254"/>
                <a:gd name="T114" fmla="*/ 267 w 425"/>
                <a:gd name="T115" fmla="*/ 219 h 254"/>
                <a:gd name="T116" fmla="*/ 267 w 425"/>
                <a:gd name="T117" fmla="*/ 253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5"/>
                <a:gd name="T178" fmla="*/ 0 h 254"/>
                <a:gd name="T179" fmla="*/ 425 w 425"/>
                <a:gd name="T180" fmla="*/ 254 h 2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5" h="254">
                  <a:moveTo>
                    <a:pt x="267" y="253"/>
                  </a:moveTo>
                  <a:lnTo>
                    <a:pt x="260" y="253"/>
                  </a:lnTo>
                  <a:lnTo>
                    <a:pt x="260" y="246"/>
                  </a:lnTo>
                  <a:lnTo>
                    <a:pt x="253" y="246"/>
                  </a:lnTo>
                  <a:lnTo>
                    <a:pt x="246" y="246"/>
                  </a:lnTo>
                  <a:lnTo>
                    <a:pt x="246" y="240"/>
                  </a:lnTo>
                  <a:lnTo>
                    <a:pt x="240" y="240"/>
                  </a:lnTo>
                  <a:lnTo>
                    <a:pt x="240" y="233"/>
                  </a:lnTo>
                  <a:lnTo>
                    <a:pt x="240" y="226"/>
                  </a:lnTo>
                  <a:lnTo>
                    <a:pt x="240" y="219"/>
                  </a:lnTo>
                  <a:lnTo>
                    <a:pt x="240" y="212"/>
                  </a:lnTo>
                  <a:lnTo>
                    <a:pt x="233" y="212"/>
                  </a:lnTo>
                  <a:lnTo>
                    <a:pt x="233" y="219"/>
                  </a:lnTo>
                  <a:lnTo>
                    <a:pt x="233" y="226"/>
                  </a:lnTo>
                  <a:lnTo>
                    <a:pt x="233" y="233"/>
                  </a:lnTo>
                  <a:lnTo>
                    <a:pt x="233" y="240"/>
                  </a:lnTo>
                  <a:lnTo>
                    <a:pt x="96" y="185"/>
                  </a:lnTo>
                  <a:lnTo>
                    <a:pt x="28" y="157"/>
                  </a:lnTo>
                  <a:lnTo>
                    <a:pt x="21" y="157"/>
                  </a:lnTo>
                  <a:lnTo>
                    <a:pt x="14" y="151"/>
                  </a:lnTo>
                  <a:lnTo>
                    <a:pt x="7" y="151"/>
                  </a:lnTo>
                  <a:lnTo>
                    <a:pt x="7" y="144"/>
                  </a:lnTo>
                  <a:lnTo>
                    <a:pt x="7" y="137"/>
                  </a:lnTo>
                  <a:lnTo>
                    <a:pt x="0" y="137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7" y="103"/>
                  </a:lnTo>
                  <a:lnTo>
                    <a:pt x="14" y="96"/>
                  </a:lnTo>
                  <a:lnTo>
                    <a:pt x="21" y="96"/>
                  </a:lnTo>
                  <a:lnTo>
                    <a:pt x="28" y="89"/>
                  </a:lnTo>
                  <a:lnTo>
                    <a:pt x="34" y="89"/>
                  </a:lnTo>
                  <a:lnTo>
                    <a:pt x="41" y="82"/>
                  </a:lnTo>
                  <a:lnTo>
                    <a:pt x="48" y="82"/>
                  </a:lnTo>
                  <a:lnTo>
                    <a:pt x="55" y="75"/>
                  </a:lnTo>
                  <a:lnTo>
                    <a:pt x="62" y="69"/>
                  </a:lnTo>
                  <a:lnTo>
                    <a:pt x="75" y="69"/>
                  </a:lnTo>
                  <a:lnTo>
                    <a:pt x="82" y="62"/>
                  </a:lnTo>
                  <a:lnTo>
                    <a:pt x="89" y="55"/>
                  </a:lnTo>
                  <a:lnTo>
                    <a:pt x="103" y="55"/>
                  </a:lnTo>
                  <a:lnTo>
                    <a:pt x="110" y="48"/>
                  </a:lnTo>
                  <a:lnTo>
                    <a:pt x="116" y="41"/>
                  </a:lnTo>
                  <a:lnTo>
                    <a:pt x="130" y="41"/>
                  </a:lnTo>
                  <a:lnTo>
                    <a:pt x="137" y="34"/>
                  </a:lnTo>
                  <a:lnTo>
                    <a:pt x="144" y="28"/>
                  </a:lnTo>
                  <a:lnTo>
                    <a:pt x="158" y="28"/>
                  </a:lnTo>
                  <a:lnTo>
                    <a:pt x="164" y="21"/>
                  </a:lnTo>
                  <a:lnTo>
                    <a:pt x="171" y="21"/>
                  </a:lnTo>
                  <a:lnTo>
                    <a:pt x="178" y="14"/>
                  </a:lnTo>
                  <a:lnTo>
                    <a:pt x="185" y="14"/>
                  </a:lnTo>
                  <a:lnTo>
                    <a:pt x="192" y="7"/>
                  </a:lnTo>
                  <a:lnTo>
                    <a:pt x="199" y="7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424" y="89"/>
                  </a:lnTo>
                  <a:lnTo>
                    <a:pt x="377" y="137"/>
                  </a:lnTo>
                  <a:lnTo>
                    <a:pt x="267" y="219"/>
                  </a:lnTo>
                  <a:lnTo>
                    <a:pt x="267" y="25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1" name="Freeform 1969"/>
            <p:cNvSpPr>
              <a:spLocks/>
            </p:cNvSpPr>
            <p:nvPr/>
          </p:nvSpPr>
          <p:spPr bwMode="auto">
            <a:xfrm>
              <a:off x="1748" y="2713"/>
              <a:ext cx="425" cy="254"/>
            </a:xfrm>
            <a:custGeom>
              <a:avLst/>
              <a:gdLst>
                <a:gd name="T0" fmla="*/ 267 w 425"/>
                <a:gd name="T1" fmla="*/ 253 h 254"/>
                <a:gd name="T2" fmla="*/ 260 w 425"/>
                <a:gd name="T3" fmla="*/ 253 h 254"/>
                <a:gd name="T4" fmla="*/ 253 w 425"/>
                <a:gd name="T5" fmla="*/ 246 h 254"/>
                <a:gd name="T6" fmla="*/ 246 w 425"/>
                <a:gd name="T7" fmla="*/ 246 h 254"/>
                <a:gd name="T8" fmla="*/ 246 w 425"/>
                <a:gd name="T9" fmla="*/ 240 h 254"/>
                <a:gd name="T10" fmla="*/ 240 w 425"/>
                <a:gd name="T11" fmla="*/ 240 h 254"/>
                <a:gd name="T12" fmla="*/ 240 w 425"/>
                <a:gd name="T13" fmla="*/ 233 h 254"/>
                <a:gd name="T14" fmla="*/ 240 w 425"/>
                <a:gd name="T15" fmla="*/ 226 h 254"/>
                <a:gd name="T16" fmla="*/ 240 w 425"/>
                <a:gd name="T17" fmla="*/ 219 h 254"/>
                <a:gd name="T18" fmla="*/ 240 w 425"/>
                <a:gd name="T19" fmla="*/ 212 h 254"/>
                <a:gd name="T20" fmla="*/ 233 w 425"/>
                <a:gd name="T21" fmla="*/ 212 h 254"/>
                <a:gd name="T22" fmla="*/ 233 w 425"/>
                <a:gd name="T23" fmla="*/ 219 h 254"/>
                <a:gd name="T24" fmla="*/ 233 w 425"/>
                <a:gd name="T25" fmla="*/ 226 h 254"/>
                <a:gd name="T26" fmla="*/ 233 w 425"/>
                <a:gd name="T27" fmla="*/ 233 h 254"/>
                <a:gd name="T28" fmla="*/ 233 w 425"/>
                <a:gd name="T29" fmla="*/ 240 h 254"/>
                <a:gd name="T30" fmla="*/ 240 w 425"/>
                <a:gd name="T31" fmla="*/ 240 h 254"/>
                <a:gd name="T32" fmla="*/ 96 w 425"/>
                <a:gd name="T33" fmla="*/ 185 h 254"/>
                <a:gd name="T34" fmla="*/ 28 w 425"/>
                <a:gd name="T35" fmla="*/ 157 h 254"/>
                <a:gd name="T36" fmla="*/ 21 w 425"/>
                <a:gd name="T37" fmla="*/ 157 h 254"/>
                <a:gd name="T38" fmla="*/ 21 w 425"/>
                <a:gd name="T39" fmla="*/ 151 h 254"/>
                <a:gd name="T40" fmla="*/ 14 w 425"/>
                <a:gd name="T41" fmla="*/ 151 h 254"/>
                <a:gd name="T42" fmla="*/ 7 w 425"/>
                <a:gd name="T43" fmla="*/ 151 h 254"/>
                <a:gd name="T44" fmla="*/ 7 w 425"/>
                <a:gd name="T45" fmla="*/ 144 h 254"/>
                <a:gd name="T46" fmla="*/ 0 w 425"/>
                <a:gd name="T47" fmla="*/ 137 h 254"/>
                <a:gd name="T48" fmla="*/ 0 w 425"/>
                <a:gd name="T49" fmla="*/ 130 h 254"/>
                <a:gd name="T50" fmla="*/ 0 w 425"/>
                <a:gd name="T51" fmla="*/ 123 h 254"/>
                <a:gd name="T52" fmla="*/ 0 w 425"/>
                <a:gd name="T53" fmla="*/ 116 h 254"/>
                <a:gd name="T54" fmla="*/ 0 w 425"/>
                <a:gd name="T55" fmla="*/ 110 h 254"/>
                <a:gd name="T56" fmla="*/ 7 w 425"/>
                <a:gd name="T57" fmla="*/ 110 h 254"/>
                <a:gd name="T58" fmla="*/ 7 w 425"/>
                <a:gd name="T59" fmla="*/ 103 h 254"/>
                <a:gd name="T60" fmla="*/ 14 w 425"/>
                <a:gd name="T61" fmla="*/ 103 h 254"/>
                <a:gd name="T62" fmla="*/ 14 w 425"/>
                <a:gd name="T63" fmla="*/ 96 h 254"/>
                <a:gd name="T64" fmla="*/ 21 w 425"/>
                <a:gd name="T65" fmla="*/ 96 h 254"/>
                <a:gd name="T66" fmla="*/ 28 w 425"/>
                <a:gd name="T67" fmla="*/ 89 h 254"/>
                <a:gd name="T68" fmla="*/ 34 w 425"/>
                <a:gd name="T69" fmla="*/ 89 h 254"/>
                <a:gd name="T70" fmla="*/ 41 w 425"/>
                <a:gd name="T71" fmla="*/ 82 h 254"/>
                <a:gd name="T72" fmla="*/ 48 w 425"/>
                <a:gd name="T73" fmla="*/ 82 h 254"/>
                <a:gd name="T74" fmla="*/ 55 w 425"/>
                <a:gd name="T75" fmla="*/ 75 h 254"/>
                <a:gd name="T76" fmla="*/ 69 w 425"/>
                <a:gd name="T77" fmla="*/ 69 h 254"/>
                <a:gd name="T78" fmla="*/ 75 w 425"/>
                <a:gd name="T79" fmla="*/ 69 h 254"/>
                <a:gd name="T80" fmla="*/ 82 w 425"/>
                <a:gd name="T81" fmla="*/ 62 h 254"/>
                <a:gd name="T82" fmla="*/ 89 w 425"/>
                <a:gd name="T83" fmla="*/ 55 h 254"/>
                <a:gd name="T84" fmla="*/ 103 w 425"/>
                <a:gd name="T85" fmla="*/ 55 h 254"/>
                <a:gd name="T86" fmla="*/ 110 w 425"/>
                <a:gd name="T87" fmla="*/ 48 h 254"/>
                <a:gd name="T88" fmla="*/ 123 w 425"/>
                <a:gd name="T89" fmla="*/ 41 h 254"/>
                <a:gd name="T90" fmla="*/ 130 w 425"/>
                <a:gd name="T91" fmla="*/ 41 h 254"/>
                <a:gd name="T92" fmla="*/ 137 w 425"/>
                <a:gd name="T93" fmla="*/ 34 h 254"/>
                <a:gd name="T94" fmla="*/ 144 w 425"/>
                <a:gd name="T95" fmla="*/ 28 h 254"/>
                <a:gd name="T96" fmla="*/ 158 w 425"/>
                <a:gd name="T97" fmla="*/ 28 h 254"/>
                <a:gd name="T98" fmla="*/ 164 w 425"/>
                <a:gd name="T99" fmla="*/ 21 h 254"/>
                <a:gd name="T100" fmla="*/ 171 w 425"/>
                <a:gd name="T101" fmla="*/ 21 h 254"/>
                <a:gd name="T102" fmla="*/ 178 w 425"/>
                <a:gd name="T103" fmla="*/ 14 h 254"/>
                <a:gd name="T104" fmla="*/ 185 w 425"/>
                <a:gd name="T105" fmla="*/ 14 h 254"/>
                <a:gd name="T106" fmla="*/ 192 w 425"/>
                <a:gd name="T107" fmla="*/ 7 h 254"/>
                <a:gd name="T108" fmla="*/ 199 w 425"/>
                <a:gd name="T109" fmla="*/ 7 h 254"/>
                <a:gd name="T110" fmla="*/ 205 w 425"/>
                <a:gd name="T111" fmla="*/ 0 h 254"/>
                <a:gd name="T112" fmla="*/ 424 w 425"/>
                <a:gd name="T113" fmla="*/ 82 h 254"/>
                <a:gd name="T114" fmla="*/ 377 w 425"/>
                <a:gd name="T115" fmla="*/ 137 h 254"/>
                <a:gd name="T116" fmla="*/ 274 w 425"/>
                <a:gd name="T117" fmla="*/ 219 h 254"/>
                <a:gd name="T118" fmla="*/ 267 w 425"/>
                <a:gd name="T119" fmla="*/ 253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5"/>
                <a:gd name="T181" fmla="*/ 0 h 254"/>
                <a:gd name="T182" fmla="*/ 425 w 425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5" h="254">
                  <a:moveTo>
                    <a:pt x="267" y="253"/>
                  </a:moveTo>
                  <a:lnTo>
                    <a:pt x="260" y="253"/>
                  </a:lnTo>
                  <a:lnTo>
                    <a:pt x="253" y="246"/>
                  </a:lnTo>
                  <a:lnTo>
                    <a:pt x="246" y="246"/>
                  </a:lnTo>
                  <a:lnTo>
                    <a:pt x="246" y="240"/>
                  </a:lnTo>
                  <a:lnTo>
                    <a:pt x="240" y="240"/>
                  </a:lnTo>
                  <a:lnTo>
                    <a:pt x="240" y="233"/>
                  </a:lnTo>
                  <a:lnTo>
                    <a:pt x="240" y="226"/>
                  </a:lnTo>
                  <a:lnTo>
                    <a:pt x="240" y="219"/>
                  </a:lnTo>
                  <a:lnTo>
                    <a:pt x="240" y="212"/>
                  </a:lnTo>
                  <a:lnTo>
                    <a:pt x="233" y="212"/>
                  </a:lnTo>
                  <a:lnTo>
                    <a:pt x="233" y="219"/>
                  </a:lnTo>
                  <a:lnTo>
                    <a:pt x="233" y="226"/>
                  </a:lnTo>
                  <a:lnTo>
                    <a:pt x="233" y="233"/>
                  </a:lnTo>
                  <a:lnTo>
                    <a:pt x="233" y="240"/>
                  </a:lnTo>
                  <a:lnTo>
                    <a:pt x="240" y="240"/>
                  </a:lnTo>
                  <a:lnTo>
                    <a:pt x="96" y="185"/>
                  </a:lnTo>
                  <a:lnTo>
                    <a:pt x="28" y="157"/>
                  </a:lnTo>
                  <a:lnTo>
                    <a:pt x="21" y="157"/>
                  </a:lnTo>
                  <a:lnTo>
                    <a:pt x="21" y="151"/>
                  </a:lnTo>
                  <a:lnTo>
                    <a:pt x="14" y="151"/>
                  </a:lnTo>
                  <a:lnTo>
                    <a:pt x="7" y="151"/>
                  </a:lnTo>
                  <a:lnTo>
                    <a:pt x="7" y="144"/>
                  </a:lnTo>
                  <a:lnTo>
                    <a:pt x="0" y="137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7" y="110"/>
                  </a:lnTo>
                  <a:lnTo>
                    <a:pt x="7" y="103"/>
                  </a:lnTo>
                  <a:lnTo>
                    <a:pt x="14" y="103"/>
                  </a:lnTo>
                  <a:lnTo>
                    <a:pt x="14" y="96"/>
                  </a:lnTo>
                  <a:lnTo>
                    <a:pt x="21" y="96"/>
                  </a:lnTo>
                  <a:lnTo>
                    <a:pt x="28" y="89"/>
                  </a:lnTo>
                  <a:lnTo>
                    <a:pt x="34" y="89"/>
                  </a:lnTo>
                  <a:lnTo>
                    <a:pt x="41" y="82"/>
                  </a:lnTo>
                  <a:lnTo>
                    <a:pt x="48" y="82"/>
                  </a:lnTo>
                  <a:lnTo>
                    <a:pt x="55" y="75"/>
                  </a:lnTo>
                  <a:lnTo>
                    <a:pt x="69" y="69"/>
                  </a:lnTo>
                  <a:lnTo>
                    <a:pt x="75" y="69"/>
                  </a:lnTo>
                  <a:lnTo>
                    <a:pt x="82" y="62"/>
                  </a:lnTo>
                  <a:lnTo>
                    <a:pt x="89" y="55"/>
                  </a:lnTo>
                  <a:lnTo>
                    <a:pt x="103" y="55"/>
                  </a:lnTo>
                  <a:lnTo>
                    <a:pt x="110" y="48"/>
                  </a:lnTo>
                  <a:lnTo>
                    <a:pt x="123" y="41"/>
                  </a:lnTo>
                  <a:lnTo>
                    <a:pt x="130" y="41"/>
                  </a:lnTo>
                  <a:lnTo>
                    <a:pt x="137" y="34"/>
                  </a:lnTo>
                  <a:lnTo>
                    <a:pt x="144" y="28"/>
                  </a:lnTo>
                  <a:lnTo>
                    <a:pt x="158" y="28"/>
                  </a:lnTo>
                  <a:lnTo>
                    <a:pt x="164" y="21"/>
                  </a:lnTo>
                  <a:lnTo>
                    <a:pt x="171" y="21"/>
                  </a:lnTo>
                  <a:lnTo>
                    <a:pt x="178" y="14"/>
                  </a:lnTo>
                  <a:lnTo>
                    <a:pt x="185" y="14"/>
                  </a:lnTo>
                  <a:lnTo>
                    <a:pt x="192" y="7"/>
                  </a:lnTo>
                  <a:lnTo>
                    <a:pt x="199" y="7"/>
                  </a:lnTo>
                  <a:lnTo>
                    <a:pt x="205" y="0"/>
                  </a:lnTo>
                  <a:lnTo>
                    <a:pt x="424" y="82"/>
                  </a:lnTo>
                  <a:lnTo>
                    <a:pt x="377" y="137"/>
                  </a:lnTo>
                  <a:lnTo>
                    <a:pt x="274" y="219"/>
                  </a:lnTo>
                  <a:lnTo>
                    <a:pt x="267" y="25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2" name="Freeform 1970"/>
            <p:cNvSpPr>
              <a:spLocks/>
            </p:cNvSpPr>
            <p:nvPr/>
          </p:nvSpPr>
          <p:spPr bwMode="auto">
            <a:xfrm>
              <a:off x="1994" y="2802"/>
              <a:ext cx="179" cy="165"/>
            </a:xfrm>
            <a:custGeom>
              <a:avLst/>
              <a:gdLst>
                <a:gd name="T0" fmla="*/ 172 w 179"/>
                <a:gd name="T1" fmla="*/ 55 h 165"/>
                <a:gd name="T2" fmla="*/ 35 w 179"/>
                <a:gd name="T3" fmla="*/ 164 h 165"/>
                <a:gd name="T4" fmla="*/ 28 w 179"/>
                <a:gd name="T5" fmla="*/ 164 h 165"/>
                <a:gd name="T6" fmla="*/ 21 w 179"/>
                <a:gd name="T7" fmla="*/ 164 h 165"/>
                <a:gd name="T8" fmla="*/ 14 w 179"/>
                <a:gd name="T9" fmla="*/ 164 h 165"/>
                <a:gd name="T10" fmla="*/ 14 w 179"/>
                <a:gd name="T11" fmla="*/ 157 h 165"/>
                <a:gd name="T12" fmla="*/ 7 w 179"/>
                <a:gd name="T13" fmla="*/ 157 h 165"/>
                <a:gd name="T14" fmla="*/ 7 w 179"/>
                <a:gd name="T15" fmla="*/ 151 h 165"/>
                <a:gd name="T16" fmla="*/ 0 w 179"/>
                <a:gd name="T17" fmla="*/ 144 h 165"/>
                <a:gd name="T18" fmla="*/ 0 w 179"/>
                <a:gd name="T19" fmla="*/ 137 h 165"/>
                <a:gd name="T20" fmla="*/ 7 w 179"/>
                <a:gd name="T21" fmla="*/ 130 h 165"/>
                <a:gd name="T22" fmla="*/ 7 w 179"/>
                <a:gd name="T23" fmla="*/ 123 h 165"/>
                <a:gd name="T24" fmla="*/ 7 w 179"/>
                <a:gd name="T25" fmla="*/ 116 h 165"/>
                <a:gd name="T26" fmla="*/ 14 w 179"/>
                <a:gd name="T27" fmla="*/ 116 h 165"/>
                <a:gd name="T28" fmla="*/ 21 w 179"/>
                <a:gd name="T29" fmla="*/ 110 h 165"/>
                <a:gd name="T30" fmla="*/ 28 w 179"/>
                <a:gd name="T31" fmla="*/ 110 h 165"/>
                <a:gd name="T32" fmla="*/ 28 w 179"/>
                <a:gd name="T33" fmla="*/ 103 h 165"/>
                <a:gd name="T34" fmla="*/ 35 w 179"/>
                <a:gd name="T35" fmla="*/ 103 h 165"/>
                <a:gd name="T36" fmla="*/ 35 w 179"/>
                <a:gd name="T37" fmla="*/ 96 h 165"/>
                <a:gd name="T38" fmla="*/ 42 w 179"/>
                <a:gd name="T39" fmla="*/ 96 h 165"/>
                <a:gd name="T40" fmla="*/ 48 w 179"/>
                <a:gd name="T41" fmla="*/ 89 h 165"/>
                <a:gd name="T42" fmla="*/ 55 w 179"/>
                <a:gd name="T43" fmla="*/ 82 h 165"/>
                <a:gd name="T44" fmla="*/ 62 w 179"/>
                <a:gd name="T45" fmla="*/ 82 h 165"/>
                <a:gd name="T46" fmla="*/ 69 w 179"/>
                <a:gd name="T47" fmla="*/ 75 h 165"/>
                <a:gd name="T48" fmla="*/ 76 w 179"/>
                <a:gd name="T49" fmla="*/ 68 h 165"/>
                <a:gd name="T50" fmla="*/ 83 w 179"/>
                <a:gd name="T51" fmla="*/ 68 h 165"/>
                <a:gd name="T52" fmla="*/ 89 w 179"/>
                <a:gd name="T53" fmla="*/ 62 h 165"/>
                <a:gd name="T54" fmla="*/ 103 w 179"/>
                <a:gd name="T55" fmla="*/ 55 h 165"/>
                <a:gd name="T56" fmla="*/ 103 w 179"/>
                <a:gd name="T57" fmla="*/ 48 h 165"/>
                <a:gd name="T58" fmla="*/ 117 w 179"/>
                <a:gd name="T59" fmla="*/ 41 h 165"/>
                <a:gd name="T60" fmla="*/ 124 w 179"/>
                <a:gd name="T61" fmla="*/ 34 h 165"/>
                <a:gd name="T62" fmla="*/ 131 w 179"/>
                <a:gd name="T63" fmla="*/ 34 h 165"/>
                <a:gd name="T64" fmla="*/ 137 w 179"/>
                <a:gd name="T65" fmla="*/ 27 h 165"/>
                <a:gd name="T66" fmla="*/ 137 w 179"/>
                <a:gd name="T67" fmla="*/ 21 h 165"/>
                <a:gd name="T68" fmla="*/ 144 w 179"/>
                <a:gd name="T69" fmla="*/ 21 h 165"/>
                <a:gd name="T70" fmla="*/ 151 w 179"/>
                <a:gd name="T71" fmla="*/ 14 h 165"/>
                <a:gd name="T72" fmla="*/ 158 w 179"/>
                <a:gd name="T73" fmla="*/ 7 h 165"/>
                <a:gd name="T74" fmla="*/ 165 w 179"/>
                <a:gd name="T75" fmla="*/ 7 h 165"/>
                <a:gd name="T76" fmla="*/ 172 w 179"/>
                <a:gd name="T77" fmla="*/ 0 h 165"/>
                <a:gd name="T78" fmla="*/ 178 w 179"/>
                <a:gd name="T79" fmla="*/ 0 h 165"/>
                <a:gd name="T80" fmla="*/ 151 w 179"/>
                <a:gd name="T81" fmla="*/ 34 h 165"/>
                <a:gd name="T82" fmla="*/ 144 w 179"/>
                <a:gd name="T83" fmla="*/ 41 h 165"/>
                <a:gd name="T84" fmla="*/ 172 w 179"/>
                <a:gd name="T85" fmla="*/ 55 h 1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"/>
                <a:gd name="T130" fmla="*/ 0 h 165"/>
                <a:gd name="T131" fmla="*/ 179 w 179"/>
                <a:gd name="T132" fmla="*/ 165 h 1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" h="165">
                  <a:moveTo>
                    <a:pt x="172" y="55"/>
                  </a:moveTo>
                  <a:lnTo>
                    <a:pt x="35" y="164"/>
                  </a:lnTo>
                  <a:lnTo>
                    <a:pt x="28" y="164"/>
                  </a:lnTo>
                  <a:lnTo>
                    <a:pt x="21" y="164"/>
                  </a:lnTo>
                  <a:lnTo>
                    <a:pt x="14" y="164"/>
                  </a:lnTo>
                  <a:lnTo>
                    <a:pt x="14" y="157"/>
                  </a:lnTo>
                  <a:lnTo>
                    <a:pt x="7" y="157"/>
                  </a:lnTo>
                  <a:lnTo>
                    <a:pt x="7" y="151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7" y="130"/>
                  </a:lnTo>
                  <a:lnTo>
                    <a:pt x="7" y="123"/>
                  </a:lnTo>
                  <a:lnTo>
                    <a:pt x="7" y="116"/>
                  </a:lnTo>
                  <a:lnTo>
                    <a:pt x="14" y="116"/>
                  </a:lnTo>
                  <a:lnTo>
                    <a:pt x="21" y="110"/>
                  </a:lnTo>
                  <a:lnTo>
                    <a:pt x="28" y="110"/>
                  </a:lnTo>
                  <a:lnTo>
                    <a:pt x="28" y="103"/>
                  </a:lnTo>
                  <a:lnTo>
                    <a:pt x="35" y="103"/>
                  </a:lnTo>
                  <a:lnTo>
                    <a:pt x="35" y="96"/>
                  </a:lnTo>
                  <a:lnTo>
                    <a:pt x="42" y="96"/>
                  </a:lnTo>
                  <a:lnTo>
                    <a:pt x="48" y="89"/>
                  </a:lnTo>
                  <a:lnTo>
                    <a:pt x="55" y="82"/>
                  </a:lnTo>
                  <a:lnTo>
                    <a:pt x="62" y="82"/>
                  </a:lnTo>
                  <a:lnTo>
                    <a:pt x="69" y="75"/>
                  </a:lnTo>
                  <a:lnTo>
                    <a:pt x="76" y="68"/>
                  </a:lnTo>
                  <a:lnTo>
                    <a:pt x="83" y="68"/>
                  </a:lnTo>
                  <a:lnTo>
                    <a:pt x="89" y="62"/>
                  </a:lnTo>
                  <a:lnTo>
                    <a:pt x="103" y="55"/>
                  </a:lnTo>
                  <a:lnTo>
                    <a:pt x="103" y="48"/>
                  </a:lnTo>
                  <a:lnTo>
                    <a:pt x="117" y="41"/>
                  </a:lnTo>
                  <a:lnTo>
                    <a:pt x="124" y="34"/>
                  </a:lnTo>
                  <a:lnTo>
                    <a:pt x="131" y="34"/>
                  </a:lnTo>
                  <a:lnTo>
                    <a:pt x="137" y="27"/>
                  </a:lnTo>
                  <a:lnTo>
                    <a:pt x="137" y="21"/>
                  </a:lnTo>
                  <a:lnTo>
                    <a:pt x="144" y="21"/>
                  </a:lnTo>
                  <a:lnTo>
                    <a:pt x="151" y="14"/>
                  </a:lnTo>
                  <a:lnTo>
                    <a:pt x="158" y="7"/>
                  </a:lnTo>
                  <a:lnTo>
                    <a:pt x="165" y="7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51" y="34"/>
                  </a:lnTo>
                  <a:lnTo>
                    <a:pt x="144" y="41"/>
                  </a:lnTo>
                  <a:lnTo>
                    <a:pt x="172" y="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3" name="Freeform 1971"/>
            <p:cNvSpPr>
              <a:spLocks/>
            </p:cNvSpPr>
            <p:nvPr/>
          </p:nvSpPr>
          <p:spPr bwMode="auto">
            <a:xfrm>
              <a:off x="1994" y="2795"/>
              <a:ext cx="179" cy="172"/>
            </a:xfrm>
            <a:custGeom>
              <a:avLst/>
              <a:gdLst>
                <a:gd name="T0" fmla="*/ 172 w 179"/>
                <a:gd name="T1" fmla="*/ 62 h 172"/>
                <a:gd name="T2" fmla="*/ 35 w 179"/>
                <a:gd name="T3" fmla="*/ 171 h 172"/>
                <a:gd name="T4" fmla="*/ 28 w 179"/>
                <a:gd name="T5" fmla="*/ 171 h 172"/>
                <a:gd name="T6" fmla="*/ 21 w 179"/>
                <a:gd name="T7" fmla="*/ 171 h 172"/>
                <a:gd name="T8" fmla="*/ 14 w 179"/>
                <a:gd name="T9" fmla="*/ 171 h 172"/>
                <a:gd name="T10" fmla="*/ 14 w 179"/>
                <a:gd name="T11" fmla="*/ 164 h 172"/>
                <a:gd name="T12" fmla="*/ 7 w 179"/>
                <a:gd name="T13" fmla="*/ 164 h 172"/>
                <a:gd name="T14" fmla="*/ 0 w 179"/>
                <a:gd name="T15" fmla="*/ 158 h 172"/>
                <a:gd name="T16" fmla="*/ 0 w 179"/>
                <a:gd name="T17" fmla="*/ 151 h 172"/>
                <a:gd name="T18" fmla="*/ 0 w 179"/>
                <a:gd name="T19" fmla="*/ 144 h 172"/>
                <a:gd name="T20" fmla="*/ 7 w 179"/>
                <a:gd name="T21" fmla="*/ 137 h 172"/>
                <a:gd name="T22" fmla="*/ 7 w 179"/>
                <a:gd name="T23" fmla="*/ 130 h 172"/>
                <a:gd name="T24" fmla="*/ 14 w 179"/>
                <a:gd name="T25" fmla="*/ 130 h 172"/>
                <a:gd name="T26" fmla="*/ 14 w 179"/>
                <a:gd name="T27" fmla="*/ 123 h 172"/>
                <a:gd name="T28" fmla="*/ 21 w 179"/>
                <a:gd name="T29" fmla="*/ 123 h 172"/>
                <a:gd name="T30" fmla="*/ 21 w 179"/>
                <a:gd name="T31" fmla="*/ 117 h 172"/>
                <a:gd name="T32" fmla="*/ 28 w 179"/>
                <a:gd name="T33" fmla="*/ 117 h 172"/>
                <a:gd name="T34" fmla="*/ 28 w 179"/>
                <a:gd name="T35" fmla="*/ 110 h 172"/>
                <a:gd name="T36" fmla="*/ 35 w 179"/>
                <a:gd name="T37" fmla="*/ 110 h 172"/>
                <a:gd name="T38" fmla="*/ 42 w 179"/>
                <a:gd name="T39" fmla="*/ 103 h 172"/>
                <a:gd name="T40" fmla="*/ 48 w 179"/>
                <a:gd name="T41" fmla="*/ 96 h 172"/>
                <a:gd name="T42" fmla="*/ 55 w 179"/>
                <a:gd name="T43" fmla="*/ 96 h 172"/>
                <a:gd name="T44" fmla="*/ 62 w 179"/>
                <a:gd name="T45" fmla="*/ 89 h 172"/>
                <a:gd name="T46" fmla="*/ 69 w 179"/>
                <a:gd name="T47" fmla="*/ 82 h 172"/>
                <a:gd name="T48" fmla="*/ 76 w 179"/>
                <a:gd name="T49" fmla="*/ 75 h 172"/>
                <a:gd name="T50" fmla="*/ 83 w 179"/>
                <a:gd name="T51" fmla="*/ 69 h 172"/>
                <a:gd name="T52" fmla="*/ 96 w 179"/>
                <a:gd name="T53" fmla="*/ 69 h 172"/>
                <a:gd name="T54" fmla="*/ 96 w 179"/>
                <a:gd name="T55" fmla="*/ 62 h 172"/>
                <a:gd name="T56" fmla="*/ 110 w 179"/>
                <a:gd name="T57" fmla="*/ 55 h 172"/>
                <a:gd name="T58" fmla="*/ 117 w 179"/>
                <a:gd name="T59" fmla="*/ 48 h 172"/>
                <a:gd name="T60" fmla="*/ 124 w 179"/>
                <a:gd name="T61" fmla="*/ 48 h 172"/>
                <a:gd name="T62" fmla="*/ 131 w 179"/>
                <a:gd name="T63" fmla="*/ 41 h 172"/>
                <a:gd name="T64" fmla="*/ 137 w 179"/>
                <a:gd name="T65" fmla="*/ 34 h 172"/>
                <a:gd name="T66" fmla="*/ 144 w 179"/>
                <a:gd name="T67" fmla="*/ 34 h 172"/>
                <a:gd name="T68" fmla="*/ 151 w 179"/>
                <a:gd name="T69" fmla="*/ 28 h 172"/>
                <a:gd name="T70" fmla="*/ 151 w 179"/>
                <a:gd name="T71" fmla="*/ 21 h 172"/>
                <a:gd name="T72" fmla="*/ 158 w 179"/>
                <a:gd name="T73" fmla="*/ 21 h 172"/>
                <a:gd name="T74" fmla="*/ 165 w 179"/>
                <a:gd name="T75" fmla="*/ 14 h 172"/>
                <a:gd name="T76" fmla="*/ 172 w 179"/>
                <a:gd name="T77" fmla="*/ 7 h 172"/>
                <a:gd name="T78" fmla="*/ 178 w 179"/>
                <a:gd name="T79" fmla="*/ 7 h 172"/>
                <a:gd name="T80" fmla="*/ 178 w 179"/>
                <a:gd name="T81" fmla="*/ 0 h 172"/>
                <a:gd name="T82" fmla="*/ 151 w 179"/>
                <a:gd name="T83" fmla="*/ 41 h 172"/>
                <a:gd name="T84" fmla="*/ 144 w 179"/>
                <a:gd name="T85" fmla="*/ 48 h 172"/>
                <a:gd name="T86" fmla="*/ 172 w 179"/>
                <a:gd name="T87" fmla="*/ 62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9"/>
                <a:gd name="T133" fmla="*/ 0 h 172"/>
                <a:gd name="T134" fmla="*/ 179 w 179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9" h="172">
                  <a:moveTo>
                    <a:pt x="172" y="62"/>
                  </a:moveTo>
                  <a:lnTo>
                    <a:pt x="35" y="171"/>
                  </a:lnTo>
                  <a:lnTo>
                    <a:pt x="28" y="171"/>
                  </a:lnTo>
                  <a:lnTo>
                    <a:pt x="21" y="171"/>
                  </a:lnTo>
                  <a:lnTo>
                    <a:pt x="14" y="171"/>
                  </a:lnTo>
                  <a:lnTo>
                    <a:pt x="14" y="164"/>
                  </a:lnTo>
                  <a:lnTo>
                    <a:pt x="7" y="164"/>
                  </a:lnTo>
                  <a:lnTo>
                    <a:pt x="0" y="158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7" y="137"/>
                  </a:lnTo>
                  <a:lnTo>
                    <a:pt x="7" y="130"/>
                  </a:lnTo>
                  <a:lnTo>
                    <a:pt x="14" y="130"/>
                  </a:lnTo>
                  <a:lnTo>
                    <a:pt x="14" y="123"/>
                  </a:lnTo>
                  <a:lnTo>
                    <a:pt x="21" y="123"/>
                  </a:lnTo>
                  <a:lnTo>
                    <a:pt x="21" y="117"/>
                  </a:lnTo>
                  <a:lnTo>
                    <a:pt x="28" y="117"/>
                  </a:lnTo>
                  <a:lnTo>
                    <a:pt x="28" y="110"/>
                  </a:lnTo>
                  <a:lnTo>
                    <a:pt x="35" y="110"/>
                  </a:lnTo>
                  <a:lnTo>
                    <a:pt x="42" y="103"/>
                  </a:lnTo>
                  <a:lnTo>
                    <a:pt x="48" y="96"/>
                  </a:lnTo>
                  <a:lnTo>
                    <a:pt x="55" y="96"/>
                  </a:lnTo>
                  <a:lnTo>
                    <a:pt x="62" y="89"/>
                  </a:lnTo>
                  <a:lnTo>
                    <a:pt x="69" y="82"/>
                  </a:lnTo>
                  <a:lnTo>
                    <a:pt x="76" y="75"/>
                  </a:lnTo>
                  <a:lnTo>
                    <a:pt x="83" y="69"/>
                  </a:lnTo>
                  <a:lnTo>
                    <a:pt x="96" y="69"/>
                  </a:lnTo>
                  <a:lnTo>
                    <a:pt x="96" y="62"/>
                  </a:lnTo>
                  <a:lnTo>
                    <a:pt x="110" y="55"/>
                  </a:lnTo>
                  <a:lnTo>
                    <a:pt x="117" y="48"/>
                  </a:lnTo>
                  <a:lnTo>
                    <a:pt x="124" y="48"/>
                  </a:lnTo>
                  <a:lnTo>
                    <a:pt x="131" y="41"/>
                  </a:lnTo>
                  <a:lnTo>
                    <a:pt x="137" y="34"/>
                  </a:lnTo>
                  <a:lnTo>
                    <a:pt x="144" y="34"/>
                  </a:lnTo>
                  <a:lnTo>
                    <a:pt x="151" y="28"/>
                  </a:lnTo>
                  <a:lnTo>
                    <a:pt x="151" y="21"/>
                  </a:lnTo>
                  <a:lnTo>
                    <a:pt x="158" y="21"/>
                  </a:lnTo>
                  <a:lnTo>
                    <a:pt x="165" y="14"/>
                  </a:lnTo>
                  <a:lnTo>
                    <a:pt x="172" y="7"/>
                  </a:lnTo>
                  <a:lnTo>
                    <a:pt x="178" y="7"/>
                  </a:lnTo>
                  <a:lnTo>
                    <a:pt x="178" y="0"/>
                  </a:lnTo>
                  <a:lnTo>
                    <a:pt x="151" y="41"/>
                  </a:lnTo>
                  <a:lnTo>
                    <a:pt x="144" y="48"/>
                  </a:lnTo>
                  <a:lnTo>
                    <a:pt x="172" y="6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4" name="Freeform 1972"/>
            <p:cNvSpPr>
              <a:spLocks/>
            </p:cNvSpPr>
            <p:nvPr/>
          </p:nvSpPr>
          <p:spPr bwMode="auto">
            <a:xfrm>
              <a:off x="2008" y="2836"/>
              <a:ext cx="159" cy="124"/>
            </a:xfrm>
            <a:custGeom>
              <a:avLst/>
              <a:gdLst>
                <a:gd name="T0" fmla="*/ 7 w 159"/>
                <a:gd name="T1" fmla="*/ 123 h 124"/>
                <a:gd name="T2" fmla="*/ 158 w 159"/>
                <a:gd name="T3" fmla="*/ 7 h 124"/>
                <a:gd name="T4" fmla="*/ 144 w 159"/>
                <a:gd name="T5" fmla="*/ 0 h 124"/>
                <a:gd name="T6" fmla="*/ 0 w 159"/>
                <a:gd name="T7" fmla="*/ 123 h 124"/>
                <a:gd name="T8" fmla="*/ 7 w 159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124"/>
                <a:gd name="T17" fmla="*/ 159 w 159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124">
                  <a:moveTo>
                    <a:pt x="7" y="123"/>
                  </a:moveTo>
                  <a:lnTo>
                    <a:pt x="158" y="7"/>
                  </a:lnTo>
                  <a:lnTo>
                    <a:pt x="144" y="0"/>
                  </a:lnTo>
                  <a:lnTo>
                    <a:pt x="0" y="123"/>
                  </a:lnTo>
                  <a:lnTo>
                    <a:pt x="7" y="1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5" name="Freeform 1973"/>
            <p:cNvSpPr>
              <a:spLocks/>
            </p:cNvSpPr>
            <p:nvPr/>
          </p:nvSpPr>
          <p:spPr bwMode="auto">
            <a:xfrm>
              <a:off x="2008" y="2836"/>
              <a:ext cx="159" cy="124"/>
            </a:xfrm>
            <a:custGeom>
              <a:avLst/>
              <a:gdLst>
                <a:gd name="T0" fmla="*/ 7 w 159"/>
                <a:gd name="T1" fmla="*/ 123 h 124"/>
                <a:gd name="T2" fmla="*/ 158 w 159"/>
                <a:gd name="T3" fmla="*/ 7 h 124"/>
                <a:gd name="T4" fmla="*/ 151 w 159"/>
                <a:gd name="T5" fmla="*/ 0 h 124"/>
                <a:gd name="T6" fmla="*/ 0 w 159"/>
                <a:gd name="T7" fmla="*/ 123 h 124"/>
                <a:gd name="T8" fmla="*/ 7 w 159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124"/>
                <a:gd name="T17" fmla="*/ 159 w 159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124">
                  <a:moveTo>
                    <a:pt x="7" y="123"/>
                  </a:moveTo>
                  <a:lnTo>
                    <a:pt x="158" y="7"/>
                  </a:lnTo>
                  <a:lnTo>
                    <a:pt x="151" y="0"/>
                  </a:lnTo>
                  <a:lnTo>
                    <a:pt x="0" y="123"/>
                  </a:lnTo>
                  <a:lnTo>
                    <a:pt x="7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6" name="Freeform 1974"/>
            <p:cNvSpPr>
              <a:spLocks/>
            </p:cNvSpPr>
            <p:nvPr/>
          </p:nvSpPr>
          <p:spPr bwMode="auto">
            <a:xfrm>
              <a:off x="2001" y="2829"/>
              <a:ext cx="166" cy="131"/>
            </a:xfrm>
            <a:custGeom>
              <a:avLst/>
              <a:gdLst>
                <a:gd name="T0" fmla="*/ 7 w 166"/>
                <a:gd name="T1" fmla="*/ 130 h 131"/>
                <a:gd name="T2" fmla="*/ 165 w 166"/>
                <a:gd name="T3" fmla="*/ 7 h 131"/>
                <a:gd name="T4" fmla="*/ 158 w 166"/>
                <a:gd name="T5" fmla="*/ 0 h 131"/>
                <a:gd name="T6" fmla="*/ 0 w 166"/>
                <a:gd name="T7" fmla="*/ 124 h 131"/>
                <a:gd name="T8" fmla="*/ 7 w 166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131"/>
                <a:gd name="T17" fmla="*/ 166 w 166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131">
                  <a:moveTo>
                    <a:pt x="7" y="130"/>
                  </a:moveTo>
                  <a:lnTo>
                    <a:pt x="165" y="7"/>
                  </a:lnTo>
                  <a:lnTo>
                    <a:pt x="158" y="0"/>
                  </a:lnTo>
                  <a:lnTo>
                    <a:pt x="0" y="124"/>
                  </a:lnTo>
                  <a:lnTo>
                    <a:pt x="7" y="1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7" name="Freeform 1975"/>
            <p:cNvSpPr>
              <a:spLocks/>
            </p:cNvSpPr>
            <p:nvPr/>
          </p:nvSpPr>
          <p:spPr bwMode="auto">
            <a:xfrm>
              <a:off x="2008" y="2829"/>
              <a:ext cx="159" cy="131"/>
            </a:xfrm>
            <a:custGeom>
              <a:avLst/>
              <a:gdLst>
                <a:gd name="T0" fmla="*/ 0 w 159"/>
                <a:gd name="T1" fmla="*/ 130 h 131"/>
                <a:gd name="T2" fmla="*/ 158 w 159"/>
                <a:gd name="T3" fmla="*/ 7 h 131"/>
                <a:gd name="T4" fmla="*/ 151 w 159"/>
                <a:gd name="T5" fmla="*/ 0 h 131"/>
                <a:gd name="T6" fmla="*/ 0 w 159"/>
                <a:gd name="T7" fmla="*/ 124 h 131"/>
                <a:gd name="T8" fmla="*/ 0 w 159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131"/>
                <a:gd name="T17" fmla="*/ 159 w 159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131">
                  <a:moveTo>
                    <a:pt x="0" y="130"/>
                  </a:moveTo>
                  <a:lnTo>
                    <a:pt x="158" y="7"/>
                  </a:lnTo>
                  <a:lnTo>
                    <a:pt x="151" y="0"/>
                  </a:lnTo>
                  <a:lnTo>
                    <a:pt x="0" y="124"/>
                  </a:lnTo>
                  <a:lnTo>
                    <a:pt x="0" y="1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8" name="Freeform 1976"/>
            <p:cNvSpPr>
              <a:spLocks/>
            </p:cNvSpPr>
            <p:nvPr/>
          </p:nvSpPr>
          <p:spPr bwMode="auto">
            <a:xfrm>
              <a:off x="2001" y="2816"/>
              <a:ext cx="172" cy="138"/>
            </a:xfrm>
            <a:custGeom>
              <a:avLst/>
              <a:gdLst>
                <a:gd name="T0" fmla="*/ 0 w 172"/>
                <a:gd name="T1" fmla="*/ 137 h 138"/>
                <a:gd name="T2" fmla="*/ 171 w 172"/>
                <a:gd name="T3" fmla="*/ 7 h 138"/>
                <a:gd name="T4" fmla="*/ 165 w 172"/>
                <a:gd name="T5" fmla="*/ 0 h 138"/>
                <a:gd name="T6" fmla="*/ 0 w 172"/>
                <a:gd name="T7" fmla="*/ 130 h 138"/>
                <a:gd name="T8" fmla="*/ 0 w 172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8"/>
                <a:gd name="T17" fmla="*/ 172 w 172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8">
                  <a:moveTo>
                    <a:pt x="0" y="137"/>
                  </a:moveTo>
                  <a:lnTo>
                    <a:pt x="171" y="7"/>
                  </a:lnTo>
                  <a:lnTo>
                    <a:pt x="165" y="0"/>
                  </a:lnTo>
                  <a:lnTo>
                    <a:pt x="0" y="130"/>
                  </a:lnTo>
                  <a:lnTo>
                    <a:pt x="0" y="1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9" name="Freeform 1977"/>
            <p:cNvSpPr>
              <a:spLocks/>
            </p:cNvSpPr>
            <p:nvPr/>
          </p:nvSpPr>
          <p:spPr bwMode="auto">
            <a:xfrm>
              <a:off x="2001" y="2816"/>
              <a:ext cx="172" cy="138"/>
            </a:xfrm>
            <a:custGeom>
              <a:avLst/>
              <a:gdLst>
                <a:gd name="T0" fmla="*/ 7 w 172"/>
                <a:gd name="T1" fmla="*/ 137 h 138"/>
                <a:gd name="T2" fmla="*/ 171 w 172"/>
                <a:gd name="T3" fmla="*/ 7 h 138"/>
                <a:gd name="T4" fmla="*/ 165 w 172"/>
                <a:gd name="T5" fmla="*/ 0 h 138"/>
                <a:gd name="T6" fmla="*/ 0 w 172"/>
                <a:gd name="T7" fmla="*/ 130 h 138"/>
                <a:gd name="T8" fmla="*/ 7 w 172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8"/>
                <a:gd name="T17" fmla="*/ 172 w 172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8">
                  <a:moveTo>
                    <a:pt x="7" y="137"/>
                  </a:moveTo>
                  <a:lnTo>
                    <a:pt x="171" y="7"/>
                  </a:lnTo>
                  <a:lnTo>
                    <a:pt x="165" y="0"/>
                  </a:lnTo>
                  <a:lnTo>
                    <a:pt x="0" y="130"/>
                  </a:lnTo>
                  <a:lnTo>
                    <a:pt x="7" y="1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0" name="Freeform 1978"/>
            <p:cNvSpPr>
              <a:spLocks/>
            </p:cNvSpPr>
            <p:nvPr/>
          </p:nvSpPr>
          <p:spPr bwMode="auto">
            <a:xfrm>
              <a:off x="2001" y="2809"/>
              <a:ext cx="172" cy="138"/>
            </a:xfrm>
            <a:custGeom>
              <a:avLst/>
              <a:gdLst>
                <a:gd name="T0" fmla="*/ 0 w 172"/>
                <a:gd name="T1" fmla="*/ 137 h 138"/>
                <a:gd name="T2" fmla="*/ 171 w 172"/>
                <a:gd name="T3" fmla="*/ 0 h 138"/>
                <a:gd name="T4" fmla="*/ 165 w 172"/>
                <a:gd name="T5" fmla="*/ 0 h 138"/>
                <a:gd name="T6" fmla="*/ 0 w 172"/>
                <a:gd name="T7" fmla="*/ 123 h 138"/>
                <a:gd name="T8" fmla="*/ 0 w 172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8"/>
                <a:gd name="T17" fmla="*/ 172 w 172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8">
                  <a:moveTo>
                    <a:pt x="0" y="137"/>
                  </a:moveTo>
                  <a:lnTo>
                    <a:pt x="171" y="0"/>
                  </a:lnTo>
                  <a:lnTo>
                    <a:pt x="165" y="0"/>
                  </a:lnTo>
                  <a:lnTo>
                    <a:pt x="0" y="123"/>
                  </a:lnTo>
                  <a:lnTo>
                    <a:pt x="0" y="1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1" name="Freeform 1979"/>
            <p:cNvSpPr>
              <a:spLocks/>
            </p:cNvSpPr>
            <p:nvPr/>
          </p:nvSpPr>
          <p:spPr bwMode="auto">
            <a:xfrm>
              <a:off x="2001" y="2809"/>
              <a:ext cx="172" cy="138"/>
            </a:xfrm>
            <a:custGeom>
              <a:avLst/>
              <a:gdLst>
                <a:gd name="T0" fmla="*/ 0 w 172"/>
                <a:gd name="T1" fmla="*/ 137 h 138"/>
                <a:gd name="T2" fmla="*/ 171 w 172"/>
                <a:gd name="T3" fmla="*/ 0 h 138"/>
                <a:gd name="T4" fmla="*/ 165 w 172"/>
                <a:gd name="T5" fmla="*/ 0 h 138"/>
                <a:gd name="T6" fmla="*/ 7 w 172"/>
                <a:gd name="T7" fmla="*/ 123 h 138"/>
                <a:gd name="T8" fmla="*/ 0 w 172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8"/>
                <a:gd name="T17" fmla="*/ 172 w 172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8">
                  <a:moveTo>
                    <a:pt x="0" y="137"/>
                  </a:moveTo>
                  <a:lnTo>
                    <a:pt x="171" y="0"/>
                  </a:lnTo>
                  <a:lnTo>
                    <a:pt x="165" y="0"/>
                  </a:lnTo>
                  <a:lnTo>
                    <a:pt x="7" y="123"/>
                  </a:lnTo>
                  <a:lnTo>
                    <a:pt x="0" y="1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2" name="Freeform 1980"/>
            <p:cNvSpPr>
              <a:spLocks/>
            </p:cNvSpPr>
            <p:nvPr/>
          </p:nvSpPr>
          <p:spPr bwMode="auto">
            <a:xfrm>
              <a:off x="2001" y="2802"/>
              <a:ext cx="172" cy="131"/>
            </a:xfrm>
            <a:custGeom>
              <a:avLst/>
              <a:gdLst>
                <a:gd name="T0" fmla="*/ 0 w 172"/>
                <a:gd name="T1" fmla="*/ 130 h 131"/>
                <a:gd name="T2" fmla="*/ 171 w 172"/>
                <a:gd name="T3" fmla="*/ 0 h 131"/>
                <a:gd name="T4" fmla="*/ 165 w 172"/>
                <a:gd name="T5" fmla="*/ 0 h 131"/>
                <a:gd name="T6" fmla="*/ 7 w 172"/>
                <a:gd name="T7" fmla="*/ 116 h 131"/>
                <a:gd name="T8" fmla="*/ 0 w 172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130"/>
                  </a:moveTo>
                  <a:lnTo>
                    <a:pt x="171" y="0"/>
                  </a:lnTo>
                  <a:lnTo>
                    <a:pt x="165" y="0"/>
                  </a:lnTo>
                  <a:lnTo>
                    <a:pt x="7" y="116"/>
                  </a:lnTo>
                  <a:lnTo>
                    <a:pt x="0" y="1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3" name="Freeform 1981"/>
            <p:cNvSpPr>
              <a:spLocks/>
            </p:cNvSpPr>
            <p:nvPr/>
          </p:nvSpPr>
          <p:spPr bwMode="auto">
            <a:xfrm>
              <a:off x="2008" y="2802"/>
              <a:ext cx="165" cy="131"/>
            </a:xfrm>
            <a:custGeom>
              <a:avLst/>
              <a:gdLst>
                <a:gd name="T0" fmla="*/ 0 w 165"/>
                <a:gd name="T1" fmla="*/ 130 h 131"/>
                <a:gd name="T2" fmla="*/ 164 w 165"/>
                <a:gd name="T3" fmla="*/ 0 h 131"/>
                <a:gd name="T4" fmla="*/ 158 w 165"/>
                <a:gd name="T5" fmla="*/ 0 h 131"/>
                <a:gd name="T6" fmla="*/ 7 w 165"/>
                <a:gd name="T7" fmla="*/ 116 h 131"/>
                <a:gd name="T8" fmla="*/ 0 w 165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131"/>
                <a:gd name="T17" fmla="*/ 165 w 165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131">
                  <a:moveTo>
                    <a:pt x="0" y="130"/>
                  </a:moveTo>
                  <a:lnTo>
                    <a:pt x="164" y="0"/>
                  </a:lnTo>
                  <a:lnTo>
                    <a:pt x="158" y="0"/>
                  </a:lnTo>
                  <a:lnTo>
                    <a:pt x="7" y="116"/>
                  </a:lnTo>
                  <a:lnTo>
                    <a:pt x="0" y="1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4" name="Freeform 1982"/>
            <p:cNvSpPr>
              <a:spLocks/>
            </p:cNvSpPr>
            <p:nvPr/>
          </p:nvSpPr>
          <p:spPr bwMode="auto">
            <a:xfrm>
              <a:off x="1707" y="2659"/>
              <a:ext cx="453" cy="254"/>
            </a:xfrm>
            <a:custGeom>
              <a:avLst/>
              <a:gdLst>
                <a:gd name="T0" fmla="*/ 267 w 453"/>
                <a:gd name="T1" fmla="*/ 253 h 254"/>
                <a:gd name="T2" fmla="*/ 260 w 453"/>
                <a:gd name="T3" fmla="*/ 246 h 254"/>
                <a:gd name="T4" fmla="*/ 253 w 453"/>
                <a:gd name="T5" fmla="*/ 246 h 254"/>
                <a:gd name="T6" fmla="*/ 246 w 453"/>
                <a:gd name="T7" fmla="*/ 246 h 254"/>
                <a:gd name="T8" fmla="*/ 246 w 453"/>
                <a:gd name="T9" fmla="*/ 239 h 254"/>
                <a:gd name="T10" fmla="*/ 240 w 453"/>
                <a:gd name="T11" fmla="*/ 239 h 254"/>
                <a:gd name="T12" fmla="*/ 240 w 453"/>
                <a:gd name="T13" fmla="*/ 232 h 254"/>
                <a:gd name="T14" fmla="*/ 240 w 453"/>
                <a:gd name="T15" fmla="*/ 225 h 254"/>
                <a:gd name="T16" fmla="*/ 240 w 453"/>
                <a:gd name="T17" fmla="*/ 218 h 254"/>
                <a:gd name="T18" fmla="*/ 240 w 453"/>
                <a:gd name="T19" fmla="*/ 211 h 254"/>
                <a:gd name="T20" fmla="*/ 233 w 453"/>
                <a:gd name="T21" fmla="*/ 211 h 254"/>
                <a:gd name="T22" fmla="*/ 233 w 453"/>
                <a:gd name="T23" fmla="*/ 218 h 254"/>
                <a:gd name="T24" fmla="*/ 233 w 453"/>
                <a:gd name="T25" fmla="*/ 225 h 254"/>
                <a:gd name="T26" fmla="*/ 233 w 453"/>
                <a:gd name="T27" fmla="*/ 232 h 254"/>
                <a:gd name="T28" fmla="*/ 240 w 453"/>
                <a:gd name="T29" fmla="*/ 232 h 254"/>
                <a:gd name="T30" fmla="*/ 240 w 453"/>
                <a:gd name="T31" fmla="*/ 239 h 254"/>
                <a:gd name="T32" fmla="*/ 246 w 453"/>
                <a:gd name="T33" fmla="*/ 239 h 254"/>
                <a:gd name="T34" fmla="*/ 103 w 453"/>
                <a:gd name="T35" fmla="*/ 184 h 254"/>
                <a:gd name="T36" fmla="*/ 34 w 453"/>
                <a:gd name="T37" fmla="*/ 150 h 254"/>
                <a:gd name="T38" fmla="*/ 34 w 453"/>
                <a:gd name="T39" fmla="*/ 157 h 254"/>
                <a:gd name="T40" fmla="*/ 27 w 453"/>
                <a:gd name="T41" fmla="*/ 157 h 254"/>
                <a:gd name="T42" fmla="*/ 21 w 453"/>
                <a:gd name="T43" fmla="*/ 157 h 254"/>
                <a:gd name="T44" fmla="*/ 21 w 453"/>
                <a:gd name="T45" fmla="*/ 150 h 254"/>
                <a:gd name="T46" fmla="*/ 14 w 453"/>
                <a:gd name="T47" fmla="*/ 150 h 254"/>
                <a:gd name="T48" fmla="*/ 7 w 453"/>
                <a:gd name="T49" fmla="*/ 143 h 254"/>
                <a:gd name="T50" fmla="*/ 7 w 453"/>
                <a:gd name="T51" fmla="*/ 136 h 254"/>
                <a:gd name="T52" fmla="*/ 0 w 453"/>
                <a:gd name="T53" fmla="*/ 129 h 254"/>
                <a:gd name="T54" fmla="*/ 0 w 453"/>
                <a:gd name="T55" fmla="*/ 123 h 254"/>
                <a:gd name="T56" fmla="*/ 0 w 453"/>
                <a:gd name="T57" fmla="*/ 116 h 254"/>
                <a:gd name="T58" fmla="*/ 7 w 453"/>
                <a:gd name="T59" fmla="*/ 109 h 254"/>
                <a:gd name="T60" fmla="*/ 7 w 453"/>
                <a:gd name="T61" fmla="*/ 102 h 254"/>
                <a:gd name="T62" fmla="*/ 14 w 453"/>
                <a:gd name="T63" fmla="*/ 102 h 254"/>
                <a:gd name="T64" fmla="*/ 21 w 453"/>
                <a:gd name="T65" fmla="*/ 95 h 254"/>
                <a:gd name="T66" fmla="*/ 27 w 453"/>
                <a:gd name="T67" fmla="*/ 88 h 254"/>
                <a:gd name="T68" fmla="*/ 34 w 453"/>
                <a:gd name="T69" fmla="*/ 88 h 254"/>
                <a:gd name="T70" fmla="*/ 41 w 453"/>
                <a:gd name="T71" fmla="*/ 82 h 254"/>
                <a:gd name="T72" fmla="*/ 48 w 453"/>
                <a:gd name="T73" fmla="*/ 75 h 254"/>
                <a:gd name="T74" fmla="*/ 55 w 453"/>
                <a:gd name="T75" fmla="*/ 75 h 254"/>
                <a:gd name="T76" fmla="*/ 69 w 453"/>
                <a:gd name="T77" fmla="*/ 68 h 254"/>
                <a:gd name="T78" fmla="*/ 75 w 453"/>
                <a:gd name="T79" fmla="*/ 68 h 254"/>
                <a:gd name="T80" fmla="*/ 82 w 453"/>
                <a:gd name="T81" fmla="*/ 61 h 254"/>
                <a:gd name="T82" fmla="*/ 96 w 453"/>
                <a:gd name="T83" fmla="*/ 54 h 254"/>
                <a:gd name="T84" fmla="*/ 103 w 453"/>
                <a:gd name="T85" fmla="*/ 54 h 254"/>
                <a:gd name="T86" fmla="*/ 116 w 453"/>
                <a:gd name="T87" fmla="*/ 47 h 254"/>
                <a:gd name="T88" fmla="*/ 123 w 453"/>
                <a:gd name="T89" fmla="*/ 41 h 254"/>
                <a:gd name="T90" fmla="*/ 130 w 453"/>
                <a:gd name="T91" fmla="*/ 41 h 254"/>
                <a:gd name="T92" fmla="*/ 144 w 453"/>
                <a:gd name="T93" fmla="*/ 34 h 254"/>
                <a:gd name="T94" fmla="*/ 151 w 453"/>
                <a:gd name="T95" fmla="*/ 27 h 254"/>
                <a:gd name="T96" fmla="*/ 157 w 453"/>
                <a:gd name="T97" fmla="*/ 27 h 254"/>
                <a:gd name="T98" fmla="*/ 164 w 453"/>
                <a:gd name="T99" fmla="*/ 20 h 254"/>
                <a:gd name="T100" fmla="*/ 171 w 453"/>
                <a:gd name="T101" fmla="*/ 20 h 254"/>
                <a:gd name="T102" fmla="*/ 178 w 453"/>
                <a:gd name="T103" fmla="*/ 13 h 254"/>
                <a:gd name="T104" fmla="*/ 185 w 453"/>
                <a:gd name="T105" fmla="*/ 13 h 254"/>
                <a:gd name="T106" fmla="*/ 192 w 453"/>
                <a:gd name="T107" fmla="*/ 6 h 254"/>
                <a:gd name="T108" fmla="*/ 199 w 453"/>
                <a:gd name="T109" fmla="*/ 6 h 254"/>
                <a:gd name="T110" fmla="*/ 205 w 453"/>
                <a:gd name="T111" fmla="*/ 6 h 254"/>
                <a:gd name="T112" fmla="*/ 205 w 453"/>
                <a:gd name="T113" fmla="*/ 0 h 254"/>
                <a:gd name="T114" fmla="*/ 212 w 453"/>
                <a:gd name="T115" fmla="*/ 0 h 254"/>
                <a:gd name="T116" fmla="*/ 452 w 453"/>
                <a:gd name="T117" fmla="*/ 61 h 254"/>
                <a:gd name="T118" fmla="*/ 397 w 453"/>
                <a:gd name="T119" fmla="*/ 116 h 254"/>
                <a:gd name="T120" fmla="*/ 274 w 453"/>
                <a:gd name="T121" fmla="*/ 218 h 254"/>
                <a:gd name="T122" fmla="*/ 267 w 453"/>
                <a:gd name="T123" fmla="*/ 253 h 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3"/>
                <a:gd name="T187" fmla="*/ 0 h 254"/>
                <a:gd name="T188" fmla="*/ 453 w 453"/>
                <a:gd name="T189" fmla="*/ 254 h 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3" h="254">
                  <a:moveTo>
                    <a:pt x="267" y="253"/>
                  </a:moveTo>
                  <a:lnTo>
                    <a:pt x="260" y="246"/>
                  </a:lnTo>
                  <a:lnTo>
                    <a:pt x="253" y="246"/>
                  </a:lnTo>
                  <a:lnTo>
                    <a:pt x="246" y="246"/>
                  </a:lnTo>
                  <a:lnTo>
                    <a:pt x="246" y="239"/>
                  </a:lnTo>
                  <a:lnTo>
                    <a:pt x="240" y="239"/>
                  </a:lnTo>
                  <a:lnTo>
                    <a:pt x="240" y="232"/>
                  </a:lnTo>
                  <a:lnTo>
                    <a:pt x="240" y="225"/>
                  </a:lnTo>
                  <a:lnTo>
                    <a:pt x="240" y="218"/>
                  </a:lnTo>
                  <a:lnTo>
                    <a:pt x="240" y="211"/>
                  </a:lnTo>
                  <a:lnTo>
                    <a:pt x="233" y="211"/>
                  </a:lnTo>
                  <a:lnTo>
                    <a:pt x="233" y="218"/>
                  </a:lnTo>
                  <a:lnTo>
                    <a:pt x="233" y="225"/>
                  </a:lnTo>
                  <a:lnTo>
                    <a:pt x="233" y="232"/>
                  </a:lnTo>
                  <a:lnTo>
                    <a:pt x="240" y="232"/>
                  </a:lnTo>
                  <a:lnTo>
                    <a:pt x="240" y="239"/>
                  </a:lnTo>
                  <a:lnTo>
                    <a:pt x="246" y="239"/>
                  </a:lnTo>
                  <a:lnTo>
                    <a:pt x="103" y="184"/>
                  </a:lnTo>
                  <a:lnTo>
                    <a:pt x="34" y="150"/>
                  </a:lnTo>
                  <a:lnTo>
                    <a:pt x="34" y="157"/>
                  </a:lnTo>
                  <a:lnTo>
                    <a:pt x="27" y="157"/>
                  </a:lnTo>
                  <a:lnTo>
                    <a:pt x="21" y="157"/>
                  </a:lnTo>
                  <a:lnTo>
                    <a:pt x="21" y="150"/>
                  </a:lnTo>
                  <a:lnTo>
                    <a:pt x="14" y="150"/>
                  </a:lnTo>
                  <a:lnTo>
                    <a:pt x="7" y="143"/>
                  </a:lnTo>
                  <a:lnTo>
                    <a:pt x="7" y="136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7" y="109"/>
                  </a:lnTo>
                  <a:lnTo>
                    <a:pt x="7" y="102"/>
                  </a:lnTo>
                  <a:lnTo>
                    <a:pt x="14" y="102"/>
                  </a:lnTo>
                  <a:lnTo>
                    <a:pt x="21" y="95"/>
                  </a:lnTo>
                  <a:lnTo>
                    <a:pt x="27" y="88"/>
                  </a:lnTo>
                  <a:lnTo>
                    <a:pt x="34" y="88"/>
                  </a:lnTo>
                  <a:lnTo>
                    <a:pt x="41" y="82"/>
                  </a:lnTo>
                  <a:lnTo>
                    <a:pt x="48" y="75"/>
                  </a:lnTo>
                  <a:lnTo>
                    <a:pt x="55" y="75"/>
                  </a:lnTo>
                  <a:lnTo>
                    <a:pt x="69" y="68"/>
                  </a:lnTo>
                  <a:lnTo>
                    <a:pt x="75" y="68"/>
                  </a:lnTo>
                  <a:lnTo>
                    <a:pt x="82" y="61"/>
                  </a:lnTo>
                  <a:lnTo>
                    <a:pt x="96" y="54"/>
                  </a:lnTo>
                  <a:lnTo>
                    <a:pt x="103" y="54"/>
                  </a:lnTo>
                  <a:lnTo>
                    <a:pt x="116" y="47"/>
                  </a:lnTo>
                  <a:lnTo>
                    <a:pt x="123" y="41"/>
                  </a:lnTo>
                  <a:lnTo>
                    <a:pt x="130" y="41"/>
                  </a:lnTo>
                  <a:lnTo>
                    <a:pt x="144" y="34"/>
                  </a:lnTo>
                  <a:lnTo>
                    <a:pt x="151" y="27"/>
                  </a:lnTo>
                  <a:lnTo>
                    <a:pt x="157" y="27"/>
                  </a:lnTo>
                  <a:lnTo>
                    <a:pt x="164" y="20"/>
                  </a:lnTo>
                  <a:lnTo>
                    <a:pt x="171" y="20"/>
                  </a:lnTo>
                  <a:lnTo>
                    <a:pt x="178" y="13"/>
                  </a:lnTo>
                  <a:lnTo>
                    <a:pt x="185" y="13"/>
                  </a:lnTo>
                  <a:lnTo>
                    <a:pt x="192" y="6"/>
                  </a:lnTo>
                  <a:lnTo>
                    <a:pt x="199" y="6"/>
                  </a:lnTo>
                  <a:lnTo>
                    <a:pt x="205" y="6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452" y="61"/>
                  </a:lnTo>
                  <a:lnTo>
                    <a:pt x="397" y="116"/>
                  </a:lnTo>
                  <a:lnTo>
                    <a:pt x="274" y="218"/>
                  </a:lnTo>
                  <a:lnTo>
                    <a:pt x="267" y="25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5" name="Freeform 1983"/>
            <p:cNvSpPr>
              <a:spLocks/>
            </p:cNvSpPr>
            <p:nvPr/>
          </p:nvSpPr>
          <p:spPr bwMode="auto">
            <a:xfrm>
              <a:off x="1707" y="2659"/>
              <a:ext cx="453" cy="254"/>
            </a:xfrm>
            <a:custGeom>
              <a:avLst/>
              <a:gdLst>
                <a:gd name="T0" fmla="*/ 267 w 453"/>
                <a:gd name="T1" fmla="*/ 253 h 254"/>
                <a:gd name="T2" fmla="*/ 260 w 453"/>
                <a:gd name="T3" fmla="*/ 246 h 254"/>
                <a:gd name="T4" fmla="*/ 246 w 453"/>
                <a:gd name="T5" fmla="*/ 246 h 254"/>
                <a:gd name="T6" fmla="*/ 240 w 453"/>
                <a:gd name="T7" fmla="*/ 239 h 254"/>
                <a:gd name="T8" fmla="*/ 240 w 453"/>
                <a:gd name="T9" fmla="*/ 225 h 254"/>
                <a:gd name="T10" fmla="*/ 246 w 453"/>
                <a:gd name="T11" fmla="*/ 211 h 254"/>
                <a:gd name="T12" fmla="*/ 233 w 453"/>
                <a:gd name="T13" fmla="*/ 218 h 254"/>
                <a:gd name="T14" fmla="*/ 233 w 453"/>
                <a:gd name="T15" fmla="*/ 232 h 254"/>
                <a:gd name="T16" fmla="*/ 240 w 453"/>
                <a:gd name="T17" fmla="*/ 239 h 254"/>
                <a:gd name="T18" fmla="*/ 103 w 453"/>
                <a:gd name="T19" fmla="*/ 184 h 254"/>
                <a:gd name="T20" fmla="*/ 27 w 453"/>
                <a:gd name="T21" fmla="*/ 157 h 254"/>
                <a:gd name="T22" fmla="*/ 21 w 453"/>
                <a:gd name="T23" fmla="*/ 150 h 254"/>
                <a:gd name="T24" fmla="*/ 7 w 453"/>
                <a:gd name="T25" fmla="*/ 150 h 254"/>
                <a:gd name="T26" fmla="*/ 7 w 453"/>
                <a:gd name="T27" fmla="*/ 136 h 254"/>
                <a:gd name="T28" fmla="*/ 7 w 453"/>
                <a:gd name="T29" fmla="*/ 123 h 254"/>
                <a:gd name="T30" fmla="*/ 7 w 453"/>
                <a:gd name="T31" fmla="*/ 116 h 254"/>
                <a:gd name="T32" fmla="*/ 7 w 453"/>
                <a:gd name="T33" fmla="*/ 102 h 254"/>
                <a:gd name="T34" fmla="*/ 21 w 453"/>
                <a:gd name="T35" fmla="*/ 95 h 254"/>
                <a:gd name="T36" fmla="*/ 34 w 453"/>
                <a:gd name="T37" fmla="*/ 88 h 254"/>
                <a:gd name="T38" fmla="*/ 48 w 453"/>
                <a:gd name="T39" fmla="*/ 82 h 254"/>
                <a:gd name="T40" fmla="*/ 69 w 453"/>
                <a:gd name="T41" fmla="*/ 68 h 254"/>
                <a:gd name="T42" fmla="*/ 82 w 453"/>
                <a:gd name="T43" fmla="*/ 61 h 254"/>
                <a:gd name="T44" fmla="*/ 103 w 453"/>
                <a:gd name="T45" fmla="*/ 54 h 254"/>
                <a:gd name="T46" fmla="*/ 123 w 453"/>
                <a:gd name="T47" fmla="*/ 41 h 254"/>
                <a:gd name="T48" fmla="*/ 144 w 453"/>
                <a:gd name="T49" fmla="*/ 34 h 254"/>
                <a:gd name="T50" fmla="*/ 157 w 453"/>
                <a:gd name="T51" fmla="*/ 27 h 254"/>
                <a:gd name="T52" fmla="*/ 178 w 453"/>
                <a:gd name="T53" fmla="*/ 20 h 254"/>
                <a:gd name="T54" fmla="*/ 185 w 453"/>
                <a:gd name="T55" fmla="*/ 13 h 254"/>
                <a:gd name="T56" fmla="*/ 199 w 453"/>
                <a:gd name="T57" fmla="*/ 6 h 254"/>
                <a:gd name="T58" fmla="*/ 205 w 453"/>
                <a:gd name="T59" fmla="*/ 0 h 254"/>
                <a:gd name="T60" fmla="*/ 452 w 453"/>
                <a:gd name="T61" fmla="*/ 68 h 254"/>
                <a:gd name="T62" fmla="*/ 274 w 453"/>
                <a:gd name="T63" fmla="*/ 225 h 2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3"/>
                <a:gd name="T97" fmla="*/ 0 h 254"/>
                <a:gd name="T98" fmla="*/ 453 w 453"/>
                <a:gd name="T99" fmla="*/ 254 h 2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3" h="254">
                  <a:moveTo>
                    <a:pt x="274" y="253"/>
                  </a:moveTo>
                  <a:lnTo>
                    <a:pt x="267" y="253"/>
                  </a:lnTo>
                  <a:lnTo>
                    <a:pt x="260" y="253"/>
                  </a:lnTo>
                  <a:lnTo>
                    <a:pt x="260" y="246"/>
                  </a:lnTo>
                  <a:lnTo>
                    <a:pt x="253" y="246"/>
                  </a:lnTo>
                  <a:lnTo>
                    <a:pt x="246" y="246"/>
                  </a:lnTo>
                  <a:lnTo>
                    <a:pt x="246" y="239"/>
                  </a:lnTo>
                  <a:lnTo>
                    <a:pt x="240" y="239"/>
                  </a:lnTo>
                  <a:lnTo>
                    <a:pt x="240" y="232"/>
                  </a:lnTo>
                  <a:lnTo>
                    <a:pt x="240" y="225"/>
                  </a:lnTo>
                  <a:lnTo>
                    <a:pt x="240" y="218"/>
                  </a:lnTo>
                  <a:lnTo>
                    <a:pt x="246" y="211"/>
                  </a:lnTo>
                  <a:lnTo>
                    <a:pt x="240" y="211"/>
                  </a:lnTo>
                  <a:lnTo>
                    <a:pt x="233" y="218"/>
                  </a:lnTo>
                  <a:lnTo>
                    <a:pt x="233" y="225"/>
                  </a:lnTo>
                  <a:lnTo>
                    <a:pt x="233" y="232"/>
                  </a:lnTo>
                  <a:lnTo>
                    <a:pt x="240" y="232"/>
                  </a:lnTo>
                  <a:lnTo>
                    <a:pt x="240" y="239"/>
                  </a:lnTo>
                  <a:lnTo>
                    <a:pt x="246" y="239"/>
                  </a:lnTo>
                  <a:lnTo>
                    <a:pt x="103" y="184"/>
                  </a:lnTo>
                  <a:lnTo>
                    <a:pt x="34" y="157"/>
                  </a:lnTo>
                  <a:lnTo>
                    <a:pt x="27" y="157"/>
                  </a:lnTo>
                  <a:lnTo>
                    <a:pt x="21" y="157"/>
                  </a:lnTo>
                  <a:lnTo>
                    <a:pt x="21" y="150"/>
                  </a:lnTo>
                  <a:lnTo>
                    <a:pt x="14" y="150"/>
                  </a:lnTo>
                  <a:lnTo>
                    <a:pt x="7" y="150"/>
                  </a:lnTo>
                  <a:lnTo>
                    <a:pt x="7" y="143"/>
                  </a:lnTo>
                  <a:lnTo>
                    <a:pt x="7" y="136"/>
                  </a:lnTo>
                  <a:lnTo>
                    <a:pt x="7" y="129"/>
                  </a:lnTo>
                  <a:lnTo>
                    <a:pt x="7" y="123"/>
                  </a:lnTo>
                  <a:lnTo>
                    <a:pt x="0" y="123"/>
                  </a:lnTo>
                  <a:lnTo>
                    <a:pt x="7" y="116"/>
                  </a:lnTo>
                  <a:lnTo>
                    <a:pt x="7" y="109"/>
                  </a:lnTo>
                  <a:lnTo>
                    <a:pt x="7" y="102"/>
                  </a:lnTo>
                  <a:lnTo>
                    <a:pt x="14" y="102"/>
                  </a:lnTo>
                  <a:lnTo>
                    <a:pt x="21" y="95"/>
                  </a:lnTo>
                  <a:lnTo>
                    <a:pt x="27" y="88"/>
                  </a:lnTo>
                  <a:lnTo>
                    <a:pt x="34" y="88"/>
                  </a:lnTo>
                  <a:lnTo>
                    <a:pt x="41" y="82"/>
                  </a:lnTo>
                  <a:lnTo>
                    <a:pt x="48" y="82"/>
                  </a:lnTo>
                  <a:lnTo>
                    <a:pt x="62" y="75"/>
                  </a:lnTo>
                  <a:lnTo>
                    <a:pt x="69" y="68"/>
                  </a:lnTo>
                  <a:lnTo>
                    <a:pt x="75" y="68"/>
                  </a:lnTo>
                  <a:lnTo>
                    <a:pt x="82" y="61"/>
                  </a:lnTo>
                  <a:lnTo>
                    <a:pt x="96" y="54"/>
                  </a:lnTo>
                  <a:lnTo>
                    <a:pt x="103" y="54"/>
                  </a:lnTo>
                  <a:lnTo>
                    <a:pt x="110" y="47"/>
                  </a:lnTo>
                  <a:lnTo>
                    <a:pt x="123" y="41"/>
                  </a:lnTo>
                  <a:lnTo>
                    <a:pt x="130" y="41"/>
                  </a:lnTo>
                  <a:lnTo>
                    <a:pt x="144" y="34"/>
                  </a:lnTo>
                  <a:lnTo>
                    <a:pt x="151" y="34"/>
                  </a:lnTo>
                  <a:lnTo>
                    <a:pt x="157" y="27"/>
                  </a:lnTo>
                  <a:lnTo>
                    <a:pt x="164" y="20"/>
                  </a:lnTo>
                  <a:lnTo>
                    <a:pt x="178" y="20"/>
                  </a:lnTo>
                  <a:lnTo>
                    <a:pt x="178" y="13"/>
                  </a:lnTo>
                  <a:lnTo>
                    <a:pt x="185" y="13"/>
                  </a:lnTo>
                  <a:lnTo>
                    <a:pt x="192" y="6"/>
                  </a:lnTo>
                  <a:lnTo>
                    <a:pt x="199" y="6"/>
                  </a:lnTo>
                  <a:lnTo>
                    <a:pt x="205" y="6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452" y="68"/>
                  </a:lnTo>
                  <a:lnTo>
                    <a:pt x="397" y="116"/>
                  </a:lnTo>
                  <a:lnTo>
                    <a:pt x="274" y="225"/>
                  </a:lnTo>
                  <a:lnTo>
                    <a:pt x="274" y="25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6" name="Freeform 1984"/>
            <p:cNvSpPr>
              <a:spLocks/>
            </p:cNvSpPr>
            <p:nvPr/>
          </p:nvSpPr>
          <p:spPr bwMode="auto">
            <a:xfrm>
              <a:off x="1960" y="2720"/>
              <a:ext cx="200" cy="193"/>
            </a:xfrm>
            <a:custGeom>
              <a:avLst/>
              <a:gdLst>
                <a:gd name="T0" fmla="*/ 192 w 200"/>
                <a:gd name="T1" fmla="*/ 55 h 193"/>
                <a:gd name="T2" fmla="*/ 28 w 200"/>
                <a:gd name="T3" fmla="*/ 192 h 193"/>
                <a:gd name="T4" fmla="*/ 21 w 200"/>
                <a:gd name="T5" fmla="*/ 192 h 193"/>
                <a:gd name="T6" fmla="*/ 14 w 200"/>
                <a:gd name="T7" fmla="*/ 192 h 193"/>
                <a:gd name="T8" fmla="*/ 7 w 200"/>
                <a:gd name="T9" fmla="*/ 192 h 193"/>
                <a:gd name="T10" fmla="*/ 7 w 200"/>
                <a:gd name="T11" fmla="*/ 185 h 193"/>
                <a:gd name="T12" fmla="*/ 0 w 200"/>
                <a:gd name="T13" fmla="*/ 185 h 193"/>
                <a:gd name="T14" fmla="*/ 0 w 200"/>
                <a:gd name="T15" fmla="*/ 178 h 193"/>
                <a:gd name="T16" fmla="*/ 0 w 200"/>
                <a:gd name="T17" fmla="*/ 171 h 193"/>
                <a:gd name="T18" fmla="*/ 0 w 200"/>
                <a:gd name="T19" fmla="*/ 164 h 193"/>
                <a:gd name="T20" fmla="*/ 0 w 200"/>
                <a:gd name="T21" fmla="*/ 157 h 193"/>
                <a:gd name="T22" fmla="*/ 0 w 200"/>
                <a:gd name="T23" fmla="*/ 150 h 193"/>
                <a:gd name="T24" fmla="*/ 7 w 200"/>
                <a:gd name="T25" fmla="*/ 150 h 193"/>
                <a:gd name="T26" fmla="*/ 7 w 200"/>
                <a:gd name="T27" fmla="*/ 144 h 193"/>
                <a:gd name="T28" fmla="*/ 14 w 200"/>
                <a:gd name="T29" fmla="*/ 144 h 193"/>
                <a:gd name="T30" fmla="*/ 14 w 200"/>
                <a:gd name="T31" fmla="*/ 137 h 193"/>
                <a:gd name="T32" fmla="*/ 21 w 200"/>
                <a:gd name="T33" fmla="*/ 137 h 193"/>
                <a:gd name="T34" fmla="*/ 28 w 200"/>
                <a:gd name="T35" fmla="*/ 130 h 193"/>
                <a:gd name="T36" fmla="*/ 34 w 200"/>
                <a:gd name="T37" fmla="*/ 130 h 193"/>
                <a:gd name="T38" fmla="*/ 34 w 200"/>
                <a:gd name="T39" fmla="*/ 123 h 193"/>
                <a:gd name="T40" fmla="*/ 41 w 200"/>
                <a:gd name="T41" fmla="*/ 116 h 193"/>
                <a:gd name="T42" fmla="*/ 48 w 200"/>
                <a:gd name="T43" fmla="*/ 116 h 193"/>
                <a:gd name="T44" fmla="*/ 55 w 200"/>
                <a:gd name="T45" fmla="*/ 109 h 193"/>
                <a:gd name="T46" fmla="*/ 69 w 200"/>
                <a:gd name="T47" fmla="*/ 103 h 193"/>
                <a:gd name="T48" fmla="*/ 69 w 200"/>
                <a:gd name="T49" fmla="*/ 96 h 193"/>
                <a:gd name="T50" fmla="*/ 82 w 200"/>
                <a:gd name="T51" fmla="*/ 89 h 193"/>
                <a:gd name="T52" fmla="*/ 89 w 200"/>
                <a:gd name="T53" fmla="*/ 82 h 193"/>
                <a:gd name="T54" fmla="*/ 96 w 200"/>
                <a:gd name="T55" fmla="*/ 75 h 193"/>
                <a:gd name="T56" fmla="*/ 103 w 200"/>
                <a:gd name="T57" fmla="*/ 68 h 193"/>
                <a:gd name="T58" fmla="*/ 117 w 200"/>
                <a:gd name="T59" fmla="*/ 62 h 193"/>
                <a:gd name="T60" fmla="*/ 123 w 200"/>
                <a:gd name="T61" fmla="*/ 55 h 193"/>
                <a:gd name="T62" fmla="*/ 130 w 200"/>
                <a:gd name="T63" fmla="*/ 48 h 193"/>
                <a:gd name="T64" fmla="*/ 137 w 200"/>
                <a:gd name="T65" fmla="*/ 48 h 193"/>
                <a:gd name="T66" fmla="*/ 144 w 200"/>
                <a:gd name="T67" fmla="*/ 41 h 193"/>
                <a:gd name="T68" fmla="*/ 151 w 200"/>
                <a:gd name="T69" fmla="*/ 34 h 193"/>
                <a:gd name="T70" fmla="*/ 165 w 200"/>
                <a:gd name="T71" fmla="*/ 27 h 193"/>
                <a:gd name="T72" fmla="*/ 171 w 200"/>
                <a:gd name="T73" fmla="*/ 21 h 193"/>
                <a:gd name="T74" fmla="*/ 178 w 200"/>
                <a:gd name="T75" fmla="*/ 14 h 193"/>
                <a:gd name="T76" fmla="*/ 185 w 200"/>
                <a:gd name="T77" fmla="*/ 14 h 193"/>
                <a:gd name="T78" fmla="*/ 185 w 200"/>
                <a:gd name="T79" fmla="*/ 7 h 193"/>
                <a:gd name="T80" fmla="*/ 192 w 200"/>
                <a:gd name="T81" fmla="*/ 7 h 193"/>
                <a:gd name="T82" fmla="*/ 199 w 200"/>
                <a:gd name="T83" fmla="*/ 0 h 193"/>
                <a:gd name="T84" fmla="*/ 171 w 200"/>
                <a:gd name="T85" fmla="*/ 34 h 193"/>
                <a:gd name="T86" fmla="*/ 165 w 200"/>
                <a:gd name="T87" fmla="*/ 48 h 193"/>
                <a:gd name="T88" fmla="*/ 192 w 200"/>
                <a:gd name="T89" fmla="*/ 55 h 1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"/>
                <a:gd name="T136" fmla="*/ 0 h 193"/>
                <a:gd name="T137" fmla="*/ 200 w 200"/>
                <a:gd name="T138" fmla="*/ 193 h 1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" h="193">
                  <a:moveTo>
                    <a:pt x="192" y="55"/>
                  </a:moveTo>
                  <a:lnTo>
                    <a:pt x="28" y="192"/>
                  </a:lnTo>
                  <a:lnTo>
                    <a:pt x="21" y="192"/>
                  </a:lnTo>
                  <a:lnTo>
                    <a:pt x="14" y="192"/>
                  </a:lnTo>
                  <a:lnTo>
                    <a:pt x="7" y="192"/>
                  </a:lnTo>
                  <a:lnTo>
                    <a:pt x="7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7" y="150"/>
                  </a:lnTo>
                  <a:lnTo>
                    <a:pt x="7" y="144"/>
                  </a:lnTo>
                  <a:lnTo>
                    <a:pt x="14" y="144"/>
                  </a:lnTo>
                  <a:lnTo>
                    <a:pt x="14" y="137"/>
                  </a:lnTo>
                  <a:lnTo>
                    <a:pt x="21" y="137"/>
                  </a:lnTo>
                  <a:lnTo>
                    <a:pt x="28" y="130"/>
                  </a:lnTo>
                  <a:lnTo>
                    <a:pt x="34" y="130"/>
                  </a:lnTo>
                  <a:lnTo>
                    <a:pt x="34" y="123"/>
                  </a:lnTo>
                  <a:lnTo>
                    <a:pt x="41" y="116"/>
                  </a:lnTo>
                  <a:lnTo>
                    <a:pt x="48" y="116"/>
                  </a:lnTo>
                  <a:lnTo>
                    <a:pt x="55" y="109"/>
                  </a:lnTo>
                  <a:lnTo>
                    <a:pt x="69" y="103"/>
                  </a:lnTo>
                  <a:lnTo>
                    <a:pt x="69" y="96"/>
                  </a:lnTo>
                  <a:lnTo>
                    <a:pt x="82" y="89"/>
                  </a:lnTo>
                  <a:lnTo>
                    <a:pt x="89" y="82"/>
                  </a:lnTo>
                  <a:lnTo>
                    <a:pt x="96" y="75"/>
                  </a:lnTo>
                  <a:lnTo>
                    <a:pt x="103" y="68"/>
                  </a:lnTo>
                  <a:lnTo>
                    <a:pt x="117" y="62"/>
                  </a:lnTo>
                  <a:lnTo>
                    <a:pt x="123" y="55"/>
                  </a:lnTo>
                  <a:lnTo>
                    <a:pt x="130" y="48"/>
                  </a:lnTo>
                  <a:lnTo>
                    <a:pt x="137" y="48"/>
                  </a:lnTo>
                  <a:lnTo>
                    <a:pt x="144" y="41"/>
                  </a:lnTo>
                  <a:lnTo>
                    <a:pt x="151" y="34"/>
                  </a:lnTo>
                  <a:lnTo>
                    <a:pt x="165" y="27"/>
                  </a:lnTo>
                  <a:lnTo>
                    <a:pt x="171" y="21"/>
                  </a:lnTo>
                  <a:lnTo>
                    <a:pt x="178" y="14"/>
                  </a:lnTo>
                  <a:lnTo>
                    <a:pt x="185" y="14"/>
                  </a:lnTo>
                  <a:lnTo>
                    <a:pt x="185" y="7"/>
                  </a:lnTo>
                  <a:lnTo>
                    <a:pt x="192" y="7"/>
                  </a:lnTo>
                  <a:lnTo>
                    <a:pt x="199" y="0"/>
                  </a:lnTo>
                  <a:lnTo>
                    <a:pt x="171" y="34"/>
                  </a:lnTo>
                  <a:lnTo>
                    <a:pt x="165" y="48"/>
                  </a:lnTo>
                  <a:lnTo>
                    <a:pt x="192" y="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7" name="Freeform 1985"/>
            <p:cNvSpPr>
              <a:spLocks/>
            </p:cNvSpPr>
            <p:nvPr/>
          </p:nvSpPr>
          <p:spPr bwMode="auto">
            <a:xfrm>
              <a:off x="1960" y="2727"/>
              <a:ext cx="200" cy="186"/>
            </a:xfrm>
            <a:custGeom>
              <a:avLst/>
              <a:gdLst>
                <a:gd name="T0" fmla="*/ 192 w 200"/>
                <a:gd name="T1" fmla="*/ 48 h 186"/>
                <a:gd name="T2" fmla="*/ 28 w 200"/>
                <a:gd name="T3" fmla="*/ 185 h 186"/>
                <a:gd name="T4" fmla="*/ 21 w 200"/>
                <a:gd name="T5" fmla="*/ 185 h 186"/>
                <a:gd name="T6" fmla="*/ 14 w 200"/>
                <a:gd name="T7" fmla="*/ 185 h 186"/>
                <a:gd name="T8" fmla="*/ 7 w 200"/>
                <a:gd name="T9" fmla="*/ 185 h 186"/>
                <a:gd name="T10" fmla="*/ 7 w 200"/>
                <a:gd name="T11" fmla="*/ 178 h 186"/>
                <a:gd name="T12" fmla="*/ 0 w 200"/>
                <a:gd name="T13" fmla="*/ 171 h 186"/>
                <a:gd name="T14" fmla="*/ 0 w 200"/>
                <a:gd name="T15" fmla="*/ 164 h 186"/>
                <a:gd name="T16" fmla="*/ 0 w 200"/>
                <a:gd name="T17" fmla="*/ 157 h 186"/>
                <a:gd name="T18" fmla="*/ 0 w 200"/>
                <a:gd name="T19" fmla="*/ 150 h 186"/>
                <a:gd name="T20" fmla="*/ 7 w 200"/>
                <a:gd name="T21" fmla="*/ 143 h 186"/>
                <a:gd name="T22" fmla="*/ 7 w 200"/>
                <a:gd name="T23" fmla="*/ 137 h 186"/>
                <a:gd name="T24" fmla="*/ 14 w 200"/>
                <a:gd name="T25" fmla="*/ 137 h 186"/>
                <a:gd name="T26" fmla="*/ 21 w 200"/>
                <a:gd name="T27" fmla="*/ 130 h 186"/>
                <a:gd name="T28" fmla="*/ 28 w 200"/>
                <a:gd name="T29" fmla="*/ 123 h 186"/>
                <a:gd name="T30" fmla="*/ 34 w 200"/>
                <a:gd name="T31" fmla="*/ 123 h 186"/>
                <a:gd name="T32" fmla="*/ 34 w 200"/>
                <a:gd name="T33" fmla="*/ 116 h 186"/>
                <a:gd name="T34" fmla="*/ 41 w 200"/>
                <a:gd name="T35" fmla="*/ 109 h 186"/>
                <a:gd name="T36" fmla="*/ 48 w 200"/>
                <a:gd name="T37" fmla="*/ 109 h 186"/>
                <a:gd name="T38" fmla="*/ 62 w 200"/>
                <a:gd name="T39" fmla="*/ 102 h 186"/>
                <a:gd name="T40" fmla="*/ 62 w 200"/>
                <a:gd name="T41" fmla="*/ 96 h 186"/>
                <a:gd name="T42" fmla="*/ 76 w 200"/>
                <a:gd name="T43" fmla="*/ 89 h 186"/>
                <a:gd name="T44" fmla="*/ 82 w 200"/>
                <a:gd name="T45" fmla="*/ 82 h 186"/>
                <a:gd name="T46" fmla="*/ 89 w 200"/>
                <a:gd name="T47" fmla="*/ 75 h 186"/>
                <a:gd name="T48" fmla="*/ 96 w 200"/>
                <a:gd name="T49" fmla="*/ 68 h 186"/>
                <a:gd name="T50" fmla="*/ 110 w 200"/>
                <a:gd name="T51" fmla="*/ 68 h 186"/>
                <a:gd name="T52" fmla="*/ 117 w 200"/>
                <a:gd name="T53" fmla="*/ 55 h 186"/>
                <a:gd name="T54" fmla="*/ 123 w 200"/>
                <a:gd name="T55" fmla="*/ 55 h 186"/>
                <a:gd name="T56" fmla="*/ 130 w 200"/>
                <a:gd name="T57" fmla="*/ 48 h 186"/>
                <a:gd name="T58" fmla="*/ 137 w 200"/>
                <a:gd name="T59" fmla="*/ 41 h 186"/>
                <a:gd name="T60" fmla="*/ 151 w 200"/>
                <a:gd name="T61" fmla="*/ 34 h 186"/>
                <a:gd name="T62" fmla="*/ 158 w 200"/>
                <a:gd name="T63" fmla="*/ 27 h 186"/>
                <a:gd name="T64" fmla="*/ 165 w 200"/>
                <a:gd name="T65" fmla="*/ 20 h 186"/>
                <a:gd name="T66" fmla="*/ 171 w 200"/>
                <a:gd name="T67" fmla="*/ 14 h 186"/>
                <a:gd name="T68" fmla="*/ 178 w 200"/>
                <a:gd name="T69" fmla="*/ 7 h 186"/>
                <a:gd name="T70" fmla="*/ 185 w 200"/>
                <a:gd name="T71" fmla="*/ 7 h 186"/>
                <a:gd name="T72" fmla="*/ 192 w 200"/>
                <a:gd name="T73" fmla="*/ 0 h 186"/>
                <a:gd name="T74" fmla="*/ 199 w 200"/>
                <a:gd name="T75" fmla="*/ 0 h 186"/>
                <a:gd name="T76" fmla="*/ 165 w 200"/>
                <a:gd name="T77" fmla="*/ 34 h 186"/>
                <a:gd name="T78" fmla="*/ 165 w 200"/>
                <a:gd name="T79" fmla="*/ 41 h 186"/>
                <a:gd name="T80" fmla="*/ 192 w 200"/>
                <a:gd name="T81" fmla="*/ 48 h 1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"/>
                <a:gd name="T124" fmla="*/ 0 h 186"/>
                <a:gd name="T125" fmla="*/ 200 w 200"/>
                <a:gd name="T126" fmla="*/ 186 h 1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" h="186">
                  <a:moveTo>
                    <a:pt x="192" y="48"/>
                  </a:moveTo>
                  <a:lnTo>
                    <a:pt x="28" y="185"/>
                  </a:lnTo>
                  <a:lnTo>
                    <a:pt x="21" y="185"/>
                  </a:lnTo>
                  <a:lnTo>
                    <a:pt x="14" y="185"/>
                  </a:lnTo>
                  <a:lnTo>
                    <a:pt x="7" y="185"/>
                  </a:lnTo>
                  <a:lnTo>
                    <a:pt x="7" y="178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7" y="143"/>
                  </a:lnTo>
                  <a:lnTo>
                    <a:pt x="7" y="137"/>
                  </a:lnTo>
                  <a:lnTo>
                    <a:pt x="14" y="137"/>
                  </a:lnTo>
                  <a:lnTo>
                    <a:pt x="21" y="130"/>
                  </a:lnTo>
                  <a:lnTo>
                    <a:pt x="28" y="123"/>
                  </a:lnTo>
                  <a:lnTo>
                    <a:pt x="34" y="123"/>
                  </a:lnTo>
                  <a:lnTo>
                    <a:pt x="34" y="116"/>
                  </a:lnTo>
                  <a:lnTo>
                    <a:pt x="41" y="109"/>
                  </a:lnTo>
                  <a:lnTo>
                    <a:pt x="48" y="109"/>
                  </a:lnTo>
                  <a:lnTo>
                    <a:pt x="62" y="102"/>
                  </a:lnTo>
                  <a:lnTo>
                    <a:pt x="62" y="96"/>
                  </a:lnTo>
                  <a:lnTo>
                    <a:pt x="76" y="89"/>
                  </a:lnTo>
                  <a:lnTo>
                    <a:pt x="82" y="82"/>
                  </a:lnTo>
                  <a:lnTo>
                    <a:pt x="89" y="75"/>
                  </a:lnTo>
                  <a:lnTo>
                    <a:pt x="96" y="68"/>
                  </a:lnTo>
                  <a:lnTo>
                    <a:pt x="110" y="68"/>
                  </a:lnTo>
                  <a:lnTo>
                    <a:pt x="117" y="55"/>
                  </a:lnTo>
                  <a:lnTo>
                    <a:pt x="123" y="55"/>
                  </a:lnTo>
                  <a:lnTo>
                    <a:pt x="130" y="48"/>
                  </a:lnTo>
                  <a:lnTo>
                    <a:pt x="137" y="41"/>
                  </a:lnTo>
                  <a:lnTo>
                    <a:pt x="151" y="34"/>
                  </a:lnTo>
                  <a:lnTo>
                    <a:pt x="158" y="27"/>
                  </a:lnTo>
                  <a:lnTo>
                    <a:pt x="165" y="20"/>
                  </a:lnTo>
                  <a:lnTo>
                    <a:pt x="171" y="14"/>
                  </a:lnTo>
                  <a:lnTo>
                    <a:pt x="178" y="7"/>
                  </a:lnTo>
                  <a:lnTo>
                    <a:pt x="185" y="7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165" y="34"/>
                  </a:lnTo>
                  <a:lnTo>
                    <a:pt x="165" y="41"/>
                  </a:lnTo>
                  <a:lnTo>
                    <a:pt x="192" y="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8" name="Freeform 1986"/>
            <p:cNvSpPr>
              <a:spLocks/>
            </p:cNvSpPr>
            <p:nvPr/>
          </p:nvSpPr>
          <p:spPr bwMode="auto">
            <a:xfrm>
              <a:off x="1967" y="2761"/>
              <a:ext cx="179" cy="145"/>
            </a:xfrm>
            <a:custGeom>
              <a:avLst/>
              <a:gdLst>
                <a:gd name="T0" fmla="*/ 7 w 179"/>
                <a:gd name="T1" fmla="*/ 144 h 145"/>
                <a:gd name="T2" fmla="*/ 178 w 179"/>
                <a:gd name="T3" fmla="*/ 7 h 145"/>
                <a:gd name="T4" fmla="*/ 171 w 179"/>
                <a:gd name="T5" fmla="*/ 0 h 145"/>
                <a:gd name="T6" fmla="*/ 0 w 179"/>
                <a:gd name="T7" fmla="*/ 144 h 145"/>
                <a:gd name="T8" fmla="*/ 7 w 179"/>
                <a:gd name="T9" fmla="*/ 144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45"/>
                <a:gd name="T17" fmla="*/ 179 w 179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45">
                  <a:moveTo>
                    <a:pt x="7" y="144"/>
                  </a:moveTo>
                  <a:lnTo>
                    <a:pt x="178" y="7"/>
                  </a:lnTo>
                  <a:lnTo>
                    <a:pt x="171" y="0"/>
                  </a:lnTo>
                  <a:lnTo>
                    <a:pt x="0" y="144"/>
                  </a:lnTo>
                  <a:lnTo>
                    <a:pt x="7" y="14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9" name="Freeform 1987"/>
            <p:cNvSpPr>
              <a:spLocks/>
            </p:cNvSpPr>
            <p:nvPr/>
          </p:nvSpPr>
          <p:spPr bwMode="auto">
            <a:xfrm>
              <a:off x="1967" y="2761"/>
              <a:ext cx="186" cy="145"/>
            </a:xfrm>
            <a:custGeom>
              <a:avLst/>
              <a:gdLst>
                <a:gd name="T0" fmla="*/ 7 w 186"/>
                <a:gd name="T1" fmla="*/ 144 h 145"/>
                <a:gd name="T2" fmla="*/ 185 w 186"/>
                <a:gd name="T3" fmla="*/ 7 h 145"/>
                <a:gd name="T4" fmla="*/ 171 w 186"/>
                <a:gd name="T5" fmla="*/ 0 h 145"/>
                <a:gd name="T6" fmla="*/ 0 w 186"/>
                <a:gd name="T7" fmla="*/ 144 h 145"/>
                <a:gd name="T8" fmla="*/ 7 w 186"/>
                <a:gd name="T9" fmla="*/ 144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45"/>
                <a:gd name="T17" fmla="*/ 186 w 186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45">
                  <a:moveTo>
                    <a:pt x="7" y="144"/>
                  </a:moveTo>
                  <a:lnTo>
                    <a:pt x="185" y="7"/>
                  </a:lnTo>
                  <a:lnTo>
                    <a:pt x="171" y="0"/>
                  </a:lnTo>
                  <a:lnTo>
                    <a:pt x="0" y="144"/>
                  </a:lnTo>
                  <a:lnTo>
                    <a:pt x="7" y="14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0" name="Freeform 1988"/>
            <p:cNvSpPr>
              <a:spLocks/>
            </p:cNvSpPr>
            <p:nvPr/>
          </p:nvSpPr>
          <p:spPr bwMode="auto">
            <a:xfrm>
              <a:off x="1967" y="2754"/>
              <a:ext cx="179" cy="152"/>
            </a:xfrm>
            <a:custGeom>
              <a:avLst/>
              <a:gdLst>
                <a:gd name="T0" fmla="*/ 0 w 179"/>
                <a:gd name="T1" fmla="*/ 151 h 152"/>
                <a:gd name="T2" fmla="*/ 178 w 179"/>
                <a:gd name="T3" fmla="*/ 0 h 152"/>
                <a:gd name="T4" fmla="*/ 171 w 179"/>
                <a:gd name="T5" fmla="*/ 0 h 152"/>
                <a:gd name="T6" fmla="*/ 0 w 179"/>
                <a:gd name="T7" fmla="*/ 144 h 152"/>
                <a:gd name="T8" fmla="*/ 0 w 179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52"/>
                <a:gd name="T17" fmla="*/ 179 w 179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52">
                  <a:moveTo>
                    <a:pt x="0" y="151"/>
                  </a:moveTo>
                  <a:lnTo>
                    <a:pt x="178" y="0"/>
                  </a:lnTo>
                  <a:lnTo>
                    <a:pt x="171" y="0"/>
                  </a:lnTo>
                  <a:lnTo>
                    <a:pt x="0" y="144"/>
                  </a:lnTo>
                  <a:lnTo>
                    <a:pt x="0" y="1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1" name="Freeform 1989"/>
            <p:cNvSpPr>
              <a:spLocks/>
            </p:cNvSpPr>
            <p:nvPr/>
          </p:nvSpPr>
          <p:spPr bwMode="auto">
            <a:xfrm>
              <a:off x="1967" y="2754"/>
              <a:ext cx="179" cy="152"/>
            </a:xfrm>
            <a:custGeom>
              <a:avLst/>
              <a:gdLst>
                <a:gd name="T0" fmla="*/ 0 w 179"/>
                <a:gd name="T1" fmla="*/ 151 h 152"/>
                <a:gd name="T2" fmla="*/ 178 w 179"/>
                <a:gd name="T3" fmla="*/ 7 h 152"/>
                <a:gd name="T4" fmla="*/ 178 w 179"/>
                <a:gd name="T5" fmla="*/ 0 h 152"/>
                <a:gd name="T6" fmla="*/ 0 w 179"/>
                <a:gd name="T7" fmla="*/ 144 h 152"/>
                <a:gd name="T8" fmla="*/ 0 w 179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52"/>
                <a:gd name="T17" fmla="*/ 179 w 179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52">
                  <a:moveTo>
                    <a:pt x="0" y="151"/>
                  </a:moveTo>
                  <a:lnTo>
                    <a:pt x="178" y="7"/>
                  </a:lnTo>
                  <a:lnTo>
                    <a:pt x="178" y="0"/>
                  </a:lnTo>
                  <a:lnTo>
                    <a:pt x="0" y="144"/>
                  </a:lnTo>
                  <a:lnTo>
                    <a:pt x="0" y="15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2" name="Freeform 1990"/>
            <p:cNvSpPr>
              <a:spLocks/>
            </p:cNvSpPr>
            <p:nvPr/>
          </p:nvSpPr>
          <p:spPr bwMode="auto">
            <a:xfrm>
              <a:off x="1960" y="2741"/>
              <a:ext cx="200" cy="158"/>
            </a:xfrm>
            <a:custGeom>
              <a:avLst/>
              <a:gdLst>
                <a:gd name="T0" fmla="*/ 7 w 200"/>
                <a:gd name="T1" fmla="*/ 157 h 158"/>
                <a:gd name="T2" fmla="*/ 199 w 200"/>
                <a:gd name="T3" fmla="*/ 0 h 158"/>
                <a:gd name="T4" fmla="*/ 192 w 200"/>
                <a:gd name="T5" fmla="*/ 0 h 158"/>
                <a:gd name="T6" fmla="*/ 0 w 200"/>
                <a:gd name="T7" fmla="*/ 150 h 158"/>
                <a:gd name="T8" fmla="*/ 7 w 200"/>
                <a:gd name="T9" fmla="*/ 157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58"/>
                <a:gd name="T17" fmla="*/ 200 w 200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58">
                  <a:moveTo>
                    <a:pt x="7" y="157"/>
                  </a:moveTo>
                  <a:lnTo>
                    <a:pt x="199" y="0"/>
                  </a:lnTo>
                  <a:lnTo>
                    <a:pt x="192" y="0"/>
                  </a:lnTo>
                  <a:lnTo>
                    <a:pt x="0" y="150"/>
                  </a:lnTo>
                  <a:lnTo>
                    <a:pt x="7" y="1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3" name="Freeform 1991"/>
            <p:cNvSpPr>
              <a:spLocks/>
            </p:cNvSpPr>
            <p:nvPr/>
          </p:nvSpPr>
          <p:spPr bwMode="auto">
            <a:xfrm>
              <a:off x="1967" y="2741"/>
              <a:ext cx="193" cy="158"/>
            </a:xfrm>
            <a:custGeom>
              <a:avLst/>
              <a:gdLst>
                <a:gd name="T0" fmla="*/ 0 w 193"/>
                <a:gd name="T1" fmla="*/ 157 h 158"/>
                <a:gd name="T2" fmla="*/ 192 w 193"/>
                <a:gd name="T3" fmla="*/ 6 h 158"/>
                <a:gd name="T4" fmla="*/ 185 w 193"/>
                <a:gd name="T5" fmla="*/ 0 h 158"/>
                <a:gd name="T6" fmla="*/ 0 w 193"/>
                <a:gd name="T7" fmla="*/ 150 h 158"/>
                <a:gd name="T8" fmla="*/ 0 w 193"/>
                <a:gd name="T9" fmla="*/ 157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58"/>
                <a:gd name="T17" fmla="*/ 193 w 193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58">
                  <a:moveTo>
                    <a:pt x="0" y="157"/>
                  </a:moveTo>
                  <a:lnTo>
                    <a:pt x="192" y="6"/>
                  </a:lnTo>
                  <a:lnTo>
                    <a:pt x="185" y="0"/>
                  </a:lnTo>
                  <a:lnTo>
                    <a:pt x="0" y="150"/>
                  </a:lnTo>
                  <a:lnTo>
                    <a:pt x="0" y="15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4" name="Freeform 1992"/>
            <p:cNvSpPr>
              <a:spLocks/>
            </p:cNvSpPr>
            <p:nvPr/>
          </p:nvSpPr>
          <p:spPr bwMode="auto">
            <a:xfrm>
              <a:off x="1960" y="2734"/>
              <a:ext cx="200" cy="158"/>
            </a:xfrm>
            <a:custGeom>
              <a:avLst/>
              <a:gdLst>
                <a:gd name="T0" fmla="*/ 0 w 200"/>
                <a:gd name="T1" fmla="*/ 157 h 158"/>
                <a:gd name="T2" fmla="*/ 199 w 200"/>
                <a:gd name="T3" fmla="*/ 0 h 158"/>
                <a:gd name="T4" fmla="*/ 192 w 200"/>
                <a:gd name="T5" fmla="*/ 0 h 158"/>
                <a:gd name="T6" fmla="*/ 7 w 200"/>
                <a:gd name="T7" fmla="*/ 143 h 158"/>
                <a:gd name="T8" fmla="*/ 0 w 200"/>
                <a:gd name="T9" fmla="*/ 157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58"/>
                <a:gd name="T17" fmla="*/ 200 w 200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58">
                  <a:moveTo>
                    <a:pt x="0" y="157"/>
                  </a:moveTo>
                  <a:lnTo>
                    <a:pt x="199" y="0"/>
                  </a:lnTo>
                  <a:lnTo>
                    <a:pt x="192" y="0"/>
                  </a:lnTo>
                  <a:lnTo>
                    <a:pt x="7" y="143"/>
                  </a:lnTo>
                  <a:lnTo>
                    <a:pt x="0" y="1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5" name="Freeform 1993"/>
            <p:cNvSpPr>
              <a:spLocks/>
            </p:cNvSpPr>
            <p:nvPr/>
          </p:nvSpPr>
          <p:spPr bwMode="auto">
            <a:xfrm>
              <a:off x="1967" y="2727"/>
              <a:ext cx="193" cy="165"/>
            </a:xfrm>
            <a:custGeom>
              <a:avLst/>
              <a:gdLst>
                <a:gd name="T0" fmla="*/ 0 w 193"/>
                <a:gd name="T1" fmla="*/ 164 h 165"/>
                <a:gd name="T2" fmla="*/ 192 w 193"/>
                <a:gd name="T3" fmla="*/ 7 h 165"/>
                <a:gd name="T4" fmla="*/ 185 w 193"/>
                <a:gd name="T5" fmla="*/ 0 h 165"/>
                <a:gd name="T6" fmla="*/ 0 w 193"/>
                <a:gd name="T7" fmla="*/ 150 h 165"/>
                <a:gd name="T8" fmla="*/ 0 w 193"/>
                <a:gd name="T9" fmla="*/ 164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65"/>
                <a:gd name="T17" fmla="*/ 193 w 193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65">
                  <a:moveTo>
                    <a:pt x="0" y="164"/>
                  </a:moveTo>
                  <a:lnTo>
                    <a:pt x="192" y="7"/>
                  </a:lnTo>
                  <a:lnTo>
                    <a:pt x="185" y="0"/>
                  </a:lnTo>
                  <a:lnTo>
                    <a:pt x="0" y="150"/>
                  </a:lnTo>
                  <a:lnTo>
                    <a:pt x="0" y="1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6" name="Freeform 1994"/>
            <p:cNvSpPr>
              <a:spLocks/>
            </p:cNvSpPr>
            <p:nvPr/>
          </p:nvSpPr>
          <p:spPr bwMode="auto">
            <a:xfrm>
              <a:off x="1967" y="2727"/>
              <a:ext cx="193" cy="151"/>
            </a:xfrm>
            <a:custGeom>
              <a:avLst/>
              <a:gdLst>
                <a:gd name="T0" fmla="*/ 0 w 193"/>
                <a:gd name="T1" fmla="*/ 150 h 151"/>
                <a:gd name="T2" fmla="*/ 192 w 193"/>
                <a:gd name="T3" fmla="*/ 0 h 151"/>
                <a:gd name="T4" fmla="*/ 185 w 193"/>
                <a:gd name="T5" fmla="*/ 0 h 151"/>
                <a:gd name="T6" fmla="*/ 7 w 193"/>
                <a:gd name="T7" fmla="*/ 137 h 151"/>
                <a:gd name="T8" fmla="*/ 0 w 193"/>
                <a:gd name="T9" fmla="*/ 15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51"/>
                <a:gd name="T17" fmla="*/ 193 w 193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51">
                  <a:moveTo>
                    <a:pt x="0" y="150"/>
                  </a:moveTo>
                  <a:lnTo>
                    <a:pt x="192" y="0"/>
                  </a:lnTo>
                  <a:lnTo>
                    <a:pt x="185" y="0"/>
                  </a:lnTo>
                  <a:lnTo>
                    <a:pt x="7" y="137"/>
                  </a:lnTo>
                  <a:lnTo>
                    <a:pt x="0" y="1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7" name="Freeform 1995"/>
            <p:cNvSpPr>
              <a:spLocks/>
            </p:cNvSpPr>
            <p:nvPr/>
          </p:nvSpPr>
          <p:spPr bwMode="auto">
            <a:xfrm>
              <a:off x="1967" y="2727"/>
              <a:ext cx="193" cy="151"/>
            </a:xfrm>
            <a:custGeom>
              <a:avLst/>
              <a:gdLst>
                <a:gd name="T0" fmla="*/ 0 w 193"/>
                <a:gd name="T1" fmla="*/ 150 h 151"/>
                <a:gd name="T2" fmla="*/ 192 w 193"/>
                <a:gd name="T3" fmla="*/ 0 h 151"/>
                <a:gd name="T4" fmla="*/ 185 w 193"/>
                <a:gd name="T5" fmla="*/ 0 h 151"/>
                <a:gd name="T6" fmla="*/ 7 w 193"/>
                <a:gd name="T7" fmla="*/ 137 h 151"/>
                <a:gd name="T8" fmla="*/ 0 w 193"/>
                <a:gd name="T9" fmla="*/ 15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51"/>
                <a:gd name="T17" fmla="*/ 193 w 193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51">
                  <a:moveTo>
                    <a:pt x="0" y="150"/>
                  </a:moveTo>
                  <a:lnTo>
                    <a:pt x="192" y="0"/>
                  </a:lnTo>
                  <a:lnTo>
                    <a:pt x="185" y="0"/>
                  </a:lnTo>
                  <a:lnTo>
                    <a:pt x="7" y="137"/>
                  </a:lnTo>
                  <a:lnTo>
                    <a:pt x="0" y="15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8" name="Freeform 1996"/>
            <p:cNvSpPr>
              <a:spLocks/>
            </p:cNvSpPr>
            <p:nvPr/>
          </p:nvSpPr>
          <p:spPr bwMode="auto">
            <a:xfrm>
              <a:off x="1591" y="2474"/>
              <a:ext cx="227" cy="391"/>
            </a:xfrm>
            <a:custGeom>
              <a:avLst/>
              <a:gdLst>
                <a:gd name="T0" fmla="*/ 0 w 227"/>
                <a:gd name="T1" fmla="*/ 109 h 391"/>
                <a:gd name="T2" fmla="*/ 0 w 227"/>
                <a:gd name="T3" fmla="*/ 123 h 391"/>
                <a:gd name="T4" fmla="*/ 7 w 227"/>
                <a:gd name="T5" fmla="*/ 137 h 391"/>
                <a:gd name="T6" fmla="*/ 20 w 227"/>
                <a:gd name="T7" fmla="*/ 144 h 391"/>
                <a:gd name="T8" fmla="*/ 34 w 227"/>
                <a:gd name="T9" fmla="*/ 144 h 391"/>
                <a:gd name="T10" fmla="*/ 27 w 227"/>
                <a:gd name="T11" fmla="*/ 150 h 391"/>
                <a:gd name="T12" fmla="*/ 20 w 227"/>
                <a:gd name="T13" fmla="*/ 144 h 391"/>
                <a:gd name="T14" fmla="*/ 7 w 227"/>
                <a:gd name="T15" fmla="*/ 144 h 391"/>
                <a:gd name="T16" fmla="*/ 7 w 227"/>
                <a:gd name="T17" fmla="*/ 280 h 391"/>
                <a:gd name="T18" fmla="*/ 7 w 227"/>
                <a:gd name="T19" fmla="*/ 355 h 391"/>
                <a:gd name="T20" fmla="*/ 0 w 227"/>
                <a:gd name="T21" fmla="*/ 362 h 391"/>
                <a:gd name="T22" fmla="*/ 7 w 227"/>
                <a:gd name="T23" fmla="*/ 369 h 391"/>
                <a:gd name="T24" fmla="*/ 13 w 227"/>
                <a:gd name="T25" fmla="*/ 376 h 391"/>
                <a:gd name="T26" fmla="*/ 20 w 227"/>
                <a:gd name="T27" fmla="*/ 383 h 391"/>
                <a:gd name="T28" fmla="*/ 27 w 227"/>
                <a:gd name="T29" fmla="*/ 390 h 391"/>
                <a:gd name="T30" fmla="*/ 41 w 227"/>
                <a:gd name="T31" fmla="*/ 390 h 391"/>
                <a:gd name="T32" fmla="*/ 54 w 227"/>
                <a:gd name="T33" fmla="*/ 383 h 391"/>
                <a:gd name="T34" fmla="*/ 61 w 227"/>
                <a:gd name="T35" fmla="*/ 369 h 391"/>
                <a:gd name="T36" fmla="*/ 75 w 227"/>
                <a:gd name="T37" fmla="*/ 362 h 391"/>
                <a:gd name="T38" fmla="*/ 89 w 227"/>
                <a:gd name="T39" fmla="*/ 355 h 391"/>
                <a:gd name="T40" fmla="*/ 102 w 227"/>
                <a:gd name="T41" fmla="*/ 335 h 391"/>
                <a:gd name="T42" fmla="*/ 116 w 227"/>
                <a:gd name="T43" fmla="*/ 328 h 391"/>
                <a:gd name="T44" fmla="*/ 130 w 227"/>
                <a:gd name="T45" fmla="*/ 308 h 391"/>
                <a:gd name="T46" fmla="*/ 150 w 227"/>
                <a:gd name="T47" fmla="*/ 294 h 391"/>
                <a:gd name="T48" fmla="*/ 164 w 227"/>
                <a:gd name="T49" fmla="*/ 280 h 391"/>
                <a:gd name="T50" fmla="*/ 178 w 227"/>
                <a:gd name="T51" fmla="*/ 267 h 391"/>
                <a:gd name="T52" fmla="*/ 198 w 227"/>
                <a:gd name="T53" fmla="*/ 253 h 391"/>
                <a:gd name="T54" fmla="*/ 205 w 227"/>
                <a:gd name="T55" fmla="*/ 239 h 391"/>
                <a:gd name="T56" fmla="*/ 219 w 227"/>
                <a:gd name="T57" fmla="*/ 232 h 391"/>
                <a:gd name="T58" fmla="*/ 226 w 227"/>
                <a:gd name="T59" fmla="*/ 226 h 391"/>
                <a:gd name="T60" fmla="*/ 157 w 227"/>
                <a:gd name="T61" fmla="*/ 34 h 391"/>
                <a:gd name="T62" fmla="*/ 0 w 227"/>
                <a:gd name="T63" fmla="*/ 103 h 3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7"/>
                <a:gd name="T97" fmla="*/ 0 h 391"/>
                <a:gd name="T98" fmla="*/ 227 w 227"/>
                <a:gd name="T99" fmla="*/ 391 h 3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7" h="391">
                  <a:moveTo>
                    <a:pt x="0" y="103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7" y="130"/>
                  </a:lnTo>
                  <a:lnTo>
                    <a:pt x="7" y="137"/>
                  </a:lnTo>
                  <a:lnTo>
                    <a:pt x="13" y="137"/>
                  </a:lnTo>
                  <a:lnTo>
                    <a:pt x="20" y="144"/>
                  </a:lnTo>
                  <a:lnTo>
                    <a:pt x="27" y="144"/>
                  </a:lnTo>
                  <a:lnTo>
                    <a:pt x="34" y="144"/>
                  </a:lnTo>
                  <a:lnTo>
                    <a:pt x="27" y="144"/>
                  </a:lnTo>
                  <a:lnTo>
                    <a:pt x="27" y="150"/>
                  </a:lnTo>
                  <a:lnTo>
                    <a:pt x="20" y="150"/>
                  </a:lnTo>
                  <a:lnTo>
                    <a:pt x="20" y="144"/>
                  </a:lnTo>
                  <a:lnTo>
                    <a:pt x="13" y="144"/>
                  </a:lnTo>
                  <a:lnTo>
                    <a:pt x="7" y="144"/>
                  </a:lnTo>
                  <a:lnTo>
                    <a:pt x="7" y="137"/>
                  </a:lnTo>
                  <a:lnTo>
                    <a:pt x="7" y="280"/>
                  </a:lnTo>
                  <a:lnTo>
                    <a:pt x="7" y="349"/>
                  </a:lnTo>
                  <a:lnTo>
                    <a:pt x="7" y="355"/>
                  </a:lnTo>
                  <a:lnTo>
                    <a:pt x="0" y="355"/>
                  </a:lnTo>
                  <a:lnTo>
                    <a:pt x="0" y="362"/>
                  </a:lnTo>
                  <a:lnTo>
                    <a:pt x="7" y="362"/>
                  </a:lnTo>
                  <a:lnTo>
                    <a:pt x="7" y="369"/>
                  </a:lnTo>
                  <a:lnTo>
                    <a:pt x="7" y="376"/>
                  </a:lnTo>
                  <a:lnTo>
                    <a:pt x="13" y="376"/>
                  </a:lnTo>
                  <a:lnTo>
                    <a:pt x="13" y="383"/>
                  </a:lnTo>
                  <a:lnTo>
                    <a:pt x="20" y="383"/>
                  </a:lnTo>
                  <a:lnTo>
                    <a:pt x="27" y="383"/>
                  </a:lnTo>
                  <a:lnTo>
                    <a:pt x="27" y="390"/>
                  </a:lnTo>
                  <a:lnTo>
                    <a:pt x="34" y="390"/>
                  </a:lnTo>
                  <a:lnTo>
                    <a:pt x="41" y="390"/>
                  </a:lnTo>
                  <a:lnTo>
                    <a:pt x="48" y="383"/>
                  </a:lnTo>
                  <a:lnTo>
                    <a:pt x="54" y="383"/>
                  </a:lnTo>
                  <a:lnTo>
                    <a:pt x="61" y="376"/>
                  </a:lnTo>
                  <a:lnTo>
                    <a:pt x="61" y="369"/>
                  </a:lnTo>
                  <a:lnTo>
                    <a:pt x="68" y="369"/>
                  </a:lnTo>
                  <a:lnTo>
                    <a:pt x="75" y="362"/>
                  </a:lnTo>
                  <a:lnTo>
                    <a:pt x="82" y="355"/>
                  </a:lnTo>
                  <a:lnTo>
                    <a:pt x="89" y="355"/>
                  </a:lnTo>
                  <a:lnTo>
                    <a:pt x="96" y="342"/>
                  </a:lnTo>
                  <a:lnTo>
                    <a:pt x="102" y="335"/>
                  </a:lnTo>
                  <a:lnTo>
                    <a:pt x="109" y="328"/>
                  </a:lnTo>
                  <a:lnTo>
                    <a:pt x="116" y="328"/>
                  </a:lnTo>
                  <a:lnTo>
                    <a:pt x="130" y="314"/>
                  </a:lnTo>
                  <a:lnTo>
                    <a:pt x="130" y="308"/>
                  </a:lnTo>
                  <a:lnTo>
                    <a:pt x="143" y="301"/>
                  </a:lnTo>
                  <a:lnTo>
                    <a:pt x="150" y="294"/>
                  </a:lnTo>
                  <a:lnTo>
                    <a:pt x="157" y="287"/>
                  </a:lnTo>
                  <a:lnTo>
                    <a:pt x="164" y="280"/>
                  </a:lnTo>
                  <a:lnTo>
                    <a:pt x="171" y="273"/>
                  </a:lnTo>
                  <a:lnTo>
                    <a:pt x="178" y="267"/>
                  </a:lnTo>
                  <a:lnTo>
                    <a:pt x="191" y="260"/>
                  </a:lnTo>
                  <a:lnTo>
                    <a:pt x="198" y="253"/>
                  </a:lnTo>
                  <a:lnTo>
                    <a:pt x="198" y="246"/>
                  </a:lnTo>
                  <a:lnTo>
                    <a:pt x="205" y="239"/>
                  </a:lnTo>
                  <a:lnTo>
                    <a:pt x="212" y="239"/>
                  </a:lnTo>
                  <a:lnTo>
                    <a:pt x="219" y="232"/>
                  </a:lnTo>
                  <a:lnTo>
                    <a:pt x="219" y="226"/>
                  </a:lnTo>
                  <a:lnTo>
                    <a:pt x="226" y="226"/>
                  </a:lnTo>
                  <a:lnTo>
                    <a:pt x="226" y="0"/>
                  </a:lnTo>
                  <a:lnTo>
                    <a:pt x="157" y="34"/>
                  </a:lnTo>
                  <a:lnTo>
                    <a:pt x="34" y="109"/>
                  </a:lnTo>
                  <a:lnTo>
                    <a:pt x="0" y="103"/>
                  </a:ln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9" name="Freeform 1997"/>
            <p:cNvSpPr>
              <a:spLocks/>
            </p:cNvSpPr>
            <p:nvPr/>
          </p:nvSpPr>
          <p:spPr bwMode="auto">
            <a:xfrm>
              <a:off x="1594" y="2477"/>
              <a:ext cx="227" cy="384"/>
            </a:xfrm>
            <a:custGeom>
              <a:avLst/>
              <a:gdLst>
                <a:gd name="T0" fmla="*/ 0 w 227"/>
                <a:gd name="T1" fmla="*/ 103 h 384"/>
                <a:gd name="T2" fmla="*/ 0 w 227"/>
                <a:gd name="T3" fmla="*/ 110 h 384"/>
                <a:gd name="T4" fmla="*/ 0 w 227"/>
                <a:gd name="T5" fmla="*/ 123 h 384"/>
                <a:gd name="T6" fmla="*/ 7 w 227"/>
                <a:gd name="T7" fmla="*/ 130 h 384"/>
                <a:gd name="T8" fmla="*/ 7 w 227"/>
                <a:gd name="T9" fmla="*/ 137 h 384"/>
                <a:gd name="T10" fmla="*/ 14 w 227"/>
                <a:gd name="T11" fmla="*/ 137 h 384"/>
                <a:gd name="T12" fmla="*/ 21 w 227"/>
                <a:gd name="T13" fmla="*/ 144 h 384"/>
                <a:gd name="T14" fmla="*/ 28 w 227"/>
                <a:gd name="T15" fmla="*/ 144 h 384"/>
                <a:gd name="T16" fmla="*/ 28 w 227"/>
                <a:gd name="T17" fmla="*/ 137 h 384"/>
                <a:gd name="T18" fmla="*/ 28 w 227"/>
                <a:gd name="T19" fmla="*/ 144 h 384"/>
                <a:gd name="T20" fmla="*/ 34 w 227"/>
                <a:gd name="T21" fmla="*/ 144 h 384"/>
                <a:gd name="T22" fmla="*/ 28 w 227"/>
                <a:gd name="T23" fmla="*/ 144 h 384"/>
                <a:gd name="T24" fmla="*/ 21 w 227"/>
                <a:gd name="T25" fmla="*/ 144 h 384"/>
                <a:gd name="T26" fmla="*/ 14 w 227"/>
                <a:gd name="T27" fmla="*/ 144 h 384"/>
                <a:gd name="T28" fmla="*/ 7 w 227"/>
                <a:gd name="T29" fmla="*/ 144 h 384"/>
                <a:gd name="T30" fmla="*/ 7 w 227"/>
                <a:gd name="T31" fmla="*/ 137 h 384"/>
                <a:gd name="T32" fmla="*/ 7 w 227"/>
                <a:gd name="T33" fmla="*/ 281 h 384"/>
                <a:gd name="T34" fmla="*/ 7 w 227"/>
                <a:gd name="T35" fmla="*/ 349 h 384"/>
                <a:gd name="T36" fmla="*/ 0 w 227"/>
                <a:gd name="T37" fmla="*/ 356 h 384"/>
                <a:gd name="T38" fmla="*/ 7 w 227"/>
                <a:gd name="T39" fmla="*/ 363 h 384"/>
                <a:gd name="T40" fmla="*/ 7 w 227"/>
                <a:gd name="T41" fmla="*/ 370 h 384"/>
                <a:gd name="T42" fmla="*/ 7 w 227"/>
                <a:gd name="T43" fmla="*/ 376 h 384"/>
                <a:gd name="T44" fmla="*/ 14 w 227"/>
                <a:gd name="T45" fmla="*/ 376 h 384"/>
                <a:gd name="T46" fmla="*/ 14 w 227"/>
                <a:gd name="T47" fmla="*/ 383 h 384"/>
                <a:gd name="T48" fmla="*/ 21 w 227"/>
                <a:gd name="T49" fmla="*/ 383 h 384"/>
                <a:gd name="T50" fmla="*/ 28 w 227"/>
                <a:gd name="T51" fmla="*/ 383 h 384"/>
                <a:gd name="T52" fmla="*/ 34 w 227"/>
                <a:gd name="T53" fmla="*/ 383 h 384"/>
                <a:gd name="T54" fmla="*/ 41 w 227"/>
                <a:gd name="T55" fmla="*/ 383 h 384"/>
                <a:gd name="T56" fmla="*/ 48 w 227"/>
                <a:gd name="T57" fmla="*/ 383 h 384"/>
                <a:gd name="T58" fmla="*/ 55 w 227"/>
                <a:gd name="T59" fmla="*/ 383 h 384"/>
                <a:gd name="T60" fmla="*/ 55 w 227"/>
                <a:gd name="T61" fmla="*/ 376 h 384"/>
                <a:gd name="T62" fmla="*/ 62 w 227"/>
                <a:gd name="T63" fmla="*/ 370 h 384"/>
                <a:gd name="T64" fmla="*/ 69 w 227"/>
                <a:gd name="T65" fmla="*/ 370 h 384"/>
                <a:gd name="T66" fmla="*/ 75 w 227"/>
                <a:gd name="T67" fmla="*/ 363 h 384"/>
                <a:gd name="T68" fmla="*/ 82 w 227"/>
                <a:gd name="T69" fmla="*/ 356 h 384"/>
                <a:gd name="T70" fmla="*/ 89 w 227"/>
                <a:gd name="T71" fmla="*/ 349 h 384"/>
                <a:gd name="T72" fmla="*/ 96 w 227"/>
                <a:gd name="T73" fmla="*/ 342 h 384"/>
                <a:gd name="T74" fmla="*/ 103 w 227"/>
                <a:gd name="T75" fmla="*/ 335 h 384"/>
                <a:gd name="T76" fmla="*/ 110 w 227"/>
                <a:gd name="T77" fmla="*/ 329 h 384"/>
                <a:gd name="T78" fmla="*/ 116 w 227"/>
                <a:gd name="T79" fmla="*/ 322 h 384"/>
                <a:gd name="T80" fmla="*/ 123 w 227"/>
                <a:gd name="T81" fmla="*/ 315 h 384"/>
                <a:gd name="T82" fmla="*/ 130 w 227"/>
                <a:gd name="T83" fmla="*/ 308 h 384"/>
                <a:gd name="T84" fmla="*/ 144 w 227"/>
                <a:gd name="T85" fmla="*/ 301 h 384"/>
                <a:gd name="T86" fmla="*/ 151 w 227"/>
                <a:gd name="T87" fmla="*/ 294 h 384"/>
                <a:gd name="T88" fmla="*/ 158 w 227"/>
                <a:gd name="T89" fmla="*/ 288 h 384"/>
                <a:gd name="T90" fmla="*/ 164 w 227"/>
                <a:gd name="T91" fmla="*/ 281 h 384"/>
                <a:gd name="T92" fmla="*/ 171 w 227"/>
                <a:gd name="T93" fmla="*/ 274 h 384"/>
                <a:gd name="T94" fmla="*/ 178 w 227"/>
                <a:gd name="T95" fmla="*/ 267 h 384"/>
                <a:gd name="T96" fmla="*/ 185 w 227"/>
                <a:gd name="T97" fmla="*/ 260 h 384"/>
                <a:gd name="T98" fmla="*/ 192 w 227"/>
                <a:gd name="T99" fmla="*/ 253 h 384"/>
                <a:gd name="T100" fmla="*/ 199 w 227"/>
                <a:gd name="T101" fmla="*/ 246 h 384"/>
                <a:gd name="T102" fmla="*/ 205 w 227"/>
                <a:gd name="T103" fmla="*/ 240 h 384"/>
                <a:gd name="T104" fmla="*/ 212 w 227"/>
                <a:gd name="T105" fmla="*/ 240 h 384"/>
                <a:gd name="T106" fmla="*/ 212 w 227"/>
                <a:gd name="T107" fmla="*/ 233 h 384"/>
                <a:gd name="T108" fmla="*/ 219 w 227"/>
                <a:gd name="T109" fmla="*/ 226 h 384"/>
                <a:gd name="T110" fmla="*/ 226 w 227"/>
                <a:gd name="T111" fmla="*/ 219 h 384"/>
                <a:gd name="T112" fmla="*/ 226 w 227"/>
                <a:gd name="T113" fmla="*/ 0 h 384"/>
                <a:gd name="T114" fmla="*/ 158 w 227"/>
                <a:gd name="T115" fmla="*/ 35 h 384"/>
                <a:gd name="T116" fmla="*/ 34 w 227"/>
                <a:gd name="T117" fmla="*/ 110 h 384"/>
                <a:gd name="T118" fmla="*/ 0 w 227"/>
                <a:gd name="T119" fmla="*/ 103 h 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7"/>
                <a:gd name="T181" fmla="*/ 0 h 384"/>
                <a:gd name="T182" fmla="*/ 227 w 227"/>
                <a:gd name="T183" fmla="*/ 384 h 3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7" h="384">
                  <a:moveTo>
                    <a:pt x="0" y="103"/>
                  </a:moveTo>
                  <a:lnTo>
                    <a:pt x="0" y="110"/>
                  </a:lnTo>
                  <a:lnTo>
                    <a:pt x="0" y="123"/>
                  </a:lnTo>
                  <a:lnTo>
                    <a:pt x="7" y="130"/>
                  </a:lnTo>
                  <a:lnTo>
                    <a:pt x="7" y="137"/>
                  </a:lnTo>
                  <a:lnTo>
                    <a:pt x="14" y="137"/>
                  </a:lnTo>
                  <a:lnTo>
                    <a:pt x="21" y="144"/>
                  </a:lnTo>
                  <a:lnTo>
                    <a:pt x="28" y="144"/>
                  </a:lnTo>
                  <a:lnTo>
                    <a:pt x="28" y="137"/>
                  </a:lnTo>
                  <a:lnTo>
                    <a:pt x="28" y="144"/>
                  </a:lnTo>
                  <a:lnTo>
                    <a:pt x="34" y="144"/>
                  </a:lnTo>
                  <a:lnTo>
                    <a:pt x="28" y="144"/>
                  </a:lnTo>
                  <a:lnTo>
                    <a:pt x="21" y="144"/>
                  </a:lnTo>
                  <a:lnTo>
                    <a:pt x="14" y="144"/>
                  </a:lnTo>
                  <a:lnTo>
                    <a:pt x="7" y="144"/>
                  </a:lnTo>
                  <a:lnTo>
                    <a:pt x="7" y="137"/>
                  </a:lnTo>
                  <a:lnTo>
                    <a:pt x="7" y="281"/>
                  </a:lnTo>
                  <a:lnTo>
                    <a:pt x="7" y="349"/>
                  </a:lnTo>
                  <a:lnTo>
                    <a:pt x="0" y="356"/>
                  </a:lnTo>
                  <a:lnTo>
                    <a:pt x="7" y="363"/>
                  </a:lnTo>
                  <a:lnTo>
                    <a:pt x="7" y="370"/>
                  </a:lnTo>
                  <a:lnTo>
                    <a:pt x="7" y="376"/>
                  </a:lnTo>
                  <a:lnTo>
                    <a:pt x="14" y="376"/>
                  </a:lnTo>
                  <a:lnTo>
                    <a:pt x="14" y="383"/>
                  </a:lnTo>
                  <a:lnTo>
                    <a:pt x="21" y="383"/>
                  </a:lnTo>
                  <a:lnTo>
                    <a:pt x="28" y="383"/>
                  </a:lnTo>
                  <a:lnTo>
                    <a:pt x="34" y="383"/>
                  </a:lnTo>
                  <a:lnTo>
                    <a:pt x="41" y="383"/>
                  </a:lnTo>
                  <a:lnTo>
                    <a:pt x="48" y="383"/>
                  </a:lnTo>
                  <a:lnTo>
                    <a:pt x="55" y="383"/>
                  </a:lnTo>
                  <a:lnTo>
                    <a:pt x="55" y="376"/>
                  </a:lnTo>
                  <a:lnTo>
                    <a:pt x="62" y="370"/>
                  </a:lnTo>
                  <a:lnTo>
                    <a:pt x="69" y="370"/>
                  </a:lnTo>
                  <a:lnTo>
                    <a:pt x="75" y="363"/>
                  </a:lnTo>
                  <a:lnTo>
                    <a:pt x="82" y="356"/>
                  </a:lnTo>
                  <a:lnTo>
                    <a:pt x="89" y="349"/>
                  </a:lnTo>
                  <a:lnTo>
                    <a:pt x="96" y="342"/>
                  </a:lnTo>
                  <a:lnTo>
                    <a:pt x="103" y="335"/>
                  </a:lnTo>
                  <a:lnTo>
                    <a:pt x="110" y="329"/>
                  </a:lnTo>
                  <a:lnTo>
                    <a:pt x="116" y="322"/>
                  </a:lnTo>
                  <a:lnTo>
                    <a:pt x="123" y="315"/>
                  </a:lnTo>
                  <a:lnTo>
                    <a:pt x="130" y="308"/>
                  </a:lnTo>
                  <a:lnTo>
                    <a:pt x="144" y="301"/>
                  </a:lnTo>
                  <a:lnTo>
                    <a:pt x="151" y="294"/>
                  </a:lnTo>
                  <a:lnTo>
                    <a:pt x="158" y="288"/>
                  </a:lnTo>
                  <a:lnTo>
                    <a:pt x="164" y="281"/>
                  </a:lnTo>
                  <a:lnTo>
                    <a:pt x="171" y="274"/>
                  </a:lnTo>
                  <a:lnTo>
                    <a:pt x="178" y="267"/>
                  </a:lnTo>
                  <a:lnTo>
                    <a:pt x="185" y="260"/>
                  </a:lnTo>
                  <a:lnTo>
                    <a:pt x="192" y="253"/>
                  </a:lnTo>
                  <a:lnTo>
                    <a:pt x="199" y="246"/>
                  </a:lnTo>
                  <a:lnTo>
                    <a:pt x="205" y="240"/>
                  </a:lnTo>
                  <a:lnTo>
                    <a:pt x="212" y="240"/>
                  </a:lnTo>
                  <a:lnTo>
                    <a:pt x="212" y="233"/>
                  </a:lnTo>
                  <a:lnTo>
                    <a:pt x="219" y="226"/>
                  </a:lnTo>
                  <a:lnTo>
                    <a:pt x="226" y="219"/>
                  </a:lnTo>
                  <a:lnTo>
                    <a:pt x="226" y="0"/>
                  </a:lnTo>
                  <a:lnTo>
                    <a:pt x="158" y="35"/>
                  </a:lnTo>
                  <a:lnTo>
                    <a:pt x="34" y="110"/>
                  </a:lnTo>
                  <a:lnTo>
                    <a:pt x="0" y="10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0" name="Freeform 1998"/>
            <p:cNvSpPr>
              <a:spLocks/>
            </p:cNvSpPr>
            <p:nvPr/>
          </p:nvSpPr>
          <p:spPr bwMode="auto">
            <a:xfrm>
              <a:off x="1591" y="2467"/>
              <a:ext cx="227" cy="138"/>
            </a:xfrm>
            <a:custGeom>
              <a:avLst/>
              <a:gdLst>
                <a:gd name="T0" fmla="*/ 171 w 227"/>
                <a:gd name="T1" fmla="*/ 0 h 138"/>
                <a:gd name="T2" fmla="*/ 7 w 227"/>
                <a:gd name="T3" fmla="*/ 96 h 138"/>
                <a:gd name="T4" fmla="*/ 7 w 227"/>
                <a:gd name="T5" fmla="*/ 103 h 138"/>
                <a:gd name="T6" fmla="*/ 0 w 227"/>
                <a:gd name="T7" fmla="*/ 110 h 138"/>
                <a:gd name="T8" fmla="*/ 0 w 227"/>
                <a:gd name="T9" fmla="*/ 116 h 138"/>
                <a:gd name="T10" fmla="*/ 0 w 227"/>
                <a:gd name="T11" fmla="*/ 123 h 138"/>
                <a:gd name="T12" fmla="*/ 7 w 227"/>
                <a:gd name="T13" fmla="*/ 130 h 138"/>
                <a:gd name="T14" fmla="*/ 13 w 227"/>
                <a:gd name="T15" fmla="*/ 130 h 138"/>
                <a:gd name="T16" fmla="*/ 20 w 227"/>
                <a:gd name="T17" fmla="*/ 137 h 138"/>
                <a:gd name="T18" fmla="*/ 27 w 227"/>
                <a:gd name="T19" fmla="*/ 137 h 138"/>
                <a:gd name="T20" fmla="*/ 34 w 227"/>
                <a:gd name="T21" fmla="*/ 137 h 138"/>
                <a:gd name="T22" fmla="*/ 34 w 227"/>
                <a:gd name="T23" fmla="*/ 130 h 138"/>
                <a:gd name="T24" fmla="*/ 41 w 227"/>
                <a:gd name="T25" fmla="*/ 130 h 138"/>
                <a:gd name="T26" fmla="*/ 48 w 227"/>
                <a:gd name="T27" fmla="*/ 130 h 138"/>
                <a:gd name="T28" fmla="*/ 54 w 227"/>
                <a:gd name="T29" fmla="*/ 130 h 138"/>
                <a:gd name="T30" fmla="*/ 54 w 227"/>
                <a:gd name="T31" fmla="*/ 123 h 138"/>
                <a:gd name="T32" fmla="*/ 61 w 227"/>
                <a:gd name="T33" fmla="*/ 123 h 138"/>
                <a:gd name="T34" fmla="*/ 61 w 227"/>
                <a:gd name="T35" fmla="*/ 116 h 138"/>
                <a:gd name="T36" fmla="*/ 68 w 227"/>
                <a:gd name="T37" fmla="*/ 116 h 138"/>
                <a:gd name="T38" fmla="*/ 75 w 227"/>
                <a:gd name="T39" fmla="*/ 110 h 138"/>
                <a:gd name="T40" fmla="*/ 82 w 227"/>
                <a:gd name="T41" fmla="*/ 110 h 138"/>
                <a:gd name="T42" fmla="*/ 89 w 227"/>
                <a:gd name="T43" fmla="*/ 103 h 138"/>
                <a:gd name="T44" fmla="*/ 96 w 227"/>
                <a:gd name="T45" fmla="*/ 96 h 138"/>
                <a:gd name="T46" fmla="*/ 109 w 227"/>
                <a:gd name="T47" fmla="*/ 89 h 138"/>
                <a:gd name="T48" fmla="*/ 116 w 227"/>
                <a:gd name="T49" fmla="*/ 82 h 138"/>
                <a:gd name="T50" fmla="*/ 123 w 227"/>
                <a:gd name="T51" fmla="*/ 75 h 138"/>
                <a:gd name="T52" fmla="*/ 130 w 227"/>
                <a:gd name="T53" fmla="*/ 75 h 138"/>
                <a:gd name="T54" fmla="*/ 137 w 227"/>
                <a:gd name="T55" fmla="*/ 68 h 138"/>
                <a:gd name="T56" fmla="*/ 150 w 227"/>
                <a:gd name="T57" fmla="*/ 62 h 138"/>
                <a:gd name="T58" fmla="*/ 157 w 227"/>
                <a:gd name="T59" fmla="*/ 55 h 138"/>
                <a:gd name="T60" fmla="*/ 164 w 227"/>
                <a:gd name="T61" fmla="*/ 48 h 138"/>
                <a:gd name="T62" fmla="*/ 171 w 227"/>
                <a:gd name="T63" fmla="*/ 48 h 138"/>
                <a:gd name="T64" fmla="*/ 178 w 227"/>
                <a:gd name="T65" fmla="*/ 41 h 138"/>
                <a:gd name="T66" fmla="*/ 185 w 227"/>
                <a:gd name="T67" fmla="*/ 34 h 138"/>
                <a:gd name="T68" fmla="*/ 191 w 227"/>
                <a:gd name="T69" fmla="*/ 27 h 138"/>
                <a:gd name="T70" fmla="*/ 198 w 227"/>
                <a:gd name="T71" fmla="*/ 27 h 138"/>
                <a:gd name="T72" fmla="*/ 205 w 227"/>
                <a:gd name="T73" fmla="*/ 21 h 138"/>
                <a:gd name="T74" fmla="*/ 212 w 227"/>
                <a:gd name="T75" fmla="*/ 21 h 138"/>
                <a:gd name="T76" fmla="*/ 212 w 227"/>
                <a:gd name="T77" fmla="*/ 14 h 138"/>
                <a:gd name="T78" fmla="*/ 219 w 227"/>
                <a:gd name="T79" fmla="*/ 14 h 138"/>
                <a:gd name="T80" fmla="*/ 226 w 227"/>
                <a:gd name="T81" fmla="*/ 7 h 138"/>
                <a:gd name="T82" fmla="*/ 178 w 227"/>
                <a:gd name="T83" fmla="*/ 27 h 138"/>
                <a:gd name="T84" fmla="*/ 171 w 227"/>
                <a:gd name="T85" fmla="*/ 27 h 138"/>
                <a:gd name="T86" fmla="*/ 171 w 227"/>
                <a:gd name="T87" fmla="*/ 0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7"/>
                <a:gd name="T133" fmla="*/ 0 h 138"/>
                <a:gd name="T134" fmla="*/ 227 w 227"/>
                <a:gd name="T135" fmla="*/ 138 h 1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7" h="138">
                  <a:moveTo>
                    <a:pt x="171" y="0"/>
                  </a:moveTo>
                  <a:lnTo>
                    <a:pt x="7" y="96"/>
                  </a:lnTo>
                  <a:lnTo>
                    <a:pt x="7" y="103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7" y="130"/>
                  </a:lnTo>
                  <a:lnTo>
                    <a:pt x="13" y="130"/>
                  </a:lnTo>
                  <a:lnTo>
                    <a:pt x="20" y="137"/>
                  </a:lnTo>
                  <a:lnTo>
                    <a:pt x="27" y="137"/>
                  </a:lnTo>
                  <a:lnTo>
                    <a:pt x="34" y="137"/>
                  </a:lnTo>
                  <a:lnTo>
                    <a:pt x="34" y="130"/>
                  </a:lnTo>
                  <a:lnTo>
                    <a:pt x="41" y="130"/>
                  </a:lnTo>
                  <a:lnTo>
                    <a:pt x="48" y="130"/>
                  </a:lnTo>
                  <a:lnTo>
                    <a:pt x="54" y="130"/>
                  </a:lnTo>
                  <a:lnTo>
                    <a:pt x="54" y="123"/>
                  </a:lnTo>
                  <a:lnTo>
                    <a:pt x="61" y="123"/>
                  </a:lnTo>
                  <a:lnTo>
                    <a:pt x="61" y="116"/>
                  </a:lnTo>
                  <a:lnTo>
                    <a:pt x="68" y="116"/>
                  </a:lnTo>
                  <a:lnTo>
                    <a:pt x="75" y="110"/>
                  </a:lnTo>
                  <a:lnTo>
                    <a:pt x="82" y="110"/>
                  </a:lnTo>
                  <a:lnTo>
                    <a:pt x="89" y="103"/>
                  </a:lnTo>
                  <a:lnTo>
                    <a:pt x="96" y="96"/>
                  </a:lnTo>
                  <a:lnTo>
                    <a:pt x="109" y="89"/>
                  </a:lnTo>
                  <a:lnTo>
                    <a:pt x="116" y="82"/>
                  </a:lnTo>
                  <a:lnTo>
                    <a:pt x="123" y="75"/>
                  </a:lnTo>
                  <a:lnTo>
                    <a:pt x="130" y="75"/>
                  </a:lnTo>
                  <a:lnTo>
                    <a:pt x="137" y="68"/>
                  </a:lnTo>
                  <a:lnTo>
                    <a:pt x="150" y="62"/>
                  </a:lnTo>
                  <a:lnTo>
                    <a:pt x="157" y="55"/>
                  </a:lnTo>
                  <a:lnTo>
                    <a:pt x="164" y="48"/>
                  </a:lnTo>
                  <a:lnTo>
                    <a:pt x="171" y="48"/>
                  </a:lnTo>
                  <a:lnTo>
                    <a:pt x="178" y="41"/>
                  </a:lnTo>
                  <a:lnTo>
                    <a:pt x="185" y="34"/>
                  </a:lnTo>
                  <a:lnTo>
                    <a:pt x="191" y="27"/>
                  </a:lnTo>
                  <a:lnTo>
                    <a:pt x="198" y="27"/>
                  </a:lnTo>
                  <a:lnTo>
                    <a:pt x="205" y="21"/>
                  </a:lnTo>
                  <a:lnTo>
                    <a:pt x="212" y="21"/>
                  </a:lnTo>
                  <a:lnTo>
                    <a:pt x="212" y="14"/>
                  </a:lnTo>
                  <a:lnTo>
                    <a:pt x="219" y="14"/>
                  </a:lnTo>
                  <a:lnTo>
                    <a:pt x="226" y="7"/>
                  </a:lnTo>
                  <a:lnTo>
                    <a:pt x="178" y="27"/>
                  </a:lnTo>
                  <a:lnTo>
                    <a:pt x="171" y="27"/>
                  </a:lnTo>
                  <a:lnTo>
                    <a:pt x="171" y="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1" name="Freeform 1999"/>
            <p:cNvSpPr>
              <a:spLocks/>
            </p:cNvSpPr>
            <p:nvPr/>
          </p:nvSpPr>
          <p:spPr bwMode="auto">
            <a:xfrm>
              <a:off x="1594" y="2471"/>
              <a:ext cx="227" cy="137"/>
            </a:xfrm>
            <a:custGeom>
              <a:avLst/>
              <a:gdLst>
                <a:gd name="T0" fmla="*/ 171 w 227"/>
                <a:gd name="T1" fmla="*/ 0 h 137"/>
                <a:gd name="T2" fmla="*/ 7 w 227"/>
                <a:gd name="T3" fmla="*/ 95 h 137"/>
                <a:gd name="T4" fmla="*/ 7 w 227"/>
                <a:gd name="T5" fmla="*/ 102 h 137"/>
                <a:gd name="T6" fmla="*/ 0 w 227"/>
                <a:gd name="T7" fmla="*/ 102 h 137"/>
                <a:gd name="T8" fmla="*/ 0 w 227"/>
                <a:gd name="T9" fmla="*/ 109 h 137"/>
                <a:gd name="T10" fmla="*/ 0 w 227"/>
                <a:gd name="T11" fmla="*/ 116 h 137"/>
                <a:gd name="T12" fmla="*/ 0 w 227"/>
                <a:gd name="T13" fmla="*/ 123 h 137"/>
                <a:gd name="T14" fmla="*/ 7 w 227"/>
                <a:gd name="T15" fmla="*/ 123 h 137"/>
                <a:gd name="T16" fmla="*/ 7 w 227"/>
                <a:gd name="T17" fmla="*/ 129 h 137"/>
                <a:gd name="T18" fmla="*/ 14 w 227"/>
                <a:gd name="T19" fmla="*/ 129 h 137"/>
                <a:gd name="T20" fmla="*/ 21 w 227"/>
                <a:gd name="T21" fmla="*/ 129 h 137"/>
                <a:gd name="T22" fmla="*/ 21 w 227"/>
                <a:gd name="T23" fmla="*/ 136 h 137"/>
                <a:gd name="T24" fmla="*/ 28 w 227"/>
                <a:gd name="T25" fmla="*/ 136 h 137"/>
                <a:gd name="T26" fmla="*/ 28 w 227"/>
                <a:gd name="T27" fmla="*/ 129 h 137"/>
                <a:gd name="T28" fmla="*/ 34 w 227"/>
                <a:gd name="T29" fmla="*/ 129 h 137"/>
                <a:gd name="T30" fmla="*/ 41 w 227"/>
                <a:gd name="T31" fmla="*/ 129 h 137"/>
                <a:gd name="T32" fmla="*/ 48 w 227"/>
                <a:gd name="T33" fmla="*/ 129 h 137"/>
                <a:gd name="T34" fmla="*/ 48 w 227"/>
                <a:gd name="T35" fmla="*/ 123 h 137"/>
                <a:gd name="T36" fmla="*/ 55 w 227"/>
                <a:gd name="T37" fmla="*/ 123 h 137"/>
                <a:gd name="T38" fmla="*/ 55 w 227"/>
                <a:gd name="T39" fmla="*/ 116 h 137"/>
                <a:gd name="T40" fmla="*/ 62 w 227"/>
                <a:gd name="T41" fmla="*/ 116 h 137"/>
                <a:gd name="T42" fmla="*/ 69 w 227"/>
                <a:gd name="T43" fmla="*/ 116 h 137"/>
                <a:gd name="T44" fmla="*/ 69 w 227"/>
                <a:gd name="T45" fmla="*/ 109 h 137"/>
                <a:gd name="T46" fmla="*/ 75 w 227"/>
                <a:gd name="T47" fmla="*/ 109 h 137"/>
                <a:gd name="T48" fmla="*/ 82 w 227"/>
                <a:gd name="T49" fmla="*/ 102 h 137"/>
                <a:gd name="T50" fmla="*/ 89 w 227"/>
                <a:gd name="T51" fmla="*/ 95 h 137"/>
                <a:gd name="T52" fmla="*/ 96 w 227"/>
                <a:gd name="T53" fmla="*/ 88 h 137"/>
                <a:gd name="T54" fmla="*/ 110 w 227"/>
                <a:gd name="T55" fmla="*/ 82 h 137"/>
                <a:gd name="T56" fmla="*/ 116 w 227"/>
                <a:gd name="T57" fmla="*/ 82 h 137"/>
                <a:gd name="T58" fmla="*/ 123 w 227"/>
                <a:gd name="T59" fmla="*/ 75 h 137"/>
                <a:gd name="T60" fmla="*/ 130 w 227"/>
                <a:gd name="T61" fmla="*/ 68 h 137"/>
                <a:gd name="T62" fmla="*/ 137 w 227"/>
                <a:gd name="T63" fmla="*/ 61 h 137"/>
                <a:gd name="T64" fmla="*/ 144 w 227"/>
                <a:gd name="T65" fmla="*/ 61 h 137"/>
                <a:gd name="T66" fmla="*/ 151 w 227"/>
                <a:gd name="T67" fmla="*/ 54 h 137"/>
                <a:gd name="T68" fmla="*/ 164 w 227"/>
                <a:gd name="T69" fmla="*/ 47 h 137"/>
                <a:gd name="T70" fmla="*/ 171 w 227"/>
                <a:gd name="T71" fmla="*/ 41 h 137"/>
                <a:gd name="T72" fmla="*/ 178 w 227"/>
                <a:gd name="T73" fmla="*/ 41 h 137"/>
                <a:gd name="T74" fmla="*/ 185 w 227"/>
                <a:gd name="T75" fmla="*/ 34 h 137"/>
                <a:gd name="T76" fmla="*/ 192 w 227"/>
                <a:gd name="T77" fmla="*/ 27 h 137"/>
                <a:gd name="T78" fmla="*/ 199 w 227"/>
                <a:gd name="T79" fmla="*/ 27 h 137"/>
                <a:gd name="T80" fmla="*/ 205 w 227"/>
                <a:gd name="T81" fmla="*/ 20 h 137"/>
                <a:gd name="T82" fmla="*/ 205 w 227"/>
                <a:gd name="T83" fmla="*/ 13 h 137"/>
                <a:gd name="T84" fmla="*/ 212 w 227"/>
                <a:gd name="T85" fmla="*/ 13 h 137"/>
                <a:gd name="T86" fmla="*/ 219 w 227"/>
                <a:gd name="T87" fmla="*/ 13 h 137"/>
                <a:gd name="T88" fmla="*/ 219 w 227"/>
                <a:gd name="T89" fmla="*/ 6 h 137"/>
                <a:gd name="T90" fmla="*/ 226 w 227"/>
                <a:gd name="T91" fmla="*/ 6 h 137"/>
                <a:gd name="T92" fmla="*/ 178 w 227"/>
                <a:gd name="T93" fmla="*/ 20 h 137"/>
                <a:gd name="T94" fmla="*/ 164 w 227"/>
                <a:gd name="T95" fmla="*/ 27 h 137"/>
                <a:gd name="T96" fmla="*/ 171 w 227"/>
                <a:gd name="T97" fmla="*/ 0 h 1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7"/>
                <a:gd name="T148" fmla="*/ 0 h 137"/>
                <a:gd name="T149" fmla="*/ 227 w 227"/>
                <a:gd name="T150" fmla="*/ 137 h 1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7" h="137">
                  <a:moveTo>
                    <a:pt x="171" y="0"/>
                  </a:moveTo>
                  <a:lnTo>
                    <a:pt x="7" y="95"/>
                  </a:lnTo>
                  <a:lnTo>
                    <a:pt x="7" y="102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7" y="123"/>
                  </a:lnTo>
                  <a:lnTo>
                    <a:pt x="7" y="129"/>
                  </a:lnTo>
                  <a:lnTo>
                    <a:pt x="14" y="129"/>
                  </a:lnTo>
                  <a:lnTo>
                    <a:pt x="21" y="129"/>
                  </a:lnTo>
                  <a:lnTo>
                    <a:pt x="21" y="136"/>
                  </a:lnTo>
                  <a:lnTo>
                    <a:pt x="28" y="136"/>
                  </a:lnTo>
                  <a:lnTo>
                    <a:pt x="28" y="129"/>
                  </a:lnTo>
                  <a:lnTo>
                    <a:pt x="34" y="129"/>
                  </a:lnTo>
                  <a:lnTo>
                    <a:pt x="41" y="129"/>
                  </a:lnTo>
                  <a:lnTo>
                    <a:pt x="48" y="129"/>
                  </a:lnTo>
                  <a:lnTo>
                    <a:pt x="48" y="123"/>
                  </a:lnTo>
                  <a:lnTo>
                    <a:pt x="55" y="123"/>
                  </a:lnTo>
                  <a:lnTo>
                    <a:pt x="55" y="116"/>
                  </a:lnTo>
                  <a:lnTo>
                    <a:pt x="62" y="116"/>
                  </a:lnTo>
                  <a:lnTo>
                    <a:pt x="69" y="116"/>
                  </a:lnTo>
                  <a:lnTo>
                    <a:pt x="69" y="109"/>
                  </a:lnTo>
                  <a:lnTo>
                    <a:pt x="75" y="109"/>
                  </a:lnTo>
                  <a:lnTo>
                    <a:pt x="82" y="102"/>
                  </a:lnTo>
                  <a:lnTo>
                    <a:pt x="89" y="95"/>
                  </a:lnTo>
                  <a:lnTo>
                    <a:pt x="96" y="88"/>
                  </a:lnTo>
                  <a:lnTo>
                    <a:pt x="110" y="82"/>
                  </a:lnTo>
                  <a:lnTo>
                    <a:pt x="116" y="82"/>
                  </a:lnTo>
                  <a:lnTo>
                    <a:pt x="123" y="75"/>
                  </a:lnTo>
                  <a:lnTo>
                    <a:pt x="130" y="68"/>
                  </a:lnTo>
                  <a:lnTo>
                    <a:pt x="137" y="61"/>
                  </a:lnTo>
                  <a:lnTo>
                    <a:pt x="144" y="61"/>
                  </a:lnTo>
                  <a:lnTo>
                    <a:pt x="151" y="54"/>
                  </a:lnTo>
                  <a:lnTo>
                    <a:pt x="164" y="47"/>
                  </a:lnTo>
                  <a:lnTo>
                    <a:pt x="171" y="41"/>
                  </a:lnTo>
                  <a:lnTo>
                    <a:pt x="178" y="41"/>
                  </a:lnTo>
                  <a:lnTo>
                    <a:pt x="185" y="34"/>
                  </a:lnTo>
                  <a:lnTo>
                    <a:pt x="192" y="27"/>
                  </a:lnTo>
                  <a:lnTo>
                    <a:pt x="199" y="27"/>
                  </a:lnTo>
                  <a:lnTo>
                    <a:pt x="205" y="20"/>
                  </a:lnTo>
                  <a:lnTo>
                    <a:pt x="205" y="13"/>
                  </a:lnTo>
                  <a:lnTo>
                    <a:pt x="212" y="13"/>
                  </a:lnTo>
                  <a:lnTo>
                    <a:pt x="219" y="13"/>
                  </a:lnTo>
                  <a:lnTo>
                    <a:pt x="219" y="6"/>
                  </a:lnTo>
                  <a:lnTo>
                    <a:pt x="226" y="6"/>
                  </a:lnTo>
                  <a:lnTo>
                    <a:pt x="178" y="20"/>
                  </a:lnTo>
                  <a:lnTo>
                    <a:pt x="164" y="27"/>
                  </a:lnTo>
                  <a:lnTo>
                    <a:pt x="17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2" name="Freeform 2000"/>
            <p:cNvSpPr>
              <a:spLocks/>
            </p:cNvSpPr>
            <p:nvPr/>
          </p:nvSpPr>
          <p:spPr bwMode="auto">
            <a:xfrm>
              <a:off x="1598" y="2474"/>
              <a:ext cx="172" cy="117"/>
            </a:xfrm>
            <a:custGeom>
              <a:avLst/>
              <a:gdLst>
                <a:gd name="T0" fmla="*/ 0 w 172"/>
                <a:gd name="T1" fmla="*/ 109 h 117"/>
                <a:gd name="T2" fmla="*/ 171 w 172"/>
                <a:gd name="T3" fmla="*/ 0 h 117"/>
                <a:gd name="T4" fmla="*/ 171 w 172"/>
                <a:gd name="T5" fmla="*/ 7 h 117"/>
                <a:gd name="T6" fmla="*/ 0 w 172"/>
                <a:gd name="T7" fmla="*/ 116 h 117"/>
                <a:gd name="T8" fmla="*/ 0 w 172"/>
                <a:gd name="T9" fmla="*/ 109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17"/>
                <a:gd name="T17" fmla="*/ 172 w 17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17">
                  <a:moveTo>
                    <a:pt x="0" y="109"/>
                  </a:moveTo>
                  <a:lnTo>
                    <a:pt x="171" y="0"/>
                  </a:lnTo>
                  <a:lnTo>
                    <a:pt x="171" y="7"/>
                  </a:lnTo>
                  <a:lnTo>
                    <a:pt x="0" y="116"/>
                  </a:lnTo>
                  <a:lnTo>
                    <a:pt x="0" y="109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3" name="Freeform 2001"/>
            <p:cNvSpPr>
              <a:spLocks/>
            </p:cNvSpPr>
            <p:nvPr/>
          </p:nvSpPr>
          <p:spPr bwMode="auto">
            <a:xfrm>
              <a:off x="1601" y="2471"/>
              <a:ext cx="172" cy="117"/>
            </a:xfrm>
            <a:custGeom>
              <a:avLst/>
              <a:gdLst>
                <a:gd name="T0" fmla="*/ 0 w 172"/>
                <a:gd name="T1" fmla="*/ 116 h 117"/>
                <a:gd name="T2" fmla="*/ 171 w 172"/>
                <a:gd name="T3" fmla="*/ 0 h 117"/>
                <a:gd name="T4" fmla="*/ 171 w 172"/>
                <a:gd name="T5" fmla="*/ 13 h 117"/>
                <a:gd name="T6" fmla="*/ 0 w 172"/>
                <a:gd name="T7" fmla="*/ 116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117"/>
                <a:gd name="T14" fmla="*/ 172 w 172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117">
                  <a:moveTo>
                    <a:pt x="0" y="116"/>
                  </a:moveTo>
                  <a:lnTo>
                    <a:pt x="171" y="0"/>
                  </a:lnTo>
                  <a:lnTo>
                    <a:pt x="171" y="13"/>
                  </a:lnTo>
                  <a:lnTo>
                    <a:pt x="0" y="1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4" name="Freeform 2002"/>
            <p:cNvSpPr>
              <a:spLocks/>
            </p:cNvSpPr>
            <p:nvPr/>
          </p:nvSpPr>
          <p:spPr bwMode="auto">
            <a:xfrm>
              <a:off x="1598" y="2474"/>
              <a:ext cx="185" cy="117"/>
            </a:xfrm>
            <a:custGeom>
              <a:avLst/>
              <a:gdLst>
                <a:gd name="T0" fmla="*/ 0 w 185"/>
                <a:gd name="T1" fmla="*/ 116 h 117"/>
                <a:gd name="T2" fmla="*/ 184 w 185"/>
                <a:gd name="T3" fmla="*/ 0 h 117"/>
                <a:gd name="T4" fmla="*/ 178 w 185"/>
                <a:gd name="T5" fmla="*/ 7 h 117"/>
                <a:gd name="T6" fmla="*/ 6 w 185"/>
                <a:gd name="T7" fmla="*/ 116 h 117"/>
                <a:gd name="T8" fmla="*/ 0 w 185"/>
                <a:gd name="T9" fmla="*/ 116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117"/>
                <a:gd name="T17" fmla="*/ 185 w 185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117">
                  <a:moveTo>
                    <a:pt x="0" y="116"/>
                  </a:moveTo>
                  <a:lnTo>
                    <a:pt x="184" y="0"/>
                  </a:lnTo>
                  <a:lnTo>
                    <a:pt x="178" y="7"/>
                  </a:lnTo>
                  <a:lnTo>
                    <a:pt x="6" y="116"/>
                  </a:lnTo>
                  <a:lnTo>
                    <a:pt x="0" y="11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5" name="Freeform 2003"/>
            <p:cNvSpPr>
              <a:spLocks/>
            </p:cNvSpPr>
            <p:nvPr/>
          </p:nvSpPr>
          <p:spPr bwMode="auto">
            <a:xfrm>
              <a:off x="1601" y="2477"/>
              <a:ext cx="179" cy="118"/>
            </a:xfrm>
            <a:custGeom>
              <a:avLst/>
              <a:gdLst>
                <a:gd name="T0" fmla="*/ 0 w 179"/>
                <a:gd name="T1" fmla="*/ 110 h 118"/>
                <a:gd name="T2" fmla="*/ 178 w 179"/>
                <a:gd name="T3" fmla="*/ 0 h 118"/>
                <a:gd name="T4" fmla="*/ 178 w 179"/>
                <a:gd name="T5" fmla="*/ 7 h 118"/>
                <a:gd name="T6" fmla="*/ 0 w 179"/>
                <a:gd name="T7" fmla="*/ 117 h 118"/>
                <a:gd name="T8" fmla="*/ 0 w 179"/>
                <a:gd name="T9" fmla="*/ 11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18"/>
                <a:gd name="T17" fmla="*/ 179 w 179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18">
                  <a:moveTo>
                    <a:pt x="0" y="110"/>
                  </a:moveTo>
                  <a:lnTo>
                    <a:pt x="178" y="0"/>
                  </a:lnTo>
                  <a:lnTo>
                    <a:pt x="178" y="7"/>
                  </a:lnTo>
                  <a:lnTo>
                    <a:pt x="0" y="117"/>
                  </a:lnTo>
                  <a:lnTo>
                    <a:pt x="0" y="1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6" name="Freeform 2004"/>
            <p:cNvSpPr>
              <a:spLocks/>
            </p:cNvSpPr>
            <p:nvPr/>
          </p:nvSpPr>
          <p:spPr bwMode="auto">
            <a:xfrm>
              <a:off x="1604" y="2467"/>
              <a:ext cx="193" cy="131"/>
            </a:xfrm>
            <a:custGeom>
              <a:avLst/>
              <a:gdLst>
                <a:gd name="T0" fmla="*/ 0 w 193"/>
                <a:gd name="T1" fmla="*/ 123 h 131"/>
                <a:gd name="T2" fmla="*/ 192 w 193"/>
                <a:gd name="T3" fmla="*/ 0 h 131"/>
                <a:gd name="T4" fmla="*/ 192 w 193"/>
                <a:gd name="T5" fmla="*/ 14 h 131"/>
                <a:gd name="T6" fmla="*/ 0 w 193"/>
                <a:gd name="T7" fmla="*/ 130 h 131"/>
                <a:gd name="T8" fmla="*/ 0 w 193"/>
                <a:gd name="T9" fmla="*/ 123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31"/>
                <a:gd name="T17" fmla="*/ 193 w 193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31">
                  <a:moveTo>
                    <a:pt x="0" y="123"/>
                  </a:moveTo>
                  <a:lnTo>
                    <a:pt x="192" y="0"/>
                  </a:lnTo>
                  <a:lnTo>
                    <a:pt x="192" y="14"/>
                  </a:lnTo>
                  <a:lnTo>
                    <a:pt x="0" y="130"/>
                  </a:lnTo>
                  <a:lnTo>
                    <a:pt x="0" y="123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7" name="Freeform 2005"/>
            <p:cNvSpPr>
              <a:spLocks/>
            </p:cNvSpPr>
            <p:nvPr/>
          </p:nvSpPr>
          <p:spPr bwMode="auto">
            <a:xfrm>
              <a:off x="1601" y="2471"/>
              <a:ext cx="199" cy="124"/>
            </a:xfrm>
            <a:custGeom>
              <a:avLst/>
              <a:gdLst>
                <a:gd name="T0" fmla="*/ 0 w 199"/>
                <a:gd name="T1" fmla="*/ 123 h 124"/>
                <a:gd name="T2" fmla="*/ 198 w 199"/>
                <a:gd name="T3" fmla="*/ 0 h 124"/>
                <a:gd name="T4" fmla="*/ 198 w 199"/>
                <a:gd name="T5" fmla="*/ 6 h 124"/>
                <a:gd name="T6" fmla="*/ 7 w 199"/>
                <a:gd name="T7" fmla="*/ 123 h 124"/>
                <a:gd name="T8" fmla="*/ 0 w 199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124"/>
                <a:gd name="T17" fmla="*/ 199 w 199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124">
                  <a:moveTo>
                    <a:pt x="0" y="123"/>
                  </a:moveTo>
                  <a:lnTo>
                    <a:pt x="198" y="0"/>
                  </a:lnTo>
                  <a:lnTo>
                    <a:pt x="198" y="6"/>
                  </a:lnTo>
                  <a:lnTo>
                    <a:pt x="7" y="123"/>
                  </a:lnTo>
                  <a:lnTo>
                    <a:pt x="0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8" name="Freeform 2006"/>
            <p:cNvSpPr>
              <a:spLocks/>
            </p:cNvSpPr>
            <p:nvPr/>
          </p:nvSpPr>
          <p:spPr bwMode="auto">
            <a:xfrm>
              <a:off x="1604" y="2474"/>
              <a:ext cx="200" cy="124"/>
            </a:xfrm>
            <a:custGeom>
              <a:avLst/>
              <a:gdLst>
                <a:gd name="T0" fmla="*/ 0 w 200"/>
                <a:gd name="T1" fmla="*/ 123 h 124"/>
                <a:gd name="T2" fmla="*/ 199 w 200"/>
                <a:gd name="T3" fmla="*/ 0 h 124"/>
                <a:gd name="T4" fmla="*/ 199 w 200"/>
                <a:gd name="T5" fmla="*/ 7 h 124"/>
                <a:gd name="T6" fmla="*/ 14 w 200"/>
                <a:gd name="T7" fmla="*/ 123 h 124"/>
                <a:gd name="T8" fmla="*/ 0 w 200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24"/>
                <a:gd name="T17" fmla="*/ 200 w 200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24">
                  <a:moveTo>
                    <a:pt x="0" y="123"/>
                  </a:moveTo>
                  <a:lnTo>
                    <a:pt x="199" y="0"/>
                  </a:lnTo>
                  <a:lnTo>
                    <a:pt x="199" y="7"/>
                  </a:lnTo>
                  <a:lnTo>
                    <a:pt x="14" y="123"/>
                  </a:lnTo>
                  <a:lnTo>
                    <a:pt x="0" y="123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9" name="Freeform 2007"/>
            <p:cNvSpPr>
              <a:spLocks/>
            </p:cNvSpPr>
            <p:nvPr/>
          </p:nvSpPr>
          <p:spPr bwMode="auto">
            <a:xfrm>
              <a:off x="1608" y="2471"/>
              <a:ext cx="199" cy="130"/>
            </a:xfrm>
            <a:custGeom>
              <a:avLst/>
              <a:gdLst>
                <a:gd name="T0" fmla="*/ 0 w 199"/>
                <a:gd name="T1" fmla="*/ 123 h 130"/>
                <a:gd name="T2" fmla="*/ 198 w 199"/>
                <a:gd name="T3" fmla="*/ 0 h 130"/>
                <a:gd name="T4" fmla="*/ 198 w 199"/>
                <a:gd name="T5" fmla="*/ 13 h 130"/>
                <a:gd name="T6" fmla="*/ 14 w 199"/>
                <a:gd name="T7" fmla="*/ 129 h 130"/>
                <a:gd name="T8" fmla="*/ 0 w 199"/>
                <a:gd name="T9" fmla="*/ 123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130"/>
                <a:gd name="T17" fmla="*/ 199 w 199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130">
                  <a:moveTo>
                    <a:pt x="0" y="123"/>
                  </a:moveTo>
                  <a:lnTo>
                    <a:pt x="198" y="0"/>
                  </a:lnTo>
                  <a:lnTo>
                    <a:pt x="198" y="13"/>
                  </a:lnTo>
                  <a:lnTo>
                    <a:pt x="14" y="129"/>
                  </a:lnTo>
                  <a:lnTo>
                    <a:pt x="0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0" name="Freeform 2008"/>
            <p:cNvSpPr>
              <a:spLocks/>
            </p:cNvSpPr>
            <p:nvPr/>
          </p:nvSpPr>
          <p:spPr bwMode="auto">
            <a:xfrm>
              <a:off x="1618" y="2474"/>
              <a:ext cx="193" cy="124"/>
            </a:xfrm>
            <a:custGeom>
              <a:avLst/>
              <a:gdLst>
                <a:gd name="T0" fmla="*/ 0 w 193"/>
                <a:gd name="T1" fmla="*/ 123 h 124"/>
                <a:gd name="T2" fmla="*/ 192 w 193"/>
                <a:gd name="T3" fmla="*/ 0 h 124"/>
                <a:gd name="T4" fmla="*/ 192 w 193"/>
                <a:gd name="T5" fmla="*/ 7 h 124"/>
                <a:gd name="T6" fmla="*/ 21 w 193"/>
                <a:gd name="T7" fmla="*/ 123 h 124"/>
                <a:gd name="T8" fmla="*/ 0 w 193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24"/>
                <a:gd name="T17" fmla="*/ 193 w 193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24">
                  <a:moveTo>
                    <a:pt x="0" y="123"/>
                  </a:moveTo>
                  <a:lnTo>
                    <a:pt x="192" y="0"/>
                  </a:lnTo>
                  <a:lnTo>
                    <a:pt x="192" y="7"/>
                  </a:lnTo>
                  <a:lnTo>
                    <a:pt x="21" y="123"/>
                  </a:lnTo>
                  <a:lnTo>
                    <a:pt x="0" y="123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1" name="Freeform 2009"/>
            <p:cNvSpPr>
              <a:spLocks/>
            </p:cNvSpPr>
            <p:nvPr/>
          </p:nvSpPr>
          <p:spPr bwMode="auto">
            <a:xfrm>
              <a:off x="1622" y="2477"/>
              <a:ext cx="192" cy="124"/>
            </a:xfrm>
            <a:custGeom>
              <a:avLst/>
              <a:gdLst>
                <a:gd name="T0" fmla="*/ 0 w 192"/>
                <a:gd name="T1" fmla="*/ 123 h 124"/>
                <a:gd name="T2" fmla="*/ 191 w 192"/>
                <a:gd name="T3" fmla="*/ 0 h 124"/>
                <a:gd name="T4" fmla="*/ 20 w 192"/>
                <a:gd name="T5" fmla="*/ 117 h 124"/>
                <a:gd name="T6" fmla="*/ 0 w 192"/>
                <a:gd name="T7" fmla="*/ 123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24"/>
                <a:gd name="T14" fmla="*/ 192 w 192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24">
                  <a:moveTo>
                    <a:pt x="0" y="123"/>
                  </a:moveTo>
                  <a:lnTo>
                    <a:pt x="191" y="0"/>
                  </a:lnTo>
                  <a:lnTo>
                    <a:pt x="20" y="117"/>
                  </a:lnTo>
                  <a:lnTo>
                    <a:pt x="0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2" name="Freeform 2010"/>
            <p:cNvSpPr>
              <a:spLocks/>
            </p:cNvSpPr>
            <p:nvPr/>
          </p:nvSpPr>
          <p:spPr bwMode="auto">
            <a:xfrm>
              <a:off x="1632" y="2508"/>
              <a:ext cx="254" cy="405"/>
            </a:xfrm>
            <a:custGeom>
              <a:avLst/>
              <a:gdLst>
                <a:gd name="T0" fmla="*/ 0 w 254"/>
                <a:gd name="T1" fmla="*/ 123 h 405"/>
                <a:gd name="T2" fmla="*/ 0 w 254"/>
                <a:gd name="T3" fmla="*/ 130 h 405"/>
                <a:gd name="T4" fmla="*/ 0 w 254"/>
                <a:gd name="T5" fmla="*/ 137 h 405"/>
                <a:gd name="T6" fmla="*/ 0 w 254"/>
                <a:gd name="T7" fmla="*/ 144 h 405"/>
                <a:gd name="T8" fmla="*/ 0 w 254"/>
                <a:gd name="T9" fmla="*/ 151 h 405"/>
                <a:gd name="T10" fmla="*/ 7 w 254"/>
                <a:gd name="T11" fmla="*/ 151 h 405"/>
                <a:gd name="T12" fmla="*/ 13 w 254"/>
                <a:gd name="T13" fmla="*/ 157 h 405"/>
                <a:gd name="T14" fmla="*/ 20 w 254"/>
                <a:gd name="T15" fmla="*/ 157 h 405"/>
                <a:gd name="T16" fmla="*/ 27 w 254"/>
                <a:gd name="T17" fmla="*/ 157 h 405"/>
                <a:gd name="T18" fmla="*/ 27 w 254"/>
                <a:gd name="T19" fmla="*/ 164 h 405"/>
                <a:gd name="T20" fmla="*/ 20 w 254"/>
                <a:gd name="T21" fmla="*/ 164 h 405"/>
                <a:gd name="T22" fmla="*/ 13 w 254"/>
                <a:gd name="T23" fmla="*/ 164 h 405"/>
                <a:gd name="T24" fmla="*/ 13 w 254"/>
                <a:gd name="T25" fmla="*/ 157 h 405"/>
                <a:gd name="T26" fmla="*/ 7 w 254"/>
                <a:gd name="T27" fmla="*/ 157 h 405"/>
                <a:gd name="T28" fmla="*/ 7 w 254"/>
                <a:gd name="T29" fmla="*/ 151 h 405"/>
                <a:gd name="T30" fmla="*/ 0 w 254"/>
                <a:gd name="T31" fmla="*/ 151 h 405"/>
                <a:gd name="T32" fmla="*/ 7 w 254"/>
                <a:gd name="T33" fmla="*/ 294 h 405"/>
                <a:gd name="T34" fmla="*/ 7 w 254"/>
                <a:gd name="T35" fmla="*/ 362 h 405"/>
                <a:gd name="T36" fmla="*/ 0 w 254"/>
                <a:gd name="T37" fmla="*/ 369 h 405"/>
                <a:gd name="T38" fmla="*/ 0 w 254"/>
                <a:gd name="T39" fmla="*/ 376 h 405"/>
                <a:gd name="T40" fmla="*/ 7 w 254"/>
                <a:gd name="T41" fmla="*/ 383 h 405"/>
                <a:gd name="T42" fmla="*/ 0 w 254"/>
                <a:gd name="T43" fmla="*/ 383 h 405"/>
                <a:gd name="T44" fmla="*/ 0 w 254"/>
                <a:gd name="T45" fmla="*/ 390 h 405"/>
                <a:gd name="T46" fmla="*/ 7 w 254"/>
                <a:gd name="T47" fmla="*/ 390 h 405"/>
                <a:gd name="T48" fmla="*/ 13 w 254"/>
                <a:gd name="T49" fmla="*/ 397 h 405"/>
                <a:gd name="T50" fmla="*/ 20 w 254"/>
                <a:gd name="T51" fmla="*/ 397 h 405"/>
                <a:gd name="T52" fmla="*/ 27 w 254"/>
                <a:gd name="T53" fmla="*/ 404 h 405"/>
                <a:gd name="T54" fmla="*/ 34 w 254"/>
                <a:gd name="T55" fmla="*/ 404 h 405"/>
                <a:gd name="T56" fmla="*/ 41 w 254"/>
                <a:gd name="T57" fmla="*/ 404 h 405"/>
                <a:gd name="T58" fmla="*/ 41 w 254"/>
                <a:gd name="T59" fmla="*/ 397 h 405"/>
                <a:gd name="T60" fmla="*/ 48 w 254"/>
                <a:gd name="T61" fmla="*/ 397 h 405"/>
                <a:gd name="T62" fmla="*/ 55 w 254"/>
                <a:gd name="T63" fmla="*/ 397 h 405"/>
                <a:gd name="T64" fmla="*/ 55 w 254"/>
                <a:gd name="T65" fmla="*/ 390 h 405"/>
                <a:gd name="T66" fmla="*/ 61 w 254"/>
                <a:gd name="T67" fmla="*/ 390 h 405"/>
                <a:gd name="T68" fmla="*/ 68 w 254"/>
                <a:gd name="T69" fmla="*/ 383 h 405"/>
                <a:gd name="T70" fmla="*/ 75 w 254"/>
                <a:gd name="T71" fmla="*/ 376 h 405"/>
                <a:gd name="T72" fmla="*/ 82 w 254"/>
                <a:gd name="T73" fmla="*/ 369 h 405"/>
                <a:gd name="T74" fmla="*/ 89 w 254"/>
                <a:gd name="T75" fmla="*/ 369 h 405"/>
                <a:gd name="T76" fmla="*/ 89 w 254"/>
                <a:gd name="T77" fmla="*/ 362 h 405"/>
                <a:gd name="T78" fmla="*/ 102 w 254"/>
                <a:gd name="T79" fmla="*/ 356 h 405"/>
                <a:gd name="T80" fmla="*/ 109 w 254"/>
                <a:gd name="T81" fmla="*/ 349 h 405"/>
                <a:gd name="T82" fmla="*/ 116 w 254"/>
                <a:gd name="T83" fmla="*/ 342 h 405"/>
                <a:gd name="T84" fmla="*/ 123 w 254"/>
                <a:gd name="T85" fmla="*/ 328 h 405"/>
                <a:gd name="T86" fmla="*/ 130 w 254"/>
                <a:gd name="T87" fmla="*/ 328 h 405"/>
                <a:gd name="T88" fmla="*/ 137 w 254"/>
                <a:gd name="T89" fmla="*/ 315 h 405"/>
                <a:gd name="T90" fmla="*/ 150 w 254"/>
                <a:gd name="T91" fmla="*/ 308 h 405"/>
                <a:gd name="T92" fmla="*/ 157 w 254"/>
                <a:gd name="T93" fmla="*/ 301 h 405"/>
                <a:gd name="T94" fmla="*/ 164 w 254"/>
                <a:gd name="T95" fmla="*/ 294 h 405"/>
                <a:gd name="T96" fmla="*/ 171 w 254"/>
                <a:gd name="T97" fmla="*/ 287 h 405"/>
                <a:gd name="T98" fmla="*/ 178 w 254"/>
                <a:gd name="T99" fmla="*/ 280 h 405"/>
                <a:gd name="T100" fmla="*/ 185 w 254"/>
                <a:gd name="T101" fmla="*/ 274 h 405"/>
                <a:gd name="T102" fmla="*/ 191 w 254"/>
                <a:gd name="T103" fmla="*/ 267 h 405"/>
                <a:gd name="T104" fmla="*/ 198 w 254"/>
                <a:gd name="T105" fmla="*/ 260 h 405"/>
                <a:gd name="T106" fmla="*/ 205 w 254"/>
                <a:gd name="T107" fmla="*/ 260 h 405"/>
                <a:gd name="T108" fmla="*/ 205 w 254"/>
                <a:gd name="T109" fmla="*/ 253 h 405"/>
                <a:gd name="T110" fmla="*/ 212 w 254"/>
                <a:gd name="T111" fmla="*/ 246 h 405"/>
                <a:gd name="T112" fmla="*/ 219 w 254"/>
                <a:gd name="T113" fmla="*/ 246 h 405"/>
                <a:gd name="T114" fmla="*/ 219 w 254"/>
                <a:gd name="T115" fmla="*/ 239 h 405"/>
                <a:gd name="T116" fmla="*/ 226 w 254"/>
                <a:gd name="T117" fmla="*/ 239 h 405"/>
                <a:gd name="T118" fmla="*/ 253 w 254"/>
                <a:gd name="T119" fmla="*/ 0 h 405"/>
                <a:gd name="T120" fmla="*/ 185 w 254"/>
                <a:gd name="T121" fmla="*/ 34 h 405"/>
                <a:gd name="T122" fmla="*/ 27 w 254"/>
                <a:gd name="T123" fmla="*/ 123 h 405"/>
                <a:gd name="T124" fmla="*/ 0 w 254"/>
                <a:gd name="T125" fmla="*/ 123 h 4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4"/>
                <a:gd name="T190" fmla="*/ 0 h 405"/>
                <a:gd name="T191" fmla="*/ 254 w 254"/>
                <a:gd name="T192" fmla="*/ 405 h 4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4" h="405">
                  <a:moveTo>
                    <a:pt x="0" y="123"/>
                  </a:moveTo>
                  <a:lnTo>
                    <a:pt x="0" y="130"/>
                  </a:lnTo>
                  <a:lnTo>
                    <a:pt x="0" y="137"/>
                  </a:lnTo>
                  <a:lnTo>
                    <a:pt x="0" y="144"/>
                  </a:lnTo>
                  <a:lnTo>
                    <a:pt x="0" y="151"/>
                  </a:lnTo>
                  <a:lnTo>
                    <a:pt x="7" y="151"/>
                  </a:lnTo>
                  <a:lnTo>
                    <a:pt x="13" y="157"/>
                  </a:lnTo>
                  <a:lnTo>
                    <a:pt x="20" y="157"/>
                  </a:lnTo>
                  <a:lnTo>
                    <a:pt x="27" y="157"/>
                  </a:lnTo>
                  <a:lnTo>
                    <a:pt x="27" y="164"/>
                  </a:lnTo>
                  <a:lnTo>
                    <a:pt x="20" y="164"/>
                  </a:lnTo>
                  <a:lnTo>
                    <a:pt x="13" y="164"/>
                  </a:lnTo>
                  <a:lnTo>
                    <a:pt x="13" y="157"/>
                  </a:lnTo>
                  <a:lnTo>
                    <a:pt x="7" y="157"/>
                  </a:lnTo>
                  <a:lnTo>
                    <a:pt x="7" y="151"/>
                  </a:lnTo>
                  <a:lnTo>
                    <a:pt x="0" y="151"/>
                  </a:lnTo>
                  <a:lnTo>
                    <a:pt x="7" y="294"/>
                  </a:lnTo>
                  <a:lnTo>
                    <a:pt x="7" y="362"/>
                  </a:lnTo>
                  <a:lnTo>
                    <a:pt x="0" y="369"/>
                  </a:lnTo>
                  <a:lnTo>
                    <a:pt x="0" y="376"/>
                  </a:lnTo>
                  <a:lnTo>
                    <a:pt x="7" y="383"/>
                  </a:lnTo>
                  <a:lnTo>
                    <a:pt x="0" y="383"/>
                  </a:lnTo>
                  <a:lnTo>
                    <a:pt x="0" y="390"/>
                  </a:lnTo>
                  <a:lnTo>
                    <a:pt x="7" y="390"/>
                  </a:lnTo>
                  <a:lnTo>
                    <a:pt x="13" y="397"/>
                  </a:lnTo>
                  <a:lnTo>
                    <a:pt x="20" y="397"/>
                  </a:lnTo>
                  <a:lnTo>
                    <a:pt x="27" y="404"/>
                  </a:lnTo>
                  <a:lnTo>
                    <a:pt x="34" y="404"/>
                  </a:lnTo>
                  <a:lnTo>
                    <a:pt x="41" y="404"/>
                  </a:lnTo>
                  <a:lnTo>
                    <a:pt x="41" y="397"/>
                  </a:lnTo>
                  <a:lnTo>
                    <a:pt x="48" y="397"/>
                  </a:lnTo>
                  <a:lnTo>
                    <a:pt x="55" y="397"/>
                  </a:lnTo>
                  <a:lnTo>
                    <a:pt x="55" y="390"/>
                  </a:lnTo>
                  <a:lnTo>
                    <a:pt x="61" y="390"/>
                  </a:lnTo>
                  <a:lnTo>
                    <a:pt x="68" y="383"/>
                  </a:lnTo>
                  <a:lnTo>
                    <a:pt x="75" y="376"/>
                  </a:lnTo>
                  <a:lnTo>
                    <a:pt x="82" y="369"/>
                  </a:lnTo>
                  <a:lnTo>
                    <a:pt x="89" y="369"/>
                  </a:lnTo>
                  <a:lnTo>
                    <a:pt x="89" y="362"/>
                  </a:lnTo>
                  <a:lnTo>
                    <a:pt x="102" y="356"/>
                  </a:lnTo>
                  <a:lnTo>
                    <a:pt x="109" y="349"/>
                  </a:lnTo>
                  <a:lnTo>
                    <a:pt x="116" y="342"/>
                  </a:lnTo>
                  <a:lnTo>
                    <a:pt x="123" y="328"/>
                  </a:lnTo>
                  <a:lnTo>
                    <a:pt x="130" y="328"/>
                  </a:lnTo>
                  <a:lnTo>
                    <a:pt x="137" y="315"/>
                  </a:lnTo>
                  <a:lnTo>
                    <a:pt x="150" y="308"/>
                  </a:lnTo>
                  <a:lnTo>
                    <a:pt x="157" y="301"/>
                  </a:lnTo>
                  <a:lnTo>
                    <a:pt x="164" y="294"/>
                  </a:lnTo>
                  <a:lnTo>
                    <a:pt x="171" y="287"/>
                  </a:lnTo>
                  <a:lnTo>
                    <a:pt x="178" y="280"/>
                  </a:lnTo>
                  <a:lnTo>
                    <a:pt x="185" y="274"/>
                  </a:lnTo>
                  <a:lnTo>
                    <a:pt x="191" y="267"/>
                  </a:lnTo>
                  <a:lnTo>
                    <a:pt x="198" y="260"/>
                  </a:lnTo>
                  <a:lnTo>
                    <a:pt x="205" y="260"/>
                  </a:lnTo>
                  <a:lnTo>
                    <a:pt x="205" y="253"/>
                  </a:lnTo>
                  <a:lnTo>
                    <a:pt x="212" y="246"/>
                  </a:lnTo>
                  <a:lnTo>
                    <a:pt x="219" y="246"/>
                  </a:lnTo>
                  <a:lnTo>
                    <a:pt x="219" y="239"/>
                  </a:lnTo>
                  <a:lnTo>
                    <a:pt x="226" y="239"/>
                  </a:lnTo>
                  <a:lnTo>
                    <a:pt x="253" y="0"/>
                  </a:lnTo>
                  <a:lnTo>
                    <a:pt x="185" y="34"/>
                  </a:lnTo>
                  <a:lnTo>
                    <a:pt x="27" y="123"/>
                  </a:lnTo>
                  <a:lnTo>
                    <a:pt x="0" y="123"/>
                  </a:ln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3" name="Freeform 2011"/>
            <p:cNvSpPr>
              <a:spLocks/>
            </p:cNvSpPr>
            <p:nvPr/>
          </p:nvSpPr>
          <p:spPr bwMode="auto">
            <a:xfrm>
              <a:off x="1635" y="2512"/>
              <a:ext cx="254" cy="404"/>
            </a:xfrm>
            <a:custGeom>
              <a:avLst/>
              <a:gdLst>
                <a:gd name="T0" fmla="*/ 0 w 254"/>
                <a:gd name="T1" fmla="*/ 116 h 404"/>
                <a:gd name="T2" fmla="*/ 0 w 254"/>
                <a:gd name="T3" fmla="*/ 123 h 404"/>
                <a:gd name="T4" fmla="*/ 0 w 254"/>
                <a:gd name="T5" fmla="*/ 129 h 404"/>
                <a:gd name="T6" fmla="*/ 0 w 254"/>
                <a:gd name="T7" fmla="*/ 136 h 404"/>
                <a:gd name="T8" fmla="*/ 0 w 254"/>
                <a:gd name="T9" fmla="*/ 143 h 404"/>
                <a:gd name="T10" fmla="*/ 7 w 254"/>
                <a:gd name="T11" fmla="*/ 150 h 404"/>
                <a:gd name="T12" fmla="*/ 14 w 254"/>
                <a:gd name="T13" fmla="*/ 150 h 404"/>
                <a:gd name="T14" fmla="*/ 14 w 254"/>
                <a:gd name="T15" fmla="*/ 157 h 404"/>
                <a:gd name="T16" fmla="*/ 21 w 254"/>
                <a:gd name="T17" fmla="*/ 157 h 404"/>
                <a:gd name="T18" fmla="*/ 28 w 254"/>
                <a:gd name="T19" fmla="*/ 157 h 404"/>
                <a:gd name="T20" fmla="*/ 28 w 254"/>
                <a:gd name="T21" fmla="*/ 150 h 404"/>
                <a:gd name="T22" fmla="*/ 28 w 254"/>
                <a:gd name="T23" fmla="*/ 157 h 404"/>
                <a:gd name="T24" fmla="*/ 28 w 254"/>
                <a:gd name="T25" fmla="*/ 164 h 404"/>
                <a:gd name="T26" fmla="*/ 21 w 254"/>
                <a:gd name="T27" fmla="*/ 164 h 404"/>
                <a:gd name="T28" fmla="*/ 14 w 254"/>
                <a:gd name="T29" fmla="*/ 157 h 404"/>
                <a:gd name="T30" fmla="*/ 7 w 254"/>
                <a:gd name="T31" fmla="*/ 157 h 404"/>
                <a:gd name="T32" fmla="*/ 7 w 254"/>
                <a:gd name="T33" fmla="*/ 150 h 404"/>
                <a:gd name="T34" fmla="*/ 0 w 254"/>
                <a:gd name="T35" fmla="*/ 143 h 404"/>
                <a:gd name="T36" fmla="*/ 7 w 254"/>
                <a:gd name="T37" fmla="*/ 294 h 404"/>
                <a:gd name="T38" fmla="*/ 7 w 254"/>
                <a:gd name="T39" fmla="*/ 362 h 404"/>
                <a:gd name="T40" fmla="*/ 0 w 254"/>
                <a:gd name="T41" fmla="*/ 369 h 404"/>
                <a:gd name="T42" fmla="*/ 0 w 254"/>
                <a:gd name="T43" fmla="*/ 376 h 404"/>
                <a:gd name="T44" fmla="*/ 7 w 254"/>
                <a:gd name="T45" fmla="*/ 376 h 404"/>
                <a:gd name="T46" fmla="*/ 7 w 254"/>
                <a:gd name="T47" fmla="*/ 382 h 404"/>
                <a:gd name="T48" fmla="*/ 0 w 254"/>
                <a:gd name="T49" fmla="*/ 382 h 404"/>
                <a:gd name="T50" fmla="*/ 7 w 254"/>
                <a:gd name="T51" fmla="*/ 389 h 404"/>
                <a:gd name="T52" fmla="*/ 14 w 254"/>
                <a:gd name="T53" fmla="*/ 396 h 404"/>
                <a:gd name="T54" fmla="*/ 21 w 254"/>
                <a:gd name="T55" fmla="*/ 396 h 404"/>
                <a:gd name="T56" fmla="*/ 28 w 254"/>
                <a:gd name="T57" fmla="*/ 396 h 404"/>
                <a:gd name="T58" fmla="*/ 28 w 254"/>
                <a:gd name="T59" fmla="*/ 403 h 404"/>
                <a:gd name="T60" fmla="*/ 34 w 254"/>
                <a:gd name="T61" fmla="*/ 403 h 404"/>
                <a:gd name="T62" fmla="*/ 41 w 254"/>
                <a:gd name="T63" fmla="*/ 403 h 404"/>
                <a:gd name="T64" fmla="*/ 41 w 254"/>
                <a:gd name="T65" fmla="*/ 396 h 404"/>
                <a:gd name="T66" fmla="*/ 48 w 254"/>
                <a:gd name="T67" fmla="*/ 396 h 404"/>
                <a:gd name="T68" fmla="*/ 55 w 254"/>
                <a:gd name="T69" fmla="*/ 389 h 404"/>
                <a:gd name="T70" fmla="*/ 62 w 254"/>
                <a:gd name="T71" fmla="*/ 382 h 404"/>
                <a:gd name="T72" fmla="*/ 69 w 254"/>
                <a:gd name="T73" fmla="*/ 382 h 404"/>
                <a:gd name="T74" fmla="*/ 69 w 254"/>
                <a:gd name="T75" fmla="*/ 376 h 404"/>
                <a:gd name="T76" fmla="*/ 75 w 254"/>
                <a:gd name="T77" fmla="*/ 369 h 404"/>
                <a:gd name="T78" fmla="*/ 82 w 254"/>
                <a:gd name="T79" fmla="*/ 362 h 404"/>
                <a:gd name="T80" fmla="*/ 89 w 254"/>
                <a:gd name="T81" fmla="*/ 355 h 404"/>
                <a:gd name="T82" fmla="*/ 96 w 254"/>
                <a:gd name="T83" fmla="*/ 348 h 404"/>
                <a:gd name="T84" fmla="*/ 110 w 254"/>
                <a:gd name="T85" fmla="*/ 348 h 404"/>
                <a:gd name="T86" fmla="*/ 117 w 254"/>
                <a:gd name="T87" fmla="*/ 335 h 404"/>
                <a:gd name="T88" fmla="*/ 123 w 254"/>
                <a:gd name="T89" fmla="*/ 328 h 404"/>
                <a:gd name="T90" fmla="*/ 130 w 254"/>
                <a:gd name="T91" fmla="*/ 321 h 404"/>
                <a:gd name="T92" fmla="*/ 137 w 254"/>
                <a:gd name="T93" fmla="*/ 314 h 404"/>
                <a:gd name="T94" fmla="*/ 144 w 254"/>
                <a:gd name="T95" fmla="*/ 307 h 404"/>
                <a:gd name="T96" fmla="*/ 158 w 254"/>
                <a:gd name="T97" fmla="*/ 300 h 404"/>
                <a:gd name="T98" fmla="*/ 164 w 254"/>
                <a:gd name="T99" fmla="*/ 294 h 404"/>
                <a:gd name="T100" fmla="*/ 171 w 254"/>
                <a:gd name="T101" fmla="*/ 287 h 404"/>
                <a:gd name="T102" fmla="*/ 178 w 254"/>
                <a:gd name="T103" fmla="*/ 280 h 404"/>
                <a:gd name="T104" fmla="*/ 185 w 254"/>
                <a:gd name="T105" fmla="*/ 273 h 404"/>
                <a:gd name="T106" fmla="*/ 192 w 254"/>
                <a:gd name="T107" fmla="*/ 266 h 404"/>
                <a:gd name="T108" fmla="*/ 199 w 254"/>
                <a:gd name="T109" fmla="*/ 259 h 404"/>
                <a:gd name="T110" fmla="*/ 206 w 254"/>
                <a:gd name="T111" fmla="*/ 253 h 404"/>
                <a:gd name="T112" fmla="*/ 212 w 254"/>
                <a:gd name="T113" fmla="*/ 246 h 404"/>
                <a:gd name="T114" fmla="*/ 219 w 254"/>
                <a:gd name="T115" fmla="*/ 239 h 404"/>
                <a:gd name="T116" fmla="*/ 253 w 254"/>
                <a:gd name="T117" fmla="*/ 0 h 404"/>
                <a:gd name="T118" fmla="*/ 185 w 254"/>
                <a:gd name="T119" fmla="*/ 34 h 404"/>
                <a:gd name="T120" fmla="*/ 28 w 254"/>
                <a:gd name="T121" fmla="*/ 123 h 404"/>
                <a:gd name="T122" fmla="*/ 0 w 254"/>
                <a:gd name="T123" fmla="*/ 116 h 4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4"/>
                <a:gd name="T187" fmla="*/ 0 h 404"/>
                <a:gd name="T188" fmla="*/ 254 w 254"/>
                <a:gd name="T189" fmla="*/ 404 h 4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4" h="404">
                  <a:moveTo>
                    <a:pt x="0" y="116"/>
                  </a:moveTo>
                  <a:lnTo>
                    <a:pt x="0" y="123"/>
                  </a:lnTo>
                  <a:lnTo>
                    <a:pt x="0" y="129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7" y="150"/>
                  </a:lnTo>
                  <a:lnTo>
                    <a:pt x="14" y="150"/>
                  </a:lnTo>
                  <a:lnTo>
                    <a:pt x="14" y="157"/>
                  </a:lnTo>
                  <a:lnTo>
                    <a:pt x="21" y="157"/>
                  </a:lnTo>
                  <a:lnTo>
                    <a:pt x="28" y="157"/>
                  </a:lnTo>
                  <a:lnTo>
                    <a:pt x="28" y="150"/>
                  </a:lnTo>
                  <a:lnTo>
                    <a:pt x="28" y="157"/>
                  </a:lnTo>
                  <a:lnTo>
                    <a:pt x="28" y="164"/>
                  </a:lnTo>
                  <a:lnTo>
                    <a:pt x="21" y="164"/>
                  </a:lnTo>
                  <a:lnTo>
                    <a:pt x="14" y="157"/>
                  </a:lnTo>
                  <a:lnTo>
                    <a:pt x="7" y="157"/>
                  </a:lnTo>
                  <a:lnTo>
                    <a:pt x="7" y="150"/>
                  </a:lnTo>
                  <a:lnTo>
                    <a:pt x="0" y="143"/>
                  </a:lnTo>
                  <a:lnTo>
                    <a:pt x="7" y="294"/>
                  </a:lnTo>
                  <a:lnTo>
                    <a:pt x="7" y="362"/>
                  </a:lnTo>
                  <a:lnTo>
                    <a:pt x="0" y="369"/>
                  </a:lnTo>
                  <a:lnTo>
                    <a:pt x="0" y="376"/>
                  </a:lnTo>
                  <a:lnTo>
                    <a:pt x="7" y="376"/>
                  </a:lnTo>
                  <a:lnTo>
                    <a:pt x="7" y="382"/>
                  </a:lnTo>
                  <a:lnTo>
                    <a:pt x="0" y="382"/>
                  </a:lnTo>
                  <a:lnTo>
                    <a:pt x="7" y="389"/>
                  </a:lnTo>
                  <a:lnTo>
                    <a:pt x="14" y="396"/>
                  </a:lnTo>
                  <a:lnTo>
                    <a:pt x="21" y="396"/>
                  </a:lnTo>
                  <a:lnTo>
                    <a:pt x="28" y="396"/>
                  </a:lnTo>
                  <a:lnTo>
                    <a:pt x="28" y="403"/>
                  </a:lnTo>
                  <a:lnTo>
                    <a:pt x="34" y="403"/>
                  </a:lnTo>
                  <a:lnTo>
                    <a:pt x="41" y="403"/>
                  </a:lnTo>
                  <a:lnTo>
                    <a:pt x="41" y="396"/>
                  </a:lnTo>
                  <a:lnTo>
                    <a:pt x="48" y="396"/>
                  </a:lnTo>
                  <a:lnTo>
                    <a:pt x="55" y="389"/>
                  </a:lnTo>
                  <a:lnTo>
                    <a:pt x="62" y="382"/>
                  </a:lnTo>
                  <a:lnTo>
                    <a:pt x="69" y="382"/>
                  </a:lnTo>
                  <a:lnTo>
                    <a:pt x="69" y="376"/>
                  </a:lnTo>
                  <a:lnTo>
                    <a:pt x="75" y="369"/>
                  </a:lnTo>
                  <a:lnTo>
                    <a:pt x="82" y="362"/>
                  </a:lnTo>
                  <a:lnTo>
                    <a:pt x="89" y="355"/>
                  </a:lnTo>
                  <a:lnTo>
                    <a:pt x="96" y="348"/>
                  </a:lnTo>
                  <a:lnTo>
                    <a:pt x="110" y="348"/>
                  </a:lnTo>
                  <a:lnTo>
                    <a:pt x="117" y="335"/>
                  </a:lnTo>
                  <a:lnTo>
                    <a:pt x="123" y="328"/>
                  </a:lnTo>
                  <a:lnTo>
                    <a:pt x="130" y="321"/>
                  </a:lnTo>
                  <a:lnTo>
                    <a:pt x="137" y="314"/>
                  </a:lnTo>
                  <a:lnTo>
                    <a:pt x="144" y="307"/>
                  </a:lnTo>
                  <a:lnTo>
                    <a:pt x="158" y="300"/>
                  </a:lnTo>
                  <a:lnTo>
                    <a:pt x="164" y="294"/>
                  </a:lnTo>
                  <a:lnTo>
                    <a:pt x="171" y="287"/>
                  </a:lnTo>
                  <a:lnTo>
                    <a:pt x="178" y="280"/>
                  </a:lnTo>
                  <a:lnTo>
                    <a:pt x="185" y="273"/>
                  </a:lnTo>
                  <a:lnTo>
                    <a:pt x="192" y="266"/>
                  </a:lnTo>
                  <a:lnTo>
                    <a:pt x="199" y="259"/>
                  </a:lnTo>
                  <a:lnTo>
                    <a:pt x="206" y="253"/>
                  </a:lnTo>
                  <a:lnTo>
                    <a:pt x="212" y="246"/>
                  </a:lnTo>
                  <a:lnTo>
                    <a:pt x="219" y="239"/>
                  </a:lnTo>
                  <a:lnTo>
                    <a:pt x="253" y="0"/>
                  </a:lnTo>
                  <a:lnTo>
                    <a:pt x="185" y="34"/>
                  </a:lnTo>
                  <a:lnTo>
                    <a:pt x="28" y="123"/>
                  </a:lnTo>
                  <a:lnTo>
                    <a:pt x="0" y="1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4" name="Freeform 2012"/>
            <p:cNvSpPr>
              <a:spLocks/>
            </p:cNvSpPr>
            <p:nvPr/>
          </p:nvSpPr>
          <p:spPr bwMode="auto">
            <a:xfrm>
              <a:off x="1632" y="2501"/>
              <a:ext cx="254" cy="152"/>
            </a:xfrm>
            <a:custGeom>
              <a:avLst/>
              <a:gdLst>
                <a:gd name="T0" fmla="*/ 198 w 254"/>
                <a:gd name="T1" fmla="*/ 0 h 152"/>
                <a:gd name="T2" fmla="*/ 7 w 254"/>
                <a:gd name="T3" fmla="*/ 117 h 152"/>
                <a:gd name="T4" fmla="*/ 0 w 254"/>
                <a:gd name="T5" fmla="*/ 117 h 152"/>
                <a:gd name="T6" fmla="*/ 0 w 254"/>
                <a:gd name="T7" fmla="*/ 123 h 152"/>
                <a:gd name="T8" fmla="*/ 0 w 254"/>
                <a:gd name="T9" fmla="*/ 130 h 152"/>
                <a:gd name="T10" fmla="*/ 0 w 254"/>
                <a:gd name="T11" fmla="*/ 137 h 152"/>
                <a:gd name="T12" fmla="*/ 7 w 254"/>
                <a:gd name="T13" fmla="*/ 144 h 152"/>
                <a:gd name="T14" fmla="*/ 7 w 254"/>
                <a:gd name="T15" fmla="*/ 151 h 152"/>
                <a:gd name="T16" fmla="*/ 13 w 254"/>
                <a:gd name="T17" fmla="*/ 151 h 152"/>
                <a:gd name="T18" fmla="*/ 20 w 254"/>
                <a:gd name="T19" fmla="*/ 151 h 152"/>
                <a:gd name="T20" fmla="*/ 27 w 254"/>
                <a:gd name="T21" fmla="*/ 151 h 152"/>
                <a:gd name="T22" fmla="*/ 34 w 254"/>
                <a:gd name="T23" fmla="*/ 151 h 152"/>
                <a:gd name="T24" fmla="*/ 41 w 254"/>
                <a:gd name="T25" fmla="*/ 144 h 152"/>
                <a:gd name="T26" fmla="*/ 48 w 254"/>
                <a:gd name="T27" fmla="*/ 144 h 152"/>
                <a:gd name="T28" fmla="*/ 55 w 254"/>
                <a:gd name="T29" fmla="*/ 144 h 152"/>
                <a:gd name="T30" fmla="*/ 55 w 254"/>
                <a:gd name="T31" fmla="*/ 137 h 152"/>
                <a:gd name="T32" fmla="*/ 61 w 254"/>
                <a:gd name="T33" fmla="*/ 130 h 152"/>
                <a:gd name="T34" fmla="*/ 68 w 254"/>
                <a:gd name="T35" fmla="*/ 130 h 152"/>
                <a:gd name="T36" fmla="*/ 75 w 254"/>
                <a:gd name="T37" fmla="*/ 123 h 152"/>
                <a:gd name="T38" fmla="*/ 82 w 254"/>
                <a:gd name="T39" fmla="*/ 123 h 152"/>
                <a:gd name="T40" fmla="*/ 89 w 254"/>
                <a:gd name="T41" fmla="*/ 117 h 152"/>
                <a:gd name="T42" fmla="*/ 96 w 254"/>
                <a:gd name="T43" fmla="*/ 110 h 152"/>
                <a:gd name="T44" fmla="*/ 102 w 254"/>
                <a:gd name="T45" fmla="*/ 103 h 152"/>
                <a:gd name="T46" fmla="*/ 116 w 254"/>
                <a:gd name="T47" fmla="*/ 96 h 152"/>
                <a:gd name="T48" fmla="*/ 123 w 254"/>
                <a:gd name="T49" fmla="*/ 96 h 152"/>
                <a:gd name="T50" fmla="*/ 130 w 254"/>
                <a:gd name="T51" fmla="*/ 89 h 152"/>
                <a:gd name="T52" fmla="*/ 144 w 254"/>
                <a:gd name="T53" fmla="*/ 82 h 152"/>
                <a:gd name="T54" fmla="*/ 150 w 254"/>
                <a:gd name="T55" fmla="*/ 76 h 152"/>
                <a:gd name="T56" fmla="*/ 164 w 254"/>
                <a:gd name="T57" fmla="*/ 69 h 152"/>
                <a:gd name="T58" fmla="*/ 171 w 254"/>
                <a:gd name="T59" fmla="*/ 62 h 152"/>
                <a:gd name="T60" fmla="*/ 178 w 254"/>
                <a:gd name="T61" fmla="*/ 55 h 152"/>
                <a:gd name="T62" fmla="*/ 191 w 254"/>
                <a:gd name="T63" fmla="*/ 48 h 152"/>
                <a:gd name="T64" fmla="*/ 198 w 254"/>
                <a:gd name="T65" fmla="*/ 41 h 152"/>
                <a:gd name="T66" fmla="*/ 205 w 254"/>
                <a:gd name="T67" fmla="*/ 41 h 152"/>
                <a:gd name="T68" fmla="*/ 212 w 254"/>
                <a:gd name="T69" fmla="*/ 34 h 152"/>
                <a:gd name="T70" fmla="*/ 219 w 254"/>
                <a:gd name="T71" fmla="*/ 28 h 152"/>
                <a:gd name="T72" fmla="*/ 226 w 254"/>
                <a:gd name="T73" fmla="*/ 28 h 152"/>
                <a:gd name="T74" fmla="*/ 232 w 254"/>
                <a:gd name="T75" fmla="*/ 21 h 152"/>
                <a:gd name="T76" fmla="*/ 239 w 254"/>
                <a:gd name="T77" fmla="*/ 21 h 152"/>
                <a:gd name="T78" fmla="*/ 246 w 254"/>
                <a:gd name="T79" fmla="*/ 14 h 152"/>
                <a:gd name="T80" fmla="*/ 253 w 254"/>
                <a:gd name="T81" fmla="*/ 7 h 152"/>
                <a:gd name="T82" fmla="*/ 205 w 254"/>
                <a:gd name="T83" fmla="*/ 28 h 152"/>
                <a:gd name="T84" fmla="*/ 198 w 254"/>
                <a:gd name="T85" fmla="*/ 28 h 152"/>
                <a:gd name="T86" fmla="*/ 198 w 254"/>
                <a:gd name="T87" fmla="*/ 0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4"/>
                <a:gd name="T133" fmla="*/ 0 h 152"/>
                <a:gd name="T134" fmla="*/ 254 w 254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4" h="152">
                  <a:moveTo>
                    <a:pt x="198" y="0"/>
                  </a:moveTo>
                  <a:lnTo>
                    <a:pt x="7" y="117"/>
                  </a:lnTo>
                  <a:lnTo>
                    <a:pt x="0" y="117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137"/>
                  </a:lnTo>
                  <a:lnTo>
                    <a:pt x="7" y="144"/>
                  </a:lnTo>
                  <a:lnTo>
                    <a:pt x="7" y="151"/>
                  </a:lnTo>
                  <a:lnTo>
                    <a:pt x="13" y="151"/>
                  </a:lnTo>
                  <a:lnTo>
                    <a:pt x="20" y="151"/>
                  </a:lnTo>
                  <a:lnTo>
                    <a:pt x="27" y="151"/>
                  </a:lnTo>
                  <a:lnTo>
                    <a:pt x="34" y="15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55" y="144"/>
                  </a:lnTo>
                  <a:lnTo>
                    <a:pt x="55" y="137"/>
                  </a:lnTo>
                  <a:lnTo>
                    <a:pt x="61" y="130"/>
                  </a:lnTo>
                  <a:lnTo>
                    <a:pt x="68" y="130"/>
                  </a:lnTo>
                  <a:lnTo>
                    <a:pt x="75" y="123"/>
                  </a:lnTo>
                  <a:lnTo>
                    <a:pt x="82" y="123"/>
                  </a:lnTo>
                  <a:lnTo>
                    <a:pt x="89" y="117"/>
                  </a:lnTo>
                  <a:lnTo>
                    <a:pt x="96" y="110"/>
                  </a:lnTo>
                  <a:lnTo>
                    <a:pt x="102" y="103"/>
                  </a:lnTo>
                  <a:lnTo>
                    <a:pt x="116" y="96"/>
                  </a:lnTo>
                  <a:lnTo>
                    <a:pt x="123" y="96"/>
                  </a:lnTo>
                  <a:lnTo>
                    <a:pt x="130" y="89"/>
                  </a:lnTo>
                  <a:lnTo>
                    <a:pt x="144" y="82"/>
                  </a:lnTo>
                  <a:lnTo>
                    <a:pt x="150" y="76"/>
                  </a:lnTo>
                  <a:lnTo>
                    <a:pt x="164" y="69"/>
                  </a:lnTo>
                  <a:lnTo>
                    <a:pt x="171" y="62"/>
                  </a:lnTo>
                  <a:lnTo>
                    <a:pt x="178" y="55"/>
                  </a:lnTo>
                  <a:lnTo>
                    <a:pt x="191" y="48"/>
                  </a:lnTo>
                  <a:lnTo>
                    <a:pt x="198" y="41"/>
                  </a:lnTo>
                  <a:lnTo>
                    <a:pt x="205" y="41"/>
                  </a:lnTo>
                  <a:lnTo>
                    <a:pt x="212" y="34"/>
                  </a:lnTo>
                  <a:lnTo>
                    <a:pt x="219" y="28"/>
                  </a:lnTo>
                  <a:lnTo>
                    <a:pt x="226" y="28"/>
                  </a:lnTo>
                  <a:lnTo>
                    <a:pt x="232" y="21"/>
                  </a:lnTo>
                  <a:lnTo>
                    <a:pt x="239" y="21"/>
                  </a:lnTo>
                  <a:lnTo>
                    <a:pt x="246" y="14"/>
                  </a:lnTo>
                  <a:lnTo>
                    <a:pt x="253" y="7"/>
                  </a:lnTo>
                  <a:lnTo>
                    <a:pt x="205" y="28"/>
                  </a:lnTo>
                  <a:lnTo>
                    <a:pt x="198" y="28"/>
                  </a:lnTo>
                  <a:lnTo>
                    <a:pt x="198" y="0"/>
                  </a:ln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5" name="Freeform 2013"/>
            <p:cNvSpPr>
              <a:spLocks/>
            </p:cNvSpPr>
            <p:nvPr/>
          </p:nvSpPr>
          <p:spPr bwMode="auto">
            <a:xfrm>
              <a:off x="1635" y="2505"/>
              <a:ext cx="254" cy="151"/>
            </a:xfrm>
            <a:custGeom>
              <a:avLst/>
              <a:gdLst>
                <a:gd name="T0" fmla="*/ 199 w 254"/>
                <a:gd name="T1" fmla="*/ 0 h 151"/>
                <a:gd name="T2" fmla="*/ 7 w 254"/>
                <a:gd name="T3" fmla="*/ 116 h 151"/>
                <a:gd name="T4" fmla="*/ 0 w 254"/>
                <a:gd name="T5" fmla="*/ 116 h 151"/>
                <a:gd name="T6" fmla="*/ 0 w 254"/>
                <a:gd name="T7" fmla="*/ 123 h 151"/>
                <a:gd name="T8" fmla="*/ 0 w 254"/>
                <a:gd name="T9" fmla="*/ 130 h 151"/>
                <a:gd name="T10" fmla="*/ 0 w 254"/>
                <a:gd name="T11" fmla="*/ 136 h 151"/>
                <a:gd name="T12" fmla="*/ 0 w 254"/>
                <a:gd name="T13" fmla="*/ 143 h 151"/>
                <a:gd name="T14" fmla="*/ 7 w 254"/>
                <a:gd name="T15" fmla="*/ 143 h 151"/>
                <a:gd name="T16" fmla="*/ 7 w 254"/>
                <a:gd name="T17" fmla="*/ 150 h 151"/>
                <a:gd name="T18" fmla="*/ 14 w 254"/>
                <a:gd name="T19" fmla="*/ 150 h 151"/>
                <a:gd name="T20" fmla="*/ 21 w 254"/>
                <a:gd name="T21" fmla="*/ 150 h 151"/>
                <a:gd name="T22" fmla="*/ 28 w 254"/>
                <a:gd name="T23" fmla="*/ 150 h 151"/>
                <a:gd name="T24" fmla="*/ 34 w 254"/>
                <a:gd name="T25" fmla="*/ 150 h 151"/>
                <a:gd name="T26" fmla="*/ 34 w 254"/>
                <a:gd name="T27" fmla="*/ 143 h 151"/>
                <a:gd name="T28" fmla="*/ 41 w 254"/>
                <a:gd name="T29" fmla="*/ 143 h 151"/>
                <a:gd name="T30" fmla="*/ 48 w 254"/>
                <a:gd name="T31" fmla="*/ 143 h 151"/>
                <a:gd name="T32" fmla="*/ 48 w 254"/>
                <a:gd name="T33" fmla="*/ 136 h 151"/>
                <a:gd name="T34" fmla="*/ 55 w 254"/>
                <a:gd name="T35" fmla="*/ 136 h 151"/>
                <a:gd name="T36" fmla="*/ 62 w 254"/>
                <a:gd name="T37" fmla="*/ 130 h 151"/>
                <a:gd name="T38" fmla="*/ 69 w 254"/>
                <a:gd name="T39" fmla="*/ 130 h 151"/>
                <a:gd name="T40" fmla="*/ 75 w 254"/>
                <a:gd name="T41" fmla="*/ 123 h 151"/>
                <a:gd name="T42" fmla="*/ 75 w 254"/>
                <a:gd name="T43" fmla="*/ 116 h 151"/>
                <a:gd name="T44" fmla="*/ 89 w 254"/>
                <a:gd name="T45" fmla="*/ 116 h 151"/>
                <a:gd name="T46" fmla="*/ 96 w 254"/>
                <a:gd name="T47" fmla="*/ 109 h 151"/>
                <a:gd name="T48" fmla="*/ 103 w 254"/>
                <a:gd name="T49" fmla="*/ 102 h 151"/>
                <a:gd name="T50" fmla="*/ 110 w 254"/>
                <a:gd name="T51" fmla="*/ 95 h 151"/>
                <a:gd name="T52" fmla="*/ 123 w 254"/>
                <a:gd name="T53" fmla="*/ 89 h 151"/>
                <a:gd name="T54" fmla="*/ 130 w 254"/>
                <a:gd name="T55" fmla="*/ 82 h 151"/>
                <a:gd name="T56" fmla="*/ 144 w 254"/>
                <a:gd name="T57" fmla="*/ 82 h 151"/>
                <a:gd name="T58" fmla="*/ 151 w 254"/>
                <a:gd name="T59" fmla="*/ 75 h 151"/>
                <a:gd name="T60" fmla="*/ 158 w 254"/>
                <a:gd name="T61" fmla="*/ 68 h 151"/>
                <a:gd name="T62" fmla="*/ 171 w 254"/>
                <a:gd name="T63" fmla="*/ 61 h 151"/>
                <a:gd name="T64" fmla="*/ 178 w 254"/>
                <a:gd name="T65" fmla="*/ 54 h 151"/>
                <a:gd name="T66" fmla="*/ 185 w 254"/>
                <a:gd name="T67" fmla="*/ 48 h 151"/>
                <a:gd name="T68" fmla="*/ 199 w 254"/>
                <a:gd name="T69" fmla="*/ 41 h 151"/>
                <a:gd name="T70" fmla="*/ 206 w 254"/>
                <a:gd name="T71" fmla="*/ 34 h 151"/>
                <a:gd name="T72" fmla="*/ 212 w 254"/>
                <a:gd name="T73" fmla="*/ 34 h 151"/>
                <a:gd name="T74" fmla="*/ 219 w 254"/>
                <a:gd name="T75" fmla="*/ 27 h 151"/>
                <a:gd name="T76" fmla="*/ 226 w 254"/>
                <a:gd name="T77" fmla="*/ 20 h 151"/>
                <a:gd name="T78" fmla="*/ 233 w 254"/>
                <a:gd name="T79" fmla="*/ 20 h 151"/>
                <a:gd name="T80" fmla="*/ 240 w 254"/>
                <a:gd name="T81" fmla="*/ 13 h 151"/>
                <a:gd name="T82" fmla="*/ 247 w 254"/>
                <a:gd name="T83" fmla="*/ 13 h 151"/>
                <a:gd name="T84" fmla="*/ 247 w 254"/>
                <a:gd name="T85" fmla="*/ 7 h 151"/>
                <a:gd name="T86" fmla="*/ 253 w 254"/>
                <a:gd name="T87" fmla="*/ 7 h 151"/>
                <a:gd name="T88" fmla="*/ 206 w 254"/>
                <a:gd name="T89" fmla="*/ 20 h 151"/>
                <a:gd name="T90" fmla="*/ 192 w 254"/>
                <a:gd name="T91" fmla="*/ 27 h 151"/>
                <a:gd name="T92" fmla="*/ 199 w 254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4"/>
                <a:gd name="T142" fmla="*/ 0 h 151"/>
                <a:gd name="T143" fmla="*/ 254 w 254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4" h="151">
                  <a:moveTo>
                    <a:pt x="199" y="0"/>
                  </a:moveTo>
                  <a:lnTo>
                    <a:pt x="7" y="116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14" y="150"/>
                  </a:lnTo>
                  <a:lnTo>
                    <a:pt x="21" y="150"/>
                  </a:lnTo>
                  <a:lnTo>
                    <a:pt x="28" y="150"/>
                  </a:lnTo>
                  <a:lnTo>
                    <a:pt x="34" y="150"/>
                  </a:lnTo>
                  <a:lnTo>
                    <a:pt x="34" y="143"/>
                  </a:lnTo>
                  <a:lnTo>
                    <a:pt x="41" y="143"/>
                  </a:lnTo>
                  <a:lnTo>
                    <a:pt x="48" y="143"/>
                  </a:lnTo>
                  <a:lnTo>
                    <a:pt x="48" y="136"/>
                  </a:lnTo>
                  <a:lnTo>
                    <a:pt x="55" y="136"/>
                  </a:lnTo>
                  <a:lnTo>
                    <a:pt x="62" y="130"/>
                  </a:lnTo>
                  <a:lnTo>
                    <a:pt x="69" y="130"/>
                  </a:lnTo>
                  <a:lnTo>
                    <a:pt x="75" y="123"/>
                  </a:lnTo>
                  <a:lnTo>
                    <a:pt x="75" y="116"/>
                  </a:lnTo>
                  <a:lnTo>
                    <a:pt x="89" y="116"/>
                  </a:lnTo>
                  <a:lnTo>
                    <a:pt x="96" y="109"/>
                  </a:lnTo>
                  <a:lnTo>
                    <a:pt x="103" y="102"/>
                  </a:lnTo>
                  <a:lnTo>
                    <a:pt x="110" y="95"/>
                  </a:lnTo>
                  <a:lnTo>
                    <a:pt x="123" y="89"/>
                  </a:lnTo>
                  <a:lnTo>
                    <a:pt x="130" y="82"/>
                  </a:lnTo>
                  <a:lnTo>
                    <a:pt x="144" y="82"/>
                  </a:lnTo>
                  <a:lnTo>
                    <a:pt x="151" y="75"/>
                  </a:lnTo>
                  <a:lnTo>
                    <a:pt x="158" y="68"/>
                  </a:lnTo>
                  <a:lnTo>
                    <a:pt x="171" y="61"/>
                  </a:lnTo>
                  <a:lnTo>
                    <a:pt x="178" y="54"/>
                  </a:lnTo>
                  <a:lnTo>
                    <a:pt x="185" y="48"/>
                  </a:lnTo>
                  <a:lnTo>
                    <a:pt x="199" y="41"/>
                  </a:lnTo>
                  <a:lnTo>
                    <a:pt x="206" y="34"/>
                  </a:lnTo>
                  <a:lnTo>
                    <a:pt x="212" y="34"/>
                  </a:lnTo>
                  <a:lnTo>
                    <a:pt x="219" y="27"/>
                  </a:lnTo>
                  <a:lnTo>
                    <a:pt x="226" y="20"/>
                  </a:lnTo>
                  <a:lnTo>
                    <a:pt x="233" y="20"/>
                  </a:lnTo>
                  <a:lnTo>
                    <a:pt x="240" y="13"/>
                  </a:lnTo>
                  <a:lnTo>
                    <a:pt x="247" y="13"/>
                  </a:lnTo>
                  <a:lnTo>
                    <a:pt x="247" y="7"/>
                  </a:lnTo>
                  <a:lnTo>
                    <a:pt x="253" y="7"/>
                  </a:lnTo>
                  <a:lnTo>
                    <a:pt x="206" y="20"/>
                  </a:lnTo>
                  <a:lnTo>
                    <a:pt x="192" y="27"/>
                  </a:lnTo>
                  <a:lnTo>
                    <a:pt x="19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6" name="Freeform 2014"/>
            <p:cNvSpPr>
              <a:spLocks/>
            </p:cNvSpPr>
            <p:nvPr/>
          </p:nvSpPr>
          <p:spPr bwMode="auto">
            <a:xfrm>
              <a:off x="1639" y="2508"/>
              <a:ext cx="199" cy="131"/>
            </a:xfrm>
            <a:custGeom>
              <a:avLst/>
              <a:gdLst>
                <a:gd name="T0" fmla="*/ 0 w 199"/>
                <a:gd name="T1" fmla="*/ 123 h 131"/>
                <a:gd name="T2" fmla="*/ 198 w 199"/>
                <a:gd name="T3" fmla="*/ 0 h 131"/>
                <a:gd name="T4" fmla="*/ 198 w 199"/>
                <a:gd name="T5" fmla="*/ 7 h 131"/>
                <a:gd name="T6" fmla="*/ 0 w 199"/>
                <a:gd name="T7" fmla="*/ 130 h 131"/>
                <a:gd name="T8" fmla="*/ 0 w 199"/>
                <a:gd name="T9" fmla="*/ 123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131"/>
                <a:gd name="T17" fmla="*/ 199 w 199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131">
                  <a:moveTo>
                    <a:pt x="0" y="123"/>
                  </a:moveTo>
                  <a:lnTo>
                    <a:pt x="198" y="0"/>
                  </a:lnTo>
                  <a:lnTo>
                    <a:pt x="198" y="7"/>
                  </a:lnTo>
                  <a:lnTo>
                    <a:pt x="0" y="130"/>
                  </a:lnTo>
                  <a:lnTo>
                    <a:pt x="0" y="123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7" name="Freeform 2015"/>
            <p:cNvSpPr>
              <a:spLocks/>
            </p:cNvSpPr>
            <p:nvPr/>
          </p:nvSpPr>
          <p:spPr bwMode="auto">
            <a:xfrm>
              <a:off x="1642" y="2505"/>
              <a:ext cx="200" cy="137"/>
            </a:xfrm>
            <a:custGeom>
              <a:avLst/>
              <a:gdLst>
                <a:gd name="T0" fmla="*/ 0 w 200"/>
                <a:gd name="T1" fmla="*/ 130 h 137"/>
                <a:gd name="T2" fmla="*/ 199 w 200"/>
                <a:gd name="T3" fmla="*/ 0 h 137"/>
                <a:gd name="T4" fmla="*/ 199 w 200"/>
                <a:gd name="T5" fmla="*/ 13 h 137"/>
                <a:gd name="T6" fmla="*/ 0 w 200"/>
                <a:gd name="T7" fmla="*/ 136 h 137"/>
                <a:gd name="T8" fmla="*/ 0 w 200"/>
                <a:gd name="T9" fmla="*/ 13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37"/>
                <a:gd name="T17" fmla="*/ 200 w 200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37">
                  <a:moveTo>
                    <a:pt x="0" y="130"/>
                  </a:moveTo>
                  <a:lnTo>
                    <a:pt x="199" y="0"/>
                  </a:lnTo>
                  <a:lnTo>
                    <a:pt x="199" y="13"/>
                  </a:lnTo>
                  <a:lnTo>
                    <a:pt x="0" y="136"/>
                  </a:lnTo>
                  <a:lnTo>
                    <a:pt x="0" y="1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8" name="Freeform 2016"/>
            <p:cNvSpPr>
              <a:spLocks/>
            </p:cNvSpPr>
            <p:nvPr/>
          </p:nvSpPr>
          <p:spPr bwMode="auto">
            <a:xfrm>
              <a:off x="1639" y="2508"/>
              <a:ext cx="213" cy="131"/>
            </a:xfrm>
            <a:custGeom>
              <a:avLst/>
              <a:gdLst>
                <a:gd name="T0" fmla="*/ 0 w 213"/>
                <a:gd name="T1" fmla="*/ 130 h 131"/>
                <a:gd name="T2" fmla="*/ 212 w 213"/>
                <a:gd name="T3" fmla="*/ 0 h 131"/>
                <a:gd name="T4" fmla="*/ 205 w 213"/>
                <a:gd name="T5" fmla="*/ 7 h 131"/>
                <a:gd name="T6" fmla="*/ 0 w 213"/>
                <a:gd name="T7" fmla="*/ 13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"/>
                <a:gd name="T13" fmla="*/ 0 h 131"/>
                <a:gd name="T14" fmla="*/ 213 w 213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" h="131">
                  <a:moveTo>
                    <a:pt x="0" y="130"/>
                  </a:moveTo>
                  <a:lnTo>
                    <a:pt x="212" y="0"/>
                  </a:lnTo>
                  <a:lnTo>
                    <a:pt x="205" y="7"/>
                  </a:lnTo>
                  <a:lnTo>
                    <a:pt x="0" y="13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9" name="Freeform 2017"/>
            <p:cNvSpPr>
              <a:spLocks/>
            </p:cNvSpPr>
            <p:nvPr/>
          </p:nvSpPr>
          <p:spPr bwMode="auto">
            <a:xfrm>
              <a:off x="1642" y="2512"/>
              <a:ext cx="206" cy="130"/>
            </a:xfrm>
            <a:custGeom>
              <a:avLst/>
              <a:gdLst>
                <a:gd name="T0" fmla="*/ 0 w 206"/>
                <a:gd name="T1" fmla="*/ 129 h 130"/>
                <a:gd name="T2" fmla="*/ 205 w 206"/>
                <a:gd name="T3" fmla="*/ 0 h 130"/>
                <a:gd name="T4" fmla="*/ 205 w 206"/>
                <a:gd name="T5" fmla="*/ 6 h 130"/>
                <a:gd name="T6" fmla="*/ 0 w 206"/>
                <a:gd name="T7" fmla="*/ 129 h 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"/>
                <a:gd name="T13" fmla="*/ 0 h 130"/>
                <a:gd name="T14" fmla="*/ 206 w 206"/>
                <a:gd name="T15" fmla="*/ 130 h 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" h="130">
                  <a:moveTo>
                    <a:pt x="0" y="129"/>
                  </a:moveTo>
                  <a:lnTo>
                    <a:pt x="205" y="0"/>
                  </a:lnTo>
                  <a:lnTo>
                    <a:pt x="205" y="6"/>
                  </a:lnTo>
                  <a:lnTo>
                    <a:pt x="0" y="12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0" name="Freeform 2018"/>
            <p:cNvSpPr>
              <a:spLocks/>
            </p:cNvSpPr>
            <p:nvPr/>
          </p:nvSpPr>
          <p:spPr bwMode="auto">
            <a:xfrm>
              <a:off x="1639" y="2501"/>
              <a:ext cx="226" cy="145"/>
            </a:xfrm>
            <a:custGeom>
              <a:avLst/>
              <a:gdLst>
                <a:gd name="T0" fmla="*/ 0 w 226"/>
                <a:gd name="T1" fmla="*/ 137 h 145"/>
                <a:gd name="T2" fmla="*/ 225 w 226"/>
                <a:gd name="T3" fmla="*/ 0 h 145"/>
                <a:gd name="T4" fmla="*/ 225 w 226"/>
                <a:gd name="T5" fmla="*/ 14 h 145"/>
                <a:gd name="T6" fmla="*/ 6 w 226"/>
                <a:gd name="T7" fmla="*/ 144 h 145"/>
                <a:gd name="T8" fmla="*/ 0 w 226"/>
                <a:gd name="T9" fmla="*/ 137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145"/>
                <a:gd name="T17" fmla="*/ 226 w 226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145">
                  <a:moveTo>
                    <a:pt x="0" y="137"/>
                  </a:moveTo>
                  <a:lnTo>
                    <a:pt x="225" y="0"/>
                  </a:lnTo>
                  <a:lnTo>
                    <a:pt x="225" y="14"/>
                  </a:lnTo>
                  <a:lnTo>
                    <a:pt x="6" y="144"/>
                  </a:lnTo>
                  <a:lnTo>
                    <a:pt x="0" y="137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1" name="Freeform 2019"/>
            <p:cNvSpPr>
              <a:spLocks/>
            </p:cNvSpPr>
            <p:nvPr/>
          </p:nvSpPr>
          <p:spPr bwMode="auto">
            <a:xfrm>
              <a:off x="1642" y="2505"/>
              <a:ext cx="227" cy="144"/>
            </a:xfrm>
            <a:custGeom>
              <a:avLst/>
              <a:gdLst>
                <a:gd name="T0" fmla="*/ 0 w 227"/>
                <a:gd name="T1" fmla="*/ 136 h 144"/>
                <a:gd name="T2" fmla="*/ 226 w 227"/>
                <a:gd name="T3" fmla="*/ 0 h 144"/>
                <a:gd name="T4" fmla="*/ 226 w 227"/>
                <a:gd name="T5" fmla="*/ 7 h 144"/>
                <a:gd name="T6" fmla="*/ 7 w 227"/>
                <a:gd name="T7" fmla="*/ 143 h 144"/>
                <a:gd name="T8" fmla="*/ 0 w 227"/>
                <a:gd name="T9" fmla="*/ 136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144"/>
                <a:gd name="T17" fmla="*/ 227 w 22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144">
                  <a:moveTo>
                    <a:pt x="0" y="136"/>
                  </a:moveTo>
                  <a:lnTo>
                    <a:pt x="226" y="0"/>
                  </a:lnTo>
                  <a:lnTo>
                    <a:pt x="226" y="7"/>
                  </a:lnTo>
                  <a:lnTo>
                    <a:pt x="7" y="143"/>
                  </a:lnTo>
                  <a:lnTo>
                    <a:pt x="0" y="1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2" name="Freeform 2020"/>
            <p:cNvSpPr>
              <a:spLocks/>
            </p:cNvSpPr>
            <p:nvPr/>
          </p:nvSpPr>
          <p:spPr bwMode="auto">
            <a:xfrm>
              <a:off x="1645" y="2508"/>
              <a:ext cx="227" cy="138"/>
            </a:xfrm>
            <a:custGeom>
              <a:avLst/>
              <a:gdLst>
                <a:gd name="T0" fmla="*/ 0 w 227"/>
                <a:gd name="T1" fmla="*/ 137 h 138"/>
                <a:gd name="T2" fmla="*/ 226 w 227"/>
                <a:gd name="T3" fmla="*/ 0 h 138"/>
                <a:gd name="T4" fmla="*/ 226 w 227"/>
                <a:gd name="T5" fmla="*/ 7 h 138"/>
                <a:gd name="T6" fmla="*/ 14 w 227"/>
                <a:gd name="T7" fmla="*/ 137 h 138"/>
                <a:gd name="T8" fmla="*/ 0 w 227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138"/>
                <a:gd name="T17" fmla="*/ 227 w 227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138">
                  <a:moveTo>
                    <a:pt x="0" y="137"/>
                  </a:moveTo>
                  <a:lnTo>
                    <a:pt x="226" y="0"/>
                  </a:lnTo>
                  <a:lnTo>
                    <a:pt x="226" y="7"/>
                  </a:lnTo>
                  <a:lnTo>
                    <a:pt x="14" y="137"/>
                  </a:lnTo>
                  <a:lnTo>
                    <a:pt x="0" y="137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3" name="Freeform 2021"/>
            <p:cNvSpPr>
              <a:spLocks/>
            </p:cNvSpPr>
            <p:nvPr/>
          </p:nvSpPr>
          <p:spPr bwMode="auto">
            <a:xfrm>
              <a:off x="1649" y="2505"/>
              <a:ext cx="227" cy="144"/>
            </a:xfrm>
            <a:custGeom>
              <a:avLst/>
              <a:gdLst>
                <a:gd name="T0" fmla="*/ 0 w 227"/>
                <a:gd name="T1" fmla="*/ 143 h 144"/>
                <a:gd name="T2" fmla="*/ 226 w 227"/>
                <a:gd name="T3" fmla="*/ 0 h 144"/>
                <a:gd name="T4" fmla="*/ 226 w 227"/>
                <a:gd name="T5" fmla="*/ 13 h 144"/>
                <a:gd name="T6" fmla="*/ 14 w 227"/>
                <a:gd name="T7" fmla="*/ 143 h 144"/>
                <a:gd name="T8" fmla="*/ 0 w 227"/>
                <a:gd name="T9" fmla="*/ 143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144"/>
                <a:gd name="T17" fmla="*/ 227 w 22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144">
                  <a:moveTo>
                    <a:pt x="0" y="143"/>
                  </a:moveTo>
                  <a:lnTo>
                    <a:pt x="226" y="0"/>
                  </a:lnTo>
                  <a:lnTo>
                    <a:pt x="226" y="13"/>
                  </a:lnTo>
                  <a:lnTo>
                    <a:pt x="14" y="143"/>
                  </a:lnTo>
                  <a:lnTo>
                    <a:pt x="0" y="14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4" name="Freeform 2022"/>
            <p:cNvSpPr>
              <a:spLocks/>
            </p:cNvSpPr>
            <p:nvPr/>
          </p:nvSpPr>
          <p:spPr bwMode="auto">
            <a:xfrm>
              <a:off x="1659" y="2508"/>
              <a:ext cx="220" cy="138"/>
            </a:xfrm>
            <a:custGeom>
              <a:avLst/>
              <a:gdLst>
                <a:gd name="T0" fmla="*/ 0 w 220"/>
                <a:gd name="T1" fmla="*/ 137 h 138"/>
                <a:gd name="T2" fmla="*/ 219 w 220"/>
                <a:gd name="T3" fmla="*/ 0 h 138"/>
                <a:gd name="T4" fmla="*/ 219 w 220"/>
                <a:gd name="T5" fmla="*/ 7 h 138"/>
                <a:gd name="T6" fmla="*/ 14 w 220"/>
                <a:gd name="T7" fmla="*/ 137 h 138"/>
                <a:gd name="T8" fmla="*/ 0 w 220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38"/>
                <a:gd name="T17" fmla="*/ 220 w 220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38">
                  <a:moveTo>
                    <a:pt x="0" y="137"/>
                  </a:moveTo>
                  <a:lnTo>
                    <a:pt x="219" y="0"/>
                  </a:lnTo>
                  <a:lnTo>
                    <a:pt x="219" y="7"/>
                  </a:lnTo>
                  <a:lnTo>
                    <a:pt x="14" y="137"/>
                  </a:lnTo>
                  <a:lnTo>
                    <a:pt x="0" y="137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5" name="Freeform 2023"/>
            <p:cNvSpPr>
              <a:spLocks/>
            </p:cNvSpPr>
            <p:nvPr/>
          </p:nvSpPr>
          <p:spPr bwMode="auto">
            <a:xfrm>
              <a:off x="1663" y="2512"/>
              <a:ext cx="220" cy="137"/>
            </a:xfrm>
            <a:custGeom>
              <a:avLst/>
              <a:gdLst>
                <a:gd name="T0" fmla="*/ 0 w 220"/>
                <a:gd name="T1" fmla="*/ 136 h 137"/>
                <a:gd name="T2" fmla="*/ 219 w 220"/>
                <a:gd name="T3" fmla="*/ 0 h 137"/>
                <a:gd name="T4" fmla="*/ 13 w 220"/>
                <a:gd name="T5" fmla="*/ 136 h 137"/>
                <a:gd name="T6" fmla="*/ 0 w 220"/>
                <a:gd name="T7" fmla="*/ 136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"/>
                <a:gd name="T13" fmla="*/ 0 h 137"/>
                <a:gd name="T14" fmla="*/ 220 w 220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" h="137">
                  <a:moveTo>
                    <a:pt x="0" y="136"/>
                  </a:moveTo>
                  <a:lnTo>
                    <a:pt x="219" y="0"/>
                  </a:lnTo>
                  <a:lnTo>
                    <a:pt x="13" y="136"/>
                  </a:lnTo>
                  <a:lnTo>
                    <a:pt x="0" y="1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6" name="Freeform 2024"/>
            <p:cNvSpPr>
              <a:spLocks/>
            </p:cNvSpPr>
            <p:nvPr/>
          </p:nvSpPr>
          <p:spPr bwMode="auto">
            <a:xfrm>
              <a:off x="1669" y="2682"/>
              <a:ext cx="1" cy="193"/>
            </a:xfrm>
            <a:custGeom>
              <a:avLst/>
              <a:gdLst>
                <a:gd name="T0" fmla="*/ 0 w 1"/>
                <a:gd name="T1" fmla="*/ 0 h 193"/>
                <a:gd name="T2" fmla="*/ 0 w 1"/>
                <a:gd name="T3" fmla="*/ 28 h 193"/>
                <a:gd name="T4" fmla="*/ 0 w 1"/>
                <a:gd name="T5" fmla="*/ 96 h 193"/>
                <a:gd name="T6" fmla="*/ 0 w 1"/>
                <a:gd name="T7" fmla="*/ 158 h 193"/>
                <a:gd name="T8" fmla="*/ 0 w 1"/>
                <a:gd name="T9" fmla="*/ 192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93"/>
                <a:gd name="T17" fmla="*/ 1 w 1"/>
                <a:gd name="T18" fmla="*/ 193 h 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93">
                  <a:moveTo>
                    <a:pt x="0" y="0"/>
                  </a:moveTo>
                  <a:lnTo>
                    <a:pt x="0" y="28"/>
                  </a:lnTo>
                  <a:lnTo>
                    <a:pt x="0" y="96"/>
                  </a:lnTo>
                  <a:lnTo>
                    <a:pt x="0" y="158"/>
                  </a:lnTo>
                  <a:lnTo>
                    <a:pt x="0" y="19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7" name="Freeform 2025"/>
            <p:cNvSpPr>
              <a:spLocks/>
            </p:cNvSpPr>
            <p:nvPr/>
          </p:nvSpPr>
          <p:spPr bwMode="auto">
            <a:xfrm>
              <a:off x="1748" y="2713"/>
              <a:ext cx="425" cy="254"/>
            </a:xfrm>
            <a:custGeom>
              <a:avLst/>
              <a:gdLst>
                <a:gd name="T0" fmla="*/ 267 w 425"/>
                <a:gd name="T1" fmla="*/ 253 h 254"/>
                <a:gd name="T2" fmla="*/ 260 w 425"/>
                <a:gd name="T3" fmla="*/ 253 h 254"/>
                <a:gd name="T4" fmla="*/ 260 w 425"/>
                <a:gd name="T5" fmla="*/ 246 h 254"/>
                <a:gd name="T6" fmla="*/ 253 w 425"/>
                <a:gd name="T7" fmla="*/ 246 h 254"/>
                <a:gd name="T8" fmla="*/ 246 w 425"/>
                <a:gd name="T9" fmla="*/ 246 h 254"/>
                <a:gd name="T10" fmla="*/ 246 w 425"/>
                <a:gd name="T11" fmla="*/ 240 h 254"/>
                <a:gd name="T12" fmla="*/ 240 w 425"/>
                <a:gd name="T13" fmla="*/ 240 h 254"/>
                <a:gd name="T14" fmla="*/ 240 w 425"/>
                <a:gd name="T15" fmla="*/ 233 h 254"/>
                <a:gd name="T16" fmla="*/ 240 w 425"/>
                <a:gd name="T17" fmla="*/ 226 h 254"/>
                <a:gd name="T18" fmla="*/ 240 w 425"/>
                <a:gd name="T19" fmla="*/ 219 h 254"/>
                <a:gd name="T20" fmla="*/ 240 w 425"/>
                <a:gd name="T21" fmla="*/ 212 h 254"/>
                <a:gd name="T22" fmla="*/ 233 w 425"/>
                <a:gd name="T23" fmla="*/ 212 h 254"/>
                <a:gd name="T24" fmla="*/ 233 w 425"/>
                <a:gd name="T25" fmla="*/ 219 h 254"/>
                <a:gd name="T26" fmla="*/ 233 w 425"/>
                <a:gd name="T27" fmla="*/ 226 h 254"/>
                <a:gd name="T28" fmla="*/ 233 w 425"/>
                <a:gd name="T29" fmla="*/ 233 h 254"/>
                <a:gd name="T30" fmla="*/ 233 w 425"/>
                <a:gd name="T31" fmla="*/ 240 h 254"/>
                <a:gd name="T32" fmla="*/ 96 w 425"/>
                <a:gd name="T33" fmla="*/ 185 h 254"/>
                <a:gd name="T34" fmla="*/ 28 w 425"/>
                <a:gd name="T35" fmla="*/ 157 h 254"/>
                <a:gd name="T36" fmla="*/ 21 w 425"/>
                <a:gd name="T37" fmla="*/ 157 h 254"/>
                <a:gd name="T38" fmla="*/ 14 w 425"/>
                <a:gd name="T39" fmla="*/ 151 h 254"/>
                <a:gd name="T40" fmla="*/ 7 w 425"/>
                <a:gd name="T41" fmla="*/ 151 h 254"/>
                <a:gd name="T42" fmla="*/ 7 w 425"/>
                <a:gd name="T43" fmla="*/ 144 h 254"/>
                <a:gd name="T44" fmla="*/ 7 w 425"/>
                <a:gd name="T45" fmla="*/ 137 h 254"/>
                <a:gd name="T46" fmla="*/ 0 w 425"/>
                <a:gd name="T47" fmla="*/ 137 h 254"/>
                <a:gd name="T48" fmla="*/ 0 w 425"/>
                <a:gd name="T49" fmla="*/ 130 h 254"/>
                <a:gd name="T50" fmla="*/ 0 w 425"/>
                <a:gd name="T51" fmla="*/ 123 h 254"/>
                <a:gd name="T52" fmla="*/ 0 w 425"/>
                <a:gd name="T53" fmla="*/ 116 h 254"/>
                <a:gd name="T54" fmla="*/ 0 w 425"/>
                <a:gd name="T55" fmla="*/ 110 h 254"/>
                <a:gd name="T56" fmla="*/ 7 w 425"/>
                <a:gd name="T57" fmla="*/ 103 h 254"/>
                <a:gd name="T58" fmla="*/ 14 w 425"/>
                <a:gd name="T59" fmla="*/ 96 h 254"/>
                <a:gd name="T60" fmla="*/ 21 w 425"/>
                <a:gd name="T61" fmla="*/ 96 h 254"/>
                <a:gd name="T62" fmla="*/ 28 w 425"/>
                <a:gd name="T63" fmla="*/ 89 h 254"/>
                <a:gd name="T64" fmla="*/ 34 w 425"/>
                <a:gd name="T65" fmla="*/ 89 h 254"/>
                <a:gd name="T66" fmla="*/ 41 w 425"/>
                <a:gd name="T67" fmla="*/ 82 h 254"/>
                <a:gd name="T68" fmla="*/ 48 w 425"/>
                <a:gd name="T69" fmla="*/ 82 h 254"/>
                <a:gd name="T70" fmla="*/ 55 w 425"/>
                <a:gd name="T71" fmla="*/ 75 h 254"/>
                <a:gd name="T72" fmla="*/ 62 w 425"/>
                <a:gd name="T73" fmla="*/ 69 h 254"/>
                <a:gd name="T74" fmla="*/ 75 w 425"/>
                <a:gd name="T75" fmla="*/ 69 h 254"/>
                <a:gd name="T76" fmla="*/ 82 w 425"/>
                <a:gd name="T77" fmla="*/ 62 h 254"/>
                <a:gd name="T78" fmla="*/ 89 w 425"/>
                <a:gd name="T79" fmla="*/ 55 h 254"/>
                <a:gd name="T80" fmla="*/ 103 w 425"/>
                <a:gd name="T81" fmla="*/ 55 h 254"/>
                <a:gd name="T82" fmla="*/ 110 w 425"/>
                <a:gd name="T83" fmla="*/ 48 h 254"/>
                <a:gd name="T84" fmla="*/ 116 w 425"/>
                <a:gd name="T85" fmla="*/ 41 h 254"/>
                <a:gd name="T86" fmla="*/ 130 w 425"/>
                <a:gd name="T87" fmla="*/ 41 h 254"/>
                <a:gd name="T88" fmla="*/ 137 w 425"/>
                <a:gd name="T89" fmla="*/ 34 h 254"/>
                <a:gd name="T90" fmla="*/ 144 w 425"/>
                <a:gd name="T91" fmla="*/ 28 h 254"/>
                <a:gd name="T92" fmla="*/ 158 w 425"/>
                <a:gd name="T93" fmla="*/ 28 h 254"/>
                <a:gd name="T94" fmla="*/ 164 w 425"/>
                <a:gd name="T95" fmla="*/ 21 h 254"/>
                <a:gd name="T96" fmla="*/ 171 w 425"/>
                <a:gd name="T97" fmla="*/ 21 h 254"/>
                <a:gd name="T98" fmla="*/ 178 w 425"/>
                <a:gd name="T99" fmla="*/ 14 h 254"/>
                <a:gd name="T100" fmla="*/ 185 w 425"/>
                <a:gd name="T101" fmla="*/ 14 h 254"/>
                <a:gd name="T102" fmla="*/ 192 w 425"/>
                <a:gd name="T103" fmla="*/ 7 h 254"/>
                <a:gd name="T104" fmla="*/ 199 w 425"/>
                <a:gd name="T105" fmla="*/ 7 h 254"/>
                <a:gd name="T106" fmla="*/ 205 w 425"/>
                <a:gd name="T107" fmla="*/ 0 h 254"/>
                <a:gd name="T108" fmla="*/ 212 w 425"/>
                <a:gd name="T109" fmla="*/ 0 h 254"/>
                <a:gd name="T110" fmla="*/ 424 w 425"/>
                <a:gd name="T111" fmla="*/ 89 h 254"/>
                <a:gd name="T112" fmla="*/ 377 w 425"/>
                <a:gd name="T113" fmla="*/ 137 h 254"/>
                <a:gd name="T114" fmla="*/ 267 w 425"/>
                <a:gd name="T115" fmla="*/ 219 h 254"/>
                <a:gd name="T116" fmla="*/ 267 w 425"/>
                <a:gd name="T117" fmla="*/ 253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5"/>
                <a:gd name="T178" fmla="*/ 0 h 254"/>
                <a:gd name="T179" fmla="*/ 425 w 425"/>
                <a:gd name="T180" fmla="*/ 254 h 2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5" h="254">
                  <a:moveTo>
                    <a:pt x="267" y="253"/>
                  </a:moveTo>
                  <a:lnTo>
                    <a:pt x="260" y="253"/>
                  </a:lnTo>
                  <a:lnTo>
                    <a:pt x="260" y="246"/>
                  </a:lnTo>
                  <a:lnTo>
                    <a:pt x="253" y="246"/>
                  </a:lnTo>
                  <a:lnTo>
                    <a:pt x="246" y="246"/>
                  </a:lnTo>
                  <a:lnTo>
                    <a:pt x="246" y="240"/>
                  </a:lnTo>
                  <a:lnTo>
                    <a:pt x="240" y="240"/>
                  </a:lnTo>
                  <a:lnTo>
                    <a:pt x="240" y="233"/>
                  </a:lnTo>
                  <a:lnTo>
                    <a:pt x="240" y="226"/>
                  </a:lnTo>
                  <a:lnTo>
                    <a:pt x="240" y="219"/>
                  </a:lnTo>
                  <a:lnTo>
                    <a:pt x="240" y="212"/>
                  </a:lnTo>
                  <a:lnTo>
                    <a:pt x="233" y="212"/>
                  </a:lnTo>
                  <a:lnTo>
                    <a:pt x="233" y="219"/>
                  </a:lnTo>
                  <a:lnTo>
                    <a:pt x="233" y="226"/>
                  </a:lnTo>
                  <a:lnTo>
                    <a:pt x="233" y="233"/>
                  </a:lnTo>
                  <a:lnTo>
                    <a:pt x="233" y="240"/>
                  </a:lnTo>
                  <a:lnTo>
                    <a:pt x="96" y="185"/>
                  </a:lnTo>
                  <a:lnTo>
                    <a:pt x="28" y="157"/>
                  </a:lnTo>
                  <a:lnTo>
                    <a:pt x="21" y="157"/>
                  </a:lnTo>
                  <a:lnTo>
                    <a:pt x="14" y="151"/>
                  </a:lnTo>
                  <a:lnTo>
                    <a:pt x="7" y="151"/>
                  </a:lnTo>
                  <a:lnTo>
                    <a:pt x="7" y="144"/>
                  </a:lnTo>
                  <a:lnTo>
                    <a:pt x="7" y="137"/>
                  </a:lnTo>
                  <a:lnTo>
                    <a:pt x="0" y="137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7" y="103"/>
                  </a:lnTo>
                  <a:lnTo>
                    <a:pt x="14" y="96"/>
                  </a:lnTo>
                  <a:lnTo>
                    <a:pt x="21" y="96"/>
                  </a:lnTo>
                  <a:lnTo>
                    <a:pt x="28" y="89"/>
                  </a:lnTo>
                  <a:lnTo>
                    <a:pt x="34" y="89"/>
                  </a:lnTo>
                  <a:lnTo>
                    <a:pt x="41" y="82"/>
                  </a:lnTo>
                  <a:lnTo>
                    <a:pt x="48" y="82"/>
                  </a:lnTo>
                  <a:lnTo>
                    <a:pt x="55" y="75"/>
                  </a:lnTo>
                  <a:lnTo>
                    <a:pt x="62" y="69"/>
                  </a:lnTo>
                  <a:lnTo>
                    <a:pt x="75" y="69"/>
                  </a:lnTo>
                  <a:lnTo>
                    <a:pt x="82" y="62"/>
                  </a:lnTo>
                  <a:lnTo>
                    <a:pt x="89" y="55"/>
                  </a:lnTo>
                  <a:lnTo>
                    <a:pt x="103" y="55"/>
                  </a:lnTo>
                  <a:lnTo>
                    <a:pt x="110" y="48"/>
                  </a:lnTo>
                  <a:lnTo>
                    <a:pt x="116" y="41"/>
                  </a:lnTo>
                  <a:lnTo>
                    <a:pt x="130" y="41"/>
                  </a:lnTo>
                  <a:lnTo>
                    <a:pt x="137" y="34"/>
                  </a:lnTo>
                  <a:lnTo>
                    <a:pt x="144" y="28"/>
                  </a:lnTo>
                  <a:lnTo>
                    <a:pt x="158" y="28"/>
                  </a:lnTo>
                  <a:lnTo>
                    <a:pt x="164" y="21"/>
                  </a:lnTo>
                  <a:lnTo>
                    <a:pt x="171" y="21"/>
                  </a:lnTo>
                  <a:lnTo>
                    <a:pt x="178" y="14"/>
                  </a:lnTo>
                  <a:lnTo>
                    <a:pt x="185" y="14"/>
                  </a:lnTo>
                  <a:lnTo>
                    <a:pt x="192" y="7"/>
                  </a:lnTo>
                  <a:lnTo>
                    <a:pt x="199" y="7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424" y="89"/>
                  </a:lnTo>
                  <a:lnTo>
                    <a:pt x="377" y="137"/>
                  </a:lnTo>
                  <a:lnTo>
                    <a:pt x="267" y="219"/>
                  </a:lnTo>
                  <a:lnTo>
                    <a:pt x="267" y="253"/>
                  </a:ln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8" name="Freeform 2026"/>
            <p:cNvSpPr>
              <a:spLocks/>
            </p:cNvSpPr>
            <p:nvPr/>
          </p:nvSpPr>
          <p:spPr bwMode="auto">
            <a:xfrm>
              <a:off x="1752" y="2717"/>
              <a:ext cx="425" cy="254"/>
            </a:xfrm>
            <a:custGeom>
              <a:avLst/>
              <a:gdLst>
                <a:gd name="T0" fmla="*/ 266 w 425"/>
                <a:gd name="T1" fmla="*/ 253 h 254"/>
                <a:gd name="T2" fmla="*/ 266 w 425"/>
                <a:gd name="T3" fmla="*/ 246 h 254"/>
                <a:gd name="T4" fmla="*/ 260 w 425"/>
                <a:gd name="T5" fmla="*/ 246 h 254"/>
                <a:gd name="T6" fmla="*/ 253 w 425"/>
                <a:gd name="T7" fmla="*/ 246 h 254"/>
                <a:gd name="T8" fmla="*/ 246 w 425"/>
                <a:gd name="T9" fmla="*/ 246 h 254"/>
                <a:gd name="T10" fmla="*/ 246 w 425"/>
                <a:gd name="T11" fmla="*/ 239 h 254"/>
                <a:gd name="T12" fmla="*/ 239 w 425"/>
                <a:gd name="T13" fmla="*/ 239 h 254"/>
                <a:gd name="T14" fmla="*/ 239 w 425"/>
                <a:gd name="T15" fmla="*/ 232 h 254"/>
                <a:gd name="T16" fmla="*/ 232 w 425"/>
                <a:gd name="T17" fmla="*/ 232 h 254"/>
                <a:gd name="T18" fmla="*/ 232 w 425"/>
                <a:gd name="T19" fmla="*/ 225 h 254"/>
                <a:gd name="T20" fmla="*/ 232 w 425"/>
                <a:gd name="T21" fmla="*/ 218 h 254"/>
                <a:gd name="T22" fmla="*/ 232 w 425"/>
                <a:gd name="T23" fmla="*/ 212 h 254"/>
                <a:gd name="T24" fmla="*/ 239 w 425"/>
                <a:gd name="T25" fmla="*/ 212 h 254"/>
                <a:gd name="T26" fmla="*/ 232 w 425"/>
                <a:gd name="T27" fmla="*/ 212 h 254"/>
                <a:gd name="T28" fmla="*/ 225 w 425"/>
                <a:gd name="T29" fmla="*/ 218 h 254"/>
                <a:gd name="T30" fmla="*/ 232 w 425"/>
                <a:gd name="T31" fmla="*/ 225 h 254"/>
                <a:gd name="T32" fmla="*/ 232 w 425"/>
                <a:gd name="T33" fmla="*/ 232 h 254"/>
                <a:gd name="T34" fmla="*/ 95 w 425"/>
                <a:gd name="T35" fmla="*/ 177 h 254"/>
                <a:gd name="T36" fmla="*/ 27 w 425"/>
                <a:gd name="T37" fmla="*/ 150 h 254"/>
                <a:gd name="T38" fmla="*/ 20 w 425"/>
                <a:gd name="T39" fmla="*/ 150 h 254"/>
                <a:gd name="T40" fmla="*/ 13 w 425"/>
                <a:gd name="T41" fmla="*/ 150 h 254"/>
                <a:gd name="T42" fmla="*/ 13 w 425"/>
                <a:gd name="T43" fmla="*/ 143 h 254"/>
                <a:gd name="T44" fmla="*/ 6 w 425"/>
                <a:gd name="T45" fmla="*/ 143 h 254"/>
                <a:gd name="T46" fmla="*/ 0 w 425"/>
                <a:gd name="T47" fmla="*/ 143 h 254"/>
                <a:gd name="T48" fmla="*/ 0 w 425"/>
                <a:gd name="T49" fmla="*/ 136 h 254"/>
                <a:gd name="T50" fmla="*/ 0 w 425"/>
                <a:gd name="T51" fmla="*/ 130 h 254"/>
                <a:gd name="T52" fmla="*/ 0 w 425"/>
                <a:gd name="T53" fmla="*/ 123 h 254"/>
                <a:gd name="T54" fmla="*/ 0 w 425"/>
                <a:gd name="T55" fmla="*/ 116 h 254"/>
                <a:gd name="T56" fmla="*/ 0 w 425"/>
                <a:gd name="T57" fmla="*/ 109 h 254"/>
                <a:gd name="T58" fmla="*/ 0 w 425"/>
                <a:gd name="T59" fmla="*/ 102 h 254"/>
                <a:gd name="T60" fmla="*/ 6 w 425"/>
                <a:gd name="T61" fmla="*/ 102 h 254"/>
                <a:gd name="T62" fmla="*/ 6 w 425"/>
                <a:gd name="T63" fmla="*/ 95 h 254"/>
                <a:gd name="T64" fmla="*/ 13 w 425"/>
                <a:gd name="T65" fmla="*/ 95 h 254"/>
                <a:gd name="T66" fmla="*/ 20 w 425"/>
                <a:gd name="T67" fmla="*/ 89 h 254"/>
                <a:gd name="T68" fmla="*/ 27 w 425"/>
                <a:gd name="T69" fmla="*/ 89 h 254"/>
                <a:gd name="T70" fmla="*/ 27 w 425"/>
                <a:gd name="T71" fmla="*/ 82 h 254"/>
                <a:gd name="T72" fmla="*/ 41 w 425"/>
                <a:gd name="T73" fmla="*/ 82 h 254"/>
                <a:gd name="T74" fmla="*/ 47 w 425"/>
                <a:gd name="T75" fmla="*/ 75 h 254"/>
                <a:gd name="T76" fmla="*/ 54 w 425"/>
                <a:gd name="T77" fmla="*/ 75 h 254"/>
                <a:gd name="T78" fmla="*/ 61 w 425"/>
                <a:gd name="T79" fmla="*/ 68 h 254"/>
                <a:gd name="T80" fmla="*/ 68 w 425"/>
                <a:gd name="T81" fmla="*/ 61 h 254"/>
                <a:gd name="T82" fmla="*/ 82 w 425"/>
                <a:gd name="T83" fmla="*/ 61 h 254"/>
                <a:gd name="T84" fmla="*/ 89 w 425"/>
                <a:gd name="T85" fmla="*/ 54 h 254"/>
                <a:gd name="T86" fmla="*/ 95 w 425"/>
                <a:gd name="T87" fmla="*/ 48 h 254"/>
                <a:gd name="T88" fmla="*/ 109 w 425"/>
                <a:gd name="T89" fmla="*/ 48 h 254"/>
                <a:gd name="T90" fmla="*/ 116 w 425"/>
                <a:gd name="T91" fmla="*/ 41 h 254"/>
                <a:gd name="T92" fmla="*/ 130 w 425"/>
                <a:gd name="T93" fmla="*/ 34 h 254"/>
                <a:gd name="T94" fmla="*/ 136 w 425"/>
                <a:gd name="T95" fmla="*/ 34 h 254"/>
                <a:gd name="T96" fmla="*/ 143 w 425"/>
                <a:gd name="T97" fmla="*/ 27 h 254"/>
                <a:gd name="T98" fmla="*/ 150 w 425"/>
                <a:gd name="T99" fmla="*/ 20 h 254"/>
                <a:gd name="T100" fmla="*/ 164 w 425"/>
                <a:gd name="T101" fmla="*/ 20 h 254"/>
                <a:gd name="T102" fmla="*/ 171 w 425"/>
                <a:gd name="T103" fmla="*/ 13 h 254"/>
                <a:gd name="T104" fmla="*/ 177 w 425"/>
                <a:gd name="T105" fmla="*/ 13 h 254"/>
                <a:gd name="T106" fmla="*/ 184 w 425"/>
                <a:gd name="T107" fmla="*/ 6 h 254"/>
                <a:gd name="T108" fmla="*/ 191 w 425"/>
                <a:gd name="T109" fmla="*/ 6 h 254"/>
                <a:gd name="T110" fmla="*/ 198 w 425"/>
                <a:gd name="T111" fmla="*/ 0 h 254"/>
                <a:gd name="T112" fmla="*/ 205 w 425"/>
                <a:gd name="T113" fmla="*/ 0 h 254"/>
                <a:gd name="T114" fmla="*/ 424 w 425"/>
                <a:gd name="T115" fmla="*/ 82 h 254"/>
                <a:gd name="T116" fmla="*/ 369 w 425"/>
                <a:gd name="T117" fmla="*/ 136 h 254"/>
                <a:gd name="T118" fmla="*/ 266 w 425"/>
                <a:gd name="T119" fmla="*/ 218 h 254"/>
                <a:gd name="T120" fmla="*/ 266 w 425"/>
                <a:gd name="T121" fmla="*/ 253 h 2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5"/>
                <a:gd name="T184" fmla="*/ 0 h 254"/>
                <a:gd name="T185" fmla="*/ 425 w 425"/>
                <a:gd name="T186" fmla="*/ 254 h 2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5" h="254">
                  <a:moveTo>
                    <a:pt x="266" y="253"/>
                  </a:moveTo>
                  <a:lnTo>
                    <a:pt x="266" y="246"/>
                  </a:lnTo>
                  <a:lnTo>
                    <a:pt x="260" y="246"/>
                  </a:lnTo>
                  <a:lnTo>
                    <a:pt x="253" y="246"/>
                  </a:lnTo>
                  <a:lnTo>
                    <a:pt x="246" y="246"/>
                  </a:lnTo>
                  <a:lnTo>
                    <a:pt x="246" y="239"/>
                  </a:lnTo>
                  <a:lnTo>
                    <a:pt x="239" y="239"/>
                  </a:lnTo>
                  <a:lnTo>
                    <a:pt x="239" y="232"/>
                  </a:lnTo>
                  <a:lnTo>
                    <a:pt x="232" y="232"/>
                  </a:lnTo>
                  <a:lnTo>
                    <a:pt x="232" y="225"/>
                  </a:lnTo>
                  <a:lnTo>
                    <a:pt x="232" y="218"/>
                  </a:lnTo>
                  <a:lnTo>
                    <a:pt x="232" y="212"/>
                  </a:lnTo>
                  <a:lnTo>
                    <a:pt x="239" y="212"/>
                  </a:lnTo>
                  <a:lnTo>
                    <a:pt x="232" y="212"/>
                  </a:lnTo>
                  <a:lnTo>
                    <a:pt x="225" y="218"/>
                  </a:lnTo>
                  <a:lnTo>
                    <a:pt x="232" y="225"/>
                  </a:lnTo>
                  <a:lnTo>
                    <a:pt x="232" y="232"/>
                  </a:lnTo>
                  <a:lnTo>
                    <a:pt x="95" y="177"/>
                  </a:lnTo>
                  <a:lnTo>
                    <a:pt x="27" y="150"/>
                  </a:lnTo>
                  <a:lnTo>
                    <a:pt x="20" y="150"/>
                  </a:lnTo>
                  <a:lnTo>
                    <a:pt x="13" y="150"/>
                  </a:lnTo>
                  <a:lnTo>
                    <a:pt x="13" y="143"/>
                  </a:lnTo>
                  <a:lnTo>
                    <a:pt x="6" y="143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95"/>
                  </a:lnTo>
                  <a:lnTo>
                    <a:pt x="13" y="95"/>
                  </a:lnTo>
                  <a:lnTo>
                    <a:pt x="20" y="89"/>
                  </a:lnTo>
                  <a:lnTo>
                    <a:pt x="27" y="89"/>
                  </a:lnTo>
                  <a:lnTo>
                    <a:pt x="27" y="82"/>
                  </a:lnTo>
                  <a:lnTo>
                    <a:pt x="41" y="82"/>
                  </a:lnTo>
                  <a:lnTo>
                    <a:pt x="47" y="75"/>
                  </a:lnTo>
                  <a:lnTo>
                    <a:pt x="54" y="75"/>
                  </a:lnTo>
                  <a:lnTo>
                    <a:pt x="61" y="68"/>
                  </a:lnTo>
                  <a:lnTo>
                    <a:pt x="68" y="61"/>
                  </a:lnTo>
                  <a:lnTo>
                    <a:pt x="82" y="61"/>
                  </a:lnTo>
                  <a:lnTo>
                    <a:pt x="89" y="54"/>
                  </a:lnTo>
                  <a:lnTo>
                    <a:pt x="95" y="48"/>
                  </a:lnTo>
                  <a:lnTo>
                    <a:pt x="109" y="48"/>
                  </a:lnTo>
                  <a:lnTo>
                    <a:pt x="116" y="41"/>
                  </a:lnTo>
                  <a:lnTo>
                    <a:pt x="130" y="34"/>
                  </a:lnTo>
                  <a:lnTo>
                    <a:pt x="136" y="34"/>
                  </a:lnTo>
                  <a:lnTo>
                    <a:pt x="143" y="27"/>
                  </a:lnTo>
                  <a:lnTo>
                    <a:pt x="150" y="20"/>
                  </a:lnTo>
                  <a:lnTo>
                    <a:pt x="164" y="20"/>
                  </a:lnTo>
                  <a:lnTo>
                    <a:pt x="171" y="13"/>
                  </a:lnTo>
                  <a:lnTo>
                    <a:pt x="177" y="13"/>
                  </a:lnTo>
                  <a:lnTo>
                    <a:pt x="184" y="6"/>
                  </a:lnTo>
                  <a:lnTo>
                    <a:pt x="191" y="6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424" y="82"/>
                  </a:lnTo>
                  <a:lnTo>
                    <a:pt x="369" y="136"/>
                  </a:lnTo>
                  <a:lnTo>
                    <a:pt x="266" y="218"/>
                  </a:lnTo>
                  <a:lnTo>
                    <a:pt x="266" y="25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9" name="Freeform 2027"/>
            <p:cNvSpPr>
              <a:spLocks/>
            </p:cNvSpPr>
            <p:nvPr/>
          </p:nvSpPr>
          <p:spPr bwMode="auto">
            <a:xfrm>
              <a:off x="1994" y="2802"/>
              <a:ext cx="179" cy="165"/>
            </a:xfrm>
            <a:custGeom>
              <a:avLst/>
              <a:gdLst>
                <a:gd name="T0" fmla="*/ 172 w 179"/>
                <a:gd name="T1" fmla="*/ 55 h 165"/>
                <a:gd name="T2" fmla="*/ 35 w 179"/>
                <a:gd name="T3" fmla="*/ 164 h 165"/>
                <a:gd name="T4" fmla="*/ 28 w 179"/>
                <a:gd name="T5" fmla="*/ 164 h 165"/>
                <a:gd name="T6" fmla="*/ 21 w 179"/>
                <a:gd name="T7" fmla="*/ 164 h 165"/>
                <a:gd name="T8" fmla="*/ 14 w 179"/>
                <a:gd name="T9" fmla="*/ 164 h 165"/>
                <a:gd name="T10" fmla="*/ 14 w 179"/>
                <a:gd name="T11" fmla="*/ 157 h 165"/>
                <a:gd name="T12" fmla="*/ 7 w 179"/>
                <a:gd name="T13" fmla="*/ 157 h 165"/>
                <a:gd name="T14" fmla="*/ 7 w 179"/>
                <a:gd name="T15" fmla="*/ 151 h 165"/>
                <a:gd name="T16" fmla="*/ 0 w 179"/>
                <a:gd name="T17" fmla="*/ 144 h 165"/>
                <a:gd name="T18" fmla="*/ 0 w 179"/>
                <a:gd name="T19" fmla="*/ 137 h 165"/>
                <a:gd name="T20" fmla="*/ 7 w 179"/>
                <a:gd name="T21" fmla="*/ 130 h 165"/>
                <a:gd name="T22" fmla="*/ 7 w 179"/>
                <a:gd name="T23" fmla="*/ 123 h 165"/>
                <a:gd name="T24" fmla="*/ 7 w 179"/>
                <a:gd name="T25" fmla="*/ 116 h 165"/>
                <a:gd name="T26" fmla="*/ 14 w 179"/>
                <a:gd name="T27" fmla="*/ 116 h 165"/>
                <a:gd name="T28" fmla="*/ 21 w 179"/>
                <a:gd name="T29" fmla="*/ 110 h 165"/>
                <a:gd name="T30" fmla="*/ 28 w 179"/>
                <a:gd name="T31" fmla="*/ 110 h 165"/>
                <a:gd name="T32" fmla="*/ 28 w 179"/>
                <a:gd name="T33" fmla="*/ 103 h 165"/>
                <a:gd name="T34" fmla="*/ 35 w 179"/>
                <a:gd name="T35" fmla="*/ 103 h 165"/>
                <a:gd name="T36" fmla="*/ 35 w 179"/>
                <a:gd name="T37" fmla="*/ 96 h 165"/>
                <a:gd name="T38" fmla="*/ 42 w 179"/>
                <a:gd name="T39" fmla="*/ 96 h 165"/>
                <a:gd name="T40" fmla="*/ 48 w 179"/>
                <a:gd name="T41" fmla="*/ 89 h 165"/>
                <a:gd name="T42" fmla="*/ 55 w 179"/>
                <a:gd name="T43" fmla="*/ 82 h 165"/>
                <a:gd name="T44" fmla="*/ 62 w 179"/>
                <a:gd name="T45" fmla="*/ 82 h 165"/>
                <a:gd name="T46" fmla="*/ 69 w 179"/>
                <a:gd name="T47" fmla="*/ 75 h 165"/>
                <a:gd name="T48" fmla="*/ 76 w 179"/>
                <a:gd name="T49" fmla="*/ 68 h 165"/>
                <a:gd name="T50" fmla="*/ 83 w 179"/>
                <a:gd name="T51" fmla="*/ 68 h 165"/>
                <a:gd name="T52" fmla="*/ 89 w 179"/>
                <a:gd name="T53" fmla="*/ 62 h 165"/>
                <a:gd name="T54" fmla="*/ 103 w 179"/>
                <a:gd name="T55" fmla="*/ 55 h 165"/>
                <a:gd name="T56" fmla="*/ 103 w 179"/>
                <a:gd name="T57" fmla="*/ 48 h 165"/>
                <a:gd name="T58" fmla="*/ 117 w 179"/>
                <a:gd name="T59" fmla="*/ 41 h 165"/>
                <a:gd name="T60" fmla="*/ 124 w 179"/>
                <a:gd name="T61" fmla="*/ 34 h 165"/>
                <a:gd name="T62" fmla="*/ 131 w 179"/>
                <a:gd name="T63" fmla="*/ 34 h 165"/>
                <a:gd name="T64" fmla="*/ 137 w 179"/>
                <a:gd name="T65" fmla="*/ 27 h 165"/>
                <a:gd name="T66" fmla="*/ 137 w 179"/>
                <a:gd name="T67" fmla="*/ 21 h 165"/>
                <a:gd name="T68" fmla="*/ 144 w 179"/>
                <a:gd name="T69" fmla="*/ 21 h 165"/>
                <a:gd name="T70" fmla="*/ 151 w 179"/>
                <a:gd name="T71" fmla="*/ 14 h 165"/>
                <a:gd name="T72" fmla="*/ 158 w 179"/>
                <a:gd name="T73" fmla="*/ 7 h 165"/>
                <a:gd name="T74" fmla="*/ 165 w 179"/>
                <a:gd name="T75" fmla="*/ 7 h 165"/>
                <a:gd name="T76" fmla="*/ 172 w 179"/>
                <a:gd name="T77" fmla="*/ 0 h 165"/>
                <a:gd name="T78" fmla="*/ 178 w 179"/>
                <a:gd name="T79" fmla="*/ 0 h 165"/>
                <a:gd name="T80" fmla="*/ 151 w 179"/>
                <a:gd name="T81" fmla="*/ 34 h 165"/>
                <a:gd name="T82" fmla="*/ 144 w 179"/>
                <a:gd name="T83" fmla="*/ 41 h 165"/>
                <a:gd name="T84" fmla="*/ 172 w 179"/>
                <a:gd name="T85" fmla="*/ 55 h 1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"/>
                <a:gd name="T130" fmla="*/ 0 h 165"/>
                <a:gd name="T131" fmla="*/ 179 w 179"/>
                <a:gd name="T132" fmla="*/ 165 h 1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" h="165">
                  <a:moveTo>
                    <a:pt x="172" y="55"/>
                  </a:moveTo>
                  <a:lnTo>
                    <a:pt x="35" y="164"/>
                  </a:lnTo>
                  <a:lnTo>
                    <a:pt x="28" y="164"/>
                  </a:lnTo>
                  <a:lnTo>
                    <a:pt x="21" y="164"/>
                  </a:lnTo>
                  <a:lnTo>
                    <a:pt x="14" y="164"/>
                  </a:lnTo>
                  <a:lnTo>
                    <a:pt x="14" y="157"/>
                  </a:lnTo>
                  <a:lnTo>
                    <a:pt x="7" y="157"/>
                  </a:lnTo>
                  <a:lnTo>
                    <a:pt x="7" y="151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7" y="130"/>
                  </a:lnTo>
                  <a:lnTo>
                    <a:pt x="7" y="123"/>
                  </a:lnTo>
                  <a:lnTo>
                    <a:pt x="7" y="116"/>
                  </a:lnTo>
                  <a:lnTo>
                    <a:pt x="14" y="116"/>
                  </a:lnTo>
                  <a:lnTo>
                    <a:pt x="21" y="110"/>
                  </a:lnTo>
                  <a:lnTo>
                    <a:pt x="28" y="110"/>
                  </a:lnTo>
                  <a:lnTo>
                    <a:pt x="28" y="103"/>
                  </a:lnTo>
                  <a:lnTo>
                    <a:pt x="35" y="103"/>
                  </a:lnTo>
                  <a:lnTo>
                    <a:pt x="35" y="96"/>
                  </a:lnTo>
                  <a:lnTo>
                    <a:pt x="42" y="96"/>
                  </a:lnTo>
                  <a:lnTo>
                    <a:pt x="48" y="89"/>
                  </a:lnTo>
                  <a:lnTo>
                    <a:pt x="55" y="82"/>
                  </a:lnTo>
                  <a:lnTo>
                    <a:pt x="62" y="82"/>
                  </a:lnTo>
                  <a:lnTo>
                    <a:pt x="69" y="75"/>
                  </a:lnTo>
                  <a:lnTo>
                    <a:pt x="76" y="68"/>
                  </a:lnTo>
                  <a:lnTo>
                    <a:pt x="83" y="68"/>
                  </a:lnTo>
                  <a:lnTo>
                    <a:pt x="89" y="62"/>
                  </a:lnTo>
                  <a:lnTo>
                    <a:pt x="103" y="55"/>
                  </a:lnTo>
                  <a:lnTo>
                    <a:pt x="103" y="48"/>
                  </a:lnTo>
                  <a:lnTo>
                    <a:pt x="117" y="41"/>
                  </a:lnTo>
                  <a:lnTo>
                    <a:pt x="124" y="34"/>
                  </a:lnTo>
                  <a:lnTo>
                    <a:pt x="131" y="34"/>
                  </a:lnTo>
                  <a:lnTo>
                    <a:pt x="137" y="27"/>
                  </a:lnTo>
                  <a:lnTo>
                    <a:pt x="137" y="21"/>
                  </a:lnTo>
                  <a:lnTo>
                    <a:pt x="144" y="21"/>
                  </a:lnTo>
                  <a:lnTo>
                    <a:pt x="151" y="14"/>
                  </a:lnTo>
                  <a:lnTo>
                    <a:pt x="158" y="7"/>
                  </a:lnTo>
                  <a:lnTo>
                    <a:pt x="165" y="7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51" y="34"/>
                  </a:lnTo>
                  <a:lnTo>
                    <a:pt x="144" y="41"/>
                  </a:lnTo>
                  <a:lnTo>
                    <a:pt x="172" y="55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0" name="Freeform 2028"/>
            <p:cNvSpPr>
              <a:spLocks/>
            </p:cNvSpPr>
            <p:nvPr/>
          </p:nvSpPr>
          <p:spPr bwMode="auto">
            <a:xfrm>
              <a:off x="1998" y="2799"/>
              <a:ext cx="179" cy="172"/>
            </a:xfrm>
            <a:custGeom>
              <a:avLst/>
              <a:gdLst>
                <a:gd name="T0" fmla="*/ 171 w 179"/>
                <a:gd name="T1" fmla="*/ 54 h 172"/>
                <a:gd name="T2" fmla="*/ 27 w 179"/>
                <a:gd name="T3" fmla="*/ 164 h 172"/>
                <a:gd name="T4" fmla="*/ 27 w 179"/>
                <a:gd name="T5" fmla="*/ 171 h 172"/>
                <a:gd name="T6" fmla="*/ 20 w 179"/>
                <a:gd name="T7" fmla="*/ 171 h 172"/>
                <a:gd name="T8" fmla="*/ 14 w 179"/>
                <a:gd name="T9" fmla="*/ 164 h 172"/>
                <a:gd name="T10" fmla="*/ 7 w 179"/>
                <a:gd name="T11" fmla="*/ 164 h 172"/>
                <a:gd name="T12" fmla="*/ 7 w 179"/>
                <a:gd name="T13" fmla="*/ 157 h 172"/>
                <a:gd name="T14" fmla="*/ 0 w 179"/>
                <a:gd name="T15" fmla="*/ 150 h 172"/>
                <a:gd name="T16" fmla="*/ 0 w 179"/>
                <a:gd name="T17" fmla="*/ 143 h 172"/>
                <a:gd name="T18" fmla="*/ 0 w 179"/>
                <a:gd name="T19" fmla="*/ 136 h 172"/>
                <a:gd name="T20" fmla="*/ 0 w 179"/>
                <a:gd name="T21" fmla="*/ 130 h 172"/>
                <a:gd name="T22" fmla="*/ 7 w 179"/>
                <a:gd name="T23" fmla="*/ 130 h 172"/>
                <a:gd name="T24" fmla="*/ 7 w 179"/>
                <a:gd name="T25" fmla="*/ 123 h 172"/>
                <a:gd name="T26" fmla="*/ 14 w 179"/>
                <a:gd name="T27" fmla="*/ 123 h 172"/>
                <a:gd name="T28" fmla="*/ 14 w 179"/>
                <a:gd name="T29" fmla="*/ 116 h 172"/>
                <a:gd name="T30" fmla="*/ 20 w 179"/>
                <a:gd name="T31" fmla="*/ 116 h 172"/>
                <a:gd name="T32" fmla="*/ 20 w 179"/>
                <a:gd name="T33" fmla="*/ 109 h 172"/>
                <a:gd name="T34" fmla="*/ 27 w 179"/>
                <a:gd name="T35" fmla="*/ 109 h 172"/>
                <a:gd name="T36" fmla="*/ 34 w 179"/>
                <a:gd name="T37" fmla="*/ 109 h 172"/>
                <a:gd name="T38" fmla="*/ 34 w 179"/>
                <a:gd name="T39" fmla="*/ 102 h 172"/>
                <a:gd name="T40" fmla="*/ 41 w 179"/>
                <a:gd name="T41" fmla="*/ 95 h 172"/>
                <a:gd name="T42" fmla="*/ 48 w 179"/>
                <a:gd name="T43" fmla="*/ 95 h 172"/>
                <a:gd name="T44" fmla="*/ 55 w 179"/>
                <a:gd name="T45" fmla="*/ 89 h 172"/>
                <a:gd name="T46" fmla="*/ 62 w 179"/>
                <a:gd name="T47" fmla="*/ 82 h 172"/>
                <a:gd name="T48" fmla="*/ 68 w 179"/>
                <a:gd name="T49" fmla="*/ 82 h 172"/>
                <a:gd name="T50" fmla="*/ 75 w 179"/>
                <a:gd name="T51" fmla="*/ 75 h 172"/>
                <a:gd name="T52" fmla="*/ 82 w 179"/>
                <a:gd name="T53" fmla="*/ 68 h 172"/>
                <a:gd name="T54" fmla="*/ 89 w 179"/>
                <a:gd name="T55" fmla="*/ 61 h 172"/>
                <a:gd name="T56" fmla="*/ 96 w 179"/>
                <a:gd name="T57" fmla="*/ 61 h 172"/>
                <a:gd name="T58" fmla="*/ 103 w 179"/>
                <a:gd name="T59" fmla="*/ 54 h 172"/>
                <a:gd name="T60" fmla="*/ 109 w 179"/>
                <a:gd name="T61" fmla="*/ 48 h 172"/>
                <a:gd name="T62" fmla="*/ 116 w 179"/>
                <a:gd name="T63" fmla="*/ 41 h 172"/>
                <a:gd name="T64" fmla="*/ 123 w 179"/>
                <a:gd name="T65" fmla="*/ 34 h 172"/>
                <a:gd name="T66" fmla="*/ 130 w 179"/>
                <a:gd name="T67" fmla="*/ 34 h 172"/>
                <a:gd name="T68" fmla="*/ 137 w 179"/>
                <a:gd name="T69" fmla="*/ 27 h 172"/>
                <a:gd name="T70" fmla="*/ 144 w 179"/>
                <a:gd name="T71" fmla="*/ 27 h 172"/>
                <a:gd name="T72" fmla="*/ 150 w 179"/>
                <a:gd name="T73" fmla="*/ 20 h 172"/>
                <a:gd name="T74" fmla="*/ 157 w 179"/>
                <a:gd name="T75" fmla="*/ 13 h 172"/>
                <a:gd name="T76" fmla="*/ 164 w 179"/>
                <a:gd name="T77" fmla="*/ 7 h 172"/>
                <a:gd name="T78" fmla="*/ 171 w 179"/>
                <a:gd name="T79" fmla="*/ 7 h 172"/>
                <a:gd name="T80" fmla="*/ 171 w 179"/>
                <a:gd name="T81" fmla="*/ 0 h 172"/>
                <a:gd name="T82" fmla="*/ 178 w 179"/>
                <a:gd name="T83" fmla="*/ 0 h 172"/>
                <a:gd name="T84" fmla="*/ 150 w 179"/>
                <a:gd name="T85" fmla="*/ 34 h 172"/>
                <a:gd name="T86" fmla="*/ 144 w 179"/>
                <a:gd name="T87" fmla="*/ 48 h 172"/>
                <a:gd name="T88" fmla="*/ 171 w 179"/>
                <a:gd name="T89" fmla="*/ 54 h 1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9"/>
                <a:gd name="T136" fmla="*/ 0 h 172"/>
                <a:gd name="T137" fmla="*/ 179 w 179"/>
                <a:gd name="T138" fmla="*/ 172 h 1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9" h="172">
                  <a:moveTo>
                    <a:pt x="171" y="54"/>
                  </a:moveTo>
                  <a:lnTo>
                    <a:pt x="27" y="164"/>
                  </a:lnTo>
                  <a:lnTo>
                    <a:pt x="27" y="171"/>
                  </a:lnTo>
                  <a:lnTo>
                    <a:pt x="20" y="171"/>
                  </a:lnTo>
                  <a:lnTo>
                    <a:pt x="14" y="164"/>
                  </a:lnTo>
                  <a:lnTo>
                    <a:pt x="7" y="164"/>
                  </a:lnTo>
                  <a:lnTo>
                    <a:pt x="7" y="157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0" y="130"/>
                  </a:lnTo>
                  <a:lnTo>
                    <a:pt x="7" y="130"/>
                  </a:lnTo>
                  <a:lnTo>
                    <a:pt x="7" y="123"/>
                  </a:lnTo>
                  <a:lnTo>
                    <a:pt x="14" y="123"/>
                  </a:lnTo>
                  <a:lnTo>
                    <a:pt x="14" y="116"/>
                  </a:lnTo>
                  <a:lnTo>
                    <a:pt x="20" y="116"/>
                  </a:lnTo>
                  <a:lnTo>
                    <a:pt x="20" y="109"/>
                  </a:lnTo>
                  <a:lnTo>
                    <a:pt x="27" y="109"/>
                  </a:lnTo>
                  <a:lnTo>
                    <a:pt x="34" y="109"/>
                  </a:lnTo>
                  <a:lnTo>
                    <a:pt x="34" y="102"/>
                  </a:lnTo>
                  <a:lnTo>
                    <a:pt x="41" y="95"/>
                  </a:lnTo>
                  <a:lnTo>
                    <a:pt x="48" y="95"/>
                  </a:lnTo>
                  <a:lnTo>
                    <a:pt x="55" y="89"/>
                  </a:lnTo>
                  <a:lnTo>
                    <a:pt x="62" y="82"/>
                  </a:lnTo>
                  <a:lnTo>
                    <a:pt x="68" y="82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9" y="61"/>
                  </a:lnTo>
                  <a:lnTo>
                    <a:pt x="96" y="61"/>
                  </a:lnTo>
                  <a:lnTo>
                    <a:pt x="103" y="54"/>
                  </a:lnTo>
                  <a:lnTo>
                    <a:pt x="109" y="48"/>
                  </a:lnTo>
                  <a:lnTo>
                    <a:pt x="116" y="41"/>
                  </a:lnTo>
                  <a:lnTo>
                    <a:pt x="123" y="34"/>
                  </a:lnTo>
                  <a:lnTo>
                    <a:pt x="130" y="34"/>
                  </a:lnTo>
                  <a:lnTo>
                    <a:pt x="137" y="27"/>
                  </a:lnTo>
                  <a:lnTo>
                    <a:pt x="144" y="27"/>
                  </a:lnTo>
                  <a:lnTo>
                    <a:pt x="150" y="20"/>
                  </a:lnTo>
                  <a:lnTo>
                    <a:pt x="157" y="13"/>
                  </a:lnTo>
                  <a:lnTo>
                    <a:pt x="164" y="7"/>
                  </a:lnTo>
                  <a:lnTo>
                    <a:pt x="171" y="7"/>
                  </a:lnTo>
                  <a:lnTo>
                    <a:pt x="171" y="0"/>
                  </a:lnTo>
                  <a:lnTo>
                    <a:pt x="178" y="0"/>
                  </a:lnTo>
                  <a:lnTo>
                    <a:pt x="150" y="34"/>
                  </a:lnTo>
                  <a:lnTo>
                    <a:pt x="144" y="48"/>
                  </a:lnTo>
                  <a:lnTo>
                    <a:pt x="171" y="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1" name="Freeform 2029"/>
            <p:cNvSpPr>
              <a:spLocks/>
            </p:cNvSpPr>
            <p:nvPr/>
          </p:nvSpPr>
          <p:spPr bwMode="auto">
            <a:xfrm>
              <a:off x="2008" y="2836"/>
              <a:ext cx="159" cy="124"/>
            </a:xfrm>
            <a:custGeom>
              <a:avLst/>
              <a:gdLst>
                <a:gd name="T0" fmla="*/ 7 w 159"/>
                <a:gd name="T1" fmla="*/ 123 h 124"/>
                <a:gd name="T2" fmla="*/ 158 w 159"/>
                <a:gd name="T3" fmla="*/ 7 h 124"/>
                <a:gd name="T4" fmla="*/ 144 w 159"/>
                <a:gd name="T5" fmla="*/ 0 h 124"/>
                <a:gd name="T6" fmla="*/ 0 w 159"/>
                <a:gd name="T7" fmla="*/ 123 h 124"/>
                <a:gd name="T8" fmla="*/ 7 w 159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124"/>
                <a:gd name="T17" fmla="*/ 159 w 159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124">
                  <a:moveTo>
                    <a:pt x="7" y="123"/>
                  </a:moveTo>
                  <a:lnTo>
                    <a:pt x="158" y="7"/>
                  </a:lnTo>
                  <a:lnTo>
                    <a:pt x="144" y="0"/>
                  </a:lnTo>
                  <a:lnTo>
                    <a:pt x="0" y="123"/>
                  </a:lnTo>
                  <a:lnTo>
                    <a:pt x="7" y="123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2" name="Freeform 2030"/>
            <p:cNvSpPr>
              <a:spLocks/>
            </p:cNvSpPr>
            <p:nvPr/>
          </p:nvSpPr>
          <p:spPr bwMode="auto">
            <a:xfrm>
              <a:off x="2012" y="2840"/>
              <a:ext cx="158" cy="124"/>
            </a:xfrm>
            <a:custGeom>
              <a:avLst/>
              <a:gdLst>
                <a:gd name="T0" fmla="*/ 6 w 158"/>
                <a:gd name="T1" fmla="*/ 123 h 124"/>
                <a:gd name="T2" fmla="*/ 157 w 158"/>
                <a:gd name="T3" fmla="*/ 7 h 124"/>
                <a:gd name="T4" fmla="*/ 143 w 158"/>
                <a:gd name="T5" fmla="*/ 0 h 124"/>
                <a:gd name="T6" fmla="*/ 0 w 158"/>
                <a:gd name="T7" fmla="*/ 116 h 124"/>
                <a:gd name="T8" fmla="*/ 6 w 158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124"/>
                <a:gd name="T17" fmla="*/ 158 w 15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124">
                  <a:moveTo>
                    <a:pt x="6" y="123"/>
                  </a:moveTo>
                  <a:lnTo>
                    <a:pt x="157" y="7"/>
                  </a:lnTo>
                  <a:lnTo>
                    <a:pt x="143" y="0"/>
                  </a:lnTo>
                  <a:lnTo>
                    <a:pt x="0" y="116"/>
                  </a:lnTo>
                  <a:lnTo>
                    <a:pt x="6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3" name="Freeform 2031"/>
            <p:cNvSpPr>
              <a:spLocks/>
            </p:cNvSpPr>
            <p:nvPr/>
          </p:nvSpPr>
          <p:spPr bwMode="auto">
            <a:xfrm>
              <a:off x="2001" y="2829"/>
              <a:ext cx="166" cy="131"/>
            </a:xfrm>
            <a:custGeom>
              <a:avLst/>
              <a:gdLst>
                <a:gd name="T0" fmla="*/ 7 w 166"/>
                <a:gd name="T1" fmla="*/ 130 h 131"/>
                <a:gd name="T2" fmla="*/ 165 w 166"/>
                <a:gd name="T3" fmla="*/ 7 h 131"/>
                <a:gd name="T4" fmla="*/ 158 w 166"/>
                <a:gd name="T5" fmla="*/ 0 h 131"/>
                <a:gd name="T6" fmla="*/ 0 w 166"/>
                <a:gd name="T7" fmla="*/ 124 h 131"/>
                <a:gd name="T8" fmla="*/ 7 w 166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131"/>
                <a:gd name="T17" fmla="*/ 166 w 166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131">
                  <a:moveTo>
                    <a:pt x="7" y="130"/>
                  </a:moveTo>
                  <a:lnTo>
                    <a:pt x="165" y="7"/>
                  </a:lnTo>
                  <a:lnTo>
                    <a:pt x="158" y="0"/>
                  </a:lnTo>
                  <a:lnTo>
                    <a:pt x="0" y="124"/>
                  </a:lnTo>
                  <a:lnTo>
                    <a:pt x="7" y="13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4" name="Freeform 2032"/>
            <p:cNvSpPr>
              <a:spLocks/>
            </p:cNvSpPr>
            <p:nvPr/>
          </p:nvSpPr>
          <p:spPr bwMode="auto">
            <a:xfrm>
              <a:off x="2005" y="2833"/>
              <a:ext cx="158" cy="124"/>
            </a:xfrm>
            <a:custGeom>
              <a:avLst/>
              <a:gdLst>
                <a:gd name="T0" fmla="*/ 7 w 158"/>
                <a:gd name="T1" fmla="*/ 123 h 124"/>
                <a:gd name="T2" fmla="*/ 157 w 158"/>
                <a:gd name="T3" fmla="*/ 0 h 124"/>
                <a:gd name="T4" fmla="*/ 150 w 158"/>
                <a:gd name="T5" fmla="*/ 0 h 124"/>
                <a:gd name="T6" fmla="*/ 0 w 158"/>
                <a:gd name="T7" fmla="*/ 123 h 124"/>
                <a:gd name="T8" fmla="*/ 7 w 158"/>
                <a:gd name="T9" fmla="*/ 12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124"/>
                <a:gd name="T17" fmla="*/ 158 w 15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124">
                  <a:moveTo>
                    <a:pt x="7" y="123"/>
                  </a:moveTo>
                  <a:lnTo>
                    <a:pt x="157" y="0"/>
                  </a:lnTo>
                  <a:lnTo>
                    <a:pt x="150" y="0"/>
                  </a:lnTo>
                  <a:lnTo>
                    <a:pt x="0" y="123"/>
                  </a:lnTo>
                  <a:lnTo>
                    <a:pt x="7" y="1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5" name="Freeform 2033"/>
            <p:cNvSpPr>
              <a:spLocks/>
            </p:cNvSpPr>
            <p:nvPr/>
          </p:nvSpPr>
          <p:spPr bwMode="auto">
            <a:xfrm>
              <a:off x="2001" y="2816"/>
              <a:ext cx="172" cy="138"/>
            </a:xfrm>
            <a:custGeom>
              <a:avLst/>
              <a:gdLst>
                <a:gd name="T0" fmla="*/ 0 w 172"/>
                <a:gd name="T1" fmla="*/ 137 h 138"/>
                <a:gd name="T2" fmla="*/ 171 w 172"/>
                <a:gd name="T3" fmla="*/ 7 h 138"/>
                <a:gd name="T4" fmla="*/ 165 w 172"/>
                <a:gd name="T5" fmla="*/ 0 h 138"/>
                <a:gd name="T6" fmla="*/ 0 w 172"/>
                <a:gd name="T7" fmla="*/ 130 h 138"/>
                <a:gd name="T8" fmla="*/ 0 w 172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8"/>
                <a:gd name="T17" fmla="*/ 172 w 172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8">
                  <a:moveTo>
                    <a:pt x="0" y="137"/>
                  </a:moveTo>
                  <a:lnTo>
                    <a:pt x="171" y="7"/>
                  </a:lnTo>
                  <a:lnTo>
                    <a:pt x="165" y="0"/>
                  </a:lnTo>
                  <a:lnTo>
                    <a:pt x="0" y="130"/>
                  </a:lnTo>
                  <a:lnTo>
                    <a:pt x="0" y="137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6" name="Freeform 2034"/>
            <p:cNvSpPr>
              <a:spLocks/>
            </p:cNvSpPr>
            <p:nvPr/>
          </p:nvSpPr>
          <p:spPr bwMode="auto">
            <a:xfrm>
              <a:off x="2005" y="2819"/>
              <a:ext cx="172" cy="138"/>
            </a:xfrm>
            <a:custGeom>
              <a:avLst/>
              <a:gdLst>
                <a:gd name="T0" fmla="*/ 0 w 172"/>
                <a:gd name="T1" fmla="*/ 137 h 138"/>
                <a:gd name="T2" fmla="*/ 171 w 172"/>
                <a:gd name="T3" fmla="*/ 7 h 138"/>
                <a:gd name="T4" fmla="*/ 164 w 172"/>
                <a:gd name="T5" fmla="*/ 0 h 138"/>
                <a:gd name="T6" fmla="*/ 0 w 172"/>
                <a:gd name="T7" fmla="*/ 130 h 138"/>
                <a:gd name="T8" fmla="*/ 0 w 172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8"/>
                <a:gd name="T17" fmla="*/ 172 w 172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8">
                  <a:moveTo>
                    <a:pt x="0" y="137"/>
                  </a:moveTo>
                  <a:lnTo>
                    <a:pt x="171" y="7"/>
                  </a:lnTo>
                  <a:lnTo>
                    <a:pt x="164" y="0"/>
                  </a:lnTo>
                  <a:lnTo>
                    <a:pt x="0" y="130"/>
                  </a:lnTo>
                  <a:lnTo>
                    <a:pt x="0" y="1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7" name="Freeform 2035"/>
            <p:cNvSpPr>
              <a:spLocks/>
            </p:cNvSpPr>
            <p:nvPr/>
          </p:nvSpPr>
          <p:spPr bwMode="auto">
            <a:xfrm>
              <a:off x="2001" y="2809"/>
              <a:ext cx="172" cy="138"/>
            </a:xfrm>
            <a:custGeom>
              <a:avLst/>
              <a:gdLst>
                <a:gd name="T0" fmla="*/ 0 w 172"/>
                <a:gd name="T1" fmla="*/ 137 h 138"/>
                <a:gd name="T2" fmla="*/ 171 w 172"/>
                <a:gd name="T3" fmla="*/ 0 h 138"/>
                <a:gd name="T4" fmla="*/ 165 w 172"/>
                <a:gd name="T5" fmla="*/ 0 h 138"/>
                <a:gd name="T6" fmla="*/ 0 w 172"/>
                <a:gd name="T7" fmla="*/ 123 h 138"/>
                <a:gd name="T8" fmla="*/ 0 w 172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8"/>
                <a:gd name="T17" fmla="*/ 172 w 172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8">
                  <a:moveTo>
                    <a:pt x="0" y="137"/>
                  </a:moveTo>
                  <a:lnTo>
                    <a:pt x="171" y="0"/>
                  </a:lnTo>
                  <a:lnTo>
                    <a:pt x="165" y="0"/>
                  </a:lnTo>
                  <a:lnTo>
                    <a:pt x="0" y="123"/>
                  </a:lnTo>
                  <a:lnTo>
                    <a:pt x="0" y="137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8" name="Freeform 2036"/>
            <p:cNvSpPr>
              <a:spLocks/>
            </p:cNvSpPr>
            <p:nvPr/>
          </p:nvSpPr>
          <p:spPr bwMode="auto">
            <a:xfrm>
              <a:off x="2005" y="2812"/>
              <a:ext cx="172" cy="138"/>
            </a:xfrm>
            <a:custGeom>
              <a:avLst/>
              <a:gdLst>
                <a:gd name="T0" fmla="*/ 0 w 172"/>
                <a:gd name="T1" fmla="*/ 137 h 138"/>
                <a:gd name="T2" fmla="*/ 171 w 172"/>
                <a:gd name="T3" fmla="*/ 0 h 138"/>
                <a:gd name="T4" fmla="*/ 164 w 172"/>
                <a:gd name="T5" fmla="*/ 0 h 138"/>
                <a:gd name="T6" fmla="*/ 0 w 172"/>
                <a:gd name="T7" fmla="*/ 123 h 138"/>
                <a:gd name="T8" fmla="*/ 0 w 172"/>
                <a:gd name="T9" fmla="*/ 13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8"/>
                <a:gd name="T17" fmla="*/ 172 w 172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8">
                  <a:moveTo>
                    <a:pt x="0" y="137"/>
                  </a:moveTo>
                  <a:lnTo>
                    <a:pt x="171" y="0"/>
                  </a:lnTo>
                  <a:lnTo>
                    <a:pt x="164" y="0"/>
                  </a:lnTo>
                  <a:lnTo>
                    <a:pt x="0" y="123"/>
                  </a:lnTo>
                  <a:lnTo>
                    <a:pt x="0" y="1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9" name="Freeform 2037"/>
            <p:cNvSpPr>
              <a:spLocks/>
            </p:cNvSpPr>
            <p:nvPr/>
          </p:nvSpPr>
          <p:spPr bwMode="auto">
            <a:xfrm>
              <a:off x="2001" y="2802"/>
              <a:ext cx="172" cy="131"/>
            </a:xfrm>
            <a:custGeom>
              <a:avLst/>
              <a:gdLst>
                <a:gd name="T0" fmla="*/ 0 w 172"/>
                <a:gd name="T1" fmla="*/ 130 h 131"/>
                <a:gd name="T2" fmla="*/ 171 w 172"/>
                <a:gd name="T3" fmla="*/ 0 h 131"/>
                <a:gd name="T4" fmla="*/ 165 w 172"/>
                <a:gd name="T5" fmla="*/ 0 h 131"/>
                <a:gd name="T6" fmla="*/ 7 w 172"/>
                <a:gd name="T7" fmla="*/ 116 h 131"/>
                <a:gd name="T8" fmla="*/ 0 w 172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130"/>
                  </a:moveTo>
                  <a:lnTo>
                    <a:pt x="171" y="0"/>
                  </a:lnTo>
                  <a:lnTo>
                    <a:pt x="165" y="0"/>
                  </a:lnTo>
                  <a:lnTo>
                    <a:pt x="7" y="116"/>
                  </a:lnTo>
                  <a:lnTo>
                    <a:pt x="0" y="13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0" name="Freeform 2038"/>
            <p:cNvSpPr>
              <a:spLocks/>
            </p:cNvSpPr>
            <p:nvPr/>
          </p:nvSpPr>
          <p:spPr bwMode="auto">
            <a:xfrm>
              <a:off x="2005" y="2806"/>
              <a:ext cx="172" cy="130"/>
            </a:xfrm>
            <a:custGeom>
              <a:avLst/>
              <a:gdLst>
                <a:gd name="T0" fmla="*/ 0 w 172"/>
                <a:gd name="T1" fmla="*/ 129 h 130"/>
                <a:gd name="T2" fmla="*/ 171 w 172"/>
                <a:gd name="T3" fmla="*/ 0 h 130"/>
                <a:gd name="T4" fmla="*/ 164 w 172"/>
                <a:gd name="T5" fmla="*/ 0 h 130"/>
                <a:gd name="T6" fmla="*/ 7 w 172"/>
                <a:gd name="T7" fmla="*/ 116 h 130"/>
                <a:gd name="T8" fmla="*/ 0 w 172"/>
                <a:gd name="T9" fmla="*/ 129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0"/>
                <a:gd name="T17" fmla="*/ 172 w 172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0">
                  <a:moveTo>
                    <a:pt x="0" y="129"/>
                  </a:moveTo>
                  <a:lnTo>
                    <a:pt x="171" y="0"/>
                  </a:lnTo>
                  <a:lnTo>
                    <a:pt x="164" y="0"/>
                  </a:lnTo>
                  <a:lnTo>
                    <a:pt x="7" y="116"/>
                  </a:lnTo>
                  <a:lnTo>
                    <a:pt x="0" y="12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1" name="Freeform 2039"/>
            <p:cNvSpPr>
              <a:spLocks/>
            </p:cNvSpPr>
            <p:nvPr/>
          </p:nvSpPr>
          <p:spPr bwMode="auto">
            <a:xfrm>
              <a:off x="1707" y="2659"/>
              <a:ext cx="453" cy="254"/>
            </a:xfrm>
            <a:custGeom>
              <a:avLst/>
              <a:gdLst>
                <a:gd name="T0" fmla="*/ 267 w 453"/>
                <a:gd name="T1" fmla="*/ 253 h 254"/>
                <a:gd name="T2" fmla="*/ 260 w 453"/>
                <a:gd name="T3" fmla="*/ 246 h 254"/>
                <a:gd name="T4" fmla="*/ 253 w 453"/>
                <a:gd name="T5" fmla="*/ 246 h 254"/>
                <a:gd name="T6" fmla="*/ 246 w 453"/>
                <a:gd name="T7" fmla="*/ 246 h 254"/>
                <a:gd name="T8" fmla="*/ 246 w 453"/>
                <a:gd name="T9" fmla="*/ 239 h 254"/>
                <a:gd name="T10" fmla="*/ 240 w 453"/>
                <a:gd name="T11" fmla="*/ 239 h 254"/>
                <a:gd name="T12" fmla="*/ 240 w 453"/>
                <a:gd name="T13" fmla="*/ 232 h 254"/>
                <a:gd name="T14" fmla="*/ 240 w 453"/>
                <a:gd name="T15" fmla="*/ 225 h 254"/>
                <a:gd name="T16" fmla="*/ 240 w 453"/>
                <a:gd name="T17" fmla="*/ 218 h 254"/>
                <a:gd name="T18" fmla="*/ 240 w 453"/>
                <a:gd name="T19" fmla="*/ 211 h 254"/>
                <a:gd name="T20" fmla="*/ 233 w 453"/>
                <a:gd name="T21" fmla="*/ 211 h 254"/>
                <a:gd name="T22" fmla="*/ 233 w 453"/>
                <a:gd name="T23" fmla="*/ 218 h 254"/>
                <a:gd name="T24" fmla="*/ 233 w 453"/>
                <a:gd name="T25" fmla="*/ 225 h 254"/>
                <a:gd name="T26" fmla="*/ 233 w 453"/>
                <a:gd name="T27" fmla="*/ 232 h 254"/>
                <a:gd name="T28" fmla="*/ 240 w 453"/>
                <a:gd name="T29" fmla="*/ 232 h 254"/>
                <a:gd name="T30" fmla="*/ 240 w 453"/>
                <a:gd name="T31" fmla="*/ 239 h 254"/>
                <a:gd name="T32" fmla="*/ 246 w 453"/>
                <a:gd name="T33" fmla="*/ 239 h 254"/>
                <a:gd name="T34" fmla="*/ 103 w 453"/>
                <a:gd name="T35" fmla="*/ 184 h 254"/>
                <a:gd name="T36" fmla="*/ 34 w 453"/>
                <a:gd name="T37" fmla="*/ 150 h 254"/>
                <a:gd name="T38" fmla="*/ 34 w 453"/>
                <a:gd name="T39" fmla="*/ 157 h 254"/>
                <a:gd name="T40" fmla="*/ 27 w 453"/>
                <a:gd name="T41" fmla="*/ 157 h 254"/>
                <a:gd name="T42" fmla="*/ 21 w 453"/>
                <a:gd name="T43" fmla="*/ 157 h 254"/>
                <a:gd name="T44" fmla="*/ 21 w 453"/>
                <a:gd name="T45" fmla="*/ 150 h 254"/>
                <a:gd name="T46" fmla="*/ 14 w 453"/>
                <a:gd name="T47" fmla="*/ 150 h 254"/>
                <a:gd name="T48" fmla="*/ 7 w 453"/>
                <a:gd name="T49" fmla="*/ 143 h 254"/>
                <a:gd name="T50" fmla="*/ 7 w 453"/>
                <a:gd name="T51" fmla="*/ 136 h 254"/>
                <a:gd name="T52" fmla="*/ 0 w 453"/>
                <a:gd name="T53" fmla="*/ 129 h 254"/>
                <a:gd name="T54" fmla="*/ 0 w 453"/>
                <a:gd name="T55" fmla="*/ 123 h 254"/>
                <a:gd name="T56" fmla="*/ 0 w 453"/>
                <a:gd name="T57" fmla="*/ 116 h 254"/>
                <a:gd name="T58" fmla="*/ 7 w 453"/>
                <a:gd name="T59" fmla="*/ 109 h 254"/>
                <a:gd name="T60" fmla="*/ 7 w 453"/>
                <a:gd name="T61" fmla="*/ 102 h 254"/>
                <a:gd name="T62" fmla="*/ 14 w 453"/>
                <a:gd name="T63" fmla="*/ 102 h 254"/>
                <a:gd name="T64" fmla="*/ 21 w 453"/>
                <a:gd name="T65" fmla="*/ 95 h 254"/>
                <a:gd name="T66" fmla="*/ 27 w 453"/>
                <a:gd name="T67" fmla="*/ 88 h 254"/>
                <a:gd name="T68" fmla="*/ 34 w 453"/>
                <a:gd name="T69" fmla="*/ 88 h 254"/>
                <a:gd name="T70" fmla="*/ 41 w 453"/>
                <a:gd name="T71" fmla="*/ 82 h 254"/>
                <a:gd name="T72" fmla="*/ 48 w 453"/>
                <a:gd name="T73" fmla="*/ 75 h 254"/>
                <a:gd name="T74" fmla="*/ 55 w 453"/>
                <a:gd name="T75" fmla="*/ 75 h 254"/>
                <a:gd name="T76" fmla="*/ 69 w 453"/>
                <a:gd name="T77" fmla="*/ 68 h 254"/>
                <a:gd name="T78" fmla="*/ 75 w 453"/>
                <a:gd name="T79" fmla="*/ 68 h 254"/>
                <a:gd name="T80" fmla="*/ 82 w 453"/>
                <a:gd name="T81" fmla="*/ 61 h 254"/>
                <a:gd name="T82" fmla="*/ 96 w 453"/>
                <a:gd name="T83" fmla="*/ 54 h 254"/>
                <a:gd name="T84" fmla="*/ 103 w 453"/>
                <a:gd name="T85" fmla="*/ 54 h 254"/>
                <a:gd name="T86" fmla="*/ 116 w 453"/>
                <a:gd name="T87" fmla="*/ 47 h 254"/>
                <a:gd name="T88" fmla="*/ 123 w 453"/>
                <a:gd name="T89" fmla="*/ 41 h 254"/>
                <a:gd name="T90" fmla="*/ 130 w 453"/>
                <a:gd name="T91" fmla="*/ 41 h 254"/>
                <a:gd name="T92" fmla="*/ 144 w 453"/>
                <a:gd name="T93" fmla="*/ 34 h 254"/>
                <a:gd name="T94" fmla="*/ 151 w 453"/>
                <a:gd name="T95" fmla="*/ 27 h 254"/>
                <a:gd name="T96" fmla="*/ 157 w 453"/>
                <a:gd name="T97" fmla="*/ 27 h 254"/>
                <a:gd name="T98" fmla="*/ 164 w 453"/>
                <a:gd name="T99" fmla="*/ 20 h 254"/>
                <a:gd name="T100" fmla="*/ 171 w 453"/>
                <a:gd name="T101" fmla="*/ 20 h 254"/>
                <a:gd name="T102" fmla="*/ 178 w 453"/>
                <a:gd name="T103" fmla="*/ 13 h 254"/>
                <a:gd name="T104" fmla="*/ 185 w 453"/>
                <a:gd name="T105" fmla="*/ 13 h 254"/>
                <a:gd name="T106" fmla="*/ 192 w 453"/>
                <a:gd name="T107" fmla="*/ 6 h 254"/>
                <a:gd name="T108" fmla="*/ 199 w 453"/>
                <a:gd name="T109" fmla="*/ 6 h 254"/>
                <a:gd name="T110" fmla="*/ 205 w 453"/>
                <a:gd name="T111" fmla="*/ 6 h 254"/>
                <a:gd name="T112" fmla="*/ 205 w 453"/>
                <a:gd name="T113" fmla="*/ 0 h 254"/>
                <a:gd name="T114" fmla="*/ 212 w 453"/>
                <a:gd name="T115" fmla="*/ 0 h 254"/>
                <a:gd name="T116" fmla="*/ 452 w 453"/>
                <a:gd name="T117" fmla="*/ 61 h 254"/>
                <a:gd name="T118" fmla="*/ 397 w 453"/>
                <a:gd name="T119" fmla="*/ 116 h 254"/>
                <a:gd name="T120" fmla="*/ 274 w 453"/>
                <a:gd name="T121" fmla="*/ 218 h 254"/>
                <a:gd name="T122" fmla="*/ 267 w 453"/>
                <a:gd name="T123" fmla="*/ 253 h 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3"/>
                <a:gd name="T187" fmla="*/ 0 h 254"/>
                <a:gd name="T188" fmla="*/ 453 w 453"/>
                <a:gd name="T189" fmla="*/ 254 h 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3" h="254">
                  <a:moveTo>
                    <a:pt x="267" y="253"/>
                  </a:moveTo>
                  <a:lnTo>
                    <a:pt x="260" y="246"/>
                  </a:lnTo>
                  <a:lnTo>
                    <a:pt x="253" y="246"/>
                  </a:lnTo>
                  <a:lnTo>
                    <a:pt x="246" y="246"/>
                  </a:lnTo>
                  <a:lnTo>
                    <a:pt x="246" y="239"/>
                  </a:lnTo>
                  <a:lnTo>
                    <a:pt x="240" y="239"/>
                  </a:lnTo>
                  <a:lnTo>
                    <a:pt x="240" y="232"/>
                  </a:lnTo>
                  <a:lnTo>
                    <a:pt x="240" y="225"/>
                  </a:lnTo>
                  <a:lnTo>
                    <a:pt x="240" y="218"/>
                  </a:lnTo>
                  <a:lnTo>
                    <a:pt x="240" y="211"/>
                  </a:lnTo>
                  <a:lnTo>
                    <a:pt x="233" y="211"/>
                  </a:lnTo>
                  <a:lnTo>
                    <a:pt x="233" y="218"/>
                  </a:lnTo>
                  <a:lnTo>
                    <a:pt x="233" y="225"/>
                  </a:lnTo>
                  <a:lnTo>
                    <a:pt x="233" y="232"/>
                  </a:lnTo>
                  <a:lnTo>
                    <a:pt x="240" y="232"/>
                  </a:lnTo>
                  <a:lnTo>
                    <a:pt x="240" y="239"/>
                  </a:lnTo>
                  <a:lnTo>
                    <a:pt x="246" y="239"/>
                  </a:lnTo>
                  <a:lnTo>
                    <a:pt x="103" y="184"/>
                  </a:lnTo>
                  <a:lnTo>
                    <a:pt x="34" y="150"/>
                  </a:lnTo>
                  <a:lnTo>
                    <a:pt x="34" y="157"/>
                  </a:lnTo>
                  <a:lnTo>
                    <a:pt x="27" y="157"/>
                  </a:lnTo>
                  <a:lnTo>
                    <a:pt x="21" y="157"/>
                  </a:lnTo>
                  <a:lnTo>
                    <a:pt x="21" y="150"/>
                  </a:lnTo>
                  <a:lnTo>
                    <a:pt x="14" y="150"/>
                  </a:lnTo>
                  <a:lnTo>
                    <a:pt x="7" y="143"/>
                  </a:lnTo>
                  <a:lnTo>
                    <a:pt x="7" y="136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7" y="109"/>
                  </a:lnTo>
                  <a:lnTo>
                    <a:pt x="7" y="102"/>
                  </a:lnTo>
                  <a:lnTo>
                    <a:pt x="14" y="102"/>
                  </a:lnTo>
                  <a:lnTo>
                    <a:pt x="21" y="95"/>
                  </a:lnTo>
                  <a:lnTo>
                    <a:pt x="27" y="88"/>
                  </a:lnTo>
                  <a:lnTo>
                    <a:pt x="34" y="88"/>
                  </a:lnTo>
                  <a:lnTo>
                    <a:pt x="41" y="82"/>
                  </a:lnTo>
                  <a:lnTo>
                    <a:pt x="48" y="75"/>
                  </a:lnTo>
                  <a:lnTo>
                    <a:pt x="55" y="75"/>
                  </a:lnTo>
                  <a:lnTo>
                    <a:pt x="69" y="68"/>
                  </a:lnTo>
                  <a:lnTo>
                    <a:pt x="75" y="68"/>
                  </a:lnTo>
                  <a:lnTo>
                    <a:pt x="82" y="61"/>
                  </a:lnTo>
                  <a:lnTo>
                    <a:pt x="96" y="54"/>
                  </a:lnTo>
                  <a:lnTo>
                    <a:pt x="103" y="54"/>
                  </a:lnTo>
                  <a:lnTo>
                    <a:pt x="116" y="47"/>
                  </a:lnTo>
                  <a:lnTo>
                    <a:pt x="123" y="41"/>
                  </a:lnTo>
                  <a:lnTo>
                    <a:pt x="130" y="41"/>
                  </a:lnTo>
                  <a:lnTo>
                    <a:pt x="144" y="34"/>
                  </a:lnTo>
                  <a:lnTo>
                    <a:pt x="151" y="27"/>
                  </a:lnTo>
                  <a:lnTo>
                    <a:pt x="157" y="27"/>
                  </a:lnTo>
                  <a:lnTo>
                    <a:pt x="164" y="20"/>
                  </a:lnTo>
                  <a:lnTo>
                    <a:pt x="171" y="20"/>
                  </a:lnTo>
                  <a:lnTo>
                    <a:pt x="178" y="13"/>
                  </a:lnTo>
                  <a:lnTo>
                    <a:pt x="185" y="13"/>
                  </a:lnTo>
                  <a:lnTo>
                    <a:pt x="192" y="6"/>
                  </a:lnTo>
                  <a:lnTo>
                    <a:pt x="199" y="6"/>
                  </a:lnTo>
                  <a:lnTo>
                    <a:pt x="205" y="6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452" y="61"/>
                  </a:lnTo>
                  <a:lnTo>
                    <a:pt x="397" y="116"/>
                  </a:lnTo>
                  <a:lnTo>
                    <a:pt x="274" y="218"/>
                  </a:lnTo>
                  <a:lnTo>
                    <a:pt x="267" y="253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2" name="Freeform 2040"/>
            <p:cNvSpPr>
              <a:spLocks/>
            </p:cNvSpPr>
            <p:nvPr/>
          </p:nvSpPr>
          <p:spPr bwMode="auto">
            <a:xfrm>
              <a:off x="1710" y="2662"/>
              <a:ext cx="446" cy="254"/>
            </a:xfrm>
            <a:custGeom>
              <a:avLst/>
              <a:gdLst>
                <a:gd name="T0" fmla="*/ 261 w 446"/>
                <a:gd name="T1" fmla="*/ 246 h 254"/>
                <a:gd name="T2" fmla="*/ 247 w 446"/>
                <a:gd name="T3" fmla="*/ 239 h 254"/>
                <a:gd name="T4" fmla="*/ 240 w 446"/>
                <a:gd name="T5" fmla="*/ 232 h 254"/>
                <a:gd name="T6" fmla="*/ 240 w 446"/>
                <a:gd name="T7" fmla="*/ 219 h 254"/>
                <a:gd name="T8" fmla="*/ 240 w 446"/>
                <a:gd name="T9" fmla="*/ 205 h 254"/>
                <a:gd name="T10" fmla="*/ 233 w 446"/>
                <a:gd name="T11" fmla="*/ 212 h 254"/>
                <a:gd name="T12" fmla="*/ 233 w 446"/>
                <a:gd name="T13" fmla="*/ 226 h 254"/>
                <a:gd name="T14" fmla="*/ 240 w 446"/>
                <a:gd name="T15" fmla="*/ 232 h 254"/>
                <a:gd name="T16" fmla="*/ 103 w 446"/>
                <a:gd name="T17" fmla="*/ 178 h 254"/>
                <a:gd name="T18" fmla="*/ 28 w 446"/>
                <a:gd name="T19" fmla="*/ 150 h 254"/>
                <a:gd name="T20" fmla="*/ 21 w 446"/>
                <a:gd name="T21" fmla="*/ 157 h 254"/>
                <a:gd name="T22" fmla="*/ 14 w 446"/>
                <a:gd name="T23" fmla="*/ 150 h 254"/>
                <a:gd name="T24" fmla="*/ 14 w 446"/>
                <a:gd name="T25" fmla="*/ 150 h 254"/>
                <a:gd name="T26" fmla="*/ 7 w 446"/>
                <a:gd name="T27" fmla="*/ 144 h 254"/>
                <a:gd name="T28" fmla="*/ 0 w 446"/>
                <a:gd name="T29" fmla="*/ 130 h 254"/>
                <a:gd name="T30" fmla="*/ 0 w 446"/>
                <a:gd name="T31" fmla="*/ 116 h 254"/>
                <a:gd name="T32" fmla="*/ 7 w 446"/>
                <a:gd name="T33" fmla="*/ 103 h 254"/>
                <a:gd name="T34" fmla="*/ 21 w 446"/>
                <a:gd name="T35" fmla="*/ 96 h 254"/>
                <a:gd name="T36" fmla="*/ 35 w 446"/>
                <a:gd name="T37" fmla="*/ 89 h 254"/>
                <a:gd name="T38" fmla="*/ 48 w 446"/>
                <a:gd name="T39" fmla="*/ 75 h 254"/>
                <a:gd name="T40" fmla="*/ 69 w 446"/>
                <a:gd name="T41" fmla="*/ 68 h 254"/>
                <a:gd name="T42" fmla="*/ 83 w 446"/>
                <a:gd name="T43" fmla="*/ 61 h 254"/>
                <a:gd name="T44" fmla="*/ 103 w 446"/>
                <a:gd name="T45" fmla="*/ 48 h 254"/>
                <a:gd name="T46" fmla="*/ 124 w 446"/>
                <a:gd name="T47" fmla="*/ 41 h 254"/>
                <a:gd name="T48" fmla="*/ 137 w 446"/>
                <a:gd name="T49" fmla="*/ 34 h 254"/>
                <a:gd name="T50" fmla="*/ 158 w 446"/>
                <a:gd name="T51" fmla="*/ 27 h 254"/>
                <a:gd name="T52" fmla="*/ 172 w 446"/>
                <a:gd name="T53" fmla="*/ 14 h 254"/>
                <a:gd name="T54" fmla="*/ 185 w 446"/>
                <a:gd name="T55" fmla="*/ 7 h 254"/>
                <a:gd name="T56" fmla="*/ 199 w 446"/>
                <a:gd name="T57" fmla="*/ 7 h 254"/>
                <a:gd name="T58" fmla="*/ 206 w 446"/>
                <a:gd name="T59" fmla="*/ 0 h 254"/>
                <a:gd name="T60" fmla="*/ 445 w 446"/>
                <a:gd name="T61" fmla="*/ 61 h 254"/>
                <a:gd name="T62" fmla="*/ 274 w 446"/>
                <a:gd name="T63" fmla="*/ 219 h 2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6"/>
                <a:gd name="T97" fmla="*/ 0 h 254"/>
                <a:gd name="T98" fmla="*/ 446 w 446"/>
                <a:gd name="T99" fmla="*/ 254 h 2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6" h="254">
                  <a:moveTo>
                    <a:pt x="267" y="253"/>
                  </a:moveTo>
                  <a:lnTo>
                    <a:pt x="261" y="246"/>
                  </a:lnTo>
                  <a:lnTo>
                    <a:pt x="254" y="246"/>
                  </a:lnTo>
                  <a:lnTo>
                    <a:pt x="247" y="239"/>
                  </a:lnTo>
                  <a:lnTo>
                    <a:pt x="240" y="239"/>
                  </a:lnTo>
                  <a:lnTo>
                    <a:pt x="240" y="232"/>
                  </a:lnTo>
                  <a:lnTo>
                    <a:pt x="240" y="226"/>
                  </a:lnTo>
                  <a:lnTo>
                    <a:pt x="240" y="219"/>
                  </a:lnTo>
                  <a:lnTo>
                    <a:pt x="240" y="212"/>
                  </a:lnTo>
                  <a:lnTo>
                    <a:pt x="240" y="205"/>
                  </a:lnTo>
                  <a:lnTo>
                    <a:pt x="233" y="205"/>
                  </a:lnTo>
                  <a:lnTo>
                    <a:pt x="233" y="212"/>
                  </a:lnTo>
                  <a:lnTo>
                    <a:pt x="233" y="219"/>
                  </a:lnTo>
                  <a:lnTo>
                    <a:pt x="233" y="226"/>
                  </a:lnTo>
                  <a:lnTo>
                    <a:pt x="233" y="232"/>
                  </a:lnTo>
                  <a:lnTo>
                    <a:pt x="240" y="232"/>
                  </a:lnTo>
                  <a:lnTo>
                    <a:pt x="240" y="239"/>
                  </a:lnTo>
                  <a:lnTo>
                    <a:pt x="103" y="178"/>
                  </a:lnTo>
                  <a:lnTo>
                    <a:pt x="35" y="150"/>
                  </a:lnTo>
                  <a:lnTo>
                    <a:pt x="28" y="150"/>
                  </a:lnTo>
                  <a:lnTo>
                    <a:pt x="28" y="157"/>
                  </a:lnTo>
                  <a:lnTo>
                    <a:pt x="21" y="157"/>
                  </a:lnTo>
                  <a:lnTo>
                    <a:pt x="21" y="150"/>
                  </a:lnTo>
                  <a:lnTo>
                    <a:pt x="14" y="150"/>
                  </a:lnTo>
                  <a:lnTo>
                    <a:pt x="14" y="144"/>
                  </a:lnTo>
                  <a:lnTo>
                    <a:pt x="14" y="150"/>
                  </a:lnTo>
                  <a:lnTo>
                    <a:pt x="7" y="150"/>
                  </a:lnTo>
                  <a:lnTo>
                    <a:pt x="7" y="144"/>
                  </a:lnTo>
                  <a:lnTo>
                    <a:pt x="0" y="137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0" y="109"/>
                  </a:lnTo>
                  <a:lnTo>
                    <a:pt x="7" y="103"/>
                  </a:lnTo>
                  <a:lnTo>
                    <a:pt x="14" y="96"/>
                  </a:lnTo>
                  <a:lnTo>
                    <a:pt x="21" y="96"/>
                  </a:lnTo>
                  <a:lnTo>
                    <a:pt x="28" y="89"/>
                  </a:lnTo>
                  <a:lnTo>
                    <a:pt x="35" y="89"/>
                  </a:lnTo>
                  <a:lnTo>
                    <a:pt x="42" y="82"/>
                  </a:lnTo>
                  <a:lnTo>
                    <a:pt x="48" y="75"/>
                  </a:lnTo>
                  <a:lnTo>
                    <a:pt x="55" y="75"/>
                  </a:lnTo>
                  <a:lnTo>
                    <a:pt x="69" y="68"/>
                  </a:lnTo>
                  <a:lnTo>
                    <a:pt x="76" y="61"/>
                  </a:lnTo>
                  <a:lnTo>
                    <a:pt x="83" y="61"/>
                  </a:lnTo>
                  <a:lnTo>
                    <a:pt x="96" y="55"/>
                  </a:lnTo>
                  <a:lnTo>
                    <a:pt x="103" y="48"/>
                  </a:lnTo>
                  <a:lnTo>
                    <a:pt x="110" y="48"/>
                  </a:lnTo>
                  <a:lnTo>
                    <a:pt x="124" y="41"/>
                  </a:lnTo>
                  <a:lnTo>
                    <a:pt x="131" y="34"/>
                  </a:lnTo>
                  <a:lnTo>
                    <a:pt x="137" y="34"/>
                  </a:lnTo>
                  <a:lnTo>
                    <a:pt x="144" y="27"/>
                  </a:lnTo>
                  <a:lnTo>
                    <a:pt x="158" y="27"/>
                  </a:lnTo>
                  <a:lnTo>
                    <a:pt x="165" y="20"/>
                  </a:lnTo>
                  <a:lnTo>
                    <a:pt x="172" y="14"/>
                  </a:lnTo>
                  <a:lnTo>
                    <a:pt x="178" y="14"/>
                  </a:lnTo>
                  <a:lnTo>
                    <a:pt x="185" y="7"/>
                  </a:lnTo>
                  <a:lnTo>
                    <a:pt x="192" y="7"/>
                  </a:lnTo>
                  <a:lnTo>
                    <a:pt x="199" y="7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3" y="0"/>
                  </a:lnTo>
                  <a:lnTo>
                    <a:pt x="445" y="61"/>
                  </a:lnTo>
                  <a:lnTo>
                    <a:pt x="397" y="116"/>
                  </a:lnTo>
                  <a:lnTo>
                    <a:pt x="274" y="219"/>
                  </a:lnTo>
                  <a:lnTo>
                    <a:pt x="267" y="25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3" name="Freeform 2041"/>
            <p:cNvSpPr>
              <a:spLocks/>
            </p:cNvSpPr>
            <p:nvPr/>
          </p:nvSpPr>
          <p:spPr bwMode="auto">
            <a:xfrm>
              <a:off x="1960" y="2720"/>
              <a:ext cx="200" cy="193"/>
            </a:xfrm>
            <a:custGeom>
              <a:avLst/>
              <a:gdLst>
                <a:gd name="T0" fmla="*/ 192 w 200"/>
                <a:gd name="T1" fmla="*/ 55 h 193"/>
                <a:gd name="T2" fmla="*/ 28 w 200"/>
                <a:gd name="T3" fmla="*/ 192 h 193"/>
                <a:gd name="T4" fmla="*/ 21 w 200"/>
                <a:gd name="T5" fmla="*/ 192 h 193"/>
                <a:gd name="T6" fmla="*/ 14 w 200"/>
                <a:gd name="T7" fmla="*/ 192 h 193"/>
                <a:gd name="T8" fmla="*/ 7 w 200"/>
                <a:gd name="T9" fmla="*/ 192 h 193"/>
                <a:gd name="T10" fmla="*/ 7 w 200"/>
                <a:gd name="T11" fmla="*/ 185 h 193"/>
                <a:gd name="T12" fmla="*/ 0 w 200"/>
                <a:gd name="T13" fmla="*/ 185 h 193"/>
                <a:gd name="T14" fmla="*/ 0 w 200"/>
                <a:gd name="T15" fmla="*/ 178 h 193"/>
                <a:gd name="T16" fmla="*/ 0 w 200"/>
                <a:gd name="T17" fmla="*/ 171 h 193"/>
                <a:gd name="T18" fmla="*/ 0 w 200"/>
                <a:gd name="T19" fmla="*/ 164 h 193"/>
                <a:gd name="T20" fmla="*/ 0 w 200"/>
                <a:gd name="T21" fmla="*/ 157 h 193"/>
                <a:gd name="T22" fmla="*/ 0 w 200"/>
                <a:gd name="T23" fmla="*/ 150 h 193"/>
                <a:gd name="T24" fmla="*/ 7 w 200"/>
                <a:gd name="T25" fmla="*/ 150 h 193"/>
                <a:gd name="T26" fmla="*/ 7 w 200"/>
                <a:gd name="T27" fmla="*/ 144 h 193"/>
                <a:gd name="T28" fmla="*/ 14 w 200"/>
                <a:gd name="T29" fmla="*/ 144 h 193"/>
                <a:gd name="T30" fmla="*/ 14 w 200"/>
                <a:gd name="T31" fmla="*/ 137 h 193"/>
                <a:gd name="T32" fmla="*/ 21 w 200"/>
                <a:gd name="T33" fmla="*/ 137 h 193"/>
                <a:gd name="T34" fmla="*/ 28 w 200"/>
                <a:gd name="T35" fmla="*/ 130 h 193"/>
                <a:gd name="T36" fmla="*/ 34 w 200"/>
                <a:gd name="T37" fmla="*/ 130 h 193"/>
                <a:gd name="T38" fmla="*/ 34 w 200"/>
                <a:gd name="T39" fmla="*/ 123 h 193"/>
                <a:gd name="T40" fmla="*/ 41 w 200"/>
                <a:gd name="T41" fmla="*/ 116 h 193"/>
                <a:gd name="T42" fmla="*/ 48 w 200"/>
                <a:gd name="T43" fmla="*/ 116 h 193"/>
                <a:gd name="T44" fmla="*/ 55 w 200"/>
                <a:gd name="T45" fmla="*/ 109 h 193"/>
                <a:gd name="T46" fmla="*/ 69 w 200"/>
                <a:gd name="T47" fmla="*/ 103 h 193"/>
                <a:gd name="T48" fmla="*/ 69 w 200"/>
                <a:gd name="T49" fmla="*/ 96 h 193"/>
                <a:gd name="T50" fmla="*/ 82 w 200"/>
                <a:gd name="T51" fmla="*/ 89 h 193"/>
                <a:gd name="T52" fmla="*/ 89 w 200"/>
                <a:gd name="T53" fmla="*/ 82 h 193"/>
                <a:gd name="T54" fmla="*/ 96 w 200"/>
                <a:gd name="T55" fmla="*/ 75 h 193"/>
                <a:gd name="T56" fmla="*/ 103 w 200"/>
                <a:gd name="T57" fmla="*/ 68 h 193"/>
                <a:gd name="T58" fmla="*/ 117 w 200"/>
                <a:gd name="T59" fmla="*/ 62 h 193"/>
                <a:gd name="T60" fmla="*/ 123 w 200"/>
                <a:gd name="T61" fmla="*/ 55 h 193"/>
                <a:gd name="T62" fmla="*/ 130 w 200"/>
                <a:gd name="T63" fmla="*/ 48 h 193"/>
                <a:gd name="T64" fmla="*/ 137 w 200"/>
                <a:gd name="T65" fmla="*/ 48 h 193"/>
                <a:gd name="T66" fmla="*/ 144 w 200"/>
                <a:gd name="T67" fmla="*/ 41 h 193"/>
                <a:gd name="T68" fmla="*/ 151 w 200"/>
                <a:gd name="T69" fmla="*/ 34 h 193"/>
                <a:gd name="T70" fmla="*/ 165 w 200"/>
                <a:gd name="T71" fmla="*/ 27 h 193"/>
                <a:gd name="T72" fmla="*/ 171 w 200"/>
                <a:gd name="T73" fmla="*/ 21 h 193"/>
                <a:gd name="T74" fmla="*/ 178 w 200"/>
                <a:gd name="T75" fmla="*/ 14 h 193"/>
                <a:gd name="T76" fmla="*/ 185 w 200"/>
                <a:gd name="T77" fmla="*/ 14 h 193"/>
                <a:gd name="T78" fmla="*/ 185 w 200"/>
                <a:gd name="T79" fmla="*/ 7 h 193"/>
                <a:gd name="T80" fmla="*/ 192 w 200"/>
                <a:gd name="T81" fmla="*/ 7 h 193"/>
                <a:gd name="T82" fmla="*/ 199 w 200"/>
                <a:gd name="T83" fmla="*/ 0 h 193"/>
                <a:gd name="T84" fmla="*/ 171 w 200"/>
                <a:gd name="T85" fmla="*/ 34 h 193"/>
                <a:gd name="T86" fmla="*/ 165 w 200"/>
                <a:gd name="T87" fmla="*/ 48 h 193"/>
                <a:gd name="T88" fmla="*/ 192 w 200"/>
                <a:gd name="T89" fmla="*/ 55 h 1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"/>
                <a:gd name="T136" fmla="*/ 0 h 193"/>
                <a:gd name="T137" fmla="*/ 200 w 200"/>
                <a:gd name="T138" fmla="*/ 193 h 1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" h="193">
                  <a:moveTo>
                    <a:pt x="192" y="55"/>
                  </a:moveTo>
                  <a:lnTo>
                    <a:pt x="28" y="192"/>
                  </a:lnTo>
                  <a:lnTo>
                    <a:pt x="21" y="192"/>
                  </a:lnTo>
                  <a:lnTo>
                    <a:pt x="14" y="192"/>
                  </a:lnTo>
                  <a:lnTo>
                    <a:pt x="7" y="192"/>
                  </a:lnTo>
                  <a:lnTo>
                    <a:pt x="7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7" y="150"/>
                  </a:lnTo>
                  <a:lnTo>
                    <a:pt x="7" y="144"/>
                  </a:lnTo>
                  <a:lnTo>
                    <a:pt x="14" y="144"/>
                  </a:lnTo>
                  <a:lnTo>
                    <a:pt x="14" y="137"/>
                  </a:lnTo>
                  <a:lnTo>
                    <a:pt x="21" y="137"/>
                  </a:lnTo>
                  <a:lnTo>
                    <a:pt x="28" y="130"/>
                  </a:lnTo>
                  <a:lnTo>
                    <a:pt x="34" y="130"/>
                  </a:lnTo>
                  <a:lnTo>
                    <a:pt x="34" y="123"/>
                  </a:lnTo>
                  <a:lnTo>
                    <a:pt x="41" y="116"/>
                  </a:lnTo>
                  <a:lnTo>
                    <a:pt x="48" y="116"/>
                  </a:lnTo>
                  <a:lnTo>
                    <a:pt x="55" y="109"/>
                  </a:lnTo>
                  <a:lnTo>
                    <a:pt x="69" y="103"/>
                  </a:lnTo>
                  <a:lnTo>
                    <a:pt x="69" y="96"/>
                  </a:lnTo>
                  <a:lnTo>
                    <a:pt x="82" y="89"/>
                  </a:lnTo>
                  <a:lnTo>
                    <a:pt x="89" y="82"/>
                  </a:lnTo>
                  <a:lnTo>
                    <a:pt x="96" y="75"/>
                  </a:lnTo>
                  <a:lnTo>
                    <a:pt x="103" y="68"/>
                  </a:lnTo>
                  <a:lnTo>
                    <a:pt x="117" y="62"/>
                  </a:lnTo>
                  <a:lnTo>
                    <a:pt x="123" y="55"/>
                  </a:lnTo>
                  <a:lnTo>
                    <a:pt x="130" y="48"/>
                  </a:lnTo>
                  <a:lnTo>
                    <a:pt x="137" y="48"/>
                  </a:lnTo>
                  <a:lnTo>
                    <a:pt x="144" y="41"/>
                  </a:lnTo>
                  <a:lnTo>
                    <a:pt x="151" y="34"/>
                  </a:lnTo>
                  <a:lnTo>
                    <a:pt x="165" y="27"/>
                  </a:lnTo>
                  <a:lnTo>
                    <a:pt x="171" y="21"/>
                  </a:lnTo>
                  <a:lnTo>
                    <a:pt x="178" y="14"/>
                  </a:lnTo>
                  <a:lnTo>
                    <a:pt x="185" y="14"/>
                  </a:lnTo>
                  <a:lnTo>
                    <a:pt x="185" y="7"/>
                  </a:lnTo>
                  <a:lnTo>
                    <a:pt x="192" y="7"/>
                  </a:lnTo>
                  <a:lnTo>
                    <a:pt x="199" y="0"/>
                  </a:lnTo>
                  <a:lnTo>
                    <a:pt x="171" y="34"/>
                  </a:lnTo>
                  <a:lnTo>
                    <a:pt x="165" y="48"/>
                  </a:lnTo>
                  <a:lnTo>
                    <a:pt x="192" y="55"/>
                  </a:ln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4" name="Freeform 2042"/>
            <p:cNvSpPr>
              <a:spLocks/>
            </p:cNvSpPr>
            <p:nvPr/>
          </p:nvSpPr>
          <p:spPr bwMode="auto">
            <a:xfrm>
              <a:off x="1957" y="2723"/>
              <a:ext cx="199" cy="193"/>
            </a:xfrm>
            <a:custGeom>
              <a:avLst/>
              <a:gdLst>
                <a:gd name="T0" fmla="*/ 198 w 199"/>
                <a:gd name="T1" fmla="*/ 55 h 193"/>
                <a:gd name="T2" fmla="*/ 34 w 199"/>
                <a:gd name="T3" fmla="*/ 192 h 193"/>
                <a:gd name="T4" fmla="*/ 27 w 199"/>
                <a:gd name="T5" fmla="*/ 192 h 193"/>
                <a:gd name="T6" fmla="*/ 20 w 199"/>
                <a:gd name="T7" fmla="*/ 192 h 193"/>
                <a:gd name="T8" fmla="*/ 14 w 199"/>
                <a:gd name="T9" fmla="*/ 185 h 193"/>
                <a:gd name="T10" fmla="*/ 7 w 199"/>
                <a:gd name="T11" fmla="*/ 185 h 193"/>
                <a:gd name="T12" fmla="*/ 7 w 199"/>
                <a:gd name="T13" fmla="*/ 178 h 193"/>
                <a:gd name="T14" fmla="*/ 0 w 199"/>
                <a:gd name="T15" fmla="*/ 171 h 193"/>
                <a:gd name="T16" fmla="*/ 0 w 199"/>
                <a:gd name="T17" fmla="*/ 165 h 193"/>
                <a:gd name="T18" fmla="*/ 0 w 199"/>
                <a:gd name="T19" fmla="*/ 158 h 193"/>
                <a:gd name="T20" fmla="*/ 7 w 199"/>
                <a:gd name="T21" fmla="*/ 158 h 193"/>
                <a:gd name="T22" fmla="*/ 7 w 199"/>
                <a:gd name="T23" fmla="*/ 151 h 193"/>
                <a:gd name="T24" fmla="*/ 14 w 199"/>
                <a:gd name="T25" fmla="*/ 144 h 193"/>
                <a:gd name="T26" fmla="*/ 20 w 199"/>
                <a:gd name="T27" fmla="*/ 137 h 193"/>
                <a:gd name="T28" fmla="*/ 27 w 199"/>
                <a:gd name="T29" fmla="*/ 130 h 193"/>
                <a:gd name="T30" fmla="*/ 34 w 199"/>
                <a:gd name="T31" fmla="*/ 124 h 193"/>
                <a:gd name="T32" fmla="*/ 41 w 199"/>
                <a:gd name="T33" fmla="*/ 124 h 193"/>
                <a:gd name="T34" fmla="*/ 48 w 199"/>
                <a:gd name="T35" fmla="*/ 117 h 193"/>
                <a:gd name="T36" fmla="*/ 55 w 199"/>
                <a:gd name="T37" fmla="*/ 110 h 193"/>
                <a:gd name="T38" fmla="*/ 61 w 199"/>
                <a:gd name="T39" fmla="*/ 103 h 193"/>
                <a:gd name="T40" fmla="*/ 68 w 199"/>
                <a:gd name="T41" fmla="*/ 103 h 193"/>
                <a:gd name="T42" fmla="*/ 75 w 199"/>
                <a:gd name="T43" fmla="*/ 96 h 193"/>
                <a:gd name="T44" fmla="*/ 89 w 199"/>
                <a:gd name="T45" fmla="*/ 89 h 193"/>
                <a:gd name="T46" fmla="*/ 96 w 199"/>
                <a:gd name="T47" fmla="*/ 83 h 193"/>
                <a:gd name="T48" fmla="*/ 103 w 199"/>
                <a:gd name="T49" fmla="*/ 76 h 193"/>
                <a:gd name="T50" fmla="*/ 109 w 199"/>
                <a:gd name="T51" fmla="*/ 69 h 193"/>
                <a:gd name="T52" fmla="*/ 116 w 199"/>
                <a:gd name="T53" fmla="*/ 62 h 193"/>
                <a:gd name="T54" fmla="*/ 130 w 199"/>
                <a:gd name="T55" fmla="*/ 55 h 193"/>
                <a:gd name="T56" fmla="*/ 137 w 199"/>
                <a:gd name="T57" fmla="*/ 48 h 193"/>
                <a:gd name="T58" fmla="*/ 144 w 199"/>
                <a:gd name="T59" fmla="*/ 42 h 193"/>
                <a:gd name="T60" fmla="*/ 150 w 199"/>
                <a:gd name="T61" fmla="*/ 35 h 193"/>
                <a:gd name="T62" fmla="*/ 157 w 199"/>
                <a:gd name="T63" fmla="*/ 35 h 193"/>
                <a:gd name="T64" fmla="*/ 164 w 199"/>
                <a:gd name="T65" fmla="*/ 28 h 193"/>
                <a:gd name="T66" fmla="*/ 171 w 199"/>
                <a:gd name="T67" fmla="*/ 21 h 193"/>
                <a:gd name="T68" fmla="*/ 178 w 199"/>
                <a:gd name="T69" fmla="*/ 14 h 193"/>
                <a:gd name="T70" fmla="*/ 185 w 199"/>
                <a:gd name="T71" fmla="*/ 14 h 193"/>
                <a:gd name="T72" fmla="*/ 191 w 199"/>
                <a:gd name="T73" fmla="*/ 7 h 193"/>
                <a:gd name="T74" fmla="*/ 198 w 199"/>
                <a:gd name="T75" fmla="*/ 0 h 193"/>
                <a:gd name="T76" fmla="*/ 171 w 199"/>
                <a:gd name="T77" fmla="*/ 35 h 193"/>
                <a:gd name="T78" fmla="*/ 164 w 199"/>
                <a:gd name="T79" fmla="*/ 48 h 193"/>
                <a:gd name="T80" fmla="*/ 198 w 199"/>
                <a:gd name="T81" fmla="*/ 55 h 1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9"/>
                <a:gd name="T124" fmla="*/ 0 h 193"/>
                <a:gd name="T125" fmla="*/ 199 w 199"/>
                <a:gd name="T126" fmla="*/ 193 h 1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9" h="193">
                  <a:moveTo>
                    <a:pt x="198" y="55"/>
                  </a:moveTo>
                  <a:lnTo>
                    <a:pt x="34" y="192"/>
                  </a:lnTo>
                  <a:lnTo>
                    <a:pt x="27" y="192"/>
                  </a:lnTo>
                  <a:lnTo>
                    <a:pt x="20" y="192"/>
                  </a:lnTo>
                  <a:lnTo>
                    <a:pt x="14" y="185"/>
                  </a:lnTo>
                  <a:lnTo>
                    <a:pt x="7" y="185"/>
                  </a:lnTo>
                  <a:lnTo>
                    <a:pt x="7" y="178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8"/>
                  </a:lnTo>
                  <a:lnTo>
                    <a:pt x="7" y="158"/>
                  </a:lnTo>
                  <a:lnTo>
                    <a:pt x="7" y="151"/>
                  </a:lnTo>
                  <a:lnTo>
                    <a:pt x="14" y="144"/>
                  </a:lnTo>
                  <a:lnTo>
                    <a:pt x="20" y="137"/>
                  </a:lnTo>
                  <a:lnTo>
                    <a:pt x="27" y="130"/>
                  </a:lnTo>
                  <a:lnTo>
                    <a:pt x="34" y="124"/>
                  </a:lnTo>
                  <a:lnTo>
                    <a:pt x="41" y="124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1" y="103"/>
                  </a:lnTo>
                  <a:lnTo>
                    <a:pt x="68" y="103"/>
                  </a:lnTo>
                  <a:lnTo>
                    <a:pt x="75" y="96"/>
                  </a:lnTo>
                  <a:lnTo>
                    <a:pt x="89" y="89"/>
                  </a:lnTo>
                  <a:lnTo>
                    <a:pt x="96" y="83"/>
                  </a:lnTo>
                  <a:lnTo>
                    <a:pt x="103" y="76"/>
                  </a:lnTo>
                  <a:lnTo>
                    <a:pt x="109" y="69"/>
                  </a:lnTo>
                  <a:lnTo>
                    <a:pt x="116" y="62"/>
                  </a:lnTo>
                  <a:lnTo>
                    <a:pt x="130" y="55"/>
                  </a:lnTo>
                  <a:lnTo>
                    <a:pt x="137" y="48"/>
                  </a:lnTo>
                  <a:lnTo>
                    <a:pt x="144" y="42"/>
                  </a:lnTo>
                  <a:lnTo>
                    <a:pt x="150" y="35"/>
                  </a:lnTo>
                  <a:lnTo>
                    <a:pt x="157" y="35"/>
                  </a:lnTo>
                  <a:lnTo>
                    <a:pt x="164" y="28"/>
                  </a:lnTo>
                  <a:lnTo>
                    <a:pt x="171" y="21"/>
                  </a:lnTo>
                  <a:lnTo>
                    <a:pt x="178" y="14"/>
                  </a:lnTo>
                  <a:lnTo>
                    <a:pt x="185" y="14"/>
                  </a:lnTo>
                  <a:lnTo>
                    <a:pt x="191" y="7"/>
                  </a:lnTo>
                  <a:lnTo>
                    <a:pt x="198" y="0"/>
                  </a:lnTo>
                  <a:lnTo>
                    <a:pt x="171" y="35"/>
                  </a:lnTo>
                  <a:lnTo>
                    <a:pt x="164" y="48"/>
                  </a:lnTo>
                  <a:lnTo>
                    <a:pt x="198" y="5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5" name="Freeform 2043"/>
            <p:cNvSpPr>
              <a:spLocks/>
            </p:cNvSpPr>
            <p:nvPr/>
          </p:nvSpPr>
          <p:spPr bwMode="auto">
            <a:xfrm>
              <a:off x="1967" y="2761"/>
              <a:ext cx="179" cy="145"/>
            </a:xfrm>
            <a:custGeom>
              <a:avLst/>
              <a:gdLst>
                <a:gd name="T0" fmla="*/ 7 w 179"/>
                <a:gd name="T1" fmla="*/ 144 h 145"/>
                <a:gd name="T2" fmla="*/ 178 w 179"/>
                <a:gd name="T3" fmla="*/ 7 h 145"/>
                <a:gd name="T4" fmla="*/ 171 w 179"/>
                <a:gd name="T5" fmla="*/ 0 h 145"/>
                <a:gd name="T6" fmla="*/ 0 w 179"/>
                <a:gd name="T7" fmla="*/ 144 h 145"/>
                <a:gd name="T8" fmla="*/ 7 w 179"/>
                <a:gd name="T9" fmla="*/ 144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45"/>
                <a:gd name="T17" fmla="*/ 179 w 179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45">
                  <a:moveTo>
                    <a:pt x="7" y="144"/>
                  </a:moveTo>
                  <a:lnTo>
                    <a:pt x="178" y="7"/>
                  </a:lnTo>
                  <a:lnTo>
                    <a:pt x="171" y="0"/>
                  </a:lnTo>
                  <a:lnTo>
                    <a:pt x="0" y="144"/>
                  </a:lnTo>
                  <a:lnTo>
                    <a:pt x="7" y="144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6" name="Freeform 2044"/>
            <p:cNvSpPr>
              <a:spLocks/>
            </p:cNvSpPr>
            <p:nvPr/>
          </p:nvSpPr>
          <p:spPr bwMode="auto">
            <a:xfrm>
              <a:off x="1971" y="2765"/>
              <a:ext cx="178" cy="144"/>
            </a:xfrm>
            <a:custGeom>
              <a:avLst/>
              <a:gdLst>
                <a:gd name="T0" fmla="*/ 6 w 178"/>
                <a:gd name="T1" fmla="*/ 143 h 144"/>
                <a:gd name="T2" fmla="*/ 177 w 178"/>
                <a:gd name="T3" fmla="*/ 6 h 144"/>
                <a:gd name="T4" fmla="*/ 171 w 178"/>
                <a:gd name="T5" fmla="*/ 0 h 144"/>
                <a:gd name="T6" fmla="*/ 0 w 178"/>
                <a:gd name="T7" fmla="*/ 136 h 144"/>
                <a:gd name="T8" fmla="*/ 6 w 178"/>
                <a:gd name="T9" fmla="*/ 143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144"/>
                <a:gd name="T17" fmla="*/ 178 w 17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144">
                  <a:moveTo>
                    <a:pt x="6" y="143"/>
                  </a:moveTo>
                  <a:lnTo>
                    <a:pt x="177" y="6"/>
                  </a:lnTo>
                  <a:lnTo>
                    <a:pt x="171" y="0"/>
                  </a:lnTo>
                  <a:lnTo>
                    <a:pt x="0" y="136"/>
                  </a:lnTo>
                  <a:lnTo>
                    <a:pt x="6" y="14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7" name="Freeform 2045"/>
            <p:cNvSpPr>
              <a:spLocks/>
            </p:cNvSpPr>
            <p:nvPr/>
          </p:nvSpPr>
          <p:spPr bwMode="auto">
            <a:xfrm>
              <a:off x="1967" y="2754"/>
              <a:ext cx="179" cy="152"/>
            </a:xfrm>
            <a:custGeom>
              <a:avLst/>
              <a:gdLst>
                <a:gd name="T0" fmla="*/ 0 w 179"/>
                <a:gd name="T1" fmla="*/ 151 h 152"/>
                <a:gd name="T2" fmla="*/ 178 w 179"/>
                <a:gd name="T3" fmla="*/ 0 h 152"/>
                <a:gd name="T4" fmla="*/ 171 w 179"/>
                <a:gd name="T5" fmla="*/ 0 h 152"/>
                <a:gd name="T6" fmla="*/ 0 w 179"/>
                <a:gd name="T7" fmla="*/ 144 h 152"/>
                <a:gd name="T8" fmla="*/ 0 w 179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52"/>
                <a:gd name="T17" fmla="*/ 179 w 179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52">
                  <a:moveTo>
                    <a:pt x="0" y="151"/>
                  </a:moveTo>
                  <a:lnTo>
                    <a:pt x="178" y="0"/>
                  </a:lnTo>
                  <a:lnTo>
                    <a:pt x="171" y="0"/>
                  </a:lnTo>
                  <a:lnTo>
                    <a:pt x="0" y="144"/>
                  </a:lnTo>
                  <a:lnTo>
                    <a:pt x="0" y="151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8" name="Freeform 2046"/>
            <p:cNvSpPr>
              <a:spLocks/>
            </p:cNvSpPr>
            <p:nvPr/>
          </p:nvSpPr>
          <p:spPr bwMode="auto">
            <a:xfrm>
              <a:off x="1971" y="2758"/>
              <a:ext cx="178" cy="144"/>
            </a:xfrm>
            <a:custGeom>
              <a:avLst/>
              <a:gdLst>
                <a:gd name="T0" fmla="*/ 0 w 178"/>
                <a:gd name="T1" fmla="*/ 143 h 144"/>
                <a:gd name="T2" fmla="*/ 177 w 178"/>
                <a:gd name="T3" fmla="*/ 0 h 144"/>
                <a:gd name="T4" fmla="*/ 171 w 178"/>
                <a:gd name="T5" fmla="*/ 0 h 144"/>
                <a:gd name="T6" fmla="*/ 0 w 178"/>
                <a:gd name="T7" fmla="*/ 143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8"/>
                <a:gd name="T13" fmla="*/ 0 h 144"/>
                <a:gd name="T14" fmla="*/ 178 w 178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" h="144">
                  <a:moveTo>
                    <a:pt x="0" y="143"/>
                  </a:moveTo>
                  <a:lnTo>
                    <a:pt x="177" y="0"/>
                  </a:lnTo>
                  <a:lnTo>
                    <a:pt x="171" y="0"/>
                  </a:lnTo>
                  <a:lnTo>
                    <a:pt x="0" y="14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9" name="Freeform 2047"/>
            <p:cNvSpPr>
              <a:spLocks/>
            </p:cNvSpPr>
            <p:nvPr/>
          </p:nvSpPr>
          <p:spPr bwMode="auto">
            <a:xfrm>
              <a:off x="1960" y="2741"/>
              <a:ext cx="200" cy="158"/>
            </a:xfrm>
            <a:custGeom>
              <a:avLst/>
              <a:gdLst>
                <a:gd name="T0" fmla="*/ 7 w 200"/>
                <a:gd name="T1" fmla="*/ 157 h 158"/>
                <a:gd name="T2" fmla="*/ 199 w 200"/>
                <a:gd name="T3" fmla="*/ 0 h 158"/>
                <a:gd name="T4" fmla="*/ 192 w 200"/>
                <a:gd name="T5" fmla="*/ 0 h 158"/>
                <a:gd name="T6" fmla="*/ 0 w 200"/>
                <a:gd name="T7" fmla="*/ 150 h 158"/>
                <a:gd name="T8" fmla="*/ 7 w 200"/>
                <a:gd name="T9" fmla="*/ 157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58"/>
                <a:gd name="T17" fmla="*/ 200 w 200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58">
                  <a:moveTo>
                    <a:pt x="7" y="157"/>
                  </a:moveTo>
                  <a:lnTo>
                    <a:pt x="199" y="0"/>
                  </a:lnTo>
                  <a:lnTo>
                    <a:pt x="192" y="0"/>
                  </a:lnTo>
                  <a:lnTo>
                    <a:pt x="0" y="150"/>
                  </a:lnTo>
                  <a:lnTo>
                    <a:pt x="7" y="157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0" name="Freeform 2048"/>
            <p:cNvSpPr>
              <a:spLocks/>
            </p:cNvSpPr>
            <p:nvPr/>
          </p:nvSpPr>
          <p:spPr bwMode="auto">
            <a:xfrm>
              <a:off x="1964" y="2744"/>
              <a:ext cx="192" cy="158"/>
            </a:xfrm>
            <a:custGeom>
              <a:avLst/>
              <a:gdLst>
                <a:gd name="T0" fmla="*/ 7 w 192"/>
                <a:gd name="T1" fmla="*/ 157 h 158"/>
                <a:gd name="T2" fmla="*/ 191 w 192"/>
                <a:gd name="T3" fmla="*/ 0 h 158"/>
                <a:gd name="T4" fmla="*/ 184 w 192"/>
                <a:gd name="T5" fmla="*/ 0 h 158"/>
                <a:gd name="T6" fmla="*/ 0 w 192"/>
                <a:gd name="T7" fmla="*/ 150 h 158"/>
                <a:gd name="T8" fmla="*/ 7 w 192"/>
                <a:gd name="T9" fmla="*/ 157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58"/>
                <a:gd name="T17" fmla="*/ 192 w 192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58">
                  <a:moveTo>
                    <a:pt x="7" y="157"/>
                  </a:moveTo>
                  <a:lnTo>
                    <a:pt x="191" y="0"/>
                  </a:lnTo>
                  <a:lnTo>
                    <a:pt x="184" y="0"/>
                  </a:lnTo>
                  <a:lnTo>
                    <a:pt x="0" y="150"/>
                  </a:lnTo>
                  <a:lnTo>
                    <a:pt x="7" y="15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1" name="Freeform 2049"/>
            <p:cNvSpPr>
              <a:spLocks/>
            </p:cNvSpPr>
            <p:nvPr/>
          </p:nvSpPr>
          <p:spPr bwMode="auto">
            <a:xfrm>
              <a:off x="1960" y="2734"/>
              <a:ext cx="200" cy="158"/>
            </a:xfrm>
            <a:custGeom>
              <a:avLst/>
              <a:gdLst>
                <a:gd name="T0" fmla="*/ 0 w 200"/>
                <a:gd name="T1" fmla="*/ 157 h 158"/>
                <a:gd name="T2" fmla="*/ 199 w 200"/>
                <a:gd name="T3" fmla="*/ 0 h 158"/>
                <a:gd name="T4" fmla="*/ 192 w 200"/>
                <a:gd name="T5" fmla="*/ 0 h 158"/>
                <a:gd name="T6" fmla="*/ 7 w 200"/>
                <a:gd name="T7" fmla="*/ 143 h 158"/>
                <a:gd name="T8" fmla="*/ 0 w 200"/>
                <a:gd name="T9" fmla="*/ 157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58"/>
                <a:gd name="T17" fmla="*/ 200 w 200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58">
                  <a:moveTo>
                    <a:pt x="0" y="157"/>
                  </a:moveTo>
                  <a:lnTo>
                    <a:pt x="199" y="0"/>
                  </a:lnTo>
                  <a:lnTo>
                    <a:pt x="192" y="0"/>
                  </a:lnTo>
                  <a:lnTo>
                    <a:pt x="7" y="143"/>
                  </a:lnTo>
                  <a:lnTo>
                    <a:pt x="0" y="157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2" name="Freeform 2050"/>
            <p:cNvSpPr>
              <a:spLocks/>
            </p:cNvSpPr>
            <p:nvPr/>
          </p:nvSpPr>
          <p:spPr bwMode="auto">
            <a:xfrm>
              <a:off x="1964" y="2730"/>
              <a:ext cx="192" cy="165"/>
            </a:xfrm>
            <a:custGeom>
              <a:avLst/>
              <a:gdLst>
                <a:gd name="T0" fmla="*/ 0 w 192"/>
                <a:gd name="T1" fmla="*/ 164 h 165"/>
                <a:gd name="T2" fmla="*/ 191 w 192"/>
                <a:gd name="T3" fmla="*/ 7 h 165"/>
                <a:gd name="T4" fmla="*/ 191 w 192"/>
                <a:gd name="T5" fmla="*/ 0 h 165"/>
                <a:gd name="T6" fmla="*/ 7 w 192"/>
                <a:gd name="T7" fmla="*/ 151 h 165"/>
                <a:gd name="T8" fmla="*/ 0 w 192"/>
                <a:gd name="T9" fmla="*/ 164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65"/>
                <a:gd name="T17" fmla="*/ 192 w 192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65">
                  <a:moveTo>
                    <a:pt x="0" y="164"/>
                  </a:moveTo>
                  <a:lnTo>
                    <a:pt x="191" y="7"/>
                  </a:lnTo>
                  <a:lnTo>
                    <a:pt x="191" y="0"/>
                  </a:lnTo>
                  <a:lnTo>
                    <a:pt x="7" y="151"/>
                  </a:lnTo>
                  <a:lnTo>
                    <a:pt x="0" y="1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3" name="Freeform 2051"/>
            <p:cNvSpPr>
              <a:spLocks/>
            </p:cNvSpPr>
            <p:nvPr/>
          </p:nvSpPr>
          <p:spPr bwMode="auto">
            <a:xfrm>
              <a:off x="1967" y="2727"/>
              <a:ext cx="193" cy="151"/>
            </a:xfrm>
            <a:custGeom>
              <a:avLst/>
              <a:gdLst>
                <a:gd name="T0" fmla="*/ 0 w 193"/>
                <a:gd name="T1" fmla="*/ 150 h 151"/>
                <a:gd name="T2" fmla="*/ 192 w 193"/>
                <a:gd name="T3" fmla="*/ 0 h 151"/>
                <a:gd name="T4" fmla="*/ 185 w 193"/>
                <a:gd name="T5" fmla="*/ 0 h 151"/>
                <a:gd name="T6" fmla="*/ 7 w 193"/>
                <a:gd name="T7" fmla="*/ 137 h 151"/>
                <a:gd name="T8" fmla="*/ 0 w 193"/>
                <a:gd name="T9" fmla="*/ 15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51"/>
                <a:gd name="T17" fmla="*/ 193 w 193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51">
                  <a:moveTo>
                    <a:pt x="0" y="150"/>
                  </a:moveTo>
                  <a:lnTo>
                    <a:pt x="192" y="0"/>
                  </a:lnTo>
                  <a:lnTo>
                    <a:pt x="185" y="0"/>
                  </a:lnTo>
                  <a:lnTo>
                    <a:pt x="7" y="137"/>
                  </a:lnTo>
                  <a:lnTo>
                    <a:pt x="0" y="150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4" name="Freeform 2052"/>
            <p:cNvSpPr>
              <a:spLocks/>
            </p:cNvSpPr>
            <p:nvPr/>
          </p:nvSpPr>
          <p:spPr bwMode="auto">
            <a:xfrm>
              <a:off x="1971" y="2730"/>
              <a:ext cx="192" cy="152"/>
            </a:xfrm>
            <a:custGeom>
              <a:avLst/>
              <a:gdLst>
                <a:gd name="T0" fmla="*/ 0 w 192"/>
                <a:gd name="T1" fmla="*/ 151 h 152"/>
                <a:gd name="T2" fmla="*/ 191 w 192"/>
                <a:gd name="T3" fmla="*/ 0 h 152"/>
                <a:gd name="T4" fmla="*/ 184 w 192"/>
                <a:gd name="T5" fmla="*/ 0 h 152"/>
                <a:gd name="T6" fmla="*/ 6 w 192"/>
                <a:gd name="T7" fmla="*/ 137 h 152"/>
                <a:gd name="T8" fmla="*/ 0 w 192"/>
                <a:gd name="T9" fmla="*/ 15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52"/>
                <a:gd name="T17" fmla="*/ 192 w 19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52">
                  <a:moveTo>
                    <a:pt x="0" y="151"/>
                  </a:moveTo>
                  <a:lnTo>
                    <a:pt x="191" y="0"/>
                  </a:lnTo>
                  <a:lnTo>
                    <a:pt x="184" y="0"/>
                  </a:lnTo>
                  <a:lnTo>
                    <a:pt x="6" y="137"/>
                  </a:lnTo>
                  <a:lnTo>
                    <a:pt x="0" y="15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5" name="Freeform 2053"/>
            <p:cNvSpPr>
              <a:spLocks/>
            </p:cNvSpPr>
            <p:nvPr/>
          </p:nvSpPr>
          <p:spPr bwMode="auto">
            <a:xfrm>
              <a:off x="1779" y="2860"/>
              <a:ext cx="186" cy="76"/>
            </a:xfrm>
            <a:custGeom>
              <a:avLst/>
              <a:gdLst>
                <a:gd name="T0" fmla="*/ 185 w 186"/>
                <a:gd name="T1" fmla="*/ 75 h 76"/>
                <a:gd name="T2" fmla="*/ 178 w 186"/>
                <a:gd name="T3" fmla="*/ 69 h 76"/>
                <a:gd name="T4" fmla="*/ 171 w 186"/>
                <a:gd name="T5" fmla="*/ 69 h 76"/>
                <a:gd name="T6" fmla="*/ 164 w 186"/>
                <a:gd name="T7" fmla="*/ 69 h 76"/>
                <a:gd name="T8" fmla="*/ 157 w 186"/>
                <a:gd name="T9" fmla="*/ 62 h 76"/>
                <a:gd name="T10" fmla="*/ 144 w 186"/>
                <a:gd name="T11" fmla="*/ 62 h 76"/>
                <a:gd name="T12" fmla="*/ 137 w 186"/>
                <a:gd name="T13" fmla="*/ 55 h 76"/>
                <a:gd name="T14" fmla="*/ 130 w 186"/>
                <a:gd name="T15" fmla="*/ 55 h 76"/>
                <a:gd name="T16" fmla="*/ 123 w 186"/>
                <a:gd name="T17" fmla="*/ 48 h 76"/>
                <a:gd name="T18" fmla="*/ 116 w 186"/>
                <a:gd name="T19" fmla="*/ 48 h 76"/>
                <a:gd name="T20" fmla="*/ 109 w 186"/>
                <a:gd name="T21" fmla="*/ 41 h 76"/>
                <a:gd name="T22" fmla="*/ 103 w 186"/>
                <a:gd name="T23" fmla="*/ 41 h 76"/>
                <a:gd name="T24" fmla="*/ 89 w 186"/>
                <a:gd name="T25" fmla="*/ 34 h 76"/>
                <a:gd name="T26" fmla="*/ 82 w 186"/>
                <a:gd name="T27" fmla="*/ 34 h 76"/>
                <a:gd name="T28" fmla="*/ 75 w 186"/>
                <a:gd name="T29" fmla="*/ 28 h 76"/>
                <a:gd name="T30" fmla="*/ 68 w 186"/>
                <a:gd name="T31" fmla="*/ 28 h 76"/>
                <a:gd name="T32" fmla="*/ 55 w 186"/>
                <a:gd name="T33" fmla="*/ 21 h 76"/>
                <a:gd name="T34" fmla="*/ 48 w 186"/>
                <a:gd name="T35" fmla="*/ 21 h 76"/>
                <a:gd name="T36" fmla="*/ 41 w 186"/>
                <a:gd name="T37" fmla="*/ 21 h 76"/>
                <a:gd name="T38" fmla="*/ 34 w 186"/>
                <a:gd name="T39" fmla="*/ 14 h 76"/>
                <a:gd name="T40" fmla="*/ 27 w 186"/>
                <a:gd name="T41" fmla="*/ 14 h 76"/>
                <a:gd name="T42" fmla="*/ 20 w 186"/>
                <a:gd name="T43" fmla="*/ 7 h 76"/>
                <a:gd name="T44" fmla="*/ 14 w 186"/>
                <a:gd name="T45" fmla="*/ 7 h 76"/>
                <a:gd name="T46" fmla="*/ 7 w 186"/>
                <a:gd name="T47" fmla="*/ 7 h 76"/>
                <a:gd name="T48" fmla="*/ 7 w 186"/>
                <a:gd name="T49" fmla="*/ 0 h 76"/>
                <a:gd name="T50" fmla="*/ 0 w 186"/>
                <a:gd name="T51" fmla="*/ 0 h 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6"/>
                <a:gd name="T79" fmla="*/ 0 h 76"/>
                <a:gd name="T80" fmla="*/ 186 w 186"/>
                <a:gd name="T81" fmla="*/ 76 h 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6" h="76">
                  <a:moveTo>
                    <a:pt x="185" y="75"/>
                  </a:moveTo>
                  <a:lnTo>
                    <a:pt x="178" y="69"/>
                  </a:lnTo>
                  <a:lnTo>
                    <a:pt x="171" y="69"/>
                  </a:lnTo>
                  <a:lnTo>
                    <a:pt x="164" y="69"/>
                  </a:lnTo>
                  <a:lnTo>
                    <a:pt x="157" y="62"/>
                  </a:lnTo>
                  <a:lnTo>
                    <a:pt x="144" y="62"/>
                  </a:lnTo>
                  <a:lnTo>
                    <a:pt x="137" y="55"/>
                  </a:lnTo>
                  <a:lnTo>
                    <a:pt x="130" y="55"/>
                  </a:lnTo>
                  <a:lnTo>
                    <a:pt x="123" y="48"/>
                  </a:lnTo>
                  <a:lnTo>
                    <a:pt x="116" y="48"/>
                  </a:lnTo>
                  <a:lnTo>
                    <a:pt x="109" y="41"/>
                  </a:lnTo>
                  <a:lnTo>
                    <a:pt x="103" y="41"/>
                  </a:lnTo>
                  <a:lnTo>
                    <a:pt x="89" y="34"/>
                  </a:lnTo>
                  <a:lnTo>
                    <a:pt x="82" y="34"/>
                  </a:lnTo>
                  <a:lnTo>
                    <a:pt x="75" y="28"/>
                  </a:lnTo>
                  <a:lnTo>
                    <a:pt x="68" y="28"/>
                  </a:lnTo>
                  <a:lnTo>
                    <a:pt x="55" y="21"/>
                  </a:lnTo>
                  <a:lnTo>
                    <a:pt x="48" y="21"/>
                  </a:lnTo>
                  <a:lnTo>
                    <a:pt x="41" y="21"/>
                  </a:lnTo>
                  <a:lnTo>
                    <a:pt x="34" y="14"/>
                  </a:lnTo>
                  <a:lnTo>
                    <a:pt x="27" y="14"/>
                  </a:lnTo>
                  <a:lnTo>
                    <a:pt x="20" y="7"/>
                  </a:lnTo>
                  <a:lnTo>
                    <a:pt x="14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6" name="Freeform 2054"/>
            <p:cNvSpPr>
              <a:spLocks/>
            </p:cNvSpPr>
            <p:nvPr/>
          </p:nvSpPr>
          <p:spPr bwMode="auto">
            <a:xfrm>
              <a:off x="1779" y="2860"/>
              <a:ext cx="186" cy="70"/>
            </a:xfrm>
            <a:custGeom>
              <a:avLst/>
              <a:gdLst>
                <a:gd name="T0" fmla="*/ 185 w 186"/>
                <a:gd name="T1" fmla="*/ 69 h 70"/>
                <a:gd name="T2" fmla="*/ 178 w 186"/>
                <a:gd name="T3" fmla="*/ 69 h 70"/>
                <a:gd name="T4" fmla="*/ 178 w 186"/>
                <a:gd name="T5" fmla="*/ 62 h 70"/>
                <a:gd name="T6" fmla="*/ 171 w 186"/>
                <a:gd name="T7" fmla="*/ 62 h 70"/>
                <a:gd name="T8" fmla="*/ 164 w 186"/>
                <a:gd name="T9" fmla="*/ 62 h 70"/>
                <a:gd name="T10" fmla="*/ 157 w 186"/>
                <a:gd name="T11" fmla="*/ 55 h 70"/>
                <a:gd name="T12" fmla="*/ 144 w 186"/>
                <a:gd name="T13" fmla="*/ 55 h 70"/>
                <a:gd name="T14" fmla="*/ 137 w 186"/>
                <a:gd name="T15" fmla="*/ 48 h 70"/>
                <a:gd name="T16" fmla="*/ 130 w 186"/>
                <a:gd name="T17" fmla="*/ 48 h 70"/>
                <a:gd name="T18" fmla="*/ 123 w 186"/>
                <a:gd name="T19" fmla="*/ 41 h 70"/>
                <a:gd name="T20" fmla="*/ 116 w 186"/>
                <a:gd name="T21" fmla="*/ 41 h 70"/>
                <a:gd name="T22" fmla="*/ 109 w 186"/>
                <a:gd name="T23" fmla="*/ 34 h 70"/>
                <a:gd name="T24" fmla="*/ 103 w 186"/>
                <a:gd name="T25" fmla="*/ 34 h 70"/>
                <a:gd name="T26" fmla="*/ 89 w 186"/>
                <a:gd name="T27" fmla="*/ 28 h 70"/>
                <a:gd name="T28" fmla="*/ 82 w 186"/>
                <a:gd name="T29" fmla="*/ 28 h 70"/>
                <a:gd name="T30" fmla="*/ 75 w 186"/>
                <a:gd name="T31" fmla="*/ 21 h 70"/>
                <a:gd name="T32" fmla="*/ 68 w 186"/>
                <a:gd name="T33" fmla="*/ 21 h 70"/>
                <a:gd name="T34" fmla="*/ 55 w 186"/>
                <a:gd name="T35" fmla="*/ 14 h 70"/>
                <a:gd name="T36" fmla="*/ 48 w 186"/>
                <a:gd name="T37" fmla="*/ 14 h 70"/>
                <a:gd name="T38" fmla="*/ 41 w 186"/>
                <a:gd name="T39" fmla="*/ 14 h 70"/>
                <a:gd name="T40" fmla="*/ 34 w 186"/>
                <a:gd name="T41" fmla="*/ 7 h 70"/>
                <a:gd name="T42" fmla="*/ 27 w 186"/>
                <a:gd name="T43" fmla="*/ 7 h 70"/>
                <a:gd name="T44" fmla="*/ 20 w 186"/>
                <a:gd name="T45" fmla="*/ 0 h 70"/>
                <a:gd name="T46" fmla="*/ 14 w 186"/>
                <a:gd name="T47" fmla="*/ 0 h 70"/>
                <a:gd name="T48" fmla="*/ 7 w 186"/>
                <a:gd name="T49" fmla="*/ 0 h 70"/>
                <a:gd name="T50" fmla="*/ 0 w 186"/>
                <a:gd name="T51" fmla="*/ 0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6"/>
                <a:gd name="T79" fmla="*/ 0 h 70"/>
                <a:gd name="T80" fmla="*/ 186 w 186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6" h="70">
                  <a:moveTo>
                    <a:pt x="185" y="69"/>
                  </a:moveTo>
                  <a:lnTo>
                    <a:pt x="178" y="69"/>
                  </a:lnTo>
                  <a:lnTo>
                    <a:pt x="178" y="62"/>
                  </a:lnTo>
                  <a:lnTo>
                    <a:pt x="171" y="62"/>
                  </a:lnTo>
                  <a:lnTo>
                    <a:pt x="164" y="62"/>
                  </a:lnTo>
                  <a:lnTo>
                    <a:pt x="157" y="55"/>
                  </a:lnTo>
                  <a:lnTo>
                    <a:pt x="144" y="55"/>
                  </a:lnTo>
                  <a:lnTo>
                    <a:pt x="137" y="48"/>
                  </a:lnTo>
                  <a:lnTo>
                    <a:pt x="130" y="48"/>
                  </a:lnTo>
                  <a:lnTo>
                    <a:pt x="123" y="41"/>
                  </a:lnTo>
                  <a:lnTo>
                    <a:pt x="116" y="41"/>
                  </a:lnTo>
                  <a:lnTo>
                    <a:pt x="109" y="34"/>
                  </a:lnTo>
                  <a:lnTo>
                    <a:pt x="103" y="34"/>
                  </a:lnTo>
                  <a:lnTo>
                    <a:pt x="89" y="28"/>
                  </a:lnTo>
                  <a:lnTo>
                    <a:pt x="82" y="28"/>
                  </a:lnTo>
                  <a:lnTo>
                    <a:pt x="75" y="21"/>
                  </a:lnTo>
                  <a:lnTo>
                    <a:pt x="68" y="21"/>
                  </a:lnTo>
                  <a:lnTo>
                    <a:pt x="55" y="14"/>
                  </a:lnTo>
                  <a:lnTo>
                    <a:pt x="48" y="14"/>
                  </a:lnTo>
                  <a:lnTo>
                    <a:pt x="41" y="14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7" name="Freeform 2055"/>
            <p:cNvSpPr>
              <a:spLocks/>
            </p:cNvSpPr>
            <p:nvPr/>
          </p:nvSpPr>
          <p:spPr bwMode="auto">
            <a:xfrm>
              <a:off x="1779" y="2853"/>
              <a:ext cx="186" cy="70"/>
            </a:xfrm>
            <a:custGeom>
              <a:avLst/>
              <a:gdLst>
                <a:gd name="T0" fmla="*/ 185 w 186"/>
                <a:gd name="T1" fmla="*/ 69 h 70"/>
                <a:gd name="T2" fmla="*/ 178 w 186"/>
                <a:gd name="T3" fmla="*/ 69 h 70"/>
                <a:gd name="T4" fmla="*/ 171 w 186"/>
                <a:gd name="T5" fmla="*/ 62 h 70"/>
                <a:gd name="T6" fmla="*/ 164 w 186"/>
                <a:gd name="T7" fmla="*/ 62 h 70"/>
                <a:gd name="T8" fmla="*/ 157 w 186"/>
                <a:gd name="T9" fmla="*/ 55 h 70"/>
                <a:gd name="T10" fmla="*/ 150 w 186"/>
                <a:gd name="T11" fmla="*/ 55 h 70"/>
                <a:gd name="T12" fmla="*/ 144 w 186"/>
                <a:gd name="T13" fmla="*/ 55 h 70"/>
                <a:gd name="T14" fmla="*/ 137 w 186"/>
                <a:gd name="T15" fmla="*/ 48 h 70"/>
                <a:gd name="T16" fmla="*/ 130 w 186"/>
                <a:gd name="T17" fmla="*/ 48 h 70"/>
                <a:gd name="T18" fmla="*/ 123 w 186"/>
                <a:gd name="T19" fmla="*/ 41 h 70"/>
                <a:gd name="T20" fmla="*/ 116 w 186"/>
                <a:gd name="T21" fmla="*/ 41 h 70"/>
                <a:gd name="T22" fmla="*/ 103 w 186"/>
                <a:gd name="T23" fmla="*/ 41 h 70"/>
                <a:gd name="T24" fmla="*/ 96 w 186"/>
                <a:gd name="T25" fmla="*/ 35 h 70"/>
                <a:gd name="T26" fmla="*/ 89 w 186"/>
                <a:gd name="T27" fmla="*/ 28 h 70"/>
                <a:gd name="T28" fmla="*/ 82 w 186"/>
                <a:gd name="T29" fmla="*/ 28 h 70"/>
                <a:gd name="T30" fmla="*/ 68 w 186"/>
                <a:gd name="T31" fmla="*/ 21 h 70"/>
                <a:gd name="T32" fmla="*/ 62 w 186"/>
                <a:gd name="T33" fmla="*/ 21 h 70"/>
                <a:gd name="T34" fmla="*/ 55 w 186"/>
                <a:gd name="T35" fmla="*/ 14 h 70"/>
                <a:gd name="T36" fmla="*/ 48 w 186"/>
                <a:gd name="T37" fmla="*/ 14 h 70"/>
                <a:gd name="T38" fmla="*/ 41 w 186"/>
                <a:gd name="T39" fmla="*/ 14 h 70"/>
                <a:gd name="T40" fmla="*/ 34 w 186"/>
                <a:gd name="T41" fmla="*/ 7 h 70"/>
                <a:gd name="T42" fmla="*/ 27 w 186"/>
                <a:gd name="T43" fmla="*/ 7 h 70"/>
                <a:gd name="T44" fmla="*/ 20 w 186"/>
                <a:gd name="T45" fmla="*/ 7 h 70"/>
                <a:gd name="T46" fmla="*/ 14 w 186"/>
                <a:gd name="T47" fmla="*/ 0 h 70"/>
                <a:gd name="T48" fmla="*/ 7 w 186"/>
                <a:gd name="T49" fmla="*/ 0 h 70"/>
                <a:gd name="T50" fmla="*/ 0 w 186"/>
                <a:gd name="T51" fmla="*/ 0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6"/>
                <a:gd name="T79" fmla="*/ 0 h 70"/>
                <a:gd name="T80" fmla="*/ 186 w 186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6" h="70">
                  <a:moveTo>
                    <a:pt x="185" y="69"/>
                  </a:moveTo>
                  <a:lnTo>
                    <a:pt x="178" y="69"/>
                  </a:lnTo>
                  <a:lnTo>
                    <a:pt x="171" y="62"/>
                  </a:lnTo>
                  <a:lnTo>
                    <a:pt x="164" y="62"/>
                  </a:lnTo>
                  <a:lnTo>
                    <a:pt x="157" y="55"/>
                  </a:lnTo>
                  <a:lnTo>
                    <a:pt x="150" y="55"/>
                  </a:lnTo>
                  <a:lnTo>
                    <a:pt x="144" y="55"/>
                  </a:lnTo>
                  <a:lnTo>
                    <a:pt x="137" y="48"/>
                  </a:lnTo>
                  <a:lnTo>
                    <a:pt x="130" y="48"/>
                  </a:lnTo>
                  <a:lnTo>
                    <a:pt x="123" y="41"/>
                  </a:lnTo>
                  <a:lnTo>
                    <a:pt x="116" y="41"/>
                  </a:lnTo>
                  <a:lnTo>
                    <a:pt x="103" y="41"/>
                  </a:lnTo>
                  <a:lnTo>
                    <a:pt x="96" y="35"/>
                  </a:lnTo>
                  <a:lnTo>
                    <a:pt x="89" y="28"/>
                  </a:lnTo>
                  <a:lnTo>
                    <a:pt x="82" y="28"/>
                  </a:lnTo>
                  <a:lnTo>
                    <a:pt x="68" y="21"/>
                  </a:lnTo>
                  <a:lnTo>
                    <a:pt x="62" y="21"/>
                  </a:lnTo>
                  <a:lnTo>
                    <a:pt x="55" y="14"/>
                  </a:lnTo>
                  <a:lnTo>
                    <a:pt x="48" y="14"/>
                  </a:lnTo>
                  <a:lnTo>
                    <a:pt x="41" y="14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0" y="7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1014" name="Group 2056"/>
          <p:cNvGrpSpPr>
            <a:grpSpLocks/>
          </p:cNvGrpSpPr>
          <p:nvPr/>
        </p:nvGrpSpPr>
        <p:grpSpPr bwMode="auto">
          <a:xfrm>
            <a:off x="5552687" y="3514725"/>
            <a:ext cx="399946" cy="511175"/>
            <a:chOff x="2624" y="2214"/>
            <a:chExt cx="189" cy="322"/>
          </a:xfrm>
        </p:grpSpPr>
        <p:sp>
          <p:nvSpPr>
            <p:cNvPr id="41018" name="Freeform 2057"/>
            <p:cNvSpPr>
              <a:spLocks/>
            </p:cNvSpPr>
            <p:nvPr/>
          </p:nvSpPr>
          <p:spPr bwMode="auto">
            <a:xfrm>
              <a:off x="2631" y="2221"/>
              <a:ext cx="179" cy="315"/>
            </a:xfrm>
            <a:custGeom>
              <a:avLst/>
              <a:gdLst>
                <a:gd name="T0" fmla="*/ 0 w 179"/>
                <a:gd name="T1" fmla="*/ 82 h 315"/>
                <a:gd name="T2" fmla="*/ 0 w 179"/>
                <a:gd name="T3" fmla="*/ 89 h 315"/>
                <a:gd name="T4" fmla="*/ 0 w 179"/>
                <a:gd name="T5" fmla="*/ 96 h 315"/>
                <a:gd name="T6" fmla="*/ 0 w 179"/>
                <a:gd name="T7" fmla="*/ 103 h 315"/>
                <a:gd name="T8" fmla="*/ 0 w 179"/>
                <a:gd name="T9" fmla="*/ 109 h 315"/>
                <a:gd name="T10" fmla="*/ 7 w 179"/>
                <a:gd name="T11" fmla="*/ 109 h 315"/>
                <a:gd name="T12" fmla="*/ 7 w 179"/>
                <a:gd name="T13" fmla="*/ 116 h 315"/>
                <a:gd name="T14" fmla="*/ 14 w 179"/>
                <a:gd name="T15" fmla="*/ 116 h 315"/>
                <a:gd name="T16" fmla="*/ 20 w 179"/>
                <a:gd name="T17" fmla="*/ 116 h 315"/>
                <a:gd name="T18" fmla="*/ 14 w 179"/>
                <a:gd name="T19" fmla="*/ 116 h 315"/>
                <a:gd name="T20" fmla="*/ 7 w 179"/>
                <a:gd name="T21" fmla="*/ 116 h 315"/>
                <a:gd name="T22" fmla="*/ 0 w 179"/>
                <a:gd name="T23" fmla="*/ 116 h 315"/>
                <a:gd name="T24" fmla="*/ 0 w 179"/>
                <a:gd name="T25" fmla="*/ 109 h 315"/>
                <a:gd name="T26" fmla="*/ 0 w 179"/>
                <a:gd name="T27" fmla="*/ 226 h 315"/>
                <a:gd name="T28" fmla="*/ 0 w 179"/>
                <a:gd name="T29" fmla="*/ 280 h 315"/>
                <a:gd name="T30" fmla="*/ 0 w 179"/>
                <a:gd name="T31" fmla="*/ 287 h 315"/>
                <a:gd name="T32" fmla="*/ 0 w 179"/>
                <a:gd name="T33" fmla="*/ 294 h 315"/>
                <a:gd name="T34" fmla="*/ 0 w 179"/>
                <a:gd name="T35" fmla="*/ 301 h 315"/>
                <a:gd name="T36" fmla="*/ 7 w 179"/>
                <a:gd name="T37" fmla="*/ 301 h 315"/>
                <a:gd name="T38" fmla="*/ 7 w 179"/>
                <a:gd name="T39" fmla="*/ 308 h 315"/>
                <a:gd name="T40" fmla="*/ 14 w 179"/>
                <a:gd name="T41" fmla="*/ 308 h 315"/>
                <a:gd name="T42" fmla="*/ 20 w 179"/>
                <a:gd name="T43" fmla="*/ 308 h 315"/>
                <a:gd name="T44" fmla="*/ 20 w 179"/>
                <a:gd name="T45" fmla="*/ 314 h 315"/>
                <a:gd name="T46" fmla="*/ 27 w 179"/>
                <a:gd name="T47" fmla="*/ 314 h 315"/>
                <a:gd name="T48" fmla="*/ 27 w 179"/>
                <a:gd name="T49" fmla="*/ 308 h 315"/>
                <a:gd name="T50" fmla="*/ 34 w 179"/>
                <a:gd name="T51" fmla="*/ 308 h 315"/>
                <a:gd name="T52" fmla="*/ 41 w 179"/>
                <a:gd name="T53" fmla="*/ 308 h 315"/>
                <a:gd name="T54" fmla="*/ 41 w 179"/>
                <a:gd name="T55" fmla="*/ 301 h 315"/>
                <a:gd name="T56" fmla="*/ 48 w 179"/>
                <a:gd name="T57" fmla="*/ 301 h 315"/>
                <a:gd name="T58" fmla="*/ 48 w 179"/>
                <a:gd name="T59" fmla="*/ 294 h 315"/>
                <a:gd name="T60" fmla="*/ 55 w 179"/>
                <a:gd name="T61" fmla="*/ 294 h 315"/>
                <a:gd name="T62" fmla="*/ 62 w 179"/>
                <a:gd name="T63" fmla="*/ 287 h 315"/>
                <a:gd name="T64" fmla="*/ 68 w 179"/>
                <a:gd name="T65" fmla="*/ 280 h 315"/>
                <a:gd name="T66" fmla="*/ 75 w 179"/>
                <a:gd name="T67" fmla="*/ 273 h 315"/>
                <a:gd name="T68" fmla="*/ 82 w 179"/>
                <a:gd name="T69" fmla="*/ 267 h 315"/>
                <a:gd name="T70" fmla="*/ 89 w 179"/>
                <a:gd name="T71" fmla="*/ 260 h 315"/>
                <a:gd name="T72" fmla="*/ 96 w 179"/>
                <a:gd name="T73" fmla="*/ 253 h 315"/>
                <a:gd name="T74" fmla="*/ 103 w 179"/>
                <a:gd name="T75" fmla="*/ 246 h 315"/>
                <a:gd name="T76" fmla="*/ 109 w 179"/>
                <a:gd name="T77" fmla="*/ 246 h 315"/>
                <a:gd name="T78" fmla="*/ 116 w 179"/>
                <a:gd name="T79" fmla="*/ 239 h 315"/>
                <a:gd name="T80" fmla="*/ 123 w 179"/>
                <a:gd name="T81" fmla="*/ 232 h 315"/>
                <a:gd name="T82" fmla="*/ 130 w 179"/>
                <a:gd name="T83" fmla="*/ 226 h 315"/>
                <a:gd name="T84" fmla="*/ 137 w 179"/>
                <a:gd name="T85" fmla="*/ 219 h 315"/>
                <a:gd name="T86" fmla="*/ 137 w 179"/>
                <a:gd name="T87" fmla="*/ 212 h 315"/>
                <a:gd name="T88" fmla="*/ 144 w 179"/>
                <a:gd name="T89" fmla="*/ 212 h 315"/>
                <a:gd name="T90" fmla="*/ 150 w 179"/>
                <a:gd name="T91" fmla="*/ 205 h 315"/>
                <a:gd name="T92" fmla="*/ 157 w 179"/>
                <a:gd name="T93" fmla="*/ 198 h 315"/>
                <a:gd name="T94" fmla="*/ 164 w 179"/>
                <a:gd name="T95" fmla="*/ 191 h 315"/>
                <a:gd name="T96" fmla="*/ 171 w 179"/>
                <a:gd name="T97" fmla="*/ 185 h 315"/>
                <a:gd name="T98" fmla="*/ 178 w 179"/>
                <a:gd name="T99" fmla="*/ 178 h 315"/>
                <a:gd name="T100" fmla="*/ 178 w 179"/>
                <a:gd name="T101" fmla="*/ 0 h 315"/>
                <a:gd name="T102" fmla="*/ 123 w 179"/>
                <a:gd name="T103" fmla="*/ 27 h 315"/>
                <a:gd name="T104" fmla="*/ 20 w 179"/>
                <a:gd name="T105" fmla="*/ 89 h 315"/>
                <a:gd name="T106" fmla="*/ 0 w 179"/>
                <a:gd name="T107" fmla="*/ 82 h 3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9"/>
                <a:gd name="T163" fmla="*/ 0 h 315"/>
                <a:gd name="T164" fmla="*/ 179 w 179"/>
                <a:gd name="T165" fmla="*/ 315 h 3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9" h="315">
                  <a:moveTo>
                    <a:pt x="0" y="82"/>
                  </a:moveTo>
                  <a:lnTo>
                    <a:pt x="0" y="89"/>
                  </a:lnTo>
                  <a:lnTo>
                    <a:pt x="0" y="96"/>
                  </a:lnTo>
                  <a:lnTo>
                    <a:pt x="0" y="103"/>
                  </a:lnTo>
                  <a:lnTo>
                    <a:pt x="0" y="109"/>
                  </a:lnTo>
                  <a:lnTo>
                    <a:pt x="7" y="109"/>
                  </a:lnTo>
                  <a:lnTo>
                    <a:pt x="7" y="116"/>
                  </a:lnTo>
                  <a:lnTo>
                    <a:pt x="14" y="116"/>
                  </a:lnTo>
                  <a:lnTo>
                    <a:pt x="20" y="116"/>
                  </a:lnTo>
                  <a:lnTo>
                    <a:pt x="14" y="116"/>
                  </a:lnTo>
                  <a:lnTo>
                    <a:pt x="7" y="116"/>
                  </a:lnTo>
                  <a:lnTo>
                    <a:pt x="0" y="116"/>
                  </a:lnTo>
                  <a:lnTo>
                    <a:pt x="0" y="109"/>
                  </a:lnTo>
                  <a:lnTo>
                    <a:pt x="0" y="226"/>
                  </a:lnTo>
                  <a:lnTo>
                    <a:pt x="0" y="280"/>
                  </a:lnTo>
                  <a:lnTo>
                    <a:pt x="0" y="287"/>
                  </a:lnTo>
                  <a:lnTo>
                    <a:pt x="0" y="294"/>
                  </a:lnTo>
                  <a:lnTo>
                    <a:pt x="0" y="301"/>
                  </a:lnTo>
                  <a:lnTo>
                    <a:pt x="7" y="301"/>
                  </a:lnTo>
                  <a:lnTo>
                    <a:pt x="7" y="308"/>
                  </a:lnTo>
                  <a:lnTo>
                    <a:pt x="14" y="308"/>
                  </a:lnTo>
                  <a:lnTo>
                    <a:pt x="20" y="308"/>
                  </a:lnTo>
                  <a:lnTo>
                    <a:pt x="20" y="314"/>
                  </a:lnTo>
                  <a:lnTo>
                    <a:pt x="27" y="314"/>
                  </a:lnTo>
                  <a:lnTo>
                    <a:pt x="27" y="308"/>
                  </a:lnTo>
                  <a:lnTo>
                    <a:pt x="34" y="308"/>
                  </a:lnTo>
                  <a:lnTo>
                    <a:pt x="41" y="308"/>
                  </a:lnTo>
                  <a:lnTo>
                    <a:pt x="41" y="301"/>
                  </a:lnTo>
                  <a:lnTo>
                    <a:pt x="48" y="301"/>
                  </a:lnTo>
                  <a:lnTo>
                    <a:pt x="48" y="294"/>
                  </a:lnTo>
                  <a:lnTo>
                    <a:pt x="55" y="294"/>
                  </a:lnTo>
                  <a:lnTo>
                    <a:pt x="62" y="287"/>
                  </a:lnTo>
                  <a:lnTo>
                    <a:pt x="68" y="280"/>
                  </a:lnTo>
                  <a:lnTo>
                    <a:pt x="75" y="273"/>
                  </a:lnTo>
                  <a:lnTo>
                    <a:pt x="82" y="267"/>
                  </a:lnTo>
                  <a:lnTo>
                    <a:pt x="89" y="260"/>
                  </a:lnTo>
                  <a:lnTo>
                    <a:pt x="96" y="253"/>
                  </a:lnTo>
                  <a:lnTo>
                    <a:pt x="103" y="246"/>
                  </a:lnTo>
                  <a:lnTo>
                    <a:pt x="109" y="246"/>
                  </a:lnTo>
                  <a:lnTo>
                    <a:pt x="116" y="239"/>
                  </a:lnTo>
                  <a:lnTo>
                    <a:pt x="123" y="232"/>
                  </a:lnTo>
                  <a:lnTo>
                    <a:pt x="130" y="226"/>
                  </a:lnTo>
                  <a:lnTo>
                    <a:pt x="137" y="219"/>
                  </a:lnTo>
                  <a:lnTo>
                    <a:pt x="137" y="212"/>
                  </a:lnTo>
                  <a:lnTo>
                    <a:pt x="144" y="212"/>
                  </a:lnTo>
                  <a:lnTo>
                    <a:pt x="150" y="205"/>
                  </a:lnTo>
                  <a:lnTo>
                    <a:pt x="157" y="198"/>
                  </a:lnTo>
                  <a:lnTo>
                    <a:pt x="164" y="191"/>
                  </a:lnTo>
                  <a:lnTo>
                    <a:pt x="171" y="185"/>
                  </a:lnTo>
                  <a:lnTo>
                    <a:pt x="178" y="178"/>
                  </a:lnTo>
                  <a:lnTo>
                    <a:pt x="178" y="0"/>
                  </a:lnTo>
                  <a:lnTo>
                    <a:pt x="123" y="27"/>
                  </a:lnTo>
                  <a:lnTo>
                    <a:pt x="20" y="89"/>
                  </a:lnTo>
                  <a:lnTo>
                    <a:pt x="0" y="82"/>
                  </a:ln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19" name="Freeform 2058"/>
            <p:cNvSpPr>
              <a:spLocks/>
            </p:cNvSpPr>
            <p:nvPr/>
          </p:nvSpPr>
          <p:spPr bwMode="auto">
            <a:xfrm>
              <a:off x="2628" y="2224"/>
              <a:ext cx="185" cy="309"/>
            </a:xfrm>
            <a:custGeom>
              <a:avLst/>
              <a:gdLst>
                <a:gd name="T0" fmla="*/ 0 w 185"/>
                <a:gd name="T1" fmla="*/ 82 h 309"/>
                <a:gd name="T2" fmla="*/ 0 w 185"/>
                <a:gd name="T3" fmla="*/ 89 h 309"/>
                <a:gd name="T4" fmla="*/ 6 w 185"/>
                <a:gd name="T5" fmla="*/ 96 h 309"/>
                <a:gd name="T6" fmla="*/ 6 w 185"/>
                <a:gd name="T7" fmla="*/ 103 h 309"/>
                <a:gd name="T8" fmla="*/ 6 w 185"/>
                <a:gd name="T9" fmla="*/ 110 h 309"/>
                <a:gd name="T10" fmla="*/ 13 w 185"/>
                <a:gd name="T11" fmla="*/ 110 h 309"/>
                <a:gd name="T12" fmla="*/ 13 w 185"/>
                <a:gd name="T13" fmla="*/ 117 h 309"/>
                <a:gd name="T14" fmla="*/ 20 w 185"/>
                <a:gd name="T15" fmla="*/ 117 h 309"/>
                <a:gd name="T16" fmla="*/ 27 w 185"/>
                <a:gd name="T17" fmla="*/ 117 h 309"/>
                <a:gd name="T18" fmla="*/ 20 w 185"/>
                <a:gd name="T19" fmla="*/ 117 h 309"/>
                <a:gd name="T20" fmla="*/ 13 w 185"/>
                <a:gd name="T21" fmla="*/ 117 h 309"/>
                <a:gd name="T22" fmla="*/ 6 w 185"/>
                <a:gd name="T23" fmla="*/ 117 h 309"/>
                <a:gd name="T24" fmla="*/ 6 w 185"/>
                <a:gd name="T25" fmla="*/ 110 h 309"/>
                <a:gd name="T26" fmla="*/ 6 w 185"/>
                <a:gd name="T27" fmla="*/ 226 h 309"/>
                <a:gd name="T28" fmla="*/ 6 w 185"/>
                <a:gd name="T29" fmla="*/ 281 h 309"/>
                <a:gd name="T30" fmla="*/ 6 w 185"/>
                <a:gd name="T31" fmla="*/ 288 h 309"/>
                <a:gd name="T32" fmla="*/ 6 w 185"/>
                <a:gd name="T33" fmla="*/ 294 h 309"/>
                <a:gd name="T34" fmla="*/ 6 w 185"/>
                <a:gd name="T35" fmla="*/ 301 h 309"/>
                <a:gd name="T36" fmla="*/ 13 w 185"/>
                <a:gd name="T37" fmla="*/ 301 h 309"/>
                <a:gd name="T38" fmla="*/ 13 w 185"/>
                <a:gd name="T39" fmla="*/ 308 h 309"/>
                <a:gd name="T40" fmla="*/ 20 w 185"/>
                <a:gd name="T41" fmla="*/ 308 h 309"/>
                <a:gd name="T42" fmla="*/ 27 w 185"/>
                <a:gd name="T43" fmla="*/ 308 h 309"/>
                <a:gd name="T44" fmla="*/ 34 w 185"/>
                <a:gd name="T45" fmla="*/ 308 h 309"/>
                <a:gd name="T46" fmla="*/ 41 w 185"/>
                <a:gd name="T47" fmla="*/ 308 h 309"/>
                <a:gd name="T48" fmla="*/ 47 w 185"/>
                <a:gd name="T49" fmla="*/ 308 h 309"/>
                <a:gd name="T50" fmla="*/ 47 w 185"/>
                <a:gd name="T51" fmla="*/ 301 h 309"/>
                <a:gd name="T52" fmla="*/ 54 w 185"/>
                <a:gd name="T53" fmla="*/ 301 h 309"/>
                <a:gd name="T54" fmla="*/ 54 w 185"/>
                <a:gd name="T55" fmla="*/ 294 h 309"/>
                <a:gd name="T56" fmla="*/ 61 w 185"/>
                <a:gd name="T57" fmla="*/ 294 h 309"/>
                <a:gd name="T58" fmla="*/ 68 w 185"/>
                <a:gd name="T59" fmla="*/ 288 h 309"/>
                <a:gd name="T60" fmla="*/ 75 w 185"/>
                <a:gd name="T61" fmla="*/ 281 h 309"/>
                <a:gd name="T62" fmla="*/ 82 w 185"/>
                <a:gd name="T63" fmla="*/ 274 h 309"/>
                <a:gd name="T64" fmla="*/ 88 w 185"/>
                <a:gd name="T65" fmla="*/ 267 h 309"/>
                <a:gd name="T66" fmla="*/ 95 w 185"/>
                <a:gd name="T67" fmla="*/ 260 h 309"/>
                <a:gd name="T68" fmla="*/ 102 w 185"/>
                <a:gd name="T69" fmla="*/ 253 h 309"/>
                <a:gd name="T70" fmla="*/ 109 w 185"/>
                <a:gd name="T71" fmla="*/ 247 h 309"/>
                <a:gd name="T72" fmla="*/ 116 w 185"/>
                <a:gd name="T73" fmla="*/ 247 h 309"/>
                <a:gd name="T74" fmla="*/ 123 w 185"/>
                <a:gd name="T75" fmla="*/ 240 h 309"/>
                <a:gd name="T76" fmla="*/ 130 w 185"/>
                <a:gd name="T77" fmla="*/ 233 h 309"/>
                <a:gd name="T78" fmla="*/ 136 w 185"/>
                <a:gd name="T79" fmla="*/ 226 h 309"/>
                <a:gd name="T80" fmla="*/ 143 w 185"/>
                <a:gd name="T81" fmla="*/ 219 h 309"/>
                <a:gd name="T82" fmla="*/ 143 w 185"/>
                <a:gd name="T83" fmla="*/ 212 h 309"/>
                <a:gd name="T84" fmla="*/ 150 w 185"/>
                <a:gd name="T85" fmla="*/ 206 h 309"/>
                <a:gd name="T86" fmla="*/ 157 w 185"/>
                <a:gd name="T87" fmla="*/ 206 h 309"/>
                <a:gd name="T88" fmla="*/ 164 w 185"/>
                <a:gd name="T89" fmla="*/ 199 h 309"/>
                <a:gd name="T90" fmla="*/ 164 w 185"/>
                <a:gd name="T91" fmla="*/ 192 h 309"/>
                <a:gd name="T92" fmla="*/ 171 w 185"/>
                <a:gd name="T93" fmla="*/ 192 h 309"/>
                <a:gd name="T94" fmla="*/ 171 w 185"/>
                <a:gd name="T95" fmla="*/ 185 h 309"/>
                <a:gd name="T96" fmla="*/ 177 w 185"/>
                <a:gd name="T97" fmla="*/ 185 h 309"/>
                <a:gd name="T98" fmla="*/ 184 w 185"/>
                <a:gd name="T99" fmla="*/ 178 h 309"/>
                <a:gd name="T100" fmla="*/ 184 w 185"/>
                <a:gd name="T101" fmla="*/ 0 h 309"/>
                <a:gd name="T102" fmla="*/ 130 w 185"/>
                <a:gd name="T103" fmla="*/ 28 h 309"/>
                <a:gd name="T104" fmla="*/ 27 w 185"/>
                <a:gd name="T105" fmla="*/ 89 h 309"/>
                <a:gd name="T106" fmla="*/ 0 w 185"/>
                <a:gd name="T107" fmla="*/ 82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5"/>
                <a:gd name="T163" fmla="*/ 0 h 309"/>
                <a:gd name="T164" fmla="*/ 185 w 185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5" h="309">
                  <a:moveTo>
                    <a:pt x="0" y="82"/>
                  </a:moveTo>
                  <a:lnTo>
                    <a:pt x="0" y="89"/>
                  </a:lnTo>
                  <a:lnTo>
                    <a:pt x="6" y="96"/>
                  </a:lnTo>
                  <a:lnTo>
                    <a:pt x="6" y="103"/>
                  </a:lnTo>
                  <a:lnTo>
                    <a:pt x="6" y="110"/>
                  </a:lnTo>
                  <a:lnTo>
                    <a:pt x="13" y="110"/>
                  </a:lnTo>
                  <a:lnTo>
                    <a:pt x="13" y="117"/>
                  </a:lnTo>
                  <a:lnTo>
                    <a:pt x="20" y="117"/>
                  </a:lnTo>
                  <a:lnTo>
                    <a:pt x="27" y="117"/>
                  </a:lnTo>
                  <a:lnTo>
                    <a:pt x="20" y="117"/>
                  </a:lnTo>
                  <a:lnTo>
                    <a:pt x="13" y="117"/>
                  </a:lnTo>
                  <a:lnTo>
                    <a:pt x="6" y="117"/>
                  </a:lnTo>
                  <a:lnTo>
                    <a:pt x="6" y="110"/>
                  </a:lnTo>
                  <a:lnTo>
                    <a:pt x="6" y="226"/>
                  </a:lnTo>
                  <a:lnTo>
                    <a:pt x="6" y="281"/>
                  </a:lnTo>
                  <a:lnTo>
                    <a:pt x="6" y="288"/>
                  </a:lnTo>
                  <a:lnTo>
                    <a:pt x="6" y="294"/>
                  </a:lnTo>
                  <a:lnTo>
                    <a:pt x="6" y="301"/>
                  </a:lnTo>
                  <a:lnTo>
                    <a:pt x="13" y="301"/>
                  </a:lnTo>
                  <a:lnTo>
                    <a:pt x="13" y="308"/>
                  </a:lnTo>
                  <a:lnTo>
                    <a:pt x="20" y="308"/>
                  </a:lnTo>
                  <a:lnTo>
                    <a:pt x="27" y="308"/>
                  </a:lnTo>
                  <a:lnTo>
                    <a:pt x="34" y="308"/>
                  </a:lnTo>
                  <a:lnTo>
                    <a:pt x="41" y="308"/>
                  </a:lnTo>
                  <a:lnTo>
                    <a:pt x="47" y="308"/>
                  </a:lnTo>
                  <a:lnTo>
                    <a:pt x="47" y="301"/>
                  </a:lnTo>
                  <a:lnTo>
                    <a:pt x="54" y="301"/>
                  </a:lnTo>
                  <a:lnTo>
                    <a:pt x="54" y="294"/>
                  </a:lnTo>
                  <a:lnTo>
                    <a:pt x="61" y="294"/>
                  </a:lnTo>
                  <a:lnTo>
                    <a:pt x="68" y="288"/>
                  </a:lnTo>
                  <a:lnTo>
                    <a:pt x="75" y="281"/>
                  </a:lnTo>
                  <a:lnTo>
                    <a:pt x="82" y="274"/>
                  </a:lnTo>
                  <a:lnTo>
                    <a:pt x="88" y="267"/>
                  </a:lnTo>
                  <a:lnTo>
                    <a:pt x="95" y="260"/>
                  </a:lnTo>
                  <a:lnTo>
                    <a:pt x="102" y="253"/>
                  </a:lnTo>
                  <a:lnTo>
                    <a:pt x="109" y="247"/>
                  </a:lnTo>
                  <a:lnTo>
                    <a:pt x="116" y="247"/>
                  </a:lnTo>
                  <a:lnTo>
                    <a:pt x="123" y="240"/>
                  </a:lnTo>
                  <a:lnTo>
                    <a:pt x="130" y="233"/>
                  </a:lnTo>
                  <a:lnTo>
                    <a:pt x="136" y="226"/>
                  </a:lnTo>
                  <a:lnTo>
                    <a:pt x="143" y="219"/>
                  </a:lnTo>
                  <a:lnTo>
                    <a:pt x="143" y="212"/>
                  </a:lnTo>
                  <a:lnTo>
                    <a:pt x="150" y="206"/>
                  </a:lnTo>
                  <a:lnTo>
                    <a:pt x="157" y="206"/>
                  </a:lnTo>
                  <a:lnTo>
                    <a:pt x="164" y="199"/>
                  </a:lnTo>
                  <a:lnTo>
                    <a:pt x="164" y="192"/>
                  </a:lnTo>
                  <a:lnTo>
                    <a:pt x="171" y="192"/>
                  </a:lnTo>
                  <a:lnTo>
                    <a:pt x="171" y="185"/>
                  </a:lnTo>
                  <a:lnTo>
                    <a:pt x="177" y="185"/>
                  </a:lnTo>
                  <a:lnTo>
                    <a:pt x="184" y="178"/>
                  </a:lnTo>
                  <a:lnTo>
                    <a:pt x="184" y="0"/>
                  </a:lnTo>
                  <a:lnTo>
                    <a:pt x="130" y="28"/>
                  </a:lnTo>
                  <a:lnTo>
                    <a:pt x="27" y="89"/>
                  </a:lnTo>
                  <a:lnTo>
                    <a:pt x="0" y="8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0" name="Freeform 2059"/>
            <p:cNvSpPr>
              <a:spLocks/>
            </p:cNvSpPr>
            <p:nvPr/>
          </p:nvSpPr>
          <p:spPr bwMode="auto">
            <a:xfrm>
              <a:off x="2624" y="2214"/>
              <a:ext cx="186" cy="111"/>
            </a:xfrm>
            <a:custGeom>
              <a:avLst/>
              <a:gdLst>
                <a:gd name="T0" fmla="*/ 137 w 186"/>
                <a:gd name="T1" fmla="*/ 0 h 111"/>
                <a:gd name="T2" fmla="*/ 7 w 186"/>
                <a:gd name="T3" fmla="*/ 82 h 111"/>
                <a:gd name="T4" fmla="*/ 7 w 186"/>
                <a:gd name="T5" fmla="*/ 89 h 111"/>
                <a:gd name="T6" fmla="*/ 0 w 186"/>
                <a:gd name="T7" fmla="*/ 96 h 111"/>
                <a:gd name="T8" fmla="*/ 7 w 186"/>
                <a:gd name="T9" fmla="*/ 103 h 111"/>
                <a:gd name="T10" fmla="*/ 7 w 186"/>
                <a:gd name="T11" fmla="*/ 110 h 111"/>
                <a:gd name="T12" fmla="*/ 14 w 186"/>
                <a:gd name="T13" fmla="*/ 110 h 111"/>
                <a:gd name="T14" fmla="*/ 21 w 186"/>
                <a:gd name="T15" fmla="*/ 110 h 111"/>
                <a:gd name="T16" fmla="*/ 27 w 186"/>
                <a:gd name="T17" fmla="*/ 110 h 111"/>
                <a:gd name="T18" fmla="*/ 34 w 186"/>
                <a:gd name="T19" fmla="*/ 110 h 111"/>
                <a:gd name="T20" fmla="*/ 41 w 186"/>
                <a:gd name="T21" fmla="*/ 110 h 111"/>
                <a:gd name="T22" fmla="*/ 41 w 186"/>
                <a:gd name="T23" fmla="*/ 103 h 111"/>
                <a:gd name="T24" fmla="*/ 48 w 186"/>
                <a:gd name="T25" fmla="*/ 103 h 111"/>
                <a:gd name="T26" fmla="*/ 55 w 186"/>
                <a:gd name="T27" fmla="*/ 96 h 111"/>
                <a:gd name="T28" fmla="*/ 62 w 186"/>
                <a:gd name="T29" fmla="*/ 89 h 111"/>
                <a:gd name="T30" fmla="*/ 69 w 186"/>
                <a:gd name="T31" fmla="*/ 89 h 111"/>
                <a:gd name="T32" fmla="*/ 69 w 186"/>
                <a:gd name="T33" fmla="*/ 82 h 111"/>
                <a:gd name="T34" fmla="*/ 75 w 186"/>
                <a:gd name="T35" fmla="*/ 82 h 111"/>
                <a:gd name="T36" fmla="*/ 82 w 186"/>
                <a:gd name="T37" fmla="*/ 75 h 111"/>
                <a:gd name="T38" fmla="*/ 89 w 186"/>
                <a:gd name="T39" fmla="*/ 75 h 111"/>
                <a:gd name="T40" fmla="*/ 96 w 186"/>
                <a:gd name="T41" fmla="*/ 69 h 111"/>
                <a:gd name="T42" fmla="*/ 103 w 186"/>
                <a:gd name="T43" fmla="*/ 62 h 111"/>
                <a:gd name="T44" fmla="*/ 110 w 186"/>
                <a:gd name="T45" fmla="*/ 62 h 111"/>
                <a:gd name="T46" fmla="*/ 116 w 186"/>
                <a:gd name="T47" fmla="*/ 55 h 111"/>
                <a:gd name="T48" fmla="*/ 123 w 186"/>
                <a:gd name="T49" fmla="*/ 48 h 111"/>
                <a:gd name="T50" fmla="*/ 130 w 186"/>
                <a:gd name="T51" fmla="*/ 48 h 111"/>
                <a:gd name="T52" fmla="*/ 130 w 186"/>
                <a:gd name="T53" fmla="*/ 41 h 111"/>
                <a:gd name="T54" fmla="*/ 137 w 186"/>
                <a:gd name="T55" fmla="*/ 41 h 111"/>
                <a:gd name="T56" fmla="*/ 144 w 186"/>
                <a:gd name="T57" fmla="*/ 34 h 111"/>
                <a:gd name="T58" fmla="*/ 151 w 186"/>
                <a:gd name="T59" fmla="*/ 28 h 111"/>
                <a:gd name="T60" fmla="*/ 157 w 186"/>
                <a:gd name="T61" fmla="*/ 28 h 111"/>
                <a:gd name="T62" fmla="*/ 164 w 186"/>
                <a:gd name="T63" fmla="*/ 21 h 111"/>
                <a:gd name="T64" fmla="*/ 171 w 186"/>
                <a:gd name="T65" fmla="*/ 21 h 111"/>
                <a:gd name="T66" fmla="*/ 171 w 186"/>
                <a:gd name="T67" fmla="*/ 14 h 111"/>
                <a:gd name="T68" fmla="*/ 178 w 186"/>
                <a:gd name="T69" fmla="*/ 14 h 111"/>
                <a:gd name="T70" fmla="*/ 178 w 186"/>
                <a:gd name="T71" fmla="*/ 7 h 111"/>
                <a:gd name="T72" fmla="*/ 185 w 186"/>
                <a:gd name="T73" fmla="*/ 7 h 111"/>
                <a:gd name="T74" fmla="*/ 144 w 186"/>
                <a:gd name="T75" fmla="*/ 21 h 111"/>
                <a:gd name="T76" fmla="*/ 137 w 186"/>
                <a:gd name="T77" fmla="*/ 21 h 111"/>
                <a:gd name="T78" fmla="*/ 137 w 186"/>
                <a:gd name="T79" fmla="*/ 0 h 1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6"/>
                <a:gd name="T121" fmla="*/ 0 h 111"/>
                <a:gd name="T122" fmla="*/ 186 w 186"/>
                <a:gd name="T123" fmla="*/ 111 h 1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6" h="111">
                  <a:moveTo>
                    <a:pt x="137" y="0"/>
                  </a:moveTo>
                  <a:lnTo>
                    <a:pt x="7" y="82"/>
                  </a:lnTo>
                  <a:lnTo>
                    <a:pt x="7" y="89"/>
                  </a:lnTo>
                  <a:lnTo>
                    <a:pt x="0" y="96"/>
                  </a:lnTo>
                  <a:lnTo>
                    <a:pt x="7" y="103"/>
                  </a:lnTo>
                  <a:lnTo>
                    <a:pt x="7" y="110"/>
                  </a:lnTo>
                  <a:lnTo>
                    <a:pt x="14" y="110"/>
                  </a:lnTo>
                  <a:lnTo>
                    <a:pt x="21" y="110"/>
                  </a:lnTo>
                  <a:lnTo>
                    <a:pt x="27" y="110"/>
                  </a:lnTo>
                  <a:lnTo>
                    <a:pt x="34" y="110"/>
                  </a:lnTo>
                  <a:lnTo>
                    <a:pt x="41" y="110"/>
                  </a:lnTo>
                  <a:lnTo>
                    <a:pt x="41" y="103"/>
                  </a:lnTo>
                  <a:lnTo>
                    <a:pt x="48" y="103"/>
                  </a:lnTo>
                  <a:lnTo>
                    <a:pt x="55" y="96"/>
                  </a:lnTo>
                  <a:lnTo>
                    <a:pt x="62" y="89"/>
                  </a:lnTo>
                  <a:lnTo>
                    <a:pt x="69" y="89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2" y="75"/>
                  </a:lnTo>
                  <a:lnTo>
                    <a:pt x="89" y="75"/>
                  </a:lnTo>
                  <a:lnTo>
                    <a:pt x="96" y="69"/>
                  </a:lnTo>
                  <a:lnTo>
                    <a:pt x="103" y="62"/>
                  </a:lnTo>
                  <a:lnTo>
                    <a:pt x="110" y="62"/>
                  </a:lnTo>
                  <a:lnTo>
                    <a:pt x="116" y="55"/>
                  </a:lnTo>
                  <a:lnTo>
                    <a:pt x="123" y="48"/>
                  </a:lnTo>
                  <a:lnTo>
                    <a:pt x="130" y="48"/>
                  </a:lnTo>
                  <a:lnTo>
                    <a:pt x="130" y="41"/>
                  </a:lnTo>
                  <a:lnTo>
                    <a:pt x="137" y="41"/>
                  </a:lnTo>
                  <a:lnTo>
                    <a:pt x="144" y="34"/>
                  </a:lnTo>
                  <a:lnTo>
                    <a:pt x="151" y="28"/>
                  </a:lnTo>
                  <a:lnTo>
                    <a:pt x="157" y="28"/>
                  </a:lnTo>
                  <a:lnTo>
                    <a:pt x="164" y="21"/>
                  </a:lnTo>
                  <a:lnTo>
                    <a:pt x="171" y="21"/>
                  </a:lnTo>
                  <a:lnTo>
                    <a:pt x="171" y="14"/>
                  </a:lnTo>
                  <a:lnTo>
                    <a:pt x="178" y="14"/>
                  </a:lnTo>
                  <a:lnTo>
                    <a:pt x="178" y="7"/>
                  </a:lnTo>
                  <a:lnTo>
                    <a:pt x="185" y="7"/>
                  </a:lnTo>
                  <a:lnTo>
                    <a:pt x="144" y="21"/>
                  </a:lnTo>
                  <a:lnTo>
                    <a:pt x="137" y="21"/>
                  </a:lnTo>
                  <a:lnTo>
                    <a:pt x="137" y="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1" name="Freeform 2060"/>
            <p:cNvSpPr>
              <a:spLocks/>
            </p:cNvSpPr>
            <p:nvPr/>
          </p:nvSpPr>
          <p:spPr bwMode="auto">
            <a:xfrm>
              <a:off x="2628" y="2218"/>
              <a:ext cx="185" cy="110"/>
            </a:xfrm>
            <a:custGeom>
              <a:avLst/>
              <a:gdLst>
                <a:gd name="T0" fmla="*/ 136 w 185"/>
                <a:gd name="T1" fmla="*/ 0 h 110"/>
                <a:gd name="T2" fmla="*/ 6 w 185"/>
                <a:gd name="T3" fmla="*/ 82 h 110"/>
                <a:gd name="T4" fmla="*/ 6 w 185"/>
                <a:gd name="T5" fmla="*/ 88 h 110"/>
                <a:gd name="T6" fmla="*/ 0 w 185"/>
                <a:gd name="T7" fmla="*/ 88 h 110"/>
                <a:gd name="T8" fmla="*/ 0 w 185"/>
                <a:gd name="T9" fmla="*/ 95 h 110"/>
                <a:gd name="T10" fmla="*/ 6 w 185"/>
                <a:gd name="T11" fmla="*/ 102 h 110"/>
                <a:gd name="T12" fmla="*/ 13 w 185"/>
                <a:gd name="T13" fmla="*/ 109 h 110"/>
                <a:gd name="T14" fmla="*/ 20 w 185"/>
                <a:gd name="T15" fmla="*/ 109 h 110"/>
                <a:gd name="T16" fmla="*/ 27 w 185"/>
                <a:gd name="T17" fmla="*/ 109 h 110"/>
                <a:gd name="T18" fmla="*/ 34 w 185"/>
                <a:gd name="T19" fmla="*/ 109 h 110"/>
                <a:gd name="T20" fmla="*/ 41 w 185"/>
                <a:gd name="T21" fmla="*/ 102 h 110"/>
                <a:gd name="T22" fmla="*/ 47 w 185"/>
                <a:gd name="T23" fmla="*/ 102 h 110"/>
                <a:gd name="T24" fmla="*/ 47 w 185"/>
                <a:gd name="T25" fmla="*/ 95 h 110"/>
                <a:gd name="T26" fmla="*/ 54 w 185"/>
                <a:gd name="T27" fmla="*/ 95 h 110"/>
                <a:gd name="T28" fmla="*/ 61 w 185"/>
                <a:gd name="T29" fmla="*/ 88 h 110"/>
                <a:gd name="T30" fmla="*/ 68 w 185"/>
                <a:gd name="T31" fmla="*/ 82 h 110"/>
                <a:gd name="T32" fmla="*/ 75 w 185"/>
                <a:gd name="T33" fmla="*/ 82 h 110"/>
                <a:gd name="T34" fmla="*/ 82 w 185"/>
                <a:gd name="T35" fmla="*/ 75 h 110"/>
                <a:gd name="T36" fmla="*/ 88 w 185"/>
                <a:gd name="T37" fmla="*/ 75 h 110"/>
                <a:gd name="T38" fmla="*/ 95 w 185"/>
                <a:gd name="T39" fmla="*/ 68 h 110"/>
                <a:gd name="T40" fmla="*/ 102 w 185"/>
                <a:gd name="T41" fmla="*/ 61 h 110"/>
                <a:gd name="T42" fmla="*/ 109 w 185"/>
                <a:gd name="T43" fmla="*/ 61 h 110"/>
                <a:gd name="T44" fmla="*/ 116 w 185"/>
                <a:gd name="T45" fmla="*/ 54 h 110"/>
                <a:gd name="T46" fmla="*/ 116 w 185"/>
                <a:gd name="T47" fmla="*/ 47 h 110"/>
                <a:gd name="T48" fmla="*/ 123 w 185"/>
                <a:gd name="T49" fmla="*/ 47 h 110"/>
                <a:gd name="T50" fmla="*/ 130 w 185"/>
                <a:gd name="T51" fmla="*/ 41 h 110"/>
                <a:gd name="T52" fmla="*/ 136 w 185"/>
                <a:gd name="T53" fmla="*/ 34 h 110"/>
                <a:gd name="T54" fmla="*/ 143 w 185"/>
                <a:gd name="T55" fmla="*/ 34 h 110"/>
                <a:gd name="T56" fmla="*/ 150 w 185"/>
                <a:gd name="T57" fmla="*/ 27 h 110"/>
                <a:gd name="T58" fmla="*/ 157 w 185"/>
                <a:gd name="T59" fmla="*/ 27 h 110"/>
                <a:gd name="T60" fmla="*/ 157 w 185"/>
                <a:gd name="T61" fmla="*/ 20 h 110"/>
                <a:gd name="T62" fmla="*/ 164 w 185"/>
                <a:gd name="T63" fmla="*/ 20 h 110"/>
                <a:gd name="T64" fmla="*/ 171 w 185"/>
                <a:gd name="T65" fmla="*/ 13 h 110"/>
                <a:gd name="T66" fmla="*/ 177 w 185"/>
                <a:gd name="T67" fmla="*/ 13 h 110"/>
                <a:gd name="T68" fmla="*/ 177 w 185"/>
                <a:gd name="T69" fmla="*/ 6 h 110"/>
                <a:gd name="T70" fmla="*/ 184 w 185"/>
                <a:gd name="T71" fmla="*/ 6 h 110"/>
                <a:gd name="T72" fmla="*/ 143 w 185"/>
                <a:gd name="T73" fmla="*/ 20 h 110"/>
                <a:gd name="T74" fmla="*/ 136 w 185"/>
                <a:gd name="T75" fmla="*/ 20 h 110"/>
                <a:gd name="T76" fmla="*/ 136 w 185"/>
                <a:gd name="T77" fmla="*/ 0 h 1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110"/>
                <a:gd name="T119" fmla="*/ 185 w 185"/>
                <a:gd name="T120" fmla="*/ 110 h 1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110">
                  <a:moveTo>
                    <a:pt x="136" y="0"/>
                  </a:moveTo>
                  <a:lnTo>
                    <a:pt x="6" y="82"/>
                  </a:lnTo>
                  <a:lnTo>
                    <a:pt x="6" y="88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6" y="102"/>
                  </a:lnTo>
                  <a:lnTo>
                    <a:pt x="13" y="109"/>
                  </a:lnTo>
                  <a:lnTo>
                    <a:pt x="20" y="109"/>
                  </a:lnTo>
                  <a:lnTo>
                    <a:pt x="27" y="109"/>
                  </a:lnTo>
                  <a:lnTo>
                    <a:pt x="34" y="109"/>
                  </a:lnTo>
                  <a:lnTo>
                    <a:pt x="41" y="102"/>
                  </a:lnTo>
                  <a:lnTo>
                    <a:pt x="47" y="102"/>
                  </a:lnTo>
                  <a:lnTo>
                    <a:pt x="47" y="95"/>
                  </a:lnTo>
                  <a:lnTo>
                    <a:pt x="54" y="95"/>
                  </a:lnTo>
                  <a:lnTo>
                    <a:pt x="61" y="88"/>
                  </a:lnTo>
                  <a:lnTo>
                    <a:pt x="68" y="82"/>
                  </a:lnTo>
                  <a:lnTo>
                    <a:pt x="75" y="82"/>
                  </a:lnTo>
                  <a:lnTo>
                    <a:pt x="82" y="75"/>
                  </a:lnTo>
                  <a:lnTo>
                    <a:pt x="88" y="75"/>
                  </a:lnTo>
                  <a:lnTo>
                    <a:pt x="95" y="68"/>
                  </a:lnTo>
                  <a:lnTo>
                    <a:pt x="102" y="61"/>
                  </a:lnTo>
                  <a:lnTo>
                    <a:pt x="109" y="61"/>
                  </a:lnTo>
                  <a:lnTo>
                    <a:pt x="116" y="54"/>
                  </a:lnTo>
                  <a:lnTo>
                    <a:pt x="116" y="47"/>
                  </a:lnTo>
                  <a:lnTo>
                    <a:pt x="123" y="47"/>
                  </a:lnTo>
                  <a:lnTo>
                    <a:pt x="130" y="41"/>
                  </a:lnTo>
                  <a:lnTo>
                    <a:pt x="136" y="34"/>
                  </a:lnTo>
                  <a:lnTo>
                    <a:pt x="143" y="34"/>
                  </a:lnTo>
                  <a:lnTo>
                    <a:pt x="150" y="27"/>
                  </a:lnTo>
                  <a:lnTo>
                    <a:pt x="157" y="27"/>
                  </a:lnTo>
                  <a:lnTo>
                    <a:pt x="157" y="20"/>
                  </a:lnTo>
                  <a:lnTo>
                    <a:pt x="164" y="20"/>
                  </a:lnTo>
                  <a:lnTo>
                    <a:pt x="171" y="13"/>
                  </a:lnTo>
                  <a:lnTo>
                    <a:pt x="177" y="13"/>
                  </a:lnTo>
                  <a:lnTo>
                    <a:pt x="177" y="6"/>
                  </a:lnTo>
                  <a:lnTo>
                    <a:pt x="184" y="6"/>
                  </a:lnTo>
                  <a:lnTo>
                    <a:pt x="143" y="20"/>
                  </a:lnTo>
                  <a:lnTo>
                    <a:pt x="136" y="20"/>
                  </a:lnTo>
                  <a:lnTo>
                    <a:pt x="13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2" name="Freeform 2061"/>
            <p:cNvSpPr>
              <a:spLocks/>
            </p:cNvSpPr>
            <p:nvPr/>
          </p:nvSpPr>
          <p:spPr bwMode="auto">
            <a:xfrm>
              <a:off x="2631" y="2221"/>
              <a:ext cx="138" cy="90"/>
            </a:xfrm>
            <a:custGeom>
              <a:avLst/>
              <a:gdLst>
                <a:gd name="T0" fmla="*/ 0 w 138"/>
                <a:gd name="T1" fmla="*/ 89 h 90"/>
                <a:gd name="T2" fmla="*/ 137 w 138"/>
                <a:gd name="T3" fmla="*/ 0 h 90"/>
                <a:gd name="T4" fmla="*/ 137 w 138"/>
                <a:gd name="T5" fmla="*/ 7 h 90"/>
                <a:gd name="T6" fmla="*/ 0 w 138"/>
                <a:gd name="T7" fmla="*/ 89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90"/>
                <a:gd name="T14" fmla="*/ 138 w 138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90">
                  <a:moveTo>
                    <a:pt x="0" y="89"/>
                  </a:moveTo>
                  <a:lnTo>
                    <a:pt x="137" y="0"/>
                  </a:lnTo>
                  <a:lnTo>
                    <a:pt x="137" y="7"/>
                  </a:lnTo>
                  <a:lnTo>
                    <a:pt x="0" y="89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3" name="Freeform 2062"/>
            <p:cNvSpPr>
              <a:spLocks/>
            </p:cNvSpPr>
            <p:nvPr/>
          </p:nvSpPr>
          <p:spPr bwMode="auto">
            <a:xfrm>
              <a:off x="2634" y="2224"/>
              <a:ext cx="138" cy="90"/>
            </a:xfrm>
            <a:custGeom>
              <a:avLst/>
              <a:gdLst>
                <a:gd name="T0" fmla="*/ 0 w 138"/>
                <a:gd name="T1" fmla="*/ 89 h 90"/>
                <a:gd name="T2" fmla="*/ 137 w 138"/>
                <a:gd name="T3" fmla="*/ 0 h 90"/>
                <a:gd name="T4" fmla="*/ 137 w 138"/>
                <a:gd name="T5" fmla="*/ 7 h 90"/>
                <a:gd name="T6" fmla="*/ 0 w 138"/>
                <a:gd name="T7" fmla="*/ 89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90"/>
                <a:gd name="T14" fmla="*/ 138 w 138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90">
                  <a:moveTo>
                    <a:pt x="0" y="89"/>
                  </a:moveTo>
                  <a:lnTo>
                    <a:pt x="137" y="0"/>
                  </a:lnTo>
                  <a:lnTo>
                    <a:pt x="137" y="7"/>
                  </a:lnTo>
                  <a:lnTo>
                    <a:pt x="0" y="8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4" name="Freeform 2063"/>
            <p:cNvSpPr>
              <a:spLocks/>
            </p:cNvSpPr>
            <p:nvPr/>
          </p:nvSpPr>
          <p:spPr bwMode="auto">
            <a:xfrm>
              <a:off x="2631" y="2221"/>
              <a:ext cx="145" cy="97"/>
            </a:xfrm>
            <a:custGeom>
              <a:avLst/>
              <a:gdLst>
                <a:gd name="T0" fmla="*/ 0 w 145"/>
                <a:gd name="T1" fmla="*/ 89 h 97"/>
                <a:gd name="T2" fmla="*/ 144 w 145"/>
                <a:gd name="T3" fmla="*/ 0 h 97"/>
                <a:gd name="T4" fmla="*/ 144 w 145"/>
                <a:gd name="T5" fmla="*/ 7 h 97"/>
                <a:gd name="T6" fmla="*/ 7 w 145"/>
                <a:gd name="T7" fmla="*/ 96 h 97"/>
                <a:gd name="T8" fmla="*/ 0 w 145"/>
                <a:gd name="T9" fmla="*/ 89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97"/>
                <a:gd name="T17" fmla="*/ 145 w 145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97">
                  <a:moveTo>
                    <a:pt x="0" y="89"/>
                  </a:moveTo>
                  <a:lnTo>
                    <a:pt x="144" y="0"/>
                  </a:lnTo>
                  <a:lnTo>
                    <a:pt x="144" y="7"/>
                  </a:lnTo>
                  <a:lnTo>
                    <a:pt x="7" y="96"/>
                  </a:lnTo>
                  <a:lnTo>
                    <a:pt x="0" y="89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5" name="Freeform 2064"/>
            <p:cNvSpPr>
              <a:spLocks/>
            </p:cNvSpPr>
            <p:nvPr/>
          </p:nvSpPr>
          <p:spPr bwMode="auto">
            <a:xfrm>
              <a:off x="2634" y="2224"/>
              <a:ext cx="145" cy="97"/>
            </a:xfrm>
            <a:custGeom>
              <a:avLst/>
              <a:gdLst>
                <a:gd name="T0" fmla="*/ 0 w 145"/>
                <a:gd name="T1" fmla="*/ 89 h 97"/>
                <a:gd name="T2" fmla="*/ 144 w 145"/>
                <a:gd name="T3" fmla="*/ 0 h 97"/>
                <a:gd name="T4" fmla="*/ 144 w 145"/>
                <a:gd name="T5" fmla="*/ 7 h 97"/>
                <a:gd name="T6" fmla="*/ 7 w 145"/>
                <a:gd name="T7" fmla="*/ 96 h 97"/>
                <a:gd name="T8" fmla="*/ 0 w 145"/>
                <a:gd name="T9" fmla="*/ 89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97"/>
                <a:gd name="T17" fmla="*/ 145 w 145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97">
                  <a:moveTo>
                    <a:pt x="0" y="89"/>
                  </a:moveTo>
                  <a:lnTo>
                    <a:pt x="144" y="0"/>
                  </a:lnTo>
                  <a:lnTo>
                    <a:pt x="144" y="7"/>
                  </a:lnTo>
                  <a:lnTo>
                    <a:pt x="7" y="96"/>
                  </a:lnTo>
                  <a:lnTo>
                    <a:pt x="0" y="8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6" name="Freeform 2065"/>
            <p:cNvSpPr>
              <a:spLocks/>
            </p:cNvSpPr>
            <p:nvPr/>
          </p:nvSpPr>
          <p:spPr bwMode="auto">
            <a:xfrm>
              <a:off x="2638" y="2214"/>
              <a:ext cx="151" cy="104"/>
            </a:xfrm>
            <a:custGeom>
              <a:avLst/>
              <a:gdLst>
                <a:gd name="T0" fmla="*/ 0 w 151"/>
                <a:gd name="T1" fmla="*/ 103 h 104"/>
                <a:gd name="T2" fmla="*/ 150 w 151"/>
                <a:gd name="T3" fmla="*/ 0 h 104"/>
                <a:gd name="T4" fmla="*/ 150 w 151"/>
                <a:gd name="T5" fmla="*/ 14 h 104"/>
                <a:gd name="T6" fmla="*/ 0 w 151"/>
                <a:gd name="T7" fmla="*/ 103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104"/>
                <a:gd name="T14" fmla="*/ 151 w 151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104">
                  <a:moveTo>
                    <a:pt x="0" y="103"/>
                  </a:moveTo>
                  <a:lnTo>
                    <a:pt x="150" y="0"/>
                  </a:lnTo>
                  <a:lnTo>
                    <a:pt x="150" y="14"/>
                  </a:lnTo>
                  <a:lnTo>
                    <a:pt x="0" y="103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7" name="Freeform 2066"/>
            <p:cNvSpPr>
              <a:spLocks/>
            </p:cNvSpPr>
            <p:nvPr/>
          </p:nvSpPr>
          <p:spPr bwMode="auto">
            <a:xfrm>
              <a:off x="2641" y="2218"/>
              <a:ext cx="152" cy="103"/>
            </a:xfrm>
            <a:custGeom>
              <a:avLst/>
              <a:gdLst>
                <a:gd name="T0" fmla="*/ 0 w 152"/>
                <a:gd name="T1" fmla="*/ 102 h 103"/>
                <a:gd name="T2" fmla="*/ 151 w 152"/>
                <a:gd name="T3" fmla="*/ 0 h 103"/>
                <a:gd name="T4" fmla="*/ 151 w 152"/>
                <a:gd name="T5" fmla="*/ 6 h 103"/>
                <a:gd name="T6" fmla="*/ 0 w 152"/>
                <a:gd name="T7" fmla="*/ 102 h 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3"/>
                <a:gd name="T14" fmla="*/ 152 w 152"/>
                <a:gd name="T15" fmla="*/ 103 h 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3">
                  <a:moveTo>
                    <a:pt x="0" y="102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0" y="10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8" name="Freeform 2067"/>
            <p:cNvSpPr>
              <a:spLocks/>
            </p:cNvSpPr>
            <p:nvPr/>
          </p:nvSpPr>
          <p:spPr bwMode="auto">
            <a:xfrm>
              <a:off x="2638" y="2221"/>
              <a:ext cx="158" cy="97"/>
            </a:xfrm>
            <a:custGeom>
              <a:avLst/>
              <a:gdLst>
                <a:gd name="T0" fmla="*/ 0 w 158"/>
                <a:gd name="T1" fmla="*/ 96 h 97"/>
                <a:gd name="T2" fmla="*/ 157 w 158"/>
                <a:gd name="T3" fmla="*/ 0 h 97"/>
                <a:gd name="T4" fmla="*/ 157 w 158"/>
                <a:gd name="T5" fmla="*/ 7 h 97"/>
                <a:gd name="T6" fmla="*/ 13 w 158"/>
                <a:gd name="T7" fmla="*/ 96 h 97"/>
                <a:gd name="T8" fmla="*/ 0 w 158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97"/>
                <a:gd name="T17" fmla="*/ 158 w 158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97">
                  <a:moveTo>
                    <a:pt x="0" y="96"/>
                  </a:moveTo>
                  <a:lnTo>
                    <a:pt x="157" y="0"/>
                  </a:lnTo>
                  <a:lnTo>
                    <a:pt x="157" y="7"/>
                  </a:lnTo>
                  <a:lnTo>
                    <a:pt x="13" y="96"/>
                  </a:lnTo>
                  <a:lnTo>
                    <a:pt x="0" y="9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9" name="Freeform 2068"/>
            <p:cNvSpPr>
              <a:spLocks/>
            </p:cNvSpPr>
            <p:nvPr/>
          </p:nvSpPr>
          <p:spPr bwMode="auto">
            <a:xfrm>
              <a:off x="2641" y="2224"/>
              <a:ext cx="159" cy="97"/>
            </a:xfrm>
            <a:custGeom>
              <a:avLst/>
              <a:gdLst>
                <a:gd name="T0" fmla="*/ 0 w 159"/>
                <a:gd name="T1" fmla="*/ 96 h 97"/>
                <a:gd name="T2" fmla="*/ 158 w 159"/>
                <a:gd name="T3" fmla="*/ 0 h 97"/>
                <a:gd name="T4" fmla="*/ 158 w 159"/>
                <a:gd name="T5" fmla="*/ 7 h 97"/>
                <a:gd name="T6" fmla="*/ 14 w 159"/>
                <a:gd name="T7" fmla="*/ 96 h 97"/>
                <a:gd name="T8" fmla="*/ 0 w 159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97"/>
                <a:gd name="T17" fmla="*/ 159 w 15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97">
                  <a:moveTo>
                    <a:pt x="0" y="96"/>
                  </a:moveTo>
                  <a:lnTo>
                    <a:pt x="158" y="0"/>
                  </a:lnTo>
                  <a:lnTo>
                    <a:pt x="158" y="7"/>
                  </a:lnTo>
                  <a:lnTo>
                    <a:pt x="14" y="96"/>
                  </a:lnTo>
                  <a:lnTo>
                    <a:pt x="0" y="9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0" name="Freeform 2069"/>
            <p:cNvSpPr>
              <a:spLocks/>
            </p:cNvSpPr>
            <p:nvPr/>
          </p:nvSpPr>
          <p:spPr bwMode="auto">
            <a:xfrm>
              <a:off x="2651" y="2221"/>
              <a:ext cx="152" cy="97"/>
            </a:xfrm>
            <a:custGeom>
              <a:avLst/>
              <a:gdLst>
                <a:gd name="T0" fmla="*/ 0 w 152"/>
                <a:gd name="T1" fmla="*/ 96 h 97"/>
                <a:gd name="T2" fmla="*/ 151 w 152"/>
                <a:gd name="T3" fmla="*/ 0 h 97"/>
                <a:gd name="T4" fmla="*/ 151 w 152"/>
                <a:gd name="T5" fmla="*/ 7 h 97"/>
                <a:gd name="T6" fmla="*/ 14 w 152"/>
                <a:gd name="T7" fmla="*/ 96 h 97"/>
                <a:gd name="T8" fmla="*/ 0 w 152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97"/>
                <a:gd name="T17" fmla="*/ 152 w 152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97">
                  <a:moveTo>
                    <a:pt x="0" y="96"/>
                  </a:moveTo>
                  <a:lnTo>
                    <a:pt x="151" y="0"/>
                  </a:lnTo>
                  <a:lnTo>
                    <a:pt x="151" y="7"/>
                  </a:lnTo>
                  <a:lnTo>
                    <a:pt x="14" y="96"/>
                  </a:lnTo>
                  <a:lnTo>
                    <a:pt x="0" y="96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1" name="Freeform 2070"/>
            <p:cNvSpPr>
              <a:spLocks/>
            </p:cNvSpPr>
            <p:nvPr/>
          </p:nvSpPr>
          <p:spPr bwMode="auto">
            <a:xfrm>
              <a:off x="2655" y="2224"/>
              <a:ext cx="151" cy="97"/>
            </a:xfrm>
            <a:custGeom>
              <a:avLst/>
              <a:gdLst>
                <a:gd name="T0" fmla="*/ 0 w 151"/>
                <a:gd name="T1" fmla="*/ 96 h 97"/>
                <a:gd name="T2" fmla="*/ 150 w 151"/>
                <a:gd name="T3" fmla="*/ 0 h 97"/>
                <a:gd name="T4" fmla="*/ 14 w 151"/>
                <a:gd name="T5" fmla="*/ 96 h 97"/>
                <a:gd name="T6" fmla="*/ 0 w 151"/>
                <a:gd name="T7" fmla="*/ 96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97"/>
                <a:gd name="T14" fmla="*/ 151 w 15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97">
                  <a:moveTo>
                    <a:pt x="0" y="96"/>
                  </a:moveTo>
                  <a:lnTo>
                    <a:pt x="150" y="0"/>
                  </a:lnTo>
                  <a:lnTo>
                    <a:pt x="14" y="96"/>
                  </a:lnTo>
                  <a:lnTo>
                    <a:pt x="0" y="9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15" name="Freeform 2071"/>
          <p:cNvSpPr>
            <a:spLocks/>
          </p:cNvSpPr>
          <p:nvPr/>
        </p:nvSpPr>
        <p:spPr bwMode="auto">
          <a:xfrm>
            <a:off x="1013620" y="3325813"/>
            <a:ext cx="1724633" cy="933450"/>
          </a:xfrm>
          <a:custGeom>
            <a:avLst/>
            <a:gdLst>
              <a:gd name="T0" fmla="*/ 2147483646 w 815"/>
              <a:gd name="T1" fmla="*/ 2147483646 h 588"/>
              <a:gd name="T2" fmla="*/ 2147483646 w 815"/>
              <a:gd name="T3" fmla="*/ 2147483646 h 588"/>
              <a:gd name="T4" fmla="*/ 2147483646 w 815"/>
              <a:gd name="T5" fmla="*/ 2147483646 h 588"/>
              <a:gd name="T6" fmla="*/ 0 w 815"/>
              <a:gd name="T7" fmla="*/ 2147483646 h 588"/>
              <a:gd name="T8" fmla="*/ 2147483646 w 815"/>
              <a:gd name="T9" fmla="*/ 2147483646 h 588"/>
              <a:gd name="T10" fmla="*/ 2147483646 w 815"/>
              <a:gd name="T11" fmla="*/ 2147483646 h 588"/>
              <a:gd name="T12" fmla="*/ 2147483646 w 815"/>
              <a:gd name="T13" fmla="*/ 2147483646 h 588"/>
              <a:gd name="T14" fmla="*/ 2147483646 w 815"/>
              <a:gd name="T15" fmla="*/ 2147483646 h 588"/>
              <a:gd name="T16" fmla="*/ 2147483646 w 815"/>
              <a:gd name="T17" fmla="*/ 2147483646 h 588"/>
              <a:gd name="T18" fmla="*/ 2147483646 w 815"/>
              <a:gd name="T19" fmla="*/ 2147483646 h 588"/>
              <a:gd name="T20" fmla="*/ 2147483646 w 815"/>
              <a:gd name="T21" fmla="*/ 2147483646 h 588"/>
              <a:gd name="T22" fmla="*/ 2147483646 w 815"/>
              <a:gd name="T23" fmla="*/ 2147483646 h 588"/>
              <a:gd name="T24" fmla="*/ 2147483646 w 815"/>
              <a:gd name="T25" fmla="*/ 2147483646 h 588"/>
              <a:gd name="T26" fmla="*/ 2147483646 w 815"/>
              <a:gd name="T27" fmla="*/ 2147483646 h 588"/>
              <a:gd name="T28" fmla="*/ 2147483646 w 815"/>
              <a:gd name="T29" fmla="*/ 2147483646 h 588"/>
              <a:gd name="T30" fmla="*/ 2147483646 w 815"/>
              <a:gd name="T31" fmla="*/ 2147483646 h 588"/>
              <a:gd name="T32" fmla="*/ 2147483646 w 815"/>
              <a:gd name="T33" fmla="*/ 2147483646 h 588"/>
              <a:gd name="T34" fmla="*/ 2147483646 w 815"/>
              <a:gd name="T35" fmla="*/ 2147483646 h 588"/>
              <a:gd name="T36" fmla="*/ 2147483646 w 815"/>
              <a:gd name="T37" fmla="*/ 2147483646 h 588"/>
              <a:gd name="T38" fmla="*/ 2147483646 w 815"/>
              <a:gd name="T39" fmla="*/ 2147483646 h 588"/>
              <a:gd name="T40" fmla="*/ 2147483646 w 815"/>
              <a:gd name="T41" fmla="*/ 2147483646 h 588"/>
              <a:gd name="T42" fmla="*/ 2147483646 w 815"/>
              <a:gd name="T43" fmla="*/ 2147483646 h 588"/>
              <a:gd name="T44" fmla="*/ 2147483646 w 815"/>
              <a:gd name="T45" fmla="*/ 2147483646 h 588"/>
              <a:gd name="T46" fmla="*/ 2147483646 w 815"/>
              <a:gd name="T47" fmla="*/ 2147483646 h 588"/>
              <a:gd name="T48" fmla="*/ 2147483646 w 815"/>
              <a:gd name="T49" fmla="*/ 2147483646 h 588"/>
              <a:gd name="T50" fmla="*/ 2147483646 w 815"/>
              <a:gd name="T51" fmla="*/ 2147483646 h 588"/>
              <a:gd name="T52" fmla="*/ 2147483646 w 815"/>
              <a:gd name="T53" fmla="*/ 2147483646 h 588"/>
              <a:gd name="T54" fmla="*/ 2147483646 w 815"/>
              <a:gd name="T55" fmla="*/ 2147483646 h 588"/>
              <a:gd name="T56" fmla="*/ 2147483646 w 815"/>
              <a:gd name="T57" fmla="*/ 2147483646 h 588"/>
              <a:gd name="T58" fmla="*/ 2147483646 w 815"/>
              <a:gd name="T59" fmla="*/ 2147483646 h 588"/>
              <a:gd name="T60" fmla="*/ 2147483646 w 815"/>
              <a:gd name="T61" fmla="*/ 2147483646 h 588"/>
              <a:gd name="T62" fmla="*/ 2147483646 w 815"/>
              <a:gd name="T63" fmla="*/ 2147483646 h 588"/>
              <a:gd name="T64" fmla="*/ 2147483646 w 815"/>
              <a:gd name="T65" fmla="*/ 2147483646 h 588"/>
              <a:gd name="T66" fmla="*/ 2147483646 w 815"/>
              <a:gd name="T67" fmla="*/ 2147483646 h 588"/>
              <a:gd name="T68" fmla="*/ 2147483646 w 815"/>
              <a:gd name="T69" fmla="*/ 2147483646 h 588"/>
              <a:gd name="T70" fmla="*/ 2147483646 w 815"/>
              <a:gd name="T71" fmla="*/ 2147483646 h 588"/>
              <a:gd name="T72" fmla="*/ 2147483646 w 815"/>
              <a:gd name="T73" fmla="*/ 2147483646 h 588"/>
              <a:gd name="T74" fmla="*/ 2147483646 w 815"/>
              <a:gd name="T75" fmla="*/ 2147483646 h 588"/>
              <a:gd name="T76" fmla="*/ 2147483646 w 815"/>
              <a:gd name="T77" fmla="*/ 2147483646 h 588"/>
              <a:gd name="T78" fmla="*/ 2147483646 w 815"/>
              <a:gd name="T79" fmla="*/ 0 h 588"/>
              <a:gd name="T80" fmla="*/ 2147483646 w 815"/>
              <a:gd name="T81" fmla="*/ 2147483646 h 588"/>
              <a:gd name="T82" fmla="*/ 2147483646 w 815"/>
              <a:gd name="T83" fmla="*/ 2147483646 h 588"/>
              <a:gd name="T84" fmla="*/ 2147483646 w 815"/>
              <a:gd name="T85" fmla="*/ 2147483646 h 58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5"/>
              <a:gd name="T130" fmla="*/ 0 h 588"/>
              <a:gd name="T131" fmla="*/ 815 w 815"/>
              <a:gd name="T132" fmla="*/ 588 h 58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5" h="588">
                <a:moveTo>
                  <a:pt x="109" y="82"/>
                </a:moveTo>
                <a:lnTo>
                  <a:pt x="82" y="88"/>
                </a:lnTo>
                <a:lnTo>
                  <a:pt x="61" y="123"/>
                </a:lnTo>
                <a:lnTo>
                  <a:pt x="61" y="136"/>
                </a:lnTo>
                <a:lnTo>
                  <a:pt x="68" y="164"/>
                </a:lnTo>
                <a:lnTo>
                  <a:pt x="41" y="211"/>
                </a:lnTo>
                <a:lnTo>
                  <a:pt x="20" y="225"/>
                </a:lnTo>
                <a:lnTo>
                  <a:pt x="0" y="259"/>
                </a:lnTo>
                <a:lnTo>
                  <a:pt x="0" y="287"/>
                </a:lnTo>
                <a:lnTo>
                  <a:pt x="20" y="307"/>
                </a:lnTo>
                <a:lnTo>
                  <a:pt x="41" y="307"/>
                </a:lnTo>
                <a:lnTo>
                  <a:pt x="61" y="307"/>
                </a:lnTo>
                <a:lnTo>
                  <a:pt x="116" y="341"/>
                </a:lnTo>
                <a:lnTo>
                  <a:pt x="137" y="362"/>
                </a:lnTo>
                <a:lnTo>
                  <a:pt x="137" y="389"/>
                </a:lnTo>
                <a:lnTo>
                  <a:pt x="143" y="417"/>
                </a:lnTo>
                <a:lnTo>
                  <a:pt x="164" y="444"/>
                </a:lnTo>
                <a:lnTo>
                  <a:pt x="171" y="458"/>
                </a:lnTo>
                <a:lnTo>
                  <a:pt x="198" y="464"/>
                </a:lnTo>
                <a:lnTo>
                  <a:pt x="226" y="471"/>
                </a:lnTo>
                <a:lnTo>
                  <a:pt x="246" y="485"/>
                </a:lnTo>
                <a:lnTo>
                  <a:pt x="273" y="505"/>
                </a:lnTo>
                <a:lnTo>
                  <a:pt x="308" y="546"/>
                </a:lnTo>
                <a:lnTo>
                  <a:pt x="314" y="560"/>
                </a:lnTo>
                <a:lnTo>
                  <a:pt x="328" y="574"/>
                </a:lnTo>
                <a:lnTo>
                  <a:pt x="356" y="581"/>
                </a:lnTo>
                <a:lnTo>
                  <a:pt x="383" y="567"/>
                </a:lnTo>
                <a:lnTo>
                  <a:pt x="410" y="553"/>
                </a:lnTo>
                <a:lnTo>
                  <a:pt x="465" y="540"/>
                </a:lnTo>
                <a:lnTo>
                  <a:pt x="479" y="533"/>
                </a:lnTo>
                <a:lnTo>
                  <a:pt x="492" y="540"/>
                </a:lnTo>
                <a:lnTo>
                  <a:pt x="506" y="553"/>
                </a:lnTo>
                <a:lnTo>
                  <a:pt x="533" y="567"/>
                </a:lnTo>
                <a:lnTo>
                  <a:pt x="554" y="574"/>
                </a:lnTo>
                <a:lnTo>
                  <a:pt x="588" y="574"/>
                </a:lnTo>
                <a:lnTo>
                  <a:pt x="622" y="581"/>
                </a:lnTo>
                <a:lnTo>
                  <a:pt x="643" y="581"/>
                </a:lnTo>
                <a:lnTo>
                  <a:pt x="663" y="587"/>
                </a:lnTo>
                <a:lnTo>
                  <a:pt x="684" y="567"/>
                </a:lnTo>
                <a:lnTo>
                  <a:pt x="698" y="546"/>
                </a:lnTo>
                <a:lnTo>
                  <a:pt x="711" y="526"/>
                </a:lnTo>
                <a:lnTo>
                  <a:pt x="705" y="505"/>
                </a:lnTo>
                <a:lnTo>
                  <a:pt x="698" y="451"/>
                </a:lnTo>
                <a:lnTo>
                  <a:pt x="705" y="423"/>
                </a:lnTo>
                <a:lnTo>
                  <a:pt x="725" y="403"/>
                </a:lnTo>
                <a:lnTo>
                  <a:pt x="746" y="396"/>
                </a:lnTo>
                <a:lnTo>
                  <a:pt x="766" y="389"/>
                </a:lnTo>
                <a:lnTo>
                  <a:pt x="787" y="389"/>
                </a:lnTo>
                <a:lnTo>
                  <a:pt x="807" y="382"/>
                </a:lnTo>
                <a:lnTo>
                  <a:pt x="814" y="348"/>
                </a:lnTo>
                <a:lnTo>
                  <a:pt x="807" y="321"/>
                </a:lnTo>
                <a:lnTo>
                  <a:pt x="807" y="307"/>
                </a:lnTo>
                <a:lnTo>
                  <a:pt x="794" y="294"/>
                </a:lnTo>
                <a:lnTo>
                  <a:pt x="780" y="280"/>
                </a:lnTo>
                <a:lnTo>
                  <a:pt x="766" y="252"/>
                </a:lnTo>
                <a:lnTo>
                  <a:pt x="766" y="218"/>
                </a:lnTo>
                <a:lnTo>
                  <a:pt x="780" y="205"/>
                </a:lnTo>
                <a:lnTo>
                  <a:pt x="794" y="191"/>
                </a:lnTo>
                <a:lnTo>
                  <a:pt x="800" y="177"/>
                </a:lnTo>
                <a:lnTo>
                  <a:pt x="800" y="164"/>
                </a:lnTo>
                <a:lnTo>
                  <a:pt x="794" y="136"/>
                </a:lnTo>
                <a:lnTo>
                  <a:pt x="780" y="123"/>
                </a:lnTo>
                <a:lnTo>
                  <a:pt x="766" y="109"/>
                </a:lnTo>
                <a:lnTo>
                  <a:pt x="752" y="109"/>
                </a:lnTo>
                <a:lnTo>
                  <a:pt x="732" y="109"/>
                </a:lnTo>
                <a:lnTo>
                  <a:pt x="718" y="116"/>
                </a:lnTo>
                <a:lnTo>
                  <a:pt x="691" y="95"/>
                </a:lnTo>
                <a:lnTo>
                  <a:pt x="670" y="75"/>
                </a:lnTo>
                <a:lnTo>
                  <a:pt x="657" y="54"/>
                </a:lnTo>
                <a:lnTo>
                  <a:pt x="629" y="34"/>
                </a:lnTo>
                <a:lnTo>
                  <a:pt x="602" y="27"/>
                </a:lnTo>
                <a:lnTo>
                  <a:pt x="575" y="34"/>
                </a:lnTo>
                <a:lnTo>
                  <a:pt x="554" y="54"/>
                </a:lnTo>
                <a:lnTo>
                  <a:pt x="533" y="68"/>
                </a:lnTo>
                <a:lnTo>
                  <a:pt x="513" y="82"/>
                </a:lnTo>
                <a:lnTo>
                  <a:pt x="472" y="75"/>
                </a:lnTo>
                <a:lnTo>
                  <a:pt x="438" y="47"/>
                </a:lnTo>
                <a:lnTo>
                  <a:pt x="403" y="20"/>
                </a:lnTo>
                <a:lnTo>
                  <a:pt x="356" y="0"/>
                </a:lnTo>
                <a:lnTo>
                  <a:pt x="321" y="0"/>
                </a:lnTo>
                <a:lnTo>
                  <a:pt x="294" y="6"/>
                </a:lnTo>
                <a:lnTo>
                  <a:pt x="280" y="20"/>
                </a:lnTo>
                <a:lnTo>
                  <a:pt x="253" y="27"/>
                </a:lnTo>
                <a:lnTo>
                  <a:pt x="239" y="41"/>
                </a:lnTo>
                <a:lnTo>
                  <a:pt x="226" y="54"/>
                </a:lnTo>
                <a:lnTo>
                  <a:pt x="164" y="68"/>
                </a:lnTo>
                <a:lnTo>
                  <a:pt x="109" y="82"/>
                </a:lnTo>
              </a:path>
            </a:pathLst>
          </a:custGeom>
          <a:solidFill>
            <a:srgbClr val="FFF3CC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12" name="Rectangle 2072"/>
          <p:cNvSpPr>
            <a:spLocks noChangeArrowheads="1"/>
          </p:cNvSpPr>
          <p:nvPr/>
        </p:nvSpPr>
        <p:spPr bwMode="auto">
          <a:xfrm>
            <a:off x="1441076" y="3587750"/>
            <a:ext cx="86722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Problem</a:t>
            </a:r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89113" name="Rectangle 2073"/>
          <p:cNvSpPr>
            <a:spLocks noChangeArrowheads="1"/>
          </p:cNvSpPr>
          <p:nvPr/>
        </p:nvSpPr>
        <p:spPr bwMode="auto">
          <a:xfrm>
            <a:off x="1468584" y="3740151"/>
            <a:ext cx="78066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</a:rPr>
              <a:t>Domain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2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Informal SCM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12588" y="1143001"/>
            <a:ext cx="10792189" cy="4367213"/>
          </a:xfrm>
        </p:spPr>
        <p:txBody>
          <a:bodyPr lIns="0" tIns="0" rIns="0" bIns="0"/>
          <a:lstStyle/>
          <a:p>
            <a:pPr marL="457200" indent="-457200"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Written using natural language and contains assumptions made during its construction</a:t>
            </a:r>
          </a:p>
          <a:p>
            <a:pPr marL="457200" indent="-457200" eaLnBrk="1" hangingPunct="1"/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Plays fundamental role during the period of activity when the modeler conceives, programs, debugs, and tests models</a:t>
            </a:r>
          </a:p>
          <a:p>
            <a:pPr marL="457200" indent="-457200" eaLnBrk="1" hangingPunct="1"/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Helps users and colleagues comprehend basic outline of the model from their perspective on how the real world operates </a:t>
            </a:r>
          </a:p>
          <a:p>
            <a:pPr marL="457200" indent="-457200" eaLnBrk="1" hangingPunct="1"/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The informal SCM is first component of full and complete SCM</a:t>
            </a:r>
          </a:p>
          <a:p>
            <a:pPr marL="457200" indent="-457200" eaLnBrk="1" hangingPunct="1"/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82600" lvl="1" indent="-139700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228600" indent="-228600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DFA04A-7AFB-49E5-9DC9-AA022D9A1B7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12588" y="204786"/>
            <a:ext cx="10563648" cy="414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Informal SCM Representations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143001"/>
            <a:ext cx="10792189" cy="48005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Natural Language Requirement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Shortcomings of specialized syntax and semantics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Unfamiliarity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Complexity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Cost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General purpose office suite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Word processor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Graphics or Drawing application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Spreadsheet</a:t>
            </a:r>
          </a:p>
        </p:txBody>
      </p:sp>
      <p:sp>
        <p:nvSpPr>
          <p:cNvPr id="4710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A972FD-4F3E-49F8-897E-BD88889BF457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6909" y="136523"/>
            <a:ext cx="9234728" cy="4397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Informal SCM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(Model Description Report)</a:t>
            </a:r>
          </a:p>
        </p:txBody>
      </p:sp>
      <p:sp>
        <p:nvSpPr>
          <p:cNvPr id="4915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350039-9420-452E-B5E0-A5D9078C419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0B211E-65AA-B339-85EC-3072163E0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02186"/>
              </p:ext>
            </p:extLst>
          </p:nvPr>
        </p:nvGraphicFramePr>
        <p:xfrm>
          <a:off x="105729" y="914400"/>
          <a:ext cx="6002335" cy="5444173"/>
        </p:xfrm>
        <a:graphic>
          <a:graphicData uri="http://schemas.openxmlformats.org/drawingml/2006/table">
            <a:tbl>
              <a:tblPr/>
              <a:tblGrid>
                <a:gridCol w="1208262">
                  <a:extLst>
                    <a:ext uri="{9D8B030D-6E8A-4147-A177-3AD203B41FA5}">
                      <a16:colId xmlns:a16="http://schemas.microsoft.com/office/drawing/2014/main" val="2450149723"/>
                    </a:ext>
                  </a:extLst>
                </a:gridCol>
                <a:gridCol w="1863062">
                  <a:extLst>
                    <a:ext uri="{9D8B030D-6E8A-4147-A177-3AD203B41FA5}">
                      <a16:colId xmlns:a16="http://schemas.microsoft.com/office/drawing/2014/main" val="2513594439"/>
                    </a:ext>
                  </a:extLst>
                </a:gridCol>
                <a:gridCol w="1631803">
                  <a:extLst>
                    <a:ext uri="{9D8B030D-6E8A-4147-A177-3AD203B41FA5}">
                      <a16:colId xmlns:a16="http://schemas.microsoft.com/office/drawing/2014/main" val="740992309"/>
                    </a:ext>
                  </a:extLst>
                </a:gridCol>
                <a:gridCol w="1299208">
                  <a:extLst>
                    <a:ext uri="{9D8B030D-6E8A-4147-A177-3AD203B41FA5}">
                      <a16:colId xmlns:a16="http://schemas.microsoft.com/office/drawing/2014/main" val="856823639"/>
                    </a:ext>
                  </a:extLst>
                </a:gridCol>
              </a:tblGrid>
              <a:tr h="214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Chapter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Purpose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Sections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Subsections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981751"/>
                  </a:ext>
                </a:extLst>
              </a:tr>
              <a:tr h="2230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Model Recognition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produce a set of requirements that will drive Model design activities and provide criteria by with the success of the Model development will be judged.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Introduction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39658"/>
                  </a:ext>
                </a:extLst>
              </a:tr>
              <a:tr h="223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Intended Use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348030"/>
                  </a:ext>
                </a:extLst>
              </a:tr>
              <a:tr h="1210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Modeling and Simulation Application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367135"/>
                  </a:ext>
                </a:extLst>
              </a:tr>
              <a:tr h="214177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Model Definition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produce an implementation-independent conceptual depiction of the real-world that must be represented in the Model application.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Assumptions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804832"/>
                  </a:ext>
                </a:extLst>
              </a:tr>
              <a:tr h="214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Limitations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259394"/>
                  </a:ext>
                </a:extLst>
              </a:tr>
              <a:tr h="214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Capabilities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303273"/>
                  </a:ext>
                </a:extLst>
              </a:tr>
              <a:tr h="214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Requirements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379058"/>
                  </a:ext>
                </a:extLst>
              </a:tr>
              <a:tr h="214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Risk and Impacts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606457"/>
                  </a:ext>
                </a:extLst>
              </a:tr>
              <a:tr h="214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Interfaces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Import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84753"/>
                  </a:ext>
                </a:extLst>
              </a:tr>
              <a:tr h="214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Fetch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051213"/>
                  </a:ext>
                </a:extLst>
              </a:tr>
              <a:tr h="214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Export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629566"/>
                  </a:ext>
                </a:extLst>
              </a:tr>
              <a:tr h="420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Referent Data Identification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835873"/>
                  </a:ext>
                </a:extLst>
              </a:tr>
              <a:tr h="62642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Model Design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translate the Model Definition data into a Model capable of implementing as a simulation.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Behavioral Diagrams and Algorithms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96110"/>
                  </a:ext>
                </a:extLst>
              </a:tr>
              <a:tr h="214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Structures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27412"/>
                  </a:ext>
                </a:extLst>
              </a:tr>
              <a:tr h="420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Model Integration Updates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8091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BC34A0-DD55-A4E6-807B-5D589CE21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96347"/>
              </p:ext>
            </p:extLst>
          </p:nvPr>
        </p:nvGraphicFramePr>
        <p:xfrm>
          <a:off x="6246812" y="914403"/>
          <a:ext cx="5638799" cy="5432535"/>
        </p:xfrm>
        <a:graphic>
          <a:graphicData uri="http://schemas.openxmlformats.org/drawingml/2006/table">
            <a:tbl>
              <a:tblPr/>
              <a:tblGrid>
                <a:gridCol w="1231473">
                  <a:extLst>
                    <a:ext uri="{9D8B030D-6E8A-4147-A177-3AD203B41FA5}">
                      <a16:colId xmlns:a16="http://schemas.microsoft.com/office/drawing/2014/main" val="2935852690"/>
                    </a:ext>
                  </a:extLst>
                </a:gridCol>
                <a:gridCol w="1653834">
                  <a:extLst>
                    <a:ext uri="{9D8B030D-6E8A-4147-A177-3AD203B41FA5}">
                      <a16:colId xmlns:a16="http://schemas.microsoft.com/office/drawing/2014/main" val="606306166"/>
                    </a:ext>
                  </a:extLst>
                </a:gridCol>
                <a:gridCol w="1532973">
                  <a:extLst>
                    <a:ext uri="{9D8B030D-6E8A-4147-A177-3AD203B41FA5}">
                      <a16:colId xmlns:a16="http://schemas.microsoft.com/office/drawing/2014/main" val="1347374574"/>
                    </a:ext>
                  </a:extLst>
                </a:gridCol>
                <a:gridCol w="1220519">
                  <a:extLst>
                    <a:ext uri="{9D8B030D-6E8A-4147-A177-3AD203B41FA5}">
                      <a16:colId xmlns:a16="http://schemas.microsoft.com/office/drawing/2014/main" val="2586094051"/>
                    </a:ext>
                  </a:extLst>
                </a:gridCol>
              </a:tblGrid>
              <a:tr h="196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Chapter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Purpose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Sections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Subsections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0895"/>
                  </a:ext>
                </a:extLst>
              </a:tr>
              <a:tr h="759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Model Implementation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monitor and document Model development activity.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Model Development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795769"/>
                  </a:ext>
                </a:extLst>
              </a:tr>
              <a:tr h="26696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Verification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ensure all features, functions, behaviors, and interactions defined in Model Design can be traced to requirements expressed in Model Definition and have been articulated in the simulation.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Test Plan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224858"/>
                  </a:ext>
                </a:extLst>
              </a:tr>
              <a:tr h="266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Test Descriptions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194645"/>
                  </a:ext>
                </a:extLst>
              </a:tr>
              <a:tr h="1540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Test Results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34149"/>
                  </a:ext>
                </a:extLst>
              </a:tr>
              <a:tr h="38399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Integration and Test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verify all requirements expressed in the Model's Intended Use (Model Recognition) have been implemented by testing the Model in a representative simulation domain.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Test Descriptions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Non-functional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497099"/>
                  </a:ext>
                </a:extLst>
              </a:tr>
              <a:tr h="383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Closed-Loop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105156"/>
                  </a:ext>
                </a:extLst>
              </a:tr>
              <a:tr h="383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Functional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352319"/>
                  </a:ext>
                </a:extLst>
              </a:tr>
              <a:tr h="383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Integration and Test Results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Non-functional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94849"/>
                  </a:ext>
                </a:extLst>
              </a:tr>
              <a:tr h="383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Closed-Loop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329767"/>
                  </a:ext>
                </a:extLst>
              </a:tr>
              <a:tr h="383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Functional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47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7048" y="136523"/>
            <a:ext cx="9234728" cy="4397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Informal SCM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(Model Description Report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Con’t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4915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350039-9420-452E-B5E0-A5D9078C419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4D9CD91-CB90-AC87-9854-8BF7350CF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735665"/>
              </p:ext>
            </p:extLst>
          </p:nvPr>
        </p:nvGraphicFramePr>
        <p:xfrm>
          <a:off x="3132550" y="914400"/>
          <a:ext cx="5923724" cy="5622860"/>
        </p:xfrm>
        <a:graphic>
          <a:graphicData uri="http://schemas.openxmlformats.org/drawingml/2006/table">
            <a:tbl>
              <a:tblPr/>
              <a:tblGrid>
                <a:gridCol w="1192437">
                  <a:extLst>
                    <a:ext uri="{9D8B030D-6E8A-4147-A177-3AD203B41FA5}">
                      <a16:colId xmlns:a16="http://schemas.microsoft.com/office/drawing/2014/main" val="4413851"/>
                    </a:ext>
                  </a:extLst>
                </a:gridCol>
                <a:gridCol w="1838663">
                  <a:extLst>
                    <a:ext uri="{9D8B030D-6E8A-4147-A177-3AD203B41FA5}">
                      <a16:colId xmlns:a16="http://schemas.microsoft.com/office/drawing/2014/main" val="263395229"/>
                    </a:ext>
                  </a:extLst>
                </a:gridCol>
                <a:gridCol w="1610432">
                  <a:extLst>
                    <a:ext uri="{9D8B030D-6E8A-4147-A177-3AD203B41FA5}">
                      <a16:colId xmlns:a16="http://schemas.microsoft.com/office/drawing/2014/main" val="3584699920"/>
                    </a:ext>
                  </a:extLst>
                </a:gridCol>
                <a:gridCol w="1282192">
                  <a:extLst>
                    <a:ext uri="{9D8B030D-6E8A-4147-A177-3AD203B41FA5}">
                      <a16:colId xmlns:a16="http://schemas.microsoft.com/office/drawing/2014/main" val="2814998575"/>
                    </a:ext>
                  </a:extLst>
                </a:gridCol>
              </a:tblGrid>
              <a:tr h="2813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Chapter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Purpose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Sections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Subsections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959039"/>
                  </a:ext>
                </a:extLst>
              </a:tr>
              <a:tr h="11628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Validation Plans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document validation requirements, expected data, validation tools, and processes.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180264"/>
                  </a:ext>
                </a:extLst>
              </a:tr>
              <a:tr h="970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Validation Results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evaluate the resultant data, performance of the validation tools, and the processes.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49345"/>
                  </a:ext>
                </a:extLst>
              </a:tr>
              <a:tr h="7780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Maintenance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document Model notes, information and maintenance plans.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211462"/>
                  </a:ext>
                </a:extLst>
              </a:tr>
              <a:tr h="2679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Appendices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Acronyms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061043"/>
                  </a:ext>
                </a:extLst>
              </a:tr>
              <a:tr h="393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Bibliography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Government Documents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097612"/>
                  </a:ext>
                </a:extLst>
              </a:tr>
              <a:tr h="585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Non-government Documents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450329"/>
                  </a:ext>
                </a:extLst>
              </a:tr>
              <a:tr h="9704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Be Determined/ To Be Resolved Resolution Issue Tables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58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184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Informal SCM (Document Format Example)</a:t>
            </a:r>
          </a:p>
        </p:txBody>
      </p:sp>
      <p:sp>
        <p:nvSpPr>
          <p:cNvPr id="5017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E46570-A662-4D00-8DE6-C5DB64BBCE37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C226030-BA55-8604-D416-52BF58024E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9497" y="1142999"/>
            <a:ext cx="5562600" cy="5182653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A1683DB-4C22-67AB-8760-776B4D448A7B}"/>
              </a:ext>
            </a:extLst>
          </p:cNvPr>
          <p:cNvSpPr/>
          <p:nvPr/>
        </p:nvSpPr>
        <p:spPr bwMode="auto">
          <a:xfrm>
            <a:off x="74612" y="990600"/>
            <a:ext cx="5638800" cy="5410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642B8FF-5285-3093-1FE7-9301C815B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944" y="1229362"/>
            <a:ext cx="5957316" cy="521208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00A369-819E-753D-07A5-8BB5A9537E71}"/>
              </a:ext>
            </a:extLst>
          </p:cNvPr>
          <p:cNvSpPr/>
          <p:nvPr/>
        </p:nvSpPr>
        <p:spPr bwMode="auto">
          <a:xfrm>
            <a:off x="5852097" y="990600"/>
            <a:ext cx="5957316" cy="5410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7048" y="204784"/>
            <a:ext cx="9234728" cy="414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Informal SCM ( Mind Mapping Example)</a:t>
            </a:r>
          </a:p>
        </p:txBody>
      </p:sp>
      <p:sp>
        <p:nvSpPr>
          <p:cNvPr id="5529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11C80A-957E-4EF5-8023-6079DEBF6901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7" y="1295400"/>
            <a:ext cx="12011071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8654" y="-38100"/>
            <a:ext cx="11071516" cy="828675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Informal SCM (Expanded CM Branch)</a:t>
            </a:r>
          </a:p>
        </p:txBody>
      </p:sp>
      <p:sp>
        <p:nvSpPr>
          <p:cNvPr id="5632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E78C76-0A8D-472F-82A6-049E862CDB7D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9194" y="847726"/>
            <a:ext cx="8614235" cy="557212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440" y="-19420"/>
            <a:ext cx="10969943" cy="828675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Informal SCM (Scenario Branch Expanded)</a:t>
            </a:r>
          </a:p>
        </p:txBody>
      </p:sp>
      <p:sp>
        <p:nvSpPr>
          <p:cNvPr id="5734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CC573C-5E26-4AEC-8576-8EF3468909BF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6" t="4592" r="1" b="24282"/>
          <a:stretch/>
        </p:blipFill>
        <p:spPr bwMode="auto">
          <a:xfrm>
            <a:off x="303212" y="885457"/>
            <a:ext cx="9982200" cy="55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3925F-FC0F-75D1-266B-A327BBF6D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8F13699-F64B-A4FE-4228-E9A279FD9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939" y="123824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Formal and Informal SCMs</a:t>
            </a:r>
          </a:p>
        </p:txBody>
      </p:sp>
      <p:sp>
        <p:nvSpPr>
          <p:cNvPr id="38915" name="Slide Number Placeholder 1">
            <a:extLst>
              <a:ext uri="{FF2B5EF4-FFF2-40B4-BE49-F238E27FC236}">
                <a16:creationId xmlns:a16="http://schemas.microsoft.com/office/drawing/2014/main" id="{B0745A2C-7589-4A32-E230-D8CB2E4828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9716B6-1698-40B3-8563-4417E310A5CF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1AB9BF8C-C322-49A7-3E36-3DF0CB575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089" y="2057401"/>
            <a:ext cx="3252470" cy="1262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8917" name="Rectangle 4">
            <a:extLst>
              <a:ext uri="{FF2B5EF4-FFF2-40B4-BE49-F238E27FC236}">
                <a16:creationId xmlns:a16="http://schemas.microsoft.com/office/drawing/2014/main" id="{213B913D-B56E-D580-2BD3-6FECFDA9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162" y="4343401"/>
            <a:ext cx="3252470" cy="1262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Real System</a:t>
            </a:r>
          </a:p>
        </p:txBody>
      </p:sp>
      <p:sp>
        <p:nvSpPr>
          <p:cNvPr id="38918" name="Rectangle 5">
            <a:extLst>
              <a:ext uri="{FF2B5EF4-FFF2-40B4-BE49-F238E27FC236}">
                <a16:creationId xmlns:a16="http://schemas.microsoft.com/office/drawing/2014/main" id="{61A98986-9424-F306-66FE-162D498AA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6442" y="4343401"/>
            <a:ext cx="3252470" cy="1262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Computer</a:t>
            </a:r>
          </a:p>
        </p:txBody>
      </p:sp>
      <p:sp>
        <p:nvSpPr>
          <p:cNvPr id="38919" name="Line 6">
            <a:extLst>
              <a:ext uri="{FF2B5EF4-FFF2-40B4-BE49-F238E27FC236}">
                <a16:creationId xmlns:a16="http://schemas.microsoft.com/office/drawing/2014/main" id="{CDD69F03-E7BC-47E9-EB34-54ACD9B845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7511" y="3425826"/>
            <a:ext cx="909930" cy="855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8920" name="Line 7">
            <a:extLst>
              <a:ext uri="{FF2B5EF4-FFF2-40B4-BE49-F238E27FC236}">
                <a16:creationId xmlns:a16="http://schemas.microsoft.com/office/drawing/2014/main" id="{0C9D5B5F-5D63-112D-7B42-794B2A84F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0615" y="3425825"/>
            <a:ext cx="871840" cy="869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8921" name="Text Box 8">
            <a:extLst>
              <a:ext uri="{FF2B5EF4-FFF2-40B4-BE49-F238E27FC236}">
                <a16:creationId xmlns:a16="http://schemas.microsoft.com/office/drawing/2014/main" id="{E633357B-C592-B44B-143D-F15D0626B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735" y="3759200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Modeling</a:t>
            </a:r>
          </a:p>
        </p:txBody>
      </p:sp>
      <p:sp>
        <p:nvSpPr>
          <p:cNvPr id="38922" name="Text Box 9">
            <a:extLst>
              <a:ext uri="{FF2B5EF4-FFF2-40B4-BE49-F238E27FC236}">
                <a16:creationId xmlns:a16="http://schemas.microsoft.com/office/drawing/2014/main" id="{70B4A564-557F-AC11-BE15-94B2C37D3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584" y="3759201"/>
            <a:ext cx="1850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Simulation</a:t>
            </a:r>
          </a:p>
        </p:txBody>
      </p:sp>
      <p:sp>
        <p:nvSpPr>
          <p:cNvPr id="38923" name="Rectangle 10">
            <a:extLst>
              <a:ext uri="{FF2B5EF4-FFF2-40B4-BE49-F238E27FC236}">
                <a16:creationId xmlns:a16="http://schemas.microsoft.com/office/drawing/2014/main" id="{476CC558-C214-4D9C-B87D-52DD24D48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236" y="2286000"/>
            <a:ext cx="1320456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8924" name="Rectangle 11">
            <a:extLst>
              <a:ext uri="{FF2B5EF4-FFF2-40B4-BE49-F238E27FC236}">
                <a16:creationId xmlns:a16="http://schemas.microsoft.com/office/drawing/2014/main" id="{9D686685-A92F-A950-084B-58327F386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65" y="2286000"/>
            <a:ext cx="1320456" cy="7620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8925" name="Text Box 12">
            <a:extLst>
              <a:ext uri="{FF2B5EF4-FFF2-40B4-BE49-F238E27FC236}">
                <a16:creationId xmlns:a16="http://schemas.microsoft.com/office/drawing/2014/main" id="{BB065D21-01A4-34D9-E368-795B6D003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236" y="2514600"/>
            <a:ext cx="142203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+mn-lt"/>
                <a:cs typeface="Arial" panose="020B0604020202020204" pitchFamily="34" charset="0"/>
              </a:rPr>
              <a:t>Informal</a:t>
            </a:r>
          </a:p>
        </p:txBody>
      </p:sp>
      <p:sp>
        <p:nvSpPr>
          <p:cNvPr id="38926" name="Text Box 13">
            <a:extLst>
              <a:ext uri="{FF2B5EF4-FFF2-40B4-BE49-F238E27FC236}">
                <a16:creationId xmlns:a16="http://schemas.microsoft.com/office/drawing/2014/main" id="{7FFB469E-0F78-C18E-A499-75D5A2A91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491" y="2506664"/>
            <a:ext cx="132045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+mn-lt"/>
                <a:cs typeface="Arial" panose="020B0604020202020204" pitchFamily="34" charset="0"/>
              </a:rPr>
              <a:t>Formal</a:t>
            </a:r>
          </a:p>
        </p:txBody>
      </p:sp>
      <p:sp>
        <p:nvSpPr>
          <p:cNvPr id="38927" name="Rectangle 14">
            <a:extLst>
              <a:ext uri="{FF2B5EF4-FFF2-40B4-BE49-F238E27FC236}">
                <a16:creationId xmlns:a16="http://schemas.microsoft.com/office/drawing/2014/main" id="{0A694634-32E3-32D8-66DA-960F2FCD3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915" y="1464468"/>
            <a:ext cx="414970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2400" b="1" dirty="0">
                <a:latin typeface="+mn-lt"/>
                <a:cs typeface="Arial" panose="020B0604020202020204" pitchFamily="34" charset="0"/>
              </a:rPr>
              <a:t>Conceptual Model</a:t>
            </a:r>
          </a:p>
        </p:txBody>
      </p:sp>
    </p:spTree>
    <p:extLst>
      <p:ext uri="{BB962C8B-B14F-4D97-AF65-F5344CB8AC3E}">
        <p14:creationId xmlns:p14="http://schemas.microsoft.com/office/powerpoint/2010/main" val="10705951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Tutorial Outline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19113" y="1600200"/>
            <a:ext cx="11782531" cy="53340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Conceptual Modeling Background</a:t>
            </a:r>
          </a:p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Modeling and Simulation (M&amp;S) Development</a:t>
            </a:r>
          </a:p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Simulation Conceptual Model (SCM) Construction</a:t>
            </a:r>
          </a:p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SCM Best Practices Guidance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8356A2-3CBA-4884-834A-5850A5D084D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2" y="95253"/>
            <a:ext cx="10969943" cy="609600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Formal Simulation Conceptual Modeling</a:t>
            </a:r>
          </a:p>
        </p:txBody>
      </p:sp>
      <p:sp>
        <p:nvSpPr>
          <p:cNvPr id="59395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F183F0-AE38-49C1-BBA5-BA7BBA1F3D76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59396" name="Group 3"/>
          <p:cNvGrpSpPr>
            <a:grpSpLocks/>
          </p:cNvGrpSpPr>
          <p:nvPr/>
        </p:nvGrpSpPr>
        <p:grpSpPr bwMode="auto">
          <a:xfrm>
            <a:off x="4672383" y="1371601"/>
            <a:ext cx="33858" cy="4367213"/>
            <a:chOff x="2184" y="817"/>
            <a:chExt cx="16" cy="2751"/>
          </a:xfrm>
        </p:grpSpPr>
        <p:sp>
          <p:nvSpPr>
            <p:cNvPr id="59499" name="Line 4"/>
            <p:cNvSpPr>
              <a:spLocks noChangeShapeType="1"/>
            </p:cNvSpPr>
            <p:nvPr/>
          </p:nvSpPr>
          <p:spPr bwMode="auto">
            <a:xfrm>
              <a:off x="2184" y="817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0" name="Line 5"/>
            <p:cNvSpPr>
              <a:spLocks noChangeShapeType="1"/>
            </p:cNvSpPr>
            <p:nvPr/>
          </p:nvSpPr>
          <p:spPr bwMode="auto">
            <a:xfrm>
              <a:off x="2184" y="885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1" name="Line 6"/>
            <p:cNvSpPr>
              <a:spLocks noChangeShapeType="1"/>
            </p:cNvSpPr>
            <p:nvPr/>
          </p:nvSpPr>
          <p:spPr bwMode="auto">
            <a:xfrm>
              <a:off x="2184" y="952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2" name="Line 7"/>
            <p:cNvSpPr>
              <a:spLocks noChangeShapeType="1"/>
            </p:cNvSpPr>
            <p:nvPr/>
          </p:nvSpPr>
          <p:spPr bwMode="auto">
            <a:xfrm>
              <a:off x="2184" y="1019"/>
              <a:ext cx="0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3" name="Line 8"/>
            <p:cNvSpPr>
              <a:spLocks noChangeShapeType="1"/>
            </p:cNvSpPr>
            <p:nvPr/>
          </p:nvSpPr>
          <p:spPr bwMode="auto">
            <a:xfrm>
              <a:off x="2184" y="1085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4" name="Line 9"/>
            <p:cNvSpPr>
              <a:spLocks noChangeShapeType="1"/>
            </p:cNvSpPr>
            <p:nvPr/>
          </p:nvSpPr>
          <p:spPr bwMode="auto">
            <a:xfrm>
              <a:off x="2184" y="1152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5" name="Line 10"/>
            <p:cNvSpPr>
              <a:spLocks noChangeShapeType="1"/>
            </p:cNvSpPr>
            <p:nvPr/>
          </p:nvSpPr>
          <p:spPr bwMode="auto">
            <a:xfrm>
              <a:off x="2184" y="1219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6" name="Line 11"/>
            <p:cNvSpPr>
              <a:spLocks noChangeShapeType="1"/>
            </p:cNvSpPr>
            <p:nvPr/>
          </p:nvSpPr>
          <p:spPr bwMode="auto">
            <a:xfrm>
              <a:off x="2184" y="1286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7" name="Line 12"/>
            <p:cNvSpPr>
              <a:spLocks noChangeShapeType="1"/>
            </p:cNvSpPr>
            <p:nvPr/>
          </p:nvSpPr>
          <p:spPr bwMode="auto">
            <a:xfrm>
              <a:off x="2184" y="1353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8" name="Line 13"/>
            <p:cNvSpPr>
              <a:spLocks noChangeShapeType="1"/>
            </p:cNvSpPr>
            <p:nvPr/>
          </p:nvSpPr>
          <p:spPr bwMode="auto">
            <a:xfrm>
              <a:off x="2184" y="1421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09" name="Line 14"/>
            <p:cNvSpPr>
              <a:spLocks noChangeShapeType="1"/>
            </p:cNvSpPr>
            <p:nvPr/>
          </p:nvSpPr>
          <p:spPr bwMode="auto">
            <a:xfrm>
              <a:off x="2184" y="1488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0" name="Line 15"/>
            <p:cNvSpPr>
              <a:spLocks noChangeShapeType="1"/>
            </p:cNvSpPr>
            <p:nvPr/>
          </p:nvSpPr>
          <p:spPr bwMode="auto">
            <a:xfrm>
              <a:off x="2184" y="1555"/>
              <a:ext cx="0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1" name="Line 16"/>
            <p:cNvSpPr>
              <a:spLocks noChangeShapeType="1"/>
            </p:cNvSpPr>
            <p:nvPr/>
          </p:nvSpPr>
          <p:spPr bwMode="auto">
            <a:xfrm>
              <a:off x="2184" y="1621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2" name="Line 17"/>
            <p:cNvSpPr>
              <a:spLocks noChangeShapeType="1"/>
            </p:cNvSpPr>
            <p:nvPr/>
          </p:nvSpPr>
          <p:spPr bwMode="auto">
            <a:xfrm>
              <a:off x="2184" y="1688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3" name="Line 18"/>
            <p:cNvSpPr>
              <a:spLocks noChangeShapeType="1"/>
            </p:cNvSpPr>
            <p:nvPr/>
          </p:nvSpPr>
          <p:spPr bwMode="auto">
            <a:xfrm>
              <a:off x="2184" y="1755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4" name="Line 19"/>
            <p:cNvSpPr>
              <a:spLocks noChangeShapeType="1"/>
            </p:cNvSpPr>
            <p:nvPr/>
          </p:nvSpPr>
          <p:spPr bwMode="auto">
            <a:xfrm>
              <a:off x="2184" y="1822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5" name="Line 20"/>
            <p:cNvSpPr>
              <a:spLocks noChangeShapeType="1"/>
            </p:cNvSpPr>
            <p:nvPr/>
          </p:nvSpPr>
          <p:spPr bwMode="auto">
            <a:xfrm>
              <a:off x="2184" y="1889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6" name="Line 21"/>
            <p:cNvSpPr>
              <a:spLocks noChangeShapeType="1"/>
            </p:cNvSpPr>
            <p:nvPr/>
          </p:nvSpPr>
          <p:spPr bwMode="auto">
            <a:xfrm>
              <a:off x="2184" y="1957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7" name="Line 22"/>
            <p:cNvSpPr>
              <a:spLocks noChangeShapeType="1"/>
            </p:cNvSpPr>
            <p:nvPr/>
          </p:nvSpPr>
          <p:spPr bwMode="auto">
            <a:xfrm>
              <a:off x="2184" y="2024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8" name="Line 23"/>
            <p:cNvSpPr>
              <a:spLocks noChangeShapeType="1"/>
            </p:cNvSpPr>
            <p:nvPr/>
          </p:nvSpPr>
          <p:spPr bwMode="auto">
            <a:xfrm>
              <a:off x="2184" y="2090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19" name="Line 24"/>
            <p:cNvSpPr>
              <a:spLocks noChangeShapeType="1"/>
            </p:cNvSpPr>
            <p:nvPr/>
          </p:nvSpPr>
          <p:spPr bwMode="auto">
            <a:xfrm>
              <a:off x="2184" y="2157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0" name="Line 25"/>
            <p:cNvSpPr>
              <a:spLocks noChangeShapeType="1"/>
            </p:cNvSpPr>
            <p:nvPr/>
          </p:nvSpPr>
          <p:spPr bwMode="auto">
            <a:xfrm>
              <a:off x="2184" y="2224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1" name="Line 26"/>
            <p:cNvSpPr>
              <a:spLocks noChangeShapeType="1"/>
            </p:cNvSpPr>
            <p:nvPr/>
          </p:nvSpPr>
          <p:spPr bwMode="auto">
            <a:xfrm>
              <a:off x="2184" y="2291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2" name="Line 27"/>
            <p:cNvSpPr>
              <a:spLocks noChangeShapeType="1"/>
            </p:cNvSpPr>
            <p:nvPr/>
          </p:nvSpPr>
          <p:spPr bwMode="auto">
            <a:xfrm>
              <a:off x="2184" y="2358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3" name="Line 28"/>
            <p:cNvSpPr>
              <a:spLocks noChangeShapeType="1"/>
            </p:cNvSpPr>
            <p:nvPr/>
          </p:nvSpPr>
          <p:spPr bwMode="auto">
            <a:xfrm>
              <a:off x="2184" y="2426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4" name="Line 29"/>
            <p:cNvSpPr>
              <a:spLocks noChangeShapeType="1"/>
            </p:cNvSpPr>
            <p:nvPr/>
          </p:nvSpPr>
          <p:spPr bwMode="auto">
            <a:xfrm>
              <a:off x="2184" y="2493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5" name="Line 30"/>
            <p:cNvSpPr>
              <a:spLocks noChangeShapeType="1"/>
            </p:cNvSpPr>
            <p:nvPr/>
          </p:nvSpPr>
          <p:spPr bwMode="auto">
            <a:xfrm>
              <a:off x="2184" y="2560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6" name="Line 31"/>
            <p:cNvSpPr>
              <a:spLocks noChangeShapeType="1"/>
            </p:cNvSpPr>
            <p:nvPr/>
          </p:nvSpPr>
          <p:spPr bwMode="auto">
            <a:xfrm>
              <a:off x="2184" y="2626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7" name="Line 32"/>
            <p:cNvSpPr>
              <a:spLocks noChangeShapeType="1"/>
            </p:cNvSpPr>
            <p:nvPr/>
          </p:nvSpPr>
          <p:spPr bwMode="auto">
            <a:xfrm>
              <a:off x="2184" y="2693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8" name="Line 33"/>
            <p:cNvSpPr>
              <a:spLocks noChangeShapeType="1"/>
            </p:cNvSpPr>
            <p:nvPr/>
          </p:nvSpPr>
          <p:spPr bwMode="auto">
            <a:xfrm>
              <a:off x="2184" y="2760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29" name="Line 34"/>
            <p:cNvSpPr>
              <a:spLocks noChangeShapeType="1"/>
            </p:cNvSpPr>
            <p:nvPr/>
          </p:nvSpPr>
          <p:spPr bwMode="auto">
            <a:xfrm>
              <a:off x="2184" y="2827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0" name="Line 35"/>
            <p:cNvSpPr>
              <a:spLocks noChangeShapeType="1"/>
            </p:cNvSpPr>
            <p:nvPr/>
          </p:nvSpPr>
          <p:spPr bwMode="auto">
            <a:xfrm>
              <a:off x="2184" y="2894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1" name="Line 36"/>
            <p:cNvSpPr>
              <a:spLocks noChangeShapeType="1"/>
            </p:cNvSpPr>
            <p:nvPr/>
          </p:nvSpPr>
          <p:spPr bwMode="auto">
            <a:xfrm>
              <a:off x="2184" y="2962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2" name="Line 37"/>
            <p:cNvSpPr>
              <a:spLocks noChangeShapeType="1"/>
            </p:cNvSpPr>
            <p:nvPr/>
          </p:nvSpPr>
          <p:spPr bwMode="auto">
            <a:xfrm>
              <a:off x="2184" y="3029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3" name="Line 38"/>
            <p:cNvSpPr>
              <a:spLocks noChangeShapeType="1"/>
            </p:cNvSpPr>
            <p:nvPr/>
          </p:nvSpPr>
          <p:spPr bwMode="auto">
            <a:xfrm>
              <a:off x="2184" y="3096"/>
              <a:ext cx="0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4" name="Line 39"/>
            <p:cNvSpPr>
              <a:spLocks noChangeShapeType="1"/>
            </p:cNvSpPr>
            <p:nvPr/>
          </p:nvSpPr>
          <p:spPr bwMode="auto">
            <a:xfrm>
              <a:off x="2184" y="3162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5" name="Line 40"/>
            <p:cNvSpPr>
              <a:spLocks noChangeShapeType="1"/>
            </p:cNvSpPr>
            <p:nvPr/>
          </p:nvSpPr>
          <p:spPr bwMode="auto">
            <a:xfrm>
              <a:off x="2184" y="3229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6" name="Line 41"/>
            <p:cNvSpPr>
              <a:spLocks noChangeShapeType="1"/>
            </p:cNvSpPr>
            <p:nvPr/>
          </p:nvSpPr>
          <p:spPr bwMode="auto">
            <a:xfrm>
              <a:off x="2184" y="3296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7" name="Line 42"/>
            <p:cNvSpPr>
              <a:spLocks noChangeShapeType="1"/>
            </p:cNvSpPr>
            <p:nvPr/>
          </p:nvSpPr>
          <p:spPr bwMode="auto">
            <a:xfrm>
              <a:off x="2184" y="3363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8" name="Line 43"/>
            <p:cNvSpPr>
              <a:spLocks noChangeShapeType="1"/>
            </p:cNvSpPr>
            <p:nvPr/>
          </p:nvSpPr>
          <p:spPr bwMode="auto">
            <a:xfrm>
              <a:off x="2184" y="3431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39" name="Line 44"/>
            <p:cNvSpPr>
              <a:spLocks noChangeShapeType="1"/>
            </p:cNvSpPr>
            <p:nvPr/>
          </p:nvSpPr>
          <p:spPr bwMode="auto">
            <a:xfrm>
              <a:off x="2184" y="3498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40" name="Line 45"/>
            <p:cNvSpPr>
              <a:spLocks noChangeShapeType="1"/>
            </p:cNvSpPr>
            <p:nvPr/>
          </p:nvSpPr>
          <p:spPr bwMode="auto">
            <a:xfrm>
              <a:off x="2184" y="356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9397" name="Line 46"/>
          <p:cNvSpPr>
            <a:spLocks noChangeShapeType="1"/>
          </p:cNvSpPr>
          <p:nvPr/>
        </p:nvSpPr>
        <p:spPr bwMode="auto">
          <a:xfrm>
            <a:off x="4807814" y="5838825"/>
            <a:ext cx="0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398" name="Line 47"/>
          <p:cNvSpPr>
            <a:spLocks noChangeShapeType="1"/>
          </p:cNvSpPr>
          <p:nvPr/>
        </p:nvSpPr>
        <p:spPr bwMode="auto">
          <a:xfrm>
            <a:off x="569236" y="5846763"/>
            <a:ext cx="0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399" name="Line 48"/>
          <p:cNvSpPr>
            <a:spLocks noChangeShapeType="1"/>
          </p:cNvSpPr>
          <p:nvPr/>
        </p:nvSpPr>
        <p:spPr bwMode="auto">
          <a:xfrm>
            <a:off x="569236" y="5997575"/>
            <a:ext cx="4065057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0" name="Freeform 49"/>
          <p:cNvSpPr>
            <a:spLocks/>
          </p:cNvSpPr>
          <p:nvPr/>
        </p:nvSpPr>
        <p:spPr bwMode="auto">
          <a:xfrm>
            <a:off x="1470701" y="5854700"/>
            <a:ext cx="2342539" cy="234950"/>
          </a:xfrm>
          <a:custGeom>
            <a:avLst/>
            <a:gdLst>
              <a:gd name="T0" fmla="*/ 0 w 888"/>
              <a:gd name="T1" fmla="*/ 0 h 105"/>
              <a:gd name="T2" fmla="*/ 2147483646 w 888"/>
              <a:gd name="T3" fmla="*/ 0 h 105"/>
              <a:gd name="T4" fmla="*/ 2147483646 w 888"/>
              <a:gd name="T5" fmla="*/ 2147483646 h 105"/>
              <a:gd name="T6" fmla="*/ 0 w 888"/>
              <a:gd name="T7" fmla="*/ 2147483646 h 105"/>
              <a:gd name="T8" fmla="*/ 0 w 888"/>
              <a:gd name="T9" fmla="*/ 0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8"/>
              <a:gd name="T16" fmla="*/ 0 h 105"/>
              <a:gd name="T17" fmla="*/ 888 w 888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8" h="105">
                <a:moveTo>
                  <a:pt x="0" y="0"/>
                </a:moveTo>
                <a:lnTo>
                  <a:pt x="887" y="0"/>
                </a:lnTo>
                <a:lnTo>
                  <a:pt x="887" y="104"/>
                </a:lnTo>
                <a:lnTo>
                  <a:pt x="0" y="1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5282" name="Rectangle 50"/>
          <p:cNvSpPr>
            <a:spLocks noChangeArrowheads="1"/>
          </p:cNvSpPr>
          <p:nvPr/>
        </p:nvSpPr>
        <p:spPr bwMode="auto">
          <a:xfrm>
            <a:off x="1563811" y="5856289"/>
            <a:ext cx="1678345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Domain Analysis</a:t>
            </a:r>
          </a:p>
        </p:txBody>
      </p:sp>
      <p:sp>
        <p:nvSpPr>
          <p:cNvPr id="59402" name="Line 51"/>
          <p:cNvSpPr>
            <a:spLocks noChangeShapeType="1"/>
          </p:cNvSpPr>
          <p:nvPr/>
        </p:nvSpPr>
        <p:spPr bwMode="auto">
          <a:xfrm>
            <a:off x="10893762" y="5846763"/>
            <a:ext cx="0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3" name="Line 52"/>
          <p:cNvSpPr>
            <a:spLocks noChangeShapeType="1"/>
          </p:cNvSpPr>
          <p:nvPr/>
        </p:nvSpPr>
        <p:spPr bwMode="auto">
          <a:xfrm>
            <a:off x="4564462" y="6007100"/>
            <a:ext cx="62848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4" name="Freeform 53"/>
          <p:cNvSpPr>
            <a:spLocks/>
          </p:cNvSpPr>
          <p:nvPr/>
        </p:nvSpPr>
        <p:spPr bwMode="auto">
          <a:xfrm>
            <a:off x="6669997" y="5884864"/>
            <a:ext cx="2695931" cy="238125"/>
          </a:xfrm>
          <a:custGeom>
            <a:avLst/>
            <a:gdLst>
              <a:gd name="T0" fmla="*/ 0 w 947"/>
              <a:gd name="T1" fmla="*/ 0 h 105"/>
              <a:gd name="T2" fmla="*/ 2147483646 w 947"/>
              <a:gd name="T3" fmla="*/ 0 h 105"/>
              <a:gd name="T4" fmla="*/ 2147483646 w 947"/>
              <a:gd name="T5" fmla="*/ 2147483646 h 105"/>
              <a:gd name="T6" fmla="*/ 0 w 947"/>
              <a:gd name="T7" fmla="*/ 2147483646 h 105"/>
              <a:gd name="T8" fmla="*/ 0 w 947"/>
              <a:gd name="T9" fmla="*/ 0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7"/>
              <a:gd name="T16" fmla="*/ 0 h 105"/>
              <a:gd name="T17" fmla="*/ 947 w 947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7" h="105">
                <a:moveTo>
                  <a:pt x="0" y="0"/>
                </a:moveTo>
                <a:lnTo>
                  <a:pt x="946" y="0"/>
                </a:lnTo>
                <a:lnTo>
                  <a:pt x="946" y="104"/>
                </a:lnTo>
                <a:lnTo>
                  <a:pt x="0" y="1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5286" name="Rectangle 54"/>
          <p:cNvSpPr>
            <a:spLocks noChangeArrowheads="1"/>
          </p:cNvSpPr>
          <p:nvPr/>
        </p:nvSpPr>
        <p:spPr bwMode="auto">
          <a:xfrm>
            <a:off x="6877376" y="5865814"/>
            <a:ext cx="1761701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Domain Modeling</a:t>
            </a:r>
          </a:p>
        </p:txBody>
      </p:sp>
      <p:sp>
        <p:nvSpPr>
          <p:cNvPr id="59406" name="Line 55"/>
          <p:cNvSpPr>
            <a:spLocks noChangeShapeType="1"/>
          </p:cNvSpPr>
          <p:nvPr/>
        </p:nvSpPr>
        <p:spPr bwMode="auto">
          <a:xfrm>
            <a:off x="7988337" y="2149475"/>
            <a:ext cx="438035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9407" name="Group 56"/>
          <p:cNvGrpSpPr>
            <a:grpSpLocks/>
          </p:cNvGrpSpPr>
          <p:nvPr/>
        </p:nvGrpSpPr>
        <p:grpSpPr bwMode="auto">
          <a:xfrm>
            <a:off x="1726751" y="1371601"/>
            <a:ext cx="9111993" cy="4386263"/>
            <a:chOff x="816" y="864"/>
            <a:chExt cx="4306" cy="2763"/>
          </a:xfrm>
        </p:grpSpPr>
        <p:grpSp>
          <p:nvGrpSpPr>
            <p:cNvPr id="59410" name="Group 57"/>
            <p:cNvGrpSpPr>
              <a:grpSpLocks/>
            </p:cNvGrpSpPr>
            <p:nvPr/>
          </p:nvGrpSpPr>
          <p:grpSpPr bwMode="auto">
            <a:xfrm>
              <a:off x="816" y="864"/>
              <a:ext cx="4306" cy="2763"/>
              <a:chOff x="816" y="864"/>
              <a:chExt cx="4306" cy="2763"/>
            </a:xfrm>
          </p:grpSpPr>
          <p:sp>
            <p:nvSpPr>
              <p:cNvPr id="59450" name="Freeform 58"/>
              <p:cNvSpPr>
                <a:spLocks/>
              </p:cNvSpPr>
              <p:nvPr/>
            </p:nvSpPr>
            <p:spPr bwMode="auto">
              <a:xfrm>
                <a:off x="816" y="864"/>
                <a:ext cx="4306" cy="2763"/>
              </a:xfrm>
              <a:custGeom>
                <a:avLst/>
                <a:gdLst>
                  <a:gd name="T0" fmla="*/ 0 w 4306"/>
                  <a:gd name="T1" fmla="*/ 1102 h 2763"/>
                  <a:gd name="T2" fmla="*/ 22 w 4306"/>
                  <a:gd name="T3" fmla="*/ 1087 h 2763"/>
                  <a:gd name="T4" fmla="*/ 30 w 4306"/>
                  <a:gd name="T5" fmla="*/ 1072 h 2763"/>
                  <a:gd name="T6" fmla="*/ 59 w 4306"/>
                  <a:gd name="T7" fmla="*/ 1035 h 2763"/>
                  <a:gd name="T8" fmla="*/ 104 w 4306"/>
                  <a:gd name="T9" fmla="*/ 983 h 2763"/>
                  <a:gd name="T10" fmla="*/ 164 w 4306"/>
                  <a:gd name="T11" fmla="*/ 908 h 2763"/>
                  <a:gd name="T12" fmla="*/ 231 w 4306"/>
                  <a:gd name="T13" fmla="*/ 826 h 2763"/>
                  <a:gd name="T14" fmla="*/ 305 w 4306"/>
                  <a:gd name="T15" fmla="*/ 737 h 2763"/>
                  <a:gd name="T16" fmla="*/ 470 w 4306"/>
                  <a:gd name="T17" fmla="*/ 536 h 2763"/>
                  <a:gd name="T18" fmla="*/ 633 w 4306"/>
                  <a:gd name="T19" fmla="*/ 335 h 2763"/>
                  <a:gd name="T20" fmla="*/ 707 w 4306"/>
                  <a:gd name="T21" fmla="*/ 245 h 2763"/>
                  <a:gd name="T22" fmla="*/ 774 w 4306"/>
                  <a:gd name="T23" fmla="*/ 164 h 2763"/>
                  <a:gd name="T24" fmla="*/ 834 w 4306"/>
                  <a:gd name="T25" fmla="*/ 97 h 2763"/>
                  <a:gd name="T26" fmla="*/ 871 w 4306"/>
                  <a:gd name="T27" fmla="*/ 45 h 2763"/>
                  <a:gd name="T28" fmla="*/ 901 w 4306"/>
                  <a:gd name="T29" fmla="*/ 7 h 2763"/>
                  <a:gd name="T30" fmla="*/ 916 w 4306"/>
                  <a:gd name="T31" fmla="*/ 0 h 2763"/>
                  <a:gd name="T32" fmla="*/ 4305 w 4306"/>
                  <a:gd name="T33" fmla="*/ 0 h 2763"/>
                  <a:gd name="T34" fmla="*/ 4305 w 4306"/>
                  <a:gd name="T35" fmla="*/ 2762 h 2763"/>
                  <a:gd name="T36" fmla="*/ 968 w 4306"/>
                  <a:gd name="T37" fmla="*/ 2762 h 2763"/>
                  <a:gd name="T38" fmla="*/ 0 w 4306"/>
                  <a:gd name="T39" fmla="*/ 1675 h 2763"/>
                  <a:gd name="T40" fmla="*/ 0 w 4306"/>
                  <a:gd name="T41" fmla="*/ 1102 h 27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06"/>
                  <a:gd name="T64" fmla="*/ 0 h 2763"/>
                  <a:gd name="T65" fmla="*/ 4306 w 4306"/>
                  <a:gd name="T66" fmla="*/ 2763 h 27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06" h="2763">
                    <a:moveTo>
                      <a:pt x="0" y="1102"/>
                    </a:moveTo>
                    <a:lnTo>
                      <a:pt x="22" y="1087"/>
                    </a:lnTo>
                    <a:lnTo>
                      <a:pt x="30" y="1072"/>
                    </a:lnTo>
                    <a:lnTo>
                      <a:pt x="59" y="1035"/>
                    </a:lnTo>
                    <a:lnTo>
                      <a:pt x="104" y="983"/>
                    </a:lnTo>
                    <a:lnTo>
                      <a:pt x="164" y="908"/>
                    </a:lnTo>
                    <a:lnTo>
                      <a:pt x="231" y="826"/>
                    </a:lnTo>
                    <a:lnTo>
                      <a:pt x="305" y="737"/>
                    </a:lnTo>
                    <a:lnTo>
                      <a:pt x="470" y="536"/>
                    </a:lnTo>
                    <a:lnTo>
                      <a:pt x="633" y="335"/>
                    </a:lnTo>
                    <a:lnTo>
                      <a:pt x="707" y="245"/>
                    </a:lnTo>
                    <a:lnTo>
                      <a:pt x="774" y="164"/>
                    </a:lnTo>
                    <a:lnTo>
                      <a:pt x="834" y="97"/>
                    </a:lnTo>
                    <a:lnTo>
                      <a:pt x="871" y="45"/>
                    </a:lnTo>
                    <a:lnTo>
                      <a:pt x="901" y="7"/>
                    </a:lnTo>
                    <a:lnTo>
                      <a:pt x="916" y="0"/>
                    </a:lnTo>
                    <a:lnTo>
                      <a:pt x="4305" y="0"/>
                    </a:lnTo>
                    <a:lnTo>
                      <a:pt x="4305" y="2762"/>
                    </a:lnTo>
                    <a:lnTo>
                      <a:pt x="968" y="2762"/>
                    </a:lnTo>
                    <a:lnTo>
                      <a:pt x="0" y="1675"/>
                    </a:lnTo>
                    <a:lnTo>
                      <a:pt x="0" y="1102"/>
                    </a:lnTo>
                  </a:path>
                </a:pathLst>
              </a:custGeom>
              <a:solidFill>
                <a:srgbClr val="CCE6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51" name="Rectangle 59"/>
              <p:cNvSpPr>
                <a:spLocks noChangeArrowheads="1"/>
              </p:cNvSpPr>
              <p:nvPr/>
            </p:nvSpPr>
            <p:spPr bwMode="auto">
              <a:xfrm>
                <a:off x="2538" y="2260"/>
                <a:ext cx="2256" cy="1137"/>
              </a:xfrm>
              <a:prstGeom prst="rect">
                <a:avLst/>
              </a:prstGeom>
              <a:solidFill>
                <a:srgbClr val="FFF3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292" name="Rectangle 60"/>
              <p:cNvSpPr>
                <a:spLocks noChangeArrowheads="1"/>
              </p:cNvSpPr>
              <p:nvPr/>
            </p:nvSpPr>
            <p:spPr bwMode="auto">
              <a:xfrm>
                <a:off x="2975" y="3387"/>
                <a:ext cx="131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Dynamic Structure Diagrams</a:t>
                </a:r>
              </a:p>
            </p:txBody>
          </p:sp>
          <p:sp>
            <p:nvSpPr>
              <p:cNvPr id="59453" name="Rectangle 61"/>
              <p:cNvSpPr>
                <a:spLocks noChangeArrowheads="1"/>
              </p:cNvSpPr>
              <p:nvPr/>
            </p:nvSpPr>
            <p:spPr bwMode="auto">
              <a:xfrm>
                <a:off x="2840" y="2482"/>
                <a:ext cx="327" cy="483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54" name="Rectangle 62"/>
              <p:cNvSpPr>
                <a:spLocks noChangeArrowheads="1"/>
              </p:cNvSpPr>
              <p:nvPr/>
            </p:nvSpPr>
            <p:spPr bwMode="auto">
              <a:xfrm>
                <a:off x="4190" y="2474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55" name="Rectangle 63"/>
              <p:cNvSpPr>
                <a:spLocks noChangeArrowheads="1"/>
              </p:cNvSpPr>
              <p:nvPr/>
            </p:nvSpPr>
            <p:spPr bwMode="auto">
              <a:xfrm>
                <a:off x="4451" y="2474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56" name="Rectangle 64"/>
              <p:cNvSpPr>
                <a:spLocks noChangeArrowheads="1"/>
              </p:cNvSpPr>
              <p:nvPr/>
            </p:nvSpPr>
            <p:spPr bwMode="auto">
              <a:xfrm>
                <a:off x="4458" y="2667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57" name="Rectangle 65"/>
              <p:cNvSpPr>
                <a:spLocks noChangeArrowheads="1"/>
              </p:cNvSpPr>
              <p:nvPr/>
            </p:nvSpPr>
            <p:spPr bwMode="auto">
              <a:xfrm>
                <a:off x="4197" y="2667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58" name="Rectangle 66"/>
              <p:cNvSpPr>
                <a:spLocks noChangeArrowheads="1"/>
              </p:cNvSpPr>
              <p:nvPr/>
            </p:nvSpPr>
            <p:spPr bwMode="auto">
              <a:xfrm>
                <a:off x="4317" y="2869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59" name="Rectangle 67"/>
              <p:cNvSpPr>
                <a:spLocks noChangeArrowheads="1"/>
              </p:cNvSpPr>
              <p:nvPr/>
            </p:nvSpPr>
            <p:spPr bwMode="auto">
              <a:xfrm>
                <a:off x="4085" y="2869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60" name="Line 68"/>
              <p:cNvSpPr>
                <a:spLocks noChangeShapeType="1"/>
              </p:cNvSpPr>
              <p:nvPr/>
            </p:nvSpPr>
            <p:spPr bwMode="auto">
              <a:xfrm flipH="1">
                <a:off x="4043" y="2518"/>
                <a:ext cx="15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61" name="Line 69"/>
              <p:cNvSpPr>
                <a:spLocks noChangeShapeType="1"/>
              </p:cNvSpPr>
              <p:nvPr/>
            </p:nvSpPr>
            <p:spPr bwMode="auto">
              <a:xfrm>
                <a:off x="4363" y="2518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62" name="Line 70"/>
              <p:cNvSpPr>
                <a:spLocks noChangeShapeType="1"/>
              </p:cNvSpPr>
              <p:nvPr/>
            </p:nvSpPr>
            <p:spPr bwMode="auto">
              <a:xfrm>
                <a:off x="4532" y="2575"/>
                <a:ext cx="0" cy="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63" name="Line 71"/>
              <p:cNvSpPr>
                <a:spLocks noChangeShapeType="1"/>
              </p:cNvSpPr>
              <p:nvPr/>
            </p:nvSpPr>
            <p:spPr bwMode="auto">
              <a:xfrm flipH="1">
                <a:off x="4357" y="2718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64" name="Line 72"/>
              <p:cNvSpPr>
                <a:spLocks noChangeShapeType="1"/>
              </p:cNvSpPr>
              <p:nvPr/>
            </p:nvSpPr>
            <p:spPr bwMode="auto">
              <a:xfrm>
                <a:off x="4271" y="2567"/>
                <a:ext cx="0" cy="1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65" name="Line 73"/>
              <p:cNvSpPr>
                <a:spLocks noChangeShapeType="1"/>
              </p:cNvSpPr>
              <p:nvPr/>
            </p:nvSpPr>
            <p:spPr bwMode="auto">
              <a:xfrm>
                <a:off x="4290" y="2768"/>
                <a:ext cx="111" cy="1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66" name="Line 74"/>
              <p:cNvSpPr>
                <a:spLocks noChangeShapeType="1"/>
              </p:cNvSpPr>
              <p:nvPr/>
            </p:nvSpPr>
            <p:spPr bwMode="auto">
              <a:xfrm flipH="1">
                <a:off x="4163" y="2768"/>
                <a:ext cx="96" cy="10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67" name="Oval 75"/>
              <p:cNvSpPr>
                <a:spLocks noChangeArrowheads="1"/>
              </p:cNvSpPr>
              <p:nvPr/>
            </p:nvSpPr>
            <p:spPr bwMode="auto">
              <a:xfrm>
                <a:off x="2930" y="2534"/>
                <a:ext cx="149" cy="80"/>
              </a:xfrm>
              <a:prstGeom prst="ellipse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68" name="Oval 76"/>
              <p:cNvSpPr>
                <a:spLocks noChangeArrowheads="1"/>
              </p:cNvSpPr>
              <p:nvPr/>
            </p:nvSpPr>
            <p:spPr bwMode="auto">
              <a:xfrm>
                <a:off x="2885" y="2690"/>
                <a:ext cx="149" cy="81"/>
              </a:xfrm>
              <a:prstGeom prst="ellipse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69" name="Oval 77"/>
              <p:cNvSpPr>
                <a:spLocks noChangeArrowheads="1"/>
              </p:cNvSpPr>
              <p:nvPr/>
            </p:nvSpPr>
            <p:spPr bwMode="auto">
              <a:xfrm>
                <a:off x="2975" y="2839"/>
                <a:ext cx="148" cy="81"/>
              </a:xfrm>
              <a:prstGeom prst="ellipse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70" name="Line 78"/>
              <p:cNvSpPr>
                <a:spLocks noChangeShapeType="1"/>
              </p:cNvSpPr>
              <p:nvPr/>
            </p:nvSpPr>
            <p:spPr bwMode="auto">
              <a:xfrm>
                <a:off x="3075" y="2584"/>
                <a:ext cx="162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71" name="Line 79"/>
              <p:cNvSpPr>
                <a:spLocks noChangeShapeType="1"/>
              </p:cNvSpPr>
              <p:nvPr/>
            </p:nvSpPr>
            <p:spPr bwMode="auto">
              <a:xfrm flipV="1">
                <a:off x="3029" y="2652"/>
                <a:ext cx="207" cy="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72" name="Line 80"/>
              <p:cNvSpPr>
                <a:spLocks noChangeShapeType="1"/>
              </p:cNvSpPr>
              <p:nvPr/>
            </p:nvSpPr>
            <p:spPr bwMode="auto">
              <a:xfrm>
                <a:off x="3127" y="2882"/>
                <a:ext cx="110" cy="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73" name="Line 81"/>
              <p:cNvSpPr>
                <a:spLocks noChangeShapeType="1"/>
              </p:cNvSpPr>
              <p:nvPr/>
            </p:nvSpPr>
            <p:spPr bwMode="auto">
              <a:xfrm flipH="1">
                <a:off x="2747" y="2576"/>
                <a:ext cx="185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74" name="Line 82"/>
              <p:cNvSpPr>
                <a:spLocks noChangeShapeType="1"/>
              </p:cNvSpPr>
              <p:nvPr/>
            </p:nvSpPr>
            <p:spPr bwMode="auto">
              <a:xfrm flipH="1" flipV="1">
                <a:off x="2746" y="2681"/>
                <a:ext cx="133" cy="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9475" name="Group 83"/>
              <p:cNvGrpSpPr>
                <a:grpSpLocks/>
              </p:cNvGrpSpPr>
              <p:nvPr/>
            </p:nvGrpSpPr>
            <p:grpSpPr bwMode="auto">
              <a:xfrm>
                <a:off x="3574" y="2478"/>
                <a:ext cx="331" cy="497"/>
                <a:chOff x="3574" y="2478"/>
                <a:chExt cx="331" cy="497"/>
              </a:xfrm>
            </p:grpSpPr>
            <p:sp>
              <p:nvSpPr>
                <p:cNvPr id="59483" name="Line 84"/>
                <p:cNvSpPr>
                  <a:spLocks noChangeShapeType="1"/>
                </p:cNvSpPr>
                <p:nvPr/>
              </p:nvSpPr>
              <p:spPr bwMode="auto">
                <a:xfrm>
                  <a:off x="3577" y="2478"/>
                  <a:ext cx="0" cy="49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9484" name="Line 85"/>
                <p:cNvSpPr>
                  <a:spLocks noChangeShapeType="1"/>
                </p:cNvSpPr>
                <p:nvPr/>
              </p:nvSpPr>
              <p:spPr bwMode="auto">
                <a:xfrm>
                  <a:off x="3741" y="2478"/>
                  <a:ext cx="0" cy="49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9485" name="Line 86"/>
                <p:cNvSpPr>
                  <a:spLocks noChangeShapeType="1"/>
                </p:cNvSpPr>
                <p:nvPr/>
              </p:nvSpPr>
              <p:spPr bwMode="auto">
                <a:xfrm>
                  <a:off x="3905" y="2478"/>
                  <a:ext cx="0" cy="49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59486" name="Group 87"/>
                <p:cNvGrpSpPr>
                  <a:grpSpLocks/>
                </p:cNvGrpSpPr>
                <p:nvPr/>
              </p:nvGrpSpPr>
              <p:grpSpPr bwMode="auto">
                <a:xfrm>
                  <a:off x="3574" y="2530"/>
                  <a:ext cx="172" cy="46"/>
                  <a:chOff x="3574" y="2530"/>
                  <a:chExt cx="172" cy="46"/>
                </a:xfrm>
              </p:grpSpPr>
              <p:sp>
                <p:nvSpPr>
                  <p:cNvPr id="59497" name="Freeform 88"/>
                  <p:cNvSpPr>
                    <a:spLocks/>
                  </p:cNvSpPr>
                  <p:nvPr/>
                </p:nvSpPr>
                <p:spPr bwMode="auto">
                  <a:xfrm>
                    <a:off x="3693" y="2530"/>
                    <a:ext cx="53" cy="46"/>
                  </a:xfrm>
                  <a:custGeom>
                    <a:avLst/>
                    <a:gdLst>
                      <a:gd name="T0" fmla="*/ 52 w 53"/>
                      <a:gd name="T1" fmla="*/ 22 h 46"/>
                      <a:gd name="T2" fmla="*/ 0 w 53"/>
                      <a:gd name="T3" fmla="*/ 45 h 46"/>
                      <a:gd name="T4" fmla="*/ 15 w 53"/>
                      <a:gd name="T5" fmla="*/ 22 h 46"/>
                      <a:gd name="T6" fmla="*/ 0 w 53"/>
                      <a:gd name="T7" fmla="*/ 0 h 46"/>
                      <a:gd name="T8" fmla="*/ 52 w 53"/>
                      <a:gd name="T9" fmla="*/ 22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3"/>
                      <a:gd name="T16" fmla="*/ 0 h 46"/>
                      <a:gd name="T17" fmla="*/ 53 w 53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3" h="46">
                        <a:moveTo>
                          <a:pt x="52" y="22"/>
                        </a:moveTo>
                        <a:lnTo>
                          <a:pt x="0" y="45"/>
                        </a:lnTo>
                        <a:lnTo>
                          <a:pt x="15" y="22"/>
                        </a:lnTo>
                        <a:lnTo>
                          <a:pt x="0" y="0"/>
                        </a:lnTo>
                        <a:lnTo>
                          <a:pt x="52" y="2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9498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555"/>
                    <a:ext cx="1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9487" name="Group 90"/>
                <p:cNvGrpSpPr>
                  <a:grpSpLocks/>
                </p:cNvGrpSpPr>
                <p:nvPr/>
              </p:nvGrpSpPr>
              <p:grpSpPr bwMode="auto">
                <a:xfrm>
                  <a:off x="3574" y="2618"/>
                  <a:ext cx="170" cy="46"/>
                  <a:chOff x="3574" y="2618"/>
                  <a:chExt cx="170" cy="46"/>
                </a:xfrm>
              </p:grpSpPr>
              <p:sp>
                <p:nvSpPr>
                  <p:cNvPr id="59495" name="Freeform 91"/>
                  <p:cNvSpPr>
                    <a:spLocks/>
                  </p:cNvSpPr>
                  <p:nvPr/>
                </p:nvSpPr>
                <p:spPr bwMode="auto">
                  <a:xfrm>
                    <a:off x="3574" y="2618"/>
                    <a:ext cx="53" cy="46"/>
                  </a:xfrm>
                  <a:custGeom>
                    <a:avLst/>
                    <a:gdLst>
                      <a:gd name="T0" fmla="*/ 0 w 53"/>
                      <a:gd name="T1" fmla="*/ 23 h 46"/>
                      <a:gd name="T2" fmla="*/ 52 w 53"/>
                      <a:gd name="T3" fmla="*/ 0 h 46"/>
                      <a:gd name="T4" fmla="*/ 37 w 53"/>
                      <a:gd name="T5" fmla="*/ 23 h 46"/>
                      <a:gd name="T6" fmla="*/ 52 w 53"/>
                      <a:gd name="T7" fmla="*/ 45 h 46"/>
                      <a:gd name="T8" fmla="*/ 0 w 53"/>
                      <a:gd name="T9" fmla="*/ 23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3"/>
                      <a:gd name="T16" fmla="*/ 0 h 46"/>
                      <a:gd name="T17" fmla="*/ 53 w 53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3" h="46">
                        <a:moveTo>
                          <a:pt x="0" y="23"/>
                        </a:moveTo>
                        <a:lnTo>
                          <a:pt x="52" y="0"/>
                        </a:lnTo>
                        <a:lnTo>
                          <a:pt x="37" y="23"/>
                        </a:lnTo>
                        <a:lnTo>
                          <a:pt x="52" y="45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9496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11" y="2644"/>
                    <a:ext cx="133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9488" name="Group 93"/>
                <p:cNvGrpSpPr>
                  <a:grpSpLocks/>
                </p:cNvGrpSpPr>
                <p:nvPr/>
              </p:nvGrpSpPr>
              <p:grpSpPr bwMode="auto">
                <a:xfrm>
                  <a:off x="3574" y="2716"/>
                  <a:ext cx="165" cy="75"/>
                  <a:chOff x="3574" y="2716"/>
                  <a:chExt cx="165" cy="75"/>
                </a:xfrm>
              </p:grpSpPr>
              <p:sp>
                <p:nvSpPr>
                  <p:cNvPr id="59493" name="Freeform 94"/>
                  <p:cNvSpPr>
                    <a:spLocks/>
                  </p:cNvSpPr>
                  <p:nvPr/>
                </p:nvSpPr>
                <p:spPr bwMode="auto">
                  <a:xfrm>
                    <a:off x="3678" y="2745"/>
                    <a:ext cx="61" cy="46"/>
                  </a:xfrm>
                  <a:custGeom>
                    <a:avLst/>
                    <a:gdLst>
                      <a:gd name="T0" fmla="*/ 60 w 61"/>
                      <a:gd name="T1" fmla="*/ 45 h 46"/>
                      <a:gd name="T2" fmla="*/ 0 w 61"/>
                      <a:gd name="T3" fmla="*/ 45 h 46"/>
                      <a:gd name="T4" fmla="*/ 30 w 61"/>
                      <a:gd name="T5" fmla="*/ 30 h 46"/>
                      <a:gd name="T6" fmla="*/ 23 w 61"/>
                      <a:gd name="T7" fmla="*/ 0 h 46"/>
                      <a:gd name="T8" fmla="*/ 60 w 61"/>
                      <a:gd name="T9" fmla="*/ 45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"/>
                      <a:gd name="T16" fmla="*/ 0 h 46"/>
                      <a:gd name="T17" fmla="*/ 61 w 61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" h="46">
                        <a:moveTo>
                          <a:pt x="60" y="45"/>
                        </a:moveTo>
                        <a:lnTo>
                          <a:pt x="0" y="45"/>
                        </a:lnTo>
                        <a:lnTo>
                          <a:pt x="30" y="30"/>
                        </a:lnTo>
                        <a:lnTo>
                          <a:pt x="23" y="0"/>
                        </a:lnTo>
                        <a:lnTo>
                          <a:pt x="60" y="45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9494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716"/>
                    <a:ext cx="140" cy="6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9489" name="Group 96"/>
                <p:cNvGrpSpPr>
                  <a:grpSpLocks/>
                </p:cNvGrpSpPr>
                <p:nvPr/>
              </p:nvGrpSpPr>
              <p:grpSpPr bwMode="auto">
                <a:xfrm>
                  <a:off x="3574" y="2865"/>
                  <a:ext cx="329" cy="45"/>
                  <a:chOff x="3574" y="2865"/>
                  <a:chExt cx="329" cy="45"/>
                </a:xfrm>
              </p:grpSpPr>
              <p:sp>
                <p:nvSpPr>
                  <p:cNvPr id="59490" name="Freeform 97"/>
                  <p:cNvSpPr>
                    <a:spLocks/>
                  </p:cNvSpPr>
                  <p:nvPr/>
                </p:nvSpPr>
                <p:spPr bwMode="auto">
                  <a:xfrm>
                    <a:off x="3574" y="2865"/>
                    <a:ext cx="53" cy="45"/>
                  </a:xfrm>
                  <a:custGeom>
                    <a:avLst/>
                    <a:gdLst>
                      <a:gd name="T0" fmla="*/ 0 w 53"/>
                      <a:gd name="T1" fmla="*/ 22 h 45"/>
                      <a:gd name="T2" fmla="*/ 52 w 53"/>
                      <a:gd name="T3" fmla="*/ 0 h 45"/>
                      <a:gd name="T4" fmla="*/ 37 w 53"/>
                      <a:gd name="T5" fmla="*/ 22 h 45"/>
                      <a:gd name="T6" fmla="*/ 52 w 53"/>
                      <a:gd name="T7" fmla="*/ 44 h 45"/>
                      <a:gd name="T8" fmla="*/ 0 w 53"/>
                      <a:gd name="T9" fmla="*/ 22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3"/>
                      <a:gd name="T16" fmla="*/ 0 h 45"/>
                      <a:gd name="T17" fmla="*/ 53 w 53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3" h="45">
                        <a:moveTo>
                          <a:pt x="0" y="22"/>
                        </a:moveTo>
                        <a:lnTo>
                          <a:pt x="52" y="0"/>
                        </a:lnTo>
                        <a:lnTo>
                          <a:pt x="37" y="22"/>
                        </a:lnTo>
                        <a:lnTo>
                          <a:pt x="52" y="44"/>
                        </a:lnTo>
                        <a:lnTo>
                          <a:pt x="0" y="2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9491" name="Freeform 98"/>
                  <p:cNvSpPr>
                    <a:spLocks/>
                  </p:cNvSpPr>
                  <p:nvPr/>
                </p:nvSpPr>
                <p:spPr bwMode="auto">
                  <a:xfrm>
                    <a:off x="3850" y="2865"/>
                    <a:ext cx="53" cy="45"/>
                  </a:xfrm>
                  <a:custGeom>
                    <a:avLst/>
                    <a:gdLst>
                      <a:gd name="T0" fmla="*/ 52 w 53"/>
                      <a:gd name="T1" fmla="*/ 22 h 45"/>
                      <a:gd name="T2" fmla="*/ 0 w 53"/>
                      <a:gd name="T3" fmla="*/ 44 h 45"/>
                      <a:gd name="T4" fmla="*/ 15 w 53"/>
                      <a:gd name="T5" fmla="*/ 22 h 45"/>
                      <a:gd name="T6" fmla="*/ 0 w 53"/>
                      <a:gd name="T7" fmla="*/ 0 h 45"/>
                      <a:gd name="T8" fmla="*/ 52 w 53"/>
                      <a:gd name="T9" fmla="*/ 22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3"/>
                      <a:gd name="T16" fmla="*/ 0 h 45"/>
                      <a:gd name="T17" fmla="*/ 53 w 53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3" h="45">
                        <a:moveTo>
                          <a:pt x="52" y="22"/>
                        </a:moveTo>
                        <a:lnTo>
                          <a:pt x="0" y="44"/>
                        </a:lnTo>
                        <a:lnTo>
                          <a:pt x="15" y="22"/>
                        </a:lnTo>
                        <a:lnTo>
                          <a:pt x="0" y="0"/>
                        </a:lnTo>
                        <a:lnTo>
                          <a:pt x="52" y="2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9492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3611" y="2890"/>
                    <a:ext cx="26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59476" name="Picture 100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1" y="2426"/>
                <a:ext cx="98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77" name="Picture 101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0" y="2508"/>
                <a:ext cx="99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78" name="Picture 102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3" y="2768"/>
                <a:ext cx="99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335" name="Rectangle 103"/>
              <p:cNvSpPr>
                <a:spLocks noChangeArrowheads="1"/>
              </p:cNvSpPr>
              <p:nvPr/>
            </p:nvSpPr>
            <p:spPr bwMode="auto">
              <a:xfrm>
                <a:off x="2678" y="3039"/>
                <a:ext cx="49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Use Case </a:t>
                </a:r>
              </a:p>
            </p:txBody>
          </p:sp>
          <p:sp>
            <p:nvSpPr>
              <p:cNvPr id="59480" name="Rectangle 104"/>
              <p:cNvSpPr>
                <a:spLocks noChangeArrowheads="1"/>
              </p:cNvSpPr>
              <p:nvPr/>
            </p:nvSpPr>
            <p:spPr bwMode="auto">
              <a:xfrm>
                <a:off x="2804" y="3086"/>
                <a:ext cx="8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lang="en-US" sz="1000" b="1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337" name="Rectangle 105"/>
              <p:cNvSpPr>
                <a:spLocks noChangeArrowheads="1"/>
              </p:cNvSpPr>
              <p:nvPr/>
            </p:nvSpPr>
            <p:spPr bwMode="auto">
              <a:xfrm>
                <a:off x="3352" y="3047"/>
                <a:ext cx="526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Sequence </a:t>
                </a:r>
              </a:p>
            </p:txBody>
          </p:sp>
          <p:sp>
            <p:nvSpPr>
              <p:cNvPr id="95339" name="Rectangle 107"/>
              <p:cNvSpPr>
                <a:spLocks noChangeArrowheads="1"/>
              </p:cNvSpPr>
              <p:nvPr/>
            </p:nvSpPr>
            <p:spPr bwMode="auto">
              <a:xfrm>
                <a:off x="3959" y="3051"/>
                <a:ext cx="686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Collaboration </a:t>
                </a:r>
              </a:p>
            </p:txBody>
          </p:sp>
        </p:grpSp>
        <p:grpSp>
          <p:nvGrpSpPr>
            <p:cNvPr id="59411" name="Group 109"/>
            <p:cNvGrpSpPr>
              <a:grpSpLocks/>
            </p:cNvGrpSpPr>
            <p:nvPr/>
          </p:nvGrpSpPr>
          <p:grpSpPr bwMode="auto">
            <a:xfrm>
              <a:off x="2544" y="946"/>
              <a:ext cx="2197" cy="1287"/>
              <a:chOff x="2544" y="946"/>
              <a:chExt cx="2197" cy="1287"/>
            </a:xfrm>
          </p:grpSpPr>
          <p:sp>
            <p:nvSpPr>
              <p:cNvPr id="59412" name="Rectangle 110"/>
              <p:cNvSpPr>
                <a:spLocks noChangeArrowheads="1"/>
              </p:cNvSpPr>
              <p:nvPr/>
            </p:nvSpPr>
            <p:spPr bwMode="auto">
              <a:xfrm>
                <a:off x="2544" y="946"/>
                <a:ext cx="2197" cy="1101"/>
              </a:xfrm>
              <a:prstGeom prst="rect">
                <a:avLst/>
              </a:prstGeom>
              <a:solidFill>
                <a:srgbClr val="FFF3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343" name="Rectangle 111"/>
              <p:cNvSpPr>
                <a:spLocks noChangeArrowheads="1"/>
              </p:cNvSpPr>
              <p:nvPr/>
            </p:nvSpPr>
            <p:spPr bwMode="auto">
              <a:xfrm>
                <a:off x="3010" y="2039"/>
                <a:ext cx="11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Static Structure Diagrams</a:t>
                </a:r>
              </a:p>
            </p:txBody>
          </p:sp>
          <p:sp>
            <p:nvSpPr>
              <p:cNvPr id="59414" name="Rectangle 112"/>
              <p:cNvSpPr>
                <a:spLocks noChangeArrowheads="1"/>
              </p:cNvSpPr>
              <p:nvPr/>
            </p:nvSpPr>
            <p:spPr bwMode="auto">
              <a:xfrm>
                <a:off x="4211" y="1343"/>
                <a:ext cx="171" cy="103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15" name="Rectangle 113"/>
              <p:cNvSpPr>
                <a:spLocks noChangeArrowheads="1"/>
              </p:cNvSpPr>
              <p:nvPr/>
            </p:nvSpPr>
            <p:spPr bwMode="auto">
              <a:xfrm>
                <a:off x="4472" y="1343"/>
                <a:ext cx="171" cy="103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16" name="Rectangle 114"/>
              <p:cNvSpPr>
                <a:spLocks noChangeArrowheads="1"/>
              </p:cNvSpPr>
              <p:nvPr/>
            </p:nvSpPr>
            <p:spPr bwMode="auto">
              <a:xfrm>
                <a:off x="4218" y="1536"/>
                <a:ext cx="171" cy="103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17" name="Line 115"/>
              <p:cNvSpPr>
                <a:spLocks noChangeShapeType="1"/>
              </p:cNvSpPr>
              <p:nvPr/>
            </p:nvSpPr>
            <p:spPr bwMode="auto">
              <a:xfrm>
                <a:off x="4378" y="1386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18" name="Line 116"/>
              <p:cNvSpPr>
                <a:spLocks noChangeShapeType="1"/>
              </p:cNvSpPr>
              <p:nvPr/>
            </p:nvSpPr>
            <p:spPr bwMode="auto">
              <a:xfrm>
                <a:off x="4292" y="1435"/>
                <a:ext cx="0" cy="10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19" name="Rectangle 117"/>
              <p:cNvSpPr>
                <a:spLocks noChangeArrowheads="1"/>
              </p:cNvSpPr>
              <p:nvPr/>
            </p:nvSpPr>
            <p:spPr bwMode="auto">
              <a:xfrm>
                <a:off x="2878" y="1141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0" name="Rectangle 118"/>
              <p:cNvSpPr>
                <a:spLocks noChangeArrowheads="1"/>
              </p:cNvSpPr>
              <p:nvPr/>
            </p:nvSpPr>
            <p:spPr bwMode="auto">
              <a:xfrm>
                <a:off x="3012" y="1335"/>
                <a:ext cx="170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1" name="Rectangle 119"/>
              <p:cNvSpPr>
                <a:spLocks noChangeArrowheads="1"/>
              </p:cNvSpPr>
              <p:nvPr/>
            </p:nvSpPr>
            <p:spPr bwMode="auto">
              <a:xfrm>
                <a:off x="2751" y="1335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2" name="Line 120"/>
              <p:cNvSpPr>
                <a:spLocks noChangeShapeType="1"/>
              </p:cNvSpPr>
              <p:nvPr/>
            </p:nvSpPr>
            <p:spPr bwMode="auto">
              <a:xfrm flipH="1">
                <a:off x="2911" y="1379"/>
                <a:ext cx="9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23" name="Line 121"/>
              <p:cNvSpPr>
                <a:spLocks noChangeShapeType="1"/>
              </p:cNvSpPr>
              <p:nvPr/>
            </p:nvSpPr>
            <p:spPr bwMode="auto">
              <a:xfrm>
                <a:off x="2956" y="1243"/>
                <a:ext cx="155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24" name="Line 122"/>
              <p:cNvSpPr>
                <a:spLocks noChangeShapeType="1"/>
              </p:cNvSpPr>
              <p:nvPr/>
            </p:nvSpPr>
            <p:spPr bwMode="auto">
              <a:xfrm flipH="1">
                <a:off x="2821" y="1243"/>
                <a:ext cx="148" cy="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25" name="Rectangle 123"/>
              <p:cNvSpPr>
                <a:spLocks noChangeArrowheads="1"/>
              </p:cNvSpPr>
              <p:nvPr/>
            </p:nvSpPr>
            <p:spPr bwMode="auto">
              <a:xfrm>
                <a:off x="2811" y="1632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6" name="Rectangle 124"/>
              <p:cNvSpPr>
                <a:spLocks noChangeArrowheads="1"/>
              </p:cNvSpPr>
              <p:nvPr/>
            </p:nvSpPr>
            <p:spPr bwMode="auto">
              <a:xfrm>
                <a:off x="2811" y="1514"/>
                <a:ext cx="171" cy="103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7" name="Rectangle 125"/>
              <p:cNvSpPr>
                <a:spLocks noChangeArrowheads="1"/>
              </p:cNvSpPr>
              <p:nvPr/>
            </p:nvSpPr>
            <p:spPr bwMode="auto">
              <a:xfrm>
                <a:off x="2811" y="1752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8" name="Rectangle 126"/>
              <p:cNvSpPr>
                <a:spLocks noChangeArrowheads="1"/>
              </p:cNvSpPr>
              <p:nvPr/>
            </p:nvSpPr>
            <p:spPr bwMode="auto">
              <a:xfrm>
                <a:off x="3094" y="1522"/>
                <a:ext cx="170" cy="102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29" name="Rectangle 127"/>
              <p:cNvSpPr>
                <a:spLocks noChangeArrowheads="1"/>
              </p:cNvSpPr>
              <p:nvPr/>
            </p:nvSpPr>
            <p:spPr bwMode="auto">
              <a:xfrm>
                <a:off x="3094" y="1640"/>
                <a:ext cx="170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30" name="Line 128"/>
              <p:cNvSpPr>
                <a:spLocks noChangeShapeType="1"/>
              </p:cNvSpPr>
              <p:nvPr/>
            </p:nvSpPr>
            <p:spPr bwMode="auto">
              <a:xfrm>
                <a:off x="2772" y="1435"/>
                <a:ext cx="0" cy="3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31" name="Line 129"/>
              <p:cNvSpPr>
                <a:spLocks noChangeShapeType="1"/>
              </p:cNvSpPr>
              <p:nvPr/>
            </p:nvSpPr>
            <p:spPr bwMode="auto">
              <a:xfrm>
                <a:off x="3056" y="1435"/>
                <a:ext cx="0" cy="2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32" name="Line 130"/>
              <p:cNvSpPr>
                <a:spLocks noChangeShapeType="1"/>
              </p:cNvSpPr>
              <p:nvPr/>
            </p:nvSpPr>
            <p:spPr bwMode="auto">
              <a:xfrm flipH="1">
                <a:off x="2769" y="1558"/>
                <a:ext cx="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33" name="Line 131"/>
              <p:cNvSpPr>
                <a:spLocks noChangeShapeType="1"/>
              </p:cNvSpPr>
              <p:nvPr/>
            </p:nvSpPr>
            <p:spPr bwMode="auto">
              <a:xfrm flipH="1">
                <a:off x="2769" y="1676"/>
                <a:ext cx="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34" name="Line 132"/>
              <p:cNvSpPr>
                <a:spLocks noChangeShapeType="1"/>
              </p:cNvSpPr>
              <p:nvPr/>
            </p:nvSpPr>
            <p:spPr bwMode="auto">
              <a:xfrm flipH="1">
                <a:off x="2769" y="1796"/>
                <a:ext cx="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35" name="Line 133"/>
              <p:cNvSpPr>
                <a:spLocks noChangeShapeType="1"/>
              </p:cNvSpPr>
              <p:nvPr/>
            </p:nvSpPr>
            <p:spPr bwMode="auto">
              <a:xfrm>
                <a:off x="3053" y="1684"/>
                <a:ext cx="4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36" name="Line 134"/>
              <p:cNvSpPr>
                <a:spLocks noChangeShapeType="1"/>
              </p:cNvSpPr>
              <p:nvPr/>
            </p:nvSpPr>
            <p:spPr bwMode="auto">
              <a:xfrm flipH="1">
                <a:off x="3053" y="1565"/>
                <a:ext cx="4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37" name="Rectangle 135"/>
              <p:cNvSpPr>
                <a:spLocks noChangeArrowheads="1"/>
              </p:cNvSpPr>
              <p:nvPr/>
            </p:nvSpPr>
            <p:spPr bwMode="auto">
              <a:xfrm>
                <a:off x="3697" y="1260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38" name="Rectangle 136"/>
              <p:cNvSpPr>
                <a:spLocks noChangeArrowheads="1"/>
              </p:cNvSpPr>
              <p:nvPr/>
            </p:nvSpPr>
            <p:spPr bwMode="auto">
              <a:xfrm>
                <a:off x="3705" y="1447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39" name="Rectangle 137"/>
              <p:cNvSpPr>
                <a:spLocks noChangeArrowheads="1"/>
              </p:cNvSpPr>
              <p:nvPr/>
            </p:nvSpPr>
            <p:spPr bwMode="auto">
              <a:xfrm>
                <a:off x="3511" y="1447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40" name="Line 138"/>
              <p:cNvSpPr>
                <a:spLocks noChangeShapeType="1"/>
              </p:cNvSpPr>
              <p:nvPr/>
            </p:nvSpPr>
            <p:spPr bwMode="auto">
              <a:xfrm flipH="1">
                <a:off x="3581" y="1354"/>
                <a:ext cx="208" cy="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41" name="Rectangle 139"/>
              <p:cNvSpPr>
                <a:spLocks noChangeArrowheads="1"/>
              </p:cNvSpPr>
              <p:nvPr/>
            </p:nvSpPr>
            <p:spPr bwMode="auto">
              <a:xfrm>
                <a:off x="3429" y="1640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42" name="Rectangle 140"/>
              <p:cNvSpPr>
                <a:spLocks noChangeArrowheads="1"/>
              </p:cNvSpPr>
              <p:nvPr/>
            </p:nvSpPr>
            <p:spPr bwMode="auto">
              <a:xfrm>
                <a:off x="3622" y="1640"/>
                <a:ext cx="171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43" name="Rectangle 141"/>
              <p:cNvSpPr>
                <a:spLocks noChangeArrowheads="1"/>
              </p:cNvSpPr>
              <p:nvPr/>
            </p:nvSpPr>
            <p:spPr bwMode="auto">
              <a:xfrm>
                <a:off x="3898" y="1447"/>
                <a:ext cx="170" cy="104"/>
              </a:xfrm>
              <a:prstGeom prst="rect">
                <a:avLst/>
              </a:prstGeom>
              <a:solidFill>
                <a:srgbClr val="FFE6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7B0B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rgbClr val="F77B0B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44" name="Line 142"/>
              <p:cNvSpPr>
                <a:spLocks noChangeShapeType="1"/>
              </p:cNvSpPr>
              <p:nvPr/>
            </p:nvSpPr>
            <p:spPr bwMode="auto">
              <a:xfrm>
                <a:off x="3786" y="1361"/>
                <a:ext cx="0" cy="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45" name="Line 143"/>
              <p:cNvSpPr>
                <a:spLocks noChangeShapeType="1"/>
              </p:cNvSpPr>
              <p:nvPr/>
            </p:nvSpPr>
            <p:spPr bwMode="auto">
              <a:xfrm flipH="1">
                <a:off x="3499" y="1547"/>
                <a:ext cx="95" cy="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46" name="Line 144"/>
              <p:cNvSpPr>
                <a:spLocks noChangeShapeType="1"/>
              </p:cNvSpPr>
              <p:nvPr/>
            </p:nvSpPr>
            <p:spPr bwMode="auto">
              <a:xfrm>
                <a:off x="3596" y="1547"/>
                <a:ext cx="118" cy="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377" name="Rectangle 145"/>
              <p:cNvSpPr>
                <a:spLocks noChangeArrowheads="1"/>
              </p:cNvSpPr>
              <p:nvPr/>
            </p:nvSpPr>
            <p:spPr bwMode="auto">
              <a:xfrm>
                <a:off x="2717" y="955"/>
                <a:ext cx="36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“IS-A”</a:t>
                </a:r>
              </a:p>
            </p:txBody>
          </p:sp>
          <p:sp>
            <p:nvSpPr>
              <p:cNvPr id="95378" name="Rectangle 146"/>
              <p:cNvSpPr>
                <a:spLocks noChangeArrowheads="1"/>
              </p:cNvSpPr>
              <p:nvPr/>
            </p:nvSpPr>
            <p:spPr bwMode="auto">
              <a:xfrm>
                <a:off x="3353" y="959"/>
                <a:ext cx="44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“HAS-A”</a:t>
                </a:r>
              </a:p>
            </p:txBody>
          </p:sp>
          <p:sp>
            <p:nvSpPr>
              <p:cNvPr id="95379" name="Rectangle 147"/>
              <p:cNvSpPr>
                <a:spLocks noChangeArrowheads="1"/>
              </p:cNvSpPr>
              <p:nvPr/>
            </p:nvSpPr>
            <p:spPr bwMode="auto">
              <a:xfrm>
                <a:off x="3976" y="963"/>
                <a:ext cx="62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Associations</a:t>
                </a:r>
              </a:p>
            </p:txBody>
          </p:sp>
        </p:grpSp>
      </p:grpSp>
      <p:sp>
        <p:nvSpPr>
          <p:cNvPr id="59408" name="Freeform 148"/>
          <p:cNvSpPr>
            <a:spLocks/>
          </p:cNvSpPr>
          <p:nvPr/>
        </p:nvSpPr>
        <p:spPr bwMode="auto">
          <a:xfrm>
            <a:off x="380901" y="2992439"/>
            <a:ext cx="1876995" cy="1019175"/>
          </a:xfrm>
          <a:custGeom>
            <a:avLst/>
            <a:gdLst>
              <a:gd name="T0" fmla="*/ 2147483646 w 887"/>
              <a:gd name="T1" fmla="*/ 2147483646 h 642"/>
              <a:gd name="T2" fmla="*/ 2147483646 w 887"/>
              <a:gd name="T3" fmla="*/ 2147483646 h 642"/>
              <a:gd name="T4" fmla="*/ 2147483646 w 887"/>
              <a:gd name="T5" fmla="*/ 2147483646 h 642"/>
              <a:gd name="T6" fmla="*/ 2147483646 w 887"/>
              <a:gd name="T7" fmla="*/ 2147483646 h 642"/>
              <a:gd name="T8" fmla="*/ 0 w 887"/>
              <a:gd name="T9" fmla="*/ 2147483646 h 642"/>
              <a:gd name="T10" fmla="*/ 2147483646 w 887"/>
              <a:gd name="T11" fmla="*/ 2147483646 h 642"/>
              <a:gd name="T12" fmla="*/ 2147483646 w 887"/>
              <a:gd name="T13" fmla="*/ 2147483646 h 642"/>
              <a:gd name="T14" fmla="*/ 2147483646 w 887"/>
              <a:gd name="T15" fmla="*/ 2147483646 h 642"/>
              <a:gd name="T16" fmla="*/ 2147483646 w 887"/>
              <a:gd name="T17" fmla="*/ 2147483646 h 642"/>
              <a:gd name="T18" fmla="*/ 2147483646 w 887"/>
              <a:gd name="T19" fmla="*/ 2147483646 h 642"/>
              <a:gd name="T20" fmla="*/ 2147483646 w 887"/>
              <a:gd name="T21" fmla="*/ 2147483646 h 642"/>
              <a:gd name="T22" fmla="*/ 2147483646 w 887"/>
              <a:gd name="T23" fmla="*/ 2147483646 h 642"/>
              <a:gd name="T24" fmla="*/ 2147483646 w 887"/>
              <a:gd name="T25" fmla="*/ 2147483646 h 642"/>
              <a:gd name="T26" fmla="*/ 2147483646 w 887"/>
              <a:gd name="T27" fmla="*/ 2147483646 h 642"/>
              <a:gd name="T28" fmla="*/ 2147483646 w 887"/>
              <a:gd name="T29" fmla="*/ 2147483646 h 642"/>
              <a:gd name="T30" fmla="*/ 2147483646 w 887"/>
              <a:gd name="T31" fmla="*/ 2147483646 h 642"/>
              <a:gd name="T32" fmla="*/ 2147483646 w 887"/>
              <a:gd name="T33" fmla="*/ 2147483646 h 642"/>
              <a:gd name="T34" fmla="*/ 2147483646 w 887"/>
              <a:gd name="T35" fmla="*/ 2147483646 h 642"/>
              <a:gd name="T36" fmla="*/ 2147483646 w 887"/>
              <a:gd name="T37" fmla="*/ 2147483646 h 642"/>
              <a:gd name="T38" fmla="*/ 2147483646 w 887"/>
              <a:gd name="T39" fmla="*/ 2147483646 h 642"/>
              <a:gd name="T40" fmla="*/ 2147483646 w 887"/>
              <a:gd name="T41" fmla="*/ 2147483646 h 642"/>
              <a:gd name="T42" fmla="*/ 2147483646 w 887"/>
              <a:gd name="T43" fmla="*/ 2147483646 h 642"/>
              <a:gd name="T44" fmla="*/ 2147483646 w 887"/>
              <a:gd name="T45" fmla="*/ 2147483646 h 642"/>
              <a:gd name="T46" fmla="*/ 2147483646 w 887"/>
              <a:gd name="T47" fmla="*/ 2147483646 h 642"/>
              <a:gd name="T48" fmla="*/ 2147483646 w 887"/>
              <a:gd name="T49" fmla="*/ 2147483646 h 642"/>
              <a:gd name="T50" fmla="*/ 2147483646 w 887"/>
              <a:gd name="T51" fmla="*/ 2147483646 h 642"/>
              <a:gd name="T52" fmla="*/ 2147483646 w 887"/>
              <a:gd name="T53" fmla="*/ 2147483646 h 642"/>
              <a:gd name="T54" fmla="*/ 2147483646 w 887"/>
              <a:gd name="T55" fmla="*/ 2147483646 h 642"/>
              <a:gd name="T56" fmla="*/ 2147483646 w 887"/>
              <a:gd name="T57" fmla="*/ 2147483646 h 642"/>
              <a:gd name="T58" fmla="*/ 2147483646 w 887"/>
              <a:gd name="T59" fmla="*/ 2147483646 h 642"/>
              <a:gd name="T60" fmla="*/ 2147483646 w 887"/>
              <a:gd name="T61" fmla="*/ 2147483646 h 642"/>
              <a:gd name="T62" fmla="*/ 2147483646 w 887"/>
              <a:gd name="T63" fmla="*/ 2147483646 h 642"/>
              <a:gd name="T64" fmla="*/ 2147483646 w 887"/>
              <a:gd name="T65" fmla="*/ 2147483646 h 642"/>
              <a:gd name="T66" fmla="*/ 2147483646 w 887"/>
              <a:gd name="T67" fmla="*/ 2147483646 h 642"/>
              <a:gd name="T68" fmla="*/ 2147483646 w 887"/>
              <a:gd name="T69" fmla="*/ 2147483646 h 642"/>
              <a:gd name="T70" fmla="*/ 2147483646 w 887"/>
              <a:gd name="T71" fmla="*/ 2147483646 h 642"/>
              <a:gd name="T72" fmla="*/ 2147483646 w 887"/>
              <a:gd name="T73" fmla="*/ 2147483646 h 642"/>
              <a:gd name="T74" fmla="*/ 2147483646 w 887"/>
              <a:gd name="T75" fmla="*/ 0 h 642"/>
              <a:gd name="T76" fmla="*/ 2147483646 w 887"/>
              <a:gd name="T77" fmla="*/ 2147483646 h 642"/>
              <a:gd name="T78" fmla="*/ 2147483646 w 887"/>
              <a:gd name="T79" fmla="*/ 2147483646 h 642"/>
              <a:gd name="T80" fmla="*/ 2147483646 w 887"/>
              <a:gd name="T81" fmla="*/ 2147483646 h 64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87"/>
              <a:gd name="T124" fmla="*/ 0 h 642"/>
              <a:gd name="T125" fmla="*/ 887 w 887"/>
              <a:gd name="T126" fmla="*/ 642 h 64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87" h="642">
                <a:moveTo>
                  <a:pt x="119" y="90"/>
                </a:moveTo>
                <a:lnTo>
                  <a:pt x="89" y="97"/>
                </a:lnTo>
                <a:lnTo>
                  <a:pt x="67" y="104"/>
                </a:lnTo>
                <a:lnTo>
                  <a:pt x="67" y="134"/>
                </a:lnTo>
                <a:lnTo>
                  <a:pt x="67" y="149"/>
                </a:lnTo>
                <a:lnTo>
                  <a:pt x="74" y="179"/>
                </a:lnTo>
                <a:lnTo>
                  <a:pt x="60" y="201"/>
                </a:lnTo>
                <a:lnTo>
                  <a:pt x="45" y="230"/>
                </a:lnTo>
                <a:lnTo>
                  <a:pt x="22" y="245"/>
                </a:lnTo>
                <a:lnTo>
                  <a:pt x="0" y="275"/>
                </a:lnTo>
                <a:lnTo>
                  <a:pt x="0" y="312"/>
                </a:lnTo>
                <a:lnTo>
                  <a:pt x="22" y="335"/>
                </a:lnTo>
                <a:lnTo>
                  <a:pt x="45" y="327"/>
                </a:lnTo>
                <a:lnTo>
                  <a:pt x="67" y="335"/>
                </a:lnTo>
                <a:lnTo>
                  <a:pt x="127" y="372"/>
                </a:lnTo>
                <a:lnTo>
                  <a:pt x="134" y="379"/>
                </a:lnTo>
                <a:lnTo>
                  <a:pt x="149" y="394"/>
                </a:lnTo>
                <a:lnTo>
                  <a:pt x="149" y="424"/>
                </a:lnTo>
                <a:lnTo>
                  <a:pt x="179" y="484"/>
                </a:lnTo>
                <a:lnTo>
                  <a:pt x="186" y="499"/>
                </a:lnTo>
                <a:lnTo>
                  <a:pt x="246" y="514"/>
                </a:lnTo>
                <a:lnTo>
                  <a:pt x="268" y="529"/>
                </a:lnTo>
                <a:lnTo>
                  <a:pt x="298" y="551"/>
                </a:lnTo>
                <a:lnTo>
                  <a:pt x="313" y="566"/>
                </a:lnTo>
                <a:lnTo>
                  <a:pt x="336" y="596"/>
                </a:lnTo>
                <a:lnTo>
                  <a:pt x="343" y="611"/>
                </a:lnTo>
                <a:lnTo>
                  <a:pt x="358" y="626"/>
                </a:lnTo>
                <a:lnTo>
                  <a:pt x="388" y="633"/>
                </a:lnTo>
                <a:lnTo>
                  <a:pt x="446" y="603"/>
                </a:lnTo>
                <a:lnTo>
                  <a:pt x="476" y="588"/>
                </a:lnTo>
                <a:lnTo>
                  <a:pt x="506" y="581"/>
                </a:lnTo>
                <a:lnTo>
                  <a:pt x="521" y="581"/>
                </a:lnTo>
                <a:lnTo>
                  <a:pt x="536" y="588"/>
                </a:lnTo>
                <a:lnTo>
                  <a:pt x="551" y="603"/>
                </a:lnTo>
                <a:lnTo>
                  <a:pt x="581" y="618"/>
                </a:lnTo>
                <a:lnTo>
                  <a:pt x="603" y="626"/>
                </a:lnTo>
                <a:lnTo>
                  <a:pt x="640" y="626"/>
                </a:lnTo>
                <a:lnTo>
                  <a:pt x="678" y="633"/>
                </a:lnTo>
                <a:lnTo>
                  <a:pt x="722" y="641"/>
                </a:lnTo>
                <a:lnTo>
                  <a:pt x="745" y="618"/>
                </a:lnTo>
                <a:lnTo>
                  <a:pt x="760" y="596"/>
                </a:lnTo>
                <a:lnTo>
                  <a:pt x="775" y="573"/>
                </a:lnTo>
                <a:lnTo>
                  <a:pt x="767" y="551"/>
                </a:lnTo>
                <a:lnTo>
                  <a:pt x="760" y="491"/>
                </a:lnTo>
                <a:lnTo>
                  <a:pt x="767" y="462"/>
                </a:lnTo>
                <a:lnTo>
                  <a:pt x="789" y="439"/>
                </a:lnTo>
                <a:lnTo>
                  <a:pt x="812" y="432"/>
                </a:lnTo>
                <a:lnTo>
                  <a:pt x="857" y="424"/>
                </a:lnTo>
                <a:lnTo>
                  <a:pt x="879" y="409"/>
                </a:lnTo>
                <a:lnTo>
                  <a:pt x="886" y="372"/>
                </a:lnTo>
                <a:lnTo>
                  <a:pt x="879" y="335"/>
                </a:lnTo>
                <a:lnTo>
                  <a:pt x="849" y="305"/>
                </a:lnTo>
                <a:lnTo>
                  <a:pt x="834" y="275"/>
                </a:lnTo>
                <a:lnTo>
                  <a:pt x="834" y="238"/>
                </a:lnTo>
                <a:lnTo>
                  <a:pt x="849" y="215"/>
                </a:lnTo>
                <a:lnTo>
                  <a:pt x="871" y="194"/>
                </a:lnTo>
                <a:lnTo>
                  <a:pt x="871" y="172"/>
                </a:lnTo>
                <a:lnTo>
                  <a:pt x="849" y="134"/>
                </a:lnTo>
                <a:lnTo>
                  <a:pt x="834" y="119"/>
                </a:lnTo>
                <a:lnTo>
                  <a:pt x="819" y="112"/>
                </a:lnTo>
                <a:lnTo>
                  <a:pt x="797" y="112"/>
                </a:lnTo>
                <a:lnTo>
                  <a:pt x="782" y="119"/>
                </a:lnTo>
                <a:lnTo>
                  <a:pt x="752" y="97"/>
                </a:lnTo>
                <a:lnTo>
                  <a:pt x="730" y="75"/>
                </a:lnTo>
                <a:lnTo>
                  <a:pt x="715" y="60"/>
                </a:lnTo>
                <a:lnTo>
                  <a:pt x="685" y="30"/>
                </a:lnTo>
                <a:lnTo>
                  <a:pt x="655" y="30"/>
                </a:lnTo>
                <a:lnTo>
                  <a:pt x="625" y="37"/>
                </a:lnTo>
                <a:lnTo>
                  <a:pt x="603" y="60"/>
                </a:lnTo>
                <a:lnTo>
                  <a:pt x="581" y="75"/>
                </a:lnTo>
                <a:lnTo>
                  <a:pt x="558" y="90"/>
                </a:lnTo>
                <a:lnTo>
                  <a:pt x="514" y="82"/>
                </a:lnTo>
                <a:lnTo>
                  <a:pt x="476" y="52"/>
                </a:lnTo>
                <a:lnTo>
                  <a:pt x="439" y="22"/>
                </a:lnTo>
                <a:lnTo>
                  <a:pt x="388" y="0"/>
                </a:lnTo>
                <a:lnTo>
                  <a:pt x="350" y="0"/>
                </a:lnTo>
                <a:lnTo>
                  <a:pt x="321" y="0"/>
                </a:lnTo>
                <a:lnTo>
                  <a:pt x="306" y="22"/>
                </a:lnTo>
                <a:lnTo>
                  <a:pt x="276" y="30"/>
                </a:lnTo>
                <a:lnTo>
                  <a:pt x="261" y="45"/>
                </a:lnTo>
                <a:lnTo>
                  <a:pt x="246" y="52"/>
                </a:lnTo>
                <a:lnTo>
                  <a:pt x="179" y="67"/>
                </a:lnTo>
                <a:lnTo>
                  <a:pt x="119" y="90"/>
                </a:lnTo>
              </a:path>
            </a:pathLst>
          </a:custGeom>
          <a:solidFill>
            <a:srgbClr val="FFF3CC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95381" name="Rectangle 149"/>
          <p:cNvSpPr>
            <a:spLocks noChangeArrowheads="1"/>
          </p:cNvSpPr>
          <p:nvPr/>
        </p:nvSpPr>
        <p:spPr bwMode="auto">
          <a:xfrm>
            <a:off x="746989" y="3198814"/>
            <a:ext cx="127601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274320" indent="-342900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Problem </a:t>
            </a:r>
          </a:p>
          <a:p>
            <a:pPr marL="274320" indent="-342900">
              <a:spcBef>
                <a:spcPts val="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Domain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2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Formal SCM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812588" y="1295400"/>
            <a:ext cx="10792189" cy="4367213"/>
          </a:xfrm>
        </p:spPr>
        <p:txBody>
          <a:bodyPr lIns="0" tIns="0" rIns="0" bIns="0"/>
          <a:lstStyle/>
          <a:p>
            <a:pPr marL="457200" indent="-457200"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Unambiguous description of model structure separated from software implementation</a:t>
            </a:r>
          </a:p>
          <a:p>
            <a:pPr marL="457200" indent="-457200" eaLnBrk="1" hangingPunct="1"/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Useful once users and colleagues understand informal model and want more detail</a:t>
            </a:r>
          </a:p>
          <a:p>
            <a:pPr marL="457200" indent="-457200" eaLnBrk="1" hangingPunct="1"/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Used as an aid to detect omissions and inconsistencies and resolve ambiguities inherent in informal models</a:t>
            </a:r>
          </a:p>
          <a:p>
            <a:pPr marL="228600" indent="-228600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482600" lvl="1" indent="-139700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228600" indent="-228600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36A4A2-17B1-4A09-B378-95325924622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289" y="136523"/>
            <a:ext cx="10766795" cy="4397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Formal Conceptual Model as UML Diagram</a:t>
            </a:r>
          </a:p>
        </p:txBody>
      </p:sp>
      <p:sp>
        <p:nvSpPr>
          <p:cNvPr id="6349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53BE9B-5C5C-4398-9BD3-5F5F20AD5669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aphicFrame>
        <p:nvGraphicFramePr>
          <p:cNvPr id="634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078927"/>
              </p:ext>
            </p:extLst>
          </p:nvPr>
        </p:nvGraphicFramePr>
        <p:xfrm>
          <a:off x="303212" y="914400"/>
          <a:ext cx="12172950" cy="706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1584" imgH="3453023" progId="Word.Document.8">
                  <p:embed/>
                </p:oleObj>
              </mc:Choice>
              <mc:Fallback>
                <p:oleObj name="Document" r:id="rId3" imgW="5941584" imgH="3453023" progId="Word.Document.8">
                  <p:embed/>
                  <p:pic>
                    <p:nvPicPr>
                      <p:cNvPr id="6349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" y="914400"/>
                        <a:ext cx="12172950" cy="706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209" y="139696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Other Formal Conceptual Model Formats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812588" y="1219201"/>
            <a:ext cx="10792189" cy="4876799"/>
          </a:xfrm>
        </p:spPr>
        <p:txBody>
          <a:bodyPr lIns="0" tIns="0" rIns="0" bIns="0"/>
          <a:lstStyle/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Structured Analysis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Data Flow Modeling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Entity Relationship Modeling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Petri Nets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State Transition Modeling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Object Role Modeling</a:t>
            </a:r>
          </a:p>
          <a:p>
            <a:pPr marL="457200" indent="-4572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Department of Defense Architecture Framework (DoDAF)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Unified Modeling Language (UML)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Systems Modeling Language (</a:t>
            </a:r>
            <a:r>
              <a:rPr lang="en-US" altLang="en-US" sz="2800" dirty="0" err="1">
                <a:latin typeface="+mn-lt"/>
                <a:ea typeface="ＭＳ Ｐゴシック" panose="020B0600070205080204" pitchFamily="34" charset="-128"/>
              </a:rPr>
              <a:t>SysML</a:t>
            </a: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)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dirty="0">
              <a:latin typeface="+mn-lt"/>
              <a:ea typeface="ＭＳ Ｐゴシック" panose="020B0600070205080204" pitchFamily="34" charset="-128"/>
            </a:endParaRPr>
          </a:p>
          <a:p>
            <a:pPr marL="482600" lvl="1" indent="-139700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marL="228600" indent="-228600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045003-0895-4790-836C-7E34E831F032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6617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209" y="139696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SCM / Digital Engineering Strategy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812586" y="1066800"/>
            <a:ext cx="10792189" cy="4367213"/>
          </a:xfrm>
        </p:spPr>
        <p:txBody>
          <a:bodyPr lIns="0" tIns="0" rIns="0" bIns="0"/>
          <a:lstStyle/>
          <a:p>
            <a:pPr marL="457200" indent="-457200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DoD Digital Engineering Strategy June 2018</a:t>
            </a:r>
          </a:p>
          <a:p>
            <a:pPr marL="914400" lvl="1">
              <a:lnSpc>
                <a:spcPct val="85000"/>
              </a:lnSpc>
              <a:spcAft>
                <a:spcPts val="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Use of digital representations of systems and components as a technical means of communication across a diverse set of stakeholders</a:t>
            </a:r>
          </a:p>
          <a:p>
            <a:pPr marL="876126" lvl="1" indent="-342900">
              <a:lnSpc>
                <a:spcPct val="85000"/>
              </a:lnSpc>
              <a:spcAft>
                <a:spcPts val="0"/>
              </a:spcAft>
            </a:pPr>
            <a:endParaRPr lang="en-US" altLang="en-US" sz="20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Strategic Goal #1 “Formalize the development, integration, and use of models to inform enterprise and program decision making”</a:t>
            </a:r>
          </a:p>
          <a:p>
            <a:pPr marL="914400" lvl="1">
              <a:lnSpc>
                <a:spcPct val="85000"/>
              </a:lnSpc>
              <a:spcAft>
                <a:spcPts val="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Formal planning, development and use of models as part of engineering activities across the lifecycle</a:t>
            </a:r>
          </a:p>
          <a:p>
            <a:pPr marL="914400" lvl="1">
              <a:lnSpc>
                <a:spcPct val="85000"/>
              </a:lnSpc>
              <a:spcAft>
                <a:spcPts val="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A continuous end-to-end digital representation of the system of interest</a:t>
            </a:r>
          </a:p>
          <a:p>
            <a:pPr marL="876126" lvl="1" indent="-342900">
              <a:lnSpc>
                <a:spcPct val="85000"/>
              </a:lnSpc>
              <a:spcAft>
                <a:spcPts val="0"/>
              </a:spcAft>
            </a:pPr>
            <a:endParaRPr lang="en-US" altLang="en-US" sz="24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>
              <a:lnSpc>
                <a:spcPct val="85000"/>
              </a:lnSpc>
              <a:spcAft>
                <a:spcPts val="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Strategic Goal #2 “Provide an enduring, authoritative source of truth”</a:t>
            </a:r>
          </a:p>
          <a:p>
            <a:pPr marL="914400" lvl="1">
              <a:lnSpc>
                <a:spcPct val="85000"/>
              </a:lnSpc>
              <a:spcAft>
                <a:spcPts val="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A common set of digital models and data enables access, management, analysis, use and distribution of information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82600" lvl="1" indent="-139700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marL="228600" indent="-228600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045003-0895-4790-836C-7E34E831F032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1526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1" y="136523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SCMs Observations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97260" y="1219200"/>
            <a:ext cx="10792189" cy="4367213"/>
          </a:xfrm>
        </p:spPr>
        <p:txBody>
          <a:bodyPr lIns="0" tIns="0" rIns="0" bIns="0">
            <a:normAutofit lnSpcReduction="10000"/>
          </a:bodyPr>
          <a:lstStyle/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 simulation developer’s method of translating modeling requirements into a detailed design framework (Pace, 2003) 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Result of the “Art of Modeling” or the process of analysis, abstraction, simplification, and synthesis within a simulation development project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</a:pPr>
            <a:endParaRPr lang="en-US" altLang="en-US" sz="2800" dirty="0">
              <a:solidFill>
                <a:srgbClr val="CC0099"/>
              </a:solidFill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 role of the SCM is to document all requirements of the system and subsequent requirements and analysis of the models/federations </a:t>
            </a:r>
          </a:p>
          <a:p>
            <a:pPr marL="914400" lvl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Enables an orderly systems engineering flow during the simulation development</a:t>
            </a:r>
          </a:p>
          <a:p>
            <a:pPr marL="228600" indent="-228600" eaLnBrk="1" hangingPunct="1">
              <a:lnSpc>
                <a:spcPct val="85000"/>
              </a:lnSpc>
            </a:pP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482600" lvl="1" indent="-139700" eaLnBrk="1" hangingPunct="1">
              <a:lnSpc>
                <a:spcPct val="85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168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13D773-F9BC-488D-AF82-3DD3BA36C2DA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9751060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Simulation Conceptual Modeling Problems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79412" y="1245393"/>
            <a:ext cx="11123851" cy="4367213"/>
          </a:xfrm>
        </p:spPr>
        <p:txBody>
          <a:bodyPr lIns="0" tIns="0" rIns="0" bIns="0"/>
          <a:lstStyle/>
          <a:p>
            <a:pPr marL="548640" indent="-457200" eaLnBrk="1" hangingPunct="1">
              <a:defRPr/>
            </a:pPr>
            <a:r>
              <a:rPr lang="en-US" sz="2800" dirty="0">
                <a:latin typeface="+mn-lt"/>
              </a:rPr>
              <a:t>No hard and fast rules concerning model formulation (</a:t>
            </a:r>
            <a:r>
              <a:rPr lang="en-US" sz="2800" i="1" dirty="0">
                <a:latin typeface="+mn-lt"/>
              </a:rPr>
              <a:t>Uncertainty for both the developer and user</a:t>
            </a:r>
            <a:r>
              <a:rPr lang="en-US" sz="2800" dirty="0">
                <a:latin typeface="+mn-lt"/>
              </a:rPr>
              <a:t>)</a:t>
            </a:r>
          </a:p>
          <a:p>
            <a:pPr marL="909638" lvl="1" eaLnBrk="1" hangingPunct="1">
              <a:defRPr/>
            </a:pPr>
            <a:r>
              <a:rPr lang="en-US" sz="2400" b="1" dirty="0">
                <a:latin typeface="+mn-lt"/>
              </a:rPr>
              <a:t>What does a Conceptual Model look like?</a:t>
            </a:r>
          </a:p>
          <a:p>
            <a:pPr marL="457200" indent="-457200" eaLnBrk="1" hangingPunct="1">
              <a:defRPr/>
            </a:pPr>
            <a:r>
              <a:rPr lang="en-US" sz="2400" dirty="0">
                <a:latin typeface="+mn-lt"/>
              </a:rPr>
              <a:t>No magic formulas governing what should be included in a model in the form of variables and parameters, descriptive relationships and constraints, or criterion for judgment of effectiveness (</a:t>
            </a:r>
            <a:r>
              <a:rPr lang="en-US" sz="2400" i="1" dirty="0">
                <a:latin typeface="+mn-lt"/>
              </a:rPr>
              <a:t>Lack of Standardized Processes</a:t>
            </a:r>
            <a:r>
              <a:rPr lang="en-US" sz="2400" dirty="0">
                <a:latin typeface="+mn-lt"/>
              </a:rPr>
              <a:t>) </a:t>
            </a:r>
          </a:p>
          <a:p>
            <a:pPr marL="914400" lvl="1" eaLnBrk="1" hangingPunct="1">
              <a:defRPr/>
            </a:pPr>
            <a:r>
              <a:rPr lang="en-US" sz="2400" b="1" dirty="0">
                <a:latin typeface="+mn-lt"/>
              </a:rPr>
              <a:t>What should a Conceptual Model contain?</a:t>
            </a:r>
          </a:p>
          <a:p>
            <a:pPr marL="457200" indent="-457200" eaLnBrk="1" hangingPunct="1">
              <a:defRPr/>
            </a:pPr>
            <a:r>
              <a:rPr lang="en-US" sz="2800" dirty="0">
                <a:latin typeface="+mn-lt"/>
              </a:rPr>
              <a:t>Nobody solves the problem, rather everybody solves the model that they have constructed of the problem (</a:t>
            </a:r>
            <a:r>
              <a:rPr lang="en-US" sz="2800" i="1" dirty="0">
                <a:latin typeface="+mn-lt"/>
              </a:rPr>
              <a:t>Diversity and Inherent Incompatibility</a:t>
            </a:r>
            <a:r>
              <a:rPr lang="en-US" sz="2800" dirty="0">
                <a:latin typeface="+mn-lt"/>
              </a:rPr>
              <a:t>)</a:t>
            </a:r>
          </a:p>
          <a:p>
            <a:pPr marL="909638" lvl="1" eaLnBrk="1" hangingPunct="1">
              <a:defRPr/>
            </a:pPr>
            <a:r>
              <a:rPr lang="en-US" sz="2400" b="1" dirty="0">
                <a:latin typeface="+mn-lt"/>
              </a:rPr>
              <a:t>What technique to use?   UML, DoDAF, IDEF0, </a:t>
            </a:r>
            <a:r>
              <a:rPr lang="en-US" sz="2400" b="1" dirty="0" err="1">
                <a:latin typeface="+mn-lt"/>
              </a:rPr>
              <a:t>SysML</a:t>
            </a:r>
            <a:r>
              <a:rPr lang="en-US" sz="2400" b="1" dirty="0">
                <a:latin typeface="+mn-lt"/>
              </a:rPr>
              <a:t> ….</a:t>
            </a:r>
            <a:r>
              <a:rPr lang="en-US" sz="1800" dirty="0">
                <a:latin typeface="+mn-lt"/>
              </a:rPr>
              <a:t>	</a:t>
            </a:r>
          </a:p>
          <a:p>
            <a:pPr marL="228600" indent="-228600" eaLnBrk="1" hangingPunct="1">
              <a:defRPr/>
            </a:pPr>
            <a:endParaRPr lang="en-US" sz="1400" dirty="0"/>
          </a:p>
          <a:p>
            <a:pPr marL="228600" indent="-228600" eaLnBrk="1" hangingPunct="1"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7373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E4B609-CDF6-456E-BF36-482E110857A1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209" y="139696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Precepts of Simulation Conceptual Modeling I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812588" y="1219201"/>
            <a:ext cx="10792189" cy="4367213"/>
          </a:xfrm>
        </p:spPr>
        <p:txBody>
          <a:bodyPr lIns="0" tIns="0" rIns="0" bIns="0"/>
          <a:lstStyle/>
          <a:p>
            <a:pPr marL="457200" indent="-457200" eaLnBrk="1" hangingPunct="1">
              <a:lnSpc>
                <a:spcPct val="8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 SCM should be malleable and adopt a coherent modeling form appropriate for each particular simulation development phase	</a:t>
            </a:r>
          </a:p>
          <a:p>
            <a:pPr marL="457200" indent="-457200" eaLnBrk="1" hangingPunct="1">
              <a:lnSpc>
                <a:spcPct val="8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Highly unstructured, informal models are sufficient during early simulation definition </a:t>
            </a:r>
          </a:p>
          <a:p>
            <a:pPr marL="457200" indent="-457200" eaLnBrk="1" hangingPunct="1">
              <a:lnSpc>
                <a:spcPct val="85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8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Structured and enhanced formal models are more appropriate during simulation construction</a:t>
            </a:r>
          </a:p>
          <a:p>
            <a:pPr marL="228600" indent="-228600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482600" lvl="1" indent="-139700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marL="228600" indent="-228600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045003-0895-4790-836C-7E34E831F032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2393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5530" y="28575"/>
            <a:ext cx="10006303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Precepts of Simulation Conceptual Modeling II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812586" y="1245393"/>
            <a:ext cx="10792189" cy="4367213"/>
          </a:xfrm>
        </p:spPr>
        <p:txBody>
          <a:bodyPr lIns="0" tIns="0" rIns="0" bIns="0"/>
          <a:lstStyle/>
          <a:p>
            <a:pPr eaLnBrk="1" hangingPunct="1">
              <a:lnSpc>
                <a:spcPct val="7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No single conceptual model due to the essence of the “Art of Modeling”</a:t>
            </a:r>
          </a:p>
          <a:p>
            <a:pPr eaLnBrk="1" hangingPunct="1">
              <a:lnSpc>
                <a:spcPct val="75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Multiple iterations of a SCM evolve as required during simulation maturation</a:t>
            </a:r>
          </a:p>
          <a:p>
            <a:pPr eaLnBrk="1" hangingPunct="1">
              <a:lnSpc>
                <a:spcPct val="75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 “living” document that grows from an informal description to a formal description to communicate between the stakeholders (sponsors/users, modelers, systems engineers, and software developers) participating in a simulation development</a:t>
            </a:r>
          </a:p>
          <a:p>
            <a:pPr eaLnBrk="1" hangingPunct="1">
              <a:lnSpc>
                <a:spcPct val="75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 “roadmap”  to guide the current development team and to educate / orient new teammates  	</a:t>
            </a:r>
          </a:p>
          <a:p>
            <a:pPr eaLnBrk="1" hangingPunct="1">
              <a:lnSpc>
                <a:spcPct val="75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5000"/>
              </a:lnSpc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6758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B1CE7A-A877-4C05-8BCC-FBE7C15822C9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B8BA5-26E0-0B51-3B89-C79D1954E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4117932-0CD3-92F5-9583-0C55A615A4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5735" y="990601"/>
            <a:ext cx="10794306" cy="5108575"/>
          </a:xfrm>
        </p:spPr>
        <p:txBody>
          <a:bodyPr/>
          <a:lstStyle/>
          <a:p>
            <a:pPr marL="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Three focus areas</a:t>
            </a:r>
          </a:p>
          <a:p>
            <a:pPr marL="990426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Functionality</a:t>
            </a:r>
          </a:p>
          <a:p>
            <a:pPr marL="990426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Structure</a:t>
            </a:r>
          </a:p>
          <a:p>
            <a:pPr marL="990426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Behavior</a:t>
            </a:r>
          </a:p>
          <a:p>
            <a:pPr marL="990426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400" dirty="0">
              <a:latin typeface="+mn-lt"/>
              <a:ea typeface="ＭＳ Ｐゴシック" panose="020B0600070205080204" pitchFamily="34" charset="-128"/>
            </a:endParaRPr>
          </a:p>
          <a:p>
            <a:pPr marL="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Three aspects of quality</a:t>
            </a:r>
          </a:p>
          <a:p>
            <a:pPr marL="990426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Well-formedness</a:t>
            </a:r>
          </a:p>
          <a:p>
            <a:pPr marL="990426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Accuracy</a:t>
            </a:r>
          </a:p>
          <a:p>
            <a:pPr marL="990426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Relevancy</a:t>
            </a:r>
          </a:p>
        </p:txBody>
      </p:sp>
      <p:sp>
        <p:nvSpPr>
          <p:cNvPr id="69635" name="Slide Number Placeholder 1">
            <a:extLst>
              <a:ext uri="{FF2B5EF4-FFF2-40B4-BE49-F238E27FC236}">
                <a16:creationId xmlns:a16="http://schemas.microsoft.com/office/drawing/2014/main" id="{A3FF2BB8-AB11-4858-F751-FE5D9C086D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E15605-7BE3-45AB-A517-477978724C36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EC219F51-59D1-8CEE-91CB-E3A12532E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986" y="103982"/>
            <a:ext cx="1003885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 SCM Evaluation</a:t>
            </a:r>
          </a:p>
        </p:txBody>
      </p:sp>
      <p:sp>
        <p:nvSpPr>
          <p:cNvPr id="237572" name="Rectangle 4">
            <a:extLst>
              <a:ext uri="{FF2B5EF4-FFF2-40B4-BE49-F238E27FC236}">
                <a16:creationId xmlns:a16="http://schemas.microsoft.com/office/drawing/2014/main" id="{95680C62-B39C-8FE4-1018-EF39C6D08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533" y="1465263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2800" i="1" dirty="0">
              <a:solidFill>
                <a:srgbClr val="D89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6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029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Why have this tutorial?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11015" y="1295400"/>
            <a:ext cx="10462075" cy="3424238"/>
          </a:xfrm>
        </p:spPr>
        <p:txBody>
          <a:bodyPr lIns="0" tIns="0" rIns="0" bIns="0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“Conceptual Models” and “Conceptual Modeling” are nebulous terms for most simulation developers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Work by Haddix (2001) and Lacy (2001) have highlighted the need to reconcile multiple views of conceptual modeling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 critical shortcoming is that the purpose and impact of conceptual models has not been clearly understood in the community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52CE07-0212-4779-AD2B-8AB1BA01963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931217" y="1110854"/>
            <a:ext cx="10794306" cy="5108575"/>
          </a:xfrm>
        </p:spPr>
        <p:txBody>
          <a:bodyPr/>
          <a:lstStyle/>
          <a:p>
            <a:pPr marL="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Simple to understand by the user</a:t>
            </a:r>
          </a:p>
          <a:p>
            <a:pPr marL="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Goal or purpose oriented</a:t>
            </a:r>
          </a:p>
          <a:p>
            <a:pPr marL="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Robust, in that it does not give absurd answers</a:t>
            </a:r>
          </a:p>
          <a:p>
            <a:pPr marL="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Easy for the user to control and use</a:t>
            </a:r>
          </a:p>
          <a:p>
            <a:pPr marL="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Complete on important issues</a:t>
            </a:r>
          </a:p>
          <a:p>
            <a:pPr marL="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Adaptable (in a maintenance sense)</a:t>
            </a:r>
          </a:p>
          <a:p>
            <a:pPr marL="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Malleable (grow in sophistication over time)</a:t>
            </a:r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E15605-7BE3-45AB-A517-477978724C36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1074986" y="103982"/>
            <a:ext cx="1003885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Well-formed SCM Characteristics </a:t>
            </a: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5737533" y="1465263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2800" i="1" dirty="0">
              <a:solidFill>
                <a:srgbClr val="D89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34" y="-9525"/>
            <a:ext cx="10969943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 SCM- Problem Definition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90411" y="1016001"/>
            <a:ext cx="10792189" cy="5257799"/>
          </a:xfrm>
        </p:spPr>
        <p:txBody>
          <a:bodyPr lIns="0" tIns="0" rIns="0" bIns="0">
            <a:normAutofit/>
          </a:bodyPr>
          <a:lstStyle/>
          <a:p>
            <a:pPr marL="457200" indent="-457200" eaLnBrk="1" hangingPunct="1">
              <a:defRPr/>
            </a:pPr>
            <a:r>
              <a:rPr lang="en-US" sz="2800" dirty="0">
                <a:latin typeface="+mn-lt"/>
              </a:rPr>
              <a:t>Air to Air Missile Simulation</a:t>
            </a:r>
          </a:p>
          <a:p>
            <a:pPr marL="914400" lvl="1" eaLnBrk="1" hangingPunct="1">
              <a:spcBef>
                <a:spcPts val="1200"/>
              </a:spcBef>
              <a:defRPr/>
            </a:pPr>
            <a:r>
              <a:rPr lang="en-US" sz="2400" dirty="0">
                <a:latin typeface="+mn-lt"/>
              </a:rPr>
              <a:t>A tool to support development of future air-to-air missiles</a:t>
            </a:r>
          </a:p>
          <a:p>
            <a:pPr marL="914400" lvl="1" eaLnBrk="1" hangingPunct="1">
              <a:spcBef>
                <a:spcPts val="1200"/>
              </a:spcBef>
              <a:defRPr/>
            </a:pPr>
            <a:r>
              <a:rPr lang="en-US" sz="2400" dirty="0">
                <a:latin typeface="+mn-lt"/>
              </a:rPr>
              <a:t>The simulation will provide credible representations of offensive and defensive air forces to assist the development of an operational air-to-air missile</a:t>
            </a:r>
          </a:p>
          <a:p>
            <a:pPr marL="914400" lvl="1" eaLnBrk="1" hangingPunct="1">
              <a:spcBef>
                <a:spcPts val="1200"/>
              </a:spcBef>
              <a:defRPr/>
            </a:pPr>
            <a:r>
              <a:rPr lang="en-US" sz="2400" dirty="0">
                <a:latin typeface="+mn-lt"/>
              </a:rPr>
              <a:t>The simulation will be used as an aid for experimentation </a:t>
            </a:r>
            <a:endParaRPr lang="en-US" sz="2000" dirty="0">
              <a:latin typeface="+mn-lt"/>
            </a:endParaRPr>
          </a:p>
          <a:p>
            <a:pPr marL="914400" lvl="1" eaLnBrk="1" hangingPunct="1">
              <a:spcBef>
                <a:spcPts val="1200"/>
              </a:spcBef>
              <a:defRPr/>
            </a:pPr>
            <a:r>
              <a:rPr lang="en-US" sz="2400" dirty="0">
                <a:latin typeface="+mn-lt"/>
              </a:rPr>
              <a:t>The simulation will be used as a tool for prediction</a:t>
            </a:r>
            <a:endParaRPr lang="en-US" sz="1800" dirty="0">
              <a:latin typeface="+mn-lt"/>
            </a:endParaRPr>
          </a:p>
          <a:p>
            <a:pPr marL="228600" indent="-228600" eaLnBrk="1" hangingPunct="1">
              <a:defRPr/>
            </a:pPr>
            <a:endParaRPr lang="en-US" sz="1400" dirty="0">
              <a:latin typeface="+mn-lt"/>
            </a:endParaRPr>
          </a:p>
          <a:p>
            <a:pPr marL="228600" indent="-228600" eaLnBrk="1" hangingPunct="1"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7578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027BAF-AFF9-4530-85B3-158490A8885C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710" y="-41276"/>
            <a:ext cx="10969943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 SCM - Purpose Definition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50812" y="1000126"/>
            <a:ext cx="11542841" cy="5257799"/>
          </a:xfrm>
        </p:spPr>
        <p:txBody>
          <a:bodyPr lIns="0" tIns="0" rIns="0" bIns="0">
            <a:normAutofit/>
          </a:bodyPr>
          <a:lstStyle/>
          <a:p>
            <a:pPr marL="45720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Should the simulation be </a:t>
            </a:r>
            <a:r>
              <a:rPr lang="en-US" sz="2800" i="1" u="sng" dirty="0">
                <a:latin typeface="+mn-lt"/>
              </a:rPr>
              <a:t>stochastic</a:t>
            </a:r>
            <a:r>
              <a:rPr lang="en-US" sz="2800" dirty="0">
                <a:latin typeface="+mn-lt"/>
              </a:rPr>
              <a:t> or </a:t>
            </a:r>
            <a:r>
              <a:rPr lang="en-US" sz="2800" i="1" u="sng" dirty="0">
                <a:latin typeface="+mn-lt"/>
              </a:rPr>
              <a:t>deterministic</a:t>
            </a:r>
            <a:r>
              <a:rPr lang="en-US" sz="2800" dirty="0">
                <a:latin typeface="+mn-lt"/>
              </a:rPr>
              <a:t>?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Stochastic would produce variable outcomes based upon random variables in probabilistic algorithms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Deterministic would produce consistent outcomes based upon nonrandom variables in ordered algorithms </a:t>
            </a:r>
          </a:p>
          <a:p>
            <a:pPr marL="45720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A simulation used for training should generate consistent outcomes </a:t>
            </a:r>
          </a:p>
          <a:p>
            <a:pPr marL="914400" lvl="2" eaLnBrk="1" hangingPunct="1">
              <a:defRPr/>
            </a:pPr>
            <a:r>
              <a:rPr lang="en-US" sz="2000" dirty="0">
                <a:latin typeface="+mn-lt"/>
              </a:rPr>
              <a:t>Instructors will want a simulation that produces predictable outcomes so that training objectives will be met</a:t>
            </a:r>
          </a:p>
          <a:p>
            <a:pPr marL="45720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A simulation used for analysis should generate variable outcomes </a:t>
            </a:r>
          </a:p>
          <a:p>
            <a:pPr marL="914400" lvl="2">
              <a:defRPr/>
            </a:pPr>
            <a:r>
              <a:rPr lang="en-US" sz="2100" dirty="0">
                <a:latin typeface="+mn-lt"/>
              </a:rPr>
              <a:t>Analysts will want to approximate the characteristics of a study population</a:t>
            </a:r>
          </a:p>
          <a:p>
            <a:pPr marL="628650" lvl="1">
              <a:defRPr/>
            </a:pPr>
            <a:endParaRPr lang="en-US" sz="2400" dirty="0">
              <a:latin typeface="+mn-lt"/>
            </a:endParaRPr>
          </a:p>
          <a:p>
            <a:pPr marL="342900" lvl="1" indent="0">
              <a:buNone/>
              <a:defRPr/>
            </a:pPr>
            <a:r>
              <a:rPr lang="en-US" sz="2400" b="1" dirty="0">
                <a:latin typeface="+mn-lt"/>
              </a:rPr>
              <a:t>The purpose of the simulation will have an </a:t>
            </a:r>
            <a:r>
              <a:rPr lang="en-US" sz="2400" b="1" i="1" u="sng" dirty="0">
                <a:latin typeface="+mn-lt"/>
              </a:rPr>
              <a:t>impact</a:t>
            </a:r>
            <a:r>
              <a:rPr lang="en-US" sz="2400" b="1" dirty="0">
                <a:latin typeface="+mn-lt"/>
              </a:rPr>
              <a:t> during the </a:t>
            </a:r>
            <a:r>
              <a:rPr lang="en-US" sz="2400" b="1" i="1" u="sng" dirty="0">
                <a:latin typeface="+mn-lt"/>
              </a:rPr>
              <a:t>implementation phase </a:t>
            </a:r>
            <a:r>
              <a:rPr lang="en-US" sz="2400" b="1" dirty="0">
                <a:latin typeface="+mn-lt"/>
              </a:rPr>
              <a:t>of the simulation</a:t>
            </a:r>
            <a:r>
              <a:rPr lang="en-US" b="1" dirty="0">
                <a:latin typeface="+mn-lt"/>
              </a:rPr>
              <a:t>	</a:t>
            </a:r>
          </a:p>
          <a:p>
            <a:pPr marL="228600" indent="-228600" eaLnBrk="1" hangingPunct="1">
              <a:defRPr/>
            </a:pPr>
            <a:endParaRPr lang="en-US" sz="1400" dirty="0">
              <a:latin typeface="+mn-lt"/>
            </a:endParaRPr>
          </a:p>
          <a:p>
            <a:pPr marL="228600" indent="-228600" eaLnBrk="1" hangingPunct="1"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7578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027BAF-AFF9-4530-85B3-158490A8885C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1632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0688" y="0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 SCM- Simulation Conceptualization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93608" y="1295400"/>
            <a:ext cx="11680957" cy="5105399"/>
          </a:xfrm>
        </p:spPr>
        <p:txBody>
          <a:bodyPr lIns="0" tIns="0" rIns="0" bIns="0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+mn-lt"/>
              </a:rPr>
              <a:t>How to provide </a:t>
            </a:r>
            <a:r>
              <a:rPr lang="en-US" i="1" u="sng" dirty="0">
                <a:latin typeface="+mn-lt"/>
              </a:rPr>
              <a:t>credible representations</a:t>
            </a:r>
            <a:r>
              <a:rPr lang="en-US" i="1" dirty="0">
                <a:latin typeface="+mn-lt"/>
              </a:rPr>
              <a:t> of </a:t>
            </a:r>
            <a:r>
              <a:rPr lang="en-US" i="1" u="sng" dirty="0">
                <a:latin typeface="+mn-lt"/>
              </a:rPr>
              <a:t>offensive</a:t>
            </a:r>
            <a:r>
              <a:rPr lang="en-US" i="1" dirty="0">
                <a:latin typeface="+mn-lt"/>
              </a:rPr>
              <a:t> and </a:t>
            </a:r>
            <a:r>
              <a:rPr lang="en-US" i="1" u="sng" dirty="0">
                <a:latin typeface="+mn-lt"/>
              </a:rPr>
              <a:t>defensive air forces</a:t>
            </a:r>
            <a:r>
              <a:rPr lang="en-US" dirty="0">
                <a:latin typeface="+mn-lt"/>
              </a:rPr>
              <a:t>?</a:t>
            </a:r>
            <a:endParaRPr lang="en-US" sz="2200" dirty="0">
              <a:latin typeface="+mn-lt"/>
            </a:endParaRPr>
          </a:p>
          <a:p>
            <a:pPr marL="914400" indent="-45720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First Step</a:t>
            </a:r>
          </a:p>
          <a:p>
            <a:pPr marL="1371600" lvl="1" eaLnBrk="1" hangingPunct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Document the key entities which should be represented in the training environment</a:t>
            </a:r>
          </a:p>
          <a:p>
            <a:pPr marL="9144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Second Step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Document the behaviors of the key entities which should be represented in the training environment</a:t>
            </a:r>
          </a:p>
          <a:p>
            <a:pPr marL="282575" lvl="1" indent="0" eaLnBrk="1" hangingPunct="1">
              <a:buFontTx/>
              <a:buNone/>
              <a:defRPr/>
            </a:pPr>
            <a:endParaRPr lang="en-US" sz="2200" dirty="0">
              <a:solidFill>
                <a:srgbClr val="FF0000"/>
              </a:solidFill>
              <a:latin typeface="+mn-lt"/>
            </a:endParaRPr>
          </a:p>
          <a:p>
            <a:pPr marL="282575" lvl="1" indent="0" eaLnBrk="1" hangingPunct="1">
              <a:buFontTx/>
              <a:buNone/>
              <a:defRPr/>
            </a:pPr>
            <a:r>
              <a:rPr lang="en-US" sz="2200" b="1" dirty="0">
                <a:latin typeface="+mn-lt"/>
              </a:rPr>
              <a:t>Important to remember this is a </a:t>
            </a:r>
            <a:r>
              <a:rPr lang="en-US" sz="2200" b="1" i="1" u="sng" dirty="0">
                <a:latin typeface="+mn-lt"/>
              </a:rPr>
              <a:t>simulation</a:t>
            </a:r>
            <a:r>
              <a:rPr lang="en-US" sz="2200" b="1" dirty="0">
                <a:latin typeface="+mn-lt"/>
              </a:rPr>
              <a:t> not an </a:t>
            </a:r>
            <a:r>
              <a:rPr lang="en-US" sz="2200" b="1" i="1" u="sng" dirty="0">
                <a:latin typeface="+mn-lt"/>
              </a:rPr>
              <a:t>emulation </a:t>
            </a:r>
            <a:r>
              <a:rPr lang="en-US" sz="2200" b="1" dirty="0">
                <a:latin typeface="+mn-lt"/>
              </a:rPr>
              <a:t>of the real world</a:t>
            </a:r>
          </a:p>
          <a:p>
            <a:pPr marL="282575" lvl="1" indent="0" eaLnBrk="1" hangingPunct="1">
              <a:buFontTx/>
              <a:buNone/>
              <a:defRPr/>
            </a:pPr>
            <a:r>
              <a:rPr lang="en-US" sz="2200" b="1" dirty="0">
                <a:latin typeface="+mn-lt"/>
              </a:rPr>
              <a:t>Just because it </a:t>
            </a:r>
            <a:r>
              <a:rPr lang="en-US" sz="2200" b="1" i="1" u="sng" dirty="0">
                <a:latin typeface="+mn-lt"/>
              </a:rPr>
              <a:t>exists</a:t>
            </a:r>
            <a:r>
              <a:rPr lang="en-US" sz="2200" b="1" dirty="0">
                <a:latin typeface="+mn-lt"/>
              </a:rPr>
              <a:t> in the real world is </a:t>
            </a:r>
            <a:r>
              <a:rPr lang="en-US" sz="2200" b="1" i="1" u="sng" dirty="0">
                <a:latin typeface="+mn-lt"/>
              </a:rPr>
              <a:t>not automatic justification</a:t>
            </a:r>
            <a:r>
              <a:rPr lang="en-US" sz="2200" b="1" dirty="0">
                <a:latin typeface="+mn-lt"/>
              </a:rPr>
              <a:t> to include it in a simulation</a:t>
            </a:r>
          </a:p>
          <a:p>
            <a:pPr marL="282575" lvl="1" indent="0" eaLnBrk="1" hangingPunct="1">
              <a:buFontTx/>
              <a:buNone/>
              <a:defRPr/>
            </a:pPr>
            <a:endParaRPr lang="en-US" sz="1000" dirty="0">
              <a:latin typeface="+mn-lt"/>
            </a:endParaRPr>
          </a:p>
          <a:p>
            <a:pPr marL="228600" indent="-228600" eaLnBrk="1" hangingPunct="1"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7782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8A1715-BA7A-43F6-AD1F-C27D335712E6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160" y="0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Simulation Conceptualization- Entities View</a:t>
            </a:r>
          </a:p>
        </p:txBody>
      </p:sp>
      <p:sp>
        <p:nvSpPr>
          <p:cNvPr id="7987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875C2E-1798-4F90-9263-E1092AFCFAF0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CF3A88-5D43-0B19-27E2-AF6163BD5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296" y="1104487"/>
            <a:ext cx="9022525" cy="5616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Simulation Conceptualization- Logical View</a:t>
            </a:r>
          </a:p>
        </p:txBody>
      </p:sp>
      <p:sp>
        <p:nvSpPr>
          <p:cNvPr id="8192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94BD21-CB37-48E6-A151-61AD0D45C2B0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0A142-692A-FF34-E535-0C00C317B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412" y="1219200"/>
            <a:ext cx="7271185" cy="51815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Model Conceptualization- Missile Model View</a:t>
            </a:r>
          </a:p>
        </p:txBody>
      </p:sp>
      <p:sp>
        <p:nvSpPr>
          <p:cNvPr id="8192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94BD21-CB37-48E6-A151-61AD0D45C2B0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6D3EF6-955B-4584-1B77-384BF5D7F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399" y="2280135"/>
            <a:ext cx="5645651" cy="12912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528B2BD-AD9F-50D8-84B0-FF84816CA520}"/>
              </a:ext>
            </a:extLst>
          </p:cNvPr>
          <p:cNvGrpSpPr/>
          <p:nvPr/>
        </p:nvGrpSpPr>
        <p:grpSpPr>
          <a:xfrm>
            <a:off x="227012" y="2133600"/>
            <a:ext cx="3200400" cy="1828800"/>
            <a:chOff x="684212" y="2391848"/>
            <a:chExt cx="2228740" cy="11895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8F04B4C-1D41-69CD-8F53-4F9DB558D5C0}"/>
                </a:ext>
              </a:extLst>
            </p:cNvPr>
            <p:cNvGrpSpPr/>
            <p:nvPr/>
          </p:nvGrpSpPr>
          <p:grpSpPr>
            <a:xfrm>
              <a:off x="684212" y="2391848"/>
              <a:ext cx="2228740" cy="1189551"/>
              <a:chOff x="684212" y="2391848"/>
              <a:chExt cx="2228740" cy="11895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764A84A-AC38-7DDD-CADD-756909F27DD8}"/>
                  </a:ext>
                </a:extLst>
              </p:cNvPr>
              <p:cNvSpPr/>
              <p:nvPr/>
            </p:nvSpPr>
            <p:spPr>
              <a:xfrm>
                <a:off x="684212" y="2391848"/>
                <a:ext cx="2228740" cy="1189551"/>
              </a:xfrm>
              <a:prstGeom prst="ellipse">
                <a:avLst/>
              </a:prstGeom>
              <a:solidFill>
                <a:srgbClr val="66CCFF"/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092A274-D0F5-2628-AB0F-73C256458896}"/>
                  </a:ext>
                </a:extLst>
              </p:cNvPr>
              <p:cNvGrpSpPr/>
              <p:nvPr/>
            </p:nvGrpSpPr>
            <p:grpSpPr>
              <a:xfrm>
                <a:off x="1218883" y="2503523"/>
                <a:ext cx="1250274" cy="966200"/>
                <a:chOff x="1299018" y="2514012"/>
                <a:chExt cx="1250274" cy="966200"/>
              </a:xfrm>
            </p:grpSpPr>
            <p:sp>
              <p:nvSpPr>
                <p:cNvPr id="7" name="Cylinder 6">
                  <a:extLst>
                    <a:ext uri="{FF2B5EF4-FFF2-40B4-BE49-F238E27FC236}">
                      <a16:creationId xmlns:a16="http://schemas.microsoft.com/office/drawing/2014/main" id="{CBCE6C16-3BE5-21D6-123D-9A5566188C97}"/>
                    </a:ext>
                  </a:extLst>
                </p:cNvPr>
                <p:cNvSpPr/>
                <p:nvPr/>
              </p:nvSpPr>
              <p:spPr>
                <a:xfrm>
                  <a:off x="1299018" y="3205327"/>
                  <a:ext cx="591077" cy="274885"/>
                </a:xfrm>
                <a:prstGeom prst="can">
                  <a:avLst/>
                </a:prstGeom>
                <a:solidFill>
                  <a:srgbClr val="996633"/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M1</a:t>
                  </a:r>
                </a:p>
              </p:txBody>
            </p:sp>
            <p:sp>
              <p:nvSpPr>
                <p:cNvPr id="8" name="Cylinder 7">
                  <a:extLst>
                    <a:ext uri="{FF2B5EF4-FFF2-40B4-BE49-F238E27FC236}">
                      <a16:creationId xmlns:a16="http://schemas.microsoft.com/office/drawing/2014/main" id="{226C6613-DF6A-D4F4-CF60-A8361A6CEDCA}"/>
                    </a:ext>
                  </a:extLst>
                </p:cNvPr>
                <p:cNvSpPr/>
                <p:nvPr/>
              </p:nvSpPr>
              <p:spPr>
                <a:xfrm>
                  <a:off x="1525862" y="2970093"/>
                  <a:ext cx="591077" cy="274885"/>
                </a:xfrm>
                <a:prstGeom prst="can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M2</a:t>
                  </a:r>
                </a:p>
              </p:txBody>
            </p:sp>
            <p:sp>
              <p:nvSpPr>
                <p:cNvPr id="9" name="Cylinder 8">
                  <a:extLst>
                    <a:ext uri="{FF2B5EF4-FFF2-40B4-BE49-F238E27FC236}">
                      <a16:creationId xmlns:a16="http://schemas.microsoft.com/office/drawing/2014/main" id="{EC2F6042-0EB5-AD05-8DD2-027E27DC84DF}"/>
                    </a:ext>
                  </a:extLst>
                </p:cNvPr>
                <p:cNvSpPr/>
                <p:nvPr/>
              </p:nvSpPr>
              <p:spPr>
                <a:xfrm>
                  <a:off x="1707069" y="2734859"/>
                  <a:ext cx="591077" cy="274885"/>
                </a:xfrm>
                <a:prstGeom prst="can">
                  <a:avLst/>
                </a:prstGeom>
                <a:solidFill>
                  <a:schemeClr val="accent5">
                    <a:lumMod val="50000"/>
                  </a:schemeClr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M3</a:t>
                  </a:r>
                </a:p>
              </p:txBody>
            </p:sp>
            <p:sp>
              <p:nvSpPr>
                <p:cNvPr id="10" name="Cylinder 9">
                  <a:extLst>
                    <a:ext uri="{FF2B5EF4-FFF2-40B4-BE49-F238E27FC236}">
                      <a16:creationId xmlns:a16="http://schemas.microsoft.com/office/drawing/2014/main" id="{CBD8B2DE-B61A-B690-456A-F9ED48DBF631}"/>
                    </a:ext>
                  </a:extLst>
                </p:cNvPr>
                <p:cNvSpPr/>
                <p:nvPr/>
              </p:nvSpPr>
              <p:spPr>
                <a:xfrm>
                  <a:off x="1958215" y="2514012"/>
                  <a:ext cx="591077" cy="274885"/>
                </a:xfrm>
                <a:prstGeom prst="can">
                  <a:avLst/>
                </a:prstGeom>
                <a:solidFill>
                  <a:srgbClr val="00B0F0"/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M4</a:t>
                  </a:r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33C787-85CD-6ED5-1F39-203AB3993CD9}"/>
                </a:ext>
              </a:extLst>
            </p:cNvPr>
            <p:cNvSpPr txBox="1"/>
            <p:nvPr/>
          </p:nvSpPr>
          <p:spPr>
            <a:xfrm>
              <a:off x="821775" y="2651455"/>
              <a:ext cx="772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</a:rPr>
                <a:t>Missile </a:t>
              </a:r>
            </a:p>
          </p:txBody>
        </p:sp>
      </p:grp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37B80B27-5065-DE32-5E85-2C781FC58928}"/>
              </a:ext>
            </a:extLst>
          </p:cNvPr>
          <p:cNvSpPr/>
          <p:nvPr/>
        </p:nvSpPr>
        <p:spPr bwMode="auto">
          <a:xfrm>
            <a:off x="3624948" y="2548591"/>
            <a:ext cx="1783664" cy="701345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DD99D0-736A-1258-0CC0-DC7928002E44}"/>
              </a:ext>
            </a:extLst>
          </p:cNvPr>
          <p:cNvGrpSpPr/>
          <p:nvPr/>
        </p:nvGrpSpPr>
        <p:grpSpPr>
          <a:xfrm>
            <a:off x="6602280" y="4098868"/>
            <a:ext cx="4521332" cy="1092678"/>
            <a:chOff x="6602280" y="3799997"/>
            <a:chExt cx="4521332" cy="109267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9CB09CC-6F4B-E639-503B-187D44E8BCBC}"/>
                </a:ext>
              </a:extLst>
            </p:cNvPr>
            <p:cNvGrpSpPr/>
            <p:nvPr/>
          </p:nvGrpSpPr>
          <p:grpSpPr>
            <a:xfrm>
              <a:off x="6602280" y="3799997"/>
              <a:ext cx="4292732" cy="612648"/>
              <a:chOff x="6602280" y="3799997"/>
              <a:chExt cx="4292732" cy="612648"/>
            </a:xfrm>
          </p:grpSpPr>
          <p:sp>
            <p:nvSpPr>
              <p:cNvPr id="17" name="Flowchart: Document 16">
                <a:extLst>
                  <a:ext uri="{FF2B5EF4-FFF2-40B4-BE49-F238E27FC236}">
                    <a16:creationId xmlns:a16="http://schemas.microsoft.com/office/drawing/2014/main" id="{FF3FEC83-F6A0-CBF4-BFB6-2A50A9DDAF23}"/>
                  </a:ext>
                </a:extLst>
              </p:cNvPr>
              <p:cNvSpPr/>
              <p:nvPr/>
            </p:nvSpPr>
            <p:spPr bwMode="auto">
              <a:xfrm>
                <a:off x="6602280" y="3799997"/>
                <a:ext cx="914400" cy="612648"/>
              </a:xfrm>
              <a:prstGeom prst="flowChartDocument">
                <a:avLst/>
              </a:prstGeom>
              <a:solidFill>
                <a:srgbClr val="996633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8" name="Flowchart: Document 17">
                <a:extLst>
                  <a:ext uri="{FF2B5EF4-FFF2-40B4-BE49-F238E27FC236}">
                    <a16:creationId xmlns:a16="http://schemas.microsoft.com/office/drawing/2014/main" id="{E0C927EF-F0B0-FCFD-126E-9634FD550CC5}"/>
                  </a:ext>
                </a:extLst>
              </p:cNvPr>
              <p:cNvSpPr/>
              <p:nvPr/>
            </p:nvSpPr>
            <p:spPr bwMode="auto">
              <a:xfrm>
                <a:off x="7770812" y="3799997"/>
                <a:ext cx="914400" cy="612648"/>
              </a:xfrm>
              <a:prstGeom prst="flowChartDocumen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9" name="Flowchart: Document 18">
                <a:extLst>
                  <a:ext uri="{FF2B5EF4-FFF2-40B4-BE49-F238E27FC236}">
                    <a16:creationId xmlns:a16="http://schemas.microsoft.com/office/drawing/2014/main" id="{1BD19FB8-FF26-140A-9B8F-8FC34BAD871A}"/>
                  </a:ext>
                </a:extLst>
              </p:cNvPr>
              <p:cNvSpPr/>
              <p:nvPr/>
            </p:nvSpPr>
            <p:spPr bwMode="auto">
              <a:xfrm>
                <a:off x="8913812" y="3799997"/>
                <a:ext cx="914400" cy="612648"/>
              </a:xfrm>
              <a:prstGeom prst="flowChartDocumen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20" name="Flowchart: Document 19">
                <a:extLst>
                  <a:ext uri="{FF2B5EF4-FFF2-40B4-BE49-F238E27FC236}">
                    <a16:creationId xmlns:a16="http://schemas.microsoft.com/office/drawing/2014/main" id="{BF770D18-1702-F386-15D2-973BC2F23AF7}"/>
                  </a:ext>
                </a:extLst>
              </p:cNvPr>
              <p:cNvSpPr/>
              <p:nvPr/>
            </p:nvSpPr>
            <p:spPr bwMode="auto">
              <a:xfrm>
                <a:off x="9980612" y="3799997"/>
                <a:ext cx="914400" cy="612648"/>
              </a:xfrm>
              <a:prstGeom prst="flowChartDocument">
                <a:avLst/>
              </a:prstGeom>
              <a:solidFill>
                <a:srgbClr val="66CC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A04A30-467A-D1F3-578F-E753CD17A5CF}"/>
                </a:ext>
              </a:extLst>
            </p:cNvPr>
            <p:cNvSpPr txBox="1"/>
            <p:nvPr/>
          </p:nvSpPr>
          <p:spPr>
            <a:xfrm>
              <a:off x="6932612" y="4523343"/>
              <a:ext cx="419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Model Description Reports (MDRs)</a:t>
              </a:r>
            </a:p>
          </p:txBody>
        </p:sp>
      </p:grpSp>
      <p:sp>
        <p:nvSpPr>
          <p:cNvPr id="24" name="Arrow: Notched Right 23">
            <a:extLst>
              <a:ext uri="{FF2B5EF4-FFF2-40B4-BE49-F238E27FC236}">
                <a16:creationId xmlns:a16="http://schemas.microsoft.com/office/drawing/2014/main" id="{29150A6B-8CA7-6C96-02AB-40904151ECBF}"/>
              </a:ext>
            </a:extLst>
          </p:cNvPr>
          <p:cNvSpPr/>
          <p:nvPr/>
        </p:nvSpPr>
        <p:spPr bwMode="auto">
          <a:xfrm rot="5400000">
            <a:off x="6723606" y="3419032"/>
            <a:ext cx="802880" cy="283856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Arrow: Notched Right 24">
            <a:extLst>
              <a:ext uri="{FF2B5EF4-FFF2-40B4-BE49-F238E27FC236}">
                <a16:creationId xmlns:a16="http://schemas.microsoft.com/office/drawing/2014/main" id="{C316DE7C-B014-2908-978E-034AB01C97B0}"/>
              </a:ext>
            </a:extLst>
          </p:cNvPr>
          <p:cNvSpPr/>
          <p:nvPr/>
        </p:nvSpPr>
        <p:spPr bwMode="auto">
          <a:xfrm rot="5400000">
            <a:off x="7826572" y="3419032"/>
            <a:ext cx="802880" cy="283856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Arrow: Notched Right 25">
            <a:extLst>
              <a:ext uri="{FF2B5EF4-FFF2-40B4-BE49-F238E27FC236}">
                <a16:creationId xmlns:a16="http://schemas.microsoft.com/office/drawing/2014/main" id="{1189AF33-EA6E-C49D-1533-8028589CDBE8}"/>
              </a:ext>
            </a:extLst>
          </p:cNvPr>
          <p:cNvSpPr/>
          <p:nvPr/>
        </p:nvSpPr>
        <p:spPr bwMode="auto">
          <a:xfrm rot="5400000">
            <a:off x="9159521" y="3417040"/>
            <a:ext cx="802880" cy="283856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7" name="Arrow: Notched Right 26">
            <a:extLst>
              <a:ext uri="{FF2B5EF4-FFF2-40B4-BE49-F238E27FC236}">
                <a16:creationId xmlns:a16="http://schemas.microsoft.com/office/drawing/2014/main" id="{62305EF0-FAE0-F11D-E476-2784FDBE2DA2}"/>
              </a:ext>
            </a:extLst>
          </p:cNvPr>
          <p:cNvSpPr/>
          <p:nvPr/>
        </p:nvSpPr>
        <p:spPr bwMode="auto">
          <a:xfrm rot="5400000">
            <a:off x="9895766" y="3418036"/>
            <a:ext cx="800888" cy="283856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3123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Simulation Conceptualization- Model Maturity View</a:t>
            </a:r>
          </a:p>
        </p:txBody>
      </p:sp>
      <p:sp>
        <p:nvSpPr>
          <p:cNvPr id="8192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94BD21-CB37-48E6-A151-61AD0D45C2B0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FAC600B-CA4F-BD83-5FAF-98B2A420B4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6224" y="3045506"/>
            <a:ext cx="11120788" cy="3213015"/>
            <a:chOff x="1965" y="1527"/>
            <a:chExt cx="3749" cy="127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82B4E1F-A725-075E-478F-704202C69AD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68" y="1530"/>
              <a:ext cx="3742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205">
              <a:extLst>
                <a:ext uri="{FF2B5EF4-FFF2-40B4-BE49-F238E27FC236}">
                  <a16:creationId xmlns:a16="http://schemas.microsoft.com/office/drawing/2014/main" id="{A25450AD-1324-57F8-1B4A-FA98651898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527"/>
              <a:ext cx="3742" cy="1270"/>
              <a:chOff x="1968" y="1527"/>
              <a:chExt cx="3742" cy="1270"/>
            </a:xfrm>
          </p:grpSpPr>
          <p:sp>
            <p:nvSpPr>
              <p:cNvPr id="81977" name="Rectangle 5">
                <a:extLst>
                  <a:ext uri="{FF2B5EF4-FFF2-40B4-BE49-F238E27FC236}">
                    <a16:creationId xmlns:a16="http://schemas.microsoft.com/office/drawing/2014/main" id="{0B7A9C51-4730-4A07-18D3-0810C88CD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530"/>
                <a:ext cx="771" cy="34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1978" name="Rectangle 6">
                <a:extLst>
                  <a:ext uri="{FF2B5EF4-FFF2-40B4-BE49-F238E27FC236}">
                    <a16:creationId xmlns:a16="http://schemas.microsoft.com/office/drawing/2014/main" id="{53E073DA-80EB-A4C3-3A24-DA58B8C00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530"/>
                <a:ext cx="881" cy="344"/>
              </a:xfrm>
              <a:prstGeom prst="rect">
                <a:avLst/>
              </a:prstGeom>
              <a:solidFill>
                <a:srgbClr val="F8C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1979" name="Rectangle 7">
                <a:extLst>
                  <a:ext uri="{FF2B5EF4-FFF2-40B4-BE49-F238E27FC236}">
                    <a16:creationId xmlns:a16="http://schemas.microsoft.com/office/drawing/2014/main" id="{5C9A86EF-E57E-102F-1950-788BF29AF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1530"/>
                <a:ext cx="1063" cy="344"/>
              </a:xfrm>
              <a:prstGeom prst="rect">
                <a:avLst/>
              </a:prstGeom>
              <a:solidFill>
                <a:srgbClr val="DD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1980" name="Rectangle 8">
                <a:extLst>
                  <a:ext uri="{FF2B5EF4-FFF2-40B4-BE49-F238E27FC236}">
                    <a16:creationId xmlns:a16="http://schemas.microsoft.com/office/drawing/2014/main" id="{03D1412C-8FD8-7A86-369E-8AC1DBDFE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" y="1530"/>
                <a:ext cx="1036" cy="344"/>
              </a:xfrm>
              <a:prstGeom prst="rect">
                <a:avLst/>
              </a:prstGeom>
              <a:solidFill>
                <a:srgbClr val="DFC9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1981" name="Rectangle 9">
                <a:extLst>
                  <a:ext uri="{FF2B5EF4-FFF2-40B4-BE49-F238E27FC236}">
                    <a16:creationId xmlns:a16="http://schemas.microsoft.com/office/drawing/2014/main" id="{AFF07630-53CA-EF6A-A8F6-952DEA691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871"/>
                <a:ext cx="427" cy="7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pic>
            <p:nvPicPr>
              <p:cNvPr id="4106" name="Picture 10">
                <a:extLst>
                  <a:ext uri="{FF2B5EF4-FFF2-40B4-BE49-F238E27FC236}">
                    <a16:creationId xmlns:a16="http://schemas.microsoft.com/office/drawing/2014/main" id="{DCA8266B-3B6B-22C7-06F7-3F47E34839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384"/>
              <a:stretch>
                <a:fillRect/>
              </a:stretch>
            </p:blipFill>
            <p:spPr bwMode="auto">
              <a:xfrm>
                <a:off x="2391" y="1871"/>
                <a:ext cx="348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982" name="Rectangle 11">
                <a:extLst>
                  <a:ext uri="{FF2B5EF4-FFF2-40B4-BE49-F238E27FC236}">
                    <a16:creationId xmlns:a16="http://schemas.microsoft.com/office/drawing/2014/main" id="{2F9C775D-E754-7447-9482-C667CA6A5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871"/>
                <a:ext cx="881" cy="7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1983" name="Rectangle 12">
                <a:extLst>
                  <a:ext uri="{FF2B5EF4-FFF2-40B4-BE49-F238E27FC236}">
                    <a16:creationId xmlns:a16="http://schemas.microsoft.com/office/drawing/2014/main" id="{9BD1B21F-086D-39EB-3269-0A7146A6D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1871"/>
                <a:ext cx="2096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4096" name="Rectangle 13">
                <a:extLst>
                  <a:ext uri="{FF2B5EF4-FFF2-40B4-BE49-F238E27FC236}">
                    <a16:creationId xmlns:a16="http://schemas.microsoft.com/office/drawing/2014/main" id="{8DCBFC3C-7272-DF15-F940-44DC239E3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943"/>
                <a:ext cx="427" cy="7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pic>
            <p:nvPicPr>
              <p:cNvPr id="4110" name="Picture 14">
                <a:extLst>
                  <a:ext uri="{FF2B5EF4-FFF2-40B4-BE49-F238E27FC236}">
                    <a16:creationId xmlns:a16="http://schemas.microsoft.com/office/drawing/2014/main" id="{E07915FD-0CAD-097F-BE3C-02236226CB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384"/>
              <a:stretch>
                <a:fillRect/>
              </a:stretch>
            </p:blipFill>
            <p:spPr bwMode="auto">
              <a:xfrm>
                <a:off x="2391" y="1943"/>
                <a:ext cx="348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97" name="Rectangle 15">
                <a:extLst>
                  <a:ext uri="{FF2B5EF4-FFF2-40B4-BE49-F238E27FC236}">
                    <a16:creationId xmlns:a16="http://schemas.microsoft.com/office/drawing/2014/main" id="{901C0849-7F66-8BBD-6721-B65E36CA6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943"/>
                <a:ext cx="881" cy="7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4098" name="Rectangle 16">
                <a:extLst>
                  <a:ext uri="{FF2B5EF4-FFF2-40B4-BE49-F238E27FC236}">
                    <a16:creationId xmlns:a16="http://schemas.microsoft.com/office/drawing/2014/main" id="{4621D30E-A041-115A-580C-590CBFB61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1943"/>
                <a:ext cx="2096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4099" name="Rectangle 17">
                <a:extLst>
                  <a:ext uri="{FF2B5EF4-FFF2-40B4-BE49-F238E27FC236}">
                    <a16:creationId xmlns:a16="http://schemas.microsoft.com/office/drawing/2014/main" id="{82B1EF2C-565A-7799-E88C-035E5C973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015"/>
                <a:ext cx="427" cy="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pic>
            <p:nvPicPr>
              <p:cNvPr id="4114" name="Picture 18">
                <a:extLst>
                  <a:ext uri="{FF2B5EF4-FFF2-40B4-BE49-F238E27FC236}">
                    <a16:creationId xmlns:a16="http://schemas.microsoft.com/office/drawing/2014/main" id="{E81F0813-5063-0EB1-EA44-B9F9EB9A15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384"/>
              <a:stretch>
                <a:fillRect/>
              </a:stretch>
            </p:blipFill>
            <p:spPr bwMode="auto">
              <a:xfrm>
                <a:off x="2391" y="2015"/>
                <a:ext cx="348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0" name="Rectangle 19">
                <a:extLst>
                  <a:ext uri="{FF2B5EF4-FFF2-40B4-BE49-F238E27FC236}">
                    <a16:creationId xmlns:a16="http://schemas.microsoft.com/office/drawing/2014/main" id="{C9BEE9D4-55BB-D80F-51F5-004424032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015"/>
                <a:ext cx="1941" cy="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4101" name="Rectangle 20">
                <a:extLst>
                  <a:ext uri="{FF2B5EF4-FFF2-40B4-BE49-F238E27FC236}">
                    <a16:creationId xmlns:a16="http://schemas.microsoft.com/office/drawing/2014/main" id="{EA89F307-9401-32A8-F8D6-03C93929D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" y="2015"/>
                <a:ext cx="1036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4102" name="Rectangle 21">
                <a:extLst>
                  <a:ext uri="{FF2B5EF4-FFF2-40B4-BE49-F238E27FC236}">
                    <a16:creationId xmlns:a16="http://schemas.microsoft.com/office/drawing/2014/main" id="{600C827A-5974-71BA-7A73-3726B9E93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088"/>
                <a:ext cx="427" cy="7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pic>
            <p:nvPicPr>
              <p:cNvPr id="4118" name="Picture 22">
                <a:extLst>
                  <a:ext uri="{FF2B5EF4-FFF2-40B4-BE49-F238E27FC236}">
                    <a16:creationId xmlns:a16="http://schemas.microsoft.com/office/drawing/2014/main" id="{39A7502F-61FD-F248-B9F7-5F84DA18EF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333" b="13333"/>
              <a:stretch>
                <a:fillRect/>
              </a:stretch>
            </p:blipFill>
            <p:spPr bwMode="auto">
              <a:xfrm>
                <a:off x="2391" y="2088"/>
                <a:ext cx="3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3" name="Rectangle 23">
                <a:extLst>
                  <a:ext uri="{FF2B5EF4-FFF2-40B4-BE49-F238E27FC236}">
                    <a16:creationId xmlns:a16="http://schemas.microsoft.com/office/drawing/2014/main" id="{EF94CECC-0C51-8078-8FE5-E772A43A5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088"/>
                <a:ext cx="2974" cy="7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4104" name="Rectangle 24">
                <a:extLst>
                  <a:ext uri="{FF2B5EF4-FFF2-40B4-BE49-F238E27FC236}">
                    <a16:creationId xmlns:a16="http://schemas.microsoft.com/office/drawing/2014/main" id="{FA323427-9EC0-B764-090C-F64A08D10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427" cy="7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pic>
            <p:nvPicPr>
              <p:cNvPr id="4121" name="Picture 25">
                <a:extLst>
                  <a:ext uri="{FF2B5EF4-FFF2-40B4-BE49-F238E27FC236}">
                    <a16:creationId xmlns:a16="http://schemas.microsoft.com/office/drawing/2014/main" id="{B759CAB0-C4A7-5025-F48A-9435BEF094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384"/>
              <a:stretch>
                <a:fillRect/>
              </a:stretch>
            </p:blipFill>
            <p:spPr bwMode="auto">
              <a:xfrm>
                <a:off x="2391" y="2160"/>
                <a:ext cx="348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5" name="Rectangle 26">
                <a:extLst>
                  <a:ext uri="{FF2B5EF4-FFF2-40B4-BE49-F238E27FC236}">
                    <a16:creationId xmlns:a16="http://schemas.microsoft.com/office/drawing/2014/main" id="{6A3F079C-1D61-74FE-9BD8-21EE662B0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160"/>
                <a:ext cx="881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4107" name="Rectangle 27">
                <a:extLst>
                  <a:ext uri="{FF2B5EF4-FFF2-40B4-BE49-F238E27FC236}">
                    <a16:creationId xmlns:a16="http://schemas.microsoft.com/office/drawing/2014/main" id="{F36E88BC-74C0-9A3B-F8D4-693B90239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2160"/>
                <a:ext cx="2096" cy="7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4108" name="Rectangle 28">
                <a:extLst>
                  <a:ext uri="{FF2B5EF4-FFF2-40B4-BE49-F238E27FC236}">
                    <a16:creationId xmlns:a16="http://schemas.microsoft.com/office/drawing/2014/main" id="{6B483EE9-4D89-B4C6-A1B0-1BD4D2FC3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232"/>
                <a:ext cx="427" cy="76"/>
              </a:xfrm>
              <a:prstGeom prst="rect">
                <a:avLst/>
              </a:prstGeom>
              <a:solidFill>
                <a:srgbClr val="00B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pic>
            <p:nvPicPr>
              <p:cNvPr id="4125" name="Picture 29">
                <a:extLst>
                  <a:ext uri="{FF2B5EF4-FFF2-40B4-BE49-F238E27FC236}">
                    <a16:creationId xmlns:a16="http://schemas.microsoft.com/office/drawing/2014/main" id="{168668FE-C493-D071-9EB3-7A505CD8EB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384"/>
              <a:stretch>
                <a:fillRect/>
              </a:stretch>
            </p:blipFill>
            <p:spPr bwMode="auto">
              <a:xfrm>
                <a:off x="2391" y="2232"/>
                <a:ext cx="348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Rectangle 30">
                <a:extLst>
                  <a:ext uri="{FF2B5EF4-FFF2-40B4-BE49-F238E27FC236}">
                    <a16:creationId xmlns:a16="http://schemas.microsoft.com/office/drawing/2014/main" id="{E89D177D-0BF1-9507-5D1B-36C2B043B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232"/>
                <a:ext cx="881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4111" name="Rectangle 31">
                <a:extLst>
                  <a:ext uri="{FF2B5EF4-FFF2-40B4-BE49-F238E27FC236}">
                    <a16:creationId xmlns:a16="http://schemas.microsoft.com/office/drawing/2014/main" id="{FC60702D-4371-A2B6-0BA3-9DAD73567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2232"/>
                <a:ext cx="2096" cy="76"/>
              </a:xfrm>
              <a:prstGeom prst="rect">
                <a:avLst/>
              </a:prstGeom>
              <a:solidFill>
                <a:srgbClr val="00B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4112" name="Rectangle 32">
                <a:extLst>
                  <a:ext uri="{FF2B5EF4-FFF2-40B4-BE49-F238E27FC236}">
                    <a16:creationId xmlns:a16="http://schemas.microsoft.com/office/drawing/2014/main" id="{BCCE240C-5975-F4C5-8E1A-553E5DB21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305"/>
                <a:ext cx="427" cy="75"/>
              </a:xfrm>
              <a:prstGeom prst="rect">
                <a:avLst/>
              </a:prstGeom>
              <a:solidFill>
                <a:srgbClr val="0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pic>
            <p:nvPicPr>
              <p:cNvPr id="4129" name="Picture 33">
                <a:extLst>
                  <a:ext uri="{FF2B5EF4-FFF2-40B4-BE49-F238E27FC236}">
                    <a16:creationId xmlns:a16="http://schemas.microsoft.com/office/drawing/2014/main" id="{BB67DA70-B26A-3065-B67E-234FA1CD46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333" b="13333"/>
              <a:stretch>
                <a:fillRect/>
              </a:stretch>
            </p:blipFill>
            <p:spPr bwMode="auto">
              <a:xfrm>
                <a:off x="2391" y="2305"/>
                <a:ext cx="348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3" name="Rectangle 34">
                <a:extLst>
                  <a:ext uri="{FF2B5EF4-FFF2-40B4-BE49-F238E27FC236}">
                    <a16:creationId xmlns:a16="http://schemas.microsoft.com/office/drawing/2014/main" id="{C0E5FC7F-5F50-C412-A460-CAB0A91DF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305"/>
                <a:ext cx="1941" cy="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4115" name="Rectangle 35">
                <a:extLst>
                  <a:ext uri="{FF2B5EF4-FFF2-40B4-BE49-F238E27FC236}">
                    <a16:creationId xmlns:a16="http://schemas.microsoft.com/office/drawing/2014/main" id="{F637FE75-5FB3-5797-F24E-A98C56884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" y="2305"/>
                <a:ext cx="1036" cy="75"/>
              </a:xfrm>
              <a:prstGeom prst="rect">
                <a:avLst/>
              </a:prstGeom>
              <a:solidFill>
                <a:srgbClr val="0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4116" name="Rectangle 36">
                <a:extLst>
                  <a:ext uri="{FF2B5EF4-FFF2-40B4-BE49-F238E27FC236}">
                    <a16:creationId xmlns:a16="http://schemas.microsoft.com/office/drawing/2014/main" id="{2425F341-115B-F789-9F2C-FD4185E94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377"/>
                <a:ext cx="427" cy="7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pic>
            <p:nvPicPr>
              <p:cNvPr id="4133" name="Picture 37">
                <a:extLst>
                  <a:ext uri="{FF2B5EF4-FFF2-40B4-BE49-F238E27FC236}">
                    <a16:creationId xmlns:a16="http://schemas.microsoft.com/office/drawing/2014/main" id="{950AB1CC-C2E0-4812-4727-B08D1C55A0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384"/>
              <a:stretch>
                <a:fillRect/>
              </a:stretch>
            </p:blipFill>
            <p:spPr bwMode="auto">
              <a:xfrm>
                <a:off x="2391" y="2377"/>
                <a:ext cx="348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7" name="Rectangle 38">
                <a:extLst>
                  <a:ext uri="{FF2B5EF4-FFF2-40B4-BE49-F238E27FC236}">
                    <a16:creationId xmlns:a16="http://schemas.microsoft.com/office/drawing/2014/main" id="{EAC88094-1805-CD06-99C8-03463F7BE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377"/>
                <a:ext cx="1941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4119" name="Rectangle 39">
                <a:extLst>
                  <a:ext uri="{FF2B5EF4-FFF2-40B4-BE49-F238E27FC236}">
                    <a16:creationId xmlns:a16="http://schemas.microsoft.com/office/drawing/2014/main" id="{CC44DFE5-F55C-A534-BE14-FEC8F45BB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" y="2377"/>
                <a:ext cx="1036" cy="76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4120" name="Rectangle 40">
                <a:extLst>
                  <a:ext uri="{FF2B5EF4-FFF2-40B4-BE49-F238E27FC236}">
                    <a16:creationId xmlns:a16="http://schemas.microsoft.com/office/drawing/2014/main" id="{AD566972-19AC-1602-A32D-83DFEF8EC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49"/>
                <a:ext cx="771" cy="26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4122" name="Rectangle 41">
                <a:extLst>
                  <a:ext uri="{FF2B5EF4-FFF2-40B4-BE49-F238E27FC236}">
                    <a16:creationId xmlns:a16="http://schemas.microsoft.com/office/drawing/2014/main" id="{A771C97B-7D71-66BA-8B48-6A2FEEE67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449"/>
                <a:ext cx="1941" cy="2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4123" name="Rectangle 42">
                <a:extLst>
                  <a:ext uri="{FF2B5EF4-FFF2-40B4-BE49-F238E27FC236}">
                    <a16:creationId xmlns:a16="http://schemas.microsoft.com/office/drawing/2014/main" id="{F07C014B-45B0-68A3-E7AB-3A7E8B977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" y="2449"/>
                <a:ext cx="1036" cy="26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4124" name="Rectangle 43">
                <a:extLst>
                  <a:ext uri="{FF2B5EF4-FFF2-40B4-BE49-F238E27FC236}">
                    <a16:creationId xmlns:a16="http://schemas.microsoft.com/office/drawing/2014/main" id="{0FF79E40-21B1-0DC7-831E-DFCBFC384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711"/>
                <a:ext cx="3742" cy="79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4126" name="Rectangle 44">
                <a:extLst>
                  <a:ext uri="{FF2B5EF4-FFF2-40B4-BE49-F238E27FC236}">
                    <a16:creationId xmlns:a16="http://schemas.microsoft.com/office/drawing/2014/main" id="{18E554C9-3247-046B-C5D2-E30467B62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1726"/>
                <a:ext cx="26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Description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27" name="Rectangle 45">
                <a:extLst>
                  <a:ext uri="{FF2B5EF4-FFF2-40B4-BE49-F238E27FC236}">
                    <a16:creationId xmlns:a16="http://schemas.microsoft.com/office/drawing/2014/main" id="{DC49B5C9-1432-F23C-5685-A9F24A85A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1692"/>
                <a:ext cx="20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Concept 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28" name="Rectangle 46">
                <a:extLst>
                  <a:ext uri="{FF2B5EF4-FFF2-40B4-BE49-F238E27FC236}">
                    <a16:creationId xmlns:a16="http://schemas.microsoft.com/office/drawing/2014/main" id="{29A61322-573F-E0A0-43E7-9D3FD16F1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8" y="1764"/>
                <a:ext cx="14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Model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30" name="Rectangle 47">
                <a:extLst>
                  <a:ext uri="{FF2B5EF4-FFF2-40B4-BE49-F238E27FC236}">
                    <a16:creationId xmlns:a16="http://schemas.microsoft.com/office/drawing/2014/main" id="{14737546-6EEB-76D5-E18D-5B71186E8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6" y="1730"/>
                <a:ext cx="225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Geometry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31" name="Rectangle 48">
                <a:extLst>
                  <a:ext uri="{FF2B5EF4-FFF2-40B4-BE49-F238E27FC236}">
                    <a16:creationId xmlns:a16="http://schemas.microsoft.com/office/drawing/2014/main" id="{ECB297EC-E631-18D8-3DFD-468C9A89F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8" y="1692"/>
                <a:ext cx="309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Reliability &amp; 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32" name="Rectangle 49">
                <a:extLst>
                  <a:ext uri="{FF2B5EF4-FFF2-40B4-BE49-F238E27FC236}">
                    <a16:creationId xmlns:a16="http://schemas.microsoft.com/office/drawing/2014/main" id="{7773B466-57B9-731F-6257-E54557B86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" y="1764"/>
                <a:ext cx="19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Stability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34" name="Rectangle 50">
                <a:extLst>
                  <a:ext uri="{FF2B5EF4-FFF2-40B4-BE49-F238E27FC236}">
                    <a16:creationId xmlns:a16="http://schemas.microsoft.com/office/drawing/2014/main" id="{68EF4C84-5FA1-5951-0345-B6D28ECED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1" y="1692"/>
                <a:ext cx="30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Suitability &amp; 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35" name="Rectangle 51">
                <a:extLst>
                  <a:ext uri="{FF2B5EF4-FFF2-40B4-BE49-F238E27FC236}">
                    <a16:creationId xmlns:a16="http://schemas.microsoft.com/office/drawing/2014/main" id="{00ED0C9C-45E0-8551-1A3B-54EAA90D8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6" y="1767"/>
                <a:ext cx="34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Maintainability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36" name="Rectangle 52">
                <a:extLst>
                  <a:ext uri="{FF2B5EF4-FFF2-40B4-BE49-F238E27FC236}">
                    <a16:creationId xmlns:a16="http://schemas.microsoft.com/office/drawing/2014/main" id="{090660D6-5554-659C-8172-891E5E63A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7" y="1730"/>
                <a:ext cx="299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Repeatability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37" name="Rectangle 53">
                <a:extLst>
                  <a:ext uri="{FF2B5EF4-FFF2-40B4-BE49-F238E27FC236}">
                    <a16:creationId xmlns:a16="http://schemas.microsoft.com/office/drawing/2014/main" id="{481DB3C8-360C-54F9-0323-12F2DCEF3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1730"/>
                <a:ext cx="193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Referent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38" name="Rectangle 54">
                <a:extLst>
                  <a:ext uri="{FF2B5EF4-FFF2-40B4-BE49-F238E27FC236}">
                    <a16:creationId xmlns:a16="http://schemas.microsoft.com/office/drawing/2014/main" id="{E736BA84-F214-81E3-3AA1-A87762A28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1692"/>
                <a:ext cx="229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Accuracy 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39" name="Rectangle 55">
                <a:extLst>
                  <a:ext uri="{FF2B5EF4-FFF2-40B4-BE49-F238E27FC236}">
                    <a16:creationId xmlns:a16="http://schemas.microsoft.com/office/drawing/2014/main" id="{B663494D-47D4-4F0A-06D2-03EC0252B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7" y="1764"/>
                <a:ext cx="213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(Fidelity)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0" name="Rectangle 56">
                <a:extLst>
                  <a:ext uri="{FF2B5EF4-FFF2-40B4-BE49-F238E27FC236}">
                    <a16:creationId xmlns:a16="http://schemas.microsoft.com/office/drawing/2014/main" id="{6C218975-0946-2FC2-F89A-B470245C8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6" y="1692"/>
                <a:ext cx="223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Precision 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1" name="Rectangle 57">
                <a:extLst>
                  <a:ext uri="{FF2B5EF4-FFF2-40B4-BE49-F238E27FC236}">
                    <a16:creationId xmlns:a16="http://schemas.microsoft.com/office/drawing/2014/main" id="{F01C76CA-0942-AEBC-5EE2-5B3E82C0D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4" y="1764"/>
                <a:ext cx="303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(Uncertainty)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2" name="Rectangle 58">
                <a:extLst>
                  <a:ext uri="{FF2B5EF4-FFF2-40B4-BE49-F238E27FC236}">
                    <a16:creationId xmlns:a16="http://schemas.microsoft.com/office/drawing/2014/main" id="{B935FC5F-167D-C1DF-85FD-46557A3D1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1878"/>
                <a:ext cx="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1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3" name="Rectangle 59">
                <a:extLst>
                  <a:ext uri="{FF2B5EF4-FFF2-40B4-BE49-F238E27FC236}">
                    <a16:creationId xmlns:a16="http://schemas.microsoft.com/office/drawing/2014/main" id="{DC33644C-5364-753C-C909-EAEF46867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" y="1878"/>
                <a:ext cx="13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Black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4" name="Rectangle 60">
                <a:extLst>
                  <a:ext uri="{FF2B5EF4-FFF2-40B4-BE49-F238E27FC236}">
                    <a16:creationId xmlns:a16="http://schemas.microsoft.com/office/drawing/2014/main" id="{39811C64-8A10-642C-CD55-5EC2D2171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" y="1881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5" name="Rectangle 61">
                <a:extLst>
                  <a:ext uri="{FF2B5EF4-FFF2-40B4-BE49-F238E27FC236}">
                    <a16:creationId xmlns:a16="http://schemas.microsoft.com/office/drawing/2014/main" id="{19E807BE-D467-CD4B-C318-5268564DF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1881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6" name="Rectangle 62">
                <a:extLst>
                  <a:ext uri="{FF2B5EF4-FFF2-40B4-BE49-F238E27FC236}">
                    <a16:creationId xmlns:a16="http://schemas.microsoft.com/office/drawing/2014/main" id="{6BE0CAB5-5DFC-7464-1673-757D6D52E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1881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7" name="Rectangle 63">
                <a:extLst>
                  <a:ext uri="{FF2B5EF4-FFF2-40B4-BE49-F238E27FC236}">
                    <a16:creationId xmlns:a16="http://schemas.microsoft.com/office/drawing/2014/main" id="{12BEA004-0B3C-ACB0-1943-FA11BE064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1950"/>
                <a:ext cx="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2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8" name="Rectangle 64">
                <a:extLst>
                  <a:ext uri="{FF2B5EF4-FFF2-40B4-BE49-F238E27FC236}">
                    <a16:creationId xmlns:a16="http://schemas.microsoft.com/office/drawing/2014/main" id="{8941E360-2475-A256-762C-06479B17B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" y="1950"/>
                <a:ext cx="193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Crimson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49" name="Rectangle 65">
                <a:extLst>
                  <a:ext uri="{FF2B5EF4-FFF2-40B4-BE49-F238E27FC236}">
                    <a16:creationId xmlns:a16="http://schemas.microsoft.com/office/drawing/2014/main" id="{8C71A4F7-73B5-FA9E-E9C4-8FDFA6253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" y="1953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0" name="Rectangle 66">
                <a:extLst>
                  <a:ext uri="{FF2B5EF4-FFF2-40B4-BE49-F238E27FC236}">
                    <a16:creationId xmlns:a16="http://schemas.microsoft.com/office/drawing/2014/main" id="{3A7692CB-4CD3-6124-DCBE-A48D5D426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1953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1" name="Rectangle 67">
                <a:extLst>
                  <a:ext uri="{FF2B5EF4-FFF2-40B4-BE49-F238E27FC236}">
                    <a16:creationId xmlns:a16="http://schemas.microsoft.com/office/drawing/2014/main" id="{4D06FB85-60A6-7D09-ACBA-7060941B3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1953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2" name="Rectangle 68">
                <a:extLst>
                  <a:ext uri="{FF2B5EF4-FFF2-40B4-BE49-F238E27FC236}">
                    <a16:creationId xmlns:a16="http://schemas.microsoft.com/office/drawing/2014/main" id="{E0E42F14-19FD-AC9C-6E58-0EBCCEB85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2022"/>
                <a:ext cx="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3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3" name="Rectangle 69">
                <a:extLst>
                  <a:ext uri="{FF2B5EF4-FFF2-40B4-BE49-F238E27FC236}">
                    <a16:creationId xmlns:a16="http://schemas.microsoft.com/office/drawing/2014/main" id="{9FD422C1-D41F-994F-FA73-CCB79A0AD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" y="2022"/>
                <a:ext cx="9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Red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4" name="Rectangle 70">
                <a:extLst>
                  <a:ext uri="{FF2B5EF4-FFF2-40B4-BE49-F238E27FC236}">
                    <a16:creationId xmlns:a16="http://schemas.microsoft.com/office/drawing/2014/main" id="{718316F1-A844-406C-06D7-A8CC6EBD7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" y="2026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5" name="Rectangle 71">
                <a:extLst>
                  <a:ext uri="{FF2B5EF4-FFF2-40B4-BE49-F238E27FC236}">
                    <a16:creationId xmlns:a16="http://schemas.microsoft.com/office/drawing/2014/main" id="{059B86E6-0FE0-3C38-89F6-7DFD40B9C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026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6" name="Rectangle 72">
                <a:extLst>
                  <a:ext uri="{FF2B5EF4-FFF2-40B4-BE49-F238E27FC236}">
                    <a16:creationId xmlns:a16="http://schemas.microsoft.com/office/drawing/2014/main" id="{15F8E746-3571-A10D-28E3-48F9E2F8F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2026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7" name="Rectangle 73">
                <a:extLst>
                  <a:ext uri="{FF2B5EF4-FFF2-40B4-BE49-F238E27FC236}">
                    <a16:creationId xmlns:a16="http://schemas.microsoft.com/office/drawing/2014/main" id="{19CB2E82-70F7-E14C-D177-F54DD2F0A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" y="2026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8" name="Rectangle 74">
                <a:extLst>
                  <a:ext uri="{FF2B5EF4-FFF2-40B4-BE49-F238E27FC236}">
                    <a16:creationId xmlns:a16="http://schemas.microsoft.com/office/drawing/2014/main" id="{434C3C91-A4AE-9459-B7F3-B9BA6F195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3" y="2026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59" name="Rectangle 75">
                <a:extLst>
                  <a:ext uri="{FF2B5EF4-FFF2-40B4-BE49-F238E27FC236}">
                    <a16:creationId xmlns:a16="http://schemas.microsoft.com/office/drawing/2014/main" id="{81E4FF8C-80F3-AB98-31CB-295E64236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1" y="2026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84" name="Rectangle 76">
                <a:extLst>
                  <a:ext uri="{FF2B5EF4-FFF2-40B4-BE49-F238E27FC236}">
                    <a16:creationId xmlns:a16="http://schemas.microsoft.com/office/drawing/2014/main" id="{AAE5684E-587D-7D20-AF7F-EE1BEE93D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2095"/>
                <a:ext cx="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4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85" name="Rectangle 77">
                <a:extLst>
                  <a:ext uri="{FF2B5EF4-FFF2-40B4-BE49-F238E27FC236}">
                    <a16:creationId xmlns:a16="http://schemas.microsoft.com/office/drawing/2014/main" id="{759A22E1-A07F-72EF-D328-B82AE8568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" y="2095"/>
                <a:ext cx="165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Orange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86" name="Rectangle 78">
                <a:extLst>
                  <a:ext uri="{FF2B5EF4-FFF2-40B4-BE49-F238E27FC236}">
                    <a16:creationId xmlns:a16="http://schemas.microsoft.com/office/drawing/2014/main" id="{FA682ADD-52BA-8C95-75DD-560D356E2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" y="2098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87" name="Rectangle 79">
                <a:extLst>
                  <a:ext uri="{FF2B5EF4-FFF2-40B4-BE49-F238E27FC236}">
                    <a16:creationId xmlns:a16="http://schemas.microsoft.com/office/drawing/2014/main" id="{A2FE75E4-8345-4AAC-4AE8-4B1894863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098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88" name="Rectangle 80">
                <a:extLst>
                  <a:ext uri="{FF2B5EF4-FFF2-40B4-BE49-F238E27FC236}">
                    <a16:creationId xmlns:a16="http://schemas.microsoft.com/office/drawing/2014/main" id="{720C8E9F-DD65-4A1F-FF1D-31DE0917B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2098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89" name="Rectangle 81">
                <a:extLst>
                  <a:ext uri="{FF2B5EF4-FFF2-40B4-BE49-F238E27FC236}">
                    <a16:creationId xmlns:a16="http://schemas.microsoft.com/office/drawing/2014/main" id="{A63888BA-C711-B2E8-D917-3D7F094DD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" y="2098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0" name="Rectangle 82">
                <a:extLst>
                  <a:ext uri="{FF2B5EF4-FFF2-40B4-BE49-F238E27FC236}">
                    <a16:creationId xmlns:a16="http://schemas.microsoft.com/office/drawing/2014/main" id="{D8499F6C-F200-80CE-8E64-D2DD76A3E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3" y="2098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1" name="Rectangle 83">
                <a:extLst>
                  <a:ext uri="{FF2B5EF4-FFF2-40B4-BE49-F238E27FC236}">
                    <a16:creationId xmlns:a16="http://schemas.microsoft.com/office/drawing/2014/main" id="{8F3836DE-D1BC-5092-07E9-8686E0153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1" y="2098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2" name="Rectangle 84">
                <a:extLst>
                  <a:ext uri="{FF2B5EF4-FFF2-40B4-BE49-F238E27FC236}">
                    <a16:creationId xmlns:a16="http://schemas.microsoft.com/office/drawing/2014/main" id="{B8903314-B250-C780-158B-AA3DD6C6D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5" y="2098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3" name="Rectangle 85">
                <a:extLst>
                  <a:ext uri="{FF2B5EF4-FFF2-40B4-BE49-F238E27FC236}">
                    <a16:creationId xmlns:a16="http://schemas.microsoft.com/office/drawing/2014/main" id="{637B08DE-5886-327F-9FE4-C90BBBA42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2098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4" name="Rectangle 86">
                <a:extLst>
                  <a:ext uri="{FF2B5EF4-FFF2-40B4-BE49-F238E27FC236}">
                    <a16:creationId xmlns:a16="http://schemas.microsoft.com/office/drawing/2014/main" id="{4461A5C0-35A3-73D1-8E9E-58B3FE961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4" y="2098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5" name="Rectangle 87">
                <a:extLst>
                  <a:ext uri="{FF2B5EF4-FFF2-40B4-BE49-F238E27FC236}">
                    <a16:creationId xmlns:a16="http://schemas.microsoft.com/office/drawing/2014/main" id="{6849CFF5-2394-155F-0CFF-5ECE9ED7B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2167"/>
                <a:ext cx="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5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6" name="Rectangle 88">
                <a:extLst>
                  <a:ext uri="{FF2B5EF4-FFF2-40B4-BE49-F238E27FC236}">
                    <a16:creationId xmlns:a16="http://schemas.microsoft.com/office/drawing/2014/main" id="{A6AE8C05-8109-85D2-E5A5-44E3758E7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167"/>
                <a:ext cx="16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Yellow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7" name="Rectangle 89">
                <a:extLst>
                  <a:ext uri="{FF2B5EF4-FFF2-40B4-BE49-F238E27FC236}">
                    <a16:creationId xmlns:a16="http://schemas.microsoft.com/office/drawing/2014/main" id="{3EC371BC-A926-149A-B376-44B9D5B85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" y="2170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8" name="Rectangle 90">
                <a:extLst>
                  <a:ext uri="{FF2B5EF4-FFF2-40B4-BE49-F238E27FC236}">
                    <a16:creationId xmlns:a16="http://schemas.microsoft.com/office/drawing/2014/main" id="{01C04824-15CA-A425-70FD-BF8C3DC46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3" y="2170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999" name="Rectangle 91">
                <a:extLst>
                  <a:ext uri="{FF2B5EF4-FFF2-40B4-BE49-F238E27FC236}">
                    <a16:creationId xmlns:a16="http://schemas.microsoft.com/office/drawing/2014/main" id="{EDC07B75-954B-65FE-96CE-5BBE9AD1D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1" y="2170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0" name="Rectangle 92">
                <a:extLst>
                  <a:ext uri="{FF2B5EF4-FFF2-40B4-BE49-F238E27FC236}">
                    <a16:creationId xmlns:a16="http://schemas.microsoft.com/office/drawing/2014/main" id="{B7D819D1-EFC0-EA20-0FFE-99A31BB8A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5" y="2170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1" name="Rectangle 93">
                <a:extLst>
                  <a:ext uri="{FF2B5EF4-FFF2-40B4-BE49-F238E27FC236}">
                    <a16:creationId xmlns:a16="http://schemas.microsoft.com/office/drawing/2014/main" id="{6CB2E2C9-BF27-77CC-36E5-63E83CE16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2170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2" name="Rectangle 94">
                <a:extLst>
                  <a:ext uri="{FF2B5EF4-FFF2-40B4-BE49-F238E27FC236}">
                    <a16:creationId xmlns:a16="http://schemas.microsoft.com/office/drawing/2014/main" id="{15A459A0-9F9A-A7A2-59DE-7FE860AE0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4" y="2170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3" name="Rectangle 95">
                <a:extLst>
                  <a:ext uri="{FF2B5EF4-FFF2-40B4-BE49-F238E27FC236}">
                    <a16:creationId xmlns:a16="http://schemas.microsoft.com/office/drawing/2014/main" id="{05BEFBCC-BF78-3DFE-7F91-01845E6C3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2239"/>
                <a:ext cx="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6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4" name="Rectangle 96">
                <a:extLst>
                  <a:ext uri="{FF2B5EF4-FFF2-40B4-BE49-F238E27FC236}">
                    <a16:creationId xmlns:a16="http://schemas.microsoft.com/office/drawing/2014/main" id="{1C2E781C-5743-2CCE-AA7B-E0F8DB721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" y="2239"/>
                <a:ext cx="137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Green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5" name="Rectangle 97">
                <a:extLst>
                  <a:ext uri="{FF2B5EF4-FFF2-40B4-BE49-F238E27FC236}">
                    <a16:creationId xmlns:a16="http://schemas.microsoft.com/office/drawing/2014/main" id="{A3E06E0A-D999-A4E3-5FDF-E48EC4D7B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" y="2243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6" name="Rectangle 98">
                <a:extLst>
                  <a:ext uri="{FF2B5EF4-FFF2-40B4-BE49-F238E27FC236}">
                    <a16:creationId xmlns:a16="http://schemas.microsoft.com/office/drawing/2014/main" id="{4AF49697-4735-3053-CA47-900EE7DA8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3" y="2243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7" name="Rectangle 99">
                <a:extLst>
                  <a:ext uri="{FF2B5EF4-FFF2-40B4-BE49-F238E27FC236}">
                    <a16:creationId xmlns:a16="http://schemas.microsoft.com/office/drawing/2014/main" id="{D7669474-C40C-0C71-F965-04D4074A7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1" y="2243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8" name="Rectangle 100">
                <a:extLst>
                  <a:ext uri="{FF2B5EF4-FFF2-40B4-BE49-F238E27FC236}">
                    <a16:creationId xmlns:a16="http://schemas.microsoft.com/office/drawing/2014/main" id="{0A6DE115-7921-2261-896F-E24A01260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5" y="2243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09" name="Rectangle 101">
                <a:extLst>
                  <a:ext uri="{FF2B5EF4-FFF2-40B4-BE49-F238E27FC236}">
                    <a16:creationId xmlns:a16="http://schemas.microsoft.com/office/drawing/2014/main" id="{6AB6B377-67E2-A3EF-CC7A-AFB90F2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2243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0" name="Rectangle 102">
                <a:extLst>
                  <a:ext uri="{FF2B5EF4-FFF2-40B4-BE49-F238E27FC236}">
                    <a16:creationId xmlns:a16="http://schemas.microsoft.com/office/drawing/2014/main" id="{D422E615-1F5F-A3D0-879F-51E33D480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4" y="2243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1" name="Rectangle 103">
                <a:extLst>
                  <a:ext uri="{FF2B5EF4-FFF2-40B4-BE49-F238E27FC236}">
                    <a16:creationId xmlns:a16="http://schemas.microsoft.com/office/drawing/2014/main" id="{392A5F7A-18DE-5922-6F25-6B25E3753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2312"/>
                <a:ext cx="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7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2" name="Rectangle 104">
                <a:extLst>
                  <a:ext uri="{FF2B5EF4-FFF2-40B4-BE49-F238E27FC236}">
                    <a16:creationId xmlns:a16="http://schemas.microsoft.com/office/drawing/2014/main" id="{48BF0D91-8AEF-EF9B-7853-D5B5669E9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6" y="2312"/>
                <a:ext cx="12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Aqua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3" name="Rectangle 105">
                <a:extLst>
                  <a:ext uri="{FF2B5EF4-FFF2-40B4-BE49-F238E27FC236}">
                    <a16:creationId xmlns:a16="http://schemas.microsoft.com/office/drawing/2014/main" id="{BB132777-7E2C-554B-C7E5-2C2AC2EBE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5" y="2315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4" name="Rectangle 106">
                <a:extLst>
                  <a:ext uri="{FF2B5EF4-FFF2-40B4-BE49-F238E27FC236}">
                    <a16:creationId xmlns:a16="http://schemas.microsoft.com/office/drawing/2014/main" id="{B6B587A8-9A7E-AB34-433E-8557E762B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2315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5" name="Rectangle 107">
                <a:extLst>
                  <a:ext uri="{FF2B5EF4-FFF2-40B4-BE49-F238E27FC236}">
                    <a16:creationId xmlns:a16="http://schemas.microsoft.com/office/drawing/2014/main" id="{A9968E3D-C97B-964D-3A65-A035FCE1B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4" y="2315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6" name="Rectangle 108">
                <a:extLst>
                  <a:ext uri="{FF2B5EF4-FFF2-40B4-BE49-F238E27FC236}">
                    <a16:creationId xmlns:a16="http://schemas.microsoft.com/office/drawing/2014/main" id="{FED0BA5B-813C-68DE-7784-56637512F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2384"/>
                <a:ext cx="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8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7" name="Rectangle 109">
                <a:extLst>
                  <a:ext uri="{FF2B5EF4-FFF2-40B4-BE49-F238E27FC236}">
                    <a16:creationId xmlns:a16="http://schemas.microsoft.com/office/drawing/2014/main" id="{C61C0843-A1A0-89FB-BEB4-6FCE40014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6" y="2384"/>
                <a:ext cx="10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Blue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8" name="Rectangle 110">
                <a:extLst>
                  <a:ext uri="{FF2B5EF4-FFF2-40B4-BE49-F238E27FC236}">
                    <a16:creationId xmlns:a16="http://schemas.microsoft.com/office/drawing/2014/main" id="{14D61475-73DB-DBD9-DCDC-C3CA65721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5" y="2387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19" name="Rectangle 111">
                <a:extLst>
                  <a:ext uri="{FF2B5EF4-FFF2-40B4-BE49-F238E27FC236}">
                    <a16:creationId xmlns:a16="http://schemas.microsoft.com/office/drawing/2014/main" id="{12C249DE-2D52-B925-826B-6152A6DFC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2387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0" name="Rectangle 112">
                <a:extLst>
                  <a:ext uri="{FF2B5EF4-FFF2-40B4-BE49-F238E27FC236}">
                    <a16:creationId xmlns:a16="http://schemas.microsoft.com/office/drawing/2014/main" id="{5E413A88-B07D-8D99-3EE0-2C4C17EB3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" y="2549"/>
                <a:ext cx="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9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1" name="Rectangle 113">
                <a:extLst>
                  <a:ext uri="{FF2B5EF4-FFF2-40B4-BE49-F238E27FC236}">
                    <a16:creationId xmlns:a16="http://schemas.microsoft.com/office/drawing/2014/main" id="{2443D10A-57DE-9754-7FE5-4E6961862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" y="2549"/>
                <a:ext cx="147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Purple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2" name="Rectangle 114">
                <a:extLst>
                  <a:ext uri="{FF2B5EF4-FFF2-40B4-BE49-F238E27FC236}">
                    <a16:creationId xmlns:a16="http://schemas.microsoft.com/office/drawing/2014/main" id="{9ADF2A0F-8E6D-D394-1AAD-A3A83BD57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5" y="2477"/>
                <a:ext cx="16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Ops &amp; 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3" name="Rectangle 115">
                <a:extLst>
                  <a:ext uri="{FF2B5EF4-FFF2-40B4-BE49-F238E27FC236}">
                    <a16:creationId xmlns:a16="http://schemas.microsoft.com/office/drawing/2014/main" id="{546EF949-E13D-52E5-B4F3-033BAE080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2549"/>
                <a:ext cx="32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Accreditation 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4" name="Rectangle 116">
                <a:extLst>
                  <a:ext uri="{FF2B5EF4-FFF2-40B4-BE49-F238E27FC236}">
                    <a16:creationId xmlns:a16="http://schemas.microsoft.com/office/drawing/2014/main" id="{66CA3A9C-A1A3-46D9-CEB6-300E91FF9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2621"/>
                <a:ext cx="13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Phase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5" name="Rectangle 117">
                <a:extLst>
                  <a:ext uri="{FF2B5EF4-FFF2-40B4-BE49-F238E27FC236}">
                    <a16:creationId xmlns:a16="http://schemas.microsoft.com/office/drawing/2014/main" id="{AFE90320-18B8-8979-D647-C79381767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5" y="2556"/>
                <a:ext cx="4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6" name="Rectangle 118">
                <a:extLst>
                  <a:ext uri="{FF2B5EF4-FFF2-40B4-BE49-F238E27FC236}">
                    <a16:creationId xmlns:a16="http://schemas.microsoft.com/office/drawing/2014/main" id="{572C6D65-BA7A-632F-B7A8-D7EA9DC6D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5" y="1912"/>
                <a:ext cx="33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Concept Phase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7" name="Rectangle 119">
                <a:extLst>
                  <a:ext uri="{FF2B5EF4-FFF2-40B4-BE49-F238E27FC236}">
                    <a16:creationId xmlns:a16="http://schemas.microsoft.com/office/drawing/2014/main" id="{955AEABC-FB5D-D3DF-17EF-81A9A0A7E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7" y="2057"/>
                <a:ext cx="28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Verification 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8" name="Rectangle 120">
                <a:extLst>
                  <a:ext uri="{FF2B5EF4-FFF2-40B4-BE49-F238E27FC236}">
                    <a16:creationId xmlns:a16="http://schemas.microsoft.com/office/drawing/2014/main" id="{FC64213F-0044-A3DA-FB7E-95E3C394A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2129"/>
                <a:ext cx="13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Phase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29" name="Rectangle 121">
                <a:extLst>
                  <a:ext uri="{FF2B5EF4-FFF2-40B4-BE49-F238E27FC236}">
                    <a16:creationId xmlns:a16="http://schemas.microsoft.com/office/drawing/2014/main" id="{BC153792-C486-9427-04D8-3865B84DB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" y="2274"/>
                <a:ext cx="245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Validation 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0" name="Rectangle 122">
                <a:extLst>
                  <a:ext uri="{FF2B5EF4-FFF2-40B4-BE49-F238E27FC236}">
                    <a16:creationId xmlns:a16="http://schemas.microsoft.com/office/drawing/2014/main" id="{29B7499F-17E1-B42A-4C0F-CC5267FC1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2346"/>
                <a:ext cx="13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</a:rPr>
                  <a:t>Phase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1" name="Rectangle 123">
                <a:extLst>
                  <a:ext uri="{FF2B5EF4-FFF2-40B4-BE49-F238E27FC236}">
                    <a16:creationId xmlns:a16="http://schemas.microsoft.com/office/drawing/2014/main" id="{2C836E09-84A2-43B7-BF53-8E35AFC2A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2" y="2718"/>
                <a:ext cx="183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Note:  The overall </a:t>
                </a:r>
                <a:r>
                  <a:rPr lang="en-US" altLang="en-US" sz="13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maturity</a:t>
                </a: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level is equal to the lowest individual criterion rating.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2" name="Rectangle 124">
                <a:extLst>
                  <a:ext uri="{FF2B5EF4-FFF2-40B4-BE49-F238E27FC236}">
                    <a16:creationId xmlns:a16="http://schemas.microsoft.com/office/drawing/2014/main" id="{901DCDF4-7956-C532-9BAC-E99ABFAEA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9" y="1633"/>
                <a:ext cx="123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MDI 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3" name="Rectangle 125">
                <a:extLst>
                  <a:ext uri="{FF2B5EF4-FFF2-40B4-BE49-F238E27FC236}">
                    <a16:creationId xmlns:a16="http://schemas.microsoft.com/office/drawing/2014/main" id="{E6A838D3-ED0B-BC9B-76F3-4550F3D31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2" y="1706"/>
                <a:ext cx="1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Level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4" name="Rectangle 126">
                <a:extLst>
                  <a:ext uri="{FF2B5EF4-FFF2-40B4-BE49-F238E27FC236}">
                    <a16:creationId xmlns:a16="http://schemas.microsoft.com/office/drawing/2014/main" id="{0B68EF7A-2E0C-C6A8-4027-AD77E2FEE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" y="1668"/>
                <a:ext cx="128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Color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5" name="Rectangle 127">
                <a:extLst>
                  <a:ext uri="{FF2B5EF4-FFF2-40B4-BE49-F238E27FC236}">
                    <a16:creationId xmlns:a16="http://schemas.microsoft.com/office/drawing/2014/main" id="{DB77693C-8DCD-6DA0-126C-24A802FE5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668"/>
                <a:ext cx="13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Phase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6" name="Rectangle 128">
                <a:extLst>
                  <a:ext uri="{FF2B5EF4-FFF2-40B4-BE49-F238E27FC236}">
                    <a16:creationId xmlns:a16="http://schemas.microsoft.com/office/drawing/2014/main" id="{440357BA-46C9-9F2B-FA85-D779920B0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6" y="1558"/>
                <a:ext cx="259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Conception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7" name="Rectangle 129">
                <a:extLst>
                  <a:ext uri="{FF2B5EF4-FFF2-40B4-BE49-F238E27FC236}">
                    <a16:creationId xmlns:a16="http://schemas.microsoft.com/office/drawing/2014/main" id="{6545D49C-C4A5-38F7-7041-AAFF75F77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7" y="1558"/>
                <a:ext cx="26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Verification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8" name="Rectangle 130">
                <a:extLst>
                  <a:ext uri="{FF2B5EF4-FFF2-40B4-BE49-F238E27FC236}">
                    <a16:creationId xmlns:a16="http://schemas.microsoft.com/office/drawing/2014/main" id="{C835D345-3901-8866-7EAB-2A15FB8E2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" y="1558"/>
                <a:ext cx="23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Validation</a:t>
                </a:r>
                <a:endPara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039" name="Line 131">
                <a:extLst>
                  <a:ext uri="{FF2B5EF4-FFF2-40B4-BE49-F238E27FC236}">
                    <a16:creationId xmlns:a16="http://schemas.microsoft.com/office/drawing/2014/main" id="{7B042E2D-26FB-D456-AC5B-08AFE0973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8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40" name="Rectangle 132">
                <a:extLst>
                  <a:ext uri="{FF2B5EF4-FFF2-40B4-BE49-F238E27FC236}">
                    <a16:creationId xmlns:a16="http://schemas.microsoft.com/office/drawing/2014/main" id="{DA3C56E7-8BCE-1A12-7861-58B1E1B54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527"/>
                <a:ext cx="3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41" name="Line 133">
                <a:extLst>
                  <a:ext uri="{FF2B5EF4-FFF2-40B4-BE49-F238E27FC236}">
                    <a16:creationId xmlns:a16="http://schemas.microsoft.com/office/drawing/2014/main" id="{824F5297-E2A8-2271-A4DE-04AE207FC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0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42" name="Rectangle 134">
                <a:extLst>
                  <a:ext uri="{FF2B5EF4-FFF2-40B4-BE49-F238E27FC236}">
                    <a16:creationId xmlns:a16="http://schemas.microsoft.com/office/drawing/2014/main" id="{A19B8703-A3D8-E10B-556A-B2144F430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0" y="1527"/>
                <a:ext cx="4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43" name="Line 135">
                <a:extLst>
                  <a:ext uri="{FF2B5EF4-FFF2-40B4-BE49-F238E27FC236}">
                    <a16:creationId xmlns:a16="http://schemas.microsoft.com/office/drawing/2014/main" id="{BE9ED5C0-366B-1368-69BB-810E42008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1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44" name="Rectangle 136">
                <a:extLst>
                  <a:ext uri="{FF2B5EF4-FFF2-40B4-BE49-F238E27FC236}">
                    <a16:creationId xmlns:a16="http://schemas.microsoft.com/office/drawing/2014/main" id="{55F2A3AF-C7E8-F1A8-EA09-B617BD34D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1" y="1527"/>
                <a:ext cx="4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45" name="Line 137">
                <a:extLst>
                  <a:ext uri="{FF2B5EF4-FFF2-40B4-BE49-F238E27FC236}">
                    <a16:creationId xmlns:a16="http://schemas.microsoft.com/office/drawing/2014/main" id="{3CF358C2-A8C2-A655-F5B1-FEE596F398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6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46" name="Rectangle 138">
                <a:extLst>
                  <a:ext uri="{FF2B5EF4-FFF2-40B4-BE49-F238E27FC236}">
                    <a16:creationId xmlns:a16="http://schemas.microsoft.com/office/drawing/2014/main" id="{8401BFDE-842F-7308-990F-05D796F50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527"/>
                <a:ext cx="3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47" name="Line 139">
                <a:extLst>
                  <a:ext uri="{FF2B5EF4-FFF2-40B4-BE49-F238E27FC236}">
                    <a16:creationId xmlns:a16="http://schemas.microsoft.com/office/drawing/2014/main" id="{EF40C3D6-232A-0B84-BAC2-0B60EDCEE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4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48" name="Rectangle 140">
                <a:extLst>
                  <a:ext uri="{FF2B5EF4-FFF2-40B4-BE49-F238E27FC236}">
                    <a16:creationId xmlns:a16="http://schemas.microsoft.com/office/drawing/2014/main" id="{00F3D019-A8B6-040F-E2B2-FA6837E16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1527"/>
                <a:ext cx="3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49" name="Line 141">
                <a:extLst>
                  <a:ext uri="{FF2B5EF4-FFF2-40B4-BE49-F238E27FC236}">
                    <a16:creationId xmlns:a16="http://schemas.microsoft.com/office/drawing/2014/main" id="{5DC98FFB-1C2C-D677-EB61-B8E5E9D88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74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50" name="Rectangle 142">
                <a:extLst>
                  <a:ext uri="{FF2B5EF4-FFF2-40B4-BE49-F238E27FC236}">
                    <a16:creationId xmlns:a16="http://schemas.microsoft.com/office/drawing/2014/main" id="{E9E5C9EB-3834-B40C-C582-45F0B655E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" y="1527"/>
                <a:ext cx="3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51" name="Rectangle 143">
                <a:extLst>
                  <a:ext uri="{FF2B5EF4-FFF2-40B4-BE49-F238E27FC236}">
                    <a16:creationId xmlns:a16="http://schemas.microsoft.com/office/drawing/2014/main" id="{1D8C6A24-EA81-5941-025B-FC9E8B4F5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1527"/>
                <a:ext cx="373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52" name="Line 144">
                <a:extLst>
                  <a:ext uri="{FF2B5EF4-FFF2-40B4-BE49-F238E27FC236}">
                    <a16:creationId xmlns:a16="http://schemas.microsoft.com/office/drawing/2014/main" id="{6FFED019-B777-856C-A357-35D8051090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07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53" name="Rectangle 145">
                <a:extLst>
                  <a:ext uri="{FF2B5EF4-FFF2-40B4-BE49-F238E27FC236}">
                    <a16:creationId xmlns:a16="http://schemas.microsoft.com/office/drawing/2014/main" id="{562C1CEC-B592-EEC9-E309-C608757F0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7" y="1527"/>
                <a:ext cx="3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54" name="Line 146">
                <a:extLst>
                  <a:ext uri="{FF2B5EF4-FFF2-40B4-BE49-F238E27FC236}">
                    <a16:creationId xmlns:a16="http://schemas.microsoft.com/office/drawing/2014/main" id="{E6134D8E-0118-CFA7-3B5C-757DFCA61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8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55" name="Rectangle 147">
                <a:extLst>
                  <a:ext uri="{FF2B5EF4-FFF2-40B4-BE49-F238E27FC236}">
                    <a16:creationId xmlns:a16="http://schemas.microsoft.com/office/drawing/2014/main" id="{B9268BBF-F614-F1FC-B287-CA9612797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1527"/>
                <a:ext cx="4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56" name="Line 148">
                <a:extLst>
                  <a:ext uri="{FF2B5EF4-FFF2-40B4-BE49-F238E27FC236}">
                    <a16:creationId xmlns:a16="http://schemas.microsoft.com/office/drawing/2014/main" id="{D92907FC-989F-7BA1-7824-8A7D01166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21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57" name="Rectangle 149">
                <a:extLst>
                  <a:ext uri="{FF2B5EF4-FFF2-40B4-BE49-F238E27FC236}">
                    <a16:creationId xmlns:a16="http://schemas.microsoft.com/office/drawing/2014/main" id="{5D482543-8F3D-595E-C193-7581B25B3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1" y="1527"/>
                <a:ext cx="3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58" name="Line 150">
                <a:extLst>
                  <a:ext uri="{FF2B5EF4-FFF2-40B4-BE49-F238E27FC236}">
                    <a16:creationId xmlns:a16="http://schemas.microsoft.com/office/drawing/2014/main" id="{0543C40C-D940-3D44-F920-BFF32E155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58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59" name="Rectangle 151">
                <a:extLst>
                  <a:ext uri="{FF2B5EF4-FFF2-40B4-BE49-F238E27FC236}">
                    <a16:creationId xmlns:a16="http://schemas.microsoft.com/office/drawing/2014/main" id="{D2D0FFF9-78EF-6E5D-9B6F-D01754002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" y="1527"/>
                <a:ext cx="3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60" name="Line 152">
                <a:extLst>
                  <a:ext uri="{FF2B5EF4-FFF2-40B4-BE49-F238E27FC236}">
                    <a16:creationId xmlns:a16="http://schemas.microsoft.com/office/drawing/2014/main" id="{36D2553D-958E-2C99-5B21-D3AD89925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0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61" name="Rectangle 153">
                <a:extLst>
                  <a:ext uri="{FF2B5EF4-FFF2-40B4-BE49-F238E27FC236}">
                    <a16:creationId xmlns:a16="http://schemas.microsoft.com/office/drawing/2014/main" id="{47C1273A-3E0C-6134-BD92-CB6202E2F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" y="1527"/>
                <a:ext cx="3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62" name="Line 154">
                <a:extLst>
                  <a:ext uri="{FF2B5EF4-FFF2-40B4-BE49-F238E27FC236}">
                    <a16:creationId xmlns:a16="http://schemas.microsoft.com/office/drawing/2014/main" id="{B473F75C-09B1-B651-95E0-BB9B0A5E3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18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63" name="Rectangle 155">
                <a:extLst>
                  <a:ext uri="{FF2B5EF4-FFF2-40B4-BE49-F238E27FC236}">
                    <a16:creationId xmlns:a16="http://schemas.microsoft.com/office/drawing/2014/main" id="{0912C3A4-42F9-0E52-1A2E-5B4F60698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8" y="1527"/>
                <a:ext cx="4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64" name="Line 156">
                <a:extLst>
                  <a:ext uri="{FF2B5EF4-FFF2-40B4-BE49-F238E27FC236}">
                    <a16:creationId xmlns:a16="http://schemas.microsoft.com/office/drawing/2014/main" id="{A86122A7-9245-02E1-7E5B-18515E478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2" y="15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65" name="Rectangle 157">
                <a:extLst>
                  <a:ext uri="{FF2B5EF4-FFF2-40B4-BE49-F238E27FC236}">
                    <a16:creationId xmlns:a16="http://schemas.microsoft.com/office/drawing/2014/main" id="{1F9BA8AA-2307-2957-D762-EF7EA02B5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2" y="1527"/>
                <a:ext cx="4" cy="3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66" name="Line 158">
                <a:extLst>
                  <a:ext uri="{FF2B5EF4-FFF2-40B4-BE49-F238E27FC236}">
                    <a16:creationId xmlns:a16="http://schemas.microsoft.com/office/drawing/2014/main" id="{23654D60-7DA7-34B8-0FDD-9A7E23FAC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9" y="1647"/>
                <a:ext cx="296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67" name="Rectangle 159">
                <a:extLst>
                  <a:ext uri="{FF2B5EF4-FFF2-40B4-BE49-F238E27FC236}">
                    <a16:creationId xmlns:a16="http://schemas.microsoft.com/office/drawing/2014/main" id="{169B70FF-E29A-D29E-6C9C-7E4A36F1B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9" y="1647"/>
                <a:ext cx="296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68" name="Line 160">
                <a:extLst>
                  <a:ext uri="{FF2B5EF4-FFF2-40B4-BE49-F238E27FC236}">
                    <a16:creationId xmlns:a16="http://schemas.microsoft.com/office/drawing/2014/main" id="{EC1F158A-6A81-B9AE-B75F-EFAAC9566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0" y="1533"/>
                <a:ext cx="0" cy="3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69" name="Rectangle 161">
                <a:extLst>
                  <a:ext uri="{FF2B5EF4-FFF2-40B4-BE49-F238E27FC236}">
                    <a16:creationId xmlns:a16="http://schemas.microsoft.com/office/drawing/2014/main" id="{9D8B6F5B-8E8B-F7F1-A748-9939109C9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0" y="1533"/>
                <a:ext cx="4" cy="3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70" name="Line 162">
                <a:extLst>
                  <a:ext uri="{FF2B5EF4-FFF2-40B4-BE49-F238E27FC236}">
                    <a16:creationId xmlns:a16="http://schemas.microsoft.com/office/drawing/2014/main" id="{37029D44-FD6A-EED6-D3D0-54903A0CE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1" y="1533"/>
                <a:ext cx="0" cy="3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71" name="Rectangle 163">
                <a:extLst>
                  <a:ext uri="{FF2B5EF4-FFF2-40B4-BE49-F238E27FC236}">
                    <a16:creationId xmlns:a16="http://schemas.microsoft.com/office/drawing/2014/main" id="{306F7145-8208-2558-7664-3BA0CAB46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1" y="1533"/>
                <a:ext cx="4" cy="3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72" name="Line 164">
                <a:extLst>
                  <a:ext uri="{FF2B5EF4-FFF2-40B4-BE49-F238E27FC236}">
                    <a16:creationId xmlns:a16="http://schemas.microsoft.com/office/drawing/2014/main" id="{9F21E720-02FA-41B2-4CB5-3C400F2A9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533"/>
                <a:ext cx="0" cy="3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73" name="Rectangle 165">
                <a:extLst>
                  <a:ext uri="{FF2B5EF4-FFF2-40B4-BE49-F238E27FC236}">
                    <a16:creationId xmlns:a16="http://schemas.microsoft.com/office/drawing/2014/main" id="{E7DA24F8-D9E4-ACDB-3176-A1E1CAEC6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533"/>
                <a:ext cx="3" cy="3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74" name="Line 166">
                <a:extLst>
                  <a:ext uri="{FF2B5EF4-FFF2-40B4-BE49-F238E27FC236}">
                    <a16:creationId xmlns:a16="http://schemas.microsoft.com/office/drawing/2014/main" id="{C7CED484-F02F-E378-A5F7-DABE4A914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4" y="1533"/>
                <a:ext cx="0" cy="3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75" name="Rectangle 167">
                <a:extLst>
                  <a:ext uri="{FF2B5EF4-FFF2-40B4-BE49-F238E27FC236}">
                    <a16:creationId xmlns:a16="http://schemas.microsoft.com/office/drawing/2014/main" id="{48FC00D1-67CD-2127-A342-BA02D75B7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1533"/>
                <a:ext cx="3" cy="3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76" name="Line 168">
                <a:extLst>
                  <a:ext uri="{FF2B5EF4-FFF2-40B4-BE49-F238E27FC236}">
                    <a16:creationId xmlns:a16="http://schemas.microsoft.com/office/drawing/2014/main" id="{36832AA9-191C-529D-73C6-CAC273218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8" y="1651"/>
                <a:ext cx="0" cy="2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77" name="Rectangle 169">
                <a:extLst>
                  <a:ext uri="{FF2B5EF4-FFF2-40B4-BE49-F238E27FC236}">
                    <a16:creationId xmlns:a16="http://schemas.microsoft.com/office/drawing/2014/main" id="{926470E6-6EA5-D5E6-4D7D-B899C99A5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" y="1651"/>
                <a:ext cx="3" cy="2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78" name="Line 170">
                <a:extLst>
                  <a:ext uri="{FF2B5EF4-FFF2-40B4-BE49-F238E27FC236}">
                    <a16:creationId xmlns:a16="http://schemas.microsoft.com/office/drawing/2014/main" id="{A4FB7BE9-BC93-86C2-05A8-AD8C467A8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1651"/>
                <a:ext cx="0" cy="2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79" name="Rectangle 171">
                <a:extLst>
                  <a:ext uri="{FF2B5EF4-FFF2-40B4-BE49-F238E27FC236}">
                    <a16:creationId xmlns:a16="http://schemas.microsoft.com/office/drawing/2014/main" id="{C14CFB93-4F27-BC97-8C07-F467CEB58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" y="1651"/>
                <a:ext cx="3" cy="2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80" name="Line 172">
                <a:extLst>
                  <a:ext uri="{FF2B5EF4-FFF2-40B4-BE49-F238E27FC236}">
                    <a16:creationId xmlns:a16="http://schemas.microsoft.com/office/drawing/2014/main" id="{642C6EB7-56AB-33E0-4A5A-0E8CDAD80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4" y="1533"/>
                <a:ext cx="0" cy="3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81" name="Rectangle 173">
                <a:extLst>
                  <a:ext uri="{FF2B5EF4-FFF2-40B4-BE49-F238E27FC236}">
                    <a16:creationId xmlns:a16="http://schemas.microsoft.com/office/drawing/2014/main" id="{28AE6F59-B9C3-3ADA-422F-2E9119775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" y="1533"/>
                <a:ext cx="3" cy="3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82" name="Line 174">
                <a:extLst>
                  <a:ext uri="{FF2B5EF4-FFF2-40B4-BE49-F238E27FC236}">
                    <a16:creationId xmlns:a16="http://schemas.microsoft.com/office/drawing/2014/main" id="{E9B2A543-C9CA-9D3A-C267-52DFBFEF20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8" y="1651"/>
                <a:ext cx="0" cy="2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83" name="Rectangle 175">
                <a:extLst>
                  <a:ext uri="{FF2B5EF4-FFF2-40B4-BE49-F238E27FC236}">
                    <a16:creationId xmlns:a16="http://schemas.microsoft.com/office/drawing/2014/main" id="{1171F9EB-0603-A12B-8672-A582168F7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8" y="1651"/>
                <a:ext cx="4" cy="2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84" name="Line 176">
                <a:extLst>
                  <a:ext uri="{FF2B5EF4-FFF2-40B4-BE49-F238E27FC236}">
                    <a16:creationId xmlns:a16="http://schemas.microsoft.com/office/drawing/2014/main" id="{240F09F5-C837-FF7A-8DC0-B17151B49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62" y="1651"/>
                <a:ext cx="0" cy="2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85" name="Rectangle 177">
                <a:extLst>
                  <a:ext uri="{FF2B5EF4-FFF2-40B4-BE49-F238E27FC236}">
                    <a16:creationId xmlns:a16="http://schemas.microsoft.com/office/drawing/2014/main" id="{737843F3-8E88-FB8F-5C03-AE4FCCCCA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2" y="1651"/>
                <a:ext cx="4" cy="2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86" name="Line 178">
                <a:extLst>
                  <a:ext uri="{FF2B5EF4-FFF2-40B4-BE49-F238E27FC236}">
                    <a16:creationId xmlns:a16="http://schemas.microsoft.com/office/drawing/2014/main" id="{202D7062-4F48-F0ED-177E-E74DEC3AD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" y="1871"/>
                <a:ext cx="373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87" name="Rectangle 179">
                <a:extLst>
                  <a:ext uri="{FF2B5EF4-FFF2-40B4-BE49-F238E27FC236}">
                    <a16:creationId xmlns:a16="http://schemas.microsoft.com/office/drawing/2014/main" id="{254A2D2C-A6B6-2561-340C-55CBB57B5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1871"/>
                <a:ext cx="373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88" name="Line 180">
                <a:extLst>
                  <a:ext uri="{FF2B5EF4-FFF2-40B4-BE49-F238E27FC236}">
                    <a16:creationId xmlns:a16="http://schemas.microsoft.com/office/drawing/2014/main" id="{7799F415-033E-D78A-F7A4-D23DD69D8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" y="1943"/>
                <a:ext cx="4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89" name="Rectangle 181">
                <a:extLst>
                  <a:ext uri="{FF2B5EF4-FFF2-40B4-BE49-F238E27FC236}">
                    <a16:creationId xmlns:a16="http://schemas.microsoft.com/office/drawing/2014/main" id="{7F22A567-2680-C49E-879C-5E41AD43D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1943"/>
                <a:ext cx="4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90" name="Line 182">
                <a:extLst>
                  <a:ext uri="{FF2B5EF4-FFF2-40B4-BE49-F238E27FC236}">
                    <a16:creationId xmlns:a16="http://schemas.microsoft.com/office/drawing/2014/main" id="{B1408AB9-2FB5-2BFE-00D0-D64E76840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874"/>
                <a:ext cx="0" cy="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91" name="Rectangle 183">
                <a:extLst>
                  <a:ext uri="{FF2B5EF4-FFF2-40B4-BE49-F238E27FC236}">
                    <a16:creationId xmlns:a16="http://schemas.microsoft.com/office/drawing/2014/main" id="{EC5A27D9-3D0D-DAA1-9F1E-E3C734774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874"/>
                <a:ext cx="3" cy="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92" name="Line 184">
                <a:extLst>
                  <a:ext uri="{FF2B5EF4-FFF2-40B4-BE49-F238E27FC236}">
                    <a16:creationId xmlns:a16="http://schemas.microsoft.com/office/drawing/2014/main" id="{F66C9BA2-726C-B206-E132-78661C57A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943"/>
                <a:ext cx="88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93" name="Rectangle 185">
                <a:extLst>
                  <a:ext uri="{FF2B5EF4-FFF2-40B4-BE49-F238E27FC236}">
                    <a16:creationId xmlns:a16="http://schemas.microsoft.com/office/drawing/2014/main" id="{57A1D867-D5C4-90FF-1CC9-41519E4AC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943"/>
                <a:ext cx="88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94" name="Rectangle 186">
                <a:extLst>
                  <a:ext uri="{FF2B5EF4-FFF2-40B4-BE49-F238E27FC236}">
                    <a16:creationId xmlns:a16="http://schemas.microsoft.com/office/drawing/2014/main" id="{2E1BCFE6-268E-F571-ACD2-CB95B18BE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7" y="1943"/>
                <a:ext cx="2086" cy="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95" name="Line 187">
                <a:extLst>
                  <a:ext uri="{FF2B5EF4-FFF2-40B4-BE49-F238E27FC236}">
                    <a16:creationId xmlns:a16="http://schemas.microsoft.com/office/drawing/2014/main" id="{962F6344-CC7F-68C1-1DBD-1E8E00A7D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" y="2015"/>
                <a:ext cx="76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96" name="Rectangle 188">
                <a:extLst>
                  <a:ext uri="{FF2B5EF4-FFF2-40B4-BE49-F238E27FC236}">
                    <a16:creationId xmlns:a16="http://schemas.microsoft.com/office/drawing/2014/main" id="{A8AC658E-BFC4-24BC-C70D-E26F5A092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2015"/>
                <a:ext cx="76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97" name="Line 189">
                <a:extLst>
                  <a:ext uri="{FF2B5EF4-FFF2-40B4-BE49-F238E27FC236}">
                    <a16:creationId xmlns:a16="http://schemas.microsoft.com/office/drawing/2014/main" id="{94CF0EF5-FC4C-CB53-31F0-C2723E8B3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947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98" name="Rectangle 190">
                <a:extLst>
                  <a:ext uri="{FF2B5EF4-FFF2-40B4-BE49-F238E27FC236}">
                    <a16:creationId xmlns:a16="http://schemas.microsoft.com/office/drawing/2014/main" id="{0E860225-96FC-FD1B-92F8-17067FF16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947"/>
                <a:ext cx="3" cy="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099" name="Rectangle 191">
                <a:extLst>
                  <a:ext uri="{FF2B5EF4-FFF2-40B4-BE49-F238E27FC236}">
                    <a16:creationId xmlns:a16="http://schemas.microsoft.com/office/drawing/2014/main" id="{CAD1BF93-CD48-D42B-6B55-83E137FC1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" y="1874"/>
                <a:ext cx="3" cy="14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100" name="Rectangle 192">
                <a:extLst>
                  <a:ext uri="{FF2B5EF4-FFF2-40B4-BE49-F238E27FC236}">
                    <a16:creationId xmlns:a16="http://schemas.microsoft.com/office/drawing/2014/main" id="{290D2A7E-A3F8-BF33-D29B-7BF5E3BB5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" y="1874"/>
                <a:ext cx="3" cy="14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101" name="Line 193">
                <a:extLst>
                  <a:ext uri="{FF2B5EF4-FFF2-40B4-BE49-F238E27FC236}">
                    <a16:creationId xmlns:a16="http://schemas.microsoft.com/office/drawing/2014/main" id="{81F5BCFB-3D62-6188-847F-2CC95780C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2015"/>
                <a:ext cx="19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102" name="Rectangle 194">
                <a:extLst>
                  <a:ext uri="{FF2B5EF4-FFF2-40B4-BE49-F238E27FC236}">
                    <a16:creationId xmlns:a16="http://schemas.microsoft.com/office/drawing/2014/main" id="{DF8FA9F2-0176-BF21-7E97-8817E6089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015"/>
                <a:ext cx="194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103" name="Rectangle 195">
                <a:extLst>
                  <a:ext uri="{FF2B5EF4-FFF2-40B4-BE49-F238E27FC236}">
                    <a16:creationId xmlns:a16="http://schemas.microsoft.com/office/drawing/2014/main" id="{2A1FD795-DEC5-3FDB-ADCC-6C6AE71C2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" y="1874"/>
                <a:ext cx="3" cy="14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104" name="Rectangle 196">
                <a:extLst>
                  <a:ext uri="{FF2B5EF4-FFF2-40B4-BE49-F238E27FC236}">
                    <a16:creationId xmlns:a16="http://schemas.microsoft.com/office/drawing/2014/main" id="{CCFBA676-4B64-989D-FC61-BB655F224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7" y="2015"/>
                <a:ext cx="1026" cy="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105" name="Line 197">
                <a:extLst>
                  <a:ext uri="{FF2B5EF4-FFF2-40B4-BE49-F238E27FC236}">
                    <a16:creationId xmlns:a16="http://schemas.microsoft.com/office/drawing/2014/main" id="{0678256A-33F6-6D22-7C1F-543978102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" y="2088"/>
                <a:ext cx="4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106" name="Rectangle 198">
                <a:extLst>
                  <a:ext uri="{FF2B5EF4-FFF2-40B4-BE49-F238E27FC236}">
                    <a16:creationId xmlns:a16="http://schemas.microsoft.com/office/drawing/2014/main" id="{990955CE-3773-B7EF-7EBD-A18401B84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2088"/>
                <a:ext cx="42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107" name="Line 199">
                <a:extLst>
                  <a:ext uri="{FF2B5EF4-FFF2-40B4-BE49-F238E27FC236}">
                    <a16:creationId xmlns:a16="http://schemas.microsoft.com/office/drawing/2014/main" id="{604FD142-9989-EC6D-E29F-4BF3B4E8B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2019"/>
                <a:ext cx="0" cy="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108" name="Rectangle 200">
                <a:extLst>
                  <a:ext uri="{FF2B5EF4-FFF2-40B4-BE49-F238E27FC236}">
                    <a16:creationId xmlns:a16="http://schemas.microsoft.com/office/drawing/2014/main" id="{719792B0-E244-0199-A91D-AABB48EB9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019"/>
                <a:ext cx="3" cy="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109" name="Rectangle 201">
                <a:extLst>
                  <a:ext uri="{FF2B5EF4-FFF2-40B4-BE49-F238E27FC236}">
                    <a16:creationId xmlns:a16="http://schemas.microsoft.com/office/drawing/2014/main" id="{61F81F34-21A5-F548-FE5D-1B8D6EFFA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8" y="1874"/>
                <a:ext cx="4" cy="2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110" name="Rectangle 202">
                <a:extLst>
                  <a:ext uri="{FF2B5EF4-FFF2-40B4-BE49-F238E27FC236}">
                    <a16:creationId xmlns:a16="http://schemas.microsoft.com/office/drawing/2014/main" id="{D9CC682B-1F2B-B760-D467-D2F501CCB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2" y="1874"/>
                <a:ext cx="4" cy="2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111" name="Line 203">
                <a:extLst>
                  <a:ext uri="{FF2B5EF4-FFF2-40B4-BE49-F238E27FC236}">
                    <a16:creationId xmlns:a16="http://schemas.microsoft.com/office/drawing/2014/main" id="{643E4FC7-F731-C237-424A-84A828A5B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2088"/>
                <a:ext cx="296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82112" name="Rectangle 204">
                <a:extLst>
                  <a:ext uri="{FF2B5EF4-FFF2-40B4-BE49-F238E27FC236}">
                    <a16:creationId xmlns:a16="http://schemas.microsoft.com/office/drawing/2014/main" id="{AAEF1CB1-0C5D-B93C-9EC3-4B3C98055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088"/>
                <a:ext cx="2967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</p:grpSp>
        <p:sp>
          <p:nvSpPr>
            <p:cNvPr id="7" name="Line 206">
              <a:extLst>
                <a:ext uri="{FF2B5EF4-FFF2-40B4-BE49-F238E27FC236}">
                  <a16:creationId xmlns:a16="http://schemas.microsoft.com/office/drawing/2014/main" id="{F2BB8BA4-C33E-A4CA-416F-C0338A664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2160"/>
              <a:ext cx="4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" name="Rectangle 207">
              <a:extLst>
                <a:ext uri="{FF2B5EF4-FFF2-40B4-BE49-F238E27FC236}">
                  <a16:creationId xmlns:a16="http://schemas.microsoft.com/office/drawing/2014/main" id="{8F368823-290E-F082-468F-44AC71DE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160"/>
              <a:ext cx="42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9" name="Line 208">
              <a:extLst>
                <a:ext uri="{FF2B5EF4-FFF2-40B4-BE49-F238E27FC236}">
                  <a16:creationId xmlns:a16="http://schemas.microsoft.com/office/drawing/2014/main" id="{29BA9154-0DCA-8EC8-DAE9-A3C4C3EFA6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091"/>
              <a:ext cx="0" cy="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10" name="Rectangle 209">
              <a:extLst>
                <a:ext uri="{FF2B5EF4-FFF2-40B4-BE49-F238E27FC236}">
                  <a16:creationId xmlns:a16="http://schemas.microsoft.com/office/drawing/2014/main" id="{ED4DD08E-3B94-231D-A521-0FE0E408F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091"/>
              <a:ext cx="3" cy="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11" name="Line 210">
              <a:extLst>
                <a:ext uri="{FF2B5EF4-FFF2-40B4-BE49-F238E27FC236}">
                  <a16:creationId xmlns:a16="http://schemas.microsoft.com/office/drawing/2014/main" id="{1E3F6CBF-402B-D461-E50B-13D3A0A3A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" y="1651"/>
              <a:ext cx="0" cy="5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12" name="Rectangle 211">
              <a:extLst>
                <a:ext uri="{FF2B5EF4-FFF2-40B4-BE49-F238E27FC236}">
                  <a16:creationId xmlns:a16="http://schemas.microsoft.com/office/drawing/2014/main" id="{8A497676-44EA-BE24-F25E-E8CA6B265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1651"/>
              <a:ext cx="4" cy="5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13" name="Line 212">
              <a:extLst>
                <a:ext uri="{FF2B5EF4-FFF2-40B4-BE49-F238E27FC236}">
                  <a16:creationId xmlns:a16="http://schemas.microsoft.com/office/drawing/2014/main" id="{188914D2-FBC4-2463-A122-1EE6E1C08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" y="1651"/>
              <a:ext cx="0" cy="5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14" name="Rectangle 213">
              <a:extLst>
                <a:ext uri="{FF2B5EF4-FFF2-40B4-BE49-F238E27FC236}">
                  <a16:creationId xmlns:a16="http://schemas.microsoft.com/office/drawing/2014/main" id="{FD73D0D7-E207-6D90-A8DB-2CCA339FF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1651"/>
              <a:ext cx="3" cy="5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15" name="Line 214">
              <a:extLst>
                <a:ext uri="{FF2B5EF4-FFF2-40B4-BE49-F238E27FC236}">
                  <a16:creationId xmlns:a16="http://schemas.microsoft.com/office/drawing/2014/main" id="{4C5B4A67-6C97-34C6-8ADD-8997B4F2E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0"/>
              <a:ext cx="29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16" name="Rectangle 215">
              <a:extLst>
                <a:ext uri="{FF2B5EF4-FFF2-40B4-BE49-F238E27FC236}">
                  <a16:creationId xmlns:a16="http://schemas.microsoft.com/office/drawing/2014/main" id="{78D3C8CC-486F-A157-E4EA-991BFB502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60"/>
              <a:ext cx="2967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17" name="Line 216">
              <a:extLst>
                <a:ext uri="{FF2B5EF4-FFF2-40B4-BE49-F238E27FC236}">
                  <a16:creationId xmlns:a16="http://schemas.microsoft.com/office/drawing/2014/main" id="{56CB9A76-07C4-CFA0-2C84-F5990A44E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2232"/>
              <a:ext cx="7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18" name="Rectangle 217">
              <a:extLst>
                <a:ext uri="{FF2B5EF4-FFF2-40B4-BE49-F238E27FC236}">
                  <a16:creationId xmlns:a16="http://schemas.microsoft.com/office/drawing/2014/main" id="{B63F3355-F46C-63F9-991A-318E584EE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232"/>
              <a:ext cx="76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19" name="Rectangle 218">
              <a:extLst>
                <a:ext uri="{FF2B5EF4-FFF2-40B4-BE49-F238E27FC236}">
                  <a16:creationId xmlns:a16="http://schemas.microsoft.com/office/drawing/2014/main" id="{52B9BD0C-0C7D-CC0D-8F91-6A19EACA5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" y="2232"/>
              <a:ext cx="875" cy="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20" name="Line 219">
              <a:extLst>
                <a:ext uri="{FF2B5EF4-FFF2-40B4-BE49-F238E27FC236}">
                  <a16:creationId xmlns:a16="http://schemas.microsoft.com/office/drawing/2014/main" id="{4754C829-9A3E-F307-6052-B91414A3F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" y="2232"/>
              <a:ext cx="20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21" name="Rectangle 220">
              <a:extLst>
                <a:ext uri="{FF2B5EF4-FFF2-40B4-BE49-F238E27FC236}">
                  <a16:creationId xmlns:a16="http://schemas.microsoft.com/office/drawing/2014/main" id="{D3DD3721-3C97-D785-D5E5-C0A3ECFD9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" y="2232"/>
              <a:ext cx="208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22" name="Line 221">
              <a:extLst>
                <a:ext uri="{FF2B5EF4-FFF2-40B4-BE49-F238E27FC236}">
                  <a16:creationId xmlns:a16="http://schemas.microsoft.com/office/drawing/2014/main" id="{6783292D-5058-0BC5-F2B5-707984A7E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2305"/>
              <a:ext cx="4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23" name="Rectangle 222">
              <a:extLst>
                <a:ext uri="{FF2B5EF4-FFF2-40B4-BE49-F238E27FC236}">
                  <a16:creationId xmlns:a16="http://schemas.microsoft.com/office/drawing/2014/main" id="{70A72671-F7E0-F38D-BE68-0397C8AAB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305"/>
              <a:ext cx="42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24" name="Rectangle 223">
              <a:extLst>
                <a:ext uri="{FF2B5EF4-FFF2-40B4-BE49-F238E27FC236}">
                  <a16:creationId xmlns:a16="http://schemas.microsoft.com/office/drawing/2014/main" id="{92EB32F7-5068-8AB8-C835-48DF021F4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" y="2305"/>
              <a:ext cx="875" cy="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25" name="Line 224">
              <a:extLst>
                <a:ext uri="{FF2B5EF4-FFF2-40B4-BE49-F238E27FC236}">
                  <a16:creationId xmlns:a16="http://schemas.microsoft.com/office/drawing/2014/main" id="{34D2AA2D-DE19-CDA9-7AC3-43630D705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4" y="2019"/>
              <a:ext cx="0" cy="2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26" name="Rectangle 225">
              <a:extLst>
                <a:ext uri="{FF2B5EF4-FFF2-40B4-BE49-F238E27FC236}">
                  <a16:creationId xmlns:a16="http://schemas.microsoft.com/office/drawing/2014/main" id="{7819024F-03FA-F8BC-E890-3A2785077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2019"/>
              <a:ext cx="3" cy="2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27" name="Line 226">
              <a:extLst>
                <a:ext uri="{FF2B5EF4-FFF2-40B4-BE49-F238E27FC236}">
                  <a16:creationId xmlns:a16="http://schemas.microsoft.com/office/drawing/2014/main" id="{8030E07C-FA80-1CD6-0DA1-D564226EF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019"/>
              <a:ext cx="0" cy="2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28" name="Rectangle 227">
              <a:extLst>
                <a:ext uri="{FF2B5EF4-FFF2-40B4-BE49-F238E27FC236}">
                  <a16:creationId xmlns:a16="http://schemas.microsoft.com/office/drawing/2014/main" id="{DFFA1642-C088-4B50-0023-92BB48A7A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019"/>
              <a:ext cx="3" cy="2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29" name="Line 228">
              <a:extLst>
                <a:ext uri="{FF2B5EF4-FFF2-40B4-BE49-F238E27FC236}">
                  <a16:creationId xmlns:a16="http://schemas.microsoft.com/office/drawing/2014/main" id="{105DB090-5CED-78CB-7409-C17BE8124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2019"/>
              <a:ext cx="0" cy="2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30" name="Rectangle 229">
              <a:extLst>
                <a:ext uri="{FF2B5EF4-FFF2-40B4-BE49-F238E27FC236}">
                  <a16:creationId xmlns:a16="http://schemas.microsoft.com/office/drawing/2014/main" id="{5B852BCD-2A54-0E1A-A863-6EEFC9C1C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" y="2019"/>
              <a:ext cx="3" cy="2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31" name="Line 230">
              <a:extLst>
                <a:ext uri="{FF2B5EF4-FFF2-40B4-BE49-F238E27FC236}">
                  <a16:creationId xmlns:a16="http://schemas.microsoft.com/office/drawing/2014/main" id="{931091DE-4D3C-B05E-2558-8F872967D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" y="2305"/>
              <a:ext cx="20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32" name="Rectangle 231">
              <a:extLst>
                <a:ext uri="{FF2B5EF4-FFF2-40B4-BE49-F238E27FC236}">
                  <a16:creationId xmlns:a16="http://schemas.microsoft.com/office/drawing/2014/main" id="{6E36B9F1-977F-15EB-9FFD-218132A61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" y="2305"/>
              <a:ext cx="208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33" name="Line 232">
              <a:extLst>
                <a:ext uri="{FF2B5EF4-FFF2-40B4-BE49-F238E27FC236}">
                  <a16:creationId xmlns:a16="http://schemas.microsoft.com/office/drawing/2014/main" id="{F2E63191-253B-79C7-F90C-ED76368E6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2377"/>
              <a:ext cx="4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34" name="Rectangle 233">
              <a:extLst>
                <a:ext uri="{FF2B5EF4-FFF2-40B4-BE49-F238E27FC236}">
                  <a16:creationId xmlns:a16="http://schemas.microsoft.com/office/drawing/2014/main" id="{BE777414-A05C-9D04-83C3-94A8EF3DE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377"/>
              <a:ext cx="42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35" name="Rectangle 234">
              <a:extLst>
                <a:ext uri="{FF2B5EF4-FFF2-40B4-BE49-F238E27FC236}">
                  <a16:creationId xmlns:a16="http://schemas.microsoft.com/office/drawing/2014/main" id="{9CB8F7F4-3241-1E58-0BA6-645461201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" y="2377"/>
              <a:ext cx="1935" cy="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36" name="Line 235">
              <a:extLst>
                <a:ext uri="{FF2B5EF4-FFF2-40B4-BE49-F238E27FC236}">
                  <a16:creationId xmlns:a16="http://schemas.microsoft.com/office/drawing/2014/main" id="{66F99F21-F6CB-845C-D82A-D3928CE2FF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7" y="2377"/>
              <a:ext cx="10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37" name="Rectangle 236">
              <a:extLst>
                <a:ext uri="{FF2B5EF4-FFF2-40B4-BE49-F238E27FC236}">
                  <a16:creationId xmlns:a16="http://schemas.microsoft.com/office/drawing/2014/main" id="{49447ECE-154E-35E5-973A-3394B9670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7" y="2377"/>
              <a:ext cx="102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38" name="Line 237">
              <a:extLst>
                <a:ext uri="{FF2B5EF4-FFF2-40B4-BE49-F238E27FC236}">
                  <a16:creationId xmlns:a16="http://schemas.microsoft.com/office/drawing/2014/main" id="{12701132-A996-688D-1865-1697428B5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2449"/>
              <a:ext cx="7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39" name="Rectangle 238">
              <a:extLst>
                <a:ext uri="{FF2B5EF4-FFF2-40B4-BE49-F238E27FC236}">
                  <a16:creationId xmlns:a16="http://schemas.microsoft.com/office/drawing/2014/main" id="{B8585C3F-66B0-292B-AC35-3C42E292E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449"/>
              <a:ext cx="76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40" name="Rectangle 239">
              <a:extLst>
                <a:ext uri="{FF2B5EF4-FFF2-40B4-BE49-F238E27FC236}">
                  <a16:creationId xmlns:a16="http://schemas.microsoft.com/office/drawing/2014/main" id="{16E21C0F-952C-1521-269D-76B0F0F18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" y="2449"/>
              <a:ext cx="1935" cy="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41" name="Line 240">
              <a:extLst>
                <a:ext uri="{FF2B5EF4-FFF2-40B4-BE49-F238E27FC236}">
                  <a16:creationId xmlns:a16="http://schemas.microsoft.com/office/drawing/2014/main" id="{6F37681A-6A48-E8BE-04B5-893558261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7" y="2449"/>
              <a:ext cx="10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42" name="Rectangle 241">
              <a:extLst>
                <a:ext uri="{FF2B5EF4-FFF2-40B4-BE49-F238E27FC236}">
                  <a16:creationId xmlns:a16="http://schemas.microsoft.com/office/drawing/2014/main" id="{667258D6-647B-FAD5-3AB3-6FE085FAD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7" y="2449"/>
              <a:ext cx="102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43" name="Rectangle 242">
              <a:extLst>
                <a:ext uri="{FF2B5EF4-FFF2-40B4-BE49-F238E27FC236}">
                  <a16:creationId xmlns:a16="http://schemas.microsoft.com/office/drawing/2014/main" id="{DF448D1E-52A5-5E7C-0DAD-F8016924C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707"/>
              <a:ext cx="183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44" name="Line 243">
              <a:extLst>
                <a:ext uri="{FF2B5EF4-FFF2-40B4-BE49-F238E27FC236}">
                  <a16:creationId xmlns:a16="http://schemas.microsoft.com/office/drawing/2014/main" id="{85928A11-19DC-5C47-DA0A-16560A6C9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2711"/>
              <a:ext cx="35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45" name="Rectangle 244">
              <a:extLst>
                <a:ext uri="{FF2B5EF4-FFF2-40B4-BE49-F238E27FC236}">
                  <a16:creationId xmlns:a16="http://schemas.microsoft.com/office/drawing/2014/main" id="{1A87EE4F-D1E0-F0DE-FFD1-F051B33A5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711"/>
              <a:ext cx="354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46" name="Rectangle 245">
              <a:extLst>
                <a:ext uri="{FF2B5EF4-FFF2-40B4-BE49-F238E27FC236}">
                  <a16:creationId xmlns:a16="http://schemas.microsoft.com/office/drawing/2014/main" id="{95A81365-1624-10EC-9CD3-4994DA24B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1527"/>
              <a:ext cx="6" cy="12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47" name="Line 246">
              <a:extLst>
                <a:ext uri="{FF2B5EF4-FFF2-40B4-BE49-F238E27FC236}">
                  <a16:creationId xmlns:a16="http://schemas.microsoft.com/office/drawing/2014/main" id="{70F873EB-53C5-2EA8-A1A5-3C70D609D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0" y="1874"/>
              <a:ext cx="0" cy="8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48" name="Rectangle 247">
              <a:extLst>
                <a:ext uri="{FF2B5EF4-FFF2-40B4-BE49-F238E27FC236}">
                  <a16:creationId xmlns:a16="http://schemas.microsoft.com/office/drawing/2014/main" id="{8E42DC15-B18B-4000-D88A-180CEF0FB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" y="1874"/>
              <a:ext cx="4" cy="8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49" name="Line 248">
              <a:extLst>
                <a:ext uri="{FF2B5EF4-FFF2-40B4-BE49-F238E27FC236}">
                  <a16:creationId xmlns:a16="http://schemas.microsoft.com/office/drawing/2014/main" id="{1BED2E1F-3D62-053F-D29D-3B40F2BA7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1" y="1874"/>
              <a:ext cx="0" cy="8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50" name="Rectangle 249">
              <a:extLst>
                <a:ext uri="{FF2B5EF4-FFF2-40B4-BE49-F238E27FC236}">
                  <a16:creationId xmlns:a16="http://schemas.microsoft.com/office/drawing/2014/main" id="{8E8F9D01-196E-DCF4-D3CD-DDE7FBCC8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" y="1874"/>
              <a:ext cx="4" cy="8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51" name="Line 250">
              <a:extLst>
                <a:ext uri="{FF2B5EF4-FFF2-40B4-BE49-F238E27FC236}">
                  <a16:creationId xmlns:a16="http://schemas.microsoft.com/office/drawing/2014/main" id="{A04B239B-610B-27DA-1292-07261DEC1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3"/>
              <a:ext cx="0" cy="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52" name="Rectangle 251">
              <a:extLst>
                <a:ext uri="{FF2B5EF4-FFF2-40B4-BE49-F238E27FC236}">
                  <a16:creationId xmlns:a16="http://schemas.microsoft.com/office/drawing/2014/main" id="{E339DD46-8645-F7E4-165C-FCD9B3C6A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63"/>
              <a:ext cx="3" cy="5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53" name="Rectangle 252">
              <a:extLst>
                <a:ext uri="{FF2B5EF4-FFF2-40B4-BE49-F238E27FC236}">
                  <a16:creationId xmlns:a16="http://schemas.microsoft.com/office/drawing/2014/main" id="{F035E81E-4BDA-1A57-851C-ED5C6BF9B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2163"/>
              <a:ext cx="4" cy="54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54" name="Rectangle 253">
              <a:extLst>
                <a:ext uri="{FF2B5EF4-FFF2-40B4-BE49-F238E27FC236}">
                  <a16:creationId xmlns:a16="http://schemas.microsoft.com/office/drawing/2014/main" id="{91B0EFA1-A3BA-64B9-B658-7B52A4BC1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163"/>
              <a:ext cx="3" cy="54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55" name="Rectangle 254">
              <a:extLst>
                <a:ext uri="{FF2B5EF4-FFF2-40B4-BE49-F238E27FC236}">
                  <a16:creationId xmlns:a16="http://schemas.microsoft.com/office/drawing/2014/main" id="{33DBAF7F-9832-0FE6-0AAD-DAE21CBCF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2308"/>
              <a:ext cx="3" cy="40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56" name="Rectangle 255">
              <a:extLst>
                <a:ext uri="{FF2B5EF4-FFF2-40B4-BE49-F238E27FC236}">
                  <a16:creationId xmlns:a16="http://schemas.microsoft.com/office/drawing/2014/main" id="{3B0421EB-EEC8-CAE6-E66F-46BCEE29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308"/>
              <a:ext cx="3" cy="40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57" name="Rectangle 256">
              <a:extLst>
                <a:ext uri="{FF2B5EF4-FFF2-40B4-BE49-F238E27FC236}">
                  <a16:creationId xmlns:a16="http://schemas.microsoft.com/office/drawing/2014/main" id="{321E3B95-262F-ED0B-C91A-774A1CD8E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" y="2308"/>
              <a:ext cx="3" cy="40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58" name="Line 257">
              <a:extLst>
                <a:ext uri="{FF2B5EF4-FFF2-40B4-BE49-F238E27FC236}">
                  <a16:creationId xmlns:a16="http://schemas.microsoft.com/office/drawing/2014/main" id="{B41E63E6-065F-5C69-6AA2-181803D99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4" y="2091"/>
              <a:ext cx="0" cy="6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59" name="Rectangle 258">
              <a:extLst>
                <a:ext uri="{FF2B5EF4-FFF2-40B4-BE49-F238E27FC236}">
                  <a16:creationId xmlns:a16="http://schemas.microsoft.com/office/drawing/2014/main" id="{F92DDB30-6FBC-7F27-4635-1212B84DF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" y="2091"/>
              <a:ext cx="3" cy="6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60" name="Line 259">
              <a:extLst>
                <a:ext uri="{FF2B5EF4-FFF2-40B4-BE49-F238E27FC236}">
                  <a16:creationId xmlns:a16="http://schemas.microsoft.com/office/drawing/2014/main" id="{C3121FF8-B47E-1D97-5A00-591648E46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" y="2091"/>
              <a:ext cx="0" cy="6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61" name="Rectangle 260">
              <a:extLst>
                <a:ext uri="{FF2B5EF4-FFF2-40B4-BE49-F238E27FC236}">
                  <a16:creationId xmlns:a16="http://schemas.microsoft.com/office/drawing/2014/main" id="{BB53AA67-4BED-E9AE-6947-F19AF7487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" y="2091"/>
              <a:ext cx="4" cy="6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62" name="Line 261">
              <a:extLst>
                <a:ext uri="{FF2B5EF4-FFF2-40B4-BE49-F238E27FC236}">
                  <a16:creationId xmlns:a16="http://schemas.microsoft.com/office/drawing/2014/main" id="{CAB0C283-F3AF-9F00-8FBC-FE1662CC6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2" y="2091"/>
              <a:ext cx="0" cy="6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63" name="Rectangle 262">
              <a:extLst>
                <a:ext uri="{FF2B5EF4-FFF2-40B4-BE49-F238E27FC236}">
                  <a16:creationId xmlns:a16="http://schemas.microsoft.com/office/drawing/2014/main" id="{F462B7D2-02EE-90DC-C7E5-EFA3B2A7A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2" y="2091"/>
              <a:ext cx="4" cy="6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20" name="Rectangle 263">
              <a:extLst>
                <a:ext uri="{FF2B5EF4-FFF2-40B4-BE49-F238E27FC236}">
                  <a16:creationId xmlns:a16="http://schemas.microsoft.com/office/drawing/2014/main" id="{61CE0F69-51C6-445B-4997-4F87C0BCE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783"/>
              <a:ext cx="3739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21" name="Rectangle 264">
              <a:extLst>
                <a:ext uri="{FF2B5EF4-FFF2-40B4-BE49-F238E27FC236}">
                  <a16:creationId xmlns:a16="http://schemas.microsoft.com/office/drawing/2014/main" id="{F021A317-7FA6-3807-AC91-F010AC0C5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" y="1533"/>
              <a:ext cx="7" cy="12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24" name="Line 265">
              <a:extLst>
                <a:ext uri="{FF2B5EF4-FFF2-40B4-BE49-F238E27FC236}">
                  <a16:creationId xmlns:a16="http://schemas.microsoft.com/office/drawing/2014/main" id="{009CA344-6AC1-D59F-1D96-21C66D774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25" name="Rectangle 266">
              <a:extLst>
                <a:ext uri="{FF2B5EF4-FFF2-40B4-BE49-F238E27FC236}">
                  <a16:creationId xmlns:a16="http://schemas.microsoft.com/office/drawing/2014/main" id="{D9CBCE27-4749-EF1A-8B74-61F827EBC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790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26" name="Line 267">
              <a:extLst>
                <a:ext uri="{FF2B5EF4-FFF2-40B4-BE49-F238E27FC236}">
                  <a16:creationId xmlns:a16="http://schemas.microsoft.com/office/drawing/2014/main" id="{3B669041-64A8-C6A2-9505-5650A8DEC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0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27" name="Rectangle 268">
              <a:extLst>
                <a:ext uri="{FF2B5EF4-FFF2-40B4-BE49-F238E27FC236}">
                  <a16:creationId xmlns:a16="http://schemas.microsoft.com/office/drawing/2014/main" id="{FFCF75FE-D493-83AF-408C-18C21B994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" y="2790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28" name="Line 269">
              <a:extLst>
                <a:ext uri="{FF2B5EF4-FFF2-40B4-BE49-F238E27FC236}">
                  <a16:creationId xmlns:a16="http://schemas.microsoft.com/office/drawing/2014/main" id="{A6ED577A-7339-9A82-74D9-006E84D17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1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29" name="Rectangle 270">
              <a:extLst>
                <a:ext uri="{FF2B5EF4-FFF2-40B4-BE49-F238E27FC236}">
                  <a16:creationId xmlns:a16="http://schemas.microsoft.com/office/drawing/2014/main" id="{AA34EFCF-54D9-37C0-6CDD-047A37B9B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" y="2790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30" name="Line 271">
              <a:extLst>
                <a:ext uri="{FF2B5EF4-FFF2-40B4-BE49-F238E27FC236}">
                  <a16:creationId xmlns:a16="http://schemas.microsoft.com/office/drawing/2014/main" id="{61E7522D-D6B1-0871-587D-BE2F0717A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31" name="Rectangle 272">
              <a:extLst>
                <a:ext uri="{FF2B5EF4-FFF2-40B4-BE49-F238E27FC236}">
                  <a16:creationId xmlns:a16="http://schemas.microsoft.com/office/drawing/2014/main" id="{4C88EB7C-BF93-578F-ABFF-C6E2C38AB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790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32" name="Line 273">
              <a:extLst>
                <a:ext uri="{FF2B5EF4-FFF2-40B4-BE49-F238E27FC236}">
                  <a16:creationId xmlns:a16="http://schemas.microsoft.com/office/drawing/2014/main" id="{29BE7602-44F3-A69D-6BF5-50C1E47B2E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33" name="Rectangle 274">
              <a:extLst>
                <a:ext uri="{FF2B5EF4-FFF2-40B4-BE49-F238E27FC236}">
                  <a16:creationId xmlns:a16="http://schemas.microsoft.com/office/drawing/2014/main" id="{2AB24B40-FC25-B7C7-4771-FC242F8AA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2790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34" name="Line 275">
              <a:extLst>
                <a:ext uri="{FF2B5EF4-FFF2-40B4-BE49-F238E27FC236}">
                  <a16:creationId xmlns:a16="http://schemas.microsoft.com/office/drawing/2014/main" id="{1FD69189-DFD7-0CD1-EC67-0523E4A20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35" name="Rectangle 276">
              <a:extLst>
                <a:ext uri="{FF2B5EF4-FFF2-40B4-BE49-F238E27FC236}">
                  <a16:creationId xmlns:a16="http://schemas.microsoft.com/office/drawing/2014/main" id="{211BC448-6EF5-7281-63F8-4089E7DD5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790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36" name="Line 277">
              <a:extLst>
                <a:ext uri="{FF2B5EF4-FFF2-40B4-BE49-F238E27FC236}">
                  <a16:creationId xmlns:a16="http://schemas.microsoft.com/office/drawing/2014/main" id="{9653A2D5-0216-32E2-FB79-8DBEDA1D1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4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37" name="Rectangle 278">
              <a:extLst>
                <a:ext uri="{FF2B5EF4-FFF2-40B4-BE49-F238E27FC236}">
                  <a16:creationId xmlns:a16="http://schemas.microsoft.com/office/drawing/2014/main" id="{85D8B9A2-511B-FAEF-475F-50A6E4957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2790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38" name="Line 279">
              <a:extLst>
                <a:ext uri="{FF2B5EF4-FFF2-40B4-BE49-F238E27FC236}">
                  <a16:creationId xmlns:a16="http://schemas.microsoft.com/office/drawing/2014/main" id="{9D4E3394-F410-904A-14EE-8B8B36F81E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39" name="Rectangle 280">
              <a:extLst>
                <a:ext uri="{FF2B5EF4-FFF2-40B4-BE49-F238E27FC236}">
                  <a16:creationId xmlns:a16="http://schemas.microsoft.com/office/drawing/2014/main" id="{E585CC92-7ED5-82F5-8CA0-F335D65DB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790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40" name="Line 281">
              <a:extLst>
                <a:ext uri="{FF2B5EF4-FFF2-40B4-BE49-F238E27FC236}">
                  <a16:creationId xmlns:a16="http://schemas.microsoft.com/office/drawing/2014/main" id="{98445F2A-18F4-A9F0-3EC1-9F2DCEA72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41" name="Rectangle 282">
              <a:extLst>
                <a:ext uri="{FF2B5EF4-FFF2-40B4-BE49-F238E27FC236}">
                  <a16:creationId xmlns:a16="http://schemas.microsoft.com/office/drawing/2014/main" id="{94B12A2A-7022-0F47-ADD1-69FD1BB0F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" y="2790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42" name="Line 283">
              <a:extLst>
                <a:ext uri="{FF2B5EF4-FFF2-40B4-BE49-F238E27FC236}">
                  <a16:creationId xmlns:a16="http://schemas.microsoft.com/office/drawing/2014/main" id="{C33E1016-1681-A62B-1EB0-7DF769D91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4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43" name="Rectangle 284">
              <a:extLst>
                <a:ext uri="{FF2B5EF4-FFF2-40B4-BE49-F238E27FC236}">
                  <a16:creationId xmlns:a16="http://schemas.microsoft.com/office/drawing/2014/main" id="{C8F0B761-3DF1-414D-60B7-36C56B935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" y="2790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44" name="Line 285">
              <a:extLst>
                <a:ext uri="{FF2B5EF4-FFF2-40B4-BE49-F238E27FC236}">
                  <a16:creationId xmlns:a16="http://schemas.microsoft.com/office/drawing/2014/main" id="{40E1F76A-D5C0-F1E3-5581-AFD6515B4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45" name="Rectangle 286">
              <a:extLst>
                <a:ext uri="{FF2B5EF4-FFF2-40B4-BE49-F238E27FC236}">
                  <a16:creationId xmlns:a16="http://schemas.microsoft.com/office/drawing/2014/main" id="{48B16808-E3C8-8327-F3AF-FF7EB90E0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" y="2790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46" name="Line 287">
              <a:extLst>
                <a:ext uri="{FF2B5EF4-FFF2-40B4-BE49-F238E27FC236}">
                  <a16:creationId xmlns:a16="http://schemas.microsoft.com/office/drawing/2014/main" id="{40624CAC-B00A-027F-A6B6-381795175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2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47" name="Rectangle 288">
              <a:extLst>
                <a:ext uri="{FF2B5EF4-FFF2-40B4-BE49-F238E27FC236}">
                  <a16:creationId xmlns:a16="http://schemas.microsoft.com/office/drawing/2014/main" id="{3EA1AAF8-E2EF-797F-13DF-F5F636EB7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2" y="2790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48" name="Line 289">
              <a:extLst>
                <a:ext uri="{FF2B5EF4-FFF2-40B4-BE49-F238E27FC236}">
                  <a16:creationId xmlns:a16="http://schemas.microsoft.com/office/drawing/2014/main" id="{7EB9AE29-F0FB-A0B4-71A8-0FE35C6D1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7" y="2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49" name="Rectangle 290">
              <a:extLst>
                <a:ext uri="{FF2B5EF4-FFF2-40B4-BE49-F238E27FC236}">
                  <a16:creationId xmlns:a16="http://schemas.microsoft.com/office/drawing/2014/main" id="{B4576103-9BBB-A2F8-263A-28A796FC5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" y="2790"/>
              <a:ext cx="3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50" name="Line 291">
              <a:extLst>
                <a:ext uri="{FF2B5EF4-FFF2-40B4-BE49-F238E27FC236}">
                  <a16:creationId xmlns:a16="http://schemas.microsoft.com/office/drawing/2014/main" id="{4D1C28FD-A3B6-28FB-7B83-552A35126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153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51" name="Rectangle 292">
              <a:extLst>
                <a:ext uri="{FF2B5EF4-FFF2-40B4-BE49-F238E27FC236}">
                  <a16:creationId xmlns:a16="http://schemas.microsoft.com/office/drawing/2014/main" id="{AEB49DAE-1588-DE16-8628-3AB90ECEF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1530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52" name="Line 293">
              <a:extLst>
                <a:ext uri="{FF2B5EF4-FFF2-40B4-BE49-F238E27FC236}">
                  <a16:creationId xmlns:a16="http://schemas.microsoft.com/office/drawing/2014/main" id="{02D86EA9-5D26-CB6C-A1D0-52AD1C724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164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53" name="Rectangle 294">
              <a:extLst>
                <a:ext uri="{FF2B5EF4-FFF2-40B4-BE49-F238E27FC236}">
                  <a16:creationId xmlns:a16="http://schemas.microsoft.com/office/drawing/2014/main" id="{65925B49-8822-2CAE-3EFB-4ABBCEFC0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1647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54" name="Line 295">
              <a:extLst>
                <a:ext uri="{FF2B5EF4-FFF2-40B4-BE49-F238E27FC236}">
                  <a16:creationId xmlns:a16="http://schemas.microsoft.com/office/drawing/2014/main" id="{049A0A4A-933C-1957-9868-B83602EBC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187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55" name="Rectangle 296">
              <a:extLst>
                <a:ext uri="{FF2B5EF4-FFF2-40B4-BE49-F238E27FC236}">
                  <a16:creationId xmlns:a16="http://schemas.microsoft.com/office/drawing/2014/main" id="{6BCBCB9E-1E14-3E6A-9A42-5803BA231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1871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56" name="Line 297">
              <a:extLst>
                <a:ext uri="{FF2B5EF4-FFF2-40B4-BE49-F238E27FC236}">
                  <a16:creationId xmlns:a16="http://schemas.microsoft.com/office/drawing/2014/main" id="{45B397D4-1A7F-A528-B2AF-35D33BA03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194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57" name="Rectangle 298">
              <a:extLst>
                <a:ext uri="{FF2B5EF4-FFF2-40B4-BE49-F238E27FC236}">
                  <a16:creationId xmlns:a16="http://schemas.microsoft.com/office/drawing/2014/main" id="{74407847-9912-1AE7-6B1D-8A0CF9804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1943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58" name="Line 299">
              <a:extLst>
                <a:ext uri="{FF2B5EF4-FFF2-40B4-BE49-F238E27FC236}">
                  <a16:creationId xmlns:a16="http://schemas.microsoft.com/office/drawing/2014/main" id="{F60F9AE1-ECE3-DE02-865E-48FB54797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201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59" name="Rectangle 300">
              <a:extLst>
                <a:ext uri="{FF2B5EF4-FFF2-40B4-BE49-F238E27FC236}">
                  <a16:creationId xmlns:a16="http://schemas.microsoft.com/office/drawing/2014/main" id="{6F7FADEC-0EA7-7DEA-4312-5FADC03A8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2015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60" name="Line 301">
              <a:extLst>
                <a:ext uri="{FF2B5EF4-FFF2-40B4-BE49-F238E27FC236}">
                  <a16:creationId xmlns:a16="http://schemas.microsoft.com/office/drawing/2014/main" id="{F465775F-78E4-C9F6-FC93-EA5F10EF7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208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61" name="Rectangle 302">
              <a:extLst>
                <a:ext uri="{FF2B5EF4-FFF2-40B4-BE49-F238E27FC236}">
                  <a16:creationId xmlns:a16="http://schemas.microsoft.com/office/drawing/2014/main" id="{E8858A03-CBB7-D393-0F6E-BBB0DEB2A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2088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62" name="Line 303">
              <a:extLst>
                <a:ext uri="{FF2B5EF4-FFF2-40B4-BE49-F238E27FC236}">
                  <a16:creationId xmlns:a16="http://schemas.microsoft.com/office/drawing/2014/main" id="{4DB06A72-0B76-9F26-C8B8-D0C8D0A8D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216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63" name="Rectangle 304">
              <a:extLst>
                <a:ext uri="{FF2B5EF4-FFF2-40B4-BE49-F238E27FC236}">
                  <a16:creationId xmlns:a16="http://schemas.microsoft.com/office/drawing/2014/main" id="{A769C880-6E0B-AEA1-2A5F-A8643E54B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2160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64" name="Line 305">
              <a:extLst>
                <a:ext uri="{FF2B5EF4-FFF2-40B4-BE49-F238E27FC236}">
                  <a16:creationId xmlns:a16="http://schemas.microsoft.com/office/drawing/2014/main" id="{239DE146-7072-74EA-B587-E11B67898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223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65" name="Rectangle 306">
              <a:extLst>
                <a:ext uri="{FF2B5EF4-FFF2-40B4-BE49-F238E27FC236}">
                  <a16:creationId xmlns:a16="http://schemas.microsoft.com/office/drawing/2014/main" id="{2569017B-DE23-F370-54CE-298D060C6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2232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66" name="Line 307">
              <a:extLst>
                <a:ext uri="{FF2B5EF4-FFF2-40B4-BE49-F238E27FC236}">
                  <a16:creationId xmlns:a16="http://schemas.microsoft.com/office/drawing/2014/main" id="{2F317308-34BD-E6CA-356B-9AF7A4360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230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67" name="Rectangle 308">
              <a:extLst>
                <a:ext uri="{FF2B5EF4-FFF2-40B4-BE49-F238E27FC236}">
                  <a16:creationId xmlns:a16="http://schemas.microsoft.com/office/drawing/2014/main" id="{CFC7F7A7-6C3C-A4BA-AE7D-B1527A78C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2305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68" name="Line 309">
              <a:extLst>
                <a:ext uri="{FF2B5EF4-FFF2-40B4-BE49-F238E27FC236}">
                  <a16:creationId xmlns:a16="http://schemas.microsoft.com/office/drawing/2014/main" id="{0F361CAA-3772-28AA-E925-A7D6376321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237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69" name="Rectangle 310">
              <a:extLst>
                <a:ext uri="{FF2B5EF4-FFF2-40B4-BE49-F238E27FC236}">
                  <a16:creationId xmlns:a16="http://schemas.microsoft.com/office/drawing/2014/main" id="{5AD94741-AEC9-2E71-1F02-AB8086C00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2377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70" name="Line 311">
              <a:extLst>
                <a:ext uri="{FF2B5EF4-FFF2-40B4-BE49-F238E27FC236}">
                  <a16:creationId xmlns:a16="http://schemas.microsoft.com/office/drawing/2014/main" id="{62645DB3-96FC-BD46-B18A-6BADC676A0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244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71" name="Rectangle 312">
              <a:extLst>
                <a:ext uri="{FF2B5EF4-FFF2-40B4-BE49-F238E27FC236}">
                  <a16:creationId xmlns:a16="http://schemas.microsoft.com/office/drawing/2014/main" id="{D3D45A87-3F0E-CE0B-EC3F-EE42AE9C4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2449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72" name="Line 313">
              <a:extLst>
                <a:ext uri="{FF2B5EF4-FFF2-40B4-BE49-F238E27FC236}">
                  <a16:creationId xmlns:a16="http://schemas.microsoft.com/office/drawing/2014/main" id="{D16F8F1E-899B-169F-A297-8A463527C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271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73" name="Rectangle 314">
              <a:extLst>
                <a:ext uri="{FF2B5EF4-FFF2-40B4-BE49-F238E27FC236}">
                  <a16:creationId xmlns:a16="http://schemas.microsoft.com/office/drawing/2014/main" id="{8077FF21-AAB4-7BBD-BE19-7362E22F6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2711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74" name="Line 315">
              <a:extLst>
                <a:ext uri="{FF2B5EF4-FFF2-40B4-BE49-F238E27FC236}">
                  <a16:creationId xmlns:a16="http://schemas.microsoft.com/office/drawing/2014/main" id="{E4755238-3188-89B6-6212-A9F3431D6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" y="278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75" name="Rectangle 316">
              <a:extLst>
                <a:ext uri="{FF2B5EF4-FFF2-40B4-BE49-F238E27FC236}">
                  <a16:creationId xmlns:a16="http://schemas.microsoft.com/office/drawing/2014/main" id="{378A04FF-FC6E-D171-1A84-FA4120BE8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2787"/>
              <a:ext cx="4" cy="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81976" name="Freeform 317">
              <a:extLst>
                <a:ext uri="{FF2B5EF4-FFF2-40B4-BE49-F238E27FC236}">
                  <a16:creationId xmlns:a16="http://schemas.microsoft.com/office/drawing/2014/main" id="{A1F52BDB-818E-113E-9069-E97735CA0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" y="2276"/>
              <a:ext cx="143" cy="140"/>
            </a:xfrm>
            <a:custGeom>
              <a:avLst/>
              <a:gdLst>
                <a:gd name="T0" fmla="*/ 51 w 143"/>
                <a:gd name="T1" fmla="*/ 129 h 140"/>
                <a:gd name="T2" fmla="*/ 11 w 143"/>
                <a:gd name="T3" fmla="*/ 49 h 140"/>
                <a:gd name="T4" fmla="*/ 91 w 143"/>
                <a:gd name="T5" fmla="*/ 11 h 140"/>
                <a:gd name="T6" fmla="*/ 131 w 143"/>
                <a:gd name="T7" fmla="*/ 91 h 140"/>
                <a:gd name="T8" fmla="*/ 51 w 143"/>
                <a:gd name="T9" fmla="*/ 1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0">
                  <a:moveTo>
                    <a:pt x="51" y="129"/>
                  </a:moveTo>
                  <a:cubicBezTo>
                    <a:pt x="18" y="117"/>
                    <a:pt x="0" y="82"/>
                    <a:pt x="11" y="49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5" y="23"/>
                    <a:pt x="143" y="59"/>
                    <a:pt x="131" y="91"/>
                  </a:cubicBezTo>
                  <a:cubicBezTo>
                    <a:pt x="120" y="123"/>
                    <a:pt x="84" y="140"/>
                    <a:pt x="51" y="129"/>
                  </a:cubicBezTo>
                </a:path>
              </a:pathLst>
            </a:custGeom>
            <a:noFill/>
            <a:ln w="15875" cap="flat">
              <a:solidFill>
                <a:srgbClr val="D9D9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</p:grpSp>
      <p:grpSp>
        <p:nvGrpSpPr>
          <p:cNvPr id="82113" name="Group 82112">
            <a:extLst>
              <a:ext uri="{FF2B5EF4-FFF2-40B4-BE49-F238E27FC236}">
                <a16:creationId xmlns:a16="http://schemas.microsoft.com/office/drawing/2014/main" id="{99A649E1-1354-1FE5-9490-31E145EC3D56}"/>
              </a:ext>
            </a:extLst>
          </p:cNvPr>
          <p:cNvGrpSpPr/>
          <p:nvPr/>
        </p:nvGrpSpPr>
        <p:grpSpPr>
          <a:xfrm>
            <a:off x="3604259" y="1094690"/>
            <a:ext cx="4521332" cy="1092678"/>
            <a:chOff x="6602280" y="3799997"/>
            <a:chExt cx="4521332" cy="1092678"/>
          </a:xfrm>
        </p:grpSpPr>
        <p:grpSp>
          <p:nvGrpSpPr>
            <p:cNvPr id="82114" name="Group 82113">
              <a:extLst>
                <a:ext uri="{FF2B5EF4-FFF2-40B4-BE49-F238E27FC236}">
                  <a16:creationId xmlns:a16="http://schemas.microsoft.com/office/drawing/2014/main" id="{2D17B9A8-E560-D778-D341-F2A2F0663FD3}"/>
                </a:ext>
              </a:extLst>
            </p:cNvPr>
            <p:cNvGrpSpPr/>
            <p:nvPr/>
          </p:nvGrpSpPr>
          <p:grpSpPr>
            <a:xfrm>
              <a:off x="6602280" y="3799997"/>
              <a:ext cx="4292732" cy="612648"/>
              <a:chOff x="6602280" y="3799997"/>
              <a:chExt cx="4292732" cy="612648"/>
            </a:xfrm>
          </p:grpSpPr>
          <p:sp>
            <p:nvSpPr>
              <p:cNvPr id="82116" name="Flowchart: Document 82115">
                <a:extLst>
                  <a:ext uri="{FF2B5EF4-FFF2-40B4-BE49-F238E27FC236}">
                    <a16:creationId xmlns:a16="http://schemas.microsoft.com/office/drawing/2014/main" id="{BB12FC0F-71FD-65DA-5290-38A54AD2B482}"/>
                  </a:ext>
                </a:extLst>
              </p:cNvPr>
              <p:cNvSpPr/>
              <p:nvPr/>
            </p:nvSpPr>
            <p:spPr bwMode="auto">
              <a:xfrm>
                <a:off x="6602280" y="3799997"/>
                <a:ext cx="914400" cy="612648"/>
              </a:xfrm>
              <a:prstGeom prst="flowChartDocument">
                <a:avLst/>
              </a:prstGeom>
              <a:solidFill>
                <a:srgbClr val="996633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82117" name="Flowchart: Document 82116">
                <a:extLst>
                  <a:ext uri="{FF2B5EF4-FFF2-40B4-BE49-F238E27FC236}">
                    <a16:creationId xmlns:a16="http://schemas.microsoft.com/office/drawing/2014/main" id="{350B41C4-E539-4A28-1F61-E2F558B9C61E}"/>
                  </a:ext>
                </a:extLst>
              </p:cNvPr>
              <p:cNvSpPr/>
              <p:nvPr/>
            </p:nvSpPr>
            <p:spPr bwMode="auto">
              <a:xfrm>
                <a:off x="7770812" y="3799997"/>
                <a:ext cx="914400" cy="612648"/>
              </a:xfrm>
              <a:prstGeom prst="flowChartDocumen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82118" name="Flowchart: Document 82117">
                <a:extLst>
                  <a:ext uri="{FF2B5EF4-FFF2-40B4-BE49-F238E27FC236}">
                    <a16:creationId xmlns:a16="http://schemas.microsoft.com/office/drawing/2014/main" id="{0FDFBDDB-DAE7-4818-D484-9854F85DB782}"/>
                  </a:ext>
                </a:extLst>
              </p:cNvPr>
              <p:cNvSpPr/>
              <p:nvPr/>
            </p:nvSpPr>
            <p:spPr bwMode="auto">
              <a:xfrm>
                <a:off x="8913812" y="3799997"/>
                <a:ext cx="914400" cy="612648"/>
              </a:xfrm>
              <a:prstGeom prst="flowChartDocumen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82119" name="Flowchart: Document 82118">
                <a:extLst>
                  <a:ext uri="{FF2B5EF4-FFF2-40B4-BE49-F238E27FC236}">
                    <a16:creationId xmlns:a16="http://schemas.microsoft.com/office/drawing/2014/main" id="{7A92E3CE-4450-C0A8-DE5A-D668532B927A}"/>
                  </a:ext>
                </a:extLst>
              </p:cNvPr>
              <p:cNvSpPr/>
              <p:nvPr/>
            </p:nvSpPr>
            <p:spPr bwMode="auto">
              <a:xfrm>
                <a:off x="9980612" y="3799997"/>
                <a:ext cx="914400" cy="612648"/>
              </a:xfrm>
              <a:prstGeom prst="flowChartDocument">
                <a:avLst/>
              </a:prstGeom>
              <a:solidFill>
                <a:srgbClr val="66CC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  <p:sp>
          <p:nvSpPr>
            <p:cNvPr id="82115" name="TextBox 82114">
              <a:extLst>
                <a:ext uri="{FF2B5EF4-FFF2-40B4-BE49-F238E27FC236}">
                  <a16:creationId xmlns:a16="http://schemas.microsoft.com/office/drawing/2014/main" id="{62B226A3-BD70-FFC5-4245-5DE20815E161}"/>
                </a:ext>
              </a:extLst>
            </p:cNvPr>
            <p:cNvSpPr txBox="1"/>
            <p:nvPr/>
          </p:nvSpPr>
          <p:spPr>
            <a:xfrm>
              <a:off x="6932612" y="4523343"/>
              <a:ext cx="419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Model Description Reports (MDRs)</a:t>
              </a:r>
            </a:p>
          </p:txBody>
        </p:sp>
      </p:grpSp>
      <p:sp>
        <p:nvSpPr>
          <p:cNvPr id="82120" name="Arrow: Notched Right 82119">
            <a:extLst>
              <a:ext uri="{FF2B5EF4-FFF2-40B4-BE49-F238E27FC236}">
                <a16:creationId xmlns:a16="http://schemas.microsoft.com/office/drawing/2014/main" id="{4B833130-0C7F-FAFF-63C4-F01FE7DEFD01}"/>
              </a:ext>
            </a:extLst>
          </p:cNvPr>
          <p:cNvSpPr/>
          <p:nvPr/>
        </p:nvSpPr>
        <p:spPr bwMode="auto">
          <a:xfrm rot="16200000">
            <a:off x="3685465" y="2478937"/>
            <a:ext cx="641828" cy="283856"/>
          </a:xfrm>
          <a:prstGeom prst="notch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2124" name="Arrow: Notched Right 82123">
            <a:extLst>
              <a:ext uri="{FF2B5EF4-FFF2-40B4-BE49-F238E27FC236}">
                <a16:creationId xmlns:a16="http://schemas.microsoft.com/office/drawing/2014/main" id="{5BFAEC8D-6023-4975-6673-6D360EF60DF8}"/>
              </a:ext>
            </a:extLst>
          </p:cNvPr>
          <p:cNvSpPr/>
          <p:nvPr/>
        </p:nvSpPr>
        <p:spPr bwMode="auto">
          <a:xfrm rot="16200000">
            <a:off x="4866870" y="2480436"/>
            <a:ext cx="641828" cy="283856"/>
          </a:xfrm>
          <a:prstGeom prst="notched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2125" name="Arrow: Notched Right 82124">
            <a:extLst>
              <a:ext uri="{FF2B5EF4-FFF2-40B4-BE49-F238E27FC236}">
                <a16:creationId xmlns:a16="http://schemas.microsoft.com/office/drawing/2014/main" id="{63C9E424-35DB-28CD-868E-EAB78CFBBB6E}"/>
              </a:ext>
            </a:extLst>
          </p:cNvPr>
          <p:cNvSpPr/>
          <p:nvPr/>
        </p:nvSpPr>
        <p:spPr bwMode="auto">
          <a:xfrm rot="16200000">
            <a:off x="6126267" y="2478059"/>
            <a:ext cx="641828" cy="283856"/>
          </a:xfrm>
          <a:prstGeom prst="notch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2126" name="Arrow: Notched Right 82125">
            <a:extLst>
              <a:ext uri="{FF2B5EF4-FFF2-40B4-BE49-F238E27FC236}">
                <a16:creationId xmlns:a16="http://schemas.microsoft.com/office/drawing/2014/main" id="{21E34E0C-8889-D403-4C1A-285B22619A24}"/>
              </a:ext>
            </a:extLst>
          </p:cNvPr>
          <p:cNvSpPr/>
          <p:nvPr/>
        </p:nvSpPr>
        <p:spPr bwMode="auto">
          <a:xfrm rot="16200000">
            <a:off x="7148295" y="2470081"/>
            <a:ext cx="641828" cy="283856"/>
          </a:xfrm>
          <a:prstGeom prst="notch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3584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Lack of Attention to Detail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914162" y="1066800"/>
            <a:ext cx="10792189" cy="4495800"/>
          </a:xfrm>
        </p:spPr>
        <p:txBody>
          <a:bodyPr lIns="0" tIns="0" rIns="0" bIns="0"/>
          <a:lstStyle/>
          <a:p>
            <a:pPr marL="457200" indent="-4572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How to represent </a:t>
            </a:r>
            <a:r>
              <a:rPr lang="en-US" sz="2800" i="1" u="sng" dirty="0">
                <a:latin typeface="+mn-lt"/>
              </a:rPr>
              <a:t>global</a:t>
            </a:r>
            <a:r>
              <a:rPr lang="en-US" sz="2800" dirty="0">
                <a:latin typeface="+mn-lt"/>
              </a:rPr>
              <a:t> flight paths? </a:t>
            </a:r>
            <a:endParaRPr lang="en-US" sz="2400" dirty="0">
              <a:latin typeface="+mn-lt"/>
            </a:endParaRPr>
          </a:p>
          <a:p>
            <a:pPr marL="9144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Several coordinate systems describe the Earth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Latitude and Longitude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Universal Transverse Mercator (UTM)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Universal Polar Stereographic (UPS)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Geodetic Height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Cartesian Coordinates</a:t>
            </a:r>
            <a:endParaRPr lang="en-US" dirty="0">
              <a:latin typeface="+mn-lt"/>
            </a:endParaRPr>
          </a:p>
          <a:p>
            <a:pPr marL="685800" indent="-228600" eaLnBrk="1" hangingPunct="1"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+mn-lt"/>
            </a:endParaRPr>
          </a:p>
          <a:p>
            <a:pPr marL="9144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The one chosen for simulation implementation: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Latitude and Longitude</a:t>
            </a:r>
          </a:p>
          <a:p>
            <a:pPr marL="282575" lvl="1" indent="0" eaLnBrk="1" hangingPunct="1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8602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A23BF4-00A3-4E25-9F4D-FCF2E7E546DB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7653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Lack of Attention to Detail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82474" y="1600200"/>
            <a:ext cx="10792189" cy="4495800"/>
          </a:xfrm>
        </p:spPr>
        <p:txBody>
          <a:bodyPr lIns="0" tIns="0" rIns="0" bIns="0"/>
          <a:lstStyle/>
          <a:p>
            <a:pPr marL="457200" indent="-4572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If using latitude and longitude, then </a:t>
            </a:r>
            <a:r>
              <a:rPr lang="en-US" sz="2800" i="1" u="sng" dirty="0">
                <a:latin typeface="+mn-lt"/>
              </a:rPr>
              <a:t>global</a:t>
            </a:r>
            <a:r>
              <a:rPr lang="en-US" sz="2800" dirty="0">
                <a:latin typeface="+mn-lt"/>
              </a:rPr>
              <a:t> flight path becomes an algorithm calculating </a:t>
            </a:r>
            <a:r>
              <a:rPr lang="en-US" sz="2800" i="1" u="sng" dirty="0">
                <a:latin typeface="+mn-lt"/>
              </a:rPr>
              <a:t>latitude</a:t>
            </a:r>
            <a:r>
              <a:rPr lang="en-US" sz="2800" dirty="0">
                <a:latin typeface="+mn-lt"/>
              </a:rPr>
              <a:t> and </a:t>
            </a:r>
            <a:r>
              <a:rPr lang="en-US" sz="2800" i="1" u="sng" dirty="0">
                <a:latin typeface="+mn-lt"/>
              </a:rPr>
              <a:t>longitude</a:t>
            </a:r>
            <a:r>
              <a:rPr lang="en-US" sz="2800" dirty="0">
                <a:latin typeface="+mn-lt"/>
              </a:rPr>
              <a:t> coordinates</a:t>
            </a:r>
          </a:p>
          <a:p>
            <a:pPr marL="698500" indent="-457200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2800" dirty="0">
              <a:latin typeface="+mn-lt"/>
            </a:endParaRPr>
          </a:p>
          <a:p>
            <a:pPr marL="914400" indent="-457200"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Simple solution for modeling in the most of the world</a:t>
            </a:r>
          </a:p>
          <a:p>
            <a:pPr marL="914400" indent="-24130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+mn-lt"/>
            </a:endParaRPr>
          </a:p>
          <a:p>
            <a:pPr marL="914400" indent="-457200"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Except for the coordinate system </a:t>
            </a:r>
            <a:r>
              <a:rPr lang="en-US" sz="2400" i="1" u="sng" dirty="0">
                <a:latin typeface="+mn-lt"/>
              </a:rPr>
              <a:t>boundaries</a:t>
            </a:r>
            <a:endParaRPr lang="en-US" sz="2400" i="1" u="sng" dirty="0">
              <a:solidFill>
                <a:srgbClr val="FF0000"/>
              </a:solidFill>
              <a:latin typeface="+mn-lt"/>
            </a:endParaRPr>
          </a:p>
          <a:p>
            <a:pPr marL="914400" lvl="1" indent="0" eaLnBrk="1" hangingPunct="1">
              <a:buFontTx/>
              <a:buNone/>
              <a:defRPr/>
            </a:pPr>
            <a:endParaRPr lang="en-US" sz="1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8806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BE1B94-EA09-4E30-BD01-AA3664E6E9E9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128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1274663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Modeling and Simulation (M&amp;S) Basics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07868" y="1066800"/>
            <a:ext cx="11096909" cy="4953000"/>
          </a:xfrm>
        </p:spPr>
        <p:txBody>
          <a:bodyPr lIns="0" tIns="0" rIns="0" bIns="0">
            <a:normAutofit/>
          </a:bodyPr>
          <a:lstStyle/>
          <a:p>
            <a:pPr eaLnBrk="1" hangingPunct="1"/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Terminology</a:t>
            </a:r>
          </a:p>
          <a:p>
            <a:pPr marL="914400" lvl="1" eaLnBrk="1" hangingPunct="1"/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Model (noun): “a pattern of something to be made”</a:t>
            </a:r>
          </a:p>
          <a:p>
            <a:pPr marL="914400" lvl="1" eaLnBrk="1" hangingPunct="1"/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Model (verb):  “to produce a representation of or simulation of”</a:t>
            </a:r>
          </a:p>
          <a:p>
            <a:pPr marL="914400" lvl="1" eaLnBrk="1" hangingPunct="1"/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Simulation: “the imitative representation of the functioning of one system or process by means of the functioning of another”</a:t>
            </a:r>
          </a:p>
          <a:p>
            <a:pPr marL="914400" lvl="1" eaLnBrk="1" hangingPunct="1"/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The terms </a:t>
            </a:r>
            <a:r>
              <a:rPr lang="en-US" altLang="en-US" sz="2600" i="1" u="sng" dirty="0">
                <a:latin typeface="+mn-lt"/>
                <a:ea typeface="ＭＳ Ｐゴシック" panose="020B0600070205080204" pitchFamily="34" charset="-128"/>
              </a:rPr>
              <a:t>Model</a:t>
            </a: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 and </a:t>
            </a:r>
            <a:r>
              <a:rPr lang="en-US" altLang="en-US" sz="2600" i="1" u="sng" dirty="0">
                <a:latin typeface="+mn-lt"/>
                <a:ea typeface="ＭＳ Ｐゴシック" panose="020B0600070205080204" pitchFamily="34" charset="-128"/>
              </a:rPr>
              <a:t>Simulation</a:t>
            </a: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 are often incorrectly used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The subtle but very important difference is that </a:t>
            </a:r>
            <a:r>
              <a:rPr lang="en-US" altLang="en-US" sz="2600" i="1" u="sng" dirty="0">
                <a:latin typeface="+mn-lt"/>
                <a:ea typeface="ＭＳ Ｐゴシック" panose="020B0600070205080204" pitchFamily="34" charset="-128"/>
              </a:rPr>
              <a:t>simulation</a:t>
            </a: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 is a </a:t>
            </a:r>
            <a:r>
              <a:rPr lang="en-US" altLang="en-US" sz="2600" i="1" u="sng" dirty="0">
                <a:latin typeface="+mn-lt"/>
                <a:ea typeface="ＭＳ Ｐゴシック" panose="020B0600070205080204" pitchFamily="34" charset="-128"/>
              </a:rPr>
              <a:t>model implemented over time</a:t>
            </a: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  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This implies that </a:t>
            </a:r>
            <a:r>
              <a:rPr lang="en-US" altLang="en-US" sz="2600" i="1" u="sng" dirty="0">
                <a:latin typeface="+mn-lt"/>
                <a:ea typeface="ＭＳ Ｐゴシック" panose="020B0600070205080204" pitchFamily="34" charset="-128"/>
              </a:rPr>
              <a:t>models</a:t>
            </a:r>
            <a:r>
              <a:rPr lang="en-US" altLang="en-US" sz="2600" i="1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are </a:t>
            </a:r>
            <a:r>
              <a:rPr lang="en-US" altLang="en-US" sz="2600" i="1" u="sng" dirty="0">
                <a:latin typeface="+mn-lt"/>
                <a:ea typeface="ＭＳ Ｐゴシック" panose="020B0600070205080204" pitchFamily="34" charset="-128"/>
              </a:rPr>
              <a:t>static</a:t>
            </a: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 while </a:t>
            </a:r>
            <a:r>
              <a:rPr lang="en-US" altLang="en-US" sz="2600" i="1" u="sng" dirty="0">
                <a:latin typeface="+mn-lt"/>
                <a:ea typeface="ＭＳ Ｐゴシック" panose="020B0600070205080204" pitchFamily="34" charset="-128"/>
              </a:rPr>
              <a:t>simulations</a:t>
            </a:r>
            <a:r>
              <a:rPr lang="en-US" altLang="en-US" sz="2600" i="1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en-US" sz="2600" dirty="0">
                <a:latin typeface="+mn-lt"/>
                <a:ea typeface="ＭＳ Ｐゴシック" panose="020B0600070205080204" pitchFamily="34" charset="-128"/>
              </a:rPr>
              <a:t>are </a:t>
            </a:r>
            <a:r>
              <a:rPr lang="en-US" altLang="en-US" sz="2600" i="1" u="sng" dirty="0">
                <a:latin typeface="+mn-lt"/>
                <a:ea typeface="ＭＳ Ｐゴシック" panose="020B0600070205080204" pitchFamily="34" charset="-128"/>
              </a:rPr>
              <a:t>dynamic</a:t>
            </a:r>
            <a:endParaRPr lang="en-US" altLang="en-US" sz="2600" dirty="0">
              <a:latin typeface="+mn-lt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3E1B44-594D-4512-A076-20FF71D4BBA6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Coordinate Boundaries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9450" y="1033668"/>
            <a:ext cx="7135440" cy="2362200"/>
          </a:xfrm>
        </p:spPr>
        <p:txBody>
          <a:bodyPr lIns="0" tIns="0" rIns="0" bIns="0">
            <a:normAutofit/>
          </a:bodyPr>
          <a:lstStyle/>
          <a:p>
            <a:pPr marL="457200" indent="-457200" eaLnBrk="1" hangingPunct="1">
              <a:defRPr/>
            </a:pPr>
            <a:r>
              <a:rPr lang="en-US" sz="2800" dirty="0">
                <a:latin typeface="+mn-lt"/>
              </a:rPr>
              <a:t>Latitude / Longitude coordinate system </a:t>
            </a:r>
            <a:r>
              <a:rPr lang="en-US" sz="2800" i="1" u="sng" dirty="0">
                <a:latin typeface="+mn-lt"/>
              </a:rPr>
              <a:t>boundaries</a:t>
            </a:r>
            <a:endParaRPr lang="en-US" sz="2400" dirty="0">
              <a:latin typeface="+mn-lt"/>
            </a:endParaRPr>
          </a:p>
          <a:p>
            <a:pPr marL="914400" lvl="1" defTabSz="342900" eaLnBrk="1" hangingPunct="1">
              <a:defRPr/>
            </a:pPr>
            <a:r>
              <a:rPr lang="en-US" sz="2400" dirty="0">
                <a:latin typeface="+mn-lt"/>
              </a:rPr>
              <a:t>The Equator</a:t>
            </a:r>
          </a:p>
          <a:p>
            <a:pPr marL="914400" lvl="1" defTabSz="342900" eaLnBrk="1" hangingPunct="1">
              <a:defRPr/>
            </a:pPr>
            <a:r>
              <a:rPr lang="en-US" sz="2400" dirty="0">
                <a:latin typeface="+mn-lt"/>
              </a:rPr>
              <a:t>The North and South Poles</a:t>
            </a:r>
          </a:p>
          <a:p>
            <a:pPr marL="282575" lvl="1" indent="0" eaLnBrk="1" hangingPunct="1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342900" lvl="1" indent="0">
              <a:buNone/>
              <a:defRPr/>
            </a:pPr>
            <a:endParaRPr lang="en-US" sz="2400" dirty="0">
              <a:latin typeface="Tahoma" charset="0"/>
            </a:endParaRPr>
          </a:p>
          <a:p>
            <a:pPr marL="342900" lvl="1" indent="0" eaLnBrk="1" hangingPunct="1">
              <a:buNone/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90116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406182" y="6464493"/>
            <a:ext cx="2844059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9F44C5-5650-4CF6-96E5-DF8A9A31C4DD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0CADC9-44B4-9F57-D165-FC7AC686459C}"/>
              </a:ext>
            </a:extLst>
          </p:cNvPr>
          <p:cNvGrpSpPr/>
          <p:nvPr/>
        </p:nvGrpSpPr>
        <p:grpSpPr>
          <a:xfrm>
            <a:off x="1207770" y="3014877"/>
            <a:ext cx="3124200" cy="3447324"/>
            <a:chOff x="678553" y="3100041"/>
            <a:chExt cx="3124200" cy="34473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4A7D54-BA49-F3D7-65A3-F64F70754004}"/>
                </a:ext>
              </a:extLst>
            </p:cNvPr>
            <p:cNvSpPr txBox="1"/>
            <p:nvPr/>
          </p:nvSpPr>
          <p:spPr>
            <a:xfrm flipV="1">
              <a:off x="2059306" y="6178033"/>
              <a:ext cx="362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09445DE-210D-4512-8CCF-13982B448951}"/>
                </a:ext>
              </a:extLst>
            </p:cNvPr>
            <p:cNvGrpSpPr/>
            <p:nvPr/>
          </p:nvGrpSpPr>
          <p:grpSpPr>
            <a:xfrm>
              <a:off x="678553" y="3100041"/>
              <a:ext cx="3124200" cy="3145674"/>
              <a:chOff x="678553" y="3100041"/>
              <a:chExt cx="3124200" cy="314567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F35874B-FCD0-205A-A205-2A535B6CB0C4}"/>
                  </a:ext>
                </a:extLst>
              </p:cNvPr>
              <p:cNvGrpSpPr/>
              <p:nvPr/>
            </p:nvGrpSpPr>
            <p:grpSpPr>
              <a:xfrm>
                <a:off x="678553" y="3456862"/>
                <a:ext cx="3124200" cy="2743200"/>
                <a:chOff x="684212" y="3429000"/>
                <a:chExt cx="3124200" cy="2743200"/>
              </a:xfrm>
            </p:grpSpPr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C649AC05-FD3D-B6CF-DC76-0C005208C8DB}"/>
                    </a:ext>
                  </a:extLst>
                </p:cNvPr>
                <p:cNvSpPr/>
                <p:nvPr/>
              </p:nvSpPr>
              <p:spPr bwMode="auto">
                <a:xfrm>
                  <a:off x="684212" y="3429000"/>
                  <a:ext cx="3124200" cy="27432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4E9D36BC-4FC8-2AB1-9409-E124A793C427}"/>
                    </a:ext>
                  </a:extLst>
                </p:cNvPr>
                <p:cNvCxnSpPr>
                  <a:endCxn id="2" idx="6"/>
                </p:cNvCxnSpPr>
                <p:nvPr/>
              </p:nvCxnSpPr>
              <p:spPr bwMode="auto">
                <a:xfrm>
                  <a:off x="684212" y="4800600"/>
                  <a:ext cx="31242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A828FAB6-FD24-A6E5-EC92-FA36398DE94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60412" y="5257800"/>
                  <a:ext cx="2971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16D7A14B-F017-7C4A-6E07-DF79A2B6565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60412" y="4343400"/>
                  <a:ext cx="29718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652BD45-1FB0-D208-6031-2E9DA1EB5A8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89012" y="5638800"/>
                  <a:ext cx="25146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D8517847-FBE9-C7B3-9A6D-1866BA78054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89012" y="3962400"/>
                  <a:ext cx="25146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C3A4A76-5722-505B-1049-19EDA63A2B9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08112" y="5943600"/>
                  <a:ext cx="16764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8CC2F1A-2841-DD49-C8CA-1D1FD8B9F00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08112" y="3657600"/>
                  <a:ext cx="16764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8651AA9B-B2FF-4D05-4E95-4271AE16FEC4}"/>
                  </a:ext>
                </a:extLst>
              </p:cNvPr>
              <p:cNvGrpSpPr/>
              <p:nvPr/>
            </p:nvGrpSpPr>
            <p:grpSpPr>
              <a:xfrm>
                <a:off x="1750022" y="3100041"/>
                <a:ext cx="992579" cy="3145674"/>
                <a:chOff x="1750022" y="3100041"/>
                <a:chExt cx="992579" cy="3145674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54E698B-535C-F7DC-BB99-7E90C294F031}"/>
                    </a:ext>
                  </a:extLst>
                </p:cNvPr>
                <p:cNvSpPr txBox="1"/>
                <p:nvPr/>
              </p:nvSpPr>
              <p:spPr>
                <a:xfrm>
                  <a:off x="1750022" y="4507469"/>
                  <a:ext cx="992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Equator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F6094CE-B909-685D-2E49-2804C164D5C0}"/>
                    </a:ext>
                  </a:extLst>
                </p:cNvPr>
                <p:cNvSpPr txBox="1"/>
                <p:nvPr/>
              </p:nvSpPr>
              <p:spPr>
                <a:xfrm>
                  <a:off x="2070622" y="3100041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N</a:t>
                  </a:r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C70F674-4950-ED3B-0B6F-0C0D9E1DA44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40741" y="3375259"/>
                  <a:ext cx="0" cy="188227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FF82519A-66EC-E935-4E62-AE46D497752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45489" y="6057488"/>
                  <a:ext cx="0" cy="188227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42" name="Rectangle 3">
            <a:extLst>
              <a:ext uri="{FF2B5EF4-FFF2-40B4-BE49-F238E27FC236}">
                <a16:creationId xmlns:a16="http://schemas.microsoft.com/office/drawing/2014/main" id="{19ED63E5-2B82-CD6B-1077-44E32BFA5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1" y="1559991"/>
            <a:ext cx="4241429" cy="131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457052" indent="-45705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799">
                <a:solidFill>
                  <a:schemeClr val="tx1"/>
                </a:solidFill>
                <a:latin typeface="Arial Narrow" pitchFamily="34" charset="0"/>
                <a:ea typeface="Arial Narrow" charset="0"/>
                <a:cs typeface="Arial Narrow" charset="0"/>
              </a:defRPr>
            </a:lvl1pPr>
            <a:lvl2pPr marL="990278" indent="-3808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399">
                <a:solidFill>
                  <a:schemeClr val="tx1"/>
                </a:solidFill>
                <a:latin typeface="Arial Narrow" pitchFamily="34" charset="0"/>
                <a:ea typeface="Arial Narrow" charset="0"/>
                <a:cs typeface="Arial Narrow" charset="0"/>
              </a:defRPr>
            </a:lvl2pPr>
            <a:lvl3pPr marL="1523505" indent="-3047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999">
                <a:solidFill>
                  <a:schemeClr val="tx1"/>
                </a:solidFill>
                <a:latin typeface="Arial Narrow" pitchFamily="34" charset="0"/>
              </a:defRPr>
            </a:lvl3pPr>
            <a:lvl4pPr marL="2132907" indent="-3047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1799">
                <a:solidFill>
                  <a:schemeClr val="tx1"/>
                </a:solidFill>
                <a:latin typeface="Arial Narrow" pitchFamily="34" charset="0"/>
              </a:defRPr>
            </a:lvl4pPr>
            <a:lvl5pPr marL="2742308" indent="-3047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799">
                <a:solidFill>
                  <a:schemeClr val="tx1"/>
                </a:solidFill>
                <a:latin typeface="Arial Narrow" pitchFamily="34" charset="0"/>
              </a:defRPr>
            </a:lvl5pPr>
            <a:lvl6pPr marL="3351710" indent="-3047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6">
                <a:solidFill>
                  <a:schemeClr val="tx1"/>
                </a:solidFill>
                <a:latin typeface="+mn-lt"/>
              </a:defRPr>
            </a:lvl6pPr>
            <a:lvl7pPr marL="3961112" indent="-3047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6">
                <a:solidFill>
                  <a:schemeClr val="tx1"/>
                </a:solidFill>
                <a:latin typeface="+mn-lt"/>
              </a:defRPr>
            </a:lvl7pPr>
            <a:lvl8pPr marL="4570514" indent="-3047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6">
                <a:solidFill>
                  <a:schemeClr val="tx1"/>
                </a:solidFill>
                <a:latin typeface="+mn-lt"/>
              </a:defRPr>
            </a:lvl8pPr>
            <a:lvl9pPr marL="5179916" indent="-3047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6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sz="2400" kern="0" dirty="0"/>
          </a:p>
          <a:p>
            <a:pPr marL="914400" lvl="1" indent="-457200" defTabSz="342900">
              <a:defRPr/>
            </a:pPr>
            <a:r>
              <a:rPr lang="en-US" sz="2600" kern="0" dirty="0">
                <a:latin typeface="+mn-lt"/>
              </a:rPr>
              <a:t>The Greenwich Meridian</a:t>
            </a:r>
          </a:p>
          <a:p>
            <a:pPr marL="914400" lvl="1" indent="-457200" defTabSz="342900">
              <a:defRPr/>
            </a:pPr>
            <a:r>
              <a:rPr lang="en-US" sz="2600" kern="0" dirty="0">
                <a:latin typeface="+mn-lt"/>
              </a:rPr>
              <a:t>The Anti-Meridian</a:t>
            </a:r>
          </a:p>
          <a:p>
            <a:pPr marL="282575" lvl="1" indent="0">
              <a:buFontTx/>
              <a:buNone/>
              <a:defRPr/>
            </a:pPr>
            <a:endParaRPr lang="en-US" kern="0" dirty="0">
              <a:solidFill>
                <a:srgbClr val="FF0000"/>
              </a:solidFill>
            </a:endParaRPr>
          </a:p>
          <a:p>
            <a:pPr marL="282575" lvl="1" indent="0">
              <a:buFontTx/>
              <a:buNone/>
              <a:defRPr/>
            </a:pPr>
            <a:endParaRPr lang="en-US" sz="1000" kern="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kern="0" dirty="0"/>
          </a:p>
          <a:p>
            <a:pPr marL="342900" lvl="1" indent="0">
              <a:buFont typeface="Wingdings" pitchFamily="2" charset="2"/>
              <a:buNone/>
              <a:defRPr/>
            </a:pPr>
            <a:endParaRPr lang="en-US" sz="2400" kern="0" dirty="0">
              <a:latin typeface="Tahoma" charset="0"/>
            </a:endParaRPr>
          </a:p>
          <a:p>
            <a:pPr marL="342900" lvl="1" indent="0">
              <a:buFont typeface="Wingdings" pitchFamily="2" charset="2"/>
              <a:buNone/>
              <a:defRPr/>
            </a:pPr>
            <a:endParaRPr lang="en-US" kern="0" dirty="0"/>
          </a:p>
          <a:p>
            <a:pPr marL="228600" indent="-228600">
              <a:defRPr/>
            </a:pPr>
            <a:endParaRPr lang="en-US" sz="1800" kern="0" dirty="0"/>
          </a:p>
        </p:txBody>
      </p:sp>
      <p:grpSp>
        <p:nvGrpSpPr>
          <p:cNvPr id="90119" name="Group 90118">
            <a:extLst>
              <a:ext uri="{FF2B5EF4-FFF2-40B4-BE49-F238E27FC236}">
                <a16:creationId xmlns:a16="http://schemas.microsoft.com/office/drawing/2014/main" id="{181C40B0-572B-2E89-6442-B9FDC4510059}"/>
              </a:ext>
            </a:extLst>
          </p:cNvPr>
          <p:cNvGrpSpPr/>
          <p:nvPr/>
        </p:nvGrpSpPr>
        <p:grpSpPr>
          <a:xfrm>
            <a:off x="7091531" y="3039194"/>
            <a:ext cx="3124200" cy="3447325"/>
            <a:chOff x="7091531" y="3039194"/>
            <a:chExt cx="3124200" cy="3447325"/>
          </a:xfrm>
        </p:grpSpPr>
        <p:grpSp>
          <p:nvGrpSpPr>
            <p:cNvPr id="90117" name="Group 90116">
              <a:extLst>
                <a:ext uri="{FF2B5EF4-FFF2-40B4-BE49-F238E27FC236}">
                  <a16:creationId xmlns:a16="http://schemas.microsoft.com/office/drawing/2014/main" id="{4F9B6F27-994E-73CC-609A-5792FB640970}"/>
                </a:ext>
              </a:extLst>
            </p:cNvPr>
            <p:cNvGrpSpPr/>
            <p:nvPr/>
          </p:nvGrpSpPr>
          <p:grpSpPr>
            <a:xfrm>
              <a:off x="7091531" y="3039194"/>
              <a:ext cx="3124200" cy="3447325"/>
              <a:chOff x="7091531" y="3039194"/>
              <a:chExt cx="3124200" cy="3447325"/>
            </a:xfrm>
          </p:grpSpPr>
          <p:grpSp>
            <p:nvGrpSpPr>
              <p:cNvPr id="90115" name="Group 90114">
                <a:extLst>
                  <a:ext uri="{FF2B5EF4-FFF2-40B4-BE49-F238E27FC236}">
                    <a16:creationId xmlns:a16="http://schemas.microsoft.com/office/drawing/2014/main" id="{19E107AF-A46A-8BB4-E3CB-FB80404D6F27}"/>
                  </a:ext>
                </a:extLst>
              </p:cNvPr>
              <p:cNvGrpSpPr/>
              <p:nvPr/>
            </p:nvGrpSpPr>
            <p:grpSpPr>
              <a:xfrm>
                <a:off x="7091531" y="3039194"/>
                <a:ext cx="3124200" cy="3095264"/>
                <a:chOff x="7091531" y="3039194"/>
                <a:chExt cx="3124200" cy="3095264"/>
              </a:xfrm>
            </p:grpSpPr>
            <p:grpSp>
              <p:nvGrpSpPr>
                <p:cNvPr id="90112" name="Group 90111">
                  <a:extLst>
                    <a:ext uri="{FF2B5EF4-FFF2-40B4-BE49-F238E27FC236}">
                      <a16:creationId xmlns:a16="http://schemas.microsoft.com/office/drawing/2014/main" id="{2F42FA18-8209-8D6E-2BF0-C588AE04E86B}"/>
                    </a:ext>
                  </a:extLst>
                </p:cNvPr>
                <p:cNvGrpSpPr/>
                <p:nvPr/>
              </p:nvGrpSpPr>
              <p:grpSpPr>
                <a:xfrm>
                  <a:off x="7091531" y="3386499"/>
                  <a:ext cx="3124200" cy="2747959"/>
                  <a:chOff x="7091531" y="3386499"/>
                  <a:chExt cx="3124200" cy="2747959"/>
                </a:xfrm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9733CF38-7359-69BA-D56C-705592A049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91531" y="3391258"/>
                    <a:ext cx="3124200" cy="274320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B5A2667D-6AC1-4EA6-2BC9-AD6452C36A85}"/>
                      </a:ext>
                    </a:extLst>
                  </p:cNvPr>
                  <p:cNvCxnSpPr>
                    <a:cxnSpLocks/>
                    <a:stCxn id="52" idx="0"/>
                    <a:endCxn id="52" idx="4"/>
                  </p:cNvCxnSpPr>
                  <p:nvPr/>
                </p:nvCxnSpPr>
                <p:spPr bwMode="auto">
                  <a:xfrm>
                    <a:off x="8653631" y="3391258"/>
                    <a:ext cx="0" cy="27432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4E9156E5-AFDD-191F-38BB-BB555C1A28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084765" y="3408527"/>
                    <a:ext cx="1133847" cy="2708661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3C943AF6-5AFD-8976-6C44-58FE80B6976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66012" y="3386499"/>
                    <a:ext cx="2362200" cy="2730689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</p:grp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D1D2D117-2C1D-538E-6370-EB0F9FEB8C3D}"/>
                    </a:ext>
                  </a:extLst>
                </p:cNvPr>
                <p:cNvSpPr txBox="1"/>
                <p:nvPr/>
              </p:nvSpPr>
              <p:spPr>
                <a:xfrm>
                  <a:off x="8472284" y="3039194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N</a:t>
                  </a:r>
                </a:p>
              </p:txBody>
            </p:sp>
          </p:grp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8896DDF-9401-C446-B046-AC86F3745157}"/>
                  </a:ext>
                </a:extLst>
              </p:cNvPr>
              <p:cNvSpPr txBox="1"/>
              <p:nvPr/>
            </p:nvSpPr>
            <p:spPr>
              <a:xfrm flipV="1">
                <a:off x="8472284" y="6117187"/>
                <a:ext cx="362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</a:p>
            </p:txBody>
          </p:sp>
        </p:grpSp>
        <p:sp>
          <p:nvSpPr>
            <p:cNvPr id="90118" name="TextBox 90117">
              <a:extLst>
                <a:ext uri="{FF2B5EF4-FFF2-40B4-BE49-F238E27FC236}">
                  <a16:creationId xmlns:a16="http://schemas.microsoft.com/office/drawing/2014/main" id="{21575CA3-C885-6C57-6A55-C3A482992562}"/>
                </a:ext>
              </a:extLst>
            </p:cNvPr>
            <p:cNvSpPr txBox="1"/>
            <p:nvPr/>
          </p:nvSpPr>
          <p:spPr>
            <a:xfrm rot="16200000">
              <a:off x="7824584" y="447210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Greenwich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31322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Coordinates-What could go Wrong?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30114" y="990600"/>
            <a:ext cx="11274663" cy="4495800"/>
          </a:xfrm>
        </p:spPr>
        <p:txBody>
          <a:bodyPr lIns="0" tIns="0" rIns="0" bIns="0">
            <a:normAutofit/>
          </a:bodyPr>
          <a:lstStyle/>
          <a:p>
            <a:pPr marL="688975" lvl="1" indent="0" eaLnBrk="1" hangingPunct="1">
              <a:buNone/>
              <a:defRPr/>
            </a:pPr>
            <a:endParaRPr lang="en-US" dirty="0"/>
          </a:p>
          <a:p>
            <a:pPr marL="457200" indent="-457200" eaLnBrk="1" hangingPunct="1">
              <a:defRPr/>
            </a:pPr>
            <a:r>
              <a:rPr lang="en-US" sz="2800" dirty="0">
                <a:latin typeface="+mn-lt"/>
              </a:rPr>
              <a:t>Why are these boundaries a problem?</a:t>
            </a:r>
          </a:p>
          <a:p>
            <a:pPr marL="914400" lvl="1" eaLnBrk="1" hangingPunct="1">
              <a:buSzPct val="50000"/>
              <a:defRPr/>
            </a:pPr>
            <a:r>
              <a:rPr lang="en-US" sz="2400" dirty="0">
                <a:latin typeface="+mn-lt"/>
              </a:rPr>
              <a:t> First, boundary needs to be recognized</a:t>
            </a:r>
          </a:p>
          <a:p>
            <a:pPr marL="914400" lvl="1" eaLnBrk="1" hangingPunct="1">
              <a:buSzPct val="50000"/>
              <a:defRPr/>
            </a:pPr>
            <a:r>
              <a:rPr lang="en-US" sz="2400" dirty="0">
                <a:latin typeface="+mn-lt"/>
              </a:rPr>
              <a:t> Second, calculation algorithm needs to transpose coordinates</a:t>
            </a:r>
          </a:p>
          <a:p>
            <a:pPr marL="862013" lvl="1" indent="-220663" eaLnBrk="1" hangingPunct="1">
              <a:defRPr/>
            </a:pPr>
            <a:endParaRPr lang="en-US" sz="2000" dirty="0">
              <a:latin typeface="+mn-lt"/>
            </a:endParaRPr>
          </a:p>
          <a:p>
            <a:pPr marL="457200" indent="-457200" eaLnBrk="1" hangingPunct="1">
              <a:defRPr/>
            </a:pPr>
            <a:r>
              <a:rPr lang="en-US" sz="2800" dirty="0">
                <a:latin typeface="+mn-lt"/>
              </a:rPr>
              <a:t>Simple solution to implement</a:t>
            </a:r>
            <a:endParaRPr lang="en-US" dirty="0">
              <a:latin typeface="+mn-lt"/>
            </a:endParaRPr>
          </a:p>
          <a:p>
            <a:pPr marL="914400" lvl="1" eaLnBrk="1" hangingPunct="1">
              <a:spcBef>
                <a:spcPts val="0"/>
              </a:spcBef>
              <a:buSzPct val="50000"/>
              <a:defRPr/>
            </a:pPr>
            <a:r>
              <a:rPr lang="en-US" b="1" dirty="0">
                <a:latin typeface="+mn-lt"/>
              </a:rPr>
              <a:t>Unless the developer does not know the boundary definitions and/or the correct methods to transpose coordinates when crossing boundaries</a:t>
            </a:r>
          </a:p>
          <a:p>
            <a:pPr marL="347663" indent="-347663" eaLnBrk="1" hangingPunct="1">
              <a:defRPr/>
            </a:pPr>
            <a:endParaRPr lang="en-US" sz="2800" dirty="0"/>
          </a:p>
          <a:p>
            <a:pPr marL="282575" lvl="1" indent="0" eaLnBrk="1" hangingPunct="1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9011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9F44C5-5650-4CF6-96E5-DF8A9A31C4DD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86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When the Problem Appears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34854" y="1447800"/>
            <a:ext cx="10766796" cy="2819400"/>
          </a:xfrm>
        </p:spPr>
        <p:txBody>
          <a:bodyPr lIns="0" tIns="0" rIns="0" bIns="0"/>
          <a:lstStyle/>
          <a:p>
            <a:pPr marL="457200" lvl="1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Simulation A is used to support an intelligence training scenario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 marL="914400" lvl="2">
              <a:defRPr/>
            </a:pPr>
            <a:r>
              <a:rPr lang="en-US" sz="2400" dirty="0">
                <a:latin typeface="+mn-lt"/>
              </a:rPr>
              <a:t>Multiple logistics aircraft flights are scripted to indicate activity</a:t>
            </a:r>
          </a:p>
          <a:p>
            <a:pPr marL="914400" lvl="2">
              <a:defRPr/>
            </a:pPr>
            <a:r>
              <a:rPr lang="en-US" sz="2400" dirty="0">
                <a:latin typeface="+mn-lt"/>
              </a:rPr>
              <a:t>One aircraft given a flight path which parallels a longitude meridian to the North Pole</a:t>
            </a:r>
          </a:p>
          <a:p>
            <a:pPr marL="457200" lvl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Simulation B crashes in the middle of the night during scenario flight out</a:t>
            </a:r>
          </a:p>
          <a:p>
            <a:pPr marL="914400" lvl="2">
              <a:defRPr/>
            </a:pPr>
            <a:r>
              <a:rPr lang="en-US" sz="2400" dirty="0">
                <a:latin typeface="+mn-lt"/>
              </a:rPr>
              <a:t>Developer doesn’t find a reason for crash</a:t>
            </a:r>
          </a:p>
          <a:p>
            <a:pPr marL="862013" lvl="1" indent="-220663" eaLnBrk="1" hangingPunct="1">
              <a:defRPr/>
            </a:pPr>
            <a:endParaRPr lang="en-US" sz="24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282575" lvl="1" indent="0" eaLnBrk="1" hangingPunct="1">
              <a:buFontTx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5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482600" lvl="1" indent="-139700" eaLnBrk="1" hangingPunct="1">
              <a:defRPr/>
            </a:pPr>
            <a:endParaRPr lang="en-US" sz="2400" dirty="0"/>
          </a:p>
          <a:p>
            <a:pPr marL="228600" indent="-228600" eaLnBrk="1" hangingPunct="1">
              <a:defRPr/>
            </a:pPr>
            <a:endParaRPr lang="en-US" sz="2000" dirty="0"/>
          </a:p>
        </p:txBody>
      </p:sp>
      <p:sp>
        <p:nvSpPr>
          <p:cNvPr id="9421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567CFB-3393-4D5D-B503-2F4EA04D283B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0131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Lost Aircraft Flight Path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08012" y="463917"/>
            <a:ext cx="10792189" cy="5410200"/>
          </a:xfrm>
        </p:spPr>
        <p:txBody>
          <a:bodyPr lIns="0" tIns="0" rIns="0" bIns="0">
            <a:normAutofit/>
          </a:bodyPr>
          <a:lstStyle/>
          <a:p>
            <a:pPr marL="862013" lvl="1" indent="-220663" eaLnBrk="1" hangingPunct="1">
              <a:defRPr/>
            </a:pPr>
            <a:endParaRPr lang="en-US" sz="2400" dirty="0"/>
          </a:p>
          <a:p>
            <a:pPr marL="457200" lvl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Simulation B crashes second time during repetition scenario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Developer discovers Simulation B receives </a:t>
            </a:r>
            <a:r>
              <a:rPr lang="en-US" sz="2200" b="1" dirty="0">
                <a:latin typeface="+mn-lt"/>
              </a:rPr>
              <a:t>“unallowable” </a:t>
            </a:r>
            <a:r>
              <a:rPr lang="en-US" sz="2200" dirty="0">
                <a:latin typeface="+mn-lt"/>
              </a:rPr>
              <a:t>flight position coordinates from Simulation A</a:t>
            </a:r>
          </a:p>
          <a:p>
            <a:pPr marL="914400" lvl="2">
              <a:defRPr/>
            </a:pPr>
            <a:r>
              <a:rPr lang="en-US" sz="2200" b="1" dirty="0">
                <a:latin typeface="+mn-lt"/>
              </a:rPr>
              <a:t>“Unallowable” </a:t>
            </a:r>
            <a:r>
              <a:rPr lang="en-US" sz="2200" dirty="0">
                <a:latin typeface="+mn-lt"/>
              </a:rPr>
              <a:t>coordinate is a 3-digit Latitude value in excess of 90 degrees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Post-event a Change Request is written to remedy this miscalculation</a:t>
            </a:r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282575" lvl="1" indent="0" eaLnBrk="1" hangingPunct="1">
              <a:buFontTx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5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482600" lvl="1" indent="-139700" eaLnBrk="1" hangingPunct="1">
              <a:defRPr/>
            </a:pPr>
            <a:endParaRPr lang="en-US" sz="2400" dirty="0"/>
          </a:p>
          <a:p>
            <a:pPr marL="228600" indent="-228600" eaLnBrk="1" hangingPunct="1">
              <a:defRPr/>
            </a:pPr>
            <a:endParaRPr lang="en-US" sz="2000" dirty="0"/>
          </a:p>
        </p:txBody>
      </p:sp>
      <p:sp>
        <p:nvSpPr>
          <p:cNvPr id="9216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8FAD73-1210-4906-B2F8-1B3175F784C4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1F9BCE-D7E8-CA83-B9C6-4B5CF9B3A210}"/>
              </a:ext>
            </a:extLst>
          </p:cNvPr>
          <p:cNvGrpSpPr/>
          <p:nvPr/>
        </p:nvGrpSpPr>
        <p:grpSpPr>
          <a:xfrm>
            <a:off x="3758221" y="3124200"/>
            <a:ext cx="3491903" cy="3442921"/>
            <a:chOff x="3758221" y="3124200"/>
            <a:chExt cx="3491903" cy="344292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DB65A64-F8BC-E0C3-0131-7C58EA82AC44}"/>
                </a:ext>
              </a:extLst>
            </p:cNvPr>
            <p:cNvSpPr/>
            <p:nvPr/>
          </p:nvSpPr>
          <p:spPr bwMode="auto">
            <a:xfrm>
              <a:off x="3758221" y="3823921"/>
              <a:ext cx="3124200" cy="2743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6606C23-1824-0307-7DB3-6DC5B61C622E}"/>
                </a:ext>
              </a:extLst>
            </p:cNvPr>
            <p:cNvCxnSpPr>
              <a:endCxn id="14" idx="6"/>
            </p:cNvCxnSpPr>
            <p:nvPr/>
          </p:nvCxnSpPr>
          <p:spPr bwMode="auto">
            <a:xfrm>
              <a:off x="3758221" y="5195521"/>
              <a:ext cx="3124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78D3574-BE91-945C-E7F7-9BD507035D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34421" y="5600700"/>
              <a:ext cx="2971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CDA5B2-3564-73C8-4D19-95947CE79C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97674" y="6057900"/>
              <a:ext cx="240374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620A543-EC83-1A1E-D80B-2D98930087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34421" y="4686300"/>
              <a:ext cx="294105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445914-775D-CAFB-368C-7902297AE91D}"/>
                </a:ext>
              </a:extLst>
            </p:cNvPr>
            <p:cNvCxnSpPr>
              <a:cxnSpLocks/>
              <a:endCxn id="14" idx="7"/>
            </p:cNvCxnSpPr>
            <p:nvPr/>
          </p:nvCxnSpPr>
          <p:spPr bwMode="auto">
            <a:xfrm flipV="1">
              <a:off x="4181730" y="4225653"/>
              <a:ext cx="2243163" cy="34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292884-23DC-617C-2BE2-AB1C68BBF914}"/>
                </a:ext>
              </a:extLst>
            </p:cNvPr>
            <p:cNvSpPr txBox="1"/>
            <p:nvPr/>
          </p:nvSpPr>
          <p:spPr>
            <a:xfrm>
              <a:off x="4829690" y="4874528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Equator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B40F1F-BCE7-ECF1-E426-A82D77BE91A6}"/>
                </a:ext>
              </a:extLst>
            </p:cNvPr>
            <p:cNvSpPr txBox="1"/>
            <p:nvPr/>
          </p:nvSpPr>
          <p:spPr>
            <a:xfrm>
              <a:off x="5150290" y="3467100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 90</a:t>
              </a:r>
              <a:r>
                <a:rPr lang="en-US" baseline="30000" dirty="0"/>
                <a:t>o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EB7B1CB-443A-A822-3539-5836F9DBF8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20409" y="3742318"/>
              <a:ext cx="0" cy="1882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F44119D-4CC5-01D1-196E-631EFC0F48B7}"/>
                </a:ext>
              </a:extLst>
            </p:cNvPr>
            <p:cNvSpPr txBox="1"/>
            <p:nvPr/>
          </p:nvSpPr>
          <p:spPr>
            <a:xfrm>
              <a:off x="6852258" y="5010855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r>
                <a:rPr lang="en-US" baseline="30000" dirty="0"/>
                <a:t>o</a:t>
              </a:r>
            </a:p>
          </p:txBody>
        </p:sp>
        <p:cxnSp>
          <p:nvCxnSpPr>
            <p:cNvPr id="22" name="Connector: Curved 21">
              <a:extLst>
                <a:ext uri="{FF2B5EF4-FFF2-40B4-BE49-F238E27FC236}">
                  <a16:creationId xmlns:a16="http://schemas.microsoft.com/office/drawing/2014/main" id="{08F05A83-F9B5-2DF3-E56D-B05BDAD96FEB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4125939" y="3780850"/>
              <a:ext cx="1926805" cy="613506"/>
            </a:xfrm>
            <a:prstGeom prst="curvedConnector3">
              <a:avLst>
                <a:gd name="adj1" fmla="val 61370"/>
              </a:avLst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800870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14" y="-69852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How the Problem Propagates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07868" y="1181102"/>
            <a:ext cx="10766795" cy="5295900"/>
          </a:xfrm>
        </p:spPr>
        <p:txBody>
          <a:bodyPr lIns="0" tIns="0" rIns="0" bIns="0"/>
          <a:lstStyle/>
          <a:p>
            <a:pPr marL="457200" lvl="1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Simulation A developer writes new software for Change Request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Asks Change Request Submitter to review new software</a:t>
            </a:r>
          </a:p>
          <a:p>
            <a:pPr marL="457200" lvl="2" indent="-346075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Submitter discovers the developer doesn’t understand physics of problem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Developer correctly limits latitude maximum value to 90 degrees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Developer correctly calculates the latitude increases toward the North Pole, decreases away from North Pole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Developer </a:t>
            </a:r>
            <a:r>
              <a:rPr lang="en-US" sz="2200" b="1" dirty="0">
                <a:latin typeface="+mn-lt"/>
              </a:rPr>
              <a:t>incorrectly</a:t>
            </a:r>
            <a:r>
              <a:rPr lang="en-US" sz="2200" dirty="0">
                <a:latin typeface="+mn-lt"/>
              </a:rPr>
              <a:t> calculates the longitude coordinates once aircraft “flies” over the North Pole</a:t>
            </a:r>
          </a:p>
          <a:p>
            <a:pPr marL="641350" lvl="1" indent="0" eaLnBrk="1" hangingPunct="1">
              <a:buNone/>
              <a:defRPr/>
            </a:pPr>
            <a:endParaRPr lang="en-US" sz="24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282575" lvl="1" indent="0" eaLnBrk="1" hangingPunct="1">
              <a:buFontTx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5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482600" lvl="1" indent="-139700" eaLnBrk="1" hangingPunct="1">
              <a:defRPr/>
            </a:pPr>
            <a:endParaRPr lang="en-US" sz="2400" dirty="0"/>
          </a:p>
          <a:p>
            <a:pPr marL="228600" indent="-228600" eaLnBrk="1" hangingPunct="1">
              <a:defRPr/>
            </a:pPr>
            <a:endParaRPr lang="en-US" sz="2000" dirty="0"/>
          </a:p>
        </p:txBody>
      </p:sp>
      <p:sp>
        <p:nvSpPr>
          <p:cNvPr id="9626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85D9D3-3E4B-45CE-86CA-C88286163BC9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2791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89012" y="-7671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Lost Aircraft Lost Again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25494" y="155101"/>
            <a:ext cx="10792189" cy="4243427"/>
          </a:xfrm>
        </p:spPr>
        <p:txBody>
          <a:bodyPr lIns="0" tIns="0" rIns="0" bIns="0">
            <a:normAutofit/>
          </a:bodyPr>
          <a:lstStyle/>
          <a:p>
            <a:pPr marL="862013" lvl="1" indent="-220663" eaLnBrk="1" hangingPunct="1">
              <a:defRPr/>
            </a:pPr>
            <a:endParaRPr lang="en-US" sz="2400" dirty="0"/>
          </a:p>
          <a:p>
            <a:pPr marL="457200" lvl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Developer did not understand the difference between latitude and longitude calculations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Developer </a:t>
            </a:r>
            <a:r>
              <a:rPr lang="en-US" sz="2200" b="1" dirty="0">
                <a:latin typeface="+mn-lt"/>
              </a:rPr>
              <a:t>incorrectly </a:t>
            </a:r>
            <a:r>
              <a:rPr lang="en-US" sz="2200" dirty="0">
                <a:latin typeface="+mn-lt"/>
              </a:rPr>
              <a:t>assumed that longitude would only require change of direction</a:t>
            </a:r>
          </a:p>
          <a:p>
            <a:pPr marL="914400" lvl="2">
              <a:defRPr/>
            </a:pPr>
            <a:r>
              <a:rPr lang="en-US" sz="2200" dirty="0">
                <a:latin typeface="+mn-lt"/>
              </a:rPr>
              <a:t>Correct solution would also require transposition of longitude value from “X” to “180-X” in addition to change of direction</a:t>
            </a:r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282575" lvl="1" indent="0" eaLnBrk="1" hangingPunct="1">
              <a:buFontTx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5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482600" lvl="1" indent="-139700" eaLnBrk="1" hangingPunct="1">
              <a:defRPr/>
            </a:pPr>
            <a:endParaRPr lang="en-US" sz="2400" dirty="0"/>
          </a:p>
          <a:p>
            <a:pPr marL="228600" indent="-228600" eaLnBrk="1" hangingPunct="1">
              <a:defRPr/>
            </a:pPr>
            <a:endParaRPr lang="en-US" sz="2000" dirty="0"/>
          </a:p>
        </p:txBody>
      </p:sp>
      <p:sp>
        <p:nvSpPr>
          <p:cNvPr id="9216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8FAD73-1210-4906-B2F8-1B3175F784C4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F2C420-B9D0-DBC9-D801-E190B3EEEB16}"/>
              </a:ext>
            </a:extLst>
          </p:cNvPr>
          <p:cNvSpPr txBox="1"/>
          <p:nvPr/>
        </p:nvSpPr>
        <p:spPr>
          <a:xfrm rot="10800000" flipV="1">
            <a:off x="8396186" y="4592114"/>
            <a:ext cx="89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090</a:t>
            </a:r>
            <a:r>
              <a:rPr lang="en-US" baseline="30000" dirty="0"/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C69E8D-AA9C-4E8E-7343-4F12F2B03402}"/>
              </a:ext>
            </a:extLst>
          </p:cNvPr>
          <p:cNvSpPr txBox="1"/>
          <p:nvPr/>
        </p:nvSpPr>
        <p:spPr>
          <a:xfrm rot="10800000" flipV="1">
            <a:off x="4265612" y="4598311"/>
            <a:ext cx="9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090</a:t>
            </a:r>
            <a:r>
              <a:rPr lang="en-US" baseline="30000" dirty="0"/>
              <a:t>o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9328B7-EF3B-55D0-A0AF-99B2F122F10D}"/>
              </a:ext>
            </a:extLst>
          </p:cNvPr>
          <p:cNvSpPr/>
          <p:nvPr/>
        </p:nvSpPr>
        <p:spPr bwMode="auto">
          <a:xfrm>
            <a:off x="5238795" y="3385315"/>
            <a:ext cx="3124200" cy="2743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F3BA77-13EA-EEA3-1B33-E18085B1492E}"/>
              </a:ext>
            </a:extLst>
          </p:cNvPr>
          <p:cNvCxnSpPr>
            <a:cxnSpLocks/>
            <a:endCxn id="26" idx="4"/>
          </p:cNvCxnSpPr>
          <p:nvPr/>
        </p:nvCxnSpPr>
        <p:spPr bwMode="auto">
          <a:xfrm>
            <a:off x="6800895" y="4880377"/>
            <a:ext cx="0" cy="12481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1EFE995-0755-8A2D-EB9D-BBDAA5326A88}"/>
              </a:ext>
            </a:extLst>
          </p:cNvPr>
          <p:cNvSpPr txBox="1"/>
          <p:nvPr/>
        </p:nvSpPr>
        <p:spPr>
          <a:xfrm>
            <a:off x="6650834" y="455430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F3F58C-0D31-0135-BE23-09DC9339B72F}"/>
              </a:ext>
            </a:extLst>
          </p:cNvPr>
          <p:cNvCxnSpPr>
            <a:cxnSpLocks/>
          </p:cNvCxnSpPr>
          <p:nvPr/>
        </p:nvCxnSpPr>
        <p:spPr bwMode="auto">
          <a:xfrm>
            <a:off x="6809897" y="3385315"/>
            <a:ext cx="0" cy="11869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07F453D-A6FC-6294-BBCF-D755C81FC23F}"/>
              </a:ext>
            </a:extLst>
          </p:cNvPr>
          <p:cNvCxnSpPr>
            <a:cxnSpLocks/>
            <a:stCxn id="28" idx="1"/>
          </p:cNvCxnSpPr>
          <p:nvPr/>
        </p:nvCxnSpPr>
        <p:spPr bwMode="auto">
          <a:xfrm flipH="1">
            <a:off x="5270081" y="4738973"/>
            <a:ext cx="13807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DC560B8-5F40-3E28-73B0-AF3A7C30FF84}"/>
              </a:ext>
            </a:extLst>
          </p:cNvPr>
          <p:cNvCxnSpPr>
            <a:cxnSpLocks/>
          </p:cNvCxnSpPr>
          <p:nvPr/>
        </p:nvCxnSpPr>
        <p:spPr bwMode="auto">
          <a:xfrm flipH="1">
            <a:off x="6970926" y="4756915"/>
            <a:ext cx="139206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876289-7749-2360-FEB4-F7396E98176E}"/>
              </a:ext>
            </a:extLst>
          </p:cNvPr>
          <p:cNvCxnSpPr>
            <a:cxnSpLocks/>
          </p:cNvCxnSpPr>
          <p:nvPr/>
        </p:nvCxnSpPr>
        <p:spPr bwMode="auto">
          <a:xfrm flipH="1">
            <a:off x="5639319" y="4880377"/>
            <a:ext cx="1015179" cy="76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17C371-8D99-A386-685F-34EAD4AD387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19039" y="3881156"/>
            <a:ext cx="1029375" cy="7427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884D2A-7CBA-DB15-C6AD-014E0282A3E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70926" y="4961447"/>
            <a:ext cx="897831" cy="8045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CDCFF5-4F6E-AAD0-25EB-2563AA2BFECF}"/>
              </a:ext>
            </a:extLst>
          </p:cNvPr>
          <p:cNvCxnSpPr>
            <a:cxnSpLocks/>
          </p:cNvCxnSpPr>
          <p:nvPr/>
        </p:nvCxnSpPr>
        <p:spPr bwMode="auto">
          <a:xfrm flipH="1">
            <a:off x="6970926" y="3937079"/>
            <a:ext cx="1057484" cy="686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39E5427-311F-7E1C-26A0-80D9D1104A17}"/>
              </a:ext>
            </a:extLst>
          </p:cNvPr>
          <p:cNvSpPr txBox="1"/>
          <p:nvPr/>
        </p:nvSpPr>
        <p:spPr>
          <a:xfrm rot="10800000" flipV="1">
            <a:off x="7750349" y="5778390"/>
            <a:ext cx="89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045</a:t>
            </a:r>
            <a:r>
              <a:rPr lang="en-US" baseline="30000" dirty="0"/>
              <a:t>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6A05F6-B93B-9981-9FDC-7A461723808F}"/>
              </a:ext>
            </a:extLst>
          </p:cNvPr>
          <p:cNvSpPr txBox="1"/>
          <p:nvPr/>
        </p:nvSpPr>
        <p:spPr>
          <a:xfrm rot="10800000" flipV="1">
            <a:off x="8076131" y="3629645"/>
            <a:ext cx="89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135</a:t>
            </a:r>
            <a:r>
              <a:rPr lang="en-US" baseline="30000" dirty="0"/>
              <a:t>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B2F62A-C598-B1C1-ECA5-54ACDF4F53D9}"/>
              </a:ext>
            </a:extLst>
          </p:cNvPr>
          <p:cNvSpPr txBox="1"/>
          <p:nvPr/>
        </p:nvSpPr>
        <p:spPr>
          <a:xfrm rot="10800000" flipV="1">
            <a:off x="6528742" y="3008254"/>
            <a:ext cx="65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180</a:t>
            </a:r>
            <a:r>
              <a:rPr lang="en-US" baseline="30000" dirty="0"/>
              <a:t>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83DF-CC00-B16B-E3C5-AD7DDEE05AA3}"/>
              </a:ext>
            </a:extLst>
          </p:cNvPr>
          <p:cNvSpPr txBox="1"/>
          <p:nvPr/>
        </p:nvSpPr>
        <p:spPr>
          <a:xfrm rot="10800000" flipV="1">
            <a:off x="4596718" y="3601260"/>
            <a:ext cx="9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135</a:t>
            </a:r>
            <a:r>
              <a:rPr lang="en-US" baseline="30000" dirty="0"/>
              <a:t>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02AE71-7C4B-C98C-21A9-897F82748C4C}"/>
              </a:ext>
            </a:extLst>
          </p:cNvPr>
          <p:cNvSpPr txBox="1"/>
          <p:nvPr/>
        </p:nvSpPr>
        <p:spPr>
          <a:xfrm rot="10800000" flipV="1">
            <a:off x="4772325" y="5642114"/>
            <a:ext cx="9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045</a:t>
            </a:r>
            <a:r>
              <a:rPr lang="en-US" baseline="30000" dirty="0"/>
              <a:t>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95638D-8434-BF62-35ED-AE0249C587E5}"/>
              </a:ext>
            </a:extLst>
          </p:cNvPr>
          <p:cNvCxnSpPr>
            <a:cxnSpLocks/>
          </p:cNvCxnSpPr>
          <p:nvPr/>
        </p:nvCxnSpPr>
        <p:spPr bwMode="auto">
          <a:xfrm flipV="1">
            <a:off x="6081456" y="3629645"/>
            <a:ext cx="1384556" cy="233341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EB9A8E5-6ECB-4ED6-AB66-9542C1C9AB84}"/>
              </a:ext>
            </a:extLst>
          </p:cNvPr>
          <p:cNvCxnSpPr>
            <a:cxnSpLocks/>
          </p:cNvCxnSpPr>
          <p:nvPr/>
        </p:nvCxnSpPr>
        <p:spPr bwMode="auto">
          <a:xfrm>
            <a:off x="6800895" y="4738973"/>
            <a:ext cx="560575" cy="128374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BBCDA81-0CD9-069F-A49A-6A89828F359E}"/>
              </a:ext>
            </a:extLst>
          </p:cNvPr>
          <p:cNvSpPr txBox="1"/>
          <p:nvPr/>
        </p:nvSpPr>
        <p:spPr>
          <a:xfrm rot="10800000" flipV="1">
            <a:off x="5614203" y="6045294"/>
            <a:ext cx="9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030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589EAC0-4DE0-4F8C-305C-1A14740C23EC}"/>
              </a:ext>
            </a:extLst>
          </p:cNvPr>
          <p:cNvSpPr txBox="1"/>
          <p:nvPr/>
        </p:nvSpPr>
        <p:spPr>
          <a:xfrm rot="10800000" flipV="1">
            <a:off x="7002212" y="6060724"/>
            <a:ext cx="9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 030</a:t>
            </a:r>
            <a:r>
              <a:rPr lang="en-US" baseline="30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C41E25-B012-0BA5-3320-4D6DE2C062B8}"/>
              </a:ext>
            </a:extLst>
          </p:cNvPr>
          <p:cNvSpPr txBox="1"/>
          <p:nvPr/>
        </p:nvSpPr>
        <p:spPr>
          <a:xfrm rot="10800000" flipV="1">
            <a:off x="7392881" y="3123589"/>
            <a:ext cx="9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 150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65529888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14" y="-76200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Problem Impacts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03145" y="914400"/>
            <a:ext cx="11782531" cy="4495800"/>
          </a:xfrm>
        </p:spPr>
        <p:txBody>
          <a:bodyPr lIns="0" tIns="0" rIns="0" bIns="0"/>
          <a:lstStyle/>
          <a:p>
            <a:pPr marL="457200" indent="-457200" eaLnBrk="1" hangingPunct="1">
              <a:defRPr/>
            </a:pPr>
            <a:r>
              <a:rPr lang="en-US" sz="2800" dirty="0">
                <a:latin typeface="+mn-lt"/>
              </a:rPr>
              <a:t>Initial effects (During Training Event)</a:t>
            </a:r>
          </a:p>
          <a:p>
            <a:pPr marL="914400" lvl="1" eaLnBrk="1" hangingPunct="1">
              <a:buSzPct val="50000"/>
              <a:defRPr/>
            </a:pPr>
            <a:r>
              <a:rPr lang="en-US" sz="2400" dirty="0">
                <a:latin typeface="+mn-lt"/>
              </a:rPr>
              <a:t>Problem occurrence immediately disrupts training event operations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Simulation A generates incredible simulation results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Simulation A causes Simulation B to crash</a:t>
            </a:r>
          </a:p>
          <a:p>
            <a:pPr marL="914400" lvl="1" eaLnBrk="1" hangingPunct="1">
              <a:buSzPct val="50000"/>
              <a:defRPr/>
            </a:pPr>
            <a:r>
              <a:rPr lang="en-US" sz="2400" dirty="0">
                <a:latin typeface="+mn-lt"/>
              </a:rPr>
              <a:t>Waste of Time and Resources 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Training Event Staff required to react quickly to mitigate adverse impacts of Simulation B crash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Simulation B Developer spends time investigating Simulation B crash</a:t>
            </a:r>
          </a:p>
          <a:p>
            <a:pPr marL="457200" indent="-457200" eaLnBrk="1" hangingPunct="1">
              <a:defRPr/>
            </a:pPr>
            <a:r>
              <a:rPr lang="en-US" sz="2800" dirty="0">
                <a:latin typeface="+mn-lt"/>
              </a:rPr>
              <a:t>Secondary effects (Post Training Event)</a:t>
            </a:r>
          </a:p>
          <a:p>
            <a:pPr marL="914400" lvl="1" eaLnBrk="1" hangingPunct="1">
              <a:buSzPct val="50000"/>
              <a:defRPr/>
            </a:pPr>
            <a:r>
              <a:rPr lang="en-US" sz="2400" dirty="0">
                <a:latin typeface="+mn-lt"/>
              </a:rPr>
              <a:t>Additional waste of Time and Resources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Simulation A Analyst spends time investigating Simulation A behavior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Simulation A Developer develops initial solution for problem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Simulation A Analyst identifies error in solution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Simulation A Developer revises problem solution</a:t>
            </a:r>
          </a:p>
          <a:p>
            <a:pPr marL="461963" indent="-220663" eaLnBrk="1" hangingPunct="1">
              <a:defRPr/>
            </a:pPr>
            <a:endParaRPr lang="en-US" dirty="0"/>
          </a:p>
          <a:p>
            <a:pPr marL="461963" indent="-220663" eaLnBrk="1" hangingPunct="1">
              <a:defRPr/>
            </a:pPr>
            <a:endParaRPr lang="en-US" dirty="0"/>
          </a:p>
          <a:p>
            <a:pPr marL="282575" lvl="1" indent="0" eaLnBrk="1" hangingPunct="1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9626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85D9D3-3E4B-45CE-86CA-C88286163BC9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09422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26858" y="-76200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2 - Simulation Implementation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838572" y="1066800"/>
            <a:ext cx="10792189" cy="4495800"/>
          </a:xfrm>
        </p:spPr>
        <p:txBody>
          <a:bodyPr lIns="0" tIns="0" rIns="0" bIns="0">
            <a:norm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How to represent air-to-ground and ground-to-air interactions? </a:t>
            </a:r>
          </a:p>
          <a:p>
            <a:pPr marL="909638" lvl="1" indent="-220663" eaLnBrk="1" hangingPunct="1">
              <a:defRPr/>
            </a:pPr>
            <a:endParaRPr lang="en-US" sz="1800" dirty="0">
              <a:latin typeface="+mn-lt"/>
            </a:endParaRPr>
          </a:p>
          <a:p>
            <a:pPr marL="914400" indent="-457200" eaLnBrk="1" hangingPunct="1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First Method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Designate target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Employ Munitions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Calculate Munitions Time of Flight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Calculate Munitions Effect based upon Cumulative Probabilities</a:t>
            </a:r>
          </a:p>
          <a:p>
            <a:pPr marL="914400" indent="-457200" eaLnBrk="1" hangingPunct="1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</a:rPr>
              <a:t>Second Method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Designate target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Employ Munitions</a:t>
            </a:r>
          </a:p>
          <a:p>
            <a:pPr marL="137160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Calculate Munitions Effect using Probability of Destruction Random Number table </a:t>
            </a:r>
          </a:p>
          <a:p>
            <a:pPr marL="282575" lvl="1" indent="0" eaLnBrk="1" hangingPunct="1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00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9830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E236B2-B7B7-4B7F-99E7-32049FDF127D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14" y="-76200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2 - Model Conflict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989012" y="1270001"/>
            <a:ext cx="10792189" cy="1600200"/>
          </a:xfrm>
        </p:spPr>
        <p:txBody>
          <a:bodyPr lIns="0" tIns="0" rIns="0" bIns="0"/>
          <a:lstStyle/>
          <a:p>
            <a:pPr marL="457200" indent="-457200"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Either Method could provide realistic results</a:t>
            </a:r>
          </a:p>
          <a:p>
            <a:pPr marL="742950" indent="-457200">
              <a:defRPr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But… What happens when there are 2 developers working independently on different parts of the simulation?</a:t>
            </a:r>
          </a:p>
          <a:p>
            <a:pPr marL="742950" indent="-457200">
              <a:defRPr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And... Developer 1 simulates offensive operations uses the First Method while Developer 2 simulates defensive operations uses the Second Method? </a:t>
            </a:r>
          </a:p>
          <a:p>
            <a:pPr marL="909638" lvl="1" indent="-220663" eaLnBrk="1" hangingPunct="1">
              <a:defRPr/>
            </a:pPr>
            <a:endParaRPr lang="en-US" sz="1800" dirty="0"/>
          </a:p>
          <a:p>
            <a:pPr marL="282575" lvl="1" indent="0" eaLnBrk="1" hangingPunct="1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00" dirty="0"/>
          </a:p>
          <a:p>
            <a:pPr marL="228600" indent="-228600" eaLnBrk="1" hangingPunct="1"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endParaRPr lang="en-US" sz="1800" dirty="0"/>
          </a:p>
        </p:txBody>
      </p:sp>
      <p:sp>
        <p:nvSpPr>
          <p:cNvPr id="10035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BB96BE-BDEE-4B94-897A-2C086967F5D5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14" y="-62228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2 - Simulation Provides Incredible Results</a:t>
            </a:r>
          </a:p>
        </p:txBody>
      </p:sp>
      <p:sp>
        <p:nvSpPr>
          <p:cNvPr id="10240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C5791E-873F-4470-970D-92B09D053CEF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1024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" y="3865564"/>
            <a:ext cx="406294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950" y="2646364"/>
            <a:ext cx="314878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25" y="4178300"/>
            <a:ext cx="3195334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068" y="4357688"/>
            <a:ext cx="3218611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3" y="1981200"/>
            <a:ext cx="1958119" cy="1109348"/>
          </a:xfrm>
          <a:prstGeom prst="rect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102409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1" y="2603501"/>
            <a:ext cx="162517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0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44" y="2397125"/>
            <a:ext cx="2539339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1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15" y="2693988"/>
            <a:ext cx="293716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09441" y="1219200"/>
            <a:ext cx="10792189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0">
              <a:buFontTx/>
              <a:buNone/>
              <a:defRPr/>
            </a:pPr>
            <a:r>
              <a:rPr lang="en-US" b="0" kern="0" dirty="0">
                <a:cs typeface="Arial" panose="020B0604020202020204" pitchFamily="34" charset="0"/>
              </a:rPr>
              <a:t>In 1 game turn, 1 obsolete SAM system shoots down 4 Fighters and 16 air-to-ground missiles</a:t>
            </a:r>
          </a:p>
          <a:p>
            <a:pPr marL="909638" lvl="1" indent="-220663">
              <a:defRPr/>
            </a:pPr>
            <a:endParaRPr lang="en-US" sz="1800" kern="0" dirty="0"/>
          </a:p>
          <a:p>
            <a:pPr marL="282575" lvl="1" indent="0">
              <a:buFontTx/>
              <a:buNone/>
              <a:defRPr/>
            </a:pPr>
            <a:endParaRPr lang="en-US" sz="2000" kern="0" dirty="0">
              <a:solidFill>
                <a:srgbClr val="FF0000"/>
              </a:solidFill>
            </a:endParaRPr>
          </a:p>
          <a:p>
            <a:pPr marL="282575" lvl="1" indent="0">
              <a:buFontTx/>
              <a:buNone/>
              <a:defRPr/>
            </a:pPr>
            <a:endParaRPr lang="en-US" sz="1000" kern="0" dirty="0"/>
          </a:p>
          <a:p>
            <a:pPr marL="228600" indent="-228600">
              <a:defRPr/>
            </a:pPr>
            <a:endParaRPr lang="en-US" sz="2400" kern="0" dirty="0"/>
          </a:p>
          <a:p>
            <a:pPr marL="482600" lvl="1" indent="-139700">
              <a:defRPr/>
            </a:pPr>
            <a:endParaRPr lang="en-US" kern="0" dirty="0"/>
          </a:p>
          <a:p>
            <a:pPr marL="228600" indent="-228600">
              <a:defRPr/>
            </a:pPr>
            <a:endParaRPr lang="en-US" sz="1800" kern="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96201" y="1219200"/>
            <a:ext cx="10796421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82600" indent="-1397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lnSpc>
                <a:spcPct val="95000"/>
              </a:lnSpc>
              <a:spcBef>
                <a:spcPct val="6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The military definition of a model being </a:t>
            </a:r>
            <a:r>
              <a:rPr lang="en-US" sz="2400" i="1" u="sng" dirty="0">
                <a:latin typeface="+mn-lt"/>
                <a:cs typeface="Arial" panose="020B0604020202020204" pitchFamily="34" charset="0"/>
              </a:rPr>
              <a:t>“a physical, mathematical, or otherwise logical representation of a system, entity, phenomenon, or process”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 is a good starting point, however, a major part is missing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6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The definition of a “model” from simulation experts supplies the missing part: the motivation for building the model and subsequently the simulation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 representation of a system for the </a:t>
            </a:r>
            <a:r>
              <a:rPr lang="en-US" sz="2000" i="1" u="sng" dirty="0">
                <a:latin typeface="+mn-lt"/>
                <a:cs typeface="Arial" panose="020B0604020202020204" pitchFamily="34" charset="0"/>
              </a:rPr>
              <a:t>purpose of studying the system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.  (Banks, 1996)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 set of assumptions about how a system works in the form of mathematical or logical relationships which is </a:t>
            </a:r>
            <a:r>
              <a:rPr lang="en-US" sz="2000" i="1" u="sng" dirty="0">
                <a:latin typeface="+mn-lt"/>
                <a:cs typeface="Arial" panose="020B0604020202020204" pitchFamily="34" charset="0"/>
              </a:rPr>
              <a:t>used to try to gain some understanding of how the corresponding system behaves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.  (Law, 2000)</a:t>
            </a:r>
          </a:p>
          <a:p>
            <a:pPr eaLnBrk="1" hangingPunct="1">
              <a:lnSpc>
                <a:spcPct val="95000"/>
              </a:lnSpc>
              <a:spcBef>
                <a:spcPct val="60000"/>
              </a:spcBef>
              <a:buSzPct val="110000"/>
              <a:buFontTx/>
              <a:buChar char="•"/>
            </a:pPr>
            <a:endParaRPr lang="en-US" sz="2000" dirty="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478243" y="66676"/>
            <a:ext cx="1132968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75000"/>
              </a:lnSpc>
              <a:defRPr/>
            </a:pPr>
            <a:endParaRPr lang="en-US" sz="4000" i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964947" y="79376"/>
            <a:ext cx="1025892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The Reason for Simulation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7247" y="136523"/>
            <a:ext cx="10514330" cy="414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2 – </a:t>
            </a:r>
            <a:r>
              <a:rPr lang="en-US" altLang="en-US">
                <a:ea typeface="ＭＳ Ｐゴシック" panose="020B0600070205080204" pitchFamily="34" charset="-128"/>
              </a:rPr>
              <a:t>The Results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82474" y="1066800"/>
            <a:ext cx="10792189" cy="4648200"/>
          </a:xfrm>
        </p:spPr>
        <p:txBody>
          <a:bodyPr/>
          <a:lstStyle/>
          <a:p>
            <a:pPr marL="457200" lvl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an Overarching SCM</a:t>
            </a:r>
          </a:p>
          <a:p>
            <a:pPr marL="914400" lvl="2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Allowed the developers to employ two credible simulation methods in a conflicting manner</a:t>
            </a:r>
          </a:p>
          <a:p>
            <a:pPr marL="914400" lvl="2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Masked a ground-based SAM system self defense behavior that took precedence over other simulation activities</a:t>
            </a:r>
          </a:p>
          <a:p>
            <a:pPr marL="914400" lvl="2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 a simulation interdependency which was that the reload rate for a missile site was based upon the simulation visual display refresh rate</a:t>
            </a:r>
          </a:p>
          <a:p>
            <a:pPr marL="571500" lvl="2" indent="-22860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ＭＳ Ｐゴシック" pitchFamily="34" charset="-128"/>
            </a:endParaRPr>
          </a:p>
          <a:p>
            <a:pPr marL="571500" lvl="2" indent="-246063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endParaRPr lang="en-US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10445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54563A-5328-4E54-80A5-83FF0EFB483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E3727-A498-128F-D853-A6AF3078F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4FBB0D8F-A417-9F3F-F954-59CC8236B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014" y="-76200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2 – Problem Impacts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ED8C687-674A-76C9-8DCB-6940B918AB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3146" y="924560"/>
            <a:ext cx="11782531" cy="5562602"/>
          </a:xfrm>
        </p:spPr>
        <p:txBody>
          <a:bodyPr lIns="0" tIns="0" rIns="0" bIns="0"/>
          <a:lstStyle/>
          <a:p>
            <a:pPr marL="457200" indent="-457200" eaLnBrk="1" hangingPunct="1">
              <a:defRPr/>
            </a:pPr>
            <a:r>
              <a:rPr lang="en-US" sz="2800" dirty="0">
                <a:latin typeface="+mn-lt"/>
              </a:rPr>
              <a:t>Initial effects (During Training Event)</a:t>
            </a:r>
          </a:p>
          <a:p>
            <a:pPr marL="914400" lvl="1" eaLnBrk="1" hangingPunct="1">
              <a:buSzPct val="50000"/>
              <a:defRPr/>
            </a:pPr>
            <a:r>
              <a:rPr lang="en-US" sz="2400" dirty="0">
                <a:latin typeface="+mn-lt"/>
              </a:rPr>
              <a:t>Problem occurrence immediately disrupts training event operations</a:t>
            </a:r>
          </a:p>
          <a:p>
            <a:pPr marL="1523802" lvl="3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Event Staff forced to perform immediate triage to prevent incredible results from reaching the training audience</a:t>
            </a:r>
          </a:p>
          <a:p>
            <a:pPr marL="914400" lvl="1" eaLnBrk="1" hangingPunct="1">
              <a:buSzPct val="50000"/>
              <a:defRPr/>
            </a:pPr>
            <a:r>
              <a:rPr lang="en-US" sz="2400" dirty="0">
                <a:latin typeface="+mn-lt"/>
              </a:rPr>
              <a:t>Waste of Time and Resources 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Training Event Director requires Training Event Staff to implement manual </a:t>
            </a:r>
            <a:r>
              <a:rPr lang="en-US" sz="2000" dirty="0">
                <a:latin typeface="+mn-lt"/>
                <a:ea typeface="ＭＳ Ｐゴシック" pitchFamily="34" charset="-128"/>
              </a:rPr>
              <a:t>of air defense engagements to maintain desired attrition rates </a:t>
            </a:r>
            <a:endParaRPr lang="en-US" sz="2000" dirty="0">
              <a:latin typeface="+mn-lt"/>
            </a:endParaRP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Simulation B Developer spends time investigating Simulation B crash</a:t>
            </a:r>
          </a:p>
          <a:p>
            <a:pPr marL="457200" indent="-457200" eaLnBrk="1" hangingPunct="1">
              <a:defRPr/>
            </a:pPr>
            <a:r>
              <a:rPr lang="en-US" sz="2800" dirty="0">
                <a:latin typeface="+mn-lt"/>
              </a:rPr>
              <a:t>Secondary effects (Post Training Event)</a:t>
            </a:r>
          </a:p>
          <a:p>
            <a:pPr marL="914400" lvl="1" eaLnBrk="1" hangingPunct="1">
              <a:buSzPct val="50000"/>
              <a:defRPr/>
            </a:pPr>
            <a:r>
              <a:rPr lang="en-US" sz="2400" dirty="0">
                <a:latin typeface="+mn-lt"/>
              </a:rPr>
              <a:t>Additional waste of Time and Resources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Training Event Analysts spend time investigating and discovering the problem root causes 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Training Event Developer devises solutions for software deficiencies</a:t>
            </a:r>
          </a:p>
          <a:p>
            <a:pPr lvl="2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Training Event Analysts test solutions prior to next training event</a:t>
            </a:r>
          </a:p>
          <a:p>
            <a:pPr marL="461963" indent="-220663" eaLnBrk="1" hangingPunct="1">
              <a:defRPr/>
            </a:pPr>
            <a:endParaRPr lang="en-US" dirty="0"/>
          </a:p>
          <a:p>
            <a:pPr marL="461963" indent="-220663" eaLnBrk="1" hangingPunct="1">
              <a:defRPr/>
            </a:pPr>
            <a:endParaRPr lang="en-US" dirty="0"/>
          </a:p>
          <a:p>
            <a:pPr marL="282575" lvl="1" indent="0" eaLnBrk="1" hangingPunct="1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482600" lvl="1" indent="-139700" eaLnBrk="1" hangingPunct="1">
              <a:defRPr/>
            </a:pPr>
            <a:endParaRPr lang="en-US" dirty="0"/>
          </a:p>
          <a:p>
            <a:pPr marL="228600" indent="-228600" eaLnBrk="1" hangingPunct="1">
              <a:defRPr/>
            </a:pPr>
            <a:r>
              <a:rPr lang="en-US" sz="1800" dirty="0"/>
              <a:t>s</a:t>
            </a:r>
          </a:p>
        </p:txBody>
      </p:sp>
      <p:sp>
        <p:nvSpPr>
          <p:cNvPr id="96260" name="Slide Number Placeholder 1">
            <a:extLst>
              <a:ext uri="{FF2B5EF4-FFF2-40B4-BE49-F238E27FC236}">
                <a16:creationId xmlns:a16="http://schemas.microsoft.com/office/drawing/2014/main" id="{B3B10B3E-107E-5A88-8112-FE8218182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85D9D3-3E4B-45CE-86CA-C88286163BC9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64546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9745" y="136523"/>
            <a:ext cx="9234728" cy="414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Benefits of Building a SCM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711015" y="1066800"/>
            <a:ext cx="10792189" cy="4648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Well-Formed SCM should provide: </a:t>
            </a:r>
          </a:p>
          <a:p>
            <a:pPr marL="914400" lvl="1" eaLnBrk="1" hangingPunct="1">
              <a:lnSpc>
                <a:spcPct val="90000"/>
              </a:lnSpc>
              <a:buSzPct val="50000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Assumptions and limitations for model</a:t>
            </a:r>
          </a:p>
          <a:p>
            <a:pPr marL="914400" lvl="1" eaLnBrk="1" hangingPunct="1">
              <a:lnSpc>
                <a:spcPct val="90000"/>
              </a:lnSpc>
              <a:buSzPct val="50000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Interconnections and dependencies within a model</a:t>
            </a:r>
          </a:p>
          <a:p>
            <a:pPr marL="914400" lvl="1" eaLnBrk="1" hangingPunct="1">
              <a:lnSpc>
                <a:spcPct val="90000"/>
              </a:lnSpc>
              <a:buSzPct val="50000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method to detect internal model conflicts</a:t>
            </a:r>
          </a:p>
          <a:p>
            <a:pPr marL="914400" lvl="1" eaLnBrk="1" hangingPunct="1">
              <a:lnSpc>
                <a:spcPct val="90000"/>
              </a:lnSpc>
              <a:buSzPct val="50000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preview of possible model output</a:t>
            </a:r>
          </a:p>
          <a:p>
            <a:pPr marL="914400" lvl="1" eaLnBrk="1" hangingPunct="1">
              <a:lnSpc>
                <a:spcPct val="90000"/>
              </a:lnSpc>
              <a:buSzPct val="50000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means to discover missing parts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detection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problems </a:t>
            </a:r>
            <a:r>
              <a:rPr lang="en-US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prevents wasteful expenditure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limited resources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10650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577CD1-D88F-4455-B707-1B3204076992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7048" y="136523"/>
            <a:ext cx="9234728" cy="414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Simulation Built Without a SCM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505" y="2133600"/>
            <a:ext cx="2997581" cy="2895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Facilitates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Developer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End User</a:t>
            </a:r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10650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577CD1-D88F-4455-B707-1B3204076992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93" y="914400"/>
            <a:ext cx="910663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659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748" y="136523"/>
            <a:ext cx="9234728" cy="414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Where To Go For Guidance?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227012" y="1295400"/>
            <a:ext cx="11506200" cy="3889375"/>
          </a:xfrm>
        </p:spPr>
        <p:txBody>
          <a:bodyPr>
            <a:normAutofit lnSpcReduction="10000"/>
          </a:bodyPr>
          <a:lstStyle/>
          <a:p>
            <a:pPr marL="4572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Limited Authoritative Reference Material on how to do Conceptual Modeling as a part of Simulation Development Process</a:t>
            </a:r>
          </a:p>
          <a:p>
            <a:pPr marL="400050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“Conceptual Modeling” is not a technique discussed in modeling and simulation textbooks</a:t>
            </a:r>
          </a:p>
          <a:p>
            <a:pPr marL="400050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searches on “Conceptual Modeling” have led to a diverse set of web sites that contributed little if anything the body of knowledge</a:t>
            </a:r>
          </a:p>
          <a:p>
            <a:pPr marL="914400" lvl="2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often “Conceptual Modeling” was in relation to Database Modeling</a:t>
            </a:r>
          </a:p>
        </p:txBody>
      </p:sp>
      <p:sp>
        <p:nvSpPr>
          <p:cNvPr id="10854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094AE4-B0F1-42B3-91F6-5A4C1099AB4E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209" y="139696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Conceptual Modeling and the DSEEP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98317" y="990600"/>
            <a:ext cx="10792189" cy="4876799"/>
          </a:xfrm>
        </p:spPr>
        <p:txBody>
          <a:bodyPr lIns="0" tIns="0" rIns="0" bIns="0"/>
          <a:lstStyle/>
          <a:p>
            <a:pPr marL="457200" indent="-457200" eaLnBrk="1" hangingPunct="1">
              <a:lnSpc>
                <a:spcPct val="8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IEEE Recommended Practice for Distributed Simulation Engineering and Execution Process (DSEEP)</a:t>
            </a:r>
          </a:p>
          <a:p>
            <a:pPr marL="914400" lvl="1">
              <a:lnSpc>
                <a:spcPct val="85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IEEE Std 1730</a:t>
            </a:r>
            <a:r>
              <a:rPr lang="en-US" altLang="en-US" sz="2400" b="1" baseline="30000" dirty="0">
                <a:latin typeface="+mn-lt"/>
                <a:ea typeface="ＭＳ Ｐゴシック" panose="020B0600070205080204" pitchFamily="34" charset="-128"/>
              </a:rPr>
              <a:t>TM</a:t>
            </a: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-2022</a:t>
            </a:r>
          </a:p>
          <a:p>
            <a:pPr marL="457200" indent="-457200" eaLnBrk="1" hangingPunct="1">
              <a:lnSpc>
                <a:spcPct val="85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8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Step 2 “Perform Conceptual Analysis”</a:t>
            </a:r>
          </a:p>
          <a:p>
            <a:pPr marL="914400" lvl="1">
              <a:lnSpc>
                <a:spcPct val="85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Develop an appropriate representation of the real-world domain that applies to the defined problem space</a:t>
            </a:r>
          </a:p>
          <a:p>
            <a:pPr marL="457200" indent="-457200" eaLnBrk="1" hangingPunct="1">
              <a:lnSpc>
                <a:spcPct val="85000"/>
              </a:lnSpc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85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Activity 2.2 “Develop Conceptual Model”</a:t>
            </a:r>
          </a:p>
          <a:p>
            <a:pPr marL="914400" lvl="1">
              <a:lnSpc>
                <a:spcPct val="85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Implementation-independent representation </a:t>
            </a:r>
          </a:p>
          <a:p>
            <a:pPr marL="914400" lvl="1">
              <a:lnSpc>
                <a:spcPct val="85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Vehicle for transforming objectives into functional and behavioral descriptions</a:t>
            </a:r>
          </a:p>
          <a:p>
            <a:pPr marL="914400" lvl="1">
              <a:lnSpc>
                <a:spcPct val="85000"/>
              </a:lnSpc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Crucial traceability link between objectives and design implementation</a:t>
            </a:r>
          </a:p>
          <a:p>
            <a:pPr marL="228600" indent="-228600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482600" lvl="1" indent="-139700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marL="228600" indent="-228600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045003-0895-4790-836C-7E34E831F032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209" y="139696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DSEEP Activity 2.2 Recommended Tasks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812588" y="1219201"/>
            <a:ext cx="10792189" cy="4876799"/>
          </a:xfrm>
        </p:spPr>
        <p:txBody>
          <a:bodyPr lIns="0" tIns="0" rIns="0" bIns="0"/>
          <a:lstStyle/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Choose conceptual modeling technique and model format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Identify and describe all relevant entities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Define static and dynamic relationships between entities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Identify events of interest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Capture concept of operations 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Document the conceptual model and modeling decisions</a:t>
            </a:r>
          </a:p>
          <a:p>
            <a:pPr marL="457200" indent="-457200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Have stakeholders verify conceptual model contents</a:t>
            </a:r>
            <a:endParaRPr lang="en-US" altLang="en-US" dirty="0">
              <a:latin typeface="+mn-lt"/>
              <a:ea typeface="ＭＳ Ｐゴシック" panose="020B0600070205080204" pitchFamily="34" charset="-128"/>
            </a:endParaRPr>
          </a:p>
          <a:p>
            <a:pPr marL="482600" lvl="1" indent="-139700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marL="228600" indent="-228600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045003-0895-4790-836C-7E34E831F032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8825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209" y="139696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Conceptual Models / Conceptual Scenarios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812588" y="1219201"/>
            <a:ext cx="10792189" cy="4367213"/>
          </a:xfrm>
        </p:spPr>
        <p:txBody>
          <a:bodyPr lIns="0" tIns="0" rIns="0" bIns="0"/>
          <a:lstStyle/>
          <a:p>
            <a:pPr marL="457200" indent="-457200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Guideline on Scenario Development for Simulation Environments</a:t>
            </a:r>
          </a:p>
          <a:p>
            <a:pPr marL="914400" lvl="1">
              <a:lnSpc>
                <a:spcPct val="85000"/>
              </a:lnSpc>
              <a:spcAft>
                <a:spcPts val="60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SISO-GUIDE-006-2018</a:t>
            </a:r>
          </a:p>
          <a:p>
            <a:pPr marL="914400" lvl="1">
              <a:lnSpc>
                <a:spcPct val="85000"/>
              </a:lnSpc>
              <a:spcAft>
                <a:spcPts val="60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DSEEP Step 2 Activity 2.1 “Develop Scenario”</a:t>
            </a: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Conceptual model describes entities and their interrelationships</a:t>
            </a:r>
          </a:p>
          <a:p>
            <a:pPr marL="457200" indent="-457200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dirty="0">
                <a:latin typeface="+mn-lt"/>
                <a:ea typeface="ＭＳ Ｐゴシック" panose="020B0600070205080204" pitchFamily="34" charset="-128"/>
              </a:rPr>
              <a:t>Conceptual scenario is detailed description of a part of the real world chosen for simulation</a:t>
            </a:r>
          </a:p>
          <a:p>
            <a:pPr marL="457200" indent="-457200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dirty="0">
                <a:latin typeface="+mn-lt"/>
                <a:ea typeface="ＭＳ Ｐゴシック" panose="020B0600070205080204" pitchFamily="34" charset="-128"/>
              </a:rPr>
              <a:t>Conceptual models and conceptual scenarios must be aligned for completeness and consistency</a:t>
            </a:r>
          </a:p>
          <a:p>
            <a:pPr marL="482600" lvl="1" indent="-139700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marL="228600" indent="-228600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045003-0895-4790-836C-7E34E831F032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1718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0087" y="136523"/>
            <a:ext cx="9234728" cy="414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Another Helpful Resource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74612" y="914400"/>
            <a:ext cx="11985678" cy="3889375"/>
          </a:xfrm>
        </p:spPr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Report of MSG 058</a:t>
            </a:r>
          </a:p>
          <a:p>
            <a:pPr marL="342900" indent="-342900">
              <a:spcBef>
                <a:spcPts val="0"/>
              </a:spcBef>
            </a:pP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0"/>
              </a:spcBef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RTO-TR-MSG-058 - Conceptual Modeling (CM) for Military Modeling and Simulation (M&amp;S) Modélisation conceptuelle (MC) pour la modélisation et la simulation (M&amp;S) militaires</a:t>
            </a:r>
          </a:p>
          <a:p>
            <a:pPr marL="342900" indent="-342900">
              <a:spcBef>
                <a:spcPts val="0"/>
              </a:spcBef>
              <a:buNone/>
            </a:pP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ISBN 978-92-837-0150-7</a:t>
            </a:r>
          </a:p>
          <a:p>
            <a:pPr marL="342900" indent="-342900">
              <a:spcBef>
                <a:spcPts val="0"/>
              </a:spcBef>
            </a:pPr>
            <a:endParaRPr lang="fr-FR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0"/>
              </a:spcBef>
            </a:pPr>
            <a:r>
              <a:rPr lang="en-US" altLang="en-US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https://apps.dtic.mil/sti/citations/tr/ADA569241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59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7BFF27-538B-443F-968B-1D2C8CF73E72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type="title"/>
          </p:nvPr>
        </p:nvSpPr>
        <p:spPr>
          <a:xfrm>
            <a:off x="646112" y="122590"/>
            <a:ext cx="10896600" cy="841248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  <a:cs typeface="Tahoma" panose="020B0604030504040204" pitchFamily="34" charset="0"/>
              </a:rPr>
              <a:t>MSG-058 Report - CM Development Process Phases (PP)	</a:t>
            </a:r>
          </a:p>
        </p:txBody>
      </p:sp>
      <p:sp>
        <p:nvSpPr>
          <p:cNvPr id="11264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D6093D-4C14-4BB6-A5C4-EDB3BF74A59A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85841" y="2362195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1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INITIATE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CM Development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634534" y="2362201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2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DEFINE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CM Requirements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083227" y="2362196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3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ACQUIRE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CM Knowledge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531920" y="2362197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4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DESIGN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Conceptual Model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9980612" y="2362198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5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BUILD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Conceptual Model</a:t>
            </a:r>
          </a:p>
        </p:txBody>
      </p:sp>
      <p:cxnSp>
        <p:nvCxnSpPr>
          <p:cNvPr id="4" name="Straight Arrow Connector 3"/>
          <p:cNvCxnSpPr>
            <a:stCxn id="2" idx="3"/>
            <a:endCxn id="8" idx="1"/>
          </p:cNvCxnSpPr>
          <p:nvPr/>
        </p:nvCxnSpPr>
        <p:spPr bwMode="auto">
          <a:xfrm>
            <a:off x="2262933" y="2852003"/>
            <a:ext cx="371601" cy="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6" name="Straight Arrow Connector 5"/>
          <p:cNvCxnSpPr>
            <a:stCxn id="8" idx="3"/>
            <a:endCxn id="9" idx="1"/>
          </p:cNvCxnSpPr>
          <p:nvPr/>
        </p:nvCxnSpPr>
        <p:spPr bwMode="auto">
          <a:xfrm flipV="1">
            <a:off x="4711626" y="2852004"/>
            <a:ext cx="371601" cy="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9" idx="3"/>
            <a:endCxn id="10" idx="1"/>
          </p:cNvCxnSpPr>
          <p:nvPr/>
        </p:nvCxnSpPr>
        <p:spPr bwMode="auto">
          <a:xfrm>
            <a:off x="7160319" y="2852004"/>
            <a:ext cx="371601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10" idx="3"/>
            <a:endCxn id="11" idx="1"/>
          </p:cNvCxnSpPr>
          <p:nvPr/>
        </p:nvCxnSpPr>
        <p:spPr bwMode="auto">
          <a:xfrm>
            <a:off x="9609012" y="2852005"/>
            <a:ext cx="37160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11015" y="1327150"/>
            <a:ext cx="10796421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82600" indent="-1397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lnSpc>
                <a:spcPct val="95000"/>
              </a:lnSpc>
              <a:spcBef>
                <a:spcPct val="6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  <a:cs typeface="Arial" panose="020B0604020202020204" pitchFamily="34" charset="0"/>
              </a:rPr>
              <a:t>Or in other words:</a:t>
            </a:r>
          </a:p>
          <a:p>
            <a:pPr marL="461963" indent="0" eaLnBrk="1" hangingPunct="1">
              <a:lnSpc>
                <a:spcPct val="95000"/>
              </a:lnSpc>
              <a:spcBef>
                <a:spcPct val="60000"/>
              </a:spcBef>
              <a:buSzPct val="110000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“… </a:t>
            </a:r>
            <a:r>
              <a:rPr lang="en-US" sz="2400" i="1" u="sng" dirty="0">
                <a:latin typeface="+mn-lt"/>
                <a:cs typeface="Arial" panose="020B0604020202020204" pitchFamily="34" charset="0"/>
              </a:rPr>
              <a:t>cost-effective use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of </a:t>
            </a:r>
            <a:r>
              <a:rPr lang="en-US" sz="2400" i="1" u="sng" dirty="0">
                <a:latin typeface="+mn-lt"/>
                <a:cs typeface="Arial" panose="020B0604020202020204" pitchFamily="34" charset="0"/>
              </a:rPr>
              <a:t>something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u="sng" dirty="0">
                <a:latin typeface="+mn-lt"/>
                <a:cs typeface="Arial" panose="020B0604020202020204" pitchFamily="34" charset="0"/>
              </a:rPr>
              <a:t>in place of something else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for </a:t>
            </a:r>
            <a:r>
              <a:rPr lang="en-US" sz="2400" i="1" u="sng" dirty="0">
                <a:latin typeface="+mn-lt"/>
                <a:cs typeface="Arial" panose="020B0604020202020204" pitchFamily="34" charset="0"/>
              </a:rPr>
              <a:t>some purpose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.”  (Rothenburg, 1991)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6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  <a:cs typeface="Arial" panose="020B0604020202020204" pitchFamily="34" charset="0"/>
              </a:rPr>
              <a:t>In simulation, humans can: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i="1" u="sng" dirty="0">
                <a:latin typeface="+mn-lt"/>
                <a:cs typeface="Arial" panose="020B0604020202020204" pitchFamily="34" charset="0"/>
              </a:rPr>
              <a:t>Simplify complex parts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of the real world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i="1" u="sng" dirty="0">
                <a:latin typeface="+mn-lt"/>
                <a:cs typeface="Arial" panose="020B0604020202020204" pitchFamily="34" charset="0"/>
              </a:rPr>
              <a:t>Abstract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items or events of interest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i="1" u="sng" dirty="0">
                <a:latin typeface="+mn-lt"/>
                <a:cs typeface="Arial" panose="020B0604020202020204" pitchFamily="34" charset="0"/>
              </a:rPr>
              <a:t>Synthesize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u="sng" dirty="0">
                <a:latin typeface="+mn-lt"/>
                <a:cs typeface="Arial" panose="020B0604020202020204" pitchFamily="34" charset="0"/>
              </a:rPr>
              <a:t>simplified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, or </a:t>
            </a:r>
            <a:r>
              <a:rPr lang="en-US" sz="2400" i="1" u="sng" dirty="0">
                <a:latin typeface="+mn-lt"/>
                <a:cs typeface="Arial" panose="020B0604020202020204" pitchFamily="34" charset="0"/>
              </a:rPr>
              <a:t>abstracted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u="sng" dirty="0">
                <a:latin typeface="+mn-lt"/>
                <a:cs typeface="Arial" panose="020B0604020202020204" pitchFamily="34" charset="0"/>
              </a:rPr>
              <a:t>elements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into an </a:t>
            </a:r>
            <a:r>
              <a:rPr lang="en-US" sz="2400" i="1" u="sng" dirty="0">
                <a:latin typeface="+mn-lt"/>
                <a:cs typeface="Arial" panose="020B0604020202020204" pitchFamily="34" charset="0"/>
              </a:rPr>
              <a:t>alternate arrangement</a:t>
            </a:r>
          </a:p>
          <a:p>
            <a:pPr eaLnBrk="1" hangingPunct="1">
              <a:lnSpc>
                <a:spcPct val="95000"/>
              </a:lnSpc>
              <a:spcBef>
                <a:spcPct val="60000"/>
              </a:spcBef>
              <a:buSzPct val="110000"/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60000"/>
              </a:spcBef>
              <a:buSzPct val="110000"/>
              <a:buFontTx/>
              <a:buChar char="•"/>
            </a:pPr>
            <a:endParaRPr lang="en-US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478243" y="66676"/>
            <a:ext cx="1132968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75000"/>
              </a:lnSpc>
              <a:defRPr/>
            </a:pPr>
            <a:endParaRPr lang="en-US" sz="4000" i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912046" y="85725"/>
            <a:ext cx="104620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The Benefit of Simulation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8"/>
          <p:cNvSpPr>
            <a:spLocks noGrp="1" noChangeArrowheads="1"/>
          </p:cNvSpPr>
          <p:nvPr>
            <p:ph type="title"/>
          </p:nvPr>
        </p:nvSpPr>
        <p:spPr>
          <a:xfrm>
            <a:off x="-77788" y="-91859"/>
            <a:ext cx="12496800" cy="838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cs typeface="Tahoma" panose="020B0604030504040204" pitchFamily="34" charset="0"/>
              </a:rPr>
              <a:t>MSG-058 Report - INITIATE CM Development Process Activities (PA)</a:t>
            </a:r>
          </a:p>
        </p:txBody>
      </p:sp>
      <p:sp>
        <p:nvSpPr>
          <p:cNvPr id="114692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411559" y="6477001"/>
            <a:ext cx="2844059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E8F762-FF64-4815-BB27-18380021B2F5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30987" y="1921714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1.1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Identify and Map Stakeholder Responsibilities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03212" y="398484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1.2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Define Purpose and Intended Use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 of Modeling and Simulation Effort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170612" y="1921713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1.3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Identify Constraints on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 the Modeling and Simulation Effort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261845" y="3984841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1.4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Impose Mandatory Enterprise Policies</a:t>
            </a:r>
          </a:p>
        </p:txBody>
      </p:sp>
    </p:spTree>
    <p:extLst>
      <p:ext uri="{BB962C8B-B14F-4D97-AF65-F5344CB8AC3E}">
        <p14:creationId xmlns:p14="http://schemas.microsoft.com/office/powerpoint/2010/main" val="8639661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8"/>
          <p:cNvSpPr>
            <a:spLocks noGrp="1" noChangeArrowheads="1"/>
          </p:cNvSpPr>
          <p:nvPr>
            <p:ph type="title"/>
          </p:nvPr>
        </p:nvSpPr>
        <p:spPr>
          <a:xfrm>
            <a:off x="304720" y="-78943"/>
            <a:ext cx="11579384" cy="838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cs typeface="Tahoma" panose="020B0604030504040204" pitchFamily="34" charset="0"/>
              </a:rPr>
              <a:t>MSG-058 Report - DEFINE CM Requirements Process Activities (PA)</a:t>
            </a:r>
          </a:p>
        </p:txBody>
      </p:sp>
      <p:sp>
        <p:nvSpPr>
          <p:cNvPr id="114692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411559" y="6477001"/>
            <a:ext cx="2844059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E8F762-FF64-4815-BB27-18380021B2F5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30987" y="1921714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2.1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Identify, Analyse and Record CM,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Mission and Simulation Space Requirements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03212" y="398484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2.2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Verify Requirements with respect to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Needs, Constraints and Policies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170612" y="1921713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2.3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Synergize CM, Mission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 and Simulation Space Requirements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261845" y="3984841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2.4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Derive Mission and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 Simulation Space Knowledge Needs</a:t>
            </a:r>
          </a:p>
        </p:txBody>
      </p:sp>
    </p:spTree>
    <p:extLst>
      <p:ext uri="{BB962C8B-B14F-4D97-AF65-F5344CB8AC3E}">
        <p14:creationId xmlns:p14="http://schemas.microsoft.com/office/powerpoint/2010/main" val="39666190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8"/>
          <p:cNvSpPr>
            <a:spLocks noGrp="1" noChangeArrowheads="1"/>
          </p:cNvSpPr>
          <p:nvPr>
            <p:ph type="title"/>
          </p:nvPr>
        </p:nvSpPr>
        <p:spPr>
          <a:xfrm>
            <a:off x="24618" y="-69597"/>
            <a:ext cx="12139587" cy="838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cs typeface="Tahoma" panose="020B0604030504040204" pitchFamily="34" charset="0"/>
              </a:rPr>
              <a:t>MSG-058 Report - ACQUIRE CM Knowledge Process Activities (PA)</a:t>
            </a:r>
          </a:p>
        </p:txBody>
      </p:sp>
      <p:sp>
        <p:nvSpPr>
          <p:cNvPr id="114692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411559" y="6477001"/>
            <a:ext cx="2844059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E8F762-FF64-4815-BB27-18380021B2F5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79412" y="121920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3.1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Identify Authoritative Knowledge Sources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79412" y="2677985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3.2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Search for Re-usable Knowledge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9412" y="413677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3.3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Identify Knowledge Gaps and Bounds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282926" y="1219199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3.4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Gather, Structure and Document Knowledge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282926" y="2677985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3.5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Generate/Extend a Domain Ontology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282926" y="413677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3.6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Review Validity of Knowledge wrt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 Authoritative Knowledge Sources</a:t>
            </a:r>
          </a:p>
        </p:txBody>
      </p:sp>
    </p:spTree>
    <p:extLst>
      <p:ext uri="{BB962C8B-B14F-4D97-AF65-F5344CB8AC3E}">
        <p14:creationId xmlns:p14="http://schemas.microsoft.com/office/powerpoint/2010/main" val="2844277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8"/>
          <p:cNvSpPr>
            <a:spLocks noGrp="1" noChangeArrowheads="1"/>
          </p:cNvSpPr>
          <p:nvPr>
            <p:ph type="title"/>
          </p:nvPr>
        </p:nvSpPr>
        <p:spPr>
          <a:xfrm>
            <a:off x="493234" y="0"/>
            <a:ext cx="11579384" cy="838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  <a:cs typeface="Tahoma" panose="020B0604030504040204" pitchFamily="34" charset="0"/>
              </a:rPr>
              <a:t>MSG-058 Report - DESIGN CM Process Activities (PA)</a:t>
            </a:r>
          </a:p>
        </p:txBody>
      </p:sp>
      <p:sp>
        <p:nvSpPr>
          <p:cNvPr id="114692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411559" y="6477001"/>
            <a:ext cx="2844059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E8F762-FF64-4815-BB27-18380021B2F5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79412" y="121920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4.1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Search for Existing CMs that may be Partially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or Fully Re-used to Support CM Development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79412" y="2677985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4.2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Identify and Select Conceptual Primitives and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 Model Kinds to Represent Acquired Knowledge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9412" y="413677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4.3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Select Formalism(s) for CM Specification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282926" y="1219199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4.4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Select Views to Support Stakeholders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282926" y="2677985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4.5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Select a Notation Suitable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 to Express the Chosen Formalism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282926" y="413677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4.6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Evaluate Design for Adequacy/Relevance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With respect to Requirements</a:t>
            </a:r>
          </a:p>
        </p:txBody>
      </p:sp>
    </p:spTree>
    <p:extLst>
      <p:ext uri="{BB962C8B-B14F-4D97-AF65-F5344CB8AC3E}">
        <p14:creationId xmlns:p14="http://schemas.microsoft.com/office/powerpoint/2010/main" val="22571658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8"/>
          <p:cNvSpPr>
            <a:spLocks noGrp="1" noChangeArrowheads="1"/>
          </p:cNvSpPr>
          <p:nvPr>
            <p:ph type="title"/>
          </p:nvPr>
        </p:nvSpPr>
        <p:spPr>
          <a:xfrm>
            <a:off x="493234" y="-8065"/>
            <a:ext cx="11579384" cy="838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  <a:cs typeface="Tahoma" panose="020B0604030504040204" pitchFamily="34" charset="0"/>
              </a:rPr>
              <a:t>MSG-058 Report - BUILD CM Process Activities (PA)</a:t>
            </a:r>
          </a:p>
        </p:txBody>
      </p:sp>
      <p:sp>
        <p:nvSpPr>
          <p:cNvPr id="114692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411559" y="6477001"/>
            <a:ext cx="2844059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E8F762-FF64-4815-BB27-18380021B2F5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79412" y="121920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5.1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Populate the CM Using the Chosen Primitives,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Model Kinds, Formalism and Notation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79412" y="2677985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5.2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Create the Specified Views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9412" y="4136770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5.3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Verify CM Consistency with respect to CM Design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282926" y="1219199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5.4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Validate CM Consistency with respect to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Mission Space and Simulation Space Knowledge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282926" y="2677985"/>
            <a:ext cx="49726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PA 5.5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Ensure Acceptance of CM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by Authorized Stakeholder</a:t>
            </a:r>
          </a:p>
        </p:txBody>
      </p:sp>
    </p:spTree>
    <p:extLst>
      <p:ext uri="{BB962C8B-B14F-4D97-AF65-F5344CB8AC3E}">
        <p14:creationId xmlns:p14="http://schemas.microsoft.com/office/powerpoint/2010/main" val="37420670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5"/>
          <p:cNvSpPr>
            <a:spLocks noGrp="1" noChangeArrowheads="1"/>
          </p:cNvSpPr>
          <p:nvPr>
            <p:ph type="title"/>
          </p:nvPr>
        </p:nvSpPr>
        <p:spPr>
          <a:xfrm>
            <a:off x="1669257" y="8732"/>
            <a:ext cx="8763000" cy="7858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MSG-058 Report - Phase Diagrams</a:t>
            </a:r>
          </a:p>
        </p:txBody>
      </p:sp>
      <p:sp>
        <p:nvSpPr>
          <p:cNvPr id="116740" name="Slide Number Placeholder 1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0D0527-6E8D-4B69-85DD-8F0B9F3E8658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513012" y="813595"/>
            <a:ext cx="6700838" cy="5372100"/>
            <a:chOff x="832" y="624"/>
            <a:chExt cx="4221" cy="338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2" y="624"/>
              <a:ext cx="4221" cy="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29" y="766"/>
              <a:ext cx="8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855" y="641"/>
              <a:ext cx="4175" cy="33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55" y="641"/>
              <a:ext cx="2012" cy="108"/>
            </a:xfrm>
            <a:custGeom>
              <a:avLst/>
              <a:gdLst>
                <a:gd name="T0" fmla="*/ 0 w 265"/>
                <a:gd name="T1" fmla="*/ 19 h 19"/>
                <a:gd name="T2" fmla="*/ 252 w 265"/>
                <a:gd name="T3" fmla="*/ 19 h 19"/>
                <a:gd name="T4" fmla="*/ 265 w 265"/>
                <a:gd name="T5" fmla="*/ 5 h 19"/>
                <a:gd name="T6" fmla="*/ 265 w 26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19">
                  <a:moveTo>
                    <a:pt x="0" y="19"/>
                  </a:moveTo>
                  <a:lnTo>
                    <a:pt x="252" y="19"/>
                  </a:lnTo>
                  <a:lnTo>
                    <a:pt x="265" y="5"/>
                  </a:lnTo>
                  <a:lnTo>
                    <a:pt x="26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893" y="658"/>
              <a:ext cx="166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act PP1 Activity Diagram: Initiate CM Development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045" y="1986"/>
              <a:ext cx="1009" cy="347"/>
            </a:xfrm>
            <a:prstGeom prst="roundRect">
              <a:avLst>
                <a:gd name="adj" fmla="val 24588"/>
              </a:avLst>
            </a:prstGeom>
            <a:solidFill>
              <a:srgbClr val="C0BFC0"/>
            </a:solidFill>
            <a:ln w="12700">
              <a:solidFill>
                <a:srgbClr val="C0BF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1022" y="1968"/>
              <a:ext cx="1009" cy="348"/>
            </a:xfrm>
            <a:prstGeom prst="roundRect">
              <a:avLst>
                <a:gd name="adj" fmla="val 24588"/>
              </a:avLst>
            </a:prstGeom>
            <a:solidFill>
              <a:srgbClr val="FCF2E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083" y="2014"/>
              <a:ext cx="76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PA1.1 Identify and Map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276" y="2109"/>
              <a:ext cx="39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Stakeholder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01" y="2195"/>
              <a:ext cx="50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Responsibilities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1842" y="1239"/>
              <a:ext cx="1063" cy="285"/>
            </a:xfrm>
            <a:prstGeom prst="roundRect">
              <a:avLst>
                <a:gd name="adj" fmla="val 30000"/>
              </a:avLst>
            </a:prstGeom>
            <a:solidFill>
              <a:srgbClr val="C0BFC0"/>
            </a:solidFill>
            <a:ln w="12700">
              <a:solidFill>
                <a:srgbClr val="C0BF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1819" y="1222"/>
              <a:ext cx="1063" cy="285"/>
            </a:xfrm>
            <a:prstGeom prst="roundRect">
              <a:avLst>
                <a:gd name="adj" fmla="val 30000"/>
              </a:avLst>
            </a:prstGeom>
            <a:solidFill>
              <a:srgbClr val="FCF2E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849" y="1268"/>
              <a:ext cx="84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PA1.2 Define Purpose and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834" y="1370"/>
              <a:ext cx="89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Intended Use of M&amp;S Effort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1880" y="2470"/>
              <a:ext cx="1017" cy="279"/>
            </a:xfrm>
            <a:prstGeom prst="roundRect">
              <a:avLst>
                <a:gd name="adj" fmla="val 30611"/>
              </a:avLst>
            </a:prstGeom>
            <a:solidFill>
              <a:srgbClr val="C0BFC0"/>
            </a:solidFill>
            <a:ln w="12700">
              <a:solidFill>
                <a:srgbClr val="C0BF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1857" y="2453"/>
              <a:ext cx="1017" cy="279"/>
            </a:xfrm>
            <a:prstGeom prst="roundRect">
              <a:avLst>
                <a:gd name="adj" fmla="val 30611"/>
              </a:avLst>
            </a:prstGeom>
            <a:solidFill>
              <a:srgbClr val="FCF2E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872" y="2498"/>
              <a:ext cx="86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PA1.3 Identify Constraints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013" y="2601"/>
              <a:ext cx="59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on the M&amp;S Effort 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2692" y="2931"/>
              <a:ext cx="1017" cy="297"/>
            </a:xfrm>
            <a:prstGeom prst="roundRect">
              <a:avLst>
                <a:gd name="adj" fmla="val 28847"/>
              </a:avLst>
            </a:prstGeom>
            <a:solidFill>
              <a:srgbClr val="C0BFC0"/>
            </a:solidFill>
            <a:ln w="12700">
              <a:solidFill>
                <a:srgbClr val="C0BF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2669" y="2914"/>
              <a:ext cx="1017" cy="296"/>
            </a:xfrm>
            <a:prstGeom prst="roundRect">
              <a:avLst>
                <a:gd name="adj" fmla="val 28847"/>
              </a:avLst>
            </a:prstGeom>
            <a:solidFill>
              <a:srgbClr val="FCF2E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700" y="2960"/>
              <a:ext cx="82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PA1.4 Impose Mandatory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819" y="3084"/>
              <a:ext cx="60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Enterprise Policies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2274" y="823"/>
              <a:ext cx="152" cy="1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457" y="863"/>
              <a:ext cx="26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Start PP1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195" y="2048"/>
              <a:ext cx="691" cy="268"/>
            </a:xfrm>
            <a:prstGeom prst="rect">
              <a:avLst/>
            </a:prstGeom>
            <a:solidFill>
              <a:srgbClr val="C0BFC0"/>
            </a:solidFill>
            <a:ln w="12700">
              <a:solidFill>
                <a:srgbClr val="C0BF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4172" y="2031"/>
              <a:ext cx="691" cy="268"/>
            </a:xfrm>
            <a:prstGeom prst="rect">
              <a:avLst/>
            </a:prstGeom>
            <a:solidFill>
              <a:srgbClr val="FCF2E3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4210" y="2060"/>
              <a:ext cx="5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P1.1 Stakeholder 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4299" y="2161"/>
              <a:ext cx="37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Description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6736" name="Rectangle 32"/>
            <p:cNvSpPr>
              <a:spLocks noChangeArrowheads="1"/>
            </p:cNvSpPr>
            <p:nvPr/>
          </p:nvSpPr>
          <p:spPr bwMode="auto">
            <a:xfrm>
              <a:off x="4195" y="1251"/>
              <a:ext cx="676" cy="267"/>
            </a:xfrm>
            <a:prstGeom prst="rect">
              <a:avLst/>
            </a:prstGeom>
            <a:solidFill>
              <a:srgbClr val="C0BFC0"/>
            </a:solidFill>
            <a:ln w="12700">
              <a:solidFill>
                <a:srgbClr val="C0BF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37" name="Rectangle 33"/>
            <p:cNvSpPr>
              <a:spLocks noChangeArrowheads="1"/>
            </p:cNvSpPr>
            <p:nvPr/>
          </p:nvSpPr>
          <p:spPr bwMode="auto">
            <a:xfrm>
              <a:off x="4172" y="1234"/>
              <a:ext cx="676" cy="267"/>
            </a:xfrm>
            <a:prstGeom prst="rect">
              <a:avLst/>
            </a:prstGeom>
            <a:solidFill>
              <a:srgbClr val="FCF2E3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41" name="Rectangle 34"/>
            <p:cNvSpPr>
              <a:spLocks noChangeArrowheads="1"/>
            </p:cNvSpPr>
            <p:nvPr/>
          </p:nvSpPr>
          <p:spPr bwMode="auto">
            <a:xfrm>
              <a:off x="4334" y="1254"/>
              <a:ext cx="35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P1.2 Need 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6742" name="Rectangle 35"/>
            <p:cNvSpPr>
              <a:spLocks noChangeArrowheads="1"/>
            </p:cNvSpPr>
            <p:nvPr/>
          </p:nvSpPr>
          <p:spPr bwMode="auto">
            <a:xfrm>
              <a:off x="4324" y="1359"/>
              <a:ext cx="3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Statement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6743" name="Rectangle 36"/>
            <p:cNvSpPr>
              <a:spLocks noChangeArrowheads="1"/>
            </p:cNvSpPr>
            <p:nvPr/>
          </p:nvSpPr>
          <p:spPr bwMode="auto">
            <a:xfrm>
              <a:off x="4195" y="2937"/>
              <a:ext cx="683" cy="268"/>
            </a:xfrm>
            <a:prstGeom prst="rect">
              <a:avLst/>
            </a:prstGeom>
            <a:solidFill>
              <a:srgbClr val="C0BFC0"/>
            </a:solidFill>
            <a:ln w="12700">
              <a:solidFill>
                <a:srgbClr val="C0BF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44" name="Rectangle 37"/>
            <p:cNvSpPr>
              <a:spLocks noChangeArrowheads="1"/>
            </p:cNvSpPr>
            <p:nvPr/>
          </p:nvSpPr>
          <p:spPr bwMode="auto">
            <a:xfrm>
              <a:off x="4172" y="2920"/>
              <a:ext cx="684" cy="268"/>
            </a:xfrm>
            <a:prstGeom prst="rect">
              <a:avLst/>
            </a:prstGeom>
            <a:solidFill>
              <a:srgbClr val="FCF2E3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45" name="Rectangle 38"/>
            <p:cNvSpPr>
              <a:spLocks noChangeArrowheads="1"/>
            </p:cNvSpPr>
            <p:nvPr/>
          </p:nvSpPr>
          <p:spPr bwMode="auto">
            <a:xfrm>
              <a:off x="4195" y="2971"/>
              <a:ext cx="55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P1.3 Constraints 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6746" name="Rectangle 39"/>
            <p:cNvSpPr>
              <a:spLocks noChangeArrowheads="1"/>
            </p:cNvSpPr>
            <p:nvPr/>
          </p:nvSpPr>
          <p:spPr bwMode="auto">
            <a:xfrm>
              <a:off x="4270" y="3059"/>
              <a:ext cx="38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and Policies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6747" name="Oval 40"/>
            <p:cNvSpPr>
              <a:spLocks noChangeArrowheads="1"/>
            </p:cNvSpPr>
            <p:nvPr/>
          </p:nvSpPr>
          <p:spPr bwMode="auto">
            <a:xfrm>
              <a:off x="2290" y="3626"/>
              <a:ext cx="151" cy="114"/>
            </a:xfrm>
            <a:prstGeom prst="ellipse">
              <a:avLst/>
            </a:prstGeom>
            <a:solidFill>
              <a:srgbClr val="FCF2E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48" name="Line 41"/>
            <p:cNvSpPr>
              <a:spLocks noChangeShapeType="1"/>
            </p:cNvSpPr>
            <p:nvPr/>
          </p:nvSpPr>
          <p:spPr bwMode="auto">
            <a:xfrm flipV="1">
              <a:off x="2312" y="3649"/>
              <a:ext cx="107" cy="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49" name="Line 42"/>
            <p:cNvSpPr>
              <a:spLocks noChangeShapeType="1"/>
            </p:cNvSpPr>
            <p:nvPr/>
          </p:nvSpPr>
          <p:spPr bwMode="auto">
            <a:xfrm>
              <a:off x="2312" y="3643"/>
              <a:ext cx="99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50" name="Rectangle 43"/>
            <p:cNvSpPr>
              <a:spLocks noChangeArrowheads="1"/>
            </p:cNvSpPr>
            <p:nvPr/>
          </p:nvSpPr>
          <p:spPr bwMode="auto">
            <a:xfrm>
              <a:off x="2510" y="3649"/>
              <a:ext cx="23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End PP1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6751" name="AutoShape 44"/>
            <p:cNvSpPr>
              <a:spLocks noChangeArrowheads="1"/>
            </p:cNvSpPr>
            <p:nvPr/>
          </p:nvSpPr>
          <p:spPr bwMode="auto">
            <a:xfrm>
              <a:off x="1045" y="1689"/>
              <a:ext cx="2619" cy="35"/>
            </a:xfrm>
            <a:prstGeom prst="roundRect">
              <a:avLst>
                <a:gd name="adj" fmla="val 16667"/>
              </a:avLst>
            </a:prstGeom>
            <a:solidFill>
              <a:srgbClr val="404040"/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52" name="AutoShape 45"/>
            <p:cNvSpPr>
              <a:spLocks noChangeArrowheads="1"/>
            </p:cNvSpPr>
            <p:nvPr/>
          </p:nvSpPr>
          <p:spPr bwMode="auto">
            <a:xfrm>
              <a:off x="1067" y="3438"/>
              <a:ext cx="2612" cy="34"/>
            </a:xfrm>
            <a:prstGeom prst="roundRect">
              <a:avLst>
                <a:gd name="adj" fmla="val 16667"/>
              </a:avLst>
            </a:prstGeom>
            <a:solidFill>
              <a:srgbClr val="404040"/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53" name="Line 46"/>
            <p:cNvSpPr>
              <a:spLocks noChangeShapeType="1"/>
            </p:cNvSpPr>
            <p:nvPr/>
          </p:nvSpPr>
          <p:spPr bwMode="auto">
            <a:xfrm>
              <a:off x="3686" y="3062"/>
              <a:ext cx="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54" name="Line 47"/>
            <p:cNvSpPr>
              <a:spLocks noChangeShapeType="1"/>
            </p:cNvSpPr>
            <p:nvPr/>
          </p:nvSpPr>
          <p:spPr bwMode="auto">
            <a:xfrm>
              <a:off x="3770" y="3062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55" name="Line 48"/>
            <p:cNvSpPr>
              <a:spLocks noChangeShapeType="1"/>
            </p:cNvSpPr>
            <p:nvPr/>
          </p:nvSpPr>
          <p:spPr bwMode="auto">
            <a:xfrm>
              <a:off x="3854" y="3062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56" name="Line 49"/>
            <p:cNvSpPr>
              <a:spLocks noChangeShapeType="1"/>
            </p:cNvSpPr>
            <p:nvPr/>
          </p:nvSpPr>
          <p:spPr bwMode="auto">
            <a:xfrm>
              <a:off x="3937" y="3062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57" name="Line 50"/>
            <p:cNvSpPr>
              <a:spLocks noChangeShapeType="1"/>
            </p:cNvSpPr>
            <p:nvPr/>
          </p:nvSpPr>
          <p:spPr bwMode="auto">
            <a:xfrm>
              <a:off x="4021" y="3062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58" name="Line 51"/>
            <p:cNvSpPr>
              <a:spLocks noChangeShapeType="1"/>
            </p:cNvSpPr>
            <p:nvPr/>
          </p:nvSpPr>
          <p:spPr bwMode="auto">
            <a:xfrm>
              <a:off x="4104" y="3062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59" name="Line 52"/>
            <p:cNvSpPr>
              <a:spLocks noChangeShapeType="1"/>
            </p:cNvSpPr>
            <p:nvPr/>
          </p:nvSpPr>
          <p:spPr bwMode="auto">
            <a:xfrm flipH="1">
              <a:off x="4058" y="3062"/>
              <a:ext cx="114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0" name="Line 53"/>
            <p:cNvSpPr>
              <a:spLocks noChangeShapeType="1"/>
            </p:cNvSpPr>
            <p:nvPr/>
          </p:nvSpPr>
          <p:spPr bwMode="auto">
            <a:xfrm flipH="1" flipV="1">
              <a:off x="4058" y="3034"/>
              <a:ext cx="114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1" name="Line 54"/>
            <p:cNvSpPr>
              <a:spLocks noChangeShapeType="1"/>
            </p:cNvSpPr>
            <p:nvPr/>
          </p:nvSpPr>
          <p:spPr bwMode="auto">
            <a:xfrm>
              <a:off x="3686" y="3062"/>
              <a:ext cx="114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2" name="Line 55"/>
            <p:cNvSpPr>
              <a:spLocks noChangeShapeType="1"/>
            </p:cNvSpPr>
            <p:nvPr/>
          </p:nvSpPr>
          <p:spPr bwMode="auto">
            <a:xfrm flipV="1">
              <a:off x="3686" y="3034"/>
              <a:ext cx="114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3" name="Line 56"/>
            <p:cNvSpPr>
              <a:spLocks noChangeShapeType="1"/>
            </p:cNvSpPr>
            <p:nvPr/>
          </p:nvSpPr>
          <p:spPr bwMode="auto">
            <a:xfrm>
              <a:off x="2874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4" name="Line 57"/>
            <p:cNvSpPr>
              <a:spLocks noChangeShapeType="1"/>
            </p:cNvSpPr>
            <p:nvPr/>
          </p:nvSpPr>
          <p:spPr bwMode="auto">
            <a:xfrm>
              <a:off x="2958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5" name="Line 58"/>
            <p:cNvSpPr>
              <a:spLocks noChangeShapeType="1"/>
            </p:cNvSpPr>
            <p:nvPr/>
          </p:nvSpPr>
          <p:spPr bwMode="auto">
            <a:xfrm>
              <a:off x="3041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6" name="Line 59"/>
            <p:cNvSpPr>
              <a:spLocks noChangeShapeType="1"/>
            </p:cNvSpPr>
            <p:nvPr/>
          </p:nvSpPr>
          <p:spPr bwMode="auto">
            <a:xfrm>
              <a:off x="3125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7" name="Line 60"/>
            <p:cNvSpPr>
              <a:spLocks noChangeShapeType="1"/>
            </p:cNvSpPr>
            <p:nvPr/>
          </p:nvSpPr>
          <p:spPr bwMode="auto">
            <a:xfrm>
              <a:off x="3208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8" name="Line 61"/>
            <p:cNvSpPr>
              <a:spLocks noChangeShapeType="1"/>
            </p:cNvSpPr>
            <p:nvPr/>
          </p:nvSpPr>
          <p:spPr bwMode="auto">
            <a:xfrm>
              <a:off x="3292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69" name="Line 62"/>
            <p:cNvSpPr>
              <a:spLocks noChangeShapeType="1"/>
            </p:cNvSpPr>
            <p:nvPr/>
          </p:nvSpPr>
          <p:spPr bwMode="auto">
            <a:xfrm>
              <a:off x="3375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0" name="Line 63"/>
            <p:cNvSpPr>
              <a:spLocks noChangeShapeType="1"/>
            </p:cNvSpPr>
            <p:nvPr/>
          </p:nvSpPr>
          <p:spPr bwMode="auto">
            <a:xfrm>
              <a:off x="3459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1" name="Line 64"/>
            <p:cNvSpPr>
              <a:spLocks noChangeShapeType="1"/>
            </p:cNvSpPr>
            <p:nvPr/>
          </p:nvSpPr>
          <p:spPr bwMode="auto">
            <a:xfrm>
              <a:off x="3542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2" name="Line 65"/>
            <p:cNvSpPr>
              <a:spLocks noChangeShapeType="1"/>
            </p:cNvSpPr>
            <p:nvPr/>
          </p:nvSpPr>
          <p:spPr bwMode="auto">
            <a:xfrm>
              <a:off x="3626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3" name="Line 66"/>
            <p:cNvSpPr>
              <a:spLocks noChangeShapeType="1"/>
            </p:cNvSpPr>
            <p:nvPr/>
          </p:nvSpPr>
          <p:spPr bwMode="auto">
            <a:xfrm>
              <a:off x="3709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4" name="Line 67"/>
            <p:cNvSpPr>
              <a:spLocks noChangeShapeType="1"/>
            </p:cNvSpPr>
            <p:nvPr/>
          </p:nvSpPr>
          <p:spPr bwMode="auto">
            <a:xfrm>
              <a:off x="3793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5" name="Line 68"/>
            <p:cNvSpPr>
              <a:spLocks noChangeShapeType="1"/>
            </p:cNvSpPr>
            <p:nvPr/>
          </p:nvSpPr>
          <p:spPr bwMode="auto">
            <a:xfrm>
              <a:off x="3876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6" name="Line 69"/>
            <p:cNvSpPr>
              <a:spLocks noChangeShapeType="1"/>
            </p:cNvSpPr>
            <p:nvPr/>
          </p:nvSpPr>
          <p:spPr bwMode="auto">
            <a:xfrm>
              <a:off x="3960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7" name="Line 70"/>
            <p:cNvSpPr>
              <a:spLocks noChangeShapeType="1"/>
            </p:cNvSpPr>
            <p:nvPr/>
          </p:nvSpPr>
          <p:spPr bwMode="auto">
            <a:xfrm>
              <a:off x="4043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8" name="Line 71"/>
            <p:cNvSpPr>
              <a:spLocks noChangeShapeType="1"/>
            </p:cNvSpPr>
            <p:nvPr/>
          </p:nvSpPr>
          <p:spPr bwMode="auto">
            <a:xfrm>
              <a:off x="4127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79" name="Line 72"/>
            <p:cNvSpPr>
              <a:spLocks noChangeShapeType="1"/>
            </p:cNvSpPr>
            <p:nvPr/>
          </p:nvSpPr>
          <p:spPr bwMode="auto">
            <a:xfrm>
              <a:off x="4210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0" name="Line 73"/>
            <p:cNvSpPr>
              <a:spLocks noChangeShapeType="1"/>
            </p:cNvSpPr>
            <p:nvPr/>
          </p:nvSpPr>
          <p:spPr bwMode="auto">
            <a:xfrm>
              <a:off x="4294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1" name="Line 74"/>
            <p:cNvSpPr>
              <a:spLocks noChangeShapeType="1"/>
            </p:cNvSpPr>
            <p:nvPr/>
          </p:nvSpPr>
          <p:spPr bwMode="auto">
            <a:xfrm>
              <a:off x="4377" y="2589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2" name="Freeform 75"/>
            <p:cNvSpPr>
              <a:spLocks/>
            </p:cNvSpPr>
            <p:nvPr/>
          </p:nvSpPr>
          <p:spPr bwMode="auto">
            <a:xfrm>
              <a:off x="4461" y="2589"/>
              <a:ext cx="38" cy="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5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0"/>
                  </a:lnTo>
                  <a:lnTo>
                    <a:pt x="5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3" name="Line 76"/>
            <p:cNvSpPr>
              <a:spLocks noChangeShapeType="1"/>
            </p:cNvSpPr>
            <p:nvPr/>
          </p:nvSpPr>
          <p:spPr bwMode="auto">
            <a:xfrm>
              <a:off x="4499" y="2624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4" name="Line 77"/>
            <p:cNvSpPr>
              <a:spLocks noChangeShapeType="1"/>
            </p:cNvSpPr>
            <p:nvPr/>
          </p:nvSpPr>
          <p:spPr bwMode="auto">
            <a:xfrm>
              <a:off x="4499" y="2686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5" name="Line 78"/>
            <p:cNvSpPr>
              <a:spLocks noChangeShapeType="1"/>
            </p:cNvSpPr>
            <p:nvPr/>
          </p:nvSpPr>
          <p:spPr bwMode="auto">
            <a:xfrm>
              <a:off x="4499" y="2749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6" name="Line 79"/>
            <p:cNvSpPr>
              <a:spLocks noChangeShapeType="1"/>
            </p:cNvSpPr>
            <p:nvPr/>
          </p:nvSpPr>
          <p:spPr bwMode="auto">
            <a:xfrm>
              <a:off x="4499" y="2812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7" name="Line 80"/>
            <p:cNvSpPr>
              <a:spLocks noChangeShapeType="1"/>
            </p:cNvSpPr>
            <p:nvPr/>
          </p:nvSpPr>
          <p:spPr bwMode="auto">
            <a:xfrm>
              <a:off x="4499" y="2874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8" name="Line 81"/>
            <p:cNvSpPr>
              <a:spLocks noChangeShapeType="1"/>
            </p:cNvSpPr>
            <p:nvPr/>
          </p:nvSpPr>
          <p:spPr bwMode="auto">
            <a:xfrm flipH="1" flipV="1">
              <a:off x="4461" y="2834"/>
              <a:ext cx="38" cy="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89" name="Line 82"/>
            <p:cNvSpPr>
              <a:spLocks noChangeShapeType="1"/>
            </p:cNvSpPr>
            <p:nvPr/>
          </p:nvSpPr>
          <p:spPr bwMode="auto">
            <a:xfrm flipV="1">
              <a:off x="4499" y="2834"/>
              <a:ext cx="38" cy="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0" name="Line 83"/>
            <p:cNvSpPr>
              <a:spLocks noChangeShapeType="1"/>
            </p:cNvSpPr>
            <p:nvPr/>
          </p:nvSpPr>
          <p:spPr bwMode="auto">
            <a:xfrm>
              <a:off x="2882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1" name="Line 84"/>
            <p:cNvSpPr>
              <a:spLocks noChangeShapeType="1"/>
            </p:cNvSpPr>
            <p:nvPr/>
          </p:nvSpPr>
          <p:spPr bwMode="auto">
            <a:xfrm>
              <a:off x="2965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2" name="Line 85"/>
            <p:cNvSpPr>
              <a:spLocks noChangeShapeType="1"/>
            </p:cNvSpPr>
            <p:nvPr/>
          </p:nvSpPr>
          <p:spPr bwMode="auto">
            <a:xfrm>
              <a:off x="3049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3" name="Line 86"/>
            <p:cNvSpPr>
              <a:spLocks noChangeShapeType="1"/>
            </p:cNvSpPr>
            <p:nvPr/>
          </p:nvSpPr>
          <p:spPr bwMode="auto">
            <a:xfrm>
              <a:off x="3132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4" name="Line 87"/>
            <p:cNvSpPr>
              <a:spLocks noChangeShapeType="1"/>
            </p:cNvSpPr>
            <p:nvPr/>
          </p:nvSpPr>
          <p:spPr bwMode="auto">
            <a:xfrm>
              <a:off x="3216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5" name="Line 88"/>
            <p:cNvSpPr>
              <a:spLocks noChangeShapeType="1"/>
            </p:cNvSpPr>
            <p:nvPr/>
          </p:nvSpPr>
          <p:spPr bwMode="auto">
            <a:xfrm>
              <a:off x="3299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6" name="Line 89"/>
            <p:cNvSpPr>
              <a:spLocks noChangeShapeType="1"/>
            </p:cNvSpPr>
            <p:nvPr/>
          </p:nvSpPr>
          <p:spPr bwMode="auto">
            <a:xfrm>
              <a:off x="3383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7" name="Line 90"/>
            <p:cNvSpPr>
              <a:spLocks noChangeShapeType="1"/>
            </p:cNvSpPr>
            <p:nvPr/>
          </p:nvSpPr>
          <p:spPr bwMode="auto">
            <a:xfrm>
              <a:off x="3466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8" name="Line 91"/>
            <p:cNvSpPr>
              <a:spLocks noChangeShapeType="1"/>
            </p:cNvSpPr>
            <p:nvPr/>
          </p:nvSpPr>
          <p:spPr bwMode="auto">
            <a:xfrm>
              <a:off x="3550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799" name="Line 92"/>
            <p:cNvSpPr>
              <a:spLocks noChangeShapeType="1"/>
            </p:cNvSpPr>
            <p:nvPr/>
          </p:nvSpPr>
          <p:spPr bwMode="auto">
            <a:xfrm>
              <a:off x="3633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0" name="Line 93"/>
            <p:cNvSpPr>
              <a:spLocks noChangeShapeType="1"/>
            </p:cNvSpPr>
            <p:nvPr/>
          </p:nvSpPr>
          <p:spPr bwMode="auto">
            <a:xfrm>
              <a:off x="3717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1" name="Line 94"/>
            <p:cNvSpPr>
              <a:spLocks noChangeShapeType="1"/>
            </p:cNvSpPr>
            <p:nvPr/>
          </p:nvSpPr>
          <p:spPr bwMode="auto">
            <a:xfrm>
              <a:off x="3800" y="1365"/>
              <a:ext cx="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2" name="Line 95"/>
            <p:cNvSpPr>
              <a:spLocks noChangeShapeType="1"/>
            </p:cNvSpPr>
            <p:nvPr/>
          </p:nvSpPr>
          <p:spPr bwMode="auto">
            <a:xfrm>
              <a:off x="3884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3" name="Line 96"/>
            <p:cNvSpPr>
              <a:spLocks noChangeShapeType="1"/>
            </p:cNvSpPr>
            <p:nvPr/>
          </p:nvSpPr>
          <p:spPr bwMode="auto">
            <a:xfrm>
              <a:off x="3967" y="1365"/>
              <a:ext cx="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4" name="Line 97"/>
            <p:cNvSpPr>
              <a:spLocks noChangeShapeType="1"/>
            </p:cNvSpPr>
            <p:nvPr/>
          </p:nvSpPr>
          <p:spPr bwMode="auto">
            <a:xfrm>
              <a:off x="4051" y="1365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5" name="Freeform 98"/>
            <p:cNvSpPr>
              <a:spLocks/>
            </p:cNvSpPr>
            <p:nvPr/>
          </p:nvSpPr>
          <p:spPr bwMode="auto">
            <a:xfrm>
              <a:off x="4058" y="1365"/>
              <a:ext cx="114" cy="28"/>
            </a:xfrm>
            <a:custGeom>
              <a:avLst/>
              <a:gdLst>
                <a:gd name="T0" fmla="*/ 10 w 15"/>
                <a:gd name="T1" fmla="*/ 0 h 5"/>
                <a:gd name="T2" fmla="*/ 15 w 15"/>
                <a:gd name="T3" fmla="*/ 0 h 5"/>
                <a:gd name="T4" fmla="*/ 0 w 1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10" y="0"/>
                  </a:move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6" name="Line 99"/>
            <p:cNvSpPr>
              <a:spLocks noChangeShapeType="1"/>
            </p:cNvSpPr>
            <p:nvPr/>
          </p:nvSpPr>
          <p:spPr bwMode="auto">
            <a:xfrm flipH="1" flipV="1">
              <a:off x="4058" y="1336"/>
              <a:ext cx="114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7" name="Line 100"/>
            <p:cNvSpPr>
              <a:spLocks noChangeShapeType="1"/>
            </p:cNvSpPr>
            <p:nvPr/>
          </p:nvSpPr>
          <p:spPr bwMode="auto">
            <a:xfrm>
              <a:off x="2031" y="2151"/>
              <a:ext cx="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8" name="Line 101"/>
            <p:cNvSpPr>
              <a:spLocks noChangeShapeType="1"/>
            </p:cNvSpPr>
            <p:nvPr/>
          </p:nvSpPr>
          <p:spPr bwMode="auto">
            <a:xfrm>
              <a:off x="2115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09" name="Line 102"/>
            <p:cNvSpPr>
              <a:spLocks noChangeShapeType="1"/>
            </p:cNvSpPr>
            <p:nvPr/>
          </p:nvSpPr>
          <p:spPr bwMode="auto">
            <a:xfrm>
              <a:off x="2199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0" name="Line 103"/>
            <p:cNvSpPr>
              <a:spLocks noChangeShapeType="1"/>
            </p:cNvSpPr>
            <p:nvPr/>
          </p:nvSpPr>
          <p:spPr bwMode="auto">
            <a:xfrm>
              <a:off x="2282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1" name="Line 104"/>
            <p:cNvSpPr>
              <a:spLocks noChangeShapeType="1"/>
            </p:cNvSpPr>
            <p:nvPr/>
          </p:nvSpPr>
          <p:spPr bwMode="auto">
            <a:xfrm>
              <a:off x="2366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2" name="Line 105"/>
            <p:cNvSpPr>
              <a:spLocks noChangeShapeType="1"/>
            </p:cNvSpPr>
            <p:nvPr/>
          </p:nvSpPr>
          <p:spPr bwMode="auto">
            <a:xfrm>
              <a:off x="2449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3" name="Line 106"/>
            <p:cNvSpPr>
              <a:spLocks noChangeShapeType="1"/>
            </p:cNvSpPr>
            <p:nvPr/>
          </p:nvSpPr>
          <p:spPr bwMode="auto">
            <a:xfrm>
              <a:off x="2533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4" name="Line 107"/>
            <p:cNvSpPr>
              <a:spLocks noChangeShapeType="1"/>
            </p:cNvSpPr>
            <p:nvPr/>
          </p:nvSpPr>
          <p:spPr bwMode="auto">
            <a:xfrm>
              <a:off x="2616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5" name="Line 108"/>
            <p:cNvSpPr>
              <a:spLocks noChangeShapeType="1"/>
            </p:cNvSpPr>
            <p:nvPr/>
          </p:nvSpPr>
          <p:spPr bwMode="auto">
            <a:xfrm>
              <a:off x="2700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6" name="Line 109"/>
            <p:cNvSpPr>
              <a:spLocks noChangeShapeType="1"/>
            </p:cNvSpPr>
            <p:nvPr/>
          </p:nvSpPr>
          <p:spPr bwMode="auto">
            <a:xfrm>
              <a:off x="2783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7" name="Line 110"/>
            <p:cNvSpPr>
              <a:spLocks noChangeShapeType="1"/>
            </p:cNvSpPr>
            <p:nvPr/>
          </p:nvSpPr>
          <p:spPr bwMode="auto">
            <a:xfrm>
              <a:off x="2867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8" name="Line 111"/>
            <p:cNvSpPr>
              <a:spLocks noChangeShapeType="1"/>
            </p:cNvSpPr>
            <p:nvPr/>
          </p:nvSpPr>
          <p:spPr bwMode="auto">
            <a:xfrm>
              <a:off x="2950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19" name="Line 112"/>
            <p:cNvSpPr>
              <a:spLocks noChangeShapeType="1"/>
            </p:cNvSpPr>
            <p:nvPr/>
          </p:nvSpPr>
          <p:spPr bwMode="auto">
            <a:xfrm>
              <a:off x="3034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0" name="Line 113"/>
            <p:cNvSpPr>
              <a:spLocks noChangeShapeType="1"/>
            </p:cNvSpPr>
            <p:nvPr/>
          </p:nvSpPr>
          <p:spPr bwMode="auto">
            <a:xfrm>
              <a:off x="3117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1" name="Line 114"/>
            <p:cNvSpPr>
              <a:spLocks noChangeShapeType="1"/>
            </p:cNvSpPr>
            <p:nvPr/>
          </p:nvSpPr>
          <p:spPr bwMode="auto">
            <a:xfrm>
              <a:off x="3201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2" name="Line 115"/>
            <p:cNvSpPr>
              <a:spLocks noChangeShapeType="1"/>
            </p:cNvSpPr>
            <p:nvPr/>
          </p:nvSpPr>
          <p:spPr bwMode="auto">
            <a:xfrm>
              <a:off x="3284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3" name="Line 116"/>
            <p:cNvSpPr>
              <a:spLocks noChangeShapeType="1"/>
            </p:cNvSpPr>
            <p:nvPr/>
          </p:nvSpPr>
          <p:spPr bwMode="auto">
            <a:xfrm>
              <a:off x="3368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4" name="Line 117"/>
            <p:cNvSpPr>
              <a:spLocks noChangeShapeType="1"/>
            </p:cNvSpPr>
            <p:nvPr/>
          </p:nvSpPr>
          <p:spPr bwMode="auto">
            <a:xfrm>
              <a:off x="3451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5" name="Line 118"/>
            <p:cNvSpPr>
              <a:spLocks noChangeShapeType="1"/>
            </p:cNvSpPr>
            <p:nvPr/>
          </p:nvSpPr>
          <p:spPr bwMode="auto">
            <a:xfrm>
              <a:off x="3535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6" name="Line 119"/>
            <p:cNvSpPr>
              <a:spLocks noChangeShapeType="1"/>
            </p:cNvSpPr>
            <p:nvPr/>
          </p:nvSpPr>
          <p:spPr bwMode="auto">
            <a:xfrm>
              <a:off x="3618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7" name="Line 120"/>
            <p:cNvSpPr>
              <a:spLocks noChangeShapeType="1"/>
            </p:cNvSpPr>
            <p:nvPr/>
          </p:nvSpPr>
          <p:spPr bwMode="auto">
            <a:xfrm>
              <a:off x="3702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8" name="Line 121"/>
            <p:cNvSpPr>
              <a:spLocks noChangeShapeType="1"/>
            </p:cNvSpPr>
            <p:nvPr/>
          </p:nvSpPr>
          <p:spPr bwMode="auto">
            <a:xfrm>
              <a:off x="3785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29" name="Line 122"/>
            <p:cNvSpPr>
              <a:spLocks noChangeShapeType="1"/>
            </p:cNvSpPr>
            <p:nvPr/>
          </p:nvSpPr>
          <p:spPr bwMode="auto">
            <a:xfrm>
              <a:off x="3869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0" name="Line 123"/>
            <p:cNvSpPr>
              <a:spLocks noChangeShapeType="1"/>
            </p:cNvSpPr>
            <p:nvPr/>
          </p:nvSpPr>
          <p:spPr bwMode="auto">
            <a:xfrm>
              <a:off x="3952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1" name="Line 124"/>
            <p:cNvSpPr>
              <a:spLocks noChangeShapeType="1"/>
            </p:cNvSpPr>
            <p:nvPr/>
          </p:nvSpPr>
          <p:spPr bwMode="auto">
            <a:xfrm>
              <a:off x="4036" y="215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2" name="Freeform 125"/>
            <p:cNvSpPr>
              <a:spLocks/>
            </p:cNvSpPr>
            <p:nvPr/>
          </p:nvSpPr>
          <p:spPr bwMode="auto">
            <a:xfrm>
              <a:off x="4058" y="2151"/>
              <a:ext cx="114" cy="28"/>
            </a:xfrm>
            <a:custGeom>
              <a:avLst/>
              <a:gdLst>
                <a:gd name="T0" fmla="*/ 8 w 15"/>
                <a:gd name="T1" fmla="*/ 0 h 5"/>
                <a:gd name="T2" fmla="*/ 15 w 15"/>
                <a:gd name="T3" fmla="*/ 0 h 5"/>
                <a:gd name="T4" fmla="*/ 0 w 1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8" y="0"/>
                  </a:move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3" name="Line 126"/>
            <p:cNvSpPr>
              <a:spLocks noChangeShapeType="1"/>
            </p:cNvSpPr>
            <p:nvPr/>
          </p:nvSpPr>
          <p:spPr bwMode="auto">
            <a:xfrm flipH="1" flipV="1">
              <a:off x="4058" y="2122"/>
              <a:ext cx="114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4" name="Freeform 127"/>
            <p:cNvSpPr>
              <a:spLocks/>
            </p:cNvSpPr>
            <p:nvPr/>
          </p:nvSpPr>
          <p:spPr bwMode="auto">
            <a:xfrm>
              <a:off x="2312" y="937"/>
              <a:ext cx="38" cy="285"/>
            </a:xfrm>
            <a:custGeom>
              <a:avLst/>
              <a:gdLst>
                <a:gd name="T0" fmla="*/ 5 w 5"/>
                <a:gd name="T1" fmla="*/ 0 h 50"/>
                <a:gd name="T2" fmla="*/ 5 w 5"/>
                <a:gd name="T3" fmla="*/ 50 h 50"/>
                <a:gd name="T4" fmla="*/ 0 w 5"/>
                <a:gd name="T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0">
                  <a:moveTo>
                    <a:pt x="5" y="0"/>
                  </a:moveTo>
                  <a:lnTo>
                    <a:pt x="5" y="50"/>
                  </a:lnTo>
                  <a:lnTo>
                    <a:pt x="0" y="3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5" name="Line 128"/>
            <p:cNvSpPr>
              <a:spLocks noChangeShapeType="1"/>
            </p:cNvSpPr>
            <p:nvPr/>
          </p:nvSpPr>
          <p:spPr bwMode="auto">
            <a:xfrm flipV="1">
              <a:off x="2350" y="1142"/>
              <a:ext cx="38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6" name="Freeform 129"/>
            <p:cNvSpPr>
              <a:spLocks/>
            </p:cNvSpPr>
            <p:nvPr/>
          </p:nvSpPr>
          <p:spPr bwMode="auto">
            <a:xfrm>
              <a:off x="2312" y="1507"/>
              <a:ext cx="38" cy="182"/>
            </a:xfrm>
            <a:custGeom>
              <a:avLst/>
              <a:gdLst>
                <a:gd name="T0" fmla="*/ 5 w 5"/>
                <a:gd name="T1" fmla="*/ 0 h 32"/>
                <a:gd name="T2" fmla="*/ 5 w 5"/>
                <a:gd name="T3" fmla="*/ 32 h 32"/>
                <a:gd name="T4" fmla="*/ 0 w 5"/>
                <a:gd name="T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2">
                  <a:moveTo>
                    <a:pt x="5" y="0"/>
                  </a:moveTo>
                  <a:lnTo>
                    <a:pt x="5" y="32"/>
                  </a:lnTo>
                  <a:lnTo>
                    <a:pt x="0" y="1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7" name="Line 130"/>
            <p:cNvSpPr>
              <a:spLocks noChangeShapeType="1"/>
            </p:cNvSpPr>
            <p:nvPr/>
          </p:nvSpPr>
          <p:spPr bwMode="auto">
            <a:xfrm flipV="1">
              <a:off x="2350" y="1610"/>
              <a:ext cx="38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8" name="Freeform 131"/>
            <p:cNvSpPr>
              <a:spLocks/>
            </p:cNvSpPr>
            <p:nvPr/>
          </p:nvSpPr>
          <p:spPr bwMode="auto">
            <a:xfrm>
              <a:off x="1477" y="1724"/>
              <a:ext cx="38" cy="244"/>
            </a:xfrm>
            <a:custGeom>
              <a:avLst/>
              <a:gdLst>
                <a:gd name="T0" fmla="*/ 5 w 5"/>
                <a:gd name="T1" fmla="*/ 0 h 43"/>
                <a:gd name="T2" fmla="*/ 5 w 5"/>
                <a:gd name="T3" fmla="*/ 43 h 43"/>
                <a:gd name="T4" fmla="*/ 0 w 5"/>
                <a:gd name="T5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3">
                  <a:moveTo>
                    <a:pt x="5" y="0"/>
                  </a:moveTo>
                  <a:lnTo>
                    <a:pt x="5" y="43"/>
                  </a:lnTo>
                  <a:lnTo>
                    <a:pt x="0" y="2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39" name="Line 132"/>
            <p:cNvSpPr>
              <a:spLocks noChangeShapeType="1"/>
            </p:cNvSpPr>
            <p:nvPr/>
          </p:nvSpPr>
          <p:spPr bwMode="auto">
            <a:xfrm flipV="1">
              <a:off x="1515" y="1889"/>
              <a:ext cx="38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0" name="Freeform 133"/>
            <p:cNvSpPr>
              <a:spLocks/>
            </p:cNvSpPr>
            <p:nvPr/>
          </p:nvSpPr>
          <p:spPr bwMode="auto">
            <a:xfrm>
              <a:off x="2328" y="1724"/>
              <a:ext cx="38" cy="729"/>
            </a:xfrm>
            <a:custGeom>
              <a:avLst/>
              <a:gdLst>
                <a:gd name="T0" fmla="*/ 5 w 5"/>
                <a:gd name="T1" fmla="*/ 0 h 128"/>
                <a:gd name="T2" fmla="*/ 5 w 5"/>
                <a:gd name="T3" fmla="*/ 128 h 128"/>
                <a:gd name="T4" fmla="*/ 0 w 5"/>
                <a:gd name="T5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8">
                  <a:moveTo>
                    <a:pt x="5" y="0"/>
                  </a:moveTo>
                  <a:lnTo>
                    <a:pt x="5" y="128"/>
                  </a:lnTo>
                  <a:lnTo>
                    <a:pt x="0" y="11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1" name="Line 134"/>
            <p:cNvSpPr>
              <a:spLocks noChangeShapeType="1"/>
            </p:cNvSpPr>
            <p:nvPr/>
          </p:nvSpPr>
          <p:spPr bwMode="auto">
            <a:xfrm flipV="1">
              <a:off x="2366" y="2373"/>
              <a:ext cx="37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2" name="Freeform 135"/>
            <p:cNvSpPr>
              <a:spLocks/>
            </p:cNvSpPr>
            <p:nvPr/>
          </p:nvSpPr>
          <p:spPr bwMode="auto">
            <a:xfrm>
              <a:off x="3140" y="1724"/>
              <a:ext cx="38" cy="1190"/>
            </a:xfrm>
            <a:custGeom>
              <a:avLst/>
              <a:gdLst>
                <a:gd name="T0" fmla="*/ 5 w 5"/>
                <a:gd name="T1" fmla="*/ 0 h 209"/>
                <a:gd name="T2" fmla="*/ 5 w 5"/>
                <a:gd name="T3" fmla="*/ 209 h 209"/>
                <a:gd name="T4" fmla="*/ 0 w 5"/>
                <a:gd name="T5" fmla="*/ 19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09">
                  <a:moveTo>
                    <a:pt x="5" y="0"/>
                  </a:moveTo>
                  <a:lnTo>
                    <a:pt x="5" y="209"/>
                  </a:lnTo>
                  <a:lnTo>
                    <a:pt x="0" y="19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3" name="Line 136"/>
            <p:cNvSpPr>
              <a:spLocks noChangeShapeType="1"/>
            </p:cNvSpPr>
            <p:nvPr/>
          </p:nvSpPr>
          <p:spPr bwMode="auto">
            <a:xfrm flipV="1">
              <a:off x="3178" y="2834"/>
              <a:ext cx="38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4" name="Freeform 137"/>
            <p:cNvSpPr>
              <a:spLocks/>
            </p:cNvSpPr>
            <p:nvPr/>
          </p:nvSpPr>
          <p:spPr bwMode="auto">
            <a:xfrm>
              <a:off x="1485" y="2316"/>
              <a:ext cx="38" cy="1122"/>
            </a:xfrm>
            <a:custGeom>
              <a:avLst/>
              <a:gdLst>
                <a:gd name="T0" fmla="*/ 5 w 5"/>
                <a:gd name="T1" fmla="*/ 0 h 197"/>
                <a:gd name="T2" fmla="*/ 5 w 5"/>
                <a:gd name="T3" fmla="*/ 197 h 197"/>
                <a:gd name="T4" fmla="*/ 0 w 5"/>
                <a:gd name="T5" fmla="*/ 18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97">
                  <a:moveTo>
                    <a:pt x="5" y="0"/>
                  </a:moveTo>
                  <a:lnTo>
                    <a:pt x="5" y="197"/>
                  </a:lnTo>
                  <a:lnTo>
                    <a:pt x="0" y="18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5" name="Line 138"/>
            <p:cNvSpPr>
              <a:spLocks noChangeShapeType="1"/>
            </p:cNvSpPr>
            <p:nvPr/>
          </p:nvSpPr>
          <p:spPr bwMode="auto">
            <a:xfrm flipV="1">
              <a:off x="1523" y="3359"/>
              <a:ext cx="38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6" name="Freeform 139"/>
            <p:cNvSpPr>
              <a:spLocks/>
            </p:cNvSpPr>
            <p:nvPr/>
          </p:nvSpPr>
          <p:spPr bwMode="auto">
            <a:xfrm>
              <a:off x="2320" y="2732"/>
              <a:ext cx="38" cy="706"/>
            </a:xfrm>
            <a:custGeom>
              <a:avLst/>
              <a:gdLst>
                <a:gd name="T0" fmla="*/ 5 w 5"/>
                <a:gd name="T1" fmla="*/ 0 h 124"/>
                <a:gd name="T2" fmla="*/ 5 w 5"/>
                <a:gd name="T3" fmla="*/ 124 h 124"/>
                <a:gd name="T4" fmla="*/ 0 w 5"/>
                <a:gd name="T5" fmla="*/ 1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4">
                  <a:moveTo>
                    <a:pt x="5" y="0"/>
                  </a:moveTo>
                  <a:lnTo>
                    <a:pt x="5" y="124"/>
                  </a:lnTo>
                  <a:lnTo>
                    <a:pt x="0" y="11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7" name="Line 140"/>
            <p:cNvSpPr>
              <a:spLocks noChangeShapeType="1"/>
            </p:cNvSpPr>
            <p:nvPr/>
          </p:nvSpPr>
          <p:spPr bwMode="auto">
            <a:xfrm flipV="1">
              <a:off x="2358" y="3359"/>
              <a:ext cx="38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8" name="Freeform 141"/>
            <p:cNvSpPr>
              <a:spLocks/>
            </p:cNvSpPr>
            <p:nvPr/>
          </p:nvSpPr>
          <p:spPr bwMode="auto">
            <a:xfrm>
              <a:off x="3140" y="3210"/>
              <a:ext cx="38" cy="228"/>
            </a:xfrm>
            <a:custGeom>
              <a:avLst/>
              <a:gdLst>
                <a:gd name="T0" fmla="*/ 5 w 5"/>
                <a:gd name="T1" fmla="*/ 0 h 40"/>
                <a:gd name="T2" fmla="*/ 5 w 5"/>
                <a:gd name="T3" fmla="*/ 40 h 40"/>
                <a:gd name="T4" fmla="*/ 0 w 5"/>
                <a:gd name="T5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0">
                  <a:moveTo>
                    <a:pt x="5" y="0"/>
                  </a:moveTo>
                  <a:lnTo>
                    <a:pt x="5" y="40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49" name="Line 142"/>
            <p:cNvSpPr>
              <a:spLocks noChangeShapeType="1"/>
            </p:cNvSpPr>
            <p:nvPr/>
          </p:nvSpPr>
          <p:spPr bwMode="auto">
            <a:xfrm flipV="1">
              <a:off x="3178" y="3359"/>
              <a:ext cx="38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50" name="Freeform 143"/>
            <p:cNvSpPr>
              <a:spLocks/>
            </p:cNvSpPr>
            <p:nvPr/>
          </p:nvSpPr>
          <p:spPr bwMode="auto">
            <a:xfrm>
              <a:off x="2320" y="3472"/>
              <a:ext cx="38" cy="154"/>
            </a:xfrm>
            <a:custGeom>
              <a:avLst/>
              <a:gdLst>
                <a:gd name="T0" fmla="*/ 5 w 5"/>
                <a:gd name="T1" fmla="*/ 0 h 27"/>
                <a:gd name="T2" fmla="*/ 5 w 5"/>
                <a:gd name="T3" fmla="*/ 27 h 27"/>
                <a:gd name="T4" fmla="*/ 0 w 5"/>
                <a:gd name="T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7">
                  <a:moveTo>
                    <a:pt x="5" y="0"/>
                  </a:moveTo>
                  <a:lnTo>
                    <a:pt x="5" y="27"/>
                  </a:lnTo>
                  <a:lnTo>
                    <a:pt x="0" y="1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  <p:sp>
          <p:nvSpPr>
            <p:cNvPr id="116851" name="Line 144"/>
            <p:cNvSpPr>
              <a:spLocks noChangeShapeType="1"/>
            </p:cNvSpPr>
            <p:nvPr/>
          </p:nvSpPr>
          <p:spPr bwMode="auto">
            <a:xfrm flipV="1">
              <a:off x="2358" y="3547"/>
              <a:ext cx="38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type="title"/>
          </p:nvPr>
        </p:nvSpPr>
        <p:spPr>
          <a:xfrm>
            <a:off x="1339791" y="-61002"/>
            <a:ext cx="9563964" cy="84124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cs typeface="Tahoma" panose="020B0604030504040204" pitchFamily="34" charset="0"/>
              </a:rPr>
              <a:t>MSG-058 Report - CM Development Products</a:t>
            </a:r>
            <a:r>
              <a:rPr lang="en-US" altLang="en-US" sz="2800" dirty="0">
                <a:ea typeface="ＭＳ Ｐゴシック" panose="020B0600070205080204" pitchFamily="34" charset="-128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1264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D6093D-4C14-4BB6-A5C4-EDB3BF74A59A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85841" y="2362195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1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INITIATE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CM Development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634534" y="2362201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2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DEFINE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CM Requirements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083227" y="2362196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3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ACQUIRE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CM Knowledge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531920" y="2362197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4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DESIGN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Conceptual Model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9980612" y="2362198"/>
            <a:ext cx="2077092" cy="979615"/>
          </a:xfrm>
          <a:prstGeom prst="round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Tahoma" charset="0"/>
              </a:rPr>
              <a:t> PP 5</a:t>
            </a:r>
          </a:p>
          <a:p>
            <a:pPr algn="ctr" eaLnBrk="1" hangingPunct="1"/>
            <a:r>
              <a:rPr lang="en-US" b="1" dirty="0">
                <a:latin typeface="Tahoma" charset="0"/>
              </a:rPr>
              <a:t>BUILD</a:t>
            </a:r>
            <a:r>
              <a:rPr lang="en-US" dirty="0">
                <a:latin typeface="Tahoma" charset="0"/>
              </a:rPr>
              <a:t> </a:t>
            </a:r>
          </a:p>
          <a:p>
            <a:pPr algn="ctr" eaLnBrk="1" hangingPunct="1"/>
            <a:r>
              <a:rPr lang="en-US" dirty="0">
                <a:latin typeface="Tahoma" charset="0"/>
              </a:rPr>
              <a:t>Conceptual Model</a:t>
            </a:r>
          </a:p>
        </p:txBody>
      </p:sp>
      <p:cxnSp>
        <p:nvCxnSpPr>
          <p:cNvPr id="4" name="Straight Arrow Connector 3"/>
          <p:cNvCxnSpPr>
            <a:stCxn id="2" idx="3"/>
            <a:endCxn id="8" idx="1"/>
          </p:cNvCxnSpPr>
          <p:nvPr/>
        </p:nvCxnSpPr>
        <p:spPr bwMode="auto">
          <a:xfrm>
            <a:off x="2262933" y="2852003"/>
            <a:ext cx="371601" cy="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6" name="Straight Arrow Connector 5"/>
          <p:cNvCxnSpPr>
            <a:stCxn id="8" idx="3"/>
            <a:endCxn id="9" idx="1"/>
          </p:cNvCxnSpPr>
          <p:nvPr/>
        </p:nvCxnSpPr>
        <p:spPr bwMode="auto">
          <a:xfrm flipV="1">
            <a:off x="4711626" y="2852004"/>
            <a:ext cx="371601" cy="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9" idx="3"/>
            <a:endCxn id="10" idx="1"/>
          </p:cNvCxnSpPr>
          <p:nvPr/>
        </p:nvCxnSpPr>
        <p:spPr bwMode="auto">
          <a:xfrm>
            <a:off x="7160319" y="2852004"/>
            <a:ext cx="371601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10" idx="3"/>
            <a:endCxn id="11" idx="1"/>
          </p:cNvCxnSpPr>
          <p:nvPr/>
        </p:nvCxnSpPr>
        <p:spPr bwMode="auto">
          <a:xfrm>
            <a:off x="9609012" y="2852005"/>
            <a:ext cx="37160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368673" y="957988"/>
            <a:ext cx="11506200" cy="914400"/>
          </a:xfrm>
          <a:prstGeom prst="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 1.4 Conceptual Model Metadata</a:t>
            </a:r>
          </a:p>
        </p:txBody>
      </p:sp>
      <p:cxnSp>
        <p:nvCxnSpPr>
          <p:cNvPr id="7" name="Straight Arrow Connector 6"/>
          <p:cNvCxnSpPr>
            <a:stCxn id="2" idx="0"/>
          </p:cNvCxnSpPr>
          <p:nvPr/>
        </p:nvCxnSpPr>
        <p:spPr bwMode="auto">
          <a:xfrm flipV="1">
            <a:off x="1224387" y="1872388"/>
            <a:ext cx="0" cy="489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3678267" y="1872387"/>
            <a:ext cx="0" cy="489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121773" y="1872387"/>
            <a:ext cx="0" cy="489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8570466" y="1872387"/>
            <a:ext cx="0" cy="489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11019158" y="1872386"/>
            <a:ext cx="0" cy="489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701504" y="3506972"/>
            <a:ext cx="1534739" cy="816583"/>
          </a:xfrm>
          <a:prstGeom prst="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 1.1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Stakeholder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Description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01503" y="4483401"/>
            <a:ext cx="1534739" cy="816583"/>
          </a:xfrm>
          <a:prstGeom prst="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 1.2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Need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Tahoma" charset="0"/>
              </a:rPr>
              <a:t>Statement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01503" y="5459830"/>
            <a:ext cx="1534739" cy="816583"/>
          </a:xfrm>
          <a:prstGeom prst="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 1.3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Constraints and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>
                <a:latin typeface="Tahoma" charset="0"/>
              </a:rPr>
              <a:t>Policies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03212" y="3341810"/>
            <a:ext cx="0" cy="25284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>
            <a:endCxn id="13" idx="1"/>
          </p:cNvCxnSpPr>
          <p:nvPr/>
        </p:nvCxnSpPr>
        <p:spPr bwMode="auto">
          <a:xfrm>
            <a:off x="303212" y="3915263"/>
            <a:ext cx="398292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endCxn id="21" idx="1"/>
          </p:cNvCxnSpPr>
          <p:nvPr/>
        </p:nvCxnSpPr>
        <p:spPr bwMode="auto">
          <a:xfrm>
            <a:off x="303212" y="4891692"/>
            <a:ext cx="398291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endCxn id="22" idx="1"/>
          </p:cNvCxnSpPr>
          <p:nvPr/>
        </p:nvCxnSpPr>
        <p:spPr bwMode="auto">
          <a:xfrm>
            <a:off x="303212" y="5868121"/>
            <a:ext cx="398291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5" name="Rectangle 34"/>
          <p:cNvSpPr/>
          <p:nvPr/>
        </p:nvSpPr>
        <p:spPr bwMode="auto">
          <a:xfrm>
            <a:off x="3171755" y="3506972"/>
            <a:ext cx="1534739" cy="1065028"/>
          </a:xfrm>
          <a:prstGeom prst="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 2.1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Requirements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>
                <a:latin typeface="Tahoma" charset="0"/>
              </a:rPr>
              <a:t>Specification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2741612" y="3329411"/>
            <a:ext cx="0" cy="21796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3173387" y="4830026"/>
            <a:ext cx="1534739" cy="1065028"/>
          </a:xfrm>
          <a:prstGeom prst="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 2.2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CM Knowledge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Acquisition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>
                <a:latin typeface="Tahoma" charset="0"/>
              </a:rPr>
              <a:t>Needs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12650" name="Straight Arrow Connector 112649"/>
          <p:cNvCxnSpPr>
            <a:endCxn id="35" idx="1"/>
          </p:cNvCxnSpPr>
          <p:nvPr/>
        </p:nvCxnSpPr>
        <p:spPr bwMode="auto">
          <a:xfrm>
            <a:off x="2741612" y="4039486"/>
            <a:ext cx="43014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12652" name="Straight Arrow Connector 112651"/>
          <p:cNvCxnSpPr/>
          <p:nvPr/>
        </p:nvCxnSpPr>
        <p:spPr bwMode="auto">
          <a:xfrm>
            <a:off x="2741612" y="5509097"/>
            <a:ext cx="43014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5630851" y="3511937"/>
            <a:ext cx="1534739" cy="971464"/>
          </a:xfrm>
          <a:prstGeom prst="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 3.1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Validated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>
                <a:latin typeface="Tahoma" charset="0"/>
              </a:rPr>
              <a:t>Knowledge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56" name="Straight Arrow Connector 55"/>
          <p:cNvCxnSpPr>
            <a:endCxn id="53" idx="1"/>
          </p:cNvCxnSpPr>
          <p:nvPr/>
        </p:nvCxnSpPr>
        <p:spPr bwMode="auto">
          <a:xfrm flipV="1">
            <a:off x="5200708" y="3997669"/>
            <a:ext cx="430143" cy="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12656" name="Straight Connector 112655"/>
          <p:cNvCxnSpPr/>
          <p:nvPr/>
        </p:nvCxnSpPr>
        <p:spPr bwMode="auto">
          <a:xfrm>
            <a:off x="5200708" y="3329411"/>
            <a:ext cx="0" cy="668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7884172" y="3519036"/>
            <a:ext cx="1836998" cy="971464"/>
          </a:xfrm>
          <a:prstGeom prst="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 4.1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Conceptual Model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>
                <a:latin typeface="Tahoma" charset="0"/>
              </a:rPr>
              <a:t>Design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7659803" y="3336510"/>
            <a:ext cx="0" cy="668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2658" name="Straight Arrow Connector 112657"/>
          <p:cNvCxnSpPr>
            <a:endCxn id="62" idx="1"/>
          </p:cNvCxnSpPr>
          <p:nvPr/>
        </p:nvCxnSpPr>
        <p:spPr bwMode="auto">
          <a:xfrm>
            <a:off x="7659803" y="3997669"/>
            <a:ext cx="224369" cy="70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67" name="Rectangle 66"/>
          <p:cNvSpPr/>
          <p:nvPr/>
        </p:nvSpPr>
        <p:spPr bwMode="auto">
          <a:xfrm>
            <a:off x="10292183" y="3604291"/>
            <a:ext cx="1836998" cy="800954"/>
          </a:xfrm>
          <a:prstGeom prst="rect">
            <a:avLst/>
          </a:prstGeom>
          <a:solidFill>
            <a:srgbClr val="FFEDD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 5.1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Conceptual Model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10088957" y="3340075"/>
            <a:ext cx="0" cy="668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9" name="Straight Arrow Connector 68"/>
          <p:cNvCxnSpPr>
            <a:endCxn id="67" idx="1"/>
          </p:cNvCxnSpPr>
          <p:nvPr/>
        </p:nvCxnSpPr>
        <p:spPr bwMode="auto">
          <a:xfrm>
            <a:off x="10066473" y="3994157"/>
            <a:ext cx="225710" cy="10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822462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D0FA2-0AF3-8252-9DF7-E50698444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B64C559-D9BC-A118-A9F5-90A8C11F7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4209" y="139696"/>
            <a:ext cx="9748945" cy="60325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Emergent Activities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72C6EC2-D027-7BDF-8ECE-CC21A0DD11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2586" y="990600"/>
            <a:ext cx="10792189" cy="4367213"/>
          </a:xfrm>
        </p:spPr>
        <p:txBody>
          <a:bodyPr lIns="0" tIns="0" rIns="0" bIns="0"/>
          <a:lstStyle/>
          <a:p>
            <a:pPr marL="457200" indent="-457200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Department of Air Force (DAF) Chief Modeling and Simulation Officer (CMSO) M&amp;S Standards Cross Functional Team</a:t>
            </a:r>
          </a:p>
          <a:p>
            <a:pPr marL="914400" lvl="1">
              <a:lnSpc>
                <a:spcPct val="85000"/>
              </a:lnSpc>
              <a:spcAft>
                <a:spcPts val="60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Government and Industry Participation</a:t>
            </a:r>
          </a:p>
          <a:p>
            <a:pPr marL="914400" lvl="1">
              <a:lnSpc>
                <a:spcPct val="85000"/>
              </a:lnSpc>
              <a:spcAft>
                <a:spcPts val="60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Draft M&amp;S Standards Handbook</a:t>
            </a:r>
          </a:p>
          <a:p>
            <a:pPr marL="914400" lvl="1">
              <a:lnSpc>
                <a:spcPct val="85000"/>
              </a:lnSpc>
              <a:spcAft>
                <a:spcPts val="60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Chair: Dr. Jamieson Gump, </a:t>
            </a:r>
            <a:r>
              <a:rPr lang="en-US" altLang="en-US" sz="2400" dirty="0">
                <a:latin typeface="+mn-lt"/>
                <a:ea typeface="ＭＳ Ｐゴシック" panose="020B0600070205080204" pitchFamily="34" charset="-128"/>
                <a:hlinkClick r:id="rId3"/>
              </a:rPr>
              <a:t>jamieson.gump.1@us.af.mil</a:t>
            </a:r>
            <a:endParaRPr lang="en-US" altLang="en-US" sz="2400" dirty="0">
              <a:latin typeface="+mn-lt"/>
              <a:ea typeface="ＭＳ Ｐゴシック" panose="020B0600070205080204" pitchFamily="34" charset="-128"/>
            </a:endParaRPr>
          </a:p>
          <a:p>
            <a:pPr marL="914400" lvl="1">
              <a:lnSpc>
                <a:spcPct val="85000"/>
              </a:lnSpc>
              <a:spcAft>
                <a:spcPts val="600"/>
              </a:spcAft>
            </a:pPr>
            <a:endParaRPr lang="en-US" altLang="en-US" sz="32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SISO M&amp;S Standards Book of Knowledge (MSS-</a:t>
            </a:r>
            <a:r>
              <a:rPr lang="en-US" altLang="en-US" sz="2800" dirty="0" err="1">
                <a:latin typeface="+mn-lt"/>
                <a:ea typeface="ＭＳ Ｐゴシック" panose="020B0600070205080204" pitchFamily="34" charset="-128"/>
              </a:rPr>
              <a:t>BoK</a:t>
            </a: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) Standing Study Group</a:t>
            </a:r>
          </a:p>
          <a:p>
            <a:pPr marL="990426" lvl="1" indent="-457200">
              <a:lnSpc>
                <a:spcPct val="85000"/>
              </a:lnSpc>
              <a:spcAft>
                <a:spcPts val="60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Attempting to build an MSS-</a:t>
            </a:r>
            <a:r>
              <a:rPr lang="en-US" altLang="en-US" sz="2400" dirty="0" err="1">
                <a:latin typeface="+mn-lt"/>
                <a:ea typeface="ＭＳ Ｐゴシック" panose="020B0600070205080204" pitchFamily="34" charset="-128"/>
              </a:rPr>
              <a:t>BoK</a:t>
            </a: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 prototype as a starting foundation for formal development under a PDG</a:t>
            </a:r>
          </a:p>
          <a:p>
            <a:pPr marL="990426" lvl="1" indent="-457200">
              <a:lnSpc>
                <a:spcPct val="85000"/>
              </a:lnSpc>
              <a:spcAft>
                <a:spcPts val="600"/>
              </a:spcAft>
            </a:pP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Located in SISO “Communities” , </a:t>
            </a:r>
            <a:r>
              <a:rPr lang="en-US" altLang="en-US" sz="2400" dirty="0">
                <a:latin typeface="+mn-lt"/>
                <a:ea typeface="ＭＳ Ｐゴシック" panose="020B0600070205080204" pitchFamily="34" charset="-128"/>
                <a:hlinkClick r:id="rId4"/>
              </a:rPr>
              <a:t>https://sisostandards.connectedcommunity.org/home</a:t>
            </a:r>
            <a:r>
              <a:rPr lang="en-US" altLang="en-US" sz="2400" dirty="0">
                <a:latin typeface="+mn-lt"/>
                <a:ea typeface="ＭＳ Ｐゴシック" panose="020B0600070205080204" pitchFamily="34" charset="-128"/>
              </a:rPr>
              <a:t> </a:t>
            </a:r>
          </a:p>
          <a:p>
            <a:pPr marL="990426" lvl="1" indent="-457200">
              <a:lnSpc>
                <a:spcPct val="85000"/>
              </a:lnSpc>
              <a:spcAft>
                <a:spcPts val="600"/>
              </a:spcAft>
            </a:pPr>
            <a:endParaRPr lang="en-US" altLang="en-US" sz="2400" dirty="0">
              <a:latin typeface="+mn-lt"/>
              <a:ea typeface="ＭＳ Ｐゴシック" panose="020B0600070205080204" pitchFamily="34" charset="-128"/>
            </a:endParaRPr>
          </a:p>
          <a:p>
            <a:pPr marL="990426" lvl="1" indent="-457200">
              <a:lnSpc>
                <a:spcPct val="85000"/>
              </a:lnSpc>
              <a:spcAft>
                <a:spcPts val="600"/>
              </a:spcAft>
            </a:pPr>
            <a:endParaRPr lang="en-US" altLang="en-US" sz="2400" dirty="0">
              <a:latin typeface="+mn-lt"/>
              <a:ea typeface="ＭＳ Ｐゴシック" panose="020B0600070205080204" pitchFamily="34" charset="-128"/>
            </a:endParaRPr>
          </a:p>
          <a:p>
            <a:pPr marL="990426" lvl="1" indent="-457200">
              <a:lnSpc>
                <a:spcPct val="85000"/>
              </a:lnSpc>
              <a:spcAft>
                <a:spcPts val="600"/>
              </a:spcAft>
            </a:pPr>
            <a:endParaRPr lang="en-US" altLang="en-US" dirty="0">
              <a:latin typeface="+mn-lt"/>
              <a:ea typeface="ＭＳ Ｐゴシック" panose="020B0600070205080204" pitchFamily="34" charset="-128"/>
            </a:endParaRPr>
          </a:p>
          <a:p>
            <a:pPr marL="482600" lvl="1" indent="-139700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marL="228600" indent="-228600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1">
            <a:extLst>
              <a:ext uri="{FF2B5EF4-FFF2-40B4-BE49-F238E27FC236}">
                <a16:creationId xmlns:a16="http://schemas.microsoft.com/office/drawing/2014/main" id="{A78EF2BB-620A-373D-53EE-790290A74C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045003-0895-4790-836C-7E34E831F032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7608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3"/>
          <p:cNvSpPr>
            <a:spLocks noGrp="1"/>
          </p:cNvSpPr>
          <p:nvPr>
            <p:ph type="title"/>
          </p:nvPr>
        </p:nvSpPr>
        <p:spPr>
          <a:xfrm>
            <a:off x="2386977" y="-71833"/>
            <a:ext cx="7414869" cy="84124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References I</a:t>
            </a:r>
          </a:p>
        </p:txBody>
      </p:sp>
      <p:sp>
        <p:nvSpPr>
          <p:cNvPr id="12390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40506C-F482-485D-9C12-855BE519FC68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412" y="1143000"/>
          <a:ext cx="8125884" cy="3199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1471">
                  <a:extLst>
                    <a:ext uri="{9D8B030D-6E8A-4147-A177-3AD203B41FA5}">
                      <a16:colId xmlns:a16="http://schemas.microsoft.com/office/drawing/2014/main" val="2260064332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2224536829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4132709987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916731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1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030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93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42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3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40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4505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515382"/>
              </p:ext>
            </p:extLst>
          </p:nvPr>
        </p:nvGraphicFramePr>
        <p:xfrm>
          <a:off x="150812" y="1237078"/>
          <a:ext cx="11506200" cy="4252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507416147"/>
                    </a:ext>
                  </a:extLst>
                </a:gridCol>
                <a:gridCol w="10287000">
                  <a:extLst>
                    <a:ext uri="{9D8B030D-6E8A-4147-A177-3AD203B41FA5}">
                      <a16:colId xmlns:a16="http://schemas.microsoft.com/office/drawing/2014/main" val="1235860618"/>
                    </a:ext>
                  </a:extLst>
                </a:gridCol>
              </a:tblGrid>
              <a:tr h="4014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Slide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Reference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150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Haddix, Furman,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“Conceptual Modeling Revisited: A Developmental Model Approach for Modeling &amp; Simulation” Paper 01F-SIW-098, </a:t>
                      </a:r>
                      <a:r>
                        <a:rPr lang="en-US" sz="1800" b="0" i="1" baseline="0" dirty="0">
                          <a:solidFill>
                            <a:schemeClr val="tx1"/>
                          </a:solidFill>
                        </a:rPr>
                        <a:t>Proceedings of the Fall 2001 Simulation Interoperability Workshop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, September 9-14, 2001, Orlando, FL.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902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/>
                        <a:t>Lacy, Lee, Youngblood, S., and </a:t>
                      </a:r>
                      <a:r>
                        <a:rPr lang="en-US" altLang="en-US" sz="1800" b="0" baseline="0" dirty="0"/>
                        <a:t>Might, R., “Developing a Consensus Perspective on Conceptual Models for Simulation Systems”, Paper 01S-SIW-074, </a:t>
                      </a:r>
                      <a:r>
                        <a:rPr lang="en-US" altLang="en-US" sz="1800" b="0" i="1" baseline="0" dirty="0"/>
                        <a:t>Proceedings of the Spring 2001 Simulation Interoperability Workshop</a:t>
                      </a:r>
                      <a:r>
                        <a:rPr lang="en-US" altLang="en-US" sz="1800" b="0" baseline="0" dirty="0"/>
                        <a:t>, March 26-30, 2001, Orlando, FL</a:t>
                      </a:r>
                      <a:endParaRPr lang="en-US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57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i="1" dirty="0"/>
                        <a:t>Merriam-Webster Unabridged</a:t>
                      </a:r>
                      <a:r>
                        <a:rPr lang="en-US" altLang="en-US" sz="1800" b="0" dirty="0"/>
                        <a:t>. Retrieved from http://unabridged.merriam-webster.com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16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Banks, J., J.S. Carson, and B.L. Nelson,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800" b="0" i="1" baseline="0" dirty="0">
                          <a:solidFill>
                            <a:schemeClr val="tx1"/>
                          </a:solidFill>
                        </a:rPr>
                        <a:t>Discrete Event Simulation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, 2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ed., Prentice Hall, New Jersey, 1996.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71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/>
                        <a:t>Law,</a:t>
                      </a:r>
                      <a:r>
                        <a:rPr lang="en-US" altLang="en-US" sz="1800" b="0" baseline="0" dirty="0"/>
                        <a:t> </a:t>
                      </a:r>
                      <a:r>
                        <a:rPr lang="en-US" altLang="en-US" sz="1800" b="0" baseline="0" dirty="0" err="1"/>
                        <a:t>Averril</a:t>
                      </a:r>
                      <a:r>
                        <a:rPr lang="en-US" altLang="en-US" sz="1800" b="0" baseline="0" dirty="0"/>
                        <a:t> M., </a:t>
                      </a:r>
                      <a:r>
                        <a:rPr lang="en-US" altLang="en-US" sz="1800" b="0" i="1" baseline="0" dirty="0"/>
                        <a:t>Simulation Modeling &amp; Analysis</a:t>
                      </a:r>
                      <a:r>
                        <a:rPr lang="en-US" altLang="en-US" sz="1800" b="0" baseline="0" dirty="0"/>
                        <a:t>, 3</a:t>
                      </a:r>
                      <a:r>
                        <a:rPr lang="en-US" altLang="en-US" sz="1800" b="0" baseline="30000" dirty="0"/>
                        <a:t>rd</a:t>
                      </a:r>
                      <a:r>
                        <a:rPr lang="en-US" altLang="en-US" sz="1800" b="0" baseline="0" dirty="0"/>
                        <a:t> ed., McGraw-Hill, New York, 2000.</a:t>
                      </a:r>
                      <a:endParaRPr lang="en-US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224079"/>
                  </a:ext>
                </a:extLst>
              </a:tr>
              <a:tr h="63730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 err="1"/>
                        <a:t>Rothenburg</a:t>
                      </a:r>
                      <a:r>
                        <a:rPr lang="en-US" altLang="en-US" sz="1800" b="0" dirty="0"/>
                        <a:t>,</a:t>
                      </a:r>
                      <a:r>
                        <a:rPr lang="en-US" altLang="en-US" sz="1800" b="0" baseline="0" dirty="0"/>
                        <a:t> Jeff, “Knowledge-Based Simulation at the RAND Corporation”, </a:t>
                      </a:r>
                      <a:r>
                        <a:rPr lang="en-US" altLang="en-US" sz="1800" b="0" i="1" baseline="0" dirty="0"/>
                        <a:t>Knowledge-Based Simulation: Methodology and Application</a:t>
                      </a:r>
                      <a:r>
                        <a:rPr lang="en-US" altLang="en-US" sz="1800" b="0" baseline="0" dirty="0"/>
                        <a:t>, Fishwick and Modjeski (eds.), Springer-</a:t>
                      </a:r>
                      <a:r>
                        <a:rPr lang="en-US" altLang="en-US" sz="1800" b="0" baseline="0" dirty="0" err="1"/>
                        <a:t>Verlag</a:t>
                      </a:r>
                      <a:r>
                        <a:rPr lang="en-US" altLang="en-US" sz="1800" b="0" baseline="0" dirty="0"/>
                        <a:t>, 1991.</a:t>
                      </a:r>
                      <a:endParaRPr lang="en-US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294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817641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3"/>
          <p:cNvSpPr>
            <a:spLocks noGrp="1"/>
          </p:cNvSpPr>
          <p:nvPr>
            <p:ph type="title"/>
          </p:nvPr>
        </p:nvSpPr>
        <p:spPr>
          <a:xfrm>
            <a:off x="2386977" y="-71833"/>
            <a:ext cx="7414869" cy="84124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References II</a:t>
            </a:r>
          </a:p>
        </p:txBody>
      </p:sp>
      <p:sp>
        <p:nvSpPr>
          <p:cNvPr id="12390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40506C-F482-485D-9C12-855BE519FC68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412" y="1143000"/>
          <a:ext cx="8125884" cy="3199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1471">
                  <a:extLst>
                    <a:ext uri="{9D8B030D-6E8A-4147-A177-3AD203B41FA5}">
                      <a16:colId xmlns:a16="http://schemas.microsoft.com/office/drawing/2014/main" val="2260064332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2224536829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4132709987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916731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1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030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93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42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3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40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4505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756289"/>
              </p:ext>
            </p:extLst>
          </p:nvPr>
        </p:nvGraphicFramePr>
        <p:xfrm>
          <a:off x="341311" y="1123709"/>
          <a:ext cx="11506200" cy="5085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507416147"/>
                    </a:ext>
                  </a:extLst>
                </a:gridCol>
                <a:gridCol w="10287000">
                  <a:extLst>
                    <a:ext uri="{9D8B030D-6E8A-4147-A177-3AD203B41FA5}">
                      <a16:colId xmlns:a16="http://schemas.microsoft.com/office/drawing/2014/main" val="1235860618"/>
                    </a:ext>
                  </a:extLst>
                </a:gridCol>
              </a:tblGrid>
              <a:tr h="4014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Slide(s)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Reference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150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Benjamin, P., </a:t>
                      </a:r>
                      <a:r>
                        <a:rPr lang="en-US" sz="1800" b="0" dirty="0" err="1"/>
                        <a:t>Patki</a:t>
                      </a:r>
                      <a:r>
                        <a:rPr lang="en-US" sz="1800" b="0" dirty="0"/>
                        <a:t>, M, and Mayer, R., </a:t>
                      </a:r>
                      <a:r>
                        <a:rPr lang="ja-JP" altLang="en-US" sz="1800" b="0" dirty="0"/>
                        <a:t>“</a:t>
                      </a:r>
                      <a:r>
                        <a:rPr lang="en-US" altLang="ja-JP" sz="1800" b="0" dirty="0"/>
                        <a:t>Using Ontologies for Simulation Modeling</a:t>
                      </a:r>
                      <a:r>
                        <a:rPr lang="ja-JP" altLang="en-US" sz="1800" b="0" dirty="0"/>
                        <a:t>”</a:t>
                      </a:r>
                      <a:r>
                        <a:rPr lang="en-US" altLang="ja-JP" sz="1800" b="0" dirty="0"/>
                        <a:t>, </a:t>
                      </a:r>
                      <a:r>
                        <a:rPr lang="en-US" altLang="ja-JP" sz="1800" b="0" i="1" dirty="0"/>
                        <a:t>Proceedings of the Winter Simulation Conference</a:t>
                      </a:r>
                      <a:r>
                        <a:rPr lang="en-US" altLang="ja-JP" sz="1800" b="0" dirty="0"/>
                        <a:t>, 2006.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2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/>
                        <a:t>Zeigler, Bernard</a:t>
                      </a:r>
                      <a:r>
                        <a:rPr lang="en-US" altLang="en-US" sz="1800" b="0" baseline="0" dirty="0"/>
                        <a:t> P., </a:t>
                      </a:r>
                      <a:r>
                        <a:rPr lang="en-US" altLang="en-US" sz="1800" b="0" i="1" baseline="0" dirty="0"/>
                        <a:t>Theory of Modeling and Simulation</a:t>
                      </a:r>
                      <a:r>
                        <a:rPr lang="en-US" altLang="en-US" sz="1800" b="0" baseline="0" dirty="0"/>
                        <a:t>, Wiley, New York, 1976.</a:t>
                      </a:r>
                      <a:endParaRPr lang="en-US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89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/>
                        <a:t>Strickland, Jeffery, </a:t>
                      </a:r>
                      <a:r>
                        <a:rPr lang="en-US" altLang="en-US" sz="1800" b="0" i="1" dirty="0"/>
                        <a:t>Simulation Conceptual Modeling</a:t>
                      </a:r>
                      <a:r>
                        <a:rPr lang="en-US" altLang="en-US" sz="1800" b="0" dirty="0"/>
                        <a:t>, Lulu.com, 2011.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59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/>
                        <a:t>Pace, Dale</a:t>
                      </a:r>
                      <a:r>
                        <a:rPr lang="en-US" altLang="en-US" sz="1800" b="0" baseline="0" dirty="0"/>
                        <a:t> K., “Thoughts About the Simulation Conceptual Model”, Paper 03S-SIW-009, </a:t>
                      </a:r>
                      <a:r>
                        <a:rPr lang="en-US" altLang="en-US" sz="1800" b="0" i="1" baseline="0" dirty="0"/>
                        <a:t>Proceedings of the Spring 2003 Simulation Interoperability Workshop</a:t>
                      </a:r>
                      <a:r>
                        <a:rPr lang="en-US" altLang="en-US" sz="1800" b="0" baseline="0" dirty="0"/>
                        <a:t>, March 30-April 4, Orlando, FL.</a:t>
                      </a:r>
                      <a:endParaRPr lang="en-US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8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/>
                        <a:t>McAllister, Branford, </a:t>
                      </a:r>
                      <a:r>
                        <a:rPr lang="en-US" altLang="en-US" sz="1800" b="0" i="1" dirty="0"/>
                        <a:t>Simulation-Based Performance Assessment</a:t>
                      </a:r>
                      <a:r>
                        <a:rPr lang="en-US" altLang="en-US" sz="1800" b="0" dirty="0"/>
                        <a:t>, Independently Published,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233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 err="1"/>
                        <a:t>Gushue</a:t>
                      </a:r>
                      <a:r>
                        <a:rPr lang="en-US" altLang="en-US" sz="1800" b="0" dirty="0"/>
                        <a:t>, John,</a:t>
                      </a:r>
                      <a:r>
                        <a:rPr lang="en-US" altLang="en-US" sz="1800" b="0" baseline="0" dirty="0"/>
                        <a:t> “What the Customer Really Wanted, Revisited”, Retrieved from http:/johngushue.typepad.com/</a:t>
                      </a:r>
                      <a:r>
                        <a:rPr lang="en-US" altLang="en-US" sz="1800" b="0" baseline="0" dirty="0" err="1"/>
                        <a:t>bolg</a:t>
                      </a:r>
                      <a:r>
                        <a:rPr lang="en-US" altLang="en-US" sz="1800" b="0" baseline="0" dirty="0"/>
                        <a:t>/2009/08/what-the-customer-really-wanted-revisited.html</a:t>
                      </a:r>
                      <a:endParaRPr lang="en-US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769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65-66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/>
                        <a:t>IEEE</a:t>
                      </a:r>
                      <a:r>
                        <a:rPr lang="en-US" altLang="en-US" sz="1800" b="0" dirty="0">
                          <a:latin typeface="+mn-lt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lang="en-US" altLang="en-US" sz="1800" dirty="0">
                          <a:latin typeface="+mn-lt"/>
                          <a:ea typeface="ＭＳ Ｐゴシック" panose="020B0600070205080204" pitchFamily="34" charset="-128"/>
                        </a:rPr>
                        <a:t>Std 1730</a:t>
                      </a:r>
                      <a:r>
                        <a:rPr lang="en-US" altLang="en-US" sz="1800" b="1" baseline="30000" dirty="0">
                          <a:latin typeface="+mn-lt"/>
                          <a:ea typeface="ＭＳ Ｐゴシック" panose="020B0600070205080204" pitchFamily="34" charset="-128"/>
                        </a:rPr>
                        <a:t>TM</a:t>
                      </a:r>
                      <a:r>
                        <a:rPr lang="en-US" altLang="en-US" sz="1800" dirty="0">
                          <a:latin typeface="+mn-lt"/>
                          <a:ea typeface="ＭＳ Ｐゴシック" panose="020B0600070205080204" pitchFamily="34" charset="-128"/>
                        </a:rPr>
                        <a:t>-2022 </a:t>
                      </a:r>
                      <a:r>
                        <a:rPr lang="en-US" altLang="en-US" sz="1800" i="1" dirty="0">
                          <a:latin typeface="+mn-lt"/>
                          <a:ea typeface="ＭＳ Ｐゴシック" panose="020B0600070205080204" pitchFamily="34" charset="-128"/>
                        </a:rPr>
                        <a:t>IEEE Recommended Practice for Distributed Simulation Engineering and Execution Process (DSEEP),</a:t>
                      </a:r>
                      <a:r>
                        <a:rPr lang="en-US" altLang="en-US" sz="1800" b="0" i="1" dirty="0">
                          <a:latin typeface="+mn-lt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lang="en-US" altLang="en-US" sz="1800" b="0" i="0" dirty="0">
                          <a:latin typeface="+mn-lt"/>
                          <a:ea typeface="ＭＳ Ｐゴシック" panose="020B0600070205080204" pitchFamily="34" charset="-128"/>
                        </a:rPr>
                        <a:t>Retrieved from https://standards.ieee.org/ieee/1730/10715/</a:t>
                      </a:r>
                      <a:endParaRPr lang="en-US" altLang="en-US" sz="1800" dirty="0"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92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/>
                        <a:t>SISO-Guide-006-2018 </a:t>
                      </a:r>
                      <a:r>
                        <a:rPr lang="en-US" altLang="en-US" sz="1800" b="0" i="1" dirty="0"/>
                        <a:t>Guideline on Scenario Development for Simulation Environments</a:t>
                      </a:r>
                      <a:r>
                        <a:rPr lang="en-US" altLang="en-US" sz="1800" b="0" dirty="0"/>
                        <a:t>, Retrieved from https://www.sisostandards.org/page/GuidanceProducts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312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68-76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/>
                        <a:t>Final Report of MSG 058.  </a:t>
                      </a:r>
                      <a:r>
                        <a:rPr lang="fr-FR" sz="1800" b="0" dirty="0" err="1"/>
                        <a:t>Retrieved</a:t>
                      </a:r>
                      <a:r>
                        <a:rPr lang="fr-FR" sz="1800" b="0" dirty="0"/>
                        <a:t> </a:t>
                      </a:r>
                      <a:r>
                        <a:rPr lang="fr-FR" sz="1800" b="0" dirty="0" err="1"/>
                        <a:t>from</a:t>
                      </a:r>
                      <a:r>
                        <a:rPr lang="fr-FR" sz="1800" b="0" dirty="0"/>
                        <a:t> </a:t>
                      </a:r>
                      <a:r>
                        <a:rPr lang="en-US" altLang="en-US" sz="1800" b="0" dirty="0">
                          <a:ea typeface="ＭＳ Ｐゴシック" panose="020B0600070205080204" pitchFamily="34" charset="-128"/>
                        </a:rPr>
                        <a:t>https://apps.dtic.mil/sti/citations/tr/ADA569241</a:t>
                      </a:r>
                      <a:endParaRPr lang="en-US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484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7767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696201" y="1143000"/>
            <a:ext cx="10796421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eaLnBrk="1" hangingPunct="1">
              <a:lnSpc>
                <a:spcPct val="95000"/>
              </a:lnSpc>
              <a:spcBef>
                <a:spcPct val="60000"/>
              </a:spcBef>
              <a:buSzPct val="110000"/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latin typeface="+mn-lt"/>
                <a:cs typeface="Arial" panose="020B0604020202020204" pitchFamily="34" charset="0"/>
              </a:rPr>
              <a:t>Five purposes have been generally established for simulation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An aid for thought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An aid to communication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An aid for training and instruction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An aid to experimentation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A tool of prediction</a:t>
            </a:r>
          </a:p>
          <a:p>
            <a:pPr marL="568325" lvl="1" indent="-3429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30000"/>
              </a:spcBef>
              <a:buSzPct val="100000"/>
              <a:defRPr/>
            </a:pPr>
            <a:r>
              <a:rPr lang="en-US" sz="2600" b="1" dirty="0">
                <a:latin typeface="+mn-lt"/>
                <a:cs typeface="Arial" panose="020B0604020202020204" pitchFamily="34" charset="0"/>
              </a:rPr>
              <a:t>But before starting simulation development a SCM should be constructed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To help the simulation stakeholders understand what is going to be built</a:t>
            </a:r>
          </a:p>
          <a:p>
            <a:pPr marL="25400" indent="-257175" eaLnBrk="1" hangingPunct="1">
              <a:lnSpc>
                <a:spcPct val="95000"/>
              </a:lnSpc>
              <a:spcBef>
                <a:spcPct val="30000"/>
              </a:spcBef>
              <a:buSzPct val="100000"/>
              <a:buFont typeface="Arial" pitchFamily="34" charset="0"/>
              <a:buChar char="−"/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478243" y="66676"/>
            <a:ext cx="1132968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75000"/>
              </a:lnSpc>
              <a:defRPr/>
            </a:pPr>
            <a:endParaRPr lang="en-US" sz="4000" i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2336192" y="80963"/>
            <a:ext cx="792696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Simulation Purposes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3"/>
          <p:cNvSpPr>
            <a:spLocks noGrp="1"/>
          </p:cNvSpPr>
          <p:nvPr>
            <p:ph type="title"/>
          </p:nvPr>
        </p:nvSpPr>
        <p:spPr>
          <a:xfrm>
            <a:off x="2386977" y="-76200"/>
            <a:ext cx="7414869" cy="84124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References III</a:t>
            </a:r>
          </a:p>
        </p:txBody>
      </p:sp>
      <p:sp>
        <p:nvSpPr>
          <p:cNvPr id="12390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40506C-F482-485D-9C12-855BE519FC68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5B602A-2B3D-41E8-BD5B-813F30DFF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692233"/>
              </p:ext>
            </p:extLst>
          </p:nvPr>
        </p:nvGraphicFramePr>
        <p:xfrm>
          <a:off x="379411" y="1143000"/>
          <a:ext cx="11429999" cy="5177633"/>
        </p:xfrm>
        <a:graphic>
          <a:graphicData uri="http://schemas.openxmlformats.org/drawingml/2006/table">
            <a:tbl>
              <a:tblPr firstRow="1" bandRow="1"/>
              <a:tblGrid>
                <a:gridCol w="11429999">
                  <a:extLst>
                    <a:ext uri="{9D8B030D-6E8A-4147-A177-3AD203B41FA5}">
                      <a16:colId xmlns:a16="http://schemas.microsoft.com/office/drawing/2014/main" val="1637877598"/>
                    </a:ext>
                  </a:extLst>
                </a:gridCol>
              </a:tblGrid>
              <a:tr h="3549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References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439539"/>
                  </a:ext>
                </a:extLst>
              </a:tr>
              <a:tr h="615571">
                <a:tc>
                  <a:txBody>
                    <a:bodyPr/>
                    <a:lstStyle/>
                    <a:p>
                      <a:pPr marL="0" marR="0" lvl="0" indent="0" algn="l" defTabSz="1218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14900" algn="l"/>
                        </a:tabLst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Crews, E., “Conceptual Modeling Techniques for Use Within the DoD Acquisition Community”, Retrieved from https://apps.dtic.mil/sti/tr/pdf/AD1018818.pdf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885053"/>
                  </a:ext>
                </a:extLst>
              </a:tr>
              <a:tr h="351755">
                <a:tc>
                  <a:txBody>
                    <a:bodyPr/>
                    <a:lstStyle/>
                    <a:p>
                      <a:pPr marL="0" marR="0" lvl="0" indent="0" algn="l" defTabSz="1218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14900" algn="l"/>
                        </a:tabLst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Olivé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A., </a:t>
                      </a:r>
                      <a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Conceptual Modeling of Information Systems,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Springer-Verlag, New York, 2007.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613167"/>
                  </a:ext>
                </a:extLst>
              </a:tr>
              <a:tr h="6372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Roca, Ric,  Pace, D., Robinson, S., </a:t>
                      </a:r>
                      <a:r>
                        <a:rPr lang="en-US" sz="1800" b="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Tolk</a:t>
                      </a: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A., and Yilmaz, L., “Paradigms for Conceptual Modeling”, </a:t>
                      </a:r>
                      <a:r>
                        <a:rPr lang="en-US" sz="1800" b="0" i="1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Proceedings of the 48</a:t>
                      </a:r>
                      <a:r>
                        <a:rPr lang="en-US" sz="1800" b="0" i="1" kern="1200" baseline="30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1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Annual Simulation Symposium</a:t>
                      </a: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2015.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834108"/>
                  </a:ext>
                </a:extLst>
              </a:tr>
              <a:tr h="6372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Pace, Dale K., “Ideas About Simulation Conceptual Model Development”, Retrieved from https://pdfs.semanticscholar.org/7100/0df6164dce9f4e948e48688378291fa34528.pdf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278544"/>
                  </a:ext>
                </a:extLst>
              </a:tr>
              <a:tr h="6372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Pace, Dale K., “Conceptual Model Development for C4ISR Simulations”, Retrieved from http://citeseerx.ist.psu.edu/viewdoc/download?doi=10.1.1.536.1247&amp;rep=rep1&amp;type=pdf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940198"/>
                  </a:ext>
                </a:extLst>
              </a:tr>
              <a:tr h="919510">
                <a:tc>
                  <a:txBody>
                    <a:bodyPr/>
                    <a:lstStyle/>
                    <a:p>
                      <a:pPr marL="0" marR="0" lvl="0" indent="0" algn="l" defTabSz="121880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Parsons, Jeffery, and Cole, L., “What do the pictures mean? Guidelines for experimental evaluation of representation fidelity in diagrammatical conceptual modeling techniques”, Data &amp; Knowledge Engineering, 55: 327-342;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10.1016/j.datak.2004.12.008, 2005.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4724"/>
                  </a:ext>
                </a:extLst>
              </a:tr>
              <a:tr h="858678">
                <a:tc>
                  <a:txBody>
                    <a:bodyPr/>
                    <a:lstStyle/>
                    <a:p>
                      <a:pPr marL="0" marR="0" lvl="0" indent="0" algn="l" defTabSz="121880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Wand, Yair, and Weber, R., “Research Commentary: Information Systems and Conceptual Modeling—A Research Agenda”, Information Systems Research, 13 (4): 363-376;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10.1287/isre.13.4.363.69, 2002.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693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463955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6977" y="-39624"/>
            <a:ext cx="7414869" cy="84124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Learning Objectives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06294" y="1587500"/>
            <a:ext cx="11477810" cy="48895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Now, the attendees should be able to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 five purposes for simulation use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simulation conceptual modeling (SCM) terminology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Describe SCM development phases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 differences between informal and formal SCMs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Describe how to use tools for conceptual modeling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0E473B-D8DA-47E6-A0E2-886C7534566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772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3"/>
          <p:cNvSpPr>
            <a:spLocks noGrp="1"/>
          </p:cNvSpPr>
          <p:nvPr>
            <p:ph type="title"/>
          </p:nvPr>
        </p:nvSpPr>
        <p:spPr>
          <a:xfrm>
            <a:off x="2386977" y="-76200"/>
            <a:ext cx="7414869" cy="84124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Conclusion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812589" y="1752600"/>
            <a:ext cx="10925505" cy="3213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/ Comments?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Jack “Jake” Borah</a:t>
            </a:r>
            <a:endParaRPr lang="en-CA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CA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hone: (407) 929-9370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E-mail: jborah@sprynet.com</a:t>
            </a:r>
          </a:p>
        </p:txBody>
      </p:sp>
      <p:sp>
        <p:nvSpPr>
          <p:cNvPr id="12390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40506C-F482-485D-9C12-855BE519FC68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76194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150B5-7A1C-CB8B-4587-5A848FCE6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3">
            <a:extLst>
              <a:ext uri="{FF2B5EF4-FFF2-40B4-BE49-F238E27FC236}">
                <a16:creationId xmlns:a16="http://schemas.microsoft.com/office/drawing/2014/main" id="{7D47729B-E9EF-CA02-D6B2-AFE67535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977" y="-76200"/>
            <a:ext cx="7414869" cy="84124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Backup Slides</a:t>
            </a:r>
          </a:p>
        </p:txBody>
      </p:sp>
      <p:sp>
        <p:nvSpPr>
          <p:cNvPr id="123908" name="Slide Number Placeholder 4">
            <a:extLst>
              <a:ext uri="{FF2B5EF4-FFF2-40B4-BE49-F238E27FC236}">
                <a16:creationId xmlns:a16="http://schemas.microsoft.com/office/drawing/2014/main" id="{7455BD5D-19A5-AFE6-151E-40627E9C2B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40506C-F482-485D-9C12-855BE519FC68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05878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Latitude Basic Considerations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23841" y="1022885"/>
            <a:ext cx="10792189" cy="5410200"/>
          </a:xfrm>
        </p:spPr>
        <p:txBody>
          <a:bodyPr lIns="0" tIns="0" rIns="0" bIns="0">
            <a:normAutofit/>
          </a:bodyPr>
          <a:lstStyle/>
          <a:p>
            <a:pPr marL="457200" indent="-457200" eaLnBrk="1" hangingPunct="1">
              <a:defRPr/>
            </a:pPr>
            <a:r>
              <a:rPr lang="en-US" dirty="0">
                <a:latin typeface="+mn-lt"/>
              </a:rPr>
              <a:t>The Equator:</a:t>
            </a:r>
          </a:p>
          <a:p>
            <a:pPr marL="914400" lvl="1" eaLnBrk="1" hangingPunct="1">
              <a:spcBef>
                <a:spcPts val="0"/>
              </a:spcBef>
              <a:buSzPct val="50000"/>
              <a:defRPr/>
            </a:pPr>
            <a:r>
              <a:rPr lang="en-US" dirty="0">
                <a:latin typeface="+mn-lt"/>
              </a:rPr>
              <a:t>0 degrees Latitude: Direction reverses N &gt; S, S &gt; N</a:t>
            </a:r>
          </a:p>
          <a:p>
            <a:pPr marL="457200" indent="-457200" eaLnBrk="1" hangingPunct="1">
              <a:defRPr/>
            </a:pPr>
            <a:r>
              <a:rPr lang="en-US" dirty="0">
                <a:latin typeface="+mn-lt"/>
              </a:rPr>
              <a:t>The North and South Poles:</a:t>
            </a:r>
          </a:p>
          <a:p>
            <a:pPr marL="914400" lvl="1" eaLnBrk="1" hangingPunct="1">
              <a:spcBef>
                <a:spcPts val="0"/>
              </a:spcBef>
              <a:buSzPct val="50000"/>
              <a:defRPr/>
            </a:pPr>
            <a:r>
              <a:rPr lang="en-US" dirty="0">
                <a:latin typeface="+mn-lt"/>
              </a:rPr>
              <a:t>90 degrees Latitude: Value increases toward pole, decreases away from pole</a:t>
            </a:r>
          </a:p>
          <a:p>
            <a:pPr marL="862013" lvl="1" indent="-220663" eaLnBrk="1" hangingPunct="1">
              <a:defRPr/>
            </a:pPr>
            <a:endParaRPr lang="en-US" sz="24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282575" lvl="1" indent="0" eaLnBrk="1" hangingPunct="1">
              <a:buFontTx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5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482600" lvl="1" indent="-139700" eaLnBrk="1" hangingPunct="1">
              <a:defRPr/>
            </a:pPr>
            <a:endParaRPr lang="en-US" sz="2400" dirty="0"/>
          </a:p>
          <a:p>
            <a:pPr marL="228600" indent="-228600" eaLnBrk="1" hangingPunct="1">
              <a:defRPr/>
            </a:pPr>
            <a:endParaRPr lang="en-US" sz="2000" dirty="0"/>
          </a:p>
        </p:txBody>
      </p:sp>
      <p:sp>
        <p:nvSpPr>
          <p:cNvPr id="9216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8FAD73-1210-4906-B2F8-1B3175F784C4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FB580B8-9367-2E46-240C-BDE0254C23CC}"/>
              </a:ext>
            </a:extLst>
          </p:cNvPr>
          <p:cNvGrpSpPr/>
          <p:nvPr/>
        </p:nvGrpSpPr>
        <p:grpSpPr>
          <a:xfrm>
            <a:off x="3732212" y="2743200"/>
            <a:ext cx="3804938" cy="3447324"/>
            <a:chOff x="3732212" y="2743200"/>
            <a:chExt cx="3804938" cy="344732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FB6FA2-1A79-3D1D-7C9C-BADAE07A49B0}"/>
                </a:ext>
              </a:extLst>
            </p:cNvPr>
            <p:cNvSpPr txBox="1"/>
            <p:nvPr/>
          </p:nvSpPr>
          <p:spPr>
            <a:xfrm rot="10800000" flipV="1">
              <a:off x="5112963" y="5821192"/>
              <a:ext cx="806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 90</a:t>
              </a:r>
              <a:r>
                <a:rPr lang="en-US" baseline="30000" dirty="0"/>
                <a:t>o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DB65A64-F8BC-E0C3-0131-7C58EA82AC44}"/>
                </a:ext>
              </a:extLst>
            </p:cNvPr>
            <p:cNvSpPr/>
            <p:nvPr/>
          </p:nvSpPr>
          <p:spPr bwMode="auto">
            <a:xfrm>
              <a:off x="3732212" y="3100021"/>
              <a:ext cx="3124200" cy="2743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6606C23-1824-0307-7DB3-6DC5B61C622E}"/>
                </a:ext>
              </a:extLst>
            </p:cNvPr>
            <p:cNvCxnSpPr>
              <a:endCxn id="14" idx="6"/>
            </p:cNvCxnSpPr>
            <p:nvPr/>
          </p:nvCxnSpPr>
          <p:spPr bwMode="auto">
            <a:xfrm>
              <a:off x="3732212" y="4471621"/>
              <a:ext cx="3124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78D3574-BE91-945C-E7F7-9BD507035D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08412" y="4876800"/>
              <a:ext cx="2971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CDA5B2-3564-73C8-4D19-95947CE79C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71665" y="5334000"/>
              <a:ext cx="240374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620A543-EC83-1A1E-D80B-2D98930087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08412" y="3962400"/>
              <a:ext cx="294105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445914-775D-CAFB-368C-7902297AE91D}"/>
                </a:ext>
              </a:extLst>
            </p:cNvPr>
            <p:cNvCxnSpPr>
              <a:cxnSpLocks/>
              <a:endCxn id="14" idx="7"/>
            </p:cNvCxnSpPr>
            <p:nvPr/>
          </p:nvCxnSpPr>
          <p:spPr bwMode="auto">
            <a:xfrm flipV="1">
              <a:off x="4155721" y="3501753"/>
              <a:ext cx="2243163" cy="34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D82FDF-8712-2373-A91C-77BB361A9C51}"/>
                </a:ext>
              </a:extLst>
            </p:cNvPr>
            <p:cNvGrpSpPr/>
            <p:nvPr/>
          </p:nvGrpSpPr>
          <p:grpSpPr>
            <a:xfrm>
              <a:off x="4803681" y="2743200"/>
              <a:ext cx="1077538" cy="3145674"/>
              <a:chOff x="1750022" y="3100041"/>
              <a:chExt cx="1077538" cy="314567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292884-23DC-617C-2BE2-AB1C68BBF914}"/>
                  </a:ext>
                </a:extLst>
              </p:cNvPr>
              <p:cNvSpPr txBox="1"/>
              <p:nvPr/>
            </p:nvSpPr>
            <p:spPr>
              <a:xfrm>
                <a:off x="1750022" y="4507469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Equator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B40F1F-BCE7-ECF1-E426-A82D77BE91A6}"/>
                  </a:ext>
                </a:extLst>
              </p:cNvPr>
              <p:cNvSpPr txBox="1"/>
              <p:nvPr/>
            </p:nvSpPr>
            <p:spPr>
              <a:xfrm>
                <a:off x="2070622" y="3100041"/>
                <a:ext cx="7569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 90</a:t>
                </a:r>
                <a:r>
                  <a:rPr lang="en-US" baseline="30000" dirty="0"/>
                  <a:t>o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EB7B1CB-443A-A822-3539-5836F9DBF83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40741" y="3375259"/>
                <a:ext cx="0" cy="18822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7A0A18E-7FF7-0635-0B56-06D755708A7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45489" y="6057488"/>
                <a:ext cx="0" cy="18822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F44119D-4CC5-01D1-196E-631EFC0F48B7}"/>
                </a:ext>
              </a:extLst>
            </p:cNvPr>
            <p:cNvSpPr txBox="1"/>
            <p:nvPr/>
          </p:nvSpPr>
          <p:spPr>
            <a:xfrm>
              <a:off x="6826249" y="4286955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r>
                <a:rPr lang="en-US" baseline="30000" dirty="0"/>
                <a:t>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227CB8-10A1-71A2-C01F-FA3DFC122897}"/>
                </a:ext>
              </a:extLst>
            </p:cNvPr>
            <p:cNvSpPr txBox="1"/>
            <p:nvPr/>
          </p:nvSpPr>
          <p:spPr>
            <a:xfrm>
              <a:off x="6780212" y="3805576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 30</a:t>
              </a:r>
              <a:r>
                <a:rPr lang="en-US" baseline="30000" dirty="0"/>
                <a:t>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48AAC2-A772-5C07-AF08-33F17CF7D218}"/>
                </a:ext>
              </a:extLst>
            </p:cNvPr>
            <p:cNvSpPr txBox="1"/>
            <p:nvPr/>
          </p:nvSpPr>
          <p:spPr>
            <a:xfrm>
              <a:off x="6749465" y="4748361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 30</a:t>
              </a:r>
              <a:r>
                <a:rPr lang="en-US" baseline="30000" dirty="0"/>
                <a:t>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BAF712-7FDE-2B2E-3908-D9A82F9C6798}"/>
                </a:ext>
              </a:extLst>
            </p:cNvPr>
            <p:cNvSpPr txBox="1"/>
            <p:nvPr/>
          </p:nvSpPr>
          <p:spPr>
            <a:xfrm>
              <a:off x="6586265" y="5173676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 60</a:t>
              </a:r>
              <a:r>
                <a:rPr lang="en-US" baseline="30000" dirty="0"/>
                <a:t>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42C072-2E1C-2082-37AE-218039ECD4BD}"/>
                </a:ext>
              </a:extLst>
            </p:cNvPr>
            <p:cNvSpPr txBox="1"/>
            <p:nvPr/>
          </p:nvSpPr>
          <p:spPr>
            <a:xfrm>
              <a:off x="6483672" y="3278663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 60</a:t>
              </a:r>
              <a:r>
                <a:rPr lang="en-US" baseline="30000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3219188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3" y="1"/>
            <a:ext cx="10766795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 Case 1 – Longitude Basic Considerations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812588" y="914400"/>
            <a:ext cx="10792189" cy="5410200"/>
          </a:xfrm>
        </p:spPr>
        <p:txBody>
          <a:bodyPr lIns="0" tIns="0" rIns="0" bIns="0">
            <a:normAutofit/>
          </a:bodyPr>
          <a:lstStyle/>
          <a:p>
            <a:pPr marL="457200" indent="-457200" eaLnBrk="1" hangingPunct="1">
              <a:defRPr/>
            </a:pPr>
            <a:r>
              <a:rPr lang="en-US" dirty="0">
                <a:latin typeface="+mn-lt"/>
              </a:rPr>
              <a:t>The Greenwich Meridian:</a:t>
            </a:r>
          </a:p>
          <a:p>
            <a:pPr marL="914400" lvl="1" eaLnBrk="1" hangingPunct="1">
              <a:spcBef>
                <a:spcPts val="0"/>
              </a:spcBef>
              <a:buSzPct val="50000"/>
              <a:defRPr/>
            </a:pPr>
            <a:r>
              <a:rPr lang="en-US" dirty="0">
                <a:latin typeface="+mn-lt"/>
              </a:rPr>
              <a:t>0 degrees Longitude: Value decreases approaching meridian, increases away from meridian, Direction reverses E &gt; W, W &gt; E</a:t>
            </a:r>
          </a:p>
          <a:p>
            <a:pPr marL="457200" indent="-457200" eaLnBrk="1" hangingPunct="1">
              <a:defRPr/>
            </a:pPr>
            <a:r>
              <a:rPr lang="en-US" dirty="0">
                <a:latin typeface="+mn-lt"/>
              </a:rPr>
              <a:t>The Anti-Meridian</a:t>
            </a:r>
          </a:p>
          <a:p>
            <a:pPr marL="914400" lvl="1" eaLnBrk="1" hangingPunct="1">
              <a:spcBef>
                <a:spcPts val="0"/>
              </a:spcBef>
              <a:buSzPct val="50000"/>
              <a:defRPr/>
            </a:pPr>
            <a:r>
              <a:rPr lang="en-US" dirty="0">
                <a:latin typeface="+mn-lt"/>
              </a:rPr>
              <a:t>180 degrees Longitude: Value increases approaching meridian, decreases away from meridian, Direction reverses E &gt; W, W &gt; E</a:t>
            </a:r>
            <a:endParaRPr lang="en-US" i="1" dirty="0">
              <a:latin typeface="+mn-lt"/>
            </a:endParaRPr>
          </a:p>
          <a:p>
            <a:pPr marL="862013" lvl="1" indent="-220663" eaLnBrk="1" hangingPunct="1">
              <a:defRPr/>
            </a:pPr>
            <a:endParaRPr lang="en-US" sz="24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461963" indent="-220663" eaLnBrk="1" hangingPunct="1">
              <a:defRPr/>
            </a:pPr>
            <a:endParaRPr lang="en-US" sz="2800" dirty="0"/>
          </a:p>
          <a:p>
            <a:pPr marL="282575" lvl="1" indent="0" eaLnBrk="1" hangingPunct="1">
              <a:buFontTx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282575" lvl="1" indent="0" eaLnBrk="1" hangingPunct="1">
              <a:buFontTx/>
              <a:buNone/>
              <a:defRPr/>
            </a:pPr>
            <a:endParaRPr lang="en-US" sz="105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482600" lvl="1" indent="-139700" eaLnBrk="1" hangingPunct="1">
              <a:defRPr/>
            </a:pPr>
            <a:endParaRPr lang="en-US" sz="2400" dirty="0"/>
          </a:p>
          <a:p>
            <a:pPr marL="228600" indent="-228600" eaLnBrk="1" hangingPunct="1">
              <a:defRPr/>
            </a:pPr>
            <a:endParaRPr lang="en-US" sz="2000" dirty="0"/>
          </a:p>
        </p:txBody>
      </p:sp>
      <p:sp>
        <p:nvSpPr>
          <p:cNvPr id="9216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8FAD73-1210-4906-B2F8-1B3175F784C4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A6E879-3EB3-A23B-CA9D-046FDCCAA4E8}"/>
              </a:ext>
            </a:extLst>
          </p:cNvPr>
          <p:cNvGrpSpPr/>
          <p:nvPr/>
        </p:nvGrpSpPr>
        <p:grpSpPr>
          <a:xfrm>
            <a:off x="1478207" y="3278372"/>
            <a:ext cx="3124200" cy="3447325"/>
            <a:chOff x="7091531" y="3039194"/>
            <a:chExt cx="3124200" cy="344732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EBFC1D7-B4EC-70F5-F172-354C837AFFA5}"/>
                </a:ext>
              </a:extLst>
            </p:cNvPr>
            <p:cNvGrpSpPr/>
            <p:nvPr/>
          </p:nvGrpSpPr>
          <p:grpSpPr>
            <a:xfrm>
              <a:off x="7091531" y="3039194"/>
              <a:ext cx="3124200" cy="3447325"/>
              <a:chOff x="7091531" y="3039194"/>
              <a:chExt cx="3124200" cy="3447325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0F3175E-B07D-F3ED-4AFF-FECA4C154BF7}"/>
                  </a:ext>
                </a:extLst>
              </p:cNvPr>
              <p:cNvGrpSpPr/>
              <p:nvPr/>
            </p:nvGrpSpPr>
            <p:grpSpPr>
              <a:xfrm>
                <a:off x="7091531" y="3039194"/>
                <a:ext cx="3124200" cy="3095264"/>
                <a:chOff x="7091531" y="3039194"/>
                <a:chExt cx="3124200" cy="3095264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D3B053F-ADC6-C01F-FE33-D36E47ED1962}"/>
                    </a:ext>
                  </a:extLst>
                </p:cNvPr>
                <p:cNvGrpSpPr/>
                <p:nvPr/>
              </p:nvGrpSpPr>
              <p:grpSpPr>
                <a:xfrm>
                  <a:off x="7091531" y="3386499"/>
                  <a:ext cx="3124200" cy="2747959"/>
                  <a:chOff x="7091531" y="3386499"/>
                  <a:chExt cx="3124200" cy="2747959"/>
                </a:xfrm>
              </p:grpSpPr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3E68DDF6-DB88-95BC-EE08-B0B8CCEB26E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91531" y="3391258"/>
                    <a:ext cx="3124200" cy="274320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6E8DEE92-4192-C81D-CBB5-C56771A5D4AD}"/>
                      </a:ext>
                    </a:extLst>
                  </p:cNvPr>
                  <p:cNvCxnSpPr>
                    <a:cxnSpLocks/>
                    <a:stCxn id="29" idx="0"/>
                    <a:endCxn id="29" idx="4"/>
                  </p:cNvCxnSpPr>
                  <p:nvPr/>
                </p:nvCxnSpPr>
                <p:spPr bwMode="auto">
                  <a:xfrm>
                    <a:off x="8653631" y="3391258"/>
                    <a:ext cx="0" cy="27432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FB39546D-BA8A-549D-2E08-7168C919577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084765" y="3408527"/>
                    <a:ext cx="1133847" cy="2708661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A75D6334-78CF-A961-8AA6-A37F48815B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66012" y="3386499"/>
                    <a:ext cx="2362200" cy="2730689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71D3464-2DB1-EE68-176D-F1FA9A00D8BC}"/>
                    </a:ext>
                  </a:extLst>
                </p:cNvPr>
                <p:cNvSpPr txBox="1"/>
                <p:nvPr/>
              </p:nvSpPr>
              <p:spPr>
                <a:xfrm>
                  <a:off x="8472284" y="3039194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N</a:t>
                  </a: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5651CF-42E8-EDE7-923E-0FE61C4AA509}"/>
                  </a:ext>
                </a:extLst>
              </p:cNvPr>
              <p:cNvSpPr txBox="1"/>
              <p:nvPr/>
            </p:nvSpPr>
            <p:spPr>
              <a:xfrm flipV="1">
                <a:off x="8472284" y="6117187"/>
                <a:ext cx="362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B1A413-D966-6504-09FD-E6B1B1F53FB4}"/>
                </a:ext>
              </a:extLst>
            </p:cNvPr>
            <p:cNvSpPr txBox="1"/>
            <p:nvPr/>
          </p:nvSpPr>
          <p:spPr>
            <a:xfrm rot="16200000">
              <a:off x="7824584" y="447210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Greenwich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018F33-49E2-4244-E904-56EFF858AF02}"/>
              </a:ext>
            </a:extLst>
          </p:cNvPr>
          <p:cNvSpPr txBox="1"/>
          <p:nvPr/>
        </p:nvSpPr>
        <p:spPr>
          <a:xfrm rot="10800000" flipV="1">
            <a:off x="8395654" y="6488667"/>
            <a:ext cx="57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baseline="30000" dirty="0"/>
              <a:t>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419287-2B90-6AC6-882E-BB22713F9E1C}"/>
              </a:ext>
            </a:extLst>
          </p:cNvPr>
          <p:cNvGrpSpPr/>
          <p:nvPr/>
        </p:nvGrpSpPr>
        <p:grpSpPr>
          <a:xfrm>
            <a:off x="6041718" y="3385677"/>
            <a:ext cx="5024467" cy="3234724"/>
            <a:chOff x="6041718" y="3385677"/>
            <a:chExt cx="5024467" cy="32347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6B61C3-A3A7-E76B-4419-CE4110019A24}"/>
                </a:ext>
              </a:extLst>
            </p:cNvPr>
            <p:cNvSpPr txBox="1"/>
            <p:nvPr/>
          </p:nvSpPr>
          <p:spPr>
            <a:xfrm rot="10800000" flipV="1">
              <a:off x="10172292" y="4969537"/>
              <a:ext cx="893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 090</a:t>
              </a:r>
              <a:r>
                <a:rPr lang="en-US" baseline="30000" dirty="0"/>
                <a:t>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242E3B-3DB0-4F4A-D772-6AE3FF640F5B}"/>
                </a:ext>
              </a:extLst>
            </p:cNvPr>
            <p:cNvSpPr txBox="1"/>
            <p:nvPr/>
          </p:nvSpPr>
          <p:spPr>
            <a:xfrm rot="10800000" flipV="1">
              <a:off x="6041718" y="4975734"/>
              <a:ext cx="951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 090</a:t>
              </a:r>
              <a:r>
                <a:rPr lang="en-US" baseline="30000" dirty="0"/>
                <a:t>o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5A15E33-6596-ACB6-84A2-9DE5AB1012BB}"/>
                </a:ext>
              </a:extLst>
            </p:cNvPr>
            <p:cNvGrpSpPr/>
            <p:nvPr/>
          </p:nvGrpSpPr>
          <p:grpSpPr>
            <a:xfrm>
              <a:off x="6372824" y="3385677"/>
              <a:ext cx="4373306" cy="3234724"/>
              <a:chOff x="6372824" y="3385677"/>
              <a:chExt cx="4373306" cy="3234724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795C5D4-7133-BF33-BB76-DDD19C8A37B8}"/>
                  </a:ext>
                </a:extLst>
              </p:cNvPr>
              <p:cNvSpPr/>
              <p:nvPr/>
            </p:nvSpPr>
            <p:spPr bwMode="auto">
              <a:xfrm>
                <a:off x="7014901" y="3762738"/>
                <a:ext cx="3124200" cy="27432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F065F8B-90C3-94ED-DED5-98360B88A7F1}"/>
                  </a:ext>
                </a:extLst>
              </p:cNvPr>
              <p:cNvCxnSpPr>
                <a:cxnSpLocks/>
                <a:endCxn id="40" idx="4"/>
              </p:cNvCxnSpPr>
              <p:nvPr/>
            </p:nvCxnSpPr>
            <p:spPr bwMode="auto">
              <a:xfrm>
                <a:off x="8577001" y="5257800"/>
                <a:ext cx="0" cy="124813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1967F83-355C-2025-83EB-E23A987D331D}"/>
                  </a:ext>
                </a:extLst>
              </p:cNvPr>
              <p:cNvSpPr txBox="1"/>
              <p:nvPr/>
            </p:nvSpPr>
            <p:spPr>
              <a:xfrm>
                <a:off x="8395654" y="4949672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9D794A4-8894-6DA8-E67F-74E7F6E1E38C}"/>
                  </a:ext>
                </a:extLst>
              </p:cNvPr>
              <p:cNvSpPr txBox="1"/>
              <p:nvPr/>
            </p:nvSpPr>
            <p:spPr>
              <a:xfrm rot="16200000">
                <a:off x="7747953" y="5644635"/>
                <a:ext cx="1295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Greenwich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6D2D974-8BF1-D6ED-90A2-EE8BC0363A1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586003" y="3762738"/>
                <a:ext cx="0" cy="118693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719B335-53D6-DD8A-2CC7-A1031C73618F}"/>
                  </a:ext>
                </a:extLst>
              </p:cNvPr>
              <p:cNvSpPr txBox="1"/>
              <p:nvPr/>
            </p:nvSpPr>
            <p:spPr>
              <a:xfrm rot="5400000">
                <a:off x="8018216" y="4348990"/>
                <a:ext cx="1555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Anti-Meridian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134A5F0-D8B6-F31C-03BF-8ED85FF02E0F}"/>
                  </a:ext>
                </a:extLst>
              </p:cNvPr>
              <p:cNvCxnSpPr>
                <a:cxnSpLocks/>
                <a:stCxn id="39" idx="1"/>
              </p:cNvCxnSpPr>
              <p:nvPr/>
            </p:nvCxnSpPr>
            <p:spPr bwMode="auto">
              <a:xfrm flipH="1">
                <a:off x="7014901" y="5134338"/>
                <a:ext cx="1380753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5FA1B34-D1EB-931D-AF9D-7685FAB0EC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8913812" y="5134338"/>
                <a:ext cx="122528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3C67D4C-C087-A662-5439-DA41D7B429B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15425" y="5257800"/>
                <a:ext cx="1015179" cy="76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0A6961A-932B-1C11-7731-4450EF24B1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7395145" y="4258579"/>
                <a:ext cx="1029375" cy="74277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9D8B9D1-EED2-11EE-62CA-A75C6ED2933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8644703" y="5221184"/>
                <a:ext cx="1000160" cy="92224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2F3D456-55AF-27AA-B72E-848B5FC9AAC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8865694" y="4314502"/>
                <a:ext cx="938822" cy="65503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BA0EE0-2CBE-284E-0F09-66F47037E10A}"/>
                  </a:ext>
                </a:extLst>
              </p:cNvPr>
              <p:cNvSpPr txBox="1"/>
              <p:nvPr/>
            </p:nvSpPr>
            <p:spPr>
              <a:xfrm rot="10800000" flipV="1">
                <a:off x="9526455" y="6155813"/>
                <a:ext cx="893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 045</a:t>
                </a:r>
                <a:r>
                  <a:rPr lang="en-US" baseline="30000" dirty="0"/>
                  <a:t>o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BEDA5B5-BFDE-84D9-208D-D5CD886C4066}"/>
                  </a:ext>
                </a:extLst>
              </p:cNvPr>
              <p:cNvSpPr txBox="1"/>
              <p:nvPr/>
            </p:nvSpPr>
            <p:spPr>
              <a:xfrm rot="10800000" flipV="1">
                <a:off x="9852237" y="4007068"/>
                <a:ext cx="893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 135</a:t>
                </a:r>
                <a:r>
                  <a:rPr lang="en-US" baseline="30000" dirty="0"/>
                  <a:t>o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ECAF0B4-9FCC-3D6D-9B23-045673C1D655}"/>
                  </a:ext>
                </a:extLst>
              </p:cNvPr>
              <p:cNvSpPr txBox="1"/>
              <p:nvPr/>
            </p:nvSpPr>
            <p:spPr>
              <a:xfrm rot="10800000" flipV="1">
                <a:off x="8304848" y="3385677"/>
                <a:ext cx="651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180</a:t>
                </a:r>
                <a:r>
                  <a:rPr lang="en-US" baseline="30000" dirty="0"/>
                  <a:t>o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929B7DE-CA5E-30A8-85D5-88E63699050F}"/>
                  </a:ext>
                </a:extLst>
              </p:cNvPr>
              <p:cNvSpPr txBox="1"/>
              <p:nvPr/>
            </p:nvSpPr>
            <p:spPr>
              <a:xfrm rot="10800000" flipV="1">
                <a:off x="6372824" y="3978683"/>
                <a:ext cx="951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 135</a:t>
                </a:r>
                <a:r>
                  <a:rPr lang="en-US" baseline="30000" dirty="0"/>
                  <a:t>o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8946F85-E890-01B6-B477-D34A1A953BBA}"/>
                  </a:ext>
                </a:extLst>
              </p:cNvPr>
              <p:cNvSpPr txBox="1"/>
              <p:nvPr/>
            </p:nvSpPr>
            <p:spPr>
              <a:xfrm rot="10800000" flipV="1">
                <a:off x="6804606" y="6251069"/>
                <a:ext cx="951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 045</a:t>
                </a:r>
                <a:r>
                  <a:rPr lang="en-US" baseline="30000" dirty="0"/>
                  <a:t>o</a:t>
                </a:r>
              </a:p>
            </p:txBody>
          </p:sp>
        </p:grpSp>
      </p:grp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8E7F000C-E3A1-BC75-0CDB-D48E7DD1273A}"/>
              </a:ext>
            </a:extLst>
          </p:cNvPr>
          <p:cNvSpPr/>
          <p:nvPr/>
        </p:nvSpPr>
        <p:spPr bwMode="auto">
          <a:xfrm>
            <a:off x="3318204" y="3734163"/>
            <a:ext cx="4935572" cy="641338"/>
          </a:xfrm>
          <a:prstGeom prst="curvedDownArrow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075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882" y="1"/>
            <a:ext cx="9234728" cy="822325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SCM Features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08012" y="1371600"/>
            <a:ext cx="10792189" cy="4367213"/>
          </a:xfrm>
        </p:spPr>
        <p:txBody>
          <a:bodyPr lIns="0" tIns="0" rIns="0" bIns="0">
            <a:normAutofit fontScale="92500" lnSpcReduction="20000"/>
          </a:bodyPr>
          <a:lstStyle/>
          <a:p>
            <a:r>
              <a:rPr lang="en-US" dirty="0">
                <a:latin typeface="+mn-lt"/>
              </a:rPr>
              <a:t>An abstraction from either the existing or a notional physical world that serves as a frame of reference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Documents implementation-independent views of important entities and their key actions and interactions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Describes what the simulation will represent, the assumptions limiting those representations, and other capabilities needed to satisfy the stakeholder’s requirements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Bridges between these requirements and simulation implementation</a:t>
            </a:r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77B0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F77B0B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EE6B52-3788-4356-93F6-F6AD69DBEA1C}" type="slidenum">
              <a:rPr lang="en-US" altLang="en-US" sz="16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7adc8ff-f4a3-4a14-9c0d-84b4985de0d2}" enabled="1" method="Privileged" siteId="{8331b18d-2d87-48ef-a35f-ac8818ebf9b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5632</TotalTime>
  <Words>5432</Words>
  <Application>Microsoft Office PowerPoint</Application>
  <PresentationFormat>Custom</PresentationFormat>
  <Paragraphs>1227</Paragraphs>
  <Slides>85</Slides>
  <Notes>85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6" baseType="lpstr">
      <vt:lpstr>ＭＳ Ｐゴシック</vt:lpstr>
      <vt:lpstr>Aptos</vt:lpstr>
      <vt:lpstr>Arial</vt:lpstr>
      <vt:lpstr>Arial Narrow</vt:lpstr>
      <vt:lpstr>Calibri</vt:lpstr>
      <vt:lpstr>Helvetica</vt:lpstr>
      <vt:lpstr>Tahoma</vt:lpstr>
      <vt:lpstr>Times New Roman</vt:lpstr>
      <vt:lpstr>Wingdings</vt:lpstr>
      <vt:lpstr>1_Blends</vt:lpstr>
      <vt:lpstr>Document</vt:lpstr>
      <vt:lpstr>PowerPoint Presentation</vt:lpstr>
      <vt:lpstr>Learning Objectives</vt:lpstr>
      <vt:lpstr>Tutorial Outline</vt:lpstr>
      <vt:lpstr>Why have this tutorial?</vt:lpstr>
      <vt:lpstr>Modeling and Simulation (M&amp;S) Basics</vt:lpstr>
      <vt:lpstr>PowerPoint Presentation</vt:lpstr>
      <vt:lpstr>PowerPoint Presentation</vt:lpstr>
      <vt:lpstr>PowerPoint Presentation</vt:lpstr>
      <vt:lpstr>SCM Features</vt:lpstr>
      <vt:lpstr>SCM Considerations</vt:lpstr>
      <vt:lpstr>Simulation Development Steps</vt:lpstr>
      <vt:lpstr>Simulation Development Process Flow</vt:lpstr>
      <vt:lpstr>PowerPoint Presentation</vt:lpstr>
      <vt:lpstr>Simulation Development Elements</vt:lpstr>
      <vt:lpstr>Communicating Through SCMs</vt:lpstr>
      <vt:lpstr>SCM Construction</vt:lpstr>
      <vt:lpstr>SCM Transformations</vt:lpstr>
      <vt:lpstr>The Resultant Model</vt:lpstr>
      <vt:lpstr>Informal SCM</vt:lpstr>
      <vt:lpstr> Informal SCM</vt:lpstr>
      <vt:lpstr>The Informal SCM</vt:lpstr>
      <vt:lpstr>Informal SCM Representations</vt:lpstr>
      <vt:lpstr>Informal SCM (Model Description Report)</vt:lpstr>
      <vt:lpstr>Informal SCM (Model Description Report Con’t)</vt:lpstr>
      <vt:lpstr>Informal SCM (Document Format Example)</vt:lpstr>
      <vt:lpstr>Informal SCM ( Mind Mapping Example)</vt:lpstr>
      <vt:lpstr>Informal SCM (Expanded CM Branch)</vt:lpstr>
      <vt:lpstr>Informal SCM (Scenario Branch Expanded)</vt:lpstr>
      <vt:lpstr>Formal and Informal SCMs</vt:lpstr>
      <vt:lpstr>Formal Simulation Conceptual Modeling</vt:lpstr>
      <vt:lpstr>The Formal SCM</vt:lpstr>
      <vt:lpstr>Formal Conceptual Model as UML Diagram</vt:lpstr>
      <vt:lpstr>Other Formal Conceptual Model Formats</vt:lpstr>
      <vt:lpstr>SCM / Digital Engineering Strategy</vt:lpstr>
      <vt:lpstr>SCMs Observations</vt:lpstr>
      <vt:lpstr>Simulation Conceptual Modeling Problems</vt:lpstr>
      <vt:lpstr>Precepts of Simulation Conceptual Modeling I</vt:lpstr>
      <vt:lpstr>Precepts of Simulation Conceptual Modeling II</vt:lpstr>
      <vt:lpstr>PowerPoint Presentation</vt:lpstr>
      <vt:lpstr>PowerPoint Presentation</vt:lpstr>
      <vt:lpstr>Example SCM- Problem Definition</vt:lpstr>
      <vt:lpstr>Example SCM - Purpose Definition</vt:lpstr>
      <vt:lpstr>Example SCM- Simulation Conceptualization</vt:lpstr>
      <vt:lpstr>Simulation Conceptualization- Entities View</vt:lpstr>
      <vt:lpstr>Simulation Conceptualization- Logical View</vt:lpstr>
      <vt:lpstr>Model Conceptualization- Missile Model View</vt:lpstr>
      <vt:lpstr>Simulation Conceptualization- Model Maturity View</vt:lpstr>
      <vt:lpstr>Use Case 1 – Lack of Attention to Detail</vt:lpstr>
      <vt:lpstr>Use Case 1 – Lack of Attention to Detail</vt:lpstr>
      <vt:lpstr>Use Case 1 – Coordinate Boundaries</vt:lpstr>
      <vt:lpstr>Use Case 1 – Coordinates-What could go Wrong?</vt:lpstr>
      <vt:lpstr>Use Case 1 – When the Problem Appears </vt:lpstr>
      <vt:lpstr>Use Case 1 – Lost Aircraft Flight Path</vt:lpstr>
      <vt:lpstr>Use Case 1 – How the Problem Propagates</vt:lpstr>
      <vt:lpstr>Use Case 1 – Lost Aircraft Lost Again</vt:lpstr>
      <vt:lpstr>Use Case 1 – Problem Impacts</vt:lpstr>
      <vt:lpstr>Use Case 2 - Simulation Implementation</vt:lpstr>
      <vt:lpstr>Use Case 2 - Model Conflict</vt:lpstr>
      <vt:lpstr>Use Case 2 - Simulation Provides Incredible Results</vt:lpstr>
      <vt:lpstr>Use Case 2 – The Results</vt:lpstr>
      <vt:lpstr>Use Case 2 – Problem Impacts</vt:lpstr>
      <vt:lpstr>Benefits of Building a SCM</vt:lpstr>
      <vt:lpstr>A Simulation Built Without a SCM</vt:lpstr>
      <vt:lpstr>Where To Go For Guidance?</vt:lpstr>
      <vt:lpstr>Conceptual Modeling and the DSEEP</vt:lpstr>
      <vt:lpstr>DSEEP Activity 2.2 Recommended Tasks</vt:lpstr>
      <vt:lpstr>Conceptual Models / Conceptual Scenarios</vt:lpstr>
      <vt:lpstr>Another Helpful Resource</vt:lpstr>
      <vt:lpstr>MSG-058 Report - CM Development Process Phases (PP) </vt:lpstr>
      <vt:lpstr>MSG-058 Report - INITIATE CM Development Process Activities (PA)</vt:lpstr>
      <vt:lpstr>MSG-058 Report - DEFINE CM Requirements Process Activities (PA)</vt:lpstr>
      <vt:lpstr>MSG-058 Report - ACQUIRE CM Knowledge Process Activities (PA)</vt:lpstr>
      <vt:lpstr>MSG-058 Report - DESIGN CM Process Activities (PA)</vt:lpstr>
      <vt:lpstr>MSG-058 Report - BUILD CM Process Activities (PA)</vt:lpstr>
      <vt:lpstr>MSG-058 Report - Phase Diagrams</vt:lpstr>
      <vt:lpstr>MSG-058 Report - CM Development Products </vt:lpstr>
      <vt:lpstr>Emergent Activities</vt:lpstr>
      <vt:lpstr>References I</vt:lpstr>
      <vt:lpstr>References II</vt:lpstr>
      <vt:lpstr>References III</vt:lpstr>
      <vt:lpstr>Learning Objectives</vt:lpstr>
      <vt:lpstr>Conclusion</vt:lpstr>
      <vt:lpstr>Backup Slides</vt:lpstr>
      <vt:lpstr>Use Case 1 – Latitude Basic Considerations</vt:lpstr>
      <vt:lpstr>Use Case 1 – Longitude Basic Considerations</vt:lpstr>
    </vt:vector>
  </TitlesOfParts>
  <Company>Carley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Vanessa Mack</dc:creator>
  <cp:lastModifiedBy>BORAH, JACK A CTR USAF AFOTEC AFOTEC DET 2/AA</cp:lastModifiedBy>
  <cp:revision>377</cp:revision>
  <cp:lastPrinted>2017-11-24T15:58:58Z</cp:lastPrinted>
  <dcterms:created xsi:type="dcterms:W3CDTF">2010-03-08T22:42:09Z</dcterms:created>
  <dcterms:modified xsi:type="dcterms:W3CDTF">2025-10-24T17:39:05Z</dcterms:modified>
</cp:coreProperties>
</file>