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7"/>
  </p:notesMasterIdLst>
  <p:handoutMasterIdLst>
    <p:handoutMasterId r:id="rId48"/>
  </p:handoutMasterIdLst>
  <p:sldIdLst>
    <p:sldId id="289" r:id="rId5"/>
    <p:sldId id="405" r:id="rId6"/>
    <p:sldId id="392" r:id="rId7"/>
    <p:sldId id="419" r:id="rId8"/>
    <p:sldId id="420" r:id="rId9"/>
    <p:sldId id="430" r:id="rId10"/>
    <p:sldId id="1010" r:id="rId11"/>
    <p:sldId id="362" r:id="rId12"/>
    <p:sldId id="1015" r:id="rId13"/>
    <p:sldId id="1018" r:id="rId14"/>
    <p:sldId id="1019" r:id="rId15"/>
    <p:sldId id="1014" r:id="rId16"/>
    <p:sldId id="364" r:id="rId17"/>
    <p:sldId id="365" r:id="rId18"/>
    <p:sldId id="572" r:id="rId19"/>
    <p:sldId id="376" r:id="rId20"/>
    <p:sldId id="377" r:id="rId21"/>
    <p:sldId id="378" r:id="rId22"/>
    <p:sldId id="379" r:id="rId23"/>
    <p:sldId id="380" r:id="rId24"/>
    <p:sldId id="381" r:id="rId25"/>
    <p:sldId id="323" r:id="rId26"/>
    <p:sldId id="400" r:id="rId27"/>
    <p:sldId id="373" r:id="rId28"/>
    <p:sldId id="396" r:id="rId29"/>
    <p:sldId id="547" r:id="rId30"/>
    <p:sldId id="1020" r:id="rId31"/>
    <p:sldId id="1021" r:id="rId32"/>
    <p:sldId id="429" r:id="rId33"/>
    <p:sldId id="1011" r:id="rId34"/>
    <p:sldId id="417" r:id="rId35"/>
    <p:sldId id="1012" r:id="rId36"/>
    <p:sldId id="350" r:id="rId37"/>
    <p:sldId id="277" r:id="rId38"/>
    <p:sldId id="426" r:id="rId39"/>
    <p:sldId id="425" r:id="rId40"/>
    <p:sldId id="427" r:id="rId41"/>
    <p:sldId id="428" r:id="rId42"/>
    <p:sldId id="1013" r:id="rId43"/>
    <p:sldId id="344" r:id="rId44"/>
    <p:sldId id="431" r:id="rId45"/>
    <p:sldId id="348" r:id="rId46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0A54038-54D7-3A42-8068-931E67D1D50E}">
          <p14:sldIdLst>
            <p14:sldId id="289"/>
            <p14:sldId id="405"/>
            <p14:sldId id="392"/>
            <p14:sldId id="419"/>
            <p14:sldId id="420"/>
            <p14:sldId id="430"/>
            <p14:sldId id="1010"/>
            <p14:sldId id="362"/>
          </p14:sldIdLst>
        </p14:section>
        <p14:section name="Capabilities for the Warfighter" id="{96EC8E79-505A-6447-854E-BDEE1E565103}">
          <p14:sldIdLst>
            <p14:sldId id="1015"/>
            <p14:sldId id="1018"/>
            <p14:sldId id="1019"/>
          </p14:sldIdLst>
        </p14:section>
        <p14:section name="Under the hood" id="{DAF8FC0D-347B-D049-9B61-DDB98250FB35}">
          <p14:sldIdLst>
            <p14:sldId id="1014"/>
            <p14:sldId id="364"/>
            <p14:sldId id="365"/>
            <p14:sldId id="572"/>
            <p14:sldId id="376"/>
            <p14:sldId id="377"/>
            <p14:sldId id="378"/>
            <p14:sldId id="379"/>
            <p14:sldId id="380"/>
            <p14:sldId id="381"/>
            <p14:sldId id="323"/>
            <p14:sldId id="400"/>
            <p14:sldId id="373"/>
          </p14:sldIdLst>
        </p14:section>
        <p14:section name="FOMs" id="{449301A9-8221-7946-9F9F-972E114F9699}">
          <p14:sldIdLst>
            <p14:sldId id="396"/>
            <p14:sldId id="547"/>
          </p14:sldIdLst>
        </p14:section>
        <p14:section name="Cloud and HLA 4" id="{E746F72D-4CF1-1243-9370-6A446676C67B}">
          <p14:sldIdLst>
            <p14:sldId id="1020"/>
            <p14:sldId id="1021"/>
            <p14:sldId id="429"/>
            <p14:sldId id="1011"/>
            <p14:sldId id="417"/>
            <p14:sldId id="1012"/>
            <p14:sldId id="350"/>
            <p14:sldId id="277"/>
          </p14:sldIdLst>
        </p14:section>
        <p14:section name="Common considerations" id="{C9A9274C-D1C5-444E-BF33-8982DF8230D9}">
          <p14:sldIdLst>
            <p14:sldId id="426"/>
            <p14:sldId id="425"/>
            <p14:sldId id="427"/>
            <p14:sldId id="428"/>
          </p14:sldIdLst>
        </p14:section>
        <p14:section name="Summary" id="{7B20875D-D73C-9542-9BB3-D9A43DB23DEA}">
          <p14:sldIdLst>
            <p14:sldId id="1013"/>
            <p14:sldId id="344"/>
            <p14:sldId id="431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BAFCC-7977-4B84-AE2D-B2A498734EE4}" v="3" dt="2025-01-22T20:56:58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0" autoAdjust="0"/>
    <p:restoredTop sz="95707" autoAdjust="0"/>
  </p:normalViewPr>
  <p:slideViewPr>
    <p:cSldViewPr snapToGrid="0">
      <p:cViewPr varScale="1">
        <p:scale>
          <a:sx n="136" d="100"/>
          <a:sy n="136" d="100"/>
        </p:scale>
        <p:origin x="248" y="1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1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Despot" userId="83031302-3194-4c71-8a7b-048898324800" providerId="ADAL" clId="{3D1BAFCC-7977-4B84-AE2D-B2A498734EE4}"/>
    <pc:docChg chg="custSel modSld modMainMaster">
      <pc:chgData name="Renee Despot" userId="83031302-3194-4c71-8a7b-048898324800" providerId="ADAL" clId="{3D1BAFCC-7977-4B84-AE2D-B2A498734EE4}" dt="2025-01-22T20:56:58.726" v="8"/>
      <pc:docMkLst>
        <pc:docMk/>
      </pc:docMkLst>
      <pc:sldChg chg="modSp mod">
        <pc:chgData name="Renee Despot" userId="83031302-3194-4c71-8a7b-048898324800" providerId="ADAL" clId="{3D1BAFCC-7977-4B84-AE2D-B2A498734EE4}" dt="2025-01-22T20:55:58.809" v="1" actId="20577"/>
        <pc:sldMkLst>
          <pc:docMk/>
          <pc:sldMk cId="3664686379" sldId="289"/>
        </pc:sldMkLst>
        <pc:spChg chg="mod">
          <ac:chgData name="Renee Despot" userId="83031302-3194-4c71-8a7b-048898324800" providerId="ADAL" clId="{3D1BAFCC-7977-4B84-AE2D-B2A498734EE4}" dt="2025-01-22T20:55:58.809" v="1" actId="20577"/>
          <ac:spMkLst>
            <pc:docMk/>
            <pc:sldMk cId="3664686379" sldId="289"/>
            <ac:spMk id="9" creationId="{00000000-0000-0000-0000-000000000000}"/>
          </ac:spMkLst>
        </pc:spChg>
      </pc:sldChg>
      <pc:sldChg chg="modSp mod">
        <pc:chgData name="Renee Despot" userId="83031302-3194-4c71-8a7b-048898324800" providerId="ADAL" clId="{3D1BAFCC-7977-4B84-AE2D-B2A498734EE4}" dt="2025-01-22T20:56:16.662" v="4" actId="20577"/>
        <pc:sldMkLst>
          <pc:docMk/>
          <pc:sldMk cId="4051063915" sldId="294"/>
        </pc:sldMkLst>
        <pc:spChg chg="mod">
          <ac:chgData name="Renee Despot" userId="83031302-3194-4c71-8a7b-048898324800" providerId="ADAL" clId="{3D1BAFCC-7977-4B84-AE2D-B2A498734EE4}" dt="2025-01-22T20:56:16.662" v="4" actId="20577"/>
          <ac:spMkLst>
            <pc:docMk/>
            <pc:sldMk cId="4051063915" sldId="294"/>
            <ac:spMk id="8" creationId="{00000000-0000-0000-0000-000000000000}"/>
          </ac:spMkLst>
        </pc:spChg>
        <pc:picChg chg="mod">
          <ac:chgData name="Renee Despot" userId="83031302-3194-4c71-8a7b-048898324800" providerId="ADAL" clId="{3D1BAFCC-7977-4B84-AE2D-B2A498734EE4}" dt="2025-01-22T20:56:13.517" v="2" actId="14826"/>
          <ac:picMkLst>
            <pc:docMk/>
            <pc:sldMk cId="4051063915" sldId="294"/>
            <ac:picMk id="14" creationId="{DC57FD70-19F5-C34E-AD64-F7BC25E7CE5C}"/>
          </ac:picMkLst>
        </pc:picChg>
      </pc:sldChg>
      <pc:sldMasterChg chg="modSldLayout">
        <pc:chgData name="Renee Despot" userId="83031302-3194-4c71-8a7b-048898324800" providerId="ADAL" clId="{3D1BAFCC-7977-4B84-AE2D-B2A498734EE4}" dt="2025-01-22T20:56:58.726" v="8"/>
        <pc:sldMasterMkLst>
          <pc:docMk/>
          <pc:sldMasterMk cId="0" sldId="2147483659"/>
        </pc:sldMasterMkLst>
        <pc:sldLayoutChg chg="addSp delSp modSp mod">
          <pc:chgData name="Renee Despot" userId="83031302-3194-4c71-8a7b-048898324800" providerId="ADAL" clId="{3D1BAFCC-7977-4B84-AE2D-B2A498734EE4}" dt="2025-01-22T20:56:55.111" v="6"/>
          <pc:sldLayoutMkLst>
            <pc:docMk/>
            <pc:sldMasterMk cId="0" sldId="2147483659"/>
            <pc:sldLayoutMk cId="964989974" sldId="2147483676"/>
          </pc:sldLayoutMkLst>
          <pc:spChg chg="del">
            <ac:chgData name="Renee Despot" userId="83031302-3194-4c71-8a7b-048898324800" providerId="ADAL" clId="{3D1BAFCC-7977-4B84-AE2D-B2A498734EE4}" dt="2025-01-22T20:56:54.743" v="5" actId="478"/>
            <ac:spMkLst>
              <pc:docMk/>
              <pc:sldMasterMk cId="0" sldId="2147483659"/>
              <pc:sldLayoutMk cId="964989974" sldId="2147483676"/>
              <ac:spMk id="4" creationId="{00000000-0000-0000-0000-000000000000}"/>
            </ac:spMkLst>
          </pc:spChg>
          <pc:spChg chg="add mod">
            <ac:chgData name="Renee Despot" userId="83031302-3194-4c71-8a7b-048898324800" providerId="ADAL" clId="{3D1BAFCC-7977-4B84-AE2D-B2A498734EE4}" dt="2025-01-22T20:56:55.111" v="6"/>
            <ac:spMkLst>
              <pc:docMk/>
              <pc:sldMasterMk cId="0" sldId="2147483659"/>
              <pc:sldLayoutMk cId="964989974" sldId="2147483676"/>
              <ac:spMk id="5" creationId="{631C4A64-F7DE-C30E-7A5A-32344B55B296}"/>
            </ac:spMkLst>
          </pc:spChg>
        </pc:sldLayoutChg>
        <pc:sldLayoutChg chg="addSp delSp modSp mod">
          <pc:chgData name="Renee Despot" userId="83031302-3194-4c71-8a7b-048898324800" providerId="ADAL" clId="{3D1BAFCC-7977-4B84-AE2D-B2A498734EE4}" dt="2025-01-22T20:56:58.726" v="8"/>
          <pc:sldLayoutMkLst>
            <pc:docMk/>
            <pc:sldMasterMk cId="0" sldId="2147483659"/>
            <pc:sldLayoutMk cId="789990874" sldId="2147483677"/>
          </pc:sldLayoutMkLst>
          <pc:spChg chg="del">
            <ac:chgData name="Renee Despot" userId="83031302-3194-4c71-8a7b-048898324800" providerId="ADAL" clId="{3D1BAFCC-7977-4B84-AE2D-B2A498734EE4}" dt="2025-01-22T20:56:58.459" v="7" actId="478"/>
            <ac:spMkLst>
              <pc:docMk/>
              <pc:sldMasterMk cId="0" sldId="2147483659"/>
              <pc:sldLayoutMk cId="789990874" sldId="2147483677"/>
              <ac:spMk id="5" creationId="{00000000-0000-0000-0000-000000000000}"/>
            </ac:spMkLst>
          </pc:spChg>
          <pc:spChg chg="add mod">
            <ac:chgData name="Renee Despot" userId="83031302-3194-4c71-8a7b-048898324800" providerId="ADAL" clId="{3D1BAFCC-7977-4B84-AE2D-B2A498734EE4}" dt="2025-01-22T20:56:58.726" v="8"/>
            <ac:spMkLst>
              <pc:docMk/>
              <pc:sldMasterMk cId="0" sldId="2147483659"/>
              <pc:sldLayoutMk cId="789990874" sldId="2147483677"/>
              <ac:spMk id="6" creationId="{77037D21-3C9E-8CCF-A24C-0D6643ECBABD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6993E-22A2-164B-8350-BACA2C590F24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8AD128E-730E-874D-8A3D-FD644B9776E3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OMT Editor</a:t>
          </a:r>
          <a:endParaRPr lang="aa-ET" b="0"/>
        </a:p>
      </dgm:t>
    </dgm:pt>
    <dgm:pt modelId="{7B586F07-EC85-4B48-BFD8-4CDC64DFA4A2}" type="parTrans" cxnId="{D4EF77EA-5888-CE4C-A088-5DC8F3CC01CE}">
      <dgm:prSet/>
      <dgm:spPr/>
      <dgm:t>
        <a:bodyPr/>
        <a:lstStyle/>
        <a:p>
          <a:endParaRPr lang="en-GB"/>
        </a:p>
      </dgm:t>
    </dgm:pt>
    <dgm:pt modelId="{710FE5F4-155F-1A42-AF53-8C527C617B71}" type="sibTrans" cxnId="{D4EF77EA-5888-CE4C-A088-5DC8F3CC01CE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018A321F-45F2-3D41-B5B8-ECA17FE8A17E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Code</a:t>
          </a:r>
          <a:r>
            <a:rPr lang="en-US" b="1" dirty="0"/>
            <a:t> </a:t>
          </a:r>
          <a:r>
            <a:rPr lang="en-US" b="0" dirty="0"/>
            <a:t>Generator</a:t>
          </a:r>
          <a:endParaRPr lang="aa-ET" b="0"/>
        </a:p>
      </dgm:t>
    </dgm:pt>
    <dgm:pt modelId="{5EBC3229-85E7-9449-800C-C164E50B04D5}" type="parTrans" cxnId="{ADCC86BA-CCD7-4E4F-A8E1-AFB5F0C85B03}">
      <dgm:prSet/>
      <dgm:spPr/>
      <dgm:t>
        <a:bodyPr/>
        <a:lstStyle/>
        <a:p>
          <a:endParaRPr lang="en-GB"/>
        </a:p>
      </dgm:t>
    </dgm:pt>
    <dgm:pt modelId="{740B0F80-BADB-A041-86C2-05C6179568E3}" type="sibTrans" cxnId="{ADCC86BA-CCD7-4E4F-A8E1-AFB5F0C85B03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0D1DA4B7-E573-EB43-B7D2-0291A0AA8FEA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RTI</a:t>
          </a:r>
          <a:endParaRPr lang="aa-ET" b="0"/>
        </a:p>
      </dgm:t>
    </dgm:pt>
    <dgm:pt modelId="{C4C72A88-C604-B247-8FBE-5193509C2F06}" type="parTrans" cxnId="{DBB0D737-9E6E-E14F-B64C-497E748D2E61}">
      <dgm:prSet/>
      <dgm:spPr/>
      <dgm:t>
        <a:bodyPr/>
        <a:lstStyle/>
        <a:p>
          <a:endParaRPr lang="en-GB"/>
        </a:p>
      </dgm:t>
    </dgm:pt>
    <dgm:pt modelId="{B55A323A-6059-0040-9D05-3340340E2E98}" type="sibTrans" cxnId="{DBB0D737-9E6E-E14F-B64C-497E748D2E61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A22A9F4D-5A12-4147-85EB-5A1B95FD0ACA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Data</a:t>
          </a:r>
          <a:r>
            <a:rPr lang="en-US" b="1" dirty="0"/>
            <a:t> </a:t>
          </a:r>
          <a:r>
            <a:rPr lang="en-US" b="0" dirty="0"/>
            <a:t>Logger</a:t>
          </a:r>
          <a:endParaRPr lang="aa-ET" b="0"/>
        </a:p>
      </dgm:t>
    </dgm:pt>
    <dgm:pt modelId="{D4F6D616-DBEB-BC48-8988-0435C5031E9A}" type="parTrans" cxnId="{FD0C7D96-5741-464A-861C-F94FB62B04E8}">
      <dgm:prSet/>
      <dgm:spPr/>
      <dgm:t>
        <a:bodyPr/>
        <a:lstStyle/>
        <a:p>
          <a:endParaRPr lang="en-GB"/>
        </a:p>
      </dgm:t>
    </dgm:pt>
    <dgm:pt modelId="{41E569A3-177D-FB40-A27A-E6FC2021A728}" type="sibTrans" cxnId="{FD0C7D96-5741-464A-861C-F94FB62B04E8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9D89E4CE-FA2D-864B-9222-614C31A41AEC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2D</a:t>
          </a:r>
          <a:r>
            <a:rPr lang="en-US" b="1" dirty="0"/>
            <a:t>/</a:t>
          </a:r>
          <a:r>
            <a:rPr lang="en-US" b="0" dirty="0"/>
            <a:t>3D</a:t>
          </a:r>
          <a:br>
            <a:rPr lang="en-US" b="1" dirty="0"/>
          </a:br>
          <a:r>
            <a:rPr lang="en-US" b="0" dirty="0"/>
            <a:t>Visualizer</a:t>
          </a:r>
          <a:endParaRPr lang="aa-ET" b="0"/>
        </a:p>
      </dgm:t>
    </dgm:pt>
    <dgm:pt modelId="{39D6CCAA-F8AC-CB42-933B-EB7C54557A02}" type="parTrans" cxnId="{BD4B5111-66DA-8942-95BC-2C0C3EE0F7A5}">
      <dgm:prSet/>
      <dgm:spPr/>
      <dgm:t>
        <a:bodyPr/>
        <a:lstStyle/>
        <a:p>
          <a:endParaRPr lang="en-GB"/>
        </a:p>
      </dgm:t>
    </dgm:pt>
    <dgm:pt modelId="{9E33976D-7739-7747-827D-94AB96E32A30}" type="sibTrans" cxnId="{BD4B5111-66DA-8942-95BC-2C0C3EE0F7A5}">
      <dgm:prSet/>
      <dgm:spPr/>
      <dgm:t>
        <a:bodyPr/>
        <a:lstStyle/>
        <a:p>
          <a:endParaRPr lang="en-GB"/>
        </a:p>
      </dgm:t>
    </dgm:pt>
    <dgm:pt modelId="{6592B9B9-2A76-144E-9D3C-A0A38F35D60B}" type="pres">
      <dgm:prSet presAssocID="{EFB6993E-22A2-164B-8350-BACA2C590F24}" presName="Name0" presStyleCnt="0">
        <dgm:presLayoutVars>
          <dgm:dir/>
          <dgm:resizeHandles val="exact"/>
        </dgm:presLayoutVars>
      </dgm:prSet>
      <dgm:spPr/>
    </dgm:pt>
    <dgm:pt modelId="{D54C4CED-3022-164C-9343-F332FDC2F6D0}" type="pres">
      <dgm:prSet presAssocID="{98AD128E-730E-874D-8A3D-FD644B9776E3}" presName="node" presStyleLbl="node1" presStyleIdx="0" presStyleCnt="5">
        <dgm:presLayoutVars>
          <dgm:bulletEnabled val="1"/>
        </dgm:presLayoutVars>
      </dgm:prSet>
      <dgm:spPr/>
    </dgm:pt>
    <dgm:pt modelId="{6AF051C6-8F49-864C-8400-4885053B4DC9}" type="pres">
      <dgm:prSet presAssocID="{710FE5F4-155F-1A42-AF53-8C527C617B71}" presName="sibTrans" presStyleLbl="sibTrans2D1" presStyleIdx="0" presStyleCnt="4"/>
      <dgm:spPr/>
    </dgm:pt>
    <dgm:pt modelId="{17A1D210-D223-534D-A5F4-874ABA505E77}" type="pres">
      <dgm:prSet presAssocID="{710FE5F4-155F-1A42-AF53-8C527C617B71}" presName="connectorText" presStyleLbl="sibTrans2D1" presStyleIdx="0" presStyleCnt="4"/>
      <dgm:spPr/>
    </dgm:pt>
    <dgm:pt modelId="{EF52FAE9-FA4C-A747-94B3-2865776D5257}" type="pres">
      <dgm:prSet presAssocID="{018A321F-45F2-3D41-B5B8-ECA17FE8A17E}" presName="node" presStyleLbl="node1" presStyleIdx="1" presStyleCnt="5">
        <dgm:presLayoutVars>
          <dgm:bulletEnabled val="1"/>
        </dgm:presLayoutVars>
      </dgm:prSet>
      <dgm:spPr/>
    </dgm:pt>
    <dgm:pt modelId="{91C1C225-BCA1-D547-8F91-274C611436A4}" type="pres">
      <dgm:prSet presAssocID="{740B0F80-BADB-A041-86C2-05C6179568E3}" presName="sibTrans" presStyleLbl="sibTrans2D1" presStyleIdx="1" presStyleCnt="4"/>
      <dgm:spPr/>
    </dgm:pt>
    <dgm:pt modelId="{CB211C58-E695-E042-BAC6-7CEF6381A59D}" type="pres">
      <dgm:prSet presAssocID="{740B0F80-BADB-A041-86C2-05C6179568E3}" presName="connectorText" presStyleLbl="sibTrans2D1" presStyleIdx="1" presStyleCnt="4"/>
      <dgm:spPr/>
    </dgm:pt>
    <dgm:pt modelId="{3BEAED53-275B-A840-AB78-86E522373BB8}" type="pres">
      <dgm:prSet presAssocID="{0D1DA4B7-E573-EB43-B7D2-0291A0AA8FEA}" presName="node" presStyleLbl="node1" presStyleIdx="2" presStyleCnt="5">
        <dgm:presLayoutVars>
          <dgm:bulletEnabled val="1"/>
        </dgm:presLayoutVars>
      </dgm:prSet>
      <dgm:spPr/>
    </dgm:pt>
    <dgm:pt modelId="{951F5BBF-3ACB-AC48-AD9C-F5E329AE3D45}" type="pres">
      <dgm:prSet presAssocID="{B55A323A-6059-0040-9D05-3340340E2E98}" presName="sibTrans" presStyleLbl="sibTrans2D1" presStyleIdx="2" presStyleCnt="4"/>
      <dgm:spPr/>
    </dgm:pt>
    <dgm:pt modelId="{492E2BCB-8D1A-0A43-ABC9-B56B3B111D8D}" type="pres">
      <dgm:prSet presAssocID="{B55A323A-6059-0040-9D05-3340340E2E98}" presName="connectorText" presStyleLbl="sibTrans2D1" presStyleIdx="2" presStyleCnt="4"/>
      <dgm:spPr/>
    </dgm:pt>
    <dgm:pt modelId="{1DEF56FF-63C7-8C4E-92C4-74C756F20A16}" type="pres">
      <dgm:prSet presAssocID="{A22A9F4D-5A12-4147-85EB-5A1B95FD0ACA}" presName="node" presStyleLbl="node1" presStyleIdx="3" presStyleCnt="5">
        <dgm:presLayoutVars>
          <dgm:bulletEnabled val="1"/>
        </dgm:presLayoutVars>
      </dgm:prSet>
      <dgm:spPr/>
    </dgm:pt>
    <dgm:pt modelId="{853A48B1-84AE-0B4B-9FE9-5C2FFC2F7219}" type="pres">
      <dgm:prSet presAssocID="{41E569A3-177D-FB40-A27A-E6FC2021A728}" presName="sibTrans" presStyleLbl="sibTrans2D1" presStyleIdx="3" presStyleCnt="4"/>
      <dgm:spPr/>
    </dgm:pt>
    <dgm:pt modelId="{DFDC6080-F7DC-9042-9B2A-B9C569F1DE38}" type="pres">
      <dgm:prSet presAssocID="{41E569A3-177D-FB40-A27A-E6FC2021A728}" presName="connectorText" presStyleLbl="sibTrans2D1" presStyleIdx="3" presStyleCnt="4"/>
      <dgm:spPr/>
    </dgm:pt>
    <dgm:pt modelId="{651DB57C-2357-9F47-BEDD-E8C71B1A31B7}" type="pres">
      <dgm:prSet presAssocID="{9D89E4CE-FA2D-864B-9222-614C31A41A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42DF306-C300-A648-98A6-B77993FAD25F}" type="presOf" srcId="{740B0F80-BADB-A041-86C2-05C6179568E3}" destId="{91C1C225-BCA1-D547-8F91-274C611436A4}" srcOrd="0" destOrd="0" presId="urn:microsoft.com/office/officeart/2005/8/layout/process1"/>
    <dgm:cxn modelId="{2D2E0008-102F-B84C-901D-3749BFA8BC1B}" type="presOf" srcId="{41E569A3-177D-FB40-A27A-E6FC2021A728}" destId="{853A48B1-84AE-0B4B-9FE9-5C2FFC2F7219}" srcOrd="0" destOrd="0" presId="urn:microsoft.com/office/officeart/2005/8/layout/process1"/>
    <dgm:cxn modelId="{BD4B5111-66DA-8942-95BC-2C0C3EE0F7A5}" srcId="{EFB6993E-22A2-164B-8350-BACA2C590F24}" destId="{9D89E4CE-FA2D-864B-9222-614C31A41AEC}" srcOrd="4" destOrd="0" parTransId="{39D6CCAA-F8AC-CB42-933B-EB7C54557A02}" sibTransId="{9E33976D-7739-7747-827D-94AB96E32A30}"/>
    <dgm:cxn modelId="{CF72142D-F312-8543-AC85-42BDC78E2606}" type="presOf" srcId="{A22A9F4D-5A12-4147-85EB-5A1B95FD0ACA}" destId="{1DEF56FF-63C7-8C4E-92C4-74C756F20A16}" srcOrd="0" destOrd="0" presId="urn:microsoft.com/office/officeart/2005/8/layout/process1"/>
    <dgm:cxn modelId="{DBB0D737-9E6E-E14F-B64C-497E748D2E61}" srcId="{EFB6993E-22A2-164B-8350-BACA2C590F24}" destId="{0D1DA4B7-E573-EB43-B7D2-0291A0AA8FEA}" srcOrd="2" destOrd="0" parTransId="{C4C72A88-C604-B247-8FBE-5193509C2F06}" sibTransId="{B55A323A-6059-0040-9D05-3340340E2E98}"/>
    <dgm:cxn modelId="{B3D1F239-001B-5B40-A408-04D06A4E69AC}" type="presOf" srcId="{B55A323A-6059-0040-9D05-3340340E2E98}" destId="{951F5BBF-3ACB-AC48-AD9C-F5E329AE3D45}" srcOrd="0" destOrd="0" presId="urn:microsoft.com/office/officeart/2005/8/layout/process1"/>
    <dgm:cxn modelId="{0F8FFB3F-43C7-CB4E-9F0F-3DA6957B69D9}" type="presOf" srcId="{98AD128E-730E-874D-8A3D-FD644B9776E3}" destId="{D54C4CED-3022-164C-9343-F332FDC2F6D0}" srcOrd="0" destOrd="0" presId="urn:microsoft.com/office/officeart/2005/8/layout/process1"/>
    <dgm:cxn modelId="{1B97A947-7B2C-DB4D-A82F-454618627AF9}" type="presOf" srcId="{0D1DA4B7-E573-EB43-B7D2-0291A0AA8FEA}" destId="{3BEAED53-275B-A840-AB78-86E522373BB8}" srcOrd="0" destOrd="0" presId="urn:microsoft.com/office/officeart/2005/8/layout/process1"/>
    <dgm:cxn modelId="{4E109265-581E-1549-BC60-BEAEBA787A85}" type="presOf" srcId="{41E569A3-177D-FB40-A27A-E6FC2021A728}" destId="{DFDC6080-F7DC-9042-9B2A-B9C569F1DE38}" srcOrd="1" destOrd="0" presId="urn:microsoft.com/office/officeart/2005/8/layout/process1"/>
    <dgm:cxn modelId="{176BB86D-F07A-7D4C-A3C3-C4FC138DFF54}" type="presOf" srcId="{B55A323A-6059-0040-9D05-3340340E2E98}" destId="{492E2BCB-8D1A-0A43-ABC9-B56B3B111D8D}" srcOrd="1" destOrd="0" presId="urn:microsoft.com/office/officeart/2005/8/layout/process1"/>
    <dgm:cxn modelId="{FD0C7D96-5741-464A-861C-F94FB62B04E8}" srcId="{EFB6993E-22A2-164B-8350-BACA2C590F24}" destId="{A22A9F4D-5A12-4147-85EB-5A1B95FD0ACA}" srcOrd="3" destOrd="0" parTransId="{D4F6D616-DBEB-BC48-8988-0435C5031E9A}" sibTransId="{41E569A3-177D-FB40-A27A-E6FC2021A728}"/>
    <dgm:cxn modelId="{ADCC86BA-CCD7-4E4F-A8E1-AFB5F0C85B03}" srcId="{EFB6993E-22A2-164B-8350-BACA2C590F24}" destId="{018A321F-45F2-3D41-B5B8-ECA17FE8A17E}" srcOrd="1" destOrd="0" parTransId="{5EBC3229-85E7-9449-800C-C164E50B04D5}" sibTransId="{740B0F80-BADB-A041-86C2-05C6179568E3}"/>
    <dgm:cxn modelId="{CC7A79C8-CC13-8B4A-BD51-00AD2371E914}" type="presOf" srcId="{710FE5F4-155F-1A42-AF53-8C527C617B71}" destId="{6AF051C6-8F49-864C-8400-4885053B4DC9}" srcOrd="0" destOrd="0" presId="urn:microsoft.com/office/officeart/2005/8/layout/process1"/>
    <dgm:cxn modelId="{AF1DFACC-9351-5A46-8E5E-725C5575ACDB}" type="presOf" srcId="{EFB6993E-22A2-164B-8350-BACA2C590F24}" destId="{6592B9B9-2A76-144E-9D3C-A0A38F35D60B}" srcOrd="0" destOrd="0" presId="urn:microsoft.com/office/officeart/2005/8/layout/process1"/>
    <dgm:cxn modelId="{F8BA9DD6-40F3-264D-B68C-E7ECD9E3EED4}" type="presOf" srcId="{9D89E4CE-FA2D-864B-9222-614C31A41AEC}" destId="{651DB57C-2357-9F47-BEDD-E8C71B1A31B7}" srcOrd="0" destOrd="0" presId="urn:microsoft.com/office/officeart/2005/8/layout/process1"/>
    <dgm:cxn modelId="{AAEF10DE-CDAD-114D-8AD7-67923BB18898}" type="presOf" srcId="{018A321F-45F2-3D41-B5B8-ECA17FE8A17E}" destId="{EF52FAE9-FA4C-A747-94B3-2865776D5257}" srcOrd="0" destOrd="0" presId="urn:microsoft.com/office/officeart/2005/8/layout/process1"/>
    <dgm:cxn modelId="{D4EF77EA-5888-CE4C-A088-5DC8F3CC01CE}" srcId="{EFB6993E-22A2-164B-8350-BACA2C590F24}" destId="{98AD128E-730E-874D-8A3D-FD644B9776E3}" srcOrd="0" destOrd="0" parTransId="{7B586F07-EC85-4B48-BFD8-4CDC64DFA4A2}" sibTransId="{710FE5F4-155F-1A42-AF53-8C527C617B71}"/>
    <dgm:cxn modelId="{D8DC49EF-5AFD-9649-8AB7-4949E3F865B2}" type="presOf" srcId="{740B0F80-BADB-A041-86C2-05C6179568E3}" destId="{CB211C58-E695-E042-BAC6-7CEF6381A59D}" srcOrd="1" destOrd="0" presId="urn:microsoft.com/office/officeart/2005/8/layout/process1"/>
    <dgm:cxn modelId="{7B56D2F1-D08E-074F-B2BF-0085A8F11ABE}" type="presOf" srcId="{710FE5F4-155F-1A42-AF53-8C527C617B71}" destId="{17A1D210-D223-534D-A5F4-874ABA505E77}" srcOrd="1" destOrd="0" presId="urn:microsoft.com/office/officeart/2005/8/layout/process1"/>
    <dgm:cxn modelId="{435BF6B7-9B2A-0D47-85B2-2C202160D015}" type="presParOf" srcId="{6592B9B9-2A76-144E-9D3C-A0A38F35D60B}" destId="{D54C4CED-3022-164C-9343-F332FDC2F6D0}" srcOrd="0" destOrd="0" presId="urn:microsoft.com/office/officeart/2005/8/layout/process1"/>
    <dgm:cxn modelId="{3E5F1D6E-AFE8-0940-967A-184AC6E83BB9}" type="presParOf" srcId="{6592B9B9-2A76-144E-9D3C-A0A38F35D60B}" destId="{6AF051C6-8F49-864C-8400-4885053B4DC9}" srcOrd="1" destOrd="0" presId="urn:microsoft.com/office/officeart/2005/8/layout/process1"/>
    <dgm:cxn modelId="{CF0ECAA9-B64F-A749-A7E1-3A2240519B9B}" type="presParOf" srcId="{6AF051C6-8F49-864C-8400-4885053B4DC9}" destId="{17A1D210-D223-534D-A5F4-874ABA505E77}" srcOrd="0" destOrd="0" presId="urn:microsoft.com/office/officeart/2005/8/layout/process1"/>
    <dgm:cxn modelId="{3D3E9FE4-135D-3D4B-AA74-91297DDC5C41}" type="presParOf" srcId="{6592B9B9-2A76-144E-9D3C-A0A38F35D60B}" destId="{EF52FAE9-FA4C-A747-94B3-2865776D5257}" srcOrd="2" destOrd="0" presId="urn:microsoft.com/office/officeart/2005/8/layout/process1"/>
    <dgm:cxn modelId="{D86FA7F9-40AA-C246-B9E6-D8B0360EFC94}" type="presParOf" srcId="{6592B9B9-2A76-144E-9D3C-A0A38F35D60B}" destId="{91C1C225-BCA1-D547-8F91-274C611436A4}" srcOrd="3" destOrd="0" presId="urn:microsoft.com/office/officeart/2005/8/layout/process1"/>
    <dgm:cxn modelId="{4FBE2DF3-B0BC-9248-B160-1C115282D415}" type="presParOf" srcId="{91C1C225-BCA1-D547-8F91-274C611436A4}" destId="{CB211C58-E695-E042-BAC6-7CEF6381A59D}" srcOrd="0" destOrd="0" presId="urn:microsoft.com/office/officeart/2005/8/layout/process1"/>
    <dgm:cxn modelId="{CD0A02EC-9EBF-3F45-B6CD-0928E049A317}" type="presParOf" srcId="{6592B9B9-2A76-144E-9D3C-A0A38F35D60B}" destId="{3BEAED53-275B-A840-AB78-86E522373BB8}" srcOrd="4" destOrd="0" presId="urn:microsoft.com/office/officeart/2005/8/layout/process1"/>
    <dgm:cxn modelId="{D860ED9A-C53F-0B4F-BE1C-CB10C9E11DAE}" type="presParOf" srcId="{6592B9B9-2A76-144E-9D3C-A0A38F35D60B}" destId="{951F5BBF-3ACB-AC48-AD9C-F5E329AE3D45}" srcOrd="5" destOrd="0" presId="urn:microsoft.com/office/officeart/2005/8/layout/process1"/>
    <dgm:cxn modelId="{ECD06752-22D8-714E-A901-7F25980C3CFE}" type="presParOf" srcId="{951F5BBF-3ACB-AC48-AD9C-F5E329AE3D45}" destId="{492E2BCB-8D1A-0A43-ABC9-B56B3B111D8D}" srcOrd="0" destOrd="0" presId="urn:microsoft.com/office/officeart/2005/8/layout/process1"/>
    <dgm:cxn modelId="{CD52B853-965C-F747-A749-3BE1C150ED62}" type="presParOf" srcId="{6592B9B9-2A76-144E-9D3C-A0A38F35D60B}" destId="{1DEF56FF-63C7-8C4E-92C4-74C756F20A16}" srcOrd="6" destOrd="0" presId="urn:microsoft.com/office/officeart/2005/8/layout/process1"/>
    <dgm:cxn modelId="{288E8164-491A-2F48-8C4F-6DBF45953FE6}" type="presParOf" srcId="{6592B9B9-2A76-144E-9D3C-A0A38F35D60B}" destId="{853A48B1-84AE-0B4B-9FE9-5C2FFC2F7219}" srcOrd="7" destOrd="0" presId="urn:microsoft.com/office/officeart/2005/8/layout/process1"/>
    <dgm:cxn modelId="{7860D057-1073-3B43-91C1-8FC5D8FD45B8}" type="presParOf" srcId="{853A48B1-84AE-0B4B-9FE9-5C2FFC2F7219}" destId="{DFDC6080-F7DC-9042-9B2A-B9C569F1DE38}" srcOrd="0" destOrd="0" presId="urn:microsoft.com/office/officeart/2005/8/layout/process1"/>
    <dgm:cxn modelId="{76D0926E-3C7B-774F-99A3-843C0568F182}" type="presParOf" srcId="{6592B9B9-2A76-144E-9D3C-A0A38F35D60B}" destId="{651DB57C-2357-9F47-BEDD-E8C71B1A31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4CED-3022-164C-9343-F332FDC2F6D0}">
      <dsp:nvSpPr>
        <dsp:cNvPr id="0" name=""/>
        <dsp:cNvSpPr/>
      </dsp:nvSpPr>
      <dsp:spPr>
        <a:xfrm>
          <a:off x="4688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OMT Editor</a:t>
          </a:r>
          <a:endParaRPr lang="aa-ET" sz="2200" b="0" kern="1200"/>
        </a:p>
      </dsp:txBody>
      <dsp:txXfrm>
        <a:off x="30228" y="435368"/>
        <a:ext cx="1402226" cy="820903"/>
      </dsp:txXfrm>
    </dsp:sp>
    <dsp:sp modelId="{6AF051C6-8F49-864C-8400-4885053B4DC9}">
      <dsp:nvSpPr>
        <dsp:cNvPr id="0" name=""/>
        <dsp:cNvSpPr/>
      </dsp:nvSpPr>
      <dsp:spPr>
        <a:xfrm>
          <a:off x="1603325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1603325" y="737693"/>
        <a:ext cx="215671" cy="216252"/>
      </dsp:txXfrm>
    </dsp:sp>
    <dsp:sp modelId="{EF52FAE9-FA4C-A747-94B3-2865776D5257}">
      <dsp:nvSpPr>
        <dsp:cNvPr id="0" name=""/>
        <dsp:cNvSpPr/>
      </dsp:nvSpPr>
      <dsp:spPr>
        <a:xfrm>
          <a:off x="2039317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Code</a:t>
          </a:r>
          <a:r>
            <a:rPr lang="en-US" sz="2200" b="1" kern="1200" dirty="0"/>
            <a:t> </a:t>
          </a:r>
          <a:r>
            <a:rPr lang="en-US" sz="2200" b="0" kern="1200" dirty="0"/>
            <a:t>Generator</a:t>
          </a:r>
          <a:endParaRPr lang="aa-ET" sz="2200" b="0" kern="1200"/>
        </a:p>
      </dsp:txBody>
      <dsp:txXfrm>
        <a:off x="2064857" y="435368"/>
        <a:ext cx="1402226" cy="820903"/>
      </dsp:txXfrm>
    </dsp:sp>
    <dsp:sp modelId="{91C1C225-BCA1-D547-8F91-274C611436A4}">
      <dsp:nvSpPr>
        <dsp:cNvPr id="0" name=""/>
        <dsp:cNvSpPr/>
      </dsp:nvSpPr>
      <dsp:spPr>
        <a:xfrm>
          <a:off x="3637954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3637954" y="737693"/>
        <a:ext cx="215671" cy="216252"/>
      </dsp:txXfrm>
    </dsp:sp>
    <dsp:sp modelId="{3BEAED53-275B-A840-AB78-86E522373BB8}">
      <dsp:nvSpPr>
        <dsp:cNvPr id="0" name=""/>
        <dsp:cNvSpPr/>
      </dsp:nvSpPr>
      <dsp:spPr>
        <a:xfrm>
          <a:off x="4073946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RTI</a:t>
          </a:r>
          <a:endParaRPr lang="aa-ET" sz="2200" b="0" kern="1200"/>
        </a:p>
      </dsp:txBody>
      <dsp:txXfrm>
        <a:off x="4099486" y="435368"/>
        <a:ext cx="1402226" cy="820903"/>
      </dsp:txXfrm>
    </dsp:sp>
    <dsp:sp modelId="{951F5BBF-3ACB-AC48-AD9C-F5E329AE3D45}">
      <dsp:nvSpPr>
        <dsp:cNvPr id="0" name=""/>
        <dsp:cNvSpPr/>
      </dsp:nvSpPr>
      <dsp:spPr>
        <a:xfrm>
          <a:off x="567258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5672583" y="737693"/>
        <a:ext cx="215671" cy="216252"/>
      </dsp:txXfrm>
    </dsp:sp>
    <dsp:sp modelId="{1DEF56FF-63C7-8C4E-92C4-74C756F20A16}">
      <dsp:nvSpPr>
        <dsp:cNvPr id="0" name=""/>
        <dsp:cNvSpPr/>
      </dsp:nvSpPr>
      <dsp:spPr>
        <a:xfrm>
          <a:off x="6108575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Data</a:t>
          </a:r>
          <a:r>
            <a:rPr lang="en-US" sz="2200" b="1" kern="1200" dirty="0"/>
            <a:t> </a:t>
          </a:r>
          <a:r>
            <a:rPr lang="en-US" sz="2200" b="0" kern="1200" dirty="0"/>
            <a:t>Logger</a:t>
          </a:r>
          <a:endParaRPr lang="aa-ET" sz="2200" b="0" kern="1200"/>
        </a:p>
      </dsp:txBody>
      <dsp:txXfrm>
        <a:off x="6134115" y="435368"/>
        <a:ext cx="1402226" cy="820903"/>
      </dsp:txXfrm>
    </dsp:sp>
    <dsp:sp modelId="{853A48B1-84AE-0B4B-9FE9-5C2FFC2F7219}">
      <dsp:nvSpPr>
        <dsp:cNvPr id="0" name=""/>
        <dsp:cNvSpPr/>
      </dsp:nvSpPr>
      <dsp:spPr>
        <a:xfrm>
          <a:off x="770721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7707213" y="737693"/>
        <a:ext cx="215671" cy="216252"/>
      </dsp:txXfrm>
    </dsp:sp>
    <dsp:sp modelId="{651DB57C-2357-9F47-BEDD-E8C71B1A31B7}">
      <dsp:nvSpPr>
        <dsp:cNvPr id="0" name=""/>
        <dsp:cNvSpPr/>
      </dsp:nvSpPr>
      <dsp:spPr>
        <a:xfrm>
          <a:off x="8143205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2D</a:t>
          </a:r>
          <a:r>
            <a:rPr lang="en-US" sz="2200" b="1" kern="1200" dirty="0"/>
            <a:t>/</a:t>
          </a:r>
          <a:r>
            <a:rPr lang="en-US" sz="2200" b="0" kern="1200" dirty="0"/>
            <a:t>3D</a:t>
          </a:r>
          <a:br>
            <a:rPr lang="en-US" sz="2200" b="1" kern="1200" dirty="0"/>
          </a:br>
          <a:r>
            <a:rPr lang="en-US" sz="2200" b="0" kern="1200" dirty="0"/>
            <a:t>Visualizer</a:t>
          </a:r>
          <a:endParaRPr lang="aa-ET" sz="2200" b="0" kern="1200"/>
        </a:p>
      </dsp:txBody>
      <dsp:txXfrm>
        <a:off x="8168745" y="435368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C9CB90-0FD6-9A43-B78B-942F2F571CFC}" type="slidenum">
              <a:rPr lang="en-US" sz="1200" b="0"/>
              <a:pPr eaLnBrk="1" hangingPunct="1"/>
              <a:t>20</a:t>
            </a:fld>
            <a:endParaRPr lang="en-US" sz="1200" b="0" dirty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9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3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579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spcBef>
                <a:spcPct val="0"/>
              </a:spcBef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63B39-6018-454B-AE9E-6CFED6C5A508}" type="slidenum">
              <a:rPr lang="en-US" sz="1200" b="0"/>
              <a:pPr eaLnBrk="1" hangingPunct="1"/>
              <a:t>21</a:t>
            </a:fld>
            <a:endParaRPr lang="en-US" sz="1200" b="0" dirty="0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4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4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784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87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C12A-6AB7-4D73-8C82-1A790575703B}" type="slidenum">
              <a:rPr lang="en-US" smtClean="0">
                <a:latin typeface="Arial" charset="0"/>
              </a:rPr>
              <a:pPr/>
              <a:t>22</a:t>
            </a:fld>
            <a:endParaRPr lang="en-US" dirty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7126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4E12-CA37-41C8-8F3A-056FE07F35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62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ED4D2-BCBC-4472-93B4-D260CBA75833}" type="slidenum">
              <a:rPr lang="en-US" smtClean="0">
                <a:latin typeface="Arial" charset="0"/>
              </a:rPr>
              <a:pPr/>
              <a:t>40</a:t>
            </a:fld>
            <a:endParaRPr lang="en-US" dirty="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15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808DCDCB-A0FD-491F-8FFF-10E343BA9C51}" type="slidenum">
              <a:rPr lang="en-US" sz="1200" b="0" smtClean="0"/>
              <a:pPr eaLnBrk="1" hangingPunct="1"/>
              <a:t>42</a:t>
            </a:fld>
            <a:endParaRPr lang="en-US" sz="1200" b="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6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8</a:t>
            </a:fld>
            <a:endParaRPr lang="en-US" sz="1200" b="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12</a:t>
            </a:fld>
            <a:endParaRPr lang="en-US" sz="1200" b="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2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F1BF41-083B-214B-98DB-00CE5093621E}" type="slidenum">
              <a:rPr lang="en-US" sz="1200" b="0"/>
              <a:pPr eaLnBrk="1" hangingPunct="1"/>
              <a:t>14</a:t>
            </a:fld>
            <a:endParaRPr lang="en-US" sz="1200" b="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0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06C7764D-1328-46F3-AAF1-F884099BF39C}" type="slidenum">
              <a:rPr lang="en-US" sz="1200" b="0"/>
              <a:pPr eaLnBrk="1" hangingPunct="1"/>
              <a:t>15</a:t>
            </a:fld>
            <a:endParaRPr lang="en-US" sz="1200" b="0" dirty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934970" y="1"/>
            <a:ext cx="3011931" cy="4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8599023"/>
            <a:ext cx="3010323" cy="4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1"/>
            <a:ext cx="3010323" cy="4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684213"/>
            <a:ext cx="6016625" cy="3384550"/>
          </a:xfrm>
          <a:ln cap="flat">
            <a:solidFill>
              <a:schemeClr val="tx1"/>
            </a:solidFill>
          </a:ln>
        </p:spPr>
      </p:sp>
      <p:sp>
        <p:nvSpPr>
          <p:cNvPr id="635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24646" y="4295566"/>
            <a:ext cx="5094393" cy="4076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9" tIns="50773" rIns="96789" bIns="50773"/>
          <a:lstStyle/>
          <a:p>
            <a:pPr eaLnBrk="1" hangingPunct="1">
              <a:lnSpc>
                <a:spcPct val="87000"/>
              </a:lnSpc>
              <a:spcBef>
                <a:spcPct val="0"/>
              </a:spcBef>
            </a:pPr>
            <a:endParaRPr lang="en-US" b="1" dirty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915BD-20F4-4D4D-A64E-F8EEBCFE2497}" type="slidenum">
              <a:rPr lang="en-US" sz="1200" b="0"/>
              <a:pPr eaLnBrk="1" hangingPunct="1"/>
              <a:t>16</a:t>
            </a:fld>
            <a:endParaRPr lang="en-US" sz="1200" b="0" dirty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60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760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B6C4C-6694-5744-8462-9E050D48120F}" type="slidenum">
              <a:rPr lang="en-US" sz="1200" b="0"/>
              <a:pPr eaLnBrk="1" hangingPunct="1"/>
              <a:t>17</a:t>
            </a:fld>
            <a:endParaRPr lang="en-US" sz="1200" b="0" dirty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4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5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9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96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5BBAE9-2E42-F642-9B9E-06E95150BE18}" type="slidenum">
              <a:rPr lang="en-US" sz="1200" b="0"/>
              <a:pPr eaLnBrk="1" hangingPunct="1"/>
              <a:t>18</a:t>
            </a:fld>
            <a:endParaRPr lang="en-US" sz="1200" b="0" dirty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7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169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2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83B37-3DDE-8C42-9731-F66BADFA15EC}" type="slidenum">
              <a:rPr lang="en-US" sz="1200" b="0"/>
              <a:pPr eaLnBrk="1" hangingPunct="1"/>
              <a:t>19</a:t>
            </a:fld>
            <a:endParaRPr lang="en-US" sz="1200" b="0" dirty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37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4" y="4285842"/>
            <a:ext cx="5538787" cy="450304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solidFill>
                <a:srgbClr val="FF360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97" y="6371281"/>
            <a:ext cx="1094689" cy="438303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70521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-16800"/>
            <a:ext cx="12207240" cy="13681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790B48-04B0-C7FD-F0C1-BEFEA9C62337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81C-A917-6498-85C6-F1C8BEBFFF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AF24A-A2C7-4537-ED5B-1FB8F20C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07856-D53C-82C6-78C1-CE86F095E7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28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3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657F42-73A3-FA4B-94B8-26FE6A3908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0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01"/>
            <a:ext cx="12192000" cy="6397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4460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4222"/>
            <a:ext cx="5386917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4460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4222"/>
            <a:ext cx="5389033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4AC3B2E-0260-759D-FF30-D92793DA30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7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C7F04A-A5D6-36E9-D447-088C63FA1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2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156B-F91A-1D80-EBCB-1F263E0BAD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3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208" r="208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750FDE-2C1F-0237-67D9-0E156FC60F2F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5A0FB-53D2-D257-9A2D-FF80A7CD33CE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85FD3-3D3E-319A-77BE-25186D06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DE676-EE96-D8BE-61A7-D8B05F2F3B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26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6000" dirty="0"/>
              <a:t>Introduction to HLA 4 </a:t>
            </a:r>
            <a:br>
              <a:rPr lang="en-US" sz="6000" dirty="0"/>
            </a:br>
            <a:r>
              <a:rPr lang="en-US" sz="6000" dirty="0"/>
              <a:t>for the Cloud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Björn Möller &amp; Fredrik Antelius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Pitch Technologies</a:t>
            </a:r>
          </a:p>
        </p:txBody>
      </p:sp>
      <p:pic>
        <p:nvPicPr>
          <p:cNvPr id="2" name="Picture 10" descr="Pitch_logo_grey">
            <a:extLst>
              <a:ext uri="{FF2B5EF4-FFF2-40B4-BE49-F238E27FC236}">
                <a16:creationId xmlns:a16="http://schemas.microsoft.com/office/drawing/2014/main" id="{FB5AF9BA-DFDD-315B-CDEF-19527314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684" y="5556453"/>
            <a:ext cx="3246629" cy="8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3A79B-CB8F-AD75-30E9-615D21C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HLA for Command and Control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20ADE-658B-8994-D84A-0555F292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710263" cy="5208263"/>
          </a:xfrm>
        </p:spPr>
        <p:txBody>
          <a:bodyPr/>
          <a:lstStyle/>
          <a:p>
            <a:r>
              <a:rPr lang="en-US" sz="2400" dirty="0"/>
              <a:t>Purpose: </a:t>
            </a:r>
          </a:p>
          <a:p>
            <a:pPr lvl="1"/>
            <a:r>
              <a:rPr lang="en-US" sz="2000" dirty="0"/>
              <a:t>Command post exercises, leadership and decision training, joint and multinational exercises, tactics development</a:t>
            </a:r>
          </a:p>
          <a:p>
            <a:r>
              <a:rPr lang="en-US" sz="2400" dirty="0"/>
              <a:t>Federates: </a:t>
            </a:r>
          </a:p>
          <a:p>
            <a:pPr lvl="1"/>
            <a:r>
              <a:rPr lang="en-US" sz="2000" dirty="0"/>
              <a:t>Aggregate level simulations, interfaces to C2 systems, radio simulations, sensor/tracker simulations, visualizers/viewers, data loggers</a:t>
            </a:r>
          </a:p>
          <a:p>
            <a:r>
              <a:rPr lang="en-US" sz="2400" dirty="0"/>
              <a:t>Sample FOMs and standards: </a:t>
            </a:r>
          </a:p>
          <a:p>
            <a:pPr lvl="1"/>
            <a:r>
              <a:rPr lang="en-US" sz="2000" dirty="0"/>
              <a:t>Aggregates, Order of battle, Platforms, Warfare, Radio, Tactical Data Links (Link 16), AIS, Weather, Cyber</a:t>
            </a:r>
          </a:p>
          <a:p>
            <a:pPr lvl="1"/>
            <a:r>
              <a:rPr lang="en-US" sz="2000" dirty="0"/>
              <a:t>Military scenario description language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Viking, US-Swedish lead training with 30 nations</a:t>
            </a:r>
            <a:br>
              <a:rPr lang="en-US" sz="2000" dirty="0"/>
            </a:br>
            <a:r>
              <a:rPr lang="en-US" sz="2000" dirty="0"/>
              <a:t>and NATO, United Nations and NGO participants</a:t>
            </a:r>
          </a:p>
        </p:txBody>
      </p:sp>
      <p:pic>
        <p:nvPicPr>
          <p:cNvPr id="2" name="Picture Placeholder 11" descr="A group of people on a military vehicle&#10;&#10;Description automatically generated">
            <a:extLst>
              <a:ext uri="{FF2B5EF4-FFF2-40B4-BE49-F238E27FC236}">
                <a16:creationId xmlns:a16="http://schemas.microsoft.com/office/drawing/2014/main" id="{D1112AB8-6F7D-34F7-376D-C0AE4A5DC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458" y="3715914"/>
            <a:ext cx="2723482" cy="2377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EE04ED6-F35E-F767-633A-C0E29D4D6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050" y="1222095"/>
            <a:ext cx="2723482" cy="2172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44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3A79B-CB8F-AD75-30E9-615D21C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HLA for Space Simulation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20ADE-658B-8994-D84A-0555F292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710263" cy="52082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Purpose: </a:t>
            </a:r>
          </a:p>
          <a:p>
            <a:pPr lvl="1"/>
            <a:r>
              <a:rPr lang="en-US" sz="2000" dirty="0"/>
              <a:t>Simulation for concept, design, analysis, production, testing, training and ultimately flight.</a:t>
            </a:r>
          </a:p>
          <a:p>
            <a:pPr lvl="1"/>
            <a:r>
              <a:rPr lang="en-US" sz="2000" dirty="0"/>
              <a:t>Simulate in any reference frame/coordinate system, not only geocentric systems</a:t>
            </a:r>
          </a:p>
          <a:p>
            <a:r>
              <a:rPr lang="en-US" sz="2400" dirty="0"/>
              <a:t>Federates: </a:t>
            </a:r>
          </a:p>
          <a:p>
            <a:pPr lvl="1"/>
            <a:r>
              <a:rPr lang="en-US" sz="2000" dirty="0"/>
              <a:t>Space vehicles, space environment, sensors, navigation</a:t>
            </a:r>
          </a:p>
          <a:p>
            <a:r>
              <a:rPr lang="en-US" sz="2400" dirty="0"/>
              <a:t>Sample FOMs: </a:t>
            </a:r>
          </a:p>
          <a:p>
            <a:pPr lvl="1"/>
            <a:r>
              <a:rPr lang="en-US" sz="2000" dirty="0"/>
              <a:t>SpaceFOM, Radio, Environment, Navigation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NASA Artemis ”Return to the Moon” with simulations from major contractors</a:t>
            </a:r>
          </a:p>
          <a:p>
            <a:pPr lvl="1"/>
            <a:r>
              <a:rPr lang="en-US" sz="2000" dirty="0"/>
              <a:t>ESA Harwell Robotics Lab, VV&amp;A</a:t>
            </a:r>
          </a:p>
          <a:p>
            <a:pPr lvl="1"/>
            <a:r>
              <a:rPr lang="en-US" sz="2000" dirty="0"/>
              <a:t>Simulation Exploration Experience (Academic)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E6AE2-5B64-0374-D2FA-43A8103CFA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079" y="1117347"/>
            <a:ext cx="3340382" cy="251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EBF49-8B1C-2E26-B44A-6ED926AAE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079" y="3740645"/>
            <a:ext cx="3340382" cy="2225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D635-A0A7-6A5A-B1F7-74E66376AD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079" y="1117347"/>
            <a:ext cx="890651" cy="8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8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HLA Services</a:t>
            </a:r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79425" y="3429000"/>
            <a:ext cx="11250613" cy="269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RTI provides simulation services to the federates:</a:t>
            </a:r>
          </a:p>
          <a:p>
            <a:pPr lvl="1"/>
            <a:r>
              <a:rPr lang="en-US" dirty="0"/>
              <a:t>Connect and join simulators together</a:t>
            </a:r>
          </a:p>
          <a:p>
            <a:pPr lvl="1"/>
            <a:r>
              <a:rPr lang="en-US" dirty="0"/>
              <a:t>Declare information interest and intent with publish &amp; subscribe</a:t>
            </a:r>
          </a:p>
          <a:p>
            <a:pPr lvl="1"/>
            <a:r>
              <a:rPr lang="en-US" dirty="0"/>
              <a:t>Exchange information about entities and events</a:t>
            </a:r>
          </a:p>
          <a:p>
            <a:pPr lvl="1"/>
            <a:r>
              <a:rPr lang="en-US" dirty="0"/>
              <a:t>Transfer modeling responsibility between simulators</a:t>
            </a:r>
          </a:p>
          <a:p>
            <a:pPr lvl="1"/>
            <a:r>
              <a:rPr lang="en-US" dirty="0"/>
              <a:t>Run in faster or slower than real-time, or run as fast as possible</a:t>
            </a:r>
          </a:p>
          <a:p>
            <a:pPr lvl="1"/>
            <a:r>
              <a:rPr lang="en-US" dirty="0"/>
              <a:t>Handle large scale scenarios with filtering, e.g. geographical filtering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1A0372-E986-DA5F-378E-F50B76BC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4E5B64C9-DD27-C3AE-D442-2EB4EB085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BC22B3B-FE16-EDEB-930F-146D84531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66660178-8DF2-188F-F4DF-D9B0FF4CE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2FF36597-A07D-4D1B-16CA-F812400A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A</a:t>
            </a: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7D522B72-66BB-3F2F-BC71-BAC0EFFF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B</a:t>
            </a: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F6E15D51-3D9B-EC37-7A8C-C41C5CE0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0AF27C30-BDFE-96A1-79C6-BA25967A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solidFill>
            <a:srgbClr val="7030A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dirty="0"/>
              <a:t>Federation Object Model</a:t>
            </a:r>
            <a:br>
              <a:rPr lang="en-US" sz="1600" b="1" dirty="0"/>
            </a:br>
            <a:br>
              <a:rPr lang="en-US" sz="1400" b="1" dirty="0"/>
            </a:br>
            <a:r>
              <a:rPr lang="en-US" sz="1400" b="1" dirty="0"/>
              <a:t>&lt;FOM&gt;</a:t>
            </a:r>
          </a:p>
          <a:p>
            <a:r>
              <a:rPr lang="en-US" sz="1400" b="1" dirty="0"/>
              <a:t>  &lt;Shared object classes&gt;</a:t>
            </a:r>
          </a:p>
          <a:p>
            <a:r>
              <a:rPr lang="en-US" sz="1400" b="1" dirty="0"/>
              <a:t>  &lt;Shared interaction classes&gt;</a:t>
            </a:r>
          </a:p>
          <a:p>
            <a:r>
              <a:rPr lang="en-US" sz="1400" b="1" dirty="0"/>
              <a:t>  &lt;More&gt;</a:t>
            </a:r>
          </a:p>
          <a:p>
            <a:r>
              <a:rPr lang="en-US" sz="1400" b="1" dirty="0"/>
              <a:t>&lt;/FOM&gt;</a:t>
            </a:r>
          </a:p>
        </p:txBody>
      </p:sp>
    </p:spTree>
    <p:extLst>
      <p:ext uri="{BB962C8B-B14F-4D97-AF65-F5344CB8AC3E}">
        <p14:creationId xmlns:p14="http://schemas.microsoft.com/office/powerpoint/2010/main" val="22357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Objects vs. Interactions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80936-50B5-AA40-BC71-56860E85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2996"/>
            <a:ext cx="9041296" cy="6397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HLA shares data between federates via two mechanisms:</a:t>
            </a:r>
            <a:b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half" idx="2"/>
          </p:nvPr>
        </p:nvSpPr>
        <p:spPr>
          <a:xfrm>
            <a:off x="609600" y="3182112"/>
            <a:ext cx="5386917" cy="304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>
                <a:latin typeface="Arial Narrow" charset="0"/>
              </a:rPr>
              <a:t>Objects for entities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Persistent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Usually represent long-lived entities in the federation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State is represented by attributes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State can be partially updated by owning federate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Example: Aircraft, Human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DFE17-5B2A-2F46-9C43-BFBFC56F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42996"/>
            <a:ext cx="5389033" cy="639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182112"/>
            <a:ext cx="5389033" cy="287385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>
                <a:latin typeface="Arial Narrow" charset="0"/>
                <a:ea typeface="ＭＳ Ｐゴシック" charset="0"/>
                <a:cs typeface="ＭＳ Ｐゴシック" charset="0"/>
              </a:rPr>
              <a:t>Interactions for events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Not persistent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Usually represent events in the federation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State is represented by parameters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Full state must be sent in the interaction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300" dirty="0">
                <a:latin typeface="Arial Narrow" charset="0"/>
                <a:cs typeface="Arial Narrow" charset="0"/>
              </a:rPr>
              <a:t>Example: Fire, Detonation, </a:t>
            </a:r>
            <a:br>
              <a:rPr lang="en-US" sz="2300" dirty="0">
                <a:latin typeface="Arial Narrow" charset="0"/>
                <a:cs typeface="Arial Narrow" charset="0"/>
              </a:rPr>
            </a:br>
            <a:r>
              <a:rPr lang="en-US" sz="2300" dirty="0">
                <a:latin typeface="Arial Narrow" charset="0"/>
                <a:cs typeface="Arial Narrow" charset="0"/>
              </a:rPr>
              <a:t>Radio signal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FB7F8-B1EE-BA1B-BC4A-C00A4D0B13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47" y="1785673"/>
            <a:ext cx="2414016" cy="1207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78843-8387-B0B4-1011-C9783794A5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451" y="1785673"/>
            <a:ext cx="1519355" cy="1207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20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HLA uses the Publish/Subscribe Pattern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idx="1"/>
          </p:nvPr>
        </p:nvSpPr>
        <p:spPr>
          <a:xfrm>
            <a:off x="3137587" y="-1934837"/>
            <a:ext cx="10928351" cy="1743995"/>
          </a:xfrm>
        </p:spPr>
        <p:txBody>
          <a:bodyPr/>
          <a:lstStyle/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>
                <a:ea typeface="ＭＳ Ｐゴシック" charset="0"/>
                <a:cs typeface="Tahoma" charset="0"/>
              </a:rPr>
              <a:t>A federate can publish the information that it produces to the federation.</a:t>
            </a: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7215190" y="301469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1504950" y="301786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4250532" y="303664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785812" y="217649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A</a:t>
            </a:r>
          </a:p>
        </p:txBody>
      </p: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536158" y="219209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B</a:t>
            </a:r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6438902" y="217649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C</a:t>
            </a:r>
          </a:p>
        </p:txBody>
      </p:sp>
      <p:sp>
        <p:nvSpPr>
          <p:cNvPr id="50213" name="Rectangle 13"/>
          <p:cNvSpPr>
            <a:spLocks noChangeArrowheads="1"/>
          </p:cNvSpPr>
          <p:nvPr/>
        </p:nvSpPr>
        <p:spPr bwMode="auto">
          <a:xfrm>
            <a:off x="614363" y="963930"/>
            <a:ext cx="1978025" cy="102393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 u="sng" dirty="0"/>
              <a:t>Publish</a:t>
            </a:r>
            <a:r>
              <a:rPr lang="en-US" sz="1400" dirty="0"/>
              <a:t> truck, </a:t>
            </a:r>
          </a:p>
          <a:p>
            <a:r>
              <a:rPr lang="en-US" sz="1400" dirty="0"/>
              <a:t>aircraft, command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0214" name="Rectangle 14"/>
          <p:cNvSpPr>
            <a:spLocks noChangeArrowheads="1"/>
          </p:cNvSpPr>
          <p:nvPr/>
        </p:nvSpPr>
        <p:spPr bwMode="auto">
          <a:xfrm>
            <a:off x="6368178" y="1003167"/>
            <a:ext cx="1732836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t"/>
          <a:lstStyle/>
          <a:p>
            <a:r>
              <a:rPr lang="en-US" sz="1400" u="sng" dirty="0"/>
              <a:t>Publish</a:t>
            </a:r>
            <a:r>
              <a:rPr lang="en-US" sz="1400" dirty="0"/>
              <a:t> weather</a:t>
            </a:r>
          </a:p>
          <a:p>
            <a:endParaRPr lang="en-US" sz="1000" dirty="0"/>
          </a:p>
        </p:txBody>
      </p:sp>
      <p:sp>
        <p:nvSpPr>
          <p:cNvPr id="50215" name="Rectangle 15"/>
          <p:cNvSpPr>
            <a:spLocks noChangeArrowheads="1"/>
          </p:cNvSpPr>
          <p:nvPr/>
        </p:nvSpPr>
        <p:spPr bwMode="auto">
          <a:xfrm>
            <a:off x="3288019" y="1003167"/>
            <a:ext cx="1951342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 u="sng" dirty="0"/>
              <a:t>Publish</a:t>
            </a:r>
            <a:r>
              <a:rPr lang="en-US" sz="1400" dirty="0"/>
              <a:t> aircraft, </a:t>
            </a:r>
          </a:p>
          <a:p>
            <a:r>
              <a:rPr lang="en-US" sz="1400" dirty="0"/>
              <a:t>command</a:t>
            </a:r>
          </a:p>
          <a:p>
            <a:endParaRPr lang="en-US" sz="1600" dirty="0"/>
          </a:p>
          <a:p>
            <a:endParaRPr lang="en-US" sz="1200" dirty="0"/>
          </a:p>
        </p:txBody>
      </p:sp>
      <p:sp>
        <p:nvSpPr>
          <p:cNvPr id="50210" name="Line 11"/>
          <p:cNvSpPr>
            <a:spLocks noChangeShapeType="1"/>
          </p:cNvSpPr>
          <p:nvPr/>
        </p:nvSpPr>
        <p:spPr bwMode="auto">
          <a:xfrm>
            <a:off x="10225092" y="303664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211" name="Oval 12"/>
          <p:cNvSpPr>
            <a:spLocks noChangeArrowheads="1"/>
          </p:cNvSpPr>
          <p:nvPr/>
        </p:nvSpPr>
        <p:spPr bwMode="auto">
          <a:xfrm>
            <a:off x="9448804" y="2198444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X</a:t>
            </a:r>
          </a:p>
        </p:txBody>
      </p:sp>
      <p:sp>
        <p:nvSpPr>
          <p:cNvPr id="50212" name="Rectangle 16"/>
          <p:cNvSpPr>
            <a:spLocks noChangeArrowheads="1"/>
          </p:cNvSpPr>
          <p:nvPr/>
        </p:nvSpPr>
        <p:spPr bwMode="auto">
          <a:xfrm>
            <a:off x="9372604" y="1003167"/>
            <a:ext cx="1806930" cy="100665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 u="sng" dirty="0"/>
              <a:t>Publish</a:t>
            </a:r>
            <a:r>
              <a:rPr lang="en-US" sz="1400" dirty="0"/>
              <a:t> truck, </a:t>
            </a:r>
          </a:p>
          <a:p>
            <a:r>
              <a:rPr lang="en-US" sz="1400" dirty="0"/>
              <a:t>aircraft</a:t>
            </a:r>
          </a:p>
          <a:p>
            <a:r>
              <a:rPr lang="en-US" sz="1400" u="sng" dirty="0"/>
              <a:t>Subscribe</a:t>
            </a:r>
            <a:r>
              <a:rPr lang="en-US" sz="1400" dirty="0"/>
              <a:t> truck, </a:t>
            </a:r>
          </a:p>
          <a:p>
            <a:r>
              <a:rPr lang="en-US" sz="1400" dirty="0"/>
              <a:t>aircraft</a:t>
            </a:r>
          </a:p>
        </p:txBody>
      </p: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599669" y="1302069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u="sng" dirty="0"/>
              <a:t>Subscribe</a:t>
            </a:r>
            <a:r>
              <a:rPr lang="en-US" sz="1400" dirty="0"/>
              <a:t> aircraft, </a:t>
            </a:r>
          </a:p>
          <a:p>
            <a:r>
              <a:rPr lang="en-US" sz="1400" dirty="0"/>
              <a:t>weather, command</a:t>
            </a:r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3299619" y="1275542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u="sng" dirty="0"/>
              <a:t>Subscribe</a:t>
            </a:r>
            <a:r>
              <a:rPr lang="en-US" sz="1400" dirty="0"/>
              <a:t> aircraft, </a:t>
            </a:r>
          </a:p>
          <a:p>
            <a:r>
              <a:rPr lang="en-US" sz="1400" dirty="0"/>
              <a:t>weather, command</a:t>
            </a:r>
          </a:p>
        </p:txBody>
      </p:sp>
      <p:sp>
        <p:nvSpPr>
          <p:cNvPr id="50209" name="Rectangle 20"/>
          <p:cNvSpPr>
            <a:spLocks noChangeArrowheads="1"/>
          </p:cNvSpPr>
          <p:nvPr/>
        </p:nvSpPr>
        <p:spPr bwMode="auto">
          <a:xfrm>
            <a:off x="6354728" y="1544676"/>
            <a:ext cx="210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u="sng" dirty="0"/>
              <a:t>Subscribe</a:t>
            </a:r>
            <a:r>
              <a:rPr lang="en-US" sz="1400" dirty="0"/>
              <a:t> command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83033" y="3364580"/>
            <a:ext cx="11261280" cy="48831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64F20128-8029-C2BC-29D7-FB7CC75AEBE7}"/>
              </a:ext>
            </a:extLst>
          </p:cNvPr>
          <p:cNvSpPr txBox="1">
            <a:spLocks noChangeArrowheads="1"/>
          </p:cNvSpPr>
          <p:nvPr/>
        </p:nvSpPr>
        <p:spPr>
          <a:xfrm>
            <a:off x="457755" y="4044462"/>
            <a:ext cx="11250613" cy="21980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A federate can publish the information that it produces to the federation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Another federate can subscribe to information that it requires.</a:t>
            </a:r>
          </a:p>
          <a:p>
            <a:pPr lvl="1">
              <a:lnSpc>
                <a:spcPct val="90000"/>
              </a:lnSpc>
            </a:pPr>
            <a:r>
              <a:rPr lang="en-US" sz="1800" kern="0" dirty="0">
                <a:ea typeface="ＭＳ Ｐゴシック" charset="0"/>
                <a:cs typeface="ＭＳ Ｐゴシック" charset="0"/>
              </a:rPr>
              <a:t>Publishing and subscribing is based on the Federation Object Model (FOM)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The RTI routes any relevant information to a subscribing federate – no need for federates to connect directly to other federates.</a:t>
            </a:r>
          </a:p>
          <a:p>
            <a:pPr lvl="1">
              <a:lnSpc>
                <a:spcPct val="90000"/>
              </a:lnSpc>
            </a:pPr>
            <a:r>
              <a:rPr lang="en-US" sz="1800" kern="0" dirty="0">
                <a:ea typeface="ＭＳ Ｐゴシック" charset="0"/>
                <a:cs typeface="ＭＳ Ｐゴシック" charset="0"/>
              </a:rPr>
              <a:t>Allows for multiple RTI implementations, including central server and peer-to-peer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Enables interoperability and reuse</a:t>
            </a:r>
          </a:p>
        </p:txBody>
      </p:sp>
    </p:spTree>
    <p:extLst>
      <p:ext uri="{BB962C8B-B14F-4D97-AF65-F5344CB8AC3E}">
        <p14:creationId xmlns:p14="http://schemas.microsoft.com/office/powerpoint/2010/main" val="35648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Overview of Federation Execution Lifecycle</a:t>
            </a:r>
          </a:p>
        </p:txBody>
      </p:sp>
      <p:sp>
        <p:nvSpPr>
          <p:cNvPr id="35862" name="Rectangle 35"/>
          <p:cNvSpPr>
            <a:spLocks noChangeArrowheads="1"/>
          </p:cNvSpPr>
          <p:nvPr/>
        </p:nvSpPr>
        <p:spPr bwMode="auto">
          <a:xfrm>
            <a:off x="3112398" y="969436"/>
            <a:ext cx="170719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Federate</a:t>
            </a:r>
          </a:p>
        </p:txBody>
      </p:sp>
      <p:sp>
        <p:nvSpPr>
          <p:cNvPr id="35863" name="Rectangle 36"/>
          <p:cNvSpPr>
            <a:spLocks noChangeArrowheads="1"/>
          </p:cNvSpPr>
          <p:nvPr/>
        </p:nvSpPr>
        <p:spPr bwMode="auto">
          <a:xfrm>
            <a:off x="8224976" y="969436"/>
            <a:ext cx="698154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683125" y="2380709"/>
            <a:ext cx="3194050" cy="606425"/>
            <a:chOff x="3159125" y="2198688"/>
            <a:chExt cx="3194050" cy="606425"/>
          </a:xfrm>
        </p:grpSpPr>
        <p:grpSp>
          <p:nvGrpSpPr>
            <p:cNvPr id="62513" name="Group 20"/>
            <p:cNvGrpSpPr>
              <a:grpSpLocks/>
            </p:cNvGrpSpPr>
            <p:nvPr/>
          </p:nvGrpSpPr>
          <p:grpSpPr bwMode="auto">
            <a:xfrm>
              <a:off x="3159125" y="2473325"/>
              <a:ext cx="3194050" cy="331788"/>
              <a:chOff x="1990" y="1558"/>
              <a:chExt cx="2012" cy="209"/>
            </a:xfrm>
          </p:grpSpPr>
          <p:sp>
            <p:nvSpPr>
              <p:cNvPr id="35913" name="Freeform 21"/>
              <p:cNvSpPr>
                <a:spLocks/>
              </p:cNvSpPr>
              <p:nvPr/>
            </p:nvSpPr>
            <p:spPr bwMode="auto">
              <a:xfrm>
                <a:off x="1990" y="1558"/>
                <a:ext cx="304" cy="209"/>
              </a:xfrm>
              <a:custGeom>
                <a:avLst/>
                <a:gdLst>
                  <a:gd name="T0" fmla="*/ 0 w 304"/>
                  <a:gd name="T1" fmla="*/ 104 h 209"/>
                  <a:gd name="T2" fmla="*/ 303 w 304"/>
                  <a:gd name="T3" fmla="*/ 0 h 209"/>
                  <a:gd name="T4" fmla="*/ 199 w 304"/>
                  <a:gd name="T5" fmla="*/ 104 h 209"/>
                  <a:gd name="T6" fmla="*/ 303 w 304"/>
                  <a:gd name="T7" fmla="*/ 208 h 209"/>
                  <a:gd name="T8" fmla="*/ 0 w 304"/>
                  <a:gd name="T9" fmla="*/ 104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9"/>
                  <a:gd name="T17" fmla="*/ 304 w 30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9">
                    <a:moveTo>
                      <a:pt x="0" y="104"/>
                    </a:moveTo>
                    <a:lnTo>
                      <a:pt x="303" y="0"/>
                    </a:lnTo>
                    <a:lnTo>
                      <a:pt x="199" y="104"/>
                    </a:lnTo>
                    <a:lnTo>
                      <a:pt x="303" y="208"/>
                    </a:lnTo>
                    <a:lnTo>
                      <a:pt x="0" y="10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4" name="Freeform 22"/>
              <p:cNvSpPr>
                <a:spLocks/>
              </p:cNvSpPr>
              <p:nvPr/>
            </p:nvSpPr>
            <p:spPr bwMode="auto">
              <a:xfrm>
                <a:off x="3690" y="1558"/>
                <a:ext cx="312" cy="209"/>
              </a:xfrm>
              <a:custGeom>
                <a:avLst/>
                <a:gdLst>
                  <a:gd name="T0" fmla="*/ 311 w 312"/>
                  <a:gd name="T1" fmla="*/ 104 h 209"/>
                  <a:gd name="T2" fmla="*/ 0 w 312"/>
                  <a:gd name="T3" fmla="*/ 208 h 209"/>
                  <a:gd name="T4" fmla="*/ 104 w 312"/>
                  <a:gd name="T5" fmla="*/ 104 h 209"/>
                  <a:gd name="T6" fmla="*/ 0 w 312"/>
                  <a:gd name="T7" fmla="*/ 0 h 209"/>
                  <a:gd name="T8" fmla="*/ 311 w 312"/>
                  <a:gd name="T9" fmla="*/ 104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9"/>
                  <a:gd name="T17" fmla="*/ 312 w 312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9">
                    <a:moveTo>
                      <a:pt x="311" y="104"/>
                    </a:moveTo>
                    <a:lnTo>
                      <a:pt x="0" y="208"/>
                    </a:lnTo>
                    <a:lnTo>
                      <a:pt x="104" y="104"/>
                    </a:lnTo>
                    <a:lnTo>
                      <a:pt x="0" y="0"/>
                    </a:lnTo>
                    <a:lnTo>
                      <a:pt x="311" y="10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5" name="Rectangle 23"/>
              <p:cNvSpPr>
                <a:spLocks noChangeArrowheads="1"/>
              </p:cNvSpPr>
              <p:nvPr/>
            </p:nvSpPr>
            <p:spPr bwMode="auto">
              <a:xfrm>
                <a:off x="2150" y="1622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14" name="Rectangle 38"/>
            <p:cNvSpPr>
              <a:spLocks noChangeArrowheads="1"/>
            </p:cNvSpPr>
            <p:nvPr/>
          </p:nvSpPr>
          <p:spPr bwMode="auto">
            <a:xfrm>
              <a:off x="3522914" y="2198688"/>
              <a:ext cx="2574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 Initial Data Requirements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Publish and Subscribe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683125" y="3128420"/>
            <a:ext cx="3194050" cy="769938"/>
            <a:chOff x="3159125" y="2946400"/>
            <a:chExt cx="3194050" cy="769938"/>
          </a:xfrm>
        </p:grpSpPr>
        <p:grpSp>
          <p:nvGrpSpPr>
            <p:cNvPr id="62508" name="Group 24"/>
            <p:cNvGrpSpPr>
              <a:grpSpLocks/>
            </p:cNvGrpSpPr>
            <p:nvPr/>
          </p:nvGrpSpPr>
          <p:grpSpPr bwMode="auto">
            <a:xfrm>
              <a:off x="3159125" y="3386138"/>
              <a:ext cx="3194050" cy="330200"/>
              <a:chOff x="1990" y="2133"/>
              <a:chExt cx="2012" cy="208"/>
            </a:xfrm>
          </p:grpSpPr>
          <p:sp>
            <p:nvSpPr>
              <p:cNvPr id="62510" name="Freeform 25"/>
              <p:cNvSpPr>
                <a:spLocks/>
              </p:cNvSpPr>
              <p:nvPr/>
            </p:nvSpPr>
            <p:spPr bwMode="auto">
              <a:xfrm>
                <a:off x="1990" y="2133"/>
                <a:ext cx="304" cy="208"/>
              </a:xfrm>
              <a:custGeom>
                <a:avLst/>
                <a:gdLst>
                  <a:gd name="T0" fmla="*/ 0 w 304"/>
                  <a:gd name="T1" fmla="*/ 103 h 208"/>
                  <a:gd name="T2" fmla="*/ 303 w 304"/>
                  <a:gd name="T3" fmla="*/ 0 h 208"/>
                  <a:gd name="T4" fmla="*/ 199 w 304"/>
                  <a:gd name="T5" fmla="*/ 103 h 208"/>
                  <a:gd name="T6" fmla="*/ 303 w 304"/>
                  <a:gd name="T7" fmla="*/ 207 h 208"/>
                  <a:gd name="T8" fmla="*/ 0 w 304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8"/>
                  <a:gd name="T17" fmla="*/ 304 w 30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8">
                    <a:moveTo>
                      <a:pt x="0" y="103"/>
                    </a:moveTo>
                    <a:lnTo>
                      <a:pt x="303" y="0"/>
                    </a:lnTo>
                    <a:lnTo>
                      <a:pt x="199" y="103"/>
                    </a:lnTo>
                    <a:lnTo>
                      <a:pt x="303" y="207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1" name="Freeform 26"/>
              <p:cNvSpPr>
                <a:spLocks/>
              </p:cNvSpPr>
              <p:nvPr/>
            </p:nvSpPr>
            <p:spPr bwMode="auto">
              <a:xfrm>
                <a:off x="3690" y="2133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2" name="Rectangle 27"/>
              <p:cNvSpPr>
                <a:spLocks noChangeArrowheads="1"/>
              </p:cNvSpPr>
              <p:nvPr/>
            </p:nvSpPr>
            <p:spPr bwMode="auto">
              <a:xfrm>
                <a:off x="2150" y="2197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9" name="Rectangle 39"/>
            <p:cNvSpPr>
              <a:spLocks noChangeArrowheads="1"/>
            </p:cNvSpPr>
            <p:nvPr/>
          </p:nvSpPr>
          <p:spPr bwMode="auto">
            <a:xfrm>
              <a:off x="3848284" y="2946400"/>
              <a:ext cx="1931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Object Instances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 Attribute Values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 Objects 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797425" y="4039645"/>
            <a:ext cx="3194050" cy="1227138"/>
            <a:chOff x="3273425" y="3857625"/>
            <a:chExt cx="3194050" cy="1227138"/>
          </a:xfrm>
        </p:grpSpPr>
        <p:grpSp>
          <p:nvGrpSpPr>
            <p:cNvPr id="62503" name="Group 28"/>
            <p:cNvGrpSpPr>
              <a:grpSpLocks/>
            </p:cNvGrpSpPr>
            <p:nvPr/>
          </p:nvGrpSpPr>
          <p:grpSpPr bwMode="auto">
            <a:xfrm>
              <a:off x="3273425" y="4754563"/>
              <a:ext cx="3194050" cy="330200"/>
              <a:chOff x="2062" y="2995"/>
              <a:chExt cx="2012" cy="208"/>
            </a:xfrm>
          </p:grpSpPr>
          <p:sp>
            <p:nvSpPr>
              <p:cNvPr id="35907" name="Freeform 29"/>
              <p:cNvSpPr>
                <a:spLocks/>
              </p:cNvSpPr>
              <p:nvPr/>
            </p:nvSpPr>
            <p:spPr bwMode="auto">
              <a:xfrm>
                <a:off x="2062" y="2995"/>
                <a:ext cx="304" cy="208"/>
              </a:xfrm>
              <a:custGeom>
                <a:avLst/>
                <a:gdLst>
                  <a:gd name="T0" fmla="*/ 0 w 304"/>
                  <a:gd name="T1" fmla="*/ 103 h 208"/>
                  <a:gd name="T2" fmla="*/ 303 w 304"/>
                  <a:gd name="T3" fmla="*/ 0 h 208"/>
                  <a:gd name="T4" fmla="*/ 199 w 304"/>
                  <a:gd name="T5" fmla="*/ 103 h 208"/>
                  <a:gd name="T6" fmla="*/ 303 w 304"/>
                  <a:gd name="T7" fmla="*/ 207 h 208"/>
                  <a:gd name="T8" fmla="*/ 0 w 304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8"/>
                  <a:gd name="T17" fmla="*/ 304 w 30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8">
                    <a:moveTo>
                      <a:pt x="0" y="103"/>
                    </a:moveTo>
                    <a:lnTo>
                      <a:pt x="303" y="0"/>
                    </a:lnTo>
                    <a:lnTo>
                      <a:pt x="199" y="103"/>
                    </a:lnTo>
                    <a:lnTo>
                      <a:pt x="303" y="207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8" name="Freeform 30"/>
              <p:cNvSpPr>
                <a:spLocks/>
              </p:cNvSpPr>
              <p:nvPr/>
            </p:nvSpPr>
            <p:spPr bwMode="auto">
              <a:xfrm>
                <a:off x="3762" y="2995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9" name="Rectangle 31"/>
              <p:cNvSpPr>
                <a:spLocks noChangeArrowheads="1"/>
              </p:cNvSpPr>
              <p:nvPr/>
            </p:nvSpPr>
            <p:spPr bwMode="auto">
              <a:xfrm>
                <a:off x="2222" y="3059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4" name="Rectangle 42"/>
            <p:cNvSpPr>
              <a:spLocks noChangeArrowheads="1"/>
            </p:cNvSpPr>
            <p:nvPr/>
          </p:nvSpPr>
          <p:spPr bwMode="auto">
            <a:xfrm>
              <a:off x="3657573" y="3857625"/>
              <a:ext cx="22845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Update/Reflect Attribute Values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Send/Receive Interactions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Register/Discover Objects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Delete/Remove Objects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733925" y="5522371"/>
            <a:ext cx="3257550" cy="542925"/>
            <a:chOff x="3209925" y="5340350"/>
            <a:chExt cx="3257550" cy="542925"/>
          </a:xfrm>
        </p:grpSpPr>
        <p:grpSp>
          <p:nvGrpSpPr>
            <p:cNvPr id="62499" name="Group 32"/>
            <p:cNvGrpSpPr>
              <a:grpSpLocks/>
            </p:cNvGrpSpPr>
            <p:nvPr/>
          </p:nvGrpSpPr>
          <p:grpSpPr bwMode="auto">
            <a:xfrm>
              <a:off x="3209925" y="5553075"/>
              <a:ext cx="3257550" cy="330200"/>
              <a:chOff x="2022" y="3498"/>
              <a:chExt cx="2052" cy="208"/>
            </a:xfrm>
          </p:grpSpPr>
          <p:sp>
            <p:nvSpPr>
              <p:cNvPr id="35905" name="Freeform 33"/>
              <p:cNvSpPr>
                <a:spLocks/>
              </p:cNvSpPr>
              <p:nvPr/>
            </p:nvSpPr>
            <p:spPr bwMode="auto">
              <a:xfrm>
                <a:off x="3762" y="3498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6" name="Rectangle 34"/>
              <p:cNvSpPr>
                <a:spLocks noChangeArrowheads="1"/>
              </p:cNvSpPr>
              <p:nvPr/>
            </p:nvSpPr>
            <p:spPr bwMode="auto">
              <a:xfrm>
                <a:off x="2022" y="3562"/>
                <a:ext cx="1884" cy="79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0" name="Rectangle 48"/>
            <p:cNvSpPr>
              <a:spLocks noChangeArrowheads="1"/>
            </p:cNvSpPr>
            <p:nvPr/>
          </p:nvSpPr>
          <p:spPr bwMode="auto">
            <a:xfrm>
              <a:off x="3737031" y="5340350"/>
              <a:ext cx="2122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Resign Federation Execution</a:t>
              </a:r>
            </a:p>
          </p:txBody>
        </p:sp>
      </p:grp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1509584" y="2030551"/>
            <a:ext cx="161743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1145702" y="3612671"/>
            <a:ext cx="234519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1237073" y="5140466"/>
            <a:ext cx="216245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Shutdown</a:t>
            </a: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619625" y="1717133"/>
            <a:ext cx="3257550" cy="698500"/>
            <a:chOff x="3095625" y="1535640"/>
            <a:chExt cx="3257550" cy="697973"/>
          </a:xfrm>
        </p:grpSpPr>
        <p:grpSp>
          <p:nvGrpSpPr>
            <p:cNvPr id="62495" name="Group 17"/>
            <p:cNvGrpSpPr>
              <a:grpSpLocks/>
            </p:cNvGrpSpPr>
            <p:nvPr/>
          </p:nvGrpSpPr>
          <p:grpSpPr bwMode="auto">
            <a:xfrm>
              <a:off x="3095625" y="1903413"/>
              <a:ext cx="3257550" cy="330200"/>
              <a:chOff x="1950" y="1199"/>
              <a:chExt cx="2052" cy="208"/>
            </a:xfrm>
          </p:grpSpPr>
          <p:sp>
            <p:nvSpPr>
              <p:cNvPr id="35916" name="Freeform 18"/>
              <p:cNvSpPr>
                <a:spLocks/>
              </p:cNvSpPr>
              <p:nvPr/>
            </p:nvSpPr>
            <p:spPr bwMode="auto">
              <a:xfrm>
                <a:off x="3690" y="1199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7" name="Rectangle 19"/>
              <p:cNvSpPr>
                <a:spLocks noChangeArrowheads="1"/>
              </p:cNvSpPr>
              <p:nvPr/>
            </p:nvSpPr>
            <p:spPr bwMode="auto">
              <a:xfrm>
                <a:off x="1950" y="1263"/>
                <a:ext cx="18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496" name="Rectangle 58"/>
            <p:cNvSpPr>
              <a:spLocks noChangeArrowheads="1"/>
            </p:cNvSpPr>
            <p:nvPr/>
          </p:nvSpPr>
          <p:spPr bwMode="auto">
            <a:xfrm>
              <a:off x="3522663" y="1535640"/>
              <a:ext cx="2269327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Federation Execution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 Federation Execution</a:t>
              </a:r>
            </a:p>
          </p:txBody>
        </p:sp>
      </p:grpSp>
      <p:cxnSp>
        <p:nvCxnSpPr>
          <p:cNvPr id="81" name="Straight Arrow Connector 80"/>
          <p:cNvCxnSpPr>
            <a:cxnSpLocks noChangeShapeType="1"/>
          </p:cNvCxnSpPr>
          <p:nvPr/>
        </p:nvCxnSpPr>
        <p:spPr bwMode="auto">
          <a:xfrm>
            <a:off x="3892447" y="1461879"/>
            <a:ext cx="0" cy="511141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</p:cNvCxnSpPr>
          <p:nvPr/>
        </p:nvCxnSpPr>
        <p:spPr bwMode="auto">
          <a:xfrm>
            <a:off x="8633762" y="1461879"/>
            <a:ext cx="0" cy="511141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4735513" y="6030371"/>
            <a:ext cx="3257550" cy="542925"/>
            <a:chOff x="3209925" y="5340350"/>
            <a:chExt cx="3257550" cy="542925"/>
          </a:xfrm>
        </p:grpSpPr>
        <p:grpSp>
          <p:nvGrpSpPr>
            <p:cNvPr id="62491" name="Group 32"/>
            <p:cNvGrpSpPr>
              <a:grpSpLocks/>
            </p:cNvGrpSpPr>
            <p:nvPr/>
          </p:nvGrpSpPr>
          <p:grpSpPr bwMode="auto">
            <a:xfrm>
              <a:off x="3209925" y="5553075"/>
              <a:ext cx="3257550" cy="330200"/>
              <a:chOff x="2022" y="3498"/>
              <a:chExt cx="2052" cy="208"/>
            </a:xfrm>
          </p:grpSpPr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3762" y="3498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2022" y="3562"/>
                <a:ext cx="1884" cy="79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492" name="Rectangle 48"/>
            <p:cNvSpPr>
              <a:spLocks noChangeArrowheads="1"/>
            </p:cNvSpPr>
            <p:nvPr/>
          </p:nvSpPr>
          <p:spPr bwMode="auto">
            <a:xfrm>
              <a:off x="3737907" y="5340350"/>
              <a:ext cx="2180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Destroy Federation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1936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6" grpId="0"/>
      <p:bldP spid="35877" grpId="0"/>
      <p:bldP spid="35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Federation Management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Purpose: Establish well-managed sessions with a controlled set of simulations.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Creating federation executions. Coordinated start-up. Synchronization points. Check pointing.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</a:t>
            </a:r>
          </a:p>
          <a:p>
            <a:pPr lvl="1"/>
            <a:r>
              <a:rPr lang="en-US" dirty="0"/>
              <a:t>Connect to the RTI, create and join federation execution.</a:t>
            </a:r>
          </a:p>
          <a:p>
            <a:pPr lvl="1"/>
            <a:r>
              <a:rPr lang="en-US" dirty="0"/>
              <a:t>Resign. Destroy federation execution. Disconnect.</a:t>
            </a:r>
          </a:p>
          <a:p>
            <a:pPr lvl="1"/>
            <a:r>
              <a:rPr lang="en-US" dirty="0"/>
              <a:t>Synchronization points.</a:t>
            </a:r>
          </a:p>
          <a:p>
            <a:pPr lvl="1"/>
            <a:r>
              <a:rPr lang="en-US" dirty="0"/>
              <a:t>Save/restore.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729F3-9159-C097-7C90-4B43497EC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01" y="3141145"/>
            <a:ext cx="2140794" cy="1120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AD96A3-F78A-5F45-7226-06261739F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074" y="3141145"/>
            <a:ext cx="2140794" cy="11200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BD64A-57F6-39DB-B0EE-332B14A0476E}"/>
              </a:ext>
            </a:extLst>
          </p:cNvPr>
          <p:cNvCxnSpPr>
            <a:cxnSpLocks/>
          </p:cNvCxnSpPr>
          <p:nvPr/>
        </p:nvCxnSpPr>
        <p:spPr bwMode="auto">
          <a:xfrm>
            <a:off x="8424820" y="4369142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3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Declaration Management</a:t>
            </a:r>
          </a:p>
        </p:txBody>
      </p:sp>
      <p:sp>
        <p:nvSpPr>
          <p:cNvPr id="68616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Purpose: Declare what data each federate will send or wishes to receive, based on the federation object model (FOM), in order to optimize the data exchange.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Publish and subscribe object classes with attributes, and interaction classes with parameters.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</a:t>
            </a:r>
          </a:p>
          <a:p>
            <a:pPr lvl="1"/>
            <a:r>
              <a:rPr lang="en-US" dirty="0"/>
              <a:t>Publish.</a:t>
            </a:r>
          </a:p>
          <a:p>
            <a:pPr lvl="1"/>
            <a:r>
              <a:rPr lang="en-US" dirty="0"/>
              <a:t>Subscribe.</a:t>
            </a:r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85ACF1-BF6B-78CB-98D6-4CA4A7013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218" y="3772213"/>
            <a:ext cx="2140794" cy="1120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AE826-4D30-F334-3718-0C0EC988DB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352" y="3772213"/>
            <a:ext cx="2140794" cy="11200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B844E5-315E-EFC2-119E-914A209E921D}"/>
              </a:ext>
            </a:extLst>
          </p:cNvPr>
          <p:cNvCxnSpPr>
            <a:cxnSpLocks/>
          </p:cNvCxnSpPr>
          <p:nvPr/>
        </p:nvCxnSpPr>
        <p:spPr bwMode="auto">
          <a:xfrm>
            <a:off x="5288692" y="5000210"/>
            <a:ext cx="601774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B87C7-41C5-0DE5-A4B7-3715B7B67C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941" y="3772213"/>
            <a:ext cx="1804086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D876A-2C16-4254-ED4B-729C1668C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2111" y="4231922"/>
            <a:ext cx="1789916" cy="4699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2D13D7-BFA8-60A2-1CEA-C93220D53874}"/>
              </a:ext>
            </a:extLst>
          </p:cNvPr>
          <p:cNvCxnSpPr>
            <a:cxnSpLocks/>
          </p:cNvCxnSpPr>
          <p:nvPr/>
        </p:nvCxnSpPr>
        <p:spPr bwMode="auto">
          <a:xfrm>
            <a:off x="6462584" y="400716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52CAA9-86E5-F72E-514A-4195E0E2F5C0}"/>
              </a:ext>
            </a:extLst>
          </p:cNvPr>
          <p:cNvSpPr txBox="1"/>
          <p:nvPr/>
        </p:nvSpPr>
        <p:spPr>
          <a:xfrm>
            <a:off x="6529889" y="3699386"/>
            <a:ext cx="754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Publish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559749-10A1-9F10-2BD2-DDD77E0E9E42}"/>
              </a:ext>
            </a:extLst>
          </p:cNvPr>
          <p:cNvCxnSpPr>
            <a:cxnSpLocks/>
          </p:cNvCxnSpPr>
          <p:nvPr/>
        </p:nvCxnSpPr>
        <p:spPr bwMode="auto">
          <a:xfrm>
            <a:off x="9238292" y="4007163"/>
            <a:ext cx="100866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883E1C-3B39-92EC-AF69-6F8DE2D06F9A}"/>
              </a:ext>
            </a:extLst>
          </p:cNvPr>
          <p:cNvSpPr txBox="1"/>
          <p:nvPr/>
        </p:nvSpPr>
        <p:spPr>
          <a:xfrm>
            <a:off x="9200050" y="3699386"/>
            <a:ext cx="1068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Subscribe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20C84-80C5-5B85-0103-929DA47A1D40}"/>
              </a:ext>
            </a:extLst>
          </p:cNvPr>
          <p:cNvSpPr txBox="1"/>
          <p:nvPr/>
        </p:nvSpPr>
        <p:spPr>
          <a:xfrm>
            <a:off x="9368597" y="4432065"/>
            <a:ext cx="754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Publish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B37EA-EE37-98EF-08A8-D57B042D1FCA}"/>
              </a:ext>
            </a:extLst>
          </p:cNvPr>
          <p:cNvSpPr txBox="1"/>
          <p:nvPr/>
        </p:nvSpPr>
        <p:spPr>
          <a:xfrm>
            <a:off x="6411342" y="4432065"/>
            <a:ext cx="1068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Subscribe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1BE4C4-D90A-6D14-1F46-1231DB29C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0992" y="444534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3FB270-F463-183F-4DED-8D0C21D6F046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6754" y="444534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8333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Object Management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Purpose: Data exchange.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Create and delete object instances that are shared between federates. Update their attributes. Send and receive interactions.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</a:t>
            </a:r>
          </a:p>
          <a:p>
            <a:pPr lvl="1"/>
            <a:r>
              <a:rPr lang="en-US" dirty="0"/>
              <a:t>Register, discover, delete and remove object instances.</a:t>
            </a:r>
          </a:p>
          <a:p>
            <a:pPr lvl="1"/>
            <a:r>
              <a:rPr lang="en-US" dirty="0"/>
              <a:t>Update and reflect attribute values.</a:t>
            </a:r>
          </a:p>
          <a:p>
            <a:pPr lvl="1"/>
            <a:r>
              <a:rPr lang="en-US" dirty="0"/>
              <a:t>Send and receive interactions.</a:t>
            </a:r>
          </a:p>
          <a:p>
            <a:pPr lvl="1"/>
            <a:r>
              <a:rPr lang="en-US" dirty="0"/>
              <a:t>Request updates.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79F91F-4827-4345-F075-836B1657FB35}"/>
              </a:ext>
            </a:extLst>
          </p:cNvPr>
          <p:cNvGrpSpPr/>
          <p:nvPr/>
        </p:nvGrpSpPr>
        <p:grpSpPr>
          <a:xfrm>
            <a:off x="8996506" y="3306015"/>
            <a:ext cx="1863277" cy="1969548"/>
            <a:chOff x="6181344" y="1426464"/>
            <a:chExt cx="801624" cy="847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5166226-2067-A448-F8A9-84E5084CD65B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F54E185A-C03C-FDA2-914F-15F7BE95094B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9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Ownership Management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Sample use case: enable a constructive simulation to hand over the responsibility for simulating an aircraft to a virtual simulation.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Hand over the ownership (responsibility for updating) of attributes from one federate to another during execution. This can be either “push” or “pull,” and with or without negotiation.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Services:</a:t>
            </a:r>
          </a:p>
          <a:p>
            <a:pPr lvl="1"/>
            <a:r>
              <a:rPr lang="en-US" dirty="0"/>
              <a:t>Request ownership acquisition for an attribute.</a:t>
            </a:r>
          </a:p>
          <a:p>
            <a:pPr lvl="1"/>
            <a:r>
              <a:rPr lang="en-US" dirty="0"/>
              <a:t>Divest ownership for an attribute.</a:t>
            </a:r>
          </a:p>
          <a:p>
            <a:pPr lvl="1"/>
            <a:r>
              <a:rPr lang="en-US" dirty="0"/>
              <a:t>Query attribute ownership.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C5820-03EF-8407-7318-19E438F5E5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01" y="3772213"/>
            <a:ext cx="2140794" cy="1120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9C63A-A308-5C69-1E4D-F43C247664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074" y="3772213"/>
            <a:ext cx="2140794" cy="11200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5AB84-7D8A-9839-528D-E35D5BBB37DA}"/>
              </a:ext>
            </a:extLst>
          </p:cNvPr>
          <p:cNvCxnSpPr>
            <a:cxnSpLocks/>
          </p:cNvCxnSpPr>
          <p:nvPr/>
        </p:nvCxnSpPr>
        <p:spPr bwMode="auto">
          <a:xfrm>
            <a:off x="8424820" y="5000210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rved Up Arrow 7">
            <a:extLst>
              <a:ext uri="{FF2B5EF4-FFF2-40B4-BE49-F238E27FC236}">
                <a16:creationId xmlns:a16="http://schemas.microsoft.com/office/drawing/2014/main" id="{6C50CCC6-153F-7998-8FAD-E0D40AFF9CBA}"/>
              </a:ext>
            </a:extLst>
          </p:cNvPr>
          <p:cNvSpPr/>
          <p:nvPr/>
        </p:nvSpPr>
        <p:spPr bwMode="auto">
          <a:xfrm>
            <a:off x="8873544" y="5018739"/>
            <a:ext cx="2047442" cy="1048342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C06E9B-A108-2206-EF6E-7DEEDD915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1763" y="4954259"/>
            <a:ext cx="1023248" cy="10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High-Level Architecture (HLA) for the Warfighter</a:t>
            </a:r>
          </a:p>
          <a:p>
            <a:r>
              <a:rPr lang="en-US" dirty="0"/>
              <a:t>Technical capabilities of HLA</a:t>
            </a:r>
          </a:p>
          <a:p>
            <a:r>
              <a:rPr lang="en-US" dirty="0"/>
              <a:t>Common federation object models</a:t>
            </a:r>
          </a:p>
          <a:p>
            <a:r>
              <a:rPr lang="en-GB" dirty="0"/>
              <a:t>Cloud simulation environments with HLA 4</a:t>
            </a:r>
            <a:endParaRPr lang="en-US" dirty="0"/>
          </a:p>
          <a:p>
            <a:r>
              <a:rPr lang="en-US" dirty="0"/>
              <a:t>Common considerations</a:t>
            </a:r>
          </a:p>
          <a:p>
            <a:pPr lvl="1"/>
            <a:r>
              <a:rPr lang="en-US" dirty="0"/>
              <a:t>LVC gateways, performance, tools and security</a:t>
            </a:r>
          </a:p>
          <a:p>
            <a:r>
              <a:rPr lang="en-US" dirty="0"/>
              <a:t>Summary and additional reading</a:t>
            </a:r>
          </a:p>
        </p:txBody>
      </p:sp>
    </p:spTree>
    <p:extLst>
      <p:ext uri="{BB962C8B-B14F-4D97-AF65-F5344CB8AC3E}">
        <p14:creationId xmlns:p14="http://schemas.microsoft.com/office/powerpoint/2010/main" val="20604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Sample use case: run exercises in real-time, scaled real-time, varying speed, as-fast-as-possible. Run Monte-Carlo simulations as fast as possible.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Manage the time advancement for federates and time-stamped data exchange between federates for consistency and repeatability. This can be time-stepped or event-driven.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Services:</a:t>
            </a:r>
          </a:p>
          <a:p>
            <a:pPr lvl="1"/>
            <a:r>
              <a:rPr lang="en-US" dirty="0"/>
              <a:t>Enable/disable sending and receiving of time-stamped data.</a:t>
            </a:r>
          </a:p>
          <a:p>
            <a:pPr lvl="1"/>
            <a:r>
              <a:rPr lang="en-US" dirty="0"/>
              <a:t>Request and grant advancement to a given time.</a:t>
            </a:r>
          </a:p>
          <a:p>
            <a:pPr lvl="1"/>
            <a:r>
              <a:rPr lang="en-US" dirty="0"/>
              <a:t>Request and grant advancement to the time of the next message.</a:t>
            </a:r>
          </a:p>
          <a:p>
            <a:pPr lvl="1"/>
            <a:r>
              <a:rPr lang="en-US" dirty="0"/>
              <a:t>Query the RTI for current time values.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17248-BFFA-3A66-13A1-51A6026E3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676" y="3428999"/>
            <a:ext cx="2509463" cy="25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Data Distribution Management</a:t>
            </a:r>
          </a:p>
        </p:txBody>
      </p:sp>
      <p:sp>
        <p:nvSpPr>
          <p:cNvPr id="76808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Sample use case: build large federations by enabling federates to focus on a smaller part of the battlefield or on entities belonging to a particular force.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Enable federates to filter data not only on class and attribute, but also on their static or dynamic data (like friendly/opposing or latitude/longitude).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Services:</a:t>
            </a:r>
          </a:p>
          <a:p>
            <a:pPr lvl="1"/>
            <a:r>
              <a:rPr lang="en-US" dirty="0"/>
              <a:t>Create and modify regions that specify data ranges for filtering.</a:t>
            </a:r>
          </a:p>
          <a:p>
            <a:pPr lvl="1"/>
            <a:r>
              <a:rPr lang="en-US" dirty="0"/>
              <a:t>Send attribute updates and interactions with associated regions.</a:t>
            </a:r>
          </a:p>
          <a:p>
            <a:pPr lvl="1"/>
            <a:r>
              <a:rPr lang="en-US" dirty="0"/>
              <a:t>Subscribe to attributes and interactions with associated regions.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8DFF10-2A1E-0A73-9E61-6E1C6F62E763}"/>
              </a:ext>
            </a:extLst>
          </p:cNvPr>
          <p:cNvGrpSpPr/>
          <p:nvPr/>
        </p:nvGrpSpPr>
        <p:grpSpPr>
          <a:xfrm>
            <a:off x="9457113" y="3996503"/>
            <a:ext cx="1911096" cy="1814782"/>
            <a:chOff x="1829647" y="1017897"/>
            <a:chExt cx="2186957" cy="2162412"/>
          </a:xfrm>
        </p:grpSpPr>
        <p:pic>
          <p:nvPicPr>
            <p:cNvPr id="4" name="Picture 3" descr="Screen Shot 2015-03-14 at 21.39.08.png">
              <a:extLst>
                <a:ext uri="{FF2B5EF4-FFF2-40B4-BE49-F238E27FC236}">
                  <a16:creationId xmlns:a16="http://schemas.microsoft.com/office/drawing/2014/main" id="{813B489C-C86C-E06A-E59C-A0DCC2372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647" y="1017898"/>
              <a:ext cx="2186957" cy="216241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A53FC9-D20C-2DC6-724A-A99266494D8A}"/>
                </a:ext>
              </a:extLst>
            </p:cNvPr>
            <p:cNvGrpSpPr/>
            <p:nvPr/>
          </p:nvGrpSpPr>
          <p:grpSpPr>
            <a:xfrm>
              <a:off x="1829647" y="1017897"/>
              <a:ext cx="2168734" cy="2162412"/>
              <a:chOff x="4041603" y="3732571"/>
              <a:chExt cx="1977874" cy="197210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CD4D5B-F923-4330-2C4C-FD339DF567D8}"/>
                  </a:ext>
                </a:extLst>
              </p:cNvPr>
              <p:cNvSpPr/>
              <p:nvPr/>
            </p:nvSpPr>
            <p:spPr>
              <a:xfrm>
                <a:off x="4041603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703FC8-6738-18A2-3996-F75FA7683A1C}"/>
                  </a:ext>
                </a:extLst>
              </p:cNvPr>
              <p:cNvSpPr/>
              <p:nvPr/>
            </p:nvSpPr>
            <p:spPr>
              <a:xfrm>
                <a:off x="4535464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C7F2A9-30EC-4D82-2FAB-AAC9FB3EBAA0}"/>
                  </a:ext>
                </a:extLst>
              </p:cNvPr>
              <p:cNvSpPr/>
              <p:nvPr/>
            </p:nvSpPr>
            <p:spPr>
              <a:xfrm>
                <a:off x="5029325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61F9170-2BC9-FF54-58F3-3F08ECC13B4C}"/>
                  </a:ext>
                </a:extLst>
              </p:cNvPr>
              <p:cNvSpPr/>
              <p:nvPr/>
            </p:nvSpPr>
            <p:spPr>
              <a:xfrm>
                <a:off x="5523186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7FD5A1-4F71-5379-7BC9-934BC6F88495}"/>
                  </a:ext>
                </a:extLst>
              </p:cNvPr>
              <p:cNvSpPr/>
              <p:nvPr/>
            </p:nvSpPr>
            <p:spPr>
              <a:xfrm>
                <a:off x="4041603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4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AD08F-1390-FA51-2064-34155239CB7A}"/>
                  </a:ext>
                </a:extLst>
              </p:cNvPr>
              <p:cNvSpPr/>
              <p:nvPr/>
            </p:nvSpPr>
            <p:spPr>
              <a:xfrm>
                <a:off x="4535464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5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C0CCB1-86D4-BAB1-B0B7-45791982B9C2}"/>
                  </a:ext>
                </a:extLst>
              </p:cNvPr>
              <p:cNvSpPr/>
              <p:nvPr/>
            </p:nvSpPr>
            <p:spPr>
              <a:xfrm>
                <a:off x="5029325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6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A1F6B7-52AA-8328-DCF2-1FF210DCECFE}"/>
                  </a:ext>
                </a:extLst>
              </p:cNvPr>
              <p:cNvSpPr/>
              <p:nvPr/>
            </p:nvSpPr>
            <p:spPr>
              <a:xfrm>
                <a:off x="5523186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7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7DE915-00AA-AF40-DFFC-4709F97EC55D}"/>
                  </a:ext>
                </a:extLst>
              </p:cNvPr>
              <p:cNvSpPr/>
              <p:nvPr/>
            </p:nvSpPr>
            <p:spPr>
              <a:xfrm>
                <a:off x="4042818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B3B5B3-A9DC-8EBF-8D62-01CFCD7D0730}"/>
                  </a:ext>
                </a:extLst>
              </p:cNvPr>
              <p:cNvSpPr/>
              <p:nvPr/>
            </p:nvSpPr>
            <p:spPr>
              <a:xfrm>
                <a:off x="4536679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7C649F-D4CD-3921-3A8A-37FE036B465A}"/>
                  </a:ext>
                </a:extLst>
              </p:cNvPr>
              <p:cNvSpPr/>
              <p:nvPr/>
            </p:nvSpPr>
            <p:spPr>
              <a:xfrm>
                <a:off x="5030540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4CEA86-8020-5D1A-65A7-429127478B45}"/>
                  </a:ext>
                </a:extLst>
              </p:cNvPr>
              <p:cNvSpPr/>
              <p:nvPr/>
            </p:nvSpPr>
            <p:spPr>
              <a:xfrm>
                <a:off x="5524401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569102-53EE-D6A8-C112-314FF558B2DC}"/>
                  </a:ext>
                </a:extLst>
              </p:cNvPr>
              <p:cNvSpPr/>
              <p:nvPr/>
            </p:nvSpPr>
            <p:spPr>
              <a:xfrm>
                <a:off x="4044033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EB5B26-E159-44D2-3AC1-95245CF251A9}"/>
                  </a:ext>
                </a:extLst>
              </p:cNvPr>
              <p:cNvSpPr/>
              <p:nvPr/>
            </p:nvSpPr>
            <p:spPr>
              <a:xfrm>
                <a:off x="4537894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B943C0-A458-A270-6012-8CB1C9292A54}"/>
                  </a:ext>
                </a:extLst>
              </p:cNvPr>
              <p:cNvSpPr/>
              <p:nvPr/>
            </p:nvSpPr>
            <p:spPr>
              <a:xfrm>
                <a:off x="5031755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14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37D93E-946B-CE09-EAB0-D3722827504A}"/>
                  </a:ext>
                </a:extLst>
              </p:cNvPr>
              <p:cNvSpPr/>
              <p:nvPr/>
            </p:nvSpPr>
            <p:spPr>
              <a:xfrm>
                <a:off x="5525616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15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D13BEB-FDE4-6AE7-325C-8DB07BAA671B}"/>
                </a:ext>
              </a:extLst>
            </p:cNvPr>
            <p:cNvSpPr/>
            <p:nvPr/>
          </p:nvSpPr>
          <p:spPr>
            <a:xfrm>
              <a:off x="2365457" y="1552996"/>
              <a:ext cx="533146" cy="53314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5CE225-54B3-F6C9-DB5E-C02BE51C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838" y="1637578"/>
              <a:ext cx="354815" cy="354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34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HLA Fault Tolerance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E935D-1672-BD43-BD88-17092E5FF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4254182"/>
            <a:ext cx="11250613" cy="1867218"/>
          </a:xfrm>
        </p:spPr>
        <p:txBody>
          <a:bodyPr/>
          <a:lstStyle/>
          <a:p>
            <a:r>
              <a:rPr lang="en-US" dirty="0"/>
              <a:t>HLA includes a mechanism for fault tolerance</a:t>
            </a:r>
          </a:p>
          <a:p>
            <a:pPr lvl="1"/>
            <a:r>
              <a:rPr lang="en-US" dirty="0"/>
              <a:t>Connected federates can discover that a federate has been lost</a:t>
            </a:r>
          </a:p>
          <a:p>
            <a:pPr lvl="1"/>
            <a:r>
              <a:rPr lang="en-US" dirty="0"/>
              <a:t>The lost federate can discover that it has lost connection</a:t>
            </a:r>
          </a:p>
          <a:p>
            <a:r>
              <a:rPr lang="en-US" dirty="0"/>
              <a:t>Enables several design patterns (fail-over federates, reconnecting federates, …)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5082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4894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4706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318248" y="321443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318248" y="321443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508248" y="104749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 b="1" dirty="0">
                <a:latin typeface="Arial" charset="0"/>
                <a:cs typeface="Times New Roman" pitchFamily="18" charset="0"/>
              </a:rPr>
              <a:t>Federate</a:t>
            </a:r>
            <a:br>
              <a:rPr lang="en-US" sz="1600" b="1" dirty="0">
                <a:latin typeface="Arial" charset="0"/>
                <a:cs typeface="Times New Roman" pitchFamily="18" charset="0"/>
              </a:rPr>
            </a:br>
            <a:r>
              <a:rPr lang="en-US" sz="1600" b="1" dirty="0">
                <a:latin typeface="Arial" charset="0"/>
                <a:cs typeface="Times New Roman" pitchFamily="18" charset="0"/>
              </a:rPr>
              <a:t>Lost!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5641848" y="104749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 b="1" dirty="0">
                <a:latin typeface="Arial" charset="0"/>
                <a:cs typeface="Times New Roman" pitchFamily="18" charset="0"/>
              </a:rPr>
              <a:t>Federate</a:t>
            </a:r>
            <a:br>
              <a:rPr lang="en-US" sz="1600" b="1" dirty="0">
                <a:latin typeface="Arial" charset="0"/>
                <a:cs typeface="Times New Roman" pitchFamily="18" charset="0"/>
              </a:rPr>
            </a:br>
            <a:r>
              <a:rPr lang="en-US" sz="1600" b="1" dirty="0">
                <a:latin typeface="Arial" charset="0"/>
                <a:cs typeface="Times New Roman" pitchFamily="18" charset="0"/>
              </a:rPr>
              <a:t>Lost!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699248" y="1047496"/>
            <a:ext cx="1371600" cy="685800"/>
          </a:xfrm>
          <a:prstGeom prst="wedgeRectCallout">
            <a:avLst>
              <a:gd name="adj1" fmla="val -38542"/>
              <a:gd name="adj2" fmla="val 6990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 b="1" dirty="0">
                <a:latin typeface="Arial" charset="0"/>
                <a:cs typeface="Times New Roman" pitchFamily="18" charset="0"/>
              </a:rPr>
              <a:t>Not Connected!</a:t>
            </a: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2462784" y="3620008"/>
            <a:ext cx="6096000" cy="533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RTI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2670048" y="2114296"/>
            <a:ext cx="1676400" cy="9906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4651248" y="2114296"/>
            <a:ext cx="1676400" cy="9906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6632448" y="2114296"/>
            <a:ext cx="1676400" cy="9906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</a:p>
        </p:txBody>
      </p:sp>
    </p:spTree>
    <p:extLst>
      <p:ext uri="{BB962C8B-B14F-4D97-AF65-F5344CB8AC3E}">
        <p14:creationId xmlns:p14="http://schemas.microsoft.com/office/powerpoint/2010/main" val="195516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Information Model in a FOM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r>
              <a:rPr lang="en-US" dirty="0"/>
              <a:t>Identification</a:t>
            </a:r>
          </a:p>
          <a:p>
            <a:pPr lvl="1"/>
            <a:r>
              <a:rPr lang="en-US" dirty="0"/>
              <a:t>Name, version, purpose, etc.</a:t>
            </a:r>
          </a:p>
          <a:p>
            <a:pPr lvl="2"/>
            <a:endParaRPr lang="en-US" dirty="0"/>
          </a:p>
          <a:p>
            <a:r>
              <a:rPr lang="en-US" dirty="0"/>
              <a:t>Object Classes with Attributes</a:t>
            </a:r>
          </a:p>
          <a:p>
            <a:pPr lvl="2"/>
            <a:endParaRPr lang="en-US" dirty="0"/>
          </a:p>
          <a:p>
            <a:r>
              <a:rPr lang="en-US" dirty="0"/>
              <a:t>Interaction Classes with Parameters</a:t>
            </a:r>
          </a:p>
          <a:p>
            <a:pPr lvl="2"/>
            <a:endParaRPr lang="en-US" dirty="0"/>
          </a:p>
          <a:p>
            <a:r>
              <a:rPr lang="en-US" dirty="0"/>
              <a:t>Data Types</a:t>
            </a:r>
          </a:p>
          <a:p>
            <a:pPr lvl="1"/>
            <a:r>
              <a:rPr lang="en-US" dirty="0"/>
              <a:t>Simple, records, enumerations, etc.</a:t>
            </a:r>
          </a:p>
          <a:p>
            <a:pPr lvl="1"/>
            <a:r>
              <a:rPr lang="en-US" dirty="0"/>
              <a:t>Used for Attributes and Parameters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80753" y="1344591"/>
            <a:ext cx="2161960" cy="1277954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Aircraft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Marking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78480" y="3140472"/>
            <a:ext cx="2161960" cy="127795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MunitionFire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FiringObject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TargetObject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MunitionType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284348" y="4938601"/>
            <a:ext cx="2161960" cy="1277954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PositionRecord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Latitude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Longitude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Altitude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538F5-1FC7-0A4B-8097-5B9316420B05}"/>
              </a:ext>
            </a:extLst>
          </p:cNvPr>
          <p:cNvSpPr txBox="1"/>
          <p:nvPr/>
        </p:nvSpPr>
        <p:spPr>
          <a:xfrm>
            <a:off x="8289888" y="998023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Object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316BC-8D41-CA40-9B8C-7FDB159231EF}"/>
              </a:ext>
            </a:extLst>
          </p:cNvPr>
          <p:cNvSpPr txBox="1"/>
          <p:nvPr/>
        </p:nvSpPr>
        <p:spPr>
          <a:xfrm>
            <a:off x="8278480" y="2774235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Interaction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59898-2193-C443-9C82-62CE33C6622B}"/>
              </a:ext>
            </a:extLst>
          </p:cNvPr>
          <p:cNvSpPr txBox="1"/>
          <p:nvPr/>
        </p:nvSpPr>
        <p:spPr>
          <a:xfrm>
            <a:off x="8267072" y="458059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Data type</a:t>
            </a:r>
          </a:p>
        </p:txBody>
      </p:sp>
    </p:spTree>
    <p:extLst>
      <p:ext uri="{BB962C8B-B14F-4D97-AF65-F5344CB8AC3E}">
        <p14:creationId xmlns:p14="http://schemas.microsoft.com/office/powerpoint/2010/main" val="2584215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>
            <a:spLocks noChangeArrowheads="1"/>
          </p:cNvSpPr>
          <p:nvPr/>
        </p:nvSpPr>
        <p:spPr bwMode="auto">
          <a:xfrm>
            <a:off x="9486901" y="2738424"/>
            <a:ext cx="2336891" cy="1349633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hierarchical visual representation</a:t>
            </a:r>
          </a:p>
        </p:txBody>
      </p:sp>
      <p:sp>
        <p:nvSpPr>
          <p:cNvPr id="6144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/>
          <a:p>
            <a:r>
              <a:rPr lang="en-US" dirty="0"/>
              <a:t>Object Class Example</a:t>
            </a:r>
          </a:p>
        </p:txBody>
      </p:sp>
      <p:pic>
        <p:nvPicPr>
          <p:cNvPr id="61445" name="Picture 6" descr="VisualOMT-screensho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667" y="969236"/>
            <a:ext cx="7955290" cy="5299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2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/>
          <a:p>
            <a:r>
              <a:rPr lang="en-US" dirty="0"/>
              <a:t>Common Aerospace and Defense FOMs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/>
          <a:p>
            <a:r>
              <a:rPr lang="en-US" dirty="0"/>
              <a:t>The RPR FOM 2.0 is the most commonly used FOM for defense simulation</a:t>
            </a:r>
          </a:p>
          <a:p>
            <a:pPr lvl="1"/>
            <a:r>
              <a:rPr lang="en-US" dirty="0"/>
              <a:t>RPR FOM 3 now being finalized</a:t>
            </a:r>
          </a:p>
          <a:p>
            <a:pPr lvl="1"/>
            <a:r>
              <a:rPr lang="en-US" dirty="0"/>
              <a:t>IFF, InfOps, etc.</a:t>
            </a:r>
          </a:p>
          <a:p>
            <a:pPr lvl="1"/>
            <a:r>
              <a:rPr lang="en-US" dirty="0"/>
              <a:t>Download from www.sisostds.org</a:t>
            </a:r>
          </a:p>
          <a:p>
            <a:r>
              <a:rPr lang="en-US" dirty="0"/>
              <a:t>NATO Education and Training Network FOM (NETN)</a:t>
            </a:r>
          </a:p>
          <a:p>
            <a:pPr lvl="1"/>
            <a:r>
              <a:rPr lang="en-US" dirty="0"/>
              <a:t>Builds on top of RPR FOM</a:t>
            </a:r>
          </a:p>
          <a:p>
            <a:pPr lvl="1"/>
            <a:r>
              <a:rPr lang="en-US" dirty="0"/>
              <a:t>Growing number of modules</a:t>
            </a:r>
          </a:p>
          <a:p>
            <a:pPr lvl="1"/>
            <a:r>
              <a:rPr lang="en-US" dirty="0"/>
              <a:t>Download from github.com/AMSP-04/</a:t>
            </a:r>
          </a:p>
          <a:p>
            <a:r>
              <a:rPr lang="en-US" dirty="0"/>
              <a:t>SISO Space Reference FOM</a:t>
            </a:r>
          </a:p>
          <a:p>
            <a:r>
              <a:rPr lang="en-US" dirty="0"/>
              <a:t>EUROCAE Air Traffic Management FOM</a:t>
            </a:r>
          </a:p>
          <a:p>
            <a:r>
              <a:rPr lang="en-US" dirty="0"/>
              <a:t>Medical FOM (US Army)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9BF45-BF0B-8D4B-9CA2-21A176C4E45A}"/>
              </a:ext>
            </a:extLst>
          </p:cNvPr>
          <p:cNvGrpSpPr/>
          <p:nvPr/>
        </p:nvGrpSpPr>
        <p:grpSpPr>
          <a:xfrm>
            <a:off x="6269773" y="3550510"/>
            <a:ext cx="5419209" cy="2481192"/>
            <a:chOff x="4892188" y="1922047"/>
            <a:chExt cx="6778628" cy="3103602"/>
          </a:xfrm>
        </p:grpSpPr>
        <p:pic>
          <p:nvPicPr>
            <p:cNvPr id="12" name="Picture 11" descr="FOM-Aggregate-6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2136823"/>
              <a:ext cx="812800" cy="812800"/>
            </a:xfrm>
            <a:prstGeom prst="rect">
              <a:avLst/>
            </a:prstGeom>
          </p:spPr>
        </p:pic>
        <p:pic>
          <p:nvPicPr>
            <p:cNvPr id="13" name="Picture 12" descr="FOM-Communications-6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2136823"/>
              <a:ext cx="812800" cy="812800"/>
            </a:xfrm>
            <a:prstGeom prst="rect">
              <a:avLst/>
            </a:prstGeom>
          </p:spPr>
        </p:pic>
        <p:pic>
          <p:nvPicPr>
            <p:cNvPr id="14" name="Picture 13" descr="FOM-UnderwaterAcoustics-6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3541775"/>
              <a:ext cx="812800" cy="812800"/>
            </a:xfrm>
            <a:prstGeom prst="rect">
              <a:avLst/>
            </a:prstGeom>
          </p:spPr>
        </p:pic>
        <p:pic>
          <p:nvPicPr>
            <p:cNvPr id="15" name="Picture 14" descr="FOM-Physical-6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2136823"/>
              <a:ext cx="812800" cy="812800"/>
            </a:xfrm>
            <a:prstGeom prst="rect">
              <a:avLst/>
            </a:prstGeom>
          </p:spPr>
        </p:pic>
        <p:pic>
          <p:nvPicPr>
            <p:cNvPr id="16" name="Picture 15" descr="FOM-SimMgmt-6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3541775"/>
              <a:ext cx="812800" cy="812800"/>
            </a:xfrm>
            <a:prstGeom prst="rect">
              <a:avLst/>
            </a:prstGeom>
          </p:spPr>
        </p:pic>
        <p:pic>
          <p:nvPicPr>
            <p:cNvPr id="17" name="Picture 16" descr="FOM-Warfare-6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3541775"/>
              <a:ext cx="812800" cy="812800"/>
            </a:xfrm>
            <a:prstGeom prst="rect">
              <a:avLst/>
            </a:prstGeom>
          </p:spPr>
        </p:pic>
        <p:pic>
          <p:nvPicPr>
            <p:cNvPr id="18" name="Picture 17" descr="FOM-SynthEnvironment-6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3" y="2136823"/>
              <a:ext cx="812800" cy="812800"/>
            </a:xfrm>
            <a:prstGeom prst="rect">
              <a:avLst/>
            </a:prstGeom>
          </p:spPr>
        </p:pic>
        <p:pic>
          <p:nvPicPr>
            <p:cNvPr id="20" name="Picture 19" descr="FOM-Logistics-6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2136823"/>
              <a:ext cx="812800" cy="812800"/>
            </a:xfrm>
            <a:prstGeom prst="rect">
              <a:avLst/>
            </a:prstGeom>
          </p:spPr>
        </p:pic>
        <p:pic>
          <p:nvPicPr>
            <p:cNvPr id="21" name="Picture 20" descr="FOM-DistrEmissions-6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2" y="3541775"/>
              <a:ext cx="812800" cy="812800"/>
            </a:xfrm>
            <a:prstGeom prst="rect">
              <a:avLst/>
            </a:prstGeom>
          </p:spPr>
        </p:pic>
        <p:pic>
          <p:nvPicPr>
            <p:cNvPr id="22" name="Picture 21" descr="FOM-Minefield-64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3541775"/>
              <a:ext cx="812800" cy="812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184576" y="2945704"/>
              <a:ext cx="903026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</a:t>
              </a:r>
              <a:br>
                <a:rPr lang="en-US" sz="1200" dirty="0"/>
              </a:br>
              <a:r>
                <a:rPr lang="en-US" sz="1200" dirty="0"/>
                <a:t>Entities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2943" y="3053426"/>
              <a:ext cx="1190480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Aggregates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72537" y="3053426"/>
              <a:ext cx="814066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Radio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3626" y="3053426"/>
              <a:ext cx="950828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Logistics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88236" y="2945704"/>
              <a:ext cx="1305094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Synthetic</a:t>
              </a:r>
              <a:br>
                <a:rPr lang="en-US" sz="1200" dirty="0"/>
              </a:br>
              <a:r>
                <a:rPr lang="en-US" sz="1200" dirty="0"/>
                <a:t>Environment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2104" y="4518131"/>
              <a:ext cx="90029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Warfare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432" y="4418813"/>
              <a:ext cx="1221840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Underwater</a:t>
              </a:r>
            </a:p>
            <a:p>
              <a:pPr algn="ctr"/>
              <a:r>
                <a:rPr lang="en-US" sz="1200" dirty="0"/>
                <a:t>Acoustics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36300" y="4518130"/>
              <a:ext cx="1082280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Minefield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93407" y="4427225"/>
              <a:ext cx="1333807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Simulation</a:t>
              </a:r>
              <a:br>
                <a:rPr lang="en-US" sz="1200" dirty="0"/>
              </a:br>
              <a:r>
                <a:rPr lang="en-US" sz="1200" dirty="0"/>
                <a:t>Management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38833" y="4518126"/>
              <a:ext cx="106110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Emissions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892188" y="1922047"/>
              <a:ext cx="6778628" cy="310360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88B20E4-790D-F45F-1382-FDBB29C12B2B}"/>
              </a:ext>
            </a:extLst>
          </p:cNvPr>
          <p:cNvSpPr/>
          <p:nvPr/>
        </p:nvSpPr>
        <p:spPr bwMode="auto">
          <a:xfrm>
            <a:off x="9014358" y="2284179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Multi </a:t>
            </a:r>
            <a:br>
              <a:rPr lang="en-US" sz="1200" dirty="0"/>
            </a:br>
            <a:r>
              <a:rPr lang="en-US" sz="1200" dirty="0"/>
              <a:t>Resolution</a:t>
            </a:r>
          </a:p>
          <a:p>
            <a:pPr algn="ctr"/>
            <a:r>
              <a:rPr lang="en-US" sz="1200" dirty="0"/>
              <a:t>Modeling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F7F3BB-4F93-6F9B-7ED1-6EC0807A2A80}"/>
              </a:ext>
            </a:extLst>
          </p:cNvPr>
          <p:cNvSpPr/>
          <p:nvPr/>
        </p:nvSpPr>
        <p:spPr bwMode="auto">
          <a:xfrm>
            <a:off x="7823246" y="1461214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Communi-</a:t>
            </a:r>
          </a:p>
          <a:p>
            <a:pPr algn="ctr"/>
            <a:r>
              <a:rPr lang="en-US" sz="1200" dirty="0"/>
              <a:t>cation</a:t>
            </a:r>
            <a:br>
              <a:rPr lang="en-US" sz="1200" dirty="0"/>
            </a:br>
            <a:r>
              <a:rPr lang="en-US" sz="1200" dirty="0"/>
              <a:t>Networks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9F373-3CB1-E7B7-EB60-7B2321A9BFE7}"/>
              </a:ext>
            </a:extLst>
          </p:cNvPr>
          <p:cNvSpPr/>
          <p:nvPr/>
        </p:nvSpPr>
        <p:spPr bwMode="auto">
          <a:xfrm>
            <a:off x="9014358" y="1461214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Entity</a:t>
            </a:r>
          </a:p>
          <a:p>
            <a:pPr algn="ctr"/>
            <a:r>
              <a:rPr lang="en-US" sz="1200" dirty="0"/>
              <a:t>Tasking &amp;</a:t>
            </a:r>
            <a:br>
              <a:rPr lang="en-US" sz="1200" dirty="0"/>
            </a:br>
            <a:r>
              <a:rPr lang="en-US" sz="1200" dirty="0"/>
              <a:t>Reporting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C0FD40-248E-487E-788E-9B016994ED1D}"/>
              </a:ext>
            </a:extLst>
          </p:cNvPr>
          <p:cNvSpPr/>
          <p:nvPr/>
        </p:nvSpPr>
        <p:spPr bwMode="auto">
          <a:xfrm>
            <a:off x="6650863" y="2271506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Organization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90CC44-EE3E-923D-EE20-9FEB70EC480E}"/>
              </a:ext>
            </a:extLst>
          </p:cNvPr>
          <p:cNvSpPr/>
          <p:nvPr/>
        </p:nvSpPr>
        <p:spPr bwMode="auto">
          <a:xfrm>
            <a:off x="7823246" y="2269147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AIS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2FF942-25EC-2314-BA1F-CC27D643652C}"/>
              </a:ext>
            </a:extLst>
          </p:cNvPr>
          <p:cNvSpPr/>
          <p:nvPr/>
        </p:nvSpPr>
        <p:spPr bwMode="auto">
          <a:xfrm>
            <a:off x="6632134" y="1467163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METOC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4ADBAB-47D5-3316-8A6E-FE33889DD358}"/>
              </a:ext>
            </a:extLst>
          </p:cNvPr>
          <p:cNvSpPr/>
          <p:nvPr/>
        </p:nvSpPr>
        <p:spPr bwMode="auto">
          <a:xfrm>
            <a:off x="10205470" y="1468867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CBRN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A403AD-44DB-2B06-C9FA-40A29C8703CF}"/>
              </a:ext>
            </a:extLst>
          </p:cNvPr>
          <p:cNvSpPr/>
          <p:nvPr/>
        </p:nvSpPr>
        <p:spPr bwMode="auto">
          <a:xfrm>
            <a:off x="10207225" y="2277840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Transfer of</a:t>
            </a:r>
            <a:br>
              <a:rPr lang="en-US" sz="1200" dirty="0"/>
            </a:br>
            <a:r>
              <a:rPr lang="en-US" sz="1200" dirty="0"/>
              <a:t>Modeling</a:t>
            </a:r>
            <a:br>
              <a:rPr lang="en-US" sz="1200" dirty="0"/>
            </a:br>
            <a:r>
              <a:rPr lang="en-US" sz="1200" dirty="0"/>
              <a:t>Responsibility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51F378-8F7A-70F7-889C-C4816BA56F97}"/>
              </a:ext>
            </a:extLst>
          </p:cNvPr>
          <p:cNvSpPr/>
          <p:nvPr/>
        </p:nvSpPr>
        <p:spPr bwMode="auto">
          <a:xfrm>
            <a:off x="6264790" y="1203003"/>
            <a:ext cx="5419210" cy="20004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208194-6423-81D3-493C-3E85DA1721A8}"/>
              </a:ext>
            </a:extLst>
          </p:cNvPr>
          <p:cNvSpPr txBox="1"/>
          <p:nvPr/>
        </p:nvSpPr>
        <p:spPr>
          <a:xfrm>
            <a:off x="6194274" y="3262889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RPR FOM Modules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0109B6-0283-1237-00FC-752FFFCFE263}"/>
              </a:ext>
            </a:extLst>
          </p:cNvPr>
          <p:cNvSpPr txBox="1"/>
          <p:nvPr/>
        </p:nvSpPr>
        <p:spPr>
          <a:xfrm>
            <a:off x="6241441" y="900042"/>
            <a:ext cx="225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NATO NETN FOM Modules</a:t>
            </a:r>
          </a:p>
        </p:txBody>
      </p:sp>
    </p:spTree>
    <p:extLst>
      <p:ext uri="{BB962C8B-B14F-4D97-AF65-F5344CB8AC3E}">
        <p14:creationId xmlns:p14="http://schemas.microsoft.com/office/powerpoint/2010/main" val="2799581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Cyber Data Exchange Model (DEM) and</a:t>
            </a:r>
            <a:br>
              <a:rPr lang="en-US" dirty="0"/>
            </a:br>
            <a:r>
              <a:rPr lang="en-US" dirty="0"/>
              <a:t>Federation Object Model (FOM)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93725" y="1054100"/>
            <a:ext cx="10928350" cy="1555536"/>
          </a:xfrm>
          <a:noFill/>
        </p:spPr>
        <p:txBody>
          <a:bodyPr>
            <a:normAutofit fontScale="92500"/>
          </a:bodyPr>
          <a:lstStyle/>
          <a:p>
            <a:r>
              <a:rPr lang="en-US" dirty="0"/>
              <a:t>SISO has developed a Cyber FOM standard to represent cyber events and objects. </a:t>
            </a:r>
          </a:p>
          <a:p>
            <a:r>
              <a:rPr lang="en-US" dirty="0"/>
              <a:t>The Cyber FOM enables integration of cyber simulations, cyber ranges, </a:t>
            </a:r>
            <a:br>
              <a:rPr lang="en-US" dirty="0"/>
            </a:br>
            <a:r>
              <a:rPr lang="en-US" dirty="0"/>
              <a:t>and kinetic simulations.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0CA9C-3407-3A66-88FC-EB75D32BE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342" y="2839453"/>
            <a:ext cx="7515597" cy="3849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2649E-553C-53FF-305A-B3F15FBD0B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32" y="2839453"/>
            <a:ext cx="6016735" cy="23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63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B0A5-C496-976C-00E9-F4CC1E49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Cloud for Simulation?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703D-8731-B57A-17D0-D2A5F053BB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Enables rapid scaling of simulation resource with elastic scalability </a:t>
            </a:r>
          </a:p>
          <a:p>
            <a:pPr lvl="1"/>
            <a:r>
              <a:rPr lang="en-GB" dirty="0"/>
              <a:t>From small tests to large federations</a:t>
            </a:r>
          </a:p>
          <a:p>
            <a:r>
              <a:rPr lang="en-GB" dirty="0"/>
              <a:t>Flexible for many use cases</a:t>
            </a:r>
          </a:p>
          <a:p>
            <a:pPr lvl="1"/>
            <a:r>
              <a:rPr lang="en-GB" dirty="0"/>
              <a:t>Training, distributed exercises, system validation, and experimentation</a:t>
            </a:r>
          </a:p>
          <a:p>
            <a:pPr lvl="1"/>
            <a:r>
              <a:rPr lang="en-GB" dirty="0"/>
              <a:t>Enables integration with cloud-native services for data processing, storage, and analytics</a:t>
            </a:r>
          </a:p>
          <a:p>
            <a:r>
              <a:rPr lang="en-GB" dirty="0"/>
              <a:t>Quick deployment of new environments</a:t>
            </a:r>
          </a:p>
          <a:p>
            <a:r>
              <a:rPr lang="en-GB" dirty="0"/>
              <a:t>Pay-as-you-go and Evergreen IT</a:t>
            </a:r>
          </a:p>
          <a:p>
            <a:pPr lvl="1"/>
            <a:r>
              <a:rPr lang="en-GB" dirty="0"/>
              <a:t>Reduces hardware investments, maintenance and operational overhead</a:t>
            </a:r>
          </a:p>
          <a:p>
            <a:r>
              <a:rPr lang="en-GB" dirty="0"/>
              <a:t>Supports collaboration and sharing of simulation results in real time</a:t>
            </a:r>
          </a:p>
          <a:p>
            <a:pPr lvl="1"/>
            <a:r>
              <a:rPr lang="en-GB" dirty="0"/>
              <a:t>Teams can access simulations securely from anywhere</a:t>
            </a:r>
          </a:p>
        </p:txBody>
      </p:sp>
    </p:spTree>
    <p:extLst>
      <p:ext uri="{BB962C8B-B14F-4D97-AF65-F5344CB8AC3E}">
        <p14:creationId xmlns:p14="http://schemas.microsoft.com/office/powerpoint/2010/main" val="63566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68C7-B08D-DF10-0275-8B84F86E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 Cloud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34B6-E01E-F3B7-5353-DE6B00FDB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2758190"/>
            <a:ext cx="5361517" cy="3492708"/>
          </a:xfrm>
        </p:spPr>
        <p:txBody>
          <a:bodyPr>
            <a:normAutofit/>
          </a:bodyPr>
          <a:lstStyle/>
          <a:p>
            <a:r>
              <a:rPr lang="en-GB" dirty="0"/>
              <a:t>Public Cloud</a:t>
            </a:r>
          </a:p>
          <a:p>
            <a:pPr lvl="1"/>
            <a:r>
              <a:rPr lang="en-GB" dirty="0"/>
              <a:t>Provided by external vendors like AWS and Azure on shared infrastructure</a:t>
            </a:r>
          </a:p>
          <a:p>
            <a:r>
              <a:rPr lang="en-GB" dirty="0"/>
              <a:t>Private Cloud</a:t>
            </a:r>
          </a:p>
          <a:p>
            <a:pPr lvl="1"/>
            <a:r>
              <a:rPr lang="en-GB" dirty="0"/>
              <a:t>Dedicated infrastructure operated for a single organisation</a:t>
            </a:r>
          </a:p>
          <a:p>
            <a:r>
              <a:rPr lang="en-GB" dirty="0"/>
              <a:t>Hybrid Cloud </a:t>
            </a:r>
          </a:p>
          <a:p>
            <a:pPr lvl="1"/>
            <a:r>
              <a:rPr lang="en-GB" dirty="0"/>
              <a:t>Combine on-premise resources with cloud infrastructure for flexibility and resilience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81503-83CD-1A14-9B2F-9C890DDA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718" y="2758188"/>
            <a:ext cx="5363633" cy="3492708"/>
          </a:xfrm>
        </p:spPr>
        <p:txBody>
          <a:bodyPr>
            <a:normAutofit/>
          </a:bodyPr>
          <a:lstStyle/>
          <a:p>
            <a:r>
              <a:rPr lang="en-GB" dirty="0"/>
              <a:t>Containers </a:t>
            </a:r>
          </a:p>
          <a:p>
            <a:pPr lvl="1"/>
            <a:r>
              <a:rPr lang="en-GB" dirty="0"/>
              <a:t>Lightweight units to package and run simulation components, usually with Docker</a:t>
            </a:r>
          </a:p>
          <a:p>
            <a:r>
              <a:rPr lang="en-GB" dirty="0"/>
              <a:t>Orchestration</a:t>
            </a:r>
          </a:p>
          <a:p>
            <a:pPr lvl="1"/>
            <a:r>
              <a:rPr lang="en-GB" dirty="0"/>
              <a:t>Automated management and scaling of containers, usually with Kubernetes</a:t>
            </a:r>
          </a:p>
          <a:p>
            <a:r>
              <a:rPr lang="en-GB" dirty="0"/>
              <a:t>Cloud-based Technologies</a:t>
            </a:r>
          </a:p>
          <a:p>
            <a:pPr lvl="1"/>
            <a:r>
              <a:rPr lang="en-GB" dirty="0"/>
              <a:t>Use of Docker, Kubernetes, and related services to standardise deployments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84DFF-8C5F-CBB3-F9DE-C12DEDC4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33" y="1706760"/>
            <a:ext cx="1096372" cy="657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09DC8F-6A71-BA58-886F-F1AF76E1E5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739" y="1461946"/>
            <a:ext cx="952379" cy="952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301F71-9138-60C1-8653-B219F56A1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117" y="1620340"/>
            <a:ext cx="1661324" cy="830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D97665-5C84-2086-9B36-BAD97F108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534" y="1451096"/>
            <a:ext cx="1739900" cy="1155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2A6FE3-A218-F8D3-4897-1B7713C45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976" y="1368454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86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9BF7B-7A76-9E42-8E98-FF467A1AB43A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704464" y="4113318"/>
            <a:ext cx="9035" cy="10144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Federate Protocol (HLA 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CE945-FDA8-B442-B4FF-0A2A39D42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990600"/>
            <a:ext cx="5869283" cy="3902029"/>
          </a:xfrm>
        </p:spPr>
        <p:txBody>
          <a:bodyPr>
            <a:normAutofit fontScale="92500"/>
          </a:bodyPr>
          <a:lstStyle/>
          <a:p>
            <a:r>
              <a:rPr lang="en-US" dirty="0"/>
              <a:t>A federate can call the RTI using a protocol instead of calling a local library </a:t>
            </a:r>
          </a:p>
          <a:p>
            <a:r>
              <a:rPr lang="en-US" dirty="0"/>
              <a:t>Separates the federate from the RTI</a:t>
            </a:r>
          </a:p>
          <a:p>
            <a:r>
              <a:rPr lang="en-US" dirty="0"/>
              <a:t>Better support for Live with 4G/5G links</a:t>
            </a:r>
          </a:p>
          <a:p>
            <a:r>
              <a:rPr lang="en-US" dirty="0"/>
              <a:t>Cloud friendly client/server communications</a:t>
            </a:r>
          </a:p>
          <a:p>
            <a:r>
              <a:rPr lang="en-US" dirty="0"/>
              <a:t>Encrypted and Authenticated communication with TLS 1.3 </a:t>
            </a:r>
          </a:p>
          <a:p>
            <a:r>
              <a:rPr lang="en-US" dirty="0"/>
              <a:t>Additional languages/OS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EEE826-08E2-5E47-B675-DD987E37EF1F}"/>
              </a:ext>
            </a:extLst>
          </p:cNvPr>
          <p:cNvSpPr/>
          <p:nvPr/>
        </p:nvSpPr>
        <p:spPr>
          <a:xfrm>
            <a:off x="6819027" y="2560119"/>
            <a:ext cx="1788944" cy="78405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7AB4AB-1B53-0942-842B-0E54B5784780}"/>
              </a:ext>
            </a:extLst>
          </p:cNvPr>
          <p:cNvSpPr/>
          <p:nvPr/>
        </p:nvSpPr>
        <p:spPr>
          <a:xfrm>
            <a:off x="6819027" y="3344176"/>
            <a:ext cx="1788944" cy="7691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Lib (LRC)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5446E-7350-6548-91E0-726489E51963}"/>
              </a:ext>
            </a:extLst>
          </p:cNvPr>
          <p:cNvCxnSpPr>
            <a:cxnSpLocks/>
          </p:cNvCxnSpPr>
          <p:nvPr/>
        </p:nvCxnSpPr>
        <p:spPr>
          <a:xfrm flipH="1">
            <a:off x="6746747" y="5121318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B99859-BD6C-4945-9688-91453BA14803}"/>
              </a:ext>
            </a:extLst>
          </p:cNvPr>
          <p:cNvSpPr txBox="1"/>
          <p:nvPr/>
        </p:nvSpPr>
        <p:spPr>
          <a:xfrm>
            <a:off x="7244460" y="5127784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8DB20-8677-C641-B158-881B4EF586B7}"/>
              </a:ext>
            </a:extLst>
          </p:cNvPr>
          <p:cNvSpPr/>
          <p:nvPr/>
        </p:nvSpPr>
        <p:spPr>
          <a:xfrm>
            <a:off x="9610440" y="2105613"/>
            <a:ext cx="1788944" cy="527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399FF2-7970-C042-9617-14F04E0A474D}"/>
              </a:ext>
            </a:extLst>
          </p:cNvPr>
          <p:cNvCxnSpPr>
            <a:cxnSpLocks/>
          </p:cNvCxnSpPr>
          <p:nvPr/>
        </p:nvCxnSpPr>
        <p:spPr>
          <a:xfrm>
            <a:off x="10500394" y="3451206"/>
            <a:ext cx="9036" cy="169831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9B220E-8067-2043-BE61-8A78C14533F6}"/>
              </a:ext>
            </a:extLst>
          </p:cNvPr>
          <p:cNvCxnSpPr>
            <a:cxnSpLocks/>
          </p:cNvCxnSpPr>
          <p:nvPr/>
        </p:nvCxnSpPr>
        <p:spPr>
          <a:xfrm flipH="1">
            <a:off x="9538160" y="5157454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18C819-F534-0F46-9F1F-18B5DA0ED8DA}"/>
              </a:ext>
            </a:extLst>
          </p:cNvPr>
          <p:cNvSpPr txBox="1"/>
          <p:nvPr/>
        </p:nvSpPr>
        <p:spPr>
          <a:xfrm>
            <a:off x="10035873" y="5163920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9067BE-BF6C-6E48-8716-486A754C0275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10495880" y="2633309"/>
            <a:ext cx="9032" cy="51012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5840B9-2053-2E40-9107-55270BA236E1}"/>
              </a:ext>
            </a:extLst>
          </p:cNvPr>
          <p:cNvSpPr txBox="1"/>
          <p:nvPr/>
        </p:nvSpPr>
        <p:spPr>
          <a:xfrm>
            <a:off x="9406695" y="3143429"/>
            <a:ext cx="219643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network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419D21-9E3B-5041-9D8C-3459E2636E10}"/>
              </a:ext>
            </a:extLst>
          </p:cNvPr>
          <p:cNvSpPr txBox="1"/>
          <p:nvPr/>
        </p:nvSpPr>
        <p:spPr>
          <a:xfrm>
            <a:off x="6975156" y="3162672"/>
            <a:ext cx="14766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API call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F0C87E-9D94-7A44-B4F2-7A0271839115}"/>
              </a:ext>
            </a:extLst>
          </p:cNvPr>
          <p:cNvSpPr/>
          <p:nvPr/>
        </p:nvSpPr>
        <p:spPr>
          <a:xfrm>
            <a:off x="9610440" y="3848377"/>
            <a:ext cx="1788944" cy="7691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Server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87EB4-6E08-3F4E-A879-15636DCC5F77}"/>
              </a:ext>
            </a:extLst>
          </p:cNvPr>
          <p:cNvSpPr txBox="1"/>
          <p:nvPr/>
        </p:nvSpPr>
        <p:spPr>
          <a:xfrm>
            <a:off x="10492378" y="2789487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1A5F22-5BF7-EF40-9048-3DD7699CCC13}"/>
              </a:ext>
            </a:extLst>
          </p:cNvPr>
          <p:cNvSpPr txBox="1"/>
          <p:nvPr/>
        </p:nvSpPr>
        <p:spPr>
          <a:xfrm>
            <a:off x="6749485" y="1465762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API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FDC2E-EBA6-2540-97C4-51022303D967}"/>
              </a:ext>
            </a:extLst>
          </p:cNvPr>
          <p:cNvSpPr txBox="1"/>
          <p:nvPr/>
        </p:nvSpPr>
        <p:spPr>
          <a:xfrm>
            <a:off x="9305834" y="1460997"/>
            <a:ext cx="23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protocol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8A51D0-1429-438D-CEA8-B46F8B3CB321}"/>
              </a:ext>
            </a:extLst>
          </p:cNvPr>
          <p:cNvGrpSpPr/>
          <p:nvPr/>
        </p:nvGrpSpPr>
        <p:grpSpPr>
          <a:xfrm>
            <a:off x="453736" y="4987635"/>
            <a:ext cx="5155709" cy="904701"/>
            <a:chOff x="453736" y="4987635"/>
            <a:chExt cx="5155709" cy="9047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A9B0F9-EE81-292D-8C5D-0D8FE553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736" y="5071544"/>
              <a:ext cx="1304485" cy="3783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BE98D9-197D-A501-E743-9D4BE3E4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601" y="4987635"/>
              <a:ext cx="451552" cy="485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C480E9D-9D52-AC57-1F0B-8DFB69C30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256" y="5539532"/>
              <a:ext cx="652242" cy="3528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33C755F-2E4D-DB4B-BECF-2600D5488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36" y="5539532"/>
              <a:ext cx="1053622" cy="3266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12D159-FD2D-E35C-2229-9504F248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6673" y="5188325"/>
              <a:ext cx="1392772" cy="5518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3229E4-8155-CA9D-9EBD-E116AE47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396" y="5539532"/>
              <a:ext cx="890424" cy="3241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F57F969-3C10-7635-47FC-92A0CA22E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3975" y="5037807"/>
              <a:ext cx="1007631" cy="356547"/>
            </a:xfrm>
            <a:prstGeom prst="rect">
              <a:avLst/>
            </a:prstGeom>
            <a:effectLst/>
          </p:spPr>
        </p:pic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6A086E-8526-C6FD-B7C9-B4845B994B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 Narrow"/>
                <a:cs typeface="Arial Narrow"/>
              </a:rPr>
              <a:t>After taking this tutorial, you should be able to:</a:t>
            </a:r>
            <a:br>
              <a:rPr lang="en-US" sz="2800" dirty="0">
                <a:latin typeface="Arial Narrow"/>
                <a:cs typeface="Arial Narrow"/>
              </a:rPr>
            </a:br>
            <a:endParaRPr lang="en-US" dirty="0"/>
          </a:p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4</a:t>
            </a:r>
          </a:p>
          <a:p>
            <a:r>
              <a:rPr lang="en-GB" dirty="0"/>
              <a:t>Describe how to build Cloud simulation environments using HLA 4</a:t>
            </a:r>
          </a:p>
          <a:p>
            <a:pPr lvl="1"/>
            <a:r>
              <a:rPr lang="en-GB" dirty="0"/>
              <a:t>New for 2025</a:t>
            </a:r>
          </a:p>
        </p:txBody>
      </p:sp>
    </p:spTree>
    <p:extLst>
      <p:ext uri="{BB962C8B-B14F-4D97-AF65-F5344CB8AC3E}">
        <p14:creationId xmlns:p14="http://schemas.microsoft.com/office/powerpoint/2010/main" val="220667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8A5E-E905-FBC9-DF2E-8DF89F2F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31" y="10160"/>
            <a:ext cx="9601937" cy="705610"/>
          </a:xfrm>
        </p:spPr>
        <p:txBody>
          <a:bodyPr/>
          <a:lstStyle/>
          <a:p>
            <a:r>
              <a:rPr lang="en-US" dirty="0"/>
              <a:t>HLA 4 Federate Protocol Deployment in the Cloud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DD7ACA-1421-8EC4-B9B1-8AC0B1AE04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977" y="4541796"/>
            <a:ext cx="5446091" cy="1629308"/>
          </a:xfrm>
        </p:spPr>
        <p:txBody>
          <a:bodyPr/>
          <a:lstStyle/>
          <a:p>
            <a:r>
              <a:rPr lang="en-US" sz="2400" dirty="0"/>
              <a:t>Deploy large CPU consumers in the Cloud</a:t>
            </a:r>
          </a:p>
          <a:p>
            <a:r>
              <a:rPr lang="en-US" sz="2400" dirty="0"/>
              <a:t>Deploy large GPU consumers locally</a:t>
            </a:r>
          </a:p>
          <a:p>
            <a:r>
              <a:rPr lang="en-US" sz="2400" dirty="0"/>
              <a:t>Collect Big Data in the Cloud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E52BD-060A-35C3-C22A-80156C452E17}"/>
              </a:ext>
            </a:extLst>
          </p:cNvPr>
          <p:cNvSpPr/>
          <p:nvPr/>
        </p:nvSpPr>
        <p:spPr>
          <a:xfrm>
            <a:off x="4280899" y="3223960"/>
            <a:ext cx="1205913" cy="836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7C910-0C8F-3C10-7D9A-1F475346E609}"/>
              </a:ext>
            </a:extLst>
          </p:cNvPr>
          <p:cNvSpPr/>
          <p:nvPr/>
        </p:nvSpPr>
        <p:spPr>
          <a:xfrm>
            <a:off x="2859906" y="3223960"/>
            <a:ext cx="1205913" cy="8362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C64F2-C1E6-1E89-2B05-96B2BD4E12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872" y="988185"/>
            <a:ext cx="4536200" cy="19247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A65BA0-EFD9-AD25-7599-CCE9308FF5B2}"/>
              </a:ext>
            </a:extLst>
          </p:cNvPr>
          <p:cNvSpPr/>
          <p:nvPr/>
        </p:nvSpPr>
        <p:spPr>
          <a:xfrm>
            <a:off x="3912929" y="2316432"/>
            <a:ext cx="3496009" cy="3065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RTI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5766EC-FC58-FD44-37FB-5E0F0BBE91C3}"/>
              </a:ext>
            </a:extLst>
          </p:cNvPr>
          <p:cNvCxnSpPr>
            <a:cxnSpLocks/>
          </p:cNvCxnSpPr>
          <p:nvPr/>
        </p:nvCxnSpPr>
        <p:spPr>
          <a:xfrm flipH="1">
            <a:off x="3383954" y="2624337"/>
            <a:ext cx="984354" cy="9085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098FE4-A246-4035-AB53-798503E073FE}"/>
              </a:ext>
            </a:extLst>
          </p:cNvPr>
          <p:cNvCxnSpPr>
            <a:cxnSpLocks/>
          </p:cNvCxnSpPr>
          <p:nvPr/>
        </p:nvCxnSpPr>
        <p:spPr>
          <a:xfrm>
            <a:off x="4474796" y="2625238"/>
            <a:ext cx="367970" cy="91390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BA3C941-5F59-01AF-D971-E25DDE5CD891}"/>
              </a:ext>
            </a:extLst>
          </p:cNvPr>
          <p:cNvSpPr/>
          <p:nvPr/>
        </p:nvSpPr>
        <p:spPr>
          <a:xfrm>
            <a:off x="4848043" y="1880911"/>
            <a:ext cx="813164" cy="34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CGF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FDDC42-0A64-4AF3-1641-6FB2366E9452}"/>
              </a:ext>
            </a:extLst>
          </p:cNvPr>
          <p:cNvSpPr/>
          <p:nvPr/>
        </p:nvSpPr>
        <p:spPr>
          <a:xfrm>
            <a:off x="5726122" y="1874443"/>
            <a:ext cx="1336101" cy="34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Data Logger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9E4AD-4AA3-CC4E-8852-1C05FA68BFFB}"/>
              </a:ext>
            </a:extLst>
          </p:cNvPr>
          <p:cNvSpPr txBox="1"/>
          <p:nvPr/>
        </p:nvSpPr>
        <p:spPr>
          <a:xfrm>
            <a:off x="4161388" y="1286295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Cloud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D7959D-7CF4-D4A2-FF6F-456CD60684A1}"/>
              </a:ext>
            </a:extLst>
          </p:cNvPr>
          <p:cNvSpPr/>
          <p:nvPr/>
        </p:nvSpPr>
        <p:spPr>
          <a:xfrm>
            <a:off x="4399717" y="3494131"/>
            <a:ext cx="965460" cy="34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Federate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1C60C9-18AB-EE18-5E94-6061EA0B8628}"/>
              </a:ext>
            </a:extLst>
          </p:cNvPr>
          <p:cNvSpPr/>
          <p:nvPr/>
        </p:nvSpPr>
        <p:spPr>
          <a:xfrm>
            <a:off x="2947469" y="3494130"/>
            <a:ext cx="965460" cy="34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Federate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CA4E1-FA6A-AF72-D5EF-1E1A620A2FCC}"/>
              </a:ext>
            </a:extLst>
          </p:cNvPr>
          <p:cNvSpPr txBox="1"/>
          <p:nvPr/>
        </p:nvSpPr>
        <p:spPr>
          <a:xfrm>
            <a:off x="3066631" y="2824964"/>
            <a:ext cx="945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Protocol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EC959-E075-36AF-EE60-AA4388BCD386}"/>
              </a:ext>
            </a:extLst>
          </p:cNvPr>
          <p:cNvSpPr txBox="1"/>
          <p:nvPr/>
        </p:nvSpPr>
        <p:spPr>
          <a:xfrm>
            <a:off x="4637969" y="2824964"/>
            <a:ext cx="945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Protocol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93C45-5B28-ABE2-00F6-C50AECF052C5}"/>
              </a:ext>
            </a:extLst>
          </p:cNvPr>
          <p:cNvSpPr txBox="1"/>
          <p:nvPr/>
        </p:nvSpPr>
        <p:spPr>
          <a:xfrm>
            <a:off x="2026719" y="3351977"/>
            <a:ext cx="87563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Site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9ED27-66A7-48C0-66F0-73AD72F1402B}"/>
              </a:ext>
            </a:extLst>
          </p:cNvPr>
          <p:cNvSpPr txBox="1"/>
          <p:nvPr/>
        </p:nvSpPr>
        <p:spPr>
          <a:xfrm>
            <a:off x="5201944" y="3351977"/>
            <a:ext cx="87563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Site 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6B7595-7D8C-453A-D813-7686C5E2CC19}"/>
              </a:ext>
            </a:extLst>
          </p:cNvPr>
          <p:cNvCxnSpPr>
            <a:cxnSpLocks/>
          </p:cNvCxnSpPr>
          <p:nvPr/>
        </p:nvCxnSpPr>
        <p:spPr>
          <a:xfrm>
            <a:off x="6708238" y="2621843"/>
            <a:ext cx="482678" cy="58145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C88CF552-1840-B7B7-626C-7881BF938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56" y="3291580"/>
            <a:ext cx="792929" cy="7929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D630928-A862-4854-D847-99EC41D86D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84870" y="3192830"/>
            <a:ext cx="1023248" cy="10454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1B0635B-BEDC-AF6B-50B7-FBD5059F2AC7}"/>
              </a:ext>
            </a:extLst>
          </p:cNvPr>
          <p:cNvSpPr txBox="1"/>
          <p:nvPr/>
        </p:nvSpPr>
        <p:spPr>
          <a:xfrm>
            <a:off x="7408938" y="2652958"/>
            <a:ext cx="1087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Protocol over</a:t>
            </a:r>
            <a:br>
              <a:rPr lang="en-US" sz="1050" b="1" dirty="0"/>
            </a:br>
            <a:r>
              <a:rPr lang="en-US" sz="1050" b="1" dirty="0"/>
              <a:t>4G/5G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41A41053-AA42-B93A-E3BB-793A6ED84DBD}"/>
              </a:ext>
            </a:extLst>
          </p:cNvPr>
          <p:cNvSpPr txBox="1">
            <a:spLocks/>
          </p:cNvSpPr>
          <p:nvPr/>
        </p:nvSpPr>
        <p:spPr bwMode="auto">
          <a:xfrm>
            <a:off x="6345252" y="4510677"/>
            <a:ext cx="5446091" cy="16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Connect live systems over 4G/5G</a:t>
            </a:r>
          </a:p>
          <a:p>
            <a:r>
              <a:rPr lang="en-US" sz="2400" kern="0" dirty="0"/>
              <a:t>Point-to-point communication</a:t>
            </a:r>
          </a:p>
          <a:p>
            <a:r>
              <a:rPr lang="en-US" sz="2400" kern="0" dirty="0"/>
              <a:t>Fault tolerance and fast reconnect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1686AC-E025-C6F3-7254-EFDD0C0120F4}"/>
              </a:ext>
            </a:extLst>
          </p:cNvPr>
          <p:cNvSpPr txBox="1"/>
          <p:nvPr/>
        </p:nvSpPr>
        <p:spPr>
          <a:xfrm>
            <a:off x="8787921" y="2871944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 training</a:t>
            </a:r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5A3C0B58-CCD2-A51A-2D7C-F3FFF51A82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6B7E665-E00B-D4B1-B5D6-716E3289CF7E}"/>
              </a:ext>
            </a:extLst>
          </p:cNvPr>
          <p:cNvCxnSpPr>
            <a:cxnSpLocks/>
          </p:cNvCxnSpPr>
          <p:nvPr/>
        </p:nvCxnSpPr>
        <p:spPr>
          <a:xfrm>
            <a:off x="6837204" y="2624337"/>
            <a:ext cx="1246868" cy="68787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22ECAD-B573-08F9-AE79-AF61DD575627}"/>
              </a:ext>
            </a:extLst>
          </p:cNvPr>
          <p:cNvSpPr txBox="1"/>
          <p:nvPr/>
        </p:nvSpPr>
        <p:spPr>
          <a:xfrm>
            <a:off x="5931291" y="2854301"/>
            <a:ext cx="1087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Protocol over</a:t>
            </a:r>
            <a:br>
              <a:rPr lang="en-US" sz="1050" b="1" dirty="0"/>
            </a:br>
            <a:r>
              <a:rPr lang="en-US" sz="1050" b="1" dirty="0"/>
              <a:t>4G/5G</a:t>
            </a:r>
          </a:p>
        </p:txBody>
      </p:sp>
    </p:spTree>
    <p:extLst>
      <p:ext uri="{BB962C8B-B14F-4D97-AF65-F5344CB8AC3E}">
        <p14:creationId xmlns:p14="http://schemas.microsoft.com/office/powerpoint/2010/main" val="1812510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7">
            <a:extLst>
              <a:ext uri="{FF2B5EF4-FFF2-40B4-BE49-F238E27FC236}">
                <a16:creationId xmlns:a16="http://schemas.microsoft.com/office/drawing/2014/main" id="{E53732F9-5C00-DD4A-8B6A-AD40EAD17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7483" y="405930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AAB8486-440B-014C-8466-6CAFC0669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9433" y="4062475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4C0CFD9-76C1-6546-BB96-76A50E5B4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6368" y="406565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HLA 4: Federate Authentication and Cloud Security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F4DEB-60CC-3E44-920B-B5C326C9C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990599"/>
            <a:ext cx="5445125" cy="50113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Federates may be required to provide credentials to connect and join a federation</a:t>
            </a:r>
          </a:p>
          <a:p>
            <a:r>
              <a:rPr lang="en-US" dirty="0"/>
              <a:t>Support  for passwords, PKI certificates (X.509), etc.</a:t>
            </a:r>
          </a:p>
          <a:p>
            <a:r>
              <a:rPr lang="en-US" dirty="0"/>
              <a:t>Flexible mechanism through plug-in</a:t>
            </a:r>
          </a:p>
          <a:p>
            <a:r>
              <a:rPr lang="en-US" dirty="0"/>
              <a:t>May connect to existing authorization services</a:t>
            </a:r>
          </a:p>
          <a:p>
            <a:r>
              <a:rPr lang="en-US" dirty="0"/>
              <a:t>May implement different policies</a:t>
            </a:r>
          </a:p>
          <a:p>
            <a:r>
              <a:rPr lang="en-US" dirty="0"/>
              <a:t>Also useful for Zero Trust Architectures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7C9DEF-749D-B541-B4B4-F9CB26D4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771" y="2716747"/>
            <a:ext cx="441325" cy="39625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0284141-7B51-2D46-9549-63228FEB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014" y="4602225"/>
            <a:ext cx="5181600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</a:rPr>
              <a:t>Runtime Infrastructure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D9C0DC15-FA00-9F43-BF50-E739912B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390" y="3221099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/>
              <a:t>Federate A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05D13F56-0924-2546-BDB7-0A3E6CE8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24" y="3221099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/>
              <a:t>Federate B</a:t>
            </a: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9DCA1477-DFAA-6C4C-8881-9774BC15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440" y="3221099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/>
              <a:t>Federate 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CB6D9C-ADBD-9442-AA5B-FFDCB87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9" y="5342103"/>
            <a:ext cx="560630" cy="3212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8239962" y="5663379"/>
            <a:ext cx="110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Public Key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ABDC70F-5BA6-EB40-AB09-E0616A983063}"/>
              </a:ext>
            </a:extLst>
          </p:cNvPr>
          <p:cNvSpPr/>
          <p:nvPr/>
        </p:nvSpPr>
        <p:spPr bwMode="auto">
          <a:xfrm>
            <a:off x="7689298" y="1310110"/>
            <a:ext cx="1065466" cy="633046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Certificate</a:t>
            </a:r>
            <a:endParaRPr lang="en-US" sz="14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Authority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532EE3-BDAE-1E4D-8B7C-4EEE39D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3196" y="1355805"/>
            <a:ext cx="560630" cy="321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132EEC-1C45-0747-9CE1-AFF645E9EE5C}"/>
              </a:ext>
            </a:extLst>
          </p:cNvPr>
          <p:cNvSpPr txBox="1"/>
          <p:nvPr/>
        </p:nvSpPr>
        <p:spPr>
          <a:xfrm>
            <a:off x="8863992" y="1677081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Private 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981188-CA88-454D-8F32-796C007E89D2}"/>
              </a:ext>
            </a:extLst>
          </p:cNvPr>
          <p:cNvSpPr txBox="1"/>
          <p:nvPr/>
        </p:nvSpPr>
        <p:spPr>
          <a:xfrm>
            <a:off x="6561655" y="2410118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Certificate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8A578-839A-9E45-9211-FCBB8B4F2B1C}"/>
              </a:ext>
            </a:extLst>
          </p:cNvPr>
          <p:cNvSpPr txBox="1"/>
          <p:nvPr/>
        </p:nvSpPr>
        <p:spPr>
          <a:xfrm>
            <a:off x="8298590" y="2389372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Certificate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1F8B8-BCD3-7848-B245-0324D072999E}"/>
              </a:ext>
            </a:extLst>
          </p:cNvPr>
          <p:cNvSpPr txBox="1"/>
          <p:nvPr/>
        </p:nvSpPr>
        <p:spPr>
          <a:xfrm>
            <a:off x="10009705" y="2368626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Certificate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FB4DF79-58FC-8A63-7AF4-1CB15F2D7F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40FB916-63D0-AAEE-4EA2-D53AD87B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706" y="2716747"/>
            <a:ext cx="441325" cy="39625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7CE41EA-F951-CD3C-E6B9-B28A554D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6821" y="2716747"/>
            <a:ext cx="441325" cy="3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5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5070-3AF9-9582-D30D-35437EEB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SE" dirty="0"/>
              <a:t>Scalability &amp; Elasticity with DDM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353F-513B-05F7-A626-E70912F2F1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3650634"/>
            <a:ext cx="11250613" cy="247076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Modern RTIs can deliver a million updates/second to a federate, but few federates, can process that incoming data rate</a:t>
            </a:r>
          </a:p>
          <a:p>
            <a:pPr lvl="1"/>
            <a:r>
              <a:rPr lang="en-GB" dirty="0"/>
              <a:t>Use elastic CPUs to scale horizontally to split the work across more federates</a:t>
            </a:r>
          </a:p>
          <a:p>
            <a:r>
              <a:rPr lang="en-GB" dirty="0"/>
              <a:t>Reducing the data flow to each federate is the key to scalability</a:t>
            </a:r>
          </a:p>
          <a:p>
            <a:pPr lvl="1"/>
            <a:r>
              <a:rPr lang="en-GB" dirty="0"/>
              <a:t>HLA Data Distribution Management (DDM) provides powerful ways to filter data </a:t>
            </a:r>
          </a:p>
          <a:p>
            <a:pPr lvl="1"/>
            <a:r>
              <a:rPr lang="en-GB" dirty="0"/>
              <a:t>HLA 4 makes it possible to extend reference FOMs with tailored DDM</a:t>
            </a:r>
          </a:p>
          <a:p>
            <a:endParaRPr lang="en-GB" dirty="0"/>
          </a:p>
          <a:p>
            <a:endParaRPr lang="en-S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F7D452-9554-3956-F99A-EB03B86BE44F}"/>
              </a:ext>
            </a:extLst>
          </p:cNvPr>
          <p:cNvGrpSpPr/>
          <p:nvPr/>
        </p:nvGrpSpPr>
        <p:grpSpPr>
          <a:xfrm>
            <a:off x="3076861" y="1148683"/>
            <a:ext cx="1911096" cy="1814782"/>
            <a:chOff x="1829647" y="1017897"/>
            <a:chExt cx="2186957" cy="2162412"/>
          </a:xfrm>
        </p:grpSpPr>
        <p:pic>
          <p:nvPicPr>
            <p:cNvPr id="6" name="Picture 5" descr="Screen Shot 2015-03-14 at 21.39.08.png">
              <a:extLst>
                <a:ext uri="{FF2B5EF4-FFF2-40B4-BE49-F238E27FC236}">
                  <a16:creationId xmlns:a16="http://schemas.microsoft.com/office/drawing/2014/main" id="{75A6332C-E1F7-A09B-36F8-7B0752286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647" y="1017898"/>
              <a:ext cx="2186957" cy="216241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8FE27B-20E9-F632-FE05-904C2FC8C008}"/>
                </a:ext>
              </a:extLst>
            </p:cNvPr>
            <p:cNvGrpSpPr/>
            <p:nvPr/>
          </p:nvGrpSpPr>
          <p:grpSpPr>
            <a:xfrm>
              <a:off x="1829647" y="1017897"/>
              <a:ext cx="2168734" cy="2162412"/>
              <a:chOff x="4041603" y="3732571"/>
              <a:chExt cx="1977874" cy="197210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96CF9E-45A0-AF5D-B1A7-1DCEDF36063E}"/>
                  </a:ext>
                </a:extLst>
              </p:cNvPr>
              <p:cNvSpPr/>
              <p:nvPr/>
            </p:nvSpPr>
            <p:spPr>
              <a:xfrm>
                <a:off x="4041603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0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9BA7C3-60ED-A4ED-E1D5-BF46DBF28506}"/>
                  </a:ext>
                </a:extLst>
              </p:cNvPr>
              <p:cNvSpPr/>
              <p:nvPr/>
            </p:nvSpPr>
            <p:spPr>
              <a:xfrm>
                <a:off x="4535464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AB18A7-DDF5-059D-4697-D8A4DB36850B}"/>
                  </a:ext>
                </a:extLst>
              </p:cNvPr>
              <p:cNvSpPr/>
              <p:nvPr/>
            </p:nvSpPr>
            <p:spPr>
              <a:xfrm>
                <a:off x="5029325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A1228C-F6DC-6F28-A75C-208E3D921760}"/>
                  </a:ext>
                </a:extLst>
              </p:cNvPr>
              <p:cNvSpPr/>
              <p:nvPr/>
            </p:nvSpPr>
            <p:spPr>
              <a:xfrm>
                <a:off x="5523186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3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F59FDA-0FC0-110E-25F1-3684B6F5B1AE}"/>
                  </a:ext>
                </a:extLst>
              </p:cNvPr>
              <p:cNvSpPr/>
              <p:nvPr/>
            </p:nvSpPr>
            <p:spPr>
              <a:xfrm>
                <a:off x="4041603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B80CD3-70ED-13FB-B144-C7DE63C5F847}"/>
                  </a:ext>
                </a:extLst>
              </p:cNvPr>
              <p:cNvSpPr/>
              <p:nvPr/>
            </p:nvSpPr>
            <p:spPr>
              <a:xfrm>
                <a:off x="4535464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5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CE7E5D-DDBA-77E5-BE75-59BA3AC3AF2C}"/>
                  </a:ext>
                </a:extLst>
              </p:cNvPr>
              <p:cNvSpPr/>
              <p:nvPr/>
            </p:nvSpPr>
            <p:spPr>
              <a:xfrm>
                <a:off x="5029325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6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ADE3F-7C4B-B9EA-E9A8-5D00338A1E3A}"/>
                  </a:ext>
                </a:extLst>
              </p:cNvPr>
              <p:cNvSpPr/>
              <p:nvPr/>
            </p:nvSpPr>
            <p:spPr>
              <a:xfrm>
                <a:off x="5523186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7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859549-E7D2-0002-C84C-F925531C08E8}"/>
                  </a:ext>
                </a:extLst>
              </p:cNvPr>
              <p:cNvSpPr/>
              <p:nvPr/>
            </p:nvSpPr>
            <p:spPr>
              <a:xfrm>
                <a:off x="4042818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7D8DE4F-B9EF-B3C3-1B9C-7C91A0D7A595}"/>
                  </a:ext>
                </a:extLst>
              </p:cNvPr>
              <p:cNvSpPr/>
              <p:nvPr/>
            </p:nvSpPr>
            <p:spPr>
              <a:xfrm>
                <a:off x="4536679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9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99C8AF-C078-2FD0-ED24-F5B80711DD04}"/>
                  </a:ext>
                </a:extLst>
              </p:cNvPr>
              <p:cNvSpPr/>
              <p:nvPr/>
            </p:nvSpPr>
            <p:spPr>
              <a:xfrm>
                <a:off x="5030540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10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AF60A1-26E4-6E8F-F882-28D5267F8383}"/>
                  </a:ext>
                </a:extLst>
              </p:cNvPr>
              <p:cNvSpPr/>
              <p:nvPr/>
            </p:nvSpPr>
            <p:spPr>
              <a:xfrm>
                <a:off x="5524401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3D9D5E-BC06-1C13-47C8-B5A43BA1E153}"/>
                  </a:ext>
                </a:extLst>
              </p:cNvPr>
              <p:cNvSpPr/>
              <p:nvPr/>
            </p:nvSpPr>
            <p:spPr>
              <a:xfrm>
                <a:off x="4044033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E0CE3F-E815-F6F2-BE60-FBB5E362FF5F}"/>
                  </a:ext>
                </a:extLst>
              </p:cNvPr>
              <p:cNvSpPr/>
              <p:nvPr/>
            </p:nvSpPr>
            <p:spPr>
              <a:xfrm>
                <a:off x="4537894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A35F0A-7393-CEA2-1BD3-67703B1C3363}"/>
                  </a:ext>
                </a:extLst>
              </p:cNvPr>
              <p:cNvSpPr/>
              <p:nvPr/>
            </p:nvSpPr>
            <p:spPr>
              <a:xfrm>
                <a:off x="5031755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14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08595B-2C48-2CB1-DE62-736B61AA0EAA}"/>
                  </a:ext>
                </a:extLst>
              </p:cNvPr>
              <p:cNvSpPr/>
              <p:nvPr/>
            </p:nvSpPr>
            <p:spPr>
              <a:xfrm>
                <a:off x="5525616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15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B2FBAA-F0C6-897D-65D3-C15FB3BEF166}"/>
                </a:ext>
              </a:extLst>
            </p:cNvPr>
            <p:cNvSpPr/>
            <p:nvPr/>
          </p:nvSpPr>
          <p:spPr>
            <a:xfrm>
              <a:off x="2365457" y="1552996"/>
              <a:ext cx="533146" cy="53314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9FDE2F-FA16-4BFA-6AFB-06F9D8CB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838" y="1637578"/>
              <a:ext cx="354815" cy="35481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36A1B51-4CAC-5EE8-3B54-002903216EB4}"/>
              </a:ext>
            </a:extLst>
          </p:cNvPr>
          <p:cNvSpPr txBox="1"/>
          <p:nvPr/>
        </p:nvSpPr>
        <p:spPr>
          <a:xfrm>
            <a:off x="3076861" y="3095702"/>
            <a:ext cx="199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Filter on Lat/Long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51A080-7BB2-F33A-3527-9BEA9F5B2A65}"/>
              </a:ext>
            </a:extLst>
          </p:cNvPr>
          <p:cNvGrpSpPr/>
          <p:nvPr/>
        </p:nvGrpSpPr>
        <p:grpSpPr>
          <a:xfrm>
            <a:off x="6322947" y="1113462"/>
            <a:ext cx="1995623" cy="1823822"/>
            <a:chOff x="5290009" y="989085"/>
            <a:chExt cx="2170292" cy="216241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654E15-C5B1-D116-6887-9F616CCD04B3}"/>
                </a:ext>
              </a:extLst>
            </p:cNvPr>
            <p:cNvSpPr/>
            <p:nvPr/>
          </p:nvSpPr>
          <p:spPr>
            <a:xfrm>
              <a:off x="5290009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D6648C-8A3C-CDA1-E05F-3E8A6B8EC396}"/>
                </a:ext>
              </a:extLst>
            </p:cNvPr>
            <p:cNvSpPr/>
            <p:nvPr/>
          </p:nvSpPr>
          <p:spPr>
            <a:xfrm>
              <a:off x="5831526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32029A-46BA-F942-9962-6E18049F2923}"/>
                </a:ext>
              </a:extLst>
            </p:cNvPr>
            <p:cNvSpPr/>
            <p:nvPr/>
          </p:nvSpPr>
          <p:spPr>
            <a:xfrm>
              <a:off x="6373044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476B5D-C2F1-9CA7-8D68-41ECE7783F83}"/>
                </a:ext>
              </a:extLst>
            </p:cNvPr>
            <p:cNvSpPr/>
            <p:nvPr/>
          </p:nvSpPr>
          <p:spPr>
            <a:xfrm>
              <a:off x="6914561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20F740D-3C03-244A-EA9D-5E9041304980}"/>
                </a:ext>
              </a:extLst>
            </p:cNvPr>
            <p:cNvSpPr/>
            <p:nvPr/>
          </p:nvSpPr>
          <p:spPr>
            <a:xfrm>
              <a:off x="5290009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874DB2-FD4B-2839-47E6-86D8D53B32A9}"/>
                </a:ext>
              </a:extLst>
            </p:cNvPr>
            <p:cNvSpPr/>
            <p:nvPr/>
          </p:nvSpPr>
          <p:spPr>
            <a:xfrm>
              <a:off x="5831526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0AD6E5-F4E7-D936-F674-C702F1C97385}"/>
                </a:ext>
              </a:extLst>
            </p:cNvPr>
            <p:cNvSpPr/>
            <p:nvPr/>
          </p:nvSpPr>
          <p:spPr>
            <a:xfrm>
              <a:off x="6373044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6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02A123E-B800-D5CF-54CF-5DA676738ED8}"/>
                </a:ext>
              </a:extLst>
            </p:cNvPr>
            <p:cNvSpPr/>
            <p:nvPr/>
          </p:nvSpPr>
          <p:spPr>
            <a:xfrm>
              <a:off x="6914561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7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DD2B85-D3C0-FA7C-30DB-E142F1378A58}"/>
                </a:ext>
              </a:extLst>
            </p:cNvPr>
            <p:cNvSpPr/>
            <p:nvPr/>
          </p:nvSpPr>
          <p:spPr>
            <a:xfrm>
              <a:off x="5291341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8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ABCCCF-EE0E-0CA5-2C17-F1F10A2DEEC4}"/>
                </a:ext>
              </a:extLst>
            </p:cNvPr>
            <p:cNvSpPr/>
            <p:nvPr/>
          </p:nvSpPr>
          <p:spPr>
            <a:xfrm>
              <a:off x="6374376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4F4E7E1-E606-BBD2-0BDC-D1D356A440E3}"/>
                </a:ext>
              </a:extLst>
            </p:cNvPr>
            <p:cNvSpPr/>
            <p:nvPr/>
          </p:nvSpPr>
          <p:spPr>
            <a:xfrm>
              <a:off x="6915893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A6458E7-3E5B-0AD4-337E-4A21D81EDF55}"/>
                </a:ext>
              </a:extLst>
            </p:cNvPr>
            <p:cNvSpPr/>
            <p:nvPr/>
          </p:nvSpPr>
          <p:spPr>
            <a:xfrm>
              <a:off x="5292673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5467F1-2319-C7FB-1CDF-3448A34226DC}"/>
                </a:ext>
              </a:extLst>
            </p:cNvPr>
            <p:cNvSpPr/>
            <p:nvPr/>
          </p:nvSpPr>
          <p:spPr>
            <a:xfrm>
              <a:off x="5834191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2F5319E-BBD7-EC18-16E7-FCEFDBDCB2EB}"/>
                </a:ext>
              </a:extLst>
            </p:cNvPr>
            <p:cNvSpPr/>
            <p:nvPr/>
          </p:nvSpPr>
          <p:spPr>
            <a:xfrm>
              <a:off x="6375708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14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0DC5C0A-A8F4-1958-CD91-F5F4D771464D}"/>
                </a:ext>
              </a:extLst>
            </p:cNvPr>
            <p:cNvSpPr/>
            <p:nvPr/>
          </p:nvSpPr>
          <p:spPr>
            <a:xfrm>
              <a:off x="6918784" y="260867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15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9D3811F-77E6-B20F-257F-3BA3FE6AA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463" y="2170577"/>
              <a:ext cx="354815" cy="354815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CB50691-0EF8-2185-07C7-541695968EB5}"/>
              </a:ext>
            </a:extLst>
          </p:cNvPr>
          <p:cNvSpPr txBox="1"/>
          <p:nvPr/>
        </p:nvSpPr>
        <p:spPr>
          <a:xfrm>
            <a:off x="5648904" y="2972591"/>
            <a:ext cx="3339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Filter on air, land, sea, space</a:t>
            </a:r>
          </a:p>
          <a:p>
            <a:pPr algn="ctr"/>
            <a:r>
              <a:rPr lang="en-US" sz="1600" dirty="0"/>
              <a:t>Filter on friendly, opposing, neutral</a:t>
            </a:r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B058F158-0C6A-8589-92F5-5D92C74B38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4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AED5453-F524-754E-B156-AEBD554C6396}"/>
              </a:ext>
            </a:extLst>
          </p:cNvPr>
          <p:cNvSpPr/>
          <p:nvPr/>
        </p:nvSpPr>
        <p:spPr>
          <a:xfrm>
            <a:off x="6057900" y="1276820"/>
            <a:ext cx="5063051" cy="4628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C9F94-F739-F542-A950-FFC0BB72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4 Based Architecture for Cloud, Scalability and MSaaS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4EB7F-8130-DF41-B1AA-A661471503F8}"/>
              </a:ext>
            </a:extLst>
          </p:cNvPr>
          <p:cNvSpPr/>
          <p:nvPr/>
        </p:nvSpPr>
        <p:spPr>
          <a:xfrm>
            <a:off x="8213394" y="1479263"/>
            <a:ext cx="838361" cy="42564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/>
              <a:t>HLA 4 RTI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E1D60-5699-9542-AC84-9DB7E3F8DBCD}"/>
              </a:ext>
            </a:extLst>
          </p:cNvPr>
          <p:cNvCxnSpPr>
            <a:cxnSpLocks/>
            <a:stCxn id="47" idx="3"/>
            <a:endCxn id="97" idx="2"/>
          </p:cNvCxnSpPr>
          <p:nvPr/>
        </p:nvCxnSpPr>
        <p:spPr>
          <a:xfrm flipV="1">
            <a:off x="2615493" y="3160859"/>
            <a:ext cx="3522093" cy="114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A4071-8A80-9748-BFB9-D3ADF86EDA1C}"/>
              </a:ext>
            </a:extLst>
          </p:cNvPr>
          <p:cNvCxnSpPr>
            <a:cxnSpLocks/>
          </p:cNvCxnSpPr>
          <p:nvPr/>
        </p:nvCxnSpPr>
        <p:spPr>
          <a:xfrm>
            <a:off x="2597936" y="2437627"/>
            <a:ext cx="560988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BF20EF-59EC-664D-90F1-39F0A83095F0}"/>
              </a:ext>
            </a:extLst>
          </p:cNvPr>
          <p:cNvCxnSpPr>
            <a:cxnSpLocks/>
          </p:cNvCxnSpPr>
          <p:nvPr/>
        </p:nvCxnSpPr>
        <p:spPr>
          <a:xfrm>
            <a:off x="2618992" y="1696319"/>
            <a:ext cx="55807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A9E06A-BDAB-6C42-A436-8BC91DFDB650}"/>
              </a:ext>
            </a:extLst>
          </p:cNvPr>
          <p:cNvSpPr txBox="1"/>
          <p:nvPr/>
        </p:nvSpPr>
        <p:spPr>
          <a:xfrm>
            <a:off x="2666508" y="138962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6A28A-660E-3141-83D1-0222301A26E3}"/>
              </a:ext>
            </a:extLst>
          </p:cNvPr>
          <p:cNvSpPr txBox="1"/>
          <p:nvPr/>
        </p:nvSpPr>
        <p:spPr>
          <a:xfrm>
            <a:off x="2699385" y="213633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B0B44-B036-874B-97F6-9CA9C6B4E0FD}"/>
              </a:ext>
            </a:extLst>
          </p:cNvPr>
          <p:cNvSpPr txBox="1"/>
          <p:nvPr/>
        </p:nvSpPr>
        <p:spPr>
          <a:xfrm>
            <a:off x="2711487" y="2883327"/>
            <a:ext cx="2868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https/html/REST/</a:t>
            </a:r>
            <a:r>
              <a:rPr lang="en-US" sz="1400" dirty="0" err="1"/>
              <a:t>WebSockets</a:t>
            </a:r>
            <a:r>
              <a:rPr lang="en-US" sz="1400" dirty="0"/>
              <a:t>/etc.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A678F3-1C3A-BB47-BFD2-68A980602F1F}"/>
              </a:ext>
            </a:extLst>
          </p:cNvPr>
          <p:cNvCxnSpPr>
            <a:cxnSpLocks/>
            <a:stCxn id="97" idx="6"/>
          </p:cNvCxnSpPr>
          <p:nvPr/>
        </p:nvCxnSpPr>
        <p:spPr>
          <a:xfrm>
            <a:off x="7355621" y="3160859"/>
            <a:ext cx="85219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5036F2C-4043-314B-9C31-CA421089CEF7}"/>
              </a:ext>
            </a:extLst>
          </p:cNvPr>
          <p:cNvSpPr txBox="1"/>
          <p:nvPr/>
        </p:nvSpPr>
        <p:spPr>
          <a:xfrm>
            <a:off x="1498094" y="795601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On-site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E8146B-493D-9440-BD87-6C2597F474E0}"/>
              </a:ext>
            </a:extLst>
          </p:cNvPr>
          <p:cNvSpPr txBox="1"/>
          <p:nvPr/>
        </p:nvSpPr>
        <p:spPr>
          <a:xfrm>
            <a:off x="7035371" y="780872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Public or Private Cloud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0EDF9F-2A1B-0043-9300-C5BEF4DD3D5D}"/>
              </a:ext>
            </a:extLst>
          </p:cNvPr>
          <p:cNvSpPr/>
          <p:nvPr/>
        </p:nvSpPr>
        <p:spPr>
          <a:xfrm>
            <a:off x="1556803" y="3612628"/>
            <a:ext cx="1059800" cy="6042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C2 System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8E68EB-7DAA-6940-940B-CD59D79EFB17}"/>
              </a:ext>
            </a:extLst>
          </p:cNvPr>
          <p:cNvCxnSpPr>
            <a:cxnSpLocks/>
            <a:stCxn id="62" idx="3"/>
            <a:endCxn id="101" idx="2"/>
          </p:cNvCxnSpPr>
          <p:nvPr/>
        </p:nvCxnSpPr>
        <p:spPr>
          <a:xfrm flipV="1">
            <a:off x="2616603" y="3903975"/>
            <a:ext cx="3511543" cy="10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68BEC11-23BC-634E-A28D-523F6F130726}"/>
              </a:ext>
            </a:extLst>
          </p:cNvPr>
          <p:cNvSpPr txBox="1"/>
          <p:nvPr/>
        </p:nvSpPr>
        <p:spPr>
          <a:xfrm>
            <a:off x="2698386" y="3630445"/>
            <a:ext cx="262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 Sim/C2 Protocol/NVG/etc.</a:t>
            </a:r>
          </a:p>
        </p:txBody>
      </p:sp>
      <p:sp>
        <p:nvSpPr>
          <p:cNvPr id="78" name="Snip Single Corner of Rectangle 77">
            <a:extLst>
              <a:ext uri="{FF2B5EF4-FFF2-40B4-BE49-F238E27FC236}">
                <a16:creationId xmlns:a16="http://schemas.microsoft.com/office/drawing/2014/main" id="{5C771F41-B3BB-6C45-B6E4-8B17217766FD}"/>
              </a:ext>
            </a:extLst>
          </p:cNvPr>
          <p:cNvSpPr/>
          <p:nvPr/>
        </p:nvSpPr>
        <p:spPr>
          <a:xfrm>
            <a:off x="9445899" y="1584317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RPR FOM</a:t>
            </a:r>
          </a:p>
        </p:txBody>
      </p:sp>
      <p:sp>
        <p:nvSpPr>
          <p:cNvPr id="79" name="Snip Single Corner of Rectangle 78">
            <a:extLst>
              <a:ext uri="{FF2B5EF4-FFF2-40B4-BE49-F238E27FC236}">
                <a16:creationId xmlns:a16="http://schemas.microsoft.com/office/drawing/2014/main" id="{96851A63-7296-5A4B-AC15-D158E405557A}"/>
              </a:ext>
            </a:extLst>
          </p:cNvPr>
          <p:cNvSpPr/>
          <p:nvPr/>
        </p:nvSpPr>
        <p:spPr>
          <a:xfrm>
            <a:off x="9444551" y="2384080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L16 FOM</a:t>
            </a:r>
          </a:p>
        </p:txBody>
      </p:sp>
      <p:sp>
        <p:nvSpPr>
          <p:cNvPr id="80" name="Snip Single Corner of Rectangle 79">
            <a:extLst>
              <a:ext uri="{FF2B5EF4-FFF2-40B4-BE49-F238E27FC236}">
                <a16:creationId xmlns:a16="http://schemas.microsoft.com/office/drawing/2014/main" id="{609E7254-C65F-0B4C-A218-458BB9AE3E2B}"/>
              </a:ext>
            </a:extLst>
          </p:cNvPr>
          <p:cNvSpPr/>
          <p:nvPr/>
        </p:nvSpPr>
        <p:spPr>
          <a:xfrm>
            <a:off x="9443203" y="3183843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NATO  FOM</a:t>
            </a:r>
          </a:p>
        </p:txBody>
      </p:sp>
      <p:sp>
        <p:nvSpPr>
          <p:cNvPr id="81" name="Snip Single Corner of Rectangle 80">
            <a:extLst>
              <a:ext uri="{FF2B5EF4-FFF2-40B4-BE49-F238E27FC236}">
                <a16:creationId xmlns:a16="http://schemas.microsoft.com/office/drawing/2014/main" id="{4EE9D20E-156C-9B42-9DCE-CD0D6C34F4BE}"/>
              </a:ext>
            </a:extLst>
          </p:cNvPr>
          <p:cNvSpPr/>
          <p:nvPr/>
        </p:nvSpPr>
        <p:spPr>
          <a:xfrm>
            <a:off x="9441854" y="4024066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Space  FOM</a:t>
            </a:r>
          </a:p>
        </p:txBody>
      </p:sp>
      <p:sp>
        <p:nvSpPr>
          <p:cNvPr id="82" name="Snip Single Corner of Rectangle 81">
            <a:extLst>
              <a:ext uri="{FF2B5EF4-FFF2-40B4-BE49-F238E27FC236}">
                <a16:creationId xmlns:a16="http://schemas.microsoft.com/office/drawing/2014/main" id="{214C75E4-9E30-3C40-831B-111C0F9983BA}"/>
              </a:ext>
            </a:extLst>
          </p:cNvPr>
          <p:cNvSpPr/>
          <p:nvPr/>
        </p:nvSpPr>
        <p:spPr>
          <a:xfrm>
            <a:off x="9440505" y="4864289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  FOM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A9EFA3B-8B85-644A-A331-9207A23426F8}"/>
              </a:ext>
            </a:extLst>
          </p:cNvPr>
          <p:cNvSpPr txBox="1"/>
          <p:nvPr/>
        </p:nvSpPr>
        <p:spPr>
          <a:xfrm>
            <a:off x="7326566" y="2924636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8B64615-6957-B741-8D6F-2EEC00846069}"/>
              </a:ext>
            </a:extLst>
          </p:cNvPr>
          <p:cNvSpPr/>
          <p:nvPr/>
        </p:nvSpPr>
        <p:spPr>
          <a:xfrm>
            <a:off x="1429772" y="1342400"/>
            <a:ext cx="1196609" cy="6911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Classic Training System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2BC4D3-C9C7-DB46-B0F3-36FA1F9FF507}"/>
              </a:ext>
            </a:extLst>
          </p:cNvPr>
          <p:cNvSpPr/>
          <p:nvPr/>
        </p:nvSpPr>
        <p:spPr>
          <a:xfrm>
            <a:off x="1412240" y="2085519"/>
            <a:ext cx="1196609" cy="6911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Game Based Trainer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F1FA023-38A2-E343-B431-9622B373F9E1}"/>
              </a:ext>
            </a:extLst>
          </p:cNvPr>
          <p:cNvSpPr/>
          <p:nvPr/>
        </p:nvSpPr>
        <p:spPr>
          <a:xfrm>
            <a:off x="6137586" y="2810057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Web Server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052DEAC-BC0B-5043-B199-2C7F1549BA3E}"/>
              </a:ext>
            </a:extLst>
          </p:cNvPr>
          <p:cNvCxnSpPr>
            <a:cxnSpLocks/>
            <a:stCxn id="101" idx="6"/>
          </p:cNvCxnSpPr>
          <p:nvPr/>
        </p:nvCxnSpPr>
        <p:spPr>
          <a:xfrm>
            <a:off x="7346181" y="3903975"/>
            <a:ext cx="8616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BEE5A420-3499-5D46-998B-CA49405CD8A8}"/>
              </a:ext>
            </a:extLst>
          </p:cNvPr>
          <p:cNvSpPr/>
          <p:nvPr/>
        </p:nvSpPr>
        <p:spPr>
          <a:xfrm>
            <a:off x="6128146" y="3553173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C2</a:t>
            </a:r>
            <a:br>
              <a:rPr lang="en-US" sz="1300" dirty="0"/>
            </a:br>
            <a:r>
              <a:rPr lang="en-US" sz="1300" dirty="0"/>
              <a:t>Gateway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702280-92C7-1541-9DB2-B408F16810BD}"/>
              </a:ext>
            </a:extLst>
          </p:cNvPr>
          <p:cNvCxnSpPr>
            <a:cxnSpLocks/>
            <a:stCxn id="104" idx="6"/>
          </p:cNvCxnSpPr>
          <p:nvPr/>
        </p:nvCxnSpPr>
        <p:spPr>
          <a:xfrm>
            <a:off x="7336741" y="4638999"/>
            <a:ext cx="87665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98CD421D-908B-B64B-9D83-57597163BA59}"/>
              </a:ext>
            </a:extLst>
          </p:cNvPr>
          <p:cNvSpPr/>
          <p:nvPr/>
        </p:nvSpPr>
        <p:spPr>
          <a:xfrm>
            <a:off x="6118706" y="4288197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Data Recorder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4230B8C-4363-E448-9646-D453E24FF47C}"/>
              </a:ext>
            </a:extLst>
          </p:cNvPr>
          <p:cNvCxnSpPr>
            <a:cxnSpLocks/>
            <a:stCxn id="107" idx="6"/>
          </p:cNvCxnSpPr>
          <p:nvPr/>
        </p:nvCxnSpPr>
        <p:spPr>
          <a:xfrm>
            <a:off x="7327301" y="5384183"/>
            <a:ext cx="8860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66E52A5A-D729-FC41-AC18-9CC54C2C6257}"/>
              </a:ext>
            </a:extLst>
          </p:cNvPr>
          <p:cNvSpPr/>
          <p:nvPr/>
        </p:nvSpPr>
        <p:spPr>
          <a:xfrm>
            <a:off x="6109266" y="5033381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Scalable</a:t>
            </a:r>
            <a:br>
              <a:rPr lang="en-US" sz="1300" dirty="0"/>
            </a:br>
            <a:r>
              <a:rPr lang="en-US" sz="1300" dirty="0"/>
              <a:t>CGF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6EBA7-55F5-064C-B292-05B68DB4106F}"/>
              </a:ext>
            </a:extLst>
          </p:cNvPr>
          <p:cNvGrpSpPr/>
          <p:nvPr/>
        </p:nvGrpSpPr>
        <p:grpSpPr>
          <a:xfrm>
            <a:off x="1549866" y="2870134"/>
            <a:ext cx="1065627" cy="604278"/>
            <a:chOff x="3349179" y="6166937"/>
            <a:chExt cx="1065627" cy="60427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54AECC-4307-0A48-8DC0-322C507A339D}"/>
                </a:ext>
              </a:extLst>
            </p:cNvPr>
            <p:cNvSpPr/>
            <p:nvPr/>
          </p:nvSpPr>
          <p:spPr>
            <a:xfrm>
              <a:off x="3355006" y="6166937"/>
              <a:ext cx="1059800" cy="604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Web Based Client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74410B-FB4C-B642-8BAB-467E1772F5E8}"/>
                </a:ext>
              </a:extLst>
            </p:cNvPr>
            <p:cNvSpPr/>
            <p:nvPr/>
          </p:nvSpPr>
          <p:spPr>
            <a:xfrm>
              <a:off x="3349179" y="6175484"/>
              <a:ext cx="1059800" cy="861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9BAC26D-C3AA-E14D-ABAB-9BE7E67B86A0}"/>
              </a:ext>
            </a:extLst>
          </p:cNvPr>
          <p:cNvSpPr txBox="1"/>
          <p:nvPr/>
        </p:nvSpPr>
        <p:spPr>
          <a:xfrm>
            <a:off x="7326566" y="3653650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B4ED5E-5FEA-F246-AE52-4D418A45632D}"/>
              </a:ext>
            </a:extLst>
          </p:cNvPr>
          <p:cNvSpPr txBox="1"/>
          <p:nvPr/>
        </p:nvSpPr>
        <p:spPr>
          <a:xfrm>
            <a:off x="7326566" y="4404844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16D2A-8617-1F42-858E-09EF21917058}"/>
              </a:ext>
            </a:extLst>
          </p:cNvPr>
          <p:cNvSpPr txBox="1"/>
          <p:nvPr/>
        </p:nvSpPr>
        <p:spPr>
          <a:xfrm>
            <a:off x="7326566" y="5140778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004F4C4-BC12-6E4C-8C5C-F79124B41A78}"/>
              </a:ext>
            </a:extLst>
          </p:cNvPr>
          <p:cNvSpPr txBox="1">
            <a:spLocks/>
          </p:cNvSpPr>
          <p:nvPr/>
        </p:nvSpPr>
        <p:spPr>
          <a:xfrm>
            <a:off x="235029" y="4579952"/>
            <a:ext cx="5627624" cy="1637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HLA 4 supports mixed cloud and on-site deployment</a:t>
            </a:r>
          </a:p>
          <a:p>
            <a:r>
              <a:rPr lang="en-US" sz="1800" kern="0" dirty="0"/>
              <a:t>Scalable CGFs and data recorders may execute in cloud environments</a:t>
            </a:r>
          </a:p>
          <a:p>
            <a:r>
              <a:rPr lang="en-US" sz="1800" kern="0" dirty="0"/>
              <a:t>Training audience may operate classic training systems, web-based interfaces or game-based trainers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FC7C9B1-CA0F-7E03-DB69-FF982081F2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50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3DF914-CA27-F6C4-372A-97F4D595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Features in HLA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C0CFC-9F5E-048F-C0EF-EE616E2320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Directed Interactions</a:t>
            </a:r>
          </a:p>
          <a:p>
            <a:pPr lvl="1"/>
            <a:r>
              <a:rPr lang="en-US" dirty="0"/>
              <a:t>Send interactions directly to instances</a:t>
            </a:r>
          </a:p>
          <a:p>
            <a:r>
              <a:rPr lang="en-US" dirty="0"/>
              <a:t>Flexible Object Model Merging</a:t>
            </a:r>
          </a:p>
          <a:p>
            <a:pPr lvl="1"/>
            <a:r>
              <a:rPr lang="en-US" dirty="0"/>
              <a:t>Easier to reuse existing federates and FOMs</a:t>
            </a:r>
          </a:p>
          <a:p>
            <a:pPr lvl="1"/>
            <a:r>
              <a:rPr lang="en-US" dirty="0"/>
              <a:t>Easier to extend reference FOMs</a:t>
            </a:r>
          </a:p>
          <a:p>
            <a:r>
              <a:rPr lang="en-US" dirty="0"/>
              <a:t>Fault tolerance – handling unplanned leaving federate</a:t>
            </a:r>
          </a:p>
          <a:p>
            <a:r>
              <a:rPr lang="en-US" dirty="0"/>
              <a:t>Improved usability</a:t>
            </a:r>
          </a:p>
          <a:p>
            <a:pPr lvl="1"/>
            <a:r>
              <a:rPr lang="en-US" dirty="0"/>
              <a:t>Default switches</a:t>
            </a:r>
          </a:p>
          <a:p>
            <a:pPr lvl="1"/>
            <a:r>
              <a:rPr lang="en-US" dirty="0"/>
              <a:t>Specify for what attributes values are required vs optional</a:t>
            </a:r>
          </a:p>
          <a:p>
            <a:pPr lvl="1"/>
            <a:r>
              <a:rPr lang="en-US" dirty="0"/>
              <a:t>More complete and flexible Dimension specification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FAA7D68-7A6A-F46B-5581-62BB1A6F60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3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CAC-C54D-DE43-9E97-E1481E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HLA and LVC –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A41C-C05D-5C43-AEBD-4AB0EF11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3539642"/>
            <a:ext cx="10928350" cy="24039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HLA can handle both Live, Virtual and Constructive simulation</a:t>
            </a:r>
          </a:p>
          <a:p>
            <a:r>
              <a:rPr lang="en-US" dirty="0"/>
              <a:t>In LVC settings, information may still need to be bridged between different architectures</a:t>
            </a:r>
          </a:p>
          <a:p>
            <a:r>
              <a:rPr lang="en-US" dirty="0"/>
              <a:t>Standard FOMs exist for bridging</a:t>
            </a:r>
          </a:p>
          <a:p>
            <a:pPr lvl="1"/>
            <a:r>
              <a:rPr lang="en-US" dirty="0"/>
              <a:t>The RPR FOM matches the DIS information model</a:t>
            </a:r>
          </a:p>
          <a:p>
            <a:pPr lvl="1"/>
            <a:r>
              <a:rPr lang="en-US" dirty="0"/>
              <a:t>Tactical Data Link (TDL) such as Link 16</a:t>
            </a:r>
          </a:p>
          <a:p>
            <a:pPr lvl="1"/>
            <a:r>
              <a:rPr lang="en-US" dirty="0"/>
              <a:t>C2SIM – connect to C2 systems</a:t>
            </a:r>
          </a:p>
          <a:p>
            <a:r>
              <a:rPr lang="en-US" dirty="0"/>
              <a:t>Custom gateways may be needed</a:t>
            </a:r>
          </a:p>
          <a:p>
            <a:pPr lvl="1"/>
            <a:endParaRPr 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1AB0CC8-9F5C-7F47-ADA9-FB7E5D475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232" y="237652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7E247576-B17E-8D4B-B68A-C287ABF8D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2237" y="2379701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0B492A7-0BCB-874B-A487-B12628FE8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2303" y="238287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28BE7F7-260F-6A41-93D6-F1CF88BB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01" y="164805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A0073E7-8749-DB4E-A0E0-28B06868C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910" y="235519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2CA6C52-DF85-D14F-8973-E6AAC62F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2303" y="1270082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A0E5638-8E62-EE42-8ADB-8EE7CF119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232" y="1261214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872E0350-243F-F246-9376-539E2AC0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910" y="1258167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A2C6D-D17C-EE4A-80DF-C238F59E7B4B}"/>
              </a:ext>
            </a:extLst>
          </p:cNvPr>
          <p:cNvSpPr txBox="1"/>
          <p:nvPr/>
        </p:nvSpPr>
        <p:spPr>
          <a:xfrm>
            <a:off x="5194022" y="934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D587-1F88-0E44-87B1-779D187753B7}"/>
              </a:ext>
            </a:extLst>
          </p:cNvPr>
          <p:cNvSpPr txBox="1"/>
          <p:nvPr/>
        </p:nvSpPr>
        <p:spPr>
          <a:xfrm>
            <a:off x="7066194" y="912942"/>
            <a:ext cx="9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Link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BAB88-6AB2-D34D-A75A-E1846A977501}"/>
              </a:ext>
            </a:extLst>
          </p:cNvPr>
          <p:cNvSpPr txBox="1"/>
          <p:nvPr/>
        </p:nvSpPr>
        <p:spPr>
          <a:xfrm>
            <a:off x="8198618" y="900750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Command and Control</a:t>
            </a: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9EE22739-6163-164B-BCE0-C07AEA6C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06" y="1648053"/>
            <a:ext cx="1628394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DIS Gateway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218D4BAC-5E70-7440-B32D-45E9517B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23" y="1638909"/>
            <a:ext cx="156361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L16 Gateway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45BF6967-C64D-BA4F-902B-1B4CE752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867" y="161757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C2 Gateway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DBB3D5-B0AD-1143-8D17-465CF822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2" y="2718283"/>
            <a:ext cx="7089838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348E-C691-274A-9D5E-4B0C9A53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/>
          <a:p>
            <a:r>
              <a:rPr lang="en-US" dirty="0"/>
              <a:t>HLA and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C362-05CE-ED4F-8917-7CAB4A233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/>
          <a:p>
            <a:r>
              <a:rPr lang="en-US" dirty="0"/>
              <a:t>HLA is a standard</a:t>
            </a:r>
          </a:p>
          <a:p>
            <a:pPr lvl="1"/>
            <a:r>
              <a:rPr lang="en-US" dirty="0"/>
              <a:t>It has no particular performance</a:t>
            </a:r>
          </a:p>
          <a:p>
            <a:r>
              <a:rPr lang="en-US" dirty="0"/>
              <a:t>Actual RTI implementations exhibit performance</a:t>
            </a:r>
          </a:p>
          <a:p>
            <a:pPr lvl="1"/>
            <a:r>
              <a:rPr lang="en-US" dirty="0"/>
              <a:t>May be optimized for different use cases</a:t>
            </a:r>
          </a:p>
          <a:p>
            <a:r>
              <a:rPr lang="en-US" dirty="0"/>
              <a:t>Sample RTI performance on regular Windows workstations in 2020</a:t>
            </a:r>
          </a:p>
          <a:p>
            <a:pPr lvl="1"/>
            <a:r>
              <a:rPr lang="en-US" dirty="0"/>
              <a:t>Hundreds of systems</a:t>
            </a:r>
          </a:p>
          <a:p>
            <a:pPr lvl="1"/>
            <a:r>
              <a:rPr lang="en-US" dirty="0"/>
              <a:t>100 000’s of updates per second, typically up to 90% of the network’s raw bandwidth</a:t>
            </a:r>
          </a:p>
          <a:p>
            <a:pPr lvl="1"/>
            <a:r>
              <a:rPr lang="en-US" dirty="0"/>
              <a:t>900 Mbps on Gigabit LAN </a:t>
            </a:r>
          </a:p>
          <a:p>
            <a:pPr lvl="1"/>
            <a:r>
              <a:rPr lang="en-US" dirty="0"/>
              <a:t>100 000 object instances</a:t>
            </a:r>
          </a:p>
          <a:p>
            <a:pPr lvl="1"/>
            <a:r>
              <a:rPr lang="en-US" dirty="0"/>
              <a:t>Latency of 0.13 ms on 100 Mbps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93F8-8DA9-2447-BED4-62E17A416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188" y="3929448"/>
            <a:ext cx="5364162" cy="21500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federation bottlenecks:</a:t>
            </a:r>
          </a:p>
          <a:p>
            <a:pPr lvl="1"/>
            <a:r>
              <a:rPr lang="en-US" dirty="0"/>
              <a:t>LAN bandwidth</a:t>
            </a:r>
          </a:p>
          <a:p>
            <a:pPr lvl="1"/>
            <a:r>
              <a:rPr lang="en-US" dirty="0"/>
              <a:t>WAN latency and bandwidth</a:t>
            </a:r>
          </a:p>
          <a:p>
            <a:pPr lvl="1"/>
            <a:r>
              <a:rPr lang="en-US" dirty="0"/>
              <a:t>Federate processing time for incoming data </a:t>
            </a:r>
          </a:p>
          <a:p>
            <a:r>
              <a:rPr lang="en-US" dirty="0"/>
              <a:t>Plan for performance!</a:t>
            </a:r>
          </a:p>
          <a:p>
            <a:pPr lvl="1"/>
            <a:r>
              <a:rPr lang="en-US" dirty="0"/>
              <a:t>Analyze performance requirements</a:t>
            </a:r>
          </a:p>
          <a:p>
            <a:pPr lvl="1"/>
            <a:r>
              <a:rPr lang="en-US" dirty="0"/>
              <a:t>Analyze federate and network capabilities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1C686-16C2-BA41-BCC8-26E3CD143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9" y="878356"/>
            <a:ext cx="3966977" cy="29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8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7D26-3FAD-2A49-B8E4-FD2C624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and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12FFE-A3B1-0F4E-8089-30A6F15A492F}"/>
              </a:ext>
            </a:extLst>
          </p:cNvPr>
          <p:cNvGraphicFramePr>
            <a:graphicFrameLocks noGrp="1"/>
          </p:cNvGraphicFramePr>
          <p:nvPr>
            <p:ph type="pic" sz="quarter" idx="11"/>
          </p:nvPr>
        </p:nvGraphicFramePr>
        <p:xfrm>
          <a:off x="1563625" y="1282148"/>
          <a:ext cx="9601200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D278-EDCD-CB41-8DD0-0579644EF8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2887121"/>
            <a:ext cx="10982607" cy="2962656"/>
          </a:xfrm>
        </p:spPr>
        <p:txBody>
          <a:bodyPr/>
          <a:lstStyle/>
          <a:p>
            <a:r>
              <a:rPr lang="en-US" dirty="0"/>
              <a:t>A wide range of HLA compliant tools and federates are available</a:t>
            </a:r>
          </a:p>
          <a:p>
            <a:r>
              <a:rPr lang="en-US" dirty="0"/>
              <a:t>Development tools (OMT editor, middleware, code generators, data loggers)</a:t>
            </a:r>
          </a:p>
          <a:p>
            <a:r>
              <a:rPr lang="en-US" dirty="0"/>
              <a:t>Visualizers (2D, 3D, game based, …)</a:t>
            </a:r>
          </a:p>
          <a:p>
            <a:r>
              <a:rPr lang="en-US" dirty="0"/>
              <a:t>Federates (Computer Generated Forces, flight models, dynamics, …)</a:t>
            </a:r>
          </a:p>
          <a:p>
            <a:r>
              <a:rPr lang="en-US" dirty="0"/>
              <a:t>Bridges (HLA-DIS, HLA-HLA, HLA-TENA, HLA-games, HLA-DDS,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D64AF-5BBB-9744-9D96-3BA4320AAD2B}"/>
              </a:ext>
            </a:extLst>
          </p:cNvPr>
          <p:cNvSpPr txBox="1"/>
          <p:nvPr/>
        </p:nvSpPr>
        <p:spPr>
          <a:xfrm>
            <a:off x="1540566" y="106348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Sample tool chain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CBF04-BE32-0546-8F45-F2383FE8C7D6}"/>
              </a:ext>
            </a:extLst>
          </p:cNvPr>
          <p:cNvSpPr txBox="1"/>
          <p:nvPr/>
        </p:nvSpPr>
        <p:spPr>
          <a:xfrm>
            <a:off x="427383" y="5635487"/>
            <a:ext cx="502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TENA = Test and Training Enabling Architecture</a:t>
            </a:r>
          </a:p>
          <a:p>
            <a:r>
              <a:rPr lang="en-US" sz="1800" dirty="0"/>
              <a:t>DDS = Data Distribution Services</a:t>
            </a:r>
          </a:p>
        </p:txBody>
      </p:sp>
    </p:spTree>
    <p:extLst>
      <p:ext uri="{BB962C8B-B14F-4D97-AF65-F5344CB8AC3E}">
        <p14:creationId xmlns:p14="http://schemas.microsoft.com/office/powerpoint/2010/main" val="808619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075-8EA4-D144-8687-5BD25DCC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HLA and Cross Domain Security/MLS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9BBA-5CB7-6547-993E-49938C91CB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3083410"/>
            <a:ext cx="11250613" cy="30379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possible to simulate with controlled data exchange between classification levels</a:t>
            </a:r>
          </a:p>
          <a:p>
            <a:r>
              <a:rPr lang="en-US" dirty="0"/>
              <a:t>The federation is partitioned into different domains</a:t>
            </a:r>
          </a:p>
          <a:p>
            <a:pPr lvl="1"/>
            <a:r>
              <a:rPr lang="en-US" dirty="0"/>
              <a:t>May be different classifications within one nation or simulation between different nations</a:t>
            </a:r>
          </a:p>
          <a:p>
            <a:r>
              <a:rPr lang="en-US" dirty="0"/>
              <a:t>There are security solutions that can connect to multiple domains, provide separation and release data based on a release policy</a:t>
            </a:r>
          </a:p>
          <a:p>
            <a:pPr lvl="1"/>
            <a:r>
              <a:rPr lang="en-US" dirty="0"/>
              <a:t>Different topologies: one host, several hosts, hardware/software guards, etc.</a:t>
            </a:r>
          </a:p>
          <a:p>
            <a:pPr lvl="1"/>
            <a:r>
              <a:rPr lang="en-US" dirty="0"/>
              <a:t>Different solutions meet different levels of assurance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ACF17A-CA78-7042-B637-7236EC0F5BB8}"/>
              </a:ext>
            </a:extLst>
          </p:cNvPr>
          <p:cNvSpPr/>
          <p:nvPr/>
        </p:nvSpPr>
        <p:spPr>
          <a:xfrm>
            <a:off x="573365" y="1282785"/>
            <a:ext cx="1264285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B4C40-9EDF-7540-A732-6243F81A79F2}"/>
              </a:ext>
            </a:extLst>
          </p:cNvPr>
          <p:cNvSpPr/>
          <p:nvPr/>
        </p:nvSpPr>
        <p:spPr>
          <a:xfrm>
            <a:off x="1943960" y="1282785"/>
            <a:ext cx="1335954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89780-F8E6-1C43-8461-279023FDB440}"/>
              </a:ext>
            </a:extLst>
          </p:cNvPr>
          <p:cNvSpPr/>
          <p:nvPr/>
        </p:nvSpPr>
        <p:spPr>
          <a:xfrm>
            <a:off x="3431242" y="1282785"/>
            <a:ext cx="1136072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AC9A3-D865-A946-B4AA-3CDD42FB7E0D}"/>
              </a:ext>
            </a:extLst>
          </p:cNvPr>
          <p:cNvSpPr/>
          <p:nvPr/>
        </p:nvSpPr>
        <p:spPr>
          <a:xfrm>
            <a:off x="983604" y="2187948"/>
            <a:ext cx="3583710" cy="3786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C68F96-B81E-5543-9CAF-BE5B671A963E}"/>
              </a:ext>
            </a:extLst>
          </p:cNvPr>
          <p:cNvCxnSpPr>
            <a:stCxn id="7" idx="4"/>
          </p:cNvCxnSpPr>
          <p:nvPr/>
        </p:nvCxnSpPr>
        <p:spPr>
          <a:xfrm>
            <a:off x="3999278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0C94D-06C9-9D42-A29A-605A9715B145}"/>
              </a:ext>
            </a:extLst>
          </p:cNvPr>
          <p:cNvCxnSpPr>
            <a:cxnSpLocks/>
          </p:cNvCxnSpPr>
          <p:nvPr/>
        </p:nvCxnSpPr>
        <p:spPr>
          <a:xfrm>
            <a:off x="2636313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E013A3-EE4B-F34B-BF37-AAFC84A16ACD}"/>
              </a:ext>
            </a:extLst>
          </p:cNvPr>
          <p:cNvCxnSpPr/>
          <p:nvPr/>
        </p:nvCxnSpPr>
        <p:spPr>
          <a:xfrm>
            <a:off x="128390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35BA21-C923-D94C-B0CA-F13287BE60B4}"/>
              </a:ext>
            </a:extLst>
          </p:cNvPr>
          <p:cNvSpPr txBox="1"/>
          <p:nvPr/>
        </p:nvSpPr>
        <p:spPr>
          <a:xfrm>
            <a:off x="1945940" y="263184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Low Domain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C9D5D8-3C60-4F4A-8AB4-DAA3F4F3486A}"/>
              </a:ext>
            </a:extLst>
          </p:cNvPr>
          <p:cNvSpPr/>
          <p:nvPr/>
        </p:nvSpPr>
        <p:spPr>
          <a:xfrm>
            <a:off x="7610693" y="1282785"/>
            <a:ext cx="1136072" cy="701964"/>
          </a:xfrm>
          <a:prstGeom prst="ellipse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Proxy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F7AFD-5911-AC41-ADD1-94B59AB88782}"/>
              </a:ext>
            </a:extLst>
          </p:cNvPr>
          <p:cNvSpPr/>
          <p:nvPr/>
        </p:nvSpPr>
        <p:spPr>
          <a:xfrm>
            <a:off x="8895851" y="1282785"/>
            <a:ext cx="1355503" cy="701964"/>
          </a:xfrm>
          <a:prstGeom prst="ellipse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Simulation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F40B0C-D3EB-164D-B16F-264871B6ADFB}"/>
              </a:ext>
            </a:extLst>
          </p:cNvPr>
          <p:cNvSpPr/>
          <p:nvPr/>
        </p:nvSpPr>
        <p:spPr>
          <a:xfrm>
            <a:off x="10288794" y="1282785"/>
            <a:ext cx="1287810" cy="701964"/>
          </a:xfrm>
          <a:prstGeom prst="ellipse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Simulation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E2B112-428C-E04C-8CBE-C6CB29866A82}"/>
              </a:ext>
            </a:extLst>
          </p:cNvPr>
          <p:cNvSpPr/>
          <p:nvPr/>
        </p:nvSpPr>
        <p:spPr>
          <a:xfrm>
            <a:off x="7610693" y="2187948"/>
            <a:ext cx="3583710" cy="3786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3277-DCF4-EA4D-9A05-24786E3DAADD}"/>
              </a:ext>
            </a:extLst>
          </p:cNvPr>
          <p:cNvCxnSpPr>
            <a:cxnSpLocks/>
          </p:cNvCxnSpPr>
          <p:nvPr/>
        </p:nvCxnSpPr>
        <p:spPr>
          <a:xfrm>
            <a:off x="10913979" y="196573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A58FE7-F9C5-2443-9FDE-26E8B436C206}"/>
              </a:ext>
            </a:extLst>
          </p:cNvPr>
          <p:cNvCxnSpPr>
            <a:stCxn id="17" idx="4"/>
          </p:cNvCxnSpPr>
          <p:nvPr/>
        </p:nvCxnSpPr>
        <p:spPr>
          <a:xfrm>
            <a:off x="956157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F76EE-6995-594D-88A4-A405CEABDF20}"/>
              </a:ext>
            </a:extLst>
          </p:cNvPr>
          <p:cNvCxnSpPr>
            <a:cxnSpLocks/>
          </p:cNvCxnSpPr>
          <p:nvPr/>
        </p:nvCxnSpPr>
        <p:spPr>
          <a:xfrm>
            <a:off x="8208546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8BE08-A114-434B-B26F-AA5316D9C3AF}"/>
              </a:ext>
            </a:extLst>
          </p:cNvPr>
          <p:cNvSpPr/>
          <p:nvPr/>
        </p:nvSpPr>
        <p:spPr>
          <a:xfrm>
            <a:off x="5558571" y="1356012"/>
            <a:ext cx="1108364" cy="563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D4040-CDFB-3B4B-99F4-EF8C33FA8991}"/>
              </a:ext>
            </a:extLst>
          </p:cNvPr>
          <p:cNvSpPr txBox="1"/>
          <p:nvPr/>
        </p:nvSpPr>
        <p:spPr>
          <a:xfrm>
            <a:off x="8569222" y="263184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High Domain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4A98CA-C864-3E46-87E4-861DE2E7D22B}"/>
              </a:ext>
            </a:extLst>
          </p:cNvPr>
          <p:cNvCxnSpPr>
            <a:stCxn id="19" idx="3"/>
            <a:endCxn id="12" idx="2"/>
          </p:cNvCxnSpPr>
          <p:nvPr/>
        </p:nvCxnSpPr>
        <p:spPr>
          <a:xfrm flipV="1">
            <a:off x="6666935" y="1633767"/>
            <a:ext cx="943758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24969-95CD-BD40-B3CA-4EC7FC5A007F}"/>
              </a:ext>
            </a:extLst>
          </p:cNvPr>
          <p:cNvCxnSpPr>
            <a:stCxn id="6" idx="6"/>
            <a:endCxn id="19" idx="1"/>
          </p:cNvCxnSpPr>
          <p:nvPr/>
        </p:nvCxnSpPr>
        <p:spPr>
          <a:xfrm>
            <a:off x="4567314" y="1633767"/>
            <a:ext cx="991257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5F10F-51D6-0C4F-BBF4-CDEEC0F6CBD7}"/>
              </a:ext>
            </a:extLst>
          </p:cNvPr>
          <p:cNvSpPr/>
          <p:nvPr/>
        </p:nvSpPr>
        <p:spPr>
          <a:xfrm>
            <a:off x="5698130" y="2234478"/>
            <a:ext cx="894857" cy="4399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599C4-69E6-7741-9803-458DDF3408B2}"/>
              </a:ext>
            </a:extLst>
          </p:cNvPr>
          <p:cNvSpPr txBox="1"/>
          <p:nvPr/>
        </p:nvSpPr>
        <p:spPr>
          <a:xfrm>
            <a:off x="5735542" y="2643496"/>
            <a:ext cx="74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Release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6AD7F-31F3-7B4B-801D-2CDE24A68363}"/>
              </a:ext>
            </a:extLst>
          </p:cNvPr>
          <p:cNvSpPr/>
          <p:nvPr/>
        </p:nvSpPr>
        <p:spPr bwMode="auto">
          <a:xfrm>
            <a:off x="3349487" y="1152939"/>
            <a:ext cx="5476461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68011-ADFB-E64B-A3E4-F9BC4C9E3A94}"/>
              </a:ext>
            </a:extLst>
          </p:cNvPr>
          <p:cNvSpPr txBox="1"/>
          <p:nvPr/>
        </p:nvSpPr>
        <p:spPr>
          <a:xfrm>
            <a:off x="3363403" y="80807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CDS/MLS solution</a:t>
            </a:r>
          </a:p>
        </p:txBody>
      </p:sp>
    </p:spTree>
    <p:extLst>
      <p:ext uri="{BB962C8B-B14F-4D97-AF65-F5344CB8AC3E}">
        <p14:creationId xmlns:p14="http://schemas.microsoft.com/office/powerpoint/2010/main" val="3496043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8EDE-CB5F-DC15-9A2C-75EA750C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Benefits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0A61A2F-9290-43AC-EFF2-E9A72712DCB3}"/>
              </a:ext>
            </a:extLst>
          </p:cNvPr>
          <p:cNvSpPr txBox="1">
            <a:spLocks/>
          </p:cNvSpPr>
          <p:nvPr/>
        </p:nvSpPr>
        <p:spPr>
          <a:xfrm>
            <a:off x="1161982" y="3945041"/>
            <a:ext cx="2876618" cy="1551771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kern="0" dirty="0"/>
              <a:t>Secure</a:t>
            </a:r>
            <a:endParaRPr lang="en-US" sz="2000" b="1" kern="0" dirty="0"/>
          </a:p>
          <a:p>
            <a:pPr marL="0" indent="0" algn="ctr">
              <a:buNone/>
            </a:pPr>
            <a:r>
              <a:rPr lang="en-US" sz="2000" kern="0" dirty="0"/>
              <a:t>Secure authentication</a:t>
            </a:r>
          </a:p>
          <a:p>
            <a:pPr marL="0" indent="0" algn="ctr">
              <a:buNone/>
            </a:pPr>
            <a:r>
              <a:rPr lang="en-US" sz="2000" kern="0" dirty="0"/>
              <a:t>Secure transportation</a:t>
            </a:r>
          </a:p>
          <a:p>
            <a:pPr marL="0" indent="0" algn="ctr">
              <a:buNone/>
            </a:pPr>
            <a:r>
              <a:rPr lang="en-US" sz="2000" kern="0" dirty="0"/>
              <a:t>Cross-domain security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BC5279-B55A-1B9C-479F-5DC37B9CDE1B}"/>
              </a:ext>
            </a:extLst>
          </p:cNvPr>
          <p:cNvSpPr txBox="1">
            <a:spLocks/>
          </p:cNvSpPr>
          <p:nvPr/>
        </p:nvSpPr>
        <p:spPr>
          <a:xfrm>
            <a:off x="4476997" y="3945041"/>
            <a:ext cx="3396343" cy="1551771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kern="0" dirty="0"/>
              <a:t>Proven</a:t>
            </a:r>
            <a:endParaRPr lang="en-US" sz="2000" b="1" kern="0" dirty="0"/>
          </a:p>
          <a:p>
            <a:pPr marL="0" indent="0" algn="ctr">
              <a:buNone/>
            </a:pPr>
            <a:r>
              <a:rPr lang="en-US" sz="2000" kern="0" dirty="0"/>
              <a:t>Viking, the largest CiMiC exercise</a:t>
            </a:r>
          </a:p>
          <a:p>
            <a:pPr marL="0" indent="0" algn="ctr">
              <a:buNone/>
            </a:pPr>
            <a:r>
              <a:rPr lang="en-US" sz="2000" kern="0" dirty="0"/>
              <a:t>UK Royal Air Force</a:t>
            </a:r>
          </a:p>
          <a:p>
            <a:pPr marL="0" indent="0" algn="ctr">
              <a:buNone/>
            </a:pPr>
            <a:r>
              <a:rPr lang="en-US" sz="2000" kern="0" dirty="0"/>
              <a:t>Down-selected by NASA</a:t>
            </a:r>
          </a:p>
          <a:p>
            <a:pPr marL="0" indent="0" algn="ctr">
              <a:buNone/>
            </a:pPr>
            <a:endParaRPr lang="en-US" sz="2000" kern="0" dirty="0"/>
          </a:p>
        </p:txBody>
      </p:sp>
      <p:pic>
        <p:nvPicPr>
          <p:cNvPr id="6" name="Picture Placeholder 13" descr="A black padlock with a keyhole&#10;&#10;Description automatically generated">
            <a:extLst>
              <a:ext uri="{FF2B5EF4-FFF2-40B4-BE49-F238E27FC236}">
                <a16:creationId xmlns:a16="http://schemas.microsoft.com/office/drawing/2014/main" id="{2F839D5C-157E-666E-DC97-97E7A4113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3603" y="2281876"/>
            <a:ext cx="1553378" cy="1551771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A3E2D89F-FA92-078E-F769-12178A28AB05}"/>
              </a:ext>
            </a:extLst>
          </p:cNvPr>
          <p:cNvSpPr txBox="1">
            <a:spLocks/>
          </p:cNvSpPr>
          <p:nvPr/>
        </p:nvSpPr>
        <p:spPr>
          <a:xfrm>
            <a:off x="8175434" y="3945041"/>
            <a:ext cx="2876618" cy="1551771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kern="0" dirty="0"/>
              <a:t>Scalable</a:t>
            </a:r>
            <a:endParaRPr lang="en-US" sz="2000" b="1" kern="0" dirty="0"/>
          </a:p>
          <a:p>
            <a:pPr marL="0" indent="0" algn="ctr">
              <a:buNone/>
            </a:pPr>
            <a:r>
              <a:rPr lang="en-US" sz="2000" kern="0" dirty="0"/>
              <a:t>Millions of entities</a:t>
            </a:r>
          </a:p>
          <a:p>
            <a:pPr marL="0" indent="0" algn="ctr">
              <a:buNone/>
            </a:pPr>
            <a:r>
              <a:rPr lang="en-US" sz="2000" kern="0" dirty="0"/>
              <a:t>Hundreds of systems</a:t>
            </a:r>
          </a:p>
          <a:p>
            <a:pPr marL="0" indent="0" algn="ctr">
              <a:buNone/>
            </a:pPr>
            <a:r>
              <a:rPr lang="en-US" sz="2000" kern="0" dirty="0"/>
              <a:t>&lt;0.1 ms latency</a:t>
            </a:r>
          </a:p>
        </p:txBody>
      </p:sp>
      <p:pic>
        <p:nvPicPr>
          <p:cNvPr id="8" name="Picture Placeholder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1CF6F8-858F-206B-E0A0-CA6F236A2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7055" y="2281876"/>
            <a:ext cx="1553378" cy="1551771"/>
          </a:xfrm>
          <a:prstGeom prst="rect">
            <a:avLst/>
          </a:prstGeom>
        </p:spPr>
      </p:pic>
      <p:pic>
        <p:nvPicPr>
          <p:cNvPr id="9" name="Picture Placeholder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5F3E8D-5DB9-2D14-7204-91CD51D822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5192" y="2728261"/>
            <a:ext cx="961615" cy="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02B7-20FD-7640-8FB6-92FB2D6D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Purpose of HLA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F4F-3620-954B-9147-AA1A609D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54100"/>
            <a:ext cx="8624416" cy="4889500"/>
          </a:xfrm>
        </p:spPr>
        <p:txBody>
          <a:bodyPr>
            <a:normAutofit/>
          </a:bodyPr>
          <a:lstStyle/>
          <a:p>
            <a:r>
              <a:rPr lang="en-US" dirty="0"/>
              <a:t>Provide one single interoperability standard</a:t>
            </a:r>
          </a:p>
          <a:p>
            <a:pPr lvl="1"/>
            <a:r>
              <a:rPr lang="en-US" dirty="0"/>
              <a:t>Meet a broad set of distributed simulation requirements</a:t>
            </a:r>
          </a:p>
          <a:p>
            <a:pPr lvl="1"/>
            <a:r>
              <a:rPr lang="en-US" dirty="0"/>
              <a:t>Support training, analysis, test &amp; evaluation, concept development, engineering, etc.</a:t>
            </a:r>
          </a:p>
          <a:p>
            <a:pPr lvl="1"/>
            <a:r>
              <a:rPr lang="en-US" dirty="0"/>
              <a:t>Support a variety of domains and sub-domains with different and evolving object models</a:t>
            </a:r>
          </a:p>
          <a:p>
            <a:r>
              <a:rPr lang="en-US" dirty="0"/>
              <a:t>Enable reuse of simulation components, thus reducing cost</a:t>
            </a:r>
          </a:p>
          <a:p>
            <a:pPr lvl="1"/>
            <a:r>
              <a:rPr lang="en-US" dirty="0"/>
              <a:t>Vendor-neutral interoperability through open standardization</a:t>
            </a:r>
          </a:p>
          <a:p>
            <a:pPr lvl="1"/>
            <a:r>
              <a:rPr lang="en-US" dirty="0"/>
              <a:t>Facilitate an open eco-system for COTS, GOTS and in-house simulations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126D0A-B37F-754C-858A-96363359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549" y="684374"/>
            <a:ext cx="2442116" cy="2442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AC7A75-72AA-7F4E-840F-6274951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29" y="2690487"/>
            <a:ext cx="1817434" cy="6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E865FD-6404-A443-BECD-BF9E130EDC67}"/>
              </a:ext>
            </a:extLst>
          </p:cNvPr>
          <p:cNvSpPr txBox="1"/>
          <p:nvPr/>
        </p:nvSpPr>
        <p:spPr>
          <a:xfrm>
            <a:off x="685800" y="5615609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COTS = Commercial-off-the-shelf</a:t>
            </a:r>
          </a:p>
          <a:p>
            <a:r>
              <a:rPr lang="en-US" sz="1800" dirty="0"/>
              <a:t>GOTS = Government-off-the-shelf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8887-3DCB-394A-BF0C-FD75A5F1D0F4}"/>
              </a:ext>
            </a:extLst>
          </p:cNvPr>
          <p:cNvSpPr txBox="1"/>
          <p:nvPr/>
        </p:nvSpPr>
        <p:spPr>
          <a:xfrm>
            <a:off x="5161722" y="5608983"/>
            <a:ext cx="613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IEEE = Institute of Electrical and Electronics Engineers</a:t>
            </a:r>
          </a:p>
          <a:p>
            <a:r>
              <a:rPr lang="en-US" sz="1800" dirty="0"/>
              <a:t>SISO = Simulation Interoperability Standards Organization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EE230E-4E27-B71B-0433-611D2CCC6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892" y="3886200"/>
            <a:ext cx="1970553" cy="741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084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Additional Reading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79426" y="1046163"/>
            <a:ext cx="4836680" cy="5075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standard</a:t>
            </a:r>
          </a:p>
          <a:p>
            <a:pPr lvl="1"/>
            <a:r>
              <a:rPr lang="en-US" dirty="0"/>
              <a:t>HLA IEEE 1516-2025 www.ieee.org</a:t>
            </a:r>
          </a:p>
          <a:p>
            <a:r>
              <a:rPr lang="en-US" dirty="0"/>
              <a:t>HLA podcast – an introduction </a:t>
            </a:r>
          </a:p>
          <a:p>
            <a:pPr lvl="1"/>
            <a:r>
              <a:rPr lang="en-US" dirty="0"/>
              <a:t>https://www.warfighterpodcast.com/</a:t>
            </a:r>
          </a:p>
          <a:p>
            <a:r>
              <a:rPr lang="en-US" dirty="0"/>
              <a:t>The HLA Tutorial – for developers</a:t>
            </a:r>
          </a:p>
          <a:p>
            <a:pPr lvl="1"/>
            <a:r>
              <a:rPr lang="en-US" dirty="0"/>
              <a:t>Free, redistributable PDF</a:t>
            </a:r>
          </a:p>
          <a:p>
            <a:pPr lvl="1"/>
            <a:r>
              <a:rPr lang="en-US" dirty="0"/>
              <a:t>www.pitchtechnologies.com/hlatutorial</a:t>
            </a:r>
          </a:p>
          <a:p>
            <a:r>
              <a:rPr lang="en-US" dirty="0"/>
              <a:t>Plenty of SISO papers</a:t>
            </a:r>
          </a:p>
          <a:p>
            <a:pPr lvl="1"/>
            <a:r>
              <a:rPr lang="en-US" dirty="0"/>
              <a:t>www.sisostds.org</a:t>
            </a:r>
          </a:p>
          <a:p>
            <a:pPr lvl="1"/>
            <a:r>
              <a:rPr lang="en-US" dirty="0"/>
              <a:t>ResearchGate</a:t>
            </a:r>
          </a:p>
          <a:p>
            <a:r>
              <a:rPr lang="en-US" dirty="0"/>
              <a:t>The HLA Product Development Group </a:t>
            </a:r>
            <a:br>
              <a:rPr lang="en-US" dirty="0"/>
            </a:br>
            <a:r>
              <a:rPr lang="en-US" dirty="0"/>
              <a:t>discussion archives</a:t>
            </a:r>
          </a:p>
          <a:p>
            <a:pPr lvl="1"/>
            <a:r>
              <a:rPr lang="en-US" dirty="0"/>
              <a:t>www.sisostds.org</a:t>
            </a:r>
          </a:p>
        </p:txBody>
      </p:sp>
      <p:pic>
        <p:nvPicPr>
          <p:cNvPr id="4" name="Picture 3" descr="Screen Shot 2012-09-11 at 23.52.3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372" y="1843049"/>
            <a:ext cx="2655202" cy="348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7228AB-4E74-A365-689C-CE05087AD8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82"/>
          <a:stretch/>
        </p:blipFill>
        <p:spPr>
          <a:xfrm>
            <a:off x="5452412" y="3135086"/>
            <a:ext cx="3151663" cy="2577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8930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Learning Objectives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 Narrow"/>
                <a:cs typeface="Arial Narrow"/>
              </a:rPr>
              <a:t>After taking this tutorial, you should be able to:</a:t>
            </a:r>
            <a:br>
              <a:rPr lang="en-US" sz="2800" dirty="0">
                <a:latin typeface="Arial Narrow"/>
                <a:cs typeface="Arial Narrow"/>
              </a:rPr>
            </a:br>
            <a:endParaRPr lang="en-US" sz="2800" dirty="0">
              <a:latin typeface="Arial Narrow"/>
              <a:cs typeface="Arial Narrow"/>
            </a:endParaRPr>
          </a:p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4</a:t>
            </a:r>
          </a:p>
          <a:p>
            <a:r>
              <a:rPr lang="en-GB" dirty="0"/>
              <a:t>Describe how to build Cloud simulation environments using HLA 4</a:t>
            </a:r>
          </a:p>
        </p:txBody>
      </p:sp>
    </p:spTree>
    <p:extLst>
      <p:ext uri="{BB962C8B-B14F-4D97-AF65-F5344CB8AC3E}">
        <p14:creationId xmlns:p14="http://schemas.microsoft.com/office/powerpoint/2010/main" val="3813704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303" y="1526127"/>
            <a:ext cx="10363200" cy="14700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7" charset="-128"/>
              </a:rPr>
              <a:t>Questions?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6045" y="358405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7" charset="-128"/>
              </a:rPr>
              <a:t> </a:t>
            </a: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660400" y="3782489"/>
            <a:ext cx="4298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Björn Möller</a:t>
            </a:r>
          </a:p>
          <a:p>
            <a:endParaRPr lang="en-US" dirty="0"/>
          </a:p>
          <a:p>
            <a:r>
              <a:rPr lang="en-US" dirty="0"/>
              <a:t>Fredrik Antelius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356128" y="3782489"/>
            <a:ext cx="5353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Bjorn.Moller@pitch.se</a:t>
            </a:r>
          </a:p>
          <a:p>
            <a:endParaRPr lang="en-US" dirty="0"/>
          </a:p>
          <a:p>
            <a:r>
              <a:rPr lang="en-US" dirty="0"/>
              <a:t>Fredrik.Antelius@pitch.se</a:t>
            </a:r>
          </a:p>
        </p:txBody>
      </p:sp>
    </p:spTree>
    <p:extLst>
      <p:ext uri="{BB962C8B-B14F-4D97-AF65-F5344CB8AC3E}">
        <p14:creationId xmlns:p14="http://schemas.microsoft.com/office/powerpoint/2010/main" val="414793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2F13-20EE-5D4C-BE84-6EEFB563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Overview of HLA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518C-0DF8-1441-95B3-5438774C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3382338"/>
            <a:ext cx="10928350" cy="2561262"/>
          </a:xfrm>
        </p:spPr>
        <p:txBody>
          <a:bodyPr/>
          <a:lstStyle/>
          <a:p>
            <a:r>
              <a:rPr lang="en-US" dirty="0"/>
              <a:t>Connect simulations running on different hosts</a:t>
            </a:r>
          </a:p>
          <a:p>
            <a:r>
              <a:rPr lang="en-US" dirty="0"/>
              <a:t>Services for information exchange using publish-subscribe and filtering</a:t>
            </a:r>
          </a:p>
          <a:p>
            <a:r>
              <a:rPr lang="en-US" dirty="0"/>
              <a:t>Services for synchronization of startup, execution and simulation time</a:t>
            </a:r>
          </a:p>
          <a:p>
            <a:r>
              <a:rPr lang="en-US" dirty="0"/>
              <a:t>Services for managing and monitoring the simulations</a:t>
            </a:r>
          </a:p>
          <a:p>
            <a:r>
              <a:rPr lang="en-US" dirty="0"/>
              <a:t>Support for object models for different domains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706D-0159-3244-84F6-0AEB8A5BC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66" y="1891182"/>
            <a:ext cx="1051467" cy="105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BD6F7-ACA2-6349-9426-4FE3C8863A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20" y="1675359"/>
            <a:ext cx="1483112" cy="148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E30A-58F7-F348-B439-6564934579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05" y="1856876"/>
            <a:ext cx="2140794" cy="1120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D4A46-D835-324B-8D12-DE654B19B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78" y="1856876"/>
            <a:ext cx="2140794" cy="11200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BBDD2-FBDB-FB46-9C66-74B042FD31CF}"/>
              </a:ext>
            </a:extLst>
          </p:cNvPr>
          <p:cNvCxnSpPr>
            <a:cxnSpLocks/>
          </p:cNvCxnSpPr>
          <p:nvPr/>
        </p:nvCxnSpPr>
        <p:spPr bwMode="auto">
          <a:xfrm>
            <a:off x="1335024" y="3084873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70160-5B16-5D4F-BB47-591D77383F5E}"/>
              </a:ext>
            </a:extLst>
          </p:cNvPr>
          <p:cNvGrpSpPr/>
          <p:nvPr/>
        </p:nvGrpSpPr>
        <p:grpSpPr>
          <a:xfrm>
            <a:off x="4773168" y="1993243"/>
            <a:ext cx="801624" cy="847344"/>
            <a:chOff x="6181344" y="1426464"/>
            <a:chExt cx="801624" cy="84734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01CCE3E-FF22-E54F-B9A7-8A2789CC92A6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0EB7296-2417-D04F-840E-1F768D23FFDA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139D1-1BB4-184B-9022-5C716D6D1132}"/>
              </a:ext>
            </a:extLst>
          </p:cNvPr>
          <p:cNvSpPr/>
          <p:nvPr/>
        </p:nvSpPr>
        <p:spPr bwMode="auto">
          <a:xfrm>
            <a:off x="9065752" y="228600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A7847-2D55-CC4F-91C1-3D946943727B}"/>
              </a:ext>
            </a:extLst>
          </p:cNvPr>
          <p:cNvSpPr/>
          <p:nvPr/>
        </p:nvSpPr>
        <p:spPr bwMode="auto">
          <a:xfrm>
            <a:off x="9982200" y="1880616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C9C35D-12B5-064C-B5D2-C0AB84FAD7F2}"/>
              </a:ext>
            </a:extLst>
          </p:cNvPr>
          <p:cNvSpPr/>
          <p:nvPr/>
        </p:nvSpPr>
        <p:spPr bwMode="auto">
          <a:xfrm>
            <a:off x="9982200" y="2289048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478AC-C119-4B40-99EC-EEDD27F4C238}"/>
              </a:ext>
            </a:extLst>
          </p:cNvPr>
          <p:cNvSpPr/>
          <p:nvPr/>
        </p:nvSpPr>
        <p:spPr bwMode="auto">
          <a:xfrm>
            <a:off x="9982200" y="269748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4808DC-143B-A644-A1D9-7E0ABECF9E70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 flipV="1">
            <a:off x="9660112" y="2004060"/>
            <a:ext cx="322088" cy="4053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0895AA-2308-934C-9107-DE37F4B2DC10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9660112" y="2409444"/>
            <a:ext cx="322088" cy="4114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E15C4F-B98F-834C-B4FD-F46F2136DF3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9660112" y="2409444"/>
            <a:ext cx="322088" cy="304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EB7C2-068B-9B49-8E5D-1DC3C72A8252}"/>
              </a:ext>
            </a:extLst>
          </p:cNvPr>
          <p:cNvSpPr txBox="1"/>
          <p:nvPr/>
        </p:nvSpPr>
        <p:spPr>
          <a:xfrm>
            <a:off x="2231946" y="1131998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Connect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721EDE-C30D-BB48-8264-303F2E8EFDA1}"/>
              </a:ext>
            </a:extLst>
          </p:cNvPr>
          <p:cNvSpPr txBox="1"/>
          <p:nvPr/>
        </p:nvSpPr>
        <p:spPr>
          <a:xfrm>
            <a:off x="4512317" y="1008888"/>
            <a:ext cx="121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Exchange</a:t>
            </a:r>
          </a:p>
          <a:p>
            <a:pPr algn="ctr"/>
            <a:r>
              <a:rPr lang="en-US" sz="1600" dirty="0"/>
              <a:t>information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29EE-3E8F-BA47-B47B-5168C67DA0E1}"/>
              </a:ext>
            </a:extLst>
          </p:cNvPr>
          <p:cNvSpPr txBox="1"/>
          <p:nvPr/>
        </p:nvSpPr>
        <p:spPr>
          <a:xfrm>
            <a:off x="5962456" y="1131998"/>
            <a:ext cx="126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Synchronize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1EE28-D967-E64C-B397-724F1C7DC369}"/>
              </a:ext>
            </a:extLst>
          </p:cNvPr>
          <p:cNvSpPr txBox="1"/>
          <p:nvPr/>
        </p:nvSpPr>
        <p:spPr>
          <a:xfrm>
            <a:off x="7547891" y="100888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&amp;</a:t>
            </a:r>
          </a:p>
          <a:p>
            <a:pPr algn="ctr"/>
            <a:r>
              <a:rPr lang="en-US" sz="1600" dirty="0"/>
              <a:t>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C1314-A0E0-0643-9226-FBF37ABC9B08}"/>
              </a:ext>
            </a:extLst>
          </p:cNvPr>
          <p:cNvSpPr txBox="1"/>
          <p:nvPr/>
        </p:nvSpPr>
        <p:spPr>
          <a:xfrm>
            <a:off x="9332164" y="100888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Object</a:t>
            </a:r>
            <a:br>
              <a:rPr lang="en-US" sz="1600" dirty="0"/>
            </a:br>
            <a:r>
              <a:rPr lang="en-US" sz="160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70495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75003-9098-BE30-70A4-EEB0DC8F47A0}"/>
              </a:ext>
            </a:extLst>
          </p:cNvPr>
          <p:cNvCxnSpPr>
            <a:cxnSpLocks/>
          </p:cNvCxnSpPr>
          <p:nvPr/>
        </p:nvCxnSpPr>
        <p:spPr bwMode="auto">
          <a:xfrm>
            <a:off x="10586897" y="2042445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D8C35D-EECE-FF47-9BE1-AFBB95FC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HLA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16CD-61AF-DB4D-BD62-7D9D0F26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3252860"/>
            <a:ext cx="10928350" cy="26907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HLA was initiated in the US DoD in the early 1990s</a:t>
            </a:r>
          </a:p>
          <a:p>
            <a:r>
              <a:rPr lang="en-US" dirty="0"/>
              <a:t>After developing several proto-federations, HLA 1.3 was released in 1998</a:t>
            </a:r>
          </a:p>
          <a:p>
            <a:r>
              <a:rPr lang="en-US" dirty="0"/>
              <a:t>It was brought to open standardization through IEEE, resulting in </a:t>
            </a:r>
            <a:br>
              <a:rPr lang="en-US" dirty="0"/>
            </a:br>
            <a:r>
              <a:rPr lang="en-US" dirty="0"/>
              <a:t>HLA IEEE 1516-2000</a:t>
            </a:r>
          </a:p>
          <a:p>
            <a:r>
              <a:rPr lang="en-US" dirty="0"/>
              <a:t>The standard was updated in 2010 with several new features – “HLA Evolved”</a:t>
            </a:r>
          </a:p>
          <a:p>
            <a:r>
              <a:rPr lang="en-US" dirty="0"/>
              <a:t>The latest version of the standard is “HLA 4”</a:t>
            </a:r>
          </a:p>
          <a:p>
            <a:pPr lvl="1"/>
            <a:r>
              <a:rPr lang="en-US" dirty="0"/>
              <a:t>Published by IEEE in 2025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5CEC2-E8A3-D248-A5DA-D4095AD6F7E9}"/>
              </a:ext>
            </a:extLst>
          </p:cNvPr>
          <p:cNvCxnSpPr>
            <a:cxnSpLocks/>
          </p:cNvCxnSpPr>
          <p:nvPr/>
        </p:nvCxnSpPr>
        <p:spPr bwMode="auto">
          <a:xfrm>
            <a:off x="3721608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CD763-00D4-0045-B758-78F2A7A0F343}"/>
              </a:ext>
            </a:extLst>
          </p:cNvPr>
          <p:cNvCxnSpPr>
            <a:cxnSpLocks/>
          </p:cNvCxnSpPr>
          <p:nvPr/>
        </p:nvCxnSpPr>
        <p:spPr bwMode="auto">
          <a:xfrm>
            <a:off x="488350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A631D-AF24-0243-A211-69FEA3510ED9}"/>
              </a:ext>
            </a:extLst>
          </p:cNvPr>
          <p:cNvCxnSpPr>
            <a:cxnSpLocks/>
          </p:cNvCxnSpPr>
          <p:nvPr/>
        </p:nvCxnSpPr>
        <p:spPr bwMode="auto">
          <a:xfrm>
            <a:off x="6045404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7F899-5869-DE4D-AEBE-9E106DD0DA9F}"/>
              </a:ext>
            </a:extLst>
          </p:cNvPr>
          <p:cNvCxnSpPr>
            <a:cxnSpLocks/>
          </p:cNvCxnSpPr>
          <p:nvPr/>
        </p:nvCxnSpPr>
        <p:spPr bwMode="auto">
          <a:xfrm>
            <a:off x="7207302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6AEB4-CB87-FB43-8C48-2686F0F97AEC}"/>
              </a:ext>
            </a:extLst>
          </p:cNvPr>
          <p:cNvCxnSpPr>
            <a:cxnSpLocks/>
          </p:cNvCxnSpPr>
          <p:nvPr/>
        </p:nvCxnSpPr>
        <p:spPr bwMode="auto">
          <a:xfrm>
            <a:off x="8369200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9E53C-0DA2-0A47-9EF7-65C24DFB37E7}"/>
              </a:ext>
            </a:extLst>
          </p:cNvPr>
          <p:cNvCxnSpPr>
            <a:cxnSpLocks/>
          </p:cNvCxnSpPr>
          <p:nvPr/>
        </p:nvCxnSpPr>
        <p:spPr bwMode="auto">
          <a:xfrm>
            <a:off x="953109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D0793C33-9878-E24E-A745-5B23777AAA07}"/>
              </a:ext>
            </a:extLst>
          </p:cNvPr>
          <p:cNvSpPr/>
          <p:nvPr/>
        </p:nvSpPr>
        <p:spPr bwMode="auto">
          <a:xfrm>
            <a:off x="2761487" y="1975104"/>
            <a:ext cx="8603117" cy="74980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7C8F2-32AC-3A42-B423-BD13BA1A6A01}"/>
              </a:ext>
            </a:extLst>
          </p:cNvPr>
          <p:cNvSpPr txBox="1"/>
          <p:nvPr/>
        </p:nvSpPr>
        <p:spPr>
          <a:xfrm>
            <a:off x="341071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14195-4FF0-0344-9E5F-1243AAD8054B}"/>
              </a:ext>
            </a:extLst>
          </p:cNvPr>
          <p:cNvSpPr txBox="1"/>
          <p:nvPr/>
        </p:nvSpPr>
        <p:spPr>
          <a:xfrm>
            <a:off x="456895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0C26-1AB6-F646-9BC3-264845648176}"/>
              </a:ext>
            </a:extLst>
          </p:cNvPr>
          <p:cNvSpPr txBox="1"/>
          <p:nvPr/>
        </p:nvSpPr>
        <p:spPr>
          <a:xfrm>
            <a:off x="5736336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1DC79-6777-964F-9D01-587CFE4FA05C}"/>
              </a:ext>
            </a:extLst>
          </p:cNvPr>
          <p:cNvSpPr txBox="1"/>
          <p:nvPr/>
        </p:nvSpPr>
        <p:spPr>
          <a:xfrm>
            <a:off x="6903720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C27B-1F0D-8F40-9748-8D6C5A6E07A7}"/>
              </a:ext>
            </a:extLst>
          </p:cNvPr>
          <p:cNvSpPr txBox="1"/>
          <p:nvPr/>
        </p:nvSpPr>
        <p:spPr>
          <a:xfrm>
            <a:off x="8071104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DB757-007F-D745-A15F-D29C7325A1DA}"/>
              </a:ext>
            </a:extLst>
          </p:cNvPr>
          <p:cNvSpPr txBox="1"/>
          <p:nvPr/>
        </p:nvSpPr>
        <p:spPr>
          <a:xfrm>
            <a:off x="9238488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B39EB-66D0-094E-8200-6E991552377E}"/>
              </a:ext>
            </a:extLst>
          </p:cNvPr>
          <p:cNvSpPr txBox="1"/>
          <p:nvPr/>
        </p:nvSpPr>
        <p:spPr>
          <a:xfrm>
            <a:off x="3337560" y="1133856"/>
            <a:ext cx="98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DMSO</a:t>
            </a:r>
            <a:br>
              <a:rPr lang="en-US" sz="1800" dirty="0"/>
            </a:br>
            <a:r>
              <a:rPr lang="en-US" sz="1800" dirty="0"/>
              <a:t>HLA 1.3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BE02-4C7C-FC46-A8DA-CA08536135C6}"/>
              </a:ext>
            </a:extLst>
          </p:cNvPr>
          <p:cNvSpPr txBox="1"/>
          <p:nvPr/>
        </p:nvSpPr>
        <p:spPr>
          <a:xfrm>
            <a:off x="4230624" y="11338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00F13-2F7E-5541-AD1A-394AF40527EA}"/>
              </a:ext>
            </a:extLst>
          </p:cNvPr>
          <p:cNvSpPr txBox="1"/>
          <p:nvPr/>
        </p:nvSpPr>
        <p:spPr>
          <a:xfrm>
            <a:off x="6383864" y="987552"/>
            <a:ext cx="163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1516-2010</a:t>
            </a:r>
          </a:p>
          <a:p>
            <a:pPr algn="ctr"/>
            <a:r>
              <a:rPr lang="en-US" sz="1800" dirty="0"/>
              <a:t>“HLA Evolved”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A760D-E65B-9249-BEEB-3C69A20B6509}"/>
              </a:ext>
            </a:extLst>
          </p:cNvPr>
          <p:cNvSpPr txBox="1"/>
          <p:nvPr/>
        </p:nvSpPr>
        <p:spPr>
          <a:xfrm>
            <a:off x="9737085" y="1049156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1516-2025</a:t>
            </a:r>
          </a:p>
          <a:p>
            <a:pPr algn="ctr"/>
            <a:r>
              <a:rPr lang="en-US" sz="1800" dirty="0"/>
              <a:t>“HLA 4”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170F91-209E-8941-92EF-64BEC0EBB0BA}"/>
              </a:ext>
            </a:extLst>
          </p:cNvPr>
          <p:cNvSpPr txBox="1"/>
          <p:nvPr/>
        </p:nvSpPr>
        <p:spPr>
          <a:xfrm>
            <a:off x="1068838" y="1112520"/>
            <a:ext cx="944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(HLA 1.0)</a:t>
            </a:r>
          </a:p>
          <a:p>
            <a:pPr algn="ctr"/>
            <a:r>
              <a:rPr lang="en-US" sz="1400" dirty="0"/>
              <a:t>(HLA 1.1)</a:t>
            </a:r>
            <a:br>
              <a:rPr lang="en-US" sz="1400" dirty="0"/>
            </a:br>
            <a:r>
              <a:rPr lang="en-US" sz="1400" dirty="0"/>
              <a:t>(HLA 1.2)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A6CBFA-D3F8-6E44-A3D1-F45C1D88D1DB}"/>
              </a:ext>
            </a:extLst>
          </p:cNvPr>
          <p:cNvSpPr/>
          <p:nvPr/>
        </p:nvSpPr>
        <p:spPr bwMode="auto">
          <a:xfrm>
            <a:off x="82296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B5E759-5CBB-744C-9889-B4611F9A86CA}"/>
              </a:ext>
            </a:extLst>
          </p:cNvPr>
          <p:cNvSpPr/>
          <p:nvPr/>
        </p:nvSpPr>
        <p:spPr bwMode="auto">
          <a:xfrm>
            <a:off x="134112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0C9CAF-CAD8-C141-B22D-E410B79FDD72}"/>
              </a:ext>
            </a:extLst>
          </p:cNvPr>
          <p:cNvSpPr/>
          <p:nvPr/>
        </p:nvSpPr>
        <p:spPr bwMode="auto">
          <a:xfrm>
            <a:off x="185928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3B5FE-5B07-0F44-9064-B53D76E73946}"/>
              </a:ext>
            </a:extLst>
          </p:cNvPr>
          <p:cNvSpPr/>
          <p:nvPr/>
        </p:nvSpPr>
        <p:spPr bwMode="auto">
          <a:xfrm>
            <a:off x="827391" y="2379132"/>
            <a:ext cx="1490472" cy="182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FB058-336A-4B4A-93B8-D8E77BB04B2A}"/>
              </a:ext>
            </a:extLst>
          </p:cNvPr>
          <p:cNvCxnSpPr>
            <a:stCxn id="24" idx="4"/>
          </p:cNvCxnSpPr>
          <p:nvPr/>
        </p:nvCxnSpPr>
        <p:spPr bwMode="auto">
          <a:xfrm>
            <a:off x="1051560" y="2276037"/>
            <a:ext cx="189" cy="962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A45BE6-B1A3-2046-B81E-9C207D5910C4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 bwMode="auto">
          <a:xfrm>
            <a:off x="1569720" y="2276037"/>
            <a:ext cx="2907" cy="1030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13906-36E3-274A-B129-190982D8ECC7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>
            <a:off x="2087880" y="2276037"/>
            <a:ext cx="0" cy="106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F7A82BC-36E8-454D-9709-4B4BB9450315}"/>
              </a:ext>
            </a:extLst>
          </p:cNvPr>
          <p:cNvSpPr txBox="1"/>
          <p:nvPr/>
        </p:nvSpPr>
        <p:spPr>
          <a:xfrm>
            <a:off x="792872" y="2561105"/>
            <a:ext cx="1546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Proto-federations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12893B-354A-7449-9FD1-725A25EDDC79}"/>
              </a:ext>
            </a:extLst>
          </p:cNvPr>
          <p:cNvSpPr txBox="1"/>
          <p:nvPr/>
        </p:nvSpPr>
        <p:spPr>
          <a:xfrm>
            <a:off x="2752344" y="9875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6FE1FA-B210-601F-3738-1AC73574873B}"/>
              </a:ext>
            </a:extLst>
          </p:cNvPr>
          <p:cNvSpPr txBox="1"/>
          <p:nvPr/>
        </p:nvSpPr>
        <p:spPr>
          <a:xfrm>
            <a:off x="10294289" y="2703861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11601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AEE8-B274-41C2-1420-026EB05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807E4-CB14-94A7-E433-3692984272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0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FA47EC-0465-9F2C-73FF-E5EAA7FAC2B6}"/>
              </a:ext>
            </a:extLst>
          </p:cNvPr>
          <p:cNvSpPr txBox="1"/>
          <p:nvPr/>
        </p:nvSpPr>
        <p:spPr>
          <a:xfrm>
            <a:off x="904461" y="175914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dirty="0"/>
              <a:t>What’s new in HLA 4?</a:t>
            </a:r>
          </a:p>
        </p:txBody>
      </p:sp>
    </p:spTree>
    <p:extLst>
      <p:ext uri="{BB962C8B-B14F-4D97-AF65-F5344CB8AC3E}">
        <p14:creationId xmlns:p14="http://schemas.microsoft.com/office/powerpoint/2010/main" val="379732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Key HLA Concepts</a:t>
            </a:r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79425" y="3429000"/>
            <a:ext cx="11250613" cy="2692400"/>
          </a:xfrm>
        </p:spPr>
        <p:txBody>
          <a:bodyPr/>
          <a:lstStyle/>
          <a:p>
            <a:r>
              <a:rPr lang="en-US" dirty="0"/>
              <a:t>Each participating member is called a </a:t>
            </a:r>
            <a:r>
              <a:rPr lang="en-US" u="sng" dirty="0"/>
              <a:t>Federate</a:t>
            </a:r>
          </a:p>
          <a:p>
            <a:r>
              <a:rPr lang="en-US" dirty="0"/>
              <a:t>Information is exchanged using a </a:t>
            </a:r>
            <a:r>
              <a:rPr lang="en-US" u="sng" dirty="0"/>
              <a:t>Runtime Infrastructure </a:t>
            </a:r>
            <a:r>
              <a:rPr lang="en-US" dirty="0"/>
              <a:t>(RTI)</a:t>
            </a:r>
          </a:p>
          <a:p>
            <a:r>
              <a:rPr lang="en-US" dirty="0"/>
              <a:t>The information exchange follows a </a:t>
            </a:r>
            <a:r>
              <a:rPr lang="en-US" u="sng" dirty="0"/>
              <a:t>Federation Object Model </a:t>
            </a:r>
            <a:r>
              <a:rPr lang="en-US" dirty="0"/>
              <a:t>(FOM)</a:t>
            </a:r>
          </a:p>
          <a:p>
            <a:r>
              <a:rPr lang="en-US" dirty="0"/>
              <a:t>The federates together with the FOM and the RTI are called a </a:t>
            </a:r>
            <a:r>
              <a:rPr lang="en-US" u="sng" dirty="0"/>
              <a:t>Federation</a:t>
            </a:r>
          </a:p>
          <a:p>
            <a:r>
              <a:rPr lang="en-US" dirty="0"/>
              <a:t>A session with a federation is called a </a:t>
            </a:r>
            <a:r>
              <a:rPr lang="en-US" u="sng" dirty="0"/>
              <a:t>Federation Execution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A</a:t>
            </a:r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B</a:t>
            </a:r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C</a:t>
            </a:r>
          </a:p>
        </p:txBody>
      </p:sp>
      <p:sp>
        <p:nvSpPr>
          <p:cNvPr id="45068" name="AutoShape 16"/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solidFill>
            <a:srgbClr val="7030A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dirty="0"/>
              <a:t>Federation Object Model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&lt;FOM&gt;</a:t>
            </a:r>
          </a:p>
          <a:p>
            <a:r>
              <a:rPr lang="en-US" sz="1400" dirty="0"/>
              <a:t>  &lt;Shared object classes&gt;</a:t>
            </a:r>
          </a:p>
          <a:p>
            <a:r>
              <a:rPr lang="en-US" sz="1400" dirty="0"/>
              <a:t>  &lt;Shared interaction classes&gt;</a:t>
            </a:r>
          </a:p>
          <a:p>
            <a:r>
              <a:rPr lang="en-US" sz="1400" dirty="0"/>
              <a:t>  &lt;More&gt;</a:t>
            </a:r>
          </a:p>
          <a:p>
            <a:r>
              <a:rPr lang="en-US" sz="1400" dirty="0"/>
              <a:t>&lt;/FOM&gt;</a:t>
            </a:r>
          </a:p>
        </p:txBody>
      </p:sp>
    </p:spTree>
    <p:extLst>
      <p:ext uri="{BB962C8B-B14F-4D97-AF65-F5344CB8AC3E}">
        <p14:creationId xmlns:p14="http://schemas.microsoft.com/office/powerpoint/2010/main" val="92049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3A79B-CB8F-AD75-30E9-615D21C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HLA for LVC Platform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20ADE-658B-8994-D84A-0555F292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710263" cy="5208263"/>
          </a:xfrm>
        </p:spPr>
        <p:txBody>
          <a:bodyPr/>
          <a:lstStyle/>
          <a:p>
            <a:r>
              <a:rPr lang="en-US" sz="2400"/>
              <a:t>Purpose: </a:t>
            </a:r>
          </a:p>
          <a:p>
            <a:pPr lvl="1"/>
            <a:r>
              <a:rPr lang="en-US" sz="2000"/>
              <a:t>Platform training, communication skills, joint and combined exercises, mission rehearsal, etc</a:t>
            </a:r>
          </a:p>
          <a:p>
            <a:r>
              <a:rPr lang="en-US" sz="2400"/>
              <a:t>Federates: </a:t>
            </a:r>
          </a:p>
          <a:p>
            <a:pPr lvl="1"/>
            <a:r>
              <a:rPr lang="en-US" sz="2000"/>
              <a:t>Platform simulators, radio simulations, sensor simulations, visualizers/viewers, data loggers</a:t>
            </a:r>
          </a:p>
          <a:p>
            <a:r>
              <a:rPr lang="en-US" sz="2400"/>
              <a:t>Sample FOMs: </a:t>
            </a:r>
          </a:p>
          <a:p>
            <a:pPr lvl="1"/>
            <a:r>
              <a:rPr lang="en-US" sz="2000"/>
              <a:t>Platforms, Warfare, Radio, Tactical Data Links (Link 16), Weather, Radar, Jamming, IFF, Enumerations (platform types), laser engagement</a:t>
            </a:r>
          </a:p>
          <a:p>
            <a:r>
              <a:rPr lang="en-US" sz="2400"/>
              <a:t>Examples:</a:t>
            </a:r>
          </a:p>
          <a:p>
            <a:pPr lvl="1"/>
            <a:r>
              <a:rPr lang="en-US" sz="2000"/>
              <a:t>UK Royal Air Force “Gladiator”</a:t>
            </a:r>
            <a:endParaRPr lang="en-US"/>
          </a:p>
          <a:p>
            <a:pPr lvl="1"/>
            <a:r>
              <a:rPr lang="en-US" sz="2000"/>
              <a:t>US Navy Continuous Training Environment</a:t>
            </a:r>
          </a:p>
        </p:txBody>
      </p:sp>
      <p:pic>
        <p:nvPicPr>
          <p:cNvPr id="7" name="Picture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CFF47D30-7BB4-8F69-F15C-798BC914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56333" y="1162718"/>
            <a:ext cx="2745675" cy="2396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4" descr="A fighter jet sitting on top of a runway&#10;&#10;Description automatically generated">
            <a:extLst>
              <a:ext uri="{FF2B5EF4-FFF2-40B4-BE49-F238E27FC236}">
                <a16:creationId xmlns:a16="http://schemas.microsoft.com/office/drawing/2014/main" id="{469A1141-75BF-84B7-02D3-7DB507031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6333" y="3739614"/>
            <a:ext cx="2745675" cy="2396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47029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3129</Words>
  <Application>Microsoft Macintosh PowerPoint</Application>
  <PresentationFormat>Widescreen</PresentationFormat>
  <Paragraphs>636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Blends</vt:lpstr>
      <vt:lpstr>PowerPoint Presentation</vt:lpstr>
      <vt:lpstr>Agenda</vt:lpstr>
      <vt:lpstr>Learning Objectives</vt:lpstr>
      <vt:lpstr>Purpose of HLA</vt:lpstr>
      <vt:lpstr>Overview of HLA Capabilities</vt:lpstr>
      <vt:lpstr>HLA Timeline</vt:lpstr>
      <vt:lpstr>PowerPoint Presentation</vt:lpstr>
      <vt:lpstr>Key HLA Concepts</vt:lpstr>
      <vt:lpstr>HLA for LVC Platform Training</vt:lpstr>
      <vt:lpstr>HLA for Command and Control Training</vt:lpstr>
      <vt:lpstr>HLA for Space Simulation</vt:lpstr>
      <vt:lpstr>HLA Services</vt:lpstr>
      <vt:lpstr>Objects vs. Interactions</vt:lpstr>
      <vt:lpstr>HLA uses the Publish/Subscribe Pattern</vt:lpstr>
      <vt:lpstr>Overview of Federation Execution Lifecycle</vt:lpstr>
      <vt:lpstr>Federation Management</vt:lpstr>
      <vt:lpstr>Declaration Management</vt:lpstr>
      <vt:lpstr>Object Management</vt:lpstr>
      <vt:lpstr>Ownership Management</vt:lpstr>
      <vt:lpstr>Time Management</vt:lpstr>
      <vt:lpstr>Data Distribution Management</vt:lpstr>
      <vt:lpstr>HLA Fault Tolerance</vt:lpstr>
      <vt:lpstr>Information Model in a FOM</vt:lpstr>
      <vt:lpstr>Object Class Example</vt:lpstr>
      <vt:lpstr>Common Aerospace and Defense FOMs</vt:lpstr>
      <vt:lpstr>Cyber Data Exchange Model (DEM) and Federation Object Model (FOM)</vt:lpstr>
      <vt:lpstr>Why use Cloud for Simulation?</vt:lpstr>
      <vt:lpstr>Key Cloud Concepts</vt:lpstr>
      <vt:lpstr>Federate Protocol (HLA 4)</vt:lpstr>
      <vt:lpstr>HLA 4 Federate Protocol Deployment in the Cloud</vt:lpstr>
      <vt:lpstr>HLA 4: Federate Authentication and Cloud Security</vt:lpstr>
      <vt:lpstr>Scalability &amp; Elasticity with DDM</vt:lpstr>
      <vt:lpstr>HLA 4 Based Architecture for Cloud, Scalability and MSaaS</vt:lpstr>
      <vt:lpstr>More Features in HLA 4</vt:lpstr>
      <vt:lpstr>HLA and LVC – Gateways</vt:lpstr>
      <vt:lpstr>HLA and Performance</vt:lpstr>
      <vt:lpstr>HLA and Tools</vt:lpstr>
      <vt:lpstr>HLA and Cross Domain Security/MLS</vt:lpstr>
      <vt:lpstr>HLA Benefits</vt:lpstr>
      <vt:lpstr>Additional Reading </vt:lpstr>
      <vt:lpstr>Learning Objectives Revisited</vt:lpstr>
      <vt:lpstr>Questions?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Björn Möller</cp:lastModifiedBy>
  <cp:revision>60</cp:revision>
  <cp:lastPrinted>1601-01-01T00:00:00Z</cp:lastPrinted>
  <dcterms:created xsi:type="dcterms:W3CDTF">2016-03-29T15:29:36Z</dcterms:created>
  <dcterms:modified xsi:type="dcterms:W3CDTF">2025-06-29T11:34:11Z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