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5"/>
  </p:notesMasterIdLst>
  <p:handoutMasterIdLst>
    <p:handoutMasterId r:id="rId76"/>
  </p:handoutMasterIdLst>
  <p:sldIdLst>
    <p:sldId id="289" r:id="rId5"/>
    <p:sldId id="5333" r:id="rId6"/>
    <p:sldId id="5327" r:id="rId7"/>
    <p:sldId id="1356" r:id="rId8"/>
    <p:sldId id="2076137493" r:id="rId9"/>
    <p:sldId id="2076137492" r:id="rId10"/>
    <p:sldId id="1361" r:id="rId11"/>
    <p:sldId id="1243" r:id="rId12"/>
    <p:sldId id="322" r:id="rId13"/>
    <p:sldId id="282" r:id="rId14"/>
    <p:sldId id="2076137452" r:id="rId15"/>
    <p:sldId id="257" r:id="rId16"/>
    <p:sldId id="259" r:id="rId17"/>
    <p:sldId id="5396" r:id="rId18"/>
    <p:sldId id="5397" r:id="rId19"/>
    <p:sldId id="2076137456" r:id="rId20"/>
    <p:sldId id="2076137459" r:id="rId21"/>
    <p:sldId id="2076137462" r:id="rId22"/>
    <p:sldId id="2076137460" r:id="rId23"/>
    <p:sldId id="2076137461" r:id="rId24"/>
    <p:sldId id="2076137464" r:id="rId25"/>
    <p:sldId id="2076137453" r:id="rId26"/>
    <p:sldId id="2076137454" r:id="rId27"/>
    <p:sldId id="2076137490" r:id="rId28"/>
    <p:sldId id="2076137476" r:id="rId29"/>
    <p:sldId id="2076137477" r:id="rId30"/>
    <p:sldId id="2076137478" r:id="rId31"/>
    <p:sldId id="2076137479" r:id="rId32"/>
    <p:sldId id="2076137480" r:id="rId33"/>
    <p:sldId id="2076137481" r:id="rId34"/>
    <p:sldId id="2076137482" r:id="rId35"/>
    <p:sldId id="2076137483" r:id="rId36"/>
    <p:sldId id="2076137484" r:id="rId37"/>
    <p:sldId id="2076137485" r:id="rId38"/>
    <p:sldId id="2076137486" r:id="rId39"/>
    <p:sldId id="2076137487" r:id="rId40"/>
    <p:sldId id="2076137488" r:id="rId41"/>
    <p:sldId id="2076137489" r:id="rId42"/>
    <p:sldId id="2076137474" r:id="rId43"/>
    <p:sldId id="2076137472" r:id="rId44"/>
    <p:sldId id="5332" r:id="rId45"/>
    <p:sldId id="275" r:id="rId46"/>
    <p:sldId id="5330" r:id="rId47"/>
    <p:sldId id="820" r:id="rId48"/>
    <p:sldId id="5329" r:id="rId49"/>
    <p:sldId id="304" r:id="rId50"/>
    <p:sldId id="593" r:id="rId51"/>
    <p:sldId id="308" r:id="rId52"/>
    <p:sldId id="310" r:id="rId53"/>
    <p:sldId id="312" r:id="rId54"/>
    <p:sldId id="307" r:id="rId55"/>
    <p:sldId id="589" r:id="rId56"/>
    <p:sldId id="2076137494" r:id="rId57"/>
    <p:sldId id="5334" r:id="rId58"/>
    <p:sldId id="2076137495" r:id="rId59"/>
    <p:sldId id="588" r:id="rId60"/>
    <p:sldId id="590" r:id="rId61"/>
    <p:sldId id="2513" r:id="rId62"/>
    <p:sldId id="1028" r:id="rId63"/>
    <p:sldId id="268" r:id="rId64"/>
    <p:sldId id="1030" r:id="rId65"/>
    <p:sldId id="2076137466" r:id="rId66"/>
    <p:sldId id="2517" r:id="rId67"/>
    <p:sldId id="284" r:id="rId68"/>
    <p:sldId id="2512" r:id="rId69"/>
    <p:sldId id="595" r:id="rId70"/>
    <p:sldId id="313" r:id="rId71"/>
    <p:sldId id="5323" r:id="rId72"/>
    <p:sldId id="2076137467" r:id="rId73"/>
    <p:sldId id="2076137468" r:id="rId7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AF553E95-A5AD-4F01-91BF-19F321DDD289}">
          <p14:sldIdLst>
            <p14:sldId id="289"/>
          </p14:sldIdLst>
        </p14:section>
        <p14:section name="Agenda and Learning Objectives" id="{16A8F869-13FE-4875-9329-C1354FC3A350}">
          <p14:sldIdLst>
            <p14:sldId id="5333"/>
            <p14:sldId id="5327"/>
          </p14:sldIdLst>
        </p14:section>
        <p14:section name="OMG DDS Introduction" id="{8630C9E9-7022-4CCD-8E10-AD104CF29905}">
          <p14:sldIdLst>
            <p14:sldId id="1356"/>
            <p14:sldId id="2076137493"/>
            <p14:sldId id="2076137492"/>
            <p14:sldId id="1361"/>
            <p14:sldId id="1243"/>
          </p14:sldIdLst>
        </p14:section>
        <p14:section name="Introduction to interoperability" id="{57763080-562F-4F2F-AFDB-B165B5AB7FC8}">
          <p14:sldIdLst>
            <p14:sldId id="322"/>
            <p14:sldId id="282"/>
            <p14:sldId id="2076137452"/>
          </p14:sldIdLst>
        </p14:section>
        <p14:section name="Data-Centricity and MOSA" id="{E03B6FAD-89D7-4C13-9EB3-219F25C96BDA}">
          <p14:sldIdLst>
            <p14:sldId id="257"/>
            <p14:sldId id="259"/>
            <p14:sldId id="5396"/>
            <p14:sldId id="5397"/>
            <p14:sldId id="2076137456"/>
            <p14:sldId id="2076137459"/>
            <p14:sldId id="2076137462"/>
            <p14:sldId id="2076137460"/>
            <p14:sldId id="2076137461"/>
            <p14:sldId id="2076137464"/>
            <p14:sldId id="2076137453"/>
            <p14:sldId id="2076137454"/>
          </p14:sldIdLst>
        </p14:section>
        <p14:section name="Data Centric Publish Subscribe" id="{8B705C76-18A9-48A9-9C95-A47AE385875E}">
          <p14:sldIdLst>
            <p14:sldId id="2076137490"/>
            <p14:sldId id="2076137476"/>
            <p14:sldId id="2076137477"/>
            <p14:sldId id="2076137478"/>
            <p14:sldId id="2076137479"/>
            <p14:sldId id="2076137480"/>
            <p14:sldId id="2076137481"/>
            <p14:sldId id="2076137482"/>
            <p14:sldId id="2076137483"/>
            <p14:sldId id="2076137484"/>
            <p14:sldId id="2076137485"/>
            <p14:sldId id="2076137486"/>
            <p14:sldId id="2076137487"/>
            <p14:sldId id="2076137488"/>
            <p14:sldId id="2076137489"/>
          </p14:sldIdLst>
        </p14:section>
        <p14:section name="QoS" id="{F3BCEA31-6521-42B6-BBB3-34077EC3E67B}">
          <p14:sldIdLst>
            <p14:sldId id="2076137474"/>
            <p14:sldId id="2076137472"/>
          </p14:sldIdLst>
        </p14:section>
        <p14:section name="WAN" id="{DAB0E916-774F-4416-8FE0-9305B413458A}">
          <p14:sldIdLst>
            <p14:sldId id="5332"/>
            <p14:sldId id="275"/>
            <p14:sldId id="5330"/>
          </p14:sldIdLst>
        </p14:section>
        <p14:section name="DDS Secure" id="{91171C40-BA24-43BA-9834-8FDB8761A1AE}">
          <p14:sldIdLst>
            <p14:sldId id="820"/>
            <p14:sldId id="5329"/>
            <p14:sldId id="304"/>
            <p14:sldId id="593"/>
            <p14:sldId id="308"/>
            <p14:sldId id="310"/>
            <p14:sldId id="312"/>
            <p14:sldId id="307"/>
          </p14:sldIdLst>
        </p14:section>
        <p14:section name="DDS and LVC Simulations" id="{245B3BD1-C1EE-4FB7-A6EA-CB229EF56B22}">
          <p14:sldIdLst>
            <p14:sldId id="589"/>
            <p14:sldId id="2076137494"/>
            <p14:sldId id="5334"/>
            <p14:sldId id="2076137495"/>
            <p14:sldId id="588"/>
            <p14:sldId id="590"/>
            <p14:sldId id="2513"/>
            <p14:sldId id="1028"/>
            <p14:sldId id="268"/>
            <p14:sldId id="1030"/>
            <p14:sldId id="2076137466"/>
            <p14:sldId id="2517"/>
            <p14:sldId id="284"/>
            <p14:sldId id="2512"/>
            <p14:sldId id="595"/>
            <p14:sldId id="313"/>
            <p14:sldId id="5323"/>
          </p14:sldIdLst>
        </p14:section>
        <p14:section name="Conclusion" id="{40F1388F-C85E-4FC7-8573-002EDD38C77A}">
          <p14:sldIdLst>
            <p14:sldId id="2076137467"/>
            <p14:sldId id="20761374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BAFCC-7977-4B84-AE2D-B2A498734EE4}" v="3" dt="2025-01-22T20:56:58.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7" autoAdjust="0"/>
    <p:restoredTop sz="83474" autoAdjust="0"/>
  </p:normalViewPr>
  <p:slideViewPr>
    <p:cSldViewPr snapToGrid="0">
      <p:cViewPr varScale="1">
        <p:scale>
          <a:sx n="133" d="100"/>
          <a:sy n="133" d="100"/>
        </p:scale>
        <p:origin x="2064"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unity.rti.com/static/documentation/connext-dds/7.2.0/doc/manuals/connext_dds_professional/whats_new/whats_new/WhatsNew720.htm#Simple720"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notes"/>
          <p:cNvSpPr txBox="1">
            <a:spLocks noGrp="1"/>
          </p:cNvSpPr>
          <p:nvPr>
            <p:ph type="body" idx="1"/>
          </p:nvPr>
        </p:nvSpPr>
        <p:spPr>
          <a:xfrm>
            <a:off x="731520" y="4679066"/>
            <a:ext cx="5852160" cy="3828327"/>
          </a:xfrm>
          <a:prstGeom prst="rect">
            <a:avLst/>
          </a:prstGeom>
          <a:noFill/>
          <a:ln>
            <a:noFill/>
          </a:ln>
        </p:spPr>
        <p:txBody>
          <a:bodyPr spcFirstLastPara="1" wrap="square" lIns="97340" tIns="48657" rIns="97340" bIns="48657" anchor="t" anchorCtr="0">
            <a:normAutofit/>
          </a:bodyPr>
          <a:lstStyle/>
          <a:p>
            <a:pPr>
              <a:lnSpc>
                <a:spcPct val="80000"/>
              </a:lnSpc>
              <a:spcBef>
                <a:spcPts val="0"/>
              </a:spcBef>
              <a:spcAft>
                <a:spcPts val="0"/>
              </a:spcAft>
              <a:buSzPts val="1400"/>
            </a:pPr>
            <a:r>
              <a:rPr lang="en-US" sz="700"/>
              <a:t>The interface </a:t>
            </a:r>
            <a:r>
              <a:rPr lang="en-US" sz="700" i="1"/>
              <a:t>is</a:t>
            </a:r>
            <a:r>
              <a:rPr lang="en-US" sz="700"/>
              <a:t> the data.  </a:t>
            </a:r>
            <a:endParaRPr/>
          </a:p>
          <a:p>
            <a:pPr marL="486781" lvl="1">
              <a:lnSpc>
                <a:spcPct val="80000"/>
              </a:lnSpc>
              <a:spcBef>
                <a:spcPts val="0"/>
              </a:spcBef>
              <a:spcAft>
                <a:spcPts val="0"/>
              </a:spcAft>
              <a:buSzPts val="1400"/>
            </a:pPr>
            <a:r>
              <a:rPr lang="en-US" sz="700"/>
              <a:t>There are no artificial wrappers or blockers to that interface like messages, or objects, or files, or access patterns.</a:t>
            </a:r>
            <a:endParaRPr/>
          </a:p>
          <a:p>
            <a:pPr>
              <a:lnSpc>
                <a:spcPct val="80000"/>
              </a:lnSpc>
              <a:spcBef>
                <a:spcPts val="0"/>
              </a:spcBef>
              <a:spcAft>
                <a:spcPts val="0"/>
              </a:spcAft>
              <a:buSzPts val="1400"/>
            </a:pPr>
            <a:r>
              <a:rPr lang="en-US" sz="700"/>
              <a:t>The infrastructure understands that data.  </a:t>
            </a:r>
            <a:endParaRPr/>
          </a:p>
          <a:p>
            <a:pPr marL="486781" lvl="1">
              <a:lnSpc>
                <a:spcPct val="80000"/>
              </a:lnSpc>
              <a:spcBef>
                <a:spcPts val="0"/>
              </a:spcBef>
              <a:spcAft>
                <a:spcPts val="0"/>
              </a:spcAft>
              <a:buSzPts val="1400"/>
            </a:pPr>
            <a:r>
              <a:rPr lang="en-US" sz="700"/>
              <a:t>This enables filtering/searching, tools, &amp; selectivity.  It decouples applications from the data and thereby removes much of the complexity from the applications. </a:t>
            </a:r>
            <a:endParaRPr/>
          </a:p>
          <a:p>
            <a:pPr>
              <a:lnSpc>
                <a:spcPct val="80000"/>
              </a:lnSpc>
              <a:spcBef>
                <a:spcPts val="0"/>
              </a:spcBef>
              <a:spcAft>
                <a:spcPts val="0"/>
              </a:spcAft>
              <a:buSzPts val="1400"/>
            </a:pPr>
            <a:r>
              <a:rPr lang="en-US" sz="700"/>
              <a:t>The system manages the data and imposes rules on how applications exchange data.  </a:t>
            </a:r>
            <a:endParaRPr/>
          </a:p>
          <a:p>
            <a:pPr marL="486781" lvl="1">
              <a:lnSpc>
                <a:spcPct val="80000"/>
              </a:lnSpc>
              <a:spcBef>
                <a:spcPts val="0"/>
              </a:spcBef>
              <a:spcAft>
                <a:spcPts val="0"/>
              </a:spcAft>
              <a:buSzPts val="1400"/>
            </a:pPr>
            <a:r>
              <a:rPr lang="en-US" sz="700"/>
              <a:t>This provides a notion of "truth".  It enables data lifetimes, data model matching, CRUD interfaces, etc.</a:t>
            </a:r>
            <a:endParaRPr/>
          </a:p>
          <a:p>
            <a:pPr marL="486781" indent="-243390">
              <a:lnSpc>
                <a:spcPct val="80000"/>
              </a:lnSpc>
              <a:spcBef>
                <a:spcPts val="0"/>
              </a:spcBef>
              <a:spcAft>
                <a:spcPts val="0"/>
              </a:spcAft>
              <a:buClr>
                <a:srgbClr val="000000"/>
              </a:buClr>
              <a:buSzPts val="1400"/>
            </a:pPr>
            <a:r>
              <a:rPr lang="en-US" sz="700"/>
              <a:t>Databases are data-centric storage.  They fit all the above:</a:t>
            </a:r>
            <a:br>
              <a:rPr lang="en-US" sz="700"/>
            </a:br>
            <a:r>
              <a:rPr lang="en-US" sz="700"/>
              <a:t>a) Data tables directly describe data.  Unstructured databases also provide direct data access.  Applications interact only with the table, not with the location of the data in a file.</a:t>
            </a:r>
            <a:br>
              <a:rPr lang="en-US" sz="700"/>
            </a:br>
            <a:r>
              <a:rPr lang="en-US" sz="700"/>
              <a:t>b) The database provides an environment to search, match, and manage data.  I can access data, or write a tool that manipulates the data without talking to whoever put the data there.  SQL is a language that leverages this power.</a:t>
            </a:r>
            <a:br>
              <a:rPr lang="en-US" sz="700"/>
            </a:br>
            <a:r>
              <a:rPr lang="en-US" sz="700"/>
              <a:t>c) The database imposes ACID properties.  The data won't get corrupted, etc.  In a system, the data in the database is Truth. (what's the right value of this data?)</a:t>
            </a:r>
            <a:br>
              <a:rPr lang="en-US" sz="700"/>
            </a:br>
            <a:br>
              <a:rPr lang="en-US" sz="700"/>
            </a:br>
            <a:br>
              <a:rPr lang="en-US" sz="700"/>
            </a:br>
            <a:r>
              <a:rPr lang="en-US" sz="700"/>
              <a:t>DDS is a data-centric communications. a "databus".  It also fits all of the above:</a:t>
            </a:r>
            <a:br>
              <a:rPr lang="en-US" sz="700"/>
            </a:br>
            <a:r>
              <a:rPr lang="en-US" sz="700"/>
              <a:t>a) IDL defines data types, and then you interact with those types. </a:t>
            </a:r>
            <a:br>
              <a:rPr lang="en-US" sz="700"/>
            </a:br>
            <a:r>
              <a:rPr lang="en-US" sz="700"/>
              <a:t>b) You can filter data, write tools, &amp; select what you want directly.  We also leverage an SGL-like capability.</a:t>
            </a:r>
            <a:br>
              <a:rPr lang="en-US" sz="700"/>
            </a:br>
            <a:r>
              <a:rPr lang="en-US" sz="700"/>
              <a:t>c) The databus imposes QoS rules.  The notion of truth is very well defined.  It includes timing (how old is this data?  how fast will I get it?)</a:t>
            </a:r>
            <a:endParaRPr/>
          </a:p>
          <a:p>
            <a:pPr marL="486781" indent="-243390">
              <a:lnSpc>
                <a:spcPct val="80000"/>
              </a:lnSpc>
              <a:spcBef>
                <a:spcPts val="0"/>
              </a:spcBef>
              <a:spcAft>
                <a:spcPts val="0"/>
              </a:spcAft>
              <a:buClr>
                <a:srgbClr val="000000"/>
              </a:buClr>
              <a:buSzPts val="1400"/>
            </a:pPr>
            <a:endParaRPr sz="700"/>
          </a:p>
          <a:p>
            <a:pPr marL="486781" indent="-243390">
              <a:lnSpc>
                <a:spcPct val="80000"/>
              </a:lnSpc>
              <a:spcBef>
                <a:spcPts val="0"/>
              </a:spcBef>
              <a:spcAft>
                <a:spcPts val="0"/>
              </a:spcAft>
              <a:buClr>
                <a:srgbClr val="000000"/>
              </a:buClr>
              <a:buSzPts val="1400"/>
            </a:pPr>
            <a:r>
              <a:rPr lang="en-US" sz="700"/>
              <a:t>In summary, data-centric systems manage state directly.  Applications interact by directly accessing that state.  Note that the method of storage or the pattern of interaction is orthogonal.</a:t>
            </a:r>
            <a:br>
              <a:rPr lang="en-US" sz="700"/>
            </a:br>
            <a:br>
              <a:rPr lang="en-US" sz="700"/>
            </a:br>
            <a:r>
              <a:rPr lang="en-US" sz="700"/>
              <a:t>If you want a sound bite, I had one in my 2012 webinar on "The single most important decision in designing your distributed system":  </a:t>
            </a:r>
            <a:br>
              <a:rPr lang="en-US" sz="700"/>
            </a:br>
            <a:br>
              <a:rPr lang="en-US" sz="700"/>
            </a:br>
            <a:r>
              <a:rPr lang="en-US" sz="700"/>
              <a:t>Will the apps manage truth &amp; the infrastructure exchange messages?</a:t>
            </a:r>
            <a:br>
              <a:rPr lang="en-US" sz="700"/>
            </a:br>
            <a:r>
              <a:rPr lang="en-US" sz="700"/>
              <a:t>Or</a:t>
            </a:r>
            <a:br>
              <a:rPr lang="en-US" sz="700"/>
            </a:br>
            <a:br>
              <a:rPr lang="en-US" sz="700"/>
            </a:br>
            <a:r>
              <a:rPr lang="en-US" sz="700"/>
              <a:t>Will the infrastructure manage truth&amp; the apps exchange state?</a:t>
            </a:r>
            <a:endParaRPr/>
          </a:p>
          <a:p>
            <a:pPr marL="486781" indent="-243390">
              <a:lnSpc>
                <a:spcPct val="80000"/>
              </a:lnSpc>
              <a:spcBef>
                <a:spcPts val="0"/>
              </a:spcBef>
              <a:spcAft>
                <a:spcPts val="0"/>
              </a:spcAft>
              <a:buClr>
                <a:srgbClr val="000000"/>
              </a:buClr>
              <a:buSzPts val="1400"/>
            </a:pPr>
            <a:endParaRPr sz="700"/>
          </a:p>
          <a:p>
            <a:pPr marL="486781" indent="-243390">
              <a:lnSpc>
                <a:spcPct val="80000"/>
              </a:lnSpc>
              <a:spcBef>
                <a:spcPts val="0"/>
              </a:spcBef>
              <a:spcAft>
                <a:spcPts val="0"/>
              </a:spcAft>
              <a:buClr>
                <a:srgbClr val="000000"/>
              </a:buClr>
              <a:buSzPts val="1400"/>
            </a:pPr>
            <a:r>
              <a:rPr lang="en-US" sz="700"/>
              <a:t>Common “truth” for integration</a:t>
            </a:r>
            <a:endParaRPr/>
          </a:p>
          <a:p>
            <a:pPr marL="486781" indent="-243390">
              <a:lnSpc>
                <a:spcPct val="80000"/>
              </a:lnSpc>
              <a:spcBef>
                <a:spcPts val="0"/>
              </a:spcBef>
              <a:spcAft>
                <a:spcPts val="0"/>
              </a:spcAft>
              <a:buClr>
                <a:srgbClr val="000000"/>
              </a:buClr>
              <a:buSzPts val="1400"/>
            </a:pPr>
            <a:r>
              <a:rPr lang="en-US" sz="700"/>
              <a:t>Extreme reliability &amp; scalability</a:t>
            </a:r>
            <a:endParaRPr/>
          </a:p>
          <a:p>
            <a:pPr marL="486781" indent="-243390">
              <a:lnSpc>
                <a:spcPct val="80000"/>
              </a:lnSpc>
              <a:spcBef>
                <a:spcPts val="0"/>
              </a:spcBef>
              <a:spcAft>
                <a:spcPts val="0"/>
              </a:spcAft>
              <a:buClr>
                <a:srgbClr val="000000"/>
              </a:buClr>
              <a:buSzPts val="1400"/>
            </a:pPr>
            <a:r>
              <a:rPr lang="en-US" sz="700"/>
              <a:t>Right data, right time, right place</a:t>
            </a:r>
            <a:endParaRPr/>
          </a:p>
          <a:p>
            <a:pPr marL="486781" indent="-243390">
              <a:lnSpc>
                <a:spcPct val="80000"/>
              </a:lnSpc>
              <a:spcBef>
                <a:spcPts val="0"/>
              </a:spcBef>
              <a:spcAft>
                <a:spcPts val="0"/>
              </a:spcAft>
              <a:buClr>
                <a:srgbClr val="000000"/>
              </a:buClr>
              <a:buSzPts val="1400"/>
            </a:pPr>
            <a:r>
              <a:rPr lang="en-US" sz="1100"/>
              <a:t>Intelligence in the infrastructure</a:t>
            </a:r>
            <a:endParaRPr/>
          </a:p>
          <a:p>
            <a:pPr marL="973562" lvl="1" indent="-243390">
              <a:lnSpc>
                <a:spcPct val="80000"/>
              </a:lnSpc>
              <a:spcBef>
                <a:spcPts val="0"/>
              </a:spcBef>
              <a:spcAft>
                <a:spcPts val="0"/>
              </a:spcAft>
              <a:buSzPts val="1400"/>
            </a:pPr>
            <a:r>
              <a:rPr lang="en-US" sz="1100"/>
              <a:t>not complexity in the application code</a:t>
            </a:r>
            <a:endParaRPr/>
          </a:p>
          <a:p>
            <a:pPr marL="486781" indent="-243390">
              <a:lnSpc>
                <a:spcPct val="80000"/>
              </a:lnSpc>
              <a:spcBef>
                <a:spcPts val="0"/>
              </a:spcBef>
              <a:spcAft>
                <a:spcPts val="0"/>
              </a:spcAft>
              <a:buClr>
                <a:srgbClr val="000000"/>
              </a:buClr>
              <a:buSzPts val="1400"/>
            </a:pPr>
            <a:r>
              <a:rPr lang="en-US" sz="1100"/>
              <a:t>No startup dependencies</a:t>
            </a:r>
            <a:endParaRPr/>
          </a:p>
          <a:p>
            <a:pPr marL="486781" indent="-243390">
              <a:lnSpc>
                <a:spcPct val="80000"/>
              </a:lnSpc>
              <a:spcBef>
                <a:spcPts val="0"/>
              </a:spcBef>
              <a:spcAft>
                <a:spcPts val="0"/>
              </a:spcAft>
              <a:buClr>
                <a:srgbClr val="000000"/>
              </a:buClr>
              <a:buSzPts val="1400"/>
            </a:pPr>
            <a:r>
              <a:rPr lang="en-US" sz="1100"/>
              <a:t>Generic tools and analyzers</a:t>
            </a:r>
            <a:endParaRPr/>
          </a:p>
          <a:p>
            <a:pPr marL="486781" indent="-243390">
              <a:lnSpc>
                <a:spcPct val="80000"/>
              </a:lnSpc>
              <a:spcBef>
                <a:spcPts val="0"/>
              </a:spcBef>
              <a:spcAft>
                <a:spcPts val="0"/>
              </a:spcAft>
              <a:buClr>
                <a:srgbClr val="000000"/>
              </a:buClr>
              <a:buSzPts val="1400"/>
            </a:pPr>
            <a:endParaRPr sz="700"/>
          </a:p>
        </p:txBody>
      </p:sp>
      <p:sp>
        <p:nvSpPr>
          <p:cNvPr id="264" name="Google Shape;264;p1:notes"/>
          <p:cNvSpPr txBox="1">
            <a:spLocks noGrp="1"/>
          </p:cNvSpPr>
          <p:nvPr>
            <p:ph type="sldNum" idx="12"/>
          </p:nvPr>
        </p:nvSpPr>
        <p:spPr>
          <a:xfrm>
            <a:off x="4143587" y="9234911"/>
            <a:ext cx="3169920" cy="487824"/>
          </a:xfrm>
          <a:prstGeom prst="rect">
            <a:avLst/>
          </a:prstGeom>
          <a:noFill/>
          <a:ln>
            <a:noFill/>
          </a:ln>
        </p:spPr>
        <p:txBody>
          <a:bodyPr spcFirstLastPara="1" wrap="square" lIns="97340" tIns="48657" rIns="97340" bIns="48657" anchor="b" anchorCtr="0">
            <a:noAutofit/>
          </a:bodyPr>
          <a:lstStyle/>
          <a:p>
            <a:pPr algn="l">
              <a:spcBef>
                <a:spcPts val="0"/>
              </a:spcBef>
              <a:spcAft>
                <a:spcPts val="0"/>
              </a:spcAft>
            </a:pPr>
            <a:fld id="{00000000-1234-1234-1234-123412341234}" type="slidenum">
              <a:rPr lang="en-US"/>
              <a:pPr algn="l">
                <a:spcBef>
                  <a:spcPts val="0"/>
                </a:spcBef>
                <a:spcAft>
                  <a:spcPts val="0"/>
                </a:spcAft>
              </a:p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eaLnBrk="1" fontAlgn="auto" hangingPunct="1">
              <a:spcBef>
                <a:spcPts val="0"/>
              </a:spcBef>
              <a:spcAft>
                <a:spcPts val="0"/>
              </a:spcAft>
              <a:defRPr/>
            </a:pPr>
            <a:r>
              <a:rPr lang="en-US" sz="1700" dirty="0">
                <a:latin typeface="Arial" panose="020B0604020202020204" pitchFamily="34" charset="0"/>
              </a:rPr>
              <a:t>Vision:  </a:t>
            </a:r>
            <a:r>
              <a:rPr lang="en-US" sz="1300" dirty="0">
                <a:latin typeface="Arial" panose="020B0604020202020204" pitchFamily="34" charset="0"/>
              </a:rPr>
              <a:t>“The DoD is a data-centric organization that uses data at speed and scale for operational advantage and increased efficiency”</a:t>
            </a:r>
          </a:p>
          <a:p>
            <a:endParaRPr lang="en-US" dirty="0"/>
          </a:p>
          <a:p>
            <a:r>
              <a:rPr lang="en-US" dirty="0"/>
              <a:t>One of the guiding principles:</a:t>
            </a:r>
          </a:p>
          <a:p>
            <a:endParaRPr lang="en-US" dirty="0"/>
          </a:p>
          <a:p>
            <a:pPr algn="l"/>
            <a:r>
              <a:rPr lang="en-US" sz="1900" i="1" dirty="0">
                <a:latin typeface="Times New Roman" panose="02020603050405020304" pitchFamily="18" charset="0"/>
              </a:rPr>
              <a:t>Data for Artificial Intelligence Training </a:t>
            </a:r>
            <a:r>
              <a:rPr lang="en-US" sz="1900" dirty="0">
                <a:latin typeface="TimesNewRomanPSMT"/>
              </a:rPr>
              <a:t>– </a:t>
            </a:r>
            <a:r>
              <a:rPr lang="en-US" sz="1900" dirty="0">
                <a:latin typeface="Times New Roman" panose="02020603050405020304" pitchFamily="18" charset="0"/>
              </a:rPr>
              <a:t>Data sets for A.I. training and</a:t>
            </a:r>
          </a:p>
          <a:p>
            <a:pPr algn="l"/>
            <a:r>
              <a:rPr lang="en-US" sz="1900" dirty="0">
                <a:latin typeface="TimesNewRomanPSMT"/>
              </a:rPr>
              <a:t>algorithmic models will increasingly become the DoD’s most valuable digital</a:t>
            </a:r>
          </a:p>
          <a:p>
            <a:pPr algn="l"/>
            <a:r>
              <a:rPr lang="en-US" sz="1900" dirty="0">
                <a:latin typeface="Times New Roman" panose="02020603050405020304" pitchFamily="18" charset="0"/>
              </a:rPr>
              <a:t>assets and we must create a framework for managing them across the data lifecycle</a:t>
            </a:r>
          </a:p>
          <a:p>
            <a:pPr algn="l"/>
            <a:r>
              <a:rPr lang="en-US" sz="1900" dirty="0">
                <a:latin typeface="Times New Roman" panose="02020603050405020304" pitchFamily="18" charset="0"/>
              </a:rPr>
              <a:t>that provides protected visibility and responsible brokerage.</a:t>
            </a:r>
            <a:endParaRPr lang="en-US" dirty="0"/>
          </a:p>
        </p:txBody>
      </p:sp>
      <p:sp>
        <p:nvSpPr>
          <p:cNvPr id="4" name="Slide Number Placeholder 3"/>
          <p:cNvSpPr>
            <a:spLocks noGrp="1"/>
          </p:cNvSpPr>
          <p:nvPr>
            <p:ph type="sldNum" sz="quarter" idx="5"/>
          </p:nvPr>
        </p:nvSpPr>
        <p:spPr/>
        <p:txBody>
          <a:bodyPr/>
          <a:lstStyle/>
          <a:p>
            <a:fld id="{1C06B82F-2287-458E-A95B-FD6CB59E37FD}" type="slidenum">
              <a:rPr lang="en-US" smtClean="0"/>
              <a:t>14</a:t>
            </a:fld>
            <a:endParaRPr lang="en-US" dirty="0"/>
          </a:p>
        </p:txBody>
      </p:sp>
    </p:spTree>
    <p:extLst>
      <p:ext uri="{BB962C8B-B14F-4D97-AF65-F5344CB8AC3E}">
        <p14:creationId xmlns:p14="http://schemas.microsoft.com/office/powerpoint/2010/main" val="334645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VAUL&amp;I: are core DDS data-centric, data-model capabilities</a:t>
            </a:r>
          </a:p>
          <a:p>
            <a:r>
              <a:rPr lang="en-US" dirty="0"/>
              <a:t>T&amp;S: Trustworthy and Secure are enable by DDS Secure</a:t>
            </a:r>
          </a:p>
          <a:p>
            <a:endParaRPr lang="en-US" dirty="0"/>
          </a:p>
          <a:p>
            <a:pPr marL="64228">
              <a:spcBef>
                <a:spcPts val="2129"/>
              </a:spcBef>
            </a:pPr>
            <a:r>
              <a:rPr lang="en-US" sz="1700" dirty="0">
                <a:latin typeface="Arial" panose="020B0604020202020204" pitchFamily="34" charset="0"/>
              </a:rPr>
              <a:t>1. </a:t>
            </a:r>
            <a:r>
              <a:rPr lang="en-US" sz="1500" dirty="0">
                <a:latin typeface="Arial" panose="020B0604020202020204" pitchFamily="34" charset="0"/>
              </a:rPr>
              <a:t>Make Data Visible </a:t>
            </a:r>
            <a:r>
              <a:rPr lang="en-US" sz="1700" dirty="0">
                <a:latin typeface="Arial" panose="020B0604020202020204" pitchFamily="34" charset="0"/>
              </a:rPr>
              <a:t>-- </a:t>
            </a:r>
            <a:r>
              <a:rPr lang="en-US" sz="1300" dirty="0">
                <a:latin typeface="Arial" panose="020B0604020202020204" pitchFamily="34" charset="0"/>
              </a:rPr>
              <a:t>Consumers can locate the needed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2. </a:t>
            </a:r>
            <a:r>
              <a:rPr lang="en-US" sz="1500" dirty="0">
                <a:latin typeface="Arial" panose="020B0604020202020204" pitchFamily="34" charset="0"/>
              </a:rPr>
              <a:t>Make Data Accessible </a:t>
            </a:r>
            <a:r>
              <a:rPr lang="en-US" sz="1700" dirty="0">
                <a:latin typeface="Arial" panose="020B0604020202020204" pitchFamily="34" charset="0"/>
              </a:rPr>
              <a:t>-- </a:t>
            </a:r>
            <a:r>
              <a:rPr lang="en-US" sz="1300" dirty="0">
                <a:latin typeface="Arial" panose="020B0604020202020204" pitchFamily="34" charset="0"/>
              </a:rPr>
              <a:t>Consumers can retrieve the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3. </a:t>
            </a:r>
            <a:r>
              <a:rPr lang="en-US" sz="1500" dirty="0">
                <a:latin typeface="Arial" panose="020B0604020202020204" pitchFamily="34" charset="0"/>
              </a:rPr>
              <a:t>Make Data Understandable </a:t>
            </a:r>
            <a:r>
              <a:rPr lang="en-US" sz="1700" dirty="0">
                <a:latin typeface="Arial" panose="020B0604020202020204" pitchFamily="34" charset="0"/>
              </a:rPr>
              <a:t>-- </a:t>
            </a:r>
            <a:r>
              <a:rPr lang="en-US" sz="1300" dirty="0">
                <a:latin typeface="Arial" panose="020B0604020202020204" pitchFamily="34" charset="0"/>
              </a:rPr>
              <a:t>Consumers can recognize the content, context, and applicability</a:t>
            </a:r>
          </a:p>
          <a:p>
            <a:pPr marL="64228">
              <a:spcBef>
                <a:spcPts val="2129"/>
              </a:spcBef>
            </a:pPr>
            <a:r>
              <a:rPr lang="en-US" sz="1700" dirty="0">
                <a:latin typeface="Arial" panose="020B0604020202020204" pitchFamily="34" charset="0"/>
              </a:rPr>
              <a:t>4. </a:t>
            </a:r>
            <a:r>
              <a:rPr lang="en-US" sz="1500" dirty="0">
                <a:latin typeface="Arial" panose="020B0604020202020204" pitchFamily="34" charset="0"/>
              </a:rPr>
              <a:t>Make Data Linked </a:t>
            </a:r>
            <a:r>
              <a:rPr lang="en-US" sz="1700" dirty="0">
                <a:latin typeface="Arial" panose="020B0604020202020204" pitchFamily="34" charset="0"/>
              </a:rPr>
              <a:t>- </a:t>
            </a:r>
            <a:r>
              <a:rPr lang="en-US" sz="1300" dirty="0">
                <a:latin typeface="Arial" panose="020B0604020202020204" pitchFamily="34" charset="0"/>
              </a:rPr>
              <a:t>Consumers can exploit data elements through innate relationships</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5. </a:t>
            </a:r>
            <a:r>
              <a:rPr lang="en-US" sz="1500" dirty="0">
                <a:latin typeface="Arial" panose="020B0604020202020204" pitchFamily="34" charset="0"/>
              </a:rPr>
              <a:t>Make Data Interoperable </a:t>
            </a:r>
            <a:r>
              <a:rPr lang="en-US" sz="1700" dirty="0">
                <a:latin typeface="Arial" panose="020B0604020202020204" pitchFamily="34" charset="0"/>
              </a:rPr>
              <a:t>-- </a:t>
            </a:r>
            <a:r>
              <a:rPr lang="en-US" sz="1300" dirty="0">
                <a:latin typeface="Arial" panose="020B0604020202020204" pitchFamily="34" charset="0"/>
              </a:rPr>
              <a:t>Consumers have a common representation / comprehension of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6. </a:t>
            </a:r>
            <a:r>
              <a:rPr lang="en-US" sz="1500" dirty="0">
                <a:latin typeface="Arial" panose="020B0604020202020204" pitchFamily="34" charset="0"/>
              </a:rPr>
              <a:t>Make Data Trustworthy </a:t>
            </a:r>
            <a:r>
              <a:rPr lang="en-US" sz="1900" dirty="0">
                <a:latin typeface="Arial" panose="020B0604020202020204" pitchFamily="34" charset="0"/>
              </a:rPr>
              <a:t>-- </a:t>
            </a:r>
            <a:r>
              <a:rPr lang="en-US" sz="1300" dirty="0">
                <a:latin typeface="Arial" panose="020B0604020202020204" pitchFamily="34" charset="0"/>
              </a:rPr>
              <a:t>Consumers can be confident in all aspects of data for decision-making</a:t>
            </a:r>
          </a:p>
          <a:p>
            <a:pPr marL="64228">
              <a:spcBef>
                <a:spcPts val="2129"/>
              </a:spcBef>
            </a:pPr>
            <a:r>
              <a:rPr lang="en-US" sz="1700" dirty="0">
                <a:latin typeface="Arial" panose="020B0604020202020204" pitchFamily="34" charset="0"/>
              </a:rPr>
              <a:t>7. </a:t>
            </a:r>
            <a:r>
              <a:rPr lang="en-US" sz="1500" dirty="0">
                <a:latin typeface="Arial" panose="020B0604020202020204" pitchFamily="34" charset="0"/>
              </a:rPr>
              <a:t>Make Data Secure </a:t>
            </a:r>
            <a:r>
              <a:rPr lang="en-US" sz="1700" dirty="0">
                <a:latin typeface="Arial" panose="020B0604020202020204" pitchFamily="34" charset="0"/>
              </a:rPr>
              <a:t>-- </a:t>
            </a:r>
            <a:r>
              <a:rPr lang="en-US" sz="1300" dirty="0">
                <a:latin typeface="Arial" panose="020B0604020202020204" pitchFamily="34" charset="0"/>
              </a:rPr>
              <a:t>Consumers know that data is protected from unauthorized use / manipulation</a:t>
            </a:r>
            <a:endParaRPr lang="en-US" sz="1700" dirty="0">
              <a:latin typeface="Arial" panose="020B0604020202020204" pitchFamily="34" charset="0"/>
            </a:endParaRPr>
          </a:p>
          <a:p>
            <a:endParaRPr lang="en-US" dirty="0"/>
          </a:p>
          <a:p>
            <a:endParaRPr lang="en-US" dirty="0"/>
          </a:p>
          <a:p>
            <a:r>
              <a:rPr lang="en-US" dirty="0"/>
              <a:t>So, sims for training need to be interoperable meanwhile there are these new MOSA and Data-Centric requirement mandates. </a:t>
            </a:r>
          </a:p>
        </p:txBody>
      </p:sp>
      <p:sp>
        <p:nvSpPr>
          <p:cNvPr id="4" name="Slide Number Placeholder 3"/>
          <p:cNvSpPr>
            <a:spLocks noGrp="1"/>
          </p:cNvSpPr>
          <p:nvPr>
            <p:ph type="sldNum" sz="quarter" idx="5"/>
          </p:nvPr>
        </p:nvSpPr>
        <p:spPr/>
        <p:txBody>
          <a:bodyPr/>
          <a:lstStyle/>
          <a:p>
            <a:pPr defTabSz="973562" fontAlgn="auto">
              <a:spcBef>
                <a:spcPts val="0"/>
              </a:spcBef>
              <a:spcAft>
                <a:spcPts val="0"/>
              </a:spcAft>
              <a:defRPr/>
            </a:pPr>
            <a:fld id="{1C06B82F-2287-458E-A95B-FD6CB59E37FD}" type="slidenum">
              <a:rPr lang="en-US">
                <a:solidFill>
                  <a:prstClr val="black"/>
                </a:solidFill>
                <a:latin typeface="Calibri" panose="020F0502020204030204"/>
              </a:rPr>
              <a:pPr defTabSz="973562" fontAlgn="auto">
                <a:spcBef>
                  <a:spcPts val="0"/>
                </a:spcBef>
                <a:spcAft>
                  <a:spcPts val="0"/>
                </a:spcAft>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3665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845696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a:defRPr/>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963898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4862-89AF-1AA3-1C28-1F879EBC5D39}"/>
            </a:ext>
          </a:extLst>
        </p:cNvPr>
        <p:cNvGrpSpPr/>
        <p:nvPr/>
      </p:nvGrpSpPr>
      <p:grpSpPr>
        <a:xfrm>
          <a:off x="0" y="0"/>
          <a:ext cx="0" cy="0"/>
          <a:chOff x="0" y="0"/>
          <a:chExt cx="0" cy="0"/>
        </a:xfrm>
      </p:grpSpPr>
      <p:sp>
        <p:nvSpPr>
          <p:cNvPr id="917" name="Shape 917">
            <a:extLst>
              <a:ext uri="{FF2B5EF4-FFF2-40B4-BE49-F238E27FC236}">
                <a16:creationId xmlns:a16="http://schemas.microsoft.com/office/drawing/2014/main" id="{A5D6F729-6075-6188-7B2F-23909B55D846}"/>
              </a:ext>
            </a:extLst>
          </p:cNvPr>
          <p:cNvSpPr>
            <a:spLocks noGrp="1" noRot="1" noChangeAspect="1"/>
          </p:cNvSpPr>
          <p:nvPr>
            <p:ph type="sldImg"/>
          </p:nvPr>
        </p:nvSpPr>
        <p:spPr>
          <a:xfrm>
            <a:off x="415925" y="728663"/>
            <a:ext cx="6483350" cy="3646487"/>
          </a:xfrm>
          <a:prstGeom prst="rect">
            <a:avLst/>
          </a:prstGeom>
        </p:spPr>
        <p:txBody>
          <a:bodyPr/>
          <a:lstStyle/>
          <a:p>
            <a:endParaRPr/>
          </a:p>
        </p:txBody>
      </p:sp>
      <p:sp>
        <p:nvSpPr>
          <p:cNvPr id="918" name="Shape 918">
            <a:extLst>
              <a:ext uri="{FF2B5EF4-FFF2-40B4-BE49-F238E27FC236}">
                <a16:creationId xmlns:a16="http://schemas.microsoft.com/office/drawing/2014/main" id="{E11AF0C4-87CE-0A4A-6CC8-CB0716320785}"/>
              </a:ext>
            </a:extLst>
          </p:cNvPr>
          <p:cNvSpPr>
            <a:spLocks noGrp="1"/>
          </p:cNvSpPr>
          <p:nvPr>
            <p:ph type="body" sz="quarter" idx="1"/>
          </p:nvPr>
        </p:nvSpPr>
        <p:spPr>
          <a:prstGeom prst="rect">
            <a:avLst/>
          </a:prstGeom>
        </p:spPr>
        <p:txBody>
          <a:bodyPr/>
          <a:lstStyle>
            <a:lvl1pPr>
              <a:defRPr sz="1200"/>
            </a:lvl1pPr>
          </a:lstStyle>
          <a:p>
            <a:endParaRPr dirty="0"/>
          </a:p>
        </p:txBody>
      </p:sp>
      <p:sp>
        <p:nvSpPr>
          <p:cNvPr id="2" name="Slide Number Placeholder 1">
            <a:extLst>
              <a:ext uri="{FF2B5EF4-FFF2-40B4-BE49-F238E27FC236}">
                <a16:creationId xmlns:a16="http://schemas.microsoft.com/office/drawing/2014/main" id="{514F76BD-9B5C-723A-9BA6-B0642A90C7D8}"/>
              </a:ext>
            </a:extLst>
          </p:cNvPr>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84558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5813-186F-BDEF-7DAA-7642A97D5600}"/>
            </a:ext>
          </a:extLst>
        </p:cNvPr>
        <p:cNvGrpSpPr/>
        <p:nvPr/>
      </p:nvGrpSpPr>
      <p:grpSpPr>
        <a:xfrm>
          <a:off x="0" y="0"/>
          <a:ext cx="0" cy="0"/>
          <a:chOff x="0" y="0"/>
          <a:chExt cx="0" cy="0"/>
        </a:xfrm>
      </p:grpSpPr>
      <p:sp>
        <p:nvSpPr>
          <p:cNvPr id="930" name="Shape 930">
            <a:extLst>
              <a:ext uri="{FF2B5EF4-FFF2-40B4-BE49-F238E27FC236}">
                <a16:creationId xmlns:a16="http://schemas.microsoft.com/office/drawing/2014/main" id="{DDED9E39-4B56-7B27-01EE-11D395C9902E}"/>
              </a:ext>
            </a:extLst>
          </p:cNvPr>
          <p:cNvSpPr>
            <a:spLocks noGrp="1" noRot="1" noChangeAspect="1"/>
          </p:cNvSpPr>
          <p:nvPr>
            <p:ph type="sldImg"/>
          </p:nvPr>
        </p:nvSpPr>
        <p:spPr>
          <a:xfrm>
            <a:off x="415925" y="728663"/>
            <a:ext cx="6483350" cy="3646487"/>
          </a:xfrm>
          <a:prstGeom prst="rect">
            <a:avLst/>
          </a:prstGeom>
        </p:spPr>
        <p:txBody>
          <a:bodyPr/>
          <a:lstStyle/>
          <a:p>
            <a:endParaRPr/>
          </a:p>
        </p:txBody>
      </p:sp>
      <p:sp>
        <p:nvSpPr>
          <p:cNvPr id="931" name="Shape 931">
            <a:extLst>
              <a:ext uri="{FF2B5EF4-FFF2-40B4-BE49-F238E27FC236}">
                <a16:creationId xmlns:a16="http://schemas.microsoft.com/office/drawing/2014/main" id="{75A173EF-93E4-7845-1254-68BBC207C2B5}"/>
              </a:ext>
            </a:extLst>
          </p:cNvPr>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F047B490-0EA7-2405-45F6-6C7394C56501}"/>
              </a:ext>
            </a:extLst>
          </p:cNvPr>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913016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BB11-1FB6-79B0-9147-2671F5BB1FF0}"/>
            </a:ext>
          </a:extLst>
        </p:cNvPr>
        <p:cNvGrpSpPr/>
        <p:nvPr/>
      </p:nvGrpSpPr>
      <p:grpSpPr>
        <a:xfrm>
          <a:off x="0" y="0"/>
          <a:ext cx="0" cy="0"/>
          <a:chOff x="0" y="0"/>
          <a:chExt cx="0" cy="0"/>
        </a:xfrm>
      </p:grpSpPr>
      <p:sp>
        <p:nvSpPr>
          <p:cNvPr id="963" name="Shape 963">
            <a:extLst>
              <a:ext uri="{FF2B5EF4-FFF2-40B4-BE49-F238E27FC236}">
                <a16:creationId xmlns:a16="http://schemas.microsoft.com/office/drawing/2014/main" id="{D9C129C2-275F-91CF-5A18-AFCA69C68AB1}"/>
              </a:ext>
            </a:extLst>
          </p:cNvPr>
          <p:cNvSpPr>
            <a:spLocks noGrp="1" noRot="1" noChangeAspect="1"/>
          </p:cNvSpPr>
          <p:nvPr>
            <p:ph type="sldImg"/>
          </p:nvPr>
        </p:nvSpPr>
        <p:spPr>
          <a:xfrm>
            <a:off x="415925" y="728663"/>
            <a:ext cx="6483350" cy="3646487"/>
          </a:xfrm>
          <a:prstGeom prst="rect">
            <a:avLst/>
          </a:prstGeom>
        </p:spPr>
        <p:txBody>
          <a:bodyPr/>
          <a:lstStyle/>
          <a:p>
            <a:endParaRPr/>
          </a:p>
        </p:txBody>
      </p:sp>
      <p:sp>
        <p:nvSpPr>
          <p:cNvPr id="964" name="Shape 964">
            <a:extLst>
              <a:ext uri="{FF2B5EF4-FFF2-40B4-BE49-F238E27FC236}">
                <a16:creationId xmlns:a16="http://schemas.microsoft.com/office/drawing/2014/main" id="{99344796-52A0-D009-0EF0-FA77455A91C1}"/>
              </a:ext>
            </a:extLst>
          </p:cNvPr>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F34C5501-27B7-BBFB-1F3F-C6CC71573131}"/>
              </a:ext>
            </a:extLst>
          </p:cNvPr>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1732075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6D78-FACC-032B-D8E9-FC87E2EF3BE4}"/>
            </a:ext>
          </a:extLst>
        </p:cNvPr>
        <p:cNvGrpSpPr/>
        <p:nvPr/>
      </p:nvGrpSpPr>
      <p:grpSpPr>
        <a:xfrm>
          <a:off x="0" y="0"/>
          <a:ext cx="0" cy="0"/>
          <a:chOff x="0" y="0"/>
          <a:chExt cx="0" cy="0"/>
        </a:xfrm>
      </p:grpSpPr>
      <p:sp>
        <p:nvSpPr>
          <p:cNvPr id="998" name="Shape 998">
            <a:extLst>
              <a:ext uri="{FF2B5EF4-FFF2-40B4-BE49-F238E27FC236}">
                <a16:creationId xmlns:a16="http://schemas.microsoft.com/office/drawing/2014/main" id="{8D2CA9D8-667E-1F0D-82EC-2CEF321F1006}"/>
              </a:ext>
            </a:extLst>
          </p:cNvPr>
          <p:cNvSpPr>
            <a:spLocks noGrp="1" noRot="1" noChangeAspect="1"/>
          </p:cNvSpPr>
          <p:nvPr>
            <p:ph type="sldImg"/>
          </p:nvPr>
        </p:nvSpPr>
        <p:spPr>
          <a:xfrm>
            <a:off x="415925" y="728663"/>
            <a:ext cx="6483350" cy="3646487"/>
          </a:xfrm>
          <a:prstGeom prst="rect">
            <a:avLst/>
          </a:prstGeom>
        </p:spPr>
        <p:txBody>
          <a:bodyPr/>
          <a:lstStyle/>
          <a:p>
            <a:endParaRPr/>
          </a:p>
        </p:txBody>
      </p:sp>
      <p:sp>
        <p:nvSpPr>
          <p:cNvPr id="999" name="Shape 999">
            <a:extLst>
              <a:ext uri="{FF2B5EF4-FFF2-40B4-BE49-F238E27FC236}">
                <a16:creationId xmlns:a16="http://schemas.microsoft.com/office/drawing/2014/main" id="{8692AC48-99A6-48C3-7011-783474674F0C}"/>
              </a:ext>
            </a:extLst>
          </p:cNvPr>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D39B624E-785F-EBDA-71A1-7833D7E75DE6}"/>
              </a:ext>
            </a:extLst>
          </p:cNvPr>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1873154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415925" y="728663"/>
            <a:ext cx="6483350" cy="3646487"/>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066C62A9-C9AB-4822-926A-32C3B9304B7A}"/>
              </a:ext>
            </a:extLst>
          </p:cNvPr>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36038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9D29B3FA-E132-4EFA-970E-54042A27C436}" type="slidenum">
              <a:rPr lang="en-US">
                <a:solidFill>
                  <a:prstClr val="black"/>
                </a:solidFill>
                <a:latin typeface="Calibri" panose="020F0502020204030204"/>
              </a:rPr>
              <a:pPr defTabSz="973562" fontAlgn="auto">
                <a:spcBef>
                  <a:spcPts val="0"/>
                </a:spcBef>
                <a:spcAft>
                  <a:spcPts val="0"/>
                </a:spcAft>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50290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ca4d506b65_0_74: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ca4d506b65_0_74:notes"/>
          <p:cNvSpPr txBox="1">
            <a:spLocks noGrp="1"/>
          </p:cNvSpPr>
          <p:nvPr>
            <p:ph type="body" idx="1"/>
          </p:nvPr>
        </p:nvSpPr>
        <p:spPr>
          <a:xfrm>
            <a:off x="731520" y="4679066"/>
            <a:ext cx="5852160" cy="3828486"/>
          </a:xfrm>
          <a:prstGeom prst="rect">
            <a:avLst/>
          </a:prstGeom>
          <a:noFill/>
          <a:ln>
            <a:noFill/>
          </a:ln>
        </p:spPr>
        <p:txBody>
          <a:bodyPr spcFirstLastPara="1" wrap="square" lIns="97340" tIns="48657" rIns="97340" bIns="48657" anchor="t" anchorCtr="0">
            <a:noAutofit/>
          </a:bodyPr>
          <a:lstStyle/>
          <a:p>
            <a:pPr>
              <a:spcBef>
                <a:spcPts val="0"/>
              </a:spcBef>
              <a:spcAft>
                <a:spcPts val="0"/>
              </a:spcAft>
              <a:buClr>
                <a:schemeClr val="dk1"/>
              </a:buClr>
              <a:buSzPts val="1200"/>
            </a:pPr>
            <a:endParaRPr/>
          </a:p>
        </p:txBody>
      </p:sp>
      <p:sp>
        <p:nvSpPr>
          <p:cNvPr id="861" name="Google Shape;861;gca4d506b65_0_74:notes"/>
          <p:cNvSpPr txBox="1">
            <a:spLocks noGrp="1"/>
          </p:cNvSpPr>
          <p:nvPr>
            <p:ph type="sldNum" idx="12"/>
          </p:nvPr>
        </p:nvSpPr>
        <p:spPr>
          <a:xfrm>
            <a:off x="4143587" y="9234910"/>
            <a:ext cx="3169920" cy="487732"/>
          </a:xfrm>
          <a:prstGeom prst="rect">
            <a:avLst/>
          </a:prstGeom>
          <a:noFill/>
          <a:ln>
            <a:noFill/>
          </a:ln>
        </p:spPr>
        <p:txBody>
          <a:bodyPr spcFirstLastPara="1" wrap="square" lIns="97340" tIns="48657" rIns="97340" bIns="48657" anchor="b" anchorCtr="0">
            <a:noAutofit/>
          </a:bodyPr>
          <a:lstStyle/>
          <a:p>
            <a:pPr>
              <a:spcBef>
                <a:spcPts val="0"/>
              </a:spcBef>
              <a:spcAft>
                <a:spcPts val="0"/>
              </a:spcAft>
              <a:buSzPts val="1400"/>
            </a:pPr>
            <a:fld id="{00000000-1234-1234-1234-123412341234}" type="slidenum">
              <a:rPr lang="en-US"/>
              <a:pPr>
                <a:spcBef>
                  <a:spcPts val="0"/>
                </a:spcBef>
                <a:spcAft>
                  <a:spcPts val="0"/>
                </a:spcAft>
                <a:buSzPts val="1400"/>
              </a:pPr>
              <a:t>41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cd74285201_0_137: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cd74285201_0_137:notes"/>
          <p:cNvSpPr txBox="1">
            <a:spLocks noGrp="1"/>
          </p:cNvSpPr>
          <p:nvPr>
            <p:ph type="body" idx="1"/>
          </p:nvPr>
        </p:nvSpPr>
        <p:spPr>
          <a:xfrm>
            <a:off x="731520" y="4679066"/>
            <a:ext cx="5852160" cy="3828486"/>
          </a:xfrm>
          <a:prstGeom prst="rect">
            <a:avLst/>
          </a:prstGeom>
          <a:noFill/>
          <a:ln>
            <a:noFill/>
          </a:ln>
        </p:spPr>
        <p:txBody>
          <a:bodyPr spcFirstLastPara="1" wrap="square" lIns="97340" tIns="48657" rIns="97340" bIns="48657" anchor="t" anchorCtr="0">
            <a:noAutofit/>
          </a:bodyPr>
          <a:lstStyle/>
          <a:p>
            <a:pPr>
              <a:spcBef>
                <a:spcPts val="0"/>
              </a:spcBef>
              <a:spcAft>
                <a:spcPts val="0"/>
              </a:spcAft>
              <a:buSzPts val="1400"/>
            </a:pPr>
            <a:endParaRPr/>
          </a:p>
        </p:txBody>
      </p:sp>
      <p:sp>
        <p:nvSpPr>
          <p:cNvPr id="607" name="Google Shape;607;gcd74285201_0_137:notes"/>
          <p:cNvSpPr txBox="1">
            <a:spLocks noGrp="1"/>
          </p:cNvSpPr>
          <p:nvPr>
            <p:ph type="sldNum" idx="12"/>
          </p:nvPr>
        </p:nvSpPr>
        <p:spPr>
          <a:xfrm>
            <a:off x="4143587" y="9234910"/>
            <a:ext cx="3169920" cy="487732"/>
          </a:xfrm>
          <a:prstGeom prst="rect">
            <a:avLst/>
          </a:prstGeom>
          <a:noFill/>
          <a:ln>
            <a:noFill/>
          </a:ln>
        </p:spPr>
        <p:txBody>
          <a:bodyPr spcFirstLastPara="1" wrap="square" lIns="97340" tIns="48657" rIns="97340" bIns="48657" anchor="b" anchorCtr="0">
            <a:noAutofit/>
          </a:bodyPr>
          <a:lstStyle/>
          <a:p>
            <a:pPr>
              <a:spcBef>
                <a:spcPts val="0"/>
              </a:spcBef>
              <a:spcAft>
                <a:spcPts val="0"/>
              </a:spcAft>
              <a:buClr>
                <a:srgbClr val="000000"/>
              </a:buClr>
              <a:buSzPts val="1200"/>
            </a:pPr>
            <a:fld id="{00000000-1234-1234-1234-123412341234}" type="slidenum">
              <a:rPr lang="en-US"/>
              <a:pPr>
                <a:spcBef>
                  <a:spcPts val="0"/>
                </a:spcBef>
                <a:spcAft>
                  <a:spcPts val="0"/>
                </a:spcAft>
                <a:buClr>
                  <a:srgbClr val="000000"/>
                </a:buClr>
                <a:buSzPts val="1200"/>
              </a:pPr>
              <a:t>42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can edge systems communicate back to a central system, but they can also communicate with each other.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2582346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9D29B3FA-E132-4EFA-970E-54042A27C436}" type="slidenum">
              <a:rPr lang="en-US">
                <a:solidFill>
                  <a:prstClr val="black"/>
                </a:solidFill>
                <a:latin typeface="Calibri" panose="020F0502020204030204"/>
              </a:rPr>
              <a:pPr defTabSz="973562" fontAlgn="auto">
                <a:spcBef>
                  <a:spcPts val="0"/>
                </a:spcBef>
                <a:spcAft>
                  <a:spcPts val="0"/>
                </a:spcAft>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18364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241906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541EDC-F988-CB40-81CF-4A5494ABF41B}" type="slidenum">
              <a:rPr lang="en-US">
                <a:solidFill>
                  <a:prstClr val="black"/>
                </a:solidFill>
              </a:rPr>
              <a:pPr/>
              <a:t>46</a:t>
            </a:fld>
            <a:endParaRPr lang="en-US">
              <a:solidFill>
                <a:prstClr val="black"/>
              </a:solidFill>
            </a:endParaRPr>
          </a:p>
        </p:txBody>
      </p:sp>
      <p:sp>
        <p:nvSpPr>
          <p:cNvPr id="1855490" name="Rectangle 2"/>
          <p:cNvSpPr>
            <a:spLocks noGrp="1" noRot="1" noChangeAspect="1" noChangeArrowheads="1" noTextEdit="1"/>
          </p:cNvSpPr>
          <p:nvPr>
            <p:ph type="sldImg"/>
          </p:nvPr>
        </p:nvSpPr>
        <p:spPr>
          <a:xfrm>
            <a:off x="415925" y="728663"/>
            <a:ext cx="6483350" cy="3646487"/>
          </a:xfrm>
          <a:ln/>
        </p:spPr>
      </p:sp>
      <p:sp>
        <p:nvSpPr>
          <p:cNvPr id="1855491" name="Rectangle 3"/>
          <p:cNvSpPr>
            <a:spLocks noGrp="1" noChangeArrowheads="1"/>
          </p:cNvSpPr>
          <p:nvPr>
            <p:ph type="body" idx="1"/>
          </p:nvPr>
        </p:nvSpPr>
        <p:spPr>
          <a:xfrm>
            <a:off x="730251" y="4617014"/>
            <a:ext cx="5854700" cy="4375874"/>
          </a:xfrm>
        </p:spPr>
        <p:txBody>
          <a:bodyPr/>
          <a:lstStyle/>
          <a:p>
            <a:pPr marL="0" lvl="1" defTabSz="973562" eaLnBrk="1" fontAlgn="auto" hangingPunct="1">
              <a:spcBef>
                <a:spcPts val="0"/>
              </a:spcBef>
              <a:spcAft>
                <a:spcPts val="0"/>
              </a:spcAft>
              <a:defRPr/>
            </a:pPr>
            <a:endParaRPr lang="en-US" dirty="0"/>
          </a:p>
          <a:p>
            <a:endParaRPr lang="en-US" dirty="0"/>
          </a:p>
        </p:txBody>
      </p:sp>
    </p:spTree>
    <p:extLst>
      <p:ext uri="{BB962C8B-B14F-4D97-AF65-F5344CB8AC3E}">
        <p14:creationId xmlns:p14="http://schemas.microsoft.com/office/powerpoint/2010/main" val="74220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1AE76-A609-2B41-8646-C2541EC4A763}" type="slidenum">
              <a:rPr lang="en-US" smtClean="0"/>
              <a:t>47</a:t>
            </a:fld>
            <a:endParaRPr lang="en-US"/>
          </a:p>
        </p:txBody>
      </p:sp>
    </p:spTree>
    <p:extLst>
      <p:ext uri="{BB962C8B-B14F-4D97-AF65-F5344CB8AC3E}">
        <p14:creationId xmlns:p14="http://schemas.microsoft.com/office/powerpoint/2010/main" val="32231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70A2E-56A9-4DBF-B778-2E1BB5B02B25}" type="slidenum">
              <a:rPr lang="en-US" smtClean="0"/>
              <a:t>51</a:t>
            </a:fld>
            <a:endParaRPr lang="en-US"/>
          </a:p>
        </p:txBody>
      </p:sp>
    </p:spTree>
    <p:extLst>
      <p:ext uri="{BB962C8B-B14F-4D97-AF65-F5344CB8AC3E}">
        <p14:creationId xmlns:p14="http://schemas.microsoft.com/office/powerpoint/2010/main" val="1050919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42424"/>
                </a:solidFill>
                <a:effectLst/>
                <a:latin typeface="Segoe UI" panose="020B0502040204020203" pitchFamily="34" charset="0"/>
              </a:rPr>
              <a:t>Through Prism (joint GTRI/RTI) program work and through as yet funded/awarded JLVC J7 work for AFAMS, RTI, on a single HLA/RPRFOM3 federation utilizing RTI </a:t>
            </a:r>
            <a:r>
              <a:rPr lang="en-US" b="0" i="0" dirty="0" err="1">
                <a:solidFill>
                  <a:srgbClr val="242424"/>
                </a:solidFill>
                <a:effectLst/>
                <a:latin typeface="Segoe UI" panose="020B0502040204020203" pitchFamily="34" charset="0"/>
              </a:rPr>
              <a:t>Connext</a:t>
            </a:r>
            <a:r>
              <a:rPr lang="en-US" b="0" i="0" dirty="0">
                <a:solidFill>
                  <a:srgbClr val="242424"/>
                </a:solidFill>
                <a:effectLst/>
                <a:latin typeface="Segoe UI" panose="020B0502040204020203" pitchFamily="34" charset="0"/>
              </a:rPr>
              <a:t> DDS will provide:</a:t>
            </a:r>
          </a:p>
          <a:p>
            <a:pPr algn="l" fontAlgn="base">
              <a:buFont typeface="+mj-lt"/>
              <a:buAutoNum type="arabicPeriod"/>
            </a:pPr>
            <a:r>
              <a:rPr lang="en-US" b="0" i="0" dirty="0">
                <a:solidFill>
                  <a:srgbClr val="242424"/>
                </a:solidFill>
                <a:effectLst/>
                <a:latin typeface="Segoe UI" panose="020B0502040204020203" pitchFamily="34" charset="0"/>
              </a:rPr>
              <a:t>The ability to tag and filter data based on ABAC or RBAC for publish and subscribe of RPRFOM 3 data. The qualities of Service that will be available to the HLA RPRFOM will far exceed current and planned (HLA4) QoS and capabilities</a:t>
            </a:r>
          </a:p>
          <a:p>
            <a:pPr algn="l" fontAlgn="base">
              <a:buFont typeface="+mj-lt"/>
              <a:buAutoNum type="arabicPeriod"/>
            </a:pPr>
            <a:r>
              <a:rPr lang="en-US" b="0" i="0" dirty="0">
                <a:solidFill>
                  <a:srgbClr val="242424"/>
                </a:solidFill>
                <a:effectLst/>
                <a:latin typeface="Segoe UI" panose="020B0502040204020203" pitchFamily="34" charset="0"/>
              </a:rPr>
              <a:t>The ability to use trusted guard/MLS separation of tagged data on a single domain. Single domain can have 'partitioned' topics and can also now utilize </a:t>
            </a:r>
            <a:r>
              <a:rPr lang="en-US" b="0" i="0" dirty="0">
                <a:solidFill>
                  <a:srgbClr val="242424"/>
                </a:solidFill>
                <a:effectLst/>
                <a:latin typeface="Segoe UI" panose="020B0502040204020203" pitchFamily="34" charset="0"/>
                <a:hlinkClick r:id="rId3"/>
              </a:rPr>
              <a:t>participant partitions</a:t>
            </a:r>
            <a:r>
              <a:rPr lang="en-US" b="0" i="0" dirty="0">
                <a:solidFill>
                  <a:srgbClr val="242424"/>
                </a:solidFill>
                <a:effectLst/>
                <a:latin typeface="Segoe UI" panose="020B0502040204020203" pitchFamily="34" charset="0"/>
              </a:rPr>
              <a:t>  This includes UNCLASS effects visible to all workstations; T/S methods visible to T/S workstations, etc. </a:t>
            </a:r>
          </a:p>
          <a:p>
            <a:pPr algn="l" fontAlgn="base">
              <a:buFont typeface="+mj-lt"/>
              <a:buAutoNum type="arabicPeriod"/>
            </a:pPr>
            <a:r>
              <a:rPr lang="en-US" b="0" i="0" dirty="0">
                <a:solidFill>
                  <a:srgbClr val="242424"/>
                </a:solidFill>
                <a:effectLst/>
                <a:latin typeface="Segoe UI" panose="020B0502040204020203" pitchFamily="34" charset="0"/>
              </a:rPr>
              <a:t>The entire point of prism is that AAR couldn't previously happen because data from different classifications was stored in the data lake at system high, effectively locking out all non system high participants post action. With Prism (and abilities provided to it by RTI </a:t>
            </a:r>
            <a:r>
              <a:rPr lang="en-US" b="0" i="0" dirty="0" err="1">
                <a:solidFill>
                  <a:srgbClr val="242424"/>
                </a:solidFill>
                <a:effectLst/>
                <a:latin typeface="Segoe UI" panose="020B0502040204020203" pitchFamily="34" charset="0"/>
              </a:rPr>
              <a:t>Connext</a:t>
            </a:r>
            <a:r>
              <a:rPr lang="en-US" b="0" i="0" dirty="0">
                <a:solidFill>
                  <a:srgbClr val="242424"/>
                </a:solidFill>
                <a:effectLst/>
                <a:latin typeface="Segoe UI" panose="020B0502040204020203" pitchFamily="34" charset="0"/>
              </a:rPr>
              <a:t> Secure) this </a:t>
            </a:r>
            <a:r>
              <a:rPr lang="en-US" b="0" i="0" dirty="0" err="1">
                <a:solidFill>
                  <a:srgbClr val="242424"/>
                </a:solidFill>
                <a:effectLst/>
                <a:latin typeface="Segoe UI" panose="020B0502040204020203" pitchFamily="34" charset="0"/>
              </a:rPr>
              <a:t>disperate</a:t>
            </a:r>
            <a:r>
              <a:rPr lang="en-US" b="0" i="0" dirty="0">
                <a:solidFill>
                  <a:srgbClr val="242424"/>
                </a:solidFill>
                <a:effectLst/>
                <a:latin typeface="Segoe UI" panose="020B0502040204020203" pitchFamily="34" charset="0"/>
              </a:rPr>
              <a:t> data was/is tagged correctly, allowing for AAR at multiple levels of security</a:t>
            </a:r>
          </a:p>
          <a:p>
            <a:pPr algn="l" fontAlgn="base"/>
            <a:r>
              <a:rPr lang="en-US" b="0" i="0" dirty="0">
                <a:solidFill>
                  <a:srgbClr val="242424"/>
                </a:solidFill>
                <a:effectLst/>
                <a:latin typeface="Segoe UI" panose="020B0502040204020203" pitchFamily="34" charset="0"/>
              </a:rPr>
              <a:t>In essence, all askes; 4a--&gt;4d, are addressed by RTI after or in conjunction with proposed JLVC work for AFAMS.</a:t>
            </a:r>
          </a:p>
          <a:p>
            <a:endParaRPr lang="en-US" dirty="0"/>
          </a:p>
        </p:txBody>
      </p:sp>
      <p:sp>
        <p:nvSpPr>
          <p:cNvPr id="4" name="Slide Number Placeholder 3"/>
          <p:cNvSpPr>
            <a:spLocks noGrp="1"/>
          </p:cNvSpPr>
          <p:nvPr>
            <p:ph type="sldNum" sz="quarter" idx="5"/>
          </p:nvPr>
        </p:nvSpPr>
        <p:spPr/>
        <p:txBody>
          <a:bodyPr/>
          <a:lstStyle/>
          <a:p>
            <a:fld id="{7ED975C9-1F90-49BB-A515-9D14F2E8BFF6}" type="slidenum">
              <a:rPr lang="en-US" smtClean="0"/>
              <a:t>59</a:t>
            </a:fld>
            <a:endParaRPr lang="en-US" dirty="0"/>
          </a:p>
        </p:txBody>
      </p:sp>
    </p:spTree>
    <p:extLst>
      <p:ext uri="{BB962C8B-B14F-4D97-AF65-F5344CB8AC3E}">
        <p14:creationId xmlns:p14="http://schemas.microsoft.com/office/powerpoint/2010/main" val="2732776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3:notes"/>
          <p:cNvSpPr txBox="1">
            <a:spLocks noGrp="1"/>
          </p:cNvSpPr>
          <p:nvPr>
            <p:ph type="body" idx="1"/>
          </p:nvPr>
        </p:nvSpPr>
        <p:spPr>
          <a:xfrm>
            <a:off x="914400" y="4343722"/>
            <a:ext cx="5029200" cy="411544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18" name="Google Shape;1718;p13: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1" name="Google Shape;2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522ba68e_1_209:notes"/>
          <p:cNvSpPr>
            <a:spLocks noGrp="1" noRot="1" noChangeAspect="1"/>
          </p:cNvSpPr>
          <p:nvPr>
            <p:ph type="sldImg" idx="2"/>
          </p:nvPr>
        </p:nvSpPr>
        <p:spPr>
          <a:xfrm>
            <a:off x="415925" y="728663"/>
            <a:ext cx="6483350" cy="3646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4522ba68e_1_209:notes"/>
          <p:cNvSpPr txBox="1">
            <a:spLocks noGrp="1"/>
          </p:cNvSpPr>
          <p:nvPr>
            <p:ph type="body" idx="1"/>
          </p:nvPr>
        </p:nvSpPr>
        <p:spPr>
          <a:xfrm>
            <a:off x="731520" y="4618299"/>
            <a:ext cx="5852160" cy="4375230"/>
          </a:xfrm>
          <a:prstGeom prst="rect">
            <a:avLst/>
          </a:prstGeom>
        </p:spPr>
        <p:txBody>
          <a:bodyPr spcFirstLastPara="1" wrap="square" lIns="97340" tIns="97340" rIns="97340" bIns="97340" anchor="t" anchorCtr="0">
            <a:noAutofit/>
          </a:bodyPr>
          <a:lstStyle/>
          <a:p>
            <a:pPr>
              <a:spcBef>
                <a:spcPts val="0"/>
              </a:spcBef>
              <a:spcAft>
                <a:spcPts val="0"/>
              </a:spcAft>
            </a:pPr>
            <a:endParaRPr/>
          </a:p>
        </p:txBody>
      </p:sp>
      <p:sp>
        <p:nvSpPr>
          <p:cNvPr id="2" name="Slide Number Placeholder 1">
            <a:extLst>
              <a:ext uri="{FF2B5EF4-FFF2-40B4-BE49-F238E27FC236}">
                <a16:creationId xmlns:a16="http://schemas.microsoft.com/office/drawing/2014/main" id="{BAB1D393-970B-47A2-A0E9-FC3815873EC6}"/>
              </a:ext>
            </a:extLst>
          </p:cNvPr>
          <p:cNvSpPr>
            <a:spLocks noGrp="1"/>
          </p:cNvSpPr>
          <p:nvPr>
            <p:ph type="sldNum" sz="quarter" idx="5"/>
          </p:nvPr>
        </p:nvSpPr>
        <p:spPr/>
        <p:txBody>
          <a:bodyPr/>
          <a:lstStyle/>
          <a:p>
            <a:fld id="{85D9B890-3B6E-417C-BD92-47816D5AB620}" type="slidenum">
              <a:rPr lang="en-US" smtClean="0"/>
              <a:pPr/>
              <a:t>64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28663"/>
            <a:ext cx="6483350" cy="3646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28703A22-A4FA-429E-BF08-9CD51C430822}" type="slidenum">
              <a:rPr lang="en-US">
                <a:solidFill>
                  <a:prstClr val="black"/>
                </a:solidFill>
                <a:latin typeface="Calibri" panose="020F0502020204030204"/>
              </a:rPr>
              <a:pPr defTabSz="973562" fontAlgn="auto">
                <a:spcBef>
                  <a:spcPts val="0"/>
                </a:spcBef>
                <a:spcAft>
                  <a:spcPts val="0"/>
                </a:spcAft>
                <a:defRPr/>
              </a:pPr>
              <a:t>65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6854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6753" fontAlgn="auto">
              <a:spcBef>
                <a:spcPts val="0"/>
              </a:spcBef>
              <a:spcAft>
                <a:spcPts val="0"/>
              </a:spcAft>
              <a:defRPr/>
            </a:pPr>
            <a:fld id="{29B424A6-7593-2C46-9CCA-8596FB18DBBE}" type="slidenum">
              <a:rPr lang="en-US" sz="1400">
                <a:solidFill>
                  <a:prstClr val="black"/>
                </a:solidFill>
                <a:latin typeface="Calibri"/>
              </a:rPr>
              <a:pPr defTabSz="486753" fontAlgn="auto">
                <a:spcBef>
                  <a:spcPts val="0"/>
                </a:spcBef>
                <a:spcAft>
                  <a:spcPts val="0"/>
                </a:spcAft>
                <a:defRPr/>
              </a:pPr>
              <a:t>66</a:t>
            </a:fld>
            <a:endParaRPr lang="en-US" sz="1400">
              <a:solidFill>
                <a:prstClr val="black"/>
              </a:solidFill>
              <a:latin typeface="Calibri"/>
            </a:endParaRPr>
          </a:p>
        </p:txBody>
      </p:sp>
    </p:spTree>
    <p:extLst>
      <p:ext uri="{BB962C8B-B14F-4D97-AF65-F5344CB8AC3E}">
        <p14:creationId xmlns:p14="http://schemas.microsoft.com/office/powerpoint/2010/main" val="124167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6743-979B-406C-8C36-87EECD0AD0FA}" type="slidenum">
              <a:rPr lang="en-US" smtClean="0"/>
              <a:t>68</a:t>
            </a:fld>
            <a:endParaRPr lang="en-US" dirty="0"/>
          </a:p>
        </p:txBody>
      </p:sp>
    </p:spTree>
    <p:extLst>
      <p:ext uri="{BB962C8B-B14F-4D97-AF65-F5344CB8AC3E}">
        <p14:creationId xmlns:p14="http://schemas.microsoft.com/office/powerpoint/2010/main" val="2152077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8ED43-BC88-554A-9D90-17A6A4C6321E}" type="slidenum">
              <a:rPr lang="en-US"/>
              <a:pPr/>
              <a:t>69</a:t>
            </a:fld>
            <a:endParaRPr lang="en-US"/>
          </a:p>
        </p:txBody>
      </p:sp>
      <p:sp>
        <p:nvSpPr>
          <p:cNvPr id="1786882" name="Rectangle 2"/>
          <p:cNvSpPr>
            <a:spLocks noGrp="1" noRot="1" noChangeAspect="1" noChangeArrowheads="1" noTextEdit="1"/>
          </p:cNvSpPr>
          <p:nvPr>
            <p:ph type="sldImg"/>
          </p:nvPr>
        </p:nvSpPr>
        <p:spPr>
          <a:ln/>
        </p:spPr>
      </p:sp>
      <p:sp>
        <p:nvSpPr>
          <p:cNvPr id="178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8820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OMG DDS is </a:t>
            </a:r>
            <a:r>
              <a:rPr lang="en-US" sz="2400" b="1" dirty="0">
                <a:solidFill>
                  <a:srgbClr val="000000"/>
                </a:solidFill>
                <a:latin typeface="Arial" panose="020B0604020202020204" pitchFamily="34" charset="0"/>
                <a:cs typeface="Arial" panose="020B0604020202020204" pitchFamily="34" charset="0"/>
              </a:rPr>
              <a:t>a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standard for data-centric connectivity and interoperability for real-time systems</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ndParaRPr>
          </a:p>
          <a:p>
            <a:pPr lvl="0" fontAlgn="auto">
              <a:lnSpc>
                <a:spcPct val="100000"/>
              </a:lnSpc>
              <a:spcAft>
                <a:spcPts val="0"/>
              </a:spcAft>
              <a:buSzPct val="100000"/>
              <a:buFont typeface="Wingdings" panose="05000000000000000000" pitchFamily="2" charset="2"/>
              <a:buChar char="§"/>
              <a:defRPr/>
            </a:pPr>
            <a:r>
              <a:rPr lang="en-US" sz="2400" b="1" dirty="0">
                <a:solidFill>
                  <a:schemeClr val="tx1"/>
                </a:solidFill>
                <a:latin typeface="Arial" panose="020B0604020202020204" pitchFamily="34" charset="0"/>
                <a:cs typeface="Arial" panose="020B0604020202020204" pitchFamily="34" charset="0"/>
              </a:rPr>
              <a:t>Data-Centric Publish-Subscribe model for distributed application communication and integration</a:t>
            </a:r>
            <a:endParaRPr lang="en-US" sz="2400" dirty="0">
              <a:solidFill>
                <a:schemeClr val="tx1"/>
              </a:solidFill>
              <a:latin typeface="Arial Narrow" panose="020B0604020202020204" pitchFamily="34" charset="0"/>
              <a:cs typeface="Arial Narrow" panose="020B0604020202020204" pitchFamily="34" charset="0"/>
            </a:endParaRPr>
          </a:p>
          <a:p>
            <a:pPr fontAlgn="auto">
              <a:lnSpc>
                <a:spcPct val="100000"/>
              </a:lnSpc>
              <a:spcAft>
                <a:spcPts val="0"/>
              </a:spcAft>
              <a:buSzPct val="100000"/>
              <a:buFont typeface="Wingdings" panose="05000000000000000000" pitchFamily="2" charset="2"/>
              <a:buChar char="§"/>
              <a:defRPr/>
            </a:pPr>
            <a:r>
              <a:rPr lang="en-US" sz="2400" b="1" dirty="0">
                <a:solidFill>
                  <a:schemeClr val="tx1"/>
                </a:solidFill>
                <a:latin typeface="Arial" panose="020B0604020202020204" pitchFamily="34" charset="0"/>
                <a:cs typeface="Arial" panose="020B0604020202020204" pitchFamily="34" charset="0"/>
              </a:rPr>
              <a:t>Standardizes wire protocol, serialization format and API</a:t>
            </a:r>
            <a:endParaRPr kumimoji="0" lang="en-US" sz="2400" b="0" i="0" u="none" strike="noStrike" kern="1200" cap="none" spc="0" normalizeH="0" baseline="0" noProof="0" dirty="0">
              <a:ln>
                <a:noFill/>
              </a:ln>
              <a:solidFill>
                <a:schemeClr val="tx1"/>
              </a:solidFill>
              <a:effectLst/>
              <a:uLnTx/>
              <a:uFillTx/>
              <a:latin typeface="Arial Narrow" panose="020B0606020202030204" pitchFamily="34" charset="0"/>
            </a:endParaRPr>
          </a:p>
          <a:p>
            <a:pPr marR="0" lvl="0" algn="l" defTabSz="914400" rtl="0" eaLnBrk="1" fontAlgn="auto" latinLnBrk="0" hangingPunct="1">
              <a:lnSpc>
                <a:spcPct val="10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OMG DDS is open and multi-vendor</a:t>
            </a:r>
          </a:p>
          <a:p>
            <a:pPr marR="0" lvl="1" algn="l" defTabSz="914400" rtl="0" eaLnBrk="1" fontAlgn="auto" latinLnBrk="0" hangingPunct="1">
              <a:lnSpc>
                <a:spcPct val="100000"/>
              </a:lnSpc>
              <a:spcBef>
                <a:spcPts val="500"/>
              </a:spcBef>
              <a:spcAft>
                <a:spcPts val="0"/>
              </a:spcAft>
              <a:buClrTx/>
              <a:buSzPct val="75000"/>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 Standard and Open Source</a:t>
            </a:r>
          </a:p>
          <a:p>
            <a:pPr marR="0" lvl="1" algn="l" defTabSz="914400" rtl="0" eaLnBrk="1" fontAlgn="auto" latinLnBrk="0" hangingPunct="1">
              <a:lnSpc>
                <a:spcPct val="100000"/>
              </a:lnSpc>
              <a:spcBef>
                <a:spcPts val="500"/>
              </a:spcBef>
              <a:spcAft>
                <a:spcPts val="0"/>
              </a:spcAft>
              <a:buClrTx/>
              <a:buSzPct val="75000"/>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implementations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415843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3569927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eaLnBrk="1" hangingPunct="1">
              <a:defRPr/>
            </a:pPr>
            <a:r>
              <a:rPr lang="en-US" sz="1300" dirty="0">
                <a:latin typeface="+mn-lt"/>
                <a:ea typeface="ＭＳ Ｐゴシック" charset="0"/>
                <a:cs typeface="ＭＳ Ｐゴシック" charset="0"/>
              </a:rPr>
              <a:t>IIRA defines: Connectivity = Infrastructure for Communications Interoperability</a:t>
            </a:r>
          </a:p>
          <a:p>
            <a:pPr defTabSz="973562" eaLnBrk="1" hangingPunct="1">
              <a:defRPr/>
            </a:pPr>
            <a:endParaRPr lang="en-US" sz="1300" dirty="0">
              <a:latin typeface="+mn-lt"/>
              <a:ea typeface="ＭＳ Ｐゴシック" charset="0"/>
              <a:cs typeface="ＭＳ Ｐゴシック" charset="0"/>
            </a:endParaRPr>
          </a:p>
          <a:p>
            <a:pPr defTabSz="973562" eaLnBrk="1" hangingPunct="1">
              <a:defRPr/>
            </a:pPr>
            <a:r>
              <a:rPr lang="en-US" sz="1300" dirty="0">
                <a:latin typeface="+mn-lt"/>
                <a:ea typeface="ＭＳ Ｐゴシック" charset="0"/>
                <a:cs typeface="ＭＳ Ｐゴシック" charset="0"/>
              </a:rPr>
              <a:t>Example: Two people are </a:t>
            </a:r>
            <a:r>
              <a:rPr lang="en-US" sz="1300" dirty="0" err="1">
                <a:latin typeface="+mn-lt"/>
                <a:ea typeface="ＭＳ Ｐゴシック" charset="0"/>
                <a:cs typeface="ＭＳ Ｐゴシック" charset="0"/>
              </a:rPr>
              <a:t>integrable</a:t>
            </a:r>
            <a:r>
              <a:rPr lang="en-US" sz="1300" dirty="0">
                <a:latin typeface="+mn-lt"/>
                <a:ea typeface="ＭＳ Ｐゴシック" charset="0"/>
                <a:cs typeface="ＭＳ Ｐゴシック" charset="0"/>
              </a:rPr>
              <a:t> (level 1) if both are able to speak and listen; interoperable (level 2) if they speak the same language; and composable (level 3+) if they share similar educational background so that enables them to collaborate on specific tasks. </a:t>
            </a:r>
            <a:endParaRPr lang="en-US" dirty="0"/>
          </a:p>
          <a:p>
            <a:endParaRPr lang="en-US" dirty="0"/>
          </a:p>
          <a:p>
            <a:r>
              <a:rPr lang="en-US" dirty="0"/>
              <a:t>Syntactic</a:t>
            </a:r>
            <a:r>
              <a:rPr lang="en-US" baseline="0" dirty="0"/>
              <a:t> interoperability: make it easy to share types.  Evolve those types.  Be </a:t>
            </a:r>
            <a:r>
              <a:rPr lang="en-US" baseline="0" dirty="0" err="1"/>
              <a:t>typesafe</a:t>
            </a:r>
            <a:endParaRPr lang="en-US" baseline="0" dirty="0"/>
          </a:p>
          <a:p>
            <a:endParaRPr lang="en-US" baseline="0" dirty="0"/>
          </a:p>
          <a:p>
            <a:r>
              <a:rPr lang="en-US" baseline="0" dirty="0"/>
              <a:t>Semantic interoperability: select an existing or industry-specific model and use it.  Generic data modeling is hard.  Mandate all lower levels.</a:t>
            </a:r>
          </a:p>
          <a:p>
            <a:endParaRPr lang="en-US" baseline="0" dirty="0"/>
          </a:p>
          <a:p>
            <a:r>
              <a:rPr lang="en-US" baseline="0" dirty="0"/>
              <a:t>Stop here.  Above this is human work</a:t>
            </a:r>
          </a:p>
          <a:p>
            <a:endParaRPr lang="en-US" baseline="0" dirty="0"/>
          </a:p>
          <a:p>
            <a:r>
              <a:rPr lang="en-US" sz="1300" b="1" dirty="0"/>
              <a:t>Level 0</a:t>
            </a:r>
            <a:r>
              <a:rPr lang="en-US" sz="1300" dirty="0"/>
              <a:t>: </a:t>
            </a:r>
            <a:r>
              <a:rPr lang="en-US" sz="1300" b="1" dirty="0"/>
              <a:t>Stand-alone </a:t>
            </a:r>
            <a:r>
              <a:rPr lang="en-US" sz="1300" dirty="0"/>
              <a:t>systems. </a:t>
            </a:r>
            <a:r>
              <a:rPr lang="en-US" sz="1300" dirty="0">
                <a:solidFill>
                  <a:srgbClr val="FF6600"/>
                </a:solidFill>
              </a:rPr>
              <a:t>No Interoperability</a:t>
            </a:r>
            <a:r>
              <a:rPr lang="en-US" sz="1300" dirty="0"/>
              <a:t>.</a:t>
            </a:r>
          </a:p>
          <a:p>
            <a:r>
              <a:rPr lang="en-US" sz="1300" b="1" dirty="0"/>
              <a:t>Level 1: Technical Interoperability</a:t>
            </a:r>
            <a:r>
              <a:rPr lang="en-US" sz="1300" dirty="0"/>
              <a:t>. A </a:t>
            </a:r>
            <a:r>
              <a:rPr lang="en-US" sz="1300" b="1" dirty="0">
                <a:solidFill>
                  <a:srgbClr val="FF6600"/>
                </a:solidFill>
              </a:rPr>
              <a:t>communication protocol </a:t>
            </a:r>
            <a:r>
              <a:rPr lang="en-US" sz="1300" dirty="0"/>
              <a:t>exists for exchanging data between participating systems. On this level, a communication infrastructure is established allowing </a:t>
            </a:r>
            <a:r>
              <a:rPr lang="en-US" sz="1300" dirty="0">
                <a:solidFill>
                  <a:srgbClr val="FF6600"/>
                </a:solidFill>
              </a:rPr>
              <a:t>systems to exchange bits and bytes, and the underlying networks </a:t>
            </a:r>
            <a:r>
              <a:rPr lang="en-US" sz="1300" dirty="0"/>
              <a:t>and protocols are unambiguously defined. </a:t>
            </a:r>
          </a:p>
          <a:p>
            <a:r>
              <a:rPr lang="en-US" sz="1300" b="1" dirty="0"/>
              <a:t>Level 2: Syntactic Interoperability. </a:t>
            </a:r>
            <a:r>
              <a:rPr lang="en-US" sz="1300" dirty="0"/>
              <a:t>A </a:t>
            </a:r>
            <a:r>
              <a:rPr lang="en-US" sz="1300" b="1" dirty="0">
                <a:solidFill>
                  <a:srgbClr val="FF6600"/>
                </a:solidFill>
              </a:rPr>
              <a:t>common structure to exchange information</a:t>
            </a:r>
            <a:r>
              <a:rPr lang="en-US" sz="1300" dirty="0">
                <a:solidFill>
                  <a:srgbClr val="FF6600"/>
                </a:solidFill>
              </a:rPr>
              <a:t>; i.e., a common data format is used</a:t>
            </a:r>
            <a:r>
              <a:rPr lang="en-US" sz="1300" dirty="0"/>
              <a:t>. On this level, a </a:t>
            </a:r>
            <a:r>
              <a:rPr lang="en-US" sz="1300" dirty="0">
                <a:solidFill>
                  <a:srgbClr val="FF6600"/>
                </a:solidFill>
              </a:rPr>
              <a:t>common protocol to structure </a:t>
            </a:r>
            <a:r>
              <a:rPr lang="en-US" sz="1300" dirty="0"/>
              <a:t>the data is used; the </a:t>
            </a:r>
            <a:r>
              <a:rPr lang="en-US" sz="1300" dirty="0">
                <a:solidFill>
                  <a:srgbClr val="FF6600"/>
                </a:solidFill>
              </a:rPr>
              <a:t>format of the information </a:t>
            </a:r>
            <a:r>
              <a:rPr lang="en-US" sz="1300" dirty="0"/>
              <a:t>exchange is unambiguously defined. This layer defines structure. </a:t>
            </a:r>
          </a:p>
          <a:p>
            <a:r>
              <a:rPr lang="en-US" sz="1300" b="1" dirty="0"/>
              <a:t>Level 3</a:t>
            </a:r>
            <a:r>
              <a:rPr lang="en-US" sz="1300" dirty="0"/>
              <a:t>: </a:t>
            </a:r>
            <a:r>
              <a:rPr lang="en-US" sz="1300" b="1" dirty="0"/>
              <a:t>Semantic Interoperability. </a:t>
            </a:r>
            <a:r>
              <a:rPr lang="en-US" sz="1300" dirty="0"/>
              <a:t>The </a:t>
            </a:r>
            <a:r>
              <a:rPr lang="en-US" sz="1300" dirty="0">
                <a:solidFill>
                  <a:srgbClr val="FF6600"/>
                </a:solidFill>
              </a:rPr>
              <a:t>meaning of the data is shared</a:t>
            </a:r>
            <a:r>
              <a:rPr lang="en-US" sz="1300" dirty="0"/>
              <a:t>; the </a:t>
            </a:r>
            <a:r>
              <a:rPr lang="en-US" sz="1300" dirty="0">
                <a:solidFill>
                  <a:srgbClr val="FF6600"/>
                </a:solidFill>
              </a:rPr>
              <a:t>content of the information exchange requests are unambiguously defined</a:t>
            </a:r>
            <a:r>
              <a:rPr lang="en-US" sz="1300" dirty="0"/>
              <a:t>. This layer defines (word) meaning. There is a related but slightly different interpretation of the phrase semantic interoperability, which is closer to what is here termed Conceptual Interoperability, i.e. information in a form whose meaning is independent of the application generating or using it.</a:t>
            </a:r>
          </a:p>
          <a:p>
            <a:r>
              <a:rPr lang="en-US" sz="1300" dirty="0"/>
              <a:t>Level 4: </a:t>
            </a:r>
            <a:r>
              <a:rPr lang="en-US" sz="1300" b="1" dirty="0"/>
              <a:t>Pragmatic Interoperability </a:t>
            </a:r>
            <a:r>
              <a:rPr lang="en-US" sz="1300" dirty="0"/>
              <a:t>is reached when the interoperating systems are </a:t>
            </a:r>
            <a:r>
              <a:rPr lang="en-US" sz="1300" b="1" dirty="0"/>
              <a:t>aware of the methods and procedures</a:t>
            </a:r>
            <a:r>
              <a:rPr lang="en-US" sz="1300" dirty="0"/>
              <a:t> that each system is employing. In other words, the use of the data – or the context of its application – is understood by the participating systems; the context in which the information is exchanged is unambiguously defined. This layer puts the (word) meaning into context.</a:t>
            </a:r>
          </a:p>
          <a:p>
            <a:r>
              <a:rPr lang="en-US" sz="1300" dirty="0"/>
              <a:t>Level 5: </a:t>
            </a:r>
            <a:r>
              <a:rPr lang="en-US" sz="1300" b="1" dirty="0"/>
              <a:t>Dynamic Interoperability</a:t>
            </a:r>
            <a:r>
              <a:rPr lang="en-US" sz="1300" dirty="0"/>
              <a:t>: As a system operates on data over time, the state of that system will change, and this includes the assumptions and constraints that affect its data interchange....</a:t>
            </a:r>
          </a:p>
          <a:p>
            <a:r>
              <a:rPr lang="en-US" sz="1300" dirty="0"/>
              <a:t>Level 6: </a:t>
            </a:r>
            <a:r>
              <a:rPr lang="en-US" sz="1300" b="1" dirty="0"/>
              <a:t>Conceptual Interoperability </a:t>
            </a:r>
            <a:r>
              <a:rPr lang="en-US" sz="1300" dirty="0"/>
              <a:t>…</a:t>
            </a:r>
          </a:p>
          <a:p>
            <a:endParaRPr lang="en-US" dirty="0"/>
          </a:p>
        </p:txBody>
      </p:sp>
      <p:sp>
        <p:nvSpPr>
          <p:cNvPr id="4" name="Slide Number Placeholder 3"/>
          <p:cNvSpPr>
            <a:spLocks noGrp="1"/>
          </p:cNvSpPr>
          <p:nvPr>
            <p:ph type="sldNum" sz="quarter" idx="10"/>
          </p:nvPr>
        </p:nvSpPr>
        <p:spPr/>
        <p:txBody>
          <a:bodyPr/>
          <a:lstStyle/>
          <a:p>
            <a:fld id="{5A96EA00-D24A-4F70-826B-589D593E0FF8}" type="slidenum">
              <a:rPr lang="en-US" smtClean="0"/>
              <a:t>9</a:t>
            </a:fld>
            <a:endParaRPr lang="en-US"/>
          </a:p>
        </p:txBody>
      </p:sp>
    </p:spTree>
    <p:extLst>
      <p:ext uri="{BB962C8B-B14F-4D97-AF65-F5344CB8AC3E}">
        <p14:creationId xmlns:p14="http://schemas.microsoft.com/office/powerpoint/2010/main" val="85982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086" indent="-365086">
              <a:buFont typeface="Arial"/>
              <a:buChar char="•"/>
            </a:pPr>
            <a:r>
              <a:rPr lang="en-US" dirty="0"/>
              <a:t>Framework &amp; Transport Layer</a:t>
            </a:r>
          </a:p>
          <a:p>
            <a:pPr marL="851866" lvl="1" indent="-365086">
              <a:buFont typeface="Arial"/>
              <a:buChar char="•"/>
            </a:pPr>
            <a:r>
              <a:rPr lang="en-US" dirty="0"/>
              <a:t>How to get interoperable data?</a:t>
            </a:r>
          </a:p>
          <a:p>
            <a:pPr marL="1095257" lvl="1" indent="-365086">
              <a:buFont typeface="Arial"/>
              <a:buChar char="•"/>
            </a:pPr>
            <a:r>
              <a:rPr lang="en-US" dirty="0"/>
              <a:t>What is the lingua franca? </a:t>
            </a:r>
          </a:p>
          <a:p>
            <a:pPr marL="1095257" lvl="1" indent="-365086">
              <a:buFont typeface="Arial"/>
              <a:buChar char="•"/>
            </a:pPr>
            <a:r>
              <a:rPr lang="en-US" dirty="0"/>
              <a:t>Get all parties to communicate!</a:t>
            </a:r>
          </a:p>
          <a:p>
            <a:pPr marL="365086" indent="-365086">
              <a:buFont typeface="Arial"/>
              <a:buChar char="•"/>
            </a:pPr>
            <a:r>
              <a:rPr lang="en-US" dirty="0"/>
              <a:t>Assume, Networking layer already setup</a:t>
            </a:r>
          </a:p>
          <a:p>
            <a:pPr marL="1095257" lvl="1" indent="-365086">
              <a:buFont typeface="Arial"/>
              <a:buChar char="•"/>
            </a:pPr>
            <a:r>
              <a:rPr lang="en-US" dirty="0"/>
              <a:t>People know how to do this</a:t>
            </a:r>
          </a:p>
          <a:p>
            <a:pPr marL="365086" indent="-365086">
              <a:buFont typeface="Arial"/>
              <a:buChar char="•"/>
            </a:pPr>
            <a:r>
              <a:rPr lang="en-US" dirty="0"/>
              <a:t>Recognize the other layers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DF20379-31BC-5D4B-A5C2-E1CEB29B3E31}" type="slidenum">
              <a:rPr lang="en-US" smtClean="0"/>
              <a:pPr>
                <a:defRPr/>
              </a:pPr>
              <a:t>10</a:t>
            </a:fld>
            <a:endParaRPr lang="en-US"/>
          </a:p>
        </p:txBody>
      </p:sp>
    </p:spTree>
    <p:extLst>
      <p:ext uri="{BB962C8B-B14F-4D97-AF65-F5344CB8AC3E}">
        <p14:creationId xmlns:p14="http://schemas.microsoft.com/office/powerpoint/2010/main" val="111464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simulation standards are a great what and why. DDS is the best how.</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280507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0f165fc8c_0_0: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0f165fc8c_0_0:notes"/>
          <p:cNvSpPr txBox="1">
            <a:spLocks noGrp="1"/>
          </p:cNvSpPr>
          <p:nvPr>
            <p:ph type="body" idx="1"/>
          </p:nvPr>
        </p:nvSpPr>
        <p:spPr>
          <a:xfrm>
            <a:off x="731520" y="4679066"/>
            <a:ext cx="5852160" cy="3828486"/>
          </a:xfrm>
          <a:prstGeom prst="rect">
            <a:avLst/>
          </a:prstGeom>
        </p:spPr>
        <p:txBody>
          <a:bodyPr spcFirstLastPara="1" wrap="square" lIns="97340" tIns="48657" rIns="97340" bIns="48657" anchor="t" anchorCtr="0">
            <a:noAutofit/>
          </a:bodyPr>
          <a:lstStyle/>
          <a:p>
            <a:pPr>
              <a:spcBef>
                <a:spcPts val="0"/>
              </a:spcBef>
              <a:spcAft>
                <a:spcPts val="0"/>
              </a:spcAft>
            </a:pPr>
            <a:endParaRPr dirty="0"/>
          </a:p>
        </p:txBody>
      </p:sp>
      <p:sp>
        <p:nvSpPr>
          <p:cNvPr id="237" name="Google Shape;237;gf0f165fc8c_0_0:notes"/>
          <p:cNvSpPr txBox="1">
            <a:spLocks noGrp="1"/>
          </p:cNvSpPr>
          <p:nvPr>
            <p:ph type="sldNum" idx="12"/>
          </p:nvPr>
        </p:nvSpPr>
        <p:spPr>
          <a:xfrm>
            <a:off x="4143587" y="9234910"/>
            <a:ext cx="3169920" cy="487732"/>
          </a:xfrm>
          <a:prstGeom prst="rect">
            <a:avLst/>
          </a:prstGeom>
        </p:spPr>
        <p:txBody>
          <a:bodyPr spcFirstLastPara="1" wrap="square" lIns="97340" tIns="48657" rIns="97340" bIns="48657" anchor="b" anchorCtr="0">
            <a:noAutofit/>
          </a:bodyPr>
          <a:lstStyle/>
          <a:p>
            <a:pPr>
              <a:spcBef>
                <a:spcPts val="0"/>
              </a:spcBef>
              <a:spcAft>
                <a:spcPts val="0"/>
              </a:spcAft>
              <a:buClr>
                <a:srgbClr val="000000"/>
              </a:buClr>
              <a:buSzPts val="1200"/>
            </a:pPr>
            <a:fld id="{00000000-1234-1234-1234-123412341234}" type="slidenum">
              <a:rPr lang="en-US"/>
              <a:pPr>
                <a:spcBef>
                  <a:spcPts val="0"/>
                </a:spcBef>
                <a:spcAft>
                  <a:spcPts val="0"/>
                </a:spcAft>
                <a:buClr>
                  <a:srgbClr val="000000"/>
                </a:buClr>
                <a:buSzPts val="1200"/>
              </a:pPr>
              <a:t>12</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543915" y="423356"/>
            <a:ext cx="10515600" cy="651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b="1">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35"/>
          <p:cNvSpPr txBox="1">
            <a:spLocks noGrp="1"/>
          </p:cNvSpPr>
          <p:nvPr>
            <p:ph type="ftr" idx="11"/>
          </p:nvPr>
        </p:nvSpPr>
        <p:spPr>
          <a:xfrm>
            <a:off x="5874129" y="6648323"/>
            <a:ext cx="5939422" cy="1957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099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90CF-81E0-E4AE-3F1E-88379C2669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C9E4B-2F09-CB37-D213-C87485E8A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1E09EE-A2B6-5451-D4B6-CD38E5D1C468}"/>
              </a:ext>
            </a:extLst>
          </p:cNvPr>
          <p:cNvSpPr>
            <a:spLocks noGrp="1"/>
          </p:cNvSpPr>
          <p:nvPr>
            <p:ph type="dt" sz="half" idx="10"/>
          </p:nvPr>
        </p:nvSpPr>
        <p:spPr/>
        <p:txBody>
          <a:bodyPr/>
          <a:lstStyle/>
          <a:p>
            <a:fld id="{C99196A6-D9C0-49F0-8E88-A4A30002B42C}" type="datetimeFigureOut">
              <a:rPr lang="en-US" smtClean="0"/>
              <a:t>6/20/2025</a:t>
            </a:fld>
            <a:endParaRPr lang="en-US" dirty="0"/>
          </a:p>
        </p:txBody>
      </p:sp>
      <p:sp>
        <p:nvSpPr>
          <p:cNvPr id="5" name="Footer Placeholder 4">
            <a:extLst>
              <a:ext uri="{FF2B5EF4-FFF2-40B4-BE49-F238E27FC236}">
                <a16:creationId xmlns:a16="http://schemas.microsoft.com/office/drawing/2014/main" id="{C1EFEA0C-E764-0196-8EA0-8B6C186D62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5B876-3115-9AE3-AE91-7EA890B2A346}"/>
              </a:ext>
            </a:extLst>
          </p:cNvPr>
          <p:cNvSpPr>
            <a:spLocks noGrp="1"/>
          </p:cNvSpPr>
          <p:nvPr>
            <p:ph type="sldNum" sz="quarter" idx="12"/>
          </p:nvPr>
        </p:nvSpPr>
        <p:spPr/>
        <p:txBody>
          <a:bodyPr/>
          <a:lstStyle/>
          <a:p>
            <a:fld id="{E69D8F31-3630-4D47-AE4E-D4FFBB649FBC}" type="slidenum">
              <a:rPr lang="en-US" smtClean="0"/>
              <a:t>‹#›</a:t>
            </a:fld>
            <a:endParaRPr lang="en-US" dirty="0"/>
          </a:p>
        </p:txBody>
      </p:sp>
    </p:spTree>
    <p:extLst>
      <p:ext uri="{BB962C8B-B14F-4D97-AF65-F5344CB8AC3E}">
        <p14:creationId xmlns:p14="http://schemas.microsoft.com/office/powerpoint/2010/main" val="2811981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Only" type="titleOnly">
  <p:cSld name="2_Title Only">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a:off x="990600" y="274639"/>
            <a:ext cx="9646481" cy="944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432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p:nvPr/>
        </p:nvSpPr>
        <p:spPr>
          <a:xfrm>
            <a:off x="609600" y="1447800"/>
            <a:ext cx="10972800" cy="493004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160"/>
              <a:buFont typeface="Arial"/>
              <a:buNone/>
            </a:pPr>
            <a:endParaRPr sz="2160" b="0" i="0" u="none" strike="noStrike" cap="none">
              <a:solidFill>
                <a:srgbClr val="000000"/>
              </a:solidFill>
              <a:latin typeface="Calibri"/>
              <a:ea typeface="Calibri"/>
              <a:cs typeface="Calibri"/>
              <a:sym typeface="Calibri"/>
            </a:endParaRPr>
          </a:p>
        </p:txBody>
      </p:sp>
      <p:sp>
        <p:nvSpPr>
          <p:cNvPr id="81" name="Google Shape;81;p36"/>
          <p:cNvSpPr txBox="1">
            <a:spLocks noGrp="1"/>
          </p:cNvSpPr>
          <p:nvPr>
            <p:ph type="ftr" idx="11"/>
          </p:nvPr>
        </p:nvSpPr>
        <p:spPr>
          <a:xfrm>
            <a:off x="7711584" y="6680688"/>
            <a:ext cx="4114800" cy="1056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A5A5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475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2"/>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79" r:id="rId7"/>
    <p:sldLayoutId id="2147483680" r:id="rId8"/>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s://media.defense.gov/2020/Oct/08/2002514180/-1/-1/0/DOD-DATA-STRATEGY.PDF"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rosmilitary.org/" TargetMode="External"/><Relationship Id="rId13" Type="http://schemas.openxmlformats.org/officeDocument/2006/relationships/hyperlink" Target="https://confluence.rti.com/display/RFKB/FACE%3A+Future+Airborne+Capabilities+Environment" TargetMode="External"/><Relationship Id="rId18" Type="http://schemas.openxmlformats.org/officeDocument/2006/relationships/hyperlink" Target="https://www.opengroup.org/forum/open-process-automation-forum" TargetMode="External"/><Relationship Id="rId3" Type="http://schemas.openxmlformats.org/officeDocument/2006/relationships/hyperlink" Target="https://www.openrobotics.org/" TargetMode="External"/><Relationship Id="rId7" Type="http://schemas.openxmlformats.org/officeDocument/2006/relationships/hyperlink" Target="https://www.sae.org/works/committeeResources.do?resourceID=493337" TargetMode="External"/><Relationship Id="rId12" Type="http://schemas.openxmlformats.org/officeDocument/2006/relationships/hyperlink" Target="https://www.omg.org/spec/AMSM/" TargetMode="External"/><Relationship Id="rId17" Type="http://schemas.openxmlformats.org/officeDocument/2006/relationships/hyperlink" Target="https://www.vdl.afrl.af.mil/programs/uci/oms.php" TargetMode="External"/><Relationship Id="rId2" Type="http://schemas.openxmlformats.org/officeDocument/2006/relationships/notesSlide" Target="../notesSlides/notesSlide13.xml"/><Relationship Id="rId16" Type="http://schemas.openxmlformats.org/officeDocument/2006/relationships/hyperlink" Target="https://openfmb.ucaiug.org/" TargetMode="External"/><Relationship Id="rId1" Type="http://schemas.openxmlformats.org/officeDocument/2006/relationships/slideLayout" Target="../slideLayouts/slideLayout5.xml"/><Relationship Id="rId6" Type="http://schemas.openxmlformats.org/officeDocument/2006/relationships/hyperlink" Target="https://community.apan.org/wg/tactical-microgrids/" TargetMode="External"/><Relationship Id="rId11" Type="http://schemas.openxmlformats.org/officeDocument/2006/relationships/hyperlink" Target="https://www.omg.org/spec/ALMAS/" TargetMode="External"/><Relationship Id="rId5" Type="http://schemas.openxmlformats.org/officeDocument/2006/relationships/hyperlink" Target="https://confluence.rti.com/display/PM/Sensor+Open+System+Architecture+SOSA" TargetMode="External"/><Relationship Id="rId15" Type="http://schemas.openxmlformats.org/officeDocument/2006/relationships/hyperlink" Target="https://www.natogva.org/" TargetMode="External"/><Relationship Id="rId10" Type="http://schemas.openxmlformats.org/officeDocument/2006/relationships/hyperlink" Target="https://www.mohses.org/" TargetMode="External"/><Relationship Id="rId4" Type="http://schemas.openxmlformats.org/officeDocument/2006/relationships/hyperlink" Target="https://www.ros.org/about-ros/" TargetMode="External"/><Relationship Id="rId9" Type="http://schemas.openxmlformats.org/officeDocument/2006/relationships/hyperlink" Target="https://www.sae.org/standards/content/as5669a/" TargetMode="External"/><Relationship Id="rId14" Type="http://schemas.openxmlformats.org/officeDocument/2006/relationships/hyperlink" Target="https://www.dds-foundation.org/sites/default/files/DefStan_23_03_GVA_00000100.pd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6.png"/><Relationship Id="rId7" Type="http://schemas.openxmlformats.org/officeDocument/2006/relationships/image" Target="../media/image50.png"/><Relationship Id="rId12"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9.svg"/><Relationship Id="rId11" Type="http://schemas.openxmlformats.org/officeDocument/2006/relationships/image" Target="../media/image63.sv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svg"/><Relationship Id="rId9" Type="http://schemas.openxmlformats.org/officeDocument/2006/relationships/image" Target="../media/image61.sv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www.omg.org/spec/category/omg-data-distribution-service/" TargetMode="Externa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50.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00.jpe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Achieving Secure and Scalable Interoperability: OMG DDS for MOSA-Compliant LVC Training</a:t>
            </a:r>
            <a:endParaRPr lang="en-US"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5011271"/>
            <a:ext cx="8478838" cy="1360804"/>
          </a:xfrm>
        </p:spPr>
        <p:txBody>
          <a:bodyPr/>
          <a:lstStyle/>
          <a:p>
            <a:r>
              <a:rPr lang="en-US" dirty="0">
                <a:latin typeface="Arial Narrow" pitchFamily="34" charset="0"/>
              </a:rPr>
              <a:t>Presenter 1, Rob Proctor/Real-Time Innovations, RTI</a:t>
            </a:r>
          </a:p>
          <a:p>
            <a:r>
              <a:rPr lang="en-US" dirty="0">
                <a:latin typeface="Arial Narrow" pitchFamily="34" charset="0"/>
              </a:rPr>
              <a:t>Presenter 2, Dave Whitten/Real-Time Innovations, RTI</a:t>
            </a:r>
          </a:p>
        </p:txBody>
      </p:sp>
      <p:pic>
        <p:nvPicPr>
          <p:cNvPr id="2" name="Picture 2" descr="http://dtstc.ugr.es/tl/images/dds.png">
            <a:extLst>
              <a:ext uri="{FF2B5EF4-FFF2-40B4-BE49-F238E27FC236}">
                <a16:creationId xmlns:a16="http://schemas.microsoft.com/office/drawing/2014/main" id="{565D48E0-A5AD-103B-D170-B971138FCD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117" y="3247272"/>
            <a:ext cx="1433612" cy="1433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D06223-2907-8AB5-F697-8366A3A4B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548" y="3334179"/>
            <a:ext cx="3152336" cy="12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IIoT Connectivity Stack Model </a:t>
            </a:r>
          </a:p>
        </p:txBody>
      </p:sp>
      <p:sp>
        <p:nvSpPr>
          <p:cNvPr id="50" name="TextBox 49"/>
          <p:cNvSpPr txBox="1"/>
          <p:nvPr/>
        </p:nvSpPr>
        <p:spPr>
          <a:xfrm>
            <a:off x="457200" y="2633695"/>
            <a:ext cx="1288814" cy="246221"/>
          </a:xfrm>
          <a:prstGeom prst="rect">
            <a:avLst/>
          </a:prstGeom>
          <a:noFill/>
        </p:spPr>
        <p:txBody>
          <a:bodyPr wrap="none" lIns="0" tIns="0" rIns="0" bIns="0" rtlCol="0">
            <a:spAutoFit/>
          </a:bodyPr>
          <a:lstStyle>
            <a:defPPr>
              <a:defRPr lang="en-US"/>
            </a:defPPr>
            <a:lvl1pPr>
              <a:defRPr sz="1600" b="1">
                <a:solidFill>
                  <a:schemeClr val="dk1"/>
                </a:solidFill>
                <a:latin typeface="Helvetica" charset="0"/>
                <a:ea typeface="+mn-ea"/>
                <a:cs typeface="Helvetica" charset="0"/>
              </a:defRPr>
            </a:lvl1pPr>
          </a:lstStyle>
          <a:p>
            <a:r>
              <a:rPr lang="en-US" dirty="0">
                <a:latin typeface="Arial" panose="020B0604020202020204" pitchFamily="34" charset="0"/>
                <a:cs typeface="Arial" panose="020B0604020202020204" pitchFamily="34" charset="0"/>
              </a:rPr>
              <a:t>Connectivity </a:t>
            </a:r>
          </a:p>
        </p:txBody>
      </p:sp>
      <p:sp>
        <p:nvSpPr>
          <p:cNvPr id="51" name="TextBox 50"/>
          <p:cNvSpPr txBox="1"/>
          <p:nvPr/>
        </p:nvSpPr>
        <p:spPr>
          <a:xfrm>
            <a:off x="457200" y="1260512"/>
            <a:ext cx="1130118" cy="246221"/>
          </a:xfrm>
          <a:prstGeom prst="rect">
            <a:avLst/>
          </a:prstGeom>
          <a:noFill/>
        </p:spPr>
        <p:txBody>
          <a:bodyPr wrap="none" lIns="0" tIns="0" rIns="0" bIns="0" rtlCol="0">
            <a:spAutoFit/>
          </a:bodyPr>
          <a:lstStyle/>
          <a:p>
            <a:r>
              <a:rPr lang="en-US" sz="1600" b="1" dirty="0">
                <a:solidFill>
                  <a:schemeClr val="dk1"/>
                </a:solidFill>
                <a:latin typeface="Arial" panose="020B0604020202020204" pitchFamily="34" charset="0"/>
                <a:cs typeface="Arial" panose="020B0604020202020204" pitchFamily="34" charset="0"/>
              </a:rPr>
              <a:t>Information</a:t>
            </a:r>
          </a:p>
        </p:txBody>
      </p:sp>
      <p:sp>
        <p:nvSpPr>
          <p:cNvPr id="52" name="TextBox 51"/>
          <p:cNvSpPr txBox="1"/>
          <p:nvPr/>
        </p:nvSpPr>
        <p:spPr>
          <a:xfrm>
            <a:off x="457200" y="4309521"/>
            <a:ext cx="1175002" cy="246221"/>
          </a:xfrm>
          <a:prstGeom prst="rect">
            <a:avLst/>
          </a:prstGeom>
          <a:noFill/>
        </p:spPr>
        <p:txBody>
          <a:bodyPr wrap="none" lIns="0" tIns="0" rIns="0" bIns="0" rtlCol="0">
            <a:spAutoFit/>
          </a:bodyPr>
          <a:lstStyle>
            <a:defPPr>
              <a:defRPr lang="en-US"/>
            </a:defPPr>
            <a:lvl1pPr>
              <a:defRPr sz="1600" b="1">
                <a:solidFill>
                  <a:schemeClr val="dk1"/>
                </a:solidFill>
                <a:latin typeface="Helvetica" charset="0"/>
                <a:ea typeface="+mn-ea"/>
                <a:cs typeface="Helvetica" charset="0"/>
              </a:defRPr>
            </a:lvl1pPr>
          </a:lstStyle>
          <a:p>
            <a:r>
              <a:rPr lang="en-US" dirty="0">
                <a:latin typeface="Arial" panose="020B0604020202020204" pitchFamily="34" charset="0"/>
                <a:cs typeface="Arial" panose="020B0604020202020204" pitchFamily="34" charset="0"/>
              </a:rPr>
              <a:t>Networking </a:t>
            </a:r>
          </a:p>
        </p:txBody>
      </p:sp>
      <p:cxnSp>
        <p:nvCxnSpPr>
          <p:cNvPr id="54" name="Straight Connector 53"/>
          <p:cNvCxnSpPr>
            <a:cxnSpLocks/>
          </p:cNvCxnSpPr>
          <p:nvPr/>
        </p:nvCxnSpPr>
        <p:spPr>
          <a:xfrm>
            <a:off x="457200" y="1886989"/>
            <a:ext cx="10058400" cy="0"/>
          </a:xfrm>
          <a:prstGeom prst="line">
            <a:avLst/>
          </a:prstGeom>
          <a:ln w="285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p:cNvCxnSpPr>
          <p:nvPr/>
        </p:nvCxnSpPr>
        <p:spPr>
          <a:xfrm>
            <a:off x="457200" y="3715789"/>
            <a:ext cx="10058400" cy="0"/>
          </a:xfrm>
          <a:prstGeom prst="line">
            <a:avLst/>
          </a:prstGeom>
          <a:ln w="285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57200" y="3027755"/>
            <a:ext cx="1138525" cy="307777"/>
          </a:xfrm>
          <a:prstGeom prst="rect">
            <a:avLst/>
          </a:prstGeom>
          <a:noFill/>
        </p:spPr>
        <p:txBody>
          <a:bodyPr wrap="square" rtlCol="0">
            <a:spAutoFit/>
          </a:bodyPr>
          <a:lstStyle/>
          <a:p>
            <a:r>
              <a:rPr lang="en-US" sz="1400" i="1" dirty="0">
                <a:solidFill>
                  <a:srgbClr val="000000"/>
                </a:solidFill>
                <a:latin typeface="Arial" panose="020B0604020202020204" pitchFamily="34" charset="0"/>
                <a:ea typeface="Helvetica" charset="0"/>
                <a:cs typeface="Arial" panose="020B0604020202020204" pitchFamily="34" charset="0"/>
              </a:rPr>
              <a:t>IICF Focus</a:t>
            </a:r>
            <a:endParaRPr lang="en-US" sz="1400" b="1" i="1" dirty="0">
              <a:solidFill>
                <a:srgbClr val="000000"/>
              </a:solidFill>
              <a:latin typeface="Arial" panose="020B0604020202020204" pitchFamily="34" charset="0"/>
              <a:ea typeface="Helvetica" charset="0"/>
              <a:cs typeface="Arial" panose="020B0604020202020204" pitchFamily="34" charset="0"/>
            </a:endParaRPr>
          </a:p>
        </p:txBody>
      </p:sp>
      <p:grpSp>
        <p:nvGrpSpPr>
          <p:cNvPr id="43" name="Group 42"/>
          <p:cNvGrpSpPr/>
          <p:nvPr/>
        </p:nvGrpSpPr>
        <p:grpSpPr>
          <a:xfrm>
            <a:off x="1641727" y="707988"/>
            <a:ext cx="8801177" cy="5693678"/>
            <a:chOff x="1632202" y="1078424"/>
            <a:chExt cx="8801177" cy="5693678"/>
          </a:xfrm>
        </p:grpSpPr>
        <p:sp>
          <p:nvSpPr>
            <p:cNvPr id="44" name="Left-Right Arrow 43"/>
            <p:cNvSpPr/>
            <p:nvPr/>
          </p:nvSpPr>
          <p:spPr>
            <a:xfrm>
              <a:off x="4705280" y="1463041"/>
              <a:ext cx="2791927" cy="710194"/>
            </a:xfrm>
            <a:prstGeom prst="leftRightArrow">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dk1"/>
                  </a:solidFill>
                  <a:latin typeface="Arial" panose="020B0604020202020204" pitchFamily="34" charset="0"/>
                  <a:cs typeface="Arial" panose="020B0604020202020204" pitchFamily="34" charset="0"/>
                </a:rPr>
                <a:t>Information (Data in Context)</a:t>
              </a:r>
            </a:p>
          </p:txBody>
        </p:sp>
        <p:sp>
          <p:nvSpPr>
            <p:cNvPr id="45" name="TextBox 44"/>
            <p:cNvSpPr txBox="1"/>
            <p:nvPr/>
          </p:nvSpPr>
          <p:spPr>
            <a:xfrm>
              <a:off x="1632202" y="1078424"/>
              <a:ext cx="1439818" cy="338554"/>
            </a:xfrm>
            <a:prstGeom prst="rect">
              <a:avLst/>
            </a:prstGeom>
            <a:noFill/>
          </p:spPr>
          <p:txBody>
            <a:bodyPr wrap="none" rtlCol="0">
              <a:spAutoFit/>
            </a:bodyPr>
            <a:lstStyle/>
            <a:p>
              <a:r>
                <a:rPr lang="en-US" sz="1600" b="1" dirty="0">
                  <a:latin typeface="Arial" panose="020B0604020202020204" pitchFamily="34" charset="0"/>
                  <a:ea typeface="Helvetica" charset="0"/>
                  <a:cs typeface="Arial" panose="020B0604020202020204" pitchFamily="34" charset="0"/>
                </a:rPr>
                <a:t>Participant X</a:t>
              </a:r>
            </a:p>
          </p:txBody>
        </p:sp>
        <p:grpSp>
          <p:nvGrpSpPr>
            <p:cNvPr id="46" name="Group 45"/>
            <p:cNvGrpSpPr/>
            <p:nvPr/>
          </p:nvGrpSpPr>
          <p:grpSpPr>
            <a:xfrm>
              <a:off x="1778286" y="1463040"/>
              <a:ext cx="2843347" cy="5303519"/>
              <a:chOff x="1778286" y="1280160"/>
              <a:chExt cx="2843347" cy="5303519"/>
            </a:xfrm>
          </p:grpSpPr>
          <p:sp>
            <p:nvSpPr>
              <p:cNvPr id="68" name="직사각형 50"/>
              <p:cNvSpPr/>
              <p:nvPr/>
            </p:nvSpPr>
            <p:spPr>
              <a:xfrm>
                <a:off x="2010032" y="3111537"/>
                <a:ext cx="2397211" cy="736562"/>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565311 w 1715281"/>
                  <a:gd name="connsiteY3" fmla="*/ 755982 h 759512"/>
                  <a:gd name="connsiteX4" fmla="*/ 0 w 1715281"/>
                  <a:gd name="connsiteY4" fmla="*/ 0 h 759512"/>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64746"/>
                  <a:gd name="connsiteX1" fmla="*/ 1732492 w 1732492"/>
                  <a:gd name="connsiteY1" fmla="*/ 0 h 764746"/>
                  <a:gd name="connsiteX2" fmla="*/ 1156295 w 1732492"/>
                  <a:gd name="connsiteY2" fmla="*/ 759512 h 764746"/>
                  <a:gd name="connsiteX3" fmla="*/ 566482 w 1732492"/>
                  <a:gd name="connsiteY3" fmla="*/ 764746 h 764746"/>
                  <a:gd name="connsiteX4" fmla="*/ 0 w 1732492"/>
                  <a:gd name="connsiteY4" fmla="*/ 0 h 764746"/>
                  <a:gd name="connsiteX0" fmla="*/ 0 w 1732492"/>
                  <a:gd name="connsiteY0" fmla="*/ 0 h 772372"/>
                  <a:gd name="connsiteX1" fmla="*/ 1732492 w 1732492"/>
                  <a:gd name="connsiteY1" fmla="*/ 0 h 772372"/>
                  <a:gd name="connsiteX2" fmla="*/ 1156295 w 1732492"/>
                  <a:gd name="connsiteY2" fmla="*/ 759512 h 772372"/>
                  <a:gd name="connsiteX3" fmla="*/ 473592 w 1732492"/>
                  <a:gd name="connsiteY3" fmla="*/ 772372 h 772372"/>
                  <a:gd name="connsiteX4" fmla="*/ 0 w 1732492"/>
                  <a:gd name="connsiteY4" fmla="*/ 0 h 772372"/>
                  <a:gd name="connsiteX0" fmla="*/ 0 w 1732492"/>
                  <a:gd name="connsiteY0" fmla="*/ 0 h 764747"/>
                  <a:gd name="connsiteX1" fmla="*/ 1732492 w 1732492"/>
                  <a:gd name="connsiteY1" fmla="*/ 0 h 764747"/>
                  <a:gd name="connsiteX2" fmla="*/ 1156295 w 1732492"/>
                  <a:gd name="connsiteY2" fmla="*/ 759512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51840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92" h="764747">
                    <a:moveTo>
                      <a:pt x="0" y="0"/>
                    </a:moveTo>
                    <a:lnTo>
                      <a:pt x="1732492" y="0"/>
                    </a:lnTo>
                    <a:cubicBezTo>
                      <a:pt x="1519622" y="529491"/>
                      <a:pt x="1363507" y="448257"/>
                      <a:pt x="1262456" y="763325"/>
                    </a:cubicBezTo>
                    <a:lnTo>
                      <a:pt x="468284" y="764747"/>
                    </a:lnTo>
                    <a:cubicBezTo>
                      <a:pt x="374982" y="462419"/>
                      <a:pt x="204822" y="552161"/>
                      <a:pt x="0" y="0"/>
                    </a:cubicBezTo>
                    <a:close/>
                  </a:path>
                </a:pathLst>
              </a:cu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b="1" dirty="0">
                    <a:latin typeface="Arial" panose="020B0604020202020204" pitchFamily="34" charset="0"/>
                    <a:cs typeface="Arial" panose="020B0604020202020204" pitchFamily="34" charset="0"/>
                  </a:rPr>
                  <a:t>Transport</a:t>
                </a:r>
                <a:endParaRPr lang="ko-KR" altLang="en-US" sz="1200" b="1" dirty="0">
                  <a:latin typeface="Arial" panose="020B0604020202020204" pitchFamily="34" charset="0"/>
                  <a:cs typeface="Arial" panose="020B0604020202020204" pitchFamily="34" charset="0"/>
                </a:endParaRPr>
              </a:p>
            </p:txBody>
          </p:sp>
          <p:sp>
            <p:nvSpPr>
              <p:cNvPr id="74" name="직사각형 52"/>
              <p:cNvSpPr/>
              <p:nvPr/>
            </p:nvSpPr>
            <p:spPr>
              <a:xfrm>
                <a:off x="1909590" y="4934088"/>
                <a:ext cx="2574276" cy="737768"/>
              </a:xfrm>
              <a:custGeom>
                <a:avLst/>
                <a:gdLst>
                  <a:gd name="connsiteX0" fmla="*/ 0 w 2456687"/>
                  <a:gd name="connsiteY0" fmla="*/ 0 h 755981"/>
                  <a:gd name="connsiteX1" fmla="*/ 2456687 w 2456687"/>
                  <a:gd name="connsiteY1" fmla="*/ 0 h 755981"/>
                  <a:gd name="connsiteX2" fmla="*/ 2456687 w 2456687"/>
                  <a:gd name="connsiteY2" fmla="*/ 755981 h 755981"/>
                  <a:gd name="connsiteX3" fmla="*/ 0 w 2456687"/>
                  <a:gd name="connsiteY3" fmla="*/ 755981 h 755981"/>
                  <a:gd name="connsiteX4" fmla="*/ 0 w 2456687"/>
                  <a:gd name="connsiteY4" fmla="*/ 0 h 755981"/>
                  <a:gd name="connsiteX0" fmla="*/ 208299 w 2664986"/>
                  <a:gd name="connsiteY0" fmla="*/ 0 h 759512"/>
                  <a:gd name="connsiteX1" fmla="*/ 2664986 w 2664986"/>
                  <a:gd name="connsiteY1" fmla="*/ 0 h 759512"/>
                  <a:gd name="connsiteX2" fmla="*/ 2664986 w 2664986"/>
                  <a:gd name="connsiteY2" fmla="*/ 755981 h 759512"/>
                  <a:gd name="connsiteX3" fmla="*/ 0 w 2664986"/>
                  <a:gd name="connsiteY3" fmla="*/ 759512 h 759512"/>
                  <a:gd name="connsiteX4" fmla="*/ 208299 w 2664986"/>
                  <a:gd name="connsiteY4" fmla="*/ 0 h 759512"/>
                  <a:gd name="connsiteX0" fmla="*/ 208299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208299 w 2862694"/>
                  <a:gd name="connsiteY4" fmla="*/ 0 h 759512"/>
                  <a:gd name="connsiteX0" fmla="*/ 187693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684630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700804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700804 w 2834360"/>
                  <a:gd name="connsiteY4" fmla="*/ 0 h 762187"/>
                  <a:gd name="connsiteX0" fmla="*/ 704848 w 2834360"/>
                  <a:gd name="connsiteY0" fmla="*/ 3814 h 762187"/>
                  <a:gd name="connsiteX1" fmla="*/ 2156637 w 2834360"/>
                  <a:gd name="connsiteY1" fmla="*/ 0 h 762187"/>
                  <a:gd name="connsiteX2" fmla="*/ 2834360 w 2834360"/>
                  <a:gd name="connsiteY2" fmla="*/ 759512 h 762187"/>
                  <a:gd name="connsiteX3" fmla="*/ 0 w 2834360"/>
                  <a:gd name="connsiteY3" fmla="*/ 762187 h 762187"/>
                  <a:gd name="connsiteX4" fmla="*/ 704848 w 2834360"/>
                  <a:gd name="connsiteY4" fmla="*/ 3814 h 762187"/>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360" h="766000">
                    <a:moveTo>
                      <a:pt x="704848" y="7627"/>
                    </a:moveTo>
                    <a:lnTo>
                      <a:pt x="2148551" y="0"/>
                    </a:lnTo>
                    <a:cubicBezTo>
                      <a:pt x="2502497" y="337688"/>
                      <a:pt x="2597340" y="347633"/>
                      <a:pt x="2834360" y="763325"/>
                    </a:cubicBezTo>
                    <a:lnTo>
                      <a:pt x="0" y="766000"/>
                    </a:lnTo>
                    <a:cubicBezTo>
                      <a:pt x="245202" y="324412"/>
                      <a:pt x="350416" y="353734"/>
                      <a:pt x="704848" y="7627"/>
                    </a:cubicBezTo>
                    <a:close/>
                  </a:path>
                </a:pathLst>
              </a:cu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Link</a:t>
                </a:r>
                <a:endParaRPr lang="ko-KR" altLang="en-US" sz="1200" dirty="0">
                  <a:latin typeface="Arial" panose="020B0604020202020204" pitchFamily="34" charset="0"/>
                  <a:cs typeface="Arial" panose="020B0604020202020204" pitchFamily="34" charset="0"/>
                </a:endParaRPr>
              </a:p>
            </p:txBody>
          </p:sp>
          <p:sp>
            <p:nvSpPr>
              <p:cNvPr id="76" name="Rectangle 9"/>
              <p:cNvSpPr/>
              <p:nvPr/>
            </p:nvSpPr>
            <p:spPr>
              <a:xfrm>
                <a:off x="1778286" y="2194560"/>
                <a:ext cx="2840043" cy="731520"/>
              </a:xfrm>
              <a:custGeom>
                <a:avLst/>
                <a:gdLst>
                  <a:gd name="connsiteX0" fmla="*/ 0 w 2831279"/>
                  <a:gd name="connsiteY0" fmla="*/ 0 h 731520"/>
                  <a:gd name="connsiteX1" fmla="*/ 2831279 w 2831279"/>
                  <a:gd name="connsiteY1" fmla="*/ 0 h 731520"/>
                  <a:gd name="connsiteX2" fmla="*/ 2831279 w 2831279"/>
                  <a:gd name="connsiteY2" fmla="*/ 731520 h 731520"/>
                  <a:gd name="connsiteX3" fmla="*/ 0 w 2831279"/>
                  <a:gd name="connsiteY3" fmla="*/ 731520 h 731520"/>
                  <a:gd name="connsiteX4" fmla="*/ 0 w 2831279"/>
                  <a:gd name="connsiteY4" fmla="*/ 0 h 731520"/>
                  <a:gd name="connsiteX0" fmla="*/ 0 w 2831279"/>
                  <a:gd name="connsiteY0" fmla="*/ 0 h 734096"/>
                  <a:gd name="connsiteX1" fmla="*/ 2831279 w 2831279"/>
                  <a:gd name="connsiteY1" fmla="*/ 0 h 734096"/>
                  <a:gd name="connsiteX2" fmla="*/ 2831279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5468"/>
                  <a:gd name="connsiteY0" fmla="*/ 0 h 734096"/>
                  <a:gd name="connsiteX1" fmla="*/ 2831279 w 2835468"/>
                  <a:gd name="connsiteY1" fmla="*/ 0 h 734096"/>
                  <a:gd name="connsiteX2" fmla="*/ 2684460 w 2835468"/>
                  <a:gd name="connsiteY2" fmla="*/ 731520 h 734096"/>
                  <a:gd name="connsiteX3" fmla="*/ 149395 w 2835468"/>
                  <a:gd name="connsiteY3" fmla="*/ 734096 h 734096"/>
                  <a:gd name="connsiteX4" fmla="*/ 0 w 2835468"/>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47100"/>
                  <a:gd name="connsiteY0" fmla="*/ 0 h 734096"/>
                  <a:gd name="connsiteX1" fmla="*/ 2831279 w 2847100"/>
                  <a:gd name="connsiteY1" fmla="*/ 0 h 734096"/>
                  <a:gd name="connsiteX2" fmla="*/ 2684460 w 2847100"/>
                  <a:gd name="connsiteY2" fmla="*/ 731520 h 734096"/>
                  <a:gd name="connsiteX3" fmla="*/ 149395 w 2847100"/>
                  <a:gd name="connsiteY3" fmla="*/ 734096 h 734096"/>
                  <a:gd name="connsiteX4" fmla="*/ 0 w 28471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76000"/>
                  <a:gd name="connsiteY0" fmla="*/ 0 h 734096"/>
                  <a:gd name="connsiteX1" fmla="*/ 2831279 w 2876000"/>
                  <a:gd name="connsiteY1" fmla="*/ 0 h 734096"/>
                  <a:gd name="connsiteX2" fmla="*/ 2684460 w 2876000"/>
                  <a:gd name="connsiteY2" fmla="*/ 731520 h 734096"/>
                  <a:gd name="connsiteX3" fmla="*/ 149395 w 2876000"/>
                  <a:gd name="connsiteY3" fmla="*/ 734096 h 734096"/>
                  <a:gd name="connsiteX4" fmla="*/ 0 w 28760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60220"/>
                  <a:gd name="connsiteY0" fmla="*/ 0 h 734096"/>
                  <a:gd name="connsiteX1" fmla="*/ 2831279 w 2860220"/>
                  <a:gd name="connsiteY1" fmla="*/ 0 h 734096"/>
                  <a:gd name="connsiteX2" fmla="*/ 2721530 w 2860220"/>
                  <a:gd name="connsiteY2" fmla="*/ 731520 h 734096"/>
                  <a:gd name="connsiteX3" fmla="*/ 149395 w 2860220"/>
                  <a:gd name="connsiteY3" fmla="*/ 734096 h 734096"/>
                  <a:gd name="connsiteX4" fmla="*/ 0 w 2860220"/>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1520"/>
                  <a:gd name="connsiteX1" fmla="*/ 2831279 w 2837154"/>
                  <a:gd name="connsiteY1" fmla="*/ 0 h 731520"/>
                  <a:gd name="connsiteX2" fmla="*/ 2721530 w 2837154"/>
                  <a:gd name="connsiteY2" fmla="*/ 731520 h 731520"/>
                  <a:gd name="connsiteX3" fmla="*/ 137038 w 2837154"/>
                  <a:gd name="connsiteY3" fmla="*/ 729977 h 731520"/>
                  <a:gd name="connsiteX4" fmla="*/ 0 w 2837154"/>
                  <a:gd name="connsiteY4" fmla="*/ 0 h 731520"/>
                  <a:gd name="connsiteX0" fmla="*/ 2889 w 2840043"/>
                  <a:gd name="connsiteY0" fmla="*/ 0 h 731520"/>
                  <a:gd name="connsiteX1" fmla="*/ 2834168 w 2840043"/>
                  <a:gd name="connsiteY1" fmla="*/ 0 h 731520"/>
                  <a:gd name="connsiteX2" fmla="*/ 2724419 w 2840043"/>
                  <a:gd name="connsiteY2" fmla="*/ 731520 h 731520"/>
                  <a:gd name="connsiteX3" fmla="*/ 139927 w 2840043"/>
                  <a:gd name="connsiteY3" fmla="*/ 729977 h 731520"/>
                  <a:gd name="connsiteX4" fmla="*/ 2889 w 2840043"/>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043" h="731520">
                    <a:moveTo>
                      <a:pt x="2889" y="0"/>
                    </a:moveTo>
                    <a:lnTo>
                      <a:pt x="2834168" y="0"/>
                    </a:lnTo>
                    <a:cubicBezTo>
                      <a:pt x="2839284" y="164710"/>
                      <a:pt x="2868628" y="438209"/>
                      <a:pt x="2724419" y="731520"/>
                    </a:cubicBezTo>
                    <a:lnTo>
                      <a:pt x="139927" y="729977"/>
                    </a:lnTo>
                    <a:cubicBezTo>
                      <a:pt x="12357" y="408005"/>
                      <a:pt x="-9086" y="304592"/>
                      <a:pt x="2889" y="0"/>
                    </a:cubicBezTo>
                    <a:close/>
                  </a:path>
                </a:pathLst>
              </a:cu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Framework</a:t>
                </a:r>
              </a:p>
            </p:txBody>
          </p:sp>
          <p:sp>
            <p:nvSpPr>
              <p:cNvPr id="77" name="직사각형 53"/>
              <p:cNvSpPr/>
              <p:nvPr/>
            </p:nvSpPr>
            <p:spPr>
              <a:xfrm>
                <a:off x="1781175" y="1280160"/>
                <a:ext cx="2831279" cy="731520"/>
              </a:xfrm>
              <a:prstGeom prst="rect">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Distributed Data </a:t>
                </a:r>
              </a:p>
              <a:p>
                <a:pPr algn="ctr"/>
                <a:r>
                  <a:rPr lang="en-US" altLang="ko-KR" sz="1200" dirty="0">
                    <a:latin typeface="Arial" panose="020B0604020202020204" pitchFamily="34" charset="0"/>
                    <a:cs typeface="Arial" panose="020B0604020202020204" pitchFamily="34" charset="0"/>
                  </a:rPr>
                  <a:t>Interoperability and Management</a:t>
                </a:r>
                <a:endParaRPr lang="ko-KR" altLang="en-US" sz="1200" dirty="0">
                  <a:latin typeface="Arial" panose="020B0604020202020204" pitchFamily="34" charset="0"/>
                  <a:cs typeface="Arial" panose="020B0604020202020204" pitchFamily="34" charset="0"/>
                </a:endParaRPr>
              </a:p>
            </p:txBody>
          </p:sp>
          <p:sp>
            <p:nvSpPr>
              <p:cNvPr id="78" name="직사각형 52"/>
              <p:cNvSpPr/>
              <p:nvPr/>
            </p:nvSpPr>
            <p:spPr>
              <a:xfrm>
                <a:off x="1780241" y="5844814"/>
                <a:ext cx="2841392" cy="738865"/>
              </a:xfrm>
              <a:custGeom>
                <a:avLst/>
                <a:gdLst>
                  <a:gd name="connsiteX0" fmla="*/ 0 w 2834360"/>
                  <a:gd name="connsiteY0" fmla="*/ 0 h 731520"/>
                  <a:gd name="connsiteX1" fmla="*/ 2834360 w 2834360"/>
                  <a:gd name="connsiteY1" fmla="*/ 0 h 731520"/>
                  <a:gd name="connsiteX2" fmla="*/ 2834360 w 2834360"/>
                  <a:gd name="connsiteY2" fmla="*/ 731520 h 731520"/>
                  <a:gd name="connsiteX3" fmla="*/ 0 w 2834360"/>
                  <a:gd name="connsiteY3" fmla="*/ 731520 h 731520"/>
                  <a:gd name="connsiteX4" fmla="*/ 0 w 2834360"/>
                  <a:gd name="connsiteY4" fmla="*/ 0 h 731520"/>
                  <a:gd name="connsiteX0" fmla="*/ 0 w 2834360"/>
                  <a:gd name="connsiteY0" fmla="*/ 0 h 731520"/>
                  <a:gd name="connsiteX1" fmla="*/ 2790293 w 2834360"/>
                  <a:gd name="connsiteY1" fmla="*/ 3672 h 731520"/>
                  <a:gd name="connsiteX2" fmla="*/ 2834360 w 2834360"/>
                  <a:gd name="connsiteY2" fmla="*/ 731520 h 731520"/>
                  <a:gd name="connsiteX3" fmla="*/ 0 w 2834360"/>
                  <a:gd name="connsiteY3" fmla="*/ 731520 h 731520"/>
                  <a:gd name="connsiteX4" fmla="*/ 0 w 2834360"/>
                  <a:gd name="connsiteY4" fmla="*/ 0 h 731520"/>
                  <a:gd name="connsiteX0" fmla="*/ 40395 w 2834360"/>
                  <a:gd name="connsiteY0" fmla="*/ 0 h 735192"/>
                  <a:gd name="connsiteX1" fmla="*/ 2790293 w 2834360"/>
                  <a:gd name="connsiteY1" fmla="*/ 7344 h 735192"/>
                  <a:gd name="connsiteX2" fmla="*/ 2834360 w 2834360"/>
                  <a:gd name="connsiteY2" fmla="*/ 735192 h 735192"/>
                  <a:gd name="connsiteX3" fmla="*/ 0 w 2834360"/>
                  <a:gd name="connsiteY3" fmla="*/ 735192 h 735192"/>
                  <a:gd name="connsiteX4" fmla="*/ 40395 w 2834360"/>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83410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51412 w 2834360"/>
                  <a:gd name="connsiteY0" fmla="*/ 0 h 735192"/>
                  <a:gd name="connsiteX1" fmla="*/ 2782949 w 2834360"/>
                  <a:gd name="connsiteY1" fmla="*/ 7344 h 735192"/>
                  <a:gd name="connsiteX2" fmla="*/ 2834360 w 2834360"/>
                  <a:gd name="connsiteY2" fmla="*/ 735192 h 735192"/>
                  <a:gd name="connsiteX3" fmla="*/ 0 w 2834360"/>
                  <a:gd name="connsiteY3" fmla="*/ 735192 h 735192"/>
                  <a:gd name="connsiteX4" fmla="*/ 51412 w 2834360"/>
                  <a:gd name="connsiteY4" fmla="*/ 0 h 735192"/>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79277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7693 w 2835952"/>
                  <a:gd name="connsiteY0" fmla="*/ 0 h 738865"/>
                  <a:gd name="connsiteX1" fmla="*/ 2780869 w 2835952"/>
                  <a:gd name="connsiteY1" fmla="*/ 11017 h 738865"/>
                  <a:gd name="connsiteX2" fmla="*/ 2835952 w 2835952"/>
                  <a:gd name="connsiteY2" fmla="*/ 738865 h 738865"/>
                  <a:gd name="connsiteX3" fmla="*/ 1592 w 2835952"/>
                  <a:gd name="connsiteY3" fmla="*/ 738865 h 738865"/>
                  <a:gd name="connsiteX4" fmla="*/ 67693 w 2835952"/>
                  <a:gd name="connsiteY4" fmla="*/ 0 h 738865"/>
                  <a:gd name="connsiteX0" fmla="*/ 67693 w 2843027"/>
                  <a:gd name="connsiteY0" fmla="*/ 0 h 738865"/>
                  <a:gd name="connsiteX1" fmla="*/ 2780869 w 2843027"/>
                  <a:gd name="connsiteY1" fmla="*/ 11017 h 738865"/>
                  <a:gd name="connsiteX2" fmla="*/ 2835952 w 2843027"/>
                  <a:gd name="connsiteY2" fmla="*/ 738865 h 738865"/>
                  <a:gd name="connsiteX3" fmla="*/ 1592 w 2843027"/>
                  <a:gd name="connsiteY3" fmla="*/ 738865 h 738865"/>
                  <a:gd name="connsiteX4" fmla="*/ 67693 w 2843027"/>
                  <a:gd name="connsiteY4" fmla="*/ 0 h 738865"/>
                  <a:gd name="connsiteX0" fmla="*/ 67693 w 2842049"/>
                  <a:gd name="connsiteY0" fmla="*/ 0 h 738865"/>
                  <a:gd name="connsiteX1" fmla="*/ 2775718 w 2842049"/>
                  <a:gd name="connsiteY1" fmla="*/ 11017 h 738865"/>
                  <a:gd name="connsiteX2" fmla="*/ 2835952 w 2842049"/>
                  <a:gd name="connsiteY2" fmla="*/ 738865 h 738865"/>
                  <a:gd name="connsiteX3" fmla="*/ 1592 w 2842049"/>
                  <a:gd name="connsiteY3" fmla="*/ 738865 h 738865"/>
                  <a:gd name="connsiteX4" fmla="*/ 67693 w 2842049"/>
                  <a:gd name="connsiteY4" fmla="*/ 0 h 738865"/>
                  <a:gd name="connsiteX0" fmla="*/ 77339 w 2841392"/>
                  <a:gd name="connsiteY0" fmla="*/ 0 h 738865"/>
                  <a:gd name="connsiteX1" fmla="*/ 2775061 w 2841392"/>
                  <a:gd name="connsiteY1" fmla="*/ 11017 h 738865"/>
                  <a:gd name="connsiteX2" fmla="*/ 2835295 w 2841392"/>
                  <a:gd name="connsiteY2" fmla="*/ 738865 h 738865"/>
                  <a:gd name="connsiteX3" fmla="*/ 935 w 2841392"/>
                  <a:gd name="connsiteY3" fmla="*/ 738865 h 738865"/>
                  <a:gd name="connsiteX4" fmla="*/ 77339 w 2841392"/>
                  <a:gd name="connsiteY4" fmla="*/ 0 h 73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392" h="738865">
                    <a:moveTo>
                      <a:pt x="77339" y="0"/>
                    </a:moveTo>
                    <a:lnTo>
                      <a:pt x="2775061" y="11017"/>
                    </a:lnTo>
                    <a:cubicBezTo>
                      <a:pt x="2841163" y="352785"/>
                      <a:pt x="2849985" y="345685"/>
                      <a:pt x="2835295" y="738865"/>
                    </a:cubicBezTo>
                    <a:lnTo>
                      <a:pt x="935" y="738865"/>
                    </a:lnTo>
                    <a:cubicBezTo>
                      <a:pt x="-3962" y="346910"/>
                      <a:pt x="8790" y="340543"/>
                      <a:pt x="77339" y="0"/>
                    </a:cubicBezTo>
                    <a:close/>
                  </a:path>
                </a:pathLst>
              </a:cu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Physical</a:t>
                </a:r>
                <a:endParaRPr lang="ko-KR" altLang="en-US" sz="1200" dirty="0">
                  <a:latin typeface="Arial" panose="020B0604020202020204" pitchFamily="34" charset="0"/>
                  <a:cs typeface="Arial" panose="020B0604020202020204" pitchFamily="34" charset="0"/>
                </a:endParaRPr>
              </a:p>
            </p:txBody>
          </p:sp>
          <p:sp>
            <p:nvSpPr>
              <p:cNvPr id="79" name="직사각형 50"/>
              <p:cNvSpPr/>
              <p:nvPr/>
            </p:nvSpPr>
            <p:spPr>
              <a:xfrm>
                <a:off x="2647721" y="4020960"/>
                <a:ext cx="1100134" cy="737887"/>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310073"/>
                  <a:gd name="connsiteY0" fmla="*/ 0 h 759512"/>
                  <a:gd name="connsiteX1" fmla="*/ 1119695 w 1310073"/>
                  <a:gd name="connsiteY1" fmla="*/ 0 h 759512"/>
                  <a:gd name="connsiteX2" fmla="*/ 1309274 w 1310073"/>
                  <a:gd name="connsiteY2" fmla="*/ 759512 h 759512"/>
                  <a:gd name="connsiteX3" fmla="*/ 398947 w 1310073"/>
                  <a:gd name="connsiteY3" fmla="*/ 755982 h 759512"/>
                  <a:gd name="connsiteX4" fmla="*/ 0 w 1310073"/>
                  <a:gd name="connsiteY4" fmla="*/ 0 h 759512"/>
                  <a:gd name="connsiteX0" fmla="*/ 0 w 1316077"/>
                  <a:gd name="connsiteY0" fmla="*/ 0 h 759512"/>
                  <a:gd name="connsiteX1" fmla="*/ 1119695 w 1316077"/>
                  <a:gd name="connsiteY1" fmla="*/ 0 h 759512"/>
                  <a:gd name="connsiteX2" fmla="*/ 1309274 w 1316077"/>
                  <a:gd name="connsiteY2" fmla="*/ 759512 h 759512"/>
                  <a:gd name="connsiteX3" fmla="*/ 398947 w 1316077"/>
                  <a:gd name="connsiteY3" fmla="*/ 755982 h 759512"/>
                  <a:gd name="connsiteX4" fmla="*/ 0 w 1316077"/>
                  <a:gd name="connsiteY4" fmla="*/ 0 h 759512"/>
                  <a:gd name="connsiteX0" fmla="*/ 0 w 1309274"/>
                  <a:gd name="connsiteY0" fmla="*/ 0 h 759512"/>
                  <a:gd name="connsiteX1" fmla="*/ 1119695 w 1309274"/>
                  <a:gd name="connsiteY1" fmla="*/ 0 h 759512"/>
                  <a:gd name="connsiteX2" fmla="*/ 1309274 w 1309274"/>
                  <a:gd name="connsiteY2" fmla="*/ 759512 h 759512"/>
                  <a:gd name="connsiteX3" fmla="*/ 398947 w 1309274"/>
                  <a:gd name="connsiteY3" fmla="*/ 755982 h 759512"/>
                  <a:gd name="connsiteX4" fmla="*/ 0 w 1309274"/>
                  <a:gd name="connsiteY4" fmla="*/ 0 h 759512"/>
                  <a:gd name="connsiteX0" fmla="*/ 185692 w 911796"/>
                  <a:gd name="connsiteY0" fmla="*/ 0 h 764682"/>
                  <a:gd name="connsiteX1" fmla="*/ 722217 w 911796"/>
                  <a:gd name="connsiteY1" fmla="*/ 5170 h 764682"/>
                  <a:gd name="connsiteX2" fmla="*/ 911796 w 911796"/>
                  <a:gd name="connsiteY2" fmla="*/ 764682 h 764682"/>
                  <a:gd name="connsiteX3" fmla="*/ 1469 w 911796"/>
                  <a:gd name="connsiteY3" fmla="*/ 761152 h 764682"/>
                  <a:gd name="connsiteX4" fmla="*/ 185692 w 911796"/>
                  <a:gd name="connsiteY4" fmla="*/ 0 h 764682"/>
                  <a:gd name="connsiteX0" fmla="*/ 206393 w 932497"/>
                  <a:gd name="connsiteY0" fmla="*/ 0 h 764682"/>
                  <a:gd name="connsiteX1" fmla="*/ 742918 w 932497"/>
                  <a:gd name="connsiteY1" fmla="*/ 5170 h 764682"/>
                  <a:gd name="connsiteX2" fmla="*/ 932497 w 932497"/>
                  <a:gd name="connsiteY2" fmla="*/ 764682 h 764682"/>
                  <a:gd name="connsiteX3" fmla="*/ 22170 w 932497"/>
                  <a:gd name="connsiteY3" fmla="*/ 761152 h 764682"/>
                  <a:gd name="connsiteX4" fmla="*/ 206393 w 932497"/>
                  <a:gd name="connsiteY4" fmla="*/ 0 h 764682"/>
                  <a:gd name="connsiteX0" fmla="*/ 196490 w 922594"/>
                  <a:gd name="connsiteY0" fmla="*/ 0 h 764682"/>
                  <a:gd name="connsiteX1" fmla="*/ 733015 w 922594"/>
                  <a:gd name="connsiteY1" fmla="*/ 5170 h 764682"/>
                  <a:gd name="connsiteX2" fmla="*/ 922594 w 922594"/>
                  <a:gd name="connsiteY2" fmla="*/ 764682 h 764682"/>
                  <a:gd name="connsiteX3" fmla="*/ 12267 w 922594"/>
                  <a:gd name="connsiteY3" fmla="*/ 761152 h 764682"/>
                  <a:gd name="connsiteX4" fmla="*/ 196490 w 922594"/>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304783 w 910327"/>
                  <a:gd name="connsiteY0" fmla="*/ 0 h 761989"/>
                  <a:gd name="connsiteX1" fmla="*/ 720748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5436"/>
                  <a:gd name="connsiteY0" fmla="*/ 0 h 761989"/>
                  <a:gd name="connsiteX1" fmla="*/ 605297 w 915436"/>
                  <a:gd name="connsiteY1" fmla="*/ 2477 h 761989"/>
                  <a:gd name="connsiteX2" fmla="*/ 915436 w 915436"/>
                  <a:gd name="connsiteY2" fmla="*/ 761989 h 761989"/>
                  <a:gd name="connsiteX3" fmla="*/ 0 w 915436"/>
                  <a:gd name="connsiteY3" fmla="*/ 758459 h 761989"/>
                  <a:gd name="connsiteX4" fmla="*/ 304783 w 915436"/>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258758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0 h 761989"/>
                  <a:gd name="connsiteX1" fmla="*/ 667063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5201 h 767190"/>
                  <a:gd name="connsiteX1" fmla="*/ 655410 w 917480"/>
                  <a:gd name="connsiteY1" fmla="*/ 0 h 767190"/>
                  <a:gd name="connsiteX2" fmla="*/ 917480 w 917480"/>
                  <a:gd name="connsiteY2" fmla="*/ 767190 h 767190"/>
                  <a:gd name="connsiteX3" fmla="*/ 0 w 917480"/>
                  <a:gd name="connsiteY3" fmla="*/ 763660 h 767190"/>
                  <a:gd name="connsiteX4" fmla="*/ 258758 w 917480"/>
                  <a:gd name="connsiteY4" fmla="*/ 5201 h 767190"/>
                  <a:gd name="connsiteX0" fmla="*/ 18414 w 677136"/>
                  <a:gd name="connsiteY0" fmla="*/ 5201 h 771338"/>
                  <a:gd name="connsiteX1" fmla="*/ 415066 w 677136"/>
                  <a:gd name="connsiteY1" fmla="*/ 0 h 771338"/>
                  <a:gd name="connsiteX2" fmla="*/ 677136 w 677136"/>
                  <a:gd name="connsiteY2" fmla="*/ 767190 h 771338"/>
                  <a:gd name="connsiteX3" fmla="*/ 0 w 677136"/>
                  <a:gd name="connsiteY3" fmla="*/ 771338 h 771338"/>
                  <a:gd name="connsiteX4" fmla="*/ 18414 w 6771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22350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9856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 name="connsiteX0" fmla="*/ 19856 w 435336"/>
                  <a:gd name="connsiteY0" fmla="*/ 1362 h 771338"/>
                  <a:gd name="connsiteX1" fmla="*/ 420896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36" h="771338">
                    <a:moveTo>
                      <a:pt x="19856" y="1362"/>
                    </a:moveTo>
                    <a:lnTo>
                      <a:pt x="420896" y="0"/>
                    </a:lnTo>
                    <a:cubicBezTo>
                      <a:pt x="407694" y="348577"/>
                      <a:pt x="398006" y="348232"/>
                      <a:pt x="435336" y="771029"/>
                    </a:cubicBezTo>
                    <a:lnTo>
                      <a:pt x="0" y="771338"/>
                    </a:lnTo>
                    <a:cubicBezTo>
                      <a:pt x="36189" y="331976"/>
                      <a:pt x="38629" y="329709"/>
                      <a:pt x="19856" y="1362"/>
                    </a:cubicBezTo>
                    <a:close/>
                  </a:path>
                </a:pathLst>
              </a:custGeom>
              <a:solidFill>
                <a:srgbClr val="00B0F0">
                  <a:alpha val="25098"/>
                </a:srgbClr>
              </a:solidFill>
              <a:ln w="38100">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Network</a:t>
                </a:r>
                <a:endParaRPr lang="ko-KR" altLang="en-US" sz="1200" dirty="0">
                  <a:latin typeface="Arial" panose="020B0604020202020204" pitchFamily="34" charset="0"/>
                  <a:cs typeface="Arial" panose="020B0604020202020204" pitchFamily="34" charset="0"/>
                </a:endParaRPr>
              </a:p>
            </p:txBody>
          </p:sp>
        </p:grpSp>
        <p:sp>
          <p:nvSpPr>
            <p:cNvPr id="47" name="TextBox 46"/>
            <p:cNvSpPr txBox="1"/>
            <p:nvPr/>
          </p:nvSpPr>
          <p:spPr>
            <a:xfrm>
              <a:off x="7497206" y="1113968"/>
              <a:ext cx="1436099" cy="338554"/>
            </a:xfrm>
            <a:prstGeom prst="rect">
              <a:avLst/>
            </a:prstGeom>
            <a:noFill/>
          </p:spPr>
          <p:txBody>
            <a:bodyPr wrap="none" rtlCol="0">
              <a:spAutoFit/>
            </a:bodyPr>
            <a:lstStyle/>
            <a:p>
              <a:r>
                <a:rPr lang="en-US" sz="1600" b="1" dirty="0">
                  <a:latin typeface="Arial" panose="020B0604020202020204" pitchFamily="34" charset="0"/>
                  <a:ea typeface="Helvetica" charset="0"/>
                  <a:cs typeface="Arial" panose="020B0604020202020204" pitchFamily="34" charset="0"/>
                </a:rPr>
                <a:t>Participant Y</a:t>
              </a:r>
            </a:p>
          </p:txBody>
        </p:sp>
        <p:sp>
          <p:nvSpPr>
            <p:cNvPr id="48" name="Left-Right Arrow 29"/>
            <p:cNvSpPr/>
            <p:nvPr/>
          </p:nvSpPr>
          <p:spPr>
            <a:xfrm>
              <a:off x="4705279" y="2426000"/>
              <a:ext cx="2791927" cy="710194"/>
            </a:xfrm>
            <a:prstGeom prst="leftRightArrow">
              <a:avLst/>
            </a:pr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Data (State, Events, Streams)</a:t>
              </a:r>
            </a:p>
          </p:txBody>
        </p:sp>
        <p:sp>
          <p:nvSpPr>
            <p:cNvPr id="49" name="Left-Right Arrow 29"/>
            <p:cNvSpPr/>
            <p:nvPr/>
          </p:nvSpPr>
          <p:spPr>
            <a:xfrm>
              <a:off x="4705279" y="3309298"/>
              <a:ext cx="2791927" cy="710194"/>
            </a:xfrm>
            <a:prstGeom prst="leftRightArrow">
              <a:avLst/>
            </a:pr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b="1" dirty="0">
                  <a:latin typeface="Arial" panose="020B0604020202020204" pitchFamily="34" charset="0"/>
                  <a:cs typeface="Arial" panose="020B0604020202020204" pitchFamily="34" charset="0"/>
                </a:rPr>
                <a:t>Messages</a:t>
              </a:r>
            </a:p>
          </p:txBody>
        </p:sp>
        <p:sp>
          <p:nvSpPr>
            <p:cNvPr id="55" name="Left-Right Arrow 29"/>
            <p:cNvSpPr/>
            <p:nvPr/>
          </p:nvSpPr>
          <p:spPr>
            <a:xfrm>
              <a:off x="4705279" y="4218191"/>
              <a:ext cx="2791927" cy="710194"/>
            </a:xfrm>
            <a:prstGeom prst="leftRightArrow">
              <a:avLst/>
            </a:prstGeom>
            <a:solidFill>
              <a:srgbClr val="00B0F0">
                <a:alpha val="25098"/>
              </a:srgbClr>
            </a:solid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Packets</a:t>
              </a:r>
            </a:p>
          </p:txBody>
        </p:sp>
        <p:sp>
          <p:nvSpPr>
            <p:cNvPr id="56" name="Left-Right Arrow 29"/>
            <p:cNvSpPr/>
            <p:nvPr/>
          </p:nvSpPr>
          <p:spPr>
            <a:xfrm>
              <a:off x="4705279" y="5137872"/>
              <a:ext cx="2791927" cy="710194"/>
            </a:xfrm>
            <a:prstGeom prst="leftRightArrow">
              <a:avLst/>
            </a:pr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Frames</a:t>
              </a:r>
            </a:p>
          </p:txBody>
        </p:sp>
        <p:sp>
          <p:nvSpPr>
            <p:cNvPr id="57" name="Left-Right Arrow 29"/>
            <p:cNvSpPr/>
            <p:nvPr/>
          </p:nvSpPr>
          <p:spPr>
            <a:xfrm>
              <a:off x="4705279" y="6045703"/>
              <a:ext cx="2791927" cy="710194"/>
            </a:xfrm>
            <a:prstGeom prst="leftRightArrow">
              <a:avLst/>
            </a:pr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Bits</a:t>
              </a:r>
            </a:p>
          </p:txBody>
        </p:sp>
        <p:grpSp>
          <p:nvGrpSpPr>
            <p:cNvPr id="59" name="Group 58"/>
            <p:cNvGrpSpPr/>
            <p:nvPr/>
          </p:nvGrpSpPr>
          <p:grpSpPr>
            <a:xfrm>
              <a:off x="7590032" y="1468583"/>
              <a:ext cx="2843347" cy="5303519"/>
              <a:chOff x="1778286" y="1280160"/>
              <a:chExt cx="2843347" cy="5303519"/>
            </a:xfrm>
          </p:grpSpPr>
          <p:sp>
            <p:nvSpPr>
              <p:cNvPr id="62" name="직사각형 50"/>
              <p:cNvSpPr/>
              <p:nvPr/>
            </p:nvSpPr>
            <p:spPr>
              <a:xfrm>
                <a:off x="2010032" y="3111537"/>
                <a:ext cx="2397211" cy="736562"/>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565311 w 1715281"/>
                  <a:gd name="connsiteY3" fmla="*/ 755982 h 759512"/>
                  <a:gd name="connsiteX4" fmla="*/ 0 w 1715281"/>
                  <a:gd name="connsiteY4" fmla="*/ 0 h 759512"/>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64746"/>
                  <a:gd name="connsiteX1" fmla="*/ 1732492 w 1732492"/>
                  <a:gd name="connsiteY1" fmla="*/ 0 h 764746"/>
                  <a:gd name="connsiteX2" fmla="*/ 1156295 w 1732492"/>
                  <a:gd name="connsiteY2" fmla="*/ 759512 h 764746"/>
                  <a:gd name="connsiteX3" fmla="*/ 566482 w 1732492"/>
                  <a:gd name="connsiteY3" fmla="*/ 764746 h 764746"/>
                  <a:gd name="connsiteX4" fmla="*/ 0 w 1732492"/>
                  <a:gd name="connsiteY4" fmla="*/ 0 h 764746"/>
                  <a:gd name="connsiteX0" fmla="*/ 0 w 1732492"/>
                  <a:gd name="connsiteY0" fmla="*/ 0 h 772372"/>
                  <a:gd name="connsiteX1" fmla="*/ 1732492 w 1732492"/>
                  <a:gd name="connsiteY1" fmla="*/ 0 h 772372"/>
                  <a:gd name="connsiteX2" fmla="*/ 1156295 w 1732492"/>
                  <a:gd name="connsiteY2" fmla="*/ 759512 h 772372"/>
                  <a:gd name="connsiteX3" fmla="*/ 473592 w 1732492"/>
                  <a:gd name="connsiteY3" fmla="*/ 772372 h 772372"/>
                  <a:gd name="connsiteX4" fmla="*/ 0 w 1732492"/>
                  <a:gd name="connsiteY4" fmla="*/ 0 h 772372"/>
                  <a:gd name="connsiteX0" fmla="*/ 0 w 1732492"/>
                  <a:gd name="connsiteY0" fmla="*/ 0 h 764747"/>
                  <a:gd name="connsiteX1" fmla="*/ 1732492 w 1732492"/>
                  <a:gd name="connsiteY1" fmla="*/ 0 h 764747"/>
                  <a:gd name="connsiteX2" fmla="*/ 1156295 w 1732492"/>
                  <a:gd name="connsiteY2" fmla="*/ 759512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51840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92" h="764747">
                    <a:moveTo>
                      <a:pt x="0" y="0"/>
                    </a:moveTo>
                    <a:lnTo>
                      <a:pt x="1732492" y="0"/>
                    </a:lnTo>
                    <a:cubicBezTo>
                      <a:pt x="1519622" y="529491"/>
                      <a:pt x="1363507" y="448257"/>
                      <a:pt x="1262456" y="763325"/>
                    </a:cubicBezTo>
                    <a:lnTo>
                      <a:pt x="468284" y="764747"/>
                    </a:lnTo>
                    <a:cubicBezTo>
                      <a:pt x="374982" y="462419"/>
                      <a:pt x="204822" y="552161"/>
                      <a:pt x="0" y="0"/>
                    </a:cubicBezTo>
                    <a:close/>
                  </a:path>
                </a:pathLst>
              </a:cu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b="1" dirty="0">
                    <a:latin typeface="Arial" panose="020B0604020202020204" pitchFamily="34" charset="0"/>
                    <a:cs typeface="Arial" panose="020B0604020202020204" pitchFamily="34" charset="0"/>
                  </a:rPr>
                  <a:t>Transport</a:t>
                </a:r>
                <a:endParaRPr lang="ko-KR" altLang="en-US" sz="1200" b="1" dirty="0">
                  <a:latin typeface="Arial" panose="020B0604020202020204" pitchFamily="34" charset="0"/>
                  <a:cs typeface="Arial" panose="020B0604020202020204" pitchFamily="34" charset="0"/>
                </a:endParaRPr>
              </a:p>
            </p:txBody>
          </p:sp>
          <p:sp>
            <p:nvSpPr>
              <p:cNvPr id="63" name="직사각형 52"/>
              <p:cNvSpPr/>
              <p:nvPr/>
            </p:nvSpPr>
            <p:spPr>
              <a:xfrm>
                <a:off x="1909590" y="4934088"/>
                <a:ext cx="2574276" cy="737768"/>
              </a:xfrm>
              <a:custGeom>
                <a:avLst/>
                <a:gdLst>
                  <a:gd name="connsiteX0" fmla="*/ 0 w 2456687"/>
                  <a:gd name="connsiteY0" fmla="*/ 0 h 755981"/>
                  <a:gd name="connsiteX1" fmla="*/ 2456687 w 2456687"/>
                  <a:gd name="connsiteY1" fmla="*/ 0 h 755981"/>
                  <a:gd name="connsiteX2" fmla="*/ 2456687 w 2456687"/>
                  <a:gd name="connsiteY2" fmla="*/ 755981 h 755981"/>
                  <a:gd name="connsiteX3" fmla="*/ 0 w 2456687"/>
                  <a:gd name="connsiteY3" fmla="*/ 755981 h 755981"/>
                  <a:gd name="connsiteX4" fmla="*/ 0 w 2456687"/>
                  <a:gd name="connsiteY4" fmla="*/ 0 h 755981"/>
                  <a:gd name="connsiteX0" fmla="*/ 208299 w 2664986"/>
                  <a:gd name="connsiteY0" fmla="*/ 0 h 759512"/>
                  <a:gd name="connsiteX1" fmla="*/ 2664986 w 2664986"/>
                  <a:gd name="connsiteY1" fmla="*/ 0 h 759512"/>
                  <a:gd name="connsiteX2" fmla="*/ 2664986 w 2664986"/>
                  <a:gd name="connsiteY2" fmla="*/ 755981 h 759512"/>
                  <a:gd name="connsiteX3" fmla="*/ 0 w 2664986"/>
                  <a:gd name="connsiteY3" fmla="*/ 759512 h 759512"/>
                  <a:gd name="connsiteX4" fmla="*/ 208299 w 2664986"/>
                  <a:gd name="connsiteY4" fmla="*/ 0 h 759512"/>
                  <a:gd name="connsiteX0" fmla="*/ 208299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208299 w 2862694"/>
                  <a:gd name="connsiteY4" fmla="*/ 0 h 759512"/>
                  <a:gd name="connsiteX0" fmla="*/ 187693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684630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700804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700804 w 2834360"/>
                  <a:gd name="connsiteY4" fmla="*/ 0 h 762187"/>
                  <a:gd name="connsiteX0" fmla="*/ 704848 w 2834360"/>
                  <a:gd name="connsiteY0" fmla="*/ 3814 h 762187"/>
                  <a:gd name="connsiteX1" fmla="*/ 2156637 w 2834360"/>
                  <a:gd name="connsiteY1" fmla="*/ 0 h 762187"/>
                  <a:gd name="connsiteX2" fmla="*/ 2834360 w 2834360"/>
                  <a:gd name="connsiteY2" fmla="*/ 759512 h 762187"/>
                  <a:gd name="connsiteX3" fmla="*/ 0 w 2834360"/>
                  <a:gd name="connsiteY3" fmla="*/ 762187 h 762187"/>
                  <a:gd name="connsiteX4" fmla="*/ 704848 w 2834360"/>
                  <a:gd name="connsiteY4" fmla="*/ 3814 h 762187"/>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360" h="766000">
                    <a:moveTo>
                      <a:pt x="704848" y="7627"/>
                    </a:moveTo>
                    <a:lnTo>
                      <a:pt x="2148551" y="0"/>
                    </a:lnTo>
                    <a:cubicBezTo>
                      <a:pt x="2502497" y="337688"/>
                      <a:pt x="2597340" y="347633"/>
                      <a:pt x="2834360" y="763325"/>
                    </a:cubicBezTo>
                    <a:lnTo>
                      <a:pt x="0" y="766000"/>
                    </a:lnTo>
                    <a:cubicBezTo>
                      <a:pt x="245202" y="324412"/>
                      <a:pt x="350416" y="353734"/>
                      <a:pt x="704848" y="7627"/>
                    </a:cubicBezTo>
                    <a:close/>
                  </a:path>
                </a:pathLst>
              </a:cu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Link</a:t>
                </a:r>
                <a:endParaRPr lang="ko-KR" altLang="en-US" sz="1200" dirty="0">
                  <a:latin typeface="Arial" panose="020B0604020202020204" pitchFamily="34" charset="0"/>
                  <a:cs typeface="Arial" panose="020B0604020202020204" pitchFamily="34" charset="0"/>
                </a:endParaRPr>
              </a:p>
            </p:txBody>
          </p:sp>
          <p:sp>
            <p:nvSpPr>
              <p:cNvPr id="64" name="Rectangle 9"/>
              <p:cNvSpPr/>
              <p:nvPr/>
            </p:nvSpPr>
            <p:spPr>
              <a:xfrm>
                <a:off x="1778286" y="2194560"/>
                <a:ext cx="2840043" cy="731520"/>
              </a:xfrm>
              <a:custGeom>
                <a:avLst/>
                <a:gdLst>
                  <a:gd name="connsiteX0" fmla="*/ 0 w 2831279"/>
                  <a:gd name="connsiteY0" fmla="*/ 0 h 731520"/>
                  <a:gd name="connsiteX1" fmla="*/ 2831279 w 2831279"/>
                  <a:gd name="connsiteY1" fmla="*/ 0 h 731520"/>
                  <a:gd name="connsiteX2" fmla="*/ 2831279 w 2831279"/>
                  <a:gd name="connsiteY2" fmla="*/ 731520 h 731520"/>
                  <a:gd name="connsiteX3" fmla="*/ 0 w 2831279"/>
                  <a:gd name="connsiteY3" fmla="*/ 731520 h 731520"/>
                  <a:gd name="connsiteX4" fmla="*/ 0 w 2831279"/>
                  <a:gd name="connsiteY4" fmla="*/ 0 h 731520"/>
                  <a:gd name="connsiteX0" fmla="*/ 0 w 2831279"/>
                  <a:gd name="connsiteY0" fmla="*/ 0 h 734096"/>
                  <a:gd name="connsiteX1" fmla="*/ 2831279 w 2831279"/>
                  <a:gd name="connsiteY1" fmla="*/ 0 h 734096"/>
                  <a:gd name="connsiteX2" fmla="*/ 2831279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5468"/>
                  <a:gd name="connsiteY0" fmla="*/ 0 h 734096"/>
                  <a:gd name="connsiteX1" fmla="*/ 2831279 w 2835468"/>
                  <a:gd name="connsiteY1" fmla="*/ 0 h 734096"/>
                  <a:gd name="connsiteX2" fmla="*/ 2684460 w 2835468"/>
                  <a:gd name="connsiteY2" fmla="*/ 731520 h 734096"/>
                  <a:gd name="connsiteX3" fmla="*/ 149395 w 2835468"/>
                  <a:gd name="connsiteY3" fmla="*/ 734096 h 734096"/>
                  <a:gd name="connsiteX4" fmla="*/ 0 w 2835468"/>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47100"/>
                  <a:gd name="connsiteY0" fmla="*/ 0 h 734096"/>
                  <a:gd name="connsiteX1" fmla="*/ 2831279 w 2847100"/>
                  <a:gd name="connsiteY1" fmla="*/ 0 h 734096"/>
                  <a:gd name="connsiteX2" fmla="*/ 2684460 w 2847100"/>
                  <a:gd name="connsiteY2" fmla="*/ 731520 h 734096"/>
                  <a:gd name="connsiteX3" fmla="*/ 149395 w 2847100"/>
                  <a:gd name="connsiteY3" fmla="*/ 734096 h 734096"/>
                  <a:gd name="connsiteX4" fmla="*/ 0 w 28471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76000"/>
                  <a:gd name="connsiteY0" fmla="*/ 0 h 734096"/>
                  <a:gd name="connsiteX1" fmla="*/ 2831279 w 2876000"/>
                  <a:gd name="connsiteY1" fmla="*/ 0 h 734096"/>
                  <a:gd name="connsiteX2" fmla="*/ 2684460 w 2876000"/>
                  <a:gd name="connsiteY2" fmla="*/ 731520 h 734096"/>
                  <a:gd name="connsiteX3" fmla="*/ 149395 w 2876000"/>
                  <a:gd name="connsiteY3" fmla="*/ 734096 h 734096"/>
                  <a:gd name="connsiteX4" fmla="*/ 0 w 28760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60220"/>
                  <a:gd name="connsiteY0" fmla="*/ 0 h 734096"/>
                  <a:gd name="connsiteX1" fmla="*/ 2831279 w 2860220"/>
                  <a:gd name="connsiteY1" fmla="*/ 0 h 734096"/>
                  <a:gd name="connsiteX2" fmla="*/ 2721530 w 2860220"/>
                  <a:gd name="connsiteY2" fmla="*/ 731520 h 734096"/>
                  <a:gd name="connsiteX3" fmla="*/ 149395 w 2860220"/>
                  <a:gd name="connsiteY3" fmla="*/ 734096 h 734096"/>
                  <a:gd name="connsiteX4" fmla="*/ 0 w 2860220"/>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1520"/>
                  <a:gd name="connsiteX1" fmla="*/ 2831279 w 2837154"/>
                  <a:gd name="connsiteY1" fmla="*/ 0 h 731520"/>
                  <a:gd name="connsiteX2" fmla="*/ 2721530 w 2837154"/>
                  <a:gd name="connsiteY2" fmla="*/ 731520 h 731520"/>
                  <a:gd name="connsiteX3" fmla="*/ 137038 w 2837154"/>
                  <a:gd name="connsiteY3" fmla="*/ 729977 h 731520"/>
                  <a:gd name="connsiteX4" fmla="*/ 0 w 2837154"/>
                  <a:gd name="connsiteY4" fmla="*/ 0 h 731520"/>
                  <a:gd name="connsiteX0" fmla="*/ 2889 w 2840043"/>
                  <a:gd name="connsiteY0" fmla="*/ 0 h 731520"/>
                  <a:gd name="connsiteX1" fmla="*/ 2834168 w 2840043"/>
                  <a:gd name="connsiteY1" fmla="*/ 0 h 731520"/>
                  <a:gd name="connsiteX2" fmla="*/ 2724419 w 2840043"/>
                  <a:gd name="connsiteY2" fmla="*/ 731520 h 731520"/>
                  <a:gd name="connsiteX3" fmla="*/ 139927 w 2840043"/>
                  <a:gd name="connsiteY3" fmla="*/ 729977 h 731520"/>
                  <a:gd name="connsiteX4" fmla="*/ 2889 w 2840043"/>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043" h="731520">
                    <a:moveTo>
                      <a:pt x="2889" y="0"/>
                    </a:moveTo>
                    <a:lnTo>
                      <a:pt x="2834168" y="0"/>
                    </a:lnTo>
                    <a:cubicBezTo>
                      <a:pt x="2839284" y="164710"/>
                      <a:pt x="2868628" y="438209"/>
                      <a:pt x="2724419" y="731520"/>
                    </a:cubicBezTo>
                    <a:lnTo>
                      <a:pt x="139927" y="729977"/>
                    </a:lnTo>
                    <a:cubicBezTo>
                      <a:pt x="12357" y="408005"/>
                      <a:pt x="-9086" y="304592"/>
                      <a:pt x="2889" y="0"/>
                    </a:cubicBezTo>
                    <a:close/>
                  </a:path>
                </a:pathLst>
              </a:cu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Framework</a:t>
                </a:r>
              </a:p>
            </p:txBody>
          </p:sp>
          <p:sp>
            <p:nvSpPr>
              <p:cNvPr id="65" name="직사각형 53"/>
              <p:cNvSpPr/>
              <p:nvPr/>
            </p:nvSpPr>
            <p:spPr>
              <a:xfrm>
                <a:off x="1781175" y="1280160"/>
                <a:ext cx="2831279" cy="731520"/>
              </a:xfrm>
              <a:prstGeom prst="rect">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Distributed Data </a:t>
                </a:r>
              </a:p>
              <a:p>
                <a:pPr algn="ctr"/>
                <a:r>
                  <a:rPr lang="en-US" altLang="ko-KR" sz="1200" dirty="0">
                    <a:latin typeface="Arial" panose="020B0604020202020204" pitchFamily="34" charset="0"/>
                    <a:cs typeface="Arial" panose="020B0604020202020204" pitchFamily="34" charset="0"/>
                  </a:rPr>
                  <a:t>Interoperability and Management</a:t>
                </a:r>
                <a:endParaRPr lang="ko-KR" altLang="en-US" sz="1200" dirty="0">
                  <a:latin typeface="Arial" panose="020B0604020202020204" pitchFamily="34" charset="0"/>
                  <a:cs typeface="Arial" panose="020B0604020202020204" pitchFamily="34" charset="0"/>
                </a:endParaRPr>
              </a:p>
            </p:txBody>
          </p:sp>
          <p:sp>
            <p:nvSpPr>
              <p:cNvPr id="66" name="직사각형 52"/>
              <p:cNvSpPr/>
              <p:nvPr/>
            </p:nvSpPr>
            <p:spPr>
              <a:xfrm>
                <a:off x="1780241" y="5844814"/>
                <a:ext cx="2841392" cy="738865"/>
              </a:xfrm>
              <a:custGeom>
                <a:avLst/>
                <a:gdLst>
                  <a:gd name="connsiteX0" fmla="*/ 0 w 2834360"/>
                  <a:gd name="connsiteY0" fmla="*/ 0 h 731520"/>
                  <a:gd name="connsiteX1" fmla="*/ 2834360 w 2834360"/>
                  <a:gd name="connsiteY1" fmla="*/ 0 h 731520"/>
                  <a:gd name="connsiteX2" fmla="*/ 2834360 w 2834360"/>
                  <a:gd name="connsiteY2" fmla="*/ 731520 h 731520"/>
                  <a:gd name="connsiteX3" fmla="*/ 0 w 2834360"/>
                  <a:gd name="connsiteY3" fmla="*/ 731520 h 731520"/>
                  <a:gd name="connsiteX4" fmla="*/ 0 w 2834360"/>
                  <a:gd name="connsiteY4" fmla="*/ 0 h 731520"/>
                  <a:gd name="connsiteX0" fmla="*/ 0 w 2834360"/>
                  <a:gd name="connsiteY0" fmla="*/ 0 h 731520"/>
                  <a:gd name="connsiteX1" fmla="*/ 2790293 w 2834360"/>
                  <a:gd name="connsiteY1" fmla="*/ 3672 h 731520"/>
                  <a:gd name="connsiteX2" fmla="*/ 2834360 w 2834360"/>
                  <a:gd name="connsiteY2" fmla="*/ 731520 h 731520"/>
                  <a:gd name="connsiteX3" fmla="*/ 0 w 2834360"/>
                  <a:gd name="connsiteY3" fmla="*/ 731520 h 731520"/>
                  <a:gd name="connsiteX4" fmla="*/ 0 w 2834360"/>
                  <a:gd name="connsiteY4" fmla="*/ 0 h 731520"/>
                  <a:gd name="connsiteX0" fmla="*/ 40395 w 2834360"/>
                  <a:gd name="connsiteY0" fmla="*/ 0 h 735192"/>
                  <a:gd name="connsiteX1" fmla="*/ 2790293 w 2834360"/>
                  <a:gd name="connsiteY1" fmla="*/ 7344 h 735192"/>
                  <a:gd name="connsiteX2" fmla="*/ 2834360 w 2834360"/>
                  <a:gd name="connsiteY2" fmla="*/ 735192 h 735192"/>
                  <a:gd name="connsiteX3" fmla="*/ 0 w 2834360"/>
                  <a:gd name="connsiteY3" fmla="*/ 735192 h 735192"/>
                  <a:gd name="connsiteX4" fmla="*/ 40395 w 2834360"/>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83410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51412 w 2834360"/>
                  <a:gd name="connsiteY0" fmla="*/ 0 h 735192"/>
                  <a:gd name="connsiteX1" fmla="*/ 2782949 w 2834360"/>
                  <a:gd name="connsiteY1" fmla="*/ 7344 h 735192"/>
                  <a:gd name="connsiteX2" fmla="*/ 2834360 w 2834360"/>
                  <a:gd name="connsiteY2" fmla="*/ 735192 h 735192"/>
                  <a:gd name="connsiteX3" fmla="*/ 0 w 2834360"/>
                  <a:gd name="connsiteY3" fmla="*/ 735192 h 735192"/>
                  <a:gd name="connsiteX4" fmla="*/ 51412 w 2834360"/>
                  <a:gd name="connsiteY4" fmla="*/ 0 h 735192"/>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79277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7693 w 2835952"/>
                  <a:gd name="connsiteY0" fmla="*/ 0 h 738865"/>
                  <a:gd name="connsiteX1" fmla="*/ 2780869 w 2835952"/>
                  <a:gd name="connsiteY1" fmla="*/ 11017 h 738865"/>
                  <a:gd name="connsiteX2" fmla="*/ 2835952 w 2835952"/>
                  <a:gd name="connsiteY2" fmla="*/ 738865 h 738865"/>
                  <a:gd name="connsiteX3" fmla="*/ 1592 w 2835952"/>
                  <a:gd name="connsiteY3" fmla="*/ 738865 h 738865"/>
                  <a:gd name="connsiteX4" fmla="*/ 67693 w 2835952"/>
                  <a:gd name="connsiteY4" fmla="*/ 0 h 738865"/>
                  <a:gd name="connsiteX0" fmla="*/ 67693 w 2843027"/>
                  <a:gd name="connsiteY0" fmla="*/ 0 h 738865"/>
                  <a:gd name="connsiteX1" fmla="*/ 2780869 w 2843027"/>
                  <a:gd name="connsiteY1" fmla="*/ 11017 h 738865"/>
                  <a:gd name="connsiteX2" fmla="*/ 2835952 w 2843027"/>
                  <a:gd name="connsiteY2" fmla="*/ 738865 h 738865"/>
                  <a:gd name="connsiteX3" fmla="*/ 1592 w 2843027"/>
                  <a:gd name="connsiteY3" fmla="*/ 738865 h 738865"/>
                  <a:gd name="connsiteX4" fmla="*/ 67693 w 2843027"/>
                  <a:gd name="connsiteY4" fmla="*/ 0 h 738865"/>
                  <a:gd name="connsiteX0" fmla="*/ 67693 w 2842049"/>
                  <a:gd name="connsiteY0" fmla="*/ 0 h 738865"/>
                  <a:gd name="connsiteX1" fmla="*/ 2775718 w 2842049"/>
                  <a:gd name="connsiteY1" fmla="*/ 11017 h 738865"/>
                  <a:gd name="connsiteX2" fmla="*/ 2835952 w 2842049"/>
                  <a:gd name="connsiteY2" fmla="*/ 738865 h 738865"/>
                  <a:gd name="connsiteX3" fmla="*/ 1592 w 2842049"/>
                  <a:gd name="connsiteY3" fmla="*/ 738865 h 738865"/>
                  <a:gd name="connsiteX4" fmla="*/ 67693 w 2842049"/>
                  <a:gd name="connsiteY4" fmla="*/ 0 h 738865"/>
                  <a:gd name="connsiteX0" fmla="*/ 77339 w 2841392"/>
                  <a:gd name="connsiteY0" fmla="*/ 0 h 738865"/>
                  <a:gd name="connsiteX1" fmla="*/ 2775061 w 2841392"/>
                  <a:gd name="connsiteY1" fmla="*/ 11017 h 738865"/>
                  <a:gd name="connsiteX2" fmla="*/ 2835295 w 2841392"/>
                  <a:gd name="connsiteY2" fmla="*/ 738865 h 738865"/>
                  <a:gd name="connsiteX3" fmla="*/ 935 w 2841392"/>
                  <a:gd name="connsiteY3" fmla="*/ 738865 h 738865"/>
                  <a:gd name="connsiteX4" fmla="*/ 77339 w 2841392"/>
                  <a:gd name="connsiteY4" fmla="*/ 0 h 73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392" h="738865">
                    <a:moveTo>
                      <a:pt x="77339" y="0"/>
                    </a:moveTo>
                    <a:lnTo>
                      <a:pt x="2775061" y="11017"/>
                    </a:lnTo>
                    <a:cubicBezTo>
                      <a:pt x="2841163" y="352785"/>
                      <a:pt x="2849985" y="345685"/>
                      <a:pt x="2835295" y="738865"/>
                    </a:cubicBezTo>
                    <a:lnTo>
                      <a:pt x="935" y="738865"/>
                    </a:lnTo>
                    <a:cubicBezTo>
                      <a:pt x="-3962" y="346910"/>
                      <a:pt x="8790" y="340543"/>
                      <a:pt x="77339" y="0"/>
                    </a:cubicBezTo>
                    <a:close/>
                  </a:path>
                </a:pathLst>
              </a:cu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Physical</a:t>
                </a:r>
                <a:endParaRPr lang="ko-KR" altLang="en-US" sz="1200" dirty="0">
                  <a:latin typeface="Arial" panose="020B0604020202020204" pitchFamily="34" charset="0"/>
                  <a:cs typeface="Arial" panose="020B0604020202020204" pitchFamily="34" charset="0"/>
                </a:endParaRPr>
              </a:p>
            </p:txBody>
          </p:sp>
          <p:sp>
            <p:nvSpPr>
              <p:cNvPr id="67" name="직사각형 50"/>
              <p:cNvSpPr/>
              <p:nvPr/>
            </p:nvSpPr>
            <p:spPr>
              <a:xfrm>
                <a:off x="2647721" y="4020960"/>
                <a:ext cx="1100134" cy="737887"/>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310073"/>
                  <a:gd name="connsiteY0" fmla="*/ 0 h 759512"/>
                  <a:gd name="connsiteX1" fmla="*/ 1119695 w 1310073"/>
                  <a:gd name="connsiteY1" fmla="*/ 0 h 759512"/>
                  <a:gd name="connsiteX2" fmla="*/ 1309274 w 1310073"/>
                  <a:gd name="connsiteY2" fmla="*/ 759512 h 759512"/>
                  <a:gd name="connsiteX3" fmla="*/ 398947 w 1310073"/>
                  <a:gd name="connsiteY3" fmla="*/ 755982 h 759512"/>
                  <a:gd name="connsiteX4" fmla="*/ 0 w 1310073"/>
                  <a:gd name="connsiteY4" fmla="*/ 0 h 759512"/>
                  <a:gd name="connsiteX0" fmla="*/ 0 w 1316077"/>
                  <a:gd name="connsiteY0" fmla="*/ 0 h 759512"/>
                  <a:gd name="connsiteX1" fmla="*/ 1119695 w 1316077"/>
                  <a:gd name="connsiteY1" fmla="*/ 0 h 759512"/>
                  <a:gd name="connsiteX2" fmla="*/ 1309274 w 1316077"/>
                  <a:gd name="connsiteY2" fmla="*/ 759512 h 759512"/>
                  <a:gd name="connsiteX3" fmla="*/ 398947 w 1316077"/>
                  <a:gd name="connsiteY3" fmla="*/ 755982 h 759512"/>
                  <a:gd name="connsiteX4" fmla="*/ 0 w 1316077"/>
                  <a:gd name="connsiteY4" fmla="*/ 0 h 759512"/>
                  <a:gd name="connsiteX0" fmla="*/ 0 w 1309274"/>
                  <a:gd name="connsiteY0" fmla="*/ 0 h 759512"/>
                  <a:gd name="connsiteX1" fmla="*/ 1119695 w 1309274"/>
                  <a:gd name="connsiteY1" fmla="*/ 0 h 759512"/>
                  <a:gd name="connsiteX2" fmla="*/ 1309274 w 1309274"/>
                  <a:gd name="connsiteY2" fmla="*/ 759512 h 759512"/>
                  <a:gd name="connsiteX3" fmla="*/ 398947 w 1309274"/>
                  <a:gd name="connsiteY3" fmla="*/ 755982 h 759512"/>
                  <a:gd name="connsiteX4" fmla="*/ 0 w 1309274"/>
                  <a:gd name="connsiteY4" fmla="*/ 0 h 759512"/>
                  <a:gd name="connsiteX0" fmla="*/ 185692 w 911796"/>
                  <a:gd name="connsiteY0" fmla="*/ 0 h 764682"/>
                  <a:gd name="connsiteX1" fmla="*/ 722217 w 911796"/>
                  <a:gd name="connsiteY1" fmla="*/ 5170 h 764682"/>
                  <a:gd name="connsiteX2" fmla="*/ 911796 w 911796"/>
                  <a:gd name="connsiteY2" fmla="*/ 764682 h 764682"/>
                  <a:gd name="connsiteX3" fmla="*/ 1469 w 911796"/>
                  <a:gd name="connsiteY3" fmla="*/ 761152 h 764682"/>
                  <a:gd name="connsiteX4" fmla="*/ 185692 w 911796"/>
                  <a:gd name="connsiteY4" fmla="*/ 0 h 764682"/>
                  <a:gd name="connsiteX0" fmla="*/ 206393 w 932497"/>
                  <a:gd name="connsiteY0" fmla="*/ 0 h 764682"/>
                  <a:gd name="connsiteX1" fmla="*/ 742918 w 932497"/>
                  <a:gd name="connsiteY1" fmla="*/ 5170 h 764682"/>
                  <a:gd name="connsiteX2" fmla="*/ 932497 w 932497"/>
                  <a:gd name="connsiteY2" fmla="*/ 764682 h 764682"/>
                  <a:gd name="connsiteX3" fmla="*/ 22170 w 932497"/>
                  <a:gd name="connsiteY3" fmla="*/ 761152 h 764682"/>
                  <a:gd name="connsiteX4" fmla="*/ 206393 w 932497"/>
                  <a:gd name="connsiteY4" fmla="*/ 0 h 764682"/>
                  <a:gd name="connsiteX0" fmla="*/ 196490 w 922594"/>
                  <a:gd name="connsiteY0" fmla="*/ 0 h 764682"/>
                  <a:gd name="connsiteX1" fmla="*/ 733015 w 922594"/>
                  <a:gd name="connsiteY1" fmla="*/ 5170 h 764682"/>
                  <a:gd name="connsiteX2" fmla="*/ 922594 w 922594"/>
                  <a:gd name="connsiteY2" fmla="*/ 764682 h 764682"/>
                  <a:gd name="connsiteX3" fmla="*/ 12267 w 922594"/>
                  <a:gd name="connsiteY3" fmla="*/ 761152 h 764682"/>
                  <a:gd name="connsiteX4" fmla="*/ 196490 w 922594"/>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304783 w 910327"/>
                  <a:gd name="connsiteY0" fmla="*/ 0 h 761989"/>
                  <a:gd name="connsiteX1" fmla="*/ 720748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5436"/>
                  <a:gd name="connsiteY0" fmla="*/ 0 h 761989"/>
                  <a:gd name="connsiteX1" fmla="*/ 605297 w 915436"/>
                  <a:gd name="connsiteY1" fmla="*/ 2477 h 761989"/>
                  <a:gd name="connsiteX2" fmla="*/ 915436 w 915436"/>
                  <a:gd name="connsiteY2" fmla="*/ 761989 h 761989"/>
                  <a:gd name="connsiteX3" fmla="*/ 0 w 915436"/>
                  <a:gd name="connsiteY3" fmla="*/ 758459 h 761989"/>
                  <a:gd name="connsiteX4" fmla="*/ 304783 w 915436"/>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258758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0 h 761989"/>
                  <a:gd name="connsiteX1" fmla="*/ 667063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5201 h 767190"/>
                  <a:gd name="connsiteX1" fmla="*/ 655410 w 917480"/>
                  <a:gd name="connsiteY1" fmla="*/ 0 h 767190"/>
                  <a:gd name="connsiteX2" fmla="*/ 917480 w 917480"/>
                  <a:gd name="connsiteY2" fmla="*/ 767190 h 767190"/>
                  <a:gd name="connsiteX3" fmla="*/ 0 w 917480"/>
                  <a:gd name="connsiteY3" fmla="*/ 763660 h 767190"/>
                  <a:gd name="connsiteX4" fmla="*/ 258758 w 917480"/>
                  <a:gd name="connsiteY4" fmla="*/ 5201 h 767190"/>
                  <a:gd name="connsiteX0" fmla="*/ 18414 w 677136"/>
                  <a:gd name="connsiteY0" fmla="*/ 5201 h 771338"/>
                  <a:gd name="connsiteX1" fmla="*/ 415066 w 677136"/>
                  <a:gd name="connsiteY1" fmla="*/ 0 h 771338"/>
                  <a:gd name="connsiteX2" fmla="*/ 677136 w 677136"/>
                  <a:gd name="connsiteY2" fmla="*/ 767190 h 771338"/>
                  <a:gd name="connsiteX3" fmla="*/ 0 w 677136"/>
                  <a:gd name="connsiteY3" fmla="*/ 771338 h 771338"/>
                  <a:gd name="connsiteX4" fmla="*/ 18414 w 6771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22350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9856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 name="connsiteX0" fmla="*/ 19856 w 435336"/>
                  <a:gd name="connsiteY0" fmla="*/ 1362 h 771338"/>
                  <a:gd name="connsiteX1" fmla="*/ 420896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36" h="771338">
                    <a:moveTo>
                      <a:pt x="19856" y="1362"/>
                    </a:moveTo>
                    <a:lnTo>
                      <a:pt x="420896" y="0"/>
                    </a:lnTo>
                    <a:cubicBezTo>
                      <a:pt x="407694" y="348577"/>
                      <a:pt x="398006" y="348232"/>
                      <a:pt x="435336" y="771029"/>
                    </a:cubicBezTo>
                    <a:lnTo>
                      <a:pt x="0" y="771338"/>
                    </a:lnTo>
                    <a:cubicBezTo>
                      <a:pt x="36189" y="331976"/>
                      <a:pt x="38629" y="329709"/>
                      <a:pt x="19856" y="1362"/>
                    </a:cubicBezTo>
                    <a:close/>
                  </a:path>
                </a:pathLst>
              </a:custGeom>
              <a:solidFill>
                <a:srgbClr val="00B0F0">
                  <a:alpha val="25098"/>
                </a:srgbClr>
              </a:solidFill>
              <a:ln w="38100">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Network</a:t>
                </a:r>
                <a:endParaRPr lang="ko-KR" altLang="en-US" sz="1200" dirty="0">
                  <a:latin typeface="Arial" panose="020B0604020202020204" pitchFamily="34" charset="0"/>
                  <a:cs typeface="Arial" panose="020B0604020202020204" pitchFamily="34" charset="0"/>
                </a:endParaRPr>
              </a:p>
            </p:txBody>
          </p:sp>
        </p:grpSp>
        <p:pic>
          <p:nvPicPr>
            <p:cNvPr id="60" name="Picture 59"/>
            <p:cNvPicPr>
              <a:picLocks noChangeAspect="1"/>
            </p:cNvPicPr>
            <p:nvPr/>
          </p:nvPicPr>
          <p:blipFill>
            <a:blip r:embed="rId3">
              <a:clrChange>
                <a:clrFrom>
                  <a:srgbClr val="FFFFFF"/>
                </a:clrFrom>
                <a:clrTo>
                  <a:srgbClr val="FFFFFF">
                    <a:alpha val="0"/>
                  </a:srgbClr>
                </a:clrTo>
              </a:clrChange>
            </a:blip>
            <a:stretch>
              <a:fillRect/>
            </a:stretch>
          </p:blipFill>
          <p:spPr>
            <a:xfrm>
              <a:off x="3039572" y="1114015"/>
              <a:ext cx="314312" cy="310107"/>
            </a:xfrm>
            <a:prstGeom prst="rect">
              <a:avLst/>
            </a:prstGeom>
          </p:spPr>
        </p:pic>
        <p:pic>
          <p:nvPicPr>
            <p:cNvPr id="61" name="Picture 60"/>
            <p:cNvPicPr>
              <a:picLocks noChangeAspect="1"/>
            </p:cNvPicPr>
            <p:nvPr/>
          </p:nvPicPr>
          <p:blipFill>
            <a:blip r:embed="rId3">
              <a:clrChange>
                <a:clrFrom>
                  <a:srgbClr val="FFFFFF"/>
                </a:clrFrom>
                <a:clrTo>
                  <a:srgbClr val="FFFFFF">
                    <a:alpha val="0"/>
                  </a:srgbClr>
                </a:clrTo>
              </a:clrChange>
            </a:blip>
            <a:stretch>
              <a:fillRect/>
            </a:stretch>
          </p:blipFill>
          <p:spPr>
            <a:xfrm>
              <a:off x="8863227" y="1130649"/>
              <a:ext cx="314312" cy="310107"/>
            </a:xfrm>
            <a:prstGeom prst="rect">
              <a:avLst/>
            </a:prstGeom>
          </p:spPr>
        </p:pic>
      </p:grpSp>
      <p:sp>
        <p:nvSpPr>
          <p:cNvPr id="42" name="TextBox 41"/>
          <p:cNvSpPr txBox="1"/>
          <p:nvPr/>
        </p:nvSpPr>
        <p:spPr>
          <a:xfrm>
            <a:off x="10596912" y="2879916"/>
            <a:ext cx="1407758"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Technical </a:t>
            </a:r>
          </a:p>
          <a:p>
            <a:pPr algn="ctr"/>
            <a:r>
              <a:rPr lang="en-US" sz="1400" i="1" dirty="0">
                <a:latin typeface="Arial" panose="020B0604020202020204" pitchFamily="34" charset="0"/>
                <a:cs typeface="Arial" panose="020B0604020202020204" pitchFamily="34" charset="0"/>
              </a:rPr>
              <a:t>Interoperability </a:t>
            </a:r>
          </a:p>
          <a:p>
            <a:pPr algn="ctr"/>
            <a:r>
              <a:rPr lang="en-US" sz="1400" i="1" dirty="0">
                <a:latin typeface="Arial" panose="020B0604020202020204" pitchFamily="34" charset="0"/>
                <a:cs typeface="Arial" panose="020B0604020202020204" pitchFamily="34" charset="0"/>
              </a:rPr>
              <a:t>(bytes)</a:t>
            </a:r>
          </a:p>
        </p:txBody>
      </p:sp>
      <p:sp>
        <p:nvSpPr>
          <p:cNvPr id="53" name="TextBox 52"/>
          <p:cNvSpPr txBox="1"/>
          <p:nvPr/>
        </p:nvSpPr>
        <p:spPr>
          <a:xfrm>
            <a:off x="10577676" y="2026989"/>
            <a:ext cx="1486305"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Syntactic</a:t>
            </a:r>
          </a:p>
          <a:p>
            <a:pPr algn="ctr"/>
            <a:r>
              <a:rPr lang="en-US" sz="1400" i="1" dirty="0">
                <a:latin typeface="Arial" panose="020B0604020202020204" pitchFamily="34" charset="0"/>
                <a:cs typeface="Arial" panose="020B0604020202020204" pitchFamily="34" charset="0"/>
              </a:rPr>
              <a:t> Interoperability </a:t>
            </a:r>
          </a:p>
          <a:p>
            <a:pPr algn="ctr"/>
            <a:r>
              <a:rPr lang="en-US" sz="1400" i="1" dirty="0">
                <a:latin typeface="Arial" panose="020B0604020202020204" pitchFamily="34" charset="0"/>
                <a:cs typeface="Arial" panose="020B0604020202020204" pitchFamily="34" charset="0"/>
              </a:rPr>
              <a:t>(data structures)</a:t>
            </a:r>
          </a:p>
        </p:txBody>
      </p:sp>
      <p:sp>
        <p:nvSpPr>
          <p:cNvPr id="58" name="TextBox 57"/>
          <p:cNvSpPr txBox="1"/>
          <p:nvPr/>
        </p:nvSpPr>
        <p:spPr>
          <a:xfrm>
            <a:off x="10596912" y="1064029"/>
            <a:ext cx="1407758"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Semantic </a:t>
            </a:r>
          </a:p>
          <a:p>
            <a:pPr algn="ctr"/>
            <a:r>
              <a:rPr lang="en-US" sz="1400" i="1" dirty="0">
                <a:latin typeface="Arial" panose="020B0604020202020204" pitchFamily="34" charset="0"/>
                <a:cs typeface="Arial" panose="020B0604020202020204" pitchFamily="34" charset="0"/>
              </a:rPr>
              <a:t>Interoperability </a:t>
            </a:r>
          </a:p>
          <a:p>
            <a:pPr algn="ctr"/>
            <a:r>
              <a:rPr lang="en-US" sz="1400" i="1" dirty="0">
                <a:latin typeface="Arial" panose="020B0604020202020204" pitchFamily="34" charset="0"/>
                <a:cs typeface="Arial" panose="020B0604020202020204" pitchFamily="34" charset="0"/>
              </a:rPr>
              <a:t>(data context)</a:t>
            </a:r>
          </a:p>
        </p:txBody>
      </p:sp>
      <p:sp>
        <p:nvSpPr>
          <p:cNvPr id="39" name="Rounded Rectangle 38"/>
          <p:cNvSpPr/>
          <p:nvPr/>
        </p:nvSpPr>
        <p:spPr>
          <a:xfrm>
            <a:off x="171108" y="743532"/>
            <a:ext cx="11923910" cy="2151019"/>
          </a:xfrm>
          <a:prstGeom prst="roundRect">
            <a:avLst>
              <a:gd name="adj" fmla="val 31702"/>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A8196C-31F4-09DA-147F-D26771271530}"/>
              </a:ext>
            </a:extLst>
          </p:cNvPr>
          <p:cNvSpPr txBox="1"/>
          <p:nvPr/>
        </p:nvSpPr>
        <p:spPr>
          <a:xfrm>
            <a:off x="3851635" y="6376672"/>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29459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1+#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1+#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53" grpId="0"/>
      <p:bldP spid="58"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1E8B-0209-8041-9812-E3C7CC2A3E19}"/>
              </a:ext>
            </a:extLst>
          </p:cNvPr>
          <p:cNvSpPr>
            <a:spLocks noGrp="1"/>
          </p:cNvSpPr>
          <p:nvPr>
            <p:ph type="title"/>
          </p:nvPr>
        </p:nvSpPr>
        <p:spPr/>
        <p:txBody>
          <a:bodyPr/>
          <a:lstStyle/>
          <a:p>
            <a:r>
              <a:rPr lang="en-US" sz="2800" dirty="0"/>
              <a:t>OMG DDS Interoperability</a:t>
            </a:r>
          </a:p>
        </p:txBody>
      </p:sp>
      <p:sp>
        <p:nvSpPr>
          <p:cNvPr id="3" name="Content Placeholder 2">
            <a:extLst>
              <a:ext uri="{FF2B5EF4-FFF2-40B4-BE49-F238E27FC236}">
                <a16:creationId xmlns:a16="http://schemas.microsoft.com/office/drawing/2014/main" id="{127D10BA-B7AA-C545-95E6-EF2091DA72DC}"/>
              </a:ext>
            </a:extLst>
          </p:cNvPr>
          <p:cNvSpPr>
            <a:spLocks noGrp="1"/>
          </p:cNvSpPr>
          <p:nvPr>
            <p:ph sz="quarter" idx="11"/>
          </p:nvPr>
        </p:nvSpPr>
        <p:spPr/>
        <p:txBody>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a:t>
            </a:r>
          </a:p>
          <a:p>
            <a:pPr lvl="1">
              <a:buFont typeface="Wingdings" pitchFamily="2" charset="2"/>
              <a:buChar char="§"/>
            </a:pPr>
            <a:r>
              <a:rPr lang="en-US" sz="2000" dirty="0">
                <a:latin typeface="Arial" panose="020B0604020202020204" pitchFamily="34" charset="0"/>
                <a:cs typeface="Arial" panose="020B0604020202020204" pitchFamily="34" charset="0"/>
              </a:rPr>
              <a:t>An interoperability </a:t>
            </a:r>
            <a:r>
              <a:rPr lang="en-US" sz="2000" i="1" dirty="0">
                <a:latin typeface="Arial" panose="020B0604020202020204" pitchFamily="34" charset="0"/>
                <a:cs typeface="Arial" panose="020B0604020202020204" pitchFamily="34" charset="0"/>
              </a:rPr>
              <a:t>framework </a:t>
            </a:r>
            <a:r>
              <a:rPr lang="en-US" sz="2000" dirty="0">
                <a:latin typeface="Arial" panose="020B0604020202020204" pitchFamily="34" charset="0"/>
                <a:cs typeface="Arial" panose="020B0604020202020204" pitchFamily="34" charset="0"/>
              </a:rPr>
              <a:t>for </a:t>
            </a:r>
            <a:r>
              <a:rPr lang="en-US" sz="2000" i="1" dirty="0">
                <a:latin typeface="Arial" panose="020B0604020202020204" pitchFamily="34" charset="0"/>
                <a:cs typeface="Arial" panose="020B0604020202020204" pitchFamily="34" charset="0"/>
              </a:rPr>
              <a:t>Real-Time</a:t>
            </a:r>
            <a:r>
              <a:rPr lang="en-US" sz="2000" dirty="0">
                <a:latin typeface="Arial" panose="020B0604020202020204" pitchFamily="34" charset="0"/>
                <a:cs typeface="Arial" panose="020B0604020202020204" pitchFamily="34" charset="0"/>
              </a:rPr>
              <a:t> systems that is transport agnostic</a:t>
            </a:r>
          </a:p>
          <a:p>
            <a:pPr lvl="1">
              <a:buFont typeface="Wingdings" pitchFamily="2" charset="2"/>
              <a:buChar char="§"/>
            </a:pPr>
            <a:r>
              <a:rPr lang="en-US" sz="2000" dirty="0">
                <a:latin typeface="Arial" panose="020B0604020202020204" pitchFamily="34" charset="0"/>
                <a:cs typeface="Arial" panose="020B0604020202020204" pitchFamily="34" charset="0"/>
              </a:rPr>
              <a:t>OMG DDS uses the notion of a logical software-based </a:t>
            </a:r>
            <a:r>
              <a:rPr lang="en-US" sz="2000" i="1" dirty="0">
                <a:latin typeface="Arial" panose="020B0604020202020204" pitchFamily="34" charset="0"/>
                <a:cs typeface="Arial" panose="020B0604020202020204" pitchFamily="34" charset="0"/>
              </a:rPr>
              <a:t>Databus</a:t>
            </a:r>
          </a:p>
          <a:p>
            <a:pPr lvl="1">
              <a:buFont typeface="Wingdings" pitchFamily="2" charset="2"/>
              <a:buChar char="§"/>
            </a:pPr>
            <a:r>
              <a:rPr lang="en-US" sz="2000" dirty="0">
                <a:latin typeface="Arial" panose="020B0604020202020204" pitchFamily="34" charset="0"/>
                <a:cs typeface="Arial" panose="020B0604020202020204" pitchFamily="34" charset="0"/>
              </a:rPr>
              <a:t>OMG DDS supports </a:t>
            </a:r>
            <a:r>
              <a:rPr lang="en-US" sz="2000" b="1" dirty="0">
                <a:latin typeface="Arial" panose="020B0604020202020204" pitchFamily="34" charset="0"/>
                <a:cs typeface="Arial" panose="020B0604020202020204" pitchFamily="34" charset="0"/>
              </a:rPr>
              <a:t>ANY</a:t>
            </a:r>
            <a:r>
              <a:rPr lang="en-US" sz="2000" dirty="0">
                <a:latin typeface="Arial" panose="020B0604020202020204" pitchFamily="34" charset="0"/>
                <a:cs typeface="Arial" panose="020B0604020202020204" pitchFamily="34" charset="0"/>
              </a:rPr>
              <a:t> data model, and makes the Data itself the interface</a:t>
            </a:r>
          </a:p>
          <a:p>
            <a:pPr lvl="1">
              <a:buFont typeface="Wingdings" pitchFamily="2" charset="2"/>
              <a:buChar char="§"/>
            </a:pPr>
            <a:r>
              <a:rPr lang="en-US" sz="2000" dirty="0">
                <a:latin typeface="Arial" panose="020B0604020202020204" pitchFamily="34" charset="0"/>
                <a:cs typeface="Arial" panose="020B0604020202020204" pitchFamily="34" charset="0"/>
              </a:rPr>
              <a:t>In fact, the OMG DDS connectivity framework is something that you build upon when you set out to create a new interoperability standard based on an industry-specific data model</a:t>
            </a:r>
          </a:p>
          <a:p>
            <a:pPr lvl="1">
              <a:buFont typeface="Wingdings" pitchFamily="2" charset="2"/>
              <a:buChar char="§"/>
            </a:pPr>
            <a:r>
              <a:rPr lang="en-US" sz="2000" dirty="0">
                <a:latin typeface="Arial" panose="020B0604020202020204" pitchFamily="34" charset="0"/>
                <a:cs typeface="Arial" panose="020B0604020202020204" pitchFamily="34" charset="0"/>
              </a:rPr>
              <a:t>The result is that OMG DDS underpins a lot of familiar standards…</a:t>
            </a:r>
          </a:p>
          <a:p>
            <a:pPr>
              <a:buFont typeface="Wingdings" pitchFamily="2" charset="2"/>
              <a:buChar char="§"/>
            </a:pPr>
            <a:r>
              <a:rPr lang="en-US" sz="2400" b="1" dirty="0">
                <a:latin typeface="Arial" panose="020B0604020202020204" pitchFamily="34" charset="0"/>
                <a:cs typeface="Arial" panose="020B0604020202020204" pitchFamily="34" charset="0"/>
              </a:rPr>
              <a:t>OMG DDS provides interoperability between </a:t>
            </a:r>
          </a:p>
          <a:p>
            <a:pPr lvl="1">
              <a:buFont typeface="Wingdings" pitchFamily="2" charset="2"/>
              <a:buChar char="§"/>
            </a:pPr>
            <a:r>
              <a:rPr lang="en-US" sz="2000" dirty="0">
                <a:latin typeface="Arial" panose="020B0604020202020204" pitchFamily="34" charset="0"/>
                <a:cs typeface="Arial" panose="020B0604020202020204" pitchFamily="34" charset="0"/>
              </a:rPr>
              <a:t>Other implementations of OMG DDS</a:t>
            </a:r>
          </a:p>
          <a:p>
            <a:pPr lvl="1">
              <a:buFont typeface="Wingdings" pitchFamily="2" charset="2"/>
              <a:buChar char="§"/>
            </a:pPr>
            <a:r>
              <a:rPr lang="en-US" sz="2000" dirty="0">
                <a:latin typeface="Arial" panose="020B0604020202020204" pitchFamily="34" charset="0"/>
                <a:cs typeface="Arial" panose="020B0604020202020204" pitchFamily="34" charset="0"/>
              </a:rPr>
              <a:t>Any communication standards (DIS, TENA, HLA, Modbus, OPC-UA, etc.)</a:t>
            </a:r>
          </a:p>
          <a:p>
            <a:pPr lvl="1">
              <a:buFont typeface="Wingdings" pitchFamily="2" charset="2"/>
              <a:buChar char="§"/>
            </a:pPr>
            <a:r>
              <a:rPr lang="en-US" sz="2000" dirty="0">
                <a:latin typeface="Arial" panose="020B0604020202020204" pitchFamily="34" charset="0"/>
                <a:cs typeface="Arial" panose="020B0604020202020204" pitchFamily="34" charset="0"/>
              </a:rPr>
              <a:t>1000s of DoD live systems</a:t>
            </a:r>
          </a:p>
          <a:p>
            <a:pPr>
              <a:buFont typeface="Wingdings" pitchFamily="2" charset="2"/>
              <a:buChar char="§"/>
            </a:pPr>
            <a:r>
              <a:rPr lang="en-US" sz="2400" b="1" dirty="0">
                <a:latin typeface="Arial" panose="020B0604020202020204" pitchFamily="34" charset="0"/>
                <a:cs typeface="Arial" panose="020B0604020202020204" pitchFamily="34" charset="0"/>
              </a:rPr>
              <a:t>OMG DDS is foundational for data-centricity and MOSA</a:t>
            </a:r>
          </a:p>
          <a:p>
            <a:pPr lvl="1"/>
            <a:endParaRPr lang="en-US" dirty="0"/>
          </a:p>
        </p:txBody>
      </p:sp>
    </p:spTree>
    <p:extLst>
      <p:ext uri="{BB962C8B-B14F-4D97-AF65-F5344CB8AC3E}">
        <p14:creationId xmlns:p14="http://schemas.microsoft.com/office/powerpoint/2010/main" val="1759819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f0f165fc8c_0_0"/>
          <p:cNvPicPr preferRelativeResize="0"/>
          <p:nvPr/>
        </p:nvPicPr>
        <p:blipFill>
          <a:blip r:embed="rId3">
            <a:alphaModFix/>
          </a:blip>
          <a:stretch>
            <a:fillRect/>
          </a:stretch>
        </p:blipFill>
        <p:spPr>
          <a:xfrm>
            <a:off x="493199" y="838725"/>
            <a:ext cx="11046581" cy="5598050"/>
          </a:xfrm>
          <a:prstGeom prst="rect">
            <a:avLst/>
          </a:prstGeom>
          <a:noFill/>
          <a:ln>
            <a:noFill/>
          </a:ln>
        </p:spPr>
      </p:pic>
      <p:sp>
        <p:nvSpPr>
          <p:cNvPr id="240" name="Google Shape;240;gf0f165fc8c_0_0"/>
          <p:cNvSpPr txBox="1"/>
          <p:nvPr/>
        </p:nvSpPr>
        <p:spPr>
          <a:xfrm>
            <a:off x="1798247" y="3184961"/>
            <a:ext cx="8436483"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50" dirty="0">
                <a:solidFill>
                  <a:schemeClr val="lt1"/>
                </a:solidFill>
              </a:rPr>
              <a:t>Data centric refers to an architecture where data is the primary and permanent asset, and applications come and go</a:t>
            </a:r>
            <a:endParaRPr sz="27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E0709EA-D549-CF57-6AC6-1139F7C529AC}"/>
              </a:ext>
            </a:extLst>
          </p:cNvPr>
          <p:cNvSpPr>
            <a:spLocks noGrp="1"/>
          </p:cNvSpPr>
          <p:nvPr>
            <p:ph type="title"/>
          </p:nvPr>
        </p:nvSpPr>
        <p:spPr/>
        <p:txBody>
          <a:bodyPr/>
          <a:lstStyle/>
          <a:p>
            <a:r>
              <a:rPr lang="en-US" sz="2800" dirty="0"/>
              <a:t>Data-Centricity Definition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
          <p:cNvSpPr txBox="1">
            <a:spLocks noGrp="1"/>
          </p:cNvSpPr>
          <p:nvPr>
            <p:ph type="title"/>
          </p:nvPr>
        </p:nvSpPr>
        <p:spPr>
          <a:xfrm>
            <a:off x="2345741" y="0"/>
            <a:ext cx="7416800" cy="714524"/>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SzPts val="4400"/>
              <a:buNone/>
            </a:pPr>
            <a:r>
              <a:rPr lang="en-US" sz="2800" dirty="0"/>
              <a:t>About Data Centricity</a:t>
            </a:r>
            <a:endParaRPr sz="2800" dirty="0"/>
          </a:p>
        </p:txBody>
      </p:sp>
      <p:sp>
        <p:nvSpPr>
          <p:cNvPr id="267" name="Google Shape;267;p1"/>
          <p:cNvSpPr txBox="1">
            <a:spLocks noGrp="1"/>
          </p:cNvSpPr>
          <p:nvPr>
            <p:ph idx="1"/>
          </p:nvPr>
        </p:nvSpPr>
        <p:spPr>
          <a:xfrm>
            <a:off x="593061" y="1053389"/>
            <a:ext cx="11233323" cy="48902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156862"/>
              <a:buNone/>
            </a:pPr>
            <a:r>
              <a:rPr lang="en-US" sz="2400" b="1" dirty="0"/>
              <a:t>Data Centricity Definition </a:t>
            </a:r>
          </a:p>
          <a:p>
            <a:pPr marL="0" lvl="0" indent="0" algn="l" rtl="0">
              <a:lnSpc>
                <a:spcPct val="90000"/>
              </a:lnSpc>
              <a:spcBef>
                <a:spcPts val="1000"/>
              </a:spcBef>
              <a:spcAft>
                <a:spcPts val="0"/>
              </a:spcAft>
              <a:buSzPct val="156862"/>
              <a:buNone/>
            </a:pPr>
            <a:endParaRPr sz="1800" dirty="0"/>
          </a:p>
          <a:p>
            <a:pPr marL="144001" lvl="0" indent="0" algn="l" rtl="0">
              <a:lnSpc>
                <a:spcPct val="90000"/>
              </a:lnSpc>
              <a:spcBef>
                <a:spcPts val="1000"/>
              </a:spcBef>
              <a:spcAft>
                <a:spcPts val="0"/>
              </a:spcAft>
              <a:buSzPct val="156862"/>
              <a:buNone/>
            </a:pPr>
            <a:r>
              <a:rPr lang="en-US" sz="2400" dirty="0"/>
              <a:t>The interface </a:t>
            </a:r>
            <a:r>
              <a:rPr lang="en-US" sz="2400" i="1" dirty="0"/>
              <a:t>is</a:t>
            </a:r>
            <a:r>
              <a:rPr lang="en-US" sz="2400" dirty="0"/>
              <a:t> the data</a:t>
            </a:r>
            <a:endParaRPr dirty="0"/>
          </a:p>
          <a:p>
            <a:pPr marL="144001" lvl="0" indent="0" algn="l" rtl="0">
              <a:lnSpc>
                <a:spcPct val="90000"/>
              </a:lnSpc>
              <a:spcBef>
                <a:spcPts val="1000"/>
              </a:spcBef>
              <a:spcAft>
                <a:spcPts val="0"/>
              </a:spcAft>
              <a:buSzPct val="156862"/>
              <a:buNone/>
            </a:pPr>
            <a:r>
              <a:rPr lang="en-US" sz="2400" dirty="0"/>
              <a:t>The infrastructure understands that data</a:t>
            </a:r>
            <a:endParaRPr dirty="0"/>
          </a:p>
          <a:p>
            <a:pPr marL="144001" lvl="0" indent="0" algn="l" rtl="0">
              <a:lnSpc>
                <a:spcPct val="90000"/>
              </a:lnSpc>
              <a:spcBef>
                <a:spcPts val="1000"/>
              </a:spcBef>
              <a:spcAft>
                <a:spcPts val="0"/>
              </a:spcAft>
              <a:buSzPct val="156862"/>
              <a:buNone/>
            </a:pPr>
            <a:r>
              <a:rPr lang="en-US" sz="2400" dirty="0"/>
              <a:t>The system manages the data and imposes rules on how applications exchange data</a:t>
            </a:r>
          </a:p>
        </p:txBody>
      </p:sp>
      <p:grpSp>
        <p:nvGrpSpPr>
          <p:cNvPr id="268" name="Google Shape;268;p1"/>
          <p:cNvGrpSpPr/>
          <p:nvPr/>
        </p:nvGrpSpPr>
        <p:grpSpPr>
          <a:xfrm>
            <a:off x="9525000" y="1275146"/>
            <a:ext cx="2518990" cy="1575142"/>
            <a:chOff x="7289675" y="1211591"/>
            <a:chExt cx="3140756" cy="2155483"/>
          </a:xfrm>
        </p:grpSpPr>
        <p:sp>
          <p:nvSpPr>
            <p:cNvPr id="269" name="Google Shape;269;p1"/>
            <p:cNvSpPr/>
            <p:nvPr/>
          </p:nvSpPr>
          <p:spPr>
            <a:xfrm>
              <a:off x="7289676" y="1211591"/>
              <a:ext cx="1552755" cy="490662"/>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sp>
          <p:nvSpPr>
            <p:cNvPr id="270" name="Google Shape;270;p1"/>
            <p:cNvSpPr/>
            <p:nvPr/>
          </p:nvSpPr>
          <p:spPr>
            <a:xfrm>
              <a:off x="7289675" y="2915448"/>
              <a:ext cx="1552755" cy="451626"/>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cxnSp>
          <p:nvCxnSpPr>
            <p:cNvPr id="271" name="Google Shape;271;p1"/>
            <p:cNvCxnSpPr>
              <a:stCxn id="269" idx="2"/>
            </p:cNvCxnSpPr>
            <p:nvPr/>
          </p:nvCxnSpPr>
          <p:spPr>
            <a:xfrm>
              <a:off x="8066053" y="1702253"/>
              <a:ext cx="10200" cy="1213200"/>
            </a:xfrm>
            <a:prstGeom prst="straightConnector1">
              <a:avLst/>
            </a:prstGeom>
            <a:noFill/>
            <a:ln w="5715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272" name="Google Shape;272;p1"/>
            <p:cNvSpPr txBox="1"/>
            <p:nvPr/>
          </p:nvSpPr>
          <p:spPr>
            <a:xfrm>
              <a:off x="8852631" y="1511487"/>
              <a:ext cx="1577800" cy="18109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Message centric</a:t>
              </a:r>
              <a:endParaRPr dirty="0"/>
            </a:p>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Remote Objects</a:t>
              </a:r>
              <a:endParaRPr dirty="0"/>
            </a:p>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SOAs</a:t>
              </a:r>
              <a:endParaRPr dirty="0"/>
            </a:p>
          </p:txBody>
        </p:sp>
      </p:grpSp>
      <p:grpSp>
        <p:nvGrpSpPr>
          <p:cNvPr id="273" name="Google Shape;273;p1"/>
          <p:cNvGrpSpPr/>
          <p:nvPr/>
        </p:nvGrpSpPr>
        <p:grpSpPr>
          <a:xfrm>
            <a:off x="7620000" y="1275146"/>
            <a:ext cx="1245362" cy="1568456"/>
            <a:chOff x="9860702" y="1194365"/>
            <a:chExt cx="1552756" cy="2155482"/>
          </a:xfrm>
        </p:grpSpPr>
        <p:sp>
          <p:nvSpPr>
            <p:cNvPr id="274" name="Google Shape;274;p1"/>
            <p:cNvSpPr/>
            <p:nvPr/>
          </p:nvSpPr>
          <p:spPr>
            <a:xfrm>
              <a:off x="9860703" y="1194365"/>
              <a:ext cx="1552755" cy="490662"/>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sp>
          <p:nvSpPr>
            <p:cNvPr id="275" name="Google Shape;275;p1"/>
            <p:cNvSpPr/>
            <p:nvPr/>
          </p:nvSpPr>
          <p:spPr>
            <a:xfrm>
              <a:off x="9860702" y="2898222"/>
              <a:ext cx="1552755" cy="451625"/>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cxnSp>
          <p:nvCxnSpPr>
            <p:cNvPr id="276" name="Google Shape;276;p1"/>
            <p:cNvCxnSpPr>
              <a:stCxn id="274" idx="2"/>
              <a:endCxn id="277" idx="0"/>
            </p:cNvCxnSpPr>
            <p:nvPr/>
          </p:nvCxnSpPr>
          <p:spPr>
            <a:xfrm>
              <a:off x="10637081" y="1685027"/>
              <a:ext cx="3900" cy="354300"/>
            </a:xfrm>
            <a:prstGeom prst="straightConnector1">
              <a:avLst/>
            </a:prstGeom>
            <a:noFill/>
            <a:ln w="3810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277" name="Google Shape;277;p1"/>
            <p:cNvSpPr/>
            <p:nvPr/>
          </p:nvSpPr>
          <p:spPr>
            <a:xfrm>
              <a:off x="9937630" y="2039193"/>
              <a:ext cx="1406815" cy="465826"/>
            </a:xfrm>
            <a:prstGeom prst="flowChartDocument">
              <a:avLst/>
            </a:prstGeom>
            <a:gradFill>
              <a:gsLst>
                <a:gs pos="0">
                  <a:srgbClr val="AB3F00"/>
                </a:gs>
                <a:gs pos="100000">
                  <a:srgbClr val="F0AA9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Data</a:t>
              </a:r>
              <a:endParaRPr dirty="0"/>
            </a:p>
          </p:txBody>
        </p:sp>
        <p:cxnSp>
          <p:nvCxnSpPr>
            <p:cNvPr id="278" name="Google Shape;278;p1"/>
            <p:cNvCxnSpPr>
              <a:stCxn id="277" idx="2"/>
              <a:endCxn id="275" idx="0"/>
            </p:cNvCxnSpPr>
            <p:nvPr/>
          </p:nvCxnSpPr>
          <p:spPr>
            <a:xfrm flipH="1">
              <a:off x="10637137" y="2474223"/>
              <a:ext cx="3900" cy="423900"/>
            </a:xfrm>
            <a:prstGeom prst="straightConnector1">
              <a:avLst/>
            </a:prstGeom>
            <a:noFill/>
            <a:ln w="3810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grpSp>
      <p:sp>
        <p:nvSpPr>
          <p:cNvPr id="279" name="Google Shape;279;p1"/>
          <p:cNvSpPr/>
          <p:nvPr/>
        </p:nvSpPr>
        <p:spPr>
          <a:xfrm>
            <a:off x="9426344" y="1405318"/>
            <a:ext cx="1437157" cy="1408143"/>
          </a:xfrm>
          <a:prstGeom prst="noSmoking">
            <a:avLst>
              <a:gd name="adj" fmla="val 11871"/>
            </a:avLst>
          </a:prstGeom>
          <a:solidFill>
            <a:srgbClr val="FF3300">
              <a:alpha val="38823"/>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grpSp>
        <p:nvGrpSpPr>
          <p:cNvPr id="280" name="Google Shape;280;p1"/>
          <p:cNvGrpSpPr/>
          <p:nvPr/>
        </p:nvGrpSpPr>
        <p:grpSpPr>
          <a:xfrm>
            <a:off x="884487" y="3286246"/>
            <a:ext cx="10690039" cy="2895600"/>
            <a:chOff x="884487" y="3124200"/>
            <a:chExt cx="10690039" cy="2895600"/>
          </a:xfrm>
        </p:grpSpPr>
        <p:pic>
          <p:nvPicPr>
            <p:cNvPr id="281" name="Google Shape;281;p1"/>
            <p:cNvPicPr preferRelativeResize="0"/>
            <p:nvPr/>
          </p:nvPicPr>
          <p:blipFill rotWithShape="1">
            <a:blip r:embed="rId3">
              <a:alphaModFix/>
            </a:blip>
            <a:srcRect/>
            <a:stretch/>
          </p:blipFill>
          <p:spPr>
            <a:xfrm>
              <a:off x="1497350" y="3127368"/>
              <a:ext cx="1298325" cy="1298325"/>
            </a:xfrm>
            <a:prstGeom prst="rect">
              <a:avLst/>
            </a:prstGeom>
            <a:noFill/>
            <a:ln>
              <a:noFill/>
            </a:ln>
          </p:spPr>
        </p:pic>
        <p:sp>
          <p:nvSpPr>
            <p:cNvPr id="282" name="Google Shape;282;p1"/>
            <p:cNvSpPr txBox="1"/>
            <p:nvPr/>
          </p:nvSpPr>
          <p:spPr>
            <a:xfrm>
              <a:off x="2711919" y="3514920"/>
              <a:ext cx="178859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Database</a:t>
              </a:r>
              <a:endParaRPr dirty="0"/>
            </a:p>
          </p:txBody>
        </p:sp>
        <p:sp>
          <p:nvSpPr>
            <p:cNvPr id="283" name="Google Shape;283;p1"/>
            <p:cNvSpPr/>
            <p:nvPr/>
          </p:nvSpPr>
          <p:spPr>
            <a:xfrm>
              <a:off x="992799" y="4266000"/>
              <a:ext cx="3960201" cy="904215"/>
            </a:xfrm>
            <a:prstGeom prst="leftArrow">
              <a:avLst>
                <a:gd name="adj1" fmla="val 62957"/>
                <a:gd name="adj2" fmla="val 50000"/>
              </a:avLst>
            </a:prstGeom>
            <a:gradFill>
              <a:gsLst>
                <a:gs pos="0">
                  <a:srgbClr val="004CAD"/>
                </a:gs>
                <a:gs pos="100000">
                  <a:srgbClr val="9AAFF2"/>
                </a:gs>
              </a:gsLst>
              <a:lin ang="16200000" scaled="0"/>
            </a:gradFill>
            <a:ln w="9525" cap="flat" cmpd="sng">
              <a:solidFill>
                <a:srgbClr val="004A9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Data centric storage and </a:t>
              </a:r>
              <a:endParaRPr dirty="0"/>
            </a:p>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searching of old data</a:t>
              </a:r>
              <a:endParaRPr dirty="0"/>
            </a:p>
          </p:txBody>
        </p:sp>
        <p:sp>
          <p:nvSpPr>
            <p:cNvPr id="284" name="Google Shape;284;p1"/>
            <p:cNvSpPr/>
            <p:nvPr/>
          </p:nvSpPr>
          <p:spPr>
            <a:xfrm>
              <a:off x="6729161" y="4267200"/>
              <a:ext cx="3938839" cy="903016"/>
            </a:xfrm>
            <a:prstGeom prst="rightArrow">
              <a:avLst>
                <a:gd name="adj1" fmla="val 59644"/>
                <a:gd name="adj2" fmla="val 50000"/>
              </a:avLst>
            </a:prstGeom>
            <a:gradFill>
              <a:gsLst>
                <a:gs pos="0">
                  <a:srgbClr val="004CAD"/>
                </a:gs>
                <a:gs pos="100000">
                  <a:srgbClr val="9AAFF2"/>
                </a:gs>
              </a:gsLst>
              <a:lin ang="16200000" scaled="0"/>
            </a:gradFill>
            <a:ln w="9525" cap="flat" cmpd="sng">
              <a:solidFill>
                <a:srgbClr val="004A9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Data centric sharing and </a:t>
              </a:r>
              <a:endParaRPr dirty="0"/>
            </a:p>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filtering of data in motion</a:t>
              </a:r>
              <a:endParaRPr dirty="0"/>
            </a:p>
          </p:txBody>
        </p:sp>
        <p:sp>
          <p:nvSpPr>
            <p:cNvPr id="285" name="Google Shape;285;p1"/>
            <p:cNvSpPr txBox="1"/>
            <p:nvPr/>
          </p:nvSpPr>
          <p:spPr>
            <a:xfrm>
              <a:off x="884487" y="5344180"/>
              <a:ext cx="4373313" cy="523220"/>
            </a:xfrm>
            <a:prstGeom prst="rect">
              <a:avLst/>
            </a:prstGeom>
            <a:noFill/>
            <a:ln w="12700"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ourier New"/>
                  <a:ea typeface="Courier New"/>
                  <a:cs typeface="Courier New"/>
                  <a:sym typeface="Courier New"/>
                </a:rPr>
                <a:t>SELECT * FROM </a:t>
              </a:r>
              <a:r>
                <a:rPr lang="en-US" sz="1400" b="0" i="0" u="none" strike="noStrike" cap="none" dirty="0" err="1">
                  <a:solidFill>
                    <a:srgbClr val="000000"/>
                  </a:solidFill>
                  <a:latin typeface="Courier New"/>
                  <a:ea typeface="Courier New"/>
                  <a:cs typeface="Courier New"/>
                  <a:sym typeface="Courier New"/>
                </a:rPr>
                <a:t>ShapeData</a:t>
              </a:r>
              <a:r>
                <a:rPr lang="en-US" sz="1400" b="0" i="0" u="none" strike="noStrike" cap="none" dirty="0">
                  <a:solidFill>
                    <a:srgbClr val="000000"/>
                  </a:solidFill>
                  <a:latin typeface="Courier New"/>
                  <a:ea typeface="Courier New"/>
                  <a:cs typeface="Courier New"/>
                  <a:sym typeface="Courier New"/>
                </a:rPr>
                <a:t> </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Courier New"/>
                  <a:ea typeface="Courier New"/>
                  <a:cs typeface="Courier New"/>
                  <a:sym typeface="Courier New"/>
                </a:rPr>
                <a:t>  WHERE color=‘RED’ AND shapesize &gt; 10;</a:t>
              </a:r>
              <a:endParaRPr dirty="0"/>
            </a:p>
          </p:txBody>
        </p:sp>
        <p:sp>
          <p:nvSpPr>
            <p:cNvPr id="286" name="Google Shape;286;p1"/>
            <p:cNvSpPr txBox="1"/>
            <p:nvPr/>
          </p:nvSpPr>
          <p:spPr>
            <a:xfrm>
              <a:off x="6019800" y="5281136"/>
              <a:ext cx="5554726" cy="738664"/>
            </a:xfrm>
            <a:prstGeom prst="rect">
              <a:avLst/>
            </a:prstGeom>
            <a:noFill/>
            <a:ln w="12700"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cft = create_contentfilteredtopic_with_filter(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  ”MyFiltered_topic”, ShapeData_topic,</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  ”(color MATCH ‘RED’) AND (shapesize &gt; 10)”, … );</a:t>
              </a:r>
              <a:endParaRPr/>
            </a:p>
          </p:txBody>
        </p:sp>
        <p:sp>
          <p:nvSpPr>
            <p:cNvPr id="287" name="Google Shape;287;p1"/>
            <p:cNvSpPr/>
            <p:nvPr/>
          </p:nvSpPr>
          <p:spPr>
            <a:xfrm>
              <a:off x="8446083" y="3432249"/>
              <a:ext cx="1960521" cy="779491"/>
            </a:xfrm>
            <a:prstGeom prst="leftRightArrow">
              <a:avLst>
                <a:gd name="adj1" fmla="val 63995"/>
                <a:gd name="adj2" fmla="val 50000"/>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Helvetica Neue"/>
                  <a:ea typeface="Helvetica Neue"/>
                  <a:cs typeface="Helvetica Neue"/>
                  <a:sym typeface="Helvetica Neue"/>
                </a:rPr>
                <a:t>Databus</a:t>
              </a:r>
              <a:endParaRPr sz="2400" b="1" i="0" u="none" strike="noStrike" cap="none">
                <a:solidFill>
                  <a:schemeClr val="lt1"/>
                </a:solidFill>
                <a:latin typeface="Helvetica Neue"/>
                <a:ea typeface="Helvetica Neue"/>
                <a:cs typeface="Helvetica Neue"/>
                <a:sym typeface="Helvetica Neue"/>
              </a:endParaRPr>
            </a:p>
          </p:txBody>
        </p:sp>
        <p:pic>
          <p:nvPicPr>
            <p:cNvPr id="288" name="Google Shape;288;p1"/>
            <p:cNvPicPr preferRelativeResize="0"/>
            <p:nvPr/>
          </p:nvPicPr>
          <p:blipFill rotWithShape="1">
            <a:blip r:embed="rId4">
              <a:alphaModFix/>
            </a:blip>
            <a:srcRect/>
            <a:stretch/>
          </p:blipFill>
          <p:spPr>
            <a:xfrm>
              <a:off x="7010400" y="3124200"/>
              <a:ext cx="1230181" cy="123018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8F3E-86AB-4716-87C1-B49A99C13EE3}"/>
              </a:ext>
            </a:extLst>
          </p:cNvPr>
          <p:cNvSpPr>
            <a:spLocks noGrp="1"/>
          </p:cNvSpPr>
          <p:nvPr>
            <p:ph type="title"/>
          </p:nvPr>
        </p:nvSpPr>
        <p:spPr>
          <a:xfrm>
            <a:off x="518477" y="35065"/>
            <a:ext cx="11307907" cy="803216"/>
          </a:xfrm>
        </p:spPr>
        <p:txBody>
          <a:bodyPr anchor="ctr">
            <a:noAutofit/>
          </a:bodyPr>
          <a:lstStyle/>
          <a:p>
            <a:r>
              <a:rPr lang="en-US" sz="2800" dirty="0"/>
              <a:t>The Demand for Data-Centricity also applies to LVC</a:t>
            </a:r>
          </a:p>
        </p:txBody>
      </p:sp>
      <p:sp>
        <p:nvSpPr>
          <p:cNvPr id="3" name="Content Placeholder 2">
            <a:extLst>
              <a:ext uri="{FF2B5EF4-FFF2-40B4-BE49-F238E27FC236}">
                <a16:creationId xmlns:a16="http://schemas.microsoft.com/office/drawing/2014/main" id="{54E17204-95F8-441E-A291-E295A01AE30E}"/>
              </a:ext>
            </a:extLst>
          </p:cNvPr>
          <p:cNvSpPr>
            <a:spLocks noGrp="1"/>
          </p:cNvSpPr>
          <p:nvPr>
            <p:ph sz="half" idx="1"/>
          </p:nvPr>
        </p:nvSpPr>
        <p:spPr>
          <a:xfrm>
            <a:off x="609600" y="993712"/>
            <a:ext cx="5384800" cy="4525963"/>
          </a:xfrm>
        </p:spPr>
        <p:txBody>
          <a:bodyPr>
            <a:normAutofit fontScale="77500" lnSpcReduction="20000"/>
          </a:bodyPr>
          <a:lstStyle/>
          <a:p>
            <a:pPr marL="0" indent="0" algn="ctr">
              <a:spcBef>
                <a:spcPts val="1200"/>
              </a:spcBef>
              <a:buNone/>
            </a:pPr>
            <a:r>
              <a:rPr lang="en-US" sz="3600" b="1" i="0" dirty="0">
                <a:effectLst/>
                <a:latin typeface="Arial" panose="020B0604020202020204" pitchFamily="34" charset="0"/>
                <a:cs typeface="Arial" panose="020B0604020202020204" pitchFamily="34" charset="0"/>
              </a:rPr>
              <a:t>DoD Data Strategy</a:t>
            </a:r>
          </a:p>
          <a:p>
            <a:pPr marL="0" indent="0">
              <a:spcBef>
                <a:spcPts val="1200"/>
              </a:spcBef>
              <a:buNone/>
            </a:pPr>
            <a:endParaRPr lang="en-US" sz="2600" b="1" i="0" dirty="0">
              <a:effectLst/>
              <a:latin typeface="Arial" panose="020B0604020202020204" pitchFamily="34" charset="0"/>
              <a:cs typeface="Arial" panose="020B0604020202020204" pitchFamily="34" charset="0"/>
            </a:endParaRPr>
          </a:p>
          <a:p>
            <a:pPr marL="0" indent="0">
              <a:spcBef>
                <a:spcPts val="1200"/>
              </a:spcBef>
              <a:buNone/>
            </a:pPr>
            <a:r>
              <a:rPr lang="en-US" sz="2600" b="0" i="1" dirty="0">
                <a:effectLst/>
                <a:latin typeface="Arial" panose="020B0604020202020204" pitchFamily="34" charset="0"/>
                <a:cs typeface="Arial" panose="020B0604020202020204" pitchFamily="34" charset="0"/>
              </a:rPr>
              <a:t>Unleashing Data to Advance the National Defense Strategy</a:t>
            </a:r>
          </a:p>
          <a:p>
            <a:pPr marL="0" indent="0">
              <a:spcBef>
                <a:spcPts val="1200"/>
              </a:spcBef>
              <a:buNone/>
            </a:pPr>
            <a:endParaRPr lang="en-US" sz="2600" b="0" i="1" dirty="0">
              <a:effectLst/>
              <a:latin typeface="Arial" panose="020B0604020202020204" pitchFamily="34" charset="0"/>
              <a:cs typeface="Arial" panose="020B0604020202020204" pitchFamily="34" charset="0"/>
            </a:endParaRPr>
          </a:p>
          <a:p>
            <a:pPr marL="0" indent="0">
              <a:spcBef>
                <a:spcPts val="1200"/>
              </a:spcBef>
              <a:buNone/>
            </a:pPr>
            <a:r>
              <a:rPr lang="en-US" sz="2600" b="0" i="0" dirty="0">
                <a:effectLst/>
                <a:latin typeface="Arial" panose="020B0604020202020204" pitchFamily="34" charset="0"/>
                <a:cs typeface="Arial" panose="020B0604020202020204" pitchFamily="34" charset="0"/>
              </a:rPr>
              <a:t>“It is the responsibility of all DoD leaders to treat data as a </a:t>
            </a:r>
            <a:r>
              <a:rPr lang="en-US" sz="2600" b="1" i="0" dirty="0">
                <a:effectLst/>
                <a:latin typeface="Arial" panose="020B0604020202020204" pitchFamily="34" charset="0"/>
                <a:cs typeface="Arial" panose="020B0604020202020204" pitchFamily="34" charset="0"/>
              </a:rPr>
              <a:t>weapon system </a:t>
            </a:r>
            <a:r>
              <a:rPr lang="en-US" sz="2600" b="0" i="0" dirty="0">
                <a:effectLst/>
                <a:latin typeface="Arial" panose="020B0604020202020204" pitchFamily="34" charset="0"/>
                <a:cs typeface="Arial" panose="020B0604020202020204" pitchFamily="34" charset="0"/>
              </a:rPr>
              <a:t>and manage, secure, and use data for operational effect”</a:t>
            </a:r>
          </a:p>
          <a:p>
            <a:pPr marL="0" indent="0">
              <a:spcBef>
                <a:spcPts val="1200"/>
              </a:spcBef>
              <a:buNone/>
            </a:pPr>
            <a:endParaRPr lang="en-US" sz="2600" b="0" i="0" dirty="0">
              <a:effectLst/>
              <a:latin typeface="Arial" panose="020B0604020202020204" pitchFamily="34" charset="0"/>
              <a:cs typeface="Arial" panose="020B0604020202020204" pitchFamily="34" charset="0"/>
            </a:endParaRPr>
          </a:p>
          <a:p>
            <a:pPr marL="0" indent="0">
              <a:spcBef>
                <a:spcPts val="1200"/>
              </a:spcBef>
              <a:buNone/>
            </a:pPr>
            <a:r>
              <a:rPr lang="en-US" sz="2600" b="0" i="0" dirty="0">
                <a:effectLst/>
                <a:latin typeface="Arial" panose="020B0604020202020204" pitchFamily="34" charset="0"/>
                <a:cs typeface="Arial" panose="020B0604020202020204" pitchFamily="34" charset="0"/>
              </a:rPr>
              <a:t>Vision:  “The DoD is a data-centric organization that uses data at speed and scale for operational advantage and increased efficiency”</a:t>
            </a:r>
          </a:p>
        </p:txBody>
      </p:sp>
      <p:pic>
        <p:nvPicPr>
          <p:cNvPr id="1026" name="Picture 2">
            <a:hlinkClick r:id="rId3"/>
            <a:extLst>
              <a:ext uri="{FF2B5EF4-FFF2-40B4-BE49-F238E27FC236}">
                <a16:creationId xmlns:a16="http://schemas.microsoft.com/office/drawing/2014/main" id="{1C2DEF79-65E3-4F59-A31C-FBF532E91C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68439" y="1022900"/>
            <a:ext cx="4114799" cy="5309420"/>
          </a:xfrm>
          <a:prstGeom prst="rect">
            <a:avLst/>
          </a:prstGeom>
          <a:solidFill>
            <a:srgbClr val="FFFFFF"/>
          </a:solidFill>
        </p:spPr>
      </p:pic>
      <p:pic>
        <p:nvPicPr>
          <p:cNvPr id="4" name="Picture 3">
            <a:extLst>
              <a:ext uri="{FF2B5EF4-FFF2-40B4-BE49-F238E27FC236}">
                <a16:creationId xmlns:a16="http://schemas.microsoft.com/office/drawing/2014/main" id="{6DEE9394-12C2-F1DB-C521-E2913C6258CD}"/>
              </a:ext>
            </a:extLst>
          </p:cNvPr>
          <p:cNvPicPr>
            <a:picLocks noChangeAspect="1"/>
          </p:cNvPicPr>
          <p:nvPr/>
        </p:nvPicPr>
        <p:blipFill>
          <a:blip r:embed="rId5"/>
          <a:stretch>
            <a:fillRect/>
          </a:stretch>
        </p:blipFill>
        <p:spPr>
          <a:xfrm>
            <a:off x="354093" y="1351977"/>
            <a:ext cx="6017756" cy="4105957"/>
          </a:xfrm>
          <a:prstGeom prst="rect">
            <a:avLst/>
          </a:prstGeom>
          <a:solidFill>
            <a:srgbClr val="00B0F0"/>
          </a:solidFill>
          <a:ln>
            <a:solidFill>
              <a:srgbClr val="0070C0"/>
            </a:solidFill>
          </a:ln>
        </p:spPr>
      </p:pic>
      <p:sp>
        <p:nvSpPr>
          <p:cNvPr id="5" name="Speech Bubble: Rectangle 4">
            <a:extLst>
              <a:ext uri="{FF2B5EF4-FFF2-40B4-BE49-F238E27FC236}">
                <a16:creationId xmlns:a16="http://schemas.microsoft.com/office/drawing/2014/main" id="{A01E23BB-6489-793A-7A0E-1696D0CECFA8}"/>
              </a:ext>
            </a:extLst>
          </p:cNvPr>
          <p:cNvSpPr/>
          <p:nvPr/>
        </p:nvSpPr>
        <p:spPr>
          <a:xfrm>
            <a:off x="6643630" y="1258362"/>
            <a:ext cx="5106296" cy="1574834"/>
          </a:xfrm>
          <a:prstGeom prst="wedgeRectCallout">
            <a:avLst>
              <a:gd name="adj1" fmla="val -64795"/>
              <a:gd name="adj2" fmla="val 5878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Data-Centricity</a:t>
            </a:r>
          </a:p>
        </p:txBody>
      </p:sp>
      <p:sp>
        <p:nvSpPr>
          <p:cNvPr id="6" name="Speech Bubble: Rectangle 5">
            <a:extLst>
              <a:ext uri="{FF2B5EF4-FFF2-40B4-BE49-F238E27FC236}">
                <a16:creationId xmlns:a16="http://schemas.microsoft.com/office/drawing/2014/main" id="{D1CFCA3F-852D-D05B-9FA2-A9DCBAC7FD3D}"/>
              </a:ext>
            </a:extLst>
          </p:cNvPr>
          <p:cNvSpPr/>
          <p:nvPr/>
        </p:nvSpPr>
        <p:spPr>
          <a:xfrm>
            <a:off x="6643630" y="3165141"/>
            <a:ext cx="5106296" cy="3082251"/>
          </a:xfrm>
          <a:prstGeom prst="wedgeRectCallout">
            <a:avLst>
              <a:gd name="adj1" fmla="val -68537"/>
              <a:gd name="adj2" fmla="val 13618"/>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“DoD is a </a:t>
            </a:r>
            <a:br>
              <a:rPr lang="en-US" sz="3600" dirty="0"/>
            </a:br>
            <a:r>
              <a:rPr lang="en-US" sz="3600" dirty="0"/>
              <a:t>data-centric organization”</a:t>
            </a:r>
            <a:br>
              <a:rPr lang="en-US" sz="3600" dirty="0"/>
            </a:br>
            <a:br>
              <a:rPr lang="en-US" sz="2400" dirty="0"/>
            </a:br>
            <a:r>
              <a:rPr lang="en-US" sz="3600" dirty="0"/>
              <a:t>“Data is a Strategic Asset”</a:t>
            </a:r>
          </a:p>
        </p:txBody>
      </p:sp>
    </p:spTree>
    <p:extLst>
      <p:ext uri="{BB962C8B-B14F-4D97-AF65-F5344CB8AC3E}">
        <p14:creationId xmlns:p14="http://schemas.microsoft.com/office/powerpoint/2010/main" val="127265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096C-1E13-48E8-A5D8-EBA13F8B5000}"/>
              </a:ext>
            </a:extLst>
          </p:cNvPr>
          <p:cNvSpPr>
            <a:spLocks noGrp="1"/>
          </p:cNvSpPr>
          <p:nvPr>
            <p:ph type="title"/>
          </p:nvPr>
        </p:nvSpPr>
        <p:spPr>
          <a:xfrm>
            <a:off x="1677314" y="0"/>
            <a:ext cx="8837371" cy="841248"/>
          </a:xfrm>
        </p:spPr>
        <p:txBody>
          <a:bodyPr>
            <a:normAutofit/>
          </a:bodyPr>
          <a:lstStyle/>
          <a:p>
            <a:r>
              <a:rPr lang="en-US" sz="2800" i="0" dirty="0">
                <a:effectLst/>
              </a:rPr>
              <a:t>7 Goals to Becoming a Data-Centric DoD</a:t>
            </a:r>
            <a:endParaRPr lang="en-US" sz="2800" dirty="0"/>
          </a:p>
        </p:txBody>
      </p:sp>
      <p:pic>
        <p:nvPicPr>
          <p:cNvPr id="2050" name="Picture 2">
            <a:extLst>
              <a:ext uri="{FF2B5EF4-FFF2-40B4-BE49-F238E27FC236}">
                <a16:creationId xmlns:a16="http://schemas.microsoft.com/office/drawing/2014/main" id="{CBCAF856-DD23-4E6E-BC86-F08EC4FC84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493" y="1030224"/>
            <a:ext cx="10895013" cy="4839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13716E-2736-EC56-23AA-2C5710D8CD13}"/>
              </a:ext>
            </a:extLst>
          </p:cNvPr>
          <p:cNvSpPr txBox="1"/>
          <p:nvPr/>
        </p:nvSpPr>
        <p:spPr>
          <a:xfrm>
            <a:off x="648493" y="6131805"/>
            <a:ext cx="7964557" cy="276999"/>
          </a:xfrm>
          <a:prstGeom prst="rect">
            <a:avLst/>
          </a:prstGeom>
          <a:noFill/>
        </p:spPr>
        <p:txBody>
          <a:bodyPr wrap="square" rtlCol="0">
            <a:spAutoFit/>
          </a:bodyPr>
          <a:lstStyle/>
          <a:p>
            <a:r>
              <a:rPr lang="en-US" sz="1200" dirty="0"/>
              <a:t>From DoD Data Strategy (https://media.defense.gov/2020/Oct/08/2002514180/-1/-1/0/DOD-DATA-STRATEGY.PDF)</a:t>
            </a:r>
          </a:p>
        </p:txBody>
      </p:sp>
    </p:spTree>
    <p:extLst>
      <p:ext uri="{BB962C8B-B14F-4D97-AF65-F5344CB8AC3E}">
        <p14:creationId xmlns:p14="http://schemas.microsoft.com/office/powerpoint/2010/main" val="1341611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7A7F29-360F-8EEE-18CA-F857EEEFCAA0}"/>
              </a:ext>
            </a:extLst>
          </p:cNvPr>
          <p:cNvSpPr/>
          <p:nvPr/>
        </p:nvSpPr>
        <p:spPr bwMode="auto">
          <a:xfrm>
            <a:off x="996380" y="1273854"/>
            <a:ext cx="1002687" cy="611702"/>
          </a:xfrm>
          <a:prstGeom prst="round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Rounded Corners 6">
            <a:extLst>
              <a:ext uri="{FF2B5EF4-FFF2-40B4-BE49-F238E27FC236}">
                <a16:creationId xmlns:a16="http://schemas.microsoft.com/office/drawing/2014/main" id="{0391C600-9B2F-31C8-E085-1EFEDA021B20}"/>
              </a:ext>
            </a:extLst>
          </p:cNvPr>
          <p:cNvSpPr/>
          <p:nvPr/>
        </p:nvSpPr>
        <p:spPr bwMode="auto">
          <a:xfrm>
            <a:off x="10192933" y="1273854"/>
            <a:ext cx="1002687" cy="611702"/>
          </a:xfrm>
          <a:prstGeom prst="round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7">
            <a:extLst>
              <a:ext uri="{FF2B5EF4-FFF2-40B4-BE49-F238E27FC236}">
                <a16:creationId xmlns:a16="http://schemas.microsoft.com/office/drawing/2014/main" id="{C9111F79-2757-4456-8266-CE031D73BA22}"/>
              </a:ext>
            </a:extLst>
          </p:cNvPr>
          <p:cNvSpPr>
            <a:spLocks noGrp="1"/>
          </p:cNvSpPr>
          <p:nvPr>
            <p:ph type="title"/>
          </p:nvPr>
        </p:nvSpPr>
        <p:spPr>
          <a:xfrm>
            <a:off x="485578" y="0"/>
            <a:ext cx="11136761" cy="795130"/>
          </a:xfrm>
        </p:spPr>
        <p:txBody>
          <a:bodyPr/>
          <a:lstStyle/>
          <a:p>
            <a:r>
              <a:rPr lang="en-US" dirty="0"/>
              <a:t>Tri-Service MOSA Initiative builds on Data Centricity</a:t>
            </a:r>
          </a:p>
        </p:txBody>
      </p:sp>
      <p:pic>
        <p:nvPicPr>
          <p:cNvPr id="3" name="Picture 2">
            <a:extLst>
              <a:ext uri="{FF2B5EF4-FFF2-40B4-BE49-F238E27FC236}">
                <a16:creationId xmlns:a16="http://schemas.microsoft.com/office/drawing/2014/main" id="{7CA45DF8-45CC-7242-9217-CB72D8EC33E2}"/>
              </a:ext>
            </a:extLst>
          </p:cNvPr>
          <p:cNvPicPr>
            <a:picLocks noChangeAspect="1"/>
          </p:cNvPicPr>
          <p:nvPr/>
        </p:nvPicPr>
        <p:blipFill>
          <a:blip r:embed="rId2"/>
          <a:stretch>
            <a:fillRect/>
          </a:stretch>
        </p:blipFill>
        <p:spPr>
          <a:xfrm>
            <a:off x="3970265" y="823705"/>
            <a:ext cx="7551782" cy="5634245"/>
          </a:xfrm>
          <a:prstGeom prst="rect">
            <a:avLst/>
          </a:prstGeom>
        </p:spPr>
      </p:pic>
      <p:sp>
        <p:nvSpPr>
          <p:cNvPr id="4" name="Rectangle 3">
            <a:extLst>
              <a:ext uri="{FF2B5EF4-FFF2-40B4-BE49-F238E27FC236}">
                <a16:creationId xmlns:a16="http://schemas.microsoft.com/office/drawing/2014/main" id="{459269B1-0E1F-AA0A-A014-65F6F219C959}"/>
              </a:ext>
            </a:extLst>
          </p:cNvPr>
          <p:cNvSpPr/>
          <p:nvPr/>
        </p:nvSpPr>
        <p:spPr bwMode="auto">
          <a:xfrm>
            <a:off x="4067175" y="1149635"/>
            <a:ext cx="676275" cy="7263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2B38937C-A78E-C2E1-FB4B-0C8AE682B26C}"/>
              </a:ext>
            </a:extLst>
          </p:cNvPr>
          <p:cNvSpPr/>
          <p:nvPr/>
        </p:nvSpPr>
        <p:spPr bwMode="auto">
          <a:xfrm>
            <a:off x="10694276" y="1149635"/>
            <a:ext cx="676275" cy="7263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2EED943E-9358-8184-5DFF-7838DA053D33}"/>
              </a:ext>
            </a:extLst>
          </p:cNvPr>
          <p:cNvSpPr/>
          <p:nvPr/>
        </p:nvSpPr>
        <p:spPr bwMode="auto">
          <a:xfrm>
            <a:off x="4105275" y="6299342"/>
            <a:ext cx="1152526" cy="22196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8D73977C-7223-4060-76AD-EB80A1525D89}"/>
              </a:ext>
            </a:extLst>
          </p:cNvPr>
          <p:cNvSpPr/>
          <p:nvPr/>
        </p:nvSpPr>
        <p:spPr bwMode="auto">
          <a:xfrm>
            <a:off x="10369521" y="6127891"/>
            <a:ext cx="1152526" cy="22196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Content Placeholder 5">
            <a:extLst>
              <a:ext uri="{FF2B5EF4-FFF2-40B4-BE49-F238E27FC236}">
                <a16:creationId xmlns:a16="http://schemas.microsoft.com/office/drawing/2014/main" id="{62D62C14-020B-BAB9-072C-E2F9E7CB1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 y="956876"/>
            <a:ext cx="4008155" cy="5171015"/>
          </a:xfrm>
          <a:prstGeom prst="rect">
            <a:avLst/>
          </a:prstGeom>
          <a:ln>
            <a:solidFill>
              <a:schemeClr val="tx1"/>
            </a:solidFill>
          </a:ln>
        </p:spPr>
      </p:pic>
      <p:pic>
        <p:nvPicPr>
          <p:cNvPr id="5" name="Picture 4">
            <a:extLst>
              <a:ext uri="{FF2B5EF4-FFF2-40B4-BE49-F238E27FC236}">
                <a16:creationId xmlns:a16="http://schemas.microsoft.com/office/drawing/2014/main" id="{85619CC9-BE4E-A357-9526-E0A37FAF29B4}"/>
              </a:ext>
            </a:extLst>
          </p:cNvPr>
          <p:cNvPicPr>
            <a:picLocks noChangeAspect="1"/>
          </p:cNvPicPr>
          <p:nvPr/>
        </p:nvPicPr>
        <p:blipFill>
          <a:blip r:embed="rId4"/>
          <a:stretch>
            <a:fillRect/>
          </a:stretch>
        </p:blipFill>
        <p:spPr>
          <a:xfrm>
            <a:off x="283742" y="133156"/>
            <a:ext cx="4974059" cy="6324794"/>
          </a:xfrm>
          <a:prstGeom prst="rect">
            <a:avLst/>
          </a:prstGeom>
        </p:spPr>
      </p:pic>
      <p:pic>
        <p:nvPicPr>
          <p:cNvPr id="14" name="Picture 13">
            <a:extLst>
              <a:ext uri="{FF2B5EF4-FFF2-40B4-BE49-F238E27FC236}">
                <a16:creationId xmlns:a16="http://schemas.microsoft.com/office/drawing/2014/main" id="{4CE36812-5B10-0DDA-8DCA-A0DC0D657B32}"/>
              </a:ext>
            </a:extLst>
          </p:cNvPr>
          <p:cNvPicPr>
            <a:picLocks noChangeAspect="1"/>
          </p:cNvPicPr>
          <p:nvPr/>
        </p:nvPicPr>
        <p:blipFill>
          <a:blip r:embed="rId5"/>
          <a:stretch>
            <a:fillRect/>
          </a:stretch>
        </p:blipFill>
        <p:spPr>
          <a:xfrm>
            <a:off x="5005138" y="133156"/>
            <a:ext cx="5174787" cy="6527639"/>
          </a:xfrm>
          <a:prstGeom prst="rect">
            <a:avLst/>
          </a:prstGeom>
        </p:spPr>
      </p:pic>
      <p:sp>
        <p:nvSpPr>
          <p:cNvPr id="15" name="TextBox 14">
            <a:extLst>
              <a:ext uri="{FF2B5EF4-FFF2-40B4-BE49-F238E27FC236}">
                <a16:creationId xmlns:a16="http://schemas.microsoft.com/office/drawing/2014/main" id="{B1E9AF74-FE4B-A553-8470-88849ECB0101}"/>
              </a:ext>
            </a:extLst>
          </p:cNvPr>
          <p:cNvSpPr txBox="1"/>
          <p:nvPr/>
        </p:nvSpPr>
        <p:spPr>
          <a:xfrm rot="20499703">
            <a:off x="1267389" y="3026061"/>
            <a:ext cx="8637301" cy="584775"/>
          </a:xfrm>
          <a:prstGeom prst="rect">
            <a:avLst/>
          </a:prstGeom>
          <a:noFill/>
        </p:spPr>
        <p:txBody>
          <a:bodyPr wrap="none" rtlCol="0">
            <a:spAutoFit/>
          </a:bodyPr>
          <a:lstStyle/>
          <a:p>
            <a:r>
              <a:rPr lang="en-US" b="1" dirty="0">
                <a:solidFill>
                  <a:srgbClr val="FF0000"/>
                </a:solidFill>
              </a:rPr>
              <a:t>REAFFIRMED AGAIN IN DECEMBER 2024</a:t>
            </a:r>
          </a:p>
        </p:txBody>
      </p:sp>
    </p:spTree>
    <p:extLst>
      <p:ext uri="{BB962C8B-B14F-4D97-AF65-F5344CB8AC3E}">
        <p14:creationId xmlns:p14="http://schemas.microsoft.com/office/powerpoint/2010/main" val="13708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0F16B0C-43DF-9BB3-41C9-F673AC79F1A7}"/>
              </a:ext>
            </a:extLst>
          </p:cNvPr>
          <p:cNvSpPr>
            <a:spLocks noGrp="1"/>
          </p:cNvSpPr>
          <p:nvPr>
            <p:ph type="title"/>
          </p:nvPr>
        </p:nvSpPr>
        <p:spPr>
          <a:xfrm>
            <a:off x="2063034" y="88286"/>
            <a:ext cx="7587748" cy="725762"/>
          </a:xfrm>
        </p:spPr>
        <p:txBody>
          <a:bodyPr/>
          <a:lstStyle/>
          <a:p>
            <a:r>
              <a:rPr lang="en-US" dirty="0"/>
              <a:t>Modular Open Systems Approach (MOSA)</a:t>
            </a:r>
          </a:p>
        </p:txBody>
      </p:sp>
      <p:pic>
        <p:nvPicPr>
          <p:cNvPr id="4" name="Picture 3">
            <a:extLst>
              <a:ext uri="{FF2B5EF4-FFF2-40B4-BE49-F238E27FC236}">
                <a16:creationId xmlns:a16="http://schemas.microsoft.com/office/drawing/2014/main" id="{33C1B2E0-D0B2-1BDC-B4D2-5F8BE7CBF538}"/>
              </a:ext>
            </a:extLst>
          </p:cNvPr>
          <p:cNvPicPr>
            <a:picLocks noChangeAspect="1"/>
          </p:cNvPicPr>
          <p:nvPr/>
        </p:nvPicPr>
        <p:blipFill>
          <a:blip r:embed="rId2"/>
          <a:stretch>
            <a:fillRect/>
          </a:stretch>
        </p:blipFill>
        <p:spPr>
          <a:xfrm>
            <a:off x="6105439" y="1334729"/>
            <a:ext cx="5609483" cy="4207112"/>
          </a:xfrm>
          <a:prstGeom prst="rect">
            <a:avLst/>
          </a:prstGeom>
          <a:noFill/>
        </p:spPr>
      </p:pic>
      <p:sp>
        <p:nvSpPr>
          <p:cNvPr id="15" name="Text Placeholder 3">
            <a:extLst>
              <a:ext uri="{FF2B5EF4-FFF2-40B4-BE49-F238E27FC236}">
                <a16:creationId xmlns:a16="http://schemas.microsoft.com/office/drawing/2014/main" id="{158F8EA6-B2DD-4816-A308-0516F6838773}"/>
              </a:ext>
            </a:extLst>
          </p:cNvPr>
          <p:cNvSpPr>
            <a:spLocks noGrp="1"/>
          </p:cNvSpPr>
          <p:nvPr>
            <p:ph type="body" sz="quarter" idx="12"/>
          </p:nvPr>
        </p:nvSpPr>
        <p:spPr>
          <a:xfrm>
            <a:off x="410817" y="990774"/>
            <a:ext cx="5446091" cy="4895850"/>
          </a:xfrm>
        </p:spPr>
        <p:txBody>
          <a:bodyPr/>
          <a:lstStyle/>
          <a:p>
            <a:pPr>
              <a:buFont typeface="Wingdings" panose="05000000000000000000" pitchFamily="2" charset="2"/>
              <a:buChar char="§"/>
            </a:pPr>
            <a:r>
              <a:rPr lang="en-US" sz="2400" b="1" dirty="0"/>
              <a:t>Across the Joint forces in the MS&amp;T community, the need for MOSA has been fully embraced</a:t>
            </a:r>
          </a:p>
          <a:p>
            <a:pPr>
              <a:buFont typeface="Wingdings" panose="05000000000000000000" pitchFamily="2" charset="2"/>
              <a:buChar char="§"/>
            </a:pPr>
            <a:r>
              <a:rPr lang="en-US" sz="2400" dirty="0"/>
              <a:t>MOSA has five main principles</a:t>
            </a:r>
          </a:p>
          <a:p>
            <a:pPr marL="1066785" lvl="1" indent="-457200">
              <a:buFont typeface="+mj-lt"/>
              <a:buAutoNum type="arabicParenR"/>
            </a:pPr>
            <a:r>
              <a:rPr lang="en-US" dirty="0"/>
              <a:t>Establish Enabling Environments</a:t>
            </a:r>
          </a:p>
          <a:p>
            <a:pPr marL="1066785" lvl="1" indent="-457200">
              <a:buFont typeface="+mj-lt"/>
              <a:buAutoNum type="arabicParenR"/>
            </a:pPr>
            <a:r>
              <a:rPr lang="en-US" dirty="0"/>
              <a:t>Employ Modular Design</a:t>
            </a:r>
          </a:p>
          <a:p>
            <a:pPr marL="1066785" lvl="1" indent="-457200">
              <a:buFont typeface="+mj-lt"/>
              <a:buAutoNum type="arabicParenR"/>
            </a:pPr>
            <a:r>
              <a:rPr lang="en-US" dirty="0"/>
              <a:t>Designate Key Interfaces</a:t>
            </a:r>
          </a:p>
          <a:p>
            <a:pPr marL="1066785" lvl="1" indent="-457200">
              <a:buFont typeface="+mj-lt"/>
              <a:buAutoNum type="arabicParenR"/>
            </a:pPr>
            <a:r>
              <a:rPr lang="en-US" dirty="0"/>
              <a:t>Use Open Standards</a:t>
            </a:r>
          </a:p>
          <a:p>
            <a:pPr marL="1066785" lvl="1" indent="-457200">
              <a:buFont typeface="+mj-lt"/>
              <a:buAutoNum type="arabicParenR"/>
            </a:pPr>
            <a:r>
              <a:rPr lang="en-US" dirty="0"/>
              <a:t>Certify Conformance </a:t>
            </a:r>
          </a:p>
        </p:txBody>
      </p:sp>
      <p:pic>
        <p:nvPicPr>
          <p:cNvPr id="10" name="Picture 9">
            <a:extLst>
              <a:ext uri="{FF2B5EF4-FFF2-40B4-BE49-F238E27FC236}">
                <a16:creationId xmlns:a16="http://schemas.microsoft.com/office/drawing/2014/main" id="{F894C806-2C8B-ACAD-A14C-F47CD2E2C6BB}"/>
              </a:ext>
            </a:extLst>
          </p:cNvPr>
          <p:cNvPicPr>
            <a:picLocks noChangeAspect="1"/>
          </p:cNvPicPr>
          <p:nvPr/>
        </p:nvPicPr>
        <p:blipFill>
          <a:blip r:embed="rId3"/>
          <a:stretch>
            <a:fillRect/>
          </a:stretch>
        </p:blipFill>
        <p:spPr>
          <a:xfrm>
            <a:off x="11466476" y="5181600"/>
            <a:ext cx="189214" cy="165132"/>
          </a:xfrm>
          <a:prstGeom prst="rect">
            <a:avLst/>
          </a:prstGeom>
        </p:spPr>
      </p:pic>
      <p:sp>
        <p:nvSpPr>
          <p:cNvPr id="11" name="TextBox 10">
            <a:extLst>
              <a:ext uri="{FF2B5EF4-FFF2-40B4-BE49-F238E27FC236}">
                <a16:creationId xmlns:a16="http://schemas.microsoft.com/office/drawing/2014/main" id="{F5BAEB26-E9C6-151F-8523-DFB293CC0367}"/>
              </a:ext>
            </a:extLst>
          </p:cNvPr>
          <p:cNvSpPr txBox="1"/>
          <p:nvPr/>
        </p:nvSpPr>
        <p:spPr>
          <a:xfrm>
            <a:off x="6217919" y="5541841"/>
            <a:ext cx="2765822" cy="400110"/>
          </a:xfrm>
          <a:prstGeom prst="rect">
            <a:avLst/>
          </a:prstGeom>
          <a:noFill/>
        </p:spPr>
        <p:txBody>
          <a:bodyPr wrap="none" rtlCol="0">
            <a:spAutoFit/>
          </a:bodyPr>
          <a:lstStyle/>
          <a:p>
            <a:r>
              <a:rPr lang="en-US" sz="2000" dirty="0"/>
              <a:t>PEO STRI Presentation</a:t>
            </a:r>
          </a:p>
        </p:txBody>
      </p:sp>
    </p:spTree>
    <p:extLst>
      <p:ext uri="{BB962C8B-B14F-4D97-AF65-F5344CB8AC3E}">
        <p14:creationId xmlns:p14="http://schemas.microsoft.com/office/powerpoint/2010/main" val="2340328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5787-F995-50C8-B203-49A809931F11}"/>
              </a:ext>
            </a:extLst>
          </p:cNvPr>
          <p:cNvSpPr>
            <a:spLocks noGrp="1"/>
          </p:cNvSpPr>
          <p:nvPr>
            <p:ph type="title"/>
          </p:nvPr>
        </p:nvSpPr>
        <p:spPr>
          <a:xfrm>
            <a:off x="2397039" y="0"/>
            <a:ext cx="7416800" cy="795130"/>
          </a:xfrm>
        </p:spPr>
        <p:txBody>
          <a:bodyPr wrap="square" anchor="ctr">
            <a:normAutofit/>
          </a:bodyPr>
          <a:lstStyle/>
          <a:p>
            <a:pPr>
              <a:lnSpc>
                <a:spcPct val="90000"/>
              </a:lnSpc>
            </a:pPr>
            <a:r>
              <a:rPr lang="en-US" sz="2400" dirty="0"/>
              <a:t>PEO’s across the DOD have fully adopted MOSA</a:t>
            </a:r>
          </a:p>
        </p:txBody>
      </p:sp>
      <p:pic>
        <p:nvPicPr>
          <p:cNvPr id="5" name="Content Placeholder 4">
            <a:extLst>
              <a:ext uri="{FF2B5EF4-FFF2-40B4-BE49-F238E27FC236}">
                <a16:creationId xmlns:a16="http://schemas.microsoft.com/office/drawing/2014/main" id="{85FD680D-11F7-77C6-AF53-708AFF77F91A}"/>
              </a:ext>
            </a:extLst>
          </p:cNvPr>
          <p:cNvPicPr>
            <a:picLocks noGrp="1" noChangeAspect="1"/>
          </p:cNvPicPr>
          <p:nvPr>
            <p:ph sz="quarter" idx="11"/>
          </p:nvPr>
        </p:nvPicPr>
        <p:blipFill>
          <a:blip r:embed="rId2"/>
          <a:stretch>
            <a:fillRect/>
          </a:stretch>
        </p:blipFill>
        <p:spPr>
          <a:xfrm>
            <a:off x="818732" y="1046715"/>
            <a:ext cx="10573412" cy="5075237"/>
          </a:xfrm>
          <a:noFill/>
        </p:spPr>
      </p:pic>
    </p:spTree>
    <p:extLst>
      <p:ext uri="{BB962C8B-B14F-4D97-AF65-F5344CB8AC3E}">
        <p14:creationId xmlns:p14="http://schemas.microsoft.com/office/powerpoint/2010/main" val="117779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9187-0D2D-22E0-48E6-10A8D2A98DF9}"/>
              </a:ext>
            </a:extLst>
          </p:cNvPr>
          <p:cNvPicPr>
            <a:picLocks noChangeAspect="1"/>
          </p:cNvPicPr>
          <p:nvPr/>
        </p:nvPicPr>
        <p:blipFill>
          <a:blip r:embed="rId2"/>
          <a:stretch>
            <a:fillRect/>
          </a:stretch>
        </p:blipFill>
        <p:spPr>
          <a:xfrm>
            <a:off x="1275734" y="893661"/>
            <a:ext cx="9397181" cy="5285914"/>
          </a:xfrm>
          <a:prstGeom prst="rect">
            <a:avLst/>
          </a:prstGeom>
        </p:spPr>
      </p:pic>
      <p:pic>
        <p:nvPicPr>
          <p:cNvPr id="2" name="Picture 1">
            <a:extLst>
              <a:ext uri="{FF2B5EF4-FFF2-40B4-BE49-F238E27FC236}">
                <a16:creationId xmlns:a16="http://schemas.microsoft.com/office/drawing/2014/main" id="{B72A0AA6-2B19-E6B1-D9E3-28796B08EA18}"/>
              </a:ext>
            </a:extLst>
          </p:cNvPr>
          <p:cNvPicPr>
            <a:picLocks noChangeAspect="1"/>
          </p:cNvPicPr>
          <p:nvPr/>
        </p:nvPicPr>
        <p:blipFill>
          <a:blip r:embed="rId3"/>
          <a:stretch>
            <a:fillRect/>
          </a:stretch>
        </p:blipFill>
        <p:spPr>
          <a:xfrm>
            <a:off x="10210003" y="5716437"/>
            <a:ext cx="369678" cy="247902"/>
          </a:xfrm>
          <a:prstGeom prst="rect">
            <a:avLst/>
          </a:prstGeom>
        </p:spPr>
      </p:pic>
      <p:sp>
        <p:nvSpPr>
          <p:cNvPr id="4" name="Title 3">
            <a:extLst>
              <a:ext uri="{FF2B5EF4-FFF2-40B4-BE49-F238E27FC236}">
                <a16:creationId xmlns:a16="http://schemas.microsoft.com/office/drawing/2014/main" id="{2F14EC9B-2654-1AF1-7B3E-61FEE3C9D891}"/>
              </a:ext>
            </a:extLst>
          </p:cNvPr>
          <p:cNvSpPr>
            <a:spLocks noGrp="1"/>
          </p:cNvSpPr>
          <p:nvPr>
            <p:ph type="title"/>
          </p:nvPr>
        </p:nvSpPr>
        <p:spPr/>
        <p:txBody>
          <a:bodyPr/>
          <a:lstStyle/>
          <a:p>
            <a:r>
              <a:rPr lang="en-US" dirty="0"/>
              <a:t>PEO STRI MOSA Strategy</a:t>
            </a:r>
          </a:p>
        </p:txBody>
      </p:sp>
    </p:spTree>
    <p:extLst>
      <p:ext uri="{BB962C8B-B14F-4D97-AF65-F5344CB8AC3E}">
        <p14:creationId xmlns:p14="http://schemas.microsoft.com/office/powerpoint/2010/main" val="403926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0AB3-58F4-4273-99E6-354E0CF0A49A}"/>
              </a:ext>
            </a:extLst>
          </p:cNvPr>
          <p:cNvSpPr>
            <a:spLocks noGrp="1"/>
          </p:cNvSpPr>
          <p:nvPr>
            <p:ph type="title"/>
          </p:nvPr>
        </p:nvSpPr>
        <p:spPr/>
        <p:txBody>
          <a:bodyPr wrap="square" anchor="ctr">
            <a:normAutofit/>
          </a:bodyPr>
          <a:lstStyle/>
          <a:p>
            <a:r>
              <a:rPr lang="en-US" sz="2800" dirty="0"/>
              <a:t>Agenda</a:t>
            </a:r>
          </a:p>
        </p:txBody>
      </p:sp>
      <p:sp>
        <p:nvSpPr>
          <p:cNvPr id="3" name="Content Placeholder 2">
            <a:extLst>
              <a:ext uri="{FF2B5EF4-FFF2-40B4-BE49-F238E27FC236}">
                <a16:creationId xmlns:a16="http://schemas.microsoft.com/office/drawing/2014/main" id="{2AC0D0C9-57D2-4046-8DE4-9DE3A6BB3D17}"/>
              </a:ext>
            </a:extLst>
          </p:cNvPr>
          <p:cNvSpPr>
            <a:spLocks noGrp="1"/>
          </p:cNvSpPr>
          <p:nvPr>
            <p:ph idx="1"/>
          </p:nvPr>
        </p:nvSpPr>
        <p:spPr>
          <a:xfrm>
            <a:off x="288325" y="1053389"/>
            <a:ext cx="11233088" cy="5289746"/>
          </a:xfrm>
        </p:spPr>
        <p:txBody>
          <a:bodyPr wrap="square" anchor="t">
            <a:normAutofit/>
          </a:bodyPr>
          <a:lstStyle/>
          <a:p>
            <a:pPr>
              <a:lnSpc>
                <a:spcPct val="90000"/>
              </a:lnSpc>
              <a:buFont typeface="Wingdings" panose="05000000000000000000" pitchFamily="2" charset="2"/>
              <a:buChar char="§"/>
            </a:pPr>
            <a:r>
              <a:rPr lang="en-US" sz="1800" b="1" dirty="0"/>
              <a:t>Intro to Data Distribution Service (DDS) an Object Management Group (OMG) Standard</a:t>
            </a:r>
          </a:p>
          <a:p>
            <a:pPr lvl="1">
              <a:lnSpc>
                <a:spcPct val="90000"/>
              </a:lnSpc>
              <a:buFont typeface="Wingdings" panose="05000000000000000000" pitchFamily="2" charset="2"/>
              <a:buChar char="§"/>
            </a:pPr>
            <a:r>
              <a:rPr lang="en-US" sz="1800" dirty="0"/>
              <a:t>The history and makeup up the OMG DDS standards</a:t>
            </a:r>
            <a:endParaRPr lang="en-US" b="1" dirty="0"/>
          </a:p>
          <a:p>
            <a:pPr>
              <a:lnSpc>
                <a:spcPct val="90000"/>
              </a:lnSpc>
              <a:buFont typeface="Wingdings" panose="05000000000000000000" pitchFamily="2" charset="2"/>
              <a:buChar char="§"/>
            </a:pPr>
            <a:r>
              <a:rPr lang="en-US" sz="1800" b="1" dirty="0"/>
              <a:t>Introduction to Interoperability vs Interconnectivity, composability </a:t>
            </a:r>
          </a:p>
          <a:p>
            <a:pPr lvl="1">
              <a:lnSpc>
                <a:spcPct val="90000"/>
              </a:lnSpc>
              <a:buFont typeface="Wingdings" panose="05000000000000000000" pitchFamily="2" charset="2"/>
              <a:buChar char="§"/>
            </a:pPr>
            <a:r>
              <a:rPr lang="en-US" sz="1800" dirty="0"/>
              <a:t>What are the different levels of interoperability</a:t>
            </a:r>
          </a:p>
          <a:p>
            <a:pPr lvl="1">
              <a:lnSpc>
                <a:spcPct val="90000"/>
              </a:lnSpc>
              <a:buFont typeface="Wingdings" panose="05000000000000000000" pitchFamily="2" charset="2"/>
              <a:buChar char="§"/>
            </a:pPr>
            <a:r>
              <a:rPr lang="en-US" sz="1800" dirty="0"/>
              <a:t>What are the requirements for semantic interoperability</a:t>
            </a:r>
          </a:p>
          <a:p>
            <a:pPr lvl="1">
              <a:lnSpc>
                <a:spcPct val="90000"/>
              </a:lnSpc>
              <a:buFont typeface="Wingdings" panose="05000000000000000000" pitchFamily="2" charset="2"/>
              <a:buChar char="§"/>
            </a:pPr>
            <a:r>
              <a:rPr lang="en-US" sz="1800" dirty="0"/>
              <a:t>What is a compostable system</a:t>
            </a:r>
          </a:p>
          <a:p>
            <a:pPr>
              <a:lnSpc>
                <a:spcPct val="90000"/>
              </a:lnSpc>
              <a:buFont typeface="Wingdings" panose="05000000000000000000" pitchFamily="2" charset="2"/>
              <a:buChar char="§"/>
            </a:pPr>
            <a:r>
              <a:rPr lang="en-US" sz="1800" b="1" dirty="0"/>
              <a:t>The Modular Open Systems Approach (MOSA) and the US DoD Data Strategy </a:t>
            </a:r>
          </a:p>
          <a:p>
            <a:pPr lvl="1">
              <a:lnSpc>
                <a:spcPct val="90000"/>
              </a:lnSpc>
              <a:buFont typeface="Wingdings" panose="05000000000000000000" pitchFamily="2" charset="2"/>
              <a:buChar char="§"/>
            </a:pPr>
            <a:r>
              <a:rPr lang="en-US" sz="1800" dirty="0"/>
              <a:t>Why is the DoD calling for Data-Centricity</a:t>
            </a:r>
          </a:p>
          <a:p>
            <a:pPr lvl="1">
              <a:lnSpc>
                <a:spcPct val="90000"/>
              </a:lnSpc>
              <a:buFont typeface="Wingdings" panose="05000000000000000000" pitchFamily="2" charset="2"/>
              <a:buChar char="§"/>
            </a:pPr>
            <a:r>
              <a:rPr lang="en-US" sz="1800" dirty="0"/>
              <a:t>Why are these are required for all DoD systems</a:t>
            </a:r>
          </a:p>
          <a:p>
            <a:pPr>
              <a:lnSpc>
                <a:spcPct val="90000"/>
              </a:lnSpc>
              <a:buFont typeface="Wingdings" panose="05000000000000000000" pitchFamily="2" charset="2"/>
              <a:buChar char="§"/>
            </a:pPr>
            <a:r>
              <a:rPr lang="en-US" sz="1800" b="1" dirty="0"/>
              <a:t>The Data Distribution Service (DDS) an Object Management Group (OMG) Standard </a:t>
            </a:r>
          </a:p>
          <a:p>
            <a:pPr lvl="1">
              <a:lnSpc>
                <a:spcPct val="90000"/>
              </a:lnSpc>
              <a:buFont typeface="Wingdings" panose="05000000000000000000" pitchFamily="2" charset="2"/>
              <a:buChar char="§"/>
            </a:pPr>
            <a:r>
              <a:rPr lang="en-US" sz="1800" dirty="0"/>
              <a:t>How do the features of OMG DDS provide interoperability within and between systems, including APIs, Quality of Service (QoS), Discovery, and Wide Area Network (WAN) connectivity</a:t>
            </a:r>
          </a:p>
          <a:p>
            <a:pPr>
              <a:lnSpc>
                <a:spcPct val="90000"/>
              </a:lnSpc>
              <a:buFont typeface="Wingdings" panose="05000000000000000000" pitchFamily="2" charset="2"/>
              <a:buChar char="§"/>
            </a:pPr>
            <a:r>
              <a:rPr lang="en-US" sz="1800" b="1" dirty="0"/>
              <a:t>Intro to OMG DDS Secure, an OMG Standard</a:t>
            </a:r>
          </a:p>
          <a:p>
            <a:pPr lvl="1">
              <a:lnSpc>
                <a:spcPct val="90000"/>
              </a:lnSpc>
              <a:buFont typeface="Wingdings" panose="05000000000000000000" pitchFamily="2" charset="2"/>
              <a:buChar char="§"/>
            </a:pPr>
            <a:r>
              <a:rPr lang="en-US" sz="1800" dirty="0"/>
              <a:t>Authentication, Role-Based Access Control, Encryption, Data Tagging, and Event Logging</a:t>
            </a:r>
          </a:p>
          <a:p>
            <a:pPr lvl="1">
              <a:lnSpc>
                <a:spcPct val="90000"/>
              </a:lnSpc>
              <a:buFont typeface="Wingdings" panose="05000000000000000000" pitchFamily="2" charset="2"/>
              <a:buChar char="§"/>
            </a:pPr>
            <a:r>
              <a:rPr lang="en-US" sz="1800" dirty="0"/>
              <a:t>Fine-grained security configuration including securing individual data topics</a:t>
            </a:r>
          </a:p>
          <a:p>
            <a:pPr>
              <a:lnSpc>
                <a:spcPct val="90000"/>
              </a:lnSpc>
              <a:buFont typeface="Wingdings" panose="05000000000000000000" pitchFamily="2" charset="2"/>
              <a:buChar char="§"/>
            </a:pPr>
            <a:r>
              <a:rPr lang="en-US" sz="1800" b="1" dirty="0"/>
              <a:t>Examples of securing real-time distributed LVC simulations with OMG DDS</a:t>
            </a:r>
          </a:p>
        </p:txBody>
      </p:sp>
    </p:spTree>
    <p:extLst>
      <p:ext uri="{BB962C8B-B14F-4D97-AF65-F5344CB8AC3E}">
        <p14:creationId xmlns:p14="http://schemas.microsoft.com/office/powerpoint/2010/main" val="370776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2767EF9-BC36-E587-5BA0-9F74F0280BA9}"/>
              </a:ext>
            </a:extLst>
          </p:cNvPr>
          <p:cNvSpPr>
            <a:spLocks noGrp="1"/>
          </p:cNvSpPr>
          <p:nvPr>
            <p:ph type="title"/>
          </p:nvPr>
        </p:nvSpPr>
        <p:spPr>
          <a:xfrm>
            <a:off x="2397039" y="0"/>
            <a:ext cx="7416800" cy="795130"/>
          </a:xfrm>
        </p:spPr>
        <p:txBody>
          <a:bodyPr wrap="square" anchor="ctr">
            <a:normAutofit/>
          </a:bodyPr>
          <a:lstStyle/>
          <a:p>
            <a:r>
              <a:rPr lang="en-US" dirty="0"/>
              <a:t>MOSA Goals in Standardization</a:t>
            </a:r>
          </a:p>
        </p:txBody>
      </p:sp>
      <p:pic>
        <p:nvPicPr>
          <p:cNvPr id="11" name="Picture 10">
            <a:extLst>
              <a:ext uri="{FF2B5EF4-FFF2-40B4-BE49-F238E27FC236}">
                <a16:creationId xmlns:a16="http://schemas.microsoft.com/office/drawing/2014/main" id="{E77A4247-FB26-EED0-8370-DA0500C3A01A}"/>
              </a:ext>
            </a:extLst>
          </p:cNvPr>
          <p:cNvPicPr>
            <a:picLocks noChangeAspect="1"/>
          </p:cNvPicPr>
          <p:nvPr/>
        </p:nvPicPr>
        <p:blipFill>
          <a:blip r:embed="rId2"/>
          <a:stretch>
            <a:fillRect/>
          </a:stretch>
        </p:blipFill>
        <p:spPr>
          <a:xfrm>
            <a:off x="818732" y="870155"/>
            <a:ext cx="10573412" cy="5251797"/>
          </a:xfrm>
          <a:prstGeom prst="rect">
            <a:avLst/>
          </a:prstGeom>
          <a:noFill/>
        </p:spPr>
      </p:pic>
    </p:spTree>
    <p:extLst>
      <p:ext uri="{BB962C8B-B14F-4D97-AF65-F5344CB8AC3E}">
        <p14:creationId xmlns:p14="http://schemas.microsoft.com/office/powerpoint/2010/main" val="104946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CEF8B-4343-81B4-631D-2E76974CA122}"/>
              </a:ext>
            </a:extLst>
          </p:cNvPr>
          <p:cNvSpPr>
            <a:spLocks noGrp="1"/>
          </p:cNvSpPr>
          <p:nvPr>
            <p:ph type="title"/>
          </p:nvPr>
        </p:nvSpPr>
        <p:spPr/>
        <p:txBody>
          <a:bodyPr/>
          <a:lstStyle/>
          <a:p>
            <a:r>
              <a:rPr lang="en-US" dirty="0"/>
              <a:t>MOSA Benefits and Approaches</a:t>
            </a:r>
          </a:p>
        </p:txBody>
      </p:sp>
      <p:pic>
        <p:nvPicPr>
          <p:cNvPr id="9" name="Picture 8">
            <a:extLst>
              <a:ext uri="{FF2B5EF4-FFF2-40B4-BE49-F238E27FC236}">
                <a16:creationId xmlns:a16="http://schemas.microsoft.com/office/drawing/2014/main" id="{7A482D67-502D-FD36-7561-5A0E5BE5098E}"/>
              </a:ext>
            </a:extLst>
          </p:cNvPr>
          <p:cNvPicPr>
            <a:picLocks noChangeAspect="1"/>
          </p:cNvPicPr>
          <p:nvPr/>
        </p:nvPicPr>
        <p:blipFill>
          <a:blip r:embed="rId2"/>
          <a:stretch>
            <a:fillRect/>
          </a:stretch>
        </p:blipFill>
        <p:spPr>
          <a:xfrm>
            <a:off x="600997" y="841249"/>
            <a:ext cx="10652022" cy="5608496"/>
          </a:xfrm>
          <a:prstGeom prst="rect">
            <a:avLst/>
          </a:prstGeom>
        </p:spPr>
      </p:pic>
    </p:spTree>
    <p:extLst>
      <p:ext uri="{BB962C8B-B14F-4D97-AF65-F5344CB8AC3E}">
        <p14:creationId xmlns:p14="http://schemas.microsoft.com/office/powerpoint/2010/main" val="1519570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B1FDFC81-B2C3-499F-B065-0DA88F651C30}"/>
              </a:ext>
            </a:extLst>
          </p:cNvPr>
          <p:cNvGraphicFramePr>
            <a:graphicFrameLocks noGrp="1"/>
          </p:cNvGraphicFramePr>
          <p:nvPr>
            <p:ph sz="half" idx="2"/>
          </p:nvPr>
        </p:nvGraphicFramePr>
        <p:xfrm>
          <a:off x="6129249" y="833934"/>
          <a:ext cx="5995608" cy="5540986"/>
        </p:xfrm>
        <a:graphic>
          <a:graphicData uri="http://schemas.openxmlformats.org/drawingml/2006/table">
            <a:tbl>
              <a:tblPr firstRow="1" bandRow="1">
                <a:tableStyleId>{073A0DAA-6AF3-43AB-8588-CEC1D06C72B9}</a:tableStyleId>
              </a:tblPr>
              <a:tblGrid>
                <a:gridCol w="4052719">
                  <a:extLst>
                    <a:ext uri="{9D8B030D-6E8A-4147-A177-3AD203B41FA5}">
                      <a16:colId xmlns:a16="http://schemas.microsoft.com/office/drawing/2014/main" val="1491730413"/>
                    </a:ext>
                  </a:extLst>
                </a:gridCol>
                <a:gridCol w="1942889">
                  <a:extLst>
                    <a:ext uri="{9D8B030D-6E8A-4147-A177-3AD203B41FA5}">
                      <a16:colId xmlns:a16="http://schemas.microsoft.com/office/drawing/2014/main" val="1778414575"/>
                    </a:ext>
                  </a:extLst>
                </a:gridCol>
              </a:tblGrid>
              <a:tr h="448423">
                <a:tc>
                  <a:txBody>
                    <a:bodyPr/>
                    <a:lstStyle/>
                    <a:p>
                      <a:pPr algn="ctr"/>
                      <a:r>
                        <a:rPr lang="en-US" sz="2400" dirty="0">
                          <a:latin typeface="Arial" panose="020B0604020202020204" pitchFamily="34" charset="0"/>
                          <a:cs typeface="Arial" panose="020B0604020202020204" pitchFamily="34" charset="0"/>
                        </a:rPr>
                        <a:t>Standard</a:t>
                      </a:r>
                      <a:endParaRPr lang="en-US" sz="1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Industry</a:t>
                      </a:r>
                    </a:p>
                  </a:txBody>
                  <a:tcPr/>
                </a:tc>
                <a:extLst>
                  <a:ext uri="{0D108BD9-81ED-4DB2-BD59-A6C34878D82A}">
                    <a16:rowId xmlns:a16="http://schemas.microsoft.com/office/drawing/2014/main" val="3977169310"/>
                  </a:ext>
                </a:extLst>
              </a:tr>
              <a:tr h="549318">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3"/>
                        </a:rPr>
                        <a:t>Open Robotics</a:t>
                      </a:r>
                      <a:r>
                        <a:rPr lang="en-US" sz="1400" dirty="0">
                          <a:solidFill>
                            <a:srgbClr val="000000"/>
                          </a:solidFill>
                          <a:effectLst/>
                          <a:latin typeface="Arial" panose="020B0604020202020204" pitchFamily="34" charset="0"/>
                          <a:cs typeface="Arial" panose="020B0604020202020204" pitchFamily="34" charset="0"/>
                        </a:rPr>
                        <a:t> </a:t>
                      </a:r>
                      <a:r>
                        <a:rPr lang="en-US" sz="1400" u="none" strike="noStrike" dirty="0">
                          <a:solidFill>
                            <a:srgbClr val="0052CC"/>
                          </a:solidFill>
                          <a:effectLst/>
                          <a:latin typeface="Arial" panose="020B0604020202020204" pitchFamily="34" charset="0"/>
                          <a:cs typeface="Arial" panose="020B0604020202020204" pitchFamily="34" charset="0"/>
                          <a:hlinkClick r:id="rId4"/>
                        </a:rPr>
                        <a:t>Robotic Operating System v2</a:t>
                      </a:r>
                      <a:r>
                        <a:rPr lang="en-US" sz="1400" u="none" strike="noStrike" dirty="0">
                          <a:solidFill>
                            <a:srgbClr val="0052CC"/>
                          </a:solidFill>
                          <a:effectLst/>
                          <a:latin typeface="Arial" panose="020B0604020202020204" pitchFamily="34" charset="0"/>
                          <a:cs typeface="Arial" panose="020B0604020202020204" pitchFamily="34" charset="0"/>
                        </a:rPr>
                        <a:t> (ROS2)</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Horizontal / Robotics</a:t>
                      </a:r>
                    </a:p>
                  </a:txBody>
                  <a:tcPr marL="95250" marR="95250" marT="66675" marB="66675"/>
                </a:tc>
                <a:extLst>
                  <a:ext uri="{0D108BD9-81ED-4DB2-BD59-A6C34878D82A}">
                    <a16:rowId xmlns:a16="http://schemas.microsoft.com/office/drawing/2014/main" val="2024143390"/>
                  </a:ext>
                </a:extLst>
              </a:tr>
              <a:tr h="418533">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5"/>
                        </a:rPr>
                        <a:t>Sensor Open System Architecture</a:t>
                      </a:r>
                      <a:r>
                        <a:rPr lang="en-US" sz="1400" u="none" strike="noStrike" dirty="0">
                          <a:solidFill>
                            <a:srgbClr val="0052CC"/>
                          </a:solidFill>
                          <a:effectLst/>
                          <a:latin typeface="Arial" panose="020B0604020202020204" pitchFamily="34" charset="0"/>
                          <a:cs typeface="Arial" panose="020B0604020202020204" pitchFamily="34" charset="0"/>
                        </a:rPr>
                        <a:t> (SOSA)</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014300819"/>
                  </a:ext>
                </a:extLst>
              </a:tr>
              <a:tr h="523204">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6"/>
                        </a:rPr>
                        <a:t>Tactical Microgrid Standards Consortium</a:t>
                      </a:r>
                      <a:r>
                        <a:rPr lang="en-US" sz="1400" dirty="0">
                          <a:solidFill>
                            <a:srgbClr val="000000"/>
                          </a:solidFill>
                          <a:effectLst/>
                          <a:latin typeface="Arial" panose="020B0604020202020204" pitchFamily="34" charset="0"/>
                          <a:cs typeface="Arial" panose="020B0604020202020204" pitchFamily="34" charset="0"/>
                        </a:rPr>
                        <a:t> (TMSC)</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Energy</a:t>
                      </a:r>
                    </a:p>
                  </a:txBody>
                  <a:tcPr marL="95250" marR="95250" marT="66675" marB="66675"/>
                </a:tc>
                <a:extLst>
                  <a:ext uri="{0D108BD9-81ED-4DB2-BD59-A6C34878D82A}">
                    <a16:rowId xmlns:a16="http://schemas.microsoft.com/office/drawing/2014/main" val="1016788721"/>
                  </a:ext>
                </a:extLst>
              </a:tr>
              <a:tr h="549318">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7"/>
                        </a:rPr>
                        <a:t>Unmanned Systems (</a:t>
                      </a:r>
                      <a:r>
                        <a:rPr lang="en-US" sz="1400" u="none" strike="noStrike" dirty="0" err="1">
                          <a:solidFill>
                            <a:srgbClr val="1155CC"/>
                          </a:solidFill>
                          <a:effectLst/>
                          <a:latin typeface="Arial" panose="020B0604020202020204" pitchFamily="34" charset="0"/>
                          <a:cs typeface="Arial" panose="020B0604020202020204" pitchFamily="34" charset="0"/>
                          <a:hlinkClick r:id="rId7"/>
                        </a:rPr>
                        <a:t>UxS</a:t>
                      </a:r>
                      <a:r>
                        <a:rPr lang="en-US" sz="1400" u="none" strike="noStrike" dirty="0">
                          <a:solidFill>
                            <a:srgbClr val="1155CC"/>
                          </a:solidFill>
                          <a:effectLst/>
                          <a:latin typeface="Arial" panose="020B0604020202020204" pitchFamily="34" charset="0"/>
                          <a:cs typeface="Arial" panose="020B0604020202020204" pitchFamily="34" charset="0"/>
                          <a:hlinkClick r:id="rId7"/>
                        </a:rPr>
                        <a:t>) Control Segment (UCS) Architecture</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444169653"/>
                  </a:ext>
                </a:extLst>
              </a:tr>
              <a:tr h="549318">
                <a:tc>
                  <a:txBody>
                    <a:bodyPr/>
                    <a:lstStyle/>
                    <a:p>
                      <a:pPr algn="l" fontAlgn="t"/>
                      <a:r>
                        <a:rPr lang="en-US" sz="1400" dirty="0">
                          <a:effectLst/>
                          <a:latin typeface="Arial" panose="020B0604020202020204" pitchFamily="34" charset="0"/>
                          <a:cs typeface="Arial" panose="020B0604020202020204" pitchFamily="34" charset="0"/>
                          <a:hlinkClick r:id="rId8"/>
                        </a:rPr>
                        <a:t>Robot Operating System-Military; Robotic Technology Kernel </a:t>
                      </a:r>
                      <a:r>
                        <a:rPr lang="en-US" sz="1400" dirty="0">
                          <a:effectLst/>
                          <a:latin typeface="Arial" panose="020B0604020202020204" pitchFamily="34" charset="0"/>
                          <a:cs typeface="Arial" panose="020B0604020202020204" pitchFamily="34" charset="0"/>
                        </a:rPr>
                        <a:t>(ROS-M and RTK)</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 / Robotics</a:t>
                      </a:r>
                    </a:p>
                  </a:txBody>
                  <a:tcPr marL="95250" marR="95250" marT="66675" marB="66675"/>
                </a:tc>
                <a:extLst>
                  <a:ext uri="{0D108BD9-81ED-4DB2-BD59-A6C34878D82A}">
                    <a16:rowId xmlns:a16="http://schemas.microsoft.com/office/drawing/2014/main" val="3670522969"/>
                  </a:ext>
                </a:extLst>
              </a:tr>
              <a:tr h="368535">
                <a:tc>
                  <a:txBody>
                    <a:bodyPr/>
                    <a:lstStyle/>
                    <a:p>
                      <a:pPr algn="l" fontAlgn="t"/>
                      <a:r>
                        <a:rPr lang="en-US" sz="1400" dirty="0">
                          <a:effectLst/>
                          <a:latin typeface="Arial" panose="020B0604020202020204" pitchFamily="34" charset="0"/>
                          <a:cs typeface="Arial" panose="020B0604020202020204" pitchFamily="34" charset="0"/>
                          <a:hlinkClick r:id="rId9"/>
                        </a:rPr>
                        <a:t>Joint Architecture for Unmanned Systems </a:t>
                      </a:r>
                      <a:r>
                        <a:rPr lang="en-US" sz="1400" dirty="0">
                          <a:effectLst/>
                          <a:latin typeface="Arial" panose="020B0604020202020204" pitchFamily="34" charset="0"/>
                          <a:cs typeface="Arial" panose="020B0604020202020204" pitchFamily="34" charset="0"/>
                        </a:rPr>
                        <a:t>(JAUS)</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 / Robotics</a:t>
                      </a:r>
                    </a:p>
                  </a:txBody>
                  <a:tcPr marL="95250" marR="95250" marT="66675" marB="66675"/>
                </a:tc>
                <a:extLst>
                  <a:ext uri="{0D108BD9-81ED-4DB2-BD59-A6C34878D82A}">
                    <a16:rowId xmlns:a16="http://schemas.microsoft.com/office/drawing/2014/main" val="2207599075"/>
                  </a:ext>
                </a:extLst>
              </a:tr>
              <a:tr h="357236">
                <a:tc>
                  <a:txBody>
                    <a:bodyPr/>
                    <a:lstStyle/>
                    <a:p>
                      <a:pPr algn="l" fontAlgn="t"/>
                      <a:r>
                        <a:rPr lang="en-US" sz="1400" dirty="0">
                          <a:effectLst/>
                          <a:latin typeface="Arial" panose="020B0604020202020204" pitchFamily="34" charset="0"/>
                          <a:cs typeface="Arial" panose="020B0604020202020204" pitchFamily="34" charset="0"/>
                        </a:rPr>
                        <a:t>Naval Open Systems Architecture (OSA)</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2869707067"/>
                  </a:ext>
                </a:extLst>
              </a:tr>
              <a:tr h="508213">
                <a:tc>
                  <a:txBody>
                    <a:bodyPr/>
                    <a:lstStyle/>
                    <a:p>
                      <a:r>
                        <a:rPr lang="en-US" sz="1400" b="0" i="0" u="none" strike="noStrike" baseline="0" dirty="0">
                          <a:latin typeface="Arial" panose="020B0604020202020204" pitchFamily="34" charset="0"/>
                          <a:cs typeface="Arial" panose="020B0604020202020204" pitchFamily="34" charset="0"/>
                        </a:rPr>
                        <a:t>Control Architecture for Robotic Agent Command and Sensing (</a:t>
                      </a:r>
                      <a:r>
                        <a:rPr lang="en-US" sz="1400" b="0" i="0" u="none" strike="noStrike" baseline="0" dirty="0" err="1">
                          <a:latin typeface="Arial" panose="020B0604020202020204" pitchFamily="34" charset="0"/>
                          <a:cs typeface="Arial" panose="020B0604020202020204" pitchFamily="34" charset="0"/>
                        </a:rPr>
                        <a:t>CARACaS</a:t>
                      </a:r>
                      <a:r>
                        <a:rPr lang="en-US" sz="1400" b="0" i="0" u="none" strike="noStrike"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Aerospace / Autonomous Vehicles</a:t>
                      </a:r>
                    </a:p>
                  </a:txBody>
                  <a:tcPr/>
                </a:tc>
                <a:extLst>
                  <a:ext uri="{0D108BD9-81ED-4DB2-BD59-A6C34878D82A}">
                    <a16:rowId xmlns:a16="http://schemas.microsoft.com/office/drawing/2014/main" val="2227108424"/>
                  </a:ext>
                </a:extLst>
              </a:tr>
              <a:tr h="508213">
                <a:tc>
                  <a:txBody>
                    <a:bodyPr/>
                    <a:lstStyle/>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Multi-Robot Operator Control Unit (MOCU)</a:t>
                      </a:r>
                      <a:endParaRPr lang="en-US" sz="10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Aerospace / Robotics</a:t>
                      </a:r>
                    </a:p>
                  </a:txBody>
                  <a:tcPr/>
                </a:tc>
                <a:extLst>
                  <a:ext uri="{0D108BD9-81ED-4DB2-BD59-A6C34878D82A}">
                    <a16:rowId xmlns:a16="http://schemas.microsoft.com/office/drawing/2014/main" val="330206165"/>
                  </a:ext>
                </a:extLst>
              </a:tr>
              <a:tr h="508213">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Unmanned Maritime Autonomy Architecture (UMAA)</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Defense / Autonomous Vehicles</a:t>
                      </a:r>
                    </a:p>
                  </a:txBody>
                  <a:tcPr/>
                </a:tc>
                <a:extLst>
                  <a:ext uri="{0D108BD9-81ED-4DB2-BD59-A6C34878D82A}">
                    <a16:rowId xmlns:a16="http://schemas.microsoft.com/office/drawing/2014/main" val="3797618017"/>
                  </a:ext>
                </a:extLst>
              </a:tr>
            </a:tbl>
          </a:graphicData>
        </a:graphic>
      </p:graphicFrame>
      <p:sp>
        <p:nvSpPr>
          <p:cNvPr id="2" name="Title 1">
            <a:extLst>
              <a:ext uri="{FF2B5EF4-FFF2-40B4-BE49-F238E27FC236}">
                <a16:creationId xmlns:a16="http://schemas.microsoft.com/office/drawing/2014/main" id="{E01A4824-A137-4420-9EFF-BFE1CAB7D722}"/>
              </a:ext>
            </a:extLst>
          </p:cNvPr>
          <p:cNvSpPr>
            <a:spLocks noGrp="1"/>
          </p:cNvSpPr>
          <p:nvPr>
            <p:ph type="title"/>
          </p:nvPr>
        </p:nvSpPr>
        <p:spPr>
          <a:xfrm>
            <a:off x="1795603" y="123371"/>
            <a:ext cx="8600794" cy="631565"/>
          </a:xfrm>
        </p:spPr>
        <p:txBody>
          <a:bodyPr/>
          <a:lstStyle/>
          <a:p>
            <a:r>
              <a:rPr lang="en-US" sz="2800" dirty="0"/>
              <a:t>OMG DDS is Under the Hood of MOSA and Other Industry Standards</a:t>
            </a:r>
          </a:p>
        </p:txBody>
      </p:sp>
      <p:graphicFrame>
        <p:nvGraphicFramePr>
          <p:cNvPr id="12" name="Table 12">
            <a:extLst>
              <a:ext uri="{FF2B5EF4-FFF2-40B4-BE49-F238E27FC236}">
                <a16:creationId xmlns:a16="http://schemas.microsoft.com/office/drawing/2014/main" id="{1F42DF28-C0E7-46CE-9F5A-650947DF9F72}"/>
              </a:ext>
            </a:extLst>
          </p:cNvPr>
          <p:cNvGraphicFramePr>
            <a:graphicFrameLocks noGrp="1"/>
          </p:cNvGraphicFramePr>
          <p:nvPr>
            <p:ph sz="half" idx="1"/>
          </p:nvPr>
        </p:nvGraphicFramePr>
        <p:xfrm>
          <a:off x="78076" y="833932"/>
          <a:ext cx="6017924" cy="5521200"/>
        </p:xfrm>
        <a:graphic>
          <a:graphicData uri="http://schemas.openxmlformats.org/drawingml/2006/table">
            <a:tbl>
              <a:tblPr firstRow="1" bandRow="1">
                <a:tableStyleId>{073A0DAA-6AF3-43AB-8588-CEC1D06C72B9}</a:tableStyleId>
              </a:tblPr>
              <a:tblGrid>
                <a:gridCol w="4193852">
                  <a:extLst>
                    <a:ext uri="{9D8B030D-6E8A-4147-A177-3AD203B41FA5}">
                      <a16:colId xmlns:a16="http://schemas.microsoft.com/office/drawing/2014/main" val="2957864458"/>
                    </a:ext>
                  </a:extLst>
                </a:gridCol>
                <a:gridCol w="1824072">
                  <a:extLst>
                    <a:ext uri="{9D8B030D-6E8A-4147-A177-3AD203B41FA5}">
                      <a16:colId xmlns:a16="http://schemas.microsoft.com/office/drawing/2014/main" val="2868298903"/>
                    </a:ext>
                  </a:extLst>
                </a:gridCol>
              </a:tblGrid>
              <a:tr h="467086">
                <a:tc>
                  <a:txBody>
                    <a:bodyPr/>
                    <a:lstStyle/>
                    <a:p>
                      <a:pPr algn="ctr"/>
                      <a:r>
                        <a:rPr lang="en-US" sz="2400" dirty="0">
                          <a:latin typeface="Arial" panose="020B0604020202020204" pitchFamily="34" charset="0"/>
                          <a:cs typeface="Arial" panose="020B0604020202020204" pitchFamily="34" charset="0"/>
                        </a:rPr>
                        <a:t>Standard</a:t>
                      </a:r>
                      <a:endParaRPr lang="en-US" sz="12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Industry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0929450"/>
                  </a:ext>
                </a:extLst>
              </a:tr>
              <a:tr h="572180">
                <a:tc>
                  <a:txBody>
                    <a:bodyPr/>
                    <a:lstStyle/>
                    <a:p>
                      <a:pPr algn="l" fontAlgn="t"/>
                      <a:r>
                        <a:rPr lang="en-US" sz="1400" dirty="0">
                          <a:effectLst/>
                          <a:latin typeface="Arial" panose="020B0604020202020204" pitchFamily="34" charset="0"/>
                          <a:cs typeface="Arial" panose="020B0604020202020204" pitchFamily="34" charset="0"/>
                          <a:hlinkClick r:id="rId10"/>
                        </a:rPr>
                        <a:t>Modular Healthcare Simulation and Education System </a:t>
                      </a:r>
                      <a:r>
                        <a:rPr lang="en-US" sz="1400" dirty="0">
                          <a:effectLst/>
                          <a:latin typeface="Arial" panose="020B0604020202020204" pitchFamily="34" charset="0"/>
                          <a:cs typeface="Arial" panose="020B0604020202020204" pitchFamily="34" charset="0"/>
                        </a:rPr>
                        <a:t>(</a:t>
                      </a:r>
                      <a:r>
                        <a:rPr lang="en-US" sz="1400" dirty="0" err="1">
                          <a:effectLst/>
                          <a:latin typeface="Arial" panose="020B0604020202020204" pitchFamily="34" charset="0"/>
                          <a:cs typeface="Arial" panose="020B0604020202020204" pitchFamily="34" charset="0"/>
                        </a:rPr>
                        <a:t>MoHSES</a:t>
                      </a:r>
                      <a:r>
                        <a:rPr lang="en-US" sz="1400" dirty="0">
                          <a:effectLst/>
                          <a:latin typeface="Arial" panose="020B0604020202020204" pitchFamily="34" charset="0"/>
                          <a:cs typeface="Arial" panose="020B0604020202020204" pitchFamily="34" charset="0"/>
                        </a:rPr>
                        <a:t>)</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Simulation / Healthcare</a:t>
                      </a:r>
                    </a:p>
                  </a:txBody>
                  <a:tcPr marL="95250" marR="95250" marT="66675" marB="66675"/>
                </a:tc>
                <a:extLst>
                  <a:ext uri="{0D108BD9-81ED-4DB2-BD59-A6C34878D82A}">
                    <a16:rowId xmlns:a16="http://schemas.microsoft.com/office/drawing/2014/main" val="279662526"/>
                  </a:ext>
                </a:extLst>
              </a:tr>
              <a:tr h="460899">
                <a:tc>
                  <a:txBody>
                    <a:bodyPr/>
                    <a:lstStyle/>
                    <a:p>
                      <a:pPr algn="l" fontAlgn="t"/>
                      <a:r>
                        <a:rPr lang="en-US" sz="1400" u="none" strike="noStrike" dirty="0" err="1">
                          <a:solidFill>
                            <a:srgbClr val="0052CC"/>
                          </a:solidFill>
                          <a:effectLst/>
                          <a:latin typeface="Arial" panose="020B0604020202020204" pitchFamily="34" charset="0"/>
                          <a:cs typeface="Arial" panose="020B0604020202020204" pitchFamily="34" charset="0"/>
                          <a:hlinkClick r:id="rId11"/>
                        </a:rPr>
                        <a:t>ALert</a:t>
                      </a:r>
                      <a:r>
                        <a:rPr lang="en-US" sz="1400" u="none" strike="noStrike" dirty="0">
                          <a:solidFill>
                            <a:srgbClr val="0052CC"/>
                          </a:solidFill>
                          <a:effectLst/>
                          <a:latin typeface="Arial" panose="020B0604020202020204" pitchFamily="34" charset="0"/>
                          <a:cs typeface="Arial" panose="020B0604020202020204" pitchFamily="34" charset="0"/>
                          <a:hlinkClick r:id="rId11"/>
                        </a:rPr>
                        <a:t> </a:t>
                      </a:r>
                      <a:r>
                        <a:rPr lang="en-US" sz="1400" u="none" strike="noStrike" dirty="0" err="1">
                          <a:solidFill>
                            <a:srgbClr val="0052CC"/>
                          </a:solidFill>
                          <a:effectLst/>
                          <a:latin typeface="Arial" panose="020B0604020202020204" pitchFamily="34" charset="0"/>
                          <a:cs typeface="Arial" panose="020B0604020202020204" pitchFamily="34" charset="0"/>
                          <a:hlinkClick r:id="rId11"/>
                        </a:rPr>
                        <a:t>MAnagement</a:t>
                      </a:r>
                      <a:r>
                        <a:rPr lang="en-US" sz="1400" u="none" strike="noStrike" dirty="0">
                          <a:solidFill>
                            <a:srgbClr val="0052CC"/>
                          </a:solidFill>
                          <a:effectLst/>
                          <a:latin typeface="Arial" panose="020B0604020202020204" pitchFamily="34" charset="0"/>
                          <a:cs typeface="Arial" panose="020B0604020202020204" pitchFamily="34" charset="0"/>
                          <a:hlinkClick r:id="rId11"/>
                        </a:rPr>
                        <a:t> Service</a:t>
                      </a:r>
                      <a:r>
                        <a:rPr lang="en-US" sz="1400" dirty="0">
                          <a:effectLst/>
                          <a:latin typeface="Arial" panose="020B0604020202020204" pitchFamily="34" charset="0"/>
                          <a:cs typeface="Arial" panose="020B0604020202020204" pitchFamily="34" charset="0"/>
                        </a:rPr>
                        <a:t> (ALAMS)</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4127336941"/>
                  </a:ext>
                </a:extLst>
              </a:tr>
              <a:tr h="572180">
                <a:tc>
                  <a:txBody>
                    <a:bodyPr/>
                    <a:lstStyle/>
                    <a:p>
                      <a:pPr algn="l" fontAlgn="t"/>
                      <a:r>
                        <a:rPr lang="en-US" sz="1400" u="sng" dirty="0">
                          <a:solidFill>
                            <a:srgbClr val="0052CC"/>
                          </a:solidFill>
                          <a:effectLst/>
                          <a:latin typeface="Arial" panose="020B0604020202020204" pitchFamily="34" charset="0"/>
                          <a:cs typeface="Arial" panose="020B0604020202020204" pitchFamily="34" charset="0"/>
                          <a:hlinkClick r:id="rId12"/>
                        </a:rPr>
                        <a:t>Application Management and Systems Monitoring</a:t>
                      </a:r>
                      <a:r>
                        <a:rPr lang="en-US" sz="1400" dirty="0">
                          <a:effectLst/>
                          <a:latin typeface="Arial" panose="020B0604020202020204" pitchFamily="34" charset="0"/>
                          <a:cs typeface="Arial" panose="020B0604020202020204" pitchFamily="34" charset="0"/>
                        </a:rPr>
                        <a:t> (AMSM)</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856541228"/>
                  </a:ext>
                </a:extLst>
              </a:tr>
              <a:tr h="460899">
                <a:tc>
                  <a:txBody>
                    <a:bodyPr/>
                    <a:lstStyle/>
                    <a:p>
                      <a:pPr algn="l" fontAlgn="t"/>
                      <a:r>
                        <a:rPr lang="fr-FR" sz="1400" u="none" strike="noStrike" dirty="0">
                          <a:solidFill>
                            <a:srgbClr val="0052CC"/>
                          </a:solidFill>
                          <a:effectLst/>
                          <a:latin typeface="Arial" panose="020B0604020202020204" pitchFamily="34" charset="0"/>
                          <a:cs typeface="Arial" panose="020B0604020202020204" pitchFamily="34" charset="0"/>
                          <a:hlinkClick r:id="rId13"/>
                        </a:rPr>
                        <a:t>Future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Airborne</a:t>
                      </a:r>
                      <a:r>
                        <a:rPr lang="fr-FR" sz="1400" u="none" strike="noStrike" dirty="0">
                          <a:solidFill>
                            <a:srgbClr val="0052CC"/>
                          </a:solidFill>
                          <a:effectLst/>
                          <a:latin typeface="Arial" panose="020B0604020202020204" pitchFamily="34" charset="0"/>
                          <a:cs typeface="Arial" panose="020B0604020202020204" pitchFamily="34" charset="0"/>
                          <a:hlinkClick r:id="rId13"/>
                        </a:rPr>
                        <a:t>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Capabilities</a:t>
                      </a:r>
                      <a:r>
                        <a:rPr lang="fr-FR" sz="1400" u="none" strike="noStrike" dirty="0">
                          <a:solidFill>
                            <a:srgbClr val="0052CC"/>
                          </a:solidFill>
                          <a:effectLst/>
                          <a:latin typeface="Arial" panose="020B0604020202020204" pitchFamily="34" charset="0"/>
                          <a:cs typeface="Arial" panose="020B0604020202020204" pitchFamily="34" charset="0"/>
                          <a:hlinkClick r:id="rId13"/>
                        </a:rPr>
                        <a:t>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Environment</a:t>
                      </a:r>
                      <a:r>
                        <a:rPr lang="fr-FR" sz="1400" u="none" strike="noStrike" dirty="0">
                          <a:solidFill>
                            <a:srgbClr val="0052CC"/>
                          </a:solidFill>
                          <a:effectLst/>
                          <a:latin typeface="Arial" panose="020B0604020202020204" pitchFamily="34" charset="0"/>
                          <a:cs typeface="Arial" panose="020B0604020202020204" pitchFamily="34" charset="0"/>
                        </a:rPr>
                        <a:t> </a:t>
                      </a:r>
                      <a:r>
                        <a:rPr lang="fr-FR" sz="1400" u="none" strike="noStrike" dirty="0">
                          <a:solidFill>
                            <a:schemeClr val="tx1"/>
                          </a:solidFill>
                          <a:effectLst/>
                          <a:latin typeface="Arial" panose="020B0604020202020204" pitchFamily="34" charset="0"/>
                          <a:cs typeface="Arial" panose="020B0604020202020204" pitchFamily="34" charset="0"/>
                        </a:rPr>
                        <a:t>(FACE)</a:t>
                      </a:r>
                      <a:endParaRPr lang="fr-FR"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804415648"/>
                  </a:ext>
                </a:extLst>
              </a:tr>
              <a:tr h="572180">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4"/>
                        </a:rPr>
                        <a:t>Generic Vehicle Architecture </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(GVA)</a:t>
                      </a:r>
                      <a:endParaRPr lang="en-US" sz="1400" dirty="0">
                        <a:solidFill>
                          <a:schemeClr val="tx1"/>
                        </a:solidFill>
                        <a:effectLst/>
                        <a:latin typeface="Arial" panose="020B0604020202020204" pitchFamily="34" charset="0"/>
                        <a:cs typeface="Arial" panose="020B0604020202020204" pitchFamily="34" charset="0"/>
                      </a:endParaRPr>
                    </a:p>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5"/>
                        </a:rPr>
                        <a:t>NATO Generic Vehicle Architecture</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(NGVA)</a:t>
                      </a:r>
                      <a:endParaRPr lang="en-US" sz="1400" dirty="0">
                        <a:solidFill>
                          <a:schemeClr val="tx1"/>
                        </a:solidFill>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770955"/>
                  </a:ext>
                </a:extLst>
              </a:tr>
              <a:tr h="460899">
                <a:tc>
                  <a:txBody>
                    <a:bodyPr/>
                    <a:lstStyle/>
                    <a:p>
                      <a:pPr algn="l" fontAlgn="t"/>
                      <a:r>
                        <a:rPr lang="en-US" sz="1400" dirty="0">
                          <a:effectLst/>
                          <a:latin typeface="Arial" panose="020B0604020202020204" pitchFamily="34" charset="0"/>
                          <a:cs typeface="Arial" panose="020B0604020202020204" pitchFamily="34" charset="0"/>
                        </a:rPr>
                        <a:t>Land Open Systems Architecture (LOSA)</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3917856347"/>
                  </a:ext>
                </a:extLst>
              </a:tr>
              <a:tr h="572180">
                <a:tc>
                  <a:txBody>
                    <a:bodyPr/>
                    <a:lstStyle/>
                    <a:p>
                      <a:pPr algn="l" fontAlgn="t"/>
                      <a:r>
                        <a:rPr lang="en-US" sz="1400" dirty="0">
                          <a:solidFill>
                            <a:srgbClr val="000000"/>
                          </a:solidFill>
                          <a:effectLst/>
                          <a:latin typeface="Arial" panose="020B0604020202020204" pitchFamily="34" charset="0"/>
                          <a:cs typeface="Arial" panose="020B0604020202020204" pitchFamily="34" charset="0"/>
                        </a:rPr>
                        <a:t>Medical Simulation Training Architecture (MSTA)</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Simulation / Healthcare</a:t>
                      </a:r>
                    </a:p>
                  </a:txBody>
                  <a:tcPr marL="95250" marR="95250" marT="66675" marB="66675"/>
                </a:tc>
                <a:extLst>
                  <a:ext uri="{0D108BD9-81ED-4DB2-BD59-A6C34878D82A}">
                    <a16:rowId xmlns:a16="http://schemas.microsoft.com/office/drawing/2014/main" val="127070902"/>
                  </a:ext>
                </a:extLst>
              </a:tr>
              <a:tr h="460899">
                <a:tc>
                  <a:txBody>
                    <a:bodyPr/>
                    <a:lstStyle/>
                    <a:p>
                      <a:pPr algn="l" fontAlgn="t"/>
                      <a:r>
                        <a:rPr lang="en-US" sz="1400" dirty="0">
                          <a:solidFill>
                            <a:srgbClr val="000000"/>
                          </a:solidFill>
                          <a:effectLst/>
                          <a:latin typeface="Arial" panose="020B0604020202020204" pitchFamily="34" charset="0"/>
                          <a:cs typeface="Arial" panose="020B0604020202020204" pitchFamily="34" charset="0"/>
                          <a:hlinkClick r:id="rId16"/>
                        </a:rPr>
                        <a:t>Open Field Message Bus </a:t>
                      </a:r>
                      <a:r>
                        <a:rPr lang="en-US" sz="1400" dirty="0">
                          <a:solidFill>
                            <a:srgbClr val="000000"/>
                          </a:solidFill>
                          <a:effectLst/>
                          <a:latin typeface="Arial" panose="020B0604020202020204" pitchFamily="34" charset="0"/>
                          <a:cs typeface="Arial" panose="020B0604020202020204" pitchFamily="34" charset="0"/>
                        </a:rPr>
                        <a:t>(</a:t>
                      </a:r>
                      <a:r>
                        <a:rPr lang="en-US" sz="1400" dirty="0" err="1">
                          <a:solidFill>
                            <a:srgbClr val="000000"/>
                          </a:solidFill>
                          <a:effectLst/>
                          <a:latin typeface="Arial" panose="020B0604020202020204" pitchFamily="34" charset="0"/>
                          <a:cs typeface="Arial" panose="020B0604020202020204" pitchFamily="34" charset="0"/>
                        </a:rPr>
                        <a:t>OpenFMB</a:t>
                      </a:r>
                      <a:r>
                        <a:rPr lang="en-US" sz="1400" dirty="0">
                          <a:solidFill>
                            <a:srgbClr val="000000"/>
                          </a:solidFill>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Power / Energy</a:t>
                      </a:r>
                    </a:p>
                  </a:txBody>
                  <a:tcPr marL="95250" marR="95250" marT="66675" marB="66675"/>
                </a:tc>
                <a:extLst>
                  <a:ext uri="{0D108BD9-81ED-4DB2-BD59-A6C34878D82A}">
                    <a16:rowId xmlns:a16="http://schemas.microsoft.com/office/drawing/2014/main" val="1872115097"/>
                  </a:ext>
                </a:extLst>
              </a:tr>
              <a:tr h="460899">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17"/>
                        </a:rPr>
                        <a:t>Open Mission Systems</a:t>
                      </a:r>
                      <a:r>
                        <a:rPr lang="en-US" sz="1400" dirty="0">
                          <a:solidFill>
                            <a:srgbClr val="000000"/>
                          </a:solidFill>
                          <a:effectLst/>
                          <a:latin typeface="Arial" panose="020B0604020202020204" pitchFamily="34" charset="0"/>
                          <a:cs typeface="Arial" panose="020B0604020202020204" pitchFamily="34" charset="0"/>
                        </a:rPr>
                        <a:t> (OMS)</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Aerospace</a:t>
                      </a:r>
                    </a:p>
                  </a:txBody>
                  <a:tcPr marL="95250" marR="95250" marT="66675" marB="66675"/>
                </a:tc>
                <a:extLst>
                  <a:ext uri="{0D108BD9-81ED-4DB2-BD59-A6C34878D82A}">
                    <a16:rowId xmlns:a16="http://schemas.microsoft.com/office/drawing/2014/main" val="2349602528"/>
                  </a:ext>
                </a:extLst>
              </a:tr>
              <a:tr h="460899">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8"/>
                        </a:rPr>
                        <a:t>Open Process Automation Forum</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(OPAF)</a:t>
                      </a:r>
                      <a:endParaRPr lang="en-US" sz="1400" dirty="0">
                        <a:solidFill>
                          <a:schemeClr val="tx1"/>
                        </a:solidFill>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Process Automation</a:t>
                      </a:r>
                    </a:p>
                  </a:txBody>
                  <a:tcPr marL="95250" marR="95250" marT="66675" marB="66675"/>
                </a:tc>
                <a:extLst>
                  <a:ext uri="{0D108BD9-81ED-4DB2-BD59-A6C34878D82A}">
                    <a16:rowId xmlns:a16="http://schemas.microsoft.com/office/drawing/2014/main" val="1206786013"/>
                  </a:ext>
                </a:extLst>
              </a:tr>
            </a:tbl>
          </a:graphicData>
        </a:graphic>
      </p:graphicFrame>
    </p:spTree>
    <p:extLst>
      <p:ext uri="{BB962C8B-B14F-4D97-AF65-F5344CB8AC3E}">
        <p14:creationId xmlns:p14="http://schemas.microsoft.com/office/powerpoint/2010/main" val="2239080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7FA6-A547-8345-BCFA-F8A7C31BA95F}"/>
              </a:ext>
            </a:extLst>
          </p:cNvPr>
          <p:cNvSpPr>
            <a:spLocks noGrp="1"/>
          </p:cNvSpPr>
          <p:nvPr>
            <p:ph type="title"/>
          </p:nvPr>
        </p:nvSpPr>
        <p:spPr>
          <a:xfrm>
            <a:off x="0" y="1"/>
            <a:ext cx="12192000" cy="624467"/>
          </a:xfrm>
        </p:spPr>
        <p:txBody>
          <a:bodyPr wrap="square" anchor="ctr">
            <a:normAutofit fontScale="90000"/>
          </a:bodyPr>
          <a:lstStyle/>
          <a:p>
            <a:r>
              <a:rPr lang="en-US" sz="2800" dirty="0"/>
              <a:t>Why is OMG DDS so widely used ‘under the hood’ for these standards?</a:t>
            </a:r>
          </a:p>
        </p:txBody>
      </p:sp>
      <p:sp>
        <p:nvSpPr>
          <p:cNvPr id="11" name="TextBox 10">
            <a:extLst>
              <a:ext uri="{FF2B5EF4-FFF2-40B4-BE49-F238E27FC236}">
                <a16:creationId xmlns:a16="http://schemas.microsoft.com/office/drawing/2014/main" id="{DED5CF59-C7F3-2F4D-B31B-CD8DAA4EACA1}"/>
              </a:ext>
            </a:extLst>
          </p:cNvPr>
          <p:cNvSpPr txBox="1"/>
          <p:nvPr/>
        </p:nvSpPr>
        <p:spPr>
          <a:xfrm>
            <a:off x="557022" y="1047179"/>
            <a:ext cx="10300368" cy="4235006"/>
          </a:xfrm>
          <a:prstGeom prst="rect">
            <a:avLst/>
          </a:prstGeom>
          <a:noFill/>
        </p:spPr>
        <p:txBody>
          <a:bodyPr wrap="square" rtlCol="0">
            <a:spAutoFit/>
          </a:bodyPr>
          <a:lstStyle/>
          <a:p>
            <a:pPr marL="457200" indent="-457200">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Hypertext Transfer Protocol (HTTP)</a:t>
            </a:r>
            <a:r>
              <a:rPr lang="en-US" sz="2400" dirty="0">
                <a:latin typeface="Arial" panose="020B0604020202020204" pitchFamily="34" charset="0"/>
                <a:cs typeface="Arial" panose="020B0604020202020204" pitchFamily="34" charset="0"/>
              </a:rPr>
              <a:t> – UNIVERSAL TRANSPORT</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Representational State Transfer (REST) </a:t>
            </a:r>
            <a:r>
              <a:rPr lang="en-US" sz="2400" dirty="0">
                <a:latin typeface="Arial" panose="020B0604020202020204" pitchFamily="34" charset="0"/>
                <a:cs typeface="Arial" panose="020B0604020202020204" pitchFamily="34" charset="0"/>
              </a:rPr>
              <a:t>– UNIVERSAL API</a:t>
            </a:r>
          </a:p>
          <a:p>
            <a:pPr marL="895335" lvl="1" indent="-285750">
              <a:buSzPct val="100000"/>
              <a:buFont typeface="Wingdings" pitchFamily="2" charset="2"/>
              <a:buChar char="§"/>
            </a:pPr>
            <a:r>
              <a:rPr lang="en-US" sz="2000" dirty="0">
                <a:latin typeface="Arial" panose="020B0604020202020204" pitchFamily="34" charset="0"/>
                <a:cs typeface="Arial" panose="020B0604020202020204" pitchFamily="34" charset="0"/>
              </a:rPr>
              <a:t>Used together they build the vast majority of web-based applications</a:t>
            </a:r>
          </a:p>
          <a:p>
            <a:pPr marL="895335" lvl="1" indent="-285750">
              <a:buSzPct val="100000"/>
              <a:buFont typeface="Wingdings" pitchFamily="2" charset="2"/>
              <a:buChar char="§"/>
            </a:pPr>
            <a:r>
              <a:rPr lang="en-US" sz="2000" dirty="0">
                <a:latin typeface="Arial" panose="020B0604020202020204" pitchFamily="34" charset="0"/>
                <a:cs typeface="Arial" panose="020B0604020202020204" pitchFamily="34" charset="0"/>
              </a:rPr>
              <a:t>Good for human speed, but tends to be 1-1; you connect to the bank, email, website, etc.</a:t>
            </a:r>
            <a:endParaRPr lang="en-US" sz="2000" dirty="0">
              <a:latin typeface="Arial Narrow" panose="020B0606020202030204" pitchFamily="34" charset="0"/>
              <a:cs typeface="Arial" panose="020B0604020202020204" pitchFamily="34" charset="0"/>
            </a:endParaRPr>
          </a:p>
          <a:p>
            <a:pPr marL="342900" lvl="0" indent="-342900" eaLnBrk="0" hangingPunct="0">
              <a:spcBef>
                <a:spcPct val="30000"/>
              </a:spcBef>
              <a:buSzPct val="100000"/>
              <a:buFont typeface="Wingdings" panose="05000000000000000000" pitchFamily="2" charset="2"/>
              <a:buChar char="§"/>
              <a:defRPr/>
            </a:pPr>
            <a:r>
              <a:rPr lang="en-US" sz="2400" b="1" dirty="0">
                <a:latin typeface="Arial" panose="020B0604020202020204" pitchFamily="34" charset="0"/>
                <a:cs typeface="Arial" panose="020B0604020202020204" pitchFamily="34" charset="0"/>
              </a:rPr>
              <a:t>But what about real-time applications? </a:t>
            </a:r>
          </a:p>
          <a:p>
            <a:pPr marL="895335" lvl="1" indent="-285750" eaLnBrk="0" hangingPunct="0">
              <a:spcBef>
                <a:spcPct val="30000"/>
              </a:spcBef>
              <a:buFont typeface="Wingdings" pitchFamily="2" charset="2"/>
              <a:buChar char="§"/>
              <a:defRPr/>
            </a:pPr>
            <a:r>
              <a:rPr lang="en-US" sz="2000" dirty="0">
                <a:latin typeface="Arial" panose="020B0604020202020204" pitchFamily="34" charset="0"/>
                <a:cs typeface="Arial" panose="020B0604020202020204" pitchFamily="34" charset="0"/>
              </a:rPr>
              <a:t>And live real-time systems that might have communication needs such as:</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1 to many</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many to 1</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many to many (thousands of actual participants to millions of entities)</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with real-time speeds and security requirements</a:t>
            </a:r>
          </a:p>
        </p:txBody>
      </p:sp>
    </p:spTree>
    <p:extLst>
      <p:ext uri="{BB962C8B-B14F-4D97-AF65-F5344CB8AC3E}">
        <p14:creationId xmlns:p14="http://schemas.microsoft.com/office/powerpoint/2010/main" val="2364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44576B7-EDEC-E07D-4F96-6196E30E10E0}"/>
              </a:ext>
            </a:extLst>
          </p:cNvPr>
          <p:cNvSpPr/>
          <p:nvPr/>
        </p:nvSpPr>
        <p:spPr>
          <a:xfrm>
            <a:off x="1536192" y="2131269"/>
            <a:ext cx="1524000" cy="733392"/>
          </a:xfrm>
          <a:prstGeom prst="roundRect">
            <a:avLst/>
          </a:prstGeom>
          <a:solidFill>
            <a:srgbClr val="0070C0"/>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DDS</a:t>
            </a:r>
          </a:p>
        </p:txBody>
      </p:sp>
      <p:sp>
        <p:nvSpPr>
          <p:cNvPr id="4" name="Left-Right Arrow 26">
            <a:extLst>
              <a:ext uri="{FF2B5EF4-FFF2-40B4-BE49-F238E27FC236}">
                <a16:creationId xmlns:a16="http://schemas.microsoft.com/office/drawing/2014/main" id="{19BC3D98-75D9-98E9-9DA3-351F91BECC05}"/>
              </a:ext>
            </a:extLst>
          </p:cNvPr>
          <p:cNvSpPr/>
          <p:nvPr/>
        </p:nvSpPr>
        <p:spPr>
          <a:xfrm>
            <a:off x="609600" y="4060891"/>
            <a:ext cx="10744200" cy="1279403"/>
          </a:xfrm>
          <a:prstGeom prst="leftRightArrow">
            <a:avLst/>
          </a:prstGeom>
          <a:gradFill rotWithShape="1">
            <a:gsLst>
              <a:gs pos="0">
                <a:srgbClr val="FF6600">
                  <a:satMod val="103000"/>
                  <a:lumMod val="102000"/>
                  <a:tint val="94000"/>
                </a:srgbClr>
              </a:gs>
              <a:gs pos="50000">
                <a:srgbClr val="FF6600">
                  <a:satMod val="110000"/>
                  <a:lumMod val="100000"/>
                  <a:shade val="100000"/>
                </a:srgbClr>
              </a:gs>
              <a:gs pos="100000">
                <a:srgbClr val="FF66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DDS </a:t>
            </a:r>
            <a:r>
              <a:rPr kumimoji="0" lang="en-US" sz="2400" b="0" i="0" u="none" strike="noStrike" kern="0" cap="none" spc="0" normalizeH="0" baseline="0" noProof="0" err="1">
                <a:ln>
                  <a:noFill/>
                </a:ln>
                <a:solidFill>
                  <a:srgbClr val="FFFFFF"/>
                </a:solidFill>
                <a:effectLst/>
                <a:uLnTx/>
                <a:uFillTx/>
                <a:latin typeface="Calibri" panose="020F0502020204030204"/>
                <a:ea typeface="+mn-ea"/>
                <a:cs typeface="+mn-cs"/>
              </a:rPr>
              <a:t>Databus</a:t>
            </a:r>
            <a:endParaRPr kumimoji="0" lang="en-US"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094C83A-0971-9243-845E-450248D49144}"/>
              </a:ext>
            </a:extLst>
          </p:cNvPr>
          <p:cNvSpPr/>
          <p:nvPr/>
        </p:nvSpPr>
        <p:spPr>
          <a:xfrm>
            <a:off x="1536192" y="1346470"/>
            <a:ext cx="1524000" cy="937479"/>
          </a:xfrm>
          <a:prstGeom prst="roundRect">
            <a:avLst/>
          </a:prstGeom>
          <a:solidFill>
            <a:srgbClr val="0070C0">
              <a:lumMod val="40000"/>
              <a:lumOff val="6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App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Java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Windows</a:t>
            </a:r>
          </a:p>
        </p:txBody>
      </p:sp>
      <p:sp>
        <p:nvSpPr>
          <p:cNvPr id="6" name="Rectangle: Rounded Corners 5">
            <a:extLst>
              <a:ext uri="{FF2B5EF4-FFF2-40B4-BE49-F238E27FC236}">
                <a16:creationId xmlns:a16="http://schemas.microsoft.com/office/drawing/2014/main" id="{82CA41F6-0E7A-09CA-D630-6DFAD3E14E22}"/>
              </a:ext>
            </a:extLst>
          </p:cNvPr>
          <p:cNvSpPr/>
          <p:nvPr/>
        </p:nvSpPr>
        <p:spPr>
          <a:xfrm>
            <a:off x="3919728" y="2131269"/>
            <a:ext cx="1524000" cy="733392"/>
          </a:xfrm>
          <a:prstGeom prst="roundRect">
            <a:avLst/>
          </a:prstGeom>
          <a:solidFill>
            <a:srgbClr val="0070C0"/>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DDS</a:t>
            </a:r>
          </a:p>
        </p:txBody>
      </p:sp>
      <p:sp>
        <p:nvSpPr>
          <p:cNvPr id="7" name="Rectangle: Rounded Corners 6">
            <a:extLst>
              <a:ext uri="{FF2B5EF4-FFF2-40B4-BE49-F238E27FC236}">
                <a16:creationId xmlns:a16="http://schemas.microsoft.com/office/drawing/2014/main" id="{E54C85CF-6E9F-042A-10CE-EDEEE2D3EE19}"/>
              </a:ext>
            </a:extLst>
          </p:cNvPr>
          <p:cNvSpPr/>
          <p:nvPr/>
        </p:nvSpPr>
        <p:spPr>
          <a:xfrm>
            <a:off x="3919728" y="1346470"/>
            <a:ext cx="1524000" cy="937479"/>
          </a:xfrm>
          <a:prstGeom prst="roundRect">
            <a:avLst/>
          </a:prstGeom>
          <a:solidFill>
            <a:srgbClr val="0070C0">
              <a:lumMod val="40000"/>
              <a:lumOff val="6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App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C++11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Linux</a:t>
            </a:r>
          </a:p>
        </p:txBody>
      </p:sp>
      <p:sp>
        <p:nvSpPr>
          <p:cNvPr id="8" name="Rectangle: Rounded Corners 7">
            <a:extLst>
              <a:ext uri="{FF2B5EF4-FFF2-40B4-BE49-F238E27FC236}">
                <a16:creationId xmlns:a16="http://schemas.microsoft.com/office/drawing/2014/main" id="{17C0045E-827F-2254-AD9C-4D0BE1C93B5B}"/>
              </a:ext>
            </a:extLst>
          </p:cNvPr>
          <p:cNvSpPr/>
          <p:nvPr/>
        </p:nvSpPr>
        <p:spPr>
          <a:xfrm>
            <a:off x="6303264" y="2131269"/>
            <a:ext cx="1524000" cy="733392"/>
          </a:xfrm>
          <a:prstGeom prst="roundRect">
            <a:avLst/>
          </a:prstGeom>
          <a:solidFill>
            <a:srgbClr val="0070C0"/>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DDS</a:t>
            </a:r>
          </a:p>
        </p:txBody>
      </p:sp>
      <p:sp>
        <p:nvSpPr>
          <p:cNvPr id="9" name="Rectangle: Rounded Corners 8">
            <a:extLst>
              <a:ext uri="{FF2B5EF4-FFF2-40B4-BE49-F238E27FC236}">
                <a16:creationId xmlns:a16="http://schemas.microsoft.com/office/drawing/2014/main" id="{02585CCA-181E-3147-080C-B701355A6B14}"/>
              </a:ext>
            </a:extLst>
          </p:cNvPr>
          <p:cNvSpPr/>
          <p:nvPr/>
        </p:nvSpPr>
        <p:spPr>
          <a:xfrm>
            <a:off x="6303264" y="1346470"/>
            <a:ext cx="1524000" cy="937479"/>
          </a:xfrm>
          <a:prstGeom prst="roundRect">
            <a:avLst/>
          </a:prstGeom>
          <a:solidFill>
            <a:srgbClr val="0070C0">
              <a:lumMod val="40000"/>
              <a:lumOff val="6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App 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RTOS</a:t>
            </a:r>
          </a:p>
        </p:txBody>
      </p:sp>
      <p:sp>
        <p:nvSpPr>
          <p:cNvPr id="10" name="Rectangle: Rounded Corners 9">
            <a:extLst>
              <a:ext uri="{FF2B5EF4-FFF2-40B4-BE49-F238E27FC236}">
                <a16:creationId xmlns:a16="http://schemas.microsoft.com/office/drawing/2014/main" id="{BBC7810E-CB08-8232-8DA7-CB691390B90F}"/>
              </a:ext>
            </a:extLst>
          </p:cNvPr>
          <p:cNvSpPr/>
          <p:nvPr/>
        </p:nvSpPr>
        <p:spPr>
          <a:xfrm>
            <a:off x="8686800" y="2131269"/>
            <a:ext cx="1524000" cy="733392"/>
          </a:xfrm>
          <a:prstGeom prst="roundRect">
            <a:avLst/>
          </a:prstGeom>
          <a:solidFill>
            <a:srgbClr val="0070C0"/>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DDS</a:t>
            </a:r>
          </a:p>
        </p:txBody>
      </p:sp>
      <p:sp>
        <p:nvSpPr>
          <p:cNvPr id="11" name="Rectangle: Rounded Corners 10">
            <a:extLst>
              <a:ext uri="{FF2B5EF4-FFF2-40B4-BE49-F238E27FC236}">
                <a16:creationId xmlns:a16="http://schemas.microsoft.com/office/drawing/2014/main" id="{0B4234B2-76CD-DF95-B32E-45FFD95C483C}"/>
              </a:ext>
            </a:extLst>
          </p:cNvPr>
          <p:cNvSpPr/>
          <p:nvPr/>
        </p:nvSpPr>
        <p:spPr>
          <a:xfrm>
            <a:off x="8686800" y="1346470"/>
            <a:ext cx="1524000" cy="937479"/>
          </a:xfrm>
          <a:prstGeom prst="roundRect">
            <a:avLst/>
          </a:prstGeom>
          <a:solidFill>
            <a:srgbClr val="0070C0">
              <a:lumMod val="40000"/>
              <a:lumOff val="6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App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Calibri" panose="020F0502020204030204"/>
                <a:ea typeface="+mn-ea"/>
                <a:cs typeface="+mn-cs"/>
              </a:rPr>
              <a:t>Bare Metal</a:t>
            </a:r>
          </a:p>
        </p:txBody>
      </p:sp>
      <p:cxnSp>
        <p:nvCxnSpPr>
          <p:cNvPr id="12" name="Straight Arrow Connector 11">
            <a:extLst>
              <a:ext uri="{FF2B5EF4-FFF2-40B4-BE49-F238E27FC236}">
                <a16:creationId xmlns:a16="http://schemas.microsoft.com/office/drawing/2014/main" id="{5A1958A1-97ED-40B3-2BB2-2C2C76665CB5}"/>
              </a:ext>
            </a:extLst>
          </p:cNvPr>
          <p:cNvCxnSpPr/>
          <p:nvPr/>
        </p:nvCxnSpPr>
        <p:spPr>
          <a:xfrm>
            <a:off x="2036064" y="2864661"/>
            <a:ext cx="0" cy="1487335"/>
          </a:xfrm>
          <a:prstGeom prst="straightConnector1">
            <a:avLst/>
          </a:prstGeom>
          <a:noFill/>
          <a:ln w="63500" cap="flat" cmpd="sng" algn="ctr">
            <a:solidFill>
              <a:srgbClr val="84AA33">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0C2F7050-AD27-66F9-9754-B21FDEA8070D}"/>
              </a:ext>
            </a:extLst>
          </p:cNvPr>
          <p:cNvCxnSpPr/>
          <p:nvPr/>
        </p:nvCxnSpPr>
        <p:spPr>
          <a:xfrm>
            <a:off x="4419600" y="2864661"/>
            <a:ext cx="0" cy="1487335"/>
          </a:xfrm>
          <a:prstGeom prst="straightConnector1">
            <a:avLst/>
          </a:prstGeom>
          <a:noFill/>
          <a:ln w="63500" cap="flat" cmpd="sng" algn="ctr">
            <a:solidFill>
              <a:srgbClr val="84AA33">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B6B696E2-23F1-0FD3-5A2A-E9907D5FF1F7}"/>
              </a:ext>
            </a:extLst>
          </p:cNvPr>
          <p:cNvCxnSpPr/>
          <p:nvPr/>
        </p:nvCxnSpPr>
        <p:spPr>
          <a:xfrm>
            <a:off x="6832321" y="2864661"/>
            <a:ext cx="0" cy="1487335"/>
          </a:xfrm>
          <a:prstGeom prst="straightConnector1">
            <a:avLst/>
          </a:prstGeom>
          <a:noFill/>
          <a:ln w="63500" cap="flat" cmpd="sng" algn="ctr">
            <a:solidFill>
              <a:srgbClr val="84AA33">
                <a:lumMod val="75000"/>
              </a:srgbClr>
            </a:solidFill>
            <a:prstDash val="solid"/>
            <a:miter lim="800000"/>
            <a:tailEnd type="triangle"/>
          </a:ln>
          <a:effectLst/>
        </p:spPr>
      </p:cxnSp>
      <p:cxnSp>
        <p:nvCxnSpPr>
          <p:cNvPr id="15" name="Straight Arrow Connector 14">
            <a:extLst>
              <a:ext uri="{FF2B5EF4-FFF2-40B4-BE49-F238E27FC236}">
                <a16:creationId xmlns:a16="http://schemas.microsoft.com/office/drawing/2014/main" id="{833B2156-508B-4EF0-B0D0-86177B02986C}"/>
              </a:ext>
            </a:extLst>
          </p:cNvPr>
          <p:cNvCxnSpPr/>
          <p:nvPr/>
        </p:nvCxnSpPr>
        <p:spPr>
          <a:xfrm>
            <a:off x="9231134" y="2864661"/>
            <a:ext cx="0" cy="1487335"/>
          </a:xfrm>
          <a:prstGeom prst="straightConnector1">
            <a:avLst/>
          </a:prstGeom>
          <a:noFill/>
          <a:ln w="63500" cap="flat" cmpd="sng" algn="ctr">
            <a:solidFill>
              <a:srgbClr val="84AA33">
                <a:lumMod val="75000"/>
              </a:srgbClr>
            </a:solidFill>
            <a:prstDash val="solid"/>
            <a:miter lim="800000"/>
            <a:tailEnd type="triangle"/>
          </a:ln>
          <a:effectLst/>
        </p:spPr>
      </p:cxnSp>
      <p:cxnSp>
        <p:nvCxnSpPr>
          <p:cNvPr id="16" name="Straight Arrow Connector 15">
            <a:extLst>
              <a:ext uri="{FF2B5EF4-FFF2-40B4-BE49-F238E27FC236}">
                <a16:creationId xmlns:a16="http://schemas.microsoft.com/office/drawing/2014/main" id="{AD745DDB-219F-2844-E866-9C34499AC814}"/>
              </a:ext>
            </a:extLst>
          </p:cNvPr>
          <p:cNvCxnSpPr/>
          <p:nvPr/>
        </p:nvCxnSpPr>
        <p:spPr>
          <a:xfrm>
            <a:off x="9713335" y="2864661"/>
            <a:ext cx="0" cy="1487335"/>
          </a:xfrm>
          <a:prstGeom prst="straightConnector1">
            <a:avLst/>
          </a:prstGeom>
          <a:noFill/>
          <a:ln w="63500" cap="flat" cmpd="sng" algn="ctr">
            <a:solidFill>
              <a:srgbClr val="C32D2E"/>
            </a:solidFill>
            <a:prstDash val="solid"/>
            <a:miter lim="800000"/>
            <a:headEnd type="triangle"/>
            <a:tailEnd type="none"/>
          </a:ln>
          <a:effectLst/>
        </p:spPr>
      </p:cxnSp>
      <p:cxnSp>
        <p:nvCxnSpPr>
          <p:cNvPr id="17" name="Straight Arrow Connector 16">
            <a:extLst>
              <a:ext uri="{FF2B5EF4-FFF2-40B4-BE49-F238E27FC236}">
                <a16:creationId xmlns:a16="http://schemas.microsoft.com/office/drawing/2014/main" id="{96DE87EA-F5BA-631E-FB67-2E9754BF2A33}"/>
              </a:ext>
            </a:extLst>
          </p:cNvPr>
          <p:cNvCxnSpPr/>
          <p:nvPr/>
        </p:nvCxnSpPr>
        <p:spPr>
          <a:xfrm>
            <a:off x="7329182" y="2864661"/>
            <a:ext cx="0" cy="1487335"/>
          </a:xfrm>
          <a:prstGeom prst="straightConnector1">
            <a:avLst/>
          </a:prstGeom>
          <a:noFill/>
          <a:ln w="63500" cap="flat" cmpd="sng" algn="ctr">
            <a:solidFill>
              <a:srgbClr val="C32D2E"/>
            </a:solidFill>
            <a:prstDash val="solid"/>
            <a:miter lim="800000"/>
            <a:headEnd type="triangle"/>
            <a:tailEnd type="none"/>
          </a:ln>
          <a:effectLst/>
        </p:spPr>
      </p:cxnSp>
      <p:cxnSp>
        <p:nvCxnSpPr>
          <p:cNvPr id="18" name="Straight Arrow Connector 17">
            <a:extLst>
              <a:ext uri="{FF2B5EF4-FFF2-40B4-BE49-F238E27FC236}">
                <a16:creationId xmlns:a16="http://schemas.microsoft.com/office/drawing/2014/main" id="{89D6DA05-2DC4-A367-D907-2E4BC1E60C37}"/>
              </a:ext>
            </a:extLst>
          </p:cNvPr>
          <p:cNvCxnSpPr/>
          <p:nvPr/>
        </p:nvCxnSpPr>
        <p:spPr>
          <a:xfrm>
            <a:off x="4921262" y="2864661"/>
            <a:ext cx="0" cy="1487335"/>
          </a:xfrm>
          <a:prstGeom prst="straightConnector1">
            <a:avLst/>
          </a:prstGeom>
          <a:noFill/>
          <a:ln w="63500" cap="flat" cmpd="sng" algn="ctr">
            <a:solidFill>
              <a:srgbClr val="C32D2E"/>
            </a:solidFill>
            <a:prstDash val="solid"/>
            <a:miter lim="800000"/>
            <a:headEnd type="triangle"/>
            <a:tailEnd type="none"/>
          </a:ln>
          <a:effectLst/>
        </p:spPr>
      </p:cxnSp>
      <p:cxnSp>
        <p:nvCxnSpPr>
          <p:cNvPr id="19" name="Straight Arrow Connector 18">
            <a:extLst>
              <a:ext uri="{FF2B5EF4-FFF2-40B4-BE49-F238E27FC236}">
                <a16:creationId xmlns:a16="http://schemas.microsoft.com/office/drawing/2014/main" id="{CB89D407-DEE2-DED9-C837-DC360CA4D3BE}"/>
              </a:ext>
            </a:extLst>
          </p:cNvPr>
          <p:cNvCxnSpPr/>
          <p:nvPr/>
        </p:nvCxnSpPr>
        <p:spPr>
          <a:xfrm>
            <a:off x="2538343" y="2864661"/>
            <a:ext cx="0" cy="1487335"/>
          </a:xfrm>
          <a:prstGeom prst="straightConnector1">
            <a:avLst/>
          </a:prstGeom>
          <a:noFill/>
          <a:ln w="63500" cap="flat" cmpd="sng" algn="ctr">
            <a:solidFill>
              <a:srgbClr val="C32D2E"/>
            </a:solidFill>
            <a:prstDash val="solid"/>
            <a:miter lim="800000"/>
            <a:headEnd type="triangle"/>
            <a:tailEnd type="none"/>
          </a:ln>
          <a:effectLst/>
        </p:spPr>
      </p:cxnSp>
      <p:sp>
        <p:nvSpPr>
          <p:cNvPr id="20" name="TextBox 19">
            <a:extLst>
              <a:ext uri="{FF2B5EF4-FFF2-40B4-BE49-F238E27FC236}">
                <a16:creationId xmlns:a16="http://schemas.microsoft.com/office/drawing/2014/main" id="{278F6DB1-76EC-F993-A7C0-A6C7B8AE0057}"/>
              </a:ext>
            </a:extLst>
          </p:cNvPr>
          <p:cNvSpPr txBox="1"/>
          <p:nvPr/>
        </p:nvSpPr>
        <p:spPr>
          <a:xfrm>
            <a:off x="1312068" y="3102895"/>
            <a:ext cx="698525" cy="400110"/>
          </a:xfrm>
          <a:prstGeom prst="rect">
            <a:avLst/>
          </a:prstGeom>
          <a:noFill/>
        </p:spPr>
        <p:txBody>
          <a:bodyPr wrap="square" rtlCol="0">
            <a:spAutoFit/>
          </a:bodyPr>
          <a:lstStyle/>
          <a:p>
            <a:pPr fontAlgn="auto">
              <a:spcBef>
                <a:spcPts val="0"/>
              </a:spcBef>
              <a:spcAft>
                <a:spcPts val="0"/>
              </a:spcAft>
            </a:pPr>
            <a:r>
              <a:rPr lang="en-US" sz="2000" b="1">
                <a:solidFill>
                  <a:srgbClr val="000000"/>
                </a:solidFill>
                <a:latin typeface="Calibri" panose="020F0502020204030204"/>
              </a:rPr>
              <a:t>UDP</a:t>
            </a:r>
          </a:p>
        </p:txBody>
      </p:sp>
      <p:sp>
        <p:nvSpPr>
          <p:cNvPr id="21" name="TextBox 20">
            <a:extLst>
              <a:ext uri="{FF2B5EF4-FFF2-40B4-BE49-F238E27FC236}">
                <a16:creationId xmlns:a16="http://schemas.microsoft.com/office/drawing/2014/main" id="{C6DC5898-32FF-C68C-AA61-C3B2B523A91B}"/>
              </a:ext>
            </a:extLst>
          </p:cNvPr>
          <p:cNvSpPr txBox="1"/>
          <p:nvPr/>
        </p:nvSpPr>
        <p:spPr>
          <a:xfrm>
            <a:off x="3802114" y="3108999"/>
            <a:ext cx="698525" cy="400110"/>
          </a:xfrm>
          <a:prstGeom prst="rect">
            <a:avLst/>
          </a:prstGeom>
          <a:noFill/>
        </p:spPr>
        <p:txBody>
          <a:bodyPr wrap="square" rtlCol="0">
            <a:spAutoFit/>
          </a:bodyPr>
          <a:lstStyle/>
          <a:p>
            <a:pPr fontAlgn="auto">
              <a:spcBef>
                <a:spcPts val="0"/>
              </a:spcBef>
              <a:spcAft>
                <a:spcPts val="0"/>
              </a:spcAft>
            </a:pPr>
            <a:r>
              <a:rPr lang="en-US" sz="2000" b="1">
                <a:solidFill>
                  <a:srgbClr val="000000"/>
                </a:solidFill>
                <a:latin typeface="Calibri" panose="020F0502020204030204"/>
              </a:rPr>
              <a:t>TCP</a:t>
            </a:r>
          </a:p>
        </p:txBody>
      </p:sp>
      <p:sp>
        <p:nvSpPr>
          <p:cNvPr id="22" name="TextBox 21">
            <a:extLst>
              <a:ext uri="{FF2B5EF4-FFF2-40B4-BE49-F238E27FC236}">
                <a16:creationId xmlns:a16="http://schemas.microsoft.com/office/drawing/2014/main" id="{480A43A2-F5CA-8C77-520E-D63822466861}"/>
              </a:ext>
            </a:extLst>
          </p:cNvPr>
          <p:cNvSpPr txBox="1"/>
          <p:nvPr/>
        </p:nvSpPr>
        <p:spPr>
          <a:xfrm>
            <a:off x="5733252" y="3108999"/>
            <a:ext cx="1147837" cy="400110"/>
          </a:xfrm>
          <a:prstGeom prst="rect">
            <a:avLst/>
          </a:prstGeom>
          <a:noFill/>
        </p:spPr>
        <p:txBody>
          <a:bodyPr wrap="square" rtlCol="0">
            <a:spAutoFit/>
          </a:bodyPr>
          <a:lstStyle/>
          <a:p>
            <a:pPr fontAlgn="auto">
              <a:spcBef>
                <a:spcPts val="0"/>
              </a:spcBef>
              <a:spcAft>
                <a:spcPts val="0"/>
              </a:spcAft>
            </a:pPr>
            <a:r>
              <a:rPr lang="en-US" sz="2000" b="1">
                <a:solidFill>
                  <a:srgbClr val="000000"/>
                </a:solidFill>
                <a:latin typeface="Calibri" panose="020F0502020204030204"/>
              </a:rPr>
              <a:t>SHMEM</a:t>
            </a:r>
          </a:p>
        </p:txBody>
      </p:sp>
      <p:sp>
        <p:nvSpPr>
          <p:cNvPr id="23" name="TextBox 22">
            <a:extLst>
              <a:ext uri="{FF2B5EF4-FFF2-40B4-BE49-F238E27FC236}">
                <a16:creationId xmlns:a16="http://schemas.microsoft.com/office/drawing/2014/main" id="{24F25069-78CC-532D-7965-D36317249600}"/>
              </a:ext>
            </a:extLst>
          </p:cNvPr>
          <p:cNvSpPr txBox="1"/>
          <p:nvPr/>
        </p:nvSpPr>
        <p:spPr>
          <a:xfrm>
            <a:off x="7922283" y="2965724"/>
            <a:ext cx="1402088" cy="707886"/>
          </a:xfrm>
          <a:prstGeom prst="rect">
            <a:avLst/>
          </a:prstGeom>
          <a:noFill/>
        </p:spPr>
        <p:txBody>
          <a:bodyPr wrap="square" rtlCol="0">
            <a:spAutoFit/>
          </a:bodyPr>
          <a:lstStyle/>
          <a:p>
            <a:pPr fontAlgn="auto">
              <a:spcBef>
                <a:spcPts val="0"/>
              </a:spcBef>
              <a:spcAft>
                <a:spcPts val="0"/>
              </a:spcAft>
            </a:pPr>
            <a:r>
              <a:rPr lang="en-US" sz="2000" b="1">
                <a:solidFill>
                  <a:srgbClr val="000000"/>
                </a:solidFill>
                <a:latin typeface="Calibri" panose="020F0502020204030204"/>
              </a:rPr>
              <a:t>Custom RF</a:t>
            </a:r>
          </a:p>
          <a:p>
            <a:pPr fontAlgn="auto">
              <a:spcBef>
                <a:spcPts val="0"/>
              </a:spcBef>
              <a:spcAft>
                <a:spcPts val="0"/>
              </a:spcAft>
            </a:pPr>
            <a:r>
              <a:rPr lang="en-US" sz="2000" b="1">
                <a:solidFill>
                  <a:srgbClr val="000000"/>
                </a:solidFill>
                <a:latin typeface="Calibri" panose="020F0502020204030204"/>
              </a:rPr>
              <a:t>Transport</a:t>
            </a:r>
          </a:p>
        </p:txBody>
      </p:sp>
      <p:sp>
        <p:nvSpPr>
          <p:cNvPr id="24" name="TextBox 23">
            <a:extLst>
              <a:ext uri="{FF2B5EF4-FFF2-40B4-BE49-F238E27FC236}">
                <a16:creationId xmlns:a16="http://schemas.microsoft.com/office/drawing/2014/main" id="{1AFB27E4-B9BA-9DB1-DDCE-DE78D9BC06E8}"/>
              </a:ext>
            </a:extLst>
          </p:cNvPr>
          <p:cNvSpPr txBox="1"/>
          <p:nvPr/>
        </p:nvSpPr>
        <p:spPr>
          <a:xfrm>
            <a:off x="1439397" y="5170942"/>
            <a:ext cx="8898725" cy="1323439"/>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pPr>
            <a:r>
              <a:rPr lang="en-US" sz="2000" dirty="0">
                <a:solidFill>
                  <a:srgbClr val="000000">
                    <a:lumMod val="75000"/>
                    <a:lumOff val="25000"/>
                  </a:srgbClr>
                </a:solidFill>
                <a:latin typeface="Calibri" panose="020F0502020204030204"/>
              </a:rPr>
              <a:t>DDS libraries provide APIs that abstract away transport specific implementation</a:t>
            </a:r>
          </a:p>
          <a:p>
            <a:pPr marL="342900" indent="-342900" fontAlgn="auto">
              <a:spcBef>
                <a:spcPts val="0"/>
              </a:spcBef>
              <a:spcAft>
                <a:spcPts val="0"/>
              </a:spcAft>
              <a:buFont typeface="Arial" panose="020B0604020202020204" pitchFamily="34" charset="0"/>
              <a:buChar char="•"/>
            </a:pPr>
            <a:r>
              <a:rPr lang="en-US" sz="2000" b="1" dirty="0">
                <a:solidFill>
                  <a:srgbClr val="000000">
                    <a:lumMod val="75000"/>
                    <a:lumOff val="25000"/>
                  </a:srgbClr>
                </a:solidFill>
                <a:latin typeface="Calibri" panose="020F0502020204030204"/>
              </a:rPr>
              <a:t>Pub/sub </a:t>
            </a:r>
            <a:r>
              <a:rPr lang="en-US" sz="2000" dirty="0">
                <a:solidFill>
                  <a:srgbClr val="000000">
                    <a:lumMod val="75000"/>
                    <a:lumOff val="25000"/>
                  </a:srgbClr>
                </a:solidFill>
                <a:latin typeface="Calibri" panose="020F0502020204030204"/>
              </a:rPr>
              <a:t>pattern means any application can consume or produce data</a:t>
            </a:r>
          </a:p>
          <a:p>
            <a:pPr marL="342900" indent="-342900" fontAlgn="auto">
              <a:spcBef>
                <a:spcPts val="0"/>
              </a:spcBef>
              <a:spcAft>
                <a:spcPts val="0"/>
              </a:spcAft>
              <a:buFont typeface="Arial" panose="020B0604020202020204" pitchFamily="34" charset="0"/>
              <a:buChar char="•"/>
            </a:pPr>
            <a:r>
              <a:rPr lang="en-US" sz="2000" b="1" dirty="0">
                <a:solidFill>
                  <a:srgbClr val="000000">
                    <a:lumMod val="75000"/>
                    <a:lumOff val="25000"/>
                  </a:srgbClr>
                </a:solidFill>
                <a:latin typeface="Calibri" panose="020F0502020204030204"/>
              </a:rPr>
              <a:t>Common wire protocol </a:t>
            </a:r>
            <a:r>
              <a:rPr lang="en-US" sz="2000" dirty="0">
                <a:solidFill>
                  <a:srgbClr val="000000">
                    <a:lumMod val="75000"/>
                    <a:lumOff val="25000"/>
                  </a:srgbClr>
                </a:solidFill>
                <a:latin typeface="Calibri" panose="020F0502020204030204"/>
              </a:rPr>
              <a:t>enables transport agnostic communication</a:t>
            </a:r>
          </a:p>
          <a:p>
            <a:pPr marL="342900" indent="-342900" fontAlgn="auto">
              <a:spcBef>
                <a:spcPts val="0"/>
              </a:spcBef>
              <a:spcAft>
                <a:spcPts val="0"/>
              </a:spcAft>
              <a:buFont typeface="Arial" panose="020B0604020202020204" pitchFamily="34" charset="0"/>
              <a:buChar char="•"/>
            </a:pPr>
            <a:r>
              <a:rPr lang="en-US" sz="2000" b="1" dirty="0">
                <a:solidFill>
                  <a:srgbClr val="000000">
                    <a:lumMod val="75000"/>
                    <a:lumOff val="25000"/>
                  </a:srgbClr>
                </a:solidFill>
                <a:latin typeface="Calibri" panose="020F0502020204030204"/>
              </a:rPr>
              <a:t>Loosely coupled </a:t>
            </a:r>
            <a:r>
              <a:rPr lang="en-US" sz="2000" dirty="0">
                <a:solidFill>
                  <a:srgbClr val="000000">
                    <a:lumMod val="75000"/>
                    <a:lumOff val="25000"/>
                  </a:srgbClr>
                </a:solidFill>
                <a:latin typeface="Calibri" panose="020F0502020204030204"/>
              </a:rPr>
              <a:t>with peer endpoint discovery with negotiated </a:t>
            </a:r>
            <a:r>
              <a:rPr lang="en-US" sz="2000" b="1" dirty="0">
                <a:solidFill>
                  <a:srgbClr val="000000">
                    <a:lumMod val="75000"/>
                    <a:lumOff val="25000"/>
                  </a:srgbClr>
                </a:solidFill>
                <a:latin typeface="Calibri" panose="020F0502020204030204"/>
              </a:rPr>
              <a:t>quality of service</a:t>
            </a:r>
          </a:p>
        </p:txBody>
      </p:sp>
      <p:sp>
        <p:nvSpPr>
          <p:cNvPr id="27" name="Title 2">
            <a:extLst>
              <a:ext uri="{FF2B5EF4-FFF2-40B4-BE49-F238E27FC236}">
                <a16:creationId xmlns:a16="http://schemas.microsoft.com/office/drawing/2014/main" id="{D351085F-AC7A-A311-DBCA-6FF2F353A6E9}"/>
              </a:ext>
            </a:extLst>
          </p:cNvPr>
          <p:cNvSpPr txBox="1">
            <a:spLocks/>
          </p:cNvSpPr>
          <p:nvPr/>
        </p:nvSpPr>
        <p:spPr bwMode="auto">
          <a:xfrm>
            <a:off x="609600" y="48604"/>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What is the Data Distribution Standard?</a:t>
            </a:r>
          </a:p>
        </p:txBody>
      </p:sp>
    </p:spTree>
    <p:extLst>
      <p:ext uri="{BB962C8B-B14F-4D97-AF65-F5344CB8AC3E}">
        <p14:creationId xmlns:p14="http://schemas.microsoft.com/office/powerpoint/2010/main" val="34760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500"/>
                                        <p:tgtEl>
                                          <p:spTgt spid="9">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500"/>
                                        <p:tgtEl>
                                          <p:spTgt spid="9">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fade">
                                      <p:cBhvr>
                                        <p:cTn id="51" dur="500"/>
                                        <p:tgtEl>
                                          <p:spTgt spid="11">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Effect transition="in" filter="fade">
                                      <p:cBhvr>
                                        <p:cTn id="54" dur="500"/>
                                        <p:tgtEl>
                                          <p:spTgt spid="1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fade">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up)">
                                      <p:cBhvr>
                                        <p:cTn id="76" dur="1000"/>
                                        <p:tgtEl>
                                          <p:spTgt spid="12"/>
                                        </p:tgtEl>
                                      </p:cBhvr>
                                    </p:animEffect>
                                  </p:childTnLst>
                                </p:cTn>
                              </p:par>
                              <p:par>
                                <p:cTn id="77" presetID="22" presetClass="entr" presetSubtype="1"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1000"/>
                                        <p:tgtEl>
                                          <p:spTgt spid="13"/>
                                        </p:tgtEl>
                                      </p:cBhvr>
                                    </p:animEffect>
                                  </p:childTnLst>
                                </p:cTn>
                              </p:par>
                              <p:par>
                                <p:cTn id="80" presetID="22" presetClass="entr" presetSubtype="1"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up)">
                                      <p:cBhvr>
                                        <p:cTn id="82" dur="1000"/>
                                        <p:tgtEl>
                                          <p:spTgt spid="14"/>
                                        </p:tgtEl>
                                      </p:cBhvr>
                                    </p:animEffect>
                                  </p:childTnLst>
                                </p:cTn>
                              </p:par>
                              <p:par>
                                <p:cTn id="83" presetID="22" presetClass="entr" presetSubtype="1" fill="hold"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1000"/>
                                        <p:tgtEl>
                                          <p:spTgt spid="15"/>
                                        </p:tgtEl>
                                      </p:cBhvr>
                                    </p:animEffect>
                                  </p:childTnLst>
                                </p:cTn>
                              </p:par>
                              <p:par>
                                <p:cTn id="86" presetID="22" presetClass="entr" presetSubtype="4" fill="hold"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down)">
                                      <p:cBhvr>
                                        <p:cTn id="88" dur="1000"/>
                                        <p:tgtEl>
                                          <p:spTgt spid="19"/>
                                        </p:tgtEl>
                                      </p:cBhvr>
                                    </p:animEffect>
                                  </p:childTnLst>
                                </p:cTn>
                              </p:par>
                              <p:par>
                                <p:cTn id="89" presetID="22" presetClass="entr" presetSubtype="4"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1000"/>
                                        <p:tgtEl>
                                          <p:spTgt spid="18"/>
                                        </p:tgtEl>
                                      </p:cBhvr>
                                    </p:animEffect>
                                  </p:childTnLst>
                                </p:cTn>
                              </p:par>
                              <p:par>
                                <p:cTn id="92" presetID="22" presetClass="entr" presetSubtype="4"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down)">
                                      <p:cBhvr>
                                        <p:cTn id="94" dur="1000"/>
                                        <p:tgtEl>
                                          <p:spTgt spid="17"/>
                                        </p:tgtEl>
                                      </p:cBhvr>
                                    </p:animEffect>
                                  </p:childTnLst>
                                </p:cTn>
                              </p:par>
                              <p:par>
                                <p:cTn id="95" presetID="22" presetClass="entr" presetSubtype="4"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1000"/>
                                        <p:tgtEl>
                                          <p:spTgt spid="16"/>
                                        </p:tgtEl>
                                      </p:cBhvr>
                                    </p:animEffect>
                                  </p:childTnLst>
                                </p:cTn>
                              </p:par>
                              <p:par>
                                <p:cTn id="98" presetID="16" presetClass="entr" presetSubtype="37" fill="hold" grpId="0" nodeType="with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barn(outVertical)">
                                      <p:cBhvr>
                                        <p:cTn id="100" dur="1000"/>
                                        <p:tgtEl>
                                          <p:spTgt spid="4"/>
                                        </p:tgtEl>
                                      </p:cBhvr>
                                    </p:animEffect>
                                  </p:childTnLst>
                                </p:cTn>
                              </p:par>
                              <p:par>
                                <p:cTn id="101" presetID="10" presetClass="entr" presetSubtype="0" fill="hold" nodeType="withEffect">
                                  <p:stCondLst>
                                    <p:cond delay="0"/>
                                  </p:stCondLst>
                                  <p:childTnLst>
                                    <p:set>
                                      <p:cBhvr>
                                        <p:cTn id="102" dur="1" fill="hold">
                                          <p:stCondLst>
                                            <p:cond delay="0"/>
                                          </p:stCondLst>
                                        </p:cTn>
                                        <p:tgtEl>
                                          <p:spTgt spid="24">
                                            <p:txEl>
                                              <p:pRg st="1" end="1"/>
                                            </p:txEl>
                                          </p:spTgt>
                                        </p:tgtEl>
                                        <p:attrNameLst>
                                          <p:attrName>style.visibility</p:attrName>
                                        </p:attrNameLst>
                                      </p:cBhvr>
                                      <p:to>
                                        <p:strVal val="visible"/>
                                      </p:to>
                                    </p:set>
                                    <p:animEffect transition="in" filter="fade">
                                      <p:cBhvr>
                                        <p:cTn id="103" dur="500"/>
                                        <p:tgtEl>
                                          <p:spTgt spid="24">
                                            <p:txEl>
                                              <p:pRg st="1" end="1"/>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fade">
                                      <p:cBhvr>
                                        <p:cTn id="111" dur="500"/>
                                        <p:tgtEl>
                                          <p:spTgt spid="2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fade">
                                      <p:cBhvr>
                                        <p:cTn id="114" dur="500"/>
                                        <p:tgtEl>
                                          <p:spTgt spid="2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500"/>
                                        <p:tgtEl>
                                          <p:spTgt spid="23"/>
                                        </p:tgtEl>
                                      </p:cBhvr>
                                    </p:animEffect>
                                  </p:childTnLst>
                                </p:cTn>
                              </p:par>
                              <p:par>
                                <p:cTn id="118" presetID="10" presetClass="entr" presetSubtype="0" fill="hold" nodeType="withEffect">
                                  <p:stCondLst>
                                    <p:cond delay="0"/>
                                  </p:stCondLst>
                                  <p:childTnLst>
                                    <p:set>
                                      <p:cBhvr>
                                        <p:cTn id="119" dur="1" fill="hold">
                                          <p:stCondLst>
                                            <p:cond delay="0"/>
                                          </p:stCondLst>
                                        </p:cTn>
                                        <p:tgtEl>
                                          <p:spTgt spid="24">
                                            <p:txEl>
                                              <p:pRg st="2" end="2"/>
                                            </p:txEl>
                                          </p:spTgt>
                                        </p:tgtEl>
                                        <p:attrNameLst>
                                          <p:attrName>style.visibility</p:attrName>
                                        </p:attrNameLst>
                                      </p:cBhvr>
                                      <p:to>
                                        <p:strVal val="visible"/>
                                      </p:to>
                                    </p:set>
                                    <p:animEffect transition="in" filter="fade">
                                      <p:cBhvr>
                                        <p:cTn id="120" dur="500"/>
                                        <p:tgtEl>
                                          <p:spTgt spid="24">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24">
                                            <p:txEl>
                                              <p:pRg st="3" end="3"/>
                                            </p:txEl>
                                          </p:spTgt>
                                        </p:tgtEl>
                                        <p:attrNameLst>
                                          <p:attrName>style.visibility</p:attrName>
                                        </p:attrNameLst>
                                      </p:cBhvr>
                                      <p:to>
                                        <p:strVal val="visible"/>
                                      </p:to>
                                    </p:set>
                                    <p:animEffect transition="in" filter="fade">
                                      <p:cBhvr>
                                        <p:cTn id="12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392CD39F-651B-60E8-9413-1B7E09FB9C7C}"/>
              </a:ext>
            </a:extLst>
          </p:cNvPr>
          <p:cNvSpPr/>
          <p:nvPr/>
        </p:nvSpPr>
        <p:spPr>
          <a:xfrm>
            <a:off x="1713141" y="1549147"/>
            <a:ext cx="8568493" cy="3759706"/>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Global Data</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Space</a:t>
            </a:r>
          </a:p>
        </p:txBody>
      </p:sp>
      <p:sp>
        <p:nvSpPr>
          <p:cNvPr id="4" name="Left-Right Arrow 4">
            <a:extLst>
              <a:ext uri="{FF2B5EF4-FFF2-40B4-BE49-F238E27FC236}">
                <a16:creationId xmlns:a16="http://schemas.microsoft.com/office/drawing/2014/main" id="{47A8571C-880B-2C51-9FCE-B280A8E86DE7}"/>
              </a:ext>
            </a:extLst>
          </p:cNvPr>
          <p:cNvSpPr/>
          <p:nvPr/>
        </p:nvSpPr>
        <p:spPr>
          <a:xfrm>
            <a:off x="2505916" y="4081492"/>
            <a:ext cx="6982942" cy="828615"/>
          </a:xfrm>
          <a:prstGeom prst="leftRightArrow">
            <a:avLst/>
          </a:prstGeom>
          <a:gradFill rotWithShape="1">
            <a:gsLst>
              <a:gs pos="0">
                <a:srgbClr val="FF6600">
                  <a:satMod val="103000"/>
                  <a:lumMod val="102000"/>
                  <a:tint val="94000"/>
                </a:srgbClr>
              </a:gs>
              <a:gs pos="50000">
                <a:srgbClr val="FF6600">
                  <a:satMod val="110000"/>
                  <a:lumMod val="100000"/>
                  <a:shade val="100000"/>
                </a:srgbClr>
              </a:gs>
              <a:gs pos="100000">
                <a:srgbClr val="FF66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DDS </a:t>
            </a:r>
            <a:r>
              <a:rPr kumimoji="0" lang="en-US" sz="2000" b="0" i="0" u="none" strike="noStrike" kern="1200" cap="none" spc="0" normalizeH="0" baseline="0" noProof="0" dirty="0" err="1">
                <a:ln>
                  <a:noFill/>
                </a:ln>
                <a:solidFill>
                  <a:srgbClr val="FFFFFF"/>
                </a:solidFill>
                <a:effectLst/>
                <a:uLnTx/>
                <a:uFillTx/>
                <a:latin typeface="Calibri" panose="020F0502020204030204"/>
                <a:ea typeface="+mn-ea"/>
                <a:cs typeface="+mn-cs"/>
              </a:rPr>
              <a:t>DataBus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lowchart: Delay 4">
            <a:extLst>
              <a:ext uri="{FF2B5EF4-FFF2-40B4-BE49-F238E27FC236}">
                <a16:creationId xmlns:a16="http://schemas.microsoft.com/office/drawing/2014/main" id="{24611292-A276-0861-99C5-2DA2BBD45114}"/>
              </a:ext>
            </a:extLst>
          </p:cNvPr>
          <p:cNvSpPr/>
          <p:nvPr/>
        </p:nvSpPr>
        <p:spPr>
          <a:xfrm>
            <a:off x="1704175" y="2681872"/>
            <a:ext cx="680438"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Pub</a:t>
            </a:r>
          </a:p>
        </p:txBody>
      </p:sp>
      <p:sp>
        <p:nvSpPr>
          <p:cNvPr id="6" name="Rounded Rectangle 3">
            <a:extLst>
              <a:ext uri="{FF2B5EF4-FFF2-40B4-BE49-F238E27FC236}">
                <a16:creationId xmlns:a16="http://schemas.microsoft.com/office/drawing/2014/main" id="{3DC632FF-3F4C-7741-D90A-DC8FC3C5339E}"/>
              </a:ext>
            </a:extLst>
          </p:cNvPr>
          <p:cNvSpPr/>
          <p:nvPr/>
        </p:nvSpPr>
        <p:spPr>
          <a:xfrm>
            <a:off x="4831976" y="2644505"/>
            <a:ext cx="2124636" cy="815713"/>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Track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55415936-390C-AF90-946E-6D27465E7727}"/>
              </a:ext>
            </a:extLst>
          </p:cNvPr>
          <p:cNvCxnSpPr>
            <a:cxnSpLocks/>
          </p:cNvCxnSpPr>
          <p:nvPr/>
        </p:nvCxnSpPr>
        <p:spPr>
          <a:xfrm flipV="1">
            <a:off x="2384613" y="2988196"/>
            <a:ext cx="2447363" cy="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8" name="Picture 7">
            <a:extLst>
              <a:ext uri="{FF2B5EF4-FFF2-40B4-BE49-F238E27FC236}">
                <a16:creationId xmlns:a16="http://schemas.microsoft.com/office/drawing/2014/main" id="{B35F854E-A084-9F8F-5788-1BB209BB5F8C}"/>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90008" y="2533199"/>
            <a:ext cx="1450376" cy="511435"/>
          </a:xfrm>
          <a:prstGeom prst="rect">
            <a:avLst/>
          </a:prstGeom>
        </p:spPr>
      </p:pic>
      <p:sp>
        <p:nvSpPr>
          <p:cNvPr id="9" name="Flowchart: Delay 8">
            <a:extLst>
              <a:ext uri="{FF2B5EF4-FFF2-40B4-BE49-F238E27FC236}">
                <a16:creationId xmlns:a16="http://schemas.microsoft.com/office/drawing/2014/main" id="{02B59293-258F-95F5-16C1-3FD0134F5F68}"/>
              </a:ext>
            </a:extLst>
          </p:cNvPr>
          <p:cNvSpPr/>
          <p:nvPr/>
        </p:nvSpPr>
        <p:spPr>
          <a:xfrm flipH="1">
            <a:off x="9637315" y="2517214"/>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0" name="Straight Arrow Connector 9">
            <a:extLst>
              <a:ext uri="{FF2B5EF4-FFF2-40B4-BE49-F238E27FC236}">
                <a16:creationId xmlns:a16="http://schemas.microsoft.com/office/drawing/2014/main" id="{C8959237-3964-5591-6803-DC2363C9D8CE}"/>
              </a:ext>
            </a:extLst>
          </p:cNvPr>
          <p:cNvCxnSpPr>
            <a:cxnSpLocks/>
          </p:cNvCxnSpPr>
          <p:nvPr/>
        </p:nvCxnSpPr>
        <p:spPr>
          <a:xfrm>
            <a:off x="6956612" y="2815320"/>
            <a:ext cx="2680702" cy="645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1" name="Picture 10">
            <a:extLst>
              <a:ext uri="{FF2B5EF4-FFF2-40B4-BE49-F238E27FC236}">
                <a16:creationId xmlns:a16="http://schemas.microsoft.com/office/drawing/2014/main" id="{545BAE83-B80F-E17A-F124-73B4696B142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6375" y="2651198"/>
            <a:ext cx="690579" cy="749102"/>
          </a:xfrm>
          <a:prstGeom prst="rect">
            <a:avLst/>
          </a:prstGeom>
        </p:spPr>
      </p:pic>
      <p:sp>
        <p:nvSpPr>
          <p:cNvPr id="12" name="Left-Right Arrow 4">
            <a:extLst>
              <a:ext uri="{FF2B5EF4-FFF2-40B4-BE49-F238E27FC236}">
                <a16:creationId xmlns:a16="http://schemas.microsoft.com/office/drawing/2014/main" id="{C24DD663-F1EE-36FC-9C6E-226767209004}"/>
              </a:ext>
            </a:extLst>
          </p:cNvPr>
          <p:cNvSpPr/>
          <p:nvPr/>
        </p:nvSpPr>
        <p:spPr>
          <a:xfrm>
            <a:off x="2751214" y="4154701"/>
            <a:ext cx="2081463" cy="670517"/>
          </a:xfrm>
          <a:prstGeom prst="righ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I’m alive</a:t>
            </a:r>
          </a:p>
        </p:txBody>
      </p:sp>
      <p:sp>
        <p:nvSpPr>
          <p:cNvPr id="13" name="Left-Right Arrow 4">
            <a:extLst>
              <a:ext uri="{FF2B5EF4-FFF2-40B4-BE49-F238E27FC236}">
                <a16:creationId xmlns:a16="http://schemas.microsoft.com/office/drawing/2014/main" id="{140E37C5-53F6-9F9B-E2AA-EE0C14FD0C38}"/>
              </a:ext>
            </a:extLst>
          </p:cNvPr>
          <p:cNvSpPr/>
          <p:nvPr/>
        </p:nvSpPr>
        <p:spPr>
          <a:xfrm>
            <a:off x="7159439" y="4154702"/>
            <a:ext cx="2081463" cy="670517"/>
          </a:xfrm>
          <a:prstGeom prst="lef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I’m alive</a:t>
            </a:r>
          </a:p>
        </p:txBody>
      </p:sp>
      <p:sp>
        <p:nvSpPr>
          <p:cNvPr id="14" name="Left-Right Arrow 4">
            <a:extLst>
              <a:ext uri="{FF2B5EF4-FFF2-40B4-BE49-F238E27FC236}">
                <a16:creationId xmlns:a16="http://schemas.microsoft.com/office/drawing/2014/main" id="{DA540278-8473-1F8F-9472-6A1547DC9C6C}"/>
              </a:ext>
            </a:extLst>
          </p:cNvPr>
          <p:cNvSpPr/>
          <p:nvPr/>
        </p:nvSpPr>
        <p:spPr>
          <a:xfrm>
            <a:off x="2760180" y="4166549"/>
            <a:ext cx="2081463" cy="670517"/>
          </a:xfrm>
          <a:prstGeom prst="righ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 publish Track</a:t>
            </a:r>
          </a:p>
        </p:txBody>
      </p:sp>
      <p:sp>
        <p:nvSpPr>
          <p:cNvPr id="15" name="Left-Right Arrow 4">
            <a:extLst>
              <a:ext uri="{FF2B5EF4-FFF2-40B4-BE49-F238E27FC236}">
                <a16:creationId xmlns:a16="http://schemas.microsoft.com/office/drawing/2014/main" id="{8C3CF856-57B6-E3DD-7248-89A5420246CB}"/>
              </a:ext>
            </a:extLst>
          </p:cNvPr>
          <p:cNvSpPr/>
          <p:nvPr/>
        </p:nvSpPr>
        <p:spPr>
          <a:xfrm>
            <a:off x="7168405" y="4154700"/>
            <a:ext cx="2081463" cy="670517"/>
          </a:xfrm>
          <a:prstGeom prst="lef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Subscribe Track</a:t>
            </a:r>
          </a:p>
        </p:txBody>
      </p:sp>
      <p:sp>
        <p:nvSpPr>
          <p:cNvPr id="16" name="Left-Right Arrow 4">
            <a:extLst>
              <a:ext uri="{FF2B5EF4-FFF2-40B4-BE49-F238E27FC236}">
                <a16:creationId xmlns:a16="http://schemas.microsoft.com/office/drawing/2014/main" id="{8C02F6FA-FF3B-78C6-0DFD-89681EFAC604}"/>
              </a:ext>
            </a:extLst>
          </p:cNvPr>
          <p:cNvSpPr/>
          <p:nvPr/>
        </p:nvSpPr>
        <p:spPr>
          <a:xfrm>
            <a:off x="2760179" y="4154700"/>
            <a:ext cx="2081463" cy="670517"/>
          </a:xfrm>
          <a:prstGeom prst="righ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Track</a:t>
            </a:r>
          </a:p>
        </p:txBody>
      </p:sp>
      <p:sp>
        <p:nvSpPr>
          <p:cNvPr id="17" name="Flowchart: Delay 16">
            <a:extLst>
              <a:ext uri="{FF2B5EF4-FFF2-40B4-BE49-F238E27FC236}">
                <a16:creationId xmlns:a16="http://schemas.microsoft.com/office/drawing/2014/main" id="{F20D4D07-5376-7623-0A0E-BF265DB11CFD}"/>
              </a:ext>
            </a:extLst>
          </p:cNvPr>
          <p:cNvSpPr/>
          <p:nvPr/>
        </p:nvSpPr>
        <p:spPr>
          <a:xfrm flipH="1">
            <a:off x="9637313" y="3364973"/>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8" name="Straight Arrow Connector 17">
            <a:extLst>
              <a:ext uri="{FF2B5EF4-FFF2-40B4-BE49-F238E27FC236}">
                <a16:creationId xmlns:a16="http://schemas.microsoft.com/office/drawing/2014/main" id="{70C3A17A-30B2-6FFD-013D-1611FC0C845E}"/>
              </a:ext>
            </a:extLst>
          </p:cNvPr>
          <p:cNvCxnSpPr>
            <a:cxnSpLocks/>
          </p:cNvCxnSpPr>
          <p:nvPr/>
        </p:nvCxnSpPr>
        <p:spPr>
          <a:xfrm>
            <a:off x="6956612" y="3271322"/>
            <a:ext cx="2680701" cy="398310"/>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9" name="Picture 18">
            <a:extLst>
              <a:ext uri="{FF2B5EF4-FFF2-40B4-BE49-F238E27FC236}">
                <a16:creationId xmlns:a16="http://schemas.microsoft.com/office/drawing/2014/main" id="{99EB7505-C8E1-764F-5FEF-AABAF0DFE78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87821" y="3264569"/>
            <a:ext cx="1024788" cy="784406"/>
          </a:xfrm>
          <a:prstGeom prst="rect">
            <a:avLst/>
          </a:prstGeom>
        </p:spPr>
      </p:pic>
      <p:sp>
        <p:nvSpPr>
          <p:cNvPr id="20" name="Rectangle 19">
            <a:extLst>
              <a:ext uri="{FF2B5EF4-FFF2-40B4-BE49-F238E27FC236}">
                <a16:creationId xmlns:a16="http://schemas.microsoft.com/office/drawing/2014/main" id="{1596CFF5-F0C6-C4EE-3193-DB3DEA28CB44}"/>
              </a:ext>
            </a:extLst>
          </p:cNvPr>
          <p:cNvSpPr/>
          <p:nvPr/>
        </p:nvSpPr>
        <p:spPr>
          <a:xfrm>
            <a:off x="1130739" y="5543964"/>
            <a:ext cx="10002056" cy="923330"/>
          </a:xfrm>
          <a:prstGeom prst="rect">
            <a:avLst/>
          </a:prstGeom>
        </p:spPr>
        <p:txBody>
          <a:bodyPr wrap="square">
            <a:spAutoFit/>
          </a:bodyPr>
          <a:lstStyle/>
          <a:p>
            <a:pPr fontAlgn="auto">
              <a:spcBef>
                <a:spcPts val="0"/>
              </a:spcBef>
              <a:spcAft>
                <a:spcPts val="0"/>
              </a:spcAft>
            </a:pPr>
            <a:r>
              <a:rPr lang="en-US" sz="1800" dirty="0">
                <a:solidFill>
                  <a:srgbClr val="000000"/>
                </a:solidFill>
                <a:latin typeface="Calibri" panose="020F0502020204030204"/>
              </a:rPr>
              <a:t>The process by which Publishers and Subscribers find each other is discovery. Generically think of it as a broadcast announcement by a publisher, and potential subscribers responding to it to determine interest. Note, the discovery process happens often meaning DDS provides </a:t>
            </a:r>
            <a:r>
              <a:rPr lang="en-US" sz="1800" b="1" dirty="0">
                <a:solidFill>
                  <a:srgbClr val="000000"/>
                </a:solidFill>
                <a:latin typeface="Calibri" panose="020F0502020204030204"/>
              </a:rPr>
              <a:t>loosely coupled endpoints. </a:t>
            </a:r>
            <a:endParaRPr lang="en-US" sz="1800" dirty="0">
              <a:solidFill>
                <a:srgbClr val="000000"/>
              </a:solidFill>
              <a:latin typeface="Calibri" panose="020F0502020204030204"/>
            </a:endParaRPr>
          </a:p>
        </p:txBody>
      </p:sp>
      <p:sp>
        <p:nvSpPr>
          <p:cNvPr id="21" name="Title 2">
            <a:extLst>
              <a:ext uri="{FF2B5EF4-FFF2-40B4-BE49-F238E27FC236}">
                <a16:creationId xmlns:a16="http://schemas.microsoft.com/office/drawing/2014/main" id="{6C8897A0-419C-E34C-93C6-869EC7214C7D}"/>
              </a:ext>
            </a:extLst>
          </p:cNvPr>
          <p:cNvSpPr txBox="1">
            <a:spLocks/>
          </p:cNvSpPr>
          <p:nvPr/>
        </p:nvSpPr>
        <p:spPr bwMode="auto">
          <a:xfrm>
            <a:off x="696230" y="3751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Peer Discovery</a:t>
            </a:r>
          </a:p>
        </p:txBody>
      </p:sp>
    </p:spTree>
    <p:extLst>
      <p:ext uri="{BB962C8B-B14F-4D97-AF65-F5344CB8AC3E}">
        <p14:creationId xmlns:p14="http://schemas.microsoft.com/office/powerpoint/2010/main" val="373712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0.00195 0.00185 L 0.36159 -1.48148E-6 " pathEditMode="relative" rAng="0" ptsTypes="AA">
                                      <p:cBhvr>
                                        <p:cTn id="9" dur="2000" fill="hold"/>
                                        <p:tgtEl>
                                          <p:spTgt spid="12"/>
                                        </p:tgtEl>
                                        <p:attrNameLst>
                                          <p:attrName>ppt_x</p:attrName>
                                          <p:attrName>ppt_y</p:attrName>
                                        </p:attrNameLst>
                                      </p:cBhvr>
                                      <p:rCtr x="18099" y="0"/>
                                    </p:animMotion>
                                  </p:childTnLst>
                                </p:cTn>
                              </p:par>
                            </p:childTnLst>
                          </p:cTn>
                        </p:par>
                        <p:par>
                          <p:cTn id="10" fill="hold">
                            <p:stCondLst>
                              <p:cond delay="2000"/>
                            </p:stCondLst>
                            <p:childTnLst>
                              <p:par>
                                <p:cTn id="11" presetID="1" presetClass="exit" presetSubtype="0" fill="hold" grpId="2" nodeType="after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grpId="0" nodeType="afterEffect">
                                  <p:stCondLst>
                                    <p:cond delay="0"/>
                                  </p:stCondLst>
                                  <p:childTnLst>
                                    <p:animMotion origin="layout" path="M 3.95833E-6 3.7037E-7 L -0.35964 0.00185 " pathEditMode="relative" rAng="0" ptsTypes="AA">
                                      <p:cBhvr>
                                        <p:cTn id="19" dur="2000" fill="hold"/>
                                        <p:tgtEl>
                                          <p:spTgt spid="13"/>
                                        </p:tgtEl>
                                        <p:attrNameLst>
                                          <p:attrName>ppt_x</p:attrName>
                                          <p:attrName>ppt_y</p:attrName>
                                        </p:attrNameLst>
                                      </p:cBhvr>
                                      <p:rCtr x="-17982" y="93"/>
                                    </p:animMotion>
                                  </p:childTnLst>
                                </p:cTn>
                              </p:par>
                            </p:childTnLst>
                          </p:cTn>
                        </p:par>
                        <p:par>
                          <p:cTn id="20" fill="hold">
                            <p:stCondLst>
                              <p:cond delay="2000"/>
                            </p:stCondLst>
                            <p:childTnLst>
                              <p:par>
                                <p:cTn id="21" presetID="1" presetClass="exit" presetSubtype="0" fill="hold" grpId="2" nodeType="after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42" presetClass="path" presetSubtype="0" accel="50000" decel="50000" fill="hold" grpId="0" nodeType="afterEffect">
                                  <p:stCondLst>
                                    <p:cond delay="0"/>
                                  </p:stCondLst>
                                  <p:childTnLst>
                                    <p:animMotion origin="layout" path="M 1.25E-6 -1.48148E-6 L 0.36081 -0.00185 " pathEditMode="relative" rAng="0" ptsTypes="AA">
                                      <p:cBhvr>
                                        <p:cTn id="29" dur="2000" fill="hold"/>
                                        <p:tgtEl>
                                          <p:spTgt spid="14"/>
                                        </p:tgtEl>
                                        <p:attrNameLst>
                                          <p:attrName>ppt_x</p:attrName>
                                          <p:attrName>ppt_y</p:attrName>
                                        </p:attrNameLst>
                                      </p:cBhvr>
                                      <p:rCtr x="18060" y="0"/>
                                    </p:animMotion>
                                  </p:childTnLst>
                                </p:cTn>
                              </p:par>
                            </p:childTnLst>
                          </p:cTn>
                        </p:par>
                        <p:par>
                          <p:cTn id="30" fill="hold">
                            <p:stCondLst>
                              <p:cond delay="2000"/>
                            </p:stCondLst>
                            <p:childTnLst>
                              <p:par>
                                <p:cTn id="31" presetID="1" presetClass="exit" presetSubtype="0" fill="hold" grpId="2" nodeType="after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grpId="0" nodeType="afterEffect">
                                  <p:stCondLst>
                                    <p:cond delay="0"/>
                                  </p:stCondLst>
                                  <p:childTnLst>
                                    <p:animMotion origin="layout" path="M 2.70833E-6 3.7037E-7 L -0.35964 0.00185 " pathEditMode="relative" rAng="0" ptsTypes="AA">
                                      <p:cBhvr>
                                        <p:cTn id="39" dur="2000" fill="hold"/>
                                        <p:tgtEl>
                                          <p:spTgt spid="15"/>
                                        </p:tgtEl>
                                        <p:attrNameLst>
                                          <p:attrName>ppt_x</p:attrName>
                                          <p:attrName>ppt_y</p:attrName>
                                        </p:attrNameLst>
                                      </p:cBhvr>
                                      <p:rCtr x="-17982" y="93"/>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p:stCondLst>
                              <p:cond delay="0"/>
                            </p:stCondLst>
                            <p:childTnLst>
                              <p:par>
                                <p:cTn id="48" presetID="42" presetClass="path" presetSubtype="0" repeatCount="indefinite" accel="50000" decel="50000" fill="hold" grpId="0" nodeType="afterEffect">
                                  <p:stCondLst>
                                    <p:cond delay="0"/>
                                  </p:stCondLst>
                                  <p:endCondLst>
                                    <p:cond evt="onNext" delay="0">
                                      <p:tgtEl>
                                        <p:sldTgt/>
                                      </p:tgtEl>
                                    </p:cond>
                                  </p:endCondLst>
                                  <p:childTnLst>
                                    <p:animMotion origin="layout" path="M 1.25E-6 3.7037E-7 L 0.3608 2.59259E-6 " pathEditMode="relative" rAng="0" ptsTypes="AA">
                                      <p:cBhvr>
                                        <p:cTn id="49" dur="2000" fill="hold"/>
                                        <p:tgtEl>
                                          <p:spTgt spid="16"/>
                                        </p:tgtEl>
                                        <p:attrNameLst>
                                          <p:attrName>ppt_x</p:attrName>
                                          <p:attrName>ppt_y</p:attrName>
                                        </p:attrNameLst>
                                      </p:cBhvr>
                                      <p:rCtr x="1796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D29BA7EE-282E-273A-880B-764B9D104BA2}"/>
              </a:ext>
            </a:extLst>
          </p:cNvPr>
          <p:cNvSpPr/>
          <p:nvPr/>
        </p:nvSpPr>
        <p:spPr>
          <a:xfrm>
            <a:off x="1713141" y="1549147"/>
            <a:ext cx="8568493" cy="3759706"/>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Global Data</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Space</a:t>
            </a:r>
          </a:p>
        </p:txBody>
      </p:sp>
      <p:sp>
        <p:nvSpPr>
          <p:cNvPr id="4" name="Flowchart: Delay 3">
            <a:extLst>
              <a:ext uri="{FF2B5EF4-FFF2-40B4-BE49-F238E27FC236}">
                <a16:creationId xmlns:a16="http://schemas.microsoft.com/office/drawing/2014/main" id="{04A85B02-AE16-BE8A-93E3-B78452F3D017}"/>
              </a:ext>
            </a:extLst>
          </p:cNvPr>
          <p:cNvSpPr/>
          <p:nvPr/>
        </p:nvSpPr>
        <p:spPr>
          <a:xfrm>
            <a:off x="1704175" y="2681872"/>
            <a:ext cx="680438"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Pub</a:t>
            </a:r>
          </a:p>
        </p:txBody>
      </p:sp>
      <p:sp>
        <p:nvSpPr>
          <p:cNvPr id="5" name="Rounded Rectangle 3">
            <a:extLst>
              <a:ext uri="{FF2B5EF4-FFF2-40B4-BE49-F238E27FC236}">
                <a16:creationId xmlns:a16="http://schemas.microsoft.com/office/drawing/2014/main" id="{5F1C284D-0A9E-A70F-BA25-8F16BFB5C8C5}"/>
              </a:ext>
            </a:extLst>
          </p:cNvPr>
          <p:cNvSpPr/>
          <p:nvPr/>
        </p:nvSpPr>
        <p:spPr>
          <a:xfrm>
            <a:off x="4831976" y="2644505"/>
            <a:ext cx="2124636" cy="815713"/>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Track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635CB740-0679-8080-EA2E-0A068E9C6620}"/>
              </a:ext>
            </a:extLst>
          </p:cNvPr>
          <p:cNvCxnSpPr>
            <a:cxnSpLocks/>
          </p:cNvCxnSpPr>
          <p:nvPr/>
        </p:nvCxnSpPr>
        <p:spPr>
          <a:xfrm flipV="1">
            <a:off x="2384613" y="2988196"/>
            <a:ext cx="2447363" cy="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7" name="Picture 6">
            <a:extLst>
              <a:ext uri="{FF2B5EF4-FFF2-40B4-BE49-F238E27FC236}">
                <a16:creationId xmlns:a16="http://schemas.microsoft.com/office/drawing/2014/main" id="{A8795F96-B085-5C98-327F-1109B4A417E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90008" y="2533199"/>
            <a:ext cx="1450376" cy="511435"/>
          </a:xfrm>
          <a:prstGeom prst="rect">
            <a:avLst/>
          </a:prstGeom>
        </p:spPr>
      </p:pic>
      <p:sp>
        <p:nvSpPr>
          <p:cNvPr id="8" name="Flowchart: Delay 7">
            <a:extLst>
              <a:ext uri="{FF2B5EF4-FFF2-40B4-BE49-F238E27FC236}">
                <a16:creationId xmlns:a16="http://schemas.microsoft.com/office/drawing/2014/main" id="{972DEE7C-F667-AA5F-05A9-E0716F636B9F}"/>
              </a:ext>
            </a:extLst>
          </p:cNvPr>
          <p:cNvSpPr/>
          <p:nvPr/>
        </p:nvSpPr>
        <p:spPr>
          <a:xfrm flipH="1">
            <a:off x="9637315" y="2517214"/>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9" name="Straight Arrow Connector 8">
            <a:extLst>
              <a:ext uri="{FF2B5EF4-FFF2-40B4-BE49-F238E27FC236}">
                <a16:creationId xmlns:a16="http://schemas.microsoft.com/office/drawing/2014/main" id="{A75CF65D-B6DE-2B95-6337-79BAF9AEDDED}"/>
              </a:ext>
            </a:extLst>
          </p:cNvPr>
          <p:cNvCxnSpPr>
            <a:cxnSpLocks/>
          </p:cNvCxnSpPr>
          <p:nvPr/>
        </p:nvCxnSpPr>
        <p:spPr>
          <a:xfrm>
            <a:off x="6956612" y="2815320"/>
            <a:ext cx="2680702" cy="645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0" name="Picture 9">
            <a:extLst>
              <a:ext uri="{FF2B5EF4-FFF2-40B4-BE49-F238E27FC236}">
                <a16:creationId xmlns:a16="http://schemas.microsoft.com/office/drawing/2014/main" id="{B7BD0C6F-C7FA-4BAB-B84C-370CC89A868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6375" y="2651198"/>
            <a:ext cx="690579" cy="749102"/>
          </a:xfrm>
          <a:prstGeom prst="rect">
            <a:avLst/>
          </a:prstGeom>
        </p:spPr>
      </p:pic>
      <p:sp>
        <p:nvSpPr>
          <p:cNvPr id="11" name="Left-Right Arrow 4">
            <a:extLst>
              <a:ext uri="{FF2B5EF4-FFF2-40B4-BE49-F238E27FC236}">
                <a16:creationId xmlns:a16="http://schemas.microsoft.com/office/drawing/2014/main" id="{C6EDBC6F-7510-63D0-08AB-77BBB56DB59F}"/>
              </a:ext>
            </a:extLst>
          </p:cNvPr>
          <p:cNvSpPr/>
          <p:nvPr/>
        </p:nvSpPr>
        <p:spPr>
          <a:xfrm>
            <a:off x="2505916" y="4081492"/>
            <a:ext cx="6982942" cy="828615"/>
          </a:xfrm>
          <a:prstGeom prst="leftRightArrow">
            <a:avLst/>
          </a:prstGeom>
          <a:gradFill rotWithShape="1">
            <a:gsLst>
              <a:gs pos="0">
                <a:srgbClr val="FF6600">
                  <a:satMod val="103000"/>
                  <a:lumMod val="102000"/>
                  <a:tint val="94000"/>
                </a:srgbClr>
              </a:gs>
              <a:gs pos="50000">
                <a:srgbClr val="FF6600">
                  <a:satMod val="110000"/>
                  <a:lumMod val="100000"/>
                  <a:shade val="100000"/>
                </a:srgbClr>
              </a:gs>
              <a:gs pos="100000">
                <a:srgbClr val="FF66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DDS </a:t>
            </a:r>
            <a:r>
              <a:rPr kumimoji="0" lang="en-US" sz="2000" b="0" i="0" u="none" strike="noStrike" kern="1200" cap="none" spc="0" normalizeH="0" baseline="0" noProof="0" dirty="0" err="1">
                <a:ln>
                  <a:noFill/>
                </a:ln>
                <a:solidFill>
                  <a:srgbClr val="FFFFFF"/>
                </a:solidFill>
                <a:effectLst/>
                <a:uLnTx/>
                <a:uFillTx/>
                <a:latin typeface="Calibri" panose="020F0502020204030204"/>
                <a:ea typeface="+mn-ea"/>
                <a:cs typeface="+mn-cs"/>
              </a:rPr>
              <a:t>DataBus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lowchart: Delay 11">
            <a:extLst>
              <a:ext uri="{FF2B5EF4-FFF2-40B4-BE49-F238E27FC236}">
                <a16:creationId xmlns:a16="http://schemas.microsoft.com/office/drawing/2014/main" id="{C75FC8F6-3B6B-613C-FEE9-9A031DE3FF18}"/>
              </a:ext>
            </a:extLst>
          </p:cNvPr>
          <p:cNvSpPr/>
          <p:nvPr/>
        </p:nvSpPr>
        <p:spPr>
          <a:xfrm flipH="1">
            <a:off x="9637313" y="3364973"/>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3" name="Straight Arrow Connector 12">
            <a:extLst>
              <a:ext uri="{FF2B5EF4-FFF2-40B4-BE49-F238E27FC236}">
                <a16:creationId xmlns:a16="http://schemas.microsoft.com/office/drawing/2014/main" id="{12CE244E-3949-C2AE-76B1-29FE0CA646BA}"/>
              </a:ext>
            </a:extLst>
          </p:cNvPr>
          <p:cNvCxnSpPr>
            <a:cxnSpLocks/>
          </p:cNvCxnSpPr>
          <p:nvPr/>
        </p:nvCxnSpPr>
        <p:spPr>
          <a:xfrm>
            <a:off x="6956612" y="3271322"/>
            <a:ext cx="2680701" cy="398310"/>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4" name="Picture 13">
            <a:extLst>
              <a:ext uri="{FF2B5EF4-FFF2-40B4-BE49-F238E27FC236}">
                <a16:creationId xmlns:a16="http://schemas.microsoft.com/office/drawing/2014/main" id="{E9A68C14-0AB4-57C9-FEA9-B468152AD49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87821" y="3264569"/>
            <a:ext cx="1024788" cy="784406"/>
          </a:xfrm>
          <a:prstGeom prst="rect">
            <a:avLst/>
          </a:prstGeom>
        </p:spPr>
      </p:pic>
      <p:sp>
        <p:nvSpPr>
          <p:cNvPr id="15" name="Rounded Rectangle 3">
            <a:extLst>
              <a:ext uri="{FF2B5EF4-FFF2-40B4-BE49-F238E27FC236}">
                <a16:creationId xmlns:a16="http://schemas.microsoft.com/office/drawing/2014/main" id="{F8EF08D7-0AB2-BAF9-EF83-41B251E01C4C}"/>
              </a:ext>
            </a:extLst>
          </p:cNvPr>
          <p:cNvSpPr/>
          <p:nvPr/>
        </p:nvSpPr>
        <p:spPr>
          <a:xfrm>
            <a:off x="4831975" y="2100559"/>
            <a:ext cx="2233009" cy="1733052"/>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struct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sensorID</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targetID</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targetZ</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3C83DCB-BAC7-0D47-878C-2BA1DFC559B4}"/>
              </a:ext>
            </a:extLst>
          </p:cNvPr>
          <p:cNvSpPr/>
          <p:nvPr/>
        </p:nvSpPr>
        <p:spPr>
          <a:xfrm>
            <a:off x="1161663" y="5606959"/>
            <a:ext cx="10002056" cy="646331"/>
          </a:xfrm>
          <a:prstGeom prst="rect">
            <a:avLst/>
          </a:prstGeom>
        </p:spPr>
        <p:txBody>
          <a:bodyPr wrap="square">
            <a:spAutoFit/>
          </a:bodyPr>
          <a:lstStyle/>
          <a:p>
            <a:pPr fontAlgn="auto">
              <a:spcBef>
                <a:spcPts val="0"/>
              </a:spcBef>
              <a:spcAft>
                <a:spcPts val="0"/>
              </a:spcAft>
            </a:pPr>
            <a:r>
              <a:rPr lang="en-US" sz="1800" dirty="0">
                <a:solidFill>
                  <a:srgbClr val="000000"/>
                </a:solidFill>
                <a:latin typeface="Calibri" panose="020F0502020204030204"/>
              </a:rPr>
              <a:t>One of the strengths of DDS is the data model is hard-typed and shared. This means DDS can apply intelligence to messages since it can understand the contents. This is what we call data-centricity.</a:t>
            </a:r>
          </a:p>
        </p:txBody>
      </p:sp>
      <p:sp>
        <p:nvSpPr>
          <p:cNvPr id="17" name="Title 2">
            <a:extLst>
              <a:ext uri="{FF2B5EF4-FFF2-40B4-BE49-F238E27FC236}">
                <a16:creationId xmlns:a16="http://schemas.microsoft.com/office/drawing/2014/main" id="{3B14FCF2-C413-D524-FFA8-BD2EF98BE98C}"/>
              </a:ext>
            </a:extLst>
          </p:cNvPr>
          <p:cNvSpPr txBox="1">
            <a:spLocks/>
          </p:cNvSpPr>
          <p:nvPr/>
        </p:nvSpPr>
        <p:spPr bwMode="auto">
          <a:xfrm>
            <a:off x="604088" y="23208"/>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Publish/Subscribe with data-centricity</a:t>
            </a:r>
          </a:p>
        </p:txBody>
      </p:sp>
    </p:spTree>
    <p:extLst>
      <p:ext uri="{BB962C8B-B14F-4D97-AF65-F5344CB8AC3E}">
        <p14:creationId xmlns:p14="http://schemas.microsoft.com/office/powerpoint/2010/main" val="30280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4F3E167-DBDE-6212-4517-3BB64720DBE6}"/>
              </a:ext>
            </a:extLst>
          </p:cNvPr>
          <p:cNvSpPr/>
          <p:nvPr/>
        </p:nvSpPr>
        <p:spPr>
          <a:xfrm>
            <a:off x="1713141" y="1549147"/>
            <a:ext cx="8568493" cy="3759706"/>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Global Data</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Space</a:t>
            </a:r>
          </a:p>
        </p:txBody>
      </p:sp>
      <p:sp>
        <p:nvSpPr>
          <p:cNvPr id="4" name="Flowchart: Delay 3">
            <a:extLst>
              <a:ext uri="{FF2B5EF4-FFF2-40B4-BE49-F238E27FC236}">
                <a16:creationId xmlns:a16="http://schemas.microsoft.com/office/drawing/2014/main" id="{98E46592-5920-AC84-0E86-77E824AFAFFA}"/>
              </a:ext>
            </a:extLst>
          </p:cNvPr>
          <p:cNvSpPr/>
          <p:nvPr/>
        </p:nvSpPr>
        <p:spPr>
          <a:xfrm>
            <a:off x="1704175" y="2681872"/>
            <a:ext cx="680438"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Pub</a:t>
            </a:r>
          </a:p>
        </p:txBody>
      </p:sp>
      <p:sp>
        <p:nvSpPr>
          <p:cNvPr id="5" name="Rounded Rectangle 3">
            <a:extLst>
              <a:ext uri="{FF2B5EF4-FFF2-40B4-BE49-F238E27FC236}">
                <a16:creationId xmlns:a16="http://schemas.microsoft.com/office/drawing/2014/main" id="{AFE7C603-293F-8CEF-74DD-CF9113332CF9}"/>
              </a:ext>
            </a:extLst>
          </p:cNvPr>
          <p:cNvSpPr/>
          <p:nvPr/>
        </p:nvSpPr>
        <p:spPr>
          <a:xfrm>
            <a:off x="4831976" y="2644505"/>
            <a:ext cx="2124636" cy="815713"/>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Track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68CEB589-A4E3-CF0E-87FE-427B94F3368F}"/>
              </a:ext>
            </a:extLst>
          </p:cNvPr>
          <p:cNvCxnSpPr>
            <a:cxnSpLocks/>
          </p:cNvCxnSpPr>
          <p:nvPr/>
        </p:nvCxnSpPr>
        <p:spPr>
          <a:xfrm flipV="1">
            <a:off x="2384613" y="2988196"/>
            <a:ext cx="2447363" cy="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7" name="Picture 6">
            <a:extLst>
              <a:ext uri="{FF2B5EF4-FFF2-40B4-BE49-F238E27FC236}">
                <a16:creationId xmlns:a16="http://schemas.microsoft.com/office/drawing/2014/main" id="{7813B652-7481-EBF1-9E0E-CD8F0E549884}"/>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90008" y="2533199"/>
            <a:ext cx="1450376" cy="511435"/>
          </a:xfrm>
          <a:prstGeom prst="rect">
            <a:avLst/>
          </a:prstGeom>
        </p:spPr>
      </p:pic>
      <p:sp>
        <p:nvSpPr>
          <p:cNvPr id="8" name="Flowchart: Delay 7">
            <a:extLst>
              <a:ext uri="{FF2B5EF4-FFF2-40B4-BE49-F238E27FC236}">
                <a16:creationId xmlns:a16="http://schemas.microsoft.com/office/drawing/2014/main" id="{8AEE8808-57BC-7B0A-1F7A-BAB9CFE672F8}"/>
              </a:ext>
            </a:extLst>
          </p:cNvPr>
          <p:cNvSpPr/>
          <p:nvPr/>
        </p:nvSpPr>
        <p:spPr>
          <a:xfrm flipH="1">
            <a:off x="9637315" y="2517214"/>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9" name="Straight Arrow Connector 8">
            <a:extLst>
              <a:ext uri="{FF2B5EF4-FFF2-40B4-BE49-F238E27FC236}">
                <a16:creationId xmlns:a16="http://schemas.microsoft.com/office/drawing/2014/main" id="{8569B9F5-F7E6-3792-DDF7-A92D6B91B47F}"/>
              </a:ext>
            </a:extLst>
          </p:cNvPr>
          <p:cNvCxnSpPr>
            <a:cxnSpLocks/>
          </p:cNvCxnSpPr>
          <p:nvPr/>
        </p:nvCxnSpPr>
        <p:spPr>
          <a:xfrm>
            <a:off x="6956612" y="2815320"/>
            <a:ext cx="2680702" cy="6451"/>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0" name="Picture 9">
            <a:extLst>
              <a:ext uri="{FF2B5EF4-FFF2-40B4-BE49-F238E27FC236}">
                <a16:creationId xmlns:a16="http://schemas.microsoft.com/office/drawing/2014/main" id="{1339888F-79E4-1D56-0C9D-A77382754A1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6375" y="2651198"/>
            <a:ext cx="690579" cy="749102"/>
          </a:xfrm>
          <a:prstGeom prst="rect">
            <a:avLst/>
          </a:prstGeom>
        </p:spPr>
      </p:pic>
      <p:sp>
        <p:nvSpPr>
          <p:cNvPr id="11" name="Left-Right Arrow 4">
            <a:extLst>
              <a:ext uri="{FF2B5EF4-FFF2-40B4-BE49-F238E27FC236}">
                <a16:creationId xmlns:a16="http://schemas.microsoft.com/office/drawing/2014/main" id="{7135DF3D-D63F-3ADF-C239-A14C825FC7DF}"/>
              </a:ext>
            </a:extLst>
          </p:cNvPr>
          <p:cNvSpPr/>
          <p:nvPr/>
        </p:nvSpPr>
        <p:spPr>
          <a:xfrm>
            <a:off x="2505916" y="4081492"/>
            <a:ext cx="6982942" cy="828615"/>
          </a:xfrm>
          <a:prstGeom prst="leftRightArrow">
            <a:avLst/>
          </a:prstGeom>
          <a:gradFill rotWithShape="1">
            <a:gsLst>
              <a:gs pos="0">
                <a:srgbClr val="FF6600">
                  <a:satMod val="103000"/>
                  <a:lumMod val="102000"/>
                  <a:tint val="94000"/>
                </a:srgbClr>
              </a:gs>
              <a:gs pos="50000">
                <a:srgbClr val="FF6600">
                  <a:satMod val="110000"/>
                  <a:lumMod val="100000"/>
                  <a:shade val="100000"/>
                </a:srgbClr>
              </a:gs>
              <a:gs pos="100000">
                <a:srgbClr val="FF660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DDS </a:t>
            </a:r>
            <a:r>
              <a:rPr kumimoji="0" lang="en-US" sz="2000" b="0" i="0" u="none" strike="noStrike" kern="1200" cap="none" spc="0" normalizeH="0" baseline="0" noProof="0" dirty="0" err="1">
                <a:ln>
                  <a:noFill/>
                </a:ln>
                <a:solidFill>
                  <a:srgbClr val="FFFFFF"/>
                </a:solidFill>
                <a:effectLst/>
                <a:uLnTx/>
                <a:uFillTx/>
                <a:latin typeface="Calibri" panose="020F0502020204030204"/>
                <a:ea typeface="+mn-ea"/>
                <a:cs typeface="+mn-cs"/>
              </a:rPr>
              <a:t>DataBus</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Left-Right Arrow 4">
            <a:extLst>
              <a:ext uri="{FF2B5EF4-FFF2-40B4-BE49-F238E27FC236}">
                <a16:creationId xmlns:a16="http://schemas.microsoft.com/office/drawing/2014/main" id="{DAEB383C-E4DE-A12E-A85A-7DEF7241E45A}"/>
              </a:ext>
            </a:extLst>
          </p:cNvPr>
          <p:cNvSpPr/>
          <p:nvPr/>
        </p:nvSpPr>
        <p:spPr>
          <a:xfrm>
            <a:off x="2755697" y="4154700"/>
            <a:ext cx="2081463" cy="670517"/>
          </a:xfrm>
          <a:prstGeom prst="righ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 publish Track</a:t>
            </a:r>
          </a:p>
        </p:txBody>
      </p:sp>
      <p:sp>
        <p:nvSpPr>
          <p:cNvPr id="13" name="Left-Right Arrow 4">
            <a:extLst>
              <a:ext uri="{FF2B5EF4-FFF2-40B4-BE49-F238E27FC236}">
                <a16:creationId xmlns:a16="http://schemas.microsoft.com/office/drawing/2014/main" id="{53C2E27B-9351-3951-5157-8F54D43127DC}"/>
              </a:ext>
            </a:extLst>
          </p:cNvPr>
          <p:cNvSpPr/>
          <p:nvPr/>
        </p:nvSpPr>
        <p:spPr>
          <a:xfrm>
            <a:off x="7159440" y="4136676"/>
            <a:ext cx="2081463" cy="670517"/>
          </a:xfrm>
          <a:prstGeom prst="leftArrow">
            <a:avLst/>
          </a:prstGeom>
          <a:solidFill>
            <a:srgbClr val="0070C0">
              <a:lumMod val="20000"/>
              <a:lumOff val="80000"/>
            </a:srgbClr>
          </a:solidFill>
          <a:ln>
            <a:noFill/>
          </a:ln>
          <a:effectLst>
            <a:outerShdw blurRad="57150" dist="19050" dir="5400000" algn="ctr" rotWithShape="0">
              <a:srgbClr val="000000">
                <a:alpha val="63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Subscribe Track w CF</a:t>
            </a:r>
          </a:p>
        </p:txBody>
      </p:sp>
      <p:sp>
        <p:nvSpPr>
          <p:cNvPr id="14" name="Flowchart: Delay 13">
            <a:extLst>
              <a:ext uri="{FF2B5EF4-FFF2-40B4-BE49-F238E27FC236}">
                <a16:creationId xmlns:a16="http://schemas.microsoft.com/office/drawing/2014/main" id="{40AC1E8D-F2D5-F5E6-D943-75097D1DCC16}"/>
              </a:ext>
            </a:extLst>
          </p:cNvPr>
          <p:cNvSpPr/>
          <p:nvPr/>
        </p:nvSpPr>
        <p:spPr>
          <a:xfrm flipH="1">
            <a:off x="9637313" y="3364973"/>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5" name="Straight Arrow Connector 14">
            <a:extLst>
              <a:ext uri="{FF2B5EF4-FFF2-40B4-BE49-F238E27FC236}">
                <a16:creationId xmlns:a16="http://schemas.microsoft.com/office/drawing/2014/main" id="{3C5384A1-BDE1-BF50-D1D4-BDE485A7FEF8}"/>
              </a:ext>
            </a:extLst>
          </p:cNvPr>
          <p:cNvCxnSpPr>
            <a:cxnSpLocks/>
          </p:cNvCxnSpPr>
          <p:nvPr/>
        </p:nvCxnSpPr>
        <p:spPr>
          <a:xfrm>
            <a:off x="6956612" y="3271322"/>
            <a:ext cx="2680701" cy="398310"/>
          </a:xfrm>
          <a:prstGeom prst="straightConnector1">
            <a:avLst/>
          </a:prstGeom>
          <a:noFill/>
          <a:ln w="63500" cap="flat" cmpd="sng" algn="ctr">
            <a:solidFill>
              <a:srgbClr val="0070C0">
                <a:lumMod val="20000"/>
                <a:lumOff val="80000"/>
              </a:srgbClr>
            </a:solidFill>
            <a:prstDash val="solid"/>
            <a:miter lim="800000"/>
            <a:tailEnd type="triangle"/>
          </a:ln>
          <a:effectLst/>
        </p:spPr>
      </p:cxnSp>
      <p:pic>
        <p:nvPicPr>
          <p:cNvPr id="16" name="Picture 15">
            <a:extLst>
              <a:ext uri="{FF2B5EF4-FFF2-40B4-BE49-F238E27FC236}">
                <a16:creationId xmlns:a16="http://schemas.microsoft.com/office/drawing/2014/main" id="{B305AE9D-4149-A159-A612-B8A04ABF900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87821" y="3264569"/>
            <a:ext cx="1024788" cy="784406"/>
          </a:xfrm>
          <a:prstGeom prst="rect">
            <a:avLst/>
          </a:prstGeom>
        </p:spPr>
      </p:pic>
      <p:sp>
        <p:nvSpPr>
          <p:cNvPr id="17" name="Rounded Rectangle 3">
            <a:extLst>
              <a:ext uri="{FF2B5EF4-FFF2-40B4-BE49-F238E27FC236}">
                <a16:creationId xmlns:a16="http://schemas.microsoft.com/office/drawing/2014/main" id="{CEB66795-F330-269C-B1A3-A79A04630A44}"/>
              </a:ext>
            </a:extLst>
          </p:cNvPr>
          <p:cNvSpPr/>
          <p:nvPr/>
        </p:nvSpPr>
        <p:spPr>
          <a:xfrm>
            <a:off x="9959473" y="4214929"/>
            <a:ext cx="1710288" cy="1444798"/>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Content filter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&gt; 500 &amp;&amp;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&lt; 1000 &amp;&amp;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&gt; 250 &amp;&amp;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target &lt; 750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18" name="Rounded Rectangle 3">
            <a:extLst>
              <a:ext uri="{FF2B5EF4-FFF2-40B4-BE49-F238E27FC236}">
                <a16:creationId xmlns:a16="http://schemas.microsoft.com/office/drawing/2014/main" id="{09B6EA98-1418-EBE3-2E8A-815A028495F3}"/>
              </a:ext>
            </a:extLst>
          </p:cNvPr>
          <p:cNvSpPr/>
          <p:nvPr/>
        </p:nvSpPr>
        <p:spPr>
          <a:xfrm>
            <a:off x="4831975" y="2100559"/>
            <a:ext cx="2233009" cy="1733052"/>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struct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sensorID</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targetID</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4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targetZ</a:t>
            </a: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3D7BED0-6FC6-65D8-85D1-7C15C1B9B68D}"/>
              </a:ext>
            </a:extLst>
          </p:cNvPr>
          <p:cNvSpPr/>
          <p:nvPr/>
        </p:nvSpPr>
        <p:spPr>
          <a:xfrm>
            <a:off x="982349" y="5538205"/>
            <a:ext cx="9202603" cy="923330"/>
          </a:xfrm>
          <a:prstGeom prst="rect">
            <a:avLst/>
          </a:prstGeom>
        </p:spPr>
        <p:txBody>
          <a:bodyPr wrap="square">
            <a:spAutoFit/>
          </a:bodyPr>
          <a:lstStyle/>
          <a:p>
            <a:pPr fontAlgn="auto">
              <a:spcBef>
                <a:spcPts val="0"/>
              </a:spcBef>
              <a:spcAft>
                <a:spcPts val="0"/>
              </a:spcAft>
            </a:pPr>
            <a:r>
              <a:rPr lang="en-US" sz="1800" dirty="0">
                <a:solidFill>
                  <a:srgbClr val="000000"/>
                </a:solidFill>
                <a:latin typeface="Calibri" panose="020F0502020204030204"/>
              </a:rPr>
              <a:t>Subscriber is only interested in track data that fits the SQL-like expression above(Content Filter). The Content Filter itself is propagated to the publisher. If no one is interested in a particular sample based on that filter, that packet is NOT transmitted(vs sent and ignored by subscriber). </a:t>
            </a:r>
          </a:p>
        </p:txBody>
      </p:sp>
      <p:sp>
        <p:nvSpPr>
          <p:cNvPr id="22" name="Title 2">
            <a:extLst>
              <a:ext uri="{FF2B5EF4-FFF2-40B4-BE49-F238E27FC236}">
                <a16:creationId xmlns:a16="http://schemas.microsoft.com/office/drawing/2014/main" id="{19112E04-408F-3C12-DF00-E0E85FA5D74B}"/>
              </a:ext>
            </a:extLst>
          </p:cNvPr>
          <p:cNvSpPr txBox="1">
            <a:spLocks/>
          </p:cNvSpPr>
          <p:nvPr/>
        </p:nvSpPr>
        <p:spPr bwMode="auto">
          <a:xfrm>
            <a:off x="604088" y="8834"/>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Data-centricity in action</a:t>
            </a:r>
          </a:p>
        </p:txBody>
      </p:sp>
    </p:spTree>
    <p:extLst>
      <p:ext uri="{BB962C8B-B14F-4D97-AF65-F5344CB8AC3E}">
        <p14:creationId xmlns:p14="http://schemas.microsoft.com/office/powerpoint/2010/main" val="24001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0" nodeType="afterEffect">
                                  <p:stCondLst>
                                    <p:cond delay="0"/>
                                  </p:stCondLst>
                                  <p:childTnLst>
                                    <p:animMotion origin="layout" path="M 1.875E-6 3.7037E-7 L 0.36081 -0.00185 " pathEditMode="relative" rAng="0" ptsTypes="AA">
                                      <p:cBhvr>
                                        <p:cTn id="9" dur="2000" fill="hold"/>
                                        <p:tgtEl>
                                          <p:spTgt spid="12"/>
                                        </p:tgtEl>
                                        <p:attrNameLst>
                                          <p:attrName>ppt_x</p:attrName>
                                          <p:attrName>ppt_y</p:attrName>
                                        </p:attrNameLst>
                                      </p:cBhvr>
                                      <p:rCtr x="18034" y="-93"/>
                                    </p:animMotion>
                                  </p:childTnLst>
                                </p:cTn>
                              </p:par>
                            </p:childTnLst>
                          </p:cTn>
                        </p:par>
                        <p:par>
                          <p:cTn id="10" fill="hold">
                            <p:stCondLst>
                              <p:cond delay="2000"/>
                            </p:stCondLst>
                            <p:childTnLst>
                              <p:par>
                                <p:cTn id="11" presetID="1" presetClass="exit" presetSubtype="0" fill="hold" grpId="2" nodeType="after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300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par>
                                <p:cTn id="18" presetID="26" presetClass="emph" presetSubtype="0" repeatCount="3000" fill="hold" nodeType="with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0" nodeType="afterEffect">
                                  <p:stCondLst>
                                    <p:cond delay="0"/>
                                  </p:stCondLst>
                                  <p:childTnLst>
                                    <p:animMotion origin="layout" path="M 3.95833E-6 -3.33333E-6 L -0.35964 0.00186 " pathEditMode="relative" rAng="0" ptsTypes="AA">
                                      <p:cBhvr>
                                        <p:cTn id="32" dur="2000" fill="hold"/>
                                        <p:tgtEl>
                                          <p:spTgt spid="13"/>
                                        </p:tgtEl>
                                        <p:attrNameLst>
                                          <p:attrName>ppt_x</p:attrName>
                                          <p:attrName>ppt_y</p:attrName>
                                        </p:attrNameLst>
                                      </p:cBhvr>
                                      <p:rCtr x="-17982" y="93"/>
                                    </p:animMotion>
                                  </p:childTnLst>
                                </p:cTn>
                              </p:par>
                            </p:childTnLst>
                          </p:cTn>
                        </p:par>
                        <p:par>
                          <p:cTn id="33" fill="hold">
                            <p:stCondLst>
                              <p:cond delay="2000"/>
                            </p:stCondLst>
                            <p:childTnLst>
                              <p:par>
                                <p:cTn id="34" presetID="1" presetClass="exit" presetSubtype="0" fill="hold" grpId="2" nodeType="after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mph" presetSubtype="0" repeatCount="indefinite" fill="hold" grpId="1" nodeType="clickEffect">
                                  <p:stCondLst>
                                    <p:cond delay="0"/>
                                  </p:stCondLst>
                                  <p:endCondLst>
                                    <p:cond evt="onNext" delay="0">
                                      <p:tgtEl>
                                        <p:sldTgt/>
                                      </p:tgtEl>
                                    </p:cond>
                                  </p:endCondLst>
                                  <p:childTnLst>
                                    <p:animEffect transition="out" filter="fade">
                                      <p:cBhvr>
                                        <p:cTn id="39" dur="500" tmFilter="0, 0; .2, .5; .8, .5; 1, 0"/>
                                        <p:tgtEl>
                                          <p:spTgt spid="17"/>
                                        </p:tgtEl>
                                      </p:cBhvr>
                                    </p:animEffect>
                                    <p:animScale>
                                      <p:cBhvr>
                                        <p:cTn id="4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7" grpId="0" animBg="1"/>
      <p:bldP spid="1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833B1D-BADD-4434-EF21-F28CA46D03E5}"/>
              </a:ext>
            </a:extLst>
          </p:cNvPr>
          <p:cNvSpPr txBox="1">
            <a:spLocks/>
          </p:cNvSpPr>
          <p:nvPr/>
        </p:nvSpPr>
        <p:spPr>
          <a:xfrm>
            <a:off x="838200" y="1498387"/>
            <a:ext cx="7054049" cy="4507390"/>
          </a:xfrm>
          <a:prstGeom prst="rect">
            <a:avLst/>
          </a:prstGeom>
        </p:spPr>
        <p:txBody>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2400" dirty="0">
                <a:solidFill>
                  <a:srgbClr val="000000"/>
                </a:solidFill>
                <a:latin typeface="Calibri" panose="020F0502020204030204"/>
              </a:rPr>
              <a:t>Data that is shared on a DDS </a:t>
            </a:r>
            <a:r>
              <a:rPr lang="en-US" sz="2400" dirty="0" err="1">
                <a:solidFill>
                  <a:srgbClr val="000000"/>
                </a:solidFill>
                <a:latin typeface="Calibri" panose="020F0502020204030204"/>
              </a:rPr>
              <a:t>databus</a:t>
            </a:r>
            <a:r>
              <a:rPr lang="en-US" sz="2400" dirty="0">
                <a:solidFill>
                  <a:srgbClr val="000000"/>
                </a:solidFill>
                <a:latin typeface="Calibri" panose="020F0502020204030204"/>
              </a:rPr>
              <a:t> is defined via an OMG-defined specification called Interface Definition Language(IDL)</a:t>
            </a:r>
          </a:p>
          <a:p>
            <a:pPr lvl="1" fontAlgn="auto">
              <a:spcAft>
                <a:spcPts val="0"/>
              </a:spcAft>
            </a:pPr>
            <a:r>
              <a:rPr lang="en-US" sz="2000" dirty="0">
                <a:solidFill>
                  <a:srgbClr val="000000"/>
                </a:solidFill>
                <a:latin typeface="Calibri" panose="020F0502020204030204"/>
              </a:rPr>
              <a:t>https://www.omg.org/spec/IDL/</a:t>
            </a:r>
          </a:p>
          <a:p>
            <a:pPr fontAlgn="auto">
              <a:spcAft>
                <a:spcPts val="0"/>
              </a:spcAft>
            </a:pPr>
            <a:r>
              <a:rPr lang="en-US" sz="2400" dirty="0">
                <a:solidFill>
                  <a:srgbClr val="000000"/>
                </a:solidFill>
                <a:latin typeface="Calibri" panose="020F0502020204030204"/>
              </a:rPr>
              <a:t>IDL defines the data member types for user defined data types</a:t>
            </a:r>
          </a:p>
          <a:p>
            <a:pPr fontAlgn="auto">
              <a:spcAft>
                <a:spcPts val="0"/>
              </a:spcAft>
            </a:pPr>
            <a:r>
              <a:rPr lang="en-US" sz="2400" dirty="0">
                <a:solidFill>
                  <a:srgbClr val="000000"/>
                </a:solidFill>
                <a:latin typeface="Calibri" panose="020F0502020204030204"/>
              </a:rPr>
              <a:t>IDL is a shared data model across DDS applications that are interested in a particular type of data</a:t>
            </a:r>
          </a:p>
          <a:p>
            <a:pPr fontAlgn="auto">
              <a:spcAft>
                <a:spcPts val="0"/>
              </a:spcAft>
            </a:pPr>
            <a:r>
              <a:rPr lang="en-US" sz="2400" dirty="0">
                <a:solidFill>
                  <a:srgbClr val="000000"/>
                </a:solidFill>
                <a:latin typeface="Calibri" panose="020F0502020204030204"/>
              </a:rPr>
              <a:t>This enables DDS to know what the data looks like so that it can handle serialization/deserialization, endianness, and allows distributed intelligence based on the contents</a:t>
            </a:r>
          </a:p>
        </p:txBody>
      </p:sp>
      <p:sp>
        <p:nvSpPr>
          <p:cNvPr id="4" name="Rounded Rectangle 3">
            <a:extLst>
              <a:ext uri="{FF2B5EF4-FFF2-40B4-BE49-F238E27FC236}">
                <a16:creationId xmlns:a16="http://schemas.microsoft.com/office/drawing/2014/main" id="{6FE9231C-62EA-3D39-C2EA-DF6E8A622729}"/>
              </a:ext>
            </a:extLst>
          </p:cNvPr>
          <p:cNvSpPr/>
          <p:nvPr/>
        </p:nvSpPr>
        <p:spPr>
          <a:xfrm>
            <a:off x="8369259" y="2259156"/>
            <a:ext cx="3421687" cy="2339687"/>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struct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8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sensorID</a:t>
            </a: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8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targetID</a:t>
            </a: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8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8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8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targetZ</a:t>
            </a: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D9B9A6-22D0-6E19-9BFB-A398EF75ACB4}"/>
              </a:ext>
            </a:extLst>
          </p:cNvPr>
          <p:cNvSpPr txBox="1"/>
          <p:nvPr/>
        </p:nvSpPr>
        <p:spPr>
          <a:xfrm>
            <a:off x="8410074" y="1828800"/>
            <a:ext cx="2562726" cy="369332"/>
          </a:xfrm>
          <a:prstGeom prst="rect">
            <a:avLst/>
          </a:prstGeom>
          <a:noFill/>
        </p:spPr>
        <p:txBody>
          <a:bodyPr wrap="square" rtlCol="0">
            <a:spAutoFit/>
          </a:bodyPr>
          <a:lstStyle/>
          <a:p>
            <a:pPr fontAlgn="auto">
              <a:spcBef>
                <a:spcPts val="0"/>
              </a:spcBef>
              <a:spcAft>
                <a:spcPts val="0"/>
              </a:spcAft>
            </a:pPr>
            <a:r>
              <a:rPr lang="en-US" sz="1800" dirty="0">
                <a:solidFill>
                  <a:srgbClr val="000000"/>
                </a:solidFill>
                <a:latin typeface="Calibri" panose="020F0502020204030204"/>
              </a:rPr>
              <a:t>Simple IDL example:</a:t>
            </a:r>
          </a:p>
        </p:txBody>
      </p:sp>
      <p:sp>
        <p:nvSpPr>
          <p:cNvPr id="6" name="Title 2">
            <a:extLst>
              <a:ext uri="{FF2B5EF4-FFF2-40B4-BE49-F238E27FC236}">
                <a16:creationId xmlns:a16="http://schemas.microsoft.com/office/drawing/2014/main" id="{0CDE7E7E-C63A-D903-427A-FA9FD7230385}"/>
              </a:ext>
            </a:extLst>
          </p:cNvPr>
          <p:cNvSpPr txBox="1">
            <a:spLocks/>
          </p:cNvSpPr>
          <p:nvPr/>
        </p:nvSpPr>
        <p:spPr bwMode="auto">
          <a:xfrm>
            <a:off x="576673"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How is DDS data-centric?</a:t>
            </a:r>
          </a:p>
        </p:txBody>
      </p:sp>
    </p:spTree>
    <p:extLst>
      <p:ext uri="{BB962C8B-B14F-4D97-AF65-F5344CB8AC3E}">
        <p14:creationId xmlns:p14="http://schemas.microsoft.com/office/powerpoint/2010/main" val="2193987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5AF86C-D53B-4064-7485-69AB96495DB2}"/>
              </a:ext>
            </a:extLst>
          </p:cNvPr>
          <p:cNvSpPr txBox="1"/>
          <p:nvPr/>
        </p:nvSpPr>
        <p:spPr>
          <a:xfrm>
            <a:off x="706053" y="1194913"/>
            <a:ext cx="6755183" cy="5663087"/>
          </a:xfrm>
          <a:prstGeom prst="rect">
            <a:avLst/>
          </a:prstGeom>
          <a:noFill/>
        </p:spPr>
        <p:txBody>
          <a:bodyPr wrap="square" lIns="121917" tIns="60959" rIns="121917" bIns="60959" rtlCol="0">
            <a:spAutoFit/>
          </a:bodyPr>
          <a:lstStyle/>
          <a:p>
            <a:pPr fontAlgn="auto">
              <a:spcBef>
                <a:spcPts val="0"/>
              </a:spcBef>
              <a:spcAft>
                <a:spcPts val="0"/>
              </a:spcAft>
            </a:pPr>
            <a:r>
              <a:rPr lang="en-US" sz="2400" dirty="0">
                <a:solidFill>
                  <a:srgbClr val="000000"/>
                </a:solidFill>
                <a:latin typeface="Calibri" panose="020F0502020204030204"/>
              </a:rPr>
              <a:t>Final Type</a:t>
            </a:r>
          </a:p>
          <a:p>
            <a:pPr marL="457178" indent="-457178" fontAlgn="auto">
              <a:spcBef>
                <a:spcPts val="0"/>
              </a:spcBef>
              <a:spcAft>
                <a:spcPts val="0"/>
              </a:spcAft>
              <a:buFont typeface="Arial"/>
              <a:buChar char="•"/>
            </a:pPr>
            <a:r>
              <a:rPr lang="en-US" sz="2400" dirty="0">
                <a:solidFill>
                  <a:srgbClr val="000000"/>
                </a:solidFill>
                <a:latin typeface="Calibri" panose="020F0502020204030204"/>
              </a:rPr>
              <a:t>Type definitions are strictly defined</a:t>
            </a:r>
          </a:p>
          <a:p>
            <a:pPr fontAlgn="auto">
              <a:spcBef>
                <a:spcPts val="0"/>
              </a:spcBef>
              <a:spcAft>
                <a:spcPts val="0"/>
              </a:spcAft>
            </a:pPr>
            <a:endParaRPr lang="en-US" sz="2400" dirty="0">
              <a:solidFill>
                <a:srgbClr val="000000"/>
              </a:solidFill>
              <a:latin typeface="Calibri" panose="020F0502020204030204"/>
            </a:endParaRPr>
          </a:p>
          <a:p>
            <a:pPr fontAlgn="auto">
              <a:spcBef>
                <a:spcPts val="0"/>
              </a:spcBef>
              <a:spcAft>
                <a:spcPts val="0"/>
              </a:spcAft>
            </a:pPr>
            <a:r>
              <a:rPr lang="en-US" sz="2400" dirty="0">
                <a:solidFill>
                  <a:srgbClr val="000000"/>
                </a:solidFill>
                <a:latin typeface="Calibri" panose="020F0502020204030204"/>
              </a:rPr>
              <a:t>Extensible Type</a:t>
            </a:r>
          </a:p>
          <a:p>
            <a:pPr marL="457178" indent="-457178" fontAlgn="auto">
              <a:spcBef>
                <a:spcPts val="0"/>
              </a:spcBef>
              <a:spcAft>
                <a:spcPts val="0"/>
              </a:spcAft>
              <a:buFont typeface="Arial"/>
              <a:buChar char="•"/>
            </a:pPr>
            <a:r>
              <a:rPr lang="en-US" sz="2400" dirty="0">
                <a:solidFill>
                  <a:srgbClr val="000000"/>
                </a:solidFill>
                <a:latin typeface="Calibri" panose="020F0502020204030204"/>
              </a:rPr>
              <a:t>Newer applications can add fields to existing base types</a:t>
            </a:r>
          </a:p>
          <a:p>
            <a:pPr marL="457178" indent="-457178" fontAlgn="auto">
              <a:spcBef>
                <a:spcPts val="0"/>
              </a:spcBef>
              <a:spcAft>
                <a:spcPts val="0"/>
              </a:spcAft>
              <a:buFont typeface="Arial"/>
              <a:buChar char="•"/>
            </a:pPr>
            <a:r>
              <a:rPr lang="en-US" sz="2400" dirty="0">
                <a:solidFill>
                  <a:srgbClr val="000000"/>
                </a:solidFill>
                <a:latin typeface="Calibri" panose="020F0502020204030204"/>
              </a:rPr>
              <a:t>This means you can use new message contents on new aspects of a system and not break or need to modify the legacy component</a:t>
            </a:r>
          </a:p>
          <a:p>
            <a:pPr fontAlgn="auto">
              <a:spcBef>
                <a:spcPts val="0"/>
              </a:spcBef>
              <a:spcAft>
                <a:spcPts val="0"/>
              </a:spcAft>
            </a:pPr>
            <a:endParaRPr lang="en-US" sz="2400" dirty="0">
              <a:solidFill>
                <a:srgbClr val="000000"/>
              </a:solidFill>
              <a:latin typeface="Calibri" panose="020F0502020204030204"/>
            </a:endParaRPr>
          </a:p>
          <a:p>
            <a:pPr fontAlgn="auto">
              <a:spcBef>
                <a:spcPts val="0"/>
              </a:spcBef>
              <a:spcAft>
                <a:spcPts val="0"/>
              </a:spcAft>
            </a:pPr>
            <a:r>
              <a:rPr lang="en-US" sz="2400" dirty="0">
                <a:solidFill>
                  <a:srgbClr val="000000"/>
                </a:solidFill>
                <a:latin typeface="Calibri" panose="020F0502020204030204"/>
              </a:rPr>
              <a:t>Mutable Type</a:t>
            </a:r>
          </a:p>
          <a:p>
            <a:pPr marL="457178" indent="-457178" fontAlgn="auto">
              <a:spcBef>
                <a:spcPts val="0"/>
              </a:spcBef>
              <a:spcAft>
                <a:spcPts val="0"/>
              </a:spcAft>
              <a:buFont typeface="Arial"/>
              <a:buChar char="•"/>
            </a:pPr>
            <a:r>
              <a:rPr lang="en-US" sz="2400" dirty="0">
                <a:solidFill>
                  <a:srgbClr val="000000"/>
                </a:solidFill>
                <a:latin typeface="Calibri" panose="020F0502020204030204"/>
              </a:rPr>
              <a:t>Type representations can differ from each other with Additions, Deletions and Transpositions</a:t>
            </a:r>
          </a:p>
          <a:p>
            <a:pPr marL="457178" indent="-457178" fontAlgn="auto">
              <a:spcBef>
                <a:spcPts val="0"/>
              </a:spcBef>
              <a:spcAft>
                <a:spcPts val="0"/>
              </a:spcAft>
              <a:buFont typeface="Arial"/>
              <a:buChar char="•"/>
            </a:pPr>
            <a:r>
              <a:rPr lang="en-US" sz="2400" dirty="0">
                <a:solidFill>
                  <a:srgbClr val="000000"/>
                </a:solidFill>
                <a:latin typeface="Calibri" panose="020F0502020204030204"/>
              </a:rPr>
              <a:t>Support for Optional Fields</a:t>
            </a:r>
          </a:p>
          <a:p>
            <a:pPr marL="457178" indent="-457178" fontAlgn="auto">
              <a:spcBef>
                <a:spcPts val="0"/>
              </a:spcBef>
              <a:spcAft>
                <a:spcPts val="0"/>
              </a:spcAft>
              <a:buFont typeface="Arial"/>
              <a:buChar char="•"/>
            </a:pPr>
            <a:endParaRPr lang="en-US" sz="2400" dirty="0">
              <a:solidFill>
                <a:srgbClr val="000000"/>
              </a:solidFill>
              <a:latin typeface="Calibri" panose="020F0502020204030204"/>
            </a:endParaRPr>
          </a:p>
        </p:txBody>
      </p:sp>
      <p:sp>
        <p:nvSpPr>
          <p:cNvPr id="4" name="Rounded Rectangle 3">
            <a:extLst>
              <a:ext uri="{FF2B5EF4-FFF2-40B4-BE49-F238E27FC236}">
                <a16:creationId xmlns:a16="http://schemas.microsoft.com/office/drawing/2014/main" id="{90420792-6018-6A24-B3CC-54E343AE9314}"/>
              </a:ext>
            </a:extLst>
          </p:cNvPr>
          <p:cNvSpPr/>
          <p:nvPr/>
        </p:nvSpPr>
        <p:spPr>
          <a:xfrm>
            <a:off x="7490996" y="2698304"/>
            <a:ext cx="2063381" cy="1518427"/>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struct Track{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sensorID</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targetID</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targetZ</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5" name="Rounded Rectangle 3">
            <a:extLst>
              <a:ext uri="{FF2B5EF4-FFF2-40B4-BE49-F238E27FC236}">
                <a16:creationId xmlns:a16="http://schemas.microsoft.com/office/drawing/2014/main" id="{17A1940F-6827-3A16-B43E-5B65DB16D435}"/>
              </a:ext>
            </a:extLst>
          </p:cNvPr>
          <p:cNvSpPr/>
          <p:nvPr/>
        </p:nvSpPr>
        <p:spPr>
          <a:xfrm>
            <a:off x="9836972" y="2698304"/>
            <a:ext cx="2063381" cy="1761340"/>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struct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timedTrack</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sensorID</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long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targetID</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targetX</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targetY</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float </a:t>
            </a:r>
            <a:r>
              <a:rPr kumimoji="0" lang="en-US" sz="1200" b="0" i="0" u="none" strike="noStrike" kern="1200" cap="none" spc="0" normalizeH="0" baseline="0" noProof="0" dirty="0" err="1">
                <a:ln>
                  <a:noFill/>
                </a:ln>
                <a:solidFill>
                  <a:srgbClr val="0070C0">
                    <a:lumMod val="50000"/>
                  </a:srgbClr>
                </a:solidFill>
                <a:effectLst/>
                <a:uLnTx/>
                <a:uFillTx/>
                <a:latin typeface="Calibri" panose="020F0502020204030204"/>
                <a:ea typeface="+mn-ea"/>
                <a:cs typeface="+mn-cs"/>
              </a:rPr>
              <a:t>targetZ</a:t>
            </a: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double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A169409-DDFF-879B-8F34-FD703AC076E7}"/>
              </a:ext>
            </a:extLst>
          </p:cNvPr>
          <p:cNvSpPr txBox="1"/>
          <p:nvPr/>
        </p:nvSpPr>
        <p:spPr>
          <a:xfrm>
            <a:off x="7864152" y="2186760"/>
            <a:ext cx="1438776" cy="369332"/>
          </a:xfrm>
          <a:prstGeom prst="rect">
            <a:avLst/>
          </a:prstGeom>
          <a:noFill/>
        </p:spPr>
        <p:txBody>
          <a:bodyPr wrap="square" rtlCol="0">
            <a:spAutoFit/>
          </a:bodyPr>
          <a:lstStyle/>
          <a:p>
            <a:pPr fontAlgn="auto">
              <a:spcBef>
                <a:spcPts val="0"/>
              </a:spcBef>
              <a:spcAft>
                <a:spcPts val="0"/>
              </a:spcAft>
            </a:pPr>
            <a:r>
              <a:rPr lang="en-US" sz="1800" dirty="0">
                <a:solidFill>
                  <a:srgbClr val="000000"/>
                </a:solidFill>
                <a:latin typeface="Calibri" panose="020F0502020204030204"/>
              </a:rPr>
              <a:t>Base Type</a:t>
            </a:r>
          </a:p>
        </p:txBody>
      </p:sp>
      <p:sp>
        <p:nvSpPr>
          <p:cNvPr id="7" name="TextBox 6">
            <a:extLst>
              <a:ext uri="{FF2B5EF4-FFF2-40B4-BE49-F238E27FC236}">
                <a16:creationId xmlns:a16="http://schemas.microsoft.com/office/drawing/2014/main" id="{0235399E-EEEC-9B39-55A2-1855528B8240}"/>
              </a:ext>
            </a:extLst>
          </p:cNvPr>
          <p:cNvSpPr txBox="1"/>
          <p:nvPr/>
        </p:nvSpPr>
        <p:spPr>
          <a:xfrm>
            <a:off x="9970859" y="2186760"/>
            <a:ext cx="1795606" cy="369332"/>
          </a:xfrm>
          <a:prstGeom prst="rect">
            <a:avLst/>
          </a:prstGeom>
          <a:noFill/>
        </p:spPr>
        <p:txBody>
          <a:bodyPr wrap="square" rtlCol="0">
            <a:spAutoFit/>
          </a:bodyPr>
          <a:lstStyle/>
          <a:p>
            <a:pPr fontAlgn="auto">
              <a:spcBef>
                <a:spcPts val="0"/>
              </a:spcBef>
              <a:spcAft>
                <a:spcPts val="0"/>
              </a:spcAft>
            </a:pPr>
            <a:r>
              <a:rPr lang="en-US" sz="1800" dirty="0">
                <a:solidFill>
                  <a:srgbClr val="000000"/>
                </a:solidFill>
                <a:latin typeface="Calibri" panose="020F0502020204030204"/>
              </a:rPr>
              <a:t>Extended Type</a:t>
            </a:r>
          </a:p>
        </p:txBody>
      </p:sp>
      <p:sp>
        <p:nvSpPr>
          <p:cNvPr id="8" name="Title 2">
            <a:extLst>
              <a:ext uri="{FF2B5EF4-FFF2-40B4-BE49-F238E27FC236}">
                <a16:creationId xmlns:a16="http://schemas.microsoft.com/office/drawing/2014/main" id="{85D8354F-0D91-8A32-0C3A-132EA83906F1}"/>
              </a:ext>
            </a:extLst>
          </p:cNvPr>
          <p:cNvSpPr txBox="1">
            <a:spLocks/>
          </p:cNvSpPr>
          <p:nvPr/>
        </p:nvSpPr>
        <p:spPr bwMode="auto">
          <a:xfrm>
            <a:off x="555960"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Data Model Extensibility</a:t>
            </a:r>
          </a:p>
        </p:txBody>
      </p:sp>
    </p:spTree>
    <p:extLst>
      <p:ext uri="{BB962C8B-B14F-4D97-AF65-F5344CB8AC3E}">
        <p14:creationId xmlns:p14="http://schemas.microsoft.com/office/powerpoint/2010/main" val="3591553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Learning Objectives</a:t>
            </a:r>
          </a:p>
        </p:txBody>
      </p:sp>
      <p:sp>
        <p:nvSpPr>
          <p:cNvPr id="10" name="Content Placeholder 2">
            <a:extLst>
              <a:ext uri="{FF2B5EF4-FFF2-40B4-BE49-F238E27FC236}">
                <a16:creationId xmlns:a16="http://schemas.microsoft.com/office/drawing/2014/main" id="{D77D2DB2-8827-D14C-8122-B6345B96673D}"/>
              </a:ext>
            </a:extLst>
          </p:cNvPr>
          <p:cNvSpPr>
            <a:spLocks noGrp="1"/>
          </p:cNvSpPr>
          <p:nvPr>
            <p:ph sz="quarter" idx="11"/>
          </p:nvPr>
        </p:nvSpPr>
        <p:spPr/>
        <p:txBody>
          <a:bodyPr>
            <a:normAutofit fontScale="70000" lnSpcReduction="20000"/>
          </a:bodyPr>
          <a:lstStyle/>
          <a:p>
            <a:pPr marL="0" indent="0">
              <a:buNone/>
            </a:pPr>
            <a:r>
              <a:rPr lang="en-US" sz="2400" b="1" dirty="0">
                <a:latin typeface="Arial" panose="020B0604020202020204" pitchFamily="34" charset="0"/>
                <a:cs typeface="Arial" panose="020B0604020202020204" pitchFamily="34" charset="0"/>
              </a:rPr>
              <a:t>After taking this tutorial, you should be able to:</a:t>
            </a:r>
          </a:p>
          <a:p>
            <a:pPr marL="0" indent="0">
              <a:buNone/>
            </a:pPr>
            <a:endParaRPr lang="en-US" sz="2400" b="1" dirty="0">
              <a:latin typeface="Arial" panose="020B0604020202020204" pitchFamily="34" charset="0"/>
              <a:cs typeface="Arial" panose="020B0604020202020204" pitchFamily="34" charset="0"/>
            </a:endParaRP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Understand the Layers of Interoperability: Explain the different layers of interoperability in defense training systems and why achieving semantic interoperability is critical for modular and scalable architectures. </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OMG DDS and its Role in MOSA Compliance: Understand the Object Management Group’s Data Distribution Service (OMG DDS) standard and its advantages in building distributed LVC simulations. Learn why DDS serves as the transport for operational system standards used for modularity and how it supports the DoD's Modular Open Systems Approach (MOSA) mandate.</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Know that </a:t>
            </a:r>
            <a:r>
              <a:rPr lang="en-US" sz="2400">
                <a:latin typeface="Arial" panose="020B0604020202020204" pitchFamily="34" charset="0"/>
                <a:cs typeface="Arial" panose="020B0604020202020204" pitchFamily="34" charset="0"/>
              </a:rPr>
              <a:t>you can implement </a:t>
            </a:r>
            <a:r>
              <a:rPr lang="en-US" sz="2400" dirty="0">
                <a:latin typeface="Arial" panose="020B0604020202020204" pitchFamily="34" charset="0"/>
                <a:cs typeface="Arial" panose="020B0604020202020204" pitchFamily="34" charset="0"/>
              </a:rPr>
              <a:t>Multi-Level Security (MLS) in Distributed Training: Learn the principles of the OMG DDS Secure standard and how it enables Multi-Level Security (MLS) across distributed training environments, addressing security challenges over WAN, cloud, RF, and lossy networks—capabilities not natively provided by traditional simulation standards like HLA, DIS, TENA, and CTIA.</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how OMG DDS seamlessly connects with existing simulation architectures such as TENA, HLA, and DIS, enabling cross-platform interoperability and supporting large-scale defense training initiatives like SCARS program for the USAF.</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how to utilize OMG DDS for Secure Hardware-in-the-Loop (HIL) and Distributed Training: Examine how DDS enables real-time, secure, distributed LVC training at scale, supporting Hardware-in-the-Loop (HIL) simulations and ensuring reliable data exchange in mission-critical environments.\</a:t>
            </a:r>
          </a:p>
        </p:txBody>
      </p:sp>
    </p:spTree>
    <p:extLst>
      <p:ext uri="{BB962C8B-B14F-4D97-AF65-F5344CB8AC3E}">
        <p14:creationId xmlns:p14="http://schemas.microsoft.com/office/powerpoint/2010/main" val="75161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9720163-33FA-39C8-0859-AB1165F1F9DF}"/>
              </a:ext>
            </a:extLst>
          </p:cNvPr>
          <p:cNvSpPr txBox="1">
            <a:spLocks noChangeArrowheads="1"/>
          </p:cNvSpPr>
          <p:nvPr/>
        </p:nvSpPr>
        <p:spPr>
          <a:xfrm>
            <a:off x="609600" y="3728834"/>
            <a:ext cx="10972800" cy="264794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Discovery matches publishers and subscribers of a topic</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Topics are tied to shared data type(again defined by IDL), allowing a smarter bus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Quality of Service describing application data needs must be compatible to communicate. QoS is propagated during the discovery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Specifying and relying only on these data properties enables </a:t>
            </a:r>
            <a:r>
              <a:rPr kumimoji="0" lang="en-US" sz="3200" b="1"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decoupled, resilient</a:t>
            </a: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 systems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rPr>
              <a:t>QoS is defined in XML or can be set programmatically</a:t>
            </a:r>
            <a:endParaRPr kumimoji="0" lang="en-US" sz="3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4" name="Text Box 17">
            <a:extLst>
              <a:ext uri="{FF2B5EF4-FFF2-40B4-BE49-F238E27FC236}">
                <a16:creationId xmlns:a16="http://schemas.microsoft.com/office/drawing/2014/main" id="{E88594C4-33F2-E80F-2298-BD662C58E2D0}"/>
              </a:ext>
            </a:extLst>
          </p:cNvPr>
          <p:cNvSpPr txBox="1">
            <a:spLocks noChangeArrowheads="1"/>
          </p:cNvSpPr>
          <p:nvPr/>
        </p:nvSpPr>
        <p:spPr bwMode="auto">
          <a:xfrm>
            <a:off x="6126934" y="1221831"/>
            <a:ext cx="2364839"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fontAlgn="auto">
              <a:spcBef>
                <a:spcPts val="0"/>
              </a:spcBef>
              <a:spcAft>
                <a:spcPts val="0"/>
              </a:spcAft>
            </a:pPr>
            <a:r>
              <a:rPr lang="en-US" sz="1600" b="0" dirty="0">
                <a:solidFill>
                  <a:srgbClr val="000000"/>
                </a:solidFill>
                <a:latin typeface="Calibri" panose="020F0502020204030204"/>
              </a:rPr>
              <a:t>Reliable; 5 Hz; get history </a:t>
            </a:r>
          </a:p>
        </p:txBody>
      </p:sp>
      <p:sp>
        <p:nvSpPr>
          <p:cNvPr id="5" name="Text Box 18">
            <a:extLst>
              <a:ext uri="{FF2B5EF4-FFF2-40B4-BE49-F238E27FC236}">
                <a16:creationId xmlns:a16="http://schemas.microsoft.com/office/drawing/2014/main" id="{BE24E61B-81E9-CCB7-B9EF-B62943AD54D0}"/>
              </a:ext>
            </a:extLst>
          </p:cNvPr>
          <p:cNvSpPr txBox="1">
            <a:spLocks noChangeArrowheads="1"/>
          </p:cNvSpPr>
          <p:nvPr/>
        </p:nvSpPr>
        <p:spPr bwMode="auto">
          <a:xfrm>
            <a:off x="5927976" y="2010658"/>
            <a:ext cx="2762756"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fontAlgn="auto">
              <a:spcBef>
                <a:spcPts val="0"/>
              </a:spcBef>
              <a:spcAft>
                <a:spcPts val="0"/>
              </a:spcAft>
            </a:pPr>
            <a:r>
              <a:rPr lang="en-US" sz="1600" b="0" dirty="0">
                <a:solidFill>
                  <a:srgbClr val="000000"/>
                </a:solidFill>
                <a:latin typeface="Calibri" panose="020F0502020204030204"/>
              </a:rPr>
              <a:t>Best effort; 10 Hz; get history</a:t>
            </a:r>
          </a:p>
        </p:txBody>
      </p:sp>
      <p:sp>
        <p:nvSpPr>
          <p:cNvPr id="6" name="Text Box 20">
            <a:extLst>
              <a:ext uri="{FF2B5EF4-FFF2-40B4-BE49-F238E27FC236}">
                <a16:creationId xmlns:a16="http://schemas.microsoft.com/office/drawing/2014/main" id="{8404120D-0606-9C33-6D7C-BC6CF6A52549}"/>
              </a:ext>
            </a:extLst>
          </p:cNvPr>
          <p:cNvSpPr txBox="1">
            <a:spLocks noChangeArrowheads="1"/>
          </p:cNvSpPr>
          <p:nvPr/>
        </p:nvSpPr>
        <p:spPr bwMode="auto">
          <a:xfrm>
            <a:off x="6109084" y="2794746"/>
            <a:ext cx="2610589"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fontAlgn="auto">
              <a:spcBef>
                <a:spcPts val="0"/>
              </a:spcBef>
              <a:spcAft>
                <a:spcPts val="0"/>
              </a:spcAft>
            </a:pPr>
            <a:r>
              <a:rPr lang="en-US" sz="1600" b="0" dirty="0">
                <a:solidFill>
                  <a:srgbClr val="000000"/>
                </a:solidFill>
                <a:latin typeface="Calibri" panose="020F0502020204030204"/>
              </a:rPr>
              <a:t>Best effort; 1 Hz; no history</a:t>
            </a:r>
          </a:p>
        </p:txBody>
      </p:sp>
      <p:sp>
        <p:nvSpPr>
          <p:cNvPr id="7" name="Text Box 24">
            <a:extLst>
              <a:ext uri="{FF2B5EF4-FFF2-40B4-BE49-F238E27FC236}">
                <a16:creationId xmlns:a16="http://schemas.microsoft.com/office/drawing/2014/main" id="{1B2175ED-4BC9-EA15-616D-0409C960E191}"/>
              </a:ext>
            </a:extLst>
          </p:cNvPr>
          <p:cNvSpPr txBox="1">
            <a:spLocks noChangeArrowheads="1"/>
          </p:cNvSpPr>
          <p:nvPr/>
        </p:nvSpPr>
        <p:spPr bwMode="auto">
          <a:xfrm>
            <a:off x="1133416" y="2206663"/>
            <a:ext cx="2181783" cy="861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fontAlgn="auto">
              <a:spcBef>
                <a:spcPts val="0"/>
              </a:spcBef>
              <a:spcAft>
                <a:spcPts val="0"/>
              </a:spcAft>
              <a:buFontTx/>
              <a:buChar char="•"/>
            </a:pPr>
            <a:r>
              <a:rPr lang="en-US" sz="1600" b="0" dirty="0">
                <a:solidFill>
                  <a:srgbClr val="000000"/>
                </a:solidFill>
                <a:latin typeface="Calibri" panose="020F0502020204030204"/>
              </a:rPr>
              <a:t> Publish reliably</a:t>
            </a:r>
          </a:p>
          <a:p>
            <a:pPr fontAlgn="auto">
              <a:spcBef>
                <a:spcPts val="0"/>
              </a:spcBef>
              <a:spcAft>
                <a:spcPts val="0"/>
              </a:spcAft>
              <a:buFontTx/>
              <a:buChar char="•"/>
            </a:pPr>
            <a:r>
              <a:rPr lang="en-US" sz="1600" b="0" dirty="0">
                <a:solidFill>
                  <a:srgbClr val="000000"/>
                </a:solidFill>
                <a:latin typeface="Calibri" panose="020F0502020204030204"/>
              </a:rPr>
              <a:t> 10 Hz</a:t>
            </a:r>
          </a:p>
          <a:p>
            <a:pPr fontAlgn="auto">
              <a:spcBef>
                <a:spcPts val="0"/>
              </a:spcBef>
              <a:spcAft>
                <a:spcPts val="0"/>
              </a:spcAft>
              <a:buFontTx/>
              <a:buChar char="•"/>
            </a:pPr>
            <a:r>
              <a:rPr lang="en-US" sz="1600" b="0" dirty="0">
                <a:solidFill>
                  <a:srgbClr val="000000"/>
                </a:solidFill>
                <a:latin typeface="Calibri" panose="020F0502020204030204"/>
              </a:rPr>
              <a:t> 600 sample history</a:t>
            </a:r>
          </a:p>
        </p:txBody>
      </p:sp>
      <p:pic>
        <p:nvPicPr>
          <p:cNvPr id="8" name="Picture 7">
            <a:extLst>
              <a:ext uri="{FF2B5EF4-FFF2-40B4-BE49-F238E27FC236}">
                <a16:creationId xmlns:a16="http://schemas.microsoft.com/office/drawing/2014/main" id="{D64F2BF2-8378-704F-A861-7AFCA1B6C93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6824" y="1457561"/>
            <a:ext cx="690579" cy="749102"/>
          </a:xfrm>
          <a:prstGeom prst="rect">
            <a:avLst/>
          </a:prstGeom>
        </p:spPr>
      </p:pic>
      <p:pic>
        <p:nvPicPr>
          <p:cNvPr id="9" name="Picture 8">
            <a:extLst>
              <a:ext uri="{FF2B5EF4-FFF2-40B4-BE49-F238E27FC236}">
                <a16:creationId xmlns:a16="http://schemas.microsoft.com/office/drawing/2014/main" id="{DC379E64-6929-7FD4-97DE-9BBB8877E4BB}"/>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00726" y="1370277"/>
            <a:ext cx="1257687" cy="443489"/>
          </a:xfrm>
          <a:prstGeom prst="rect">
            <a:avLst/>
          </a:prstGeom>
        </p:spPr>
      </p:pic>
      <p:pic>
        <p:nvPicPr>
          <p:cNvPr id="10" name="Picture 9">
            <a:extLst>
              <a:ext uri="{FF2B5EF4-FFF2-40B4-BE49-F238E27FC236}">
                <a16:creationId xmlns:a16="http://schemas.microsoft.com/office/drawing/2014/main" id="{C8E75A3F-C80C-F102-2579-EE54FE41CF0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44566" y="2015690"/>
            <a:ext cx="970009" cy="742476"/>
          </a:xfrm>
          <a:prstGeom prst="rect">
            <a:avLst/>
          </a:prstGeom>
        </p:spPr>
      </p:pic>
      <p:pic>
        <p:nvPicPr>
          <p:cNvPr id="11" name="Picture 10">
            <a:extLst>
              <a:ext uri="{FF2B5EF4-FFF2-40B4-BE49-F238E27FC236}">
                <a16:creationId xmlns:a16="http://schemas.microsoft.com/office/drawing/2014/main" id="{B4139471-56D3-95F7-4AE6-F64181D229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6554" y="2908718"/>
            <a:ext cx="683492" cy="596539"/>
          </a:xfrm>
          <a:prstGeom prst="rect">
            <a:avLst/>
          </a:prstGeom>
        </p:spPr>
      </p:pic>
      <p:sp>
        <p:nvSpPr>
          <p:cNvPr id="12" name="Rounded Rectangle 3">
            <a:extLst>
              <a:ext uri="{FF2B5EF4-FFF2-40B4-BE49-F238E27FC236}">
                <a16:creationId xmlns:a16="http://schemas.microsoft.com/office/drawing/2014/main" id="{5104BE37-E808-7B4A-09D2-48CA4D9AE2F6}"/>
              </a:ext>
            </a:extLst>
          </p:cNvPr>
          <p:cNvSpPr/>
          <p:nvPr/>
        </p:nvSpPr>
        <p:spPr>
          <a:xfrm>
            <a:off x="3963146" y="1336431"/>
            <a:ext cx="1764475" cy="2164211"/>
          </a:xfrm>
          <a:prstGeom prst="roundRect">
            <a:avLst/>
          </a:prstGeom>
          <a:gradFill rotWithShape="1">
            <a:gsLst>
              <a:gs pos="0">
                <a:srgbClr val="0070C0">
                  <a:lumMod val="20000"/>
                  <a:lumOff val="80000"/>
                </a:srgbClr>
              </a:gs>
              <a:gs pos="50000">
                <a:srgbClr val="0070C0">
                  <a:lumMod val="40000"/>
                  <a:lumOff val="60000"/>
                </a:srgbClr>
              </a:gs>
              <a:gs pos="100000">
                <a:srgbClr val="0070C0">
                  <a:lumMod val="40000"/>
                  <a:lumOff val="60000"/>
                </a:srgbClr>
              </a:gs>
            </a:gsLst>
            <a:lin ang="5400000" scaled="0"/>
          </a:gradFill>
          <a:ln>
            <a:noFill/>
          </a:ln>
          <a:effectLst>
            <a:outerShdw blurRad="57150" dist="19050" dir="5400000" algn="ctr" rotWithShape="0">
              <a:srgbClr val="000000">
                <a:alpha val="63000"/>
              </a:srgbClr>
            </a:outerShdw>
          </a:effectLst>
        </p:spPr>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Track 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lumMod val="50000"/>
                </a:srgbClr>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4D0487CC-CC90-0913-F0EA-9B713BB5C86D}"/>
              </a:ext>
            </a:extLst>
          </p:cNvPr>
          <p:cNvCxnSpPr>
            <a:cxnSpLocks/>
          </p:cNvCxnSpPr>
          <p:nvPr/>
        </p:nvCxnSpPr>
        <p:spPr>
          <a:xfrm>
            <a:off x="5727621" y="1604056"/>
            <a:ext cx="3040863" cy="0"/>
          </a:xfrm>
          <a:prstGeom prst="straightConnector1">
            <a:avLst/>
          </a:prstGeom>
          <a:noFill/>
          <a:ln w="63500" cap="flat" cmpd="sng" algn="ctr">
            <a:solidFill>
              <a:srgbClr val="FF6600"/>
            </a:solidFill>
            <a:prstDash val="solid"/>
            <a:miter lim="800000"/>
            <a:tailEnd type="triangle"/>
          </a:ln>
          <a:effectLst/>
        </p:spPr>
      </p:cxnSp>
      <p:sp>
        <p:nvSpPr>
          <p:cNvPr id="14" name="Flowchart: Delay 13">
            <a:extLst>
              <a:ext uri="{FF2B5EF4-FFF2-40B4-BE49-F238E27FC236}">
                <a16:creationId xmlns:a16="http://schemas.microsoft.com/office/drawing/2014/main" id="{50D60795-07A1-34E8-6BCF-CA9BA11D2487}"/>
              </a:ext>
            </a:extLst>
          </p:cNvPr>
          <p:cNvSpPr/>
          <p:nvPr/>
        </p:nvSpPr>
        <p:spPr>
          <a:xfrm>
            <a:off x="1762965" y="1403638"/>
            <a:ext cx="680438"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Pub</a:t>
            </a:r>
          </a:p>
        </p:txBody>
      </p:sp>
      <p:cxnSp>
        <p:nvCxnSpPr>
          <p:cNvPr id="15" name="Straight Arrow Connector 14">
            <a:extLst>
              <a:ext uri="{FF2B5EF4-FFF2-40B4-BE49-F238E27FC236}">
                <a16:creationId xmlns:a16="http://schemas.microsoft.com/office/drawing/2014/main" id="{5B363E0B-E0C2-FD76-20E0-F858A07D2242}"/>
              </a:ext>
            </a:extLst>
          </p:cNvPr>
          <p:cNvCxnSpPr>
            <a:cxnSpLocks/>
          </p:cNvCxnSpPr>
          <p:nvPr/>
        </p:nvCxnSpPr>
        <p:spPr>
          <a:xfrm>
            <a:off x="2442257" y="1701914"/>
            <a:ext cx="1520889" cy="0"/>
          </a:xfrm>
          <a:prstGeom prst="straightConnector1">
            <a:avLst/>
          </a:prstGeom>
          <a:noFill/>
          <a:ln w="63500" cap="flat" cmpd="sng" algn="ctr">
            <a:solidFill>
              <a:srgbClr val="FF6600"/>
            </a:solidFill>
            <a:prstDash val="solid"/>
            <a:miter lim="800000"/>
            <a:tailEnd type="triangle"/>
          </a:ln>
          <a:effectLst/>
        </p:spPr>
      </p:cxnSp>
      <p:sp>
        <p:nvSpPr>
          <p:cNvPr id="16" name="Flowchart: Delay 15">
            <a:extLst>
              <a:ext uri="{FF2B5EF4-FFF2-40B4-BE49-F238E27FC236}">
                <a16:creationId xmlns:a16="http://schemas.microsoft.com/office/drawing/2014/main" id="{A19A7578-2CDF-F718-FAF7-8ACBE15089BE}"/>
              </a:ext>
            </a:extLst>
          </p:cNvPr>
          <p:cNvSpPr/>
          <p:nvPr/>
        </p:nvSpPr>
        <p:spPr>
          <a:xfrm flipH="1">
            <a:off x="8768483" y="1272180"/>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7" name="Straight Arrow Connector 16">
            <a:extLst>
              <a:ext uri="{FF2B5EF4-FFF2-40B4-BE49-F238E27FC236}">
                <a16:creationId xmlns:a16="http://schemas.microsoft.com/office/drawing/2014/main" id="{7A46F07D-0E70-D890-1B56-2CD02F41474E}"/>
              </a:ext>
            </a:extLst>
          </p:cNvPr>
          <p:cNvCxnSpPr>
            <a:cxnSpLocks/>
            <a:endCxn id="18" idx="3"/>
          </p:cNvCxnSpPr>
          <p:nvPr/>
        </p:nvCxnSpPr>
        <p:spPr>
          <a:xfrm flipV="1">
            <a:off x="5727621" y="2390780"/>
            <a:ext cx="3043772" cy="1"/>
          </a:xfrm>
          <a:prstGeom prst="straightConnector1">
            <a:avLst/>
          </a:prstGeom>
          <a:noFill/>
          <a:ln w="63500" cap="flat" cmpd="sng" algn="ctr">
            <a:solidFill>
              <a:srgbClr val="FF6600"/>
            </a:solidFill>
            <a:prstDash val="solid"/>
            <a:miter lim="800000"/>
            <a:tailEnd type="triangle"/>
          </a:ln>
          <a:effectLst/>
        </p:spPr>
      </p:cxnSp>
      <p:sp>
        <p:nvSpPr>
          <p:cNvPr id="18" name="Flowchart: Delay 17">
            <a:extLst>
              <a:ext uri="{FF2B5EF4-FFF2-40B4-BE49-F238E27FC236}">
                <a16:creationId xmlns:a16="http://schemas.microsoft.com/office/drawing/2014/main" id="{6A8DE104-6073-736E-9CB6-C86C3CC96D1F}"/>
              </a:ext>
            </a:extLst>
          </p:cNvPr>
          <p:cNvSpPr/>
          <p:nvPr/>
        </p:nvSpPr>
        <p:spPr>
          <a:xfrm flipH="1">
            <a:off x="8771393" y="2084456"/>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cxnSp>
        <p:nvCxnSpPr>
          <p:cNvPr id="19" name="Straight Arrow Connector 18">
            <a:extLst>
              <a:ext uri="{FF2B5EF4-FFF2-40B4-BE49-F238E27FC236}">
                <a16:creationId xmlns:a16="http://schemas.microsoft.com/office/drawing/2014/main" id="{84D48093-93B5-E480-4DE2-5A0C6830FA81}"/>
              </a:ext>
            </a:extLst>
          </p:cNvPr>
          <p:cNvCxnSpPr>
            <a:cxnSpLocks/>
            <a:endCxn id="20" idx="3"/>
          </p:cNvCxnSpPr>
          <p:nvPr/>
        </p:nvCxnSpPr>
        <p:spPr>
          <a:xfrm flipV="1">
            <a:off x="5724710" y="3190742"/>
            <a:ext cx="3043772" cy="1"/>
          </a:xfrm>
          <a:prstGeom prst="straightConnector1">
            <a:avLst/>
          </a:prstGeom>
          <a:noFill/>
          <a:ln w="63500" cap="flat" cmpd="sng" algn="ctr">
            <a:solidFill>
              <a:srgbClr val="FF6600"/>
            </a:solidFill>
            <a:prstDash val="solid"/>
            <a:miter lim="800000"/>
            <a:tailEnd type="triangle"/>
          </a:ln>
          <a:effectLst/>
        </p:spPr>
      </p:cxnSp>
      <p:sp>
        <p:nvSpPr>
          <p:cNvPr id="20" name="Flowchart: Delay 19">
            <a:extLst>
              <a:ext uri="{FF2B5EF4-FFF2-40B4-BE49-F238E27FC236}">
                <a16:creationId xmlns:a16="http://schemas.microsoft.com/office/drawing/2014/main" id="{CA1F56F5-6565-FEE4-21DE-36FFF7DDF95D}"/>
              </a:ext>
            </a:extLst>
          </p:cNvPr>
          <p:cNvSpPr/>
          <p:nvPr/>
        </p:nvSpPr>
        <p:spPr>
          <a:xfrm flipH="1">
            <a:off x="8768482" y="2884418"/>
            <a:ext cx="644320" cy="612648"/>
          </a:xfrm>
          <a:prstGeom prst="flowChartDelay">
            <a:avLst/>
          </a:prstGeom>
          <a:solidFill>
            <a:srgbClr val="0070C0">
              <a:lumMod val="20000"/>
              <a:lumOff val="80000"/>
            </a:srgbClr>
          </a:soli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Sub</a:t>
            </a:r>
          </a:p>
        </p:txBody>
      </p:sp>
      <p:sp>
        <p:nvSpPr>
          <p:cNvPr id="21" name="Title 2">
            <a:extLst>
              <a:ext uri="{FF2B5EF4-FFF2-40B4-BE49-F238E27FC236}">
                <a16:creationId xmlns:a16="http://schemas.microsoft.com/office/drawing/2014/main" id="{01E32CA0-0651-A3A4-4E2E-CD30BDACB5F5}"/>
              </a:ext>
            </a:extLst>
          </p:cNvPr>
          <p:cNvSpPr txBox="1">
            <a:spLocks/>
          </p:cNvSpPr>
          <p:nvPr/>
        </p:nvSpPr>
        <p:spPr bwMode="auto">
          <a:xfrm>
            <a:off x="609600" y="7957"/>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Quality of Service Shapes the Data Flow</a:t>
            </a:r>
          </a:p>
        </p:txBody>
      </p:sp>
    </p:spTree>
    <p:extLst>
      <p:ext uri="{BB962C8B-B14F-4D97-AF65-F5344CB8AC3E}">
        <p14:creationId xmlns:p14="http://schemas.microsoft.com/office/powerpoint/2010/main" val="208102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B286AF9-3FAA-52CD-B9A3-3B09447F089F}"/>
              </a:ext>
            </a:extLst>
          </p:cNvPr>
          <p:cNvSpPr txBox="1"/>
          <p:nvPr/>
        </p:nvSpPr>
        <p:spPr>
          <a:xfrm>
            <a:off x="661570" y="5617947"/>
            <a:ext cx="10623071" cy="1200329"/>
          </a:xfrm>
          <a:prstGeom prst="rect">
            <a:avLst/>
          </a:prstGeom>
          <a:solidFill>
            <a:schemeClr val="bg1"/>
          </a:solidFill>
        </p:spPr>
        <p:txBody>
          <a:bodyPr wrap="square" rtlCol="0">
            <a:spAutoFit/>
          </a:bodyPr>
          <a:lstStyle/>
          <a:p>
            <a:pPr fontAlgn="auto">
              <a:spcBef>
                <a:spcPts val="0"/>
              </a:spcBef>
              <a:spcAft>
                <a:spcPts val="0"/>
              </a:spcAft>
            </a:pPr>
            <a:r>
              <a:rPr lang="en-US" sz="2400" dirty="0">
                <a:solidFill>
                  <a:srgbClr val="000000"/>
                </a:solidFill>
                <a:latin typeface="Calibri" panose="020F0502020204030204"/>
              </a:rPr>
              <a:t>Under each high level QoS type are various configuration options you can tune to exactly your use case</a:t>
            </a:r>
          </a:p>
          <a:p>
            <a:pPr fontAlgn="auto">
              <a:spcBef>
                <a:spcPts val="0"/>
              </a:spcBef>
              <a:spcAft>
                <a:spcPts val="0"/>
              </a:spcAft>
            </a:pPr>
            <a:endParaRPr lang="en-US" sz="2400" dirty="0">
              <a:solidFill>
                <a:srgbClr val="000000"/>
              </a:solidFill>
              <a:latin typeface="Calibri" panose="020F0502020204030204"/>
            </a:endParaRPr>
          </a:p>
        </p:txBody>
      </p:sp>
      <p:grpSp>
        <p:nvGrpSpPr>
          <p:cNvPr id="68" name="Group 67">
            <a:extLst>
              <a:ext uri="{FF2B5EF4-FFF2-40B4-BE49-F238E27FC236}">
                <a16:creationId xmlns:a16="http://schemas.microsoft.com/office/drawing/2014/main" id="{3DC546C5-6D87-FC43-8460-54FCD94130E3}"/>
              </a:ext>
            </a:extLst>
          </p:cNvPr>
          <p:cNvGrpSpPr/>
          <p:nvPr/>
        </p:nvGrpSpPr>
        <p:grpSpPr>
          <a:xfrm>
            <a:off x="2333849" y="1363208"/>
            <a:ext cx="7287229" cy="3924410"/>
            <a:chOff x="2333849" y="1363207"/>
            <a:chExt cx="7260725" cy="4288323"/>
          </a:xfrm>
        </p:grpSpPr>
        <p:sp>
          <p:nvSpPr>
            <p:cNvPr id="69" name="Rounded Rectangle 6">
              <a:extLst>
                <a:ext uri="{FF2B5EF4-FFF2-40B4-BE49-F238E27FC236}">
                  <a16:creationId xmlns:a16="http://schemas.microsoft.com/office/drawing/2014/main" id="{0C73611A-3D37-F11A-9840-B8F11A9DFCA8}"/>
                </a:ext>
              </a:extLst>
            </p:cNvPr>
            <p:cNvSpPr/>
            <p:nvPr/>
          </p:nvSpPr>
          <p:spPr>
            <a:xfrm>
              <a:off x="2333849"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Deadline</a:t>
              </a:r>
            </a:p>
          </p:txBody>
        </p:sp>
        <p:sp>
          <p:nvSpPr>
            <p:cNvPr id="70" name="Rounded Rectangle 7">
              <a:extLst>
                <a:ext uri="{FF2B5EF4-FFF2-40B4-BE49-F238E27FC236}">
                  <a16:creationId xmlns:a16="http://schemas.microsoft.com/office/drawing/2014/main" id="{243A8FC8-4CB7-593A-EE96-69906517157F}"/>
                </a:ext>
              </a:extLst>
            </p:cNvPr>
            <p:cNvSpPr/>
            <p:nvPr/>
          </p:nvSpPr>
          <p:spPr>
            <a:xfrm>
              <a:off x="2333849"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Reliability</a:t>
              </a:r>
            </a:p>
          </p:txBody>
        </p:sp>
        <p:sp>
          <p:nvSpPr>
            <p:cNvPr id="71" name="Rounded Rectangle 8">
              <a:extLst>
                <a:ext uri="{FF2B5EF4-FFF2-40B4-BE49-F238E27FC236}">
                  <a16:creationId xmlns:a16="http://schemas.microsoft.com/office/drawing/2014/main" id="{58AAA289-9D30-75DA-9B02-222465F47B4D}"/>
                </a:ext>
              </a:extLst>
            </p:cNvPr>
            <p:cNvSpPr/>
            <p:nvPr/>
          </p:nvSpPr>
          <p:spPr>
            <a:xfrm>
              <a:off x="5279083"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History</a:t>
              </a:r>
            </a:p>
          </p:txBody>
        </p:sp>
        <p:sp>
          <p:nvSpPr>
            <p:cNvPr id="72" name="Rounded Rectangle 9">
              <a:extLst>
                <a:ext uri="{FF2B5EF4-FFF2-40B4-BE49-F238E27FC236}">
                  <a16:creationId xmlns:a16="http://schemas.microsoft.com/office/drawing/2014/main" id="{9EB4813F-38FF-3417-363E-B16BD57CE497}"/>
                </a:ext>
              </a:extLst>
            </p:cNvPr>
            <p:cNvSpPr/>
            <p:nvPr/>
          </p:nvSpPr>
          <p:spPr>
            <a:xfrm>
              <a:off x="2333849"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Liveliness</a:t>
              </a:r>
            </a:p>
          </p:txBody>
        </p:sp>
        <p:sp>
          <p:nvSpPr>
            <p:cNvPr id="73" name="Rounded Rectangle 10">
              <a:extLst>
                <a:ext uri="{FF2B5EF4-FFF2-40B4-BE49-F238E27FC236}">
                  <a16:creationId xmlns:a16="http://schemas.microsoft.com/office/drawing/2014/main" id="{0D1A59D3-7334-8F97-C669-20861532E5F4}"/>
                </a:ext>
              </a:extLst>
            </p:cNvPr>
            <p:cNvSpPr/>
            <p:nvPr/>
          </p:nvSpPr>
          <p:spPr>
            <a:xfrm>
              <a:off x="3806462"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Time Based Filter</a:t>
              </a:r>
            </a:p>
          </p:txBody>
        </p:sp>
        <p:sp>
          <p:nvSpPr>
            <p:cNvPr id="74" name="Rounded Rectangle 11">
              <a:extLst>
                <a:ext uri="{FF2B5EF4-FFF2-40B4-BE49-F238E27FC236}">
                  <a16:creationId xmlns:a16="http://schemas.microsoft.com/office/drawing/2014/main" id="{45D6F593-1226-5EA0-C6C7-974DC64B2416}"/>
                </a:ext>
              </a:extLst>
            </p:cNvPr>
            <p:cNvSpPr/>
            <p:nvPr/>
          </p:nvSpPr>
          <p:spPr>
            <a:xfrm>
              <a:off x="3806462"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Content Filtering</a:t>
              </a:r>
            </a:p>
          </p:txBody>
        </p:sp>
        <p:sp>
          <p:nvSpPr>
            <p:cNvPr id="75" name="Rounded Rectangle 12">
              <a:extLst>
                <a:ext uri="{FF2B5EF4-FFF2-40B4-BE49-F238E27FC236}">
                  <a16:creationId xmlns:a16="http://schemas.microsoft.com/office/drawing/2014/main" id="{0610D484-0AE0-DA2D-EF94-28EB4C2C7582}"/>
                </a:ext>
              </a:extLst>
            </p:cNvPr>
            <p:cNvSpPr/>
            <p:nvPr/>
          </p:nvSpPr>
          <p:spPr>
            <a:xfrm>
              <a:off x="3806462"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Durability</a:t>
              </a:r>
            </a:p>
          </p:txBody>
        </p:sp>
        <p:sp>
          <p:nvSpPr>
            <p:cNvPr id="76" name="Rounded Rectangle 13">
              <a:extLst>
                <a:ext uri="{FF2B5EF4-FFF2-40B4-BE49-F238E27FC236}">
                  <a16:creationId xmlns:a16="http://schemas.microsoft.com/office/drawing/2014/main" id="{E97DADFE-C313-BC99-09FB-D2A67D22284B}"/>
                </a:ext>
              </a:extLst>
            </p:cNvPr>
            <p:cNvSpPr/>
            <p:nvPr/>
          </p:nvSpPr>
          <p:spPr>
            <a:xfrm>
              <a:off x="3806462"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Ownership</a:t>
              </a:r>
            </a:p>
          </p:txBody>
        </p:sp>
        <p:sp>
          <p:nvSpPr>
            <p:cNvPr id="77" name="Rounded Rectangle 14">
              <a:extLst>
                <a:ext uri="{FF2B5EF4-FFF2-40B4-BE49-F238E27FC236}">
                  <a16:creationId xmlns:a16="http://schemas.microsoft.com/office/drawing/2014/main" id="{AA76BECD-1C7E-A717-F2BD-1C14A22D7996}"/>
                </a:ext>
              </a:extLst>
            </p:cNvPr>
            <p:cNvSpPr/>
            <p:nvPr/>
          </p:nvSpPr>
          <p:spPr>
            <a:xfrm>
              <a:off x="5279083"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Partition</a:t>
              </a:r>
            </a:p>
          </p:txBody>
        </p:sp>
        <p:sp>
          <p:nvSpPr>
            <p:cNvPr id="78" name="Rounded Rectangle 15">
              <a:extLst>
                <a:ext uri="{FF2B5EF4-FFF2-40B4-BE49-F238E27FC236}">
                  <a16:creationId xmlns:a16="http://schemas.microsoft.com/office/drawing/2014/main" id="{D36387A0-E79C-3834-8772-3ABBDBBCDFEB}"/>
                </a:ext>
              </a:extLst>
            </p:cNvPr>
            <p:cNvSpPr/>
            <p:nvPr/>
          </p:nvSpPr>
          <p:spPr>
            <a:xfrm>
              <a:off x="5279083"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Presentation</a:t>
              </a:r>
            </a:p>
          </p:txBody>
        </p:sp>
        <p:sp>
          <p:nvSpPr>
            <p:cNvPr id="79" name="Rounded Rectangle 16">
              <a:extLst>
                <a:ext uri="{FF2B5EF4-FFF2-40B4-BE49-F238E27FC236}">
                  <a16:creationId xmlns:a16="http://schemas.microsoft.com/office/drawing/2014/main" id="{6A910D7B-17FE-FD85-67C9-4949E2EBDA96}"/>
                </a:ext>
              </a:extLst>
            </p:cNvPr>
            <p:cNvSpPr/>
            <p:nvPr/>
          </p:nvSpPr>
          <p:spPr>
            <a:xfrm>
              <a:off x="5279083"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Lifespan</a:t>
              </a:r>
            </a:p>
          </p:txBody>
        </p:sp>
        <p:sp>
          <p:nvSpPr>
            <p:cNvPr id="80" name="Rounded Rectangle 17">
              <a:extLst>
                <a:ext uri="{FF2B5EF4-FFF2-40B4-BE49-F238E27FC236}">
                  <a16:creationId xmlns:a16="http://schemas.microsoft.com/office/drawing/2014/main" id="{CBAD31A8-A092-1DBD-B2F5-C2B2E64F8C93}"/>
                </a:ext>
              </a:extLst>
            </p:cNvPr>
            <p:cNvSpPr/>
            <p:nvPr/>
          </p:nvSpPr>
          <p:spPr>
            <a:xfrm>
              <a:off x="2333849" y="3610441"/>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Destination Order</a:t>
              </a:r>
            </a:p>
          </p:txBody>
        </p:sp>
        <p:sp>
          <p:nvSpPr>
            <p:cNvPr id="81" name="Rounded Rectangle 18">
              <a:extLst>
                <a:ext uri="{FF2B5EF4-FFF2-40B4-BE49-F238E27FC236}">
                  <a16:creationId xmlns:a16="http://schemas.microsoft.com/office/drawing/2014/main" id="{27A7CA05-2E42-3376-B901-F7BB184ACB4F}"/>
                </a:ext>
              </a:extLst>
            </p:cNvPr>
            <p:cNvSpPr/>
            <p:nvPr/>
          </p:nvSpPr>
          <p:spPr>
            <a:xfrm>
              <a:off x="6764275"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Resource Limits</a:t>
              </a:r>
            </a:p>
          </p:txBody>
        </p:sp>
        <p:sp>
          <p:nvSpPr>
            <p:cNvPr id="82" name="Rounded Rectangle 19">
              <a:extLst>
                <a:ext uri="{FF2B5EF4-FFF2-40B4-BE49-F238E27FC236}">
                  <a16:creationId xmlns:a16="http://schemas.microsoft.com/office/drawing/2014/main" id="{D6CCC7E9-08D6-7099-811F-A4C0AED8E166}"/>
                </a:ext>
              </a:extLst>
            </p:cNvPr>
            <p:cNvSpPr/>
            <p:nvPr/>
          </p:nvSpPr>
          <p:spPr>
            <a:xfrm>
              <a:off x="6764275"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Latency Budget</a:t>
              </a:r>
            </a:p>
          </p:txBody>
        </p:sp>
        <p:sp>
          <p:nvSpPr>
            <p:cNvPr id="83" name="Rounded Rectangle 20">
              <a:extLst>
                <a:ext uri="{FF2B5EF4-FFF2-40B4-BE49-F238E27FC236}">
                  <a16:creationId xmlns:a16="http://schemas.microsoft.com/office/drawing/2014/main" id="{8D90596F-A81A-2840-8D1D-C59F9F280502}"/>
                </a:ext>
              </a:extLst>
            </p:cNvPr>
            <p:cNvSpPr/>
            <p:nvPr/>
          </p:nvSpPr>
          <p:spPr>
            <a:xfrm>
              <a:off x="6764275"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Flow Control</a:t>
              </a:r>
            </a:p>
          </p:txBody>
        </p:sp>
        <p:sp>
          <p:nvSpPr>
            <p:cNvPr id="84" name="Rounded Rectangle 21">
              <a:extLst>
                <a:ext uri="{FF2B5EF4-FFF2-40B4-BE49-F238E27FC236}">
                  <a16:creationId xmlns:a16="http://schemas.microsoft.com/office/drawing/2014/main" id="{7B091671-189F-218D-3509-145EE110F0A6}"/>
                </a:ext>
              </a:extLst>
            </p:cNvPr>
            <p:cNvSpPr/>
            <p:nvPr/>
          </p:nvSpPr>
          <p:spPr>
            <a:xfrm>
              <a:off x="6764275"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User, Group, Topic Data</a:t>
              </a:r>
            </a:p>
          </p:txBody>
        </p:sp>
        <p:sp>
          <p:nvSpPr>
            <p:cNvPr id="85" name="Rounded Rectangle 22">
              <a:extLst>
                <a:ext uri="{FF2B5EF4-FFF2-40B4-BE49-F238E27FC236}">
                  <a16:creationId xmlns:a16="http://schemas.microsoft.com/office/drawing/2014/main" id="{F3CDAF64-A0A4-98F9-C244-504B63F47ED6}"/>
                </a:ext>
              </a:extLst>
            </p:cNvPr>
            <p:cNvSpPr/>
            <p:nvPr/>
          </p:nvSpPr>
          <p:spPr>
            <a:xfrm>
              <a:off x="8235358"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Batching</a:t>
              </a:r>
            </a:p>
          </p:txBody>
        </p:sp>
        <p:sp>
          <p:nvSpPr>
            <p:cNvPr id="86" name="Rounded Rectangle 23">
              <a:extLst>
                <a:ext uri="{FF2B5EF4-FFF2-40B4-BE49-F238E27FC236}">
                  <a16:creationId xmlns:a16="http://schemas.microsoft.com/office/drawing/2014/main" id="{C1EC58B0-280F-872E-E21C-52C43C2FDC27}"/>
                </a:ext>
              </a:extLst>
            </p:cNvPr>
            <p:cNvSpPr/>
            <p:nvPr/>
          </p:nvSpPr>
          <p:spPr>
            <a:xfrm>
              <a:off x="8235358"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Transports</a:t>
              </a:r>
            </a:p>
          </p:txBody>
        </p:sp>
        <p:sp>
          <p:nvSpPr>
            <p:cNvPr id="87" name="Rounded Rectangle 24">
              <a:extLst>
                <a:ext uri="{FF2B5EF4-FFF2-40B4-BE49-F238E27FC236}">
                  <a16:creationId xmlns:a16="http://schemas.microsoft.com/office/drawing/2014/main" id="{CCAB9BB1-1B07-AED9-4CCB-741821FC0019}"/>
                </a:ext>
              </a:extLst>
            </p:cNvPr>
            <p:cNvSpPr/>
            <p:nvPr/>
          </p:nvSpPr>
          <p:spPr>
            <a:xfrm>
              <a:off x="8235358"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Multi-Channel</a:t>
              </a:r>
            </a:p>
          </p:txBody>
        </p:sp>
        <p:sp>
          <p:nvSpPr>
            <p:cNvPr id="88" name="Rounded Rectangle 25">
              <a:extLst>
                <a:ext uri="{FF2B5EF4-FFF2-40B4-BE49-F238E27FC236}">
                  <a16:creationId xmlns:a16="http://schemas.microsoft.com/office/drawing/2014/main" id="{722E12D9-2F2E-F3FE-440B-82BC71D9E25E}"/>
                </a:ext>
              </a:extLst>
            </p:cNvPr>
            <p:cNvSpPr/>
            <p:nvPr/>
          </p:nvSpPr>
          <p:spPr>
            <a:xfrm>
              <a:off x="8235358"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sync Publisher</a:t>
              </a:r>
            </a:p>
          </p:txBody>
        </p:sp>
      </p:grpSp>
      <p:sp>
        <p:nvSpPr>
          <p:cNvPr id="89" name="Title 2">
            <a:extLst>
              <a:ext uri="{FF2B5EF4-FFF2-40B4-BE49-F238E27FC236}">
                <a16:creationId xmlns:a16="http://schemas.microsoft.com/office/drawing/2014/main" id="{FBEE56DA-DA23-05E2-2D4B-B5C890909286}"/>
              </a:ext>
            </a:extLst>
          </p:cNvPr>
          <p:cNvSpPr txBox="1">
            <a:spLocks/>
          </p:cNvSpPr>
          <p:nvPr/>
        </p:nvSpPr>
        <p:spPr bwMode="auto">
          <a:xfrm>
            <a:off x="575839"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DDS Quality of Service Types</a:t>
            </a:r>
          </a:p>
        </p:txBody>
      </p:sp>
    </p:spTree>
    <p:extLst>
      <p:ext uri="{BB962C8B-B14F-4D97-AF65-F5344CB8AC3E}">
        <p14:creationId xmlns:p14="http://schemas.microsoft.com/office/powerpoint/2010/main" val="2481687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4654D6-8D6F-B6DE-1FE8-5CDE699DC829}"/>
              </a:ext>
            </a:extLst>
          </p:cNvPr>
          <p:cNvGrpSpPr/>
          <p:nvPr/>
        </p:nvGrpSpPr>
        <p:grpSpPr>
          <a:xfrm>
            <a:off x="2333849" y="1363208"/>
            <a:ext cx="7287229" cy="3924410"/>
            <a:chOff x="2333849" y="1363207"/>
            <a:chExt cx="7260725" cy="4288323"/>
          </a:xfrm>
        </p:grpSpPr>
        <p:sp>
          <p:nvSpPr>
            <p:cNvPr id="4" name="Rounded Rectangle 6">
              <a:extLst>
                <a:ext uri="{FF2B5EF4-FFF2-40B4-BE49-F238E27FC236}">
                  <a16:creationId xmlns:a16="http://schemas.microsoft.com/office/drawing/2014/main" id="{C1DF0FF1-0FAC-E72E-38CA-D15553203E35}"/>
                </a:ext>
              </a:extLst>
            </p:cNvPr>
            <p:cNvSpPr/>
            <p:nvPr/>
          </p:nvSpPr>
          <p:spPr>
            <a:xfrm>
              <a:off x="2333849"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Deadline</a:t>
              </a:r>
            </a:p>
          </p:txBody>
        </p:sp>
        <p:sp>
          <p:nvSpPr>
            <p:cNvPr id="5" name="Rounded Rectangle 7">
              <a:extLst>
                <a:ext uri="{FF2B5EF4-FFF2-40B4-BE49-F238E27FC236}">
                  <a16:creationId xmlns:a16="http://schemas.microsoft.com/office/drawing/2014/main" id="{92343B4C-A18D-7C99-8311-448A168E55E7}"/>
                </a:ext>
              </a:extLst>
            </p:cNvPr>
            <p:cNvSpPr/>
            <p:nvPr/>
          </p:nvSpPr>
          <p:spPr>
            <a:xfrm>
              <a:off x="2333849" y="2483870"/>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Reliability</a:t>
              </a:r>
            </a:p>
          </p:txBody>
        </p:sp>
        <p:sp>
          <p:nvSpPr>
            <p:cNvPr id="6" name="Rounded Rectangle 8">
              <a:extLst>
                <a:ext uri="{FF2B5EF4-FFF2-40B4-BE49-F238E27FC236}">
                  <a16:creationId xmlns:a16="http://schemas.microsoft.com/office/drawing/2014/main" id="{BB5B4200-852B-47F2-83AB-05D86B8E5EDB}"/>
                </a:ext>
              </a:extLst>
            </p:cNvPr>
            <p:cNvSpPr/>
            <p:nvPr/>
          </p:nvSpPr>
          <p:spPr>
            <a:xfrm>
              <a:off x="5279083" y="4728200"/>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History</a:t>
              </a:r>
            </a:p>
          </p:txBody>
        </p:sp>
        <p:sp>
          <p:nvSpPr>
            <p:cNvPr id="7" name="Rounded Rectangle 9">
              <a:extLst>
                <a:ext uri="{FF2B5EF4-FFF2-40B4-BE49-F238E27FC236}">
                  <a16:creationId xmlns:a16="http://schemas.microsoft.com/office/drawing/2014/main" id="{56F5EC18-9C6B-9231-191E-5A1B3374A9FF}"/>
                </a:ext>
              </a:extLst>
            </p:cNvPr>
            <p:cNvSpPr/>
            <p:nvPr/>
          </p:nvSpPr>
          <p:spPr>
            <a:xfrm>
              <a:off x="2333849"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Liveliness</a:t>
              </a:r>
            </a:p>
          </p:txBody>
        </p:sp>
        <p:sp>
          <p:nvSpPr>
            <p:cNvPr id="8" name="Rounded Rectangle 10">
              <a:extLst>
                <a:ext uri="{FF2B5EF4-FFF2-40B4-BE49-F238E27FC236}">
                  <a16:creationId xmlns:a16="http://schemas.microsoft.com/office/drawing/2014/main" id="{8A7CB18C-4625-37A3-4078-AADC9EA1C5BC}"/>
                </a:ext>
              </a:extLst>
            </p:cNvPr>
            <p:cNvSpPr/>
            <p:nvPr/>
          </p:nvSpPr>
          <p:spPr>
            <a:xfrm>
              <a:off x="3806462"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Time Based Filter</a:t>
              </a:r>
            </a:p>
          </p:txBody>
        </p:sp>
        <p:sp>
          <p:nvSpPr>
            <p:cNvPr id="9" name="Rounded Rectangle 11">
              <a:extLst>
                <a:ext uri="{FF2B5EF4-FFF2-40B4-BE49-F238E27FC236}">
                  <a16:creationId xmlns:a16="http://schemas.microsoft.com/office/drawing/2014/main" id="{1D91DCF7-F3B2-80AF-F8F8-15C61D0DB868}"/>
                </a:ext>
              </a:extLst>
            </p:cNvPr>
            <p:cNvSpPr/>
            <p:nvPr/>
          </p:nvSpPr>
          <p:spPr>
            <a:xfrm>
              <a:off x="3806462"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Content Filtering</a:t>
              </a:r>
            </a:p>
          </p:txBody>
        </p:sp>
        <p:sp>
          <p:nvSpPr>
            <p:cNvPr id="10" name="Rounded Rectangle 12">
              <a:extLst>
                <a:ext uri="{FF2B5EF4-FFF2-40B4-BE49-F238E27FC236}">
                  <a16:creationId xmlns:a16="http://schemas.microsoft.com/office/drawing/2014/main" id="{A820D457-A6AF-2FF3-5369-A9933FAEEBB7}"/>
                </a:ext>
              </a:extLst>
            </p:cNvPr>
            <p:cNvSpPr/>
            <p:nvPr/>
          </p:nvSpPr>
          <p:spPr>
            <a:xfrm>
              <a:off x="3806462"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Durability</a:t>
              </a:r>
            </a:p>
          </p:txBody>
        </p:sp>
        <p:sp>
          <p:nvSpPr>
            <p:cNvPr id="11" name="Rounded Rectangle 13">
              <a:extLst>
                <a:ext uri="{FF2B5EF4-FFF2-40B4-BE49-F238E27FC236}">
                  <a16:creationId xmlns:a16="http://schemas.microsoft.com/office/drawing/2014/main" id="{F67E30AE-6214-5BA1-FE7C-03A381108447}"/>
                </a:ext>
              </a:extLst>
            </p:cNvPr>
            <p:cNvSpPr/>
            <p:nvPr/>
          </p:nvSpPr>
          <p:spPr>
            <a:xfrm>
              <a:off x="3806462"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Ownership</a:t>
              </a:r>
            </a:p>
          </p:txBody>
        </p:sp>
        <p:sp>
          <p:nvSpPr>
            <p:cNvPr id="12" name="Rounded Rectangle 14">
              <a:extLst>
                <a:ext uri="{FF2B5EF4-FFF2-40B4-BE49-F238E27FC236}">
                  <a16:creationId xmlns:a16="http://schemas.microsoft.com/office/drawing/2014/main" id="{3132839A-3981-0A5A-814B-510BB8E15F2C}"/>
                </a:ext>
              </a:extLst>
            </p:cNvPr>
            <p:cNvSpPr/>
            <p:nvPr/>
          </p:nvSpPr>
          <p:spPr>
            <a:xfrm>
              <a:off x="5279083"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Partition</a:t>
              </a:r>
            </a:p>
          </p:txBody>
        </p:sp>
        <p:sp>
          <p:nvSpPr>
            <p:cNvPr id="13" name="Rounded Rectangle 15">
              <a:extLst>
                <a:ext uri="{FF2B5EF4-FFF2-40B4-BE49-F238E27FC236}">
                  <a16:creationId xmlns:a16="http://schemas.microsoft.com/office/drawing/2014/main" id="{5B6966DE-C452-109F-431D-8F3EF64C20A7}"/>
                </a:ext>
              </a:extLst>
            </p:cNvPr>
            <p:cNvSpPr/>
            <p:nvPr/>
          </p:nvSpPr>
          <p:spPr>
            <a:xfrm>
              <a:off x="5279083"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Presentation</a:t>
              </a:r>
            </a:p>
          </p:txBody>
        </p:sp>
        <p:sp>
          <p:nvSpPr>
            <p:cNvPr id="14" name="Rounded Rectangle 16">
              <a:extLst>
                <a:ext uri="{FF2B5EF4-FFF2-40B4-BE49-F238E27FC236}">
                  <a16:creationId xmlns:a16="http://schemas.microsoft.com/office/drawing/2014/main" id="{296A6A70-0127-DC01-9169-0876FA025475}"/>
                </a:ext>
              </a:extLst>
            </p:cNvPr>
            <p:cNvSpPr/>
            <p:nvPr/>
          </p:nvSpPr>
          <p:spPr>
            <a:xfrm>
              <a:off x="5279083"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Lifespan</a:t>
              </a:r>
            </a:p>
          </p:txBody>
        </p:sp>
        <p:sp>
          <p:nvSpPr>
            <p:cNvPr id="15" name="Rounded Rectangle 17">
              <a:extLst>
                <a:ext uri="{FF2B5EF4-FFF2-40B4-BE49-F238E27FC236}">
                  <a16:creationId xmlns:a16="http://schemas.microsoft.com/office/drawing/2014/main" id="{7FABFF94-9575-1CE0-48B0-2C54DAC691F6}"/>
                </a:ext>
              </a:extLst>
            </p:cNvPr>
            <p:cNvSpPr/>
            <p:nvPr/>
          </p:nvSpPr>
          <p:spPr>
            <a:xfrm>
              <a:off x="2333849" y="3610441"/>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Destination Order</a:t>
              </a:r>
            </a:p>
          </p:txBody>
        </p:sp>
        <p:sp>
          <p:nvSpPr>
            <p:cNvPr id="16" name="Rounded Rectangle 18">
              <a:extLst>
                <a:ext uri="{FF2B5EF4-FFF2-40B4-BE49-F238E27FC236}">
                  <a16:creationId xmlns:a16="http://schemas.microsoft.com/office/drawing/2014/main" id="{98253A7E-CE91-B317-F37D-59D2E5334126}"/>
                </a:ext>
              </a:extLst>
            </p:cNvPr>
            <p:cNvSpPr/>
            <p:nvPr/>
          </p:nvSpPr>
          <p:spPr>
            <a:xfrm>
              <a:off x="6764275" y="1363207"/>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Resource Limits</a:t>
              </a:r>
            </a:p>
          </p:txBody>
        </p:sp>
        <p:sp>
          <p:nvSpPr>
            <p:cNvPr id="17" name="Rounded Rectangle 19">
              <a:extLst>
                <a:ext uri="{FF2B5EF4-FFF2-40B4-BE49-F238E27FC236}">
                  <a16:creationId xmlns:a16="http://schemas.microsoft.com/office/drawing/2014/main" id="{D0906A6A-141C-074C-938B-2B9BEFED8D33}"/>
                </a:ext>
              </a:extLst>
            </p:cNvPr>
            <p:cNvSpPr/>
            <p:nvPr/>
          </p:nvSpPr>
          <p:spPr>
            <a:xfrm>
              <a:off x="6764275"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Latency Budget</a:t>
              </a:r>
            </a:p>
          </p:txBody>
        </p:sp>
        <p:sp>
          <p:nvSpPr>
            <p:cNvPr id="18" name="Rounded Rectangle 20">
              <a:extLst>
                <a:ext uri="{FF2B5EF4-FFF2-40B4-BE49-F238E27FC236}">
                  <a16:creationId xmlns:a16="http://schemas.microsoft.com/office/drawing/2014/main" id="{537F906A-91AD-69C6-612E-3FD6BF7A8619}"/>
                </a:ext>
              </a:extLst>
            </p:cNvPr>
            <p:cNvSpPr/>
            <p:nvPr/>
          </p:nvSpPr>
          <p:spPr>
            <a:xfrm>
              <a:off x="6764275"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Flow Control</a:t>
              </a:r>
            </a:p>
          </p:txBody>
        </p:sp>
        <p:sp>
          <p:nvSpPr>
            <p:cNvPr id="19" name="Rounded Rectangle 21">
              <a:extLst>
                <a:ext uri="{FF2B5EF4-FFF2-40B4-BE49-F238E27FC236}">
                  <a16:creationId xmlns:a16="http://schemas.microsoft.com/office/drawing/2014/main" id="{E06E83A3-BD2B-6D3C-9E81-D7C1D9C5D795}"/>
                </a:ext>
              </a:extLst>
            </p:cNvPr>
            <p:cNvSpPr/>
            <p:nvPr/>
          </p:nvSpPr>
          <p:spPr>
            <a:xfrm>
              <a:off x="6764275"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User, Group, Topic Data</a:t>
              </a:r>
            </a:p>
          </p:txBody>
        </p:sp>
        <p:sp>
          <p:nvSpPr>
            <p:cNvPr id="20" name="Rounded Rectangle 22">
              <a:extLst>
                <a:ext uri="{FF2B5EF4-FFF2-40B4-BE49-F238E27FC236}">
                  <a16:creationId xmlns:a16="http://schemas.microsoft.com/office/drawing/2014/main" id="{5610DEE2-F786-A58B-E462-1C7A2D1B2256}"/>
                </a:ext>
              </a:extLst>
            </p:cNvPr>
            <p:cNvSpPr/>
            <p:nvPr/>
          </p:nvSpPr>
          <p:spPr>
            <a:xfrm>
              <a:off x="8235358"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Batching</a:t>
              </a:r>
            </a:p>
          </p:txBody>
        </p:sp>
        <p:sp>
          <p:nvSpPr>
            <p:cNvPr id="21" name="Rounded Rectangle 23">
              <a:extLst>
                <a:ext uri="{FF2B5EF4-FFF2-40B4-BE49-F238E27FC236}">
                  <a16:creationId xmlns:a16="http://schemas.microsoft.com/office/drawing/2014/main" id="{C95F1AEE-ECEF-2F61-42D1-3B2098D336F3}"/>
                </a:ext>
              </a:extLst>
            </p:cNvPr>
            <p:cNvSpPr/>
            <p:nvPr/>
          </p:nvSpPr>
          <p:spPr>
            <a:xfrm>
              <a:off x="8235358"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Transports</a:t>
              </a:r>
            </a:p>
          </p:txBody>
        </p:sp>
        <p:sp>
          <p:nvSpPr>
            <p:cNvPr id="22" name="Rounded Rectangle 24">
              <a:extLst>
                <a:ext uri="{FF2B5EF4-FFF2-40B4-BE49-F238E27FC236}">
                  <a16:creationId xmlns:a16="http://schemas.microsoft.com/office/drawing/2014/main" id="{F7F2EF16-C08D-DB02-8CDC-300FFCED59CC}"/>
                </a:ext>
              </a:extLst>
            </p:cNvPr>
            <p:cNvSpPr/>
            <p:nvPr/>
          </p:nvSpPr>
          <p:spPr>
            <a:xfrm>
              <a:off x="8235358"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Multi-Channel</a:t>
              </a:r>
            </a:p>
          </p:txBody>
        </p:sp>
        <p:sp>
          <p:nvSpPr>
            <p:cNvPr id="23" name="Rounded Rectangle 25">
              <a:extLst>
                <a:ext uri="{FF2B5EF4-FFF2-40B4-BE49-F238E27FC236}">
                  <a16:creationId xmlns:a16="http://schemas.microsoft.com/office/drawing/2014/main" id="{10F52491-75ED-9E72-0484-DAA01B58E813}"/>
                </a:ext>
              </a:extLst>
            </p:cNvPr>
            <p:cNvSpPr/>
            <p:nvPr/>
          </p:nvSpPr>
          <p:spPr>
            <a:xfrm>
              <a:off x="8235358"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rPr>
                <a:t>Async</a:t>
              </a: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 Publisher</a:t>
              </a:r>
            </a:p>
          </p:txBody>
        </p:sp>
      </p:grpSp>
      <p:sp>
        <p:nvSpPr>
          <p:cNvPr id="24" name="TextBox 23">
            <a:extLst>
              <a:ext uri="{FF2B5EF4-FFF2-40B4-BE49-F238E27FC236}">
                <a16:creationId xmlns:a16="http://schemas.microsoft.com/office/drawing/2014/main" id="{12A66C20-1A1D-7E18-69EE-8943FAFCEE23}"/>
              </a:ext>
            </a:extLst>
          </p:cNvPr>
          <p:cNvSpPr txBox="1"/>
          <p:nvPr/>
        </p:nvSpPr>
        <p:spPr>
          <a:xfrm>
            <a:off x="912822" y="5593646"/>
            <a:ext cx="10909738" cy="830997"/>
          </a:xfrm>
          <a:prstGeom prst="rect">
            <a:avLst/>
          </a:prstGeom>
          <a:noFill/>
        </p:spPr>
        <p:txBody>
          <a:bodyPr wrap="square" rtlCol="0">
            <a:spAutoFit/>
          </a:bodyPr>
          <a:lstStyle/>
          <a:p>
            <a:pPr fontAlgn="auto">
              <a:spcBef>
                <a:spcPts val="0"/>
              </a:spcBef>
              <a:spcAft>
                <a:spcPts val="0"/>
              </a:spcAft>
            </a:pPr>
            <a:r>
              <a:rPr lang="en-US" sz="2400" dirty="0">
                <a:solidFill>
                  <a:srgbClr val="000000"/>
                </a:solidFill>
                <a:latin typeface="Calibri" panose="020F0502020204030204"/>
              </a:rPr>
              <a:t>Add reliability to non-reliable transports. Note even reliability is highly configurable and you can tune it(set retry attempts, disable positive acknowledgements, </a:t>
            </a:r>
            <a:r>
              <a:rPr lang="en-US" sz="2400" dirty="0" err="1">
                <a:solidFill>
                  <a:srgbClr val="000000"/>
                </a:solidFill>
                <a:latin typeface="Calibri" panose="020F0502020204030204"/>
              </a:rPr>
              <a:t>etc</a:t>
            </a:r>
            <a:r>
              <a:rPr lang="en-US" sz="2400" dirty="0">
                <a:solidFill>
                  <a:srgbClr val="000000"/>
                </a:solidFill>
                <a:latin typeface="Calibri" panose="020F0502020204030204"/>
              </a:rPr>
              <a:t>)</a:t>
            </a:r>
          </a:p>
        </p:txBody>
      </p:sp>
      <p:sp>
        <p:nvSpPr>
          <p:cNvPr id="25" name="Title 2">
            <a:extLst>
              <a:ext uri="{FF2B5EF4-FFF2-40B4-BE49-F238E27FC236}">
                <a16:creationId xmlns:a16="http://schemas.microsoft.com/office/drawing/2014/main" id="{056F568C-2EA5-21B3-E9D4-234ED499361F}"/>
              </a:ext>
            </a:extLst>
          </p:cNvPr>
          <p:cNvSpPr txBox="1">
            <a:spLocks/>
          </p:cNvSpPr>
          <p:nvPr/>
        </p:nvSpPr>
        <p:spPr bwMode="auto">
          <a:xfrm>
            <a:off x="575839"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QoS Use Case – Add Reliability to Transport</a:t>
            </a:r>
          </a:p>
        </p:txBody>
      </p:sp>
    </p:spTree>
    <p:extLst>
      <p:ext uri="{BB962C8B-B14F-4D97-AF65-F5344CB8AC3E}">
        <p14:creationId xmlns:p14="http://schemas.microsoft.com/office/powerpoint/2010/main" val="1733288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B4C1E5-05A2-C856-5A36-A385760AFF8C}"/>
              </a:ext>
            </a:extLst>
          </p:cNvPr>
          <p:cNvGrpSpPr/>
          <p:nvPr/>
        </p:nvGrpSpPr>
        <p:grpSpPr>
          <a:xfrm>
            <a:off x="2333849" y="1363208"/>
            <a:ext cx="7287229" cy="3924410"/>
            <a:chOff x="2333849" y="1363207"/>
            <a:chExt cx="7260725" cy="4288323"/>
          </a:xfrm>
        </p:grpSpPr>
        <p:sp>
          <p:nvSpPr>
            <p:cNvPr id="4" name="Rounded Rectangle 6">
              <a:extLst>
                <a:ext uri="{FF2B5EF4-FFF2-40B4-BE49-F238E27FC236}">
                  <a16:creationId xmlns:a16="http://schemas.microsoft.com/office/drawing/2014/main" id="{153E3221-686B-EBD8-B1E1-E6A6166641AD}"/>
                </a:ext>
              </a:extLst>
            </p:cNvPr>
            <p:cNvSpPr/>
            <p:nvPr/>
          </p:nvSpPr>
          <p:spPr>
            <a:xfrm>
              <a:off x="2333849"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Deadline</a:t>
              </a:r>
            </a:p>
          </p:txBody>
        </p:sp>
        <p:sp>
          <p:nvSpPr>
            <p:cNvPr id="5" name="Rounded Rectangle 7">
              <a:extLst>
                <a:ext uri="{FF2B5EF4-FFF2-40B4-BE49-F238E27FC236}">
                  <a16:creationId xmlns:a16="http://schemas.microsoft.com/office/drawing/2014/main" id="{18B02711-1069-CC2E-9D38-3E55E3F13AB8}"/>
                </a:ext>
              </a:extLst>
            </p:cNvPr>
            <p:cNvSpPr/>
            <p:nvPr/>
          </p:nvSpPr>
          <p:spPr>
            <a:xfrm>
              <a:off x="2333849" y="2483870"/>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Reliability</a:t>
              </a:r>
            </a:p>
          </p:txBody>
        </p:sp>
        <p:sp>
          <p:nvSpPr>
            <p:cNvPr id="6" name="Rounded Rectangle 8">
              <a:extLst>
                <a:ext uri="{FF2B5EF4-FFF2-40B4-BE49-F238E27FC236}">
                  <a16:creationId xmlns:a16="http://schemas.microsoft.com/office/drawing/2014/main" id="{EA19F2DF-22ED-41E3-46E4-8515D7BF850B}"/>
                </a:ext>
              </a:extLst>
            </p:cNvPr>
            <p:cNvSpPr/>
            <p:nvPr/>
          </p:nvSpPr>
          <p:spPr>
            <a:xfrm>
              <a:off x="5279083" y="4728200"/>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History</a:t>
              </a:r>
            </a:p>
          </p:txBody>
        </p:sp>
        <p:sp>
          <p:nvSpPr>
            <p:cNvPr id="7" name="Rounded Rectangle 9">
              <a:extLst>
                <a:ext uri="{FF2B5EF4-FFF2-40B4-BE49-F238E27FC236}">
                  <a16:creationId xmlns:a16="http://schemas.microsoft.com/office/drawing/2014/main" id="{A6B57B88-773B-4B2E-645E-48E3C8A9E920}"/>
                </a:ext>
              </a:extLst>
            </p:cNvPr>
            <p:cNvSpPr/>
            <p:nvPr/>
          </p:nvSpPr>
          <p:spPr>
            <a:xfrm>
              <a:off x="2333849"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Liveliness</a:t>
              </a:r>
            </a:p>
          </p:txBody>
        </p:sp>
        <p:sp>
          <p:nvSpPr>
            <p:cNvPr id="8" name="Rounded Rectangle 10">
              <a:extLst>
                <a:ext uri="{FF2B5EF4-FFF2-40B4-BE49-F238E27FC236}">
                  <a16:creationId xmlns:a16="http://schemas.microsoft.com/office/drawing/2014/main" id="{BC389A09-BEF8-7634-36FD-33B4B5EF5734}"/>
                </a:ext>
              </a:extLst>
            </p:cNvPr>
            <p:cNvSpPr/>
            <p:nvPr/>
          </p:nvSpPr>
          <p:spPr>
            <a:xfrm>
              <a:off x="3806462"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Time Based Filter</a:t>
              </a:r>
            </a:p>
          </p:txBody>
        </p:sp>
        <p:sp>
          <p:nvSpPr>
            <p:cNvPr id="9" name="Rounded Rectangle 11">
              <a:extLst>
                <a:ext uri="{FF2B5EF4-FFF2-40B4-BE49-F238E27FC236}">
                  <a16:creationId xmlns:a16="http://schemas.microsoft.com/office/drawing/2014/main" id="{59D2FE32-CC69-D377-7E1A-C9A007826348}"/>
                </a:ext>
              </a:extLst>
            </p:cNvPr>
            <p:cNvSpPr/>
            <p:nvPr/>
          </p:nvSpPr>
          <p:spPr>
            <a:xfrm>
              <a:off x="3806462"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Content Filtering</a:t>
              </a:r>
            </a:p>
          </p:txBody>
        </p:sp>
        <p:sp>
          <p:nvSpPr>
            <p:cNvPr id="10" name="Rounded Rectangle 12">
              <a:extLst>
                <a:ext uri="{FF2B5EF4-FFF2-40B4-BE49-F238E27FC236}">
                  <a16:creationId xmlns:a16="http://schemas.microsoft.com/office/drawing/2014/main" id="{CB7BC305-E1D0-97D4-0439-A5869B7786A7}"/>
                </a:ext>
              </a:extLst>
            </p:cNvPr>
            <p:cNvSpPr/>
            <p:nvPr/>
          </p:nvSpPr>
          <p:spPr>
            <a:xfrm>
              <a:off x="3806462" y="3607537"/>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Durability</a:t>
              </a:r>
            </a:p>
          </p:txBody>
        </p:sp>
        <p:sp>
          <p:nvSpPr>
            <p:cNvPr id="11" name="Rounded Rectangle 13">
              <a:extLst>
                <a:ext uri="{FF2B5EF4-FFF2-40B4-BE49-F238E27FC236}">
                  <a16:creationId xmlns:a16="http://schemas.microsoft.com/office/drawing/2014/main" id="{13CE534B-82EE-E32F-2BDB-3B9AE89C7F85}"/>
                </a:ext>
              </a:extLst>
            </p:cNvPr>
            <p:cNvSpPr/>
            <p:nvPr/>
          </p:nvSpPr>
          <p:spPr>
            <a:xfrm>
              <a:off x="3806462"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Ownership</a:t>
              </a:r>
            </a:p>
          </p:txBody>
        </p:sp>
        <p:sp>
          <p:nvSpPr>
            <p:cNvPr id="12" name="Rounded Rectangle 14">
              <a:extLst>
                <a:ext uri="{FF2B5EF4-FFF2-40B4-BE49-F238E27FC236}">
                  <a16:creationId xmlns:a16="http://schemas.microsoft.com/office/drawing/2014/main" id="{716A0C21-C3BF-6757-049B-16BED5CEC128}"/>
                </a:ext>
              </a:extLst>
            </p:cNvPr>
            <p:cNvSpPr/>
            <p:nvPr/>
          </p:nvSpPr>
          <p:spPr>
            <a:xfrm>
              <a:off x="5279083"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Partition</a:t>
              </a:r>
            </a:p>
          </p:txBody>
        </p:sp>
        <p:sp>
          <p:nvSpPr>
            <p:cNvPr id="13" name="Rounded Rectangle 15">
              <a:extLst>
                <a:ext uri="{FF2B5EF4-FFF2-40B4-BE49-F238E27FC236}">
                  <a16:creationId xmlns:a16="http://schemas.microsoft.com/office/drawing/2014/main" id="{D3EB9E03-8643-3572-78F4-F6AA6D5FDB55}"/>
                </a:ext>
              </a:extLst>
            </p:cNvPr>
            <p:cNvSpPr/>
            <p:nvPr/>
          </p:nvSpPr>
          <p:spPr>
            <a:xfrm>
              <a:off x="5279083"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Presentation</a:t>
              </a:r>
            </a:p>
          </p:txBody>
        </p:sp>
        <p:sp>
          <p:nvSpPr>
            <p:cNvPr id="14" name="Rounded Rectangle 16">
              <a:extLst>
                <a:ext uri="{FF2B5EF4-FFF2-40B4-BE49-F238E27FC236}">
                  <a16:creationId xmlns:a16="http://schemas.microsoft.com/office/drawing/2014/main" id="{1622A4D8-9361-58DE-DCE3-C0C462363263}"/>
                </a:ext>
              </a:extLst>
            </p:cNvPr>
            <p:cNvSpPr/>
            <p:nvPr/>
          </p:nvSpPr>
          <p:spPr>
            <a:xfrm>
              <a:off x="5279083"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Lifespan</a:t>
              </a:r>
            </a:p>
          </p:txBody>
        </p:sp>
        <p:sp>
          <p:nvSpPr>
            <p:cNvPr id="15" name="Rounded Rectangle 17">
              <a:extLst>
                <a:ext uri="{FF2B5EF4-FFF2-40B4-BE49-F238E27FC236}">
                  <a16:creationId xmlns:a16="http://schemas.microsoft.com/office/drawing/2014/main" id="{E5852B6F-C771-1018-3C3D-0928AB0CB99A}"/>
                </a:ext>
              </a:extLst>
            </p:cNvPr>
            <p:cNvSpPr/>
            <p:nvPr/>
          </p:nvSpPr>
          <p:spPr>
            <a:xfrm>
              <a:off x="2333849" y="3610441"/>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Destination Order</a:t>
              </a:r>
            </a:p>
          </p:txBody>
        </p:sp>
        <p:sp>
          <p:nvSpPr>
            <p:cNvPr id="16" name="Rounded Rectangle 18">
              <a:extLst>
                <a:ext uri="{FF2B5EF4-FFF2-40B4-BE49-F238E27FC236}">
                  <a16:creationId xmlns:a16="http://schemas.microsoft.com/office/drawing/2014/main" id="{45847C59-AB5A-B9D6-F3EF-CACABC73B120}"/>
                </a:ext>
              </a:extLst>
            </p:cNvPr>
            <p:cNvSpPr/>
            <p:nvPr/>
          </p:nvSpPr>
          <p:spPr>
            <a:xfrm>
              <a:off x="6764275" y="1363207"/>
              <a:ext cx="1359216" cy="923330"/>
            </a:xfrm>
            <a:prstGeom prst="roundRect">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Resource Limits</a:t>
              </a:r>
            </a:p>
          </p:txBody>
        </p:sp>
        <p:sp>
          <p:nvSpPr>
            <p:cNvPr id="17" name="Rounded Rectangle 19">
              <a:extLst>
                <a:ext uri="{FF2B5EF4-FFF2-40B4-BE49-F238E27FC236}">
                  <a16:creationId xmlns:a16="http://schemas.microsoft.com/office/drawing/2014/main" id="{6ACE9CC4-5B47-A7DA-4FEC-7FA274C48664}"/>
                </a:ext>
              </a:extLst>
            </p:cNvPr>
            <p:cNvSpPr/>
            <p:nvPr/>
          </p:nvSpPr>
          <p:spPr>
            <a:xfrm>
              <a:off x="6764275"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Latency Budget</a:t>
              </a:r>
            </a:p>
          </p:txBody>
        </p:sp>
        <p:sp>
          <p:nvSpPr>
            <p:cNvPr id="18" name="Rounded Rectangle 20">
              <a:extLst>
                <a:ext uri="{FF2B5EF4-FFF2-40B4-BE49-F238E27FC236}">
                  <a16:creationId xmlns:a16="http://schemas.microsoft.com/office/drawing/2014/main" id="{996D686D-A669-E54B-9A4B-9151A36155DD}"/>
                </a:ext>
              </a:extLst>
            </p:cNvPr>
            <p:cNvSpPr/>
            <p:nvPr/>
          </p:nvSpPr>
          <p:spPr>
            <a:xfrm>
              <a:off x="6764275"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Flow Control</a:t>
              </a:r>
            </a:p>
          </p:txBody>
        </p:sp>
        <p:sp>
          <p:nvSpPr>
            <p:cNvPr id="19" name="Rounded Rectangle 21">
              <a:extLst>
                <a:ext uri="{FF2B5EF4-FFF2-40B4-BE49-F238E27FC236}">
                  <a16:creationId xmlns:a16="http://schemas.microsoft.com/office/drawing/2014/main" id="{7F741657-59B4-CFEF-56D0-A69930EF6C3C}"/>
                </a:ext>
              </a:extLst>
            </p:cNvPr>
            <p:cNvSpPr/>
            <p:nvPr/>
          </p:nvSpPr>
          <p:spPr>
            <a:xfrm>
              <a:off x="6764275"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User, Group, Topic Data</a:t>
              </a:r>
            </a:p>
          </p:txBody>
        </p:sp>
        <p:sp>
          <p:nvSpPr>
            <p:cNvPr id="20" name="Rounded Rectangle 22">
              <a:extLst>
                <a:ext uri="{FF2B5EF4-FFF2-40B4-BE49-F238E27FC236}">
                  <a16:creationId xmlns:a16="http://schemas.microsoft.com/office/drawing/2014/main" id="{C2BDFA4D-52F8-EFB2-E6F2-12FF4653CA3C}"/>
                </a:ext>
              </a:extLst>
            </p:cNvPr>
            <p:cNvSpPr/>
            <p:nvPr/>
          </p:nvSpPr>
          <p:spPr>
            <a:xfrm>
              <a:off x="8235358"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Batching</a:t>
              </a:r>
            </a:p>
          </p:txBody>
        </p:sp>
        <p:sp>
          <p:nvSpPr>
            <p:cNvPr id="21" name="Rounded Rectangle 23">
              <a:extLst>
                <a:ext uri="{FF2B5EF4-FFF2-40B4-BE49-F238E27FC236}">
                  <a16:creationId xmlns:a16="http://schemas.microsoft.com/office/drawing/2014/main" id="{4A31EEBA-69C4-CB39-09DC-7903EACA04D2}"/>
                </a:ext>
              </a:extLst>
            </p:cNvPr>
            <p:cNvSpPr/>
            <p:nvPr/>
          </p:nvSpPr>
          <p:spPr>
            <a:xfrm>
              <a:off x="8235358"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Transports</a:t>
              </a:r>
            </a:p>
          </p:txBody>
        </p:sp>
        <p:sp>
          <p:nvSpPr>
            <p:cNvPr id="22" name="Rounded Rectangle 24">
              <a:extLst>
                <a:ext uri="{FF2B5EF4-FFF2-40B4-BE49-F238E27FC236}">
                  <a16:creationId xmlns:a16="http://schemas.microsoft.com/office/drawing/2014/main" id="{8E670808-D5E7-8F95-4E43-BD1A214EBFEF}"/>
                </a:ext>
              </a:extLst>
            </p:cNvPr>
            <p:cNvSpPr/>
            <p:nvPr/>
          </p:nvSpPr>
          <p:spPr>
            <a:xfrm>
              <a:off x="8235358"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Multi-Channel</a:t>
              </a:r>
            </a:p>
          </p:txBody>
        </p:sp>
        <p:sp>
          <p:nvSpPr>
            <p:cNvPr id="23" name="Rounded Rectangle 25">
              <a:extLst>
                <a:ext uri="{FF2B5EF4-FFF2-40B4-BE49-F238E27FC236}">
                  <a16:creationId xmlns:a16="http://schemas.microsoft.com/office/drawing/2014/main" id="{FE7F5C55-828B-023E-A928-08024D9DDEB1}"/>
                </a:ext>
              </a:extLst>
            </p:cNvPr>
            <p:cNvSpPr/>
            <p:nvPr/>
          </p:nvSpPr>
          <p:spPr>
            <a:xfrm>
              <a:off x="8235358"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rPr>
                <a:t>Async</a:t>
              </a: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 Publisher</a:t>
              </a:r>
            </a:p>
          </p:txBody>
        </p:sp>
      </p:grpSp>
      <p:sp>
        <p:nvSpPr>
          <p:cNvPr id="24" name="TextBox 23">
            <a:extLst>
              <a:ext uri="{FF2B5EF4-FFF2-40B4-BE49-F238E27FC236}">
                <a16:creationId xmlns:a16="http://schemas.microsoft.com/office/drawing/2014/main" id="{36804713-4A46-39AF-1EA7-A28E31A384E1}"/>
              </a:ext>
            </a:extLst>
          </p:cNvPr>
          <p:cNvSpPr txBox="1"/>
          <p:nvPr/>
        </p:nvSpPr>
        <p:spPr>
          <a:xfrm>
            <a:off x="912822" y="5593646"/>
            <a:ext cx="10909738" cy="830997"/>
          </a:xfrm>
          <a:prstGeom prst="rect">
            <a:avLst/>
          </a:prstGeom>
          <a:noFill/>
        </p:spPr>
        <p:txBody>
          <a:bodyPr wrap="square" rtlCol="0">
            <a:spAutoFit/>
          </a:bodyPr>
          <a:lstStyle/>
          <a:p>
            <a:pPr fontAlgn="auto">
              <a:spcBef>
                <a:spcPts val="0"/>
              </a:spcBef>
              <a:spcAft>
                <a:spcPts val="0"/>
              </a:spcAft>
            </a:pPr>
            <a:r>
              <a:rPr lang="en-US" sz="2400" dirty="0">
                <a:solidFill>
                  <a:srgbClr val="000000"/>
                </a:solidFill>
                <a:latin typeface="Calibri" panose="020F0502020204030204"/>
              </a:rPr>
              <a:t>Deliver data to late joining subscribers as they join the network. Durability has multiple supported “types” and history/resource limits determine how much data is stored.</a:t>
            </a:r>
          </a:p>
        </p:txBody>
      </p:sp>
      <p:sp>
        <p:nvSpPr>
          <p:cNvPr id="25" name="Title 2">
            <a:extLst>
              <a:ext uri="{FF2B5EF4-FFF2-40B4-BE49-F238E27FC236}">
                <a16:creationId xmlns:a16="http://schemas.microsoft.com/office/drawing/2014/main" id="{404923DD-5E46-8B61-DD2A-FFC959673055}"/>
              </a:ext>
            </a:extLst>
          </p:cNvPr>
          <p:cNvSpPr txBox="1">
            <a:spLocks/>
          </p:cNvSpPr>
          <p:nvPr/>
        </p:nvSpPr>
        <p:spPr bwMode="auto">
          <a:xfrm>
            <a:off x="585778"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QoS Use Case – Handling Late Joining Subscribers</a:t>
            </a:r>
          </a:p>
        </p:txBody>
      </p:sp>
    </p:spTree>
    <p:extLst>
      <p:ext uri="{BB962C8B-B14F-4D97-AF65-F5344CB8AC3E}">
        <p14:creationId xmlns:p14="http://schemas.microsoft.com/office/powerpoint/2010/main" val="2691711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C9C3DF-1A99-B015-5F0D-5E2EA35425B3}"/>
              </a:ext>
            </a:extLst>
          </p:cNvPr>
          <p:cNvGrpSpPr/>
          <p:nvPr/>
        </p:nvGrpSpPr>
        <p:grpSpPr>
          <a:xfrm>
            <a:off x="2333849" y="1363208"/>
            <a:ext cx="7287229" cy="3924410"/>
            <a:chOff x="2333849" y="1363207"/>
            <a:chExt cx="7260725" cy="4288323"/>
          </a:xfrm>
        </p:grpSpPr>
        <p:sp>
          <p:nvSpPr>
            <p:cNvPr id="4" name="Rounded Rectangle 6">
              <a:extLst>
                <a:ext uri="{FF2B5EF4-FFF2-40B4-BE49-F238E27FC236}">
                  <a16:creationId xmlns:a16="http://schemas.microsoft.com/office/drawing/2014/main" id="{AC7E6FE8-91EC-9A96-28E0-EFF78F87D143}"/>
                </a:ext>
              </a:extLst>
            </p:cNvPr>
            <p:cNvSpPr/>
            <p:nvPr/>
          </p:nvSpPr>
          <p:spPr>
            <a:xfrm>
              <a:off x="2333849" y="1363207"/>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Deadline</a:t>
              </a:r>
            </a:p>
          </p:txBody>
        </p:sp>
        <p:sp>
          <p:nvSpPr>
            <p:cNvPr id="5" name="Rounded Rectangle 7">
              <a:extLst>
                <a:ext uri="{FF2B5EF4-FFF2-40B4-BE49-F238E27FC236}">
                  <a16:creationId xmlns:a16="http://schemas.microsoft.com/office/drawing/2014/main" id="{2805CE67-9482-A7E9-2269-57DF81D376B9}"/>
                </a:ext>
              </a:extLst>
            </p:cNvPr>
            <p:cNvSpPr/>
            <p:nvPr/>
          </p:nvSpPr>
          <p:spPr>
            <a:xfrm>
              <a:off x="2333849" y="2483870"/>
              <a:ext cx="1359216" cy="923330"/>
            </a:xfrm>
            <a:prstGeom prst="roundRect">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Reliability</a:t>
              </a:r>
            </a:p>
          </p:txBody>
        </p:sp>
        <p:sp>
          <p:nvSpPr>
            <p:cNvPr id="6" name="Rounded Rectangle 8">
              <a:extLst>
                <a:ext uri="{FF2B5EF4-FFF2-40B4-BE49-F238E27FC236}">
                  <a16:creationId xmlns:a16="http://schemas.microsoft.com/office/drawing/2014/main" id="{4CF6253C-CD0F-693A-C80C-7B150F681D34}"/>
                </a:ext>
              </a:extLst>
            </p:cNvPr>
            <p:cNvSpPr/>
            <p:nvPr/>
          </p:nvSpPr>
          <p:spPr>
            <a:xfrm>
              <a:off x="5279083" y="4728200"/>
              <a:ext cx="1359216" cy="923330"/>
            </a:xfrm>
            <a:prstGeom prst="roundRect">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History</a:t>
              </a:r>
            </a:p>
          </p:txBody>
        </p:sp>
        <p:sp>
          <p:nvSpPr>
            <p:cNvPr id="7" name="Rounded Rectangle 9">
              <a:extLst>
                <a:ext uri="{FF2B5EF4-FFF2-40B4-BE49-F238E27FC236}">
                  <a16:creationId xmlns:a16="http://schemas.microsoft.com/office/drawing/2014/main" id="{774C715F-94B1-35C9-ADBB-6C00CE985176}"/>
                </a:ext>
              </a:extLst>
            </p:cNvPr>
            <p:cNvSpPr/>
            <p:nvPr/>
          </p:nvSpPr>
          <p:spPr>
            <a:xfrm>
              <a:off x="2333849"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Liveliness</a:t>
              </a:r>
            </a:p>
          </p:txBody>
        </p:sp>
        <p:sp>
          <p:nvSpPr>
            <p:cNvPr id="8" name="Rounded Rectangle 10">
              <a:extLst>
                <a:ext uri="{FF2B5EF4-FFF2-40B4-BE49-F238E27FC236}">
                  <a16:creationId xmlns:a16="http://schemas.microsoft.com/office/drawing/2014/main" id="{84232542-A7B3-ADF7-D297-2560320693BE}"/>
                </a:ext>
              </a:extLst>
            </p:cNvPr>
            <p:cNvSpPr/>
            <p:nvPr/>
          </p:nvSpPr>
          <p:spPr>
            <a:xfrm>
              <a:off x="3806462"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Time Based Filter</a:t>
              </a:r>
            </a:p>
          </p:txBody>
        </p:sp>
        <p:sp>
          <p:nvSpPr>
            <p:cNvPr id="9" name="Rounded Rectangle 11">
              <a:extLst>
                <a:ext uri="{FF2B5EF4-FFF2-40B4-BE49-F238E27FC236}">
                  <a16:creationId xmlns:a16="http://schemas.microsoft.com/office/drawing/2014/main" id="{6A8ED885-DA61-6AAE-AFA4-EE5B90F2F058}"/>
                </a:ext>
              </a:extLst>
            </p:cNvPr>
            <p:cNvSpPr/>
            <p:nvPr/>
          </p:nvSpPr>
          <p:spPr>
            <a:xfrm>
              <a:off x="3806462"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Content Filtering</a:t>
              </a:r>
            </a:p>
          </p:txBody>
        </p:sp>
        <p:sp>
          <p:nvSpPr>
            <p:cNvPr id="10" name="Rounded Rectangle 12">
              <a:extLst>
                <a:ext uri="{FF2B5EF4-FFF2-40B4-BE49-F238E27FC236}">
                  <a16:creationId xmlns:a16="http://schemas.microsoft.com/office/drawing/2014/main" id="{F2FC8B57-5E0D-4B83-9F1A-0F07971F1450}"/>
                </a:ext>
              </a:extLst>
            </p:cNvPr>
            <p:cNvSpPr/>
            <p:nvPr/>
          </p:nvSpPr>
          <p:spPr>
            <a:xfrm>
              <a:off x="3806462" y="3607537"/>
              <a:ext cx="1359216" cy="923330"/>
            </a:xfrm>
            <a:prstGeom prst="roundRect">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Durability</a:t>
              </a:r>
            </a:p>
          </p:txBody>
        </p:sp>
        <p:sp>
          <p:nvSpPr>
            <p:cNvPr id="11" name="Rounded Rectangle 13">
              <a:extLst>
                <a:ext uri="{FF2B5EF4-FFF2-40B4-BE49-F238E27FC236}">
                  <a16:creationId xmlns:a16="http://schemas.microsoft.com/office/drawing/2014/main" id="{C43F9940-D95B-66B0-367D-69F0A644222D}"/>
                </a:ext>
              </a:extLst>
            </p:cNvPr>
            <p:cNvSpPr/>
            <p:nvPr/>
          </p:nvSpPr>
          <p:spPr>
            <a:xfrm>
              <a:off x="3806462" y="4728200"/>
              <a:ext cx="1359216" cy="923330"/>
            </a:xfrm>
            <a:prstGeom prst="roundRect">
              <a:avLst/>
            </a:prstGeom>
            <a:solidFill>
              <a:srgbClr val="FF660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Ownership</a:t>
              </a:r>
            </a:p>
          </p:txBody>
        </p:sp>
        <p:sp>
          <p:nvSpPr>
            <p:cNvPr id="12" name="Rounded Rectangle 14">
              <a:extLst>
                <a:ext uri="{FF2B5EF4-FFF2-40B4-BE49-F238E27FC236}">
                  <a16:creationId xmlns:a16="http://schemas.microsoft.com/office/drawing/2014/main" id="{56F1CF81-113C-CDBF-CB6E-C354F299A7D0}"/>
                </a:ext>
              </a:extLst>
            </p:cNvPr>
            <p:cNvSpPr/>
            <p:nvPr/>
          </p:nvSpPr>
          <p:spPr>
            <a:xfrm>
              <a:off x="5279083"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Partition</a:t>
              </a:r>
            </a:p>
          </p:txBody>
        </p:sp>
        <p:sp>
          <p:nvSpPr>
            <p:cNvPr id="13" name="Rounded Rectangle 15">
              <a:extLst>
                <a:ext uri="{FF2B5EF4-FFF2-40B4-BE49-F238E27FC236}">
                  <a16:creationId xmlns:a16="http://schemas.microsoft.com/office/drawing/2014/main" id="{F22E21AE-7F5E-5BC4-9941-13D5DE46D0F7}"/>
                </a:ext>
              </a:extLst>
            </p:cNvPr>
            <p:cNvSpPr/>
            <p:nvPr/>
          </p:nvSpPr>
          <p:spPr>
            <a:xfrm>
              <a:off x="5279083"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Presentation</a:t>
              </a:r>
            </a:p>
          </p:txBody>
        </p:sp>
        <p:sp>
          <p:nvSpPr>
            <p:cNvPr id="14" name="Rounded Rectangle 16">
              <a:extLst>
                <a:ext uri="{FF2B5EF4-FFF2-40B4-BE49-F238E27FC236}">
                  <a16:creationId xmlns:a16="http://schemas.microsoft.com/office/drawing/2014/main" id="{89061F22-D4E5-FC4C-BE2A-571B0495C0F6}"/>
                </a:ext>
              </a:extLst>
            </p:cNvPr>
            <p:cNvSpPr/>
            <p:nvPr/>
          </p:nvSpPr>
          <p:spPr>
            <a:xfrm>
              <a:off x="5279083"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Lifespan</a:t>
              </a:r>
            </a:p>
          </p:txBody>
        </p:sp>
        <p:sp>
          <p:nvSpPr>
            <p:cNvPr id="15" name="Rounded Rectangle 17">
              <a:extLst>
                <a:ext uri="{FF2B5EF4-FFF2-40B4-BE49-F238E27FC236}">
                  <a16:creationId xmlns:a16="http://schemas.microsoft.com/office/drawing/2014/main" id="{A4892ECB-0CD0-A686-BD2F-2B70C2EDF106}"/>
                </a:ext>
              </a:extLst>
            </p:cNvPr>
            <p:cNvSpPr/>
            <p:nvPr/>
          </p:nvSpPr>
          <p:spPr>
            <a:xfrm>
              <a:off x="2333849" y="3610441"/>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Destination Order</a:t>
              </a:r>
            </a:p>
          </p:txBody>
        </p:sp>
        <p:sp>
          <p:nvSpPr>
            <p:cNvPr id="16" name="Rounded Rectangle 18">
              <a:extLst>
                <a:ext uri="{FF2B5EF4-FFF2-40B4-BE49-F238E27FC236}">
                  <a16:creationId xmlns:a16="http://schemas.microsoft.com/office/drawing/2014/main" id="{B45A7E68-7988-6417-0AC6-B113DD82E48F}"/>
                </a:ext>
              </a:extLst>
            </p:cNvPr>
            <p:cNvSpPr/>
            <p:nvPr/>
          </p:nvSpPr>
          <p:spPr>
            <a:xfrm>
              <a:off x="6764275" y="1363207"/>
              <a:ext cx="1359216" cy="923330"/>
            </a:xfrm>
            <a:prstGeom prst="roundRect">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Resource Limits</a:t>
              </a:r>
            </a:p>
          </p:txBody>
        </p:sp>
        <p:sp>
          <p:nvSpPr>
            <p:cNvPr id="17" name="Rounded Rectangle 19">
              <a:extLst>
                <a:ext uri="{FF2B5EF4-FFF2-40B4-BE49-F238E27FC236}">
                  <a16:creationId xmlns:a16="http://schemas.microsoft.com/office/drawing/2014/main" id="{BCBBF91F-2612-C133-D91F-311F31C4569A}"/>
                </a:ext>
              </a:extLst>
            </p:cNvPr>
            <p:cNvSpPr/>
            <p:nvPr/>
          </p:nvSpPr>
          <p:spPr>
            <a:xfrm>
              <a:off x="6764275"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Latency Budget</a:t>
              </a:r>
            </a:p>
          </p:txBody>
        </p:sp>
        <p:sp>
          <p:nvSpPr>
            <p:cNvPr id="18" name="Rounded Rectangle 20">
              <a:extLst>
                <a:ext uri="{FF2B5EF4-FFF2-40B4-BE49-F238E27FC236}">
                  <a16:creationId xmlns:a16="http://schemas.microsoft.com/office/drawing/2014/main" id="{B78AAA60-6BFD-05BE-6057-BEA9E50ADD1D}"/>
                </a:ext>
              </a:extLst>
            </p:cNvPr>
            <p:cNvSpPr/>
            <p:nvPr/>
          </p:nvSpPr>
          <p:spPr>
            <a:xfrm>
              <a:off x="6764275"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Flow Control</a:t>
              </a:r>
            </a:p>
          </p:txBody>
        </p:sp>
        <p:sp>
          <p:nvSpPr>
            <p:cNvPr id="19" name="Rounded Rectangle 21">
              <a:extLst>
                <a:ext uri="{FF2B5EF4-FFF2-40B4-BE49-F238E27FC236}">
                  <a16:creationId xmlns:a16="http://schemas.microsoft.com/office/drawing/2014/main" id="{C4865E32-81C2-F79A-331E-3BC87E8DA5F3}"/>
                </a:ext>
              </a:extLst>
            </p:cNvPr>
            <p:cNvSpPr/>
            <p:nvPr/>
          </p:nvSpPr>
          <p:spPr>
            <a:xfrm>
              <a:off x="6764275"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User, Group, Topic Data</a:t>
              </a:r>
            </a:p>
          </p:txBody>
        </p:sp>
        <p:sp>
          <p:nvSpPr>
            <p:cNvPr id="20" name="Rounded Rectangle 22">
              <a:extLst>
                <a:ext uri="{FF2B5EF4-FFF2-40B4-BE49-F238E27FC236}">
                  <a16:creationId xmlns:a16="http://schemas.microsoft.com/office/drawing/2014/main" id="{700838F8-756E-A66F-1E59-CC0262C9E148}"/>
                </a:ext>
              </a:extLst>
            </p:cNvPr>
            <p:cNvSpPr/>
            <p:nvPr/>
          </p:nvSpPr>
          <p:spPr>
            <a:xfrm>
              <a:off x="8235358" y="136320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Batching</a:t>
              </a:r>
            </a:p>
          </p:txBody>
        </p:sp>
        <p:sp>
          <p:nvSpPr>
            <p:cNvPr id="21" name="Rounded Rectangle 23">
              <a:extLst>
                <a:ext uri="{FF2B5EF4-FFF2-40B4-BE49-F238E27FC236}">
                  <a16:creationId xmlns:a16="http://schemas.microsoft.com/office/drawing/2014/main" id="{BFAE263C-0DF9-D399-045A-820EF3747A06}"/>
                </a:ext>
              </a:extLst>
            </p:cNvPr>
            <p:cNvSpPr/>
            <p:nvPr/>
          </p:nvSpPr>
          <p:spPr>
            <a:xfrm>
              <a:off x="8235358" y="248387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Transports</a:t>
              </a:r>
            </a:p>
          </p:txBody>
        </p:sp>
        <p:sp>
          <p:nvSpPr>
            <p:cNvPr id="22" name="Rounded Rectangle 24">
              <a:extLst>
                <a:ext uri="{FF2B5EF4-FFF2-40B4-BE49-F238E27FC236}">
                  <a16:creationId xmlns:a16="http://schemas.microsoft.com/office/drawing/2014/main" id="{143745C2-92C7-41B3-0AE0-37380C70FC6C}"/>
                </a:ext>
              </a:extLst>
            </p:cNvPr>
            <p:cNvSpPr/>
            <p:nvPr/>
          </p:nvSpPr>
          <p:spPr>
            <a:xfrm>
              <a:off x="8235358" y="3607537"/>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a:ea typeface="+mn-ea"/>
                  <a:cs typeface="+mn-cs"/>
                </a:rPr>
                <a:t>Multi-Channel</a:t>
              </a:r>
            </a:p>
          </p:txBody>
        </p:sp>
        <p:sp>
          <p:nvSpPr>
            <p:cNvPr id="23" name="Rounded Rectangle 25">
              <a:extLst>
                <a:ext uri="{FF2B5EF4-FFF2-40B4-BE49-F238E27FC236}">
                  <a16:creationId xmlns:a16="http://schemas.microsoft.com/office/drawing/2014/main" id="{EA0A1BAD-E264-9802-4DC3-A8E51736A172}"/>
                </a:ext>
              </a:extLst>
            </p:cNvPr>
            <p:cNvSpPr/>
            <p:nvPr/>
          </p:nvSpPr>
          <p:spPr>
            <a:xfrm>
              <a:off x="8235358" y="4728200"/>
              <a:ext cx="1359216" cy="923330"/>
            </a:xfrm>
            <a:prstGeom prst="roundRect">
              <a:avLst/>
            </a:prstGeom>
            <a:gradFill rotWithShape="1">
              <a:gsLst>
                <a:gs pos="0">
                  <a:srgbClr val="0070C0">
                    <a:satMod val="103000"/>
                    <a:lumMod val="102000"/>
                    <a:tint val="94000"/>
                  </a:srgbClr>
                </a:gs>
                <a:gs pos="50000">
                  <a:srgbClr val="0070C0">
                    <a:satMod val="110000"/>
                    <a:lumMod val="100000"/>
                    <a:shade val="100000"/>
                  </a:srgbClr>
                </a:gs>
                <a:gs pos="100000">
                  <a:srgbClr val="0070C0">
                    <a:lumMod val="99000"/>
                    <a:satMod val="120000"/>
                    <a:shade val="78000"/>
                  </a:srgbClr>
                </a:gs>
              </a:gsLst>
              <a:lin ang="5400000" scaled="0"/>
            </a:gradFill>
            <a:ln w="63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Calibri" panose="020F0502020204030204"/>
                  <a:ea typeface="+mn-ea"/>
                  <a:cs typeface="+mn-cs"/>
                </a:rPr>
                <a:t>Async</a:t>
              </a:r>
              <a:r>
                <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rPr>
                <a:t> Publisher</a:t>
              </a:r>
            </a:p>
          </p:txBody>
        </p:sp>
      </p:grpSp>
      <p:sp>
        <p:nvSpPr>
          <p:cNvPr id="24" name="TextBox 23">
            <a:extLst>
              <a:ext uri="{FF2B5EF4-FFF2-40B4-BE49-F238E27FC236}">
                <a16:creationId xmlns:a16="http://schemas.microsoft.com/office/drawing/2014/main" id="{A0E0EB72-BD03-3E0A-71C8-F59DD50B8102}"/>
              </a:ext>
            </a:extLst>
          </p:cNvPr>
          <p:cNvSpPr txBox="1"/>
          <p:nvPr/>
        </p:nvSpPr>
        <p:spPr>
          <a:xfrm>
            <a:off x="912822" y="5593646"/>
            <a:ext cx="10909738" cy="830997"/>
          </a:xfrm>
          <a:prstGeom prst="rect">
            <a:avLst/>
          </a:prstGeom>
          <a:noFill/>
        </p:spPr>
        <p:txBody>
          <a:bodyPr wrap="square" rtlCol="0">
            <a:spAutoFit/>
          </a:bodyPr>
          <a:lstStyle/>
          <a:p>
            <a:pPr fontAlgn="auto">
              <a:spcBef>
                <a:spcPts val="0"/>
              </a:spcBef>
              <a:spcAft>
                <a:spcPts val="0"/>
              </a:spcAft>
            </a:pPr>
            <a:r>
              <a:rPr lang="en-US" sz="2400" dirty="0">
                <a:solidFill>
                  <a:srgbClr val="000000"/>
                </a:solidFill>
                <a:latin typeface="Calibri" panose="020F0502020204030204"/>
              </a:rPr>
              <a:t>DDS supports multiple publishers publishing the same topic. Ownership lets you assign a “strength” to each source of data, enabling a primary with redundant backups.</a:t>
            </a:r>
          </a:p>
        </p:txBody>
      </p:sp>
      <p:sp>
        <p:nvSpPr>
          <p:cNvPr id="25" name="Title 2">
            <a:extLst>
              <a:ext uri="{FF2B5EF4-FFF2-40B4-BE49-F238E27FC236}">
                <a16:creationId xmlns:a16="http://schemas.microsoft.com/office/drawing/2014/main" id="{63517FEB-A31B-9CDE-3DAA-8D03F33F39C9}"/>
              </a:ext>
            </a:extLst>
          </p:cNvPr>
          <p:cNvSpPr txBox="1">
            <a:spLocks/>
          </p:cNvSpPr>
          <p:nvPr/>
        </p:nvSpPr>
        <p:spPr bwMode="auto">
          <a:xfrm>
            <a:off x="585778" y="0"/>
            <a:ext cx="10396127" cy="630029"/>
          </a:xfrm>
          <a:prstGeom prst="rect">
            <a:avLst/>
          </a:prstGeom>
          <a:noFill/>
          <a:ln w="9525">
            <a:noFill/>
            <a:miter lim="800000"/>
            <a:headEnd/>
            <a:tailEnd/>
          </a:ln>
          <a:effectLst/>
        </p:spPr>
        <p:txBody>
          <a:bodyPr spcFirstLastPara="1" vert="horz" wrap="square" lIns="91425" tIns="45700" rIns="91425" bIns="45700" numCol="1" anchor="b" anchorCtr="0" compatLnSpc="1">
            <a:prstTxWarp prst="textNoShape">
              <a:avLst/>
            </a:prstTxWarp>
            <a:normAutofit/>
          </a:bodyPr>
          <a:lstStyle>
            <a:lvl1pPr lvl="0" algn="l" rtl="0" eaLnBrk="1" fontAlgn="base" hangingPunct="1">
              <a:lnSpc>
                <a:spcPct val="90000"/>
              </a:lnSpc>
              <a:spcBef>
                <a:spcPts val="0"/>
              </a:spcBef>
              <a:spcAft>
                <a:spcPts val="0"/>
              </a:spcAft>
              <a:buSzPts val="4400"/>
              <a:buNone/>
              <a:defRPr sz="2800" b="1">
                <a:solidFill>
                  <a:srgbClr val="3F3F3F"/>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ctr"/>
            <a:r>
              <a:rPr lang="en-US" kern="0" dirty="0">
                <a:solidFill>
                  <a:schemeClr val="bg1"/>
                </a:solidFill>
              </a:rPr>
              <a:t>QoS Use Case – Add Reliability to Transport</a:t>
            </a:r>
          </a:p>
        </p:txBody>
      </p:sp>
    </p:spTree>
    <p:extLst>
      <p:ext uri="{BB962C8B-B14F-4D97-AF65-F5344CB8AC3E}">
        <p14:creationId xmlns:p14="http://schemas.microsoft.com/office/powerpoint/2010/main" val="2803330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A0CC8-901B-7A85-260C-0934BF632737}"/>
            </a:ext>
          </a:extLst>
        </p:cNvPr>
        <p:cNvGrpSpPr/>
        <p:nvPr/>
      </p:nvGrpSpPr>
      <p:grpSpPr>
        <a:xfrm>
          <a:off x="0" y="0"/>
          <a:ext cx="0" cy="0"/>
          <a:chOff x="0" y="0"/>
          <a:chExt cx="0" cy="0"/>
        </a:xfrm>
      </p:grpSpPr>
      <p:sp>
        <p:nvSpPr>
          <p:cNvPr id="912" name="Shape 415">
            <a:extLst>
              <a:ext uri="{FF2B5EF4-FFF2-40B4-BE49-F238E27FC236}">
                <a16:creationId xmlns:a16="http://schemas.microsoft.com/office/drawing/2014/main" id="{BAF2DE7C-7457-C2DC-D6DE-A824AFD939A0}"/>
              </a:ext>
            </a:extLst>
          </p:cNvPr>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sp>
        <p:nvSpPr>
          <p:cNvPr id="913" name="Create &amp; manage connection to RTI DataBus">
            <a:extLst>
              <a:ext uri="{FF2B5EF4-FFF2-40B4-BE49-F238E27FC236}">
                <a16:creationId xmlns:a16="http://schemas.microsoft.com/office/drawing/2014/main" id="{1D7A2DC9-341C-F21C-D70C-FE44EF5B7E33}"/>
              </a:ext>
            </a:extLst>
          </p:cNvPr>
          <p:cNvSpPr txBox="1"/>
          <p:nvPr/>
        </p:nvSpPr>
        <p:spPr>
          <a:xfrm>
            <a:off x="7742825" y="1443336"/>
            <a:ext cx="356826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Calibri"/>
                <a:ea typeface="Calibri"/>
                <a:cs typeface="Calibri"/>
                <a:sym typeface="Calibri"/>
              </a:defRPr>
            </a:lvl1pPr>
          </a:lstStyle>
          <a:p>
            <a:r>
              <a:rPr b="1" dirty="0"/>
              <a:t>Create &amp; manage connection to </a:t>
            </a:r>
            <a:r>
              <a:rPr lang="en-US" b="1" dirty="0"/>
              <a:t>OMG DDS</a:t>
            </a:r>
            <a:r>
              <a:rPr b="1" dirty="0"/>
              <a:t> Data</a:t>
            </a:r>
            <a:r>
              <a:rPr lang="en-US" b="1" dirty="0"/>
              <a:t>b</a:t>
            </a:r>
            <a:r>
              <a:rPr b="1" dirty="0"/>
              <a:t>us</a:t>
            </a:r>
          </a:p>
        </p:txBody>
      </p:sp>
      <p:grpSp>
        <p:nvGrpSpPr>
          <p:cNvPr id="916" name="DomainParticipant">
            <a:extLst>
              <a:ext uri="{FF2B5EF4-FFF2-40B4-BE49-F238E27FC236}">
                <a16:creationId xmlns:a16="http://schemas.microsoft.com/office/drawing/2014/main" id="{1AA47298-F846-DDEE-D144-6DD704A437A5}"/>
              </a:ext>
            </a:extLst>
          </p:cNvPr>
          <p:cNvGrpSpPr/>
          <p:nvPr/>
        </p:nvGrpSpPr>
        <p:grpSpPr>
          <a:xfrm>
            <a:off x="4926812" y="1369812"/>
            <a:ext cx="2719377" cy="772239"/>
            <a:chOff x="0" y="0"/>
            <a:chExt cx="2719376" cy="772237"/>
          </a:xfrm>
        </p:grpSpPr>
        <p:sp>
          <p:nvSpPr>
            <p:cNvPr id="914" name="Rectangle">
              <a:extLst>
                <a:ext uri="{FF2B5EF4-FFF2-40B4-BE49-F238E27FC236}">
                  <a16:creationId xmlns:a16="http://schemas.microsoft.com/office/drawing/2014/main" id="{749AB8E7-BE38-1228-C563-94A20C6F61D6}"/>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15" name="DomainParticipant">
              <a:extLst>
                <a:ext uri="{FF2B5EF4-FFF2-40B4-BE49-F238E27FC236}">
                  <a16:creationId xmlns:a16="http://schemas.microsoft.com/office/drawing/2014/main" id="{D49CBA85-ABCF-BA9B-E50A-B35B365779C3}"/>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spTree>
    <p:extLst>
      <p:ext uri="{BB962C8B-B14F-4D97-AF65-F5344CB8AC3E}">
        <p14:creationId xmlns:p14="http://schemas.microsoft.com/office/powerpoint/2010/main" val="2911417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CD188-70B6-9F4D-0A8E-79423E7C24C5}"/>
            </a:ext>
          </a:extLst>
        </p:cNvPr>
        <p:cNvGrpSpPr/>
        <p:nvPr/>
      </p:nvGrpSpPr>
      <p:grpSpPr>
        <a:xfrm>
          <a:off x="0" y="0"/>
          <a:ext cx="0" cy="0"/>
          <a:chOff x="0" y="0"/>
          <a:chExt cx="0" cy="0"/>
        </a:xfrm>
      </p:grpSpPr>
      <p:sp>
        <p:nvSpPr>
          <p:cNvPr id="920" name="Line">
            <a:extLst>
              <a:ext uri="{FF2B5EF4-FFF2-40B4-BE49-F238E27FC236}">
                <a16:creationId xmlns:a16="http://schemas.microsoft.com/office/drawing/2014/main" id="{C71E49E7-64CE-3D14-9F5B-88FE3AAEEDCD}"/>
              </a:ext>
            </a:extLst>
          </p:cNvPr>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21" name="Shape 415">
            <a:extLst>
              <a:ext uri="{FF2B5EF4-FFF2-40B4-BE49-F238E27FC236}">
                <a16:creationId xmlns:a16="http://schemas.microsoft.com/office/drawing/2014/main" id="{77C190FA-3686-D2DF-8793-DD55FAF5C2F8}"/>
              </a:ext>
            </a:extLst>
          </p:cNvPr>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24" name="DomainParticipant">
            <a:extLst>
              <a:ext uri="{FF2B5EF4-FFF2-40B4-BE49-F238E27FC236}">
                <a16:creationId xmlns:a16="http://schemas.microsoft.com/office/drawing/2014/main" id="{A2A22461-227B-281A-7D2C-3E5825ED1C44}"/>
              </a:ext>
            </a:extLst>
          </p:cNvPr>
          <p:cNvGrpSpPr/>
          <p:nvPr/>
        </p:nvGrpSpPr>
        <p:grpSpPr>
          <a:xfrm>
            <a:off x="4926812" y="1369812"/>
            <a:ext cx="2719377" cy="772239"/>
            <a:chOff x="0" y="0"/>
            <a:chExt cx="2719376" cy="772237"/>
          </a:xfrm>
        </p:grpSpPr>
        <p:sp>
          <p:nvSpPr>
            <p:cNvPr id="922" name="Rectangle">
              <a:extLst>
                <a:ext uri="{FF2B5EF4-FFF2-40B4-BE49-F238E27FC236}">
                  <a16:creationId xmlns:a16="http://schemas.microsoft.com/office/drawing/2014/main" id="{C4AE7C53-703F-AEED-6DE3-F26F36B144B0}"/>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23" name="DomainParticipant">
              <a:extLst>
                <a:ext uri="{FF2B5EF4-FFF2-40B4-BE49-F238E27FC236}">
                  <a16:creationId xmlns:a16="http://schemas.microsoft.com/office/drawing/2014/main" id="{FA55AE65-58A9-E76F-5BD5-33B29460AAAF}"/>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27" name="Topic">
            <a:extLst>
              <a:ext uri="{FF2B5EF4-FFF2-40B4-BE49-F238E27FC236}">
                <a16:creationId xmlns:a16="http://schemas.microsoft.com/office/drawing/2014/main" id="{2727EC52-E32A-8025-0B11-1FD852275867}"/>
              </a:ext>
            </a:extLst>
          </p:cNvPr>
          <p:cNvGrpSpPr/>
          <p:nvPr/>
        </p:nvGrpSpPr>
        <p:grpSpPr>
          <a:xfrm>
            <a:off x="4926812" y="2774945"/>
            <a:ext cx="2719377" cy="772238"/>
            <a:chOff x="0" y="0"/>
            <a:chExt cx="2719376" cy="772237"/>
          </a:xfrm>
        </p:grpSpPr>
        <p:sp>
          <p:nvSpPr>
            <p:cNvPr id="925" name="Rectangle">
              <a:extLst>
                <a:ext uri="{FF2B5EF4-FFF2-40B4-BE49-F238E27FC236}">
                  <a16:creationId xmlns:a16="http://schemas.microsoft.com/office/drawing/2014/main" id="{67185FDB-B552-3EE5-A634-F5A39C655CDC}"/>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26" name="Topic">
              <a:extLst>
                <a:ext uri="{FF2B5EF4-FFF2-40B4-BE49-F238E27FC236}">
                  <a16:creationId xmlns:a16="http://schemas.microsoft.com/office/drawing/2014/main" id="{5365881E-7A09-981A-6CFA-8CC78885879F}"/>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sp>
        <p:nvSpPr>
          <p:cNvPr id="928" name="Create a proxy to a topic in the application">
            <a:extLst>
              <a:ext uri="{FF2B5EF4-FFF2-40B4-BE49-F238E27FC236}">
                <a16:creationId xmlns:a16="http://schemas.microsoft.com/office/drawing/2014/main" id="{E3564678-B860-27B7-4EBC-B9C604D74C2E}"/>
              </a:ext>
            </a:extLst>
          </p:cNvPr>
          <p:cNvSpPr txBox="1"/>
          <p:nvPr/>
        </p:nvSpPr>
        <p:spPr>
          <a:xfrm>
            <a:off x="7742825" y="2848471"/>
            <a:ext cx="356826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Calibri"/>
                <a:ea typeface="Calibri"/>
                <a:cs typeface="Calibri"/>
                <a:sym typeface="Calibri"/>
              </a:defRPr>
            </a:lvl1pPr>
          </a:lstStyle>
          <a:p>
            <a:r>
              <a:rPr b="1"/>
              <a:t>Create a proxy to a topic in the application</a:t>
            </a:r>
          </a:p>
        </p:txBody>
      </p:sp>
      <p:sp>
        <p:nvSpPr>
          <p:cNvPr id="929" name="&lt;&lt; creates &gt;&gt;">
            <a:extLst>
              <a:ext uri="{FF2B5EF4-FFF2-40B4-BE49-F238E27FC236}">
                <a16:creationId xmlns:a16="http://schemas.microsoft.com/office/drawing/2014/main" id="{BC67D11F-8920-336E-A61E-633CCFE28D4C}"/>
              </a:ext>
            </a:extLst>
          </p:cNvPr>
          <p:cNvSpPr txBox="1"/>
          <p:nvPr/>
        </p:nvSpPr>
        <p:spPr>
          <a:xfrm>
            <a:off x="6404647" y="2252295"/>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99561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3721-1D85-FBED-A31F-9E76C9DEC097}"/>
            </a:ext>
          </a:extLst>
        </p:cNvPr>
        <p:cNvGrpSpPr/>
        <p:nvPr/>
      </p:nvGrpSpPr>
      <p:grpSpPr>
        <a:xfrm>
          <a:off x="0" y="0"/>
          <a:ext cx="0" cy="0"/>
          <a:chOff x="0" y="0"/>
          <a:chExt cx="0" cy="0"/>
        </a:xfrm>
      </p:grpSpPr>
      <p:sp>
        <p:nvSpPr>
          <p:cNvPr id="933" name="Line">
            <a:extLst>
              <a:ext uri="{FF2B5EF4-FFF2-40B4-BE49-F238E27FC236}">
                <a16:creationId xmlns:a16="http://schemas.microsoft.com/office/drawing/2014/main" id="{F84DEEAB-2502-7802-F256-F38FF9BCA096}"/>
              </a:ext>
            </a:extLst>
          </p:cNvPr>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4" name="Line">
            <a:extLst>
              <a:ext uri="{FF2B5EF4-FFF2-40B4-BE49-F238E27FC236}">
                <a16:creationId xmlns:a16="http://schemas.microsoft.com/office/drawing/2014/main" id="{ADACBB40-E789-7C82-7701-DC6DA981F0FA}"/>
              </a:ext>
            </a:extLst>
          </p:cNvPr>
          <p:cNvSpPr/>
          <p:nvPr/>
        </p:nvSpPr>
        <p:spPr>
          <a:xfrm>
            <a:off x="7618893" y="2110428"/>
            <a:ext cx="917929"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5" name="Line">
            <a:extLst>
              <a:ext uri="{FF2B5EF4-FFF2-40B4-BE49-F238E27FC236}">
                <a16:creationId xmlns:a16="http://schemas.microsoft.com/office/drawing/2014/main" id="{E18366EA-515B-B9C0-0A68-9D09454D8619}"/>
              </a:ext>
            </a:extLst>
          </p:cNvPr>
          <p:cNvSpPr/>
          <p:nvPr/>
        </p:nvSpPr>
        <p:spPr>
          <a:xfrm flipH="1">
            <a:off x="4036176" y="2110435"/>
            <a:ext cx="917931"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6" name="Line">
            <a:extLst>
              <a:ext uri="{FF2B5EF4-FFF2-40B4-BE49-F238E27FC236}">
                <a16:creationId xmlns:a16="http://schemas.microsoft.com/office/drawing/2014/main" id="{1A7E50C7-DB46-BDA5-0C46-B7955B2FEE73}"/>
              </a:ext>
            </a:extLst>
          </p:cNvPr>
          <p:cNvSpPr/>
          <p:nvPr/>
        </p:nvSpPr>
        <p:spPr>
          <a:xfrm flipH="1">
            <a:off x="2714185"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7" name="Line">
            <a:extLst>
              <a:ext uri="{FF2B5EF4-FFF2-40B4-BE49-F238E27FC236}">
                <a16:creationId xmlns:a16="http://schemas.microsoft.com/office/drawing/2014/main" id="{0851D718-21C6-0A06-A4C0-D3919EEDFAF0}"/>
              </a:ext>
            </a:extLst>
          </p:cNvPr>
          <p:cNvSpPr/>
          <p:nvPr/>
        </p:nvSpPr>
        <p:spPr>
          <a:xfrm>
            <a:off x="9858812"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8" name="Shape 415">
            <a:extLst>
              <a:ext uri="{FF2B5EF4-FFF2-40B4-BE49-F238E27FC236}">
                <a16:creationId xmlns:a16="http://schemas.microsoft.com/office/drawing/2014/main" id="{73B2123B-5F16-00D0-D8EE-127A632828A8}"/>
              </a:ext>
            </a:extLst>
          </p:cNvPr>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41" name="DomainParticipant">
            <a:extLst>
              <a:ext uri="{FF2B5EF4-FFF2-40B4-BE49-F238E27FC236}">
                <a16:creationId xmlns:a16="http://schemas.microsoft.com/office/drawing/2014/main" id="{DFF5FDDE-4713-09BD-BB3F-C1C345E7544A}"/>
              </a:ext>
            </a:extLst>
          </p:cNvPr>
          <p:cNvGrpSpPr/>
          <p:nvPr/>
        </p:nvGrpSpPr>
        <p:grpSpPr>
          <a:xfrm>
            <a:off x="4926812" y="1369812"/>
            <a:ext cx="2719377" cy="772239"/>
            <a:chOff x="0" y="0"/>
            <a:chExt cx="2719376" cy="772237"/>
          </a:xfrm>
        </p:grpSpPr>
        <p:sp>
          <p:nvSpPr>
            <p:cNvPr id="939" name="Rectangle">
              <a:extLst>
                <a:ext uri="{FF2B5EF4-FFF2-40B4-BE49-F238E27FC236}">
                  <a16:creationId xmlns:a16="http://schemas.microsoft.com/office/drawing/2014/main" id="{73F5297C-8C53-FA15-823C-CCD0B9841023}"/>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0" name="DomainParticipant">
              <a:extLst>
                <a:ext uri="{FF2B5EF4-FFF2-40B4-BE49-F238E27FC236}">
                  <a16:creationId xmlns:a16="http://schemas.microsoft.com/office/drawing/2014/main" id="{5E725C0C-40D5-7441-E72E-F2EA511D83BC}"/>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44" name="Topic">
            <a:extLst>
              <a:ext uri="{FF2B5EF4-FFF2-40B4-BE49-F238E27FC236}">
                <a16:creationId xmlns:a16="http://schemas.microsoft.com/office/drawing/2014/main" id="{3DE6F586-54B0-837C-4840-1D1389A7983D}"/>
              </a:ext>
            </a:extLst>
          </p:cNvPr>
          <p:cNvGrpSpPr/>
          <p:nvPr/>
        </p:nvGrpSpPr>
        <p:grpSpPr>
          <a:xfrm>
            <a:off x="4926812" y="2774945"/>
            <a:ext cx="2719377" cy="772238"/>
            <a:chOff x="0" y="0"/>
            <a:chExt cx="2719376" cy="772237"/>
          </a:xfrm>
        </p:grpSpPr>
        <p:sp>
          <p:nvSpPr>
            <p:cNvPr id="942" name="Rectangle">
              <a:extLst>
                <a:ext uri="{FF2B5EF4-FFF2-40B4-BE49-F238E27FC236}">
                  <a16:creationId xmlns:a16="http://schemas.microsoft.com/office/drawing/2014/main" id="{A022EF81-CA7F-F66F-B0E0-6203FB89032A}"/>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3" name="Topic">
              <a:extLst>
                <a:ext uri="{FF2B5EF4-FFF2-40B4-BE49-F238E27FC236}">
                  <a16:creationId xmlns:a16="http://schemas.microsoft.com/office/drawing/2014/main" id="{A1A77CDD-E997-CA30-F6D9-2B822BA2DA69}"/>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sp>
        <p:nvSpPr>
          <p:cNvPr id="945" name="Manages group of DataWriters">
            <a:extLst>
              <a:ext uri="{FF2B5EF4-FFF2-40B4-BE49-F238E27FC236}">
                <a16:creationId xmlns:a16="http://schemas.microsoft.com/office/drawing/2014/main" id="{323F06DC-3085-C400-F895-5F288F5A3D85}"/>
              </a:ext>
            </a:extLst>
          </p:cNvPr>
          <p:cNvSpPr txBox="1"/>
          <p:nvPr/>
        </p:nvSpPr>
        <p:spPr>
          <a:xfrm>
            <a:off x="545574" y="2425589"/>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dirty="0"/>
              <a:t>Manages group of </a:t>
            </a:r>
            <a:r>
              <a:rPr b="1" dirty="0" err="1"/>
              <a:t>DataWriters</a:t>
            </a:r>
            <a:endParaRPr b="1" dirty="0"/>
          </a:p>
        </p:txBody>
      </p:sp>
      <p:grpSp>
        <p:nvGrpSpPr>
          <p:cNvPr id="948" name="Publisher">
            <a:extLst>
              <a:ext uri="{FF2B5EF4-FFF2-40B4-BE49-F238E27FC236}">
                <a16:creationId xmlns:a16="http://schemas.microsoft.com/office/drawing/2014/main" id="{9ADD6E3A-39B7-0F94-4AE6-4AFA8F42B1D8}"/>
              </a:ext>
            </a:extLst>
          </p:cNvPr>
          <p:cNvGrpSpPr/>
          <p:nvPr/>
        </p:nvGrpSpPr>
        <p:grpSpPr>
          <a:xfrm>
            <a:off x="1354499" y="2774945"/>
            <a:ext cx="2719375" cy="772238"/>
            <a:chOff x="0" y="0"/>
            <a:chExt cx="2719374" cy="772237"/>
          </a:xfrm>
        </p:grpSpPr>
        <p:sp>
          <p:nvSpPr>
            <p:cNvPr id="946" name="Rectangle">
              <a:extLst>
                <a:ext uri="{FF2B5EF4-FFF2-40B4-BE49-F238E27FC236}">
                  <a16:creationId xmlns:a16="http://schemas.microsoft.com/office/drawing/2014/main" id="{799FEB5E-1CA1-54FE-F330-2DBB741FC8F4}"/>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7" name="Publisher">
              <a:extLst>
                <a:ext uri="{FF2B5EF4-FFF2-40B4-BE49-F238E27FC236}">
                  <a16:creationId xmlns:a16="http://schemas.microsoft.com/office/drawing/2014/main" id="{D12D3BDC-6E35-FC29-A5D9-1485C7EDD140}"/>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Publisher</a:t>
              </a:r>
            </a:p>
          </p:txBody>
        </p:sp>
      </p:grpSp>
      <p:grpSp>
        <p:nvGrpSpPr>
          <p:cNvPr id="951" name="Subscriber">
            <a:extLst>
              <a:ext uri="{FF2B5EF4-FFF2-40B4-BE49-F238E27FC236}">
                <a16:creationId xmlns:a16="http://schemas.microsoft.com/office/drawing/2014/main" id="{781AAF89-81C7-4202-08D7-695A3C1A6F88}"/>
              </a:ext>
            </a:extLst>
          </p:cNvPr>
          <p:cNvGrpSpPr/>
          <p:nvPr/>
        </p:nvGrpSpPr>
        <p:grpSpPr>
          <a:xfrm>
            <a:off x="8499126" y="2774945"/>
            <a:ext cx="2719376" cy="772238"/>
            <a:chOff x="0" y="0"/>
            <a:chExt cx="2719374" cy="772237"/>
          </a:xfrm>
        </p:grpSpPr>
        <p:sp>
          <p:nvSpPr>
            <p:cNvPr id="949" name="Rectangle">
              <a:extLst>
                <a:ext uri="{FF2B5EF4-FFF2-40B4-BE49-F238E27FC236}">
                  <a16:creationId xmlns:a16="http://schemas.microsoft.com/office/drawing/2014/main" id="{D10F8EA3-8A1E-32E5-5DB2-5E0155576A2A}"/>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0" name="Subscriber">
              <a:extLst>
                <a:ext uri="{FF2B5EF4-FFF2-40B4-BE49-F238E27FC236}">
                  <a16:creationId xmlns:a16="http://schemas.microsoft.com/office/drawing/2014/main" id="{7940DD03-0B69-2133-5951-2DB9789D57F1}"/>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Subscriber</a:t>
              </a:r>
            </a:p>
          </p:txBody>
        </p:sp>
      </p:grpSp>
      <p:sp>
        <p:nvSpPr>
          <p:cNvPr id="952" name="Manages group of DataReaders">
            <a:extLst>
              <a:ext uri="{FF2B5EF4-FFF2-40B4-BE49-F238E27FC236}">
                <a16:creationId xmlns:a16="http://schemas.microsoft.com/office/drawing/2014/main" id="{0E6BD6B5-6459-ADAC-D148-65A8AF20754D}"/>
              </a:ext>
            </a:extLst>
          </p:cNvPr>
          <p:cNvSpPr txBox="1"/>
          <p:nvPr/>
        </p:nvSpPr>
        <p:spPr>
          <a:xfrm>
            <a:off x="8357985" y="2432904"/>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a:t>Manages group of DataReaders</a:t>
            </a:r>
          </a:p>
        </p:txBody>
      </p:sp>
      <p:sp>
        <p:nvSpPr>
          <p:cNvPr id="953" name="&lt;&lt; creates &gt;&gt;">
            <a:extLst>
              <a:ext uri="{FF2B5EF4-FFF2-40B4-BE49-F238E27FC236}">
                <a16:creationId xmlns:a16="http://schemas.microsoft.com/office/drawing/2014/main" id="{3796773F-4E7A-A9EA-F6CE-7D788D5A1759}"/>
              </a:ext>
            </a:extLst>
          </p:cNvPr>
          <p:cNvSpPr txBox="1"/>
          <p:nvPr/>
        </p:nvSpPr>
        <p:spPr>
          <a:xfrm>
            <a:off x="4528434" y="2252295"/>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
        <p:nvSpPr>
          <p:cNvPr id="954" name="&lt;&lt; creates &gt;&gt;">
            <a:extLst>
              <a:ext uri="{FF2B5EF4-FFF2-40B4-BE49-F238E27FC236}">
                <a16:creationId xmlns:a16="http://schemas.microsoft.com/office/drawing/2014/main" id="{BC6249D4-CBC5-FBC6-4945-6AAAAD40135F}"/>
              </a:ext>
            </a:extLst>
          </p:cNvPr>
          <p:cNvSpPr txBox="1"/>
          <p:nvPr/>
        </p:nvSpPr>
        <p:spPr>
          <a:xfrm>
            <a:off x="6681200" y="2252295"/>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grpSp>
        <p:nvGrpSpPr>
          <p:cNvPr id="957" name="DataWriter">
            <a:extLst>
              <a:ext uri="{FF2B5EF4-FFF2-40B4-BE49-F238E27FC236}">
                <a16:creationId xmlns:a16="http://schemas.microsoft.com/office/drawing/2014/main" id="{690C03E6-6237-D1F8-5DFF-4CCDFAAB4316}"/>
              </a:ext>
            </a:extLst>
          </p:cNvPr>
          <p:cNvGrpSpPr/>
          <p:nvPr/>
        </p:nvGrpSpPr>
        <p:grpSpPr>
          <a:xfrm>
            <a:off x="1354499" y="4782777"/>
            <a:ext cx="2719375" cy="772238"/>
            <a:chOff x="0" y="0"/>
            <a:chExt cx="2719374" cy="772237"/>
          </a:xfrm>
        </p:grpSpPr>
        <p:sp>
          <p:nvSpPr>
            <p:cNvPr id="955" name="Rectangle">
              <a:extLst>
                <a:ext uri="{FF2B5EF4-FFF2-40B4-BE49-F238E27FC236}">
                  <a16:creationId xmlns:a16="http://schemas.microsoft.com/office/drawing/2014/main" id="{C163E0F4-9E76-C925-8BF7-A53BD80EDDD9}"/>
                </a:ext>
              </a:extLst>
            </p:cNvPr>
            <p:cNvSpPr/>
            <p:nvPr/>
          </p:nvSpPr>
          <p:spPr>
            <a:xfrm>
              <a:off x="0" y="-1"/>
              <a:ext cx="2719375" cy="772239"/>
            </a:xfrm>
            <a:prstGeom prst="rect">
              <a:avLst/>
            </a:prstGeom>
            <a:solidFill>
              <a:srgbClr val="7F7F7F"/>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6" name="DataWriter">
              <a:extLst>
                <a:ext uri="{FF2B5EF4-FFF2-40B4-BE49-F238E27FC236}">
                  <a16:creationId xmlns:a16="http://schemas.microsoft.com/office/drawing/2014/main" id="{C1178311-FB77-8950-3A09-23D4C9BC7B88}"/>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DataWriter</a:t>
              </a:r>
            </a:p>
          </p:txBody>
        </p:sp>
      </p:grpSp>
      <p:grpSp>
        <p:nvGrpSpPr>
          <p:cNvPr id="960" name="DataReader">
            <a:extLst>
              <a:ext uri="{FF2B5EF4-FFF2-40B4-BE49-F238E27FC236}">
                <a16:creationId xmlns:a16="http://schemas.microsoft.com/office/drawing/2014/main" id="{169C17BD-0186-A0C4-DCFD-D77202C76688}"/>
              </a:ext>
            </a:extLst>
          </p:cNvPr>
          <p:cNvGrpSpPr/>
          <p:nvPr/>
        </p:nvGrpSpPr>
        <p:grpSpPr>
          <a:xfrm>
            <a:off x="8499126" y="4782777"/>
            <a:ext cx="2719376" cy="772238"/>
            <a:chOff x="0" y="0"/>
            <a:chExt cx="2719374" cy="772237"/>
          </a:xfrm>
        </p:grpSpPr>
        <p:sp>
          <p:nvSpPr>
            <p:cNvPr id="958" name="Rectangle">
              <a:extLst>
                <a:ext uri="{FF2B5EF4-FFF2-40B4-BE49-F238E27FC236}">
                  <a16:creationId xmlns:a16="http://schemas.microsoft.com/office/drawing/2014/main" id="{B70F6C41-A06D-14D3-E2AE-0E23FF650DC0}"/>
                </a:ext>
              </a:extLst>
            </p:cNvPr>
            <p:cNvSpPr/>
            <p:nvPr/>
          </p:nvSpPr>
          <p:spPr>
            <a:xfrm>
              <a:off x="0" y="-1"/>
              <a:ext cx="2719375" cy="772239"/>
            </a:xfrm>
            <a:prstGeom prst="rect">
              <a:avLst/>
            </a:prstGeom>
            <a:solidFill>
              <a:srgbClr val="7F7F7F"/>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9" name="DataReader">
              <a:extLst>
                <a:ext uri="{FF2B5EF4-FFF2-40B4-BE49-F238E27FC236}">
                  <a16:creationId xmlns:a16="http://schemas.microsoft.com/office/drawing/2014/main" id="{DC6E8EAF-E442-5D5E-7F31-976A1A8CA762}"/>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sp>
        <p:nvSpPr>
          <p:cNvPr id="961" name="&lt;&lt; creates &gt;&gt;">
            <a:extLst>
              <a:ext uri="{FF2B5EF4-FFF2-40B4-BE49-F238E27FC236}">
                <a16:creationId xmlns:a16="http://schemas.microsoft.com/office/drawing/2014/main" id="{F6B8DC03-31FC-E851-DBD1-5AA680D6127C}"/>
              </a:ext>
            </a:extLst>
          </p:cNvPr>
          <p:cNvSpPr txBox="1"/>
          <p:nvPr/>
        </p:nvSpPr>
        <p:spPr>
          <a:xfrm>
            <a:off x="2738274" y="3964928"/>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dirty="0"/>
              <a:t>&lt;&lt; creates &gt;&gt;</a:t>
            </a:r>
          </a:p>
        </p:txBody>
      </p:sp>
      <p:sp>
        <p:nvSpPr>
          <p:cNvPr id="962" name="&lt;&lt; creates &gt;&gt;">
            <a:extLst>
              <a:ext uri="{FF2B5EF4-FFF2-40B4-BE49-F238E27FC236}">
                <a16:creationId xmlns:a16="http://schemas.microsoft.com/office/drawing/2014/main" id="{D4984460-1AEF-6C3B-BEE5-629E3D9F2AC2}"/>
              </a:ext>
            </a:extLst>
          </p:cNvPr>
          <p:cNvSpPr txBox="1"/>
          <p:nvPr/>
        </p:nvSpPr>
        <p:spPr>
          <a:xfrm>
            <a:off x="8499126" y="3979560"/>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796700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B116E-8EF1-AE83-35B9-5FBD7ADCBFDF}"/>
            </a:ext>
          </a:extLst>
        </p:cNvPr>
        <p:cNvGrpSpPr/>
        <p:nvPr/>
      </p:nvGrpSpPr>
      <p:grpSpPr>
        <a:xfrm>
          <a:off x="0" y="0"/>
          <a:ext cx="0" cy="0"/>
          <a:chOff x="0" y="0"/>
          <a:chExt cx="0" cy="0"/>
        </a:xfrm>
      </p:grpSpPr>
      <p:sp>
        <p:nvSpPr>
          <p:cNvPr id="966" name="Line">
            <a:extLst>
              <a:ext uri="{FF2B5EF4-FFF2-40B4-BE49-F238E27FC236}">
                <a16:creationId xmlns:a16="http://schemas.microsoft.com/office/drawing/2014/main" id="{EA5DD798-560F-C8D2-191D-B51407BDE99C}"/>
              </a:ext>
            </a:extLst>
          </p:cNvPr>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7" name="Line">
            <a:extLst>
              <a:ext uri="{FF2B5EF4-FFF2-40B4-BE49-F238E27FC236}">
                <a16:creationId xmlns:a16="http://schemas.microsoft.com/office/drawing/2014/main" id="{18770483-171D-B1B2-0F63-2A757D59750E}"/>
              </a:ext>
            </a:extLst>
          </p:cNvPr>
          <p:cNvSpPr/>
          <p:nvPr/>
        </p:nvSpPr>
        <p:spPr>
          <a:xfrm>
            <a:off x="7618893" y="2110428"/>
            <a:ext cx="917929"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8" name="Line">
            <a:extLst>
              <a:ext uri="{FF2B5EF4-FFF2-40B4-BE49-F238E27FC236}">
                <a16:creationId xmlns:a16="http://schemas.microsoft.com/office/drawing/2014/main" id="{7939BAF2-7DC8-E765-328D-1A9B1366CFBB}"/>
              </a:ext>
            </a:extLst>
          </p:cNvPr>
          <p:cNvSpPr/>
          <p:nvPr/>
        </p:nvSpPr>
        <p:spPr>
          <a:xfrm flipH="1">
            <a:off x="4036176" y="2110435"/>
            <a:ext cx="917931"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9" name="Line">
            <a:extLst>
              <a:ext uri="{FF2B5EF4-FFF2-40B4-BE49-F238E27FC236}">
                <a16:creationId xmlns:a16="http://schemas.microsoft.com/office/drawing/2014/main" id="{6097377C-846A-7F5A-4929-7DE7961FCF1B}"/>
              </a:ext>
            </a:extLst>
          </p:cNvPr>
          <p:cNvSpPr/>
          <p:nvPr/>
        </p:nvSpPr>
        <p:spPr>
          <a:xfrm flipH="1">
            <a:off x="2714185"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70" name="Line">
            <a:extLst>
              <a:ext uri="{FF2B5EF4-FFF2-40B4-BE49-F238E27FC236}">
                <a16:creationId xmlns:a16="http://schemas.microsoft.com/office/drawing/2014/main" id="{0BCBFDFB-69E1-CC6A-4014-1F64B9D8BC15}"/>
              </a:ext>
            </a:extLst>
          </p:cNvPr>
          <p:cNvSpPr/>
          <p:nvPr/>
        </p:nvSpPr>
        <p:spPr>
          <a:xfrm>
            <a:off x="9858812"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71" name="Connection Line">
            <a:extLst>
              <a:ext uri="{FF2B5EF4-FFF2-40B4-BE49-F238E27FC236}">
                <a16:creationId xmlns:a16="http://schemas.microsoft.com/office/drawing/2014/main" id="{BF27C832-241D-505B-7BF5-D9463E27758E}"/>
              </a:ext>
            </a:extLst>
          </p:cNvPr>
          <p:cNvSpPr/>
          <p:nvPr/>
        </p:nvSpPr>
        <p:spPr>
          <a:xfrm>
            <a:off x="4075429" y="3545838"/>
            <a:ext cx="1287781" cy="15544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pPr>
              <a:defRPr>
                <a:latin typeface="+mn-lt"/>
                <a:ea typeface="+mn-ea"/>
                <a:cs typeface="+mn-cs"/>
                <a:sym typeface="Arial"/>
              </a:defRPr>
            </a:pPr>
            <a:endParaRPr/>
          </a:p>
        </p:txBody>
      </p:sp>
      <p:sp>
        <p:nvSpPr>
          <p:cNvPr id="972" name="Connection Line">
            <a:extLst>
              <a:ext uri="{FF2B5EF4-FFF2-40B4-BE49-F238E27FC236}">
                <a16:creationId xmlns:a16="http://schemas.microsoft.com/office/drawing/2014/main" id="{4877C92D-FDE3-3E77-B580-920E0852EA1A}"/>
              </a:ext>
            </a:extLst>
          </p:cNvPr>
          <p:cNvSpPr/>
          <p:nvPr/>
        </p:nvSpPr>
        <p:spPr>
          <a:xfrm>
            <a:off x="7231380" y="3545838"/>
            <a:ext cx="1287782" cy="15544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pPr>
              <a:defRPr>
                <a:latin typeface="+mn-lt"/>
                <a:ea typeface="+mn-ea"/>
                <a:cs typeface="+mn-cs"/>
                <a:sym typeface="Arial"/>
              </a:defRPr>
            </a:pPr>
            <a:endParaRPr/>
          </a:p>
        </p:txBody>
      </p:sp>
      <p:sp>
        <p:nvSpPr>
          <p:cNvPr id="973" name="Shape 415">
            <a:extLst>
              <a:ext uri="{FF2B5EF4-FFF2-40B4-BE49-F238E27FC236}">
                <a16:creationId xmlns:a16="http://schemas.microsoft.com/office/drawing/2014/main" id="{04E7C443-D379-BD59-355D-097C0E866DAD}"/>
              </a:ext>
            </a:extLst>
          </p:cNvPr>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76" name="DomainParticipant">
            <a:extLst>
              <a:ext uri="{FF2B5EF4-FFF2-40B4-BE49-F238E27FC236}">
                <a16:creationId xmlns:a16="http://schemas.microsoft.com/office/drawing/2014/main" id="{F77F9B88-C25F-78A9-F0BB-59B4703FE196}"/>
              </a:ext>
            </a:extLst>
          </p:cNvPr>
          <p:cNvGrpSpPr/>
          <p:nvPr/>
        </p:nvGrpSpPr>
        <p:grpSpPr>
          <a:xfrm>
            <a:off x="4926812" y="1369812"/>
            <a:ext cx="2719377" cy="772239"/>
            <a:chOff x="0" y="0"/>
            <a:chExt cx="2719376" cy="772237"/>
          </a:xfrm>
        </p:grpSpPr>
        <p:sp>
          <p:nvSpPr>
            <p:cNvPr id="974" name="Rectangle">
              <a:extLst>
                <a:ext uri="{FF2B5EF4-FFF2-40B4-BE49-F238E27FC236}">
                  <a16:creationId xmlns:a16="http://schemas.microsoft.com/office/drawing/2014/main" id="{B22BD6A0-B8E4-CCAD-414F-BAA51504D311}"/>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75" name="DomainParticipant">
              <a:extLst>
                <a:ext uri="{FF2B5EF4-FFF2-40B4-BE49-F238E27FC236}">
                  <a16:creationId xmlns:a16="http://schemas.microsoft.com/office/drawing/2014/main" id="{9F53DCC9-BA90-0AB3-373A-61C0F9AFC070}"/>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79" name="Topic">
            <a:extLst>
              <a:ext uri="{FF2B5EF4-FFF2-40B4-BE49-F238E27FC236}">
                <a16:creationId xmlns:a16="http://schemas.microsoft.com/office/drawing/2014/main" id="{E12536FC-C8D7-8D0B-0B30-3EFBD361FFB8}"/>
              </a:ext>
            </a:extLst>
          </p:cNvPr>
          <p:cNvGrpSpPr/>
          <p:nvPr/>
        </p:nvGrpSpPr>
        <p:grpSpPr>
          <a:xfrm>
            <a:off x="4926812" y="2774945"/>
            <a:ext cx="2719377" cy="772238"/>
            <a:chOff x="0" y="0"/>
            <a:chExt cx="2719376" cy="772237"/>
          </a:xfrm>
        </p:grpSpPr>
        <p:sp>
          <p:nvSpPr>
            <p:cNvPr id="977" name="Rectangle">
              <a:extLst>
                <a:ext uri="{FF2B5EF4-FFF2-40B4-BE49-F238E27FC236}">
                  <a16:creationId xmlns:a16="http://schemas.microsoft.com/office/drawing/2014/main" id="{DD0550AB-99FE-258A-51CA-D4DD1C365A77}"/>
                </a:ext>
              </a:extLst>
            </p:cNvPr>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78" name="Topic">
              <a:extLst>
                <a:ext uri="{FF2B5EF4-FFF2-40B4-BE49-F238E27FC236}">
                  <a16:creationId xmlns:a16="http://schemas.microsoft.com/office/drawing/2014/main" id="{55F55B06-6E34-BB73-9BA8-CF0417E3DBD8}"/>
                </a:ext>
              </a:extLst>
            </p:cNvP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grpSp>
        <p:nvGrpSpPr>
          <p:cNvPr id="982" name="Publisher">
            <a:extLst>
              <a:ext uri="{FF2B5EF4-FFF2-40B4-BE49-F238E27FC236}">
                <a16:creationId xmlns:a16="http://schemas.microsoft.com/office/drawing/2014/main" id="{DEADE2FC-1C0E-4FE3-DDAC-193914EFAA58}"/>
              </a:ext>
            </a:extLst>
          </p:cNvPr>
          <p:cNvGrpSpPr/>
          <p:nvPr/>
        </p:nvGrpSpPr>
        <p:grpSpPr>
          <a:xfrm>
            <a:off x="1354499" y="2774945"/>
            <a:ext cx="2719375" cy="772238"/>
            <a:chOff x="0" y="0"/>
            <a:chExt cx="2719374" cy="772237"/>
          </a:xfrm>
        </p:grpSpPr>
        <p:sp>
          <p:nvSpPr>
            <p:cNvPr id="980" name="Rectangle">
              <a:extLst>
                <a:ext uri="{FF2B5EF4-FFF2-40B4-BE49-F238E27FC236}">
                  <a16:creationId xmlns:a16="http://schemas.microsoft.com/office/drawing/2014/main" id="{30FBA531-0123-C214-CAC3-140E24CE5AFA}"/>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1" name="Publisher">
              <a:extLst>
                <a:ext uri="{FF2B5EF4-FFF2-40B4-BE49-F238E27FC236}">
                  <a16:creationId xmlns:a16="http://schemas.microsoft.com/office/drawing/2014/main" id="{E583F7D5-5098-510E-4DF0-16CE4EA6FFCC}"/>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Publisher</a:t>
              </a:r>
            </a:p>
          </p:txBody>
        </p:sp>
      </p:grpSp>
      <p:grpSp>
        <p:nvGrpSpPr>
          <p:cNvPr id="985" name="Subscriber">
            <a:extLst>
              <a:ext uri="{FF2B5EF4-FFF2-40B4-BE49-F238E27FC236}">
                <a16:creationId xmlns:a16="http://schemas.microsoft.com/office/drawing/2014/main" id="{915D1F5A-C3D1-F301-8D1F-5A0B01887DF2}"/>
              </a:ext>
            </a:extLst>
          </p:cNvPr>
          <p:cNvGrpSpPr/>
          <p:nvPr/>
        </p:nvGrpSpPr>
        <p:grpSpPr>
          <a:xfrm>
            <a:off x="8499126" y="2774945"/>
            <a:ext cx="2719376" cy="772238"/>
            <a:chOff x="0" y="0"/>
            <a:chExt cx="2719374" cy="772237"/>
          </a:xfrm>
        </p:grpSpPr>
        <p:sp>
          <p:nvSpPr>
            <p:cNvPr id="983" name="Rectangle">
              <a:extLst>
                <a:ext uri="{FF2B5EF4-FFF2-40B4-BE49-F238E27FC236}">
                  <a16:creationId xmlns:a16="http://schemas.microsoft.com/office/drawing/2014/main" id="{220928ED-6BEE-7090-D337-2B9EF558A3AE}"/>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4" name="Subscriber">
              <a:extLst>
                <a:ext uri="{FF2B5EF4-FFF2-40B4-BE49-F238E27FC236}">
                  <a16:creationId xmlns:a16="http://schemas.microsoft.com/office/drawing/2014/main" id="{55924397-CF91-B8F5-049C-E40B2F6CB404}"/>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Subscriber</a:t>
              </a:r>
            </a:p>
          </p:txBody>
        </p:sp>
      </p:grpSp>
      <p:grpSp>
        <p:nvGrpSpPr>
          <p:cNvPr id="988" name="DataWriter">
            <a:extLst>
              <a:ext uri="{FF2B5EF4-FFF2-40B4-BE49-F238E27FC236}">
                <a16:creationId xmlns:a16="http://schemas.microsoft.com/office/drawing/2014/main" id="{5207F32A-9B09-149E-463B-FC154CA4AC40}"/>
              </a:ext>
            </a:extLst>
          </p:cNvPr>
          <p:cNvGrpSpPr/>
          <p:nvPr/>
        </p:nvGrpSpPr>
        <p:grpSpPr>
          <a:xfrm>
            <a:off x="1354499" y="4782777"/>
            <a:ext cx="2719375" cy="772238"/>
            <a:chOff x="0" y="0"/>
            <a:chExt cx="2719374" cy="772237"/>
          </a:xfrm>
        </p:grpSpPr>
        <p:sp>
          <p:nvSpPr>
            <p:cNvPr id="986" name="Rectangle">
              <a:extLst>
                <a:ext uri="{FF2B5EF4-FFF2-40B4-BE49-F238E27FC236}">
                  <a16:creationId xmlns:a16="http://schemas.microsoft.com/office/drawing/2014/main" id="{49B382BE-F269-BB8C-FCAE-50D36E259776}"/>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7" name="DataWriter">
              <a:extLst>
                <a:ext uri="{FF2B5EF4-FFF2-40B4-BE49-F238E27FC236}">
                  <a16:creationId xmlns:a16="http://schemas.microsoft.com/office/drawing/2014/main" id="{2C59720E-D6F6-E3BD-123A-5E4D7AC9BE72}"/>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DataWriter</a:t>
              </a:r>
            </a:p>
          </p:txBody>
        </p:sp>
      </p:grpSp>
      <p:grpSp>
        <p:nvGrpSpPr>
          <p:cNvPr id="991" name="DataReader">
            <a:extLst>
              <a:ext uri="{FF2B5EF4-FFF2-40B4-BE49-F238E27FC236}">
                <a16:creationId xmlns:a16="http://schemas.microsoft.com/office/drawing/2014/main" id="{989D9C4E-212F-696D-4B9E-7A18275304B1}"/>
              </a:ext>
            </a:extLst>
          </p:cNvPr>
          <p:cNvGrpSpPr/>
          <p:nvPr/>
        </p:nvGrpSpPr>
        <p:grpSpPr>
          <a:xfrm>
            <a:off x="8499126" y="4782777"/>
            <a:ext cx="2719376" cy="772238"/>
            <a:chOff x="0" y="0"/>
            <a:chExt cx="2719374" cy="772237"/>
          </a:xfrm>
        </p:grpSpPr>
        <p:sp>
          <p:nvSpPr>
            <p:cNvPr id="989" name="Rectangle">
              <a:extLst>
                <a:ext uri="{FF2B5EF4-FFF2-40B4-BE49-F238E27FC236}">
                  <a16:creationId xmlns:a16="http://schemas.microsoft.com/office/drawing/2014/main" id="{87122196-C74E-E136-FD2E-EE1271BED564}"/>
                </a:ext>
              </a:extLst>
            </p:cNvPr>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90" name="DataReader">
              <a:extLst>
                <a:ext uri="{FF2B5EF4-FFF2-40B4-BE49-F238E27FC236}">
                  <a16:creationId xmlns:a16="http://schemas.microsoft.com/office/drawing/2014/main" id="{E87C5F6A-CA42-D0BB-BF6E-922B8AE847C8}"/>
                </a:ext>
              </a:extLst>
            </p:cNvP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sp>
        <p:nvSpPr>
          <p:cNvPr id="992" name="&lt;&lt; uses &gt;&gt;">
            <a:extLst>
              <a:ext uri="{FF2B5EF4-FFF2-40B4-BE49-F238E27FC236}">
                <a16:creationId xmlns:a16="http://schemas.microsoft.com/office/drawing/2014/main" id="{B3FF873E-CE73-557A-BFCB-D5B5D74F3E01}"/>
              </a:ext>
            </a:extLst>
          </p:cNvPr>
          <p:cNvSpPr txBox="1"/>
          <p:nvPr/>
        </p:nvSpPr>
        <p:spPr>
          <a:xfrm>
            <a:off x="4250911" y="5102790"/>
            <a:ext cx="111229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800" i="1">
                <a:latin typeface="Calibri"/>
                <a:ea typeface="Calibri"/>
                <a:cs typeface="Calibri"/>
                <a:sym typeface="Calibri"/>
              </a:defRPr>
            </a:lvl1pPr>
          </a:lstStyle>
          <a:p>
            <a:r>
              <a:rPr b="1" dirty="0"/>
              <a:t>&lt;&lt; uses &gt;&gt;</a:t>
            </a:r>
          </a:p>
        </p:txBody>
      </p:sp>
      <p:sp>
        <p:nvSpPr>
          <p:cNvPr id="993" name="&lt;&lt; uses &gt;&gt;">
            <a:extLst>
              <a:ext uri="{FF2B5EF4-FFF2-40B4-BE49-F238E27FC236}">
                <a16:creationId xmlns:a16="http://schemas.microsoft.com/office/drawing/2014/main" id="{4551DF8D-E6A6-B4DC-8E5B-5C700A738D9F}"/>
              </a:ext>
            </a:extLst>
          </p:cNvPr>
          <p:cNvSpPr txBox="1"/>
          <p:nvPr/>
        </p:nvSpPr>
        <p:spPr>
          <a:xfrm>
            <a:off x="7209791" y="5113709"/>
            <a:ext cx="111229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800" i="1">
                <a:latin typeface="Calibri"/>
                <a:ea typeface="Calibri"/>
                <a:cs typeface="Calibri"/>
                <a:sym typeface="Calibri"/>
              </a:defRPr>
            </a:lvl1pPr>
          </a:lstStyle>
          <a:p>
            <a:r>
              <a:rPr b="1" dirty="0"/>
              <a:t>&lt;&lt; uses &gt;&gt;</a:t>
            </a:r>
          </a:p>
        </p:txBody>
      </p:sp>
      <p:sp>
        <p:nvSpPr>
          <p:cNvPr id="994" name="Publishes data to DDS Topic">
            <a:extLst>
              <a:ext uri="{FF2B5EF4-FFF2-40B4-BE49-F238E27FC236}">
                <a16:creationId xmlns:a16="http://schemas.microsoft.com/office/drawing/2014/main" id="{794974F3-5EE1-F308-2C78-26099D439AF0}"/>
              </a:ext>
            </a:extLst>
          </p:cNvPr>
          <p:cNvSpPr txBox="1"/>
          <p:nvPr/>
        </p:nvSpPr>
        <p:spPr>
          <a:xfrm>
            <a:off x="930053" y="5653799"/>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dirty="0"/>
              <a:t>Publishes data to </a:t>
            </a:r>
            <a:r>
              <a:rPr lang="en-US" b="1" dirty="0"/>
              <a:t>OMG </a:t>
            </a:r>
            <a:r>
              <a:rPr b="1" dirty="0"/>
              <a:t>DDS Topic</a:t>
            </a:r>
          </a:p>
        </p:txBody>
      </p:sp>
      <p:sp>
        <p:nvSpPr>
          <p:cNvPr id="995" name="Subscribes to data from DDS Topic">
            <a:extLst>
              <a:ext uri="{FF2B5EF4-FFF2-40B4-BE49-F238E27FC236}">
                <a16:creationId xmlns:a16="http://schemas.microsoft.com/office/drawing/2014/main" id="{D95E8CF5-4ADC-3F86-8F54-5047793A8E9A}"/>
              </a:ext>
            </a:extLst>
          </p:cNvPr>
          <p:cNvSpPr txBox="1"/>
          <p:nvPr/>
        </p:nvSpPr>
        <p:spPr>
          <a:xfrm>
            <a:off x="7940359" y="5653799"/>
            <a:ext cx="3879878"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800">
                <a:latin typeface="Calibri"/>
                <a:ea typeface="Calibri"/>
                <a:cs typeface="Calibri"/>
                <a:sym typeface="Calibri"/>
              </a:defRPr>
            </a:lvl1pPr>
          </a:lstStyle>
          <a:p>
            <a:r>
              <a:rPr b="1" dirty="0"/>
              <a:t>Subscribes to data from </a:t>
            </a:r>
            <a:r>
              <a:rPr lang="en-US" b="1" dirty="0"/>
              <a:t>OMG </a:t>
            </a:r>
            <a:r>
              <a:rPr b="1" dirty="0"/>
              <a:t>DDS Topic</a:t>
            </a:r>
          </a:p>
        </p:txBody>
      </p:sp>
      <p:sp>
        <p:nvSpPr>
          <p:cNvPr id="996" name="&lt;&lt; creates &gt;&gt;">
            <a:extLst>
              <a:ext uri="{FF2B5EF4-FFF2-40B4-BE49-F238E27FC236}">
                <a16:creationId xmlns:a16="http://schemas.microsoft.com/office/drawing/2014/main" id="{1EBA1A82-14E7-5956-AFFF-014BC4020CCC}"/>
              </a:ext>
            </a:extLst>
          </p:cNvPr>
          <p:cNvSpPr txBox="1"/>
          <p:nvPr/>
        </p:nvSpPr>
        <p:spPr>
          <a:xfrm>
            <a:off x="2738274" y="3964928"/>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dirty="0"/>
              <a:t>&lt;&lt; creates &gt;&gt;</a:t>
            </a:r>
          </a:p>
        </p:txBody>
      </p:sp>
      <p:sp>
        <p:nvSpPr>
          <p:cNvPr id="997" name="&lt;&lt; creates &gt;&gt;">
            <a:extLst>
              <a:ext uri="{FF2B5EF4-FFF2-40B4-BE49-F238E27FC236}">
                <a16:creationId xmlns:a16="http://schemas.microsoft.com/office/drawing/2014/main" id="{26AC13E7-7F7A-9129-8DE9-EAF9F1B868DB}"/>
              </a:ext>
            </a:extLst>
          </p:cNvPr>
          <p:cNvSpPr txBox="1"/>
          <p:nvPr/>
        </p:nvSpPr>
        <p:spPr>
          <a:xfrm>
            <a:off x="8499126" y="3979560"/>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3910299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415"/>
          <p:cNvSpPr txBox="1">
            <a:spLocks noGrp="1"/>
          </p:cNvSpPr>
          <p:nvPr>
            <p:ph type="title"/>
          </p:nvPr>
        </p:nvSpPr>
        <p:spPr>
          <a:xfrm>
            <a:off x="1386221" y="61698"/>
            <a:ext cx="9379120" cy="795130"/>
          </a:xfrm>
          <a:prstGeom prst="rect">
            <a:avLst/>
          </a:prstGeom>
        </p:spPr>
        <p:txBody>
          <a:bodyPr lIns="0" tIns="0" rIns="0" bIns="0"/>
          <a:lstStyle/>
          <a:p>
            <a:r>
              <a:rPr lang="en-US" sz="2800" dirty="0"/>
              <a:t>OMG </a:t>
            </a:r>
            <a:r>
              <a:rPr sz="2800" dirty="0"/>
              <a:t>DDS </a:t>
            </a:r>
            <a:r>
              <a:rPr lang="en-US" dirty="0" err="1"/>
              <a:t>Databus</a:t>
            </a:r>
            <a:endParaRPr sz="2800" dirty="0"/>
          </a:p>
        </p:txBody>
      </p:sp>
      <p:sp>
        <p:nvSpPr>
          <p:cNvPr id="1063" name="Shape 416"/>
          <p:cNvSpPr txBox="1">
            <a:spLocks noGrp="1"/>
          </p:cNvSpPr>
          <p:nvPr>
            <p:ph sz="quarter" idx="11"/>
          </p:nvPr>
        </p:nvSpPr>
        <p:spPr>
          <a:xfrm>
            <a:off x="480132" y="1032095"/>
            <a:ext cx="11250613" cy="5089857"/>
          </a:xfrm>
          <a:prstGeom prst="rect">
            <a:avLst/>
          </a:prstGeom>
        </p:spPr>
        <p:txBody>
          <a:bodyPr lIns="0" tIns="0" rIns="0" bIns="0"/>
          <a:lstStyle/>
          <a:p>
            <a:pPr>
              <a:lnSpc>
                <a:spcPct val="80000"/>
              </a:lnSpc>
              <a:spcBef>
                <a:spcPts val="0"/>
              </a:spcBef>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A DDS </a:t>
            </a:r>
            <a:r>
              <a:rPr lang="en-US" sz="2400" b="1" dirty="0" err="1">
                <a:latin typeface="Arial" panose="020B0604020202020204" pitchFamily="34" charset="0"/>
                <a:cs typeface="Arial" panose="020B0604020202020204" pitchFamily="34" charset="0"/>
              </a:rPr>
              <a:t>Databus</a:t>
            </a:r>
            <a:r>
              <a:rPr lang="en-US" sz="2400" b="1" dirty="0">
                <a:latin typeface="Arial" panose="020B0604020202020204" pitchFamily="34" charset="0"/>
                <a:cs typeface="Arial" panose="020B0604020202020204" pitchFamily="34" charset="0"/>
              </a:rPr>
              <a:t> is the concept where data is continuously flowing between any number of publishers and subscribers that share interest in the same collection of topics. This is visually represented as -</a:t>
            </a: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marL="0" indent="0">
              <a:lnSpc>
                <a:spcPct val="80000"/>
              </a:lnSpc>
              <a:spcBef>
                <a:spcPts val="0"/>
              </a:spcBef>
              <a:buSzPct val="100000"/>
              <a:buNone/>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There are multiple reasons a system may have multiple instances of a DDS </a:t>
            </a:r>
            <a:r>
              <a:rPr lang="en-US" sz="2400" b="1" dirty="0" err="1">
                <a:latin typeface="Arial" panose="020B0604020202020204" pitchFamily="34" charset="0"/>
                <a:cs typeface="Arial" panose="020B0604020202020204" pitchFamily="34" charset="0"/>
              </a:rPr>
              <a:t>Databus</a:t>
            </a:r>
            <a:r>
              <a:rPr lang="en-US" sz="2400" b="1" dirty="0">
                <a:latin typeface="Arial" panose="020B0604020202020204" pitchFamily="34" charset="0"/>
                <a:cs typeface="Arial" panose="020B0604020202020204" pitchFamily="34" charset="0"/>
              </a:rPr>
              <a:t>. For instance -</a:t>
            </a: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a:t>
            </a:r>
            <a:r>
              <a:rPr lang="en-US" sz="2000" b="1" dirty="0" err="1">
                <a:latin typeface="Arial" panose="020B0604020202020204" pitchFamily="34" charset="0"/>
                <a:cs typeface="Arial" panose="020B0604020202020204" pitchFamily="34" charset="0"/>
              </a:rPr>
              <a:t>DomainParticipant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domain_id</a:t>
            </a:r>
            <a:r>
              <a:rPr lang="en-US" sz="2000" b="1" dirty="0">
                <a:latin typeface="Arial" panose="020B0604020202020204" pitchFamily="34" charset="0"/>
                <a:cs typeface="Arial" panose="020B0604020202020204" pitchFamily="34" charset="0"/>
              </a:rPr>
              <a:t> logically segment the network and limits the scope of discovery network traffic. Different </a:t>
            </a:r>
            <a:r>
              <a:rPr lang="en-US" sz="2000" b="1" dirty="0" err="1">
                <a:latin typeface="Arial" panose="020B0604020202020204" pitchFamily="34" charset="0"/>
                <a:cs typeface="Arial" panose="020B0604020202020204" pitchFamily="34" charset="0"/>
              </a:rPr>
              <a:t>domain_ids</a:t>
            </a:r>
            <a:r>
              <a:rPr lang="en-US" sz="2000" b="1" dirty="0">
                <a:latin typeface="Arial" panose="020B0604020202020204" pitchFamily="34" charset="0"/>
                <a:cs typeface="Arial" panose="020B0604020202020204" pitchFamily="34" charset="0"/>
              </a:rPr>
              <a:t> may be used for either performance reasons, or to logically separate topics by subsystem</a:t>
            </a:r>
          </a:p>
          <a:p>
            <a:pPr lvl="1">
              <a:lnSpc>
                <a:spcPct val="80000"/>
              </a:lnSpc>
              <a:spcBef>
                <a:spcPts val="0"/>
              </a:spcBef>
              <a:buSzPct val="100000"/>
              <a:buFont typeface="Wingdings" panose="05000000000000000000" pitchFamily="2" charset="2"/>
              <a:buChar char="§"/>
              <a:defRPr sz="3000"/>
            </a:pPr>
            <a:endParaRPr lang="en-US" sz="16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networks (UDPv4, UDPv6, TCP/IP, </a:t>
            </a:r>
            <a:r>
              <a:rPr lang="en-US" sz="2000" b="1" dirty="0" err="1">
                <a:latin typeface="Arial" panose="020B0604020202020204" pitchFamily="34" charset="0"/>
                <a:cs typeface="Arial" panose="020B0604020202020204" pitchFamily="34" charset="0"/>
              </a:rPr>
              <a:t>etc</a:t>
            </a:r>
            <a:r>
              <a:rPr lang="en-US" sz="2000" b="1" dirty="0">
                <a:latin typeface="Arial" panose="020B0604020202020204" pitchFamily="34" charset="0"/>
                <a:cs typeface="Arial" panose="020B0604020202020204" pitchFamily="34" charset="0"/>
              </a:rPr>
              <a:t>) that are part of the same system will each have at least one DDS </a:t>
            </a:r>
            <a:r>
              <a:rPr lang="en-US" sz="2000" b="1" dirty="0" err="1">
                <a:latin typeface="Arial" panose="020B0604020202020204" pitchFamily="34" charset="0"/>
                <a:cs typeface="Arial" panose="020B0604020202020204" pitchFamily="34" charset="0"/>
              </a:rPr>
              <a:t>Databus</a:t>
            </a:r>
            <a:r>
              <a:rPr lang="en-US" sz="2000" b="1" dirty="0">
                <a:latin typeface="Arial" panose="020B0604020202020204" pitchFamily="34" charset="0"/>
                <a:cs typeface="Arial" panose="020B0604020202020204" pitchFamily="34" charset="0"/>
              </a:rPr>
              <a:t> each</a:t>
            </a:r>
          </a:p>
          <a:p>
            <a:pPr lvl="1">
              <a:lnSpc>
                <a:spcPct val="80000"/>
              </a:lnSpc>
              <a:spcBef>
                <a:spcPts val="0"/>
              </a:spcBef>
              <a:buSzPct val="100000"/>
              <a:buFont typeface="Wingdings" panose="05000000000000000000" pitchFamily="2" charset="2"/>
              <a:buChar char="§"/>
              <a:defRPr sz="3000"/>
            </a:pPr>
            <a:endParaRPr lang="en-US" sz="20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OMG DDS security configurations (more on this later)</a:t>
            </a:r>
          </a:p>
          <a:p>
            <a:pPr marL="609585" lvl="1" indent="0">
              <a:lnSpc>
                <a:spcPct val="80000"/>
              </a:lnSpc>
              <a:spcBef>
                <a:spcPts val="0"/>
              </a:spcBef>
              <a:buSzPct val="100000"/>
              <a:buNone/>
              <a:defRPr sz="3000"/>
            </a:pPr>
            <a:endParaRPr lang="en-US" sz="2000" b="1" dirty="0">
              <a:latin typeface="Arial" panose="020B0604020202020204" pitchFamily="34" charset="0"/>
              <a:cs typeface="Arial" panose="020B0604020202020204" pitchFamily="34" charset="0"/>
            </a:endParaRPr>
          </a:p>
        </p:txBody>
      </p:sp>
      <p:sp>
        <p:nvSpPr>
          <p:cNvPr id="2" name="Arrow: Left-Right 1">
            <a:extLst>
              <a:ext uri="{FF2B5EF4-FFF2-40B4-BE49-F238E27FC236}">
                <a16:creationId xmlns:a16="http://schemas.microsoft.com/office/drawing/2014/main" id="{02FE2DFB-23EB-0571-EDD2-19969BFC45E5}"/>
              </a:ext>
            </a:extLst>
          </p:cNvPr>
          <p:cNvSpPr/>
          <p:nvPr/>
        </p:nvSpPr>
        <p:spPr bwMode="auto">
          <a:xfrm>
            <a:off x="891196" y="2146852"/>
            <a:ext cx="9147326" cy="725063"/>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OMG DDS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2002591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41" y="33454"/>
            <a:ext cx="8247918" cy="611331"/>
          </a:xfrm>
        </p:spPr>
        <p:txBody>
          <a:bodyPr>
            <a:normAutofit/>
          </a:bodyPr>
          <a:lstStyle/>
          <a:p>
            <a:r>
              <a:rPr lang="en-US" sz="2800" dirty="0"/>
              <a:t>OMG Data Distribution Service Standard</a:t>
            </a:r>
          </a:p>
        </p:txBody>
      </p:sp>
      <p:sp>
        <p:nvSpPr>
          <p:cNvPr id="7" name="Content Placeholder 3"/>
          <p:cNvSpPr txBox="1">
            <a:spLocks/>
          </p:cNvSpPr>
          <p:nvPr/>
        </p:nvSpPr>
        <p:spPr>
          <a:xfrm>
            <a:off x="259202" y="894680"/>
            <a:ext cx="7019998" cy="527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buSzPct val="100000"/>
              <a:buFont typeface="Wingdings" panose="05000000000000000000" pitchFamily="2" charset="2"/>
              <a:buChar char="§"/>
              <a:defRPr/>
            </a:pPr>
            <a:r>
              <a:rPr lang="en-US" sz="2400" b="1" dirty="0">
                <a:solidFill>
                  <a:srgbClr val="000000"/>
                </a:solidFill>
                <a:latin typeface="Arial" panose="020B0604020202020204" pitchFamily="34" charset="0"/>
                <a:cs typeface="Arial" panose="020B0604020202020204" pitchFamily="34" charset="0"/>
              </a:rPr>
              <a:t>From OMG, systems software standards organization</a:t>
            </a:r>
          </a:p>
          <a:p>
            <a:pPr lvl="1" fontAlgn="auto">
              <a:spcAft>
                <a:spcPts val="0"/>
              </a:spcAft>
              <a:buSzPct val="75000"/>
              <a:buFont typeface="Wingdings" pitchFamily="2" charset="2"/>
              <a:buChar char="§"/>
              <a:defRPr/>
            </a:pPr>
            <a:r>
              <a:rPr lang="en-US" sz="2000" dirty="0">
                <a:solidFill>
                  <a:srgbClr val="000000"/>
                </a:solidFill>
                <a:latin typeface="Arial" panose="020B0604020202020204" pitchFamily="34" charset="0"/>
                <a:cs typeface="Arial" panose="020B0604020202020204" pitchFamily="34" charset="0"/>
              </a:rPr>
              <a:t>Digital Twin Consortium</a:t>
            </a:r>
          </a:p>
          <a:p>
            <a:pPr lvl="1" fontAlgn="auto">
              <a:spcAft>
                <a:spcPts val="0"/>
              </a:spcAft>
              <a:buSzPct val="75000"/>
              <a:buFont typeface="Wingdings" pitchFamily="2" charset="2"/>
              <a:buChar char="§"/>
              <a:defRPr/>
            </a:pPr>
            <a:r>
              <a:rPr lang="en-US" sz="2000" dirty="0">
                <a:solidFill>
                  <a:srgbClr val="000000"/>
                </a:solidFill>
                <a:latin typeface="Arial" panose="020B0604020202020204" pitchFamily="34" charset="0"/>
                <a:cs typeface="Arial" panose="020B0604020202020204" pitchFamily="34" charset="0"/>
              </a:rPr>
              <a:t>MOF, </a:t>
            </a:r>
            <a:r>
              <a:rPr lang="en-US" sz="2000" dirty="0" err="1">
                <a:solidFill>
                  <a:srgbClr val="000000"/>
                </a:solidFill>
                <a:latin typeface="Arial" panose="020B0604020202020204" pitchFamily="34" charset="0"/>
                <a:cs typeface="Arial" panose="020B0604020202020204" pitchFamily="34" charset="0"/>
              </a:rPr>
              <a:t>SysML</a:t>
            </a:r>
            <a:r>
              <a:rPr lang="en-US" sz="2000" dirty="0">
                <a:solidFill>
                  <a:srgbClr val="000000"/>
                </a:solidFill>
                <a:latin typeface="Arial" panose="020B0604020202020204" pitchFamily="34" charset="0"/>
                <a:cs typeface="Arial" panose="020B0604020202020204" pitchFamily="34" charset="0"/>
              </a:rPr>
              <a:t> v2,UML, XML, IDL, CORBA, DDS</a:t>
            </a:r>
          </a:p>
          <a:p>
            <a:pPr lvl="1">
              <a:buSzPct val="75000"/>
              <a:buFont typeface="Wingdings" pitchFamily="2" charset="2"/>
              <a:buChar char="§"/>
            </a:pPr>
            <a:r>
              <a:rPr lang="en-US" sz="2000" dirty="0">
                <a:solidFill>
                  <a:schemeClr val="tx1"/>
                </a:solidFill>
                <a:latin typeface="Arial" panose="020B0604020202020204" pitchFamily="34" charset="0"/>
                <a:cs typeface="Arial" panose="020B0604020202020204" pitchFamily="34" charset="0"/>
              </a:rPr>
              <a:t>Standard can be downloaded for free by anyone</a:t>
            </a:r>
          </a:p>
          <a:p>
            <a:pPr lvl="1">
              <a:buSzPct val="75000"/>
              <a:buFont typeface="Wingdings" pitchFamily="2" charset="2"/>
              <a:buChar char="§"/>
            </a:pPr>
            <a:r>
              <a:rPr lang="en-US" sz="2000" dirty="0">
                <a:solidFill>
                  <a:schemeClr val="tx1"/>
                </a:solidFill>
                <a:latin typeface="Arial" panose="020B0604020202020204" pitchFamily="34" charset="0"/>
                <a:cs typeface="Arial" panose="020B0604020202020204" pitchFamily="34" charset="0"/>
              </a:rPr>
              <a:t>More than a dozen commercial implementations available</a:t>
            </a:r>
          </a:p>
          <a:p>
            <a:pPr marL="0" indent="-57150">
              <a:buSzPct val="75000"/>
              <a:buNone/>
            </a:pPr>
            <a:endParaRPr lang="en-US" sz="2400" dirty="0">
              <a:solidFill>
                <a:srgbClr val="000000"/>
              </a:solidFill>
              <a:latin typeface="Arial Narrow" panose="020B0606020202030204" pitchFamily="34" charset="0"/>
            </a:endParaRPr>
          </a:p>
          <a:p>
            <a:pPr fontAlgn="auto">
              <a:spcAft>
                <a:spcPts val="0"/>
              </a:spcAft>
              <a:buSzPct val="100000"/>
              <a:buFont typeface="Wingdings" panose="05000000000000000000" pitchFamily="2" charset="2"/>
              <a:buChar char="§"/>
              <a:defRPr/>
            </a:pPr>
            <a:r>
              <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First version of the OMG DDS standard was released in </a:t>
            </a:r>
            <a:r>
              <a:rPr lang="en-US" sz="2400" b="1" dirty="0">
                <a:solidFill>
                  <a:schemeClr val="tx1"/>
                </a:solidFill>
                <a:latin typeface="Arial" panose="020B0604020202020204" pitchFamily="34" charset="0"/>
                <a:cs typeface="Arial" panose="020B0604020202020204" pitchFamily="34" charset="0"/>
              </a:rPr>
              <a:t>2004</a:t>
            </a:r>
          </a:p>
          <a:p>
            <a:pPr lvl="1" fontAlgn="auto">
              <a:spcAft>
                <a:spcPts val="0"/>
              </a:spcAft>
              <a:buSzPct val="75000"/>
              <a:buFont typeface="Wingdings" panose="05000000000000000000" pitchFamily="2" charset="2"/>
              <a:buChar char="§"/>
              <a:defRPr/>
            </a:pPr>
            <a:r>
              <a:rPr lang="en-US" sz="2000" dirty="0">
                <a:solidFill>
                  <a:schemeClr val="tx1"/>
                </a:solidFill>
                <a:latin typeface="Arial" panose="020B0604020202020204" pitchFamily="34" charset="0"/>
                <a:cs typeface="Arial" panose="020B0604020202020204" pitchFamily="34" charset="0"/>
              </a:rPr>
              <a:t>Most recent updates were 2024</a:t>
            </a:r>
          </a:p>
          <a:p>
            <a:pPr marL="0" indent="0" fontAlgn="auto">
              <a:spcAft>
                <a:spcPts val="0"/>
              </a:spcAft>
              <a:buSzPct val="75000"/>
              <a:buNone/>
              <a:defRPr/>
            </a:pPr>
            <a:endParaRPr kumimoji="0" lang="en-US" sz="2400" u="none" strike="noStrike" kern="1200" cap="none" spc="0" normalizeH="0" baseline="0" noProof="0" dirty="0">
              <a:ln>
                <a:noFill/>
              </a:ln>
              <a:solidFill>
                <a:schemeClr val="tx1"/>
              </a:solidFill>
              <a:effectLst/>
              <a:uLnTx/>
              <a:uFillTx/>
              <a:latin typeface="Arial Narrow"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DDS is really a family of </a:t>
            </a:r>
            <a:r>
              <a:rPr kumimoji="0" lang="en-US" sz="2400" b="1"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14 standards</a:t>
            </a:r>
            <a:endPar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75000"/>
              <a:buFont typeface="Wingdings" pitchFamily="2" charset="2"/>
              <a:buChar char="Ø"/>
              <a:tabLst/>
              <a:defRPr/>
            </a:pPr>
            <a:endParaRPr kumimoji="0" lang="en-US" sz="2800"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6886" y="1473200"/>
            <a:ext cx="3876914" cy="4153837"/>
          </a:xfrm>
          <a:prstGeom prst="rect">
            <a:avLst/>
          </a:prstGeom>
          <a:ln>
            <a:solidFill>
              <a:schemeClr val="tx1"/>
            </a:solidFill>
          </a:ln>
          <a:effectLst>
            <a:outerShdw blurRad="50800" dist="76200" dir="2700000" algn="tl" rotWithShape="0">
              <a:prstClr val="black">
                <a:alpha val="40000"/>
              </a:prstClr>
            </a:outerShdw>
          </a:effectLst>
        </p:spPr>
      </p:pic>
      <p:pic>
        <p:nvPicPr>
          <p:cNvPr id="8" name="Picture 7" descr="dds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9959" y="1890944"/>
            <a:ext cx="834169" cy="815795"/>
          </a:xfrm>
          <a:prstGeom prst="rect">
            <a:avLst/>
          </a:prstGeom>
        </p:spPr>
      </p:pic>
    </p:spTree>
    <p:extLst>
      <p:ext uri="{BB962C8B-B14F-4D97-AF65-F5344CB8AC3E}">
        <p14:creationId xmlns:p14="http://schemas.microsoft.com/office/powerpoint/2010/main" val="795849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1B275483-9035-948E-73A6-8CB8A90E3C6F}"/>
              </a:ext>
            </a:extLst>
          </p:cNvPr>
          <p:cNvSpPr/>
          <p:nvPr/>
        </p:nvSpPr>
        <p:spPr bwMode="auto">
          <a:xfrm>
            <a:off x="727364" y="1934154"/>
            <a:ext cx="10505209" cy="3010710"/>
          </a:xfrm>
          <a:prstGeom prst="roundRect">
            <a:avLst/>
          </a:prstGeom>
          <a:solidFill>
            <a:schemeClr val="accent3">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CF213053-57E4-56E7-9B6B-45DB9CB654BF}"/>
              </a:ext>
            </a:extLst>
          </p:cNvPr>
          <p:cNvSpPr>
            <a:spLocks noGrp="1"/>
          </p:cNvSpPr>
          <p:nvPr>
            <p:ph type="title"/>
          </p:nvPr>
        </p:nvSpPr>
        <p:spPr/>
        <p:txBody>
          <a:bodyPr/>
          <a:lstStyle/>
          <a:p>
            <a:r>
              <a:rPr lang="en-US" sz="2800" dirty="0"/>
              <a:t>OMG DDS at </a:t>
            </a:r>
            <a:r>
              <a:rPr lang="en-US" dirty="0"/>
              <a:t>Scale - </a:t>
            </a:r>
            <a:r>
              <a:rPr lang="en-US" sz="2800" dirty="0"/>
              <a:t>Layered </a:t>
            </a:r>
            <a:r>
              <a:rPr lang="en-US" sz="2800" dirty="0" err="1"/>
              <a:t>Databus</a:t>
            </a:r>
            <a:endParaRPr lang="en-US" dirty="0"/>
          </a:p>
        </p:txBody>
      </p:sp>
      <p:sp>
        <p:nvSpPr>
          <p:cNvPr id="3" name="Content Placeholder 2">
            <a:extLst>
              <a:ext uri="{FF2B5EF4-FFF2-40B4-BE49-F238E27FC236}">
                <a16:creationId xmlns:a16="http://schemas.microsoft.com/office/drawing/2014/main" id="{8D7AA446-B1FE-AEDC-F0CC-8CB6E4463604}"/>
              </a:ext>
            </a:extLst>
          </p:cNvPr>
          <p:cNvSpPr>
            <a:spLocks noGrp="1"/>
          </p:cNvSpPr>
          <p:nvPr>
            <p:ph sz="quarter" idx="11"/>
          </p:nvPr>
        </p:nvSpPr>
        <p:spPr/>
        <p:txBody>
          <a:bodyPr/>
          <a:lstStyle/>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A layered DDS </a:t>
            </a:r>
            <a:r>
              <a:rPr lang="en-US" sz="2200" b="1" dirty="0" err="1">
                <a:latin typeface="Arial" panose="020B0604020202020204" pitchFamily="34" charset="0"/>
                <a:cs typeface="Arial" panose="020B0604020202020204" pitchFamily="34" charset="0"/>
              </a:rPr>
              <a:t>Databus</a:t>
            </a:r>
            <a:r>
              <a:rPr lang="en-US" sz="2200" b="1" dirty="0">
                <a:latin typeface="Arial" panose="020B0604020202020204" pitchFamily="34" charset="0"/>
                <a:cs typeface="Arial" panose="020B0604020202020204" pitchFamily="34" charset="0"/>
              </a:rPr>
              <a:t> is an architecture where the various DDS </a:t>
            </a:r>
            <a:r>
              <a:rPr lang="en-US" sz="2200" b="1" dirty="0" err="1">
                <a:latin typeface="Arial" panose="020B0604020202020204" pitchFamily="34" charset="0"/>
                <a:cs typeface="Arial" panose="020B0604020202020204" pitchFamily="34" charset="0"/>
              </a:rPr>
              <a:t>Databuses</a:t>
            </a:r>
            <a:r>
              <a:rPr lang="en-US" sz="2200" b="1" dirty="0">
                <a:latin typeface="Arial" panose="020B0604020202020204" pitchFamily="34" charset="0"/>
                <a:cs typeface="Arial" panose="020B0604020202020204" pitchFamily="34" charset="0"/>
              </a:rPr>
              <a:t> are bridged so that data can still be shared between the logical segments</a:t>
            </a:r>
          </a:p>
          <a:p>
            <a:pPr marL="0" indent="0" algn="ctr">
              <a:buNone/>
            </a:pPr>
            <a:r>
              <a:rPr lang="en-US" sz="2200" b="1" dirty="0">
                <a:latin typeface="Arial" panose="020B0604020202020204" pitchFamily="34" charset="0"/>
                <a:cs typeface="Arial" panose="020B0604020202020204" pitchFamily="34" charset="0"/>
              </a:rPr>
              <a:t>						</a:t>
            </a:r>
          </a:p>
          <a:p>
            <a:pPr marL="0" indent="0" algn="ctr">
              <a:buNone/>
            </a:pPr>
            <a:endParaRPr lang="en-US" sz="2200" b="1" dirty="0">
              <a:latin typeface="Arial" panose="020B0604020202020204" pitchFamily="34" charset="0"/>
              <a:cs typeface="Arial" panose="020B0604020202020204" pitchFamily="34" charset="0"/>
            </a:endParaRPr>
          </a:p>
          <a:p>
            <a:pPr marL="0" indent="0" algn="ctr">
              <a:buNone/>
            </a:pPr>
            <a:r>
              <a:rPr lang="en-US" sz="2200" b="1" dirty="0">
                <a:latin typeface="Arial" panose="020B0604020202020204" pitchFamily="34" charset="0"/>
                <a:cs typeface="Arial" panose="020B0604020202020204" pitchFamily="34" charset="0"/>
              </a:rPr>
              <a:t>		</a:t>
            </a: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marL="0" indent="0">
              <a:buNone/>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This enables OMG DDS to be applied at essentially unlimited scale since you mitigate performance issues and the complexity of dealing with large amounts of topics </a:t>
            </a:r>
          </a:p>
        </p:txBody>
      </p:sp>
      <p:sp>
        <p:nvSpPr>
          <p:cNvPr id="8" name="Arrow: Left-Right 7">
            <a:extLst>
              <a:ext uri="{FF2B5EF4-FFF2-40B4-BE49-F238E27FC236}">
                <a16:creationId xmlns:a16="http://schemas.microsoft.com/office/drawing/2014/main" id="{A95DB733-9930-1F45-6BDD-2452C6CBA454}"/>
              </a:ext>
            </a:extLst>
          </p:cNvPr>
          <p:cNvSpPr/>
          <p:nvPr/>
        </p:nvSpPr>
        <p:spPr bwMode="auto">
          <a:xfrm>
            <a:off x="841501" y="2199503"/>
            <a:ext cx="5486563"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Sensor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
        <p:nvSpPr>
          <p:cNvPr id="9" name="Arrow: Left-Right 8">
            <a:extLst>
              <a:ext uri="{FF2B5EF4-FFF2-40B4-BE49-F238E27FC236}">
                <a16:creationId xmlns:a16="http://schemas.microsoft.com/office/drawing/2014/main" id="{31CF4497-28B9-40F6-8575-BA4FFEDC3A62}"/>
              </a:ext>
            </a:extLst>
          </p:cNvPr>
          <p:cNvSpPr/>
          <p:nvPr/>
        </p:nvSpPr>
        <p:spPr bwMode="auto">
          <a:xfrm>
            <a:off x="841500" y="3142293"/>
            <a:ext cx="5029364"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Command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
        <p:nvSpPr>
          <p:cNvPr id="10" name="Arrow: Left-Right 9">
            <a:extLst>
              <a:ext uri="{FF2B5EF4-FFF2-40B4-BE49-F238E27FC236}">
                <a16:creationId xmlns:a16="http://schemas.microsoft.com/office/drawing/2014/main" id="{EB9C232A-3FA6-E4B1-3A32-0677FA90E132}"/>
              </a:ext>
            </a:extLst>
          </p:cNvPr>
          <p:cNvSpPr/>
          <p:nvPr/>
        </p:nvSpPr>
        <p:spPr bwMode="auto">
          <a:xfrm>
            <a:off x="841499" y="4085083"/>
            <a:ext cx="4437083"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a:t>
            </a:r>
            <a:r>
              <a:rPr lang="en-US" sz="2000" dirty="0"/>
              <a:t>Status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grpSp>
        <p:nvGrpSpPr>
          <p:cNvPr id="11" name="Google Shape;1922;p34">
            <a:extLst>
              <a:ext uri="{FF2B5EF4-FFF2-40B4-BE49-F238E27FC236}">
                <a16:creationId xmlns:a16="http://schemas.microsoft.com/office/drawing/2014/main" id="{9F083779-B3C2-BE47-BD89-9BFDBA84E77B}"/>
              </a:ext>
            </a:extLst>
          </p:cNvPr>
          <p:cNvGrpSpPr/>
          <p:nvPr/>
        </p:nvGrpSpPr>
        <p:grpSpPr>
          <a:xfrm>
            <a:off x="2892574" y="2777630"/>
            <a:ext cx="407794" cy="410023"/>
            <a:chOff x="1655075" y="3392325"/>
            <a:chExt cx="548700" cy="551700"/>
          </a:xfrm>
        </p:grpSpPr>
        <p:sp>
          <p:nvSpPr>
            <p:cNvPr id="12" name="Google Shape;1923;p34">
              <a:extLst>
                <a:ext uri="{FF2B5EF4-FFF2-40B4-BE49-F238E27FC236}">
                  <a16:creationId xmlns:a16="http://schemas.microsoft.com/office/drawing/2014/main" id="{8906F612-28D6-D9F3-6D6A-DE9899124168}"/>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3" name="Google Shape;1924;p34">
              <a:extLst>
                <a:ext uri="{FF2B5EF4-FFF2-40B4-BE49-F238E27FC236}">
                  <a16:creationId xmlns:a16="http://schemas.microsoft.com/office/drawing/2014/main" id="{0DF09B8C-BBE8-60DC-5505-18E6D150364B}"/>
                </a:ext>
              </a:extLst>
            </p:cNvPr>
            <p:cNvPicPr preferRelativeResize="0"/>
            <p:nvPr/>
          </p:nvPicPr>
          <p:blipFill rotWithShape="1">
            <a:blip r:embed="rId2">
              <a:alphaModFix/>
            </a:blip>
            <a:srcRect/>
            <a:stretch/>
          </p:blipFill>
          <p:spPr>
            <a:xfrm>
              <a:off x="1677300" y="3405800"/>
              <a:ext cx="495300" cy="533400"/>
            </a:xfrm>
            <a:prstGeom prst="rect">
              <a:avLst/>
            </a:prstGeom>
            <a:noFill/>
            <a:ln>
              <a:noFill/>
            </a:ln>
          </p:spPr>
        </p:pic>
      </p:grpSp>
      <p:grpSp>
        <p:nvGrpSpPr>
          <p:cNvPr id="14" name="Google Shape;1922;p34">
            <a:extLst>
              <a:ext uri="{FF2B5EF4-FFF2-40B4-BE49-F238E27FC236}">
                <a16:creationId xmlns:a16="http://schemas.microsoft.com/office/drawing/2014/main" id="{4214BB19-038D-2DA8-FE6A-E851F80641D1}"/>
              </a:ext>
            </a:extLst>
          </p:cNvPr>
          <p:cNvGrpSpPr/>
          <p:nvPr/>
        </p:nvGrpSpPr>
        <p:grpSpPr>
          <a:xfrm>
            <a:off x="2889248" y="3735827"/>
            <a:ext cx="407794" cy="410023"/>
            <a:chOff x="1655075" y="3392325"/>
            <a:chExt cx="548700" cy="551700"/>
          </a:xfrm>
        </p:grpSpPr>
        <p:sp>
          <p:nvSpPr>
            <p:cNvPr id="15" name="Google Shape;1923;p34">
              <a:extLst>
                <a:ext uri="{FF2B5EF4-FFF2-40B4-BE49-F238E27FC236}">
                  <a16:creationId xmlns:a16="http://schemas.microsoft.com/office/drawing/2014/main" id="{98CA99D5-C3D3-CAAC-C2CA-9C619C48CB49}"/>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6" name="Google Shape;1924;p34">
              <a:extLst>
                <a:ext uri="{FF2B5EF4-FFF2-40B4-BE49-F238E27FC236}">
                  <a16:creationId xmlns:a16="http://schemas.microsoft.com/office/drawing/2014/main" id="{1DD37DD3-B52C-15DE-A028-5CA9C4FE5E58}"/>
                </a:ext>
              </a:extLst>
            </p:cNvPr>
            <p:cNvPicPr preferRelativeResize="0"/>
            <p:nvPr/>
          </p:nvPicPr>
          <p:blipFill rotWithShape="1">
            <a:blip r:embed="rId2">
              <a:alphaModFix/>
            </a:blip>
            <a:srcRect/>
            <a:stretch/>
          </p:blipFill>
          <p:spPr>
            <a:xfrm>
              <a:off x="1677300" y="3405800"/>
              <a:ext cx="495300" cy="533400"/>
            </a:xfrm>
            <a:prstGeom prst="rect">
              <a:avLst/>
            </a:prstGeom>
            <a:noFill/>
            <a:ln>
              <a:noFill/>
            </a:ln>
          </p:spPr>
        </p:pic>
      </p:grpSp>
      <p:cxnSp>
        <p:nvCxnSpPr>
          <p:cNvPr id="18" name="Straight Connector 17">
            <a:extLst>
              <a:ext uri="{FF2B5EF4-FFF2-40B4-BE49-F238E27FC236}">
                <a16:creationId xmlns:a16="http://schemas.microsoft.com/office/drawing/2014/main" id="{124AE782-231B-E16D-2CDA-4AB78A09ACD9}"/>
              </a:ext>
            </a:extLst>
          </p:cNvPr>
          <p:cNvCxnSpPr>
            <a:cxnSpLocks/>
          </p:cNvCxnSpPr>
          <p:nvPr/>
        </p:nvCxnSpPr>
        <p:spPr bwMode="auto">
          <a:xfrm>
            <a:off x="3356182" y="2937210"/>
            <a:ext cx="3214660" cy="6424"/>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cxnSp>
        <p:nvCxnSpPr>
          <p:cNvPr id="19" name="Straight Connector 18">
            <a:extLst>
              <a:ext uri="{FF2B5EF4-FFF2-40B4-BE49-F238E27FC236}">
                <a16:creationId xmlns:a16="http://schemas.microsoft.com/office/drawing/2014/main" id="{B81DF8A1-9718-8DE4-6C73-CA37A7E8B3E3}"/>
              </a:ext>
            </a:extLst>
          </p:cNvPr>
          <p:cNvCxnSpPr>
            <a:cxnSpLocks/>
          </p:cNvCxnSpPr>
          <p:nvPr/>
        </p:nvCxnSpPr>
        <p:spPr bwMode="auto">
          <a:xfrm>
            <a:off x="3410363" y="3940838"/>
            <a:ext cx="3098319" cy="18452"/>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sp>
        <p:nvSpPr>
          <p:cNvPr id="25" name="TextBox 24">
            <a:extLst>
              <a:ext uri="{FF2B5EF4-FFF2-40B4-BE49-F238E27FC236}">
                <a16:creationId xmlns:a16="http://schemas.microsoft.com/office/drawing/2014/main" id="{BFD70BD0-FDEA-D077-D5EC-936F0467AEAD}"/>
              </a:ext>
            </a:extLst>
          </p:cNvPr>
          <p:cNvSpPr txBox="1"/>
          <p:nvPr/>
        </p:nvSpPr>
        <p:spPr>
          <a:xfrm>
            <a:off x="6845623" y="2480469"/>
            <a:ext cx="3688773" cy="2031325"/>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Applications can join multiple domains and bridge data as needed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Data can also be transformed during bridging as needed to align data models, </a:t>
            </a:r>
            <a:r>
              <a:rPr lang="en-US" sz="1800" dirty="0" err="1">
                <a:latin typeface="Arial" panose="020B0604020202020204" pitchFamily="34" charset="0"/>
                <a:cs typeface="Arial" panose="020B0604020202020204" pitchFamily="34" charset="0"/>
              </a:rPr>
              <a:t>etc</a:t>
            </a:r>
            <a:endParaRPr lang="en-US" sz="1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5D02F77-4437-5293-DAA3-E2211A27FE7E}"/>
              </a:ext>
            </a:extLst>
          </p:cNvPr>
          <p:cNvSpPr txBox="1"/>
          <p:nvPr/>
        </p:nvSpPr>
        <p:spPr>
          <a:xfrm>
            <a:off x="8369878" y="2035499"/>
            <a:ext cx="6104658"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Shared Global Dataspace</a:t>
            </a:r>
            <a:endParaRPr lang="en-US" sz="1600" dirty="0"/>
          </a:p>
        </p:txBody>
      </p:sp>
      <p:sp>
        <p:nvSpPr>
          <p:cNvPr id="31" name="Rectangle: Rounded Corners 30">
            <a:extLst>
              <a:ext uri="{FF2B5EF4-FFF2-40B4-BE49-F238E27FC236}">
                <a16:creationId xmlns:a16="http://schemas.microsoft.com/office/drawing/2014/main" id="{084FE778-EB15-4B38-EDE8-EC7CF76E1267}"/>
              </a:ext>
            </a:extLst>
          </p:cNvPr>
          <p:cNvSpPr/>
          <p:nvPr/>
        </p:nvSpPr>
        <p:spPr bwMode="auto">
          <a:xfrm>
            <a:off x="6611612" y="2408182"/>
            <a:ext cx="3914564" cy="2175898"/>
          </a:xfrm>
          <a:prstGeom prst="roundRect">
            <a:avLst/>
          </a:prstGeom>
          <a:solidFill>
            <a:schemeClr val="accent1">
              <a:alpha val="0"/>
            </a:schemeClr>
          </a:solidFill>
          <a:ln w="127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361101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92" name="Google Shape;892;gca4d506b65_0_74"/>
          <p:cNvSpPr txBox="1">
            <a:spLocks noGrp="1"/>
          </p:cNvSpPr>
          <p:nvPr>
            <p:ph type="title"/>
          </p:nvPr>
        </p:nvSpPr>
        <p:spPr>
          <a:xfrm>
            <a:off x="2397039" y="0"/>
            <a:ext cx="7416800" cy="65288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ct val="26829"/>
              <a:buFont typeface="Arial"/>
              <a:buNone/>
            </a:pPr>
            <a:r>
              <a:rPr lang="en-US" dirty="0"/>
              <a:t>Wide Area Distributed Applications</a:t>
            </a:r>
            <a:endParaRPr b="0" dirty="0"/>
          </a:p>
        </p:txBody>
      </p:sp>
      <p:grpSp>
        <p:nvGrpSpPr>
          <p:cNvPr id="3" name="Group 2">
            <a:extLst>
              <a:ext uri="{FF2B5EF4-FFF2-40B4-BE49-F238E27FC236}">
                <a16:creationId xmlns:a16="http://schemas.microsoft.com/office/drawing/2014/main" id="{263D2D44-A6DC-4E83-A610-4BE1BC882A34}"/>
              </a:ext>
            </a:extLst>
          </p:cNvPr>
          <p:cNvGrpSpPr/>
          <p:nvPr/>
        </p:nvGrpSpPr>
        <p:grpSpPr>
          <a:xfrm>
            <a:off x="260201" y="838115"/>
            <a:ext cx="8643903" cy="5324009"/>
            <a:chOff x="260201" y="838115"/>
            <a:chExt cx="8643903" cy="5324009"/>
          </a:xfrm>
        </p:grpSpPr>
        <p:sp>
          <p:nvSpPr>
            <p:cNvPr id="863" name="Google Shape;863;gca4d506b65_0_74"/>
            <p:cNvSpPr/>
            <p:nvPr/>
          </p:nvSpPr>
          <p:spPr>
            <a:xfrm>
              <a:off x="3338862" y="2285714"/>
              <a:ext cx="1168200" cy="9183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64" name="Google Shape;864;gca4d506b65_0_74"/>
            <p:cNvSpPr/>
            <p:nvPr/>
          </p:nvSpPr>
          <p:spPr>
            <a:xfrm>
              <a:off x="3671682" y="3873706"/>
              <a:ext cx="2553000" cy="2212500"/>
            </a:xfrm>
            <a:prstGeom prst="rect">
              <a:avLst/>
            </a:prstGeom>
            <a:solidFill>
              <a:srgbClr val="AFBAD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grpSp>
          <p:nvGrpSpPr>
            <p:cNvPr id="866" name="Google Shape;866;gca4d506b65_0_74"/>
            <p:cNvGrpSpPr/>
            <p:nvPr/>
          </p:nvGrpSpPr>
          <p:grpSpPr>
            <a:xfrm>
              <a:off x="5929275" y="838115"/>
              <a:ext cx="2568972" cy="2362323"/>
              <a:chOff x="4610407" y="1029066"/>
              <a:chExt cx="2875500" cy="2628600"/>
            </a:xfrm>
          </p:grpSpPr>
          <p:sp>
            <p:nvSpPr>
              <p:cNvPr id="867" name="Google Shape;867;gca4d506b65_0_74"/>
              <p:cNvSpPr/>
              <p:nvPr/>
            </p:nvSpPr>
            <p:spPr>
              <a:xfrm>
                <a:off x="4610407" y="1029066"/>
                <a:ext cx="2875500" cy="2628600"/>
              </a:xfrm>
              <a:prstGeom prst="rect">
                <a:avLst/>
              </a:prstGeom>
              <a:solidFill>
                <a:srgbClr val="CFE4A5">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68" name="Google Shape;868;gca4d506b65_0_74"/>
              <p:cNvSpPr/>
              <p:nvPr/>
            </p:nvSpPr>
            <p:spPr>
              <a:xfrm>
                <a:off x="5963782" y="3291312"/>
                <a:ext cx="219300" cy="2043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869" name="Google Shape;869;gca4d506b65_0_74"/>
            <p:cNvGrpSpPr/>
            <p:nvPr/>
          </p:nvGrpSpPr>
          <p:grpSpPr>
            <a:xfrm>
              <a:off x="602409" y="853828"/>
              <a:ext cx="2568972" cy="2585567"/>
              <a:chOff x="1171798" y="1029066"/>
              <a:chExt cx="2875500" cy="2877008"/>
            </a:xfrm>
          </p:grpSpPr>
          <p:sp>
            <p:nvSpPr>
              <p:cNvPr id="870" name="Google Shape;870;gca4d506b65_0_74"/>
              <p:cNvSpPr/>
              <p:nvPr/>
            </p:nvSpPr>
            <p:spPr>
              <a:xfrm>
                <a:off x="1171798" y="1029066"/>
                <a:ext cx="2875500" cy="26286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71" name="Google Shape;871;gca4d506b65_0_74"/>
              <p:cNvSpPr/>
              <p:nvPr/>
            </p:nvSpPr>
            <p:spPr>
              <a:xfrm>
                <a:off x="2490427" y="3281929"/>
                <a:ext cx="219300" cy="2043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72" name="Google Shape;872;gca4d506b65_0_74"/>
              <p:cNvCxnSpPr/>
              <p:nvPr/>
            </p:nvCxnSpPr>
            <p:spPr>
              <a:xfrm>
                <a:off x="2599420" y="3391574"/>
                <a:ext cx="6300" cy="514500"/>
              </a:xfrm>
              <a:prstGeom prst="straightConnector1">
                <a:avLst/>
              </a:prstGeom>
              <a:noFill/>
              <a:ln w="28575" cap="flat" cmpd="sng">
                <a:solidFill>
                  <a:schemeClr val="accent2"/>
                </a:solidFill>
                <a:prstDash val="solid"/>
                <a:miter lim="800000"/>
                <a:headEnd type="none" w="sm" len="sm"/>
                <a:tailEnd type="none" w="sm" len="sm"/>
              </a:ln>
            </p:spPr>
          </p:cxnSp>
        </p:grpSp>
        <p:cxnSp>
          <p:nvCxnSpPr>
            <p:cNvPr id="873" name="Google Shape;873;gca4d506b65_0_74"/>
            <p:cNvCxnSpPr>
              <a:stCxn id="868" idx="4"/>
            </p:cNvCxnSpPr>
            <p:nvPr/>
          </p:nvCxnSpPr>
          <p:spPr>
            <a:xfrm>
              <a:off x="7236342" y="3054800"/>
              <a:ext cx="0" cy="430800"/>
            </a:xfrm>
            <a:prstGeom prst="straightConnector1">
              <a:avLst/>
            </a:prstGeom>
            <a:noFill/>
            <a:ln w="28575" cap="flat" cmpd="sng">
              <a:solidFill>
                <a:schemeClr val="accent2"/>
              </a:solidFill>
              <a:prstDash val="solid"/>
              <a:miter lim="800000"/>
              <a:headEnd type="none" w="sm" len="sm"/>
              <a:tailEnd type="none" w="sm" len="sm"/>
            </a:ln>
          </p:spPr>
        </p:cxnSp>
        <p:pic>
          <p:nvPicPr>
            <p:cNvPr id="874" name="Google Shape;874;gca4d506b65_0_74" descr="Cloud"/>
            <p:cNvPicPr preferRelativeResize="0"/>
            <p:nvPr/>
          </p:nvPicPr>
          <p:blipFill rotWithShape="1">
            <a:blip r:embed="rId3">
              <a:alphaModFix/>
            </a:blip>
            <a:srcRect/>
            <a:stretch/>
          </p:blipFill>
          <p:spPr>
            <a:xfrm>
              <a:off x="3656857" y="3579457"/>
              <a:ext cx="2582667" cy="2582667"/>
            </a:xfrm>
            <a:prstGeom prst="rect">
              <a:avLst/>
            </a:prstGeom>
            <a:noFill/>
            <a:ln>
              <a:noFill/>
            </a:ln>
          </p:spPr>
        </p:pic>
        <p:sp>
          <p:nvSpPr>
            <p:cNvPr id="875" name="Google Shape;875;gca4d506b65_0_74"/>
            <p:cNvSpPr/>
            <p:nvPr/>
          </p:nvSpPr>
          <p:spPr>
            <a:xfrm>
              <a:off x="4533739" y="4346172"/>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76" name="Google Shape;876;gca4d506b65_0_74"/>
            <p:cNvCxnSpPr/>
            <p:nvPr/>
          </p:nvCxnSpPr>
          <p:spPr>
            <a:xfrm flipH="1">
              <a:off x="4629741" y="3625757"/>
              <a:ext cx="3900" cy="774600"/>
            </a:xfrm>
            <a:prstGeom prst="straightConnector1">
              <a:avLst/>
            </a:prstGeom>
            <a:noFill/>
            <a:ln w="28575" cap="flat" cmpd="sng">
              <a:solidFill>
                <a:schemeClr val="accent2"/>
              </a:solidFill>
              <a:prstDash val="solid"/>
              <a:miter lim="800000"/>
              <a:headEnd type="none" w="sm" len="sm"/>
              <a:tailEnd type="none" w="sm" len="sm"/>
            </a:ln>
          </p:spPr>
        </p:cxnSp>
        <p:pic>
          <p:nvPicPr>
            <p:cNvPr id="877" name="Google Shape;877;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74672" y="1291213"/>
              <a:ext cx="774600" cy="774600"/>
            </a:xfrm>
            <a:prstGeom prst="rect">
              <a:avLst/>
            </a:prstGeom>
            <a:noFill/>
            <a:ln>
              <a:noFill/>
            </a:ln>
          </p:spPr>
        </p:pic>
        <p:sp>
          <p:nvSpPr>
            <p:cNvPr id="878" name="Google Shape;878;gca4d506b65_0_74"/>
            <p:cNvSpPr/>
            <p:nvPr/>
          </p:nvSpPr>
          <p:spPr>
            <a:xfrm>
              <a:off x="900830" y="864131"/>
              <a:ext cx="1972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Asset at the Edge</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79" name="Google Shape;879;gca4d506b65_0_74"/>
            <p:cNvSpPr/>
            <p:nvPr/>
          </p:nvSpPr>
          <p:spPr>
            <a:xfrm>
              <a:off x="5964866" y="850063"/>
              <a:ext cx="2543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On-site Operation Center</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0" name="Google Shape;880;gca4d506b65_0_74"/>
            <p:cNvSpPr txBox="1"/>
            <p:nvPr/>
          </p:nvSpPr>
          <p:spPr>
            <a:xfrm>
              <a:off x="759912" y="2091853"/>
              <a:ext cx="22041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chemeClr val="dk1"/>
                  </a:solidFill>
                  <a:latin typeface="Arial" panose="020B0604020202020204" pitchFamily="34" charset="0"/>
                  <a:ea typeface="Calibri"/>
                  <a:cs typeface="Arial" panose="020B0604020202020204" pitchFamily="34" charset="0"/>
                  <a:sym typeface="Calibri"/>
                </a:rPr>
                <a:t>INTELLIGENT LOGGING AND ANALYTICS, ASSISTANCE</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1" name="Google Shape;881;gca4d506b65_0_74"/>
            <p:cNvSpPr txBox="1"/>
            <p:nvPr/>
          </p:nvSpPr>
          <p:spPr>
            <a:xfrm>
              <a:off x="5973256" y="1984177"/>
              <a:ext cx="25263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chemeClr val="dk1"/>
                  </a:solidFill>
                  <a:latin typeface="Arial" panose="020B0604020202020204" pitchFamily="34" charset="0"/>
                  <a:ea typeface="Calibri"/>
                  <a:cs typeface="Arial" panose="020B0604020202020204" pitchFamily="34" charset="0"/>
                  <a:sym typeface="Calibri"/>
                </a:rPr>
                <a:t>MULTI-VEHICLE ANALYTICS,  ASSIST, STORE &amp; FORWARD LOGGING</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2" name="Google Shape;882;gca4d506b65_0_74"/>
            <p:cNvSpPr/>
            <p:nvPr/>
          </p:nvSpPr>
          <p:spPr>
            <a:xfrm>
              <a:off x="3591557" y="3851309"/>
              <a:ext cx="1023342"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Cloud</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3" name="Google Shape;883;gca4d506b65_0_74"/>
            <p:cNvSpPr txBox="1"/>
            <p:nvPr/>
          </p:nvSpPr>
          <p:spPr>
            <a:xfrm>
              <a:off x="3482382" y="5571451"/>
              <a:ext cx="2526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panose="020B0604020202020204" pitchFamily="34" charset="0"/>
                  <a:ea typeface="Calibri"/>
                  <a:cs typeface="Arial" panose="020B0604020202020204" pitchFamily="34" charset="0"/>
                  <a:sym typeface="Calibri"/>
                </a:rPr>
                <a:t>MULTI-SITE ANALYTICS &amp; ML, STORE LOGGING</a:t>
              </a: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84" name="Google Shape;884;gca4d506b65_0_74"/>
            <p:cNvSpPr/>
            <p:nvPr/>
          </p:nvSpPr>
          <p:spPr>
            <a:xfrm>
              <a:off x="3844057" y="2919386"/>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pic>
          <p:nvPicPr>
            <p:cNvPr id="885" name="Google Shape;885;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06897" y="2400951"/>
              <a:ext cx="440092" cy="440092"/>
            </a:xfrm>
            <a:prstGeom prst="rect">
              <a:avLst/>
            </a:prstGeom>
            <a:noFill/>
            <a:ln>
              <a:noFill/>
            </a:ln>
          </p:spPr>
        </p:pic>
        <p:sp>
          <p:nvSpPr>
            <p:cNvPr id="886" name="Google Shape;886;gca4d506b65_0_74"/>
            <p:cNvSpPr txBox="1"/>
            <p:nvPr/>
          </p:nvSpPr>
          <p:spPr>
            <a:xfrm>
              <a:off x="3455685" y="5571451"/>
              <a:ext cx="3330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87" name="Google Shape;887;gca4d506b65_0_74"/>
            <p:cNvSpPr/>
            <p:nvPr/>
          </p:nvSpPr>
          <p:spPr>
            <a:xfrm>
              <a:off x="4629026" y="2270538"/>
              <a:ext cx="1168200" cy="9183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pic>
          <p:nvPicPr>
            <p:cNvPr id="888" name="Google Shape;888;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7061" y="2385775"/>
              <a:ext cx="440092" cy="440092"/>
            </a:xfrm>
            <a:prstGeom prst="rect">
              <a:avLst/>
            </a:prstGeom>
            <a:noFill/>
            <a:ln>
              <a:noFill/>
            </a:ln>
          </p:spPr>
        </p:pic>
        <p:sp>
          <p:nvSpPr>
            <p:cNvPr id="889" name="Google Shape;889;gca4d506b65_0_74"/>
            <p:cNvSpPr/>
            <p:nvPr/>
          </p:nvSpPr>
          <p:spPr>
            <a:xfrm>
              <a:off x="5095854" y="2896688"/>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90" name="Google Shape;890;gca4d506b65_0_74"/>
            <p:cNvCxnSpPr/>
            <p:nvPr/>
          </p:nvCxnSpPr>
          <p:spPr>
            <a:xfrm>
              <a:off x="5193759" y="3068681"/>
              <a:ext cx="0" cy="370800"/>
            </a:xfrm>
            <a:prstGeom prst="straightConnector1">
              <a:avLst/>
            </a:prstGeom>
            <a:noFill/>
            <a:ln w="28575" cap="flat" cmpd="sng">
              <a:solidFill>
                <a:schemeClr val="accent2"/>
              </a:solidFill>
              <a:prstDash val="solid"/>
              <a:miter lim="800000"/>
              <a:headEnd type="none" w="sm" len="sm"/>
              <a:tailEnd type="none" w="sm" len="sm"/>
            </a:ln>
          </p:spPr>
        </p:cxnSp>
        <p:cxnSp>
          <p:nvCxnSpPr>
            <p:cNvPr id="891" name="Google Shape;891;gca4d506b65_0_74"/>
            <p:cNvCxnSpPr/>
            <p:nvPr/>
          </p:nvCxnSpPr>
          <p:spPr>
            <a:xfrm>
              <a:off x="3941962" y="3080186"/>
              <a:ext cx="0" cy="370800"/>
            </a:xfrm>
            <a:prstGeom prst="straightConnector1">
              <a:avLst/>
            </a:prstGeom>
            <a:noFill/>
            <a:ln w="28575" cap="flat" cmpd="sng">
              <a:solidFill>
                <a:schemeClr val="accent2"/>
              </a:solidFill>
              <a:prstDash val="solid"/>
              <a:miter lim="800000"/>
              <a:headEnd type="none" w="sm" len="sm"/>
              <a:tailEnd type="none" w="sm" len="sm"/>
            </a:ln>
          </p:spPr>
        </p:cxnSp>
        <p:sp>
          <p:nvSpPr>
            <p:cNvPr id="893" name="Google Shape;893;gca4d506b65_0_74"/>
            <p:cNvSpPr/>
            <p:nvPr/>
          </p:nvSpPr>
          <p:spPr>
            <a:xfrm>
              <a:off x="260201" y="3311024"/>
              <a:ext cx="8584541" cy="455700"/>
            </a:xfrm>
            <a:prstGeom prst="leftRightArrow">
              <a:avLst>
                <a:gd name="adj1" fmla="val 55303"/>
                <a:gd name="adj2" fmla="val 50000"/>
              </a:avLst>
            </a:prstGeom>
            <a:solidFill>
              <a:srgbClr val="F88C2A"/>
            </a:solidFill>
            <a:ln w="28575" cap="flat" cmpd="sng">
              <a:solidFill>
                <a:srgbClr val="F88C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Arial" panose="020B0604020202020204" pitchFamily="34" charset="0"/>
                  <a:ea typeface="Calibri"/>
                  <a:cs typeface="Arial" panose="020B0604020202020204" pitchFamily="34" charset="0"/>
                  <a:sym typeface="Calibri"/>
                </a:rPr>
                <a:t>OMG DDS WAN Databus</a:t>
              </a:r>
              <a:endParaRPr sz="1400" b="0" i="0" u="none" strike="noStrike" cap="none" dirty="0">
                <a:latin typeface="Arial" panose="020B0604020202020204" pitchFamily="34" charset="0"/>
                <a:ea typeface="Arial"/>
                <a:cs typeface="Arial" panose="020B0604020202020204" pitchFamily="34" charset="0"/>
                <a:sym typeface="Arial"/>
              </a:endParaRPr>
            </a:p>
          </p:txBody>
        </p:sp>
        <p:pic>
          <p:nvPicPr>
            <p:cNvPr id="894" name="Google Shape;894;gca4d506b65_0_74" descr="A picture containing toy&#10;&#10;Description automatically generated"/>
            <p:cNvPicPr preferRelativeResize="0"/>
            <p:nvPr/>
          </p:nvPicPr>
          <p:blipFill rotWithShape="1">
            <a:blip r:embed="rId6">
              <a:alphaModFix/>
            </a:blip>
            <a:srcRect/>
            <a:stretch/>
          </p:blipFill>
          <p:spPr>
            <a:xfrm>
              <a:off x="6629655" y="1219365"/>
              <a:ext cx="1168200" cy="813527"/>
            </a:xfrm>
            <a:prstGeom prst="rect">
              <a:avLst/>
            </a:prstGeom>
            <a:noFill/>
            <a:ln>
              <a:noFill/>
            </a:ln>
          </p:spPr>
        </p:pic>
        <p:pic>
          <p:nvPicPr>
            <p:cNvPr id="895" name="Google Shape;895;gca4d506b65_0_74"/>
            <p:cNvPicPr preferRelativeResize="0"/>
            <p:nvPr/>
          </p:nvPicPr>
          <p:blipFill rotWithShape="1">
            <a:blip r:embed="rId7">
              <a:alphaModFix/>
            </a:blip>
            <a:srcRect/>
            <a:stretch/>
          </p:blipFill>
          <p:spPr>
            <a:xfrm>
              <a:off x="1992354" y="2650017"/>
              <a:ext cx="561350" cy="403476"/>
            </a:xfrm>
            <a:prstGeom prst="rect">
              <a:avLst/>
            </a:prstGeom>
            <a:noFill/>
            <a:ln>
              <a:noFill/>
            </a:ln>
          </p:spPr>
        </p:pic>
        <p:sp>
          <p:nvSpPr>
            <p:cNvPr id="896" name="Google Shape;896;gca4d506b65_0_74"/>
            <p:cNvSpPr txBox="1"/>
            <p:nvPr/>
          </p:nvSpPr>
          <p:spPr>
            <a:xfrm>
              <a:off x="2076092" y="2962278"/>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000000"/>
                </a:solidFill>
                <a:latin typeface="Arial" panose="020B0604020202020204" pitchFamily="34" charset="0"/>
                <a:ea typeface="Calibri"/>
                <a:cs typeface="Arial" panose="020B0604020202020204" pitchFamily="34" charset="0"/>
                <a:sym typeface="Calibri"/>
              </a:endParaRPr>
            </a:p>
          </p:txBody>
        </p:sp>
        <p:pic>
          <p:nvPicPr>
            <p:cNvPr id="897" name="Google Shape;897;gca4d506b65_0_74"/>
            <p:cNvPicPr preferRelativeResize="0"/>
            <p:nvPr/>
          </p:nvPicPr>
          <p:blipFill rotWithShape="1">
            <a:blip r:embed="rId7">
              <a:alphaModFix/>
            </a:blip>
            <a:srcRect/>
            <a:stretch/>
          </p:blipFill>
          <p:spPr>
            <a:xfrm>
              <a:off x="7351879" y="2669467"/>
              <a:ext cx="561350" cy="403476"/>
            </a:xfrm>
            <a:prstGeom prst="rect">
              <a:avLst/>
            </a:prstGeom>
            <a:noFill/>
            <a:ln>
              <a:noFill/>
            </a:ln>
          </p:spPr>
        </p:pic>
        <p:sp>
          <p:nvSpPr>
            <p:cNvPr id="898" name="Google Shape;898;gca4d506b65_0_74"/>
            <p:cNvSpPr txBox="1"/>
            <p:nvPr/>
          </p:nvSpPr>
          <p:spPr>
            <a:xfrm>
              <a:off x="7435617" y="2981728"/>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000000"/>
                </a:solidFill>
                <a:latin typeface="Arial" panose="020B0604020202020204" pitchFamily="34" charset="0"/>
                <a:ea typeface="Calibri"/>
                <a:cs typeface="Arial" panose="020B0604020202020204" pitchFamily="34" charset="0"/>
                <a:sym typeface="Calibri"/>
              </a:endParaRPr>
            </a:p>
          </p:txBody>
        </p:sp>
        <p:pic>
          <p:nvPicPr>
            <p:cNvPr id="899" name="Google Shape;899;gca4d506b65_0_74"/>
            <p:cNvPicPr preferRelativeResize="0"/>
            <p:nvPr/>
          </p:nvPicPr>
          <p:blipFill rotWithShape="1">
            <a:blip r:embed="rId7">
              <a:alphaModFix/>
            </a:blip>
            <a:srcRect/>
            <a:stretch/>
          </p:blipFill>
          <p:spPr>
            <a:xfrm>
              <a:off x="4629029" y="4571492"/>
              <a:ext cx="561350" cy="403476"/>
            </a:xfrm>
            <a:prstGeom prst="rect">
              <a:avLst/>
            </a:prstGeom>
            <a:noFill/>
            <a:ln>
              <a:noFill/>
            </a:ln>
          </p:spPr>
        </p:pic>
        <p:sp>
          <p:nvSpPr>
            <p:cNvPr id="900" name="Google Shape;900;gca4d506b65_0_74"/>
            <p:cNvSpPr txBox="1"/>
            <p:nvPr/>
          </p:nvSpPr>
          <p:spPr>
            <a:xfrm>
              <a:off x="4712767" y="4883753"/>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FFFFFF"/>
                </a:solidFill>
                <a:latin typeface="Arial" panose="020B0604020202020204" pitchFamily="34" charset="0"/>
                <a:ea typeface="Calibri"/>
                <a:cs typeface="Arial" panose="020B0604020202020204" pitchFamily="34" charset="0"/>
                <a:sym typeface="Calibri"/>
              </a:endParaRPr>
            </a:p>
          </p:txBody>
        </p:sp>
        <p:sp>
          <p:nvSpPr>
            <p:cNvPr id="901" name="Google Shape;901;gca4d506b65_0_74"/>
            <p:cNvSpPr txBox="1"/>
            <p:nvPr/>
          </p:nvSpPr>
          <p:spPr>
            <a:xfrm>
              <a:off x="6361004" y="3834003"/>
              <a:ext cx="2543100" cy="974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rgbClr val="3F3F3F"/>
                  </a:solidFill>
                  <a:latin typeface="Arial" panose="020B0604020202020204" pitchFamily="34" charset="0"/>
                  <a:ea typeface="Calibri"/>
                  <a:cs typeface="Arial" panose="020B0604020202020204" pitchFamily="34" charset="0"/>
                  <a:sym typeface="Calibri"/>
                </a:rPr>
                <a:t>Remote Monitoring, Analytics and Assistance</a:t>
              </a:r>
              <a:endParaRPr sz="19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grpSp>
      <p:sp>
        <p:nvSpPr>
          <p:cNvPr id="4" name="TextBox 3">
            <a:extLst>
              <a:ext uri="{FF2B5EF4-FFF2-40B4-BE49-F238E27FC236}">
                <a16:creationId xmlns:a16="http://schemas.microsoft.com/office/drawing/2014/main" id="{82892ADA-0B75-4124-9230-46DBCD791DA9}"/>
              </a:ext>
            </a:extLst>
          </p:cNvPr>
          <p:cNvSpPr txBox="1"/>
          <p:nvPr/>
        </p:nvSpPr>
        <p:spPr>
          <a:xfrm>
            <a:off x="8904104" y="1120877"/>
            <a:ext cx="3235015"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Wide area distributed applications have more technical challenges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Network changes over time (ex. Wi-Fi to Cellular)</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Scalability of data transport and cloud services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Edge device authentication and data security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cd74285201_0_137"/>
          <p:cNvSpPr txBox="1">
            <a:spLocks noGrp="1"/>
          </p:cNvSpPr>
          <p:nvPr>
            <p:ph type="title"/>
          </p:nvPr>
        </p:nvSpPr>
        <p:spPr>
          <a:xfrm>
            <a:off x="2387600" y="7912"/>
            <a:ext cx="7416800" cy="694798"/>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SzPct val="111111"/>
              <a:buNone/>
            </a:pPr>
            <a:r>
              <a:rPr lang="en-US" dirty="0"/>
              <a:t>OMG DDS real-time WAN Transport</a:t>
            </a:r>
            <a:endParaRPr dirty="0"/>
          </a:p>
        </p:txBody>
      </p:sp>
      <p:sp>
        <p:nvSpPr>
          <p:cNvPr id="610" name="Google Shape;610;gcd74285201_0_137"/>
          <p:cNvSpPr txBox="1">
            <a:spLocks noGrp="1"/>
          </p:cNvSpPr>
          <p:nvPr>
            <p:ph type="body" sz="quarter" idx="12"/>
          </p:nvPr>
        </p:nvSpPr>
        <p:spPr>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3200"/>
              <a:buNone/>
            </a:pPr>
            <a:r>
              <a:rPr lang="en-US" sz="2400" b="1" dirty="0">
                <a:latin typeface="Arial" panose="020B0604020202020204" pitchFamily="34" charset="0"/>
                <a:cs typeface="Arial" panose="020B0604020202020204" pitchFamily="34" charset="0"/>
              </a:rPr>
              <a:t>Smart transport enabling secure, scalable, and high-performance communication over WANs, including public networks </a:t>
            </a:r>
            <a:endParaRPr sz="2400" b="1" dirty="0">
              <a:latin typeface="Arial" panose="020B0604020202020204" pitchFamily="34" charset="0"/>
              <a:cs typeface="Arial" panose="020B0604020202020204" pitchFamily="34" charset="0"/>
            </a:endParaRPr>
          </a:p>
          <a:p>
            <a:pPr marL="0" lvl="0" indent="0" algn="l" rtl="0">
              <a:lnSpc>
                <a:spcPct val="80000"/>
              </a:lnSpc>
              <a:spcBef>
                <a:spcPts val="1000"/>
              </a:spcBef>
              <a:spcAft>
                <a:spcPts val="0"/>
              </a:spcAft>
              <a:buSzPts val="3200"/>
              <a:buNone/>
            </a:pPr>
            <a:endParaRPr sz="2400" b="1" dirty="0">
              <a:latin typeface="Arial" panose="020B0604020202020204" pitchFamily="34" charset="0"/>
              <a:cs typeface="Arial" panose="020B0604020202020204" pitchFamily="34" charset="0"/>
            </a:endParaRPr>
          </a:p>
          <a:p>
            <a:pPr marL="0" lvl="0" indent="0" algn="l" rtl="0">
              <a:lnSpc>
                <a:spcPct val="80000"/>
              </a:lnSpc>
              <a:spcBef>
                <a:spcPts val="1000"/>
              </a:spcBef>
              <a:spcAft>
                <a:spcPts val="0"/>
              </a:spcAft>
              <a:buSzPts val="3200"/>
              <a:buNone/>
            </a:pPr>
            <a:r>
              <a:rPr lang="en-US" sz="2200" b="1" dirty="0">
                <a:latin typeface="Arial" panose="020B0604020202020204" pitchFamily="34" charset="0"/>
                <a:cs typeface="Arial" panose="020B0604020202020204" pitchFamily="34" charset="0"/>
              </a:rPr>
              <a:t>Features include:</a:t>
            </a:r>
            <a:endParaRPr sz="2200" b="1" dirty="0">
              <a:latin typeface="Arial" panose="020B0604020202020204" pitchFamily="34" charset="0"/>
              <a:cs typeface="Arial" panose="020B0604020202020204" pitchFamily="34" charset="0"/>
            </a:endParaRPr>
          </a:p>
          <a:p>
            <a:pPr marL="431800" indent="-342900">
              <a:lnSpc>
                <a:spcPct val="80000"/>
              </a:lnSpc>
              <a:spcBef>
                <a:spcPts val="100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UDP based WAN connectivity</a:t>
            </a:r>
            <a:endParaRPr sz="2200" b="1" dirty="0">
              <a:latin typeface="Arial" panose="020B0604020202020204" pitchFamily="34" charset="0"/>
              <a:cs typeface="Arial" panose="020B0604020202020204" pitchFamily="34" charset="0"/>
            </a:endParaRPr>
          </a:p>
          <a:p>
            <a:pPr marL="431800" indent="-34290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Network Address Translator (NAT) traversal</a:t>
            </a:r>
            <a:endParaRPr sz="2200" b="1" dirty="0">
              <a:latin typeface="Arial" panose="020B0604020202020204" pitchFamily="34" charset="0"/>
              <a:cs typeface="Arial" panose="020B0604020202020204" pitchFamily="34" charset="0"/>
            </a:endParaRP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Support for IP mobility </a:t>
            </a:r>
            <a:endParaRPr sz="2200" b="1" dirty="0">
              <a:latin typeface="Arial" panose="020B0604020202020204" pitchFamily="34" charset="0"/>
              <a:cs typeface="Arial" panose="020B0604020202020204" pitchFamily="34" charset="0"/>
            </a:endParaRP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No third-party system dependence, such as STUN servers</a:t>
            </a: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Direct Edge-Edge communication</a:t>
            </a:r>
            <a:endParaRPr sz="2200" b="1" dirty="0">
              <a:latin typeface="Arial" panose="020B0604020202020204" pitchFamily="34" charset="0"/>
              <a:cs typeface="Arial" panose="020B0604020202020204" pitchFamily="34" charset="0"/>
            </a:endParaRPr>
          </a:p>
          <a:p>
            <a:pPr marL="457200" lvl="0" indent="0" algn="l" rtl="0">
              <a:lnSpc>
                <a:spcPct val="80000"/>
              </a:lnSpc>
              <a:spcBef>
                <a:spcPts val="0"/>
              </a:spcBef>
              <a:spcAft>
                <a:spcPts val="0"/>
              </a:spcAft>
              <a:buSzPts val="3200"/>
              <a:buNone/>
            </a:pPr>
            <a:endParaRPr sz="2200" dirty="0">
              <a:latin typeface="Arial" panose="020B0604020202020204" pitchFamily="34" charset="0"/>
              <a:cs typeface="Arial" panose="020B0604020202020204" pitchFamily="34" charset="0"/>
            </a:endParaRPr>
          </a:p>
        </p:txBody>
      </p:sp>
      <p:grpSp>
        <p:nvGrpSpPr>
          <p:cNvPr id="611" name="Google Shape;611;gcd74285201_0_137"/>
          <p:cNvGrpSpPr/>
          <p:nvPr/>
        </p:nvGrpSpPr>
        <p:grpSpPr>
          <a:xfrm>
            <a:off x="6473125" y="1093161"/>
            <a:ext cx="5394900" cy="4274914"/>
            <a:chOff x="6473125" y="331161"/>
            <a:chExt cx="5394900" cy="4274914"/>
          </a:xfrm>
        </p:grpSpPr>
        <p:sp>
          <p:nvSpPr>
            <p:cNvPr id="612" name="Google Shape;612;gcd74285201_0_137"/>
            <p:cNvSpPr/>
            <p:nvPr/>
          </p:nvSpPr>
          <p:spPr>
            <a:xfrm rot="10800000">
              <a:off x="10170975" y="1701938"/>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3" name="Google Shape;613;gcd74285201_0_137"/>
            <p:cNvSpPr/>
            <p:nvPr/>
          </p:nvSpPr>
          <p:spPr>
            <a:xfrm rot="10800000">
              <a:off x="10290400" y="176317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4" name="Google Shape;614;gcd74285201_0_137"/>
            <p:cNvSpPr/>
            <p:nvPr/>
          </p:nvSpPr>
          <p:spPr>
            <a:xfrm rot="10800000">
              <a:off x="10634850"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5" name="Google Shape;615;gcd74285201_0_137"/>
            <p:cNvSpPr/>
            <p:nvPr/>
          </p:nvSpPr>
          <p:spPr>
            <a:xfrm rot="10800000">
              <a:off x="10739000" y="4196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6" name="Google Shape;616;gcd74285201_0_137"/>
            <p:cNvSpPr/>
            <p:nvPr/>
          </p:nvSpPr>
          <p:spPr>
            <a:xfrm rot="10800000">
              <a:off x="9779075"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7" name="Google Shape;617;gcd74285201_0_137"/>
            <p:cNvSpPr/>
            <p:nvPr/>
          </p:nvSpPr>
          <p:spPr>
            <a:xfrm rot="10800000">
              <a:off x="9878825" y="4023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8" name="Google Shape;618;gcd74285201_0_137"/>
            <p:cNvSpPr/>
            <p:nvPr/>
          </p:nvSpPr>
          <p:spPr>
            <a:xfrm rot="10800000">
              <a:off x="8923300"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9" name="Google Shape;619;gcd74285201_0_137"/>
            <p:cNvSpPr/>
            <p:nvPr/>
          </p:nvSpPr>
          <p:spPr>
            <a:xfrm rot="10800000">
              <a:off x="9018650" y="4023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20" name="Google Shape;620;gcd74285201_0_137"/>
            <p:cNvSpPr/>
            <p:nvPr/>
          </p:nvSpPr>
          <p:spPr>
            <a:xfrm>
              <a:off x="7814050" y="1611025"/>
              <a:ext cx="2254500" cy="1392300"/>
            </a:xfrm>
            <a:prstGeom prst="roundRect">
              <a:avLst>
                <a:gd name="adj" fmla="val 16667"/>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21" name="Google Shape;621;gcd74285201_0_137"/>
            <p:cNvSpPr txBox="1"/>
            <p:nvPr/>
          </p:nvSpPr>
          <p:spPr>
            <a:xfrm>
              <a:off x="8211950" y="2629588"/>
              <a:ext cx="95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Gateway</a:t>
              </a:r>
              <a:endParaRPr sz="1400" b="1" i="0" u="none" strike="noStrike" cap="none">
                <a:solidFill>
                  <a:srgbClr val="FFFFFF"/>
                </a:solidFill>
                <a:latin typeface="Calibri"/>
                <a:ea typeface="Calibri"/>
                <a:cs typeface="Calibri"/>
                <a:sym typeface="Calibri"/>
              </a:endParaRPr>
            </a:p>
          </p:txBody>
        </p:sp>
        <p:sp>
          <p:nvSpPr>
            <p:cNvPr id="622" name="Google Shape;622;gcd74285201_0_137"/>
            <p:cNvSpPr/>
            <p:nvPr/>
          </p:nvSpPr>
          <p:spPr>
            <a:xfrm>
              <a:off x="6473125" y="3005025"/>
              <a:ext cx="5394900" cy="475200"/>
            </a:xfrm>
            <a:prstGeom prst="leftRightArrow">
              <a:avLst>
                <a:gd name="adj1" fmla="val 55303"/>
                <a:gd name="adj2" fmla="val 50000"/>
              </a:avLst>
            </a:prstGeom>
            <a:solidFill>
              <a:srgbClr val="F77B0B"/>
            </a:solidFill>
            <a:ln w="28575" cap="flat" cmpd="sng">
              <a:solidFill>
                <a:srgbClr val="F77B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400" b="1" i="0" u="none" strike="noStrike" cap="none" dirty="0">
                  <a:latin typeface="Calibri"/>
                  <a:ea typeface="Calibri"/>
                  <a:cs typeface="Calibri"/>
                  <a:sym typeface="Calibri"/>
                </a:rPr>
                <a:t>OMG DDS Databus @ WAN</a:t>
              </a:r>
              <a:endParaRPr sz="1200" b="1" i="0" u="none" strike="noStrike" cap="none" dirty="0">
                <a:latin typeface="Arial"/>
                <a:ea typeface="Arial"/>
                <a:cs typeface="Arial"/>
                <a:sym typeface="Arial"/>
              </a:endParaRPr>
            </a:p>
          </p:txBody>
        </p:sp>
        <p:sp>
          <p:nvSpPr>
            <p:cNvPr id="624" name="Google Shape;624;gcd74285201_0_137"/>
            <p:cNvSpPr/>
            <p:nvPr/>
          </p:nvSpPr>
          <p:spPr>
            <a:xfrm rot="10800000">
              <a:off x="10490629" y="1752162"/>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5" name="Google Shape;625;gcd74285201_0_137"/>
            <p:cNvCxnSpPr>
              <a:stCxn id="624" idx="4"/>
            </p:cNvCxnSpPr>
            <p:nvPr/>
          </p:nvCxnSpPr>
          <p:spPr>
            <a:xfrm rot="10800000">
              <a:off x="10556029" y="1231662"/>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26" name="Google Shape;626;gcd74285201_0_137"/>
            <p:cNvSpPr/>
            <p:nvPr/>
          </p:nvSpPr>
          <p:spPr>
            <a:xfrm>
              <a:off x="10929304"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7" name="Google Shape;627;gcd74285201_0_137"/>
            <p:cNvCxnSpPr>
              <a:stCxn id="626" idx="4"/>
            </p:cNvCxnSpPr>
            <p:nvPr/>
          </p:nvCxnSpPr>
          <p:spPr>
            <a:xfrm>
              <a:off x="10998304"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28" name="Google Shape;628;gcd74285201_0_137"/>
            <p:cNvSpPr/>
            <p:nvPr/>
          </p:nvSpPr>
          <p:spPr>
            <a:xfrm>
              <a:off x="10073529"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9" name="Google Shape;629;gcd74285201_0_137"/>
            <p:cNvCxnSpPr>
              <a:stCxn id="628" idx="4"/>
            </p:cNvCxnSpPr>
            <p:nvPr/>
          </p:nvCxnSpPr>
          <p:spPr>
            <a:xfrm>
              <a:off x="10142529"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30" name="Google Shape;630;gcd74285201_0_137"/>
            <p:cNvSpPr/>
            <p:nvPr/>
          </p:nvSpPr>
          <p:spPr>
            <a:xfrm>
              <a:off x="9217754"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1" name="Google Shape;631;gcd74285201_0_137"/>
            <p:cNvCxnSpPr>
              <a:stCxn id="630" idx="4"/>
            </p:cNvCxnSpPr>
            <p:nvPr/>
          </p:nvCxnSpPr>
          <p:spPr>
            <a:xfrm>
              <a:off x="9286754"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32" name="Google Shape;632;gcd74285201_0_137"/>
            <p:cNvSpPr/>
            <p:nvPr/>
          </p:nvSpPr>
          <p:spPr>
            <a:xfrm rot="10800000">
              <a:off x="7872700" y="2210062"/>
              <a:ext cx="2137200" cy="4641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33" name="Google Shape;633;gcd74285201_0_137"/>
            <p:cNvSpPr/>
            <p:nvPr/>
          </p:nvSpPr>
          <p:spPr>
            <a:xfrm>
              <a:off x="9314129" y="2589862"/>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4" name="Google Shape;634;gcd74285201_0_137"/>
            <p:cNvCxnSpPr>
              <a:stCxn id="633" idx="4"/>
            </p:cNvCxnSpPr>
            <p:nvPr/>
          </p:nvCxnSpPr>
          <p:spPr>
            <a:xfrm>
              <a:off x="9383129" y="2718562"/>
              <a:ext cx="0" cy="363300"/>
            </a:xfrm>
            <a:prstGeom prst="straightConnector1">
              <a:avLst/>
            </a:prstGeom>
            <a:noFill/>
            <a:ln w="28575" cap="flat" cmpd="sng">
              <a:solidFill>
                <a:schemeClr val="accent2"/>
              </a:solidFill>
              <a:prstDash val="solid"/>
              <a:miter lim="800000"/>
              <a:headEnd type="none" w="sm" len="sm"/>
              <a:tailEnd type="none" w="sm" len="sm"/>
            </a:ln>
          </p:spPr>
        </p:cxnSp>
        <p:grpSp>
          <p:nvGrpSpPr>
            <p:cNvPr id="636" name="Google Shape;636;gcd74285201_0_137"/>
            <p:cNvGrpSpPr/>
            <p:nvPr/>
          </p:nvGrpSpPr>
          <p:grpSpPr>
            <a:xfrm>
              <a:off x="6764150" y="3370401"/>
              <a:ext cx="2254500" cy="1235674"/>
              <a:chOff x="8211950" y="3370401"/>
              <a:chExt cx="2254500" cy="1235674"/>
            </a:xfrm>
          </p:grpSpPr>
          <p:sp>
            <p:nvSpPr>
              <p:cNvPr id="637" name="Google Shape;637;gcd74285201_0_137"/>
              <p:cNvSpPr/>
              <p:nvPr/>
            </p:nvSpPr>
            <p:spPr>
              <a:xfrm>
                <a:off x="8211950" y="3620875"/>
                <a:ext cx="2254500" cy="98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38" name="Google Shape;638;gcd74285201_0_137"/>
              <p:cNvSpPr/>
              <p:nvPr/>
            </p:nvSpPr>
            <p:spPr>
              <a:xfrm>
                <a:off x="8270600" y="3722475"/>
                <a:ext cx="2137200" cy="5205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latin typeface="Arial"/>
                    <a:ea typeface="Arial"/>
                    <a:cs typeface="Arial"/>
                    <a:sym typeface="Arial"/>
                  </a:rPr>
                  <a:t>Real-Time WAN Transport</a:t>
                </a:r>
                <a:endParaRPr sz="1200" b="1" i="0" u="none" strike="noStrike" cap="none" dirty="0">
                  <a:latin typeface="Arial"/>
                  <a:ea typeface="Arial"/>
                  <a:cs typeface="Arial"/>
                  <a:sym typeface="Arial"/>
                </a:endParaRPr>
              </a:p>
            </p:txBody>
          </p:sp>
          <p:sp>
            <p:nvSpPr>
              <p:cNvPr id="639" name="Google Shape;63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40" name="Google Shape;640;gcd74285201_0_137"/>
              <p:cNvCxnSpPr>
                <a:stCxn id="63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sp>
            <p:nvSpPr>
              <p:cNvPr id="641" name="Google Shape;641;gcd74285201_0_137"/>
              <p:cNvSpPr txBox="1"/>
              <p:nvPr/>
            </p:nvSpPr>
            <p:spPr>
              <a:xfrm>
                <a:off x="8485231" y="4205875"/>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OMG DDS Application</a:t>
                </a:r>
                <a:endParaRPr sz="1400" b="1" i="0" u="none" strike="noStrike" cap="none" dirty="0">
                  <a:solidFill>
                    <a:srgbClr val="FFFFFF"/>
                  </a:solidFill>
                  <a:latin typeface="Calibri"/>
                  <a:ea typeface="Calibri"/>
                  <a:cs typeface="Calibri"/>
                  <a:sym typeface="Calibri"/>
                </a:endParaRPr>
              </a:p>
            </p:txBody>
          </p:sp>
        </p:grpSp>
        <p:sp>
          <p:nvSpPr>
            <p:cNvPr id="642" name="Google Shape;642;gcd74285201_0_137"/>
            <p:cNvSpPr/>
            <p:nvPr/>
          </p:nvSpPr>
          <p:spPr>
            <a:xfrm>
              <a:off x="9094725"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3" name="Google Shape;643;gcd74285201_0_137"/>
            <p:cNvSpPr/>
            <p:nvPr/>
          </p:nvSpPr>
          <p:spPr>
            <a:xfrm>
              <a:off x="9238275"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44" name="Google Shape;644;gcd74285201_0_137"/>
            <p:cNvSpPr/>
            <p:nvPr/>
          </p:nvSpPr>
          <p:spPr>
            <a:xfrm>
              <a:off x="9994300"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5" name="Google Shape;645;gcd74285201_0_137"/>
            <p:cNvSpPr/>
            <p:nvPr/>
          </p:nvSpPr>
          <p:spPr>
            <a:xfrm>
              <a:off x="10137850"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46" name="Google Shape;646;gcd74285201_0_137"/>
            <p:cNvSpPr/>
            <p:nvPr/>
          </p:nvSpPr>
          <p:spPr>
            <a:xfrm>
              <a:off x="10893875"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7" name="Google Shape;647;gcd74285201_0_137"/>
            <p:cNvSpPr/>
            <p:nvPr/>
          </p:nvSpPr>
          <p:spPr>
            <a:xfrm>
              <a:off x="11037425"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grpSp>
          <p:nvGrpSpPr>
            <p:cNvPr id="648" name="Google Shape;648;gcd74285201_0_137"/>
            <p:cNvGrpSpPr/>
            <p:nvPr/>
          </p:nvGrpSpPr>
          <p:grpSpPr>
            <a:xfrm>
              <a:off x="9437471" y="3370401"/>
              <a:ext cx="138000" cy="492000"/>
              <a:chOff x="8852546" y="3370401"/>
              <a:chExt cx="138000" cy="492000"/>
            </a:xfrm>
          </p:grpSpPr>
          <p:sp>
            <p:nvSpPr>
              <p:cNvPr id="649" name="Google Shape;64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0" name="Google Shape;650;gcd74285201_0_137"/>
              <p:cNvCxnSpPr>
                <a:stCxn id="64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grpSp>
          <p:nvGrpSpPr>
            <p:cNvPr id="651" name="Google Shape;651;gcd74285201_0_137"/>
            <p:cNvGrpSpPr/>
            <p:nvPr/>
          </p:nvGrpSpPr>
          <p:grpSpPr>
            <a:xfrm>
              <a:off x="10337046" y="3370401"/>
              <a:ext cx="138000" cy="492000"/>
              <a:chOff x="8852546" y="3370401"/>
              <a:chExt cx="138000" cy="492000"/>
            </a:xfrm>
          </p:grpSpPr>
          <p:sp>
            <p:nvSpPr>
              <p:cNvPr id="652" name="Google Shape;652;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3" name="Google Shape;653;gcd74285201_0_137"/>
              <p:cNvCxnSpPr>
                <a:stCxn id="652"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sp>
          <p:nvSpPr>
            <p:cNvPr id="654" name="Google Shape;654;gcd74285201_0_137"/>
            <p:cNvSpPr txBox="1"/>
            <p:nvPr/>
          </p:nvSpPr>
          <p:spPr>
            <a:xfrm>
              <a:off x="7441300" y="2252822"/>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latin typeface="Arial"/>
                  <a:ea typeface="Arial"/>
                  <a:cs typeface="Arial"/>
                  <a:sym typeface="Arial"/>
                </a:rPr>
                <a:t>Real-Time WAN Transport</a:t>
              </a:r>
              <a:endParaRPr sz="1200" b="1" i="0" u="none" strike="noStrike" cap="none" dirty="0">
                <a:latin typeface="Arial"/>
                <a:ea typeface="Arial"/>
                <a:cs typeface="Arial"/>
                <a:sym typeface="Arial"/>
              </a:endParaRPr>
            </a:p>
          </p:txBody>
        </p:sp>
        <p:grpSp>
          <p:nvGrpSpPr>
            <p:cNvPr id="655" name="Google Shape;655;gcd74285201_0_137"/>
            <p:cNvGrpSpPr/>
            <p:nvPr/>
          </p:nvGrpSpPr>
          <p:grpSpPr>
            <a:xfrm flipH="1">
              <a:off x="9314124" y="1301609"/>
              <a:ext cx="138000" cy="555105"/>
              <a:chOff x="7743046" y="3902551"/>
              <a:chExt cx="138000" cy="482700"/>
            </a:xfrm>
          </p:grpSpPr>
          <p:sp>
            <p:nvSpPr>
              <p:cNvPr id="656" name="Google Shape;656;gcd74285201_0_137"/>
              <p:cNvSpPr/>
              <p:nvPr/>
            </p:nvSpPr>
            <p:spPr>
              <a:xfrm>
                <a:off x="7743046" y="425655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7" name="Google Shape;657;gcd74285201_0_137"/>
              <p:cNvCxnSpPr>
                <a:stCxn id="656" idx="4"/>
              </p:cNvCxnSpPr>
              <p:nvPr/>
            </p:nvCxnSpPr>
            <p:spPr>
              <a:xfrm rot="10800000">
                <a:off x="7812046" y="3902551"/>
                <a:ext cx="0" cy="482700"/>
              </a:xfrm>
              <a:prstGeom prst="straightConnector1">
                <a:avLst/>
              </a:prstGeom>
              <a:noFill/>
              <a:ln w="28575" cap="flat" cmpd="sng">
                <a:solidFill>
                  <a:schemeClr val="accent2"/>
                </a:solidFill>
                <a:prstDash val="solid"/>
                <a:miter lim="800000"/>
                <a:headEnd type="none" w="sm" len="sm"/>
                <a:tailEnd type="none" w="sm" len="sm"/>
              </a:ln>
            </p:spPr>
          </p:cxnSp>
        </p:grpSp>
        <p:grpSp>
          <p:nvGrpSpPr>
            <p:cNvPr id="658" name="Google Shape;658;gcd74285201_0_137"/>
            <p:cNvGrpSpPr/>
            <p:nvPr/>
          </p:nvGrpSpPr>
          <p:grpSpPr>
            <a:xfrm>
              <a:off x="11236621" y="3370401"/>
              <a:ext cx="138000" cy="492000"/>
              <a:chOff x="8852546" y="3370401"/>
              <a:chExt cx="138000" cy="492000"/>
            </a:xfrm>
          </p:grpSpPr>
          <p:sp>
            <p:nvSpPr>
              <p:cNvPr id="659" name="Google Shape;65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60" name="Google Shape;660;gcd74285201_0_137"/>
              <p:cNvCxnSpPr>
                <a:stCxn id="65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grpSp>
      <p:grpSp>
        <p:nvGrpSpPr>
          <p:cNvPr id="662" name="Google Shape;662;gcd74285201_0_137"/>
          <p:cNvGrpSpPr/>
          <p:nvPr/>
        </p:nvGrpSpPr>
        <p:grpSpPr>
          <a:xfrm>
            <a:off x="9197185" y="2430220"/>
            <a:ext cx="381024" cy="381024"/>
            <a:chOff x="6836825" y="1551725"/>
            <a:chExt cx="529200" cy="529200"/>
          </a:xfrm>
        </p:grpSpPr>
        <p:sp>
          <p:nvSpPr>
            <p:cNvPr id="663" name="Google Shape;663;gcd74285201_0_137"/>
            <p:cNvSpPr/>
            <p:nvPr/>
          </p:nvSpPr>
          <p:spPr>
            <a:xfrm>
              <a:off x="6836825" y="1551725"/>
              <a:ext cx="529200" cy="529200"/>
            </a:xfrm>
            <a:prstGeom prst="roundRect">
              <a:avLst>
                <a:gd name="adj" fmla="val 16667"/>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cd74285201_0_137"/>
            <p:cNvSpPr/>
            <p:nvPr/>
          </p:nvSpPr>
          <p:spPr>
            <a:xfrm>
              <a:off x="6836825" y="1551725"/>
              <a:ext cx="529200" cy="529200"/>
            </a:xfrm>
            <a:prstGeom prst="quadArrow">
              <a:avLst>
                <a:gd name="adj1" fmla="val 22500"/>
                <a:gd name="adj2" fmla="val 22500"/>
                <a:gd name="adj3" fmla="val 225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65" name="Google Shape;665;gcd74285201_0_137"/>
          <p:cNvCxnSpPr>
            <a:stCxn id="664" idx="2"/>
          </p:cNvCxnSpPr>
          <p:nvPr/>
        </p:nvCxnSpPr>
        <p:spPr>
          <a:xfrm>
            <a:off x="9387697" y="2811244"/>
            <a:ext cx="0" cy="173400"/>
          </a:xfrm>
          <a:prstGeom prst="straightConnector1">
            <a:avLst/>
          </a:prstGeom>
          <a:noFill/>
          <a:ln w="28575" cap="flat" cmpd="sng">
            <a:solidFill>
              <a:schemeClr val="accent2"/>
            </a:solidFill>
            <a:prstDash val="solid"/>
            <a:round/>
            <a:headEnd type="none" w="sm" len="sm"/>
            <a:tailEnd type="none" w="sm" len="sm"/>
          </a:ln>
        </p:spPr>
      </p:cxnSp>
      <p:sp>
        <p:nvSpPr>
          <p:cNvPr id="2" name="Google Shape;622;gcd74285201_0_137">
            <a:extLst>
              <a:ext uri="{FF2B5EF4-FFF2-40B4-BE49-F238E27FC236}">
                <a16:creationId xmlns:a16="http://schemas.microsoft.com/office/drawing/2014/main" id="{4F18220E-F520-CAAD-5B13-CC7BA7013216}"/>
              </a:ext>
            </a:extLst>
          </p:cNvPr>
          <p:cNvSpPr/>
          <p:nvPr/>
        </p:nvSpPr>
        <p:spPr>
          <a:xfrm>
            <a:off x="8211950" y="1742424"/>
            <a:ext cx="3569233" cy="405601"/>
          </a:xfrm>
          <a:prstGeom prst="leftRightArrow">
            <a:avLst>
              <a:gd name="adj1" fmla="val 55303"/>
              <a:gd name="adj2" fmla="val 50000"/>
            </a:avLst>
          </a:prstGeom>
          <a:solidFill>
            <a:srgbClr val="F77B0B"/>
          </a:solidFill>
          <a:ln w="28575" cap="flat" cmpd="sng">
            <a:solidFill>
              <a:srgbClr val="F77B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200" b="1" i="0" u="none" strike="noStrike" cap="none" dirty="0">
                <a:latin typeface="Calibri"/>
                <a:ea typeface="Calibri"/>
                <a:cs typeface="Calibri"/>
                <a:sym typeface="Calibri"/>
              </a:rPr>
              <a:t>OMG DDS Databus @ Edge</a:t>
            </a:r>
            <a:endParaRPr sz="1200" b="1" i="0" u="none" strike="noStrike" cap="none" dirty="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8C38-E7C4-4DE1-A30D-876A50C1BC8B}"/>
              </a:ext>
            </a:extLst>
          </p:cNvPr>
          <p:cNvSpPr>
            <a:spLocks noGrp="1"/>
          </p:cNvSpPr>
          <p:nvPr>
            <p:ph type="title"/>
          </p:nvPr>
        </p:nvSpPr>
        <p:spPr/>
        <p:txBody>
          <a:bodyPr/>
          <a:lstStyle/>
          <a:p>
            <a:r>
              <a:rPr lang="en-US" dirty="0"/>
              <a:t>OMG DDS Across a WAN</a:t>
            </a:r>
          </a:p>
        </p:txBody>
      </p:sp>
      <p:sp>
        <p:nvSpPr>
          <p:cNvPr id="6" name="Rectangle: Rounded Corners 5">
            <a:extLst>
              <a:ext uri="{FF2B5EF4-FFF2-40B4-BE49-F238E27FC236}">
                <a16:creationId xmlns:a16="http://schemas.microsoft.com/office/drawing/2014/main" id="{F1D79329-A770-4781-81D1-BE1AE611BF1C}"/>
              </a:ext>
            </a:extLst>
          </p:cNvPr>
          <p:cNvSpPr/>
          <p:nvPr/>
        </p:nvSpPr>
        <p:spPr bwMode="auto">
          <a:xfrm>
            <a:off x="1395412" y="4120292"/>
            <a:ext cx="8972705" cy="2250345"/>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Edge</a:t>
            </a:r>
          </a:p>
          <a:p>
            <a:pPr marL="0" marR="0" indent="0" algn="l" defTabSz="914400" rtl="0" eaLnBrk="1" fontAlgn="base" latinLnBrk="0" hangingPunct="1">
              <a:lnSpc>
                <a:spcPct val="100000"/>
              </a:lnSpc>
              <a:spcBef>
                <a:spcPct val="0"/>
              </a:spcBef>
              <a:spcAft>
                <a:spcPct val="0"/>
              </a:spcAft>
              <a:buClrTx/>
              <a:buSzTx/>
              <a:buFontTx/>
              <a:buNone/>
              <a:tabLst/>
            </a:pPr>
            <a:r>
              <a:rPr lang="en-US" sz="2400" dirty="0"/>
              <a:t>Systems</a:t>
            </a:r>
            <a:endParaRPr kumimoji="0" lang="en-US" sz="2400" b="0" i="0" u="none" strike="noStrike" cap="none" normalizeH="0" baseline="0" dirty="0">
              <a:ln>
                <a:noFill/>
              </a:ln>
              <a:solidFill>
                <a:schemeClr val="tx1"/>
              </a:solidFill>
              <a:effectLst/>
              <a:latin typeface="Tahoma" charset="0"/>
            </a:endParaRPr>
          </a:p>
        </p:txBody>
      </p:sp>
      <p:sp>
        <p:nvSpPr>
          <p:cNvPr id="7" name="Rectangle: Rounded Corners 6">
            <a:extLst>
              <a:ext uri="{FF2B5EF4-FFF2-40B4-BE49-F238E27FC236}">
                <a16:creationId xmlns:a16="http://schemas.microsoft.com/office/drawing/2014/main" id="{34929A86-C7A9-4FED-BCF8-A12DE2F261E9}"/>
              </a:ext>
            </a:extLst>
          </p:cNvPr>
          <p:cNvSpPr/>
          <p:nvPr/>
        </p:nvSpPr>
        <p:spPr bwMode="auto">
          <a:xfrm>
            <a:off x="2880851" y="4302215"/>
            <a:ext cx="5742040"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9" name="Graphic 8" descr="Computer">
            <a:extLst>
              <a:ext uri="{FF2B5EF4-FFF2-40B4-BE49-F238E27FC236}">
                <a16:creationId xmlns:a16="http://schemas.microsoft.com/office/drawing/2014/main" id="{AC4B920B-9A52-48CB-AE83-D62F764177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3083" y="4302215"/>
            <a:ext cx="545691" cy="545691"/>
          </a:xfrm>
          <a:prstGeom prst="rect">
            <a:avLst/>
          </a:prstGeom>
        </p:spPr>
      </p:pic>
      <p:sp>
        <p:nvSpPr>
          <p:cNvPr id="12" name="Rectangle: Rounded Corners 11">
            <a:extLst>
              <a:ext uri="{FF2B5EF4-FFF2-40B4-BE49-F238E27FC236}">
                <a16:creationId xmlns:a16="http://schemas.microsoft.com/office/drawing/2014/main" id="{657E173B-1146-401F-B775-CB439D60E58F}"/>
              </a:ext>
            </a:extLst>
          </p:cNvPr>
          <p:cNvSpPr/>
          <p:nvPr/>
        </p:nvSpPr>
        <p:spPr bwMode="auto">
          <a:xfrm>
            <a:off x="3315928" y="4302215"/>
            <a:ext cx="5896721"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3" name="Graphic 12" descr="Computer">
            <a:extLst>
              <a:ext uri="{FF2B5EF4-FFF2-40B4-BE49-F238E27FC236}">
                <a16:creationId xmlns:a16="http://schemas.microsoft.com/office/drawing/2014/main" id="{1AE40C8C-2CF3-4B9D-8029-DB5EEDBC6B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161" y="4302215"/>
            <a:ext cx="545691" cy="545691"/>
          </a:xfrm>
          <a:prstGeom prst="rect">
            <a:avLst/>
          </a:prstGeom>
        </p:spPr>
      </p:pic>
      <p:sp>
        <p:nvSpPr>
          <p:cNvPr id="15" name="Rectangle: Rounded Corners 14">
            <a:extLst>
              <a:ext uri="{FF2B5EF4-FFF2-40B4-BE49-F238E27FC236}">
                <a16:creationId xmlns:a16="http://schemas.microsoft.com/office/drawing/2014/main" id="{A497B370-94F1-4150-A707-01973F42007B}"/>
              </a:ext>
            </a:extLst>
          </p:cNvPr>
          <p:cNvSpPr/>
          <p:nvPr/>
        </p:nvSpPr>
        <p:spPr bwMode="auto">
          <a:xfrm>
            <a:off x="3751006" y="4302215"/>
            <a:ext cx="5805949"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Graphic 15" descr="Computer">
            <a:extLst>
              <a:ext uri="{FF2B5EF4-FFF2-40B4-BE49-F238E27FC236}">
                <a16:creationId xmlns:a16="http://schemas.microsoft.com/office/drawing/2014/main" id="{D5DFC587-59A0-4F1D-BB25-B86C09090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3239" y="4302215"/>
            <a:ext cx="545691" cy="545691"/>
          </a:xfrm>
          <a:prstGeom prst="rect">
            <a:avLst/>
          </a:prstGeom>
        </p:spPr>
      </p:pic>
      <p:sp>
        <p:nvSpPr>
          <p:cNvPr id="18" name="Rectangle: Rounded Corners 17">
            <a:extLst>
              <a:ext uri="{FF2B5EF4-FFF2-40B4-BE49-F238E27FC236}">
                <a16:creationId xmlns:a16="http://schemas.microsoft.com/office/drawing/2014/main" id="{0DC31E95-1001-45CF-8807-D74E496B5C0E}"/>
              </a:ext>
            </a:extLst>
          </p:cNvPr>
          <p:cNvSpPr/>
          <p:nvPr/>
        </p:nvSpPr>
        <p:spPr bwMode="auto">
          <a:xfrm>
            <a:off x="4186084" y="4302215"/>
            <a:ext cx="5922246"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Graphic 18" descr="Computer">
            <a:extLst>
              <a:ext uri="{FF2B5EF4-FFF2-40B4-BE49-F238E27FC236}">
                <a16:creationId xmlns:a16="http://schemas.microsoft.com/office/drawing/2014/main" id="{528AC223-B6BF-4A61-AF46-4AA9FDD8B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530" y="4302215"/>
            <a:ext cx="526227" cy="545691"/>
          </a:xfrm>
          <a:prstGeom prst="rect">
            <a:avLst/>
          </a:prstGeom>
        </p:spPr>
      </p:pic>
      <p:grpSp>
        <p:nvGrpSpPr>
          <p:cNvPr id="55" name="Group 54">
            <a:extLst>
              <a:ext uri="{FF2B5EF4-FFF2-40B4-BE49-F238E27FC236}">
                <a16:creationId xmlns:a16="http://schemas.microsoft.com/office/drawing/2014/main" id="{CB8F4595-8947-47BA-9ED6-D0FCF29E1EF1}"/>
              </a:ext>
            </a:extLst>
          </p:cNvPr>
          <p:cNvGrpSpPr/>
          <p:nvPr/>
        </p:nvGrpSpPr>
        <p:grpSpPr>
          <a:xfrm>
            <a:off x="7170987" y="4688455"/>
            <a:ext cx="2468667" cy="1069989"/>
            <a:chOff x="6352798" y="4670322"/>
            <a:chExt cx="2468667" cy="1069989"/>
          </a:xfrm>
        </p:grpSpPr>
        <p:sp>
          <p:nvSpPr>
            <p:cNvPr id="29" name="Rectangle: Rounded Corners 28">
              <a:extLst>
                <a:ext uri="{FF2B5EF4-FFF2-40B4-BE49-F238E27FC236}">
                  <a16:creationId xmlns:a16="http://schemas.microsoft.com/office/drawing/2014/main" id="{CEAA0173-ED0A-4488-A470-348073F1365B}"/>
                </a:ext>
              </a:extLst>
            </p:cNvPr>
            <p:cNvSpPr/>
            <p:nvPr/>
          </p:nvSpPr>
          <p:spPr bwMode="auto">
            <a:xfrm>
              <a:off x="7184784" y="5071718"/>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cxnSp>
          <p:nvCxnSpPr>
            <p:cNvPr id="31" name="Straight Arrow Connector 30">
              <a:extLst>
                <a:ext uri="{FF2B5EF4-FFF2-40B4-BE49-F238E27FC236}">
                  <a16:creationId xmlns:a16="http://schemas.microsoft.com/office/drawing/2014/main" id="{342C865A-14B8-42CC-B3B2-0F1FEFADCB5A}"/>
                </a:ext>
              </a:extLst>
            </p:cNvPr>
            <p:cNvCxnSpPr>
              <a:cxnSpLocks/>
            </p:cNvCxnSpPr>
            <p:nvPr/>
          </p:nvCxnSpPr>
          <p:spPr bwMode="auto">
            <a:xfrm flipH="1">
              <a:off x="6352798" y="4960375"/>
              <a:ext cx="382728" cy="0"/>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3" name="Straight Arrow Connector 32">
              <a:extLst>
                <a:ext uri="{FF2B5EF4-FFF2-40B4-BE49-F238E27FC236}">
                  <a16:creationId xmlns:a16="http://schemas.microsoft.com/office/drawing/2014/main" id="{4BD6E9F8-5D6A-4436-AEDA-3BC7F8911B68}"/>
                </a:ext>
              </a:extLst>
            </p:cNvPr>
            <p:cNvCxnSpPr>
              <a:cxnSpLocks/>
            </p:cNvCxnSpPr>
            <p:nvPr/>
          </p:nvCxnSpPr>
          <p:spPr bwMode="auto">
            <a:xfrm flipH="1">
              <a:off x="6352798" y="5102339"/>
              <a:ext cx="493144" cy="0"/>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5" name="Straight Arrow Connector 34">
              <a:extLst>
                <a:ext uri="{FF2B5EF4-FFF2-40B4-BE49-F238E27FC236}">
                  <a16:creationId xmlns:a16="http://schemas.microsoft.com/office/drawing/2014/main" id="{1A920E94-759E-4622-8177-EEF04FB40827}"/>
                </a:ext>
              </a:extLst>
            </p:cNvPr>
            <p:cNvCxnSpPr>
              <a:cxnSpLocks/>
            </p:cNvCxnSpPr>
            <p:nvPr/>
          </p:nvCxnSpPr>
          <p:spPr bwMode="auto">
            <a:xfrm flipH="1">
              <a:off x="6360172" y="5255342"/>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8" name="Straight Arrow Connector 37">
              <a:extLst>
                <a:ext uri="{FF2B5EF4-FFF2-40B4-BE49-F238E27FC236}">
                  <a16:creationId xmlns:a16="http://schemas.microsoft.com/office/drawing/2014/main" id="{C9AC94B8-3CED-4A3A-8BA9-DB0894C4EE12}"/>
                </a:ext>
              </a:extLst>
            </p:cNvPr>
            <p:cNvCxnSpPr>
              <a:cxnSpLocks/>
            </p:cNvCxnSpPr>
            <p:nvPr/>
          </p:nvCxnSpPr>
          <p:spPr bwMode="auto">
            <a:xfrm flipH="1">
              <a:off x="6371607" y="5406014"/>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9" name="Straight Arrow Connector 38">
              <a:extLst>
                <a:ext uri="{FF2B5EF4-FFF2-40B4-BE49-F238E27FC236}">
                  <a16:creationId xmlns:a16="http://schemas.microsoft.com/office/drawing/2014/main" id="{2BEF5116-75BB-4CB0-8DC5-BAAA9651C8E5}"/>
                </a:ext>
              </a:extLst>
            </p:cNvPr>
            <p:cNvCxnSpPr>
              <a:cxnSpLocks/>
            </p:cNvCxnSpPr>
            <p:nvPr/>
          </p:nvCxnSpPr>
          <p:spPr bwMode="auto">
            <a:xfrm flipH="1">
              <a:off x="6371607" y="5540865"/>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sp>
          <p:nvSpPr>
            <p:cNvPr id="28" name="Rectangle: Rounded Corners 27">
              <a:extLst>
                <a:ext uri="{FF2B5EF4-FFF2-40B4-BE49-F238E27FC236}">
                  <a16:creationId xmlns:a16="http://schemas.microsoft.com/office/drawing/2014/main" id="{8FF7877C-2FC7-4AEB-8E84-EC7FE69FFD4F}"/>
                </a:ext>
              </a:extLst>
            </p:cNvPr>
            <p:cNvSpPr/>
            <p:nvPr/>
          </p:nvSpPr>
          <p:spPr bwMode="auto">
            <a:xfrm>
              <a:off x="7075576" y="4965942"/>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7" name="Rectangle: Rounded Corners 26">
              <a:extLst>
                <a:ext uri="{FF2B5EF4-FFF2-40B4-BE49-F238E27FC236}">
                  <a16:creationId xmlns:a16="http://schemas.microsoft.com/office/drawing/2014/main" id="{1AA4416B-7804-496A-9D9A-B02731310203}"/>
                </a:ext>
              </a:extLst>
            </p:cNvPr>
            <p:cNvSpPr/>
            <p:nvPr/>
          </p:nvSpPr>
          <p:spPr bwMode="auto">
            <a:xfrm>
              <a:off x="6966368" y="4865764"/>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6" name="Rectangle: Rounded Corners 25">
              <a:extLst>
                <a:ext uri="{FF2B5EF4-FFF2-40B4-BE49-F238E27FC236}">
                  <a16:creationId xmlns:a16="http://schemas.microsoft.com/office/drawing/2014/main" id="{A03F8989-5C0F-49AD-920C-AEC4B5B2E9B7}"/>
                </a:ext>
              </a:extLst>
            </p:cNvPr>
            <p:cNvSpPr/>
            <p:nvPr/>
          </p:nvSpPr>
          <p:spPr bwMode="auto">
            <a:xfrm>
              <a:off x="6845942" y="4768043"/>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5" name="Rectangle: Rounded Corners 24">
              <a:extLst>
                <a:ext uri="{FF2B5EF4-FFF2-40B4-BE49-F238E27FC236}">
                  <a16:creationId xmlns:a16="http://schemas.microsoft.com/office/drawing/2014/main" id="{3ACF241B-6D7B-46E2-9466-6BEE82545EDA}"/>
                </a:ext>
              </a:extLst>
            </p:cNvPr>
            <p:cNvSpPr/>
            <p:nvPr/>
          </p:nvSpPr>
          <p:spPr bwMode="auto">
            <a:xfrm>
              <a:off x="6735526" y="4670322"/>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System Component</a:t>
              </a:r>
            </a:p>
          </p:txBody>
        </p:sp>
      </p:grpSp>
      <p:grpSp>
        <p:nvGrpSpPr>
          <p:cNvPr id="46" name="Group 45">
            <a:extLst>
              <a:ext uri="{FF2B5EF4-FFF2-40B4-BE49-F238E27FC236}">
                <a16:creationId xmlns:a16="http://schemas.microsoft.com/office/drawing/2014/main" id="{8713C665-5A1A-4E89-A397-622DD4948442}"/>
              </a:ext>
            </a:extLst>
          </p:cNvPr>
          <p:cNvGrpSpPr/>
          <p:nvPr/>
        </p:nvGrpSpPr>
        <p:grpSpPr>
          <a:xfrm>
            <a:off x="5053657" y="4452208"/>
            <a:ext cx="1300539" cy="362557"/>
            <a:chOff x="4461885" y="4574660"/>
            <a:chExt cx="1300539" cy="362557"/>
          </a:xfrm>
        </p:grpSpPr>
        <p:grpSp>
          <p:nvGrpSpPr>
            <p:cNvPr id="44" name="Group 43">
              <a:extLst>
                <a:ext uri="{FF2B5EF4-FFF2-40B4-BE49-F238E27FC236}">
                  <a16:creationId xmlns:a16="http://schemas.microsoft.com/office/drawing/2014/main" id="{32216ABB-F993-4847-981E-2772BE178249}"/>
                </a:ext>
              </a:extLst>
            </p:cNvPr>
            <p:cNvGrpSpPr>
              <a:grpSpLocks noChangeAspect="1"/>
            </p:cNvGrpSpPr>
            <p:nvPr/>
          </p:nvGrpSpPr>
          <p:grpSpPr>
            <a:xfrm>
              <a:off x="4461885" y="4574660"/>
              <a:ext cx="362557" cy="362557"/>
              <a:chOff x="1432979" y="1279430"/>
              <a:chExt cx="595504" cy="595504"/>
            </a:xfrm>
          </p:grpSpPr>
          <p:sp>
            <p:nvSpPr>
              <p:cNvPr id="42" name="Rectangle: Rounded Corners 41">
                <a:extLst>
                  <a:ext uri="{FF2B5EF4-FFF2-40B4-BE49-F238E27FC236}">
                    <a16:creationId xmlns:a16="http://schemas.microsoft.com/office/drawing/2014/main" id="{C3FEA245-B1F9-4A02-974D-0D1C28A363D8}"/>
                  </a:ext>
                </a:extLst>
              </p:cNvPr>
              <p:cNvSpPr/>
              <p:nvPr/>
            </p:nvSpPr>
            <p:spPr bwMode="auto">
              <a:xfrm>
                <a:off x="1432979" y="1279431"/>
                <a:ext cx="595504" cy="595503"/>
              </a:xfrm>
              <a:prstGeom prst="roundRect">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1" name="Graphic 40" descr="Network with solid fill">
                <a:extLst>
                  <a:ext uri="{FF2B5EF4-FFF2-40B4-BE49-F238E27FC236}">
                    <a16:creationId xmlns:a16="http://schemas.microsoft.com/office/drawing/2014/main" id="{351C20D6-9EB6-4C93-86CF-CC0C9C79E8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2979" y="1279430"/>
                <a:ext cx="595504" cy="595504"/>
              </a:xfrm>
              <a:prstGeom prst="rect">
                <a:avLst/>
              </a:prstGeom>
            </p:spPr>
          </p:pic>
        </p:grpSp>
        <p:sp>
          <p:nvSpPr>
            <p:cNvPr id="45" name="TextBox 44">
              <a:extLst>
                <a:ext uri="{FF2B5EF4-FFF2-40B4-BE49-F238E27FC236}">
                  <a16:creationId xmlns:a16="http://schemas.microsoft.com/office/drawing/2014/main" id="{56025FB9-36A3-4B13-AD9D-B84A5518AECD}"/>
                </a:ext>
              </a:extLst>
            </p:cNvPr>
            <p:cNvSpPr txBox="1"/>
            <p:nvPr/>
          </p:nvSpPr>
          <p:spPr>
            <a:xfrm>
              <a:off x="4756614" y="4586661"/>
              <a:ext cx="1005810" cy="338554"/>
            </a:xfrm>
            <a:prstGeom prst="rect">
              <a:avLst/>
            </a:prstGeom>
            <a:noFill/>
          </p:spPr>
          <p:txBody>
            <a:bodyPr wrap="square" rtlCol="0">
              <a:spAutoFit/>
            </a:bodyPr>
            <a:lstStyle/>
            <a:p>
              <a:r>
                <a:rPr lang="en-US" sz="1600" dirty="0">
                  <a:solidFill>
                    <a:schemeClr val="bg1"/>
                  </a:solidFill>
                </a:rPr>
                <a:t>NAT</a:t>
              </a:r>
            </a:p>
          </p:txBody>
        </p:sp>
      </p:grpSp>
      <p:cxnSp>
        <p:nvCxnSpPr>
          <p:cNvPr id="48" name="Straight Connector 47">
            <a:extLst>
              <a:ext uri="{FF2B5EF4-FFF2-40B4-BE49-F238E27FC236}">
                <a16:creationId xmlns:a16="http://schemas.microsoft.com/office/drawing/2014/main" id="{5B984CB9-F531-4179-B408-DDAB5DE465FD}"/>
              </a:ext>
            </a:extLst>
          </p:cNvPr>
          <p:cNvCxnSpPr>
            <a:cxnSpLocks/>
            <a:endCxn id="22" idx="1"/>
          </p:cNvCxnSpPr>
          <p:nvPr/>
        </p:nvCxnSpPr>
        <p:spPr bwMode="auto">
          <a:xfrm>
            <a:off x="5575942" y="5296761"/>
            <a:ext cx="560101"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50" name="Straight Connector 49">
            <a:extLst>
              <a:ext uri="{FF2B5EF4-FFF2-40B4-BE49-F238E27FC236}">
                <a16:creationId xmlns:a16="http://schemas.microsoft.com/office/drawing/2014/main" id="{C420403C-73E1-4D4B-8549-11C9420A9D6E}"/>
              </a:ext>
            </a:extLst>
          </p:cNvPr>
          <p:cNvCxnSpPr>
            <a:cxnSpLocks/>
            <a:endCxn id="41" idx="2"/>
          </p:cNvCxnSpPr>
          <p:nvPr/>
        </p:nvCxnSpPr>
        <p:spPr bwMode="auto">
          <a:xfrm flipV="1">
            <a:off x="5234936" y="4814765"/>
            <a:ext cx="0" cy="283785"/>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23" name="Rectangle: Rounded Corners 22">
            <a:extLst>
              <a:ext uri="{FF2B5EF4-FFF2-40B4-BE49-F238E27FC236}">
                <a16:creationId xmlns:a16="http://schemas.microsoft.com/office/drawing/2014/main" id="{46DFF30F-55C4-470D-9A7B-AF817E53A0A4}"/>
              </a:ext>
            </a:extLst>
          </p:cNvPr>
          <p:cNvSpPr/>
          <p:nvPr/>
        </p:nvSpPr>
        <p:spPr bwMode="auto">
          <a:xfrm>
            <a:off x="4621162" y="4937861"/>
            <a:ext cx="1235147" cy="711373"/>
          </a:xfrm>
          <a:prstGeom prst="roundRect">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Real-Time WAN Transport</a:t>
            </a:r>
          </a:p>
        </p:txBody>
      </p:sp>
      <p:cxnSp>
        <p:nvCxnSpPr>
          <p:cNvPr id="54" name="Straight Connector 53">
            <a:extLst>
              <a:ext uri="{FF2B5EF4-FFF2-40B4-BE49-F238E27FC236}">
                <a16:creationId xmlns:a16="http://schemas.microsoft.com/office/drawing/2014/main" id="{AC93E334-3FD5-4AC2-8707-2B450F4E08F0}"/>
              </a:ext>
            </a:extLst>
          </p:cNvPr>
          <p:cNvCxnSpPr/>
          <p:nvPr/>
        </p:nvCxnSpPr>
        <p:spPr bwMode="auto">
          <a:xfrm>
            <a:off x="6354196" y="5293545"/>
            <a:ext cx="513442"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24" name="Arrow: Up-Down 23">
            <a:extLst>
              <a:ext uri="{FF2B5EF4-FFF2-40B4-BE49-F238E27FC236}">
                <a16:creationId xmlns:a16="http://schemas.microsoft.com/office/drawing/2014/main" id="{65B270B9-BCF5-4309-943C-E8815893F0B0}"/>
              </a:ext>
            </a:extLst>
          </p:cNvPr>
          <p:cNvSpPr/>
          <p:nvPr/>
        </p:nvSpPr>
        <p:spPr bwMode="auto">
          <a:xfrm>
            <a:off x="6663740" y="4452208"/>
            <a:ext cx="673051" cy="1643788"/>
          </a:xfrm>
          <a:prstGeom prst="upDownArrow">
            <a:avLst/>
          </a:prstGeom>
          <a:solidFill>
            <a:srgbClr val="F77B0B"/>
          </a:solidFill>
          <a:ln w="9525" cap="flat" cmpd="sng" algn="ctr">
            <a:solidFill>
              <a:srgbClr val="F77B0B"/>
            </a:solidFill>
            <a:prstDash val="solid"/>
            <a:miter lim="800000"/>
            <a:headEnd type="none" w="med" len="med"/>
            <a:tailEnd type="none" w="med" len="med"/>
          </a:ln>
          <a:effectLst/>
        </p:spPr>
        <p:txBody>
          <a:bodyPr vert="vert270" wrap="none" lIns="91440" tIns="45720" rIns="91440" bIns="45720" numCol="1" rtlCol="0" anchor="ctr" anchorCtr="1"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Databus</a:t>
            </a:r>
            <a:endParaRPr kumimoji="0" lang="en-US" sz="2400" b="0" i="0" u="none" strike="noStrike" cap="none" normalizeH="0" baseline="0" dirty="0">
              <a:ln>
                <a:noFill/>
              </a:ln>
              <a:solidFill>
                <a:schemeClr val="tx1"/>
              </a:solidFill>
              <a:effectLst/>
              <a:latin typeface="Tahoma" charset="0"/>
            </a:endParaRPr>
          </a:p>
        </p:txBody>
      </p:sp>
      <p:grpSp>
        <p:nvGrpSpPr>
          <p:cNvPr id="20" name="Google Shape;1922;p34">
            <a:extLst>
              <a:ext uri="{FF2B5EF4-FFF2-40B4-BE49-F238E27FC236}">
                <a16:creationId xmlns:a16="http://schemas.microsoft.com/office/drawing/2014/main" id="{3229E039-311D-4AD1-9286-BB1943694293}"/>
              </a:ext>
            </a:extLst>
          </p:cNvPr>
          <p:cNvGrpSpPr/>
          <p:nvPr/>
        </p:nvGrpSpPr>
        <p:grpSpPr>
          <a:xfrm>
            <a:off x="6119525" y="5088535"/>
            <a:ext cx="407794" cy="410023"/>
            <a:chOff x="1655075" y="3392325"/>
            <a:chExt cx="548700" cy="551700"/>
          </a:xfrm>
        </p:grpSpPr>
        <p:sp>
          <p:nvSpPr>
            <p:cNvPr id="21" name="Google Shape;1923;p34">
              <a:extLst>
                <a:ext uri="{FF2B5EF4-FFF2-40B4-BE49-F238E27FC236}">
                  <a16:creationId xmlns:a16="http://schemas.microsoft.com/office/drawing/2014/main" id="{5BCBB283-8E97-4D7D-AE93-BF8CB1175E87}"/>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1924;p34">
              <a:extLst>
                <a:ext uri="{FF2B5EF4-FFF2-40B4-BE49-F238E27FC236}">
                  <a16:creationId xmlns:a16="http://schemas.microsoft.com/office/drawing/2014/main" id="{61F5D518-27D4-49B1-8727-63E19CFD97DA}"/>
                </a:ext>
              </a:extLst>
            </p:cNvPr>
            <p:cNvPicPr preferRelativeResize="0"/>
            <p:nvPr/>
          </p:nvPicPr>
          <p:blipFill rotWithShape="1">
            <a:blip r:embed="rId7">
              <a:alphaModFix/>
            </a:blip>
            <a:srcRect/>
            <a:stretch/>
          </p:blipFill>
          <p:spPr>
            <a:xfrm>
              <a:off x="1677300" y="3405800"/>
              <a:ext cx="495300" cy="533400"/>
            </a:xfrm>
            <a:prstGeom prst="rect">
              <a:avLst/>
            </a:prstGeom>
            <a:noFill/>
            <a:ln>
              <a:noFill/>
            </a:ln>
          </p:spPr>
        </p:pic>
      </p:grpSp>
      <p:cxnSp>
        <p:nvCxnSpPr>
          <p:cNvPr id="57" name="Straight Connector 56">
            <a:extLst>
              <a:ext uri="{FF2B5EF4-FFF2-40B4-BE49-F238E27FC236}">
                <a16:creationId xmlns:a16="http://schemas.microsoft.com/office/drawing/2014/main" id="{9DDC6E8D-1431-444B-9523-3E3B481C22A2}"/>
              </a:ext>
            </a:extLst>
          </p:cNvPr>
          <p:cNvCxnSpPr>
            <a:cxnSpLocks/>
            <a:endCxn id="41" idx="0"/>
          </p:cNvCxnSpPr>
          <p:nvPr/>
        </p:nvCxnSpPr>
        <p:spPr bwMode="auto">
          <a:xfrm>
            <a:off x="5234935" y="3778100"/>
            <a:ext cx="1" cy="674108"/>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59" name="Rectangle: Rounded Corners 58">
            <a:extLst>
              <a:ext uri="{FF2B5EF4-FFF2-40B4-BE49-F238E27FC236}">
                <a16:creationId xmlns:a16="http://schemas.microsoft.com/office/drawing/2014/main" id="{3CAB630D-0C73-43D5-9E86-76DDFC76CBCD}"/>
              </a:ext>
            </a:extLst>
          </p:cNvPr>
          <p:cNvSpPr/>
          <p:nvPr/>
        </p:nvSpPr>
        <p:spPr bwMode="auto">
          <a:xfrm>
            <a:off x="4975125" y="938969"/>
            <a:ext cx="5865423" cy="2250345"/>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Data</a:t>
            </a:r>
          </a:p>
          <a:p>
            <a:pPr marL="0" marR="0" indent="0" algn="l" defTabSz="914400" rtl="0" eaLnBrk="1" fontAlgn="base" latinLnBrk="0" hangingPunct="1">
              <a:lnSpc>
                <a:spcPct val="100000"/>
              </a:lnSpc>
              <a:spcBef>
                <a:spcPct val="0"/>
              </a:spcBef>
              <a:spcAft>
                <a:spcPct val="0"/>
              </a:spcAft>
              <a:buClrTx/>
              <a:buSzTx/>
              <a:buFontTx/>
              <a:buNone/>
              <a:tabLst/>
            </a:pPr>
            <a:r>
              <a:rPr lang="en-US" sz="2400" dirty="0"/>
              <a:t>Center</a:t>
            </a:r>
            <a:endParaRPr kumimoji="0" lang="en-US" sz="2400" b="0" i="0" u="none" strike="noStrike" cap="none" normalizeH="0" baseline="0" dirty="0">
              <a:ln>
                <a:noFill/>
              </a:ln>
              <a:solidFill>
                <a:schemeClr val="tx1"/>
              </a:solidFill>
              <a:effectLst/>
              <a:latin typeface="Tahoma" charset="0"/>
            </a:endParaRPr>
          </a:p>
        </p:txBody>
      </p:sp>
      <p:sp>
        <p:nvSpPr>
          <p:cNvPr id="60" name="Rectangle: Rounded Corners 59">
            <a:extLst>
              <a:ext uri="{FF2B5EF4-FFF2-40B4-BE49-F238E27FC236}">
                <a16:creationId xmlns:a16="http://schemas.microsoft.com/office/drawing/2014/main" id="{B6F84900-2711-48A4-A8CB-00455A0E3BF1}"/>
              </a:ext>
            </a:extLst>
          </p:cNvPr>
          <p:cNvSpPr/>
          <p:nvPr/>
        </p:nvSpPr>
        <p:spPr bwMode="auto">
          <a:xfrm>
            <a:off x="6136043" y="1054554"/>
            <a:ext cx="4590951" cy="200641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76" name="Google Shape;1922;p34">
            <a:extLst>
              <a:ext uri="{FF2B5EF4-FFF2-40B4-BE49-F238E27FC236}">
                <a16:creationId xmlns:a16="http://schemas.microsoft.com/office/drawing/2014/main" id="{2F812865-0BB0-4186-9E23-F8C273046489}"/>
              </a:ext>
            </a:extLst>
          </p:cNvPr>
          <p:cNvGrpSpPr/>
          <p:nvPr/>
        </p:nvGrpSpPr>
        <p:grpSpPr>
          <a:xfrm>
            <a:off x="9673484" y="2476824"/>
            <a:ext cx="407794" cy="410023"/>
            <a:chOff x="1655075" y="3392325"/>
            <a:chExt cx="548700" cy="551700"/>
          </a:xfrm>
        </p:grpSpPr>
        <p:sp>
          <p:nvSpPr>
            <p:cNvPr id="77" name="Google Shape;1923;p34">
              <a:extLst>
                <a:ext uri="{FF2B5EF4-FFF2-40B4-BE49-F238E27FC236}">
                  <a16:creationId xmlns:a16="http://schemas.microsoft.com/office/drawing/2014/main" id="{378A8596-6E45-40A3-B708-27D614E1F161}"/>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8" name="Google Shape;1924;p34">
              <a:extLst>
                <a:ext uri="{FF2B5EF4-FFF2-40B4-BE49-F238E27FC236}">
                  <a16:creationId xmlns:a16="http://schemas.microsoft.com/office/drawing/2014/main" id="{C23003BF-B8AB-45EB-9BC0-AB914552D8C2}"/>
                </a:ext>
              </a:extLst>
            </p:cNvPr>
            <p:cNvPicPr preferRelativeResize="0"/>
            <p:nvPr/>
          </p:nvPicPr>
          <p:blipFill rotWithShape="1">
            <a:blip r:embed="rId7">
              <a:alphaModFix/>
            </a:blip>
            <a:srcRect/>
            <a:stretch/>
          </p:blipFill>
          <p:spPr>
            <a:xfrm>
              <a:off x="1677300" y="3405800"/>
              <a:ext cx="495300" cy="533400"/>
            </a:xfrm>
            <a:prstGeom prst="rect">
              <a:avLst/>
            </a:prstGeom>
            <a:noFill/>
            <a:ln>
              <a:noFill/>
            </a:ln>
          </p:spPr>
        </p:pic>
      </p:grpSp>
      <p:cxnSp>
        <p:nvCxnSpPr>
          <p:cNvPr id="80" name="Straight Connector 79">
            <a:extLst>
              <a:ext uri="{FF2B5EF4-FFF2-40B4-BE49-F238E27FC236}">
                <a16:creationId xmlns:a16="http://schemas.microsoft.com/office/drawing/2014/main" id="{C1958038-A01F-49D4-BC41-25B630792BD7}"/>
              </a:ext>
            </a:extLst>
          </p:cNvPr>
          <p:cNvCxnSpPr>
            <a:stCxn id="78" idx="0"/>
          </p:cNvCxnSpPr>
          <p:nvPr/>
        </p:nvCxnSpPr>
        <p:spPr bwMode="auto">
          <a:xfrm flipH="1" flipV="1">
            <a:off x="9874055" y="2064141"/>
            <a:ext cx="1" cy="422698"/>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2" name="Straight Connector 81">
            <a:extLst>
              <a:ext uri="{FF2B5EF4-FFF2-40B4-BE49-F238E27FC236}">
                <a16:creationId xmlns:a16="http://schemas.microsoft.com/office/drawing/2014/main" id="{C1AB0A7D-5C63-4063-9F7A-C96065CFCDF2}"/>
              </a:ext>
            </a:extLst>
          </p:cNvPr>
          <p:cNvCxnSpPr>
            <a:stCxn id="78" idx="1"/>
          </p:cNvCxnSpPr>
          <p:nvPr/>
        </p:nvCxnSpPr>
        <p:spPr bwMode="auto">
          <a:xfrm flipH="1" flipV="1">
            <a:off x="9212649" y="2681835"/>
            <a:ext cx="477353" cy="3215"/>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4" name="Straight Connector 83">
            <a:extLst>
              <a:ext uri="{FF2B5EF4-FFF2-40B4-BE49-F238E27FC236}">
                <a16:creationId xmlns:a16="http://schemas.microsoft.com/office/drawing/2014/main" id="{2A432432-12ED-48A9-9E56-CC6416016B49}"/>
              </a:ext>
            </a:extLst>
          </p:cNvPr>
          <p:cNvCxnSpPr/>
          <p:nvPr/>
        </p:nvCxnSpPr>
        <p:spPr bwMode="auto">
          <a:xfrm flipH="1">
            <a:off x="6934225" y="2696718"/>
            <a:ext cx="483334"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6" name="Straight Connector 85">
            <a:extLst>
              <a:ext uri="{FF2B5EF4-FFF2-40B4-BE49-F238E27FC236}">
                <a16:creationId xmlns:a16="http://schemas.microsoft.com/office/drawing/2014/main" id="{4E9AFCB5-3DDC-4EBD-A613-0334C94AB260}"/>
              </a:ext>
            </a:extLst>
          </p:cNvPr>
          <p:cNvCxnSpPr/>
          <p:nvPr/>
        </p:nvCxnSpPr>
        <p:spPr bwMode="auto">
          <a:xfrm>
            <a:off x="6934225" y="2854297"/>
            <a:ext cx="0" cy="665651"/>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74" name="Rectangle: Rounded Corners 73">
            <a:extLst>
              <a:ext uri="{FF2B5EF4-FFF2-40B4-BE49-F238E27FC236}">
                <a16:creationId xmlns:a16="http://schemas.microsoft.com/office/drawing/2014/main" id="{AA0969FD-48A4-4A62-9B51-E33046C02D50}"/>
              </a:ext>
            </a:extLst>
          </p:cNvPr>
          <p:cNvSpPr/>
          <p:nvPr/>
        </p:nvSpPr>
        <p:spPr bwMode="auto">
          <a:xfrm>
            <a:off x="7258542" y="2514849"/>
            <a:ext cx="2271904" cy="363739"/>
          </a:xfrm>
          <a:prstGeom prst="roundRect">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Real-Time WAN Transport</a:t>
            </a:r>
          </a:p>
        </p:txBody>
      </p:sp>
      <p:grpSp>
        <p:nvGrpSpPr>
          <p:cNvPr id="68" name="Group 67">
            <a:extLst>
              <a:ext uri="{FF2B5EF4-FFF2-40B4-BE49-F238E27FC236}">
                <a16:creationId xmlns:a16="http://schemas.microsoft.com/office/drawing/2014/main" id="{E6DD9A23-E0F1-442D-89D3-FF222C132400}"/>
              </a:ext>
            </a:extLst>
          </p:cNvPr>
          <p:cNvGrpSpPr/>
          <p:nvPr/>
        </p:nvGrpSpPr>
        <p:grpSpPr>
          <a:xfrm>
            <a:off x="6280094" y="2505886"/>
            <a:ext cx="1005810" cy="362557"/>
            <a:chOff x="6394785" y="2576034"/>
            <a:chExt cx="1005810" cy="362557"/>
          </a:xfrm>
        </p:grpSpPr>
        <p:grpSp>
          <p:nvGrpSpPr>
            <p:cNvPr id="64" name="Group 63">
              <a:extLst>
                <a:ext uri="{FF2B5EF4-FFF2-40B4-BE49-F238E27FC236}">
                  <a16:creationId xmlns:a16="http://schemas.microsoft.com/office/drawing/2014/main" id="{48045707-43FB-42AC-801F-9DFC3A81308D}"/>
                </a:ext>
              </a:extLst>
            </p:cNvPr>
            <p:cNvGrpSpPr>
              <a:grpSpLocks noChangeAspect="1"/>
            </p:cNvGrpSpPr>
            <p:nvPr/>
          </p:nvGrpSpPr>
          <p:grpSpPr>
            <a:xfrm>
              <a:off x="6867638" y="2576034"/>
              <a:ext cx="362557" cy="362557"/>
              <a:chOff x="1432979" y="1279430"/>
              <a:chExt cx="595504" cy="595504"/>
            </a:xfrm>
          </p:grpSpPr>
          <p:sp>
            <p:nvSpPr>
              <p:cNvPr id="66" name="Rectangle: Rounded Corners 65">
                <a:extLst>
                  <a:ext uri="{FF2B5EF4-FFF2-40B4-BE49-F238E27FC236}">
                    <a16:creationId xmlns:a16="http://schemas.microsoft.com/office/drawing/2014/main" id="{1CBE2CF4-1B17-4C8B-AED3-FCD5F3123FBF}"/>
                  </a:ext>
                </a:extLst>
              </p:cNvPr>
              <p:cNvSpPr/>
              <p:nvPr/>
            </p:nvSpPr>
            <p:spPr bwMode="auto">
              <a:xfrm>
                <a:off x="1432979" y="1279431"/>
                <a:ext cx="595504" cy="595503"/>
              </a:xfrm>
              <a:prstGeom prst="roundRect">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67" name="Graphic 66" descr="Network with solid fill">
                <a:extLst>
                  <a:ext uri="{FF2B5EF4-FFF2-40B4-BE49-F238E27FC236}">
                    <a16:creationId xmlns:a16="http://schemas.microsoft.com/office/drawing/2014/main" id="{4AC00D7A-973A-4243-ADC9-9CD4D761A1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2979" y="1279430"/>
                <a:ext cx="595504" cy="595504"/>
              </a:xfrm>
              <a:prstGeom prst="rect">
                <a:avLst/>
              </a:prstGeom>
            </p:spPr>
          </p:pic>
        </p:grpSp>
        <p:sp>
          <p:nvSpPr>
            <p:cNvPr id="65" name="TextBox 64">
              <a:extLst>
                <a:ext uri="{FF2B5EF4-FFF2-40B4-BE49-F238E27FC236}">
                  <a16:creationId xmlns:a16="http://schemas.microsoft.com/office/drawing/2014/main" id="{6F138323-DBE5-4779-8F9E-E342E6F7E0F3}"/>
                </a:ext>
              </a:extLst>
            </p:cNvPr>
            <p:cNvSpPr txBox="1"/>
            <p:nvPr/>
          </p:nvSpPr>
          <p:spPr>
            <a:xfrm>
              <a:off x="6394785" y="2585891"/>
              <a:ext cx="1005810" cy="338554"/>
            </a:xfrm>
            <a:prstGeom prst="rect">
              <a:avLst/>
            </a:prstGeom>
            <a:noFill/>
          </p:spPr>
          <p:txBody>
            <a:bodyPr wrap="square" rtlCol="0">
              <a:spAutoFit/>
            </a:bodyPr>
            <a:lstStyle/>
            <a:p>
              <a:r>
                <a:rPr lang="en-US" sz="1600" dirty="0">
                  <a:solidFill>
                    <a:schemeClr val="bg1"/>
                  </a:solidFill>
                </a:rPr>
                <a:t>NAT</a:t>
              </a:r>
            </a:p>
          </p:txBody>
        </p:sp>
      </p:grpSp>
      <p:sp>
        <p:nvSpPr>
          <p:cNvPr id="5" name="Arrow: Left-Right 4">
            <a:extLst>
              <a:ext uri="{FF2B5EF4-FFF2-40B4-BE49-F238E27FC236}">
                <a16:creationId xmlns:a16="http://schemas.microsoft.com/office/drawing/2014/main" id="{1C6E2D65-F24F-415C-A45B-B0BA1274E27B}"/>
              </a:ext>
            </a:extLst>
          </p:cNvPr>
          <p:cNvSpPr/>
          <p:nvPr/>
        </p:nvSpPr>
        <p:spPr bwMode="auto">
          <a:xfrm>
            <a:off x="506458" y="3091593"/>
            <a:ext cx="11095366" cy="1028700"/>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OMG DDS WAN Databus</a:t>
            </a:r>
          </a:p>
        </p:txBody>
      </p:sp>
      <p:cxnSp>
        <p:nvCxnSpPr>
          <p:cNvPr id="96" name="Straight Connector 95">
            <a:extLst>
              <a:ext uri="{FF2B5EF4-FFF2-40B4-BE49-F238E27FC236}">
                <a16:creationId xmlns:a16="http://schemas.microsoft.com/office/drawing/2014/main" id="{979F93F9-0246-4CCB-82F4-7D0ACB27B390}"/>
              </a:ext>
            </a:extLst>
          </p:cNvPr>
          <p:cNvCxnSpPr/>
          <p:nvPr/>
        </p:nvCxnSpPr>
        <p:spPr bwMode="auto">
          <a:xfrm>
            <a:off x="9530446"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cxnSp>
        <p:nvCxnSpPr>
          <p:cNvPr id="98" name="Straight Connector 97">
            <a:extLst>
              <a:ext uri="{FF2B5EF4-FFF2-40B4-BE49-F238E27FC236}">
                <a16:creationId xmlns:a16="http://schemas.microsoft.com/office/drawing/2014/main" id="{A6D19642-F811-41D4-ACA6-33682BD77491}"/>
              </a:ext>
            </a:extLst>
          </p:cNvPr>
          <p:cNvCxnSpPr/>
          <p:nvPr/>
        </p:nvCxnSpPr>
        <p:spPr bwMode="auto">
          <a:xfrm>
            <a:off x="8298426"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cxnSp>
        <p:nvCxnSpPr>
          <p:cNvPr id="100" name="Straight Connector 99">
            <a:extLst>
              <a:ext uri="{FF2B5EF4-FFF2-40B4-BE49-F238E27FC236}">
                <a16:creationId xmlns:a16="http://schemas.microsoft.com/office/drawing/2014/main" id="{D7F305A5-1654-4FF8-965B-D8349C3FE1CA}"/>
              </a:ext>
            </a:extLst>
          </p:cNvPr>
          <p:cNvCxnSpPr/>
          <p:nvPr/>
        </p:nvCxnSpPr>
        <p:spPr bwMode="auto">
          <a:xfrm>
            <a:off x="7258542"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sp>
        <p:nvSpPr>
          <p:cNvPr id="75" name="Arrow: Left-Right 74">
            <a:extLst>
              <a:ext uri="{FF2B5EF4-FFF2-40B4-BE49-F238E27FC236}">
                <a16:creationId xmlns:a16="http://schemas.microsoft.com/office/drawing/2014/main" id="{DF8CC5C9-43AF-410E-A737-9E79FF1A4E33}"/>
              </a:ext>
            </a:extLst>
          </p:cNvPr>
          <p:cNvSpPr/>
          <p:nvPr/>
        </p:nvSpPr>
        <p:spPr bwMode="auto">
          <a:xfrm>
            <a:off x="6280094" y="1752168"/>
            <a:ext cx="4358410" cy="61175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Databus</a:t>
            </a:r>
          </a:p>
        </p:txBody>
      </p:sp>
      <p:grpSp>
        <p:nvGrpSpPr>
          <p:cNvPr id="101" name="Group 100">
            <a:extLst>
              <a:ext uri="{FF2B5EF4-FFF2-40B4-BE49-F238E27FC236}">
                <a16:creationId xmlns:a16="http://schemas.microsoft.com/office/drawing/2014/main" id="{468E2FF8-1C99-4954-B439-1CB3979710F7}"/>
              </a:ext>
            </a:extLst>
          </p:cNvPr>
          <p:cNvGrpSpPr/>
          <p:nvPr/>
        </p:nvGrpSpPr>
        <p:grpSpPr>
          <a:xfrm>
            <a:off x="6653890" y="1188720"/>
            <a:ext cx="3610981" cy="569220"/>
            <a:chOff x="6653890" y="1188720"/>
            <a:chExt cx="3610981" cy="569220"/>
          </a:xfrm>
        </p:grpSpPr>
        <p:grpSp>
          <p:nvGrpSpPr>
            <p:cNvPr id="90" name="Group 89">
              <a:extLst>
                <a:ext uri="{FF2B5EF4-FFF2-40B4-BE49-F238E27FC236}">
                  <a16:creationId xmlns:a16="http://schemas.microsoft.com/office/drawing/2014/main" id="{1659C79B-2B16-4B3C-9F80-413E95CD63EF}"/>
                </a:ext>
              </a:extLst>
            </p:cNvPr>
            <p:cNvGrpSpPr/>
            <p:nvPr/>
          </p:nvGrpSpPr>
          <p:grpSpPr>
            <a:xfrm>
              <a:off x="6663740" y="1188720"/>
              <a:ext cx="3601131" cy="569220"/>
              <a:chOff x="6943813" y="1188720"/>
              <a:chExt cx="3041782" cy="569220"/>
            </a:xfrm>
          </p:grpSpPr>
          <p:sp>
            <p:nvSpPr>
              <p:cNvPr id="87" name="Rectangle: Rounded Corners 86">
                <a:extLst>
                  <a:ext uri="{FF2B5EF4-FFF2-40B4-BE49-F238E27FC236}">
                    <a16:creationId xmlns:a16="http://schemas.microsoft.com/office/drawing/2014/main" id="{202762C3-8EF9-421D-90D1-2B7A04216F26}"/>
                  </a:ext>
                </a:extLst>
              </p:cNvPr>
              <p:cNvSpPr/>
              <p:nvPr/>
            </p:nvSpPr>
            <p:spPr bwMode="auto">
              <a:xfrm>
                <a:off x="6943813" y="1188720"/>
                <a:ext cx="940432"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Analyze</a:t>
                </a:r>
              </a:p>
            </p:txBody>
          </p:sp>
          <p:sp>
            <p:nvSpPr>
              <p:cNvPr id="88" name="Rectangle: Rounded Corners 87">
                <a:extLst>
                  <a:ext uri="{FF2B5EF4-FFF2-40B4-BE49-F238E27FC236}">
                    <a16:creationId xmlns:a16="http://schemas.microsoft.com/office/drawing/2014/main" id="{F9F89F6C-753E-41EF-B6CB-53CE914FB054}"/>
                  </a:ext>
                </a:extLst>
              </p:cNvPr>
              <p:cNvSpPr/>
              <p:nvPr/>
            </p:nvSpPr>
            <p:spPr bwMode="auto">
              <a:xfrm>
                <a:off x="7928053" y="1188720"/>
                <a:ext cx="803490"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Store</a:t>
                </a:r>
              </a:p>
            </p:txBody>
          </p:sp>
          <p:sp>
            <p:nvSpPr>
              <p:cNvPr id="89" name="Rectangle: Rounded Corners 88">
                <a:extLst>
                  <a:ext uri="{FF2B5EF4-FFF2-40B4-BE49-F238E27FC236}">
                    <a16:creationId xmlns:a16="http://schemas.microsoft.com/office/drawing/2014/main" id="{79502201-1D47-444F-A9E7-40B79959A982}"/>
                  </a:ext>
                </a:extLst>
              </p:cNvPr>
              <p:cNvSpPr/>
              <p:nvPr/>
            </p:nvSpPr>
            <p:spPr bwMode="auto">
              <a:xfrm>
                <a:off x="8775352" y="1188720"/>
                <a:ext cx="1210243"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Aggregate</a:t>
                </a:r>
              </a:p>
            </p:txBody>
          </p:sp>
        </p:grpSp>
        <p:pic>
          <p:nvPicPr>
            <p:cNvPr id="62" name="Graphic 61" descr="Database with solid fill">
              <a:extLst>
                <a:ext uri="{FF2B5EF4-FFF2-40B4-BE49-F238E27FC236}">
                  <a16:creationId xmlns:a16="http://schemas.microsoft.com/office/drawing/2014/main" id="{B9579CE5-95A7-4A36-B7F0-0C55EB4B77FE}"/>
                </a:ext>
              </a:extLst>
            </p:cNvPr>
            <p:cNvPicPr preferRelativeResize="0">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95445" y="1280160"/>
              <a:ext cx="411480" cy="411480"/>
            </a:xfrm>
            <a:prstGeom prst="rect">
              <a:avLst/>
            </a:prstGeom>
          </p:spPr>
        </p:pic>
        <p:pic>
          <p:nvPicPr>
            <p:cNvPr id="92" name="Graphic 91" descr="Bar graph with upward trend with solid fill">
              <a:extLst>
                <a:ext uri="{FF2B5EF4-FFF2-40B4-BE49-F238E27FC236}">
                  <a16:creationId xmlns:a16="http://schemas.microsoft.com/office/drawing/2014/main" id="{A8485A78-26FF-4C9F-95CB-E0406D184063}"/>
                </a:ext>
              </a:extLst>
            </p:cNvPr>
            <p:cNvPicPr preferRelativeResize="0">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3890" y="1280160"/>
              <a:ext cx="411480" cy="411480"/>
            </a:xfrm>
            <a:prstGeom prst="rect">
              <a:avLst/>
            </a:prstGeom>
          </p:spPr>
        </p:pic>
        <p:pic>
          <p:nvPicPr>
            <p:cNvPr id="94" name="Graphic 93" descr="Badge Follow with solid fill">
              <a:extLst>
                <a:ext uri="{FF2B5EF4-FFF2-40B4-BE49-F238E27FC236}">
                  <a16:creationId xmlns:a16="http://schemas.microsoft.com/office/drawing/2014/main" id="{C2158579-80FF-4B1B-A78A-668A856CA894}"/>
                </a:ext>
              </a:extLst>
            </p:cNvPr>
            <p:cNvPicPr preferRelativeResize="0">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56542" y="1280160"/>
              <a:ext cx="411480" cy="411480"/>
            </a:xfrm>
            <a:prstGeom prst="rect">
              <a:avLst/>
            </a:prstGeom>
          </p:spPr>
        </p:pic>
      </p:grpSp>
      <p:cxnSp>
        <p:nvCxnSpPr>
          <p:cNvPr id="104" name="Connector: Elbow 103">
            <a:extLst>
              <a:ext uri="{FF2B5EF4-FFF2-40B4-BE49-F238E27FC236}">
                <a16:creationId xmlns:a16="http://schemas.microsoft.com/office/drawing/2014/main" id="{D3BA00FD-4B90-4D77-A1F0-F4BB43316CD9}"/>
              </a:ext>
            </a:extLst>
          </p:cNvPr>
          <p:cNvCxnSpPr>
            <a:cxnSpLocks/>
          </p:cNvCxnSpPr>
          <p:nvPr/>
        </p:nvCxnSpPr>
        <p:spPr bwMode="auto">
          <a:xfrm rot="5400000" flipH="1" flipV="1">
            <a:off x="4972719" y="3141783"/>
            <a:ext cx="2295591" cy="1510569"/>
          </a:xfrm>
          <a:prstGeom prst="bentConnector3">
            <a:avLst>
              <a:gd name="adj1" fmla="val 61993"/>
            </a:avLst>
          </a:prstGeom>
          <a:solidFill>
            <a:schemeClr val="accent1"/>
          </a:solidFill>
          <a:ln w="28575" cap="flat" cmpd="sng" algn="ctr">
            <a:solidFill>
              <a:schemeClr val="tx1"/>
            </a:solidFill>
            <a:prstDash val="dash"/>
            <a:miter lim="800000"/>
            <a:headEnd type="none" w="med" len="med"/>
            <a:tailEnd type="none"/>
          </a:ln>
          <a:effectLst/>
        </p:spPr>
      </p:cxnSp>
      <p:cxnSp>
        <p:nvCxnSpPr>
          <p:cNvPr id="127" name="Straight Arrow Connector 126">
            <a:extLst>
              <a:ext uri="{FF2B5EF4-FFF2-40B4-BE49-F238E27FC236}">
                <a16:creationId xmlns:a16="http://schemas.microsoft.com/office/drawing/2014/main" id="{42B1443A-BFE3-47CE-A8CF-59236BA15FAF}"/>
              </a:ext>
            </a:extLst>
          </p:cNvPr>
          <p:cNvCxnSpPr>
            <a:cxnSpLocks/>
          </p:cNvCxnSpPr>
          <p:nvPr/>
        </p:nvCxnSpPr>
        <p:spPr bwMode="auto">
          <a:xfrm>
            <a:off x="6875799" y="2749270"/>
            <a:ext cx="486552" cy="0"/>
          </a:xfrm>
          <a:prstGeom prst="straightConnector1">
            <a:avLst/>
          </a:prstGeom>
          <a:solidFill>
            <a:schemeClr val="accent1"/>
          </a:solidFill>
          <a:ln w="28575" cap="flat" cmpd="sng" algn="ctr">
            <a:solidFill>
              <a:schemeClr val="tx1"/>
            </a:solidFill>
            <a:prstDash val="dash"/>
            <a:miter lim="800000"/>
            <a:headEnd type="none" w="med" len="med"/>
            <a:tailEnd type="triangle"/>
          </a:ln>
          <a:effectLst/>
        </p:spPr>
      </p:cxnSp>
      <p:sp>
        <p:nvSpPr>
          <p:cNvPr id="131" name="TextBox 130">
            <a:extLst>
              <a:ext uri="{FF2B5EF4-FFF2-40B4-BE49-F238E27FC236}">
                <a16:creationId xmlns:a16="http://schemas.microsoft.com/office/drawing/2014/main" id="{BE0D8175-53EC-4C13-A43F-943FFBE4DCE2}"/>
              </a:ext>
            </a:extLst>
          </p:cNvPr>
          <p:cNvSpPr txBox="1"/>
          <p:nvPr/>
        </p:nvSpPr>
        <p:spPr>
          <a:xfrm>
            <a:off x="731520" y="938969"/>
            <a:ext cx="4031392"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Edge-to-Data Center connectivity across a WAN</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Edge-to-Edge connectivity across a WAN</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OMG DDS connectivity within Data Centers and Edge Systems</a:t>
            </a:r>
          </a:p>
        </p:txBody>
      </p:sp>
    </p:spTree>
    <p:extLst>
      <p:ext uri="{BB962C8B-B14F-4D97-AF65-F5344CB8AC3E}">
        <p14:creationId xmlns:p14="http://schemas.microsoft.com/office/powerpoint/2010/main" val="16011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50" y="76675"/>
            <a:ext cx="7416800" cy="647700"/>
          </a:xfrm>
        </p:spPr>
        <p:txBody>
          <a:bodyPr>
            <a:normAutofit/>
          </a:bodyPr>
          <a:lstStyle/>
          <a:p>
            <a:r>
              <a:rPr lang="en-US" sz="2800" dirty="0"/>
              <a:t>OMG DDS Security Standard</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81636" y="1175543"/>
            <a:ext cx="3876914" cy="4506913"/>
          </a:xfrm>
          <a:ln>
            <a:solidFill>
              <a:schemeClr val="tx1"/>
            </a:solidFill>
          </a:ln>
          <a:effectLst>
            <a:outerShdw blurRad="50800" dist="38100" algn="l" rotWithShape="0">
              <a:prstClr val="black">
                <a:alpha val="40000"/>
              </a:prstClr>
            </a:outerShdw>
          </a:effectLst>
        </p:spPr>
      </p:pic>
      <p:sp>
        <p:nvSpPr>
          <p:cNvPr id="7" name="Content Placeholder 3"/>
          <p:cNvSpPr txBox="1">
            <a:spLocks/>
          </p:cNvSpPr>
          <p:nvPr/>
        </p:nvSpPr>
        <p:spPr>
          <a:xfrm>
            <a:off x="752475" y="1010806"/>
            <a:ext cx="6350000" cy="4507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OMG released the DDS Security specification (v1.2) in March 2024</a:t>
            </a:r>
          </a:p>
          <a:p>
            <a:pPr marL="0" marR="0" lvl="0" indent="0" algn="l" defTabSz="914400" rtl="0" eaLnBrk="1" fontAlgn="auto" latinLnBrk="0" hangingPunct="1">
              <a:lnSpc>
                <a:spcPct val="90000"/>
              </a:lnSpc>
              <a:spcBef>
                <a:spcPts val="1000"/>
              </a:spcBef>
              <a:spcAft>
                <a:spcPts val="0"/>
              </a:spcAft>
              <a:buClrTx/>
              <a:buSzPct val="100000"/>
              <a:buNone/>
              <a:tabLst/>
              <a:defRPr/>
            </a:pP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Collaboratively developed by several OMG DDS vendors</a:t>
            </a:r>
          </a:p>
          <a:p>
            <a:pPr marL="0" marR="0" lvl="0" indent="0" algn="l" defTabSz="914400" rtl="0" eaLnBrk="1" fontAlgn="auto" latinLnBrk="0" hangingPunct="1">
              <a:lnSpc>
                <a:spcPct val="90000"/>
              </a:lnSpc>
              <a:spcBef>
                <a:spcPts val="1000"/>
              </a:spcBef>
              <a:spcAft>
                <a:spcPts val="0"/>
              </a:spcAft>
              <a:buClrTx/>
              <a:buSzPct val="100000"/>
              <a:buNone/>
              <a:tabLst/>
              <a:defRPr/>
            </a:pP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Defines:</a:t>
            </a:r>
          </a:p>
          <a:p>
            <a:pPr marR="0" lvl="1" algn="l" defTabSz="914400" rtl="0" eaLnBrk="1" fontAlgn="auto" latinLnBrk="0" hangingPunct="1">
              <a:lnSpc>
                <a:spcPct val="90000"/>
              </a:lnSpc>
              <a:spcBef>
                <a:spcPts val="500"/>
              </a:spcBef>
              <a:spcAft>
                <a:spcPts val="0"/>
              </a:spcAft>
              <a:buClrTx/>
              <a:buSzPct val="7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OMG DDS Security Model</a:t>
            </a:r>
          </a:p>
          <a:p>
            <a:pPr marR="0" lvl="1" algn="l" defTabSz="914400" rtl="0" eaLnBrk="1" fontAlgn="auto" latinLnBrk="0" hangingPunct="1">
              <a:lnSpc>
                <a:spcPct val="90000"/>
              </a:lnSpc>
              <a:spcBef>
                <a:spcPts val="500"/>
              </a:spcBef>
              <a:spcAft>
                <a:spcPts val="0"/>
              </a:spcAft>
              <a:buClrTx/>
              <a:buSzPct val="7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Service Plugin Interface (SPI) Architecture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88FC84E-8570-1D66-C37C-5477FD86FB3E}"/>
              </a:ext>
            </a:extLst>
          </p:cNvPr>
          <p:cNvPicPr>
            <a:picLocks noChangeAspect="1"/>
          </p:cNvPicPr>
          <p:nvPr/>
        </p:nvPicPr>
        <p:blipFill>
          <a:blip r:embed="rId4"/>
          <a:stretch>
            <a:fillRect/>
          </a:stretch>
        </p:blipFill>
        <p:spPr>
          <a:xfrm>
            <a:off x="7381637" y="1306742"/>
            <a:ext cx="3877080" cy="4288988"/>
          </a:xfrm>
          <a:prstGeom prst="rect">
            <a:avLst/>
          </a:prstGeom>
        </p:spPr>
      </p:pic>
      <p:pic>
        <p:nvPicPr>
          <p:cNvPr id="8" name="Picture 7" descr="dds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2541" y="1879604"/>
            <a:ext cx="743818" cy="727434"/>
          </a:xfrm>
          <a:prstGeom prst="rect">
            <a:avLst/>
          </a:prstGeom>
        </p:spPr>
      </p:pic>
    </p:spTree>
    <p:extLst>
      <p:ext uri="{BB962C8B-B14F-4D97-AF65-F5344CB8AC3E}">
        <p14:creationId xmlns:p14="http://schemas.microsoft.com/office/powerpoint/2010/main" val="3683902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167" y="0"/>
            <a:ext cx="7416800" cy="841248"/>
          </a:xfrm>
        </p:spPr>
        <p:txBody>
          <a:bodyPr lIns="90000">
            <a:normAutofit/>
          </a:bodyPr>
          <a:lstStyle/>
          <a:p>
            <a:r>
              <a:rPr lang="en-US" sz="2800" dirty="0"/>
              <a:t>OMG DDS Security Standard</a:t>
            </a:r>
          </a:p>
        </p:txBody>
      </p:sp>
      <p:sp>
        <p:nvSpPr>
          <p:cNvPr id="3" name="Text Placeholder 2"/>
          <p:cNvSpPr>
            <a:spLocks noGrp="1"/>
          </p:cNvSpPr>
          <p:nvPr>
            <p:ph idx="1"/>
          </p:nvPr>
        </p:nvSpPr>
        <p:spPr>
          <a:xfrm>
            <a:off x="593061" y="1053389"/>
            <a:ext cx="10928351" cy="5423612"/>
          </a:xfrm>
        </p:spPr>
        <p:txBody>
          <a:bodyPr>
            <a:normAutofit fontScale="77500" lnSpcReduction="20000"/>
          </a:bodyPr>
          <a:lstStyle/>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Security Plugs into OMG DDS Middleware</a:t>
            </a:r>
          </a:p>
          <a:p>
            <a:pPr lvl="1">
              <a:buFont typeface="Wingdings" pitchFamily="2" charset="2"/>
              <a:buChar char="§"/>
            </a:pPr>
            <a:r>
              <a:rPr lang="en-US" sz="2200" dirty="0">
                <a:latin typeface="Arial" panose="020B0604020202020204" pitchFamily="34" charset="0"/>
                <a:cs typeface="Arial" panose="020B0604020202020204" pitchFamily="34" charset="0"/>
              </a:rPr>
              <a:t>Secures data-in-motion throughout the system</a:t>
            </a:r>
          </a:p>
          <a:p>
            <a:pPr lvl="1">
              <a:buFont typeface="Wingdings" pitchFamily="2" charset="2"/>
              <a:buChar char="§"/>
            </a:pPr>
            <a:r>
              <a:rPr lang="en-US" sz="2200" dirty="0">
                <a:latin typeface="Arial" panose="020B0604020202020204" pitchFamily="34" charset="0"/>
                <a:cs typeface="Arial" panose="020B0604020202020204" pitchFamily="34" charset="0"/>
              </a:rPr>
              <a:t>Can easily take DIS PDUs or TENA / HLA FOMs and convert them to Secure OMG DDS Topics</a:t>
            </a:r>
          </a:p>
          <a:p>
            <a:pPr lvl="1">
              <a:buFont typeface="Wingdings" pitchFamily="2" charset="2"/>
              <a:buChar char="§"/>
            </a:pPr>
            <a:r>
              <a:rPr lang="en-US" sz="2200" dirty="0">
                <a:latin typeface="Arial" panose="020B0604020202020204" pitchFamily="34" charset="0"/>
                <a:cs typeface="Arial" panose="020B0604020202020204" pitchFamily="34" charset="0"/>
              </a:rPr>
              <a:t>Programming language and Operating System interoperability</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Decentralized, Peer-to-Peer, and Highly Configurable</a:t>
            </a:r>
          </a:p>
          <a:p>
            <a:pPr lvl="1">
              <a:buFont typeface="Wingdings" pitchFamily="2" charset="2"/>
              <a:buChar char="§"/>
            </a:pPr>
            <a:r>
              <a:rPr lang="en-US" sz="2200" dirty="0">
                <a:latin typeface="Arial" panose="020B0604020202020204" pitchFamily="34" charset="0"/>
                <a:cs typeface="Arial" panose="020B0604020202020204" pitchFamily="34" charset="0"/>
              </a:rPr>
              <a:t>Fine-grained access control and security levels for each topic and partition</a:t>
            </a:r>
          </a:p>
          <a:p>
            <a:pPr lvl="1">
              <a:buFont typeface="Wingdings" pitchFamily="2" charset="2"/>
              <a:buChar char="§"/>
            </a:pPr>
            <a:r>
              <a:rPr lang="en-US" sz="2200" dirty="0">
                <a:latin typeface="Arial" panose="020B0604020202020204" pitchFamily="34" charset="0"/>
                <a:cs typeface="Arial" panose="020B0604020202020204" pitchFamily="34" charset="0"/>
              </a:rPr>
              <a:t>Each participant separately authenticated through mutual authentication</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OMG DDS Security has been vetted at the Cybersecurity Warfare ranges at Quantico, VA and Orlando, FL</a:t>
            </a:r>
          </a:p>
          <a:p>
            <a:pPr lvl="1">
              <a:buFont typeface="Wingdings" pitchFamily="2" charset="2"/>
              <a:buChar char="§"/>
            </a:pPr>
            <a:r>
              <a:rPr lang="en-US" sz="2200" dirty="0">
                <a:latin typeface="Arial" panose="020B0604020202020204" pitchFamily="34" charset="0"/>
                <a:cs typeface="Arial" panose="020B0604020202020204" pitchFamily="34" charset="0"/>
              </a:rPr>
              <a:t>USAF has funded a SBIR project for Multi-Level Security for LVC simulations</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OMG DDS Security is a natural fit for Multi-Domain Operations systems</a:t>
            </a:r>
          </a:p>
          <a:p>
            <a:pPr lvl="1">
              <a:buFont typeface="Wingdings" pitchFamily="2" charset="2"/>
              <a:buChar char="§"/>
            </a:pPr>
            <a:r>
              <a:rPr lang="en-US" sz="2200" dirty="0">
                <a:latin typeface="Arial" panose="020B0604020202020204" pitchFamily="34" charset="0"/>
                <a:cs typeface="Arial" panose="020B0604020202020204" pitchFamily="34" charset="0"/>
              </a:rPr>
              <a:t>Joint Battle Command Platform JBC-P</a:t>
            </a:r>
          </a:p>
          <a:p>
            <a:pPr lvl="1">
              <a:buFont typeface="Wingdings" pitchFamily="2" charset="2"/>
              <a:buChar char="§"/>
            </a:pPr>
            <a:r>
              <a:rPr lang="en-US" sz="2200" dirty="0">
                <a:latin typeface="Arial" panose="020B0604020202020204" pitchFamily="34" charset="0"/>
                <a:cs typeface="Arial" panose="020B0604020202020204" pitchFamily="34" charset="0"/>
              </a:rPr>
              <a:t>Integrated Air and Missile Defense Battle Control System IBCS </a:t>
            </a:r>
          </a:p>
          <a:p>
            <a:pPr lvl="1">
              <a:buFont typeface="Wingdings" pitchFamily="2" charset="2"/>
              <a:buChar char="§"/>
            </a:pPr>
            <a:r>
              <a:rPr lang="en-US" sz="2200" dirty="0">
                <a:latin typeface="Arial" panose="020B0604020202020204" pitchFamily="34" charset="0"/>
                <a:cs typeface="Arial" panose="020B0604020202020204" pitchFamily="34" charset="0"/>
              </a:rPr>
              <a:t>Cooperative Engagement Capability CEC </a:t>
            </a:r>
          </a:p>
          <a:p>
            <a:pPr lvl="1">
              <a:buFont typeface="Wingdings" pitchFamily="2" charset="2"/>
              <a:buChar char="§"/>
            </a:pPr>
            <a:r>
              <a:rPr lang="en-US" sz="2200" dirty="0">
                <a:latin typeface="Arial" panose="020B0604020202020204" pitchFamily="34" charset="0"/>
                <a:cs typeface="Arial" panose="020B0604020202020204" pitchFamily="34" charset="0"/>
              </a:rPr>
              <a:t>Universal Ground Control Station UGCS</a:t>
            </a:r>
          </a:p>
          <a:p>
            <a:pPr lvl="1">
              <a:buFont typeface="Wingdings" pitchFamily="2" charset="2"/>
              <a:buChar char="§"/>
            </a:pPr>
            <a:r>
              <a:rPr lang="en-US" sz="2200" dirty="0">
                <a:latin typeface="Arial" panose="020B0604020202020204" pitchFamily="34" charset="0"/>
                <a:cs typeface="Arial" panose="020B0604020202020204" pitchFamily="34" charset="0"/>
              </a:rPr>
              <a:t>All branches of the military, including Space Force, use OMG DDS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070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6" name="Rectangle 2"/>
          <p:cNvSpPr>
            <a:spLocks noGrp="1" noChangeArrowheads="1"/>
          </p:cNvSpPr>
          <p:nvPr>
            <p:ph type="title"/>
          </p:nvPr>
        </p:nvSpPr>
        <p:spPr>
          <a:xfrm>
            <a:off x="2212257" y="16173"/>
            <a:ext cx="7767486" cy="696451"/>
          </a:xfrm>
        </p:spPr>
        <p:txBody>
          <a:bodyPr>
            <a:normAutofit fontScale="90000"/>
          </a:bodyPr>
          <a:lstStyle/>
          <a:p>
            <a:r>
              <a:rPr lang="en-US" sz="2800" dirty="0"/>
              <a:t>OMG DDS: Data-Centric, Fine-Grained Security</a:t>
            </a:r>
          </a:p>
        </p:txBody>
      </p:sp>
      <p:sp>
        <p:nvSpPr>
          <p:cNvPr id="201" name="Content Placeholder 200"/>
          <p:cNvSpPr>
            <a:spLocks noGrp="1"/>
          </p:cNvSpPr>
          <p:nvPr>
            <p:ph idx="1"/>
          </p:nvPr>
        </p:nvSpPr>
        <p:spPr/>
        <p:txBody>
          <a:bodyPr>
            <a:normAutofit fontScale="62500" lnSpcReduction="20000"/>
          </a:bodyPr>
          <a:lstStyle/>
          <a:p>
            <a:pPr>
              <a:lnSpc>
                <a:spcPct val="120000"/>
              </a:lnSpc>
              <a:buSzPct val="100000"/>
              <a:buFont typeface="Wingdings" panose="05000000000000000000" pitchFamily="2" charset="2"/>
              <a:buChar char="§"/>
            </a:pPr>
            <a:r>
              <a:rPr lang="en-US" sz="3800" b="1" dirty="0">
                <a:latin typeface="Arial" panose="020B0604020202020204" pitchFamily="34" charset="0"/>
                <a:cs typeface="Arial" panose="020B0604020202020204" pitchFamily="34" charset="0"/>
              </a:rPr>
              <a:t>Per-Data-Topic Security</a:t>
            </a:r>
          </a:p>
          <a:p>
            <a:pPr lvl="1">
              <a:lnSpc>
                <a:spcPct val="120000"/>
              </a:lnSpc>
              <a:buFont typeface="Wingdings" panose="05000000000000000000" pitchFamily="2" charset="2"/>
              <a:buChar char="§"/>
            </a:pPr>
            <a:r>
              <a:rPr lang="en-US" sz="3100" dirty="0">
                <a:latin typeface="Arial" panose="020B0604020202020204" pitchFamily="34" charset="0"/>
                <a:cs typeface="Arial" panose="020B0604020202020204" pitchFamily="34" charset="0"/>
              </a:rPr>
              <a:t>Control </a:t>
            </a:r>
            <a:r>
              <a:rPr lang="en-US" sz="3100" dirty="0" err="1">
                <a:latin typeface="Arial" panose="020B0604020202020204" pitchFamily="34" charset="0"/>
                <a:cs typeface="Arial" panose="020B0604020202020204" pitchFamily="34" charset="0"/>
              </a:rPr>
              <a:t>r,w</a:t>
            </a:r>
            <a:r>
              <a:rPr lang="en-US" sz="3100" dirty="0">
                <a:latin typeface="Arial" panose="020B0604020202020204" pitchFamily="34" charset="0"/>
                <a:cs typeface="Arial" panose="020B0604020202020204" pitchFamily="34" charset="0"/>
              </a:rPr>
              <a:t> access for each function</a:t>
            </a:r>
          </a:p>
          <a:p>
            <a:pPr lvl="1">
              <a:lnSpc>
                <a:spcPct val="120000"/>
              </a:lnSpc>
              <a:buFont typeface="Wingdings" panose="05000000000000000000" pitchFamily="2" charset="2"/>
              <a:buChar char="§"/>
            </a:pPr>
            <a:r>
              <a:rPr lang="en-US" sz="3100" dirty="0">
                <a:latin typeface="Arial" panose="020B0604020202020204" pitchFamily="34" charset="0"/>
                <a:cs typeface="Arial" panose="020B0604020202020204" pitchFamily="34" charset="0"/>
              </a:rPr>
              <a:t>Ensures proper dataflow operation</a:t>
            </a:r>
          </a:p>
          <a:p>
            <a:pPr>
              <a:lnSpc>
                <a:spcPct val="120000"/>
              </a:lnSpc>
              <a:buSzPct val="100000"/>
              <a:buFont typeface="Wingdings" panose="05000000000000000000" pitchFamily="2" charset="2"/>
              <a:buChar char="§"/>
            </a:pPr>
            <a:r>
              <a:rPr lang="en-US" sz="3800" b="1" dirty="0">
                <a:latin typeface="Arial" panose="020B0604020202020204" pitchFamily="34" charset="0"/>
                <a:cs typeface="Arial" panose="020B0604020202020204" pitchFamily="34" charset="0"/>
              </a:rPr>
              <a:t>Complete Protection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Discovery authentication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Data-centric access control</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Cryptography</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Tagging and logging</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Non-repudiation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Secure multicast</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100% standards compliant</a:t>
            </a:r>
          </a:p>
          <a:p>
            <a:pPr lvl="1">
              <a:lnSpc>
                <a:spcPct val="120000"/>
              </a:lnSpc>
            </a:pPr>
            <a:endParaRPr lang="en-US" dirty="0"/>
          </a:p>
          <a:p>
            <a:pPr lvl="1">
              <a:lnSpc>
                <a:spcPct val="120000"/>
              </a:lnSpc>
            </a:pPr>
            <a:endParaRPr lang="en-US" dirty="0"/>
          </a:p>
        </p:txBody>
      </p:sp>
      <p:sp>
        <p:nvSpPr>
          <p:cNvPr id="53" name="Rounded Rectangle 5">
            <a:extLst>
              <a:ext uri="{FF2B5EF4-FFF2-40B4-BE49-F238E27FC236}">
                <a16:creationId xmlns:a16="http://schemas.microsoft.com/office/drawing/2014/main" id="{BEE53A28-0EA7-4583-853D-10E5A6E89D7D}"/>
              </a:ext>
            </a:extLst>
          </p:cNvPr>
          <p:cNvSpPr/>
          <p:nvPr/>
        </p:nvSpPr>
        <p:spPr>
          <a:xfrm>
            <a:off x="5751836" y="2517323"/>
            <a:ext cx="4403039" cy="1411781"/>
          </a:xfrm>
          <a:prstGeom prst="roundRect">
            <a:avLst/>
          </a:prstGeom>
          <a:solidFill>
            <a:srgbClr val="ED7D31">
              <a:lumMod val="40000"/>
              <a:lumOff val="6000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68CF039C-89E0-4CB4-9663-E4C274DCEEEB}"/>
              </a:ext>
            </a:extLst>
          </p:cNvPr>
          <p:cNvSpPr/>
          <p:nvPr/>
        </p:nvSpPr>
        <p:spPr>
          <a:xfrm>
            <a:off x="9173873"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Operator</a:t>
            </a:r>
          </a:p>
        </p:txBody>
      </p:sp>
      <p:sp>
        <p:nvSpPr>
          <p:cNvPr id="55" name="Rectangle 49">
            <a:extLst>
              <a:ext uri="{FF2B5EF4-FFF2-40B4-BE49-F238E27FC236}">
                <a16:creationId xmlns:a16="http://schemas.microsoft.com/office/drawing/2014/main" id="{E64AF9B2-34A1-4AB8-8CDB-715AA4CDA267}"/>
              </a:ext>
            </a:extLst>
          </p:cNvPr>
          <p:cNvSpPr>
            <a:spLocks noChangeArrowheads="1"/>
          </p:cNvSpPr>
          <p:nvPr/>
        </p:nvSpPr>
        <p:spPr bwMode="auto">
          <a:xfrm>
            <a:off x="8798361" y="2710743"/>
            <a:ext cx="890012" cy="916578"/>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56" name="Straight Connector 55">
            <a:extLst>
              <a:ext uri="{FF2B5EF4-FFF2-40B4-BE49-F238E27FC236}">
                <a16:creationId xmlns:a16="http://schemas.microsoft.com/office/drawing/2014/main" id="{AEAE9D19-F923-40C8-8611-8840457CA38E}"/>
              </a:ext>
            </a:extLst>
          </p:cNvPr>
          <p:cNvCxnSpPr>
            <a:stCxn id="80" idx="2"/>
          </p:cNvCxnSpPr>
          <p:nvPr/>
        </p:nvCxnSpPr>
        <p:spPr>
          <a:xfrm>
            <a:off x="6206020" y="1741403"/>
            <a:ext cx="274012" cy="922322"/>
          </a:xfrm>
          <a:prstGeom prst="line">
            <a:avLst/>
          </a:prstGeom>
          <a:noFill/>
          <a:ln w="57150" cap="flat" cmpd="sng" algn="ctr">
            <a:solidFill>
              <a:srgbClr val="4472C4"/>
            </a:solidFill>
            <a:prstDash val="solid"/>
            <a:miter lim="800000"/>
            <a:headEnd type="none" w="med" len="med"/>
            <a:tailEnd type="triangle" w="med" len="med"/>
          </a:ln>
          <a:effectLst/>
        </p:spPr>
      </p:cxnSp>
      <p:cxnSp>
        <p:nvCxnSpPr>
          <p:cNvPr id="57" name="Straight Connector 56">
            <a:extLst>
              <a:ext uri="{FF2B5EF4-FFF2-40B4-BE49-F238E27FC236}">
                <a16:creationId xmlns:a16="http://schemas.microsoft.com/office/drawing/2014/main" id="{1373DBB5-649D-4A8E-969E-DA3E77484038}"/>
              </a:ext>
            </a:extLst>
          </p:cNvPr>
          <p:cNvCxnSpPr/>
          <p:nvPr/>
        </p:nvCxnSpPr>
        <p:spPr>
          <a:xfrm flipH="1">
            <a:off x="6576565" y="1776328"/>
            <a:ext cx="546629" cy="887397"/>
          </a:xfrm>
          <a:prstGeom prst="line">
            <a:avLst/>
          </a:prstGeom>
          <a:noFill/>
          <a:ln w="57150" cap="flat" cmpd="sng" algn="ctr">
            <a:solidFill>
              <a:srgbClr val="4472C4"/>
            </a:solidFill>
            <a:prstDash val="solid"/>
            <a:miter lim="800000"/>
            <a:headEnd type="triangle" w="med" len="med"/>
            <a:tailEnd type="none" w="med" len="med"/>
          </a:ln>
          <a:effectLst/>
        </p:spPr>
      </p:cxnSp>
      <p:cxnSp>
        <p:nvCxnSpPr>
          <p:cNvPr id="58" name="Straight Connector 57">
            <a:extLst>
              <a:ext uri="{FF2B5EF4-FFF2-40B4-BE49-F238E27FC236}">
                <a16:creationId xmlns:a16="http://schemas.microsoft.com/office/drawing/2014/main" id="{77A427C8-1886-498B-BF78-D94E93C5DD3D}"/>
              </a:ext>
            </a:extLst>
          </p:cNvPr>
          <p:cNvCxnSpPr/>
          <p:nvPr/>
        </p:nvCxnSpPr>
        <p:spPr>
          <a:xfrm flipH="1">
            <a:off x="9243367" y="1786369"/>
            <a:ext cx="407807" cy="887254"/>
          </a:xfrm>
          <a:prstGeom prst="line">
            <a:avLst/>
          </a:prstGeom>
          <a:noFill/>
          <a:ln w="57150" cap="flat" cmpd="sng" algn="ctr">
            <a:solidFill>
              <a:srgbClr val="70AD47"/>
            </a:solidFill>
            <a:prstDash val="solid"/>
            <a:miter lim="800000"/>
            <a:headEnd type="none" w="med" len="med"/>
            <a:tailEnd type="triangle" w="med" len="med"/>
          </a:ln>
          <a:effectLst/>
        </p:spPr>
      </p:cxnSp>
      <p:cxnSp>
        <p:nvCxnSpPr>
          <p:cNvPr id="59" name="Straight Connector 58">
            <a:extLst>
              <a:ext uri="{FF2B5EF4-FFF2-40B4-BE49-F238E27FC236}">
                <a16:creationId xmlns:a16="http://schemas.microsoft.com/office/drawing/2014/main" id="{D4A25D50-CC17-400E-B713-28981BC14B80}"/>
              </a:ext>
            </a:extLst>
          </p:cNvPr>
          <p:cNvCxnSpPr/>
          <p:nvPr/>
        </p:nvCxnSpPr>
        <p:spPr>
          <a:xfrm>
            <a:off x="8603770" y="1776328"/>
            <a:ext cx="549889" cy="897295"/>
          </a:xfrm>
          <a:prstGeom prst="line">
            <a:avLst/>
          </a:prstGeom>
          <a:noFill/>
          <a:ln w="57150" cap="flat" cmpd="sng" algn="ctr">
            <a:solidFill>
              <a:srgbClr val="70AD47"/>
            </a:solidFill>
            <a:prstDash val="solid"/>
            <a:miter lim="800000"/>
            <a:headEnd type="none" w="med" len="med"/>
            <a:tailEnd type="triangle" w="med" len="med"/>
          </a:ln>
          <a:effectLst/>
        </p:spPr>
      </p:cxnSp>
      <p:cxnSp>
        <p:nvCxnSpPr>
          <p:cNvPr id="60" name="Straight Connector 59">
            <a:extLst>
              <a:ext uri="{FF2B5EF4-FFF2-40B4-BE49-F238E27FC236}">
                <a16:creationId xmlns:a16="http://schemas.microsoft.com/office/drawing/2014/main" id="{3F95FCB8-87F7-4AE8-B6B6-6876DDA8F099}"/>
              </a:ext>
            </a:extLst>
          </p:cNvPr>
          <p:cNvCxnSpPr/>
          <p:nvPr/>
        </p:nvCxnSpPr>
        <p:spPr>
          <a:xfrm>
            <a:off x="7352391" y="1776328"/>
            <a:ext cx="626094" cy="887397"/>
          </a:xfrm>
          <a:prstGeom prst="line">
            <a:avLst/>
          </a:prstGeom>
          <a:noFill/>
          <a:ln w="57150" cap="flat" cmpd="sng" algn="ctr">
            <a:solidFill>
              <a:srgbClr val="FF0000"/>
            </a:solidFill>
            <a:prstDash val="solid"/>
            <a:miter lim="800000"/>
            <a:headEnd type="none" w="med" len="med"/>
            <a:tailEnd type="triangle" w="med" len="med"/>
          </a:ln>
          <a:effectLst/>
        </p:spPr>
      </p:cxnSp>
      <p:cxnSp>
        <p:nvCxnSpPr>
          <p:cNvPr id="61" name="Straight Connector 60">
            <a:extLst>
              <a:ext uri="{FF2B5EF4-FFF2-40B4-BE49-F238E27FC236}">
                <a16:creationId xmlns:a16="http://schemas.microsoft.com/office/drawing/2014/main" id="{AC25120C-4C9B-4766-B5D0-F419F430ED47}"/>
              </a:ext>
            </a:extLst>
          </p:cNvPr>
          <p:cNvCxnSpPr>
            <a:stCxn id="66" idx="2"/>
          </p:cNvCxnSpPr>
          <p:nvPr/>
        </p:nvCxnSpPr>
        <p:spPr>
          <a:xfrm flipH="1">
            <a:off x="6737198" y="1741403"/>
            <a:ext cx="1780808" cy="922322"/>
          </a:xfrm>
          <a:prstGeom prst="line">
            <a:avLst/>
          </a:prstGeom>
          <a:noFill/>
          <a:ln w="57150" cap="flat" cmpd="sng" algn="ctr">
            <a:solidFill>
              <a:srgbClr val="4472C4"/>
            </a:solidFill>
            <a:prstDash val="solid"/>
            <a:miter lim="800000"/>
            <a:headEnd type="triangle" w="med" len="med"/>
            <a:tailEnd type="none" w="med" len="med"/>
          </a:ln>
          <a:effectLst/>
        </p:spPr>
      </p:cxnSp>
      <p:sp>
        <p:nvSpPr>
          <p:cNvPr id="62" name="Rectangle 61">
            <a:extLst>
              <a:ext uri="{FF2B5EF4-FFF2-40B4-BE49-F238E27FC236}">
                <a16:creationId xmlns:a16="http://schemas.microsoft.com/office/drawing/2014/main" id="{415DA3EC-AEB9-498C-92C0-84100271E50F}"/>
              </a:ext>
            </a:extLst>
          </p:cNvPr>
          <p:cNvSpPr/>
          <p:nvPr/>
        </p:nvSpPr>
        <p:spPr>
          <a:xfrm>
            <a:off x="9028264" y="3618685"/>
            <a:ext cx="458011" cy="307777"/>
          </a:xfrm>
          <a:prstGeom prst="rect">
            <a:avLst/>
          </a:prstGeom>
        </p:spPr>
        <p:txBody>
          <a:bodyPr wrap="none">
            <a:spAutoFit/>
          </a:bodyPr>
          <a:lstStyle/>
          <a:p>
            <a:pPr algn="ctr" fontAlgn="auto">
              <a:spcBef>
                <a:spcPts val="0"/>
              </a:spcBef>
              <a:spcAft>
                <a:spcPts val="0"/>
              </a:spcAft>
            </a:pPr>
            <a:r>
              <a:rPr lang="en-US" sz="1400" dirty="0">
                <a:solidFill>
                  <a:prstClr val="black"/>
                </a:solidFill>
                <a:latin typeface="Calibri" panose="020F0502020204030204"/>
              </a:rPr>
              <a:t>Fire</a:t>
            </a:r>
          </a:p>
        </p:txBody>
      </p:sp>
      <p:cxnSp>
        <p:nvCxnSpPr>
          <p:cNvPr id="63" name="Straight Connector 62">
            <a:extLst>
              <a:ext uri="{FF2B5EF4-FFF2-40B4-BE49-F238E27FC236}">
                <a16:creationId xmlns:a16="http://schemas.microsoft.com/office/drawing/2014/main" id="{E06D017E-FA12-48C6-971E-9DCFDD34558B}"/>
              </a:ext>
            </a:extLst>
          </p:cNvPr>
          <p:cNvCxnSpPr/>
          <p:nvPr/>
        </p:nvCxnSpPr>
        <p:spPr>
          <a:xfrm flipV="1">
            <a:off x="9846311" y="1741403"/>
            <a:ext cx="0" cy="793545"/>
          </a:xfrm>
          <a:prstGeom prst="line">
            <a:avLst/>
          </a:prstGeom>
          <a:noFill/>
          <a:ln w="57150" cap="flat" cmpd="sng" algn="ctr">
            <a:solidFill>
              <a:srgbClr val="70AD47">
                <a:lumMod val="40000"/>
                <a:lumOff val="60000"/>
              </a:srgbClr>
            </a:solidFill>
            <a:prstDash val="solid"/>
            <a:miter lim="800000"/>
            <a:headEnd type="none" w="med" len="med"/>
            <a:tailEnd type="triangle" w="med" len="med"/>
          </a:ln>
          <a:effectLst/>
        </p:spPr>
      </p:cxnSp>
      <p:sp>
        <p:nvSpPr>
          <p:cNvPr id="64" name="TextBox 63">
            <a:extLst>
              <a:ext uri="{FF2B5EF4-FFF2-40B4-BE49-F238E27FC236}">
                <a16:creationId xmlns:a16="http://schemas.microsoft.com/office/drawing/2014/main" id="{F9E27B9C-2FAD-46C3-95A7-B0A8FB8F1835}"/>
              </a:ext>
            </a:extLst>
          </p:cNvPr>
          <p:cNvSpPr txBox="1"/>
          <p:nvPr/>
        </p:nvSpPr>
        <p:spPr>
          <a:xfrm>
            <a:off x="10299490" y="3030964"/>
            <a:ext cx="1393523" cy="400110"/>
          </a:xfrm>
          <a:prstGeom prst="rect">
            <a:avLst/>
          </a:prstGeom>
          <a:noFill/>
        </p:spPr>
        <p:txBody>
          <a:bodyPr wrap="none" rtlCol="0">
            <a:spAutoFit/>
          </a:bodyPr>
          <a:lstStyle/>
          <a:p>
            <a:pPr algn="ctr" fontAlgn="auto">
              <a:spcBef>
                <a:spcPts val="0"/>
              </a:spcBef>
              <a:spcAft>
                <a:spcPts val="0"/>
              </a:spcAft>
            </a:pPr>
            <a:r>
              <a:rPr lang="en-US" sz="2000" b="1" dirty="0">
                <a:solidFill>
                  <a:srgbClr val="ED7D31"/>
                </a:solidFill>
                <a:latin typeface="Calibri" panose="020F0502020204030204"/>
              </a:rPr>
              <a:t>Data Topics</a:t>
            </a:r>
          </a:p>
        </p:txBody>
      </p:sp>
      <p:sp>
        <p:nvSpPr>
          <p:cNvPr id="65" name="TextBox 64">
            <a:extLst>
              <a:ext uri="{FF2B5EF4-FFF2-40B4-BE49-F238E27FC236}">
                <a16:creationId xmlns:a16="http://schemas.microsoft.com/office/drawing/2014/main" id="{7101B34E-2B01-4E47-A340-69DC9E6AEE67}"/>
              </a:ext>
            </a:extLst>
          </p:cNvPr>
          <p:cNvSpPr txBox="1"/>
          <p:nvPr/>
        </p:nvSpPr>
        <p:spPr>
          <a:xfrm>
            <a:off x="10299490" y="1272401"/>
            <a:ext cx="1500091" cy="400110"/>
          </a:xfrm>
          <a:prstGeom prst="rect">
            <a:avLst/>
          </a:prstGeom>
          <a:noFill/>
        </p:spPr>
        <p:txBody>
          <a:bodyPr wrap="none" rtlCol="0">
            <a:spAutoFit/>
          </a:bodyPr>
          <a:lstStyle/>
          <a:p>
            <a:pPr algn="ctr" fontAlgn="auto">
              <a:spcBef>
                <a:spcPts val="0"/>
              </a:spcBef>
              <a:spcAft>
                <a:spcPts val="0"/>
              </a:spcAft>
            </a:pPr>
            <a:r>
              <a:rPr lang="en-US" sz="2000" b="1" dirty="0">
                <a:solidFill>
                  <a:srgbClr val="F77B0B"/>
                </a:solidFill>
                <a:latin typeface="Calibri" panose="020F0502020204030204"/>
              </a:rPr>
              <a:t>Applications</a:t>
            </a:r>
            <a:endParaRPr lang="en-US" sz="1600" b="1" dirty="0">
              <a:solidFill>
                <a:srgbClr val="F77B0B"/>
              </a:solidFill>
              <a:latin typeface="Calibri" panose="020F0502020204030204"/>
            </a:endParaRPr>
          </a:p>
        </p:txBody>
      </p:sp>
      <p:sp>
        <p:nvSpPr>
          <p:cNvPr id="66" name="Rectangle: Rounded Corners 67">
            <a:extLst>
              <a:ext uri="{FF2B5EF4-FFF2-40B4-BE49-F238E27FC236}">
                <a16:creationId xmlns:a16="http://schemas.microsoft.com/office/drawing/2014/main" id="{1559DB9D-A129-45E1-9B0F-0A8D86D93B95}"/>
              </a:ext>
            </a:extLst>
          </p:cNvPr>
          <p:cNvSpPr/>
          <p:nvPr/>
        </p:nvSpPr>
        <p:spPr>
          <a:xfrm>
            <a:off x="8017881"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Control</a:t>
            </a:r>
          </a:p>
        </p:txBody>
      </p:sp>
      <p:sp>
        <p:nvSpPr>
          <p:cNvPr id="69" name="Rectangle: Rounded Corners 67">
            <a:extLst>
              <a:ext uri="{FF2B5EF4-FFF2-40B4-BE49-F238E27FC236}">
                <a16:creationId xmlns:a16="http://schemas.microsoft.com/office/drawing/2014/main" id="{7ABA9CB6-9417-4F38-B612-DADBEACB76BE}"/>
              </a:ext>
            </a:extLst>
          </p:cNvPr>
          <p:cNvSpPr/>
          <p:nvPr/>
        </p:nvSpPr>
        <p:spPr>
          <a:xfrm>
            <a:off x="6861888"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Visualize</a:t>
            </a:r>
          </a:p>
        </p:txBody>
      </p:sp>
      <p:sp>
        <p:nvSpPr>
          <p:cNvPr id="80" name="Rectangle: Rounded Corners 67">
            <a:extLst>
              <a:ext uri="{FF2B5EF4-FFF2-40B4-BE49-F238E27FC236}">
                <a16:creationId xmlns:a16="http://schemas.microsoft.com/office/drawing/2014/main" id="{59F23056-5CD7-47DE-9C07-E1600920D1EC}"/>
              </a:ext>
            </a:extLst>
          </p:cNvPr>
          <p:cNvSpPr/>
          <p:nvPr/>
        </p:nvSpPr>
        <p:spPr>
          <a:xfrm>
            <a:off x="5705895"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Simulate</a:t>
            </a:r>
          </a:p>
        </p:txBody>
      </p:sp>
      <p:pic>
        <p:nvPicPr>
          <p:cNvPr id="82" name="Picture 81">
            <a:extLst>
              <a:ext uri="{FF2B5EF4-FFF2-40B4-BE49-F238E27FC236}">
                <a16:creationId xmlns:a16="http://schemas.microsoft.com/office/drawing/2014/main" id="{60B5E79A-2F04-4819-A901-382E37669E1D}"/>
              </a:ext>
            </a:extLst>
          </p:cNvPr>
          <p:cNvPicPr>
            <a:picLocks noChangeAspect="1"/>
          </p:cNvPicPr>
          <p:nvPr/>
        </p:nvPicPr>
        <p:blipFill>
          <a:blip r:embed="rId3"/>
          <a:stretch>
            <a:fillRect/>
          </a:stretch>
        </p:blipFill>
        <p:spPr>
          <a:xfrm>
            <a:off x="8958084" y="2828228"/>
            <a:ext cx="575216" cy="670030"/>
          </a:xfrm>
          <a:prstGeom prst="rect">
            <a:avLst/>
          </a:prstGeom>
        </p:spPr>
      </p:pic>
      <p:sp>
        <p:nvSpPr>
          <p:cNvPr id="83" name="Rectangle 49">
            <a:extLst>
              <a:ext uri="{FF2B5EF4-FFF2-40B4-BE49-F238E27FC236}">
                <a16:creationId xmlns:a16="http://schemas.microsoft.com/office/drawing/2014/main" id="{1B91F60B-6E2A-4582-A7D0-C860BC5B1E90}"/>
              </a:ext>
            </a:extLst>
          </p:cNvPr>
          <p:cNvSpPr>
            <a:spLocks noChangeArrowheads="1"/>
          </p:cNvSpPr>
          <p:nvPr/>
        </p:nvSpPr>
        <p:spPr bwMode="auto">
          <a:xfrm>
            <a:off x="6207949" y="2701430"/>
            <a:ext cx="890012" cy="916578"/>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84" name="Picture 83">
            <a:extLst>
              <a:ext uri="{FF2B5EF4-FFF2-40B4-BE49-F238E27FC236}">
                <a16:creationId xmlns:a16="http://schemas.microsoft.com/office/drawing/2014/main" id="{C7CAB199-ABC0-4B02-9BCA-DDEDF31D26CD}"/>
              </a:ext>
            </a:extLst>
          </p:cNvPr>
          <p:cNvPicPr>
            <a:picLocks noChangeAspect="1"/>
          </p:cNvPicPr>
          <p:nvPr/>
        </p:nvPicPr>
        <p:blipFill>
          <a:blip r:embed="rId3"/>
          <a:stretch>
            <a:fillRect/>
          </a:stretch>
        </p:blipFill>
        <p:spPr>
          <a:xfrm>
            <a:off x="6367672" y="2818915"/>
            <a:ext cx="575216" cy="670030"/>
          </a:xfrm>
          <a:prstGeom prst="rect">
            <a:avLst/>
          </a:prstGeom>
        </p:spPr>
      </p:pic>
      <p:sp>
        <p:nvSpPr>
          <p:cNvPr id="85" name="Rectangle 84">
            <a:extLst>
              <a:ext uri="{FF2B5EF4-FFF2-40B4-BE49-F238E27FC236}">
                <a16:creationId xmlns:a16="http://schemas.microsoft.com/office/drawing/2014/main" id="{F6B5C310-E301-4B86-A5B9-CC180AD5D4B4}"/>
              </a:ext>
            </a:extLst>
          </p:cNvPr>
          <p:cNvSpPr/>
          <p:nvPr/>
        </p:nvSpPr>
        <p:spPr>
          <a:xfrm>
            <a:off x="6178192" y="3621531"/>
            <a:ext cx="955646" cy="307777"/>
          </a:xfrm>
          <a:prstGeom prst="rect">
            <a:avLst/>
          </a:prstGeom>
        </p:spPr>
        <p:txBody>
          <a:bodyPr wrap="none">
            <a:spAutoFit/>
          </a:bodyPr>
          <a:lstStyle/>
          <a:p>
            <a:pPr algn="ctr" fontAlgn="auto">
              <a:spcBef>
                <a:spcPts val="0"/>
              </a:spcBef>
              <a:spcAft>
                <a:spcPts val="0"/>
              </a:spcAft>
            </a:pPr>
            <a:r>
              <a:rPr lang="en-US" sz="1400" dirty="0" err="1">
                <a:solidFill>
                  <a:prstClr val="black"/>
                </a:solidFill>
                <a:latin typeface="Calibri" panose="020F0502020204030204"/>
              </a:rPr>
              <a:t>BaseEntity</a:t>
            </a:r>
            <a:endParaRPr lang="en-US" sz="1400" dirty="0">
              <a:solidFill>
                <a:prstClr val="black"/>
              </a:solidFill>
              <a:latin typeface="Calibri" panose="020F0502020204030204"/>
            </a:endParaRPr>
          </a:p>
        </p:txBody>
      </p:sp>
      <p:sp>
        <p:nvSpPr>
          <p:cNvPr id="86" name="Rectangle 85">
            <a:extLst>
              <a:ext uri="{FF2B5EF4-FFF2-40B4-BE49-F238E27FC236}">
                <a16:creationId xmlns:a16="http://schemas.microsoft.com/office/drawing/2014/main" id="{719D1341-9719-4C93-8703-38BE6EDD3FC6}"/>
              </a:ext>
            </a:extLst>
          </p:cNvPr>
          <p:cNvSpPr/>
          <p:nvPr/>
        </p:nvSpPr>
        <p:spPr>
          <a:xfrm>
            <a:off x="7442428" y="3618685"/>
            <a:ext cx="1009058" cy="307777"/>
          </a:xfrm>
          <a:prstGeom prst="rect">
            <a:avLst/>
          </a:prstGeom>
        </p:spPr>
        <p:txBody>
          <a:bodyPr wrap="none">
            <a:spAutoFit/>
          </a:bodyPr>
          <a:lstStyle/>
          <a:p>
            <a:pPr algn="ctr" fontAlgn="auto">
              <a:spcBef>
                <a:spcPts val="0"/>
              </a:spcBef>
              <a:spcAft>
                <a:spcPts val="0"/>
              </a:spcAft>
            </a:pPr>
            <a:r>
              <a:rPr lang="en-US" sz="1400" dirty="0">
                <a:solidFill>
                  <a:prstClr val="black"/>
                </a:solidFill>
                <a:latin typeface="Calibri" panose="020F0502020204030204"/>
              </a:rPr>
              <a:t>Detonation</a:t>
            </a:r>
          </a:p>
        </p:txBody>
      </p:sp>
      <p:pic>
        <p:nvPicPr>
          <p:cNvPr id="87" name="Picture 86">
            <a:extLst>
              <a:ext uri="{FF2B5EF4-FFF2-40B4-BE49-F238E27FC236}">
                <a16:creationId xmlns:a16="http://schemas.microsoft.com/office/drawing/2014/main" id="{A2DF9B8B-B02D-4105-988C-FA4D7A402A42}"/>
              </a:ext>
            </a:extLst>
          </p:cNvPr>
          <p:cNvPicPr>
            <a:picLocks noChangeAspect="1"/>
          </p:cNvPicPr>
          <p:nvPr/>
        </p:nvPicPr>
        <p:blipFill>
          <a:blip r:embed="rId3"/>
          <a:stretch>
            <a:fillRect/>
          </a:stretch>
        </p:blipFill>
        <p:spPr>
          <a:xfrm>
            <a:off x="7647770" y="2828228"/>
            <a:ext cx="575216" cy="670030"/>
          </a:xfrm>
          <a:prstGeom prst="rect">
            <a:avLst/>
          </a:prstGeom>
        </p:spPr>
      </p:pic>
      <p:sp>
        <p:nvSpPr>
          <p:cNvPr id="88" name="Rectangle 49">
            <a:extLst>
              <a:ext uri="{FF2B5EF4-FFF2-40B4-BE49-F238E27FC236}">
                <a16:creationId xmlns:a16="http://schemas.microsoft.com/office/drawing/2014/main" id="{F99BFDE2-41C2-4913-8519-8CC80B33124C}"/>
              </a:ext>
            </a:extLst>
          </p:cNvPr>
          <p:cNvSpPr>
            <a:spLocks noChangeArrowheads="1"/>
          </p:cNvSpPr>
          <p:nvPr/>
        </p:nvSpPr>
        <p:spPr bwMode="auto">
          <a:xfrm>
            <a:off x="7488047" y="2688524"/>
            <a:ext cx="890012" cy="365152"/>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89" name="Rectangle 49">
            <a:extLst>
              <a:ext uri="{FF2B5EF4-FFF2-40B4-BE49-F238E27FC236}">
                <a16:creationId xmlns:a16="http://schemas.microsoft.com/office/drawing/2014/main" id="{4AF618A3-60B5-4C8D-B2B6-027E929C8C1E}"/>
              </a:ext>
            </a:extLst>
          </p:cNvPr>
          <p:cNvSpPr>
            <a:spLocks noChangeArrowheads="1"/>
          </p:cNvSpPr>
          <p:nvPr/>
        </p:nvSpPr>
        <p:spPr bwMode="auto">
          <a:xfrm>
            <a:off x="7503155" y="3231019"/>
            <a:ext cx="890012" cy="396301"/>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0" name="TextBox 89">
            <a:extLst>
              <a:ext uri="{FF2B5EF4-FFF2-40B4-BE49-F238E27FC236}">
                <a16:creationId xmlns:a16="http://schemas.microsoft.com/office/drawing/2014/main" id="{77D09E70-2A84-4427-80BD-A416978A9E3B}"/>
              </a:ext>
            </a:extLst>
          </p:cNvPr>
          <p:cNvSpPr txBox="1"/>
          <p:nvPr/>
        </p:nvSpPr>
        <p:spPr>
          <a:xfrm>
            <a:off x="6388455" y="4095583"/>
            <a:ext cx="4279545" cy="2215991"/>
          </a:xfrm>
          <a:prstGeom prst="rect">
            <a:avLst/>
          </a:prstGeom>
          <a:noFill/>
        </p:spPr>
        <p:txBody>
          <a:bodyPr wrap="square" rtlCol="0">
            <a:spAutoFit/>
          </a:bodyPr>
          <a:lstStyle/>
          <a:p>
            <a:pPr fontAlgn="auto">
              <a:spcBef>
                <a:spcPts val="0"/>
              </a:spcBef>
              <a:spcAft>
                <a:spcPts val="0"/>
              </a:spcAft>
            </a:pPr>
            <a:r>
              <a:rPr lang="en-US" sz="2000" i="1" dirty="0">
                <a:solidFill>
                  <a:srgbClr val="44546A"/>
                </a:solidFill>
                <a:latin typeface="Calibri" panose="020F0502020204030204"/>
              </a:rPr>
              <a:t>Data Topic Security model:</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Simulate: Fire(r),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Visualize: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(r), Detonation(w)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Control: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(r), Fire(w)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Operator: *(r), Fire(w)</a:t>
            </a:r>
          </a:p>
          <a:p>
            <a:pPr marL="285750" indent="-285750" fontAlgn="auto">
              <a:spcBef>
                <a:spcPts val="0"/>
              </a:spcBef>
              <a:spcAft>
                <a:spcPts val="0"/>
              </a:spcAft>
              <a:buFont typeface="Arial" panose="020B0604020202020204" pitchFamily="34" charset="0"/>
              <a:buChar char="•"/>
            </a:pPr>
            <a:endParaRPr lang="en-US" sz="1800" i="1" dirty="0">
              <a:solidFill>
                <a:srgbClr val="44546A"/>
              </a:solidFill>
              <a:latin typeface="Calibri" panose="020F0502020204030204"/>
            </a:endParaRPr>
          </a:p>
        </p:txBody>
      </p:sp>
      <p:cxnSp>
        <p:nvCxnSpPr>
          <p:cNvPr id="29" name="Straight Connector 28">
            <a:extLst>
              <a:ext uri="{FF2B5EF4-FFF2-40B4-BE49-F238E27FC236}">
                <a16:creationId xmlns:a16="http://schemas.microsoft.com/office/drawing/2014/main" id="{F649118E-D4EE-486E-8B34-FE362D968073}"/>
              </a:ext>
            </a:extLst>
          </p:cNvPr>
          <p:cNvCxnSpPr>
            <a:cxnSpLocks/>
          </p:cNvCxnSpPr>
          <p:nvPr/>
        </p:nvCxnSpPr>
        <p:spPr>
          <a:xfrm flipH="1" flipV="1">
            <a:off x="6411559" y="1785769"/>
            <a:ext cx="2592592" cy="871370"/>
          </a:xfrm>
          <a:prstGeom prst="line">
            <a:avLst/>
          </a:prstGeom>
          <a:noFill/>
          <a:ln w="57150" cap="flat" cmpd="sng" algn="ctr">
            <a:solidFill>
              <a:srgbClr val="4472C4"/>
            </a:solidFill>
            <a:prstDash val="solid"/>
            <a:miter lim="800000"/>
            <a:headEnd type="none" w="med" len="med"/>
            <a:tailEnd type="triangle" w="med" len="med"/>
          </a:ln>
          <a:effectLst/>
        </p:spPr>
      </p:cxnSp>
    </p:spTree>
    <p:extLst>
      <p:ext uri="{BB962C8B-B14F-4D97-AF65-F5344CB8AC3E}">
        <p14:creationId xmlns:p14="http://schemas.microsoft.com/office/powerpoint/2010/main" val="2316125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19125"/>
          </a:xfrm>
        </p:spPr>
        <p:txBody>
          <a:bodyPr>
            <a:normAutofit/>
          </a:bodyPr>
          <a:lstStyle/>
          <a:p>
            <a:r>
              <a:rPr lang="en-US" sz="2800" dirty="0"/>
              <a:t>Pluggable Architecture</a:t>
            </a:r>
          </a:p>
        </p:txBody>
      </p:sp>
      <p:sp>
        <p:nvSpPr>
          <p:cNvPr id="5" name="Content Placeholder 6"/>
          <p:cNvSpPr>
            <a:spLocks noGrp="1"/>
          </p:cNvSpPr>
          <p:nvPr>
            <p:ph idx="1"/>
          </p:nvPr>
        </p:nvSpPr>
        <p:spPr>
          <a:xfrm>
            <a:off x="438150" y="1073151"/>
            <a:ext cx="7467600" cy="4584699"/>
          </a:xfrm>
        </p:spPr>
        <p:txBody>
          <a:bodyPr>
            <a:normAutofit/>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Requires trivial or no change to existing OMG DDS apps and adapters</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Includes default plugins; customizable</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Runs over any transport</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Including low bandwidth, unreliable</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Does not require TCP or IP</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Multicast for scalability, low latency</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Completely decentralized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High performance and scalability</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No single point of failure</a:t>
            </a:r>
          </a:p>
        </p:txBody>
      </p:sp>
      <p:sp>
        <p:nvSpPr>
          <p:cNvPr id="16" name="Rectangle 15">
            <a:extLst>
              <a:ext uri="{FF2B5EF4-FFF2-40B4-BE49-F238E27FC236}">
                <a16:creationId xmlns:a16="http://schemas.microsoft.com/office/drawing/2014/main" id="{D2AF9597-09E1-416A-996C-B35F7C3ED2B9}"/>
              </a:ext>
            </a:extLst>
          </p:cNvPr>
          <p:cNvSpPr/>
          <p:nvPr/>
        </p:nvSpPr>
        <p:spPr>
          <a:xfrm>
            <a:off x="8896327" y="2159758"/>
            <a:ext cx="2624668" cy="2116417"/>
          </a:xfrm>
          <a:prstGeom prst="rect">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OMG DDS Security Library</a:t>
            </a:r>
          </a:p>
        </p:txBody>
      </p:sp>
      <p:sp>
        <p:nvSpPr>
          <p:cNvPr id="17" name="Pentagon 6">
            <a:extLst>
              <a:ext uri="{FF2B5EF4-FFF2-40B4-BE49-F238E27FC236}">
                <a16:creationId xmlns:a16="http://schemas.microsoft.com/office/drawing/2014/main" id="{C0AB15B5-5F04-49C3-9793-E994513C5EC0}"/>
              </a:ext>
            </a:extLst>
          </p:cNvPr>
          <p:cNvSpPr/>
          <p:nvPr/>
        </p:nvSpPr>
        <p:spPr>
          <a:xfrm>
            <a:off x="7306770" y="2243586"/>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33" b="0" i="0" u="none" strike="noStrike" kern="0" cap="none" spc="0" normalizeH="0" baseline="0" noProof="0" dirty="0">
                <a:ln>
                  <a:noFill/>
                </a:ln>
                <a:solidFill>
                  <a:prstClr val="white"/>
                </a:solidFill>
                <a:effectLst/>
                <a:uLnTx/>
                <a:uFillTx/>
                <a:latin typeface="Calibri" panose="020F0502020204030204"/>
                <a:ea typeface="+mn-ea"/>
                <a:cs typeface="+mn-cs"/>
              </a:rPr>
              <a:t>Authentication</a:t>
            </a:r>
          </a:p>
        </p:txBody>
      </p:sp>
      <p:sp>
        <p:nvSpPr>
          <p:cNvPr id="18" name="Pentagon 7">
            <a:extLst>
              <a:ext uri="{FF2B5EF4-FFF2-40B4-BE49-F238E27FC236}">
                <a16:creationId xmlns:a16="http://schemas.microsoft.com/office/drawing/2014/main" id="{7A92905D-4BF4-4CE3-9B96-927CC2B42F2F}"/>
              </a:ext>
            </a:extLst>
          </p:cNvPr>
          <p:cNvSpPr/>
          <p:nvPr/>
        </p:nvSpPr>
        <p:spPr>
          <a:xfrm>
            <a:off x="7306770" y="2652531"/>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Access Control</a:t>
            </a:r>
          </a:p>
        </p:txBody>
      </p:sp>
      <p:sp>
        <p:nvSpPr>
          <p:cNvPr id="19" name="Pentagon 8">
            <a:extLst>
              <a:ext uri="{FF2B5EF4-FFF2-40B4-BE49-F238E27FC236}">
                <a16:creationId xmlns:a16="http://schemas.microsoft.com/office/drawing/2014/main" id="{5B2779F4-EBC8-49F0-AE01-1F90037F2C6D}"/>
              </a:ext>
            </a:extLst>
          </p:cNvPr>
          <p:cNvSpPr/>
          <p:nvPr/>
        </p:nvSpPr>
        <p:spPr>
          <a:xfrm>
            <a:off x="7306770" y="3061480"/>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Encryption</a:t>
            </a:r>
          </a:p>
        </p:txBody>
      </p:sp>
      <p:sp>
        <p:nvSpPr>
          <p:cNvPr id="21" name="Pentagon 10">
            <a:extLst>
              <a:ext uri="{FF2B5EF4-FFF2-40B4-BE49-F238E27FC236}">
                <a16:creationId xmlns:a16="http://schemas.microsoft.com/office/drawing/2014/main" id="{F0C9B5B3-BF75-4C31-9977-F1B4544ADD71}"/>
              </a:ext>
            </a:extLst>
          </p:cNvPr>
          <p:cNvSpPr/>
          <p:nvPr/>
        </p:nvSpPr>
        <p:spPr>
          <a:xfrm>
            <a:off x="7303177" y="3466861"/>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Logging</a:t>
            </a:r>
          </a:p>
        </p:txBody>
      </p:sp>
      <p:sp>
        <p:nvSpPr>
          <p:cNvPr id="22" name="Rectangle 21">
            <a:extLst>
              <a:ext uri="{FF2B5EF4-FFF2-40B4-BE49-F238E27FC236}">
                <a16:creationId xmlns:a16="http://schemas.microsoft.com/office/drawing/2014/main" id="{815838E5-A820-4646-87DF-D6D057F2C84E}"/>
              </a:ext>
            </a:extLst>
          </p:cNvPr>
          <p:cNvSpPr/>
          <p:nvPr/>
        </p:nvSpPr>
        <p:spPr>
          <a:xfrm>
            <a:off x="8918051" y="1672134"/>
            <a:ext cx="2624668" cy="381381"/>
          </a:xfrm>
          <a:prstGeom prst="rect">
            <a:avLst/>
          </a:prstGeom>
          <a:solidFill>
            <a:srgbClr val="F77B0B"/>
          </a:solidFill>
          <a:ln w="6350" cap="flat" cmpd="sng" algn="ctr">
            <a:solidFill>
              <a:srgbClr val="FFC000"/>
            </a:solidFill>
            <a:prstDash val="solid"/>
            <a:miter lim="800000"/>
          </a:ln>
          <a:effectLst/>
        </p:spPr>
        <p:txBody>
          <a:bodyPr lIns="121915" tIns="60957" rIns="121915" bIns="60957" rtlCol="0" anchor="ctr">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Application</a:t>
            </a:r>
          </a:p>
        </p:txBody>
      </p:sp>
      <p:sp>
        <p:nvSpPr>
          <p:cNvPr id="23" name="Rectangle 22">
            <a:extLst>
              <a:ext uri="{FF2B5EF4-FFF2-40B4-BE49-F238E27FC236}">
                <a16:creationId xmlns:a16="http://schemas.microsoft.com/office/drawing/2014/main" id="{29B5450A-A105-4500-95A4-F0A3CBC2E5FE}"/>
              </a:ext>
            </a:extLst>
          </p:cNvPr>
          <p:cNvSpPr/>
          <p:nvPr/>
        </p:nvSpPr>
        <p:spPr>
          <a:xfrm>
            <a:off x="8896358" y="4377422"/>
            <a:ext cx="2624671" cy="728701"/>
          </a:xfrm>
          <a:prstGeom prst="rect">
            <a:avLst/>
          </a:prstGeom>
          <a:solidFill>
            <a:srgbClr val="F77B0B"/>
          </a:solidFill>
          <a:ln w="6350" cap="flat" cmpd="sng" algn="ctr">
            <a:solidFill>
              <a:srgbClr val="FFC000"/>
            </a:solidFill>
            <a:prstDash val="solid"/>
            <a:miter lim="800000"/>
          </a:ln>
          <a:effectLst/>
        </p:spPr>
        <p:txBody>
          <a:bodyPr lIns="121915" tIns="60957" rIns="121915" bIns="60957" rtlCol="0" anchor="ctr">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Any Transport</a:t>
            </a:r>
            <a:b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b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(e.g., TCP, UDP, multicast, RT-WAN, shared memory</a:t>
            </a:r>
            <a:r>
              <a:rPr kumimoji="0" lang="is-IS" sz="1867" b="0" i="0" u="none" strike="noStrike" kern="0" cap="none" spc="0" normalizeH="0" baseline="0" noProof="0" dirty="0">
                <a:ln>
                  <a:noFill/>
                </a:ln>
                <a:solidFill>
                  <a:srgbClr val="000000"/>
                </a:solidFill>
                <a:effectLst/>
                <a:uLnTx/>
                <a:uFillTx/>
                <a:latin typeface="Calibri" panose="020F0502020204030204"/>
                <a:ea typeface="+mn-ea"/>
                <a:cs typeface="+mn-cs"/>
              </a:rPr>
              <a:t>…</a:t>
            </a: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a:t>
            </a:r>
          </a:p>
        </p:txBody>
      </p:sp>
      <p:cxnSp>
        <p:nvCxnSpPr>
          <p:cNvPr id="24" name="Straight Connector 23">
            <a:extLst>
              <a:ext uri="{FF2B5EF4-FFF2-40B4-BE49-F238E27FC236}">
                <a16:creationId xmlns:a16="http://schemas.microsoft.com/office/drawing/2014/main" id="{52669EAD-9786-47C3-8C41-DCF4254E6D50}"/>
              </a:ext>
            </a:extLst>
          </p:cNvPr>
          <p:cNvCxnSpPr/>
          <p:nvPr/>
        </p:nvCxnSpPr>
        <p:spPr>
          <a:xfrm>
            <a:off x="10208654" y="5106144"/>
            <a:ext cx="0" cy="477231"/>
          </a:xfrm>
          <a:prstGeom prst="line">
            <a:avLst/>
          </a:prstGeom>
          <a:noFill/>
          <a:ln w="3810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71B42486-6013-446F-82BA-8BC00F984FE9}"/>
              </a:ext>
            </a:extLst>
          </p:cNvPr>
          <p:cNvCxnSpPr/>
          <p:nvPr/>
        </p:nvCxnSpPr>
        <p:spPr>
          <a:xfrm>
            <a:off x="9640277" y="5568462"/>
            <a:ext cx="1117600" cy="0"/>
          </a:xfrm>
          <a:prstGeom prst="line">
            <a:avLst/>
          </a:prstGeom>
          <a:noFill/>
          <a:ln w="38100" cap="flat" cmpd="sng" algn="ctr">
            <a:solidFill>
              <a:sysClr val="windowText" lastClr="000000"/>
            </a:solidFill>
            <a:prstDash val="solid"/>
            <a:miter lim="800000"/>
            <a:headEnd type="triangle"/>
            <a:tailEnd type="triangle"/>
          </a:ln>
          <a:effectLst/>
        </p:spPr>
      </p:cxnSp>
      <p:sp>
        <p:nvSpPr>
          <p:cNvPr id="15" name="Pentagon 10">
            <a:extLst>
              <a:ext uri="{FF2B5EF4-FFF2-40B4-BE49-F238E27FC236}">
                <a16:creationId xmlns:a16="http://schemas.microsoft.com/office/drawing/2014/main" id="{C62A70F5-8DB7-49C8-AA8D-4DB50DA36C71}"/>
              </a:ext>
            </a:extLst>
          </p:cNvPr>
          <p:cNvSpPr/>
          <p:nvPr/>
        </p:nvSpPr>
        <p:spPr>
          <a:xfrm>
            <a:off x="7303177" y="3890789"/>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Data Tagging</a:t>
            </a:r>
          </a:p>
        </p:txBody>
      </p:sp>
    </p:spTree>
    <p:extLst>
      <p:ext uri="{BB962C8B-B14F-4D97-AF65-F5344CB8AC3E}">
        <p14:creationId xmlns:p14="http://schemas.microsoft.com/office/powerpoint/2010/main" val="118142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7416800" cy="590550"/>
          </a:xfrm>
        </p:spPr>
        <p:txBody>
          <a:bodyPr>
            <a:normAutofit/>
          </a:bodyPr>
          <a:lstStyle/>
          <a:p>
            <a:r>
              <a:rPr lang="en-US" sz="2800" dirty="0"/>
              <a:t>Domain Governance File</a:t>
            </a:r>
          </a:p>
        </p:txBody>
      </p:sp>
      <p:sp>
        <p:nvSpPr>
          <p:cNvPr id="3" name="Content Placeholder 2"/>
          <p:cNvSpPr>
            <a:spLocks noGrp="1"/>
          </p:cNvSpPr>
          <p:nvPr>
            <p:ph idx="1"/>
          </p:nvPr>
        </p:nvSpPr>
        <p:spPr>
          <a:xfrm>
            <a:off x="208598" y="1178081"/>
            <a:ext cx="4966708" cy="4890211"/>
          </a:xfrm>
        </p:spPr>
        <p:txBody>
          <a:bodyPr/>
          <a:lstStyle/>
          <a:p>
            <a:endParaRPr lang="en-US" sz="2400" dirty="0"/>
          </a:p>
          <a:p>
            <a:pPr marL="0" indent="0">
              <a:buSzPct val="100000"/>
              <a:buNone/>
            </a:pPr>
            <a:r>
              <a:rPr lang="en-US" sz="2400" b="1" dirty="0">
                <a:latin typeface="Arial" panose="020B0604020202020204" pitchFamily="34" charset="0"/>
                <a:cs typeface="Arial" panose="020B0604020202020204" pitchFamily="34" charset="0"/>
              </a:rPr>
              <a:t>The domain governance document is an XML document that specifies which OMG DDS domain IDs shall be protected and the details of the protection</a:t>
            </a:r>
          </a:p>
          <a:p>
            <a:pPr>
              <a:buSzPct val="10000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marL="0" indent="0">
              <a:buSzPct val="100000"/>
              <a:buNone/>
            </a:pPr>
            <a:r>
              <a:rPr lang="en-US" sz="2400" b="1" dirty="0">
                <a:latin typeface="Arial" panose="020B0604020202020204" pitchFamily="34" charset="0"/>
                <a:cs typeface="Arial" panose="020B0604020202020204" pitchFamily="34" charset="0"/>
              </a:rPr>
              <a:t>It is signed by the permissions CA</a:t>
            </a:r>
          </a:p>
          <a:p>
            <a:endParaRPr lang="en-US" sz="2400" dirty="0"/>
          </a:p>
        </p:txBody>
      </p:sp>
      <p:pic>
        <p:nvPicPr>
          <p:cNvPr id="12" name="Picture 11">
            <a:extLst>
              <a:ext uri="{FF2B5EF4-FFF2-40B4-BE49-F238E27FC236}">
                <a16:creationId xmlns:a16="http://schemas.microsoft.com/office/drawing/2014/main" id="{B4AD90E3-A447-E356-7591-EB7F8D17EF07}"/>
              </a:ext>
            </a:extLst>
          </p:cNvPr>
          <p:cNvPicPr>
            <a:picLocks noChangeAspect="1"/>
          </p:cNvPicPr>
          <p:nvPr/>
        </p:nvPicPr>
        <p:blipFill>
          <a:blip r:embed="rId2"/>
          <a:srcRect r="26248"/>
          <a:stretch/>
        </p:blipFill>
        <p:spPr>
          <a:xfrm>
            <a:off x="4961741" y="1385760"/>
            <a:ext cx="6843396" cy="4474852"/>
          </a:xfrm>
          <a:prstGeom prst="rect">
            <a:avLst/>
          </a:prstGeom>
        </p:spPr>
      </p:pic>
    </p:spTree>
    <p:extLst>
      <p:ext uri="{BB962C8B-B14F-4D97-AF65-F5344CB8AC3E}">
        <p14:creationId xmlns:p14="http://schemas.microsoft.com/office/powerpoint/2010/main" val="134303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836" y="0"/>
            <a:ext cx="7416800" cy="609600"/>
          </a:xfrm>
        </p:spPr>
        <p:txBody>
          <a:bodyPr>
            <a:normAutofit/>
          </a:bodyPr>
          <a:lstStyle/>
          <a:p>
            <a:r>
              <a:rPr lang="en-US" sz="2800" dirty="0"/>
              <a:t>Configuration Possibilities</a:t>
            </a:r>
          </a:p>
        </p:txBody>
      </p:sp>
      <p:sp>
        <p:nvSpPr>
          <p:cNvPr id="3" name="Content Placeholder 2"/>
          <p:cNvSpPr>
            <a:spLocks noGrp="1"/>
          </p:cNvSpPr>
          <p:nvPr>
            <p:ph idx="1"/>
          </p:nvPr>
        </p:nvSpPr>
        <p:spPr>
          <a:xfrm>
            <a:off x="593061" y="1053389"/>
            <a:ext cx="10928351" cy="5318836"/>
          </a:xfrm>
        </p:spPr>
        <p:txBody>
          <a:bodyPr>
            <a:normAutofit fontScale="92500"/>
          </a:bodyPr>
          <a:lstStyle/>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Are “legacy” or un-identified applications allowed in the Domain?</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yes, an unauthenticated application will: </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See the “unsecured” discovery Topics</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Be allowed to read/write the “unsecured” Topics</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a particular Topic discovered over protected discovery?</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it can only be seen by “authenticated applications”</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access to a particular Topic protected?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only authenticated applications with the correct permissions can read/write</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data on a particular Topic protected? How?	</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data will be sent signed or encrypted then signed</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Are all protocol messages signed? Encrypted?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only authenticated and authorized applications will see anything</a:t>
            </a:r>
          </a:p>
          <a:p>
            <a:pPr lvl="1"/>
            <a:endParaRPr lang="en-US" dirty="0"/>
          </a:p>
        </p:txBody>
      </p:sp>
    </p:spTree>
    <p:extLst>
      <p:ext uri="{BB962C8B-B14F-4D97-AF65-F5344CB8AC3E}">
        <p14:creationId xmlns:p14="http://schemas.microsoft.com/office/powerpoint/2010/main" val="953213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4"/>
          <p:cNvSpPr txBox="1">
            <a:spLocks noGrp="1"/>
          </p:cNvSpPr>
          <p:nvPr>
            <p:ph type="title"/>
          </p:nvPr>
        </p:nvSpPr>
        <p:spPr>
          <a:xfrm>
            <a:off x="990600" y="70457"/>
            <a:ext cx="9646481" cy="74877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sz="2800" dirty="0"/>
              <a:t>OMG DDS is a Family of Standards</a:t>
            </a:r>
            <a:endParaRPr sz="2800" dirty="0"/>
          </a:p>
        </p:txBody>
      </p:sp>
      <p:sp>
        <p:nvSpPr>
          <p:cNvPr id="2214" name="Google Shape;2214;p4"/>
          <p:cNvSpPr txBox="1"/>
          <p:nvPr/>
        </p:nvSpPr>
        <p:spPr>
          <a:xfrm>
            <a:off x="7252213" y="6574781"/>
            <a:ext cx="46883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sng" strike="noStrike" cap="none">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www.omg.org/spec/category/omg-data-distribution-service/</a:t>
            </a:r>
            <a:endParaRPr sz="1400" b="0" i="0" u="none" strike="noStrike" cap="none">
              <a:solidFill>
                <a:srgbClr val="000000"/>
              </a:solidFill>
              <a:latin typeface="Calibri"/>
              <a:ea typeface="Calibri"/>
              <a:cs typeface="Calibri"/>
              <a:sym typeface="Calibri"/>
            </a:endParaRPr>
          </a:p>
        </p:txBody>
      </p:sp>
      <p:pic>
        <p:nvPicPr>
          <p:cNvPr id="2215" name="Google Shape;2215;p4"/>
          <p:cNvPicPr preferRelativeResize="0"/>
          <p:nvPr/>
        </p:nvPicPr>
        <p:blipFill rotWithShape="1">
          <a:blip r:embed="rId4">
            <a:alphaModFix/>
          </a:blip>
          <a:srcRect/>
          <a:stretch/>
        </p:blipFill>
        <p:spPr>
          <a:xfrm>
            <a:off x="914400" y="1219201"/>
            <a:ext cx="3883157" cy="32766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16" name="Google Shape;2216;p4"/>
          <p:cNvPicPr preferRelativeResize="0"/>
          <p:nvPr/>
        </p:nvPicPr>
        <p:blipFill rotWithShape="1">
          <a:blip r:embed="rId5">
            <a:alphaModFix/>
          </a:blip>
          <a:srcRect/>
          <a:stretch/>
        </p:blipFill>
        <p:spPr>
          <a:xfrm>
            <a:off x="3729917" y="1447800"/>
            <a:ext cx="3081338" cy="32766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17" name="Google Shape;2217;p4"/>
          <p:cNvPicPr preferRelativeResize="0"/>
          <p:nvPr/>
        </p:nvPicPr>
        <p:blipFill rotWithShape="1">
          <a:blip r:embed="rId6">
            <a:alphaModFix/>
          </a:blip>
          <a:srcRect/>
          <a:stretch/>
        </p:blipFill>
        <p:spPr>
          <a:xfrm>
            <a:off x="5592069" y="1676399"/>
            <a:ext cx="3320289" cy="32766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18" name="Google Shape;2218;p4"/>
          <p:cNvPicPr preferRelativeResize="0"/>
          <p:nvPr/>
        </p:nvPicPr>
        <p:blipFill rotWithShape="1">
          <a:blip r:embed="rId7">
            <a:alphaModFix/>
          </a:blip>
          <a:srcRect/>
          <a:stretch/>
        </p:blipFill>
        <p:spPr>
          <a:xfrm>
            <a:off x="8082110" y="1904998"/>
            <a:ext cx="3249520" cy="32766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19" name="Google Shape;2219;p4"/>
          <p:cNvPicPr preferRelativeResize="0"/>
          <p:nvPr/>
        </p:nvPicPr>
        <p:blipFill rotWithShape="1">
          <a:blip r:embed="rId8">
            <a:alphaModFix/>
          </a:blip>
          <a:srcRect/>
          <a:stretch/>
        </p:blipFill>
        <p:spPr>
          <a:xfrm>
            <a:off x="127994" y="2971800"/>
            <a:ext cx="2468546" cy="212897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0" name="Google Shape;2220;p4"/>
          <p:cNvPicPr preferRelativeResize="0"/>
          <p:nvPr/>
        </p:nvPicPr>
        <p:blipFill rotWithShape="1">
          <a:blip r:embed="rId9">
            <a:alphaModFix/>
          </a:blip>
          <a:srcRect/>
          <a:stretch/>
        </p:blipFill>
        <p:spPr>
          <a:xfrm>
            <a:off x="253028" y="4320463"/>
            <a:ext cx="2815517" cy="2119497"/>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1" name="Google Shape;2221;p4"/>
          <p:cNvPicPr preferRelativeResize="0"/>
          <p:nvPr/>
        </p:nvPicPr>
        <p:blipFill rotWithShape="1">
          <a:blip r:embed="rId10">
            <a:alphaModFix/>
          </a:blip>
          <a:srcRect/>
          <a:stretch/>
        </p:blipFill>
        <p:spPr>
          <a:xfrm>
            <a:off x="1522782" y="2942695"/>
            <a:ext cx="2485771" cy="33528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2" name="Google Shape;2222;p4"/>
          <p:cNvPicPr preferRelativeResize="0"/>
          <p:nvPr/>
        </p:nvPicPr>
        <p:blipFill rotWithShape="1">
          <a:blip r:embed="rId11">
            <a:alphaModFix/>
          </a:blip>
          <a:srcRect/>
          <a:stretch/>
        </p:blipFill>
        <p:spPr>
          <a:xfrm>
            <a:off x="2764352" y="2885946"/>
            <a:ext cx="2549961" cy="278098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3" name="Google Shape;2223;p4"/>
          <p:cNvPicPr preferRelativeResize="0"/>
          <p:nvPr/>
        </p:nvPicPr>
        <p:blipFill rotWithShape="1">
          <a:blip r:embed="rId12">
            <a:alphaModFix/>
          </a:blip>
          <a:srcRect/>
          <a:stretch/>
        </p:blipFill>
        <p:spPr>
          <a:xfrm>
            <a:off x="2836309" y="4393934"/>
            <a:ext cx="2644085" cy="204895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4" name="Google Shape;2224;p4"/>
          <p:cNvPicPr preferRelativeResize="0"/>
          <p:nvPr/>
        </p:nvPicPr>
        <p:blipFill rotWithShape="1">
          <a:blip r:embed="rId13">
            <a:alphaModFix/>
          </a:blip>
          <a:srcRect/>
          <a:stretch/>
        </p:blipFill>
        <p:spPr>
          <a:xfrm>
            <a:off x="4126625" y="3380536"/>
            <a:ext cx="2480478" cy="245913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5" name="Google Shape;2225;p4"/>
          <p:cNvPicPr preferRelativeResize="0"/>
          <p:nvPr/>
        </p:nvPicPr>
        <p:blipFill rotWithShape="1">
          <a:blip r:embed="rId14">
            <a:alphaModFix/>
          </a:blip>
          <a:srcRect/>
          <a:stretch/>
        </p:blipFill>
        <p:spPr>
          <a:xfrm>
            <a:off x="4502550" y="4495801"/>
            <a:ext cx="2567383" cy="274401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6" name="Google Shape;2226;p4"/>
          <p:cNvPicPr preferRelativeResize="0"/>
          <p:nvPr/>
        </p:nvPicPr>
        <p:blipFill rotWithShape="1">
          <a:blip r:embed="rId15">
            <a:alphaModFix/>
          </a:blip>
          <a:srcRect b="9940"/>
          <a:stretch/>
        </p:blipFill>
        <p:spPr>
          <a:xfrm>
            <a:off x="6005732" y="3318997"/>
            <a:ext cx="2644084" cy="3011346"/>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7" name="Google Shape;2227;p4"/>
          <p:cNvPicPr preferRelativeResize="0"/>
          <p:nvPr/>
        </p:nvPicPr>
        <p:blipFill rotWithShape="1">
          <a:blip r:embed="rId16">
            <a:alphaModFix/>
          </a:blip>
          <a:srcRect/>
          <a:stretch/>
        </p:blipFill>
        <p:spPr>
          <a:xfrm>
            <a:off x="5548863" y="4660602"/>
            <a:ext cx="2445597" cy="175687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2228" name="Google Shape;2228;p4"/>
          <p:cNvPicPr preferRelativeResize="0"/>
          <p:nvPr/>
        </p:nvPicPr>
        <p:blipFill rotWithShape="1">
          <a:blip r:embed="rId17">
            <a:alphaModFix/>
          </a:blip>
          <a:srcRect/>
          <a:stretch/>
        </p:blipFill>
        <p:spPr>
          <a:xfrm>
            <a:off x="8237318" y="3871212"/>
            <a:ext cx="2778908" cy="2459131"/>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5"/>
                                        </p:tgtEl>
                                        <p:attrNameLst>
                                          <p:attrName>style.visibility</p:attrName>
                                        </p:attrNameLst>
                                      </p:cBhvr>
                                      <p:to>
                                        <p:strVal val="visible"/>
                                      </p:to>
                                    </p:set>
                                    <p:animEffect transition="in" filter="fade">
                                      <p:cBhvr>
                                        <p:cTn id="7" dur="500"/>
                                        <p:tgtEl>
                                          <p:spTgt spid="22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16"/>
                                        </p:tgtEl>
                                        <p:attrNameLst>
                                          <p:attrName>style.visibility</p:attrName>
                                        </p:attrNameLst>
                                      </p:cBhvr>
                                      <p:to>
                                        <p:strVal val="visible"/>
                                      </p:to>
                                    </p:set>
                                    <p:animEffect transition="in" filter="fade">
                                      <p:cBhvr>
                                        <p:cTn id="11" dur="500"/>
                                        <p:tgtEl>
                                          <p:spTgt spid="22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17"/>
                                        </p:tgtEl>
                                        <p:attrNameLst>
                                          <p:attrName>style.visibility</p:attrName>
                                        </p:attrNameLst>
                                      </p:cBhvr>
                                      <p:to>
                                        <p:strVal val="visible"/>
                                      </p:to>
                                    </p:set>
                                    <p:animEffect transition="in" filter="fade">
                                      <p:cBhvr>
                                        <p:cTn id="15" dur="500"/>
                                        <p:tgtEl>
                                          <p:spTgt spid="22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18"/>
                                        </p:tgtEl>
                                        <p:attrNameLst>
                                          <p:attrName>style.visibility</p:attrName>
                                        </p:attrNameLst>
                                      </p:cBhvr>
                                      <p:to>
                                        <p:strVal val="visible"/>
                                      </p:to>
                                    </p:set>
                                    <p:animEffect transition="in" filter="fade">
                                      <p:cBhvr>
                                        <p:cTn id="19" dur="500"/>
                                        <p:tgtEl>
                                          <p:spTgt spid="2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19"/>
                                        </p:tgtEl>
                                        <p:attrNameLst>
                                          <p:attrName>style.visibility</p:attrName>
                                        </p:attrNameLst>
                                      </p:cBhvr>
                                      <p:to>
                                        <p:strVal val="visible"/>
                                      </p:to>
                                    </p:set>
                                    <p:animEffect transition="in" filter="fade">
                                      <p:cBhvr>
                                        <p:cTn id="24" dur="500"/>
                                        <p:tgtEl>
                                          <p:spTgt spid="221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20"/>
                                        </p:tgtEl>
                                        <p:attrNameLst>
                                          <p:attrName>style.visibility</p:attrName>
                                        </p:attrNameLst>
                                      </p:cBhvr>
                                      <p:to>
                                        <p:strVal val="visible"/>
                                      </p:to>
                                    </p:set>
                                    <p:animEffect transition="in" filter="fade">
                                      <p:cBhvr>
                                        <p:cTn id="28" dur="500"/>
                                        <p:tgtEl>
                                          <p:spTgt spid="222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221"/>
                                        </p:tgtEl>
                                        <p:attrNameLst>
                                          <p:attrName>style.visibility</p:attrName>
                                        </p:attrNameLst>
                                      </p:cBhvr>
                                      <p:to>
                                        <p:strVal val="visible"/>
                                      </p:to>
                                    </p:set>
                                    <p:animEffect transition="in" filter="fade">
                                      <p:cBhvr>
                                        <p:cTn id="32" dur="500"/>
                                        <p:tgtEl>
                                          <p:spTgt spid="2221"/>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22"/>
                                        </p:tgtEl>
                                        <p:attrNameLst>
                                          <p:attrName>style.visibility</p:attrName>
                                        </p:attrNameLst>
                                      </p:cBhvr>
                                      <p:to>
                                        <p:strVal val="visible"/>
                                      </p:to>
                                    </p:set>
                                    <p:animEffect transition="in" filter="fade">
                                      <p:cBhvr>
                                        <p:cTn id="36" dur="500"/>
                                        <p:tgtEl>
                                          <p:spTgt spid="222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223"/>
                                        </p:tgtEl>
                                        <p:attrNameLst>
                                          <p:attrName>style.visibility</p:attrName>
                                        </p:attrNameLst>
                                      </p:cBhvr>
                                      <p:to>
                                        <p:strVal val="visible"/>
                                      </p:to>
                                    </p:set>
                                    <p:animEffect transition="in" filter="fade">
                                      <p:cBhvr>
                                        <p:cTn id="40" dur="500"/>
                                        <p:tgtEl>
                                          <p:spTgt spid="222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224"/>
                                        </p:tgtEl>
                                        <p:attrNameLst>
                                          <p:attrName>style.visibility</p:attrName>
                                        </p:attrNameLst>
                                      </p:cBhvr>
                                      <p:to>
                                        <p:strVal val="visible"/>
                                      </p:to>
                                    </p:set>
                                    <p:animEffect transition="in" filter="fade">
                                      <p:cBhvr>
                                        <p:cTn id="44" dur="500"/>
                                        <p:tgtEl>
                                          <p:spTgt spid="222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2225"/>
                                        </p:tgtEl>
                                        <p:attrNameLst>
                                          <p:attrName>style.visibility</p:attrName>
                                        </p:attrNameLst>
                                      </p:cBhvr>
                                      <p:to>
                                        <p:strVal val="visible"/>
                                      </p:to>
                                    </p:set>
                                    <p:animEffect transition="in" filter="fade">
                                      <p:cBhvr>
                                        <p:cTn id="48" dur="500"/>
                                        <p:tgtEl>
                                          <p:spTgt spid="2225"/>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2226"/>
                                        </p:tgtEl>
                                        <p:attrNameLst>
                                          <p:attrName>style.visibility</p:attrName>
                                        </p:attrNameLst>
                                      </p:cBhvr>
                                      <p:to>
                                        <p:strVal val="visible"/>
                                      </p:to>
                                    </p:set>
                                    <p:animEffect transition="in" filter="fade">
                                      <p:cBhvr>
                                        <p:cTn id="52" dur="500"/>
                                        <p:tgtEl>
                                          <p:spTgt spid="2226"/>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227"/>
                                        </p:tgtEl>
                                        <p:attrNameLst>
                                          <p:attrName>style.visibility</p:attrName>
                                        </p:attrNameLst>
                                      </p:cBhvr>
                                      <p:to>
                                        <p:strVal val="visible"/>
                                      </p:to>
                                    </p:set>
                                    <p:animEffect transition="in" filter="fade">
                                      <p:cBhvr>
                                        <p:cTn id="56" dur="500"/>
                                        <p:tgtEl>
                                          <p:spTgt spid="2227"/>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2228"/>
                                        </p:tgtEl>
                                        <p:attrNameLst>
                                          <p:attrName>style.visibility</p:attrName>
                                        </p:attrNameLst>
                                      </p:cBhvr>
                                      <p:to>
                                        <p:strVal val="visible"/>
                                      </p:to>
                                    </p:set>
                                    <p:animEffect transition="in" filter="fade">
                                      <p:cBhvr>
                                        <p:cTn id="60" dur="500"/>
                                        <p:tgtEl>
                                          <p:spTgt spid="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5EF11-06A7-4AEC-074D-D92FED7E8D03}"/>
              </a:ext>
            </a:extLst>
          </p:cNvPr>
          <p:cNvPicPr>
            <a:picLocks noChangeAspect="1"/>
          </p:cNvPicPr>
          <p:nvPr/>
        </p:nvPicPr>
        <p:blipFill>
          <a:blip r:embed="rId2"/>
          <a:srcRect r="30603"/>
          <a:stretch/>
        </p:blipFill>
        <p:spPr>
          <a:xfrm>
            <a:off x="5814646" y="1053390"/>
            <a:ext cx="6261397" cy="5264542"/>
          </a:xfrm>
          <a:prstGeom prst="rect">
            <a:avLst/>
          </a:prstGeom>
        </p:spPr>
      </p:pic>
      <p:sp>
        <p:nvSpPr>
          <p:cNvPr id="2" name="Title 1"/>
          <p:cNvSpPr>
            <a:spLocks noGrp="1"/>
          </p:cNvSpPr>
          <p:nvPr>
            <p:ph type="title"/>
          </p:nvPr>
        </p:nvSpPr>
        <p:spPr>
          <a:xfrm>
            <a:off x="2345741" y="0"/>
            <a:ext cx="7416800" cy="600075"/>
          </a:xfrm>
        </p:spPr>
        <p:txBody>
          <a:bodyPr>
            <a:normAutofit/>
          </a:bodyPr>
          <a:lstStyle/>
          <a:p>
            <a:r>
              <a:rPr lang="en-US" sz="2800" dirty="0"/>
              <a:t>Permissions Document</a:t>
            </a:r>
          </a:p>
        </p:txBody>
      </p:sp>
      <p:sp>
        <p:nvSpPr>
          <p:cNvPr id="4" name="Content Placeholder 3"/>
          <p:cNvSpPr>
            <a:spLocks noGrp="1"/>
          </p:cNvSpPr>
          <p:nvPr>
            <p:ph idx="1"/>
          </p:nvPr>
        </p:nvSpPr>
        <p:spPr>
          <a:xfrm>
            <a:off x="593062" y="1053389"/>
            <a:ext cx="5866354" cy="4890211"/>
          </a:xfrm>
        </p:spPr>
        <p:txBody>
          <a:bodyPr/>
          <a:lstStyle/>
          <a:p>
            <a:endParaRPr lang="en-US" sz="2400" dirty="0"/>
          </a:p>
          <a:p>
            <a:pPr marL="0" indent="0">
              <a:buSzPct val="100000"/>
              <a:buNone/>
            </a:pPr>
            <a:r>
              <a:rPr lang="en-US" sz="2400" b="1" dirty="0">
                <a:latin typeface="Arial" panose="020B0604020202020204" pitchFamily="34" charset="0"/>
                <a:cs typeface="Arial" panose="020B0604020202020204" pitchFamily="34" charset="0"/>
              </a:rPr>
              <a:t>For each participant, specifies:</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What domains it can join</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What Topics it can read/write</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What Partitions allowed for publish and subscribe</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What Tags are associated with Readers &amp; Writers</a:t>
            </a:r>
          </a:p>
          <a:p>
            <a:pPr lvl="1"/>
            <a:endParaRPr lang="en-US" dirty="0"/>
          </a:p>
        </p:txBody>
      </p:sp>
    </p:spTree>
    <p:extLst>
      <p:ext uri="{BB962C8B-B14F-4D97-AF65-F5344CB8AC3E}">
        <p14:creationId xmlns:p14="http://schemas.microsoft.com/office/powerpoint/2010/main" val="1629839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Configuring &amp; Deploying OMG DDS Security</a:t>
            </a:r>
          </a:p>
        </p:txBody>
      </p:sp>
      <p:grpSp>
        <p:nvGrpSpPr>
          <p:cNvPr id="4" name="Group 3">
            <a:extLst>
              <a:ext uri="{FF2B5EF4-FFF2-40B4-BE49-F238E27FC236}">
                <a16:creationId xmlns:a16="http://schemas.microsoft.com/office/drawing/2014/main" id="{68C84CED-F5B2-4E0D-80B5-CED5392B63C9}"/>
              </a:ext>
            </a:extLst>
          </p:cNvPr>
          <p:cNvGrpSpPr/>
          <p:nvPr/>
        </p:nvGrpSpPr>
        <p:grpSpPr>
          <a:xfrm>
            <a:off x="3374568" y="5087957"/>
            <a:ext cx="5359146" cy="1389044"/>
            <a:chOff x="3509551" y="5087957"/>
            <a:chExt cx="4683644" cy="1389044"/>
          </a:xfrm>
        </p:grpSpPr>
        <p:sp>
          <p:nvSpPr>
            <p:cNvPr id="68" name="Rounded Rectangle 36">
              <a:extLst>
                <a:ext uri="{FF2B5EF4-FFF2-40B4-BE49-F238E27FC236}">
                  <a16:creationId xmlns:a16="http://schemas.microsoft.com/office/drawing/2014/main" id="{FF4CEB08-1C74-4F71-836C-AD1687224DE4}"/>
                </a:ext>
              </a:extLst>
            </p:cNvPr>
            <p:cNvSpPr/>
            <p:nvPr/>
          </p:nvSpPr>
          <p:spPr>
            <a:xfrm>
              <a:off x="3509551" y="5087957"/>
              <a:ext cx="4683644" cy="1389044"/>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latin typeface="Arial" panose="020B0604020202020204" pitchFamily="34" charset="0"/>
                  <a:cs typeface="Arial" panose="020B0604020202020204" pitchFamily="34" charset="0"/>
                </a:rPr>
                <a:t>Shared By All Participants</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6" name="Document 6">
              <a:extLst>
                <a:ext uri="{FF2B5EF4-FFF2-40B4-BE49-F238E27FC236}">
                  <a16:creationId xmlns:a16="http://schemas.microsoft.com/office/drawing/2014/main" id="{947DB99F-82E6-428E-93BE-054987BB6BD8}"/>
                </a:ext>
              </a:extLst>
            </p:cNvPr>
            <p:cNvSpPr/>
            <p:nvPr/>
          </p:nvSpPr>
          <p:spPr>
            <a:xfrm>
              <a:off x="3697783" y="5198560"/>
              <a:ext cx="1114595" cy="828858"/>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Domain Governance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Document</a:t>
              </a:r>
            </a:p>
          </p:txBody>
        </p:sp>
        <p:sp>
          <p:nvSpPr>
            <p:cNvPr id="40" name="Document 7">
              <a:extLst>
                <a:ext uri="{FF2B5EF4-FFF2-40B4-BE49-F238E27FC236}">
                  <a16:creationId xmlns:a16="http://schemas.microsoft.com/office/drawing/2014/main" id="{A5CDD383-5BD8-4963-9E49-E18CA4C6805F}"/>
                </a:ext>
              </a:extLst>
            </p:cNvPr>
            <p:cNvSpPr/>
            <p:nvPr/>
          </p:nvSpPr>
          <p:spPr>
            <a:xfrm>
              <a:off x="5296686" y="5193346"/>
              <a:ext cx="1114595" cy="828858"/>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Identity CA Public Certificate</a:t>
              </a:r>
            </a:p>
          </p:txBody>
        </p:sp>
        <p:sp>
          <p:nvSpPr>
            <p:cNvPr id="41" name="Document 8">
              <a:extLst>
                <a:ext uri="{FF2B5EF4-FFF2-40B4-BE49-F238E27FC236}">
                  <a16:creationId xmlns:a16="http://schemas.microsoft.com/office/drawing/2014/main" id="{72D704DA-F16C-4250-ABD9-75BE9E83744D}"/>
                </a:ext>
              </a:extLst>
            </p:cNvPr>
            <p:cNvSpPr/>
            <p:nvPr/>
          </p:nvSpPr>
          <p:spPr>
            <a:xfrm>
              <a:off x="6881424" y="5196830"/>
              <a:ext cx="1114595" cy="828858"/>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Permissions CA Public Certificate</a:t>
              </a:r>
            </a:p>
          </p:txBody>
        </p:sp>
      </p:grpSp>
      <p:grpSp>
        <p:nvGrpSpPr>
          <p:cNvPr id="64" name="Group 63">
            <a:extLst>
              <a:ext uri="{FF2B5EF4-FFF2-40B4-BE49-F238E27FC236}">
                <a16:creationId xmlns:a16="http://schemas.microsoft.com/office/drawing/2014/main" id="{0E015B9F-5016-4001-922E-B626A0BAFA9B}"/>
              </a:ext>
            </a:extLst>
          </p:cNvPr>
          <p:cNvGrpSpPr/>
          <p:nvPr/>
        </p:nvGrpSpPr>
        <p:grpSpPr>
          <a:xfrm>
            <a:off x="7515392" y="2054942"/>
            <a:ext cx="3516823" cy="2614302"/>
            <a:chOff x="7515393" y="2409854"/>
            <a:chExt cx="2995320" cy="2259390"/>
          </a:xfrm>
        </p:grpSpPr>
        <p:sp>
          <p:nvSpPr>
            <p:cNvPr id="66" name="Rounded Rectangle 32">
              <a:extLst>
                <a:ext uri="{FF2B5EF4-FFF2-40B4-BE49-F238E27FC236}">
                  <a16:creationId xmlns:a16="http://schemas.microsoft.com/office/drawing/2014/main" id="{D39AC967-B67F-4EE9-8577-55EE43907C31}"/>
                </a:ext>
              </a:extLst>
            </p:cNvPr>
            <p:cNvSpPr/>
            <p:nvPr/>
          </p:nvSpPr>
          <p:spPr>
            <a:xfrm>
              <a:off x="7515393" y="2409854"/>
              <a:ext cx="2995320" cy="2259390"/>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Participant 2</a:t>
              </a:r>
            </a:p>
          </p:txBody>
        </p:sp>
        <p:grpSp>
          <p:nvGrpSpPr>
            <p:cNvPr id="42" name="Group 41">
              <a:extLst>
                <a:ext uri="{FF2B5EF4-FFF2-40B4-BE49-F238E27FC236}">
                  <a16:creationId xmlns:a16="http://schemas.microsoft.com/office/drawing/2014/main" id="{6A32954E-BCD9-47D0-8F25-DFF6944AB67A}"/>
                </a:ext>
              </a:extLst>
            </p:cNvPr>
            <p:cNvGrpSpPr/>
            <p:nvPr/>
          </p:nvGrpSpPr>
          <p:grpSpPr>
            <a:xfrm>
              <a:off x="7635444" y="3049161"/>
              <a:ext cx="2633025" cy="1510948"/>
              <a:chOff x="1231630" y="4503553"/>
              <a:chExt cx="2437808" cy="1575312"/>
            </a:xfrm>
          </p:grpSpPr>
          <p:sp>
            <p:nvSpPr>
              <p:cNvPr id="57" name="Document 24">
                <a:extLst>
                  <a:ext uri="{FF2B5EF4-FFF2-40B4-BE49-F238E27FC236}">
                    <a16:creationId xmlns:a16="http://schemas.microsoft.com/office/drawing/2014/main" id="{3987BBE1-89B0-49B5-A651-5DEF4F0733F4}"/>
                  </a:ext>
                </a:extLst>
              </p:cNvPr>
              <p:cNvSpPr/>
              <p:nvPr/>
            </p:nvSpPr>
            <p:spPr>
              <a:xfrm>
                <a:off x="2601979" y="4681455"/>
                <a:ext cx="951265" cy="670189"/>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Identity Certificate</a:t>
                </a:r>
              </a:p>
            </p:txBody>
          </p:sp>
          <p:sp>
            <p:nvSpPr>
              <p:cNvPr id="58" name="Document 25">
                <a:extLst>
                  <a:ext uri="{FF2B5EF4-FFF2-40B4-BE49-F238E27FC236}">
                    <a16:creationId xmlns:a16="http://schemas.microsoft.com/office/drawing/2014/main" id="{82FFDF7A-E5B6-4CB0-82D7-80AA671B2BDD}"/>
                  </a:ext>
                </a:extLst>
              </p:cNvPr>
              <p:cNvSpPr/>
              <p:nvPr/>
            </p:nvSpPr>
            <p:spPr>
              <a:xfrm>
                <a:off x="2718173" y="5490892"/>
                <a:ext cx="951265" cy="587973"/>
              </a:xfrm>
              <a:prstGeom prst="flowChartDocument">
                <a:avLst/>
              </a:prstGeom>
              <a:solidFill>
                <a:sysClr val="window" lastClr="FFFFFF"/>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Private Key</a:t>
                </a:r>
              </a:p>
            </p:txBody>
          </p:sp>
          <p:sp>
            <p:nvSpPr>
              <p:cNvPr id="59" name="Shape 73">
                <a:extLst>
                  <a:ext uri="{FF2B5EF4-FFF2-40B4-BE49-F238E27FC236}">
                    <a16:creationId xmlns:a16="http://schemas.microsoft.com/office/drawing/2014/main" id="{5E812A66-5688-4D7B-A0B8-E0925E4ECFEA}"/>
                  </a:ext>
                </a:extLst>
              </p:cNvPr>
              <p:cNvSpPr txBox="1"/>
              <p:nvPr/>
            </p:nvSpPr>
            <p:spPr>
              <a:xfrm>
                <a:off x="1421031" y="5367534"/>
                <a:ext cx="1024908" cy="610616"/>
              </a:xfrm>
              <a:prstGeom prst="rect">
                <a:avLst/>
              </a:prstGeom>
              <a:solidFill>
                <a:srgbClr val="70AD47">
                  <a:lumMod val="40000"/>
                  <a:lumOff val="60000"/>
                </a:srgbClr>
              </a:solidFill>
              <a:ln w="9525" cap="flat">
                <a:solidFill>
                  <a:sysClr val="windowText" lastClr="000000"/>
                </a:solidFill>
                <a:prstDash val="solid"/>
                <a:round/>
                <a:headEnd type="none" w="med" len="med"/>
                <a:tailEnd type="none" w="med" len="med"/>
              </a:ln>
            </p:spPr>
            <p:txBody>
              <a:bodyPr lIns="77004" tIns="77004" rIns="77004" bIns="77004"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P2 App</a:t>
                </a:r>
                <a:endParaRPr kumimoji="0" lang="en"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0" name="Shape 26">
                <a:extLst>
                  <a:ext uri="{FF2B5EF4-FFF2-40B4-BE49-F238E27FC236}">
                    <a16:creationId xmlns:a16="http://schemas.microsoft.com/office/drawing/2014/main" id="{8D230130-3E91-411F-8FF3-B4FC46B49F71}"/>
                  </a:ext>
                </a:extLst>
              </p:cNvPr>
              <p:cNvCxnSpPr>
                <a:cxnSpLocks/>
                <a:stCxn id="59" idx="3"/>
                <a:endCxn id="57" idx="2"/>
              </p:cNvCxnSpPr>
              <p:nvPr/>
            </p:nvCxnSpPr>
            <p:spPr>
              <a:xfrm flipV="1">
                <a:off x="2445938" y="5307337"/>
                <a:ext cx="631673" cy="365506"/>
              </a:xfrm>
              <a:prstGeom prst="straightConnector1">
                <a:avLst/>
              </a:prstGeom>
              <a:noFill/>
              <a:ln w="9525" cap="flat">
                <a:solidFill>
                  <a:srgbClr val="000000"/>
                </a:solidFill>
                <a:prstDash val="dash"/>
                <a:round/>
                <a:headEnd type="none" w="lg" len="lg"/>
                <a:tailEnd type="none" w="lg" len="lg"/>
              </a:ln>
            </p:spPr>
          </p:cxnSp>
          <p:cxnSp>
            <p:nvCxnSpPr>
              <p:cNvPr id="61" name="Shape 26">
                <a:extLst>
                  <a:ext uri="{FF2B5EF4-FFF2-40B4-BE49-F238E27FC236}">
                    <a16:creationId xmlns:a16="http://schemas.microsoft.com/office/drawing/2014/main" id="{C3720E76-3519-435A-B3D3-09585240B806}"/>
                  </a:ext>
                </a:extLst>
              </p:cNvPr>
              <p:cNvCxnSpPr>
                <a:cxnSpLocks/>
                <a:stCxn id="59" idx="3"/>
                <a:endCxn id="58" idx="1"/>
              </p:cNvCxnSpPr>
              <p:nvPr/>
            </p:nvCxnSpPr>
            <p:spPr>
              <a:xfrm>
                <a:off x="2445938" y="5672842"/>
                <a:ext cx="272235" cy="112037"/>
              </a:xfrm>
              <a:prstGeom prst="straightConnector1">
                <a:avLst/>
              </a:prstGeom>
              <a:noFill/>
              <a:ln w="9525" cap="flat">
                <a:solidFill>
                  <a:srgbClr val="000000"/>
                </a:solidFill>
                <a:prstDash val="dash"/>
                <a:round/>
                <a:headEnd type="none" w="lg" len="lg"/>
                <a:tailEnd type="none" w="lg" len="lg"/>
              </a:ln>
            </p:spPr>
          </p:cxnSp>
          <p:sp>
            <p:nvSpPr>
              <p:cNvPr id="62" name="Document 29">
                <a:extLst>
                  <a:ext uri="{FF2B5EF4-FFF2-40B4-BE49-F238E27FC236}">
                    <a16:creationId xmlns:a16="http://schemas.microsoft.com/office/drawing/2014/main" id="{D36CDAA3-75C7-47E2-BE7F-B8B912A1FE04}"/>
                  </a:ext>
                </a:extLst>
              </p:cNvPr>
              <p:cNvSpPr/>
              <p:nvPr/>
            </p:nvSpPr>
            <p:spPr>
              <a:xfrm>
                <a:off x="1231630" y="4503553"/>
                <a:ext cx="1292329" cy="589285"/>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Permissions File</a:t>
                </a:r>
              </a:p>
            </p:txBody>
          </p:sp>
          <p:cxnSp>
            <p:nvCxnSpPr>
              <p:cNvPr id="63" name="Shape 26">
                <a:extLst>
                  <a:ext uri="{FF2B5EF4-FFF2-40B4-BE49-F238E27FC236}">
                    <a16:creationId xmlns:a16="http://schemas.microsoft.com/office/drawing/2014/main" id="{EECA9B3E-C056-42A7-B89C-B2C3C3264BCF}"/>
                  </a:ext>
                </a:extLst>
              </p:cNvPr>
              <p:cNvCxnSpPr>
                <a:cxnSpLocks/>
                <a:stCxn id="59" idx="0"/>
                <a:endCxn id="62" idx="2"/>
              </p:cNvCxnSpPr>
              <p:nvPr/>
            </p:nvCxnSpPr>
            <p:spPr>
              <a:xfrm flipH="1" flipV="1">
                <a:off x="1877795" y="5053879"/>
                <a:ext cx="55690" cy="313655"/>
              </a:xfrm>
              <a:prstGeom prst="straightConnector1">
                <a:avLst/>
              </a:prstGeom>
              <a:noFill/>
              <a:ln w="9525" cap="flat">
                <a:solidFill>
                  <a:srgbClr val="000000"/>
                </a:solidFill>
                <a:prstDash val="dash"/>
                <a:round/>
                <a:headEnd type="none" w="lg" len="lg"/>
                <a:tailEnd type="none" w="lg" len="lg"/>
              </a:ln>
            </p:spPr>
          </p:cxnSp>
        </p:grpSp>
      </p:grpSp>
      <p:grpSp>
        <p:nvGrpSpPr>
          <p:cNvPr id="67" name="Group 66">
            <a:extLst>
              <a:ext uri="{FF2B5EF4-FFF2-40B4-BE49-F238E27FC236}">
                <a16:creationId xmlns:a16="http://schemas.microsoft.com/office/drawing/2014/main" id="{2C08FECD-3D38-40E0-A9F6-0B6AB5161321}"/>
              </a:ext>
            </a:extLst>
          </p:cNvPr>
          <p:cNvGrpSpPr/>
          <p:nvPr/>
        </p:nvGrpSpPr>
        <p:grpSpPr>
          <a:xfrm>
            <a:off x="806245" y="2054942"/>
            <a:ext cx="3372165" cy="2614301"/>
            <a:chOff x="1183090" y="2409853"/>
            <a:chExt cx="2995320" cy="2259390"/>
          </a:xfrm>
        </p:grpSpPr>
        <p:sp>
          <p:nvSpPr>
            <p:cNvPr id="65" name="Rounded Rectangle 31">
              <a:extLst>
                <a:ext uri="{FF2B5EF4-FFF2-40B4-BE49-F238E27FC236}">
                  <a16:creationId xmlns:a16="http://schemas.microsoft.com/office/drawing/2014/main" id="{9FB50D42-6C11-4EFE-ABBC-D5263DD71901}"/>
                </a:ext>
              </a:extLst>
            </p:cNvPr>
            <p:cNvSpPr/>
            <p:nvPr/>
          </p:nvSpPr>
          <p:spPr>
            <a:xfrm>
              <a:off x="1183090" y="2409853"/>
              <a:ext cx="2995320" cy="2259390"/>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Participant 1</a:t>
              </a:r>
            </a:p>
          </p:txBody>
        </p:sp>
        <p:grpSp>
          <p:nvGrpSpPr>
            <p:cNvPr id="43" name="Group 42">
              <a:extLst>
                <a:ext uri="{FF2B5EF4-FFF2-40B4-BE49-F238E27FC236}">
                  <a16:creationId xmlns:a16="http://schemas.microsoft.com/office/drawing/2014/main" id="{206FC348-0BEB-4607-8339-E76E09D69317}"/>
                </a:ext>
              </a:extLst>
            </p:cNvPr>
            <p:cNvGrpSpPr/>
            <p:nvPr/>
          </p:nvGrpSpPr>
          <p:grpSpPr>
            <a:xfrm>
              <a:off x="1497120" y="3049162"/>
              <a:ext cx="2499671" cy="1510947"/>
              <a:chOff x="366345" y="4411557"/>
              <a:chExt cx="2314342" cy="1575310"/>
            </a:xfrm>
          </p:grpSpPr>
          <p:sp>
            <p:nvSpPr>
              <p:cNvPr id="50" name="Document 17">
                <a:extLst>
                  <a:ext uri="{FF2B5EF4-FFF2-40B4-BE49-F238E27FC236}">
                    <a16:creationId xmlns:a16="http://schemas.microsoft.com/office/drawing/2014/main" id="{36E1EB62-8C90-40E3-9C86-2C4B4FCEE271}"/>
                  </a:ext>
                </a:extLst>
              </p:cNvPr>
              <p:cNvSpPr/>
              <p:nvPr/>
            </p:nvSpPr>
            <p:spPr>
              <a:xfrm>
                <a:off x="366345" y="4589461"/>
                <a:ext cx="951265" cy="626244"/>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Identity Certificate</a:t>
                </a:r>
              </a:p>
            </p:txBody>
          </p:sp>
          <p:sp>
            <p:nvSpPr>
              <p:cNvPr id="51" name="Document 18">
                <a:extLst>
                  <a:ext uri="{FF2B5EF4-FFF2-40B4-BE49-F238E27FC236}">
                    <a16:creationId xmlns:a16="http://schemas.microsoft.com/office/drawing/2014/main" id="{A4604F84-E025-4F4F-B031-F833202A37FB}"/>
                  </a:ext>
                </a:extLst>
              </p:cNvPr>
              <p:cNvSpPr/>
              <p:nvPr/>
            </p:nvSpPr>
            <p:spPr>
              <a:xfrm>
                <a:off x="366345" y="5398895"/>
                <a:ext cx="951265" cy="587972"/>
              </a:xfrm>
              <a:prstGeom prst="flowChartDocument">
                <a:avLst/>
              </a:prstGeom>
              <a:solidFill>
                <a:sysClr val="window" lastClr="FFFFFF"/>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Private Key</a:t>
                </a:r>
              </a:p>
            </p:txBody>
          </p:sp>
          <p:sp>
            <p:nvSpPr>
              <p:cNvPr id="52" name="Shape 73">
                <a:extLst>
                  <a:ext uri="{FF2B5EF4-FFF2-40B4-BE49-F238E27FC236}">
                    <a16:creationId xmlns:a16="http://schemas.microsoft.com/office/drawing/2014/main" id="{472AF784-0FD7-4B6C-A590-A8F14AEB48A0}"/>
                  </a:ext>
                </a:extLst>
              </p:cNvPr>
              <p:cNvSpPr txBox="1"/>
              <p:nvPr/>
            </p:nvSpPr>
            <p:spPr>
              <a:xfrm>
                <a:off x="1534714" y="5180543"/>
                <a:ext cx="1024908" cy="610616"/>
              </a:xfrm>
              <a:prstGeom prst="rect">
                <a:avLst/>
              </a:prstGeom>
              <a:solidFill>
                <a:srgbClr val="70AD47">
                  <a:lumMod val="40000"/>
                  <a:lumOff val="60000"/>
                </a:srgbClr>
              </a:solidFill>
              <a:ln w="9525" cap="flat">
                <a:solidFill>
                  <a:sysClr val="windowText" lastClr="000000"/>
                </a:solidFill>
                <a:prstDash val="solid"/>
                <a:round/>
                <a:headEnd type="none" w="med" len="med"/>
                <a:tailEnd type="none" w="med" len="med"/>
              </a:ln>
            </p:spPr>
            <p:txBody>
              <a:bodyPr lIns="77004" tIns="77004" rIns="77004" bIns="77004"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P1 App</a:t>
                </a:r>
                <a:endParaRPr kumimoji="0" lang="en"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53" name="Shape 26">
                <a:extLst>
                  <a:ext uri="{FF2B5EF4-FFF2-40B4-BE49-F238E27FC236}">
                    <a16:creationId xmlns:a16="http://schemas.microsoft.com/office/drawing/2014/main" id="{BA9F4616-5B2C-4E95-A57B-C91D76EEBCA4}"/>
                  </a:ext>
                </a:extLst>
              </p:cNvPr>
              <p:cNvCxnSpPr>
                <a:cxnSpLocks/>
                <a:stCxn id="52" idx="1"/>
                <a:endCxn id="50" idx="2"/>
              </p:cNvCxnSpPr>
              <p:nvPr/>
            </p:nvCxnSpPr>
            <p:spPr>
              <a:xfrm flipH="1" flipV="1">
                <a:off x="841978" y="5174303"/>
                <a:ext cx="692736" cy="311548"/>
              </a:xfrm>
              <a:prstGeom prst="straightConnector1">
                <a:avLst/>
              </a:prstGeom>
              <a:noFill/>
              <a:ln w="9525" cap="flat">
                <a:solidFill>
                  <a:srgbClr val="000000"/>
                </a:solidFill>
                <a:prstDash val="dash"/>
                <a:round/>
                <a:headEnd type="none" w="lg" len="lg"/>
                <a:tailEnd type="none" w="lg" len="lg"/>
              </a:ln>
            </p:spPr>
          </p:cxnSp>
          <p:cxnSp>
            <p:nvCxnSpPr>
              <p:cNvPr id="54" name="Shape 26">
                <a:extLst>
                  <a:ext uri="{FF2B5EF4-FFF2-40B4-BE49-F238E27FC236}">
                    <a16:creationId xmlns:a16="http://schemas.microsoft.com/office/drawing/2014/main" id="{7784FD31-B9F9-4667-91E0-6C82B2DCF834}"/>
                  </a:ext>
                </a:extLst>
              </p:cNvPr>
              <p:cNvCxnSpPr>
                <a:cxnSpLocks/>
                <a:stCxn id="52" idx="1"/>
                <a:endCxn id="51" idx="3"/>
              </p:cNvCxnSpPr>
              <p:nvPr/>
            </p:nvCxnSpPr>
            <p:spPr>
              <a:xfrm flipH="1">
                <a:off x="1317610" y="5485851"/>
                <a:ext cx="217104" cy="207031"/>
              </a:xfrm>
              <a:prstGeom prst="straightConnector1">
                <a:avLst/>
              </a:prstGeom>
              <a:noFill/>
              <a:ln w="9525" cap="flat">
                <a:solidFill>
                  <a:srgbClr val="000000"/>
                </a:solidFill>
                <a:prstDash val="dash"/>
                <a:round/>
                <a:headEnd type="none" w="lg" len="lg"/>
                <a:tailEnd type="none" w="lg" len="lg"/>
              </a:ln>
            </p:spPr>
          </p:cxnSp>
          <p:sp>
            <p:nvSpPr>
              <p:cNvPr id="55" name="Document 22">
                <a:extLst>
                  <a:ext uri="{FF2B5EF4-FFF2-40B4-BE49-F238E27FC236}">
                    <a16:creationId xmlns:a16="http://schemas.microsoft.com/office/drawing/2014/main" id="{76F10498-F34A-4C31-AA0E-D6665B69C14C}"/>
                  </a:ext>
                </a:extLst>
              </p:cNvPr>
              <p:cNvSpPr/>
              <p:nvPr/>
            </p:nvSpPr>
            <p:spPr>
              <a:xfrm>
                <a:off x="1388358" y="4411557"/>
                <a:ext cx="1292329" cy="550324"/>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Permissions File</a:t>
                </a:r>
              </a:p>
            </p:txBody>
          </p:sp>
          <p:cxnSp>
            <p:nvCxnSpPr>
              <p:cNvPr id="56" name="Shape 26">
                <a:extLst>
                  <a:ext uri="{FF2B5EF4-FFF2-40B4-BE49-F238E27FC236}">
                    <a16:creationId xmlns:a16="http://schemas.microsoft.com/office/drawing/2014/main" id="{DD07DFD1-9F93-4A56-B92B-7D382FD786B4}"/>
                  </a:ext>
                </a:extLst>
              </p:cNvPr>
              <p:cNvCxnSpPr>
                <a:cxnSpLocks/>
                <a:stCxn id="52" idx="0"/>
                <a:endCxn id="55" idx="2"/>
              </p:cNvCxnSpPr>
              <p:nvPr/>
            </p:nvCxnSpPr>
            <p:spPr>
              <a:xfrm flipH="1" flipV="1">
                <a:off x="2034523" y="4925498"/>
                <a:ext cx="12645" cy="255044"/>
              </a:xfrm>
              <a:prstGeom prst="straightConnector1">
                <a:avLst/>
              </a:prstGeom>
              <a:noFill/>
              <a:ln w="9525" cap="flat">
                <a:solidFill>
                  <a:srgbClr val="000000"/>
                </a:solidFill>
                <a:prstDash val="dash"/>
                <a:round/>
                <a:headEnd type="none" w="lg" len="lg"/>
                <a:tailEnd type="none" w="lg" len="lg"/>
              </a:ln>
            </p:spPr>
          </p:cxnSp>
        </p:grpSp>
      </p:grpSp>
      <p:cxnSp>
        <p:nvCxnSpPr>
          <p:cNvPr id="44" name="Shape 26">
            <a:extLst>
              <a:ext uri="{FF2B5EF4-FFF2-40B4-BE49-F238E27FC236}">
                <a16:creationId xmlns:a16="http://schemas.microsoft.com/office/drawing/2014/main" id="{9FB54035-B605-4B93-A288-0E79502E440E}"/>
              </a:ext>
            </a:extLst>
          </p:cNvPr>
          <p:cNvCxnSpPr>
            <a:cxnSpLocks/>
            <a:stCxn id="52" idx="3"/>
            <a:endCxn id="36" idx="0"/>
          </p:cNvCxnSpPr>
          <p:nvPr/>
        </p:nvCxnSpPr>
        <p:spPr>
          <a:xfrm>
            <a:off x="3826731" y="3986935"/>
            <a:ext cx="400891" cy="1211625"/>
          </a:xfrm>
          <a:prstGeom prst="straightConnector1">
            <a:avLst/>
          </a:prstGeom>
          <a:noFill/>
          <a:ln w="9525" cap="flat">
            <a:solidFill>
              <a:srgbClr val="000000"/>
            </a:solidFill>
            <a:prstDash val="dash"/>
            <a:round/>
            <a:headEnd type="none" w="lg" len="lg"/>
            <a:tailEnd type="none" w="lg" len="lg"/>
          </a:ln>
        </p:spPr>
      </p:cxnSp>
      <p:cxnSp>
        <p:nvCxnSpPr>
          <p:cNvPr id="45" name="Shape 26">
            <a:extLst>
              <a:ext uri="{FF2B5EF4-FFF2-40B4-BE49-F238E27FC236}">
                <a16:creationId xmlns:a16="http://schemas.microsoft.com/office/drawing/2014/main" id="{93DC901A-2D24-4424-B768-E6A558CCCB9B}"/>
              </a:ext>
            </a:extLst>
          </p:cNvPr>
          <p:cNvCxnSpPr>
            <a:cxnSpLocks/>
            <a:stCxn id="52" idx="3"/>
            <a:endCxn id="40" idx="0"/>
          </p:cNvCxnSpPr>
          <p:nvPr/>
        </p:nvCxnSpPr>
        <p:spPr>
          <a:xfrm>
            <a:off x="3826731" y="3986935"/>
            <a:ext cx="2230397" cy="1206411"/>
          </a:xfrm>
          <a:prstGeom prst="straightConnector1">
            <a:avLst/>
          </a:prstGeom>
          <a:noFill/>
          <a:ln w="9525" cap="flat">
            <a:solidFill>
              <a:srgbClr val="000000"/>
            </a:solidFill>
            <a:prstDash val="dash"/>
            <a:round/>
            <a:headEnd type="none" w="lg" len="lg"/>
            <a:tailEnd type="none" w="lg" len="lg"/>
          </a:ln>
        </p:spPr>
      </p:cxnSp>
      <p:cxnSp>
        <p:nvCxnSpPr>
          <p:cNvPr id="46" name="Shape 26">
            <a:extLst>
              <a:ext uri="{FF2B5EF4-FFF2-40B4-BE49-F238E27FC236}">
                <a16:creationId xmlns:a16="http://schemas.microsoft.com/office/drawing/2014/main" id="{50F505F1-19E5-4D10-A60C-68AC881766CB}"/>
              </a:ext>
            </a:extLst>
          </p:cNvPr>
          <p:cNvCxnSpPr>
            <a:cxnSpLocks/>
            <a:stCxn id="52" idx="3"/>
            <a:endCxn id="41" idx="0"/>
          </p:cNvCxnSpPr>
          <p:nvPr/>
        </p:nvCxnSpPr>
        <p:spPr>
          <a:xfrm>
            <a:off x="3826731" y="3986935"/>
            <a:ext cx="4043695" cy="1209895"/>
          </a:xfrm>
          <a:prstGeom prst="straightConnector1">
            <a:avLst/>
          </a:prstGeom>
          <a:noFill/>
          <a:ln w="9525" cap="flat">
            <a:solidFill>
              <a:srgbClr val="000000"/>
            </a:solidFill>
            <a:prstDash val="dash"/>
            <a:round/>
            <a:headEnd type="none" w="lg" len="lg"/>
            <a:tailEnd type="none" w="lg" len="lg"/>
          </a:ln>
        </p:spPr>
      </p:cxnSp>
      <p:cxnSp>
        <p:nvCxnSpPr>
          <p:cNvPr id="47" name="Shape 26">
            <a:extLst>
              <a:ext uri="{FF2B5EF4-FFF2-40B4-BE49-F238E27FC236}">
                <a16:creationId xmlns:a16="http://schemas.microsoft.com/office/drawing/2014/main" id="{7720F14C-1116-4D5C-A0A5-B23018449FA5}"/>
              </a:ext>
            </a:extLst>
          </p:cNvPr>
          <p:cNvCxnSpPr>
            <a:cxnSpLocks/>
            <a:stCxn id="59" idx="1"/>
            <a:endCxn id="40" idx="0"/>
          </p:cNvCxnSpPr>
          <p:nvPr/>
        </p:nvCxnSpPr>
        <p:spPr>
          <a:xfrm flipH="1">
            <a:off x="6057128" y="4092358"/>
            <a:ext cx="1839402" cy="1100988"/>
          </a:xfrm>
          <a:prstGeom prst="straightConnector1">
            <a:avLst/>
          </a:prstGeom>
          <a:noFill/>
          <a:ln w="9525" cap="flat">
            <a:solidFill>
              <a:srgbClr val="000000"/>
            </a:solidFill>
            <a:prstDash val="dash"/>
            <a:round/>
            <a:headEnd type="none" w="lg" len="lg"/>
            <a:tailEnd type="none" w="lg" len="lg"/>
          </a:ln>
        </p:spPr>
      </p:cxnSp>
      <p:cxnSp>
        <p:nvCxnSpPr>
          <p:cNvPr id="48" name="Shape 26">
            <a:extLst>
              <a:ext uri="{FF2B5EF4-FFF2-40B4-BE49-F238E27FC236}">
                <a16:creationId xmlns:a16="http://schemas.microsoft.com/office/drawing/2014/main" id="{A01DE837-60B3-4582-87AB-FA2662F1D9D2}"/>
              </a:ext>
            </a:extLst>
          </p:cNvPr>
          <p:cNvCxnSpPr>
            <a:cxnSpLocks/>
            <a:stCxn id="59" idx="1"/>
            <a:endCxn id="41" idx="0"/>
          </p:cNvCxnSpPr>
          <p:nvPr/>
        </p:nvCxnSpPr>
        <p:spPr>
          <a:xfrm flipH="1">
            <a:off x="7870426" y="4092358"/>
            <a:ext cx="26104" cy="1104472"/>
          </a:xfrm>
          <a:prstGeom prst="straightConnector1">
            <a:avLst/>
          </a:prstGeom>
          <a:noFill/>
          <a:ln w="9525" cap="flat">
            <a:solidFill>
              <a:srgbClr val="000000"/>
            </a:solidFill>
            <a:prstDash val="dash"/>
            <a:round/>
            <a:headEnd type="none" w="lg" len="lg"/>
            <a:tailEnd type="none" w="lg" len="lg"/>
          </a:ln>
        </p:spPr>
      </p:cxnSp>
      <p:cxnSp>
        <p:nvCxnSpPr>
          <p:cNvPr id="49" name="Shape 26">
            <a:extLst>
              <a:ext uri="{FF2B5EF4-FFF2-40B4-BE49-F238E27FC236}">
                <a16:creationId xmlns:a16="http://schemas.microsoft.com/office/drawing/2014/main" id="{B4D8A6A4-4A88-4FB9-9EC3-5F73CB253AA0}"/>
              </a:ext>
            </a:extLst>
          </p:cNvPr>
          <p:cNvCxnSpPr>
            <a:cxnSpLocks/>
            <a:stCxn id="59" idx="1"/>
            <a:endCxn id="36" idx="0"/>
          </p:cNvCxnSpPr>
          <p:nvPr/>
        </p:nvCxnSpPr>
        <p:spPr>
          <a:xfrm flipH="1">
            <a:off x="4227622" y="4092358"/>
            <a:ext cx="3668908" cy="1106202"/>
          </a:xfrm>
          <a:prstGeom prst="straightConnector1">
            <a:avLst/>
          </a:prstGeom>
          <a:noFill/>
          <a:ln w="9525" cap="flat">
            <a:solidFill>
              <a:srgbClr val="000000"/>
            </a:solidFill>
            <a:prstDash val="dash"/>
            <a:round/>
            <a:headEnd type="none" w="lg" len="lg"/>
            <a:tailEnd type="none" w="lg" len="lg"/>
          </a:ln>
        </p:spPr>
      </p:cxnSp>
    </p:spTree>
    <p:extLst>
      <p:ext uri="{BB962C8B-B14F-4D97-AF65-F5344CB8AC3E}">
        <p14:creationId xmlns:p14="http://schemas.microsoft.com/office/powerpoint/2010/main" val="964838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5E8B-369F-430B-919B-B30A7B648DEC}"/>
              </a:ext>
            </a:extLst>
          </p:cNvPr>
          <p:cNvSpPr>
            <a:spLocks noGrp="1"/>
          </p:cNvSpPr>
          <p:nvPr>
            <p:ph type="title"/>
          </p:nvPr>
        </p:nvSpPr>
        <p:spPr>
          <a:xfrm>
            <a:off x="794523" y="11489"/>
            <a:ext cx="11006952" cy="638175"/>
          </a:xfrm>
        </p:spPr>
        <p:txBody>
          <a:bodyPr/>
          <a:lstStyle/>
          <a:p>
            <a:r>
              <a:rPr lang="en-US" sz="2800" dirty="0"/>
              <a:t>Using OMG DDS with distributed LVC simulations</a:t>
            </a:r>
          </a:p>
        </p:txBody>
      </p:sp>
      <p:sp>
        <p:nvSpPr>
          <p:cNvPr id="3" name="Content Placeholder 2">
            <a:extLst>
              <a:ext uri="{FF2B5EF4-FFF2-40B4-BE49-F238E27FC236}">
                <a16:creationId xmlns:a16="http://schemas.microsoft.com/office/drawing/2014/main" id="{E0338783-70B3-4A8F-BA4C-B6636546E6B6}"/>
              </a:ext>
            </a:extLst>
          </p:cNvPr>
          <p:cNvSpPr>
            <a:spLocks noGrp="1"/>
          </p:cNvSpPr>
          <p:nvPr>
            <p:ph idx="1"/>
          </p:nvPr>
        </p:nvSpPr>
        <p:spPr>
          <a:xfrm>
            <a:off x="375754" y="983894"/>
            <a:ext cx="10928351" cy="4890211"/>
          </a:xfrm>
        </p:spPr>
        <p:txBody>
          <a:bodyPr>
            <a:normAutofit/>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Can leverage/ integrate existing system software</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Over one thousand separate DoD systems (Navy, Air, Army) use OMG DDS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is mandated by Navy OA for combat management systems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specified by US DoD for the unmanned vehicle control (OSD-UCS)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specified by UK-MOD for all Ground Vehicle Architectures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is a transport for MOSA standards, FACE, SOSA, OMS, UCI</a:t>
            </a:r>
            <a:endParaRPr lang="en-US" sz="2400" dirty="0">
              <a:latin typeface="Arial" panose="020B0604020202020204" pitchFamily="34" charset="0"/>
              <a:cs typeface="Arial" panose="020B0604020202020204" pitchFamily="34" charset="0"/>
            </a:endParaRP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With OMG DDS, simulation systems are able to reuse and integrate software components from actual systems</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This has already been happening for years</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 the logical technology for integrating disparate data models in distributed LVC </a:t>
            </a:r>
          </a:p>
        </p:txBody>
      </p:sp>
    </p:spTree>
    <p:extLst>
      <p:ext uri="{BB962C8B-B14F-4D97-AF65-F5344CB8AC3E}">
        <p14:creationId xmlns:p14="http://schemas.microsoft.com/office/powerpoint/2010/main" val="936888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7EDD8-3AA3-8D2C-8451-0CDFC1D6D97F}"/>
              </a:ext>
            </a:extLst>
          </p:cNvPr>
          <p:cNvSpPr>
            <a:spLocks noGrp="1"/>
          </p:cNvSpPr>
          <p:nvPr>
            <p:ph type="title"/>
          </p:nvPr>
        </p:nvSpPr>
        <p:spPr>
          <a:xfrm>
            <a:off x="488902" y="41238"/>
            <a:ext cx="10515600" cy="686945"/>
          </a:xfrm>
        </p:spPr>
        <p:txBody>
          <a:bodyPr>
            <a:normAutofit/>
          </a:bodyPr>
          <a:lstStyle/>
          <a:p>
            <a:pPr algn="ctr"/>
            <a:r>
              <a:rPr lang="en-US" dirty="0">
                <a:solidFill>
                  <a:schemeClr val="bg1"/>
                </a:solidFill>
              </a:rPr>
              <a:t>DAF M&amp;S Standards Range Fan Provides Focus</a:t>
            </a:r>
          </a:p>
        </p:txBody>
      </p:sp>
      <p:sp>
        <p:nvSpPr>
          <p:cNvPr id="76" name="Flowchart: Delay 75">
            <a:extLst>
              <a:ext uri="{FF2B5EF4-FFF2-40B4-BE49-F238E27FC236}">
                <a16:creationId xmlns:a16="http://schemas.microsoft.com/office/drawing/2014/main" id="{19C401E2-7C19-ACB8-1B11-AD387C87E78C}"/>
              </a:ext>
            </a:extLst>
          </p:cNvPr>
          <p:cNvSpPr/>
          <p:nvPr/>
        </p:nvSpPr>
        <p:spPr>
          <a:xfrm rot="16200000">
            <a:off x="3837912" y="-1539187"/>
            <a:ext cx="4504418" cy="11215914"/>
          </a:xfrm>
          <a:prstGeom prst="flowChartDelay">
            <a:avLst/>
          </a:prstGeom>
          <a:no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7" name="Flowchart: Delay 76">
            <a:extLst>
              <a:ext uri="{FF2B5EF4-FFF2-40B4-BE49-F238E27FC236}">
                <a16:creationId xmlns:a16="http://schemas.microsoft.com/office/drawing/2014/main" id="{890DDE9D-EE40-7918-E56E-365DDF5A8FD7}"/>
              </a:ext>
            </a:extLst>
          </p:cNvPr>
          <p:cNvSpPr/>
          <p:nvPr/>
        </p:nvSpPr>
        <p:spPr>
          <a:xfrm rot="16200000">
            <a:off x="4855794" y="1789655"/>
            <a:ext cx="2480414" cy="6582229"/>
          </a:xfrm>
          <a:prstGeom prst="flowChartDelay">
            <a:avLst/>
          </a:prstGeom>
          <a:no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78" name="Straight Connector 77">
            <a:extLst>
              <a:ext uri="{FF2B5EF4-FFF2-40B4-BE49-F238E27FC236}">
                <a16:creationId xmlns:a16="http://schemas.microsoft.com/office/drawing/2014/main" id="{EB820E68-5869-4B14-3FF0-CF909C66C260}"/>
              </a:ext>
            </a:extLst>
          </p:cNvPr>
          <p:cNvCxnSpPr>
            <a:cxnSpLocks/>
            <a:stCxn id="77" idx="1"/>
          </p:cNvCxnSpPr>
          <p:nvPr/>
        </p:nvCxnSpPr>
        <p:spPr>
          <a:xfrm flipH="1" flipV="1">
            <a:off x="1371892" y="2380959"/>
            <a:ext cx="4724110" cy="3940018"/>
          </a:xfrm>
          <a:prstGeom prst="line">
            <a:avLst/>
          </a:prstGeom>
          <a:noFill/>
          <a:ln w="19050" cap="flat" cmpd="sng" algn="ctr">
            <a:solidFill>
              <a:srgbClr val="156082"/>
            </a:solidFill>
            <a:prstDash val="solid"/>
            <a:miter lim="800000"/>
          </a:ln>
          <a:effectLst/>
        </p:spPr>
      </p:cxnSp>
      <p:sp>
        <p:nvSpPr>
          <p:cNvPr id="79" name="TextBox 78">
            <a:extLst>
              <a:ext uri="{FF2B5EF4-FFF2-40B4-BE49-F238E27FC236}">
                <a16:creationId xmlns:a16="http://schemas.microsoft.com/office/drawing/2014/main" id="{1DBA875C-A937-5D50-9BD3-59F8DA3C4384}"/>
              </a:ext>
            </a:extLst>
          </p:cNvPr>
          <p:cNvSpPr txBox="1"/>
          <p:nvPr/>
        </p:nvSpPr>
        <p:spPr>
          <a:xfrm>
            <a:off x="5502" y="5052696"/>
            <a:ext cx="2829983" cy="523220"/>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ptos" panose="02110004020202020204"/>
                <a:ea typeface="+mn-ea"/>
                <a:cs typeface="+mn-cs"/>
              </a:rPr>
              <a:t>M&amp;S Methodology, Architecture and Process</a:t>
            </a:r>
          </a:p>
        </p:txBody>
      </p:sp>
      <p:sp>
        <p:nvSpPr>
          <p:cNvPr id="80" name="Oval 79">
            <a:extLst>
              <a:ext uri="{FF2B5EF4-FFF2-40B4-BE49-F238E27FC236}">
                <a16:creationId xmlns:a16="http://schemas.microsoft.com/office/drawing/2014/main" id="{023FBC70-0F7A-A1C0-743C-FD82A468F57B}"/>
              </a:ext>
            </a:extLst>
          </p:cNvPr>
          <p:cNvSpPr/>
          <p:nvPr/>
        </p:nvSpPr>
        <p:spPr>
          <a:xfrm>
            <a:off x="5524197" y="5534885"/>
            <a:ext cx="595626"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DIS</a:t>
            </a:r>
          </a:p>
        </p:txBody>
      </p:sp>
      <p:cxnSp>
        <p:nvCxnSpPr>
          <p:cNvPr id="81" name="Straight Connector 80">
            <a:extLst>
              <a:ext uri="{FF2B5EF4-FFF2-40B4-BE49-F238E27FC236}">
                <a16:creationId xmlns:a16="http://schemas.microsoft.com/office/drawing/2014/main" id="{F30DD9CA-D9EE-3B4C-EA3B-E380E05FA74A}"/>
              </a:ext>
            </a:extLst>
          </p:cNvPr>
          <p:cNvCxnSpPr>
            <a:cxnSpLocks/>
          </p:cNvCxnSpPr>
          <p:nvPr/>
        </p:nvCxnSpPr>
        <p:spPr>
          <a:xfrm flipH="1" flipV="1">
            <a:off x="206732" y="4064111"/>
            <a:ext cx="5883389" cy="2228770"/>
          </a:xfrm>
          <a:prstGeom prst="line">
            <a:avLst/>
          </a:prstGeom>
          <a:noFill/>
          <a:ln w="19050" cap="flat" cmpd="sng" algn="ctr">
            <a:solidFill>
              <a:srgbClr val="156082"/>
            </a:solidFill>
            <a:prstDash val="solid"/>
            <a:miter lim="800000"/>
          </a:ln>
          <a:effectLst/>
        </p:spPr>
      </p:cxnSp>
      <p:sp>
        <p:nvSpPr>
          <p:cNvPr id="82" name="Oval 81">
            <a:extLst>
              <a:ext uri="{FF2B5EF4-FFF2-40B4-BE49-F238E27FC236}">
                <a16:creationId xmlns:a16="http://schemas.microsoft.com/office/drawing/2014/main" id="{B3B664BF-DB5F-453E-20C1-2A8815EC40CC}"/>
              </a:ext>
            </a:extLst>
          </p:cNvPr>
          <p:cNvSpPr/>
          <p:nvPr/>
        </p:nvSpPr>
        <p:spPr>
          <a:xfrm>
            <a:off x="5367307" y="4410843"/>
            <a:ext cx="758790"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TENA</a:t>
            </a:r>
          </a:p>
        </p:txBody>
      </p:sp>
      <p:sp>
        <p:nvSpPr>
          <p:cNvPr id="83" name="Oval 82">
            <a:extLst>
              <a:ext uri="{FF2B5EF4-FFF2-40B4-BE49-F238E27FC236}">
                <a16:creationId xmlns:a16="http://schemas.microsoft.com/office/drawing/2014/main" id="{128C9EA6-36AB-23BD-BB20-1D951BC1D83F}"/>
              </a:ext>
            </a:extLst>
          </p:cNvPr>
          <p:cNvSpPr/>
          <p:nvPr/>
        </p:nvSpPr>
        <p:spPr>
          <a:xfrm>
            <a:off x="5042491" y="4893305"/>
            <a:ext cx="595626"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HLA</a:t>
            </a:r>
          </a:p>
        </p:txBody>
      </p:sp>
      <p:sp>
        <p:nvSpPr>
          <p:cNvPr id="84" name="Oval 83">
            <a:extLst>
              <a:ext uri="{FF2B5EF4-FFF2-40B4-BE49-F238E27FC236}">
                <a16:creationId xmlns:a16="http://schemas.microsoft.com/office/drawing/2014/main" id="{D714DBCE-A520-633B-F3C6-29122214AAED}"/>
              </a:ext>
            </a:extLst>
          </p:cNvPr>
          <p:cNvSpPr/>
          <p:nvPr/>
        </p:nvSpPr>
        <p:spPr>
          <a:xfrm>
            <a:off x="2408918" y="2324792"/>
            <a:ext cx="983601" cy="446382"/>
          </a:xfrm>
          <a:prstGeom prst="ellipse">
            <a:avLst/>
          </a:prstGeom>
          <a:solidFill>
            <a:schemeClr val="tx2"/>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DDS</a:t>
            </a:r>
          </a:p>
        </p:txBody>
      </p:sp>
      <p:cxnSp>
        <p:nvCxnSpPr>
          <p:cNvPr id="85" name="Straight Connector 84">
            <a:extLst>
              <a:ext uri="{FF2B5EF4-FFF2-40B4-BE49-F238E27FC236}">
                <a16:creationId xmlns:a16="http://schemas.microsoft.com/office/drawing/2014/main" id="{D7EF9240-1B73-3182-8AA8-A04A069A99CB}"/>
              </a:ext>
            </a:extLst>
          </p:cNvPr>
          <p:cNvCxnSpPr>
            <a:cxnSpLocks/>
            <a:stCxn id="77" idx="1"/>
          </p:cNvCxnSpPr>
          <p:nvPr/>
        </p:nvCxnSpPr>
        <p:spPr>
          <a:xfrm flipV="1">
            <a:off x="6096002" y="1207623"/>
            <a:ext cx="790042" cy="5113354"/>
          </a:xfrm>
          <a:prstGeom prst="line">
            <a:avLst/>
          </a:prstGeom>
          <a:noFill/>
          <a:ln w="19050" cap="flat" cmpd="sng" algn="ctr">
            <a:solidFill>
              <a:srgbClr val="156082"/>
            </a:solidFill>
            <a:prstDash val="solid"/>
            <a:miter lim="800000"/>
          </a:ln>
          <a:effectLst/>
        </p:spPr>
      </p:cxnSp>
      <p:sp>
        <p:nvSpPr>
          <p:cNvPr id="86" name="Oval 85">
            <a:extLst>
              <a:ext uri="{FF2B5EF4-FFF2-40B4-BE49-F238E27FC236}">
                <a16:creationId xmlns:a16="http://schemas.microsoft.com/office/drawing/2014/main" id="{D021CE62-3A02-FA56-F976-CE30BF80E6F8}"/>
              </a:ext>
            </a:extLst>
          </p:cNvPr>
          <p:cNvSpPr/>
          <p:nvPr/>
        </p:nvSpPr>
        <p:spPr>
          <a:xfrm>
            <a:off x="5155523" y="3618616"/>
            <a:ext cx="746284" cy="304073"/>
          </a:xfrm>
          <a:prstGeom prst="ellipse">
            <a:avLst/>
          </a:prstGeom>
          <a:solidFill>
            <a:srgbClr val="0070C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GSI</a:t>
            </a:r>
          </a:p>
        </p:txBody>
      </p:sp>
      <p:sp>
        <p:nvSpPr>
          <p:cNvPr id="87" name="TextBox 86">
            <a:extLst>
              <a:ext uri="{FF2B5EF4-FFF2-40B4-BE49-F238E27FC236}">
                <a16:creationId xmlns:a16="http://schemas.microsoft.com/office/drawing/2014/main" id="{34A5BEE1-D4BD-7EB0-F4BB-C4619B01602A}"/>
              </a:ext>
            </a:extLst>
          </p:cNvPr>
          <p:cNvSpPr txBox="1"/>
          <p:nvPr/>
        </p:nvSpPr>
        <p:spPr>
          <a:xfrm>
            <a:off x="5199392" y="3177171"/>
            <a:ext cx="124571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Gov Sim Interface (GSI) in JSE</a:t>
            </a:r>
          </a:p>
        </p:txBody>
      </p:sp>
      <p:sp>
        <p:nvSpPr>
          <p:cNvPr id="88" name="TextBox 87">
            <a:extLst>
              <a:ext uri="{FF2B5EF4-FFF2-40B4-BE49-F238E27FC236}">
                <a16:creationId xmlns:a16="http://schemas.microsoft.com/office/drawing/2014/main" id="{D96850B3-A430-9CB7-AF7A-4F822C5A483C}"/>
              </a:ext>
            </a:extLst>
          </p:cNvPr>
          <p:cNvSpPr txBox="1"/>
          <p:nvPr/>
        </p:nvSpPr>
        <p:spPr>
          <a:xfrm>
            <a:off x="3514177" y="1403626"/>
            <a:ext cx="18564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M&amp;S Interoperability</a:t>
            </a:r>
          </a:p>
        </p:txBody>
      </p:sp>
      <p:cxnSp>
        <p:nvCxnSpPr>
          <p:cNvPr id="89" name="Straight Connector 88">
            <a:extLst>
              <a:ext uri="{FF2B5EF4-FFF2-40B4-BE49-F238E27FC236}">
                <a16:creationId xmlns:a16="http://schemas.microsoft.com/office/drawing/2014/main" id="{4C77A9B9-B462-E083-880B-B991444F846B}"/>
              </a:ext>
            </a:extLst>
          </p:cNvPr>
          <p:cNvCxnSpPr>
            <a:cxnSpLocks/>
            <a:stCxn id="77" idx="1"/>
          </p:cNvCxnSpPr>
          <p:nvPr/>
        </p:nvCxnSpPr>
        <p:spPr>
          <a:xfrm flipV="1">
            <a:off x="6096002" y="2605263"/>
            <a:ext cx="5049872" cy="3715714"/>
          </a:xfrm>
          <a:prstGeom prst="line">
            <a:avLst/>
          </a:prstGeom>
          <a:noFill/>
          <a:ln w="19050" cap="flat" cmpd="sng" algn="ctr">
            <a:solidFill>
              <a:srgbClr val="156082"/>
            </a:solidFill>
            <a:prstDash val="solid"/>
            <a:miter lim="800000"/>
          </a:ln>
          <a:effectLst/>
        </p:spPr>
      </p:cxnSp>
      <p:sp>
        <p:nvSpPr>
          <p:cNvPr id="90" name="TextBox 89">
            <a:extLst>
              <a:ext uri="{FF2B5EF4-FFF2-40B4-BE49-F238E27FC236}">
                <a16:creationId xmlns:a16="http://schemas.microsoft.com/office/drawing/2014/main" id="{184B579B-C440-DE89-C42C-C5ABA074B5F7}"/>
              </a:ext>
            </a:extLst>
          </p:cNvPr>
          <p:cNvSpPr txBox="1"/>
          <p:nvPr/>
        </p:nvSpPr>
        <p:spPr>
          <a:xfrm>
            <a:off x="7320324" y="5959089"/>
            <a:ext cx="8589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Today</a:t>
            </a:r>
          </a:p>
        </p:txBody>
      </p:sp>
      <p:sp>
        <p:nvSpPr>
          <p:cNvPr id="91" name="TextBox 90">
            <a:extLst>
              <a:ext uri="{FF2B5EF4-FFF2-40B4-BE49-F238E27FC236}">
                <a16:creationId xmlns:a16="http://schemas.microsoft.com/office/drawing/2014/main" id="{C9B11747-0AEF-4E27-1ADF-DADF274CD079}"/>
              </a:ext>
            </a:extLst>
          </p:cNvPr>
          <p:cNvSpPr txBox="1"/>
          <p:nvPr/>
        </p:nvSpPr>
        <p:spPr>
          <a:xfrm>
            <a:off x="10262841" y="5952926"/>
            <a:ext cx="9451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Future</a:t>
            </a:r>
          </a:p>
        </p:txBody>
      </p:sp>
      <p:sp>
        <p:nvSpPr>
          <p:cNvPr id="92" name="TextBox 91">
            <a:extLst>
              <a:ext uri="{FF2B5EF4-FFF2-40B4-BE49-F238E27FC236}">
                <a16:creationId xmlns:a16="http://schemas.microsoft.com/office/drawing/2014/main" id="{161DEED9-3619-F9E7-9EAC-9D6B9047100E}"/>
              </a:ext>
            </a:extLst>
          </p:cNvPr>
          <p:cNvSpPr txBox="1"/>
          <p:nvPr/>
        </p:nvSpPr>
        <p:spPr>
          <a:xfrm>
            <a:off x="9037292" y="1808165"/>
            <a:ext cx="21548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Synthetic Physical Environment</a:t>
            </a:r>
          </a:p>
        </p:txBody>
      </p:sp>
      <p:sp>
        <p:nvSpPr>
          <p:cNvPr id="93" name="TextBox 92">
            <a:extLst>
              <a:ext uri="{FF2B5EF4-FFF2-40B4-BE49-F238E27FC236}">
                <a16:creationId xmlns:a16="http://schemas.microsoft.com/office/drawing/2014/main" id="{74C2C9C6-43C9-FC83-1586-FB8D1581EE8B}"/>
              </a:ext>
            </a:extLst>
          </p:cNvPr>
          <p:cNvSpPr txBox="1"/>
          <p:nvPr/>
        </p:nvSpPr>
        <p:spPr>
          <a:xfrm>
            <a:off x="3021379" y="3527544"/>
            <a:ext cx="10785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Simulators</a:t>
            </a:r>
          </a:p>
        </p:txBody>
      </p:sp>
      <p:sp>
        <p:nvSpPr>
          <p:cNvPr id="94" name="Oval 93">
            <a:extLst>
              <a:ext uri="{FF2B5EF4-FFF2-40B4-BE49-F238E27FC236}">
                <a16:creationId xmlns:a16="http://schemas.microsoft.com/office/drawing/2014/main" id="{8A5D0366-5161-7838-735C-7C3D86360A12}"/>
              </a:ext>
            </a:extLst>
          </p:cNvPr>
          <p:cNvSpPr/>
          <p:nvPr/>
        </p:nvSpPr>
        <p:spPr>
          <a:xfrm>
            <a:off x="3375970" y="3799518"/>
            <a:ext cx="1079661" cy="369332"/>
          </a:xfrm>
          <a:prstGeom prst="ellipse">
            <a:avLst/>
          </a:prstGeom>
          <a:solidFill>
            <a:srgbClr val="0070C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SCARS</a:t>
            </a:r>
          </a:p>
        </p:txBody>
      </p:sp>
      <p:sp>
        <p:nvSpPr>
          <p:cNvPr id="95" name="Oval 94">
            <a:extLst>
              <a:ext uri="{FF2B5EF4-FFF2-40B4-BE49-F238E27FC236}">
                <a16:creationId xmlns:a16="http://schemas.microsoft.com/office/drawing/2014/main" id="{237CD81F-84FA-F330-AF54-C6092C9BD394}"/>
              </a:ext>
            </a:extLst>
          </p:cNvPr>
          <p:cNvSpPr/>
          <p:nvPr/>
        </p:nvSpPr>
        <p:spPr>
          <a:xfrm>
            <a:off x="2950054" y="5895999"/>
            <a:ext cx="913984"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VV&amp;A</a:t>
            </a:r>
          </a:p>
        </p:txBody>
      </p:sp>
      <p:sp>
        <p:nvSpPr>
          <p:cNvPr id="96" name="TextBox 95">
            <a:extLst>
              <a:ext uri="{FF2B5EF4-FFF2-40B4-BE49-F238E27FC236}">
                <a16:creationId xmlns:a16="http://schemas.microsoft.com/office/drawing/2014/main" id="{B67DAEF5-3E36-F427-BB4A-1B0C0C8C58B1}"/>
              </a:ext>
            </a:extLst>
          </p:cNvPr>
          <p:cNvSpPr txBox="1"/>
          <p:nvPr/>
        </p:nvSpPr>
        <p:spPr>
          <a:xfrm>
            <a:off x="5737273" y="4704016"/>
            <a:ext cx="43954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Test</a:t>
            </a:r>
          </a:p>
        </p:txBody>
      </p:sp>
      <p:cxnSp>
        <p:nvCxnSpPr>
          <p:cNvPr id="97" name="Straight Connector 96">
            <a:extLst>
              <a:ext uri="{FF2B5EF4-FFF2-40B4-BE49-F238E27FC236}">
                <a16:creationId xmlns:a16="http://schemas.microsoft.com/office/drawing/2014/main" id="{FE9FEC9C-B7FA-17C1-C0E5-1028E0D87FFD}"/>
              </a:ext>
            </a:extLst>
          </p:cNvPr>
          <p:cNvCxnSpPr>
            <a:cxnSpLocks/>
            <a:stCxn id="77" idx="1"/>
          </p:cNvCxnSpPr>
          <p:nvPr/>
        </p:nvCxnSpPr>
        <p:spPr>
          <a:xfrm flipV="1">
            <a:off x="6096002" y="3624418"/>
            <a:ext cx="5747655" cy="2696559"/>
          </a:xfrm>
          <a:prstGeom prst="line">
            <a:avLst/>
          </a:prstGeom>
          <a:noFill/>
          <a:ln w="19050" cap="flat" cmpd="sng" algn="ctr">
            <a:solidFill>
              <a:srgbClr val="156082"/>
            </a:solidFill>
            <a:prstDash val="solid"/>
            <a:miter lim="800000"/>
          </a:ln>
          <a:effectLst/>
        </p:spPr>
      </p:cxnSp>
      <p:sp>
        <p:nvSpPr>
          <p:cNvPr id="98" name="Oval 97">
            <a:extLst>
              <a:ext uri="{FF2B5EF4-FFF2-40B4-BE49-F238E27FC236}">
                <a16:creationId xmlns:a16="http://schemas.microsoft.com/office/drawing/2014/main" id="{CF7826DC-762B-3CB6-49ED-7900311CB9C1}"/>
              </a:ext>
            </a:extLst>
          </p:cNvPr>
          <p:cNvSpPr/>
          <p:nvPr/>
        </p:nvSpPr>
        <p:spPr>
          <a:xfrm>
            <a:off x="4051723" y="5777062"/>
            <a:ext cx="1127688"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FEDEP</a:t>
            </a:r>
          </a:p>
        </p:txBody>
      </p:sp>
      <p:sp>
        <p:nvSpPr>
          <p:cNvPr id="99" name="Oval 98">
            <a:extLst>
              <a:ext uri="{FF2B5EF4-FFF2-40B4-BE49-F238E27FC236}">
                <a16:creationId xmlns:a16="http://schemas.microsoft.com/office/drawing/2014/main" id="{CBB0D11F-5BC2-A7AD-E43C-D000CFBD7594}"/>
              </a:ext>
            </a:extLst>
          </p:cNvPr>
          <p:cNvSpPr/>
          <p:nvPr/>
        </p:nvSpPr>
        <p:spPr>
          <a:xfrm>
            <a:off x="3011266" y="4429663"/>
            <a:ext cx="1018948" cy="410404"/>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Style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Guides</a:t>
            </a:r>
          </a:p>
        </p:txBody>
      </p:sp>
      <p:sp>
        <p:nvSpPr>
          <p:cNvPr id="100" name="Oval 99">
            <a:extLst>
              <a:ext uri="{FF2B5EF4-FFF2-40B4-BE49-F238E27FC236}">
                <a16:creationId xmlns:a16="http://schemas.microsoft.com/office/drawing/2014/main" id="{D8EDDBD2-A3FA-6FCA-211F-3A13434C7359}"/>
              </a:ext>
            </a:extLst>
          </p:cNvPr>
          <p:cNvSpPr/>
          <p:nvPr/>
        </p:nvSpPr>
        <p:spPr>
          <a:xfrm>
            <a:off x="9535297" y="4987112"/>
            <a:ext cx="1523022" cy="491206"/>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Standard Model Library</a:t>
            </a:r>
          </a:p>
        </p:txBody>
      </p:sp>
      <p:sp>
        <p:nvSpPr>
          <p:cNvPr id="101" name="Oval 100">
            <a:extLst>
              <a:ext uri="{FF2B5EF4-FFF2-40B4-BE49-F238E27FC236}">
                <a16:creationId xmlns:a16="http://schemas.microsoft.com/office/drawing/2014/main" id="{B412CF1A-2F47-934B-33EB-01F56A52E682}"/>
              </a:ext>
            </a:extLst>
          </p:cNvPr>
          <p:cNvSpPr/>
          <p:nvPr/>
        </p:nvSpPr>
        <p:spPr>
          <a:xfrm>
            <a:off x="7319942" y="4585615"/>
            <a:ext cx="904814"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SEDRIS</a:t>
            </a:r>
          </a:p>
        </p:txBody>
      </p:sp>
      <p:sp>
        <p:nvSpPr>
          <p:cNvPr id="102" name="Oval 101">
            <a:extLst>
              <a:ext uri="{FF2B5EF4-FFF2-40B4-BE49-F238E27FC236}">
                <a16:creationId xmlns:a16="http://schemas.microsoft.com/office/drawing/2014/main" id="{65E4E4C7-DF87-8EBB-CA30-30579D191E1B}"/>
              </a:ext>
            </a:extLst>
          </p:cNvPr>
          <p:cNvSpPr/>
          <p:nvPr/>
        </p:nvSpPr>
        <p:spPr>
          <a:xfrm>
            <a:off x="5006177" y="2633343"/>
            <a:ext cx="1230013" cy="395067"/>
          </a:xfrm>
          <a:prstGeom prst="ellipse">
            <a:avLst/>
          </a:prstGeom>
          <a:solidFill>
            <a:srgbClr val="0070C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Expand GRID use?</a:t>
            </a:r>
          </a:p>
        </p:txBody>
      </p:sp>
      <p:sp>
        <p:nvSpPr>
          <p:cNvPr id="103" name="Oval 102">
            <a:extLst>
              <a:ext uri="{FF2B5EF4-FFF2-40B4-BE49-F238E27FC236}">
                <a16:creationId xmlns:a16="http://schemas.microsoft.com/office/drawing/2014/main" id="{5844564F-F922-87C9-817C-7E86A6C9E344}"/>
              </a:ext>
            </a:extLst>
          </p:cNvPr>
          <p:cNvSpPr/>
          <p:nvPr/>
        </p:nvSpPr>
        <p:spPr>
          <a:xfrm>
            <a:off x="7933572" y="4307454"/>
            <a:ext cx="566615"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etc</a:t>
            </a:r>
          </a:p>
        </p:txBody>
      </p:sp>
      <p:sp>
        <p:nvSpPr>
          <p:cNvPr id="104" name="Oval 103">
            <a:extLst>
              <a:ext uri="{FF2B5EF4-FFF2-40B4-BE49-F238E27FC236}">
                <a16:creationId xmlns:a16="http://schemas.microsoft.com/office/drawing/2014/main" id="{BAF3F276-5FCB-BA25-DC80-EAA0F1E1DE6E}"/>
              </a:ext>
            </a:extLst>
          </p:cNvPr>
          <p:cNvSpPr/>
          <p:nvPr/>
        </p:nvSpPr>
        <p:spPr>
          <a:xfrm>
            <a:off x="6781963" y="2485558"/>
            <a:ext cx="1158725" cy="498265"/>
          </a:xfrm>
          <a:prstGeom prst="ellipse">
            <a:avLst/>
          </a:prstGeom>
          <a:solidFill>
            <a:srgbClr val="FD6E0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Data CFT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(External)</a:t>
            </a:r>
          </a:p>
        </p:txBody>
      </p:sp>
      <p:sp>
        <p:nvSpPr>
          <p:cNvPr id="105" name="TextBox 104">
            <a:extLst>
              <a:ext uri="{FF2B5EF4-FFF2-40B4-BE49-F238E27FC236}">
                <a16:creationId xmlns:a16="http://schemas.microsoft.com/office/drawing/2014/main" id="{633BCAF3-3EFE-9B50-96D9-204DB852A0DB}"/>
              </a:ext>
            </a:extLst>
          </p:cNvPr>
          <p:cNvSpPr txBox="1"/>
          <p:nvPr/>
        </p:nvSpPr>
        <p:spPr>
          <a:xfrm>
            <a:off x="-96215" y="2905524"/>
            <a:ext cx="23653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Conceptual Modelling and Scenarios</a:t>
            </a:r>
          </a:p>
        </p:txBody>
      </p:sp>
      <p:sp>
        <p:nvSpPr>
          <p:cNvPr id="106" name="Oval 105">
            <a:extLst>
              <a:ext uri="{FF2B5EF4-FFF2-40B4-BE49-F238E27FC236}">
                <a16:creationId xmlns:a16="http://schemas.microsoft.com/office/drawing/2014/main" id="{6402F589-1869-35B8-EDB4-1A06C72FC963}"/>
              </a:ext>
            </a:extLst>
          </p:cNvPr>
          <p:cNvSpPr/>
          <p:nvPr/>
        </p:nvSpPr>
        <p:spPr>
          <a:xfrm>
            <a:off x="7453381" y="5686922"/>
            <a:ext cx="1039371"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C2SIM</a:t>
            </a:r>
          </a:p>
        </p:txBody>
      </p:sp>
      <p:sp>
        <p:nvSpPr>
          <p:cNvPr id="107" name="Oval 106">
            <a:extLst>
              <a:ext uri="{FF2B5EF4-FFF2-40B4-BE49-F238E27FC236}">
                <a16:creationId xmlns:a16="http://schemas.microsoft.com/office/drawing/2014/main" id="{EAC3F7CE-80EC-606B-640E-B6E1EA2EC0A8}"/>
              </a:ext>
            </a:extLst>
          </p:cNvPr>
          <p:cNvSpPr/>
          <p:nvPr/>
        </p:nvSpPr>
        <p:spPr>
          <a:xfrm>
            <a:off x="8431590" y="5269528"/>
            <a:ext cx="1345592" cy="463607"/>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Aptos" panose="02110004020202020204"/>
                <a:ea typeface="+mn-ea"/>
                <a:cs typeface="+mn-cs"/>
              </a:rPr>
              <a:t>CyberDEM</a:t>
            </a:r>
            <a:endParaRPr kumimoji="0" lang="en-US" sz="16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8" name="Oval 107">
            <a:extLst>
              <a:ext uri="{FF2B5EF4-FFF2-40B4-BE49-F238E27FC236}">
                <a16:creationId xmlns:a16="http://schemas.microsoft.com/office/drawing/2014/main" id="{6656EC31-A93F-8097-7AC0-24B642969A76}"/>
              </a:ext>
            </a:extLst>
          </p:cNvPr>
          <p:cNvSpPr/>
          <p:nvPr/>
        </p:nvSpPr>
        <p:spPr>
          <a:xfrm>
            <a:off x="10998481" y="5397166"/>
            <a:ext cx="1039371"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AI</a:t>
            </a:r>
          </a:p>
        </p:txBody>
      </p:sp>
      <p:sp>
        <p:nvSpPr>
          <p:cNvPr id="109" name="Oval 108">
            <a:extLst>
              <a:ext uri="{FF2B5EF4-FFF2-40B4-BE49-F238E27FC236}">
                <a16:creationId xmlns:a16="http://schemas.microsoft.com/office/drawing/2014/main" id="{FFC1103E-B7E2-3784-66E7-2F11DD217F7C}"/>
              </a:ext>
            </a:extLst>
          </p:cNvPr>
          <p:cNvSpPr/>
          <p:nvPr/>
        </p:nvSpPr>
        <p:spPr>
          <a:xfrm>
            <a:off x="909111" y="5602329"/>
            <a:ext cx="990793" cy="550652"/>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What is missing?</a:t>
            </a:r>
          </a:p>
        </p:txBody>
      </p:sp>
      <p:sp>
        <p:nvSpPr>
          <p:cNvPr id="110" name="TextBox 109">
            <a:extLst>
              <a:ext uri="{FF2B5EF4-FFF2-40B4-BE49-F238E27FC236}">
                <a16:creationId xmlns:a16="http://schemas.microsoft.com/office/drawing/2014/main" id="{C2C0AD37-4BA5-53A4-7833-17A6FEA79911}"/>
              </a:ext>
            </a:extLst>
          </p:cNvPr>
          <p:cNvSpPr txBox="1"/>
          <p:nvPr/>
        </p:nvSpPr>
        <p:spPr>
          <a:xfrm>
            <a:off x="291601" y="1211262"/>
            <a:ext cx="2931765" cy="307777"/>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Categories Follow NATO </a:t>
            </a:r>
            <a:r>
              <a:rPr kumimoji="0" lang="en-US" sz="1400" b="0" i="0" u="none" strike="noStrike" kern="1200" cap="none" spc="0" normalizeH="0" baseline="0" noProof="0" dirty="0" err="1">
                <a:ln>
                  <a:noFill/>
                </a:ln>
                <a:solidFill>
                  <a:prstClr val="white"/>
                </a:solidFill>
                <a:effectLst/>
                <a:uLnTx/>
                <a:uFillTx/>
                <a:latin typeface="Aptos" panose="02110004020202020204"/>
                <a:ea typeface="+mn-ea"/>
                <a:cs typeface="+mn-cs"/>
              </a:rPr>
              <a:t>Stds</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 “bins”</a:t>
            </a:r>
          </a:p>
        </p:txBody>
      </p:sp>
      <p:cxnSp>
        <p:nvCxnSpPr>
          <p:cNvPr id="112" name="Straight Connector 111">
            <a:extLst>
              <a:ext uri="{FF2B5EF4-FFF2-40B4-BE49-F238E27FC236}">
                <a16:creationId xmlns:a16="http://schemas.microsoft.com/office/drawing/2014/main" id="{641FEC57-000B-4E94-CE8C-080F9264D70B}"/>
              </a:ext>
            </a:extLst>
          </p:cNvPr>
          <p:cNvCxnSpPr>
            <a:cxnSpLocks/>
            <a:stCxn id="77" idx="1"/>
          </p:cNvCxnSpPr>
          <p:nvPr/>
        </p:nvCxnSpPr>
        <p:spPr>
          <a:xfrm flipV="1">
            <a:off x="6096002" y="1818324"/>
            <a:ext cx="2847492" cy="4502653"/>
          </a:xfrm>
          <a:prstGeom prst="line">
            <a:avLst/>
          </a:prstGeom>
          <a:noFill/>
          <a:ln w="19050" cap="flat" cmpd="sng" algn="ctr">
            <a:solidFill>
              <a:srgbClr val="156082"/>
            </a:solidFill>
            <a:prstDash val="solid"/>
            <a:miter lim="800000"/>
          </a:ln>
          <a:effectLst/>
        </p:spPr>
      </p:cxnSp>
      <p:sp>
        <p:nvSpPr>
          <p:cNvPr id="113" name="TextBox 112">
            <a:extLst>
              <a:ext uri="{FF2B5EF4-FFF2-40B4-BE49-F238E27FC236}">
                <a16:creationId xmlns:a16="http://schemas.microsoft.com/office/drawing/2014/main" id="{4368853D-41DC-01AD-F356-BE680A0F671E}"/>
              </a:ext>
            </a:extLst>
          </p:cNvPr>
          <p:cNvSpPr txBox="1"/>
          <p:nvPr/>
        </p:nvSpPr>
        <p:spPr>
          <a:xfrm>
            <a:off x="7262126" y="1240729"/>
            <a:ext cx="132228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Info Exchange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Data Models</a:t>
            </a:r>
          </a:p>
        </p:txBody>
      </p:sp>
      <p:sp>
        <p:nvSpPr>
          <p:cNvPr id="114" name="Oval 113">
            <a:extLst>
              <a:ext uri="{FF2B5EF4-FFF2-40B4-BE49-F238E27FC236}">
                <a16:creationId xmlns:a16="http://schemas.microsoft.com/office/drawing/2014/main" id="{AA21A0E1-619E-3E8D-7C5B-6FDE3886DA90}"/>
              </a:ext>
            </a:extLst>
          </p:cNvPr>
          <p:cNvSpPr/>
          <p:nvPr/>
        </p:nvSpPr>
        <p:spPr>
          <a:xfrm>
            <a:off x="4273575" y="5344017"/>
            <a:ext cx="756346"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CMMS</a:t>
            </a:r>
          </a:p>
        </p:txBody>
      </p:sp>
      <p:sp>
        <p:nvSpPr>
          <p:cNvPr id="115" name="Oval 114">
            <a:extLst>
              <a:ext uri="{FF2B5EF4-FFF2-40B4-BE49-F238E27FC236}">
                <a16:creationId xmlns:a16="http://schemas.microsoft.com/office/drawing/2014/main" id="{97A00A01-B279-000D-0E6B-2DA5FBD43B20}"/>
              </a:ext>
            </a:extLst>
          </p:cNvPr>
          <p:cNvSpPr/>
          <p:nvPr/>
        </p:nvSpPr>
        <p:spPr>
          <a:xfrm>
            <a:off x="3745150" y="4987112"/>
            <a:ext cx="756346"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SysML</a:t>
            </a:r>
          </a:p>
        </p:txBody>
      </p:sp>
      <p:sp>
        <p:nvSpPr>
          <p:cNvPr id="116" name="Oval 115">
            <a:extLst>
              <a:ext uri="{FF2B5EF4-FFF2-40B4-BE49-F238E27FC236}">
                <a16:creationId xmlns:a16="http://schemas.microsoft.com/office/drawing/2014/main" id="{8F43842C-4550-2E85-0375-F432E498F9B5}"/>
              </a:ext>
            </a:extLst>
          </p:cNvPr>
          <p:cNvSpPr/>
          <p:nvPr/>
        </p:nvSpPr>
        <p:spPr>
          <a:xfrm>
            <a:off x="2894863" y="4170283"/>
            <a:ext cx="756346"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UAF</a:t>
            </a:r>
          </a:p>
        </p:txBody>
      </p:sp>
      <p:sp>
        <p:nvSpPr>
          <p:cNvPr id="117" name="TextBox 116">
            <a:extLst>
              <a:ext uri="{FF2B5EF4-FFF2-40B4-BE49-F238E27FC236}">
                <a16:creationId xmlns:a16="http://schemas.microsoft.com/office/drawing/2014/main" id="{3466BBCF-299C-14F0-488F-9007F876E3BD}"/>
              </a:ext>
            </a:extLst>
          </p:cNvPr>
          <p:cNvSpPr txBox="1"/>
          <p:nvPr/>
        </p:nvSpPr>
        <p:spPr>
          <a:xfrm>
            <a:off x="10311232" y="3157710"/>
            <a:ext cx="184054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Simulation Analysis and Evaluation</a:t>
            </a:r>
          </a:p>
        </p:txBody>
      </p:sp>
      <p:sp>
        <p:nvSpPr>
          <p:cNvPr id="118" name="Oval 117">
            <a:extLst>
              <a:ext uri="{FF2B5EF4-FFF2-40B4-BE49-F238E27FC236}">
                <a16:creationId xmlns:a16="http://schemas.microsoft.com/office/drawing/2014/main" id="{D3550E0F-3929-FB27-48D3-88D065D67484}"/>
              </a:ext>
            </a:extLst>
          </p:cNvPr>
          <p:cNvSpPr/>
          <p:nvPr/>
        </p:nvSpPr>
        <p:spPr>
          <a:xfrm>
            <a:off x="6312535" y="4512096"/>
            <a:ext cx="897888" cy="361404"/>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Metadata Std</a:t>
            </a:r>
          </a:p>
        </p:txBody>
      </p:sp>
      <p:sp>
        <p:nvSpPr>
          <p:cNvPr id="119" name="Oval 118">
            <a:extLst>
              <a:ext uri="{FF2B5EF4-FFF2-40B4-BE49-F238E27FC236}">
                <a16:creationId xmlns:a16="http://schemas.microsoft.com/office/drawing/2014/main" id="{E88512D0-EE6D-AA6C-25EF-7F07D3AF9CB6}"/>
              </a:ext>
            </a:extLst>
          </p:cNvPr>
          <p:cNvSpPr/>
          <p:nvPr/>
        </p:nvSpPr>
        <p:spPr>
          <a:xfrm>
            <a:off x="9427908" y="5534799"/>
            <a:ext cx="1677173" cy="491206"/>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Performance Improvement Tools</a:t>
            </a:r>
          </a:p>
        </p:txBody>
      </p:sp>
      <p:sp>
        <p:nvSpPr>
          <p:cNvPr id="120" name="Oval 119">
            <a:extLst>
              <a:ext uri="{FF2B5EF4-FFF2-40B4-BE49-F238E27FC236}">
                <a16:creationId xmlns:a16="http://schemas.microsoft.com/office/drawing/2014/main" id="{818ED344-5D99-9CA1-B50E-F9C3D7EEE18F}"/>
              </a:ext>
            </a:extLst>
          </p:cNvPr>
          <p:cNvSpPr/>
          <p:nvPr/>
        </p:nvSpPr>
        <p:spPr>
          <a:xfrm>
            <a:off x="1163456" y="3934996"/>
            <a:ext cx="1149460" cy="363852"/>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Ontologies?</a:t>
            </a:r>
          </a:p>
        </p:txBody>
      </p:sp>
      <p:sp>
        <p:nvSpPr>
          <p:cNvPr id="121" name="Oval 120">
            <a:extLst>
              <a:ext uri="{FF2B5EF4-FFF2-40B4-BE49-F238E27FC236}">
                <a16:creationId xmlns:a16="http://schemas.microsoft.com/office/drawing/2014/main" id="{28160805-0F29-6488-C0E3-7B512AA7491C}"/>
              </a:ext>
            </a:extLst>
          </p:cNvPr>
          <p:cNvSpPr/>
          <p:nvPr/>
        </p:nvSpPr>
        <p:spPr>
          <a:xfrm>
            <a:off x="6556732" y="3632880"/>
            <a:ext cx="1061633" cy="487875"/>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New Metadata Std (SISO)</a:t>
            </a:r>
          </a:p>
        </p:txBody>
      </p:sp>
      <p:sp>
        <p:nvSpPr>
          <p:cNvPr id="122" name="Oval 121">
            <a:extLst>
              <a:ext uri="{FF2B5EF4-FFF2-40B4-BE49-F238E27FC236}">
                <a16:creationId xmlns:a16="http://schemas.microsoft.com/office/drawing/2014/main" id="{D3EE8D4A-389A-CF95-F371-92C0A6F656B7}"/>
              </a:ext>
            </a:extLst>
          </p:cNvPr>
          <p:cNvSpPr/>
          <p:nvPr/>
        </p:nvSpPr>
        <p:spPr>
          <a:xfrm>
            <a:off x="4487420" y="3830257"/>
            <a:ext cx="595626" cy="381789"/>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HLA 4.0</a:t>
            </a:r>
          </a:p>
        </p:txBody>
      </p:sp>
      <p:cxnSp>
        <p:nvCxnSpPr>
          <p:cNvPr id="123" name="Straight Arrow Connector 122">
            <a:extLst>
              <a:ext uri="{FF2B5EF4-FFF2-40B4-BE49-F238E27FC236}">
                <a16:creationId xmlns:a16="http://schemas.microsoft.com/office/drawing/2014/main" id="{0C8D9C46-3A70-659B-4CE2-4446C0CD52E6}"/>
              </a:ext>
            </a:extLst>
          </p:cNvPr>
          <p:cNvCxnSpPr>
            <a:cxnSpLocks/>
            <a:stCxn id="83" idx="0"/>
            <a:endCxn id="122" idx="5"/>
          </p:cNvCxnSpPr>
          <p:nvPr/>
        </p:nvCxnSpPr>
        <p:spPr>
          <a:xfrm flipH="1" flipV="1">
            <a:off x="4995819" y="4156134"/>
            <a:ext cx="344485" cy="737171"/>
          </a:xfrm>
          <a:prstGeom prst="straightConnector1">
            <a:avLst/>
          </a:prstGeom>
          <a:noFill/>
          <a:ln w="19050" cap="flat" cmpd="sng" algn="ctr">
            <a:solidFill>
              <a:srgbClr val="156082"/>
            </a:solidFill>
            <a:prstDash val="solid"/>
            <a:miter lim="800000"/>
            <a:tailEnd type="triangle"/>
          </a:ln>
          <a:effectLst/>
        </p:spPr>
      </p:cxnSp>
      <p:sp>
        <p:nvSpPr>
          <p:cNvPr id="124" name="Oval 123">
            <a:extLst>
              <a:ext uri="{FF2B5EF4-FFF2-40B4-BE49-F238E27FC236}">
                <a16:creationId xmlns:a16="http://schemas.microsoft.com/office/drawing/2014/main" id="{EE46CFAD-F89A-F740-EA6F-83F0786F8F34}"/>
              </a:ext>
            </a:extLst>
          </p:cNvPr>
          <p:cNvSpPr/>
          <p:nvPr/>
        </p:nvSpPr>
        <p:spPr>
          <a:xfrm>
            <a:off x="5635272" y="3775322"/>
            <a:ext cx="746284" cy="304073"/>
          </a:xfrm>
          <a:prstGeom prst="ellipse">
            <a:avLst/>
          </a:prstGeom>
          <a:solidFill>
            <a:srgbClr val="0070C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JSE</a:t>
            </a:r>
          </a:p>
        </p:txBody>
      </p:sp>
      <p:sp>
        <p:nvSpPr>
          <p:cNvPr id="125" name="Oval 124">
            <a:extLst>
              <a:ext uri="{FF2B5EF4-FFF2-40B4-BE49-F238E27FC236}">
                <a16:creationId xmlns:a16="http://schemas.microsoft.com/office/drawing/2014/main" id="{7FA54813-B737-ACC3-04C8-F61255F36702}"/>
              </a:ext>
            </a:extLst>
          </p:cNvPr>
          <p:cNvSpPr/>
          <p:nvPr/>
        </p:nvSpPr>
        <p:spPr>
          <a:xfrm>
            <a:off x="2306598" y="4559324"/>
            <a:ext cx="756346" cy="389207"/>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SysMLv2</a:t>
            </a:r>
          </a:p>
        </p:txBody>
      </p:sp>
      <p:sp>
        <p:nvSpPr>
          <p:cNvPr id="126" name="Oval 125">
            <a:extLst>
              <a:ext uri="{FF2B5EF4-FFF2-40B4-BE49-F238E27FC236}">
                <a16:creationId xmlns:a16="http://schemas.microsoft.com/office/drawing/2014/main" id="{1FDF4B37-3BF2-6A50-421A-3E222B5CDAA4}"/>
              </a:ext>
            </a:extLst>
          </p:cNvPr>
          <p:cNvSpPr/>
          <p:nvPr/>
        </p:nvSpPr>
        <p:spPr>
          <a:xfrm>
            <a:off x="3234274" y="2660448"/>
            <a:ext cx="746284"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MSSV</a:t>
            </a:r>
          </a:p>
        </p:txBody>
      </p:sp>
      <p:sp>
        <p:nvSpPr>
          <p:cNvPr id="127" name="Oval 126">
            <a:extLst>
              <a:ext uri="{FF2B5EF4-FFF2-40B4-BE49-F238E27FC236}">
                <a16:creationId xmlns:a16="http://schemas.microsoft.com/office/drawing/2014/main" id="{63B2C716-FFDC-0985-F55A-673172277FF4}"/>
              </a:ext>
            </a:extLst>
          </p:cNvPr>
          <p:cNvSpPr/>
          <p:nvPr/>
        </p:nvSpPr>
        <p:spPr>
          <a:xfrm>
            <a:off x="3837808" y="3143956"/>
            <a:ext cx="1445731" cy="496844"/>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LLMs w/M&amp;S SBIRs</a:t>
            </a:r>
          </a:p>
        </p:txBody>
      </p:sp>
      <p:sp>
        <p:nvSpPr>
          <p:cNvPr id="128" name="Oval 127">
            <a:extLst>
              <a:ext uri="{FF2B5EF4-FFF2-40B4-BE49-F238E27FC236}">
                <a16:creationId xmlns:a16="http://schemas.microsoft.com/office/drawing/2014/main" id="{07748E3A-B3EF-778B-1EDA-52D1B869CEE4}"/>
              </a:ext>
            </a:extLst>
          </p:cNvPr>
          <p:cNvSpPr/>
          <p:nvPr/>
        </p:nvSpPr>
        <p:spPr>
          <a:xfrm>
            <a:off x="6266886" y="1611940"/>
            <a:ext cx="882899" cy="472973"/>
          </a:xfrm>
          <a:prstGeom prst="ellipse">
            <a:avLst/>
          </a:prstGeom>
          <a:solidFill>
            <a:srgbClr val="92D05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mn-cs"/>
              </a:rPr>
              <a:t>MAK (COTS)</a:t>
            </a:r>
          </a:p>
        </p:txBody>
      </p:sp>
      <p:sp>
        <p:nvSpPr>
          <p:cNvPr id="129" name="Oval 128">
            <a:extLst>
              <a:ext uri="{FF2B5EF4-FFF2-40B4-BE49-F238E27FC236}">
                <a16:creationId xmlns:a16="http://schemas.microsoft.com/office/drawing/2014/main" id="{9BF9F5CB-DB4C-FD7A-1FC2-0EF6C2E30F26}"/>
              </a:ext>
            </a:extLst>
          </p:cNvPr>
          <p:cNvSpPr/>
          <p:nvPr/>
        </p:nvSpPr>
        <p:spPr>
          <a:xfrm>
            <a:off x="132376" y="3716679"/>
            <a:ext cx="882899" cy="472973"/>
          </a:xfrm>
          <a:prstGeom prst="ellipse">
            <a:avLst/>
          </a:prstGeom>
          <a:solidFill>
            <a:srgbClr val="92D05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mn-cs"/>
              </a:rPr>
              <a:t>Ansys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mn-cs"/>
              </a:rPr>
              <a:t>(COTS)</a:t>
            </a:r>
          </a:p>
        </p:txBody>
      </p:sp>
      <p:sp>
        <p:nvSpPr>
          <p:cNvPr id="130" name="TextBox 129">
            <a:extLst>
              <a:ext uri="{FF2B5EF4-FFF2-40B4-BE49-F238E27FC236}">
                <a16:creationId xmlns:a16="http://schemas.microsoft.com/office/drawing/2014/main" id="{74B2615C-CED0-D2F1-7A88-51CFB11DF20E}"/>
              </a:ext>
            </a:extLst>
          </p:cNvPr>
          <p:cNvSpPr txBox="1"/>
          <p:nvPr/>
        </p:nvSpPr>
        <p:spPr>
          <a:xfrm>
            <a:off x="10945992" y="4163595"/>
            <a:ext cx="108026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02842"/>
                </a:solidFill>
                <a:effectLst/>
                <a:uLnTx/>
                <a:uFillTx/>
                <a:latin typeface="Arial"/>
                <a:ea typeface="+mn-ea"/>
                <a:cs typeface="+mn-cs"/>
              </a:rPr>
              <a:t>M&amp;S </a:t>
            </a:r>
            <a:r>
              <a:rPr kumimoji="0" lang="en-US" sz="1400" b="1" i="0" u="none" strike="noStrike" kern="1200" cap="none" spc="0" normalizeH="0" baseline="0" noProof="0" dirty="0" err="1">
                <a:ln>
                  <a:noFill/>
                </a:ln>
                <a:solidFill>
                  <a:srgbClr val="102842"/>
                </a:solidFill>
                <a:effectLst/>
                <a:uLnTx/>
                <a:uFillTx/>
                <a:latin typeface="Arial"/>
                <a:ea typeface="+mn-ea"/>
                <a:cs typeface="+mn-cs"/>
              </a:rPr>
              <a:t>Misc</a:t>
            </a:r>
            <a:endParaRPr kumimoji="0" lang="en-US" sz="1400" b="1" i="0" u="none" strike="noStrike" kern="1200" cap="none" spc="0" normalizeH="0" baseline="0" noProof="0" dirty="0">
              <a:ln>
                <a:noFill/>
              </a:ln>
              <a:solidFill>
                <a:srgbClr val="102842"/>
              </a:solidFill>
              <a:effectLst/>
              <a:uLnTx/>
              <a:uFillTx/>
              <a:latin typeface="Arial"/>
              <a:ea typeface="+mn-ea"/>
              <a:cs typeface="+mn-cs"/>
            </a:endParaRPr>
          </a:p>
        </p:txBody>
      </p:sp>
      <p:sp>
        <p:nvSpPr>
          <p:cNvPr id="131" name="Oval 130">
            <a:extLst>
              <a:ext uri="{FF2B5EF4-FFF2-40B4-BE49-F238E27FC236}">
                <a16:creationId xmlns:a16="http://schemas.microsoft.com/office/drawing/2014/main" id="{6F785519-51D7-DB6A-C53F-9C76D4244FFD}"/>
              </a:ext>
            </a:extLst>
          </p:cNvPr>
          <p:cNvSpPr/>
          <p:nvPr/>
        </p:nvSpPr>
        <p:spPr>
          <a:xfrm>
            <a:off x="614435" y="1603517"/>
            <a:ext cx="1521437" cy="472973"/>
          </a:xfrm>
          <a:prstGeom prst="ellipse">
            <a:avLst/>
          </a:prstGeom>
          <a:solidFill>
            <a:srgbClr val="92D05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ptos" panose="02110004020202020204"/>
                <a:ea typeface="+mn-ea"/>
                <a:cs typeface="+mn-cs"/>
              </a:rPr>
              <a:t>COTS Examples</a:t>
            </a:r>
          </a:p>
        </p:txBody>
      </p:sp>
      <p:sp>
        <p:nvSpPr>
          <p:cNvPr id="132" name="Oval 131">
            <a:extLst>
              <a:ext uri="{FF2B5EF4-FFF2-40B4-BE49-F238E27FC236}">
                <a16:creationId xmlns:a16="http://schemas.microsoft.com/office/drawing/2014/main" id="{16AB06E5-977E-7577-A5F8-8F5822206212}"/>
              </a:ext>
            </a:extLst>
          </p:cNvPr>
          <p:cNvSpPr/>
          <p:nvPr/>
        </p:nvSpPr>
        <p:spPr>
          <a:xfrm>
            <a:off x="585842" y="2114584"/>
            <a:ext cx="1701741" cy="381790"/>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General/NATO</a:t>
            </a:r>
          </a:p>
        </p:txBody>
      </p:sp>
      <p:sp>
        <p:nvSpPr>
          <p:cNvPr id="133" name="Oval 132">
            <a:extLst>
              <a:ext uri="{FF2B5EF4-FFF2-40B4-BE49-F238E27FC236}">
                <a16:creationId xmlns:a16="http://schemas.microsoft.com/office/drawing/2014/main" id="{F56A9B23-CB13-DA66-D6E2-C40B4731875F}"/>
              </a:ext>
            </a:extLst>
          </p:cNvPr>
          <p:cNvSpPr/>
          <p:nvPr/>
        </p:nvSpPr>
        <p:spPr>
          <a:xfrm>
            <a:off x="1997526" y="1760815"/>
            <a:ext cx="1079661" cy="369332"/>
          </a:xfrm>
          <a:prstGeom prst="ellipse">
            <a:avLst/>
          </a:prstGeom>
          <a:solidFill>
            <a:srgbClr val="0070C0"/>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DAF/USA</a:t>
            </a:r>
          </a:p>
        </p:txBody>
      </p:sp>
      <p:sp>
        <p:nvSpPr>
          <p:cNvPr id="134" name="Oval 133">
            <a:extLst>
              <a:ext uri="{FF2B5EF4-FFF2-40B4-BE49-F238E27FC236}">
                <a16:creationId xmlns:a16="http://schemas.microsoft.com/office/drawing/2014/main" id="{53CD2FE4-86E5-5E55-65FF-14140D9AA10A}"/>
              </a:ext>
            </a:extLst>
          </p:cNvPr>
          <p:cNvSpPr/>
          <p:nvPr/>
        </p:nvSpPr>
        <p:spPr>
          <a:xfrm>
            <a:off x="9535297" y="4523951"/>
            <a:ext cx="1747055" cy="431104"/>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Microservices/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Lightweight, etc</a:t>
            </a:r>
          </a:p>
        </p:txBody>
      </p:sp>
      <p:sp>
        <p:nvSpPr>
          <p:cNvPr id="135" name="Oval 134">
            <a:extLst>
              <a:ext uri="{FF2B5EF4-FFF2-40B4-BE49-F238E27FC236}">
                <a16:creationId xmlns:a16="http://schemas.microsoft.com/office/drawing/2014/main" id="{6E1DAB1B-8AE9-B682-74A4-9460AB32FAEB}"/>
              </a:ext>
            </a:extLst>
          </p:cNvPr>
          <p:cNvSpPr/>
          <p:nvPr/>
        </p:nvSpPr>
        <p:spPr>
          <a:xfrm>
            <a:off x="3797397" y="2569625"/>
            <a:ext cx="983601" cy="313588"/>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BIFROST</a:t>
            </a:r>
          </a:p>
        </p:txBody>
      </p:sp>
      <p:sp>
        <p:nvSpPr>
          <p:cNvPr id="136" name="Oval 135">
            <a:extLst>
              <a:ext uri="{FF2B5EF4-FFF2-40B4-BE49-F238E27FC236}">
                <a16:creationId xmlns:a16="http://schemas.microsoft.com/office/drawing/2014/main" id="{BBEA2827-23C1-8725-1ED7-6729FAA6AC6B}"/>
              </a:ext>
            </a:extLst>
          </p:cNvPr>
          <p:cNvSpPr/>
          <p:nvPr/>
        </p:nvSpPr>
        <p:spPr bwMode="auto">
          <a:xfrm>
            <a:off x="3171626" y="2282820"/>
            <a:ext cx="1141360" cy="355731"/>
          </a:xfrm>
          <a:prstGeom prst="ellipse">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02842"/>
                </a:solidFill>
                <a:effectLst/>
                <a:uLnTx/>
                <a:uFillTx/>
                <a:latin typeface="Arial" charset="0"/>
                <a:ea typeface="+mn-ea"/>
                <a:cs typeface="+mn-cs"/>
              </a:rPr>
              <a:t>Priority</a:t>
            </a:r>
          </a:p>
        </p:txBody>
      </p:sp>
      <p:sp>
        <p:nvSpPr>
          <p:cNvPr id="137" name="Oval 136">
            <a:extLst>
              <a:ext uri="{FF2B5EF4-FFF2-40B4-BE49-F238E27FC236}">
                <a16:creationId xmlns:a16="http://schemas.microsoft.com/office/drawing/2014/main" id="{D774D652-6030-22DF-A0BC-FC71EE7BDBB5}"/>
              </a:ext>
            </a:extLst>
          </p:cNvPr>
          <p:cNvSpPr/>
          <p:nvPr/>
        </p:nvSpPr>
        <p:spPr>
          <a:xfrm>
            <a:off x="2141126" y="3485449"/>
            <a:ext cx="689607" cy="357766"/>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MBX</a:t>
            </a:r>
          </a:p>
        </p:txBody>
      </p:sp>
      <p:sp>
        <p:nvSpPr>
          <p:cNvPr id="138" name="TextBox 137">
            <a:extLst>
              <a:ext uri="{FF2B5EF4-FFF2-40B4-BE49-F238E27FC236}">
                <a16:creationId xmlns:a16="http://schemas.microsoft.com/office/drawing/2014/main" id="{85DE3FF0-C8B1-0A80-494A-ED46AFDB9C99}"/>
              </a:ext>
            </a:extLst>
          </p:cNvPr>
          <p:cNvSpPr txBox="1"/>
          <p:nvPr/>
        </p:nvSpPr>
        <p:spPr>
          <a:xfrm>
            <a:off x="4033702" y="2835085"/>
            <a:ext cx="5437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02842"/>
                </a:solidFill>
                <a:effectLst/>
                <a:uLnTx/>
                <a:uFillTx/>
                <a:latin typeface="Arial"/>
                <a:ea typeface="+mn-ea"/>
                <a:cs typeface="+mn-cs"/>
              </a:rPr>
              <a:t>Army</a:t>
            </a:r>
          </a:p>
        </p:txBody>
      </p:sp>
      <p:sp>
        <p:nvSpPr>
          <p:cNvPr id="139" name="TextBox 138">
            <a:extLst>
              <a:ext uri="{FF2B5EF4-FFF2-40B4-BE49-F238E27FC236}">
                <a16:creationId xmlns:a16="http://schemas.microsoft.com/office/drawing/2014/main" id="{7744FD45-8BF2-C862-273B-B77DF7042868}"/>
              </a:ext>
            </a:extLst>
          </p:cNvPr>
          <p:cNvSpPr txBox="1"/>
          <p:nvPr/>
        </p:nvSpPr>
        <p:spPr>
          <a:xfrm>
            <a:off x="3674997" y="2861677"/>
            <a:ext cx="3978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02842"/>
                </a:solidFill>
                <a:effectLst/>
                <a:uLnTx/>
                <a:uFillTx/>
                <a:latin typeface="Arial"/>
                <a:ea typeface="+mn-ea"/>
                <a:cs typeface="+mn-cs"/>
              </a:rPr>
              <a:t>KR</a:t>
            </a:r>
          </a:p>
        </p:txBody>
      </p:sp>
      <p:sp>
        <p:nvSpPr>
          <p:cNvPr id="141" name="Oval 140">
            <a:extLst>
              <a:ext uri="{FF2B5EF4-FFF2-40B4-BE49-F238E27FC236}">
                <a16:creationId xmlns:a16="http://schemas.microsoft.com/office/drawing/2014/main" id="{A612901B-294D-B340-A1BF-F4496F507990}"/>
              </a:ext>
            </a:extLst>
          </p:cNvPr>
          <p:cNvSpPr/>
          <p:nvPr/>
        </p:nvSpPr>
        <p:spPr>
          <a:xfrm>
            <a:off x="2192554" y="3813562"/>
            <a:ext cx="689607" cy="357766"/>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GRAs</a:t>
            </a:r>
          </a:p>
        </p:txBody>
      </p:sp>
      <p:sp>
        <p:nvSpPr>
          <p:cNvPr id="144" name="Oval 143">
            <a:extLst>
              <a:ext uri="{FF2B5EF4-FFF2-40B4-BE49-F238E27FC236}">
                <a16:creationId xmlns:a16="http://schemas.microsoft.com/office/drawing/2014/main" id="{32FDE86A-B449-C1D9-7B6D-67F8A8777315}"/>
              </a:ext>
            </a:extLst>
          </p:cNvPr>
          <p:cNvSpPr/>
          <p:nvPr/>
        </p:nvSpPr>
        <p:spPr bwMode="auto">
          <a:xfrm>
            <a:off x="1149928" y="3653134"/>
            <a:ext cx="1141360" cy="355731"/>
          </a:xfrm>
          <a:prstGeom prst="ellipse">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02842"/>
                </a:solidFill>
                <a:effectLst/>
                <a:uLnTx/>
                <a:uFillTx/>
                <a:latin typeface="Arial" charset="0"/>
                <a:ea typeface="+mn-ea"/>
                <a:cs typeface="+mn-cs"/>
              </a:rPr>
              <a:t>Priority</a:t>
            </a:r>
          </a:p>
        </p:txBody>
      </p:sp>
      <p:sp>
        <p:nvSpPr>
          <p:cNvPr id="146" name="Oval 145">
            <a:extLst>
              <a:ext uri="{FF2B5EF4-FFF2-40B4-BE49-F238E27FC236}">
                <a16:creationId xmlns:a16="http://schemas.microsoft.com/office/drawing/2014/main" id="{EC3D7229-D178-2DEC-D7C8-AD743179CD95}"/>
              </a:ext>
            </a:extLst>
          </p:cNvPr>
          <p:cNvSpPr/>
          <p:nvPr/>
        </p:nvSpPr>
        <p:spPr>
          <a:xfrm>
            <a:off x="7826002" y="3920809"/>
            <a:ext cx="904814"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ptos" panose="02110004020202020204"/>
                <a:ea typeface="+mn-ea"/>
                <a:cs typeface="+mn-cs"/>
              </a:rPr>
              <a:t>OGC</a:t>
            </a:r>
          </a:p>
        </p:txBody>
      </p:sp>
      <p:sp>
        <p:nvSpPr>
          <p:cNvPr id="147" name="Oval 146">
            <a:extLst>
              <a:ext uri="{FF2B5EF4-FFF2-40B4-BE49-F238E27FC236}">
                <a16:creationId xmlns:a16="http://schemas.microsoft.com/office/drawing/2014/main" id="{B3EAC09B-2340-84C4-572D-EAF780E87B63}"/>
              </a:ext>
            </a:extLst>
          </p:cNvPr>
          <p:cNvSpPr/>
          <p:nvPr/>
        </p:nvSpPr>
        <p:spPr>
          <a:xfrm>
            <a:off x="7016779" y="3131290"/>
            <a:ext cx="961623" cy="323092"/>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ptos" panose="02110004020202020204"/>
                <a:ea typeface="+mn-ea"/>
                <a:cs typeface="+mn-cs"/>
              </a:rPr>
              <a:t>Ontology?</a:t>
            </a:r>
          </a:p>
        </p:txBody>
      </p:sp>
      <p:sp>
        <p:nvSpPr>
          <p:cNvPr id="5" name="Oval 4">
            <a:extLst>
              <a:ext uri="{FF2B5EF4-FFF2-40B4-BE49-F238E27FC236}">
                <a16:creationId xmlns:a16="http://schemas.microsoft.com/office/drawing/2014/main" id="{4913259B-91AC-6F48-21CE-EB1F54A1AFD9}"/>
              </a:ext>
            </a:extLst>
          </p:cNvPr>
          <p:cNvSpPr/>
          <p:nvPr/>
        </p:nvSpPr>
        <p:spPr>
          <a:xfrm>
            <a:off x="10990499" y="5689456"/>
            <a:ext cx="1039371" cy="304073"/>
          </a:xfrm>
          <a:prstGeom prst="ellipse">
            <a:avLst/>
          </a:prstGeom>
          <a:solidFill>
            <a:srgbClr val="A02B93"/>
          </a:solidFill>
          <a:ln w="19050" cap="flat" cmpd="sng" algn="ctr">
            <a:solidFill>
              <a:srgbClr val="A02B93">
                <a:shade val="15000"/>
              </a:srgb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MLS</a:t>
            </a:r>
          </a:p>
        </p:txBody>
      </p:sp>
    </p:spTree>
    <p:extLst>
      <p:ext uri="{BB962C8B-B14F-4D97-AF65-F5344CB8AC3E}">
        <p14:creationId xmlns:p14="http://schemas.microsoft.com/office/powerpoint/2010/main" val="264580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4"/>
                                        </p:tgtEl>
                                      </p:cBhvr>
                                    </p:animEffect>
                                    <p:animScale>
                                      <p:cBhvr>
                                        <p:cTn id="7" dur="250" autoRev="1" fill="hold"/>
                                        <p:tgtEl>
                                          <p:spTgt spid="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y diagram with text&#10;&#10;Description automatically generated with medium confidence">
            <a:extLst>
              <a:ext uri="{FF2B5EF4-FFF2-40B4-BE49-F238E27FC236}">
                <a16:creationId xmlns:a16="http://schemas.microsoft.com/office/drawing/2014/main" id="{DF58B2AF-DB41-0F0D-3A6A-72B34A058E48}"/>
              </a:ext>
            </a:extLst>
          </p:cNvPr>
          <p:cNvPicPr>
            <a:picLocks noChangeAspect="1"/>
          </p:cNvPicPr>
          <p:nvPr/>
        </p:nvPicPr>
        <p:blipFill>
          <a:blip r:embed="rId2"/>
          <a:stretch>
            <a:fillRect/>
          </a:stretch>
        </p:blipFill>
        <p:spPr>
          <a:xfrm>
            <a:off x="479425" y="1752600"/>
            <a:ext cx="6596063" cy="3660775"/>
          </a:xfrm>
          <a:prstGeom prst="rect">
            <a:avLst/>
          </a:prstGeom>
        </p:spPr>
      </p:pic>
      <p:pic>
        <p:nvPicPr>
          <p:cNvPr id="1026" name="Picture 2" descr="Simulator Common Architecture Requirements Standards (SCARS ...">
            <a:extLst>
              <a:ext uri="{FF2B5EF4-FFF2-40B4-BE49-F238E27FC236}">
                <a16:creationId xmlns:a16="http://schemas.microsoft.com/office/drawing/2014/main" id="{70E99E16-69F0-B3BA-112E-4016E39912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1688" y="1752600"/>
            <a:ext cx="4578350" cy="1600200"/>
          </a:xfrm>
          <a:prstGeom prst="rect">
            <a:avLst/>
          </a:prstGeom>
          <a:extLst>
            <a:ext uri="{909E8E84-426E-40DD-AFC4-6F175D3DCCD1}">
              <a14:hiddenFill xmlns:a14="http://schemas.microsoft.com/office/drawing/2010/main">
                <a:solidFill>
                  <a:srgbClr val="FFFFFF"/>
                </a:solidFill>
              </a14:hiddenFill>
            </a:ext>
          </a:extLst>
        </p:spPr>
      </p:pic>
      <p:pic>
        <p:nvPicPr>
          <p:cNvPr id="5" name="Content Placeholder 4" descr="A cockpit of a jet fighter&#10;&#10;Description automatically generated">
            <a:extLst>
              <a:ext uri="{FF2B5EF4-FFF2-40B4-BE49-F238E27FC236}">
                <a16:creationId xmlns:a16="http://schemas.microsoft.com/office/drawing/2014/main" id="{E459FF9A-C577-4BBE-896A-DAD5DA057110}"/>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b="20448"/>
          <a:stretch/>
        </p:blipFill>
        <p:spPr>
          <a:xfrm>
            <a:off x="7151688" y="3429000"/>
            <a:ext cx="4578350" cy="1984375"/>
          </a:xfrm>
        </p:spPr>
      </p:pic>
      <p:sp>
        <p:nvSpPr>
          <p:cNvPr id="2" name="Title 1">
            <a:extLst>
              <a:ext uri="{FF2B5EF4-FFF2-40B4-BE49-F238E27FC236}">
                <a16:creationId xmlns:a16="http://schemas.microsoft.com/office/drawing/2014/main" id="{6115B281-3A78-4EED-96A0-5728DB92A102}"/>
              </a:ext>
            </a:extLst>
          </p:cNvPr>
          <p:cNvSpPr>
            <a:spLocks noGrp="1"/>
          </p:cNvSpPr>
          <p:nvPr>
            <p:ph type="title"/>
          </p:nvPr>
        </p:nvSpPr>
        <p:spPr>
          <a:xfrm>
            <a:off x="2397039" y="0"/>
            <a:ext cx="7416800" cy="795130"/>
          </a:xfrm>
        </p:spPr>
        <p:txBody>
          <a:bodyPr wrap="square" anchor="ctr">
            <a:normAutofit/>
          </a:bodyPr>
          <a:lstStyle/>
          <a:p>
            <a:pPr>
              <a:lnSpc>
                <a:spcPct val="90000"/>
              </a:lnSpc>
            </a:pPr>
            <a:r>
              <a:rPr lang="en-US" sz="2400"/>
              <a:t>Air Force’s Simulators Common Architecture Requirements and Standards (SCARS) program</a:t>
            </a:r>
          </a:p>
        </p:txBody>
      </p:sp>
    </p:spTree>
    <p:extLst>
      <p:ext uri="{BB962C8B-B14F-4D97-AF65-F5344CB8AC3E}">
        <p14:creationId xmlns:p14="http://schemas.microsoft.com/office/powerpoint/2010/main" val="3357323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69EE-1C60-4BFE-D73B-F9EABBD1649D}"/>
              </a:ext>
            </a:extLst>
          </p:cNvPr>
          <p:cNvSpPr>
            <a:spLocks noGrp="1"/>
          </p:cNvSpPr>
          <p:nvPr>
            <p:ph type="title"/>
          </p:nvPr>
        </p:nvSpPr>
        <p:spPr>
          <a:xfrm>
            <a:off x="543915" y="141809"/>
            <a:ext cx="10515600" cy="534991"/>
          </a:xfrm>
        </p:spPr>
        <p:txBody>
          <a:bodyPr/>
          <a:lstStyle/>
          <a:p>
            <a:pPr algn="ctr"/>
            <a:r>
              <a:rPr lang="en-US" dirty="0">
                <a:solidFill>
                  <a:schemeClr val="bg1"/>
                </a:solidFill>
              </a:rPr>
              <a:t>Joint Synthetic Environment</a:t>
            </a:r>
          </a:p>
        </p:txBody>
      </p:sp>
      <p:pic>
        <p:nvPicPr>
          <p:cNvPr id="3" name="Picture 2">
            <a:extLst>
              <a:ext uri="{FF2B5EF4-FFF2-40B4-BE49-F238E27FC236}">
                <a16:creationId xmlns:a16="http://schemas.microsoft.com/office/drawing/2014/main" id="{F7A0D290-3718-8398-565A-78FC8FCF271C}"/>
              </a:ext>
            </a:extLst>
          </p:cNvPr>
          <p:cNvPicPr>
            <a:picLocks noChangeAspect="1"/>
          </p:cNvPicPr>
          <p:nvPr/>
        </p:nvPicPr>
        <p:blipFill>
          <a:blip r:embed="rId2"/>
          <a:stretch>
            <a:fillRect/>
          </a:stretch>
        </p:blipFill>
        <p:spPr>
          <a:xfrm>
            <a:off x="250853" y="1091349"/>
            <a:ext cx="7754654" cy="4364076"/>
          </a:xfrm>
          <a:prstGeom prst="rect">
            <a:avLst/>
          </a:prstGeom>
        </p:spPr>
      </p:pic>
      <p:pic>
        <p:nvPicPr>
          <p:cNvPr id="4" name="Content Placeholder 4">
            <a:extLst>
              <a:ext uri="{FF2B5EF4-FFF2-40B4-BE49-F238E27FC236}">
                <a16:creationId xmlns:a16="http://schemas.microsoft.com/office/drawing/2014/main" id="{7097C925-9257-AE36-4228-B6761778665B}"/>
              </a:ext>
            </a:extLst>
          </p:cNvPr>
          <p:cNvPicPr>
            <a:picLocks noChangeAspect="1"/>
          </p:cNvPicPr>
          <p:nvPr/>
        </p:nvPicPr>
        <p:blipFill>
          <a:blip r:embed="rId3"/>
          <a:stretch>
            <a:fillRect/>
          </a:stretch>
        </p:blipFill>
        <p:spPr>
          <a:xfrm>
            <a:off x="4985587" y="1402575"/>
            <a:ext cx="6368213" cy="4351338"/>
          </a:xfrm>
          <a:prstGeom prst="rect">
            <a:avLst/>
          </a:prstGeom>
        </p:spPr>
      </p:pic>
    </p:spTree>
    <p:extLst>
      <p:ext uri="{BB962C8B-B14F-4D97-AF65-F5344CB8AC3E}">
        <p14:creationId xmlns:p14="http://schemas.microsoft.com/office/powerpoint/2010/main" val="33717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2800" b="1" dirty="0"/>
              <a:t>Live OMG DDS Systems with TENA </a:t>
            </a:r>
            <a:br>
              <a:rPr lang="en-US" sz="2800" b="1" dirty="0"/>
            </a:br>
            <a:r>
              <a:rPr lang="en-US" sz="2800" b="1" dirty="0"/>
              <a:t>in Simulation: JMETC</a:t>
            </a:r>
            <a:endParaRPr lang="en-US" sz="2800" dirty="0"/>
          </a:p>
        </p:txBody>
      </p:sp>
      <p:pic>
        <p:nvPicPr>
          <p:cNvPr id="2" name="Picture 1">
            <a:extLst>
              <a:ext uri="{FF2B5EF4-FFF2-40B4-BE49-F238E27FC236}">
                <a16:creationId xmlns:a16="http://schemas.microsoft.com/office/drawing/2014/main" id="{45D5875F-8643-49BD-AC0F-C6A8C868C245}"/>
              </a:ext>
            </a:extLst>
          </p:cNvPr>
          <p:cNvPicPr>
            <a:picLocks noChangeAspect="1"/>
          </p:cNvPicPr>
          <p:nvPr/>
        </p:nvPicPr>
        <p:blipFill>
          <a:blip r:embed="rId2"/>
          <a:stretch>
            <a:fillRect/>
          </a:stretch>
        </p:blipFill>
        <p:spPr>
          <a:xfrm>
            <a:off x="638371" y="841248"/>
            <a:ext cx="9978829" cy="5621521"/>
          </a:xfrm>
          <a:prstGeom prst="rect">
            <a:avLst/>
          </a:prstGeom>
        </p:spPr>
      </p:pic>
      <p:sp>
        <p:nvSpPr>
          <p:cNvPr id="5" name="Oval 4">
            <a:extLst>
              <a:ext uri="{FF2B5EF4-FFF2-40B4-BE49-F238E27FC236}">
                <a16:creationId xmlns:a16="http://schemas.microsoft.com/office/drawing/2014/main" id="{D5E450A7-3060-423C-9137-B62CB2C02C2E}"/>
              </a:ext>
            </a:extLst>
          </p:cNvPr>
          <p:cNvSpPr/>
          <p:nvPr/>
        </p:nvSpPr>
        <p:spPr bwMode="auto">
          <a:xfrm>
            <a:off x="1362075" y="1701800"/>
            <a:ext cx="895350" cy="62865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66" name="Oval 65">
            <a:extLst>
              <a:ext uri="{FF2B5EF4-FFF2-40B4-BE49-F238E27FC236}">
                <a16:creationId xmlns:a16="http://schemas.microsoft.com/office/drawing/2014/main" id="{08C8ECA0-A08B-47F2-A557-3CF1FA1A5573}"/>
              </a:ext>
            </a:extLst>
          </p:cNvPr>
          <p:cNvSpPr/>
          <p:nvPr/>
        </p:nvSpPr>
        <p:spPr bwMode="auto">
          <a:xfrm>
            <a:off x="1435100" y="2949575"/>
            <a:ext cx="2981326" cy="333375"/>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1" name="Oval 70">
            <a:extLst>
              <a:ext uri="{FF2B5EF4-FFF2-40B4-BE49-F238E27FC236}">
                <a16:creationId xmlns:a16="http://schemas.microsoft.com/office/drawing/2014/main" id="{DA21A899-A536-4576-857F-CB9621FE4861}"/>
              </a:ext>
            </a:extLst>
          </p:cNvPr>
          <p:cNvSpPr/>
          <p:nvPr/>
        </p:nvSpPr>
        <p:spPr bwMode="auto">
          <a:xfrm>
            <a:off x="5346700" y="2841625"/>
            <a:ext cx="752475" cy="45720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2" name="Oval 71">
            <a:extLst>
              <a:ext uri="{FF2B5EF4-FFF2-40B4-BE49-F238E27FC236}">
                <a16:creationId xmlns:a16="http://schemas.microsoft.com/office/drawing/2014/main" id="{1972DAC0-A68C-44D9-BE06-FE98E76D3361}"/>
              </a:ext>
            </a:extLst>
          </p:cNvPr>
          <p:cNvSpPr/>
          <p:nvPr/>
        </p:nvSpPr>
        <p:spPr bwMode="auto">
          <a:xfrm>
            <a:off x="3025775" y="3403600"/>
            <a:ext cx="695325" cy="333375"/>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3" name="Oval 72">
            <a:extLst>
              <a:ext uri="{FF2B5EF4-FFF2-40B4-BE49-F238E27FC236}">
                <a16:creationId xmlns:a16="http://schemas.microsoft.com/office/drawing/2014/main" id="{D0F55D3A-8F13-485E-888E-6EC612FE9501}"/>
              </a:ext>
            </a:extLst>
          </p:cNvPr>
          <p:cNvSpPr/>
          <p:nvPr/>
        </p:nvSpPr>
        <p:spPr bwMode="auto">
          <a:xfrm>
            <a:off x="5661025" y="5245100"/>
            <a:ext cx="752475" cy="45720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Tree>
    <p:extLst>
      <p:ext uri="{BB962C8B-B14F-4D97-AF65-F5344CB8AC3E}">
        <p14:creationId xmlns:p14="http://schemas.microsoft.com/office/powerpoint/2010/main" val="1647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1+#ppt_w/2"/>
                                          </p:val>
                                        </p:tav>
                                        <p:tav tm="100000">
                                          <p:val>
                                            <p:strVal val="#ppt_x"/>
                                          </p:val>
                                        </p:tav>
                                      </p:tavLst>
                                    </p:anim>
                                    <p:anim calcmode="lin" valueType="num">
                                      <p:cBhvr additive="base">
                                        <p:cTn id="18" dur="500" fill="hold"/>
                                        <p:tgtEl>
                                          <p:spTgt spid="7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additive="base">
                                        <p:cTn id="22" dur="500" fill="hold"/>
                                        <p:tgtEl>
                                          <p:spTgt spid="72"/>
                                        </p:tgtEl>
                                        <p:attrNameLst>
                                          <p:attrName>ppt_x</p:attrName>
                                        </p:attrNameLst>
                                      </p:cBhvr>
                                      <p:tavLst>
                                        <p:tav tm="0">
                                          <p:val>
                                            <p:strVal val="1+#ppt_w/2"/>
                                          </p:val>
                                        </p:tav>
                                        <p:tav tm="100000">
                                          <p:val>
                                            <p:strVal val="#ppt_x"/>
                                          </p:val>
                                        </p:tav>
                                      </p:tavLst>
                                    </p:anim>
                                    <p:anim calcmode="lin" valueType="num">
                                      <p:cBhvr additive="base">
                                        <p:cTn id="23" dur="500" fill="hold"/>
                                        <p:tgtEl>
                                          <p:spTgt spid="7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1+#ppt_w/2"/>
                                          </p:val>
                                        </p:tav>
                                        <p:tav tm="100000">
                                          <p:val>
                                            <p:strVal val="#ppt_x"/>
                                          </p:val>
                                        </p:tav>
                                      </p:tavLst>
                                    </p:anim>
                                    <p:anim calcmode="lin" valueType="num">
                                      <p:cBhvr additive="base">
                                        <p:cTn id="2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6" grpId="0" animBg="1"/>
      <p:bldP spid="71" grpId="0" animBg="1"/>
      <p:bldP spid="72" grpId="0" animBg="1"/>
      <p:bldP spid="7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5E8B-369F-430B-919B-B30A7B648DEC}"/>
              </a:ext>
            </a:extLst>
          </p:cNvPr>
          <p:cNvSpPr>
            <a:spLocks noGrp="1"/>
          </p:cNvSpPr>
          <p:nvPr>
            <p:ph type="title"/>
          </p:nvPr>
        </p:nvSpPr>
        <p:spPr>
          <a:xfrm>
            <a:off x="847630" y="0"/>
            <a:ext cx="10867292" cy="628650"/>
          </a:xfrm>
        </p:spPr>
        <p:txBody>
          <a:bodyPr/>
          <a:lstStyle/>
          <a:p>
            <a:r>
              <a:rPr lang="en-US" sz="2800" dirty="0"/>
              <a:t>Securing distributed LVC simulations with OMG DDS</a:t>
            </a:r>
          </a:p>
        </p:txBody>
      </p:sp>
      <p:sp>
        <p:nvSpPr>
          <p:cNvPr id="3" name="Content Placeholder 2">
            <a:extLst>
              <a:ext uri="{FF2B5EF4-FFF2-40B4-BE49-F238E27FC236}">
                <a16:creationId xmlns:a16="http://schemas.microsoft.com/office/drawing/2014/main" id="{E0338783-70B3-4A8F-BA4C-B6636546E6B6}"/>
              </a:ext>
            </a:extLst>
          </p:cNvPr>
          <p:cNvSpPr>
            <a:spLocks noGrp="1"/>
          </p:cNvSpPr>
          <p:nvPr>
            <p:ph idx="1"/>
          </p:nvPr>
        </p:nvSpPr>
        <p:spPr>
          <a:xfrm>
            <a:off x="375754" y="983894"/>
            <a:ext cx="10928351" cy="4890211"/>
          </a:xfrm>
        </p:spPr>
        <p:txBody>
          <a:bodyPr>
            <a:normAutofit fontScale="92500"/>
          </a:bodyPr>
          <a:lstStyle/>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Can leverage/integrate mission data</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Recorded data from actual mission execution could be combined with simulation data and be used for training</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This approach is already followed in the US Navy OATM</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Rapid feedback from mission to training is key to an agile and effective force.</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Can leverage/integrate OMG DDS Security into new distributed simulations</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Secure training and simulations over WAN/Cloud/RF/Lossy Networks/TDL</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Role-based access allow for joint Coalition forces to train alongside US forces</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Multiple SBIRs with different defense agencies for secure LVC simulations</a:t>
            </a:r>
          </a:p>
          <a:p>
            <a:endParaRPr lang="en-US" dirty="0"/>
          </a:p>
        </p:txBody>
      </p:sp>
    </p:spTree>
    <p:extLst>
      <p:ext uri="{BB962C8B-B14F-4D97-AF65-F5344CB8AC3E}">
        <p14:creationId xmlns:p14="http://schemas.microsoft.com/office/powerpoint/2010/main" val="96638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699AE07-6405-456E-A8D4-BAE82F000F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09" y="1003177"/>
            <a:ext cx="11821965" cy="5228947"/>
          </a:xfrm>
        </p:spPr>
      </p:pic>
      <p:sp>
        <p:nvSpPr>
          <p:cNvPr id="2" name="Title 1">
            <a:extLst>
              <a:ext uri="{FF2B5EF4-FFF2-40B4-BE49-F238E27FC236}">
                <a16:creationId xmlns:a16="http://schemas.microsoft.com/office/drawing/2014/main" id="{76587349-E769-49A5-A71C-DA932AD062F2}"/>
              </a:ext>
            </a:extLst>
          </p:cNvPr>
          <p:cNvSpPr>
            <a:spLocks noGrp="1"/>
          </p:cNvSpPr>
          <p:nvPr>
            <p:ph type="title"/>
          </p:nvPr>
        </p:nvSpPr>
        <p:spPr>
          <a:xfrm>
            <a:off x="612559" y="25154"/>
            <a:ext cx="10653204" cy="609600"/>
          </a:xfrm>
        </p:spPr>
        <p:txBody>
          <a:bodyPr/>
          <a:lstStyle/>
          <a:p>
            <a:r>
              <a:rPr lang="en-US" dirty="0"/>
              <a:t>Multi Level Secure MLS, Live Virtual Constructive LVC Simulations</a:t>
            </a:r>
          </a:p>
        </p:txBody>
      </p:sp>
    </p:spTree>
    <p:extLst>
      <p:ext uri="{BB962C8B-B14F-4D97-AF65-F5344CB8AC3E}">
        <p14:creationId xmlns:p14="http://schemas.microsoft.com/office/powerpoint/2010/main" val="589654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2;p10">
            <a:extLst>
              <a:ext uri="{FF2B5EF4-FFF2-40B4-BE49-F238E27FC236}">
                <a16:creationId xmlns:a16="http://schemas.microsoft.com/office/drawing/2014/main" id="{B5A23E44-E062-7907-4852-71D61E9C94C1}"/>
              </a:ext>
            </a:extLst>
          </p:cNvPr>
          <p:cNvSpPr txBox="1">
            <a:spLocks/>
          </p:cNvSpPr>
          <p:nvPr/>
        </p:nvSpPr>
        <p:spPr>
          <a:xfrm>
            <a:off x="515256" y="348865"/>
            <a:ext cx="11459029" cy="906621"/>
          </a:xfrm>
          <a:prstGeom prst="rect">
            <a:avLst/>
          </a:prstGeom>
        </p:spPr>
        <p:txBody>
          <a:bodyPr spcFirstLastPara="1"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3F3F3F"/>
              </a:buClr>
              <a:buSzPct val="100000"/>
              <a:buFontTx/>
              <a:buNone/>
              <a:tabLst/>
              <a:defRPr/>
            </a:pPr>
            <a:endPar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FC4D8599-AFF3-17BB-8159-4805A2B73ABC}"/>
              </a:ext>
            </a:extLst>
          </p:cNvPr>
          <p:cNvSpPr txBox="1"/>
          <p:nvPr/>
        </p:nvSpPr>
        <p:spPr>
          <a:xfrm>
            <a:off x="287031" y="5427896"/>
            <a:ext cx="11617929" cy="783193"/>
          </a:xfrm>
          <a:prstGeom prst="roundRect">
            <a:avLst/>
          </a:prstGeom>
          <a:solidFill>
            <a:srgbClr val="ED7D3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Hybrid solution enabling interoperation of existing TENA systems via TENA-DDS Gateway with a NextGen TENA that is fully DDS compliant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393C7C-1920-2BC0-A2C6-701BD93CBD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7249" y="1061605"/>
            <a:ext cx="11200247" cy="4365800"/>
          </a:xfrm>
          <a:prstGeom prst="rect">
            <a:avLst/>
          </a:prstGeom>
        </p:spPr>
      </p:pic>
      <p:sp>
        <p:nvSpPr>
          <p:cNvPr id="2" name="Title 1">
            <a:extLst>
              <a:ext uri="{FF2B5EF4-FFF2-40B4-BE49-F238E27FC236}">
                <a16:creationId xmlns:a16="http://schemas.microsoft.com/office/drawing/2014/main" id="{C28BEF5A-420B-E74A-777A-137F56DB005E}"/>
              </a:ext>
            </a:extLst>
          </p:cNvPr>
          <p:cNvSpPr>
            <a:spLocks noGrp="1"/>
          </p:cNvSpPr>
          <p:nvPr>
            <p:ph type="title"/>
          </p:nvPr>
        </p:nvSpPr>
        <p:spPr/>
        <p:txBody>
          <a:bodyPr/>
          <a:lstStyle/>
          <a:p>
            <a:r>
              <a:rPr lang="en-US" sz="2400" b="1" dirty="0">
                <a:solidFill>
                  <a:schemeClr val="bg1"/>
                </a:solidFill>
              </a:rPr>
              <a:t>Multi Level Secure LVC Simulations</a:t>
            </a:r>
            <a:endParaRPr lang="en-US" dirty="0"/>
          </a:p>
        </p:txBody>
      </p:sp>
      <p:pic>
        <p:nvPicPr>
          <p:cNvPr id="10" name="Picture 9">
            <a:extLst>
              <a:ext uri="{FF2B5EF4-FFF2-40B4-BE49-F238E27FC236}">
                <a16:creationId xmlns:a16="http://schemas.microsoft.com/office/drawing/2014/main" id="{7D00F9E5-4C14-B86F-8EE8-98239148C4C7}"/>
              </a:ext>
            </a:extLst>
          </p:cNvPr>
          <p:cNvPicPr>
            <a:picLocks noChangeAspect="1"/>
          </p:cNvPicPr>
          <p:nvPr/>
        </p:nvPicPr>
        <p:blipFill>
          <a:blip r:embed="rId4"/>
          <a:stretch>
            <a:fillRect/>
          </a:stretch>
        </p:blipFill>
        <p:spPr>
          <a:xfrm>
            <a:off x="8218972" y="2151142"/>
            <a:ext cx="231280" cy="305464"/>
          </a:xfrm>
          <a:prstGeom prst="rect">
            <a:avLst/>
          </a:prstGeom>
        </p:spPr>
      </p:pic>
    </p:spTree>
    <p:extLst>
      <p:ext uri="{BB962C8B-B14F-4D97-AF65-F5344CB8AC3E}">
        <p14:creationId xmlns:p14="http://schemas.microsoft.com/office/powerpoint/2010/main" val="314813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AC54-09C1-86EC-7C8B-13E3ADFF0AF1}"/>
              </a:ext>
            </a:extLst>
          </p:cNvPr>
          <p:cNvSpPr>
            <a:spLocks noGrp="1"/>
          </p:cNvSpPr>
          <p:nvPr>
            <p:ph type="title"/>
          </p:nvPr>
        </p:nvSpPr>
        <p:spPr>
          <a:xfrm>
            <a:off x="505815" y="84419"/>
            <a:ext cx="10515600" cy="651052"/>
          </a:xfrm>
        </p:spPr>
        <p:txBody>
          <a:bodyPr>
            <a:normAutofit/>
          </a:bodyPr>
          <a:lstStyle/>
          <a:p>
            <a:pPr algn="ctr"/>
            <a:r>
              <a:rPr lang="en-US" kern="1200" dirty="0">
                <a:solidFill>
                  <a:schemeClr val="bg1"/>
                </a:solidFill>
              </a:rPr>
              <a:t>OMG Data Distribution Service Standard</a:t>
            </a:r>
            <a:endParaRPr lang="en-US" dirty="0"/>
          </a:p>
        </p:txBody>
      </p:sp>
      <p:pic>
        <p:nvPicPr>
          <p:cNvPr id="4" name="Picture 3">
            <a:extLst>
              <a:ext uri="{FF2B5EF4-FFF2-40B4-BE49-F238E27FC236}">
                <a16:creationId xmlns:a16="http://schemas.microsoft.com/office/drawing/2014/main" id="{51289061-DCA4-2173-7746-FFADC25676D0}"/>
              </a:ext>
            </a:extLst>
          </p:cNvPr>
          <p:cNvPicPr>
            <a:picLocks noChangeAspect="1"/>
          </p:cNvPicPr>
          <p:nvPr/>
        </p:nvPicPr>
        <p:blipFill>
          <a:blip r:embed="rId3"/>
          <a:stretch>
            <a:fillRect/>
          </a:stretch>
        </p:blipFill>
        <p:spPr>
          <a:xfrm>
            <a:off x="0" y="822961"/>
            <a:ext cx="12192000" cy="5532120"/>
          </a:xfrm>
          <a:prstGeom prst="rect">
            <a:avLst/>
          </a:prstGeom>
        </p:spPr>
      </p:pic>
    </p:spTree>
    <p:extLst>
      <p:ext uri="{BB962C8B-B14F-4D97-AF65-F5344CB8AC3E}">
        <p14:creationId xmlns:p14="http://schemas.microsoft.com/office/powerpoint/2010/main" val="191927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3"/>
          <p:cNvSpPr txBox="1">
            <a:spLocks noGrp="1"/>
          </p:cNvSpPr>
          <p:nvPr>
            <p:ph type="title"/>
          </p:nvPr>
        </p:nvSpPr>
        <p:spPr>
          <a:xfrm>
            <a:off x="254236" y="82303"/>
            <a:ext cx="11683527" cy="77482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800" dirty="0"/>
              <a:t>Multi Level Secure MLS, Live Virtual Constructive LVC Simulations</a:t>
            </a:r>
            <a:endParaRPr sz="2800" dirty="0"/>
          </a:p>
        </p:txBody>
      </p:sp>
      <p:pic>
        <p:nvPicPr>
          <p:cNvPr id="1721" name="Google Shape;1721;p13"/>
          <p:cNvPicPr preferRelativeResize="0"/>
          <p:nvPr/>
        </p:nvPicPr>
        <p:blipFill rotWithShape="1">
          <a:blip r:embed="rId3">
            <a:alphaModFix/>
          </a:blip>
          <a:srcRect/>
          <a:stretch/>
        </p:blipFill>
        <p:spPr>
          <a:xfrm>
            <a:off x="225592" y="915426"/>
            <a:ext cx="11740816" cy="529061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2;p10">
            <a:extLst>
              <a:ext uri="{FF2B5EF4-FFF2-40B4-BE49-F238E27FC236}">
                <a16:creationId xmlns:a16="http://schemas.microsoft.com/office/drawing/2014/main" id="{B5A23E44-E062-7907-4852-71D61E9C94C1}"/>
              </a:ext>
            </a:extLst>
          </p:cNvPr>
          <p:cNvSpPr txBox="1">
            <a:spLocks/>
          </p:cNvSpPr>
          <p:nvPr/>
        </p:nvSpPr>
        <p:spPr>
          <a:xfrm>
            <a:off x="515256" y="94865"/>
            <a:ext cx="11459029" cy="906621"/>
          </a:xfrm>
          <a:prstGeom prst="rect">
            <a:avLst/>
          </a:prstGeom>
        </p:spPr>
        <p:txBody>
          <a:bodyPr spcFirstLastPara="1"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3F3F3F"/>
              </a:buClr>
              <a:buSzPct val="100000"/>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Future Is Not That Far Off…</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FC4D8599-AFF3-17BB-8159-4805A2B73ABC}"/>
              </a:ext>
            </a:extLst>
          </p:cNvPr>
          <p:cNvSpPr txBox="1"/>
          <p:nvPr/>
        </p:nvSpPr>
        <p:spPr>
          <a:xfrm>
            <a:off x="287032" y="5478039"/>
            <a:ext cx="11617929" cy="578882"/>
          </a:xfrm>
          <a:prstGeom prst="roundRect">
            <a:avLst/>
          </a:prstGeom>
          <a:solidFill>
            <a:srgbClr val="ED7D3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Secure DDS with Commercial Cloud Native Credential Management</a:t>
            </a:r>
          </a:p>
        </p:txBody>
      </p:sp>
      <p:pic>
        <p:nvPicPr>
          <p:cNvPr id="5" name="Picture 4" descr="A diagram of a data flow&#10;&#10;Description automatically generated">
            <a:extLst>
              <a:ext uri="{FF2B5EF4-FFF2-40B4-BE49-F238E27FC236}">
                <a16:creationId xmlns:a16="http://schemas.microsoft.com/office/drawing/2014/main" id="{EE5C70E6-1ADF-2E90-1C9F-36D27EF83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590" y="1102902"/>
            <a:ext cx="10272811" cy="4288899"/>
          </a:xfrm>
          <a:prstGeom prst="rect">
            <a:avLst/>
          </a:prstGeom>
        </p:spPr>
      </p:pic>
      <p:pic>
        <p:nvPicPr>
          <p:cNvPr id="4" name="Picture 3">
            <a:extLst>
              <a:ext uri="{FF2B5EF4-FFF2-40B4-BE49-F238E27FC236}">
                <a16:creationId xmlns:a16="http://schemas.microsoft.com/office/drawing/2014/main" id="{A5BC3268-A63B-4047-93ED-3F79B7DE7D12}"/>
              </a:ext>
            </a:extLst>
          </p:cNvPr>
          <p:cNvPicPr>
            <a:picLocks noChangeAspect="1"/>
          </p:cNvPicPr>
          <p:nvPr/>
        </p:nvPicPr>
        <p:blipFill>
          <a:blip r:embed="rId3"/>
          <a:stretch>
            <a:fillRect/>
          </a:stretch>
        </p:blipFill>
        <p:spPr>
          <a:xfrm>
            <a:off x="1068302" y="1328670"/>
            <a:ext cx="1228896" cy="962159"/>
          </a:xfrm>
          <a:prstGeom prst="rect">
            <a:avLst/>
          </a:prstGeom>
        </p:spPr>
      </p:pic>
    </p:spTree>
    <p:extLst>
      <p:ext uri="{BB962C8B-B14F-4D97-AF65-F5344CB8AC3E}">
        <p14:creationId xmlns:p14="http://schemas.microsoft.com/office/powerpoint/2010/main" val="1893706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8AF2-E44B-E22A-4138-ECBC64B8EDC9}"/>
              </a:ext>
            </a:extLst>
          </p:cNvPr>
          <p:cNvSpPr>
            <a:spLocks noGrp="1"/>
          </p:cNvSpPr>
          <p:nvPr>
            <p:ph type="title"/>
          </p:nvPr>
        </p:nvSpPr>
        <p:spPr>
          <a:xfrm>
            <a:off x="749300" y="0"/>
            <a:ext cx="9013241" cy="841248"/>
          </a:xfrm>
        </p:spPr>
        <p:txBody>
          <a:bodyPr/>
          <a:lstStyle/>
          <a:p>
            <a:pPr marL="0" marR="0" lvl="0" indent="0" defTabSz="914400" rtl="0" eaLnBrk="1" fontAlgn="auto" latinLnBrk="0" hangingPunct="1">
              <a:lnSpc>
                <a:spcPct val="100000"/>
              </a:lnSpc>
              <a:spcBef>
                <a:spcPts val="0"/>
              </a:spcBef>
              <a:spcAft>
                <a:spcPts val="0"/>
              </a:spcAft>
              <a:tabLst/>
              <a:defRPr/>
            </a:pPr>
            <a:r>
              <a:rPr kumimoji="0" lang="en-US" b="1" i="0" u="none" strike="noStrike" kern="0" cap="none" spc="0" normalizeH="0" baseline="0" noProof="0" dirty="0">
                <a:ln>
                  <a:noFill/>
                </a:ln>
                <a:solidFill>
                  <a:schemeClr val="accent3"/>
                </a:solidFill>
                <a:effectLst/>
                <a:uLnTx/>
                <a:uFillTx/>
                <a:latin typeface="Calibri"/>
                <a:ea typeface="Calibri"/>
                <a:cs typeface="Calibri"/>
                <a:sym typeface="Calibri"/>
              </a:rPr>
              <a:t>Secure DDS-Enabled HLA Federate-Based JLVC </a:t>
            </a:r>
            <a:br>
              <a:rPr kumimoji="0" lang="en-US" b="1" i="0" u="none" strike="noStrike" kern="0" cap="none" spc="0" normalizeH="0" baseline="0" noProof="0" dirty="0">
                <a:ln>
                  <a:noFill/>
                </a:ln>
                <a:solidFill>
                  <a:schemeClr val="accent3"/>
                </a:solidFill>
                <a:effectLst/>
                <a:uLnTx/>
                <a:uFillTx/>
                <a:latin typeface="Calibri"/>
                <a:ea typeface="Calibri"/>
                <a:cs typeface="Calibri"/>
                <a:sym typeface="Calibri"/>
              </a:rPr>
            </a:br>
            <a:r>
              <a:rPr kumimoji="0" lang="en-US" sz="1600" b="1" i="0" u="none" strike="noStrike" kern="0" cap="none" spc="0" normalizeH="0" baseline="0" noProof="0" dirty="0">
                <a:ln>
                  <a:noFill/>
                </a:ln>
                <a:solidFill>
                  <a:schemeClr val="accent3"/>
                </a:solidFill>
                <a:effectLst/>
                <a:uLnTx/>
                <a:uFillTx/>
                <a:latin typeface="Calibri"/>
                <a:ea typeface="Calibri"/>
                <a:cs typeface="Calibri"/>
                <a:sym typeface="Calibri"/>
              </a:rPr>
              <a:t>Could Also Integrate With Other Simulation Technologies</a:t>
            </a:r>
            <a:endParaRPr lang="en-US" sz="1600" dirty="0"/>
          </a:p>
        </p:txBody>
      </p:sp>
      <p:sp>
        <p:nvSpPr>
          <p:cNvPr id="4" name="Google Shape;218;p15">
            <a:extLst>
              <a:ext uri="{FF2B5EF4-FFF2-40B4-BE49-F238E27FC236}">
                <a16:creationId xmlns:a16="http://schemas.microsoft.com/office/drawing/2014/main" id="{8C2F5B98-C5DA-694B-F567-2786EABEB667}"/>
              </a:ext>
            </a:extLst>
          </p:cNvPr>
          <p:cNvSpPr/>
          <p:nvPr/>
        </p:nvSpPr>
        <p:spPr>
          <a:xfrm>
            <a:off x="4323275" y="1416700"/>
            <a:ext cx="1144200" cy="492000"/>
          </a:xfrm>
          <a:prstGeom prst="roundRect">
            <a:avLst>
              <a:gd name="adj" fmla="val 16667"/>
            </a:avLst>
          </a:prstGeom>
          <a:solidFill>
            <a:srgbClr val="A4C2F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Cameo / Ansible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 name="Google Shape;219;p15">
            <a:extLst>
              <a:ext uri="{FF2B5EF4-FFF2-40B4-BE49-F238E27FC236}">
                <a16:creationId xmlns:a16="http://schemas.microsoft.com/office/drawing/2014/main" id="{4F2434FA-ABB9-EFD7-4F67-27CE962720AB}"/>
              </a:ext>
            </a:extLst>
          </p:cNvPr>
          <p:cNvGrpSpPr/>
          <p:nvPr/>
        </p:nvGrpSpPr>
        <p:grpSpPr>
          <a:xfrm>
            <a:off x="8007829" y="2765548"/>
            <a:ext cx="2104200" cy="1316888"/>
            <a:chOff x="3059500" y="2915225"/>
            <a:chExt cx="2104200" cy="1316888"/>
          </a:xfrm>
        </p:grpSpPr>
        <p:sp>
          <p:nvSpPr>
            <p:cNvPr id="6" name="Google Shape;220;p15">
              <a:extLst>
                <a:ext uri="{FF2B5EF4-FFF2-40B4-BE49-F238E27FC236}">
                  <a16:creationId xmlns:a16="http://schemas.microsoft.com/office/drawing/2014/main" id="{5F759B44-E750-EBDF-5859-39F4DEDAE192}"/>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 name="Google Shape;221;p15">
              <a:extLst>
                <a:ext uri="{FF2B5EF4-FFF2-40B4-BE49-F238E27FC236}">
                  <a16:creationId xmlns:a16="http://schemas.microsoft.com/office/drawing/2014/main" id="{5BDC734B-210F-813B-7857-70A4A55F2EE7}"/>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8" name="Google Shape;222;p15">
              <a:extLst>
                <a:ext uri="{FF2B5EF4-FFF2-40B4-BE49-F238E27FC236}">
                  <a16:creationId xmlns:a16="http://schemas.microsoft.com/office/drawing/2014/main" id="{002830D3-99DD-8BBC-A68E-86D7B1A862E7}"/>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9" name="Google Shape;223;p15">
              <a:extLst>
                <a:ext uri="{FF2B5EF4-FFF2-40B4-BE49-F238E27FC236}">
                  <a16:creationId xmlns:a16="http://schemas.microsoft.com/office/drawing/2014/main" id="{6B7FCE3F-9DCD-E54D-76DA-89391797C860}"/>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10" name="Google Shape;224;p15">
              <a:extLst>
                <a:ext uri="{FF2B5EF4-FFF2-40B4-BE49-F238E27FC236}">
                  <a16:creationId xmlns:a16="http://schemas.microsoft.com/office/drawing/2014/main" id="{ED0DD392-84A2-C47E-963E-C6F4F2E7ADB7}"/>
                </a:ext>
              </a:extLst>
            </p:cNvPr>
            <p:cNvCxnSpPr>
              <a:stCxn id="7"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11" name="Google Shape;225;p15">
              <a:extLst>
                <a:ext uri="{FF2B5EF4-FFF2-40B4-BE49-F238E27FC236}">
                  <a16:creationId xmlns:a16="http://schemas.microsoft.com/office/drawing/2014/main" id="{6F99312B-C91E-43F4-17E6-13D7B49076C6}"/>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12" name="Google Shape;226;p15">
              <a:extLst>
                <a:ext uri="{FF2B5EF4-FFF2-40B4-BE49-F238E27FC236}">
                  <a16:creationId xmlns:a16="http://schemas.microsoft.com/office/drawing/2014/main" id="{879714A6-5C63-C7DA-E6BE-E5ACBAC99207}"/>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13" name="Google Shape;227;p15">
              <a:extLst>
                <a:ext uri="{FF2B5EF4-FFF2-40B4-BE49-F238E27FC236}">
                  <a16:creationId xmlns:a16="http://schemas.microsoft.com/office/drawing/2014/main" id="{131828CA-1DD6-7F63-0BE1-19F3B85497EF}"/>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14" name="Google Shape;228;p15">
              <a:extLst>
                <a:ext uri="{FF2B5EF4-FFF2-40B4-BE49-F238E27FC236}">
                  <a16:creationId xmlns:a16="http://schemas.microsoft.com/office/drawing/2014/main" id="{349F8077-0C0F-B4BF-0809-B479B318BFD2}"/>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15" name="Google Shape;229;p15">
              <a:extLst>
                <a:ext uri="{FF2B5EF4-FFF2-40B4-BE49-F238E27FC236}">
                  <a16:creationId xmlns:a16="http://schemas.microsoft.com/office/drawing/2014/main" id="{73D20E6C-F68C-2081-DCC8-D415B7B0A72E}"/>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16" name="Google Shape;230;p15">
              <a:extLst>
                <a:ext uri="{FF2B5EF4-FFF2-40B4-BE49-F238E27FC236}">
                  <a16:creationId xmlns:a16="http://schemas.microsoft.com/office/drawing/2014/main" id="{8FC7D91C-9B0B-8AF0-D6DF-95F8105E13AF}"/>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7" name="Google Shape;231;p15">
            <a:extLst>
              <a:ext uri="{FF2B5EF4-FFF2-40B4-BE49-F238E27FC236}">
                <a16:creationId xmlns:a16="http://schemas.microsoft.com/office/drawing/2014/main" id="{3EAD42B5-871F-2C92-1DF6-E8ADC878DF37}"/>
              </a:ext>
            </a:extLst>
          </p:cNvPr>
          <p:cNvGrpSpPr/>
          <p:nvPr/>
        </p:nvGrpSpPr>
        <p:grpSpPr>
          <a:xfrm>
            <a:off x="3201575" y="2756075"/>
            <a:ext cx="2104200" cy="1316888"/>
            <a:chOff x="3059500" y="2915225"/>
            <a:chExt cx="2104200" cy="1316888"/>
          </a:xfrm>
        </p:grpSpPr>
        <p:sp>
          <p:nvSpPr>
            <p:cNvPr id="18" name="Google Shape;232;p15">
              <a:extLst>
                <a:ext uri="{FF2B5EF4-FFF2-40B4-BE49-F238E27FC236}">
                  <a16:creationId xmlns:a16="http://schemas.microsoft.com/office/drawing/2014/main" id="{06124560-DF22-6222-D9CA-831413109C45}"/>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 name="Google Shape;233;p15">
              <a:extLst>
                <a:ext uri="{FF2B5EF4-FFF2-40B4-BE49-F238E27FC236}">
                  <a16:creationId xmlns:a16="http://schemas.microsoft.com/office/drawing/2014/main" id="{108B8238-7E47-88EB-43D1-66CF71B1A9D4}"/>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20" name="Google Shape;234;p15">
              <a:extLst>
                <a:ext uri="{FF2B5EF4-FFF2-40B4-BE49-F238E27FC236}">
                  <a16:creationId xmlns:a16="http://schemas.microsoft.com/office/drawing/2014/main" id="{94DEEAC7-8F87-8DFC-E9FA-E7042DF47617}"/>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21" name="Google Shape;235;p15">
              <a:extLst>
                <a:ext uri="{FF2B5EF4-FFF2-40B4-BE49-F238E27FC236}">
                  <a16:creationId xmlns:a16="http://schemas.microsoft.com/office/drawing/2014/main" id="{2CE33D05-254A-9D7E-25CE-ACD1E2FC85B2}"/>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22" name="Google Shape;236;p15">
              <a:extLst>
                <a:ext uri="{FF2B5EF4-FFF2-40B4-BE49-F238E27FC236}">
                  <a16:creationId xmlns:a16="http://schemas.microsoft.com/office/drawing/2014/main" id="{E9CDB74A-3E44-A01E-2B2A-DEE84227B3FD}"/>
                </a:ext>
              </a:extLst>
            </p:cNvPr>
            <p:cNvCxnSpPr>
              <a:stCxn id="19"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23" name="Google Shape;237;p15">
              <a:extLst>
                <a:ext uri="{FF2B5EF4-FFF2-40B4-BE49-F238E27FC236}">
                  <a16:creationId xmlns:a16="http://schemas.microsoft.com/office/drawing/2014/main" id="{1B44103B-3A88-1B4B-25EC-1602D3919703}"/>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24" name="Google Shape;238;p15">
              <a:extLst>
                <a:ext uri="{FF2B5EF4-FFF2-40B4-BE49-F238E27FC236}">
                  <a16:creationId xmlns:a16="http://schemas.microsoft.com/office/drawing/2014/main" id="{256FBD62-5EE0-FC4B-EB4E-4A3A07569F33}"/>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25" name="Google Shape;239;p15">
              <a:extLst>
                <a:ext uri="{FF2B5EF4-FFF2-40B4-BE49-F238E27FC236}">
                  <a16:creationId xmlns:a16="http://schemas.microsoft.com/office/drawing/2014/main" id="{BEC431CD-EE09-9A3E-D745-9366D3543F0D}"/>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26" name="Google Shape;240;p15">
              <a:extLst>
                <a:ext uri="{FF2B5EF4-FFF2-40B4-BE49-F238E27FC236}">
                  <a16:creationId xmlns:a16="http://schemas.microsoft.com/office/drawing/2014/main" id="{C88D6BA0-7418-56A6-5807-9ADADD050107}"/>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27" name="Google Shape;241;p15">
              <a:extLst>
                <a:ext uri="{FF2B5EF4-FFF2-40B4-BE49-F238E27FC236}">
                  <a16:creationId xmlns:a16="http://schemas.microsoft.com/office/drawing/2014/main" id="{5096281F-022C-7E31-E989-C9861C9466CB}"/>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28" name="Google Shape;242;p15">
              <a:extLst>
                <a:ext uri="{FF2B5EF4-FFF2-40B4-BE49-F238E27FC236}">
                  <a16:creationId xmlns:a16="http://schemas.microsoft.com/office/drawing/2014/main" id="{A46CA9D4-73D4-0ECC-E400-FD88D272A6F3}"/>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 name="Google Shape;243;p15">
            <a:extLst>
              <a:ext uri="{FF2B5EF4-FFF2-40B4-BE49-F238E27FC236}">
                <a16:creationId xmlns:a16="http://schemas.microsoft.com/office/drawing/2014/main" id="{044A63A9-A994-CE44-978F-3E3765FDBFCF}"/>
              </a:ext>
            </a:extLst>
          </p:cNvPr>
          <p:cNvGrpSpPr/>
          <p:nvPr/>
        </p:nvGrpSpPr>
        <p:grpSpPr>
          <a:xfrm>
            <a:off x="5366851" y="2759757"/>
            <a:ext cx="2104200" cy="1316888"/>
            <a:chOff x="3059500" y="2915225"/>
            <a:chExt cx="2104200" cy="1316888"/>
          </a:xfrm>
        </p:grpSpPr>
        <p:sp>
          <p:nvSpPr>
            <p:cNvPr id="30" name="Google Shape;244;p15">
              <a:extLst>
                <a:ext uri="{FF2B5EF4-FFF2-40B4-BE49-F238E27FC236}">
                  <a16:creationId xmlns:a16="http://schemas.microsoft.com/office/drawing/2014/main" id="{8C74A60C-8FA3-3248-1457-70A9625BADA3}"/>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 name="Google Shape;245;p15">
              <a:extLst>
                <a:ext uri="{FF2B5EF4-FFF2-40B4-BE49-F238E27FC236}">
                  <a16:creationId xmlns:a16="http://schemas.microsoft.com/office/drawing/2014/main" id="{8AFBE5F3-5FC9-AC88-109E-E220F641B136}"/>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32" name="Google Shape;246;p15">
              <a:extLst>
                <a:ext uri="{FF2B5EF4-FFF2-40B4-BE49-F238E27FC236}">
                  <a16:creationId xmlns:a16="http://schemas.microsoft.com/office/drawing/2014/main" id="{EB3F821D-4A35-63A0-64AF-104A8455672C}"/>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33" name="Google Shape;247;p15">
              <a:extLst>
                <a:ext uri="{FF2B5EF4-FFF2-40B4-BE49-F238E27FC236}">
                  <a16:creationId xmlns:a16="http://schemas.microsoft.com/office/drawing/2014/main" id="{007CE475-40EB-3744-7B86-68C9300ABD3F}"/>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34" name="Google Shape;248;p15">
              <a:extLst>
                <a:ext uri="{FF2B5EF4-FFF2-40B4-BE49-F238E27FC236}">
                  <a16:creationId xmlns:a16="http://schemas.microsoft.com/office/drawing/2014/main" id="{542A74D2-7E90-A302-493E-7CE8B61018B4}"/>
                </a:ext>
              </a:extLst>
            </p:cNvPr>
            <p:cNvCxnSpPr>
              <a:stCxn id="31"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35" name="Google Shape;249;p15">
              <a:extLst>
                <a:ext uri="{FF2B5EF4-FFF2-40B4-BE49-F238E27FC236}">
                  <a16:creationId xmlns:a16="http://schemas.microsoft.com/office/drawing/2014/main" id="{D1B77AB9-5C41-43A9-AB05-C21F5426A1D7}"/>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36" name="Google Shape;250;p15">
              <a:extLst>
                <a:ext uri="{FF2B5EF4-FFF2-40B4-BE49-F238E27FC236}">
                  <a16:creationId xmlns:a16="http://schemas.microsoft.com/office/drawing/2014/main" id="{90E087E7-13CD-2B61-544F-FCA979DB2610}"/>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37" name="Google Shape;251;p15">
              <a:extLst>
                <a:ext uri="{FF2B5EF4-FFF2-40B4-BE49-F238E27FC236}">
                  <a16:creationId xmlns:a16="http://schemas.microsoft.com/office/drawing/2014/main" id="{0D9A8B02-A544-0F80-F953-8E51A227961E}"/>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38" name="Google Shape;252;p15">
              <a:extLst>
                <a:ext uri="{FF2B5EF4-FFF2-40B4-BE49-F238E27FC236}">
                  <a16:creationId xmlns:a16="http://schemas.microsoft.com/office/drawing/2014/main" id="{BDA0F20F-3DB2-068D-39B9-E88B4CAE393E}"/>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39" name="Google Shape;253;p15">
              <a:extLst>
                <a:ext uri="{FF2B5EF4-FFF2-40B4-BE49-F238E27FC236}">
                  <a16:creationId xmlns:a16="http://schemas.microsoft.com/office/drawing/2014/main" id="{68D6B2F7-56C8-D4F5-92BD-F0004DC8AEA6}"/>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40" name="Google Shape;254;p15">
              <a:extLst>
                <a:ext uri="{FF2B5EF4-FFF2-40B4-BE49-F238E27FC236}">
                  <a16:creationId xmlns:a16="http://schemas.microsoft.com/office/drawing/2014/main" id="{8250B1DC-3EB8-5C46-6D5D-5379354CBB81}"/>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 name="Google Shape;255;p15">
            <a:extLst>
              <a:ext uri="{FF2B5EF4-FFF2-40B4-BE49-F238E27FC236}">
                <a16:creationId xmlns:a16="http://schemas.microsoft.com/office/drawing/2014/main" id="{18919311-7A68-4B7C-CB78-C43383677932}"/>
              </a:ext>
            </a:extLst>
          </p:cNvPr>
          <p:cNvSpPr/>
          <p:nvPr/>
        </p:nvSpPr>
        <p:spPr>
          <a:xfrm>
            <a:off x="3452183"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sp>
        <p:nvSpPr>
          <p:cNvPr id="42" name="Google Shape;256;p15">
            <a:extLst>
              <a:ext uri="{FF2B5EF4-FFF2-40B4-BE49-F238E27FC236}">
                <a16:creationId xmlns:a16="http://schemas.microsoft.com/office/drawing/2014/main" id="{F778FF41-1546-7AB0-75E8-9D574F3FB5EF}"/>
              </a:ext>
            </a:extLst>
          </p:cNvPr>
          <p:cNvSpPr/>
          <p:nvPr/>
        </p:nvSpPr>
        <p:spPr>
          <a:xfrm>
            <a:off x="5629721"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sp>
        <p:nvSpPr>
          <p:cNvPr id="43" name="Google Shape;257;p15">
            <a:extLst>
              <a:ext uri="{FF2B5EF4-FFF2-40B4-BE49-F238E27FC236}">
                <a16:creationId xmlns:a16="http://schemas.microsoft.com/office/drawing/2014/main" id="{6C80A1C3-551E-BB29-9931-A507CE64C761}"/>
              </a:ext>
            </a:extLst>
          </p:cNvPr>
          <p:cNvSpPr/>
          <p:nvPr/>
        </p:nvSpPr>
        <p:spPr>
          <a:xfrm>
            <a:off x="2650144" y="5282481"/>
            <a:ext cx="8157900" cy="679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Secure DDS DataBus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258;p15">
            <a:extLst>
              <a:ext uri="{FF2B5EF4-FFF2-40B4-BE49-F238E27FC236}">
                <a16:creationId xmlns:a16="http://schemas.microsoft.com/office/drawing/2014/main" id="{03154CC3-0D03-EF3B-F2F7-59FB33F75446}"/>
              </a:ext>
            </a:extLst>
          </p:cNvPr>
          <p:cNvSpPr/>
          <p:nvPr/>
        </p:nvSpPr>
        <p:spPr>
          <a:xfrm>
            <a:off x="8275954"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grpSp>
        <p:nvGrpSpPr>
          <p:cNvPr id="45" name="Google Shape;259;p15">
            <a:extLst>
              <a:ext uri="{FF2B5EF4-FFF2-40B4-BE49-F238E27FC236}">
                <a16:creationId xmlns:a16="http://schemas.microsoft.com/office/drawing/2014/main" id="{9D48F6A8-84C4-EF63-EE31-7E2FE9BF3489}"/>
              </a:ext>
            </a:extLst>
          </p:cNvPr>
          <p:cNvGrpSpPr/>
          <p:nvPr/>
        </p:nvGrpSpPr>
        <p:grpSpPr>
          <a:xfrm>
            <a:off x="7501815" y="4080715"/>
            <a:ext cx="368400" cy="67958"/>
            <a:chOff x="8007168" y="2264001"/>
            <a:chExt cx="368400" cy="67958"/>
          </a:xfrm>
        </p:grpSpPr>
        <p:sp>
          <p:nvSpPr>
            <p:cNvPr id="46" name="Google Shape;260;p15">
              <a:extLst>
                <a:ext uri="{FF2B5EF4-FFF2-40B4-BE49-F238E27FC236}">
                  <a16:creationId xmlns:a16="http://schemas.microsoft.com/office/drawing/2014/main" id="{8C8A86CD-61CB-315E-7976-C5BF6E34709A}"/>
                </a:ext>
              </a:extLst>
            </p:cNvPr>
            <p:cNvSpPr/>
            <p:nvPr/>
          </p:nvSpPr>
          <p:spPr>
            <a:xfrm>
              <a:off x="8007168" y="2264001"/>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261;p15">
              <a:extLst>
                <a:ext uri="{FF2B5EF4-FFF2-40B4-BE49-F238E27FC236}">
                  <a16:creationId xmlns:a16="http://schemas.microsoft.com/office/drawing/2014/main" id="{CC0F13F4-9D87-5FC1-EB10-7A92D4220CA9}"/>
                </a:ext>
              </a:extLst>
            </p:cNvPr>
            <p:cNvSpPr/>
            <p:nvPr/>
          </p:nvSpPr>
          <p:spPr>
            <a:xfrm>
              <a:off x="8159568" y="2266180"/>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262;p15">
              <a:extLst>
                <a:ext uri="{FF2B5EF4-FFF2-40B4-BE49-F238E27FC236}">
                  <a16:creationId xmlns:a16="http://schemas.microsoft.com/office/drawing/2014/main" id="{3D38FE0C-9F77-EACF-C19C-26CA1D8A3017}"/>
                </a:ext>
              </a:extLst>
            </p:cNvPr>
            <p:cNvSpPr/>
            <p:nvPr/>
          </p:nvSpPr>
          <p:spPr>
            <a:xfrm>
              <a:off x="8311968" y="2268359"/>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9" name="Google Shape;263;p15">
            <a:extLst>
              <a:ext uri="{FF2B5EF4-FFF2-40B4-BE49-F238E27FC236}">
                <a16:creationId xmlns:a16="http://schemas.microsoft.com/office/drawing/2014/main" id="{0A3F7F69-0E6B-358B-B24F-36BA1E8BA22B}"/>
              </a:ext>
            </a:extLst>
          </p:cNvPr>
          <p:cNvSpPr txBox="1"/>
          <p:nvPr/>
        </p:nvSpPr>
        <p:spPr>
          <a:xfrm>
            <a:off x="10011625" y="4426350"/>
            <a:ext cx="2180400" cy="554100"/>
          </a:xfrm>
          <a:prstGeom prst="rect">
            <a:avLst/>
          </a:prstGeom>
          <a:noFill/>
          <a:ln>
            <a:noFill/>
          </a:ln>
        </p:spPr>
        <p:txBody>
          <a:bodyPr spcFirstLastPara="1" wrap="square" lIns="91425" tIns="45700" rIns="91425" bIns="45700" anchor="t" anchorCtr="0">
            <a:spAutoFit/>
          </a:bodyPr>
          <a:lstStyle/>
          <a:p>
            <a:pPr fontAlgn="auto">
              <a:spcBef>
                <a:spcPts val="0"/>
              </a:spcBef>
              <a:spcAft>
                <a:spcPts val="0"/>
              </a:spcAft>
              <a:buClr>
                <a:srgbClr val="000000"/>
              </a:buClr>
              <a:buSzPts val="1000"/>
              <a:buFont typeface="Arial"/>
              <a:buNone/>
              <a:defRPr/>
            </a:pPr>
            <a:r>
              <a:rPr lang="en-US" sz="1000" kern="0">
                <a:solidFill>
                  <a:srgbClr val="000000"/>
                </a:solidFill>
                <a:latin typeface="Calibri"/>
                <a:ea typeface="Calibri"/>
                <a:cs typeface="Calibri"/>
                <a:sym typeface="Calibri"/>
              </a:rPr>
              <a:t>Potentially a hardened router, remotely managed if US-based,</a:t>
            </a:r>
            <a:endParaRPr sz="1000" kern="0">
              <a:solidFill>
                <a:srgbClr val="000000"/>
              </a:solidFill>
              <a:latin typeface="Calibri"/>
              <a:ea typeface="Calibri"/>
              <a:cs typeface="Calibri"/>
              <a:sym typeface="Calibri"/>
            </a:endParaRPr>
          </a:p>
          <a:p>
            <a:pPr fontAlgn="auto">
              <a:spcBef>
                <a:spcPts val="0"/>
              </a:spcBef>
              <a:spcAft>
                <a:spcPts val="0"/>
              </a:spcAft>
              <a:buClr>
                <a:srgbClr val="000000"/>
              </a:buClr>
              <a:buSzPts val="1000"/>
              <a:buFont typeface="Arial"/>
              <a:buNone/>
              <a:defRPr/>
            </a:pPr>
            <a:r>
              <a:rPr lang="en-US" sz="1000" kern="0">
                <a:solidFill>
                  <a:srgbClr val="000000"/>
                </a:solidFill>
                <a:latin typeface="Calibri"/>
                <a:ea typeface="Calibri"/>
                <a:cs typeface="Calibri"/>
                <a:sym typeface="Calibri"/>
              </a:rPr>
              <a:t>locally managed if coalition partner</a:t>
            </a:r>
            <a:endParaRPr sz="1000" kern="0">
              <a:solidFill>
                <a:srgbClr val="000000"/>
              </a:solidFill>
              <a:latin typeface="Calibri"/>
              <a:ea typeface="Calibri"/>
              <a:cs typeface="Calibri"/>
              <a:sym typeface="Calibri"/>
            </a:endParaRPr>
          </a:p>
        </p:txBody>
      </p:sp>
      <p:grpSp>
        <p:nvGrpSpPr>
          <p:cNvPr id="50" name="Google Shape;265;p15">
            <a:extLst>
              <a:ext uri="{FF2B5EF4-FFF2-40B4-BE49-F238E27FC236}">
                <a16:creationId xmlns:a16="http://schemas.microsoft.com/office/drawing/2014/main" id="{43FE6005-D44C-F987-D2E5-AD082E62B0A3}"/>
              </a:ext>
            </a:extLst>
          </p:cNvPr>
          <p:cNvGrpSpPr/>
          <p:nvPr/>
        </p:nvGrpSpPr>
        <p:grpSpPr>
          <a:xfrm>
            <a:off x="3632150" y="4254013"/>
            <a:ext cx="1315800" cy="655500"/>
            <a:chOff x="7882575" y="2086275"/>
            <a:chExt cx="1315800" cy="655500"/>
          </a:xfrm>
        </p:grpSpPr>
        <p:sp>
          <p:nvSpPr>
            <p:cNvPr id="51" name="Google Shape;266;p15">
              <a:extLst>
                <a:ext uri="{FF2B5EF4-FFF2-40B4-BE49-F238E27FC236}">
                  <a16:creationId xmlns:a16="http://schemas.microsoft.com/office/drawing/2014/main" id="{64193B58-F072-3695-9470-99A19F0323CB}"/>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267;p15">
              <a:extLst>
                <a:ext uri="{FF2B5EF4-FFF2-40B4-BE49-F238E27FC236}">
                  <a16:creationId xmlns:a16="http://schemas.microsoft.com/office/drawing/2014/main" id="{A6FE471F-F219-D374-8E8A-AB742E3A3597}"/>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268;p15">
              <a:extLst>
                <a:ext uri="{FF2B5EF4-FFF2-40B4-BE49-F238E27FC236}">
                  <a16:creationId xmlns:a16="http://schemas.microsoft.com/office/drawing/2014/main" id="{0C69B7F7-3AF1-D0B4-7FE5-53A544E947F5}"/>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269;p15">
              <a:extLst>
                <a:ext uri="{FF2B5EF4-FFF2-40B4-BE49-F238E27FC236}">
                  <a16:creationId xmlns:a16="http://schemas.microsoft.com/office/drawing/2014/main" id="{679E91C2-ACA4-8A6C-28ED-71B18BFF0902}"/>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 name="Google Shape;270;p15">
            <a:extLst>
              <a:ext uri="{FF2B5EF4-FFF2-40B4-BE49-F238E27FC236}">
                <a16:creationId xmlns:a16="http://schemas.microsoft.com/office/drawing/2014/main" id="{89729916-9E1E-245A-0468-14B2DA40D52C}"/>
              </a:ext>
            </a:extLst>
          </p:cNvPr>
          <p:cNvSpPr/>
          <p:nvPr/>
        </p:nvSpPr>
        <p:spPr>
          <a:xfrm>
            <a:off x="9917690" y="4361520"/>
            <a:ext cx="130500" cy="558900"/>
          </a:xfrm>
          <a:prstGeom prst="rightBrace">
            <a:avLst>
              <a:gd name="adj1" fmla="val 8333"/>
              <a:gd name="adj2" fmla="val 48831"/>
            </a:avLst>
          </a:prstGeom>
          <a:no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6" name="Google Shape;271;p15">
            <a:extLst>
              <a:ext uri="{FF2B5EF4-FFF2-40B4-BE49-F238E27FC236}">
                <a16:creationId xmlns:a16="http://schemas.microsoft.com/office/drawing/2014/main" id="{C8CE987A-404E-71D8-F157-BAA381B86B95}"/>
              </a:ext>
            </a:extLst>
          </p:cNvPr>
          <p:cNvGrpSpPr/>
          <p:nvPr/>
        </p:nvGrpSpPr>
        <p:grpSpPr>
          <a:xfrm>
            <a:off x="3798325" y="4920339"/>
            <a:ext cx="991500" cy="533300"/>
            <a:chOff x="3656250" y="5079489"/>
            <a:chExt cx="991500" cy="533300"/>
          </a:xfrm>
        </p:grpSpPr>
        <p:cxnSp>
          <p:nvCxnSpPr>
            <p:cNvPr id="57" name="Google Shape;272;p15">
              <a:extLst>
                <a:ext uri="{FF2B5EF4-FFF2-40B4-BE49-F238E27FC236}">
                  <a16:creationId xmlns:a16="http://schemas.microsoft.com/office/drawing/2014/main" id="{AFB1FF94-1302-6712-1737-AB2969DC4F30}"/>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58" name="Google Shape;273;p15">
              <a:extLst>
                <a:ext uri="{FF2B5EF4-FFF2-40B4-BE49-F238E27FC236}">
                  <a16:creationId xmlns:a16="http://schemas.microsoft.com/office/drawing/2014/main" id="{60FFBDF5-A59C-501D-8A2F-1F4ED8BA352A}"/>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59" name="Google Shape;274;p15">
              <a:extLst>
                <a:ext uri="{FF2B5EF4-FFF2-40B4-BE49-F238E27FC236}">
                  <a16:creationId xmlns:a16="http://schemas.microsoft.com/office/drawing/2014/main" id="{59F2F11E-A295-78CF-23DC-04E27F385753}"/>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0" name="Google Shape;275;p15">
            <a:extLst>
              <a:ext uri="{FF2B5EF4-FFF2-40B4-BE49-F238E27FC236}">
                <a16:creationId xmlns:a16="http://schemas.microsoft.com/office/drawing/2014/main" id="{1606E66C-218D-5C74-6502-FFDDD6D59E4E}"/>
              </a:ext>
            </a:extLst>
          </p:cNvPr>
          <p:cNvGrpSpPr/>
          <p:nvPr/>
        </p:nvGrpSpPr>
        <p:grpSpPr>
          <a:xfrm>
            <a:off x="5909604" y="4920339"/>
            <a:ext cx="991500" cy="533300"/>
            <a:chOff x="3656250" y="5079489"/>
            <a:chExt cx="991500" cy="533300"/>
          </a:xfrm>
        </p:grpSpPr>
        <p:cxnSp>
          <p:nvCxnSpPr>
            <p:cNvPr id="61" name="Google Shape;276;p15">
              <a:extLst>
                <a:ext uri="{FF2B5EF4-FFF2-40B4-BE49-F238E27FC236}">
                  <a16:creationId xmlns:a16="http://schemas.microsoft.com/office/drawing/2014/main" id="{5A6CDC4E-90F7-90C7-E1A4-A972D3136C05}"/>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62" name="Google Shape;277;p15">
              <a:extLst>
                <a:ext uri="{FF2B5EF4-FFF2-40B4-BE49-F238E27FC236}">
                  <a16:creationId xmlns:a16="http://schemas.microsoft.com/office/drawing/2014/main" id="{CE2B9825-FC06-130F-EFC5-A200ACE14807}"/>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63" name="Google Shape;278;p15">
              <a:extLst>
                <a:ext uri="{FF2B5EF4-FFF2-40B4-BE49-F238E27FC236}">
                  <a16:creationId xmlns:a16="http://schemas.microsoft.com/office/drawing/2014/main" id="{71F4D9B8-A8EB-471D-BC90-9EDDCE9D5171}"/>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 name="Google Shape;279;p15">
            <a:extLst>
              <a:ext uri="{FF2B5EF4-FFF2-40B4-BE49-F238E27FC236}">
                <a16:creationId xmlns:a16="http://schemas.microsoft.com/office/drawing/2014/main" id="{65042814-4B47-EDCE-C5C4-1F0079AFF5BD}"/>
              </a:ext>
            </a:extLst>
          </p:cNvPr>
          <p:cNvGrpSpPr/>
          <p:nvPr/>
        </p:nvGrpSpPr>
        <p:grpSpPr>
          <a:xfrm>
            <a:off x="8618975" y="4920339"/>
            <a:ext cx="991500" cy="533300"/>
            <a:chOff x="3656250" y="5079489"/>
            <a:chExt cx="991500" cy="533300"/>
          </a:xfrm>
        </p:grpSpPr>
        <p:cxnSp>
          <p:nvCxnSpPr>
            <p:cNvPr id="65" name="Google Shape;280;p15">
              <a:extLst>
                <a:ext uri="{FF2B5EF4-FFF2-40B4-BE49-F238E27FC236}">
                  <a16:creationId xmlns:a16="http://schemas.microsoft.com/office/drawing/2014/main" id="{96A4DEF7-9684-653F-2FC1-D423F3B224B1}"/>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66" name="Google Shape;281;p15">
              <a:extLst>
                <a:ext uri="{FF2B5EF4-FFF2-40B4-BE49-F238E27FC236}">
                  <a16:creationId xmlns:a16="http://schemas.microsoft.com/office/drawing/2014/main" id="{FD56C082-94C5-4576-01A7-6E940257C7D9}"/>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67" name="Google Shape;282;p15">
              <a:extLst>
                <a:ext uri="{FF2B5EF4-FFF2-40B4-BE49-F238E27FC236}">
                  <a16:creationId xmlns:a16="http://schemas.microsoft.com/office/drawing/2014/main" id="{59716490-04BB-F348-7E6E-519D54DC9971}"/>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8" name="Google Shape;283;p15">
            <a:extLst>
              <a:ext uri="{FF2B5EF4-FFF2-40B4-BE49-F238E27FC236}">
                <a16:creationId xmlns:a16="http://schemas.microsoft.com/office/drawing/2014/main" id="{49275C22-F48C-6904-1D93-D37E798E0E4B}"/>
              </a:ext>
            </a:extLst>
          </p:cNvPr>
          <p:cNvPicPr preferRelativeResize="0"/>
          <p:nvPr/>
        </p:nvPicPr>
        <p:blipFill rotWithShape="1">
          <a:blip r:embed="rId3">
            <a:alphaModFix/>
          </a:blip>
          <a:srcRect/>
          <a:stretch/>
        </p:blipFill>
        <p:spPr>
          <a:xfrm>
            <a:off x="4748306" y="4968264"/>
            <a:ext cx="211311" cy="255465"/>
          </a:xfrm>
          <a:prstGeom prst="rect">
            <a:avLst/>
          </a:prstGeom>
          <a:noFill/>
          <a:ln>
            <a:noFill/>
          </a:ln>
        </p:spPr>
      </p:pic>
      <p:pic>
        <p:nvPicPr>
          <p:cNvPr id="69" name="Google Shape;284;p15">
            <a:extLst>
              <a:ext uri="{FF2B5EF4-FFF2-40B4-BE49-F238E27FC236}">
                <a16:creationId xmlns:a16="http://schemas.microsoft.com/office/drawing/2014/main" id="{99D6A992-7CB8-5EF7-1F19-30DF73A4B3B6}"/>
              </a:ext>
            </a:extLst>
          </p:cNvPr>
          <p:cNvPicPr preferRelativeResize="0"/>
          <p:nvPr/>
        </p:nvPicPr>
        <p:blipFill rotWithShape="1">
          <a:blip r:embed="rId3">
            <a:alphaModFix/>
          </a:blip>
          <a:srcRect/>
          <a:stretch/>
        </p:blipFill>
        <p:spPr>
          <a:xfrm>
            <a:off x="6854523" y="4954264"/>
            <a:ext cx="211311" cy="255465"/>
          </a:xfrm>
          <a:prstGeom prst="rect">
            <a:avLst/>
          </a:prstGeom>
          <a:noFill/>
          <a:ln>
            <a:noFill/>
          </a:ln>
        </p:spPr>
      </p:pic>
      <p:pic>
        <p:nvPicPr>
          <p:cNvPr id="70" name="Google Shape;285;p15">
            <a:extLst>
              <a:ext uri="{FF2B5EF4-FFF2-40B4-BE49-F238E27FC236}">
                <a16:creationId xmlns:a16="http://schemas.microsoft.com/office/drawing/2014/main" id="{4DC1A9BE-136C-37A8-796A-E897CAC4785F}"/>
              </a:ext>
            </a:extLst>
          </p:cNvPr>
          <p:cNvPicPr preferRelativeResize="0"/>
          <p:nvPr/>
        </p:nvPicPr>
        <p:blipFill rotWithShape="1">
          <a:blip r:embed="rId3">
            <a:alphaModFix/>
          </a:blip>
          <a:srcRect/>
          <a:stretch/>
        </p:blipFill>
        <p:spPr>
          <a:xfrm>
            <a:off x="9582181" y="4973714"/>
            <a:ext cx="211311" cy="255465"/>
          </a:xfrm>
          <a:prstGeom prst="rect">
            <a:avLst/>
          </a:prstGeom>
          <a:noFill/>
          <a:ln>
            <a:noFill/>
          </a:ln>
        </p:spPr>
      </p:pic>
      <p:grpSp>
        <p:nvGrpSpPr>
          <p:cNvPr id="71" name="Google Shape;286;p15">
            <a:extLst>
              <a:ext uri="{FF2B5EF4-FFF2-40B4-BE49-F238E27FC236}">
                <a16:creationId xmlns:a16="http://schemas.microsoft.com/office/drawing/2014/main" id="{C0788492-B1C2-D2F1-A622-8E1973B1CA49}"/>
              </a:ext>
            </a:extLst>
          </p:cNvPr>
          <p:cNvGrpSpPr/>
          <p:nvPr/>
        </p:nvGrpSpPr>
        <p:grpSpPr>
          <a:xfrm>
            <a:off x="5787229" y="4254013"/>
            <a:ext cx="1315800" cy="655500"/>
            <a:chOff x="7882575" y="2086275"/>
            <a:chExt cx="1315800" cy="655500"/>
          </a:xfrm>
        </p:grpSpPr>
        <p:sp>
          <p:nvSpPr>
            <p:cNvPr id="72" name="Google Shape;287;p15">
              <a:extLst>
                <a:ext uri="{FF2B5EF4-FFF2-40B4-BE49-F238E27FC236}">
                  <a16:creationId xmlns:a16="http://schemas.microsoft.com/office/drawing/2014/main" id="{CAB6B2B9-0BE6-60B4-4AC7-FDE0C7ED84BD}"/>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288;p15">
              <a:extLst>
                <a:ext uri="{FF2B5EF4-FFF2-40B4-BE49-F238E27FC236}">
                  <a16:creationId xmlns:a16="http://schemas.microsoft.com/office/drawing/2014/main" id="{2626E023-8B6E-0F73-F9A9-B2BCDE0F44E5}"/>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289;p15">
              <a:extLst>
                <a:ext uri="{FF2B5EF4-FFF2-40B4-BE49-F238E27FC236}">
                  <a16:creationId xmlns:a16="http://schemas.microsoft.com/office/drawing/2014/main" id="{19C4319A-79A8-0FF6-4674-355247A3C91C}"/>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290;p15">
              <a:extLst>
                <a:ext uri="{FF2B5EF4-FFF2-40B4-BE49-F238E27FC236}">
                  <a16:creationId xmlns:a16="http://schemas.microsoft.com/office/drawing/2014/main" id="{77478FFB-6FD9-ED6E-1E2D-2FB23056CBC6}"/>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6" name="Google Shape;291;p15">
            <a:extLst>
              <a:ext uri="{FF2B5EF4-FFF2-40B4-BE49-F238E27FC236}">
                <a16:creationId xmlns:a16="http://schemas.microsoft.com/office/drawing/2014/main" id="{8BB9FE23-1934-503F-D69F-6B910E2DE627}"/>
              </a:ext>
            </a:extLst>
          </p:cNvPr>
          <p:cNvGrpSpPr/>
          <p:nvPr/>
        </p:nvGrpSpPr>
        <p:grpSpPr>
          <a:xfrm>
            <a:off x="8436225" y="4271699"/>
            <a:ext cx="1315800" cy="655500"/>
            <a:chOff x="7882575" y="2086275"/>
            <a:chExt cx="1315800" cy="655500"/>
          </a:xfrm>
        </p:grpSpPr>
        <p:sp>
          <p:nvSpPr>
            <p:cNvPr id="77" name="Google Shape;292;p15">
              <a:extLst>
                <a:ext uri="{FF2B5EF4-FFF2-40B4-BE49-F238E27FC236}">
                  <a16:creationId xmlns:a16="http://schemas.microsoft.com/office/drawing/2014/main" id="{DA49DA78-CB4E-C668-BBAA-5D4EF9AD9D6F}"/>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293;p15">
              <a:extLst>
                <a:ext uri="{FF2B5EF4-FFF2-40B4-BE49-F238E27FC236}">
                  <a16:creationId xmlns:a16="http://schemas.microsoft.com/office/drawing/2014/main" id="{401771DC-1038-C3B7-6440-C83A4680B483}"/>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294;p15">
              <a:extLst>
                <a:ext uri="{FF2B5EF4-FFF2-40B4-BE49-F238E27FC236}">
                  <a16:creationId xmlns:a16="http://schemas.microsoft.com/office/drawing/2014/main" id="{AE79ED43-F2D5-2B51-1E58-22255DB7AD65}"/>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295;p15">
              <a:extLst>
                <a:ext uri="{FF2B5EF4-FFF2-40B4-BE49-F238E27FC236}">
                  <a16:creationId xmlns:a16="http://schemas.microsoft.com/office/drawing/2014/main" id="{F6E992A3-4621-998E-52EF-F25F74B33173}"/>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81" name="Google Shape;296;p15">
            <a:extLst>
              <a:ext uri="{FF2B5EF4-FFF2-40B4-BE49-F238E27FC236}">
                <a16:creationId xmlns:a16="http://schemas.microsoft.com/office/drawing/2014/main" id="{0B9C0FFD-8EAE-3600-4909-FC353EE496D6}"/>
              </a:ext>
            </a:extLst>
          </p:cNvPr>
          <p:cNvCxnSpPr/>
          <p:nvPr/>
        </p:nvCxnSpPr>
        <p:spPr>
          <a:xfrm>
            <a:off x="2741492" y="3233225"/>
            <a:ext cx="963000" cy="0"/>
          </a:xfrm>
          <a:prstGeom prst="straightConnector1">
            <a:avLst/>
          </a:prstGeom>
          <a:noFill/>
          <a:ln w="9525" cap="flat" cmpd="sng">
            <a:solidFill>
              <a:srgbClr val="FF0000"/>
            </a:solidFill>
            <a:prstDash val="solid"/>
            <a:round/>
            <a:headEnd type="none" w="sm" len="sm"/>
            <a:tailEnd type="triangle" w="med" len="med"/>
          </a:ln>
        </p:spPr>
      </p:cxnSp>
      <p:sp>
        <p:nvSpPr>
          <p:cNvPr id="82" name="Google Shape;297;p15">
            <a:extLst>
              <a:ext uri="{FF2B5EF4-FFF2-40B4-BE49-F238E27FC236}">
                <a16:creationId xmlns:a16="http://schemas.microsoft.com/office/drawing/2014/main" id="{F0717A80-D727-F373-65A4-AE59A4130FC1}"/>
              </a:ext>
            </a:extLst>
          </p:cNvPr>
          <p:cNvSpPr txBox="1"/>
          <p:nvPr/>
        </p:nvSpPr>
        <p:spPr>
          <a:xfrm>
            <a:off x="1286850" y="2933075"/>
            <a:ext cx="1502100" cy="7389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Provision user device with DDS Security Artifacts based upon CAC/Credentials</a:t>
            </a:r>
            <a:endParaRPr sz="900" kern="0">
              <a:solidFill>
                <a:srgbClr val="000000"/>
              </a:solidFill>
              <a:latin typeface="Calibri"/>
              <a:ea typeface="Calibri"/>
              <a:cs typeface="Calibri"/>
              <a:sym typeface="Calibri"/>
            </a:endParaRPr>
          </a:p>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(Zero Trust Provisioning)</a:t>
            </a:r>
            <a:endParaRPr sz="900" kern="0">
              <a:solidFill>
                <a:srgbClr val="000000"/>
              </a:solidFill>
              <a:latin typeface="Calibri"/>
              <a:ea typeface="Calibri"/>
              <a:cs typeface="Calibri"/>
              <a:sym typeface="Calibri"/>
            </a:endParaRPr>
          </a:p>
        </p:txBody>
      </p:sp>
      <p:cxnSp>
        <p:nvCxnSpPr>
          <p:cNvPr id="83" name="Google Shape;298;p15">
            <a:extLst>
              <a:ext uri="{FF2B5EF4-FFF2-40B4-BE49-F238E27FC236}">
                <a16:creationId xmlns:a16="http://schemas.microsoft.com/office/drawing/2014/main" id="{24382658-D445-FD13-F7D2-A51F227C21ED}"/>
              </a:ext>
            </a:extLst>
          </p:cNvPr>
          <p:cNvCxnSpPr/>
          <p:nvPr/>
        </p:nvCxnSpPr>
        <p:spPr>
          <a:xfrm>
            <a:off x="2309500" y="4422575"/>
            <a:ext cx="1319700" cy="0"/>
          </a:xfrm>
          <a:prstGeom prst="straightConnector1">
            <a:avLst/>
          </a:prstGeom>
          <a:noFill/>
          <a:ln w="9525" cap="flat" cmpd="sng">
            <a:solidFill>
              <a:srgbClr val="FF0000"/>
            </a:solidFill>
            <a:prstDash val="solid"/>
            <a:round/>
            <a:headEnd type="none" w="sm" len="sm"/>
            <a:tailEnd type="triangle" w="med" len="med"/>
          </a:ln>
        </p:spPr>
      </p:cxnSp>
      <p:sp>
        <p:nvSpPr>
          <p:cNvPr id="84" name="Google Shape;299;p15">
            <a:extLst>
              <a:ext uri="{FF2B5EF4-FFF2-40B4-BE49-F238E27FC236}">
                <a16:creationId xmlns:a16="http://schemas.microsoft.com/office/drawing/2014/main" id="{FFE1A381-81F9-A6D5-53F0-B1CAF8E09705}"/>
              </a:ext>
            </a:extLst>
          </p:cNvPr>
          <p:cNvSpPr txBox="1"/>
          <p:nvPr/>
        </p:nvSpPr>
        <p:spPr>
          <a:xfrm>
            <a:off x="1025100" y="4526600"/>
            <a:ext cx="1502100" cy="6003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Provision device with DDS Security Artifacts based upon Federate Credentials</a:t>
            </a:r>
            <a:endParaRPr sz="900" kern="0">
              <a:solidFill>
                <a:srgbClr val="000000"/>
              </a:solidFill>
              <a:latin typeface="Calibri"/>
              <a:ea typeface="Calibri"/>
              <a:cs typeface="Calibri"/>
              <a:sym typeface="Calibri"/>
            </a:endParaRPr>
          </a:p>
        </p:txBody>
      </p:sp>
      <p:sp>
        <p:nvSpPr>
          <p:cNvPr id="85" name="Google Shape;300;p15">
            <a:extLst>
              <a:ext uri="{FF2B5EF4-FFF2-40B4-BE49-F238E27FC236}">
                <a16:creationId xmlns:a16="http://schemas.microsoft.com/office/drawing/2014/main" id="{6487BD01-2B48-104E-167A-5E63E02FFB5E}"/>
              </a:ext>
            </a:extLst>
          </p:cNvPr>
          <p:cNvSpPr txBox="1"/>
          <p:nvPr/>
        </p:nvSpPr>
        <p:spPr>
          <a:xfrm>
            <a:off x="1143425" y="2493050"/>
            <a:ext cx="1645500" cy="554100"/>
          </a:xfrm>
          <a:prstGeom prst="rect">
            <a:avLst/>
          </a:prstGeom>
          <a:noFill/>
          <a:ln>
            <a:noFill/>
          </a:ln>
        </p:spPr>
        <p:txBody>
          <a:bodyPr spcFirstLastPara="1" wrap="square" lIns="91425" tIns="91425" rIns="91425" bIns="91425" anchor="t" anchorCtr="0">
            <a:spAutoFit/>
          </a:bodyPr>
          <a:lstStyle/>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Federate User-Level </a:t>
            </a:r>
            <a:endParaRPr sz="1200" b="1" kern="0">
              <a:solidFill>
                <a:srgbClr val="000000"/>
              </a:solidFill>
              <a:latin typeface="Calibri"/>
              <a:ea typeface="Calibri"/>
              <a:cs typeface="Calibri"/>
              <a:sym typeface="Calibri"/>
            </a:endParaRPr>
          </a:p>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DDS Permissions</a:t>
            </a:r>
            <a:endParaRPr sz="1400" b="1" kern="0">
              <a:solidFill>
                <a:srgbClr val="000000"/>
              </a:solidFill>
              <a:latin typeface="Arial"/>
              <a:ea typeface="Arial"/>
              <a:cs typeface="Arial"/>
              <a:sym typeface="Arial"/>
            </a:endParaRPr>
          </a:p>
        </p:txBody>
      </p:sp>
      <p:sp>
        <p:nvSpPr>
          <p:cNvPr id="86" name="Google Shape;301;p15">
            <a:extLst>
              <a:ext uri="{FF2B5EF4-FFF2-40B4-BE49-F238E27FC236}">
                <a16:creationId xmlns:a16="http://schemas.microsoft.com/office/drawing/2014/main" id="{BDB7E266-5434-527F-E174-D8ABA6C3E578}"/>
              </a:ext>
            </a:extLst>
          </p:cNvPr>
          <p:cNvSpPr txBox="1"/>
          <p:nvPr/>
        </p:nvSpPr>
        <p:spPr>
          <a:xfrm>
            <a:off x="881700" y="4148675"/>
            <a:ext cx="1645500" cy="554100"/>
          </a:xfrm>
          <a:prstGeom prst="rect">
            <a:avLst/>
          </a:prstGeom>
          <a:noFill/>
          <a:ln>
            <a:noFill/>
          </a:ln>
        </p:spPr>
        <p:txBody>
          <a:bodyPr spcFirstLastPara="1" wrap="square" lIns="91425" tIns="91425" rIns="91425" bIns="91425" anchor="t" anchorCtr="0">
            <a:spAutoFit/>
          </a:bodyPr>
          <a:lstStyle/>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Federate-Level </a:t>
            </a:r>
            <a:endParaRPr sz="1200" b="1" kern="0">
              <a:solidFill>
                <a:srgbClr val="000000"/>
              </a:solidFill>
              <a:latin typeface="Calibri"/>
              <a:ea typeface="Calibri"/>
              <a:cs typeface="Calibri"/>
              <a:sym typeface="Calibri"/>
            </a:endParaRPr>
          </a:p>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DDS Permissions</a:t>
            </a:r>
            <a:endParaRPr sz="1400" b="1" kern="0">
              <a:solidFill>
                <a:srgbClr val="000000"/>
              </a:solidFill>
              <a:latin typeface="Arial"/>
              <a:ea typeface="Arial"/>
              <a:cs typeface="Arial"/>
              <a:sym typeface="Arial"/>
            </a:endParaRPr>
          </a:p>
        </p:txBody>
      </p:sp>
      <p:sp>
        <p:nvSpPr>
          <p:cNvPr id="87" name="Google Shape;302;p15">
            <a:extLst>
              <a:ext uri="{FF2B5EF4-FFF2-40B4-BE49-F238E27FC236}">
                <a16:creationId xmlns:a16="http://schemas.microsoft.com/office/drawing/2014/main" id="{27CB1D9C-3EEB-4B58-D9EC-980A8FC83D76}"/>
              </a:ext>
            </a:extLst>
          </p:cNvPr>
          <p:cNvSpPr/>
          <p:nvPr/>
        </p:nvSpPr>
        <p:spPr>
          <a:xfrm>
            <a:off x="2650144" y="1679444"/>
            <a:ext cx="1782900" cy="4920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MBSE + Deployment-Time Security Policy Models</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03;p15">
            <a:extLst>
              <a:ext uri="{FF2B5EF4-FFF2-40B4-BE49-F238E27FC236}">
                <a16:creationId xmlns:a16="http://schemas.microsoft.com/office/drawing/2014/main" id="{CC2EB1A7-6231-44B1-5191-79DB4E1AB90E}"/>
              </a:ext>
            </a:extLst>
          </p:cNvPr>
          <p:cNvSpPr/>
          <p:nvPr/>
        </p:nvSpPr>
        <p:spPr>
          <a:xfrm>
            <a:off x="366700" y="1600575"/>
            <a:ext cx="1645500" cy="800400"/>
          </a:xfrm>
          <a:prstGeom prst="roundRect">
            <a:avLst>
              <a:gd name="adj" fmla="val 16667"/>
            </a:avLst>
          </a:prstGeom>
          <a:solidFill>
            <a:srgbClr val="4A86E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Zero Trust Provisioning Solution</a:t>
            </a:r>
            <a:endParaRPr kumimoji="0" sz="1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FFFFFF"/>
                </a:solidFill>
                <a:effectLst/>
                <a:uLnTx/>
                <a:uFillTx/>
                <a:latin typeface="Arial"/>
                <a:ea typeface="Arial"/>
                <a:cs typeface="Arial"/>
                <a:sym typeface="Arial"/>
              </a:rPr>
              <a:t>([Apps], DDS QoS, Security Policies)</a:t>
            </a:r>
            <a:endParaRPr kumimoji="0" sz="900" b="0"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89" name="Google Shape;304;p15">
            <a:extLst>
              <a:ext uri="{FF2B5EF4-FFF2-40B4-BE49-F238E27FC236}">
                <a16:creationId xmlns:a16="http://schemas.microsoft.com/office/drawing/2014/main" id="{3E844C08-B50D-0DAD-B511-DEBEE5C06F33}"/>
              </a:ext>
            </a:extLst>
          </p:cNvPr>
          <p:cNvCxnSpPr>
            <a:stCxn id="87" idx="1"/>
            <a:endCxn id="88" idx="3"/>
          </p:cNvCxnSpPr>
          <p:nvPr/>
        </p:nvCxnSpPr>
        <p:spPr>
          <a:xfrm flipH="1">
            <a:off x="2012200" y="1925444"/>
            <a:ext cx="637944" cy="75331"/>
          </a:xfrm>
          <a:prstGeom prst="straightConnector1">
            <a:avLst/>
          </a:prstGeom>
          <a:noFill/>
          <a:ln w="9525" cap="flat" cmpd="sng">
            <a:solidFill>
              <a:srgbClr val="44546A"/>
            </a:solidFill>
            <a:prstDash val="solid"/>
            <a:round/>
            <a:headEnd type="none" w="sm" len="sm"/>
            <a:tailEnd type="triangle" w="med" len="med"/>
          </a:ln>
        </p:spPr>
      </p:cxnSp>
      <p:cxnSp>
        <p:nvCxnSpPr>
          <p:cNvPr id="90" name="Google Shape;305;p15">
            <a:extLst>
              <a:ext uri="{FF2B5EF4-FFF2-40B4-BE49-F238E27FC236}">
                <a16:creationId xmlns:a16="http://schemas.microsoft.com/office/drawing/2014/main" id="{23D8C5F3-93EA-70BB-462E-1F31824365B8}"/>
              </a:ext>
            </a:extLst>
          </p:cNvPr>
          <p:cNvCxnSpPr>
            <a:endCxn id="85" idx="1"/>
          </p:cNvCxnSpPr>
          <p:nvPr/>
        </p:nvCxnSpPr>
        <p:spPr>
          <a:xfrm rot="-5400000" flipH="1">
            <a:off x="830975" y="2457650"/>
            <a:ext cx="362400" cy="262500"/>
          </a:xfrm>
          <a:prstGeom prst="bentConnector2">
            <a:avLst/>
          </a:prstGeom>
          <a:noFill/>
          <a:ln w="9525" cap="flat" cmpd="sng">
            <a:solidFill>
              <a:srgbClr val="44546A"/>
            </a:solidFill>
            <a:prstDash val="solid"/>
            <a:round/>
            <a:headEnd type="none" w="sm" len="sm"/>
            <a:tailEnd type="triangle" w="med" len="med"/>
          </a:ln>
        </p:spPr>
      </p:cxnSp>
      <p:cxnSp>
        <p:nvCxnSpPr>
          <p:cNvPr id="91" name="Google Shape;306;p15">
            <a:extLst>
              <a:ext uri="{FF2B5EF4-FFF2-40B4-BE49-F238E27FC236}">
                <a16:creationId xmlns:a16="http://schemas.microsoft.com/office/drawing/2014/main" id="{ECCB7A07-DCC5-55FA-3C30-31E472F76DBB}"/>
              </a:ext>
            </a:extLst>
          </p:cNvPr>
          <p:cNvCxnSpPr/>
          <p:nvPr/>
        </p:nvCxnSpPr>
        <p:spPr>
          <a:xfrm rot="-5400000" flipH="1">
            <a:off x="-105150" y="3173975"/>
            <a:ext cx="2023200" cy="490500"/>
          </a:xfrm>
          <a:prstGeom prst="bentConnector3">
            <a:avLst>
              <a:gd name="adj1" fmla="val 99998"/>
            </a:avLst>
          </a:prstGeom>
          <a:noFill/>
          <a:ln w="9525" cap="flat" cmpd="sng">
            <a:solidFill>
              <a:srgbClr val="44546A"/>
            </a:solidFill>
            <a:prstDash val="solid"/>
            <a:round/>
            <a:headEnd type="none" w="sm" len="sm"/>
            <a:tailEnd type="triangle" w="med" len="med"/>
          </a:ln>
        </p:spPr>
      </p:cxnSp>
      <p:sp>
        <p:nvSpPr>
          <p:cNvPr id="92" name="Google Shape;307;p15">
            <a:extLst>
              <a:ext uri="{FF2B5EF4-FFF2-40B4-BE49-F238E27FC236}">
                <a16:creationId xmlns:a16="http://schemas.microsoft.com/office/drawing/2014/main" id="{A19EAE96-92CE-8741-3E0D-B1E26E1BAF9C}"/>
              </a:ext>
            </a:extLst>
          </p:cNvPr>
          <p:cNvSpPr/>
          <p:nvPr/>
        </p:nvSpPr>
        <p:spPr>
          <a:xfrm>
            <a:off x="3632150" y="6088700"/>
            <a:ext cx="1395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Live Platforms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08;p15">
            <a:extLst>
              <a:ext uri="{FF2B5EF4-FFF2-40B4-BE49-F238E27FC236}">
                <a16:creationId xmlns:a16="http://schemas.microsoft.com/office/drawing/2014/main" id="{2168C8A4-AC57-CAE7-A73A-92C80F5C6CDB}"/>
              </a:ext>
            </a:extLst>
          </p:cNvPr>
          <p:cNvSpPr/>
          <p:nvPr/>
        </p:nvSpPr>
        <p:spPr>
          <a:xfrm>
            <a:off x="5305775"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Sensors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09;p15">
            <a:extLst>
              <a:ext uri="{FF2B5EF4-FFF2-40B4-BE49-F238E27FC236}">
                <a16:creationId xmlns:a16="http://schemas.microsoft.com/office/drawing/2014/main" id="{C8ABE47C-78C0-E669-C79D-953E00C1FD39}"/>
              </a:ext>
            </a:extLst>
          </p:cNvPr>
          <p:cNvSpPr/>
          <p:nvPr/>
        </p:nvSpPr>
        <p:spPr>
          <a:xfrm>
            <a:off x="6502400"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DIS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310;p15">
            <a:extLst>
              <a:ext uri="{FF2B5EF4-FFF2-40B4-BE49-F238E27FC236}">
                <a16:creationId xmlns:a16="http://schemas.microsoft.com/office/drawing/2014/main" id="{E1FBD454-F900-F2AB-D75F-D9E542BC8810}"/>
              </a:ext>
            </a:extLst>
          </p:cNvPr>
          <p:cNvSpPr/>
          <p:nvPr/>
        </p:nvSpPr>
        <p:spPr>
          <a:xfrm>
            <a:off x="7699025"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C4I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11;p15">
            <a:extLst>
              <a:ext uri="{FF2B5EF4-FFF2-40B4-BE49-F238E27FC236}">
                <a16:creationId xmlns:a16="http://schemas.microsoft.com/office/drawing/2014/main" id="{F5825D79-07E4-7A9D-243F-C9BD7A19D7BE}"/>
              </a:ext>
            </a:extLst>
          </p:cNvPr>
          <p:cNvSpPr/>
          <p:nvPr/>
        </p:nvSpPr>
        <p:spPr>
          <a:xfrm>
            <a:off x="8895650"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Etc.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12;p15">
            <a:extLst>
              <a:ext uri="{FF2B5EF4-FFF2-40B4-BE49-F238E27FC236}">
                <a16:creationId xmlns:a16="http://schemas.microsoft.com/office/drawing/2014/main" id="{9F8E1ACB-25A5-00A7-8EA6-C4ED19A896A2}"/>
              </a:ext>
            </a:extLst>
          </p:cNvPr>
          <p:cNvSpPr txBox="1"/>
          <p:nvPr/>
        </p:nvSpPr>
        <p:spPr>
          <a:xfrm>
            <a:off x="5027150" y="6443100"/>
            <a:ext cx="3031500" cy="292500"/>
          </a:xfrm>
          <a:prstGeom prst="rect">
            <a:avLst/>
          </a:prstGeom>
          <a:noFill/>
          <a:ln>
            <a:noFill/>
          </a:ln>
        </p:spPr>
        <p:txBody>
          <a:bodyPr spcFirstLastPara="1" wrap="square" lIns="91425" tIns="91425" rIns="91425" bIns="91425" anchor="t" anchorCtr="0">
            <a:spAutoFit/>
          </a:bodyPr>
          <a:lstStyle/>
          <a:p>
            <a:pPr algn="ctr" fontAlgn="auto">
              <a:lnSpc>
                <a:spcPct val="70000"/>
              </a:lnSpc>
              <a:spcBef>
                <a:spcPts val="0"/>
              </a:spcBef>
              <a:spcAft>
                <a:spcPts val="0"/>
              </a:spcAft>
              <a:buClr>
                <a:srgbClr val="000000"/>
              </a:buClr>
              <a:buSzPts val="1000"/>
              <a:buFont typeface="Arial"/>
              <a:buNone/>
              <a:defRPr/>
            </a:pPr>
            <a:r>
              <a:rPr lang="en-US" sz="1000" b="1" kern="0">
                <a:solidFill>
                  <a:srgbClr val="000000"/>
                </a:solidFill>
                <a:latin typeface="Calibri"/>
                <a:ea typeface="Calibri"/>
                <a:cs typeface="Calibri"/>
                <a:sym typeface="Calibri"/>
              </a:rPr>
              <a:t>Pathway to Integration with Broad Ecosystem</a:t>
            </a:r>
            <a:endParaRPr sz="1000" b="1" kern="0">
              <a:solidFill>
                <a:srgbClr val="000000"/>
              </a:solidFill>
              <a:latin typeface="Calibri"/>
              <a:ea typeface="Calibri"/>
              <a:cs typeface="Calibri"/>
              <a:sym typeface="Calibri"/>
            </a:endParaRPr>
          </a:p>
        </p:txBody>
      </p:sp>
      <p:cxnSp>
        <p:nvCxnSpPr>
          <p:cNvPr id="98" name="Google Shape;313;p15">
            <a:extLst>
              <a:ext uri="{FF2B5EF4-FFF2-40B4-BE49-F238E27FC236}">
                <a16:creationId xmlns:a16="http://schemas.microsoft.com/office/drawing/2014/main" id="{36A5E1C4-BF63-CAE5-C09D-CFDD816D49CA}"/>
              </a:ext>
            </a:extLst>
          </p:cNvPr>
          <p:cNvCxnSpPr/>
          <p:nvPr/>
        </p:nvCxnSpPr>
        <p:spPr>
          <a:xfrm>
            <a:off x="4297850"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99" name="Google Shape;314;p15">
            <a:extLst>
              <a:ext uri="{FF2B5EF4-FFF2-40B4-BE49-F238E27FC236}">
                <a16:creationId xmlns:a16="http://schemas.microsoft.com/office/drawing/2014/main" id="{3008B02D-02F6-CDF7-0A85-301E86880FD9}"/>
              </a:ext>
            </a:extLst>
          </p:cNvPr>
          <p:cNvCxnSpPr/>
          <p:nvPr/>
        </p:nvCxnSpPr>
        <p:spPr>
          <a:xfrm>
            <a:off x="5629725"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0" name="Google Shape;315;p15">
            <a:extLst>
              <a:ext uri="{FF2B5EF4-FFF2-40B4-BE49-F238E27FC236}">
                <a16:creationId xmlns:a16="http://schemas.microsoft.com/office/drawing/2014/main" id="{6CBCDFEB-870E-E1FC-8E61-99B7DECD8CDA}"/>
              </a:ext>
            </a:extLst>
          </p:cNvPr>
          <p:cNvCxnSpPr/>
          <p:nvPr/>
        </p:nvCxnSpPr>
        <p:spPr>
          <a:xfrm>
            <a:off x="8230275"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1" name="Google Shape;316;p15">
            <a:extLst>
              <a:ext uri="{FF2B5EF4-FFF2-40B4-BE49-F238E27FC236}">
                <a16:creationId xmlns:a16="http://schemas.microsoft.com/office/drawing/2014/main" id="{77E06752-3978-FC83-8ECC-8BE166BDB1AA}"/>
              </a:ext>
            </a:extLst>
          </p:cNvPr>
          <p:cNvCxnSpPr/>
          <p:nvPr/>
        </p:nvCxnSpPr>
        <p:spPr>
          <a:xfrm>
            <a:off x="9339700"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2" name="Google Shape;317;p15">
            <a:extLst>
              <a:ext uri="{FF2B5EF4-FFF2-40B4-BE49-F238E27FC236}">
                <a16:creationId xmlns:a16="http://schemas.microsoft.com/office/drawing/2014/main" id="{007BEF4B-2CFC-F749-4F1C-14ADB722642D}"/>
              </a:ext>
            </a:extLst>
          </p:cNvPr>
          <p:cNvCxnSpPr/>
          <p:nvPr/>
        </p:nvCxnSpPr>
        <p:spPr>
          <a:xfrm>
            <a:off x="6903800" y="5792900"/>
            <a:ext cx="0" cy="298800"/>
          </a:xfrm>
          <a:prstGeom prst="straightConnector1">
            <a:avLst/>
          </a:prstGeom>
          <a:noFill/>
          <a:ln w="9525" cap="flat" cmpd="sng">
            <a:solidFill>
              <a:srgbClr val="44546A"/>
            </a:solidFill>
            <a:prstDash val="solid"/>
            <a:round/>
            <a:headEnd type="triangle" w="med" len="med"/>
            <a:tailEnd type="triangle" w="med" len="med"/>
          </a:ln>
        </p:spPr>
      </p:cxnSp>
    </p:spTree>
    <p:extLst>
      <p:ext uri="{BB962C8B-B14F-4D97-AF65-F5344CB8AC3E}">
        <p14:creationId xmlns:p14="http://schemas.microsoft.com/office/powerpoint/2010/main" val="2564949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AAAE-CE36-482F-9350-8424417D8034}"/>
              </a:ext>
            </a:extLst>
          </p:cNvPr>
          <p:cNvSpPr>
            <a:spLocks noGrp="1"/>
          </p:cNvSpPr>
          <p:nvPr>
            <p:ph type="title"/>
          </p:nvPr>
        </p:nvSpPr>
        <p:spPr>
          <a:xfrm>
            <a:off x="1009650" y="11239"/>
            <a:ext cx="10172700" cy="626936"/>
          </a:xfrm>
        </p:spPr>
        <p:txBody>
          <a:bodyPr/>
          <a:lstStyle/>
          <a:p>
            <a:r>
              <a:rPr lang="en" sz="2800" dirty="0"/>
              <a:t>Global Connectivity for USAF Training Simulations</a:t>
            </a:r>
            <a:endParaRPr lang="en-US" sz="2800" dirty="0"/>
          </a:p>
        </p:txBody>
      </p:sp>
      <p:pic>
        <p:nvPicPr>
          <p:cNvPr id="4" name="Google Shape;357;p46">
            <a:extLst>
              <a:ext uri="{FF2B5EF4-FFF2-40B4-BE49-F238E27FC236}">
                <a16:creationId xmlns:a16="http://schemas.microsoft.com/office/drawing/2014/main" id="{6F111C0A-7711-4889-95F1-72CA36ADA263}"/>
              </a:ext>
            </a:extLst>
          </p:cNvPr>
          <p:cNvPicPr preferRelativeResize="0">
            <a:picLocks noGrp="1"/>
          </p:cNvPicPr>
          <p:nvPr>
            <p:ph idx="1"/>
          </p:nvPr>
        </p:nvPicPr>
        <p:blipFill>
          <a:blip r:embed="rId2">
            <a:alphaModFix/>
          </a:blip>
          <a:stretch>
            <a:fillRect/>
          </a:stretch>
        </p:blipFill>
        <p:spPr>
          <a:xfrm>
            <a:off x="185784" y="1085618"/>
            <a:ext cx="11328554" cy="5412836"/>
          </a:xfrm>
          <a:prstGeom prst="rect">
            <a:avLst/>
          </a:prstGeom>
          <a:noFill/>
          <a:ln>
            <a:noFill/>
          </a:ln>
        </p:spPr>
      </p:pic>
    </p:spTree>
    <p:extLst>
      <p:ext uri="{BB962C8B-B14F-4D97-AF65-F5344CB8AC3E}">
        <p14:creationId xmlns:p14="http://schemas.microsoft.com/office/powerpoint/2010/main" val="4179899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2"/>
          <p:cNvSpPr txBox="1">
            <a:spLocks noGrp="1"/>
          </p:cNvSpPr>
          <p:nvPr>
            <p:ph type="title"/>
          </p:nvPr>
        </p:nvSpPr>
        <p:spPr>
          <a:xfrm>
            <a:off x="1375146" y="0"/>
            <a:ext cx="9441706" cy="841248"/>
          </a:xfrm>
          <a:prstGeom prst="rect">
            <a:avLst/>
          </a:prstGeom>
        </p:spPr>
        <p:txBody>
          <a:bodyPr spcFirstLastPara="1" vert="horz" wrap="square" lIns="91433" tIns="91433" rIns="91433" bIns="91433" numCol="1" anchor="ctr" anchorCtr="0" compatLnSpc="1">
            <a:prstTxWarp prst="textNoShape">
              <a:avLst/>
            </a:prstTxWarp>
            <a:noAutofit/>
          </a:bodyPr>
          <a:lstStyle/>
          <a:p>
            <a:pPr>
              <a:spcBef>
                <a:spcPts val="0"/>
              </a:spcBef>
              <a:spcAft>
                <a:spcPts val="0"/>
              </a:spcAft>
            </a:pPr>
            <a:r>
              <a:rPr lang="en-US" dirty="0"/>
              <a:t>Missile Defense Agency – Objective Simulation Framework</a:t>
            </a:r>
            <a:endParaRPr dirty="0"/>
          </a:p>
        </p:txBody>
      </p:sp>
      <p:pic>
        <p:nvPicPr>
          <p:cNvPr id="399" name="Google Shape;399;p52"/>
          <p:cNvPicPr preferRelativeResize="0"/>
          <p:nvPr/>
        </p:nvPicPr>
        <p:blipFill>
          <a:blip r:embed="rId3">
            <a:alphaModFix/>
          </a:blip>
          <a:stretch>
            <a:fillRect/>
          </a:stretch>
        </p:blipFill>
        <p:spPr>
          <a:xfrm>
            <a:off x="2908323" y="1708267"/>
            <a:ext cx="8989067" cy="4377632"/>
          </a:xfrm>
          <a:prstGeom prst="rect">
            <a:avLst/>
          </a:prstGeom>
          <a:noFill/>
          <a:ln w="28575" cap="flat" cmpd="sng">
            <a:solidFill>
              <a:srgbClr val="3C78D8"/>
            </a:solidFill>
            <a:prstDash val="solid"/>
            <a:round/>
            <a:headEnd type="none" w="sm" len="sm"/>
            <a:tailEnd type="none" w="sm" len="sm"/>
          </a:ln>
        </p:spPr>
      </p:pic>
      <p:pic>
        <p:nvPicPr>
          <p:cNvPr id="2" name="Picture 1">
            <a:extLst>
              <a:ext uri="{FF2B5EF4-FFF2-40B4-BE49-F238E27FC236}">
                <a16:creationId xmlns:a16="http://schemas.microsoft.com/office/drawing/2014/main" id="{C9122757-4B2C-4D8D-AE4E-77A6CC52172A}"/>
              </a:ext>
            </a:extLst>
          </p:cNvPr>
          <p:cNvPicPr>
            <a:picLocks noChangeAspect="1"/>
          </p:cNvPicPr>
          <p:nvPr/>
        </p:nvPicPr>
        <p:blipFill>
          <a:blip r:embed="rId4"/>
          <a:stretch>
            <a:fillRect/>
          </a:stretch>
        </p:blipFill>
        <p:spPr>
          <a:xfrm>
            <a:off x="171958" y="2060312"/>
            <a:ext cx="2858722" cy="3673542"/>
          </a:xfrm>
          <a:prstGeom prst="rect">
            <a:avLst/>
          </a:prstGeom>
          <a:ln>
            <a:solidFill>
              <a:schemeClr val="tx1"/>
            </a:solidFill>
          </a:ln>
        </p:spPr>
      </p:pic>
      <p:sp>
        <p:nvSpPr>
          <p:cNvPr id="3" name="TextBox 2">
            <a:extLst>
              <a:ext uri="{FF2B5EF4-FFF2-40B4-BE49-F238E27FC236}">
                <a16:creationId xmlns:a16="http://schemas.microsoft.com/office/drawing/2014/main" id="{17CDC543-6A4F-4220-AF5C-CBEA46B6C866}"/>
              </a:ext>
            </a:extLst>
          </p:cNvPr>
          <p:cNvSpPr txBox="1"/>
          <p:nvPr/>
        </p:nvSpPr>
        <p:spPr>
          <a:xfrm>
            <a:off x="936811" y="754160"/>
            <a:ext cx="1031837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Fully Distributed, Real-Time, </a:t>
            </a:r>
          </a:p>
          <a:p>
            <a:pPr algn="ctr"/>
            <a:r>
              <a:rPr lang="en-US" sz="2800" b="1" dirty="0">
                <a:latin typeface="Arial" panose="020B0604020202020204" pitchFamily="34" charset="0"/>
                <a:cs typeface="Arial" panose="020B0604020202020204" pitchFamily="34" charset="0"/>
              </a:rPr>
              <a:t>Secure Cyber Situational Awareness for MDA OSF</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999;p34">
            <a:extLst>
              <a:ext uri="{FF2B5EF4-FFF2-40B4-BE49-F238E27FC236}">
                <a16:creationId xmlns:a16="http://schemas.microsoft.com/office/drawing/2014/main" id="{E9833E2C-B870-4B83-8640-B72213F7FED8}"/>
              </a:ext>
            </a:extLst>
          </p:cNvPr>
          <p:cNvSpPr txBox="1"/>
          <p:nvPr/>
        </p:nvSpPr>
        <p:spPr>
          <a:xfrm rot="-5400000">
            <a:off x="47400" y="1119450"/>
            <a:ext cx="849900" cy="359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ea typeface="Calibri"/>
                <a:cs typeface="Calibri"/>
                <a:sym typeface="Calibri"/>
              </a:rPr>
              <a:t>Cloud</a:t>
            </a:r>
            <a:endParaRPr kumimoji="0" sz="1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7" name="Google Shape;1851;p34">
            <a:extLst>
              <a:ext uri="{FF2B5EF4-FFF2-40B4-BE49-F238E27FC236}">
                <a16:creationId xmlns:a16="http://schemas.microsoft.com/office/drawing/2014/main" id="{E129B03A-51C5-4A00-AE92-39557DC0EFD0}"/>
              </a:ext>
            </a:extLst>
          </p:cNvPr>
          <p:cNvSpPr txBox="1">
            <a:spLocks noGrp="1"/>
          </p:cNvSpPr>
          <p:nvPr>
            <p:ph type="title"/>
          </p:nvPr>
        </p:nvSpPr>
        <p:spPr>
          <a:xfrm>
            <a:off x="1429421" y="111451"/>
            <a:ext cx="9333158" cy="611251"/>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1500"/>
              <a:buNone/>
            </a:pPr>
            <a:r>
              <a:rPr lang="en-US" sz="2800" dirty="0">
                <a:latin typeface="Tahoma" panose="020B0604030504040204" pitchFamily="34" charset="0"/>
                <a:ea typeface="Tahoma" panose="020B0604030504040204" pitchFamily="34" charset="0"/>
                <a:cs typeface="Tahoma" panose="020B0604030504040204" pitchFamily="34" charset="0"/>
                <a:sym typeface="Calibri"/>
              </a:rPr>
              <a:t>Mixed-Reality Wargaming Platform</a:t>
            </a:r>
            <a:endParaRPr sz="2800" dirty="0">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8" name="Google Shape;1850;p34">
            <a:extLst>
              <a:ext uri="{FF2B5EF4-FFF2-40B4-BE49-F238E27FC236}">
                <a16:creationId xmlns:a16="http://schemas.microsoft.com/office/drawing/2014/main" id="{C8EA514C-0ED7-4B5A-B716-7D37855357C0}"/>
              </a:ext>
            </a:extLst>
          </p:cNvPr>
          <p:cNvSpPr/>
          <p:nvPr/>
        </p:nvSpPr>
        <p:spPr>
          <a:xfrm>
            <a:off x="9907000" y="4170150"/>
            <a:ext cx="1830000" cy="1334700"/>
          </a:xfrm>
          <a:prstGeom prst="rect">
            <a:avLst/>
          </a:prstGeom>
          <a:solidFill>
            <a:srgbClr val="D8E2F3"/>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 World Twin </a:t>
            </a:r>
            <a:endParaRPr kumimoji="0"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199" name="Google Shape;1852;p34">
            <a:extLst>
              <a:ext uri="{FF2B5EF4-FFF2-40B4-BE49-F238E27FC236}">
                <a16:creationId xmlns:a16="http://schemas.microsoft.com/office/drawing/2014/main" id="{3A6C52E1-9D40-4773-9047-F1762DAED903}"/>
              </a:ext>
            </a:extLst>
          </p:cNvPr>
          <p:cNvCxnSpPr>
            <a:cxnSpLocks/>
          </p:cNvCxnSpPr>
          <p:nvPr/>
        </p:nvCxnSpPr>
        <p:spPr>
          <a:xfrm rot="10800000">
            <a:off x="2485842" y="1546733"/>
            <a:ext cx="0" cy="298500"/>
          </a:xfrm>
          <a:prstGeom prst="straightConnector1">
            <a:avLst/>
          </a:prstGeom>
          <a:noFill/>
          <a:ln w="9525" cap="flat" cmpd="sng">
            <a:solidFill>
              <a:srgbClr val="7F7F7F"/>
            </a:solidFill>
            <a:prstDash val="solid"/>
            <a:round/>
            <a:headEnd type="none" w="sm" len="sm"/>
            <a:tailEnd type="none" w="sm" len="sm"/>
          </a:ln>
        </p:spPr>
      </p:cxnSp>
      <p:cxnSp>
        <p:nvCxnSpPr>
          <p:cNvPr id="200" name="Google Shape;1853;p34">
            <a:extLst>
              <a:ext uri="{FF2B5EF4-FFF2-40B4-BE49-F238E27FC236}">
                <a16:creationId xmlns:a16="http://schemas.microsoft.com/office/drawing/2014/main" id="{206BADFC-D355-4CF7-8F0E-C00F2A64B711}"/>
              </a:ext>
            </a:extLst>
          </p:cNvPr>
          <p:cNvCxnSpPr>
            <a:cxnSpLocks/>
          </p:cNvCxnSpPr>
          <p:nvPr/>
        </p:nvCxnSpPr>
        <p:spPr>
          <a:xfrm rot="10800000">
            <a:off x="4883635" y="1546733"/>
            <a:ext cx="0" cy="298500"/>
          </a:xfrm>
          <a:prstGeom prst="straightConnector1">
            <a:avLst/>
          </a:prstGeom>
          <a:noFill/>
          <a:ln w="9525" cap="flat" cmpd="sng">
            <a:solidFill>
              <a:srgbClr val="7F7F7F"/>
            </a:solidFill>
            <a:prstDash val="solid"/>
            <a:round/>
            <a:headEnd type="none" w="sm" len="sm"/>
            <a:tailEnd type="none" w="sm" len="sm"/>
          </a:ln>
        </p:spPr>
      </p:cxnSp>
      <p:cxnSp>
        <p:nvCxnSpPr>
          <p:cNvPr id="201" name="Google Shape;1854;p34">
            <a:extLst>
              <a:ext uri="{FF2B5EF4-FFF2-40B4-BE49-F238E27FC236}">
                <a16:creationId xmlns:a16="http://schemas.microsoft.com/office/drawing/2014/main" id="{B58101CB-567E-4335-BDEB-6096EFDFA421}"/>
              </a:ext>
            </a:extLst>
          </p:cNvPr>
          <p:cNvCxnSpPr>
            <a:cxnSpLocks/>
          </p:cNvCxnSpPr>
          <p:nvPr/>
        </p:nvCxnSpPr>
        <p:spPr>
          <a:xfrm rot="10800000">
            <a:off x="3684733" y="1546733"/>
            <a:ext cx="0" cy="298500"/>
          </a:xfrm>
          <a:prstGeom prst="straightConnector1">
            <a:avLst/>
          </a:prstGeom>
          <a:noFill/>
          <a:ln w="9525" cap="flat" cmpd="sng">
            <a:solidFill>
              <a:srgbClr val="7F7F7F"/>
            </a:solidFill>
            <a:prstDash val="solid"/>
            <a:round/>
            <a:headEnd type="none" w="sm" len="sm"/>
            <a:tailEnd type="none" w="sm" len="sm"/>
          </a:ln>
        </p:spPr>
      </p:cxnSp>
      <p:sp>
        <p:nvSpPr>
          <p:cNvPr id="202" name="Google Shape;1855;p34">
            <a:extLst>
              <a:ext uri="{FF2B5EF4-FFF2-40B4-BE49-F238E27FC236}">
                <a16:creationId xmlns:a16="http://schemas.microsoft.com/office/drawing/2014/main" id="{39DAB8FB-682F-46CB-8258-F6A466C3C6AE}"/>
              </a:ext>
            </a:extLst>
          </p:cNvPr>
          <p:cNvSpPr/>
          <p:nvPr/>
        </p:nvSpPr>
        <p:spPr>
          <a:xfrm>
            <a:off x="2006042" y="1235233"/>
            <a:ext cx="959700" cy="311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Management</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 name="Google Shape;1856;p34">
            <a:extLst>
              <a:ext uri="{FF2B5EF4-FFF2-40B4-BE49-F238E27FC236}">
                <a16:creationId xmlns:a16="http://schemas.microsoft.com/office/drawing/2014/main" id="{72881DD5-1098-45C3-8FB3-F97F9A6D6918}"/>
              </a:ext>
            </a:extLst>
          </p:cNvPr>
          <p:cNvSpPr/>
          <p:nvPr/>
        </p:nvSpPr>
        <p:spPr>
          <a:xfrm>
            <a:off x="3204933" y="1235233"/>
            <a:ext cx="959700" cy="311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Logging</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 name="Google Shape;1857;p34">
            <a:extLst>
              <a:ext uri="{FF2B5EF4-FFF2-40B4-BE49-F238E27FC236}">
                <a16:creationId xmlns:a16="http://schemas.microsoft.com/office/drawing/2014/main" id="{55A85A64-322C-4BE6-8808-7C7E960043A8}"/>
              </a:ext>
            </a:extLst>
          </p:cNvPr>
          <p:cNvSpPr/>
          <p:nvPr/>
        </p:nvSpPr>
        <p:spPr>
          <a:xfrm>
            <a:off x="4403835" y="1235233"/>
            <a:ext cx="959700" cy="311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Analytics</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 name="Google Shape;1860;p34">
            <a:extLst>
              <a:ext uri="{FF2B5EF4-FFF2-40B4-BE49-F238E27FC236}">
                <a16:creationId xmlns:a16="http://schemas.microsoft.com/office/drawing/2014/main" id="{026DBCD8-F604-499F-8DC8-A5EF287FF3C7}"/>
              </a:ext>
            </a:extLst>
          </p:cNvPr>
          <p:cNvSpPr/>
          <p:nvPr/>
        </p:nvSpPr>
        <p:spPr>
          <a:xfrm>
            <a:off x="1431200" y="1724100"/>
            <a:ext cx="7190400" cy="4101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Secure Global OMG DDS Databus</a:t>
            </a:r>
            <a:endParaRPr kumimoji="0" sz="16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206" name="Google Shape;1861;p34">
            <a:extLst>
              <a:ext uri="{FF2B5EF4-FFF2-40B4-BE49-F238E27FC236}">
                <a16:creationId xmlns:a16="http://schemas.microsoft.com/office/drawing/2014/main" id="{782EF9D2-3EC4-4DB6-BBBE-332B130C39B7}"/>
              </a:ext>
            </a:extLst>
          </p:cNvPr>
          <p:cNvCxnSpPr>
            <a:cxnSpLocks/>
          </p:cNvCxnSpPr>
          <p:nvPr/>
        </p:nvCxnSpPr>
        <p:spPr>
          <a:xfrm>
            <a:off x="4126475" y="2025333"/>
            <a:ext cx="0" cy="1085700"/>
          </a:xfrm>
          <a:prstGeom prst="straightConnector1">
            <a:avLst/>
          </a:prstGeom>
          <a:noFill/>
          <a:ln w="28575" cap="flat" cmpd="sng">
            <a:solidFill>
              <a:srgbClr val="999999"/>
            </a:solidFill>
            <a:prstDash val="solid"/>
            <a:round/>
            <a:headEnd type="none" w="sm" len="sm"/>
            <a:tailEnd type="none" w="sm" len="sm"/>
          </a:ln>
        </p:spPr>
      </p:cxnSp>
      <p:sp>
        <p:nvSpPr>
          <p:cNvPr id="207" name="Google Shape;1862;p34">
            <a:extLst>
              <a:ext uri="{FF2B5EF4-FFF2-40B4-BE49-F238E27FC236}">
                <a16:creationId xmlns:a16="http://schemas.microsoft.com/office/drawing/2014/main" id="{137DC81B-D9AA-46E4-999C-4503B0A449A6}"/>
              </a:ext>
            </a:extLst>
          </p:cNvPr>
          <p:cNvSpPr txBox="1"/>
          <p:nvPr/>
        </p:nvSpPr>
        <p:spPr>
          <a:xfrm>
            <a:off x="3169740" y="2219692"/>
            <a:ext cx="819600" cy="627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Secure</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08" name="Google Shape;1863;p34">
            <a:extLst>
              <a:ext uri="{FF2B5EF4-FFF2-40B4-BE49-F238E27FC236}">
                <a16:creationId xmlns:a16="http://schemas.microsoft.com/office/drawing/2014/main" id="{6B94646A-A60C-475D-B27E-7FD14EFB7068}"/>
              </a:ext>
            </a:extLst>
          </p:cNvPr>
          <p:cNvSpPr/>
          <p:nvPr/>
        </p:nvSpPr>
        <p:spPr>
          <a:xfrm>
            <a:off x="1042925" y="2996425"/>
            <a:ext cx="10409700" cy="4101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Secure Cross-System OMG DDS Databus (Local/Regional)</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9" name="Google Shape;1864;p34">
            <a:extLst>
              <a:ext uri="{FF2B5EF4-FFF2-40B4-BE49-F238E27FC236}">
                <a16:creationId xmlns:a16="http://schemas.microsoft.com/office/drawing/2014/main" id="{E1DE3428-F91F-4487-ADB7-EFCA4FDF9176}"/>
              </a:ext>
            </a:extLst>
          </p:cNvPr>
          <p:cNvGrpSpPr/>
          <p:nvPr/>
        </p:nvGrpSpPr>
        <p:grpSpPr>
          <a:xfrm>
            <a:off x="1442808" y="4046592"/>
            <a:ext cx="4523087" cy="1800848"/>
            <a:chOff x="3568400" y="3544925"/>
            <a:chExt cx="3392400" cy="1118400"/>
          </a:xfrm>
        </p:grpSpPr>
        <p:sp>
          <p:nvSpPr>
            <p:cNvPr id="210" name="Google Shape;1865;p34">
              <a:extLst>
                <a:ext uri="{FF2B5EF4-FFF2-40B4-BE49-F238E27FC236}">
                  <a16:creationId xmlns:a16="http://schemas.microsoft.com/office/drawing/2014/main" id="{07155B87-0F2D-4126-A00E-0F73EEB6F3F9}"/>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1" name="Google Shape;1866;p34">
              <a:extLst>
                <a:ext uri="{FF2B5EF4-FFF2-40B4-BE49-F238E27FC236}">
                  <a16:creationId xmlns:a16="http://schemas.microsoft.com/office/drawing/2014/main" id="{FD6A3B3A-6650-4A23-9622-DFA6207C20DC}"/>
                </a:ext>
              </a:extLst>
            </p:cNvPr>
            <p:cNvPicPr preferRelativeResize="0"/>
            <p:nvPr/>
          </p:nvPicPr>
          <p:blipFill rotWithShape="1">
            <a:blip r:embed="rId3">
              <a:alphaModFix/>
            </a:blip>
            <a:srcRect/>
            <a:stretch/>
          </p:blipFill>
          <p:spPr>
            <a:xfrm>
              <a:off x="5054438" y="4388725"/>
              <a:ext cx="548681" cy="238675"/>
            </a:xfrm>
            <a:prstGeom prst="rect">
              <a:avLst/>
            </a:prstGeom>
            <a:noFill/>
            <a:ln>
              <a:noFill/>
            </a:ln>
          </p:spPr>
        </p:pic>
        <p:grpSp>
          <p:nvGrpSpPr>
            <p:cNvPr id="212" name="Google Shape;1867;p34">
              <a:extLst>
                <a:ext uri="{FF2B5EF4-FFF2-40B4-BE49-F238E27FC236}">
                  <a16:creationId xmlns:a16="http://schemas.microsoft.com/office/drawing/2014/main" id="{5309110D-6FA2-44ED-975D-7AB404D7887E}"/>
                </a:ext>
              </a:extLst>
            </p:cNvPr>
            <p:cNvGrpSpPr/>
            <p:nvPr/>
          </p:nvGrpSpPr>
          <p:grpSpPr>
            <a:xfrm>
              <a:off x="3625500" y="3642889"/>
              <a:ext cx="3257400" cy="669643"/>
              <a:chOff x="4012850" y="3703889"/>
              <a:chExt cx="3257400" cy="669643"/>
            </a:xfrm>
          </p:grpSpPr>
          <p:pic>
            <p:nvPicPr>
              <p:cNvPr id="213" name="Google Shape;1868;p34">
                <a:extLst>
                  <a:ext uri="{FF2B5EF4-FFF2-40B4-BE49-F238E27FC236}">
                    <a16:creationId xmlns:a16="http://schemas.microsoft.com/office/drawing/2014/main" id="{F545FA09-3C7E-404E-BEF2-80D5AF171EA2}"/>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14" name="Google Shape;1869;p34">
                <a:extLst>
                  <a:ext uri="{FF2B5EF4-FFF2-40B4-BE49-F238E27FC236}">
                    <a16:creationId xmlns:a16="http://schemas.microsoft.com/office/drawing/2014/main" id="{EC3EEDC9-D49C-44B3-975F-CFAE67FF9E8B}"/>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15" name="Google Shape;1870;p34">
                <a:extLst>
                  <a:ext uri="{FF2B5EF4-FFF2-40B4-BE49-F238E27FC236}">
                    <a16:creationId xmlns:a16="http://schemas.microsoft.com/office/drawing/2014/main" id="{D329D003-FB57-42EA-86DE-96F189725126}"/>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pic>
            <p:nvPicPr>
              <p:cNvPr id="216" name="Google Shape;1871;p34">
                <a:extLst>
                  <a:ext uri="{FF2B5EF4-FFF2-40B4-BE49-F238E27FC236}">
                    <a16:creationId xmlns:a16="http://schemas.microsoft.com/office/drawing/2014/main" id="{EBB6CF80-1504-4160-85CD-3D9B5B694642}"/>
                  </a:ext>
                </a:extLst>
              </p:cNvPr>
              <p:cNvPicPr preferRelativeResize="0"/>
              <p:nvPr/>
            </p:nvPicPr>
            <p:blipFill rotWithShape="1">
              <a:blip r:embed="rId4">
                <a:alphaModFix/>
              </a:blip>
              <a:srcRect/>
              <a:stretch/>
            </p:blipFill>
            <p:spPr>
              <a:xfrm>
                <a:off x="6368453" y="4139813"/>
                <a:ext cx="841686" cy="233719"/>
              </a:xfrm>
              <a:prstGeom prst="rect">
                <a:avLst/>
              </a:prstGeom>
              <a:noFill/>
              <a:ln>
                <a:noFill/>
              </a:ln>
            </p:spPr>
          </p:pic>
          <p:pic>
            <p:nvPicPr>
              <p:cNvPr id="217" name="Google Shape;1872;p34">
                <a:extLst>
                  <a:ext uri="{FF2B5EF4-FFF2-40B4-BE49-F238E27FC236}">
                    <a16:creationId xmlns:a16="http://schemas.microsoft.com/office/drawing/2014/main" id="{3A2F3E05-A91C-4C13-90D0-0D2103BC9B95}"/>
                  </a:ext>
                </a:extLst>
              </p:cNvPr>
              <p:cNvPicPr preferRelativeResize="0"/>
              <p:nvPr/>
            </p:nvPicPr>
            <p:blipFill rotWithShape="1">
              <a:blip r:embed="rId4">
                <a:alphaModFix/>
              </a:blip>
              <a:srcRect/>
              <a:stretch/>
            </p:blipFill>
            <p:spPr>
              <a:xfrm>
                <a:off x="5772688" y="3703889"/>
                <a:ext cx="841686" cy="233719"/>
              </a:xfrm>
              <a:prstGeom prst="rect">
                <a:avLst/>
              </a:prstGeom>
              <a:noFill/>
              <a:ln>
                <a:noFill/>
              </a:ln>
            </p:spPr>
          </p:pic>
          <p:sp>
            <p:nvSpPr>
              <p:cNvPr id="218" name="Google Shape;1873;p34">
                <a:extLst>
                  <a:ext uri="{FF2B5EF4-FFF2-40B4-BE49-F238E27FC236}">
                    <a16:creationId xmlns:a16="http://schemas.microsoft.com/office/drawing/2014/main" id="{26CD0CB0-CA5D-435C-8B0B-41981691984C}"/>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19" name="Google Shape;1874;p34">
                <a:extLst>
                  <a:ext uri="{FF2B5EF4-FFF2-40B4-BE49-F238E27FC236}">
                    <a16:creationId xmlns:a16="http://schemas.microsoft.com/office/drawing/2014/main" id="{B41054DA-0714-4706-8535-E06582554ED1}"/>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0" name="Google Shape;1875;p34">
                <a:extLst>
                  <a:ext uri="{FF2B5EF4-FFF2-40B4-BE49-F238E27FC236}">
                    <a16:creationId xmlns:a16="http://schemas.microsoft.com/office/drawing/2014/main" id="{607EC51A-27D2-4AD3-8882-DE9EB2EBBBD1}"/>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1" name="Google Shape;1876;p34">
                <a:extLst>
                  <a:ext uri="{FF2B5EF4-FFF2-40B4-BE49-F238E27FC236}">
                    <a16:creationId xmlns:a16="http://schemas.microsoft.com/office/drawing/2014/main" id="{11C3ABCC-A9BB-4C01-8D13-A6702BDCB8F1}"/>
                  </a:ext>
                </a:extLst>
              </p:cNvPr>
              <p:cNvCxnSpPr/>
              <p:nvPr/>
            </p:nvCxnSpPr>
            <p:spPr>
              <a:xfrm rot="10800000">
                <a:off x="6797070"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2" name="Google Shape;1877;p34">
                <a:extLst>
                  <a:ext uri="{FF2B5EF4-FFF2-40B4-BE49-F238E27FC236}">
                    <a16:creationId xmlns:a16="http://schemas.microsoft.com/office/drawing/2014/main" id="{2410E67C-0CB5-4D16-852D-F58852D98E65}"/>
                  </a:ext>
                </a:extLst>
              </p:cNvPr>
              <p:cNvCxnSpPr/>
              <p:nvPr/>
            </p:nvCxnSpPr>
            <p:spPr>
              <a:xfrm rot="10800000">
                <a:off x="6198449" y="3932713"/>
                <a:ext cx="0" cy="66600"/>
              </a:xfrm>
              <a:prstGeom prst="straightConnector1">
                <a:avLst/>
              </a:prstGeom>
              <a:noFill/>
              <a:ln w="9525" cap="flat" cmpd="sng">
                <a:solidFill>
                  <a:srgbClr val="7F7F7F"/>
                </a:solidFill>
                <a:prstDash val="solid"/>
                <a:round/>
                <a:headEnd type="none" w="sm" len="sm"/>
                <a:tailEnd type="none" w="sm" len="sm"/>
              </a:ln>
            </p:spPr>
          </p:cxnSp>
          <p:cxnSp>
            <p:nvCxnSpPr>
              <p:cNvPr id="223" name="Google Shape;1878;p34">
                <a:extLst>
                  <a:ext uri="{FF2B5EF4-FFF2-40B4-BE49-F238E27FC236}">
                    <a16:creationId xmlns:a16="http://schemas.microsoft.com/office/drawing/2014/main" id="{CCEB84BD-5023-48C1-83E4-A965EDA7066C}"/>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24" name="Google Shape;1879;p34">
            <a:extLst>
              <a:ext uri="{FF2B5EF4-FFF2-40B4-BE49-F238E27FC236}">
                <a16:creationId xmlns:a16="http://schemas.microsoft.com/office/drawing/2014/main" id="{6B0B1612-8E0F-4128-858B-74A6C845D87C}"/>
              </a:ext>
            </a:extLst>
          </p:cNvPr>
          <p:cNvCxnSpPr>
            <a:cxnSpLocks/>
          </p:cNvCxnSpPr>
          <p:nvPr/>
        </p:nvCxnSpPr>
        <p:spPr>
          <a:xfrm>
            <a:off x="2616757" y="3296612"/>
            <a:ext cx="0" cy="1405200"/>
          </a:xfrm>
          <a:prstGeom prst="straightConnector1">
            <a:avLst/>
          </a:prstGeom>
          <a:noFill/>
          <a:ln w="28575" cap="flat" cmpd="sng">
            <a:solidFill>
              <a:srgbClr val="999999"/>
            </a:solidFill>
            <a:prstDash val="solid"/>
            <a:round/>
            <a:headEnd type="none" w="sm" len="sm"/>
            <a:tailEnd type="none" w="sm" len="sm"/>
          </a:ln>
        </p:spPr>
      </p:cxnSp>
      <p:grpSp>
        <p:nvGrpSpPr>
          <p:cNvPr id="225" name="Google Shape;1880;p34">
            <a:extLst>
              <a:ext uri="{FF2B5EF4-FFF2-40B4-BE49-F238E27FC236}">
                <a16:creationId xmlns:a16="http://schemas.microsoft.com/office/drawing/2014/main" id="{C0D3D0ED-DD07-4F4A-A8C6-B218A8827FB7}"/>
              </a:ext>
            </a:extLst>
          </p:cNvPr>
          <p:cNvGrpSpPr/>
          <p:nvPr/>
        </p:nvGrpSpPr>
        <p:grpSpPr>
          <a:xfrm>
            <a:off x="2412897" y="3483664"/>
            <a:ext cx="407794" cy="410023"/>
            <a:chOff x="1655075" y="3392325"/>
            <a:chExt cx="548700" cy="551700"/>
          </a:xfrm>
        </p:grpSpPr>
        <p:sp>
          <p:nvSpPr>
            <p:cNvPr id="226" name="Google Shape;1881;p34">
              <a:extLst>
                <a:ext uri="{FF2B5EF4-FFF2-40B4-BE49-F238E27FC236}">
                  <a16:creationId xmlns:a16="http://schemas.microsoft.com/office/drawing/2014/main" id="{9C116DAF-DAE9-402F-9727-4D10D8BB8FF1}"/>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7" name="Google Shape;1882;p34">
              <a:extLst>
                <a:ext uri="{FF2B5EF4-FFF2-40B4-BE49-F238E27FC236}">
                  <a16:creationId xmlns:a16="http://schemas.microsoft.com/office/drawing/2014/main" id="{CB833339-2C9F-452A-97C6-DF55944BCDB0}"/>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28" name="Google Shape;1883;p34">
            <a:extLst>
              <a:ext uri="{FF2B5EF4-FFF2-40B4-BE49-F238E27FC236}">
                <a16:creationId xmlns:a16="http://schemas.microsoft.com/office/drawing/2014/main" id="{3DD67C4A-A0C7-4AD4-B644-752C16E12046}"/>
              </a:ext>
            </a:extLst>
          </p:cNvPr>
          <p:cNvGrpSpPr/>
          <p:nvPr/>
        </p:nvGrpSpPr>
        <p:grpSpPr>
          <a:xfrm>
            <a:off x="1687335" y="4133090"/>
            <a:ext cx="4523087" cy="1800848"/>
            <a:chOff x="3568400" y="3544925"/>
            <a:chExt cx="3392400" cy="1118400"/>
          </a:xfrm>
        </p:grpSpPr>
        <p:sp>
          <p:nvSpPr>
            <p:cNvPr id="229" name="Google Shape;1884;p34">
              <a:extLst>
                <a:ext uri="{FF2B5EF4-FFF2-40B4-BE49-F238E27FC236}">
                  <a16:creationId xmlns:a16="http://schemas.microsoft.com/office/drawing/2014/main" id="{1B2513AD-4698-43CD-9D6B-C47B8607943C}"/>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30" name="Google Shape;1885;p34">
              <a:extLst>
                <a:ext uri="{FF2B5EF4-FFF2-40B4-BE49-F238E27FC236}">
                  <a16:creationId xmlns:a16="http://schemas.microsoft.com/office/drawing/2014/main" id="{C6140201-9549-4237-AD45-F9F5638D3EB1}"/>
                </a:ext>
              </a:extLst>
            </p:cNvPr>
            <p:cNvPicPr preferRelativeResize="0"/>
            <p:nvPr/>
          </p:nvPicPr>
          <p:blipFill rotWithShape="1">
            <a:blip r:embed="rId3">
              <a:alphaModFix/>
            </a:blip>
            <a:srcRect/>
            <a:stretch/>
          </p:blipFill>
          <p:spPr>
            <a:xfrm>
              <a:off x="5054438" y="4388725"/>
              <a:ext cx="548681" cy="238675"/>
            </a:xfrm>
            <a:prstGeom prst="rect">
              <a:avLst/>
            </a:prstGeom>
            <a:noFill/>
            <a:ln>
              <a:noFill/>
            </a:ln>
          </p:spPr>
        </p:pic>
        <p:grpSp>
          <p:nvGrpSpPr>
            <p:cNvPr id="231" name="Google Shape;1886;p34">
              <a:extLst>
                <a:ext uri="{FF2B5EF4-FFF2-40B4-BE49-F238E27FC236}">
                  <a16:creationId xmlns:a16="http://schemas.microsoft.com/office/drawing/2014/main" id="{45699EA7-F086-40A0-8507-BE82543BC9A9}"/>
                </a:ext>
              </a:extLst>
            </p:cNvPr>
            <p:cNvGrpSpPr/>
            <p:nvPr/>
          </p:nvGrpSpPr>
          <p:grpSpPr>
            <a:xfrm>
              <a:off x="3625500" y="3642889"/>
              <a:ext cx="3257400" cy="669643"/>
              <a:chOff x="4012850" y="3703889"/>
              <a:chExt cx="3257400" cy="669643"/>
            </a:xfrm>
          </p:grpSpPr>
          <p:pic>
            <p:nvPicPr>
              <p:cNvPr id="232" name="Google Shape;1887;p34">
                <a:extLst>
                  <a:ext uri="{FF2B5EF4-FFF2-40B4-BE49-F238E27FC236}">
                    <a16:creationId xmlns:a16="http://schemas.microsoft.com/office/drawing/2014/main" id="{A10F8AEF-BBAE-4DF8-B7F9-0A322A1137D2}"/>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33" name="Google Shape;1888;p34">
                <a:extLst>
                  <a:ext uri="{FF2B5EF4-FFF2-40B4-BE49-F238E27FC236}">
                    <a16:creationId xmlns:a16="http://schemas.microsoft.com/office/drawing/2014/main" id="{C582C97C-05A6-4DAF-AC13-311E8B73E203}"/>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34" name="Google Shape;1889;p34">
                <a:extLst>
                  <a:ext uri="{FF2B5EF4-FFF2-40B4-BE49-F238E27FC236}">
                    <a16:creationId xmlns:a16="http://schemas.microsoft.com/office/drawing/2014/main" id="{51D1E2F9-DD84-4498-BBBD-CE329E900764}"/>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pic>
            <p:nvPicPr>
              <p:cNvPr id="235" name="Google Shape;1890;p34">
                <a:extLst>
                  <a:ext uri="{FF2B5EF4-FFF2-40B4-BE49-F238E27FC236}">
                    <a16:creationId xmlns:a16="http://schemas.microsoft.com/office/drawing/2014/main" id="{89669D3B-73D6-46D5-B11D-1047D230317A}"/>
                  </a:ext>
                </a:extLst>
              </p:cNvPr>
              <p:cNvPicPr preferRelativeResize="0"/>
              <p:nvPr/>
            </p:nvPicPr>
            <p:blipFill rotWithShape="1">
              <a:blip r:embed="rId4">
                <a:alphaModFix/>
              </a:blip>
              <a:srcRect/>
              <a:stretch/>
            </p:blipFill>
            <p:spPr>
              <a:xfrm>
                <a:off x="6368453" y="4139813"/>
                <a:ext cx="841686" cy="233719"/>
              </a:xfrm>
              <a:prstGeom prst="rect">
                <a:avLst/>
              </a:prstGeom>
              <a:noFill/>
              <a:ln>
                <a:noFill/>
              </a:ln>
            </p:spPr>
          </p:pic>
          <p:pic>
            <p:nvPicPr>
              <p:cNvPr id="236" name="Google Shape;1891;p34">
                <a:extLst>
                  <a:ext uri="{FF2B5EF4-FFF2-40B4-BE49-F238E27FC236}">
                    <a16:creationId xmlns:a16="http://schemas.microsoft.com/office/drawing/2014/main" id="{BA4B41DF-F4DE-4908-8F5B-2CA97330638E}"/>
                  </a:ext>
                </a:extLst>
              </p:cNvPr>
              <p:cNvPicPr preferRelativeResize="0"/>
              <p:nvPr/>
            </p:nvPicPr>
            <p:blipFill rotWithShape="1">
              <a:blip r:embed="rId4">
                <a:alphaModFix/>
              </a:blip>
              <a:srcRect/>
              <a:stretch/>
            </p:blipFill>
            <p:spPr>
              <a:xfrm>
                <a:off x="5772688" y="3703889"/>
                <a:ext cx="841686" cy="233719"/>
              </a:xfrm>
              <a:prstGeom prst="rect">
                <a:avLst/>
              </a:prstGeom>
              <a:noFill/>
              <a:ln>
                <a:noFill/>
              </a:ln>
            </p:spPr>
          </p:pic>
          <p:sp>
            <p:nvSpPr>
              <p:cNvPr id="237" name="Google Shape;1892;p34">
                <a:extLst>
                  <a:ext uri="{FF2B5EF4-FFF2-40B4-BE49-F238E27FC236}">
                    <a16:creationId xmlns:a16="http://schemas.microsoft.com/office/drawing/2014/main" id="{F811980D-63B7-4F57-BEE9-3DCEF9F59B4C}"/>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38" name="Google Shape;1893;p34">
                <a:extLst>
                  <a:ext uri="{FF2B5EF4-FFF2-40B4-BE49-F238E27FC236}">
                    <a16:creationId xmlns:a16="http://schemas.microsoft.com/office/drawing/2014/main" id="{69370EBE-CEF3-40DA-84FE-8BC0D375D27B}"/>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39" name="Google Shape;1894;p34">
                <a:extLst>
                  <a:ext uri="{FF2B5EF4-FFF2-40B4-BE49-F238E27FC236}">
                    <a16:creationId xmlns:a16="http://schemas.microsoft.com/office/drawing/2014/main" id="{909C6CAD-BAE5-482E-B7DD-947162266C54}"/>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40" name="Google Shape;1895;p34">
                <a:extLst>
                  <a:ext uri="{FF2B5EF4-FFF2-40B4-BE49-F238E27FC236}">
                    <a16:creationId xmlns:a16="http://schemas.microsoft.com/office/drawing/2014/main" id="{17850059-0B45-432D-B3DB-3F5B21F102AB}"/>
                  </a:ext>
                </a:extLst>
              </p:cNvPr>
              <p:cNvCxnSpPr/>
              <p:nvPr/>
            </p:nvCxnSpPr>
            <p:spPr>
              <a:xfrm rot="10800000">
                <a:off x="6797070"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41" name="Google Shape;1896;p34">
                <a:extLst>
                  <a:ext uri="{FF2B5EF4-FFF2-40B4-BE49-F238E27FC236}">
                    <a16:creationId xmlns:a16="http://schemas.microsoft.com/office/drawing/2014/main" id="{49119B13-9505-4F3B-9D85-0E757849F310}"/>
                  </a:ext>
                </a:extLst>
              </p:cNvPr>
              <p:cNvCxnSpPr/>
              <p:nvPr/>
            </p:nvCxnSpPr>
            <p:spPr>
              <a:xfrm rot="10800000">
                <a:off x="6198449" y="3932713"/>
                <a:ext cx="0" cy="66600"/>
              </a:xfrm>
              <a:prstGeom prst="straightConnector1">
                <a:avLst/>
              </a:prstGeom>
              <a:noFill/>
              <a:ln w="9525" cap="flat" cmpd="sng">
                <a:solidFill>
                  <a:srgbClr val="7F7F7F"/>
                </a:solidFill>
                <a:prstDash val="solid"/>
                <a:round/>
                <a:headEnd type="none" w="sm" len="sm"/>
                <a:tailEnd type="none" w="sm" len="sm"/>
              </a:ln>
            </p:spPr>
          </p:cxnSp>
          <p:cxnSp>
            <p:nvCxnSpPr>
              <p:cNvPr id="242" name="Google Shape;1897;p34">
                <a:extLst>
                  <a:ext uri="{FF2B5EF4-FFF2-40B4-BE49-F238E27FC236}">
                    <a16:creationId xmlns:a16="http://schemas.microsoft.com/office/drawing/2014/main" id="{BAFBF9CD-F767-4F70-A507-8D6E988E8E95}"/>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43" name="Google Shape;1898;p34">
            <a:extLst>
              <a:ext uri="{FF2B5EF4-FFF2-40B4-BE49-F238E27FC236}">
                <a16:creationId xmlns:a16="http://schemas.microsoft.com/office/drawing/2014/main" id="{0DDFB30C-7066-47AD-853B-57FCAA643733}"/>
              </a:ext>
            </a:extLst>
          </p:cNvPr>
          <p:cNvCxnSpPr>
            <a:cxnSpLocks/>
          </p:cNvCxnSpPr>
          <p:nvPr/>
        </p:nvCxnSpPr>
        <p:spPr>
          <a:xfrm>
            <a:off x="3226397" y="3302176"/>
            <a:ext cx="0" cy="1405200"/>
          </a:xfrm>
          <a:prstGeom prst="straightConnector1">
            <a:avLst/>
          </a:prstGeom>
          <a:noFill/>
          <a:ln w="28575" cap="flat" cmpd="sng">
            <a:solidFill>
              <a:srgbClr val="999999"/>
            </a:solidFill>
            <a:prstDash val="solid"/>
            <a:round/>
            <a:headEnd type="none" w="sm" len="sm"/>
            <a:tailEnd type="none" w="sm" len="sm"/>
          </a:ln>
        </p:spPr>
      </p:cxnSp>
      <p:grpSp>
        <p:nvGrpSpPr>
          <p:cNvPr id="244" name="Google Shape;1899;p34">
            <a:extLst>
              <a:ext uri="{FF2B5EF4-FFF2-40B4-BE49-F238E27FC236}">
                <a16:creationId xmlns:a16="http://schemas.microsoft.com/office/drawing/2014/main" id="{990557E6-4956-482C-8A91-ED90D90C4D8A}"/>
              </a:ext>
            </a:extLst>
          </p:cNvPr>
          <p:cNvGrpSpPr/>
          <p:nvPr/>
        </p:nvGrpSpPr>
        <p:grpSpPr>
          <a:xfrm>
            <a:off x="3022536" y="3489229"/>
            <a:ext cx="407794" cy="410023"/>
            <a:chOff x="1655075" y="3392325"/>
            <a:chExt cx="548700" cy="551700"/>
          </a:xfrm>
        </p:grpSpPr>
        <p:sp>
          <p:nvSpPr>
            <p:cNvPr id="245" name="Google Shape;1900;p34">
              <a:extLst>
                <a:ext uri="{FF2B5EF4-FFF2-40B4-BE49-F238E27FC236}">
                  <a16:creationId xmlns:a16="http://schemas.microsoft.com/office/drawing/2014/main" id="{56523FAF-2D60-4481-8985-52A07C989B32}"/>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6" name="Google Shape;1901;p34">
              <a:extLst>
                <a:ext uri="{FF2B5EF4-FFF2-40B4-BE49-F238E27FC236}">
                  <a16:creationId xmlns:a16="http://schemas.microsoft.com/office/drawing/2014/main" id="{A1AC9CD7-2718-456C-8198-C921E965DA6B}"/>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47" name="Google Shape;1902;p34">
            <a:extLst>
              <a:ext uri="{FF2B5EF4-FFF2-40B4-BE49-F238E27FC236}">
                <a16:creationId xmlns:a16="http://schemas.microsoft.com/office/drawing/2014/main" id="{C5823673-687C-4831-92D9-D94E40CA9041}"/>
              </a:ext>
            </a:extLst>
          </p:cNvPr>
          <p:cNvGrpSpPr/>
          <p:nvPr/>
        </p:nvGrpSpPr>
        <p:grpSpPr>
          <a:xfrm>
            <a:off x="1952521" y="4238221"/>
            <a:ext cx="4523087" cy="1800848"/>
            <a:chOff x="3568400" y="3544925"/>
            <a:chExt cx="3392400" cy="1118400"/>
          </a:xfrm>
        </p:grpSpPr>
        <p:sp>
          <p:nvSpPr>
            <p:cNvPr id="248" name="Google Shape;1903;p34">
              <a:extLst>
                <a:ext uri="{FF2B5EF4-FFF2-40B4-BE49-F238E27FC236}">
                  <a16:creationId xmlns:a16="http://schemas.microsoft.com/office/drawing/2014/main" id="{F015F4F2-DBEC-42D7-9834-DBEB847B651A}"/>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49" name="Google Shape;1904;p34">
              <a:extLst>
                <a:ext uri="{FF2B5EF4-FFF2-40B4-BE49-F238E27FC236}">
                  <a16:creationId xmlns:a16="http://schemas.microsoft.com/office/drawing/2014/main" id="{0D126EFA-A918-4F67-87CF-CA41A8795ADE}"/>
                </a:ext>
              </a:extLst>
            </p:cNvPr>
            <p:cNvGrpSpPr/>
            <p:nvPr/>
          </p:nvGrpSpPr>
          <p:grpSpPr>
            <a:xfrm>
              <a:off x="3625500" y="3646776"/>
              <a:ext cx="3257400" cy="665756"/>
              <a:chOff x="4012850" y="3707776"/>
              <a:chExt cx="3257400" cy="665756"/>
            </a:xfrm>
          </p:grpSpPr>
          <p:pic>
            <p:nvPicPr>
              <p:cNvPr id="250" name="Google Shape;1905;p34">
                <a:extLst>
                  <a:ext uri="{FF2B5EF4-FFF2-40B4-BE49-F238E27FC236}">
                    <a16:creationId xmlns:a16="http://schemas.microsoft.com/office/drawing/2014/main" id="{3EC08896-40F3-495B-940E-2A519D04385A}"/>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51" name="Google Shape;1906;p34">
                <a:extLst>
                  <a:ext uri="{FF2B5EF4-FFF2-40B4-BE49-F238E27FC236}">
                    <a16:creationId xmlns:a16="http://schemas.microsoft.com/office/drawing/2014/main" id="{00006A65-C0F7-4963-B3F1-9BDED2410E4C}"/>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52" name="Google Shape;1907;p34">
                <a:extLst>
                  <a:ext uri="{FF2B5EF4-FFF2-40B4-BE49-F238E27FC236}">
                    <a16:creationId xmlns:a16="http://schemas.microsoft.com/office/drawing/2014/main" id="{46AD669A-DB95-4A1D-812C-3B5A1E348684}"/>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sp>
            <p:nvSpPr>
              <p:cNvPr id="253" name="Google Shape;1909;p34">
                <a:extLst>
                  <a:ext uri="{FF2B5EF4-FFF2-40B4-BE49-F238E27FC236}">
                    <a16:creationId xmlns:a16="http://schemas.microsoft.com/office/drawing/2014/main" id="{35A48E9E-C989-414C-8623-B1400BCE721D}"/>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Connext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54" name="Google Shape;1910;p34">
                <a:extLst>
                  <a:ext uri="{FF2B5EF4-FFF2-40B4-BE49-F238E27FC236}">
                    <a16:creationId xmlns:a16="http://schemas.microsoft.com/office/drawing/2014/main" id="{0761B32F-A801-426C-960B-3D1688A11BD6}"/>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55" name="Google Shape;1911;p34">
                <a:extLst>
                  <a:ext uri="{FF2B5EF4-FFF2-40B4-BE49-F238E27FC236}">
                    <a16:creationId xmlns:a16="http://schemas.microsoft.com/office/drawing/2014/main" id="{AE4E7D67-28A2-433C-8462-D0BB957630C0}"/>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56" name="Google Shape;1912;p34">
                <a:extLst>
                  <a:ext uri="{FF2B5EF4-FFF2-40B4-BE49-F238E27FC236}">
                    <a16:creationId xmlns:a16="http://schemas.microsoft.com/office/drawing/2014/main" id="{B46CA5B3-9318-4D81-9B49-B476823D5CD9}"/>
                  </a:ext>
                </a:extLst>
              </p:cNvPr>
              <p:cNvCxnSpPr>
                <a:cxnSpLocks/>
              </p:cNvCxnSpPr>
              <p:nvPr/>
            </p:nvCxnSpPr>
            <p:spPr>
              <a:xfrm flipV="1">
                <a:off x="6797070" y="4062095"/>
                <a:ext cx="0" cy="82886"/>
              </a:xfrm>
              <a:prstGeom prst="straightConnector1">
                <a:avLst/>
              </a:prstGeom>
              <a:noFill/>
              <a:ln w="9525" cap="flat" cmpd="sng">
                <a:solidFill>
                  <a:srgbClr val="7F7F7F"/>
                </a:solidFill>
                <a:prstDash val="solid"/>
                <a:round/>
                <a:headEnd type="none" w="sm" len="sm"/>
                <a:tailEnd type="none" w="sm" len="sm"/>
              </a:ln>
            </p:spPr>
          </p:cxnSp>
          <p:cxnSp>
            <p:nvCxnSpPr>
              <p:cNvPr id="257" name="Google Shape;1913;p34">
                <a:extLst>
                  <a:ext uri="{FF2B5EF4-FFF2-40B4-BE49-F238E27FC236}">
                    <a16:creationId xmlns:a16="http://schemas.microsoft.com/office/drawing/2014/main" id="{2E79145C-C511-437D-829D-4360ADA91296}"/>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58" name="Google Shape;1914;p34">
            <a:extLst>
              <a:ext uri="{FF2B5EF4-FFF2-40B4-BE49-F238E27FC236}">
                <a16:creationId xmlns:a16="http://schemas.microsoft.com/office/drawing/2014/main" id="{C7A7D98B-7A93-430C-9368-10A00B8DE261}"/>
              </a:ext>
            </a:extLst>
          </p:cNvPr>
          <p:cNvCxnSpPr>
            <a:cxnSpLocks/>
          </p:cNvCxnSpPr>
          <p:nvPr/>
        </p:nvCxnSpPr>
        <p:spPr>
          <a:xfrm>
            <a:off x="3894514" y="3295381"/>
            <a:ext cx="3600" cy="1577700"/>
          </a:xfrm>
          <a:prstGeom prst="straightConnector1">
            <a:avLst/>
          </a:prstGeom>
          <a:noFill/>
          <a:ln w="28575" cap="flat" cmpd="sng">
            <a:solidFill>
              <a:srgbClr val="999999"/>
            </a:solidFill>
            <a:prstDash val="solid"/>
            <a:round/>
            <a:headEnd type="none" w="sm" len="sm"/>
            <a:tailEnd type="none" w="sm" len="sm"/>
          </a:ln>
        </p:spPr>
      </p:cxnSp>
      <p:grpSp>
        <p:nvGrpSpPr>
          <p:cNvPr id="259" name="Google Shape;1915;p34">
            <a:extLst>
              <a:ext uri="{FF2B5EF4-FFF2-40B4-BE49-F238E27FC236}">
                <a16:creationId xmlns:a16="http://schemas.microsoft.com/office/drawing/2014/main" id="{A8F01DD8-A292-4D34-82C3-4E3658897A11}"/>
              </a:ext>
            </a:extLst>
          </p:cNvPr>
          <p:cNvGrpSpPr/>
          <p:nvPr/>
        </p:nvGrpSpPr>
        <p:grpSpPr>
          <a:xfrm>
            <a:off x="3694112" y="3483664"/>
            <a:ext cx="407794" cy="410023"/>
            <a:chOff x="1655075" y="3392325"/>
            <a:chExt cx="548700" cy="551700"/>
          </a:xfrm>
        </p:grpSpPr>
        <p:sp>
          <p:nvSpPr>
            <p:cNvPr id="260" name="Google Shape;1916;p34">
              <a:extLst>
                <a:ext uri="{FF2B5EF4-FFF2-40B4-BE49-F238E27FC236}">
                  <a16:creationId xmlns:a16="http://schemas.microsoft.com/office/drawing/2014/main" id="{2DE08D8C-9546-4508-A8E9-9EF29FD566AF}"/>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61" name="Google Shape;1917;p34">
              <a:extLst>
                <a:ext uri="{FF2B5EF4-FFF2-40B4-BE49-F238E27FC236}">
                  <a16:creationId xmlns:a16="http://schemas.microsoft.com/office/drawing/2014/main" id="{25E70B07-E721-4803-8D30-D93B7CE51365}"/>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262" name="Google Shape;1918;p34">
            <a:extLst>
              <a:ext uri="{FF2B5EF4-FFF2-40B4-BE49-F238E27FC236}">
                <a16:creationId xmlns:a16="http://schemas.microsoft.com/office/drawing/2014/main" id="{D609891B-18A1-45C2-94A6-C5B6FFDE23F0}"/>
              </a:ext>
            </a:extLst>
          </p:cNvPr>
          <p:cNvSpPr txBox="1"/>
          <p:nvPr/>
        </p:nvSpPr>
        <p:spPr>
          <a:xfrm rot="-5400000">
            <a:off x="1115550" y="5074198"/>
            <a:ext cx="1805100" cy="3171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SOCOM </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3" name="Google Shape;1919;p34">
            <a:extLst>
              <a:ext uri="{FF2B5EF4-FFF2-40B4-BE49-F238E27FC236}">
                <a16:creationId xmlns:a16="http://schemas.microsoft.com/office/drawing/2014/main" id="{45988081-24AF-4F4B-894A-E4F9C3181E11}"/>
              </a:ext>
            </a:extLst>
          </p:cNvPr>
          <p:cNvSpPr txBox="1"/>
          <p:nvPr/>
        </p:nvSpPr>
        <p:spPr>
          <a:xfrm>
            <a:off x="4049493" y="3390113"/>
            <a:ext cx="12915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DataBus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4" name="Google Shape;1920;p34">
            <a:extLst>
              <a:ext uri="{FF2B5EF4-FFF2-40B4-BE49-F238E27FC236}">
                <a16:creationId xmlns:a16="http://schemas.microsoft.com/office/drawing/2014/main" id="{BA83A0CC-FF99-4533-95C6-8CC322CE20C6}"/>
              </a:ext>
            </a:extLst>
          </p:cNvPr>
          <p:cNvSpPr txBox="1"/>
          <p:nvPr/>
        </p:nvSpPr>
        <p:spPr>
          <a:xfrm rot="-5400000">
            <a:off x="762900" y="4876475"/>
            <a:ext cx="19821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NATO 1</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5" name="Google Shape;1921;p34">
            <a:extLst>
              <a:ext uri="{FF2B5EF4-FFF2-40B4-BE49-F238E27FC236}">
                <a16:creationId xmlns:a16="http://schemas.microsoft.com/office/drawing/2014/main" id="{4532C7E9-8694-4768-904A-FCD73338EFEB}"/>
              </a:ext>
            </a:extLst>
          </p:cNvPr>
          <p:cNvSpPr txBox="1"/>
          <p:nvPr/>
        </p:nvSpPr>
        <p:spPr>
          <a:xfrm rot="-5400000">
            <a:off x="562350" y="4848580"/>
            <a:ext cx="18690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NATO 2</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266" name="Google Shape;1922;p34">
            <a:extLst>
              <a:ext uri="{FF2B5EF4-FFF2-40B4-BE49-F238E27FC236}">
                <a16:creationId xmlns:a16="http://schemas.microsoft.com/office/drawing/2014/main" id="{D09E6142-ECD9-4B04-9371-5A7886DFA40B}"/>
              </a:ext>
            </a:extLst>
          </p:cNvPr>
          <p:cNvGrpSpPr/>
          <p:nvPr/>
        </p:nvGrpSpPr>
        <p:grpSpPr>
          <a:xfrm>
            <a:off x="3922579" y="2317861"/>
            <a:ext cx="407794" cy="410023"/>
            <a:chOff x="1655075" y="3392325"/>
            <a:chExt cx="548700" cy="551700"/>
          </a:xfrm>
        </p:grpSpPr>
        <p:sp>
          <p:nvSpPr>
            <p:cNvPr id="267" name="Google Shape;1923;p34">
              <a:extLst>
                <a:ext uri="{FF2B5EF4-FFF2-40B4-BE49-F238E27FC236}">
                  <a16:creationId xmlns:a16="http://schemas.microsoft.com/office/drawing/2014/main" id="{825A8B4D-9F21-4D65-BFF1-D7BE402CDDE3}"/>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68" name="Google Shape;1924;p34">
              <a:extLst>
                <a:ext uri="{FF2B5EF4-FFF2-40B4-BE49-F238E27FC236}">
                  <a16:creationId xmlns:a16="http://schemas.microsoft.com/office/drawing/2014/main" id="{5EAD27ED-99F8-4110-AEFB-C4B543771678}"/>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69" name="Google Shape;1925;p34">
            <a:extLst>
              <a:ext uri="{FF2B5EF4-FFF2-40B4-BE49-F238E27FC236}">
                <a16:creationId xmlns:a16="http://schemas.microsoft.com/office/drawing/2014/main" id="{789A1E34-CA53-4A1E-9C82-75DE5F335EF1}"/>
              </a:ext>
            </a:extLst>
          </p:cNvPr>
          <p:cNvGrpSpPr/>
          <p:nvPr/>
        </p:nvGrpSpPr>
        <p:grpSpPr>
          <a:xfrm>
            <a:off x="1218246" y="2500888"/>
            <a:ext cx="1853029" cy="609985"/>
            <a:chOff x="3561931" y="1345525"/>
            <a:chExt cx="2518045" cy="457500"/>
          </a:xfrm>
        </p:grpSpPr>
        <p:cxnSp>
          <p:nvCxnSpPr>
            <p:cNvPr id="270" name="Google Shape;1926;p34">
              <a:extLst>
                <a:ext uri="{FF2B5EF4-FFF2-40B4-BE49-F238E27FC236}">
                  <a16:creationId xmlns:a16="http://schemas.microsoft.com/office/drawing/2014/main" id="{712F90AD-27F7-4DF4-B741-029C2D988D99}"/>
                </a:ext>
              </a:extLst>
            </p:cNvPr>
            <p:cNvCxnSpPr/>
            <p:nvPr/>
          </p:nvCxnSpPr>
          <p:spPr>
            <a:xfrm rot="10800000">
              <a:off x="3921781"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71" name="Google Shape;1927;p34">
              <a:extLst>
                <a:ext uri="{FF2B5EF4-FFF2-40B4-BE49-F238E27FC236}">
                  <a16:creationId xmlns:a16="http://schemas.microsoft.com/office/drawing/2014/main" id="{09FE52F4-8468-4A87-B03B-FE83310E7FC3}"/>
                </a:ext>
              </a:extLst>
            </p:cNvPr>
            <p:cNvCxnSpPr/>
            <p:nvPr/>
          </p:nvCxnSpPr>
          <p:spPr>
            <a:xfrm rot="10800000">
              <a:off x="5720126"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72" name="Google Shape;1928;p34">
              <a:extLst>
                <a:ext uri="{FF2B5EF4-FFF2-40B4-BE49-F238E27FC236}">
                  <a16:creationId xmlns:a16="http://schemas.microsoft.com/office/drawing/2014/main" id="{29985E20-6956-4222-95FD-CBB8349E42A2}"/>
                </a:ext>
              </a:extLst>
            </p:cNvPr>
            <p:cNvCxnSpPr/>
            <p:nvPr/>
          </p:nvCxnSpPr>
          <p:spPr>
            <a:xfrm rot="10800000">
              <a:off x="4820950" y="1579225"/>
              <a:ext cx="0" cy="223800"/>
            </a:xfrm>
            <a:prstGeom prst="straightConnector1">
              <a:avLst/>
            </a:prstGeom>
            <a:noFill/>
            <a:ln w="9525" cap="flat" cmpd="sng">
              <a:solidFill>
                <a:srgbClr val="7F7F7F"/>
              </a:solidFill>
              <a:prstDash val="solid"/>
              <a:round/>
              <a:headEnd type="none" w="sm" len="sm"/>
              <a:tailEnd type="none" w="sm" len="sm"/>
            </a:ln>
          </p:spPr>
        </p:cxnSp>
        <p:sp>
          <p:nvSpPr>
            <p:cNvPr id="273" name="Google Shape;1929;p34">
              <a:extLst>
                <a:ext uri="{FF2B5EF4-FFF2-40B4-BE49-F238E27FC236}">
                  <a16:creationId xmlns:a16="http://schemas.microsoft.com/office/drawing/2014/main" id="{E6D5F40C-E26E-455F-BF5A-F003AE4EA8B0}"/>
                </a:ext>
              </a:extLst>
            </p:cNvPr>
            <p:cNvSpPr/>
            <p:nvPr/>
          </p:nvSpPr>
          <p:spPr>
            <a:xfrm>
              <a:off x="3561931" y="1345525"/>
              <a:ext cx="745224" cy="233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Management</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4" name="Google Shape;1930;p34">
              <a:extLst>
                <a:ext uri="{FF2B5EF4-FFF2-40B4-BE49-F238E27FC236}">
                  <a16:creationId xmlns:a16="http://schemas.microsoft.com/office/drawing/2014/main" id="{8A7252C4-E913-4D75-9E45-FDB5B16EC635}"/>
                </a:ext>
              </a:extLst>
            </p:cNvPr>
            <p:cNvSpPr/>
            <p:nvPr/>
          </p:nvSpPr>
          <p:spPr>
            <a:xfrm>
              <a:off x="4461100" y="1345525"/>
              <a:ext cx="719700" cy="233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Logging</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5" name="Google Shape;1931;p34">
              <a:extLst>
                <a:ext uri="{FF2B5EF4-FFF2-40B4-BE49-F238E27FC236}">
                  <a16:creationId xmlns:a16="http://schemas.microsoft.com/office/drawing/2014/main" id="{D2FFBB68-BE4C-42E3-A086-989FC0F6C78C}"/>
                </a:ext>
              </a:extLst>
            </p:cNvPr>
            <p:cNvSpPr/>
            <p:nvPr/>
          </p:nvSpPr>
          <p:spPr>
            <a:xfrm>
              <a:off x="5360276" y="1345525"/>
              <a:ext cx="719700" cy="233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Analytics</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76" name="Google Shape;1932;p34">
            <a:extLst>
              <a:ext uri="{FF2B5EF4-FFF2-40B4-BE49-F238E27FC236}">
                <a16:creationId xmlns:a16="http://schemas.microsoft.com/office/drawing/2014/main" id="{9C8353D7-55DB-4D68-AECE-3DF0165DEAD9}"/>
              </a:ext>
            </a:extLst>
          </p:cNvPr>
          <p:cNvSpPr/>
          <p:nvPr/>
        </p:nvSpPr>
        <p:spPr>
          <a:xfrm>
            <a:off x="1699560" y="3498502"/>
            <a:ext cx="510540" cy="45408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dirty="0">
                <a:ln>
                  <a:noFill/>
                </a:ln>
                <a:solidFill>
                  <a:srgbClr val="000000"/>
                </a:solidFill>
                <a:effectLst/>
                <a:uLnTx/>
                <a:uFillTx/>
                <a:latin typeface="Arial"/>
                <a:ea typeface="Arial"/>
                <a:cs typeface="Arial"/>
                <a:sym typeface="Arial"/>
              </a:rPr>
              <a:t>One World</a:t>
            </a:r>
          </a:p>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dirty="0">
                <a:ln>
                  <a:noFill/>
                </a:ln>
                <a:solidFill>
                  <a:srgbClr val="000000"/>
                </a:solidFill>
                <a:effectLst/>
                <a:uLnTx/>
                <a:uFillTx/>
                <a:latin typeface="Arial"/>
                <a:ea typeface="Arial"/>
                <a:cs typeface="Arial"/>
                <a:sym typeface="Arial"/>
              </a:rPr>
              <a:t>Terrain</a:t>
            </a:r>
            <a:endParaRPr kumimoji="0" sz="6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77" name="Google Shape;1933;p34">
            <a:extLst>
              <a:ext uri="{FF2B5EF4-FFF2-40B4-BE49-F238E27FC236}">
                <a16:creationId xmlns:a16="http://schemas.microsoft.com/office/drawing/2014/main" id="{35C36635-F671-455E-BF74-D298642345D4}"/>
              </a:ext>
            </a:extLst>
          </p:cNvPr>
          <p:cNvCxnSpPr>
            <a:cxnSpLocks/>
            <a:stCxn id="276" idx="1"/>
          </p:cNvCxnSpPr>
          <p:nvPr/>
        </p:nvCxnSpPr>
        <p:spPr>
          <a:xfrm flipH="1" flipV="1">
            <a:off x="1954829" y="3302176"/>
            <a:ext cx="1" cy="196326"/>
          </a:xfrm>
          <a:prstGeom prst="straightConnector1">
            <a:avLst/>
          </a:prstGeom>
          <a:noFill/>
          <a:ln w="9525" cap="flat" cmpd="sng">
            <a:solidFill>
              <a:srgbClr val="7F7F7F"/>
            </a:solidFill>
            <a:prstDash val="solid"/>
            <a:round/>
            <a:headEnd type="none" w="sm" len="sm"/>
            <a:tailEnd type="none" w="sm" len="sm"/>
          </a:ln>
        </p:spPr>
      </p:cxnSp>
      <p:sp>
        <p:nvSpPr>
          <p:cNvPr id="278" name="Google Shape;1934;p34">
            <a:extLst>
              <a:ext uri="{FF2B5EF4-FFF2-40B4-BE49-F238E27FC236}">
                <a16:creationId xmlns:a16="http://schemas.microsoft.com/office/drawing/2014/main" id="{428BE7CE-95C9-4CF5-A7F8-CCEEB643317B}"/>
              </a:ext>
            </a:extLst>
          </p:cNvPr>
          <p:cNvSpPr/>
          <p:nvPr/>
        </p:nvSpPr>
        <p:spPr>
          <a:xfrm>
            <a:off x="6947167" y="1235233"/>
            <a:ext cx="454800" cy="31170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79" name="Google Shape;1935;p34">
            <a:extLst>
              <a:ext uri="{FF2B5EF4-FFF2-40B4-BE49-F238E27FC236}">
                <a16:creationId xmlns:a16="http://schemas.microsoft.com/office/drawing/2014/main" id="{C0BDE527-3BF1-45AA-89A2-FEFF550F5026}"/>
              </a:ext>
            </a:extLst>
          </p:cNvPr>
          <p:cNvCxnSpPr>
            <a:endCxn id="278" idx="3"/>
          </p:cNvCxnSpPr>
          <p:nvPr/>
        </p:nvCxnSpPr>
        <p:spPr>
          <a:xfrm rot="10800000">
            <a:off x="7174567" y="1546933"/>
            <a:ext cx="0" cy="267900"/>
          </a:xfrm>
          <a:prstGeom prst="straightConnector1">
            <a:avLst/>
          </a:prstGeom>
          <a:noFill/>
          <a:ln w="9525" cap="flat" cmpd="sng">
            <a:solidFill>
              <a:srgbClr val="7F7F7F"/>
            </a:solidFill>
            <a:prstDash val="solid"/>
            <a:round/>
            <a:headEnd type="none" w="sm" len="sm"/>
            <a:tailEnd type="none" w="sm" len="sm"/>
          </a:ln>
        </p:spPr>
      </p:cxnSp>
      <p:sp>
        <p:nvSpPr>
          <p:cNvPr id="280" name="Google Shape;1936;p34">
            <a:extLst>
              <a:ext uri="{FF2B5EF4-FFF2-40B4-BE49-F238E27FC236}">
                <a16:creationId xmlns:a16="http://schemas.microsoft.com/office/drawing/2014/main" id="{B01EE717-2B42-436C-8512-012F788867AC}"/>
              </a:ext>
            </a:extLst>
          </p:cNvPr>
          <p:cNvSpPr/>
          <p:nvPr/>
        </p:nvSpPr>
        <p:spPr>
          <a:xfrm>
            <a:off x="7585533" y="1235233"/>
            <a:ext cx="454800" cy="31170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81" name="Google Shape;1937;p34">
            <a:extLst>
              <a:ext uri="{FF2B5EF4-FFF2-40B4-BE49-F238E27FC236}">
                <a16:creationId xmlns:a16="http://schemas.microsoft.com/office/drawing/2014/main" id="{10198DC8-CBD0-4B0A-9F63-4A31A75A9C1C}"/>
              </a:ext>
            </a:extLst>
          </p:cNvPr>
          <p:cNvCxnSpPr>
            <a:endCxn id="280" idx="3"/>
          </p:cNvCxnSpPr>
          <p:nvPr/>
        </p:nvCxnSpPr>
        <p:spPr>
          <a:xfrm rot="10800000">
            <a:off x="7812933" y="1546933"/>
            <a:ext cx="0" cy="267900"/>
          </a:xfrm>
          <a:prstGeom prst="straightConnector1">
            <a:avLst/>
          </a:prstGeom>
          <a:noFill/>
          <a:ln w="9525" cap="flat" cmpd="sng">
            <a:solidFill>
              <a:srgbClr val="7F7F7F"/>
            </a:solidFill>
            <a:prstDash val="solid"/>
            <a:round/>
            <a:headEnd type="none" w="sm" len="sm"/>
            <a:tailEnd type="none" w="sm" len="sm"/>
          </a:ln>
        </p:spPr>
      </p:cxnSp>
      <p:grpSp>
        <p:nvGrpSpPr>
          <p:cNvPr id="282" name="Google Shape;1938;p34">
            <a:extLst>
              <a:ext uri="{FF2B5EF4-FFF2-40B4-BE49-F238E27FC236}">
                <a16:creationId xmlns:a16="http://schemas.microsoft.com/office/drawing/2014/main" id="{C90F625C-79EA-41F6-9FA1-2BDE13F08DB8}"/>
              </a:ext>
            </a:extLst>
          </p:cNvPr>
          <p:cNvGrpSpPr/>
          <p:nvPr/>
        </p:nvGrpSpPr>
        <p:grpSpPr>
          <a:xfrm>
            <a:off x="5307279" y="2321136"/>
            <a:ext cx="407794" cy="410023"/>
            <a:chOff x="1655075" y="3392325"/>
            <a:chExt cx="548700" cy="551700"/>
          </a:xfrm>
        </p:grpSpPr>
        <p:sp>
          <p:nvSpPr>
            <p:cNvPr id="283" name="Google Shape;1939;p34">
              <a:extLst>
                <a:ext uri="{FF2B5EF4-FFF2-40B4-BE49-F238E27FC236}">
                  <a16:creationId xmlns:a16="http://schemas.microsoft.com/office/drawing/2014/main" id="{7DFF8488-A4CF-4EB6-8940-D617AF46587B}"/>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84" name="Google Shape;1940;p34">
              <a:extLst>
                <a:ext uri="{FF2B5EF4-FFF2-40B4-BE49-F238E27FC236}">
                  <a16:creationId xmlns:a16="http://schemas.microsoft.com/office/drawing/2014/main" id="{270BB5CA-111B-4B6C-8B6E-243337202CFB}"/>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285" name="Google Shape;1941;p34">
            <a:extLst>
              <a:ext uri="{FF2B5EF4-FFF2-40B4-BE49-F238E27FC236}">
                <a16:creationId xmlns:a16="http://schemas.microsoft.com/office/drawing/2014/main" id="{E231483F-72E9-44C0-ABAD-F56A28A84BB3}"/>
              </a:ext>
            </a:extLst>
          </p:cNvPr>
          <p:cNvSpPr txBox="1"/>
          <p:nvPr/>
        </p:nvSpPr>
        <p:spPr>
          <a:xfrm>
            <a:off x="5715075" y="2172675"/>
            <a:ext cx="3084000" cy="627600"/>
          </a:xfrm>
          <a:prstGeom prst="rect">
            <a:avLst/>
          </a:prstGeom>
          <a:noFill/>
          <a:ln>
            <a:noFill/>
          </a:ln>
        </p:spPr>
        <p:txBody>
          <a:bodyPr spcFirstLastPara="1" wrap="square" lIns="121900" tIns="121900" rIns="121900" bIns="121900" anchor="t" anchorCtr="0">
            <a:noAutofit/>
          </a:bodyPr>
          <a:lstStyle/>
          <a:p>
            <a:pPr marL="76200"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Protocol/Data Interoperability</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76200"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Data Routing/Filtering</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286" name="Google Shape;1942;p34">
            <a:extLst>
              <a:ext uri="{FF2B5EF4-FFF2-40B4-BE49-F238E27FC236}">
                <a16:creationId xmlns:a16="http://schemas.microsoft.com/office/drawing/2014/main" id="{EE2FB4E5-788C-49BB-A3E4-7BD6091D4927}"/>
              </a:ext>
            </a:extLst>
          </p:cNvPr>
          <p:cNvGrpSpPr/>
          <p:nvPr/>
        </p:nvGrpSpPr>
        <p:grpSpPr>
          <a:xfrm>
            <a:off x="4270816" y="4629919"/>
            <a:ext cx="629259" cy="237580"/>
            <a:chOff x="3561931" y="1345525"/>
            <a:chExt cx="2518045" cy="457500"/>
          </a:xfrm>
        </p:grpSpPr>
        <p:cxnSp>
          <p:nvCxnSpPr>
            <p:cNvPr id="287" name="Google Shape;1943;p34">
              <a:extLst>
                <a:ext uri="{FF2B5EF4-FFF2-40B4-BE49-F238E27FC236}">
                  <a16:creationId xmlns:a16="http://schemas.microsoft.com/office/drawing/2014/main" id="{512F4DD5-CA58-4244-99BE-34407CCD398D}"/>
                </a:ext>
              </a:extLst>
            </p:cNvPr>
            <p:cNvCxnSpPr/>
            <p:nvPr/>
          </p:nvCxnSpPr>
          <p:spPr>
            <a:xfrm rot="10800000">
              <a:off x="3921781"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88" name="Google Shape;1944;p34">
              <a:extLst>
                <a:ext uri="{FF2B5EF4-FFF2-40B4-BE49-F238E27FC236}">
                  <a16:creationId xmlns:a16="http://schemas.microsoft.com/office/drawing/2014/main" id="{8EB43B38-33D0-4346-B595-E52E58BCAD91}"/>
                </a:ext>
              </a:extLst>
            </p:cNvPr>
            <p:cNvCxnSpPr/>
            <p:nvPr/>
          </p:nvCxnSpPr>
          <p:spPr>
            <a:xfrm rot="10800000">
              <a:off x="5720126"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89" name="Google Shape;1945;p34">
              <a:extLst>
                <a:ext uri="{FF2B5EF4-FFF2-40B4-BE49-F238E27FC236}">
                  <a16:creationId xmlns:a16="http://schemas.microsoft.com/office/drawing/2014/main" id="{CBE8B927-33F1-485B-B11B-C669844873E0}"/>
                </a:ext>
              </a:extLst>
            </p:cNvPr>
            <p:cNvCxnSpPr/>
            <p:nvPr/>
          </p:nvCxnSpPr>
          <p:spPr>
            <a:xfrm rot="10800000">
              <a:off x="4820950" y="1579225"/>
              <a:ext cx="0" cy="223800"/>
            </a:xfrm>
            <a:prstGeom prst="straightConnector1">
              <a:avLst/>
            </a:prstGeom>
            <a:noFill/>
            <a:ln w="9525" cap="flat" cmpd="sng">
              <a:solidFill>
                <a:srgbClr val="7F7F7F"/>
              </a:solidFill>
              <a:prstDash val="solid"/>
              <a:round/>
              <a:headEnd type="none" w="sm" len="sm"/>
              <a:tailEnd type="none" w="sm" len="sm"/>
            </a:ln>
          </p:spPr>
        </p:cxnSp>
        <p:sp>
          <p:nvSpPr>
            <p:cNvPr id="290" name="Google Shape;1946;p34">
              <a:extLst>
                <a:ext uri="{FF2B5EF4-FFF2-40B4-BE49-F238E27FC236}">
                  <a16:creationId xmlns:a16="http://schemas.microsoft.com/office/drawing/2014/main" id="{3E96B936-BDFF-4606-9A8E-406391ADEB53}"/>
                </a:ext>
              </a:extLst>
            </p:cNvPr>
            <p:cNvSpPr/>
            <p:nvPr/>
          </p:nvSpPr>
          <p:spPr>
            <a:xfrm>
              <a:off x="3561931" y="1345525"/>
              <a:ext cx="719700" cy="233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1" name="Google Shape;1947;p34">
              <a:extLst>
                <a:ext uri="{FF2B5EF4-FFF2-40B4-BE49-F238E27FC236}">
                  <a16:creationId xmlns:a16="http://schemas.microsoft.com/office/drawing/2014/main" id="{9841D17D-BB92-49FB-9FE9-178A15FCB06B}"/>
                </a:ext>
              </a:extLst>
            </p:cNvPr>
            <p:cNvSpPr/>
            <p:nvPr/>
          </p:nvSpPr>
          <p:spPr>
            <a:xfrm>
              <a:off x="5360276" y="1345525"/>
              <a:ext cx="719700" cy="233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2" name="Google Shape;1948;p34">
              <a:extLst>
                <a:ext uri="{FF2B5EF4-FFF2-40B4-BE49-F238E27FC236}">
                  <a16:creationId xmlns:a16="http://schemas.microsoft.com/office/drawing/2014/main" id="{7CC2BB3D-01E5-43A2-89ED-D7CCED52CAAF}"/>
                </a:ext>
              </a:extLst>
            </p:cNvPr>
            <p:cNvSpPr/>
            <p:nvPr/>
          </p:nvSpPr>
          <p:spPr>
            <a:xfrm>
              <a:off x="4461100" y="1345525"/>
              <a:ext cx="719700" cy="233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93" name="Google Shape;1949;p34">
            <a:extLst>
              <a:ext uri="{FF2B5EF4-FFF2-40B4-BE49-F238E27FC236}">
                <a16:creationId xmlns:a16="http://schemas.microsoft.com/office/drawing/2014/main" id="{FB4F7E05-F93F-4D63-9B96-DE798095D30B}"/>
              </a:ext>
            </a:extLst>
          </p:cNvPr>
          <p:cNvCxnSpPr>
            <a:cxnSpLocks/>
          </p:cNvCxnSpPr>
          <p:nvPr/>
        </p:nvCxnSpPr>
        <p:spPr>
          <a:xfrm rot="10800000">
            <a:off x="6155302" y="1546733"/>
            <a:ext cx="0" cy="298500"/>
          </a:xfrm>
          <a:prstGeom prst="straightConnector1">
            <a:avLst/>
          </a:prstGeom>
          <a:noFill/>
          <a:ln w="9525" cap="flat" cmpd="sng">
            <a:solidFill>
              <a:srgbClr val="7F7F7F"/>
            </a:solidFill>
            <a:prstDash val="solid"/>
            <a:round/>
            <a:headEnd type="none" w="sm" len="sm"/>
            <a:tailEnd type="none" w="sm" len="sm"/>
          </a:ln>
        </p:spPr>
      </p:cxnSp>
      <p:sp>
        <p:nvSpPr>
          <p:cNvPr id="294" name="Google Shape;1950;p34">
            <a:extLst>
              <a:ext uri="{FF2B5EF4-FFF2-40B4-BE49-F238E27FC236}">
                <a16:creationId xmlns:a16="http://schemas.microsoft.com/office/drawing/2014/main" id="{BA6611D1-1397-46EB-BAC3-C82F7E09E5C7}"/>
              </a:ext>
            </a:extLst>
          </p:cNvPr>
          <p:cNvSpPr/>
          <p:nvPr/>
        </p:nvSpPr>
        <p:spPr>
          <a:xfrm>
            <a:off x="5675502" y="1235233"/>
            <a:ext cx="959700" cy="311700"/>
          </a:xfrm>
          <a:prstGeom prst="rect">
            <a:avLst/>
          </a:prstGeom>
          <a:solidFill>
            <a:srgbClr val="D2D2D2"/>
          </a:solidFill>
          <a:ln w="28575" cap="flat" cmpd="sng">
            <a:solidFill>
              <a:srgbClr val="38761D"/>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Other </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Services</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5" name="Google Shape;1951;p34">
            <a:extLst>
              <a:ext uri="{FF2B5EF4-FFF2-40B4-BE49-F238E27FC236}">
                <a16:creationId xmlns:a16="http://schemas.microsoft.com/office/drawing/2014/main" id="{840AFAEB-56E0-4AFE-AFFB-AC035F36C47C}"/>
              </a:ext>
            </a:extLst>
          </p:cNvPr>
          <p:cNvSpPr txBox="1"/>
          <p:nvPr/>
        </p:nvSpPr>
        <p:spPr>
          <a:xfrm>
            <a:off x="8835100" y="995125"/>
            <a:ext cx="3290100" cy="1805100"/>
          </a:xfrm>
          <a:prstGeom prst="rect">
            <a:avLst/>
          </a:prstGeom>
          <a:noFill/>
          <a:ln>
            <a:noFill/>
          </a:ln>
        </p:spPr>
        <p:txBody>
          <a:bodyPr spcFirstLastPara="1" wrap="square" lIns="121900" tIns="121900" rIns="121900" bIns="121900" anchor="t" anchorCtr="0">
            <a:noAutofit/>
          </a:bodyPr>
          <a:lstStyle/>
          <a:p>
            <a:pPr lvl="0" fontAlgn="auto">
              <a:spcBef>
                <a:spcPts val="0"/>
              </a:spcBef>
              <a:spcAft>
                <a:spcPts val="0"/>
              </a:spcAft>
              <a:buClr>
                <a:srgbClr val="000000"/>
              </a:buClr>
              <a:buSzPts val="1700"/>
              <a:defRPr/>
            </a:pP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A </a:t>
            </a:r>
            <a:r>
              <a:rPr lang="en-US" sz="1700" b="1" kern="0" dirty="0">
                <a:solidFill>
                  <a:srgbClr val="3F3F3F"/>
                </a:solidFill>
                <a:latin typeface="+mn-lt"/>
                <a:ea typeface="Calibri"/>
                <a:cs typeface="Calibri"/>
                <a:sym typeface="Calibri"/>
              </a:rPr>
              <a:t>Hierarchical, </a:t>
            </a: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Loosely-Coupled Design Enables:</a:t>
            </a:r>
            <a:endParaRPr kumimoji="0" sz="1700" b="1" i="0" u="none" strike="noStrike" kern="0" cap="none" spc="0" normalizeH="0" baseline="0" noProof="0" dirty="0">
              <a:ln>
                <a:noFill/>
              </a:ln>
              <a:solidFill>
                <a:srgbClr val="3F3F3F"/>
              </a:solidFill>
              <a:effectLst/>
              <a:uLnTx/>
              <a:uFillTx/>
              <a:latin typeface="+mn-lt"/>
              <a:ea typeface="Calibri"/>
              <a:cs typeface="Calibri"/>
              <a:sym typeface="Calibri"/>
            </a:endParaRPr>
          </a:p>
          <a:p>
            <a:pPr marL="254000" marR="0" lvl="0" indent="-285750" algn="l" defTabSz="914400" rtl="0" eaLnBrk="1" fontAlgn="auto" latinLnBrk="0" hangingPunct="1">
              <a:lnSpc>
                <a:spcPct val="100000"/>
              </a:lnSpc>
              <a:spcBef>
                <a:spcPts val="0"/>
              </a:spcBef>
              <a:spcAft>
                <a:spcPts val="0"/>
              </a:spcAft>
              <a:buClr>
                <a:srgbClr val="000000"/>
              </a:buClr>
              <a:buSzPts val="1700"/>
              <a:buFont typeface="Wingdings" panose="05000000000000000000" pitchFamily="2" charset="2"/>
              <a:buChar char="§"/>
              <a:tabLst/>
              <a:defRPr/>
            </a:pP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 </a:t>
            </a: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Local Ownership</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Disconnected Operation</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Open Architecture</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Capability-as-a-Service</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457200" marR="0" lvl="1"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e.g., AI, Simulation, Data, Devices </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p:txBody>
      </p:sp>
      <p:grpSp>
        <p:nvGrpSpPr>
          <p:cNvPr id="296" name="Google Shape;1952;p34">
            <a:extLst>
              <a:ext uri="{FF2B5EF4-FFF2-40B4-BE49-F238E27FC236}">
                <a16:creationId xmlns:a16="http://schemas.microsoft.com/office/drawing/2014/main" id="{BBE832E5-41DE-4494-B22A-5487522FBED3}"/>
              </a:ext>
            </a:extLst>
          </p:cNvPr>
          <p:cNvGrpSpPr/>
          <p:nvPr/>
        </p:nvGrpSpPr>
        <p:grpSpPr>
          <a:xfrm>
            <a:off x="8944275" y="4175507"/>
            <a:ext cx="897300" cy="1334657"/>
            <a:chOff x="13267706" y="3957589"/>
            <a:chExt cx="897300" cy="887700"/>
          </a:xfrm>
        </p:grpSpPr>
        <p:sp>
          <p:nvSpPr>
            <p:cNvPr id="297" name="Google Shape;1953;p34">
              <a:extLst>
                <a:ext uri="{FF2B5EF4-FFF2-40B4-BE49-F238E27FC236}">
                  <a16:creationId xmlns:a16="http://schemas.microsoft.com/office/drawing/2014/main" id="{B397DD3A-C69C-433B-A4D8-41EDB2214B13}"/>
                </a:ext>
              </a:extLst>
            </p:cNvPr>
            <p:cNvSpPr/>
            <p:nvPr/>
          </p:nvSpPr>
          <p:spPr>
            <a:xfrm>
              <a:off x="13267706" y="3957589"/>
              <a:ext cx="897300" cy="887700"/>
            </a:xfrm>
            <a:prstGeom prst="rect">
              <a:avLst/>
            </a:prstGeom>
            <a:solidFill>
              <a:srgbClr val="B3C6E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AI/ML/DL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Augmented</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Reality</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298" name="Google Shape;1954;p34">
              <a:extLst>
                <a:ext uri="{FF2B5EF4-FFF2-40B4-BE49-F238E27FC236}">
                  <a16:creationId xmlns:a16="http://schemas.microsoft.com/office/drawing/2014/main" id="{F5DBED5E-3899-4A07-9DA4-E6418972732A}"/>
                </a:ext>
              </a:extLst>
            </p:cNvPr>
            <p:cNvPicPr preferRelativeResize="0"/>
            <p:nvPr/>
          </p:nvPicPr>
          <p:blipFill rotWithShape="1">
            <a:blip r:embed="rId6">
              <a:alphaModFix/>
            </a:blip>
            <a:srcRect/>
            <a:stretch/>
          </p:blipFill>
          <p:spPr>
            <a:xfrm>
              <a:off x="13337864" y="4367989"/>
              <a:ext cx="772853" cy="415169"/>
            </a:xfrm>
            <a:prstGeom prst="rect">
              <a:avLst/>
            </a:prstGeom>
            <a:noFill/>
            <a:ln>
              <a:noFill/>
            </a:ln>
          </p:spPr>
        </p:pic>
      </p:grpSp>
      <p:grpSp>
        <p:nvGrpSpPr>
          <p:cNvPr id="299" name="Google Shape;1955;p34">
            <a:extLst>
              <a:ext uri="{FF2B5EF4-FFF2-40B4-BE49-F238E27FC236}">
                <a16:creationId xmlns:a16="http://schemas.microsoft.com/office/drawing/2014/main" id="{B33004C6-39D8-4625-8336-6120CBC29ED7}"/>
              </a:ext>
            </a:extLst>
          </p:cNvPr>
          <p:cNvGrpSpPr/>
          <p:nvPr/>
        </p:nvGrpSpPr>
        <p:grpSpPr>
          <a:xfrm>
            <a:off x="6969075" y="4160627"/>
            <a:ext cx="1830000" cy="1628400"/>
            <a:chOff x="7197675" y="3932027"/>
            <a:chExt cx="1830000" cy="1628400"/>
          </a:xfrm>
        </p:grpSpPr>
        <p:sp>
          <p:nvSpPr>
            <p:cNvPr id="300" name="Google Shape;1956;p34">
              <a:extLst>
                <a:ext uri="{FF2B5EF4-FFF2-40B4-BE49-F238E27FC236}">
                  <a16:creationId xmlns:a16="http://schemas.microsoft.com/office/drawing/2014/main" id="{82B11C86-F273-4211-8286-9F61C61B8F6F}"/>
                </a:ext>
              </a:extLst>
            </p:cNvPr>
            <p:cNvSpPr/>
            <p:nvPr/>
          </p:nvSpPr>
          <p:spPr>
            <a:xfrm>
              <a:off x="7197675" y="3932027"/>
              <a:ext cx="1830000" cy="1628400"/>
            </a:xfrm>
            <a:prstGeom prst="rect">
              <a:avLst/>
            </a:prstGeom>
            <a:solidFill>
              <a:srgbClr val="D8E2F3"/>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Autonomous Systems</a:t>
              </a:r>
              <a:endParaRPr kumimoji="0"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01" name="Google Shape;1957;p34">
              <a:extLst>
                <a:ext uri="{FF2B5EF4-FFF2-40B4-BE49-F238E27FC236}">
                  <a16:creationId xmlns:a16="http://schemas.microsoft.com/office/drawing/2014/main" id="{6DE0F374-EEFD-4AE6-9A03-8928D869DC75}"/>
                </a:ext>
              </a:extLst>
            </p:cNvPr>
            <p:cNvSpPr/>
            <p:nvPr/>
          </p:nvSpPr>
          <p:spPr>
            <a:xfrm>
              <a:off x="7332701" y="5122050"/>
              <a:ext cx="660000" cy="3138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Maritime</a:t>
              </a:r>
              <a:endParaRPr kumimoji="0" sz="105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02" name="Google Shape;1958;p34">
              <a:extLst>
                <a:ext uri="{FF2B5EF4-FFF2-40B4-BE49-F238E27FC236}">
                  <a16:creationId xmlns:a16="http://schemas.microsoft.com/office/drawing/2014/main" id="{048F4AFD-B9D2-4CD7-81B2-924F58288199}"/>
                </a:ext>
              </a:extLst>
            </p:cNvPr>
            <p:cNvGrpSpPr/>
            <p:nvPr/>
          </p:nvGrpSpPr>
          <p:grpSpPr>
            <a:xfrm>
              <a:off x="7331079" y="4187433"/>
              <a:ext cx="1563229" cy="1248416"/>
              <a:chOff x="2498010" y="2345066"/>
              <a:chExt cx="1563229" cy="1248416"/>
            </a:xfrm>
          </p:grpSpPr>
          <p:sp>
            <p:nvSpPr>
              <p:cNvPr id="303" name="Google Shape;1959;p34">
                <a:extLst>
                  <a:ext uri="{FF2B5EF4-FFF2-40B4-BE49-F238E27FC236}">
                    <a16:creationId xmlns:a16="http://schemas.microsoft.com/office/drawing/2014/main" id="{D5F73BD3-0082-49D4-B6D6-DF32712DF328}"/>
                  </a:ext>
                </a:extLst>
              </p:cNvPr>
              <p:cNvSpPr/>
              <p:nvPr/>
            </p:nvSpPr>
            <p:spPr>
              <a:xfrm>
                <a:off x="2504922" y="2904870"/>
                <a:ext cx="654600" cy="3039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4" name="Google Shape;1960;p34">
                <a:extLst>
                  <a:ext uri="{FF2B5EF4-FFF2-40B4-BE49-F238E27FC236}">
                    <a16:creationId xmlns:a16="http://schemas.microsoft.com/office/drawing/2014/main" id="{A7477C09-1A29-4572-868D-5424CDE26C3C}"/>
                  </a:ext>
                </a:extLst>
              </p:cNvPr>
              <p:cNvSpPr/>
              <p:nvPr/>
            </p:nvSpPr>
            <p:spPr>
              <a:xfrm>
                <a:off x="3424639" y="2899404"/>
                <a:ext cx="636600" cy="3219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Helo</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05" name="Google Shape;1961;p34">
                <a:extLst>
                  <a:ext uri="{FF2B5EF4-FFF2-40B4-BE49-F238E27FC236}">
                    <a16:creationId xmlns:a16="http://schemas.microsoft.com/office/drawing/2014/main" id="{ECFC6B7F-9581-4D5D-B55E-5AA904702B91}"/>
                  </a:ext>
                </a:extLst>
              </p:cNvPr>
              <p:cNvPicPr preferRelativeResize="0"/>
              <p:nvPr/>
            </p:nvPicPr>
            <p:blipFill rotWithShape="1">
              <a:blip r:embed="rId7">
                <a:alphaModFix/>
              </a:blip>
              <a:srcRect r="20191"/>
              <a:stretch/>
            </p:blipFill>
            <p:spPr>
              <a:xfrm>
                <a:off x="3406260" y="2345066"/>
                <a:ext cx="621968" cy="467428"/>
              </a:xfrm>
              <a:prstGeom prst="rect">
                <a:avLst/>
              </a:prstGeom>
              <a:noFill/>
              <a:ln>
                <a:noFill/>
              </a:ln>
            </p:spPr>
          </p:pic>
          <p:pic>
            <p:nvPicPr>
              <p:cNvPr id="306" name="Google Shape;1962;p34">
                <a:extLst>
                  <a:ext uri="{FF2B5EF4-FFF2-40B4-BE49-F238E27FC236}">
                    <a16:creationId xmlns:a16="http://schemas.microsoft.com/office/drawing/2014/main" id="{49F28DE4-7134-4AFB-BA16-509AAB0D0778}"/>
                  </a:ext>
                </a:extLst>
              </p:cNvPr>
              <p:cNvPicPr preferRelativeResize="0"/>
              <p:nvPr/>
            </p:nvPicPr>
            <p:blipFill rotWithShape="1">
              <a:blip r:embed="rId8">
                <a:alphaModFix/>
              </a:blip>
              <a:srcRect/>
              <a:stretch/>
            </p:blipFill>
            <p:spPr>
              <a:xfrm>
                <a:off x="2498010" y="2372166"/>
                <a:ext cx="811249" cy="399611"/>
              </a:xfrm>
              <a:prstGeom prst="rect">
                <a:avLst/>
              </a:prstGeom>
              <a:noFill/>
              <a:ln>
                <a:noFill/>
              </a:ln>
            </p:spPr>
          </p:pic>
          <p:sp>
            <p:nvSpPr>
              <p:cNvPr id="307" name="Google Shape;1963;p34">
                <a:extLst>
                  <a:ext uri="{FF2B5EF4-FFF2-40B4-BE49-F238E27FC236}">
                    <a16:creationId xmlns:a16="http://schemas.microsoft.com/office/drawing/2014/main" id="{7BA0E5D0-646A-4D2B-89FF-B5EFFFCC61F9}"/>
                  </a:ext>
                </a:extLst>
              </p:cNvPr>
              <p:cNvSpPr/>
              <p:nvPr/>
            </p:nvSpPr>
            <p:spPr>
              <a:xfrm>
                <a:off x="3410046" y="3279682"/>
                <a:ext cx="647400" cy="3138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Ground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nvGrpSpPr>
          <p:cNvPr id="308" name="Google Shape;1964;p34">
            <a:extLst>
              <a:ext uri="{FF2B5EF4-FFF2-40B4-BE49-F238E27FC236}">
                <a16:creationId xmlns:a16="http://schemas.microsoft.com/office/drawing/2014/main" id="{33494DBA-7F35-4FDA-9097-DD2AA9C761F8}"/>
              </a:ext>
            </a:extLst>
          </p:cNvPr>
          <p:cNvGrpSpPr/>
          <p:nvPr/>
        </p:nvGrpSpPr>
        <p:grpSpPr>
          <a:xfrm>
            <a:off x="9986775" y="4530976"/>
            <a:ext cx="1578132" cy="887699"/>
            <a:chOff x="10215375" y="4097513"/>
            <a:chExt cx="1578132" cy="887699"/>
          </a:xfrm>
        </p:grpSpPr>
        <p:pic>
          <p:nvPicPr>
            <p:cNvPr id="309" name="Google Shape;1965;p34">
              <a:extLst>
                <a:ext uri="{FF2B5EF4-FFF2-40B4-BE49-F238E27FC236}">
                  <a16:creationId xmlns:a16="http://schemas.microsoft.com/office/drawing/2014/main" id="{7715A94D-ADE9-4AFA-89CD-566997E68771}"/>
                </a:ext>
              </a:extLst>
            </p:cNvPr>
            <p:cNvPicPr preferRelativeResize="0"/>
            <p:nvPr/>
          </p:nvPicPr>
          <p:blipFill rotWithShape="1">
            <a:blip r:embed="rId9">
              <a:alphaModFix/>
            </a:blip>
            <a:srcRect/>
            <a:stretch/>
          </p:blipFill>
          <p:spPr>
            <a:xfrm>
              <a:off x="10215375" y="4097513"/>
              <a:ext cx="1578132" cy="887699"/>
            </a:xfrm>
            <a:prstGeom prst="rect">
              <a:avLst/>
            </a:prstGeom>
            <a:noFill/>
            <a:ln>
              <a:noFill/>
            </a:ln>
          </p:spPr>
        </p:pic>
        <p:sp>
          <p:nvSpPr>
            <p:cNvPr id="310" name="Google Shape;1966;p34">
              <a:extLst>
                <a:ext uri="{FF2B5EF4-FFF2-40B4-BE49-F238E27FC236}">
                  <a16:creationId xmlns:a16="http://schemas.microsoft.com/office/drawing/2014/main" id="{FCDB441C-0957-4C66-8FD5-10C1DFB64C86}"/>
                </a:ext>
              </a:extLst>
            </p:cNvPr>
            <p:cNvSpPr/>
            <p:nvPr/>
          </p:nvSpPr>
          <p:spPr>
            <a:xfrm>
              <a:off x="10364800" y="4187825"/>
              <a:ext cx="366700" cy="747725"/>
            </a:xfrm>
            <a:custGeom>
              <a:avLst/>
              <a:gdLst/>
              <a:ahLst/>
              <a:cxnLst/>
              <a:rect l="l" t="t" r="r" b="b"/>
              <a:pathLst>
                <a:path w="14668" h="29909" extrusionOk="0">
                  <a:moveTo>
                    <a:pt x="14097" y="29909"/>
                  </a:moveTo>
                  <a:lnTo>
                    <a:pt x="11430" y="23813"/>
                  </a:lnTo>
                  <a:lnTo>
                    <a:pt x="14097" y="13335"/>
                  </a:lnTo>
                  <a:lnTo>
                    <a:pt x="14668" y="2286"/>
                  </a:lnTo>
                  <a:lnTo>
                    <a:pt x="9525" y="2858"/>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1" name="Google Shape;1967;p34">
              <a:extLst>
                <a:ext uri="{FF2B5EF4-FFF2-40B4-BE49-F238E27FC236}">
                  <a16:creationId xmlns:a16="http://schemas.microsoft.com/office/drawing/2014/main" id="{6052E528-9B51-42AC-AE43-A7B45B43C2A7}"/>
                </a:ext>
              </a:extLst>
            </p:cNvPr>
            <p:cNvSpPr/>
            <p:nvPr/>
          </p:nvSpPr>
          <p:spPr>
            <a:xfrm>
              <a:off x="10564825" y="4530725"/>
              <a:ext cx="147625" cy="447675"/>
            </a:xfrm>
            <a:custGeom>
              <a:avLst/>
              <a:gdLst/>
              <a:ahLst/>
              <a:cxnLst/>
              <a:rect l="l" t="t" r="r" b="b"/>
              <a:pathLst>
                <a:path w="5905" h="17907" extrusionOk="0">
                  <a:moveTo>
                    <a:pt x="5905" y="0"/>
                  </a:moveTo>
                  <a:lnTo>
                    <a:pt x="0" y="9525"/>
                  </a:lnTo>
                  <a:lnTo>
                    <a:pt x="4381" y="17907"/>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2" name="Google Shape;1968;p34">
              <a:extLst>
                <a:ext uri="{FF2B5EF4-FFF2-40B4-BE49-F238E27FC236}">
                  <a16:creationId xmlns:a16="http://schemas.microsoft.com/office/drawing/2014/main" id="{CFBE2773-67AA-4CA8-8703-4F21CF8CCC2E}"/>
                </a:ext>
              </a:extLst>
            </p:cNvPr>
            <p:cNvSpPr/>
            <p:nvPr/>
          </p:nvSpPr>
          <p:spPr>
            <a:xfrm>
              <a:off x="10864850" y="4654550"/>
              <a:ext cx="357200" cy="314325"/>
            </a:xfrm>
            <a:custGeom>
              <a:avLst/>
              <a:gdLst/>
              <a:ahLst/>
              <a:cxnLst/>
              <a:rect l="l" t="t" r="r" b="b"/>
              <a:pathLst>
                <a:path w="14288" h="12573" extrusionOk="0">
                  <a:moveTo>
                    <a:pt x="0" y="11811"/>
                  </a:moveTo>
                  <a:lnTo>
                    <a:pt x="4953" y="5715"/>
                  </a:lnTo>
                  <a:lnTo>
                    <a:pt x="6096" y="0"/>
                  </a:lnTo>
                  <a:lnTo>
                    <a:pt x="12764" y="5144"/>
                  </a:lnTo>
                  <a:lnTo>
                    <a:pt x="14288" y="12573"/>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3" name="Google Shape;1969;p34">
              <a:extLst>
                <a:ext uri="{FF2B5EF4-FFF2-40B4-BE49-F238E27FC236}">
                  <a16:creationId xmlns:a16="http://schemas.microsoft.com/office/drawing/2014/main" id="{53052D8E-68D0-4718-B59C-19AF2CFDD75D}"/>
                </a:ext>
              </a:extLst>
            </p:cNvPr>
            <p:cNvSpPr/>
            <p:nvPr/>
          </p:nvSpPr>
          <p:spPr>
            <a:xfrm>
              <a:off x="11079175" y="4449775"/>
              <a:ext cx="176200" cy="71425"/>
            </a:xfrm>
            <a:custGeom>
              <a:avLst/>
              <a:gdLst/>
              <a:ahLst/>
              <a:cxnLst/>
              <a:rect l="l" t="t" r="r" b="b"/>
              <a:pathLst>
                <a:path w="7048" h="2857" extrusionOk="0">
                  <a:moveTo>
                    <a:pt x="7048" y="1143"/>
                  </a:moveTo>
                  <a:lnTo>
                    <a:pt x="4572" y="2857"/>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4" name="Google Shape;1970;p34">
              <a:extLst>
                <a:ext uri="{FF2B5EF4-FFF2-40B4-BE49-F238E27FC236}">
                  <a16:creationId xmlns:a16="http://schemas.microsoft.com/office/drawing/2014/main" id="{E72C3B8C-1300-4173-AC3C-E07BE5F330CE}"/>
                </a:ext>
              </a:extLst>
            </p:cNvPr>
            <p:cNvSpPr/>
            <p:nvPr/>
          </p:nvSpPr>
          <p:spPr>
            <a:xfrm>
              <a:off x="11022025" y="4454525"/>
              <a:ext cx="57150" cy="204800"/>
            </a:xfrm>
            <a:custGeom>
              <a:avLst/>
              <a:gdLst/>
              <a:ahLst/>
              <a:cxnLst/>
              <a:rect l="l" t="t" r="r" b="b"/>
              <a:pathLst>
                <a:path w="2286" h="8192" extrusionOk="0">
                  <a:moveTo>
                    <a:pt x="2286" y="0"/>
                  </a:moveTo>
                  <a:lnTo>
                    <a:pt x="0" y="8192"/>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5" name="Google Shape;1971;p34">
              <a:extLst>
                <a:ext uri="{FF2B5EF4-FFF2-40B4-BE49-F238E27FC236}">
                  <a16:creationId xmlns:a16="http://schemas.microsoft.com/office/drawing/2014/main" id="{75A11D73-A8EB-4654-BA5D-70693B2C0052}"/>
                </a:ext>
              </a:extLst>
            </p:cNvPr>
            <p:cNvSpPr/>
            <p:nvPr/>
          </p:nvSpPr>
          <p:spPr>
            <a:xfrm>
              <a:off x="11431600" y="4478350"/>
              <a:ext cx="342900" cy="447675"/>
            </a:xfrm>
            <a:custGeom>
              <a:avLst/>
              <a:gdLst/>
              <a:ahLst/>
              <a:cxnLst/>
              <a:rect l="l" t="t" r="r" b="b"/>
              <a:pathLst>
                <a:path w="13716" h="17907" extrusionOk="0">
                  <a:moveTo>
                    <a:pt x="2476" y="2476"/>
                  </a:moveTo>
                  <a:lnTo>
                    <a:pt x="0" y="3619"/>
                  </a:lnTo>
                  <a:lnTo>
                    <a:pt x="3429" y="0"/>
                  </a:lnTo>
                  <a:lnTo>
                    <a:pt x="4953" y="6096"/>
                  </a:lnTo>
                  <a:lnTo>
                    <a:pt x="952" y="17907"/>
                  </a:lnTo>
                  <a:lnTo>
                    <a:pt x="4953" y="6477"/>
                  </a:lnTo>
                  <a:lnTo>
                    <a:pt x="13716" y="17907"/>
                  </a:lnTo>
                </a:path>
              </a:pathLst>
            </a:custGeom>
            <a:noFill/>
            <a:ln w="9525" cap="flat" cmpd="sng">
              <a:solidFill>
                <a:srgbClr val="FF0000"/>
              </a:solidFill>
              <a:prstDash val="solid"/>
              <a:round/>
              <a:headEnd type="none" w="sm" len="sm"/>
              <a:tailEnd type="none" w="sm" len="sm"/>
            </a:ln>
          </p:spPr>
          <p:txBody>
            <a:bodyPr/>
            <a:lstStyle/>
            <a:p>
              <a:endParaRPr lang="en-US"/>
            </a:p>
          </p:txBody>
        </p:sp>
      </p:grpSp>
      <p:cxnSp>
        <p:nvCxnSpPr>
          <p:cNvPr id="316" name="Google Shape;1972;p34">
            <a:extLst>
              <a:ext uri="{FF2B5EF4-FFF2-40B4-BE49-F238E27FC236}">
                <a16:creationId xmlns:a16="http://schemas.microsoft.com/office/drawing/2014/main" id="{505FFA1E-E27D-4EA7-AFD9-E6C728FF19AA}"/>
              </a:ext>
            </a:extLst>
          </p:cNvPr>
          <p:cNvCxnSpPr>
            <a:cxnSpLocks/>
          </p:cNvCxnSpPr>
          <p:nvPr/>
        </p:nvCxnSpPr>
        <p:spPr>
          <a:xfrm>
            <a:off x="7884075" y="3308809"/>
            <a:ext cx="0" cy="849300"/>
          </a:xfrm>
          <a:prstGeom prst="straightConnector1">
            <a:avLst/>
          </a:prstGeom>
          <a:noFill/>
          <a:ln w="28575" cap="flat" cmpd="sng">
            <a:solidFill>
              <a:srgbClr val="999999"/>
            </a:solidFill>
            <a:prstDash val="solid"/>
            <a:round/>
            <a:headEnd type="none" w="sm" len="sm"/>
            <a:tailEnd type="none" w="sm" len="sm"/>
          </a:ln>
        </p:spPr>
      </p:cxnSp>
      <p:cxnSp>
        <p:nvCxnSpPr>
          <p:cNvPr id="317" name="Google Shape;1973;p34">
            <a:extLst>
              <a:ext uri="{FF2B5EF4-FFF2-40B4-BE49-F238E27FC236}">
                <a16:creationId xmlns:a16="http://schemas.microsoft.com/office/drawing/2014/main" id="{28B6EF27-926F-4F5B-B794-704215F5181B}"/>
              </a:ext>
            </a:extLst>
          </p:cNvPr>
          <p:cNvCxnSpPr>
            <a:cxnSpLocks/>
          </p:cNvCxnSpPr>
          <p:nvPr/>
        </p:nvCxnSpPr>
        <p:spPr>
          <a:xfrm>
            <a:off x="9392932" y="3292291"/>
            <a:ext cx="0" cy="883200"/>
          </a:xfrm>
          <a:prstGeom prst="straightConnector1">
            <a:avLst/>
          </a:prstGeom>
          <a:noFill/>
          <a:ln w="28575" cap="flat" cmpd="sng">
            <a:solidFill>
              <a:srgbClr val="999999"/>
            </a:solidFill>
            <a:prstDash val="solid"/>
            <a:round/>
            <a:headEnd type="none" w="sm" len="sm"/>
            <a:tailEnd type="none" w="sm" len="sm"/>
          </a:ln>
        </p:spPr>
      </p:cxnSp>
      <p:cxnSp>
        <p:nvCxnSpPr>
          <p:cNvPr id="318" name="Google Shape;1974;p34">
            <a:extLst>
              <a:ext uri="{FF2B5EF4-FFF2-40B4-BE49-F238E27FC236}">
                <a16:creationId xmlns:a16="http://schemas.microsoft.com/office/drawing/2014/main" id="{CB9021EE-80C4-428E-BAEC-1BA06A2252B0}"/>
              </a:ext>
            </a:extLst>
          </p:cNvPr>
          <p:cNvCxnSpPr>
            <a:cxnSpLocks/>
          </p:cNvCxnSpPr>
          <p:nvPr/>
        </p:nvCxnSpPr>
        <p:spPr>
          <a:xfrm>
            <a:off x="10775850" y="3298201"/>
            <a:ext cx="0" cy="883200"/>
          </a:xfrm>
          <a:prstGeom prst="straightConnector1">
            <a:avLst/>
          </a:prstGeom>
          <a:noFill/>
          <a:ln w="28575" cap="flat" cmpd="sng">
            <a:solidFill>
              <a:srgbClr val="999999"/>
            </a:solidFill>
            <a:prstDash val="solid"/>
            <a:round/>
            <a:headEnd type="none" w="sm" len="sm"/>
            <a:tailEnd type="none" w="sm" len="sm"/>
          </a:ln>
        </p:spPr>
      </p:cxnSp>
      <p:sp>
        <p:nvSpPr>
          <p:cNvPr id="319" name="Google Shape;1975;p34">
            <a:extLst>
              <a:ext uri="{FF2B5EF4-FFF2-40B4-BE49-F238E27FC236}">
                <a16:creationId xmlns:a16="http://schemas.microsoft.com/office/drawing/2014/main" id="{B9FB44E7-A203-4A06-AE71-768F33A54776}"/>
              </a:ext>
            </a:extLst>
          </p:cNvPr>
          <p:cNvSpPr/>
          <p:nvPr/>
        </p:nvSpPr>
        <p:spPr>
          <a:xfrm>
            <a:off x="5086825" y="3464177"/>
            <a:ext cx="897300" cy="410100"/>
          </a:xfrm>
          <a:prstGeom prst="rect">
            <a:avLst/>
          </a:prstGeom>
          <a:solidFill>
            <a:srgbClr val="B3C6E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 Training</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Scenarios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320" name="Google Shape;1976;p34">
            <a:extLst>
              <a:ext uri="{FF2B5EF4-FFF2-40B4-BE49-F238E27FC236}">
                <a16:creationId xmlns:a16="http://schemas.microsoft.com/office/drawing/2014/main" id="{E3EE476F-06F4-4636-8850-DBB59738C494}"/>
              </a:ext>
            </a:extLst>
          </p:cNvPr>
          <p:cNvCxnSpPr>
            <a:endCxn id="319" idx="0"/>
          </p:cNvCxnSpPr>
          <p:nvPr/>
        </p:nvCxnSpPr>
        <p:spPr>
          <a:xfrm>
            <a:off x="5535475" y="3314777"/>
            <a:ext cx="0" cy="149400"/>
          </a:xfrm>
          <a:prstGeom prst="straightConnector1">
            <a:avLst/>
          </a:prstGeom>
          <a:noFill/>
          <a:ln w="28575" cap="flat" cmpd="sng">
            <a:solidFill>
              <a:srgbClr val="999999"/>
            </a:solidFill>
            <a:prstDash val="solid"/>
            <a:round/>
            <a:headEnd type="none" w="sm" len="sm"/>
            <a:tailEnd type="none" w="sm" len="sm"/>
          </a:ln>
        </p:spPr>
      </p:cxnSp>
      <p:sp>
        <p:nvSpPr>
          <p:cNvPr id="321" name="Google Shape;1977;p34">
            <a:extLst>
              <a:ext uri="{FF2B5EF4-FFF2-40B4-BE49-F238E27FC236}">
                <a16:creationId xmlns:a16="http://schemas.microsoft.com/office/drawing/2014/main" id="{42CDE718-CC6B-4BD6-B252-B3896A44CE96}"/>
              </a:ext>
            </a:extLst>
          </p:cNvPr>
          <p:cNvSpPr txBox="1"/>
          <p:nvPr/>
        </p:nvSpPr>
        <p:spPr>
          <a:xfrm>
            <a:off x="2562225" y="5344975"/>
            <a:ext cx="7317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Unity</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2" name="Google Shape;1978;p34">
            <a:extLst>
              <a:ext uri="{FF2B5EF4-FFF2-40B4-BE49-F238E27FC236}">
                <a16:creationId xmlns:a16="http://schemas.microsoft.com/office/drawing/2014/main" id="{A7E62938-7118-4D39-A9ED-6B2F06C46854}"/>
              </a:ext>
            </a:extLst>
          </p:cNvPr>
          <p:cNvSpPr txBox="1"/>
          <p:nvPr/>
        </p:nvSpPr>
        <p:spPr>
          <a:xfrm>
            <a:off x="3952950" y="5344975"/>
            <a:ext cx="7317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Unreal</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3" name="Google Shape;1980;p34">
            <a:extLst>
              <a:ext uri="{FF2B5EF4-FFF2-40B4-BE49-F238E27FC236}">
                <a16:creationId xmlns:a16="http://schemas.microsoft.com/office/drawing/2014/main" id="{533FF48B-B913-4D7D-A58E-EE4B5B0214F2}"/>
              </a:ext>
            </a:extLst>
          </p:cNvPr>
          <p:cNvSpPr txBox="1"/>
          <p:nvPr/>
        </p:nvSpPr>
        <p:spPr>
          <a:xfrm>
            <a:off x="2521325" y="4127200"/>
            <a:ext cx="8973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OtherSim</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4" name="Google Shape;1981;p34">
            <a:extLst>
              <a:ext uri="{FF2B5EF4-FFF2-40B4-BE49-F238E27FC236}">
                <a16:creationId xmlns:a16="http://schemas.microsoft.com/office/drawing/2014/main" id="{F1A9B1D4-B7EA-4DE0-B009-82C369D97C2A}"/>
              </a:ext>
            </a:extLst>
          </p:cNvPr>
          <p:cNvSpPr txBox="1"/>
          <p:nvPr/>
        </p:nvSpPr>
        <p:spPr>
          <a:xfrm>
            <a:off x="4078150" y="4287800"/>
            <a:ext cx="10731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Local Mgmt</a:t>
            </a:r>
            <a:endParaRPr kumimoji="0" sz="13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5" name="Google Shape;1982;p34">
            <a:extLst>
              <a:ext uri="{FF2B5EF4-FFF2-40B4-BE49-F238E27FC236}">
                <a16:creationId xmlns:a16="http://schemas.microsoft.com/office/drawing/2014/main" id="{93C238B2-FD29-49F3-AC40-D8BAC65B9C24}"/>
              </a:ext>
            </a:extLst>
          </p:cNvPr>
          <p:cNvSpPr txBox="1"/>
          <p:nvPr/>
        </p:nvSpPr>
        <p:spPr>
          <a:xfrm rot="-5400000">
            <a:off x="420925" y="4684675"/>
            <a:ext cx="17442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Simulated Worlds</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6" name="Google Shape;1983;p34">
            <a:extLst>
              <a:ext uri="{FF2B5EF4-FFF2-40B4-BE49-F238E27FC236}">
                <a16:creationId xmlns:a16="http://schemas.microsoft.com/office/drawing/2014/main" id="{3B4B51FE-1E04-467E-A49E-7ACA56457E55}"/>
              </a:ext>
            </a:extLst>
          </p:cNvPr>
          <p:cNvSpPr txBox="1"/>
          <p:nvPr/>
        </p:nvSpPr>
        <p:spPr>
          <a:xfrm rot="-5400000">
            <a:off x="5964475" y="4735275"/>
            <a:ext cx="1744200" cy="5247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 World</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27" name="Google Shape;1984;p34">
            <a:extLst>
              <a:ext uri="{FF2B5EF4-FFF2-40B4-BE49-F238E27FC236}">
                <a16:creationId xmlns:a16="http://schemas.microsoft.com/office/drawing/2014/main" id="{5265389D-6F10-46E0-8C0C-719CA06F7AC8}"/>
              </a:ext>
            </a:extLst>
          </p:cNvPr>
          <p:cNvGrpSpPr/>
          <p:nvPr/>
        </p:nvGrpSpPr>
        <p:grpSpPr>
          <a:xfrm>
            <a:off x="7680179" y="3483673"/>
            <a:ext cx="407794" cy="410023"/>
            <a:chOff x="1655075" y="3392325"/>
            <a:chExt cx="548700" cy="551700"/>
          </a:xfrm>
        </p:grpSpPr>
        <p:sp>
          <p:nvSpPr>
            <p:cNvPr id="328" name="Google Shape;1985;p34">
              <a:extLst>
                <a:ext uri="{FF2B5EF4-FFF2-40B4-BE49-F238E27FC236}">
                  <a16:creationId xmlns:a16="http://schemas.microsoft.com/office/drawing/2014/main" id="{706EA5D5-73CC-41FB-8CA1-9BE46016D603}"/>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29" name="Google Shape;1986;p34">
              <a:extLst>
                <a:ext uri="{FF2B5EF4-FFF2-40B4-BE49-F238E27FC236}">
                  <a16:creationId xmlns:a16="http://schemas.microsoft.com/office/drawing/2014/main" id="{87166DA2-D4D0-41C4-9BD3-2F96A1C081E0}"/>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330" name="Google Shape;1987;p34">
            <a:extLst>
              <a:ext uri="{FF2B5EF4-FFF2-40B4-BE49-F238E27FC236}">
                <a16:creationId xmlns:a16="http://schemas.microsoft.com/office/drawing/2014/main" id="{3F6E3B08-6B81-4821-89F7-775A5472DFF9}"/>
              </a:ext>
            </a:extLst>
          </p:cNvPr>
          <p:cNvSpPr txBox="1"/>
          <p:nvPr/>
        </p:nvSpPr>
        <p:spPr>
          <a:xfrm>
            <a:off x="4601950" y="5508908"/>
            <a:ext cx="12915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Digital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Twins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31" name="Google Shape;1988;p34">
            <a:extLst>
              <a:ext uri="{FF2B5EF4-FFF2-40B4-BE49-F238E27FC236}">
                <a16:creationId xmlns:a16="http://schemas.microsoft.com/office/drawing/2014/main" id="{0E0AC34A-5BC4-46E7-B270-309A13C885CF}"/>
              </a:ext>
            </a:extLst>
          </p:cNvPr>
          <p:cNvSpPr txBox="1"/>
          <p:nvPr/>
        </p:nvSpPr>
        <p:spPr>
          <a:xfrm>
            <a:off x="3085597" y="5513775"/>
            <a:ext cx="9597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Simulated</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Actors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332" name="Google Shape;1989;p34">
            <a:extLst>
              <a:ext uri="{FF2B5EF4-FFF2-40B4-BE49-F238E27FC236}">
                <a16:creationId xmlns:a16="http://schemas.microsoft.com/office/drawing/2014/main" id="{2D4CD2AD-2FB1-41DA-A86B-04621011F0A8}"/>
              </a:ext>
            </a:extLst>
          </p:cNvPr>
          <p:cNvPicPr preferRelativeResize="0"/>
          <p:nvPr/>
        </p:nvPicPr>
        <p:blipFill rotWithShape="1">
          <a:blip r:embed="rId10">
            <a:alphaModFix/>
            <a:duotone>
              <a:prstClr val="black"/>
              <a:srgbClr val="FF0000">
                <a:tint val="45000"/>
                <a:satMod val="400000"/>
              </a:srgbClr>
            </a:duotone>
          </a:blip>
          <a:srcRect/>
          <a:stretch/>
        </p:blipFill>
        <p:spPr>
          <a:xfrm>
            <a:off x="3452053" y="1849865"/>
            <a:ext cx="158600" cy="158575"/>
          </a:xfrm>
          <a:prstGeom prst="rect">
            <a:avLst/>
          </a:prstGeom>
          <a:noFill/>
          <a:ln>
            <a:noFill/>
          </a:ln>
        </p:spPr>
      </p:pic>
      <p:pic>
        <p:nvPicPr>
          <p:cNvPr id="333" name="Google Shape;1990;p34">
            <a:extLst>
              <a:ext uri="{FF2B5EF4-FFF2-40B4-BE49-F238E27FC236}">
                <a16:creationId xmlns:a16="http://schemas.microsoft.com/office/drawing/2014/main" id="{A5A561DF-3655-4ABA-B44E-DEF8E415DE71}"/>
              </a:ext>
            </a:extLst>
          </p:cNvPr>
          <p:cNvPicPr preferRelativeResize="0"/>
          <p:nvPr/>
        </p:nvPicPr>
        <p:blipFill rotWithShape="1">
          <a:blip r:embed="rId10">
            <a:alphaModFix/>
          </a:blip>
          <a:srcRect/>
          <a:stretch/>
        </p:blipFill>
        <p:spPr>
          <a:xfrm>
            <a:off x="3223107" y="3106915"/>
            <a:ext cx="158600" cy="158600"/>
          </a:xfrm>
          <a:prstGeom prst="rect">
            <a:avLst/>
          </a:prstGeom>
          <a:noFill/>
          <a:ln>
            <a:noFill/>
          </a:ln>
        </p:spPr>
      </p:pic>
      <p:grpSp>
        <p:nvGrpSpPr>
          <p:cNvPr id="334" name="Google Shape;1991;p34">
            <a:extLst>
              <a:ext uri="{FF2B5EF4-FFF2-40B4-BE49-F238E27FC236}">
                <a16:creationId xmlns:a16="http://schemas.microsoft.com/office/drawing/2014/main" id="{332AC092-709B-4A46-9B62-B714C3C09FFF}"/>
              </a:ext>
            </a:extLst>
          </p:cNvPr>
          <p:cNvGrpSpPr/>
          <p:nvPr/>
        </p:nvGrpSpPr>
        <p:grpSpPr>
          <a:xfrm>
            <a:off x="9194829" y="3489223"/>
            <a:ext cx="407794" cy="410023"/>
            <a:chOff x="1655075" y="3392325"/>
            <a:chExt cx="548700" cy="551700"/>
          </a:xfrm>
        </p:grpSpPr>
        <p:sp>
          <p:nvSpPr>
            <p:cNvPr id="335" name="Google Shape;1992;p34">
              <a:extLst>
                <a:ext uri="{FF2B5EF4-FFF2-40B4-BE49-F238E27FC236}">
                  <a16:creationId xmlns:a16="http://schemas.microsoft.com/office/drawing/2014/main" id="{3E09F9FC-D77C-4445-A7CA-A9877DDE0F1D}"/>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6" name="Google Shape;1993;p34">
              <a:extLst>
                <a:ext uri="{FF2B5EF4-FFF2-40B4-BE49-F238E27FC236}">
                  <a16:creationId xmlns:a16="http://schemas.microsoft.com/office/drawing/2014/main" id="{D7BFC7E5-D708-4173-8FBC-E629442019CD}"/>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337" name="Google Shape;1994;p34">
            <a:extLst>
              <a:ext uri="{FF2B5EF4-FFF2-40B4-BE49-F238E27FC236}">
                <a16:creationId xmlns:a16="http://schemas.microsoft.com/office/drawing/2014/main" id="{4EC396E0-328B-488B-A43F-6A0CBD04C50E}"/>
              </a:ext>
            </a:extLst>
          </p:cNvPr>
          <p:cNvGrpSpPr/>
          <p:nvPr/>
        </p:nvGrpSpPr>
        <p:grpSpPr>
          <a:xfrm>
            <a:off x="10571941" y="3489223"/>
            <a:ext cx="407794" cy="410023"/>
            <a:chOff x="1655075" y="3392325"/>
            <a:chExt cx="548700" cy="551700"/>
          </a:xfrm>
        </p:grpSpPr>
        <p:sp>
          <p:nvSpPr>
            <p:cNvPr id="338" name="Google Shape;1995;p34">
              <a:extLst>
                <a:ext uri="{FF2B5EF4-FFF2-40B4-BE49-F238E27FC236}">
                  <a16:creationId xmlns:a16="http://schemas.microsoft.com/office/drawing/2014/main" id="{32B6F0F0-AE9A-4D4E-9F71-6000C5BF99FB}"/>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9" name="Google Shape;1996;p34">
              <a:extLst>
                <a:ext uri="{FF2B5EF4-FFF2-40B4-BE49-F238E27FC236}">
                  <a16:creationId xmlns:a16="http://schemas.microsoft.com/office/drawing/2014/main" id="{09F24A2F-65A6-4126-9FFA-0E9321753DC8}"/>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340" name="Google Shape;1997;p34">
            <a:extLst>
              <a:ext uri="{FF2B5EF4-FFF2-40B4-BE49-F238E27FC236}">
                <a16:creationId xmlns:a16="http://schemas.microsoft.com/office/drawing/2014/main" id="{9F2CEFDB-E6EC-43A6-833A-C95AFCEAD7B6}"/>
              </a:ext>
            </a:extLst>
          </p:cNvPr>
          <p:cNvSpPr txBox="1"/>
          <p:nvPr/>
        </p:nvSpPr>
        <p:spPr>
          <a:xfrm rot="-5400000">
            <a:off x="33070" y="5214475"/>
            <a:ext cx="849900" cy="359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Edge</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41" name="Google Shape;1998;p34">
            <a:extLst>
              <a:ext uri="{FF2B5EF4-FFF2-40B4-BE49-F238E27FC236}">
                <a16:creationId xmlns:a16="http://schemas.microsoft.com/office/drawing/2014/main" id="{79A7AC5D-749C-4E74-AA43-3CF44C4A2F40}"/>
              </a:ext>
            </a:extLst>
          </p:cNvPr>
          <p:cNvSpPr/>
          <p:nvPr/>
        </p:nvSpPr>
        <p:spPr>
          <a:xfrm rot="-5400000">
            <a:off x="-1318313" y="3335536"/>
            <a:ext cx="3664978" cy="296400"/>
          </a:xfrm>
          <a:prstGeom prst="leftRightArrow">
            <a:avLst>
              <a:gd name="adj1" fmla="val 50000"/>
              <a:gd name="adj2" fmla="val 50000"/>
            </a:avLst>
          </a:prstGeom>
          <a:solidFill>
            <a:srgbClr val="FFFF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Processing Location Agnostic / Transparent</a:t>
            </a:r>
            <a:endParaRPr kumimoji="0" sz="1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43" name="Google Shape;2000;p34">
            <a:extLst>
              <a:ext uri="{FF2B5EF4-FFF2-40B4-BE49-F238E27FC236}">
                <a16:creationId xmlns:a16="http://schemas.microsoft.com/office/drawing/2014/main" id="{F3E760B0-49BE-4976-A9C0-F47459791E09}"/>
              </a:ext>
            </a:extLst>
          </p:cNvPr>
          <p:cNvGrpSpPr/>
          <p:nvPr/>
        </p:nvGrpSpPr>
        <p:grpSpPr>
          <a:xfrm>
            <a:off x="3948417" y="5653831"/>
            <a:ext cx="637723" cy="358897"/>
            <a:chOff x="8263450" y="5689676"/>
            <a:chExt cx="1578132" cy="887699"/>
          </a:xfrm>
        </p:grpSpPr>
        <p:pic>
          <p:nvPicPr>
            <p:cNvPr id="344" name="Google Shape;2001;p34">
              <a:extLst>
                <a:ext uri="{FF2B5EF4-FFF2-40B4-BE49-F238E27FC236}">
                  <a16:creationId xmlns:a16="http://schemas.microsoft.com/office/drawing/2014/main" id="{EFC05670-77B2-4D41-8397-F0EAC70263B1}"/>
                </a:ext>
              </a:extLst>
            </p:cNvPr>
            <p:cNvPicPr preferRelativeResize="0"/>
            <p:nvPr/>
          </p:nvPicPr>
          <p:blipFill rotWithShape="1">
            <a:blip r:embed="rId11">
              <a:alphaModFix/>
            </a:blip>
            <a:srcRect/>
            <a:stretch/>
          </p:blipFill>
          <p:spPr>
            <a:xfrm>
              <a:off x="8263450" y="5689676"/>
              <a:ext cx="1578132" cy="887699"/>
            </a:xfrm>
            <a:prstGeom prst="rect">
              <a:avLst/>
            </a:prstGeom>
            <a:noFill/>
            <a:ln>
              <a:noFill/>
            </a:ln>
          </p:spPr>
        </p:pic>
        <p:sp>
          <p:nvSpPr>
            <p:cNvPr id="345" name="Google Shape;2002;p34">
              <a:extLst>
                <a:ext uri="{FF2B5EF4-FFF2-40B4-BE49-F238E27FC236}">
                  <a16:creationId xmlns:a16="http://schemas.microsoft.com/office/drawing/2014/main" id="{9D16F373-D24E-4833-B77E-861F4F92D07F}"/>
                </a:ext>
              </a:extLst>
            </p:cNvPr>
            <p:cNvSpPr/>
            <p:nvPr/>
          </p:nvSpPr>
          <p:spPr>
            <a:xfrm>
              <a:off x="8412875" y="5779988"/>
              <a:ext cx="366700" cy="747725"/>
            </a:xfrm>
            <a:custGeom>
              <a:avLst/>
              <a:gdLst/>
              <a:ahLst/>
              <a:cxnLst/>
              <a:rect l="l" t="t" r="r" b="b"/>
              <a:pathLst>
                <a:path w="14668" h="29909" extrusionOk="0">
                  <a:moveTo>
                    <a:pt x="14097" y="29909"/>
                  </a:moveTo>
                  <a:lnTo>
                    <a:pt x="11430" y="23813"/>
                  </a:lnTo>
                  <a:lnTo>
                    <a:pt x="14097" y="13335"/>
                  </a:lnTo>
                  <a:lnTo>
                    <a:pt x="14668" y="2286"/>
                  </a:lnTo>
                  <a:lnTo>
                    <a:pt x="9525" y="2858"/>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6" name="Google Shape;2003;p34">
              <a:extLst>
                <a:ext uri="{FF2B5EF4-FFF2-40B4-BE49-F238E27FC236}">
                  <a16:creationId xmlns:a16="http://schemas.microsoft.com/office/drawing/2014/main" id="{B503F260-8641-459E-9307-D6C51C66D535}"/>
                </a:ext>
              </a:extLst>
            </p:cNvPr>
            <p:cNvSpPr/>
            <p:nvPr/>
          </p:nvSpPr>
          <p:spPr>
            <a:xfrm>
              <a:off x="8612900" y="6122888"/>
              <a:ext cx="147625" cy="447675"/>
            </a:xfrm>
            <a:custGeom>
              <a:avLst/>
              <a:gdLst/>
              <a:ahLst/>
              <a:cxnLst/>
              <a:rect l="l" t="t" r="r" b="b"/>
              <a:pathLst>
                <a:path w="5905" h="17907" extrusionOk="0">
                  <a:moveTo>
                    <a:pt x="5905" y="0"/>
                  </a:moveTo>
                  <a:lnTo>
                    <a:pt x="0" y="9525"/>
                  </a:lnTo>
                  <a:lnTo>
                    <a:pt x="4381" y="17907"/>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7" name="Google Shape;2004;p34">
              <a:extLst>
                <a:ext uri="{FF2B5EF4-FFF2-40B4-BE49-F238E27FC236}">
                  <a16:creationId xmlns:a16="http://schemas.microsoft.com/office/drawing/2014/main" id="{98D4383F-E92E-40CC-947D-DF888E7F0733}"/>
                </a:ext>
              </a:extLst>
            </p:cNvPr>
            <p:cNvSpPr/>
            <p:nvPr/>
          </p:nvSpPr>
          <p:spPr>
            <a:xfrm>
              <a:off x="8912925" y="6246713"/>
              <a:ext cx="357200" cy="314325"/>
            </a:xfrm>
            <a:custGeom>
              <a:avLst/>
              <a:gdLst/>
              <a:ahLst/>
              <a:cxnLst/>
              <a:rect l="l" t="t" r="r" b="b"/>
              <a:pathLst>
                <a:path w="14288" h="12573" extrusionOk="0">
                  <a:moveTo>
                    <a:pt x="0" y="11811"/>
                  </a:moveTo>
                  <a:lnTo>
                    <a:pt x="4953" y="5715"/>
                  </a:lnTo>
                  <a:lnTo>
                    <a:pt x="6096" y="0"/>
                  </a:lnTo>
                  <a:lnTo>
                    <a:pt x="12764" y="5144"/>
                  </a:lnTo>
                  <a:lnTo>
                    <a:pt x="14288" y="12573"/>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8" name="Google Shape;2005;p34">
              <a:extLst>
                <a:ext uri="{FF2B5EF4-FFF2-40B4-BE49-F238E27FC236}">
                  <a16:creationId xmlns:a16="http://schemas.microsoft.com/office/drawing/2014/main" id="{3613EAA4-0EDF-4CED-B058-A5FC9F1E1A11}"/>
                </a:ext>
              </a:extLst>
            </p:cNvPr>
            <p:cNvSpPr/>
            <p:nvPr/>
          </p:nvSpPr>
          <p:spPr>
            <a:xfrm>
              <a:off x="9127250" y="6041938"/>
              <a:ext cx="176200" cy="71425"/>
            </a:xfrm>
            <a:custGeom>
              <a:avLst/>
              <a:gdLst/>
              <a:ahLst/>
              <a:cxnLst/>
              <a:rect l="l" t="t" r="r" b="b"/>
              <a:pathLst>
                <a:path w="7048" h="2857" extrusionOk="0">
                  <a:moveTo>
                    <a:pt x="7048" y="1143"/>
                  </a:moveTo>
                  <a:lnTo>
                    <a:pt x="4572" y="2857"/>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9" name="Google Shape;2006;p34">
              <a:extLst>
                <a:ext uri="{FF2B5EF4-FFF2-40B4-BE49-F238E27FC236}">
                  <a16:creationId xmlns:a16="http://schemas.microsoft.com/office/drawing/2014/main" id="{D0485D6B-4AFB-40C4-B744-EBD644A30E8E}"/>
                </a:ext>
              </a:extLst>
            </p:cNvPr>
            <p:cNvSpPr/>
            <p:nvPr/>
          </p:nvSpPr>
          <p:spPr>
            <a:xfrm>
              <a:off x="9070100" y="6046688"/>
              <a:ext cx="57150" cy="204800"/>
            </a:xfrm>
            <a:custGeom>
              <a:avLst/>
              <a:gdLst/>
              <a:ahLst/>
              <a:cxnLst/>
              <a:rect l="l" t="t" r="r" b="b"/>
              <a:pathLst>
                <a:path w="2286" h="8192" extrusionOk="0">
                  <a:moveTo>
                    <a:pt x="2286" y="0"/>
                  </a:moveTo>
                  <a:lnTo>
                    <a:pt x="0" y="8192"/>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50" name="Google Shape;2007;p34">
              <a:extLst>
                <a:ext uri="{FF2B5EF4-FFF2-40B4-BE49-F238E27FC236}">
                  <a16:creationId xmlns:a16="http://schemas.microsoft.com/office/drawing/2014/main" id="{B873CCC0-0C36-4B2B-B81E-B58F7977696E}"/>
                </a:ext>
              </a:extLst>
            </p:cNvPr>
            <p:cNvSpPr/>
            <p:nvPr/>
          </p:nvSpPr>
          <p:spPr>
            <a:xfrm>
              <a:off x="9479675" y="6070513"/>
              <a:ext cx="342900" cy="447675"/>
            </a:xfrm>
            <a:custGeom>
              <a:avLst/>
              <a:gdLst/>
              <a:ahLst/>
              <a:cxnLst/>
              <a:rect l="l" t="t" r="r" b="b"/>
              <a:pathLst>
                <a:path w="13716" h="17907" extrusionOk="0">
                  <a:moveTo>
                    <a:pt x="2476" y="2476"/>
                  </a:moveTo>
                  <a:lnTo>
                    <a:pt x="0" y="3619"/>
                  </a:lnTo>
                  <a:lnTo>
                    <a:pt x="3429" y="0"/>
                  </a:lnTo>
                  <a:lnTo>
                    <a:pt x="4953" y="6096"/>
                  </a:lnTo>
                  <a:lnTo>
                    <a:pt x="952" y="17907"/>
                  </a:lnTo>
                  <a:lnTo>
                    <a:pt x="4953" y="6477"/>
                  </a:lnTo>
                  <a:lnTo>
                    <a:pt x="13716" y="17907"/>
                  </a:lnTo>
                </a:path>
              </a:pathLst>
            </a:custGeom>
            <a:noFill/>
            <a:ln w="9525" cap="flat" cmpd="sng">
              <a:solidFill>
                <a:srgbClr val="FF0000"/>
              </a:solidFill>
              <a:prstDash val="solid"/>
              <a:round/>
              <a:headEnd type="none" w="sm" len="sm"/>
              <a:tailEnd type="none" w="sm" len="sm"/>
            </a:ln>
          </p:spPr>
          <p:txBody>
            <a:bodyPr/>
            <a:lstStyle/>
            <a:p>
              <a:endParaRPr lang="en-US"/>
            </a:p>
          </p:txBody>
        </p:sp>
      </p:grpSp>
      <p:sp>
        <p:nvSpPr>
          <p:cNvPr id="351" name="Google Shape;2010;p34">
            <a:extLst>
              <a:ext uri="{FF2B5EF4-FFF2-40B4-BE49-F238E27FC236}">
                <a16:creationId xmlns:a16="http://schemas.microsoft.com/office/drawing/2014/main" id="{94D452F3-5BDC-4CBD-92D9-AC220CE67F41}"/>
              </a:ext>
            </a:extLst>
          </p:cNvPr>
          <p:cNvSpPr txBox="1"/>
          <p:nvPr/>
        </p:nvSpPr>
        <p:spPr>
          <a:xfrm>
            <a:off x="9821072" y="3403851"/>
            <a:ext cx="819600" cy="627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Protocol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52" name="Google Shape;2011;p34">
            <a:extLst>
              <a:ext uri="{FF2B5EF4-FFF2-40B4-BE49-F238E27FC236}">
                <a16:creationId xmlns:a16="http://schemas.microsoft.com/office/drawing/2014/main" id="{330C5598-047F-4BBB-B6BC-4117EDE9222C}"/>
              </a:ext>
            </a:extLst>
          </p:cNvPr>
          <p:cNvSpPr txBox="1"/>
          <p:nvPr/>
        </p:nvSpPr>
        <p:spPr>
          <a:xfrm>
            <a:off x="10671150" y="3865125"/>
            <a:ext cx="1073100" cy="358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Protocol XYZ</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53" name="Google Shape;2012;p34">
            <a:extLst>
              <a:ext uri="{FF2B5EF4-FFF2-40B4-BE49-F238E27FC236}">
                <a16:creationId xmlns:a16="http://schemas.microsoft.com/office/drawing/2014/main" id="{E00C3333-0B75-4B11-8DE3-55EEF73F61C9}"/>
              </a:ext>
            </a:extLst>
          </p:cNvPr>
          <p:cNvSpPr txBox="1"/>
          <p:nvPr/>
        </p:nvSpPr>
        <p:spPr>
          <a:xfrm>
            <a:off x="10705045" y="3186565"/>
            <a:ext cx="679632" cy="358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OMG DDS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354" name="Google Shape;2013;p34">
            <a:extLst>
              <a:ext uri="{FF2B5EF4-FFF2-40B4-BE49-F238E27FC236}">
                <a16:creationId xmlns:a16="http://schemas.microsoft.com/office/drawing/2014/main" id="{FB63AFD4-A511-44F1-A41F-8A0208A16CF6}"/>
              </a:ext>
            </a:extLst>
          </p:cNvPr>
          <p:cNvPicPr preferRelativeResize="0"/>
          <p:nvPr/>
        </p:nvPicPr>
        <p:blipFill rotWithShape="1">
          <a:blip r:embed="rId12">
            <a:alphaModFix/>
          </a:blip>
          <a:srcRect/>
          <a:stretch/>
        </p:blipFill>
        <p:spPr>
          <a:xfrm>
            <a:off x="9841575" y="4471909"/>
            <a:ext cx="237593" cy="237575"/>
          </a:xfrm>
          <a:prstGeom prst="rect">
            <a:avLst/>
          </a:prstGeom>
          <a:noFill/>
          <a:ln>
            <a:noFill/>
          </a:ln>
        </p:spPr>
      </p:pic>
      <p:pic>
        <p:nvPicPr>
          <p:cNvPr id="355" name="Google Shape;2014;p34">
            <a:extLst>
              <a:ext uri="{FF2B5EF4-FFF2-40B4-BE49-F238E27FC236}">
                <a16:creationId xmlns:a16="http://schemas.microsoft.com/office/drawing/2014/main" id="{108D001D-DB0B-4810-9CB3-CACA226E9A0A}"/>
              </a:ext>
            </a:extLst>
          </p:cNvPr>
          <p:cNvPicPr preferRelativeResize="0"/>
          <p:nvPr/>
        </p:nvPicPr>
        <p:blipFill rotWithShape="1">
          <a:blip r:embed="rId12">
            <a:alphaModFix/>
          </a:blip>
          <a:srcRect/>
          <a:stretch/>
        </p:blipFill>
        <p:spPr>
          <a:xfrm>
            <a:off x="11455375" y="4823834"/>
            <a:ext cx="237593" cy="237575"/>
          </a:xfrm>
          <a:prstGeom prst="rect">
            <a:avLst/>
          </a:prstGeom>
          <a:noFill/>
          <a:ln>
            <a:noFill/>
          </a:ln>
        </p:spPr>
      </p:pic>
      <p:pic>
        <p:nvPicPr>
          <p:cNvPr id="356" name="Google Shape;1907;p34">
            <a:extLst>
              <a:ext uri="{FF2B5EF4-FFF2-40B4-BE49-F238E27FC236}">
                <a16:creationId xmlns:a16="http://schemas.microsoft.com/office/drawing/2014/main" id="{1B313BEB-9D8D-4235-B823-6866B5958954}"/>
              </a:ext>
            </a:extLst>
          </p:cNvPr>
          <p:cNvPicPr preferRelativeResize="0"/>
          <p:nvPr/>
        </p:nvPicPr>
        <p:blipFill rotWithShape="1">
          <a:blip r:embed="rId4">
            <a:alphaModFix/>
          </a:blip>
          <a:srcRect/>
          <a:stretch/>
        </p:blipFill>
        <p:spPr>
          <a:xfrm>
            <a:off x="5153187" y="5133498"/>
            <a:ext cx="1122220" cy="376335"/>
          </a:xfrm>
          <a:prstGeom prst="rect">
            <a:avLst/>
          </a:prstGeom>
          <a:noFill/>
          <a:ln>
            <a:noFill/>
          </a:ln>
        </p:spPr>
      </p:pic>
    </p:spTree>
    <p:extLst>
      <p:ext uri="{BB962C8B-B14F-4D97-AF65-F5344CB8AC3E}">
        <p14:creationId xmlns:p14="http://schemas.microsoft.com/office/powerpoint/2010/main" val="17748819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undereagles.com/Photo_gallery3/var/albums/Air-Force/UH-60_Black_Hawk.jpg?m=13485525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840" y="2172688"/>
            <a:ext cx="3695177" cy="2574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ilitaryedge.org/wp-content/uploads/2014/01/AH-64E_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3955" y="1747351"/>
            <a:ext cx="4195083" cy="2265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608116"/>
          </a:xfrm>
        </p:spPr>
        <p:txBody>
          <a:bodyPr/>
          <a:lstStyle/>
          <a:p>
            <a:r>
              <a:rPr lang="en-US" sz="2800" dirty="0"/>
              <a:t>CCDC Aviation&amp; Missile Center - SED System Integration Labs</a:t>
            </a:r>
          </a:p>
        </p:txBody>
      </p:sp>
      <p:sp>
        <p:nvSpPr>
          <p:cNvPr id="3" name="Content Placeholder 2"/>
          <p:cNvSpPr>
            <a:spLocks noGrp="1"/>
          </p:cNvSpPr>
          <p:nvPr>
            <p:ph idx="1"/>
          </p:nvPr>
        </p:nvSpPr>
        <p:spPr>
          <a:xfrm>
            <a:off x="251841" y="1053389"/>
            <a:ext cx="11269572" cy="4890211"/>
          </a:xfrm>
        </p:spPr>
        <p:txBody>
          <a:bodyPr/>
          <a:lstStyle/>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Hardware-in-the-Loop labs for the UH-60V, CH-47F and AH-64E Army Helicopters</a:t>
            </a:r>
          </a:p>
        </p:txBody>
      </p:sp>
      <p:pic>
        <p:nvPicPr>
          <p:cNvPr id="1028" name="Picture 4" descr="http://cdn-www.airliners.net/aviation-photos/photos/9/0/3/194930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97668" y="2884288"/>
            <a:ext cx="4342327" cy="299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94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666E-F50B-254E-BDAB-653EE0B7C74B}"/>
              </a:ext>
            </a:extLst>
          </p:cNvPr>
          <p:cNvSpPr>
            <a:spLocks noGrp="1"/>
          </p:cNvSpPr>
          <p:nvPr>
            <p:ph type="title"/>
          </p:nvPr>
        </p:nvSpPr>
        <p:spPr/>
        <p:txBody>
          <a:bodyPr>
            <a:normAutofit/>
          </a:bodyPr>
          <a:lstStyle/>
          <a:p>
            <a:r>
              <a:rPr lang="en-US" sz="2800" dirty="0"/>
              <a:t>CCDC </a:t>
            </a:r>
            <a:r>
              <a:rPr lang="en-US" sz="2800" dirty="0" err="1"/>
              <a:t>AvMC</a:t>
            </a:r>
            <a:r>
              <a:rPr lang="en-US" sz="2800" dirty="0"/>
              <a:t> S3I - Apache AH-64E</a:t>
            </a:r>
          </a:p>
        </p:txBody>
      </p:sp>
      <p:pic>
        <p:nvPicPr>
          <p:cNvPr id="4" name="Picture 3">
            <a:extLst>
              <a:ext uri="{FF2B5EF4-FFF2-40B4-BE49-F238E27FC236}">
                <a16:creationId xmlns:a16="http://schemas.microsoft.com/office/drawing/2014/main" id="{3266577D-EFA8-314F-B4EB-1C859ED8E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933" y="1213026"/>
            <a:ext cx="7198206" cy="4818634"/>
          </a:xfrm>
          <a:prstGeom prst="rect">
            <a:avLst/>
          </a:prstGeom>
        </p:spPr>
      </p:pic>
      <p:grpSp>
        <p:nvGrpSpPr>
          <p:cNvPr id="48" name="Group 47">
            <a:extLst>
              <a:ext uri="{FF2B5EF4-FFF2-40B4-BE49-F238E27FC236}">
                <a16:creationId xmlns:a16="http://schemas.microsoft.com/office/drawing/2014/main" id="{33D1045B-5DE8-494F-84EE-7DF2D022769A}"/>
              </a:ext>
            </a:extLst>
          </p:cNvPr>
          <p:cNvGrpSpPr/>
          <p:nvPr/>
        </p:nvGrpSpPr>
        <p:grpSpPr>
          <a:xfrm>
            <a:off x="6380564" y="1769223"/>
            <a:ext cx="5683384" cy="3706239"/>
            <a:chOff x="1617224" y="1057883"/>
            <a:chExt cx="5683384" cy="3706239"/>
          </a:xfrm>
        </p:grpSpPr>
        <p:sp>
          <p:nvSpPr>
            <p:cNvPr id="49" name="Rectangle 48">
              <a:extLst>
                <a:ext uri="{FF2B5EF4-FFF2-40B4-BE49-F238E27FC236}">
                  <a16:creationId xmlns:a16="http://schemas.microsoft.com/office/drawing/2014/main" id="{5B76B943-B6FA-4C53-8399-D649342082AE}"/>
                </a:ext>
              </a:extLst>
            </p:cNvPr>
            <p:cNvSpPr/>
            <p:nvPr/>
          </p:nvSpPr>
          <p:spPr bwMode="auto">
            <a:xfrm>
              <a:off x="1760707" y="2298158"/>
              <a:ext cx="1206229"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Database</a:t>
              </a:r>
            </a:p>
          </p:txBody>
        </p:sp>
        <p:sp>
          <p:nvSpPr>
            <p:cNvPr id="50" name="Cloud 49">
              <a:extLst>
                <a:ext uri="{FF2B5EF4-FFF2-40B4-BE49-F238E27FC236}">
                  <a16:creationId xmlns:a16="http://schemas.microsoft.com/office/drawing/2014/main" id="{11FAE4CC-4E5C-4031-83B4-63B057ABEC8D}"/>
                </a:ext>
              </a:extLst>
            </p:cNvPr>
            <p:cNvSpPr/>
            <p:nvPr/>
          </p:nvSpPr>
          <p:spPr bwMode="auto">
            <a:xfrm>
              <a:off x="4185080" y="2283568"/>
              <a:ext cx="806680" cy="585282"/>
            </a:xfrm>
            <a:prstGeom prst="cloud">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OMG DDS</a:t>
              </a:r>
            </a:p>
          </p:txBody>
        </p:sp>
        <p:sp>
          <p:nvSpPr>
            <p:cNvPr id="51" name="Rectangle 50">
              <a:extLst>
                <a:ext uri="{FF2B5EF4-FFF2-40B4-BE49-F238E27FC236}">
                  <a16:creationId xmlns:a16="http://schemas.microsoft.com/office/drawing/2014/main" id="{A45B57CF-55B8-408E-A9BF-9FF90AFAD232}"/>
                </a:ext>
              </a:extLst>
            </p:cNvPr>
            <p:cNvSpPr/>
            <p:nvPr/>
          </p:nvSpPr>
          <p:spPr bwMode="auto">
            <a:xfrm>
              <a:off x="4017523" y="1057883"/>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Flight Model</a:t>
              </a:r>
            </a:p>
          </p:txBody>
        </p:sp>
        <p:grpSp>
          <p:nvGrpSpPr>
            <p:cNvPr id="52" name="Group 51">
              <a:extLst>
                <a:ext uri="{FF2B5EF4-FFF2-40B4-BE49-F238E27FC236}">
                  <a16:creationId xmlns:a16="http://schemas.microsoft.com/office/drawing/2014/main" id="{4E7C0590-DE9E-4502-ABD7-F709464D6E7F}"/>
                </a:ext>
              </a:extLst>
            </p:cNvPr>
            <p:cNvGrpSpPr/>
            <p:nvPr/>
          </p:nvGrpSpPr>
          <p:grpSpPr>
            <a:xfrm>
              <a:off x="3820539" y="3470343"/>
              <a:ext cx="1646405" cy="1293779"/>
              <a:chOff x="680936" y="4588212"/>
              <a:chExt cx="2195207" cy="1725039"/>
            </a:xfrm>
            <a:solidFill>
              <a:srgbClr val="4472C4">
                <a:lumMod val="60000"/>
                <a:lumOff val="40000"/>
              </a:srgbClr>
            </a:solidFill>
          </p:grpSpPr>
          <p:sp>
            <p:nvSpPr>
              <p:cNvPr id="85" name="Rectangle 84">
                <a:extLst>
                  <a:ext uri="{FF2B5EF4-FFF2-40B4-BE49-F238E27FC236}">
                    <a16:creationId xmlns:a16="http://schemas.microsoft.com/office/drawing/2014/main" id="{CF6507A3-B8D7-4804-8A4C-7B00B1BD816E}"/>
                  </a:ext>
                </a:extLst>
              </p:cNvPr>
              <p:cNvSpPr/>
              <p:nvPr/>
            </p:nvSpPr>
            <p:spPr bwMode="auto">
              <a:xfrm>
                <a:off x="680936" y="4588212"/>
                <a:ext cx="2195207" cy="1725039"/>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Arial" charset="0"/>
                  </a:rPr>
                  <a:t>LabVIEW</a:t>
                </a: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6" name="Rectangle 85">
                <a:extLst>
                  <a:ext uri="{FF2B5EF4-FFF2-40B4-BE49-F238E27FC236}">
                    <a16:creationId xmlns:a16="http://schemas.microsoft.com/office/drawing/2014/main" id="{D3C66E8B-9041-4CBB-814D-81D8D0E5E20D}"/>
                  </a:ext>
                </a:extLst>
              </p:cNvPr>
              <p:cNvSpPr/>
              <p:nvPr/>
            </p:nvSpPr>
            <p:spPr bwMode="auto">
              <a:xfrm>
                <a:off x="1115440" y="4987046"/>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Arial" charset="0"/>
                  </a:rPr>
                  <a:t>RadAlt</a:t>
                </a:r>
                <a:r>
                  <a:rPr kumimoji="0" lang="en-US" sz="1200" b="1" i="0" u="none" strike="noStrike" kern="0" cap="none" spc="0" normalizeH="0" baseline="0" noProof="0" dirty="0">
                    <a:ln>
                      <a:noFill/>
                    </a:ln>
                    <a:solidFill>
                      <a:prstClr val="black"/>
                    </a:solidFill>
                    <a:effectLst/>
                    <a:uLnTx/>
                    <a:uFillTx/>
                    <a:latin typeface="Arial" charset="0"/>
                  </a:rPr>
                  <a:t> Model</a:t>
                </a:r>
              </a:p>
            </p:txBody>
          </p:sp>
          <p:sp>
            <p:nvSpPr>
              <p:cNvPr id="87" name="Rectangle 86">
                <a:extLst>
                  <a:ext uri="{FF2B5EF4-FFF2-40B4-BE49-F238E27FC236}">
                    <a16:creationId xmlns:a16="http://schemas.microsoft.com/office/drawing/2014/main" id="{B6A634F3-5E05-4E60-BEC9-FC618CE9890F}"/>
                  </a:ext>
                </a:extLst>
              </p:cNvPr>
              <p:cNvSpPr/>
              <p:nvPr/>
            </p:nvSpPr>
            <p:spPr bwMode="auto">
              <a:xfrm>
                <a:off x="940342" y="5269149"/>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ADC Model</a:t>
                </a:r>
              </a:p>
            </p:txBody>
          </p:sp>
          <p:sp>
            <p:nvSpPr>
              <p:cNvPr id="88" name="Rectangle 87">
                <a:extLst>
                  <a:ext uri="{FF2B5EF4-FFF2-40B4-BE49-F238E27FC236}">
                    <a16:creationId xmlns:a16="http://schemas.microsoft.com/office/drawing/2014/main" id="{D7697450-CD22-4E71-BBAD-E298816CADB6}"/>
                  </a:ext>
                </a:extLst>
              </p:cNvPr>
              <p:cNvSpPr/>
              <p:nvPr/>
            </p:nvSpPr>
            <p:spPr bwMode="auto">
              <a:xfrm>
                <a:off x="794427" y="5560979"/>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EGI Model</a:t>
                </a:r>
              </a:p>
            </p:txBody>
          </p:sp>
        </p:grpSp>
        <p:sp>
          <p:nvSpPr>
            <p:cNvPr id="53" name="Rectangle 52">
              <a:extLst>
                <a:ext uri="{FF2B5EF4-FFF2-40B4-BE49-F238E27FC236}">
                  <a16:creationId xmlns:a16="http://schemas.microsoft.com/office/drawing/2014/main" id="{33407998-2DB7-4B0A-8C7F-8EDA95B9C10C}"/>
                </a:ext>
              </a:extLst>
            </p:cNvPr>
            <p:cNvSpPr/>
            <p:nvPr/>
          </p:nvSpPr>
          <p:spPr bwMode="auto">
            <a:xfrm>
              <a:off x="5967917" y="3643008"/>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Aberdeen I/O</a:t>
              </a:r>
            </a:p>
          </p:txBody>
        </p:sp>
        <p:sp>
          <p:nvSpPr>
            <p:cNvPr id="54" name="Rectangle 53">
              <a:extLst>
                <a:ext uri="{FF2B5EF4-FFF2-40B4-BE49-F238E27FC236}">
                  <a16:creationId xmlns:a16="http://schemas.microsoft.com/office/drawing/2014/main" id="{5A8C2647-3948-4586-866F-B42FBD2BB7CC}"/>
                </a:ext>
              </a:extLst>
            </p:cNvPr>
            <p:cNvSpPr/>
            <p:nvPr/>
          </p:nvSpPr>
          <p:spPr bwMode="auto">
            <a:xfrm>
              <a:off x="1617224" y="2512167"/>
              <a:ext cx="1206229"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 Record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Playback</a:t>
              </a:r>
              <a:r>
                <a:rPr kumimoji="0" lang="en-US" sz="1200" b="1" i="0" u="none" strike="noStrike" kern="0" cap="none" spc="0" normalizeH="0" baseline="0" noProof="0" dirty="0">
                  <a:ln>
                    <a:noFill/>
                  </a:ln>
                  <a:solidFill>
                    <a:prstClr val="black"/>
                  </a:solidFill>
                  <a:effectLst/>
                  <a:uLnTx/>
                  <a:uFillTx/>
                  <a:latin typeface="Arial" charset="0"/>
                </a:rPr>
                <a:t> </a:t>
              </a:r>
            </a:p>
          </p:txBody>
        </p:sp>
        <p:sp>
          <p:nvSpPr>
            <p:cNvPr id="55" name="Rectangle 54">
              <a:extLst>
                <a:ext uri="{FF2B5EF4-FFF2-40B4-BE49-F238E27FC236}">
                  <a16:creationId xmlns:a16="http://schemas.microsoft.com/office/drawing/2014/main" id="{311974A5-9988-484D-B9B7-F295D0EAEB34}"/>
                </a:ext>
              </a:extLst>
            </p:cNvPr>
            <p:cNvSpPr/>
            <p:nvPr/>
          </p:nvSpPr>
          <p:spPr bwMode="auto">
            <a:xfrm>
              <a:off x="6147880" y="2655651"/>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 Analysis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Workstation</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56" name="Straight Arrow Connector 55">
              <a:extLst>
                <a:ext uri="{FF2B5EF4-FFF2-40B4-BE49-F238E27FC236}">
                  <a16:creationId xmlns:a16="http://schemas.microsoft.com/office/drawing/2014/main" id="{281ACA88-8BAC-4D9B-8B67-A9032A6112C8}"/>
                </a:ext>
              </a:extLst>
            </p:cNvPr>
            <p:cNvCxnSpPr/>
            <p:nvPr/>
          </p:nvCxnSpPr>
          <p:spPr bwMode="auto">
            <a:xfrm>
              <a:off x="4550113" y="1561289"/>
              <a:ext cx="0" cy="65661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7" name="Straight Arrow Connector 56">
              <a:extLst>
                <a:ext uri="{FF2B5EF4-FFF2-40B4-BE49-F238E27FC236}">
                  <a16:creationId xmlns:a16="http://schemas.microsoft.com/office/drawing/2014/main" id="{7D92E8EE-1790-42EE-8006-EDFB3088EDF8}"/>
                </a:ext>
              </a:extLst>
            </p:cNvPr>
            <p:cNvCxnSpPr/>
            <p:nvPr/>
          </p:nvCxnSpPr>
          <p:spPr bwMode="auto">
            <a:xfrm flipV="1">
              <a:off x="4593887" y="1583177"/>
              <a:ext cx="7296" cy="612843"/>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8" name="Straight Arrow Connector 57">
              <a:extLst>
                <a:ext uri="{FF2B5EF4-FFF2-40B4-BE49-F238E27FC236}">
                  <a16:creationId xmlns:a16="http://schemas.microsoft.com/office/drawing/2014/main" id="{81DCE780-E04D-4181-B38F-74BB0E08937F}"/>
                </a:ext>
              </a:extLst>
            </p:cNvPr>
            <p:cNvCxnSpPr/>
            <p:nvPr/>
          </p:nvCxnSpPr>
          <p:spPr bwMode="auto">
            <a:xfrm>
              <a:off x="4579297" y="2918298"/>
              <a:ext cx="7295" cy="342900"/>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9" name="Straight Arrow Connector 58">
              <a:extLst>
                <a:ext uri="{FF2B5EF4-FFF2-40B4-BE49-F238E27FC236}">
                  <a16:creationId xmlns:a16="http://schemas.microsoft.com/office/drawing/2014/main" id="{E843A29E-8A3F-4978-A0E9-031D4076982E}"/>
                </a:ext>
              </a:extLst>
            </p:cNvPr>
            <p:cNvCxnSpPr/>
            <p:nvPr/>
          </p:nvCxnSpPr>
          <p:spPr bwMode="auto">
            <a:xfrm flipV="1">
              <a:off x="4644958" y="2889115"/>
              <a:ext cx="0" cy="364787"/>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0" name="Straight Arrow Connector 59">
              <a:extLst>
                <a:ext uri="{FF2B5EF4-FFF2-40B4-BE49-F238E27FC236}">
                  <a16:creationId xmlns:a16="http://schemas.microsoft.com/office/drawing/2014/main" id="{BBB2750C-5F01-4DD5-9135-00D8FA975A86}"/>
                </a:ext>
              </a:extLst>
            </p:cNvPr>
            <p:cNvCxnSpPr/>
            <p:nvPr/>
          </p:nvCxnSpPr>
          <p:spPr bwMode="auto">
            <a:xfrm flipH="1">
              <a:off x="3334159" y="1349713"/>
              <a:ext cx="566633" cy="53500"/>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61" name="Straight Arrow Connector 60">
              <a:extLst>
                <a:ext uri="{FF2B5EF4-FFF2-40B4-BE49-F238E27FC236}">
                  <a16:creationId xmlns:a16="http://schemas.microsoft.com/office/drawing/2014/main" id="{8376D981-F7FC-4C7A-8209-111D9B64350B}"/>
                </a:ext>
              </a:extLst>
            </p:cNvPr>
            <p:cNvCxnSpPr/>
            <p:nvPr/>
          </p:nvCxnSpPr>
          <p:spPr bwMode="auto">
            <a:xfrm flipH="1" flipV="1">
              <a:off x="3411976" y="1809345"/>
              <a:ext cx="649322" cy="415857"/>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2" name="Straight Arrow Connector 61">
              <a:extLst>
                <a:ext uri="{FF2B5EF4-FFF2-40B4-BE49-F238E27FC236}">
                  <a16:creationId xmlns:a16="http://schemas.microsoft.com/office/drawing/2014/main" id="{704F89D3-A8B0-450B-866A-8E21C824A551}"/>
                </a:ext>
              </a:extLst>
            </p:cNvPr>
            <p:cNvCxnSpPr/>
            <p:nvPr/>
          </p:nvCxnSpPr>
          <p:spPr bwMode="auto">
            <a:xfrm>
              <a:off x="3463048" y="1743683"/>
              <a:ext cx="620138" cy="430449"/>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3" name="Straight Arrow Connector 62">
              <a:extLst>
                <a:ext uri="{FF2B5EF4-FFF2-40B4-BE49-F238E27FC236}">
                  <a16:creationId xmlns:a16="http://schemas.microsoft.com/office/drawing/2014/main" id="{226D4D7B-7728-4D00-8DA4-855E1EF46635}"/>
                </a:ext>
              </a:extLst>
            </p:cNvPr>
            <p:cNvCxnSpPr/>
            <p:nvPr/>
          </p:nvCxnSpPr>
          <p:spPr bwMode="auto">
            <a:xfrm flipH="1">
              <a:off x="3047189" y="2677539"/>
              <a:ext cx="963039" cy="58366"/>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4" name="Straight Arrow Connector 63">
              <a:extLst>
                <a:ext uri="{FF2B5EF4-FFF2-40B4-BE49-F238E27FC236}">
                  <a16:creationId xmlns:a16="http://schemas.microsoft.com/office/drawing/2014/main" id="{E09254B2-480B-4B50-AC09-04C4D961E245}"/>
                </a:ext>
              </a:extLst>
            </p:cNvPr>
            <p:cNvCxnSpPr/>
            <p:nvPr/>
          </p:nvCxnSpPr>
          <p:spPr bwMode="auto">
            <a:xfrm flipV="1">
              <a:off x="3095828" y="2626468"/>
              <a:ext cx="892513" cy="34049"/>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5" name="Straight Arrow Connector 64">
              <a:extLst>
                <a:ext uri="{FF2B5EF4-FFF2-40B4-BE49-F238E27FC236}">
                  <a16:creationId xmlns:a16="http://schemas.microsoft.com/office/drawing/2014/main" id="{6ABA0CF5-2640-464D-B4A3-52A14079385C}"/>
                </a:ext>
              </a:extLst>
            </p:cNvPr>
            <p:cNvCxnSpPr/>
            <p:nvPr/>
          </p:nvCxnSpPr>
          <p:spPr bwMode="auto">
            <a:xfrm flipH="1">
              <a:off x="3426566" y="3039893"/>
              <a:ext cx="588522" cy="41099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6" name="Straight Arrow Connector 65">
              <a:extLst>
                <a:ext uri="{FF2B5EF4-FFF2-40B4-BE49-F238E27FC236}">
                  <a16:creationId xmlns:a16="http://schemas.microsoft.com/office/drawing/2014/main" id="{697BD191-1AC5-484A-A39B-560934959A24}"/>
                </a:ext>
              </a:extLst>
            </p:cNvPr>
            <p:cNvCxnSpPr/>
            <p:nvPr/>
          </p:nvCxnSpPr>
          <p:spPr bwMode="auto">
            <a:xfrm flipV="1">
              <a:off x="3382791" y="2966936"/>
              <a:ext cx="595819" cy="40369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7" name="Straight Arrow Connector 66">
              <a:extLst>
                <a:ext uri="{FF2B5EF4-FFF2-40B4-BE49-F238E27FC236}">
                  <a16:creationId xmlns:a16="http://schemas.microsoft.com/office/drawing/2014/main" id="{E04EC597-6432-435C-BC0E-852EE2A33A4D}"/>
                </a:ext>
              </a:extLst>
            </p:cNvPr>
            <p:cNvCxnSpPr/>
            <p:nvPr/>
          </p:nvCxnSpPr>
          <p:spPr bwMode="auto">
            <a:xfrm flipH="1" flipV="1">
              <a:off x="5155665" y="2976665"/>
              <a:ext cx="685800" cy="525293"/>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8" name="Straight Arrow Connector 67">
              <a:extLst>
                <a:ext uri="{FF2B5EF4-FFF2-40B4-BE49-F238E27FC236}">
                  <a16:creationId xmlns:a16="http://schemas.microsoft.com/office/drawing/2014/main" id="{50CD584A-42EF-4465-9790-7B4044B9BA80}"/>
                </a:ext>
              </a:extLst>
            </p:cNvPr>
            <p:cNvCxnSpPr/>
            <p:nvPr/>
          </p:nvCxnSpPr>
          <p:spPr bwMode="auto">
            <a:xfrm>
              <a:off x="5214031" y="2940187"/>
              <a:ext cx="685800" cy="525292"/>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grpSp>
          <p:nvGrpSpPr>
            <p:cNvPr id="69" name="Group 68">
              <a:extLst>
                <a:ext uri="{FF2B5EF4-FFF2-40B4-BE49-F238E27FC236}">
                  <a16:creationId xmlns:a16="http://schemas.microsoft.com/office/drawing/2014/main" id="{D0B7D3E9-56BC-4AF2-B6E6-EC8A6D0A4742}"/>
                </a:ext>
              </a:extLst>
            </p:cNvPr>
            <p:cNvGrpSpPr/>
            <p:nvPr/>
          </p:nvGrpSpPr>
          <p:grpSpPr>
            <a:xfrm>
              <a:off x="1634245" y="1164882"/>
              <a:ext cx="1614792" cy="668777"/>
              <a:chOff x="3437104" y="4928674"/>
              <a:chExt cx="2153056" cy="891702"/>
            </a:xfrm>
            <a:solidFill>
              <a:srgbClr val="4472C4">
                <a:lumMod val="60000"/>
                <a:lumOff val="40000"/>
              </a:srgbClr>
            </a:solidFill>
          </p:grpSpPr>
          <p:sp>
            <p:nvSpPr>
              <p:cNvPr id="80" name="Rectangle 79">
                <a:extLst>
                  <a:ext uri="{FF2B5EF4-FFF2-40B4-BE49-F238E27FC236}">
                    <a16:creationId xmlns:a16="http://schemas.microsoft.com/office/drawing/2014/main" id="{333027B1-3CCB-471F-B824-9283886970E0}"/>
                  </a:ext>
                </a:extLst>
              </p:cNvPr>
              <p:cNvSpPr/>
              <p:nvPr/>
            </p:nvSpPr>
            <p:spPr bwMode="auto">
              <a:xfrm>
                <a:off x="4053190" y="4928674"/>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1" name="Rectangle 80">
                <a:extLst>
                  <a:ext uri="{FF2B5EF4-FFF2-40B4-BE49-F238E27FC236}">
                    <a16:creationId xmlns:a16="http://schemas.microsoft.com/office/drawing/2014/main" id="{9C94E838-98E8-47F9-981C-5AA092497DF4}"/>
                  </a:ext>
                </a:extLst>
              </p:cNvPr>
              <p:cNvSpPr/>
              <p:nvPr/>
            </p:nvSpPr>
            <p:spPr bwMode="auto">
              <a:xfrm>
                <a:off x="3907275" y="5025951"/>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2" name="Rectangle 81">
                <a:extLst>
                  <a:ext uri="{FF2B5EF4-FFF2-40B4-BE49-F238E27FC236}">
                    <a16:creationId xmlns:a16="http://schemas.microsoft.com/office/drawing/2014/main" id="{7EB3F78F-C7FD-4947-989D-A178031EE162}"/>
                  </a:ext>
                </a:extLst>
              </p:cNvPr>
              <p:cNvSpPr/>
              <p:nvPr/>
            </p:nvSpPr>
            <p:spPr bwMode="auto">
              <a:xfrm>
                <a:off x="3774330" y="5116743"/>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Visuals</a:t>
                </a:r>
              </a:p>
            </p:txBody>
          </p:sp>
          <p:sp>
            <p:nvSpPr>
              <p:cNvPr id="83" name="Rectangle 82">
                <a:extLst>
                  <a:ext uri="{FF2B5EF4-FFF2-40B4-BE49-F238E27FC236}">
                    <a16:creationId xmlns:a16="http://schemas.microsoft.com/office/drawing/2014/main" id="{41EF78C0-09F0-4524-A407-4E873EF96041}"/>
                  </a:ext>
                </a:extLst>
              </p:cNvPr>
              <p:cNvSpPr/>
              <p:nvPr/>
            </p:nvSpPr>
            <p:spPr bwMode="auto">
              <a:xfrm>
                <a:off x="3608959" y="5204291"/>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Visuals</a:t>
                </a:r>
              </a:p>
            </p:txBody>
          </p:sp>
          <p:sp>
            <p:nvSpPr>
              <p:cNvPr id="84" name="Rectangle 83">
                <a:extLst>
                  <a:ext uri="{FF2B5EF4-FFF2-40B4-BE49-F238E27FC236}">
                    <a16:creationId xmlns:a16="http://schemas.microsoft.com/office/drawing/2014/main" id="{AF73D024-A8D0-419A-8C7B-AED2C48E94A7}"/>
                  </a:ext>
                </a:extLst>
              </p:cNvPr>
              <p:cNvSpPr/>
              <p:nvPr/>
            </p:nvSpPr>
            <p:spPr bwMode="auto">
              <a:xfrm>
                <a:off x="3437104" y="5285355"/>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Image Generators</a:t>
                </a:r>
              </a:p>
            </p:txBody>
          </p:sp>
        </p:grpSp>
        <p:sp>
          <p:nvSpPr>
            <p:cNvPr id="70" name="Rectangle 69">
              <a:extLst>
                <a:ext uri="{FF2B5EF4-FFF2-40B4-BE49-F238E27FC236}">
                  <a16:creationId xmlns:a16="http://schemas.microsoft.com/office/drawing/2014/main" id="{C1919E37-969D-42D8-B053-03C6934429F5}"/>
                </a:ext>
              </a:extLst>
            </p:cNvPr>
            <p:cNvSpPr/>
            <p:nvPr/>
          </p:nvSpPr>
          <p:spPr bwMode="auto">
            <a:xfrm>
              <a:off x="6038443" y="1247572"/>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Flight</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Controls</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71" name="Straight Arrow Connector 70">
              <a:extLst>
                <a:ext uri="{FF2B5EF4-FFF2-40B4-BE49-F238E27FC236}">
                  <a16:creationId xmlns:a16="http://schemas.microsoft.com/office/drawing/2014/main" id="{29BB0115-C33C-400F-8C9B-0524243165CA}"/>
                </a:ext>
              </a:extLst>
            </p:cNvPr>
            <p:cNvCxnSpPr/>
            <p:nvPr/>
          </p:nvCxnSpPr>
          <p:spPr bwMode="auto">
            <a:xfrm flipH="1">
              <a:off x="5204299" y="1819073"/>
              <a:ext cx="588522" cy="41099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72" name="Straight Arrow Connector 71">
              <a:extLst>
                <a:ext uri="{FF2B5EF4-FFF2-40B4-BE49-F238E27FC236}">
                  <a16:creationId xmlns:a16="http://schemas.microsoft.com/office/drawing/2014/main" id="{1DF5C9B1-1B5A-4D54-8B33-739C151CB0FE}"/>
                </a:ext>
              </a:extLst>
            </p:cNvPr>
            <p:cNvCxnSpPr/>
            <p:nvPr/>
          </p:nvCxnSpPr>
          <p:spPr bwMode="auto">
            <a:xfrm flipV="1">
              <a:off x="5160524" y="1746116"/>
              <a:ext cx="595819" cy="40369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sp>
          <p:nvSpPr>
            <p:cNvPr id="73" name="Rectangle 72">
              <a:extLst>
                <a:ext uri="{FF2B5EF4-FFF2-40B4-BE49-F238E27FC236}">
                  <a16:creationId xmlns:a16="http://schemas.microsoft.com/office/drawing/2014/main" id="{FB366936-A111-49EE-8170-1200E8A5C1E1}"/>
                </a:ext>
              </a:extLst>
            </p:cNvPr>
            <p:cNvSpPr/>
            <p:nvPr/>
          </p:nvSpPr>
          <p:spPr bwMode="auto">
            <a:xfrm>
              <a:off x="1855550" y="1150295"/>
              <a:ext cx="1104090" cy="235897"/>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HAT/HOT</a:t>
              </a:r>
            </a:p>
          </p:txBody>
        </p:sp>
        <p:sp>
          <p:nvSpPr>
            <p:cNvPr id="74" name="Rectangle 73">
              <a:extLst>
                <a:ext uri="{FF2B5EF4-FFF2-40B4-BE49-F238E27FC236}">
                  <a16:creationId xmlns:a16="http://schemas.microsoft.com/office/drawing/2014/main" id="{18AC5999-27C1-45E5-AF76-37528D130D32}"/>
                </a:ext>
              </a:extLst>
            </p:cNvPr>
            <p:cNvSpPr/>
            <p:nvPr/>
          </p:nvSpPr>
          <p:spPr bwMode="auto">
            <a:xfrm>
              <a:off x="2001464" y="3667327"/>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Science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Experiments</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75" name="Straight Arrow Connector 74">
              <a:extLst>
                <a:ext uri="{FF2B5EF4-FFF2-40B4-BE49-F238E27FC236}">
                  <a16:creationId xmlns:a16="http://schemas.microsoft.com/office/drawing/2014/main" id="{E9981FC1-B796-4D13-A6E2-D8CDBF7FA5C5}"/>
                </a:ext>
              </a:extLst>
            </p:cNvPr>
            <p:cNvCxnSpPr/>
            <p:nvPr/>
          </p:nvCxnSpPr>
          <p:spPr bwMode="auto">
            <a:xfrm flipH="1" flipV="1">
              <a:off x="5265097" y="1262164"/>
              <a:ext cx="685799" cy="167802"/>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76" name="Straight Arrow Connector 75">
              <a:extLst>
                <a:ext uri="{FF2B5EF4-FFF2-40B4-BE49-F238E27FC236}">
                  <a16:creationId xmlns:a16="http://schemas.microsoft.com/office/drawing/2014/main" id="{37C4EE33-AFE7-495A-B057-81B2D2DC7335}"/>
                </a:ext>
              </a:extLst>
            </p:cNvPr>
            <p:cNvCxnSpPr/>
            <p:nvPr/>
          </p:nvCxnSpPr>
          <p:spPr bwMode="auto">
            <a:xfrm flipV="1">
              <a:off x="3056920" y="1262164"/>
              <a:ext cx="894942" cy="9725"/>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77" name="Straight Arrow Connector 76">
              <a:extLst>
                <a:ext uri="{FF2B5EF4-FFF2-40B4-BE49-F238E27FC236}">
                  <a16:creationId xmlns:a16="http://schemas.microsoft.com/office/drawing/2014/main" id="{80B012D4-0EC1-4ED7-815A-E9CAF6B13EDA}"/>
                </a:ext>
              </a:extLst>
            </p:cNvPr>
            <p:cNvCxnSpPr/>
            <p:nvPr/>
          </p:nvCxnSpPr>
          <p:spPr bwMode="auto">
            <a:xfrm flipH="1" flipV="1">
              <a:off x="5081730" y="2621604"/>
              <a:ext cx="922831" cy="197796"/>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78" name="Straight Arrow Connector 77">
              <a:extLst>
                <a:ext uri="{FF2B5EF4-FFF2-40B4-BE49-F238E27FC236}">
                  <a16:creationId xmlns:a16="http://schemas.microsoft.com/office/drawing/2014/main" id="{795D3B68-3026-443A-937E-068DACDB45DD}"/>
                </a:ext>
              </a:extLst>
            </p:cNvPr>
            <p:cNvCxnSpPr/>
            <p:nvPr/>
          </p:nvCxnSpPr>
          <p:spPr bwMode="auto">
            <a:xfrm>
              <a:off x="5130367" y="2546217"/>
              <a:ext cx="858953" cy="18174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sp>
          <p:nvSpPr>
            <p:cNvPr id="79" name="TextBox 78">
              <a:extLst>
                <a:ext uri="{FF2B5EF4-FFF2-40B4-BE49-F238E27FC236}">
                  <a16:creationId xmlns:a16="http://schemas.microsoft.com/office/drawing/2014/main" id="{92C9471B-718B-48FE-B8E1-C25E532E0AC0}"/>
                </a:ext>
              </a:extLst>
            </p:cNvPr>
            <p:cNvSpPr txBox="1"/>
            <p:nvPr/>
          </p:nvSpPr>
          <p:spPr>
            <a:xfrm>
              <a:off x="1708899" y="3405717"/>
              <a:ext cx="46839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rPr>
                <a:t>TBD</a:t>
              </a:r>
            </a:p>
          </p:txBody>
        </p:sp>
      </p:grpSp>
    </p:spTree>
    <p:extLst>
      <p:ext uri="{BB962C8B-B14F-4D97-AF65-F5344CB8AC3E}">
        <p14:creationId xmlns:p14="http://schemas.microsoft.com/office/powerpoint/2010/main" val="1385629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95C1-6BCF-42C2-9636-7DEB3E0C05DA}"/>
              </a:ext>
            </a:extLst>
          </p:cNvPr>
          <p:cNvSpPr>
            <a:spLocks noGrp="1"/>
          </p:cNvSpPr>
          <p:nvPr>
            <p:ph type="title"/>
          </p:nvPr>
        </p:nvSpPr>
        <p:spPr>
          <a:xfrm>
            <a:off x="-83890" y="0"/>
            <a:ext cx="12275890" cy="654680"/>
          </a:xfrm>
        </p:spPr>
        <p:txBody>
          <a:bodyPr/>
          <a:lstStyle/>
          <a:p>
            <a:r>
              <a:rPr lang="en-US" dirty="0"/>
              <a:t>PEO Aviation - Combat Aviation Brigade Architecture Integration Lab CABAIL</a:t>
            </a:r>
          </a:p>
        </p:txBody>
      </p:sp>
      <p:pic>
        <p:nvPicPr>
          <p:cNvPr id="5" name="Picture 4">
            <a:extLst>
              <a:ext uri="{FF2B5EF4-FFF2-40B4-BE49-F238E27FC236}">
                <a16:creationId xmlns:a16="http://schemas.microsoft.com/office/drawing/2014/main" id="{D319C0C8-E709-4B33-8084-F01A20C29343}"/>
              </a:ext>
            </a:extLst>
          </p:cNvPr>
          <p:cNvPicPr>
            <a:picLocks noChangeAspect="1"/>
          </p:cNvPicPr>
          <p:nvPr/>
        </p:nvPicPr>
        <p:blipFill rotWithShape="1">
          <a:blip r:embed="rId3"/>
          <a:srcRect l="20434" t="15738" r="21480" b="4169"/>
          <a:stretch/>
        </p:blipFill>
        <p:spPr>
          <a:xfrm>
            <a:off x="2227108" y="764708"/>
            <a:ext cx="7529396" cy="5623540"/>
          </a:xfrm>
          <a:prstGeom prst="rect">
            <a:avLst/>
          </a:prstGeom>
        </p:spPr>
      </p:pic>
      <p:sp>
        <p:nvSpPr>
          <p:cNvPr id="8" name="Rectangle: Rounded Corners 7">
            <a:extLst>
              <a:ext uri="{FF2B5EF4-FFF2-40B4-BE49-F238E27FC236}">
                <a16:creationId xmlns:a16="http://schemas.microsoft.com/office/drawing/2014/main" id="{C7EB218B-E2A1-4697-AEC3-473DBC576D52}"/>
              </a:ext>
            </a:extLst>
          </p:cNvPr>
          <p:cNvSpPr/>
          <p:nvPr/>
        </p:nvSpPr>
        <p:spPr>
          <a:xfrm>
            <a:off x="2323530" y="1621723"/>
            <a:ext cx="1380724" cy="202654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BA7C7CD-2FF4-44CB-BAE8-515146333CE2}"/>
              </a:ext>
            </a:extLst>
          </p:cNvPr>
          <p:cNvSpPr/>
          <p:nvPr/>
        </p:nvSpPr>
        <p:spPr>
          <a:xfrm>
            <a:off x="7476722" y="5253131"/>
            <a:ext cx="1107441" cy="101549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AC640730-C1B6-49E8-8DD6-331E528A2634}"/>
              </a:ext>
            </a:extLst>
          </p:cNvPr>
          <p:cNvSpPr>
            <a:spLocks noGrp="1"/>
          </p:cNvSpPr>
          <p:nvPr>
            <p:ph idx="1"/>
          </p:nvPr>
        </p:nvSpPr>
        <p:spPr>
          <a:xfrm>
            <a:off x="0" y="1743018"/>
            <a:ext cx="2323530" cy="2213162"/>
          </a:xfrm>
        </p:spPr>
        <p:txBody>
          <a:bodyPr>
            <a:noAutofit/>
          </a:bodyPr>
          <a:lstStyle/>
          <a:p>
            <a:pPr marL="25400" indent="0">
              <a:buNone/>
            </a:pPr>
            <a:r>
              <a:rPr lang="en-US" sz="1800" b="1" dirty="0">
                <a:latin typeface="Arial" panose="020B0604020202020204" pitchFamily="34" charset="0"/>
                <a:cs typeface="Arial" panose="020B0604020202020204" pitchFamily="34" charset="0"/>
              </a:rPr>
              <a:t>AH-64E and CH-47F SILs already use OMG DDS to reduce hardware and development costs for HIL experimentation</a:t>
            </a:r>
          </a:p>
          <a:p>
            <a:endParaRPr lang="en-US" sz="1800" dirty="0"/>
          </a:p>
        </p:txBody>
      </p:sp>
      <p:sp>
        <p:nvSpPr>
          <p:cNvPr id="11" name="Content Placeholder 2">
            <a:extLst>
              <a:ext uri="{FF2B5EF4-FFF2-40B4-BE49-F238E27FC236}">
                <a16:creationId xmlns:a16="http://schemas.microsoft.com/office/drawing/2014/main" id="{A2BE7A4E-F8B0-41FE-9DA7-FE63CA6D9C04}"/>
              </a:ext>
            </a:extLst>
          </p:cNvPr>
          <p:cNvSpPr txBox="1">
            <a:spLocks/>
          </p:cNvSpPr>
          <p:nvPr/>
        </p:nvSpPr>
        <p:spPr>
          <a:xfrm>
            <a:off x="9691190" y="3391988"/>
            <a:ext cx="2372179" cy="2701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90000"/>
              </a:lnSpc>
              <a:spcBef>
                <a:spcPts val="1100"/>
              </a:spcBef>
              <a:spcAft>
                <a:spcPts val="0"/>
              </a:spcAft>
              <a:buClr>
                <a:schemeClr val="dk2"/>
              </a:buClr>
              <a:buSzPts val="3200"/>
              <a:buFont typeface="Arial"/>
              <a:buChar char="•"/>
              <a:defRPr sz="3200" b="0" i="0" u="none" strike="noStrike" cap="none">
                <a:solidFill>
                  <a:schemeClr val="tx1">
                    <a:lumMod val="75000"/>
                    <a:lumOff val="25000"/>
                  </a:schemeClr>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2"/>
              </a:buClr>
              <a:buSzPts val="2800"/>
              <a:buFont typeface="Arial"/>
              <a:buChar char="–"/>
              <a:defRPr sz="2800" b="0" i="0" u="none" strike="noStrike" cap="none">
                <a:solidFill>
                  <a:schemeClr val="tx1">
                    <a:lumMod val="75000"/>
                    <a:lumOff val="25000"/>
                  </a:schemeClr>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2"/>
              </a:buClr>
              <a:buSzPts val="2400"/>
              <a:buFont typeface="Arial"/>
              <a:buChar char="•"/>
              <a:defRPr sz="2400" b="0" i="0" u="none" strike="noStrike" cap="none">
                <a:solidFill>
                  <a:schemeClr val="tx1">
                    <a:lumMod val="75000"/>
                    <a:lumOff val="25000"/>
                  </a:schemeClr>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2"/>
              </a:buClr>
              <a:buSzPts val="2000"/>
              <a:buFont typeface="Arial"/>
              <a:buChar char="–"/>
              <a:defRPr sz="2000" b="0" i="0" u="none" strike="noStrike" cap="none">
                <a:solidFill>
                  <a:schemeClr val="tx1">
                    <a:lumMod val="75000"/>
                    <a:lumOff val="25000"/>
                  </a:schemeClr>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2"/>
              </a:buClr>
              <a:buSzPts val="2000"/>
              <a:buFont typeface="Arial"/>
              <a:buChar char="»"/>
              <a:defRPr sz="2000" b="0" i="0" u="none" strike="noStrike" cap="none">
                <a:solidFill>
                  <a:schemeClr val="tx1">
                    <a:lumMod val="75000"/>
                    <a:lumOff val="25000"/>
                  </a:schemeClr>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baseline="0">
                <a:solidFill>
                  <a:schemeClr val="tx2"/>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pPr marL="25400" indent="0">
              <a:buFont typeface="Arial"/>
              <a:buNone/>
            </a:pPr>
            <a:r>
              <a:rPr lang="en-US" sz="1800" b="1" kern="0" dirty="0">
                <a:solidFill>
                  <a:schemeClr val="tx1"/>
                </a:solidFill>
                <a:latin typeface="Arial" panose="020B0604020202020204" pitchFamily="34" charset="0"/>
                <a:cs typeface="Arial" panose="020B0604020202020204" pitchFamily="34" charset="0"/>
              </a:rPr>
              <a:t>JBC-P Network Operations Center(NOC) was re-architected using OMG DDS for significant code reduction and performance improvement</a:t>
            </a:r>
          </a:p>
        </p:txBody>
      </p:sp>
      <p:sp>
        <p:nvSpPr>
          <p:cNvPr id="4" name="Rectangle: Rounded Corners 3">
            <a:extLst>
              <a:ext uri="{FF2B5EF4-FFF2-40B4-BE49-F238E27FC236}">
                <a16:creationId xmlns:a16="http://schemas.microsoft.com/office/drawing/2014/main" id="{2CCDBB1C-AB2F-457E-8103-0DB876043C24}"/>
              </a:ext>
            </a:extLst>
          </p:cNvPr>
          <p:cNvSpPr/>
          <p:nvPr/>
        </p:nvSpPr>
        <p:spPr bwMode="auto">
          <a:xfrm>
            <a:off x="8791662" y="764708"/>
            <a:ext cx="964842" cy="762088"/>
          </a:xfrm>
          <a:prstGeom prst="roundRect">
            <a:avLst/>
          </a:prstGeom>
          <a:solidFill>
            <a:schemeClr val="bg2">
              <a:lumMod val="10000"/>
              <a:lumOff val="90000"/>
            </a:schemeClr>
          </a:solidFill>
          <a:ln w="9525" cap="flat" cmpd="sng" algn="ctr">
            <a:solidFill>
              <a:schemeClr val="bg2">
                <a:lumMod val="10000"/>
                <a:lumOff val="9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AF4D457B-7356-4EF0-872B-042FF58E23D8}"/>
              </a:ext>
            </a:extLst>
          </p:cNvPr>
          <p:cNvSpPr/>
          <p:nvPr/>
        </p:nvSpPr>
        <p:spPr bwMode="auto">
          <a:xfrm>
            <a:off x="2227108" y="764708"/>
            <a:ext cx="675483" cy="746987"/>
          </a:xfrm>
          <a:prstGeom prst="roundRect">
            <a:avLst/>
          </a:prstGeom>
          <a:solidFill>
            <a:schemeClr val="bg2">
              <a:lumMod val="50000"/>
              <a:lumOff val="50000"/>
            </a:schemeClr>
          </a:solidFill>
          <a:ln w="9525" cap="flat" cmpd="sng" algn="ctr">
            <a:solidFill>
              <a:schemeClr val="bg2">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068972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normAutofit/>
          </a:bodyPr>
          <a:lstStyle/>
          <a:p>
            <a:r>
              <a:rPr lang="en-US" sz="2800" dirty="0"/>
              <a:t>Conclusions</a:t>
            </a:r>
          </a:p>
        </p:txBody>
      </p:sp>
      <p:sp>
        <p:nvSpPr>
          <p:cNvPr id="1785859" name="Rectangle 3"/>
          <p:cNvSpPr>
            <a:spLocks noGrp="1" noChangeArrowheads="1"/>
          </p:cNvSpPr>
          <p:nvPr>
            <p:ph idx="1"/>
          </p:nvPr>
        </p:nvSpPr>
        <p:spPr>
          <a:xfrm>
            <a:off x="593061" y="1053389"/>
            <a:ext cx="10928351" cy="5221287"/>
          </a:xfrm>
        </p:spPr>
        <p:txBody>
          <a:bodyPr>
            <a:noAutofit/>
          </a:bodyPr>
          <a:lstStyle/>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DDS is a mature standard from the OMG</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Platform neutral: Operating Systems and Programming Languages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Mandated and deployed worldwide in many military systems with demanding real-time applications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Portable API DCPS and Interoperable Wire Protocol RTPS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Deployed DDS Security Standard specification</a:t>
            </a:r>
          </a:p>
          <a:p>
            <a:pPr lvl="1">
              <a:lnSpc>
                <a:spcPct val="90000"/>
              </a:lnSpc>
              <a:buFont typeface="Wingdings" panose="05000000000000000000" pitchFamily="2" charset="2"/>
              <a:buChar char="§"/>
            </a:pPr>
            <a:endParaRPr lang="en-US" sz="900" dirty="0">
              <a:latin typeface="Arial" panose="020B0604020202020204" pitchFamily="34" charset="0"/>
              <a:cs typeface="Arial" panose="020B0604020202020204" pitchFamily="34" charset="0"/>
            </a:endParaRPr>
          </a:p>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focuses on efficient data-distribution for real-time &amp;</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high-performance systems</a:t>
            </a:r>
          </a:p>
          <a:p>
            <a:pPr>
              <a:lnSpc>
                <a:spcPct val="90000"/>
              </a:lnSpc>
              <a:buSzPct val="10000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 suited for integration of distributed training systems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Authentication, Role-Based Access to data, Multiple Levels of Security (MLS)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Evolvable Type System</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Real-Time Quality of Service (QoS)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Integration and reuse of operational system software and mission data</a:t>
            </a:r>
          </a:p>
        </p:txBody>
      </p:sp>
    </p:spTree>
    <p:extLst>
      <p:ext uri="{BB962C8B-B14F-4D97-AF65-F5344CB8AC3E}">
        <p14:creationId xmlns:p14="http://schemas.microsoft.com/office/powerpoint/2010/main" val="190685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0000">
            <a:normAutofit/>
          </a:bodyPr>
          <a:lstStyle/>
          <a:p>
            <a:r>
              <a:rPr lang="en-US" sz="2800" dirty="0"/>
              <a:t>OMG Data Distribution Service Standard</a:t>
            </a:r>
          </a:p>
        </p:txBody>
      </p:sp>
      <p:sp>
        <p:nvSpPr>
          <p:cNvPr id="3" name="Content Placeholder 2">
            <a:extLst>
              <a:ext uri="{FF2B5EF4-FFF2-40B4-BE49-F238E27FC236}">
                <a16:creationId xmlns:a16="http://schemas.microsoft.com/office/drawing/2014/main" id="{64F525C3-25B8-48E5-9657-9DE7B4DEC0FA}"/>
              </a:ext>
            </a:extLst>
          </p:cNvPr>
          <p:cNvSpPr>
            <a:spLocks noGrp="1"/>
          </p:cNvSpPr>
          <p:nvPr>
            <p:ph idx="1"/>
          </p:nvPr>
        </p:nvSpPr>
        <p:spPr>
          <a:xfrm>
            <a:off x="504284" y="841248"/>
            <a:ext cx="10928351" cy="5319855"/>
          </a:xfrm>
        </p:spPr>
        <p:txBody>
          <a:bodyPr/>
          <a:lstStyle/>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is </a:t>
            </a:r>
            <a:r>
              <a:rPr lang="en-US" sz="2400" b="1" dirty="0">
                <a:solidFill>
                  <a:srgbClr val="3366CC"/>
                </a:solidFill>
                <a:latin typeface="Arial" panose="020B0604020202020204" pitchFamily="34" charset="0"/>
                <a:cs typeface="Arial" panose="020B0604020202020204" pitchFamily="34" charset="0"/>
              </a:rPr>
              <a:t>Publish-Subscribe</a:t>
            </a:r>
            <a:r>
              <a:rPr lang="en-US" sz="2400" b="1" dirty="0">
                <a:latin typeface="Arial" panose="020B0604020202020204" pitchFamily="34" charset="0"/>
                <a:cs typeface="Arial" panose="020B0604020202020204" pitchFamily="34" charset="0"/>
              </a:rPr>
              <a:t>, </a:t>
            </a:r>
            <a:r>
              <a:rPr lang="en-US" sz="2400" b="1" dirty="0">
                <a:solidFill>
                  <a:srgbClr val="3366CC"/>
                </a:solidFill>
                <a:latin typeface="Arial" panose="020B0604020202020204" pitchFamily="34" charset="0"/>
                <a:cs typeface="Arial" panose="020B0604020202020204" pitchFamily="34" charset="0"/>
              </a:rPr>
              <a:t>Data-Centric</a:t>
            </a:r>
            <a:r>
              <a:rPr lang="en-US" sz="2400" b="1" dirty="0">
                <a:latin typeface="Arial" panose="020B0604020202020204" pitchFamily="34" charset="0"/>
                <a:cs typeface="Arial" panose="020B0604020202020204" pitchFamily="34" charset="0"/>
              </a:rPr>
              <a:t>, and </a:t>
            </a:r>
            <a:r>
              <a:rPr lang="en-US" sz="2400" b="1" dirty="0">
                <a:solidFill>
                  <a:srgbClr val="3366CC"/>
                </a:solidFill>
                <a:latin typeface="Arial" panose="020B0604020202020204" pitchFamily="34" charset="0"/>
                <a:cs typeface="Arial" panose="020B0604020202020204" pitchFamily="34" charset="0"/>
              </a:rPr>
              <a:t>Peer-to-Peer</a:t>
            </a:r>
          </a:p>
          <a:p>
            <a:pPr marL="893386" lvl="1" indent="-360000">
              <a:spcBef>
                <a:spcPts val="600"/>
              </a:spcBef>
              <a:spcAft>
                <a:spcPts val="600"/>
              </a:spcAft>
              <a:buFont typeface="Wingdings" panose="05000000000000000000" pitchFamily="2" charset="2"/>
              <a:buChar char="§"/>
              <a:defRPr sz="3000"/>
            </a:pPr>
            <a:r>
              <a:rPr lang="en-US" sz="2200" dirty="0">
                <a:latin typeface="Arial" panose="020B0604020202020204" pitchFamily="34" charset="0"/>
                <a:cs typeface="Arial" panose="020B0604020202020204" pitchFamily="34" charset="0"/>
              </a:rPr>
              <a:t>OMG DDS also supports request-reply and queueing</a:t>
            </a:r>
            <a:endParaRPr lang="en-US" sz="22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Designed for real-time mission critical and safety critical systems</a:t>
            </a:r>
          </a:p>
          <a:p>
            <a:pPr marL="893386" lvl="1" indent="-360000">
              <a:spcBef>
                <a:spcPts val="600"/>
              </a:spcBef>
              <a:spcAft>
                <a:spcPts val="600"/>
              </a:spcAft>
              <a:buFont typeface="Wingdings" pitchFamily="2" charset="2"/>
              <a:buChar char="§"/>
              <a:defRPr sz="3000"/>
            </a:pPr>
            <a:r>
              <a:rPr lang="en-US" sz="2200" dirty="0">
                <a:latin typeface="Arial" panose="020B0604020202020204" pitchFamily="34" charset="0"/>
                <a:cs typeface="Arial" panose="020B0604020202020204" pitchFamily="34" charset="0"/>
              </a:rPr>
              <a:t>Started in Robotics and SW Defined Radios using Tactical Data Links</a:t>
            </a:r>
          </a:p>
          <a:p>
            <a:pPr marL="893386" lvl="1" indent="-360000">
              <a:spcBef>
                <a:spcPts val="600"/>
              </a:spcBef>
              <a:spcAft>
                <a:spcPts val="600"/>
              </a:spcAft>
              <a:buFont typeface="Wingdings" pitchFamily="2" charset="2"/>
              <a:buChar char="§"/>
              <a:defRPr sz="3000"/>
            </a:pPr>
            <a:r>
              <a:rPr lang="en-US" sz="2200" dirty="0">
                <a:latin typeface="Arial" panose="020B0604020202020204" pitchFamily="34" charset="0"/>
                <a:cs typeface="Arial" panose="020B0604020202020204" pitchFamily="34" charset="0"/>
              </a:rPr>
              <a:t>Navy wanted it turned into an open standard, now widely used in the Navy</a:t>
            </a:r>
            <a:endParaRPr lang="en-US" sz="22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applications share large amounts of data quickly, securely, and reliably at massive scale</a:t>
            </a:r>
            <a:endParaRPr lang="en-US" sz="24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provides location transparency, decentralized operation, dynamic scalability, and real-time performance</a:t>
            </a:r>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Its widespread use in distributed real-time military systems has led to strong interest in the modeling, simulation and training community</a:t>
            </a:r>
          </a:p>
          <a:p>
            <a:endParaRPr lang="en-US" dirty="0"/>
          </a:p>
        </p:txBody>
      </p:sp>
    </p:spTree>
    <p:extLst>
      <p:ext uri="{BB962C8B-B14F-4D97-AF65-F5344CB8AC3E}">
        <p14:creationId xmlns:p14="http://schemas.microsoft.com/office/powerpoint/2010/main" val="26170286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Original Tutorial </a:t>
            </a:r>
            <a:r>
              <a:rPr lang="en-US" dirty="0"/>
              <a:t>Learning Objectives</a:t>
            </a:r>
          </a:p>
        </p:txBody>
      </p:sp>
      <p:sp>
        <p:nvSpPr>
          <p:cNvPr id="10" name="Content Placeholder 2">
            <a:extLst>
              <a:ext uri="{FF2B5EF4-FFF2-40B4-BE49-F238E27FC236}">
                <a16:creationId xmlns:a16="http://schemas.microsoft.com/office/drawing/2014/main" id="{D77D2DB2-8827-D14C-8122-B6345B96673D}"/>
              </a:ext>
            </a:extLst>
          </p:cNvPr>
          <p:cNvSpPr>
            <a:spLocks noGrp="1"/>
          </p:cNvSpPr>
          <p:nvPr>
            <p:ph idx="1"/>
          </p:nvPr>
        </p:nvSpPr>
        <p:spPr>
          <a:xfrm>
            <a:off x="593061" y="1053389"/>
            <a:ext cx="10928351" cy="5423612"/>
          </a:xfrm>
        </p:spPr>
        <p:txBody>
          <a:bodyPr/>
          <a:lstStyle/>
          <a:p>
            <a:pPr marL="0" indent="0">
              <a:buNone/>
            </a:pPr>
            <a:r>
              <a:rPr lang="en-US" sz="2400" b="1" dirty="0">
                <a:latin typeface="Arial" panose="020B0604020202020204" pitchFamily="34" charset="0"/>
                <a:cs typeface="Arial" panose="020B0604020202020204" pitchFamily="34" charset="0"/>
              </a:rPr>
              <a:t>After taking this tutorial you should be able to:</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how OMG DDS enables </a:t>
            </a:r>
            <a:r>
              <a:rPr lang="en-US" sz="2400" dirty="0">
                <a:latin typeface="+mj-lt"/>
                <a:cs typeface="Arial" panose="020B0604020202020204" pitchFamily="34" charset="0"/>
              </a:rPr>
              <a:t>semantic interoperability</a:t>
            </a:r>
            <a:endParaRPr lang="en-US" sz="2400" dirty="0">
              <a:latin typeface="Arial" panose="020B0604020202020204" pitchFamily="34" charset="0"/>
              <a:cs typeface="Arial" panose="020B0604020202020204" pitchFamily="34" charset="0"/>
            </a:endParaRP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the OMG DDS standard</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the principles of the OMG DDS Secure standard for securing communications between distributed simulations over WAN/Cloud/RF/Lossy networks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how OMG DDS works with the simulation architectures TENA, HLA and DIS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Summarize how OMG DDS works with real-world Hardware In the Loop (HIL) for secure distributed LVC simulations at scale</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how OMG DDS is working within SISO</a:t>
            </a:r>
          </a:p>
          <a:p>
            <a:pPr marL="0" indent="0">
              <a:buNone/>
            </a:pPr>
            <a:endParaRPr lang="en-US" dirty="0"/>
          </a:p>
        </p:txBody>
      </p:sp>
    </p:spTree>
    <p:extLst>
      <p:ext uri="{BB962C8B-B14F-4D97-AF65-F5344CB8AC3E}">
        <p14:creationId xmlns:p14="http://schemas.microsoft.com/office/powerpoint/2010/main" val="155998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EF1C-AAC8-445C-82CB-D72A5E4D3290}"/>
              </a:ext>
            </a:extLst>
          </p:cNvPr>
          <p:cNvSpPr>
            <a:spLocks noGrp="1"/>
          </p:cNvSpPr>
          <p:nvPr>
            <p:ph type="title"/>
          </p:nvPr>
        </p:nvSpPr>
        <p:spPr>
          <a:xfrm>
            <a:off x="1640004" y="-7223"/>
            <a:ext cx="8930868" cy="795130"/>
          </a:xfrm>
        </p:spPr>
        <p:txBody>
          <a:bodyPr/>
          <a:lstStyle/>
          <a:p>
            <a:r>
              <a:rPr lang="en-US" dirty="0"/>
              <a:t>OMG DDS is made for real-time interoperability</a:t>
            </a:r>
          </a:p>
        </p:txBody>
      </p:sp>
      <p:sp>
        <p:nvSpPr>
          <p:cNvPr id="22" name="Content Placeholder 21">
            <a:extLst>
              <a:ext uri="{FF2B5EF4-FFF2-40B4-BE49-F238E27FC236}">
                <a16:creationId xmlns:a16="http://schemas.microsoft.com/office/drawing/2014/main" id="{89375265-5AA4-4166-A59A-186389A72C52}"/>
              </a:ext>
            </a:extLst>
          </p:cNvPr>
          <p:cNvSpPr>
            <a:spLocks noGrp="1"/>
          </p:cNvSpPr>
          <p:nvPr>
            <p:ph sz="quarter" idx="11"/>
          </p:nvPr>
        </p:nvSpPr>
        <p:spPr/>
        <p:txBody>
          <a:bodyPr/>
          <a:lstStyle/>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OMG DDS defines</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API for </a:t>
            </a:r>
            <a:r>
              <a:rPr lang="en-US" sz="2000" kern="0" dirty="0">
                <a:solidFill>
                  <a:srgbClr val="3366CC"/>
                </a:solidFill>
                <a:latin typeface="Arial" panose="020B0604020202020204" pitchFamily="34" charset="0"/>
                <a:cs typeface="Arial" panose="020B0604020202020204" pitchFamily="34" charset="0"/>
              </a:rPr>
              <a:t>portability</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wire protocol for </a:t>
            </a:r>
            <a:r>
              <a:rPr lang="en-US" sz="2000" kern="0" dirty="0">
                <a:solidFill>
                  <a:srgbClr val="3366CC"/>
                </a:solidFill>
                <a:latin typeface="Arial" panose="020B0604020202020204" pitchFamily="34" charset="0"/>
                <a:cs typeface="Arial" panose="020B0604020202020204" pitchFamily="34" charset="0"/>
              </a:rPr>
              <a:t>interoperability</a:t>
            </a:r>
          </a:p>
          <a:p>
            <a:pPr lvl="2">
              <a:lnSpc>
                <a:spcPct val="85000"/>
              </a:lnSpc>
              <a:buClrTx/>
              <a:buFont typeface="Wingdings" pitchFamily="2" charset="2"/>
              <a:buChar char="§"/>
            </a:pPr>
            <a:r>
              <a:rPr lang="en-US" sz="1800" kern="0" dirty="0">
                <a:latin typeface="Arial" panose="020B0604020202020204" pitchFamily="34" charset="0"/>
                <a:cs typeface="Arial" panose="020B0604020202020204" pitchFamily="34" charset="0"/>
              </a:rPr>
              <a:t>Transport agnostic</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explicit defined </a:t>
            </a:r>
            <a:r>
              <a:rPr lang="en-US" sz="2000" kern="0" dirty="0">
                <a:solidFill>
                  <a:srgbClr val="3366CC"/>
                </a:solidFill>
                <a:latin typeface="Arial" panose="020B0604020202020204" pitchFamily="34" charset="0"/>
                <a:cs typeface="Arial" panose="020B0604020202020204" pitchFamily="34" charset="0"/>
              </a:rPr>
              <a:t>QoS</a:t>
            </a:r>
            <a:r>
              <a:rPr lang="en-US" sz="2000" kern="0" dirty="0">
                <a:latin typeface="Arial" panose="020B0604020202020204" pitchFamily="34" charset="0"/>
                <a:cs typeface="Arial" panose="020B0604020202020204" pitchFamily="34" charset="0"/>
              </a:rPr>
              <a:t> and </a:t>
            </a:r>
            <a:r>
              <a:rPr lang="en-US" sz="2000" kern="0" dirty="0">
                <a:solidFill>
                  <a:srgbClr val="3366CC"/>
                </a:solidFill>
                <a:latin typeface="Arial" panose="020B0604020202020204" pitchFamily="34" charset="0"/>
                <a:cs typeface="Arial" panose="020B0604020202020204" pitchFamily="34" charset="0"/>
              </a:rPr>
              <a:t>discovery</a:t>
            </a:r>
          </a:p>
          <a:p>
            <a:pPr lvl="2">
              <a:lnSpc>
                <a:spcPct val="85000"/>
              </a:lnSpc>
              <a:buClrTx/>
              <a:buFont typeface="Wingdings" pitchFamily="2" charset="2"/>
              <a:buChar char="§"/>
            </a:pPr>
            <a:r>
              <a:rPr lang="en-US" sz="1800" kern="0" dirty="0">
                <a:latin typeface="Arial" panose="020B0604020202020204" pitchFamily="34" charset="0"/>
                <a:cs typeface="Arial" panose="020B0604020202020204" pitchFamily="34" charset="0"/>
              </a:rPr>
              <a:t>Highly configurable</a:t>
            </a:r>
          </a:p>
          <a:p>
            <a:pPr marL="0" indent="0">
              <a:lnSpc>
                <a:spcPct val="85000"/>
              </a:lnSpc>
              <a:buNone/>
            </a:pPr>
            <a:endParaRPr lang="en-US" kern="0" dirty="0">
              <a:latin typeface="Arial" panose="020B0604020202020204" pitchFamily="34" charset="0"/>
              <a:cs typeface="Arial" panose="020B0604020202020204" pitchFamily="34" charset="0"/>
            </a:endParaRPr>
          </a:p>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Multiple language bindings</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C, C++, Java, C# .NET, Ada</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LabVIEW, MATLAB/Simulink</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Python, NodeJS</a:t>
            </a:r>
          </a:p>
          <a:p>
            <a:pPr marL="0" indent="0">
              <a:lnSpc>
                <a:spcPct val="85000"/>
              </a:lnSpc>
              <a:buNone/>
            </a:pPr>
            <a:endParaRPr lang="en-US" kern="0" dirty="0">
              <a:latin typeface="Arial" panose="020B0604020202020204" pitchFamily="34" charset="0"/>
              <a:cs typeface="Arial" panose="020B0604020202020204" pitchFamily="34" charset="0"/>
            </a:endParaRPr>
          </a:p>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Multi platform support</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Windows, Linux, Unix, embedded OS, Docker, Kubernetes </a:t>
            </a:r>
          </a:p>
          <a:p>
            <a:endParaRPr lang="en-US" kern="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687E851-2C64-4C43-A630-D7CDAFB31BA8}"/>
              </a:ext>
            </a:extLst>
          </p:cNvPr>
          <p:cNvSpPr/>
          <p:nvPr/>
        </p:nvSpPr>
        <p:spPr>
          <a:xfrm>
            <a:off x="8190028" y="2103884"/>
            <a:ext cx="2616700" cy="1258500"/>
          </a:xfrm>
          <a:prstGeom prst="rect">
            <a:avLst/>
          </a:prstGeom>
          <a:solidFill>
            <a:srgbClr val="FF9900"/>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800" dirty="0">
                <a:solidFill>
                  <a:srgbClr val="FFFFFF"/>
                </a:solidFill>
                <a:latin typeface="Arial" panose="020B0604020202020204" pitchFamily="34" charset="0"/>
                <a:cs typeface="Arial" panose="020B0604020202020204" pitchFamily="34" charset="0"/>
              </a:rPr>
              <a:t>OMG DDS Middleware</a:t>
            </a:r>
          </a:p>
        </p:txBody>
      </p:sp>
      <p:grpSp>
        <p:nvGrpSpPr>
          <p:cNvPr id="6" name="Group 5">
            <a:extLst>
              <a:ext uri="{FF2B5EF4-FFF2-40B4-BE49-F238E27FC236}">
                <a16:creationId xmlns:a16="http://schemas.microsoft.com/office/drawing/2014/main" id="{7A6ECABD-2FCB-4A1E-9502-5F3FC82101CD}"/>
              </a:ext>
            </a:extLst>
          </p:cNvPr>
          <p:cNvGrpSpPr/>
          <p:nvPr/>
        </p:nvGrpSpPr>
        <p:grpSpPr>
          <a:xfrm>
            <a:off x="8186444" y="4954798"/>
            <a:ext cx="2620284" cy="1070069"/>
            <a:chOff x="9393807" y="4752958"/>
            <a:chExt cx="2620284" cy="1070069"/>
          </a:xfrm>
        </p:grpSpPr>
        <p:sp>
          <p:nvSpPr>
            <p:cNvPr id="7" name="Rectangle 6">
              <a:extLst>
                <a:ext uri="{FF2B5EF4-FFF2-40B4-BE49-F238E27FC236}">
                  <a16:creationId xmlns:a16="http://schemas.microsoft.com/office/drawing/2014/main" id="{8D58F415-2DA4-480F-9ADE-11B892033838}"/>
                </a:ext>
              </a:extLst>
            </p:cNvPr>
            <p:cNvSpPr/>
            <p:nvPr/>
          </p:nvSpPr>
          <p:spPr>
            <a:xfrm>
              <a:off x="9393807" y="4752958"/>
              <a:ext cx="2620284"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Operating System</a:t>
              </a:r>
            </a:p>
          </p:txBody>
        </p:sp>
        <p:cxnSp>
          <p:nvCxnSpPr>
            <p:cNvPr id="8" name="Straight Arrow Connector 7">
              <a:extLst>
                <a:ext uri="{FF2B5EF4-FFF2-40B4-BE49-F238E27FC236}">
                  <a16:creationId xmlns:a16="http://schemas.microsoft.com/office/drawing/2014/main" id="{588CD4DB-7C1E-4112-8C5E-42E55B36C5B1}"/>
                </a:ext>
              </a:extLst>
            </p:cNvPr>
            <p:cNvCxnSpPr/>
            <p:nvPr/>
          </p:nvCxnSpPr>
          <p:spPr>
            <a:xfrm>
              <a:off x="9806279" y="5823027"/>
              <a:ext cx="162413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7D7AEF4-7472-4F15-9966-A63738853ACC}"/>
                </a:ext>
              </a:extLst>
            </p:cNvPr>
            <p:cNvCxnSpPr/>
            <p:nvPr/>
          </p:nvCxnSpPr>
          <p:spPr>
            <a:xfrm>
              <a:off x="10677890" y="5327576"/>
              <a:ext cx="2317" cy="486395"/>
            </a:xfrm>
            <a:prstGeom prst="line">
              <a:avLst/>
            </a:prstGeom>
            <a:ln>
              <a:solidFill>
                <a:srgbClr val="000000"/>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EA8ACEB6-E94A-4498-9FCD-D26CF2537164}"/>
              </a:ext>
            </a:extLst>
          </p:cNvPr>
          <p:cNvGrpSpPr/>
          <p:nvPr/>
        </p:nvGrpSpPr>
        <p:grpSpPr>
          <a:xfrm>
            <a:off x="8190029" y="3495277"/>
            <a:ext cx="2616699" cy="1362245"/>
            <a:chOff x="9397392" y="3293437"/>
            <a:chExt cx="2616699" cy="1362245"/>
          </a:xfrm>
        </p:grpSpPr>
        <p:sp>
          <p:nvSpPr>
            <p:cNvPr id="11" name="Rectangle 10">
              <a:extLst>
                <a:ext uri="{FF2B5EF4-FFF2-40B4-BE49-F238E27FC236}">
                  <a16:creationId xmlns:a16="http://schemas.microsoft.com/office/drawing/2014/main" id="{1C10028D-4206-4526-88C4-98640161AFA4}"/>
                </a:ext>
              </a:extLst>
            </p:cNvPr>
            <p:cNvSpPr/>
            <p:nvPr/>
          </p:nvSpPr>
          <p:spPr>
            <a:xfrm rot="5400000">
              <a:off x="9008276" y="3682892"/>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UDP</a:t>
              </a:r>
            </a:p>
          </p:txBody>
        </p:sp>
        <p:sp>
          <p:nvSpPr>
            <p:cNvPr id="12" name="Rectangle 11">
              <a:extLst>
                <a:ext uri="{FF2B5EF4-FFF2-40B4-BE49-F238E27FC236}">
                  <a16:creationId xmlns:a16="http://schemas.microsoft.com/office/drawing/2014/main" id="{D678F043-9D83-4328-85AA-031DA78152D8}"/>
                </a:ext>
              </a:extLst>
            </p:cNvPr>
            <p:cNvSpPr/>
            <p:nvPr/>
          </p:nvSpPr>
          <p:spPr>
            <a:xfrm rot="5400000">
              <a:off x="9689229" y="3682892"/>
              <a:ext cx="1361906"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TCP</a:t>
              </a:r>
            </a:p>
          </p:txBody>
        </p:sp>
        <p:sp>
          <p:nvSpPr>
            <p:cNvPr id="13" name="Rectangle 12">
              <a:extLst>
                <a:ext uri="{FF2B5EF4-FFF2-40B4-BE49-F238E27FC236}">
                  <a16:creationId xmlns:a16="http://schemas.microsoft.com/office/drawing/2014/main" id="{522CC373-02AF-493D-82AD-07B93CA923C8}"/>
                </a:ext>
              </a:extLst>
            </p:cNvPr>
            <p:cNvSpPr/>
            <p:nvPr/>
          </p:nvSpPr>
          <p:spPr>
            <a:xfrm rot="5400000">
              <a:off x="10370182" y="3682892"/>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err="1">
                  <a:solidFill>
                    <a:srgbClr val="FFFFFF"/>
                  </a:solidFill>
                  <a:latin typeface="Arial" panose="020B0604020202020204" pitchFamily="34" charset="0"/>
                  <a:cs typeface="Arial" panose="020B0604020202020204" pitchFamily="34" charset="0"/>
                </a:rPr>
                <a:t>Shmem</a:t>
              </a:r>
              <a:endParaRPr lang="en-US" sz="2000" dirty="0">
                <a:solidFill>
                  <a:srgbClr val="FFFF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8AB4E0C-5F13-44B5-A98D-5BF43B839DFA}"/>
                </a:ext>
              </a:extLst>
            </p:cNvPr>
            <p:cNvSpPr/>
            <p:nvPr/>
          </p:nvSpPr>
          <p:spPr>
            <a:xfrm rot="5400000">
              <a:off x="11041301" y="3682553"/>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RT-WAN</a:t>
              </a:r>
            </a:p>
          </p:txBody>
        </p:sp>
      </p:grpSp>
      <p:grpSp>
        <p:nvGrpSpPr>
          <p:cNvPr id="15" name="Group 14">
            <a:extLst>
              <a:ext uri="{FF2B5EF4-FFF2-40B4-BE49-F238E27FC236}">
                <a16:creationId xmlns:a16="http://schemas.microsoft.com/office/drawing/2014/main" id="{D982E63C-2CF4-43AA-9EA9-6B6BE4FE18C2}"/>
              </a:ext>
            </a:extLst>
          </p:cNvPr>
          <p:cNvGrpSpPr/>
          <p:nvPr/>
        </p:nvGrpSpPr>
        <p:grpSpPr>
          <a:xfrm>
            <a:off x="6476359" y="1364073"/>
            <a:ext cx="4330369" cy="940410"/>
            <a:chOff x="7683722" y="1834588"/>
            <a:chExt cx="4330369" cy="940410"/>
          </a:xfrm>
        </p:grpSpPr>
        <p:sp>
          <p:nvSpPr>
            <p:cNvPr id="16" name="Rectangle 15">
              <a:extLst>
                <a:ext uri="{FF2B5EF4-FFF2-40B4-BE49-F238E27FC236}">
                  <a16:creationId xmlns:a16="http://schemas.microsoft.com/office/drawing/2014/main" id="{91550AF3-0C86-4E5D-8F6B-562F9A2C264B}"/>
                </a:ext>
              </a:extLst>
            </p:cNvPr>
            <p:cNvSpPr/>
            <p:nvPr/>
          </p:nvSpPr>
          <p:spPr>
            <a:xfrm>
              <a:off x="9397391" y="1834588"/>
              <a:ext cx="2616700" cy="583674"/>
            </a:xfrm>
            <a:prstGeom prst="rect">
              <a:avLst/>
            </a:prstGeom>
            <a:solidFill>
              <a:srgbClr val="92D050"/>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ctr" anchorCtr="0"/>
            <a:lstStyle/>
            <a:p>
              <a:pPr algn="ctr"/>
              <a:r>
                <a:rPr lang="en-US" sz="2000" b="1" dirty="0">
                  <a:solidFill>
                    <a:schemeClr val="tx1"/>
                  </a:solidFill>
                  <a:latin typeface="Arial" panose="020B0604020202020204" pitchFamily="34" charset="0"/>
                  <a:cs typeface="Arial" panose="020B0604020202020204" pitchFamily="34" charset="0"/>
                </a:rPr>
                <a:t>Application</a:t>
              </a:r>
            </a:p>
          </p:txBody>
        </p:sp>
        <p:sp>
          <p:nvSpPr>
            <p:cNvPr id="17" name="TextBox 16">
              <a:extLst>
                <a:ext uri="{FF2B5EF4-FFF2-40B4-BE49-F238E27FC236}">
                  <a16:creationId xmlns:a16="http://schemas.microsoft.com/office/drawing/2014/main" id="{1B5C3F02-3EE1-4DD2-B92E-6839F3DA7922}"/>
                </a:ext>
              </a:extLst>
            </p:cNvPr>
            <p:cNvSpPr txBox="1"/>
            <p:nvPr/>
          </p:nvSpPr>
          <p:spPr>
            <a:xfrm>
              <a:off x="7683722" y="2067112"/>
              <a:ext cx="1225015" cy="707886"/>
            </a:xfrm>
            <a:prstGeom prst="rect">
              <a:avLst/>
            </a:prstGeom>
            <a:noFill/>
          </p:spPr>
          <p:txBody>
            <a:bodyPr wrap="none" rtlCol="0">
              <a:spAutoFit/>
            </a:bodyPr>
            <a:lstStyle/>
            <a:p>
              <a:pPr algn="ctr"/>
              <a:r>
                <a:rPr lang="en-US" sz="2000" dirty="0">
                  <a:solidFill>
                    <a:srgbClr val="3366CC"/>
                  </a:solidFill>
                  <a:latin typeface="Arial" panose="020B0604020202020204" pitchFamily="34" charset="0"/>
                  <a:cs typeface="Arial" panose="020B0604020202020204" pitchFamily="34" charset="0"/>
                </a:rPr>
                <a:t>Standard</a:t>
              </a:r>
              <a:br>
                <a:rPr lang="en-US" sz="2000" dirty="0">
                  <a:solidFill>
                    <a:srgbClr val="3366CC"/>
                  </a:solidFill>
                  <a:latin typeface="Arial" panose="020B0604020202020204" pitchFamily="34" charset="0"/>
                  <a:cs typeface="Arial" panose="020B0604020202020204" pitchFamily="34" charset="0"/>
                </a:rPr>
              </a:br>
              <a:r>
                <a:rPr lang="en-US" sz="2000" dirty="0">
                  <a:solidFill>
                    <a:srgbClr val="3366CC"/>
                  </a:solidFill>
                  <a:latin typeface="Arial" panose="020B0604020202020204" pitchFamily="34" charset="0"/>
                  <a:cs typeface="Arial" panose="020B0604020202020204" pitchFamily="34" charset="0"/>
                </a:rPr>
                <a:t>API</a:t>
              </a:r>
            </a:p>
          </p:txBody>
        </p:sp>
        <p:cxnSp>
          <p:nvCxnSpPr>
            <p:cNvPr id="18" name="Straight Arrow Connector 17">
              <a:extLst>
                <a:ext uri="{FF2B5EF4-FFF2-40B4-BE49-F238E27FC236}">
                  <a16:creationId xmlns:a16="http://schemas.microsoft.com/office/drawing/2014/main" id="{940C203E-ED58-4283-9457-AA8BB7DE91B1}"/>
                </a:ext>
              </a:extLst>
            </p:cNvPr>
            <p:cNvCxnSpPr/>
            <p:nvPr/>
          </p:nvCxnSpPr>
          <p:spPr>
            <a:xfrm>
              <a:off x="8901163" y="2479225"/>
              <a:ext cx="352310" cy="2715"/>
            </a:xfrm>
            <a:prstGeom prst="straightConnector1">
              <a:avLst/>
            </a:prstGeom>
            <a:ln>
              <a:solidFill>
                <a:srgbClr val="2B56AB"/>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8AC6CF82-6037-4715-965B-E9E088C9DE2D}"/>
              </a:ext>
            </a:extLst>
          </p:cNvPr>
          <p:cNvGrpSpPr/>
          <p:nvPr/>
        </p:nvGrpSpPr>
        <p:grpSpPr>
          <a:xfrm>
            <a:off x="6459561" y="3031097"/>
            <a:ext cx="1586549" cy="707886"/>
            <a:chOff x="7666924" y="2865115"/>
            <a:chExt cx="1586549" cy="707886"/>
          </a:xfrm>
        </p:grpSpPr>
        <p:sp>
          <p:nvSpPr>
            <p:cNvPr id="20" name="TextBox 19">
              <a:extLst>
                <a:ext uri="{FF2B5EF4-FFF2-40B4-BE49-F238E27FC236}">
                  <a16:creationId xmlns:a16="http://schemas.microsoft.com/office/drawing/2014/main" id="{53DBF4EF-C8AC-475B-8673-2AE38A89ADB3}"/>
                </a:ext>
              </a:extLst>
            </p:cNvPr>
            <p:cNvSpPr txBox="1"/>
            <p:nvPr/>
          </p:nvSpPr>
          <p:spPr>
            <a:xfrm>
              <a:off x="7666924" y="2865115"/>
              <a:ext cx="1225015" cy="707886"/>
            </a:xfrm>
            <a:prstGeom prst="rect">
              <a:avLst/>
            </a:prstGeom>
            <a:noFill/>
          </p:spPr>
          <p:txBody>
            <a:bodyPr wrap="none" rtlCol="0">
              <a:spAutoFit/>
            </a:bodyPr>
            <a:lstStyle/>
            <a:p>
              <a:pPr algn="ctr"/>
              <a:r>
                <a:rPr lang="en-US" sz="2000" dirty="0">
                  <a:solidFill>
                    <a:srgbClr val="3366CC"/>
                  </a:solidFill>
                  <a:latin typeface="Arial" panose="020B0604020202020204" pitchFamily="34" charset="0"/>
                  <a:cs typeface="Arial" panose="020B0604020202020204" pitchFamily="34" charset="0"/>
                </a:rPr>
                <a:t>Standard</a:t>
              </a:r>
              <a:br>
                <a:rPr lang="en-US" sz="2000" dirty="0">
                  <a:solidFill>
                    <a:srgbClr val="3366CC"/>
                  </a:solidFill>
                  <a:latin typeface="Arial" panose="020B0604020202020204" pitchFamily="34" charset="0"/>
                  <a:cs typeface="Arial" panose="020B0604020202020204" pitchFamily="34" charset="0"/>
                </a:rPr>
              </a:br>
              <a:r>
                <a:rPr lang="en-US" sz="2000" dirty="0">
                  <a:solidFill>
                    <a:srgbClr val="3366CC"/>
                  </a:solidFill>
                  <a:latin typeface="Arial" panose="020B0604020202020204" pitchFamily="34" charset="0"/>
                  <a:cs typeface="Arial" panose="020B0604020202020204" pitchFamily="34" charset="0"/>
                </a:rPr>
                <a:t>Protocol</a:t>
              </a:r>
            </a:p>
          </p:txBody>
        </p:sp>
        <p:cxnSp>
          <p:nvCxnSpPr>
            <p:cNvPr id="21" name="Straight Arrow Connector 20">
              <a:extLst>
                <a:ext uri="{FF2B5EF4-FFF2-40B4-BE49-F238E27FC236}">
                  <a16:creationId xmlns:a16="http://schemas.microsoft.com/office/drawing/2014/main" id="{05CE4636-B4B9-428A-B731-07AF05F64AF9}"/>
                </a:ext>
              </a:extLst>
            </p:cNvPr>
            <p:cNvCxnSpPr/>
            <p:nvPr/>
          </p:nvCxnSpPr>
          <p:spPr>
            <a:xfrm>
              <a:off x="8901163" y="3246965"/>
              <a:ext cx="352310" cy="2715"/>
            </a:xfrm>
            <a:prstGeom prst="straightConnector1">
              <a:avLst/>
            </a:prstGeom>
            <a:ln>
              <a:solidFill>
                <a:srgbClr val="2B56AB"/>
              </a:solidFill>
              <a:tailEnd type="arrow"/>
            </a:ln>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A6EE28A5-D44C-4BA6-9952-63B1FD683D99}"/>
              </a:ext>
            </a:extLst>
          </p:cNvPr>
          <p:cNvSpPr/>
          <p:nvPr/>
        </p:nvSpPr>
        <p:spPr>
          <a:xfrm>
            <a:off x="8339172" y="2517629"/>
            <a:ext cx="2314827" cy="324805"/>
          </a:xfrm>
          <a:prstGeom prst="rect">
            <a:avLst/>
          </a:prstGeom>
          <a:solidFill>
            <a:srgbClr val="22458A"/>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400" dirty="0">
                <a:solidFill>
                  <a:srgbClr val="FFFFFF"/>
                </a:solidFill>
                <a:latin typeface="Arial" panose="020B0604020202020204" pitchFamily="34" charset="0"/>
                <a:cs typeface="Arial" panose="020B0604020202020204" pitchFamily="34" charset="0"/>
              </a:rPr>
              <a:t>Data Management (QoS)</a:t>
            </a:r>
          </a:p>
        </p:txBody>
      </p:sp>
      <p:sp>
        <p:nvSpPr>
          <p:cNvPr id="24" name="Rectangle 23">
            <a:extLst>
              <a:ext uri="{FF2B5EF4-FFF2-40B4-BE49-F238E27FC236}">
                <a16:creationId xmlns:a16="http://schemas.microsoft.com/office/drawing/2014/main" id="{077B2161-1D87-4D67-AE43-A1D94B18BE52}"/>
              </a:ext>
            </a:extLst>
          </p:cNvPr>
          <p:cNvSpPr/>
          <p:nvPr/>
        </p:nvSpPr>
        <p:spPr>
          <a:xfrm>
            <a:off x="8339172" y="2892172"/>
            <a:ext cx="2314827" cy="324805"/>
          </a:xfrm>
          <a:prstGeom prst="rect">
            <a:avLst/>
          </a:prstGeom>
          <a:solidFill>
            <a:srgbClr val="22458A"/>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400" dirty="0">
                <a:solidFill>
                  <a:srgbClr val="FFFFFF"/>
                </a:solidFill>
                <a:latin typeface="Arial" panose="020B0604020202020204" pitchFamily="34" charset="0"/>
                <a:cs typeface="Arial" panose="020B0604020202020204" pitchFamily="34" charset="0"/>
              </a:rPr>
              <a:t>OMG DDS Security</a:t>
            </a:r>
          </a:p>
        </p:txBody>
      </p:sp>
    </p:spTree>
    <p:extLst>
      <p:ext uri="{BB962C8B-B14F-4D97-AF65-F5344CB8AC3E}">
        <p14:creationId xmlns:p14="http://schemas.microsoft.com/office/powerpoint/2010/main" val="2580109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26508" y="785225"/>
            <a:ext cx="7488789" cy="5616592"/>
          </a:xfrm>
          <a:prstGeom prst="rect">
            <a:avLst/>
          </a:prstGeom>
        </p:spPr>
      </p:pic>
      <p:sp>
        <p:nvSpPr>
          <p:cNvPr id="5" name="Title 4"/>
          <p:cNvSpPr>
            <a:spLocks noGrp="1"/>
          </p:cNvSpPr>
          <p:nvPr>
            <p:ph type="title"/>
          </p:nvPr>
        </p:nvSpPr>
        <p:spPr/>
        <p:txBody>
          <a:bodyPr>
            <a:normAutofit/>
          </a:bodyPr>
          <a:lstStyle/>
          <a:p>
            <a:r>
              <a:rPr lang="en-US" dirty="0"/>
              <a:t>Levels of </a:t>
            </a:r>
            <a:r>
              <a:rPr lang="en-US" b="1" dirty="0"/>
              <a:t>Interoperability</a:t>
            </a:r>
          </a:p>
        </p:txBody>
      </p:sp>
      <p:sp>
        <p:nvSpPr>
          <p:cNvPr id="3" name="TextBox 2"/>
          <p:cNvSpPr txBox="1"/>
          <p:nvPr/>
        </p:nvSpPr>
        <p:spPr>
          <a:xfrm>
            <a:off x="10700271" y="3642698"/>
            <a:ext cx="25519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 </a:t>
            </a:r>
          </a:p>
        </p:txBody>
      </p:sp>
      <p:sp>
        <p:nvSpPr>
          <p:cNvPr id="2" name="Left Arrow 1"/>
          <p:cNvSpPr/>
          <p:nvPr/>
        </p:nvSpPr>
        <p:spPr>
          <a:xfrm>
            <a:off x="7676126" y="3223248"/>
            <a:ext cx="3263317" cy="664431"/>
          </a:xfrm>
          <a:prstGeom prst="leftArrow">
            <a:avLst/>
          </a:prstGeom>
          <a:solidFill>
            <a:srgbClr val="00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data context</a:t>
            </a:r>
          </a:p>
        </p:txBody>
      </p:sp>
      <p:sp>
        <p:nvSpPr>
          <p:cNvPr id="10" name="Left Arrow 9"/>
          <p:cNvSpPr/>
          <p:nvPr/>
        </p:nvSpPr>
        <p:spPr>
          <a:xfrm>
            <a:off x="7676126" y="3935312"/>
            <a:ext cx="3263317" cy="664431"/>
          </a:xfrm>
          <a:prstGeom prst="leftArrow">
            <a:avLst/>
          </a:prstGeom>
          <a:solidFill>
            <a:srgbClr val="33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data structure</a:t>
            </a:r>
          </a:p>
        </p:txBody>
      </p:sp>
      <p:sp>
        <p:nvSpPr>
          <p:cNvPr id="12" name="Left Arrow 11"/>
          <p:cNvSpPr/>
          <p:nvPr/>
        </p:nvSpPr>
        <p:spPr>
          <a:xfrm>
            <a:off x="7676126" y="4648393"/>
            <a:ext cx="3263317" cy="664431"/>
          </a:xfrm>
          <a:prstGeom prst="leftArrow">
            <a:avLst/>
          </a:prstGeom>
          <a:solidFill>
            <a:srgbClr val="33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opaque data</a:t>
            </a:r>
          </a:p>
        </p:txBody>
      </p:sp>
      <p:sp>
        <p:nvSpPr>
          <p:cNvPr id="4" name="TextBox 3">
            <a:extLst>
              <a:ext uri="{FF2B5EF4-FFF2-40B4-BE49-F238E27FC236}">
                <a16:creationId xmlns:a16="http://schemas.microsoft.com/office/drawing/2014/main" id="{4FAD9C13-DAEA-7DF2-BE0F-784B58DA440C}"/>
              </a:ext>
            </a:extLst>
          </p:cNvPr>
          <p:cNvSpPr txBox="1"/>
          <p:nvPr/>
        </p:nvSpPr>
        <p:spPr>
          <a:xfrm>
            <a:off x="3990975" y="6188839"/>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16608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5094</TotalTime>
  <Words>6349</Words>
  <Application>Microsoft Office PowerPoint</Application>
  <PresentationFormat>Widescreen</PresentationFormat>
  <Paragraphs>1057</Paragraphs>
  <Slides>70</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Aptos</vt:lpstr>
      <vt:lpstr>Arial</vt:lpstr>
      <vt:lpstr>Arial Narrow</vt:lpstr>
      <vt:lpstr>Calibri</vt:lpstr>
      <vt:lpstr>Calibri Light</vt:lpstr>
      <vt:lpstr>Courier New</vt:lpstr>
      <vt:lpstr>Helvetica Neue</vt:lpstr>
      <vt:lpstr>Segoe UI</vt:lpstr>
      <vt:lpstr>Tahoma</vt:lpstr>
      <vt:lpstr>Times New Roman</vt:lpstr>
      <vt:lpstr>TimesNewRomanPSMT</vt:lpstr>
      <vt:lpstr>Wingdings</vt:lpstr>
      <vt:lpstr>Blends</vt:lpstr>
      <vt:lpstr>PowerPoint Presentation</vt:lpstr>
      <vt:lpstr>Agenda</vt:lpstr>
      <vt:lpstr>Tutorial Learning Objectives</vt:lpstr>
      <vt:lpstr>OMG Data Distribution Service Standard</vt:lpstr>
      <vt:lpstr>OMG DDS is a Family of Standards</vt:lpstr>
      <vt:lpstr>OMG Data Distribution Service Standard</vt:lpstr>
      <vt:lpstr>OMG Data Distribution Service Standard</vt:lpstr>
      <vt:lpstr>OMG DDS is made for real-time interoperability</vt:lpstr>
      <vt:lpstr>Levels of Interoperability</vt:lpstr>
      <vt:lpstr>IIoT Connectivity Stack Model </vt:lpstr>
      <vt:lpstr>OMG DDS Interoperability</vt:lpstr>
      <vt:lpstr>Data-Centricity Definition</vt:lpstr>
      <vt:lpstr>About Data Centricity</vt:lpstr>
      <vt:lpstr>The Demand for Data-Centricity also applies to LVC</vt:lpstr>
      <vt:lpstr>7 Goals to Becoming a Data-Centric DoD</vt:lpstr>
      <vt:lpstr>Tri-Service MOSA Initiative builds on Data Centricity</vt:lpstr>
      <vt:lpstr>Modular Open Systems Approach (MOSA)</vt:lpstr>
      <vt:lpstr>PEO’s across the DOD have fully adopted MOSA</vt:lpstr>
      <vt:lpstr>PEO STRI MOSA Strategy</vt:lpstr>
      <vt:lpstr>MOSA Goals in Standardization</vt:lpstr>
      <vt:lpstr>MOSA Benefits and Approaches</vt:lpstr>
      <vt:lpstr>OMG DDS is Under the Hood of MOSA and Other Industry Standards</vt:lpstr>
      <vt:lpstr>Why is OMG DDS so widely used ‘under the hood’ for these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OMG DDS Publish Subscribe API: Entities</vt:lpstr>
      <vt:lpstr>OMG DDS Publish Subscribe API: Entities</vt:lpstr>
      <vt:lpstr>OMG DDS Publish Subscribe API: Entities</vt:lpstr>
      <vt:lpstr>OMG DDS Publish Subscribe API: Entities</vt:lpstr>
      <vt:lpstr>OMG DDS Databus</vt:lpstr>
      <vt:lpstr>OMG DDS at Scale - Layered Databus</vt:lpstr>
      <vt:lpstr>Wide Area Distributed Applications</vt:lpstr>
      <vt:lpstr>OMG DDS real-time WAN Transport</vt:lpstr>
      <vt:lpstr>OMG DDS Across a WAN</vt:lpstr>
      <vt:lpstr>OMG DDS Security Standard</vt:lpstr>
      <vt:lpstr>OMG DDS Security Standard</vt:lpstr>
      <vt:lpstr>OMG DDS: Data-Centric, Fine-Grained Security</vt:lpstr>
      <vt:lpstr>Pluggable Architecture</vt:lpstr>
      <vt:lpstr>Domain Governance File</vt:lpstr>
      <vt:lpstr>Configuration Possibilities</vt:lpstr>
      <vt:lpstr>Permissions Document</vt:lpstr>
      <vt:lpstr>Configuring &amp; Deploying OMG DDS Security</vt:lpstr>
      <vt:lpstr>Using OMG DDS with distributed LVC simulations</vt:lpstr>
      <vt:lpstr>DAF M&amp;S Standards Range Fan Provides Focus</vt:lpstr>
      <vt:lpstr>Air Force’s Simulators Common Architecture Requirements and Standards (SCARS) program</vt:lpstr>
      <vt:lpstr>Joint Synthetic Environment</vt:lpstr>
      <vt:lpstr>Live OMG DDS Systems with TENA  in Simulation: JMETC</vt:lpstr>
      <vt:lpstr>Securing distributed LVC simulations with OMG DDS</vt:lpstr>
      <vt:lpstr>Multi Level Secure MLS, Live Virtual Constructive LVC Simulations</vt:lpstr>
      <vt:lpstr>Multi Level Secure LVC Simulations</vt:lpstr>
      <vt:lpstr>Multi Level Secure MLS, Live Virtual Constructive LVC Simulations</vt:lpstr>
      <vt:lpstr>PowerPoint Presentation</vt:lpstr>
      <vt:lpstr>Secure DDS-Enabled HLA Federate-Based JLVC  Could Also Integrate With Other Simulation Technologies</vt:lpstr>
      <vt:lpstr>Global Connectivity for USAF Training Simulations</vt:lpstr>
      <vt:lpstr>Missile Defense Agency – Objective Simulation Framework</vt:lpstr>
      <vt:lpstr>Mixed-Reality Wargaming Platform</vt:lpstr>
      <vt:lpstr>CCDC Aviation&amp; Missile Center - SED System Integration Labs</vt:lpstr>
      <vt:lpstr>CCDC AvMC S3I - Apache AH-64E</vt:lpstr>
      <vt:lpstr>PEO Aviation - Combat Aviation Brigade Architecture Integration Lab CABAIL</vt:lpstr>
      <vt:lpstr>Conclusions</vt:lpstr>
      <vt:lpstr>Original Tutorial Learning Objectives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Rob Proctor</cp:lastModifiedBy>
  <cp:revision>42</cp:revision>
  <cp:lastPrinted>1601-01-01T00:00:00Z</cp:lastPrinted>
  <dcterms:created xsi:type="dcterms:W3CDTF">2016-03-29T15:29:36Z</dcterms:created>
  <dcterms:modified xsi:type="dcterms:W3CDTF">2025-06-20T19:18:25Z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