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76"/>
  </p:notesMasterIdLst>
  <p:handoutMasterIdLst>
    <p:handoutMasterId r:id="rId77"/>
  </p:handoutMasterIdLst>
  <p:sldIdLst>
    <p:sldId id="289" r:id="rId5"/>
    <p:sldId id="340" r:id="rId6"/>
    <p:sldId id="303" r:id="rId7"/>
    <p:sldId id="357" r:id="rId8"/>
    <p:sldId id="391" r:id="rId9"/>
    <p:sldId id="359" r:id="rId10"/>
    <p:sldId id="390" r:id="rId11"/>
    <p:sldId id="344" r:id="rId12"/>
    <p:sldId id="392" r:id="rId13"/>
    <p:sldId id="370" r:id="rId14"/>
    <p:sldId id="343" r:id="rId15"/>
    <p:sldId id="262" r:id="rId16"/>
    <p:sldId id="393" r:id="rId17"/>
    <p:sldId id="349" r:id="rId18"/>
    <p:sldId id="259" r:id="rId19"/>
    <p:sldId id="369" r:id="rId20"/>
    <p:sldId id="353" r:id="rId21"/>
    <p:sldId id="261" r:id="rId22"/>
    <p:sldId id="380" r:id="rId23"/>
    <p:sldId id="263" r:id="rId24"/>
    <p:sldId id="395" r:id="rId25"/>
    <p:sldId id="264" r:id="rId26"/>
    <p:sldId id="267" r:id="rId27"/>
    <p:sldId id="396" r:id="rId28"/>
    <p:sldId id="354" r:id="rId29"/>
    <p:sldId id="270" r:id="rId30"/>
    <p:sldId id="271" r:id="rId31"/>
    <p:sldId id="272" r:id="rId32"/>
    <p:sldId id="274" r:id="rId33"/>
    <p:sldId id="276" r:id="rId34"/>
    <p:sldId id="277" r:id="rId35"/>
    <p:sldId id="278" r:id="rId36"/>
    <p:sldId id="279" r:id="rId37"/>
    <p:sldId id="383" r:id="rId38"/>
    <p:sldId id="283" r:id="rId39"/>
    <p:sldId id="345" r:id="rId40"/>
    <p:sldId id="284" r:id="rId41"/>
    <p:sldId id="327" r:id="rId42"/>
    <p:sldId id="328" r:id="rId43"/>
    <p:sldId id="329" r:id="rId44"/>
    <p:sldId id="373" r:id="rId45"/>
    <p:sldId id="374" r:id="rId46"/>
    <p:sldId id="375" r:id="rId47"/>
    <p:sldId id="386" r:id="rId48"/>
    <p:sldId id="352" r:id="rId49"/>
    <p:sldId id="355" r:id="rId50"/>
    <p:sldId id="288" r:id="rId51"/>
    <p:sldId id="363" r:id="rId52"/>
    <p:sldId id="376" r:id="rId53"/>
    <p:sldId id="361" r:id="rId54"/>
    <p:sldId id="384" r:id="rId55"/>
    <p:sldId id="362" r:id="rId56"/>
    <p:sldId id="381" r:id="rId57"/>
    <p:sldId id="382" r:id="rId58"/>
    <p:sldId id="394" r:id="rId59"/>
    <p:sldId id="365" r:id="rId60"/>
    <p:sldId id="367" r:id="rId61"/>
    <p:sldId id="366" r:id="rId62"/>
    <p:sldId id="334" r:id="rId63"/>
    <p:sldId id="364" r:id="rId64"/>
    <p:sldId id="397" r:id="rId65"/>
    <p:sldId id="368" r:id="rId66"/>
    <p:sldId id="401" r:id="rId67"/>
    <p:sldId id="377" r:id="rId68"/>
    <p:sldId id="400" r:id="rId69"/>
    <p:sldId id="398" r:id="rId70"/>
    <p:sldId id="399" r:id="rId71"/>
    <p:sldId id="378" r:id="rId72"/>
    <p:sldId id="379" r:id="rId73"/>
    <p:sldId id="356" r:id="rId74"/>
    <p:sldId id="389" r:id="rId75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1BAFCC-7977-4B84-AE2D-B2A498734EE4}" v="3" dt="2025-01-22T20:56:58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52" autoAdjust="0"/>
    <p:restoredTop sz="94634" autoAdjust="0"/>
  </p:normalViewPr>
  <p:slideViewPr>
    <p:cSldViewPr snapToGrid="0">
      <p:cViewPr varScale="1">
        <p:scale>
          <a:sx n="151" d="100"/>
          <a:sy n="151" d="100"/>
        </p:scale>
        <p:origin x="100" y="4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e Despot" userId="83031302-3194-4c71-8a7b-048898324800" providerId="ADAL" clId="{3D1BAFCC-7977-4B84-AE2D-B2A498734EE4}"/>
    <pc:docChg chg="custSel modSld modMainMaster">
      <pc:chgData name="Renee Despot" userId="83031302-3194-4c71-8a7b-048898324800" providerId="ADAL" clId="{3D1BAFCC-7977-4B84-AE2D-B2A498734EE4}" dt="2025-01-22T20:56:58.726" v="8"/>
      <pc:docMkLst>
        <pc:docMk/>
      </pc:docMkLst>
      <pc:sldChg chg="modSp mod">
        <pc:chgData name="Renee Despot" userId="83031302-3194-4c71-8a7b-048898324800" providerId="ADAL" clId="{3D1BAFCC-7977-4B84-AE2D-B2A498734EE4}" dt="2025-01-22T20:55:58.809" v="1" actId="20577"/>
        <pc:sldMkLst>
          <pc:docMk/>
          <pc:sldMk cId="3664686379" sldId="289"/>
        </pc:sldMkLst>
        <pc:spChg chg="mod">
          <ac:chgData name="Renee Despot" userId="83031302-3194-4c71-8a7b-048898324800" providerId="ADAL" clId="{3D1BAFCC-7977-4B84-AE2D-B2A498734EE4}" dt="2025-01-22T20:55:58.809" v="1" actId="20577"/>
          <ac:spMkLst>
            <pc:docMk/>
            <pc:sldMk cId="3664686379" sldId="289"/>
            <ac:spMk id="9" creationId="{00000000-0000-0000-0000-000000000000}"/>
          </ac:spMkLst>
        </pc:spChg>
      </pc:sldChg>
      <pc:sldChg chg="modSp mod">
        <pc:chgData name="Renee Despot" userId="83031302-3194-4c71-8a7b-048898324800" providerId="ADAL" clId="{3D1BAFCC-7977-4B84-AE2D-B2A498734EE4}" dt="2025-01-22T20:56:16.662" v="4" actId="20577"/>
        <pc:sldMkLst>
          <pc:docMk/>
          <pc:sldMk cId="4051063915" sldId="294"/>
        </pc:sldMkLst>
        <pc:spChg chg="mod">
          <ac:chgData name="Renee Despot" userId="83031302-3194-4c71-8a7b-048898324800" providerId="ADAL" clId="{3D1BAFCC-7977-4B84-AE2D-B2A498734EE4}" dt="2025-01-22T20:56:16.662" v="4" actId="20577"/>
          <ac:spMkLst>
            <pc:docMk/>
            <pc:sldMk cId="4051063915" sldId="294"/>
            <ac:spMk id="8" creationId="{00000000-0000-0000-0000-000000000000}"/>
          </ac:spMkLst>
        </pc:spChg>
        <pc:picChg chg="mod">
          <ac:chgData name="Renee Despot" userId="83031302-3194-4c71-8a7b-048898324800" providerId="ADAL" clId="{3D1BAFCC-7977-4B84-AE2D-B2A498734EE4}" dt="2025-01-22T20:56:13.517" v="2" actId="14826"/>
          <ac:picMkLst>
            <pc:docMk/>
            <pc:sldMk cId="4051063915" sldId="294"/>
            <ac:picMk id="14" creationId="{DC57FD70-19F5-C34E-AD64-F7BC25E7CE5C}"/>
          </ac:picMkLst>
        </pc:picChg>
      </pc:sldChg>
      <pc:sldMasterChg chg="modSldLayout">
        <pc:chgData name="Renee Despot" userId="83031302-3194-4c71-8a7b-048898324800" providerId="ADAL" clId="{3D1BAFCC-7977-4B84-AE2D-B2A498734EE4}" dt="2025-01-22T20:56:58.726" v="8"/>
        <pc:sldMasterMkLst>
          <pc:docMk/>
          <pc:sldMasterMk cId="0" sldId="2147483659"/>
        </pc:sldMasterMkLst>
        <pc:sldLayoutChg chg="addSp delSp modSp mod">
          <pc:chgData name="Renee Despot" userId="83031302-3194-4c71-8a7b-048898324800" providerId="ADAL" clId="{3D1BAFCC-7977-4B84-AE2D-B2A498734EE4}" dt="2025-01-22T20:56:55.111" v="6"/>
          <pc:sldLayoutMkLst>
            <pc:docMk/>
            <pc:sldMasterMk cId="0" sldId="2147483659"/>
            <pc:sldLayoutMk cId="964989974" sldId="2147483676"/>
          </pc:sldLayoutMkLst>
          <pc:spChg chg="del">
            <ac:chgData name="Renee Despot" userId="83031302-3194-4c71-8a7b-048898324800" providerId="ADAL" clId="{3D1BAFCC-7977-4B84-AE2D-B2A498734EE4}" dt="2025-01-22T20:56:54.743" v="5" actId="478"/>
            <ac:spMkLst>
              <pc:docMk/>
              <pc:sldMasterMk cId="0" sldId="2147483659"/>
              <pc:sldLayoutMk cId="964989974" sldId="2147483676"/>
              <ac:spMk id="4" creationId="{00000000-0000-0000-0000-000000000000}"/>
            </ac:spMkLst>
          </pc:spChg>
          <pc:spChg chg="add mod">
            <ac:chgData name="Renee Despot" userId="83031302-3194-4c71-8a7b-048898324800" providerId="ADAL" clId="{3D1BAFCC-7977-4B84-AE2D-B2A498734EE4}" dt="2025-01-22T20:56:55.111" v="6"/>
            <ac:spMkLst>
              <pc:docMk/>
              <pc:sldMasterMk cId="0" sldId="2147483659"/>
              <pc:sldLayoutMk cId="964989974" sldId="2147483676"/>
              <ac:spMk id="5" creationId="{631C4A64-F7DE-C30E-7A5A-32344B55B296}"/>
            </ac:spMkLst>
          </pc:spChg>
        </pc:sldLayoutChg>
        <pc:sldLayoutChg chg="addSp delSp modSp mod">
          <pc:chgData name="Renee Despot" userId="83031302-3194-4c71-8a7b-048898324800" providerId="ADAL" clId="{3D1BAFCC-7977-4B84-AE2D-B2A498734EE4}" dt="2025-01-22T20:56:58.726" v="8"/>
          <pc:sldLayoutMkLst>
            <pc:docMk/>
            <pc:sldMasterMk cId="0" sldId="2147483659"/>
            <pc:sldLayoutMk cId="789990874" sldId="2147483677"/>
          </pc:sldLayoutMkLst>
          <pc:spChg chg="del">
            <ac:chgData name="Renee Despot" userId="83031302-3194-4c71-8a7b-048898324800" providerId="ADAL" clId="{3D1BAFCC-7977-4B84-AE2D-B2A498734EE4}" dt="2025-01-22T20:56:58.459" v="7" actId="478"/>
            <ac:spMkLst>
              <pc:docMk/>
              <pc:sldMasterMk cId="0" sldId="2147483659"/>
              <pc:sldLayoutMk cId="789990874" sldId="2147483677"/>
              <ac:spMk id="5" creationId="{00000000-0000-0000-0000-000000000000}"/>
            </ac:spMkLst>
          </pc:spChg>
          <pc:spChg chg="add mod">
            <ac:chgData name="Renee Despot" userId="83031302-3194-4c71-8a7b-048898324800" providerId="ADAL" clId="{3D1BAFCC-7977-4B84-AE2D-B2A498734EE4}" dt="2025-01-22T20:56:58.726" v="8"/>
            <ac:spMkLst>
              <pc:docMk/>
              <pc:sldMasterMk cId="0" sldId="2147483659"/>
              <pc:sldLayoutMk cId="789990874" sldId="2147483677"/>
              <ac:spMk id="6" creationId="{77037D21-3C9E-8CCF-A24C-0D6643ECBABD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Kind – 1 – Platform</a:t>
            </a:r>
          </a:p>
          <a:p>
            <a:r>
              <a:rPr lang="en-US"/>
              <a:t>Domain – 2 – Air</a:t>
            </a:r>
          </a:p>
          <a:p>
            <a:r>
              <a:rPr lang="en-US"/>
              <a:t>Country – 225 – USA</a:t>
            </a:r>
          </a:p>
          <a:p>
            <a:r>
              <a:rPr lang="en-US"/>
              <a:t>Category – 1 – Fighter/Air Defense</a:t>
            </a:r>
          </a:p>
          <a:p>
            <a:r>
              <a:rPr lang="en-US"/>
              <a:t>Sub-Category – 12 – F-35</a:t>
            </a:r>
          </a:p>
          <a:p>
            <a:r>
              <a:rPr lang="en-US"/>
              <a:t>Specific – 1 – F-35A CTOL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05FF0-56E5-4136-BF89-ACD4269F9A44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011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Kind – 1 – Platform</a:t>
            </a:r>
          </a:p>
          <a:p>
            <a:r>
              <a:rPr lang="en-US"/>
              <a:t>Domain – 2 – Air</a:t>
            </a:r>
          </a:p>
          <a:p>
            <a:r>
              <a:rPr lang="en-US"/>
              <a:t>Country – 225 – USA</a:t>
            </a:r>
          </a:p>
          <a:p>
            <a:r>
              <a:rPr lang="en-US"/>
              <a:t>Category – 1 – Fighter/Air Defense</a:t>
            </a:r>
          </a:p>
          <a:p>
            <a:r>
              <a:rPr lang="en-US"/>
              <a:t>Sub-Category – 12 – F-35</a:t>
            </a:r>
          </a:p>
          <a:p>
            <a:r>
              <a:rPr lang="en-US"/>
              <a:t>Specific – 2 – F-35C NAVAL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05FF0-56E5-4136-BF89-ACD4269F9A44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9838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Kind – 1 – Platform</a:t>
            </a:r>
          </a:p>
          <a:p>
            <a:r>
              <a:rPr lang="en-US"/>
              <a:t>Domain – 2 – Air</a:t>
            </a:r>
          </a:p>
          <a:p>
            <a:r>
              <a:rPr lang="en-US"/>
              <a:t>Country – 225 – USA</a:t>
            </a:r>
          </a:p>
          <a:p>
            <a:r>
              <a:rPr lang="en-US"/>
              <a:t>Category – 1 – Fighter/Air Defense</a:t>
            </a:r>
          </a:p>
          <a:p>
            <a:r>
              <a:rPr lang="en-US"/>
              <a:t>Sub-Category – 12 – F-35</a:t>
            </a:r>
          </a:p>
          <a:p>
            <a:r>
              <a:rPr lang="en-US"/>
              <a:t>Specific – 2 – F-35C NAVAL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05FF0-56E5-4136-BF89-ACD4269F9A44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4167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05FF0-56E5-4136-BF89-ACD4269F9A44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959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70521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16800"/>
            <a:ext cx="12207240" cy="13681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1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208" r="208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750FDE-2C1F-0237-67D9-0E156FC60F2F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65A0FB-53D2-D257-9A2D-FF80A7CD33CE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A85FD3-3D3E-319A-77BE-25186D06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DE676-EE96-D8BE-61A7-D8B05F2F3BA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obmurray222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sourceforge.net/projects/dsu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jpeg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gif"/><Relationship Id="rId2" Type="http://schemas.openxmlformats.org/officeDocument/2006/relationships/image" Target="../media/image13.jpe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gif"/><Relationship Id="rId23" Type="http://schemas.openxmlformats.org/officeDocument/2006/relationships/image" Target="../media/image34.png"/><Relationship Id="rId28" Type="http://schemas.openxmlformats.org/officeDocument/2006/relationships/image" Target="../media/image39.jpe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Relationship Id="rId14" Type="http://schemas.openxmlformats.org/officeDocument/2006/relationships/image" Target="../media/image25.gif"/><Relationship Id="rId22" Type="http://schemas.openxmlformats.org/officeDocument/2006/relationships/image" Target="../media/image33.png"/><Relationship Id="rId27" Type="http://schemas.openxmlformats.org/officeDocument/2006/relationships/image" Target="../media/image3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microsoft.com/office/2007/relationships/hdphoto" Target="../media/hdphoto1.wdp"/><Relationship Id="rId2" Type="http://schemas.openxmlformats.org/officeDocument/2006/relationships/image" Target="../media/image38.jpe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5" Type="http://schemas.openxmlformats.org/officeDocument/2006/relationships/image" Target="../media/image91.pn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5801" y="1858346"/>
            <a:ext cx="10828420" cy="1703001"/>
          </a:xfrm>
        </p:spPr>
        <p:txBody>
          <a:bodyPr/>
          <a:lstStyle/>
          <a:p>
            <a:r>
              <a:rPr lang="en-US" sz="3200" dirty="0"/>
              <a:t>IEEE 1278</a:t>
            </a:r>
            <a:r>
              <a:rPr lang="en-US" sz="3200" baseline="30000" dirty="0"/>
              <a:t>TM</a:t>
            </a:r>
            <a:r>
              <a:rPr lang="en-US" sz="3200" dirty="0"/>
              <a:t> Standard for</a:t>
            </a:r>
            <a:br>
              <a:rPr lang="en-US" sz="3200" dirty="0"/>
            </a:br>
            <a:r>
              <a:rPr lang="en-US" sz="4000" dirty="0"/>
              <a:t>Distributed Interactive Simulation (DIS):</a:t>
            </a:r>
          </a:p>
          <a:p>
            <a:r>
              <a:rPr lang="en-US" sz="3200" dirty="0"/>
              <a:t>Concepts and Techniques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48517" y="4273609"/>
            <a:ext cx="4132223" cy="926251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Robert Murray, </a:t>
            </a:r>
            <a:r>
              <a:rPr lang="en-US" dirty="0" err="1">
                <a:latin typeface="Arial Narrow" pitchFamily="34" charset="0"/>
              </a:rPr>
              <a:t>SimPhonics</a:t>
            </a:r>
            <a:r>
              <a:rPr lang="en-US" dirty="0">
                <a:latin typeface="Arial Narrow" pitchFamily="34" charset="0"/>
              </a:rPr>
              <a:t>, Inc.</a:t>
            </a:r>
          </a:p>
          <a:p>
            <a:pPr eaLnBrk="1" hangingPunct="1"/>
            <a:r>
              <a:rPr lang="en-US" sz="2000" dirty="0">
                <a:solidFill>
                  <a:srgbClr val="0033CC"/>
                </a:solidFill>
                <a:latin typeface="Arial Narrow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bobmurray222@gmail.com</a:t>
            </a:r>
            <a:endParaRPr lang="en-US" sz="2000" dirty="0">
              <a:solidFill>
                <a:srgbClr val="0033CC"/>
              </a:solidFill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9DD89B9-2477-4B2F-B8BE-0AC005A41016}"/>
              </a:ext>
            </a:extLst>
          </p:cNvPr>
          <p:cNvSpPr txBox="1">
            <a:spLocks/>
          </p:cNvSpPr>
          <p:nvPr/>
        </p:nvSpPr>
        <p:spPr bwMode="auto">
          <a:xfrm>
            <a:off x="6832852" y="4261670"/>
            <a:ext cx="4132223" cy="193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None/>
              <a:defRPr sz="24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latin typeface="Arial Narrow" pitchFamily="34" charset="0"/>
              </a:rPr>
              <a:t>Lance Call, AFRL/CAEUSA</a:t>
            </a:r>
          </a:p>
          <a:p>
            <a:r>
              <a:rPr lang="en-US" sz="2000" dirty="0">
                <a:solidFill>
                  <a:srgbClr val="0033CC"/>
                </a:solidFill>
                <a:latin typeface="Arial Narrow" pitchFamily="34" charset="0"/>
              </a:rPr>
              <a:t>lance.call.ctr@us.af.mil</a:t>
            </a:r>
          </a:p>
          <a:p>
            <a:endParaRPr lang="en-US" kern="0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D70A69D-7640-45D6-BE0C-9C5C76627B01}"/>
              </a:ext>
            </a:extLst>
          </p:cNvPr>
          <p:cNvSpPr txBox="1">
            <a:spLocks/>
          </p:cNvSpPr>
          <p:nvPr/>
        </p:nvSpPr>
        <p:spPr bwMode="auto">
          <a:xfrm>
            <a:off x="4085437" y="6111538"/>
            <a:ext cx="4132223" cy="193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None/>
              <a:defRPr sz="24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Oct 2, 2025</a:t>
            </a:r>
          </a:p>
        </p:txBody>
      </p:sp>
      <p:pic>
        <p:nvPicPr>
          <p:cNvPr id="6" name="Picture 2" descr="File:CAE Inc Logo.svg - Wikipedia">
            <a:extLst>
              <a:ext uri="{FF2B5EF4-FFF2-40B4-BE49-F238E27FC236}">
                <a16:creationId xmlns:a16="http://schemas.microsoft.com/office/drawing/2014/main" id="{2D535DBE-6EF8-4F47-A39D-B05F469F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75" y="5210942"/>
            <a:ext cx="18261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bs.twimg.com/profile_images/1108051104603033600/jAqfIdn1_400x400.png">
            <a:extLst>
              <a:ext uri="{FF2B5EF4-FFF2-40B4-BE49-F238E27FC236}">
                <a16:creationId xmlns:a16="http://schemas.microsoft.com/office/drawing/2014/main" id="{9401D9E3-8DF7-46BF-B4A3-36D4E84FA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4" b="30500"/>
          <a:stretch/>
        </p:blipFill>
        <p:spPr bwMode="auto">
          <a:xfrm>
            <a:off x="1783743" y="5208434"/>
            <a:ext cx="2261771" cy="8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F06-8F67-836A-B855-0203F19B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9C928-A4FE-990A-391D-B915963840C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Pre-1990’s custom interfaces - limited networks</a:t>
            </a:r>
          </a:p>
          <a:p>
            <a:r>
              <a:rPr lang="en-US" dirty="0"/>
              <a:t>The Defense Advanced Research Projects Agency (DARPA) created the SIMNET program in the 1980’s to test simulation networking techniques</a:t>
            </a:r>
          </a:p>
          <a:p>
            <a:r>
              <a:rPr lang="en-US" dirty="0"/>
              <a:t>In 1989 DIS workshops started and went until 1996 leveraging SIMNET</a:t>
            </a:r>
          </a:p>
          <a:p>
            <a:r>
              <a:rPr lang="en-US" dirty="0"/>
              <a:t>Decision to involve IEEE to learn how to create and publish standards</a:t>
            </a:r>
          </a:p>
          <a:p>
            <a:r>
              <a:rPr lang="en-US" dirty="0"/>
              <a:t>The first DIS standard in 1993 based on SIMNET</a:t>
            </a:r>
          </a:p>
          <a:p>
            <a:r>
              <a:rPr lang="en-US" dirty="0"/>
              <a:t>Refinements in 1995 &amp; additions in 1998 </a:t>
            </a:r>
          </a:p>
          <a:p>
            <a:r>
              <a:rPr lang="en-US" dirty="0"/>
              <a:t>The 1995/1998 standard became widely implemented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6ACB5-B31A-AA95-A7EE-160CB41477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8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3E90-EC7F-83CA-92D3-6503821C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A536-FEA2-46A0-0E2D-C4352BA7E0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12539"/>
            <a:ext cx="11250613" cy="5521354"/>
          </a:xfrm>
        </p:spPr>
        <p:txBody>
          <a:bodyPr/>
          <a:lstStyle/>
          <a:p>
            <a:r>
              <a:rPr lang="en-US" dirty="0"/>
              <a:t>Simulation Interoperability Standards Organization (SISO) (Non-Profit) created in 1997 which replaced the DIS workshops</a:t>
            </a:r>
          </a:p>
          <a:p>
            <a:r>
              <a:rPr lang="en-US" dirty="0"/>
              <a:t>SISO is an approved IEEE standards committee for simulation standards</a:t>
            </a:r>
          </a:p>
          <a:p>
            <a:pPr lvl="1"/>
            <a:r>
              <a:rPr lang="en-US" dirty="0"/>
              <a:t>IEEE Std 1278™ DIS</a:t>
            </a:r>
          </a:p>
          <a:p>
            <a:pPr lvl="1"/>
            <a:r>
              <a:rPr lang="en-US" dirty="0"/>
              <a:t>IEEE Std 1516™ High Level Architecture (HLA)</a:t>
            </a:r>
          </a:p>
          <a:p>
            <a:pPr lvl="1"/>
            <a:r>
              <a:rPr lang="en-US" dirty="0"/>
              <a:t>IEEE Std 1730™ Distributed Simulation Engineering and Execution Process (DSEEP)</a:t>
            </a:r>
          </a:p>
          <a:p>
            <a:r>
              <a:rPr lang="en-US" dirty="0"/>
              <a:t>SISO also develops a wide range of non-IEEE simulation standards</a:t>
            </a:r>
          </a:p>
          <a:p>
            <a:pPr lvl="1"/>
            <a:r>
              <a:rPr lang="en-US" dirty="0"/>
              <a:t>Command and Control, Distributed Debrief, Common Image Generator Interface, Coalition Battle Management Language, Military Scenario Definition Language, and many more</a:t>
            </a:r>
          </a:p>
          <a:p>
            <a:pPr lvl="1"/>
            <a:r>
              <a:rPr lang="en-US" dirty="0"/>
              <a:t>Guidance and Reference products e.g., simulation </a:t>
            </a:r>
            <a:r>
              <a:rPr lang="en-US"/>
              <a:t>enumerations SISO-REF-030</a:t>
            </a:r>
            <a:endParaRPr lang="en-US" dirty="0"/>
          </a:p>
          <a:p>
            <a:r>
              <a:rPr lang="en-US" dirty="0"/>
              <a:t>Anyone can join SISO and participate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05ACD-9C2F-EF83-2D44-1881E62D2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7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BB7F3-3F08-1505-0ACF-6435F0131C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DIS Versions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4000" dirty="0"/>
              <a:t>V1 - DIS PDU version 1.0 (May 1992)</a:t>
            </a:r>
          </a:p>
          <a:p>
            <a:pPr marL="0" indent="0">
              <a:buNone/>
            </a:pPr>
            <a:r>
              <a:rPr lang="en-AU" sz="4000" dirty="0"/>
              <a:t>V2 - IEEE Std 1278</a:t>
            </a:r>
            <a:r>
              <a:rPr lang="en-AU" sz="4000" baseline="40000" dirty="0"/>
              <a:t>TM</a:t>
            </a:r>
            <a:r>
              <a:rPr lang="en-AU" sz="4000" dirty="0"/>
              <a:t>-1993 </a:t>
            </a:r>
            <a:r>
              <a:rPr lang="en-AU" sz="4000" dirty="0">
                <a:solidFill>
                  <a:srgbClr val="A50021"/>
                </a:solidFill>
              </a:rPr>
              <a:t>(Gen 1)</a:t>
            </a:r>
          </a:p>
          <a:p>
            <a:pPr marL="0" indent="0">
              <a:buNone/>
            </a:pPr>
            <a:r>
              <a:rPr lang="en-AU" sz="4000" dirty="0"/>
              <a:t>V3 - DIS PDU version 2.0 – draft (May 1993)</a:t>
            </a:r>
          </a:p>
          <a:p>
            <a:pPr marL="0" indent="0">
              <a:buNone/>
            </a:pPr>
            <a:r>
              <a:rPr lang="en-AU" sz="4000" dirty="0"/>
              <a:t>V4 - DIS PDU version 2.0 – draft (Mar 1994)</a:t>
            </a:r>
          </a:p>
          <a:p>
            <a:pPr marL="0" indent="0">
              <a:buNone/>
            </a:pPr>
            <a:r>
              <a:rPr lang="en-AU" sz="4000" dirty="0"/>
              <a:t>V5 - IEEE Std 1278.1</a:t>
            </a:r>
            <a:r>
              <a:rPr lang="en-AU" sz="4000" baseline="40000" dirty="0"/>
              <a:t>TM</a:t>
            </a:r>
            <a:r>
              <a:rPr lang="en-AU" sz="4000" dirty="0"/>
              <a:t>-1995 </a:t>
            </a:r>
            <a:r>
              <a:rPr lang="en-AU" sz="4000" dirty="0">
                <a:solidFill>
                  <a:srgbClr val="A50021"/>
                </a:solidFill>
              </a:rPr>
              <a:t>(Gen 2)</a:t>
            </a:r>
          </a:p>
          <a:p>
            <a:pPr marL="0" indent="0">
              <a:buNone/>
            </a:pPr>
            <a:r>
              <a:rPr lang="en-AU" sz="4000" dirty="0"/>
              <a:t>V6 - IEEE Std 1278.1a</a:t>
            </a:r>
            <a:r>
              <a:rPr lang="en-AU" sz="4000" baseline="40000" dirty="0"/>
              <a:t>TM</a:t>
            </a:r>
            <a:r>
              <a:rPr lang="en-AU" sz="4000" dirty="0"/>
              <a:t>-1998 </a:t>
            </a:r>
            <a:r>
              <a:rPr lang="en-AU" sz="4000" dirty="0">
                <a:solidFill>
                  <a:srgbClr val="A50021"/>
                </a:solidFill>
              </a:rPr>
              <a:t>(Gen 2)</a:t>
            </a:r>
          </a:p>
          <a:p>
            <a:pPr marL="0" indent="0">
              <a:buNone/>
            </a:pPr>
            <a:r>
              <a:rPr lang="en-AU" sz="4000" dirty="0">
                <a:solidFill>
                  <a:srgbClr val="FF0000"/>
                </a:solidFill>
              </a:rPr>
              <a:t>V7 - IEEE Std 1278.1</a:t>
            </a:r>
            <a:r>
              <a:rPr lang="en-AU" sz="4000" baseline="40000" dirty="0">
                <a:solidFill>
                  <a:srgbClr val="FF0000"/>
                </a:solidFill>
              </a:rPr>
              <a:t>TM</a:t>
            </a:r>
            <a:r>
              <a:rPr lang="en-AU" sz="4000" dirty="0">
                <a:solidFill>
                  <a:srgbClr val="FF0000"/>
                </a:solidFill>
              </a:rPr>
              <a:t>-2012 (Gen 2)</a:t>
            </a:r>
          </a:p>
          <a:p>
            <a:pPr marL="0" indent="0">
              <a:buNone/>
            </a:pPr>
            <a:r>
              <a:rPr lang="en-AU" sz="4000" dirty="0"/>
              <a:t>V8 - IEEE Std 1278.1</a:t>
            </a:r>
            <a:r>
              <a:rPr lang="en-AU" sz="4000" baseline="40000" dirty="0"/>
              <a:t>TM</a:t>
            </a:r>
            <a:r>
              <a:rPr lang="en-AU" sz="4000" dirty="0"/>
              <a:t> – Next Version 2026? </a:t>
            </a:r>
            <a:r>
              <a:rPr lang="en-AU" sz="4000" dirty="0">
                <a:solidFill>
                  <a:srgbClr val="A50021"/>
                </a:solidFill>
              </a:rPr>
              <a:t>(Gen 3)</a:t>
            </a:r>
            <a:r>
              <a:rPr lang="en-AU" sz="4000" dirty="0"/>
              <a:t> In Work</a:t>
            </a:r>
          </a:p>
        </p:txBody>
      </p:sp>
    </p:spTree>
    <p:extLst>
      <p:ext uri="{BB962C8B-B14F-4D97-AF65-F5344CB8AC3E}">
        <p14:creationId xmlns:p14="http://schemas.microsoft.com/office/powerpoint/2010/main" val="4235368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C65E-A16A-4B1E-B986-E2D26A86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Outline - Present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B5703-036A-1FB1-A92B-E8583EFC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93ADF2-8EF5-9326-18BC-8FB26BAC0CAB}"/>
              </a:ext>
            </a:extLst>
          </p:cNvPr>
          <p:cNvSpPr txBox="1">
            <a:spLocks/>
          </p:cNvSpPr>
          <p:nvPr/>
        </p:nvSpPr>
        <p:spPr bwMode="auto">
          <a:xfrm>
            <a:off x="266700" y="1018679"/>
            <a:ext cx="11250613" cy="528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Goal - Fully Integrated LVC</a:t>
            </a:r>
          </a:p>
          <a:p>
            <a:r>
              <a:rPr lang="en-US" kern="0" dirty="0"/>
              <a:t>The Past</a:t>
            </a:r>
          </a:p>
          <a:p>
            <a:pPr lvl="1"/>
            <a:r>
              <a:rPr lang="en-US" dirty="0"/>
              <a:t>LVC simulation and its use for training, R&amp;D, and engineering</a:t>
            </a:r>
          </a:p>
          <a:p>
            <a:pPr lvl="1"/>
            <a:r>
              <a:rPr lang="en-US" dirty="0"/>
              <a:t>History of networked simulation</a:t>
            </a:r>
          </a:p>
          <a:p>
            <a:r>
              <a:rPr lang="en-US" b="1" kern="0" dirty="0"/>
              <a:t>The Present</a:t>
            </a:r>
          </a:p>
          <a:p>
            <a:pPr lvl="1"/>
            <a:r>
              <a:rPr lang="en-US" b="1" kern="0" dirty="0"/>
              <a:t>The IEEE 1278</a:t>
            </a:r>
            <a:r>
              <a:rPr lang="en-US" b="1" kern="0" baseline="30000" dirty="0"/>
              <a:t>TM</a:t>
            </a:r>
            <a:r>
              <a:rPr lang="en-US" b="1" kern="0" dirty="0"/>
              <a:t> DIS standard and how it is developed</a:t>
            </a:r>
          </a:p>
          <a:p>
            <a:pPr lvl="1"/>
            <a:r>
              <a:rPr lang="en-US" b="1" kern="0" dirty="0"/>
              <a:t>Key definitions and concepts</a:t>
            </a:r>
          </a:p>
          <a:p>
            <a:pPr lvl="1"/>
            <a:r>
              <a:rPr lang="en-US" b="1" kern="0" dirty="0"/>
              <a:t>Function and organization of DIS Protocol Data Units</a:t>
            </a:r>
          </a:p>
          <a:p>
            <a:pPr lvl="1"/>
            <a:r>
              <a:rPr lang="en-US" b="1" kern="0" dirty="0"/>
              <a:t>Technical details of providing high-fidelity real-time information exchange</a:t>
            </a:r>
          </a:p>
          <a:p>
            <a:pPr lvl="1"/>
            <a:r>
              <a:rPr lang="en-US" b="1" kern="0" dirty="0"/>
              <a:t>Improvements from the 1995 to the 2012 DIS (DIS V7) standards</a:t>
            </a:r>
          </a:p>
          <a:p>
            <a:r>
              <a:rPr lang="en-US" kern="0" dirty="0"/>
              <a:t>The Future: The development of the next version of the DIS (DIS V8)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4A8AB-85B6-46B5-9403-227923269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838200"/>
            <a:ext cx="3352799" cy="3352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72A8FB-760E-441E-8E26-585A6B7B9C8B}"/>
              </a:ext>
            </a:extLst>
          </p:cNvPr>
          <p:cNvSpPr txBox="1"/>
          <p:nvPr/>
        </p:nvSpPr>
        <p:spPr>
          <a:xfrm>
            <a:off x="7651750" y="4137549"/>
            <a:ext cx="4439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https://www.istockphoto.com/photos/future-and-past-signpost</a:t>
            </a:r>
          </a:p>
        </p:txBody>
      </p:sp>
    </p:spTree>
    <p:extLst>
      <p:ext uri="{BB962C8B-B14F-4D97-AF65-F5344CB8AC3E}">
        <p14:creationId xmlns:p14="http://schemas.microsoft.com/office/powerpoint/2010/main" val="999467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3E90-EC7F-83CA-92D3-6503821C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DIS Development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A536-FEA2-46A0-0E2D-C4352BA7E0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12539"/>
            <a:ext cx="11250613" cy="5521354"/>
          </a:xfrm>
        </p:spPr>
        <p:txBody>
          <a:bodyPr/>
          <a:lstStyle/>
          <a:p>
            <a:r>
              <a:rPr lang="en-US" dirty="0"/>
              <a:t>SISO holds a yearly workshop in Orlando in February</a:t>
            </a:r>
          </a:p>
          <a:p>
            <a:pPr lvl="1"/>
            <a:r>
              <a:rPr lang="en-US" dirty="0"/>
              <a:t>Simulation Innovation Workshop (SIW)</a:t>
            </a:r>
          </a:p>
          <a:p>
            <a:pPr lvl="1"/>
            <a:r>
              <a:rPr lang="en-US" dirty="0"/>
              <a:t>But most standards development work is done virtually</a:t>
            </a:r>
          </a:p>
          <a:p>
            <a:r>
              <a:rPr lang="en-US" dirty="0"/>
              <a:t>Weekly telecons to review proposed standards content</a:t>
            </a:r>
          </a:p>
          <a:p>
            <a:r>
              <a:rPr lang="en-US" dirty="0"/>
              <a:t>When a significant amount of content is ready, the drafting process starts</a:t>
            </a:r>
          </a:p>
          <a:p>
            <a:pPr lvl="1"/>
            <a:r>
              <a:rPr lang="en-US" dirty="0"/>
              <a:t>This begins the formal IEEE process, expected to be done within 4 years</a:t>
            </a:r>
          </a:p>
          <a:p>
            <a:r>
              <a:rPr lang="en-US" dirty="0"/>
              <a:t>The draft standard content is reviewed, and comments submitted</a:t>
            </a:r>
          </a:p>
          <a:p>
            <a:r>
              <a:rPr lang="en-US" dirty="0"/>
              <a:t>Voting process resolves conflicts (SISO members vote)</a:t>
            </a:r>
          </a:p>
          <a:p>
            <a:r>
              <a:rPr lang="en-US" dirty="0"/>
              <a:t>When draft is ready, it is handed to IEEE for the final balloting process</a:t>
            </a:r>
          </a:p>
          <a:p>
            <a:pPr lvl="1"/>
            <a:r>
              <a:rPr lang="en-US" dirty="0"/>
              <a:t>Balloting is open to a larger population, even outside of SISO</a:t>
            </a:r>
          </a:p>
          <a:p>
            <a:r>
              <a:rPr lang="en-US" dirty="0"/>
              <a:t>IEEE publishes the standards after a final edit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6CED3-8EFF-E0BC-0E65-326C06DE23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82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A0A48-27CC-524D-6F02-B5BE417026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/>
              <a:t>IEEE 1278 Distributed Interactive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40396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AU" dirty="0"/>
              <a:t>Distributed Interactive Simulation (DIS)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</a:pPr>
            <a:r>
              <a:rPr lang="en-AU" dirty="0"/>
              <a:t>Time and space coherent synthetic representation of world environments 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</a:pPr>
            <a:r>
              <a:rPr lang="en-AU" dirty="0"/>
              <a:t>Designed for linking the interactive, free-play activities of participants in operational simulation exercises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</a:pPr>
            <a:r>
              <a:rPr lang="en-AU" dirty="0"/>
              <a:t>Synthetic environment is created through real-time exchange of data units between distributed, computationally autonomous simulation applications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tabLst>
                <a:tab pos="10640218" algn="r"/>
              </a:tabLst>
            </a:pPr>
            <a:r>
              <a:rPr lang="en-AU" dirty="0"/>
              <a:t>Simulators may be present in one location or may be distributed geographically</a:t>
            </a:r>
            <a:endParaRPr lang="en-AU" sz="1067" b="1" dirty="0"/>
          </a:p>
          <a:p>
            <a:pPr lvl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</a:pPr>
            <a:r>
              <a:rPr lang="en-AU" dirty="0"/>
              <a:t>Defined by the IEEE 1278™ family of standards</a:t>
            </a:r>
          </a:p>
          <a:p>
            <a:pPr>
              <a:lnSpc>
                <a:spcPct val="110000"/>
              </a:lnSpc>
              <a:tabLst>
                <a:tab pos="10640218" algn="r"/>
              </a:tabLst>
            </a:pPr>
            <a:r>
              <a:rPr lang="en-AU" dirty="0"/>
              <a:t>DIS defines standard network Protocol Data Units (PDUs)</a:t>
            </a:r>
          </a:p>
          <a:p>
            <a:pPr lvl="1">
              <a:lnSpc>
                <a:spcPct val="110000"/>
              </a:lnSpc>
              <a:tabLst>
                <a:tab pos="10640218" algn="r"/>
              </a:tabLst>
            </a:pPr>
            <a:r>
              <a:rPr lang="en-AU" dirty="0"/>
              <a:t>Syntax (data format) and semantics (rules) for data exchange and simulation 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1162624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1F5A4-4F10-6C22-A183-E1CE86EB5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A58A02-0F6D-0DA0-CC79-96991AF1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Distributed Mission Operations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06725-75C4-442F-1E39-0EDD995B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29" y="752480"/>
            <a:ext cx="7527991" cy="56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8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2C571-8EAA-9351-BB07-3E96ECD0A4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28EBC-985B-0687-B052-D68C738C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0"/>
            <a:ext cx="9883140" cy="795130"/>
          </a:xfrm>
        </p:spPr>
        <p:txBody>
          <a:bodyPr/>
          <a:lstStyle/>
          <a:p>
            <a:r>
              <a:rPr lang="en-US" dirty="0"/>
              <a:t>Protocol Data Unit (PDU)  Entity State V7 Example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404A977-E197-AA7B-07DE-6B148853C32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5887" y="1049482"/>
            <a:ext cx="2942633" cy="52162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AU" dirty="0"/>
              <a:t>Operating System network stack inserts PDU in datagram / packet for transfer on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DE508-007C-4FA9-80DB-F0AF578C2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00" y="1049481"/>
            <a:ext cx="8567652" cy="52524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033A0D-A234-4C12-8316-96769E8F432F}"/>
              </a:ext>
            </a:extLst>
          </p:cNvPr>
          <p:cNvSpPr/>
          <p:nvPr/>
        </p:nvSpPr>
        <p:spPr bwMode="auto">
          <a:xfrm>
            <a:off x="6766560" y="1630680"/>
            <a:ext cx="1036320" cy="25908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02EE6AD-4189-48D3-9628-FACF3C9BBE13}"/>
              </a:ext>
            </a:extLst>
          </p:cNvPr>
          <p:cNvSpPr/>
          <p:nvPr/>
        </p:nvSpPr>
        <p:spPr bwMode="auto">
          <a:xfrm>
            <a:off x="3474720" y="5737860"/>
            <a:ext cx="8434732" cy="47244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11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DIS Documentation Relationships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4521200" y="910555"/>
            <a:ext cx="3149600" cy="1371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5AAAD"/>
              </a:gs>
              <a:gs pos="80000">
                <a:srgbClr val="AFDEE2"/>
              </a:gs>
              <a:gs pos="100000">
                <a:srgbClr val="AFE0E4"/>
              </a:gs>
            </a:gsLst>
            <a:lin ang="162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867">
                <a:solidFill>
                  <a:srgbClr val="000099"/>
                </a:solidFill>
                <a:latin typeface="Arial" pitchFamily="34" charset="0"/>
              </a:rPr>
              <a:t>Distributed Interactive Simulation standards, recommended practices, and related documents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55600" y="2663155"/>
            <a:ext cx="2540000" cy="14478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IEEE </a:t>
            </a:r>
            <a:r>
              <a:rPr lang="en-US" sz="1600" err="1">
                <a:solidFill>
                  <a:srgbClr val="000000"/>
                </a:solidFill>
                <a:latin typeface="ArialMT" charset="0"/>
              </a:rPr>
              <a:t>Std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 1278.1</a:t>
            </a:r>
            <a:r>
              <a:rPr lang="en-US" sz="1600" baseline="30000"/>
              <a:t>TM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- 2012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Standard for DIS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 — 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Application Protocols</a:t>
            </a:r>
            <a:endParaRPr 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54000" y="4415755"/>
            <a:ext cx="11684000" cy="6858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2133">
                <a:solidFill>
                  <a:srgbClr val="000000"/>
                </a:solidFill>
                <a:latin typeface="Arial" pitchFamily="34" charset="0"/>
              </a:rPr>
              <a:t>SISO-REF-010 Enumerations for Simulation Interoperability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98800" y="2663155"/>
            <a:ext cx="2946400" cy="14478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IEEE Std 1278.2</a:t>
            </a:r>
            <a:r>
              <a:rPr lang="en-US" sz="1600" baseline="30000"/>
              <a:t>TM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-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2015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Standard for DIS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 — 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Communications Services and Protocols</a:t>
            </a:r>
            <a:endParaRPr 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451600" y="2663155"/>
            <a:ext cx="2438400" cy="1447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5AAAD"/>
              </a:gs>
              <a:gs pos="80000">
                <a:srgbClr val="AFDEE2"/>
              </a:gs>
              <a:gs pos="100000">
                <a:srgbClr val="AFE0E4"/>
              </a:gs>
            </a:gsLst>
            <a:lin ang="162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IEEE 1730</a:t>
            </a:r>
            <a:r>
              <a:rPr lang="en-US" sz="1600" baseline="30000"/>
              <a:t>TM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-2010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Distributed Simulation Engineering and Execution Process</a:t>
            </a:r>
            <a:endParaRPr 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9296400" y="2663155"/>
            <a:ext cx="2438400" cy="1447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5AAAD"/>
              </a:gs>
              <a:gs pos="80000">
                <a:srgbClr val="AFDEE2"/>
              </a:gs>
              <a:gs pos="100000">
                <a:srgbClr val="AFE0E4"/>
              </a:gs>
            </a:gsLst>
            <a:lin ang="162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IEEE 1278.4</a:t>
            </a:r>
            <a:r>
              <a:rPr lang="en-US" sz="1600" baseline="30000"/>
              <a:t>TM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-1997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Rec. </a:t>
            </a:r>
            <a:r>
              <a:rPr lang="en-US" sz="1600" err="1">
                <a:solidFill>
                  <a:srgbClr val="000000"/>
                </a:solidFill>
                <a:latin typeface="ArialMT" charset="0"/>
              </a:rPr>
              <a:t>Prac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. for DIS — 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Verification, Validation, and Accreditation</a:t>
            </a:r>
            <a:endParaRPr 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13ED8B-1AC2-A4E3-01A6-DC55D96D9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8B131-A8FE-4487-80FB-3B3B9DCFE001}"/>
              </a:ext>
            </a:extLst>
          </p:cNvPr>
          <p:cNvSpPr txBox="1"/>
          <p:nvPr/>
        </p:nvSpPr>
        <p:spPr>
          <a:xfrm>
            <a:off x="956538" y="1238865"/>
            <a:ext cx="2925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DIS V7</a:t>
            </a:r>
          </a:p>
        </p:txBody>
      </p:sp>
    </p:spTree>
    <p:extLst>
      <p:ext uri="{BB962C8B-B14F-4D97-AF65-F5344CB8AC3E}">
        <p14:creationId xmlns:p14="http://schemas.microsoft.com/office/powerpoint/2010/main" val="2032847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DIS Documentation Relationships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4521200" y="910555"/>
            <a:ext cx="3149600" cy="1371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5AAAD"/>
              </a:gs>
              <a:gs pos="80000">
                <a:srgbClr val="AFDEE2"/>
              </a:gs>
              <a:gs pos="100000">
                <a:srgbClr val="AFE0E4"/>
              </a:gs>
            </a:gsLst>
            <a:lin ang="162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867">
                <a:solidFill>
                  <a:srgbClr val="000099"/>
                </a:solidFill>
                <a:latin typeface="Arial" pitchFamily="34" charset="0"/>
              </a:rPr>
              <a:t>Distributed Interactive Simulation standards, recommended practices, and related documents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55600" y="2663155"/>
            <a:ext cx="2540000" cy="14478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600" dirty="0">
                <a:solidFill>
                  <a:srgbClr val="000000"/>
                </a:solidFill>
                <a:latin typeface="ArialMT" charset="0"/>
              </a:rPr>
              <a:t>IEEE Std 1278.1</a:t>
            </a:r>
            <a:r>
              <a:rPr lang="en-US" sz="1600" baseline="30000" dirty="0"/>
              <a:t>TM</a:t>
            </a:r>
            <a:r>
              <a:rPr lang="en-US" sz="1600" dirty="0">
                <a:solidFill>
                  <a:srgbClr val="000000"/>
                </a:solidFill>
                <a:latin typeface="ArialMT" charset="0"/>
              </a:rPr>
              <a:t>- 202X</a:t>
            </a:r>
          </a:p>
          <a:p>
            <a:pPr algn="ctr" eaLnBrk="1" hangingPunct="1"/>
            <a:r>
              <a:rPr lang="en-US" sz="1600" dirty="0">
                <a:solidFill>
                  <a:srgbClr val="000000"/>
                </a:solidFill>
                <a:latin typeface="ArialMT" charset="0"/>
              </a:rPr>
              <a:t>Standard for DIS</a:t>
            </a:r>
          </a:p>
          <a:p>
            <a:pPr algn="ctr" eaLnBrk="1" hangingPunct="1"/>
            <a:r>
              <a:rPr lang="en-US" sz="1600" dirty="0">
                <a:solidFill>
                  <a:srgbClr val="000000"/>
                </a:solidFill>
                <a:latin typeface="ArialMT" charset="0"/>
              </a:rPr>
              <a:t> — </a:t>
            </a:r>
          </a:p>
          <a:p>
            <a:pPr algn="ctr" eaLnBrk="1" hangingPunct="1"/>
            <a:r>
              <a:rPr lang="en-US" sz="1600" dirty="0">
                <a:solidFill>
                  <a:srgbClr val="000000"/>
                </a:solidFill>
                <a:latin typeface="ArialMT" charset="0"/>
              </a:rPr>
              <a:t>Application Protocols</a:t>
            </a:r>
            <a:endParaRPr lang="en-US" sz="16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54000" y="4415755"/>
            <a:ext cx="11684000" cy="6858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133" dirty="0">
                <a:solidFill>
                  <a:srgbClr val="000000"/>
                </a:solidFill>
                <a:latin typeface="Arial" pitchFamily="34" charset="0"/>
              </a:rPr>
              <a:t>SISO-REF-010 Enumerations for Simulation Interoperability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98800" y="2663155"/>
            <a:ext cx="2946400" cy="14478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IEEE Std 1278.2</a:t>
            </a:r>
            <a:r>
              <a:rPr lang="en-US" sz="1600" baseline="30000"/>
              <a:t>TM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-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2015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Standard for DIS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 — 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Communications Services and Protocols</a:t>
            </a:r>
            <a:endParaRPr 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451600" y="2663155"/>
            <a:ext cx="2438400" cy="1447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5AAAD"/>
              </a:gs>
              <a:gs pos="80000">
                <a:srgbClr val="AFDEE2"/>
              </a:gs>
              <a:gs pos="100000">
                <a:srgbClr val="AFE0E4"/>
              </a:gs>
            </a:gsLst>
            <a:lin ang="162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IEEE 1730</a:t>
            </a:r>
            <a:r>
              <a:rPr lang="en-US" sz="1600" baseline="30000"/>
              <a:t>TM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-2010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Distributed Simulation Engineering and Execution Process</a:t>
            </a:r>
            <a:endParaRPr 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9296400" y="2663155"/>
            <a:ext cx="2438400" cy="1447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5AAAD"/>
              </a:gs>
              <a:gs pos="80000">
                <a:srgbClr val="AFDEE2"/>
              </a:gs>
              <a:gs pos="100000">
                <a:srgbClr val="AFE0E4"/>
              </a:gs>
            </a:gsLst>
            <a:lin ang="162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IEEE 1278.4</a:t>
            </a:r>
            <a:r>
              <a:rPr lang="en-US" sz="1600" baseline="30000"/>
              <a:t>TM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-1997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Rec. </a:t>
            </a:r>
            <a:r>
              <a:rPr lang="en-US" sz="1600" err="1">
                <a:solidFill>
                  <a:srgbClr val="000000"/>
                </a:solidFill>
                <a:latin typeface="ArialMT" charset="0"/>
              </a:rPr>
              <a:t>Prac</a:t>
            </a:r>
            <a:r>
              <a:rPr lang="en-US" sz="1600">
                <a:solidFill>
                  <a:srgbClr val="000000"/>
                </a:solidFill>
                <a:latin typeface="ArialMT" charset="0"/>
              </a:rPr>
              <a:t>. for DIS — 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ArialMT" charset="0"/>
              </a:rPr>
              <a:t>Verification, Validation, and Accreditation</a:t>
            </a:r>
            <a:endParaRPr 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13ED8B-1AC2-A4E3-01A6-DC55D96D9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E490334-8083-48B9-85E7-361309CF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5330857"/>
            <a:ext cx="11684000" cy="6858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133" dirty="0">
                <a:solidFill>
                  <a:srgbClr val="000000"/>
                </a:solidFill>
                <a:latin typeface="Arial" pitchFamily="34" charset="0"/>
              </a:rPr>
              <a:t>SISO-REF-030 Reference for DIS/RPR FOM Records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8207BE-BC3D-4DF1-BE9A-7DBA7D988AA5}"/>
              </a:ext>
            </a:extLst>
          </p:cNvPr>
          <p:cNvSpPr txBox="1"/>
          <p:nvPr/>
        </p:nvSpPr>
        <p:spPr>
          <a:xfrm>
            <a:off x="956538" y="1238865"/>
            <a:ext cx="274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DIS V8</a:t>
            </a:r>
          </a:p>
        </p:txBody>
      </p:sp>
    </p:spTree>
    <p:extLst>
      <p:ext uri="{BB962C8B-B14F-4D97-AF65-F5344CB8AC3E}">
        <p14:creationId xmlns:p14="http://schemas.microsoft.com/office/powerpoint/2010/main" val="3822058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A9AE8-4B51-F408-7312-B28A3B4C0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E8870-17DE-45C4-A8DD-7644B242293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Disclaimer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Any comments and interpretations of the Institute of Electrical and Electronics Engineers (IEEE) Standards discussed in this tutorial do not represent the view of the IEEE, IEEE-Standards Association its members or affiliates</a:t>
            </a:r>
          </a:p>
        </p:txBody>
      </p:sp>
    </p:spTree>
    <p:extLst>
      <p:ext uri="{BB962C8B-B14F-4D97-AF65-F5344CB8AC3E}">
        <p14:creationId xmlns:p14="http://schemas.microsoft.com/office/powerpoint/2010/main" val="3213188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5295D-52C8-0240-83C3-73C5FF690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Key DIS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AU" dirty="0"/>
              <a:t>No central computer controls the entire simulation exercise</a:t>
            </a:r>
          </a:p>
          <a:p>
            <a:pPr lvl="1"/>
            <a:r>
              <a:rPr lang="en-AU" dirty="0"/>
              <a:t>No single point of failure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BA9E58-B02B-4670-AECB-F34B68317C0A}"/>
              </a:ext>
            </a:extLst>
          </p:cNvPr>
          <p:cNvGrpSpPr/>
          <p:nvPr/>
        </p:nvGrpSpPr>
        <p:grpSpPr>
          <a:xfrm>
            <a:off x="7291924" y="2521549"/>
            <a:ext cx="2581068" cy="2046742"/>
            <a:chOff x="4581525" y="2463800"/>
            <a:chExt cx="1809750" cy="14351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B05B0C4-BFC6-46BF-B4E4-1E2AE1C7B187}"/>
                </a:ext>
              </a:extLst>
            </p:cNvPr>
            <p:cNvSpPr/>
            <p:nvPr/>
          </p:nvSpPr>
          <p:spPr bwMode="auto">
            <a:xfrm>
              <a:off x="4581525" y="309245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D552032-2395-474C-81AC-26E14F7D8E43}"/>
                </a:ext>
              </a:extLst>
            </p:cNvPr>
            <p:cNvSpPr/>
            <p:nvPr/>
          </p:nvSpPr>
          <p:spPr bwMode="auto">
            <a:xfrm>
              <a:off x="5299075" y="246380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534B08-DA9F-4F44-9C27-6D845877918D}"/>
                </a:ext>
              </a:extLst>
            </p:cNvPr>
            <p:cNvSpPr/>
            <p:nvPr/>
          </p:nvSpPr>
          <p:spPr bwMode="auto">
            <a:xfrm>
              <a:off x="5299075" y="372110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37F232E-11B2-4A7A-ADC3-2C7ED487CE35}"/>
                </a:ext>
              </a:extLst>
            </p:cNvPr>
            <p:cNvSpPr/>
            <p:nvPr/>
          </p:nvSpPr>
          <p:spPr bwMode="auto">
            <a:xfrm>
              <a:off x="6016625" y="309880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C316C24-CA76-4E69-B82C-7781B2DF8FED}"/>
                </a:ext>
              </a:extLst>
            </p:cNvPr>
            <p:cNvSpPr/>
            <p:nvPr/>
          </p:nvSpPr>
          <p:spPr bwMode="auto">
            <a:xfrm>
              <a:off x="5829300" y="3492501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FB4CA1-5F1B-4326-ACB3-80B56F6B72BA}"/>
                </a:ext>
              </a:extLst>
            </p:cNvPr>
            <p:cNvSpPr/>
            <p:nvPr/>
          </p:nvSpPr>
          <p:spPr bwMode="auto">
            <a:xfrm>
              <a:off x="4768850" y="347345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00F8F33-A7E2-476A-8E0B-A1F5DA73DD8B}"/>
                </a:ext>
              </a:extLst>
            </p:cNvPr>
            <p:cNvSpPr/>
            <p:nvPr/>
          </p:nvSpPr>
          <p:spPr bwMode="auto">
            <a:xfrm>
              <a:off x="4756150" y="271780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7F2997E-D4C0-4709-9E06-89E1AA33BE1E}"/>
                </a:ext>
              </a:extLst>
            </p:cNvPr>
            <p:cNvSpPr/>
            <p:nvPr/>
          </p:nvSpPr>
          <p:spPr bwMode="auto">
            <a:xfrm>
              <a:off x="5842000" y="272415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79A2B-CB25-465D-8B7C-EE575A51930D}"/>
                </a:ext>
              </a:extLst>
            </p:cNvPr>
            <p:cNvCxnSpPr>
              <a:stCxn id="6" idx="3"/>
              <a:endCxn id="9" idx="1"/>
            </p:cNvCxnSpPr>
            <p:nvPr/>
          </p:nvCxnSpPr>
          <p:spPr bwMode="auto">
            <a:xfrm>
              <a:off x="4956175" y="3181350"/>
              <a:ext cx="1060450" cy="63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4F5878-FD38-4CB8-8A17-F9972F9A72C6}"/>
                </a:ext>
              </a:extLst>
            </p:cNvPr>
            <p:cNvCxnSpPr>
              <a:stCxn id="7" idx="2"/>
              <a:endCxn id="8" idx="0"/>
            </p:cNvCxnSpPr>
            <p:nvPr/>
          </p:nvCxnSpPr>
          <p:spPr bwMode="auto">
            <a:xfrm>
              <a:off x="5486400" y="2641600"/>
              <a:ext cx="0" cy="10795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A3B886-46B0-4495-951B-D4C4CD1C0F2B}"/>
                </a:ext>
              </a:extLst>
            </p:cNvPr>
            <p:cNvCxnSpPr>
              <a:stCxn id="12" idx="3"/>
            </p:cNvCxnSpPr>
            <p:nvPr/>
          </p:nvCxnSpPr>
          <p:spPr bwMode="auto">
            <a:xfrm>
              <a:off x="5130800" y="2806700"/>
              <a:ext cx="355600" cy="3746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986A46-7A1F-43CA-9531-F146EC0E6A57}"/>
                </a:ext>
              </a:extLst>
            </p:cNvPr>
            <p:cNvCxnSpPr>
              <a:stCxn id="13" idx="1"/>
            </p:cNvCxnSpPr>
            <p:nvPr/>
          </p:nvCxnSpPr>
          <p:spPr bwMode="auto">
            <a:xfrm flipH="1">
              <a:off x="5505450" y="2813050"/>
              <a:ext cx="336550" cy="3683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B00EAB-56B3-4AED-BE47-849135243056}"/>
                </a:ext>
              </a:extLst>
            </p:cNvPr>
            <p:cNvCxnSpPr>
              <a:stCxn id="11" idx="3"/>
            </p:cNvCxnSpPr>
            <p:nvPr/>
          </p:nvCxnSpPr>
          <p:spPr bwMode="auto">
            <a:xfrm flipV="1">
              <a:off x="5143500" y="3181350"/>
              <a:ext cx="361950" cy="381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62291C-DC96-4DB3-BA1E-6328EF6F963D}"/>
                </a:ext>
              </a:extLst>
            </p:cNvPr>
            <p:cNvCxnSpPr>
              <a:stCxn id="10" idx="1"/>
            </p:cNvCxnSpPr>
            <p:nvPr/>
          </p:nvCxnSpPr>
          <p:spPr bwMode="auto">
            <a:xfrm flipH="1" flipV="1">
              <a:off x="5476876" y="3181350"/>
              <a:ext cx="352424" cy="4000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D86FCC-F3B4-45A3-B47F-DA239F5577FB}"/>
                </a:ext>
              </a:extLst>
            </p:cNvPr>
            <p:cNvSpPr/>
            <p:nvPr/>
          </p:nvSpPr>
          <p:spPr bwMode="auto">
            <a:xfrm>
              <a:off x="5187950" y="2882900"/>
              <a:ext cx="596900" cy="5969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304A96-CCB9-426D-830A-4B7FF9C0DA9A}"/>
              </a:ext>
            </a:extLst>
          </p:cNvPr>
          <p:cNvGrpSpPr/>
          <p:nvPr/>
        </p:nvGrpSpPr>
        <p:grpSpPr>
          <a:xfrm>
            <a:off x="984086" y="3121224"/>
            <a:ext cx="5203910" cy="772349"/>
            <a:chOff x="3911600" y="2514600"/>
            <a:chExt cx="3308350" cy="34607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8F5B45-1F1A-4908-9457-64E016E9A0C9}"/>
                </a:ext>
              </a:extLst>
            </p:cNvPr>
            <p:cNvSpPr/>
            <p:nvPr/>
          </p:nvSpPr>
          <p:spPr bwMode="auto">
            <a:xfrm>
              <a:off x="4100512" y="251460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B2AEF2D-9216-44DA-8BC1-B6A2E0AA9A2E}"/>
                </a:ext>
              </a:extLst>
            </p:cNvPr>
            <p:cNvSpPr/>
            <p:nvPr/>
          </p:nvSpPr>
          <p:spPr bwMode="auto">
            <a:xfrm>
              <a:off x="5348288" y="253365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F2ABA5C-D70F-4FB9-96B7-0B73A6876C72}"/>
                </a:ext>
              </a:extLst>
            </p:cNvPr>
            <p:cNvSpPr/>
            <p:nvPr/>
          </p:nvSpPr>
          <p:spPr bwMode="auto">
            <a:xfrm>
              <a:off x="6596064" y="253365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C07DA1A-9BF9-4D82-891D-DCA4FF257536}"/>
                </a:ext>
              </a:extLst>
            </p:cNvPr>
            <p:cNvSpPr/>
            <p:nvPr/>
          </p:nvSpPr>
          <p:spPr bwMode="auto">
            <a:xfrm>
              <a:off x="4724400" y="252095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C9AF7CE-8734-4943-A84D-4F2E1EA5F5EF}"/>
                </a:ext>
              </a:extLst>
            </p:cNvPr>
            <p:cNvSpPr/>
            <p:nvPr/>
          </p:nvSpPr>
          <p:spPr bwMode="auto">
            <a:xfrm>
              <a:off x="5972176" y="2533650"/>
              <a:ext cx="374650" cy="177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779E518-A170-40C9-A203-38C0B1180A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11600" y="2854325"/>
              <a:ext cx="33083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D37EED-CCEA-461F-8284-334E5C3283B7}"/>
                </a:ext>
              </a:extLst>
            </p:cNvPr>
            <p:cNvCxnSpPr>
              <a:stCxn id="22" idx="2"/>
            </p:cNvCxnSpPr>
            <p:nvPr/>
          </p:nvCxnSpPr>
          <p:spPr bwMode="auto">
            <a:xfrm>
              <a:off x="4287837" y="2692400"/>
              <a:ext cx="0" cy="1619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9C4EAD-8989-46EF-B9A7-22C122386E84}"/>
                </a:ext>
              </a:extLst>
            </p:cNvPr>
            <p:cNvCxnSpPr/>
            <p:nvPr/>
          </p:nvCxnSpPr>
          <p:spPr bwMode="auto">
            <a:xfrm>
              <a:off x="4911725" y="2692400"/>
              <a:ext cx="0" cy="1619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0935C4-F3E8-40C4-80A3-8194DECB04B3}"/>
                </a:ext>
              </a:extLst>
            </p:cNvPr>
            <p:cNvCxnSpPr/>
            <p:nvPr/>
          </p:nvCxnSpPr>
          <p:spPr bwMode="auto">
            <a:xfrm>
              <a:off x="5535613" y="2698750"/>
              <a:ext cx="0" cy="1619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11A257D-052F-4209-8B05-43E435DD77DC}"/>
                </a:ext>
              </a:extLst>
            </p:cNvPr>
            <p:cNvCxnSpPr/>
            <p:nvPr/>
          </p:nvCxnSpPr>
          <p:spPr bwMode="auto">
            <a:xfrm>
              <a:off x="6159501" y="2698750"/>
              <a:ext cx="0" cy="1619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445A16-7F24-4062-8CC7-1B89666032A0}"/>
                </a:ext>
              </a:extLst>
            </p:cNvPr>
            <p:cNvCxnSpPr/>
            <p:nvPr/>
          </p:nvCxnSpPr>
          <p:spPr bwMode="auto">
            <a:xfrm>
              <a:off x="6783389" y="2698750"/>
              <a:ext cx="0" cy="1619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DA96B4-84FF-4DC8-AEBE-752F31421738}"/>
              </a:ext>
            </a:extLst>
          </p:cNvPr>
          <p:cNvGrpSpPr/>
          <p:nvPr/>
        </p:nvGrpSpPr>
        <p:grpSpPr>
          <a:xfrm>
            <a:off x="3378459" y="3204491"/>
            <a:ext cx="303196" cy="318411"/>
            <a:chOff x="5128912" y="1545497"/>
            <a:chExt cx="303196" cy="31841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D2D4B4-A8E5-4F82-BBF3-8C1F1760B7BF}"/>
                </a:ext>
              </a:extLst>
            </p:cNvPr>
            <p:cNvCxnSpPr/>
            <p:nvPr/>
          </p:nvCxnSpPr>
          <p:spPr bwMode="auto">
            <a:xfrm>
              <a:off x="5128912" y="1557233"/>
              <a:ext cx="303196" cy="30253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C135D4-EB46-48B5-8B13-F64274B745A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39155" y="1545497"/>
              <a:ext cx="286673" cy="3184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0347B9-BD93-4EFE-9D30-E9051C12A34B}"/>
              </a:ext>
            </a:extLst>
          </p:cNvPr>
          <p:cNvGrpSpPr/>
          <p:nvPr/>
        </p:nvGrpSpPr>
        <p:grpSpPr>
          <a:xfrm rot="20890419">
            <a:off x="8090694" y="2979484"/>
            <a:ext cx="983521" cy="1105428"/>
            <a:chOff x="5128912" y="1545497"/>
            <a:chExt cx="303196" cy="31841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81EF2E6-C769-4FD4-BC95-08A876BB146D}"/>
                </a:ext>
              </a:extLst>
            </p:cNvPr>
            <p:cNvCxnSpPr/>
            <p:nvPr/>
          </p:nvCxnSpPr>
          <p:spPr bwMode="auto">
            <a:xfrm>
              <a:off x="5128912" y="1557233"/>
              <a:ext cx="303196" cy="30253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1BABF7-DEEB-4379-A491-949B49A29E5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39155" y="1545497"/>
              <a:ext cx="286673" cy="3184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6BACF56-8868-43A4-B7A8-6B72226FCA56}"/>
              </a:ext>
            </a:extLst>
          </p:cNvPr>
          <p:cNvSpPr txBox="1"/>
          <p:nvPr/>
        </p:nvSpPr>
        <p:spPr>
          <a:xfrm>
            <a:off x="1681506" y="3858698"/>
            <a:ext cx="3785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Every node is independent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75167A-56A4-4539-80A6-A55DC76AECC5}"/>
              </a:ext>
            </a:extLst>
          </p:cNvPr>
          <p:cNvSpPr txBox="1"/>
          <p:nvPr/>
        </p:nvSpPr>
        <p:spPr>
          <a:xfrm>
            <a:off x="7462204" y="4580067"/>
            <a:ext cx="241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Central Node</a:t>
            </a:r>
          </a:p>
        </p:txBody>
      </p:sp>
    </p:spTree>
    <p:extLst>
      <p:ext uri="{BB962C8B-B14F-4D97-AF65-F5344CB8AC3E}">
        <p14:creationId xmlns:p14="http://schemas.microsoft.com/office/powerpoint/2010/main" val="2838247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5295D-52C8-0240-83C3-73C5FF690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Key DIS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AU" dirty="0"/>
              <a:t>Autonomous simulation applications are responsible for maintaining the state of one or more simulation entities</a:t>
            </a:r>
          </a:p>
          <a:p>
            <a:r>
              <a:rPr lang="en-AU" dirty="0"/>
              <a:t>A standard network protocol is used for communicating </a:t>
            </a:r>
            <a:r>
              <a:rPr lang="en-AU" u="sng" dirty="0"/>
              <a:t>ground truth </a:t>
            </a:r>
            <a:r>
              <a:rPr lang="en-AU" dirty="0"/>
              <a:t>data</a:t>
            </a:r>
          </a:p>
          <a:p>
            <a:pPr lvl="1"/>
            <a:r>
              <a:rPr lang="en-AU" dirty="0"/>
              <a:t>Changes in the state of an entity are communicated by its controlling simulation application</a:t>
            </a:r>
          </a:p>
          <a:p>
            <a:r>
              <a:rPr lang="en-AU" dirty="0"/>
              <a:t>Perception of entities or events is determined by the receiving application</a:t>
            </a:r>
          </a:p>
          <a:p>
            <a:r>
              <a:rPr lang="en-AU" dirty="0"/>
              <a:t>Dead reckoning algorithms are used to reduce communications processing</a:t>
            </a:r>
          </a:p>
          <a:p>
            <a:r>
              <a:rPr lang="en-AU" dirty="0"/>
              <a:t>Stateful information is sent at a minimum heartbeat rate or when an error threshold is exceeded</a:t>
            </a:r>
          </a:p>
        </p:txBody>
      </p:sp>
    </p:spTree>
    <p:extLst>
      <p:ext uri="{BB962C8B-B14F-4D97-AF65-F5344CB8AC3E}">
        <p14:creationId xmlns:p14="http://schemas.microsoft.com/office/powerpoint/2010/main" val="3460919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C932F-0B2A-650E-7C64-753F45E89B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Key DIS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Simulation application: </a:t>
            </a:r>
          </a:p>
          <a:p>
            <a:pPr lvl="1"/>
            <a:r>
              <a:rPr lang="en-AU" dirty="0"/>
              <a:t>Executing software on a host computer that models all or part of the representation of one or more simulation entities and/or phenomena in the virtual world</a:t>
            </a:r>
          </a:p>
          <a:p>
            <a:pPr lvl="1"/>
            <a:r>
              <a:rPr lang="en-AU" dirty="0"/>
              <a:t>Receives and processes information concerning entities created by peer simulation applications through the exchange of DIS PDUs</a:t>
            </a:r>
          </a:p>
          <a:p>
            <a:pPr lvl="1">
              <a:tabLst>
                <a:tab pos="10640218" algn="r"/>
              </a:tabLst>
            </a:pPr>
            <a:r>
              <a:rPr lang="en-AU" dirty="0"/>
              <a:t>More than one simulation application may simultaneously execute on a host computer</a:t>
            </a:r>
          </a:p>
          <a:p>
            <a:r>
              <a:rPr lang="en-AU" dirty="0"/>
              <a:t>Host Computer:</a:t>
            </a:r>
          </a:p>
          <a:p>
            <a:pPr lvl="1"/>
            <a:r>
              <a:rPr lang="en-AU" dirty="0"/>
              <a:t> Computer connected to simulation network that supports one or more simulation application</a:t>
            </a:r>
          </a:p>
          <a:p>
            <a:r>
              <a:rPr lang="en-AU" dirty="0"/>
              <a:t>Simulation entity:</a:t>
            </a:r>
          </a:p>
          <a:p>
            <a:pPr lvl="1"/>
            <a:r>
              <a:rPr lang="en-AU" dirty="0"/>
              <a:t>An object in the synthetic environment that is created and controlled by a simulation application and affected by the exchange of DIS PDUs</a:t>
            </a:r>
            <a:br>
              <a:rPr lang="en-AU" dirty="0"/>
            </a:br>
            <a:r>
              <a:rPr lang="en-AU" dirty="0"/>
              <a:t>						</a:t>
            </a:r>
            <a:r>
              <a:rPr lang="en-AU" sz="2000" dirty="0"/>
              <a:t>IEEE Std 1278.1</a:t>
            </a:r>
            <a:r>
              <a:rPr lang="en-AU" sz="2000" baseline="70000" dirty="0"/>
              <a:t>TM</a:t>
            </a:r>
            <a:r>
              <a:rPr lang="en-AU" sz="2000" dirty="0"/>
              <a:t>-2012, Clause 3.1</a:t>
            </a:r>
          </a:p>
          <a:p>
            <a:pPr lvl="1">
              <a:tabLst>
                <a:tab pos="10640218" algn="r"/>
              </a:tabLst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003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842C0F3E-D8D9-4F49-8016-CFA79BC3FBCB}"/>
              </a:ext>
            </a:extLst>
          </p:cNvPr>
          <p:cNvSpPr/>
          <p:nvPr/>
        </p:nvSpPr>
        <p:spPr bwMode="auto">
          <a:xfrm>
            <a:off x="7359387" y="3021694"/>
            <a:ext cx="1797566" cy="38779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3EFBB2-CB54-4E2C-B2DA-1199AEB76BF5}"/>
              </a:ext>
            </a:extLst>
          </p:cNvPr>
          <p:cNvSpPr/>
          <p:nvPr/>
        </p:nvSpPr>
        <p:spPr bwMode="auto">
          <a:xfrm>
            <a:off x="2743200" y="3055278"/>
            <a:ext cx="3651681" cy="3777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4EB8A-CFF7-DD81-21C6-2EF343159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Key DIS Definitions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AU" dirty="0"/>
              <a:t>Simulation exercise:</a:t>
            </a:r>
          </a:p>
          <a:p>
            <a:pPr lvl="1"/>
            <a:r>
              <a:rPr lang="en-AU" dirty="0"/>
              <a:t>An exercise that consists of one or more interacting simulation applications </a:t>
            </a:r>
          </a:p>
          <a:p>
            <a:pPr lvl="1"/>
            <a:r>
              <a:rPr lang="en-AU" dirty="0"/>
              <a:t>Simulations participating in the same simulation exercise share a common identifying number called the </a:t>
            </a:r>
            <a:r>
              <a:rPr lang="en-AU" dirty="0">
                <a:solidFill>
                  <a:srgbClr val="FF0000"/>
                </a:solidFill>
              </a:rPr>
              <a:t>exercise identifier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pPr lvl="1">
              <a:tabLst>
                <a:tab pos="10737582" algn="r"/>
              </a:tabLst>
            </a:pPr>
            <a:endParaRPr lang="en-AU" dirty="0"/>
          </a:p>
          <a:p>
            <a:pPr lvl="1">
              <a:tabLst>
                <a:tab pos="10737582" algn="r"/>
              </a:tabLst>
            </a:pPr>
            <a:r>
              <a:rPr lang="en-AU" dirty="0"/>
              <a:t>Simulations utilize correlated representations of the synthetic environment in which they operate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CC2B8C-95C9-4446-92D7-80DD185A6461}"/>
              </a:ext>
            </a:extLst>
          </p:cNvPr>
          <p:cNvGrpSpPr/>
          <p:nvPr/>
        </p:nvGrpSpPr>
        <p:grpSpPr>
          <a:xfrm>
            <a:off x="1244293" y="3003147"/>
            <a:ext cx="9645879" cy="1345520"/>
            <a:chOff x="4268716" y="2888684"/>
            <a:chExt cx="7128518" cy="994369"/>
          </a:xfrm>
        </p:grpSpPr>
        <p:pic>
          <p:nvPicPr>
            <p:cNvPr id="7" name="Picture 6" descr="F-15.png">
              <a:extLst>
                <a:ext uri="{FF2B5EF4-FFF2-40B4-BE49-F238E27FC236}">
                  <a16:creationId xmlns:a16="http://schemas.microsoft.com/office/drawing/2014/main" id="{F4561727-3271-4F61-BC20-4D511D91D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5400000">
              <a:off x="5489765" y="3274746"/>
              <a:ext cx="441534" cy="304800"/>
            </a:xfrm>
            <a:prstGeom prst="rect">
              <a:avLst/>
            </a:prstGeom>
          </p:spPr>
        </p:pic>
        <p:pic>
          <p:nvPicPr>
            <p:cNvPr id="9" name="Picture 8" descr="Su-30.gif">
              <a:extLst>
                <a:ext uri="{FF2B5EF4-FFF2-40B4-BE49-F238E27FC236}">
                  <a16:creationId xmlns:a16="http://schemas.microsoft.com/office/drawing/2014/main" id="{93AFBF74-1A03-486A-86F0-E570826D2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6637924" y="3282981"/>
              <a:ext cx="400050" cy="292037"/>
            </a:xfrm>
            <a:prstGeom prst="rect">
              <a:avLst/>
            </a:prstGeom>
          </p:spPr>
        </p:pic>
        <p:pic>
          <p:nvPicPr>
            <p:cNvPr id="10" name="Picture 9" descr="F-18.png">
              <a:extLst>
                <a:ext uri="{FF2B5EF4-FFF2-40B4-BE49-F238E27FC236}">
                  <a16:creationId xmlns:a16="http://schemas.microsoft.com/office/drawing/2014/main" id="{2D898EDF-D4E6-4AC0-AA12-1CCFDB0B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8862720" y="3245214"/>
              <a:ext cx="400053" cy="308666"/>
            </a:xfrm>
            <a:prstGeom prst="rect">
              <a:avLst/>
            </a:prstGeom>
          </p:spPr>
        </p:pic>
        <p:pic>
          <p:nvPicPr>
            <p:cNvPr id="11" name="Picture 10" descr="SA-10.gif">
              <a:extLst>
                <a:ext uri="{FF2B5EF4-FFF2-40B4-BE49-F238E27FC236}">
                  <a16:creationId xmlns:a16="http://schemas.microsoft.com/office/drawing/2014/main" id="{9C983F5C-FBFD-4F2E-9712-2A1DB563B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9806758" y="3359429"/>
              <a:ext cx="480035" cy="139141"/>
            </a:xfrm>
            <a:prstGeom prst="rect">
              <a:avLst/>
            </a:prstGeom>
          </p:spPr>
        </p:pic>
        <p:pic>
          <p:nvPicPr>
            <p:cNvPr id="13" name="Picture 12" descr="F-15.png">
              <a:extLst>
                <a:ext uri="{FF2B5EF4-FFF2-40B4-BE49-F238E27FC236}">
                  <a16:creationId xmlns:a16="http://schemas.microsoft.com/office/drawing/2014/main" id="{B0DE203F-CE79-46E4-82C8-999776A61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5400000">
              <a:off x="5908638" y="3267887"/>
              <a:ext cx="441534" cy="304800"/>
            </a:xfrm>
            <a:prstGeom prst="rect">
              <a:avLst/>
            </a:prstGeom>
          </p:spPr>
        </p:pic>
        <p:pic>
          <p:nvPicPr>
            <p:cNvPr id="14" name="Picture 13" descr="F-18.png">
              <a:extLst>
                <a:ext uri="{FF2B5EF4-FFF2-40B4-BE49-F238E27FC236}">
                  <a16:creationId xmlns:a16="http://schemas.microsoft.com/office/drawing/2014/main" id="{58B2D392-420D-4157-9CF8-28C5455F0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9177317" y="3245215"/>
              <a:ext cx="400053" cy="308666"/>
            </a:xfrm>
            <a:prstGeom prst="rect">
              <a:avLst/>
            </a:prstGeom>
          </p:spPr>
        </p:pic>
        <p:pic>
          <p:nvPicPr>
            <p:cNvPr id="15" name="Picture 14" descr="Su-30.gif">
              <a:extLst>
                <a:ext uri="{FF2B5EF4-FFF2-40B4-BE49-F238E27FC236}">
                  <a16:creationId xmlns:a16="http://schemas.microsoft.com/office/drawing/2014/main" id="{4E1126B3-C0DD-4D2A-BC4D-DFC5BFCA6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6938710" y="3280493"/>
              <a:ext cx="400050" cy="292037"/>
            </a:xfrm>
            <a:prstGeom prst="rect">
              <a:avLst/>
            </a:prstGeom>
          </p:spPr>
        </p:pic>
        <p:pic>
          <p:nvPicPr>
            <p:cNvPr id="16" name="Picture 15" descr="Su-30.gif">
              <a:extLst>
                <a:ext uri="{FF2B5EF4-FFF2-40B4-BE49-F238E27FC236}">
                  <a16:creationId xmlns:a16="http://schemas.microsoft.com/office/drawing/2014/main" id="{71E7F5F2-4E85-4EBA-A086-1DCBFB8FF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7239495" y="3280493"/>
              <a:ext cx="400050" cy="292037"/>
            </a:xfrm>
            <a:prstGeom prst="rect">
              <a:avLst/>
            </a:prstGeom>
          </p:spPr>
        </p:pic>
        <p:pic>
          <p:nvPicPr>
            <p:cNvPr id="17" name="Picture 16" descr="Su-30.gif">
              <a:extLst>
                <a:ext uri="{FF2B5EF4-FFF2-40B4-BE49-F238E27FC236}">
                  <a16:creationId xmlns:a16="http://schemas.microsoft.com/office/drawing/2014/main" id="{D853AE39-85EB-4CC9-A941-C8383146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7559420" y="3280493"/>
              <a:ext cx="400050" cy="2920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2F3669-3FB1-48E0-A156-C7BC56DE2BB4}"/>
                </a:ext>
              </a:extLst>
            </p:cNvPr>
            <p:cNvSpPr txBox="1"/>
            <p:nvPr/>
          </p:nvSpPr>
          <p:spPr>
            <a:xfrm>
              <a:off x="5519518" y="292721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713F74-B403-412E-BA63-960D648B47F5}"/>
                </a:ext>
              </a:extLst>
            </p:cNvPr>
            <p:cNvSpPr txBox="1"/>
            <p:nvPr/>
          </p:nvSpPr>
          <p:spPr>
            <a:xfrm>
              <a:off x="5968257" y="292721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5C6118-434D-4149-A942-C18682DFCF2D}"/>
                </a:ext>
              </a:extLst>
            </p:cNvPr>
            <p:cNvSpPr txBox="1"/>
            <p:nvPr/>
          </p:nvSpPr>
          <p:spPr>
            <a:xfrm>
              <a:off x="6667469" y="292721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854EDE-1ED1-48F6-9E66-9A5C3E676CB2}"/>
                </a:ext>
              </a:extLst>
            </p:cNvPr>
            <p:cNvSpPr txBox="1"/>
            <p:nvPr/>
          </p:nvSpPr>
          <p:spPr>
            <a:xfrm>
              <a:off x="6971799" y="292721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1D5EED-F6E8-4FD8-BCCD-03C635C3C4CC}"/>
                </a:ext>
              </a:extLst>
            </p:cNvPr>
            <p:cNvSpPr txBox="1"/>
            <p:nvPr/>
          </p:nvSpPr>
          <p:spPr>
            <a:xfrm>
              <a:off x="7298829" y="292721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1835C3-F30E-4057-BBFE-2DD109ECC996}"/>
                </a:ext>
              </a:extLst>
            </p:cNvPr>
            <p:cNvSpPr txBox="1"/>
            <p:nvPr/>
          </p:nvSpPr>
          <p:spPr>
            <a:xfrm>
              <a:off x="7594084" y="292721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91CE80-9016-465D-995D-3E9A8BB91961}"/>
                </a:ext>
              </a:extLst>
            </p:cNvPr>
            <p:cNvSpPr txBox="1"/>
            <p:nvPr/>
          </p:nvSpPr>
          <p:spPr>
            <a:xfrm>
              <a:off x="8884477" y="2902391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C6E20A-3E8B-4557-8A01-F9F1295AE4C9}"/>
                </a:ext>
              </a:extLst>
            </p:cNvPr>
            <p:cNvSpPr txBox="1"/>
            <p:nvPr/>
          </p:nvSpPr>
          <p:spPr>
            <a:xfrm>
              <a:off x="9259696" y="288868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76BCA7-0068-4519-B13F-1A13E96B6E1D}"/>
                </a:ext>
              </a:extLst>
            </p:cNvPr>
            <p:cNvSpPr txBox="1"/>
            <p:nvPr/>
          </p:nvSpPr>
          <p:spPr>
            <a:xfrm>
              <a:off x="9863490" y="288868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245288-94ED-4F56-893B-218E391017D2}"/>
                </a:ext>
              </a:extLst>
            </p:cNvPr>
            <p:cNvSpPr txBox="1"/>
            <p:nvPr/>
          </p:nvSpPr>
          <p:spPr>
            <a:xfrm>
              <a:off x="10326107" y="3482943"/>
              <a:ext cx="10711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DIS Net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07728F4-351E-4233-8405-6CA33AE33B3C}"/>
                </a:ext>
              </a:extLst>
            </p:cNvPr>
            <p:cNvCxnSpPr/>
            <p:nvPr/>
          </p:nvCxnSpPr>
          <p:spPr bwMode="auto">
            <a:xfrm>
              <a:off x="5185219" y="3682998"/>
              <a:ext cx="5143341" cy="279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82F5CA-4B9C-4467-8615-EA549BA2F8F6}"/>
                </a:ext>
              </a:extLst>
            </p:cNvPr>
            <p:cNvSpPr txBox="1"/>
            <p:nvPr/>
          </p:nvSpPr>
          <p:spPr>
            <a:xfrm>
              <a:off x="10052813" y="2888684"/>
              <a:ext cx="1328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Exercise ID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206FCB-1A42-4D23-86B0-60A8FD2E4B28}"/>
                </a:ext>
              </a:extLst>
            </p:cNvPr>
            <p:cNvSpPr txBox="1"/>
            <p:nvPr/>
          </p:nvSpPr>
          <p:spPr>
            <a:xfrm>
              <a:off x="4268716" y="2921471"/>
              <a:ext cx="1328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Exercise 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071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4EB8A-CFF7-DD81-21C6-2EF343159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Key DIS Definitions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AU" dirty="0"/>
              <a:t>Simulation environment:</a:t>
            </a:r>
          </a:p>
          <a:p>
            <a:pPr lvl="1"/>
            <a:r>
              <a:rPr lang="en-AU" dirty="0"/>
              <a:t>The operational virtual environment surrounding the simulation entities</a:t>
            </a:r>
          </a:p>
          <a:p>
            <a:pPr lvl="1"/>
            <a:r>
              <a:rPr lang="en-AU" dirty="0"/>
              <a:t>Includes terrain, atmospheric, and oceanographic information </a:t>
            </a:r>
          </a:p>
          <a:p>
            <a:pPr lvl="1">
              <a:tabLst>
                <a:tab pos="10737582" algn="r"/>
              </a:tabLst>
            </a:pPr>
            <a:r>
              <a:rPr lang="en-AU" dirty="0"/>
              <a:t>Participants in the same DIS exercise will be using environment information that is adequately correlated for the type of exercise to be performed</a:t>
            </a:r>
            <a:br>
              <a:rPr lang="en-AU" dirty="0"/>
            </a:br>
            <a:endParaRPr lang="en-A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3EE0F-4C66-4CEE-B4E3-A9C0FC379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04" y="3377188"/>
            <a:ext cx="5066237" cy="2849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270185-B4EB-43D6-8560-8A5F62933B8D}"/>
              </a:ext>
            </a:extLst>
          </p:cNvPr>
          <p:cNvSpPr txBox="1"/>
          <p:nvPr/>
        </p:nvSpPr>
        <p:spPr>
          <a:xfrm>
            <a:off x="611004" y="6207316"/>
            <a:ext cx="46538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provided by </a:t>
            </a:r>
            <a:r>
              <a:rPr lang="en-US" sz="1100" dirty="0" err="1"/>
              <a:t>Aechelon</a:t>
            </a:r>
            <a:r>
              <a:rPr lang="en-US" sz="1100" dirty="0"/>
              <a:t> Technologies (aechelon.com/case-studies)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C594B-A6A9-424D-80ED-BFB7DD611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0" b="40110"/>
          <a:stretch/>
        </p:blipFill>
        <p:spPr>
          <a:xfrm>
            <a:off x="6095999" y="3377187"/>
            <a:ext cx="5456107" cy="2849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3ACFFB-6D38-48D7-8CD7-2FDB1837D970}"/>
              </a:ext>
            </a:extLst>
          </p:cNvPr>
          <p:cNvSpPr txBox="1"/>
          <p:nvPr/>
        </p:nvSpPr>
        <p:spPr>
          <a:xfrm>
            <a:off x="5999513" y="6207316"/>
            <a:ext cx="46506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provided by Meta VR (https://image-society.org/IMG/1905.html)</a:t>
            </a:r>
          </a:p>
        </p:txBody>
      </p:sp>
    </p:spTree>
    <p:extLst>
      <p:ext uri="{BB962C8B-B14F-4D97-AF65-F5344CB8AC3E}">
        <p14:creationId xmlns:p14="http://schemas.microsoft.com/office/powerpoint/2010/main" val="3017217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05547-508F-EFBA-59C7-63DED734B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E1C49-CF45-19A8-5FA4-40665305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EB8C2-5D05-C2CF-6309-D9689EE4688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2966" y="1046715"/>
            <a:ext cx="11532020" cy="5329147"/>
          </a:xfrm>
        </p:spPr>
        <p:txBody>
          <a:bodyPr/>
          <a:lstStyle/>
          <a:p>
            <a:r>
              <a:rPr lang="en-US" dirty="0"/>
              <a:t>PDUs are sent using </a:t>
            </a:r>
            <a:r>
              <a:rPr lang="en-US" i="1" dirty="0"/>
              <a:t>broadcast</a:t>
            </a:r>
            <a:r>
              <a:rPr lang="en-US" dirty="0"/>
              <a:t> or </a:t>
            </a:r>
            <a:r>
              <a:rPr lang="en-US" i="1" dirty="0"/>
              <a:t>multicast</a:t>
            </a:r>
            <a:r>
              <a:rPr lang="en-US" dirty="0"/>
              <a:t> addressing (one to many simultaneous)</a:t>
            </a:r>
          </a:p>
          <a:p>
            <a:r>
              <a:rPr lang="en-US" dirty="0"/>
              <a:t>Broadcast – every computer on the Local Area Network will receive the PDU</a:t>
            </a:r>
          </a:p>
          <a:p>
            <a:pPr lvl="1"/>
            <a:r>
              <a:rPr lang="en-US" dirty="0"/>
              <a:t>Broadcast does not work on Wide Area Networks</a:t>
            </a:r>
          </a:p>
          <a:p>
            <a:pPr lvl="1"/>
            <a:r>
              <a:rPr lang="en-US" dirty="0"/>
              <a:t>Some type of gateway is necessary at the LAN/WAN boundary to translate addresses</a:t>
            </a:r>
          </a:p>
          <a:p>
            <a:r>
              <a:rPr lang="en-US" dirty="0"/>
              <a:t>Multicast – every computer that has joined the multicast address group will receive the PDU, an efficient publish/subscribe mechanism</a:t>
            </a:r>
          </a:p>
          <a:p>
            <a:pPr lvl="1"/>
            <a:r>
              <a:rPr lang="en-US" dirty="0"/>
              <a:t>Multicast on WANs is now possible, or use Generic Routing Encapsulation (GRE) to tunnel</a:t>
            </a:r>
          </a:p>
          <a:p>
            <a:r>
              <a:rPr lang="en-US" dirty="0"/>
              <a:t>PDUs are almost always sent using User Datagram Protocol (UDP/IP) transport</a:t>
            </a:r>
          </a:p>
          <a:p>
            <a:pPr lvl="1"/>
            <a:r>
              <a:rPr lang="en-US" dirty="0"/>
              <a:t>Best effort – no guarantee of delivery, but networks can be designed to be very reliable</a:t>
            </a:r>
          </a:p>
          <a:p>
            <a:r>
              <a:rPr lang="en-US" dirty="0"/>
              <a:t>Unicast addressing with TCP/IP* (reliable) transport can be used, but uncommon</a:t>
            </a:r>
          </a:p>
          <a:p>
            <a:r>
              <a:rPr lang="en-US" dirty="0"/>
              <a:t>IEEE 1278.2™-2015 has details of design for real-time networks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9BA1B-CE18-40DE-285E-2A5931D7B849}"/>
              </a:ext>
            </a:extLst>
          </p:cNvPr>
          <p:cNvSpPr txBox="1"/>
          <p:nvPr/>
        </p:nvSpPr>
        <p:spPr>
          <a:xfrm>
            <a:off x="3847723" y="6373641"/>
            <a:ext cx="5051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* Transmission Control Protocol / Internet Protocol</a:t>
            </a:r>
          </a:p>
        </p:txBody>
      </p:sp>
    </p:spTree>
    <p:extLst>
      <p:ext uri="{BB962C8B-B14F-4D97-AF65-F5344CB8AC3E}">
        <p14:creationId xmlns:p14="http://schemas.microsoft.com/office/powerpoint/2010/main" val="1435594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5CFA7-E534-1589-DBD5-8A47CEB0A5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6386E-0973-449E-945D-2DA0980E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 PDUs by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92076-54E7-42B6-A9F7-C3A9167BE2F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AU" dirty="0"/>
              <a:t>Entity information/interaction</a:t>
            </a:r>
          </a:p>
          <a:p>
            <a:pPr lvl="1"/>
            <a:r>
              <a:rPr lang="en-AU" dirty="0"/>
              <a:t>Entity State – fundamental position and appearance of an entity</a:t>
            </a:r>
          </a:p>
          <a:p>
            <a:pPr lvl="1"/>
            <a:r>
              <a:rPr lang="en-AU" dirty="0"/>
              <a:t>Collision – convey details of tactically significant collisions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Attribute PDU </a:t>
            </a:r>
            <a:r>
              <a:rPr lang="en-AU" dirty="0"/>
              <a:t>(new in V7) – adds PDU extensibility and partial updates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Logical Object State </a:t>
            </a:r>
            <a:r>
              <a:rPr lang="en-AU" dirty="0"/>
              <a:t>(new in DIS V8) – adds ability to define a role, association, or relationship of logical or actual entities e.g. Commander/Lead/Wingman</a:t>
            </a:r>
          </a:p>
          <a:p>
            <a:r>
              <a:rPr lang="en-AU" dirty="0"/>
              <a:t>Warfare</a:t>
            </a:r>
          </a:p>
          <a:p>
            <a:pPr lvl="1"/>
            <a:r>
              <a:rPr lang="en-AU" dirty="0"/>
              <a:t>Fire – launch munitions or expendables, fire a gun</a:t>
            </a:r>
          </a:p>
          <a:p>
            <a:pPr lvl="1"/>
            <a:r>
              <a:rPr lang="en-AU" dirty="0"/>
              <a:t>Detonation – details of a weapons hit or explosion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Directed Energy Fire </a:t>
            </a:r>
            <a:r>
              <a:rPr lang="en-AU" dirty="0"/>
              <a:t>(new in V7) – deposition of an energy weapon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Entity Damage Status </a:t>
            </a:r>
            <a:r>
              <a:rPr lang="en-AU" dirty="0"/>
              <a:t>(new in V7) – damage fed back to firing entity</a:t>
            </a:r>
          </a:p>
        </p:txBody>
      </p:sp>
    </p:spTree>
    <p:extLst>
      <p:ext uri="{BB962C8B-B14F-4D97-AF65-F5344CB8AC3E}">
        <p14:creationId xmlns:p14="http://schemas.microsoft.com/office/powerpoint/2010/main" val="2104057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164A9-3476-24EB-42AE-6F1B3FBA6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375A6-B90F-41F9-BB16-3DE1AD43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 PDUs by Families (</a:t>
            </a:r>
            <a:r>
              <a:rPr lang="en-AU" dirty="0" err="1"/>
              <a:t>Cont</a:t>
            </a:r>
            <a:r>
              <a:rPr lang="en-AU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8E9DF-3CC5-47EA-8439-AFB619A587F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06957"/>
            <a:ext cx="11250613" cy="5632381"/>
          </a:xfrm>
        </p:spPr>
        <p:txBody>
          <a:bodyPr>
            <a:normAutofit/>
          </a:bodyPr>
          <a:lstStyle/>
          <a:p>
            <a:r>
              <a:rPr lang="en-AU" dirty="0"/>
              <a:t>Logistics</a:t>
            </a:r>
          </a:p>
          <a:p>
            <a:pPr lvl="1"/>
            <a:r>
              <a:rPr lang="en-AU" dirty="0"/>
              <a:t>Service Request</a:t>
            </a:r>
          </a:p>
          <a:p>
            <a:pPr lvl="1"/>
            <a:r>
              <a:rPr lang="en-AU" dirty="0"/>
              <a:t>Resupply Offer, Resupply Received, Resupply Cancel</a:t>
            </a:r>
          </a:p>
          <a:p>
            <a:pPr lvl="1"/>
            <a:r>
              <a:rPr lang="en-AU" dirty="0"/>
              <a:t>Repair Complete, Repair Response</a:t>
            </a:r>
          </a:p>
          <a:p>
            <a:r>
              <a:rPr lang="en-AU" dirty="0"/>
              <a:t>Simulation Management</a:t>
            </a:r>
          </a:p>
          <a:p>
            <a:pPr lvl="1"/>
            <a:r>
              <a:rPr lang="en-AU" dirty="0"/>
              <a:t>Create Entity, Remove Entity</a:t>
            </a:r>
          </a:p>
          <a:p>
            <a:pPr lvl="1"/>
            <a:r>
              <a:rPr lang="en-AU" dirty="0"/>
              <a:t>Start/Resume, Stop/Freeze</a:t>
            </a:r>
          </a:p>
          <a:p>
            <a:pPr lvl="1"/>
            <a:r>
              <a:rPr lang="en-AU" dirty="0"/>
              <a:t>Acknowledge</a:t>
            </a:r>
          </a:p>
          <a:p>
            <a:pPr lvl="1"/>
            <a:r>
              <a:rPr lang="en-AU" dirty="0"/>
              <a:t>Action Request, Action Response</a:t>
            </a:r>
          </a:p>
          <a:p>
            <a:pPr lvl="1"/>
            <a:r>
              <a:rPr lang="en-AU" dirty="0"/>
              <a:t>Data Query, Set Data, Data – use to set initial conditions, weapons reload etc.</a:t>
            </a:r>
          </a:p>
          <a:p>
            <a:pPr lvl="1"/>
            <a:r>
              <a:rPr lang="en-AU" dirty="0"/>
              <a:t>Event Report, Comment – data for after action review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Application Control </a:t>
            </a:r>
            <a:r>
              <a:rPr lang="en-AU" dirty="0"/>
              <a:t>(new in V8) – allocate applications to exercises, application health</a:t>
            </a:r>
          </a:p>
        </p:txBody>
      </p:sp>
    </p:spTree>
    <p:extLst>
      <p:ext uri="{BB962C8B-B14F-4D97-AF65-F5344CB8AC3E}">
        <p14:creationId xmlns:p14="http://schemas.microsoft.com/office/powerpoint/2010/main" val="766980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04774-C101-81C6-DD8F-5A59CCC58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D74A6-9702-4B1D-8E43-87F9734E3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 PDUs by Families (</a:t>
            </a:r>
            <a:r>
              <a:rPr lang="en-AU" dirty="0" err="1"/>
              <a:t>Cont</a:t>
            </a:r>
            <a:r>
              <a:rPr lang="en-AU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0EF00-1349-46AB-9C99-980166E9337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r>
              <a:rPr lang="en-AU" dirty="0"/>
              <a:t>Distributed Emission Regeneration</a:t>
            </a:r>
          </a:p>
          <a:p>
            <a:pPr lvl="1"/>
            <a:r>
              <a:rPr lang="en-AU" dirty="0"/>
              <a:t>Electromagnetic Emission – Radar and radar jamming</a:t>
            </a:r>
          </a:p>
          <a:p>
            <a:pPr lvl="1"/>
            <a:r>
              <a:rPr lang="en-AU" dirty="0"/>
              <a:t>Designator (renamed </a:t>
            </a:r>
            <a:r>
              <a:rPr lang="en-AU" dirty="0">
                <a:solidFill>
                  <a:srgbClr val="00B050"/>
                </a:solidFill>
              </a:rPr>
              <a:t>Laser </a:t>
            </a:r>
            <a:r>
              <a:rPr lang="en-AU" dirty="0"/>
              <a:t>in DIS V8) – all uses of lasers that are not a weapon</a:t>
            </a:r>
          </a:p>
          <a:p>
            <a:pPr lvl="1"/>
            <a:r>
              <a:rPr lang="en-AU" dirty="0"/>
              <a:t>Underwater Acoustics – Sonar, passive acoustic sensors</a:t>
            </a:r>
          </a:p>
          <a:p>
            <a:pPr lvl="1"/>
            <a:r>
              <a:rPr lang="en-AU" dirty="0"/>
              <a:t>IFF – Identification Friend or Foe, military and civilian transponders and interrogators</a:t>
            </a:r>
          </a:p>
          <a:p>
            <a:r>
              <a:rPr lang="en-AU" dirty="0"/>
              <a:t>Communications</a:t>
            </a:r>
          </a:p>
          <a:p>
            <a:pPr lvl="1"/>
            <a:r>
              <a:rPr lang="en-AU" dirty="0"/>
              <a:t>Transmitter, Intercom Control (renamed </a:t>
            </a:r>
            <a:r>
              <a:rPr lang="en-AU" dirty="0">
                <a:solidFill>
                  <a:srgbClr val="00B050"/>
                </a:solidFill>
              </a:rPr>
              <a:t>Communications Node </a:t>
            </a:r>
            <a:r>
              <a:rPr lang="en-AU" dirty="0"/>
              <a:t>in DIS V8) – state of radios and comm nodes (intercoms, phones)</a:t>
            </a:r>
          </a:p>
          <a:p>
            <a:pPr lvl="1"/>
            <a:r>
              <a:rPr lang="en-AU" dirty="0"/>
              <a:t>Signal – transfer of communications voice and data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Logical Network State </a:t>
            </a:r>
            <a:r>
              <a:rPr lang="en-AU" dirty="0"/>
              <a:t>(new in DIS V8) – Define logical networks that may or may not be modelled explicitly</a:t>
            </a:r>
          </a:p>
        </p:txBody>
      </p:sp>
    </p:spTree>
    <p:extLst>
      <p:ext uri="{BB962C8B-B14F-4D97-AF65-F5344CB8AC3E}">
        <p14:creationId xmlns:p14="http://schemas.microsoft.com/office/powerpoint/2010/main" val="1716319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C5FF-DAC5-02D0-3B1D-E9AE407602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F4615-740A-46B8-BDDA-1DA77E28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 PDUs by Families (</a:t>
            </a:r>
            <a:r>
              <a:rPr lang="en-AU" dirty="0" err="1"/>
              <a:t>Cont</a:t>
            </a:r>
            <a:r>
              <a:rPr lang="en-AU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A9381-2EF1-4709-8A5B-3AA606F305E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Entity Management</a:t>
            </a:r>
          </a:p>
          <a:p>
            <a:pPr lvl="1"/>
            <a:r>
              <a:rPr lang="en-AU" dirty="0"/>
              <a:t>Aggregate State – entity grouping e.g. brigade, battalion, company</a:t>
            </a:r>
          </a:p>
          <a:p>
            <a:pPr lvl="1"/>
            <a:r>
              <a:rPr lang="en-AU" dirty="0"/>
              <a:t>Transfer Ownership – hand off control of an entity to another simulator</a:t>
            </a:r>
          </a:p>
          <a:p>
            <a:r>
              <a:rPr lang="en-AU" dirty="0"/>
              <a:t>Synthetic Environment</a:t>
            </a:r>
          </a:p>
          <a:p>
            <a:pPr lvl="1"/>
            <a:r>
              <a:rPr lang="en-AU" dirty="0"/>
              <a:t>Environmental Processes – smoke, contrails, dust, obscurants, toxic chemicals</a:t>
            </a:r>
          </a:p>
          <a:p>
            <a:pPr lvl="1"/>
            <a:r>
              <a:rPr lang="en-AU" dirty="0"/>
              <a:t>Gridded Data – dynamic terrain, soil, vegetation, weather</a:t>
            </a:r>
          </a:p>
          <a:p>
            <a:pPr lvl="1"/>
            <a:r>
              <a:rPr lang="en-AU" dirty="0"/>
              <a:t>Linear, and Areal Objects - dynamic objects such as craters, trenches, cultural features with damage</a:t>
            </a:r>
          </a:p>
          <a:p>
            <a:pPr lvl="2"/>
            <a:r>
              <a:rPr lang="en-AU" sz="2200" dirty="0"/>
              <a:t>Environment Objects are now Entities in DIS V8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Weather</a:t>
            </a:r>
            <a:r>
              <a:rPr lang="en-AU" dirty="0"/>
              <a:t> based on Common Image Generator Interface (CIGI)(new in V8)</a:t>
            </a:r>
          </a:p>
          <a:p>
            <a:r>
              <a:rPr lang="en-AU" dirty="0">
                <a:solidFill>
                  <a:srgbClr val="FF0000"/>
                </a:solidFill>
              </a:rPr>
              <a:t>Information Operations </a:t>
            </a:r>
            <a:r>
              <a:rPr lang="en-AU" dirty="0"/>
              <a:t>(new in V7)</a:t>
            </a:r>
          </a:p>
          <a:p>
            <a:pPr lvl="1"/>
            <a:r>
              <a:rPr lang="en-AU" dirty="0"/>
              <a:t>Simulate the use of electronic warfare, computer network attack, military deception to influence or disrupt decision making</a:t>
            </a:r>
          </a:p>
          <a:p>
            <a:pPr lvl="1"/>
            <a:r>
              <a:rPr lang="en-AU" dirty="0"/>
              <a:t>Information Operations Action – transmits predicted effects of an attack</a:t>
            </a:r>
          </a:p>
          <a:p>
            <a:pPr lvl="1"/>
            <a:r>
              <a:rPr lang="en-AU" dirty="0"/>
              <a:t>Information Operations Response – reports actual effects</a:t>
            </a:r>
          </a:p>
        </p:txBody>
      </p:sp>
    </p:spTree>
    <p:extLst>
      <p:ext uri="{BB962C8B-B14F-4D97-AF65-F5344CB8AC3E}">
        <p14:creationId xmlns:p14="http://schemas.microsoft.com/office/powerpoint/2010/main" val="42021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F5D12-B681-5329-65E9-1B96A6517A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student will be able to explain the capabilities of DIS</a:t>
            </a:r>
          </a:p>
          <a:p>
            <a:pPr lvl="1"/>
            <a:r>
              <a:rPr lang="en-US" dirty="0"/>
              <a:t>What problems it solves</a:t>
            </a:r>
          </a:p>
          <a:p>
            <a:pPr lvl="1"/>
            <a:r>
              <a:rPr lang="en-US" dirty="0"/>
              <a:t>Capabilities for Live-Virtual-Constructive (LVC) Simulation Networking</a:t>
            </a:r>
          </a:p>
          <a:p>
            <a:r>
              <a:rPr lang="en-US" dirty="0"/>
              <a:t>The history of DIS will allow the student to discuss:</a:t>
            </a:r>
          </a:p>
          <a:p>
            <a:pPr lvl="1"/>
            <a:r>
              <a:rPr lang="en-US" dirty="0"/>
              <a:t>How it has evolved</a:t>
            </a:r>
          </a:p>
          <a:p>
            <a:pPr lvl="1"/>
            <a:r>
              <a:rPr lang="en-US" dirty="0"/>
              <a:t>Its future direction</a:t>
            </a:r>
          </a:p>
          <a:p>
            <a:r>
              <a:rPr lang="en-US" dirty="0"/>
              <a:t>The student will be able to explain the key definitions and concepts of DIS</a:t>
            </a:r>
          </a:p>
          <a:p>
            <a:r>
              <a:rPr lang="en-US" dirty="0"/>
              <a:t>The student will be able to describe the technical details of:</a:t>
            </a:r>
          </a:p>
          <a:p>
            <a:pPr lvl="1"/>
            <a:r>
              <a:rPr lang="en-US" dirty="0"/>
              <a:t>The type of information conveyed by DIS</a:t>
            </a:r>
          </a:p>
          <a:p>
            <a:pPr lvl="1"/>
            <a:r>
              <a:rPr lang="en-US" dirty="0"/>
              <a:t>Techniques for distributing real-time high-fidelity simulation data over wide area networks</a:t>
            </a:r>
          </a:p>
        </p:txBody>
      </p:sp>
    </p:spTree>
    <p:extLst>
      <p:ext uri="{BB962C8B-B14F-4D97-AF65-F5344CB8AC3E}">
        <p14:creationId xmlns:p14="http://schemas.microsoft.com/office/powerpoint/2010/main" val="2881173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85369444-5845-661D-E51E-24AA37FE1041}"/>
              </a:ext>
            </a:extLst>
          </p:cNvPr>
          <p:cNvGrpSpPr/>
          <p:nvPr/>
        </p:nvGrpSpPr>
        <p:grpSpPr>
          <a:xfrm>
            <a:off x="5837180" y="1021377"/>
            <a:ext cx="6225280" cy="5241337"/>
            <a:chOff x="5783840" y="937557"/>
            <a:chExt cx="6225280" cy="5241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E99355-06A9-4C76-A8A4-0541225652D4}"/>
                </a:ext>
              </a:extLst>
            </p:cNvPr>
            <p:cNvGrpSpPr/>
            <p:nvPr/>
          </p:nvGrpSpPr>
          <p:grpSpPr>
            <a:xfrm>
              <a:off x="5783840" y="937557"/>
              <a:ext cx="6225280" cy="5241337"/>
              <a:chOff x="1619672" y="-344782"/>
              <a:chExt cx="8029195" cy="701414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BDF0906-D50E-46D1-BAF3-2D4449BA03D1}"/>
                  </a:ext>
                </a:extLst>
              </p:cNvPr>
              <p:cNvGrpSpPr/>
              <p:nvPr/>
            </p:nvGrpSpPr>
            <p:grpSpPr>
              <a:xfrm>
                <a:off x="1619672" y="-344782"/>
                <a:ext cx="8029195" cy="7014142"/>
                <a:chOff x="1619672" y="-344782"/>
                <a:chExt cx="8029195" cy="7014142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42AEE968-1E8A-4E7E-84B4-1FC8398711B9}"/>
                    </a:ext>
                  </a:extLst>
                </p:cNvPr>
                <p:cNvGrpSpPr/>
                <p:nvPr/>
              </p:nvGrpSpPr>
              <p:grpSpPr>
                <a:xfrm>
                  <a:off x="6607258" y="-344782"/>
                  <a:ext cx="3041609" cy="1875995"/>
                  <a:chOff x="6607258" y="-344782"/>
                  <a:chExt cx="3041609" cy="1875995"/>
                </a:xfrm>
              </p:grpSpPr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1BFEB3D1-2FD7-4DC0-8C90-97903397F082}"/>
                      </a:ext>
                    </a:extLst>
                  </p:cNvPr>
                  <p:cNvSpPr txBox="1"/>
                  <p:nvPr/>
                </p:nvSpPr>
                <p:spPr>
                  <a:xfrm>
                    <a:off x="6651307" y="370881"/>
                    <a:ext cx="2309203" cy="4530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AU" sz="16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a = major axis</a:t>
                    </a: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3F3A9ADE-A69D-4605-8695-586D2713C8A1}"/>
                      </a:ext>
                    </a:extLst>
                  </p:cNvPr>
                  <p:cNvSpPr txBox="1"/>
                  <p:nvPr/>
                </p:nvSpPr>
                <p:spPr>
                  <a:xfrm>
                    <a:off x="6675877" y="717077"/>
                    <a:ext cx="2312826" cy="4530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AU" sz="1600" b="1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b = minor axis</a:t>
                    </a: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252CDD73-67D7-4C93-A8F6-25EE9D0FE302}"/>
                      </a:ext>
                    </a:extLst>
                  </p:cNvPr>
                  <p:cNvSpPr txBox="1"/>
                  <p:nvPr/>
                </p:nvSpPr>
                <p:spPr>
                  <a:xfrm>
                    <a:off x="6607258" y="1078148"/>
                    <a:ext cx="3041609" cy="4530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AU" sz="1600" b="1">
                        <a:solidFill>
                          <a:srgbClr val="00B050"/>
                        </a:solidFill>
                      </a:rPr>
                      <a:t>X,Y,Z = GCC position</a:t>
                    </a:r>
                  </a:p>
                </p:txBody>
              </p:sp>
              <p:sp>
                <p:nvSpPr>
                  <p:cNvPr id="57" name="Title 1">
                    <a:extLst>
                      <a:ext uri="{FF2B5EF4-FFF2-40B4-BE49-F238E27FC236}">
                        <a16:creationId xmlns:a16="http://schemas.microsoft.com/office/drawing/2014/main" id="{0717C181-1E6C-4FF9-9383-A5C3E6CD0F8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663594" y="-344782"/>
                    <a:ext cx="2358153" cy="323075"/>
                  </a:xfrm>
                  <a:prstGeom prst="rect">
                    <a:avLst/>
                  </a:prstGeom>
                </p:spPr>
                <p:txBody>
                  <a:bodyPr vert="horz" lIns="48000" tIns="48000" rIns="48000" bIns="4800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/>
                    <a:r>
                      <a:rPr lang="el-GR" sz="1600" i="1"/>
                      <a:t>Φ</a:t>
                    </a:r>
                    <a:r>
                      <a:rPr lang="en-AU" sz="1600" i="1"/>
                      <a:t> </a:t>
                    </a:r>
                    <a:r>
                      <a:rPr lang="en-AU" sz="1600" b="1"/>
                      <a:t>= latitude</a:t>
                    </a:r>
                  </a:p>
                </p:txBody>
              </p:sp>
              <p:sp>
                <p:nvSpPr>
                  <p:cNvPr id="58" name="Title 1">
                    <a:extLst>
                      <a:ext uri="{FF2B5EF4-FFF2-40B4-BE49-F238E27FC236}">
                        <a16:creationId xmlns:a16="http://schemas.microsoft.com/office/drawing/2014/main" id="{A8E5CD2D-66F4-44C8-8D4A-48AF3FBF426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688162" y="58030"/>
                    <a:ext cx="2335283" cy="324036"/>
                  </a:xfrm>
                  <a:prstGeom prst="rect">
                    <a:avLst/>
                  </a:prstGeom>
                </p:spPr>
                <p:txBody>
                  <a:bodyPr vert="horz" lIns="48000" tIns="48000" rIns="48000" bIns="4800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/>
                    <a:r>
                      <a:rPr lang="el-GR" sz="1600" i="1"/>
                      <a:t>λ</a:t>
                    </a:r>
                    <a:r>
                      <a:rPr lang="en-AU" sz="1600" i="1"/>
                      <a:t> </a:t>
                    </a:r>
                    <a:r>
                      <a:rPr lang="en-AU" sz="1600" b="1"/>
                      <a:t>= longitude</a:t>
                    </a: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FC5858D0-0675-46BA-85ED-3B7068E61777}"/>
                    </a:ext>
                  </a:extLst>
                </p:cNvPr>
                <p:cNvGrpSpPr/>
                <p:nvPr/>
              </p:nvGrpSpPr>
              <p:grpSpPr>
                <a:xfrm>
                  <a:off x="1619672" y="24856"/>
                  <a:ext cx="6377664" cy="6644504"/>
                  <a:chOff x="1619672" y="24856"/>
                  <a:chExt cx="6377664" cy="6644504"/>
                </a:xfrm>
              </p:grpSpPr>
              <p:sp>
                <p:nvSpPr>
                  <p:cNvPr id="38" name="Oval 11">
                    <a:extLst>
                      <a:ext uri="{FF2B5EF4-FFF2-40B4-BE49-F238E27FC236}">
                        <a16:creationId xmlns:a16="http://schemas.microsoft.com/office/drawing/2014/main" id="{963007A3-C3D3-413B-BE68-710F50C070A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256775" y="3066104"/>
                    <a:ext cx="5766355" cy="720078"/>
                  </a:xfrm>
                  <a:custGeom>
                    <a:avLst/>
                    <a:gdLst>
                      <a:gd name="connsiteX0" fmla="*/ 0 w 5760640"/>
                      <a:gd name="connsiteY0" fmla="*/ 1062118 h 2124236"/>
                      <a:gd name="connsiteX1" fmla="*/ 2880320 w 5760640"/>
                      <a:gd name="connsiteY1" fmla="*/ 0 h 2124236"/>
                      <a:gd name="connsiteX2" fmla="*/ 5760640 w 5760640"/>
                      <a:gd name="connsiteY2" fmla="*/ 1062118 h 2124236"/>
                      <a:gd name="connsiteX3" fmla="*/ 2880320 w 5760640"/>
                      <a:gd name="connsiteY3" fmla="*/ 2124236 h 2124236"/>
                      <a:gd name="connsiteX4" fmla="*/ 0 w 5760640"/>
                      <a:gd name="connsiteY4" fmla="*/ 1062118 h 2124236"/>
                      <a:gd name="connsiteX0" fmla="*/ 2880320 w 5852080"/>
                      <a:gd name="connsiteY0" fmla="*/ 2124236 h 2124236"/>
                      <a:gd name="connsiteX1" fmla="*/ 0 w 5852080"/>
                      <a:gd name="connsiteY1" fmla="*/ 1062118 h 2124236"/>
                      <a:gd name="connsiteX2" fmla="*/ 2880320 w 5852080"/>
                      <a:gd name="connsiteY2" fmla="*/ 0 h 2124236"/>
                      <a:gd name="connsiteX3" fmla="*/ 5852080 w 5852080"/>
                      <a:gd name="connsiteY3" fmla="*/ 1153558 h 2124236"/>
                      <a:gd name="connsiteX0" fmla="*/ 2925613 w 5897373"/>
                      <a:gd name="connsiteY0" fmla="*/ 2124236 h 2124236"/>
                      <a:gd name="connsiteX1" fmla="*/ 1285463 w 5897373"/>
                      <a:gd name="connsiteY1" fmla="*/ 1924239 h 2124236"/>
                      <a:gd name="connsiteX2" fmla="*/ 45293 w 5897373"/>
                      <a:gd name="connsiteY2" fmla="*/ 1062118 h 2124236"/>
                      <a:gd name="connsiteX3" fmla="*/ 2925613 w 5897373"/>
                      <a:gd name="connsiteY3" fmla="*/ 0 h 2124236"/>
                      <a:gd name="connsiteX4" fmla="*/ 5897373 w 5897373"/>
                      <a:gd name="connsiteY4" fmla="*/ 1153558 h 2124236"/>
                      <a:gd name="connsiteX0" fmla="*/ 2880320 w 5852080"/>
                      <a:gd name="connsiteY0" fmla="*/ 2124236 h 2124236"/>
                      <a:gd name="connsiteX1" fmla="*/ 0 w 5852080"/>
                      <a:gd name="connsiteY1" fmla="*/ 1062118 h 2124236"/>
                      <a:gd name="connsiteX2" fmla="*/ 2880320 w 5852080"/>
                      <a:gd name="connsiteY2" fmla="*/ 0 h 2124236"/>
                      <a:gd name="connsiteX3" fmla="*/ 5852080 w 5852080"/>
                      <a:gd name="connsiteY3" fmla="*/ 1153558 h 2124236"/>
                      <a:gd name="connsiteX0" fmla="*/ 2942998 w 5914758"/>
                      <a:gd name="connsiteY0" fmla="*/ 2124236 h 2124236"/>
                      <a:gd name="connsiteX1" fmla="*/ 1116417 w 5914758"/>
                      <a:gd name="connsiteY1" fmla="*/ 1604643 h 2124236"/>
                      <a:gd name="connsiteX2" fmla="*/ 62678 w 5914758"/>
                      <a:gd name="connsiteY2" fmla="*/ 1062118 h 2124236"/>
                      <a:gd name="connsiteX3" fmla="*/ 2942998 w 5914758"/>
                      <a:gd name="connsiteY3" fmla="*/ 0 h 2124236"/>
                      <a:gd name="connsiteX4" fmla="*/ 5914758 w 5914758"/>
                      <a:gd name="connsiteY4" fmla="*/ 1153558 h 2124236"/>
                      <a:gd name="connsiteX0" fmla="*/ 2880320 w 5852080"/>
                      <a:gd name="connsiteY0" fmla="*/ 2124236 h 2124236"/>
                      <a:gd name="connsiteX1" fmla="*/ 0 w 5852080"/>
                      <a:gd name="connsiteY1" fmla="*/ 1062118 h 2124236"/>
                      <a:gd name="connsiteX2" fmla="*/ 2880320 w 5852080"/>
                      <a:gd name="connsiteY2" fmla="*/ 0 h 2124236"/>
                      <a:gd name="connsiteX3" fmla="*/ 5852080 w 5852080"/>
                      <a:gd name="connsiteY3" fmla="*/ 1153558 h 2124236"/>
                      <a:gd name="connsiteX0" fmla="*/ 0 w 5852080"/>
                      <a:gd name="connsiteY0" fmla="*/ 1062118 h 1153558"/>
                      <a:gd name="connsiteX1" fmla="*/ 2880320 w 5852080"/>
                      <a:gd name="connsiteY1" fmla="*/ 0 h 1153558"/>
                      <a:gd name="connsiteX2" fmla="*/ 5852080 w 5852080"/>
                      <a:gd name="connsiteY2" fmla="*/ 1153558 h 1153558"/>
                      <a:gd name="connsiteX0" fmla="*/ 0 w 5766355"/>
                      <a:gd name="connsiteY0" fmla="*/ 1062118 h 1062118"/>
                      <a:gd name="connsiteX1" fmla="*/ 2880320 w 5766355"/>
                      <a:gd name="connsiteY1" fmla="*/ 0 h 1062118"/>
                      <a:gd name="connsiteX2" fmla="*/ 5766355 w 5766355"/>
                      <a:gd name="connsiteY2" fmla="*/ 1058308 h 1062118"/>
                      <a:gd name="connsiteX0" fmla="*/ 0 w 5766355"/>
                      <a:gd name="connsiteY0" fmla="*/ 1062118 h 1062118"/>
                      <a:gd name="connsiteX1" fmla="*/ 2880320 w 5766355"/>
                      <a:gd name="connsiteY1" fmla="*/ 0 h 1062118"/>
                      <a:gd name="connsiteX2" fmla="*/ 5766355 w 5766355"/>
                      <a:gd name="connsiteY2" fmla="*/ 1058308 h 1062118"/>
                      <a:gd name="connsiteX0" fmla="*/ 0 w 5766355"/>
                      <a:gd name="connsiteY0" fmla="*/ 1062118 h 1062118"/>
                      <a:gd name="connsiteX1" fmla="*/ 2880320 w 5766355"/>
                      <a:gd name="connsiteY1" fmla="*/ 0 h 1062118"/>
                      <a:gd name="connsiteX2" fmla="*/ 5766355 w 5766355"/>
                      <a:gd name="connsiteY2" fmla="*/ 1058308 h 1062118"/>
                      <a:gd name="connsiteX0" fmla="*/ 0 w 5766355"/>
                      <a:gd name="connsiteY0" fmla="*/ 1062118 h 1062118"/>
                      <a:gd name="connsiteX1" fmla="*/ 2880320 w 5766355"/>
                      <a:gd name="connsiteY1" fmla="*/ 0 h 1062118"/>
                      <a:gd name="connsiteX2" fmla="*/ 5766355 w 5766355"/>
                      <a:gd name="connsiteY2" fmla="*/ 1058308 h 106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66355" h="1062118">
                        <a:moveTo>
                          <a:pt x="0" y="1062118"/>
                        </a:moveTo>
                        <a:cubicBezTo>
                          <a:pt x="23443" y="408916"/>
                          <a:pt x="1919261" y="635"/>
                          <a:pt x="2880320" y="0"/>
                        </a:cubicBezTo>
                        <a:cubicBezTo>
                          <a:pt x="3841379" y="-635"/>
                          <a:pt x="5755877" y="304076"/>
                          <a:pt x="5766355" y="105830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333"/>
                  </a:p>
                </p:txBody>
              </p: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7605CC5C-46E1-419B-8C07-A2C7AFEA749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99992" y="332656"/>
                    <a:ext cx="0" cy="3096344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AB4D17B5-B65B-406F-9427-5265F28118FD}"/>
                      </a:ext>
                    </a:extLst>
                  </p:cNvPr>
                  <p:cNvCxnSpPr/>
                  <p:nvPr/>
                </p:nvCxnSpPr>
                <p:spPr>
                  <a:xfrm>
                    <a:off x="4499992" y="3429000"/>
                    <a:ext cx="0" cy="324036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prstDash val="sysDash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C20C57C-0448-4FFA-95FD-DCBC8D988450}"/>
                      </a:ext>
                    </a:extLst>
                  </p:cNvPr>
                  <p:cNvSpPr/>
                  <p:nvPr/>
                </p:nvSpPr>
                <p:spPr>
                  <a:xfrm>
                    <a:off x="1619672" y="548680"/>
                    <a:ext cx="5760640" cy="5760640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333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B79E0BEC-6973-4F4F-A526-8B30ED45DF7E}"/>
                      </a:ext>
                    </a:extLst>
                  </p:cNvPr>
                  <p:cNvSpPr/>
                  <p:nvPr/>
                </p:nvSpPr>
                <p:spPr>
                  <a:xfrm>
                    <a:off x="1619672" y="2744923"/>
                    <a:ext cx="5760640" cy="1404155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333"/>
                  </a:p>
                </p:txBody>
              </p: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24B6C12D-71B4-40B7-938E-50C650B527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99992" y="3426143"/>
                    <a:ext cx="3096344" cy="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E2B0F5C4-5258-4A63-A65A-9A713A5D55F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347864" y="3426145"/>
                    <a:ext cx="1152128" cy="115498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C708C238-6A7F-4430-81CE-27C5387B0F60}"/>
                      </a:ext>
                    </a:extLst>
                  </p:cNvPr>
                  <p:cNvGrpSpPr/>
                  <p:nvPr/>
                </p:nvGrpSpPr>
                <p:grpSpPr>
                  <a:xfrm>
                    <a:off x="2539899" y="24856"/>
                    <a:ext cx="3328245" cy="2684064"/>
                    <a:chOff x="2539899" y="24856"/>
                    <a:chExt cx="3328245" cy="2684064"/>
                  </a:xfrm>
                </p:grpSpPr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17517D79-57F1-443C-BABD-E0488E378CC5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5508104" y="2492896"/>
                      <a:ext cx="216024" cy="21602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E980A1BB-1F80-45C4-BCB7-21ECD00E8677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364088" y="2564904"/>
                      <a:ext cx="504056" cy="1126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CBD6B0BA-2578-4379-9235-27EDCDB25F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25483" y="24856"/>
                      <a:ext cx="387038" cy="4530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AU" sz="1600"/>
                        <a:t>Z</a:t>
                      </a:r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7C5A907A-C1D1-4B96-9173-A222CFC4C2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08231" y="38501"/>
                      <a:ext cx="1487074" cy="4530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AU" sz="1600"/>
                        <a:t>North Pole</a:t>
                      </a:r>
                    </a:p>
                  </p:txBody>
                </p:sp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1D145AA0-240F-4B9E-835F-3440189647A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39899" y="1079102"/>
                      <a:ext cx="1567498" cy="7825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AU" sz="1600"/>
                        <a:t>Prime Meridian</a:t>
                      </a:r>
                    </a:p>
                  </p:txBody>
                </p:sp>
                <p:sp>
                  <p:nvSpPr>
                    <p:cNvPr id="53" name="Arc 28">
                      <a:extLst>
                        <a:ext uri="{FF2B5EF4-FFF2-40B4-BE49-F238E27FC236}">
                          <a16:creationId xmlns:a16="http://schemas.microsoft.com/office/drawing/2014/main" id="{FF171305-CB9F-45CB-A519-8BF64F5D8442}"/>
                        </a:ext>
                      </a:extLst>
                    </p:cNvPr>
                    <p:cNvSpPr/>
                    <p:nvPr/>
                  </p:nvSpPr>
                  <p:spPr>
                    <a:xfrm rot="2878080">
                      <a:off x="3418564" y="1683549"/>
                      <a:ext cx="1057275" cy="720419"/>
                    </a:xfrm>
                    <a:custGeom>
                      <a:avLst/>
                      <a:gdLst>
                        <a:gd name="connsiteX0" fmla="*/ 396044 w 792088"/>
                        <a:gd name="connsiteY0" fmla="*/ 0 h 288032"/>
                        <a:gd name="connsiteX1" fmla="*/ 791762 w 792088"/>
                        <a:gd name="connsiteY1" fmla="*/ 138178 h 288032"/>
                        <a:gd name="connsiteX2" fmla="*/ 396044 w 792088"/>
                        <a:gd name="connsiteY2" fmla="*/ 144016 h 288032"/>
                        <a:gd name="connsiteX3" fmla="*/ 396044 w 792088"/>
                        <a:gd name="connsiteY3" fmla="*/ 0 h 288032"/>
                        <a:gd name="connsiteX0" fmla="*/ 396044 w 792088"/>
                        <a:gd name="connsiteY0" fmla="*/ 0 h 288032"/>
                        <a:gd name="connsiteX1" fmla="*/ 791762 w 792088"/>
                        <a:gd name="connsiteY1" fmla="*/ 138178 h 288032"/>
                        <a:gd name="connsiteX0" fmla="*/ 661619 w 1057337"/>
                        <a:gd name="connsiteY0" fmla="*/ 0 h 695391"/>
                        <a:gd name="connsiteX1" fmla="*/ 1057337 w 1057337"/>
                        <a:gd name="connsiteY1" fmla="*/ 138178 h 695391"/>
                        <a:gd name="connsiteX2" fmla="*/ 661619 w 1057337"/>
                        <a:gd name="connsiteY2" fmla="*/ 144016 h 695391"/>
                        <a:gd name="connsiteX3" fmla="*/ 661619 w 1057337"/>
                        <a:gd name="connsiteY3" fmla="*/ 0 h 695391"/>
                        <a:gd name="connsiteX0" fmla="*/ 661619 w 1057337"/>
                        <a:gd name="connsiteY0" fmla="*/ 0 h 695391"/>
                        <a:gd name="connsiteX1" fmla="*/ 62 w 1057337"/>
                        <a:gd name="connsiteY1" fmla="*/ 695391 h 695391"/>
                        <a:gd name="connsiteX0" fmla="*/ 661633 w 1057351"/>
                        <a:gd name="connsiteY0" fmla="*/ 0 h 695391"/>
                        <a:gd name="connsiteX1" fmla="*/ 1057351 w 1057351"/>
                        <a:gd name="connsiteY1" fmla="*/ 138178 h 695391"/>
                        <a:gd name="connsiteX2" fmla="*/ 661633 w 1057351"/>
                        <a:gd name="connsiteY2" fmla="*/ 144016 h 695391"/>
                        <a:gd name="connsiteX3" fmla="*/ 661633 w 1057351"/>
                        <a:gd name="connsiteY3" fmla="*/ 0 h 695391"/>
                        <a:gd name="connsiteX0" fmla="*/ 499708 w 1057351"/>
                        <a:gd name="connsiteY0" fmla="*/ 626269 h 695391"/>
                        <a:gd name="connsiteX1" fmla="*/ 76 w 1057351"/>
                        <a:gd name="connsiteY1" fmla="*/ 695391 h 695391"/>
                        <a:gd name="connsiteX0" fmla="*/ 661691 w 1057409"/>
                        <a:gd name="connsiteY0" fmla="*/ 0 h 695391"/>
                        <a:gd name="connsiteX1" fmla="*/ 1057409 w 1057409"/>
                        <a:gd name="connsiteY1" fmla="*/ 138178 h 695391"/>
                        <a:gd name="connsiteX2" fmla="*/ 661691 w 1057409"/>
                        <a:gd name="connsiteY2" fmla="*/ 144016 h 695391"/>
                        <a:gd name="connsiteX3" fmla="*/ 661691 w 1057409"/>
                        <a:gd name="connsiteY3" fmla="*/ 0 h 695391"/>
                        <a:gd name="connsiteX0" fmla="*/ 499766 w 1057409"/>
                        <a:gd name="connsiteY0" fmla="*/ 626269 h 695391"/>
                        <a:gd name="connsiteX1" fmla="*/ 134 w 1057409"/>
                        <a:gd name="connsiteY1" fmla="*/ 695391 h 695391"/>
                        <a:gd name="connsiteX0" fmla="*/ 661557 w 1057275"/>
                        <a:gd name="connsiteY0" fmla="*/ 0 h 720419"/>
                        <a:gd name="connsiteX1" fmla="*/ 1057275 w 1057275"/>
                        <a:gd name="connsiteY1" fmla="*/ 138178 h 720419"/>
                        <a:gd name="connsiteX2" fmla="*/ 661557 w 1057275"/>
                        <a:gd name="connsiteY2" fmla="*/ 144016 h 720419"/>
                        <a:gd name="connsiteX3" fmla="*/ 661557 w 1057275"/>
                        <a:gd name="connsiteY3" fmla="*/ 0 h 720419"/>
                        <a:gd name="connsiteX0" fmla="*/ 499632 w 1057275"/>
                        <a:gd name="connsiteY0" fmla="*/ 626269 h 720419"/>
                        <a:gd name="connsiteX1" fmla="*/ 0 w 1057275"/>
                        <a:gd name="connsiteY1" fmla="*/ 695391 h 720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57275" h="720419" stroke="0" extrusionOk="0">
                          <a:moveTo>
                            <a:pt x="661557" y="0"/>
                          </a:moveTo>
                          <a:cubicBezTo>
                            <a:pt x="874040" y="0"/>
                            <a:pt x="1048661" y="60975"/>
                            <a:pt x="1057275" y="138178"/>
                          </a:cubicBezTo>
                          <a:lnTo>
                            <a:pt x="661557" y="144016"/>
                          </a:lnTo>
                          <a:lnTo>
                            <a:pt x="661557" y="0"/>
                          </a:lnTo>
                          <a:close/>
                        </a:path>
                        <a:path w="1057275" h="720419" fill="none">
                          <a:moveTo>
                            <a:pt x="499632" y="626269"/>
                          </a:moveTo>
                          <a:cubicBezTo>
                            <a:pt x="400171" y="716757"/>
                            <a:pt x="124736" y="746775"/>
                            <a:pt x="0" y="695391"/>
                          </a:cubicBezTo>
                        </a:path>
                      </a:pathLst>
                    </a:custGeom>
                    <a:ln>
                      <a:solidFill>
                        <a:schemeClr val="tx1"/>
                      </a:solidFill>
                      <a:headEnd type="stealth" w="sm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333"/>
                    </a:p>
                  </p:txBody>
                </p:sp>
              </p:grp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47D5A7D-5424-4D77-9A28-E06B2644FF3E}"/>
                      </a:ext>
                    </a:extLst>
                  </p:cNvPr>
                  <p:cNvSpPr txBox="1"/>
                  <p:nvPr/>
                </p:nvSpPr>
                <p:spPr>
                  <a:xfrm>
                    <a:off x="3090855" y="4463016"/>
                    <a:ext cx="391173" cy="4530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600"/>
                      <a:t>X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66D2784-9206-4818-87BE-E54F53CC9725}"/>
                      </a:ext>
                    </a:extLst>
                  </p:cNvPr>
                  <p:cNvSpPr txBox="1"/>
                  <p:nvPr/>
                </p:nvSpPr>
                <p:spPr>
                  <a:xfrm>
                    <a:off x="7606164" y="3231744"/>
                    <a:ext cx="391172" cy="4530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600"/>
                      <a:t>Y</a:t>
                    </a:r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57B93042-6D25-40DD-B7CC-2FD22FEDC44E}"/>
                    </a:ext>
                  </a:extLst>
                </p:cNvPr>
                <p:cNvGrpSpPr/>
                <p:nvPr/>
              </p:nvGrpSpPr>
              <p:grpSpPr>
                <a:xfrm>
                  <a:off x="3729888" y="557080"/>
                  <a:ext cx="3650423" cy="3631231"/>
                  <a:chOff x="3729888" y="557080"/>
                  <a:chExt cx="3650423" cy="3631231"/>
                </a:xfrm>
              </p:grpSpPr>
              <p:sp>
                <p:nvSpPr>
                  <p:cNvPr id="31" name="Left Brace 31">
                    <a:extLst>
                      <a:ext uri="{FF2B5EF4-FFF2-40B4-BE49-F238E27FC236}">
                        <a16:creationId xmlns:a16="http://schemas.microsoft.com/office/drawing/2014/main" id="{152D3DB5-A1E5-4D7C-B7AA-180F7E1A80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4982" y="1900813"/>
                    <a:ext cx="170340" cy="2880319"/>
                  </a:xfrm>
                  <a:custGeom>
                    <a:avLst/>
                    <a:gdLst>
                      <a:gd name="connsiteX0" fmla="*/ 170338 w 170338"/>
                      <a:gd name="connsiteY0" fmla="*/ 2880319 h 2880319"/>
                      <a:gd name="connsiteX1" fmla="*/ 85169 w 170338"/>
                      <a:gd name="connsiteY1" fmla="*/ 2866125 h 2880319"/>
                      <a:gd name="connsiteX2" fmla="*/ 85169 w 170338"/>
                      <a:gd name="connsiteY2" fmla="*/ 1550441 h 2880319"/>
                      <a:gd name="connsiteX3" fmla="*/ 0 w 170338"/>
                      <a:gd name="connsiteY3" fmla="*/ 1536247 h 2880319"/>
                      <a:gd name="connsiteX4" fmla="*/ 85169 w 170338"/>
                      <a:gd name="connsiteY4" fmla="*/ 1522053 h 2880319"/>
                      <a:gd name="connsiteX5" fmla="*/ 85169 w 170338"/>
                      <a:gd name="connsiteY5" fmla="*/ 14194 h 2880319"/>
                      <a:gd name="connsiteX6" fmla="*/ 170338 w 170338"/>
                      <a:gd name="connsiteY6" fmla="*/ 0 h 2880319"/>
                      <a:gd name="connsiteX7" fmla="*/ 170338 w 170338"/>
                      <a:gd name="connsiteY7" fmla="*/ 2880319 h 2880319"/>
                      <a:gd name="connsiteX0" fmla="*/ 170338 w 170338"/>
                      <a:gd name="connsiteY0" fmla="*/ 2880319 h 2880319"/>
                      <a:gd name="connsiteX1" fmla="*/ 85169 w 170338"/>
                      <a:gd name="connsiteY1" fmla="*/ 2866125 h 2880319"/>
                      <a:gd name="connsiteX2" fmla="*/ 85169 w 170338"/>
                      <a:gd name="connsiteY2" fmla="*/ 1550441 h 2880319"/>
                      <a:gd name="connsiteX3" fmla="*/ 0 w 170338"/>
                      <a:gd name="connsiteY3" fmla="*/ 1536247 h 2880319"/>
                      <a:gd name="connsiteX4" fmla="*/ 85169 w 170338"/>
                      <a:gd name="connsiteY4" fmla="*/ 1522053 h 2880319"/>
                      <a:gd name="connsiteX5" fmla="*/ 85169 w 170338"/>
                      <a:gd name="connsiteY5" fmla="*/ 14194 h 2880319"/>
                      <a:gd name="connsiteX6" fmla="*/ 170338 w 170338"/>
                      <a:gd name="connsiteY6" fmla="*/ 0 h 2880319"/>
                      <a:gd name="connsiteX0" fmla="*/ 170338 w 170338"/>
                      <a:gd name="connsiteY0" fmla="*/ 2880319 h 2880319"/>
                      <a:gd name="connsiteX1" fmla="*/ 85169 w 170338"/>
                      <a:gd name="connsiteY1" fmla="*/ 2866125 h 2880319"/>
                      <a:gd name="connsiteX2" fmla="*/ 85169 w 170338"/>
                      <a:gd name="connsiteY2" fmla="*/ 1550441 h 2880319"/>
                      <a:gd name="connsiteX3" fmla="*/ 0 w 170338"/>
                      <a:gd name="connsiteY3" fmla="*/ 1536247 h 2880319"/>
                      <a:gd name="connsiteX4" fmla="*/ 85169 w 170338"/>
                      <a:gd name="connsiteY4" fmla="*/ 1522053 h 2880319"/>
                      <a:gd name="connsiteX5" fmla="*/ 85169 w 170338"/>
                      <a:gd name="connsiteY5" fmla="*/ 14194 h 2880319"/>
                      <a:gd name="connsiteX6" fmla="*/ 170338 w 170338"/>
                      <a:gd name="connsiteY6" fmla="*/ 0 h 2880319"/>
                      <a:gd name="connsiteX7" fmla="*/ 170338 w 170338"/>
                      <a:gd name="connsiteY7" fmla="*/ 2880319 h 2880319"/>
                      <a:gd name="connsiteX0" fmla="*/ 170338 w 170338"/>
                      <a:gd name="connsiteY0" fmla="*/ 2880319 h 2880319"/>
                      <a:gd name="connsiteX1" fmla="*/ 85172 w 170338"/>
                      <a:gd name="connsiteY1" fmla="*/ 2763732 h 2880319"/>
                      <a:gd name="connsiteX2" fmla="*/ 85169 w 170338"/>
                      <a:gd name="connsiteY2" fmla="*/ 1550441 h 2880319"/>
                      <a:gd name="connsiteX3" fmla="*/ 0 w 170338"/>
                      <a:gd name="connsiteY3" fmla="*/ 1536247 h 2880319"/>
                      <a:gd name="connsiteX4" fmla="*/ 85169 w 170338"/>
                      <a:gd name="connsiteY4" fmla="*/ 1522053 h 2880319"/>
                      <a:gd name="connsiteX5" fmla="*/ 85169 w 170338"/>
                      <a:gd name="connsiteY5" fmla="*/ 14194 h 2880319"/>
                      <a:gd name="connsiteX6" fmla="*/ 170338 w 170338"/>
                      <a:gd name="connsiteY6" fmla="*/ 0 h 2880319"/>
                      <a:gd name="connsiteX0" fmla="*/ 170338 w 170338"/>
                      <a:gd name="connsiteY0" fmla="*/ 2880319 h 2880319"/>
                      <a:gd name="connsiteX1" fmla="*/ 85169 w 170338"/>
                      <a:gd name="connsiteY1" fmla="*/ 2866125 h 2880319"/>
                      <a:gd name="connsiteX2" fmla="*/ 85169 w 170338"/>
                      <a:gd name="connsiteY2" fmla="*/ 1550441 h 2880319"/>
                      <a:gd name="connsiteX3" fmla="*/ 0 w 170338"/>
                      <a:gd name="connsiteY3" fmla="*/ 1536247 h 2880319"/>
                      <a:gd name="connsiteX4" fmla="*/ 85169 w 170338"/>
                      <a:gd name="connsiteY4" fmla="*/ 1522053 h 2880319"/>
                      <a:gd name="connsiteX5" fmla="*/ 85169 w 170338"/>
                      <a:gd name="connsiteY5" fmla="*/ 14194 h 2880319"/>
                      <a:gd name="connsiteX6" fmla="*/ 170338 w 170338"/>
                      <a:gd name="connsiteY6" fmla="*/ 0 h 2880319"/>
                      <a:gd name="connsiteX7" fmla="*/ 170338 w 170338"/>
                      <a:gd name="connsiteY7" fmla="*/ 2880319 h 2880319"/>
                      <a:gd name="connsiteX0" fmla="*/ 170338 w 170338"/>
                      <a:gd name="connsiteY0" fmla="*/ 2880319 h 2880319"/>
                      <a:gd name="connsiteX1" fmla="*/ 85175 w 170338"/>
                      <a:gd name="connsiteY1" fmla="*/ 2723251 h 2880319"/>
                      <a:gd name="connsiteX2" fmla="*/ 85169 w 170338"/>
                      <a:gd name="connsiteY2" fmla="*/ 1550441 h 2880319"/>
                      <a:gd name="connsiteX3" fmla="*/ 0 w 170338"/>
                      <a:gd name="connsiteY3" fmla="*/ 1536247 h 2880319"/>
                      <a:gd name="connsiteX4" fmla="*/ 85169 w 170338"/>
                      <a:gd name="connsiteY4" fmla="*/ 1522053 h 2880319"/>
                      <a:gd name="connsiteX5" fmla="*/ 85169 w 170338"/>
                      <a:gd name="connsiteY5" fmla="*/ 14194 h 2880319"/>
                      <a:gd name="connsiteX6" fmla="*/ 170338 w 170338"/>
                      <a:gd name="connsiteY6" fmla="*/ 0 h 2880319"/>
                      <a:gd name="connsiteX0" fmla="*/ 170343 w 170343"/>
                      <a:gd name="connsiteY0" fmla="*/ 2880319 h 2880319"/>
                      <a:gd name="connsiteX1" fmla="*/ 85174 w 170343"/>
                      <a:gd name="connsiteY1" fmla="*/ 2866125 h 2880319"/>
                      <a:gd name="connsiteX2" fmla="*/ 85174 w 170343"/>
                      <a:gd name="connsiteY2" fmla="*/ 1550441 h 2880319"/>
                      <a:gd name="connsiteX3" fmla="*/ 5 w 170343"/>
                      <a:gd name="connsiteY3" fmla="*/ 1536247 h 2880319"/>
                      <a:gd name="connsiteX4" fmla="*/ 85174 w 170343"/>
                      <a:gd name="connsiteY4" fmla="*/ 1522053 h 2880319"/>
                      <a:gd name="connsiteX5" fmla="*/ 85174 w 170343"/>
                      <a:gd name="connsiteY5" fmla="*/ 14194 h 2880319"/>
                      <a:gd name="connsiteX6" fmla="*/ 170343 w 170343"/>
                      <a:gd name="connsiteY6" fmla="*/ 0 h 2880319"/>
                      <a:gd name="connsiteX7" fmla="*/ 170343 w 170343"/>
                      <a:gd name="connsiteY7" fmla="*/ 2880319 h 2880319"/>
                      <a:gd name="connsiteX0" fmla="*/ 170343 w 170343"/>
                      <a:gd name="connsiteY0" fmla="*/ 2880319 h 2880319"/>
                      <a:gd name="connsiteX1" fmla="*/ 85180 w 170343"/>
                      <a:gd name="connsiteY1" fmla="*/ 2723251 h 2880319"/>
                      <a:gd name="connsiteX2" fmla="*/ 89939 w 170343"/>
                      <a:gd name="connsiteY2" fmla="*/ 1619497 h 2880319"/>
                      <a:gd name="connsiteX3" fmla="*/ 5 w 170343"/>
                      <a:gd name="connsiteY3" fmla="*/ 1536247 h 2880319"/>
                      <a:gd name="connsiteX4" fmla="*/ 85174 w 170343"/>
                      <a:gd name="connsiteY4" fmla="*/ 1522053 h 2880319"/>
                      <a:gd name="connsiteX5" fmla="*/ 85174 w 170343"/>
                      <a:gd name="connsiteY5" fmla="*/ 14194 h 2880319"/>
                      <a:gd name="connsiteX6" fmla="*/ 170343 w 170343"/>
                      <a:gd name="connsiteY6" fmla="*/ 0 h 2880319"/>
                      <a:gd name="connsiteX0" fmla="*/ 170340 w 170340"/>
                      <a:gd name="connsiteY0" fmla="*/ 2880319 h 2880319"/>
                      <a:gd name="connsiteX1" fmla="*/ 85171 w 170340"/>
                      <a:gd name="connsiteY1" fmla="*/ 2866125 h 2880319"/>
                      <a:gd name="connsiteX2" fmla="*/ 85171 w 170340"/>
                      <a:gd name="connsiteY2" fmla="*/ 1550441 h 2880319"/>
                      <a:gd name="connsiteX3" fmla="*/ 2 w 170340"/>
                      <a:gd name="connsiteY3" fmla="*/ 1536247 h 2880319"/>
                      <a:gd name="connsiteX4" fmla="*/ 85171 w 170340"/>
                      <a:gd name="connsiteY4" fmla="*/ 1522053 h 2880319"/>
                      <a:gd name="connsiteX5" fmla="*/ 85171 w 170340"/>
                      <a:gd name="connsiteY5" fmla="*/ 14194 h 2880319"/>
                      <a:gd name="connsiteX6" fmla="*/ 170340 w 170340"/>
                      <a:gd name="connsiteY6" fmla="*/ 0 h 2880319"/>
                      <a:gd name="connsiteX7" fmla="*/ 170340 w 170340"/>
                      <a:gd name="connsiteY7" fmla="*/ 2880319 h 2880319"/>
                      <a:gd name="connsiteX0" fmla="*/ 170340 w 170340"/>
                      <a:gd name="connsiteY0" fmla="*/ 2880319 h 2880319"/>
                      <a:gd name="connsiteX1" fmla="*/ 85177 w 170340"/>
                      <a:gd name="connsiteY1" fmla="*/ 2723251 h 2880319"/>
                      <a:gd name="connsiteX2" fmla="*/ 87555 w 170340"/>
                      <a:gd name="connsiteY2" fmla="*/ 1593303 h 2880319"/>
                      <a:gd name="connsiteX3" fmla="*/ 2 w 170340"/>
                      <a:gd name="connsiteY3" fmla="*/ 1536247 h 2880319"/>
                      <a:gd name="connsiteX4" fmla="*/ 85171 w 170340"/>
                      <a:gd name="connsiteY4" fmla="*/ 1522053 h 2880319"/>
                      <a:gd name="connsiteX5" fmla="*/ 85171 w 170340"/>
                      <a:gd name="connsiteY5" fmla="*/ 14194 h 2880319"/>
                      <a:gd name="connsiteX6" fmla="*/ 170340 w 170340"/>
                      <a:gd name="connsiteY6" fmla="*/ 0 h 2880319"/>
                      <a:gd name="connsiteX0" fmla="*/ 170340 w 170340"/>
                      <a:gd name="connsiteY0" fmla="*/ 2880319 h 2880319"/>
                      <a:gd name="connsiteX1" fmla="*/ 85171 w 170340"/>
                      <a:gd name="connsiteY1" fmla="*/ 2866125 h 2880319"/>
                      <a:gd name="connsiteX2" fmla="*/ 85171 w 170340"/>
                      <a:gd name="connsiteY2" fmla="*/ 1550441 h 2880319"/>
                      <a:gd name="connsiteX3" fmla="*/ 2 w 170340"/>
                      <a:gd name="connsiteY3" fmla="*/ 1536247 h 2880319"/>
                      <a:gd name="connsiteX4" fmla="*/ 85171 w 170340"/>
                      <a:gd name="connsiteY4" fmla="*/ 1522053 h 2880319"/>
                      <a:gd name="connsiteX5" fmla="*/ 85171 w 170340"/>
                      <a:gd name="connsiteY5" fmla="*/ 14194 h 2880319"/>
                      <a:gd name="connsiteX6" fmla="*/ 170340 w 170340"/>
                      <a:gd name="connsiteY6" fmla="*/ 0 h 2880319"/>
                      <a:gd name="connsiteX7" fmla="*/ 170340 w 170340"/>
                      <a:gd name="connsiteY7" fmla="*/ 2880319 h 2880319"/>
                      <a:gd name="connsiteX0" fmla="*/ 170340 w 170340"/>
                      <a:gd name="connsiteY0" fmla="*/ 2880319 h 2880319"/>
                      <a:gd name="connsiteX1" fmla="*/ 85177 w 170340"/>
                      <a:gd name="connsiteY1" fmla="*/ 2723251 h 2880319"/>
                      <a:gd name="connsiteX2" fmla="*/ 87555 w 170340"/>
                      <a:gd name="connsiteY2" fmla="*/ 1593303 h 2880319"/>
                      <a:gd name="connsiteX3" fmla="*/ 2 w 170340"/>
                      <a:gd name="connsiteY3" fmla="*/ 1536247 h 2880319"/>
                      <a:gd name="connsiteX4" fmla="*/ 85174 w 170340"/>
                      <a:gd name="connsiteY4" fmla="*/ 1486335 h 2880319"/>
                      <a:gd name="connsiteX5" fmla="*/ 85171 w 170340"/>
                      <a:gd name="connsiteY5" fmla="*/ 14194 h 2880319"/>
                      <a:gd name="connsiteX6" fmla="*/ 170340 w 170340"/>
                      <a:gd name="connsiteY6" fmla="*/ 0 h 2880319"/>
                      <a:gd name="connsiteX0" fmla="*/ 170340 w 170340"/>
                      <a:gd name="connsiteY0" fmla="*/ 2880319 h 2880319"/>
                      <a:gd name="connsiteX1" fmla="*/ 85171 w 170340"/>
                      <a:gd name="connsiteY1" fmla="*/ 2866125 h 2880319"/>
                      <a:gd name="connsiteX2" fmla="*/ 85171 w 170340"/>
                      <a:gd name="connsiteY2" fmla="*/ 1550441 h 2880319"/>
                      <a:gd name="connsiteX3" fmla="*/ 2 w 170340"/>
                      <a:gd name="connsiteY3" fmla="*/ 1536247 h 2880319"/>
                      <a:gd name="connsiteX4" fmla="*/ 85171 w 170340"/>
                      <a:gd name="connsiteY4" fmla="*/ 1522053 h 2880319"/>
                      <a:gd name="connsiteX5" fmla="*/ 85171 w 170340"/>
                      <a:gd name="connsiteY5" fmla="*/ 14194 h 2880319"/>
                      <a:gd name="connsiteX6" fmla="*/ 170340 w 170340"/>
                      <a:gd name="connsiteY6" fmla="*/ 0 h 2880319"/>
                      <a:gd name="connsiteX7" fmla="*/ 170340 w 170340"/>
                      <a:gd name="connsiteY7" fmla="*/ 2880319 h 2880319"/>
                      <a:gd name="connsiteX0" fmla="*/ 170340 w 170340"/>
                      <a:gd name="connsiteY0" fmla="*/ 2880319 h 2880319"/>
                      <a:gd name="connsiteX1" fmla="*/ 85177 w 170340"/>
                      <a:gd name="connsiteY1" fmla="*/ 2723251 h 2880319"/>
                      <a:gd name="connsiteX2" fmla="*/ 87555 w 170340"/>
                      <a:gd name="connsiteY2" fmla="*/ 1593303 h 2880319"/>
                      <a:gd name="connsiteX3" fmla="*/ 2 w 170340"/>
                      <a:gd name="connsiteY3" fmla="*/ 1536247 h 2880319"/>
                      <a:gd name="connsiteX4" fmla="*/ 85177 w 170340"/>
                      <a:gd name="connsiteY4" fmla="*/ 1462522 h 2880319"/>
                      <a:gd name="connsiteX5" fmla="*/ 85171 w 170340"/>
                      <a:gd name="connsiteY5" fmla="*/ 14194 h 2880319"/>
                      <a:gd name="connsiteX6" fmla="*/ 170340 w 170340"/>
                      <a:gd name="connsiteY6" fmla="*/ 0 h 2880319"/>
                      <a:gd name="connsiteX0" fmla="*/ 170340 w 170340"/>
                      <a:gd name="connsiteY0" fmla="*/ 2880319 h 2880319"/>
                      <a:gd name="connsiteX1" fmla="*/ 85171 w 170340"/>
                      <a:gd name="connsiteY1" fmla="*/ 2866125 h 2880319"/>
                      <a:gd name="connsiteX2" fmla="*/ 85171 w 170340"/>
                      <a:gd name="connsiteY2" fmla="*/ 1550441 h 2880319"/>
                      <a:gd name="connsiteX3" fmla="*/ 2 w 170340"/>
                      <a:gd name="connsiteY3" fmla="*/ 1536247 h 2880319"/>
                      <a:gd name="connsiteX4" fmla="*/ 85171 w 170340"/>
                      <a:gd name="connsiteY4" fmla="*/ 1522053 h 2880319"/>
                      <a:gd name="connsiteX5" fmla="*/ 85171 w 170340"/>
                      <a:gd name="connsiteY5" fmla="*/ 14194 h 2880319"/>
                      <a:gd name="connsiteX6" fmla="*/ 170340 w 170340"/>
                      <a:gd name="connsiteY6" fmla="*/ 0 h 2880319"/>
                      <a:gd name="connsiteX7" fmla="*/ 170340 w 170340"/>
                      <a:gd name="connsiteY7" fmla="*/ 2880319 h 2880319"/>
                      <a:gd name="connsiteX0" fmla="*/ 170340 w 170340"/>
                      <a:gd name="connsiteY0" fmla="*/ 2880319 h 2880319"/>
                      <a:gd name="connsiteX1" fmla="*/ 85177 w 170340"/>
                      <a:gd name="connsiteY1" fmla="*/ 2723251 h 2880319"/>
                      <a:gd name="connsiteX2" fmla="*/ 87555 w 170340"/>
                      <a:gd name="connsiteY2" fmla="*/ 1593303 h 2880319"/>
                      <a:gd name="connsiteX3" fmla="*/ 2 w 170340"/>
                      <a:gd name="connsiteY3" fmla="*/ 1536247 h 2880319"/>
                      <a:gd name="connsiteX4" fmla="*/ 85177 w 170340"/>
                      <a:gd name="connsiteY4" fmla="*/ 1462522 h 2880319"/>
                      <a:gd name="connsiteX5" fmla="*/ 85174 w 170340"/>
                      <a:gd name="connsiteY5" fmla="*/ 176119 h 2880319"/>
                      <a:gd name="connsiteX6" fmla="*/ 170340 w 170340"/>
                      <a:gd name="connsiteY6" fmla="*/ 0 h 2880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40" h="2880319" stroke="0" extrusionOk="0">
                        <a:moveTo>
                          <a:pt x="170340" y="2880319"/>
                        </a:moveTo>
                        <a:cubicBezTo>
                          <a:pt x="123302" y="2880319"/>
                          <a:pt x="85171" y="2873964"/>
                          <a:pt x="85171" y="2866125"/>
                        </a:cubicBezTo>
                        <a:lnTo>
                          <a:pt x="85171" y="1550441"/>
                        </a:lnTo>
                        <a:cubicBezTo>
                          <a:pt x="85171" y="1542602"/>
                          <a:pt x="47040" y="1536247"/>
                          <a:pt x="2" y="1536247"/>
                        </a:cubicBezTo>
                        <a:cubicBezTo>
                          <a:pt x="47040" y="1536247"/>
                          <a:pt x="85171" y="1529892"/>
                          <a:pt x="85171" y="1522053"/>
                        </a:cubicBezTo>
                        <a:lnTo>
                          <a:pt x="85171" y="14194"/>
                        </a:lnTo>
                        <a:cubicBezTo>
                          <a:pt x="85171" y="6355"/>
                          <a:pt x="123302" y="0"/>
                          <a:pt x="170340" y="0"/>
                        </a:cubicBezTo>
                        <a:lnTo>
                          <a:pt x="170340" y="2880319"/>
                        </a:lnTo>
                        <a:close/>
                      </a:path>
                      <a:path w="170340" h="2880319" fill="none">
                        <a:moveTo>
                          <a:pt x="170340" y="2880319"/>
                        </a:moveTo>
                        <a:cubicBezTo>
                          <a:pt x="123302" y="2880319"/>
                          <a:pt x="85177" y="2731090"/>
                          <a:pt x="85177" y="2723251"/>
                        </a:cubicBezTo>
                        <a:cubicBezTo>
                          <a:pt x="85177" y="2284690"/>
                          <a:pt x="87555" y="2031864"/>
                          <a:pt x="87555" y="1593303"/>
                        </a:cubicBezTo>
                        <a:cubicBezTo>
                          <a:pt x="87555" y="1585464"/>
                          <a:pt x="398" y="1558044"/>
                          <a:pt x="2" y="1536247"/>
                        </a:cubicBezTo>
                        <a:cubicBezTo>
                          <a:pt x="-394" y="1514450"/>
                          <a:pt x="85177" y="1470361"/>
                          <a:pt x="85177" y="1462522"/>
                        </a:cubicBezTo>
                        <a:cubicBezTo>
                          <a:pt x="85176" y="971808"/>
                          <a:pt x="85175" y="666833"/>
                          <a:pt x="85174" y="176119"/>
                        </a:cubicBezTo>
                        <a:cubicBezTo>
                          <a:pt x="85174" y="168280"/>
                          <a:pt x="123302" y="0"/>
                          <a:pt x="170340" y="0"/>
                        </a:cubicBezTo>
                      </a:path>
                    </a:pathLst>
                  </a:cu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333"/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9E2620A2-7827-4B69-B733-70F52021CAFB}"/>
                      </a:ext>
                    </a:extLst>
                  </p:cNvPr>
                  <p:cNvSpPr txBox="1"/>
                  <p:nvPr/>
                </p:nvSpPr>
                <p:spPr>
                  <a:xfrm>
                    <a:off x="5644602" y="2860988"/>
                    <a:ext cx="397376" cy="4530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6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33" name="Left Brace 30">
                    <a:extLst>
                      <a:ext uri="{FF2B5EF4-FFF2-40B4-BE49-F238E27FC236}">
                        <a16:creationId xmlns:a16="http://schemas.microsoft.com/office/drawing/2014/main" id="{BEE8933E-527D-4852-B3F1-C692A6A85D69}"/>
                      </a:ext>
                    </a:extLst>
                  </p:cNvPr>
                  <p:cNvSpPr/>
                  <p:nvPr/>
                </p:nvSpPr>
                <p:spPr>
                  <a:xfrm rot="2698401">
                    <a:off x="4006319" y="3220857"/>
                    <a:ext cx="170338" cy="967454"/>
                  </a:xfrm>
                  <a:custGeom>
                    <a:avLst/>
                    <a:gdLst>
                      <a:gd name="connsiteX0" fmla="*/ 170338 w 170338"/>
                      <a:gd name="connsiteY0" fmla="*/ 967454 h 967454"/>
                      <a:gd name="connsiteX1" fmla="*/ 85169 w 170338"/>
                      <a:gd name="connsiteY1" fmla="*/ 953260 h 967454"/>
                      <a:gd name="connsiteX2" fmla="*/ 85169 w 170338"/>
                      <a:gd name="connsiteY2" fmla="*/ 598982 h 967454"/>
                      <a:gd name="connsiteX3" fmla="*/ 0 w 170338"/>
                      <a:gd name="connsiteY3" fmla="*/ 584788 h 967454"/>
                      <a:gd name="connsiteX4" fmla="*/ 85169 w 170338"/>
                      <a:gd name="connsiteY4" fmla="*/ 570594 h 967454"/>
                      <a:gd name="connsiteX5" fmla="*/ 85169 w 170338"/>
                      <a:gd name="connsiteY5" fmla="*/ 14194 h 967454"/>
                      <a:gd name="connsiteX6" fmla="*/ 170338 w 170338"/>
                      <a:gd name="connsiteY6" fmla="*/ 0 h 967454"/>
                      <a:gd name="connsiteX7" fmla="*/ 170338 w 170338"/>
                      <a:gd name="connsiteY7" fmla="*/ 967454 h 967454"/>
                      <a:gd name="connsiteX0" fmla="*/ 170338 w 170338"/>
                      <a:gd name="connsiteY0" fmla="*/ 967454 h 967454"/>
                      <a:gd name="connsiteX1" fmla="*/ 85169 w 170338"/>
                      <a:gd name="connsiteY1" fmla="*/ 953260 h 967454"/>
                      <a:gd name="connsiteX2" fmla="*/ 85169 w 170338"/>
                      <a:gd name="connsiteY2" fmla="*/ 598982 h 967454"/>
                      <a:gd name="connsiteX3" fmla="*/ 0 w 170338"/>
                      <a:gd name="connsiteY3" fmla="*/ 584788 h 967454"/>
                      <a:gd name="connsiteX4" fmla="*/ 85169 w 170338"/>
                      <a:gd name="connsiteY4" fmla="*/ 570594 h 967454"/>
                      <a:gd name="connsiteX5" fmla="*/ 85169 w 170338"/>
                      <a:gd name="connsiteY5" fmla="*/ 14194 h 967454"/>
                      <a:gd name="connsiteX6" fmla="*/ 170338 w 170338"/>
                      <a:gd name="connsiteY6" fmla="*/ 0 h 967454"/>
                      <a:gd name="connsiteX0" fmla="*/ 170338 w 170338"/>
                      <a:gd name="connsiteY0" fmla="*/ 967454 h 967454"/>
                      <a:gd name="connsiteX1" fmla="*/ 85169 w 170338"/>
                      <a:gd name="connsiteY1" fmla="*/ 953260 h 967454"/>
                      <a:gd name="connsiteX2" fmla="*/ 85169 w 170338"/>
                      <a:gd name="connsiteY2" fmla="*/ 598982 h 967454"/>
                      <a:gd name="connsiteX3" fmla="*/ 0 w 170338"/>
                      <a:gd name="connsiteY3" fmla="*/ 584788 h 967454"/>
                      <a:gd name="connsiteX4" fmla="*/ 85169 w 170338"/>
                      <a:gd name="connsiteY4" fmla="*/ 570594 h 967454"/>
                      <a:gd name="connsiteX5" fmla="*/ 85169 w 170338"/>
                      <a:gd name="connsiteY5" fmla="*/ 14194 h 967454"/>
                      <a:gd name="connsiteX6" fmla="*/ 170338 w 170338"/>
                      <a:gd name="connsiteY6" fmla="*/ 0 h 967454"/>
                      <a:gd name="connsiteX7" fmla="*/ 170338 w 170338"/>
                      <a:gd name="connsiteY7" fmla="*/ 967454 h 967454"/>
                      <a:gd name="connsiteX0" fmla="*/ 170338 w 170338"/>
                      <a:gd name="connsiteY0" fmla="*/ 967454 h 967454"/>
                      <a:gd name="connsiteX1" fmla="*/ 83544 w 170338"/>
                      <a:gd name="connsiteY1" fmla="*/ 826974 h 967454"/>
                      <a:gd name="connsiteX2" fmla="*/ 85169 w 170338"/>
                      <a:gd name="connsiteY2" fmla="*/ 598982 h 967454"/>
                      <a:gd name="connsiteX3" fmla="*/ 0 w 170338"/>
                      <a:gd name="connsiteY3" fmla="*/ 584788 h 967454"/>
                      <a:gd name="connsiteX4" fmla="*/ 85169 w 170338"/>
                      <a:gd name="connsiteY4" fmla="*/ 570594 h 967454"/>
                      <a:gd name="connsiteX5" fmla="*/ 85169 w 170338"/>
                      <a:gd name="connsiteY5" fmla="*/ 14194 h 967454"/>
                      <a:gd name="connsiteX6" fmla="*/ 170338 w 170338"/>
                      <a:gd name="connsiteY6" fmla="*/ 0 h 967454"/>
                      <a:gd name="connsiteX0" fmla="*/ 170338 w 170338"/>
                      <a:gd name="connsiteY0" fmla="*/ 967454 h 967454"/>
                      <a:gd name="connsiteX1" fmla="*/ 85169 w 170338"/>
                      <a:gd name="connsiteY1" fmla="*/ 953260 h 967454"/>
                      <a:gd name="connsiteX2" fmla="*/ 85169 w 170338"/>
                      <a:gd name="connsiteY2" fmla="*/ 598982 h 967454"/>
                      <a:gd name="connsiteX3" fmla="*/ 0 w 170338"/>
                      <a:gd name="connsiteY3" fmla="*/ 584788 h 967454"/>
                      <a:gd name="connsiteX4" fmla="*/ 85169 w 170338"/>
                      <a:gd name="connsiteY4" fmla="*/ 570594 h 967454"/>
                      <a:gd name="connsiteX5" fmla="*/ 85169 w 170338"/>
                      <a:gd name="connsiteY5" fmla="*/ 14194 h 967454"/>
                      <a:gd name="connsiteX6" fmla="*/ 170338 w 170338"/>
                      <a:gd name="connsiteY6" fmla="*/ 0 h 967454"/>
                      <a:gd name="connsiteX7" fmla="*/ 170338 w 170338"/>
                      <a:gd name="connsiteY7" fmla="*/ 967454 h 967454"/>
                      <a:gd name="connsiteX0" fmla="*/ 170338 w 170338"/>
                      <a:gd name="connsiteY0" fmla="*/ 967454 h 967454"/>
                      <a:gd name="connsiteX1" fmla="*/ 83544 w 170338"/>
                      <a:gd name="connsiteY1" fmla="*/ 826974 h 967454"/>
                      <a:gd name="connsiteX2" fmla="*/ 85169 w 170338"/>
                      <a:gd name="connsiteY2" fmla="*/ 598982 h 967454"/>
                      <a:gd name="connsiteX3" fmla="*/ 0 w 170338"/>
                      <a:gd name="connsiteY3" fmla="*/ 584788 h 967454"/>
                      <a:gd name="connsiteX4" fmla="*/ 85169 w 170338"/>
                      <a:gd name="connsiteY4" fmla="*/ 570594 h 967454"/>
                      <a:gd name="connsiteX5" fmla="*/ 86805 w 170338"/>
                      <a:gd name="connsiteY5" fmla="*/ 116907 h 967454"/>
                      <a:gd name="connsiteX6" fmla="*/ 170338 w 170338"/>
                      <a:gd name="connsiteY6" fmla="*/ 0 h 967454"/>
                      <a:gd name="connsiteX0" fmla="*/ 170344 w 170344"/>
                      <a:gd name="connsiteY0" fmla="*/ 967454 h 967454"/>
                      <a:gd name="connsiteX1" fmla="*/ 85175 w 170344"/>
                      <a:gd name="connsiteY1" fmla="*/ 953260 h 967454"/>
                      <a:gd name="connsiteX2" fmla="*/ 85175 w 170344"/>
                      <a:gd name="connsiteY2" fmla="*/ 598982 h 967454"/>
                      <a:gd name="connsiteX3" fmla="*/ 6 w 170344"/>
                      <a:gd name="connsiteY3" fmla="*/ 584788 h 967454"/>
                      <a:gd name="connsiteX4" fmla="*/ 85175 w 170344"/>
                      <a:gd name="connsiteY4" fmla="*/ 570594 h 967454"/>
                      <a:gd name="connsiteX5" fmla="*/ 85175 w 170344"/>
                      <a:gd name="connsiteY5" fmla="*/ 14194 h 967454"/>
                      <a:gd name="connsiteX6" fmla="*/ 170344 w 170344"/>
                      <a:gd name="connsiteY6" fmla="*/ 0 h 967454"/>
                      <a:gd name="connsiteX7" fmla="*/ 170344 w 170344"/>
                      <a:gd name="connsiteY7" fmla="*/ 967454 h 967454"/>
                      <a:gd name="connsiteX0" fmla="*/ 170344 w 170344"/>
                      <a:gd name="connsiteY0" fmla="*/ 967454 h 967454"/>
                      <a:gd name="connsiteX1" fmla="*/ 83550 w 170344"/>
                      <a:gd name="connsiteY1" fmla="*/ 826974 h 967454"/>
                      <a:gd name="connsiteX2" fmla="*/ 80106 w 170344"/>
                      <a:gd name="connsiteY2" fmla="*/ 637707 h 967454"/>
                      <a:gd name="connsiteX3" fmla="*/ 6 w 170344"/>
                      <a:gd name="connsiteY3" fmla="*/ 584788 h 967454"/>
                      <a:gd name="connsiteX4" fmla="*/ 85175 w 170344"/>
                      <a:gd name="connsiteY4" fmla="*/ 570594 h 967454"/>
                      <a:gd name="connsiteX5" fmla="*/ 86811 w 170344"/>
                      <a:gd name="connsiteY5" fmla="*/ 116907 h 967454"/>
                      <a:gd name="connsiteX6" fmla="*/ 170344 w 170344"/>
                      <a:gd name="connsiteY6" fmla="*/ 0 h 967454"/>
                      <a:gd name="connsiteX0" fmla="*/ 170356 w 170356"/>
                      <a:gd name="connsiteY0" fmla="*/ 967454 h 967454"/>
                      <a:gd name="connsiteX1" fmla="*/ 85187 w 170356"/>
                      <a:gd name="connsiteY1" fmla="*/ 953260 h 967454"/>
                      <a:gd name="connsiteX2" fmla="*/ 85187 w 170356"/>
                      <a:gd name="connsiteY2" fmla="*/ 598982 h 967454"/>
                      <a:gd name="connsiteX3" fmla="*/ 18 w 170356"/>
                      <a:gd name="connsiteY3" fmla="*/ 584788 h 967454"/>
                      <a:gd name="connsiteX4" fmla="*/ 85187 w 170356"/>
                      <a:gd name="connsiteY4" fmla="*/ 570594 h 967454"/>
                      <a:gd name="connsiteX5" fmla="*/ 85187 w 170356"/>
                      <a:gd name="connsiteY5" fmla="*/ 14194 h 967454"/>
                      <a:gd name="connsiteX6" fmla="*/ 170356 w 170356"/>
                      <a:gd name="connsiteY6" fmla="*/ 0 h 967454"/>
                      <a:gd name="connsiteX7" fmla="*/ 170356 w 170356"/>
                      <a:gd name="connsiteY7" fmla="*/ 967454 h 967454"/>
                      <a:gd name="connsiteX0" fmla="*/ 170356 w 170356"/>
                      <a:gd name="connsiteY0" fmla="*/ 967454 h 967454"/>
                      <a:gd name="connsiteX1" fmla="*/ 83562 w 170356"/>
                      <a:gd name="connsiteY1" fmla="*/ 826974 h 967454"/>
                      <a:gd name="connsiteX2" fmla="*/ 80118 w 170356"/>
                      <a:gd name="connsiteY2" fmla="*/ 637707 h 967454"/>
                      <a:gd name="connsiteX3" fmla="*/ 18 w 170356"/>
                      <a:gd name="connsiteY3" fmla="*/ 584788 h 967454"/>
                      <a:gd name="connsiteX4" fmla="*/ 88573 w 170356"/>
                      <a:gd name="connsiteY4" fmla="*/ 530184 h 967454"/>
                      <a:gd name="connsiteX5" fmla="*/ 86823 w 170356"/>
                      <a:gd name="connsiteY5" fmla="*/ 116907 h 967454"/>
                      <a:gd name="connsiteX6" fmla="*/ 170356 w 170356"/>
                      <a:gd name="connsiteY6" fmla="*/ 0 h 967454"/>
                      <a:gd name="connsiteX0" fmla="*/ 170338 w 170338"/>
                      <a:gd name="connsiteY0" fmla="*/ 967454 h 967454"/>
                      <a:gd name="connsiteX1" fmla="*/ 85169 w 170338"/>
                      <a:gd name="connsiteY1" fmla="*/ 953260 h 967454"/>
                      <a:gd name="connsiteX2" fmla="*/ 85169 w 170338"/>
                      <a:gd name="connsiteY2" fmla="*/ 598982 h 967454"/>
                      <a:gd name="connsiteX3" fmla="*/ 0 w 170338"/>
                      <a:gd name="connsiteY3" fmla="*/ 584788 h 967454"/>
                      <a:gd name="connsiteX4" fmla="*/ 85169 w 170338"/>
                      <a:gd name="connsiteY4" fmla="*/ 570594 h 967454"/>
                      <a:gd name="connsiteX5" fmla="*/ 85169 w 170338"/>
                      <a:gd name="connsiteY5" fmla="*/ 14194 h 967454"/>
                      <a:gd name="connsiteX6" fmla="*/ 170338 w 170338"/>
                      <a:gd name="connsiteY6" fmla="*/ 0 h 967454"/>
                      <a:gd name="connsiteX7" fmla="*/ 170338 w 170338"/>
                      <a:gd name="connsiteY7" fmla="*/ 967454 h 967454"/>
                      <a:gd name="connsiteX0" fmla="*/ 170338 w 170338"/>
                      <a:gd name="connsiteY0" fmla="*/ 967454 h 967454"/>
                      <a:gd name="connsiteX1" fmla="*/ 83544 w 170338"/>
                      <a:gd name="connsiteY1" fmla="*/ 826974 h 967454"/>
                      <a:gd name="connsiteX2" fmla="*/ 80100 w 170338"/>
                      <a:gd name="connsiteY2" fmla="*/ 637707 h 967454"/>
                      <a:gd name="connsiteX3" fmla="*/ 28630 w 170338"/>
                      <a:gd name="connsiteY3" fmla="*/ 573015 h 967454"/>
                      <a:gd name="connsiteX4" fmla="*/ 88555 w 170338"/>
                      <a:gd name="connsiteY4" fmla="*/ 530184 h 967454"/>
                      <a:gd name="connsiteX5" fmla="*/ 86805 w 170338"/>
                      <a:gd name="connsiteY5" fmla="*/ 116907 h 967454"/>
                      <a:gd name="connsiteX6" fmla="*/ 170338 w 170338"/>
                      <a:gd name="connsiteY6" fmla="*/ 0 h 967454"/>
                      <a:gd name="connsiteX0" fmla="*/ 170338 w 170338"/>
                      <a:gd name="connsiteY0" fmla="*/ 967454 h 967454"/>
                      <a:gd name="connsiteX1" fmla="*/ 98674 w 170338"/>
                      <a:gd name="connsiteY1" fmla="*/ 879179 h 967454"/>
                      <a:gd name="connsiteX2" fmla="*/ 85169 w 170338"/>
                      <a:gd name="connsiteY2" fmla="*/ 598982 h 967454"/>
                      <a:gd name="connsiteX3" fmla="*/ 0 w 170338"/>
                      <a:gd name="connsiteY3" fmla="*/ 584788 h 967454"/>
                      <a:gd name="connsiteX4" fmla="*/ 85169 w 170338"/>
                      <a:gd name="connsiteY4" fmla="*/ 570594 h 967454"/>
                      <a:gd name="connsiteX5" fmla="*/ 85169 w 170338"/>
                      <a:gd name="connsiteY5" fmla="*/ 14194 h 967454"/>
                      <a:gd name="connsiteX6" fmla="*/ 170338 w 170338"/>
                      <a:gd name="connsiteY6" fmla="*/ 0 h 967454"/>
                      <a:gd name="connsiteX7" fmla="*/ 170338 w 170338"/>
                      <a:gd name="connsiteY7" fmla="*/ 967454 h 967454"/>
                      <a:gd name="connsiteX0" fmla="*/ 170338 w 170338"/>
                      <a:gd name="connsiteY0" fmla="*/ 967454 h 967454"/>
                      <a:gd name="connsiteX1" fmla="*/ 83544 w 170338"/>
                      <a:gd name="connsiteY1" fmla="*/ 826974 h 967454"/>
                      <a:gd name="connsiteX2" fmla="*/ 80100 w 170338"/>
                      <a:gd name="connsiteY2" fmla="*/ 637707 h 967454"/>
                      <a:gd name="connsiteX3" fmla="*/ 28630 w 170338"/>
                      <a:gd name="connsiteY3" fmla="*/ 573015 h 967454"/>
                      <a:gd name="connsiteX4" fmla="*/ 88555 w 170338"/>
                      <a:gd name="connsiteY4" fmla="*/ 530184 h 967454"/>
                      <a:gd name="connsiteX5" fmla="*/ 86805 w 170338"/>
                      <a:gd name="connsiteY5" fmla="*/ 116907 h 967454"/>
                      <a:gd name="connsiteX6" fmla="*/ 170338 w 170338"/>
                      <a:gd name="connsiteY6" fmla="*/ 0 h 967454"/>
                      <a:gd name="connsiteX0" fmla="*/ 170338 w 170338"/>
                      <a:gd name="connsiteY0" fmla="*/ 967454 h 967454"/>
                      <a:gd name="connsiteX1" fmla="*/ 98674 w 170338"/>
                      <a:gd name="connsiteY1" fmla="*/ 879179 h 967454"/>
                      <a:gd name="connsiteX2" fmla="*/ 85169 w 170338"/>
                      <a:gd name="connsiteY2" fmla="*/ 598982 h 967454"/>
                      <a:gd name="connsiteX3" fmla="*/ 0 w 170338"/>
                      <a:gd name="connsiteY3" fmla="*/ 584788 h 967454"/>
                      <a:gd name="connsiteX4" fmla="*/ 85169 w 170338"/>
                      <a:gd name="connsiteY4" fmla="*/ 570594 h 967454"/>
                      <a:gd name="connsiteX5" fmla="*/ 100295 w 170338"/>
                      <a:gd name="connsiteY5" fmla="*/ 73134 h 967454"/>
                      <a:gd name="connsiteX6" fmla="*/ 170338 w 170338"/>
                      <a:gd name="connsiteY6" fmla="*/ 0 h 967454"/>
                      <a:gd name="connsiteX7" fmla="*/ 170338 w 170338"/>
                      <a:gd name="connsiteY7" fmla="*/ 967454 h 967454"/>
                      <a:gd name="connsiteX0" fmla="*/ 170338 w 170338"/>
                      <a:gd name="connsiteY0" fmla="*/ 967454 h 967454"/>
                      <a:gd name="connsiteX1" fmla="*/ 83544 w 170338"/>
                      <a:gd name="connsiteY1" fmla="*/ 826974 h 967454"/>
                      <a:gd name="connsiteX2" fmla="*/ 80100 w 170338"/>
                      <a:gd name="connsiteY2" fmla="*/ 637707 h 967454"/>
                      <a:gd name="connsiteX3" fmla="*/ 28630 w 170338"/>
                      <a:gd name="connsiteY3" fmla="*/ 573015 h 967454"/>
                      <a:gd name="connsiteX4" fmla="*/ 88555 w 170338"/>
                      <a:gd name="connsiteY4" fmla="*/ 530184 h 967454"/>
                      <a:gd name="connsiteX5" fmla="*/ 86805 w 170338"/>
                      <a:gd name="connsiteY5" fmla="*/ 116907 h 967454"/>
                      <a:gd name="connsiteX6" fmla="*/ 170338 w 170338"/>
                      <a:gd name="connsiteY6" fmla="*/ 0 h 96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38" h="967454" stroke="0" extrusionOk="0">
                        <a:moveTo>
                          <a:pt x="170338" y="967454"/>
                        </a:moveTo>
                        <a:cubicBezTo>
                          <a:pt x="123300" y="967454"/>
                          <a:pt x="98674" y="887018"/>
                          <a:pt x="98674" y="879179"/>
                        </a:cubicBezTo>
                        <a:lnTo>
                          <a:pt x="85169" y="598982"/>
                        </a:lnTo>
                        <a:cubicBezTo>
                          <a:pt x="85169" y="591143"/>
                          <a:pt x="47038" y="584788"/>
                          <a:pt x="0" y="584788"/>
                        </a:cubicBezTo>
                        <a:cubicBezTo>
                          <a:pt x="47038" y="584788"/>
                          <a:pt x="85169" y="578433"/>
                          <a:pt x="85169" y="570594"/>
                        </a:cubicBezTo>
                        <a:lnTo>
                          <a:pt x="100295" y="73134"/>
                        </a:lnTo>
                        <a:cubicBezTo>
                          <a:pt x="100295" y="65295"/>
                          <a:pt x="123300" y="0"/>
                          <a:pt x="170338" y="0"/>
                        </a:cubicBezTo>
                        <a:lnTo>
                          <a:pt x="170338" y="967454"/>
                        </a:lnTo>
                        <a:close/>
                      </a:path>
                      <a:path w="170338" h="967454" fill="none">
                        <a:moveTo>
                          <a:pt x="170338" y="967454"/>
                        </a:moveTo>
                        <a:cubicBezTo>
                          <a:pt x="123300" y="967454"/>
                          <a:pt x="83544" y="834813"/>
                          <a:pt x="83544" y="826974"/>
                        </a:cubicBezTo>
                        <a:cubicBezTo>
                          <a:pt x="83544" y="708881"/>
                          <a:pt x="80100" y="755800"/>
                          <a:pt x="80100" y="637707"/>
                        </a:cubicBezTo>
                        <a:cubicBezTo>
                          <a:pt x="80100" y="629868"/>
                          <a:pt x="27221" y="590935"/>
                          <a:pt x="28630" y="573015"/>
                        </a:cubicBezTo>
                        <a:cubicBezTo>
                          <a:pt x="30039" y="555095"/>
                          <a:pt x="88555" y="538023"/>
                          <a:pt x="88555" y="530184"/>
                        </a:cubicBezTo>
                        <a:cubicBezTo>
                          <a:pt x="89100" y="378955"/>
                          <a:pt x="86260" y="268136"/>
                          <a:pt x="86805" y="116907"/>
                        </a:cubicBezTo>
                        <a:cubicBezTo>
                          <a:pt x="86805" y="109068"/>
                          <a:pt x="123300" y="0"/>
                          <a:pt x="170338" y="0"/>
                        </a:cubicBezTo>
                      </a:path>
                    </a:pathLst>
                  </a:cu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333"/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71D2CFA-587F-49CD-B37A-5074FEB20E2B}"/>
                      </a:ext>
                    </a:extLst>
                  </p:cNvPr>
                  <p:cNvSpPr txBox="1"/>
                  <p:nvPr/>
                </p:nvSpPr>
                <p:spPr>
                  <a:xfrm>
                    <a:off x="3729888" y="3380760"/>
                    <a:ext cx="397376" cy="4530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6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a</a:t>
                    </a:r>
                  </a:p>
                </p:txBody>
              </p: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EA67A3F6-7223-43E3-87CA-4E807D98C13D}"/>
                      </a:ext>
                    </a:extLst>
                  </p:cNvPr>
                  <p:cNvGrpSpPr/>
                  <p:nvPr/>
                </p:nvGrpSpPr>
                <p:grpSpPr>
                  <a:xfrm>
                    <a:off x="4001384" y="557080"/>
                    <a:ext cx="499089" cy="2869064"/>
                    <a:chOff x="4001384" y="557080"/>
                    <a:chExt cx="499089" cy="2869064"/>
                  </a:xfrm>
                </p:grpSpPr>
                <p:sp>
                  <p:nvSpPr>
                    <p:cNvPr id="36" name="Left Brace 32">
                      <a:extLst>
                        <a:ext uri="{FF2B5EF4-FFF2-40B4-BE49-F238E27FC236}">
                          <a16:creationId xmlns:a16="http://schemas.microsoft.com/office/drawing/2014/main" id="{54EBCF16-F036-498A-83A0-5C3F5AC340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0130" y="557080"/>
                      <a:ext cx="170343" cy="2869064"/>
                    </a:xfrm>
                    <a:custGeom>
                      <a:avLst/>
                      <a:gdLst>
                        <a:gd name="connsiteX0" fmla="*/ 170338 w 170338"/>
                        <a:gd name="connsiteY0" fmla="*/ 2869064 h 2869064"/>
                        <a:gd name="connsiteX1" fmla="*/ 85169 w 170338"/>
                        <a:gd name="connsiteY1" fmla="*/ 2854870 h 2869064"/>
                        <a:gd name="connsiteX2" fmla="*/ 85169 w 170338"/>
                        <a:gd name="connsiteY2" fmla="*/ 1544438 h 2869064"/>
                        <a:gd name="connsiteX3" fmla="*/ 0 w 170338"/>
                        <a:gd name="connsiteY3" fmla="*/ 1530244 h 2869064"/>
                        <a:gd name="connsiteX4" fmla="*/ 85169 w 170338"/>
                        <a:gd name="connsiteY4" fmla="*/ 1516050 h 2869064"/>
                        <a:gd name="connsiteX5" fmla="*/ 85169 w 170338"/>
                        <a:gd name="connsiteY5" fmla="*/ 14194 h 2869064"/>
                        <a:gd name="connsiteX6" fmla="*/ 170338 w 170338"/>
                        <a:gd name="connsiteY6" fmla="*/ 0 h 2869064"/>
                        <a:gd name="connsiteX7" fmla="*/ 170338 w 170338"/>
                        <a:gd name="connsiteY7" fmla="*/ 2869064 h 2869064"/>
                        <a:gd name="connsiteX0" fmla="*/ 170338 w 170338"/>
                        <a:gd name="connsiteY0" fmla="*/ 2869064 h 2869064"/>
                        <a:gd name="connsiteX1" fmla="*/ 85169 w 170338"/>
                        <a:gd name="connsiteY1" fmla="*/ 2854870 h 2869064"/>
                        <a:gd name="connsiteX2" fmla="*/ 85169 w 170338"/>
                        <a:gd name="connsiteY2" fmla="*/ 1544438 h 2869064"/>
                        <a:gd name="connsiteX3" fmla="*/ 0 w 170338"/>
                        <a:gd name="connsiteY3" fmla="*/ 1530244 h 2869064"/>
                        <a:gd name="connsiteX4" fmla="*/ 85169 w 170338"/>
                        <a:gd name="connsiteY4" fmla="*/ 1516050 h 2869064"/>
                        <a:gd name="connsiteX5" fmla="*/ 85169 w 170338"/>
                        <a:gd name="connsiteY5" fmla="*/ 14194 h 2869064"/>
                        <a:gd name="connsiteX6" fmla="*/ 170338 w 170338"/>
                        <a:gd name="connsiteY6" fmla="*/ 0 h 2869064"/>
                        <a:gd name="connsiteX0" fmla="*/ 170338 w 170338"/>
                        <a:gd name="connsiteY0" fmla="*/ 2869064 h 2869064"/>
                        <a:gd name="connsiteX1" fmla="*/ 85169 w 170338"/>
                        <a:gd name="connsiteY1" fmla="*/ 2854870 h 2869064"/>
                        <a:gd name="connsiteX2" fmla="*/ 85169 w 170338"/>
                        <a:gd name="connsiteY2" fmla="*/ 1544438 h 2869064"/>
                        <a:gd name="connsiteX3" fmla="*/ 0 w 170338"/>
                        <a:gd name="connsiteY3" fmla="*/ 1530244 h 2869064"/>
                        <a:gd name="connsiteX4" fmla="*/ 85169 w 170338"/>
                        <a:gd name="connsiteY4" fmla="*/ 1516050 h 2869064"/>
                        <a:gd name="connsiteX5" fmla="*/ 85169 w 170338"/>
                        <a:gd name="connsiteY5" fmla="*/ 14194 h 2869064"/>
                        <a:gd name="connsiteX6" fmla="*/ 170338 w 170338"/>
                        <a:gd name="connsiteY6" fmla="*/ 0 h 2869064"/>
                        <a:gd name="connsiteX7" fmla="*/ 170338 w 170338"/>
                        <a:gd name="connsiteY7" fmla="*/ 2869064 h 2869064"/>
                        <a:gd name="connsiteX0" fmla="*/ 170338 w 170338"/>
                        <a:gd name="connsiteY0" fmla="*/ 2869064 h 2869064"/>
                        <a:gd name="connsiteX1" fmla="*/ 87550 w 170338"/>
                        <a:gd name="connsiteY1" fmla="*/ 2704852 h 2869064"/>
                        <a:gd name="connsiteX2" fmla="*/ 85169 w 170338"/>
                        <a:gd name="connsiteY2" fmla="*/ 1544438 h 2869064"/>
                        <a:gd name="connsiteX3" fmla="*/ 0 w 170338"/>
                        <a:gd name="connsiteY3" fmla="*/ 1530244 h 2869064"/>
                        <a:gd name="connsiteX4" fmla="*/ 85169 w 170338"/>
                        <a:gd name="connsiteY4" fmla="*/ 1516050 h 2869064"/>
                        <a:gd name="connsiteX5" fmla="*/ 85169 w 170338"/>
                        <a:gd name="connsiteY5" fmla="*/ 14194 h 2869064"/>
                        <a:gd name="connsiteX6" fmla="*/ 170338 w 170338"/>
                        <a:gd name="connsiteY6" fmla="*/ 0 h 2869064"/>
                        <a:gd name="connsiteX0" fmla="*/ 170343 w 170343"/>
                        <a:gd name="connsiteY0" fmla="*/ 2869064 h 2869064"/>
                        <a:gd name="connsiteX1" fmla="*/ 85174 w 170343"/>
                        <a:gd name="connsiteY1" fmla="*/ 2854870 h 2869064"/>
                        <a:gd name="connsiteX2" fmla="*/ 85174 w 170343"/>
                        <a:gd name="connsiteY2" fmla="*/ 1544438 h 2869064"/>
                        <a:gd name="connsiteX3" fmla="*/ 5 w 170343"/>
                        <a:gd name="connsiteY3" fmla="*/ 1530244 h 2869064"/>
                        <a:gd name="connsiteX4" fmla="*/ 85174 w 170343"/>
                        <a:gd name="connsiteY4" fmla="*/ 1516050 h 2869064"/>
                        <a:gd name="connsiteX5" fmla="*/ 85174 w 170343"/>
                        <a:gd name="connsiteY5" fmla="*/ 14194 h 2869064"/>
                        <a:gd name="connsiteX6" fmla="*/ 170343 w 170343"/>
                        <a:gd name="connsiteY6" fmla="*/ 0 h 2869064"/>
                        <a:gd name="connsiteX7" fmla="*/ 170343 w 170343"/>
                        <a:gd name="connsiteY7" fmla="*/ 2869064 h 2869064"/>
                        <a:gd name="connsiteX0" fmla="*/ 170343 w 170343"/>
                        <a:gd name="connsiteY0" fmla="*/ 2869064 h 2869064"/>
                        <a:gd name="connsiteX1" fmla="*/ 87555 w 170343"/>
                        <a:gd name="connsiteY1" fmla="*/ 2704852 h 2869064"/>
                        <a:gd name="connsiteX2" fmla="*/ 80411 w 170343"/>
                        <a:gd name="connsiteY2" fmla="*/ 1589682 h 2869064"/>
                        <a:gd name="connsiteX3" fmla="*/ 5 w 170343"/>
                        <a:gd name="connsiteY3" fmla="*/ 1530244 h 2869064"/>
                        <a:gd name="connsiteX4" fmla="*/ 85174 w 170343"/>
                        <a:gd name="connsiteY4" fmla="*/ 1516050 h 2869064"/>
                        <a:gd name="connsiteX5" fmla="*/ 85174 w 170343"/>
                        <a:gd name="connsiteY5" fmla="*/ 14194 h 2869064"/>
                        <a:gd name="connsiteX6" fmla="*/ 170343 w 170343"/>
                        <a:gd name="connsiteY6" fmla="*/ 0 h 2869064"/>
                        <a:gd name="connsiteX0" fmla="*/ 170343 w 170343"/>
                        <a:gd name="connsiteY0" fmla="*/ 2869064 h 2869064"/>
                        <a:gd name="connsiteX1" fmla="*/ 85174 w 170343"/>
                        <a:gd name="connsiteY1" fmla="*/ 2854870 h 2869064"/>
                        <a:gd name="connsiteX2" fmla="*/ 85174 w 170343"/>
                        <a:gd name="connsiteY2" fmla="*/ 1544438 h 2869064"/>
                        <a:gd name="connsiteX3" fmla="*/ 5 w 170343"/>
                        <a:gd name="connsiteY3" fmla="*/ 1530244 h 2869064"/>
                        <a:gd name="connsiteX4" fmla="*/ 85174 w 170343"/>
                        <a:gd name="connsiteY4" fmla="*/ 1516050 h 2869064"/>
                        <a:gd name="connsiteX5" fmla="*/ 85174 w 170343"/>
                        <a:gd name="connsiteY5" fmla="*/ 14194 h 2869064"/>
                        <a:gd name="connsiteX6" fmla="*/ 170343 w 170343"/>
                        <a:gd name="connsiteY6" fmla="*/ 0 h 2869064"/>
                        <a:gd name="connsiteX7" fmla="*/ 170343 w 170343"/>
                        <a:gd name="connsiteY7" fmla="*/ 2869064 h 2869064"/>
                        <a:gd name="connsiteX0" fmla="*/ 170343 w 170343"/>
                        <a:gd name="connsiteY0" fmla="*/ 2869064 h 2869064"/>
                        <a:gd name="connsiteX1" fmla="*/ 87555 w 170343"/>
                        <a:gd name="connsiteY1" fmla="*/ 2704852 h 2869064"/>
                        <a:gd name="connsiteX2" fmla="*/ 80411 w 170343"/>
                        <a:gd name="connsiteY2" fmla="*/ 1589682 h 2869064"/>
                        <a:gd name="connsiteX3" fmla="*/ 5 w 170343"/>
                        <a:gd name="connsiteY3" fmla="*/ 1530244 h 2869064"/>
                        <a:gd name="connsiteX4" fmla="*/ 85174 w 170343"/>
                        <a:gd name="connsiteY4" fmla="*/ 1468425 h 2869064"/>
                        <a:gd name="connsiteX5" fmla="*/ 85174 w 170343"/>
                        <a:gd name="connsiteY5" fmla="*/ 14194 h 2869064"/>
                        <a:gd name="connsiteX6" fmla="*/ 170343 w 170343"/>
                        <a:gd name="connsiteY6" fmla="*/ 0 h 2869064"/>
                        <a:gd name="connsiteX0" fmla="*/ 170343 w 170343"/>
                        <a:gd name="connsiteY0" fmla="*/ 2869064 h 2869064"/>
                        <a:gd name="connsiteX1" fmla="*/ 85174 w 170343"/>
                        <a:gd name="connsiteY1" fmla="*/ 2854870 h 2869064"/>
                        <a:gd name="connsiteX2" fmla="*/ 85174 w 170343"/>
                        <a:gd name="connsiteY2" fmla="*/ 1544438 h 2869064"/>
                        <a:gd name="connsiteX3" fmla="*/ 5 w 170343"/>
                        <a:gd name="connsiteY3" fmla="*/ 1530244 h 2869064"/>
                        <a:gd name="connsiteX4" fmla="*/ 85174 w 170343"/>
                        <a:gd name="connsiteY4" fmla="*/ 1516050 h 2869064"/>
                        <a:gd name="connsiteX5" fmla="*/ 85174 w 170343"/>
                        <a:gd name="connsiteY5" fmla="*/ 14194 h 2869064"/>
                        <a:gd name="connsiteX6" fmla="*/ 170343 w 170343"/>
                        <a:gd name="connsiteY6" fmla="*/ 0 h 2869064"/>
                        <a:gd name="connsiteX7" fmla="*/ 170343 w 170343"/>
                        <a:gd name="connsiteY7" fmla="*/ 2869064 h 2869064"/>
                        <a:gd name="connsiteX0" fmla="*/ 170343 w 170343"/>
                        <a:gd name="connsiteY0" fmla="*/ 2869064 h 2869064"/>
                        <a:gd name="connsiteX1" fmla="*/ 87555 w 170343"/>
                        <a:gd name="connsiteY1" fmla="*/ 2704852 h 2869064"/>
                        <a:gd name="connsiteX2" fmla="*/ 80411 w 170343"/>
                        <a:gd name="connsiteY2" fmla="*/ 1589682 h 2869064"/>
                        <a:gd name="connsiteX3" fmla="*/ 5 w 170343"/>
                        <a:gd name="connsiteY3" fmla="*/ 1530244 h 2869064"/>
                        <a:gd name="connsiteX4" fmla="*/ 85174 w 170343"/>
                        <a:gd name="connsiteY4" fmla="*/ 1468425 h 2869064"/>
                        <a:gd name="connsiteX5" fmla="*/ 82793 w 170343"/>
                        <a:gd name="connsiteY5" fmla="*/ 116587 h 2869064"/>
                        <a:gd name="connsiteX6" fmla="*/ 170343 w 170343"/>
                        <a:gd name="connsiteY6" fmla="*/ 0 h 2869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0343" h="2869064" stroke="0" extrusionOk="0">
                          <a:moveTo>
                            <a:pt x="170343" y="2869064"/>
                          </a:moveTo>
                          <a:cubicBezTo>
                            <a:pt x="123305" y="2869064"/>
                            <a:pt x="85174" y="2862709"/>
                            <a:pt x="85174" y="2854870"/>
                          </a:cubicBezTo>
                          <a:lnTo>
                            <a:pt x="85174" y="1544438"/>
                          </a:lnTo>
                          <a:cubicBezTo>
                            <a:pt x="85174" y="1536599"/>
                            <a:pt x="47043" y="1530244"/>
                            <a:pt x="5" y="1530244"/>
                          </a:cubicBezTo>
                          <a:cubicBezTo>
                            <a:pt x="47043" y="1530244"/>
                            <a:pt x="85174" y="1523889"/>
                            <a:pt x="85174" y="1516050"/>
                          </a:cubicBezTo>
                          <a:lnTo>
                            <a:pt x="85174" y="14194"/>
                          </a:lnTo>
                          <a:cubicBezTo>
                            <a:pt x="85174" y="6355"/>
                            <a:pt x="123305" y="0"/>
                            <a:pt x="170343" y="0"/>
                          </a:cubicBezTo>
                          <a:lnTo>
                            <a:pt x="170343" y="2869064"/>
                          </a:lnTo>
                          <a:close/>
                        </a:path>
                        <a:path w="170343" h="2869064" fill="none">
                          <a:moveTo>
                            <a:pt x="170343" y="2869064"/>
                          </a:moveTo>
                          <a:cubicBezTo>
                            <a:pt x="123305" y="2869064"/>
                            <a:pt x="87555" y="2712691"/>
                            <a:pt x="87555" y="2704852"/>
                          </a:cubicBezTo>
                          <a:cubicBezTo>
                            <a:pt x="87555" y="2268041"/>
                            <a:pt x="80411" y="2026493"/>
                            <a:pt x="80411" y="1589682"/>
                          </a:cubicBezTo>
                          <a:cubicBezTo>
                            <a:pt x="80411" y="1581843"/>
                            <a:pt x="-789" y="1550453"/>
                            <a:pt x="5" y="1530244"/>
                          </a:cubicBezTo>
                          <a:cubicBezTo>
                            <a:pt x="799" y="1510035"/>
                            <a:pt x="85174" y="1476264"/>
                            <a:pt x="85174" y="1468425"/>
                          </a:cubicBezTo>
                          <a:cubicBezTo>
                            <a:pt x="84380" y="1017812"/>
                            <a:pt x="83587" y="567200"/>
                            <a:pt x="82793" y="116587"/>
                          </a:cubicBezTo>
                          <a:cubicBezTo>
                            <a:pt x="82793" y="108748"/>
                            <a:pt x="123305" y="0"/>
                            <a:pt x="170343" y="0"/>
                          </a:cubicBezTo>
                        </a:path>
                      </a:pathLst>
                    </a:custGeom>
                    <a:ln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333"/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99251245-0B1C-426C-A663-592A7F861C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01384" y="1828399"/>
                      <a:ext cx="405646" cy="4530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AU" sz="1600" b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b</a:t>
                      </a:r>
                    </a:p>
                  </p:txBody>
                </p:sp>
              </p:grp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BAFBC16-65D8-489F-961D-04CB1A597FAF}"/>
                  </a:ext>
                </a:extLst>
              </p:cNvPr>
              <p:cNvGrpSpPr/>
              <p:nvPr/>
            </p:nvGrpSpPr>
            <p:grpSpPr>
              <a:xfrm>
                <a:off x="4067944" y="2204864"/>
                <a:ext cx="2301127" cy="1985389"/>
                <a:chOff x="4067944" y="2204864"/>
                <a:chExt cx="2301127" cy="1985389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0C74F0A-A3C5-4A70-8CF3-21A678555113}"/>
                    </a:ext>
                  </a:extLst>
                </p:cNvPr>
                <p:cNvGrpSpPr/>
                <p:nvPr/>
              </p:nvGrpSpPr>
              <p:grpSpPr>
                <a:xfrm>
                  <a:off x="4306486" y="2654146"/>
                  <a:ext cx="1057275" cy="1057275"/>
                  <a:chOff x="4306486" y="2654146"/>
                  <a:chExt cx="1057275" cy="1057275"/>
                </a:xfrm>
              </p:grpSpPr>
              <p:sp>
                <p:nvSpPr>
                  <p:cNvPr id="26" name="Arc 28">
                    <a:extLst>
                      <a:ext uri="{FF2B5EF4-FFF2-40B4-BE49-F238E27FC236}">
                        <a16:creationId xmlns:a16="http://schemas.microsoft.com/office/drawing/2014/main" id="{6D2C44C3-6E10-40B0-BA6D-3D7E4CCDF59D}"/>
                      </a:ext>
                    </a:extLst>
                  </p:cNvPr>
                  <p:cNvSpPr/>
                  <p:nvPr/>
                </p:nvSpPr>
                <p:spPr>
                  <a:xfrm>
                    <a:off x="4306486" y="2924944"/>
                    <a:ext cx="1057275" cy="720419"/>
                  </a:xfrm>
                  <a:custGeom>
                    <a:avLst/>
                    <a:gdLst>
                      <a:gd name="connsiteX0" fmla="*/ 396044 w 792088"/>
                      <a:gd name="connsiteY0" fmla="*/ 0 h 288032"/>
                      <a:gd name="connsiteX1" fmla="*/ 791762 w 792088"/>
                      <a:gd name="connsiteY1" fmla="*/ 138178 h 288032"/>
                      <a:gd name="connsiteX2" fmla="*/ 396044 w 792088"/>
                      <a:gd name="connsiteY2" fmla="*/ 144016 h 288032"/>
                      <a:gd name="connsiteX3" fmla="*/ 396044 w 792088"/>
                      <a:gd name="connsiteY3" fmla="*/ 0 h 288032"/>
                      <a:gd name="connsiteX0" fmla="*/ 396044 w 792088"/>
                      <a:gd name="connsiteY0" fmla="*/ 0 h 288032"/>
                      <a:gd name="connsiteX1" fmla="*/ 791762 w 792088"/>
                      <a:gd name="connsiteY1" fmla="*/ 138178 h 288032"/>
                      <a:gd name="connsiteX0" fmla="*/ 661619 w 1057337"/>
                      <a:gd name="connsiteY0" fmla="*/ 0 h 695391"/>
                      <a:gd name="connsiteX1" fmla="*/ 1057337 w 1057337"/>
                      <a:gd name="connsiteY1" fmla="*/ 138178 h 695391"/>
                      <a:gd name="connsiteX2" fmla="*/ 661619 w 1057337"/>
                      <a:gd name="connsiteY2" fmla="*/ 144016 h 695391"/>
                      <a:gd name="connsiteX3" fmla="*/ 661619 w 1057337"/>
                      <a:gd name="connsiteY3" fmla="*/ 0 h 695391"/>
                      <a:gd name="connsiteX0" fmla="*/ 661619 w 1057337"/>
                      <a:gd name="connsiteY0" fmla="*/ 0 h 695391"/>
                      <a:gd name="connsiteX1" fmla="*/ 62 w 1057337"/>
                      <a:gd name="connsiteY1" fmla="*/ 695391 h 695391"/>
                      <a:gd name="connsiteX0" fmla="*/ 661633 w 1057351"/>
                      <a:gd name="connsiteY0" fmla="*/ 0 h 695391"/>
                      <a:gd name="connsiteX1" fmla="*/ 1057351 w 1057351"/>
                      <a:gd name="connsiteY1" fmla="*/ 138178 h 695391"/>
                      <a:gd name="connsiteX2" fmla="*/ 661633 w 1057351"/>
                      <a:gd name="connsiteY2" fmla="*/ 144016 h 695391"/>
                      <a:gd name="connsiteX3" fmla="*/ 661633 w 1057351"/>
                      <a:gd name="connsiteY3" fmla="*/ 0 h 695391"/>
                      <a:gd name="connsiteX0" fmla="*/ 499708 w 1057351"/>
                      <a:gd name="connsiteY0" fmla="*/ 626269 h 695391"/>
                      <a:gd name="connsiteX1" fmla="*/ 76 w 1057351"/>
                      <a:gd name="connsiteY1" fmla="*/ 695391 h 695391"/>
                      <a:gd name="connsiteX0" fmla="*/ 661691 w 1057409"/>
                      <a:gd name="connsiteY0" fmla="*/ 0 h 695391"/>
                      <a:gd name="connsiteX1" fmla="*/ 1057409 w 1057409"/>
                      <a:gd name="connsiteY1" fmla="*/ 138178 h 695391"/>
                      <a:gd name="connsiteX2" fmla="*/ 661691 w 1057409"/>
                      <a:gd name="connsiteY2" fmla="*/ 144016 h 695391"/>
                      <a:gd name="connsiteX3" fmla="*/ 661691 w 1057409"/>
                      <a:gd name="connsiteY3" fmla="*/ 0 h 695391"/>
                      <a:gd name="connsiteX0" fmla="*/ 499766 w 1057409"/>
                      <a:gd name="connsiteY0" fmla="*/ 626269 h 695391"/>
                      <a:gd name="connsiteX1" fmla="*/ 134 w 1057409"/>
                      <a:gd name="connsiteY1" fmla="*/ 695391 h 695391"/>
                      <a:gd name="connsiteX0" fmla="*/ 661557 w 1057275"/>
                      <a:gd name="connsiteY0" fmla="*/ 0 h 720419"/>
                      <a:gd name="connsiteX1" fmla="*/ 1057275 w 1057275"/>
                      <a:gd name="connsiteY1" fmla="*/ 138178 h 720419"/>
                      <a:gd name="connsiteX2" fmla="*/ 661557 w 1057275"/>
                      <a:gd name="connsiteY2" fmla="*/ 144016 h 720419"/>
                      <a:gd name="connsiteX3" fmla="*/ 661557 w 1057275"/>
                      <a:gd name="connsiteY3" fmla="*/ 0 h 720419"/>
                      <a:gd name="connsiteX0" fmla="*/ 499632 w 1057275"/>
                      <a:gd name="connsiteY0" fmla="*/ 626269 h 720419"/>
                      <a:gd name="connsiteX1" fmla="*/ 0 w 1057275"/>
                      <a:gd name="connsiteY1" fmla="*/ 695391 h 720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57275" h="720419" stroke="0" extrusionOk="0">
                        <a:moveTo>
                          <a:pt x="661557" y="0"/>
                        </a:moveTo>
                        <a:cubicBezTo>
                          <a:pt x="874040" y="0"/>
                          <a:pt x="1048661" y="60975"/>
                          <a:pt x="1057275" y="138178"/>
                        </a:cubicBezTo>
                        <a:lnTo>
                          <a:pt x="661557" y="144016"/>
                        </a:lnTo>
                        <a:lnTo>
                          <a:pt x="661557" y="0"/>
                        </a:lnTo>
                        <a:close/>
                      </a:path>
                      <a:path w="1057275" h="720419" fill="none">
                        <a:moveTo>
                          <a:pt x="499632" y="626269"/>
                        </a:moveTo>
                        <a:cubicBezTo>
                          <a:pt x="400171" y="716757"/>
                          <a:pt x="124736" y="746775"/>
                          <a:pt x="0" y="695391"/>
                        </a:cubicBezTo>
                      </a:path>
                    </a:pathLst>
                  </a:custGeom>
                  <a:ln>
                    <a:solidFill>
                      <a:schemeClr val="tx1"/>
                    </a:solidFill>
                    <a:headEnd type="stealth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333"/>
                  </a:p>
                </p:txBody>
              </p:sp>
              <p:sp>
                <p:nvSpPr>
                  <p:cNvPr id="27" name="Arc 28">
                    <a:extLst>
                      <a:ext uri="{FF2B5EF4-FFF2-40B4-BE49-F238E27FC236}">
                        <a16:creationId xmlns:a16="http://schemas.microsoft.com/office/drawing/2014/main" id="{390690F9-96AA-42DD-AE40-DDB84930CBCC}"/>
                      </a:ext>
                    </a:extLst>
                  </p:cNvPr>
                  <p:cNvSpPr/>
                  <p:nvPr/>
                </p:nvSpPr>
                <p:spPr>
                  <a:xfrm rot="15860969">
                    <a:off x="4258823" y="2822574"/>
                    <a:ext cx="1057275" cy="720419"/>
                  </a:xfrm>
                  <a:custGeom>
                    <a:avLst/>
                    <a:gdLst>
                      <a:gd name="connsiteX0" fmla="*/ 396044 w 792088"/>
                      <a:gd name="connsiteY0" fmla="*/ 0 h 288032"/>
                      <a:gd name="connsiteX1" fmla="*/ 791762 w 792088"/>
                      <a:gd name="connsiteY1" fmla="*/ 138178 h 288032"/>
                      <a:gd name="connsiteX2" fmla="*/ 396044 w 792088"/>
                      <a:gd name="connsiteY2" fmla="*/ 144016 h 288032"/>
                      <a:gd name="connsiteX3" fmla="*/ 396044 w 792088"/>
                      <a:gd name="connsiteY3" fmla="*/ 0 h 288032"/>
                      <a:gd name="connsiteX0" fmla="*/ 396044 w 792088"/>
                      <a:gd name="connsiteY0" fmla="*/ 0 h 288032"/>
                      <a:gd name="connsiteX1" fmla="*/ 791762 w 792088"/>
                      <a:gd name="connsiteY1" fmla="*/ 138178 h 288032"/>
                      <a:gd name="connsiteX0" fmla="*/ 661619 w 1057337"/>
                      <a:gd name="connsiteY0" fmla="*/ 0 h 695391"/>
                      <a:gd name="connsiteX1" fmla="*/ 1057337 w 1057337"/>
                      <a:gd name="connsiteY1" fmla="*/ 138178 h 695391"/>
                      <a:gd name="connsiteX2" fmla="*/ 661619 w 1057337"/>
                      <a:gd name="connsiteY2" fmla="*/ 144016 h 695391"/>
                      <a:gd name="connsiteX3" fmla="*/ 661619 w 1057337"/>
                      <a:gd name="connsiteY3" fmla="*/ 0 h 695391"/>
                      <a:gd name="connsiteX0" fmla="*/ 661619 w 1057337"/>
                      <a:gd name="connsiteY0" fmla="*/ 0 h 695391"/>
                      <a:gd name="connsiteX1" fmla="*/ 62 w 1057337"/>
                      <a:gd name="connsiteY1" fmla="*/ 695391 h 695391"/>
                      <a:gd name="connsiteX0" fmla="*/ 661633 w 1057351"/>
                      <a:gd name="connsiteY0" fmla="*/ 0 h 695391"/>
                      <a:gd name="connsiteX1" fmla="*/ 1057351 w 1057351"/>
                      <a:gd name="connsiteY1" fmla="*/ 138178 h 695391"/>
                      <a:gd name="connsiteX2" fmla="*/ 661633 w 1057351"/>
                      <a:gd name="connsiteY2" fmla="*/ 144016 h 695391"/>
                      <a:gd name="connsiteX3" fmla="*/ 661633 w 1057351"/>
                      <a:gd name="connsiteY3" fmla="*/ 0 h 695391"/>
                      <a:gd name="connsiteX0" fmla="*/ 499708 w 1057351"/>
                      <a:gd name="connsiteY0" fmla="*/ 626269 h 695391"/>
                      <a:gd name="connsiteX1" fmla="*/ 76 w 1057351"/>
                      <a:gd name="connsiteY1" fmla="*/ 695391 h 695391"/>
                      <a:gd name="connsiteX0" fmla="*/ 661691 w 1057409"/>
                      <a:gd name="connsiteY0" fmla="*/ 0 h 695391"/>
                      <a:gd name="connsiteX1" fmla="*/ 1057409 w 1057409"/>
                      <a:gd name="connsiteY1" fmla="*/ 138178 h 695391"/>
                      <a:gd name="connsiteX2" fmla="*/ 661691 w 1057409"/>
                      <a:gd name="connsiteY2" fmla="*/ 144016 h 695391"/>
                      <a:gd name="connsiteX3" fmla="*/ 661691 w 1057409"/>
                      <a:gd name="connsiteY3" fmla="*/ 0 h 695391"/>
                      <a:gd name="connsiteX0" fmla="*/ 499766 w 1057409"/>
                      <a:gd name="connsiteY0" fmla="*/ 626269 h 695391"/>
                      <a:gd name="connsiteX1" fmla="*/ 134 w 1057409"/>
                      <a:gd name="connsiteY1" fmla="*/ 695391 h 695391"/>
                      <a:gd name="connsiteX0" fmla="*/ 661557 w 1057275"/>
                      <a:gd name="connsiteY0" fmla="*/ 0 h 720419"/>
                      <a:gd name="connsiteX1" fmla="*/ 1057275 w 1057275"/>
                      <a:gd name="connsiteY1" fmla="*/ 138178 h 720419"/>
                      <a:gd name="connsiteX2" fmla="*/ 661557 w 1057275"/>
                      <a:gd name="connsiteY2" fmla="*/ 144016 h 720419"/>
                      <a:gd name="connsiteX3" fmla="*/ 661557 w 1057275"/>
                      <a:gd name="connsiteY3" fmla="*/ 0 h 720419"/>
                      <a:gd name="connsiteX0" fmla="*/ 499632 w 1057275"/>
                      <a:gd name="connsiteY0" fmla="*/ 626269 h 720419"/>
                      <a:gd name="connsiteX1" fmla="*/ 0 w 1057275"/>
                      <a:gd name="connsiteY1" fmla="*/ 695391 h 720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57275" h="720419" stroke="0" extrusionOk="0">
                        <a:moveTo>
                          <a:pt x="661557" y="0"/>
                        </a:moveTo>
                        <a:cubicBezTo>
                          <a:pt x="874040" y="0"/>
                          <a:pt x="1048661" y="60975"/>
                          <a:pt x="1057275" y="138178"/>
                        </a:cubicBezTo>
                        <a:lnTo>
                          <a:pt x="661557" y="144016"/>
                        </a:lnTo>
                        <a:lnTo>
                          <a:pt x="661557" y="0"/>
                        </a:lnTo>
                        <a:close/>
                      </a:path>
                      <a:path w="1057275" h="720419" fill="none">
                        <a:moveTo>
                          <a:pt x="499632" y="626269"/>
                        </a:moveTo>
                        <a:cubicBezTo>
                          <a:pt x="400171" y="716757"/>
                          <a:pt x="124736" y="746775"/>
                          <a:pt x="0" y="695391"/>
                        </a:cubicBezTo>
                      </a:path>
                    </a:pathLst>
                  </a:custGeom>
                  <a:ln>
                    <a:solidFill>
                      <a:schemeClr val="tx1"/>
                    </a:solidFill>
                    <a:headEnd type="stealth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333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C5AD8BA-BBDD-48FA-B705-F1C637CB2619}"/>
                    </a:ext>
                  </a:extLst>
                </p:cNvPr>
                <p:cNvGrpSpPr/>
                <p:nvPr/>
              </p:nvGrpSpPr>
              <p:grpSpPr>
                <a:xfrm>
                  <a:off x="4067944" y="2204864"/>
                  <a:ext cx="2301127" cy="1985389"/>
                  <a:chOff x="4067944" y="2204864"/>
                  <a:chExt cx="2301127" cy="1985389"/>
                </a:xfrm>
              </p:grpSpPr>
              <p:sp>
                <p:nvSpPr>
                  <p:cNvPr id="22" name="Cube 27">
                    <a:extLst>
                      <a:ext uri="{FF2B5EF4-FFF2-40B4-BE49-F238E27FC236}">
                        <a16:creationId xmlns:a16="http://schemas.microsoft.com/office/drawing/2014/main" id="{D9D57974-B649-4530-A602-EB304AF50936}"/>
                      </a:ext>
                    </a:extLst>
                  </p:cNvPr>
                  <p:cNvSpPr/>
                  <p:nvPr/>
                </p:nvSpPr>
                <p:spPr>
                  <a:xfrm>
                    <a:off x="4067944" y="2204864"/>
                    <a:ext cx="1980220" cy="1653327"/>
                  </a:xfrm>
                  <a:custGeom>
                    <a:avLst/>
                    <a:gdLst>
                      <a:gd name="connsiteX0" fmla="*/ 0 w 1980220"/>
                      <a:gd name="connsiteY0" fmla="*/ 413332 h 1653327"/>
                      <a:gd name="connsiteX1" fmla="*/ 1566888 w 1980220"/>
                      <a:gd name="connsiteY1" fmla="*/ 413332 h 1653327"/>
                      <a:gd name="connsiteX2" fmla="*/ 1566888 w 1980220"/>
                      <a:gd name="connsiteY2" fmla="*/ 1653327 h 1653327"/>
                      <a:gd name="connsiteX3" fmla="*/ 0 w 1980220"/>
                      <a:gd name="connsiteY3" fmla="*/ 1653327 h 1653327"/>
                      <a:gd name="connsiteX4" fmla="*/ 0 w 1980220"/>
                      <a:gd name="connsiteY4" fmla="*/ 413332 h 1653327"/>
                      <a:gd name="connsiteX0" fmla="*/ 1566888 w 1980220"/>
                      <a:gd name="connsiteY0" fmla="*/ 413332 h 1653327"/>
                      <a:gd name="connsiteX1" fmla="*/ 1980220 w 1980220"/>
                      <a:gd name="connsiteY1" fmla="*/ 0 h 1653327"/>
                      <a:gd name="connsiteX2" fmla="*/ 1980220 w 1980220"/>
                      <a:gd name="connsiteY2" fmla="*/ 1239995 h 1653327"/>
                      <a:gd name="connsiteX3" fmla="*/ 1566888 w 1980220"/>
                      <a:gd name="connsiteY3" fmla="*/ 1653327 h 1653327"/>
                      <a:gd name="connsiteX4" fmla="*/ 1566888 w 1980220"/>
                      <a:gd name="connsiteY4" fmla="*/ 413332 h 1653327"/>
                      <a:gd name="connsiteX0" fmla="*/ 0 w 1980220"/>
                      <a:gd name="connsiteY0" fmla="*/ 413332 h 1653327"/>
                      <a:gd name="connsiteX1" fmla="*/ 413332 w 1980220"/>
                      <a:gd name="connsiteY1" fmla="*/ 0 h 1653327"/>
                      <a:gd name="connsiteX2" fmla="*/ 1980220 w 1980220"/>
                      <a:gd name="connsiteY2" fmla="*/ 0 h 1653327"/>
                      <a:gd name="connsiteX3" fmla="*/ 1566888 w 1980220"/>
                      <a:gd name="connsiteY3" fmla="*/ 413332 h 1653327"/>
                      <a:gd name="connsiteX4" fmla="*/ 0 w 1980220"/>
                      <a:gd name="connsiteY4" fmla="*/ 413332 h 1653327"/>
                      <a:gd name="connsiteX0" fmla="*/ 0 w 1980220"/>
                      <a:gd name="connsiteY0" fmla="*/ 413332 h 1653327"/>
                      <a:gd name="connsiteX1" fmla="*/ 413332 w 1980220"/>
                      <a:gd name="connsiteY1" fmla="*/ 0 h 1653327"/>
                      <a:gd name="connsiteX2" fmla="*/ 1980220 w 1980220"/>
                      <a:gd name="connsiteY2" fmla="*/ 0 h 1653327"/>
                      <a:gd name="connsiteX3" fmla="*/ 1980220 w 1980220"/>
                      <a:gd name="connsiteY3" fmla="*/ 1239995 h 1653327"/>
                      <a:gd name="connsiteX4" fmla="*/ 1566888 w 1980220"/>
                      <a:gd name="connsiteY4" fmla="*/ 1653327 h 1653327"/>
                      <a:gd name="connsiteX5" fmla="*/ 0 w 1980220"/>
                      <a:gd name="connsiteY5" fmla="*/ 1653327 h 1653327"/>
                      <a:gd name="connsiteX6" fmla="*/ 0 w 1980220"/>
                      <a:gd name="connsiteY6" fmla="*/ 413332 h 1653327"/>
                      <a:gd name="connsiteX7" fmla="*/ 0 w 1980220"/>
                      <a:gd name="connsiteY7" fmla="*/ 413332 h 1653327"/>
                      <a:gd name="connsiteX8" fmla="*/ 1566888 w 1980220"/>
                      <a:gd name="connsiteY8" fmla="*/ 413332 h 1653327"/>
                      <a:gd name="connsiteX9" fmla="*/ 1980220 w 1980220"/>
                      <a:gd name="connsiteY9" fmla="*/ 0 h 1653327"/>
                      <a:gd name="connsiteX10" fmla="*/ 1566888 w 1980220"/>
                      <a:gd name="connsiteY10" fmla="*/ 413332 h 1653327"/>
                      <a:gd name="connsiteX11" fmla="*/ 1566888 w 1980220"/>
                      <a:gd name="connsiteY11" fmla="*/ 1653327 h 1653327"/>
                      <a:gd name="connsiteX0" fmla="*/ 0 w 1980220"/>
                      <a:gd name="connsiteY0" fmla="*/ 413332 h 1653327"/>
                      <a:gd name="connsiteX1" fmla="*/ 1566888 w 1980220"/>
                      <a:gd name="connsiteY1" fmla="*/ 413332 h 1653327"/>
                      <a:gd name="connsiteX2" fmla="*/ 1566888 w 1980220"/>
                      <a:gd name="connsiteY2" fmla="*/ 1653327 h 1653327"/>
                      <a:gd name="connsiteX3" fmla="*/ 0 w 1980220"/>
                      <a:gd name="connsiteY3" fmla="*/ 1653327 h 1653327"/>
                      <a:gd name="connsiteX4" fmla="*/ 0 w 1980220"/>
                      <a:gd name="connsiteY4" fmla="*/ 413332 h 1653327"/>
                      <a:gd name="connsiteX0" fmla="*/ 1566888 w 1980220"/>
                      <a:gd name="connsiteY0" fmla="*/ 413332 h 1653327"/>
                      <a:gd name="connsiteX1" fmla="*/ 1980220 w 1980220"/>
                      <a:gd name="connsiteY1" fmla="*/ 0 h 1653327"/>
                      <a:gd name="connsiteX2" fmla="*/ 1980220 w 1980220"/>
                      <a:gd name="connsiteY2" fmla="*/ 1239995 h 1653327"/>
                      <a:gd name="connsiteX3" fmla="*/ 1566888 w 1980220"/>
                      <a:gd name="connsiteY3" fmla="*/ 1653327 h 1653327"/>
                      <a:gd name="connsiteX4" fmla="*/ 1566888 w 1980220"/>
                      <a:gd name="connsiteY4" fmla="*/ 413332 h 1653327"/>
                      <a:gd name="connsiteX0" fmla="*/ 0 w 1980220"/>
                      <a:gd name="connsiteY0" fmla="*/ 413332 h 1653327"/>
                      <a:gd name="connsiteX1" fmla="*/ 413332 w 1980220"/>
                      <a:gd name="connsiteY1" fmla="*/ 0 h 1653327"/>
                      <a:gd name="connsiteX2" fmla="*/ 1980220 w 1980220"/>
                      <a:gd name="connsiteY2" fmla="*/ 0 h 1653327"/>
                      <a:gd name="connsiteX3" fmla="*/ 1566888 w 1980220"/>
                      <a:gd name="connsiteY3" fmla="*/ 413332 h 1653327"/>
                      <a:gd name="connsiteX4" fmla="*/ 0 w 1980220"/>
                      <a:gd name="connsiteY4" fmla="*/ 413332 h 1653327"/>
                      <a:gd name="connsiteX0" fmla="*/ 0 w 1980220"/>
                      <a:gd name="connsiteY0" fmla="*/ 413332 h 1653327"/>
                      <a:gd name="connsiteX1" fmla="*/ 430001 w 1980220"/>
                      <a:gd name="connsiteY1" fmla="*/ 0 h 1653327"/>
                      <a:gd name="connsiteX2" fmla="*/ 1980220 w 1980220"/>
                      <a:gd name="connsiteY2" fmla="*/ 0 h 1653327"/>
                      <a:gd name="connsiteX3" fmla="*/ 1980220 w 1980220"/>
                      <a:gd name="connsiteY3" fmla="*/ 1239995 h 1653327"/>
                      <a:gd name="connsiteX4" fmla="*/ 1566888 w 1980220"/>
                      <a:gd name="connsiteY4" fmla="*/ 1653327 h 1653327"/>
                      <a:gd name="connsiteX5" fmla="*/ 0 w 1980220"/>
                      <a:gd name="connsiteY5" fmla="*/ 1653327 h 1653327"/>
                      <a:gd name="connsiteX6" fmla="*/ 0 w 1980220"/>
                      <a:gd name="connsiteY6" fmla="*/ 413332 h 1653327"/>
                      <a:gd name="connsiteX7" fmla="*/ 0 w 1980220"/>
                      <a:gd name="connsiteY7" fmla="*/ 413332 h 1653327"/>
                      <a:gd name="connsiteX8" fmla="*/ 1566888 w 1980220"/>
                      <a:gd name="connsiteY8" fmla="*/ 413332 h 1653327"/>
                      <a:gd name="connsiteX9" fmla="*/ 1980220 w 1980220"/>
                      <a:gd name="connsiteY9" fmla="*/ 0 h 1653327"/>
                      <a:gd name="connsiteX10" fmla="*/ 1566888 w 1980220"/>
                      <a:gd name="connsiteY10" fmla="*/ 413332 h 1653327"/>
                      <a:gd name="connsiteX11" fmla="*/ 1566888 w 1980220"/>
                      <a:gd name="connsiteY11" fmla="*/ 1653327 h 1653327"/>
                      <a:gd name="connsiteX0" fmla="*/ 0 w 1980220"/>
                      <a:gd name="connsiteY0" fmla="*/ 413332 h 1653327"/>
                      <a:gd name="connsiteX1" fmla="*/ 1566888 w 1980220"/>
                      <a:gd name="connsiteY1" fmla="*/ 413332 h 1653327"/>
                      <a:gd name="connsiteX2" fmla="*/ 1566888 w 1980220"/>
                      <a:gd name="connsiteY2" fmla="*/ 1653327 h 1653327"/>
                      <a:gd name="connsiteX3" fmla="*/ 0 w 1980220"/>
                      <a:gd name="connsiteY3" fmla="*/ 1653327 h 1653327"/>
                      <a:gd name="connsiteX4" fmla="*/ 0 w 1980220"/>
                      <a:gd name="connsiteY4" fmla="*/ 413332 h 1653327"/>
                      <a:gd name="connsiteX0" fmla="*/ 1566888 w 1980220"/>
                      <a:gd name="connsiteY0" fmla="*/ 413332 h 1653327"/>
                      <a:gd name="connsiteX1" fmla="*/ 1980220 w 1980220"/>
                      <a:gd name="connsiteY1" fmla="*/ 0 h 1653327"/>
                      <a:gd name="connsiteX2" fmla="*/ 1980220 w 1980220"/>
                      <a:gd name="connsiteY2" fmla="*/ 1239995 h 1653327"/>
                      <a:gd name="connsiteX3" fmla="*/ 1566888 w 1980220"/>
                      <a:gd name="connsiteY3" fmla="*/ 1653327 h 1653327"/>
                      <a:gd name="connsiteX4" fmla="*/ 1566888 w 1980220"/>
                      <a:gd name="connsiteY4" fmla="*/ 413332 h 1653327"/>
                      <a:gd name="connsiteX0" fmla="*/ 0 w 1980220"/>
                      <a:gd name="connsiteY0" fmla="*/ 413332 h 1653327"/>
                      <a:gd name="connsiteX1" fmla="*/ 413332 w 1980220"/>
                      <a:gd name="connsiteY1" fmla="*/ 0 h 1653327"/>
                      <a:gd name="connsiteX2" fmla="*/ 1980220 w 1980220"/>
                      <a:gd name="connsiteY2" fmla="*/ 0 h 1653327"/>
                      <a:gd name="connsiteX3" fmla="*/ 1566888 w 1980220"/>
                      <a:gd name="connsiteY3" fmla="*/ 413332 h 1653327"/>
                      <a:gd name="connsiteX4" fmla="*/ 0 w 1980220"/>
                      <a:gd name="connsiteY4" fmla="*/ 413332 h 1653327"/>
                      <a:gd name="connsiteX0" fmla="*/ 0 w 1980220"/>
                      <a:gd name="connsiteY0" fmla="*/ 413332 h 1653327"/>
                      <a:gd name="connsiteX1" fmla="*/ 430001 w 1980220"/>
                      <a:gd name="connsiteY1" fmla="*/ 0 h 1653327"/>
                      <a:gd name="connsiteX2" fmla="*/ 1980220 w 1980220"/>
                      <a:gd name="connsiteY2" fmla="*/ 0 h 1653327"/>
                      <a:gd name="connsiteX3" fmla="*/ 1980220 w 1980220"/>
                      <a:gd name="connsiteY3" fmla="*/ 1223326 h 1653327"/>
                      <a:gd name="connsiteX4" fmla="*/ 1566888 w 1980220"/>
                      <a:gd name="connsiteY4" fmla="*/ 1653327 h 1653327"/>
                      <a:gd name="connsiteX5" fmla="*/ 0 w 1980220"/>
                      <a:gd name="connsiteY5" fmla="*/ 1653327 h 1653327"/>
                      <a:gd name="connsiteX6" fmla="*/ 0 w 1980220"/>
                      <a:gd name="connsiteY6" fmla="*/ 413332 h 1653327"/>
                      <a:gd name="connsiteX7" fmla="*/ 0 w 1980220"/>
                      <a:gd name="connsiteY7" fmla="*/ 413332 h 1653327"/>
                      <a:gd name="connsiteX8" fmla="*/ 1566888 w 1980220"/>
                      <a:gd name="connsiteY8" fmla="*/ 413332 h 1653327"/>
                      <a:gd name="connsiteX9" fmla="*/ 1980220 w 1980220"/>
                      <a:gd name="connsiteY9" fmla="*/ 0 h 1653327"/>
                      <a:gd name="connsiteX10" fmla="*/ 1566888 w 1980220"/>
                      <a:gd name="connsiteY10" fmla="*/ 413332 h 1653327"/>
                      <a:gd name="connsiteX11" fmla="*/ 1566888 w 1980220"/>
                      <a:gd name="connsiteY11" fmla="*/ 1653327 h 1653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980220" h="1653327" stroke="0" extrusionOk="0">
                        <a:moveTo>
                          <a:pt x="0" y="413332"/>
                        </a:moveTo>
                        <a:lnTo>
                          <a:pt x="1566888" y="413332"/>
                        </a:lnTo>
                        <a:lnTo>
                          <a:pt x="1566888" y="1653327"/>
                        </a:lnTo>
                        <a:lnTo>
                          <a:pt x="0" y="1653327"/>
                        </a:lnTo>
                        <a:lnTo>
                          <a:pt x="0" y="413332"/>
                        </a:lnTo>
                        <a:close/>
                      </a:path>
                      <a:path w="1980220" h="1653327" fill="darkenLess" stroke="0" extrusionOk="0">
                        <a:moveTo>
                          <a:pt x="1566888" y="413332"/>
                        </a:moveTo>
                        <a:lnTo>
                          <a:pt x="1980220" y="0"/>
                        </a:lnTo>
                        <a:lnTo>
                          <a:pt x="1980220" y="1239995"/>
                        </a:lnTo>
                        <a:lnTo>
                          <a:pt x="1566888" y="1653327"/>
                        </a:lnTo>
                        <a:lnTo>
                          <a:pt x="1566888" y="413332"/>
                        </a:lnTo>
                        <a:close/>
                      </a:path>
                      <a:path w="1980220" h="1653327" fill="lightenLess" stroke="0" extrusionOk="0">
                        <a:moveTo>
                          <a:pt x="0" y="413332"/>
                        </a:moveTo>
                        <a:lnTo>
                          <a:pt x="413332" y="0"/>
                        </a:lnTo>
                        <a:lnTo>
                          <a:pt x="1980220" y="0"/>
                        </a:lnTo>
                        <a:lnTo>
                          <a:pt x="1566888" y="413332"/>
                        </a:lnTo>
                        <a:lnTo>
                          <a:pt x="0" y="413332"/>
                        </a:lnTo>
                        <a:close/>
                      </a:path>
                      <a:path w="1980220" h="1653327" fill="none" extrusionOk="0">
                        <a:moveTo>
                          <a:pt x="0" y="413332"/>
                        </a:moveTo>
                        <a:lnTo>
                          <a:pt x="430001" y="0"/>
                        </a:lnTo>
                        <a:lnTo>
                          <a:pt x="1980220" y="0"/>
                        </a:lnTo>
                        <a:lnTo>
                          <a:pt x="1980220" y="1223326"/>
                        </a:lnTo>
                        <a:lnTo>
                          <a:pt x="1566888" y="1653327"/>
                        </a:lnTo>
                        <a:lnTo>
                          <a:pt x="0" y="1653327"/>
                        </a:lnTo>
                        <a:lnTo>
                          <a:pt x="0" y="413332"/>
                        </a:lnTo>
                        <a:close/>
                        <a:moveTo>
                          <a:pt x="0" y="413332"/>
                        </a:moveTo>
                        <a:lnTo>
                          <a:pt x="1566888" y="413332"/>
                        </a:lnTo>
                        <a:lnTo>
                          <a:pt x="1980220" y="0"/>
                        </a:lnTo>
                        <a:moveTo>
                          <a:pt x="1566888" y="413332"/>
                        </a:moveTo>
                        <a:lnTo>
                          <a:pt x="1566888" y="1653327"/>
                        </a:lnTo>
                      </a:path>
                    </a:pathLst>
                  </a:custGeom>
                  <a:noFill/>
                  <a:ln w="19050"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333"/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22DCD2E9-54A1-42D4-AD3C-91847B260C86}"/>
                      </a:ext>
                    </a:extLst>
                  </p:cNvPr>
                  <p:cNvSpPr txBox="1"/>
                  <p:nvPr/>
                </p:nvSpPr>
                <p:spPr>
                  <a:xfrm>
                    <a:off x="4713407" y="3792190"/>
                    <a:ext cx="384971" cy="3980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333" b="1">
                        <a:solidFill>
                          <a:srgbClr val="00B050"/>
                        </a:solidFill>
                      </a:rPr>
                      <a:t>Y</a:t>
                    </a: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2C3293A-E213-45C6-BE6F-62D005BCC7B8}"/>
                      </a:ext>
                    </a:extLst>
                  </p:cNvPr>
                  <p:cNvSpPr txBox="1"/>
                  <p:nvPr/>
                </p:nvSpPr>
                <p:spPr>
                  <a:xfrm>
                    <a:off x="5994438" y="2246993"/>
                    <a:ext cx="374633" cy="3980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333" b="1">
                        <a:solidFill>
                          <a:srgbClr val="00B050"/>
                        </a:solidFill>
                      </a:rPr>
                      <a:t>Z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58B0761-34ED-41D8-B669-1ECC0F93527A}"/>
                      </a:ext>
                    </a:extLst>
                  </p:cNvPr>
                  <p:cNvSpPr txBox="1"/>
                  <p:nvPr/>
                </p:nvSpPr>
                <p:spPr>
                  <a:xfrm>
                    <a:off x="5796137" y="3487905"/>
                    <a:ext cx="389106" cy="3980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333" b="1">
                        <a:solidFill>
                          <a:srgbClr val="00B050"/>
                        </a:solidFill>
                      </a:rPr>
                      <a:t>X</a:t>
                    </a: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66BA7127-066E-430E-83C6-606E5862AEEE}"/>
                    </a:ext>
                  </a:extLst>
                </p:cNvPr>
                <p:cNvGrpSpPr/>
                <p:nvPr/>
              </p:nvGrpSpPr>
              <p:grpSpPr>
                <a:xfrm>
                  <a:off x="4499992" y="2618196"/>
                  <a:ext cx="1134840" cy="1239995"/>
                  <a:chOff x="4499992" y="2618196"/>
                  <a:chExt cx="1134840" cy="1239995"/>
                </a:xfrm>
              </p:grpSpPr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89AFF952-9D91-4D14-B4E3-3C8F04D238A1}"/>
                      </a:ext>
                    </a:extLst>
                  </p:cNvPr>
                  <p:cNvCxnSpPr/>
                  <p:nvPr/>
                </p:nvCxnSpPr>
                <p:spPr>
                  <a:xfrm>
                    <a:off x="4499992" y="3426145"/>
                    <a:ext cx="1134840" cy="43204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6E5AC987-2071-4AF5-AAC8-CC77518A2E45}"/>
                      </a:ext>
                    </a:extLst>
                  </p:cNvPr>
                  <p:cNvCxnSpPr>
                    <a:endCxn id="22" idx="8"/>
                  </p:cNvCxnSpPr>
                  <p:nvPr/>
                </p:nvCxnSpPr>
                <p:spPr>
                  <a:xfrm flipV="1">
                    <a:off x="4716016" y="2618196"/>
                    <a:ext cx="918816" cy="88281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3A35C99-A608-48E8-B1EC-AF39621F41A3}"/>
                      </a:ext>
                    </a:extLst>
                  </p:cNvPr>
                  <p:cNvSpPr txBox="1"/>
                  <p:nvPr/>
                </p:nvSpPr>
                <p:spPr>
                  <a:xfrm>
                    <a:off x="5024388" y="2755669"/>
                    <a:ext cx="314676" cy="3433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067" b="1">
                        <a:solidFill>
                          <a:srgbClr val="FF0000"/>
                        </a:solidFill>
                      </a:rPr>
                      <a:t>r</a:t>
                    </a: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B25B4A6-0469-41B5-8B77-3C270286F347}"/>
                      </a:ext>
                    </a:extLst>
                  </p:cNvPr>
                  <p:cNvSpPr txBox="1"/>
                  <p:nvPr/>
                </p:nvSpPr>
                <p:spPr>
                  <a:xfrm>
                    <a:off x="5272054" y="3458273"/>
                    <a:ext cx="349822" cy="3433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067" b="1">
                        <a:solidFill>
                          <a:srgbClr val="FF0000"/>
                        </a:solidFill>
                      </a:rPr>
                      <a:t>p</a:t>
                    </a:r>
                  </a:p>
                </p:txBody>
              </p:sp>
            </p:grp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D63A5B-CF7D-4CF4-9A5B-DAB6A4561C21}"/>
                </a:ext>
              </a:extLst>
            </p:cNvPr>
            <p:cNvGrpSpPr/>
            <p:nvPr/>
          </p:nvGrpSpPr>
          <p:grpSpPr>
            <a:xfrm>
              <a:off x="8602148" y="3734759"/>
              <a:ext cx="1339920" cy="1285456"/>
              <a:chOff x="4789453" y="3468217"/>
              <a:chExt cx="1728192" cy="172024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928D45-F9B0-40FA-92A3-B5C6A12C857F}"/>
                  </a:ext>
                </a:extLst>
              </p:cNvPr>
              <p:cNvSpPr txBox="1"/>
              <p:nvPr/>
            </p:nvSpPr>
            <p:spPr>
              <a:xfrm>
                <a:off x="4789453" y="4405893"/>
                <a:ext cx="1728192" cy="782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/>
                  <a:t>Equator</a:t>
                </a:r>
                <a:br>
                  <a:rPr lang="en-AU" sz="1600"/>
                </a:br>
                <a:endParaRPr lang="en-AU" sz="1600"/>
              </a:p>
            </p:txBody>
          </p:sp>
          <p:sp>
            <p:nvSpPr>
              <p:cNvPr id="12" name="Arc 28">
                <a:extLst>
                  <a:ext uri="{FF2B5EF4-FFF2-40B4-BE49-F238E27FC236}">
                    <a16:creationId xmlns:a16="http://schemas.microsoft.com/office/drawing/2014/main" id="{F435C6A8-E4BF-4D56-8460-9F3A75D997DC}"/>
                  </a:ext>
                </a:extLst>
              </p:cNvPr>
              <p:cNvSpPr/>
              <p:nvPr/>
            </p:nvSpPr>
            <p:spPr>
              <a:xfrm rot="16814679">
                <a:off x="5411514" y="3636645"/>
                <a:ext cx="1057275" cy="720419"/>
              </a:xfrm>
              <a:custGeom>
                <a:avLst/>
                <a:gdLst>
                  <a:gd name="connsiteX0" fmla="*/ 396044 w 792088"/>
                  <a:gd name="connsiteY0" fmla="*/ 0 h 288032"/>
                  <a:gd name="connsiteX1" fmla="*/ 791762 w 792088"/>
                  <a:gd name="connsiteY1" fmla="*/ 138178 h 288032"/>
                  <a:gd name="connsiteX2" fmla="*/ 396044 w 792088"/>
                  <a:gd name="connsiteY2" fmla="*/ 144016 h 288032"/>
                  <a:gd name="connsiteX3" fmla="*/ 396044 w 792088"/>
                  <a:gd name="connsiteY3" fmla="*/ 0 h 288032"/>
                  <a:gd name="connsiteX0" fmla="*/ 396044 w 792088"/>
                  <a:gd name="connsiteY0" fmla="*/ 0 h 288032"/>
                  <a:gd name="connsiteX1" fmla="*/ 791762 w 792088"/>
                  <a:gd name="connsiteY1" fmla="*/ 138178 h 288032"/>
                  <a:gd name="connsiteX0" fmla="*/ 661619 w 1057337"/>
                  <a:gd name="connsiteY0" fmla="*/ 0 h 695391"/>
                  <a:gd name="connsiteX1" fmla="*/ 1057337 w 1057337"/>
                  <a:gd name="connsiteY1" fmla="*/ 138178 h 695391"/>
                  <a:gd name="connsiteX2" fmla="*/ 661619 w 1057337"/>
                  <a:gd name="connsiteY2" fmla="*/ 144016 h 695391"/>
                  <a:gd name="connsiteX3" fmla="*/ 661619 w 1057337"/>
                  <a:gd name="connsiteY3" fmla="*/ 0 h 695391"/>
                  <a:gd name="connsiteX0" fmla="*/ 661619 w 1057337"/>
                  <a:gd name="connsiteY0" fmla="*/ 0 h 695391"/>
                  <a:gd name="connsiteX1" fmla="*/ 62 w 1057337"/>
                  <a:gd name="connsiteY1" fmla="*/ 695391 h 695391"/>
                  <a:gd name="connsiteX0" fmla="*/ 661633 w 1057351"/>
                  <a:gd name="connsiteY0" fmla="*/ 0 h 695391"/>
                  <a:gd name="connsiteX1" fmla="*/ 1057351 w 1057351"/>
                  <a:gd name="connsiteY1" fmla="*/ 138178 h 695391"/>
                  <a:gd name="connsiteX2" fmla="*/ 661633 w 1057351"/>
                  <a:gd name="connsiteY2" fmla="*/ 144016 h 695391"/>
                  <a:gd name="connsiteX3" fmla="*/ 661633 w 1057351"/>
                  <a:gd name="connsiteY3" fmla="*/ 0 h 695391"/>
                  <a:gd name="connsiteX0" fmla="*/ 499708 w 1057351"/>
                  <a:gd name="connsiteY0" fmla="*/ 626269 h 695391"/>
                  <a:gd name="connsiteX1" fmla="*/ 76 w 1057351"/>
                  <a:gd name="connsiteY1" fmla="*/ 695391 h 695391"/>
                  <a:gd name="connsiteX0" fmla="*/ 661691 w 1057409"/>
                  <a:gd name="connsiteY0" fmla="*/ 0 h 695391"/>
                  <a:gd name="connsiteX1" fmla="*/ 1057409 w 1057409"/>
                  <a:gd name="connsiteY1" fmla="*/ 138178 h 695391"/>
                  <a:gd name="connsiteX2" fmla="*/ 661691 w 1057409"/>
                  <a:gd name="connsiteY2" fmla="*/ 144016 h 695391"/>
                  <a:gd name="connsiteX3" fmla="*/ 661691 w 1057409"/>
                  <a:gd name="connsiteY3" fmla="*/ 0 h 695391"/>
                  <a:gd name="connsiteX0" fmla="*/ 499766 w 1057409"/>
                  <a:gd name="connsiteY0" fmla="*/ 626269 h 695391"/>
                  <a:gd name="connsiteX1" fmla="*/ 134 w 1057409"/>
                  <a:gd name="connsiteY1" fmla="*/ 695391 h 695391"/>
                  <a:gd name="connsiteX0" fmla="*/ 661557 w 1057275"/>
                  <a:gd name="connsiteY0" fmla="*/ 0 h 720419"/>
                  <a:gd name="connsiteX1" fmla="*/ 1057275 w 1057275"/>
                  <a:gd name="connsiteY1" fmla="*/ 138178 h 720419"/>
                  <a:gd name="connsiteX2" fmla="*/ 661557 w 1057275"/>
                  <a:gd name="connsiteY2" fmla="*/ 144016 h 720419"/>
                  <a:gd name="connsiteX3" fmla="*/ 661557 w 1057275"/>
                  <a:gd name="connsiteY3" fmla="*/ 0 h 720419"/>
                  <a:gd name="connsiteX0" fmla="*/ 499632 w 1057275"/>
                  <a:gd name="connsiteY0" fmla="*/ 626269 h 720419"/>
                  <a:gd name="connsiteX1" fmla="*/ 0 w 1057275"/>
                  <a:gd name="connsiteY1" fmla="*/ 695391 h 720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7275" h="720419" stroke="0" extrusionOk="0">
                    <a:moveTo>
                      <a:pt x="661557" y="0"/>
                    </a:moveTo>
                    <a:cubicBezTo>
                      <a:pt x="874040" y="0"/>
                      <a:pt x="1048661" y="60975"/>
                      <a:pt x="1057275" y="138178"/>
                    </a:cubicBezTo>
                    <a:lnTo>
                      <a:pt x="661557" y="144016"/>
                    </a:lnTo>
                    <a:lnTo>
                      <a:pt x="661557" y="0"/>
                    </a:lnTo>
                    <a:close/>
                  </a:path>
                  <a:path w="1057275" h="720419" fill="none">
                    <a:moveTo>
                      <a:pt x="499632" y="626269"/>
                    </a:moveTo>
                    <a:cubicBezTo>
                      <a:pt x="400171" y="716757"/>
                      <a:pt x="124736" y="746775"/>
                      <a:pt x="0" y="695391"/>
                    </a:cubicBezTo>
                  </a:path>
                </a:pathLst>
              </a:custGeom>
              <a:ln>
                <a:solidFill>
                  <a:schemeClr val="tx1"/>
                </a:solidFill>
                <a:head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1333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5E9ACC-B073-4403-A1A7-A49F6E2A2380}"/>
                </a:ext>
              </a:extLst>
            </p:cNvPr>
            <p:cNvSpPr/>
            <p:nvPr/>
          </p:nvSpPr>
          <p:spPr>
            <a:xfrm>
              <a:off x="8441399" y="3449698"/>
              <a:ext cx="312906" cy="2974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333" i="1"/>
                <a:t>Φ</a:t>
              </a:r>
              <a:endParaRPr lang="en-AU" sz="1333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861785-8036-4047-B0C7-39FA2CEF7DDA}"/>
                </a:ext>
              </a:extLst>
            </p:cNvPr>
            <p:cNvSpPr/>
            <p:nvPr/>
          </p:nvSpPr>
          <p:spPr>
            <a:xfrm>
              <a:off x="8030608" y="3866080"/>
              <a:ext cx="243978" cy="2358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933" i="1"/>
                <a:t>λ</a:t>
              </a:r>
              <a:endParaRPr lang="en-AU" sz="933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802A9-6458-75C2-82A3-4E0954FA5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A67AF-BA32-4C24-B03B-7AAE567C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World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4ED4-638A-4EBD-9008-D888D85C3A0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737360"/>
            <a:ext cx="5270428" cy="4384592"/>
          </a:xfrm>
        </p:spPr>
        <p:txBody>
          <a:bodyPr>
            <a:normAutofit/>
          </a:bodyPr>
          <a:lstStyle/>
          <a:p>
            <a:r>
              <a:rPr lang="en-AU" dirty="0"/>
              <a:t>Geocentric Cartesian Coordinates</a:t>
            </a:r>
          </a:p>
          <a:p>
            <a:pPr lvl="1"/>
            <a:r>
              <a:rPr lang="en-AU" dirty="0"/>
              <a:t>Position and Orientation</a:t>
            </a:r>
          </a:p>
          <a:p>
            <a:r>
              <a:rPr lang="en-AU" dirty="0"/>
              <a:t>WGS-84 elliptical Earth model</a:t>
            </a:r>
          </a:p>
          <a:p>
            <a:r>
              <a:rPr lang="en-AU" dirty="0"/>
              <a:t>Units in meters and radians</a:t>
            </a:r>
          </a:p>
          <a:p>
            <a:r>
              <a:rPr lang="en-AU" dirty="0"/>
              <a:t>DIS V8 will clarify that geoid gravity model is not included</a:t>
            </a:r>
          </a:p>
          <a:p>
            <a:pPr lvl="1"/>
            <a:r>
              <a:rPr lang="en-AU" dirty="0"/>
              <a:t>Mean Sea Level is </a:t>
            </a:r>
            <a:r>
              <a:rPr lang="en-AU" dirty="0" err="1"/>
              <a:t>modeled</a:t>
            </a:r>
            <a:r>
              <a:rPr lang="en-AU" dirty="0"/>
              <a:t> as the WGS-84 ellipsoid</a:t>
            </a:r>
          </a:p>
          <a:p>
            <a:pPr lvl="1"/>
            <a:r>
              <a:rPr lang="en-AU" dirty="0"/>
              <a:t>Altitude is height above ellipsoid</a:t>
            </a:r>
          </a:p>
        </p:txBody>
      </p:sp>
    </p:spTree>
    <p:extLst>
      <p:ext uri="{BB962C8B-B14F-4D97-AF65-F5344CB8AC3E}">
        <p14:creationId xmlns:p14="http://schemas.microsoft.com/office/powerpoint/2010/main" val="2980717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AC24E-3AA7-1EE9-E5D4-53A118AC0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4130B-7CCD-4099-BA55-1633D69E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Entity Type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CB63-1899-4238-8B3D-F683A6F2B16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757680"/>
            <a:ext cx="5392348" cy="4364272"/>
          </a:xfrm>
        </p:spPr>
        <p:txBody>
          <a:bodyPr>
            <a:normAutofit/>
          </a:bodyPr>
          <a:lstStyle/>
          <a:p>
            <a:r>
              <a:rPr lang="en-AU" sz="3467"/>
              <a:t>Hierarchical designation of Entity Type</a:t>
            </a:r>
          </a:p>
          <a:p>
            <a:r>
              <a:rPr lang="en-AU" sz="3467"/>
              <a:t>Enumerations are listed in SISO-REF-010</a:t>
            </a:r>
          </a:p>
          <a:p>
            <a:pPr lvl="1"/>
            <a:r>
              <a:rPr lang="en-AU" sz="3200"/>
              <a:t>Over 20,000 entity types</a:t>
            </a:r>
          </a:p>
          <a:p>
            <a:endParaRPr lang="en-AU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26D4BA-30B5-4719-A375-0A4E2184BD53}"/>
              </a:ext>
            </a:extLst>
          </p:cNvPr>
          <p:cNvGraphicFramePr>
            <a:graphicFrameLocks noGrp="1"/>
          </p:cNvGraphicFramePr>
          <p:nvPr/>
        </p:nvGraphicFramePr>
        <p:xfrm>
          <a:off x="6054261" y="1759618"/>
          <a:ext cx="5994400" cy="3757614"/>
        </p:xfrm>
        <a:graphic>
          <a:graphicData uri="http://schemas.openxmlformats.org/drawingml/2006/table">
            <a:tbl>
              <a:tblPr/>
              <a:tblGrid>
                <a:gridCol w="2497667">
                  <a:extLst>
                    <a:ext uri="{9D8B030D-6E8A-4147-A177-3AD203B41FA5}">
                      <a16:colId xmlns:a16="http://schemas.microsoft.com/office/drawing/2014/main" val="156219725"/>
                    </a:ext>
                  </a:extLst>
                </a:gridCol>
                <a:gridCol w="3496733">
                  <a:extLst>
                    <a:ext uri="{9D8B030D-6E8A-4147-A177-3AD203B41FA5}">
                      <a16:colId xmlns:a16="http://schemas.microsoft.com/office/drawing/2014/main" val="770800566"/>
                    </a:ext>
                  </a:extLst>
                </a:gridCol>
              </a:tblGrid>
              <a:tr h="46990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ENTITY TYPE RECORD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598357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Entity Kind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8-bit enumeration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317992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Domain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8-bit enumeration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941569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Country of design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16-bit enumeration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90008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Category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8-bit enumeration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062996"/>
                  </a:ext>
                </a:extLst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Sub-Category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8-bit enumeration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4475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Specific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8-bit enumeration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2653524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Extra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8-bit enumeration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109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884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3D65-8AD8-492E-8ECC-F914259F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Examples of Type Enumerations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D3AEF1-3D89-44C9-8C01-DF656AD7E3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9349" y="1628801"/>
          <a:ext cx="11617288" cy="1320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161">
                  <a:extLst>
                    <a:ext uri="{9D8B030D-6E8A-4147-A177-3AD203B41FA5}">
                      <a16:colId xmlns:a16="http://schemas.microsoft.com/office/drawing/2014/main" val="1819111771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4148653649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843092750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521593438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438790395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4273674394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103070057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390553307"/>
                    </a:ext>
                  </a:extLst>
                </a:gridCol>
              </a:tblGrid>
              <a:tr h="619465">
                <a:tc>
                  <a:txBody>
                    <a:bodyPr/>
                    <a:lstStyle/>
                    <a:p>
                      <a:pPr algn="ctr"/>
                      <a:endParaRPr lang="en-AU" sz="150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Kind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Domain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Country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Category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Sub-Category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Specific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Extra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209484203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AU" sz="2000"/>
                        <a:t>F-35A CTOL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225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12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-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395460106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8F2F08-7341-A19E-FF9E-1446F471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F0E2F-DFFD-4C21-AB86-82BB4C20A865}"/>
              </a:ext>
            </a:extLst>
          </p:cNvPr>
          <p:cNvSpPr txBox="1"/>
          <p:nvPr/>
        </p:nvSpPr>
        <p:spPr>
          <a:xfrm>
            <a:off x="1896221" y="2625106"/>
            <a:ext cx="1132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Platform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A191D-B713-49C2-8D31-68A3A8DC3E30}"/>
              </a:ext>
            </a:extLst>
          </p:cNvPr>
          <p:cNvSpPr txBox="1"/>
          <p:nvPr/>
        </p:nvSpPr>
        <p:spPr>
          <a:xfrm>
            <a:off x="3649874" y="2621595"/>
            <a:ext cx="49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6C7D5-0ABF-4C1F-BA16-D72FC5051025}"/>
              </a:ext>
            </a:extLst>
          </p:cNvPr>
          <p:cNvSpPr txBox="1"/>
          <p:nvPr/>
        </p:nvSpPr>
        <p:spPr>
          <a:xfrm>
            <a:off x="5032711" y="2626511"/>
            <a:ext cx="64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950C2-7A93-4071-90B4-BE1DCBC0F1E2}"/>
              </a:ext>
            </a:extLst>
          </p:cNvPr>
          <p:cNvSpPr txBox="1"/>
          <p:nvPr/>
        </p:nvSpPr>
        <p:spPr>
          <a:xfrm>
            <a:off x="6348127" y="261035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Fighter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04EE1D-A907-43A2-B07F-48CB66B87ACA}"/>
              </a:ext>
            </a:extLst>
          </p:cNvPr>
          <p:cNvSpPr txBox="1"/>
          <p:nvPr/>
        </p:nvSpPr>
        <p:spPr>
          <a:xfrm>
            <a:off x="7924800" y="260263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F-35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624E3-F672-4442-9C22-B22350CAE510}"/>
              </a:ext>
            </a:extLst>
          </p:cNvPr>
          <p:cNvSpPr txBox="1"/>
          <p:nvPr/>
        </p:nvSpPr>
        <p:spPr>
          <a:xfrm>
            <a:off x="9526755" y="2611762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4F755-247B-45DA-8515-F5CF17BC54E5}"/>
              </a:ext>
            </a:extLst>
          </p:cNvPr>
          <p:cNvSpPr txBox="1"/>
          <p:nvPr/>
        </p:nvSpPr>
        <p:spPr>
          <a:xfrm>
            <a:off x="251509" y="3011872"/>
            <a:ext cx="2279791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Kind</a:t>
            </a:r>
          </a:p>
          <a:p>
            <a:pPr marL="514350" indent="-514350">
              <a:buAutoNum type="arabicPlain"/>
            </a:pPr>
            <a:r>
              <a:rPr lang="en-US" sz="1600" dirty="0"/>
              <a:t>Platform</a:t>
            </a:r>
          </a:p>
          <a:p>
            <a:pPr marL="514350" indent="-514350">
              <a:buAutoNum type="arabicPlain"/>
            </a:pPr>
            <a:r>
              <a:rPr lang="en-US" sz="1600" dirty="0"/>
              <a:t>Munition</a:t>
            </a:r>
          </a:p>
          <a:p>
            <a:pPr marL="514350" indent="-514350">
              <a:buAutoNum type="arabicPlain"/>
            </a:pPr>
            <a:r>
              <a:rPr lang="en-US" sz="1600" dirty="0"/>
              <a:t>Life Form</a:t>
            </a:r>
          </a:p>
          <a:p>
            <a:pPr marL="514350" indent="-514350">
              <a:buAutoNum type="arabicPlain"/>
            </a:pPr>
            <a:r>
              <a:rPr lang="en-US" sz="1600" dirty="0"/>
              <a:t>Environmental</a:t>
            </a:r>
          </a:p>
          <a:p>
            <a:pPr marL="514350" indent="-514350">
              <a:buAutoNum type="arabicPlain"/>
            </a:pPr>
            <a:r>
              <a:rPr lang="en-US" sz="1600" dirty="0"/>
              <a:t>Cultural feature</a:t>
            </a:r>
          </a:p>
          <a:p>
            <a:pPr marL="514350" indent="-514350">
              <a:buAutoNum type="arabicPlain"/>
            </a:pPr>
            <a:r>
              <a:rPr lang="en-US" sz="1600" dirty="0"/>
              <a:t>Supply</a:t>
            </a:r>
          </a:p>
          <a:p>
            <a:pPr marL="514350" indent="-514350">
              <a:buAutoNum type="arabicPlain"/>
            </a:pPr>
            <a:r>
              <a:rPr lang="en-US" sz="1600" dirty="0"/>
              <a:t>Radio</a:t>
            </a:r>
          </a:p>
          <a:p>
            <a:pPr marL="514350" indent="-514350">
              <a:buAutoNum type="arabicPlain"/>
            </a:pPr>
            <a:r>
              <a:rPr lang="en-US" sz="1600" dirty="0"/>
              <a:t>Expendable</a:t>
            </a:r>
          </a:p>
          <a:p>
            <a:pPr marL="514350" indent="-514350">
              <a:buAutoNum type="arabicPlain"/>
            </a:pPr>
            <a:r>
              <a:rPr lang="en-US" sz="1600" dirty="0"/>
              <a:t>Sensor/Emitter</a:t>
            </a:r>
          </a:p>
          <a:p>
            <a:pPr marL="514350" indent="-514350">
              <a:buAutoNum type="arabicPlain"/>
            </a:pPr>
            <a:r>
              <a:rPr lang="en-US" sz="1600" dirty="0">
                <a:solidFill>
                  <a:srgbClr val="00B050"/>
                </a:solidFill>
              </a:rPr>
              <a:t>C2 Logical Object</a:t>
            </a:r>
          </a:p>
          <a:p>
            <a:pPr marL="514350" indent="-514350">
              <a:buAutoNum type="arabicPlain"/>
            </a:pPr>
            <a:r>
              <a:rPr lang="en-US" sz="1600" dirty="0">
                <a:solidFill>
                  <a:srgbClr val="00B050"/>
                </a:solidFill>
              </a:rPr>
              <a:t>Linear Object</a:t>
            </a:r>
          </a:p>
          <a:p>
            <a:pPr marL="514350" indent="-514350">
              <a:buAutoNum type="arabicPlain"/>
            </a:pPr>
            <a:r>
              <a:rPr lang="en-US" sz="1600" dirty="0">
                <a:solidFill>
                  <a:srgbClr val="00B050"/>
                </a:solidFill>
              </a:rPr>
              <a:t>Areal Object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DF1E9-854F-4629-BEC1-263A4B74D890}"/>
              </a:ext>
            </a:extLst>
          </p:cNvPr>
          <p:cNvSpPr/>
          <p:nvPr/>
        </p:nvSpPr>
        <p:spPr bwMode="auto">
          <a:xfrm>
            <a:off x="210581" y="3360007"/>
            <a:ext cx="1581150" cy="30785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026" name="Picture 2" descr="https://upload.wikimedia.org/wikipedia/commons/thumb/6/61/F-35A_flight_%28cropped%29.jpg/330px-F-35A_flight_%28cropped%29.jpg">
            <a:extLst>
              <a:ext uri="{FF2B5EF4-FFF2-40B4-BE49-F238E27FC236}">
                <a16:creationId xmlns:a16="http://schemas.microsoft.com/office/drawing/2014/main" id="{5A6349B1-6DBC-4D5A-AAF1-4599829AC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5" b="12060"/>
          <a:stretch/>
        </p:blipFill>
        <p:spPr bwMode="auto">
          <a:xfrm>
            <a:off x="4065524" y="3010467"/>
            <a:ext cx="5605526" cy="33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719391-2E93-45DB-8B1A-098C148D726F}"/>
              </a:ext>
            </a:extLst>
          </p:cNvPr>
          <p:cNvSpPr/>
          <p:nvPr/>
        </p:nvSpPr>
        <p:spPr>
          <a:xfrm>
            <a:off x="3982974" y="63370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Image https://en.wikipedia.org/wiki/Lockheed_Martin_F-35_Lightning_II</a:t>
            </a:r>
          </a:p>
        </p:txBody>
      </p:sp>
    </p:spTree>
    <p:extLst>
      <p:ext uri="{BB962C8B-B14F-4D97-AF65-F5344CB8AC3E}">
        <p14:creationId xmlns:p14="http://schemas.microsoft.com/office/powerpoint/2010/main" val="116478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3D65-8AD8-492E-8ECC-F914259F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Examples of Type Enumerations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D3AEF1-3D89-44C9-8C01-DF656AD7E3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9349" y="1628801"/>
          <a:ext cx="11617288" cy="1320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161">
                  <a:extLst>
                    <a:ext uri="{9D8B030D-6E8A-4147-A177-3AD203B41FA5}">
                      <a16:colId xmlns:a16="http://schemas.microsoft.com/office/drawing/2014/main" val="1819111771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4148653649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843092750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521593438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438790395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4273674394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103070057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390553307"/>
                    </a:ext>
                  </a:extLst>
                </a:gridCol>
              </a:tblGrid>
              <a:tr h="619465">
                <a:tc>
                  <a:txBody>
                    <a:bodyPr/>
                    <a:lstStyle/>
                    <a:p>
                      <a:pPr algn="ctr"/>
                      <a:endParaRPr lang="en-AU" sz="150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Kind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Domain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Country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Category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Sub-Category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Specific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Extra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209484203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AU" sz="2000"/>
                        <a:t>F-35C Naval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225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12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-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395460106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2328FB-A4B0-98FA-2B49-12B87E11E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F0F75-95D9-4DDD-B997-1F39D9A387F9}"/>
              </a:ext>
            </a:extLst>
          </p:cNvPr>
          <p:cNvSpPr txBox="1"/>
          <p:nvPr/>
        </p:nvSpPr>
        <p:spPr>
          <a:xfrm>
            <a:off x="1896221" y="2625106"/>
            <a:ext cx="1132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Platform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E2285-8EA5-4509-9F7A-36D4092476F0}"/>
              </a:ext>
            </a:extLst>
          </p:cNvPr>
          <p:cNvSpPr txBox="1"/>
          <p:nvPr/>
        </p:nvSpPr>
        <p:spPr>
          <a:xfrm>
            <a:off x="3649874" y="2621595"/>
            <a:ext cx="49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AD13F5-7AC5-422D-9A4A-DB1BD33B2F91}"/>
              </a:ext>
            </a:extLst>
          </p:cNvPr>
          <p:cNvSpPr txBox="1"/>
          <p:nvPr/>
        </p:nvSpPr>
        <p:spPr>
          <a:xfrm>
            <a:off x="5032711" y="2626511"/>
            <a:ext cx="64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06CF7-4436-4A34-A4C3-DBBF9EAE962C}"/>
              </a:ext>
            </a:extLst>
          </p:cNvPr>
          <p:cNvSpPr txBox="1"/>
          <p:nvPr/>
        </p:nvSpPr>
        <p:spPr>
          <a:xfrm>
            <a:off x="6348127" y="261035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Fighter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2C620-F3D8-4E15-9A62-C95AC99C259F}"/>
              </a:ext>
            </a:extLst>
          </p:cNvPr>
          <p:cNvSpPr txBox="1"/>
          <p:nvPr/>
        </p:nvSpPr>
        <p:spPr>
          <a:xfrm>
            <a:off x="7924800" y="260263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F-35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8F232-61FF-4656-A165-1DD7F267E861}"/>
              </a:ext>
            </a:extLst>
          </p:cNvPr>
          <p:cNvSpPr txBox="1"/>
          <p:nvPr/>
        </p:nvSpPr>
        <p:spPr>
          <a:xfrm>
            <a:off x="9526755" y="2611762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7C4604-087D-4B94-9705-2BBBB1A22532}"/>
              </a:ext>
            </a:extLst>
          </p:cNvPr>
          <p:cNvSpPr txBox="1"/>
          <p:nvPr/>
        </p:nvSpPr>
        <p:spPr>
          <a:xfrm>
            <a:off x="251509" y="3011872"/>
            <a:ext cx="2279791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Kind</a:t>
            </a:r>
          </a:p>
          <a:p>
            <a:pPr marL="514350" indent="-514350">
              <a:buAutoNum type="arabicPlain"/>
            </a:pPr>
            <a:r>
              <a:rPr lang="en-US" sz="1600" dirty="0"/>
              <a:t>Platform</a:t>
            </a:r>
          </a:p>
          <a:p>
            <a:pPr marL="514350" indent="-514350">
              <a:buAutoNum type="arabicPlain"/>
            </a:pPr>
            <a:r>
              <a:rPr lang="en-US" sz="1600" dirty="0"/>
              <a:t>Munition</a:t>
            </a:r>
          </a:p>
          <a:p>
            <a:pPr marL="514350" indent="-514350">
              <a:buAutoNum type="arabicPlain"/>
            </a:pPr>
            <a:r>
              <a:rPr lang="en-US" sz="1600" dirty="0"/>
              <a:t>Life Form</a:t>
            </a:r>
          </a:p>
          <a:p>
            <a:pPr marL="514350" indent="-514350">
              <a:buAutoNum type="arabicPlain"/>
            </a:pPr>
            <a:r>
              <a:rPr lang="en-US" sz="1600" dirty="0"/>
              <a:t>Environmental</a:t>
            </a:r>
          </a:p>
          <a:p>
            <a:pPr marL="514350" indent="-514350">
              <a:buAutoNum type="arabicPlain"/>
            </a:pPr>
            <a:r>
              <a:rPr lang="en-US" sz="1600" dirty="0"/>
              <a:t>Cultural feature</a:t>
            </a:r>
          </a:p>
          <a:p>
            <a:pPr marL="514350" indent="-514350">
              <a:buAutoNum type="arabicPlain"/>
            </a:pPr>
            <a:r>
              <a:rPr lang="en-US" sz="1600" dirty="0"/>
              <a:t>Supply</a:t>
            </a:r>
          </a:p>
          <a:p>
            <a:pPr marL="514350" indent="-514350">
              <a:buAutoNum type="arabicPlain"/>
            </a:pPr>
            <a:r>
              <a:rPr lang="en-US" sz="1600" dirty="0"/>
              <a:t>Radio</a:t>
            </a:r>
          </a:p>
          <a:p>
            <a:pPr marL="514350" indent="-514350">
              <a:buAutoNum type="arabicPlain"/>
            </a:pPr>
            <a:r>
              <a:rPr lang="en-US" sz="1600" dirty="0"/>
              <a:t>Expendable</a:t>
            </a:r>
          </a:p>
          <a:p>
            <a:pPr marL="514350" indent="-514350">
              <a:buAutoNum type="arabicPlain"/>
            </a:pPr>
            <a:r>
              <a:rPr lang="en-US" sz="1600" dirty="0"/>
              <a:t>Sensor/Emitter</a:t>
            </a:r>
          </a:p>
          <a:p>
            <a:pPr marL="514350" indent="-514350">
              <a:buAutoNum type="arabicPlain"/>
            </a:pPr>
            <a:r>
              <a:rPr lang="en-US" sz="1600" dirty="0">
                <a:solidFill>
                  <a:srgbClr val="00B050"/>
                </a:solidFill>
              </a:rPr>
              <a:t>C2 Logical Object</a:t>
            </a:r>
          </a:p>
          <a:p>
            <a:pPr marL="514350" indent="-514350">
              <a:buAutoNum type="arabicPlain"/>
            </a:pPr>
            <a:r>
              <a:rPr lang="en-US" sz="1600" dirty="0">
                <a:solidFill>
                  <a:srgbClr val="00B050"/>
                </a:solidFill>
              </a:rPr>
              <a:t>Linear Object</a:t>
            </a:r>
          </a:p>
          <a:p>
            <a:pPr marL="514350" indent="-514350">
              <a:buAutoNum type="arabicPlain"/>
            </a:pPr>
            <a:r>
              <a:rPr lang="en-US" sz="1600" dirty="0">
                <a:solidFill>
                  <a:srgbClr val="00B050"/>
                </a:solidFill>
              </a:rPr>
              <a:t>Areal Object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394EFA-3FBB-47FD-89CD-7E43E32AF4B4}"/>
              </a:ext>
            </a:extLst>
          </p:cNvPr>
          <p:cNvSpPr/>
          <p:nvPr/>
        </p:nvSpPr>
        <p:spPr bwMode="auto">
          <a:xfrm>
            <a:off x="210581" y="3360007"/>
            <a:ext cx="1581150" cy="30785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050" name="Picture 2" descr="F-35 Lightning II Fighter Jet Engine | Howmet Aerospace">
            <a:extLst>
              <a:ext uri="{FF2B5EF4-FFF2-40B4-BE49-F238E27FC236}">
                <a16:creationId xmlns:a16="http://schemas.microsoft.com/office/drawing/2014/main" id="{BCBAE7C3-8073-4AE2-9EC4-FE669C2F6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b="12136"/>
          <a:stretch/>
        </p:blipFill>
        <p:spPr bwMode="auto">
          <a:xfrm>
            <a:off x="3539611" y="3002742"/>
            <a:ext cx="5483739" cy="34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F9EC3A-7AC4-4BC7-A88E-095D4099377E}"/>
              </a:ext>
            </a:extLst>
          </p:cNvPr>
          <p:cNvSpPr txBox="1"/>
          <p:nvPr/>
        </p:nvSpPr>
        <p:spPr>
          <a:xfrm>
            <a:off x="3426698" y="6444477"/>
            <a:ext cx="3312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by Google Images: Howmet Aerospace</a:t>
            </a:r>
          </a:p>
        </p:txBody>
      </p:sp>
    </p:spTree>
    <p:extLst>
      <p:ext uri="{BB962C8B-B14F-4D97-AF65-F5344CB8AC3E}">
        <p14:creationId xmlns:p14="http://schemas.microsoft.com/office/powerpoint/2010/main" val="748860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3D65-8AD8-492E-8ECC-F914259F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Examples of Type Enumerations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D3AEF1-3D89-44C9-8C01-DF656AD7E3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9349" y="1628801"/>
          <a:ext cx="11617288" cy="1320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161">
                  <a:extLst>
                    <a:ext uri="{9D8B030D-6E8A-4147-A177-3AD203B41FA5}">
                      <a16:colId xmlns:a16="http://schemas.microsoft.com/office/drawing/2014/main" val="1819111771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4148653649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843092750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521593438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438790395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4273674394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103070057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390553307"/>
                    </a:ext>
                  </a:extLst>
                </a:gridCol>
              </a:tblGrid>
              <a:tr h="619465">
                <a:tc>
                  <a:txBody>
                    <a:bodyPr/>
                    <a:lstStyle/>
                    <a:p>
                      <a:pPr algn="ctr"/>
                      <a:endParaRPr lang="en-AU" sz="150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Kind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Domain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Country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Category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Sub-Category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Specific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Extra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209484203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AA-10C Alamo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222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10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-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395460106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2328FB-A4B0-98FA-2B49-12B87E11E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F0F75-95D9-4DDD-B997-1F39D9A387F9}"/>
              </a:ext>
            </a:extLst>
          </p:cNvPr>
          <p:cNvSpPr txBox="1"/>
          <p:nvPr/>
        </p:nvSpPr>
        <p:spPr>
          <a:xfrm>
            <a:off x="1883579" y="2608251"/>
            <a:ext cx="1154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Munition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E2285-8EA5-4509-9F7A-36D4092476F0}"/>
              </a:ext>
            </a:extLst>
          </p:cNvPr>
          <p:cNvSpPr txBox="1"/>
          <p:nvPr/>
        </p:nvSpPr>
        <p:spPr>
          <a:xfrm>
            <a:off x="3418114" y="2604740"/>
            <a:ext cx="1020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Anti-Air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AD13F5-7AC5-422D-9A4A-DB1BD33B2F91}"/>
              </a:ext>
            </a:extLst>
          </p:cNvPr>
          <p:cNvSpPr txBox="1"/>
          <p:nvPr/>
        </p:nvSpPr>
        <p:spPr>
          <a:xfrm>
            <a:off x="4923151" y="2609656"/>
            <a:ext cx="906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Russia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06CF7-4436-4A34-A4C3-DBBF9EAE962C}"/>
              </a:ext>
            </a:extLst>
          </p:cNvPr>
          <p:cNvSpPr txBox="1"/>
          <p:nvPr/>
        </p:nvSpPr>
        <p:spPr>
          <a:xfrm>
            <a:off x="6348127" y="261035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Guided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2C620-F3D8-4E15-9A62-C95AC99C259F}"/>
              </a:ext>
            </a:extLst>
          </p:cNvPr>
          <p:cNvSpPr txBox="1"/>
          <p:nvPr/>
        </p:nvSpPr>
        <p:spPr>
          <a:xfrm>
            <a:off x="7853165" y="2611060"/>
            <a:ext cx="858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AA-10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8F232-61FF-4656-A165-1DD7F267E861}"/>
              </a:ext>
            </a:extLst>
          </p:cNvPr>
          <p:cNvSpPr txBox="1"/>
          <p:nvPr/>
        </p:nvSpPr>
        <p:spPr>
          <a:xfrm>
            <a:off x="9526755" y="2611762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2250FEB-F444-4E18-9880-EBF9E32D7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 b="22290"/>
          <a:stretch/>
        </p:blipFill>
        <p:spPr bwMode="auto">
          <a:xfrm>
            <a:off x="3680076" y="3226877"/>
            <a:ext cx="4831848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8E5D96-65E1-4CEC-88FD-3E3A2E043063}"/>
              </a:ext>
            </a:extLst>
          </p:cNvPr>
          <p:cNvSpPr txBox="1"/>
          <p:nvPr/>
        </p:nvSpPr>
        <p:spPr>
          <a:xfrm>
            <a:off x="251509" y="3011872"/>
            <a:ext cx="2279791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Kind</a:t>
            </a:r>
          </a:p>
          <a:p>
            <a:pPr marL="514350" indent="-514350">
              <a:buAutoNum type="arabicPlain"/>
            </a:pPr>
            <a:r>
              <a:rPr lang="en-US" sz="1600" dirty="0"/>
              <a:t>Platform</a:t>
            </a:r>
          </a:p>
          <a:p>
            <a:pPr marL="514350" indent="-514350">
              <a:buAutoNum type="arabicPlain"/>
            </a:pPr>
            <a:r>
              <a:rPr lang="en-US" sz="1600" dirty="0"/>
              <a:t>Munition</a:t>
            </a:r>
          </a:p>
          <a:p>
            <a:pPr marL="514350" indent="-514350">
              <a:buAutoNum type="arabicPlain"/>
            </a:pPr>
            <a:r>
              <a:rPr lang="en-US" sz="1600" dirty="0"/>
              <a:t>Life Form</a:t>
            </a:r>
          </a:p>
          <a:p>
            <a:pPr marL="514350" indent="-514350">
              <a:buAutoNum type="arabicPlain"/>
            </a:pPr>
            <a:r>
              <a:rPr lang="en-US" sz="1600" dirty="0"/>
              <a:t>Environmental</a:t>
            </a:r>
          </a:p>
          <a:p>
            <a:pPr marL="514350" indent="-514350">
              <a:buAutoNum type="arabicPlain"/>
            </a:pPr>
            <a:r>
              <a:rPr lang="en-US" sz="1600" dirty="0"/>
              <a:t>Cultural feature</a:t>
            </a:r>
          </a:p>
          <a:p>
            <a:pPr marL="514350" indent="-514350">
              <a:buAutoNum type="arabicPlain"/>
            </a:pPr>
            <a:r>
              <a:rPr lang="en-US" sz="1600" dirty="0"/>
              <a:t>Supply</a:t>
            </a:r>
          </a:p>
          <a:p>
            <a:pPr marL="514350" indent="-514350">
              <a:buAutoNum type="arabicPlain"/>
            </a:pPr>
            <a:r>
              <a:rPr lang="en-US" sz="1600" dirty="0"/>
              <a:t>Radio</a:t>
            </a:r>
          </a:p>
          <a:p>
            <a:pPr marL="514350" indent="-514350">
              <a:buAutoNum type="arabicPlain"/>
            </a:pPr>
            <a:r>
              <a:rPr lang="en-US" sz="1600" dirty="0"/>
              <a:t>Expendable</a:t>
            </a:r>
          </a:p>
          <a:p>
            <a:pPr marL="514350" indent="-514350">
              <a:buAutoNum type="arabicPlain"/>
            </a:pPr>
            <a:r>
              <a:rPr lang="en-US" sz="1600" dirty="0"/>
              <a:t>Sensor/Emitter</a:t>
            </a:r>
          </a:p>
          <a:p>
            <a:pPr marL="514350" indent="-514350">
              <a:buAutoNum type="arabicPlain"/>
            </a:pPr>
            <a:r>
              <a:rPr lang="en-US" sz="1600" dirty="0">
                <a:solidFill>
                  <a:srgbClr val="00B050"/>
                </a:solidFill>
              </a:rPr>
              <a:t>C2 Logical Object</a:t>
            </a:r>
          </a:p>
          <a:p>
            <a:pPr marL="514350" indent="-514350">
              <a:buAutoNum type="arabicPlain"/>
            </a:pPr>
            <a:r>
              <a:rPr lang="en-US" sz="1600" dirty="0">
                <a:solidFill>
                  <a:srgbClr val="00B050"/>
                </a:solidFill>
              </a:rPr>
              <a:t>Linear Object</a:t>
            </a:r>
          </a:p>
          <a:p>
            <a:pPr marL="514350" indent="-514350">
              <a:buAutoNum type="arabicPlain"/>
            </a:pPr>
            <a:r>
              <a:rPr lang="en-US" sz="1600" dirty="0">
                <a:solidFill>
                  <a:srgbClr val="00B050"/>
                </a:solidFill>
              </a:rPr>
              <a:t>Areal Object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E2185C-0F51-4D55-95EF-937B1AE07C0D}"/>
              </a:ext>
            </a:extLst>
          </p:cNvPr>
          <p:cNvSpPr/>
          <p:nvPr/>
        </p:nvSpPr>
        <p:spPr bwMode="auto">
          <a:xfrm>
            <a:off x="189680" y="3582257"/>
            <a:ext cx="1581150" cy="30785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1DE3AE-B719-4DBA-9F38-8C0F96AEEDA8}"/>
              </a:ext>
            </a:extLst>
          </p:cNvPr>
          <p:cNvSpPr txBox="1"/>
          <p:nvPr/>
        </p:nvSpPr>
        <p:spPr>
          <a:xfrm>
            <a:off x="3807237" y="5324585"/>
            <a:ext cx="2076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by AA-10C Wikipedia</a:t>
            </a:r>
          </a:p>
        </p:txBody>
      </p:sp>
    </p:spTree>
    <p:extLst>
      <p:ext uri="{BB962C8B-B14F-4D97-AF65-F5344CB8AC3E}">
        <p14:creationId xmlns:p14="http://schemas.microsoft.com/office/powerpoint/2010/main" val="604653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41924-67E8-DD54-3422-3486EF19E6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76213-07B1-4FB7-95C9-A6DDD060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Entity Instance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D8B1-C3E1-490D-B31E-C15C462317B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6"/>
            <a:ext cx="11128956" cy="2155792"/>
          </a:xfrm>
        </p:spPr>
        <p:txBody>
          <a:bodyPr>
            <a:normAutofit/>
          </a:bodyPr>
          <a:lstStyle/>
          <a:p>
            <a:r>
              <a:rPr lang="en-AU" dirty="0"/>
              <a:t>Combination of 3 numbers identify individual instances of entities and objects</a:t>
            </a:r>
          </a:p>
          <a:p>
            <a:pPr lvl="1"/>
            <a:r>
              <a:rPr lang="en-AU" dirty="0"/>
              <a:t>Exercises assign site numbers</a:t>
            </a:r>
          </a:p>
          <a:p>
            <a:pPr lvl="1"/>
            <a:r>
              <a:rPr lang="en-AU" dirty="0"/>
              <a:t>Sites assign numbers to simulations at the site</a:t>
            </a:r>
          </a:p>
          <a:p>
            <a:pPr lvl="1"/>
            <a:r>
              <a:rPr lang="en-AU" dirty="0"/>
              <a:t>Sims assign entity numbers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6CD14E-A271-435D-8F93-C662B2A1EC0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09696" y="4507897"/>
          <a:ext cx="8322715" cy="1554480"/>
        </p:xfrm>
        <a:graphic>
          <a:graphicData uri="http://schemas.openxmlformats.org/drawingml/2006/table">
            <a:tbl>
              <a:tblPr/>
              <a:tblGrid>
                <a:gridCol w="2052067">
                  <a:extLst>
                    <a:ext uri="{9D8B030D-6E8A-4147-A177-3AD203B41FA5}">
                      <a16:colId xmlns:a16="http://schemas.microsoft.com/office/drawing/2014/main" val="4095642201"/>
                    </a:ext>
                  </a:extLst>
                </a:gridCol>
                <a:gridCol w="4018209">
                  <a:extLst>
                    <a:ext uri="{9D8B030D-6E8A-4147-A177-3AD203B41FA5}">
                      <a16:colId xmlns:a16="http://schemas.microsoft.com/office/drawing/2014/main" val="496267144"/>
                    </a:ext>
                  </a:extLst>
                </a:gridCol>
                <a:gridCol w="2252439">
                  <a:extLst>
                    <a:ext uri="{9D8B030D-6E8A-4147-A177-3AD203B41FA5}">
                      <a16:colId xmlns:a16="http://schemas.microsoft.com/office/drawing/2014/main" val="1678386468"/>
                    </a:ext>
                  </a:extLst>
                </a:gridCol>
              </a:tblGrid>
              <a:tr h="3846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Site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16-bit unsigned integer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14 (AFRL)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52754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Application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16-bit unsigned integer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100 (NICE)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15919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Entity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16-bit unsigned integer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</a:rPr>
                        <a:t>1(1 to N)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01202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DD62B921-0A78-4DF3-8021-643B8D9741ED}"/>
              </a:ext>
            </a:extLst>
          </p:cNvPr>
          <p:cNvGrpSpPr/>
          <p:nvPr/>
        </p:nvGrpSpPr>
        <p:grpSpPr>
          <a:xfrm>
            <a:off x="6892118" y="1860861"/>
            <a:ext cx="4970814" cy="2576487"/>
            <a:chOff x="7389350" y="1953566"/>
            <a:chExt cx="4970814" cy="25764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1EBB5C-75D6-44A5-9867-796B7AC2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7776">
              <a:off x="8877036" y="2922308"/>
              <a:ext cx="952500" cy="6762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ACDA61-C886-4C1E-B44A-B01851C4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7776">
              <a:off x="9421322" y="3462380"/>
              <a:ext cx="952500" cy="676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CDE43B-0B97-4856-81B6-7BBC6B143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7776">
              <a:off x="10180513" y="2683524"/>
              <a:ext cx="952500" cy="6762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6AA9BD-7BB9-4EC7-8E5E-41F93546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17776">
              <a:off x="9646059" y="2157498"/>
              <a:ext cx="952500" cy="6762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6FB9E0-6A40-444A-94F1-F4888EDD577C}"/>
                </a:ext>
              </a:extLst>
            </p:cNvPr>
            <p:cNvSpPr txBox="1"/>
            <p:nvPr/>
          </p:nvSpPr>
          <p:spPr>
            <a:xfrm>
              <a:off x="9745295" y="3945278"/>
              <a:ext cx="1822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14:100:1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5E625D-1924-4F9B-AC55-0141F0F74A5F}"/>
                </a:ext>
              </a:extLst>
            </p:cNvPr>
            <p:cNvSpPr txBox="1"/>
            <p:nvPr/>
          </p:nvSpPr>
          <p:spPr>
            <a:xfrm>
              <a:off x="7389350" y="2832250"/>
              <a:ext cx="1822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14:100:2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2113FD-CFF2-4077-A6B1-07E8EC335114}"/>
                </a:ext>
              </a:extLst>
            </p:cNvPr>
            <p:cNvSpPr txBox="1"/>
            <p:nvPr/>
          </p:nvSpPr>
          <p:spPr>
            <a:xfrm>
              <a:off x="10537229" y="3081995"/>
              <a:ext cx="1822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14:100:3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BEED74-8FD3-4731-BF9A-FE9F5194B66E}"/>
                </a:ext>
              </a:extLst>
            </p:cNvPr>
            <p:cNvSpPr txBox="1"/>
            <p:nvPr/>
          </p:nvSpPr>
          <p:spPr>
            <a:xfrm>
              <a:off x="8138297" y="1953566"/>
              <a:ext cx="1822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14:100:4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279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ffectLst/>
                <a:ea typeface="ＭＳ Ｐゴシック"/>
              </a:rPr>
              <a:t>Dead Reckoning Basics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effectLst/>
                <a:ea typeface="ＭＳ Ｐゴシック"/>
              </a:rPr>
              <a:t>Entity sender publishes state and information needed to predict state over time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Velocity (rate of change), acceleration</a:t>
            </a:r>
          </a:p>
          <a:p>
            <a:r>
              <a:rPr lang="en-US" dirty="0">
                <a:effectLst/>
                <a:ea typeface="ＭＳ Ｐゴシック"/>
              </a:rPr>
              <a:t>Receivers dead reckon (extrapolate) between updates</a:t>
            </a:r>
          </a:p>
          <a:p>
            <a:r>
              <a:rPr lang="en-US" dirty="0">
                <a:ea typeface="ＭＳ Ｐゴシック"/>
              </a:rPr>
              <a:t>S</a:t>
            </a:r>
            <a:r>
              <a:rPr lang="en-US" dirty="0">
                <a:effectLst/>
                <a:ea typeface="ＭＳ Ｐゴシック"/>
              </a:rPr>
              <a:t>ender also extrapolates its own entity to know what receivers see</a:t>
            </a:r>
          </a:p>
          <a:p>
            <a:r>
              <a:rPr lang="en-US" dirty="0">
                <a:effectLst/>
                <a:ea typeface="ＭＳ Ｐゴシック"/>
              </a:rPr>
              <a:t>New PDU issued when error between truth and extrapolation exceeds a threshold</a:t>
            </a:r>
          </a:p>
          <a:p>
            <a:r>
              <a:rPr lang="en-US" dirty="0">
                <a:ea typeface="ＭＳ Ｐゴシック"/>
              </a:rPr>
              <a:t>Dead reckoning solves three problems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Significantly reduces the PDU issuance rate, requiring less network bandwidth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Compens</a:t>
            </a:r>
            <a:r>
              <a:rPr lang="en-US" dirty="0">
                <a:ea typeface="ＭＳ Ｐゴシック"/>
              </a:rPr>
              <a:t>ates for network latency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Corrects position error due to </a:t>
            </a:r>
            <a:r>
              <a:rPr lang="en-US" dirty="0">
                <a:ea typeface="ＭＳ Ｐゴシック"/>
              </a:rPr>
              <a:t>unsynchronized simulation frame times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1D5582-3493-521F-1AAD-CCB6B55050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05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FBE98-DEF4-D435-6632-1B32D98D1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FAE0B-04E2-41FB-89E4-F04AC835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Dead Reckoning and Smoothing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83334-2466-40FF-BAEE-E193C0689DC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0693" y="891381"/>
            <a:ext cx="11250613" cy="5075237"/>
          </a:xfrm>
        </p:spPr>
        <p:txBody>
          <a:bodyPr>
            <a:normAutofit/>
          </a:bodyPr>
          <a:lstStyle/>
          <a:p>
            <a:r>
              <a:rPr lang="en-AU" dirty="0"/>
              <a:t>Entity sends update when error &gt; threshold (</a:t>
            </a:r>
            <a:r>
              <a:rPr lang="en-US" dirty="0">
                <a:ea typeface="ＭＳ Ｐゴシック"/>
              </a:rPr>
              <a:t>Error checked in each of 3 axes)</a:t>
            </a:r>
          </a:p>
          <a:p>
            <a:r>
              <a:rPr lang="en-US" dirty="0">
                <a:ea typeface="ＭＳ Ｐゴシック"/>
              </a:rPr>
              <a:t>If any exceeds threshold, send update</a:t>
            </a:r>
          </a:p>
          <a:p>
            <a:r>
              <a:rPr lang="en-AU" dirty="0"/>
              <a:t>Receiver extrapolates between updates</a:t>
            </a:r>
          </a:p>
          <a:p>
            <a:r>
              <a:rPr lang="en-AU" dirty="0"/>
              <a:t>Spatial jump at update is smoothed over the next few seconds (Velocity error)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8C81A-35E4-4B2B-BC32-FD138357B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7023">
            <a:off x="419211" y="4824134"/>
            <a:ext cx="2009552" cy="1283593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5E9392F-7365-4696-A3C0-A9AC6CB60502}"/>
              </a:ext>
            </a:extLst>
          </p:cNvPr>
          <p:cNvSpPr/>
          <p:nvPr/>
        </p:nvSpPr>
        <p:spPr>
          <a:xfrm>
            <a:off x="2255573" y="3573017"/>
            <a:ext cx="8669819" cy="1341665"/>
          </a:xfrm>
          <a:custGeom>
            <a:avLst/>
            <a:gdLst>
              <a:gd name="connsiteX0" fmla="*/ 0 w 4350774"/>
              <a:gd name="connsiteY0" fmla="*/ 1637503 h 1770239"/>
              <a:gd name="connsiteX1" fmla="*/ 2138516 w 4350774"/>
              <a:gd name="connsiteY1" fmla="*/ 432 h 1770239"/>
              <a:gd name="connsiteX2" fmla="*/ 4350774 w 4350774"/>
              <a:gd name="connsiteY2" fmla="*/ 1770239 h 177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0774" h="1770239">
                <a:moveTo>
                  <a:pt x="0" y="1637503"/>
                </a:moveTo>
                <a:cubicBezTo>
                  <a:pt x="706693" y="807906"/>
                  <a:pt x="1413387" y="-21691"/>
                  <a:pt x="2138516" y="432"/>
                </a:cubicBezTo>
                <a:cubicBezTo>
                  <a:pt x="2863645" y="22555"/>
                  <a:pt x="3607209" y="896397"/>
                  <a:pt x="4350774" y="1770239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4267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0472E-5024-47C0-8F1E-460AAF4CD416}"/>
              </a:ext>
            </a:extLst>
          </p:cNvPr>
          <p:cNvCxnSpPr>
            <a:stCxn id="10" idx="0"/>
          </p:cNvCxnSpPr>
          <p:nvPr/>
        </p:nvCxnSpPr>
        <p:spPr>
          <a:xfrm flipV="1">
            <a:off x="2255574" y="3573016"/>
            <a:ext cx="1853061" cy="12410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E87306-3C18-4A71-9D65-009E032DA7C3}"/>
              </a:ext>
            </a:extLst>
          </p:cNvPr>
          <p:cNvCxnSpPr/>
          <p:nvPr/>
        </p:nvCxnSpPr>
        <p:spPr>
          <a:xfrm>
            <a:off x="4108635" y="3573016"/>
            <a:ext cx="288032" cy="36004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B44155-6490-4B36-B119-1E8B9F4760AC}"/>
              </a:ext>
            </a:extLst>
          </p:cNvPr>
          <p:cNvCxnSpPr/>
          <p:nvPr/>
        </p:nvCxnSpPr>
        <p:spPr>
          <a:xfrm flipV="1">
            <a:off x="4396667" y="3140968"/>
            <a:ext cx="1920213" cy="7920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6DEE58-7E7E-4B6B-B3A5-426322731B61}"/>
              </a:ext>
            </a:extLst>
          </p:cNvPr>
          <p:cNvCxnSpPr/>
          <p:nvPr/>
        </p:nvCxnSpPr>
        <p:spPr>
          <a:xfrm>
            <a:off x="6316880" y="3150098"/>
            <a:ext cx="0" cy="422919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FF15B9-5A02-4E8D-9197-F4BBC6F3E032}"/>
              </a:ext>
            </a:extLst>
          </p:cNvPr>
          <p:cNvCxnSpPr/>
          <p:nvPr/>
        </p:nvCxnSpPr>
        <p:spPr>
          <a:xfrm>
            <a:off x="6316880" y="3573016"/>
            <a:ext cx="27843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5E2D81-C310-4325-B4F2-3FE69DAB28A1}"/>
              </a:ext>
            </a:extLst>
          </p:cNvPr>
          <p:cNvCxnSpPr/>
          <p:nvPr/>
        </p:nvCxnSpPr>
        <p:spPr>
          <a:xfrm flipH="1">
            <a:off x="8717147" y="3573016"/>
            <a:ext cx="384043" cy="43204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DBCF9A-EEC9-4CE0-9A89-231A734B1BCF}"/>
              </a:ext>
            </a:extLst>
          </p:cNvPr>
          <p:cNvCxnSpPr/>
          <p:nvPr/>
        </p:nvCxnSpPr>
        <p:spPr>
          <a:xfrm>
            <a:off x="8717150" y="4005065"/>
            <a:ext cx="2592287" cy="4320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B435AC6-42A8-402C-B6B3-254A255E742C}"/>
              </a:ext>
            </a:extLst>
          </p:cNvPr>
          <p:cNvCxnSpPr/>
          <p:nvPr/>
        </p:nvCxnSpPr>
        <p:spPr>
          <a:xfrm>
            <a:off x="6316880" y="3150098"/>
            <a:ext cx="1632181" cy="42291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60753C6-A17B-4592-BDF4-2A7D3DE2081C}"/>
              </a:ext>
            </a:extLst>
          </p:cNvPr>
          <p:cNvCxnSpPr>
            <a:cxnSpLocks/>
          </p:cNvCxnSpPr>
          <p:nvPr/>
        </p:nvCxnSpPr>
        <p:spPr>
          <a:xfrm>
            <a:off x="9101190" y="3573018"/>
            <a:ext cx="1344149" cy="72007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5D283A8-7696-4DF5-A763-D00CDD470F9B}"/>
              </a:ext>
            </a:extLst>
          </p:cNvPr>
          <p:cNvSpPr txBox="1">
            <a:spLocks/>
          </p:cNvSpPr>
          <p:nvPr/>
        </p:nvSpPr>
        <p:spPr>
          <a:xfrm>
            <a:off x="3407701" y="4797154"/>
            <a:ext cx="6720747" cy="193818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990000"/>
              </a:buClr>
              <a:buSzPct val="95000"/>
              <a:buFont typeface="Wingdings 2" panose="05020102010507070707" pitchFamily="18" charset="2"/>
              <a:buChar char=""/>
              <a:defRPr kumimoji="0" sz="2600" b="0" i="0" kern="1200" baseline="0">
                <a:solidFill>
                  <a:srgbClr val="000099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85000"/>
              <a:buFont typeface="Wingdings 2"/>
              <a:buChar char=""/>
              <a:defRPr kumimoji="0" sz="2200" kern="1200" baseline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ts val="100"/>
              </a:spcBef>
              <a:spcAft>
                <a:spcPts val="100"/>
              </a:spcAft>
              <a:buClr>
                <a:schemeClr val="accent2"/>
              </a:buClr>
              <a:buSzPct val="70000"/>
              <a:buFont typeface="Wingdings 2"/>
              <a:buChar char=""/>
              <a:defRPr kumimoji="0" sz="2100" kern="1200" baseline="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>
                <a:solidFill>
                  <a:srgbClr val="00B050"/>
                </a:solidFill>
              </a:rPr>
              <a:t>Green Line: Internal “truth” model (sender)</a:t>
            </a:r>
          </a:p>
          <a:p>
            <a:pPr marL="0" indent="0">
              <a:buNone/>
            </a:pPr>
            <a:r>
              <a:rPr lang="en-AU" sz="2400">
                <a:solidFill>
                  <a:srgbClr val="FF0000"/>
                </a:solidFill>
              </a:rPr>
              <a:t>Red Line: Dead Reckoned (extrapolated) model</a:t>
            </a:r>
          </a:p>
          <a:p>
            <a:pPr marL="0" indent="0">
              <a:buNone/>
            </a:pPr>
            <a:r>
              <a:rPr lang="en-AU" sz="2400">
                <a:solidFill>
                  <a:srgbClr val="FF0000"/>
                </a:solidFill>
              </a:rPr>
              <a:t>	(sender and receiver)</a:t>
            </a:r>
          </a:p>
          <a:p>
            <a:pPr marL="0" indent="0">
              <a:buNone/>
            </a:pPr>
            <a:r>
              <a:rPr lang="en-AU" sz="2400"/>
              <a:t>Blue Line: Smoothing model (receiver)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C5FA58-7A70-499A-AC00-F96001617322}"/>
              </a:ext>
            </a:extLst>
          </p:cNvPr>
          <p:cNvCxnSpPr/>
          <p:nvPr/>
        </p:nvCxnSpPr>
        <p:spPr>
          <a:xfrm flipV="1">
            <a:off x="4108635" y="3501008"/>
            <a:ext cx="1344149" cy="7200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8EB515-EE50-4DA5-AEBC-CD4992B7CD78}"/>
              </a:ext>
            </a:extLst>
          </p:cNvPr>
          <p:cNvCxnSpPr/>
          <p:nvPr/>
        </p:nvCxnSpPr>
        <p:spPr bwMode="auto">
          <a:xfrm flipH="1" flipV="1">
            <a:off x="2814835" y="3429000"/>
            <a:ext cx="1356852" cy="3044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CD2B275-4E67-448F-BE23-ABA0439355B0}"/>
              </a:ext>
            </a:extLst>
          </p:cNvPr>
          <p:cNvSpPr txBox="1"/>
          <p:nvPr/>
        </p:nvSpPr>
        <p:spPr>
          <a:xfrm>
            <a:off x="1862511" y="3055023"/>
            <a:ext cx="2010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Error 1 meter</a:t>
            </a:r>
          </a:p>
        </p:txBody>
      </p:sp>
    </p:spTree>
    <p:extLst>
      <p:ext uri="{BB962C8B-B14F-4D97-AF65-F5344CB8AC3E}">
        <p14:creationId xmlns:p14="http://schemas.microsoft.com/office/powerpoint/2010/main" val="283574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902542" y="0"/>
            <a:ext cx="8716297" cy="795130"/>
          </a:xfrm>
          <a:noFill/>
        </p:spPr>
        <p:txBody>
          <a:bodyPr/>
          <a:lstStyle/>
          <a:p>
            <a:r>
              <a:rPr lang="en-US">
                <a:effectLst/>
                <a:ea typeface="ＭＳ Ｐゴシック"/>
              </a:rPr>
              <a:t>Positional Dead Reckoning, “World” DRA 2-5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80132" y="1046715"/>
            <a:ext cx="6739817" cy="5075237"/>
          </a:xfrm>
          <a:noFill/>
        </p:spPr>
        <p:txBody>
          <a:bodyPr/>
          <a:lstStyle/>
          <a:p>
            <a:r>
              <a:rPr lang="en-US" dirty="0">
                <a:effectLst/>
                <a:ea typeface="ＭＳ Ｐゴシック"/>
              </a:rPr>
              <a:t>Dead Reckoning Algorithm 2 and 3</a:t>
            </a:r>
          </a:p>
          <a:p>
            <a:pPr lvl="1">
              <a:buFontTx/>
              <a:buNone/>
            </a:pPr>
            <a:r>
              <a:rPr lang="en-US" dirty="0">
                <a:effectLst/>
                <a:ea typeface="ＭＳ Ｐゴシック"/>
              </a:rPr>
              <a:t>P = </a:t>
            </a:r>
            <a:r>
              <a:rPr lang="en-US" dirty="0" err="1">
                <a:effectLst/>
                <a:ea typeface="ＭＳ Ｐゴシック"/>
              </a:rPr>
              <a:t>P</a:t>
            </a:r>
            <a:r>
              <a:rPr lang="en-US" baseline="-25000" dirty="0" err="1">
                <a:effectLst/>
                <a:ea typeface="ＭＳ Ｐゴシック"/>
              </a:rPr>
              <a:t>update</a:t>
            </a:r>
            <a:r>
              <a:rPr lang="en-US" sz="3200" dirty="0">
                <a:ea typeface="ＭＳ Ｐゴシック"/>
              </a:rPr>
              <a:t> </a:t>
            </a:r>
            <a:r>
              <a:rPr lang="en-US" dirty="0">
                <a:effectLst/>
                <a:ea typeface="ＭＳ Ｐゴシック"/>
              </a:rPr>
              <a:t>+ V</a:t>
            </a:r>
            <a:r>
              <a:rPr lang="el-GR" dirty="0">
                <a:effectLst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lang="en-US" dirty="0">
                <a:effectLst/>
                <a:ea typeface="ＭＳ Ｐゴシック"/>
              </a:rPr>
              <a:t>t   (1</a:t>
            </a:r>
            <a:r>
              <a:rPr lang="en-US" baseline="30000" dirty="0">
                <a:effectLst/>
                <a:ea typeface="ＭＳ Ｐゴシック"/>
              </a:rPr>
              <a:t>st</a:t>
            </a:r>
            <a:r>
              <a:rPr lang="en-US" dirty="0">
                <a:effectLst/>
                <a:ea typeface="ＭＳ Ｐゴシック"/>
              </a:rPr>
              <a:t> Order)</a:t>
            </a:r>
          </a:p>
          <a:p>
            <a:pPr lvl="1">
              <a:buFontTx/>
              <a:buNone/>
            </a:pPr>
            <a:r>
              <a:rPr lang="en-US" dirty="0">
                <a:effectLst/>
                <a:ea typeface="ＭＳ Ｐゴシック"/>
              </a:rPr>
              <a:t>where </a:t>
            </a:r>
            <a:r>
              <a:rPr lang="el-GR" dirty="0">
                <a:effectLst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lang="en-US" dirty="0">
                <a:effectLst/>
                <a:ea typeface="ＭＳ Ｐゴシック"/>
              </a:rPr>
              <a:t>t is time since last update</a:t>
            </a:r>
          </a:p>
          <a:p>
            <a:r>
              <a:rPr lang="en-US" dirty="0">
                <a:effectLst/>
                <a:ea typeface="ＭＳ Ｐゴシック"/>
              </a:rPr>
              <a:t>Dead Reckoning Algorithm 4 and 5</a:t>
            </a:r>
          </a:p>
          <a:p>
            <a:pPr lvl="1">
              <a:buFontTx/>
              <a:buNone/>
            </a:pPr>
            <a:r>
              <a:rPr lang="en-US" dirty="0">
                <a:effectLst/>
                <a:ea typeface="ＭＳ Ｐゴシック"/>
              </a:rPr>
              <a:t>P = </a:t>
            </a:r>
            <a:r>
              <a:rPr lang="en-US" dirty="0" err="1">
                <a:effectLst/>
                <a:ea typeface="ＭＳ Ｐゴシック"/>
              </a:rPr>
              <a:t>P</a:t>
            </a:r>
            <a:r>
              <a:rPr lang="en-US" baseline="-25000" dirty="0" err="1">
                <a:effectLst/>
                <a:ea typeface="ＭＳ Ｐゴシック"/>
              </a:rPr>
              <a:t>update</a:t>
            </a:r>
            <a:r>
              <a:rPr lang="en-US" sz="3200" dirty="0">
                <a:ea typeface="ＭＳ Ｐゴシック"/>
              </a:rPr>
              <a:t> </a:t>
            </a:r>
            <a:r>
              <a:rPr lang="en-US" dirty="0">
                <a:effectLst/>
                <a:ea typeface="ＭＳ Ｐゴシック"/>
              </a:rPr>
              <a:t>+ V</a:t>
            </a:r>
            <a:r>
              <a:rPr lang="el-GR" dirty="0">
                <a:effectLst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lang="en-US" dirty="0">
                <a:effectLst/>
                <a:ea typeface="ＭＳ Ｐゴシック"/>
              </a:rPr>
              <a:t>t + ½A</a:t>
            </a:r>
            <a:r>
              <a:rPr lang="el-GR" dirty="0">
                <a:effectLst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lang="en-US" dirty="0">
                <a:effectLst/>
                <a:ea typeface="ＭＳ Ｐゴシック"/>
              </a:rPr>
              <a:t>t</a:t>
            </a:r>
            <a:r>
              <a:rPr lang="en-US" baseline="30000" dirty="0">
                <a:effectLst/>
                <a:ea typeface="ＭＳ Ｐゴシック"/>
              </a:rPr>
              <a:t>2  </a:t>
            </a:r>
            <a:r>
              <a:rPr lang="en-US" dirty="0">
                <a:effectLst/>
                <a:ea typeface="ＭＳ Ｐゴシック"/>
              </a:rPr>
              <a:t>(2nd Order)</a:t>
            </a:r>
          </a:p>
          <a:p>
            <a:r>
              <a:rPr lang="en-US" dirty="0">
                <a:effectLst/>
                <a:ea typeface="ＭＳ Ｐゴシック"/>
              </a:rPr>
              <a:t>Extrapolates to a parabolic </a:t>
            </a:r>
            <a:r>
              <a:rPr lang="en-US" dirty="0">
                <a:ea typeface="ＭＳ Ｐゴシック"/>
              </a:rPr>
              <a:t>path through space</a:t>
            </a:r>
            <a:endParaRPr lang="en-US" dirty="0">
              <a:effectLst/>
              <a:ea typeface="ＭＳ Ｐゴシック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8390E-DA07-CE02-E330-D53747A547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953D5EE1-9D17-40BE-A8CB-AAC5CAB67412}"/>
              </a:ext>
            </a:extLst>
          </p:cNvPr>
          <p:cNvSpPr/>
          <p:nvPr/>
        </p:nvSpPr>
        <p:spPr bwMode="auto">
          <a:xfrm rot="5400000">
            <a:off x="7262283" y="-316524"/>
            <a:ext cx="2615075" cy="5838830"/>
          </a:xfrm>
          <a:prstGeom prst="arc">
            <a:avLst>
              <a:gd name="adj1" fmla="val 16199996"/>
              <a:gd name="adj2" fmla="val 0"/>
            </a:avLst>
          </a:prstGeom>
          <a:noFill/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6B42C9-5FE9-428D-A78F-2CA0E1338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93" y="3547700"/>
            <a:ext cx="929858" cy="740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90DA07-4D49-4140-BF9A-D0824118F903}"/>
              </a:ext>
            </a:extLst>
          </p:cNvPr>
          <p:cNvSpPr txBox="1"/>
          <p:nvPr/>
        </p:nvSpPr>
        <p:spPr>
          <a:xfrm>
            <a:off x="7527641" y="2962925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Parabolic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96DB8-6943-4B07-8893-5B1376B09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30" y="1569423"/>
            <a:ext cx="929858" cy="7403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102DFB-8806-4963-AE18-C5E3DC284A18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 flipV="1">
            <a:off x="8427888" y="1918100"/>
            <a:ext cx="2168646" cy="21495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C749F4-7290-425A-8CCB-6F450BC9B125}"/>
              </a:ext>
            </a:extLst>
          </p:cNvPr>
          <p:cNvSpPr txBox="1"/>
          <p:nvPr/>
        </p:nvSpPr>
        <p:spPr>
          <a:xfrm>
            <a:off x="7498030" y="1010685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</a:t>
            </a:r>
          </a:p>
        </p:txBody>
      </p:sp>
    </p:spTree>
    <p:extLst>
      <p:ext uri="{BB962C8B-B14F-4D97-AF65-F5344CB8AC3E}">
        <p14:creationId xmlns:p14="http://schemas.microsoft.com/office/powerpoint/2010/main" val="2116439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843548" y="0"/>
            <a:ext cx="8967020" cy="795130"/>
          </a:xfrm>
          <a:noFill/>
        </p:spPr>
        <p:txBody>
          <a:bodyPr/>
          <a:lstStyle/>
          <a:p>
            <a:r>
              <a:rPr lang="en-US">
                <a:effectLst/>
                <a:ea typeface="ＭＳ Ｐゴシック"/>
              </a:rPr>
              <a:t>Positional Dead Reckoning, “Body” DRA 6-9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effectLst/>
                <a:ea typeface="ＭＳ Ｐゴシック"/>
              </a:rPr>
              <a:t>DRA 6-9 use rotation rate and body coordinate velocity and acceleration to achieve better prediction of turning vehicles</a:t>
            </a:r>
          </a:p>
          <a:p>
            <a:r>
              <a:rPr lang="en-US" dirty="0">
                <a:effectLst/>
                <a:ea typeface="ＭＳ Ｐゴシック"/>
              </a:rPr>
              <a:t>Extrapolates to a circular or spiral path through space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Math is more complicated and not used as much as DRA 2-5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Performs much better in some situations, should be used more</a:t>
            </a:r>
          </a:p>
          <a:p>
            <a:r>
              <a:rPr lang="en-US" dirty="0">
                <a:effectLst/>
                <a:ea typeface="ＭＳ Ｐゴシック"/>
              </a:rPr>
              <a:t>No change in DIS V7 but errors in the math formulas were fixed</a:t>
            </a:r>
          </a:p>
          <a:p>
            <a:r>
              <a:rPr lang="en-US" dirty="0">
                <a:effectLst/>
                <a:ea typeface="ＭＳ Ｐゴシック"/>
              </a:rPr>
              <a:t>See E.7.3 in IEEE Std 1278.1</a:t>
            </a:r>
            <a:r>
              <a:rPr lang="en-US" baseline="30000" dirty="0">
                <a:effectLst/>
                <a:ea typeface="ＭＳ Ｐゴシック"/>
              </a:rPr>
              <a:t>TM</a:t>
            </a:r>
            <a:r>
              <a:rPr lang="en-US" dirty="0">
                <a:effectLst/>
                <a:ea typeface="ＭＳ Ｐゴシック"/>
              </a:rPr>
              <a:t>-2012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847E11-AA1B-F812-FFE9-5E2B1AA7A4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9EEF53-DC8E-457A-AE41-B847E687E350}"/>
              </a:ext>
            </a:extLst>
          </p:cNvPr>
          <p:cNvGrpSpPr/>
          <p:nvPr/>
        </p:nvGrpSpPr>
        <p:grpSpPr>
          <a:xfrm>
            <a:off x="6133621" y="3987420"/>
            <a:ext cx="2215094" cy="2282752"/>
            <a:chOff x="6426200" y="1143000"/>
            <a:chExt cx="1721981" cy="16446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A207261-E76E-43E9-8865-38F38F84D23E}"/>
                </a:ext>
              </a:extLst>
            </p:cNvPr>
            <p:cNvSpPr/>
            <p:nvPr/>
          </p:nvSpPr>
          <p:spPr bwMode="auto">
            <a:xfrm>
              <a:off x="6604494" y="1178362"/>
              <a:ext cx="1543687" cy="1543687"/>
            </a:xfrm>
            <a:prstGeom prst="ellips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5D1E6-B30F-4CCF-B75B-6DB3DBCA4751}"/>
                </a:ext>
              </a:extLst>
            </p:cNvPr>
            <p:cNvSpPr/>
            <p:nvPr/>
          </p:nvSpPr>
          <p:spPr bwMode="auto">
            <a:xfrm>
              <a:off x="6426200" y="1143000"/>
              <a:ext cx="965200" cy="16446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D916EA-C4B6-4EE2-9D73-6D7D34C24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82" y="5808153"/>
            <a:ext cx="950763" cy="7569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59627E-28B4-4C5F-8787-206AEDA95D9B}"/>
              </a:ext>
            </a:extLst>
          </p:cNvPr>
          <p:cNvSpPr txBox="1"/>
          <p:nvPr/>
        </p:nvSpPr>
        <p:spPr>
          <a:xfrm>
            <a:off x="3020196" y="5368326"/>
            <a:ext cx="389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</a:rPr>
              <a:t>Pos = Pos</a:t>
            </a:r>
            <a:r>
              <a:rPr lang="en-US" sz="1800" baseline="-25000" dirty="0">
                <a:latin typeface="Arial Narrow" panose="020B0606020202030204" pitchFamily="34" charset="0"/>
              </a:rPr>
              <a:t>0</a:t>
            </a:r>
            <a:r>
              <a:rPr lang="en-US" sz="1800" dirty="0">
                <a:latin typeface="Arial Narrow" panose="020B0606020202030204" pitchFamily="34" charset="0"/>
              </a:rPr>
              <a:t> + [R</a:t>
            </a:r>
            <a:r>
              <a:rPr lang="en-US" sz="1800" baseline="-25000" dirty="0">
                <a:latin typeface="Arial Narrow" panose="020B0606020202030204" pitchFamily="34" charset="0"/>
              </a:rPr>
              <a:t>0</a:t>
            </a:r>
            <a:r>
              <a:rPr lang="en-US" sz="1800" dirty="0">
                <a:latin typeface="Arial Narrow" panose="020B0606020202030204" pitchFamily="34" charset="0"/>
              </a:rPr>
              <a:t>]</a:t>
            </a:r>
            <a:r>
              <a:rPr lang="en-US" sz="1800" baseline="-25000" dirty="0">
                <a:latin typeface="Arial Narrow" panose="020B0606020202030204" pitchFamily="34" charset="0"/>
              </a:rPr>
              <a:t>b-&gt;w</a:t>
            </a:r>
            <a:r>
              <a:rPr lang="en-US" sz="1800" dirty="0">
                <a:latin typeface="Arial Narrow" panose="020B0606020202030204" pitchFamily="34" charset="0"/>
              </a:rPr>
              <a:t>([R1]*</a:t>
            </a:r>
            <a:r>
              <a:rPr lang="en-US" sz="1800" dirty="0" err="1">
                <a:latin typeface="Arial Narrow" panose="020B0606020202030204" pitchFamily="34" charset="0"/>
              </a:rPr>
              <a:t>Vel</a:t>
            </a:r>
            <a:r>
              <a:rPr lang="en-US" sz="1800" baseline="-25000" dirty="0" err="1">
                <a:latin typeface="Arial Narrow" panose="020B0606020202030204" pitchFamily="34" charset="0"/>
              </a:rPr>
              <a:t>b</a:t>
            </a:r>
            <a:r>
              <a:rPr lang="en-US" sz="1800" dirty="0">
                <a:latin typeface="Arial Narrow" panose="020B0606020202030204" pitchFamily="34" charset="0"/>
              </a:rPr>
              <a:t> + [R2]*</a:t>
            </a:r>
            <a:r>
              <a:rPr lang="en-US" sz="1800" dirty="0" err="1">
                <a:latin typeface="Arial Narrow" panose="020B0606020202030204" pitchFamily="34" charset="0"/>
              </a:rPr>
              <a:t>Acel</a:t>
            </a:r>
            <a:r>
              <a:rPr lang="en-US" sz="1800" baseline="-25000" dirty="0" err="1">
                <a:latin typeface="Arial Narrow" panose="020B0606020202030204" pitchFamily="34" charset="0"/>
              </a:rPr>
              <a:t>b</a:t>
            </a:r>
            <a:r>
              <a:rPr lang="en-US" sz="18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8E43D3-3B84-4EFF-AEBF-BB7CB84950B1}"/>
              </a:ext>
            </a:extLst>
          </p:cNvPr>
          <p:cNvSpPr txBox="1"/>
          <p:nvPr/>
        </p:nvSpPr>
        <p:spPr>
          <a:xfrm>
            <a:off x="3987855" y="4713056"/>
            <a:ext cx="1546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Circular</a:t>
            </a:r>
          </a:p>
        </p:txBody>
      </p:sp>
    </p:spTree>
    <p:extLst>
      <p:ext uri="{BB962C8B-B14F-4D97-AF65-F5344CB8AC3E}">
        <p14:creationId xmlns:p14="http://schemas.microsoft.com/office/powerpoint/2010/main" val="133667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Intended Audience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Modeling and simulation implementors and managers who require an understanding of</a:t>
            </a:r>
          </a:p>
          <a:p>
            <a:pPr lvl="1"/>
            <a:r>
              <a:rPr lang="en-US" dirty="0"/>
              <a:t>Distributed simulation in the Live, Virtual, and Constructive (LVC) domains</a:t>
            </a:r>
          </a:p>
          <a:p>
            <a:pPr lvl="1"/>
            <a:r>
              <a:rPr lang="en-US" dirty="0"/>
              <a:t>Specifics of how DIS meets of the requirements of interoperability between the widely varying types of geographically distributed LVC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63FFCB-E437-98FE-3AAF-2A7B4567B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 descr="SLATE demo highlights live, virtual, constructive environment for pilot  training &gt; Air Force &gt; Article Display">
            <a:extLst>
              <a:ext uri="{FF2B5EF4-FFF2-40B4-BE49-F238E27FC236}">
                <a16:creationId xmlns:a16="http://schemas.microsoft.com/office/drawing/2014/main" id="{5C744FCF-0137-46B4-8AB0-8FBF471DD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83" y="3429000"/>
            <a:ext cx="3793034" cy="25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6EC39-692C-4CFE-993C-1A87BF0AA0E9}"/>
              </a:ext>
            </a:extLst>
          </p:cNvPr>
          <p:cNvSpPr txBox="1"/>
          <p:nvPr/>
        </p:nvSpPr>
        <p:spPr>
          <a:xfrm>
            <a:off x="1879191" y="6016855"/>
            <a:ext cx="934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 based Secure LVC Advanced Training Environment (SLATE) Pod – </a:t>
            </a:r>
            <a:r>
              <a:rPr lang="en-US" sz="2000" dirty="0" err="1"/>
              <a:t>Nellis</a:t>
            </a:r>
            <a:r>
              <a:rPr lang="en-US" sz="2000" dirty="0"/>
              <a:t>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346A0D-A62E-4A72-939F-EFC535234B80}"/>
              </a:ext>
            </a:extLst>
          </p:cNvPr>
          <p:cNvSpPr txBox="1"/>
          <p:nvPr/>
        </p:nvSpPr>
        <p:spPr>
          <a:xfrm>
            <a:off x="4098078" y="5909133"/>
            <a:ext cx="1422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RHA (Will Graver)</a:t>
            </a:r>
          </a:p>
        </p:txBody>
      </p:sp>
    </p:spTree>
    <p:extLst>
      <p:ext uri="{BB962C8B-B14F-4D97-AF65-F5344CB8AC3E}">
        <p14:creationId xmlns:p14="http://schemas.microsoft.com/office/powerpoint/2010/main" val="1465358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1647A5-3250-4234-A64F-44FE9761A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1337"/>
          <a:stretch/>
        </p:blipFill>
        <p:spPr>
          <a:xfrm>
            <a:off x="8188645" y="1046715"/>
            <a:ext cx="3542099" cy="1970806"/>
          </a:xfrm>
          <a:prstGeom prst="rect">
            <a:avLst/>
          </a:prstGeom>
        </p:spPr>
      </p:pic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ffectLst/>
                <a:ea typeface="ＭＳ Ｐゴシック"/>
              </a:rPr>
              <a:t>Rotational Dead Reckoning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effectLst/>
                <a:ea typeface="ＭＳ Ｐゴシック"/>
              </a:rPr>
              <a:t>DRA 2, 5, 6, 9 have no rotational dead reckoning</a:t>
            </a:r>
          </a:p>
          <a:p>
            <a:r>
              <a:rPr lang="en-US" dirty="0">
                <a:effectLst/>
                <a:ea typeface="ＭＳ Ｐゴシック"/>
              </a:rPr>
              <a:t>DRA 3, 4, 7, 8 all have the same rotational DR formula</a:t>
            </a:r>
          </a:p>
          <a:p>
            <a:pPr marL="0" lvl="1" indent="0">
              <a:buClr>
                <a:schemeClr val="hlink"/>
              </a:buClr>
              <a:buSzPct val="70000"/>
              <a:buNone/>
            </a:pPr>
            <a:r>
              <a:rPr lang="en-US" dirty="0">
                <a:effectLst/>
                <a:ea typeface="ＭＳ Ｐゴシック"/>
              </a:rPr>
              <a:t>	[</a:t>
            </a:r>
            <a:r>
              <a:rPr lang="en-US" i="1" dirty="0">
                <a:effectLst/>
                <a:ea typeface="ＭＳ Ｐゴシック"/>
              </a:rPr>
              <a:t>R</a:t>
            </a:r>
            <a:r>
              <a:rPr lang="en-US" i="1" baseline="-25000" dirty="0">
                <a:effectLst/>
                <a:ea typeface="ＭＳ Ｐゴシック"/>
              </a:rPr>
              <a:t>D</a:t>
            </a:r>
            <a:r>
              <a:rPr lang="en-US" dirty="0">
                <a:effectLst/>
                <a:ea typeface="ＭＳ Ｐゴシック"/>
              </a:rPr>
              <a:t>]</a:t>
            </a:r>
            <a:r>
              <a:rPr lang="en-US" baseline="-25000" dirty="0">
                <a:effectLst/>
                <a:ea typeface="ＭＳ Ｐゴシック"/>
              </a:rPr>
              <a:t>w-&gt;b </a:t>
            </a:r>
            <a:r>
              <a:rPr lang="en-US" dirty="0">
                <a:effectLst/>
                <a:ea typeface="ＭＳ Ｐゴシック"/>
              </a:rPr>
              <a:t>= [</a:t>
            </a:r>
            <a:r>
              <a:rPr lang="en-US" i="1" dirty="0">
                <a:effectLst/>
                <a:ea typeface="ＭＳ Ｐゴシック"/>
              </a:rPr>
              <a:t>DR</a:t>
            </a:r>
            <a:r>
              <a:rPr lang="en-US" dirty="0">
                <a:effectLst/>
                <a:ea typeface="ＭＳ Ｐゴシック"/>
              </a:rPr>
              <a:t>][</a:t>
            </a:r>
            <a:r>
              <a:rPr lang="en-US" i="1" dirty="0">
                <a:effectLst/>
                <a:ea typeface="ＭＳ Ｐゴシック"/>
              </a:rPr>
              <a:t>R</a:t>
            </a:r>
            <a:r>
              <a:rPr lang="en-US" i="1" baseline="-25000" dirty="0">
                <a:effectLst/>
                <a:ea typeface="ＭＳ Ｐゴシック"/>
              </a:rPr>
              <a:t>0</a:t>
            </a:r>
            <a:r>
              <a:rPr lang="en-US" dirty="0">
                <a:effectLst/>
                <a:ea typeface="ＭＳ Ｐゴシック"/>
              </a:rPr>
              <a:t>]</a:t>
            </a:r>
            <a:r>
              <a:rPr lang="en-US" baseline="-25000" dirty="0">
                <a:effectLst/>
                <a:ea typeface="ＭＳ Ｐゴシック"/>
              </a:rPr>
              <a:t>w-&gt;</a:t>
            </a:r>
            <a:r>
              <a:rPr lang="en-US" baseline="-25000" dirty="0" err="1">
                <a:effectLst/>
                <a:ea typeface="ＭＳ Ｐゴシック"/>
              </a:rPr>
              <a:t>br</a:t>
            </a:r>
            <a:endParaRPr lang="en-US" dirty="0">
              <a:effectLst/>
              <a:ea typeface="ＭＳ Ｐゴシック"/>
            </a:endParaRPr>
          </a:p>
          <a:p>
            <a:pPr lvl="1"/>
            <a:r>
              <a:rPr lang="en-US" dirty="0">
                <a:effectLst/>
                <a:ea typeface="ＭＳ Ｐゴシック"/>
              </a:rPr>
              <a:t>Rotation rates are required</a:t>
            </a:r>
          </a:p>
          <a:p>
            <a:r>
              <a:rPr lang="en-US" dirty="0">
                <a:effectLst/>
                <a:ea typeface="ＭＳ Ｐゴシック"/>
              </a:rPr>
              <a:t>Entity State PDU: rotation rates are given as a vector </a:t>
            </a:r>
            <a:r>
              <a:rPr lang="el-GR" dirty="0">
                <a:effectLst/>
                <a:ea typeface="ＭＳ Ｐゴシック"/>
                <a:cs typeface="Tahoma" pitchFamily="34" charset="0"/>
              </a:rPr>
              <a:t>ω</a:t>
            </a:r>
            <a:r>
              <a:rPr lang="en-US" dirty="0">
                <a:effectLst/>
                <a:ea typeface="ＭＳ Ｐゴシック"/>
                <a:cs typeface="Tahoma" pitchFamily="34" charset="0"/>
              </a:rPr>
              <a:t> </a:t>
            </a:r>
            <a:r>
              <a:rPr lang="en-US" dirty="0">
                <a:effectLst/>
                <a:ea typeface="ＭＳ Ｐゴシック"/>
              </a:rPr>
              <a:t>in body coordinates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Direction of vector is axis of rotation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Magnitude |</a:t>
            </a:r>
            <a:r>
              <a:rPr lang="el-GR" dirty="0">
                <a:effectLst/>
                <a:ea typeface="ＭＳ Ｐゴシック"/>
                <a:cs typeface="Tahoma" pitchFamily="34" charset="0"/>
              </a:rPr>
              <a:t>ω</a:t>
            </a:r>
            <a:r>
              <a:rPr lang="en-US" dirty="0">
                <a:effectLst/>
                <a:ea typeface="ＭＳ Ｐゴシック"/>
                <a:cs typeface="Tahoma" pitchFamily="34" charset="0"/>
              </a:rPr>
              <a:t>|</a:t>
            </a:r>
            <a:r>
              <a:rPr lang="en-US" dirty="0">
                <a:effectLst/>
                <a:ea typeface="ＭＳ Ｐゴシック"/>
              </a:rPr>
              <a:t> is rate of rotation about axis</a:t>
            </a:r>
          </a:p>
          <a:p>
            <a:r>
              <a:rPr lang="en-US" dirty="0">
                <a:effectLst/>
                <a:ea typeface="ＭＳ Ｐゴシック"/>
              </a:rPr>
              <a:t>Receivers extrapolate orientation by rotating an entity about the axis by angle |</a:t>
            </a:r>
            <a:r>
              <a:rPr lang="el-GR" dirty="0">
                <a:effectLst/>
                <a:ea typeface="ＭＳ Ｐゴシック"/>
                <a:cs typeface="Tahoma" pitchFamily="34" charset="0"/>
              </a:rPr>
              <a:t>ω</a:t>
            </a:r>
            <a:r>
              <a:rPr lang="en-US" dirty="0">
                <a:effectLst/>
                <a:ea typeface="ＭＳ Ｐゴシック"/>
                <a:cs typeface="Tahoma" pitchFamily="34" charset="0"/>
              </a:rPr>
              <a:t>|</a:t>
            </a:r>
            <a:r>
              <a:rPr lang="el-GR" dirty="0">
                <a:effectLst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lang="en-US" dirty="0">
                <a:effectLst/>
                <a:ea typeface="ＭＳ Ｐゴシック"/>
              </a:rPr>
              <a:t>t, used to form the [DR] matrix </a:t>
            </a:r>
          </a:p>
          <a:p>
            <a:r>
              <a:rPr lang="en-US" dirty="0">
                <a:effectLst/>
                <a:ea typeface="ＭＳ Ｐゴシック"/>
              </a:rPr>
              <a:t>There is no acceleration in this math</a:t>
            </a:r>
          </a:p>
          <a:p>
            <a:endParaRPr lang="en-US" dirty="0">
              <a:effectLst/>
              <a:ea typeface="ＭＳ Ｐゴシック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DEAC7E-C657-07F8-AA10-9454D06F9A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D38373-F3F5-4C18-86AD-068BC1756180}"/>
              </a:ext>
            </a:extLst>
          </p:cNvPr>
          <p:cNvSpPr/>
          <p:nvPr/>
        </p:nvSpPr>
        <p:spPr>
          <a:xfrm>
            <a:off x="3367810" y="2001926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FontTx/>
              <a:buNone/>
            </a:pPr>
            <a:r>
              <a:rPr lang="en-US" sz="2800" dirty="0">
                <a:ea typeface="ＭＳ Ｐゴシック"/>
              </a:rPr>
              <a:t>(1</a:t>
            </a:r>
            <a:r>
              <a:rPr lang="en-US" sz="2800" baseline="30000" dirty="0">
                <a:ea typeface="ＭＳ Ｐゴシック"/>
              </a:rPr>
              <a:t>st</a:t>
            </a:r>
            <a:r>
              <a:rPr lang="en-US" sz="2800" dirty="0">
                <a:ea typeface="ＭＳ Ｐゴシック"/>
              </a:rPr>
              <a:t> Order)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15EDC7-87EC-4264-B891-4B1596EA5F48}"/>
              </a:ext>
            </a:extLst>
          </p:cNvPr>
          <p:cNvCxnSpPr>
            <a:cxnSpLocks/>
          </p:cNvCxnSpPr>
          <p:nvPr/>
        </p:nvCxnSpPr>
        <p:spPr bwMode="auto">
          <a:xfrm>
            <a:off x="8188644" y="1986830"/>
            <a:ext cx="3542099" cy="301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9BBF20A-4BA5-4B97-84C0-AE0236662313}"/>
              </a:ext>
            </a:extLst>
          </p:cNvPr>
          <p:cNvSpPr/>
          <p:nvPr/>
        </p:nvSpPr>
        <p:spPr bwMode="auto">
          <a:xfrm>
            <a:off x="10266608" y="1685241"/>
            <a:ext cx="112937" cy="305657"/>
          </a:xfrm>
          <a:custGeom>
            <a:avLst/>
            <a:gdLst>
              <a:gd name="connsiteX0" fmla="*/ 99363 w 112937"/>
              <a:gd name="connsiteY0" fmla="*/ 305657 h 305657"/>
              <a:gd name="connsiteX1" fmla="*/ 111832 w 112937"/>
              <a:gd name="connsiteY1" fmla="*/ 160184 h 305657"/>
              <a:gd name="connsiteX2" fmla="*/ 74425 w 112937"/>
              <a:gd name="connsiteY2" fmla="*/ 72901 h 305657"/>
              <a:gd name="connsiteX3" fmla="*/ 7923 w 112937"/>
              <a:gd name="connsiteY3" fmla="*/ 6399 h 305657"/>
              <a:gd name="connsiteX4" fmla="*/ 3767 w 112937"/>
              <a:gd name="connsiteY4" fmla="*/ 6399 h 3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7" h="305657">
                <a:moveTo>
                  <a:pt x="99363" y="305657"/>
                </a:moveTo>
                <a:cubicBezTo>
                  <a:pt x="107675" y="252317"/>
                  <a:pt x="115988" y="198977"/>
                  <a:pt x="111832" y="160184"/>
                </a:cubicBezTo>
                <a:cubicBezTo>
                  <a:pt x="107676" y="121391"/>
                  <a:pt x="91743" y="98532"/>
                  <a:pt x="74425" y="72901"/>
                </a:cubicBezTo>
                <a:cubicBezTo>
                  <a:pt x="57107" y="47270"/>
                  <a:pt x="19699" y="17483"/>
                  <a:pt x="7923" y="6399"/>
                </a:cubicBezTo>
                <a:cubicBezTo>
                  <a:pt x="-3853" y="-4685"/>
                  <a:pt x="-43" y="857"/>
                  <a:pt x="3767" y="6399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23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wrap="square" lIns="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effectLst/>
                <a:ea typeface="ＭＳ Ｐゴシック"/>
              </a:rPr>
              <a:t>Dead Reckoning for DIS V8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ea typeface="ＭＳ Ｐゴシック"/>
              </a:rPr>
              <a:t>DIS V8 makes distinction between “algorithm” and “formula”</a:t>
            </a:r>
          </a:p>
          <a:p>
            <a:r>
              <a:rPr lang="en-US" dirty="0">
                <a:effectLst/>
                <a:ea typeface="ＭＳ Ｐゴシック"/>
              </a:rPr>
              <a:t>Position DR formulas renamed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Parabolic Formula (formerly World algorithms 2-5)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Circular Formula (formerly Body algorithms 6-9)</a:t>
            </a:r>
          </a:p>
          <a:p>
            <a:r>
              <a:rPr lang="en-US" dirty="0">
                <a:ea typeface="ＭＳ Ｐゴシック"/>
              </a:rPr>
              <a:t>O</a:t>
            </a:r>
            <a:r>
              <a:rPr lang="en-US" dirty="0">
                <a:effectLst/>
                <a:ea typeface="ＭＳ Ｐゴシック"/>
              </a:rPr>
              <a:t>nly one algorithm for moving entities</a:t>
            </a:r>
          </a:p>
          <a:p>
            <a:pPr lvl="1"/>
            <a:r>
              <a:rPr lang="en-US" dirty="0">
                <a:solidFill>
                  <a:srgbClr val="FF0000"/>
                </a:solidFill>
                <a:effectLst/>
                <a:ea typeface="ＭＳ Ｐゴシック"/>
              </a:rPr>
              <a:t>Algorithm chooses the best DR formula</a:t>
            </a:r>
          </a:p>
          <a:p>
            <a:pPr lvl="1"/>
            <a:r>
              <a:rPr lang="en-US" dirty="0">
                <a:ea typeface="ＭＳ Ｐゴシック"/>
              </a:rPr>
              <a:t>Now called the Combined Parabolic Circular (CPC) Dead Reckoning Algorithm</a:t>
            </a:r>
            <a:endParaRPr lang="en-AU" dirty="0">
              <a:ea typeface="ＭＳ Ｐゴシック"/>
            </a:endParaRPr>
          </a:p>
          <a:p>
            <a:pPr lvl="1"/>
            <a:r>
              <a:rPr lang="en-US" dirty="0">
                <a:effectLst/>
                <a:ea typeface="ＭＳ Ｐゴシック"/>
              </a:rPr>
              <a:t>CPC algorithm enumeration is 10</a:t>
            </a:r>
          </a:p>
        </p:txBody>
      </p:sp>
    </p:spTree>
    <p:extLst>
      <p:ext uri="{BB962C8B-B14F-4D97-AF65-F5344CB8AC3E}">
        <p14:creationId xmlns:p14="http://schemas.microsoft.com/office/powerpoint/2010/main" val="19506255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wrap="square" lIns="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effectLst/>
                <a:ea typeface="ＭＳ Ｐゴシック"/>
              </a:rPr>
              <a:t>Formula Results Comparison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effectLst/>
                <a:ea typeface="ＭＳ Ｐゴシック"/>
              </a:rPr>
              <a:t>This shows a 500 knot turning aircraft with 20 seconds of extrapolation</a:t>
            </a:r>
          </a:p>
          <a:p>
            <a:r>
              <a:rPr lang="en-US" dirty="0">
                <a:effectLst/>
                <a:ea typeface="ＭＳ Ｐゴシック"/>
              </a:rPr>
              <a:t>Circular vs Parabolic is apparent</a:t>
            </a:r>
          </a:p>
          <a:p>
            <a:pPr lvl="1"/>
            <a:r>
              <a:rPr lang="en-US" dirty="0">
                <a:solidFill>
                  <a:srgbClr val="FF0000"/>
                </a:solidFill>
                <a:ea typeface="ＭＳ Ｐゴシック"/>
              </a:rPr>
              <a:t>~1200 meter error</a:t>
            </a:r>
            <a:endParaRPr lang="en-US" dirty="0">
              <a:solidFill>
                <a:srgbClr val="FF0000"/>
              </a:solidFill>
              <a:effectLst/>
              <a:ea typeface="ＭＳ Ｐゴシック"/>
            </a:endParaRPr>
          </a:p>
          <a:p>
            <a:r>
              <a:rPr lang="en-US" dirty="0">
                <a:effectLst/>
                <a:ea typeface="ＭＳ Ｐゴシック"/>
              </a:rPr>
              <a:t>See SISO paper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 2019-SIW-034</a:t>
            </a:r>
          </a:p>
          <a:p>
            <a:r>
              <a:rPr lang="en-US" dirty="0">
                <a:ea typeface="ＭＳ Ｐゴシック"/>
              </a:rPr>
              <a:t>CPC algorithm in DIS V8 chooses the best formula</a:t>
            </a:r>
          </a:p>
          <a:p>
            <a:pPr lvl="1"/>
            <a:r>
              <a:rPr lang="en-US" dirty="0">
                <a:ea typeface="ＭＳ Ｐゴシック"/>
              </a:rPr>
              <a:t>Circular if applicable</a:t>
            </a:r>
          </a:p>
          <a:p>
            <a:pPr lvl="1"/>
            <a:r>
              <a:rPr lang="en-US" dirty="0">
                <a:ea typeface="ＭＳ Ｐゴシック"/>
              </a:rPr>
              <a:t>Parabolic otherwise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2324D-D375-E92F-7713-3FB6CB83F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219201"/>
            <a:ext cx="5588000" cy="491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F7F42-97E5-4C22-B46A-8C3BFB4DD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852">
            <a:off x="7194440" y="1954962"/>
            <a:ext cx="645597" cy="5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33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wrap="square" lIns="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effectLst/>
                <a:ea typeface="ＭＳ Ｐゴシック"/>
              </a:rPr>
              <a:t>CPC DRA Code Implementation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effectLst/>
                <a:ea typeface="ＭＳ Ｐゴシック"/>
              </a:rPr>
              <a:t>A reference code implementation of the CPC DR Algorithm is available in </a:t>
            </a:r>
            <a:r>
              <a:rPr lang="en-US" dirty="0" err="1">
                <a:effectLst/>
                <a:ea typeface="ＭＳ Ｐゴシック"/>
              </a:rPr>
              <a:t>SourceForge</a:t>
            </a:r>
            <a:r>
              <a:rPr lang="en-US" dirty="0">
                <a:ea typeface="ＭＳ Ｐゴシック"/>
              </a:rPr>
              <a:t>, </a:t>
            </a:r>
            <a:r>
              <a:rPr lang="en-US" dirty="0">
                <a:effectLst/>
                <a:ea typeface="ＭＳ Ｐゴシック"/>
              </a:rPr>
              <a:t>Version 1.0 matches DIS V8 Draft 1</a:t>
            </a:r>
          </a:p>
          <a:p>
            <a:pPr lvl="1"/>
            <a:r>
              <a:rPr lang="en-US" dirty="0">
                <a:effectLst/>
                <a:ea typeface="ＭＳ Ｐゴシック"/>
                <a:hlinkClick r:id="rId2"/>
              </a:rPr>
              <a:t>https://sourceforge.net/projects/dsu/</a:t>
            </a:r>
            <a:endParaRPr lang="en-US" dirty="0">
              <a:effectLst/>
              <a:ea typeface="ＭＳ Ｐゴシック"/>
            </a:endParaRPr>
          </a:p>
          <a:p>
            <a:pPr lvl="1"/>
            <a:r>
              <a:rPr lang="en-US" dirty="0">
                <a:effectLst/>
                <a:ea typeface="ＭＳ Ｐゴシック"/>
              </a:rPr>
              <a:t>Written in C for easy use by multiple languages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Implements both position extrapolation formulas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Implements rotation extrapolation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Includes the improved orientation threshold method</a:t>
            </a:r>
          </a:p>
          <a:p>
            <a:r>
              <a:rPr lang="en-US" dirty="0">
                <a:effectLst/>
                <a:ea typeface="ＭＳ Ｐゴシック"/>
              </a:rPr>
              <a:t>Coordinate Conversion code (Lat/Lon/Alt to Earth Centered Earth Fixed) included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Not needed for CPC DRA, but helps in testing it</a:t>
            </a:r>
          </a:p>
          <a:p>
            <a:r>
              <a:rPr lang="en-US" dirty="0">
                <a:ea typeface="ＭＳ Ｐゴシック"/>
              </a:rPr>
              <a:t>Have converted the C-Code to Java in 3 days</a:t>
            </a:r>
            <a:endParaRPr lang="en-US" dirty="0">
              <a:effectLst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5056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599C-DACD-464C-A79F-391511CC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DR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35A1F-D7E5-470B-8DED-9C84168B15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11505880" cy="4895850"/>
          </a:xfrm>
        </p:spPr>
        <p:txBody>
          <a:bodyPr/>
          <a:lstStyle/>
          <a:p>
            <a:r>
              <a:rPr lang="en-US" dirty="0"/>
              <a:t>Less Bandwidth Required</a:t>
            </a:r>
          </a:p>
          <a:p>
            <a:r>
              <a:rPr lang="en-US" dirty="0">
                <a:solidFill>
                  <a:srgbClr val="FF0000"/>
                </a:solidFill>
              </a:rPr>
              <a:t>Updates may occur at any time, not at fixed time intervals</a:t>
            </a:r>
          </a:p>
          <a:p>
            <a:r>
              <a:rPr lang="en-US" dirty="0"/>
              <a:t>Data rate is variable, higher when A/C are performing maneuvers, and lower when flying straight and level, leading to variability in traffic and therefore required bandwidth is more difficult to determine</a:t>
            </a:r>
          </a:p>
          <a:p>
            <a:r>
              <a:rPr lang="en-US" dirty="0"/>
              <a:t>Stationary entities only update at heartbeat period (30-120 Stationary ≈ 1 moving)</a:t>
            </a:r>
          </a:p>
          <a:p>
            <a:r>
              <a:rPr lang="en-US" dirty="0"/>
              <a:t>Number of entities is a lousy measure of network bandwidth!</a:t>
            </a:r>
          </a:p>
          <a:p>
            <a:r>
              <a:rPr lang="en-US" dirty="0"/>
              <a:t>Latency in sending or processing an update will result in positional errors larger than the threshold value</a:t>
            </a:r>
          </a:p>
          <a:p>
            <a:r>
              <a:rPr lang="en-US" dirty="0"/>
              <a:t>If thresholds are checked at a low rate the errors are larger than the threshold value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572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320F7-BB4F-9B1C-E776-0BA573C6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Heartbeats and Timeouts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2CA1B-EDD8-665B-8F66-B4050594F8F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258669"/>
          </a:xfrm>
        </p:spPr>
        <p:txBody>
          <a:bodyPr/>
          <a:lstStyle/>
          <a:p>
            <a:r>
              <a:rPr lang="en-US" dirty="0"/>
              <a:t>PDUs are categorized as stateful (persistent info) or transient (one-time event)</a:t>
            </a:r>
          </a:p>
          <a:p>
            <a:r>
              <a:rPr lang="en-US" dirty="0"/>
              <a:t>Stateful PDUs are issued at least at the minimum heartbeat rate</a:t>
            </a:r>
          </a:p>
          <a:p>
            <a:r>
              <a:rPr lang="en-US" dirty="0"/>
              <a:t>This solves two problems</a:t>
            </a:r>
          </a:p>
          <a:p>
            <a:pPr lvl="1"/>
            <a:r>
              <a:rPr lang="en-US" dirty="0"/>
              <a:t>Late joiners get the full state of the exercise within one heartbeat period</a:t>
            </a:r>
          </a:p>
          <a:p>
            <a:pPr lvl="1"/>
            <a:r>
              <a:rPr lang="en-US" dirty="0"/>
              <a:t>If a PDU is dropped due to network error, the next update arrives within a heartbeat period</a:t>
            </a:r>
          </a:p>
          <a:p>
            <a:r>
              <a:rPr lang="en-US" dirty="0"/>
              <a:t>The default heartbeat period for each PDU type is listed in the DIS standard</a:t>
            </a:r>
          </a:p>
          <a:p>
            <a:pPr lvl="1"/>
            <a:r>
              <a:rPr lang="en-US" dirty="0"/>
              <a:t>Heartbeats vary from 5 to 60 seconds depending on PDU type and conditions</a:t>
            </a:r>
          </a:p>
          <a:p>
            <a:pPr lvl="1"/>
            <a:r>
              <a:rPr lang="en-US" dirty="0"/>
              <a:t>Exercises can change heartbeat periods by agreement</a:t>
            </a:r>
          </a:p>
          <a:p>
            <a:r>
              <a:rPr lang="en-US" dirty="0"/>
              <a:t>Receivers keep a timeout timer for each entity</a:t>
            </a:r>
          </a:p>
          <a:p>
            <a:pPr lvl="1"/>
            <a:r>
              <a:rPr lang="en-US" dirty="0"/>
              <a:t>If no information has arrived within 2.4 heartbeat periods, the entity is discarded</a:t>
            </a:r>
          </a:p>
          <a:p>
            <a:pPr lvl="1"/>
            <a:r>
              <a:rPr lang="en-US" dirty="0"/>
              <a:t>Solves the problem of simulation crashes or if the entity deactivation PDU is dropped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98725-1C75-B4B1-A22C-E62078CB7D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78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B2FDA-F8ED-2BA0-6D3C-1E54DD5E6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8248650" cy="795130"/>
          </a:xfrm>
        </p:spPr>
        <p:txBody>
          <a:bodyPr/>
          <a:lstStyle/>
          <a:p>
            <a:r>
              <a:rPr lang="en-US"/>
              <a:t>Techniques to Solve Network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574DD-8AB0-5181-3ED3-4988027C76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903840"/>
            <a:ext cx="11398755" cy="5525535"/>
          </a:xfrm>
        </p:spPr>
        <p:txBody>
          <a:bodyPr/>
          <a:lstStyle/>
          <a:p>
            <a:r>
              <a:rPr lang="en-US" dirty="0"/>
              <a:t>Network latency and jitter – due to speed of light and network processing time</a:t>
            </a:r>
          </a:p>
          <a:p>
            <a:pPr lvl="1"/>
            <a:r>
              <a:rPr lang="en-US" dirty="0"/>
              <a:t>Dead Reckoning compensates for position error due to network delay and frame differences</a:t>
            </a:r>
          </a:p>
          <a:p>
            <a:pPr lvl="1"/>
            <a:r>
              <a:rPr lang="en-US" dirty="0"/>
              <a:t>Issuance and receipt rules mitigate effects of latency</a:t>
            </a:r>
          </a:p>
          <a:p>
            <a:pPr lvl="2"/>
            <a:r>
              <a:rPr lang="en-US" dirty="0"/>
              <a:t>e.g., sender transmits that detonation or collision hit target, receiver determines damage </a:t>
            </a:r>
          </a:p>
          <a:p>
            <a:r>
              <a:rPr lang="en-US" dirty="0"/>
              <a:t>Bandwidth – both the size and number of PDUs consume network resources</a:t>
            </a:r>
          </a:p>
          <a:p>
            <a:pPr lvl="1"/>
            <a:r>
              <a:rPr lang="en-US" dirty="0"/>
              <a:t>Efficient PDU design with a binary format to send the minimum data necessary</a:t>
            </a:r>
          </a:p>
          <a:p>
            <a:pPr lvl="1"/>
            <a:r>
              <a:rPr lang="en-US" dirty="0"/>
              <a:t>PDU sent only when a parameter change exceeds a threshold value</a:t>
            </a:r>
          </a:p>
          <a:p>
            <a:pPr lvl="1"/>
            <a:r>
              <a:rPr lang="en-US" dirty="0"/>
              <a:t>Dead Reckoning - TSPI data sent every few seconds instead of every simulation frame</a:t>
            </a:r>
          </a:p>
          <a:p>
            <a:pPr lvl="1"/>
            <a:r>
              <a:rPr lang="en-US" dirty="0"/>
              <a:t>Design for reduced data, e.g. receiver lookup table with a single index in PDU</a:t>
            </a:r>
          </a:p>
          <a:p>
            <a:r>
              <a:rPr lang="en-US" dirty="0"/>
              <a:t>Network Reliability – PDUs get lost, it’s rare but it happens</a:t>
            </a:r>
          </a:p>
          <a:p>
            <a:pPr lvl="1"/>
            <a:r>
              <a:rPr lang="en-US" dirty="0"/>
              <a:t>Efficient PDU design helps prevent overloading networks, reduces dropped data</a:t>
            </a:r>
          </a:p>
          <a:p>
            <a:pPr lvl="1"/>
            <a:r>
              <a:rPr lang="en-US" dirty="0"/>
              <a:t>State data repeated at least at regular heartbeat interval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392D9-0883-18F3-971E-5C11BBCD7E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16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00ACF-C9F4-4007-A05E-CF6DEAB8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 2012 (V7)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6457F-E25E-4C79-8B0B-88E643C85AF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New and improved rules vs V5/6</a:t>
            </a:r>
          </a:p>
          <a:p>
            <a:pPr lvl="1"/>
            <a:r>
              <a:rPr lang="en-AU" dirty="0"/>
              <a:t>Lessons learned from over 15 years of use</a:t>
            </a:r>
          </a:p>
          <a:p>
            <a:r>
              <a:rPr lang="en-AU" dirty="0"/>
              <a:t>Additional Annexes and extensive clarifications </a:t>
            </a:r>
          </a:p>
          <a:p>
            <a:r>
              <a:rPr lang="en-AU" dirty="0"/>
              <a:t>The 2012 standard is 747 pages vs 330 pages previously</a:t>
            </a:r>
          </a:p>
          <a:p>
            <a:r>
              <a:rPr lang="en-AU" dirty="0"/>
              <a:t>V7 Uses former padding fields to maintain compatibility with Versions 5/6</a:t>
            </a:r>
          </a:p>
          <a:p>
            <a:pPr lvl="1"/>
            <a:r>
              <a:rPr lang="en-AU" dirty="0"/>
              <a:t>V7 sims can add new information, old sims ignore it</a:t>
            </a:r>
          </a:p>
          <a:p>
            <a:r>
              <a:rPr lang="en-AU" dirty="0"/>
              <a:t>Rules for interoperability between Version 5/6 and V7 are defined</a:t>
            </a:r>
          </a:p>
          <a:p>
            <a:pPr lvl="1"/>
            <a:r>
              <a:rPr lang="en-AU" dirty="0"/>
              <a:t>Mixed version exercises are allowed</a:t>
            </a:r>
          </a:p>
          <a:p>
            <a:pPr lvl="1"/>
            <a:r>
              <a:rPr lang="en-AU" dirty="0"/>
              <a:t>A single sim may issue version 5, 6 and 7 PDUs</a:t>
            </a:r>
          </a:p>
          <a:p>
            <a:r>
              <a:rPr lang="en-AU" dirty="0"/>
              <a:t>IFF</a:t>
            </a:r>
          </a:p>
          <a:p>
            <a:pPr lvl="1"/>
            <a:r>
              <a:rPr lang="en-AU" dirty="0"/>
              <a:t>Mode 5 and Mode S added</a:t>
            </a:r>
          </a:p>
          <a:p>
            <a:r>
              <a:rPr lang="en-AU" dirty="0"/>
              <a:t>Five new PDUs (see DIS PDU by Families slides)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68365-94A3-06CE-E8C5-15BB099B01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23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3E90-EC7F-83CA-92D3-6503821C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Simulation Networking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A536-FEA2-46A0-0E2D-C4352BA7E0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12539"/>
            <a:ext cx="11250613" cy="5521354"/>
          </a:xfrm>
        </p:spPr>
        <p:txBody>
          <a:bodyPr/>
          <a:lstStyle/>
          <a:p>
            <a:r>
              <a:rPr lang="en-US" dirty="0"/>
              <a:t>Test and Training Enabling Architecture (TENA)</a:t>
            </a:r>
          </a:p>
          <a:p>
            <a:pPr lvl="1"/>
            <a:r>
              <a:rPr lang="en-US" dirty="0"/>
              <a:t>Connects systems on a live training range – uses US Government owned middleware</a:t>
            </a:r>
          </a:p>
          <a:p>
            <a:r>
              <a:rPr lang="en-US" dirty="0"/>
              <a:t>Common Training Instrumentation Architecture (CTIA)</a:t>
            </a:r>
          </a:p>
          <a:p>
            <a:pPr lvl="1"/>
            <a:r>
              <a:rPr lang="en-US" dirty="0"/>
              <a:t>Connectivity for live soldier training</a:t>
            </a:r>
          </a:p>
          <a:p>
            <a:r>
              <a:rPr lang="en-US" dirty="0"/>
              <a:t>Compressed DIS (SISO-STD-023.2024) (For DIS V7)</a:t>
            </a:r>
          </a:p>
          <a:p>
            <a:pPr lvl="1"/>
            <a:r>
              <a:rPr lang="en-US" dirty="0"/>
              <a:t>New SISO standard that compresses DIS data to connect over low bandwidth networks/busses (e.g. LVC), designed to be easily translated to/from regular DIS</a:t>
            </a:r>
          </a:p>
          <a:p>
            <a:r>
              <a:rPr lang="en-US" dirty="0"/>
              <a:t>HLA – High Level Architecture</a:t>
            </a:r>
          </a:p>
          <a:p>
            <a:pPr lvl="1"/>
            <a:r>
              <a:rPr lang="en-US" dirty="0"/>
              <a:t>IEEE Std 1516™ High Level Architecture (HLA)</a:t>
            </a:r>
          </a:p>
          <a:p>
            <a:pPr lvl="1"/>
            <a:r>
              <a:rPr lang="en-US" dirty="0"/>
              <a:t>A general-purpose network solution to connect any type of simulation</a:t>
            </a:r>
          </a:p>
          <a:p>
            <a:pPr lvl="1"/>
            <a:r>
              <a:rPr lang="en-US" dirty="0"/>
              <a:t>Includes time management services for discrete event simulation</a:t>
            </a:r>
          </a:p>
          <a:p>
            <a:pPr lvl="1"/>
            <a:r>
              <a:rPr lang="en-US" dirty="0"/>
              <a:t>Private company Run Time Interface (middleware)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05ACD-9C2F-EF83-2D44-1881E62D2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8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DE46BC-69CD-8F81-4017-24465134E9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5F7659-577A-F449-0ABE-2E7A6F49B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LVC Exercise with DIS/C-DIS/HLA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214A60-571A-D776-46E4-8E30D54436C2}"/>
              </a:ext>
            </a:extLst>
          </p:cNvPr>
          <p:cNvSpPr/>
          <p:nvPr/>
        </p:nvSpPr>
        <p:spPr>
          <a:xfrm>
            <a:off x="8273744" y="1791422"/>
            <a:ext cx="680963" cy="655418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Picture 5" descr="F18_SH_clean.png">
            <a:extLst>
              <a:ext uri="{FF2B5EF4-FFF2-40B4-BE49-F238E27FC236}">
                <a16:creationId xmlns:a16="http://schemas.microsoft.com/office/drawing/2014/main" id="{E41000CC-D07B-9ABB-DA5D-BB723ADD2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3" y="4958421"/>
            <a:ext cx="904683" cy="375580"/>
          </a:xfrm>
          <a:prstGeom prst="rect">
            <a:avLst/>
          </a:prstGeom>
          <a:effectLst>
            <a:glow rad="63500">
              <a:schemeClr val="tx1">
                <a:lumMod val="90000"/>
                <a:lumOff val="10000"/>
                <a:alpha val="65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75239C-FF4B-854C-AF5B-FAF52DAD6E3C}"/>
              </a:ext>
            </a:extLst>
          </p:cNvPr>
          <p:cNvSpPr txBox="1"/>
          <p:nvPr/>
        </p:nvSpPr>
        <p:spPr>
          <a:xfrm>
            <a:off x="1970161" y="3866810"/>
            <a:ext cx="2512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Manned Flight Simulator (MFS)</a:t>
            </a:r>
            <a:endParaRPr lang="en-US" sz="7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DE0C4-3D08-7373-392C-608569C9F56B}"/>
              </a:ext>
            </a:extLst>
          </p:cNvPr>
          <p:cNvSpPr txBox="1"/>
          <p:nvPr/>
        </p:nvSpPr>
        <p:spPr>
          <a:xfrm>
            <a:off x="5998267" y="2073222"/>
            <a:ext cx="218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SAIL</a:t>
            </a:r>
            <a:endParaRPr lang="en-US" sz="70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036C23-00BE-0166-2F82-E9919BEC8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85" y="1598981"/>
            <a:ext cx="1016459" cy="1393107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4F23C2BD-F5EC-780F-3333-30FF710E07B9}"/>
              </a:ext>
            </a:extLst>
          </p:cNvPr>
          <p:cNvSpPr>
            <a:spLocks/>
          </p:cNvSpPr>
          <p:nvPr/>
        </p:nvSpPr>
        <p:spPr bwMode="auto">
          <a:xfrm rot="6384878">
            <a:off x="6456942" y="3329306"/>
            <a:ext cx="2622390" cy="461272"/>
          </a:xfrm>
          <a:custGeom>
            <a:avLst/>
            <a:gdLst>
              <a:gd name="T0" fmla="*/ 0 w 3190"/>
              <a:gd name="T1" fmla="*/ 0 h 797"/>
              <a:gd name="T2" fmla="*/ 2147483647 w 3190"/>
              <a:gd name="T3" fmla="*/ 445260977 h 797"/>
              <a:gd name="T4" fmla="*/ 2147483647 w 3190"/>
              <a:gd name="T5" fmla="*/ 363819861 h 797"/>
              <a:gd name="T6" fmla="*/ 2147483647 w 3190"/>
              <a:gd name="T7" fmla="*/ 606620930 h 797"/>
              <a:gd name="T8" fmla="*/ 2147483647 w 3190"/>
              <a:gd name="T9" fmla="*/ 262590344 h 797"/>
              <a:gd name="T10" fmla="*/ 2147483647 w 3190"/>
              <a:gd name="T11" fmla="*/ 344030587 h 797"/>
              <a:gd name="T12" fmla="*/ 0 w 3190"/>
              <a:gd name="T13" fmla="*/ 0 h 7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90"/>
              <a:gd name="T22" fmla="*/ 0 h 797"/>
              <a:gd name="T23" fmla="*/ 3190 w 3190"/>
              <a:gd name="T24" fmla="*/ 797 h 7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90" h="797">
                <a:moveTo>
                  <a:pt x="0" y="0"/>
                </a:moveTo>
                <a:lnTo>
                  <a:pt x="1710" y="585"/>
                </a:lnTo>
                <a:lnTo>
                  <a:pt x="1692" y="478"/>
                </a:lnTo>
                <a:lnTo>
                  <a:pt x="3190" y="797"/>
                </a:lnTo>
                <a:lnTo>
                  <a:pt x="1595" y="345"/>
                </a:lnTo>
                <a:lnTo>
                  <a:pt x="1595" y="4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4571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6EA85-69F0-9CF0-223B-0AB1BC72C4BE}"/>
              </a:ext>
            </a:extLst>
          </p:cNvPr>
          <p:cNvSpPr txBox="1"/>
          <p:nvPr/>
        </p:nvSpPr>
        <p:spPr>
          <a:xfrm>
            <a:off x="6477004" y="5405739"/>
            <a:ext cx="118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Live 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F/A-18E/F</a:t>
            </a:r>
          </a:p>
        </p:txBody>
      </p:sp>
      <p:pic>
        <p:nvPicPr>
          <p:cNvPr id="12" name="Picture 193" descr="Blding-3">
            <a:extLst>
              <a:ext uri="{FF2B5EF4-FFF2-40B4-BE49-F238E27FC236}">
                <a16:creationId xmlns:a16="http://schemas.microsoft.com/office/drawing/2014/main" id="{C41E654A-F51E-0222-76EF-2C3E26178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3701" y="3273330"/>
            <a:ext cx="719080" cy="598499"/>
          </a:xfrm>
          <a:prstGeom prst="rect">
            <a:avLst/>
          </a:prstGeom>
          <a:noFill/>
          <a:effectLst/>
        </p:spPr>
      </p:pic>
      <p:pic>
        <p:nvPicPr>
          <p:cNvPr id="13" name="Picture 12" descr="Fulcrum.png">
            <a:extLst>
              <a:ext uri="{FF2B5EF4-FFF2-40B4-BE49-F238E27FC236}">
                <a16:creationId xmlns:a16="http://schemas.microsoft.com/office/drawing/2014/main" id="{AFA8B3F4-633A-28AC-3A4B-1774C11A91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48">
            <a:off x="9099171" y="3523590"/>
            <a:ext cx="1140900" cy="781060"/>
          </a:xfrm>
          <a:prstGeom prst="rect">
            <a:avLst/>
          </a:prstGeom>
          <a:effectLst>
            <a:glow rad="63500">
              <a:srgbClr val="FF0000">
                <a:alpha val="50000"/>
              </a:srgbClr>
            </a:glow>
          </a:effectLst>
        </p:spPr>
      </p:pic>
      <p:pic>
        <p:nvPicPr>
          <p:cNvPr id="14" name="Picture 131" descr="F-35 AA1 clipped">
            <a:extLst>
              <a:ext uri="{FF2B5EF4-FFF2-40B4-BE49-F238E27FC236}">
                <a16:creationId xmlns:a16="http://schemas.microsoft.com/office/drawing/2014/main" id="{94066276-A608-5F50-E01A-B0DF85EC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553">
            <a:off x="5079500" y="5404791"/>
            <a:ext cx="730924" cy="29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7030A0">
                <a:alpha val="40000"/>
              </a:srgbClr>
            </a:glo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A8E9CC-FA80-8E50-79EB-B46263E8E8F0}"/>
              </a:ext>
            </a:extLst>
          </p:cNvPr>
          <p:cNvSpPr txBox="1"/>
          <p:nvPr/>
        </p:nvSpPr>
        <p:spPr>
          <a:xfrm>
            <a:off x="4658106" y="5740624"/>
            <a:ext cx="154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Virtual 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F-35</a:t>
            </a:r>
            <a:endParaRPr lang="en-US" sz="70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6" name="Picture 15" descr="tower_cd.png">
            <a:extLst>
              <a:ext uri="{FF2B5EF4-FFF2-40B4-BE49-F238E27FC236}">
                <a16:creationId xmlns:a16="http://schemas.microsoft.com/office/drawing/2014/main" id="{5BE38D06-C5B8-32BA-5E5D-26FCA5786C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37" y="2816828"/>
            <a:ext cx="251363" cy="497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53822D-129B-0C38-21C3-5CFD6EE13DDA}"/>
              </a:ext>
            </a:extLst>
          </p:cNvPr>
          <p:cNvSpPr txBox="1"/>
          <p:nvPr/>
        </p:nvSpPr>
        <p:spPr>
          <a:xfrm>
            <a:off x="5050193" y="2573016"/>
            <a:ext cx="1181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err="1">
                <a:solidFill>
                  <a:srgbClr val="002060"/>
                </a:solidFill>
                <a:latin typeface="Arial"/>
              </a:rPr>
              <a:t>Pax</a:t>
            </a:r>
            <a:r>
              <a:rPr lang="en-US" sz="1100">
                <a:solidFill>
                  <a:srgbClr val="002060"/>
                </a:solidFill>
                <a:latin typeface="Arial"/>
              </a:rPr>
              <a:t> RRU</a:t>
            </a:r>
            <a:endParaRPr lang="en-US" sz="6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D0C5246B-4891-003B-EC69-E97BE2386E14}"/>
              </a:ext>
            </a:extLst>
          </p:cNvPr>
          <p:cNvSpPr/>
          <p:nvPr/>
        </p:nvSpPr>
        <p:spPr>
          <a:xfrm rot="21104521" flipH="1">
            <a:off x="7381309" y="4672607"/>
            <a:ext cx="950581" cy="749415"/>
          </a:xfrm>
          <a:prstGeom prst="arc">
            <a:avLst>
              <a:gd name="adj1" fmla="val 15562693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837AE-60B6-1C63-12A5-8BF2F1EBB491}"/>
              </a:ext>
            </a:extLst>
          </p:cNvPr>
          <p:cNvSpPr txBox="1"/>
          <p:nvPr/>
        </p:nvSpPr>
        <p:spPr>
          <a:xfrm>
            <a:off x="7466787" y="3940975"/>
            <a:ext cx="145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Constructive Weapons Fly-out</a:t>
            </a:r>
          </a:p>
        </p:txBody>
      </p:sp>
      <p:pic>
        <p:nvPicPr>
          <p:cNvPr id="20" name="Picture 19" descr="A picture containing transport, outdoor, air, plane&#10;&#10;Description automatically generated">
            <a:extLst>
              <a:ext uri="{FF2B5EF4-FFF2-40B4-BE49-F238E27FC236}">
                <a16:creationId xmlns:a16="http://schemas.microsoft.com/office/drawing/2014/main" id="{533E4596-1F52-736E-531E-FF7A6347BB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503">
            <a:off x="7681266" y="4430185"/>
            <a:ext cx="981900" cy="54986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20" descr="A large ship in the background&#10;&#10;Description generated with very high confidence">
            <a:extLst>
              <a:ext uri="{FF2B5EF4-FFF2-40B4-BE49-F238E27FC236}">
                <a16:creationId xmlns:a16="http://schemas.microsoft.com/office/drawing/2014/main" id="{0203E8E3-E321-45A4-DB21-00DD4B5F47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47" y="4419389"/>
            <a:ext cx="1620587" cy="914099"/>
          </a:xfrm>
          <a:prstGeom prst="rect">
            <a:avLst/>
          </a:prstGeom>
          <a:effectLst>
            <a:glow rad="63500">
              <a:srgbClr val="FF0000">
                <a:alpha val="50000"/>
              </a:srgbClr>
            </a:glow>
          </a:effectLst>
        </p:spPr>
      </p:pic>
      <p:pic>
        <p:nvPicPr>
          <p:cNvPr id="22" name="Picture 21" descr="A picture containing flying, transport&#10;&#10;Description generated with high confidence">
            <a:extLst>
              <a:ext uri="{FF2B5EF4-FFF2-40B4-BE49-F238E27FC236}">
                <a16:creationId xmlns:a16="http://schemas.microsoft.com/office/drawing/2014/main" id="{37784AF2-4DAC-FA63-3E9A-6CFA69880B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6233" y="3698312"/>
            <a:ext cx="1312908" cy="724189"/>
          </a:xfrm>
          <a:prstGeom prst="rect">
            <a:avLst/>
          </a:prstGeom>
          <a:effectLst>
            <a:glow rad="63500">
              <a:schemeClr val="tx1">
                <a:lumMod val="90000"/>
                <a:lumOff val="10000"/>
                <a:alpha val="65000"/>
              </a:schemeClr>
            </a:glow>
          </a:effectLst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7E5D19C9-76E1-08C3-BCBC-91D8F19F863C}"/>
              </a:ext>
            </a:extLst>
          </p:cNvPr>
          <p:cNvSpPr>
            <a:spLocks/>
          </p:cNvSpPr>
          <p:nvPr/>
        </p:nvSpPr>
        <p:spPr bwMode="auto">
          <a:xfrm rot="21090544">
            <a:off x="6041147" y="2969330"/>
            <a:ext cx="312251" cy="539687"/>
          </a:xfrm>
          <a:custGeom>
            <a:avLst/>
            <a:gdLst>
              <a:gd name="T0" fmla="*/ 0 w 3190"/>
              <a:gd name="T1" fmla="*/ 0 h 797"/>
              <a:gd name="T2" fmla="*/ 2147483647 w 3190"/>
              <a:gd name="T3" fmla="*/ 445260977 h 797"/>
              <a:gd name="T4" fmla="*/ 2147483647 w 3190"/>
              <a:gd name="T5" fmla="*/ 363819861 h 797"/>
              <a:gd name="T6" fmla="*/ 2147483647 w 3190"/>
              <a:gd name="T7" fmla="*/ 606620930 h 797"/>
              <a:gd name="T8" fmla="*/ 2147483647 w 3190"/>
              <a:gd name="T9" fmla="*/ 262590344 h 797"/>
              <a:gd name="T10" fmla="*/ 2147483647 w 3190"/>
              <a:gd name="T11" fmla="*/ 344030587 h 797"/>
              <a:gd name="T12" fmla="*/ 0 w 3190"/>
              <a:gd name="T13" fmla="*/ 0 h 7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90"/>
              <a:gd name="T22" fmla="*/ 0 h 797"/>
              <a:gd name="T23" fmla="*/ 3190 w 3190"/>
              <a:gd name="T24" fmla="*/ 797 h 7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90" h="797">
                <a:moveTo>
                  <a:pt x="0" y="0"/>
                </a:moveTo>
                <a:lnTo>
                  <a:pt x="1710" y="585"/>
                </a:lnTo>
                <a:lnTo>
                  <a:pt x="1692" y="478"/>
                </a:lnTo>
                <a:lnTo>
                  <a:pt x="3190" y="797"/>
                </a:lnTo>
                <a:lnTo>
                  <a:pt x="1595" y="345"/>
                </a:lnTo>
                <a:lnTo>
                  <a:pt x="1595" y="4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4571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2618EB-1034-C963-BEEC-925E25EC429A}"/>
              </a:ext>
            </a:extLst>
          </p:cNvPr>
          <p:cNvSpPr txBox="1"/>
          <p:nvPr/>
        </p:nvSpPr>
        <p:spPr>
          <a:xfrm>
            <a:off x="9070760" y="5364967"/>
            <a:ext cx="154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Constructive Threats</a:t>
            </a:r>
            <a:endParaRPr lang="en-US" sz="70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25" name="Picture 193" descr="Blding-3">
            <a:extLst>
              <a:ext uri="{FF2B5EF4-FFF2-40B4-BE49-F238E27FC236}">
                <a16:creationId xmlns:a16="http://schemas.microsoft.com/office/drawing/2014/main" id="{589639ED-699F-0572-35D0-3621560EA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8267" y="908997"/>
            <a:ext cx="719080" cy="598499"/>
          </a:xfrm>
          <a:prstGeom prst="rect">
            <a:avLst/>
          </a:prstGeom>
          <a:noFill/>
          <a:effectLst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9909B8-B6BB-0D6B-6CE9-07168CC35B45}"/>
              </a:ext>
            </a:extLst>
          </p:cNvPr>
          <p:cNvSpPr txBox="1"/>
          <p:nvPr/>
        </p:nvSpPr>
        <p:spPr>
          <a:xfrm>
            <a:off x="4097840" y="877841"/>
            <a:ext cx="118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Atlantic Test Range (ATR)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C8C556-9A7B-B477-4CF6-4D015E0A671D}"/>
              </a:ext>
            </a:extLst>
          </p:cNvPr>
          <p:cNvSpPr txBox="1"/>
          <p:nvPr/>
        </p:nvSpPr>
        <p:spPr>
          <a:xfrm>
            <a:off x="5867404" y="3424539"/>
            <a:ext cx="118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Live 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EA-18G</a:t>
            </a:r>
          </a:p>
        </p:txBody>
      </p:sp>
      <p:pic>
        <p:nvPicPr>
          <p:cNvPr id="28" name="Picture 27" descr="A helicopter flying in the air&#10;&#10;Description generated with high confidence">
            <a:extLst>
              <a:ext uri="{FF2B5EF4-FFF2-40B4-BE49-F238E27FC236}">
                <a16:creationId xmlns:a16="http://schemas.microsoft.com/office/drawing/2014/main" id="{E8124A18-11A9-0DE3-638F-BF144DFE5A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3" y="5029203"/>
            <a:ext cx="823875" cy="52975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5BAA973-0357-2A2C-6424-A306B836E740}"/>
              </a:ext>
            </a:extLst>
          </p:cNvPr>
          <p:cNvSpPr txBox="1"/>
          <p:nvPr/>
        </p:nvSpPr>
        <p:spPr>
          <a:xfrm>
            <a:off x="3352803" y="5481939"/>
            <a:ext cx="154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Virtual 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MH-60R</a:t>
            </a:r>
            <a:endParaRPr lang="en-US" sz="70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C35CFD-813F-1DE4-92EF-79FC0AB2C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0737" y="1094049"/>
            <a:ext cx="253251" cy="36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12CAFD8-9DB4-B9B3-7C28-7D9085B7D217}"/>
              </a:ext>
            </a:extLst>
          </p:cNvPr>
          <p:cNvCxnSpPr>
            <a:cxnSpLocks/>
          </p:cNvCxnSpPr>
          <p:nvPr/>
        </p:nvCxnSpPr>
        <p:spPr>
          <a:xfrm>
            <a:off x="6032755" y="1533710"/>
            <a:ext cx="184977" cy="907645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tower_cd.png">
            <a:extLst>
              <a:ext uri="{FF2B5EF4-FFF2-40B4-BE49-F238E27FC236}">
                <a16:creationId xmlns:a16="http://schemas.microsoft.com/office/drawing/2014/main" id="{0CC50964-A1A2-8B44-3E80-825E70332A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275" y="1874119"/>
            <a:ext cx="216847" cy="4294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4052FA8-7C10-E5ED-63DF-86D667E5A058}"/>
              </a:ext>
            </a:extLst>
          </p:cNvPr>
          <p:cNvSpPr txBox="1"/>
          <p:nvPr/>
        </p:nvSpPr>
        <p:spPr>
          <a:xfrm>
            <a:off x="7822724" y="1509244"/>
            <a:ext cx="1796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srgbClr val="002060"/>
                </a:solidFill>
                <a:latin typeface="Arial"/>
              </a:rPr>
              <a:t>Westover RRU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80FCCC9-3787-386A-5671-49EDC997CC2B}"/>
              </a:ext>
            </a:extLst>
          </p:cNvPr>
          <p:cNvCxnSpPr>
            <a:cxnSpLocks/>
          </p:cNvCxnSpPr>
          <p:nvPr/>
        </p:nvCxnSpPr>
        <p:spPr>
          <a:xfrm flipH="1">
            <a:off x="3133394" y="1363254"/>
            <a:ext cx="1791273" cy="579529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0A74C89-A6F2-9141-A616-B684F33480F2}"/>
              </a:ext>
            </a:extLst>
          </p:cNvPr>
          <p:cNvSpPr txBox="1"/>
          <p:nvPr/>
        </p:nvSpPr>
        <p:spPr>
          <a:xfrm>
            <a:off x="5871235" y="826455"/>
            <a:ext cx="1957771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1">
                <a:solidFill>
                  <a:srgbClr val="002060"/>
                </a:solidFill>
                <a:latin typeface="Arial"/>
              </a:rPr>
              <a:t>SLATE Ground Station 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1">
                <a:solidFill>
                  <a:srgbClr val="002060"/>
                </a:solidFill>
                <a:latin typeface="Arial"/>
              </a:rPr>
              <a:t>&amp; Link Inject to Live (LITL)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B2B1B16-4B3C-BFAD-4736-175A5A65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2694" y="1118186"/>
            <a:ext cx="253251" cy="36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A42043C-C1C5-EEB7-89F5-4EF4EAD0B24D}"/>
              </a:ext>
            </a:extLst>
          </p:cNvPr>
          <p:cNvSpPr/>
          <p:nvPr/>
        </p:nvSpPr>
        <p:spPr bwMode="auto">
          <a:xfrm>
            <a:off x="1105172" y="4563688"/>
            <a:ext cx="1502155" cy="177294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051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LEGEND</a:t>
            </a:r>
          </a:p>
          <a:p>
            <a:pPr marL="114294" indent="-114294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97E51AC-62E9-03ED-717C-75F54F4E4B95}"/>
              </a:ext>
            </a:extLst>
          </p:cNvPr>
          <p:cNvSpPr/>
          <p:nvPr/>
        </p:nvSpPr>
        <p:spPr bwMode="auto">
          <a:xfrm>
            <a:off x="1298736" y="5384635"/>
            <a:ext cx="165542" cy="4491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rgbClr val="FF0000">
                <a:alpha val="70000"/>
              </a:srgbClr>
            </a:glow>
          </a:effectLst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marL="114294" indent="-114294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4B11288-592A-0DB5-2D7F-5F2CFA504BB7}"/>
              </a:ext>
            </a:extLst>
          </p:cNvPr>
          <p:cNvSpPr/>
          <p:nvPr/>
        </p:nvSpPr>
        <p:spPr bwMode="auto">
          <a:xfrm>
            <a:off x="1309521" y="5156988"/>
            <a:ext cx="165542" cy="4491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rgbClr val="9900FF">
                <a:alpha val="49804"/>
              </a:srgbClr>
            </a:glow>
          </a:effectLst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marL="114294" indent="-114294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B5D548-361E-181F-3D2D-A758A53C06AF}"/>
              </a:ext>
            </a:extLst>
          </p:cNvPr>
          <p:cNvSpPr/>
          <p:nvPr/>
        </p:nvSpPr>
        <p:spPr bwMode="auto">
          <a:xfrm>
            <a:off x="1302783" y="4916162"/>
            <a:ext cx="165542" cy="4491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1">
                <a:lumMod val="50000"/>
                <a:lumOff val="50000"/>
                <a:alpha val="50000"/>
              </a:schemeClr>
            </a:glow>
          </a:effectLst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marL="114294" indent="-114294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3FCD79-3A09-E3A8-892E-92D5F0779749}"/>
              </a:ext>
            </a:extLst>
          </p:cNvPr>
          <p:cNvSpPr txBox="1"/>
          <p:nvPr/>
        </p:nvSpPr>
        <p:spPr>
          <a:xfrm>
            <a:off x="1545848" y="4786287"/>
            <a:ext cx="1125032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/>
              </a:rPr>
              <a:t>Blue Live</a:t>
            </a: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/>
              </a:rPr>
              <a:t>Blue Virtual</a:t>
            </a: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/>
              </a:rPr>
              <a:t>Red Constructive</a:t>
            </a: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8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/>
              </a:rPr>
              <a:t>5GATW</a:t>
            </a: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/>
              </a:rPr>
              <a:t>NCTE</a:t>
            </a: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/>
              </a:rPr>
              <a:t>SDREN</a:t>
            </a:r>
          </a:p>
        </p:txBody>
      </p:sp>
      <p:sp>
        <p:nvSpPr>
          <p:cNvPr id="43" name="Freeform: Shape 394">
            <a:extLst>
              <a:ext uri="{FF2B5EF4-FFF2-40B4-BE49-F238E27FC236}">
                <a16:creationId xmlns:a16="http://schemas.microsoft.com/office/drawing/2014/main" id="{DA8CD22F-2C3F-9622-F9FB-3D9B4F7FDAF4}"/>
              </a:ext>
            </a:extLst>
          </p:cNvPr>
          <p:cNvSpPr/>
          <p:nvPr/>
        </p:nvSpPr>
        <p:spPr bwMode="auto">
          <a:xfrm rot="18957347">
            <a:off x="1267848" y="5553457"/>
            <a:ext cx="235187" cy="231386"/>
          </a:xfrm>
          <a:custGeom>
            <a:avLst/>
            <a:gdLst>
              <a:gd name="connsiteX0" fmla="*/ 0 w 539369"/>
              <a:gd name="connsiteY0" fmla="*/ 0 h 855406"/>
              <a:gd name="connsiteX1" fmla="*/ 248616 w 539369"/>
              <a:gd name="connsiteY1" fmla="*/ 438237 h 855406"/>
              <a:gd name="connsiteX2" fmla="*/ 252829 w 539369"/>
              <a:gd name="connsiteY2" fmla="*/ 341319 h 855406"/>
              <a:gd name="connsiteX3" fmla="*/ 539369 w 539369"/>
              <a:gd name="connsiteY3" fmla="*/ 855406 h 855406"/>
              <a:gd name="connsiteX4" fmla="*/ 539369 w 539369"/>
              <a:gd name="connsiteY4" fmla="*/ 855406 h 85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69" h="855406">
                <a:moveTo>
                  <a:pt x="0" y="0"/>
                </a:moveTo>
                <a:lnTo>
                  <a:pt x="248616" y="438237"/>
                </a:lnTo>
                <a:lnTo>
                  <a:pt x="252829" y="341319"/>
                </a:lnTo>
                <a:lnTo>
                  <a:pt x="539369" y="855406"/>
                </a:lnTo>
                <a:lnTo>
                  <a:pt x="539369" y="855406"/>
                </a:lnTo>
              </a:path>
            </a:pathLst>
          </a:cu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marL="114294" indent="-114294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F72622D-8832-429A-D481-6D88629AB755}"/>
              </a:ext>
            </a:extLst>
          </p:cNvPr>
          <p:cNvCxnSpPr>
            <a:cxnSpLocks/>
          </p:cNvCxnSpPr>
          <p:nvPr/>
        </p:nvCxnSpPr>
        <p:spPr>
          <a:xfrm>
            <a:off x="1247459" y="5881078"/>
            <a:ext cx="289656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F249518-9DCB-E6E5-D99C-040CFB2EEED6}"/>
              </a:ext>
            </a:extLst>
          </p:cNvPr>
          <p:cNvCxnSpPr>
            <a:cxnSpLocks/>
          </p:cNvCxnSpPr>
          <p:nvPr/>
        </p:nvCxnSpPr>
        <p:spPr>
          <a:xfrm>
            <a:off x="1274078" y="6164791"/>
            <a:ext cx="289656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D50C0B6-7B61-A13F-6365-AEC76FE4A354}"/>
              </a:ext>
            </a:extLst>
          </p:cNvPr>
          <p:cNvCxnSpPr>
            <a:cxnSpLocks/>
          </p:cNvCxnSpPr>
          <p:nvPr/>
        </p:nvCxnSpPr>
        <p:spPr>
          <a:xfrm flipH="1">
            <a:off x="3433663" y="1465002"/>
            <a:ext cx="1949534" cy="1994418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F18_SH_clean.png">
            <a:extLst>
              <a:ext uri="{FF2B5EF4-FFF2-40B4-BE49-F238E27FC236}">
                <a16:creationId xmlns:a16="http://schemas.microsoft.com/office/drawing/2014/main" id="{0A303F78-2F0B-7679-9A75-ECDADF2E6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241" y="4171807"/>
            <a:ext cx="904683" cy="375580"/>
          </a:xfrm>
          <a:prstGeom prst="rect">
            <a:avLst/>
          </a:prstGeom>
          <a:effectLst>
            <a:glow rad="63500">
              <a:schemeClr val="accent4">
                <a:lumMod val="75000"/>
                <a:alpha val="65000"/>
              </a:schemeClr>
            </a:glow>
            <a:outerShdw blurRad="50800" dist="50800" dir="5400000" algn="ctr" rotWithShape="0">
              <a:schemeClr val="accent4">
                <a:lumMod val="40000"/>
                <a:lumOff val="60000"/>
              </a:scheme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99321DA-42FD-AA9F-2FF0-121E9AF060AA}"/>
              </a:ext>
            </a:extLst>
          </p:cNvPr>
          <p:cNvSpPr txBox="1"/>
          <p:nvPr/>
        </p:nvSpPr>
        <p:spPr>
          <a:xfrm>
            <a:off x="4373037" y="4529668"/>
            <a:ext cx="118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Virtual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F/A-18E/F</a:t>
            </a:r>
          </a:p>
        </p:txBody>
      </p:sp>
      <p:sp>
        <p:nvSpPr>
          <p:cNvPr id="49" name="Freeform 8">
            <a:extLst>
              <a:ext uri="{FF2B5EF4-FFF2-40B4-BE49-F238E27FC236}">
                <a16:creationId xmlns:a16="http://schemas.microsoft.com/office/drawing/2014/main" id="{B812653A-36A7-BBD6-7499-04A23D1D5BF9}"/>
              </a:ext>
            </a:extLst>
          </p:cNvPr>
          <p:cNvSpPr>
            <a:spLocks/>
          </p:cNvSpPr>
          <p:nvPr/>
        </p:nvSpPr>
        <p:spPr bwMode="auto">
          <a:xfrm rot="1174305">
            <a:off x="6501226" y="4233580"/>
            <a:ext cx="456444" cy="566910"/>
          </a:xfrm>
          <a:custGeom>
            <a:avLst/>
            <a:gdLst>
              <a:gd name="T0" fmla="*/ 0 w 3190"/>
              <a:gd name="T1" fmla="*/ 0 h 797"/>
              <a:gd name="T2" fmla="*/ 2147483647 w 3190"/>
              <a:gd name="T3" fmla="*/ 445260977 h 797"/>
              <a:gd name="T4" fmla="*/ 2147483647 w 3190"/>
              <a:gd name="T5" fmla="*/ 363819861 h 797"/>
              <a:gd name="T6" fmla="*/ 2147483647 w 3190"/>
              <a:gd name="T7" fmla="*/ 606620930 h 797"/>
              <a:gd name="T8" fmla="*/ 2147483647 w 3190"/>
              <a:gd name="T9" fmla="*/ 262590344 h 797"/>
              <a:gd name="T10" fmla="*/ 2147483647 w 3190"/>
              <a:gd name="T11" fmla="*/ 344030587 h 797"/>
              <a:gd name="T12" fmla="*/ 0 w 3190"/>
              <a:gd name="T13" fmla="*/ 0 h 7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90"/>
              <a:gd name="T22" fmla="*/ 0 h 797"/>
              <a:gd name="T23" fmla="*/ 3190 w 3190"/>
              <a:gd name="T24" fmla="*/ 797 h 7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90" h="797">
                <a:moveTo>
                  <a:pt x="0" y="0"/>
                </a:moveTo>
                <a:lnTo>
                  <a:pt x="1710" y="585"/>
                </a:lnTo>
                <a:lnTo>
                  <a:pt x="1692" y="478"/>
                </a:lnTo>
                <a:lnTo>
                  <a:pt x="3190" y="797"/>
                </a:lnTo>
                <a:lnTo>
                  <a:pt x="1595" y="345"/>
                </a:lnTo>
                <a:lnTo>
                  <a:pt x="1595" y="4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4571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482B30-C529-649F-D8F7-FA2583654A05}"/>
              </a:ext>
            </a:extLst>
          </p:cNvPr>
          <p:cNvSpPr txBox="1"/>
          <p:nvPr/>
        </p:nvSpPr>
        <p:spPr>
          <a:xfrm>
            <a:off x="2236484" y="4095653"/>
            <a:ext cx="1903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>
                <a:solidFill>
                  <a:srgbClr val="002060"/>
                </a:solidFill>
                <a:latin typeface="Arial"/>
              </a:rPr>
              <a:t>(F/A-18 Cockpit Surrogates)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>
                <a:solidFill>
                  <a:srgbClr val="002060"/>
                </a:solidFill>
                <a:latin typeface="Arial"/>
              </a:rPr>
              <a:t>(F-35 Effects Based Sim)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>
                <a:solidFill>
                  <a:srgbClr val="002060"/>
                </a:solidFill>
                <a:latin typeface="Arial"/>
              </a:rPr>
              <a:t>(LCTs)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B9683D6-F2DB-2F58-990B-1AE57A8A1455}"/>
              </a:ext>
            </a:extLst>
          </p:cNvPr>
          <p:cNvCxnSpPr>
            <a:cxnSpLocks/>
          </p:cNvCxnSpPr>
          <p:nvPr/>
        </p:nvCxnSpPr>
        <p:spPr>
          <a:xfrm>
            <a:off x="6292023" y="1363253"/>
            <a:ext cx="1915136" cy="668176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3CE1792E-EFBB-E0D4-4225-56D1E0E45D1C}"/>
              </a:ext>
            </a:extLst>
          </p:cNvPr>
          <p:cNvSpPr/>
          <p:nvPr/>
        </p:nvSpPr>
        <p:spPr>
          <a:xfrm>
            <a:off x="1890763" y="1478177"/>
            <a:ext cx="1221990" cy="1220141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E85A9A-C747-F79D-1D4D-2C14AF83B257}"/>
              </a:ext>
            </a:extLst>
          </p:cNvPr>
          <p:cNvSpPr txBox="1"/>
          <p:nvPr/>
        </p:nvSpPr>
        <p:spPr>
          <a:xfrm>
            <a:off x="1932463" y="1942783"/>
            <a:ext cx="117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NAS JAX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Virtual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MH-60R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1BE0AEF-7A88-2279-67B0-3F1354AB6B9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21" y="1659219"/>
            <a:ext cx="406235" cy="337828"/>
          </a:xfrm>
          <a:prstGeom prst="rect">
            <a:avLst/>
          </a:prstGeom>
          <a:effectLst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723F151-76A9-D10E-662B-7C1DB8F3FB19}"/>
              </a:ext>
            </a:extLst>
          </p:cNvPr>
          <p:cNvSpPr txBox="1"/>
          <p:nvPr/>
        </p:nvSpPr>
        <p:spPr>
          <a:xfrm>
            <a:off x="6683535" y="2267157"/>
            <a:ext cx="913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dirty="0">
                <a:solidFill>
                  <a:srgbClr val="002060"/>
                </a:solidFill>
                <a:latin typeface="Arial"/>
              </a:rPr>
              <a:t>(BFTT)</a:t>
            </a:r>
          </a:p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7F8633-723F-9CC9-58D7-17D7ABDB9CC1}"/>
              </a:ext>
            </a:extLst>
          </p:cNvPr>
          <p:cNvSpPr txBox="1"/>
          <p:nvPr/>
        </p:nvSpPr>
        <p:spPr>
          <a:xfrm>
            <a:off x="9289828" y="3314653"/>
            <a:ext cx="118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2060"/>
                </a:solidFill>
                <a:latin typeface="Arial"/>
              </a:rPr>
              <a:t>Live Guised Red Air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BEC9DA-F42B-C73F-3906-358973401E7E}"/>
              </a:ext>
            </a:extLst>
          </p:cNvPr>
          <p:cNvSpPr/>
          <p:nvPr/>
        </p:nvSpPr>
        <p:spPr>
          <a:xfrm>
            <a:off x="3971461" y="6402420"/>
            <a:ext cx="51127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NAVAIR Public Release 2021-394 Distribution Statement A - "Approved for public release; distribution is unlimited"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6FBF9413-DC80-BF21-CC56-A7AEB612CAAF}"/>
              </a:ext>
            </a:extLst>
          </p:cNvPr>
          <p:cNvSpPr>
            <a:spLocks/>
          </p:cNvSpPr>
          <p:nvPr/>
        </p:nvSpPr>
        <p:spPr bwMode="auto">
          <a:xfrm rot="7350839">
            <a:off x="6488250" y="2825064"/>
            <a:ext cx="2140363" cy="461272"/>
          </a:xfrm>
          <a:custGeom>
            <a:avLst/>
            <a:gdLst>
              <a:gd name="T0" fmla="*/ 0 w 3190"/>
              <a:gd name="T1" fmla="*/ 0 h 797"/>
              <a:gd name="T2" fmla="*/ 2147483647 w 3190"/>
              <a:gd name="T3" fmla="*/ 445260977 h 797"/>
              <a:gd name="T4" fmla="*/ 2147483647 w 3190"/>
              <a:gd name="T5" fmla="*/ 363819861 h 797"/>
              <a:gd name="T6" fmla="*/ 2147483647 w 3190"/>
              <a:gd name="T7" fmla="*/ 606620930 h 797"/>
              <a:gd name="T8" fmla="*/ 2147483647 w 3190"/>
              <a:gd name="T9" fmla="*/ 262590344 h 797"/>
              <a:gd name="T10" fmla="*/ 2147483647 w 3190"/>
              <a:gd name="T11" fmla="*/ 344030587 h 797"/>
              <a:gd name="T12" fmla="*/ 0 w 3190"/>
              <a:gd name="T13" fmla="*/ 0 h 7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90"/>
              <a:gd name="T22" fmla="*/ 0 h 797"/>
              <a:gd name="T23" fmla="*/ 3190 w 3190"/>
              <a:gd name="T24" fmla="*/ 797 h 7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90" h="797">
                <a:moveTo>
                  <a:pt x="0" y="0"/>
                </a:moveTo>
                <a:lnTo>
                  <a:pt x="1710" y="585"/>
                </a:lnTo>
                <a:lnTo>
                  <a:pt x="1692" y="478"/>
                </a:lnTo>
                <a:lnTo>
                  <a:pt x="3190" y="797"/>
                </a:lnTo>
                <a:lnTo>
                  <a:pt x="1595" y="345"/>
                </a:lnTo>
                <a:lnTo>
                  <a:pt x="1595" y="4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4571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030944-A2C3-42BF-9C9F-3202B7A09BB1}"/>
              </a:ext>
            </a:extLst>
          </p:cNvPr>
          <p:cNvSpPr txBox="1"/>
          <p:nvPr/>
        </p:nvSpPr>
        <p:spPr>
          <a:xfrm>
            <a:off x="7847673" y="3007761"/>
            <a:ext cx="1233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C-DIS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369656-C669-480C-9E39-770E09A841DC}"/>
              </a:ext>
            </a:extLst>
          </p:cNvPr>
          <p:cNvSpPr txBox="1"/>
          <p:nvPr/>
        </p:nvSpPr>
        <p:spPr>
          <a:xfrm>
            <a:off x="4002237" y="2647962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366DD4-4716-4D82-8360-DEB370785FE4}"/>
              </a:ext>
            </a:extLst>
          </p:cNvPr>
          <p:cNvSpPr txBox="1"/>
          <p:nvPr/>
        </p:nvSpPr>
        <p:spPr>
          <a:xfrm>
            <a:off x="3235957" y="1150688"/>
            <a:ext cx="904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HLA</a:t>
            </a:r>
          </a:p>
        </p:txBody>
      </p:sp>
    </p:spTree>
    <p:extLst>
      <p:ext uri="{BB962C8B-B14F-4D97-AF65-F5344CB8AC3E}">
        <p14:creationId xmlns:p14="http://schemas.microsoft.com/office/powerpoint/2010/main" val="4127927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C65E-A16A-4B1E-B986-E2D26A86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Outline -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B5703-036A-1FB1-A92B-E8583EFC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93ADF2-8EF5-9326-18BC-8FB26BAC0CAB}"/>
              </a:ext>
            </a:extLst>
          </p:cNvPr>
          <p:cNvSpPr txBox="1">
            <a:spLocks/>
          </p:cNvSpPr>
          <p:nvPr/>
        </p:nvSpPr>
        <p:spPr bwMode="auto">
          <a:xfrm>
            <a:off x="266700" y="1018679"/>
            <a:ext cx="11250613" cy="528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/>
              <a:t>Goal – Fully Integrated LVC</a:t>
            </a:r>
          </a:p>
          <a:p>
            <a:r>
              <a:rPr lang="en-US" kern="0" dirty="0"/>
              <a:t>The Past</a:t>
            </a:r>
          </a:p>
          <a:p>
            <a:pPr lvl="1"/>
            <a:r>
              <a:rPr lang="en-US" dirty="0"/>
              <a:t>History of networked simulation</a:t>
            </a:r>
          </a:p>
          <a:p>
            <a:r>
              <a:rPr lang="en-US" kern="0" dirty="0"/>
              <a:t>The Present</a:t>
            </a:r>
          </a:p>
          <a:p>
            <a:pPr lvl="1"/>
            <a:r>
              <a:rPr lang="en-US" kern="0" dirty="0"/>
              <a:t>The IEEE 1278</a:t>
            </a:r>
            <a:r>
              <a:rPr lang="en-US" kern="0" baseline="30000" dirty="0"/>
              <a:t>TM</a:t>
            </a:r>
            <a:r>
              <a:rPr lang="en-US" kern="0" dirty="0"/>
              <a:t> DIS standard and how it is developed</a:t>
            </a:r>
          </a:p>
          <a:p>
            <a:pPr lvl="1"/>
            <a:r>
              <a:rPr lang="en-US" kern="0" dirty="0"/>
              <a:t>Key definitions and concepts</a:t>
            </a:r>
          </a:p>
          <a:p>
            <a:pPr lvl="1"/>
            <a:r>
              <a:rPr lang="en-US" kern="0" dirty="0"/>
              <a:t>Function and organization of DIS Protocol Data Units</a:t>
            </a:r>
          </a:p>
          <a:p>
            <a:pPr lvl="1"/>
            <a:r>
              <a:rPr lang="en-US" kern="0" dirty="0"/>
              <a:t>Technical details of providing high-fidelity real-time information exchange</a:t>
            </a:r>
          </a:p>
          <a:p>
            <a:pPr lvl="1"/>
            <a:r>
              <a:rPr lang="en-US" kern="0" dirty="0"/>
              <a:t>Improvements from the 1995 to the 2012 DIS (DIS V7) standards</a:t>
            </a:r>
          </a:p>
          <a:p>
            <a:r>
              <a:rPr lang="en-US" kern="0" dirty="0"/>
              <a:t>The Future: The development of the next version of the DIS (DIS V8)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3521EA-44C2-5567-A0D7-6817043878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838200"/>
            <a:ext cx="3352799" cy="3352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42D505-95C6-4D58-9550-DED23ABB47ED}"/>
              </a:ext>
            </a:extLst>
          </p:cNvPr>
          <p:cNvSpPr txBox="1"/>
          <p:nvPr/>
        </p:nvSpPr>
        <p:spPr>
          <a:xfrm>
            <a:off x="7651750" y="4137549"/>
            <a:ext cx="4439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https://www.istockphoto.com/photos/future-and-past-signpost</a:t>
            </a:r>
          </a:p>
        </p:txBody>
      </p:sp>
    </p:spTree>
    <p:extLst>
      <p:ext uri="{BB962C8B-B14F-4D97-AF65-F5344CB8AC3E}">
        <p14:creationId xmlns:p14="http://schemas.microsoft.com/office/powerpoint/2010/main" val="1534410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3E90-EC7F-83CA-92D3-6503821C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HLA is Different than DIS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A536-FEA2-46A0-0E2D-C4352BA7E0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12539"/>
            <a:ext cx="11250613" cy="5521354"/>
          </a:xfrm>
        </p:spPr>
        <p:txBody>
          <a:bodyPr/>
          <a:lstStyle/>
          <a:p>
            <a:r>
              <a:rPr lang="en-US" dirty="0"/>
              <a:t>The High Level Architecture standard has three parts</a:t>
            </a:r>
          </a:p>
          <a:p>
            <a:pPr lvl="1"/>
            <a:r>
              <a:rPr lang="en-US" dirty="0"/>
              <a:t>Framework and Rules</a:t>
            </a:r>
          </a:p>
          <a:p>
            <a:pPr lvl="1"/>
            <a:r>
              <a:rPr lang="en-US" dirty="0"/>
              <a:t>Application Programming Interface (API) specification</a:t>
            </a:r>
          </a:p>
          <a:p>
            <a:pPr lvl="1"/>
            <a:r>
              <a:rPr lang="en-US" dirty="0"/>
              <a:t>Object Model Template specification</a:t>
            </a:r>
          </a:p>
          <a:p>
            <a:pPr lvl="2"/>
            <a:r>
              <a:rPr lang="en-US" dirty="0"/>
              <a:t>Template for creating a Federation Object Model (FOM)</a:t>
            </a:r>
          </a:p>
          <a:p>
            <a:r>
              <a:rPr lang="en-US" dirty="0"/>
              <a:t>HLA provides publish/subscribe services for distributing data and managing time</a:t>
            </a:r>
          </a:p>
          <a:p>
            <a:pPr lvl="1"/>
            <a:r>
              <a:rPr lang="en-US" dirty="0"/>
              <a:t>But doesn’t specify what that data is (syntax) or rules of using it (semantics)</a:t>
            </a:r>
          </a:p>
          <a:p>
            <a:r>
              <a:rPr lang="en-US" dirty="0"/>
              <a:t>Each federation of simulations is responsible for defining its FOM</a:t>
            </a:r>
          </a:p>
          <a:p>
            <a:pPr lvl="1"/>
            <a:r>
              <a:rPr lang="en-US" dirty="0"/>
              <a:t>Typically, a consensus design among all the simulations that are being federated</a:t>
            </a:r>
          </a:p>
          <a:p>
            <a:r>
              <a:rPr lang="en-US" dirty="0"/>
              <a:t>The Run-Time Infrastructure (RTI) is middleware that implements the HLA API</a:t>
            </a:r>
          </a:p>
          <a:p>
            <a:pPr lvl="1"/>
            <a:r>
              <a:rPr lang="en-US" dirty="0"/>
              <a:t>The network protocol is designed by the RTI developers, not standardized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05ACD-9C2F-EF83-2D44-1881E62D2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6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44FB2-76C5-4E43-AA71-7D81F89F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HLA/TENA are Different than DIS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265753-E8EC-48F2-9F91-0D83F17FD5DF}"/>
              </a:ext>
            </a:extLst>
          </p:cNvPr>
          <p:cNvSpPr/>
          <p:nvPr/>
        </p:nvSpPr>
        <p:spPr bwMode="auto">
          <a:xfrm>
            <a:off x="1078742" y="2431377"/>
            <a:ext cx="1137732" cy="5562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ahoma" charset="0"/>
              </a:rPr>
              <a:t> SIM 1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EE4DA-B8C3-4777-8064-0DED51050136}"/>
              </a:ext>
            </a:extLst>
          </p:cNvPr>
          <p:cNvSpPr/>
          <p:nvPr/>
        </p:nvSpPr>
        <p:spPr bwMode="auto">
          <a:xfrm>
            <a:off x="10008540" y="2423651"/>
            <a:ext cx="1137732" cy="5562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ahoma" charset="0"/>
              </a:rPr>
              <a:t> SIM 2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7B7609-5A04-4E73-9816-5ACBAC9C3CF4}"/>
              </a:ext>
            </a:extLst>
          </p:cNvPr>
          <p:cNvCxnSpPr>
            <a:stCxn id="4" idx="3"/>
            <a:endCxn id="5" idx="1"/>
          </p:cNvCxnSpPr>
          <p:nvPr/>
        </p:nvCxnSpPr>
        <p:spPr bwMode="auto">
          <a:xfrm flipV="1">
            <a:off x="2216474" y="2701764"/>
            <a:ext cx="7792066" cy="7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6070647-F72F-495D-B6B5-B3E2D4A03D10}"/>
              </a:ext>
            </a:extLst>
          </p:cNvPr>
          <p:cNvSpPr txBox="1"/>
          <p:nvPr/>
        </p:nvSpPr>
        <p:spPr>
          <a:xfrm>
            <a:off x="4149213" y="1681317"/>
            <a:ext cx="3893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Know format </a:t>
            </a:r>
          </a:p>
          <a:p>
            <a:pPr algn="ctr"/>
            <a:r>
              <a:rPr lang="en-US" dirty="0"/>
              <a:t>PDU over Ethernet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20EEAD-85D4-4867-BDE7-A8D8E2B63D59}"/>
              </a:ext>
            </a:extLst>
          </p:cNvPr>
          <p:cNvSpPr/>
          <p:nvPr/>
        </p:nvSpPr>
        <p:spPr bwMode="auto">
          <a:xfrm>
            <a:off x="1024662" y="4981442"/>
            <a:ext cx="1137732" cy="5562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ahoma" charset="0"/>
              </a:rPr>
              <a:t> SIM 1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6FC21C-21E0-47B8-95E5-E35D29CC5C57}"/>
              </a:ext>
            </a:extLst>
          </p:cNvPr>
          <p:cNvSpPr/>
          <p:nvPr/>
        </p:nvSpPr>
        <p:spPr bwMode="auto">
          <a:xfrm>
            <a:off x="9954460" y="4973716"/>
            <a:ext cx="1137732" cy="5562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ahoma" charset="0"/>
              </a:rPr>
              <a:t> SIM 2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805FBC-62EE-494A-87D4-11F32669B4EF}"/>
              </a:ext>
            </a:extLst>
          </p:cNvPr>
          <p:cNvCxnSpPr>
            <a:cxnSpLocks/>
            <a:endCxn id="10" idx="1"/>
          </p:cNvCxnSpPr>
          <p:nvPr/>
        </p:nvCxnSpPr>
        <p:spPr bwMode="auto">
          <a:xfrm flipV="1">
            <a:off x="2208746" y="5251829"/>
            <a:ext cx="7745714" cy="119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8FF940-21D5-4A0F-A871-59C60781029A}"/>
              </a:ext>
            </a:extLst>
          </p:cNvPr>
          <p:cNvSpPr txBox="1"/>
          <p:nvPr/>
        </p:nvSpPr>
        <p:spPr>
          <a:xfrm>
            <a:off x="4149213" y="4281948"/>
            <a:ext cx="3893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Unknown Format over any Transport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1E144D-3A4E-42D2-A846-110426B940C2}"/>
              </a:ext>
            </a:extLst>
          </p:cNvPr>
          <p:cNvSpPr/>
          <p:nvPr/>
        </p:nvSpPr>
        <p:spPr bwMode="auto">
          <a:xfrm>
            <a:off x="2165906" y="4546717"/>
            <a:ext cx="2094270" cy="13652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4A3A75-DED4-43A5-9628-7133D7BFBAEF}"/>
              </a:ext>
            </a:extLst>
          </p:cNvPr>
          <p:cNvSpPr/>
          <p:nvPr/>
        </p:nvSpPr>
        <p:spPr bwMode="auto">
          <a:xfrm>
            <a:off x="2170120" y="4550931"/>
            <a:ext cx="273898" cy="136106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E14C4F-0275-45CF-B7E9-93ACCDA22485}"/>
              </a:ext>
            </a:extLst>
          </p:cNvPr>
          <p:cNvSpPr txBox="1"/>
          <p:nvPr/>
        </p:nvSpPr>
        <p:spPr>
          <a:xfrm rot="16200000">
            <a:off x="1962126" y="5025439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07EEC2-C157-4099-9C80-217FAC82BEF7}"/>
              </a:ext>
            </a:extLst>
          </p:cNvPr>
          <p:cNvSpPr/>
          <p:nvPr/>
        </p:nvSpPr>
        <p:spPr bwMode="auto">
          <a:xfrm>
            <a:off x="7855271" y="4644338"/>
            <a:ext cx="2094270" cy="13652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B2C9F1-3C1D-47E6-AA51-88F9BF626ACA}"/>
              </a:ext>
            </a:extLst>
          </p:cNvPr>
          <p:cNvSpPr/>
          <p:nvPr/>
        </p:nvSpPr>
        <p:spPr bwMode="auto">
          <a:xfrm>
            <a:off x="9679857" y="4640124"/>
            <a:ext cx="273898" cy="136106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433AC-E983-457E-B2BA-A3A6273F40B7}"/>
              </a:ext>
            </a:extLst>
          </p:cNvPr>
          <p:cNvSpPr txBox="1"/>
          <p:nvPr/>
        </p:nvSpPr>
        <p:spPr>
          <a:xfrm rot="5400000">
            <a:off x="9509788" y="503035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API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CE1BF6-EDC4-4263-8EE2-13A3E69B1E83}"/>
              </a:ext>
            </a:extLst>
          </p:cNvPr>
          <p:cNvSpPr txBox="1"/>
          <p:nvPr/>
        </p:nvSpPr>
        <p:spPr>
          <a:xfrm>
            <a:off x="4290857" y="3713531"/>
            <a:ext cx="3610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HLA &amp; TENA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14A9BF-998B-4526-B454-2D6DC49CA7A7}"/>
              </a:ext>
            </a:extLst>
          </p:cNvPr>
          <p:cNvSpPr txBox="1"/>
          <p:nvPr/>
        </p:nvSpPr>
        <p:spPr>
          <a:xfrm>
            <a:off x="5484841" y="1033090"/>
            <a:ext cx="114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1BFFA4-13E8-4F48-897F-D461BCA37926}"/>
              </a:ext>
            </a:extLst>
          </p:cNvPr>
          <p:cNvSpPr txBox="1"/>
          <p:nvPr/>
        </p:nvSpPr>
        <p:spPr>
          <a:xfrm>
            <a:off x="2448567" y="4719485"/>
            <a:ext cx="1724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RTI</a:t>
            </a:r>
          </a:p>
          <a:p>
            <a:pPr algn="ctr"/>
            <a:r>
              <a:rPr lang="en-US" sz="2400" dirty="0"/>
              <a:t>Middleware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969D1C-5E4B-4819-8E80-E4783325452F}"/>
              </a:ext>
            </a:extLst>
          </p:cNvPr>
          <p:cNvSpPr txBox="1"/>
          <p:nvPr/>
        </p:nvSpPr>
        <p:spPr>
          <a:xfrm>
            <a:off x="7918814" y="4796035"/>
            <a:ext cx="1724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RTI</a:t>
            </a:r>
          </a:p>
          <a:p>
            <a:pPr algn="ctr"/>
            <a:r>
              <a:rPr lang="en-US" sz="2400" dirty="0"/>
              <a:t>Middleware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78AFD7-DCD5-488B-AE62-CB865E24E71B}"/>
              </a:ext>
            </a:extLst>
          </p:cNvPr>
          <p:cNvSpPr txBox="1"/>
          <p:nvPr/>
        </p:nvSpPr>
        <p:spPr>
          <a:xfrm>
            <a:off x="1230438" y="5853002"/>
            <a:ext cx="2169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Publish/Subscribe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34B8D2-5D60-435B-9993-CEAF5E3E40E6}"/>
              </a:ext>
            </a:extLst>
          </p:cNvPr>
          <p:cNvSpPr txBox="1"/>
          <p:nvPr/>
        </p:nvSpPr>
        <p:spPr>
          <a:xfrm>
            <a:off x="5204954" y="2714405"/>
            <a:ext cx="1782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Multicast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ACD2E5-772E-4F14-9FD2-3D11251F6B2B}"/>
              </a:ext>
            </a:extLst>
          </p:cNvPr>
          <p:cNvSpPr txBox="1"/>
          <p:nvPr/>
        </p:nvSpPr>
        <p:spPr>
          <a:xfrm>
            <a:off x="9001433" y="5971691"/>
            <a:ext cx="2169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Publish/Subscribe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B6F39D-258B-4ED7-B3C0-F1A29AAF6FA8}"/>
              </a:ext>
            </a:extLst>
          </p:cNvPr>
          <p:cNvSpPr txBox="1"/>
          <p:nvPr/>
        </p:nvSpPr>
        <p:spPr>
          <a:xfrm>
            <a:off x="4632662" y="5385268"/>
            <a:ext cx="295587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Vendor Specific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063161-99D5-4BE7-9CAF-C35D0D4EAB16}"/>
              </a:ext>
            </a:extLst>
          </p:cNvPr>
          <p:cNvSpPr txBox="1"/>
          <p:nvPr/>
        </p:nvSpPr>
        <p:spPr>
          <a:xfrm>
            <a:off x="4640416" y="5804224"/>
            <a:ext cx="300556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Version Specific</a:t>
            </a:r>
          </a:p>
        </p:txBody>
      </p:sp>
    </p:spTree>
    <p:extLst>
      <p:ext uri="{BB962C8B-B14F-4D97-AF65-F5344CB8AC3E}">
        <p14:creationId xmlns:p14="http://schemas.microsoft.com/office/powerpoint/2010/main" val="1574208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3E90-EC7F-83CA-92D3-6503821C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RPR FOM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A536-FEA2-46A0-0E2D-C4352BA7E0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12539"/>
            <a:ext cx="11250613" cy="5521354"/>
          </a:xfrm>
        </p:spPr>
        <p:txBody>
          <a:bodyPr/>
          <a:lstStyle/>
          <a:p>
            <a:r>
              <a:rPr lang="en-US" dirty="0"/>
              <a:t>SISO developed the Real-time Platform Reference FOM (RPR FOM)</a:t>
            </a:r>
          </a:p>
          <a:p>
            <a:pPr lvl="1"/>
            <a:r>
              <a:rPr lang="en-US" dirty="0"/>
              <a:t>SISO-STD-001</a:t>
            </a:r>
          </a:p>
          <a:p>
            <a:r>
              <a:rPr lang="en-US" dirty="0"/>
              <a:t>Converts DIS PDU contents into an HLA FOM</a:t>
            </a:r>
          </a:p>
          <a:p>
            <a:pPr lvl="1"/>
            <a:r>
              <a:rPr lang="en-US" dirty="0"/>
              <a:t>SISO standard is the Guidance, Rationale, and Interoperability Modalities (GRIM) 2015</a:t>
            </a:r>
          </a:p>
          <a:p>
            <a:pPr lvl="1"/>
            <a:r>
              <a:rPr lang="en-US" dirty="0"/>
              <a:t>Still need the DIS standard for the semantics, i.e., the rules for using the FOM</a:t>
            </a:r>
          </a:p>
          <a:p>
            <a:pPr lvl="2"/>
            <a:r>
              <a:rPr lang="en-US" dirty="0"/>
              <a:t>For example, the DIS is the only standard that defines Dead Reckoning, weapon interactions, etc.</a:t>
            </a:r>
          </a:p>
          <a:p>
            <a:pPr lvl="1"/>
            <a:r>
              <a:rPr lang="en-US" dirty="0"/>
              <a:t>RPR FOM Versions</a:t>
            </a:r>
          </a:p>
          <a:p>
            <a:pPr lvl="2"/>
            <a:r>
              <a:rPr lang="en-US" dirty="0"/>
              <a:t>RPR FOM 2 (2015) matches DIS V6  </a:t>
            </a:r>
          </a:p>
          <a:p>
            <a:pPr lvl="2"/>
            <a:r>
              <a:rPr lang="en-US" dirty="0"/>
              <a:t>RPR FOM 3 (2025?) matches DIS V7</a:t>
            </a:r>
          </a:p>
          <a:p>
            <a:pPr lvl="2"/>
            <a:r>
              <a:rPr lang="en-US" dirty="0"/>
              <a:t>RPR FOM 4 (202X) is planned for DIS V8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05ACD-9C2F-EF83-2D44-1881E62D2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89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3A07-7065-405E-BC07-230BBEAF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HLA-TENA-DIS Translation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6988E0-F75E-45CC-8F8C-A947892FF5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2011" y="1032388"/>
          <a:ext cx="11267768" cy="340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491">
                  <a:extLst>
                    <a:ext uri="{9D8B030D-6E8A-4147-A177-3AD203B41FA5}">
                      <a16:colId xmlns:a16="http://schemas.microsoft.com/office/drawing/2014/main" val="86126784"/>
                    </a:ext>
                  </a:extLst>
                </a:gridCol>
                <a:gridCol w="3733449">
                  <a:extLst>
                    <a:ext uri="{9D8B030D-6E8A-4147-A177-3AD203B41FA5}">
                      <a16:colId xmlns:a16="http://schemas.microsoft.com/office/drawing/2014/main" val="2252581148"/>
                    </a:ext>
                  </a:extLst>
                </a:gridCol>
                <a:gridCol w="2677886">
                  <a:extLst>
                    <a:ext uri="{9D8B030D-6E8A-4147-A177-3AD203B41FA5}">
                      <a16:colId xmlns:a16="http://schemas.microsoft.com/office/drawing/2014/main" val="632335908"/>
                    </a:ext>
                  </a:extLst>
                </a:gridCol>
                <a:gridCol w="2816942">
                  <a:extLst>
                    <a:ext uri="{9D8B030D-6E8A-4147-A177-3AD203B41FA5}">
                      <a16:colId xmlns:a16="http://schemas.microsoft.com/office/drawing/2014/main" val="3350172776"/>
                    </a:ext>
                  </a:extLst>
                </a:gridCol>
              </a:tblGrid>
              <a:tr h="528181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HLA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TENA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4164370165"/>
                  </a:ext>
                </a:extLst>
              </a:tr>
              <a:tr h="528181">
                <a:tc>
                  <a:txBody>
                    <a:bodyPr/>
                    <a:lstStyle/>
                    <a:p>
                      <a:r>
                        <a:rPr lang="en-US" sz="3200" dirty="0"/>
                        <a:t>Interface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Ethernet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API/RTI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API/RTI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2667673093"/>
                  </a:ext>
                </a:extLst>
              </a:tr>
              <a:tr h="950726">
                <a:tc>
                  <a:txBody>
                    <a:bodyPr/>
                    <a:lstStyle/>
                    <a:p>
                      <a:r>
                        <a:rPr lang="en-US" sz="3200" dirty="0"/>
                        <a:t>Transport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Ethernet Known Message formats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Not Defined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Not Defined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518367304"/>
                  </a:ext>
                </a:extLst>
              </a:tr>
              <a:tr h="528181">
                <a:tc>
                  <a:txBody>
                    <a:bodyPr/>
                    <a:lstStyle/>
                    <a:p>
                      <a:r>
                        <a:rPr lang="en-US" sz="3200" dirty="0"/>
                        <a:t>Syntax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FOM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OM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1163007387"/>
                  </a:ext>
                </a:extLst>
              </a:tr>
              <a:tr h="528181">
                <a:tc>
                  <a:txBody>
                    <a:bodyPr/>
                    <a:lstStyle/>
                    <a:p>
                      <a:r>
                        <a:rPr lang="en-US" sz="3200" dirty="0"/>
                        <a:t>Semantics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FOM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OM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981571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1502CD1-4A0F-4EC7-9A28-095E766AA7D9}"/>
              </a:ext>
            </a:extLst>
          </p:cNvPr>
          <p:cNvSpPr txBox="1"/>
          <p:nvPr/>
        </p:nvSpPr>
        <p:spPr>
          <a:xfrm>
            <a:off x="1972069" y="4875395"/>
            <a:ext cx="993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Translation between DIS/HLA/TENA requires equivalent FOM/OM  (RPR) representations to DIS</a:t>
            </a:r>
          </a:p>
        </p:txBody>
      </p:sp>
      <p:pic>
        <p:nvPicPr>
          <p:cNvPr id="2052" name="Picture 4" descr="UPS Logo and symbol, meaning, history, PNG, brand">
            <a:extLst>
              <a:ext uri="{FF2B5EF4-FFF2-40B4-BE49-F238E27FC236}">
                <a16:creationId xmlns:a16="http://schemas.microsoft.com/office/drawing/2014/main" id="{6718425B-1ABD-4878-A271-0067E79B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64" y="953111"/>
            <a:ext cx="976389" cy="54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FedEx Logo: The History Of The ...">
            <a:extLst>
              <a:ext uri="{FF2B5EF4-FFF2-40B4-BE49-F238E27FC236}">
                <a16:creationId xmlns:a16="http://schemas.microsoft.com/office/drawing/2014/main" id="{6E50234D-C8C6-412F-9423-3193C7E11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837" y="947584"/>
            <a:ext cx="873928" cy="4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FBBFEC-CB96-40BE-B16B-3D85963FAC8F}"/>
              </a:ext>
            </a:extLst>
          </p:cNvPr>
          <p:cNvSpPr/>
          <p:nvPr/>
        </p:nvSpPr>
        <p:spPr>
          <a:xfrm>
            <a:off x="8017451" y="4358623"/>
            <a:ext cx="2354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Translatable</a:t>
            </a:r>
          </a:p>
        </p:txBody>
      </p:sp>
      <p:pic>
        <p:nvPicPr>
          <p:cNvPr id="14" name="Picture 2" descr="The History Behind the USPS Logo - Postal Posts">
            <a:extLst>
              <a:ext uri="{FF2B5EF4-FFF2-40B4-BE49-F238E27FC236}">
                <a16:creationId xmlns:a16="http://schemas.microsoft.com/office/drawing/2014/main" id="{1755884E-28BC-4E90-B068-145D2CBE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50" y="893331"/>
            <a:ext cx="729650" cy="61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3BC0F5-A2DD-44AB-AD15-7145E3CD22A3}"/>
              </a:ext>
            </a:extLst>
          </p:cNvPr>
          <p:cNvSpPr/>
          <p:nvPr/>
        </p:nvSpPr>
        <p:spPr bwMode="auto">
          <a:xfrm>
            <a:off x="5292564" y="3429000"/>
            <a:ext cx="1129305" cy="73004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94BFB6-B368-4A59-B073-3AB0DA402B80}"/>
              </a:ext>
            </a:extLst>
          </p:cNvPr>
          <p:cNvGrpSpPr/>
          <p:nvPr/>
        </p:nvGrpSpPr>
        <p:grpSpPr>
          <a:xfrm>
            <a:off x="8447500" y="3429000"/>
            <a:ext cx="1129305" cy="730045"/>
            <a:chOff x="524681" y="4946106"/>
            <a:chExt cx="1129305" cy="73004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4F8F20-59A2-4CD5-AF7D-D35BB4CD8D7F}"/>
                </a:ext>
              </a:extLst>
            </p:cNvPr>
            <p:cNvSpPr/>
            <p:nvPr/>
          </p:nvSpPr>
          <p:spPr bwMode="auto">
            <a:xfrm>
              <a:off x="524681" y="4946106"/>
              <a:ext cx="1129305" cy="730045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0DC80A-3CD8-4812-B089-3742D1328E25}"/>
                </a:ext>
              </a:extLst>
            </p:cNvPr>
            <p:cNvSpPr txBox="1"/>
            <p:nvPr/>
          </p:nvSpPr>
          <p:spPr>
            <a:xfrm>
              <a:off x="629110" y="5018740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RPR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A89FBD-6A5A-4506-AA62-2381F7FFEC21}"/>
              </a:ext>
            </a:extLst>
          </p:cNvPr>
          <p:cNvGrpSpPr/>
          <p:nvPr/>
        </p:nvGrpSpPr>
        <p:grpSpPr>
          <a:xfrm>
            <a:off x="10808460" y="3396121"/>
            <a:ext cx="1129305" cy="730045"/>
            <a:chOff x="524681" y="4946106"/>
            <a:chExt cx="1129305" cy="7300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986836-6EF7-4403-9D95-09B2AC550C44}"/>
                </a:ext>
              </a:extLst>
            </p:cNvPr>
            <p:cNvSpPr/>
            <p:nvPr/>
          </p:nvSpPr>
          <p:spPr bwMode="auto">
            <a:xfrm>
              <a:off x="524681" y="4946106"/>
              <a:ext cx="1129305" cy="730045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127BC3-BD3A-4341-80AD-DF91829ED1F1}"/>
                </a:ext>
              </a:extLst>
            </p:cNvPr>
            <p:cNvSpPr txBox="1"/>
            <p:nvPr/>
          </p:nvSpPr>
          <p:spPr>
            <a:xfrm>
              <a:off x="629110" y="5018740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RPR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825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3A07-7065-405E-BC07-230BBEAF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HLA-TENA-DIS Translation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6988E0-F75E-45CC-8F8C-A947892FF5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2011" y="1032388"/>
          <a:ext cx="11267768" cy="340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491">
                  <a:extLst>
                    <a:ext uri="{9D8B030D-6E8A-4147-A177-3AD203B41FA5}">
                      <a16:colId xmlns:a16="http://schemas.microsoft.com/office/drawing/2014/main" val="86126784"/>
                    </a:ext>
                  </a:extLst>
                </a:gridCol>
                <a:gridCol w="3733449">
                  <a:extLst>
                    <a:ext uri="{9D8B030D-6E8A-4147-A177-3AD203B41FA5}">
                      <a16:colId xmlns:a16="http://schemas.microsoft.com/office/drawing/2014/main" val="2252581148"/>
                    </a:ext>
                  </a:extLst>
                </a:gridCol>
                <a:gridCol w="2677886">
                  <a:extLst>
                    <a:ext uri="{9D8B030D-6E8A-4147-A177-3AD203B41FA5}">
                      <a16:colId xmlns:a16="http://schemas.microsoft.com/office/drawing/2014/main" val="632335908"/>
                    </a:ext>
                  </a:extLst>
                </a:gridCol>
                <a:gridCol w="2816942">
                  <a:extLst>
                    <a:ext uri="{9D8B030D-6E8A-4147-A177-3AD203B41FA5}">
                      <a16:colId xmlns:a16="http://schemas.microsoft.com/office/drawing/2014/main" val="3350172776"/>
                    </a:ext>
                  </a:extLst>
                </a:gridCol>
              </a:tblGrid>
              <a:tr h="528181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HLA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TENA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4164370165"/>
                  </a:ext>
                </a:extLst>
              </a:tr>
              <a:tr h="528181">
                <a:tc>
                  <a:txBody>
                    <a:bodyPr/>
                    <a:lstStyle/>
                    <a:p>
                      <a:r>
                        <a:rPr lang="en-US" sz="3200" dirty="0"/>
                        <a:t>Interface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Ethernet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API/RTI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API/RTI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2667673093"/>
                  </a:ext>
                </a:extLst>
              </a:tr>
              <a:tr h="950726">
                <a:tc>
                  <a:txBody>
                    <a:bodyPr/>
                    <a:lstStyle/>
                    <a:p>
                      <a:r>
                        <a:rPr lang="en-US" sz="3200" dirty="0"/>
                        <a:t>Transport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Ethernet Known Message formats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Not Defined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Not Defined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518367304"/>
                  </a:ext>
                </a:extLst>
              </a:tr>
              <a:tr h="528181">
                <a:tc>
                  <a:txBody>
                    <a:bodyPr/>
                    <a:lstStyle/>
                    <a:p>
                      <a:r>
                        <a:rPr lang="en-US" sz="3200" dirty="0"/>
                        <a:t>Syntax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FOM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OM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1163007387"/>
                  </a:ext>
                </a:extLst>
              </a:tr>
              <a:tr h="528181">
                <a:tc>
                  <a:txBody>
                    <a:bodyPr/>
                    <a:lstStyle/>
                    <a:p>
                      <a:r>
                        <a:rPr lang="en-US" sz="3200" dirty="0"/>
                        <a:t>Semantics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DIS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FOM</a:t>
                      </a:r>
                    </a:p>
                  </a:txBody>
                  <a:tcPr marL="95496" marR="95496" marT="47748" marB="47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OM</a:t>
                      </a:r>
                    </a:p>
                  </a:txBody>
                  <a:tcPr marL="95496" marR="95496" marT="47748" marB="47748"/>
                </a:tc>
                <a:extLst>
                  <a:ext uri="{0D108BD9-81ED-4DB2-BD59-A6C34878D82A}">
                    <a16:rowId xmlns:a16="http://schemas.microsoft.com/office/drawing/2014/main" val="981571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1502CD1-4A0F-4EC7-9A28-095E766AA7D9}"/>
              </a:ext>
            </a:extLst>
          </p:cNvPr>
          <p:cNvSpPr txBox="1"/>
          <p:nvPr/>
        </p:nvSpPr>
        <p:spPr>
          <a:xfrm>
            <a:off x="1972069" y="4875395"/>
            <a:ext cx="993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Translation between DIS/HLA/TENA requires equivalent FOM/OM (RPR) representations to DIS</a:t>
            </a:r>
          </a:p>
        </p:txBody>
      </p:sp>
      <p:pic>
        <p:nvPicPr>
          <p:cNvPr id="2050" name="Picture 2" descr="The History Behind the USPS Logo - Postal Posts">
            <a:extLst>
              <a:ext uri="{FF2B5EF4-FFF2-40B4-BE49-F238E27FC236}">
                <a16:creationId xmlns:a16="http://schemas.microsoft.com/office/drawing/2014/main" id="{B788B24A-EEA8-4077-8C1E-A66BFAE3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50" y="893331"/>
            <a:ext cx="729650" cy="61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PS Logo and symbol, meaning, history, PNG, brand">
            <a:extLst>
              <a:ext uri="{FF2B5EF4-FFF2-40B4-BE49-F238E27FC236}">
                <a16:creationId xmlns:a16="http://schemas.microsoft.com/office/drawing/2014/main" id="{6718425B-1ABD-4878-A271-0067E79B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64" y="953111"/>
            <a:ext cx="976389" cy="54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FedEx Logo: The History Of The ...">
            <a:extLst>
              <a:ext uri="{FF2B5EF4-FFF2-40B4-BE49-F238E27FC236}">
                <a16:creationId xmlns:a16="http://schemas.microsoft.com/office/drawing/2014/main" id="{6E50234D-C8C6-412F-9423-3193C7E11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837" y="947584"/>
            <a:ext cx="873928" cy="4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LCG Florals 14&quot; Artificial Phoenix Palm in Low Round Handwoven Basket">
            <a:extLst>
              <a:ext uri="{FF2B5EF4-FFF2-40B4-BE49-F238E27FC236}">
                <a16:creationId xmlns:a16="http://schemas.microsoft.com/office/drawing/2014/main" id="{481AB869-577F-4053-8D2E-167D040AF9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82082" y="4157662"/>
            <a:ext cx="127072" cy="12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D093E-8785-49B4-B30C-A5A7B7369972}"/>
              </a:ext>
            </a:extLst>
          </p:cNvPr>
          <p:cNvSpPr txBox="1"/>
          <p:nvPr/>
        </p:nvSpPr>
        <p:spPr>
          <a:xfrm>
            <a:off x="7921991" y="4390806"/>
            <a:ext cx="3278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Translatable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AF1D8-186D-411C-A339-E9F4886DD679}"/>
              </a:ext>
            </a:extLst>
          </p:cNvPr>
          <p:cNvSpPr/>
          <p:nvPr/>
        </p:nvSpPr>
        <p:spPr bwMode="auto">
          <a:xfrm>
            <a:off x="5292564" y="3429000"/>
            <a:ext cx="1129305" cy="73004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035BEE-E5B3-4339-9597-1F6DA72EAA7E}"/>
              </a:ext>
            </a:extLst>
          </p:cNvPr>
          <p:cNvSpPr/>
          <p:nvPr/>
        </p:nvSpPr>
        <p:spPr bwMode="auto">
          <a:xfrm>
            <a:off x="8431917" y="3441037"/>
            <a:ext cx="1129305" cy="73004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Orange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BD552A-0064-43B3-8666-41FDE4D98CD9}"/>
              </a:ext>
            </a:extLst>
          </p:cNvPr>
          <p:cNvSpPr/>
          <p:nvPr/>
        </p:nvSpPr>
        <p:spPr bwMode="auto">
          <a:xfrm>
            <a:off x="10851355" y="3429000"/>
            <a:ext cx="1129305" cy="73004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20766934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C65E-A16A-4B1E-B986-E2D26A86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Outline -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B5703-036A-1FB1-A92B-E8583EFC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93ADF2-8EF5-9326-18BC-8FB26BAC0CAB}"/>
              </a:ext>
            </a:extLst>
          </p:cNvPr>
          <p:cNvSpPr txBox="1">
            <a:spLocks/>
          </p:cNvSpPr>
          <p:nvPr/>
        </p:nvSpPr>
        <p:spPr bwMode="auto">
          <a:xfrm>
            <a:off x="266700" y="1018679"/>
            <a:ext cx="11250613" cy="528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Goal - Fully Integrated LVC</a:t>
            </a:r>
          </a:p>
          <a:p>
            <a:r>
              <a:rPr lang="en-US" kern="0" dirty="0"/>
              <a:t>The Past</a:t>
            </a:r>
          </a:p>
          <a:p>
            <a:pPr lvl="1"/>
            <a:r>
              <a:rPr lang="en-US" dirty="0"/>
              <a:t>History of networked simulation</a:t>
            </a:r>
          </a:p>
          <a:p>
            <a:r>
              <a:rPr lang="en-US" kern="0" dirty="0"/>
              <a:t>The Present</a:t>
            </a:r>
          </a:p>
          <a:p>
            <a:pPr lvl="1"/>
            <a:r>
              <a:rPr lang="en-US" kern="0" dirty="0"/>
              <a:t>The IEEE 1278</a:t>
            </a:r>
            <a:r>
              <a:rPr lang="en-US" kern="0" baseline="30000" dirty="0"/>
              <a:t>TM</a:t>
            </a:r>
            <a:r>
              <a:rPr lang="en-US" kern="0" dirty="0"/>
              <a:t> DIS standard and how it is developed</a:t>
            </a:r>
          </a:p>
          <a:p>
            <a:pPr lvl="1"/>
            <a:r>
              <a:rPr lang="en-US" kern="0" dirty="0"/>
              <a:t>Key definitions and concepts</a:t>
            </a:r>
          </a:p>
          <a:p>
            <a:pPr lvl="1"/>
            <a:r>
              <a:rPr lang="en-US" kern="0" dirty="0"/>
              <a:t>Function and organization of DIS Protocol Data Units</a:t>
            </a:r>
          </a:p>
          <a:p>
            <a:pPr lvl="1"/>
            <a:r>
              <a:rPr lang="en-US" kern="0" dirty="0"/>
              <a:t>Technical details of providing high-fidelity real-time information exchange</a:t>
            </a:r>
          </a:p>
          <a:p>
            <a:pPr lvl="1"/>
            <a:r>
              <a:rPr lang="en-US" kern="0" dirty="0"/>
              <a:t>Improvements from the 1995 to the 2012 DIS (DIS V7) standards</a:t>
            </a:r>
          </a:p>
          <a:p>
            <a:r>
              <a:rPr lang="en-US" b="1" kern="0" dirty="0"/>
              <a:t>The Future: The development of the next version of the DIS (DIS V8)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94B2A-4587-41AF-8D0A-F375FDE8A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838200"/>
            <a:ext cx="3352799" cy="3352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53EA0B-C827-4938-B5DF-26248B4AC363}"/>
              </a:ext>
            </a:extLst>
          </p:cNvPr>
          <p:cNvSpPr txBox="1"/>
          <p:nvPr/>
        </p:nvSpPr>
        <p:spPr>
          <a:xfrm>
            <a:off x="7651750" y="4137549"/>
            <a:ext cx="4439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https://www.istockphoto.com/photos/future-and-past-signpost</a:t>
            </a:r>
          </a:p>
        </p:txBody>
      </p:sp>
    </p:spTree>
    <p:extLst>
      <p:ext uri="{BB962C8B-B14F-4D97-AF65-F5344CB8AC3E}">
        <p14:creationId xmlns:p14="http://schemas.microsoft.com/office/powerpoint/2010/main" val="9334281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5BA27-70FC-9015-555D-8A331C872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C3276-05A0-42BE-ABF9-A2AF4F3F4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812" y="0"/>
            <a:ext cx="8113222" cy="795130"/>
          </a:xfrm>
        </p:spPr>
        <p:txBody>
          <a:bodyPr/>
          <a:lstStyle/>
          <a:p>
            <a:r>
              <a:rPr lang="en-AU" dirty="0"/>
              <a:t>Currently in Development - DIS V8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E82B3-6CC6-4E18-863F-52CED34678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408865"/>
          </a:xfrm>
        </p:spPr>
        <p:txBody>
          <a:bodyPr>
            <a:normAutofit/>
          </a:bodyPr>
          <a:lstStyle/>
          <a:p>
            <a:r>
              <a:rPr lang="en-AU" dirty="0"/>
              <a:t>We have learned a lot in the 30 years since DIS was originally developed</a:t>
            </a:r>
          </a:p>
          <a:p>
            <a:r>
              <a:rPr lang="en-AU" dirty="0"/>
              <a:t>Computers are way faster, graphics way better, much higher fidelity is possible</a:t>
            </a:r>
          </a:p>
          <a:p>
            <a:r>
              <a:rPr lang="en-AU" dirty="0"/>
              <a:t>We are running out of tricks to extend the protocol and maintain compatibility</a:t>
            </a:r>
          </a:p>
          <a:p>
            <a:r>
              <a:rPr lang="en-AU" dirty="0"/>
              <a:t>The time is right for DIS V8 to have a new generation PDU design</a:t>
            </a:r>
          </a:p>
          <a:p>
            <a:r>
              <a:rPr lang="en-AU" dirty="0"/>
              <a:t>This requires breaking PDU compatibility with previous versions of DIS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V8 is being designed for “Translation Compatibility” so that run-time t</a:t>
            </a:r>
            <a:r>
              <a:rPr lang="en-US" dirty="0">
                <a:ea typeface="ＭＳ Ｐゴシック"/>
              </a:rPr>
              <a:t>ranslation to/from V7 is practical, although not necessarily trivial</a:t>
            </a:r>
          </a:p>
          <a:p>
            <a:pPr marL="609585" lvl="1" indent="0">
              <a:buNone/>
            </a:pPr>
            <a:endParaRPr lang="en-AU" dirty="0"/>
          </a:p>
          <a:p>
            <a:pPr marL="609585" lvl="1" indent="0">
              <a:buNone/>
            </a:pPr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8D2083-199D-4F69-A8D6-3D6D5D3D4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8" y="4454036"/>
            <a:ext cx="10734063" cy="16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4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5BA27-70FC-9015-555D-8A331C872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C3276-05A0-42BE-ABF9-A2AF4F3F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Consistent PDU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E82B3-6CC6-4E18-863F-52CED34678B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AU" dirty="0"/>
              <a:t>Every PDU type will have this basic format:</a:t>
            </a:r>
          </a:p>
          <a:p>
            <a:pPr lvl="1"/>
            <a:r>
              <a:rPr lang="en-AU" dirty="0"/>
              <a:t>Header</a:t>
            </a:r>
          </a:p>
          <a:p>
            <a:pPr lvl="1"/>
            <a:r>
              <a:rPr lang="en-AU" dirty="0"/>
              <a:t>Fixed Body</a:t>
            </a:r>
          </a:p>
          <a:p>
            <a:pPr lvl="1"/>
            <a:r>
              <a:rPr lang="en-AU" dirty="0"/>
              <a:t>Any number of Extension Records – allows added fidelity &amp; extensibility</a:t>
            </a:r>
          </a:p>
          <a:p>
            <a:r>
              <a:rPr lang="en-US" dirty="0"/>
              <a:t>The fixed body has the basic fidelity information</a:t>
            </a:r>
          </a:p>
          <a:p>
            <a:pPr lvl="1"/>
            <a:r>
              <a:rPr lang="en-US" dirty="0"/>
              <a:t>Fixed in format and length, no variability allowed</a:t>
            </a:r>
          </a:p>
          <a:p>
            <a:pPr lvl="1"/>
            <a:r>
              <a:rPr lang="en-US" dirty="0"/>
              <a:t>Quick initial processing by receiver for interest management</a:t>
            </a:r>
          </a:p>
          <a:p>
            <a:r>
              <a:rPr lang="en-AU" dirty="0"/>
              <a:t>Extension Records allow additional information/fidelity</a:t>
            </a:r>
          </a:p>
        </p:txBody>
      </p:sp>
    </p:spTree>
    <p:extLst>
      <p:ext uri="{BB962C8B-B14F-4D97-AF65-F5344CB8AC3E}">
        <p14:creationId xmlns:p14="http://schemas.microsoft.com/office/powerpoint/2010/main" val="2595193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755135F-297A-49C4-8D95-4B9AE36CCC2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111" y="1088080"/>
            <a:ext cx="8396123" cy="513912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A28EBC-985B-0687-B052-D68C738C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DIS V8 Entity State PDU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530A9915-2653-4107-94E5-D4A93659221D}"/>
              </a:ext>
            </a:extLst>
          </p:cNvPr>
          <p:cNvSpPr/>
          <p:nvPr/>
        </p:nvSpPr>
        <p:spPr bwMode="auto">
          <a:xfrm>
            <a:off x="2961298" y="3429000"/>
            <a:ext cx="498394" cy="274954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BCB52-FCBD-453E-9961-AEFE9D9E3FA6}"/>
              </a:ext>
            </a:extLst>
          </p:cNvPr>
          <p:cNvSpPr txBox="1"/>
          <p:nvPr/>
        </p:nvSpPr>
        <p:spPr>
          <a:xfrm>
            <a:off x="396694" y="971637"/>
            <a:ext cx="2564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FC2B9B-E5AA-47E7-917F-FE8FCC28C750}"/>
              </a:ext>
            </a:extLst>
          </p:cNvPr>
          <p:cNvCxnSpPr>
            <a:cxnSpLocks/>
            <a:endCxn id="7" idx="3"/>
          </p:cNvCxnSpPr>
          <p:nvPr/>
        </p:nvCxnSpPr>
        <p:spPr bwMode="auto">
          <a:xfrm flipH="1">
            <a:off x="2961627" y="1259735"/>
            <a:ext cx="503946" cy="42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6E0C8D-9585-4B67-8F6F-2C2F19E16716}"/>
              </a:ext>
            </a:extLst>
          </p:cNvPr>
          <p:cNvCxnSpPr>
            <a:cxnSpLocks/>
          </p:cNvCxnSpPr>
          <p:nvPr/>
        </p:nvCxnSpPr>
        <p:spPr bwMode="auto">
          <a:xfrm flipH="1">
            <a:off x="2494804" y="2301483"/>
            <a:ext cx="9728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31B516-779B-40CE-A219-7E65704B6B0B}"/>
              </a:ext>
            </a:extLst>
          </p:cNvPr>
          <p:cNvSpPr txBox="1"/>
          <p:nvPr/>
        </p:nvSpPr>
        <p:spPr>
          <a:xfrm>
            <a:off x="396694" y="1938229"/>
            <a:ext cx="2164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Body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CA2F8D-9DA5-4003-ACD0-71258C3AF28A}"/>
              </a:ext>
            </a:extLst>
          </p:cNvPr>
          <p:cNvSpPr txBox="1"/>
          <p:nvPr/>
        </p:nvSpPr>
        <p:spPr>
          <a:xfrm>
            <a:off x="705607" y="3940451"/>
            <a:ext cx="19319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Variable</a:t>
            </a:r>
          </a:p>
          <a:p>
            <a:r>
              <a:rPr lang="en-US" dirty="0"/>
              <a:t>Extension</a:t>
            </a:r>
          </a:p>
          <a:p>
            <a:r>
              <a:rPr lang="en-US" dirty="0"/>
              <a:t>Records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5938FF-2CEE-4070-AF32-228923BBD696}"/>
              </a:ext>
            </a:extLst>
          </p:cNvPr>
          <p:cNvSpPr/>
          <p:nvPr/>
        </p:nvSpPr>
        <p:spPr bwMode="auto">
          <a:xfrm>
            <a:off x="9748971" y="3130829"/>
            <a:ext cx="2055263" cy="298170"/>
          </a:xfrm>
          <a:prstGeom prst="rect">
            <a:avLst/>
          </a:prstGeom>
          <a:solidFill>
            <a:srgbClr val="FFFF00">
              <a:alpha val="0"/>
            </a:srgbClr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0C4D0E-974E-44B5-A283-D929835C130E}"/>
              </a:ext>
            </a:extLst>
          </p:cNvPr>
          <p:cNvSpPr/>
          <p:nvPr/>
        </p:nvSpPr>
        <p:spPr bwMode="auto">
          <a:xfrm>
            <a:off x="5765800" y="3428999"/>
            <a:ext cx="1982356" cy="219205"/>
          </a:xfrm>
          <a:prstGeom prst="rect">
            <a:avLst/>
          </a:prstGeom>
          <a:solidFill>
            <a:srgbClr val="FFFF00">
              <a:alpha val="0"/>
            </a:srgbClr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FD58DC-A158-4EE4-B924-F4FC62DC96C4}"/>
              </a:ext>
            </a:extLst>
          </p:cNvPr>
          <p:cNvSpPr/>
          <p:nvPr/>
        </p:nvSpPr>
        <p:spPr bwMode="auto">
          <a:xfrm>
            <a:off x="3783444" y="3429000"/>
            <a:ext cx="1982356" cy="219205"/>
          </a:xfrm>
          <a:prstGeom prst="rect">
            <a:avLst/>
          </a:prstGeom>
          <a:solidFill>
            <a:srgbClr val="FFFF00">
              <a:alpha val="0"/>
            </a:srgbClr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7A25A2-6381-4918-879D-36A33610C952}"/>
              </a:ext>
            </a:extLst>
          </p:cNvPr>
          <p:cNvSpPr/>
          <p:nvPr/>
        </p:nvSpPr>
        <p:spPr bwMode="auto">
          <a:xfrm>
            <a:off x="3783444" y="4932297"/>
            <a:ext cx="1982356" cy="219205"/>
          </a:xfrm>
          <a:prstGeom prst="rect">
            <a:avLst/>
          </a:prstGeom>
          <a:solidFill>
            <a:srgbClr val="FFFF00">
              <a:alpha val="0"/>
            </a:srgbClr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0543B4-B1B0-4DE6-8506-4EEAD10D385C}"/>
              </a:ext>
            </a:extLst>
          </p:cNvPr>
          <p:cNvSpPr/>
          <p:nvPr/>
        </p:nvSpPr>
        <p:spPr bwMode="auto">
          <a:xfrm>
            <a:off x="3783444" y="5651500"/>
            <a:ext cx="1982356" cy="275943"/>
          </a:xfrm>
          <a:prstGeom prst="rect">
            <a:avLst/>
          </a:prstGeom>
          <a:solidFill>
            <a:srgbClr val="FFFF00">
              <a:alpha val="0"/>
            </a:srgbClr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45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5BA27-70FC-9015-555D-8A331C872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C3276-05A0-42BE-ABF9-A2AF4F3F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PDU Extensibility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E82B3-6CC6-4E18-863F-52CED34678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597568" cy="5075237"/>
          </a:xfrm>
        </p:spPr>
        <p:txBody>
          <a:bodyPr>
            <a:normAutofit/>
          </a:bodyPr>
          <a:lstStyle/>
          <a:p>
            <a:r>
              <a:rPr lang="en-US" dirty="0"/>
              <a:t>DIS V8 breaks direct compatibility to allow more extensibility</a:t>
            </a:r>
          </a:p>
          <a:p>
            <a:r>
              <a:rPr lang="en-US" dirty="0"/>
              <a:t>DIS V8 users can add custom extension records to PDUs to meet their unique needs</a:t>
            </a:r>
          </a:p>
          <a:p>
            <a:r>
              <a:rPr lang="en-US" dirty="0"/>
              <a:t>We expect many extension records in the future to support higher fidelity</a:t>
            </a:r>
          </a:p>
          <a:p>
            <a:pPr lvl="1"/>
            <a:r>
              <a:rPr lang="en-US" dirty="0"/>
              <a:t>Basic required/existing information extension records documented in IEEE1278.1</a:t>
            </a:r>
          </a:p>
          <a:p>
            <a:pPr lvl="1"/>
            <a:r>
              <a:rPr lang="en-US" dirty="0"/>
              <a:t>SISO-REF-030 documents new standardized extension records</a:t>
            </a:r>
          </a:p>
          <a:p>
            <a:pPr lvl="2"/>
            <a:r>
              <a:rPr lang="en-US" dirty="0"/>
              <a:t>Expected to be </a:t>
            </a:r>
            <a:r>
              <a:rPr lang="en-US" dirty="0">
                <a:solidFill>
                  <a:srgbClr val="FF0000"/>
                </a:solidFill>
              </a:rPr>
              <a:t>updated yearly </a:t>
            </a:r>
            <a:r>
              <a:rPr lang="en-US" dirty="0"/>
              <a:t>using the SISO standards process</a:t>
            </a:r>
          </a:p>
          <a:p>
            <a:pPr lvl="1"/>
            <a:r>
              <a:rPr lang="en-US" dirty="0"/>
              <a:t>Range of Extension Record IDs reserved for user defined custom extension records</a:t>
            </a:r>
          </a:p>
          <a:p>
            <a:pPr lvl="1"/>
            <a:r>
              <a:rPr lang="en-US" dirty="0"/>
              <a:t>Users/groups can define proprietary or classified custom extension records and document them internally rather than putting them in SISO-REF-030 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761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LVC Simulation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0484240" cy="5075237"/>
          </a:xfrm>
        </p:spPr>
        <p:txBody>
          <a:bodyPr/>
          <a:lstStyle/>
          <a:p>
            <a:r>
              <a:rPr lang="en-US" dirty="0"/>
              <a:t>Live – real humans operating real systems not in actual warfare</a:t>
            </a:r>
          </a:p>
          <a:p>
            <a:r>
              <a:rPr lang="en-US" dirty="0"/>
              <a:t>Virtual – real humans operating simulated systems</a:t>
            </a:r>
          </a:p>
          <a:p>
            <a:r>
              <a:rPr lang="en-US" dirty="0"/>
              <a:t>Constructive – simulated humans operating simulated systems</a:t>
            </a:r>
          </a:p>
          <a:p>
            <a:r>
              <a:rPr lang="en-US" dirty="0"/>
              <a:t>LVC is the common term for simulations suitable for:</a:t>
            </a:r>
          </a:p>
          <a:p>
            <a:pPr lvl="1"/>
            <a:r>
              <a:rPr lang="en-US" dirty="0"/>
              <a:t>Integrating live platforms into a simulation environment</a:t>
            </a:r>
          </a:p>
          <a:p>
            <a:pPr lvl="1"/>
            <a:r>
              <a:rPr lang="en-US" dirty="0"/>
              <a:t>Constructive simulations to add realism to human training or mission system 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B79FB8-03D5-373E-DE20-C8968DAA1E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2" descr="SLATE demo highlights live, virtual, constructive environment for pilot  training &gt; Air Force &gt; Article Display">
            <a:extLst>
              <a:ext uri="{FF2B5EF4-FFF2-40B4-BE49-F238E27FC236}">
                <a16:creationId xmlns:a16="http://schemas.microsoft.com/office/drawing/2014/main" id="{433C2080-B48B-456C-BA7A-89ED086AA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58" y="4462442"/>
            <a:ext cx="2866696" cy="190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FEAFD2-27DD-4C0D-87F9-47E428A477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240" y="4441373"/>
            <a:ext cx="3362911" cy="1868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AF8F7B-DADF-46FB-AC44-3F844E2A9896}"/>
              </a:ext>
            </a:extLst>
          </p:cNvPr>
          <p:cNvSpPr txBox="1"/>
          <p:nvPr/>
        </p:nvSpPr>
        <p:spPr>
          <a:xfrm>
            <a:off x="2414520" y="3935712"/>
            <a:ext cx="90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AA2FA-A3E8-4597-A777-D4D3936013AC}"/>
              </a:ext>
            </a:extLst>
          </p:cNvPr>
          <p:cNvSpPr txBox="1"/>
          <p:nvPr/>
        </p:nvSpPr>
        <p:spPr>
          <a:xfrm>
            <a:off x="5295362" y="3935712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BB13C8-04DD-4EBC-8AA5-5D82A7E2C229}"/>
              </a:ext>
            </a:extLst>
          </p:cNvPr>
          <p:cNvSpPr txBox="1"/>
          <p:nvPr/>
        </p:nvSpPr>
        <p:spPr>
          <a:xfrm>
            <a:off x="8146728" y="3935712"/>
            <a:ext cx="2420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Constructive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CF525-422C-435A-ACF9-AE8604480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89" y="4454011"/>
            <a:ext cx="2587290" cy="1940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A7D70F-780D-475F-880C-4290FCEB596B}"/>
              </a:ext>
            </a:extLst>
          </p:cNvPr>
          <p:cNvSpPr txBox="1"/>
          <p:nvPr/>
        </p:nvSpPr>
        <p:spPr>
          <a:xfrm>
            <a:off x="4578889" y="6386966"/>
            <a:ext cx="8098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RHA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6A9CCB-1B4B-4B9A-9308-6A5D7847EA5F}"/>
              </a:ext>
            </a:extLst>
          </p:cNvPr>
          <p:cNvSpPr txBox="1"/>
          <p:nvPr/>
        </p:nvSpPr>
        <p:spPr>
          <a:xfrm>
            <a:off x="7604043" y="6309461"/>
            <a:ext cx="896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Graphic by RHA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6FF29F-8940-40EB-932E-B72C35C89E32}"/>
              </a:ext>
            </a:extLst>
          </p:cNvPr>
          <p:cNvSpPr txBox="1"/>
          <p:nvPr/>
        </p:nvSpPr>
        <p:spPr>
          <a:xfrm>
            <a:off x="1115516" y="6326827"/>
            <a:ext cx="1422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RHA (Will Graver)</a:t>
            </a:r>
          </a:p>
        </p:txBody>
      </p:sp>
    </p:spTree>
    <p:extLst>
      <p:ext uri="{BB962C8B-B14F-4D97-AF65-F5344CB8AC3E}">
        <p14:creationId xmlns:p14="http://schemas.microsoft.com/office/powerpoint/2010/main" val="38876100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C2993-9711-C168-4FFB-698DC3BDC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  <a:ea typeface="ＭＳ Ｐゴシック"/>
              </a:rPr>
              <a:t>Machine Readable Syntax Definition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80132" y="805647"/>
            <a:ext cx="11250613" cy="583315"/>
          </a:xfrm>
        </p:spPr>
        <p:txBody>
          <a:bodyPr/>
          <a:lstStyle/>
          <a:p>
            <a:r>
              <a:rPr lang="en-US">
                <a:effectLst/>
                <a:ea typeface="ＭＳ Ｐゴシック"/>
              </a:rPr>
              <a:t>Clean PDU design enables formal language to describe PDU format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DA175D1-C205-BD6A-01E0-29B3C3FCC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514" y="1400537"/>
            <a:ext cx="8195787" cy="47089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DISsyntax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xmlns:xsi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="http://www.w3.org/2001/XMLSchema-instance"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xsi:noNamespaceSchemaLocation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="DISsyntax.xsd"&gt;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&lt;PDU name="Entity State" 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PDUType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="1" 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protocolFamily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="1" 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baseLength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=“96"&gt;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FixedRecordField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name="Header" type="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HeaderRecord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FixedRecordField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name="Entity ID" type="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EntityIdentifierRecord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EnumField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name="Force ID" type="enum8" 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enumTableUID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="6"/&gt;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EnumField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name="Dead Reckoning Algorithm" type="enum8" 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enumTableUID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="44"/&gt;</a:t>
            </a:r>
            <a:endParaRPr lang="en-US" sz="12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FixedRecordField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name="Entity Type" type="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EntityTypeRecord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AdaptiveRecordField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name="Entity Appearance" type="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EntityAppearanceRecord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discriminant="Entity Type" field1=“Entity Kind" field2="Domain"/&gt;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AdaptiveRecordField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name="Capabilities" type="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CapabilitiesRecord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discriminant="Entity Type" field1=“Entity Kind" field2="Domain"/&gt;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FixedRecordField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name="Entity Location" type=“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WorldCoordinatesRecord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FixedRecordField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name="Entity Orientation" type="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EulerAnglesRecord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FixedRecordField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 =“Entity Marking” type="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EntityMarkingRecord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"/&gt;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NumericField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name="Padding" type="uint32"/&gt;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NumericField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name="Padding" type="uint16"/&gt;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ExtensionRecordSet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CountField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name="Number of Extension Records" type="uint16"/&gt;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&lt;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ExtensionRecordFields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/&gt;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&lt;/</a:t>
            </a:r>
            <a:r>
              <a:rPr lang="en-US" sz="1200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Extension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RecordSet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&lt;/PDU&gt;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&lt;/</a:t>
            </a:r>
            <a:r>
              <a:rPr lang="en-US" sz="12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DISsyntax</a:t>
            </a:r>
            <a:r>
              <a:rPr lang="en-US" sz="12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F1BBB-2A52-2F2A-0072-EB4AB107A6F0}"/>
              </a:ext>
            </a:extLst>
          </p:cNvPr>
          <p:cNvSpPr txBox="1">
            <a:spLocks/>
          </p:cNvSpPr>
          <p:nvPr/>
        </p:nvSpPr>
        <p:spPr>
          <a:xfrm>
            <a:off x="7493000" y="4796018"/>
            <a:ext cx="4283276" cy="1066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900" indent="-342900" algn="l" defTabSz="6858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100" b="1" kern="1200">
                <a:solidFill>
                  <a:srgbClr val="0070C0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600075" indent="-257175" algn="l" defTabSz="6858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2pPr>
            <a:lvl3pPr marL="942975" indent="-257175" algn="l" defTabSz="6858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1500" i="1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tx1"/>
              </a:buClr>
              <a:buFontTx/>
              <a:buNone/>
              <a:defRPr sz="1350" kern="1200">
                <a:solidFill>
                  <a:schemeClr val="tx1"/>
                </a:solidFill>
                <a:latin typeface="Arial Narrow" pitchFamily="34" charset="0"/>
                <a:ea typeface="+mn-ea"/>
                <a:cs typeface="Times New Roman" pitchFamily="18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tx1"/>
              </a:buClr>
              <a:buFontTx/>
              <a:buNone/>
              <a:defRPr sz="1350" kern="1200">
                <a:solidFill>
                  <a:schemeClr val="tx1"/>
                </a:solidFill>
                <a:latin typeface="Arial Narrow" pitchFamily="34" charset="0"/>
                <a:ea typeface="+mn-ea"/>
                <a:cs typeface="Times New Roman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ea typeface="ＭＳ Ｐゴシック"/>
              </a:rPr>
              <a:t>Enables auto code generation</a:t>
            </a:r>
          </a:p>
          <a:p>
            <a:pPr lvl="2"/>
            <a:r>
              <a:rPr lang="en-US" dirty="0">
                <a:ea typeface="ＭＳ Ｐゴシック"/>
              </a:rPr>
              <a:t>Wireshark dissectors</a:t>
            </a:r>
          </a:p>
          <a:p>
            <a:pPr lvl="2"/>
            <a:r>
              <a:rPr lang="en-US" dirty="0">
                <a:ea typeface="ＭＳ Ｐゴシック"/>
              </a:rPr>
              <a:t>Marshalling code</a:t>
            </a:r>
          </a:p>
          <a:p>
            <a:pPr lvl="1"/>
            <a:r>
              <a:rPr lang="en-US" dirty="0">
                <a:ea typeface="ＭＳ Ｐゴシック"/>
              </a:rPr>
              <a:t>Possible Auto FOM generation</a:t>
            </a:r>
          </a:p>
        </p:txBody>
      </p:sp>
    </p:spTree>
    <p:extLst>
      <p:ext uri="{BB962C8B-B14F-4D97-AF65-F5344CB8AC3E}">
        <p14:creationId xmlns:p14="http://schemas.microsoft.com/office/powerpoint/2010/main" val="1433101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C2993-9711-C168-4FFB-698DC3BDC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ea typeface="ＭＳ Ｐゴシック"/>
              </a:rPr>
              <a:t>Partial Updates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70693" y="911873"/>
            <a:ext cx="11250613" cy="5432913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Partial Updates – Only send items that have changed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73A214-B949-4A9C-AB91-99257F67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" y="1676400"/>
            <a:ext cx="1100316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8316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C2993-9711-C168-4FFB-698DC3BDC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ea typeface="ＭＳ Ｐゴシック"/>
              </a:rPr>
              <a:t>AESA Radar/Jammer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04283" y="1071998"/>
            <a:ext cx="11525055" cy="5075237"/>
          </a:xfrm>
        </p:spPr>
        <p:txBody>
          <a:bodyPr/>
          <a:lstStyle/>
          <a:p>
            <a:r>
              <a:rPr lang="en-US" dirty="0">
                <a:effectLst/>
                <a:ea typeface="ＭＳ Ｐゴシック"/>
              </a:rPr>
              <a:t>Support </a:t>
            </a:r>
            <a:r>
              <a:rPr lang="en-US" dirty="0">
                <a:ea typeface="ＭＳ Ｐゴシック"/>
              </a:rPr>
              <a:t>for </a:t>
            </a:r>
            <a:r>
              <a:rPr lang="en-US" dirty="0">
                <a:effectLst/>
                <a:ea typeface="ＭＳ Ｐゴシック"/>
              </a:rPr>
              <a:t>AESA </a:t>
            </a:r>
            <a:r>
              <a:rPr lang="en-US" dirty="0">
                <a:ea typeface="ＭＳ Ｐゴシック"/>
              </a:rPr>
              <a:t>radar and advanced j</a:t>
            </a:r>
            <a:r>
              <a:rPr lang="en-US" dirty="0">
                <a:effectLst/>
                <a:ea typeface="ＭＳ Ｐゴシック"/>
              </a:rPr>
              <a:t>amming (see 2023-SIW-001)</a:t>
            </a:r>
          </a:p>
          <a:p>
            <a:pPr lvl="1"/>
            <a:r>
              <a:rPr lang="en-US" dirty="0">
                <a:ea typeface="ＭＳ Ｐゴシック"/>
              </a:rPr>
              <a:t>R</a:t>
            </a:r>
            <a:r>
              <a:rPr lang="en-US" dirty="0">
                <a:effectLst/>
                <a:ea typeface="ＭＳ Ｐゴシック"/>
              </a:rPr>
              <a:t>e-design of EE PDU, 12 new extension records for high fidelity radar and jamming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827FD-1705-46D3-95FE-F257B524AC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022474"/>
            <a:ext cx="6299200" cy="4645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1306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E4F0A-794A-4DE6-90E4-54BCBE2B9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AESA Radar Scans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06D57D3-8E4C-4164-A4F7-FD19700BBA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430" y="921672"/>
            <a:ext cx="7732206" cy="533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883C62-CF7A-4C7E-A95D-2084B56E492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4" r="55594"/>
          <a:stretch/>
        </p:blipFill>
        <p:spPr bwMode="auto">
          <a:xfrm>
            <a:off x="346364" y="1223235"/>
            <a:ext cx="3520381" cy="2352502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448C74D-7264-464C-A120-F370FB39BF81}"/>
              </a:ext>
            </a:extLst>
          </p:cNvPr>
          <p:cNvSpPr txBox="1"/>
          <p:nvPr/>
        </p:nvSpPr>
        <p:spPr>
          <a:xfrm>
            <a:off x="200712" y="3711454"/>
            <a:ext cx="3811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3-Bar Scan + 4 </a:t>
            </a:r>
            <a:r>
              <a:rPr lang="en-US" dirty="0" err="1"/>
              <a:t>Tgts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3486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958FDA-DAA7-4C01-A971-949C1F2E43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26007"/>
          <a:stretch/>
        </p:blipFill>
        <p:spPr bwMode="auto">
          <a:xfrm>
            <a:off x="5574347" y="2621597"/>
            <a:ext cx="6357303" cy="3591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2134A8F-E11D-480C-A6FD-8D109D4684B7}"/>
              </a:ext>
            </a:extLst>
          </p:cNvPr>
          <p:cNvSpPr/>
          <p:nvPr/>
        </p:nvSpPr>
        <p:spPr bwMode="auto">
          <a:xfrm>
            <a:off x="8264048" y="3355095"/>
            <a:ext cx="488950" cy="1892300"/>
          </a:xfrm>
          <a:prstGeom prst="ellipse">
            <a:avLst/>
          </a:prstGeom>
          <a:solidFill>
            <a:srgbClr val="00E4A8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C2993-9711-C168-4FFB-698DC3BDC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ea typeface="ＭＳ Ｐゴシック"/>
              </a:rPr>
              <a:t>Multiple Entities in a single PDU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70693" y="911873"/>
            <a:ext cx="11250613" cy="5432913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New Multiple Entity records to update a very large number of entities efficiently</a:t>
            </a:r>
          </a:p>
          <a:p>
            <a:pPr lvl="1"/>
            <a:r>
              <a:rPr lang="en-US" dirty="0">
                <a:ea typeface="ＭＳ Ｐゴシック"/>
              </a:rPr>
              <a:t>Large exercises of 100K to a million entities envisioned </a:t>
            </a:r>
          </a:p>
          <a:p>
            <a:pPr lvl="1"/>
            <a:r>
              <a:rPr lang="en-US" dirty="0">
                <a:ea typeface="ＭＳ Ｐゴシック"/>
              </a:rPr>
              <a:t>DIS V7 uses up to </a:t>
            </a:r>
            <a:r>
              <a:rPr lang="en-US" dirty="0">
                <a:solidFill>
                  <a:srgbClr val="FF0000"/>
                </a:solidFill>
                <a:ea typeface="ＭＳ Ｐゴシック"/>
              </a:rPr>
              <a:t>41X PDUs 4X bandwidth</a:t>
            </a:r>
            <a:endParaRPr lang="en-US" dirty="0">
              <a:solidFill>
                <a:srgbClr val="FF0000"/>
              </a:solidFill>
              <a:effectLst/>
              <a:ea typeface="ＭＳ Ｐゴシック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03812-CACA-4023-9899-A8ACA9B4F95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0" r="23515"/>
          <a:stretch/>
        </p:blipFill>
        <p:spPr bwMode="auto">
          <a:xfrm>
            <a:off x="422540" y="2389260"/>
            <a:ext cx="5151807" cy="3823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2B8DB05-3C9D-4C8B-A4A8-84CC1A860724}"/>
              </a:ext>
            </a:extLst>
          </p:cNvPr>
          <p:cNvSpPr/>
          <p:nvPr/>
        </p:nvSpPr>
        <p:spPr bwMode="auto">
          <a:xfrm>
            <a:off x="3939698" y="3355095"/>
            <a:ext cx="488950" cy="1892300"/>
          </a:xfrm>
          <a:prstGeom prst="ellipse">
            <a:avLst/>
          </a:prstGeom>
          <a:solidFill>
            <a:srgbClr val="00E4A8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873D7F-243A-4254-B96F-DB5182C56227}"/>
              </a:ext>
            </a:extLst>
          </p:cNvPr>
          <p:cNvCxnSpPr>
            <a:cxnSpLocks/>
          </p:cNvCxnSpPr>
          <p:nvPr/>
        </p:nvCxnSpPr>
        <p:spPr bwMode="auto">
          <a:xfrm>
            <a:off x="4428648" y="3949700"/>
            <a:ext cx="3835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111A750-EEF1-4C94-8EFC-FE58918AB11F}"/>
              </a:ext>
            </a:extLst>
          </p:cNvPr>
          <p:cNvSpPr/>
          <p:nvPr/>
        </p:nvSpPr>
        <p:spPr bwMode="auto">
          <a:xfrm>
            <a:off x="2004746" y="2832099"/>
            <a:ext cx="488950" cy="2415295"/>
          </a:xfrm>
          <a:prstGeom prst="ellipse">
            <a:avLst/>
          </a:prstGeom>
          <a:solidFill>
            <a:srgbClr val="FFFF0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386598-7365-4DBF-A912-6C31A4FA5024}"/>
              </a:ext>
            </a:extLst>
          </p:cNvPr>
          <p:cNvSpPr txBox="1"/>
          <p:nvPr/>
        </p:nvSpPr>
        <p:spPr>
          <a:xfrm>
            <a:off x="1922048" y="2318292"/>
            <a:ext cx="654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D30D36-6FB5-474A-99BE-EEA3E0001D90}"/>
              </a:ext>
            </a:extLst>
          </p:cNvPr>
          <p:cNvSpPr txBox="1"/>
          <p:nvPr/>
        </p:nvSpPr>
        <p:spPr>
          <a:xfrm>
            <a:off x="3885168" y="2832099"/>
            <a:ext cx="654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CAFD7B-9FEF-4E6B-B023-E739E9AFA928}"/>
              </a:ext>
            </a:extLst>
          </p:cNvPr>
          <p:cNvSpPr txBox="1"/>
          <p:nvPr/>
        </p:nvSpPr>
        <p:spPr>
          <a:xfrm>
            <a:off x="8181350" y="2873087"/>
            <a:ext cx="654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B7801B-C651-4903-9A43-8CCF4D491A90}"/>
              </a:ext>
            </a:extLst>
          </p:cNvPr>
          <p:cNvSpPr txBox="1"/>
          <p:nvPr/>
        </p:nvSpPr>
        <p:spPr>
          <a:xfrm>
            <a:off x="6778200" y="2175379"/>
            <a:ext cx="3035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Expanded Scale</a:t>
            </a:r>
          </a:p>
        </p:txBody>
      </p:sp>
    </p:spTree>
    <p:extLst>
      <p:ext uri="{BB962C8B-B14F-4D97-AF65-F5344CB8AC3E}">
        <p14:creationId xmlns:p14="http://schemas.microsoft.com/office/powerpoint/2010/main" val="2346075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C2993-9711-C168-4FFB-698DC3BDC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ea typeface="ＭＳ Ｐゴシック"/>
              </a:rPr>
              <a:t>Gridded Data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04283" y="1071998"/>
            <a:ext cx="11525055" cy="5075237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Gridded Data PDU overhauled to simplify use &amp; support weather</a:t>
            </a:r>
          </a:p>
          <a:p>
            <a:pPr lvl="1"/>
            <a:endParaRPr lang="en-US" dirty="0">
              <a:ea typeface="ＭＳ Ｐゴシック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056EAD-1338-4983-BBA3-BA47B44AC8A3}"/>
              </a:ext>
            </a:extLst>
          </p:cNvPr>
          <p:cNvGrpSpPr/>
          <p:nvPr/>
        </p:nvGrpSpPr>
        <p:grpSpPr>
          <a:xfrm>
            <a:off x="434401" y="1584736"/>
            <a:ext cx="7090756" cy="5225129"/>
            <a:chOff x="2857347" y="762685"/>
            <a:chExt cx="6477305" cy="53326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D55969-2159-4C14-BA03-6452C1EC5451}"/>
                </a:ext>
              </a:extLst>
            </p:cNvPr>
            <p:cNvSpPr/>
            <p:nvPr/>
          </p:nvSpPr>
          <p:spPr>
            <a:xfrm rot="5400000">
              <a:off x="3943197" y="648385"/>
              <a:ext cx="4572000" cy="5486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AD49357-211B-4A26-831A-722D3A2BA543}"/>
                </a:ext>
              </a:extLst>
            </p:cNvPr>
            <p:cNvCxnSpPr/>
            <p:nvPr/>
          </p:nvCxnSpPr>
          <p:spPr>
            <a:xfrm rot="5400000">
              <a:off x="6229197" y="-163761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5EB570-D631-4FD0-9443-CE73EA2BAB6A}"/>
                </a:ext>
              </a:extLst>
            </p:cNvPr>
            <p:cNvCxnSpPr/>
            <p:nvPr/>
          </p:nvCxnSpPr>
          <p:spPr>
            <a:xfrm rot="5400000">
              <a:off x="6229197" y="293438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F52F6D-A37E-4B1F-BC90-6CC7380756D9}"/>
                </a:ext>
              </a:extLst>
            </p:cNvPr>
            <p:cNvSpPr/>
            <p:nvPr/>
          </p:nvSpPr>
          <p:spPr>
            <a:xfrm>
              <a:off x="3485997" y="1105585"/>
              <a:ext cx="5486400" cy="4572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158878-3403-49DE-B73F-E428F69A53FD}"/>
                </a:ext>
              </a:extLst>
            </p:cNvPr>
            <p:cNvCxnSpPr/>
            <p:nvPr/>
          </p:nvCxnSpPr>
          <p:spPr>
            <a:xfrm>
              <a:off x="348599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28FE75-E013-4A35-AF64-7CE4F48EDD37}"/>
                </a:ext>
              </a:extLst>
            </p:cNvPr>
            <p:cNvCxnSpPr/>
            <p:nvPr/>
          </p:nvCxnSpPr>
          <p:spPr>
            <a:xfrm>
              <a:off x="897239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CD1677B-ADA0-4ACC-B712-39DBBE43B1CE}"/>
                </a:ext>
              </a:extLst>
            </p:cNvPr>
            <p:cNvCxnSpPr/>
            <p:nvPr/>
          </p:nvCxnSpPr>
          <p:spPr>
            <a:xfrm>
              <a:off x="403463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3F4CB9-E15B-4F83-AD1C-2B6E00087238}"/>
                </a:ext>
              </a:extLst>
            </p:cNvPr>
            <p:cNvCxnSpPr/>
            <p:nvPr/>
          </p:nvCxnSpPr>
          <p:spPr>
            <a:xfrm>
              <a:off x="458327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B118E2A-AF5A-450B-B700-73A57EA4ACBC}"/>
                </a:ext>
              </a:extLst>
            </p:cNvPr>
            <p:cNvCxnSpPr/>
            <p:nvPr/>
          </p:nvCxnSpPr>
          <p:spPr>
            <a:xfrm>
              <a:off x="677783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2A2EFAD-10BD-433A-9662-82E19F333FAC}"/>
                </a:ext>
              </a:extLst>
            </p:cNvPr>
            <p:cNvCxnSpPr/>
            <p:nvPr/>
          </p:nvCxnSpPr>
          <p:spPr>
            <a:xfrm>
              <a:off x="787511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B75694-89DA-4F75-8E99-A1ADF6E4822C}"/>
                </a:ext>
              </a:extLst>
            </p:cNvPr>
            <p:cNvCxnSpPr/>
            <p:nvPr/>
          </p:nvCxnSpPr>
          <p:spPr>
            <a:xfrm>
              <a:off x="513191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7A84B0-D92A-41A0-B1D7-8A3C75CC281B}"/>
                </a:ext>
              </a:extLst>
            </p:cNvPr>
            <p:cNvCxnSpPr/>
            <p:nvPr/>
          </p:nvCxnSpPr>
          <p:spPr>
            <a:xfrm>
              <a:off x="568055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F42E2B-8D29-49ED-8F0D-D566F6D07379}"/>
                </a:ext>
              </a:extLst>
            </p:cNvPr>
            <p:cNvCxnSpPr/>
            <p:nvPr/>
          </p:nvCxnSpPr>
          <p:spPr>
            <a:xfrm>
              <a:off x="622919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2CF3E53-F685-4270-A9AF-8C7A37F8811F}"/>
                </a:ext>
              </a:extLst>
            </p:cNvPr>
            <p:cNvCxnSpPr/>
            <p:nvPr/>
          </p:nvCxnSpPr>
          <p:spPr>
            <a:xfrm>
              <a:off x="732647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251BF7-5790-4DE7-8418-C8813B151777}"/>
                </a:ext>
              </a:extLst>
            </p:cNvPr>
            <p:cNvCxnSpPr/>
            <p:nvPr/>
          </p:nvCxnSpPr>
          <p:spPr>
            <a:xfrm>
              <a:off x="8423757" y="1105585"/>
              <a:ext cx="0" cy="45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9ED788-1377-4D9D-B06C-3E770D00C7F1}"/>
                </a:ext>
              </a:extLst>
            </p:cNvPr>
            <p:cNvCxnSpPr/>
            <p:nvPr/>
          </p:nvCxnSpPr>
          <p:spPr>
            <a:xfrm rot="5400000">
              <a:off x="6229197" y="-163761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720FB40-CBD9-4194-88B9-CD55DE5C1794}"/>
                </a:ext>
              </a:extLst>
            </p:cNvPr>
            <p:cNvCxnSpPr/>
            <p:nvPr/>
          </p:nvCxnSpPr>
          <p:spPr>
            <a:xfrm rot="5400000">
              <a:off x="6229197" y="-118041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4E17B3-B7DF-45E3-86F9-70B982645296}"/>
                </a:ext>
              </a:extLst>
            </p:cNvPr>
            <p:cNvCxnSpPr/>
            <p:nvPr/>
          </p:nvCxnSpPr>
          <p:spPr>
            <a:xfrm rot="5400000">
              <a:off x="6229197" y="156278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E3737FF-B2C9-4C6F-A9E8-1C52D9560AFA}"/>
                </a:ext>
              </a:extLst>
            </p:cNvPr>
            <p:cNvCxnSpPr/>
            <p:nvPr/>
          </p:nvCxnSpPr>
          <p:spPr>
            <a:xfrm rot="5400000">
              <a:off x="6229197" y="247718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B1CDBA2-403B-4266-B6FD-E6B4D92CD02F}"/>
                </a:ext>
              </a:extLst>
            </p:cNvPr>
            <p:cNvCxnSpPr/>
            <p:nvPr/>
          </p:nvCxnSpPr>
          <p:spPr>
            <a:xfrm rot="5400000">
              <a:off x="6229197" y="19118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2E99F86-8D8B-4FAF-95FC-9E5E22944382}"/>
                </a:ext>
              </a:extLst>
            </p:cNvPr>
            <p:cNvCxnSpPr/>
            <p:nvPr/>
          </p:nvCxnSpPr>
          <p:spPr>
            <a:xfrm rot="5400000">
              <a:off x="6229197" y="64838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5E91C78-99BA-4C93-A4ED-AC8631DBB69C}"/>
                </a:ext>
              </a:extLst>
            </p:cNvPr>
            <p:cNvCxnSpPr/>
            <p:nvPr/>
          </p:nvCxnSpPr>
          <p:spPr>
            <a:xfrm rot="5400000">
              <a:off x="6229197" y="110558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F4404F0-52CD-47EE-A232-F696E16435E7}"/>
                </a:ext>
              </a:extLst>
            </p:cNvPr>
            <p:cNvCxnSpPr/>
            <p:nvPr/>
          </p:nvCxnSpPr>
          <p:spPr>
            <a:xfrm rot="5400000">
              <a:off x="6229197" y="201998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304F4E4-B020-4BEA-9369-F2BF9AF5C68B}"/>
                </a:ext>
              </a:extLst>
            </p:cNvPr>
            <p:cNvCxnSpPr/>
            <p:nvPr/>
          </p:nvCxnSpPr>
          <p:spPr>
            <a:xfrm rot="5400000">
              <a:off x="6229197" y="293438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50">
              <a:extLst>
                <a:ext uri="{FF2B5EF4-FFF2-40B4-BE49-F238E27FC236}">
                  <a16:creationId xmlns:a16="http://schemas.microsoft.com/office/drawing/2014/main" id="{968D9F3F-5022-4D1B-9E93-9D69B82FBF74}"/>
                </a:ext>
              </a:extLst>
            </p:cNvPr>
            <p:cNvSpPr txBox="1"/>
            <p:nvPr/>
          </p:nvSpPr>
          <p:spPr>
            <a:xfrm>
              <a:off x="3314547" y="819835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110°W</a:t>
              </a:r>
            </a:p>
          </p:txBody>
        </p: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6F6B5AC0-7115-40A4-8891-B605D6FFA308}"/>
                </a:ext>
              </a:extLst>
            </p:cNvPr>
            <p:cNvSpPr txBox="1"/>
            <p:nvPr/>
          </p:nvSpPr>
          <p:spPr>
            <a:xfrm>
              <a:off x="5829147" y="819835"/>
              <a:ext cx="8194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105°W</a:t>
              </a:r>
            </a:p>
            <a:p>
              <a:endParaRPr lang="en-US" dirty="0"/>
            </a:p>
          </p:txBody>
        </p:sp>
        <p:sp>
          <p:nvSpPr>
            <p:cNvPr id="31" name="TextBox 60">
              <a:extLst>
                <a:ext uri="{FF2B5EF4-FFF2-40B4-BE49-F238E27FC236}">
                  <a16:creationId xmlns:a16="http://schemas.microsoft.com/office/drawing/2014/main" id="{3346F652-051E-41AC-8AF1-FD8DB83EB82C}"/>
                </a:ext>
              </a:extLst>
            </p:cNvPr>
            <p:cNvSpPr txBox="1"/>
            <p:nvPr/>
          </p:nvSpPr>
          <p:spPr>
            <a:xfrm>
              <a:off x="8515197" y="762685"/>
              <a:ext cx="8194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100°W</a:t>
              </a:r>
            </a:p>
            <a:p>
              <a:endParaRPr lang="en-US" dirty="0"/>
            </a:p>
          </p:txBody>
        </p:sp>
        <p:sp>
          <p:nvSpPr>
            <p:cNvPr id="32" name="TextBox 62">
              <a:extLst>
                <a:ext uri="{FF2B5EF4-FFF2-40B4-BE49-F238E27FC236}">
                  <a16:creationId xmlns:a16="http://schemas.microsoft.com/office/drawing/2014/main" id="{A48CAD63-0E83-42EF-A1FC-5CEC617305B0}"/>
                </a:ext>
              </a:extLst>
            </p:cNvPr>
            <p:cNvSpPr txBox="1"/>
            <p:nvPr/>
          </p:nvSpPr>
          <p:spPr>
            <a:xfrm>
              <a:off x="2857347" y="991285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40°N</a:t>
              </a:r>
            </a:p>
            <a:p>
              <a:endParaRPr lang="en-US" dirty="0"/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6A648B6E-C7DC-4877-9D9E-093FA1CD7634}"/>
                </a:ext>
              </a:extLst>
            </p:cNvPr>
            <p:cNvSpPr txBox="1"/>
            <p:nvPr/>
          </p:nvSpPr>
          <p:spPr>
            <a:xfrm>
              <a:off x="2914497" y="3220135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35°N</a:t>
              </a:r>
            </a:p>
            <a:p>
              <a:endParaRPr lang="en-US" dirty="0"/>
            </a:p>
          </p:txBody>
        </p:sp>
        <p:sp>
          <p:nvSpPr>
            <p:cNvPr id="34" name="TextBox 72">
              <a:extLst>
                <a:ext uri="{FF2B5EF4-FFF2-40B4-BE49-F238E27FC236}">
                  <a16:creationId xmlns:a16="http://schemas.microsoft.com/office/drawing/2014/main" id="{22BF4072-EB39-4EAD-ACFE-4A4C599B3776}"/>
                </a:ext>
              </a:extLst>
            </p:cNvPr>
            <p:cNvSpPr txBox="1"/>
            <p:nvPr/>
          </p:nvSpPr>
          <p:spPr>
            <a:xfrm>
              <a:off x="2914497" y="5448985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30°N</a:t>
              </a:r>
            </a:p>
            <a:p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26EF935-4309-4085-B611-87EB4DED004F}"/>
                </a:ext>
              </a:extLst>
            </p:cNvPr>
            <p:cNvGrpSpPr/>
            <p:nvPr/>
          </p:nvGrpSpPr>
          <p:grpSpPr>
            <a:xfrm>
              <a:off x="4571847" y="2019986"/>
              <a:ext cx="1717754" cy="914400"/>
              <a:chOff x="2038350" y="2514600"/>
              <a:chExt cx="1717754" cy="1147823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3C5AEB7-946F-42DB-A4AA-20AA478DF34A}"/>
                  </a:ext>
                </a:extLst>
              </p:cNvPr>
              <p:cNvSpPr/>
              <p:nvPr/>
            </p:nvSpPr>
            <p:spPr>
              <a:xfrm>
                <a:off x="2038350" y="2514600"/>
                <a:ext cx="1657350" cy="1143000"/>
              </a:xfrm>
              <a:prstGeom prst="rect">
                <a:avLst/>
              </a:prstGeom>
              <a:solidFill>
                <a:srgbClr val="D51001">
                  <a:alpha val="23137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4427038-B7D8-49C7-BC19-4B85A5AF854E}"/>
                  </a:ext>
                </a:extLst>
              </p:cNvPr>
              <p:cNvCxnSpPr/>
              <p:nvPr/>
            </p:nvCxnSpPr>
            <p:spPr>
              <a:xfrm>
                <a:off x="20955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2BFB612-DD5E-4904-BC63-1556091BD231}"/>
                  </a:ext>
                </a:extLst>
              </p:cNvPr>
              <p:cNvCxnSpPr/>
              <p:nvPr/>
            </p:nvCxnSpPr>
            <p:spPr>
              <a:xfrm>
                <a:off x="21526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7048C69-BC52-45F5-868D-15278BFA0F7B}"/>
                  </a:ext>
                </a:extLst>
              </p:cNvPr>
              <p:cNvCxnSpPr/>
              <p:nvPr/>
            </p:nvCxnSpPr>
            <p:spPr>
              <a:xfrm>
                <a:off x="22098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21180E5-EAFD-4A06-87A8-0C8484043DB0}"/>
                  </a:ext>
                </a:extLst>
              </p:cNvPr>
              <p:cNvCxnSpPr/>
              <p:nvPr/>
            </p:nvCxnSpPr>
            <p:spPr>
              <a:xfrm>
                <a:off x="22669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58C4AF5-73CB-40A7-8EBA-9A49FB71142C}"/>
                  </a:ext>
                </a:extLst>
              </p:cNvPr>
              <p:cNvCxnSpPr/>
              <p:nvPr/>
            </p:nvCxnSpPr>
            <p:spPr>
              <a:xfrm>
                <a:off x="23241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D59F24D-8711-4544-88DF-DF0697AECFFC}"/>
                  </a:ext>
                </a:extLst>
              </p:cNvPr>
              <p:cNvCxnSpPr/>
              <p:nvPr/>
            </p:nvCxnSpPr>
            <p:spPr>
              <a:xfrm>
                <a:off x="23812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D317149-B8C4-43B4-B041-C86802F78666}"/>
                  </a:ext>
                </a:extLst>
              </p:cNvPr>
              <p:cNvCxnSpPr/>
              <p:nvPr/>
            </p:nvCxnSpPr>
            <p:spPr>
              <a:xfrm>
                <a:off x="24384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FC243ED-BEC8-465E-B18D-D47FC2CE02B8}"/>
                  </a:ext>
                </a:extLst>
              </p:cNvPr>
              <p:cNvCxnSpPr/>
              <p:nvPr/>
            </p:nvCxnSpPr>
            <p:spPr>
              <a:xfrm>
                <a:off x="24955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8C0F204-EAF7-4D2C-BDE0-E9CAB52FD1F0}"/>
                  </a:ext>
                </a:extLst>
              </p:cNvPr>
              <p:cNvCxnSpPr/>
              <p:nvPr/>
            </p:nvCxnSpPr>
            <p:spPr>
              <a:xfrm>
                <a:off x="25527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7B4D2E0-971D-4373-B98A-BE3A6F9FB878}"/>
                  </a:ext>
                </a:extLst>
              </p:cNvPr>
              <p:cNvCxnSpPr/>
              <p:nvPr/>
            </p:nvCxnSpPr>
            <p:spPr>
              <a:xfrm>
                <a:off x="26098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064409F-50D5-4CE8-8965-8B975099B206}"/>
                  </a:ext>
                </a:extLst>
              </p:cNvPr>
              <p:cNvCxnSpPr/>
              <p:nvPr/>
            </p:nvCxnSpPr>
            <p:spPr>
              <a:xfrm>
                <a:off x="26670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8B47A65-0D4D-4F76-825A-C75155B38BDC}"/>
                  </a:ext>
                </a:extLst>
              </p:cNvPr>
              <p:cNvCxnSpPr/>
              <p:nvPr/>
            </p:nvCxnSpPr>
            <p:spPr>
              <a:xfrm>
                <a:off x="27241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ADB6908-A147-4CD6-B435-99EED47CE944}"/>
                  </a:ext>
                </a:extLst>
              </p:cNvPr>
              <p:cNvCxnSpPr/>
              <p:nvPr/>
            </p:nvCxnSpPr>
            <p:spPr>
              <a:xfrm>
                <a:off x="27813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2B22862-B0AE-485E-8ADB-2096D8409376}"/>
                  </a:ext>
                </a:extLst>
              </p:cNvPr>
              <p:cNvCxnSpPr/>
              <p:nvPr/>
            </p:nvCxnSpPr>
            <p:spPr>
              <a:xfrm>
                <a:off x="28384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3E5074F-7B70-48BC-8D8B-F918413B7881}"/>
                  </a:ext>
                </a:extLst>
              </p:cNvPr>
              <p:cNvCxnSpPr/>
              <p:nvPr/>
            </p:nvCxnSpPr>
            <p:spPr>
              <a:xfrm>
                <a:off x="2895600" y="2519423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EA6AEFD-9C49-4082-B1C7-69310D235C87}"/>
                  </a:ext>
                </a:extLst>
              </p:cNvPr>
              <p:cNvCxnSpPr/>
              <p:nvPr/>
            </p:nvCxnSpPr>
            <p:spPr>
              <a:xfrm>
                <a:off x="29527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12915DA-75AE-4286-AF76-8AE57859252C}"/>
                  </a:ext>
                </a:extLst>
              </p:cNvPr>
              <p:cNvCxnSpPr/>
              <p:nvPr/>
            </p:nvCxnSpPr>
            <p:spPr>
              <a:xfrm>
                <a:off x="30099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E342A27-5E74-4BC4-95B1-32099B52AEA1}"/>
                  </a:ext>
                </a:extLst>
              </p:cNvPr>
              <p:cNvCxnSpPr/>
              <p:nvPr/>
            </p:nvCxnSpPr>
            <p:spPr>
              <a:xfrm>
                <a:off x="30670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2204351-B360-42EB-BDED-7DD21E65E809}"/>
                  </a:ext>
                </a:extLst>
              </p:cNvPr>
              <p:cNvCxnSpPr/>
              <p:nvPr/>
            </p:nvCxnSpPr>
            <p:spPr>
              <a:xfrm>
                <a:off x="31242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B59431C-0BC5-45D6-8D90-F21B35615BCC}"/>
                  </a:ext>
                </a:extLst>
              </p:cNvPr>
              <p:cNvCxnSpPr/>
              <p:nvPr/>
            </p:nvCxnSpPr>
            <p:spPr>
              <a:xfrm>
                <a:off x="31813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B0F7DB3-AC60-455E-AF14-48221DA434F1}"/>
                  </a:ext>
                </a:extLst>
              </p:cNvPr>
              <p:cNvCxnSpPr/>
              <p:nvPr/>
            </p:nvCxnSpPr>
            <p:spPr>
              <a:xfrm>
                <a:off x="32385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200B1D5-5662-483E-9819-64C735DEA379}"/>
                  </a:ext>
                </a:extLst>
              </p:cNvPr>
              <p:cNvCxnSpPr/>
              <p:nvPr/>
            </p:nvCxnSpPr>
            <p:spPr>
              <a:xfrm>
                <a:off x="32956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93FDDFB-85CB-4EAD-9100-510A7B02C212}"/>
                  </a:ext>
                </a:extLst>
              </p:cNvPr>
              <p:cNvCxnSpPr/>
              <p:nvPr/>
            </p:nvCxnSpPr>
            <p:spPr>
              <a:xfrm>
                <a:off x="33528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E1B6B3C-24D7-43EA-86D1-59491C8FFB5D}"/>
                  </a:ext>
                </a:extLst>
              </p:cNvPr>
              <p:cNvCxnSpPr/>
              <p:nvPr/>
            </p:nvCxnSpPr>
            <p:spPr>
              <a:xfrm>
                <a:off x="34099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4951F84-7B7A-4ED3-B581-B850536DC470}"/>
                  </a:ext>
                </a:extLst>
              </p:cNvPr>
              <p:cNvCxnSpPr/>
              <p:nvPr/>
            </p:nvCxnSpPr>
            <p:spPr>
              <a:xfrm>
                <a:off x="34671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0FA4DA2-3C68-4C01-8208-E4F3CC67BD10}"/>
                  </a:ext>
                </a:extLst>
              </p:cNvPr>
              <p:cNvCxnSpPr/>
              <p:nvPr/>
            </p:nvCxnSpPr>
            <p:spPr>
              <a:xfrm>
                <a:off x="35242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33737DA-C62A-43EB-8E57-8DFC745D42C3}"/>
                  </a:ext>
                </a:extLst>
              </p:cNvPr>
              <p:cNvCxnSpPr/>
              <p:nvPr/>
            </p:nvCxnSpPr>
            <p:spPr>
              <a:xfrm>
                <a:off x="358140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B308397-395B-4D23-9808-5E3E0EE721A4}"/>
                  </a:ext>
                </a:extLst>
              </p:cNvPr>
              <p:cNvCxnSpPr/>
              <p:nvPr/>
            </p:nvCxnSpPr>
            <p:spPr>
              <a:xfrm>
                <a:off x="3638550" y="2514600"/>
                <a:ext cx="0" cy="1143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E488582-78D8-4EC4-8F0C-128094AE4608}"/>
                  </a:ext>
                </a:extLst>
              </p:cNvPr>
              <p:cNvCxnSpPr/>
              <p:nvPr/>
            </p:nvCxnSpPr>
            <p:spPr>
              <a:xfrm>
                <a:off x="2038350" y="25717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05687E7-75D6-4244-B369-C5B05279C5D2}"/>
                  </a:ext>
                </a:extLst>
              </p:cNvPr>
              <p:cNvCxnSpPr/>
              <p:nvPr/>
            </p:nvCxnSpPr>
            <p:spPr>
              <a:xfrm>
                <a:off x="2038350" y="262890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9352DD-C029-47B2-B1C3-7F08047BDECB}"/>
                  </a:ext>
                </a:extLst>
              </p:cNvPr>
              <p:cNvCxnSpPr/>
              <p:nvPr/>
            </p:nvCxnSpPr>
            <p:spPr>
              <a:xfrm>
                <a:off x="2038350" y="26860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864E987-0E5A-432C-886E-19676A8C6A19}"/>
                  </a:ext>
                </a:extLst>
              </p:cNvPr>
              <p:cNvCxnSpPr/>
              <p:nvPr/>
            </p:nvCxnSpPr>
            <p:spPr>
              <a:xfrm>
                <a:off x="2038350" y="274320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CBB8592-3A71-4571-A0CD-BA60418818C7}"/>
                  </a:ext>
                </a:extLst>
              </p:cNvPr>
              <p:cNvCxnSpPr/>
              <p:nvPr/>
            </p:nvCxnSpPr>
            <p:spPr>
              <a:xfrm>
                <a:off x="2038350" y="28003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2B64383-9226-4E83-B730-46FC002B0204}"/>
                  </a:ext>
                </a:extLst>
              </p:cNvPr>
              <p:cNvCxnSpPr/>
              <p:nvPr/>
            </p:nvCxnSpPr>
            <p:spPr>
              <a:xfrm>
                <a:off x="2038350" y="285750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F72D690-D618-4EF9-9E58-C8FECB689225}"/>
                  </a:ext>
                </a:extLst>
              </p:cNvPr>
              <p:cNvCxnSpPr/>
              <p:nvPr/>
            </p:nvCxnSpPr>
            <p:spPr>
              <a:xfrm>
                <a:off x="2038350" y="29146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D147804-BB55-4CEB-918C-2C2612C00F29}"/>
                  </a:ext>
                </a:extLst>
              </p:cNvPr>
              <p:cNvCxnSpPr/>
              <p:nvPr/>
            </p:nvCxnSpPr>
            <p:spPr>
              <a:xfrm>
                <a:off x="2038350" y="297180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EE6F223-8924-4AA9-A49E-E577071FF03E}"/>
                  </a:ext>
                </a:extLst>
              </p:cNvPr>
              <p:cNvCxnSpPr/>
              <p:nvPr/>
            </p:nvCxnSpPr>
            <p:spPr>
              <a:xfrm>
                <a:off x="2038350" y="30289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3CE74EB-30DD-4AC4-9CC0-5AE04361C3C1}"/>
                  </a:ext>
                </a:extLst>
              </p:cNvPr>
              <p:cNvCxnSpPr/>
              <p:nvPr/>
            </p:nvCxnSpPr>
            <p:spPr>
              <a:xfrm>
                <a:off x="2038350" y="308610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7059863-526D-4E8C-AFF1-FC1F35DA3018}"/>
                  </a:ext>
                </a:extLst>
              </p:cNvPr>
              <p:cNvCxnSpPr/>
              <p:nvPr/>
            </p:nvCxnSpPr>
            <p:spPr>
              <a:xfrm>
                <a:off x="2038350" y="31432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925F1D08-B2BA-49A9-89D3-7229A2A58263}"/>
                  </a:ext>
                </a:extLst>
              </p:cNvPr>
              <p:cNvCxnSpPr/>
              <p:nvPr/>
            </p:nvCxnSpPr>
            <p:spPr>
              <a:xfrm>
                <a:off x="2038350" y="320040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1B74429-11C0-4B4C-9C2B-896EE069492B}"/>
                  </a:ext>
                </a:extLst>
              </p:cNvPr>
              <p:cNvCxnSpPr/>
              <p:nvPr/>
            </p:nvCxnSpPr>
            <p:spPr>
              <a:xfrm>
                <a:off x="2038350" y="32575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2CC3FCC-ACDD-479E-B6EF-92AC2A6D4009}"/>
                  </a:ext>
                </a:extLst>
              </p:cNvPr>
              <p:cNvCxnSpPr/>
              <p:nvPr/>
            </p:nvCxnSpPr>
            <p:spPr>
              <a:xfrm>
                <a:off x="2038350" y="331470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062C6F1-70C1-4503-9E76-C9E587591854}"/>
                  </a:ext>
                </a:extLst>
              </p:cNvPr>
              <p:cNvCxnSpPr/>
              <p:nvPr/>
            </p:nvCxnSpPr>
            <p:spPr>
              <a:xfrm>
                <a:off x="2038350" y="33718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2B243998-427C-4C23-BFFD-EF1DB398A5BE}"/>
                  </a:ext>
                </a:extLst>
              </p:cNvPr>
              <p:cNvCxnSpPr/>
              <p:nvPr/>
            </p:nvCxnSpPr>
            <p:spPr>
              <a:xfrm>
                <a:off x="2038350" y="342900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AC5B0A45-03EB-41DA-842E-C263FFCAF3B5}"/>
                  </a:ext>
                </a:extLst>
              </p:cNvPr>
              <p:cNvCxnSpPr/>
              <p:nvPr/>
            </p:nvCxnSpPr>
            <p:spPr>
              <a:xfrm>
                <a:off x="2038350" y="34861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04B161B-72FF-4669-8D95-921ED56AC174}"/>
                  </a:ext>
                </a:extLst>
              </p:cNvPr>
              <p:cNvCxnSpPr/>
              <p:nvPr/>
            </p:nvCxnSpPr>
            <p:spPr>
              <a:xfrm>
                <a:off x="2038350" y="354330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71FE17B-1A7C-4F91-B765-60B938CA3EFF}"/>
                  </a:ext>
                </a:extLst>
              </p:cNvPr>
              <p:cNvCxnSpPr/>
              <p:nvPr/>
            </p:nvCxnSpPr>
            <p:spPr>
              <a:xfrm>
                <a:off x="2038350" y="3600450"/>
                <a:ext cx="16573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2">
                <a:extLst>
                  <a:ext uri="{FF2B5EF4-FFF2-40B4-BE49-F238E27FC236}">
                    <a16:creationId xmlns:a16="http://schemas.microsoft.com/office/drawing/2014/main" id="{B898E9C8-A4B9-45F2-A157-96ADFCA1D61E}"/>
                  </a:ext>
                </a:extLst>
              </p:cNvPr>
              <p:cNvSpPr txBox="1"/>
              <p:nvPr/>
            </p:nvSpPr>
            <p:spPr>
              <a:xfrm>
                <a:off x="2038350" y="2571750"/>
                <a:ext cx="6286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60x60</a:t>
                </a:r>
              </a:p>
            </p:txBody>
          </p:sp>
          <p:sp>
            <p:nvSpPr>
              <p:cNvPr id="104" name="TextBox 105">
                <a:extLst>
                  <a:ext uri="{FF2B5EF4-FFF2-40B4-BE49-F238E27FC236}">
                    <a16:creationId xmlns:a16="http://schemas.microsoft.com/office/drawing/2014/main" id="{8D49914B-24CA-4CD4-99EB-F2AAC3289E7B}"/>
                  </a:ext>
                </a:extLst>
              </p:cNvPr>
              <p:cNvSpPr txBox="1"/>
              <p:nvPr/>
            </p:nvSpPr>
            <p:spPr>
              <a:xfrm>
                <a:off x="2552700" y="2571750"/>
                <a:ext cx="6286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60x60</a:t>
                </a:r>
              </a:p>
            </p:txBody>
          </p:sp>
          <p:sp>
            <p:nvSpPr>
              <p:cNvPr id="105" name="TextBox 106">
                <a:extLst>
                  <a:ext uri="{FF2B5EF4-FFF2-40B4-BE49-F238E27FC236}">
                    <a16:creationId xmlns:a16="http://schemas.microsoft.com/office/drawing/2014/main" id="{712941BA-24EC-41FC-BA40-50267FFD10A5}"/>
                  </a:ext>
                </a:extLst>
              </p:cNvPr>
              <p:cNvSpPr txBox="1"/>
              <p:nvPr/>
            </p:nvSpPr>
            <p:spPr>
              <a:xfrm>
                <a:off x="3124200" y="2571750"/>
                <a:ext cx="6286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60x60</a:t>
                </a:r>
              </a:p>
            </p:txBody>
          </p:sp>
          <p:sp>
            <p:nvSpPr>
              <p:cNvPr id="106" name="TextBox 107">
                <a:extLst>
                  <a:ext uri="{FF2B5EF4-FFF2-40B4-BE49-F238E27FC236}">
                    <a16:creationId xmlns:a16="http://schemas.microsoft.com/office/drawing/2014/main" id="{DD0B64D7-C640-4180-9567-595806BB02F8}"/>
                  </a:ext>
                </a:extLst>
              </p:cNvPr>
              <p:cNvSpPr txBox="1"/>
              <p:nvPr/>
            </p:nvSpPr>
            <p:spPr>
              <a:xfrm>
                <a:off x="2038350" y="3086100"/>
                <a:ext cx="6286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60x60</a:t>
                </a:r>
              </a:p>
            </p:txBody>
          </p:sp>
          <p:sp>
            <p:nvSpPr>
              <p:cNvPr id="107" name="TextBox 108">
                <a:extLst>
                  <a:ext uri="{FF2B5EF4-FFF2-40B4-BE49-F238E27FC236}">
                    <a16:creationId xmlns:a16="http://schemas.microsoft.com/office/drawing/2014/main" id="{C2FA512D-E733-411D-B278-00884DE1E1FB}"/>
                  </a:ext>
                </a:extLst>
              </p:cNvPr>
              <p:cNvSpPr txBox="1"/>
              <p:nvPr/>
            </p:nvSpPr>
            <p:spPr>
              <a:xfrm>
                <a:off x="2552700" y="3086100"/>
                <a:ext cx="6286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60x60</a:t>
                </a:r>
              </a:p>
            </p:txBody>
          </p:sp>
          <p:sp>
            <p:nvSpPr>
              <p:cNvPr id="108" name="TextBox 109">
                <a:extLst>
                  <a:ext uri="{FF2B5EF4-FFF2-40B4-BE49-F238E27FC236}">
                    <a16:creationId xmlns:a16="http://schemas.microsoft.com/office/drawing/2014/main" id="{B5D11CEC-483A-4CBB-88D6-8B64A5C43C32}"/>
                  </a:ext>
                </a:extLst>
              </p:cNvPr>
              <p:cNvSpPr txBox="1"/>
              <p:nvPr/>
            </p:nvSpPr>
            <p:spPr>
              <a:xfrm>
                <a:off x="3124200" y="3086100"/>
                <a:ext cx="631904" cy="386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60x60</a:t>
                </a:r>
              </a:p>
            </p:txBody>
          </p:sp>
          <p:sp>
            <p:nvSpPr>
              <p:cNvPr id="109" name="TextBox 13">
                <a:extLst>
                  <a:ext uri="{FF2B5EF4-FFF2-40B4-BE49-F238E27FC236}">
                    <a16:creationId xmlns:a16="http://schemas.microsoft.com/office/drawing/2014/main" id="{C621AC5E-32FD-4743-A40A-A19B10DEC4E9}"/>
                  </a:ext>
                </a:extLst>
              </p:cNvPr>
              <p:cNvSpPr txBox="1"/>
              <p:nvPr/>
            </p:nvSpPr>
            <p:spPr>
              <a:xfrm>
                <a:off x="2057400" y="2801554"/>
                <a:ext cx="498855" cy="347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1001</a:t>
                </a:r>
              </a:p>
            </p:txBody>
          </p:sp>
          <p:sp>
            <p:nvSpPr>
              <p:cNvPr id="110" name="TextBox 110">
                <a:extLst>
                  <a:ext uri="{FF2B5EF4-FFF2-40B4-BE49-F238E27FC236}">
                    <a16:creationId xmlns:a16="http://schemas.microsoft.com/office/drawing/2014/main" id="{EB8D5B27-88BF-4357-AAD1-55BC1E47BD36}"/>
                  </a:ext>
                </a:extLst>
              </p:cNvPr>
              <p:cNvSpPr txBox="1"/>
              <p:nvPr/>
            </p:nvSpPr>
            <p:spPr>
              <a:xfrm>
                <a:off x="2590800" y="2801554"/>
                <a:ext cx="498855" cy="347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1002</a:t>
                </a:r>
              </a:p>
            </p:txBody>
          </p:sp>
          <p:sp>
            <p:nvSpPr>
              <p:cNvPr id="111" name="TextBox 111">
                <a:extLst>
                  <a:ext uri="{FF2B5EF4-FFF2-40B4-BE49-F238E27FC236}">
                    <a16:creationId xmlns:a16="http://schemas.microsoft.com/office/drawing/2014/main" id="{445428BD-F1B1-435C-B8E4-43156D6444E2}"/>
                  </a:ext>
                </a:extLst>
              </p:cNvPr>
              <p:cNvSpPr txBox="1"/>
              <p:nvPr/>
            </p:nvSpPr>
            <p:spPr>
              <a:xfrm>
                <a:off x="3200400" y="2801554"/>
                <a:ext cx="498855" cy="347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1003</a:t>
                </a:r>
              </a:p>
            </p:txBody>
          </p:sp>
        </p:grpSp>
        <p:sp>
          <p:nvSpPr>
            <p:cNvPr id="36" name="TextBox 14">
              <a:extLst>
                <a:ext uri="{FF2B5EF4-FFF2-40B4-BE49-F238E27FC236}">
                  <a16:creationId xmlns:a16="http://schemas.microsoft.com/office/drawing/2014/main" id="{61781D1C-49FF-4598-9DC0-B17654117A97}"/>
                </a:ext>
              </a:extLst>
            </p:cNvPr>
            <p:cNvSpPr txBox="1"/>
            <p:nvPr/>
          </p:nvSpPr>
          <p:spPr>
            <a:xfrm>
              <a:off x="3485997" y="110558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6x6</a:t>
              </a: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94F11EAC-A23D-4073-89C0-3BF6E0826851}"/>
                </a:ext>
              </a:extLst>
            </p:cNvPr>
            <p:cNvSpPr txBox="1"/>
            <p:nvPr/>
          </p:nvSpPr>
          <p:spPr>
            <a:xfrm>
              <a:off x="3600297" y="13341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</a:t>
              </a:r>
            </a:p>
          </p:txBody>
        </p:sp>
        <p:sp>
          <p:nvSpPr>
            <p:cNvPr id="38" name="TextBox 115">
              <a:extLst>
                <a:ext uri="{FF2B5EF4-FFF2-40B4-BE49-F238E27FC236}">
                  <a16:creationId xmlns:a16="http://schemas.microsoft.com/office/drawing/2014/main" id="{3A689765-ED0B-4782-AE42-E78BA7A9351C}"/>
                </a:ext>
              </a:extLst>
            </p:cNvPr>
            <p:cNvSpPr txBox="1"/>
            <p:nvPr/>
          </p:nvSpPr>
          <p:spPr>
            <a:xfrm>
              <a:off x="8515197" y="5448985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100</a:t>
              </a:r>
            </a:p>
          </p:txBody>
        </p:sp>
        <p:sp>
          <p:nvSpPr>
            <p:cNvPr id="39" name="TextBox 116">
              <a:extLst>
                <a:ext uri="{FF2B5EF4-FFF2-40B4-BE49-F238E27FC236}">
                  <a16:creationId xmlns:a16="http://schemas.microsoft.com/office/drawing/2014/main" id="{39004765-BD59-4E48-BE4E-1D3F231DA85F}"/>
                </a:ext>
              </a:extLst>
            </p:cNvPr>
            <p:cNvSpPr txBox="1"/>
            <p:nvPr/>
          </p:nvSpPr>
          <p:spPr>
            <a:xfrm>
              <a:off x="8458047" y="522038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6x6</a:t>
              </a:r>
            </a:p>
          </p:txBody>
        </p:sp>
        <p:sp>
          <p:nvSpPr>
            <p:cNvPr id="40" name="TextBox 117">
              <a:extLst>
                <a:ext uri="{FF2B5EF4-FFF2-40B4-BE49-F238E27FC236}">
                  <a16:creationId xmlns:a16="http://schemas.microsoft.com/office/drawing/2014/main" id="{8C3BB788-030A-48D7-B60E-9CC35AC00E35}"/>
                </a:ext>
              </a:extLst>
            </p:cNvPr>
            <p:cNvSpPr txBox="1"/>
            <p:nvPr/>
          </p:nvSpPr>
          <p:spPr>
            <a:xfrm>
              <a:off x="8515197" y="13341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10</a:t>
              </a:r>
            </a:p>
          </p:txBody>
        </p:sp>
        <p:sp>
          <p:nvSpPr>
            <p:cNvPr id="41" name="TextBox 118">
              <a:extLst>
                <a:ext uri="{FF2B5EF4-FFF2-40B4-BE49-F238E27FC236}">
                  <a16:creationId xmlns:a16="http://schemas.microsoft.com/office/drawing/2014/main" id="{926F783F-B68D-4C90-AF77-98C63E8A87F8}"/>
                </a:ext>
              </a:extLst>
            </p:cNvPr>
            <p:cNvSpPr txBox="1"/>
            <p:nvPr/>
          </p:nvSpPr>
          <p:spPr>
            <a:xfrm>
              <a:off x="3600297" y="17913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11</a:t>
              </a:r>
            </a:p>
          </p:txBody>
        </p:sp>
        <p:sp>
          <p:nvSpPr>
            <p:cNvPr id="42" name="TextBox 119">
              <a:extLst>
                <a:ext uri="{FF2B5EF4-FFF2-40B4-BE49-F238E27FC236}">
                  <a16:creationId xmlns:a16="http://schemas.microsoft.com/office/drawing/2014/main" id="{33262BCF-DF0D-46E6-A87E-F4EB8136368E}"/>
                </a:ext>
              </a:extLst>
            </p:cNvPr>
            <p:cNvSpPr txBox="1"/>
            <p:nvPr/>
          </p:nvSpPr>
          <p:spPr>
            <a:xfrm>
              <a:off x="3600297" y="539183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91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0D9B503-5721-496B-ACDF-B1B7575D099B}"/>
                </a:ext>
              </a:extLst>
            </p:cNvPr>
            <p:cNvCxnSpPr/>
            <p:nvPr/>
          </p:nvCxnSpPr>
          <p:spPr>
            <a:xfrm rot="5400000">
              <a:off x="6229197" y="-72321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66F9246-5397-4CA3-9E0A-8C7FA8356693}"/>
                </a:ext>
              </a:extLst>
            </p:cNvPr>
            <p:cNvCxnSpPr/>
            <p:nvPr/>
          </p:nvCxnSpPr>
          <p:spPr>
            <a:xfrm rot="5400000">
              <a:off x="6229197" y="-266015"/>
              <a:ext cx="0" cy="548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122">
              <a:extLst>
                <a:ext uri="{FF2B5EF4-FFF2-40B4-BE49-F238E27FC236}">
                  <a16:creationId xmlns:a16="http://schemas.microsoft.com/office/drawing/2014/main" id="{8B6C8354-FDBA-4A51-AB57-7DE62D414805}"/>
                </a:ext>
              </a:extLst>
            </p:cNvPr>
            <p:cNvSpPr txBox="1"/>
            <p:nvPr/>
          </p:nvSpPr>
          <p:spPr>
            <a:xfrm>
              <a:off x="3600297" y="22485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21</a:t>
              </a:r>
            </a:p>
          </p:txBody>
        </p:sp>
        <p:sp>
          <p:nvSpPr>
            <p:cNvPr id="46" name="TextBox 123">
              <a:extLst>
                <a:ext uri="{FF2B5EF4-FFF2-40B4-BE49-F238E27FC236}">
                  <a16:creationId xmlns:a16="http://schemas.microsoft.com/office/drawing/2014/main" id="{1D86A221-131C-4B5A-B907-1214837C96DE}"/>
                </a:ext>
              </a:extLst>
            </p:cNvPr>
            <p:cNvSpPr txBox="1"/>
            <p:nvPr/>
          </p:nvSpPr>
          <p:spPr>
            <a:xfrm>
              <a:off x="3600297" y="27057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31</a:t>
              </a:r>
            </a:p>
          </p:txBody>
        </p:sp>
        <p:sp>
          <p:nvSpPr>
            <p:cNvPr id="47" name="TextBox 124">
              <a:extLst>
                <a:ext uri="{FF2B5EF4-FFF2-40B4-BE49-F238E27FC236}">
                  <a16:creationId xmlns:a16="http://schemas.microsoft.com/office/drawing/2014/main" id="{F8023531-DA6E-4174-9114-2D407F915BFE}"/>
                </a:ext>
              </a:extLst>
            </p:cNvPr>
            <p:cNvSpPr txBox="1"/>
            <p:nvPr/>
          </p:nvSpPr>
          <p:spPr>
            <a:xfrm>
              <a:off x="3600297" y="31629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41</a:t>
              </a:r>
            </a:p>
          </p:txBody>
        </p:sp>
        <p:sp>
          <p:nvSpPr>
            <p:cNvPr id="48" name="TextBox 125">
              <a:extLst>
                <a:ext uri="{FF2B5EF4-FFF2-40B4-BE49-F238E27FC236}">
                  <a16:creationId xmlns:a16="http://schemas.microsoft.com/office/drawing/2014/main" id="{16BB60F5-B5F1-4D8E-9C45-40B4F740CDE0}"/>
                </a:ext>
              </a:extLst>
            </p:cNvPr>
            <p:cNvSpPr txBox="1"/>
            <p:nvPr/>
          </p:nvSpPr>
          <p:spPr>
            <a:xfrm>
              <a:off x="3600297" y="36201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51</a:t>
              </a:r>
            </a:p>
          </p:txBody>
        </p:sp>
        <p:sp>
          <p:nvSpPr>
            <p:cNvPr id="49" name="TextBox 126">
              <a:extLst>
                <a:ext uri="{FF2B5EF4-FFF2-40B4-BE49-F238E27FC236}">
                  <a16:creationId xmlns:a16="http://schemas.microsoft.com/office/drawing/2014/main" id="{7890BBAB-75CC-4B8F-ADDE-88EBC2DADBC1}"/>
                </a:ext>
              </a:extLst>
            </p:cNvPr>
            <p:cNvSpPr txBox="1"/>
            <p:nvPr/>
          </p:nvSpPr>
          <p:spPr>
            <a:xfrm>
              <a:off x="3600297" y="40773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61</a:t>
              </a:r>
            </a:p>
          </p:txBody>
        </p:sp>
        <p:sp>
          <p:nvSpPr>
            <p:cNvPr id="50" name="TextBox 127">
              <a:extLst>
                <a:ext uri="{FF2B5EF4-FFF2-40B4-BE49-F238E27FC236}">
                  <a16:creationId xmlns:a16="http://schemas.microsoft.com/office/drawing/2014/main" id="{810DD242-7694-4079-BC48-5765B83B461E}"/>
                </a:ext>
              </a:extLst>
            </p:cNvPr>
            <p:cNvSpPr txBox="1"/>
            <p:nvPr/>
          </p:nvSpPr>
          <p:spPr>
            <a:xfrm>
              <a:off x="3600297" y="45345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71</a:t>
              </a:r>
            </a:p>
          </p:txBody>
        </p:sp>
        <p:sp>
          <p:nvSpPr>
            <p:cNvPr id="51" name="TextBox 128">
              <a:extLst>
                <a:ext uri="{FF2B5EF4-FFF2-40B4-BE49-F238E27FC236}">
                  <a16:creationId xmlns:a16="http://schemas.microsoft.com/office/drawing/2014/main" id="{897DF253-766A-49A3-AB69-A6A2D8CCAB5C}"/>
                </a:ext>
              </a:extLst>
            </p:cNvPr>
            <p:cNvSpPr txBox="1"/>
            <p:nvPr/>
          </p:nvSpPr>
          <p:spPr>
            <a:xfrm>
              <a:off x="3600297" y="49917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81</a:t>
              </a:r>
            </a:p>
          </p:txBody>
        </p:sp>
        <p:sp>
          <p:nvSpPr>
            <p:cNvPr id="52" name="TextBox 129">
              <a:extLst>
                <a:ext uri="{FF2B5EF4-FFF2-40B4-BE49-F238E27FC236}">
                  <a16:creationId xmlns:a16="http://schemas.microsoft.com/office/drawing/2014/main" id="{ABF3149C-A68B-4AFD-932B-4B4A3171C673}"/>
                </a:ext>
              </a:extLst>
            </p:cNvPr>
            <p:cNvSpPr txBox="1"/>
            <p:nvPr/>
          </p:nvSpPr>
          <p:spPr>
            <a:xfrm>
              <a:off x="4590897" y="2629585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1004</a:t>
              </a:r>
            </a:p>
          </p:txBody>
        </p:sp>
        <p:sp>
          <p:nvSpPr>
            <p:cNvPr id="53" name="TextBox 130">
              <a:extLst>
                <a:ext uri="{FF2B5EF4-FFF2-40B4-BE49-F238E27FC236}">
                  <a16:creationId xmlns:a16="http://schemas.microsoft.com/office/drawing/2014/main" id="{32BF6920-DCB4-4330-B8E8-50810253FBD0}"/>
                </a:ext>
              </a:extLst>
            </p:cNvPr>
            <p:cNvSpPr txBox="1"/>
            <p:nvPr/>
          </p:nvSpPr>
          <p:spPr>
            <a:xfrm>
              <a:off x="5124297" y="2629585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1005</a:t>
              </a:r>
            </a:p>
          </p:txBody>
        </p:sp>
        <p:sp>
          <p:nvSpPr>
            <p:cNvPr id="54" name="TextBox 131">
              <a:extLst>
                <a:ext uri="{FF2B5EF4-FFF2-40B4-BE49-F238E27FC236}">
                  <a16:creationId xmlns:a16="http://schemas.microsoft.com/office/drawing/2014/main" id="{0963FDEA-3690-4B1F-8D65-FA32C856EE56}"/>
                </a:ext>
              </a:extLst>
            </p:cNvPr>
            <p:cNvSpPr txBox="1"/>
            <p:nvPr/>
          </p:nvSpPr>
          <p:spPr>
            <a:xfrm>
              <a:off x="5733897" y="2629585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1006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627AB0-73F0-4887-8903-11616361E5DC}"/>
              </a:ext>
            </a:extLst>
          </p:cNvPr>
          <p:cNvSpPr txBox="1"/>
          <p:nvPr/>
        </p:nvSpPr>
        <p:spPr>
          <a:xfrm>
            <a:off x="7225447" y="2925794"/>
            <a:ext cx="478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Res &amp; Low Res Tiles</a:t>
            </a:r>
          </a:p>
        </p:txBody>
      </p:sp>
    </p:spTree>
    <p:extLst>
      <p:ext uri="{BB962C8B-B14F-4D97-AF65-F5344CB8AC3E}">
        <p14:creationId xmlns:p14="http://schemas.microsoft.com/office/powerpoint/2010/main" val="17126737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C2993-9711-C168-4FFB-698DC3BDC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ea typeface="ＭＳ Ｐゴシック"/>
              </a:rPr>
              <a:t>Other Improvements in DIS V8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04283" y="1071998"/>
            <a:ext cx="11525055" cy="5075237"/>
          </a:xfrm>
        </p:spPr>
        <p:txBody>
          <a:bodyPr/>
          <a:lstStyle/>
          <a:p>
            <a:r>
              <a:rPr lang="en-US" dirty="0">
                <a:effectLst/>
                <a:ea typeface="ＭＳ Ｐゴシック"/>
              </a:rPr>
              <a:t>New SIMAN Application Control PDU</a:t>
            </a:r>
          </a:p>
          <a:p>
            <a:pPr lvl="1"/>
            <a:r>
              <a:rPr lang="en-US" dirty="0">
                <a:ea typeface="ＭＳ Ｐゴシック"/>
              </a:rPr>
              <a:t>Simulator device discovery, exercise control, and simulator health monitoring</a:t>
            </a:r>
          </a:p>
          <a:p>
            <a:r>
              <a:rPr lang="en-US" dirty="0">
                <a:ea typeface="ＭＳ Ｐゴシック"/>
              </a:rPr>
              <a:t>Communications improvements</a:t>
            </a:r>
          </a:p>
          <a:p>
            <a:pPr lvl="1"/>
            <a:r>
              <a:rPr lang="en-US" dirty="0">
                <a:ea typeface="ＭＳ Ｐゴシック"/>
              </a:rPr>
              <a:t>Better definition of radio vs non-radio communication (intercom, telephone, etc.)</a:t>
            </a:r>
          </a:p>
          <a:p>
            <a:pPr lvl="1"/>
            <a:r>
              <a:rPr lang="en-US" dirty="0">
                <a:ea typeface="ＭＳ Ｐゴシック"/>
              </a:rPr>
              <a:t>Transmitter and Communications Node PDUs better align with Information Operations PDUs</a:t>
            </a:r>
          </a:p>
          <a:p>
            <a:r>
              <a:rPr lang="en-US" dirty="0">
                <a:ea typeface="ＭＳ Ｐゴシック"/>
              </a:rPr>
              <a:t>New Weather PDU easier to define conditions that are not on a regular grid</a:t>
            </a:r>
          </a:p>
          <a:p>
            <a:pPr lvl="1"/>
            <a:r>
              <a:rPr lang="en-US" dirty="0">
                <a:ea typeface="ＭＳ Ｐゴシック"/>
              </a:rPr>
              <a:t>Patterned somewhat after CIGI (SISO-STD-013-2024) weather</a:t>
            </a:r>
          </a:p>
          <a:p>
            <a:r>
              <a:rPr lang="en-US" dirty="0">
                <a:ea typeface="ＭＳ Ｐゴシック"/>
              </a:rPr>
              <a:t>There will be a Compressed DIS Version for DIS V8</a:t>
            </a:r>
          </a:p>
          <a:p>
            <a:pPr lvl="1"/>
            <a:endParaRPr lang="en-US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415044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C2993-9711-C168-4FFB-698DC3BDC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ea typeface="ＭＳ Ｐゴシック"/>
              </a:rPr>
              <a:t>Other Improvements for DIS V8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70693" y="911873"/>
            <a:ext cx="11250613" cy="5432913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Better, simpler timestamp</a:t>
            </a:r>
          </a:p>
          <a:p>
            <a:pPr lvl="1"/>
            <a:r>
              <a:rPr lang="en-US" dirty="0">
                <a:ea typeface="ＭＳ Ｐゴシック"/>
              </a:rPr>
              <a:t>64-bit integer, microseconds since Jan 1, 1970, no rollover</a:t>
            </a:r>
          </a:p>
          <a:p>
            <a:r>
              <a:rPr lang="en-US" dirty="0">
                <a:ea typeface="ＭＳ Ｐゴシック"/>
              </a:rPr>
              <a:t>Combine entities and environmental objects</a:t>
            </a:r>
          </a:p>
          <a:p>
            <a:pPr lvl="1"/>
            <a:r>
              <a:rPr lang="en-US" dirty="0">
                <a:ea typeface="ＭＳ Ｐゴシック"/>
              </a:rPr>
              <a:t>Point (Merged with Cultural Features), Linear, Areal objects now use Entity State PDU</a:t>
            </a:r>
          </a:p>
          <a:p>
            <a:pPr lvl="1"/>
            <a:r>
              <a:rPr lang="en-US" dirty="0">
                <a:ea typeface="ＭＳ Ｐゴシック"/>
              </a:rPr>
              <a:t>Avoids duplication between the old environmental object types and entity types</a:t>
            </a:r>
          </a:p>
          <a:p>
            <a:r>
              <a:rPr lang="en-US" dirty="0">
                <a:ea typeface="ＭＳ Ｐゴシック"/>
              </a:rPr>
              <a:t>Single Dead Reckoning Algorithm that works for all moving entities</a:t>
            </a:r>
          </a:p>
          <a:p>
            <a:r>
              <a:rPr lang="en-US" dirty="0">
                <a:ea typeface="ＭＳ Ｐゴシック"/>
              </a:rPr>
              <a:t>New IFF Interactive PDU for higher fidelity IFF interrogation</a:t>
            </a:r>
          </a:p>
          <a:p>
            <a:r>
              <a:rPr lang="en-US" dirty="0">
                <a:effectLst/>
                <a:ea typeface="ＭＳ Ｐゴシック"/>
              </a:rPr>
              <a:t>Will reduce PDU count from 72 to </a:t>
            </a:r>
            <a:r>
              <a:rPr lang="en-US" dirty="0">
                <a:ea typeface="ＭＳ Ｐゴシック"/>
              </a:rPr>
              <a:t>43 (40% reduction)</a:t>
            </a:r>
            <a:endParaRPr lang="en-US" dirty="0">
              <a:effectLst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31364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wrap="square" lIns="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effectLst/>
                <a:ea typeface="ＭＳ Ｐゴシック"/>
              </a:rPr>
              <a:t>Status of DIS V8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1"/>
          </p:nvPr>
        </p:nvSpPr>
        <p:spPr>
          <a:xfrm>
            <a:off x="469741" y="823310"/>
            <a:ext cx="11250613" cy="5634640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8</a:t>
            </a:r>
            <a:r>
              <a:rPr lang="en-US" dirty="0">
                <a:effectLst/>
                <a:ea typeface="ＭＳ Ｐゴシック"/>
              </a:rPr>
              <a:t> years of work by Product Support Group (PSG) within SISO</a:t>
            </a:r>
          </a:p>
          <a:p>
            <a:r>
              <a:rPr lang="en-US" dirty="0">
                <a:effectLst/>
                <a:ea typeface="ＭＳ Ｐゴシック"/>
              </a:rPr>
              <a:t>Product Development Group (PDG) stood up in 2021, </a:t>
            </a:r>
            <a:r>
              <a:rPr lang="en-US" dirty="0">
                <a:ea typeface="ＭＳ Ｐゴシック"/>
              </a:rPr>
              <a:t>starting</a:t>
            </a:r>
            <a:r>
              <a:rPr lang="en-US" dirty="0">
                <a:effectLst/>
                <a:ea typeface="ＭＳ Ｐゴシック"/>
              </a:rPr>
              <a:t> the IEEE drafting process (4-year time limit)</a:t>
            </a:r>
          </a:p>
          <a:p>
            <a:r>
              <a:rPr lang="en-US" dirty="0">
                <a:ea typeface="ＭＳ Ｐゴシック"/>
              </a:rPr>
              <a:t>Draft 4 published Dec 2024 – 95% complete, 300 comments, 530 pages</a:t>
            </a:r>
            <a:endParaRPr lang="en-US" dirty="0">
              <a:effectLst/>
              <a:ea typeface="ＭＳ Ｐゴシック"/>
            </a:endParaRPr>
          </a:p>
          <a:p>
            <a:r>
              <a:rPr lang="en-US" dirty="0">
                <a:ea typeface="ＭＳ Ｐゴシック"/>
              </a:rPr>
              <a:t>Draft 5 published Sept 2025</a:t>
            </a:r>
            <a:endParaRPr lang="en-US" dirty="0">
              <a:effectLst/>
              <a:ea typeface="ＭＳ Ｐゴシック"/>
            </a:endParaRPr>
          </a:p>
          <a:p>
            <a:pPr lvl="1"/>
            <a:r>
              <a:rPr lang="en-US" dirty="0">
                <a:effectLst/>
                <a:ea typeface="ＭＳ Ｐゴシック"/>
              </a:rPr>
              <a:t>All sections of the standard have near-final content</a:t>
            </a:r>
          </a:p>
          <a:p>
            <a:pPr lvl="1"/>
            <a:r>
              <a:rPr lang="en-US" dirty="0">
                <a:effectLst/>
                <a:ea typeface="ＭＳ Ｐゴシック"/>
              </a:rPr>
              <a:t>All 43 PDUs, </a:t>
            </a:r>
            <a:r>
              <a:rPr lang="en-US" dirty="0">
                <a:ea typeface="ＭＳ Ｐゴシック"/>
              </a:rPr>
              <a:t>many extensions </a:t>
            </a:r>
            <a:r>
              <a:rPr lang="en-US" dirty="0">
                <a:effectLst/>
                <a:ea typeface="ＭＳ Ｐゴシック"/>
              </a:rPr>
              <a:t>records, 4 annexes</a:t>
            </a:r>
          </a:p>
          <a:p>
            <a:pPr lvl="1"/>
            <a:r>
              <a:rPr lang="en-US" dirty="0">
                <a:ea typeface="ＭＳ Ｐゴシック"/>
              </a:rPr>
              <a:t>About 100 comments on Draft 5</a:t>
            </a:r>
          </a:p>
          <a:p>
            <a:r>
              <a:rPr lang="en-US" dirty="0">
                <a:ea typeface="ＭＳ Ｐゴシック"/>
              </a:rPr>
              <a:t>SISO-REF-030 V1.0 Sept 2025 (~200 pages)</a:t>
            </a:r>
          </a:p>
          <a:p>
            <a:r>
              <a:rPr lang="en-US" dirty="0">
                <a:effectLst/>
                <a:ea typeface="ＭＳ Ｐゴシック"/>
              </a:rPr>
              <a:t>Remaining work</a:t>
            </a:r>
          </a:p>
          <a:p>
            <a:pPr lvl="1"/>
            <a:r>
              <a:rPr lang="en-US" dirty="0">
                <a:ea typeface="ＭＳ Ｐゴシック"/>
              </a:rPr>
              <a:t>Draft 6 completion</a:t>
            </a:r>
          </a:p>
          <a:p>
            <a:pPr lvl="1"/>
            <a:r>
              <a:rPr lang="en-US" dirty="0">
                <a:ea typeface="ＭＳ Ｐゴシック"/>
              </a:rPr>
              <a:t>IEEE balloting, comment resolution, and publishing</a:t>
            </a:r>
            <a:endParaRPr lang="en-US" dirty="0">
              <a:effectLst/>
              <a:ea typeface="ＭＳ Ｐゴシック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45928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EF7BE-00F4-D14D-420F-1AEB3A981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9FF2B-A60F-0904-89B7-BD1B371A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Obtaining the DIS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86E69-4179-7D2E-FAD6-A8623597B88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DIS standard can be purchased directly from IEEE</a:t>
            </a:r>
          </a:p>
          <a:p>
            <a:r>
              <a:rPr lang="en-US" dirty="0"/>
              <a:t>Many companies have access to IEEE products for their employees</a:t>
            </a:r>
          </a:p>
          <a:p>
            <a:r>
              <a:rPr lang="en-US" dirty="0"/>
              <a:t>SISO members have access to IEEE standards developed by SISO</a:t>
            </a:r>
          </a:p>
          <a:p>
            <a:pPr lvl="1"/>
            <a:r>
              <a:rPr lang="en-US" dirty="0"/>
              <a:t>Annual membership is $95, less than the cost of an IEEE standard publication</a:t>
            </a:r>
          </a:p>
          <a:p>
            <a:pPr lvl="1"/>
            <a:r>
              <a:rPr lang="en-US" dirty="0"/>
              <a:t>Or, 1 year of membership is included in the SISO workshop registration fee</a:t>
            </a:r>
          </a:p>
          <a:p>
            <a:r>
              <a:rPr lang="en-US" dirty="0"/>
              <a:t>Any SISO member can join the DIS Product Development Group (PDG), get access to the DIS V8 drafts, and participate creating the standard and balloting</a:t>
            </a:r>
          </a:p>
        </p:txBody>
      </p:sp>
    </p:spTree>
    <p:extLst>
      <p:ext uri="{BB962C8B-B14F-4D97-AF65-F5344CB8AC3E}">
        <p14:creationId xmlns:p14="http://schemas.microsoft.com/office/powerpoint/2010/main" val="411731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2C414E1A-8D7F-4CFF-83F7-931B39C082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1" t="15453" r="19086" b="5309"/>
          <a:stretch/>
        </p:blipFill>
        <p:spPr>
          <a:xfrm>
            <a:off x="69275" y="1855113"/>
            <a:ext cx="2016667" cy="1824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798C1-FBDF-4C96-845A-0FD3AF3F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is Fully Integrated LVC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60992F-C90B-49F3-8F84-A3F0C6316C45}"/>
              </a:ext>
            </a:extLst>
          </p:cNvPr>
          <p:cNvGrpSpPr/>
          <p:nvPr/>
        </p:nvGrpSpPr>
        <p:grpSpPr>
          <a:xfrm>
            <a:off x="1151921" y="1114966"/>
            <a:ext cx="8958004" cy="5300022"/>
            <a:chOff x="2672366" y="1340643"/>
            <a:chExt cx="7756741" cy="4589290"/>
          </a:xfrm>
        </p:grpSpPr>
        <p:pic>
          <p:nvPicPr>
            <p:cNvPr id="7" name="Picture 76" descr="F-35.png">
              <a:extLst>
                <a:ext uri="{FF2B5EF4-FFF2-40B4-BE49-F238E27FC236}">
                  <a16:creationId xmlns:a16="http://schemas.microsoft.com/office/drawing/2014/main" id="{99C3121C-BBE2-4202-B3B9-E5D1936FD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366" y="1418841"/>
              <a:ext cx="3329672" cy="432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B87EA1-5145-4741-8322-D0B270A60B62}"/>
                </a:ext>
              </a:extLst>
            </p:cNvPr>
            <p:cNvGrpSpPr/>
            <p:nvPr/>
          </p:nvGrpSpPr>
          <p:grpSpPr>
            <a:xfrm>
              <a:off x="3318631" y="1340643"/>
              <a:ext cx="7110476" cy="4589290"/>
              <a:chOff x="1447801" y="1741178"/>
              <a:chExt cx="6911724" cy="446101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25E519D-6F8B-4F25-B329-E9591C568ED7}"/>
                  </a:ext>
                </a:extLst>
              </p:cNvPr>
              <p:cNvSpPr/>
              <p:nvPr/>
            </p:nvSpPr>
            <p:spPr>
              <a:xfrm rot="16200000">
                <a:off x="1541637" y="3041926"/>
                <a:ext cx="1676399" cy="340070"/>
              </a:xfrm>
              <a:prstGeom prst="ellipse">
                <a:avLst/>
              </a:prstGeom>
              <a:noFill/>
              <a:ln>
                <a:solidFill>
                  <a:schemeClr val="bg1">
                    <a:alpha val="8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/>
                  <a:t>1553/1760  Bus</a:t>
                </a:r>
              </a:p>
            </p:txBody>
          </p:sp>
          <p:pic>
            <p:nvPicPr>
              <p:cNvPr id="10" name="Picture 115" descr="DavidClarkHeadset.png">
                <a:extLst>
                  <a:ext uri="{FF2B5EF4-FFF2-40B4-BE49-F238E27FC236}">
                    <a16:creationId xmlns:a16="http://schemas.microsoft.com/office/drawing/2014/main" id="{997A31C7-E859-4A6C-B397-7A4135472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1" y="5269361"/>
                <a:ext cx="511981" cy="556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76">
                <a:extLst>
                  <a:ext uri="{FF2B5EF4-FFF2-40B4-BE49-F238E27FC236}">
                    <a16:creationId xmlns:a16="http://schemas.microsoft.com/office/drawing/2014/main" id="{4412C000-E826-4450-B14B-A45B8E2839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7801" y="2221361"/>
                <a:ext cx="596811" cy="24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Radar</a:t>
                </a:r>
              </a:p>
            </p:txBody>
          </p:sp>
          <p:sp>
            <p:nvSpPr>
              <p:cNvPr id="12" name="TextBox 77">
                <a:extLst>
                  <a:ext uri="{FF2B5EF4-FFF2-40B4-BE49-F238E27FC236}">
                    <a16:creationId xmlns:a16="http://schemas.microsoft.com/office/drawing/2014/main" id="{273736A6-A5BA-44C8-AC8A-3E4B676CD4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2217" y="3669163"/>
                <a:ext cx="805431" cy="24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A/C TSPI</a:t>
                </a:r>
              </a:p>
            </p:txBody>
          </p:sp>
          <p:sp>
            <p:nvSpPr>
              <p:cNvPr id="13" name="TextBox 78">
                <a:extLst>
                  <a:ext uri="{FF2B5EF4-FFF2-40B4-BE49-F238E27FC236}">
                    <a16:creationId xmlns:a16="http://schemas.microsoft.com/office/drawing/2014/main" id="{1C71E3A7-8720-4F51-A35C-5C04B3373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7801" y="2963877"/>
                <a:ext cx="892221" cy="239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RWR/ESM</a:t>
                </a:r>
              </a:p>
            </p:txBody>
          </p:sp>
          <p:sp>
            <p:nvSpPr>
              <p:cNvPr id="14" name="TextBox 79">
                <a:extLst>
                  <a:ext uri="{FF2B5EF4-FFF2-40B4-BE49-F238E27FC236}">
                    <a16:creationId xmlns:a16="http://schemas.microsoft.com/office/drawing/2014/main" id="{CD7A05F2-CCAD-45E6-AC8C-67190293D8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761" y="5040761"/>
                <a:ext cx="1016958" cy="24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Voice Radio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A73936C-76AC-4A8B-9A55-13CB385120FA}"/>
                  </a:ext>
                </a:extLst>
              </p:cNvPr>
              <p:cNvCxnSpPr/>
              <p:nvPr/>
            </p:nvCxnSpPr>
            <p:spPr>
              <a:xfrm flipH="1">
                <a:off x="1668178" y="4202561"/>
                <a:ext cx="1616098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CD8635B-FF1E-4D61-8FDA-4EC2A719B111}"/>
                  </a:ext>
                </a:extLst>
              </p:cNvPr>
              <p:cNvCxnSpPr/>
              <p:nvPr/>
            </p:nvCxnSpPr>
            <p:spPr>
              <a:xfrm flipH="1">
                <a:off x="1668178" y="5040761"/>
                <a:ext cx="1689557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7" name="Picture 92" descr="AN ALQ-131.png">
                <a:extLst>
                  <a:ext uri="{FF2B5EF4-FFF2-40B4-BE49-F238E27FC236}">
                    <a16:creationId xmlns:a16="http://schemas.microsoft.com/office/drawing/2014/main" id="{E8364F76-643C-4F24-B7D0-E16471BD7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7460" y="3973961"/>
                <a:ext cx="688541" cy="131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Box 93">
                <a:extLst>
                  <a:ext uri="{FF2B5EF4-FFF2-40B4-BE49-F238E27FC236}">
                    <a16:creationId xmlns:a16="http://schemas.microsoft.com/office/drawing/2014/main" id="{AF4876B2-A374-4401-BA60-1E934B8571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97460" y="3669161"/>
                <a:ext cx="507181" cy="24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ECM</a:t>
                </a:r>
              </a:p>
            </p:txBody>
          </p:sp>
          <p:sp>
            <p:nvSpPr>
              <p:cNvPr id="19" name="TextBox 95">
                <a:extLst>
                  <a:ext uri="{FF2B5EF4-FFF2-40B4-BE49-F238E27FC236}">
                    <a16:creationId xmlns:a16="http://schemas.microsoft.com/office/drawing/2014/main" id="{AD79FC57-463F-4C98-9363-849F4192C0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1595" y="1741178"/>
                <a:ext cx="433377" cy="233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HMD</a:t>
                </a:r>
              </a:p>
            </p:txBody>
          </p:sp>
          <p:grpSp>
            <p:nvGrpSpPr>
              <p:cNvPr id="20" name="Group 102">
                <a:extLst>
                  <a:ext uri="{FF2B5EF4-FFF2-40B4-BE49-F238E27FC236}">
                    <a16:creationId xmlns:a16="http://schemas.microsoft.com/office/drawing/2014/main" id="{DD3EF4DD-6A35-42E9-A2AE-72FA844363B9}"/>
                  </a:ext>
                </a:extLst>
              </p:cNvPr>
              <p:cNvGrpSpPr/>
              <p:nvPr/>
            </p:nvGrpSpPr>
            <p:grpSpPr>
              <a:xfrm rot="16200000">
                <a:off x="2176557" y="2823639"/>
                <a:ext cx="954967" cy="278878"/>
                <a:chOff x="1143000" y="1523998"/>
                <a:chExt cx="990600" cy="761097"/>
              </a:xfrm>
            </p:grpSpPr>
            <p:sp>
              <p:nvSpPr>
                <p:cNvPr id="73" name="Rectangle 46">
                  <a:extLst>
                    <a:ext uri="{FF2B5EF4-FFF2-40B4-BE49-F238E27FC236}">
                      <a16:creationId xmlns:a16="http://schemas.microsoft.com/office/drawing/2014/main" id="{59DD11D2-9C14-4A24-912B-154080A68B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3000" y="1524000"/>
                  <a:ext cx="990600" cy="761095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B5EEF665-54EB-49DF-AF65-EA657B83EBE9}"/>
                    </a:ext>
                  </a:extLst>
                </p:cNvPr>
                <p:cNvSpPr txBox="1"/>
                <p:nvPr/>
              </p:nvSpPr>
              <p:spPr>
                <a:xfrm>
                  <a:off x="1143000" y="1523998"/>
                  <a:ext cx="941283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/>
                    <a:t>Pod/LRU</a:t>
                  </a:r>
                </a:p>
              </p:txBody>
            </p:sp>
          </p:grpSp>
          <p:sp>
            <p:nvSpPr>
              <p:cNvPr id="21" name="Line 20">
                <a:extLst>
                  <a:ext uri="{FF2B5EF4-FFF2-40B4-BE49-F238E27FC236}">
                    <a16:creationId xmlns:a16="http://schemas.microsoft.com/office/drawing/2014/main" id="{3C90189D-FF23-44D0-ACBB-064BDE6035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48225" y="4661329"/>
                <a:ext cx="9733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7">
                <a:extLst>
                  <a:ext uri="{FF2B5EF4-FFF2-40B4-BE49-F238E27FC236}">
                    <a16:creationId xmlns:a16="http://schemas.microsoft.com/office/drawing/2014/main" id="{71AADDBA-4639-44CD-925A-C8DA8EAF3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2659" y="1840361"/>
                <a:ext cx="0" cy="39440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6">
                <a:extLst>
                  <a:ext uri="{FF2B5EF4-FFF2-40B4-BE49-F238E27FC236}">
                    <a16:creationId xmlns:a16="http://schemas.microsoft.com/office/drawing/2014/main" id="{7960EB1F-A461-4D10-BEA8-88D0AE399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8827" y="4507361"/>
                <a:ext cx="838200" cy="3048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dirty="0"/>
                  <a:t>Link16</a:t>
                </a:r>
              </a:p>
            </p:txBody>
          </p:sp>
          <p:sp>
            <p:nvSpPr>
              <p:cNvPr id="24" name="Text Box 34">
                <a:extLst>
                  <a:ext uri="{FF2B5EF4-FFF2-40B4-BE49-F238E27FC236}">
                    <a16:creationId xmlns:a16="http://schemas.microsoft.com/office/drawing/2014/main" id="{1F7BB665-92B8-46CA-B3E7-831BE8DA84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1151" y="5016435"/>
                <a:ext cx="841719" cy="346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/>
                  <a:t>DIS</a:t>
                </a:r>
              </a:p>
              <a:p>
                <a:pPr algn="ctr"/>
                <a:r>
                  <a:rPr lang="en-US" sz="1000" dirty="0"/>
                  <a:t>Voice Radio</a:t>
                </a:r>
              </a:p>
            </p:txBody>
          </p:sp>
          <p:sp>
            <p:nvSpPr>
              <p:cNvPr id="25" name="Line 35">
                <a:extLst>
                  <a:ext uri="{FF2B5EF4-FFF2-40B4-BE49-F238E27FC236}">
                    <a16:creationId xmlns:a16="http://schemas.microsoft.com/office/drawing/2014/main" id="{D3889EDB-9744-4F42-AB7A-C7676B0E3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37692" y="5346766"/>
                <a:ext cx="9733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51">
                <a:extLst>
                  <a:ext uri="{FF2B5EF4-FFF2-40B4-BE49-F238E27FC236}">
                    <a16:creationId xmlns:a16="http://schemas.microsoft.com/office/drawing/2014/main" id="{F6BAD9FA-02EC-4A29-92BB-A764C671D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8827" y="5198032"/>
                <a:ext cx="838199" cy="30479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dirty="0"/>
                  <a:t>UHF/VHF</a:t>
                </a:r>
              </a:p>
            </p:txBody>
          </p:sp>
          <p:sp>
            <p:nvSpPr>
              <p:cNvPr id="27" name="Text Box 61">
                <a:extLst>
                  <a:ext uri="{FF2B5EF4-FFF2-40B4-BE49-F238E27FC236}">
                    <a16:creationId xmlns:a16="http://schemas.microsoft.com/office/drawing/2014/main" id="{129FFB7A-0D2D-47BE-A148-8F84B240C0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601" y="4329116"/>
                <a:ext cx="95496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/>
                  <a:t>DIS Standard Link16</a:t>
                </a:r>
              </a:p>
            </p:txBody>
          </p:sp>
          <p:sp>
            <p:nvSpPr>
              <p:cNvPr id="28" name="Line 23">
                <a:extLst>
                  <a:ext uri="{FF2B5EF4-FFF2-40B4-BE49-F238E27FC236}">
                    <a16:creationId xmlns:a16="http://schemas.microsoft.com/office/drawing/2014/main" id="{AFC4E229-819A-4EF5-97BD-DA3B3B822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4693" y="5388058"/>
                <a:ext cx="957708" cy="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triangl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Line 23">
                <a:extLst>
                  <a:ext uri="{FF2B5EF4-FFF2-40B4-BE49-F238E27FC236}">
                    <a16:creationId xmlns:a16="http://schemas.microsoft.com/office/drawing/2014/main" id="{06F799D2-DB06-4B37-A031-D53CABE6F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0893" y="4673196"/>
                <a:ext cx="881508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30" name="Picture 43" descr="antenna">
                <a:extLst>
                  <a:ext uri="{FF2B5EF4-FFF2-40B4-BE49-F238E27FC236}">
                    <a16:creationId xmlns:a16="http://schemas.microsoft.com/office/drawing/2014/main" id="{F8B5EBA7-B546-4914-A045-041C9BDF55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742498" y="4541065"/>
                <a:ext cx="337047" cy="264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43" descr="antenna">
                <a:extLst>
                  <a:ext uri="{FF2B5EF4-FFF2-40B4-BE49-F238E27FC236}">
                    <a16:creationId xmlns:a16="http://schemas.microsoft.com/office/drawing/2014/main" id="{EFB5B1FA-26F5-411C-A2D5-FA2D811E4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667651" y="5255936"/>
                <a:ext cx="337047" cy="264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31" descr="SA-12.gif">
                <a:extLst>
                  <a:ext uri="{FF2B5EF4-FFF2-40B4-BE49-F238E27FC236}">
                    <a16:creationId xmlns:a16="http://schemas.microsoft.com/office/drawing/2014/main" id="{2AD36B22-D76D-463B-A568-6FCF39677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580">
                <a:off x="6560669" y="5690875"/>
                <a:ext cx="532578" cy="263439"/>
              </a:xfrm>
              <a:prstGeom prst="rect">
                <a:avLst/>
              </a:prstGeom>
            </p:spPr>
          </p:pic>
          <p:pic>
            <p:nvPicPr>
              <p:cNvPr id="33" name="Picture 32" descr="T-80.gif">
                <a:extLst>
                  <a:ext uri="{FF2B5EF4-FFF2-40B4-BE49-F238E27FC236}">
                    <a16:creationId xmlns:a16="http://schemas.microsoft.com/office/drawing/2014/main" id="{7A33F00E-875B-4A75-BC57-8921A4DE6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472781">
                <a:off x="7859064" y="5762482"/>
                <a:ext cx="462403" cy="168027"/>
              </a:xfrm>
              <a:prstGeom prst="rect">
                <a:avLst/>
              </a:prstGeom>
            </p:spPr>
          </p:pic>
          <p:sp>
            <p:nvSpPr>
              <p:cNvPr id="34" name="Text Box 37">
                <a:extLst>
                  <a:ext uri="{FF2B5EF4-FFF2-40B4-BE49-F238E27FC236}">
                    <a16:creationId xmlns:a16="http://schemas.microsoft.com/office/drawing/2014/main" id="{123D76FA-8DDA-4422-AAE1-327B661637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601" y="5865418"/>
                <a:ext cx="1494044" cy="336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DIS LAN/WAN</a:t>
                </a:r>
              </a:p>
            </p:txBody>
          </p:sp>
          <p:sp>
            <p:nvSpPr>
              <p:cNvPr id="35" name="Text Box 34">
                <a:extLst>
                  <a:ext uri="{FF2B5EF4-FFF2-40B4-BE49-F238E27FC236}">
                    <a16:creationId xmlns:a16="http://schemas.microsoft.com/office/drawing/2014/main" id="{0459DDCD-469B-43A5-8803-C1606EC3C2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88499" y="5389449"/>
                <a:ext cx="1371026" cy="400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Computer</a:t>
                </a:r>
              </a:p>
              <a:p>
                <a:pPr algn="ctr"/>
                <a:r>
                  <a:rPr lang="en-US" sz="1200" dirty="0"/>
                  <a:t>Generated Forces</a:t>
                </a:r>
              </a:p>
            </p:txBody>
          </p:sp>
          <p:pic>
            <p:nvPicPr>
              <p:cNvPr id="36" name="Picture 35" descr="SA-6.gif">
                <a:extLst>
                  <a:ext uri="{FF2B5EF4-FFF2-40B4-BE49-F238E27FC236}">
                    <a16:creationId xmlns:a16="http://schemas.microsoft.com/office/drawing/2014/main" id="{380FD442-909D-4B1A-B218-64453286D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909865">
                <a:off x="6540559" y="5393320"/>
                <a:ext cx="479081" cy="198198"/>
              </a:xfrm>
              <a:prstGeom prst="rect">
                <a:avLst/>
              </a:prstGeom>
            </p:spPr>
          </p:pic>
          <p:pic>
            <p:nvPicPr>
              <p:cNvPr id="37" name="Picture 36" descr="B-2.png">
                <a:extLst>
                  <a:ext uri="{FF2B5EF4-FFF2-40B4-BE49-F238E27FC236}">
                    <a16:creationId xmlns:a16="http://schemas.microsoft.com/office/drawing/2014/main" id="{83F1D88E-695B-4C47-93EA-196C475B4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09070">
                <a:off x="6234587" y="5411529"/>
                <a:ext cx="227734" cy="528529"/>
              </a:xfrm>
              <a:prstGeom prst="rect">
                <a:avLst/>
              </a:prstGeom>
            </p:spPr>
          </p:pic>
          <p:sp>
            <p:nvSpPr>
              <p:cNvPr id="38" name="Text Box 34">
                <a:extLst>
                  <a:ext uri="{FF2B5EF4-FFF2-40B4-BE49-F238E27FC236}">
                    <a16:creationId xmlns:a16="http://schemas.microsoft.com/office/drawing/2014/main" id="{D8F6AEEA-CAFA-42F6-9E57-D27F9719F3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88499" y="4703891"/>
                <a:ext cx="725507" cy="400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/>
                  <a:t>Weapon</a:t>
                </a:r>
              </a:p>
              <a:p>
                <a:r>
                  <a:rPr lang="en-US" sz="1200" dirty="0"/>
                  <a:t>Servers</a:t>
                </a:r>
              </a:p>
            </p:txBody>
          </p:sp>
          <p:pic>
            <p:nvPicPr>
              <p:cNvPr id="39" name="Picture 38" descr="Aim-120.png">
                <a:extLst>
                  <a:ext uri="{FF2B5EF4-FFF2-40B4-BE49-F238E27FC236}">
                    <a16:creationId xmlns:a16="http://schemas.microsoft.com/office/drawing/2014/main" id="{8EBB3525-E1F4-4878-B4B7-60B95CC17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302673" y="4790195"/>
                <a:ext cx="642456" cy="74595"/>
              </a:xfrm>
              <a:prstGeom prst="rect">
                <a:avLst/>
              </a:prstGeom>
            </p:spPr>
          </p:pic>
          <p:sp>
            <p:nvSpPr>
              <p:cNvPr id="40" name="Line 20">
                <a:extLst>
                  <a:ext uri="{FF2B5EF4-FFF2-40B4-BE49-F238E27FC236}">
                    <a16:creationId xmlns:a16="http://schemas.microsoft.com/office/drawing/2014/main" id="{852A2C0A-680E-4854-9FE4-93678D4A6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5001" y="4902090"/>
                <a:ext cx="3672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20">
                <a:extLst>
                  <a:ext uri="{FF2B5EF4-FFF2-40B4-BE49-F238E27FC236}">
                    <a16:creationId xmlns:a16="http://schemas.microsoft.com/office/drawing/2014/main" id="{C0E78BFB-9DE8-48D3-9C24-67ACA0F5C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5001" y="5657585"/>
                <a:ext cx="3672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2" name="Picture 41" descr="bomb.png">
                <a:extLst>
                  <a:ext uri="{FF2B5EF4-FFF2-40B4-BE49-F238E27FC236}">
                    <a16:creationId xmlns:a16="http://schemas.microsoft.com/office/drawing/2014/main" id="{1A760FF1-C083-434A-B0C6-9C32F1FA2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634831">
                <a:off x="6501124" y="5071884"/>
                <a:ext cx="568530" cy="99606"/>
              </a:xfrm>
              <a:prstGeom prst="rect">
                <a:avLst/>
              </a:prstGeom>
            </p:spPr>
          </p:pic>
          <p:pic>
            <p:nvPicPr>
              <p:cNvPr id="43" name="Picture 42" descr="SU-30.gif">
                <a:extLst>
                  <a:ext uri="{FF2B5EF4-FFF2-40B4-BE49-F238E27FC236}">
                    <a16:creationId xmlns:a16="http://schemas.microsoft.com/office/drawing/2014/main" id="{E4B72238-26C5-4D7F-BA3E-2129C7D86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164170">
                <a:off x="7189157" y="5758522"/>
                <a:ext cx="488971" cy="396892"/>
              </a:xfrm>
              <a:prstGeom prst="rect">
                <a:avLst/>
              </a:prstGeom>
            </p:spPr>
          </p:pic>
          <p:pic>
            <p:nvPicPr>
              <p:cNvPr id="44" name="Picture 43" descr="SoldierProne.gif">
                <a:extLst>
                  <a:ext uri="{FF2B5EF4-FFF2-40B4-BE49-F238E27FC236}">
                    <a16:creationId xmlns:a16="http://schemas.microsoft.com/office/drawing/2014/main" id="{0E434026-33A4-4C1F-9E7F-683D2FAF2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341546">
                <a:off x="7568621" y="5901254"/>
                <a:ext cx="557162" cy="185403"/>
              </a:xfrm>
              <a:prstGeom prst="rect">
                <a:avLst/>
              </a:prstGeom>
            </p:spPr>
          </p:pic>
          <p:pic>
            <p:nvPicPr>
              <p:cNvPr id="45" name="Picture 44" descr="SpeedBoat.gif">
                <a:extLst>
                  <a:ext uri="{FF2B5EF4-FFF2-40B4-BE49-F238E27FC236}">
                    <a16:creationId xmlns:a16="http://schemas.microsoft.com/office/drawing/2014/main" id="{36282E96-2A5B-4ACA-A4C0-4934FCC1C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363693">
                <a:off x="7046931" y="5195432"/>
                <a:ext cx="610923" cy="159337"/>
              </a:xfrm>
              <a:prstGeom prst="rect">
                <a:avLst/>
              </a:prstGeom>
            </p:spPr>
          </p:pic>
          <p:sp>
            <p:nvSpPr>
              <p:cNvPr id="46" name="Text Box 34">
                <a:extLst>
                  <a:ext uri="{FF2B5EF4-FFF2-40B4-BE49-F238E27FC236}">
                    <a16:creationId xmlns:a16="http://schemas.microsoft.com/office/drawing/2014/main" id="{87A595F5-EB13-4B7E-9012-BDB3A6FA5E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43427" y="3644415"/>
                <a:ext cx="1328870" cy="24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/>
                  <a:t>DIS Voice Radios</a:t>
                </a:r>
              </a:p>
            </p:txBody>
          </p:sp>
          <p:pic>
            <p:nvPicPr>
              <p:cNvPr id="47" name="Picture 112" descr="F-16 BLUE.gif">
                <a:extLst>
                  <a:ext uri="{FF2B5EF4-FFF2-40B4-BE49-F238E27FC236}">
                    <a16:creationId xmlns:a16="http://schemas.microsoft.com/office/drawing/2014/main" id="{65A332FF-A23F-4BA6-84C9-F7F24A95B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5020" y="1992761"/>
                <a:ext cx="514213" cy="339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112" descr="F-16 BLUE.gif">
                <a:extLst>
                  <a:ext uri="{FF2B5EF4-FFF2-40B4-BE49-F238E27FC236}">
                    <a16:creationId xmlns:a16="http://schemas.microsoft.com/office/drawing/2014/main" id="{49898716-D5C8-49FF-BDEE-464202E27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5020" y="2769038"/>
                <a:ext cx="440754" cy="280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55" descr="F-35.png">
                <a:extLst>
                  <a:ext uri="{FF2B5EF4-FFF2-40B4-BE49-F238E27FC236}">
                    <a16:creationId xmlns:a16="http://schemas.microsoft.com/office/drawing/2014/main" id="{669B197F-1103-425E-A19A-623F85BACB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5020" y="2389158"/>
                <a:ext cx="459119" cy="330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70" descr="E-3.png">
                <a:extLst>
                  <a:ext uri="{FF2B5EF4-FFF2-40B4-BE49-F238E27FC236}">
                    <a16:creationId xmlns:a16="http://schemas.microsoft.com/office/drawing/2014/main" id="{5E8EC180-9FC7-43D8-80B7-25F2B8AD9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5020" y="3115886"/>
                <a:ext cx="483605" cy="396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TextBox 96">
                <a:extLst>
                  <a:ext uri="{FF2B5EF4-FFF2-40B4-BE49-F238E27FC236}">
                    <a16:creationId xmlns:a16="http://schemas.microsoft.com/office/drawing/2014/main" id="{EF53A0F5-AEAC-4431-98BD-A43532E699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8122" y="2058827"/>
                <a:ext cx="664192" cy="239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4</a:t>
                </a:r>
                <a:r>
                  <a:rPr lang="en-US" sz="1200" baseline="30000"/>
                  <a:t>th</a:t>
                </a:r>
                <a:r>
                  <a:rPr lang="en-US" sz="1200"/>
                  <a:t> Gen</a:t>
                </a:r>
              </a:p>
            </p:txBody>
          </p:sp>
          <p:sp>
            <p:nvSpPr>
              <p:cNvPr id="52" name="TextBox 97">
                <a:extLst>
                  <a:ext uri="{FF2B5EF4-FFF2-40B4-BE49-F238E27FC236}">
                    <a16:creationId xmlns:a16="http://schemas.microsoft.com/office/drawing/2014/main" id="{B9C3612C-A9FA-4CAD-9D14-C5193EAF1E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5061" y="2455224"/>
                <a:ext cx="664192" cy="239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5</a:t>
                </a:r>
                <a:r>
                  <a:rPr lang="en-US" sz="1200" baseline="30000"/>
                  <a:t>th</a:t>
                </a:r>
                <a:r>
                  <a:rPr lang="en-US" sz="1200"/>
                  <a:t> Gen</a:t>
                </a:r>
              </a:p>
            </p:txBody>
          </p:sp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D7E1A10E-2B1A-43CA-B9F7-8A0D28E4EF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1182" y="2719489"/>
                <a:ext cx="851792" cy="400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Red Air /</a:t>
                </a:r>
              </a:p>
              <a:p>
                <a:r>
                  <a:rPr lang="en-US" sz="1200" dirty="0"/>
                  <a:t>Aggressor</a:t>
                </a:r>
              </a:p>
            </p:txBody>
          </p:sp>
          <p:sp>
            <p:nvSpPr>
              <p:cNvPr id="54" name="TextBox 100">
                <a:extLst>
                  <a:ext uri="{FF2B5EF4-FFF2-40B4-BE49-F238E27FC236}">
                    <a16:creationId xmlns:a16="http://schemas.microsoft.com/office/drawing/2014/main" id="{17D4D9A7-8B68-4408-836F-BFFD2A10FD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1182" y="3181952"/>
                <a:ext cx="1017714" cy="239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AWACS/GCI</a:t>
                </a:r>
              </a:p>
            </p:txBody>
          </p:sp>
          <p:pic>
            <p:nvPicPr>
              <p:cNvPr id="55" name="Picture 115" descr="DavidClarkHeadset.png">
                <a:extLst>
                  <a:ext uri="{FF2B5EF4-FFF2-40B4-BE49-F238E27FC236}">
                    <a16:creationId xmlns:a16="http://schemas.microsoft.com/office/drawing/2014/main" id="{1F142E76-4D5B-4783-B208-2B7FCCE04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0827" y="3578349"/>
                <a:ext cx="364873" cy="396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Line 20">
                <a:extLst>
                  <a:ext uri="{FF2B5EF4-FFF2-40B4-BE49-F238E27FC236}">
                    <a16:creationId xmlns:a16="http://schemas.microsoft.com/office/drawing/2014/main" id="{3E5CB29F-0069-4D00-BB4A-1F4E5DA7F4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5001" y="2124893"/>
                <a:ext cx="3672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20">
                <a:extLst>
                  <a:ext uri="{FF2B5EF4-FFF2-40B4-BE49-F238E27FC236}">
                    <a16:creationId xmlns:a16="http://schemas.microsoft.com/office/drawing/2014/main" id="{72750D69-E799-400F-9DEF-0924795489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5001" y="2521290"/>
                <a:ext cx="3672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20">
                <a:extLst>
                  <a:ext uri="{FF2B5EF4-FFF2-40B4-BE49-F238E27FC236}">
                    <a16:creationId xmlns:a16="http://schemas.microsoft.com/office/drawing/2014/main" id="{C9E87EDB-7F71-4221-A4ED-724884898E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5001" y="2917687"/>
                <a:ext cx="3672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20">
                <a:extLst>
                  <a:ext uri="{FF2B5EF4-FFF2-40B4-BE49-F238E27FC236}">
                    <a16:creationId xmlns:a16="http://schemas.microsoft.com/office/drawing/2014/main" id="{34981B6C-E5BC-49ED-96CD-EAB4C3F33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5001" y="3314084"/>
                <a:ext cx="3672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20">
                <a:extLst>
                  <a:ext uri="{FF2B5EF4-FFF2-40B4-BE49-F238E27FC236}">
                    <a16:creationId xmlns:a16="http://schemas.microsoft.com/office/drawing/2014/main" id="{6812BB86-84EE-4278-AC50-2A5A3B90C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5001" y="3780418"/>
                <a:ext cx="3672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1" name="Picture 60" descr="jtac_dome.jpg">
                <a:extLst>
                  <a:ext uri="{FF2B5EF4-FFF2-40B4-BE49-F238E27FC236}">
                    <a16:creationId xmlns:a16="http://schemas.microsoft.com/office/drawing/2014/main" id="{38C79037-AC35-4D23-B2EF-85B894A7D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5755" y="3991613"/>
                <a:ext cx="665328" cy="445595"/>
              </a:xfrm>
              <a:prstGeom prst="rect">
                <a:avLst/>
              </a:prstGeom>
            </p:spPr>
          </p:pic>
          <p:sp>
            <p:nvSpPr>
              <p:cNvPr id="62" name="Text Box 34">
                <a:extLst>
                  <a:ext uri="{FF2B5EF4-FFF2-40B4-BE49-F238E27FC236}">
                    <a16:creationId xmlns:a16="http://schemas.microsoft.com/office/drawing/2014/main" id="{28A7A4BC-8CAE-44D0-957F-8BCBF82FEB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3804" y="4036941"/>
                <a:ext cx="537902" cy="24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/>
                  <a:t>JTAC</a:t>
                </a:r>
              </a:p>
            </p:txBody>
          </p:sp>
          <p:sp>
            <p:nvSpPr>
              <p:cNvPr id="63" name="Line 20">
                <a:extLst>
                  <a:ext uri="{FF2B5EF4-FFF2-40B4-BE49-F238E27FC236}">
                    <a16:creationId xmlns:a16="http://schemas.microsoft.com/office/drawing/2014/main" id="{AD856017-5FE0-4847-B8AD-1972CB789D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5001" y="4239010"/>
                <a:ext cx="3672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4" name="Picture 63" descr="Predator.png">
                <a:extLst>
                  <a:ext uri="{FF2B5EF4-FFF2-40B4-BE49-F238E27FC236}">
                    <a16:creationId xmlns:a16="http://schemas.microsoft.com/office/drawing/2014/main" id="{8B7D7105-5379-4A64-A428-4EABE71F00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07789">
                <a:off x="7604002" y="3818116"/>
                <a:ext cx="335486" cy="659885"/>
              </a:xfrm>
              <a:prstGeom prst="rect">
                <a:avLst/>
              </a:prstGeom>
            </p:spPr>
          </p:pic>
          <p:sp>
            <p:nvSpPr>
              <p:cNvPr id="65" name="Text Box 34">
                <a:extLst>
                  <a:ext uri="{FF2B5EF4-FFF2-40B4-BE49-F238E27FC236}">
                    <a16:creationId xmlns:a16="http://schemas.microsoft.com/office/drawing/2014/main" id="{018958D9-3D4D-494E-9401-A11A6F339F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4935" y="4305076"/>
                <a:ext cx="471454" cy="24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/>
                  <a:t>UAV</a:t>
                </a:r>
              </a:p>
            </p:txBody>
          </p:sp>
          <p:sp>
            <p:nvSpPr>
              <p:cNvPr id="66" name="Rectangle 46">
                <a:extLst>
                  <a:ext uri="{FF2B5EF4-FFF2-40B4-BE49-F238E27FC236}">
                    <a16:creationId xmlns:a16="http://schemas.microsoft.com/office/drawing/2014/main" id="{1EEE3953-54BC-4E57-9C8A-1ACE7BFCE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401" y="2821700"/>
                <a:ext cx="838200" cy="3048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dirty="0"/>
                  <a:t>5G-ATW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F464DF7-7BEF-462A-A656-DEEC6E39C455}"/>
                  </a:ext>
                </a:extLst>
              </p:cNvPr>
              <p:cNvSpPr txBox="1"/>
              <p:nvPr/>
            </p:nvSpPr>
            <p:spPr>
              <a:xfrm>
                <a:off x="2971801" y="1916561"/>
                <a:ext cx="496888" cy="707886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4000" b="1" dirty="0"/>
                  <a:t>L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C198830-A310-4C21-B422-C52CCFCA602B}"/>
                  </a:ext>
                </a:extLst>
              </p:cNvPr>
              <p:cNvSpPr txBox="1"/>
              <p:nvPr/>
            </p:nvSpPr>
            <p:spPr>
              <a:xfrm>
                <a:off x="7757862" y="2105582"/>
                <a:ext cx="525463" cy="708025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4000" b="1" dirty="0"/>
                  <a:t>V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5BADAFF-3050-4FC2-8679-1BDE3B7B9360}"/>
                  </a:ext>
                </a:extLst>
              </p:cNvPr>
              <p:cNvSpPr txBox="1"/>
              <p:nvPr/>
            </p:nvSpPr>
            <p:spPr>
              <a:xfrm>
                <a:off x="7727700" y="4713736"/>
                <a:ext cx="555625" cy="708025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4000" b="1" dirty="0"/>
                  <a:t>C</a:t>
                </a:r>
              </a:p>
            </p:txBody>
          </p:sp>
          <p:sp>
            <p:nvSpPr>
              <p:cNvPr id="70" name="Line 20">
                <a:extLst>
                  <a:ext uri="{FF2B5EF4-FFF2-40B4-BE49-F238E27FC236}">
                    <a16:creationId xmlns:a16="http://schemas.microsoft.com/office/drawing/2014/main" id="{8D5C8DC6-89D2-44A5-89BD-9EDDD9EEF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00601" y="2974099"/>
                <a:ext cx="914400" cy="92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20">
                <a:extLst>
                  <a:ext uri="{FF2B5EF4-FFF2-40B4-BE49-F238E27FC236}">
                    <a16:creationId xmlns:a16="http://schemas.microsoft.com/office/drawing/2014/main" id="{CB9DD27B-EEC0-4C7B-9CF9-875887A289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11415" y="2983361"/>
                <a:ext cx="838200" cy="0"/>
              </a:xfrm>
              <a:prstGeom prst="line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72" name="Picture 43" descr="antenna">
                <a:extLst>
                  <a:ext uri="{FF2B5EF4-FFF2-40B4-BE49-F238E27FC236}">
                    <a16:creationId xmlns:a16="http://schemas.microsoft.com/office/drawing/2014/main" id="{A9E2DCF5-F67D-40FC-8AB3-92444773A3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06615" y="2830961"/>
                <a:ext cx="349623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5" name="Line 20">
            <a:extLst>
              <a:ext uri="{FF2B5EF4-FFF2-40B4-BE49-F238E27FC236}">
                <a16:creationId xmlns:a16="http://schemas.microsoft.com/office/drawing/2014/main" id="{F8712DF8-C19E-4963-9012-34922BDA2A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4537" y="4167564"/>
            <a:ext cx="1156392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" name="Rectangle 26">
            <a:extLst>
              <a:ext uri="{FF2B5EF4-FFF2-40B4-BE49-F238E27FC236}">
                <a16:creationId xmlns:a16="http://schemas.microsoft.com/office/drawing/2014/main" id="{0E171AA1-C7A9-491F-A20F-7852CC227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910" y="3984638"/>
            <a:ext cx="995845" cy="36212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dirty="0"/>
              <a:t>MADL</a:t>
            </a:r>
          </a:p>
        </p:txBody>
      </p:sp>
      <p:sp>
        <p:nvSpPr>
          <p:cNvPr id="77" name="Line 23">
            <a:extLst>
              <a:ext uri="{FF2B5EF4-FFF2-40B4-BE49-F238E27FC236}">
                <a16:creationId xmlns:a16="http://schemas.microsoft.com/office/drawing/2014/main" id="{F9E8D2CA-D571-4B3E-A56A-B255050514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3620" y="4181663"/>
            <a:ext cx="10472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8" name="Picture 43" descr="antenna">
            <a:extLst>
              <a:ext uri="{FF2B5EF4-FFF2-40B4-BE49-F238E27FC236}">
                <a16:creationId xmlns:a16="http://schemas.microsoft.com/office/drawing/2014/main" id="{2CDE7898-0761-4CD2-B8B3-1F41BE20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1581" y="4024681"/>
            <a:ext cx="400437" cy="31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4D9EC15-BFCC-45F1-AD59-699427B7E07A}"/>
              </a:ext>
            </a:extLst>
          </p:cNvPr>
          <p:cNvSpPr txBox="1"/>
          <p:nvPr/>
        </p:nvSpPr>
        <p:spPr>
          <a:xfrm>
            <a:off x="5913206" y="3632918"/>
            <a:ext cx="9356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DIS Standard MADL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558598B-5384-45F3-BBD8-69BDDD0F49CB}"/>
              </a:ext>
            </a:extLst>
          </p:cNvPr>
          <p:cNvSpPr txBox="1"/>
          <p:nvPr/>
        </p:nvSpPr>
        <p:spPr>
          <a:xfrm>
            <a:off x="3895342" y="2217149"/>
            <a:ext cx="99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C-DIS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9BC9801-12D9-4AF8-848C-9B65B6DC21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06" y="3399539"/>
            <a:ext cx="1488247" cy="837670"/>
          </a:xfrm>
          <a:prstGeom prst="rect">
            <a:avLst/>
          </a:prstGeom>
        </p:spPr>
      </p:pic>
      <p:pic>
        <p:nvPicPr>
          <p:cNvPr id="82" name="Picture 81" descr="F-22 MFD.gif">
            <a:extLst>
              <a:ext uri="{FF2B5EF4-FFF2-40B4-BE49-F238E27FC236}">
                <a16:creationId xmlns:a16="http://schemas.microsoft.com/office/drawing/2014/main" id="{109F56B6-99CA-4F53-BA1C-6C3EFD839E6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12" y="4328296"/>
            <a:ext cx="581749" cy="588923"/>
          </a:xfrm>
          <a:prstGeom prst="rect">
            <a:avLst/>
          </a:prstGeom>
        </p:spPr>
      </p:pic>
      <p:pic>
        <p:nvPicPr>
          <p:cNvPr id="83" name="Picture 82" descr="F-22 MFD.gif">
            <a:extLst>
              <a:ext uri="{FF2B5EF4-FFF2-40B4-BE49-F238E27FC236}">
                <a16:creationId xmlns:a16="http://schemas.microsoft.com/office/drawing/2014/main" id="{484EEDF6-95B2-420B-AAA8-73B72988320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33" y="1919559"/>
            <a:ext cx="666029" cy="674242"/>
          </a:xfrm>
          <a:prstGeom prst="rect">
            <a:avLst/>
          </a:prstGeom>
        </p:spPr>
      </p:pic>
      <p:pic>
        <p:nvPicPr>
          <p:cNvPr id="84" name="Picture 83" descr="F-22 MFD.gif">
            <a:extLst>
              <a:ext uri="{FF2B5EF4-FFF2-40B4-BE49-F238E27FC236}">
                <a16:creationId xmlns:a16="http://schemas.microsoft.com/office/drawing/2014/main" id="{46F27032-C683-4C44-BAFD-7166BE232E0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56" y="2779233"/>
            <a:ext cx="666029" cy="6742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5A876D6-5D36-47FE-B678-621454F981D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99" y="1300688"/>
            <a:ext cx="575657" cy="40679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BC65A07E-C8B8-4AD0-A884-F4F428A789AF}"/>
              </a:ext>
            </a:extLst>
          </p:cNvPr>
          <p:cNvSpPr txBox="1"/>
          <p:nvPr/>
        </p:nvSpPr>
        <p:spPr>
          <a:xfrm>
            <a:off x="5941955" y="226995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Encrypt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47DBC13-E2B3-405C-B1B8-65E4647A2C9D}"/>
              </a:ext>
            </a:extLst>
          </p:cNvPr>
          <p:cNvSpPr txBox="1"/>
          <p:nvPr/>
        </p:nvSpPr>
        <p:spPr>
          <a:xfrm>
            <a:off x="4862181" y="3592857"/>
            <a:ext cx="91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Future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40ADF18A-99DF-4261-9D14-770E53E6DC2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747" y="1257692"/>
            <a:ext cx="1882721" cy="141204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2E5C3A9-B773-4C95-9CB9-2029319B1219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984" y="4812401"/>
            <a:ext cx="1882723" cy="1045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EB9A9B-C289-4F33-9FBC-A01F6FEB217A}"/>
              </a:ext>
            </a:extLst>
          </p:cNvPr>
          <p:cNvSpPr txBox="1"/>
          <p:nvPr/>
        </p:nvSpPr>
        <p:spPr>
          <a:xfrm>
            <a:off x="6866" y="3669214"/>
            <a:ext cx="10775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Lance Call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36232A5-3906-4C48-8ABF-A058CA300DD1}"/>
              </a:ext>
            </a:extLst>
          </p:cNvPr>
          <p:cNvSpPr txBox="1"/>
          <p:nvPr/>
        </p:nvSpPr>
        <p:spPr>
          <a:xfrm>
            <a:off x="10022360" y="2669732"/>
            <a:ext cx="8098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RHA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31307BA-DB6C-4C1A-968F-425BBBF1AD67}"/>
              </a:ext>
            </a:extLst>
          </p:cNvPr>
          <p:cNvSpPr txBox="1"/>
          <p:nvPr/>
        </p:nvSpPr>
        <p:spPr>
          <a:xfrm>
            <a:off x="10257853" y="5858249"/>
            <a:ext cx="896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Graphic by RHA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3BA6925-5355-4D22-BD63-30AB830A7F9B}"/>
              </a:ext>
            </a:extLst>
          </p:cNvPr>
          <p:cNvSpPr txBox="1"/>
          <p:nvPr/>
        </p:nvSpPr>
        <p:spPr>
          <a:xfrm>
            <a:off x="5657239" y="6552547"/>
            <a:ext cx="896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Graphic by RHA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A865352-800A-4A55-9D0E-C9ACF9CB361E}"/>
              </a:ext>
            </a:extLst>
          </p:cNvPr>
          <p:cNvSpPr txBox="1"/>
          <p:nvPr/>
        </p:nvSpPr>
        <p:spPr>
          <a:xfrm>
            <a:off x="7392961" y="4293601"/>
            <a:ext cx="8098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RHA</a:t>
            </a:r>
          </a:p>
        </p:txBody>
      </p:sp>
    </p:spTree>
    <p:extLst>
      <p:ext uri="{BB962C8B-B14F-4D97-AF65-F5344CB8AC3E}">
        <p14:creationId xmlns:p14="http://schemas.microsoft.com/office/powerpoint/2010/main" val="41620064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You’ve Learned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The problem DIS solves</a:t>
            </a:r>
          </a:p>
          <a:p>
            <a:r>
              <a:rPr lang="en-US"/>
              <a:t>The capabilities of Live-Virtual-Constructive (LVC) Simulation Networking</a:t>
            </a:r>
          </a:p>
          <a:p>
            <a:r>
              <a:rPr lang="en-US"/>
              <a:t>The history of DIS</a:t>
            </a:r>
          </a:p>
          <a:p>
            <a:pPr lvl="1"/>
            <a:r>
              <a:rPr lang="en-US"/>
              <a:t>How it has evolved</a:t>
            </a:r>
          </a:p>
          <a:p>
            <a:pPr lvl="1"/>
            <a:r>
              <a:rPr lang="en-US"/>
              <a:t>Future direction</a:t>
            </a:r>
          </a:p>
          <a:p>
            <a:r>
              <a:rPr lang="en-US"/>
              <a:t>Key Definitions and Concepts</a:t>
            </a:r>
          </a:p>
          <a:p>
            <a:r>
              <a:rPr lang="en-US"/>
              <a:t>Technical details of</a:t>
            </a:r>
          </a:p>
          <a:p>
            <a:pPr lvl="1"/>
            <a:r>
              <a:rPr lang="en-US"/>
              <a:t>The type of information conveyed by DIS</a:t>
            </a:r>
          </a:p>
          <a:p>
            <a:pPr lvl="1"/>
            <a:r>
              <a:rPr lang="en-US"/>
              <a:t>Techniques for distributing real-time high-fidelity simulation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C84DF3-189B-5849-0258-3AF0214EE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636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4A04BB0-C3D4-41D1-9D39-A5B39D37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7907D-AE99-48C7-80F6-2630F36C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74" y="1134597"/>
            <a:ext cx="3468277" cy="2601206"/>
          </a:xfrm>
          <a:prstGeom prst="rect">
            <a:avLst/>
          </a:prstGeom>
        </p:spPr>
      </p:pic>
      <p:pic>
        <p:nvPicPr>
          <p:cNvPr id="1026" name="Picture 2" descr="Free Uss America Aircraft Carrier photo and picture">
            <a:extLst>
              <a:ext uri="{FF2B5EF4-FFF2-40B4-BE49-F238E27FC236}">
                <a16:creationId xmlns:a16="http://schemas.microsoft.com/office/drawing/2014/main" id="{2F0A1B28-D879-41E6-B057-48B2CCAC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0" y="4095325"/>
            <a:ext cx="3483533" cy="226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M1A1 Abrams Marines photo and picture">
            <a:extLst>
              <a:ext uri="{FF2B5EF4-FFF2-40B4-BE49-F238E27FC236}">
                <a16:creationId xmlns:a16="http://schemas.microsoft.com/office/drawing/2014/main" id="{0A04FA19-432B-4F5C-B31A-084E38C8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16" y="1134598"/>
            <a:ext cx="3815072" cy="25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ED956E-E96E-4271-83BF-868B980933D0}"/>
              </a:ext>
            </a:extLst>
          </p:cNvPr>
          <p:cNvSpPr txBox="1"/>
          <p:nvPr/>
        </p:nvSpPr>
        <p:spPr>
          <a:xfrm>
            <a:off x="236314" y="3658666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by RHA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D3697B-8C01-4A27-8A02-2C59762FA020}"/>
              </a:ext>
            </a:extLst>
          </p:cNvPr>
          <p:cNvSpPr txBox="1"/>
          <p:nvPr/>
        </p:nvSpPr>
        <p:spPr>
          <a:xfrm>
            <a:off x="4092375" y="3681299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by </a:t>
            </a:r>
            <a:r>
              <a:rPr lang="en-US" sz="1000" dirty="0" err="1"/>
              <a:t>pixabay</a:t>
            </a:r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C3D0A9-7582-4A39-B6C6-35BCA3436FB2}"/>
              </a:ext>
            </a:extLst>
          </p:cNvPr>
          <p:cNvSpPr txBox="1"/>
          <p:nvPr/>
        </p:nvSpPr>
        <p:spPr>
          <a:xfrm>
            <a:off x="8137591" y="3700789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by RHA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7CEE0-B031-46D7-8B1E-E2C73DD30EDE}"/>
              </a:ext>
            </a:extLst>
          </p:cNvPr>
          <p:cNvSpPr txBox="1"/>
          <p:nvPr/>
        </p:nvSpPr>
        <p:spPr>
          <a:xfrm>
            <a:off x="4186952" y="6355575"/>
            <a:ext cx="107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Graphic by RHA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28FA03-ADDC-4ADF-95A7-E8263A398B33}"/>
              </a:ext>
            </a:extLst>
          </p:cNvPr>
          <p:cNvSpPr txBox="1"/>
          <p:nvPr/>
        </p:nvSpPr>
        <p:spPr>
          <a:xfrm>
            <a:off x="236314" y="6318260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by </a:t>
            </a:r>
            <a:r>
              <a:rPr lang="en-US" sz="1000" dirty="0" err="1"/>
              <a:t>pixabay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7D8E8-258A-426B-AD77-69E323108E38}"/>
              </a:ext>
            </a:extLst>
          </p:cNvPr>
          <p:cNvSpPr txBox="1"/>
          <p:nvPr/>
        </p:nvSpPr>
        <p:spPr>
          <a:xfrm>
            <a:off x="8121409" y="6355575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by RHA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AA9360-4FCB-46F0-8FC0-CC14CCD60C88}"/>
              </a:ext>
            </a:extLst>
          </p:cNvPr>
          <p:cNvGrpSpPr/>
          <p:nvPr/>
        </p:nvGrpSpPr>
        <p:grpSpPr>
          <a:xfrm>
            <a:off x="8217877" y="4095325"/>
            <a:ext cx="3453874" cy="2264348"/>
            <a:chOff x="4364387" y="2067780"/>
            <a:chExt cx="3458812" cy="22968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DDEB0D6-1187-420E-A559-0278DB1D0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388" y="3100770"/>
              <a:ext cx="1949496" cy="12636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1E424C-8B97-41F4-B282-BEB0AF251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4387" y="2067780"/>
              <a:ext cx="1868311" cy="1118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3" descr="AOC Testbed T-Rex.jpg">
              <a:extLst>
                <a:ext uri="{FF2B5EF4-FFF2-40B4-BE49-F238E27FC236}">
                  <a16:creationId xmlns:a16="http://schemas.microsoft.com/office/drawing/2014/main" id="{310B5273-4900-4308-A552-C4AB06F8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32698" y="2067780"/>
              <a:ext cx="1590501" cy="1274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Dome.jpg">
              <a:extLst>
                <a:ext uri="{FF2B5EF4-FFF2-40B4-BE49-F238E27FC236}">
                  <a16:creationId xmlns:a16="http://schemas.microsoft.com/office/drawing/2014/main" id="{42D6DFC1-7D9B-4FE2-A55B-80232074A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13884" y="3167588"/>
              <a:ext cx="1509315" cy="119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65ACF8-5905-4FF2-9C9E-46AB72E3E6F6}"/>
              </a:ext>
            </a:extLst>
          </p:cNvPr>
          <p:cNvGrpSpPr/>
          <p:nvPr/>
        </p:nvGrpSpPr>
        <p:grpSpPr>
          <a:xfrm>
            <a:off x="301896" y="1134598"/>
            <a:ext cx="3611133" cy="2542596"/>
            <a:chOff x="508001" y="2067780"/>
            <a:chExt cx="3330633" cy="229684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39553A0-B941-4750-887A-8C668E4ED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2715" y="3286981"/>
              <a:ext cx="1645919" cy="1077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34EFC94-F8B0-4153-B0A3-5346EAD71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8002" y="3350280"/>
              <a:ext cx="1684713" cy="1014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cover">
              <a:extLst>
                <a:ext uri="{FF2B5EF4-FFF2-40B4-BE49-F238E27FC236}">
                  <a16:creationId xmlns:a16="http://schemas.microsoft.com/office/drawing/2014/main" id="{18C434ED-C88D-4E81-A8A6-FB8620ACA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59463" y="2067780"/>
              <a:ext cx="1679171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F-22.jpg">
              <a:extLst>
                <a:ext uri="{FF2B5EF4-FFF2-40B4-BE49-F238E27FC236}">
                  <a16:creationId xmlns:a16="http://schemas.microsoft.com/office/drawing/2014/main" id="{6F3AD373-2B74-4533-8A25-EE62CAB9B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8001" y="2067781"/>
              <a:ext cx="1684713" cy="1407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3BDCA6F-594F-4226-B8C7-36DCB21D0644}"/>
              </a:ext>
            </a:extLst>
          </p:cNvPr>
          <p:cNvGrpSpPr/>
          <p:nvPr/>
        </p:nvGrpSpPr>
        <p:grpSpPr>
          <a:xfrm>
            <a:off x="4256210" y="4095325"/>
            <a:ext cx="3560913" cy="2264348"/>
            <a:chOff x="8331201" y="2749774"/>
            <a:chExt cx="3267404" cy="212320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F0CD31-6645-4258-B3F8-00C685DB4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2" t="28361" r="5905" b="7782"/>
            <a:stretch/>
          </p:blipFill>
          <p:spPr>
            <a:xfrm>
              <a:off x="8331201" y="2749774"/>
              <a:ext cx="3267404" cy="2123209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B0BCA7F-9994-4155-BD36-692BA5C7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052021" y="3861715"/>
              <a:ext cx="487703" cy="932559"/>
            </a:xfrm>
            <a:prstGeom prst="rect">
              <a:avLst/>
            </a:prstGeom>
          </p:spPr>
        </p:pic>
        <p:pic>
          <p:nvPicPr>
            <p:cNvPr id="34" name="Picture 33" descr="russian-tank-1.png">
              <a:extLst>
                <a:ext uri="{FF2B5EF4-FFF2-40B4-BE49-F238E27FC236}">
                  <a16:creationId xmlns:a16="http://schemas.microsoft.com/office/drawing/2014/main" id="{862F1E49-E4D6-4D47-9749-FD1E3D7A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43450" y="4364996"/>
              <a:ext cx="719751" cy="47983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91454DF-33ED-4E7C-B849-27D7CA64B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rgbClr val="00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480889" y="3860001"/>
              <a:ext cx="488880" cy="93480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34251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2962-61E8-1118-B82D-88FCEDA40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32" y="0"/>
            <a:ext cx="9099395" cy="795130"/>
          </a:xfrm>
        </p:spPr>
        <p:txBody>
          <a:bodyPr/>
          <a:lstStyle/>
          <a:p>
            <a:r>
              <a:rPr lang="en-US"/>
              <a:t>Desired Capabilities of LVC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30EF7-5331-7837-23E5-B9667EAB95A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Real-time simulation at entity level (weapons platforms, munitions, etc.)</a:t>
            </a:r>
          </a:p>
          <a:p>
            <a:r>
              <a:rPr lang="en-US" dirty="0"/>
              <a:t>Generally, effects-based or basic physics simulation instead of highly detailed physics models</a:t>
            </a:r>
          </a:p>
          <a:p>
            <a:r>
              <a:rPr lang="en-US" dirty="0"/>
              <a:t>Simulation interoperability of:</a:t>
            </a:r>
          </a:p>
          <a:p>
            <a:pPr lvl="1"/>
            <a:r>
              <a:rPr lang="en-US" dirty="0"/>
              <a:t>See and be seen with accurate visual and time-space-position information (TSPI)</a:t>
            </a:r>
          </a:p>
          <a:p>
            <a:pPr lvl="1"/>
            <a:r>
              <a:rPr lang="en-US" dirty="0"/>
              <a:t>Weapons engagement with fair fight damage assessment</a:t>
            </a:r>
          </a:p>
          <a:p>
            <a:pPr lvl="1"/>
            <a:r>
              <a:rPr lang="en-US" dirty="0"/>
              <a:t>Radar, infrared sensors, laser designators, underwater acoustics, and associated jamming</a:t>
            </a:r>
          </a:p>
          <a:p>
            <a:pPr lvl="1"/>
            <a:r>
              <a:rPr lang="en-US" dirty="0"/>
              <a:t>Radio and Network communications models for Voice and Data</a:t>
            </a:r>
          </a:p>
          <a:p>
            <a:pPr lvl="1"/>
            <a:r>
              <a:rPr lang="en-US" dirty="0"/>
              <a:t>Collisions, Logistics, Synthetic Environment, Information Operations</a:t>
            </a:r>
          </a:p>
          <a:p>
            <a:r>
              <a:rPr lang="en-US" dirty="0"/>
              <a:t>Simulation Management</a:t>
            </a:r>
          </a:p>
          <a:p>
            <a:pPr lvl="1"/>
            <a:r>
              <a:rPr lang="en-US" dirty="0"/>
              <a:t>Start/Stop, simulator initialization and control, data logging, analysis and debrief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2AC20-14A0-D920-DD24-A8C7BC51C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77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C65E-A16A-4B1E-B986-E2D26A86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Outline -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B5703-036A-1FB1-A92B-E8583EFC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93ADF2-8EF5-9326-18BC-8FB26BAC0CAB}"/>
              </a:ext>
            </a:extLst>
          </p:cNvPr>
          <p:cNvSpPr txBox="1">
            <a:spLocks/>
          </p:cNvSpPr>
          <p:nvPr/>
        </p:nvSpPr>
        <p:spPr bwMode="auto">
          <a:xfrm>
            <a:off x="266700" y="1018679"/>
            <a:ext cx="11250613" cy="528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Goal - Fully Integrated LVC</a:t>
            </a:r>
          </a:p>
          <a:p>
            <a:r>
              <a:rPr lang="en-US" b="1" kern="0" dirty="0"/>
              <a:t>The Past</a:t>
            </a:r>
          </a:p>
          <a:p>
            <a:pPr lvl="1"/>
            <a:r>
              <a:rPr lang="en-US" b="1" dirty="0"/>
              <a:t>History of networked simulation</a:t>
            </a:r>
          </a:p>
          <a:p>
            <a:r>
              <a:rPr lang="en-US" kern="0" dirty="0"/>
              <a:t>The Present</a:t>
            </a:r>
          </a:p>
          <a:p>
            <a:pPr lvl="1"/>
            <a:r>
              <a:rPr lang="en-US" kern="0" dirty="0"/>
              <a:t>The IEEE 1278</a:t>
            </a:r>
            <a:r>
              <a:rPr lang="en-US" kern="0" baseline="30000" dirty="0"/>
              <a:t>TM</a:t>
            </a:r>
            <a:r>
              <a:rPr lang="en-US" kern="0" dirty="0"/>
              <a:t> DIS standard and how it is developed</a:t>
            </a:r>
          </a:p>
          <a:p>
            <a:pPr lvl="1"/>
            <a:r>
              <a:rPr lang="en-US" kern="0" dirty="0"/>
              <a:t>Key definitions and concepts</a:t>
            </a:r>
          </a:p>
          <a:p>
            <a:pPr lvl="1"/>
            <a:r>
              <a:rPr lang="en-US" kern="0" dirty="0"/>
              <a:t>Function and organization of DIS Protocol Data Units</a:t>
            </a:r>
          </a:p>
          <a:p>
            <a:pPr lvl="1"/>
            <a:r>
              <a:rPr lang="en-US" kern="0" dirty="0"/>
              <a:t>Technical details of providing high-fidelity real-time information exchange</a:t>
            </a:r>
          </a:p>
          <a:p>
            <a:pPr lvl="1"/>
            <a:r>
              <a:rPr lang="en-US" kern="0" dirty="0"/>
              <a:t>Improvements from the 1995 to the 2012 DIS (DIS V7) standards</a:t>
            </a:r>
          </a:p>
          <a:p>
            <a:r>
              <a:rPr lang="en-US" kern="0" dirty="0"/>
              <a:t>The Future: The development of the next version of the DIS (DIS V8)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2EC902-F234-48E5-8927-E2B48C903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838200"/>
            <a:ext cx="3352799" cy="3352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596E92-2568-44F9-84F0-BF32AD4FFE32}"/>
              </a:ext>
            </a:extLst>
          </p:cNvPr>
          <p:cNvSpPr txBox="1"/>
          <p:nvPr/>
        </p:nvSpPr>
        <p:spPr>
          <a:xfrm>
            <a:off x="7651750" y="4137549"/>
            <a:ext cx="4439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https://www.istockphoto.com/photos/future-and-past-signpost</a:t>
            </a:r>
          </a:p>
        </p:txBody>
      </p:sp>
    </p:spTree>
    <p:extLst>
      <p:ext uri="{BB962C8B-B14F-4D97-AF65-F5344CB8AC3E}">
        <p14:creationId xmlns:p14="http://schemas.microsoft.com/office/powerpoint/2010/main" val="2962098884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5048</TotalTime>
  <Words>5926</Words>
  <Application>Microsoft Office PowerPoint</Application>
  <PresentationFormat>Widescreen</PresentationFormat>
  <Paragraphs>1029</Paragraphs>
  <Slides>71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3" baseType="lpstr">
      <vt:lpstr>ＭＳ Ｐゴシック</vt:lpstr>
      <vt:lpstr>Arial</vt:lpstr>
      <vt:lpstr>Arial Black</vt:lpstr>
      <vt:lpstr>Arial Narrow</vt:lpstr>
      <vt:lpstr>ArialMT</vt:lpstr>
      <vt:lpstr>Calibri</vt:lpstr>
      <vt:lpstr>Courier New</vt:lpstr>
      <vt:lpstr>Tahoma</vt:lpstr>
      <vt:lpstr>Times New Roman</vt:lpstr>
      <vt:lpstr>Wingdings</vt:lpstr>
      <vt:lpstr>Wingdings 2</vt:lpstr>
      <vt:lpstr>Blends</vt:lpstr>
      <vt:lpstr>PowerPoint Presentation</vt:lpstr>
      <vt:lpstr>Disclaimer</vt:lpstr>
      <vt:lpstr>Learning Objectives</vt:lpstr>
      <vt:lpstr>Intended Audience</vt:lpstr>
      <vt:lpstr>Tutorial Outline - Goals</vt:lpstr>
      <vt:lpstr>LVC Simulation</vt:lpstr>
      <vt:lpstr>Goal is Fully Integrated LVC</vt:lpstr>
      <vt:lpstr>Desired Capabilities of LVC Networking</vt:lpstr>
      <vt:lpstr>Tutorial Outline - History</vt:lpstr>
      <vt:lpstr>The Beginning</vt:lpstr>
      <vt:lpstr>SISO</vt:lpstr>
      <vt:lpstr>DIS Versions</vt:lpstr>
      <vt:lpstr>Tutorial Outline - Present</vt:lpstr>
      <vt:lpstr>Current DIS Development Process</vt:lpstr>
      <vt:lpstr>IEEE 1278 Distributed Interactive Simulation</vt:lpstr>
      <vt:lpstr>Distributed Mission Operations Network</vt:lpstr>
      <vt:lpstr>Protocol Data Unit (PDU)  Entity State V7 Example</vt:lpstr>
      <vt:lpstr>DIS Documentation Relationships</vt:lpstr>
      <vt:lpstr>DIS Documentation Relationships</vt:lpstr>
      <vt:lpstr>Key DIS Concepts</vt:lpstr>
      <vt:lpstr>Key DIS Concepts</vt:lpstr>
      <vt:lpstr>Key DIS Definitions</vt:lpstr>
      <vt:lpstr>Key DIS Definitions (cont.)</vt:lpstr>
      <vt:lpstr>Key DIS Definitions (cont.)</vt:lpstr>
      <vt:lpstr>Network Considerations</vt:lpstr>
      <vt:lpstr>DIS PDUs by Families</vt:lpstr>
      <vt:lpstr>DIS PDUs by Families (Cont)</vt:lpstr>
      <vt:lpstr>DIS PDUs by Families (Cont)</vt:lpstr>
      <vt:lpstr>DIS PDUs by Families (Cont)</vt:lpstr>
      <vt:lpstr>World Coordinates</vt:lpstr>
      <vt:lpstr>Entity Type Identification</vt:lpstr>
      <vt:lpstr>Examples of Type Enumerations</vt:lpstr>
      <vt:lpstr>Examples of Type Enumerations</vt:lpstr>
      <vt:lpstr>Examples of Type Enumerations</vt:lpstr>
      <vt:lpstr>Entity Instance Identification</vt:lpstr>
      <vt:lpstr>Dead Reckoning Basics</vt:lpstr>
      <vt:lpstr>Dead Reckoning and Smoothing</vt:lpstr>
      <vt:lpstr>Positional Dead Reckoning, “World” DRA 2-5</vt:lpstr>
      <vt:lpstr>Positional Dead Reckoning, “Body” DRA 6-9</vt:lpstr>
      <vt:lpstr>Rotational Dead Reckoning</vt:lpstr>
      <vt:lpstr>Dead Reckoning for DIS V8</vt:lpstr>
      <vt:lpstr>Formula Results Comparison</vt:lpstr>
      <vt:lpstr>CPC DRA Code Implementation</vt:lpstr>
      <vt:lpstr>Consequences of DR</vt:lpstr>
      <vt:lpstr>Heartbeats and Timeouts</vt:lpstr>
      <vt:lpstr>Techniques to Solve Network Issues</vt:lpstr>
      <vt:lpstr>DIS 2012 (V7)</vt:lpstr>
      <vt:lpstr>Other Simulation Networking Standards</vt:lpstr>
      <vt:lpstr>An LVC Exercise with DIS/C-DIS/HLA</vt:lpstr>
      <vt:lpstr>How HLA is Different than DIS</vt:lpstr>
      <vt:lpstr>How HLA/TENA are Different than DIS</vt:lpstr>
      <vt:lpstr>RPR FOM</vt:lpstr>
      <vt:lpstr>HLA-TENA-DIS Translation</vt:lpstr>
      <vt:lpstr>HLA-TENA-DIS Translation</vt:lpstr>
      <vt:lpstr>Tutorial Outline - Future</vt:lpstr>
      <vt:lpstr>Currently in Development - DIS V8</vt:lpstr>
      <vt:lpstr>Consistent PDU Design</vt:lpstr>
      <vt:lpstr>Example DIS V8 Entity State PDU</vt:lpstr>
      <vt:lpstr>PDU Extensibility</vt:lpstr>
      <vt:lpstr>Machine Readable Syntax Definition</vt:lpstr>
      <vt:lpstr>Partial Updates</vt:lpstr>
      <vt:lpstr>AESA Radar/Jammer</vt:lpstr>
      <vt:lpstr>Complex AESA Radar Scans</vt:lpstr>
      <vt:lpstr>Multiple Entities in a single PDU</vt:lpstr>
      <vt:lpstr>Gridded Data</vt:lpstr>
      <vt:lpstr>Other Improvements in DIS V8</vt:lpstr>
      <vt:lpstr>Other Improvements for DIS V8</vt:lpstr>
      <vt:lpstr>Status of DIS V8</vt:lpstr>
      <vt:lpstr>Obtaining the DIS Standard</vt:lpstr>
      <vt:lpstr>What You’ve Learned</vt:lpstr>
      <vt:lpstr>Questions?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Lance Call  |  U.S. Contractor</cp:lastModifiedBy>
  <cp:revision>41</cp:revision>
  <cp:lastPrinted>1601-01-01T00:00:00Z</cp:lastPrinted>
  <dcterms:created xsi:type="dcterms:W3CDTF">2016-03-29T15:29:36Z</dcterms:created>
  <dcterms:modified xsi:type="dcterms:W3CDTF">2025-07-10T20:16:10Z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