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75"/>
  </p:notesMasterIdLst>
  <p:handoutMasterIdLst>
    <p:handoutMasterId r:id="rId76"/>
  </p:handoutMasterIdLst>
  <p:sldIdLst>
    <p:sldId id="303" r:id="rId5"/>
    <p:sldId id="304" r:id="rId6"/>
    <p:sldId id="413" r:id="rId7"/>
    <p:sldId id="400" r:id="rId8"/>
    <p:sldId id="402" r:id="rId9"/>
    <p:sldId id="340" r:id="rId10"/>
    <p:sldId id="341" r:id="rId11"/>
    <p:sldId id="342" r:id="rId12"/>
    <p:sldId id="321" r:id="rId13"/>
    <p:sldId id="384" r:id="rId14"/>
    <p:sldId id="412" r:id="rId15"/>
    <p:sldId id="351" r:id="rId16"/>
    <p:sldId id="331" r:id="rId17"/>
    <p:sldId id="355" r:id="rId18"/>
    <p:sldId id="332" r:id="rId19"/>
    <p:sldId id="363" r:id="rId20"/>
    <p:sldId id="333" r:id="rId21"/>
    <p:sldId id="334" r:id="rId22"/>
    <p:sldId id="364" r:id="rId23"/>
    <p:sldId id="335" r:id="rId24"/>
    <p:sldId id="416" r:id="rId25"/>
    <p:sldId id="417" r:id="rId26"/>
    <p:sldId id="336" r:id="rId27"/>
    <p:sldId id="360" r:id="rId28"/>
    <p:sldId id="352" r:id="rId29"/>
    <p:sldId id="311" r:id="rId30"/>
    <p:sldId id="356" r:id="rId31"/>
    <p:sldId id="403" r:id="rId32"/>
    <p:sldId id="404" r:id="rId33"/>
    <p:sldId id="405" r:id="rId34"/>
    <p:sldId id="406" r:id="rId35"/>
    <p:sldId id="407" r:id="rId36"/>
    <p:sldId id="408" r:id="rId37"/>
    <p:sldId id="409" r:id="rId38"/>
    <p:sldId id="410" r:id="rId39"/>
    <p:sldId id="353" r:id="rId40"/>
    <p:sldId id="375" r:id="rId41"/>
    <p:sldId id="376" r:id="rId42"/>
    <p:sldId id="377" r:id="rId43"/>
    <p:sldId id="381" r:id="rId44"/>
    <p:sldId id="390" r:id="rId45"/>
    <p:sldId id="378" r:id="rId46"/>
    <p:sldId id="391" r:id="rId47"/>
    <p:sldId id="379" r:id="rId48"/>
    <p:sldId id="380" r:id="rId49"/>
    <p:sldId id="392" r:id="rId50"/>
    <p:sldId id="393" r:id="rId51"/>
    <p:sldId id="397" r:id="rId52"/>
    <p:sldId id="398" r:id="rId53"/>
    <p:sldId id="354" r:id="rId54"/>
    <p:sldId id="316" r:id="rId55"/>
    <p:sldId id="318" r:id="rId56"/>
    <p:sldId id="411" r:id="rId57"/>
    <p:sldId id="415" r:id="rId58"/>
    <p:sldId id="319" r:id="rId59"/>
    <p:sldId id="371" r:id="rId60"/>
    <p:sldId id="345" r:id="rId61"/>
    <p:sldId id="374" r:id="rId62"/>
    <p:sldId id="383" r:id="rId63"/>
    <p:sldId id="414" r:id="rId64"/>
    <p:sldId id="399" r:id="rId65"/>
    <p:sldId id="344" r:id="rId66"/>
    <p:sldId id="370" r:id="rId67"/>
    <p:sldId id="368" r:id="rId68"/>
    <p:sldId id="369" r:id="rId69"/>
    <p:sldId id="346" r:id="rId70"/>
    <p:sldId id="373" r:id="rId71"/>
    <p:sldId id="312" r:id="rId72"/>
    <p:sldId id="339" r:id="rId73"/>
    <p:sldId id="302" r:id="rId74"/>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3366CC"/>
    <a:srgbClr val="CC3300"/>
    <a:srgbClr val="22458A"/>
    <a:srgbClr val="2B56AB"/>
    <a:srgbClr val="0033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52" autoAdjust="0"/>
    <p:restoredTop sz="94634" autoAdjust="0"/>
  </p:normalViewPr>
  <p:slideViewPr>
    <p:cSldViewPr snapToGrid="0">
      <p:cViewPr varScale="1">
        <p:scale>
          <a:sx n="49" d="100"/>
          <a:sy n="49" d="100"/>
        </p:scale>
        <p:origin x="36" y="121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oschik, Thomas J CTR (USA)" userId="03356b0e-f972-482f-866b-b098c5ba4a5e" providerId="ADAL" clId="{4E680033-78FE-489F-AA22-9D41315046E8}"/>
    <pc:docChg chg="addSld delSld modSld">
      <pc:chgData name="Yanoschik, Thomas J CTR (USA)" userId="03356b0e-f972-482f-866b-b098c5ba4a5e" providerId="ADAL" clId="{4E680033-78FE-489F-AA22-9D41315046E8}" dt="2025-04-28T17:42:54.416" v="132" actId="20577"/>
      <pc:docMkLst>
        <pc:docMk/>
      </pc:docMkLst>
      <pc:sldChg chg="del">
        <pc:chgData name="Yanoschik, Thomas J CTR (USA)" userId="03356b0e-f972-482f-866b-b098c5ba4a5e" providerId="ADAL" clId="{4E680033-78FE-489F-AA22-9D41315046E8}" dt="2025-04-28T17:36:18.301" v="1" actId="47"/>
        <pc:sldMkLst>
          <pc:docMk/>
          <pc:sldMk cId="3664686379" sldId="289"/>
        </pc:sldMkLst>
      </pc:sldChg>
      <pc:sldChg chg="del">
        <pc:chgData name="Yanoschik, Thomas J CTR (USA)" userId="03356b0e-f972-482f-866b-b098c5ba4a5e" providerId="ADAL" clId="{4E680033-78FE-489F-AA22-9D41315046E8}" dt="2025-04-28T17:36:37.130" v="2" actId="47"/>
        <pc:sldMkLst>
          <pc:docMk/>
          <pc:sldMk cId="1008667600" sldId="290"/>
        </pc:sldMkLst>
      </pc:sldChg>
      <pc:sldChg chg="del">
        <pc:chgData name="Yanoschik, Thomas J CTR (USA)" userId="03356b0e-f972-482f-866b-b098c5ba4a5e" providerId="ADAL" clId="{4E680033-78FE-489F-AA22-9D41315046E8}" dt="2025-04-28T17:36:38.771" v="3" actId="47"/>
        <pc:sldMkLst>
          <pc:docMk/>
          <pc:sldMk cId="667086852" sldId="291"/>
        </pc:sldMkLst>
      </pc:sldChg>
      <pc:sldChg chg="del">
        <pc:chgData name="Yanoschik, Thomas J CTR (USA)" userId="03356b0e-f972-482f-866b-b098c5ba4a5e" providerId="ADAL" clId="{4E680033-78FE-489F-AA22-9D41315046E8}" dt="2025-04-28T17:36:40.672" v="4" actId="47"/>
        <pc:sldMkLst>
          <pc:docMk/>
          <pc:sldMk cId="3225487732" sldId="292"/>
        </pc:sldMkLst>
      </pc:sldChg>
      <pc:sldChg chg="del">
        <pc:chgData name="Yanoschik, Thomas J CTR (USA)" userId="03356b0e-f972-482f-866b-b098c5ba4a5e" providerId="ADAL" clId="{4E680033-78FE-489F-AA22-9D41315046E8}" dt="2025-04-28T17:36:41.526" v="5" actId="47"/>
        <pc:sldMkLst>
          <pc:docMk/>
          <pc:sldMk cId="2216331183" sldId="293"/>
        </pc:sldMkLst>
      </pc:sldChg>
      <pc:sldChg chg="del">
        <pc:chgData name="Yanoschik, Thomas J CTR (USA)" userId="03356b0e-f972-482f-866b-b098c5ba4a5e" providerId="ADAL" clId="{4E680033-78FE-489F-AA22-9D41315046E8}" dt="2025-04-28T17:36:45.966" v="6" actId="47"/>
        <pc:sldMkLst>
          <pc:docMk/>
          <pc:sldMk cId="4051063915" sldId="294"/>
        </pc:sldMkLst>
      </pc:sldChg>
      <pc:sldChg chg="del">
        <pc:chgData name="Yanoschik, Thomas J CTR (USA)" userId="03356b0e-f972-482f-866b-b098c5ba4a5e" providerId="ADAL" clId="{4E680033-78FE-489F-AA22-9D41315046E8}" dt="2025-04-28T17:36:47.058" v="7" actId="47"/>
        <pc:sldMkLst>
          <pc:docMk/>
          <pc:sldMk cId="1585828297" sldId="295"/>
        </pc:sldMkLst>
      </pc:sldChg>
      <pc:sldChg chg="del">
        <pc:chgData name="Yanoschik, Thomas J CTR (USA)" userId="03356b0e-f972-482f-866b-b098c5ba4a5e" providerId="ADAL" clId="{4E680033-78FE-489F-AA22-9D41315046E8}" dt="2025-04-28T17:36:47.618" v="8" actId="47"/>
        <pc:sldMkLst>
          <pc:docMk/>
          <pc:sldMk cId="2034747619" sldId="296"/>
        </pc:sldMkLst>
      </pc:sldChg>
      <pc:sldChg chg="del">
        <pc:chgData name="Yanoschik, Thomas J CTR (USA)" userId="03356b0e-f972-482f-866b-b098c5ba4a5e" providerId="ADAL" clId="{4E680033-78FE-489F-AA22-9D41315046E8}" dt="2025-04-28T17:36:49.572" v="9" actId="47"/>
        <pc:sldMkLst>
          <pc:docMk/>
          <pc:sldMk cId="617436720" sldId="297"/>
        </pc:sldMkLst>
      </pc:sldChg>
      <pc:sldChg chg="del">
        <pc:chgData name="Yanoschik, Thomas J CTR (USA)" userId="03356b0e-f972-482f-866b-b098c5ba4a5e" providerId="ADAL" clId="{4E680033-78FE-489F-AA22-9D41315046E8}" dt="2025-04-28T17:36:52.131" v="10" actId="47"/>
        <pc:sldMkLst>
          <pc:docMk/>
          <pc:sldMk cId="2710883219" sldId="298"/>
        </pc:sldMkLst>
      </pc:sldChg>
      <pc:sldChg chg="del">
        <pc:chgData name="Yanoschik, Thomas J CTR (USA)" userId="03356b0e-f972-482f-866b-b098c5ba4a5e" providerId="ADAL" clId="{4E680033-78FE-489F-AA22-9D41315046E8}" dt="2025-04-28T17:36:55.085" v="11" actId="47"/>
        <pc:sldMkLst>
          <pc:docMk/>
          <pc:sldMk cId="1606821077" sldId="299"/>
        </pc:sldMkLst>
      </pc:sldChg>
      <pc:sldChg chg="del">
        <pc:chgData name="Yanoschik, Thomas J CTR (USA)" userId="03356b0e-f972-482f-866b-b098c5ba4a5e" providerId="ADAL" clId="{4E680033-78FE-489F-AA22-9D41315046E8}" dt="2025-04-28T17:36:56.727" v="12" actId="47"/>
        <pc:sldMkLst>
          <pc:docMk/>
          <pc:sldMk cId="794591785" sldId="300"/>
        </pc:sldMkLst>
      </pc:sldChg>
      <pc:sldChg chg="del">
        <pc:chgData name="Yanoschik, Thomas J CTR (USA)" userId="03356b0e-f972-482f-866b-b098c5ba4a5e" providerId="ADAL" clId="{4E680033-78FE-489F-AA22-9D41315046E8}" dt="2025-04-28T17:36:57.620" v="13" actId="47"/>
        <pc:sldMkLst>
          <pc:docMk/>
          <pc:sldMk cId="3063159263" sldId="301"/>
        </pc:sldMkLst>
      </pc:sldChg>
      <pc:sldChg chg="add">
        <pc:chgData name="Yanoschik, Thomas J CTR (USA)" userId="03356b0e-f972-482f-866b-b098c5ba4a5e" providerId="ADAL" clId="{4E680033-78FE-489F-AA22-9D41315046E8}" dt="2025-04-28T17:35:11.586" v="0"/>
        <pc:sldMkLst>
          <pc:docMk/>
          <pc:sldMk cId="2138731285" sldId="303"/>
        </pc:sldMkLst>
      </pc:sldChg>
      <pc:sldChg chg="add">
        <pc:chgData name="Yanoschik, Thomas J CTR (USA)" userId="03356b0e-f972-482f-866b-b098c5ba4a5e" providerId="ADAL" clId="{4E680033-78FE-489F-AA22-9D41315046E8}" dt="2025-04-28T17:35:11.586" v="0"/>
        <pc:sldMkLst>
          <pc:docMk/>
          <pc:sldMk cId="1186929237" sldId="304"/>
        </pc:sldMkLst>
      </pc:sldChg>
      <pc:sldChg chg="add">
        <pc:chgData name="Yanoschik, Thomas J CTR (USA)" userId="03356b0e-f972-482f-866b-b098c5ba4a5e" providerId="ADAL" clId="{4E680033-78FE-489F-AA22-9D41315046E8}" dt="2025-04-28T17:35:11.586" v="0"/>
        <pc:sldMkLst>
          <pc:docMk/>
          <pc:sldMk cId="3083315046" sldId="311"/>
        </pc:sldMkLst>
      </pc:sldChg>
      <pc:sldChg chg="add">
        <pc:chgData name="Yanoschik, Thomas J CTR (USA)" userId="03356b0e-f972-482f-866b-b098c5ba4a5e" providerId="ADAL" clId="{4E680033-78FE-489F-AA22-9D41315046E8}" dt="2025-04-28T17:35:11.586" v="0"/>
        <pc:sldMkLst>
          <pc:docMk/>
          <pc:sldMk cId="2788062008" sldId="312"/>
        </pc:sldMkLst>
      </pc:sldChg>
      <pc:sldChg chg="add">
        <pc:chgData name="Yanoschik, Thomas J CTR (USA)" userId="03356b0e-f972-482f-866b-b098c5ba4a5e" providerId="ADAL" clId="{4E680033-78FE-489F-AA22-9D41315046E8}" dt="2025-04-28T17:35:11.586" v="0"/>
        <pc:sldMkLst>
          <pc:docMk/>
          <pc:sldMk cId="2976916768" sldId="316"/>
        </pc:sldMkLst>
      </pc:sldChg>
      <pc:sldChg chg="add">
        <pc:chgData name="Yanoschik, Thomas J CTR (USA)" userId="03356b0e-f972-482f-866b-b098c5ba4a5e" providerId="ADAL" clId="{4E680033-78FE-489F-AA22-9D41315046E8}" dt="2025-04-28T17:35:11.586" v="0"/>
        <pc:sldMkLst>
          <pc:docMk/>
          <pc:sldMk cId="3518865936" sldId="318"/>
        </pc:sldMkLst>
      </pc:sldChg>
      <pc:sldChg chg="add">
        <pc:chgData name="Yanoschik, Thomas J CTR (USA)" userId="03356b0e-f972-482f-866b-b098c5ba4a5e" providerId="ADAL" clId="{4E680033-78FE-489F-AA22-9D41315046E8}" dt="2025-04-28T17:35:11.586" v="0"/>
        <pc:sldMkLst>
          <pc:docMk/>
          <pc:sldMk cId="3887037699" sldId="319"/>
        </pc:sldMkLst>
      </pc:sldChg>
      <pc:sldChg chg="add">
        <pc:chgData name="Yanoschik, Thomas J CTR (USA)" userId="03356b0e-f972-482f-866b-b098c5ba4a5e" providerId="ADAL" clId="{4E680033-78FE-489F-AA22-9D41315046E8}" dt="2025-04-28T17:35:11.586" v="0"/>
        <pc:sldMkLst>
          <pc:docMk/>
          <pc:sldMk cId="1088698119" sldId="321"/>
        </pc:sldMkLst>
      </pc:sldChg>
      <pc:sldChg chg="add">
        <pc:chgData name="Yanoschik, Thomas J CTR (USA)" userId="03356b0e-f972-482f-866b-b098c5ba4a5e" providerId="ADAL" clId="{4E680033-78FE-489F-AA22-9D41315046E8}" dt="2025-04-28T17:35:11.586" v="0"/>
        <pc:sldMkLst>
          <pc:docMk/>
          <pc:sldMk cId="2459680283" sldId="331"/>
        </pc:sldMkLst>
      </pc:sldChg>
      <pc:sldChg chg="add">
        <pc:chgData name="Yanoschik, Thomas J CTR (USA)" userId="03356b0e-f972-482f-866b-b098c5ba4a5e" providerId="ADAL" clId="{4E680033-78FE-489F-AA22-9D41315046E8}" dt="2025-04-28T17:35:11.586" v="0"/>
        <pc:sldMkLst>
          <pc:docMk/>
          <pc:sldMk cId="2120070367" sldId="332"/>
        </pc:sldMkLst>
      </pc:sldChg>
      <pc:sldChg chg="add">
        <pc:chgData name="Yanoschik, Thomas J CTR (USA)" userId="03356b0e-f972-482f-866b-b098c5ba4a5e" providerId="ADAL" clId="{4E680033-78FE-489F-AA22-9D41315046E8}" dt="2025-04-28T17:35:11.586" v="0"/>
        <pc:sldMkLst>
          <pc:docMk/>
          <pc:sldMk cId="1264065475" sldId="333"/>
        </pc:sldMkLst>
      </pc:sldChg>
      <pc:sldChg chg="add">
        <pc:chgData name="Yanoschik, Thomas J CTR (USA)" userId="03356b0e-f972-482f-866b-b098c5ba4a5e" providerId="ADAL" clId="{4E680033-78FE-489F-AA22-9D41315046E8}" dt="2025-04-28T17:35:11.586" v="0"/>
        <pc:sldMkLst>
          <pc:docMk/>
          <pc:sldMk cId="1630387032" sldId="334"/>
        </pc:sldMkLst>
      </pc:sldChg>
      <pc:sldChg chg="add">
        <pc:chgData name="Yanoschik, Thomas J CTR (USA)" userId="03356b0e-f972-482f-866b-b098c5ba4a5e" providerId="ADAL" clId="{4E680033-78FE-489F-AA22-9D41315046E8}" dt="2025-04-28T17:35:11.586" v="0"/>
        <pc:sldMkLst>
          <pc:docMk/>
          <pc:sldMk cId="3270566963" sldId="335"/>
        </pc:sldMkLst>
      </pc:sldChg>
      <pc:sldChg chg="add">
        <pc:chgData name="Yanoschik, Thomas J CTR (USA)" userId="03356b0e-f972-482f-866b-b098c5ba4a5e" providerId="ADAL" clId="{4E680033-78FE-489F-AA22-9D41315046E8}" dt="2025-04-28T17:35:11.586" v="0"/>
        <pc:sldMkLst>
          <pc:docMk/>
          <pc:sldMk cId="761431430" sldId="336"/>
        </pc:sldMkLst>
      </pc:sldChg>
      <pc:sldChg chg="add">
        <pc:chgData name="Yanoschik, Thomas J CTR (USA)" userId="03356b0e-f972-482f-866b-b098c5ba4a5e" providerId="ADAL" clId="{4E680033-78FE-489F-AA22-9D41315046E8}" dt="2025-04-28T17:35:11.586" v="0"/>
        <pc:sldMkLst>
          <pc:docMk/>
          <pc:sldMk cId="1386310829" sldId="339"/>
        </pc:sldMkLst>
      </pc:sldChg>
      <pc:sldChg chg="add">
        <pc:chgData name="Yanoschik, Thomas J CTR (USA)" userId="03356b0e-f972-482f-866b-b098c5ba4a5e" providerId="ADAL" clId="{4E680033-78FE-489F-AA22-9D41315046E8}" dt="2025-04-28T17:35:11.586" v="0"/>
        <pc:sldMkLst>
          <pc:docMk/>
          <pc:sldMk cId="2007369074" sldId="340"/>
        </pc:sldMkLst>
      </pc:sldChg>
      <pc:sldChg chg="add">
        <pc:chgData name="Yanoschik, Thomas J CTR (USA)" userId="03356b0e-f972-482f-866b-b098c5ba4a5e" providerId="ADAL" clId="{4E680033-78FE-489F-AA22-9D41315046E8}" dt="2025-04-28T17:35:11.586" v="0"/>
        <pc:sldMkLst>
          <pc:docMk/>
          <pc:sldMk cId="945741378" sldId="341"/>
        </pc:sldMkLst>
      </pc:sldChg>
      <pc:sldChg chg="add">
        <pc:chgData name="Yanoschik, Thomas J CTR (USA)" userId="03356b0e-f972-482f-866b-b098c5ba4a5e" providerId="ADAL" clId="{4E680033-78FE-489F-AA22-9D41315046E8}" dt="2025-04-28T17:35:11.586" v="0"/>
        <pc:sldMkLst>
          <pc:docMk/>
          <pc:sldMk cId="1530665280" sldId="342"/>
        </pc:sldMkLst>
      </pc:sldChg>
      <pc:sldChg chg="add">
        <pc:chgData name="Yanoschik, Thomas J CTR (USA)" userId="03356b0e-f972-482f-866b-b098c5ba4a5e" providerId="ADAL" clId="{4E680033-78FE-489F-AA22-9D41315046E8}" dt="2025-04-28T17:35:11.586" v="0"/>
        <pc:sldMkLst>
          <pc:docMk/>
          <pc:sldMk cId="3040651566" sldId="344"/>
        </pc:sldMkLst>
      </pc:sldChg>
      <pc:sldChg chg="add">
        <pc:chgData name="Yanoschik, Thomas J CTR (USA)" userId="03356b0e-f972-482f-866b-b098c5ba4a5e" providerId="ADAL" clId="{4E680033-78FE-489F-AA22-9D41315046E8}" dt="2025-04-28T17:35:11.586" v="0"/>
        <pc:sldMkLst>
          <pc:docMk/>
          <pc:sldMk cId="473017822" sldId="345"/>
        </pc:sldMkLst>
      </pc:sldChg>
      <pc:sldChg chg="add">
        <pc:chgData name="Yanoschik, Thomas J CTR (USA)" userId="03356b0e-f972-482f-866b-b098c5ba4a5e" providerId="ADAL" clId="{4E680033-78FE-489F-AA22-9D41315046E8}" dt="2025-04-28T17:35:11.586" v="0"/>
        <pc:sldMkLst>
          <pc:docMk/>
          <pc:sldMk cId="4095815121" sldId="346"/>
        </pc:sldMkLst>
      </pc:sldChg>
      <pc:sldChg chg="add">
        <pc:chgData name="Yanoschik, Thomas J CTR (USA)" userId="03356b0e-f972-482f-866b-b098c5ba4a5e" providerId="ADAL" clId="{4E680033-78FE-489F-AA22-9D41315046E8}" dt="2025-04-28T17:35:11.586" v="0"/>
        <pc:sldMkLst>
          <pc:docMk/>
          <pc:sldMk cId="817930086" sldId="351"/>
        </pc:sldMkLst>
      </pc:sldChg>
      <pc:sldChg chg="add">
        <pc:chgData name="Yanoschik, Thomas J CTR (USA)" userId="03356b0e-f972-482f-866b-b098c5ba4a5e" providerId="ADAL" clId="{4E680033-78FE-489F-AA22-9D41315046E8}" dt="2025-04-28T17:35:11.586" v="0"/>
        <pc:sldMkLst>
          <pc:docMk/>
          <pc:sldMk cId="3623825261" sldId="352"/>
        </pc:sldMkLst>
      </pc:sldChg>
      <pc:sldChg chg="add">
        <pc:chgData name="Yanoschik, Thomas J CTR (USA)" userId="03356b0e-f972-482f-866b-b098c5ba4a5e" providerId="ADAL" clId="{4E680033-78FE-489F-AA22-9D41315046E8}" dt="2025-04-28T17:35:11.586" v="0"/>
        <pc:sldMkLst>
          <pc:docMk/>
          <pc:sldMk cId="3192402875" sldId="353"/>
        </pc:sldMkLst>
      </pc:sldChg>
      <pc:sldChg chg="add">
        <pc:chgData name="Yanoschik, Thomas J CTR (USA)" userId="03356b0e-f972-482f-866b-b098c5ba4a5e" providerId="ADAL" clId="{4E680033-78FE-489F-AA22-9D41315046E8}" dt="2025-04-28T17:35:11.586" v="0"/>
        <pc:sldMkLst>
          <pc:docMk/>
          <pc:sldMk cId="3347794675" sldId="354"/>
        </pc:sldMkLst>
      </pc:sldChg>
      <pc:sldChg chg="add">
        <pc:chgData name="Yanoschik, Thomas J CTR (USA)" userId="03356b0e-f972-482f-866b-b098c5ba4a5e" providerId="ADAL" clId="{4E680033-78FE-489F-AA22-9D41315046E8}" dt="2025-04-28T17:35:11.586" v="0"/>
        <pc:sldMkLst>
          <pc:docMk/>
          <pc:sldMk cId="3109061526" sldId="355"/>
        </pc:sldMkLst>
      </pc:sldChg>
      <pc:sldChg chg="add">
        <pc:chgData name="Yanoschik, Thomas J CTR (USA)" userId="03356b0e-f972-482f-866b-b098c5ba4a5e" providerId="ADAL" clId="{4E680033-78FE-489F-AA22-9D41315046E8}" dt="2025-04-28T17:35:11.586" v="0"/>
        <pc:sldMkLst>
          <pc:docMk/>
          <pc:sldMk cId="1199180499" sldId="356"/>
        </pc:sldMkLst>
      </pc:sldChg>
      <pc:sldChg chg="add">
        <pc:chgData name="Yanoschik, Thomas J CTR (USA)" userId="03356b0e-f972-482f-866b-b098c5ba4a5e" providerId="ADAL" clId="{4E680033-78FE-489F-AA22-9D41315046E8}" dt="2025-04-28T17:35:11.586" v="0"/>
        <pc:sldMkLst>
          <pc:docMk/>
          <pc:sldMk cId="1451752465" sldId="360"/>
        </pc:sldMkLst>
      </pc:sldChg>
      <pc:sldChg chg="add">
        <pc:chgData name="Yanoschik, Thomas J CTR (USA)" userId="03356b0e-f972-482f-866b-b098c5ba4a5e" providerId="ADAL" clId="{4E680033-78FE-489F-AA22-9D41315046E8}" dt="2025-04-28T17:35:11.586" v="0"/>
        <pc:sldMkLst>
          <pc:docMk/>
          <pc:sldMk cId="3526626487" sldId="363"/>
        </pc:sldMkLst>
      </pc:sldChg>
      <pc:sldChg chg="add">
        <pc:chgData name="Yanoschik, Thomas J CTR (USA)" userId="03356b0e-f972-482f-866b-b098c5ba4a5e" providerId="ADAL" clId="{4E680033-78FE-489F-AA22-9D41315046E8}" dt="2025-04-28T17:35:11.586" v="0"/>
        <pc:sldMkLst>
          <pc:docMk/>
          <pc:sldMk cId="1247378848" sldId="364"/>
        </pc:sldMkLst>
      </pc:sldChg>
      <pc:sldChg chg="add">
        <pc:chgData name="Yanoschik, Thomas J CTR (USA)" userId="03356b0e-f972-482f-866b-b098c5ba4a5e" providerId="ADAL" clId="{4E680033-78FE-489F-AA22-9D41315046E8}" dt="2025-04-28T17:35:11.586" v="0"/>
        <pc:sldMkLst>
          <pc:docMk/>
          <pc:sldMk cId="3726072155" sldId="368"/>
        </pc:sldMkLst>
      </pc:sldChg>
      <pc:sldChg chg="add">
        <pc:chgData name="Yanoschik, Thomas J CTR (USA)" userId="03356b0e-f972-482f-866b-b098c5ba4a5e" providerId="ADAL" clId="{4E680033-78FE-489F-AA22-9D41315046E8}" dt="2025-04-28T17:35:11.586" v="0"/>
        <pc:sldMkLst>
          <pc:docMk/>
          <pc:sldMk cId="840589268" sldId="369"/>
        </pc:sldMkLst>
      </pc:sldChg>
      <pc:sldChg chg="add">
        <pc:chgData name="Yanoschik, Thomas J CTR (USA)" userId="03356b0e-f972-482f-866b-b098c5ba4a5e" providerId="ADAL" clId="{4E680033-78FE-489F-AA22-9D41315046E8}" dt="2025-04-28T17:35:11.586" v="0"/>
        <pc:sldMkLst>
          <pc:docMk/>
          <pc:sldMk cId="2353583131" sldId="370"/>
        </pc:sldMkLst>
      </pc:sldChg>
      <pc:sldChg chg="add">
        <pc:chgData name="Yanoschik, Thomas J CTR (USA)" userId="03356b0e-f972-482f-866b-b098c5ba4a5e" providerId="ADAL" clId="{4E680033-78FE-489F-AA22-9D41315046E8}" dt="2025-04-28T17:35:11.586" v="0"/>
        <pc:sldMkLst>
          <pc:docMk/>
          <pc:sldMk cId="1326442878" sldId="371"/>
        </pc:sldMkLst>
      </pc:sldChg>
      <pc:sldChg chg="add">
        <pc:chgData name="Yanoschik, Thomas J CTR (USA)" userId="03356b0e-f972-482f-866b-b098c5ba4a5e" providerId="ADAL" clId="{4E680033-78FE-489F-AA22-9D41315046E8}" dt="2025-04-28T17:35:11.586" v="0"/>
        <pc:sldMkLst>
          <pc:docMk/>
          <pc:sldMk cId="2130964684" sldId="373"/>
        </pc:sldMkLst>
      </pc:sldChg>
      <pc:sldChg chg="add">
        <pc:chgData name="Yanoschik, Thomas J CTR (USA)" userId="03356b0e-f972-482f-866b-b098c5ba4a5e" providerId="ADAL" clId="{4E680033-78FE-489F-AA22-9D41315046E8}" dt="2025-04-28T17:35:11.586" v="0"/>
        <pc:sldMkLst>
          <pc:docMk/>
          <pc:sldMk cId="1480887322" sldId="374"/>
        </pc:sldMkLst>
      </pc:sldChg>
      <pc:sldChg chg="add">
        <pc:chgData name="Yanoschik, Thomas J CTR (USA)" userId="03356b0e-f972-482f-866b-b098c5ba4a5e" providerId="ADAL" clId="{4E680033-78FE-489F-AA22-9D41315046E8}" dt="2025-04-28T17:35:11.586" v="0"/>
        <pc:sldMkLst>
          <pc:docMk/>
          <pc:sldMk cId="3600563934" sldId="375"/>
        </pc:sldMkLst>
      </pc:sldChg>
      <pc:sldChg chg="add">
        <pc:chgData name="Yanoschik, Thomas J CTR (USA)" userId="03356b0e-f972-482f-866b-b098c5ba4a5e" providerId="ADAL" clId="{4E680033-78FE-489F-AA22-9D41315046E8}" dt="2025-04-28T17:35:11.586" v="0"/>
        <pc:sldMkLst>
          <pc:docMk/>
          <pc:sldMk cId="965154925" sldId="376"/>
        </pc:sldMkLst>
      </pc:sldChg>
      <pc:sldChg chg="add">
        <pc:chgData name="Yanoschik, Thomas J CTR (USA)" userId="03356b0e-f972-482f-866b-b098c5ba4a5e" providerId="ADAL" clId="{4E680033-78FE-489F-AA22-9D41315046E8}" dt="2025-04-28T17:35:11.586" v="0"/>
        <pc:sldMkLst>
          <pc:docMk/>
          <pc:sldMk cId="1916282345" sldId="377"/>
        </pc:sldMkLst>
      </pc:sldChg>
      <pc:sldChg chg="add">
        <pc:chgData name="Yanoschik, Thomas J CTR (USA)" userId="03356b0e-f972-482f-866b-b098c5ba4a5e" providerId="ADAL" clId="{4E680033-78FE-489F-AA22-9D41315046E8}" dt="2025-04-28T17:35:11.586" v="0"/>
        <pc:sldMkLst>
          <pc:docMk/>
          <pc:sldMk cId="1051871887" sldId="378"/>
        </pc:sldMkLst>
      </pc:sldChg>
      <pc:sldChg chg="add">
        <pc:chgData name="Yanoschik, Thomas J CTR (USA)" userId="03356b0e-f972-482f-866b-b098c5ba4a5e" providerId="ADAL" clId="{4E680033-78FE-489F-AA22-9D41315046E8}" dt="2025-04-28T17:35:11.586" v="0"/>
        <pc:sldMkLst>
          <pc:docMk/>
          <pc:sldMk cId="3278348092" sldId="379"/>
        </pc:sldMkLst>
      </pc:sldChg>
      <pc:sldChg chg="add">
        <pc:chgData name="Yanoschik, Thomas J CTR (USA)" userId="03356b0e-f972-482f-866b-b098c5ba4a5e" providerId="ADAL" clId="{4E680033-78FE-489F-AA22-9D41315046E8}" dt="2025-04-28T17:35:11.586" v="0"/>
        <pc:sldMkLst>
          <pc:docMk/>
          <pc:sldMk cId="2511358275" sldId="380"/>
        </pc:sldMkLst>
      </pc:sldChg>
      <pc:sldChg chg="add">
        <pc:chgData name="Yanoschik, Thomas J CTR (USA)" userId="03356b0e-f972-482f-866b-b098c5ba4a5e" providerId="ADAL" clId="{4E680033-78FE-489F-AA22-9D41315046E8}" dt="2025-04-28T17:35:11.586" v="0"/>
        <pc:sldMkLst>
          <pc:docMk/>
          <pc:sldMk cId="1885377735" sldId="381"/>
        </pc:sldMkLst>
      </pc:sldChg>
      <pc:sldChg chg="add">
        <pc:chgData name="Yanoschik, Thomas J CTR (USA)" userId="03356b0e-f972-482f-866b-b098c5ba4a5e" providerId="ADAL" clId="{4E680033-78FE-489F-AA22-9D41315046E8}" dt="2025-04-28T17:35:11.586" v="0"/>
        <pc:sldMkLst>
          <pc:docMk/>
          <pc:sldMk cId="1689244988" sldId="383"/>
        </pc:sldMkLst>
      </pc:sldChg>
      <pc:sldChg chg="add">
        <pc:chgData name="Yanoschik, Thomas J CTR (USA)" userId="03356b0e-f972-482f-866b-b098c5ba4a5e" providerId="ADAL" clId="{4E680033-78FE-489F-AA22-9D41315046E8}" dt="2025-04-28T17:35:11.586" v="0"/>
        <pc:sldMkLst>
          <pc:docMk/>
          <pc:sldMk cId="1039341710" sldId="384"/>
        </pc:sldMkLst>
      </pc:sldChg>
      <pc:sldChg chg="add">
        <pc:chgData name="Yanoschik, Thomas J CTR (USA)" userId="03356b0e-f972-482f-866b-b098c5ba4a5e" providerId="ADAL" clId="{4E680033-78FE-489F-AA22-9D41315046E8}" dt="2025-04-28T17:35:11.586" v="0"/>
        <pc:sldMkLst>
          <pc:docMk/>
          <pc:sldMk cId="2742311999" sldId="390"/>
        </pc:sldMkLst>
      </pc:sldChg>
      <pc:sldChg chg="add">
        <pc:chgData name="Yanoschik, Thomas J CTR (USA)" userId="03356b0e-f972-482f-866b-b098c5ba4a5e" providerId="ADAL" clId="{4E680033-78FE-489F-AA22-9D41315046E8}" dt="2025-04-28T17:35:11.586" v="0"/>
        <pc:sldMkLst>
          <pc:docMk/>
          <pc:sldMk cId="1941623187" sldId="391"/>
        </pc:sldMkLst>
      </pc:sldChg>
      <pc:sldChg chg="add">
        <pc:chgData name="Yanoschik, Thomas J CTR (USA)" userId="03356b0e-f972-482f-866b-b098c5ba4a5e" providerId="ADAL" clId="{4E680033-78FE-489F-AA22-9D41315046E8}" dt="2025-04-28T17:35:11.586" v="0"/>
        <pc:sldMkLst>
          <pc:docMk/>
          <pc:sldMk cId="3319040443" sldId="392"/>
        </pc:sldMkLst>
      </pc:sldChg>
      <pc:sldChg chg="add">
        <pc:chgData name="Yanoschik, Thomas J CTR (USA)" userId="03356b0e-f972-482f-866b-b098c5ba4a5e" providerId="ADAL" clId="{4E680033-78FE-489F-AA22-9D41315046E8}" dt="2025-04-28T17:35:11.586" v="0"/>
        <pc:sldMkLst>
          <pc:docMk/>
          <pc:sldMk cId="1770125492" sldId="393"/>
        </pc:sldMkLst>
      </pc:sldChg>
      <pc:sldChg chg="add">
        <pc:chgData name="Yanoschik, Thomas J CTR (USA)" userId="03356b0e-f972-482f-866b-b098c5ba4a5e" providerId="ADAL" clId="{4E680033-78FE-489F-AA22-9D41315046E8}" dt="2025-04-28T17:35:11.586" v="0"/>
        <pc:sldMkLst>
          <pc:docMk/>
          <pc:sldMk cId="2608382444" sldId="394"/>
        </pc:sldMkLst>
      </pc:sldChg>
      <pc:sldChg chg="add">
        <pc:chgData name="Yanoschik, Thomas J CTR (USA)" userId="03356b0e-f972-482f-866b-b098c5ba4a5e" providerId="ADAL" clId="{4E680033-78FE-489F-AA22-9D41315046E8}" dt="2025-04-28T17:35:11.586" v="0"/>
        <pc:sldMkLst>
          <pc:docMk/>
          <pc:sldMk cId="2545085913" sldId="395"/>
        </pc:sldMkLst>
      </pc:sldChg>
      <pc:sldChg chg="add">
        <pc:chgData name="Yanoschik, Thomas J CTR (USA)" userId="03356b0e-f972-482f-866b-b098c5ba4a5e" providerId="ADAL" clId="{4E680033-78FE-489F-AA22-9D41315046E8}" dt="2025-04-28T17:35:11.586" v="0"/>
        <pc:sldMkLst>
          <pc:docMk/>
          <pc:sldMk cId="3875667141" sldId="397"/>
        </pc:sldMkLst>
      </pc:sldChg>
      <pc:sldChg chg="add">
        <pc:chgData name="Yanoschik, Thomas J CTR (USA)" userId="03356b0e-f972-482f-866b-b098c5ba4a5e" providerId="ADAL" clId="{4E680033-78FE-489F-AA22-9D41315046E8}" dt="2025-04-28T17:35:11.586" v="0"/>
        <pc:sldMkLst>
          <pc:docMk/>
          <pc:sldMk cId="1606130456" sldId="398"/>
        </pc:sldMkLst>
      </pc:sldChg>
      <pc:sldChg chg="modSp add mod">
        <pc:chgData name="Yanoschik, Thomas J CTR (USA)" userId="03356b0e-f972-482f-866b-b098c5ba4a5e" providerId="ADAL" clId="{4E680033-78FE-489F-AA22-9D41315046E8}" dt="2025-04-28T17:41:44.504" v="112" actId="20577"/>
        <pc:sldMkLst>
          <pc:docMk/>
          <pc:sldMk cId="1001272199" sldId="399"/>
        </pc:sldMkLst>
        <pc:spChg chg="mod">
          <ac:chgData name="Yanoschik, Thomas J CTR (USA)" userId="03356b0e-f972-482f-866b-b098c5ba4a5e" providerId="ADAL" clId="{4E680033-78FE-489F-AA22-9D41315046E8}" dt="2025-04-28T17:41:44.504" v="112" actId="20577"/>
          <ac:spMkLst>
            <pc:docMk/>
            <pc:sldMk cId="1001272199" sldId="399"/>
            <ac:spMk id="5" creationId="{743D72DD-6D10-9284-106D-03DD86218D2C}"/>
          </ac:spMkLst>
        </pc:spChg>
      </pc:sldChg>
      <pc:sldChg chg="add">
        <pc:chgData name="Yanoschik, Thomas J CTR (USA)" userId="03356b0e-f972-482f-866b-b098c5ba4a5e" providerId="ADAL" clId="{4E680033-78FE-489F-AA22-9D41315046E8}" dt="2025-04-28T17:35:11.586" v="0"/>
        <pc:sldMkLst>
          <pc:docMk/>
          <pc:sldMk cId="312218106" sldId="400"/>
        </pc:sldMkLst>
      </pc:sldChg>
      <pc:sldChg chg="modSp add mod">
        <pc:chgData name="Yanoschik, Thomas J CTR (USA)" userId="03356b0e-f972-482f-866b-b098c5ba4a5e" providerId="ADAL" clId="{4E680033-78FE-489F-AA22-9D41315046E8}" dt="2025-04-28T17:42:54.416" v="132" actId="20577"/>
        <pc:sldMkLst>
          <pc:docMk/>
          <pc:sldMk cId="2124278071" sldId="402"/>
        </pc:sldMkLst>
        <pc:spChg chg="mod">
          <ac:chgData name="Yanoschik, Thomas J CTR (USA)" userId="03356b0e-f972-482f-866b-b098c5ba4a5e" providerId="ADAL" clId="{4E680033-78FE-489F-AA22-9D41315046E8}" dt="2025-04-28T17:42:54.416" v="132" actId="20577"/>
          <ac:spMkLst>
            <pc:docMk/>
            <pc:sldMk cId="2124278071" sldId="402"/>
            <ac:spMk id="2" creationId="{00000000-0000-0000-0000-000000000000}"/>
          </ac:spMkLst>
        </pc:spChg>
      </pc:sldChg>
      <pc:sldChg chg="add">
        <pc:chgData name="Yanoschik, Thomas J CTR (USA)" userId="03356b0e-f972-482f-866b-b098c5ba4a5e" providerId="ADAL" clId="{4E680033-78FE-489F-AA22-9D41315046E8}" dt="2025-04-28T17:35:11.586" v="0"/>
        <pc:sldMkLst>
          <pc:docMk/>
          <pc:sldMk cId="3528207305" sldId="403"/>
        </pc:sldMkLst>
      </pc:sldChg>
      <pc:sldChg chg="add">
        <pc:chgData name="Yanoschik, Thomas J CTR (USA)" userId="03356b0e-f972-482f-866b-b098c5ba4a5e" providerId="ADAL" clId="{4E680033-78FE-489F-AA22-9D41315046E8}" dt="2025-04-28T17:35:11.586" v="0"/>
        <pc:sldMkLst>
          <pc:docMk/>
          <pc:sldMk cId="3829757374" sldId="404"/>
        </pc:sldMkLst>
      </pc:sldChg>
      <pc:sldChg chg="add">
        <pc:chgData name="Yanoschik, Thomas J CTR (USA)" userId="03356b0e-f972-482f-866b-b098c5ba4a5e" providerId="ADAL" clId="{4E680033-78FE-489F-AA22-9D41315046E8}" dt="2025-04-28T17:35:11.586" v="0"/>
        <pc:sldMkLst>
          <pc:docMk/>
          <pc:sldMk cId="2071402778" sldId="405"/>
        </pc:sldMkLst>
      </pc:sldChg>
      <pc:sldChg chg="add">
        <pc:chgData name="Yanoschik, Thomas J CTR (USA)" userId="03356b0e-f972-482f-866b-b098c5ba4a5e" providerId="ADAL" clId="{4E680033-78FE-489F-AA22-9D41315046E8}" dt="2025-04-28T17:35:11.586" v="0"/>
        <pc:sldMkLst>
          <pc:docMk/>
          <pc:sldMk cId="2262881278" sldId="406"/>
        </pc:sldMkLst>
      </pc:sldChg>
      <pc:sldChg chg="add">
        <pc:chgData name="Yanoschik, Thomas J CTR (USA)" userId="03356b0e-f972-482f-866b-b098c5ba4a5e" providerId="ADAL" clId="{4E680033-78FE-489F-AA22-9D41315046E8}" dt="2025-04-28T17:35:11.586" v="0"/>
        <pc:sldMkLst>
          <pc:docMk/>
          <pc:sldMk cId="3697437529" sldId="407"/>
        </pc:sldMkLst>
      </pc:sldChg>
      <pc:sldChg chg="add">
        <pc:chgData name="Yanoschik, Thomas J CTR (USA)" userId="03356b0e-f972-482f-866b-b098c5ba4a5e" providerId="ADAL" clId="{4E680033-78FE-489F-AA22-9D41315046E8}" dt="2025-04-28T17:35:11.586" v="0"/>
        <pc:sldMkLst>
          <pc:docMk/>
          <pc:sldMk cId="1420202317" sldId="408"/>
        </pc:sldMkLst>
      </pc:sldChg>
      <pc:sldChg chg="add">
        <pc:chgData name="Yanoschik, Thomas J CTR (USA)" userId="03356b0e-f972-482f-866b-b098c5ba4a5e" providerId="ADAL" clId="{4E680033-78FE-489F-AA22-9D41315046E8}" dt="2025-04-28T17:35:11.586" v="0"/>
        <pc:sldMkLst>
          <pc:docMk/>
          <pc:sldMk cId="239199704" sldId="409"/>
        </pc:sldMkLst>
      </pc:sldChg>
      <pc:sldChg chg="add">
        <pc:chgData name="Yanoschik, Thomas J CTR (USA)" userId="03356b0e-f972-482f-866b-b098c5ba4a5e" providerId="ADAL" clId="{4E680033-78FE-489F-AA22-9D41315046E8}" dt="2025-04-28T17:35:11.586" v="0"/>
        <pc:sldMkLst>
          <pc:docMk/>
          <pc:sldMk cId="4028956599" sldId="410"/>
        </pc:sldMkLst>
      </pc:sldChg>
      <pc:sldChg chg="add">
        <pc:chgData name="Yanoschik, Thomas J CTR (USA)" userId="03356b0e-f972-482f-866b-b098c5ba4a5e" providerId="ADAL" clId="{4E680033-78FE-489F-AA22-9D41315046E8}" dt="2025-04-28T17:35:11.586" v="0"/>
        <pc:sldMkLst>
          <pc:docMk/>
          <pc:sldMk cId="705322880" sldId="411"/>
        </pc:sldMkLst>
      </pc:sldChg>
      <pc:sldChg chg="add">
        <pc:chgData name="Yanoschik, Thomas J CTR (USA)" userId="03356b0e-f972-482f-866b-b098c5ba4a5e" providerId="ADAL" clId="{4E680033-78FE-489F-AA22-9D41315046E8}" dt="2025-04-28T17:35:11.586" v="0"/>
        <pc:sldMkLst>
          <pc:docMk/>
          <pc:sldMk cId="3970834132" sldId="412"/>
        </pc:sldMkLst>
      </pc:sldChg>
      <pc:sldChg chg="modSp add mod">
        <pc:chgData name="Yanoschik, Thomas J CTR (USA)" userId="03356b0e-f972-482f-866b-b098c5ba4a5e" providerId="ADAL" clId="{4E680033-78FE-489F-AA22-9D41315046E8}" dt="2025-04-28T17:42:35.162" v="130" actId="20577"/>
        <pc:sldMkLst>
          <pc:docMk/>
          <pc:sldMk cId="3071208455" sldId="413"/>
        </pc:sldMkLst>
        <pc:spChg chg="mod">
          <ac:chgData name="Yanoschik, Thomas J CTR (USA)" userId="03356b0e-f972-482f-866b-b098c5ba4a5e" providerId="ADAL" clId="{4E680033-78FE-489F-AA22-9D41315046E8}" dt="2025-04-28T17:42:35.162" v="130" actId="20577"/>
          <ac:spMkLst>
            <pc:docMk/>
            <pc:sldMk cId="3071208455" sldId="413"/>
            <ac:spMk id="4" creationId="{00000000-0000-0000-0000-000000000000}"/>
          </ac:spMkLst>
        </pc:spChg>
      </pc:sldChg>
    </pc:docChg>
  </pc:docChgLst>
  <pc:docChgLst>
    <pc:chgData name="Yanoschik, Thomas J CTR USARMY CDID MNVR (USA)" userId="03356b0e-f972-482f-866b-b098c5ba4a5e" providerId="ADAL" clId="{5BB0A61A-3BD0-4483-9A87-DC8E2EEB955C}"/>
    <pc:docChg chg="custSel modSld sldOrd">
      <pc:chgData name="Yanoschik, Thomas J CTR USARMY CDID MNVR (USA)" userId="03356b0e-f972-482f-866b-b098c5ba4a5e" providerId="ADAL" clId="{5BB0A61A-3BD0-4483-9A87-DC8E2EEB955C}" dt="2025-06-10T15:01:49.596" v="799" actId="207"/>
      <pc:docMkLst>
        <pc:docMk/>
      </pc:docMkLst>
      <pc:sldChg chg="modSp mod">
        <pc:chgData name="Yanoschik, Thomas J CTR USARMY CDID MNVR (USA)" userId="03356b0e-f972-482f-866b-b098c5ba4a5e" providerId="ADAL" clId="{5BB0A61A-3BD0-4483-9A87-DC8E2EEB955C}" dt="2025-06-10T13:53:21.791" v="54" actId="14100"/>
        <pc:sldMkLst>
          <pc:docMk/>
          <pc:sldMk cId="2138731285" sldId="303"/>
        </pc:sldMkLst>
        <pc:picChg chg="mod">
          <ac:chgData name="Yanoschik, Thomas J CTR USARMY CDID MNVR (USA)" userId="03356b0e-f972-482f-866b-b098c5ba4a5e" providerId="ADAL" clId="{5BB0A61A-3BD0-4483-9A87-DC8E2EEB955C}" dt="2025-06-10T13:53:12.928" v="51" actId="1076"/>
          <ac:picMkLst>
            <pc:docMk/>
            <pc:sldMk cId="2138731285" sldId="303"/>
            <ac:picMk id="5" creationId="{F5467998-8804-3567-145C-CA730C8E5CC3}"/>
          </ac:picMkLst>
        </pc:picChg>
        <pc:picChg chg="mod">
          <ac:chgData name="Yanoschik, Thomas J CTR USARMY CDID MNVR (USA)" userId="03356b0e-f972-482f-866b-b098c5ba4a5e" providerId="ADAL" clId="{5BB0A61A-3BD0-4483-9A87-DC8E2EEB955C}" dt="2025-06-10T13:53:21.791" v="54" actId="14100"/>
          <ac:picMkLst>
            <pc:docMk/>
            <pc:sldMk cId="2138731285" sldId="303"/>
            <ac:picMk id="6" creationId="{676F55E5-E39A-876C-37AA-002CD9874385}"/>
          </ac:picMkLst>
        </pc:picChg>
      </pc:sldChg>
      <pc:sldChg chg="modSp mod">
        <pc:chgData name="Yanoschik, Thomas J CTR USARMY CDID MNVR (USA)" userId="03356b0e-f972-482f-866b-b098c5ba4a5e" providerId="ADAL" clId="{5BB0A61A-3BD0-4483-9A87-DC8E2EEB955C}" dt="2025-06-10T13:54:00.545" v="57" actId="207"/>
        <pc:sldMkLst>
          <pc:docMk/>
          <pc:sldMk cId="1186929237" sldId="304"/>
        </pc:sldMkLst>
        <pc:spChg chg="mod">
          <ac:chgData name="Yanoschik, Thomas J CTR USARMY CDID MNVR (USA)" userId="03356b0e-f972-482f-866b-b098c5ba4a5e" providerId="ADAL" clId="{5BB0A61A-3BD0-4483-9A87-DC8E2EEB955C}" dt="2025-06-10T13:54:00.545" v="57" actId="207"/>
          <ac:spMkLst>
            <pc:docMk/>
            <pc:sldMk cId="1186929237" sldId="304"/>
            <ac:spMk id="4" creationId="{00000000-0000-0000-0000-000000000000}"/>
          </ac:spMkLst>
        </pc:spChg>
      </pc:sldChg>
      <pc:sldChg chg="modSp mod">
        <pc:chgData name="Yanoschik, Thomas J CTR USARMY CDID MNVR (USA)" userId="03356b0e-f972-482f-866b-b098c5ba4a5e" providerId="ADAL" clId="{5BB0A61A-3BD0-4483-9A87-DC8E2EEB955C}" dt="2025-06-10T14:56:44.056" v="781" actId="207"/>
        <pc:sldMkLst>
          <pc:docMk/>
          <pc:sldMk cId="3083315046" sldId="311"/>
        </pc:sldMkLst>
        <pc:spChg chg="mod">
          <ac:chgData name="Yanoschik, Thomas J CTR USARMY CDID MNVR (USA)" userId="03356b0e-f972-482f-866b-b098c5ba4a5e" providerId="ADAL" clId="{5BB0A61A-3BD0-4483-9A87-DC8E2EEB955C}" dt="2025-06-10T14:56:44.056" v="781" actId="207"/>
          <ac:spMkLst>
            <pc:docMk/>
            <pc:sldMk cId="3083315046" sldId="311"/>
            <ac:spMk id="3" creationId="{00000000-0000-0000-0000-000000000000}"/>
          </ac:spMkLst>
        </pc:spChg>
      </pc:sldChg>
      <pc:sldChg chg="modSp mod">
        <pc:chgData name="Yanoschik, Thomas J CTR USARMY CDID MNVR (USA)" userId="03356b0e-f972-482f-866b-b098c5ba4a5e" providerId="ADAL" clId="{5BB0A61A-3BD0-4483-9A87-DC8E2EEB955C}" dt="2025-06-10T15:00:17.352" v="796" actId="207"/>
        <pc:sldMkLst>
          <pc:docMk/>
          <pc:sldMk cId="2976916768" sldId="316"/>
        </pc:sldMkLst>
        <pc:spChg chg="mod">
          <ac:chgData name="Yanoschik, Thomas J CTR USARMY CDID MNVR (USA)" userId="03356b0e-f972-482f-866b-b098c5ba4a5e" providerId="ADAL" clId="{5BB0A61A-3BD0-4483-9A87-DC8E2EEB955C}" dt="2025-06-10T15:00:17.352" v="796" actId="207"/>
          <ac:spMkLst>
            <pc:docMk/>
            <pc:sldMk cId="2976916768" sldId="316"/>
            <ac:spMk id="5" creationId="{B1116082-DAC0-9FEC-4D0E-F13F31FE4495}"/>
          </ac:spMkLst>
        </pc:spChg>
      </pc:sldChg>
      <pc:sldChg chg="modSp mod">
        <pc:chgData name="Yanoschik, Thomas J CTR USARMY CDID MNVR (USA)" userId="03356b0e-f972-482f-866b-b098c5ba4a5e" providerId="ADAL" clId="{5BB0A61A-3BD0-4483-9A87-DC8E2EEB955C}" dt="2025-06-10T14:53:44.817" v="775" actId="207"/>
        <pc:sldMkLst>
          <pc:docMk/>
          <pc:sldMk cId="2120070367" sldId="332"/>
        </pc:sldMkLst>
        <pc:spChg chg="mod">
          <ac:chgData name="Yanoschik, Thomas J CTR USARMY CDID MNVR (USA)" userId="03356b0e-f972-482f-866b-b098c5ba4a5e" providerId="ADAL" clId="{5BB0A61A-3BD0-4483-9A87-DC8E2EEB955C}" dt="2025-06-10T14:53:44.817" v="775" actId="207"/>
          <ac:spMkLst>
            <pc:docMk/>
            <pc:sldMk cId="2120070367" sldId="332"/>
            <ac:spMk id="5" creationId="{B1AFD8D9-43FB-28F7-2F0A-262613B5CC4A}"/>
          </ac:spMkLst>
        </pc:spChg>
      </pc:sldChg>
      <pc:sldChg chg="ord">
        <pc:chgData name="Yanoschik, Thomas J CTR USARMY CDID MNVR (USA)" userId="03356b0e-f972-482f-866b-b098c5ba4a5e" providerId="ADAL" clId="{5BB0A61A-3BD0-4483-9A87-DC8E2EEB955C}" dt="2025-06-02T15:41:38.894" v="26"/>
        <pc:sldMkLst>
          <pc:docMk/>
          <pc:sldMk cId="1386310829" sldId="339"/>
        </pc:sldMkLst>
      </pc:sldChg>
      <pc:sldChg chg="modSp mod">
        <pc:chgData name="Yanoschik, Thomas J CTR USARMY CDID MNVR (USA)" userId="03356b0e-f972-482f-866b-b098c5ba4a5e" providerId="ADAL" clId="{5BB0A61A-3BD0-4483-9A87-DC8E2EEB955C}" dt="2025-06-02T15:40:31.532" v="12" actId="20577"/>
        <pc:sldMkLst>
          <pc:docMk/>
          <pc:sldMk cId="945741378" sldId="341"/>
        </pc:sldMkLst>
        <pc:spChg chg="mod">
          <ac:chgData name="Yanoschik, Thomas J CTR USARMY CDID MNVR (USA)" userId="03356b0e-f972-482f-866b-b098c5ba4a5e" providerId="ADAL" clId="{5BB0A61A-3BD0-4483-9A87-DC8E2EEB955C}" dt="2025-06-02T15:40:31.532" v="12" actId="20577"/>
          <ac:spMkLst>
            <pc:docMk/>
            <pc:sldMk cId="945741378" sldId="341"/>
            <ac:spMk id="4" creationId="{00000000-0000-0000-0000-000000000000}"/>
          </ac:spMkLst>
        </pc:spChg>
      </pc:sldChg>
      <pc:sldChg chg="modSp mod">
        <pc:chgData name="Yanoschik, Thomas J CTR USARMY CDID MNVR (USA)" userId="03356b0e-f972-482f-866b-b098c5ba4a5e" providerId="ADAL" clId="{5BB0A61A-3BD0-4483-9A87-DC8E2EEB955C}" dt="2025-06-10T14:50:01.092" v="659" actId="20577"/>
        <pc:sldMkLst>
          <pc:docMk/>
          <pc:sldMk cId="1530665280" sldId="342"/>
        </pc:sldMkLst>
        <pc:spChg chg="mod">
          <ac:chgData name="Yanoschik, Thomas J CTR USARMY CDID MNVR (USA)" userId="03356b0e-f972-482f-866b-b098c5ba4a5e" providerId="ADAL" clId="{5BB0A61A-3BD0-4483-9A87-DC8E2EEB955C}" dt="2025-06-10T14:50:01.092" v="659" actId="20577"/>
          <ac:spMkLst>
            <pc:docMk/>
            <pc:sldMk cId="1530665280" sldId="342"/>
            <ac:spMk id="4" creationId="{00000000-0000-0000-0000-000000000000}"/>
          </ac:spMkLst>
        </pc:spChg>
      </pc:sldChg>
      <pc:sldChg chg="modSp mod">
        <pc:chgData name="Yanoschik, Thomas J CTR USARMY CDID MNVR (USA)" userId="03356b0e-f972-482f-866b-b098c5ba4a5e" providerId="ADAL" clId="{5BB0A61A-3BD0-4483-9A87-DC8E2EEB955C}" dt="2025-06-10T14:53:19.657" v="773" actId="207"/>
        <pc:sldMkLst>
          <pc:docMk/>
          <pc:sldMk cId="817930086" sldId="351"/>
        </pc:sldMkLst>
        <pc:spChg chg="mod">
          <ac:chgData name="Yanoschik, Thomas J CTR USARMY CDID MNVR (USA)" userId="03356b0e-f972-482f-866b-b098c5ba4a5e" providerId="ADAL" clId="{5BB0A61A-3BD0-4483-9A87-DC8E2EEB955C}" dt="2025-06-10T14:53:19.657" v="773" actId="207"/>
          <ac:spMkLst>
            <pc:docMk/>
            <pc:sldMk cId="817930086" sldId="351"/>
            <ac:spMk id="3" creationId="{00000000-0000-0000-0000-000000000000}"/>
          </ac:spMkLst>
        </pc:spChg>
      </pc:sldChg>
      <pc:sldChg chg="modSp mod">
        <pc:chgData name="Yanoschik, Thomas J CTR USARMY CDID MNVR (USA)" userId="03356b0e-f972-482f-866b-b098c5ba4a5e" providerId="ADAL" clId="{5BB0A61A-3BD0-4483-9A87-DC8E2EEB955C}" dt="2025-06-10T14:56:35.618" v="780" actId="207"/>
        <pc:sldMkLst>
          <pc:docMk/>
          <pc:sldMk cId="3623825261" sldId="352"/>
        </pc:sldMkLst>
        <pc:spChg chg="mod">
          <ac:chgData name="Yanoschik, Thomas J CTR USARMY CDID MNVR (USA)" userId="03356b0e-f972-482f-866b-b098c5ba4a5e" providerId="ADAL" clId="{5BB0A61A-3BD0-4483-9A87-DC8E2EEB955C}" dt="2025-06-10T14:56:35.618" v="780" actId="207"/>
          <ac:spMkLst>
            <pc:docMk/>
            <pc:sldMk cId="3623825261" sldId="352"/>
            <ac:spMk id="3" creationId="{00000000-0000-0000-0000-000000000000}"/>
          </ac:spMkLst>
        </pc:spChg>
      </pc:sldChg>
      <pc:sldChg chg="modSp mod">
        <pc:chgData name="Yanoschik, Thomas J CTR USARMY CDID MNVR (USA)" userId="03356b0e-f972-482f-866b-b098c5ba4a5e" providerId="ADAL" clId="{5BB0A61A-3BD0-4483-9A87-DC8E2EEB955C}" dt="2025-06-10T14:58:54.064" v="788" actId="207"/>
        <pc:sldMkLst>
          <pc:docMk/>
          <pc:sldMk cId="3192402875" sldId="353"/>
        </pc:sldMkLst>
        <pc:spChg chg="mod">
          <ac:chgData name="Yanoschik, Thomas J CTR USARMY CDID MNVR (USA)" userId="03356b0e-f972-482f-866b-b098c5ba4a5e" providerId="ADAL" clId="{5BB0A61A-3BD0-4483-9A87-DC8E2EEB955C}" dt="2025-06-10T14:58:54.064" v="788" actId="207"/>
          <ac:spMkLst>
            <pc:docMk/>
            <pc:sldMk cId="3192402875" sldId="353"/>
            <ac:spMk id="3" creationId="{00000000-0000-0000-0000-000000000000}"/>
          </ac:spMkLst>
        </pc:spChg>
      </pc:sldChg>
      <pc:sldChg chg="modSp mod">
        <pc:chgData name="Yanoschik, Thomas J CTR USARMY CDID MNVR (USA)" userId="03356b0e-f972-482f-866b-b098c5ba4a5e" providerId="ADAL" clId="{5BB0A61A-3BD0-4483-9A87-DC8E2EEB955C}" dt="2025-06-10T15:00:07.900" v="795" actId="207"/>
        <pc:sldMkLst>
          <pc:docMk/>
          <pc:sldMk cId="3347794675" sldId="354"/>
        </pc:sldMkLst>
        <pc:spChg chg="mod">
          <ac:chgData name="Yanoschik, Thomas J CTR USARMY CDID MNVR (USA)" userId="03356b0e-f972-482f-866b-b098c5ba4a5e" providerId="ADAL" clId="{5BB0A61A-3BD0-4483-9A87-DC8E2EEB955C}" dt="2025-06-10T15:00:07.900" v="795" actId="207"/>
          <ac:spMkLst>
            <pc:docMk/>
            <pc:sldMk cId="3347794675" sldId="354"/>
            <ac:spMk id="3" creationId="{00000000-0000-0000-0000-000000000000}"/>
          </ac:spMkLst>
        </pc:spChg>
      </pc:sldChg>
      <pc:sldChg chg="modSp mod">
        <pc:chgData name="Yanoschik, Thomas J CTR USARMY CDID MNVR (USA)" userId="03356b0e-f972-482f-866b-b098c5ba4a5e" providerId="ADAL" clId="{5BB0A61A-3BD0-4483-9A87-DC8E2EEB955C}" dt="2025-06-10T14:55:57.279" v="779" actId="207"/>
        <pc:sldMkLst>
          <pc:docMk/>
          <pc:sldMk cId="3526626487" sldId="363"/>
        </pc:sldMkLst>
        <pc:spChg chg="mod">
          <ac:chgData name="Yanoschik, Thomas J CTR USARMY CDID MNVR (USA)" userId="03356b0e-f972-482f-866b-b098c5ba4a5e" providerId="ADAL" clId="{5BB0A61A-3BD0-4483-9A87-DC8E2EEB955C}" dt="2025-06-10T14:55:57.279" v="779" actId="207"/>
          <ac:spMkLst>
            <pc:docMk/>
            <pc:sldMk cId="3526626487" sldId="363"/>
            <ac:spMk id="4" creationId="{00000000-0000-0000-0000-000000000000}"/>
          </ac:spMkLst>
        </pc:spChg>
      </pc:sldChg>
      <pc:sldChg chg="modSp mod">
        <pc:chgData name="Yanoschik, Thomas J CTR USARMY CDID MNVR (USA)" userId="03356b0e-f972-482f-866b-b098c5ba4a5e" providerId="ADAL" clId="{5BB0A61A-3BD0-4483-9A87-DC8E2EEB955C}" dt="2025-06-02T15:40:58.841" v="24" actId="20577"/>
        <pc:sldMkLst>
          <pc:docMk/>
          <pc:sldMk cId="3726072155" sldId="368"/>
        </pc:sldMkLst>
        <pc:spChg chg="mod">
          <ac:chgData name="Yanoschik, Thomas J CTR USARMY CDID MNVR (USA)" userId="03356b0e-f972-482f-866b-b098c5ba4a5e" providerId="ADAL" clId="{5BB0A61A-3BD0-4483-9A87-DC8E2EEB955C}" dt="2025-06-02T15:40:58.841" v="24" actId="20577"/>
          <ac:spMkLst>
            <pc:docMk/>
            <pc:sldMk cId="3726072155" sldId="368"/>
            <ac:spMk id="4" creationId="{00000000-0000-0000-0000-000000000000}"/>
          </ac:spMkLst>
        </pc:spChg>
      </pc:sldChg>
      <pc:sldChg chg="modSp mod">
        <pc:chgData name="Yanoschik, Thomas J CTR USARMY CDID MNVR (USA)" userId="03356b0e-f972-482f-866b-b098c5ba4a5e" providerId="ADAL" clId="{5BB0A61A-3BD0-4483-9A87-DC8E2EEB955C}" dt="2025-06-10T14:59:12.558" v="790" actId="207"/>
        <pc:sldMkLst>
          <pc:docMk/>
          <pc:sldMk cId="3600563934" sldId="375"/>
        </pc:sldMkLst>
        <pc:spChg chg="mod">
          <ac:chgData name="Yanoschik, Thomas J CTR USARMY CDID MNVR (USA)" userId="03356b0e-f972-482f-866b-b098c5ba4a5e" providerId="ADAL" clId="{5BB0A61A-3BD0-4483-9A87-DC8E2EEB955C}" dt="2025-06-10T14:59:12.558" v="790" actId="207"/>
          <ac:spMkLst>
            <pc:docMk/>
            <pc:sldMk cId="3600563934" sldId="375"/>
            <ac:spMk id="3" creationId="{B6E83A61-714E-710D-A2C3-46CFAA56A4AD}"/>
          </ac:spMkLst>
        </pc:spChg>
      </pc:sldChg>
      <pc:sldChg chg="modSp mod">
        <pc:chgData name="Yanoschik, Thomas J CTR USARMY CDID MNVR (USA)" userId="03356b0e-f972-482f-866b-b098c5ba4a5e" providerId="ADAL" clId="{5BB0A61A-3BD0-4483-9A87-DC8E2EEB955C}" dt="2025-06-10T14:59:53.680" v="794" actId="207"/>
        <pc:sldMkLst>
          <pc:docMk/>
          <pc:sldMk cId="3278348092" sldId="379"/>
        </pc:sldMkLst>
        <pc:spChg chg="mod">
          <ac:chgData name="Yanoschik, Thomas J CTR USARMY CDID MNVR (USA)" userId="03356b0e-f972-482f-866b-b098c5ba4a5e" providerId="ADAL" clId="{5BB0A61A-3BD0-4483-9A87-DC8E2EEB955C}" dt="2025-06-10T14:59:53.680" v="794" actId="207"/>
          <ac:spMkLst>
            <pc:docMk/>
            <pc:sldMk cId="3278348092" sldId="379"/>
            <ac:spMk id="3" creationId="{00000000-0000-0000-0000-000000000000}"/>
          </ac:spMkLst>
        </pc:spChg>
      </pc:sldChg>
      <pc:sldChg chg="modSp mod">
        <pc:chgData name="Yanoschik, Thomas J CTR USARMY CDID MNVR (USA)" userId="03356b0e-f972-482f-866b-b098c5ba4a5e" providerId="ADAL" clId="{5BB0A61A-3BD0-4483-9A87-DC8E2EEB955C}" dt="2025-06-10T15:00:55.642" v="798" actId="207"/>
        <pc:sldMkLst>
          <pc:docMk/>
          <pc:sldMk cId="1689244988" sldId="383"/>
        </pc:sldMkLst>
        <pc:spChg chg="mod">
          <ac:chgData name="Yanoschik, Thomas J CTR USARMY CDID MNVR (USA)" userId="03356b0e-f972-482f-866b-b098c5ba4a5e" providerId="ADAL" clId="{5BB0A61A-3BD0-4483-9A87-DC8E2EEB955C}" dt="2025-06-10T15:00:55.642" v="798" actId="207"/>
          <ac:spMkLst>
            <pc:docMk/>
            <pc:sldMk cId="1689244988" sldId="383"/>
            <ac:spMk id="5" creationId="{743D72DD-6D10-9284-106D-03DD86218D2C}"/>
          </ac:spMkLst>
        </pc:spChg>
      </pc:sldChg>
      <pc:sldChg chg="modSp mod">
        <pc:chgData name="Yanoschik, Thomas J CTR USARMY CDID MNVR (USA)" userId="03356b0e-f972-482f-866b-b098c5ba4a5e" providerId="ADAL" clId="{5BB0A61A-3BD0-4483-9A87-DC8E2EEB955C}" dt="2025-06-10T14:59:30.379" v="791" actId="207"/>
        <pc:sldMkLst>
          <pc:docMk/>
          <pc:sldMk cId="2742311999" sldId="390"/>
        </pc:sldMkLst>
        <pc:spChg chg="mod">
          <ac:chgData name="Yanoschik, Thomas J CTR USARMY CDID MNVR (USA)" userId="03356b0e-f972-482f-866b-b098c5ba4a5e" providerId="ADAL" clId="{5BB0A61A-3BD0-4483-9A87-DC8E2EEB955C}" dt="2025-06-10T14:59:30.379" v="791" actId="207"/>
          <ac:spMkLst>
            <pc:docMk/>
            <pc:sldMk cId="2742311999" sldId="390"/>
            <ac:spMk id="4" creationId="{00000000-0000-0000-0000-000000000000}"/>
          </ac:spMkLst>
        </pc:spChg>
      </pc:sldChg>
      <pc:sldChg chg="modSp mod">
        <pc:chgData name="Yanoschik, Thomas J CTR USARMY CDID MNVR (USA)" userId="03356b0e-f972-482f-866b-b098c5ba4a5e" providerId="ADAL" clId="{5BB0A61A-3BD0-4483-9A87-DC8E2EEB955C}" dt="2025-06-10T14:59:42.141" v="792" actId="207"/>
        <pc:sldMkLst>
          <pc:docMk/>
          <pc:sldMk cId="1941623187" sldId="391"/>
        </pc:sldMkLst>
        <pc:spChg chg="mod">
          <ac:chgData name="Yanoschik, Thomas J CTR USARMY CDID MNVR (USA)" userId="03356b0e-f972-482f-866b-b098c5ba4a5e" providerId="ADAL" clId="{5BB0A61A-3BD0-4483-9A87-DC8E2EEB955C}" dt="2025-06-10T14:59:42.141" v="792" actId="207"/>
          <ac:spMkLst>
            <pc:docMk/>
            <pc:sldMk cId="1941623187" sldId="391"/>
            <ac:spMk id="3" creationId="{00000000-0000-0000-0000-000000000000}"/>
          </ac:spMkLst>
        </pc:spChg>
      </pc:sldChg>
      <pc:sldChg chg="modSp mod">
        <pc:chgData name="Yanoschik, Thomas J CTR USARMY CDID MNVR (USA)" userId="03356b0e-f972-482f-866b-b098c5ba4a5e" providerId="ADAL" clId="{5BB0A61A-3BD0-4483-9A87-DC8E2EEB955C}" dt="2025-06-10T15:01:49.596" v="799" actId="207"/>
        <pc:sldMkLst>
          <pc:docMk/>
          <pc:sldMk cId="1001272199" sldId="399"/>
        </pc:sldMkLst>
        <pc:spChg chg="mod">
          <ac:chgData name="Yanoschik, Thomas J CTR USARMY CDID MNVR (USA)" userId="03356b0e-f972-482f-866b-b098c5ba4a5e" providerId="ADAL" clId="{5BB0A61A-3BD0-4483-9A87-DC8E2EEB955C}" dt="2025-06-10T15:01:49.596" v="799" actId="207"/>
          <ac:spMkLst>
            <pc:docMk/>
            <pc:sldMk cId="1001272199" sldId="399"/>
            <ac:spMk id="5" creationId="{743D72DD-6D10-9284-106D-03DD86218D2C}"/>
          </ac:spMkLst>
        </pc:spChg>
      </pc:sldChg>
      <pc:sldChg chg="modSp mod">
        <pc:chgData name="Yanoschik, Thomas J CTR USARMY CDID MNVR (USA)" userId="03356b0e-f972-482f-866b-b098c5ba4a5e" providerId="ADAL" clId="{5BB0A61A-3BD0-4483-9A87-DC8E2EEB955C}" dt="2025-06-10T14:51:43.263" v="772" actId="20577"/>
        <pc:sldMkLst>
          <pc:docMk/>
          <pc:sldMk cId="2124278071" sldId="402"/>
        </pc:sldMkLst>
        <pc:spChg chg="mod">
          <ac:chgData name="Yanoschik, Thomas J CTR USARMY CDID MNVR (USA)" userId="03356b0e-f972-482f-866b-b098c5ba4a5e" providerId="ADAL" clId="{5BB0A61A-3BD0-4483-9A87-DC8E2EEB955C}" dt="2025-06-10T14:51:43.263" v="772" actId="20577"/>
          <ac:spMkLst>
            <pc:docMk/>
            <pc:sldMk cId="2124278071" sldId="402"/>
            <ac:spMk id="4" creationId="{00000000-0000-0000-0000-000000000000}"/>
          </ac:spMkLst>
        </pc:spChg>
      </pc:sldChg>
      <pc:sldChg chg="modSp mod">
        <pc:chgData name="Yanoschik, Thomas J CTR USARMY CDID MNVR (USA)" userId="03356b0e-f972-482f-866b-b098c5ba4a5e" providerId="ADAL" clId="{5BB0A61A-3BD0-4483-9A87-DC8E2EEB955C}" dt="2025-06-10T14:57:48.597" v="784" actId="208"/>
        <pc:sldMkLst>
          <pc:docMk/>
          <pc:sldMk cId="3528207305" sldId="403"/>
        </pc:sldMkLst>
        <pc:spChg chg="mod">
          <ac:chgData name="Yanoschik, Thomas J CTR USARMY CDID MNVR (USA)" userId="03356b0e-f972-482f-866b-b098c5ba4a5e" providerId="ADAL" clId="{5BB0A61A-3BD0-4483-9A87-DC8E2EEB955C}" dt="2025-06-10T14:57:48.597" v="784" actId="208"/>
          <ac:spMkLst>
            <pc:docMk/>
            <pc:sldMk cId="3528207305" sldId="403"/>
            <ac:spMk id="7" creationId="{D9941CBB-C5B2-08DC-900B-77B529E2F2C0}"/>
          </ac:spMkLst>
        </pc:spChg>
      </pc:sldChg>
      <pc:sldChg chg="delSp mod">
        <pc:chgData name="Yanoschik, Thomas J CTR USARMY CDID MNVR (USA)" userId="03356b0e-f972-482f-866b-b098c5ba4a5e" providerId="ADAL" clId="{5BB0A61A-3BD0-4483-9A87-DC8E2EEB955C}" dt="2025-06-10T14:57:24.893" v="782" actId="478"/>
        <pc:sldMkLst>
          <pc:docMk/>
          <pc:sldMk cId="3829757374" sldId="404"/>
        </pc:sldMkLst>
        <pc:spChg chg="del">
          <ac:chgData name="Yanoschik, Thomas J CTR USARMY CDID MNVR (USA)" userId="03356b0e-f972-482f-866b-b098c5ba4a5e" providerId="ADAL" clId="{5BB0A61A-3BD0-4483-9A87-DC8E2EEB955C}" dt="2025-06-10T14:57:24.893" v="782" actId="478"/>
          <ac:spMkLst>
            <pc:docMk/>
            <pc:sldMk cId="3829757374" sldId="404"/>
            <ac:spMk id="6" creationId="{E8CDF6E2-0909-B585-EECC-B05FA77656A8}"/>
          </ac:spMkLst>
        </pc:spChg>
      </pc:sldChg>
      <pc:sldChg chg="modSp mod">
        <pc:chgData name="Yanoschik, Thomas J CTR USARMY CDID MNVR (USA)" userId="03356b0e-f972-482f-866b-b098c5ba4a5e" providerId="ADAL" clId="{5BB0A61A-3BD0-4483-9A87-DC8E2EEB955C}" dt="2025-06-10T14:58:14.901" v="785" actId="207"/>
        <pc:sldMkLst>
          <pc:docMk/>
          <pc:sldMk cId="2262881278" sldId="406"/>
        </pc:sldMkLst>
        <pc:spChg chg="mod">
          <ac:chgData name="Yanoschik, Thomas J CTR USARMY CDID MNVR (USA)" userId="03356b0e-f972-482f-866b-b098c5ba4a5e" providerId="ADAL" clId="{5BB0A61A-3BD0-4483-9A87-DC8E2EEB955C}" dt="2025-06-10T14:58:14.901" v="785" actId="207"/>
          <ac:spMkLst>
            <pc:docMk/>
            <pc:sldMk cId="2262881278" sldId="406"/>
            <ac:spMk id="4" creationId="{00000000-0000-0000-0000-000000000000}"/>
          </ac:spMkLst>
        </pc:spChg>
      </pc:sldChg>
      <pc:sldChg chg="modSp mod">
        <pc:chgData name="Yanoschik, Thomas J CTR USARMY CDID MNVR (USA)" userId="03356b0e-f972-482f-866b-b098c5ba4a5e" providerId="ADAL" clId="{5BB0A61A-3BD0-4483-9A87-DC8E2EEB955C}" dt="2025-06-10T14:58:27.570" v="786" actId="207"/>
        <pc:sldMkLst>
          <pc:docMk/>
          <pc:sldMk cId="1420202317" sldId="408"/>
        </pc:sldMkLst>
        <pc:spChg chg="mod">
          <ac:chgData name="Yanoschik, Thomas J CTR USARMY CDID MNVR (USA)" userId="03356b0e-f972-482f-866b-b098c5ba4a5e" providerId="ADAL" clId="{5BB0A61A-3BD0-4483-9A87-DC8E2EEB955C}" dt="2025-06-10T14:58:27.570" v="786" actId="207"/>
          <ac:spMkLst>
            <pc:docMk/>
            <pc:sldMk cId="1420202317" sldId="408"/>
            <ac:spMk id="4" creationId="{00000000-0000-0000-0000-000000000000}"/>
          </ac:spMkLst>
        </pc:spChg>
      </pc:sldChg>
      <pc:sldChg chg="modSp mod">
        <pc:chgData name="Yanoschik, Thomas J CTR USARMY CDID MNVR (USA)" userId="03356b0e-f972-482f-866b-b098c5ba4a5e" providerId="ADAL" clId="{5BB0A61A-3BD0-4483-9A87-DC8E2EEB955C}" dt="2025-06-10T14:58:47.162" v="787" actId="207"/>
        <pc:sldMkLst>
          <pc:docMk/>
          <pc:sldMk cId="4028956599" sldId="410"/>
        </pc:sldMkLst>
        <pc:spChg chg="mod">
          <ac:chgData name="Yanoschik, Thomas J CTR USARMY CDID MNVR (USA)" userId="03356b0e-f972-482f-866b-b098c5ba4a5e" providerId="ADAL" clId="{5BB0A61A-3BD0-4483-9A87-DC8E2EEB955C}" dt="2025-06-10T14:58:47.162" v="787" actId="207"/>
          <ac:spMkLst>
            <pc:docMk/>
            <pc:sldMk cId="4028956599" sldId="410"/>
            <ac:spMk id="5" creationId="{605077F0-4465-EBD2-9AFD-7631D12A102E}"/>
          </ac:spMkLst>
        </pc:spChg>
      </pc:sldChg>
      <pc:sldChg chg="modSp mod">
        <pc:chgData name="Yanoschik, Thomas J CTR USARMY CDID MNVR (USA)" userId="03356b0e-f972-482f-866b-b098c5ba4a5e" providerId="ADAL" clId="{5BB0A61A-3BD0-4483-9A87-DC8E2EEB955C}" dt="2025-06-10T15:00:34.479" v="797" actId="207"/>
        <pc:sldMkLst>
          <pc:docMk/>
          <pc:sldMk cId="705322880" sldId="411"/>
        </pc:sldMkLst>
        <pc:spChg chg="mod">
          <ac:chgData name="Yanoschik, Thomas J CTR USARMY CDID MNVR (USA)" userId="03356b0e-f972-482f-866b-b098c5ba4a5e" providerId="ADAL" clId="{5BB0A61A-3BD0-4483-9A87-DC8E2EEB955C}" dt="2025-06-10T15:00:34.479" v="797" actId="207"/>
          <ac:spMkLst>
            <pc:docMk/>
            <pc:sldMk cId="705322880" sldId="411"/>
            <ac:spMk id="5" creationId="{B1116082-DAC0-9FEC-4D0E-F13F31FE4495}"/>
          </ac:spMkLst>
        </pc:spChg>
      </pc:sldChg>
      <pc:sldChg chg="modSp mod">
        <pc:chgData name="Yanoschik, Thomas J CTR USARMY CDID MNVR (USA)" userId="03356b0e-f972-482f-866b-b098c5ba4a5e" providerId="ADAL" clId="{5BB0A61A-3BD0-4483-9A87-DC8E2EEB955C}" dt="2025-06-10T14:08:18.115" v="373" actId="1076"/>
        <pc:sldMkLst>
          <pc:docMk/>
          <pc:sldMk cId="3970834132" sldId="412"/>
        </pc:sldMkLst>
        <pc:spChg chg="mod">
          <ac:chgData name="Yanoschik, Thomas J CTR USARMY CDID MNVR (USA)" userId="03356b0e-f972-482f-866b-b098c5ba4a5e" providerId="ADAL" clId="{5BB0A61A-3BD0-4483-9A87-DC8E2EEB955C}" dt="2025-06-10T14:08:18.115" v="373" actId="1076"/>
          <ac:spMkLst>
            <pc:docMk/>
            <pc:sldMk cId="3970834132" sldId="412"/>
            <ac:spMk id="4" creationId="{00000000-0000-0000-0000-000000000000}"/>
          </ac:spMkLst>
        </pc:spChg>
      </pc:sldChg>
    </pc:docChg>
  </pc:docChgLst>
  <pc:docChgLst>
    <pc:chgData name="Yanoschik, Thomas J CTR (USA)" userId="S::thomas.j.yanoschik.ctr@army.mil::03356b0e-f972-482f-866b-b098c5ba4a5e" providerId="AD" clId="Web-{76BF5653-0B8B-4AD3-8823-602D8E28A24D}"/>
    <pc:docChg chg="addSld modSld">
      <pc:chgData name="Yanoschik, Thomas J CTR (USA)" userId="S::thomas.j.yanoschik.ctr@army.mil::03356b0e-f972-482f-866b-b098c5ba4a5e" providerId="AD" clId="Web-{76BF5653-0B8B-4AD3-8823-602D8E28A24D}" dt="2025-05-06T13:52:14.034" v="1019" actId="20577"/>
      <pc:docMkLst>
        <pc:docMk/>
      </pc:docMkLst>
      <pc:sldChg chg="modSp">
        <pc:chgData name="Yanoschik, Thomas J CTR (USA)" userId="S::thomas.j.yanoschik.ctr@army.mil::03356b0e-f972-482f-866b-b098c5ba4a5e" providerId="AD" clId="Web-{76BF5653-0B8B-4AD3-8823-602D8E28A24D}" dt="2025-05-06T13:42:31.774" v="698" actId="20577"/>
        <pc:sldMkLst>
          <pc:docMk/>
          <pc:sldMk cId="2124278071" sldId="402"/>
        </pc:sldMkLst>
        <pc:spChg chg="mod">
          <ac:chgData name="Yanoschik, Thomas J CTR (USA)" userId="S::thomas.j.yanoschik.ctr@army.mil::03356b0e-f972-482f-866b-b098c5ba4a5e" providerId="AD" clId="Web-{76BF5653-0B8B-4AD3-8823-602D8E28A24D}" dt="2025-05-06T13:42:31.774" v="698" actId="20577"/>
          <ac:spMkLst>
            <pc:docMk/>
            <pc:sldMk cId="2124278071" sldId="402"/>
            <ac:spMk id="4" creationId="{00000000-0000-0000-0000-000000000000}"/>
          </ac:spMkLst>
        </pc:spChg>
      </pc:sldChg>
      <pc:sldChg chg="addSp delSp modSp">
        <pc:chgData name="Yanoschik, Thomas J CTR (USA)" userId="S::thomas.j.yanoschik.ctr@army.mil::03356b0e-f972-482f-866b-b098c5ba4a5e" providerId="AD" clId="Web-{76BF5653-0B8B-4AD3-8823-602D8E28A24D}" dt="2025-05-06T13:43:23.525" v="706"/>
        <pc:sldMkLst>
          <pc:docMk/>
          <pc:sldMk cId="705322880" sldId="411"/>
        </pc:sldMkLst>
      </pc:sldChg>
      <pc:sldChg chg="modSp">
        <pc:chgData name="Yanoschik, Thomas J CTR (USA)" userId="S::thomas.j.yanoschik.ctr@army.mil::03356b0e-f972-482f-866b-b098c5ba4a5e" providerId="AD" clId="Web-{76BF5653-0B8B-4AD3-8823-602D8E28A24D}" dt="2025-05-06T13:40:14.162" v="576" actId="20577"/>
        <pc:sldMkLst>
          <pc:docMk/>
          <pc:sldMk cId="3071208455" sldId="413"/>
        </pc:sldMkLst>
        <pc:spChg chg="mod">
          <ac:chgData name="Yanoschik, Thomas J CTR (USA)" userId="S::thomas.j.yanoschik.ctr@army.mil::03356b0e-f972-482f-866b-b098c5ba4a5e" providerId="AD" clId="Web-{76BF5653-0B8B-4AD3-8823-602D8E28A24D}" dt="2025-05-06T13:40:14.162" v="576" actId="20577"/>
          <ac:spMkLst>
            <pc:docMk/>
            <pc:sldMk cId="3071208455" sldId="413"/>
            <ac:spMk id="4" creationId="{00000000-0000-0000-0000-000000000000}"/>
          </ac:spMkLst>
        </pc:spChg>
      </pc:sldChg>
      <pc:sldChg chg="addSp delSp modSp new">
        <pc:chgData name="Yanoschik, Thomas J CTR (USA)" userId="S::thomas.j.yanoschik.ctr@army.mil::03356b0e-f972-482f-866b-b098c5ba4a5e" providerId="AD" clId="Web-{76BF5653-0B8B-4AD3-8823-602D8E28A24D}" dt="2025-05-06T13:31:07.934" v="373" actId="1076"/>
        <pc:sldMkLst>
          <pc:docMk/>
          <pc:sldMk cId="1563257774" sldId="414"/>
        </pc:sldMkLst>
        <pc:spChg chg="add mod">
          <ac:chgData name="Yanoschik, Thomas J CTR (USA)" userId="S::thomas.j.yanoschik.ctr@army.mil::03356b0e-f972-482f-866b-b098c5ba4a5e" providerId="AD" clId="Web-{76BF5653-0B8B-4AD3-8823-602D8E28A24D}" dt="2025-05-06T13:22:45.098" v="97" actId="20577"/>
          <ac:spMkLst>
            <pc:docMk/>
            <pc:sldMk cId="1563257774" sldId="414"/>
            <ac:spMk id="6" creationId="{FDBB499E-7E75-8337-E289-956E395058FC}"/>
          </ac:spMkLst>
        </pc:spChg>
        <pc:spChg chg="add mod">
          <ac:chgData name="Yanoschik, Thomas J CTR (USA)" userId="S::thomas.j.yanoschik.ctr@army.mil::03356b0e-f972-482f-866b-b098c5ba4a5e" providerId="AD" clId="Web-{76BF5653-0B8B-4AD3-8823-602D8E28A24D}" dt="2025-05-06T13:28:10.369" v="336" actId="1076"/>
          <ac:spMkLst>
            <pc:docMk/>
            <pc:sldMk cId="1563257774" sldId="414"/>
            <ac:spMk id="7" creationId="{B830BF97-CE55-6639-2890-CFB15D538DD4}"/>
          </ac:spMkLst>
        </pc:spChg>
        <pc:spChg chg="add mod">
          <ac:chgData name="Yanoschik, Thomas J CTR (USA)" userId="S::thomas.j.yanoschik.ctr@army.mil::03356b0e-f972-482f-866b-b098c5ba4a5e" providerId="AD" clId="Web-{76BF5653-0B8B-4AD3-8823-602D8E28A24D}" dt="2025-05-06T13:31:07.934" v="373" actId="1076"/>
          <ac:spMkLst>
            <pc:docMk/>
            <pc:sldMk cId="1563257774" sldId="414"/>
            <ac:spMk id="9" creationId="{3B5E38F6-81A5-0240-C72A-5696341C104F}"/>
          </ac:spMkLst>
        </pc:spChg>
        <pc:picChg chg="add mod modCrop">
          <ac:chgData name="Yanoschik, Thomas J CTR (USA)" userId="S::thomas.j.yanoschik.ctr@army.mil::03356b0e-f972-482f-866b-b098c5ba4a5e" providerId="AD" clId="Web-{76BF5653-0B8B-4AD3-8823-602D8E28A24D}" dt="2025-05-06T13:25:50.148" v="253" actId="1076"/>
          <ac:picMkLst>
            <pc:docMk/>
            <pc:sldMk cId="1563257774" sldId="414"/>
            <ac:picMk id="4" creationId="{029D8310-FB0F-1B06-0EED-0886039F7A83}"/>
          </ac:picMkLst>
        </pc:picChg>
      </pc:sldChg>
      <pc:sldChg chg="modSp new">
        <pc:chgData name="Yanoschik, Thomas J CTR (USA)" userId="S::thomas.j.yanoschik.ctr@army.mil::03356b0e-f972-482f-866b-b098c5ba4a5e" providerId="AD" clId="Web-{76BF5653-0B8B-4AD3-8823-602D8E28A24D}" dt="2025-05-06T13:52:14.034" v="1019" actId="20577"/>
        <pc:sldMkLst>
          <pc:docMk/>
          <pc:sldMk cId="1551662117" sldId="415"/>
        </pc:sldMkLst>
        <pc:spChg chg="mod">
          <ac:chgData name="Yanoschik, Thomas J CTR (USA)" userId="S::thomas.j.yanoschik.ctr@army.mil::03356b0e-f972-482f-866b-b098c5ba4a5e" providerId="AD" clId="Web-{76BF5653-0B8B-4AD3-8823-602D8E28A24D}" dt="2025-05-06T13:48:48.077" v="746" actId="14100"/>
          <ac:spMkLst>
            <pc:docMk/>
            <pc:sldMk cId="1551662117" sldId="415"/>
            <ac:spMk id="2" creationId="{0398DD25-77A5-89F3-B912-B48D1E62241C}"/>
          </ac:spMkLst>
        </pc:spChg>
        <pc:spChg chg="mod">
          <ac:chgData name="Yanoschik, Thomas J CTR (USA)" userId="S::thomas.j.yanoschik.ctr@army.mil::03356b0e-f972-482f-866b-b098c5ba4a5e" providerId="AD" clId="Web-{76BF5653-0B8B-4AD3-8823-602D8E28A24D}" dt="2025-05-06T13:52:14.034" v="1019" actId="20577"/>
          <ac:spMkLst>
            <pc:docMk/>
            <pc:sldMk cId="1551662117" sldId="415"/>
            <ac:spMk id="3" creationId="{80081595-5E3A-5927-D3B9-36F851851372}"/>
          </ac:spMkLst>
        </pc:spChg>
      </pc:sldChg>
    </pc:docChg>
  </pc:docChgLst>
  <pc:docChgLst>
    <pc:chgData name="Dunn, Cynthia A (Cindy) CTR USARMY CDID MNVR (USA)" userId="S::cynthia.a.dunn2.ctr@army.mil::ac76d239-f850-40cc-8ffa-1b3b219d06f3" providerId="AD" clId="Web-{6A8358FA-A765-4FB6-905F-E05A8C24F8F3}"/>
    <pc:docChg chg="addSld delSld modSld">
      <pc:chgData name="Dunn, Cynthia A (Cindy) CTR USARMY CDID MNVR (USA)" userId="S::cynthia.a.dunn2.ctr@army.mil::ac76d239-f850-40cc-8ffa-1b3b219d06f3" providerId="AD" clId="Web-{6A8358FA-A765-4FB6-905F-E05A8C24F8F3}" dt="2025-05-13T17:52:24.224" v="478"/>
      <pc:docMkLst>
        <pc:docMk/>
      </pc:docMkLst>
      <pc:sldChg chg="modNotes">
        <pc:chgData name="Dunn, Cynthia A (Cindy) CTR USARMY CDID MNVR (USA)" userId="S::cynthia.a.dunn2.ctr@army.mil::ac76d239-f850-40cc-8ffa-1b3b219d06f3" providerId="AD" clId="Web-{6A8358FA-A765-4FB6-905F-E05A8C24F8F3}" dt="2025-05-13T17:23:50.020" v="56"/>
        <pc:sldMkLst>
          <pc:docMk/>
          <pc:sldMk cId="2459680283" sldId="331"/>
        </pc:sldMkLst>
      </pc:sldChg>
      <pc:sldChg chg="modSp">
        <pc:chgData name="Dunn, Cynthia A (Cindy) CTR USARMY CDID MNVR (USA)" userId="S::cynthia.a.dunn2.ctr@army.mil::ac76d239-f850-40cc-8ffa-1b3b219d06f3" providerId="AD" clId="Web-{6A8358FA-A765-4FB6-905F-E05A8C24F8F3}" dt="2025-05-13T17:39:51.351" v="348" actId="20577"/>
        <pc:sldMkLst>
          <pc:docMk/>
          <pc:sldMk cId="3270566963" sldId="335"/>
        </pc:sldMkLst>
        <pc:spChg chg="mod">
          <ac:chgData name="Dunn, Cynthia A (Cindy) CTR USARMY CDID MNVR (USA)" userId="S::cynthia.a.dunn2.ctr@army.mil::ac76d239-f850-40cc-8ffa-1b3b219d06f3" providerId="AD" clId="Web-{6A8358FA-A765-4FB6-905F-E05A8C24F8F3}" dt="2025-05-13T17:39:51.351" v="348" actId="20577"/>
          <ac:spMkLst>
            <pc:docMk/>
            <pc:sldMk cId="3270566963" sldId="335"/>
            <ac:spMk id="4" creationId="{00000000-0000-0000-0000-000000000000}"/>
          </ac:spMkLst>
        </pc:spChg>
      </pc:sldChg>
      <pc:sldChg chg="modNotes">
        <pc:chgData name="Dunn, Cynthia A (Cindy) CTR USARMY CDID MNVR (USA)" userId="S::cynthia.a.dunn2.ctr@army.mil::ac76d239-f850-40cc-8ffa-1b3b219d06f3" providerId="AD" clId="Web-{6A8358FA-A765-4FB6-905F-E05A8C24F8F3}" dt="2025-05-13T17:52:24.224" v="478"/>
        <pc:sldMkLst>
          <pc:docMk/>
          <pc:sldMk cId="761431430" sldId="336"/>
        </pc:sldMkLst>
      </pc:sldChg>
      <pc:sldChg chg="modNotes">
        <pc:chgData name="Dunn, Cynthia A (Cindy) CTR USARMY CDID MNVR (USA)" userId="S::cynthia.a.dunn2.ctr@army.mil::ac76d239-f850-40cc-8ffa-1b3b219d06f3" providerId="AD" clId="Web-{6A8358FA-A765-4FB6-905F-E05A8C24F8F3}" dt="2025-05-13T17:25:16.256" v="147"/>
        <pc:sldMkLst>
          <pc:docMk/>
          <pc:sldMk cId="3109061526" sldId="355"/>
        </pc:sldMkLst>
      </pc:sldChg>
      <pc:sldChg chg="modNotes">
        <pc:chgData name="Dunn, Cynthia A (Cindy) CTR USARMY CDID MNVR (USA)" userId="S::cynthia.a.dunn2.ctr@army.mil::ac76d239-f850-40cc-8ffa-1b3b219d06f3" providerId="AD" clId="Web-{6A8358FA-A765-4FB6-905F-E05A8C24F8F3}" dt="2025-05-13T17:27:26.993" v="250"/>
        <pc:sldMkLst>
          <pc:docMk/>
          <pc:sldMk cId="3526626487" sldId="363"/>
        </pc:sldMkLst>
      </pc:sldChg>
      <pc:sldChg chg="del">
        <pc:chgData name="Dunn, Cynthia A (Cindy) CTR USARMY CDID MNVR (USA)" userId="S::cynthia.a.dunn2.ctr@army.mil::ac76d239-f850-40cc-8ffa-1b3b219d06f3" providerId="AD" clId="Web-{6A8358FA-A765-4FB6-905F-E05A8C24F8F3}" dt="2025-05-13T17:48:09.485" v="433"/>
        <pc:sldMkLst>
          <pc:docMk/>
          <pc:sldMk cId="2608382444" sldId="394"/>
        </pc:sldMkLst>
      </pc:sldChg>
      <pc:sldChg chg="del modNotes">
        <pc:chgData name="Dunn, Cynthia A (Cindy) CTR USARMY CDID MNVR (USA)" userId="S::cynthia.a.dunn2.ctr@army.mil::ac76d239-f850-40cc-8ffa-1b3b219d06f3" providerId="AD" clId="Web-{6A8358FA-A765-4FB6-905F-E05A8C24F8F3}" dt="2025-05-13T17:51:30.739" v="476"/>
        <pc:sldMkLst>
          <pc:docMk/>
          <pc:sldMk cId="2545085913" sldId="395"/>
        </pc:sldMkLst>
      </pc:sldChg>
      <pc:sldChg chg="modNotes">
        <pc:chgData name="Dunn, Cynthia A (Cindy) CTR USARMY CDID MNVR (USA)" userId="S::cynthia.a.dunn2.ctr@army.mil::ac76d239-f850-40cc-8ffa-1b3b219d06f3" providerId="AD" clId="Web-{6A8358FA-A765-4FB6-905F-E05A8C24F8F3}" dt="2025-05-13T17:22:00.471" v="1"/>
        <pc:sldMkLst>
          <pc:docMk/>
          <pc:sldMk cId="3071208455" sldId="413"/>
        </pc:sldMkLst>
      </pc:sldChg>
      <pc:sldChg chg="addSp delSp modSp add replId modNotes">
        <pc:chgData name="Dunn, Cynthia A (Cindy) CTR USARMY CDID MNVR (USA)" userId="S::cynthia.a.dunn2.ctr@army.mil::ac76d239-f850-40cc-8ffa-1b3b219d06f3" providerId="AD" clId="Web-{6A8358FA-A765-4FB6-905F-E05A8C24F8F3}" dt="2025-05-13T17:48:39.720" v="439" actId="20577"/>
        <pc:sldMkLst>
          <pc:docMk/>
          <pc:sldMk cId="614964940" sldId="416"/>
        </pc:sldMkLst>
        <pc:spChg chg="mod">
          <ac:chgData name="Dunn, Cynthia A (Cindy) CTR USARMY CDID MNVR (USA)" userId="S::cynthia.a.dunn2.ctr@army.mil::ac76d239-f850-40cc-8ffa-1b3b219d06f3" providerId="AD" clId="Web-{6A8358FA-A765-4FB6-905F-E05A8C24F8F3}" dt="2025-05-13T17:29:00.604" v="263" actId="20577"/>
          <ac:spMkLst>
            <pc:docMk/>
            <pc:sldMk cId="614964940" sldId="416"/>
            <ac:spMk id="2" creationId="{CB7D6139-74A2-9965-6FAF-DADCD511990D}"/>
          </ac:spMkLst>
        </pc:spChg>
        <pc:spChg chg="mod">
          <ac:chgData name="Dunn, Cynthia A (Cindy) CTR USARMY CDID MNVR (USA)" userId="S::cynthia.a.dunn2.ctr@army.mil::ac76d239-f850-40cc-8ffa-1b3b219d06f3" providerId="AD" clId="Web-{6A8358FA-A765-4FB6-905F-E05A8C24F8F3}" dt="2025-05-13T17:48:39.720" v="439" actId="20577"/>
          <ac:spMkLst>
            <pc:docMk/>
            <pc:sldMk cId="614964940" sldId="416"/>
            <ac:spMk id="4" creationId="{69560941-FC61-F737-9092-B6E952AEECF4}"/>
          </ac:spMkLst>
        </pc:spChg>
      </pc:sldChg>
      <pc:sldChg chg="modSp add replId modNotes">
        <pc:chgData name="Dunn, Cynthia A (Cindy) CTR USARMY CDID MNVR (USA)" userId="S::cynthia.a.dunn2.ctr@army.mil::ac76d239-f850-40cc-8ffa-1b3b219d06f3" providerId="AD" clId="Web-{6A8358FA-A765-4FB6-905F-E05A8C24F8F3}" dt="2025-05-13T17:51:25.442" v="475"/>
        <pc:sldMkLst>
          <pc:docMk/>
          <pc:sldMk cId="2966117282" sldId="417"/>
        </pc:sldMkLst>
        <pc:spChg chg="mod">
          <ac:chgData name="Dunn, Cynthia A (Cindy) CTR USARMY CDID MNVR (USA)" userId="S::cynthia.a.dunn2.ctr@army.mil::ac76d239-f850-40cc-8ffa-1b3b219d06f3" providerId="AD" clId="Web-{6A8358FA-A765-4FB6-905F-E05A8C24F8F3}" dt="2025-05-13T17:50:51.613" v="471" actId="20577"/>
          <ac:spMkLst>
            <pc:docMk/>
            <pc:sldMk cId="2966117282" sldId="417"/>
            <ac:spMk id="4" creationId="{CEDBD04D-08C1-43E2-4215-9797D2BBD3E1}"/>
          </ac:spMkLst>
        </pc:spChg>
      </pc:sldChg>
    </pc:docChg>
  </pc:docChgLst>
  <pc:docChgLst>
    <pc:chgData name="Dunn, Cynthia A (Cindy) CTR USARMY CDID MNVR (USA)" userId="S::cynthia.a.dunn2.ctr@army.mil::ac76d239-f850-40cc-8ffa-1b3b219d06f3" providerId="AD" clId="Web-{0E5B5288-87CA-4215-A108-FC936FC6D68C}"/>
    <pc:docChg chg="modSld">
      <pc:chgData name="Dunn, Cynthia A (Cindy) CTR USARMY CDID MNVR (USA)" userId="S::cynthia.a.dunn2.ctr@army.mil::ac76d239-f850-40cc-8ffa-1b3b219d06f3" providerId="AD" clId="Web-{0E5B5288-87CA-4215-A108-FC936FC6D68C}" dt="2025-05-13T12:37:00.807" v="122"/>
      <pc:docMkLst>
        <pc:docMk/>
      </pc:docMkLst>
      <pc:sldChg chg="modNotes">
        <pc:chgData name="Dunn, Cynthia A (Cindy) CTR USARMY CDID MNVR (USA)" userId="S::cynthia.a.dunn2.ctr@army.mil::ac76d239-f850-40cc-8ffa-1b3b219d06f3" providerId="AD" clId="Web-{0E5B5288-87CA-4215-A108-FC936FC6D68C}" dt="2025-05-13T11:43:17.294" v="7"/>
        <pc:sldMkLst>
          <pc:docMk/>
          <pc:sldMk cId="2120070367" sldId="332"/>
        </pc:sldMkLst>
      </pc:sldChg>
      <pc:sldChg chg="modNotes">
        <pc:chgData name="Dunn, Cynthia A (Cindy) CTR USARMY CDID MNVR (USA)" userId="S::cynthia.a.dunn2.ctr@army.mil::ac76d239-f850-40cc-8ffa-1b3b219d06f3" providerId="AD" clId="Web-{0E5B5288-87CA-4215-A108-FC936FC6D68C}" dt="2025-05-13T11:44:46.030" v="10"/>
        <pc:sldMkLst>
          <pc:docMk/>
          <pc:sldMk cId="1630387032" sldId="334"/>
        </pc:sldMkLst>
      </pc:sldChg>
      <pc:sldChg chg="modNotes">
        <pc:chgData name="Dunn, Cynthia A (Cindy) CTR USARMY CDID MNVR (USA)" userId="S::cynthia.a.dunn2.ctr@army.mil::ac76d239-f850-40cc-8ffa-1b3b219d06f3" providerId="AD" clId="Web-{0E5B5288-87CA-4215-A108-FC936FC6D68C}" dt="2025-05-13T11:46:44.798" v="21"/>
        <pc:sldMkLst>
          <pc:docMk/>
          <pc:sldMk cId="3270566963" sldId="335"/>
        </pc:sldMkLst>
      </pc:sldChg>
      <pc:sldChg chg="modNotes">
        <pc:chgData name="Dunn, Cynthia A (Cindy) CTR USARMY CDID MNVR (USA)" userId="S::cynthia.a.dunn2.ctr@army.mil::ac76d239-f850-40cc-8ffa-1b3b219d06f3" providerId="AD" clId="Web-{0E5B5288-87CA-4215-A108-FC936FC6D68C}" dt="2025-05-13T11:42:22.043" v="2"/>
        <pc:sldMkLst>
          <pc:docMk/>
          <pc:sldMk cId="3109061526" sldId="355"/>
        </pc:sldMkLst>
      </pc:sldChg>
      <pc:sldChg chg="modNotes">
        <pc:chgData name="Dunn, Cynthia A (Cindy) CTR USARMY CDID MNVR (USA)" userId="S::cynthia.a.dunn2.ctr@army.mil::ac76d239-f850-40cc-8ffa-1b3b219d06f3" providerId="AD" clId="Web-{0E5B5288-87CA-4215-A108-FC936FC6D68C}" dt="2025-05-13T11:38:48.742" v="1"/>
        <pc:sldMkLst>
          <pc:docMk/>
          <pc:sldMk cId="1039341710" sldId="384"/>
        </pc:sldMkLst>
      </pc:sldChg>
      <pc:sldChg chg="modNotes">
        <pc:chgData name="Dunn, Cynthia A (Cindy) CTR USARMY CDID MNVR (USA)" userId="S::cynthia.a.dunn2.ctr@army.mil::ac76d239-f850-40cc-8ffa-1b3b219d06f3" providerId="AD" clId="Web-{0E5B5288-87CA-4215-A108-FC936FC6D68C}" dt="2025-05-13T12:31:14.770" v="52"/>
        <pc:sldMkLst>
          <pc:docMk/>
          <pc:sldMk cId="2608382444" sldId="394"/>
        </pc:sldMkLst>
      </pc:sldChg>
      <pc:sldChg chg="modNotes">
        <pc:chgData name="Dunn, Cynthia A (Cindy) CTR USARMY CDID MNVR (USA)" userId="S::cynthia.a.dunn2.ctr@army.mil::ac76d239-f850-40cc-8ffa-1b3b219d06f3" providerId="AD" clId="Web-{0E5B5288-87CA-4215-A108-FC936FC6D68C}" dt="2025-05-13T12:31:34.286" v="56"/>
        <pc:sldMkLst>
          <pc:docMk/>
          <pc:sldMk cId="2545085913" sldId="395"/>
        </pc:sldMkLst>
      </pc:sldChg>
      <pc:sldChg chg="modSp modNotes">
        <pc:chgData name="Dunn, Cynthia A (Cindy) CTR USARMY CDID MNVR (USA)" userId="S::cynthia.a.dunn2.ctr@army.mil::ac76d239-f850-40cc-8ffa-1b3b219d06f3" providerId="AD" clId="Web-{0E5B5288-87CA-4215-A108-FC936FC6D68C}" dt="2025-05-13T12:37:00.807" v="122"/>
        <pc:sldMkLst>
          <pc:docMk/>
          <pc:sldMk cId="3071208455" sldId="413"/>
        </pc:sldMkLst>
        <pc:spChg chg="mod">
          <ac:chgData name="Dunn, Cynthia A (Cindy) CTR USARMY CDID MNVR (USA)" userId="S::cynthia.a.dunn2.ctr@army.mil::ac76d239-f850-40cc-8ffa-1b3b219d06f3" providerId="AD" clId="Web-{0E5B5288-87CA-4215-A108-FC936FC6D68C}" dt="2025-05-13T12:36:40.604" v="118" actId="20577"/>
          <ac:spMkLst>
            <pc:docMk/>
            <pc:sldMk cId="3071208455" sldId="413"/>
            <ac:spMk id="4" creationId="{00000000-0000-0000-0000-000000000000}"/>
          </ac:spMkLst>
        </pc:spChg>
      </pc:sldChg>
    </pc:docChg>
  </pc:docChgLst>
  <pc:docChgLst>
    <pc:chgData name="Dunn, Cynthia A (Cindy) CTR USARMY CDID MNVR (USA)" userId="S::cynthia.a.dunn2.ctr@army.mil::ac76d239-f850-40cc-8ffa-1b3b219d06f3" providerId="AD" clId="Web-{EDCD0A41-536F-46B0-AD26-6470AA62C91D}"/>
    <pc:docChg chg="modSld">
      <pc:chgData name="Dunn, Cynthia A (Cindy) CTR USARMY CDID MNVR (USA)" userId="S::cynthia.a.dunn2.ctr@army.mil::ac76d239-f850-40cc-8ffa-1b3b219d06f3" providerId="AD" clId="Web-{EDCD0A41-536F-46B0-AD26-6470AA62C91D}" dt="2025-05-02T19:07:25.011" v="6"/>
      <pc:docMkLst>
        <pc:docMk/>
      </pc:docMkLst>
      <pc:sldChg chg="modNotes">
        <pc:chgData name="Dunn, Cynthia A (Cindy) CTR USARMY CDID MNVR (USA)" userId="S::cynthia.a.dunn2.ctr@army.mil::ac76d239-f850-40cc-8ffa-1b3b219d06f3" providerId="AD" clId="Web-{EDCD0A41-536F-46B0-AD26-6470AA62C91D}" dt="2025-05-02T19:07:25.011" v="6"/>
        <pc:sldMkLst>
          <pc:docMk/>
          <pc:sldMk cId="2120070367" sldId="332"/>
        </pc:sldMkLst>
      </pc:sldChg>
      <pc:sldChg chg="modNotes">
        <pc:chgData name="Dunn, Cynthia A (Cindy) CTR USARMY CDID MNVR (USA)" userId="S::cynthia.a.dunn2.ctr@army.mil::ac76d239-f850-40cc-8ffa-1b3b219d06f3" providerId="AD" clId="Web-{EDCD0A41-536F-46B0-AD26-6470AA62C91D}" dt="2025-05-02T19:01:40.256" v="1"/>
        <pc:sldMkLst>
          <pc:docMk/>
          <pc:sldMk cId="3526626487" sldId="363"/>
        </pc:sldMkLst>
      </pc:sldChg>
    </pc:docChg>
  </pc:docChgLst>
  <pc:docChgLst>
    <pc:chgData name="Miller, Stephen E CTR USARMY CDID MNVR (USA)" userId="S::stephen.e.miller14.ctr@army.mil::3493613e-1c6e-4e83-ae73-7426e8002cf3" providerId="AD" clId="Web-{DCA5FC51-6F24-4045-8B85-24F65767FC75}"/>
    <pc:docChg chg="modSld">
      <pc:chgData name="Miller, Stephen E CTR USARMY CDID MNVR (USA)" userId="S::stephen.e.miller14.ctr@army.mil::3493613e-1c6e-4e83-ae73-7426e8002cf3" providerId="AD" clId="Web-{DCA5FC51-6F24-4045-8B85-24F65767FC75}" dt="2025-05-12T20:40:21.702" v="9"/>
      <pc:docMkLst>
        <pc:docMk/>
      </pc:docMkLst>
      <pc:sldChg chg="modNotes">
        <pc:chgData name="Miller, Stephen E CTR USARMY CDID MNVR (USA)" userId="S::stephen.e.miller14.ctr@army.mil::3493613e-1c6e-4e83-ae73-7426e8002cf3" providerId="AD" clId="Web-{DCA5FC51-6F24-4045-8B85-24F65767FC75}" dt="2025-05-12T20:39:06.716" v="4"/>
        <pc:sldMkLst>
          <pc:docMk/>
          <pc:sldMk cId="1199180499" sldId="356"/>
        </pc:sldMkLst>
      </pc:sldChg>
      <pc:sldChg chg="modNotes">
        <pc:chgData name="Miller, Stephen E CTR USARMY CDID MNVR (USA)" userId="S::stephen.e.miller14.ctr@army.mil::3493613e-1c6e-4e83-ae73-7426e8002cf3" providerId="AD" clId="Web-{DCA5FC51-6F24-4045-8B85-24F65767FC75}" dt="2025-05-12T20:39:41.638" v="6"/>
        <pc:sldMkLst>
          <pc:docMk/>
          <pc:sldMk cId="3528207305" sldId="403"/>
        </pc:sldMkLst>
      </pc:sldChg>
      <pc:sldChg chg="modNotes">
        <pc:chgData name="Miller, Stephen E CTR USARMY CDID MNVR (USA)" userId="S::stephen.e.miller14.ctr@army.mil::3493613e-1c6e-4e83-ae73-7426e8002cf3" providerId="AD" clId="Web-{DCA5FC51-6F24-4045-8B85-24F65767FC75}" dt="2025-05-12T20:40:21.702" v="9"/>
        <pc:sldMkLst>
          <pc:docMk/>
          <pc:sldMk cId="3829757374" sldId="40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B2B008-AFEE-4A25-B902-590137FB98AE}"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95D9FD36-8B13-41AE-A102-FA90B1600A69}">
      <dgm:prSet phldrT="[Text]" custT="1"/>
      <dgm:spPr>
        <a:solidFill>
          <a:srgbClr val="2B56AB"/>
        </a:solidFill>
      </dgm:spPr>
      <dgm:t>
        <a:bodyPr/>
        <a:lstStyle/>
        <a:p>
          <a:r>
            <a:rPr lang="en-US" sz="2400"/>
            <a:t>Modeling</a:t>
          </a:r>
        </a:p>
      </dgm:t>
    </dgm:pt>
    <dgm:pt modelId="{BB93BB43-25C5-4A40-ADA3-3B841D6CA5B0}" type="parTrans" cxnId="{32522D48-8F60-4D82-8B68-DFA74FB61248}">
      <dgm:prSet/>
      <dgm:spPr/>
      <dgm:t>
        <a:bodyPr/>
        <a:lstStyle/>
        <a:p>
          <a:endParaRPr lang="en-US"/>
        </a:p>
      </dgm:t>
    </dgm:pt>
    <dgm:pt modelId="{864CBE8C-B550-4097-8D82-13AA199E0DBB}" type="sibTrans" cxnId="{32522D48-8F60-4D82-8B68-DFA74FB61248}">
      <dgm:prSet/>
      <dgm:spPr/>
      <dgm:t>
        <a:bodyPr/>
        <a:lstStyle/>
        <a:p>
          <a:endParaRPr lang="en-US"/>
        </a:p>
      </dgm:t>
    </dgm:pt>
    <dgm:pt modelId="{089FA66D-9E54-4052-B033-5E64BF65B454}">
      <dgm:prSet phldrT="[Text]" custT="1"/>
      <dgm:spPr/>
      <dgm:t>
        <a:bodyPr/>
        <a:lstStyle/>
        <a:p>
          <a:pPr algn="ctr"/>
          <a:r>
            <a:rPr lang="en-US" sz="1600" b="1"/>
            <a:t>Consult with customer/current SMEs</a:t>
          </a:r>
        </a:p>
      </dgm:t>
    </dgm:pt>
    <dgm:pt modelId="{2B3EA38A-DEB1-48CC-94B4-2B5E791EE0F2}" type="parTrans" cxnId="{1E271A5E-7025-44F3-872D-659D78EB7275}">
      <dgm:prSet/>
      <dgm:spPr/>
      <dgm:t>
        <a:bodyPr/>
        <a:lstStyle/>
        <a:p>
          <a:endParaRPr lang="en-US"/>
        </a:p>
      </dgm:t>
    </dgm:pt>
    <dgm:pt modelId="{09A4A480-BDA5-4593-B453-03D815B9B2D5}" type="sibTrans" cxnId="{1E271A5E-7025-44F3-872D-659D78EB7275}">
      <dgm:prSet/>
      <dgm:spPr/>
      <dgm:t>
        <a:bodyPr/>
        <a:lstStyle/>
        <a:p>
          <a:endParaRPr lang="en-US"/>
        </a:p>
      </dgm:t>
    </dgm:pt>
    <dgm:pt modelId="{5AE61765-A6D3-4AA5-8933-04260AA2987A}">
      <dgm:prSet phldrT="[Text]" custT="1"/>
      <dgm:spPr/>
      <dgm:t>
        <a:bodyPr/>
        <a:lstStyle/>
        <a:p>
          <a:r>
            <a:rPr lang="en-US" sz="1600" b="1"/>
            <a:t> Experiment design     and learning demands</a:t>
          </a:r>
        </a:p>
      </dgm:t>
    </dgm:pt>
    <dgm:pt modelId="{06351F37-9534-42E3-ADCB-EDB5F9F41EDA}" type="parTrans" cxnId="{848D2982-1D61-419E-B5BE-A5932B5EC63D}">
      <dgm:prSet/>
      <dgm:spPr/>
      <dgm:t>
        <a:bodyPr/>
        <a:lstStyle/>
        <a:p>
          <a:endParaRPr lang="en-US"/>
        </a:p>
      </dgm:t>
    </dgm:pt>
    <dgm:pt modelId="{2E1DBE31-3965-4BFA-8015-6FDB5E63306A}" type="sibTrans" cxnId="{848D2982-1D61-419E-B5BE-A5932B5EC63D}">
      <dgm:prSet/>
      <dgm:spPr/>
      <dgm:t>
        <a:bodyPr/>
        <a:lstStyle/>
        <a:p>
          <a:endParaRPr lang="en-US"/>
        </a:p>
      </dgm:t>
    </dgm:pt>
    <dgm:pt modelId="{BA3152B5-72BB-43FD-8837-A4AE8393FDF5}">
      <dgm:prSet phldrT="[Text]" custT="1"/>
      <dgm:spPr>
        <a:solidFill>
          <a:srgbClr val="2B56AB"/>
        </a:solidFill>
      </dgm:spPr>
      <dgm:t>
        <a:bodyPr/>
        <a:lstStyle/>
        <a:p>
          <a:r>
            <a:rPr lang="en-US" sz="2400"/>
            <a:t>Interoperability of Simulations</a:t>
          </a:r>
        </a:p>
      </dgm:t>
    </dgm:pt>
    <dgm:pt modelId="{B2FE4489-AF4D-4C1E-AC27-22688AACBEE9}" type="parTrans" cxnId="{CC87CB63-E2E0-4BDF-8C64-6F14857141B6}">
      <dgm:prSet/>
      <dgm:spPr/>
      <dgm:t>
        <a:bodyPr/>
        <a:lstStyle/>
        <a:p>
          <a:endParaRPr lang="en-US"/>
        </a:p>
      </dgm:t>
    </dgm:pt>
    <dgm:pt modelId="{FB395DC8-4427-42AF-AE4C-714531F9264A}" type="sibTrans" cxnId="{CC87CB63-E2E0-4BDF-8C64-6F14857141B6}">
      <dgm:prSet/>
      <dgm:spPr/>
      <dgm:t>
        <a:bodyPr/>
        <a:lstStyle/>
        <a:p>
          <a:endParaRPr lang="en-US"/>
        </a:p>
      </dgm:t>
    </dgm:pt>
    <dgm:pt modelId="{2F1A4FB6-E64D-449B-9EA0-996AB4FA55D0}">
      <dgm:prSet phldrT="[Text]" custT="1"/>
      <dgm:spPr/>
      <dgm:t>
        <a:bodyPr/>
        <a:lstStyle/>
        <a:p>
          <a:endParaRPr lang="en-US" sz="1600"/>
        </a:p>
        <a:p>
          <a:r>
            <a:rPr lang="en-US" sz="1600" b="1"/>
            <a:t>- Accredit each individual simulation</a:t>
          </a:r>
        </a:p>
        <a:p>
          <a:r>
            <a:rPr lang="en-US" sz="1600" b="1"/>
            <a:t>- Crawl-walk-run</a:t>
          </a:r>
        </a:p>
        <a:p>
          <a:endParaRPr lang="en-US" sz="1400"/>
        </a:p>
      </dgm:t>
    </dgm:pt>
    <dgm:pt modelId="{7985017F-AA46-46D0-A5A1-DBE33E01BAAC}" type="parTrans" cxnId="{90A5F697-291F-4B59-AEBF-B5A470EA52D1}">
      <dgm:prSet/>
      <dgm:spPr/>
      <dgm:t>
        <a:bodyPr/>
        <a:lstStyle/>
        <a:p>
          <a:endParaRPr lang="en-US"/>
        </a:p>
      </dgm:t>
    </dgm:pt>
    <dgm:pt modelId="{A87BC9F7-3832-46F2-8253-D7596D853DDB}" type="sibTrans" cxnId="{90A5F697-291F-4B59-AEBF-B5A470EA52D1}">
      <dgm:prSet/>
      <dgm:spPr/>
      <dgm:t>
        <a:bodyPr/>
        <a:lstStyle/>
        <a:p>
          <a:endParaRPr lang="en-US"/>
        </a:p>
      </dgm:t>
    </dgm:pt>
    <dgm:pt modelId="{9DEF560C-2A9A-44D6-B0EE-D50D5CBDA5FE}">
      <dgm:prSet phldrT="[Text]" custT="1"/>
      <dgm:spPr/>
      <dgm:t>
        <a:bodyPr/>
        <a:lstStyle/>
        <a:p>
          <a:r>
            <a:rPr lang="en-US" sz="1400" b="1"/>
            <a:t>- </a:t>
          </a:r>
          <a:r>
            <a:rPr lang="en-US" sz="1600" b="1"/>
            <a:t>Integration Test Plan</a:t>
          </a:r>
        </a:p>
        <a:p>
          <a:r>
            <a:rPr lang="en-US" sz="1600" b="1"/>
            <a:t>- Quality Control checklists</a:t>
          </a:r>
        </a:p>
      </dgm:t>
    </dgm:pt>
    <dgm:pt modelId="{98323B3B-18B5-429A-9B8A-D0786863AA30}" type="parTrans" cxnId="{DB52DAE2-0BFB-47FC-85CD-649F6418FC30}">
      <dgm:prSet/>
      <dgm:spPr/>
      <dgm:t>
        <a:bodyPr/>
        <a:lstStyle/>
        <a:p>
          <a:endParaRPr lang="en-US"/>
        </a:p>
      </dgm:t>
    </dgm:pt>
    <dgm:pt modelId="{C0A07848-DF4B-4661-8D08-07F855F75D53}" type="sibTrans" cxnId="{DB52DAE2-0BFB-47FC-85CD-649F6418FC30}">
      <dgm:prSet/>
      <dgm:spPr/>
      <dgm:t>
        <a:bodyPr/>
        <a:lstStyle/>
        <a:p>
          <a:endParaRPr lang="en-US"/>
        </a:p>
      </dgm:t>
    </dgm:pt>
    <dgm:pt modelId="{141A69C3-5C37-43BE-8E29-50C7F3A7A243}">
      <dgm:prSet phldrT="[Text]" custT="1"/>
      <dgm:spPr>
        <a:solidFill>
          <a:srgbClr val="2B56AB"/>
        </a:solidFill>
      </dgm:spPr>
      <dgm:t>
        <a:bodyPr/>
        <a:lstStyle/>
        <a:p>
          <a:r>
            <a:rPr lang="en-US" sz="2400"/>
            <a:t>Verification</a:t>
          </a:r>
        </a:p>
      </dgm:t>
    </dgm:pt>
    <dgm:pt modelId="{E7F3D92D-518F-46AC-958F-46FE1EA29F14}" type="parTrans" cxnId="{455204B7-9B96-4356-B83C-FFF221C4B1E4}">
      <dgm:prSet/>
      <dgm:spPr/>
      <dgm:t>
        <a:bodyPr/>
        <a:lstStyle/>
        <a:p>
          <a:endParaRPr lang="en-US"/>
        </a:p>
      </dgm:t>
    </dgm:pt>
    <dgm:pt modelId="{8F4A155B-0554-422F-AF2E-4C1884A53AF1}" type="sibTrans" cxnId="{455204B7-9B96-4356-B83C-FFF221C4B1E4}">
      <dgm:prSet/>
      <dgm:spPr/>
      <dgm:t>
        <a:bodyPr/>
        <a:lstStyle/>
        <a:p>
          <a:endParaRPr lang="en-US"/>
        </a:p>
      </dgm:t>
    </dgm:pt>
    <dgm:pt modelId="{54040CB5-286E-444C-B942-E5DE0735F168}">
      <dgm:prSet phldrT="[Text]" custT="1"/>
      <dgm:spPr/>
      <dgm:t>
        <a:bodyPr/>
        <a:lstStyle/>
        <a:p>
          <a:pPr>
            <a:spcAft>
              <a:spcPts val="900"/>
            </a:spcAft>
          </a:pPr>
          <a:r>
            <a:rPr lang="en-US" sz="1600" b="1"/>
            <a:t>- Communicate with developers</a:t>
          </a:r>
        </a:p>
        <a:p>
          <a:pPr>
            <a:spcAft>
              <a:spcPts val="900"/>
            </a:spcAft>
          </a:pPr>
          <a:r>
            <a:rPr lang="en-US" sz="1600" b="1"/>
            <a:t> - Regression testing</a:t>
          </a:r>
        </a:p>
      </dgm:t>
    </dgm:pt>
    <dgm:pt modelId="{679A871B-EAE5-43F1-8681-9F648D938C49}" type="parTrans" cxnId="{47F5F9A2-2A3A-411E-A518-E6A2C5068247}">
      <dgm:prSet/>
      <dgm:spPr/>
      <dgm:t>
        <a:bodyPr/>
        <a:lstStyle/>
        <a:p>
          <a:endParaRPr lang="en-US"/>
        </a:p>
      </dgm:t>
    </dgm:pt>
    <dgm:pt modelId="{F258DB64-F619-4559-AD41-C587309D9486}" type="sibTrans" cxnId="{47F5F9A2-2A3A-411E-A518-E6A2C5068247}">
      <dgm:prSet/>
      <dgm:spPr/>
      <dgm:t>
        <a:bodyPr/>
        <a:lstStyle/>
        <a:p>
          <a:endParaRPr lang="en-US"/>
        </a:p>
      </dgm:t>
    </dgm:pt>
    <dgm:pt modelId="{BCB21A4F-1EFA-418F-946D-468BBD671153}">
      <dgm:prSet phldrT="[Text]" custT="1"/>
      <dgm:spPr/>
      <dgm:t>
        <a:bodyPr/>
        <a:lstStyle/>
        <a:p>
          <a:endParaRPr lang="en-US" sz="1800"/>
        </a:p>
        <a:p>
          <a:r>
            <a:rPr lang="en-US" sz="1400" b="1"/>
            <a:t>- </a:t>
          </a:r>
          <a:r>
            <a:rPr lang="en-US" sz="1600" b="1"/>
            <a:t>Version Description Document</a:t>
          </a:r>
        </a:p>
        <a:p>
          <a:r>
            <a:rPr lang="en-US" sz="1600" b="1"/>
            <a:t>- Operator manual</a:t>
          </a:r>
        </a:p>
        <a:p>
          <a:endParaRPr lang="en-US" sz="1800"/>
        </a:p>
      </dgm:t>
    </dgm:pt>
    <dgm:pt modelId="{B2399262-3237-42B7-93DF-8D48FB86892D}" type="parTrans" cxnId="{9D1F7E78-2288-4588-8EEB-9D5EA804D464}">
      <dgm:prSet/>
      <dgm:spPr/>
      <dgm:t>
        <a:bodyPr/>
        <a:lstStyle/>
        <a:p>
          <a:endParaRPr lang="en-US"/>
        </a:p>
      </dgm:t>
    </dgm:pt>
    <dgm:pt modelId="{088E85BB-CB77-4FAF-A267-B317EDD727C8}" type="sibTrans" cxnId="{9D1F7E78-2288-4588-8EEB-9D5EA804D464}">
      <dgm:prSet/>
      <dgm:spPr/>
      <dgm:t>
        <a:bodyPr/>
        <a:lstStyle/>
        <a:p>
          <a:endParaRPr lang="en-US"/>
        </a:p>
      </dgm:t>
    </dgm:pt>
    <dgm:pt modelId="{471F3C9E-6810-43C5-896D-D023BB04E745}">
      <dgm:prSet phldrT="[Text]" custT="1"/>
      <dgm:spPr>
        <a:solidFill>
          <a:srgbClr val="2B56AB"/>
        </a:solidFill>
      </dgm:spPr>
      <dgm:t>
        <a:bodyPr/>
        <a:lstStyle/>
        <a:p>
          <a:r>
            <a:rPr lang="en-US" sz="2400"/>
            <a:t>Validation</a:t>
          </a:r>
        </a:p>
      </dgm:t>
    </dgm:pt>
    <dgm:pt modelId="{27CD4930-5DC1-4CED-B73D-6EBF8A387764}" type="parTrans" cxnId="{2561D315-C4E9-4AC7-A484-BE8072A5FCE2}">
      <dgm:prSet/>
      <dgm:spPr/>
      <dgm:t>
        <a:bodyPr/>
        <a:lstStyle/>
        <a:p>
          <a:endParaRPr lang="en-US"/>
        </a:p>
      </dgm:t>
    </dgm:pt>
    <dgm:pt modelId="{A0284675-FE54-4169-B912-9C7786EC6097}" type="sibTrans" cxnId="{2561D315-C4E9-4AC7-A484-BE8072A5FCE2}">
      <dgm:prSet/>
      <dgm:spPr/>
      <dgm:t>
        <a:bodyPr/>
        <a:lstStyle/>
        <a:p>
          <a:endParaRPr lang="en-US"/>
        </a:p>
      </dgm:t>
    </dgm:pt>
    <dgm:pt modelId="{C941E259-F1ED-4EAE-9FF8-8E8F715314D3}">
      <dgm:prSet phldrT="[Text]" custT="1"/>
      <dgm:spPr>
        <a:solidFill>
          <a:srgbClr val="CDCDDF"/>
        </a:solidFill>
      </dgm:spPr>
      <dgm:t>
        <a:bodyPr/>
        <a:lstStyle/>
        <a:p>
          <a:pPr>
            <a:spcAft>
              <a:spcPts val="1100"/>
            </a:spcAft>
          </a:pPr>
          <a:r>
            <a:rPr lang="en-US" sz="1400" b="1"/>
            <a:t>- </a:t>
          </a:r>
          <a:r>
            <a:rPr lang="en-US" sz="1600" b="1"/>
            <a:t>Linux scripts</a:t>
          </a:r>
        </a:p>
        <a:p>
          <a:pPr>
            <a:spcAft>
              <a:spcPts val="1100"/>
            </a:spcAft>
          </a:pPr>
          <a:r>
            <a:rPr lang="en-US" sz="1600" b="1"/>
            <a:t>- Weapon-Munition-Sensor List (WMSL)</a:t>
          </a:r>
        </a:p>
      </dgm:t>
    </dgm:pt>
    <dgm:pt modelId="{7D13F640-C7E6-4D6E-86E1-3787FA6DDD97}" type="parTrans" cxnId="{3D40FE64-06B1-477F-A88A-72C0B0BA5AEA}">
      <dgm:prSet/>
      <dgm:spPr/>
      <dgm:t>
        <a:bodyPr/>
        <a:lstStyle/>
        <a:p>
          <a:endParaRPr lang="en-US"/>
        </a:p>
      </dgm:t>
    </dgm:pt>
    <dgm:pt modelId="{01E9456C-5195-493D-8247-0B9BE8EB6D50}" type="sibTrans" cxnId="{3D40FE64-06B1-477F-A88A-72C0B0BA5AEA}">
      <dgm:prSet/>
      <dgm:spPr/>
      <dgm:t>
        <a:bodyPr/>
        <a:lstStyle/>
        <a:p>
          <a:endParaRPr lang="en-US"/>
        </a:p>
      </dgm:t>
    </dgm:pt>
    <dgm:pt modelId="{5D8430A8-EE21-464B-97DF-A26040FF0B68}">
      <dgm:prSet phldrT="[Text]" custT="1"/>
      <dgm:spPr>
        <a:solidFill>
          <a:srgbClr val="CDCDDF"/>
        </a:solidFill>
      </dgm:spPr>
      <dgm:t>
        <a:bodyPr/>
        <a:lstStyle/>
        <a:p>
          <a:r>
            <a:rPr lang="en-US" sz="1600" b="1"/>
            <a:t>Consult with customer/current SMEs</a:t>
          </a:r>
        </a:p>
      </dgm:t>
    </dgm:pt>
    <dgm:pt modelId="{B8A3E286-3DEA-4222-9640-A03028FF1B95}" type="parTrans" cxnId="{D3745BA9-EA12-4E27-B5A8-FDBFCC304930}">
      <dgm:prSet/>
      <dgm:spPr/>
      <dgm:t>
        <a:bodyPr/>
        <a:lstStyle/>
        <a:p>
          <a:endParaRPr lang="en-US"/>
        </a:p>
      </dgm:t>
    </dgm:pt>
    <dgm:pt modelId="{804A854F-8391-47DF-8599-8007AC0BFFA1}" type="sibTrans" cxnId="{D3745BA9-EA12-4E27-B5A8-FDBFCC304930}">
      <dgm:prSet/>
      <dgm:spPr/>
      <dgm:t>
        <a:bodyPr/>
        <a:lstStyle/>
        <a:p>
          <a:endParaRPr lang="en-US"/>
        </a:p>
      </dgm:t>
    </dgm:pt>
    <dgm:pt modelId="{C3D56837-1D05-9F4D-97B6-2B66CA448DB0}">
      <dgm:prSet phldrT="[Text]" custT="1"/>
      <dgm:spPr>
        <a:solidFill>
          <a:srgbClr val="2B56AB"/>
        </a:solidFill>
      </dgm:spPr>
      <dgm:t>
        <a:bodyPr/>
        <a:lstStyle/>
        <a:p>
          <a:r>
            <a:rPr lang="en-US" sz="2400"/>
            <a:t>Authoritative Data</a:t>
          </a:r>
        </a:p>
      </dgm:t>
    </dgm:pt>
    <dgm:pt modelId="{60C49217-5842-2146-83C7-321C96BF0E35}" type="parTrans" cxnId="{B08D44A9-06D6-9944-AEE4-48B8D159E30E}">
      <dgm:prSet/>
      <dgm:spPr/>
      <dgm:t>
        <a:bodyPr/>
        <a:lstStyle/>
        <a:p>
          <a:endParaRPr lang="en-US"/>
        </a:p>
      </dgm:t>
    </dgm:pt>
    <dgm:pt modelId="{C17A2499-20D2-8B49-B83A-69737F4DD817}" type="sibTrans" cxnId="{B08D44A9-06D6-9944-AEE4-48B8D159E30E}">
      <dgm:prSet/>
      <dgm:spPr/>
      <dgm:t>
        <a:bodyPr/>
        <a:lstStyle/>
        <a:p>
          <a:endParaRPr lang="en-US"/>
        </a:p>
      </dgm:t>
    </dgm:pt>
    <dgm:pt modelId="{AB27A17A-EB1C-084F-AB87-E08E90A479FB}">
      <dgm:prSet phldrT="[Text]" custT="1"/>
      <dgm:spPr/>
      <dgm:t>
        <a:bodyPr/>
        <a:lstStyle/>
        <a:p>
          <a:r>
            <a:rPr lang="en-US" sz="1600" b="1"/>
            <a:t>- Request data</a:t>
          </a:r>
        </a:p>
        <a:p>
          <a:r>
            <a:rPr lang="en-US" sz="1600" b="1"/>
            <a:t>- Ingest data into simulation</a:t>
          </a:r>
        </a:p>
      </dgm:t>
    </dgm:pt>
    <dgm:pt modelId="{396A2983-D7BA-604E-90B6-5416EE6B7BCD}" type="parTrans" cxnId="{0917291A-9BBF-B74E-8D10-68E21228D652}">
      <dgm:prSet/>
      <dgm:spPr/>
      <dgm:t>
        <a:bodyPr/>
        <a:lstStyle/>
        <a:p>
          <a:endParaRPr lang="en-US"/>
        </a:p>
      </dgm:t>
    </dgm:pt>
    <dgm:pt modelId="{53FE13F9-FFA3-FC48-A5A6-6CFCD3AC7678}" type="sibTrans" cxnId="{0917291A-9BBF-B74E-8D10-68E21228D652}">
      <dgm:prSet/>
      <dgm:spPr/>
      <dgm:t>
        <a:bodyPr/>
        <a:lstStyle/>
        <a:p>
          <a:endParaRPr lang="en-US"/>
        </a:p>
      </dgm:t>
    </dgm:pt>
    <dgm:pt modelId="{758D25CE-022F-084B-AB4A-48511C97C060}">
      <dgm:prSet phldrT="[Text]" custT="1"/>
      <dgm:spPr/>
      <dgm:t>
        <a:bodyPr/>
        <a:lstStyle/>
        <a:p>
          <a:r>
            <a:rPr lang="en-US" sz="1600" b="1"/>
            <a:t>Electronic Data Request System (eDRS)</a:t>
          </a:r>
        </a:p>
      </dgm:t>
    </dgm:pt>
    <dgm:pt modelId="{6F8EB51F-822D-D345-B68A-8C29FB4DA229}" type="sibTrans" cxnId="{AB810975-7DB8-6140-990D-3B2B5354BCB4}">
      <dgm:prSet/>
      <dgm:spPr/>
      <dgm:t>
        <a:bodyPr/>
        <a:lstStyle/>
        <a:p>
          <a:endParaRPr lang="en-US"/>
        </a:p>
      </dgm:t>
    </dgm:pt>
    <dgm:pt modelId="{C05CEEFC-973E-C14D-BED6-D72EAC968499}" type="parTrans" cxnId="{AB810975-7DB8-6140-990D-3B2B5354BCB4}">
      <dgm:prSet/>
      <dgm:spPr/>
      <dgm:t>
        <a:bodyPr/>
        <a:lstStyle/>
        <a:p>
          <a:endParaRPr lang="en-US"/>
        </a:p>
      </dgm:t>
    </dgm:pt>
    <dgm:pt modelId="{13FB2501-508D-429C-BEC8-1452B89DD71F}" type="pres">
      <dgm:prSet presAssocID="{E4B2B008-AFEE-4A25-B902-590137FB98AE}" presName="Name0" presStyleCnt="0">
        <dgm:presLayoutVars>
          <dgm:chPref val="3"/>
          <dgm:dir/>
          <dgm:animLvl val="lvl"/>
          <dgm:resizeHandles/>
        </dgm:presLayoutVars>
      </dgm:prSet>
      <dgm:spPr/>
    </dgm:pt>
    <dgm:pt modelId="{5986BF9B-0FCF-42A6-A1DA-C293504F3F40}" type="pres">
      <dgm:prSet presAssocID="{95D9FD36-8B13-41AE-A102-FA90B1600A69}" presName="horFlow" presStyleCnt="0"/>
      <dgm:spPr/>
    </dgm:pt>
    <dgm:pt modelId="{60213F31-6D7C-473C-9973-037E12AA8F7F}" type="pres">
      <dgm:prSet presAssocID="{95D9FD36-8B13-41AE-A102-FA90B1600A69}" presName="bigChev" presStyleLbl="node1" presStyleIdx="0" presStyleCnt="5" custScaleX="118761" custScaleY="87922" custLinFactX="-19485" custLinFactNeighborX="-100000"/>
      <dgm:spPr/>
    </dgm:pt>
    <dgm:pt modelId="{621ACD23-C36A-4B44-BE38-58C887619AF0}" type="pres">
      <dgm:prSet presAssocID="{2B3EA38A-DEB1-48CC-94B4-2B5E791EE0F2}" presName="parTrans" presStyleCnt="0"/>
      <dgm:spPr/>
    </dgm:pt>
    <dgm:pt modelId="{B4552BEE-917A-448E-9171-86B8C18FA015}" type="pres">
      <dgm:prSet presAssocID="{089FA66D-9E54-4052-B033-5E64BF65B454}" presName="node" presStyleLbl="alignAccFollowNode1" presStyleIdx="0" presStyleCnt="10" custScaleX="161894" custScaleY="111703" custLinFactX="-5985" custLinFactNeighborX="-100000" custLinFactNeighborY="2545">
        <dgm:presLayoutVars>
          <dgm:bulletEnabled val="1"/>
        </dgm:presLayoutVars>
      </dgm:prSet>
      <dgm:spPr/>
    </dgm:pt>
    <dgm:pt modelId="{4F0715E5-825A-4AC6-8CAB-1F3B171F130D}" type="pres">
      <dgm:prSet presAssocID="{09A4A480-BDA5-4593-B453-03D815B9B2D5}" presName="sibTrans" presStyleCnt="0"/>
      <dgm:spPr/>
    </dgm:pt>
    <dgm:pt modelId="{095E1924-6EC3-4EFF-99B8-D4A75C724D12}" type="pres">
      <dgm:prSet presAssocID="{5AE61765-A6D3-4AA5-8933-04260AA2987A}" presName="node" presStyleLbl="alignAccFollowNode1" presStyleIdx="1" presStyleCnt="10" custScaleX="153170" custScaleY="111777" custLinFactX="-4811" custLinFactNeighborX="-100000" custLinFactNeighborY="3515">
        <dgm:presLayoutVars>
          <dgm:bulletEnabled val="1"/>
        </dgm:presLayoutVars>
      </dgm:prSet>
      <dgm:spPr/>
    </dgm:pt>
    <dgm:pt modelId="{7A42DC66-646C-459D-9644-18A972997C0B}" type="pres">
      <dgm:prSet presAssocID="{95D9FD36-8B13-41AE-A102-FA90B1600A69}" presName="vSp" presStyleCnt="0"/>
      <dgm:spPr/>
    </dgm:pt>
    <dgm:pt modelId="{F78EF8EE-B4D6-4C30-BD9C-5A76DE4CF56D}" type="pres">
      <dgm:prSet presAssocID="{BA3152B5-72BB-43FD-8837-A4AE8393FDF5}" presName="horFlow" presStyleCnt="0"/>
      <dgm:spPr/>
    </dgm:pt>
    <dgm:pt modelId="{5D45013A-5F80-4DB1-90A7-0C6B784C1051}" type="pres">
      <dgm:prSet presAssocID="{BA3152B5-72BB-43FD-8837-A4AE8393FDF5}" presName="bigChev" presStyleLbl="node1" presStyleIdx="1" presStyleCnt="5" custScaleX="119590" custScaleY="88884" custLinFactX="-4283" custLinFactNeighborX="-100000" custLinFactNeighborY="-3262"/>
      <dgm:spPr/>
    </dgm:pt>
    <dgm:pt modelId="{01DF21B5-BB10-49EF-B39D-3A7D03AC8B06}" type="pres">
      <dgm:prSet presAssocID="{7985017F-AA46-46D0-A5A1-DBE33E01BAAC}" presName="parTrans" presStyleCnt="0"/>
      <dgm:spPr/>
    </dgm:pt>
    <dgm:pt modelId="{714CE185-2F06-4B5A-A474-2F8369663E56}" type="pres">
      <dgm:prSet presAssocID="{2F1A4FB6-E64D-449B-9EA0-996AB4FA55D0}" presName="node" presStyleLbl="alignAccFollowNode1" presStyleIdx="2" presStyleCnt="10" custScaleX="158829" custScaleY="106225" custLinFactX="-3487" custLinFactNeighborX="-100000" custLinFactNeighborY="-2400">
        <dgm:presLayoutVars>
          <dgm:bulletEnabled val="1"/>
        </dgm:presLayoutVars>
      </dgm:prSet>
      <dgm:spPr/>
    </dgm:pt>
    <dgm:pt modelId="{311BD6A1-1EB8-493F-B398-C3F0D922A1E3}" type="pres">
      <dgm:prSet presAssocID="{A87BC9F7-3832-46F2-8253-D7596D853DDB}" presName="sibTrans" presStyleCnt="0"/>
      <dgm:spPr/>
    </dgm:pt>
    <dgm:pt modelId="{1A80A3D5-1C7D-443E-B604-8481682AC38B}" type="pres">
      <dgm:prSet presAssocID="{9DEF560C-2A9A-44D6-B0EE-D50D5CBDA5FE}" presName="node" presStyleLbl="alignAccFollowNode1" presStyleIdx="3" presStyleCnt="10" custScaleX="148835" custScaleY="100604" custLinFactX="-751" custLinFactNeighborX="-100000" custLinFactNeighborY="-1264">
        <dgm:presLayoutVars>
          <dgm:bulletEnabled val="1"/>
        </dgm:presLayoutVars>
      </dgm:prSet>
      <dgm:spPr/>
    </dgm:pt>
    <dgm:pt modelId="{748CB137-4AE6-4A01-B876-31B5C6AE55FF}" type="pres">
      <dgm:prSet presAssocID="{BA3152B5-72BB-43FD-8837-A4AE8393FDF5}" presName="vSp" presStyleCnt="0"/>
      <dgm:spPr/>
    </dgm:pt>
    <dgm:pt modelId="{17DCC494-9DBE-4968-9FA3-4D8D23C7BA98}" type="pres">
      <dgm:prSet presAssocID="{141A69C3-5C37-43BE-8E29-50C7F3A7A243}" presName="horFlow" presStyleCnt="0"/>
      <dgm:spPr/>
    </dgm:pt>
    <dgm:pt modelId="{25F87719-5FEB-423A-A6CE-7548420B0DB7}" type="pres">
      <dgm:prSet presAssocID="{141A69C3-5C37-43BE-8E29-50C7F3A7A243}" presName="bigChev" presStyleLbl="node1" presStyleIdx="2" presStyleCnt="5" custScaleX="122464" custScaleY="88440" custLinFactX="-4800" custLinFactNeighborX="-100000" custLinFactNeighborY="-4576"/>
      <dgm:spPr/>
    </dgm:pt>
    <dgm:pt modelId="{6457C3F3-32DD-4364-A6B5-DC36E828C2C7}" type="pres">
      <dgm:prSet presAssocID="{679A871B-EAE5-43F1-8681-9F648D938C49}" presName="parTrans" presStyleCnt="0"/>
      <dgm:spPr/>
    </dgm:pt>
    <dgm:pt modelId="{620D89D1-A722-4AA0-A302-29F19EC6551F}" type="pres">
      <dgm:prSet presAssocID="{54040CB5-286E-444C-B942-E5DE0735F168}" presName="node" presStyleLbl="alignAccFollowNode1" presStyleIdx="4" presStyleCnt="10" custScaleX="160479" custScaleY="111841" custLinFactX="-4774" custLinFactNeighborX="-100000" custLinFactNeighborY="-5893">
        <dgm:presLayoutVars>
          <dgm:bulletEnabled val="1"/>
        </dgm:presLayoutVars>
      </dgm:prSet>
      <dgm:spPr/>
    </dgm:pt>
    <dgm:pt modelId="{FF535B2D-6019-4337-A820-7A57DD18BF71}" type="pres">
      <dgm:prSet presAssocID="{F258DB64-F619-4559-AD41-C587309D9486}" presName="sibTrans" presStyleCnt="0"/>
      <dgm:spPr/>
    </dgm:pt>
    <dgm:pt modelId="{9F07F28B-8B2D-4420-8771-0B46DE0CEA92}" type="pres">
      <dgm:prSet presAssocID="{BCB21A4F-1EFA-418F-946D-468BBD671153}" presName="node" presStyleLbl="alignAccFollowNode1" presStyleIdx="5" presStyleCnt="10" custScaleX="147444" custScaleY="113458" custLinFactX="-4297" custLinFactNeighborX="-100000" custLinFactNeighborY="-4468">
        <dgm:presLayoutVars>
          <dgm:bulletEnabled val="1"/>
        </dgm:presLayoutVars>
      </dgm:prSet>
      <dgm:spPr/>
    </dgm:pt>
    <dgm:pt modelId="{48D63C0B-8C3F-496C-8B28-E69ABFDAF0EF}" type="pres">
      <dgm:prSet presAssocID="{141A69C3-5C37-43BE-8E29-50C7F3A7A243}" presName="vSp" presStyleCnt="0"/>
      <dgm:spPr/>
    </dgm:pt>
    <dgm:pt modelId="{D0CE0DAB-A5C5-4CAA-B0E7-8E431DB8D0D5}" type="pres">
      <dgm:prSet presAssocID="{471F3C9E-6810-43C5-896D-D023BB04E745}" presName="horFlow" presStyleCnt="0"/>
      <dgm:spPr/>
    </dgm:pt>
    <dgm:pt modelId="{A73E93D7-527B-44E8-B794-328713D5517D}" type="pres">
      <dgm:prSet presAssocID="{471F3C9E-6810-43C5-896D-D023BB04E745}" presName="bigChev" presStyleLbl="node1" presStyleIdx="3" presStyleCnt="5" custScaleX="122267" custScaleY="85986" custLinFactX="-4618" custLinFactNeighborX="-100000" custLinFactNeighborY="-7359"/>
      <dgm:spPr/>
    </dgm:pt>
    <dgm:pt modelId="{1B73B547-1241-4CA8-9219-2C8476786AC7}" type="pres">
      <dgm:prSet presAssocID="{B8A3E286-3DEA-4222-9640-A03028FF1B95}" presName="parTrans" presStyleCnt="0"/>
      <dgm:spPr/>
    </dgm:pt>
    <dgm:pt modelId="{B3C7A8D4-FAD3-4F29-ABC8-EBAEE3797C34}" type="pres">
      <dgm:prSet presAssocID="{5D8430A8-EE21-464B-97DF-A26040FF0B68}" presName="node" presStyleLbl="alignAccFollowNode1" presStyleIdx="6" presStyleCnt="10" custScaleX="160380" custScaleY="102677" custLinFactX="-2786" custLinFactNeighborX="-100000" custLinFactNeighborY="-9764">
        <dgm:presLayoutVars>
          <dgm:bulletEnabled val="1"/>
        </dgm:presLayoutVars>
      </dgm:prSet>
      <dgm:spPr/>
    </dgm:pt>
    <dgm:pt modelId="{32D5A477-A180-4DC1-BCA4-A018D9A199E8}" type="pres">
      <dgm:prSet presAssocID="{804A854F-8391-47DF-8599-8007AC0BFFA1}" presName="sibTrans" presStyleCnt="0"/>
      <dgm:spPr/>
    </dgm:pt>
    <dgm:pt modelId="{12EE3345-25AB-4EB0-B457-0A732B6C71FD}" type="pres">
      <dgm:prSet presAssocID="{C941E259-F1ED-4EAE-9FF8-8E8F715314D3}" presName="node" presStyleLbl="alignAccFollowNode1" presStyleIdx="7" presStyleCnt="10" custScaleX="142086" custScaleY="101519" custLinFactX="-62" custLinFactNeighborX="-100000" custLinFactNeighborY="-7823">
        <dgm:presLayoutVars>
          <dgm:bulletEnabled val="1"/>
        </dgm:presLayoutVars>
      </dgm:prSet>
      <dgm:spPr/>
    </dgm:pt>
    <dgm:pt modelId="{1980BF13-20E0-F441-9BF1-D240AD7F59FC}" type="pres">
      <dgm:prSet presAssocID="{471F3C9E-6810-43C5-896D-D023BB04E745}" presName="vSp" presStyleCnt="0"/>
      <dgm:spPr/>
    </dgm:pt>
    <dgm:pt modelId="{3828D9C8-2C12-9A4D-8941-E3A862C7D04B}" type="pres">
      <dgm:prSet presAssocID="{C3D56837-1D05-9F4D-97B6-2B66CA448DB0}" presName="horFlow" presStyleCnt="0"/>
      <dgm:spPr/>
    </dgm:pt>
    <dgm:pt modelId="{935B11D2-C45B-8B42-8EB8-C9073F1EBAB1}" type="pres">
      <dgm:prSet presAssocID="{C3D56837-1D05-9F4D-97B6-2B66CA448DB0}" presName="bigChev" presStyleLbl="node1" presStyleIdx="4" presStyleCnt="5" custScaleX="124012" custScaleY="87939" custLinFactX="-5515" custLinFactNeighborX="-100000" custLinFactNeighborY="-9755"/>
      <dgm:spPr/>
    </dgm:pt>
    <dgm:pt modelId="{0587BA53-AE8E-1844-9158-6CFE49A6FF5D}" type="pres">
      <dgm:prSet presAssocID="{396A2983-D7BA-604E-90B6-5416EE6B7BCD}" presName="parTrans" presStyleCnt="0"/>
      <dgm:spPr/>
    </dgm:pt>
    <dgm:pt modelId="{814642BD-175B-5D4D-AE76-B255377FF6EC}" type="pres">
      <dgm:prSet presAssocID="{AB27A17A-EB1C-084F-AB87-E08E90A479FB}" presName="node" presStyleLbl="alignAccFollowNode1" presStyleIdx="8" presStyleCnt="10" custScaleX="160238" custScaleY="106486" custLinFactX="-4144" custLinFactNeighborX="-100000" custLinFactNeighborY="-10837">
        <dgm:presLayoutVars>
          <dgm:bulletEnabled val="1"/>
        </dgm:presLayoutVars>
      </dgm:prSet>
      <dgm:spPr/>
    </dgm:pt>
    <dgm:pt modelId="{AA27BAD8-3648-BA43-8AA6-255795BF0A56}" type="pres">
      <dgm:prSet presAssocID="{53FE13F9-FFA3-FC48-A5A6-6CFCD3AC7678}" presName="sibTrans" presStyleCnt="0"/>
      <dgm:spPr/>
    </dgm:pt>
    <dgm:pt modelId="{6BF14B74-811D-6045-9F51-97CBFA6891E9}" type="pres">
      <dgm:prSet presAssocID="{758D25CE-022F-084B-AB4A-48511C97C060}" presName="node" presStyleLbl="alignAccFollowNode1" presStyleIdx="9" presStyleCnt="10" custScaleX="144594" custScaleY="101846" custLinFactX="-2043" custLinFactNeighborX="-100000" custLinFactNeighborY="-10716">
        <dgm:presLayoutVars>
          <dgm:bulletEnabled val="1"/>
        </dgm:presLayoutVars>
      </dgm:prSet>
      <dgm:spPr/>
    </dgm:pt>
  </dgm:ptLst>
  <dgm:cxnLst>
    <dgm:cxn modelId="{AC026B0C-61CB-4F99-9348-6F2446557146}" type="presOf" srcId="{5D8430A8-EE21-464B-97DF-A26040FF0B68}" destId="{B3C7A8D4-FAD3-4F29-ABC8-EBAEE3797C34}" srcOrd="0" destOrd="0" presId="urn:microsoft.com/office/officeart/2005/8/layout/lProcess3"/>
    <dgm:cxn modelId="{91F14913-747C-4C58-BD76-48B69B2F7817}" type="presOf" srcId="{BA3152B5-72BB-43FD-8837-A4AE8393FDF5}" destId="{5D45013A-5F80-4DB1-90A7-0C6B784C1051}" srcOrd="0" destOrd="0" presId="urn:microsoft.com/office/officeart/2005/8/layout/lProcess3"/>
    <dgm:cxn modelId="{0BC8BB14-FCB5-4B71-8D54-51F3A015E557}" type="presOf" srcId="{9DEF560C-2A9A-44D6-B0EE-D50D5CBDA5FE}" destId="{1A80A3D5-1C7D-443E-B604-8481682AC38B}" srcOrd="0" destOrd="0" presId="urn:microsoft.com/office/officeart/2005/8/layout/lProcess3"/>
    <dgm:cxn modelId="{2561D315-C4E9-4AC7-A484-BE8072A5FCE2}" srcId="{E4B2B008-AFEE-4A25-B902-590137FB98AE}" destId="{471F3C9E-6810-43C5-896D-D023BB04E745}" srcOrd="3" destOrd="0" parTransId="{27CD4930-5DC1-4CED-B73D-6EBF8A387764}" sibTransId="{A0284675-FE54-4169-B912-9C7786EC6097}"/>
    <dgm:cxn modelId="{0917291A-9BBF-B74E-8D10-68E21228D652}" srcId="{C3D56837-1D05-9F4D-97B6-2B66CA448DB0}" destId="{AB27A17A-EB1C-084F-AB87-E08E90A479FB}" srcOrd="0" destOrd="0" parTransId="{396A2983-D7BA-604E-90B6-5416EE6B7BCD}" sibTransId="{53FE13F9-FFA3-FC48-A5A6-6CFCD3AC7678}"/>
    <dgm:cxn modelId="{F0B8161B-EA9B-5344-8BD1-7D3350C70E7F}" type="presOf" srcId="{C3D56837-1D05-9F4D-97B6-2B66CA448DB0}" destId="{935B11D2-C45B-8B42-8EB8-C9073F1EBAB1}" srcOrd="0" destOrd="0" presId="urn:microsoft.com/office/officeart/2005/8/layout/lProcess3"/>
    <dgm:cxn modelId="{CEAB252F-7810-5F41-B81F-1444C964BF38}" type="presOf" srcId="{758D25CE-022F-084B-AB4A-48511C97C060}" destId="{6BF14B74-811D-6045-9F51-97CBFA6891E9}" srcOrd="0" destOrd="0" presId="urn:microsoft.com/office/officeart/2005/8/layout/lProcess3"/>
    <dgm:cxn modelId="{3F6E1B3D-F33C-4AEB-9632-A594D02DF637}" type="presOf" srcId="{141A69C3-5C37-43BE-8E29-50C7F3A7A243}" destId="{25F87719-5FEB-423A-A6CE-7548420B0DB7}" srcOrd="0" destOrd="0" presId="urn:microsoft.com/office/officeart/2005/8/layout/lProcess3"/>
    <dgm:cxn modelId="{1E271A5E-7025-44F3-872D-659D78EB7275}" srcId="{95D9FD36-8B13-41AE-A102-FA90B1600A69}" destId="{089FA66D-9E54-4052-B033-5E64BF65B454}" srcOrd="0" destOrd="0" parTransId="{2B3EA38A-DEB1-48CC-94B4-2B5E791EE0F2}" sibTransId="{09A4A480-BDA5-4593-B453-03D815B9B2D5}"/>
    <dgm:cxn modelId="{7F2F025F-1F5E-ED40-B59D-9D0CFAFA56D8}" type="presOf" srcId="{AB27A17A-EB1C-084F-AB87-E08E90A479FB}" destId="{814642BD-175B-5D4D-AE76-B255377FF6EC}" srcOrd="0" destOrd="0" presId="urn:microsoft.com/office/officeart/2005/8/layout/lProcess3"/>
    <dgm:cxn modelId="{936B3561-67D0-4F78-B204-5F3B6D1080E4}" type="presOf" srcId="{471F3C9E-6810-43C5-896D-D023BB04E745}" destId="{A73E93D7-527B-44E8-B794-328713D5517D}" srcOrd="0" destOrd="0" presId="urn:microsoft.com/office/officeart/2005/8/layout/lProcess3"/>
    <dgm:cxn modelId="{CC87CB63-E2E0-4BDF-8C64-6F14857141B6}" srcId="{E4B2B008-AFEE-4A25-B902-590137FB98AE}" destId="{BA3152B5-72BB-43FD-8837-A4AE8393FDF5}" srcOrd="1" destOrd="0" parTransId="{B2FE4489-AF4D-4C1E-AC27-22688AACBEE9}" sibTransId="{FB395DC8-4427-42AF-AE4C-714531F9264A}"/>
    <dgm:cxn modelId="{3D40FE64-06B1-477F-A88A-72C0B0BA5AEA}" srcId="{471F3C9E-6810-43C5-896D-D023BB04E745}" destId="{C941E259-F1ED-4EAE-9FF8-8E8F715314D3}" srcOrd="1" destOrd="0" parTransId="{7D13F640-C7E6-4D6E-86E1-3787FA6DDD97}" sibTransId="{01E9456C-5195-493D-8247-0B9BE8EB6D50}"/>
    <dgm:cxn modelId="{32522D48-8F60-4D82-8B68-DFA74FB61248}" srcId="{E4B2B008-AFEE-4A25-B902-590137FB98AE}" destId="{95D9FD36-8B13-41AE-A102-FA90B1600A69}" srcOrd="0" destOrd="0" parTransId="{BB93BB43-25C5-4A40-ADA3-3B841D6CA5B0}" sibTransId="{864CBE8C-B550-4097-8D82-13AA199E0DBB}"/>
    <dgm:cxn modelId="{88D2734E-F0BD-4926-844A-80DFA6CFC112}" type="presOf" srcId="{95D9FD36-8B13-41AE-A102-FA90B1600A69}" destId="{60213F31-6D7C-473C-9973-037E12AA8F7F}" srcOrd="0" destOrd="0" presId="urn:microsoft.com/office/officeart/2005/8/layout/lProcess3"/>
    <dgm:cxn modelId="{AB810975-7DB8-6140-990D-3B2B5354BCB4}" srcId="{C3D56837-1D05-9F4D-97B6-2B66CA448DB0}" destId="{758D25CE-022F-084B-AB4A-48511C97C060}" srcOrd="1" destOrd="0" parTransId="{C05CEEFC-973E-C14D-BED6-D72EAC968499}" sibTransId="{6F8EB51F-822D-D345-B68A-8C29FB4DA229}"/>
    <dgm:cxn modelId="{9D1F7E78-2288-4588-8EEB-9D5EA804D464}" srcId="{141A69C3-5C37-43BE-8E29-50C7F3A7A243}" destId="{BCB21A4F-1EFA-418F-946D-468BBD671153}" srcOrd="1" destOrd="0" parTransId="{B2399262-3237-42B7-93DF-8D48FB86892D}" sibTransId="{088E85BB-CB77-4FAF-A267-B317EDD727C8}"/>
    <dgm:cxn modelId="{A617E558-D774-44A9-8088-90E0BF16FE89}" type="presOf" srcId="{C941E259-F1ED-4EAE-9FF8-8E8F715314D3}" destId="{12EE3345-25AB-4EB0-B457-0A732B6C71FD}" srcOrd="0" destOrd="0" presId="urn:microsoft.com/office/officeart/2005/8/layout/lProcess3"/>
    <dgm:cxn modelId="{703A3780-1DF6-4CD7-A57E-A181BEBD2101}" type="presOf" srcId="{089FA66D-9E54-4052-B033-5E64BF65B454}" destId="{B4552BEE-917A-448E-9171-86B8C18FA015}" srcOrd="0" destOrd="0" presId="urn:microsoft.com/office/officeart/2005/8/layout/lProcess3"/>
    <dgm:cxn modelId="{848D2982-1D61-419E-B5BE-A5932B5EC63D}" srcId="{95D9FD36-8B13-41AE-A102-FA90B1600A69}" destId="{5AE61765-A6D3-4AA5-8933-04260AA2987A}" srcOrd="1" destOrd="0" parTransId="{06351F37-9534-42E3-ADCB-EDB5F9F41EDA}" sibTransId="{2E1DBE31-3965-4BFA-8015-6FDB5E63306A}"/>
    <dgm:cxn modelId="{90A5F697-291F-4B59-AEBF-B5A470EA52D1}" srcId="{BA3152B5-72BB-43FD-8837-A4AE8393FDF5}" destId="{2F1A4FB6-E64D-449B-9EA0-996AB4FA55D0}" srcOrd="0" destOrd="0" parTransId="{7985017F-AA46-46D0-A5A1-DBE33E01BAAC}" sibTransId="{A87BC9F7-3832-46F2-8253-D7596D853DDB}"/>
    <dgm:cxn modelId="{9EC6F59F-67EC-45F4-9612-F012D816B4B5}" type="presOf" srcId="{E4B2B008-AFEE-4A25-B902-590137FB98AE}" destId="{13FB2501-508D-429C-BEC8-1452B89DD71F}" srcOrd="0" destOrd="0" presId="urn:microsoft.com/office/officeart/2005/8/layout/lProcess3"/>
    <dgm:cxn modelId="{47F5F9A2-2A3A-411E-A518-E6A2C5068247}" srcId="{141A69C3-5C37-43BE-8E29-50C7F3A7A243}" destId="{54040CB5-286E-444C-B942-E5DE0735F168}" srcOrd="0" destOrd="0" parTransId="{679A871B-EAE5-43F1-8681-9F648D938C49}" sibTransId="{F258DB64-F619-4559-AD41-C587309D9486}"/>
    <dgm:cxn modelId="{D3745BA9-EA12-4E27-B5A8-FDBFCC304930}" srcId="{471F3C9E-6810-43C5-896D-D023BB04E745}" destId="{5D8430A8-EE21-464B-97DF-A26040FF0B68}" srcOrd="0" destOrd="0" parTransId="{B8A3E286-3DEA-4222-9640-A03028FF1B95}" sibTransId="{804A854F-8391-47DF-8599-8007AC0BFFA1}"/>
    <dgm:cxn modelId="{B08D44A9-06D6-9944-AEE4-48B8D159E30E}" srcId="{E4B2B008-AFEE-4A25-B902-590137FB98AE}" destId="{C3D56837-1D05-9F4D-97B6-2B66CA448DB0}" srcOrd="4" destOrd="0" parTransId="{60C49217-5842-2146-83C7-321C96BF0E35}" sibTransId="{C17A2499-20D2-8B49-B83A-69737F4DD817}"/>
    <dgm:cxn modelId="{455204B7-9B96-4356-B83C-FFF221C4B1E4}" srcId="{E4B2B008-AFEE-4A25-B902-590137FB98AE}" destId="{141A69C3-5C37-43BE-8E29-50C7F3A7A243}" srcOrd="2" destOrd="0" parTransId="{E7F3D92D-518F-46AC-958F-46FE1EA29F14}" sibTransId="{8F4A155B-0554-422F-AF2E-4C1884A53AF1}"/>
    <dgm:cxn modelId="{EE22F0B7-48DA-4984-99CD-C834403CC9F8}" type="presOf" srcId="{2F1A4FB6-E64D-449B-9EA0-996AB4FA55D0}" destId="{714CE185-2F06-4B5A-A474-2F8369663E56}" srcOrd="0" destOrd="0" presId="urn:microsoft.com/office/officeart/2005/8/layout/lProcess3"/>
    <dgm:cxn modelId="{A387E5DA-0941-419D-9FC3-1A1F1F0F3B0C}" type="presOf" srcId="{5AE61765-A6D3-4AA5-8933-04260AA2987A}" destId="{095E1924-6EC3-4EFF-99B8-D4A75C724D12}" srcOrd="0" destOrd="0" presId="urn:microsoft.com/office/officeart/2005/8/layout/lProcess3"/>
    <dgm:cxn modelId="{DB52DAE2-0BFB-47FC-85CD-649F6418FC30}" srcId="{BA3152B5-72BB-43FD-8837-A4AE8393FDF5}" destId="{9DEF560C-2A9A-44D6-B0EE-D50D5CBDA5FE}" srcOrd="1" destOrd="0" parTransId="{98323B3B-18B5-429A-9B8A-D0786863AA30}" sibTransId="{C0A07848-DF4B-4661-8D08-07F855F75D53}"/>
    <dgm:cxn modelId="{F1A1FCE7-7472-40EE-8ADC-61FD9373674A}" type="presOf" srcId="{54040CB5-286E-444C-B942-E5DE0735F168}" destId="{620D89D1-A722-4AA0-A302-29F19EC6551F}" srcOrd="0" destOrd="0" presId="urn:microsoft.com/office/officeart/2005/8/layout/lProcess3"/>
    <dgm:cxn modelId="{BE48B1FA-8409-4E38-B318-7BEF0CF2EE0A}" type="presOf" srcId="{BCB21A4F-1EFA-418F-946D-468BBD671153}" destId="{9F07F28B-8B2D-4420-8771-0B46DE0CEA92}" srcOrd="0" destOrd="0" presId="urn:microsoft.com/office/officeart/2005/8/layout/lProcess3"/>
    <dgm:cxn modelId="{2EB18562-ED74-44CB-B2C7-8E57C2F66F8A}" type="presParOf" srcId="{13FB2501-508D-429C-BEC8-1452B89DD71F}" destId="{5986BF9B-0FCF-42A6-A1DA-C293504F3F40}" srcOrd="0" destOrd="0" presId="urn:microsoft.com/office/officeart/2005/8/layout/lProcess3"/>
    <dgm:cxn modelId="{C32DC3F2-BBCF-45BF-ADF6-4EF47513D9A5}" type="presParOf" srcId="{5986BF9B-0FCF-42A6-A1DA-C293504F3F40}" destId="{60213F31-6D7C-473C-9973-037E12AA8F7F}" srcOrd="0" destOrd="0" presId="urn:microsoft.com/office/officeart/2005/8/layout/lProcess3"/>
    <dgm:cxn modelId="{6DC50FB8-4565-4410-AD29-6E3A6BE60D5E}" type="presParOf" srcId="{5986BF9B-0FCF-42A6-A1DA-C293504F3F40}" destId="{621ACD23-C36A-4B44-BE38-58C887619AF0}" srcOrd="1" destOrd="0" presId="urn:microsoft.com/office/officeart/2005/8/layout/lProcess3"/>
    <dgm:cxn modelId="{DBABE523-F14A-48EA-8B3B-E39D523ABD47}" type="presParOf" srcId="{5986BF9B-0FCF-42A6-A1DA-C293504F3F40}" destId="{B4552BEE-917A-448E-9171-86B8C18FA015}" srcOrd="2" destOrd="0" presId="urn:microsoft.com/office/officeart/2005/8/layout/lProcess3"/>
    <dgm:cxn modelId="{B8FDDEE4-F1F6-455E-BA6F-F703B2017E72}" type="presParOf" srcId="{5986BF9B-0FCF-42A6-A1DA-C293504F3F40}" destId="{4F0715E5-825A-4AC6-8CAB-1F3B171F130D}" srcOrd="3" destOrd="0" presId="urn:microsoft.com/office/officeart/2005/8/layout/lProcess3"/>
    <dgm:cxn modelId="{0D532CD7-3AC1-4179-89E9-906E377279BC}" type="presParOf" srcId="{5986BF9B-0FCF-42A6-A1DA-C293504F3F40}" destId="{095E1924-6EC3-4EFF-99B8-D4A75C724D12}" srcOrd="4" destOrd="0" presId="urn:microsoft.com/office/officeart/2005/8/layout/lProcess3"/>
    <dgm:cxn modelId="{4255AED6-007D-4CCB-9B15-B4DDB1915547}" type="presParOf" srcId="{13FB2501-508D-429C-BEC8-1452B89DD71F}" destId="{7A42DC66-646C-459D-9644-18A972997C0B}" srcOrd="1" destOrd="0" presId="urn:microsoft.com/office/officeart/2005/8/layout/lProcess3"/>
    <dgm:cxn modelId="{AEF8D741-D8AF-4BE2-8338-816A9F46D118}" type="presParOf" srcId="{13FB2501-508D-429C-BEC8-1452B89DD71F}" destId="{F78EF8EE-B4D6-4C30-BD9C-5A76DE4CF56D}" srcOrd="2" destOrd="0" presId="urn:microsoft.com/office/officeart/2005/8/layout/lProcess3"/>
    <dgm:cxn modelId="{573720AF-085B-4350-96B7-93444A427B44}" type="presParOf" srcId="{F78EF8EE-B4D6-4C30-BD9C-5A76DE4CF56D}" destId="{5D45013A-5F80-4DB1-90A7-0C6B784C1051}" srcOrd="0" destOrd="0" presId="urn:microsoft.com/office/officeart/2005/8/layout/lProcess3"/>
    <dgm:cxn modelId="{EBAE7CFB-E515-4310-A378-C578AC98A8DC}" type="presParOf" srcId="{F78EF8EE-B4D6-4C30-BD9C-5A76DE4CF56D}" destId="{01DF21B5-BB10-49EF-B39D-3A7D03AC8B06}" srcOrd="1" destOrd="0" presId="urn:microsoft.com/office/officeart/2005/8/layout/lProcess3"/>
    <dgm:cxn modelId="{90AE6481-0AB9-4DB3-AA73-D5538FD0D47A}" type="presParOf" srcId="{F78EF8EE-B4D6-4C30-BD9C-5A76DE4CF56D}" destId="{714CE185-2F06-4B5A-A474-2F8369663E56}" srcOrd="2" destOrd="0" presId="urn:microsoft.com/office/officeart/2005/8/layout/lProcess3"/>
    <dgm:cxn modelId="{57211ACA-F776-4F9E-8E55-552CF2EA4049}" type="presParOf" srcId="{F78EF8EE-B4D6-4C30-BD9C-5A76DE4CF56D}" destId="{311BD6A1-1EB8-493F-B398-C3F0D922A1E3}" srcOrd="3" destOrd="0" presId="urn:microsoft.com/office/officeart/2005/8/layout/lProcess3"/>
    <dgm:cxn modelId="{03814234-D3FD-43C6-9FD3-A971E65AE6E7}" type="presParOf" srcId="{F78EF8EE-B4D6-4C30-BD9C-5A76DE4CF56D}" destId="{1A80A3D5-1C7D-443E-B604-8481682AC38B}" srcOrd="4" destOrd="0" presId="urn:microsoft.com/office/officeart/2005/8/layout/lProcess3"/>
    <dgm:cxn modelId="{132D7C1C-019A-46BC-AD05-E4AFA0583EA9}" type="presParOf" srcId="{13FB2501-508D-429C-BEC8-1452B89DD71F}" destId="{748CB137-4AE6-4A01-B876-31B5C6AE55FF}" srcOrd="3" destOrd="0" presId="urn:microsoft.com/office/officeart/2005/8/layout/lProcess3"/>
    <dgm:cxn modelId="{BBC2DDF3-7F09-45EA-9571-CC6B1638AF90}" type="presParOf" srcId="{13FB2501-508D-429C-BEC8-1452B89DD71F}" destId="{17DCC494-9DBE-4968-9FA3-4D8D23C7BA98}" srcOrd="4" destOrd="0" presId="urn:microsoft.com/office/officeart/2005/8/layout/lProcess3"/>
    <dgm:cxn modelId="{94053009-7BE3-473A-B7EA-61C0C78BF785}" type="presParOf" srcId="{17DCC494-9DBE-4968-9FA3-4D8D23C7BA98}" destId="{25F87719-5FEB-423A-A6CE-7548420B0DB7}" srcOrd="0" destOrd="0" presId="urn:microsoft.com/office/officeart/2005/8/layout/lProcess3"/>
    <dgm:cxn modelId="{C281ECE7-104E-44F8-A0FD-EE3DD9AF4091}" type="presParOf" srcId="{17DCC494-9DBE-4968-9FA3-4D8D23C7BA98}" destId="{6457C3F3-32DD-4364-A6B5-DC36E828C2C7}" srcOrd="1" destOrd="0" presId="urn:microsoft.com/office/officeart/2005/8/layout/lProcess3"/>
    <dgm:cxn modelId="{94336090-6CF0-4FE3-8665-AFD90C8E6DB2}" type="presParOf" srcId="{17DCC494-9DBE-4968-9FA3-4D8D23C7BA98}" destId="{620D89D1-A722-4AA0-A302-29F19EC6551F}" srcOrd="2" destOrd="0" presId="urn:microsoft.com/office/officeart/2005/8/layout/lProcess3"/>
    <dgm:cxn modelId="{506F3573-5C20-4C56-AB20-004B44CD5ED7}" type="presParOf" srcId="{17DCC494-9DBE-4968-9FA3-4D8D23C7BA98}" destId="{FF535B2D-6019-4337-A820-7A57DD18BF71}" srcOrd="3" destOrd="0" presId="urn:microsoft.com/office/officeart/2005/8/layout/lProcess3"/>
    <dgm:cxn modelId="{A5E5AD61-2FDE-46BB-8D78-78E7776B5ADB}" type="presParOf" srcId="{17DCC494-9DBE-4968-9FA3-4D8D23C7BA98}" destId="{9F07F28B-8B2D-4420-8771-0B46DE0CEA92}" srcOrd="4" destOrd="0" presId="urn:microsoft.com/office/officeart/2005/8/layout/lProcess3"/>
    <dgm:cxn modelId="{C091D17E-1946-485C-BC52-BF2F2AD1D77E}" type="presParOf" srcId="{13FB2501-508D-429C-BEC8-1452B89DD71F}" destId="{48D63C0B-8C3F-496C-8B28-E69ABFDAF0EF}" srcOrd="5" destOrd="0" presId="urn:microsoft.com/office/officeart/2005/8/layout/lProcess3"/>
    <dgm:cxn modelId="{99693C55-1876-402C-B2EE-FCB618AA2BA2}" type="presParOf" srcId="{13FB2501-508D-429C-BEC8-1452B89DD71F}" destId="{D0CE0DAB-A5C5-4CAA-B0E7-8E431DB8D0D5}" srcOrd="6" destOrd="0" presId="urn:microsoft.com/office/officeart/2005/8/layout/lProcess3"/>
    <dgm:cxn modelId="{C9C16B92-8D4D-44E4-BE42-FE31A72F967A}" type="presParOf" srcId="{D0CE0DAB-A5C5-4CAA-B0E7-8E431DB8D0D5}" destId="{A73E93D7-527B-44E8-B794-328713D5517D}" srcOrd="0" destOrd="0" presId="urn:microsoft.com/office/officeart/2005/8/layout/lProcess3"/>
    <dgm:cxn modelId="{CC2FFC61-CE02-49BC-A280-5EFE161B10EC}" type="presParOf" srcId="{D0CE0DAB-A5C5-4CAA-B0E7-8E431DB8D0D5}" destId="{1B73B547-1241-4CA8-9219-2C8476786AC7}" srcOrd="1" destOrd="0" presId="urn:microsoft.com/office/officeart/2005/8/layout/lProcess3"/>
    <dgm:cxn modelId="{CCCF1F7C-0930-419C-8575-09354F18DFDA}" type="presParOf" srcId="{D0CE0DAB-A5C5-4CAA-B0E7-8E431DB8D0D5}" destId="{B3C7A8D4-FAD3-4F29-ABC8-EBAEE3797C34}" srcOrd="2" destOrd="0" presId="urn:microsoft.com/office/officeart/2005/8/layout/lProcess3"/>
    <dgm:cxn modelId="{F624B0D8-91A5-4DBB-8081-3B2ED2D28143}" type="presParOf" srcId="{D0CE0DAB-A5C5-4CAA-B0E7-8E431DB8D0D5}" destId="{32D5A477-A180-4DC1-BCA4-A018D9A199E8}" srcOrd="3" destOrd="0" presId="urn:microsoft.com/office/officeart/2005/8/layout/lProcess3"/>
    <dgm:cxn modelId="{F8870C44-C0B3-469C-BB5A-A8FD8AAF9610}" type="presParOf" srcId="{D0CE0DAB-A5C5-4CAA-B0E7-8E431DB8D0D5}" destId="{12EE3345-25AB-4EB0-B457-0A732B6C71FD}" srcOrd="4" destOrd="0" presId="urn:microsoft.com/office/officeart/2005/8/layout/lProcess3"/>
    <dgm:cxn modelId="{684DA418-385E-234F-8177-E388A1D93977}" type="presParOf" srcId="{13FB2501-508D-429C-BEC8-1452B89DD71F}" destId="{1980BF13-20E0-F441-9BF1-D240AD7F59FC}" srcOrd="7" destOrd="0" presId="urn:microsoft.com/office/officeart/2005/8/layout/lProcess3"/>
    <dgm:cxn modelId="{1FCFE443-EF47-5C49-B2E6-6A9F103765F9}" type="presParOf" srcId="{13FB2501-508D-429C-BEC8-1452B89DD71F}" destId="{3828D9C8-2C12-9A4D-8941-E3A862C7D04B}" srcOrd="8" destOrd="0" presId="urn:microsoft.com/office/officeart/2005/8/layout/lProcess3"/>
    <dgm:cxn modelId="{C9B12740-F731-0E41-A3EE-8ED9137E7170}" type="presParOf" srcId="{3828D9C8-2C12-9A4D-8941-E3A862C7D04B}" destId="{935B11D2-C45B-8B42-8EB8-C9073F1EBAB1}" srcOrd="0" destOrd="0" presId="urn:microsoft.com/office/officeart/2005/8/layout/lProcess3"/>
    <dgm:cxn modelId="{2ABF9514-7049-B34B-86DA-A03560BA604A}" type="presParOf" srcId="{3828D9C8-2C12-9A4D-8941-E3A862C7D04B}" destId="{0587BA53-AE8E-1844-9158-6CFE49A6FF5D}" srcOrd="1" destOrd="0" presId="urn:microsoft.com/office/officeart/2005/8/layout/lProcess3"/>
    <dgm:cxn modelId="{823323DA-9605-E64B-9099-BD76931FF93A}" type="presParOf" srcId="{3828D9C8-2C12-9A4D-8941-E3A862C7D04B}" destId="{814642BD-175B-5D4D-AE76-B255377FF6EC}" srcOrd="2" destOrd="0" presId="urn:microsoft.com/office/officeart/2005/8/layout/lProcess3"/>
    <dgm:cxn modelId="{6D47AF41-CFDE-3045-B79C-0797650A2E66}" type="presParOf" srcId="{3828D9C8-2C12-9A4D-8941-E3A862C7D04B}" destId="{AA27BAD8-3648-BA43-8AA6-255795BF0A56}" srcOrd="3" destOrd="0" presId="urn:microsoft.com/office/officeart/2005/8/layout/lProcess3"/>
    <dgm:cxn modelId="{F34C060D-6DC9-5249-B4F1-8CE21FDF8D9E}" type="presParOf" srcId="{3828D9C8-2C12-9A4D-8941-E3A862C7D04B}" destId="{6BF14B74-811D-6045-9F51-97CBFA6891E9}"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B2B008-AFEE-4A25-B902-590137FB98AE}"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95D9FD36-8B13-41AE-A102-FA90B1600A69}">
      <dgm:prSet phldrT="[Text]" custT="1"/>
      <dgm:spPr>
        <a:solidFill>
          <a:srgbClr val="2B56AB"/>
        </a:solidFill>
      </dgm:spPr>
      <dgm:t>
        <a:bodyPr/>
        <a:lstStyle/>
        <a:p>
          <a:r>
            <a:rPr lang="en-US" sz="2400"/>
            <a:t>Hardware</a:t>
          </a:r>
        </a:p>
      </dgm:t>
    </dgm:pt>
    <dgm:pt modelId="{BB93BB43-25C5-4A40-ADA3-3B841D6CA5B0}" type="parTrans" cxnId="{32522D48-8F60-4D82-8B68-DFA74FB61248}">
      <dgm:prSet/>
      <dgm:spPr/>
      <dgm:t>
        <a:bodyPr/>
        <a:lstStyle/>
        <a:p>
          <a:endParaRPr lang="en-US"/>
        </a:p>
      </dgm:t>
    </dgm:pt>
    <dgm:pt modelId="{864CBE8C-B550-4097-8D82-13AA199E0DBB}" type="sibTrans" cxnId="{32522D48-8F60-4D82-8B68-DFA74FB61248}">
      <dgm:prSet/>
      <dgm:spPr/>
      <dgm:t>
        <a:bodyPr/>
        <a:lstStyle/>
        <a:p>
          <a:endParaRPr lang="en-US"/>
        </a:p>
      </dgm:t>
    </dgm:pt>
    <dgm:pt modelId="{5AE61765-A6D3-4AA5-8933-04260AA2987A}">
      <dgm:prSet phldrT="[Text]"/>
      <dgm:spPr/>
      <dgm:t>
        <a:bodyPr/>
        <a:lstStyle/>
        <a:p>
          <a:r>
            <a:rPr lang="en-US"/>
            <a:t>SOP &amp; Experiment Design Documents, Hardware Specs (Software Req’s) Performance &amp; Event Monitoring </a:t>
          </a:r>
        </a:p>
      </dgm:t>
    </dgm:pt>
    <dgm:pt modelId="{06351F37-9534-42E3-ADCB-EDB5F9F41EDA}" type="parTrans" cxnId="{848D2982-1D61-419E-B5BE-A5932B5EC63D}">
      <dgm:prSet/>
      <dgm:spPr/>
      <dgm:t>
        <a:bodyPr/>
        <a:lstStyle/>
        <a:p>
          <a:endParaRPr lang="en-US"/>
        </a:p>
      </dgm:t>
    </dgm:pt>
    <dgm:pt modelId="{2E1DBE31-3965-4BFA-8015-6FDB5E63306A}" type="sibTrans" cxnId="{848D2982-1D61-419E-B5BE-A5932B5EC63D}">
      <dgm:prSet/>
      <dgm:spPr/>
      <dgm:t>
        <a:bodyPr/>
        <a:lstStyle/>
        <a:p>
          <a:endParaRPr lang="en-US"/>
        </a:p>
      </dgm:t>
    </dgm:pt>
    <dgm:pt modelId="{BA3152B5-72BB-43FD-8837-A4AE8393FDF5}">
      <dgm:prSet phldrT="[Text]" custT="1"/>
      <dgm:spPr>
        <a:solidFill>
          <a:srgbClr val="2B56AB"/>
        </a:solidFill>
      </dgm:spPr>
      <dgm:t>
        <a:bodyPr/>
        <a:lstStyle/>
        <a:p>
          <a:r>
            <a:rPr lang="en-US" sz="2400"/>
            <a:t>Software</a:t>
          </a:r>
        </a:p>
      </dgm:t>
    </dgm:pt>
    <dgm:pt modelId="{B2FE4489-AF4D-4C1E-AC27-22688AACBEE9}" type="parTrans" cxnId="{CC87CB63-E2E0-4BDF-8C64-6F14857141B6}">
      <dgm:prSet/>
      <dgm:spPr/>
      <dgm:t>
        <a:bodyPr/>
        <a:lstStyle/>
        <a:p>
          <a:endParaRPr lang="en-US"/>
        </a:p>
      </dgm:t>
    </dgm:pt>
    <dgm:pt modelId="{FB395DC8-4427-42AF-AE4C-714531F9264A}" type="sibTrans" cxnId="{CC87CB63-E2E0-4BDF-8C64-6F14857141B6}">
      <dgm:prSet/>
      <dgm:spPr/>
      <dgm:t>
        <a:bodyPr/>
        <a:lstStyle/>
        <a:p>
          <a:endParaRPr lang="en-US"/>
        </a:p>
      </dgm:t>
    </dgm:pt>
    <dgm:pt modelId="{2F1A4FB6-E64D-449B-9EA0-996AB4FA55D0}">
      <dgm:prSet phldrT="[Text]"/>
      <dgm:spPr/>
      <dgm:t>
        <a:bodyPr/>
        <a:lstStyle/>
        <a:p>
          <a:r>
            <a:rPr lang="en-US"/>
            <a:t>Verify OS &amp; Application Version, Validate Performance</a:t>
          </a:r>
        </a:p>
      </dgm:t>
    </dgm:pt>
    <dgm:pt modelId="{7985017F-AA46-46D0-A5A1-DBE33E01BAAC}" type="parTrans" cxnId="{90A5F697-291F-4B59-AEBF-B5A470EA52D1}">
      <dgm:prSet/>
      <dgm:spPr/>
      <dgm:t>
        <a:bodyPr/>
        <a:lstStyle/>
        <a:p>
          <a:endParaRPr lang="en-US"/>
        </a:p>
      </dgm:t>
    </dgm:pt>
    <dgm:pt modelId="{A87BC9F7-3832-46F2-8253-D7596D853DDB}" type="sibTrans" cxnId="{90A5F697-291F-4B59-AEBF-B5A470EA52D1}">
      <dgm:prSet/>
      <dgm:spPr/>
      <dgm:t>
        <a:bodyPr/>
        <a:lstStyle/>
        <a:p>
          <a:endParaRPr lang="en-US"/>
        </a:p>
      </dgm:t>
    </dgm:pt>
    <dgm:pt modelId="{9DEF560C-2A9A-44D6-B0EE-D50D5CBDA5FE}">
      <dgm:prSet phldrT="[Text]"/>
      <dgm:spPr/>
      <dgm:t>
        <a:bodyPr/>
        <a:lstStyle/>
        <a:p>
          <a:r>
            <a:rPr lang="en-US"/>
            <a:t>SDD/VDD, Compatibility Matrix, Approved Software List, Operator Testing, Performance &amp; Event Monitoring</a:t>
          </a:r>
        </a:p>
      </dgm:t>
    </dgm:pt>
    <dgm:pt modelId="{98323B3B-18B5-429A-9B8A-D0786863AA30}" type="parTrans" cxnId="{DB52DAE2-0BFB-47FC-85CD-649F6418FC30}">
      <dgm:prSet/>
      <dgm:spPr/>
      <dgm:t>
        <a:bodyPr/>
        <a:lstStyle/>
        <a:p>
          <a:endParaRPr lang="en-US"/>
        </a:p>
      </dgm:t>
    </dgm:pt>
    <dgm:pt modelId="{C0A07848-DF4B-4661-8D08-07F855F75D53}" type="sibTrans" cxnId="{DB52DAE2-0BFB-47FC-85CD-649F6418FC30}">
      <dgm:prSet/>
      <dgm:spPr/>
      <dgm:t>
        <a:bodyPr/>
        <a:lstStyle/>
        <a:p>
          <a:endParaRPr lang="en-US"/>
        </a:p>
      </dgm:t>
    </dgm:pt>
    <dgm:pt modelId="{141A69C3-5C37-43BE-8E29-50C7F3A7A243}">
      <dgm:prSet phldrT="[Text]" custT="1"/>
      <dgm:spPr>
        <a:solidFill>
          <a:srgbClr val="2B56AB"/>
        </a:solidFill>
      </dgm:spPr>
      <dgm:t>
        <a:bodyPr/>
        <a:lstStyle/>
        <a:p>
          <a:r>
            <a:rPr lang="en-US" sz="2400"/>
            <a:t>Network</a:t>
          </a:r>
        </a:p>
      </dgm:t>
    </dgm:pt>
    <dgm:pt modelId="{E7F3D92D-518F-46AC-958F-46FE1EA29F14}" type="parTrans" cxnId="{455204B7-9B96-4356-B83C-FFF221C4B1E4}">
      <dgm:prSet/>
      <dgm:spPr/>
      <dgm:t>
        <a:bodyPr/>
        <a:lstStyle/>
        <a:p>
          <a:endParaRPr lang="en-US"/>
        </a:p>
      </dgm:t>
    </dgm:pt>
    <dgm:pt modelId="{8F4A155B-0554-422F-AF2E-4C1884A53AF1}" type="sibTrans" cxnId="{455204B7-9B96-4356-B83C-FFF221C4B1E4}">
      <dgm:prSet/>
      <dgm:spPr/>
      <dgm:t>
        <a:bodyPr/>
        <a:lstStyle/>
        <a:p>
          <a:endParaRPr lang="en-US"/>
        </a:p>
      </dgm:t>
    </dgm:pt>
    <dgm:pt modelId="{54040CB5-286E-444C-B942-E5DE0735F168}">
      <dgm:prSet phldrT="[Text]"/>
      <dgm:spPr>
        <a:solidFill>
          <a:srgbClr val="CDCDDF">
            <a:alpha val="89804"/>
          </a:srgbClr>
        </a:solidFill>
      </dgm:spPr>
      <dgm:t>
        <a:bodyPr/>
        <a:lstStyle/>
        <a:p>
          <a:r>
            <a:rPr lang="en-US"/>
            <a:t>Verify Network Design and Ports, Protocols &amp; Services, Validate Network Performance</a:t>
          </a:r>
        </a:p>
      </dgm:t>
    </dgm:pt>
    <dgm:pt modelId="{679A871B-EAE5-43F1-8681-9F648D938C49}" type="parTrans" cxnId="{47F5F9A2-2A3A-411E-A518-E6A2C5068247}">
      <dgm:prSet/>
      <dgm:spPr/>
      <dgm:t>
        <a:bodyPr/>
        <a:lstStyle/>
        <a:p>
          <a:endParaRPr lang="en-US"/>
        </a:p>
      </dgm:t>
    </dgm:pt>
    <dgm:pt modelId="{F258DB64-F619-4559-AD41-C587309D9486}" type="sibTrans" cxnId="{47F5F9A2-2A3A-411E-A518-E6A2C5068247}">
      <dgm:prSet/>
      <dgm:spPr/>
      <dgm:t>
        <a:bodyPr/>
        <a:lstStyle/>
        <a:p>
          <a:endParaRPr lang="en-US"/>
        </a:p>
      </dgm:t>
    </dgm:pt>
    <dgm:pt modelId="{BCB21A4F-1EFA-418F-946D-468BBD671153}">
      <dgm:prSet phldrT="[Text]"/>
      <dgm:spPr/>
      <dgm:t>
        <a:bodyPr/>
        <a:lstStyle/>
        <a:p>
          <a:r>
            <a:rPr lang="en-US"/>
            <a:t>Infrastructure Design Documents, PPSM, Network Performance Monitoring </a:t>
          </a:r>
        </a:p>
      </dgm:t>
    </dgm:pt>
    <dgm:pt modelId="{B2399262-3237-42B7-93DF-8D48FB86892D}" type="parTrans" cxnId="{9D1F7E78-2288-4588-8EEB-9D5EA804D464}">
      <dgm:prSet/>
      <dgm:spPr/>
      <dgm:t>
        <a:bodyPr/>
        <a:lstStyle/>
        <a:p>
          <a:endParaRPr lang="en-US"/>
        </a:p>
      </dgm:t>
    </dgm:pt>
    <dgm:pt modelId="{088E85BB-CB77-4FAF-A267-B317EDD727C8}" type="sibTrans" cxnId="{9D1F7E78-2288-4588-8EEB-9D5EA804D464}">
      <dgm:prSet/>
      <dgm:spPr/>
      <dgm:t>
        <a:bodyPr/>
        <a:lstStyle/>
        <a:p>
          <a:endParaRPr lang="en-US"/>
        </a:p>
      </dgm:t>
    </dgm:pt>
    <dgm:pt modelId="{471F3C9E-6810-43C5-896D-D023BB04E745}">
      <dgm:prSet phldrT="[Text]" custT="1"/>
      <dgm:spPr>
        <a:solidFill>
          <a:srgbClr val="2B56AB"/>
        </a:solidFill>
      </dgm:spPr>
      <dgm:t>
        <a:bodyPr/>
        <a:lstStyle/>
        <a:p>
          <a:r>
            <a:rPr lang="en-US" sz="2000"/>
            <a:t>Experiment Footprint/Physical Environment</a:t>
          </a:r>
        </a:p>
      </dgm:t>
    </dgm:pt>
    <dgm:pt modelId="{27CD4930-5DC1-4CED-B73D-6EBF8A387764}" type="parTrans" cxnId="{2561D315-C4E9-4AC7-A484-BE8072A5FCE2}">
      <dgm:prSet/>
      <dgm:spPr/>
      <dgm:t>
        <a:bodyPr/>
        <a:lstStyle/>
        <a:p>
          <a:endParaRPr lang="en-US"/>
        </a:p>
      </dgm:t>
    </dgm:pt>
    <dgm:pt modelId="{A0284675-FE54-4169-B912-9C7786EC6097}" type="sibTrans" cxnId="{2561D315-C4E9-4AC7-A484-BE8072A5FCE2}">
      <dgm:prSet/>
      <dgm:spPr/>
      <dgm:t>
        <a:bodyPr/>
        <a:lstStyle/>
        <a:p>
          <a:endParaRPr lang="en-US"/>
        </a:p>
      </dgm:t>
    </dgm:pt>
    <dgm:pt modelId="{DD7A7E12-A5C2-483D-AEB2-C9A40F7FCF21}">
      <dgm:prSet phldrT="[Text]"/>
      <dgm:spPr>
        <a:solidFill>
          <a:srgbClr val="CDCDDF"/>
        </a:solidFill>
      </dgm:spPr>
      <dgm:t>
        <a:bodyPr/>
        <a:lstStyle/>
        <a:p>
          <a:r>
            <a:rPr lang="en-US"/>
            <a:t>SOP &amp; Experiment Design Documents, Communication Plan, Operational Context</a:t>
          </a:r>
        </a:p>
      </dgm:t>
    </dgm:pt>
    <dgm:pt modelId="{B439B883-ACAB-4C73-8D97-42E63627AE24}" type="parTrans" cxnId="{18029F51-380E-43E4-8842-D400EB35CE09}">
      <dgm:prSet/>
      <dgm:spPr/>
      <dgm:t>
        <a:bodyPr/>
        <a:lstStyle/>
        <a:p>
          <a:endParaRPr lang="en-US"/>
        </a:p>
      </dgm:t>
    </dgm:pt>
    <dgm:pt modelId="{28A580EF-8BF7-4B6B-B793-080047410208}" type="sibTrans" cxnId="{18029F51-380E-43E4-8842-D400EB35CE09}">
      <dgm:prSet/>
      <dgm:spPr/>
      <dgm:t>
        <a:bodyPr/>
        <a:lstStyle/>
        <a:p>
          <a:endParaRPr lang="en-US"/>
        </a:p>
      </dgm:t>
    </dgm:pt>
    <dgm:pt modelId="{BD42B4F7-CDB7-4261-B7BE-7888E61D5F60}">
      <dgm:prSet phldrT="[Text]"/>
      <dgm:spPr>
        <a:solidFill>
          <a:srgbClr val="CDCDDF"/>
        </a:solidFill>
      </dgm:spPr>
      <dgm:t>
        <a:bodyPr/>
        <a:lstStyle/>
        <a:p>
          <a:r>
            <a:rPr lang="en-US"/>
            <a:t>Verify Automation Requirements (Tools and Services Matrix), Validate Physical Layout &amp; Utility of the Physical Space</a:t>
          </a:r>
        </a:p>
      </dgm:t>
    </dgm:pt>
    <dgm:pt modelId="{28334CCB-AB97-412E-96AE-FE3D0944BBEF}" type="parTrans" cxnId="{D45C6D6F-C6BE-4BEB-873E-85414204E638}">
      <dgm:prSet/>
      <dgm:spPr/>
      <dgm:t>
        <a:bodyPr/>
        <a:lstStyle/>
        <a:p>
          <a:endParaRPr lang="en-US"/>
        </a:p>
      </dgm:t>
    </dgm:pt>
    <dgm:pt modelId="{90A0FDF1-8169-4CA0-8333-90584D8A00CC}" type="sibTrans" cxnId="{D45C6D6F-C6BE-4BEB-873E-85414204E638}">
      <dgm:prSet/>
      <dgm:spPr/>
      <dgm:t>
        <a:bodyPr/>
        <a:lstStyle/>
        <a:p>
          <a:endParaRPr lang="en-US"/>
        </a:p>
      </dgm:t>
    </dgm:pt>
    <dgm:pt modelId="{089FA66D-9E54-4052-B033-5E64BF65B454}">
      <dgm:prSet phldrT="[Text]"/>
      <dgm:spPr/>
      <dgm:t>
        <a:bodyPr/>
        <a:lstStyle/>
        <a:p>
          <a:r>
            <a:rPr lang="en-US"/>
            <a:t>Verify Standardization &amp; Minimum/Recommended Requirements, Validate Performance</a:t>
          </a:r>
        </a:p>
      </dgm:t>
    </dgm:pt>
    <dgm:pt modelId="{09A4A480-BDA5-4593-B453-03D815B9B2D5}" type="sibTrans" cxnId="{1E271A5E-7025-44F3-872D-659D78EB7275}">
      <dgm:prSet/>
      <dgm:spPr/>
      <dgm:t>
        <a:bodyPr/>
        <a:lstStyle/>
        <a:p>
          <a:endParaRPr lang="en-US"/>
        </a:p>
      </dgm:t>
    </dgm:pt>
    <dgm:pt modelId="{2B3EA38A-DEB1-48CC-94B4-2B5E791EE0F2}" type="parTrans" cxnId="{1E271A5E-7025-44F3-872D-659D78EB7275}">
      <dgm:prSet/>
      <dgm:spPr/>
      <dgm:t>
        <a:bodyPr/>
        <a:lstStyle/>
        <a:p>
          <a:endParaRPr lang="en-US"/>
        </a:p>
      </dgm:t>
    </dgm:pt>
    <dgm:pt modelId="{13FB2501-508D-429C-BEC8-1452B89DD71F}" type="pres">
      <dgm:prSet presAssocID="{E4B2B008-AFEE-4A25-B902-590137FB98AE}" presName="Name0" presStyleCnt="0">
        <dgm:presLayoutVars>
          <dgm:chPref val="3"/>
          <dgm:dir/>
          <dgm:animLvl val="lvl"/>
          <dgm:resizeHandles/>
        </dgm:presLayoutVars>
      </dgm:prSet>
      <dgm:spPr/>
    </dgm:pt>
    <dgm:pt modelId="{5986BF9B-0FCF-42A6-A1DA-C293504F3F40}" type="pres">
      <dgm:prSet presAssocID="{95D9FD36-8B13-41AE-A102-FA90B1600A69}" presName="horFlow" presStyleCnt="0"/>
      <dgm:spPr/>
    </dgm:pt>
    <dgm:pt modelId="{60213F31-6D7C-473C-9973-037E12AA8F7F}" type="pres">
      <dgm:prSet presAssocID="{95D9FD36-8B13-41AE-A102-FA90B1600A69}" presName="bigChev" presStyleLbl="node1" presStyleIdx="0" presStyleCnt="4" custScaleX="92507" custScaleY="82890"/>
      <dgm:spPr/>
    </dgm:pt>
    <dgm:pt modelId="{621ACD23-C36A-4B44-BE38-58C887619AF0}" type="pres">
      <dgm:prSet presAssocID="{2B3EA38A-DEB1-48CC-94B4-2B5E791EE0F2}" presName="parTrans" presStyleCnt="0"/>
      <dgm:spPr/>
    </dgm:pt>
    <dgm:pt modelId="{B4552BEE-917A-448E-9171-86B8C18FA015}" type="pres">
      <dgm:prSet presAssocID="{089FA66D-9E54-4052-B033-5E64BF65B454}" presName="node" presStyleLbl="alignAccFollowNode1" presStyleIdx="0" presStyleCnt="8" custScaleX="125959" custLinFactNeighborX="15168">
        <dgm:presLayoutVars>
          <dgm:bulletEnabled val="1"/>
        </dgm:presLayoutVars>
      </dgm:prSet>
      <dgm:spPr/>
    </dgm:pt>
    <dgm:pt modelId="{4F0715E5-825A-4AC6-8CAB-1F3B171F130D}" type="pres">
      <dgm:prSet presAssocID="{09A4A480-BDA5-4593-B453-03D815B9B2D5}" presName="sibTrans" presStyleCnt="0"/>
      <dgm:spPr/>
    </dgm:pt>
    <dgm:pt modelId="{095E1924-6EC3-4EFF-99B8-D4A75C724D12}" type="pres">
      <dgm:prSet presAssocID="{5AE61765-A6D3-4AA5-8933-04260AA2987A}" presName="node" presStyleLbl="alignAccFollowNode1" presStyleIdx="1" presStyleCnt="8" custScaleX="130118" custLinFactNeighborX="17697">
        <dgm:presLayoutVars>
          <dgm:bulletEnabled val="1"/>
        </dgm:presLayoutVars>
      </dgm:prSet>
      <dgm:spPr/>
    </dgm:pt>
    <dgm:pt modelId="{7A42DC66-646C-459D-9644-18A972997C0B}" type="pres">
      <dgm:prSet presAssocID="{95D9FD36-8B13-41AE-A102-FA90B1600A69}" presName="vSp" presStyleCnt="0"/>
      <dgm:spPr/>
    </dgm:pt>
    <dgm:pt modelId="{F78EF8EE-B4D6-4C30-BD9C-5A76DE4CF56D}" type="pres">
      <dgm:prSet presAssocID="{BA3152B5-72BB-43FD-8837-A4AE8393FDF5}" presName="horFlow" presStyleCnt="0"/>
      <dgm:spPr/>
    </dgm:pt>
    <dgm:pt modelId="{5D45013A-5F80-4DB1-90A7-0C6B784C1051}" type="pres">
      <dgm:prSet presAssocID="{BA3152B5-72BB-43FD-8837-A4AE8393FDF5}" presName="bigChev" presStyleLbl="node1" presStyleIdx="1" presStyleCnt="4" custScaleX="93712" custScaleY="82890" custLinFactNeighborY="-3670"/>
      <dgm:spPr/>
    </dgm:pt>
    <dgm:pt modelId="{01DF21B5-BB10-49EF-B39D-3A7D03AC8B06}" type="pres">
      <dgm:prSet presAssocID="{7985017F-AA46-46D0-A5A1-DBE33E01BAAC}" presName="parTrans" presStyleCnt="0"/>
      <dgm:spPr/>
    </dgm:pt>
    <dgm:pt modelId="{714CE185-2F06-4B5A-A474-2F8369663E56}" type="pres">
      <dgm:prSet presAssocID="{2F1A4FB6-E64D-449B-9EA0-996AB4FA55D0}" presName="node" presStyleLbl="alignAccFollowNode1" presStyleIdx="2" presStyleCnt="8" custScaleX="125959" custLinFactNeighborX="15168" custLinFactNeighborY="-4425">
        <dgm:presLayoutVars>
          <dgm:bulletEnabled val="1"/>
        </dgm:presLayoutVars>
      </dgm:prSet>
      <dgm:spPr/>
    </dgm:pt>
    <dgm:pt modelId="{311BD6A1-1EB8-493F-B398-C3F0D922A1E3}" type="pres">
      <dgm:prSet presAssocID="{A87BC9F7-3832-46F2-8253-D7596D853DDB}" presName="sibTrans" presStyleCnt="0"/>
      <dgm:spPr/>
    </dgm:pt>
    <dgm:pt modelId="{1A80A3D5-1C7D-443E-B604-8481682AC38B}" type="pres">
      <dgm:prSet presAssocID="{9DEF560C-2A9A-44D6-B0EE-D50D5CBDA5FE}" presName="node" presStyleLbl="alignAccFollowNode1" presStyleIdx="3" presStyleCnt="8" custScaleX="125959" custLinFactNeighborX="17696" custLinFactNeighborY="-3540">
        <dgm:presLayoutVars>
          <dgm:bulletEnabled val="1"/>
        </dgm:presLayoutVars>
      </dgm:prSet>
      <dgm:spPr/>
    </dgm:pt>
    <dgm:pt modelId="{748CB137-4AE6-4A01-B876-31B5C6AE55FF}" type="pres">
      <dgm:prSet presAssocID="{BA3152B5-72BB-43FD-8837-A4AE8393FDF5}" presName="vSp" presStyleCnt="0"/>
      <dgm:spPr/>
    </dgm:pt>
    <dgm:pt modelId="{17DCC494-9DBE-4968-9FA3-4D8D23C7BA98}" type="pres">
      <dgm:prSet presAssocID="{141A69C3-5C37-43BE-8E29-50C7F3A7A243}" presName="horFlow" presStyleCnt="0"/>
      <dgm:spPr/>
    </dgm:pt>
    <dgm:pt modelId="{25F87719-5FEB-423A-A6CE-7548420B0DB7}" type="pres">
      <dgm:prSet presAssocID="{141A69C3-5C37-43BE-8E29-50C7F3A7A243}" presName="bigChev" presStyleLbl="node1" presStyleIdx="2" presStyleCnt="4" custScaleX="94123" custScaleY="82890" custLinFactNeighborY="-6606"/>
      <dgm:spPr/>
    </dgm:pt>
    <dgm:pt modelId="{6457C3F3-32DD-4364-A6B5-DC36E828C2C7}" type="pres">
      <dgm:prSet presAssocID="{679A871B-EAE5-43F1-8681-9F648D938C49}" presName="parTrans" presStyleCnt="0"/>
      <dgm:spPr/>
    </dgm:pt>
    <dgm:pt modelId="{620D89D1-A722-4AA0-A302-29F19EC6551F}" type="pres">
      <dgm:prSet presAssocID="{54040CB5-286E-444C-B942-E5DE0735F168}" presName="node" presStyleLbl="alignAccFollowNode1" presStyleIdx="4" presStyleCnt="8" custScaleX="125959" custLinFactNeighborX="16262" custLinFactNeighborY="-6769">
        <dgm:presLayoutVars>
          <dgm:bulletEnabled val="1"/>
        </dgm:presLayoutVars>
      </dgm:prSet>
      <dgm:spPr/>
    </dgm:pt>
    <dgm:pt modelId="{FF535B2D-6019-4337-A820-7A57DD18BF71}" type="pres">
      <dgm:prSet presAssocID="{F258DB64-F619-4559-AD41-C587309D9486}" presName="sibTrans" presStyleCnt="0"/>
      <dgm:spPr/>
    </dgm:pt>
    <dgm:pt modelId="{9F07F28B-8B2D-4420-8771-0B46DE0CEA92}" type="pres">
      <dgm:prSet presAssocID="{BCB21A4F-1EFA-418F-946D-468BBD671153}" presName="node" presStyleLbl="alignAccFollowNode1" presStyleIdx="5" presStyleCnt="8" custScaleX="125959" custLinFactNeighborX="19903" custLinFactNeighborY="-7965">
        <dgm:presLayoutVars>
          <dgm:bulletEnabled val="1"/>
        </dgm:presLayoutVars>
      </dgm:prSet>
      <dgm:spPr/>
    </dgm:pt>
    <dgm:pt modelId="{48D63C0B-8C3F-496C-8B28-E69ABFDAF0EF}" type="pres">
      <dgm:prSet presAssocID="{141A69C3-5C37-43BE-8E29-50C7F3A7A243}" presName="vSp" presStyleCnt="0"/>
      <dgm:spPr/>
    </dgm:pt>
    <dgm:pt modelId="{D0CE0DAB-A5C5-4CAA-B0E7-8E431DB8D0D5}" type="pres">
      <dgm:prSet presAssocID="{471F3C9E-6810-43C5-896D-D023BB04E745}" presName="horFlow" presStyleCnt="0"/>
      <dgm:spPr/>
    </dgm:pt>
    <dgm:pt modelId="{A73E93D7-527B-44E8-B794-328713D5517D}" type="pres">
      <dgm:prSet presAssocID="{471F3C9E-6810-43C5-896D-D023BB04E745}" presName="bigChev" presStyleLbl="node1" presStyleIdx="3" presStyleCnt="4" custScaleX="95516" custScaleY="82890" custLinFactNeighborX="-6780" custLinFactNeighborY="-7892"/>
      <dgm:spPr/>
    </dgm:pt>
    <dgm:pt modelId="{E4AD77BE-CFBC-4D0F-9845-A2ACAC34256F}" type="pres">
      <dgm:prSet presAssocID="{28334CCB-AB97-412E-96AE-FE3D0944BBEF}" presName="parTrans" presStyleCnt="0"/>
      <dgm:spPr/>
    </dgm:pt>
    <dgm:pt modelId="{C9B089F6-3724-4FD6-B545-64F1B0C29243}" type="pres">
      <dgm:prSet presAssocID="{BD42B4F7-CDB7-4261-B7BE-7888E61D5F60}" presName="node" presStyleLbl="alignAccFollowNode1" presStyleIdx="6" presStyleCnt="8" custScaleX="124930" custLinFactNeighborX="8400" custLinFactNeighborY="-9735">
        <dgm:presLayoutVars>
          <dgm:bulletEnabled val="1"/>
        </dgm:presLayoutVars>
      </dgm:prSet>
      <dgm:spPr/>
    </dgm:pt>
    <dgm:pt modelId="{AFAD96B8-788E-4CE4-B5FD-ADDC77A9FC4C}" type="pres">
      <dgm:prSet presAssocID="{90A0FDF1-8169-4CA0-8333-90584D8A00CC}" presName="sibTrans" presStyleCnt="0"/>
      <dgm:spPr/>
    </dgm:pt>
    <dgm:pt modelId="{970CD7A0-DC43-43F5-B945-0DE4D362F265}" type="pres">
      <dgm:prSet presAssocID="{DD7A7E12-A5C2-483D-AEB2-C9A40F7FCF21}" presName="node" presStyleLbl="alignAccFollowNode1" presStyleIdx="7" presStyleCnt="8" custScaleX="125959" custLinFactNeighborX="7585" custLinFactNeighborY="-8850">
        <dgm:presLayoutVars>
          <dgm:bulletEnabled val="1"/>
        </dgm:presLayoutVars>
      </dgm:prSet>
      <dgm:spPr/>
    </dgm:pt>
  </dgm:ptLst>
  <dgm:cxnLst>
    <dgm:cxn modelId="{91F14913-747C-4C58-BD76-48B69B2F7817}" type="presOf" srcId="{BA3152B5-72BB-43FD-8837-A4AE8393FDF5}" destId="{5D45013A-5F80-4DB1-90A7-0C6B784C1051}" srcOrd="0" destOrd="0" presId="urn:microsoft.com/office/officeart/2005/8/layout/lProcess3"/>
    <dgm:cxn modelId="{0BC8BB14-FCB5-4B71-8D54-51F3A015E557}" type="presOf" srcId="{9DEF560C-2A9A-44D6-B0EE-D50D5CBDA5FE}" destId="{1A80A3D5-1C7D-443E-B604-8481682AC38B}" srcOrd="0" destOrd="0" presId="urn:microsoft.com/office/officeart/2005/8/layout/lProcess3"/>
    <dgm:cxn modelId="{2561D315-C4E9-4AC7-A484-BE8072A5FCE2}" srcId="{E4B2B008-AFEE-4A25-B902-590137FB98AE}" destId="{471F3C9E-6810-43C5-896D-D023BB04E745}" srcOrd="3" destOrd="0" parTransId="{27CD4930-5DC1-4CED-B73D-6EBF8A387764}" sibTransId="{A0284675-FE54-4169-B912-9C7786EC6097}"/>
    <dgm:cxn modelId="{3F6E1B3D-F33C-4AEB-9632-A594D02DF637}" type="presOf" srcId="{141A69C3-5C37-43BE-8E29-50C7F3A7A243}" destId="{25F87719-5FEB-423A-A6CE-7548420B0DB7}" srcOrd="0" destOrd="0" presId="urn:microsoft.com/office/officeart/2005/8/layout/lProcess3"/>
    <dgm:cxn modelId="{534D1940-A215-4A2A-9D7F-7A3ECBA076D8}" type="presOf" srcId="{DD7A7E12-A5C2-483D-AEB2-C9A40F7FCF21}" destId="{970CD7A0-DC43-43F5-B945-0DE4D362F265}" srcOrd="0" destOrd="0" presId="urn:microsoft.com/office/officeart/2005/8/layout/lProcess3"/>
    <dgm:cxn modelId="{1E271A5E-7025-44F3-872D-659D78EB7275}" srcId="{95D9FD36-8B13-41AE-A102-FA90B1600A69}" destId="{089FA66D-9E54-4052-B033-5E64BF65B454}" srcOrd="0" destOrd="0" parTransId="{2B3EA38A-DEB1-48CC-94B4-2B5E791EE0F2}" sibTransId="{09A4A480-BDA5-4593-B453-03D815B9B2D5}"/>
    <dgm:cxn modelId="{936B3561-67D0-4F78-B204-5F3B6D1080E4}" type="presOf" srcId="{471F3C9E-6810-43C5-896D-D023BB04E745}" destId="{A73E93D7-527B-44E8-B794-328713D5517D}" srcOrd="0" destOrd="0" presId="urn:microsoft.com/office/officeart/2005/8/layout/lProcess3"/>
    <dgm:cxn modelId="{CC87CB63-E2E0-4BDF-8C64-6F14857141B6}" srcId="{E4B2B008-AFEE-4A25-B902-590137FB98AE}" destId="{BA3152B5-72BB-43FD-8837-A4AE8393FDF5}" srcOrd="1" destOrd="0" parTransId="{B2FE4489-AF4D-4C1E-AC27-22688AACBEE9}" sibTransId="{FB395DC8-4427-42AF-AE4C-714531F9264A}"/>
    <dgm:cxn modelId="{32522D48-8F60-4D82-8B68-DFA74FB61248}" srcId="{E4B2B008-AFEE-4A25-B902-590137FB98AE}" destId="{95D9FD36-8B13-41AE-A102-FA90B1600A69}" srcOrd="0" destOrd="0" parTransId="{BB93BB43-25C5-4A40-ADA3-3B841D6CA5B0}" sibTransId="{864CBE8C-B550-4097-8D82-13AA199E0DBB}"/>
    <dgm:cxn modelId="{88D2734E-F0BD-4926-844A-80DFA6CFC112}" type="presOf" srcId="{95D9FD36-8B13-41AE-A102-FA90B1600A69}" destId="{60213F31-6D7C-473C-9973-037E12AA8F7F}" srcOrd="0" destOrd="0" presId="urn:microsoft.com/office/officeart/2005/8/layout/lProcess3"/>
    <dgm:cxn modelId="{D45C6D6F-C6BE-4BEB-873E-85414204E638}" srcId="{471F3C9E-6810-43C5-896D-D023BB04E745}" destId="{BD42B4F7-CDB7-4261-B7BE-7888E61D5F60}" srcOrd="0" destOrd="0" parTransId="{28334CCB-AB97-412E-96AE-FE3D0944BBEF}" sibTransId="{90A0FDF1-8169-4CA0-8333-90584D8A00CC}"/>
    <dgm:cxn modelId="{18029F51-380E-43E4-8842-D400EB35CE09}" srcId="{471F3C9E-6810-43C5-896D-D023BB04E745}" destId="{DD7A7E12-A5C2-483D-AEB2-C9A40F7FCF21}" srcOrd="1" destOrd="0" parTransId="{B439B883-ACAB-4C73-8D97-42E63627AE24}" sibTransId="{28A580EF-8BF7-4B6B-B793-080047410208}"/>
    <dgm:cxn modelId="{9D1F7E78-2288-4588-8EEB-9D5EA804D464}" srcId="{141A69C3-5C37-43BE-8E29-50C7F3A7A243}" destId="{BCB21A4F-1EFA-418F-946D-468BBD671153}" srcOrd="1" destOrd="0" parTransId="{B2399262-3237-42B7-93DF-8D48FB86892D}" sibTransId="{088E85BB-CB77-4FAF-A267-B317EDD727C8}"/>
    <dgm:cxn modelId="{703A3780-1DF6-4CD7-A57E-A181BEBD2101}" type="presOf" srcId="{089FA66D-9E54-4052-B033-5E64BF65B454}" destId="{B4552BEE-917A-448E-9171-86B8C18FA015}" srcOrd="0" destOrd="0" presId="urn:microsoft.com/office/officeart/2005/8/layout/lProcess3"/>
    <dgm:cxn modelId="{848D2982-1D61-419E-B5BE-A5932B5EC63D}" srcId="{95D9FD36-8B13-41AE-A102-FA90B1600A69}" destId="{5AE61765-A6D3-4AA5-8933-04260AA2987A}" srcOrd="1" destOrd="0" parTransId="{06351F37-9534-42E3-ADCB-EDB5F9F41EDA}" sibTransId="{2E1DBE31-3965-4BFA-8015-6FDB5E63306A}"/>
    <dgm:cxn modelId="{90A5F697-291F-4B59-AEBF-B5A470EA52D1}" srcId="{BA3152B5-72BB-43FD-8837-A4AE8393FDF5}" destId="{2F1A4FB6-E64D-449B-9EA0-996AB4FA55D0}" srcOrd="0" destOrd="0" parTransId="{7985017F-AA46-46D0-A5A1-DBE33E01BAAC}" sibTransId="{A87BC9F7-3832-46F2-8253-D7596D853DDB}"/>
    <dgm:cxn modelId="{CCB8229C-0ED2-4BAF-BC88-4A6BE31B8C99}" type="presOf" srcId="{BD42B4F7-CDB7-4261-B7BE-7888E61D5F60}" destId="{C9B089F6-3724-4FD6-B545-64F1B0C29243}" srcOrd="0" destOrd="0" presId="urn:microsoft.com/office/officeart/2005/8/layout/lProcess3"/>
    <dgm:cxn modelId="{9EC6F59F-67EC-45F4-9612-F012D816B4B5}" type="presOf" srcId="{E4B2B008-AFEE-4A25-B902-590137FB98AE}" destId="{13FB2501-508D-429C-BEC8-1452B89DD71F}" srcOrd="0" destOrd="0" presId="urn:microsoft.com/office/officeart/2005/8/layout/lProcess3"/>
    <dgm:cxn modelId="{47F5F9A2-2A3A-411E-A518-E6A2C5068247}" srcId="{141A69C3-5C37-43BE-8E29-50C7F3A7A243}" destId="{54040CB5-286E-444C-B942-E5DE0735F168}" srcOrd="0" destOrd="0" parTransId="{679A871B-EAE5-43F1-8681-9F648D938C49}" sibTransId="{F258DB64-F619-4559-AD41-C587309D9486}"/>
    <dgm:cxn modelId="{455204B7-9B96-4356-B83C-FFF221C4B1E4}" srcId="{E4B2B008-AFEE-4A25-B902-590137FB98AE}" destId="{141A69C3-5C37-43BE-8E29-50C7F3A7A243}" srcOrd="2" destOrd="0" parTransId="{E7F3D92D-518F-46AC-958F-46FE1EA29F14}" sibTransId="{8F4A155B-0554-422F-AF2E-4C1884A53AF1}"/>
    <dgm:cxn modelId="{EE22F0B7-48DA-4984-99CD-C834403CC9F8}" type="presOf" srcId="{2F1A4FB6-E64D-449B-9EA0-996AB4FA55D0}" destId="{714CE185-2F06-4B5A-A474-2F8369663E56}" srcOrd="0" destOrd="0" presId="urn:microsoft.com/office/officeart/2005/8/layout/lProcess3"/>
    <dgm:cxn modelId="{A387E5DA-0941-419D-9FC3-1A1F1F0F3B0C}" type="presOf" srcId="{5AE61765-A6D3-4AA5-8933-04260AA2987A}" destId="{095E1924-6EC3-4EFF-99B8-D4A75C724D12}" srcOrd="0" destOrd="0" presId="urn:microsoft.com/office/officeart/2005/8/layout/lProcess3"/>
    <dgm:cxn modelId="{DB52DAE2-0BFB-47FC-85CD-649F6418FC30}" srcId="{BA3152B5-72BB-43FD-8837-A4AE8393FDF5}" destId="{9DEF560C-2A9A-44D6-B0EE-D50D5CBDA5FE}" srcOrd="1" destOrd="0" parTransId="{98323B3B-18B5-429A-9B8A-D0786863AA30}" sibTransId="{C0A07848-DF4B-4661-8D08-07F855F75D53}"/>
    <dgm:cxn modelId="{F1A1FCE7-7472-40EE-8ADC-61FD9373674A}" type="presOf" srcId="{54040CB5-286E-444C-B942-E5DE0735F168}" destId="{620D89D1-A722-4AA0-A302-29F19EC6551F}" srcOrd="0" destOrd="0" presId="urn:microsoft.com/office/officeart/2005/8/layout/lProcess3"/>
    <dgm:cxn modelId="{BE48B1FA-8409-4E38-B318-7BEF0CF2EE0A}" type="presOf" srcId="{BCB21A4F-1EFA-418F-946D-468BBD671153}" destId="{9F07F28B-8B2D-4420-8771-0B46DE0CEA92}" srcOrd="0" destOrd="0" presId="urn:microsoft.com/office/officeart/2005/8/layout/lProcess3"/>
    <dgm:cxn modelId="{2EB18562-ED74-44CB-B2C7-8E57C2F66F8A}" type="presParOf" srcId="{13FB2501-508D-429C-BEC8-1452B89DD71F}" destId="{5986BF9B-0FCF-42A6-A1DA-C293504F3F40}" srcOrd="0" destOrd="0" presId="urn:microsoft.com/office/officeart/2005/8/layout/lProcess3"/>
    <dgm:cxn modelId="{C32DC3F2-BBCF-45BF-ADF6-4EF47513D9A5}" type="presParOf" srcId="{5986BF9B-0FCF-42A6-A1DA-C293504F3F40}" destId="{60213F31-6D7C-473C-9973-037E12AA8F7F}" srcOrd="0" destOrd="0" presId="urn:microsoft.com/office/officeart/2005/8/layout/lProcess3"/>
    <dgm:cxn modelId="{6DC50FB8-4565-4410-AD29-6E3A6BE60D5E}" type="presParOf" srcId="{5986BF9B-0FCF-42A6-A1DA-C293504F3F40}" destId="{621ACD23-C36A-4B44-BE38-58C887619AF0}" srcOrd="1" destOrd="0" presId="urn:microsoft.com/office/officeart/2005/8/layout/lProcess3"/>
    <dgm:cxn modelId="{DBABE523-F14A-48EA-8B3B-E39D523ABD47}" type="presParOf" srcId="{5986BF9B-0FCF-42A6-A1DA-C293504F3F40}" destId="{B4552BEE-917A-448E-9171-86B8C18FA015}" srcOrd="2" destOrd="0" presId="urn:microsoft.com/office/officeart/2005/8/layout/lProcess3"/>
    <dgm:cxn modelId="{B8FDDEE4-F1F6-455E-BA6F-F703B2017E72}" type="presParOf" srcId="{5986BF9B-0FCF-42A6-A1DA-C293504F3F40}" destId="{4F0715E5-825A-4AC6-8CAB-1F3B171F130D}" srcOrd="3" destOrd="0" presId="urn:microsoft.com/office/officeart/2005/8/layout/lProcess3"/>
    <dgm:cxn modelId="{0D532CD7-3AC1-4179-89E9-906E377279BC}" type="presParOf" srcId="{5986BF9B-0FCF-42A6-A1DA-C293504F3F40}" destId="{095E1924-6EC3-4EFF-99B8-D4A75C724D12}" srcOrd="4" destOrd="0" presId="urn:microsoft.com/office/officeart/2005/8/layout/lProcess3"/>
    <dgm:cxn modelId="{4255AED6-007D-4CCB-9B15-B4DDB1915547}" type="presParOf" srcId="{13FB2501-508D-429C-BEC8-1452B89DD71F}" destId="{7A42DC66-646C-459D-9644-18A972997C0B}" srcOrd="1" destOrd="0" presId="urn:microsoft.com/office/officeart/2005/8/layout/lProcess3"/>
    <dgm:cxn modelId="{AEF8D741-D8AF-4BE2-8338-816A9F46D118}" type="presParOf" srcId="{13FB2501-508D-429C-BEC8-1452B89DD71F}" destId="{F78EF8EE-B4D6-4C30-BD9C-5A76DE4CF56D}" srcOrd="2" destOrd="0" presId="urn:microsoft.com/office/officeart/2005/8/layout/lProcess3"/>
    <dgm:cxn modelId="{573720AF-085B-4350-96B7-93444A427B44}" type="presParOf" srcId="{F78EF8EE-B4D6-4C30-BD9C-5A76DE4CF56D}" destId="{5D45013A-5F80-4DB1-90A7-0C6B784C1051}" srcOrd="0" destOrd="0" presId="urn:microsoft.com/office/officeart/2005/8/layout/lProcess3"/>
    <dgm:cxn modelId="{EBAE7CFB-E515-4310-A378-C578AC98A8DC}" type="presParOf" srcId="{F78EF8EE-B4D6-4C30-BD9C-5A76DE4CF56D}" destId="{01DF21B5-BB10-49EF-B39D-3A7D03AC8B06}" srcOrd="1" destOrd="0" presId="urn:microsoft.com/office/officeart/2005/8/layout/lProcess3"/>
    <dgm:cxn modelId="{90AE6481-0AB9-4DB3-AA73-D5538FD0D47A}" type="presParOf" srcId="{F78EF8EE-B4D6-4C30-BD9C-5A76DE4CF56D}" destId="{714CE185-2F06-4B5A-A474-2F8369663E56}" srcOrd="2" destOrd="0" presId="urn:microsoft.com/office/officeart/2005/8/layout/lProcess3"/>
    <dgm:cxn modelId="{57211ACA-F776-4F9E-8E55-552CF2EA4049}" type="presParOf" srcId="{F78EF8EE-B4D6-4C30-BD9C-5A76DE4CF56D}" destId="{311BD6A1-1EB8-493F-B398-C3F0D922A1E3}" srcOrd="3" destOrd="0" presId="urn:microsoft.com/office/officeart/2005/8/layout/lProcess3"/>
    <dgm:cxn modelId="{03814234-D3FD-43C6-9FD3-A971E65AE6E7}" type="presParOf" srcId="{F78EF8EE-B4D6-4C30-BD9C-5A76DE4CF56D}" destId="{1A80A3D5-1C7D-443E-B604-8481682AC38B}" srcOrd="4" destOrd="0" presId="urn:microsoft.com/office/officeart/2005/8/layout/lProcess3"/>
    <dgm:cxn modelId="{132D7C1C-019A-46BC-AD05-E4AFA0583EA9}" type="presParOf" srcId="{13FB2501-508D-429C-BEC8-1452B89DD71F}" destId="{748CB137-4AE6-4A01-B876-31B5C6AE55FF}" srcOrd="3" destOrd="0" presId="urn:microsoft.com/office/officeart/2005/8/layout/lProcess3"/>
    <dgm:cxn modelId="{BBC2DDF3-7F09-45EA-9571-CC6B1638AF90}" type="presParOf" srcId="{13FB2501-508D-429C-BEC8-1452B89DD71F}" destId="{17DCC494-9DBE-4968-9FA3-4D8D23C7BA98}" srcOrd="4" destOrd="0" presId="urn:microsoft.com/office/officeart/2005/8/layout/lProcess3"/>
    <dgm:cxn modelId="{94053009-7BE3-473A-B7EA-61C0C78BF785}" type="presParOf" srcId="{17DCC494-9DBE-4968-9FA3-4D8D23C7BA98}" destId="{25F87719-5FEB-423A-A6CE-7548420B0DB7}" srcOrd="0" destOrd="0" presId="urn:microsoft.com/office/officeart/2005/8/layout/lProcess3"/>
    <dgm:cxn modelId="{C281ECE7-104E-44F8-A0FD-EE3DD9AF4091}" type="presParOf" srcId="{17DCC494-9DBE-4968-9FA3-4D8D23C7BA98}" destId="{6457C3F3-32DD-4364-A6B5-DC36E828C2C7}" srcOrd="1" destOrd="0" presId="urn:microsoft.com/office/officeart/2005/8/layout/lProcess3"/>
    <dgm:cxn modelId="{94336090-6CF0-4FE3-8665-AFD90C8E6DB2}" type="presParOf" srcId="{17DCC494-9DBE-4968-9FA3-4D8D23C7BA98}" destId="{620D89D1-A722-4AA0-A302-29F19EC6551F}" srcOrd="2" destOrd="0" presId="urn:microsoft.com/office/officeart/2005/8/layout/lProcess3"/>
    <dgm:cxn modelId="{506F3573-5C20-4C56-AB20-004B44CD5ED7}" type="presParOf" srcId="{17DCC494-9DBE-4968-9FA3-4D8D23C7BA98}" destId="{FF535B2D-6019-4337-A820-7A57DD18BF71}" srcOrd="3" destOrd="0" presId="urn:microsoft.com/office/officeart/2005/8/layout/lProcess3"/>
    <dgm:cxn modelId="{A5E5AD61-2FDE-46BB-8D78-78E7776B5ADB}" type="presParOf" srcId="{17DCC494-9DBE-4968-9FA3-4D8D23C7BA98}" destId="{9F07F28B-8B2D-4420-8771-0B46DE0CEA92}" srcOrd="4" destOrd="0" presId="urn:microsoft.com/office/officeart/2005/8/layout/lProcess3"/>
    <dgm:cxn modelId="{C091D17E-1946-485C-BC52-BF2F2AD1D77E}" type="presParOf" srcId="{13FB2501-508D-429C-BEC8-1452B89DD71F}" destId="{48D63C0B-8C3F-496C-8B28-E69ABFDAF0EF}" srcOrd="5" destOrd="0" presId="urn:microsoft.com/office/officeart/2005/8/layout/lProcess3"/>
    <dgm:cxn modelId="{99693C55-1876-402C-B2EE-FCB618AA2BA2}" type="presParOf" srcId="{13FB2501-508D-429C-BEC8-1452B89DD71F}" destId="{D0CE0DAB-A5C5-4CAA-B0E7-8E431DB8D0D5}" srcOrd="6" destOrd="0" presId="urn:microsoft.com/office/officeart/2005/8/layout/lProcess3"/>
    <dgm:cxn modelId="{C9C16B92-8D4D-44E4-BE42-FE31A72F967A}" type="presParOf" srcId="{D0CE0DAB-A5C5-4CAA-B0E7-8E431DB8D0D5}" destId="{A73E93D7-527B-44E8-B794-328713D5517D}" srcOrd="0" destOrd="0" presId="urn:microsoft.com/office/officeart/2005/8/layout/lProcess3"/>
    <dgm:cxn modelId="{58CC4187-AC41-497F-8AAB-3ECB685F9916}" type="presParOf" srcId="{D0CE0DAB-A5C5-4CAA-B0E7-8E431DB8D0D5}" destId="{E4AD77BE-CFBC-4D0F-9845-A2ACAC34256F}" srcOrd="1" destOrd="0" presId="urn:microsoft.com/office/officeart/2005/8/layout/lProcess3"/>
    <dgm:cxn modelId="{EAF21EC2-3CE1-4FCE-8F6E-C9A92927B6FE}" type="presParOf" srcId="{D0CE0DAB-A5C5-4CAA-B0E7-8E431DB8D0D5}" destId="{C9B089F6-3724-4FD6-B545-64F1B0C29243}" srcOrd="2" destOrd="0" presId="urn:microsoft.com/office/officeart/2005/8/layout/lProcess3"/>
    <dgm:cxn modelId="{45766815-611F-488F-8228-E5144B72D406}" type="presParOf" srcId="{D0CE0DAB-A5C5-4CAA-B0E7-8E431DB8D0D5}" destId="{AFAD96B8-788E-4CE4-B5FD-ADDC77A9FC4C}" srcOrd="3" destOrd="0" presId="urn:microsoft.com/office/officeart/2005/8/layout/lProcess3"/>
    <dgm:cxn modelId="{5377D5D4-FB18-48D0-A24B-175DB253854E}" type="presParOf" srcId="{D0CE0DAB-A5C5-4CAA-B0E7-8E431DB8D0D5}" destId="{970CD7A0-DC43-43F5-B945-0DE4D362F265}"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B2B008-AFEE-4A25-B902-590137FB98AE}"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95D9FD36-8B13-41AE-A102-FA90B1600A69}">
      <dgm:prSet phldrT="[Text]" custT="1"/>
      <dgm:spPr>
        <a:solidFill>
          <a:srgbClr val="2B56AB"/>
        </a:solidFill>
      </dgm:spPr>
      <dgm:t>
        <a:bodyPr/>
        <a:lstStyle/>
        <a:p>
          <a:r>
            <a:rPr lang="en-US" sz="1600" b="1">
              <a:latin typeface=" Arial" panose="02020603050405020304"/>
            </a:rPr>
            <a:t>Operational Setting and Mission</a:t>
          </a:r>
        </a:p>
      </dgm:t>
    </dgm:pt>
    <dgm:pt modelId="{BB93BB43-25C5-4A40-ADA3-3B841D6CA5B0}" type="parTrans" cxnId="{32522D48-8F60-4D82-8B68-DFA74FB61248}">
      <dgm:prSet/>
      <dgm:spPr/>
      <dgm:t>
        <a:bodyPr/>
        <a:lstStyle/>
        <a:p>
          <a:endParaRPr lang="en-US" sz="2000">
            <a:latin typeface=" Arial" panose="02020603050405020304"/>
          </a:endParaRPr>
        </a:p>
      </dgm:t>
    </dgm:pt>
    <dgm:pt modelId="{864CBE8C-B550-4097-8D82-13AA199E0DBB}" type="sibTrans" cxnId="{32522D48-8F60-4D82-8B68-DFA74FB61248}">
      <dgm:prSet/>
      <dgm:spPr/>
      <dgm:t>
        <a:bodyPr/>
        <a:lstStyle/>
        <a:p>
          <a:endParaRPr lang="en-US" sz="2000">
            <a:latin typeface=" Arial" panose="02020603050405020304"/>
          </a:endParaRPr>
        </a:p>
      </dgm:t>
    </dgm:pt>
    <dgm:pt modelId="{089FA66D-9E54-4052-B033-5E64BF65B454}">
      <dgm:prSet phldrT="[Text]" custT="1"/>
      <dgm:spPr/>
      <dgm:t>
        <a:bodyPr/>
        <a:lstStyle/>
        <a:p>
          <a:pPr>
            <a:buFont typeface="Arial" panose="020B0604020202020204" pitchFamily="34" charset="0"/>
            <a:buChar char="•"/>
          </a:pPr>
          <a:r>
            <a:rPr lang="en-US" sz="1200" b="1">
              <a:latin typeface=" Arial" panose="02020603050405020304"/>
            </a:rPr>
            <a:t>- Scenario Time Frame</a:t>
          </a:r>
        </a:p>
        <a:p>
          <a:pPr>
            <a:buFont typeface="Arial" panose="020B0604020202020204" pitchFamily="34" charset="0"/>
            <a:buChar char="•"/>
          </a:pPr>
          <a:r>
            <a:rPr lang="en-US" sz="1200" b="1">
              <a:latin typeface=" Arial" panose="02020603050405020304"/>
            </a:rPr>
            <a:t>- Mission Types</a:t>
          </a:r>
        </a:p>
      </dgm:t>
    </dgm:pt>
    <dgm:pt modelId="{2B3EA38A-DEB1-48CC-94B4-2B5E791EE0F2}" type="parTrans" cxnId="{1E271A5E-7025-44F3-872D-659D78EB7275}">
      <dgm:prSet/>
      <dgm:spPr/>
      <dgm:t>
        <a:bodyPr/>
        <a:lstStyle/>
        <a:p>
          <a:endParaRPr lang="en-US" sz="2000">
            <a:latin typeface=" Arial" panose="02020603050405020304"/>
          </a:endParaRPr>
        </a:p>
      </dgm:t>
    </dgm:pt>
    <dgm:pt modelId="{09A4A480-BDA5-4593-B453-03D815B9B2D5}" type="sibTrans" cxnId="{1E271A5E-7025-44F3-872D-659D78EB7275}">
      <dgm:prSet/>
      <dgm:spPr/>
      <dgm:t>
        <a:bodyPr/>
        <a:lstStyle/>
        <a:p>
          <a:endParaRPr lang="en-US" sz="2000">
            <a:latin typeface=" Arial" panose="02020603050405020304"/>
          </a:endParaRPr>
        </a:p>
      </dgm:t>
    </dgm:pt>
    <dgm:pt modelId="{5AE61765-A6D3-4AA5-8933-04260AA2987A}">
      <dgm:prSet phldrT="[Text]" custT="1"/>
      <dgm:spPr/>
      <dgm:t>
        <a:bodyPr/>
        <a:lstStyle/>
        <a:p>
          <a:r>
            <a:rPr lang="en-US" sz="1200" b="1">
              <a:latin typeface=" Arial" panose="02020603050405020304"/>
            </a:rPr>
            <a:t>- TRAC Scenario Based</a:t>
          </a:r>
        </a:p>
        <a:p>
          <a:r>
            <a:rPr lang="en-US" sz="1200" b="1">
              <a:latin typeface=" Arial" panose="02020603050405020304"/>
            </a:rPr>
            <a:t>- Timeframe Validated by Sponsor</a:t>
          </a:r>
        </a:p>
        <a:p>
          <a:r>
            <a:rPr lang="en-US" sz="1200" b="1">
              <a:latin typeface=" Arial" panose="02020603050405020304"/>
            </a:rPr>
            <a:t>- Military SME Validates Mission</a:t>
          </a:r>
        </a:p>
      </dgm:t>
    </dgm:pt>
    <dgm:pt modelId="{06351F37-9534-42E3-ADCB-EDB5F9F41EDA}" type="parTrans" cxnId="{848D2982-1D61-419E-B5BE-A5932B5EC63D}">
      <dgm:prSet/>
      <dgm:spPr/>
      <dgm:t>
        <a:bodyPr/>
        <a:lstStyle/>
        <a:p>
          <a:endParaRPr lang="en-US" sz="2000">
            <a:latin typeface=" Arial" panose="02020603050405020304"/>
          </a:endParaRPr>
        </a:p>
      </dgm:t>
    </dgm:pt>
    <dgm:pt modelId="{2E1DBE31-3965-4BFA-8015-6FDB5E63306A}" type="sibTrans" cxnId="{848D2982-1D61-419E-B5BE-A5932B5EC63D}">
      <dgm:prSet/>
      <dgm:spPr/>
      <dgm:t>
        <a:bodyPr/>
        <a:lstStyle/>
        <a:p>
          <a:endParaRPr lang="en-US" sz="2000">
            <a:latin typeface=" Arial" panose="02020603050405020304"/>
          </a:endParaRPr>
        </a:p>
      </dgm:t>
    </dgm:pt>
    <dgm:pt modelId="{BA3152B5-72BB-43FD-8837-A4AE8393FDF5}">
      <dgm:prSet phldrT="[Text]" custT="1"/>
      <dgm:spPr>
        <a:solidFill>
          <a:srgbClr val="2B56AB"/>
        </a:solidFill>
      </dgm:spPr>
      <dgm:t>
        <a:bodyPr/>
        <a:lstStyle/>
        <a:p>
          <a:r>
            <a:rPr lang="en-US" sz="1600" b="1">
              <a:latin typeface=" Arial" panose="02020603050405020304"/>
            </a:rPr>
            <a:t>Terrain</a:t>
          </a:r>
        </a:p>
      </dgm:t>
    </dgm:pt>
    <dgm:pt modelId="{B2FE4489-AF4D-4C1E-AC27-22688AACBEE9}" type="parTrans" cxnId="{CC87CB63-E2E0-4BDF-8C64-6F14857141B6}">
      <dgm:prSet/>
      <dgm:spPr/>
      <dgm:t>
        <a:bodyPr/>
        <a:lstStyle/>
        <a:p>
          <a:endParaRPr lang="en-US" sz="2000">
            <a:latin typeface=" Arial" panose="02020603050405020304"/>
          </a:endParaRPr>
        </a:p>
      </dgm:t>
    </dgm:pt>
    <dgm:pt modelId="{FB395DC8-4427-42AF-AE4C-714531F9264A}" type="sibTrans" cxnId="{CC87CB63-E2E0-4BDF-8C64-6F14857141B6}">
      <dgm:prSet/>
      <dgm:spPr/>
      <dgm:t>
        <a:bodyPr/>
        <a:lstStyle/>
        <a:p>
          <a:endParaRPr lang="en-US" sz="2000">
            <a:latin typeface=" Arial" panose="02020603050405020304"/>
          </a:endParaRPr>
        </a:p>
      </dgm:t>
    </dgm:pt>
    <dgm:pt modelId="{2F1A4FB6-E64D-449B-9EA0-996AB4FA55D0}">
      <dgm:prSet phldrT="[Text]" custT="1"/>
      <dgm:spPr/>
      <dgm:t>
        <a:bodyPr/>
        <a:lstStyle/>
        <a:p>
          <a:pPr marL="0" lvl="0" defTabSz="444500">
            <a:lnSpc>
              <a:spcPct val="90000"/>
            </a:lnSpc>
            <a:spcBef>
              <a:spcPct val="0"/>
            </a:spcBef>
            <a:spcAft>
              <a:spcPct val="35000"/>
            </a:spcAft>
            <a:buNone/>
          </a:pPr>
          <a:r>
            <a:rPr lang="en-US" sz="1200" b="1">
              <a:latin typeface=" Arial" panose="02020603050405020304"/>
            </a:rPr>
            <a:t>- Terrain Type</a:t>
          </a:r>
        </a:p>
        <a:p>
          <a:pPr marL="0" marR="0" lvl="0" indent="0" defTabSz="914400" eaLnBrk="1" fontAlgn="auto" latinLnBrk="0" hangingPunct="1">
            <a:lnSpc>
              <a:spcPct val="100000"/>
            </a:lnSpc>
            <a:spcBef>
              <a:spcPts val="0"/>
            </a:spcBef>
            <a:spcAft>
              <a:spcPts val="0"/>
            </a:spcAft>
            <a:buClrTx/>
            <a:buSzTx/>
            <a:buFontTx/>
            <a:buNone/>
            <a:tabLst/>
            <a:defRPr/>
          </a:pPr>
          <a:r>
            <a:rPr lang="en-US" sz="1200" b="1">
              <a:latin typeface=" Arial" panose="02020603050405020304"/>
            </a:rPr>
            <a:t>- Weather</a:t>
          </a:r>
        </a:p>
      </dgm:t>
    </dgm:pt>
    <dgm:pt modelId="{7985017F-AA46-46D0-A5A1-DBE33E01BAAC}" type="parTrans" cxnId="{90A5F697-291F-4B59-AEBF-B5A470EA52D1}">
      <dgm:prSet/>
      <dgm:spPr/>
      <dgm:t>
        <a:bodyPr/>
        <a:lstStyle/>
        <a:p>
          <a:endParaRPr lang="en-US" sz="2000">
            <a:latin typeface=" Arial" panose="02020603050405020304"/>
          </a:endParaRPr>
        </a:p>
      </dgm:t>
    </dgm:pt>
    <dgm:pt modelId="{A87BC9F7-3832-46F2-8253-D7596D853DDB}" type="sibTrans" cxnId="{90A5F697-291F-4B59-AEBF-B5A470EA52D1}">
      <dgm:prSet/>
      <dgm:spPr/>
      <dgm:t>
        <a:bodyPr/>
        <a:lstStyle/>
        <a:p>
          <a:endParaRPr lang="en-US" sz="2000">
            <a:latin typeface=" Arial" panose="02020603050405020304"/>
          </a:endParaRPr>
        </a:p>
      </dgm:t>
    </dgm:pt>
    <dgm:pt modelId="{9DEF560C-2A9A-44D6-B0EE-D50D5CBDA5FE}">
      <dgm:prSet phldrT="[Text]" custT="1"/>
      <dgm:spPr/>
      <dgm:t>
        <a:bodyPr/>
        <a:lstStyle/>
        <a:p>
          <a:r>
            <a:rPr lang="en-US" sz="1200" b="1">
              <a:latin typeface=" Arial" panose="02020603050405020304"/>
            </a:rPr>
            <a:t>- Within TRAC Scenario Terrain</a:t>
          </a:r>
        </a:p>
        <a:p>
          <a:r>
            <a:rPr lang="en-US" sz="1200" b="1">
              <a:latin typeface=" Arial" panose="02020603050405020304"/>
            </a:rPr>
            <a:t>- Validate Terrain &amp; Weather for Region</a:t>
          </a:r>
        </a:p>
      </dgm:t>
    </dgm:pt>
    <dgm:pt modelId="{98323B3B-18B5-429A-9B8A-D0786863AA30}" type="parTrans" cxnId="{DB52DAE2-0BFB-47FC-85CD-649F6418FC30}">
      <dgm:prSet/>
      <dgm:spPr/>
      <dgm:t>
        <a:bodyPr/>
        <a:lstStyle/>
        <a:p>
          <a:endParaRPr lang="en-US" sz="2000">
            <a:latin typeface=" Arial" panose="02020603050405020304"/>
          </a:endParaRPr>
        </a:p>
      </dgm:t>
    </dgm:pt>
    <dgm:pt modelId="{C0A07848-DF4B-4661-8D08-07F855F75D53}" type="sibTrans" cxnId="{DB52DAE2-0BFB-47FC-85CD-649F6418FC30}">
      <dgm:prSet/>
      <dgm:spPr/>
      <dgm:t>
        <a:bodyPr/>
        <a:lstStyle/>
        <a:p>
          <a:endParaRPr lang="en-US" sz="2000">
            <a:latin typeface=" Arial" panose="02020603050405020304"/>
          </a:endParaRPr>
        </a:p>
      </dgm:t>
    </dgm:pt>
    <dgm:pt modelId="{141A69C3-5C37-43BE-8E29-50C7F3A7A243}">
      <dgm:prSet phldrT="[Text]" custT="1"/>
      <dgm:spPr>
        <a:solidFill>
          <a:srgbClr val="2B56AB"/>
        </a:solidFill>
      </dgm:spPr>
      <dgm:t>
        <a:bodyPr/>
        <a:lstStyle/>
        <a:p>
          <a:r>
            <a:rPr lang="en-US" sz="1600" b="1">
              <a:latin typeface=" Arial" panose="02020603050405020304"/>
            </a:rPr>
            <a:t>Friendly Organization and Employment</a:t>
          </a:r>
        </a:p>
      </dgm:t>
    </dgm:pt>
    <dgm:pt modelId="{E7F3D92D-518F-46AC-958F-46FE1EA29F14}" type="parTrans" cxnId="{455204B7-9B96-4356-B83C-FFF221C4B1E4}">
      <dgm:prSet/>
      <dgm:spPr/>
      <dgm:t>
        <a:bodyPr/>
        <a:lstStyle/>
        <a:p>
          <a:endParaRPr lang="en-US" sz="2000">
            <a:latin typeface=" Arial" panose="02020603050405020304"/>
          </a:endParaRPr>
        </a:p>
      </dgm:t>
    </dgm:pt>
    <dgm:pt modelId="{8F4A155B-0554-422F-AF2E-4C1884A53AF1}" type="sibTrans" cxnId="{455204B7-9B96-4356-B83C-FFF221C4B1E4}">
      <dgm:prSet/>
      <dgm:spPr/>
      <dgm:t>
        <a:bodyPr/>
        <a:lstStyle/>
        <a:p>
          <a:endParaRPr lang="en-US" sz="2000">
            <a:latin typeface=" Arial" panose="02020603050405020304"/>
          </a:endParaRPr>
        </a:p>
      </dgm:t>
    </dgm:pt>
    <dgm:pt modelId="{54040CB5-286E-444C-B942-E5DE0735F168}">
      <dgm:prSet phldrT="[Text]" custT="1"/>
      <dgm:spPr/>
      <dgm:t>
        <a:bodyPr/>
        <a:lstStyle/>
        <a:p>
          <a:r>
            <a:rPr lang="en-US" sz="1200" b="1">
              <a:latin typeface=" Arial" panose="02020603050405020304"/>
            </a:rPr>
            <a:t>- Organization Type / Echelon</a:t>
          </a:r>
        </a:p>
        <a:p>
          <a:r>
            <a:rPr lang="en-US" sz="1200" b="1">
              <a:latin typeface=" Arial" panose="02020603050405020304"/>
            </a:rPr>
            <a:t>- Enablers</a:t>
          </a:r>
        </a:p>
        <a:p>
          <a:r>
            <a:rPr lang="en-US" sz="1200" b="1">
              <a:latin typeface=" Arial" panose="02020603050405020304"/>
            </a:rPr>
            <a:t>- Capabilities</a:t>
          </a:r>
        </a:p>
      </dgm:t>
    </dgm:pt>
    <dgm:pt modelId="{679A871B-EAE5-43F1-8681-9F648D938C49}" type="parTrans" cxnId="{47F5F9A2-2A3A-411E-A518-E6A2C5068247}">
      <dgm:prSet/>
      <dgm:spPr/>
      <dgm:t>
        <a:bodyPr/>
        <a:lstStyle/>
        <a:p>
          <a:endParaRPr lang="en-US" sz="2000">
            <a:latin typeface=" Arial" panose="02020603050405020304"/>
          </a:endParaRPr>
        </a:p>
      </dgm:t>
    </dgm:pt>
    <dgm:pt modelId="{F258DB64-F619-4559-AD41-C587309D9486}" type="sibTrans" cxnId="{47F5F9A2-2A3A-411E-A518-E6A2C5068247}">
      <dgm:prSet/>
      <dgm:spPr/>
      <dgm:t>
        <a:bodyPr/>
        <a:lstStyle/>
        <a:p>
          <a:endParaRPr lang="en-US" sz="2000">
            <a:latin typeface=" Arial" panose="02020603050405020304"/>
          </a:endParaRPr>
        </a:p>
      </dgm:t>
    </dgm:pt>
    <dgm:pt modelId="{BCB21A4F-1EFA-418F-946D-468BBD671153}">
      <dgm:prSet phldrT="[Text]" custT="1"/>
      <dgm:spPr/>
      <dgm:t>
        <a:bodyPr/>
        <a:lstStyle/>
        <a:p>
          <a:r>
            <a:rPr lang="en-US" sz="1200" b="1">
              <a:latin typeface=" Arial" panose="02020603050405020304"/>
            </a:rPr>
            <a:t>- Military SME (in the appropriate specialty, level, and currency)</a:t>
          </a:r>
        </a:p>
      </dgm:t>
    </dgm:pt>
    <dgm:pt modelId="{B2399262-3237-42B7-93DF-8D48FB86892D}" type="parTrans" cxnId="{9D1F7E78-2288-4588-8EEB-9D5EA804D464}">
      <dgm:prSet/>
      <dgm:spPr/>
      <dgm:t>
        <a:bodyPr/>
        <a:lstStyle/>
        <a:p>
          <a:endParaRPr lang="en-US" sz="2000">
            <a:latin typeface=" Arial" panose="02020603050405020304"/>
          </a:endParaRPr>
        </a:p>
      </dgm:t>
    </dgm:pt>
    <dgm:pt modelId="{088E85BB-CB77-4FAF-A267-B317EDD727C8}" type="sibTrans" cxnId="{9D1F7E78-2288-4588-8EEB-9D5EA804D464}">
      <dgm:prSet/>
      <dgm:spPr/>
      <dgm:t>
        <a:bodyPr/>
        <a:lstStyle/>
        <a:p>
          <a:endParaRPr lang="en-US" sz="2000">
            <a:latin typeface=" Arial" panose="02020603050405020304"/>
          </a:endParaRPr>
        </a:p>
      </dgm:t>
    </dgm:pt>
    <dgm:pt modelId="{471F3C9E-6810-43C5-896D-D023BB04E745}">
      <dgm:prSet phldrT="[Text]" custT="1"/>
      <dgm:spPr>
        <a:solidFill>
          <a:srgbClr val="2B56AB"/>
        </a:solidFill>
      </dgm:spPr>
      <dgm:t>
        <a:bodyPr/>
        <a:lstStyle/>
        <a:p>
          <a:r>
            <a:rPr lang="en-US" sz="1600" b="1">
              <a:latin typeface=" Arial" panose="02020603050405020304"/>
            </a:rPr>
            <a:t>Threat Organization and Employment </a:t>
          </a:r>
        </a:p>
      </dgm:t>
    </dgm:pt>
    <dgm:pt modelId="{27CD4930-5DC1-4CED-B73D-6EBF8A387764}" type="parTrans" cxnId="{2561D315-C4E9-4AC7-A484-BE8072A5FCE2}">
      <dgm:prSet/>
      <dgm:spPr/>
      <dgm:t>
        <a:bodyPr/>
        <a:lstStyle/>
        <a:p>
          <a:endParaRPr lang="en-US" sz="2000">
            <a:latin typeface=" Arial" panose="02020603050405020304"/>
          </a:endParaRPr>
        </a:p>
      </dgm:t>
    </dgm:pt>
    <dgm:pt modelId="{A0284675-FE54-4169-B912-9C7786EC6097}" type="sibTrans" cxnId="{2561D315-C4E9-4AC7-A484-BE8072A5FCE2}">
      <dgm:prSet/>
      <dgm:spPr/>
      <dgm:t>
        <a:bodyPr/>
        <a:lstStyle/>
        <a:p>
          <a:endParaRPr lang="en-US" sz="2000">
            <a:latin typeface=" Arial" panose="02020603050405020304"/>
          </a:endParaRPr>
        </a:p>
      </dgm:t>
    </dgm:pt>
    <dgm:pt modelId="{DAE0DA57-F24B-4D0C-B6D1-164F1525F78A}">
      <dgm:prSet phldrT="[Text]" custT="1"/>
      <dgm:spPr>
        <a:solidFill>
          <a:srgbClr val="CDCDDF"/>
        </a:solidFill>
      </dgm:spPr>
      <dgm:t>
        <a:bodyPr/>
        <a:lstStyle/>
        <a:p>
          <a:r>
            <a:rPr lang="en-US" sz="1200" b="1">
              <a:latin typeface=" Arial" panose="02020603050405020304"/>
            </a:rPr>
            <a:t>- Threat SME (in the appropriate specialty, level, and currency)</a:t>
          </a:r>
        </a:p>
      </dgm:t>
    </dgm:pt>
    <dgm:pt modelId="{9F7D2B82-2537-427A-AF2C-55F0469BC419}" type="parTrans" cxnId="{25FEE7F2-0397-4080-8DD9-F478C3DE35FA}">
      <dgm:prSet/>
      <dgm:spPr/>
      <dgm:t>
        <a:bodyPr/>
        <a:lstStyle/>
        <a:p>
          <a:endParaRPr lang="en-US" sz="2000">
            <a:latin typeface=" Arial" panose="02020603050405020304"/>
          </a:endParaRPr>
        </a:p>
      </dgm:t>
    </dgm:pt>
    <dgm:pt modelId="{56B8B184-492A-48D9-8565-BF20CD81A549}" type="sibTrans" cxnId="{25FEE7F2-0397-4080-8DD9-F478C3DE35FA}">
      <dgm:prSet/>
      <dgm:spPr/>
      <dgm:t>
        <a:bodyPr/>
        <a:lstStyle/>
        <a:p>
          <a:endParaRPr lang="en-US" sz="2000">
            <a:latin typeface=" Arial" panose="02020603050405020304"/>
          </a:endParaRPr>
        </a:p>
      </dgm:t>
    </dgm:pt>
    <dgm:pt modelId="{AFF70546-178C-469C-A0A6-E03A927C6B6D}">
      <dgm:prSet phldrT="[Text]" custT="1"/>
      <dgm:spPr>
        <a:solidFill>
          <a:srgbClr val="CDCDDF"/>
        </a:solidFill>
      </dgm:spPr>
      <dgm:t>
        <a:bodyPr/>
        <a:lstStyle/>
        <a:p>
          <a:r>
            <a:rPr lang="en-US" sz="1200" b="1">
              <a:latin typeface=" Arial" panose="02020603050405020304"/>
            </a:rPr>
            <a:t>- Organization Type / Echelon</a:t>
          </a:r>
        </a:p>
        <a:p>
          <a:r>
            <a:rPr lang="en-US" sz="1200" b="1">
              <a:latin typeface=" Arial" panose="02020603050405020304"/>
            </a:rPr>
            <a:t>-Enablers</a:t>
          </a:r>
        </a:p>
        <a:p>
          <a:r>
            <a:rPr lang="en-US" sz="1200" b="1">
              <a:latin typeface=" Arial" panose="02020603050405020304"/>
            </a:rPr>
            <a:t>- Capabilities</a:t>
          </a:r>
        </a:p>
      </dgm:t>
    </dgm:pt>
    <dgm:pt modelId="{531BADCA-4A38-426B-9EFB-11BE104E6C79}" type="parTrans" cxnId="{4D538544-47D2-43F8-A981-672D5F35970E}">
      <dgm:prSet/>
      <dgm:spPr/>
      <dgm:t>
        <a:bodyPr/>
        <a:lstStyle/>
        <a:p>
          <a:endParaRPr lang="en-US" sz="2000">
            <a:latin typeface=" Arial" panose="02020603050405020304"/>
          </a:endParaRPr>
        </a:p>
      </dgm:t>
    </dgm:pt>
    <dgm:pt modelId="{E7D3477B-6D93-4AA0-8F8F-734A3230B95B}" type="sibTrans" cxnId="{4D538544-47D2-43F8-A981-672D5F35970E}">
      <dgm:prSet/>
      <dgm:spPr/>
      <dgm:t>
        <a:bodyPr/>
        <a:lstStyle/>
        <a:p>
          <a:endParaRPr lang="en-US" sz="2000">
            <a:latin typeface=" Arial" panose="02020603050405020304"/>
          </a:endParaRPr>
        </a:p>
      </dgm:t>
    </dgm:pt>
    <dgm:pt modelId="{24D60156-2F54-469D-A136-5AF6B9D1D711}">
      <dgm:prSet phldrT="[Text]" custT="1"/>
      <dgm:spPr>
        <a:solidFill>
          <a:srgbClr val="2B56AB"/>
        </a:solidFill>
      </dgm:spPr>
      <dgm:t>
        <a:bodyPr/>
        <a:lstStyle/>
        <a:p>
          <a:r>
            <a:rPr lang="en-US" sz="1600" b="1">
              <a:latin typeface=" Arial" panose="02020603050405020304"/>
            </a:rPr>
            <a:t>Mission Command Systems</a:t>
          </a:r>
        </a:p>
      </dgm:t>
    </dgm:pt>
    <dgm:pt modelId="{65952430-1FA0-442F-9347-7BF2DAADA244}" type="parTrans" cxnId="{5FC12398-ECB1-475B-A612-8BBD0BF7118F}">
      <dgm:prSet/>
      <dgm:spPr/>
      <dgm:t>
        <a:bodyPr/>
        <a:lstStyle/>
        <a:p>
          <a:endParaRPr lang="en-US" sz="2000">
            <a:latin typeface=" Arial" panose="02020603050405020304"/>
          </a:endParaRPr>
        </a:p>
      </dgm:t>
    </dgm:pt>
    <dgm:pt modelId="{6F01B7E5-EC97-4B73-89EB-A6F18F2FCD04}" type="sibTrans" cxnId="{5FC12398-ECB1-475B-A612-8BBD0BF7118F}">
      <dgm:prSet/>
      <dgm:spPr/>
      <dgm:t>
        <a:bodyPr/>
        <a:lstStyle/>
        <a:p>
          <a:endParaRPr lang="en-US" sz="2000">
            <a:latin typeface=" Arial" panose="02020603050405020304"/>
          </a:endParaRPr>
        </a:p>
      </dgm:t>
    </dgm:pt>
    <dgm:pt modelId="{CD5C49C6-75EB-47F8-A00F-E2CCBCF1B1E2}">
      <dgm:prSet phldrT="[Text]" custT="1"/>
      <dgm:spPr/>
      <dgm:t>
        <a:bodyPr/>
        <a:lstStyle/>
        <a:p>
          <a:r>
            <a:rPr lang="en-US" sz="1200" b="1">
              <a:latin typeface=" Arial" panose="02020603050405020304"/>
            </a:rPr>
            <a:t>- Accurate System for Unit </a:t>
          </a:r>
        </a:p>
        <a:p>
          <a:r>
            <a:rPr lang="en-US" sz="1200" b="1">
              <a:latin typeface=" Arial" panose="02020603050405020304"/>
            </a:rPr>
            <a:t>- Type / Version</a:t>
          </a:r>
        </a:p>
        <a:p>
          <a:r>
            <a:rPr lang="en-US" sz="1200" b="1">
              <a:latin typeface=" Arial" panose="02020603050405020304"/>
            </a:rPr>
            <a:t>- Training</a:t>
          </a:r>
        </a:p>
      </dgm:t>
    </dgm:pt>
    <dgm:pt modelId="{8ECBD667-BE88-4E68-916E-6BC9F8401F2E}" type="parTrans" cxnId="{D1E3C73B-AFAF-4282-95F9-D8DDBE8ABBC2}">
      <dgm:prSet/>
      <dgm:spPr/>
      <dgm:t>
        <a:bodyPr/>
        <a:lstStyle/>
        <a:p>
          <a:endParaRPr lang="en-US" sz="2000">
            <a:latin typeface=" Arial" panose="02020603050405020304"/>
          </a:endParaRPr>
        </a:p>
      </dgm:t>
    </dgm:pt>
    <dgm:pt modelId="{6A1F2226-D872-4E8C-B026-DC5ED7473FD1}" type="sibTrans" cxnId="{D1E3C73B-AFAF-4282-95F9-D8DDBE8ABBC2}">
      <dgm:prSet/>
      <dgm:spPr/>
      <dgm:t>
        <a:bodyPr/>
        <a:lstStyle/>
        <a:p>
          <a:endParaRPr lang="en-US" sz="2000">
            <a:latin typeface=" Arial" panose="02020603050405020304"/>
          </a:endParaRPr>
        </a:p>
      </dgm:t>
    </dgm:pt>
    <dgm:pt modelId="{D3711B0F-18FD-4C0F-B6BC-83A02C7C57BF}">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a:latin typeface=" Arial" panose="02020603050405020304"/>
            </a:rPr>
            <a:t>- Technical Validation of Accuracy</a:t>
          </a:r>
        </a:p>
        <a:p>
          <a:pPr marL="0" marR="0" lvl="0" indent="0" defTabSz="914400" eaLnBrk="1" fontAlgn="auto" latinLnBrk="0" hangingPunct="1">
            <a:lnSpc>
              <a:spcPct val="100000"/>
            </a:lnSpc>
            <a:spcBef>
              <a:spcPts val="0"/>
            </a:spcBef>
            <a:spcAft>
              <a:spcPts val="0"/>
            </a:spcAft>
            <a:buClrTx/>
            <a:buSzTx/>
            <a:buFontTx/>
            <a:buNone/>
            <a:tabLst/>
            <a:defRPr/>
          </a:pPr>
          <a:r>
            <a:rPr lang="en-US" sz="1200" b="1">
              <a:latin typeface=" Arial" panose="02020603050405020304"/>
            </a:rPr>
            <a:t>- Validate Correct System Used</a:t>
          </a:r>
        </a:p>
      </dgm:t>
    </dgm:pt>
    <dgm:pt modelId="{888A5877-D3C1-4DE8-8811-A2372B6EF7DF}" type="parTrans" cxnId="{78BE25A8-EBBA-4C39-A684-E0FDD905FBEE}">
      <dgm:prSet/>
      <dgm:spPr/>
      <dgm:t>
        <a:bodyPr/>
        <a:lstStyle/>
        <a:p>
          <a:endParaRPr lang="en-US" sz="2000">
            <a:latin typeface=" Arial" panose="02020603050405020304"/>
          </a:endParaRPr>
        </a:p>
      </dgm:t>
    </dgm:pt>
    <dgm:pt modelId="{E801CBEE-5672-476A-B309-09BAF2527572}" type="sibTrans" cxnId="{78BE25A8-EBBA-4C39-A684-E0FDD905FBEE}">
      <dgm:prSet/>
      <dgm:spPr/>
      <dgm:t>
        <a:bodyPr/>
        <a:lstStyle/>
        <a:p>
          <a:endParaRPr lang="en-US" sz="2000">
            <a:latin typeface=" Arial" panose="02020603050405020304"/>
          </a:endParaRPr>
        </a:p>
      </dgm:t>
    </dgm:pt>
    <dgm:pt modelId="{8B7AB72B-9C05-49C9-96EB-64E408134D6F}">
      <dgm:prSet phldrT="[Text]" custT="1"/>
      <dgm:spPr>
        <a:solidFill>
          <a:srgbClr val="2B56AB"/>
        </a:solidFill>
      </dgm:spPr>
      <dgm:t>
        <a:bodyPr/>
        <a:lstStyle/>
        <a:p>
          <a:r>
            <a:rPr lang="en-US" sz="1600" b="1">
              <a:latin typeface=" Arial" panose="02020603050405020304"/>
            </a:rPr>
            <a:t>Civilians/Other</a:t>
          </a:r>
        </a:p>
      </dgm:t>
    </dgm:pt>
    <dgm:pt modelId="{9DCCC6F7-0C55-4B62-AEC8-7F4442AD8DB4}" type="parTrans" cxnId="{492AA080-51AF-4C3E-A087-6B46C14B62D2}">
      <dgm:prSet/>
      <dgm:spPr/>
      <dgm:t>
        <a:bodyPr/>
        <a:lstStyle/>
        <a:p>
          <a:endParaRPr lang="en-US" sz="2000">
            <a:latin typeface=" Arial" panose="02020603050405020304"/>
          </a:endParaRPr>
        </a:p>
      </dgm:t>
    </dgm:pt>
    <dgm:pt modelId="{53A49EA4-A95A-4426-817D-46623A79F430}" type="sibTrans" cxnId="{492AA080-51AF-4C3E-A087-6B46C14B62D2}">
      <dgm:prSet/>
      <dgm:spPr/>
      <dgm:t>
        <a:bodyPr/>
        <a:lstStyle/>
        <a:p>
          <a:endParaRPr lang="en-US" sz="2000">
            <a:latin typeface=" Arial" panose="02020603050405020304"/>
          </a:endParaRPr>
        </a:p>
      </dgm:t>
    </dgm:pt>
    <dgm:pt modelId="{419F2A35-83CC-4B9D-B584-6154C33D0AFA}">
      <dgm:prSet phldrT="[Text]" custT="1"/>
      <dgm:spPr/>
      <dgm:t>
        <a:bodyPr/>
        <a:lstStyle/>
        <a:p>
          <a:r>
            <a:rPr lang="en-US" sz="1200" b="1">
              <a:latin typeface=" Arial" panose="02020603050405020304"/>
            </a:rPr>
            <a:t>- Civilians </a:t>
          </a:r>
        </a:p>
        <a:p>
          <a:r>
            <a:rPr lang="en-US" sz="1200" b="1">
              <a:latin typeface=" Arial" panose="02020603050405020304"/>
            </a:rPr>
            <a:t>- Civilian Attitudes / Conditions</a:t>
          </a:r>
        </a:p>
        <a:p>
          <a:r>
            <a:rPr lang="en-US" sz="1200" b="1">
              <a:latin typeface=" Arial" panose="02020603050405020304"/>
            </a:rPr>
            <a:t>- Local Forces</a:t>
          </a:r>
        </a:p>
      </dgm:t>
    </dgm:pt>
    <dgm:pt modelId="{13274435-DCB0-460A-816A-A30D72C9598A}" type="parTrans" cxnId="{E9F52D96-8F4F-4782-A2B5-3A419A4806CE}">
      <dgm:prSet/>
      <dgm:spPr/>
      <dgm:t>
        <a:bodyPr/>
        <a:lstStyle/>
        <a:p>
          <a:endParaRPr lang="en-US" sz="2000">
            <a:latin typeface=" Arial" panose="02020603050405020304"/>
          </a:endParaRPr>
        </a:p>
      </dgm:t>
    </dgm:pt>
    <dgm:pt modelId="{1FD49920-5DC6-4017-B30D-0F1AE2D706B8}" type="sibTrans" cxnId="{E9F52D96-8F4F-4782-A2B5-3A419A4806CE}">
      <dgm:prSet/>
      <dgm:spPr/>
      <dgm:t>
        <a:bodyPr/>
        <a:lstStyle/>
        <a:p>
          <a:endParaRPr lang="en-US" sz="2000">
            <a:latin typeface=" Arial" panose="02020603050405020304"/>
          </a:endParaRPr>
        </a:p>
      </dgm:t>
    </dgm:pt>
    <dgm:pt modelId="{5BC1024D-ED2C-4768-900C-CADBAD0FF8C2}">
      <dgm:prSet phldrT="[Text]" custT="1"/>
      <dgm:spPr/>
      <dgm:t>
        <a:bodyPr/>
        <a:lstStyle/>
        <a:p>
          <a:r>
            <a:rPr lang="en-US" sz="1200" b="1">
              <a:latin typeface=" Arial" panose="02020603050405020304"/>
            </a:rPr>
            <a:t>- Foreign Area Officer</a:t>
          </a:r>
        </a:p>
        <a:p>
          <a:r>
            <a:rPr lang="en-US" sz="1200" b="1">
              <a:latin typeface=" Arial" panose="02020603050405020304"/>
            </a:rPr>
            <a:t>- State Dept.</a:t>
          </a:r>
        </a:p>
        <a:p>
          <a:r>
            <a:rPr lang="en-US" sz="1200" b="1">
              <a:latin typeface=" Arial" panose="02020603050405020304"/>
            </a:rPr>
            <a:t>- Combatant Command Rep.</a:t>
          </a:r>
        </a:p>
      </dgm:t>
    </dgm:pt>
    <dgm:pt modelId="{766A1092-0A7F-4D7E-A13A-390E91A3ADCB}" type="parTrans" cxnId="{5049DB87-7F53-409E-AA65-3990997C6F5B}">
      <dgm:prSet/>
      <dgm:spPr/>
      <dgm:t>
        <a:bodyPr/>
        <a:lstStyle/>
        <a:p>
          <a:endParaRPr lang="en-US" sz="2000">
            <a:latin typeface=" Arial" panose="02020603050405020304"/>
          </a:endParaRPr>
        </a:p>
      </dgm:t>
    </dgm:pt>
    <dgm:pt modelId="{C260919C-A55E-4CA1-A8AC-B41634CE84C8}" type="sibTrans" cxnId="{5049DB87-7F53-409E-AA65-3990997C6F5B}">
      <dgm:prSet/>
      <dgm:spPr/>
      <dgm:t>
        <a:bodyPr/>
        <a:lstStyle/>
        <a:p>
          <a:endParaRPr lang="en-US" sz="2000">
            <a:latin typeface=" Arial" panose="02020603050405020304"/>
          </a:endParaRPr>
        </a:p>
      </dgm:t>
    </dgm:pt>
    <dgm:pt modelId="{92B677EC-0449-4B92-8056-DCB7D3CD466E}">
      <dgm:prSet phldrT="[Text]" custT="1"/>
      <dgm:spPr/>
      <dgm:t>
        <a:bodyPr/>
        <a:lstStyle/>
        <a:p>
          <a:r>
            <a:rPr lang="en-US" sz="1200" b="1">
              <a:latin typeface=" Arial" panose="02020603050405020304"/>
            </a:rPr>
            <a:t>- Doctrine </a:t>
          </a:r>
        </a:p>
        <a:p>
          <a:r>
            <a:rPr lang="en-US" sz="1200" b="1">
              <a:latin typeface=" Arial" panose="02020603050405020304"/>
            </a:rPr>
            <a:t>- Future Concepts</a:t>
          </a:r>
        </a:p>
        <a:p>
          <a:r>
            <a:rPr lang="en-US" sz="1200" b="1">
              <a:latin typeface=" Arial" panose="02020603050405020304"/>
            </a:rPr>
            <a:t>- National Ground Intelligence Center (NGIC)</a:t>
          </a:r>
        </a:p>
      </dgm:t>
    </dgm:pt>
    <dgm:pt modelId="{8737490A-ACDE-4BB7-9D63-F698606E955C}" type="parTrans" cxnId="{4C86B5D7-20EF-4806-9A1D-4997E9C35808}">
      <dgm:prSet/>
      <dgm:spPr/>
      <dgm:t>
        <a:bodyPr/>
        <a:lstStyle/>
        <a:p>
          <a:endParaRPr lang="en-US" sz="2000">
            <a:latin typeface=" Arial" panose="02020603050405020304"/>
          </a:endParaRPr>
        </a:p>
      </dgm:t>
    </dgm:pt>
    <dgm:pt modelId="{32119987-16D7-4743-A9A5-9EBF927A3EFE}" type="sibTrans" cxnId="{4C86B5D7-20EF-4806-9A1D-4997E9C35808}">
      <dgm:prSet/>
      <dgm:spPr/>
      <dgm:t>
        <a:bodyPr/>
        <a:lstStyle/>
        <a:p>
          <a:endParaRPr lang="en-US" sz="2000">
            <a:latin typeface=" Arial" panose="02020603050405020304"/>
          </a:endParaRPr>
        </a:p>
      </dgm:t>
    </dgm:pt>
    <dgm:pt modelId="{F6EEA16A-382B-4DDA-BD8E-2B9D34252A9D}">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a:latin typeface=" Arial" panose="02020603050405020304"/>
            </a:rPr>
            <a:t>- Army Program of Record</a:t>
          </a:r>
        </a:p>
        <a:p>
          <a:pPr marL="0" marR="0" lvl="0" indent="0" defTabSz="914400" eaLnBrk="1" fontAlgn="auto" latinLnBrk="0" hangingPunct="1">
            <a:lnSpc>
              <a:spcPct val="100000"/>
            </a:lnSpc>
            <a:spcBef>
              <a:spcPts val="0"/>
            </a:spcBef>
            <a:spcAft>
              <a:spcPts val="0"/>
            </a:spcAft>
            <a:buClrTx/>
            <a:buSzTx/>
            <a:buFontTx/>
            <a:buNone/>
            <a:tabLst/>
            <a:defRPr/>
          </a:pPr>
          <a:r>
            <a:rPr lang="en-US" sz="1200" b="1">
              <a:latin typeface=" Arial" panose="02020603050405020304"/>
            </a:rPr>
            <a:t>- National Geospatial-Intelligence Agency (NGA)</a:t>
          </a:r>
        </a:p>
      </dgm:t>
    </dgm:pt>
    <dgm:pt modelId="{DA9F565A-3B89-4ABE-A0BF-CD06410ADE20}" type="parTrans" cxnId="{AE7F1A34-81E0-483E-838A-2D3EA903DEA0}">
      <dgm:prSet/>
      <dgm:spPr/>
      <dgm:t>
        <a:bodyPr/>
        <a:lstStyle/>
        <a:p>
          <a:endParaRPr lang="en-US" sz="2000">
            <a:latin typeface=" Arial" panose="02020603050405020304"/>
          </a:endParaRPr>
        </a:p>
      </dgm:t>
    </dgm:pt>
    <dgm:pt modelId="{DAC0C836-2DFA-4D08-ADD9-190056FBED45}" type="sibTrans" cxnId="{AE7F1A34-81E0-483E-838A-2D3EA903DEA0}">
      <dgm:prSet/>
      <dgm:spPr/>
      <dgm:t>
        <a:bodyPr/>
        <a:lstStyle/>
        <a:p>
          <a:endParaRPr lang="en-US" sz="2000">
            <a:latin typeface=" Arial" panose="02020603050405020304"/>
          </a:endParaRPr>
        </a:p>
      </dgm:t>
    </dgm:pt>
    <dgm:pt modelId="{2CBA3CF5-C13D-4636-ADC9-401EF38C0475}">
      <dgm:prSet phldrT="[Text]" custT="1"/>
      <dgm:spPr/>
      <dgm:t>
        <a:bodyPr/>
        <a:lstStyle/>
        <a:p>
          <a:r>
            <a:rPr lang="en-US" sz="1200" b="1">
              <a:latin typeface=" Arial" panose="02020603050405020304"/>
            </a:rPr>
            <a:t>- Army Program of Record</a:t>
          </a:r>
        </a:p>
      </dgm:t>
    </dgm:pt>
    <dgm:pt modelId="{53F1A7F8-4185-4F2A-9FBB-F0C050CBFE06}" type="parTrans" cxnId="{727D23E7-2151-4C00-A509-D026A526D06C}">
      <dgm:prSet/>
      <dgm:spPr/>
      <dgm:t>
        <a:bodyPr/>
        <a:lstStyle/>
        <a:p>
          <a:endParaRPr lang="en-US" sz="2000">
            <a:latin typeface=" Arial" panose="02020603050405020304"/>
          </a:endParaRPr>
        </a:p>
      </dgm:t>
    </dgm:pt>
    <dgm:pt modelId="{6B7E67B5-96A9-4119-8810-D53A903ABE2A}" type="sibTrans" cxnId="{727D23E7-2151-4C00-A509-D026A526D06C}">
      <dgm:prSet/>
      <dgm:spPr/>
      <dgm:t>
        <a:bodyPr/>
        <a:lstStyle/>
        <a:p>
          <a:endParaRPr lang="en-US" sz="2000">
            <a:latin typeface=" Arial" panose="02020603050405020304"/>
          </a:endParaRPr>
        </a:p>
      </dgm:t>
    </dgm:pt>
    <dgm:pt modelId="{39141F3B-B086-4A54-BAE9-3070CD0AD506}">
      <dgm:prSet phldrT="[Text]" custT="1"/>
      <dgm:spPr/>
      <dgm:t>
        <a:bodyPr/>
        <a:lstStyle/>
        <a:p>
          <a:r>
            <a:rPr lang="en-US" sz="1200" b="1">
              <a:latin typeface=" Arial" panose="02020603050405020304"/>
            </a:rPr>
            <a:t>- Organizational &amp; Operational Concepts</a:t>
          </a:r>
        </a:p>
        <a:p>
          <a:r>
            <a:rPr lang="en-US" sz="1200" b="1">
              <a:latin typeface=" Arial" panose="02020603050405020304"/>
            </a:rPr>
            <a:t>- Modified Table of Organization and Equipment (MTOE) &amp; Doctrine</a:t>
          </a:r>
        </a:p>
      </dgm:t>
    </dgm:pt>
    <dgm:pt modelId="{C1F54CCC-A776-4B30-A368-F13F0A7930A6}" type="parTrans" cxnId="{48BD6FBF-DCB7-462A-940A-1BFD7D2039B4}">
      <dgm:prSet/>
      <dgm:spPr/>
      <dgm:t>
        <a:bodyPr/>
        <a:lstStyle/>
        <a:p>
          <a:endParaRPr lang="en-US" sz="2000">
            <a:latin typeface=" Arial" panose="02020603050405020304"/>
          </a:endParaRPr>
        </a:p>
      </dgm:t>
    </dgm:pt>
    <dgm:pt modelId="{06EA0C77-9BA3-45AB-B4AD-8A612A8A2E37}" type="sibTrans" cxnId="{48BD6FBF-DCB7-462A-940A-1BFD7D2039B4}">
      <dgm:prSet/>
      <dgm:spPr/>
      <dgm:t>
        <a:bodyPr/>
        <a:lstStyle/>
        <a:p>
          <a:endParaRPr lang="en-US" sz="2000">
            <a:latin typeface=" Arial" panose="02020603050405020304"/>
          </a:endParaRPr>
        </a:p>
      </dgm:t>
    </dgm:pt>
    <dgm:pt modelId="{35D806A5-A4DE-4137-A4DC-50901F7F18EE}">
      <dgm:prSet phldrT="[Text]" custT="1"/>
      <dgm:spPr/>
      <dgm:t>
        <a:bodyPr/>
        <a:lstStyle/>
        <a:p>
          <a:r>
            <a:rPr lang="en-US" sz="1200" b="1">
              <a:latin typeface=" Arial" panose="02020603050405020304"/>
            </a:rPr>
            <a:t>- National Ground Intelligence Center (NGIC)</a:t>
          </a:r>
        </a:p>
        <a:p>
          <a:r>
            <a:rPr lang="en-US" sz="1200" b="1">
              <a:latin typeface=" Arial" panose="02020603050405020304"/>
            </a:rPr>
            <a:t>- Other Intelligence Services</a:t>
          </a:r>
        </a:p>
      </dgm:t>
    </dgm:pt>
    <dgm:pt modelId="{1A1BD74F-E74D-4572-965B-0BA9CCC065A7}" type="parTrans" cxnId="{14BD2D8D-4E9F-4202-87A4-AFD86BDE43D4}">
      <dgm:prSet/>
      <dgm:spPr/>
      <dgm:t>
        <a:bodyPr/>
        <a:lstStyle/>
        <a:p>
          <a:endParaRPr lang="en-US" sz="2000">
            <a:latin typeface=" Arial" panose="02020603050405020304"/>
          </a:endParaRPr>
        </a:p>
      </dgm:t>
    </dgm:pt>
    <dgm:pt modelId="{E60F529B-9327-45F7-9EC9-8CA1F9080866}" type="sibTrans" cxnId="{14BD2D8D-4E9F-4202-87A4-AFD86BDE43D4}">
      <dgm:prSet/>
      <dgm:spPr/>
      <dgm:t>
        <a:bodyPr/>
        <a:lstStyle/>
        <a:p>
          <a:endParaRPr lang="en-US" sz="2000">
            <a:latin typeface=" Arial" panose="02020603050405020304"/>
          </a:endParaRPr>
        </a:p>
      </dgm:t>
    </dgm:pt>
    <dgm:pt modelId="{BD91042A-DFB9-4612-9B7A-1A0CFA179419}">
      <dgm:prSet phldrT="[Text]" custT="1"/>
      <dgm:spPr/>
      <dgm:t>
        <a:bodyPr/>
        <a:lstStyle/>
        <a:p>
          <a:r>
            <a:rPr lang="en-US" sz="1200" b="1">
              <a:latin typeface=" Arial" panose="02020603050405020304"/>
            </a:rPr>
            <a:t>- TRAC Scenario</a:t>
          </a:r>
        </a:p>
        <a:p>
          <a:r>
            <a:rPr lang="en-US" sz="1200" b="1">
              <a:latin typeface=" Arial" panose="02020603050405020304"/>
            </a:rPr>
            <a:t>- Regional Combatant Command or State Dept.</a:t>
          </a:r>
        </a:p>
      </dgm:t>
    </dgm:pt>
    <dgm:pt modelId="{6D4BE608-A2BC-4742-9C96-39A843C95F78}" type="parTrans" cxnId="{1963124B-2FE6-430B-ACAC-DA6FB89FE12B}">
      <dgm:prSet/>
      <dgm:spPr/>
      <dgm:t>
        <a:bodyPr/>
        <a:lstStyle/>
        <a:p>
          <a:endParaRPr lang="en-US" sz="2000">
            <a:latin typeface=" Arial" panose="02020603050405020304"/>
          </a:endParaRPr>
        </a:p>
      </dgm:t>
    </dgm:pt>
    <dgm:pt modelId="{0EF9942D-B30F-493D-BD6E-52DE58477229}" type="sibTrans" cxnId="{1963124B-2FE6-430B-ACAC-DA6FB89FE12B}">
      <dgm:prSet/>
      <dgm:spPr/>
      <dgm:t>
        <a:bodyPr/>
        <a:lstStyle/>
        <a:p>
          <a:endParaRPr lang="en-US" sz="2000">
            <a:latin typeface=" Arial" panose="02020603050405020304"/>
          </a:endParaRPr>
        </a:p>
      </dgm:t>
    </dgm:pt>
    <dgm:pt modelId="{13FB2501-508D-429C-BEC8-1452B89DD71F}" type="pres">
      <dgm:prSet presAssocID="{E4B2B008-AFEE-4A25-B902-590137FB98AE}" presName="Name0" presStyleCnt="0">
        <dgm:presLayoutVars>
          <dgm:chPref val="3"/>
          <dgm:dir/>
          <dgm:animLvl val="lvl"/>
          <dgm:resizeHandles/>
        </dgm:presLayoutVars>
      </dgm:prSet>
      <dgm:spPr/>
    </dgm:pt>
    <dgm:pt modelId="{5986BF9B-0FCF-42A6-A1DA-C293504F3F40}" type="pres">
      <dgm:prSet presAssocID="{95D9FD36-8B13-41AE-A102-FA90B1600A69}" presName="horFlow" presStyleCnt="0"/>
      <dgm:spPr/>
    </dgm:pt>
    <dgm:pt modelId="{60213F31-6D7C-473C-9973-037E12AA8F7F}" type="pres">
      <dgm:prSet presAssocID="{95D9FD36-8B13-41AE-A102-FA90B1600A69}" presName="bigChev" presStyleLbl="node1" presStyleIdx="0" presStyleCnt="6" custScaleX="131118"/>
      <dgm:spPr/>
    </dgm:pt>
    <dgm:pt modelId="{621ACD23-C36A-4B44-BE38-58C887619AF0}" type="pres">
      <dgm:prSet presAssocID="{2B3EA38A-DEB1-48CC-94B4-2B5E791EE0F2}" presName="parTrans" presStyleCnt="0"/>
      <dgm:spPr/>
    </dgm:pt>
    <dgm:pt modelId="{B4552BEE-917A-448E-9171-86B8C18FA015}" type="pres">
      <dgm:prSet presAssocID="{089FA66D-9E54-4052-B033-5E64BF65B454}" presName="node" presStyleLbl="alignAccFollowNode1" presStyleIdx="0" presStyleCnt="18" custScaleX="146475" custScaleY="121078">
        <dgm:presLayoutVars>
          <dgm:bulletEnabled val="1"/>
        </dgm:presLayoutVars>
      </dgm:prSet>
      <dgm:spPr/>
    </dgm:pt>
    <dgm:pt modelId="{4F0715E5-825A-4AC6-8CAB-1F3B171F130D}" type="pres">
      <dgm:prSet presAssocID="{09A4A480-BDA5-4593-B453-03D815B9B2D5}" presName="sibTrans" presStyleCnt="0"/>
      <dgm:spPr/>
    </dgm:pt>
    <dgm:pt modelId="{AD5D1611-F349-4477-95AE-0D5EFF295548}" type="pres">
      <dgm:prSet presAssocID="{92B677EC-0449-4B92-8056-DCB7D3CD466E}" presName="node" presStyleLbl="alignAccFollowNode1" presStyleIdx="1" presStyleCnt="18" custScaleX="194238" custScaleY="121078">
        <dgm:presLayoutVars>
          <dgm:bulletEnabled val="1"/>
        </dgm:presLayoutVars>
      </dgm:prSet>
      <dgm:spPr/>
    </dgm:pt>
    <dgm:pt modelId="{C35E750B-4D57-4A42-AA72-E4DE0C67A6CB}" type="pres">
      <dgm:prSet presAssocID="{32119987-16D7-4743-A9A5-9EBF927A3EFE}" presName="sibTrans" presStyleCnt="0"/>
      <dgm:spPr/>
    </dgm:pt>
    <dgm:pt modelId="{095E1924-6EC3-4EFF-99B8-D4A75C724D12}" type="pres">
      <dgm:prSet presAssocID="{5AE61765-A6D3-4AA5-8933-04260AA2987A}" presName="node" presStyleLbl="alignAccFollowNode1" presStyleIdx="2" presStyleCnt="18" custScaleX="194238" custScaleY="121078">
        <dgm:presLayoutVars>
          <dgm:bulletEnabled val="1"/>
        </dgm:presLayoutVars>
      </dgm:prSet>
      <dgm:spPr/>
    </dgm:pt>
    <dgm:pt modelId="{7A42DC66-646C-459D-9644-18A972997C0B}" type="pres">
      <dgm:prSet presAssocID="{95D9FD36-8B13-41AE-A102-FA90B1600A69}" presName="vSp" presStyleCnt="0"/>
      <dgm:spPr/>
    </dgm:pt>
    <dgm:pt modelId="{F78EF8EE-B4D6-4C30-BD9C-5A76DE4CF56D}" type="pres">
      <dgm:prSet presAssocID="{BA3152B5-72BB-43FD-8837-A4AE8393FDF5}" presName="horFlow" presStyleCnt="0"/>
      <dgm:spPr/>
    </dgm:pt>
    <dgm:pt modelId="{5D45013A-5F80-4DB1-90A7-0C6B784C1051}" type="pres">
      <dgm:prSet presAssocID="{BA3152B5-72BB-43FD-8837-A4AE8393FDF5}" presName="bigChev" presStyleLbl="node1" presStyleIdx="1" presStyleCnt="6" custScaleX="131118"/>
      <dgm:spPr/>
    </dgm:pt>
    <dgm:pt modelId="{01DF21B5-BB10-49EF-B39D-3A7D03AC8B06}" type="pres">
      <dgm:prSet presAssocID="{7985017F-AA46-46D0-A5A1-DBE33E01BAAC}" presName="parTrans" presStyleCnt="0"/>
      <dgm:spPr/>
    </dgm:pt>
    <dgm:pt modelId="{714CE185-2F06-4B5A-A474-2F8369663E56}" type="pres">
      <dgm:prSet presAssocID="{2F1A4FB6-E64D-449B-9EA0-996AB4FA55D0}" presName="node" presStyleLbl="alignAccFollowNode1" presStyleIdx="3" presStyleCnt="18" custScaleX="147694" custScaleY="121078">
        <dgm:presLayoutVars>
          <dgm:bulletEnabled val="1"/>
        </dgm:presLayoutVars>
      </dgm:prSet>
      <dgm:spPr/>
    </dgm:pt>
    <dgm:pt modelId="{311BD6A1-1EB8-493F-B398-C3F0D922A1E3}" type="pres">
      <dgm:prSet presAssocID="{A87BC9F7-3832-46F2-8253-D7596D853DDB}" presName="sibTrans" presStyleCnt="0"/>
      <dgm:spPr/>
    </dgm:pt>
    <dgm:pt modelId="{9E4525F0-EE13-4C07-A223-C28A5F0E12B7}" type="pres">
      <dgm:prSet presAssocID="{F6EEA16A-382B-4DDA-BD8E-2B9D34252A9D}" presName="node" presStyleLbl="alignAccFollowNode1" presStyleIdx="4" presStyleCnt="18" custScaleX="194238" custScaleY="121078">
        <dgm:presLayoutVars>
          <dgm:bulletEnabled val="1"/>
        </dgm:presLayoutVars>
      </dgm:prSet>
      <dgm:spPr/>
    </dgm:pt>
    <dgm:pt modelId="{72217255-0E58-405F-A96B-65A10A754028}" type="pres">
      <dgm:prSet presAssocID="{DAC0C836-2DFA-4D08-ADD9-190056FBED45}" presName="sibTrans" presStyleCnt="0"/>
      <dgm:spPr/>
    </dgm:pt>
    <dgm:pt modelId="{1A80A3D5-1C7D-443E-B604-8481682AC38B}" type="pres">
      <dgm:prSet presAssocID="{9DEF560C-2A9A-44D6-B0EE-D50D5CBDA5FE}" presName="node" presStyleLbl="alignAccFollowNode1" presStyleIdx="5" presStyleCnt="18" custScaleX="194238" custScaleY="121078">
        <dgm:presLayoutVars>
          <dgm:bulletEnabled val="1"/>
        </dgm:presLayoutVars>
      </dgm:prSet>
      <dgm:spPr/>
    </dgm:pt>
    <dgm:pt modelId="{748CB137-4AE6-4A01-B876-31B5C6AE55FF}" type="pres">
      <dgm:prSet presAssocID="{BA3152B5-72BB-43FD-8837-A4AE8393FDF5}" presName="vSp" presStyleCnt="0"/>
      <dgm:spPr/>
    </dgm:pt>
    <dgm:pt modelId="{B9E566C2-FB38-41D2-A717-DDFC4302D0FC}" type="pres">
      <dgm:prSet presAssocID="{24D60156-2F54-469D-A136-5AF6B9D1D711}" presName="horFlow" presStyleCnt="0"/>
      <dgm:spPr/>
    </dgm:pt>
    <dgm:pt modelId="{E600C3AE-E40D-466C-ADE1-BCB08E119919}" type="pres">
      <dgm:prSet presAssocID="{24D60156-2F54-469D-A136-5AF6B9D1D711}" presName="bigChev" presStyleLbl="node1" presStyleIdx="2" presStyleCnt="6" custScaleX="131118"/>
      <dgm:spPr/>
    </dgm:pt>
    <dgm:pt modelId="{5CE4AC18-58F6-4F10-8A6B-08E66BAA485D}" type="pres">
      <dgm:prSet presAssocID="{8ECBD667-BE88-4E68-916E-6BC9F8401F2E}" presName="parTrans" presStyleCnt="0"/>
      <dgm:spPr/>
    </dgm:pt>
    <dgm:pt modelId="{A3D17569-6B4A-447E-8F84-0C3A45E3D504}" type="pres">
      <dgm:prSet presAssocID="{CD5C49C6-75EB-47F8-A00F-E2CCBCF1B1E2}" presName="node" presStyleLbl="alignAccFollowNode1" presStyleIdx="6" presStyleCnt="18" custScaleX="146476" custScaleY="121078">
        <dgm:presLayoutVars>
          <dgm:bulletEnabled val="1"/>
        </dgm:presLayoutVars>
      </dgm:prSet>
      <dgm:spPr/>
    </dgm:pt>
    <dgm:pt modelId="{F639FA11-3655-4019-BBE4-6AE1D5C0CE99}" type="pres">
      <dgm:prSet presAssocID="{6A1F2226-D872-4E8C-B026-DC5ED7473FD1}" presName="sibTrans" presStyleCnt="0"/>
      <dgm:spPr/>
    </dgm:pt>
    <dgm:pt modelId="{0769848E-1B36-41DA-B915-BC7B8BEC7B0A}" type="pres">
      <dgm:prSet presAssocID="{2CBA3CF5-C13D-4636-ADC9-401EF38C0475}" presName="node" presStyleLbl="alignAccFollowNode1" presStyleIdx="7" presStyleCnt="18" custScaleX="194238" custScaleY="121078">
        <dgm:presLayoutVars>
          <dgm:bulletEnabled val="1"/>
        </dgm:presLayoutVars>
      </dgm:prSet>
      <dgm:spPr/>
    </dgm:pt>
    <dgm:pt modelId="{A31D55B1-9A18-418A-8617-C26814CDB54B}" type="pres">
      <dgm:prSet presAssocID="{6B7E67B5-96A9-4119-8810-D53A903ABE2A}" presName="sibTrans" presStyleCnt="0"/>
      <dgm:spPr/>
    </dgm:pt>
    <dgm:pt modelId="{CBBB201B-FF56-451A-9014-5F60E99201A9}" type="pres">
      <dgm:prSet presAssocID="{D3711B0F-18FD-4C0F-B6BC-83A02C7C57BF}" presName="node" presStyleLbl="alignAccFollowNode1" presStyleIdx="8" presStyleCnt="18" custScaleX="194238" custScaleY="121078">
        <dgm:presLayoutVars>
          <dgm:bulletEnabled val="1"/>
        </dgm:presLayoutVars>
      </dgm:prSet>
      <dgm:spPr/>
    </dgm:pt>
    <dgm:pt modelId="{5263317A-B10C-43BF-8567-AE9227A02A2A}" type="pres">
      <dgm:prSet presAssocID="{24D60156-2F54-469D-A136-5AF6B9D1D711}" presName="vSp" presStyleCnt="0"/>
      <dgm:spPr/>
    </dgm:pt>
    <dgm:pt modelId="{17DCC494-9DBE-4968-9FA3-4D8D23C7BA98}" type="pres">
      <dgm:prSet presAssocID="{141A69C3-5C37-43BE-8E29-50C7F3A7A243}" presName="horFlow" presStyleCnt="0"/>
      <dgm:spPr/>
    </dgm:pt>
    <dgm:pt modelId="{25F87719-5FEB-423A-A6CE-7548420B0DB7}" type="pres">
      <dgm:prSet presAssocID="{141A69C3-5C37-43BE-8E29-50C7F3A7A243}" presName="bigChev" presStyleLbl="node1" presStyleIdx="3" presStyleCnt="6" custScaleX="131118" custLinFactNeighborX="8017"/>
      <dgm:spPr/>
    </dgm:pt>
    <dgm:pt modelId="{6457C3F3-32DD-4364-A6B5-DC36E828C2C7}" type="pres">
      <dgm:prSet presAssocID="{679A871B-EAE5-43F1-8681-9F648D938C49}" presName="parTrans" presStyleCnt="0"/>
      <dgm:spPr/>
    </dgm:pt>
    <dgm:pt modelId="{620D89D1-A722-4AA0-A302-29F19EC6551F}" type="pres">
      <dgm:prSet presAssocID="{54040CB5-286E-444C-B942-E5DE0735F168}" presName="node" presStyleLbl="alignAccFollowNode1" presStyleIdx="9" presStyleCnt="18" custScaleX="146486" custScaleY="121078">
        <dgm:presLayoutVars>
          <dgm:bulletEnabled val="1"/>
        </dgm:presLayoutVars>
      </dgm:prSet>
      <dgm:spPr/>
    </dgm:pt>
    <dgm:pt modelId="{FF535B2D-6019-4337-A820-7A57DD18BF71}" type="pres">
      <dgm:prSet presAssocID="{F258DB64-F619-4559-AD41-C587309D9486}" presName="sibTrans" presStyleCnt="0"/>
      <dgm:spPr/>
    </dgm:pt>
    <dgm:pt modelId="{41C56674-7D56-4453-B59A-36347ABB3A7D}" type="pres">
      <dgm:prSet presAssocID="{39141F3B-B086-4A54-BAE9-3070CD0AD506}" presName="node" presStyleLbl="alignAccFollowNode1" presStyleIdx="10" presStyleCnt="18" custScaleX="194238" custScaleY="121078">
        <dgm:presLayoutVars>
          <dgm:bulletEnabled val="1"/>
        </dgm:presLayoutVars>
      </dgm:prSet>
      <dgm:spPr/>
    </dgm:pt>
    <dgm:pt modelId="{AFC104D5-9D94-4E79-9A76-136FCD9281C4}" type="pres">
      <dgm:prSet presAssocID="{06EA0C77-9BA3-45AB-B4AD-8A612A8A2E37}" presName="sibTrans" presStyleCnt="0"/>
      <dgm:spPr/>
    </dgm:pt>
    <dgm:pt modelId="{9F07F28B-8B2D-4420-8771-0B46DE0CEA92}" type="pres">
      <dgm:prSet presAssocID="{BCB21A4F-1EFA-418F-946D-468BBD671153}" presName="node" presStyleLbl="alignAccFollowNode1" presStyleIdx="11" presStyleCnt="18" custScaleX="194238" custScaleY="121078">
        <dgm:presLayoutVars>
          <dgm:bulletEnabled val="1"/>
        </dgm:presLayoutVars>
      </dgm:prSet>
      <dgm:spPr/>
    </dgm:pt>
    <dgm:pt modelId="{48D63C0B-8C3F-496C-8B28-E69ABFDAF0EF}" type="pres">
      <dgm:prSet presAssocID="{141A69C3-5C37-43BE-8E29-50C7F3A7A243}" presName="vSp" presStyleCnt="0"/>
      <dgm:spPr/>
    </dgm:pt>
    <dgm:pt modelId="{D0CE0DAB-A5C5-4CAA-B0E7-8E431DB8D0D5}" type="pres">
      <dgm:prSet presAssocID="{471F3C9E-6810-43C5-896D-D023BB04E745}" presName="horFlow" presStyleCnt="0"/>
      <dgm:spPr/>
    </dgm:pt>
    <dgm:pt modelId="{A73E93D7-527B-44E8-B794-328713D5517D}" type="pres">
      <dgm:prSet presAssocID="{471F3C9E-6810-43C5-896D-D023BB04E745}" presName="bigChev" presStyleLbl="node1" presStyleIdx="4" presStyleCnt="6" custScaleX="131118"/>
      <dgm:spPr/>
    </dgm:pt>
    <dgm:pt modelId="{4B12446E-EC4B-4033-864D-6DBFED997B30}" type="pres">
      <dgm:prSet presAssocID="{531BADCA-4A38-426B-9EFB-11BE104E6C79}" presName="parTrans" presStyleCnt="0"/>
      <dgm:spPr/>
    </dgm:pt>
    <dgm:pt modelId="{054791E9-D01E-4A71-BCC3-7248152E2637}" type="pres">
      <dgm:prSet presAssocID="{AFF70546-178C-469C-A0A6-E03A927C6B6D}" presName="node" presStyleLbl="alignAccFollowNode1" presStyleIdx="12" presStyleCnt="18" custScaleX="146486" custScaleY="121078">
        <dgm:presLayoutVars>
          <dgm:bulletEnabled val="1"/>
        </dgm:presLayoutVars>
      </dgm:prSet>
      <dgm:spPr/>
    </dgm:pt>
    <dgm:pt modelId="{92B5C743-673E-4B8D-95AD-07545057FED2}" type="pres">
      <dgm:prSet presAssocID="{E7D3477B-6D93-4AA0-8F8F-734A3230B95B}" presName="sibTrans" presStyleCnt="0"/>
      <dgm:spPr/>
    </dgm:pt>
    <dgm:pt modelId="{C90C82A2-078F-4EF2-9AA1-2FC45E33CD2B}" type="pres">
      <dgm:prSet presAssocID="{35D806A5-A4DE-4137-A4DC-50901F7F18EE}" presName="node" presStyleLbl="alignAccFollowNode1" presStyleIdx="13" presStyleCnt="18" custScaleX="194238" custScaleY="121078">
        <dgm:presLayoutVars>
          <dgm:bulletEnabled val="1"/>
        </dgm:presLayoutVars>
      </dgm:prSet>
      <dgm:spPr/>
    </dgm:pt>
    <dgm:pt modelId="{48D45AE4-3FA1-4ACB-BC14-1F87C2C11317}" type="pres">
      <dgm:prSet presAssocID="{E60F529B-9327-45F7-9EC9-8CA1F9080866}" presName="sibTrans" presStyleCnt="0"/>
      <dgm:spPr/>
    </dgm:pt>
    <dgm:pt modelId="{EFE4B7A0-65AD-40DF-AE9F-6AA9745AB8D8}" type="pres">
      <dgm:prSet presAssocID="{DAE0DA57-F24B-4D0C-B6D1-164F1525F78A}" presName="node" presStyleLbl="alignAccFollowNode1" presStyleIdx="14" presStyleCnt="18" custScaleX="194238" custScaleY="121078">
        <dgm:presLayoutVars>
          <dgm:bulletEnabled val="1"/>
        </dgm:presLayoutVars>
      </dgm:prSet>
      <dgm:spPr/>
    </dgm:pt>
    <dgm:pt modelId="{3ABA267E-E185-473B-904D-A1350AA60091}" type="pres">
      <dgm:prSet presAssocID="{471F3C9E-6810-43C5-896D-D023BB04E745}" presName="vSp" presStyleCnt="0"/>
      <dgm:spPr/>
    </dgm:pt>
    <dgm:pt modelId="{555A89F3-0DA6-45DF-95DB-B5FB4AC6F7E1}" type="pres">
      <dgm:prSet presAssocID="{8B7AB72B-9C05-49C9-96EB-64E408134D6F}" presName="horFlow" presStyleCnt="0"/>
      <dgm:spPr/>
    </dgm:pt>
    <dgm:pt modelId="{6E8315D5-5501-462B-89FF-A32E0B4EE584}" type="pres">
      <dgm:prSet presAssocID="{8B7AB72B-9C05-49C9-96EB-64E408134D6F}" presName="bigChev" presStyleLbl="node1" presStyleIdx="5" presStyleCnt="6" custScaleX="131118"/>
      <dgm:spPr/>
    </dgm:pt>
    <dgm:pt modelId="{7AB40B2C-1E03-4E31-9C7B-DAABA5D0E09A}" type="pres">
      <dgm:prSet presAssocID="{13274435-DCB0-460A-816A-A30D72C9598A}" presName="parTrans" presStyleCnt="0"/>
      <dgm:spPr/>
    </dgm:pt>
    <dgm:pt modelId="{F9F816B8-EB4B-434C-97EA-5D681214A316}" type="pres">
      <dgm:prSet presAssocID="{419F2A35-83CC-4B9D-B584-6154C33D0AFA}" presName="node" presStyleLbl="alignAccFollowNode1" presStyleIdx="15" presStyleCnt="18" custScaleX="146486" custScaleY="121078">
        <dgm:presLayoutVars>
          <dgm:bulletEnabled val="1"/>
        </dgm:presLayoutVars>
      </dgm:prSet>
      <dgm:spPr/>
    </dgm:pt>
    <dgm:pt modelId="{F609594B-E04A-4AA3-958F-E50555D2AE2D}" type="pres">
      <dgm:prSet presAssocID="{1FD49920-5DC6-4017-B30D-0F1AE2D706B8}" presName="sibTrans" presStyleCnt="0"/>
      <dgm:spPr/>
    </dgm:pt>
    <dgm:pt modelId="{DC81B2BD-1FA3-42A8-90E3-55D548B60B00}" type="pres">
      <dgm:prSet presAssocID="{BD91042A-DFB9-4612-9B7A-1A0CFA179419}" presName="node" presStyleLbl="alignAccFollowNode1" presStyleIdx="16" presStyleCnt="18" custScaleX="194238" custScaleY="121078">
        <dgm:presLayoutVars>
          <dgm:bulletEnabled val="1"/>
        </dgm:presLayoutVars>
      </dgm:prSet>
      <dgm:spPr/>
    </dgm:pt>
    <dgm:pt modelId="{6B18F56D-0EC8-4B88-AE29-E83547FDE04E}" type="pres">
      <dgm:prSet presAssocID="{0EF9942D-B30F-493D-BD6E-52DE58477229}" presName="sibTrans" presStyleCnt="0"/>
      <dgm:spPr/>
    </dgm:pt>
    <dgm:pt modelId="{4E20CF6E-2C2E-40D1-AC98-430EC0E2BE26}" type="pres">
      <dgm:prSet presAssocID="{5BC1024D-ED2C-4768-900C-CADBAD0FF8C2}" presName="node" presStyleLbl="alignAccFollowNode1" presStyleIdx="17" presStyleCnt="18" custScaleX="194238" custScaleY="121078">
        <dgm:presLayoutVars>
          <dgm:bulletEnabled val="1"/>
        </dgm:presLayoutVars>
      </dgm:prSet>
      <dgm:spPr/>
    </dgm:pt>
  </dgm:ptLst>
  <dgm:cxnLst>
    <dgm:cxn modelId="{91F14913-747C-4C58-BD76-48B69B2F7817}" type="presOf" srcId="{BA3152B5-72BB-43FD-8837-A4AE8393FDF5}" destId="{5D45013A-5F80-4DB1-90A7-0C6B784C1051}" srcOrd="0" destOrd="0" presId="urn:microsoft.com/office/officeart/2005/8/layout/lProcess3"/>
    <dgm:cxn modelId="{0BC8BB14-FCB5-4B71-8D54-51F3A015E557}" type="presOf" srcId="{9DEF560C-2A9A-44D6-B0EE-D50D5CBDA5FE}" destId="{1A80A3D5-1C7D-443E-B604-8481682AC38B}" srcOrd="0" destOrd="0" presId="urn:microsoft.com/office/officeart/2005/8/layout/lProcess3"/>
    <dgm:cxn modelId="{2561D315-C4E9-4AC7-A484-BE8072A5FCE2}" srcId="{E4B2B008-AFEE-4A25-B902-590137FB98AE}" destId="{471F3C9E-6810-43C5-896D-D023BB04E745}" srcOrd="4" destOrd="0" parTransId="{27CD4930-5DC1-4CED-B73D-6EBF8A387764}" sibTransId="{A0284675-FE54-4169-B912-9C7786EC6097}"/>
    <dgm:cxn modelId="{687D2332-03C3-4E57-BF42-A31D01AB753F}" type="presOf" srcId="{419F2A35-83CC-4B9D-B584-6154C33D0AFA}" destId="{F9F816B8-EB4B-434C-97EA-5D681214A316}" srcOrd="0" destOrd="0" presId="urn:microsoft.com/office/officeart/2005/8/layout/lProcess3"/>
    <dgm:cxn modelId="{AE7F1A34-81E0-483E-838A-2D3EA903DEA0}" srcId="{BA3152B5-72BB-43FD-8837-A4AE8393FDF5}" destId="{F6EEA16A-382B-4DDA-BD8E-2B9D34252A9D}" srcOrd="1" destOrd="0" parTransId="{DA9F565A-3B89-4ABE-A0BF-CD06410ADE20}" sibTransId="{DAC0C836-2DFA-4D08-ADD9-190056FBED45}"/>
    <dgm:cxn modelId="{D1E3C73B-AFAF-4282-95F9-D8DDBE8ABBC2}" srcId="{24D60156-2F54-469D-A136-5AF6B9D1D711}" destId="{CD5C49C6-75EB-47F8-A00F-E2CCBCF1B1E2}" srcOrd="0" destOrd="0" parTransId="{8ECBD667-BE88-4E68-916E-6BC9F8401F2E}" sibTransId="{6A1F2226-D872-4E8C-B026-DC5ED7473FD1}"/>
    <dgm:cxn modelId="{06CD3D3C-580D-477F-B860-BC531E44F532}" type="presOf" srcId="{5BC1024D-ED2C-4768-900C-CADBAD0FF8C2}" destId="{4E20CF6E-2C2E-40D1-AC98-430EC0E2BE26}" srcOrd="0" destOrd="0" presId="urn:microsoft.com/office/officeart/2005/8/layout/lProcess3"/>
    <dgm:cxn modelId="{3F6E1B3D-F33C-4AEB-9632-A594D02DF637}" type="presOf" srcId="{141A69C3-5C37-43BE-8E29-50C7F3A7A243}" destId="{25F87719-5FEB-423A-A6CE-7548420B0DB7}" srcOrd="0" destOrd="0" presId="urn:microsoft.com/office/officeart/2005/8/layout/lProcess3"/>
    <dgm:cxn modelId="{1E271A5E-7025-44F3-872D-659D78EB7275}" srcId="{95D9FD36-8B13-41AE-A102-FA90B1600A69}" destId="{089FA66D-9E54-4052-B033-5E64BF65B454}" srcOrd="0" destOrd="0" parTransId="{2B3EA38A-DEB1-48CC-94B4-2B5E791EE0F2}" sibTransId="{09A4A480-BDA5-4593-B453-03D815B9B2D5}"/>
    <dgm:cxn modelId="{936B3561-67D0-4F78-B204-5F3B6D1080E4}" type="presOf" srcId="{471F3C9E-6810-43C5-896D-D023BB04E745}" destId="{A73E93D7-527B-44E8-B794-328713D5517D}" srcOrd="0" destOrd="0" presId="urn:microsoft.com/office/officeart/2005/8/layout/lProcess3"/>
    <dgm:cxn modelId="{CC87CB63-E2E0-4BDF-8C64-6F14857141B6}" srcId="{E4B2B008-AFEE-4A25-B902-590137FB98AE}" destId="{BA3152B5-72BB-43FD-8837-A4AE8393FDF5}" srcOrd="1" destOrd="0" parTransId="{B2FE4489-AF4D-4C1E-AC27-22688AACBEE9}" sibTransId="{FB395DC8-4427-42AF-AE4C-714531F9264A}"/>
    <dgm:cxn modelId="{4D538544-47D2-43F8-A981-672D5F35970E}" srcId="{471F3C9E-6810-43C5-896D-D023BB04E745}" destId="{AFF70546-178C-469C-A0A6-E03A927C6B6D}" srcOrd="0" destOrd="0" parTransId="{531BADCA-4A38-426B-9EFB-11BE104E6C79}" sibTransId="{E7D3477B-6D93-4AA0-8F8F-734A3230B95B}"/>
    <dgm:cxn modelId="{32522D48-8F60-4D82-8B68-DFA74FB61248}" srcId="{E4B2B008-AFEE-4A25-B902-590137FB98AE}" destId="{95D9FD36-8B13-41AE-A102-FA90B1600A69}" srcOrd="0" destOrd="0" parTransId="{BB93BB43-25C5-4A40-ADA3-3B841D6CA5B0}" sibTransId="{864CBE8C-B550-4097-8D82-13AA199E0DBB}"/>
    <dgm:cxn modelId="{1963124B-2FE6-430B-ACAC-DA6FB89FE12B}" srcId="{8B7AB72B-9C05-49C9-96EB-64E408134D6F}" destId="{BD91042A-DFB9-4612-9B7A-1A0CFA179419}" srcOrd="1" destOrd="0" parTransId="{6D4BE608-A2BC-4742-9C96-39A843C95F78}" sibTransId="{0EF9942D-B30F-493D-BD6E-52DE58477229}"/>
    <dgm:cxn modelId="{24F4D16B-0B26-4E4E-B13D-53C88A8D0D5A}" type="presOf" srcId="{CD5C49C6-75EB-47F8-A00F-E2CCBCF1B1E2}" destId="{A3D17569-6B4A-447E-8F84-0C3A45E3D504}" srcOrd="0" destOrd="0" presId="urn:microsoft.com/office/officeart/2005/8/layout/lProcess3"/>
    <dgm:cxn modelId="{878CD04C-CBC6-42A6-B68D-B9F939D2C96F}" type="presOf" srcId="{92B677EC-0449-4B92-8056-DCB7D3CD466E}" destId="{AD5D1611-F349-4477-95AE-0D5EFF295548}" srcOrd="0" destOrd="0" presId="urn:microsoft.com/office/officeart/2005/8/layout/lProcess3"/>
    <dgm:cxn modelId="{88D2734E-F0BD-4926-844A-80DFA6CFC112}" type="presOf" srcId="{95D9FD36-8B13-41AE-A102-FA90B1600A69}" destId="{60213F31-6D7C-473C-9973-037E12AA8F7F}" srcOrd="0" destOrd="0" presId="urn:microsoft.com/office/officeart/2005/8/layout/lProcess3"/>
    <dgm:cxn modelId="{59475F53-A0CC-4CA6-AA5E-7683ACF15E69}" type="presOf" srcId="{F6EEA16A-382B-4DDA-BD8E-2B9D34252A9D}" destId="{9E4525F0-EE13-4C07-A223-C28A5F0E12B7}" srcOrd="0" destOrd="0" presId="urn:microsoft.com/office/officeart/2005/8/layout/lProcess3"/>
    <dgm:cxn modelId="{119B3C78-890C-4594-85F4-9CCF5BAF68B1}" type="presOf" srcId="{AFF70546-178C-469C-A0A6-E03A927C6B6D}" destId="{054791E9-D01E-4A71-BCC3-7248152E2637}" srcOrd="0" destOrd="0" presId="urn:microsoft.com/office/officeart/2005/8/layout/lProcess3"/>
    <dgm:cxn modelId="{9D1F7E78-2288-4588-8EEB-9D5EA804D464}" srcId="{141A69C3-5C37-43BE-8E29-50C7F3A7A243}" destId="{BCB21A4F-1EFA-418F-946D-468BBD671153}" srcOrd="2" destOrd="0" parTransId="{B2399262-3237-42B7-93DF-8D48FB86892D}" sibTransId="{088E85BB-CB77-4FAF-A267-B317EDD727C8}"/>
    <dgm:cxn modelId="{792D3779-8E2F-4DED-9280-2A56F5A915C5}" type="presOf" srcId="{D3711B0F-18FD-4C0F-B6BC-83A02C7C57BF}" destId="{CBBB201B-FF56-451A-9014-5F60E99201A9}" srcOrd="0" destOrd="0" presId="urn:microsoft.com/office/officeart/2005/8/layout/lProcess3"/>
    <dgm:cxn modelId="{06115F59-B1C1-48AC-A6E7-C8C730B4A360}" type="presOf" srcId="{39141F3B-B086-4A54-BAE9-3070CD0AD506}" destId="{41C56674-7D56-4453-B59A-36347ABB3A7D}" srcOrd="0" destOrd="0" presId="urn:microsoft.com/office/officeart/2005/8/layout/lProcess3"/>
    <dgm:cxn modelId="{703A3780-1DF6-4CD7-A57E-A181BEBD2101}" type="presOf" srcId="{089FA66D-9E54-4052-B033-5E64BF65B454}" destId="{B4552BEE-917A-448E-9171-86B8C18FA015}" srcOrd="0" destOrd="0" presId="urn:microsoft.com/office/officeart/2005/8/layout/lProcess3"/>
    <dgm:cxn modelId="{492AA080-51AF-4C3E-A087-6B46C14B62D2}" srcId="{E4B2B008-AFEE-4A25-B902-590137FB98AE}" destId="{8B7AB72B-9C05-49C9-96EB-64E408134D6F}" srcOrd="5" destOrd="0" parTransId="{9DCCC6F7-0C55-4B62-AEC8-7F4442AD8DB4}" sibTransId="{53A49EA4-A95A-4426-817D-46623A79F430}"/>
    <dgm:cxn modelId="{848D2982-1D61-419E-B5BE-A5932B5EC63D}" srcId="{95D9FD36-8B13-41AE-A102-FA90B1600A69}" destId="{5AE61765-A6D3-4AA5-8933-04260AA2987A}" srcOrd="2" destOrd="0" parTransId="{06351F37-9534-42E3-ADCB-EDB5F9F41EDA}" sibTransId="{2E1DBE31-3965-4BFA-8015-6FDB5E63306A}"/>
    <dgm:cxn modelId="{0090F682-8137-4E69-AAD3-9E9C2EBC24A5}" type="presOf" srcId="{8B7AB72B-9C05-49C9-96EB-64E408134D6F}" destId="{6E8315D5-5501-462B-89FF-A32E0B4EE584}" srcOrd="0" destOrd="0" presId="urn:microsoft.com/office/officeart/2005/8/layout/lProcess3"/>
    <dgm:cxn modelId="{5049DB87-7F53-409E-AA65-3990997C6F5B}" srcId="{8B7AB72B-9C05-49C9-96EB-64E408134D6F}" destId="{5BC1024D-ED2C-4768-900C-CADBAD0FF8C2}" srcOrd="2" destOrd="0" parTransId="{766A1092-0A7F-4D7E-A13A-390E91A3ADCB}" sibTransId="{C260919C-A55E-4CA1-A8AC-B41634CE84C8}"/>
    <dgm:cxn modelId="{14BD2D8D-4E9F-4202-87A4-AFD86BDE43D4}" srcId="{471F3C9E-6810-43C5-896D-D023BB04E745}" destId="{35D806A5-A4DE-4137-A4DC-50901F7F18EE}" srcOrd="1" destOrd="0" parTransId="{1A1BD74F-E74D-4572-965B-0BA9CCC065A7}" sibTransId="{E60F529B-9327-45F7-9EC9-8CA1F9080866}"/>
    <dgm:cxn modelId="{FC115C91-D2CF-4A95-BF12-47D54A0FBB09}" type="presOf" srcId="{35D806A5-A4DE-4137-A4DC-50901F7F18EE}" destId="{C90C82A2-078F-4EF2-9AA1-2FC45E33CD2B}" srcOrd="0" destOrd="0" presId="urn:microsoft.com/office/officeart/2005/8/layout/lProcess3"/>
    <dgm:cxn modelId="{E9F52D96-8F4F-4782-A2B5-3A419A4806CE}" srcId="{8B7AB72B-9C05-49C9-96EB-64E408134D6F}" destId="{419F2A35-83CC-4B9D-B584-6154C33D0AFA}" srcOrd="0" destOrd="0" parTransId="{13274435-DCB0-460A-816A-A30D72C9598A}" sibTransId="{1FD49920-5DC6-4017-B30D-0F1AE2D706B8}"/>
    <dgm:cxn modelId="{90A5F697-291F-4B59-AEBF-B5A470EA52D1}" srcId="{BA3152B5-72BB-43FD-8837-A4AE8393FDF5}" destId="{2F1A4FB6-E64D-449B-9EA0-996AB4FA55D0}" srcOrd="0" destOrd="0" parTransId="{7985017F-AA46-46D0-A5A1-DBE33E01BAAC}" sibTransId="{A87BC9F7-3832-46F2-8253-D7596D853DDB}"/>
    <dgm:cxn modelId="{5FC12398-ECB1-475B-A612-8BBD0BF7118F}" srcId="{E4B2B008-AFEE-4A25-B902-590137FB98AE}" destId="{24D60156-2F54-469D-A136-5AF6B9D1D711}" srcOrd="2" destOrd="0" parTransId="{65952430-1FA0-442F-9347-7BF2DAADA244}" sibTransId="{6F01B7E5-EC97-4B73-89EB-A6F18F2FCD04}"/>
    <dgm:cxn modelId="{9EC6F59F-67EC-45F4-9612-F012D816B4B5}" type="presOf" srcId="{E4B2B008-AFEE-4A25-B902-590137FB98AE}" destId="{13FB2501-508D-429C-BEC8-1452B89DD71F}" srcOrd="0" destOrd="0" presId="urn:microsoft.com/office/officeart/2005/8/layout/lProcess3"/>
    <dgm:cxn modelId="{47F5F9A2-2A3A-411E-A518-E6A2C5068247}" srcId="{141A69C3-5C37-43BE-8E29-50C7F3A7A243}" destId="{54040CB5-286E-444C-B942-E5DE0735F168}" srcOrd="0" destOrd="0" parTransId="{679A871B-EAE5-43F1-8681-9F648D938C49}" sibTransId="{F258DB64-F619-4559-AD41-C587309D9486}"/>
    <dgm:cxn modelId="{78BE25A8-EBBA-4C39-A684-E0FDD905FBEE}" srcId="{24D60156-2F54-469D-A136-5AF6B9D1D711}" destId="{D3711B0F-18FD-4C0F-B6BC-83A02C7C57BF}" srcOrd="2" destOrd="0" parTransId="{888A5877-D3C1-4DE8-8811-A2372B6EF7DF}" sibTransId="{E801CBEE-5672-476A-B309-09BAF2527572}"/>
    <dgm:cxn modelId="{455204B7-9B96-4356-B83C-FFF221C4B1E4}" srcId="{E4B2B008-AFEE-4A25-B902-590137FB98AE}" destId="{141A69C3-5C37-43BE-8E29-50C7F3A7A243}" srcOrd="3" destOrd="0" parTransId="{E7F3D92D-518F-46AC-958F-46FE1EA29F14}" sibTransId="{8F4A155B-0554-422F-AF2E-4C1884A53AF1}"/>
    <dgm:cxn modelId="{EE22F0B7-48DA-4984-99CD-C834403CC9F8}" type="presOf" srcId="{2F1A4FB6-E64D-449B-9EA0-996AB4FA55D0}" destId="{714CE185-2F06-4B5A-A474-2F8369663E56}" srcOrd="0" destOrd="0" presId="urn:microsoft.com/office/officeart/2005/8/layout/lProcess3"/>
    <dgm:cxn modelId="{5E5B2DBC-9295-4DFB-B2A8-DA3A8F3FD287}" type="presOf" srcId="{2CBA3CF5-C13D-4636-ADC9-401EF38C0475}" destId="{0769848E-1B36-41DA-B915-BC7B8BEC7B0A}" srcOrd="0" destOrd="0" presId="urn:microsoft.com/office/officeart/2005/8/layout/lProcess3"/>
    <dgm:cxn modelId="{48BD6FBF-DCB7-462A-940A-1BFD7D2039B4}" srcId="{141A69C3-5C37-43BE-8E29-50C7F3A7A243}" destId="{39141F3B-B086-4A54-BAE9-3070CD0AD506}" srcOrd="1" destOrd="0" parTransId="{C1F54CCC-A776-4B30-A368-F13F0A7930A6}" sibTransId="{06EA0C77-9BA3-45AB-B4AD-8A612A8A2E37}"/>
    <dgm:cxn modelId="{7FCC68C3-6E80-4FF0-A4AF-A244CA47FCC1}" type="presOf" srcId="{BD91042A-DFB9-4612-9B7A-1A0CFA179419}" destId="{DC81B2BD-1FA3-42A8-90E3-55D548B60B00}" srcOrd="0" destOrd="0" presId="urn:microsoft.com/office/officeart/2005/8/layout/lProcess3"/>
    <dgm:cxn modelId="{035C62C5-76C7-4D5F-90AC-EE1435584829}" type="presOf" srcId="{24D60156-2F54-469D-A136-5AF6B9D1D711}" destId="{E600C3AE-E40D-466C-ADE1-BCB08E119919}" srcOrd="0" destOrd="0" presId="urn:microsoft.com/office/officeart/2005/8/layout/lProcess3"/>
    <dgm:cxn modelId="{4C86B5D7-20EF-4806-9A1D-4997E9C35808}" srcId="{95D9FD36-8B13-41AE-A102-FA90B1600A69}" destId="{92B677EC-0449-4B92-8056-DCB7D3CD466E}" srcOrd="1" destOrd="0" parTransId="{8737490A-ACDE-4BB7-9D63-F698606E955C}" sibTransId="{32119987-16D7-4743-A9A5-9EBF927A3EFE}"/>
    <dgm:cxn modelId="{A387E5DA-0941-419D-9FC3-1A1F1F0F3B0C}" type="presOf" srcId="{5AE61765-A6D3-4AA5-8933-04260AA2987A}" destId="{095E1924-6EC3-4EFF-99B8-D4A75C724D12}" srcOrd="0" destOrd="0" presId="urn:microsoft.com/office/officeart/2005/8/layout/lProcess3"/>
    <dgm:cxn modelId="{DB52DAE2-0BFB-47FC-85CD-649F6418FC30}" srcId="{BA3152B5-72BB-43FD-8837-A4AE8393FDF5}" destId="{9DEF560C-2A9A-44D6-B0EE-D50D5CBDA5FE}" srcOrd="2" destOrd="0" parTransId="{98323B3B-18B5-429A-9B8A-D0786863AA30}" sibTransId="{C0A07848-DF4B-4661-8D08-07F855F75D53}"/>
    <dgm:cxn modelId="{727D23E7-2151-4C00-A509-D026A526D06C}" srcId="{24D60156-2F54-469D-A136-5AF6B9D1D711}" destId="{2CBA3CF5-C13D-4636-ADC9-401EF38C0475}" srcOrd="1" destOrd="0" parTransId="{53F1A7F8-4185-4F2A-9FBB-F0C050CBFE06}" sibTransId="{6B7E67B5-96A9-4119-8810-D53A903ABE2A}"/>
    <dgm:cxn modelId="{F1A1FCE7-7472-40EE-8ADC-61FD9373674A}" type="presOf" srcId="{54040CB5-286E-444C-B942-E5DE0735F168}" destId="{620D89D1-A722-4AA0-A302-29F19EC6551F}" srcOrd="0" destOrd="0" presId="urn:microsoft.com/office/officeart/2005/8/layout/lProcess3"/>
    <dgm:cxn modelId="{1C117FEB-B6D3-4F75-BEA7-1AFA28A42803}" type="presOf" srcId="{DAE0DA57-F24B-4D0C-B6D1-164F1525F78A}" destId="{EFE4B7A0-65AD-40DF-AE9F-6AA9745AB8D8}" srcOrd="0" destOrd="0" presId="urn:microsoft.com/office/officeart/2005/8/layout/lProcess3"/>
    <dgm:cxn modelId="{25FEE7F2-0397-4080-8DD9-F478C3DE35FA}" srcId="{471F3C9E-6810-43C5-896D-D023BB04E745}" destId="{DAE0DA57-F24B-4D0C-B6D1-164F1525F78A}" srcOrd="2" destOrd="0" parTransId="{9F7D2B82-2537-427A-AF2C-55F0469BC419}" sibTransId="{56B8B184-492A-48D9-8565-BF20CD81A549}"/>
    <dgm:cxn modelId="{BE48B1FA-8409-4E38-B318-7BEF0CF2EE0A}" type="presOf" srcId="{BCB21A4F-1EFA-418F-946D-468BBD671153}" destId="{9F07F28B-8B2D-4420-8771-0B46DE0CEA92}" srcOrd="0" destOrd="0" presId="urn:microsoft.com/office/officeart/2005/8/layout/lProcess3"/>
    <dgm:cxn modelId="{2EB18562-ED74-44CB-B2C7-8E57C2F66F8A}" type="presParOf" srcId="{13FB2501-508D-429C-BEC8-1452B89DD71F}" destId="{5986BF9B-0FCF-42A6-A1DA-C293504F3F40}" srcOrd="0" destOrd="0" presId="urn:microsoft.com/office/officeart/2005/8/layout/lProcess3"/>
    <dgm:cxn modelId="{C32DC3F2-BBCF-45BF-ADF6-4EF47513D9A5}" type="presParOf" srcId="{5986BF9B-0FCF-42A6-A1DA-C293504F3F40}" destId="{60213F31-6D7C-473C-9973-037E12AA8F7F}" srcOrd="0" destOrd="0" presId="urn:microsoft.com/office/officeart/2005/8/layout/lProcess3"/>
    <dgm:cxn modelId="{6DC50FB8-4565-4410-AD29-6E3A6BE60D5E}" type="presParOf" srcId="{5986BF9B-0FCF-42A6-A1DA-C293504F3F40}" destId="{621ACD23-C36A-4B44-BE38-58C887619AF0}" srcOrd="1" destOrd="0" presId="urn:microsoft.com/office/officeart/2005/8/layout/lProcess3"/>
    <dgm:cxn modelId="{DBABE523-F14A-48EA-8B3B-E39D523ABD47}" type="presParOf" srcId="{5986BF9B-0FCF-42A6-A1DA-C293504F3F40}" destId="{B4552BEE-917A-448E-9171-86B8C18FA015}" srcOrd="2" destOrd="0" presId="urn:microsoft.com/office/officeart/2005/8/layout/lProcess3"/>
    <dgm:cxn modelId="{B8FDDEE4-F1F6-455E-BA6F-F703B2017E72}" type="presParOf" srcId="{5986BF9B-0FCF-42A6-A1DA-C293504F3F40}" destId="{4F0715E5-825A-4AC6-8CAB-1F3B171F130D}" srcOrd="3" destOrd="0" presId="urn:microsoft.com/office/officeart/2005/8/layout/lProcess3"/>
    <dgm:cxn modelId="{52D95D7D-FB5F-4E3C-BA18-C14594EFE517}" type="presParOf" srcId="{5986BF9B-0FCF-42A6-A1DA-C293504F3F40}" destId="{AD5D1611-F349-4477-95AE-0D5EFF295548}" srcOrd="4" destOrd="0" presId="urn:microsoft.com/office/officeart/2005/8/layout/lProcess3"/>
    <dgm:cxn modelId="{998139A0-D3CC-40D5-B91C-31200D2F2E10}" type="presParOf" srcId="{5986BF9B-0FCF-42A6-A1DA-C293504F3F40}" destId="{C35E750B-4D57-4A42-AA72-E4DE0C67A6CB}" srcOrd="5" destOrd="0" presId="urn:microsoft.com/office/officeart/2005/8/layout/lProcess3"/>
    <dgm:cxn modelId="{0D532CD7-3AC1-4179-89E9-906E377279BC}" type="presParOf" srcId="{5986BF9B-0FCF-42A6-A1DA-C293504F3F40}" destId="{095E1924-6EC3-4EFF-99B8-D4A75C724D12}" srcOrd="6" destOrd="0" presId="urn:microsoft.com/office/officeart/2005/8/layout/lProcess3"/>
    <dgm:cxn modelId="{4255AED6-007D-4CCB-9B15-B4DDB1915547}" type="presParOf" srcId="{13FB2501-508D-429C-BEC8-1452B89DD71F}" destId="{7A42DC66-646C-459D-9644-18A972997C0B}" srcOrd="1" destOrd="0" presId="urn:microsoft.com/office/officeart/2005/8/layout/lProcess3"/>
    <dgm:cxn modelId="{AEF8D741-D8AF-4BE2-8338-816A9F46D118}" type="presParOf" srcId="{13FB2501-508D-429C-BEC8-1452B89DD71F}" destId="{F78EF8EE-B4D6-4C30-BD9C-5A76DE4CF56D}" srcOrd="2" destOrd="0" presId="urn:microsoft.com/office/officeart/2005/8/layout/lProcess3"/>
    <dgm:cxn modelId="{573720AF-085B-4350-96B7-93444A427B44}" type="presParOf" srcId="{F78EF8EE-B4D6-4C30-BD9C-5A76DE4CF56D}" destId="{5D45013A-5F80-4DB1-90A7-0C6B784C1051}" srcOrd="0" destOrd="0" presId="urn:microsoft.com/office/officeart/2005/8/layout/lProcess3"/>
    <dgm:cxn modelId="{EBAE7CFB-E515-4310-A378-C578AC98A8DC}" type="presParOf" srcId="{F78EF8EE-B4D6-4C30-BD9C-5A76DE4CF56D}" destId="{01DF21B5-BB10-49EF-B39D-3A7D03AC8B06}" srcOrd="1" destOrd="0" presId="urn:microsoft.com/office/officeart/2005/8/layout/lProcess3"/>
    <dgm:cxn modelId="{90AE6481-0AB9-4DB3-AA73-D5538FD0D47A}" type="presParOf" srcId="{F78EF8EE-B4D6-4C30-BD9C-5A76DE4CF56D}" destId="{714CE185-2F06-4B5A-A474-2F8369663E56}" srcOrd="2" destOrd="0" presId="urn:microsoft.com/office/officeart/2005/8/layout/lProcess3"/>
    <dgm:cxn modelId="{57211ACA-F776-4F9E-8E55-552CF2EA4049}" type="presParOf" srcId="{F78EF8EE-B4D6-4C30-BD9C-5A76DE4CF56D}" destId="{311BD6A1-1EB8-493F-B398-C3F0D922A1E3}" srcOrd="3" destOrd="0" presId="urn:microsoft.com/office/officeart/2005/8/layout/lProcess3"/>
    <dgm:cxn modelId="{7EF4233A-1974-4DC7-83D7-92D50DF2DC92}" type="presParOf" srcId="{F78EF8EE-B4D6-4C30-BD9C-5A76DE4CF56D}" destId="{9E4525F0-EE13-4C07-A223-C28A5F0E12B7}" srcOrd="4" destOrd="0" presId="urn:microsoft.com/office/officeart/2005/8/layout/lProcess3"/>
    <dgm:cxn modelId="{A8DECD03-2B80-470E-A799-17949853B6BD}" type="presParOf" srcId="{F78EF8EE-B4D6-4C30-BD9C-5A76DE4CF56D}" destId="{72217255-0E58-405F-A96B-65A10A754028}" srcOrd="5" destOrd="0" presId="urn:microsoft.com/office/officeart/2005/8/layout/lProcess3"/>
    <dgm:cxn modelId="{03814234-D3FD-43C6-9FD3-A971E65AE6E7}" type="presParOf" srcId="{F78EF8EE-B4D6-4C30-BD9C-5A76DE4CF56D}" destId="{1A80A3D5-1C7D-443E-B604-8481682AC38B}" srcOrd="6" destOrd="0" presId="urn:microsoft.com/office/officeart/2005/8/layout/lProcess3"/>
    <dgm:cxn modelId="{132D7C1C-019A-46BC-AD05-E4AFA0583EA9}" type="presParOf" srcId="{13FB2501-508D-429C-BEC8-1452B89DD71F}" destId="{748CB137-4AE6-4A01-B876-31B5C6AE55FF}" srcOrd="3" destOrd="0" presId="urn:microsoft.com/office/officeart/2005/8/layout/lProcess3"/>
    <dgm:cxn modelId="{A9D4E0DA-E79B-47E6-89DE-F3174B8BEB39}" type="presParOf" srcId="{13FB2501-508D-429C-BEC8-1452B89DD71F}" destId="{B9E566C2-FB38-41D2-A717-DDFC4302D0FC}" srcOrd="4" destOrd="0" presId="urn:microsoft.com/office/officeart/2005/8/layout/lProcess3"/>
    <dgm:cxn modelId="{2D897B7D-D1E0-4D4C-973E-AD88BA62FD3F}" type="presParOf" srcId="{B9E566C2-FB38-41D2-A717-DDFC4302D0FC}" destId="{E600C3AE-E40D-466C-ADE1-BCB08E119919}" srcOrd="0" destOrd="0" presId="urn:microsoft.com/office/officeart/2005/8/layout/lProcess3"/>
    <dgm:cxn modelId="{4A69537A-3971-4BDA-A378-02CAEC924E59}" type="presParOf" srcId="{B9E566C2-FB38-41D2-A717-DDFC4302D0FC}" destId="{5CE4AC18-58F6-4F10-8A6B-08E66BAA485D}" srcOrd="1" destOrd="0" presId="urn:microsoft.com/office/officeart/2005/8/layout/lProcess3"/>
    <dgm:cxn modelId="{BA11C06E-9068-44A5-A44D-4EC0F7780F9C}" type="presParOf" srcId="{B9E566C2-FB38-41D2-A717-DDFC4302D0FC}" destId="{A3D17569-6B4A-447E-8F84-0C3A45E3D504}" srcOrd="2" destOrd="0" presId="urn:microsoft.com/office/officeart/2005/8/layout/lProcess3"/>
    <dgm:cxn modelId="{8CA91B42-2310-48F0-A44D-74DE56193EE1}" type="presParOf" srcId="{B9E566C2-FB38-41D2-A717-DDFC4302D0FC}" destId="{F639FA11-3655-4019-BBE4-6AE1D5C0CE99}" srcOrd="3" destOrd="0" presId="urn:microsoft.com/office/officeart/2005/8/layout/lProcess3"/>
    <dgm:cxn modelId="{B269908D-A4D2-43D4-862A-7F2AB1EE235F}" type="presParOf" srcId="{B9E566C2-FB38-41D2-A717-DDFC4302D0FC}" destId="{0769848E-1B36-41DA-B915-BC7B8BEC7B0A}" srcOrd="4" destOrd="0" presId="urn:microsoft.com/office/officeart/2005/8/layout/lProcess3"/>
    <dgm:cxn modelId="{928DFE52-E041-4836-9322-24E03A66A1BE}" type="presParOf" srcId="{B9E566C2-FB38-41D2-A717-DDFC4302D0FC}" destId="{A31D55B1-9A18-418A-8617-C26814CDB54B}" srcOrd="5" destOrd="0" presId="urn:microsoft.com/office/officeart/2005/8/layout/lProcess3"/>
    <dgm:cxn modelId="{A7505950-2F2A-42A2-BEAB-8BA68850CCB5}" type="presParOf" srcId="{B9E566C2-FB38-41D2-A717-DDFC4302D0FC}" destId="{CBBB201B-FF56-451A-9014-5F60E99201A9}" srcOrd="6" destOrd="0" presId="urn:microsoft.com/office/officeart/2005/8/layout/lProcess3"/>
    <dgm:cxn modelId="{81662BCC-B0C8-407C-8CB3-82701290BA13}" type="presParOf" srcId="{13FB2501-508D-429C-BEC8-1452B89DD71F}" destId="{5263317A-B10C-43BF-8567-AE9227A02A2A}" srcOrd="5" destOrd="0" presId="urn:microsoft.com/office/officeart/2005/8/layout/lProcess3"/>
    <dgm:cxn modelId="{BBC2DDF3-7F09-45EA-9571-CC6B1638AF90}" type="presParOf" srcId="{13FB2501-508D-429C-BEC8-1452B89DD71F}" destId="{17DCC494-9DBE-4968-9FA3-4D8D23C7BA98}" srcOrd="6" destOrd="0" presId="urn:microsoft.com/office/officeart/2005/8/layout/lProcess3"/>
    <dgm:cxn modelId="{94053009-7BE3-473A-B7EA-61C0C78BF785}" type="presParOf" srcId="{17DCC494-9DBE-4968-9FA3-4D8D23C7BA98}" destId="{25F87719-5FEB-423A-A6CE-7548420B0DB7}" srcOrd="0" destOrd="0" presId="urn:microsoft.com/office/officeart/2005/8/layout/lProcess3"/>
    <dgm:cxn modelId="{C281ECE7-104E-44F8-A0FD-EE3DD9AF4091}" type="presParOf" srcId="{17DCC494-9DBE-4968-9FA3-4D8D23C7BA98}" destId="{6457C3F3-32DD-4364-A6B5-DC36E828C2C7}" srcOrd="1" destOrd="0" presId="urn:microsoft.com/office/officeart/2005/8/layout/lProcess3"/>
    <dgm:cxn modelId="{94336090-6CF0-4FE3-8665-AFD90C8E6DB2}" type="presParOf" srcId="{17DCC494-9DBE-4968-9FA3-4D8D23C7BA98}" destId="{620D89D1-A722-4AA0-A302-29F19EC6551F}" srcOrd="2" destOrd="0" presId="urn:microsoft.com/office/officeart/2005/8/layout/lProcess3"/>
    <dgm:cxn modelId="{506F3573-5C20-4C56-AB20-004B44CD5ED7}" type="presParOf" srcId="{17DCC494-9DBE-4968-9FA3-4D8D23C7BA98}" destId="{FF535B2D-6019-4337-A820-7A57DD18BF71}" srcOrd="3" destOrd="0" presId="urn:microsoft.com/office/officeart/2005/8/layout/lProcess3"/>
    <dgm:cxn modelId="{0AE5C2E5-D811-44D2-8470-D76F177EFA65}" type="presParOf" srcId="{17DCC494-9DBE-4968-9FA3-4D8D23C7BA98}" destId="{41C56674-7D56-4453-B59A-36347ABB3A7D}" srcOrd="4" destOrd="0" presId="urn:microsoft.com/office/officeart/2005/8/layout/lProcess3"/>
    <dgm:cxn modelId="{4C1703E5-1F28-4F6A-AF80-98FC327A45C2}" type="presParOf" srcId="{17DCC494-9DBE-4968-9FA3-4D8D23C7BA98}" destId="{AFC104D5-9D94-4E79-9A76-136FCD9281C4}" srcOrd="5" destOrd="0" presId="urn:microsoft.com/office/officeart/2005/8/layout/lProcess3"/>
    <dgm:cxn modelId="{A5E5AD61-2FDE-46BB-8D78-78E7776B5ADB}" type="presParOf" srcId="{17DCC494-9DBE-4968-9FA3-4D8D23C7BA98}" destId="{9F07F28B-8B2D-4420-8771-0B46DE0CEA92}" srcOrd="6" destOrd="0" presId="urn:microsoft.com/office/officeart/2005/8/layout/lProcess3"/>
    <dgm:cxn modelId="{C091D17E-1946-485C-BC52-BF2F2AD1D77E}" type="presParOf" srcId="{13FB2501-508D-429C-BEC8-1452B89DD71F}" destId="{48D63C0B-8C3F-496C-8B28-E69ABFDAF0EF}" srcOrd="7" destOrd="0" presId="urn:microsoft.com/office/officeart/2005/8/layout/lProcess3"/>
    <dgm:cxn modelId="{99693C55-1876-402C-B2EE-FCB618AA2BA2}" type="presParOf" srcId="{13FB2501-508D-429C-BEC8-1452B89DD71F}" destId="{D0CE0DAB-A5C5-4CAA-B0E7-8E431DB8D0D5}" srcOrd="8" destOrd="0" presId="urn:microsoft.com/office/officeart/2005/8/layout/lProcess3"/>
    <dgm:cxn modelId="{C9C16B92-8D4D-44E4-BE42-FE31A72F967A}" type="presParOf" srcId="{D0CE0DAB-A5C5-4CAA-B0E7-8E431DB8D0D5}" destId="{A73E93D7-527B-44E8-B794-328713D5517D}" srcOrd="0" destOrd="0" presId="urn:microsoft.com/office/officeart/2005/8/layout/lProcess3"/>
    <dgm:cxn modelId="{CD8E31D8-BE4F-4732-94A8-C4FE6262EB56}" type="presParOf" srcId="{D0CE0DAB-A5C5-4CAA-B0E7-8E431DB8D0D5}" destId="{4B12446E-EC4B-4033-864D-6DBFED997B30}" srcOrd="1" destOrd="0" presId="urn:microsoft.com/office/officeart/2005/8/layout/lProcess3"/>
    <dgm:cxn modelId="{A66677C2-AD78-454C-881B-9C9F44B773D4}" type="presParOf" srcId="{D0CE0DAB-A5C5-4CAA-B0E7-8E431DB8D0D5}" destId="{054791E9-D01E-4A71-BCC3-7248152E2637}" srcOrd="2" destOrd="0" presId="urn:microsoft.com/office/officeart/2005/8/layout/lProcess3"/>
    <dgm:cxn modelId="{8D102F3A-8E3C-4C31-AAF9-A20F3F095936}" type="presParOf" srcId="{D0CE0DAB-A5C5-4CAA-B0E7-8E431DB8D0D5}" destId="{92B5C743-673E-4B8D-95AD-07545057FED2}" srcOrd="3" destOrd="0" presId="urn:microsoft.com/office/officeart/2005/8/layout/lProcess3"/>
    <dgm:cxn modelId="{0DB67B77-E4F7-4ED4-8A72-B0830A911F7D}" type="presParOf" srcId="{D0CE0DAB-A5C5-4CAA-B0E7-8E431DB8D0D5}" destId="{C90C82A2-078F-4EF2-9AA1-2FC45E33CD2B}" srcOrd="4" destOrd="0" presId="urn:microsoft.com/office/officeart/2005/8/layout/lProcess3"/>
    <dgm:cxn modelId="{94913DB6-8C77-4D45-902F-26B9B9105492}" type="presParOf" srcId="{D0CE0DAB-A5C5-4CAA-B0E7-8E431DB8D0D5}" destId="{48D45AE4-3FA1-4ACB-BC14-1F87C2C11317}" srcOrd="5" destOrd="0" presId="urn:microsoft.com/office/officeart/2005/8/layout/lProcess3"/>
    <dgm:cxn modelId="{04AF86E6-1B0B-4467-97FF-327FAB3ADD95}" type="presParOf" srcId="{D0CE0DAB-A5C5-4CAA-B0E7-8E431DB8D0D5}" destId="{EFE4B7A0-65AD-40DF-AE9F-6AA9745AB8D8}" srcOrd="6" destOrd="0" presId="urn:microsoft.com/office/officeart/2005/8/layout/lProcess3"/>
    <dgm:cxn modelId="{F5FCE6F7-F546-4614-9EDB-132600081D94}" type="presParOf" srcId="{13FB2501-508D-429C-BEC8-1452B89DD71F}" destId="{3ABA267E-E185-473B-904D-A1350AA60091}" srcOrd="9" destOrd="0" presId="urn:microsoft.com/office/officeart/2005/8/layout/lProcess3"/>
    <dgm:cxn modelId="{43246725-F8C6-498E-8D16-B875D254C7E7}" type="presParOf" srcId="{13FB2501-508D-429C-BEC8-1452B89DD71F}" destId="{555A89F3-0DA6-45DF-95DB-B5FB4AC6F7E1}" srcOrd="10" destOrd="0" presId="urn:microsoft.com/office/officeart/2005/8/layout/lProcess3"/>
    <dgm:cxn modelId="{338F4548-7CEB-42D0-BA58-A84BC3FAB6B9}" type="presParOf" srcId="{555A89F3-0DA6-45DF-95DB-B5FB4AC6F7E1}" destId="{6E8315D5-5501-462B-89FF-A32E0B4EE584}" srcOrd="0" destOrd="0" presId="urn:microsoft.com/office/officeart/2005/8/layout/lProcess3"/>
    <dgm:cxn modelId="{410C49BF-257C-4A87-975A-55B04CE4A1AE}" type="presParOf" srcId="{555A89F3-0DA6-45DF-95DB-B5FB4AC6F7E1}" destId="{7AB40B2C-1E03-4E31-9C7B-DAABA5D0E09A}" srcOrd="1" destOrd="0" presId="urn:microsoft.com/office/officeart/2005/8/layout/lProcess3"/>
    <dgm:cxn modelId="{C4CF51F6-BBEC-40C7-9A6D-C9090F68DFA7}" type="presParOf" srcId="{555A89F3-0DA6-45DF-95DB-B5FB4AC6F7E1}" destId="{F9F816B8-EB4B-434C-97EA-5D681214A316}" srcOrd="2" destOrd="0" presId="urn:microsoft.com/office/officeart/2005/8/layout/lProcess3"/>
    <dgm:cxn modelId="{017EDE98-558E-4D21-810D-45936095FC61}" type="presParOf" srcId="{555A89F3-0DA6-45DF-95DB-B5FB4AC6F7E1}" destId="{F609594B-E04A-4AA3-958F-E50555D2AE2D}" srcOrd="3" destOrd="0" presId="urn:microsoft.com/office/officeart/2005/8/layout/lProcess3"/>
    <dgm:cxn modelId="{092AAFC3-51A7-4663-9239-D2CBA3EF8EC1}" type="presParOf" srcId="{555A89F3-0DA6-45DF-95DB-B5FB4AC6F7E1}" destId="{DC81B2BD-1FA3-42A8-90E3-55D548B60B00}" srcOrd="4" destOrd="0" presId="urn:microsoft.com/office/officeart/2005/8/layout/lProcess3"/>
    <dgm:cxn modelId="{F03A140E-C549-45DB-8D1C-C5B58CA22808}" type="presParOf" srcId="{555A89F3-0DA6-45DF-95DB-B5FB4AC6F7E1}" destId="{6B18F56D-0EC8-4B88-AE29-E83547FDE04E}" srcOrd="5" destOrd="0" presId="urn:microsoft.com/office/officeart/2005/8/layout/lProcess3"/>
    <dgm:cxn modelId="{A159CCD5-0DE0-420F-9DD7-D3017F9D0461}" type="presParOf" srcId="{555A89F3-0DA6-45DF-95DB-B5FB4AC6F7E1}" destId="{4E20CF6E-2C2E-40D1-AC98-430EC0E2BE26}"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A646C9-9376-4C6A-8AC6-7E2C61AC8F4C}" type="doc">
      <dgm:prSet loTypeId="urn:microsoft.com/office/officeart/2005/8/layout/chevron1" loCatId="process" qsTypeId="urn:microsoft.com/office/officeart/2005/8/quickstyle/simple3" qsCatId="simple" csTypeId="urn:microsoft.com/office/officeart/2005/8/colors/accent4_4" csCatId="accent4" phldr="1"/>
      <dgm:spPr/>
    </dgm:pt>
    <dgm:pt modelId="{E6492824-E8EE-4E7E-A5B2-7C8203B8E308}">
      <dgm:prSet phldrT="[Text]" custT="1"/>
      <dgm:spPr/>
      <dgm:t>
        <a:bodyPr/>
        <a:lstStyle/>
        <a:p>
          <a:r>
            <a:rPr lang="en-US" sz="1400" b="1"/>
            <a:t>Table-Top Experiment (TTX) 1</a:t>
          </a:r>
        </a:p>
      </dgm:t>
    </dgm:pt>
    <dgm:pt modelId="{E9444A61-EB2C-462D-B7B8-AB367B4EBA9A}" type="parTrans" cxnId="{99304517-464F-49CF-98DF-ECBB9B92CFB7}">
      <dgm:prSet/>
      <dgm:spPr/>
      <dgm:t>
        <a:bodyPr/>
        <a:lstStyle/>
        <a:p>
          <a:endParaRPr lang="en-US" sz="1400"/>
        </a:p>
      </dgm:t>
    </dgm:pt>
    <dgm:pt modelId="{5BAEEC37-CDE2-4BC2-9843-FF531D232251}" type="sibTrans" cxnId="{99304517-464F-49CF-98DF-ECBB9B92CFB7}">
      <dgm:prSet/>
      <dgm:spPr/>
      <dgm:t>
        <a:bodyPr/>
        <a:lstStyle/>
        <a:p>
          <a:endParaRPr lang="en-US" sz="1400"/>
        </a:p>
      </dgm:t>
    </dgm:pt>
    <dgm:pt modelId="{FD7EB795-A845-4A65-B60B-A46C195D00A5}">
      <dgm:prSet phldrT="[Text]" custT="1"/>
      <dgm:spPr/>
      <dgm:t>
        <a:bodyPr/>
        <a:lstStyle/>
        <a:p>
          <a:r>
            <a:rPr lang="en-US" sz="1400" b="1"/>
            <a:t>Table-Top Experiment (TTX) 2</a:t>
          </a:r>
        </a:p>
      </dgm:t>
    </dgm:pt>
    <dgm:pt modelId="{B045A27F-51B2-46C5-81C4-11DAB49BCCB6}" type="parTrans" cxnId="{D08DA282-7BF6-46BF-B1A2-95A3AAF0EEA8}">
      <dgm:prSet/>
      <dgm:spPr/>
      <dgm:t>
        <a:bodyPr/>
        <a:lstStyle/>
        <a:p>
          <a:endParaRPr lang="en-US" sz="1400"/>
        </a:p>
      </dgm:t>
    </dgm:pt>
    <dgm:pt modelId="{5F96E178-88EE-479F-AF59-7CE79E3C9689}" type="sibTrans" cxnId="{D08DA282-7BF6-46BF-B1A2-95A3AAF0EEA8}">
      <dgm:prSet/>
      <dgm:spPr/>
      <dgm:t>
        <a:bodyPr/>
        <a:lstStyle/>
        <a:p>
          <a:endParaRPr lang="en-US" sz="1400"/>
        </a:p>
      </dgm:t>
    </dgm:pt>
    <dgm:pt modelId="{B38F432C-BB82-4F5C-A0C9-7BDE747A64A6}">
      <dgm:prSet phldrT="[Text]" custT="1"/>
      <dgm:spPr/>
      <dgm:t>
        <a:bodyPr/>
        <a:lstStyle/>
        <a:p>
          <a:r>
            <a:rPr lang="en-US" sz="1400" b="1"/>
            <a:t>Simulation Experiment (SIMEXp) 1</a:t>
          </a:r>
        </a:p>
      </dgm:t>
    </dgm:pt>
    <dgm:pt modelId="{C8D7824E-E675-4F91-9F01-7039DDC44F29}" type="parTrans" cxnId="{A0D79D46-245F-448D-9399-5393E931A021}">
      <dgm:prSet/>
      <dgm:spPr/>
      <dgm:t>
        <a:bodyPr/>
        <a:lstStyle/>
        <a:p>
          <a:endParaRPr lang="en-US" sz="1400"/>
        </a:p>
      </dgm:t>
    </dgm:pt>
    <dgm:pt modelId="{B6BDBAB5-DFEA-4831-9A6B-D5FD09BB825C}" type="sibTrans" cxnId="{A0D79D46-245F-448D-9399-5393E931A021}">
      <dgm:prSet/>
      <dgm:spPr/>
      <dgm:t>
        <a:bodyPr/>
        <a:lstStyle/>
        <a:p>
          <a:endParaRPr lang="en-US" sz="1400"/>
        </a:p>
      </dgm:t>
    </dgm:pt>
    <dgm:pt modelId="{A524132F-FC36-4E96-983D-16CA7172AEDC}" type="pres">
      <dgm:prSet presAssocID="{77A646C9-9376-4C6A-8AC6-7E2C61AC8F4C}" presName="Name0" presStyleCnt="0">
        <dgm:presLayoutVars>
          <dgm:dir/>
          <dgm:animLvl val="lvl"/>
          <dgm:resizeHandles val="exact"/>
        </dgm:presLayoutVars>
      </dgm:prSet>
      <dgm:spPr/>
    </dgm:pt>
    <dgm:pt modelId="{5F01E93C-B4A2-4CF3-9B1F-2CEC8EBB6DDA}" type="pres">
      <dgm:prSet presAssocID="{E6492824-E8EE-4E7E-A5B2-7C8203B8E308}" presName="parTxOnly" presStyleLbl="node1" presStyleIdx="0" presStyleCnt="3" custScaleX="661295" custScaleY="522260" custLinFactX="168843" custLinFactY="-485214" custLinFactNeighborX="200000" custLinFactNeighborY="-500000">
        <dgm:presLayoutVars>
          <dgm:chMax val="0"/>
          <dgm:chPref val="0"/>
          <dgm:bulletEnabled val="1"/>
        </dgm:presLayoutVars>
      </dgm:prSet>
      <dgm:spPr/>
    </dgm:pt>
    <dgm:pt modelId="{6A791596-57CA-4A7A-86D9-445104098345}" type="pres">
      <dgm:prSet presAssocID="{5BAEEC37-CDE2-4BC2-9843-FF531D232251}" presName="parTxOnlySpace" presStyleCnt="0"/>
      <dgm:spPr/>
    </dgm:pt>
    <dgm:pt modelId="{AAFF0E12-19CC-4A38-B511-C8415877BA33}" type="pres">
      <dgm:prSet presAssocID="{FD7EB795-A845-4A65-B60B-A46C195D00A5}" presName="parTxOnly" presStyleLbl="node1" presStyleIdx="1" presStyleCnt="3" custScaleX="661295" custScaleY="522260" custLinFactX="-46758" custLinFactY="-194544" custLinFactNeighborX="-100000" custLinFactNeighborY="-200000">
        <dgm:presLayoutVars>
          <dgm:chMax val="0"/>
          <dgm:chPref val="0"/>
          <dgm:bulletEnabled val="1"/>
        </dgm:presLayoutVars>
      </dgm:prSet>
      <dgm:spPr/>
    </dgm:pt>
    <dgm:pt modelId="{678DEEBE-640C-416B-9AC3-C61308CF4062}" type="pres">
      <dgm:prSet presAssocID="{5F96E178-88EE-479F-AF59-7CE79E3C9689}" presName="parTxOnlySpace" presStyleCnt="0"/>
      <dgm:spPr/>
    </dgm:pt>
    <dgm:pt modelId="{7DEA1886-6537-4E12-A72D-0135A47B70F4}" type="pres">
      <dgm:prSet presAssocID="{B38F432C-BB82-4F5C-A0C9-7BDE747A64A6}" presName="parTxOnly" presStyleLbl="node1" presStyleIdx="2" presStyleCnt="3" custScaleX="661295" custScaleY="522260" custLinFactX="-171857" custLinFactY="78009" custLinFactNeighborX="-200000" custLinFactNeighborY="100000">
        <dgm:presLayoutVars>
          <dgm:chMax val="0"/>
          <dgm:chPref val="0"/>
          <dgm:bulletEnabled val="1"/>
        </dgm:presLayoutVars>
      </dgm:prSet>
      <dgm:spPr/>
    </dgm:pt>
  </dgm:ptLst>
  <dgm:cxnLst>
    <dgm:cxn modelId="{99304517-464F-49CF-98DF-ECBB9B92CFB7}" srcId="{77A646C9-9376-4C6A-8AC6-7E2C61AC8F4C}" destId="{E6492824-E8EE-4E7E-A5B2-7C8203B8E308}" srcOrd="0" destOrd="0" parTransId="{E9444A61-EB2C-462D-B7B8-AB367B4EBA9A}" sibTransId="{5BAEEC37-CDE2-4BC2-9843-FF531D232251}"/>
    <dgm:cxn modelId="{590E0A1C-1754-452F-941C-0614933594F5}" type="presOf" srcId="{E6492824-E8EE-4E7E-A5B2-7C8203B8E308}" destId="{5F01E93C-B4A2-4CF3-9B1F-2CEC8EBB6DDA}" srcOrd="0" destOrd="0" presId="urn:microsoft.com/office/officeart/2005/8/layout/chevron1"/>
    <dgm:cxn modelId="{6FBC461E-EADC-496B-BA9A-72A834237648}" type="presOf" srcId="{FD7EB795-A845-4A65-B60B-A46C195D00A5}" destId="{AAFF0E12-19CC-4A38-B511-C8415877BA33}" srcOrd="0" destOrd="0" presId="urn:microsoft.com/office/officeart/2005/8/layout/chevron1"/>
    <dgm:cxn modelId="{55FB0B5F-A1D3-4D4C-B84A-38D03349251C}" type="presOf" srcId="{B38F432C-BB82-4F5C-A0C9-7BDE747A64A6}" destId="{7DEA1886-6537-4E12-A72D-0135A47B70F4}" srcOrd="0" destOrd="0" presId="urn:microsoft.com/office/officeart/2005/8/layout/chevron1"/>
    <dgm:cxn modelId="{3FF7F442-45C1-4701-B37D-603E3C7CD514}" type="presOf" srcId="{77A646C9-9376-4C6A-8AC6-7E2C61AC8F4C}" destId="{A524132F-FC36-4E96-983D-16CA7172AEDC}" srcOrd="0" destOrd="0" presId="urn:microsoft.com/office/officeart/2005/8/layout/chevron1"/>
    <dgm:cxn modelId="{A0D79D46-245F-448D-9399-5393E931A021}" srcId="{77A646C9-9376-4C6A-8AC6-7E2C61AC8F4C}" destId="{B38F432C-BB82-4F5C-A0C9-7BDE747A64A6}" srcOrd="2" destOrd="0" parTransId="{C8D7824E-E675-4F91-9F01-7039DDC44F29}" sibTransId="{B6BDBAB5-DFEA-4831-9A6B-D5FD09BB825C}"/>
    <dgm:cxn modelId="{D08DA282-7BF6-46BF-B1A2-95A3AAF0EEA8}" srcId="{77A646C9-9376-4C6A-8AC6-7E2C61AC8F4C}" destId="{FD7EB795-A845-4A65-B60B-A46C195D00A5}" srcOrd="1" destOrd="0" parTransId="{B045A27F-51B2-46C5-81C4-11DAB49BCCB6}" sibTransId="{5F96E178-88EE-479F-AF59-7CE79E3C9689}"/>
    <dgm:cxn modelId="{72510E10-8673-40F6-8259-8A4B78EDBCCE}" type="presParOf" srcId="{A524132F-FC36-4E96-983D-16CA7172AEDC}" destId="{5F01E93C-B4A2-4CF3-9B1F-2CEC8EBB6DDA}" srcOrd="0" destOrd="0" presId="urn:microsoft.com/office/officeart/2005/8/layout/chevron1"/>
    <dgm:cxn modelId="{6F7F4202-DB67-4E71-9663-E99D5EC9A6CC}" type="presParOf" srcId="{A524132F-FC36-4E96-983D-16CA7172AEDC}" destId="{6A791596-57CA-4A7A-86D9-445104098345}" srcOrd="1" destOrd="0" presId="urn:microsoft.com/office/officeart/2005/8/layout/chevron1"/>
    <dgm:cxn modelId="{E8F23CFF-C232-4E58-B0F1-B675B46CD483}" type="presParOf" srcId="{A524132F-FC36-4E96-983D-16CA7172AEDC}" destId="{AAFF0E12-19CC-4A38-B511-C8415877BA33}" srcOrd="2" destOrd="0" presId="urn:microsoft.com/office/officeart/2005/8/layout/chevron1"/>
    <dgm:cxn modelId="{95EBDFEE-D642-472B-8E65-2AEB8B51E12F}" type="presParOf" srcId="{A524132F-FC36-4E96-983D-16CA7172AEDC}" destId="{678DEEBE-640C-416B-9AC3-C61308CF4062}" srcOrd="3" destOrd="0" presId="urn:microsoft.com/office/officeart/2005/8/layout/chevron1"/>
    <dgm:cxn modelId="{478DECFB-65DE-437F-9D8B-D1FFDBCF4172}" type="presParOf" srcId="{A524132F-FC36-4E96-983D-16CA7172AEDC}" destId="{7DEA1886-6537-4E12-A72D-0135A47B70F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B2B008-AFEE-4A25-B902-590137FB98AE}"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95D9FD36-8B13-41AE-A102-FA90B1600A69}">
      <dgm:prSet phldrT="[Text]"/>
      <dgm:spPr>
        <a:solidFill>
          <a:srgbClr val="2B56AB"/>
        </a:solidFill>
      </dgm:spPr>
      <dgm:t>
        <a:bodyPr/>
        <a:lstStyle/>
        <a:p>
          <a:r>
            <a:rPr lang="en-US"/>
            <a:t>Measures</a:t>
          </a:r>
          <a:r>
            <a:rPr lang="en-US" baseline="0"/>
            <a:t> of Merit, Performance, and Effectiveness</a:t>
          </a:r>
          <a:endParaRPr lang="en-US"/>
        </a:p>
      </dgm:t>
    </dgm:pt>
    <dgm:pt modelId="{BB93BB43-25C5-4A40-ADA3-3B841D6CA5B0}" type="parTrans" cxnId="{32522D48-8F60-4D82-8B68-DFA74FB61248}">
      <dgm:prSet/>
      <dgm:spPr/>
      <dgm:t>
        <a:bodyPr/>
        <a:lstStyle/>
        <a:p>
          <a:endParaRPr lang="en-US"/>
        </a:p>
      </dgm:t>
    </dgm:pt>
    <dgm:pt modelId="{864CBE8C-B550-4097-8D82-13AA199E0DBB}" type="sibTrans" cxnId="{32522D48-8F60-4D82-8B68-DFA74FB61248}">
      <dgm:prSet/>
      <dgm:spPr/>
      <dgm:t>
        <a:bodyPr/>
        <a:lstStyle/>
        <a:p>
          <a:endParaRPr lang="en-US"/>
        </a:p>
      </dgm:t>
    </dgm:pt>
    <dgm:pt modelId="{089FA66D-9E54-4052-B033-5E64BF65B454}">
      <dgm:prSet phldrT="[Text]" custT="1"/>
      <dgm:spPr/>
      <dgm:t>
        <a:bodyPr/>
        <a:lstStyle/>
        <a:p>
          <a:r>
            <a:rPr lang="en-US" sz="1800" b="0"/>
            <a:t>Data Collection Management Plan (DCMP) with inputs: Observations, Interviews, Surveys, Simulation Data</a:t>
          </a:r>
        </a:p>
      </dgm:t>
    </dgm:pt>
    <dgm:pt modelId="{2B3EA38A-DEB1-48CC-94B4-2B5E791EE0F2}" type="parTrans" cxnId="{1E271A5E-7025-44F3-872D-659D78EB7275}">
      <dgm:prSet/>
      <dgm:spPr/>
      <dgm:t>
        <a:bodyPr/>
        <a:lstStyle/>
        <a:p>
          <a:endParaRPr lang="en-US"/>
        </a:p>
      </dgm:t>
    </dgm:pt>
    <dgm:pt modelId="{09A4A480-BDA5-4593-B453-03D815B9B2D5}" type="sibTrans" cxnId="{1E271A5E-7025-44F3-872D-659D78EB7275}">
      <dgm:prSet/>
      <dgm:spPr/>
      <dgm:t>
        <a:bodyPr/>
        <a:lstStyle/>
        <a:p>
          <a:endParaRPr lang="en-US"/>
        </a:p>
      </dgm:t>
    </dgm:pt>
    <dgm:pt modelId="{BA3152B5-72BB-43FD-8837-A4AE8393FDF5}">
      <dgm:prSet phldrT="[Text]"/>
      <dgm:spPr>
        <a:solidFill>
          <a:srgbClr val="2B56AB"/>
        </a:solidFill>
      </dgm:spPr>
      <dgm:t>
        <a:bodyPr/>
        <a:lstStyle/>
        <a:p>
          <a:r>
            <a:rPr lang="en-US"/>
            <a:t>Data Collection and Data Reduction</a:t>
          </a:r>
        </a:p>
      </dgm:t>
    </dgm:pt>
    <dgm:pt modelId="{B2FE4489-AF4D-4C1E-AC27-22688AACBEE9}" type="parTrans" cxnId="{CC87CB63-E2E0-4BDF-8C64-6F14857141B6}">
      <dgm:prSet/>
      <dgm:spPr/>
      <dgm:t>
        <a:bodyPr/>
        <a:lstStyle/>
        <a:p>
          <a:endParaRPr lang="en-US"/>
        </a:p>
      </dgm:t>
    </dgm:pt>
    <dgm:pt modelId="{FB395DC8-4427-42AF-AE4C-714531F9264A}" type="sibTrans" cxnId="{CC87CB63-E2E0-4BDF-8C64-6F14857141B6}">
      <dgm:prSet/>
      <dgm:spPr/>
      <dgm:t>
        <a:bodyPr/>
        <a:lstStyle/>
        <a:p>
          <a:endParaRPr lang="en-US"/>
        </a:p>
      </dgm:t>
    </dgm:pt>
    <dgm:pt modelId="{2F1A4FB6-E64D-449B-9EA0-996AB4FA55D0}">
      <dgm:prSet phldrT="[Text]" custT="1"/>
      <dgm:spPr/>
      <dgm:t>
        <a:bodyPr/>
        <a:lstStyle/>
        <a:p>
          <a:r>
            <a:rPr lang="en-US" sz="1800" b="0"/>
            <a:t>Focusing </a:t>
          </a:r>
        </a:p>
        <a:p>
          <a:r>
            <a:rPr lang="en-US" sz="1800" b="0"/>
            <a:t>Simplifying </a:t>
          </a:r>
        </a:p>
        <a:p>
          <a:r>
            <a:rPr lang="en-US" sz="1800" b="0"/>
            <a:t>Abstracting </a:t>
          </a:r>
        </a:p>
        <a:p>
          <a:r>
            <a:rPr lang="en-US" sz="1800" b="0"/>
            <a:t>Aligning </a:t>
          </a:r>
        </a:p>
      </dgm:t>
    </dgm:pt>
    <dgm:pt modelId="{7985017F-AA46-46D0-A5A1-DBE33E01BAAC}" type="parTrans" cxnId="{90A5F697-291F-4B59-AEBF-B5A470EA52D1}">
      <dgm:prSet/>
      <dgm:spPr/>
      <dgm:t>
        <a:bodyPr/>
        <a:lstStyle/>
        <a:p>
          <a:endParaRPr lang="en-US"/>
        </a:p>
      </dgm:t>
    </dgm:pt>
    <dgm:pt modelId="{A87BC9F7-3832-46F2-8253-D7596D853DDB}" type="sibTrans" cxnId="{90A5F697-291F-4B59-AEBF-B5A470EA52D1}">
      <dgm:prSet/>
      <dgm:spPr/>
      <dgm:t>
        <a:bodyPr/>
        <a:lstStyle/>
        <a:p>
          <a:endParaRPr lang="en-US"/>
        </a:p>
      </dgm:t>
    </dgm:pt>
    <dgm:pt modelId="{9DEF560C-2A9A-44D6-B0EE-D50D5CBDA5FE}">
      <dgm:prSet phldrT="[Text]"/>
      <dgm:spPr/>
      <dgm:t>
        <a:bodyPr/>
        <a:lstStyle/>
        <a:p>
          <a:r>
            <a:rPr lang="en-US" b="0"/>
            <a:t>C++ </a:t>
          </a:r>
        </a:p>
      </dgm:t>
    </dgm:pt>
    <dgm:pt modelId="{98323B3B-18B5-429A-9B8A-D0786863AA30}" type="parTrans" cxnId="{DB52DAE2-0BFB-47FC-85CD-649F6418FC30}">
      <dgm:prSet/>
      <dgm:spPr/>
      <dgm:t>
        <a:bodyPr/>
        <a:lstStyle/>
        <a:p>
          <a:endParaRPr lang="en-US"/>
        </a:p>
      </dgm:t>
    </dgm:pt>
    <dgm:pt modelId="{C0A07848-DF4B-4661-8D08-07F855F75D53}" type="sibTrans" cxnId="{DB52DAE2-0BFB-47FC-85CD-649F6418FC30}">
      <dgm:prSet/>
      <dgm:spPr/>
      <dgm:t>
        <a:bodyPr/>
        <a:lstStyle/>
        <a:p>
          <a:endParaRPr lang="en-US"/>
        </a:p>
      </dgm:t>
    </dgm:pt>
    <dgm:pt modelId="{141A69C3-5C37-43BE-8E29-50C7F3A7A243}">
      <dgm:prSet phldrT="[Text]"/>
      <dgm:spPr>
        <a:solidFill>
          <a:srgbClr val="2B56AB"/>
        </a:solidFill>
      </dgm:spPr>
      <dgm:t>
        <a:bodyPr/>
        <a:lstStyle/>
        <a:p>
          <a:r>
            <a:rPr lang="en-US"/>
            <a:t>Computational Methods</a:t>
          </a:r>
        </a:p>
      </dgm:t>
    </dgm:pt>
    <dgm:pt modelId="{E7F3D92D-518F-46AC-958F-46FE1EA29F14}" type="parTrans" cxnId="{455204B7-9B96-4356-B83C-FFF221C4B1E4}">
      <dgm:prSet/>
      <dgm:spPr/>
      <dgm:t>
        <a:bodyPr/>
        <a:lstStyle/>
        <a:p>
          <a:endParaRPr lang="en-US"/>
        </a:p>
      </dgm:t>
    </dgm:pt>
    <dgm:pt modelId="{8F4A155B-0554-422F-AF2E-4C1884A53AF1}" type="sibTrans" cxnId="{455204B7-9B96-4356-B83C-FFF221C4B1E4}">
      <dgm:prSet/>
      <dgm:spPr/>
      <dgm:t>
        <a:bodyPr/>
        <a:lstStyle/>
        <a:p>
          <a:endParaRPr lang="en-US"/>
        </a:p>
      </dgm:t>
    </dgm:pt>
    <dgm:pt modelId="{54040CB5-286E-444C-B942-E5DE0735F168}">
      <dgm:prSet phldrT="[Text]" custT="1"/>
      <dgm:spPr/>
      <dgm:t>
        <a:bodyPr/>
        <a:lstStyle/>
        <a:p>
          <a:endParaRPr lang="en-US" sz="1300" b="1"/>
        </a:p>
        <a:p>
          <a:r>
            <a:rPr lang="en-US" sz="1800" b="0"/>
            <a:t>Analyze Data</a:t>
          </a:r>
        </a:p>
        <a:p>
          <a:r>
            <a:rPr lang="en-US" sz="1800" b="0"/>
            <a:t>Apply appropriate Statistic methods </a:t>
          </a:r>
        </a:p>
        <a:p>
          <a:endParaRPr lang="en-US" sz="1300"/>
        </a:p>
      </dgm:t>
    </dgm:pt>
    <dgm:pt modelId="{679A871B-EAE5-43F1-8681-9F648D938C49}" type="parTrans" cxnId="{47F5F9A2-2A3A-411E-A518-E6A2C5068247}">
      <dgm:prSet/>
      <dgm:spPr/>
      <dgm:t>
        <a:bodyPr/>
        <a:lstStyle/>
        <a:p>
          <a:endParaRPr lang="en-US"/>
        </a:p>
      </dgm:t>
    </dgm:pt>
    <dgm:pt modelId="{F258DB64-F619-4559-AD41-C587309D9486}" type="sibTrans" cxnId="{47F5F9A2-2A3A-411E-A518-E6A2C5068247}">
      <dgm:prSet/>
      <dgm:spPr/>
      <dgm:t>
        <a:bodyPr/>
        <a:lstStyle/>
        <a:p>
          <a:endParaRPr lang="en-US"/>
        </a:p>
      </dgm:t>
    </dgm:pt>
    <dgm:pt modelId="{BCB21A4F-1EFA-418F-946D-468BBD671153}">
      <dgm:prSet phldrT="[Text]"/>
      <dgm:spPr/>
      <dgm:t>
        <a:bodyPr/>
        <a:lstStyle/>
        <a:p>
          <a:r>
            <a:rPr lang="en-US" b="0"/>
            <a:t>R-Studio</a:t>
          </a:r>
        </a:p>
        <a:p>
          <a:r>
            <a:rPr lang="en-US" b="0"/>
            <a:t>DOE-Pro</a:t>
          </a:r>
        </a:p>
      </dgm:t>
    </dgm:pt>
    <dgm:pt modelId="{B2399262-3237-42B7-93DF-8D48FB86892D}" type="parTrans" cxnId="{9D1F7E78-2288-4588-8EEB-9D5EA804D464}">
      <dgm:prSet/>
      <dgm:spPr/>
      <dgm:t>
        <a:bodyPr/>
        <a:lstStyle/>
        <a:p>
          <a:endParaRPr lang="en-US"/>
        </a:p>
      </dgm:t>
    </dgm:pt>
    <dgm:pt modelId="{088E85BB-CB77-4FAF-A267-B317EDD727C8}" type="sibTrans" cxnId="{9D1F7E78-2288-4588-8EEB-9D5EA804D464}">
      <dgm:prSet/>
      <dgm:spPr/>
      <dgm:t>
        <a:bodyPr/>
        <a:lstStyle/>
        <a:p>
          <a:endParaRPr lang="en-US"/>
        </a:p>
      </dgm:t>
    </dgm:pt>
    <dgm:pt modelId="{3A16FF9D-D712-4D77-848C-D41B0D00F428}">
      <dgm:prSet phldrT="[Text]"/>
      <dgm:spPr>
        <a:solidFill>
          <a:srgbClr val="2B56AB"/>
        </a:solidFill>
      </dgm:spPr>
      <dgm:t>
        <a:bodyPr/>
        <a:lstStyle/>
        <a:p>
          <a:r>
            <a:rPr lang="en-US"/>
            <a:t>Report Publication</a:t>
          </a:r>
        </a:p>
      </dgm:t>
    </dgm:pt>
    <dgm:pt modelId="{A04F8F43-E1FA-45EB-BC7F-5C96646E87CC}" type="parTrans" cxnId="{0E4715B6-4856-4967-AB0D-E30408BA5BAC}">
      <dgm:prSet/>
      <dgm:spPr/>
      <dgm:t>
        <a:bodyPr/>
        <a:lstStyle/>
        <a:p>
          <a:endParaRPr lang="en-US"/>
        </a:p>
      </dgm:t>
    </dgm:pt>
    <dgm:pt modelId="{70EF9214-4E28-4F81-88AA-01871FB2671E}" type="sibTrans" cxnId="{0E4715B6-4856-4967-AB0D-E30408BA5BAC}">
      <dgm:prSet/>
      <dgm:spPr/>
      <dgm:t>
        <a:bodyPr/>
        <a:lstStyle/>
        <a:p>
          <a:endParaRPr lang="en-US"/>
        </a:p>
      </dgm:t>
    </dgm:pt>
    <dgm:pt modelId="{9504716B-8AD5-4E99-9F51-CFF4C2792215}">
      <dgm:prSet phldrT="[Text]" custT="1"/>
      <dgm:spPr>
        <a:solidFill>
          <a:srgbClr val="CDCDDF"/>
        </a:solidFill>
      </dgm:spPr>
      <dgm:t>
        <a:bodyPr/>
        <a:lstStyle/>
        <a:p>
          <a:r>
            <a:rPr lang="en-US" sz="1800" b="0"/>
            <a:t>Peer Review (Murder Board) Customer Review Accreditation Agent Review</a:t>
          </a:r>
        </a:p>
      </dgm:t>
    </dgm:pt>
    <dgm:pt modelId="{CA4B5D82-5F1F-4E9F-B7E2-BBAC1E58C25D}" type="parTrans" cxnId="{0B47FA53-53B6-4032-B00E-F4E4E5905F75}">
      <dgm:prSet/>
      <dgm:spPr/>
      <dgm:t>
        <a:bodyPr/>
        <a:lstStyle/>
        <a:p>
          <a:endParaRPr lang="en-US"/>
        </a:p>
      </dgm:t>
    </dgm:pt>
    <dgm:pt modelId="{7BAD1923-70A3-4120-9B8C-90F0FE9C368D}" type="sibTrans" cxnId="{0B47FA53-53B6-4032-B00E-F4E4E5905F75}">
      <dgm:prSet/>
      <dgm:spPr/>
      <dgm:t>
        <a:bodyPr/>
        <a:lstStyle/>
        <a:p>
          <a:endParaRPr lang="en-US"/>
        </a:p>
      </dgm:t>
    </dgm:pt>
    <dgm:pt modelId="{02E258B4-074C-4035-9132-3F1792A443AB}">
      <dgm:prSet phldrT="[Text]"/>
      <dgm:spPr>
        <a:solidFill>
          <a:srgbClr val="CDCDDF"/>
        </a:solidFill>
      </dgm:spPr>
      <dgm:t>
        <a:bodyPr/>
        <a:lstStyle/>
        <a:p>
          <a:r>
            <a:rPr lang="en-US" b="1"/>
            <a:t>  </a:t>
          </a:r>
          <a:r>
            <a:rPr lang="en-US" b="0"/>
            <a:t>MS Office</a:t>
          </a:r>
        </a:p>
        <a:p>
          <a:r>
            <a:rPr lang="en-US" b="0"/>
            <a:t> Teams</a:t>
          </a:r>
        </a:p>
      </dgm:t>
    </dgm:pt>
    <dgm:pt modelId="{AD881BC3-54CC-4B53-B1DA-636065E353C2}" type="parTrans" cxnId="{65594647-A786-4103-BC48-4BE651101544}">
      <dgm:prSet/>
      <dgm:spPr/>
      <dgm:t>
        <a:bodyPr/>
        <a:lstStyle/>
        <a:p>
          <a:endParaRPr lang="en-US"/>
        </a:p>
      </dgm:t>
    </dgm:pt>
    <dgm:pt modelId="{C2C5A85C-1B00-49C5-AFA8-1255D9BDDBBC}" type="sibTrans" cxnId="{65594647-A786-4103-BC48-4BE651101544}">
      <dgm:prSet/>
      <dgm:spPr/>
      <dgm:t>
        <a:bodyPr/>
        <a:lstStyle/>
        <a:p>
          <a:endParaRPr lang="en-US"/>
        </a:p>
      </dgm:t>
    </dgm:pt>
    <dgm:pt modelId="{5AE61765-A6D3-4AA5-8933-04260AA2987A}">
      <dgm:prSet phldrT="[Text]"/>
      <dgm:spPr/>
      <dgm:t>
        <a:bodyPr/>
        <a:lstStyle/>
        <a:p>
          <a:r>
            <a:rPr lang="en-US" b="0"/>
            <a:t>Data </a:t>
          </a:r>
        </a:p>
        <a:p>
          <a:r>
            <a:rPr lang="en-US" b="0" err="1"/>
            <a:t>FacilitatePro</a:t>
          </a:r>
          <a:endParaRPr lang="en-US" b="0"/>
        </a:p>
        <a:p>
          <a:r>
            <a:rPr lang="en-US" b="0"/>
            <a:t>Hard Copy</a:t>
          </a:r>
        </a:p>
        <a:p>
          <a:r>
            <a:rPr lang="en-US" b="0"/>
            <a:t>HLA/DIS </a:t>
          </a:r>
        </a:p>
      </dgm:t>
    </dgm:pt>
    <dgm:pt modelId="{2E1DBE31-3965-4BFA-8015-6FDB5E63306A}" type="sibTrans" cxnId="{848D2982-1D61-419E-B5BE-A5932B5EC63D}">
      <dgm:prSet/>
      <dgm:spPr/>
      <dgm:t>
        <a:bodyPr/>
        <a:lstStyle/>
        <a:p>
          <a:endParaRPr lang="en-US"/>
        </a:p>
      </dgm:t>
    </dgm:pt>
    <dgm:pt modelId="{06351F37-9534-42E3-ADCB-EDB5F9F41EDA}" type="parTrans" cxnId="{848D2982-1D61-419E-B5BE-A5932B5EC63D}">
      <dgm:prSet/>
      <dgm:spPr/>
      <dgm:t>
        <a:bodyPr/>
        <a:lstStyle/>
        <a:p>
          <a:endParaRPr lang="en-US"/>
        </a:p>
      </dgm:t>
    </dgm:pt>
    <dgm:pt modelId="{13FB2501-508D-429C-BEC8-1452B89DD71F}" type="pres">
      <dgm:prSet presAssocID="{E4B2B008-AFEE-4A25-B902-590137FB98AE}" presName="Name0" presStyleCnt="0">
        <dgm:presLayoutVars>
          <dgm:chPref val="3"/>
          <dgm:dir/>
          <dgm:animLvl val="lvl"/>
          <dgm:resizeHandles/>
        </dgm:presLayoutVars>
      </dgm:prSet>
      <dgm:spPr/>
    </dgm:pt>
    <dgm:pt modelId="{5986BF9B-0FCF-42A6-A1DA-C293504F3F40}" type="pres">
      <dgm:prSet presAssocID="{95D9FD36-8B13-41AE-A102-FA90B1600A69}" presName="horFlow" presStyleCnt="0"/>
      <dgm:spPr/>
    </dgm:pt>
    <dgm:pt modelId="{60213F31-6D7C-473C-9973-037E12AA8F7F}" type="pres">
      <dgm:prSet presAssocID="{95D9FD36-8B13-41AE-A102-FA90B1600A69}" presName="bigChev" presStyleLbl="node1" presStyleIdx="0" presStyleCnt="4" custScaleX="111314" custScaleY="110297"/>
      <dgm:spPr/>
    </dgm:pt>
    <dgm:pt modelId="{621ACD23-C36A-4B44-BE38-58C887619AF0}" type="pres">
      <dgm:prSet presAssocID="{2B3EA38A-DEB1-48CC-94B4-2B5E791EE0F2}" presName="parTrans" presStyleCnt="0"/>
      <dgm:spPr/>
    </dgm:pt>
    <dgm:pt modelId="{B4552BEE-917A-448E-9171-86B8C18FA015}" type="pres">
      <dgm:prSet presAssocID="{089FA66D-9E54-4052-B033-5E64BF65B454}" presName="node" presStyleLbl="alignAccFollowNode1" presStyleIdx="0" presStyleCnt="8" custScaleX="171560" custScaleY="127533" custLinFactNeighborX="-5994">
        <dgm:presLayoutVars>
          <dgm:bulletEnabled val="1"/>
        </dgm:presLayoutVars>
      </dgm:prSet>
      <dgm:spPr/>
    </dgm:pt>
    <dgm:pt modelId="{4F0715E5-825A-4AC6-8CAB-1F3B171F130D}" type="pres">
      <dgm:prSet presAssocID="{09A4A480-BDA5-4593-B453-03D815B9B2D5}" presName="sibTrans" presStyleCnt="0"/>
      <dgm:spPr/>
    </dgm:pt>
    <dgm:pt modelId="{095E1924-6EC3-4EFF-99B8-D4A75C724D12}" type="pres">
      <dgm:prSet presAssocID="{5AE61765-A6D3-4AA5-8933-04260AA2987A}" presName="node" presStyleLbl="alignAccFollowNode1" presStyleIdx="1" presStyleCnt="8" custScaleX="107509" custScaleY="132479" custLinFactNeighborX="-26462">
        <dgm:presLayoutVars>
          <dgm:bulletEnabled val="1"/>
        </dgm:presLayoutVars>
      </dgm:prSet>
      <dgm:spPr/>
    </dgm:pt>
    <dgm:pt modelId="{7A42DC66-646C-459D-9644-18A972997C0B}" type="pres">
      <dgm:prSet presAssocID="{95D9FD36-8B13-41AE-A102-FA90B1600A69}" presName="vSp" presStyleCnt="0"/>
      <dgm:spPr/>
    </dgm:pt>
    <dgm:pt modelId="{F78EF8EE-B4D6-4C30-BD9C-5A76DE4CF56D}" type="pres">
      <dgm:prSet presAssocID="{BA3152B5-72BB-43FD-8837-A4AE8393FDF5}" presName="horFlow" presStyleCnt="0"/>
      <dgm:spPr/>
    </dgm:pt>
    <dgm:pt modelId="{5D45013A-5F80-4DB1-90A7-0C6B784C1051}" type="pres">
      <dgm:prSet presAssocID="{BA3152B5-72BB-43FD-8837-A4AE8393FDF5}" presName="bigChev" presStyleLbl="node1" presStyleIdx="1" presStyleCnt="4" custScaleX="109101" custScaleY="116606"/>
      <dgm:spPr/>
    </dgm:pt>
    <dgm:pt modelId="{01DF21B5-BB10-49EF-B39D-3A7D03AC8B06}" type="pres">
      <dgm:prSet presAssocID="{7985017F-AA46-46D0-A5A1-DBE33E01BAAC}" presName="parTrans" presStyleCnt="0"/>
      <dgm:spPr/>
    </dgm:pt>
    <dgm:pt modelId="{714CE185-2F06-4B5A-A474-2F8369663E56}" type="pres">
      <dgm:prSet presAssocID="{2F1A4FB6-E64D-449B-9EA0-996AB4FA55D0}" presName="node" presStyleLbl="alignAccFollowNode1" presStyleIdx="2" presStyleCnt="8" custScaleX="181789" custScaleY="138820" custLinFactNeighborX="-12676">
        <dgm:presLayoutVars>
          <dgm:bulletEnabled val="1"/>
        </dgm:presLayoutVars>
      </dgm:prSet>
      <dgm:spPr/>
    </dgm:pt>
    <dgm:pt modelId="{311BD6A1-1EB8-493F-B398-C3F0D922A1E3}" type="pres">
      <dgm:prSet presAssocID="{A87BC9F7-3832-46F2-8253-D7596D853DDB}" presName="sibTrans" presStyleCnt="0"/>
      <dgm:spPr/>
    </dgm:pt>
    <dgm:pt modelId="{1A80A3D5-1C7D-443E-B604-8481682AC38B}" type="pres">
      <dgm:prSet presAssocID="{9DEF560C-2A9A-44D6-B0EE-D50D5CBDA5FE}" presName="node" presStyleLbl="alignAccFollowNode1" presStyleIdx="3" presStyleCnt="8" custScaleX="102079" custScaleY="138139" custLinFactNeighborX="-38864">
        <dgm:presLayoutVars>
          <dgm:bulletEnabled val="1"/>
        </dgm:presLayoutVars>
      </dgm:prSet>
      <dgm:spPr/>
    </dgm:pt>
    <dgm:pt modelId="{748CB137-4AE6-4A01-B876-31B5C6AE55FF}" type="pres">
      <dgm:prSet presAssocID="{BA3152B5-72BB-43FD-8837-A4AE8393FDF5}" presName="vSp" presStyleCnt="0"/>
      <dgm:spPr/>
    </dgm:pt>
    <dgm:pt modelId="{17DCC494-9DBE-4968-9FA3-4D8D23C7BA98}" type="pres">
      <dgm:prSet presAssocID="{141A69C3-5C37-43BE-8E29-50C7F3A7A243}" presName="horFlow" presStyleCnt="0"/>
      <dgm:spPr/>
    </dgm:pt>
    <dgm:pt modelId="{25F87719-5FEB-423A-A6CE-7548420B0DB7}" type="pres">
      <dgm:prSet presAssocID="{141A69C3-5C37-43BE-8E29-50C7F3A7A243}" presName="bigChev" presStyleLbl="node1" presStyleIdx="2" presStyleCnt="4" custScaleX="107677"/>
      <dgm:spPr/>
    </dgm:pt>
    <dgm:pt modelId="{6457C3F3-32DD-4364-A6B5-DC36E828C2C7}" type="pres">
      <dgm:prSet presAssocID="{679A871B-EAE5-43F1-8681-9F648D938C49}" presName="parTrans" presStyleCnt="0"/>
      <dgm:spPr/>
    </dgm:pt>
    <dgm:pt modelId="{620D89D1-A722-4AA0-A302-29F19EC6551F}" type="pres">
      <dgm:prSet presAssocID="{54040CB5-286E-444C-B942-E5DE0735F168}" presName="node" presStyleLbl="alignAccFollowNode1" presStyleIdx="4" presStyleCnt="8" custScaleX="173624" custScaleY="118484">
        <dgm:presLayoutVars>
          <dgm:bulletEnabled val="1"/>
        </dgm:presLayoutVars>
      </dgm:prSet>
      <dgm:spPr/>
    </dgm:pt>
    <dgm:pt modelId="{FF535B2D-6019-4337-A820-7A57DD18BF71}" type="pres">
      <dgm:prSet presAssocID="{F258DB64-F619-4559-AD41-C587309D9486}" presName="sibTrans" presStyleCnt="0"/>
      <dgm:spPr/>
    </dgm:pt>
    <dgm:pt modelId="{9F07F28B-8B2D-4420-8771-0B46DE0CEA92}" type="pres">
      <dgm:prSet presAssocID="{BCB21A4F-1EFA-418F-946D-468BBD671153}" presName="node" presStyleLbl="alignAccFollowNode1" presStyleIdx="5" presStyleCnt="8" custScaleX="105733" custScaleY="120582" custLinFactNeighborX="-2334">
        <dgm:presLayoutVars>
          <dgm:bulletEnabled val="1"/>
        </dgm:presLayoutVars>
      </dgm:prSet>
      <dgm:spPr/>
    </dgm:pt>
    <dgm:pt modelId="{EA5D17F7-C6F1-43E1-92D6-D2B3EED33E4B}" type="pres">
      <dgm:prSet presAssocID="{141A69C3-5C37-43BE-8E29-50C7F3A7A243}" presName="vSp" presStyleCnt="0"/>
      <dgm:spPr/>
    </dgm:pt>
    <dgm:pt modelId="{D59D2B7A-AAC6-4574-8E70-670CB2A779CA}" type="pres">
      <dgm:prSet presAssocID="{3A16FF9D-D712-4D77-848C-D41B0D00F428}" presName="horFlow" presStyleCnt="0"/>
      <dgm:spPr/>
    </dgm:pt>
    <dgm:pt modelId="{C8633393-A03C-48B7-98A4-0138FA9ED806}" type="pres">
      <dgm:prSet presAssocID="{3A16FF9D-D712-4D77-848C-D41B0D00F428}" presName="bigChev" presStyleLbl="node1" presStyleIdx="3" presStyleCnt="4" custScaleX="106965"/>
      <dgm:spPr/>
    </dgm:pt>
    <dgm:pt modelId="{01718B88-F24B-44E8-9F2F-CE434D8652D8}" type="pres">
      <dgm:prSet presAssocID="{CA4B5D82-5F1F-4E9F-B7E2-BBAC1E58C25D}" presName="parTrans" presStyleCnt="0"/>
      <dgm:spPr/>
    </dgm:pt>
    <dgm:pt modelId="{B0448E9D-8F21-4C38-B4F1-69C1CC58737F}" type="pres">
      <dgm:prSet presAssocID="{9504716B-8AD5-4E99-9F51-CFF4C2792215}" presName="node" presStyleLbl="alignAccFollowNode1" presStyleIdx="6" presStyleCnt="8" custScaleX="174908" custScaleY="117232" custLinFactNeighborX="6004">
        <dgm:presLayoutVars>
          <dgm:bulletEnabled val="1"/>
        </dgm:presLayoutVars>
      </dgm:prSet>
      <dgm:spPr/>
    </dgm:pt>
    <dgm:pt modelId="{79E9CC17-7394-44FC-8D49-F873FE74930A}" type="pres">
      <dgm:prSet presAssocID="{7BAD1923-70A3-4120-9B8C-90F0FE9C368D}" presName="sibTrans" presStyleCnt="0"/>
      <dgm:spPr/>
    </dgm:pt>
    <dgm:pt modelId="{B0EAB742-ABF6-4C07-A550-EB00F2F36334}" type="pres">
      <dgm:prSet presAssocID="{02E258B4-074C-4035-9132-3F1792A443AB}" presName="node" presStyleLbl="alignAccFollowNode1" presStyleIdx="7" presStyleCnt="8" custScaleX="105378" custScaleY="117232" custLinFactNeighborX="6338">
        <dgm:presLayoutVars>
          <dgm:bulletEnabled val="1"/>
        </dgm:presLayoutVars>
      </dgm:prSet>
      <dgm:spPr/>
    </dgm:pt>
  </dgm:ptLst>
  <dgm:cxnLst>
    <dgm:cxn modelId="{91F14913-747C-4C58-BD76-48B69B2F7817}" type="presOf" srcId="{BA3152B5-72BB-43FD-8837-A4AE8393FDF5}" destId="{5D45013A-5F80-4DB1-90A7-0C6B784C1051}" srcOrd="0" destOrd="0" presId="urn:microsoft.com/office/officeart/2005/8/layout/lProcess3"/>
    <dgm:cxn modelId="{0BC8BB14-FCB5-4B71-8D54-51F3A015E557}" type="presOf" srcId="{9DEF560C-2A9A-44D6-B0EE-D50D5CBDA5FE}" destId="{1A80A3D5-1C7D-443E-B604-8481682AC38B}" srcOrd="0" destOrd="0" presId="urn:microsoft.com/office/officeart/2005/8/layout/lProcess3"/>
    <dgm:cxn modelId="{380DCC2B-8370-4BD6-811E-B0F89ACFE99B}" type="presOf" srcId="{9504716B-8AD5-4E99-9F51-CFF4C2792215}" destId="{B0448E9D-8F21-4C38-B4F1-69C1CC58737F}" srcOrd="0" destOrd="0" presId="urn:microsoft.com/office/officeart/2005/8/layout/lProcess3"/>
    <dgm:cxn modelId="{3F6E1B3D-F33C-4AEB-9632-A594D02DF637}" type="presOf" srcId="{141A69C3-5C37-43BE-8E29-50C7F3A7A243}" destId="{25F87719-5FEB-423A-A6CE-7548420B0DB7}" srcOrd="0" destOrd="0" presId="urn:microsoft.com/office/officeart/2005/8/layout/lProcess3"/>
    <dgm:cxn modelId="{1E271A5E-7025-44F3-872D-659D78EB7275}" srcId="{95D9FD36-8B13-41AE-A102-FA90B1600A69}" destId="{089FA66D-9E54-4052-B033-5E64BF65B454}" srcOrd="0" destOrd="0" parTransId="{2B3EA38A-DEB1-48CC-94B4-2B5E791EE0F2}" sibTransId="{09A4A480-BDA5-4593-B453-03D815B9B2D5}"/>
    <dgm:cxn modelId="{CC87CB63-E2E0-4BDF-8C64-6F14857141B6}" srcId="{E4B2B008-AFEE-4A25-B902-590137FB98AE}" destId="{BA3152B5-72BB-43FD-8837-A4AE8393FDF5}" srcOrd="1" destOrd="0" parTransId="{B2FE4489-AF4D-4C1E-AC27-22688AACBEE9}" sibTransId="{FB395DC8-4427-42AF-AE4C-714531F9264A}"/>
    <dgm:cxn modelId="{ADB91664-D9FC-43A3-8EB6-DE856C816BE7}" type="presOf" srcId="{3A16FF9D-D712-4D77-848C-D41B0D00F428}" destId="{C8633393-A03C-48B7-98A4-0138FA9ED806}" srcOrd="0" destOrd="0" presId="urn:microsoft.com/office/officeart/2005/8/layout/lProcess3"/>
    <dgm:cxn modelId="{65594647-A786-4103-BC48-4BE651101544}" srcId="{3A16FF9D-D712-4D77-848C-D41B0D00F428}" destId="{02E258B4-074C-4035-9132-3F1792A443AB}" srcOrd="1" destOrd="0" parTransId="{AD881BC3-54CC-4B53-B1DA-636065E353C2}" sibTransId="{C2C5A85C-1B00-49C5-AFA8-1255D9BDDBBC}"/>
    <dgm:cxn modelId="{32522D48-8F60-4D82-8B68-DFA74FB61248}" srcId="{E4B2B008-AFEE-4A25-B902-590137FB98AE}" destId="{95D9FD36-8B13-41AE-A102-FA90B1600A69}" srcOrd="0" destOrd="0" parTransId="{BB93BB43-25C5-4A40-ADA3-3B841D6CA5B0}" sibTransId="{864CBE8C-B550-4097-8D82-13AA199E0DBB}"/>
    <dgm:cxn modelId="{88D2734E-F0BD-4926-844A-80DFA6CFC112}" type="presOf" srcId="{95D9FD36-8B13-41AE-A102-FA90B1600A69}" destId="{60213F31-6D7C-473C-9973-037E12AA8F7F}" srcOrd="0" destOrd="0" presId="urn:microsoft.com/office/officeart/2005/8/layout/lProcess3"/>
    <dgm:cxn modelId="{0B47FA53-53B6-4032-B00E-F4E4E5905F75}" srcId="{3A16FF9D-D712-4D77-848C-D41B0D00F428}" destId="{9504716B-8AD5-4E99-9F51-CFF4C2792215}" srcOrd="0" destOrd="0" parTransId="{CA4B5D82-5F1F-4E9F-B7E2-BBAC1E58C25D}" sibTransId="{7BAD1923-70A3-4120-9B8C-90F0FE9C368D}"/>
    <dgm:cxn modelId="{9D1F7E78-2288-4588-8EEB-9D5EA804D464}" srcId="{141A69C3-5C37-43BE-8E29-50C7F3A7A243}" destId="{BCB21A4F-1EFA-418F-946D-468BBD671153}" srcOrd="1" destOrd="0" parTransId="{B2399262-3237-42B7-93DF-8D48FB86892D}" sibTransId="{088E85BB-CB77-4FAF-A267-B317EDD727C8}"/>
    <dgm:cxn modelId="{703A3780-1DF6-4CD7-A57E-A181BEBD2101}" type="presOf" srcId="{089FA66D-9E54-4052-B033-5E64BF65B454}" destId="{B4552BEE-917A-448E-9171-86B8C18FA015}" srcOrd="0" destOrd="0" presId="urn:microsoft.com/office/officeart/2005/8/layout/lProcess3"/>
    <dgm:cxn modelId="{848D2982-1D61-419E-B5BE-A5932B5EC63D}" srcId="{95D9FD36-8B13-41AE-A102-FA90B1600A69}" destId="{5AE61765-A6D3-4AA5-8933-04260AA2987A}" srcOrd="1" destOrd="0" parTransId="{06351F37-9534-42E3-ADCB-EDB5F9F41EDA}" sibTransId="{2E1DBE31-3965-4BFA-8015-6FDB5E63306A}"/>
    <dgm:cxn modelId="{90A5F697-291F-4B59-AEBF-B5A470EA52D1}" srcId="{BA3152B5-72BB-43FD-8837-A4AE8393FDF5}" destId="{2F1A4FB6-E64D-449B-9EA0-996AB4FA55D0}" srcOrd="0" destOrd="0" parTransId="{7985017F-AA46-46D0-A5A1-DBE33E01BAAC}" sibTransId="{A87BC9F7-3832-46F2-8253-D7596D853DDB}"/>
    <dgm:cxn modelId="{9EC6F59F-67EC-45F4-9612-F012D816B4B5}" type="presOf" srcId="{E4B2B008-AFEE-4A25-B902-590137FB98AE}" destId="{13FB2501-508D-429C-BEC8-1452B89DD71F}" srcOrd="0" destOrd="0" presId="urn:microsoft.com/office/officeart/2005/8/layout/lProcess3"/>
    <dgm:cxn modelId="{47F5F9A2-2A3A-411E-A518-E6A2C5068247}" srcId="{141A69C3-5C37-43BE-8E29-50C7F3A7A243}" destId="{54040CB5-286E-444C-B942-E5DE0735F168}" srcOrd="0" destOrd="0" parTransId="{679A871B-EAE5-43F1-8681-9F648D938C49}" sibTransId="{F258DB64-F619-4559-AD41-C587309D9486}"/>
    <dgm:cxn modelId="{0E4715B6-4856-4967-AB0D-E30408BA5BAC}" srcId="{E4B2B008-AFEE-4A25-B902-590137FB98AE}" destId="{3A16FF9D-D712-4D77-848C-D41B0D00F428}" srcOrd="3" destOrd="0" parTransId="{A04F8F43-E1FA-45EB-BC7F-5C96646E87CC}" sibTransId="{70EF9214-4E28-4F81-88AA-01871FB2671E}"/>
    <dgm:cxn modelId="{455204B7-9B96-4356-B83C-FFF221C4B1E4}" srcId="{E4B2B008-AFEE-4A25-B902-590137FB98AE}" destId="{141A69C3-5C37-43BE-8E29-50C7F3A7A243}" srcOrd="2" destOrd="0" parTransId="{E7F3D92D-518F-46AC-958F-46FE1EA29F14}" sibTransId="{8F4A155B-0554-422F-AF2E-4C1884A53AF1}"/>
    <dgm:cxn modelId="{EE22F0B7-48DA-4984-99CD-C834403CC9F8}" type="presOf" srcId="{2F1A4FB6-E64D-449B-9EA0-996AB4FA55D0}" destId="{714CE185-2F06-4B5A-A474-2F8369663E56}" srcOrd="0" destOrd="0" presId="urn:microsoft.com/office/officeart/2005/8/layout/lProcess3"/>
    <dgm:cxn modelId="{A387E5DA-0941-419D-9FC3-1A1F1F0F3B0C}" type="presOf" srcId="{5AE61765-A6D3-4AA5-8933-04260AA2987A}" destId="{095E1924-6EC3-4EFF-99B8-D4A75C724D12}" srcOrd="0" destOrd="0" presId="urn:microsoft.com/office/officeart/2005/8/layout/lProcess3"/>
    <dgm:cxn modelId="{DB52DAE2-0BFB-47FC-85CD-649F6418FC30}" srcId="{BA3152B5-72BB-43FD-8837-A4AE8393FDF5}" destId="{9DEF560C-2A9A-44D6-B0EE-D50D5CBDA5FE}" srcOrd="1" destOrd="0" parTransId="{98323B3B-18B5-429A-9B8A-D0786863AA30}" sibTransId="{C0A07848-DF4B-4661-8D08-07F855F75D53}"/>
    <dgm:cxn modelId="{127437E7-506E-4355-BBFA-7658061EAAD8}" type="presOf" srcId="{02E258B4-074C-4035-9132-3F1792A443AB}" destId="{B0EAB742-ABF6-4C07-A550-EB00F2F36334}" srcOrd="0" destOrd="0" presId="urn:microsoft.com/office/officeart/2005/8/layout/lProcess3"/>
    <dgm:cxn modelId="{F1A1FCE7-7472-40EE-8ADC-61FD9373674A}" type="presOf" srcId="{54040CB5-286E-444C-B942-E5DE0735F168}" destId="{620D89D1-A722-4AA0-A302-29F19EC6551F}" srcOrd="0" destOrd="0" presId="urn:microsoft.com/office/officeart/2005/8/layout/lProcess3"/>
    <dgm:cxn modelId="{BE48B1FA-8409-4E38-B318-7BEF0CF2EE0A}" type="presOf" srcId="{BCB21A4F-1EFA-418F-946D-468BBD671153}" destId="{9F07F28B-8B2D-4420-8771-0B46DE0CEA92}" srcOrd="0" destOrd="0" presId="urn:microsoft.com/office/officeart/2005/8/layout/lProcess3"/>
    <dgm:cxn modelId="{2EB18562-ED74-44CB-B2C7-8E57C2F66F8A}" type="presParOf" srcId="{13FB2501-508D-429C-BEC8-1452B89DD71F}" destId="{5986BF9B-0FCF-42A6-A1DA-C293504F3F40}" srcOrd="0" destOrd="0" presId="urn:microsoft.com/office/officeart/2005/8/layout/lProcess3"/>
    <dgm:cxn modelId="{C32DC3F2-BBCF-45BF-ADF6-4EF47513D9A5}" type="presParOf" srcId="{5986BF9B-0FCF-42A6-A1DA-C293504F3F40}" destId="{60213F31-6D7C-473C-9973-037E12AA8F7F}" srcOrd="0" destOrd="0" presId="urn:microsoft.com/office/officeart/2005/8/layout/lProcess3"/>
    <dgm:cxn modelId="{6DC50FB8-4565-4410-AD29-6E3A6BE60D5E}" type="presParOf" srcId="{5986BF9B-0FCF-42A6-A1DA-C293504F3F40}" destId="{621ACD23-C36A-4B44-BE38-58C887619AF0}" srcOrd="1" destOrd="0" presId="urn:microsoft.com/office/officeart/2005/8/layout/lProcess3"/>
    <dgm:cxn modelId="{DBABE523-F14A-48EA-8B3B-E39D523ABD47}" type="presParOf" srcId="{5986BF9B-0FCF-42A6-A1DA-C293504F3F40}" destId="{B4552BEE-917A-448E-9171-86B8C18FA015}" srcOrd="2" destOrd="0" presId="urn:microsoft.com/office/officeart/2005/8/layout/lProcess3"/>
    <dgm:cxn modelId="{B8FDDEE4-F1F6-455E-BA6F-F703B2017E72}" type="presParOf" srcId="{5986BF9B-0FCF-42A6-A1DA-C293504F3F40}" destId="{4F0715E5-825A-4AC6-8CAB-1F3B171F130D}" srcOrd="3" destOrd="0" presId="urn:microsoft.com/office/officeart/2005/8/layout/lProcess3"/>
    <dgm:cxn modelId="{0D532CD7-3AC1-4179-89E9-906E377279BC}" type="presParOf" srcId="{5986BF9B-0FCF-42A6-A1DA-C293504F3F40}" destId="{095E1924-6EC3-4EFF-99B8-D4A75C724D12}" srcOrd="4" destOrd="0" presId="urn:microsoft.com/office/officeart/2005/8/layout/lProcess3"/>
    <dgm:cxn modelId="{4255AED6-007D-4CCB-9B15-B4DDB1915547}" type="presParOf" srcId="{13FB2501-508D-429C-BEC8-1452B89DD71F}" destId="{7A42DC66-646C-459D-9644-18A972997C0B}" srcOrd="1" destOrd="0" presId="urn:microsoft.com/office/officeart/2005/8/layout/lProcess3"/>
    <dgm:cxn modelId="{AEF8D741-D8AF-4BE2-8338-816A9F46D118}" type="presParOf" srcId="{13FB2501-508D-429C-BEC8-1452B89DD71F}" destId="{F78EF8EE-B4D6-4C30-BD9C-5A76DE4CF56D}" srcOrd="2" destOrd="0" presId="urn:microsoft.com/office/officeart/2005/8/layout/lProcess3"/>
    <dgm:cxn modelId="{573720AF-085B-4350-96B7-93444A427B44}" type="presParOf" srcId="{F78EF8EE-B4D6-4C30-BD9C-5A76DE4CF56D}" destId="{5D45013A-5F80-4DB1-90A7-0C6B784C1051}" srcOrd="0" destOrd="0" presId="urn:microsoft.com/office/officeart/2005/8/layout/lProcess3"/>
    <dgm:cxn modelId="{EBAE7CFB-E515-4310-A378-C578AC98A8DC}" type="presParOf" srcId="{F78EF8EE-B4D6-4C30-BD9C-5A76DE4CF56D}" destId="{01DF21B5-BB10-49EF-B39D-3A7D03AC8B06}" srcOrd="1" destOrd="0" presId="urn:microsoft.com/office/officeart/2005/8/layout/lProcess3"/>
    <dgm:cxn modelId="{90AE6481-0AB9-4DB3-AA73-D5538FD0D47A}" type="presParOf" srcId="{F78EF8EE-B4D6-4C30-BD9C-5A76DE4CF56D}" destId="{714CE185-2F06-4B5A-A474-2F8369663E56}" srcOrd="2" destOrd="0" presId="urn:microsoft.com/office/officeart/2005/8/layout/lProcess3"/>
    <dgm:cxn modelId="{57211ACA-F776-4F9E-8E55-552CF2EA4049}" type="presParOf" srcId="{F78EF8EE-B4D6-4C30-BD9C-5A76DE4CF56D}" destId="{311BD6A1-1EB8-493F-B398-C3F0D922A1E3}" srcOrd="3" destOrd="0" presId="urn:microsoft.com/office/officeart/2005/8/layout/lProcess3"/>
    <dgm:cxn modelId="{03814234-D3FD-43C6-9FD3-A971E65AE6E7}" type="presParOf" srcId="{F78EF8EE-B4D6-4C30-BD9C-5A76DE4CF56D}" destId="{1A80A3D5-1C7D-443E-B604-8481682AC38B}" srcOrd="4" destOrd="0" presId="urn:microsoft.com/office/officeart/2005/8/layout/lProcess3"/>
    <dgm:cxn modelId="{132D7C1C-019A-46BC-AD05-E4AFA0583EA9}" type="presParOf" srcId="{13FB2501-508D-429C-BEC8-1452B89DD71F}" destId="{748CB137-4AE6-4A01-B876-31B5C6AE55FF}" srcOrd="3" destOrd="0" presId="urn:microsoft.com/office/officeart/2005/8/layout/lProcess3"/>
    <dgm:cxn modelId="{BBC2DDF3-7F09-45EA-9571-CC6B1638AF90}" type="presParOf" srcId="{13FB2501-508D-429C-BEC8-1452B89DD71F}" destId="{17DCC494-9DBE-4968-9FA3-4D8D23C7BA98}" srcOrd="4" destOrd="0" presId="urn:microsoft.com/office/officeart/2005/8/layout/lProcess3"/>
    <dgm:cxn modelId="{94053009-7BE3-473A-B7EA-61C0C78BF785}" type="presParOf" srcId="{17DCC494-9DBE-4968-9FA3-4D8D23C7BA98}" destId="{25F87719-5FEB-423A-A6CE-7548420B0DB7}" srcOrd="0" destOrd="0" presId="urn:microsoft.com/office/officeart/2005/8/layout/lProcess3"/>
    <dgm:cxn modelId="{C281ECE7-104E-44F8-A0FD-EE3DD9AF4091}" type="presParOf" srcId="{17DCC494-9DBE-4968-9FA3-4D8D23C7BA98}" destId="{6457C3F3-32DD-4364-A6B5-DC36E828C2C7}" srcOrd="1" destOrd="0" presId="urn:microsoft.com/office/officeart/2005/8/layout/lProcess3"/>
    <dgm:cxn modelId="{94336090-6CF0-4FE3-8665-AFD90C8E6DB2}" type="presParOf" srcId="{17DCC494-9DBE-4968-9FA3-4D8D23C7BA98}" destId="{620D89D1-A722-4AA0-A302-29F19EC6551F}" srcOrd="2" destOrd="0" presId="urn:microsoft.com/office/officeart/2005/8/layout/lProcess3"/>
    <dgm:cxn modelId="{506F3573-5C20-4C56-AB20-004B44CD5ED7}" type="presParOf" srcId="{17DCC494-9DBE-4968-9FA3-4D8D23C7BA98}" destId="{FF535B2D-6019-4337-A820-7A57DD18BF71}" srcOrd="3" destOrd="0" presId="urn:microsoft.com/office/officeart/2005/8/layout/lProcess3"/>
    <dgm:cxn modelId="{A5E5AD61-2FDE-46BB-8D78-78E7776B5ADB}" type="presParOf" srcId="{17DCC494-9DBE-4968-9FA3-4D8D23C7BA98}" destId="{9F07F28B-8B2D-4420-8771-0B46DE0CEA92}" srcOrd="4" destOrd="0" presId="urn:microsoft.com/office/officeart/2005/8/layout/lProcess3"/>
    <dgm:cxn modelId="{AFED625C-8D1E-45C2-A1B8-14257D1DC178}" type="presParOf" srcId="{13FB2501-508D-429C-BEC8-1452B89DD71F}" destId="{EA5D17F7-C6F1-43E1-92D6-D2B3EED33E4B}" srcOrd="5" destOrd="0" presId="urn:microsoft.com/office/officeart/2005/8/layout/lProcess3"/>
    <dgm:cxn modelId="{4DFC08FE-9AE8-43B4-AF46-A64937C0CB9F}" type="presParOf" srcId="{13FB2501-508D-429C-BEC8-1452B89DD71F}" destId="{D59D2B7A-AAC6-4574-8E70-670CB2A779CA}" srcOrd="6" destOrd="0" presId="urn:microsoft.com/office/officeart/2005/8/layout/lProcess3"/>
    <dgm:cxn modelId="{E046CE3F-6E84-45BD-B884-009C05D4AE0E}" type="presParOf" srcId="{D59D2B7A-AAC6-4574-8E70-670CB2A779CA}" destId="{C8633393-A03C-48B7-98A4-0138FA9ED806}" srcOrd="0" destOrd="0" presId="urn:microsoft.com/office/officeart/2005/8/layout/lProcess3"/>
    <dgm:cxn modelId="{FB56757D-97E7-4A45-BF95-70167EE01894}" type="presParOf" srcId="{D59D2B7A-AAC6-4574-8E70-670CB2A779CA}" destId="{01718B88-F24B-44E8-9F2F-CE434D8652D8}" srcOrd="1" destOrd="0" presId="urn:microsoft.com/office/officeart/2005/8/layout/lProcess3"/>
    <dgm:cxn modelId="{ABE3EBE3-9A62-44EA-AE01-AA4F5B2EBE15}" type="presParOf" srcId="{D59D2B7A-AAC6-4574-8E70-670CB2A779CA}" destId="{B0448E9D-8F21-4C38-B4F1-69C1CC58737F}" srcOrd="2" destOrd="0" presId="urn:microsoft.com/office/officeart/2005/8/layout/lProcess3"/>
    <dgm:cxn modelId="{54BB8A10-3CAF-49EF-B22D-4A3DF733604D}" type="presParOf" srcId="{D59D2B7A-AAC6-4574-8E70-670CB2A779CA}" destId="{79E9CC17-7394-44FC-8D49-F873FE74930A}" srcOrd="3" destOrd="0" presId="urn:microsoft.com/office/officeart/2005/8/layout/lProcess3"/>
    <dgm:cxn modelId="{9FDC60E1-4A96-4133-851D-D4D137FC55E4}" type="presParOf" srcId="{D59D2B7A-AAC6-4574-8E70-670CB2A779CA}" destId="{B0EAB742-ABF6-4C07-A550-EB00F2F36334}"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13F31-6D7C-473C-9973-037E12AA8F7F}">
      <dsp:nvSpPr>
        <dsp:cNvPr id="0" name=""/>
        <dsp:cNvSpPr/>
      </dsp:nvSpPr>
      <dsp:spPr>
        <a:xfrm>
          <a:off x="0" y="28721"/>
          <a:ext cx="3105450" cy="919619"/>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a:t>Modeling</a:t>
          </a:r>
        </a:p>
      </dsp:txBody>
      <dsp:txXfrm>
        <a:off x="459810" y="28721"/>
        <a:ext cx="2185831" cy="919619"/>
      </dsp:txXfrm>
    </dsp:sp>
    <dsp:sp modelId="{B4552BEE-917A-448E-9171-86B8C18FA015}">
      <dsp:nvSpPr>
        <dsp:cNvPr id="0" name=""/>
        <dsp:cNvSpPr/>
      </dsp:nvSpPr>
      <dsp:spPr>
        <a:xfrm>
          <a:off x="2811511" y="25756"/>
          <a:ext cx="3513659" cy="969736"/>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t>Consult with customer/current SMEs</a:t>
          </a:r>
        </a:p>
      </dsp:txBody>
      <dsp:txXfrm>
        <a:off x="3296379" y="25756"/>
        <a:ext cx="2543923" cy="969736"/>
      </dsp:txXfrm>
    </dsp:sp>
    <dsp:sp modelId="{095E1924-6EC3-4EFF-99B8-D4A75C724D12}">
      <dsp:nvSpPr>
        <dsp:cNvPr id="0" name=""/>
        <dsp:cNvSpPr/>
      </dsp:nvSpPr>
      <dsp:spPr>
        <a:xfrm>
          <a:off x="6046802" y="33856"/>
          <a:ext cx="3324318" cy="970378"/>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t> Experiment design     and learning demands</a:t>
          </a:r>
        </a:p>
      </dsp:txBody>
      <dsp:txXfrm>
        <a:off x="6531991" y="33856"/>
        <a:ext cx="2353940" cy="970378"/>
      </dsp:txXfrm>
    </dsp:sp>
    <dsp:sp modelId="{5D45013A-5F80-4DB1-90A7-0C6B784C1051}">
      <dsp:nvSpPr>
        <dsp:cNvPr id="0" name=""/>
        <dsp:cNvSpPr/>
      </dsp:nvSpPr>
      <dsp:spPr>
        <a:xfrm>
          <a:off x="27809" y="1086034"/>
          <a:ext cx="3127127" cy="929681"/>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a:t>Interoperability of Simulations</a:t>
          </a:r>
        </a:p>
      </dsp:txBody>
      <dsp:txXfrm>
        <a:off x="492650" y="1086034"/>
        <a:ext cx="2197446" cy="929681"/>
      </dsp:txXfrm>
    </dsp:sp>
    <dsp:sp modelId="{714CE185-2F06-4B5A-A474-2F8369663E56}">
      <dsp:nvSpPr>
        <dsp:cNvPr id="0" name=""/>
        <dsp:cNvSpPr/>
      </dsp:nvSpPr>
      <dsp:spPr>
        <a:xfrm>
          <a:off x="2887404" y="1103069"/>
          <a:ext cx="3447138" cy="922179"/>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endParaRPr lang="en-US" sz="1600" kern="1200"/>
        </a:p>
        <a:p>
          <a:pPr marL="0" lvl="0" indent="0" algn="ctr" defTabSz="711200">
            <a:lnSpc>
              <a:spcPct val="90000"/>
            </a:lnSpc>
            <a:spcBef>
              <a:spcPct val="0"/>
            </a:spcBef>
            <a:spcAft>
              <a:spcPct val="35000"/>
            </a:spcAft>
            <a:buNone/>
          </a:pPr>
          <a:r>
            <a:rPr lang="en-US" sz="1600" b="1" kern="1200"/>
            <a:t>- Accredit each individual simulation</a:t>
          </a:r>
        </a:p>
        <a:p>
          <a:pPr marL="0" lvl="0" indent="0" algn="ctr" defTabSz="711200">
            <a:lnSpc>
              <a:spcPct val="90000"/>
            </a:lnSpc>
            <a:spcBef>
              <a:spcPct val="0"/>
            </a:spcBef>
            <a:spcAft>
              <a:spcPct val="35000"/>
            </a:spcAft>
            <a:buNone/>
          </a:pPr>
          <a:r>
            <a:rPr lang="en-US" sz="1600" b="1" kern="1200"/>
            <a:t>- Crawl-walk-run</a:t>
          </a:r>
        </a:p>
        <a:p>
          <a:pPr marL="0" lvl="0" indent="0" algn="ctr" defTabSz="711200">
            <a:lnSpc>
              <a:spcPct val="90000"/>
            </a:lnSpc>
            <a:spcBef>
              <a:spcPct val="0"/>
            </a:spcBef>
            <a:spcAft>
              <a:spcPct val="35000"/>
            </a:spcAft>
            <a:buNone/>
          </a:pPr>
          <a:endParaRPr lang="en-US" sz="1400" kern="1200"/>
        </a:p>
      </dsp:txBody>
      <dsp:txXfrm>
        <a:off x="3348494" y="1103069"/>
        <a:ext cx="2524959" cy="922179"/>
      </dsp:txXfrm>
    </dsp:sp>
    <dsp:sp modelId="{1A80A3D5-1C7D-443E-B604-8481682AC38B}">
      <dsp:nvSpPr>
        <dsp:cNvPr id="0" name=""/>
        <dsp:cNvSpPr/>
      </dsp:nvSpPr>
      <dsp:spPr>
        <a:xfrm>
          <a:off x="6090074" y="1137330"/>
          <a:ext cx="3230233" cy="873381"/>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1" kern="1200"/>
            <a:t>- </a:t>
          </a:r>
          <a:r>
            <a:rPr lang="en-US" sz="1600" b="1" kern="1200"/>
            <a:t>Integration Test Plan</a:t>
          </a:r>
        </a:p>
        <a:p>
          <a:pPr marL="0" lvl="0" indent="0" algn="ctr" defTabSz="622300">
            <a:lnSpc>
              <a:spcPct val="90000"/>
            </a:lnSpc>
            <a:spcBef>
              <a:spcPct val="0"/>
            </a:spcBef>
            <a:spcAft>
              <a:spcPct val="35000"/>
            </a:spcAft>
            <a:buNone/>
          </a:pPr>
          <a:r>
            <a:rPr lang="en-US" sz="1600" b="1" kern="1200"/>
            <a:t>- Quality Control checklists</a:t>
          </a:r>
        </a:p>
      </dsp:txBody>
      <dsp:txXfrm>
        <a:off x="6526765" y="1137330"/>
        <a:ext cx="2356852" cy="873381"/>
      </dsp:txXfrm>
    </dsp:sp>
    <dsp:sp modelId="{25F87719-5FEB-423A-A6CE-7548420B0DB7}">
      <dsp:nvSpPr>
        <dsp:cNvPr id="0" name=""/>
        <dsp:cNvSpPr/>
      </dsp:nvSpPr>
      <dsp:spPr>
        <a:xfrm>
          <a:off x="14290" y="2178372"/>
          <a:ext cx="3202279" cy="925037"/>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a:t>Verification</a:t>
          </a:r>
        </a:p>
      </dsp:txBody>
      <dsp:txXfrm>
        <a:off x="476809" y="2178372"/>
        <a:ext cx="2277242" cy="925037"/>
      </dsp:txXfrm>
    </dsp:sp>
    <dsp:sp modelId="{620D89D1-A722-4AA0-A302-29F19EC6551F}">
      <dsp:nvSpPr>
        <dsp:cNvPr id="0" name=""/>
        <dsp:cNvSpPr/>
      </dsp:nvSpPr>
      <dsp:spPr>
        <a:xfrm>
          <a:off x="2934623" y="2152127"/>
          <a:ext cx="3482948" cy="970934"/>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ts val="900"/>
            </a:spcAft>
            <a:buNone/>
          </a:pPr>
          <a:r>
            <a:rPr lang="en-US" sz="1600" b="1" kern="1200"/>
            <a:t>- Communicate with developers</a:t>
          </a:r>
        </a:p>
        <a:p>
          <a:pPr marL="0" lvl="0" indent="0" algn="ctr" defTabSz="711200">
            <a:lnSpc>
              <a:spcPct val="90000"/>
            </a:lnSpc>
            <a:spcBef>
              <a:spcPct val="0"/>
            </a:spcBef>
            <a:spcAft>
              <a:spcPts val="900"/>
            </a:spcAft>
            <a:buNone/>
          </a:pPr>
          <a:r>
            <a:rPr lang="en-US" sz="1600" b="1" kern="1200"/>
            <a:t> - Regression testing</a:t>
          </a:r>
        </a:p>
      </dsp:txBody>
      <dsp:txXfrm>
        <a:off x="3420090" y="2152127"/>
        <a:ext cx="2512014" cy="970934"/>
      </dsp:txXfrm>
    </dsp:sp>
    <dsp:sp modelId="{9F07F28B-8B2D-4420-8771-0B46DE0CEA92}">
      <dsp:nvSpPr>
        <dsp:cNvPr id="0" name=""/>
        <dsp:cNvSpPr/>
      </dsp:nvSpPr>
      <dsp:spPr>
        <a:xfrm>
          <a:off x="6124076" y="2157479"/>
          <a:ext cx="3200044" cy="98497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r>
            <a:rPr lang="en-US" sz="1400" b="1" kern="1200"/>
            <a:t>- </a:t>
          </a:r>
          <a:r>
            <a:rPr lang="en-US" sz="1600" b="1" kern="1200"/>
            <a:t>Version Description Document</a:t>
          </a:r>
        </a:p>
        <a:p>
          <a:pPr marL="0" lvl="0" indent="0" algn="ctr" defTabSz="800100">
            <a:lnSpc>
              <a:spcPct val="90000"/>
            </a:lnSpc>
            <a:spcBef>
              <a:spcPct val="0"/>
            </a:spcBef>
            <a:spcAft>
              <a:spcPct val="35000"/>
            </a:spcAft>
            <a:buNone/>
          </a:pPr>
          <a:r>
            <a:rPr lang="en-US" sz="1600" b="1" kern="1200"/>
            <a:t>- Operator manual</a:t>
          </a:r>
        </a:p>
        <a:p>
          <a:pPr marL="0" lvl="0" indent="0" algn="ctr" defTabSz="800100">
            <a:lnSpc>
              <a:spcPct val="90000"/>
            </a:lnSpc>
            <a:spcBef>
              <a:spcPct val="0"/>
            </a:spcBef>
            <a:spcAft>
              <a:spcPct val="35000"/>
            </a:spcAft>
            <a:buNone/>
          </a:pPr>
          <a:endParaRPr lang="en-US" sz="1800" kern="1200"/>
        </a:p>
      </dsp:txBody>
      <dsp:txXfrm>
        <a:off x="6616562" y="2157479"/>
        <a:ext cx="2215072" cy="984972"/>
      </dsp:txXfrm>
    </dsp:sp>
    <dsp:sp modelId="{A73E93D7-527B-44E8-B794-328713D5517D}">
      <dsp:nvSpPr>
        <dsp:cNvPr id="0" name=""/>
        <dsp:cNvSpPr/>
      </dsp:nvSpPr>
      <dsp:spPr>
        <a:xfrm>
          <a:off x="19049" y="3250702"/>
          <a:ext cx="3197128" cy="899370"/>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a:t>Validation</a:t>
          </a:r>
        </a:p>
      </dsp:txBody>
      <dsp:txXfrm>
        <a:off x="468734" y="3250702"/>
        <a:ext cx="2297758" cy="899370"/>
      </dsp:txXfrm>
    </dsp:sp>
    <dsp:sp modelId="{B3C7A8D4-FAD3-4F29-ABC8-EBAEE3797C34}">
      <dsp:nvSpPr>
        <dsp:cNvPr id="0" name=""/>
        <dsp:cNvSpPr/>
      </dsp:nvSpPr>
      <dsp:spPr>
        <a:xfrm>
          <a:off x="2972618" y="3246904"/>
          <a:ext cx="3480800" cy="891378"/>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t>Consult with customer/current SMEs</a:t>
          </a:r>
        </a:p>
      </dsp:txBody>
      <dsp:txXfrm>
        <a:off x="3418307" y="3246904"/>
        <a:ext cx="2589422" cy="891378"/>
      </dsp:txXfrm>
    </dsp:sp>
    <dsp:sp modelId="{12EE3345-25AB-4EB0-B457-0A732B6C71FD}">
      <dsp:nvSpPr>
        <dsp:cNvPr id="0" name=""/>
        <dsp:cNvSpPr/>
      </dsp:nvSpPr>
      <dsp:spPr>
        <a:xfrm>
          <a:off x="6208690" y="3268781"/>
          <a:ext cx="3083757" cy="881325"/>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ts val="1100"/>
            </a:spcAft>
            <a:buNone/>
          </a:pPr>
          <a:r>
            <a:rPr lang="en-US" sz="1400" b="1" kern="1200"/>
            <a:t>- </a:t>
          </a:r>
          <a:r>
            <a:rPr lang="en-US" sz="1600" b="1" kern="1200"/>
            <a:t>Linux scripts</a:t>
          </a:r>
        </a:p>
        <a:p>
          <a:pPr marL="0" lvl="0" indent="0" algn="ctr" defTabSz="622300">
            <a:lnSpc>
              <a:spcPct val="90000"/>
            </a:lnSpc>
            <a:spcBef>
              <a:spcPct val="0"/>
            </a:spcBef>
            <a:spcAft>
              <a:spcPts val="1100"/>
            </a:spcAft>
            <a:buNone/>
          </a:pPr>
          <a:r>
            <a:rPr lang="en-US" sz="1600" b="1" kern="1200"/>
            <a:t>- Weapon-Munition-Sensor List (WMSL)</a:t>
          </a:r>
        </a:p>
      </dsp:txBody>
      <dsp:txXfrm>
        <a:off x="6649353" y="3268781"/>
        <a:ext cx="2202432" cy="881325"/>
      </dsp:txXfrm>
    </dsp:sp>
    <dsp:sp modelId="{935B11D2-C45B-8B42-8EB8-C9073F1EBAB1}">
      <dsp:nvSpPr>
        <dsp:cNvPr id="0" name=""/>
        <dsp:cNvSpPr/>
      </dsp:nvSpPr>
      <dsp:spPr>
        <a:xfrm>
          <a:off x="0" y="4273768"/>
          <a:ext cx="3242757" cy="919797"/>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a:t>Authoritative Data</a:t>
          </a:r>
        </a:p>
      </dsp:txBody>
      <dsp:txXfrm>
        <a:off x="459899" y="4273768"/>
        <a:ext cx="2322960" cy="919797"/>
      </dsp:txXfrm>
    </dsp:sp>
    <dsp:sp modelId="{814642BD-175B-5D4D-AE76-B255377FF6EC}">
      <dsp:nvSpPr>
        <dsp:cNvPr id="0" name=""/>
        <dsp:cNvSpPr/>
      </dsp:nvSpPr>
      <dsp:spPr>
        <a:xfrm>
          <a:off x="2988775" y="4279396"/>
          <a:ext cx="3477718" cy="92444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t>- Request data</a:t>
          </a:r>
        </a:p>
        <a:p>
          <a:pPr marL="0" lvl="0" indent="0" algn="ctr" defTabSz="711200">
            <a:lnSpc>
              <a:spcPct val="90000"/>
            </a:lnSpc>
            <a:spcBef>
              <a:spcPct val="0"/>
            </a:spcBef>
            <a:spcAft>
              <a:spcPct val="35000"/>
            </a:spcAft>
            <a:buNone/>
          </a:pPr>
          <a:r>
            <a:rPr lang="en-US" sz="1600" b="1" kern="1200"/>
            <a:t>- Ingest data into simulation</a:t>
          </a:r>
        </a:p>
      </dsp:txBody>
      <dsp:txXfrm>
        <a:off x="3450998" y="4279396"/>
        <a:ext cx="2553273" cy="924445"/>
      </dsp:txXfrm>
    </dsp:sp>
    <dsp:sp modelId="{6BF14B74-811D-6045-9F51-97CBFA6891E9}">
      <dsp:nvSpPr>
        <dsp:cNvPr id="0" name=""/>
        <dsp:cNvSpPr/>
      </dsp:nvSpPr>
      <dsp:spPr>
        <a:xfrm>
          <a:off x="6208243" y="4300587"/>
          <a:ext cx="3138189" cy="884164"/>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t>Electronic Data Request System (eDRS)</a:t>
          </a:r>
        </a:p>
      </dsp:txBody>
      <dsp:txXfrm>
        <a:off x="6650325" y="4300587"/>
        <a:ext cx="2254025" cy="884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13F31-6D7C-473C-9973-037E12AA8F7F}">
      <dsp:nvSpPr>
        <dsp:cNvPr id="0" name=""/>
        <dsp:cNvSpPr/>
      </dsp:nvSpPr>
      <dsp:spPr>
        <a:xfrm>
          <a:off x="130423" y="3806"/>
          <a:ext cx="3346976" cy="1199610"/>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a:t>Hardware</a:t>
          </a:r>
        </a:p>
      </dsp:txBody>
      <dsp:txXfrm>
        <a:off x="730228" y="3806"/>
        <a:ext cx="2147366" cy="1199610"/>
      </dsp:txXfrm>
    </dsp:sp>
    <dsp:sp modelId="{B4552BEE-917A-448E-9171-86B8C18FA015}">
      <dsp:nvSpPr>
        <dsp:cNvPr id="0" name=""/>
        <dsp:cNvSpPr/>
      </dsp:nvSpPr>
      <dsp:spPr>
        <a:xfrm>
          <a:off x="3070819" y="3010"/>
          <a:ext cx="3782555" cy="120120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a:t>Verify Standardization &amp; Minimum/Recommended Requirements, Validate Performance</a:t>
          </a:r>
        </a:p>
      </dsp:txBody>
      <dsp:txXfrm>
        <a:off x="3671420" y="3010"/>
        <a:ext cx="2581353" cy="1201202"/>
      </dsp:txXfrm>
    </dsp:sp>
    <dsp:sp modelId="{095E1924-6EC3-4EFF-99B8-D4A75C724D12}">
      <dsp:nvSpPr>
        <dsp:cNvPr id="0" name=""/>
        <dsp:cNvSpPr/>
      </dsp:nvSpPr>
      <dsp:spPr>
        <a:xfrm>
          <a:off x="6443586" y="3010"/>
          <a:ext cx="3907450" cy="120120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a:t>SOP &amp; Experiment Design Documents, Hardware Specs (Software Req’s) Performance &amp; Event Monitoring </a:t>
          </a:r>
        </a:p>
      </dsp:txBody>
      <dsp:txXfrm>
        <a:off x="7044187" y="3010"/>
        <a:ext cx="2706248" cy="1201202"/>
      </dsp:txXfrm>
    </dsp:sp>
    <dsp:sp modelId="{5D45013A-5F80-4DB1-90A7-0C6B784C1051}">
      <dsp:nvSpPr>
        <dsp:cNvPr id="0" name=""/>
        <dsp:cNvSpPr/>
      </dsp:nvSpPr>
      <dsp:spPr>
        <a:xfrm>
          <a:off x="130423" y="1354507"/>
          <a:ext cx="3390574" cy="1199610"/>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a:t>Software</a:t>
          </a:r>
        </a:p>
      </dsp:txBody>
      <dsp:txXfrm>
        <a:off x="730228" y="1354507"/>
        <a:ext cx="2190964" cy="1199610"/>
      </dsp:txXfrm>
    </dsp:sp>
    <dsp:sp modelId="{714CE185-2F06-4B5A-A474-2F8369663E56}">
      <dsp:nvSpPr>
        <dsp:cNvPr id="0" name=""/>
        <dsp:cNvSpPr/>
      </dsp:nvSpPr>
      <dsp:spPr>
        <a:xfrm>
          <a:off x="3114416" y="1353671"/>
          <a:ext cx="3782555" cy="120120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a:t>Verify OS &amp; Application Version, Validate Performance</a:t>
          </a:r>
        </a:p>
      </dsp:txBody>
      <dsp:txXfrm>
        <a:off x="3715017" y="1353671"/>
        <a:ext cx="2581353" cy="1201202"/>
      </dsp:txXfrm>
    </dsp:sp>
    <dsp:sp modelId="{1A80A3D5-1C7D-443E-B604-8481682AC38B}">
      <dsp:nvSpPr>
        <dsp:cNvPr id="0" name=""/>
        <dsp:cNvSpPr/>
      </dsp:nvSpPr>
      <dsp:spPr>
        <a:xfrm>
          <a:off x="6487180" y="1364302"/>
          <a:ext cx="3782555" cy="120120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a:t>SDD/VDD, Compatibility Matrix, Approved Software List, Operator Testing, Performance &amp; Event Monitoring</a:t>
          </a:r>
        </a:p>
      </dsp:txBody>
      <dsp:txXfrm>
        <a:off x="7087781" y="1364302"/>
        <a:ext cx="2581353" cy="1201202"/>
      </dsp:txXfrm>
    </dsp:sp>
    <dsp:sp modelId="{25F87719-5FEB-423A-A6CE-7548420B0DB7}">
      <dsp:nvSpPr>
        <dsp:cNvPr id="0" name=""/>
        <dsp:cNvSpPr/>
      </dsp:nvSpPr>
      <dsp:spPr>
        <a:xfrm>
          <a:off x="130423" y="2715831"/>
          <a:ext cx="3405444" cy="1199610"/>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a:t>Network</a:t>
          </a:r>
        </a:p>
      </dsp:txBody>
      <dsp:txXfrm>
        <a:off x="730228" y="2715831"/>
        <a:ext cx="2205834" cy="1199610"/>
      </dsp:txXfrm>
    </dsp:sp>
    <dsp:sp modelId="{620D89D1-A722-4AA0-A302-29F19EC6551F}">
      <dsp:nvSpPr>
        <dsp:cNvPr id="0" name=""/>
        <dsp:cNvSpPr/>
      </dsp:nvSpPr>
      <dsp:spPr>
        <a:xfrm>
          <a:off x="3133886" y="2729330"/>
          <a:ext cx="3782555" cy="1201202"/>
        </a:xfrm>
        <a:prstGeom prst="chevron">
          <a:avLst/>
        </a:prstGeom>
        <a:solidFill>
          <a:srgbClr val="CDCDDF">
            <a:alpha val="89804"/>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a:t>Verify Network Design and Ports, Protocols &amp; Services, Validate Network Performance</a:t>
          </a:r>
        </a:p>
      </dsp:txBody>
      <dsp:txXfrm>
        <a:off x="3734487" y="2729330"/>
        <a:ext cx="2581353" cy="1201202"/>
      </dsp:txXfrm>
    </dsp:sp>
    <dsp:sp modelId="{9F07F28B-8B2D-4420-8771-0B46DE0CEA92}">
      <dsp:nvSpPr>
        <dsp:cNvPr id="0" name=""/>
        <dsp:cNvSpPr/>
      </dsp:nvSpPr>
      <dsp:spPr>
        <a:xfrm>
          <a:off x="6511329" y="2714963"/>
          <a:ext cx="3782555" cy="120120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a:t>Infrastructure Design Documents, PPSM, Network Performance Monitoring </a:t>
          </a:r>
        </a:p>
      </dsp:txBody>
      <dsp:txXfrm>
        <a:off x="7111930" y="2714963"/>
        <a:ext cx="2581353" cy="1201202"/>
      </dsp:txXfrm>
    </dsp:sp>
    <dsp:sp modelId="{A73E93D7-527B-44E8-B794-328713D5517D}">
      <dsp:nvSpPr>
        <dsp:cNvPr id="0" name=""/>
        <dsp:cNvSpPr/>
      </dsp:nvSpPr>
      <dsp:spPr>
        <a:xfrm>
          <a:off x="98533" y="4101034"/>
          <a:ext cx="3455844" cy="1199610"/>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a:t>Experiment Footprint/Physical Environment</a:t>
          </a:r>
        </a:p>
      </dsp:txBody>
      <dsp:txXfrm>
        <a:off x="698338" y="4101034"/>
        <a:ext cx="2256234" cy="1199610"/>
      </dsp:txXfrm>
    </dsp:sp>
    <dsp:sp modelId="{C9B089F6-3724-4FD6-B545-64F1B0C29243}">
      <dsp:nvSpPr>
        <dsp:cNvPr id="0" name=""/>
        <dsp:cNvSpPr/>
      </dsp:nvSpPr>
      <dsp:spPr>
        <a:xfrm>
          <a:off x="3151232" y="4097517"/>
          <a:ext cx="3751654" cy="1201202"/>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a:t>Verify Automation Requirements (Tools and Services Matrix), Validate Physical Layout &amp; Utility of the Physical Space</a:t>
          </a:r>
        </a:p>
      </dsp:txBody>
      <dsp:txXfrm>
        <a:off x="3751833" y="4097517"/>
        <a:ext cx="2550452" cy="1201202"/>
      </dsp:txXfrm>
    </dsp:sp>
    <dsp:sp modelId="{970CD7A0-DC43-43F5-B945-0DE4D362F265}">
      <dsp:nvSpPr>
        <dsp:cNvPr id="0" name=""/>
        <dsp:cNvSpPr/>
      </dsp:nvSpPr>
      <dsp:spPr>
        <a:xfrm>
          <a:off x="6479040" y="4108148"/>
          <a:ext cx="3782555" cy="1201202"/>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a:t>SOP &amp; Experiment Design Documents, Communication Plan, Operational Context</a:t>
          </a:r>
        </a:p>
      </dsp:txBody>
      <dsp:txXfrm>
        <a:off x="7079641" y="4108148"/>
        <a:ext cx="2581353" cy="12012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13F31-6D7C-473C-9973-037E12AA8F7F}">
      <dsp:nvSpPr>
        <dsp:cNvPr id="0" name=""/>
        <dsp:cNvSpPr/>
      </dsp:nvSpPr>
      <dsp:spPr>
        <a:xfrm>
          <a:off x="229497" y="5347"/>
          <a:ext cx="2739738" cy="835808"/>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latin typeface=" Arial" panose="02020603050405020304"/>
            </a:rPr>
            <a:t>Operational Setting and Mission</a:t>
          </a:r>
        </a:p>
      </dsp:txBody>
      <dsp:txXfrm>
        <a:off x="647401" y="5347"/>
        <a:ext cx="1903930" cy="835808"/>
      </dsp:txXfrm>
    </dsp:sp>
    <dsp:sp modelId="{B4552BEE-917A-448E-9171-86B8C18FA015}">
      <dsp:nvSpPr>
        <dsp:cNvPr id="0" name=""/>
        <dsp:cNvSpPr/>
      </dsp:nvSpPr>
      <dsp:spPr>
        <a:xfrm>
          <a:off x="2697598" y="3279"/>
          <a:ext cx="2540320"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b="1" kern="1200">
              <a:latin typeface=" Arial" panose="02020603050405020304"/>
            </a:rPr>
            <a:t>- Scenario Time Frame</a:t>
          </a:r>
        </a:p>
        <a:p>
          <a:pPr marL="0" lvl="0" indent="0" algn="ctr" defTabSz="533400">
            <a:lnSpc>
              <a:spcPct val="90000"/>
            </a:lnSpc>
            <a:spcBef>
              <a:spcPct val="0"/>
            </a:spcBef>
            <a:spcAft>
              <a:spcPct val="35000"/>
            </a:spcAft>
            <a:buFont typeface="Arial" panose="020B0604020202020204" pitchFamily="34" charset="0"/>
            <a:buNone/>
          </a:pPr>
          <a:r>
            <a:rPr lang="en-US" sz="1200" b="1" kern="1200">
              <a:latin typeface=" Arial" panose="02020603050405020304"/>
            </a:rPr>
            <a:t>- Mission Types</a:t>
          </a:r>
        </a:p>
      </dsp:txBody>
      <dsp:txXfrm>
        <a:off x="3117570" y="3279"/>
        <a:ext cx="1700377" cy="839943"/>
      </dsp:txXfrm>
    </dsp:sp>
    <dsp:sp modelId="{AD5D1611-F349-4477-95AE-0D5EFF295548}">
      <dsp:nvSpPr>
        <dsp:cNvPr id="0" name=""/>
        <dsp:cNvSpPr/>
      </dsp:nvSpPr>
      <dsp:spPr>
        <a:xfrm>
          <a:off x="4995115" y="3279"/>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Doctrine </a:t>
          </a:r>
        </a:p>
        <a:p>
          <a:pPr marL="0" lvl="0" indent="0" algn="ctr" defTabSz="533400">
            <a:lnSpc>
              <a:spcPct val="90000"/>
            </a:lnSpc>
            <a:spcBef>
              <a:spcPct val="0"/>
            </a:spcBef>
            <a:spcAft>
              <a:spcPct val="35000"/>
            </a:spcAft>
            <a:buNone/>
          </a:pPr>
          <a:r>
            <a:rPr lang="en-US" sz="1200" b="1" kern="1200">
              <a:latin typeface=" Arial" panose="02020603050405020304"/>
            </a:rPr>
            <a:t>- Future Concepts</a:t>
          </a:r>
        </a:p>
        <a:p>
          <a:pPr marL="0" lvl="0" indent="0" algn="ctr" defTabSz="533400">
            <a:lnSpc>
              <a:spcPct val="90000"/>
            </a:lnSpc>
            <a:spcBef>
              <a:spcPct val="0"/>
            </a:spcBef>
            <a:spcAft>
              <a:spcPct val="35000"/>
            </a:spcAft>
            <a:buNone/>
          </a:pPr>
          <a:r>
            <a:rPr lang="en-US" sz="1200" b="1" kern="1200">
              <a:latin typeface=" Arial" panose="02020603050405020304"/>
            </a:rPr>
            <a:t>- National Ground Intelligence Center (NGIC)</a:t>
          </a:r>
        </a:p>
      </dsp:txBody>
      <dsp:txXfrm>
        <a:off x="5415087" y="3279"/>
        <a:ext cx="2528732" cy="839943"/>
      </dsp:txXfrm>
    </dsp:sp>
    <dsp:sp modelId="{095E1924-6EC3-4EFF-99B8-D4A75C724D12}">
      <dsp:nvSpPr>
        <dsp:cNvPr id="0" name=""/>
        <dsp:cNvSpPr/>
      </dsp:nvSpPr>
      <dsp:spPr>
        <a:xfrm>
          <a:off x="8120988" y="3279"/>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TRAC Scenario Based</a:t>
          </a:r>
        </a:p>
        <a:p>
          <a:pPr marL="0" lvl="0" indent="0" algn="ctr" defTabSz="533400">
            <a:lnSpc>
              <a:spcPct val="90000"/>
            </a:lnSpc>
            <a:spcBef>
              <a:spcPct val="0"/>
            </a:spcBef>
            <a:spcAft>
              <a:spcPct val="35000"/>
            </a:spcAft>
            <a:buNone/>
          </a:pPr>
          <a:r>
            <a:rPr lang="en-US" sz="1200" b="1" kern="1200">
              <a:latin typeface=" Arial" panose="02020603050405020304"/>
            </a:rPr>
            <a:t>- Timeframe Validated by Sponsor</a:t>
          </a:r>
        </a:p>
        <a:p>
          <a:pPr marL="0" lvl="0" indent="0" algn="ctr" defTabSz="533400">
            <a:lnSpc>
              <a:spcPct val="90000"/>
            </a:lnSpc>
            <a:spcBef>
              <a:spcPct val="0"/>
            </a:spcBef>
            <a:spcAft>
              <a:spcPct val="35000"/>
            </a:spcAft>
            <a:buNone/>
          </a:pPr>
          <a:r>
            <a:rPr lang="en-US" sz="1200" b="1" kern="1200">
              <a:latin typeface=" Arial" panose="02020603050405020304"/>
            </a:rPr>
            <a:t>- Military SME Validates Mission</a:t>
          </a:r>
        </a:p>
      </dsp:txBody>
      <dsp:txXfrm>
        <a:off x="8540960" y="3279"/>
        <a:ext cx="2528732" cy="839943"/>
      </dsp:txXfrm>
    </dsp:sp>
    <dsp:sp modelId="{5D45013A-5F80-4DB1-90A7-0C6B784C1051}">
      <dsp:nvSpPr>
        <dsp:cNvPr id="0" name=""/>
        <dsp:cNvSpPr/>
      </dsp:nvSpPr>
      <dsp:spPr>
        <a:xfrm>
          <a:off x="229497" y="962304"/>
          <a:ext cx="2739738" cy="835808"/>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latin typeface=" Arial" panose="02020603050405020304"/>
            </a:rPr>
            <a:t>Terrain</a:t>
          </a:r>
        </a:p>
      </dsp:txBody>
      <dsp:txXfrm>
        <a:off x="647401" y="962304"/>
        <a:ext cx="1903930" cy="835808"/>
      </dsp:txXfrm>
    </dsp:sp>
    <dsp:sp modelId="{714CE185-2F06-4B5A-A474-2F8369663E56}">
      <dsp:nvSpPr>
        <dsp:cNvPr id="0" name=""/>
        <dsp:cNvSpPr/>
      </dsp:nvSpPr>
      <dsp:spPr>
        <a:xfrm>
          <a:off x="2697598" y="960236"/>
          <a:ext cx="2561461"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algn="ctr" defTabSz="444500">
            <a:lnSpc>
              <a:spcPct val="90000"/>
            </a:lnSpc>
            <a:spcBef>
              <a:spcPct val="0"/>
            </a:spcBef>
            <a:spcAft>
              <a:spcPct val="35000"/>
            </a:spcAft>
            <a:buNone/>
          </a:pPr>
          <a:r>
            <a:rPr lang="en-US" sz="1200" b="1" kern="1200">
              <a:latin typeface=" Arial" panose="02020603050405020304"/>
            </a:rPr>
            <a:t>- Terrain Type</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1200">
              <a:latin typeface=" Arial" panose="02020603050405020304"/>
            </a:rPr>
            <a:t>- Weather</a:t>
          </a:r>
        </a:p>
      </dsp:txBody>
      <dsp:txXfrm>
        <a:off x="3117570" y="960236"/>
        <a:ext cx="1721518" cy="839943"/>
      </dsp:txXfrm>
    </dsp:sp>
    <dsp:sp modelId="{9E4525F0-EE13-4C07-A223-C28A5F0E12B7}">
      <dsp:nvSpPr>
        <dsp:cNvPr id="0" name=""/>
        <dsp:cNvSpPr/>
      </dsp:nvSpPr>
      <dsp:spPr>
        <a:xfrm>
          <a:off x="5016256" y="960236"/>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1200">
              <a:latin typeface=" Arial" panose="02020603050405020304"/>
            </a:rPr>
            <a:t>- Army Program of Record</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1200">
              <a:latin typeface=" Arial" panose="02020603050405020304"/>
            </a:rPr>
            <a:t>- National Geospatial-Intelligence Agency (NGA)</a:t>
          </a:r>
        </a:p>
      </dsp:txBody>
      <dsp:txXfrm>
        <a:off x="5436228" y="960236"/>
        <a:ext cx="2528732" cy="839943"/>
      </dsp:txXfrm>
    </dsp:sp>
    <dsp:sp modelId="{1A80A3D5-1C7D-443E-B604-8481682AC38B}">
      <dsp:nvSpPr>
        <dsp:cNvPr id="0" name=""/>
        <dsp:cNvSpPr/>
      </dsp:nvSpPr>
      <dsp:spPr>
        <a:xfrm>
          <a:off x="8142129" y="960236"/>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Within TRAC Scenario Terrain</a:t>
          </a:r>
        </a:p>
        <a:p>
          <a:pPr marL="0" lvl="0" indent="0" algn="ctr" defTabSz="533400">
            <a:lnSpc>
              <a:spcPct val="90000"/>
            </a:lnSpc>
            <a:spcBef>
              <a:spcPct val="0"/>
            </a:spcBef>
            <a:spcAft>
              <a:spcPct val="35000"/>
            </a:spcAft>
            <a:buNone/>
          </a:pPr>
          <a:r>
            <a:rPr lang="en-US" sz="1200" b="1" kern="1200">
              <a:latin typeface=" Arial" panose="02020603050405020304"/>
            </a:rPr>
            <a:t>- Validate Terrain &amp; Weather for Region</a:t>
          </a:r>
        </a:p>
      </dsp:txBody>
      <dsp:txXfrm>
        <a:off x="8562101" y="960236"/>
        <a:ext cx="2528732" cy="839943"/>
      </dsp:txXfrm>
    </dsp:sp>
    <dsp:sp modelId="{E600C3AE-E40D-466C-ADE1-BCB08E119919}">
      <dsp:nvSpPr>
        <dsp:cNvPr id="0" name=""/>
        <dsp:cNvSpPr/>
      </dsp:nvSpPr>
      <dsp:spPr>
        <a:xfrm>
          <a:off x="229497" y="1919261"/>
          <a:ext cx="2739738" cy="835808"/>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latin typeface=" Arial" panose="02020603050405020304"/>
            </a:rPr>
            <a:t>Mission Command Systems</a:t>
          </a:r>
        </a:p>
      </dsp:txBody>
      <dsp:txXfrm>
        <a:off x="647401" y="1919261"/>
        <a:ext cx="1903930" cy="835808"/>
      </dsp:txXfrm>
    </dsp:sp>
    <dsp:sp modelId="{A3D17569-6B4A-447E-8F84-0C3A45E3D504}">
      <dsp:nvSpPr>
        <dsp:cNvPr id="0" name=""/>
        <dsp:cNvSpPr/>
      </dsp:nvSpPr>
      <dsp:spPr>
        <a:xfrm>
          <a:off x="2697598" y="1917193"/>
          <a:ext cx="2540337"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Accurate System for Unit </a:t>
          </a:r>
        </a:p>
        <a:p>
          <a:pPr marL="0" lvl="0" indent="0" algn="ctr" defTabSz="533400">
            <a:lnSpc>
              <a:spcPct val="90000"/>
            </a:lnSpc>
            <a:spcBef>
              <a:spcPct val="0"/>
            </a:spcBef>
            <a:spcAft>
              <a:spcPct val="35000"/>
            </a:spcAft>
            <a:buNone/>
          </a:pPr>
          <a:r>
            <a:rPr lang="en-US" sz="1200" b="1" kern="1200">
              <a:latin typeface=" Arial" panose="02020603050405020304"/>
            </a:rPr>
            <a:t>- Type / Version</a:t>
          </a:r>
        </a:p>
        <a:p>
          <a:pPr marL="0" lvl="0" indent="0" algn="ctr" defTabSz="533400">
            <a:lnSpc>
              <a:spcPct val="90000"/>
            </a:lnSpc>
            <a:spcBef>
              <a:spcPct val="0"/>
            </a:spcBef>
            <a:spcAft>
              <a:spcPct val="35000"/>
            </a:spcAft>
            <a:buNone/>
          </a:pPr>
          <a:r>
            <a:rPr lang="en-US" sz="1200" b="1" kern="1200">
              <a:latin typeface=" Arial" panose="02020603050405020304"/>
            </a:rPr>
            <a:t>- Training</a:t>
          </a:r>
        </a:p>
      </dsp:txBody>
      <dsp:txXfrm>
        <a:off x="3117570" y="1917193"/>
        <a:ext cx="1700394" cy="839943"/>
      </dsp:txXfrm>
    </dsp:sp>
    <dsp:sp modelId="{0769848E-1B36-41DA-B915-BC7B8BEC7B0A}">
      <dsp:nvSpPr>
        <dsp:cNvPr id="0" name=""/>
        <dsp:cNvSpPr/>
      </dsp:nvSpPr>
      <dsp:spPr>
        <a:xfrm>
          <a:off x="4995133" y="1917193"/>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Army Program of Record</a:t>
          </a:r>
        </a:p>
      </dsp:txBody>
      <dsp:txXfrm>
        <a:off x="5415105" y="1917193"/>
        <a:ext cx="2528732" cy="839943"/>
      </dsp:txXfrm>
    </dsp:sp>
    <dsp:sp modelId="{CBBB201B-FF56-451A-9014-5F60E99201A9}">
      <dsp:nvSpPr>
        <dsp:cNvPr id="0" name=""/>
        <dsp:cNvSpPr/>
      </dsp:nvSpPr>
      <dsp:spPr>
        <a:xfrm>
          <a:off x="8121005" y="1917193"/>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1200">
              <a:latin typeface=" Arial" panose="02020603050405020304"/>
            </a:rPr>
            <a:t>- Technical Validation of Accuracy</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1200">
              <a:latin typeface=" Arial" panose="02020603050405020304"/>
            </a:rPr>
            <a:t>- Validate Correct System Used</a:t>
          </a:r>
        </a:p>
      </dsp:txBody>
      <dsp:txXfrm>
        <a:off x="8540977" y="1917193"/>
        <a:ext cx="2528732" cy="839943"/>
      </dsp:txXfrm>
    </dsp:sp>
    <dsp:sp modelId="{25F87719-5FEB-423A-A6CE-7548420B0DB7}">
      <dsp:nvSpPr>
        <dsp:cNvPr id="0" name=""/>
        <dsp:cNvSpPr/>
      </dsp:nvSpPr>
      <dsp:spPr>
        <a:xfrm>
          <a:off x="251274" y="2876218"/>
          <a:ext cx="2739738" cy="835808"/>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latin typeface=" Arial" panose="02020603050405020304"/>
            </a:rPr>
            <a:t>Friendly Organization and Employment</a:t>
          </a:r>
        </a:p>
      </dsp:txBody>
      <dsp:txXfrm>
        <a:off x="669178" y="2876218"/>
        <a:ext cx="1903930" cy="835808"/>
      </dsp:txXfrm>
    </dsp:sp>
    <dsp:sp modelId="{620D89D1-A722-4AA0-A302-29F19EC6551F}">
      <dsp:nvSpPr>
        <dsp:cNvPr id="0" name=""/>
        <dsp:cNvSpPr/>
      </dsp:nvSpPr>
      <dsp:spPr>
        <a:xfrm>
          <a:off x="2697598" y="2874150"/>
          <a:ext cx="2540510"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Organization Type / Echelon</a:t>
          </a:r>
        </a:p>
        <a:p>
          <a:pPr marL="0" lvl="0" indent="0" algn="ctr" defTabSz="533400">
            <a:lnSpc>
              <a:spcPct val="90000"/>
            </a:lnSpc>
            <a:spcBef>
              <a:spcPct val="0"/>
            </a:spcBef>
            <a:spcAft>
              <a:spcPct val="35000"/>
            </a:spcAft>
            <a:buNone/>
          </a:pPr>
          <a:r>
            <a:rPr lang="en-US" sz="1200" b="1" kern="1200">
              <a:latin typeface=" Arial" panose="02020603050405020304"/>
            </a:rPr>
            <a:t>- Enablers</a:t>
          </a:r>
        </a:p>
        <a:p>
          <a:pPr marL="0" lvl="0" indent="0" algn="ctr" defTabSz="533400">
            <a:lnSpc>
              <a:spcPct val="90000"/>
            </a:lnSpc>
            <a:spcBef>
              <a:spcPct val="0"/>
            </a:spcBef>
            <a:spcAft>
              <a:spcPct val="35000"/>
            </a:spcAft>
            <a:buNone/>
          </a:pPr>
          <a:r>
            <a:rPr lang="en-US" sz="1200" b="1" kern="1200">
              <a:latin typeface=" Arial" panose="02020603050405020304"/>
            </a:rPr>
            <a:t>- Capabilities</a:t>
          </a:r>
        </a:p>
      </dsp:txBody>
      <dsp:txXfrm>
        <a:off x="3117570" y="2874150"/>
        <a:ext cx="1700567" cy="839943"/>
      </dsp:txXfrm>
    </dsp:sp>
    <dsp:sp modelId="{41C56674-7D56-4453-B59A-36347ABB3A7D}">
      <dsp:nvSpPr>
        <dsp:cNvPr id="0" name=""/>
        <dsp:cNvSpPr/>
      </dsp:nvSpPr>
      <dsp:spPr>
        <a:xfrm>
          <a:off x="4995306" y="2874150"/>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Organizational &amp; Operational Concepts</a:t>
          </a:r>
        </a:p>
        <a:p>
          <a:pPr marL="0" lvl="0" indent="0" algn="ctr" defTabSz="533400">
            <a:lnSpc>
              <a:spcPct val="90000"/>
            </a:lnSpc>
            <a:spcBef>
              <a:spcPct val="0"/>
            </a:spcBef>
            <a:spcAft>
              <a:spcPct val="35000"/>
            </a:spcAft>
            <a:buNone/>
          </a:pPr>
          <a:r>
            <a:rPr lang="en-US" sz="1200" b="1" kern="1200">
              <a:latin typeface=" Arial" panose="02020603050405020304"/>
            </a:rPr>
            <a:t>- Modified Table of Organization and Equipment (MTOE) &amp; Doctrine</a:t>
          </a:r>
        </a:p>
      </dsp:txBody>
      <dsp:txXfrm>
        <a:off x="5415278" y="2874150"/>
        <a:ext cx="2528732" cy="839943"/>
      </dsp:txXfrm>
    </dsp:sp>
    <dsp:sp modelId="{9F07F28B-8B2D-4420-8771-0B46DE0CEA92}">
      <dsp:nvSpPr>
        <dsp:cNvPr id="0" name=""/>
        <dsp:cNvSpPr/>
      </dsp:nvSpPr>
      <dsp:spPr>
        <a:xfrm>
          <a:off x="8121179" y="2874150"/>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Military SME (in the appropriate specialty, level, and currency)</a:t>
          </a:r>
        </a:p>
      </dsp:txBody>
      <dsp:txXfrm>
        <a:off x="8541151" y="2874150"/>
        <a:ext cx="2528732" cy="839943"/>
      </dsp:txXfrm>
    </dsp:sp>
    <dsp:sp modelId="{A73E93D7-527B-44E8-B794-328713D5517D}">
      <dsp:nvSpPr>
        <dsp:cNvPr id="0" name=""/>
        <dsp:cNvSpPr/>
      </dsp:nvSpPr>
      <dsp:spPr>
        <a:xfrm>
          <a:off x="229497" y="3833175"/>
          <a:ext cx="2739738" cy="835808"/>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latin typeface=" Arial" panose="02020603050405020304"/>
            </a:rPr>
            <a:t>Threat Organization and Employment </a:t>
          </a:r>
        </a:p>
      </dsp:txBody>
      <dsp:txXfrm>
        <a:off x="647401" y="3833175"/>
        <a:ext cx="1903930" cy="835808"/>
      </dsp:txXfrm>
    </dsp:sp>
    <dsp:sp modelId="{054791E9-D01E-4A71-BCC3-7248152E2637}">
      <dsp:nvSpPr>
        <dsp:cNvPr id="0" name=""/>
        <dsp:cNvSpPr/>
      </dsp:nvSpPr>
      <dsp:spPr>
        <a:xfrm>
          <a:off x="2697598" y="3831107"/>
          <a:ext cx="2540510" cy="839943"/>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Organization Type / Echelon</a:t>
          </a:r>
        </a:p>
        <a:p>
          <a:pPr marL="0" lvl="0" indent="0" algn="ctr" defTabSz="533400">
            <a:lnSpc>
              <a:spcPct val="90000"/>
            </a:lnSpc>
            <a:spcBef>
              <a:spcPct val="0"/>
            </a:spcBef>
            <a:spcAft>
              <a:spcPct val="35000"/>
            </a:spcAft>
            <a:buNone/>
          </a:pPr>
          <a:r>
            <a:rPr lang="en-US" sz="1200" b="1" kern="1200">
              <a:latin typeface=" Arial" panose="02020603050405020304"/>
            </a:rPr>
            <a:t>-Enablers</a:t>
          </a:r>
        </a:p>
        <a:p>
          <a:pPr marL="0" lvl="0" indent="0" algn="ctr" defTabSz="533400">
            <a:lnSpc>
              <a:spcPct val="90000"/>
            </a:lnSpc>
            <a:spcBef>
              <a:spcPct val="0"/>
            </a:spcBef>
            <a:spcAft>
              <a:spcPct val="35000"/>
            </a:spcAft>
            <a:buNone/>
          </a:pPr>
          <a:r>
            <a:rPr lang="en-US" sz="1200" b="1" kern="1200">
              <a:latin typeface=" Arial" panose="02020603050405020304"/>
            </a:rPr>
            <a:t>- Capabilities</a:t>
          </a:r>
        </a:p>
      </dsp:txBody>
      <dsp:txXfrm>
        <a:off x="3117570" y="3831107"/>
        <a:ext cx="1700567" cy="839943"/>
      </dsp:txXfrm>
    </dsp:sp>
    <dsp:sp modelId="{C90C82A2-078F-4EF2-9AA1-2FC45E33CD2B}">
      <dsp:nvSpPr>
        <dsp:cNvPr id="0" name=""/>
        <dsp:cNvSpPr/>
      </dsp:nvSpPr>
      <dsp:spPr>
        <a:xfrm>
          <a:off x="4995306" y="3831107"/>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National Ground Intelligence Center (NGIC)</a:t>
          </a:r>
        </a:p>
        <a:p>
          <a:pPr marL="0" lvl="0" indent="0" algn="ctr" defTabSz="533400">
            <a:lnSpc>
              <a:spcPct val="90000"/>
            </a:lnSpc>
            <a:spcBef>
              <a:spcPct val="0"/>
            </a:spcBef>
            <a:spcAft>
              <a:spcPct val="35000"/>
            </a:spcAft>
            <a:buNone/>
          </a:pPr>
          <a:r>
            <a:rPr lang="en-US" sz="1200" b="1" kern="1200">
              <a:latin typeface=" Arial" panose="02020603050405020304"/>
            </a:rPr>
            <a:t>- Other Intelligence Services</a:t>
          </a:r>
        </a:p>
      </dsp:txBody>
      <dsp:txXfrm>
        <a:off x="5415278" y="3831107"/>
        <a:ext cx="2528732" cy="839943"/>
      </dsp:txXfrm>
    </dsp:sp>
    <dsp:sp modelId="{EFE4B7A0-65AD-40DF-AE9F-6AA9745AB8D8}">
      <dsp:nvSpPr>
        <dsp:cNvPr id="0" name=""/>
        <dsp:cNvSpPr/>
      </dsp:nvSpPr>
      <dsp:spPr>
        <a:xfrm>
          <a:off x="8121179" y="3831107"/>
          <a:ext cx="3368675" cy="839943"/>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Threat SME (in the appropriate specialty, level, and currency)</a:t>
          </a:r>
        </a:p>
      </dsp:txBody>
      <dsp:txXfrm>
        <a:off x="8541151" y="3831107"/>
        <a:ext cx="2528732" cy="839943"/>
      </dsp:txXfrm>
    </dsp:sp>
    <dsp:sp modelId="{6E8315D5-5501-462B-89FF-A32E0B4EE584}">
      <dsp:nvSpPr>
        <dsp:cNvPr id="0" name=""/>
        <dsp:cNvSpPr/>
      </dsp:nvSpPr>
      <dsp:spPr>
        <a:xfrm>
          <a:off x="229497" y="4790131"/>
          <a:ext cx="2739738" cy="835808"/>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latin typeface=" Arial" panose="02020603050405020304"/>
            </a:rPr>
            <a:t>Civilians/Other</a:t>
          </a:r>
        </a:p>
      </dsp:txBody>
      <dsp:txXfrm>
        <a:off x="647401" y="4790131"/>
        <a:ext cx="1903930" cy="835808"/>
      </dsp:txXfrm>
    </dsp:sp>
    <dsp:sp modelId="{F9F816B8-EB4B-434C-97EA-5D681214A316}">
      <dsp:nvSpPr>
        <dsp:cNvPr id="0" name=""/>
        <dsp:cNvSpPr/>
      </dsp:nvSpPr>
      <dsp:spPr>
        <a:xfrm>
          <a:off x="2697598" y="4788064"/>
          <a:ext cx="2540510"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Civilians </a:t>
          </a:r>
        </a:p>
        <a:p>
          <a:pPr marL="0" lvl="0" indent="0" algn="ctr" defTabSz="533400">
            <a:lnSpc>
              <a:spcPct val="90000"/>
            </a:lnSpc>
            <a:spcBef>
              <a:spcPct val="0"/>
            </a:spcBef>
            <a:spcAft>
              <a:spcPct val="35000"/>
            </a:spcAft>
            <a:buNone/>
          </a:pPr>
          <a:r>
            <a:rPr lang="en-US" sz="1200" b="1" kern="1200">
              <a:latin typeface=" Arial" panose="02020603050405020304"/>
            </a:rPr>
            <a:t>- Civilian Attitudes / Conditions</a:t>
          </a:r>
        </a:p>
        <a:p>
          <a:pPr marL="0" lvl="0" indent="0" algn="ctr" defTabSz="533400">
            <a:lnSpc>
              <a:spcPct val="90000"/>
            </a:lnSpc>
            <a:spcBef>
              <a:spcPct val="0"/>
            </a:spcBef>
            <a:spcAft>
              <a:spcPct val="35000"/>
            </a:spcAft>
            <a:buNone/>
          </a:pPr>
          <a:r>
            <a:rPr lang="en-US" sz="1200" b="1" kern="1200">
              <a:latin typeface=" Arial" panose="02020603050405020304"/>
            </a:rPr>
            <a:t>- Local Forces</a:t>
          </a:r>
        </a:p>
      </dsp:txBody>
      <dsp:txXfrm>
        <a:off x="3117570" y="4788064"/>
        <a:ext cx="1700567" cy="839943"/>
      </dsp:txXfrm>
    </dsp:sp>
    <dsp:sp modelId="{DC81B2BD-1FA3-42A8-90E3-55D548B60B00}">
      <dsp:nvSpPr>
        <dsp:cNvPr id="0" name=""/>
        <dsp:cNvSpPr/>
      </dsp:nvSpPr>
      <dsp:spPr>
        <a:xfrm>
          <a:off x="4995306" y="4788064"/>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TRAC Scenario</a:t>
          </a:r>
        </a:p>
        <a:p>
          <a:pPr marL="0" lvl="0" indent="0" algn="ctr" defTabSz="533400">
            <a:lnSpc>
              <a:spcPct val="90000"/>
            </a:lnSpc>
            <a:spcBef>
              <a:spcPct val="0"/>
            </a:spcBef>
            <a:spcAft>
              <a:spcPct val="35000"/>
            </a:spcAft>
            <a:buNone/>
          </a:pPr>
          <a:r>
            <a:rPr lang="en-US" sz="1200" b="1" kern="1200">
              <a:latin typeface=" Arial" panose="02020603050405020304"/>
            </a:rPr>
            <a:t>- Regional Combatant Command or State Dept.</a:t>
          </a:r>
        </a:p>
      </dsp:txBody>
      <dsp:txXfrm>
        <a:off x="5415278" y="4788064"/>
        <a:ext cx="2528732" cy="839943"/>
      </dsp:txXfrm>
    </dsp:sp>
    <dsp:sp modelId="{4E20CF6E-2C2E-40D1-AC98-430EC0E2BE26}">
      <dsp:nvSpPr>
        <dsp:cNvPr id="0" name=""/>
        <dsp:cNvSpPr/>
      </dsp:nvSpPr>
      <dsp:spPr>
        <a:xfrm>
          <a:off x="8121179" y="4788064"/>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Foreign Area Officer</a:t>
          </a:r>
        </a:p>
        <a:p>
          <a:pPr marL="0" lvl="0" indent="0" algn="ctr" defTabSz="533400">
            <a:lnSpc>
              <a:spcPct val="90000"/>
            </a:lnSpc>
            <a:spcBef>
              <a:spcPct val="0"/>
            </a:spcBef>
            <a:spcAft>
              <a:spcPct val="35000"/>
            </a:spcAft>
            <a:buNone/>
          </a:pPr>
          <a:r>
            <a:rPr lang="en-US" sz="1200" b="1" kern="1200">
              <a:latin typeface=" Arial" panose="02020603050405020304"/>
            </a:rPr>
            <a:t>- State Dept.</a:t>
          </a:r>
        </a:p>
        <a:p>
          <a:pPr marL="0" lvl="0" indent="0" algn="ctr" defTabSz="533400">
            <a:lnSpc>
              <a:spcPct val="90000"/>
            </a:lnSpc>
            <a:spcBef>
              <a:spcPct val="0"/>
            </a:spcBef>
            <a:spcAft>
              <a:spcPct val="35000"/>
            </a:spcAft>
            <a:buNone/>
          </a:pPr>
          <a:r>
            <a:rPr lang="en-US" sz="1200" b="1" kern="1200">
              <a:latin typeface=" Arial" panose="02020603050405020304"/>
            </a:rPr>
            <a:t>- Combatant Command Rep.</a:t>
          </a:r>
        </a:p>
      </dsp:txBody>
      <dsp:txXfrm>
        <a:off x="8541151" y="4788064"/>
        <a:ext cx="2528732" cy="8399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1E93C-B4A2-4CF3-9B1F-2CEC8EBB6DDA}">
      <dsp:nvSpPr>
        <dsp:cNvPr id="0" name=""/>
        <dsp:cNvSpPr/>
      </dsp:nvSpPr>
      <dsp:spPr>
        <a:xfrm>
          <a:off x="540359" y="39515"/>
          <a:ext cx="1889124" cy="596777"/>
        </a:xfrm>
        <a:prstGeom prst="chevron">
          <a:avLst/>
        </a:prstGeom>
        <a:gradFill rotWithShape="0">
          <a:gsLst>
            <a:gs pos="0">
              <a:schemeClr val="accent4">
                <a:shade val="50000"/>
                <a:hueOff val="0"/>
                <a:satOff val="0"/>
                <a:lumOff val="0"/>
                <a:alphaOff val="0"/>
                <a:tint val="50000"/>
                <a:satMod val="300000"/>
              </a:schemeClr>
            </a:gs>
            <a:gs pos="35000">
              <a:schemeClr val="accent4">
                <a:shade val="50000"/>
                <a:hueOff val="0"/>
                <a:satOff val="0"/>
                <a:lumOff val="0"/>
                <a:alphaOff val="0"/>
                <a:tint val="37000"/>
                <a:satMod val="300000"/>
              </a:schemeClr>
            </a:gs>
            <a:gs pos="100000">
              <a:schemeClr val="accent4">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t>Table-Top Experiment (TTX) 1</a:t>
          </a:r>
        </a:p>
      </dsp:txBody>
      <dsp:txXfrm>
        <a:off x="838748" y="39515"/>
        <a:ext cx="1292347" cy="596777"/>
      </dsp:txXfrm>
    </dsp:sp>
    <dsp:sp modelId="{AAFF0E12-19CC-4A38-B511-C8415877BA33}">
      <dsp:nvSpPr>
        <dsp:cNvPr id="0" name=""/>
        <dsp:cNvSpPr/>
      </dsp:nvSpPr>
      <dsp:spPr>
        <a:xfrm>
          <a:off x="1699307" y="714463"/>
          <a:ext cx="1889124" cy="596777"/>
        </a:xfrm>
        <a:prstGeom prst="chevron">
          <a:avLst/>
        </a:prstGeom>
        <a:gradFill rotWithShape="0">
          <a:gsLst>
            <a:gs pos="0">
              <a:schemeClr val="accent4">
                <a:shade val="50000"/>
                <a:hueOff val="0"/>
                <a:satOff val="0"/>
                <a:lumOff val="46761"/>
                <a:alphaOff val="0"/>
                <a:tint val="50000"/>
                <a:satMod val="300000"/>
              </a:schemeClr>
            </a:gs>
            <a:gs pos="35000">
              <a:schemeClr val="accent4">
                <a:shade val="50000"/>
                <a:hueOff val="0"/>
                <a:satOff val="0"/>
                <a:lumOff val="46761"/>
                <a:alphaOff val="0"/>
                <a:tint val="37000"/>
                <a:satMod val="300000"/>
              </a:schemeClr>
            </a:gs>
            <a:gs pos="100000">
              <a:schemeClr val="accent4">
                <a:shade val="50000"/>
                <a:hueOff val="0"/>
                <a:satOff val="0"/>
                <a:lumOff val="4676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t>Table-Top Experiment (TTX) 2</a:t>
          </a:r>
        </a:p>
      </dsp:txBody>
      <dsp:txXfrm>
        <a:off x="1997696" y="714463"/>
        <a:ext cx="1292347" cy="596777"/>
      </dsp:txXfrm>
    </dsp:sp>
    <dsp:sp modelId="{7DEA1886-6537-4E12-A72D-0135A47B70F4}">
      <dsp:nvSpPr>
        <dsp:cNvPr id="0" name=""/>
        <dsp:cNvSpPr/>
      </dsp:nvSpPr>
      <dsp:spPr>
        <a:xfrm>
          <a:off x="3173926" y="1368709"/>
          <a:ext cx="1889124" cy="596777"/>
        </a:xfrm>
        <a:prstGeom prst="chevron">
          <a:avLst/>
        </a:prstGeom>
        <a:gradFill rotWithShape="0">
          <a:gsLst>
            <a:gs pos="0">
              <a:schemeClr val="accent4">
                <a:shade val="50000"/>
                <a:hueOff val="0"/>
                <a:satOff val="0"/>
                <a:lumOff val="46761"/>
                <a:alphaOff val="0"/>
                <a:tint val="50000"/>
                <a:satMod val="300000"/>
              </a:schemeClr>
            </a:gs>
            <a:gs pos="35000">
              <a:schemeClr val="accent4">
                <a:shade val="50000"/>
                <a:hueOff val="0"/>
                <a:satOff val="0"/>
                <a:lumOff val="46761"/>
                <a:alphaOff val="0"/>
                <a:tint val="37000"/>
                <a:satMod val="300000"/>
              </a:schemeClr>
            </a:gs>
            <a:gs pos="100000">
              <a:schemeClr val="accent4">
                <a:shade val="50000"/>
                <a:hueOff val="0"/>
                <a:satOff val="0"/>
                <a:lumOff val="4676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t>Simulation Experiment (SIMEXp) 1</a:t>
          </a:r>
        </a:p>
      </dsp:txBody>
      <dsp:txXfrm>
        <a:off x="3472315" y="1368709"/>
        <a:ext cx="1292347" cy="5967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13F31-6D7C-473C-9973-037E12AA8F7F}">
      <dsp:nvSpPr>
        <dsp:cNvPr id="0" name=""/>
        <dsp:cNvSpPr/>
      </dsp:nvSpPr>
      <dsp:spPr>
        <a:xfrm>
          <a:off x="225892" y="948"/>
          <a:ext cx="3214181" cy="1273926"/>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a:t>Measures</a:t>
          </a:r>
          <a:r>
            <a:rPr lang="en-US" sz="1900" kern="1200" baseline="0"/>
            <a:t> of Merit, Performance, and Effectiveness</a:t>
          </a:r>
          <a:endParaRPr lang="en-US" sz="1900" kern="1200"/>
        </a:p>
      </dsp:txBody>
      <dsp:txXfrm>
        <a:off x="862855" y="948"/>
        <a:ext cx="1940255" cy="1273926"/>
      </dsp:txXfrm>
    </dsp:sp>
    <dsp:sp modelId="{B4552BEE-917A-448E-9171-86B8C18FA015}">
      <dsp:nvSpPr>
        <dsp:cNvPr id="0" name=""/>
        <dsp:cNvSpPr/>
      </dsp:nvSpPr>
      <dsp:spPr>
        <a:xfrm>
          <a:off x="3044588" y="26615"/>
          <a:ext cx="4111636" cy="1222591"/>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kern="1200"/>
            <a:t>Data Collection Management Plan (DCMP) with inputs: Observations, Interviews, Surveys, Simulation Data</a:t>
          </a:r>
        </a:p>
      </dsp:txBody>
      <dsp:txXfrm>
        <a:off x="3655884" y="26615"/>
        <a:ext cx="2889045" cy="1222591"/>
      </dsp:txXfrm>
    </dsp:sp>
    <dsp:sp modelId="{095E1924-6EC3-4EFF-99B8-D4A75C724D12}">
      <dsp:nvSpPr>
        <dsp:cNvPr id="0" name=""/>
        <dsp:cNvSpPr/>
      </dsp:nvSpPr>
      <dsp:spPr>
        <a:xfrm>
          <a:off x="6752022" y="2908"/>
          <a:ext cx="2576579" cy="127000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0" kern="1200"/>
            <a:t>Data </a:t>
          </a:r>
        </a:p>
        <a:p>
          <a:pPr marL="0" lvl="0" indent="0" algn="ctr" defTabSz="755650">
            <a:lnSpc>
              <a:spcPct val="90000"/>
            </a:lnSpc>
            <a:spcBef>
              <a:spcPct val="0"/>
            </a:spcBef>
            <a:spcAft>
              <a:spcPct val="35000"/>
            </a:spcAft>
            <a:buNone/>
          </a:pPr>
          <a:r>
            <a:rPr lang="en-US" sz="1700" b="0" kern="1200" err="1"/>
            <a:t>FacilitatePro</a:t>
          </a:r>
          <a:endParaRPr lang="en-US" sz="1700" b="0" kern="1200"/>
        </a:p>
        <a:p>
          <a:pPr marL="0" lvl="0" indent="0" algn="ctr" defTabSz="755650">
            <a:lnSpc>
              <a:spcPct val="90000"/>
            </a:lnSpc>
            <a:spcBef>
              <a:spcPct val="0"/>
            </a:spcBef>
            <a:spcAft>
              <a:spcPct val="35000"/>
            </a:spcAft>
            <a:buNone/>
          </a:pPr>
          <a:r>
            <a:rPr lang="en-US" sz="1700" b="0" kern="1200"/>
            <a:t>Hard Copy</a:t>
          </a:r>
        </a:p>
        <a:p>
          <a:pPr marL="0" lvl="0" indent="0" algn="ctr" defTabSz="755650">
            <a:lnSpc>
              <a:spcPct val="90000"/>
            </a:lnSpc>
            <a:spcBef>
              <a:spcPct val="0"/>
            </a:spcBef>
            <a:spcAft>
              <a:spcPct val="35000"/>
            </a:spcAft>
            <a:buNone/>
          </a:pPr>
          <a:r>
            <a:rPr lang="en-US" sz="1700" b="0" kern="1200"/>
            <a:t>HLA/DIS </a:t>
          </a:r>
        </a:p>
      </dsp:txBody>
      <dsp:txXfrm>
        <a:off x="7387025" y="2908"/>
        <a:ext cx="1306574" cy="1270005"/>
      </dsp:txXfrm>
    </dsp:sp>
    <dsp:sp modelId="{5D45013A-5F80-4DB1-90A7-0C6B784C1051}">
      <dsp:nvSpPr>
        <dsp:cNvPr id="0" name=""/>
        <dsp:cNvSpPr/>
      </dsp:nvSpPr>
      <dsp:spPr>
        <a:xfrm>
          <a:off x="225892" y="1436573"/>
          <a:ext cx="3150280" cy="1346794"/>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a:t>Data Collection and Data Reduction</a:t>
          </a:r>
        </a:p>
      </dsp:txBody>
      <dsp:txXfrm>
        <a:off x="899289" y="1436573"/>
        <a:ext cx="1803486" cy="1346794"/>
      </dsp:txXfrm>
    </dsp:sp>
    <dsp:sp modelId="{714CE185-2F06-4B5A-A474-2F8369663E56}">
      <dsp:nvSpPr>
        <dsp:cNvPr id="0" name=""/>
        <dsp:cNvSpPr/>
      </dsp:nvSpPr>
      <dsp:spPr>
        <a:xfrm>
          <a:off x="2958268" y="1444574"/>
          <a:ext cx="4356786" cy="133079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kern="1200"/>
            <a:t>Focusing </a:t>
          </a:r>
        </a:p>
        <a:p>
          <a:pPr marL="0" lvl="0" indent="0" algn="ctr" defTabSz="800100">
            <a:lnSpc>
              <a:spcPct val="90000"/>
            </a:lnSpc>
            <a:spcBef>
              <a:spcPct val="0"/>
            </a:spcBef>
            <a:spcAft>
              <a:spcPct val="35000"/>
            </a:spcAft>
            <a:buNone/>
          </a:pPr>
          <a:r>
            <a:rPr lang="en-US" sz="1800" b="0" kern="1200"/>
            <a:t>Simplifying </a:t>
          </a:r>
        </a:p>
        <a:p>
          <a:pPr marL="0" lvl="0" indent="0" algn="ctr" defTabSz="800100">
            <a:lnSpc>
              <a:spcPct val="90000"/>
            </a:lnSpc>
            <a:spcBef>
              <a:spcPct val="0"/>
            </a:spcBef>
            <a:spcAft>
              <a:spcPct val="35000"/>
            </a:spcAft>
            <a:buNone/>
          </a:pPr>
          <a:r>
            <a:rPr lang="en-US" sz="1800" b="0" kern="1200"/>
            <a:t>Abstracting </a:t>
          </a:r>
        </a:p>
        <a:p>
          <a:pPr marL="0" lvl="0" indent="0" algn="ctr" defTabSz="800100">
            <a:lnSpc>
              <a:spcPct val="90000"/>
            </a:lnSpc>
            <a:spcBef>
              <a:spcPct val="0"/>
            </a:spcBef>
            <a:spcAft>
              <a:spcPct val="35000"/>
            </a:spcAft>
            <a:buNone/>
          </a:pPr>
          <a:r>
            <a:rPr lang="en-US" sz="1800" b="0" kern="1200"/>
            <a:t>Aligning </a:t>
          </a:r>
        </a:p>
      </dsp:txBody>
      <dsp:txXfrm>
        <a:off x="3623665" y="1444574"/>
        <a:ext cx="3025993" cy="1330793"/>
      </dsp:txXfrm>
    </dsp:sp>
    <dsp:sp modelId="{1A80A3D5-1C7D-443E-B604-8481682AC38B}">
      <dsp:nvSpPr>
        <dsp:cNvPr id="0" name=""/>
        <dsp:cNvSpPr/>
      </dsp:nvSpPr>
      <dsp:spPr>
        <a:xfrm>
          <a:off x="6891660" y="1447838"/>
          <a:ext cx="2446442" cy="132426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0" kern="1200"/>
            <a:t>C++ </a:t>
          </a:r>
        </a:p>
      </dsp:txBody>
      <dsp:txXfrm>
        <a:off x="7553793" y="1447838"/>
        <a:ext cx="1122177" cy="1324265"/>
      </dsp:txXfrm>
    </dsp:sp>
    <dsp:sp modelId="{25F87719-5FEB-423A-A6CE-7548420B0DB7}">
      <dsp:nvSpPr>
        <dsp:cNvPr id="0" name=""/>
        <dsp:cNvSpPr/>
      </dsp:nvSpPr>
      <dsp:spPr>
        <a:xfrm>
          <a:off x="225892" y="2945547"/>
          <a:ext cx="3109163" cy="1154996"/>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a:t>Computational Methods</a:t>
          </a:r>
        </a:p>
      </dsp:txBody>
      <dsp:txXfrm>
        <a:off x="803390" y="2945547"/>
        <a:ext cx="1954167" cy="1154996"/>
      </dsp:txXfrm>
    </dsp:sp>
    <dsp:sp modelId="{620D89D1-A722-4AA0-A302-29F19EC6551F}">
      <dsp:nvSpPr>
        <dsp:cNvPr id="0" name=""/>
        <dsp:cNvSpPr/>
      </dsp:nvSpPr>
      <dsp:spPr>
        <a:xfrm>
          <a:off x="2959681" y="2955124"/>
          <a:ext cx="4161102" cy="11358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endParaRPr lang="en-US" sz="1300" b="1" kern="1200"/>
        </a:p>
        <a:p>
          <a:pPr marL="0" lvl="0" indent="0" algn="ctr" defTabSz="577850">
            <a:lnSpc>
              <a:spcPct val="90000"/>
            </a:lnSpc>
            <a:spcBef>
              <a:spcPct val="0"/>
            </a:spcBef>
            <a:spcAft>
              <a:spcPct val="35000"/>
            </a:spcAft>
            <a:buNone/>
          </a:pPr>
          <a:r>
            <a:rPr lang="en-US" sz="1800" b="0" kern="1200"/>
            <a:t>Analyze Data</a:t>
          </a:r>
        </a:p>
        <a:p>
          <a:pPr marL="0" lvl="0" indent="0" algn="ctr" defTabSz="577850">
            <a:lnSpc>
              <a:spcPct val="90000"/>
            </a:lnSpc>
            <a:spcBef>
              <a:spcPct val="0"/>
            </a:spcBef>
            <a:spcAft>
              <a:spcPct val="35000"/>
            </a:spcAft>
            <a:buNone/>
          </a:pPr>
          <a:r>
            <a:rPr lang="en-US" sz="1800" b="0" kern="1200"/>
            <a:t>Apply appropriate Statistic methods </a:t>
          </a:r>
        </a:p>
        <a:p>
          <a:pPr marL="0" lvl="0" indent="0" algn="ctr" defTabSz="577850">
            <a:lnSpc>
              <a:spcPct val="90000"/>
            </a:lnSpc>
            <a:spcBef>
              <a:spcPct val="0"/>
            </a:spcBef>
            <a:spcAft>
              <a:spcPct val="35000"/>
            </a:spcAft>
            <a:buNone/>
          </a:pPr>
          <a:endParaRPr lang="en-US" sz="1300" kern="1200"/>
        </a:p>
      </dsp:txBody>
      <dsp:txXfrm>
        <a:off x="3527603" y="2955124"/>
        <a:ext cx="3025259" cy="1135843"/>
      </dsp:txXfrm>
    </dsp:sp>
    <dsp:sp modelId="{9F07F28B-8B2D-4420-8771-0B46DE0CEA92}">
      <dsp:nvSpPr>
        <dsp:cNvPr id="0" name=""/>
        <dsp:cNvSpPr/>
      </dsp:nvSpPr>
      <dsp:spPr>
        <a:xfrm>
          <a:off x="6777426" y="2945067"/>
          <a:ext cx="2534015" cy="115595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0" kern="1200"/>
            <a:t>R-Studio</a:t>
          </a:r>
        </a:p>
        <a:p>
          <a:pPr marL="0" lvl="0" indent="0" algn="ctr" defTabSz="755650">
            <a:lnSpc>
              <a:spcPct val="90000"/>
            </a:lnSpc>
            <a:spcBef>
              <a:spcPct val="0"/>
            </a:spcBef>
            <a:spcAft>
              <a:spcPct val="35000"/>
            </a:spcAft>
            <a:buNone/>
          </a:pPr>
          <a:r>
            <a:rPr lang="en-US" sz="1700" b="0" kern="1200"/>
            <a:t>DOE-Pro</a:t>
          </a:r>
        </a:p>
      </dsp:txBody>
      <dsp:txXfrm>
        <a:off x="7355404" y="2945067"/>
        <a:ext cx="1378060" cy="1155955"/>
      </dsp:txXfrm>
    </dsp:sp>
    <dsp:sp modelId="{C8633393-A03C-48B7-98A4-0138FA9ED806}">
      <dsp:nvSpPr>
        <dsp:cNvPr id="0" name=""/>
        <dsp:cNvSpPr/>
      </dsp:nvSpPr>
      <dsp:spPr>
        <a:xfrm>
          <a:off x="225892" y="4262722"/>
          <a:ext cx="3088604" cy="1154996"/>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a:t>Report Publication</a:t>
          </a:r>
        </a:p>
      </dsp:txBody>
      <dsp:txXfrm>
        <a:off x="803390" y="4262722"/>
        <a:ext cx="1933608" cy="1154996"/>
      </dsp:txXfrm>
    </dsp:sp>
    <dsp:sp modelId="{B0448E9D-8F21-4C38-B4F1-69C1CC58737F}">
      <dsp:nvSpPr>
        <dsp:cNvPr id="0" name=""/>
        <dsp:cNvSpPr/>
      </dsp:nvSpPr>
      <dsp:spPr>
        <a:xfrm>
          <a:off x="2959267" y="4278300"/>
          <a:ext cx="4191874" cy="1123840"/>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kern="1200"/>
            <a:t>Peer Review (Murder Board) Customer Review Accreditation Agent Review</a:t>
          </a:r>
        </a:p>
      </dsp:txBody>
      <dsp:txXfrm>
        <a:off x="3521187" y="4278300"/>
        <a:ext cx="3068034" cy="1123840"/>
      </dsp:txXfrm>
    </dsp:sp>
    <dsp:sp modelId="{B0EAB742-ABF6-4C07-A550-EB00F2F36334}">
      <dsp:nvSpPr>
        <dsp:cNvPr id="0" name=""/>
        <dsp:cNvSpPr/>
      </dsp:nvSpPr>
      <dsp:spPr>
        <a:xfrm>
          <a:off x="6816736" y="4278300"/>
          <a:ext cx="2525507" cy="1123840"/>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1" kern="1200"/>
            <a:t>  </a:t>
          </a:r>
          <a:r>
            <a:rPr lang="en-US" sz="1700" b="0" kern="1200"/>
            <a:t>MS Office</a:t>
          </a:r>
        </a:p>
        <a:p>
          <a:pPr marL="0" lvl="0" indent="0" algn="ctr" defTabSz="755650">
            <a:lnSpc>
              <a:spcPct val="90000"/>
            </a:lnSpc>
            <a:spcBef>
              <a:spcPct val="0"/>
            </a:spcBef>
            <a:spcAft>
              <a:spcPct val="35000"/>
            </a:spcAft>
            <a:buNone/>
          </a:pPr>
          <a:r>
            <a:rPr lang="en-US" sz="1700" b="0" kern="1200"/>
            <a:t> Teams</a:t>
          </a:r>
        </a:p>
      </dsp:txBody>
      <dsp:txXfrm>
        <a:off x="7378656" y="4278300"/>
        <a:ext cx="1401667" cy="112384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a:p>
        </p:txBody>
      </p:sp>
      <p:sp>
        <p:nvSpPr>
          <p:cNvPr id="132098" name="Rectangle 2"/>
          <p:cNvSpPr>
            <a:spLocks noGrp="1" noRot="1" noChangeAspect="1" noChangeArrowheads="1" noTextEdit="1"/>
          </p:cNvSpPr>
          <p:nvPr>
            <p:ph type="sldImg"/>
          </p:nvPr>
        </p:nvSpPr>
        <p:spPr>
          <a:xfrm>
            <a:off x="409575" y="696913"/>
            <a:ext cx="6203950" cy="3490912"/>
          </a:xfrm>
          <a:ln/>
        </p:spPr>
      </p:sp>
      <p:sp>
        <p:nvSpPr>
          <p:cNvPr id="132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This is our</a:t>
            </a:r>
            <a:r>
              <a:rPr lang="en-US" baseline="0" dirty="0">
                <a:latin typeface="Arial"/>
                <a:cs typeface="Arial"/>
              </a:rPr>
              <a:t> overall Accreditation methodology distilled down to one slide.  M&amp;S is the Foundation, but each of the other three areas requires </a:t>
            </a:r>
            <a:r>
              <a:rPr lang="en-US" dirty="0">
                <a:latin typeface="Arial"/>
                <a:cs typeface="Arial"/>
              </a:rPr>
              <a:t>its</a:t>
            </a:r>
            <a:r>
              <a:rPr lang="en-US" baseline="0" dirty="0">
                <a:latin typeface="Arial"/>
                <a:cs typeface="Arial"/>
              </a:rPr>
              <a:t> own separate Accreditation conducted by an Accredited SME.</a:t>
            </a:r>
          </a:p>
          <a:p>
            <a:endParaRPr lang="en-US" baseline="0"/>
          </a:p>
          <a:p>
            <a:r>
              <a:rPr lang="en-US" baseline="0" dirty="0"/>
              <a:t>It’s our opinion that many organizations/units, simply hand wave those aspects of the overall Accreditation. They are comfortable with their own Team and SOPs- and don’t ensure that the simulation and the purpose for which it is being used are still accredited following upgrades to software or hardware. They don’t seek out true SMEs who are current operationally and tactically are fighting/training against a credible Threat.  They don’t use peer review to ensure the analytical outcomes of their simulations are accredited- just as you would a professional paper or research project.</a:t>
            </a:r>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10</a:t>
            </a:fld>
            <a:endParaRPr lang="en-US"/>
          </a:p>
        </p:txBody>
      </p:sp>
    </p:spTree>
    <p:extLst>
      <p:ext uri="{BB962C8B-B14F-4D97-AF65-F5344CB8AC3E}">
        <p14:creationId xmlns:p14="http://schemas.microsoft.com/office/powerpoint/2010/main" val="243526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This Tutorial is developed from</a:t>
            </a:r>
            <a:r>
              <a:rPr lang="en-US" baseline="0"/>
              <a:t> IITSEC paper 21213 “A Framework for the Accreditation of Simulation-Based Experiments”.</a:t>
            </a:r>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a:p>
        </p:txBody>
      </p:sp>
    </p:spTree>
    <p:extLst>
      <p:ext uri="{BB962C8B-B14F-4D97-AF65-F5344CB8AC3E}">
        <p14:creationId xmlns:p14="http://schemas.microsoft.com/office/powerpoint/2010/main" val="305409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1283810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193">
              <a:defRPr/>
            </a:pPr>
            <a:r>
              <a:rPr lang="en-US" dirty="0">
                <a:latin typeface="Arial"/>
                <a:cs typeface="Arial"/>
              </a:rPr>
              <a:t>Accreditation of the modeling and simulations is the foundation of the overall accreditation. </a:t>
            </a:r>
            <a:r>
              <a:rPr lang="en-US">
                <a:latin typeface="Arial"/>
                <a:cs typeface="Arial"/>
              </a:rPr>
              <a:t>During this part of the tutorial, I’ll be discussing these five components of simulation-based experiment accreditation, with some examples of the MBL framework we use to accredit the M&amp;S. </a:t>
            </a:r>
            <a:endParaRPr lang="en-US"/>
          </a:p>
          <a:p>
            <a:pPr defTabSz="940193">
              <a:defRPr/>
            </a:pPr>
            <a:endParaRPr lang="en-US" dirty="0">
              <a:latin typeface="Arial"/>
              <a:cs typeface="Arial"/>
            </a:endParaRPr>
          </a:p>
          <a:p>
            <a:pPr defTabSz="940193">
              <a:defRPr/>
            </a:pPr>
            <a:r>
              <a:rPr lang="en-US" dirty="0">
                <a:latin typeface="Arial"/>
                <a:cs typeface="Arial"/>
              </a:rPr>
              <a:t>A problem with any of these components has a ripple effect and can compound issues in the other areas that need to be accredited.</a:t>
            </a:r>
            <a:endParaRPr lang="en-US" dirty="0"/>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defTabSz="959340">
              <a:defRPr/>
            </a:pPr>
            <a:fld id="{85D9B890-3B6E-417C-BD92-47816D5AB620}" type="slidenum">
              <a:rPr lang="en-US">
                <a:solidFill>
                  <a:srgbClr val="000000"/>
                </a:solidFill>
              </a:rPr>
              <a:pPr defTabSz="959340">
                <a:defRPr/>
              </a:pPr>
              <a:t>13</a:t>
            </a:fld>
            <a:endParaRPr lang="en-US">
              <a:solidFill>
                <a:srgbClr val="000000"/>
              </a:solidFill>
            </a:endParaRPr>
          </a:p>
        </p:txBody>
      </p:sp>
    </p:spTree>
    <p:extLst>
      <p:ext uri="{BB962C8B-B14F-4D97-AF65-F5344CB8AC3E}">
        <p14:creationId xmlns:p14="http://schemas.microsoft.com/office/powerpoint/2010/main" val="215934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Here we see those five areas, the processes associated with them, and examples of some of the tools and resources MBL uses during the accreditation process, all of which ultimately leads to the overall M&amp;S accreditation.  </a:t>
            </a:r>
          </a:p>
          <a:p>
            <a:endParaRPr lang="en-US" dirty="0">
              <a:cs typeface="Arial"/>
            </a:endParaRPr>
          </a:p>
        </p:txBody>
      </p:sp>
      <p:sp>
        <p:nvSpPr>
          <p:cNvPr id="4" name="Slide Number Placeholder 3"/>
          <p:cNvSpPr>
            <a:spLocks noGrp="1"/>
          </p:cNvSpPr>
          <p:nvPr>
            <p:ph type="sldNum" sz="quarter" idx="10"/>
          </p:nvPr>
        </p:nvSpPr>
        <p:spPr/>
        <p:txBody>
          <a:bodyPr/>
          <a:lstStyle/>
          <a:p>
            <a:pPr defTabSz="959340">
              <a:defRPr/>
            </a:pPr>
            <a:fld id="{85D9B890-3B6E-417C-BD92-47816D5AB620}" type="slidenum">
              <a:rPr lang="en-US">
                <a:solidFill>
                  <a:srgbClr val="000000"/>
                </a:solidFill>
              </a:rPr>
              <a:pPr defTabSz="959340">
                <a:defRPr/>
              </a:pPr>
              <a:t>14</a:t>
            </a:fld>
            <a:endParaRPr lang="en-US">
              <a:solidFill>
                <a:srgbClr val="000000"/>
              </a:solidFill>
            </a:endParaRPr>
          </a:p>
        </p:txBody>
      </p:sp>
    </p:spTree>
    <p:extLst>
      <p:ext uri="{BB962C8B-B14F-4D97-AF65-F5344CB8AC3E}">
        <p14:creationId xmlns:p14="http://schemas.microsoft.com/office/powerpoint/2010/main" val="3093428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193">
              <a:defRPr/>
            </a:pPr>
            <a:r>
              <a:rPr lang="en-US"/>
              <a:t>The first component of the accreditation process is modeling. </a:t>
            </a:r>
          </a:p>
          <a:p>
            <a:pPr defTabSz="940193">
              <a:defRPr/>
            </a:pPr>
            <a:endParaRPr lang="en-US" dirty="0">
              <a:latin typeface="Arial"/>
              <a:cs typeface="Arial"/>
            </a:endParaRPr>
          </a:p>
          <a:p>
            <a:pPr defTabSz="940193">
              <a:defRPr/>
            </a:pPr>
            <a:r>
              <a:rPr lang="en-US" dirty="0">
                <a:latin typeface="Arial"/>
                <a:cs typeface="Arial"/>
              </a:rPr>
              <a:t>A model is “a physical, mathematical or otherwise logical representation of a system, entity, phenomenon or process.” The fidelity of a model—how detailed it is--depends on its intended use. If I’m going to train to be a fighter pilot, the model of the cockpit I train in should replicate a real-world cockpit as closely as possible. </a:t>
            </a:r>
          </a:p>
          <a:p>
            <a:pPr defTabSz="940193">
              <a:defRPr/>
            </a:pPr>
            <a:endParaRPr lang="en-US" dirty="0">
              <a:latin typeface="Arial"/>
              <a:cs typeface="Arial"/>
            </a:endParaRPr>
          </a:p>
          <a:p>
            <a:pPr defTabSz="940193">
              <a:defRPr/>
            </a:pPr>
            <a:r>
              <a:rPr lang="en-US" dirty="0">
                <a:latin typeface="Arial"/>
                <a:cs typeface="Arial"/>
              </a:rPr>
              <a:t>A simulation is a method for implementing a model over time. So if I’m flying in the cockpit of the flight simulator, and I look at the ground below me, every leaf on every tree does not have to be modeled. The intended use of the simulator is to teach me to fly. As long as the trees are adequately represented, their level of fidelity is less important than the cockpit.  </a:t>
            </a:r>
          </a:p>
          <a:p>
            <a:pPr defTabSz="940193">
              <a:defRPr/>
            </a:pPr>
            <a:endParaRPr lang="en-US" dirty="0">
              <a:latin typeface="Arial"/>
              <a:cs typeface="Arial"/>
            </a:endParaRPr>
          </a:p>
          <a:p>
            <a:pPr defTabSz="940193">
              <a:defRPr/>
            </a:pPr>
            <a:r>
              <a:rPr lang="en-US" dirty="0">
                <a:latin typeface="Arial"/>
                <a:cs typeface="Arial"/>
              </a:rPr>
              <a:t>For experimentation and analysis, MBL’s Modeling &amp; Simulation Branch (MSB) uses One Semi-Automated Forces, or </a:t>
            </a:r>
            <a:r>
              <a:rPr lang="en-US" dirty="0" err="1">
                <a:latin typeface="Arial"/>
                <a:cs typeface="Arial"/>
              </a:rPr>
              <a:t>OneSAF</a:t>
            </a:r>
            <a:r>
              <a:rPr lang="en-US" dirty="0">
                <a:latin typeface="Arial"/>
                <a:cs typeface="Arial"/>
              </a:rPr>
              <a:t>: a brigade-and-below, composable, entity-level computer generated forces simulation. </a:t>
            </a:r>
          </a:p>
          <a:p>
            <a:endParaRPr lang="en-US" dirty="0">
              <a:cs typeface="Arial"/>
            </a:endParaRPr>
          </a:p>
          <a:p>
            <a:endParaRPr lang="en-US"/>
          </a:p>
          <a:p>
            <a:endParaRPr lang="en-US"/>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698937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193">
              <a:defRPr/>
            </a:pPr>
            <a:r>
              <a:rPr lang="en-US" dirty="0">
                <a:latin typeface="Arial"/>
                <a:cs typeface="Arial"/>
              </a:rPr>
              <a:t>Some key lessons in the process of model development</a:t>
            </a:r>
          </a:p>
          <a:p>
            <a:pPr defTabSz="940193">
              <a:defRPr/>
            </a:pPr>
            <a:endParaRPr lang="en-US"/>
          </a:p>
          <a:p>
            <a:pPr defTabSz="940193">
              <a:defRPr/>
            </a:pPr>
            <a:r>
              <a:rPr lang="en-US" dirty="0">
                <a:latin typeface="Arial"/>
                <a:cs typeface="Arial"/>
              </a:rPr>
              <a:t>- Ensure you have a clear idea of what the model should look like and how it should perform. Document the model specs and expectations. </a:t>
            </a:r>
          </a:p>
          <a:p>
            <a:pPr defTabSz="940193">
              <a:defRPr/>
            </a:pPr>
            <a:r>
              <a:rPr lang="en-US" dirty="0">
                <a:latin typeface="Arial"/>
                <a:cs typeface="Arial"/>
              </a:rPr>
              <a:t>- Sometimes in the course of testing a model in </a:t>
            </a:r>
            <a:r>
              <a:rPr lang="en-US" dirty="0" err="1">
                <a:latin typeface="Arial"/>
                <a:cs typeface="Arial"/>
              </a:rPr>
              <a:t>OneSAF</a:t>
            </a:r>
            <a:r>
              <a:rPr lang="en-US" dirty="0">
                <a:latin typeface="Arial"/>
                <a:cs typeface="Arial"/>
              </a:rPr>
              <a:t>, there may be areas where the model falls short of its real-world counterpart. It would be great if every model could be played at the highest, most realistic level of detail, but there are hardware, resource and time constraints, and tradeoffs are inevitable.</a:t>
            </a:r>
          </a:p>
          <a:p>
            <a:pPr defTabSz="940193">
              <a:defRPr/>
            </a:pPr>
            <a:r>
              <a:rPr lang="en-US" dirty="0">
                <a:latin typeface="Arial"/>
                <a:cs typeface="Arial"/>
              </a:rPr>
              <a:t>- If changes are requested along the way, document them. A verbal request can be either forgotten or misunderstood.  </a:t>
            </a:r>
          </a:p>
          <a:p>
            <a:pPr defTabSz="940193">
              <a:defRPr/>
            </a:pPr>
            <a:r>
              <a:rPr lang="en-US" dirty="0">
                <a:latin typeface="Arial"/>
                <a:cs typeface="Arial"/>
              </a:rPr>
              <a:t>- Periodic progress reports keep the development process manageable. A demo halfway through can confirm it’s what the customer is expecting, or can head off a misunderstanding and save valuable time. </a:t>
            </a:r>
          </a:p>
          <a:p>
            <a:pPr defTabSz="940193">
              <a:defRPr/>
            </a:pPr>
            <a:endParaRPr lang="en-US"/>
          </a:p>
          <a:p>
            <a:pPr defTabSz="940193">
              <a:defRPr/>
            </a:pPr>
            <a:r>
              <a:rPr lang="en-US" dirty="0">
                <a:latin typeface="Arial"/>
                <a:cs typeface="Arial"/>
              </a:rPr>
              <a:t>Stakeholder consensus and transparency throughout the accreditation process promote a higher degree of confidence in the simulation and the results of the experiment.  </a:t>
            </a:r>
          </a:p>
          <a:p>
            <a:pPr defTabSz="940193">
              <a:defRPr/>
            </a:pPr>
            <a:endParaRPr lang="en-US"/>
          </a:p>
          <a:p>
            <a:pPr defTabSz="940193">
              <a:defRPr/>
            </a:pPr>
            <a:endParaRPr lang="en-US"/>
          </a:p>
          <a:p>
            <a:pPr defTabSz="940193">
              <a:defRPr/>
            </a:pPr>
            <a:r>
              <a:rPr lang="en-US" dirty="0">
                <a:latin typeface="Arial"/>
                <a:cs typeface="Arial"/>
              </a:rPr>
              <a:t> </a:t>
            </a:r>
          </a:p>
          <a:p>
            <a:pPr defTabSz="940193">
              <a:defRPr/>
            </a:pPr>
            <a:endParaRPr lang="en-US"/>
          </a:p>
          <a:p>
            <a:pPr defTabSz="940193">
              <a:defRPr/>
            </a:pPr>
            <a:endParaRPr lang="en-US"/>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495260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area, Interoperability of Simulations, answers the question, “Do the simulations work together correctly?” It’s a simple question for a complex effort.   </a:t>
            </a:r>
          </a:p>
          <a:p>
            <a:endParaRPr lang="en-US"/>
          </a:p>
          <a:p>
            <a:r>
              <a:rPr lang="en-US"/>
              <a:t>For experimentation within a federation, each individual simulation should be accredited, but the federation as a whole must also be accredited. When MBL has served as the M&amp;S lead for an experiment, the M&amp;S Branch Chief has served as the overall accrediting agent. </a:t>
            </a:r>
          </a:p>
          <a:p>
            <a:endParaRPr lang="en-US"/>
          </a:p>
          <a:p>
            <a:r>
              <a:rPr lang="en-US"/>
              <a:t>When we have participated in a large distributed </a:t>
            </a:r>
            <a:r>
              <a:rPr lang="en-US" err="1"/>
              <a:t>SIMEXp</a:t>
            </a:r>
            <a:r>
              <a:rPr lang="en-US"/>
              <a:t> (20,00 to 50,000 entities), interoperability testing consisted of a crawl-walk-run process. Once our respective simulations were connected, we started out with “I see you, you see me”, and built the testing from there, with all simulations being able to shoot at and cause damage to the opposing forces’ entities. Interoperability testing included terrain correlation: if an entity in our simulation was standing at a certain grid coordinate, did it appear at the same location and elevation in another simulation?</a:t>
            </a:r>
          </a:p>
          <a:p>
            <a:endParaRPr lang="en-US"/>
          </a:p>
          <a:p>
            <a:r>
              <a:rPr lang="en-US"/>
              <a:t>The definition of interoperability here refers to different models or simulations operating together. But even when you are experimenting with a single simulation, there can be interoperability issues to look out for. </a:t>
            </a:r>
          </a:p>
          <a:p>
            <a:endParaRPr lang="en-US"/>
          </a:p>
          <a:p>
            <a:r>
              <a:rPr lang="en-US"/>
              <a:t>During one </a:t>
            </a:r>
            <a:r>
              <a:rPr lang="en-US" err="1"/>
              <a:t>SIMEXp</a:t>
            </a:r>
            <a:r>
              <a:rPr lang="en-US"/>
              <a:t>, MBL was using </a:t>
            </a:r>
            <a:r>
              <a:rPr lang="en-US" err="1"/>
              <a:t>OneSAF</a:t>
            </a:r>
            <a:r>
              <a:rPr lang="en-US"/>
              <a:t> in distributed mode, as a cluster. Within that cluster, all entities looked the same on any monitor. Right before the experiment, we added a separate computer running </a:t>
            </a:r>
            <a:r>
              <a:rPr lang="en-US" err="1"/>
              <a:t>OneSAF</a:t>
            </a:r>
            <a:r>
              <a:rPr lang="en-US"/>
              <a:t> in standalone mode, so an observer could connect to the cluster and see a ground truth view of the battle.  </a:t>
            </a:r>
          </a:p>
          <a:p>
            <a:endParaRPr lang="en-US"/>
          </a:p>
          <a:p>
            <a:r>
              <a:rPr lang="en-US"/>
              <a:t>One of the entities modeled in the cluster—an Unmanned Aerial Vehicle--appeared on the standalone computer as a large blimp instead. This was caused by the UAV being incorrectly mapped. Within the computers in the cluster, the UAV appeared correctly—the mapping issue did not affect the icon. But when the UAV was sent across HLA to be displayed on the single computer, that receiving computer didn’t understand the mapping and displayed a blimp icon: the </a:t>
            </a:r>
            <a:r>
              <a:rPr lang="en-US" err="1"/>
              <a:t>OneSAF</a:t>
            </a:r>
            <a:r>
              <a:rPr lang="en-US"/>
              <a:t> equivalent of “I don’t know what this is”. </a:t>
            </a:r>
          </a:p>
          <a:p>
            <a:endParaRPr lang="en-US"/>
          </a:p>
          <a:p>
            <a:r>
              <a:rPr lang="en-US"/>
              <a:t>We didn’t thoroughly test the standalone computer well in advance of the </a:t>
            </a:r>
            <a:r>
              <a:rPr lang="en-US" err="1"/>
              <a:t>SIMEXp</a:t>
            </a:r>
            <a:r>
              <a:rPr lang="en-US"/>
              <a:t>. Some assumptions were made: the standalone computer had the correct version of the software, and it was only receiving entities. We use standalone computers like these all the time—but the UAV was a new entity, and hadn’t been mapped. Since then, we’ve added this interoperability check to our quality control checklist as we prepare for our experiments: verify that all entities appear correctly on other computers connected to the original cluster.  </a:t>
            </a:r>
          </a:p>
          <a:p>
            <a:endParaRPr lang="en-US"/>
          </a:p>
          <a:p>
            <a:r>
              <a:rPr lang="en-US"/>
              <a:t>There were two lessons learned here. The first is to test the same way as you’re going to execute. The second is to avoid making assumptions—even though something has worked before, it still needs to be tested. Documented integration plans and quality control checklists help prevent this kind of situation. Even experienced airline pilots have to do a pre-flight checklist.     </a:t>
            </a:r>
          </a:p>
        </p:txBody>
      </p:sp>
      <p:sp>
        <p:nvSpPr>
          <p:cNvPr id="4" name="Slide Number Placeholder 3"/>
          <p:cNvSpPr>
            <a:spLocks noGrp="1"/>
          </p:cNvSpPr>
          <p:nvPr>
            <p:ph type="sldNum" sz="quarter" idx="5"/>
          </p:nvPr>
        </p:nvSpPr>
        <p:spPr/>
        <p:txBody>
          <a:bodyPr/>
          <a:lstStyle/>
          <a:p>
            <a:pPr defTabSz="959340">
              <a:defRPr/>
            </a:pPr>
            <a:fld id="{85D9B890-3B6E-417C-BD92-47816D5AB620}" type="slidenum">
              <a:rPr lang="en-US">
                <a:solidFill>
                  <a:srgbClr val="000000"/>
                </a:solidFill>
              </a:rPr>
              <a:pPr defTabSz="959340">
                <a:defRPr/>
              </a:pPr>
              <a:t>17</a:t>
            </a:fld>
            <a:endParaRPr lang="en-US">
              <a:solidFill>
                <a:srgbClr val="000000"/>
              </a:solidFill>
            </a:endParaRPr>
          </a:p>
        </p:txBody>
      </p:sp>
    </p:spTree>
    <p:extLst>
      <p:ext uri="{BB962C8B-B14F-4D97-AF65-F5344CB8AC3E}">
        <p14:creationId xmlns:p14="http://schemas.microsoft.com/office/powerpoint/2010/main" val="3734285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The next component of the M&amp;S accreditation is verification. The M&amp;S needs to accurately represent the developers’ description and specifications. Verification answers the question,</a:t>
            </a:r>
            <a:r>
              <a:rPr lang="en-US" baseline="0" dirty="0">
                <a:latin typeface="Arial"/>
                <a:cs typeface="Arial"/>
              </a:rPr>
              <a:t> </a:t>
            </a:r>
            <a:r>
              <a:rPr lang="en-US" dirty="0">
                <a:latin typeface="Arial"/>
                <a:cs typeface="Arial"/>
              </a:rPr>
              <a:t>“Does the M&amp;S work as intended?” </a:t>
            </a:r>
          </a:p>
          <a:p>
            <a:endParaRPr lang="en-US"/>
          </a:p>
          <a:p>
            <a:r>
              <a:rPr lang="en-US" dirty="0">
                <a:latin typeface="Arial"/>
                <a:cs typeface="Arial"/>
              </a:rPr>
              <a:t>There are two essential components to the verification process: logical verification and code verification. </a:t>
            </a:r>
          </a:p>
          <a:p>
            <a:endParaRPr lang="en-US" dirty="0">
              <a:latin typeface="Arial"/>
              <a:cs typeface="Arial"/>
            </a:endParaRPr>
          </a:p>
          <a:p>
            <a:r>
              <a:rPr lang="en-US" dirty="0">
                <a:latin typeface="Arial"/>
                <a:cs typeface="Arial"/>
              </a:rPr>
              <a:t>Logical verification that takes place early in the development process helps to fix design errors before the actual coding happens. Code verification determines whether the logic that has been verified has been properly implemented in the code.  </a:t>
            </a:r>
            <a:endParaRPr lang="en-US" dirty="0">
              <a:cs typeface="Arial"/>
            </a:endParaRPr>
          </a:p>
          <a:p>
            <a:endParaRPr lang="en-US"/>
          </a:p>
          <a:p>
            <a:endParaRPr lang="en-US"/>
          </a:p>
        </p:txBody>
      </p:sp>
      <p:sp>
        <p:nvSpPr>
          <p:cNvPr id="4" name="Slide Number Placeholder 3"/>
          <p:cNvSpPr>
            <a:spLocks noGrp="1"/>
          </p:cNvSpPr>
          <p:nvPr>
            <p:ph type="sldNum" sz="quarter" idx="5"/>
          </p:nvPr>
        </p:nvSpPr>
        <p:spPr/>
        <p:txBody>
          <a:bodyPr/>
          <a:lstStyle/>
          <a:p>
            <a:pPr defTabSz="959340">
              <a:defRPr/>
            </a:pPr>
            <a:fld id="{85D9B890-3B6E-417C-BD92-47816D5AB620}" type="slidenum">
              <a:rPr lang="en-US">
                <a:solidFill>
                  <a:srgbClr val="000000"/>
                </a:solidFill>
              </a:rPr>
              <a:pPr defTabSz="959340">
                <a:defRPr/>
              </a:pPr>
              <a:t>18</a:t>
            </a:fld>
            <a:endParaRPr lang="en-US">
              <a:solidFill>
                <a:srgbClr val="000000"/>
              </a:solidFill>
            </a:endParaRPr>
          </a:p>
        </p:txBody>
      </p:sp>
    </p:spTree>
    <p:extLst>
      <p:ext uri="{BB962C8B-B14F-4D97-AF65-F5344CB8AC3E}">
        <p14:creationId xmlns:p14="http://schemas.microsoft.com/office/powerpoint/2010/main" val="2306180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193">
              <a:defRPr/>
            </a:pPr>
            <a:r>
              <a:rPr lang="en-US"/>
              <a:t>If you’re an end user, verification resources include training from the developers, the software manuals, and test threads: step-by-step use cases, to guide you through how something should work. When a new version is released, conducting regression testing will help you verify whether changes have impacted the software. If it’s software you’ve worked with before, and you’ve requested fixes in previous versions, you’ll need to verify that the fixes have been carried forward. </a:t>
            </a:r>
          </a:p>
          <a:p>
            <a:pPr defTabSz="940193">
              <a:defRPr/>
            </a:pPr>
            <a:endParaRPr lang="en-US"/>
          </a:p>
          <a:p>
            <a:pPr defTabSz="940193">
              <a:defRPr/>
            </a:pPr>
            <a:r>
              <a:rPr lang="en-US"/>
              <a:t>In the case of </a:t>
            </a:r>
            <a:r>
              <a:rPr lang="en-US" err="1"/>
              <a:t>OneSAF</a:t>
            </a:r>
            <a:r>
              <a:rPr lang="en-US"/>
              <a:t>, PM </a:t>
            </a:r>
            <a:r>
              <a:rPr lang="en-US" err="1"/>
              <a:t>OneSAF</a:t>
            </a:r>
            <a:r>
              <a:rPr lang="en-US"/>
              <a:t> verifies the unclassified software release. MBL conducts simulation experiments in the Battle Lab Collaborative Simulation Environment, a closed classified network that enables distributed simulation experimentation and collaboration. A team of BLCSE developers takes the unclassified software, ingests the classified data, and runs its own verification process.  </a:t>
            </a:r>
            <a:endParaRPr lang="en-US" baseline="0"/>
          </a:p>
          <a:p>
            <a:endParaRPr lang="en-US" baseline="0"/>
          </a:p>
          <a:p>
            <a:r>
              <a:rPr lang="en-US" baseline="0"/>
              <a:t>As the end user, verification for MBL is continuous throughout the software lifecycle. We start participating in the </a:t>
            </a:r>
            <a:r>
              <a:rPr lang="en-US" baseline="0" err="1"/>
              <a:t>OneSAF</a:t>
            </a:r>
            <a:r>
              <a:rPr lang="en-US" baseline="0"/>
              <a:t> verification process as early as possible</a:t>
            </a:r>
            <a:r>
              <a:rPr lang="en-US"/>
              <a:t>.</a:t>
            </a:r>
            <a:r>
              <a:rPr lang="en-US" baseline="0"/>
              <a:t> PM </a:t>
            </a:r>
            <a:r>
              <a:rPr lang="en-US" baseline="0" err="1"/>
              <a:t>OneSAF’s</a:t>
            </a:r>
            <a:r>
              <a:rPr lang="en-US" baseline="0"/>
              <a:t> Early User Assessment allows us to provide feedback before an official release. For the BLCSE classified version, MBL tests what’s been added since the last version, reviews parametric data that’s been added, and tracks that fixes are carried forward. </a:t>
            </a:r>
          </a:p>
          <a:p>
            <a:endParaRPr lang="en-US" baseline="0"/>
          </a:p>
          <a:p>
            <a:r>
              <a:rPr lang="en-US" baseline="0"/>
              <a:t>One size doesn’t fit all sometimes when you are verifying whether something works as intended.  </a:t>
            </a:r>
          </a:p>
          <a:p>
            <a:endParaRPr lang="en-US"/>
          </a:p>
          <a:p>
            <a:r>
              <a:rPr lang="en-US"/>
              <a:t>One example is the Assault Building behavior in </a:t>
            </a:r>
            <a:r>
              <a:rPr lang="en-US" err="1"/>
              <a:t>OneSAF</a:t>
            </a:r>
            <a:r>
              <a:rPr lang="en-US"/>
              <a:t>. We used this behavior whenever there was an urban fight in the </a:t>
            </a:r>
            <a:r>
              <a:rPr lang="en-US" err="1"/>
              <a:t>SIMEXp</a:t>
            </a:r>
            <a:r>
              <a:rPr lang="en-US"/>
              <a:t> and it worked for our needs. Then a new version of </a:t>
            </a:r>
            <a:r>
              <a:rPr lang="en-US" err="1"/>
              <a:t>OneSAF</a:t>
            </a:r>
            <a:r>
              <a:rPr lang="en-US"/>
              <a:t> was released, and the behavior had changed. The first step used to be that the entities moved directly to the building and lined up, or ”stacked”, alongside it before entering the building for the assault. But after the change, the first step was that the entities</a:t>
            </a:r>
            <a:r>
              <a:rPr lang="en-US" baseline="0"/>
              <a:t> moved into position to cordon off the building—surrounding and isolating it--</a:t>
            </a:r>
            <a:r>
              <a:rPr lang="en-US"/>
              <a:t>and then approached the building to enter and conduct the assault. In an urban area, going building to building, this change had a more generic approach to the process and exposed the entities to enemy fire.</a:t>
            </a:r>
          </a:p>
          <a:p>
            <a:endParaRPr lang="en-US"/>
          </a:p>
          <a:p>
            <a:r>
              <a:rPr lang="en-US"/>
              <a:t>In this case, the behavior wasn’t broken. Was it</a:t>
            </a:r>
            <a:r>
              <a:rPr lang="en-US" baseline="0"/>
              <a:t> working as the developers intended? Yes. But it had unintended consequences for the way that we used that behavior. </a:t>
            </a:r>
            <a:r>
              <a:rPr lang="en-US"/>
              <a:t>MBL was able to request that the original behavior be added back, under a new name, </a:t>
            </a:r>
          </a:p>
          <a:p>
            <a:endParaRPr lang="en-US"/>
          </a:p>
          <a:p>
            <a:r>
              <a:rPr lang="en-US"/>
              <a:t>This leads us to the next step in the accreditation process: validation. </a:t>
            </a:r>
          </a:p>
        </p:txBody>
      </p:sp>
      <p:sp>
        <p:nvSpPr>
          <p:cNvPr id="4" name="Slide Number Placeholder 3"/>
          <p:cNvSpPr>
            <a:spLocks noGrp="1"/>
          </p:cNvSpPr>
          <p:nvPr>
            <p:ph type="sldNum" sz="quarter" idx="5"/>
          </p:nvPr>
        </p:nvSpPr>
        <p:spPr/>
        <p:txBody>
          <a:bodyPr/>
          <a:lstStyle/>
          <a:p>
            <a:pPr defTabSz="959340">
              <a:defRPr/>
            </a:pPr>
            <a:fld id="{85D9B890-3B6E-417C-BD92-47816D5AB620}" type="slidenum">
              <a:rPr lang="en-US">
                <a:solidFill>
                  <a:srgbClr val="000000"/>
                </a:solidFill>
              </a:rPr>
              <a:pPr defTabSz="959340">
                <a:defRPr/>
              </a:pPr>
              <a:t>19</a:t>
            </a:fld>
            <a:endParaRPr lang="en-US">
              <a:solidFill>
                <a:srgbClr val="000000"/>
              </a:solidFill>
            </a:endParaRPr>
          </a:p>
        </p:txBody>
      </p:sp>
    </p:spTree>
    <p:extLst>
      <p:ext uri="{BB962C8B-B14F-4D97-AF65-F5344CB8AC3E}">
        <p14:creationId xmlns:p14="http://schemas.microsoft.com/office/powerpoint/2010/main" val="1022624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theme throughout our tutorial is that An Accredited Simulation does NOT guarantee Accredited results- M&amp;S Professionals must understand this and not fall into the trap that because at one point in time, under very certain conditions, a simulation was Accredited.  Many things can change that render that Accreditation invalid.</a:t>
            </a:r>
          </a:p>
          <a:p>
            <a:endParaRPr lang="en-US" dirty="0"/>
          </a:p>
          <a:p>
            <a:r>
              <a:rPr lang="en-US" dirty="0"/>
              <a:t>Review VV&amp;A for a common understanding among the attendees.</a:t>
            </a:r>
          </a:p>
          <a:p>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2</a:t>
            </a:fld>
            <a:endParaRPr lang="en-US"/>
          </a:p>
        </p:txBody>
      </p:sp>
    </p:spTree>
    <p:extLst>
      <p:ext uri="{BB962C8B-B14F-4D97-AF65-F5344CB8AC3E}">
        <p14:creationId xmlns:p14="http://schemas.microsoft.com/office/powerpoint/2010/main" val="4130980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it comes to complex systems, there is no such thing as a perfect model or simulation. Validation is the process of examining whether the M&amp;S accurately represents the real world in terms of the intended use.  </a:t>
            </a:r>
          </a:p>
          <a:p>
            <a:endParaRPr lang="en-US" dirty="0">
              <a:latin typeface="Arial"/>
              <a:cs typeface="Arial"/>
            </a:endParaRPr>
          </a:p>
          <a:p>
            <a:r>
              <a:rPr lang="en-US" dirty="0">
                <a:latin typeface="Arial"/>
                <a:cs typeface="Arial"/>
              </a:rPr>
              <a:t>There are two main components of validation: structural validation and output validation.</a:t>
            </a:r>
            <a:endParaRPr lang="en-US" dirty="0"/>
          </a:p>
          <a:p>
            <a:r>
              <a:rPr lang="en-US" dirty="0">
                <a:latin typeface="Arial"/>
                <a:cs typeface="Arial"/>
              </a:rPr>
              <a:t> </a:t>
            </a:r>
            <a:endParaRPr lang="en-US"/>
          </a:p>
          <a:p>
            <a:r>
              <a:rPr lang="en-US" dirty="0">
                <a:latin typeface="Arial"/>
                <a:cs typeface="Arial"/>
              </a:rPr>
              <a:t>The focus of structural validation is on how the M&amp;S is constructed in the context of the intended use. This includes examining the M&amp;S architecture and algorithms and determining whether all the individual parts of the M&amp;S, such as sensors, weapons, behaviors and terrain, represent their real-world counterparts well enough. </a:t>
            </a:r>
          </a:p>
          <a:p>
            <a:endParaRPr lang="en-US" dirty="0">
              <a:latin typeface="Arial"/>
              <a:cs typeface="Arial"/>
            </a:endParaRPr>
          </a:p>
          <a:p>
            <a:r>
              <a:rPr lang="en-US" dirty="0">
                <a:latin typeface="Arial"/>
                <a:cs typeface="Arial"/>
              </a:rPr>
              <a:t>MBL conducts validation before every experiment. We test the maximum range of all sensors, the minimum and maximum range of all munitions, and the lethality of those munitions against every potential target to be played, both friendly and threat. We conduct the validation on flat terrain, to eliminate any terrain interference. The operational terrain may limit a sensor’s line of sight, for example, but we want to find out before we run the simulation experiment whether the sensors have the potential to reach their maximum range. </a:t>
            </a:r>
          </a:p>
          <a:p>
            <a:endParaRPr lang="en-US" dirty="0">
              <a:latin typeface="Arial"/>
              <a:cs typeface="Arial"/>
            </a:endParaRPr>
          </a:p>
          <a:p>
            <a:r>
              <a:rPr lang="en-US" dirty="0">
                <a:latin typeface="Arial"/>
                <a:cs typeface="Arial"/>
              </a:rPr>
              <a:t>The other main component of validation is the output validation. How well do the results compare with the real world? It shouldn’t take firing fifteen bullets to wound a soldier on open terrain who’s not in body armor. Is the output reasonable relative to the input? If the threat forces outnumber the friendly forces 10 to 1, but the friendly side wins the fight 9 times out of 10, that would not be considered a reasonable result.  </a:t>
            </a:r>
          </a:p>
          <a:p>
            <a:endParaRPr lang="en-US" dirty="0">
              <a:latin typeface="Arial"/>
              <a:cs typeface="Arial"/>
            </a:endParaRPr>
          </a:p>
          <a:p>
            <a:r>
              <a:rPr lang="en-US" dirty="0">
                <a:latin typeface="Arial"/>
                <a:cs typeface="Arial"/>
              </a:rPr>
              <a:t>There are different methods of conducting validation, like expert consensus or comparison with historical results. MBL uses face validation. Subject matter experts, or SMEs, are a hallmark of face validation, since they compare the simulation structure and output to their area of expertise in the real world. MBL has its own internal SMEs, but we rely on our experimentation partners like the Army Capability Managers, or ACMs, the Threat Emulation Force, or TEFOR, and other SMEs to review the results of our validation. Let’s look at the steps of a face validation process. </a:t>
            </a:r>
          </a:p>
          <a:p>
            <a:endParaRPr lang="en-US" dirty="0">
              <a:latin typeface="Arial"/>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pPr defTabSz="959340">
              <a:defRPr/>
            </a:pPr>
            <a:fld id="{85D9B890-3B6E-417C-BD92-47816D5AB620}" type="slidenum">
              <a:rPr lang="en-US">
                <a:solidFill>
                  <a:srgbClr val="000000"/>
                </a:solidFill>
              </a:rPr>
              <a:pPr defTabSz="959340">
                <a:defRPr/>
              </a:pPr>
              <a:t>20</a:t>
            </a:fld>
            <a:endParaRPr lang="en-US">
              <a:solidFill>
                <a:srgbClr val="000000"/>
              </a:solidFill>
            </a:endParaRPr>
          </a:p>
        </p:txBody>
      </p:sp>
    </p:spTree>
    <p:extLst>
      <p:ext uri="{BB962C8B-B14F-4D97-AF65-F5344CB8AC3E}">
        <p14:creationId xmlns:p14="http://schemas.microsoft.com/office/powerpoint/2010/main" val="1301243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533A7-33E1-E1A8-9C1A-D06D9C7496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DBA70F-E992-43F4-C211-9607981AF9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DE76AC-E14E-972F-2395-D2621DC210F4}"/>
              </a:ext>
            </a:extLst>
          </p:cNvPr>
          <p:cNvSpPr>
            <a:spLocks noGrp="1"/>
          </p:cNvSpPr>
          <p:nvPr>
            <p:ph type="body" idx="1"/>
          </p:nvPr>
        </p:nvSpPr>
        <p:spPr/>
        <p:txBody>
          <a:bodyPr/>
          <a:lstStyle/>
          <a:p>
            <a:r>
              <a:rPr lang="en-US" dirty="0">
                <a:latin typeface="Arial"/>
                <a:cs typeface="Arial"/>
              </a:rPr>
              <a:t>For MBL, the face validation process happens in two phases.  </a:t>
            </a:r>
          </a:p>
          <a:p>
            <a:endParaRPr lang="en-US" dirty="0">
              <a:latin typeface="Arial"/>
              <a:cs typeface="Arial"/>
            </a:endParaRPr>
          </a:p>
          <a:p>
            <a:r>
              <a:rPr lang="en-US"/>
              <a:t>The first phase starts with the force structure: what entities need to be played? From that list, we use Linux scripts we’ve developed to extract their components--the weapons, munitions and sensors--to create a WMSL. </a:t>
            </a:r>
            <a:endParaRPr lang="en-US" dirty="0"/>
          </a:p>
          <a:p>
            <a:r>
              <a:rPr lang="en-US"/>
              <a:t>Once we develop a scenario, we test and collect data to answer these questions: do sensors acquire at their maximum range? Are weapons able to fire to their maximum range? Do the munitions cause the appropriate damage effects? </a:t>
            </a:r>
            <a:endParaRPr lang="en-US" dirty="0"/>
          </a:p>
          <a:p>
            <a:endParaRPr lang="en-US" dirty="0"/>
          </a:p>
          <a:p>
            <a:r>
              <a:rPr lang="en-US"/>
              <a:t>The data is analyzed to ensure the actual results meet the expected performance. For this part of the validation, we enlist the help of subject matter experts to review those results and identify the issues. </a:t>
            </a:r>
            <a:endParaRPr lang="en-US" dirty="0"/>
          </a:p>
          <a:p>
            <a:endParaRPr lang="en-US" dirty="0"/>
          </a:p>
          <a:p>
            <a:endParaRPr lang="en-US" dirty="0">
              <a:latin typeface="Arial"/>
              <a:cs typeface="Arial"/>
            </a:endParaRPr>
          </a:p>
          <a:p>
            <a:endParaRPr lang="en-US" dirty="0">
              <a:latin typeface="Arial"/>
              <a:cs typeface="Arial"/>
            </a:endParaRPr>
          </a:p>
        </p:txBody>
      </p:sp>
      <p:sp>
        <p:nvSpPr>
          <p:cNvPr id="4" name="Slide Number Placeholder 3">
            <a:extLst>
              <a:ext uri="{FF2B5EF4-FFF2-40B4-BE49-F238E27FC236}">
                <a16:creationId xmlns:a16="http://schemas.microsoft.com/office/drawing/2014/main" id="{7EED3A91-AC9E-5D2B-E549-7549AD7A0C40}"/>
              </a:ext>
            </a:extLst>
          </p:cNvPr>
          <p:cNvSpPr>
            <a:spLocks noGrp="1"/>
          </p:cNvSpPr>
          <p:nvPr>
            <p:ph type="sldNum" sz="quarter" idx="5"/>
          </p:nvPr>
        </p:nvSpPr>
        <p:spPr/>
        <p:txBody>
          <a:bodyPr/>
          <a:lstStyle/>
          <a:p>
            <a:pPr defTabSz="959340">
              <a:defRPr/>
            </a:pPr>
            <a:fld id="{85D9B890-3B6E-417C-BD92-47816D5AB620}" type="slidenum">
              <a:rPr lang="en-US">
                <a:solidFill>
                  <a:srgbClr val="000000"/>
                </a:solidFill>
              </a:rPr>
              <a:pPr defTabSz="959340">
                <a:defRPr/>
              </a:pPr>
              <a:t>21</a:t>
            </a:fld>
            <a:endParaRPr lang="en-US">
              <a:solidFill>
                <a:srgbClr val="000000"/>
              </a:solidFill>
            </a:endParaRPr>
          </a:p>
        </p:txBody>
      </p:sp>
    </p:spTree>
    <p:extLst>
      <p:ext uri="{BB962C8B-B14F-4D97-AF65-F5344CB8AC3E}">
        <p14:creationId xmlns:p14="http://schemas.microsoft.com/office/powerpoint/2010/main" val="3585428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E8852-9906-E3B7-A2E4-A56D9189C4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C0FEFF-FB81-06F4-6B8B-BB0A94E564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8156FD-7E13-229E-9784-9A589BDC636A}"/>
              </a:ext>
            </a:extLst>
          </p:cNvPr>
          <p:cNvSpPr>
            <a:spLocks noGrp="1"/>
          </p:cNvSpPr>
          <p:nvPr>
            <p:ph type="body" idx="1"/>
          </p:nvPr>
        </p:nvSpPr>
        <p:spPr/>
        <p:txBody>
          <a:bodyPr/>
          <a:lstStyle/>
          <a:p>
            <a:r>
              <a:rPr lang="en-US"/>
              <a:t>Once we have conducted face validation and the results have been analyzed, there are three options: document that the model has been validated, fix the shortcomings and revalidate, or develop a workaround. </a:t>
            </a:r>
          </a:p>
          <a:p>
            <a:endParaRPr lang="en-US" dirty="0">
              <a:latin typeface="Arial"/>
              <a:cs typeface="Arial"/>
            </a:endParaRPr>
          </a:p>
          <a:p>
            <a:r>
              <a:rPr lang="en-US" dirty="0">
                <a:latin typeface="Arial"/>
                <a:cs typeface="Arial"/>
              </a:rPr>
              <a:t>One example of a workaround happened during a simulation experiment where an issue with the classified data resulted in a vehicle’s munition causing no damage. There was not time to request new data, and the particular munition was not the focus of the experiment. With the recommendation and approval of the threat proponent, the basic load of a similar munition on the vehicle was doubled to make up for it. </a:t>
            </a:r>
          </a:p>
          <a:p>
            <a:endParaRPr lang="en-US" dirty="0">
              <a:latin typeface="Arial"/>
              <a:cs typeface="Arial"/>
            </a:endParaRPr>
          </a:p>
          <a:p>
            <a:r>
              <a:rPr lang="en-US" dirty="0">
                <a:latin typeface="Arial"/>
                <a:cs typeface="Arial"/>
              </a:rPr>
              <a:t>Shortcomings and workarounds are documented for the final validation memo, which is signed by both the friendly and threat proponents as part of the accreditation process.  </a:t>
            </a:r>
          </a:p>
          <a:p>
            <a:endParaRPr lang="en-US" dirty="0">
              <a:cs typeface="Arial"/>
            </a:endParaRPr>
          </a:p>
          <a:p>
            <a:endParaRPr lang="en-US" dirty="0"/>
          </a:p>
          <a:p>
            <a:endParaRPr lang="en-US" dirty="0">
              <a:latin typeface="Arial"/>
              <a:cs typeface="Arial"/>
            </a:endParaRPr>
          </a:p>
          <a:p>
            <a:endParaRPr lang="en-US" dirty="0">
              <a:latin typeface="Arial"/>
              <a:cs typeface="Arial"/>
            </a:endParaRPr>
          </a:p>
        </p:txBody>
      </p:sp>
      <p:sp>
        <p:nvSpPr>
          <p:cNvPr id="4" name="Slide Number Placeholder 3">
            <a:extLst>
              <a:ext uri="{FF2B5EF4-FFF2-40B4-BE49-F238E27FC236}">
                <a16:creationId xmlns:a16="http://schemas.microsoft.com/office/drawing/2014/main" id="{1C0B0A3B-7B8F-1915-6A02-4BDC90B8FCB6}"/>
              </a:ext>
            </a:extLst>
          </p:cNvPr>
          <p:cNvSpPr>
            <a:spLocks noGrp="1"/>
          </p:cNvSpPr>
          <p:nvPr>
            <p:ph type="sldNum" sz="quarter" idx="5"/>
          </p:nvPr>
        </p:nvSpPr>
        <p:spPr/>
        <p:txBody>
          <a:bodyPr/>
          <a:lstStyle/>
          <a:p>
            <a:pPr defTabSz="959340">
              <a:defRPr/>
            </a:pPr>
            <a:fld id="{85D9B890-3B6E-417C-BD92-47816D5AB620}" type="slidenum">
              <a:rPr lang="en-US">
                <a:solidFill>
                  <a:srgbClr val="000000"/>
                </a:solidFill>
              </a:rPr>
              <a:pPr defTabSz="959340">
                <a:defRPr/>
              </a:pPr>
              <a:t>22</a:t>
            </a:fld>
            <a:endParaRPr lang="en-US">
              <a:solidFill>
                <a:srgbClr val="000000"/>
              </a:solidFill>
            </a:endParaRPr>
          </a:p>
        </p:txBody>
      </p:sp>
    </p:spTree>
    <p:extLst>
      <p:ext uri="{BB962C8B-B14F-4D97-AF65-F5344CB8AC3E}">
        <p14:creationId xmlns:p14="http://schemas.microsoft.com/office/powerpoint/2010/main" val="475734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Authoritative data is the last area we’ll talk about for M&amp;S accreditation.  </a:t>
            </a:r>
          </a:p>
          <a:p>
            <a:endParaRPr lang="en-US"/>
          </a:p>
          <a:p>
            <a:r>
              <a:rPr lang="en-US" dirty="0">
                <a:latin typeface="Arial"/>
                <a:cs typeface="Arial"/>
              </a:rPr>
              <a:t>In first-person shooter video games like Call of Duty, the representations of gravity, sound and collisions can appear very lifelike. A weapon’s rate of fire, magazine capacity, and accuracy may be somewhat realistic. </a:t>
            </a:r>
          </a:p>
          <a:p>
            <a:endParaRPr lang="en-US"/>
          </a:p>
          <a:p>
            <a:r>
              <a:rPr lang="en-US"/>
              <a:t>But M&amp;S experimentation data needs to come from an authoritative source. OneSAF uses parametric data for models</a:t>
            </a:r>
            <a:r>
              <a:rPr lang="en-US" baseline="0"/>
              <a:t> and only uses the data that has been produced by </a:t>
            </a:r>
            <a:r>
              <a:rPr lang="en-US"/>
              <a:t>the U.S. Army’s Combat Capabilities Development Command (DEVCOM) </a:t>
            </a:r>
            <a:r>
              <a:rPr lang="en-US" baseline="0"/>
              <a:t>Data Analysis Center</a:t>
            </a:r>
            <a:r>
              <a:rPr lang="en-US"/>
              <a:t> (DAC). The scientists and engineers who work for DEVCOM provide the performance specifications for the entities to be modeled, which is then given to DAC for conversion into parametric data.</a:t>
            </a:r>
            <a:r>
              <a:rPr lang="en-US" baseline="0"/>
              <a:t> </a:t>
            </a:r>
            <a:endParaRPr lang="en-US"/>
          </a:p>
          <a:p>
            <a:endParaRPr lang="en-US" baseline="0" dirty="0">
              <a:cs typeface="Arial"/>
            </a:endParaRPr>
          </a:p>
          <a:p>
            <a:endParaRPr lang="en-US" baseline="0"/>
          </a:p>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7948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193">
              <a:defRPr/>
            </a:pPr>
            <a:r>
              <a:rPr lang="en-US"/>
              <a:t>Using DAC as the example of an authoritative data source, the first step to getting the data is developing a list of platforms to be modeled. The list is submitted to DAC, who produces a list of accepted and rejected pairings for review by the customer—in this case, the appropriate proponents for the platforms, with MBL acting as the intermediary. </a:t>
            </a:r>
          </a:p>
          <a:p>
            <a:pPr defTabSz="940193">
              <a:defRPr/>
            </a:pPr>
            <a:endParaRPr lang="en-US"/>
          </a:p>
          <a:p>
            <a:pPr defTabSz="940193">
              <a:defRPr/>
            </a:pPr>
            <a:r>
              <a:rPr lang="en-US"/>
              <a:t>Once the parametric data is received, and it has been verified to include everything that was requested, the data is ingested into the simulation.  </a:t>
            </a:r>
          </a:p>
          <a:p>
            <a:pPr defTabSz="940193">
              <a:defRPr/>
            </a:pPr>
            <a:endParaRPr lang="en-US"/>
          </a:p>
          <a:p>
            <a:pPr defTabSz="940193">
              <a:defRPr/>
            </a:pPr>
            <a:r>
              <a:rPr lang="en-US"/>
              <a:t>As MBL verifies and validates the data in </a:t>
            </a:r>
            <a:r>
              <a:rPr lang="en-US" err="1"/>
              <a:t>OneSAF</a:t>
            </a:r>
            <a:r>
              <a:rPr lang="en-US"/>
              <a:t>, internal SMEs work with maneuver and other experts who serve as the final arbitrators in the MBL’s data VV&amp;A process. If there are model deficiencies, they can be corrected by DAC, if time permits, or by the MBL M&amp;S team in consultation with the appropriate SME. </a:t>
            </a:r>
          </a:p>
          <a:p>
            <a:pPr defTabSz="940193">
              <a:defRPr/>
            </a:pPr>
            <a:endParaRPr lang="en-US"/>
          </a:p>
          <a:p>
            <a:pPr defTabSz="940193">
              <a:defRPr/>
            </a:pPr>
            <a:r>
              <a:rPr lang="en-US"/>
              <a:t>The result, once the validation report has been signed, is the proper accreditation of the final M&amp;S component, the authoritative data. </a:t>
            </a:r>
          </a:p>
          <a:p>
            <a:endParaRPr lang="en-US"/>
          </a:p>
          <a:p>
            <a:pPr defTabSz="940193">
              <a:defRPr/>
            </a:pPr>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defTabSz="959340">
              <a:defRPr/>
            </a:pPr>
            <a:fld id="{85D9B890-3B6E-417C-BD92-47816D5AB620}" type="slidenum">
              <a:rPr lang="en-US">
                <a:solidFill>
                  <a:srgbClr val="000000"/>
                </a:solidFill>
              </a:rPr>
              <a:pPr defTabSz="959340">
                <a:defRPr/>
              </a:pPr>
              <a:t>24</a:t>
            </a:fld>
            <a:endParaRPr lang="en-US">
              <a:solidFill>
                <a:srgbClr val="000000"/>
              </a:solidFill>
            </a:endParaRPr>
          </a:p>
        </p:txBody>
      </p:sp>
    </p:spTree>
    <p:extLst>
      <p:ext uri="{BB962C8B-B14F-4D97-AF65-F5344CB8AC3E}">
        <p14:creationId xmlns:p14="http://schemas.microsoft.com/office/powerpoint/2010/main" val="2416107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area which is easy to “handwave” or wish away. All organizations must ensure that Information Assurance requirements (anti virus/anti intrusion software and hardware) do not accidently “un-accredit) the simulation. </a:t>
            </a:r>
          </a:p>
          <a:p>
            <a:endParaRPr lang="en-US" dirty="0"/>
          </a:p>
          <a:p>
            <a:r>
              <a:rPr lang="en-US" dirty="0"/>
              <a:t>Networks are constantly being upgraded- simulation users must ensure with EVERY change that those changes don’t adversely affect the simulation’s performance or it’s performance with other simulations.  </a:t>
            </a:r>
          </a:p>
          <a:p>
            <a:endParaRPr lang="en-US" dirty="0"/>
          </a:p>
          <a:p>
            <a:r>
              <a:rPr lang="en-US" dirty="0"/>
              <a:t>The same goes for software and hardware updates- each change has the potential to greatly- or discretely influence simulation performance with could change performance and outcomes. We expect computers to just work, until they don’t or until a problem or mistake affects your accreditation.</a:t>
            </a:r>
          </a:p>
          <a:p>
            <a:endParaRPr lang="en-US" dirty="0"/>
          </a:p>
          <a:p>
            <a:r>
              <a:rPr lang="en-US" dirty="0"/>
              <a:t>Most organizations will be concerned about two types of accreditation-</a:t>
            </a:r>
          </a:p>
          <a:p>
            <a:endParaRPr lang="en-US" dirty="0"/>
          </a:p>
          <a:p>
            <a:r>
              <a:rPr lang="en-US" dirty="0"/>
              <a:t>Accreditation of the experiment &amp; System accreditation as it relates to Security Compliance</a:t>
            </a:r>
          </a:p>
          <a:p>
            <a:endParaRPr lang="en-US" dirty="0"/>
          </a:p>
          <a:p>
            <a:r>
              <a:rPr lang="en-US" dirty="0"/>
              <a:t>The balance of these two is always a challenge.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1962747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 Know under what conditions your event is being conducted.</a:t>
            </a:r>
          </a:p>
          <a:p>
            <a:endParaRPr lang="en-US" dirty="0"/>
          </a:p>
          <a:p>
            <a:r>
              <a:rPr lang="en-US" dirty="0"/>
              <a:t>Changes to the environment lead to pitfalls that can risk the accreditation of your event.</a:t>
            </a:r>
          </a:p>
          <a:p>
            <a:endParaRPr lang="en-US" dirty="0"/>
          </a:p>
          <a:p>
            <a:r>
              <a:rPr lang="en-US" dirty="0"/>
              <a:t>Changes could result from a mistake (wrong configuration, unintended updates, or a failed component)</a:t>
            </a:r>
          </a:p>
          <a:p>
            <a:endParaRPr lang="en-US" dirty="0"/>
          </a:p>
          <a:p>
            <a:r>
              <a:rPr lang="en-US" dirty="0"/>
              <a:t>Changes could be intentional – (system or software update, new applications, peripheral changes)</a:t>
            </a:r>
          </a:p>
        </p:txBody>
      </p:sp>
      <p:sp>
        <p:nvSpPr>
          <p:cNvPr id="4" name="Slide Number Placeholder 3"/>
          <p:cNvSpPr>
            <a:spLocks noGrp="1"/>
          </p:cNvSpPr>
          <p:nvPr>
            <p:ph type="sldNum" sz="quarter" idx="10"/>
          </p:nvPr>
        </p:nvSpPr>
        <p:spPr/>
        <p:txBody>
          <a:bodyPr/>
          <a:lstStyle/>
          <a:p>
            <a:fld id="{85D9B890-3B6E-417C-BD92-47816D5AB620}" type="slidenum">
              <a:rPr lang="en-US" smtClean="0"/>
              <a:pPr/>
              <a:t>26</a:t>
            </a:fld>
            <a:endParaRPr lang="en-US"/>
          </a:p>
        </p:txBody>
      </p:sp>
    </p:spTree>
    <p:extLst>
      <p:ext uri="{BB962C8B-B14F-4D97-AF65-F5344CB8AC3E}">
        <p14:creationId xmlns:p14="http://schemas.microsoft.com/office/powerpoint/2010/main" val="1565771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 </a:t>
            </a:r>
            <a:r>
              <a:rPr lang="en-US">
                <a:latin typeface="Arial"/>
                <a:cs typeface="Arial"/>
              </a:rPr>
              <a:t>Accreditation of the physical and computational environment is a quality assurance process using authoritative sources, conforming to well developed standards, and realized through the attestation by subject matter experts that perform verification and validation of all the parts of the Physical and </a:t>
            </a:r>
            <a:r>
              <a:rPr lang="en-US" err="1">
                <a:latin typeface="Arial"/>
                <a:cs typeface="Arial"/>
              </a:rPr>
              <a:t>COmputationl</a:t>
            </a:r>
            <a:r>
              <a:rPr lang="en-US">
                <a:latin typeface="Arial"/>
                <a:cs typeface="Arial"/>
              </a:rPr>
              <a:t> environment.</a:t>
            </a:r>
          </a:p>
          <a:p>
            <a:endParaRPr lang="en-US" dirty="0">
              <a:latin typeface="Arial"/>
              <a:cs typeface="Arial"/>
            </a:endParaRPr>
          </a:p>
          <a:p>
            <a:r>
              <a:rPr lang="en-US"/>
              <a:t>MBL’s Process-</a:t>
            </a:r>
          </a:p>
          <a:p>
            <a:r>
              <a:rPr lang="en-US"/>
              <a:t>Across the four areas Hardware, Software, Network, and the Footprint/Physical Environment you can see the verification and validation required to “Accredit” these areas.</a:t>
            </a:r>
          </a:p>
          <a:p>
            <a:r>
              <a:rPr lang="en-US" dirty="0">
                <a:latin typeface="Arial"/>
                <a:cs typeface="Arial"/>
              </a:rPr>
              <a:t>(summarize the column)</a:t>
            </a:r>
          </a:p>
          <a:p>
            <a:endParaRPr lang="en-US" dirty="0">
              <a:latin typeface="Arial"/>
              <a:cs typeface="Arial"/>
            </a:endParaRPr>
          </a:p>
          <a:p>
            <a:r>
              <a:rPr lang="en-US" dirty="0">
                <a:latin typeface="Arial"/>
                <a:cs typeface="Arial"/>
              </a:rPr>
              <a:t>MBL Tools/Resources-</a:t>
            </a:r>
          </a:p>
          <a:p>
            <a:r>
              <a:rPr lang="en-US" dirty="0">
                <a:latin typeface="Arial"/>
                <a:cs typeface="Arial"/>
              </a:rPr>
              <a:t>The third column shows the authoritative sources MBL uses to verify and validate these four areas.</a:t>
            </a:r>
          </a:p>
          <a:p>
            <a:r>
              <a:rPr lang="en-US" dirty="0">
                <a:latin typeface="Arial"/>
                <a:cs typeface="Arial"/>
              </a:rPr>
              <a:t>(summarize the column)</a:t>
            </a:r>
          </a:p>
          <a:p>
            <a:endParaRPr lang="en-US" dirty="0">
              <a:latin typeface="Arial"/>
              <a:cs typeface="Arial"/>
            </a:endParaRPr>
          </a:p>
          <a:p>
            <a:r>
              <a:rPr lang="en-US" dirty="0">
                <a:latin typeface="Arial"/>
                <a:cs typeface="Arial"/>
              </a:rPr>
              <a:t>So who accredits the Physical and Computational Environment? As the Technical services manager I’m the overall attestation agent an provide my accreditation assessment to the Technical Services Branch chief and the MBL director who ultimately sign the experiment or event Accreditation memo.</a:t>
            </a:r>
          </a:p>
          <a:p>
            <a:r>
              <a:rPr lang="en-US" dirty="0">
                <a:latin typeface="Arial"/>
                <a:cs typeface="Arial"/>
              </a:rPr>
              <a:t>I use Attestation agents across the four areas and these personnel must be trained and certified in their area of expertise (System Administrators, Network Engineers, System Subject Matter Experts, System Integrators).</a:t>
            </a:r>
          </a:p>
          <a:p>
            <a:endParaRPr lang="en-US" dirty="0">
              <a:cs typeface="Arial"/>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59340">
              <a:defRPr/>
            </a:pPr>
            <a:fld id="{85D9B890-3B6E-417C-BD92-47816D5AB620}" type="slidenum">
              <a:rPr lang="en-US">
                <a:solidFill>
                  <a:srgbClr val="000000"/>
                </a:solidFill>
              </a:rPr>
              <a:pPr defTabSz="959340">
                <a:defRPr/>
              </a:pPr>
              <a:t>27</a:t>
            </a:fld>
            <a:endParaRPr lang="en-US">
              <a:solidFill>
                <a:srgbClr val="000000"/>
              </a:solidFill>
            </a:endParaRPr>
          </a:p>
        </p:txBody>
      </p:sp>
    </p:spTree>
    <p:extLst>
      <p:ext uri="{BB962C8B-B14F-4D97-AF65-F5344CB8AC3E}">
        <p14:creationId xmlns:p14="http://schemas.microsoft.com/office/powerpoint/2010/main" val="1202197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9521" y="4356509"/>
            <a:ext cx="6393045" cy="4957714"/>
          </a:xfrm>
        </p:spPr>
        <p:txBody>
          <a:bodyPr/>
          <a:lstStyle/>
          <a:p>
            <a:pPr defTabSz="966424">
              <a:defRPr/>
            </a:pPr>
            <a:r>
              <a:rPr lang="en-US"/>
              <a:t>Ensure that hardware specs that were used in the M&amp;S V&amp;V are the same used on the experiment footprint. </a:t>
            </a:r>
          </a:p>
          <a:p>
            <a:pPr defTabSz="966424">
              <a:defRPr/>
            </a:pPr>
            <a:r>
              <a:rPr lang="en-US"/>
              <a:t>Preferably the V&amp;V is conducted on the actual experiment footprint. </a:t>
            </a:r>
          </a:p>
          <a:p>
            <a:pPr defTabSz="966424">
              <a:defRPr/>
            </a:pPr>
            <a:r>
              <a:rPr lang="en-US" dirty="0"/>
              <a:t>How do we Accredit Hardware?</a:t>
            </a:r>
          </a:p>
          <a:p>
            <a:pPr defTabSz="966424">
              <a:defRPr/>
            </a:pPr>
            <a:r>
              <a:rPr lang="en-US" dirty="0"/>
              <a:t>-Verify standardization across use-cases, checking specifications versus requirements</a:t>
            </a:r>
          </a:p>
          <a:p>
            <a:pPr defTabSz="966424">
              <a:defRPr/>
            </a:pPr>
            <a:r>
              <a:rPr lang="en-US" dirty="0"/>
              <a:t>--”Pure-Fleeting” by use case reduces run-time variables</a:t>
            </a:r>
          </a:p>
          <a:p>
            <a:pPr defTabSz="966424">
              <a:defRPr/>
            </a:pPr>
            <a:r>
              <a:rPr lang="en-US" dirty="0"/>
              <a:t>-Do you have the correct quantities and configuration of systems?</a:t>
            </a:r>
          </a:p>
          <a:p>
            <a:pPr defTabSz="966424">
              <a:defRPr/>
            </a:pPr>
            <a:r>
              <a:rPr lang="en-US" dirty="0"/>
              <a:t>--Number of systems required</a:t>
            </a:r>
          </a:p>
          <a:p>
            <a:pPr defTabSz="966424">
              <a:defRPr/>
            </a:pPr>
            <a:r>
              <a:rPr lang="en-US" dirty="0"/>
              <a:t>--Compute, Memory, and Storage sufficient for each use-case</a:t>
            </a:r>
          </a:p>
          <a:p>
            <a:pPr defTabSz="966424">
              <a:defRPr/>
            </a:pPr>
            <a:r>
              <a:rPr lang="en-US" dirty="0"/>
              <a:t>--Are there specific graphics requirements that have been accounted for</a:t>
            </a:r>
          </a:p>
          <a:p>
            <a:pPr defTabSz="966424">
              <a:defRPr/>
            </a:pPr>
            <a:r>
              <a:rPr lang="en-US" dirty="0"/>
              <a:t>-Check “as built” to validated requirements.</a:t>
            </a:r>
          </a:p>
          <a:p>
            <a:pPr defTabSz="966424">
              <a:defRPr/>
            </a:pPr>
            <a:r>
              <a:rPr lang="en-US" dirty="0"/>
              <a:t>--SOP for use-case designs</a:t>
            </a:r>
          </a:p>
          <a:p>
            <a:pPr defTabSz="966424">
              <a:defRPr/>
            </a:pPr>
            <a:r>
              <a:rPr lang="en-US" dirty="0"/>
              <a:t>--Experiment Design requirements (number of systems for each use-case)</a:t>
            </a:r>
          </a:p>
          <a:p>
            <a:pPr defTabSz="966424">
              <a:defRPr/>
            </a:pPr>
            <a:r>
              <a:rPr lang="en-US" dirty="0"/>
              <a:t>--Configuration vs. design guides (RTFM)</a:t>
            </a:r>
          </a:p>
          <a:p>
            <a:pPr defTabSz="966424">
              <a:defRPr/>
            </a:pPr>
            <a:r>
              <a:rPr lang="en-US" dirty="0"/>
              <a:t>--Configuration vs. Validated Design from prior testing.</a:t>
            </a:r>
          </a:p>
          <a:p>
            <a:pPr defTabSz="966424">
              <a:defRPr/>
            </a:pPr>
            <a:r>
              <a:rPr lang="en-US" dirty="0"/>
              <a:t>How can you verify Hardware?- Establish Standard Operating Procedures  that include hardware standardization across the experiment or event footprint, this includes the simulation architecture, control stations, and operator workstations to ensure that the hardware specifications meet or exceed the software minimum/recommended requirements and are built on a known validated configuration.</a:t>
            </a:r>
          </a:p>
          <a:p>
            <a:pPr defTabSz="966424">
              <a:defRPr/>
            </a:pPr>
            <a:r>
              <a:rPr lang="en-US" dirty="0"/>
              <a:t>When developing these SOPs or conducting verification, use Authoritative sources- #1 RTFM!, and always refer to Prior Testing using “Known Good” builds and previously validated designs.</a:t>
            </a:r>
          </a:p>
          <a:p>
            <a:pPr defTabSz="966424">
              <a:defRPr/>
            </a:pPr>
            <a:r>
              <a:rPr lang="en-US" dirty="0"/>
              <a:t>Here a couple hardware related pit-falls that could have risked the performance and results of an accredited event.-</a:t>
            </a:r>
          </a:p>
          <a:p>
            <a:pPr defTabSz="966424">
              <a:defRPr/>
            </a:pPr>
            <a:r>
              <a:rPr lang="en-US" dirty="0"/>
              <a:t>Hard lesson- A customer provided web-based client user interface that performed well in their lab was integrated and tested locally on tower workstations that contained the required development tools used in integration. The vendor-stated requirements for the use interface were a “current browser at least XX version”. The experiment design called for a basic VDI windows desktop with a currently updated browser that met the stated requirements. During pre-execution testing the user interface had terrible browser performance with pixelated display and lag. The vendor had tested on laptops with integrated graphics and the local integration was completed on systems with a 1GB GPU. The execution design was modified to use a VDI use-case with a 2GB </a:t>
            </a:r>
            <a:r>
              <a:rPr lang="en-US" dirty="0" err="1"/>
              <a:t>vGPU</a:t>
            </a:r>
            <a:r>
              <a:rPr lang="en-US" dirty="0"/>
              <a:t> resulting in the expected performance. </a:t>
            </a:r>
          </a:p>
          <a:p>
            <a:pPr defTabSz="966424">
              <a:defRPr/>
            </a:pPr>
            <a:r>
              <a:rPr lang="en-US" dirty="0"/>
              <a:t>Hard lesson- We had one event when during execution the simulation would start gasping about mid-way through a run, (performance monitors showed message queue’s rapidly climbing and performance tanked). </a:t>
            </a:r>
            <a:r>
              <a:rPr lang="en-US" dirty="0" err="1"/>
              <a:t>Simcore</a:t>
            </a:r>
            <a:r>
              <a:rPr lang="en-US" dirty="0"/>
              <a:t> Logs showed errors in the message queue, excessive disk writes, and bloated swap files. Conducting a “forensic” run we identified an operator workstation with CPU usage and disk IOPS through the roof, which also had a 100Mbs network connection. The rest of the network was at 1Gbs. That workstation couldn’t keep up with the simulation traffic and was paging out messages that the NIC couldn’t keep up with eventually affecting the messaging at the </a:t>
            </a:r>
            <a:r>
              <a:rPr lang="en-US" dirty="0" err="1"/>
              <a:t>simcore</a:t>
            </a:r>
            <a:r>
              <a:rPr lang="en-US" dirty="0"/>
              <a:t> and affecting the entire simulation cluster. A simple swap-out of the cat-6 cable resolved the problem.</a:t>
            </a:r>
          </a:p>
          <a:p>
            <a:pPr defTabSz="966424">
              <a:defRPr/>
            </a:pPr>
            <a:endParaRPr lang="en-US" sz="1200" dirty="0">
              <a:cs typeface="Arial"/>
            </a:endParaRPr>
          </a:p>
          <a:p>
            <a:endParaRPr lang="en-US" dirty="0"/>
          </a:p>
        </p:txBody>
      </p:sp>
      <p:sp>
        <p:nvSpPr>
          <p:cNvPr id="4" name="Slide Number Placeholder 3"/>
          <p:cNvSpPr>
            <a:spLocks noGrp="1"/>
          </p:cNvSpPr>
          <p:nvPr>
            <p:ph type="sldNum" sz="quarter" idx="10"/>
          </p:nvPr>
        </p:nvSpPr>
        <p:spPr/>
        <p:txBody>
          <a:bodyPr/>
          <a:lstStyle/>
          <a:p>
            <a:pPr defTabSz="959426">
              <a:defRPr/>
            </a:pPr>
            <a:fld id="{85D9B890-3B6E-417C-BD92-47816D5AB620}" type="slidenum">
              <a:rPr lang="en-US">
                <a:solidFill>
                  <a:srgbClr val="000000"/>
                </a:solidFill>
              </a:rPr>
              <a:pPr defTabSz="959426">
                <a:defRPr/>
              </a:pPr>
              <a:t>28</a:t>
            </a:fld>
            <a:endParaRPr lang="en-US">
              <a:solidFill>
                <a:srgbClr val="000000"/>
              </a:solidFill>
            </a:endParaRPr>
          </a:p>
        </p:txBody>
      </p:sp>
    </p:spTree>
    <p:extLst>
      <p:ext uri="{BB962C8B-B14F-4D97-AF65-F5344CB8AC3E}">
        <p14:creationId xmlns:p14="http://schemas.microsoft.com/office/powerpoint/2010/main" val="1385225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5636" y="4340312"/>
            <a:ext cx="6600818" cy="5119152"/>
          </a:xfrm>
        </p:spPr>
        <p:txBody>
          <a:bodyPr/>
          <a:lstStyle/>
          <a:p>
            <a:r>
              <a:rPr lang="en-US"/>
              <a:t>Ensure that the Software being used in the event is the same Software baseline used during the M&amp;S VV&amp;A.</a:t>
            </a:r>
          </a:p>
          <a:p>
            <a:r>
              <a:rPr lang="en-US" dirty="0">
                <a:latin typeface="Arial"/>
                <a:cs typeface="Arial"/>
              </a:rPr>
              <a:t>How do you verify Software?</a:t>
            </a:r>
          </a:p>
          <a:p>
            <a:r>
              <a:rPr lang="en-US" dirty="0">
                <a:latin typeface="Arial"/>
                <a:cs typeface="Arial"/>
              </a:rPr>
              <a:t>-Ensure that your Software and Applications are the correct versions and comply with compatibility matrices.</a:t>
            </a:r>
          </a:p>
          <a:p>
            <a:r>
              <a:rPr lang="en-US" dirty="0">
                <a:latin typeface="Arial"/>
                <a:cs typeface="Arial"/>
              </a:rPr>
              <a:t>Software Verification- Each application should have a Software/Version Design Document that specifies the required runtime environment, this can be OS versions, minimum browser version, Java versions, drivers,  etc. </a:t>
            </a:r>
          </a:p>
          <a:p>
            <a:r>
              <a:rPr lang="en-US" dirty="0">
                <a:latin typeface="Arial"/>
                <a:cs typeface="Arial"/>
              </a:rPr>
              <a:t>MBL maintains an approved software list and keeps track of software dependencies. Non-baseline software added to the environment requires Configuration Control Board approval.  </a:t>
            </a:r>
          </a:p>
          <a:p>
            <a:r>
              <a:rPr lang="en-US" dirty="0">
                <a:latin typeface="Arial"/>
                <a:cs typeface="Arial"/>
              </a:rPr>
              <a:t>It’s not unusual to have outdated Java versions installed due to the dependencies of specific application requirements. </a:t>
            </a:r>
          </a:p>
          <a:p>
            <a:r>
              <a:rPr lang="en-US" dirty="0">
                <a:latin typeface="Arial"/>
                <a:cs typeface="Arial"/>
              </a:rPr>
              <a:t>As a DoD accredited closed restricted network this can affect the Information Assurance compliance level and needs to be documented. </a:t>
            </a:r>
          </a:p>
          <a:p>
            <a:r>
              <a:rPr lang="en-US" dirty="0">
                <a:latin typeface="Arial"/>
                <a:cs typeface="Arial"/>
              </a:rPr>
              <a:t>Implementing a period of non-disruption at the point of VV&amp;A &amp; M&amp;S accreditation is key to maintaining an accredited environment throughout the experiment. Any emergency changes need to be evaluated for effects on performance and results, approved by the accreditation authority, and may require an addendum to the accreditation document and/or the final report.</a:t>
            </a:r>
            <a:endParaRPr lang="en-US" sz="1400" dirty="0">
              <a:latin typeface="Arial"/>
              <a:cs typeface="Arial"/>
            </a:endParaRPr>
          </a:p>
          <a:p>
            <a:br>
              <a:rPr lang="en-US" sz="1400" dirty="0">
                <a:cs typeface="Arial"/>
              </a:rPr>
            </a:br>
            <a:endParaRPr lang="en-US" sz="1400">
              <a:cs typeface="Arial"/>
            </a:endParaRPr>
          </a:p>
          <a:p>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29</a:t>
            </a:fld>
            <a:endParaRPr lang="en-US"/>
          </a:p>
        </p:txBody>
      </p:sp>
    </p:spTree>
    <p:extLst>
      <p:ext uri="{BB962C8B-B14F-4D97-AF65-F5344CB8AC3E}">
        <p14:creationId xmlns:p14="http://schemas.microsoft.com/office/powerpoint/2010/main" val="1413660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Accreditation is part of the foundation for realistic training. To optimize training for operational dominance, we have to go beyond just accrediting the models themselves. The accreditation of an entire experiment—the models as well as the network, scenario, data and analysis—builds trust and provides the fidelity needed for realistic and effective training outcomes based on experimentation. </a:t>
            </a:r>
          </a:p>
          <a:p>
            <a:endParaRPr lang="en-US" dirty="0">
              <a:cs typeface="Arial" charset="0"/>
            </a:endParaRPr>
          </a:p>
          <a:p>
            <a:endParaRPr lang="en-US" dirty="0">
              <a:latin typeface="Arial"/>
              <a:cs typeface="Arial"/>
            </a:endParaRPr>
          </a:p>
          <a:p>
            <a:r>
              <a:rPr lang="en-US"/>
              <a:t>The value of simulation-based training is its ability to enable data-driven decision making. Accreditation of analysis methods and data sources helps to ensure that the data is reliable and can be used to objectively measure training effectiveness and identify areas for improvement.  </a:t>
            </a:r>
          </a:p>
          <a:p>
            <a:endParaRPr lang="en-US" dirty="0">
              <a:cs typeface="Arial"/>
            </a:endParaRPr>
          </a:p>
        </p:txBody>
      </p:sp>
      <p:sp>
        <p:nvSpPr>
          <p:cNvPr id="4" name="Slide Number Placeholder 3"/>
          <p:cNvSpPr>
            <a:spLocks noGrp="1"/>
          </p:cNvSpPr>
          <p:nvPr>
            <p:ph type="sldNum" sz="quarter" idx="10"/>
          </p:nvPr>
        </p:nvSpPr>
        <p:spPr/>
        <p:txBody>
          <a:bodyPr/>
          <a:lstStyle/>
          <a:p>
            <a:fld id="{85D9B890-3B6E-417C-BD92-47816D5AB620}" type="slidenum">
              <a:rPr lang="en-US" smtClean="0"/>
              <a:pPr/>
              <a:t>3</a:t>
            </a:fld>
            <a:endParaRPr lang="en-US"/>
          </a:p>
        </p:txBody>
      </p:sp>
    </p:spTree>
    <p:extLst>
      <p:ext uri="{BB962C8B-B14F-4D97-AF65-F5344CB8AC3E}">
        <p14:creationId xmlns:p14="http://schemas.microsoft.com/office/powerpoint/2010/main" val="1199311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5636" y="4340312"/>
            <a:ext cx="6600818" cy="5119152"/>
          </a:xfrm>
        </p:spPr>
        <p:txBody>
          <a:bodyPr/>
          <a:lstStyle/>
          <a:p>
            <a:r>
              <a:rPr lang="en-US"/>
              <a:t>Implement a Period of non-disruption</a:t>
            </a:r>
          </a:p>
          <a:p>
            <a:endParaRPr lang="en-US"/>
          </a:p>
          <a:p>
            <a:r>
              <a:rPr lang="en-US"/>
              <a:t>No Hardware or software changes (system security, antivirus, configuration settings, OS or Application software patches or updates, no hardware changes or firmware updates)</a:t>
            </a:r>
          </a:p>
          <a:p>
            <a:endParaRPr lang="en-US"/>
          </a:p>
          <a:p>
            <a:r>
              <a:rPr lang="en-US" err="1"/>
              <a:t>PoND</a:t>
            </a:r>
            <a:r>
              <a:rPr lang="en-US"/>
              <a:t> mut have a known start and end date during which all local and federated systems complete VV&amp;S</a:t>
            </a:r>
          </a:p>
          <a:p>
            <a:endParaRPr lang="en-US"/>
          </a:p>
          <a:p>
            <a:r>
              <a:rPr lang="en-US" err="1"/>
              <a:t>PoND</a:t>
            </a:r>
            <a:r>
              <a:rPr lang="en-US"/>
              <a:t> must have a Plan of Action and Milestones (</a:t>
            </a:r>
            <a:r>
              <a:rPr lang="en-US" err="1"/>
              <a:t>PoA&amp;M</a:t>
            </a:r>
            <a:r>
              <a:rPr lang="en-US"/>
              <a:t>) for implementing updates, patches, and environment changes post experiment</a:t>
            </a:r>
          </a:p>
          <a:p>
            <a:endParaRPr lang="en-US"/>
          </a:p>
          <a:p>
            <a:endParaRPr lang="en-US"/>
          </a:p>
        </p:txBody>
      </p:sp>
      <p:sp>
        <p:nvSpPr>
          <p:cNvPr id="4" name="Slide Number Placeholder 3"/>
          <p:cNvSpPr>
            <a:spLocks noGrp="1"/>
          </p:cNvSpPr>
          <p:nvPr>
            <p:ph type="sldNum" sz="quarter" idx="10"/>
          </p:nvPr>
        </p:nvSpPr>
        <p:spPr/>
        <p:txBody>
          <a:bodyPr/>
          <a:lstStyle/>
          <a:p>
            <a:pPr defTabSz="959426">
              <a:defRPr/>
            </a:pPr>
            <a:fld id="{85D9B890-3B6E-417C-BD92-47816D5AB620}" type="slidenum">
              <a:rPr lang="en-US">
                <a:solidFill>
                  <a:srgbClr val="000000"/>
                </a:solidFill>
              </a:rPr>
              <a:pPr defTabSz="959426">
                <a:defRPr/>
              </a:pPr>
              <a:t>30</a:t>
            </a:fld>
            <a:endParaRPr lang="en-US">
              <a:solidFill>
                <a:srgbClr val="000000"/>
              </a:solidFill>
            </a:endParaRPr>
          </a:p>
        </p:txBody>
      </p:sp>
    </p:spTree>
    <p:extLst>
      <p:ext uri="{BB962C8B-B14F-4D97-AF65-F5344CB8AC3E}">
        <p14:creationId xmlns:p14="http://schemas.microsoft.com/office/powerpoint/2010/main" val="1829076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5636" y="4340312"/>
            <a:ext cx="6600818" cy="5119152"/>
          </a:xfrm>
        </p:spPr>
        <p:txBody>
          <a:bodyPr/>
          <a:lstStyle/>
          <a:p>
            <a:pPr defTabSz="939912">
              <a:defRPr/>
            </a:pPr>
            <a:r>
              <a:rPr lang="en-US" sz="1400" dirty="0"/>
              <a:t>Hardware Performance- During V&amp;V and pre-execution rehearsals the Servers and Workstations are monitored using the OS performance tools as well as external monitoring tools and performance dash boards. CPU usage, Memory usage, and network throughput statistics are annotated to establish a baseline.</a:t>
            </a:r>
          </a:p>
          <a:p>
            <a:endParaRPr lang="en-US" sz="1400" dirty="0"/>
          </a:p>
          <a:p>
            <a:r>
              <a:rPr lang="en-US" sz="1400" dirty="0"/>
              <a:t>Software Performance- In the absence of error logs and blatant performance issues software performance can be subjective. Institutional experience is a key factor when determining performance. Are expected data-flows happening (Simulation to Mission Command stimulation and data outputs)? Are data outputs complete and as expected? Are user interfaces responsive and working as expected? Are communication and collaboration systems functional? </a:t>
            </a:r>
          </a:p>
          <a:p>
            <a:endParaRPr lang="en-US" dirty="0"/>
          </a:p>
          <a:p>
            <a:endParaRPr lang="en-US" dirty="0"/>
          </a:p>
          <a:p>
            <a:r>
              <a:rPr lang="en-US" dirty="0"/>
              <a:t>Anytime we update software baselines or make changes to hardware, we complete validation testing on the current applications suite.</a:t>
            </a:r>
          </a:p>
          <a:p>
            <a:r>
              <a:rPr lang="en-US" dirty="0"/>
              <a:t>-Standalone performance testing (functionality)</a:t>
            </a:r>
          </a:p>
          <a:p>
            <a:r>
              <a:rPr lang="en-US" dirty="0"/>
              <a:t>-Cluster performance testing (interoperability)</a:t>
            </a:r>
          </a:p>
          <a:p>
            <a:r>
              <a:rPr lang="en-US" dirty="0"/>
              <a:t>-User Assessments (acceptability) </a:t>
            </a:r>
          </a:p>
          <a:p>
            <a:endParaRPr lang="en-US" dirty="0"/>
          </a:p>
          <a:p>
            <a:r>
              <a:rPr lang="en-US" dirty="0"/>
              <a:t>When prepping for experiments we use the V&amp;V and pre-execution rehearsals to establish performance baselines.</a:t>
            </a:r>
          </a:p>
          <a:p>
            <a:r>
              <a:rPr lang="en-US" dirty="0"/>
              <a:t>During experiment runs we monitor and spot-check systems to ensure they are operating within the established performance baselines. (CPU/Memory usage, Disk I/Ops, network throughput)</a:t>
            </a:r>
          </a:p>
          <a:p>
            <a:r>
              <a:rPr lang="en-US" dirty="0"/>
              <a:t>Also we spot-check user assessments to ensure no changes to expected performance are occurring.</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31</a:t>
            </a:fld>
            <a:endParaRPr lang="en-US"/>
          </a:p>
        </p:txBody>
      </p:sp>
    </p:spTree>
    <p:extLst>
      <p:ext uri="{BB962C8B-B14F-4D97-AF65-F5344CB8AC3E}">
        <p14:creationId xmlns:p14="http://schemas.microsoft.com/office/powerpoint/2010/main" val="190967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32</a:t>
            </a:fld>
            <a:endParaRPr lang="en-US"/>
          </a:p>
        </p:txBody>
      </p:sp>
    </p:spTree>
    <p:extLst>
      <p:ext uri="{BB962C8B-B14F-4D97-AF65-F5344CB8AC3E}">
        <p14:creationId xmlns:p14="http://schemas.microsoft.com/office/powerpoint/2010/main" val="1592514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9B890-3B6E-417C-BD92-47816D5AB620}" type="slidenum">
              <a:rPr lang="en-US" smtClean="0"/>
              <a:pPr/>
              <a:t>33</a:t>
            </a:fld>
            <a:endParaRPr lang="en-US"/>
          </a:p>
        </p:txBody>
      </p:sp>
    </p:spTree>
    <p:extLst>
      <p:ext uri="{BB962C8B-B14F-4D97-AF65-F5344CB8AC3E}">
        <p14:creationId xmlns:p14="http://schemas.microsoft.com/office/powerpoint/2010/main" val="32025158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p:txBody>
      </p:sp>
      <p:sp>
        <p:nvSpPr>
          <p:cNvPr id="4" name="Slide Number Placeholder 3"/>
          <p:cNvSpPr>
            <a:spLocks noGrp="1"/>
          </p:cNvSpPr>
          <p:nvPr>
            <p:ph type="sldNum" sz="quarter" idx="10"/>
          </p:nvPr>
        </p:nvSpPr>
        <p:spPr/>
        <p:txBody>
          <a:bodyPr/>
          <a:lstStyle/>
          <a:p>
            <a:fld id="{85D9B890-3B6E-417C-BD92-47816D5AB620}" type="slidenum">
              <a:rPr lang="en-US" smtClean="0"/>
              <a:pPr/>
              <a:t>34</a:t>
            </a:fld>
            <a:endParaRPr lang="en-US"/>
          </a:p>
        </p:txBody>
      </p:sp>
    </p:spTree>
    <p:extLst>
      <p:ext uri="{BB962C8B-B14F-4D97-AF65-F5344CB8AC3E}">
        <p14:creationId xmlns:p14="http://schemas.microsoft.com/office/powerpoint/2010/main" val="1830929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p:txBody>
      </p:sp>
      <p:sp>
        <p:nvSpPr>
          <p:cNvPr id="4" name="Slide Number Placeholder 3"/>
          <p:cNvSpPr>
            <a:spLocks noGrp="1"/>
          </p:cNvSpPr>
          <p:nvPr>
            <p:ph type="sldNum" sz="quarter" idx="10"/>
          </p:nvPr>
        </p:nvSpPr>
        <p:spPr/>
        <p:txBody>
          <a:bodyPr/>
          <a:lstStyle/>
          <a:p>
            <a:fld id="{85D9B890-3B6E-417C-BD92-47816D5AB620}" type="slidenum">
              <a:rPr lang="en-US" smtClean="0"/>
              <a:pPr/>
              <a:t>35</a:t>
            </a:fld>
            <a:endParaRPr lang="en-US"/>
          </a:p>
        </p:txBody>
      </p:sp>
    </p:spTree>
    <p:extLst>
      <p:ext uri="{BB962C8B-B14F-4D97-AF65-F5344CB8AC3E}">
        <p14:creationId xmlns:p14="http://schemas.microsoft.com/office/powerpoint/2010/main" val="3090483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Someone who has kept current on military events or is a history buff isn’t necessarily a Subject Matter Expert (SME). Someone who once was a SME, but has been retired for 10 years and has not maintained their professional expertise with current military doctrine, tactics, hardware, or the Threat isn’t a legitimate SME.</a:t>
            </a:r>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38266687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latin typeface="Arial"/>
                <a:cs typeface="Arial"/>
              </a:rPr>
              <a:t>I am MAJ Jake</a:t>
            </a:r>
            <a:r>
              <a:rPr lang="en-US">
                <a:latin typeface="Arial"/>
                <a:cs typeface="Arial"/>
              </a:rPr>
              <a:t> Kelly</a:t>
            </a:r>
            <a:r>
              <a:rPr lang="en-US" baseline="0">
                <a:latin typeface="Arial"/>
                <a:cs typeface="Arial"/>
              </a:rPr>
              <a:t>. I am going walk you through some of the scenario accreditation lessons we have learned over years of experimentation at MBL. I will talk through the overview of the accreditation process, ensuring you plan for accreditation from the start</a:t>
            </a:r>
            <a:r>
              <a:rPr lang="en-US">
                <a:latin typeface="Arial"/>
                <a:cs typeface="Arial"/>
              </a:rPr>
              <a:t> with</a:t>
            </a:r>
            <a:r>
              <a:rPr lang="en-US" baseline="0">
                <a:latin typeface="Arial"/>
                <a:cs typeface="Arial"/>
              </a:rPr>
              <a:t> authoritative sources, subject matter experts, and briefly touch on some practical lessons we have learned.</a:t>
            </a:r>
          </a:p>
          <a:p>
            <a:endParaRPr lang="en-US" baseline="0"/>
          </a:p>
          <a:p>
            <a:r>
              <a:rPr lang="en-US" baseline="0">
                <a:latin typeface="Arial"/>
                <a:cs typeface="Arial"/>
              </a:rPr>
              <a:t>In my mind, the two most critical aspects of scenario accreditation are starting with the right authoritative sources and finding the right subject matter experts. A scenario can easily </a:t>
            </a:r>
            <a:r>
              <a:rPr lang="en-US">
                <a:latin typeface="Arial"/>
                <a:cs typeface="Arial"/>
              </a:rPr>
              <a:t>become</a:t>
            </a:r>
            <a:r>
              <a:rPr lang="en-US" baseline="0">
                <a:latin typeface="Arial"/>
                <a:cs typeface="Arial"/>
              </a:rPr>
              <a:t> side-tracked if either one of these critical tasks are skipped. Keep in mind that these critical tasks rely on the idea that you have developed your scenario with accreditation in mind.</a:t>
            </a:r>
          </a:p>
          <a:p>
            <a:endParaRPr lang="en-US" baseline="0"/>
          </a:p>
          <a:p>
            <a:r>
              <a:rPr lang="en-US" baseline="0"/>
              <a:t>Next Slide…</a:t>
            </a:r>
            <a:endParaRPr lang="en-US"/>
          </a:p>
          <a:p>
            <a:endParaRPr lang="en-US"/>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37</a:t>
            </a:fld>
            <a:endParaRPr lang="en-US">
              <a:solidFill>
                <a:srgbClr val="000000"/>
              </a:solidFill>
            </a:endParaRPr>
          </a:p>
        </p:txBody>
      </p:sp>
    </p:spTree>
    <p:extLst>
      <p:ext uri="{BB962C8B-B14F-4D97-AF65-F5344CB8AC3E}">
        <p14:creationId xmlns:p14="http://schemas.microsoft.com/office/powerpoint/2010/main" val="15183953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you have identified that you need to</a:t>
            </a:r>
            <a:r>
              <a:rPr lang="en-US" baseline="0"/>
              <a:t> plan to accredit your scenario and understand what general scenario you may need. But now comes the hard part of figuring out how to build it. There are many considerations that you might want to think about depending on the objectives of your simulation experiment. I have listed a few of them up here but it is far from a complete list. You must think about how you are going to rely on authoritative sources and subject matter expertise to develop each element of your scenario. </a:t>
            </a:r>
          </a:p>
          <a:p>
            <a:endParaRPr lang="en-US" baseline="0"/>
          </a:p>
          <a:p>
            <a:r>
              <a:rPr lang="en-US" baseline="0">
                <a:latin typeface="Arial"/>
                <a:cs typeface="Arial"/>
              </a:rPr>
              <a:t>After </a:t>
            </a:r>
            <a:r>
              <a:rPr lang="en-US">
                <a:latin typeface="Arial"/>
                <a:cs typeface="Arial"/>
              </a:rPr>
              <a:t>my portion,</a:t>
            </a:r>
            <a:r>
              <a:rPr lang="en-US" baseline="0">
                <a:latin typeface="Arial"/>
                <a:cs typeface="Arial"/>
              </a:rPr>
              <a:t> you will hear about analysis. In an experiment the analysis plan should drive the scenario design. This must be synchronized to avoid allowing your scenario to fall out of step with your analysis plan.  In experimentation we use learning demands to frame what we need the scenario to inform in contrast to training where we use training objectives to define what we want our training audience (typically a unit’s staff) to learn how to do or get better at.  </a:t>
            </a:r>
          </a:p>
          <a:p>
            <a:endParaRPr lang="en-US" baseline="0"/>
          </a:p>
          <a:p>
            <a:r>
              <a:rPr lang="en-US" baseline="0"/>
              <a:t>In a Simulation Experiment the learning demands in the analysis plan will inform the framing of the scenario which is where you start to develop out: </a:t>
            </a:r>
          </a:p>
          <a:p>
            <a:r>
              <a:rPr lang="en-US" baseline="0"/>
              <a:t>-what operational environment needs to be used?</a:t>
            </a:r>
          </a:p>
          <a:p>
            <a:r>
              <a:rPr lang="en-US" baseline="0"/>
              <a:t>-what echelons should be focused on?</a:t>
            </a:r>
          </a:p>
          <a:p>
            <a:r>
              <a:rPr lang="en-US" baseline="0"/>
              <a:t>-what the terrain should look like?</a:t>
            </a:r>
          </a:p>
          <a:p>
            <a:r>
              <a:rPr lang="en-US" baseline="0"/>
              <a:t>-what types of operations should be executed?</a:t>
            </a:r>
          </a:p>
          <a:p>
            <a:r>
              <a:rPr lang="en-US" baseline="0"/>
              <a:t>-what type of threat should be used and so on?</a:t>
            </a:r>
          </a:p>
          <a:p>
            <a:endParaRPr lang="en-US" baseline="0"/>
          </a:p>
          <a:p>
            <a:r>
              <a:rPr lang="en-US" baseline="0"/>
              <a:t>Don’t just start answering everything with a question mark. Have a plan to develop your scenario with accreditation in mind.</a:t>
            </a:r>
          </a:p>
          <a:p>
            <a:endParaRPr lang="en-US" baseline="0"/>
          </a:p>
          <a:p>
            <a:r>
              <a:rPr lang="en-US" baseline="0"/>
              <a:t>Next Slide…</a:t>
            </a:r>
            <a:endParaRPr lang="en-US"/>
          </a:p>
          <a:p>
            <a:endParaRPr lang="en-US"/>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38</a:t>
            </a:fld>
            <a:endParaRPr lang="en-US">
              <a:solidFill>
                <a:srgbClr val="000000"/>
              </a:solidFill>
            </a:endParaRPr>
          </a:p>
        </p:txBody>
      </p:sp>
    </p:spTree>
    <p:extLst>
      <p:ext uri="{BB962C8B-B14F-4D97-AF65-F5344CB8AC3E}">
        <p14:creationId xmlns:p14="http://schemas.microsoft.com/office/powerpoint/2010/main" val="2248224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chart outlines the general scenario accreditation process and considerations. It consists of 6 major areas and several elements in each area to focus efforts on. This is not just about development, but accreditation. Though the two often go hand in hand, you must focus on both aspects. </a:t>
            </a:r>
          </a:p>
          <a:p>
            <a:endParaRPr lang="en-US"/>
          </a:p>
          <a:p>
            <a:r>
              <a:rPr lang="en-US"/>
              <a:t>The elements column is not all inclusive but focuses on some of the major elements of the scenario that can steer it in the wrong direction. For example, as you look at mission command systems you should validate that you have the right system for the formation you are employing, that the type and/or version are correct, and that the people that will use it are trained. </a:t>
            </a:r>
          </a:p>
          <a:p>
            <a:endParaRPr lang="en-US"/>
          </a:p>
          <a:p>
            <a:r>
              <a:rPr lang="en-US">
                <a:latin typeface="Arial"/>
                <a:cs typeface="Arial"/>
              </a:rPr>
              <a:t>The third column highlights some of the sources you might use. This plays into everything from having authoritative data as Ms. Dunn mentioned to creating the right representation of threat or friendly force tactics. There are different authoritative sources depending on elements defined. If your experiment timeframe is 2030, you should employ the concept, force design, expected capabilities, and threat environment for 2030 not 2022.</a:t>
            </a:r>
          </a:p>
          <a:p>
            <a:endParaRPr lang="en-US"/>
          </a:p>
          <a:p>
            <a:r>
              <a:rPr lang="en-US">
                <a:latin typeface="Arial"/>
                <a:cs typeface="Arial"/>
              </a:rPr>
              <a:t>The final column shows the validation methods you could employ to ensure the various elements and each area can be accredited in the end. In scenario accreditation there often needs to be a subject matter expert to validate that the elements of the scenario are indicative of a realistic environment. For example, you may need a subject matter expert that can validate what the composition of host nation forces in South Africa look like. This is likely someone who has had experience working with the forces such as someone from the COCOM, a Foreign Area Officer, or a State Department employee with the requisite experience.  </a:t>
            </a:r>
          </a:p>
          <a:p>
            <a:endParaRPr lang="en-US"/>
          </a:p>
          <a:p>
            <a:r>
              <a:rPr lang="en-US">
                <a:latin typeface="Arial"/>
                <a:cs typeface="Arial"/>
              </a:rPr>
              <a:t>All of this leads to your goal of scenario accreditation, but also in the process yields a more comprehensive scenario design to support the experiment objectives. Shortcuts on the scenario development and accreditation can yield flawed data and inaccurate analysis. At best, a poorly designed scenario lacking in accreditation is a mis-characterization of the true results, at worst it is cooked books to support an intended outcome. This can happen intentionally or inadvertently through unrealized bias in the development of elements of the scenario. The accreditation process provides credibility to the results creating an objective scenario, reducing bias, and showing traceability of the scenario development work. </a:t>
            </a:r>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39</a:t>
            </a:fld>
            <a:endParaRPr lang="en-US">
              <a:solidFill>
                <a:srgbClr val="000000"/>
              </a:solidFill>
            </a:endParaRPr>
          </a:p>
        </p:txBody>
      </p:sp>
    </p:spTree>
    <p:extLst>
      <p:ext uri="{BB962C8B-B14F-4D97-AF65-F5344CB8AC3E}">
        <p14:creationId xmlns:p14="http://schemas.microsoft.com/office/powerpoint/2010/main" val="99576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Agenda for our Tutorial.</a:t>
            </a:r>
          </a:p>
          <a:p>
            <a:endParaRPr lang="en-US"/>
          </a:p>
          <a:p>
            <a:r>
              <a:rPr lang="en-US"/>
              <a:t>The</a:t>
            </a:r>
            <a:r>
              <a:rPr lang="en-US" baseline="0"/>
              <a:t> theme is that just because one is using Accredited M&amp;S does not guarantee that the outcomes of its use will be Accredited. The M&amp;S certainly forms the foundation, but the using organization must ensure that the Physical and Computational Environment, the Tactical and Operational Scenario, and the Analytical processes are validated as well.  In essence, an overall Accreditation is the sum of the separate Accreditations.</a:t>
            </a:r>
          </a:p>
          <a:p>
            <a:endParaRPr lang="en-US" baseline="0"/>
          </a:p>
          <a:p>
            <a:r>
              <a:rPr lang="en-US" baseline="0"/>
              <a:t>The MBL conducts Simulation-Based Experiments which we abbreviate as </a:t>
            </a:r>
            <a:r>
              <a:rPr lang="en-US" baseline="0" err="1"/>
              <a:t>SIMEXp</a:t>
            </a:r>
            <a:r>
              <a:rPr lang="en-US" baseline="0"/>
              <a:t> (for both the singular and plural). We use </a:t>
            </a:r>
            <a:r>
              <a:rPr lang="en-US" baseline="0" err="1"/>
              <a:t>SIMEXp</a:t>
            </a:r>
            <a:r>
              <a:rPr lang="en-US" baseline="0"/>
              <a:t> as example throughout to show the Accreditation Methodology, but the </a:t>
            </a:r>
            <a:r>
              <a:rPr lang="en-US" baseline="0" err="1"/>
              <a:t>SIMEXp</a:t>
            </a:r>
            <a:r>
              <a:rPr lang="en-US" baseline="0"/>
              <a:t> concept can just as easily be a training event, military exercise, or wargame supported by M&amp;S- just because the event is supported by accredited M&amp;S, doesn’t guarantee that the overall event is worthy of an overall Accreditation.</a:t>
            </a:r>
          </a:p>
          <a:p>
            <a:endParaRPr lang="en-US" baseline="0"/>
          </a:p>
          <a:p>
            <a:r>
              <a:rPr lang="en-US" baseline="0"/>
              <a:t>Please note: attendees may contact us for the original file which contains further details in the Notes Function of PowerPoint in the original file.</a:t>
            </a:r>
            <a:endParaRPr lang="en-US"/>
          </a:p>
        </p:txBody>
      </p:sp>
      <p:sp>
        <p:nvSpPr>
          <p:cNvPr id="4" name="Slide Number Placeholder 3"/>
          <p:cNvSpPr>
            <a:spLocks noGrp="1"/>
          </p:cNvSpPr>
          <p:nvPr>
            <p:ph type="sldNum" sz="quarter" idx="10"/>
          </p:nvPr>
        </p:nvSpPr>
        <p:spPr/>
        <p:txBody>
          <a:bodyPr/>
          <a:lstStyle/>
          <a:p>
            <a:fld id="{85D9B890-3B6E-417C-BD92-47816D5AB620}" type="slidenum">
              <a:rPr lang="en-US" smtClean="0"/>
              <a:pPr/>
              <a:t>4</a:t>
            </a:fld>
            <a:endParaRPr lang="en-US"/>
          </a:p>
        </p:txBody>
      </p:sp>
    </p:spTree>
    <p:extLst>
      <p:ext uri="{BB962C8B-B14F-4D97-AF65-F5344CB8AC3E}">
        <p14:creationId xmlns:p14="http://schemas.microsoft.com/office/powerpoint/2010/main" val="40919220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So with</a:t>
            </a:r>
            <a:r>
              <a:rPr lang="en-US" baseline="0">
                <a:latin typeface="Arial"/>
                <a:cs typeface="Arial"/>
              </a:rPr>
              <a:t> this chart I am looking to describe how the scenario development process ties to the accreditation. Before you start this, you should have a firm understanding of the analysis plan so that when it comes time to label your scenario accredited you can rightfully say that it is accredited for the purpose of achieving a specific set </a:t>
            </a:r>
            <a:r>
              <a:rPr lang="en-US">
                <a:latin typeface="Arial"/>
                <a:cs typeface="Arial"/>
              </a:rPr>
              <a:t>of learning</a:t>
            </a:r>
            <a:r>
              <a:rPr lang="en-US" baseline="0">
                <a:latin typeface="Arial"/>
                <a:cs typeface="Arial"/>
              </a:rPr>
              <a:t> demands. Based on the analysis plan you begin your mission analysis or analysis of the measurement space </a:t>
            </a:r>
            <a:r>
              <a:rPr lang="en-US">
                <a:latin typeface="Arial"/>
                <a:cs typeface="Arial"/>
              </a:rPr>
              <a:t>requirements</a:t>
            </a:r>
            <a:r>
              <a:rPr lang="en-US" baseline="0">
                <a:latin typeface="Arial"/>
                <a:cs typeface="Arial"/>
              </a:rPr>
              <a:t> in your scenario. This may</a:t>
            </a:r>
            <a:r>
              <a:rPr lang="en-US">
                <a:latin typeface="Arial"/>
                <a:cs typeface="Arial"/>
              </a:rPr>
              <a:t> or may not</a:t>
            </a:r>
            <a:r>
              <a:rPr lang="en-US" baseline="0">
                <a:latin typeface="Arial"/>
                <a:cs typeface="Arial"/>
              </a:rPr>
              <a:t> be done by the analysis team. Often times it is done using a measurement space workshop or a mission analysis where the right personnel are brought in to understand the objectives and learning demands and define the space required to measure it general terms of operational environment, types of units, missions, etc. At MBL we often employ a three-legged planning cycle for major scenario development with a scenario working group, analysis working group, and modeling and simulation working group all tied together through an in-progress review. This ensures that linkages remain firm to the analysis requirements and modeling and simulation capabilities when designing your scenario.</a:t>
            </a:r>
          </a:p>
          <a:p>
            <a:endParaRPr lang="en-US" baseline="0"/>
          </a:p>
          <a:p>
            <a:r>
              <a:rPr lang="en-US" baseline="0"/>
              <a:t>The working groups should examine the authoritative sources to build a baseline of the scenario through an iterative process. Like any good project there should be some milestones set forth. The milestones should consider, not just the orders and products to build for the scenario, but also the layered use and re-use of the scenario, the integration of all of the separate efforts, and the critical dates where the M&amp;S WG will require decisions to enable them to build the scenario specific to the model and simulation tool you are employing. If time and resources are available a wargame or table top experiment of the scenario can increase the validity of the developed scenario and presents an excellent opportunity for a capstone accreditation event. This may not be feasible most times. You can see on the bottom left, a model where we iterated the scenario through two table top experiments or TTXs before putting it into a </a:t>
            </a:r>
            <a:r>
              <a:rPr lang="en-US" baseline="0" err="1"/>
              <a:t>SIMEXp</a:t>
            </a:r>
            <a:r>
              <a:rPr lang="en-US" baseline="0"/>
              <a:t> or Simulation Experiment. This allowed us the time to build out the required products to a greater resolution </a:t>
            </a:r>
          </a:p>
          <a:p>
            <a:endParaRPr lang="en-US" baseline="0"/>
          </a:p>
          <a:p>
            <a:r>
              <a:rPr lang="en-US" baseline="0"/>
              <a:t>Next Slide…</a:t>
            </a:r>
            <a:endParaRPr lang="en-US"/>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40</a:t>
            </a:fld>
            <a:endParaRPr lang="en-US">
              <a:solidFill>
                <a:srgbClr val="000000"/>
              </a:solidFill>
            </a:endParaRPr>
          </a:p>
        </p:txBody>
      </p:sp>
    </p:spTree>
    <p:extLst>
      <p:ext uri="{BB962C8B-B14F-4D97-AF65-F5344CB8AC3E}">
        <p14:creationId xmlns:p14="http://schemas.microsoft.com/office/powerpoint/2010/main" val="20446987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You must involve the right people and the right teams in shaping your scenario. Integrate the subject matter experts early and often. Have them validate what you are building. Take a chance with an outside look at your products. We use all of the groups listed on the slide as partners in scenario development. When the question eventually comes about who built or accredited the scenario you used, you want to be able to say that it was done with the support of all of the right organizations to yield a first class product.  If you fail to accurately represent the threat, the results you get when testing a new hover tank are not going to be valid. If you fail to accurately account for forests, buildings, and weather in your event, your electromagnetic spectrum results may not be as accurate as you need them to be. If you fail to represent the effect of joint force enabler that should be included, you may make some invalid assumptions about the capability you are testing.   </a:t>
            </a:r>
          </a:p>
          <a:p>
            <a:endParaRPr lang="en-US" baseline="0"/>
          </a:p>
          <a:p>
            <a:r>
              <a:rPr lang="en-US" baseline="0"/>
              <a:t>Next Slide…</a:t>
            </a:r>
            <a:endParaRPr lang="en-US"/>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41</a:t>
            </a:fld>
            <a:endParaRPr lang="en-US">
              <a:solidFill>
                <a:srgbClr val="000000"/>
              </a:solidFill>
            </a:endParaRPr>
          </a:p>
        </p:txBody>
      </p:sp>
    </p:spTree>
    <p:extLst>
      <p:ext uri="{BB962C8B-B14F-4D97-AF65-F5344CB8AC3E}">
        <p14:creationId xmlns:p14="http://schemas.microsoft.com/office/powerpoint/2010/main" val="35313713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It is important </a:t>
            </a:r>
            <a:r>
              <a:rPr lang="en-US" baseline="0">
                <a:latin typeface="Arial"/>
                <a:cs typeface="Arial"/>
              </a:rPr>
              <a:t>to assess what authoritative sources are out there as a baseline to develop the specific scenario vignette or excursion required to meet the learning demands. At MBL we have learned to use TRAC Scenarios as the baseline for our scenario vignette and excursion development. The Army put Army Futures Command in the lead for the development of Army Standard Scenarios. Army Futures Command passed that responsibility to The Research and Analysis Center (TRAC) out of Fort Leavenworth, Kansas. They develop Defense Planning Guidance and Defense Planning Scenario based products that are often linked to a Joint Force Operational Scenario as well. These scenarios are often set 10 to 20 years in the future for the purposes of experimentation on modernization requirements. This is the best answer for those in the future experimentation realm. For current experimentation, there are other potential sources which include: Combatant Command CONPLANs, OPLANS, or potentially products from </a:t>
            </a:r>
            <a:r>
              <a:rPr lang="en-US">
                <a:latin typeface="Arial"/>
                <a:cs typeface="Arial"/>
              </a:rPr>
              <a:t>the National</a:t>
            </a:r>
            <a:r>
              <a:rPr lang="en-US" baseline="0">
                <a:latin typeface="Arial"/>
                <a:cs typeface="Arial"/>
              </a:rPr>
              <a:t> Training Center, Joint Readiness Training Center, or the Joint Multi-national Readiness Center. TRADOC publishes training scenario products, but they are designed for training and not as well suited to experimentation. </a:t>
            </a:r>
          </a:p>
          <a:p>
            <a:endParaRPr lang="en-US" baseline="0">
              <a:latin typeface="Arial"/>
              <a:cs typeface="Arial"/>
            </a:endParaRPr>
          </a:p>
          <a:p>
            <a:r>
              <a:rPr lang="en-US" baseline="0">
                <a:latin typeface="Arial"/>
                <a:cs typeface="Arial"/>
              </a:rPr>
              <a:t>Next Slide..</a:t>
            </a:r>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42</a:t>
            </a:fld>
            <a:endParaRPr lang="en-US">
              <a:solidFill>
                <a:srgbClr val="000000"/>
              </a:solidFill>
            </a:endParaRPr>
          </a:p>
        </p:txBody>
      </p:sp>
    </p:spTree>
    <p:extLst>
      <p:ext uri="{BB962C8B-B14F-4D97-AF65-F5344CB8AC3E}">
        <p14:creationId xmlns:p14="http://schemas.microsoft.com/office/powerpoint/2010/main" val="1901984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To understand the operational environment there are a few important sources that allow you to employ professional assessments in support of your scenario. One source is the Combat Capabilities Development Command or DEVCOM’s Data Analysis Center. They have classified, intelligence-based data and models and are viewed as THE authoritative source for data in the Army. Another great source for unclassified data can be TRADOC’s Operational Environment Data Integration Network (ODIN) which has a myriad of products available that can inform your scenario content. There are </a:t>
            </a:r>
            <a:r>
              <a:rPr lang="en-US" baseline="0" err="1"/>
              <a:t>publically</a:t>
            </a:r>
            <a:r>
              <a:rPr lang="en-US" baseline="0"/>
              <a:t> available publications such as Red Diamond newsletter that can be referenced. For current U.S. Army personnel and equipment data you can also go the </a:t>
            </a:r>
            <a:r>
              <a:rPr lang="en-US"/>
              <a:t>Force Management Support Agency’s </a:t>
            </a:r>
            <a:r>
              <a:rPr lang="en-US" err="1"/>
              <a:t>FMSWeb</a:t>
            </a:r>
            <a:r>
              <a:rPr lang="en-US"/>
              <a:t> to ensure you have an up-to-date representation of your blue forces. This is where you would get a modified table of organization and equipment or MTOE.</a:t>
            </a:r>
          </a:p>
          <a:p>
            <a:endParaRPr lang="en-US"/>
          </a:p>
          <a:p>
            <a:r>
              <a:rPr lang="en-US"/>
              <a:t>If you just ask the closest green suiter or reference information from a google search you may rely on faulty information that does not create the realism required for an experiment. </a:t>
            </a:r>
          </a:p>
          <a:p>
            <a:endParaRPr lang="en-US" baseline="0"/>
          </a:p>
          <a:p>
            <a:r>
              <a:rPr lang="en-US" baseline="0"/>
              <a:t>Next Slide…</a:t>
            </a:r>
            <a:endParaRPr lang="en-US"/>
          </a:p>
          <a:p>
            <a:endParaRPr lang="en-US" baseline="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43</a:t>
            </a:fld>
            <a:endParaRPr lang="en-US">
              <a:solidFill>
                <a:srgbClr val="000000"/>
              </a:solidFill>
            </a:endParaRPr>
          </a:p>
        </p:txBody>
      </p:sp>
    </p:spTree>
    <p:extLst>
      <p:ext uri="{BB962C8B-B14F-4D97-AF65-F5344CB8AC3E}">
        <p14:creationId xmlns:p14="http://schemas.microsoft.com/office/powerpoint/2010/main" val="2391642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Additionally for the Operational environment, another source is the Joint Training</a:t>
            </a:r>
            <a:r>
              <a:rPr lang="en-US" baseline="0"/>
              <a:t> Data Services (JTDS) which offers a host of classified and unclassified databases available to rapidly build scenarios. JTDS incorporates an order of Battle Service and a Terrain Generation Service to assist scenario builders through the process. This will only have current or older data though.</a:t>
            </a:r>
          </a:p>
          <a:p>
            <a:endParaRPr lang="en-US" baseline="0"/>
          </a:p>
          <a:p>
            <a:r>
              <a:rPr lang="en-US" baseline="0"/>
              <a:t>For the friendly and threat force representation, there are several great sources that could fall into an accredited scenario construct. For future scenarios, we at MBL rely on the Functional Concepts that stem from the Army Operational Concept. These are prepared by Capabilities Development and Integration Directorates and the Army Futures and Concepts Center. Think of them as the doctrine of the future. Often the ideas in them will be later codified in doctrine. Doctrine is another excellent resource that is often publicly available. You can find a technical publication, reference publication, training circular, or field manual for just about every application. Lastly, you can employ training and evaluation outlines from the Army Training Network to understand how a task breaks down to ensure accurate representation. For representation, it is ideal to employ Military Role Players and Threat Experts to plan or validate the representation of friendly and threat forces inside your scenario. Are they doing the right activities in the right sequence? Are we mirror imaging how US forces fight onto the scenario’s threat force? Use caution if you consider using US Military role players to represent the threat force if they haven’t been properly trained on the threat tactics. A retired LTC or COL may not be the right Military Role Player to plan a company level operation because their frame of reference for tactics, personnel, and equipment are often outdated. I’ll speak more to this on the next slide with a deeper look on the use of subject matter experts.</a:t>
            </a:r>
          </a:p>
          <a:p>
            <a:endParaRPr lang="en-US" baseline="0"/>
          </a:p>
          <a:p>
            <a:r>
              <a:rPr lang="en-US" baseline="0"/>
              <a:t>Lastly, there are also a number of sources available for terrain and maps. It is important to use a consistent representation of the terrain. You may want to use standard topographical maps that were created in 1972 and then pull google earth imagery and realize they don’t match up very well. We have run into this issue before where an older set of maps portrayed a sparsely populated area with a few buildings scattered around, while satellite imagery showed a much denser urban sprawl that became an untenable objective for the echelon of the unit employed. </a:t>
            </a:r>
          </a:p>
          <a:p>
            <a:endParaRPr lang="en-US" baseline="0"/>
          </a:p>
          <a:p>
            <a:r>
              <a:rPr lang="en-US" baseline="0"/>
              <a:t>Next Slide…</a:t>
            </a:r>
            <a:endParaRPr lang="en-US"/>
          </a:p>
          <a:p>
            <a:endParaRPr lang="en-US" baseline="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44</a:t>
            </a:fld>
            <a:endParaRPr lang="en-US">
              <a:solidFill>
                <a:srgbClr val="000000"/>
              </a:solidFill>
            </a:endParaRPr>
          </a:p>
        </p:txBody>
      </p:sp>
    </p:spTree>
    <p:extLst>
      <p:ext uri="{BB962C8B-B14F-4D97-AF65-F5344CB8AC3E}">
        <p14:creationId xmlns:p14="http://schemas.microsoft.com/office/powerpoint/2010/main" val="12671606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So we have selected some good authoritative sources to pull the scenario components from, now we must find the right subject matter experts for representation and validation. While we execute constructive simulation runs in closed loop at the maneuver battle lab, we first employ Forces Command military role players in a human in the loop constructive simulation to accurately employ the capabilities, formations or concepts selected. To do this we have found it important to select role players who approximately match the rank and function of the simulated force. We should not have a general officer fighting a company formation because the knowledge and expertise isn’t appropriate to that level of command. A fires officer should not be used to maneuver an infantry company because the tactics won’t be realistic to the knowledge and skillset of an infantry captain. Reconnaissance should be executed by scouts, not infantrymen. Artillery should planned by a fires officer or non-commission officer not a tank crewman. </a:t>
            </a:r>
          </a:p>
          <a:p>
            <a:endParaRPr lang="en-US" baseline="0"/>
          </a:p>
          <a:p>
            <a:r>
              <a:rPr lang="en-US" baseline="0"/>
              <a:t>We should consider what training should be done for role players to understand new capabilities, concepts, or formations unique to the experiment. If you are testing a new tank the role players should be well informed of the capabilities of that new tank so they can adjust their tactics to accommodate the change. It may change how and at what range they plan to engage the threat forces , which would alter the analytic output of the experiment, both quantitative and qualitative.</a:t>
            </a:r>
          </a:p>
          <a:p>
            <a:endParaRPr lang="en-US" baseline="0"/>
          </a:p>
          <a:p>
            <a:r>
              <a:rPr lang="en-US" baseline="0"/>
              <a:t>Additionally, the military role players should be employing forces based on the information available in their mission command systems. If you can’t replicate the exact mission command system, they should at least be limited to having only certain information instead of being able to see all red and blue icons on a map. There are experiments (not run by MBL) where both the friendly and threat forces can see everything. This alters decision making and therefor alters the results.</a:t>
            </a:r>
          </a:p>
          <a:p>
            <a:endParaRPr lang="en-US" baseline="0"/>
          </a:p>
          <a:p>
            <a:r>
              <a:rPr lang="en-US" baseline="0"/>
              <a:t>Next Slide…</a:t>
            </a:r>
          </a:p>
          <a:p>
            <a:endParaRPr lang="en-US" baseline="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45</a:t>
            </a:fld>
            <a:endParaRPr lang="en-US">
              <a:solidFill>
                <a:srgbClr val="000000"/>
              </a:solidFill>
            </a:endParaRPr>
          </a:p>
        </p:txBody>
      </p:sp>
    </p:spTree>
    <p:extLst>
      <p:ext uri="{BB962C8B-B14F-4D97-AF65-F5344CB8AC3E}">
        <p14:creationId xmlns:p14="http://schemas.microsoft.com/office/powerpoint/2010/main" val="39850907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For the threat force, we have learned to use a future threat emulation experts provided by AFC G2 to allow us to accurately represent the formation, capabilities, and tactics of the threat in the scenario.  Like the friendly forces, your threat experts should understand the employment differences of different functions. For example, we may use a maneuver expert, fires expert, intelligence expert, and an electronic warfare expert on threat systems to properly account for the systems threat is expected to employ. IF we don’t have an expert on a particular system, it is hard to validate that the system was employed correctly.   </a:t>
            </a:r>
          </a:p>
          <a:p>
            <a:endParaRPr lang="en-US" baseline="0"/>
          </a:p>
          <a:p>
            <a:r>
              <a:rPr lang="en-US" baseline="0"/>
              <a:t>Next Slide…</a:t>
            </a:r>
          </a:p>
          <a:p>
            <a:endParaRPr lang="en-US" baseline="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46</a:t>
            </a:fld>
            <a:endParaRPr lang="en-US">
              <a:solidFill>
                <a:srgbClr val="000000"/>
              </a:solidFill>
            </a:endParaRPr>
          </a:p>
        </p:txBody>
      </p:sp>
    </p:spTree>
    <p:extLst>
      <p:ext uri="{BB962C8B-B14F-4D97-AF65-F5344CB8AC3E}">
        <p14:creationId xmlns:p14="http://schemas.microsoft.com/office/powerpoint/2010/main" val="26959903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It is also important to consider who is representing any allies, partner nation, host nation, civilians or other actors inside the simulation experiment. We have employed experts from across the government and non-governmental entities to inform aspects of these areas. Some great examples might be the State Department, Foreign Area Officers, or the Red Cross. </a:t>
            </a:r>
          </a:p>
          <a:p>
            <a:endParaRPr lang="en-US" baseline="0"/>
          </a:p>
          <a:p>
            <a:r>
              <a:rPr lang="en-US" baseline="0"/>
              <a:t>In all these areas there is likely some sort of simulation interactor that is applying the decisions made by role players into the simulation for execution. This presents another possibility for mis-representation if not handled correctly. If the simulation interactors are not proficient in the use of the model selected this could easily corrupt the validity of the data. Your simulation interactors should understand the role player’s plan and rehearse actions in simulation to ensure that the tactics employed by the simulation interactor match the role players intent. A misalignment between role-players and a simulation interactor could easily cause data to be skewed.  </a:t>
            </a:r>
          </a:p>
          <a:p>
            <a:endParaRPr lang="en-US" baseline="0"/>
          </a:p>
          <a:p>
            <a:r>
              <a:rPr lang="en-US" baseline="0"/>
              <a:t>Next Slide…</a:t>
            </a:r>
            <a:endParaRPr lang="en-US"/>
          </a:p>
          <a:p>
            <a:endParaRPr lang="en-US" baseline="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47</a:t>
            </a:fld>
            <a:endParaRPr lang="en-US">
              <a:solidFill>
                <a:srgbClr val="000000"/>
              </a:solidFill>
            </a:endParaRPr>
          </a:p>
        </p:txBody>
      </p:sp>
    </p:spTree>
    <p:extLst>
      <p:ext uri="{BB962C8B-B14F-4D97-AF65-F5344CB8AC3E}">
        <p14:creationId xmlns:p14="http://schemas.microsoft.com/office/powerpoint/2010/main" val="3866221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75">
              <a:defRPr/>
            </a:pPr>
            <a:r>
              <a:rPr lang="en-US" baseline="0"/>
              <a:t>This chart roughly depicts our methodology for planning and preparing simulation and table top experiments over the course of a few months. We typically do about 13 experiments a year so it gets busy. Each one is planned over about 6 months so there is constant overlap in planning as you will see on this next slide.</a:t>
            </a:r>
          </a:p>
          <a:p>
            <a:pPr defTabSz="940475">
              <a:defRPr/>
            </a:pPr>
            <a:endParaRPr lang="en-US" baseline="0"/>
          </a:p>
          <a:p>
            <a:pPr defTabSz="940475">
              <a:defRPr/>
            </a:pPr>
            <a:r>
              <a:rPr lang="en-US" baseline="0"/>
              <a:t>Next slide…</a:t>
            </a:r>
            <a:endParaRPr lang="en-US"/>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48</a:t>
            </a:fld>
            <a:endParaRPr lang="en-US">
              <a:solidFill>
                <a:srgbClr val="000000"/>
              </a:solidFill>
            </a:endParaRPr>
          </a:p>
        </p:txBody>
      </p:sp>
    </p:spTree>
    <p:extLst>
      <p:ext uri="{BB962C8B-B14F-4D97-AF65-F5344CB8AC3E}">
        <p14:creationId xmlns:p14="http://schemas.microsoft.com/office/powerpoint/2010/main" val="26527558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If you do this a lot, you need to understand how to build a vignette that allows you to maximize those factors that are accredited but still provide the flexibility to build a scenario excursion where a different formation or capability is used to experiment on. Building in the possibility of re-use of the scenario may save you a lot of time in the future and allow you to use vignettes or excursions from that scenario over time. This does not mean you shouldn’t revalidate your accreditation, but it certainly saves time.</a:t>
            </a:r>
          </a:p>
          <a:p>
            <a:endParaRPr lang="en-US" baseline="0"/>
          </a:p>
          <a:p>
            <a:r>
              <a:rPr lang="en-US" baseline="0"/>
              <a:t>One lesson learned is the benefit of </a:t>
            </a:r>
            <a:r>
              <a:rPr lang="en-US"/>
              <a:t>Executing</a:t>
            </a:r>
            <a:r>
              <a:rPr lang="en-US" baseline="0"/>
              <a:t> a Wargame to understand qualitative aspects of a certain capability AND use the Role Players to develop the Plans so that you can use them during your next Simulation Experiment which possibly focuses on a lower echelon unit from inside the wargame. This works well when linking a wargame with a constructive simulation with similar experimentation objectives.</a:t>
            </a:r>
          </a:p>
          <a:p>
            <a:endParaRPr lang="en-US" baseline="0"/>
          </a:p>
          <a:p>
            <a:pPr defTabSz="940475">
              <a:defRPr/>
            </a:pPr>
            <a:r>
              <a:rPr lang="en-US" baseline="0"/>
              <a:t>At MBL, we have employed a wargame, focused on discovery experimentation of a new unit to build out a script so that we can run the simulation in closed loop later on. This maximize our qualitative and quantitative data outputs while allowing us to reuse of the same scenario and scheme of maneuver. This maintains the credibility off the scenario and is particularly useful to account for the resource limitations at the time of the simulation experiment. </a:t>
            </a:r>
          </a:p>
          <a:p>
            <a:pPr defTabSz="940475">
              <a:defRPr/>
            </a:pPr>
            <a:endParaRPr lang="en-US" baseline="0"/>
          </a:p>
          <a:p>
            <a:pPr defTabSz="940475">
              <a:defRPr/>
            </a:pPr>
            <a:r>
              <a:rPr lang="en-US" baseline="0"/>
              <a:t>Regardless of your need for re-use, you should always consider the measurement space required, integrate early into a good approved scenario baseline like TRAC’s scenarios, develop out a planning process to build AND ACCREDIT your scenario that uses the right authoritative sources and subject matter experts along the way to ensure that you are build a scenario worth accrediting.</a:t>
            </a:r>
          </a:p>
          <a:p>
            <a:pPr defTabSz="940475">
              <a:defRPr/>
            </a:pPr>
            <a:endParaRPr lang="en-US" baseline="0"/>
          </a:p>
          <a:p>
            <a:pPr defTabSz="940475">
              <a:defRPr/>
            </a:pPr>
            <a:r>
              <a:rPr lang="en-US" baseline="0"/>
              <a:t>Next Slide…</a:t>
            </a:r>
          </a:p>
          <a:p>
            <a:endParaRPr lang="en-US" baseline="0"/>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49</a:t>
            </a:fld>
            <a:endParaRPr lang="en-US">
              <a:solidFill>
                <a:srgbClr val="000000"/>
              </a:solidFill>
            </a:endParaRPr>
          </a:p>
        </p:txBody>
      </p:sp>
    </p:spTree>
    <p:extLst>
      <p:ext uri="{BB962C8B-B14F-4D97-AF65-F5344CB8AC3E}">
        <p14:creationId xmlns:p14="http://schemas.microsoft.com/office/powerpoint/2010/main" val="369512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is new from last year’s Tutorial.</a:t>
            </a:r>
          </a:p>
        </p:txBody>
      </p:sp>
      <p:sp>
        <p:nvSpPr>
          <p:cNvPr id="4" name="Slide Number Placeholder 3"/>
          <p:cNvSpPr>
            <a:spLocks noGrp="1"/>
          </p:cNvSpPr>
          <p:nvPr>
            <p:ph type="sldNum" sz="quarter" idx="10"/>
          </p:nvPr>
        </p:nvSpPr>
        <p:spPr/>
        <p:txBody>
          <a:bodyPr/>
          <a:lstStyle/>
          <a:p>
            <a:fld id="{85D9B890-3B6E-417C-BD92-47816D5AB620}" type="slidenum">
              <a:rPr lang="en-US" smtClean="0"/>
              <a:pPr/>
              <a:t>5</a:t>
            </a:fld>
            <a:endParaRPr lang="en-US"/>
          </a:p>
        </p:txBody>
      </p:sp>
    </p:spTree>
    <p:extLst>
      <p:ext uri="{BB962C8B-B14F-4D97-AF65-F5344CB8AC3E}">
        <p14:creationId xmlns:p14="http://schemas.microsoft.com/office/powerpoint/2010/main" val="20274896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50</a:t>
            </a:fld>
            <a:endParaRPr lang="en-US">
              <a:solidFill>
                <a:srgbClr val="000000"/>
              </a:solidFill>
            </a:endParaRPr>
          </a:p>
        </p:txBody>
      </p:sp>
    </p:spTree>
    <p:extLst>
      <p:ext uri="{BB962C8B-B14F-4D97-AF65-F5344CB8AC3E}">
        <p14:creationId xmlns:p14="http://schemas.microsoft.com/office/powerpoint/2010/main" val="1204945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a:t>
            </a:r>
            <a:r>
              <a:rPr lang="en-US" baseline="0"/>
              <a:t> after noon, my name is Tom Yanoschik and today I will be covering the “accreditation of Analysis” within this tutorial.  This section will consist of three sides, the first giving a basic overview of the study process and defining basic terminology, the second highlighting the various steps and sub processes that contribute to the accreditation of analysis, finally the last slide details the final report and its requisite accreditation process.  </a:t>
            </a:r>
            <a:endParaRPr lang="en-US"/>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51</a:t>
            </a:fld>
            <a:endParaRPr lang="en-US">
              <a:solidFill>
                <a:srgbClr val="000000"/>
              </a:solidFill>
            </a:endParaRPr>
          </a:p>
        </p:txBody>
      </p:sp>
    </p:spTree>
    <p:extLst>
      <p:ext uri="{BB962C8B-B14F-4D97-AF65-F5344CB8AC3E}">
        <p14:creationId xmlns:p14="http://schemas.microsoft.com/office/powerpoint/2010/main" val="29126592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chart</a:t>
            </a:r>
            <a:r>
              <a:rPr lang="en-US" baseline="0"/>
              <a:t> details a basic study process for a basic experiment. In the upper left corner you will note that we start with a problem we are to address, followed by a literature review, from that we begin to formulate our study plan to address the selected gap. It is at this point producing the initial study plan that select stakeholders and team members review the study plan and provide feedback, this is a critical review that enables both the team and customer a point to provide feedback to ensure the plan addresses the selected gap and meets the study objectives.  From the ISP the lead analyst develops the Data Collection Management Plan. This plan details how and by what method data will be sourced and analyzed to address study issues, essential elements of analysis, and measures of merit. Like the ISP the </a:t>
            </a:r>
            <a:r>
              <a:rPr lang="en-US" baseline="0" err="1"/>
              <a:t>DCMP</a:t>
            </a:r>
            <a:r>
              <a:rPr lang="en-US" baseline="0"/>
              <a:t> is reviewed by the team and customer to verify that the </a:t>
            </a:r>
            <a:r>
              <a:rPr lang="en-US" baseline="0" err="1"/>
              <a:t>DCMP</a:t>
            </a:r>
            <a:r>
              <a:rPr lang="en-US" baseline="0"/>
              <a:t> will collect the appropriate data in an appropriate manner to address the study issues, </a:t>
            </a:r>
            <a:r>
              <a:rPr lang="en-US" baseline="0" err="1"/>
              <a:t>EAAs</a:t>
            </a:r>
            <a:r>
              <a:rPr lang="en-US" baseline="0"/>
              <a:t>, and associated MOMS. After an appropriate scenario is developed we execute the experiment and collect the associated data.  At this point the Analyst begins the analysis process, reducing data where appropriate.  The last three stages are associated with the final report and will be addressed on the next slide. </a:t>
            </a:r>
            <a:endParaRPr lang="en-US"/>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52</a:t>
            </a:fld>
            <a:endParaRPr lang="en-US">
              <a:solidFill>
                <a:srgbClr val="000000"/>
              </a:solidFill>
            </a:endParaRPr>
          </a:p>
        </p:txBody>
      </p:sp>
    </p:spTree>
    <p:extLst>
      <p:ext uri="{BB962C8B-B14F-4D97-AF65-F5344CB8AC3E}">
        <p14:creationId xmlns:p14="http://schemas.microsoft.com/office/powerpoint/2010/main" val="8790154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Reuse of a previously Accredited simulation makes sense to save resources, but many traps exist which must be avoided when re-using previous simulations, footprints, data sets, tactical scenarios, or data reduction techniques. </a:t>
            </a:r>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53</a:t>
            </a:fld>
            <a:endParaRPr lang="en-US">
              <a:solidFill>
                <a:srgbClr val="000000"/>
              </a:solidFill>
            </a:endParaRPr>
          </a:p>
        </p:txBody>
      </p:sp>
    </p:spTree>
    <p:extLst>
      <p:ext uri="{BB962C8B-B14F-4D97-AF65-F5344CB8AC3E}">
        <p14:creationId xmlns:p14="http://schemas.microsoft.com/office/powerpoint/2010/main" val="5445603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chart denotes four steps to analysis accreditation; data collection data reduction and computation. It is important to note that these steps require validation prior to accrediting of the experiment.  The second column denotes examples of the processes required for each step, and finally the third column denotes some examples of the tools used to complete each step.  </a:t>
            </a:r>
          </a:p>
          <a:p>
            <a:endParaRPr lang="en-US" baseline="0" dirty="0"/>
          </a:p>
          <a:p>
            <a:r>
              <a:rPr lang="en-US" baseline="0" dirty="0"/>
              <a:t>Just because the processes and tools exist- and have been used successfully before, doesn’t mean that any person can use them and the results be considered Accredited.  The Analyst using the processes and tools still needs to hold the Accreditation(s) listed to the right.</a:t>
            </a:r>
            <a:endParaRPr lang="en-US" dirty="0"/>
          </a:p>
        </p:txBody>
      </p:sp>
      <p:sp>
        <p:nvSpPr>
          <p:cNvPr id="4" name="Slide Number Placeholder 3"/>
          <p:cNvSpPr>
            <a:spLocks noGrp="1"/>
          </p:cNvSpPr>
          <p:nvPr>
            <p:ph type="sldNum" sz="quarter" idx="10"/>
          </p:nvPr>
        </p:nvSpPr>
        <p:spPr/>
        <p:txBody>
          <a:bodyPr/>
          <a:lstStyle/>
          <a:p>
            <a:pPr defTabSz="959340">
              <a:defRPr/>
            </a:pPr>
            <a:fld id="{85D9B890-3B6E-417C-BD92-47816D5AB620}" type="slidenum">
              <a:rPr lang="en-US">
                <a:solidFill>
                  <a:srgbClr val="000000"/>
                </a:solidFill>
              </a:rPr>
              <a:pPr defTabSz="959340">
                <a:defRPr/>
              </a:pPr>
              <a:t>55</a:t>
            </a:fld>
            <a:endParaRPr lang="en-US">
              <a:solidFill>
                <a:srgbClr val="000000"/>
              </a:solidFill>
            </a:endParaRPr>
          </a:p>
        </p:txBody>
      </p:sp>
    </p:spTree>
    <p:extLst>
      <p:ext uri="{BB962C8B-B14F-4D97-AF65-F5344CB8AC3E}">
        <p14:creationId xmlns:p14="http://schemas.microsoft.com/office/powerpoint/2010/main" val="29301361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56</a:t>
            </a:fld>
            <a:endParaRPr lang="en-US"/>
          </a:p>
        </p:txBody>
      </p:sp>
    </p:spTree>
    <p:extLst>
      <p:ext uri="{BB962C8B-B14F-4D97-AF65-F5344CB8AC3E}">
        <p14:creationId xmlns:p14="http://schemas.microsoft.com/office/powerpoint/2010/main" val="15253174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57</a:t>
            </a:fld>
            <a:endParaRPr lang="en-US"/>
          </a:p>
        </p:txBody>
      </p:sp>
    </p:spTree>
    <p:extLst>
      <p:ext uri="{BB962C8B-B14F-4D97-AF65-F5344CB8AC3E}">
        <p14:creationId xmlns:p14="http://schemas.microsoft.com/office/powerpoint/2010/main" val="24445987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our</a:t>
            </a:r>
            <a:r>
              <a:rPr lang="en-US" baseline="0"/>
              <a:t> overall Accreditation methodology distilled down to one slide.  M&amp;S is the Foundation, but each of the other three areas requires it own separate Accreditation conducted by an Accredited SME.</a:t>
            </a:r>
          </a:p>
          <a:p>
            <a:endParaRPr lang="en-US" baseline="0"/>
          </a:p>
          <a:p>
            <a:r>
              <a:rPr lang="en-US" baseline="0"/>
              <a:t>It’s our opinion that many organizations/units, simply hand wave those aspects of the overall Accreditation. They are comfortable with their own Team and SOPs- and don’t ensure that the simulation and the purpose for which it is being used are still accredited following upgrades to software or hardware. They don’t seek out true SMEs who are current operationally and tactically are fighting/training against a credible Threat.  They don’t use peer review to ensure the analytical outcomes of their simulations are accredited- just as you would a professional paper or research project.</a:t>
            </a:r>
            <a:endParaRPr lang="en-US"/>
          </a:p>
        </p:txBody>
      </p:sp>
      <p:sp>
        <p:nvSpPr>
          <p:cNvPr id="4" name="Slide Number Placeholder 3"/>
          <p:cNvSpPr>
            <a:spLocks noGrp="1"/>
          </p:cNvSpPr>
          <p:nvPr>
            <p:ph type="sldNum" sz="quarter" idx="10"/>
          </p:nvPr>
        </p:nvSpPr>
        <p:spPr/>
        <p:txBody>
          <a:bodyPr/>
          <a:lstStyle/>
          <a:p>
            <a:fld id="{85D9B890-3B6E-417C-BD92-47816D5AB620}" type="slidenum">
              <a:rPr lang="en-US" smtClean="0"/>
              <a:pPr/>
              <a:t>58</a:t>
            </a:fld>
            <a:endParaRPr lang="en-US"/>
          </a:p>
        </p:txBody>
      </p:sp>
    </p:spTree>
    <p:extLst>
      <p:ext uri="{BB962C8B-B14F-4D97-AF65-F5344CB8AC3E}">
        <p14:creationId xmlns:p14="http://schemas.microsoft.com/office/powerpoint/2010/main" val="13561242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59</a:t>
            </a:fld>
            <a:endParaRPr lang="en-US"/>
          </a:p>
        </p:txBody>
      </p:sp>
    </p:spTree>
    <p:extLst>
      <p:ext uri="{BB962C8B-B14F-4D97-AF65-F5344CB8AC3E}">
        <p14:creationId xmlns:p14="http://schemas.microsoft.com/office/powerpoint/2010/main" val="13403104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61</a:t>
            </a:fld>
            <a:endParaRPr lang="en-US"/>
          </a:p>
        </p:txBody>
      </p:sp>
    </p:spTree>
    <p:extLst>
      <p:ext uri="{BB962C8B-B14F-4D97-AF65-F5344CB8AC3E}">
        <p14:creationId xmlns:p14="http://schemas.microsoft.com/office/powerpoint/2010/main" val="2555028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a:p>
        </p:txBody>
      </p:sp>
    </p:spTree>
    <p:extLst>
      <p:ext uri="{BB962C8B-B14F-4D97-AF65-F5344CB8AC3E}">
        <p14:creationId xmlns:p14="http://schemas.microsoft.com/office/powerpoint/2010/main" val="34927719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following slides show references used or cited in the original paper from which this tutorial was developed or used to develop this presentation</a:t>
            </a:r>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62</a:t>
            </a:fld>
            <a:endParaRPr lang="en-US"/>
          </a:p>
        </p:txBody>
      </p:sp>
    </p:spTree>
    <p:extLst>
      <p:ext uri="{BB962C8B-B14F-4D97-AF65-F5344CB8AC3E}">
        <p14:creationId xmlns:p14="http://schemas.microsoft.com/office/powerpoint/2010/main" val="33772070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63</a:t>
            </a:fld>
            <a:endParaRPr lang="en-US"/>
          </a:p>
        </p:txBody>
      </p:sp>
    </p:spTree>
    <p:extLst>
      <p:ext uri="{BB962C8B-B14F-4D97-AF65-F5344CB8AC3E}">
        <p14:creationId xmlns:p14="http://schemas.microsoft.com/office/powerpoint/2010/main" val="25674168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64</a:t>
            </a:fld>
            <a:endParaRPr lang="en-US"/>
          </a:p>
        </p:txBody>
      </p:sp>
    </p:spTree>
    <p:extLst>
      <p:ext uri="{BB962C8B-B14F-4D97-AF65-F5344CB8AC3E}">
        <p14:creationId xmlns:p14="http://schemas.microsoft.com/office/powerpoint/2010/main" val="8787958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65</a:t>
            </a:fld>
            <a:endParaRPr lang="en-US"/>
          </a:p>
        </p:txBody>
      </p:sp>
    </p:spTree>
    <p:extLst>
      <p:ext uri="{BB962C8B-B14F-4D97-AF65-F5344CB8AC3E}">
        <p14:creationId xmlns:p14="http://schemas.microsoft.com/office/powerpoint/2010/main" val="8740048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66</a:t>
            </a:fld>
            <a:endParaRPr lang="en-US"/>
          </a:p>
        </p:txBody>
      </p:sp>
    </p:spTree>
    <p:extLst>
      <p:ext uri="{BB962C8B-B14F-4D97-AF65-F5344CB8AC3E}">
        <p14:creationId xmlns:p14="http://schemas.microsoft.com/office/powerpoint/2010/main" val="22084833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67</a:t>
            </a:fld>
            <a:endParaRPr lang="en-US"/>
          </a:p>
        </p:txBody>
      </p:sp>
    </p:spTree>
    <p:extLst>
      <p:ext uri="{BB962C8B-B14F-4D97-AF65-F5344CB8AC3E}">
        <p14:creationId xmlns:p14="http://schemas.microsoft.com/office/powerpoint/2010/main" val="21951538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depicts a</a:t>
            </a:r>
            <a:r>
              <a:rPr lang="en-US" baseline="0"/>
              <a:t> detailed laydown of how sources the would likely be used in the development of a simulation experiment scenario in support of modernization. The baseline begins with a scenario that TRAC has developed but likely requires focus down to a much lower echelon and smaller area than the TRAC scenario so a vignette is required. </a:t>
            </a:r>
          </a:p>
          <a:p>
            <a:pPr marL="293899" indent="-293899">
              <a:buFontTx/>
              <a:buChar char="-"/>
            </a:pPr>
            <a:r>
              <a:rPr lang="en-US" baseline="0"/>
              <a:t>Data is pulled from DAC for both friendly and enemy forces. </a:t>
            </a:r>
          </a:p>
          <a:p>
            <a:pPr marL="293899" indent="-293899">
              <a:buFontTx/>
              <a:buChar char="-"/>
            </a:pPr>
            <a:r>
              <a:rPr lang="en-US" baseline="0"/>
              <a:t>An Order of Battle is designed for friendly forces based on an Army Capability Manager - Infantry Brigade Combat Team’s Organizational and Operational Concept.</a:t>
            </a:r>
          </a:p>
          <a:p>
            <a:pPr marL="293899" indent="-293899">
              <a:buFontTx/>
              <a:buChar char="-"/>
            </a:pPr>
            <a:r>
              <a:rPr lang="en-US" baseline="0"/>
              <a:t>Military Role Players commensurate with the echelon experimented on are resourced. </a:t>
            </a:r>
          </a:p>
          <a:p>
            <a:pPr marL="293899" indent="-293899">
              <a:buFontTx/>
              <a:buChar char="-"/>
            </a:pPr>
            <a:r>
              <a:rPr lang="en-US" baseline="0"/>
              <a:t>They have an experience grounded understanding of applicable doctrine and will be trained on any new operational concepts before the experiment runs begin. </a:t>
            </a:r>
          </a:p>
          <a:p>
            <a:pPr marL="293899" indent="-293899">
              <a:buFontTx/>
              <a:buChar char="-"/>
            </a:pPr>
            <a:r>
              <a:rPr lang="en-US" baseline="0"/>
              <a:t>They use a mission command system inherent to their unit to provide them situational awareness during the Simulation experiment.   </a:t>
            </a:r>
          </a:p>
          <a:p>
            <a:pPr marL="293899" indent="-293899">
              <a:buFontTx/>
              <a:buChar char="-"/>
            </a:pPr>
            <a:r>
              <a:rPr lang="en-US"/>
              <a:t>Threat models</a:t>
            </a:r>
            <a:r>
              <a:rPr lang="en-US" baseline="0"/>
              <a:t> and representation are extracted from real intelligence from the National Ground Intelligence Center.</a:t>
            </a:r>
          </a:p>
          <a:p>
            <a:pPr marL="293899" indent="-293899">
              <a:buFontTx/>
              <a:buChar char="-"/>
            </a:pPr>
            <a:r>
              <a:rPr lang="en-US" baseline="0"/>
              <a:t>AFC G2 provides the Threat Emulation Force to design the threat order of battle and “fight” the enemy forces during the simulation.</a:t>
            </a:r>
          </a:p>
          <a:p>
            <a:pPr marL="293899" indent="-293899" defTabSz="940475">
              <a:buFontTx/>
              <a:buChar char="-"/>
              <a:defRPr/>
            </a:pPr>
            <a:r>
              <a:rPr lang="en-US" baseline="0"/>
              <a:t>Simulation Interactors are trained on new models and capabilities and understand the role players intent and mission.</a:t>
            </a:r>
          </a:p>
          <a:p>
            <a:pPr marL="293899" indent="-293899">
              <a:buFontTx/>
              <a:buChar char="-"/>
            </a:pPr>
            <a:r>
              <a:rPr lang="en-US" baseline="0"/>
              <a:t>The appropriate technology experts are present to validate any new technology or capabilities used during the experiment and provide training to understand possible employment techniques. </a:t>
            </a:r>
          </a:p>
          <a:p>
            <a:pPr marL="293899" indent="-293899">
              <a:buFontTx/>
              <a:buChar char="-"/>
            </a:pPr>
            <a:r>
              <a:rPr lang="en-US" baseline="0"/>
              <a:t>Terrain and Maps are resourced from authoritative sources.</a:t>
            </a:r>
          </a:p>
          <a:p>
            <a:pPr marL="293899" indent="-293899">
              <a:buFontTx/>
              <a:buChar char="-"/>
            </a:pPr>
            <a:endParaRPr lang="en-US" baseline="0"/>
          </a:p>
          <a:p>
            <a:r>
              <a:rPr lang="en-US" baseline="0"/>
              <a:t>Collectively, these steps lead to a coherent scenario representation that is in good faith the best representation of a future combat scenario. There will still be assumptions made during the scenario that should be cataloged in the final report through the analysis team. For example, you may assume that certain joint effects were somewhat equivalent between friendly and threat forces. This is an assumption that should be understand by the analyst.</a:t>
            </a:r>
          </a:p>
          <a:p>
            <a:endParaRPr lang="en-US" baseline="0"/>
          </a:p>
          <a:p>
            <a:r>
              <a:rPr lang="en-US" baseline="0"/>
              <a:t>Next slide…</a:t>
            </a:r>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68</a:t>
            </a:fld>
            <a:endParaRPr lang="en-US">
              <a:solidFill>
                <a:srgbClr val="000000"/>
              </a:solidFill>
            </a:endParaRPr>
          </a:p>
        </p:txBody>
      </p:sp>
    </p:spTree>
    <p:extLst>
      <p:ext uri="{BB962C8B-B14F-4D97-AF65-F5344CB8AC3E}">
        <p14:creationId xmlns:p14="http://schemas.microsoft.com/office/powerpoint/2010/main" val="33287056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Noted M&amp;S Expert</a:t>
            </a:r>
            <a:r>
              <a:rPr lang="en-US" baseline="0"/>
              <a:t> </a:t>
            </a:r>
            <a:r>
              <a:rPr lang="en-US"/>
              <a:t>Iron Mike</a:t>
            </a:r>
            <a:r>
              <a:rPr lang="en-US" baseline="0"/>
              <a:t> Tyson’s original quotation was “Everyone has a plan until the get punched in the mouth”- in response to an interviewer’s question about his next opponent (who stated that he had a plan to beat Tyson through complicated bobbing and weaving). The opponents plan fell apart very quickly- because he hadn’t previously taken a punch from Mike Tyson.</a:t>
            </a:r>
          </a:p>
          <a:p>
            <a:endParaRPr lang="en-US" baseline="0"/>
          </a:p>
          <a:p>
            <a:r>
              <a:rPr lang="en-US" baseline="0"/>
              <a:t>The message is that not everyone is a SME- and standards should be established by each organization as to what credentials are required to accredit your SIMEXp, training event, or exercise for the four areas outlined in this Tutorial: M&amp;S, Physical and Computational Environment, Tactical/Operational Scenario, and Analysis.</a:t>
            </a:r>
            <a:r>
              <a:rPr lang="en-US"/>
              <a:t> </a:t>
            </a:r>
          </a:p>
          <a:p>
            <a:endParaRPr lang="en-US"/>
          </a:p>
          <a:p>
            <a:r>
              <a:rPr lang="en-US" baseline="0"/>
              <a:t>The word of a “SME” may not be good enough- make them show you their credentials and don’t be afraid to show yours when you really are a SME!</a:t>
            </a:r>
            <a:endParaRPr lang="en-US"/>
          </a:p>
        </p:txBody>
      </p:sp>
      <p:sp>
        <p:nvSpPr>
          <p:cNvPr id="4" name="Slide Number Placeholder 3"/>
          <p:cNvSpPr>
            <a:spLocks noGrp="1"/>
          </p:cNvSpPr>
          <p:nvPr>
            <p:ph type="sldNum" sz="quarter" idx="10"/>
          </p:nvPr>
        </p:nvSpPr>
        <p:spPr/>
        <p:txBody>
          <a:bodyPr/>
          <a:lstStyle/>
          <a:p>
            <a:fld id="{85D9B890-3B6E-417C-BD92-47816D5AB620}" type="slidenum">
              <a:rPr lang="en-US" smtClean="0"/>
              <a:pPr/>
              <a:t>69</a:t>
            </a:fld>
            <a:endParaRPr lang="en-US"/>
          </a:p>
        </p:txBody>
      </p:sp>
    </p:spTree>
    <p:extLst>
      <p:ext uri="{BB962C8B-B14F-4D97-AF65-F5344CB8AC3E}">
        <p14:creationId xmlns:p14="http://schemas.microsoft.com/office/powerpoint/2010/main" val="7550143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110CE3-9315-42E9-B2A6-3B89A8853938}" type="slidenum">
              <a:rPr lang="en-US" smtClean="0">
                <a:solidFill>
                  <a:srgbClr val="000000"/>
                </a:solidFill>
              </a:rPr>
              <a:pPr eaLnBrk="1" hangingPunct="1"/>
              <a:t>70</a:t>
            </a:fld>
            <a:endParaRPr lang="en-US">
              <a:solidFill>
                <a:srgbClr val="000000"/>
              </a:solidFill>
            </a:endParaRPr>
          </a:p>
        </p:txBody>
      </p:sp>
    </p:spTree>
    <p:extLst>
      <p:ext uri="{BB962C8B-B14F-4D97-AF65-F5344CB8AC3E}">
        <p14:creationId xmlns:p14="http://schemas.microsoft.com/office/powerpoint/2010/main" val="269619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(Slide is Self Explanatory)</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a:p>
        </p:txBody>
      </p:sp>
    </p:spTree>
    <p:extLst>
      <p:ext uri="{BB962C8B-B14F-4D97-AF65-F5344CB8AC3E}">
        <p14:creationId xmlns:p14="http://schemas.microsoft.com/office/powerpoint/2010/main" val="4283204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dirty="0"/>
              <a:t>This Tutorial is developed from</a:t>
            </a:r>
            <a:r>
              <a:rPr lang="en-US" baseline="0" dirty="0"/>
              <a:t> IITSEC paper 21213 “A Framework for the Accreditation of Simulation-Based Experiments”.</a:t>
            </a:r>
            <a:endParaRPr lang="en-US" dirty="0"/>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a:p>
        </p:txBody>
      </p:sp>
    </p:spTree>
    <p:extLst>
      <p:ext uri="{BB962C8B-B14F-4D97-AF65-F5344CB8AC3E}">
        <p14:creationId xmlns:p14="http://schemas.microsoft.com/office/powerpoint/2010/main" val="2039557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a:t>
            </a:r>
            <a:r>
              <a:rPr lang="en-US" baseline="0" dirty="0"/>
              <a:t> overall Accreditation methodology distilled down to one slide.  M&amp;S is the Foundation, but each of the other three areas requires it own separate Accreditation conducted by an Accredited SME.</a:t>
            </a:r>
          </a:p>
          <a:p>
            <a:endParaRPr lang="en-US" baseline="0"/>
          </a:p>
          <a:p>
            <a:r>
              <a:rPr lang="en-US" baseline="0" dirty="0"/>
              <a:t>It’s our opinion that many organizations/units, simply hand wave those aspects of the overall Accreditation. They are comfortable with their own Team and SOPs- and don’t ensure that the simulation and the purpose for which it is being used are still accredited following upgrades to software or hardware. They don’t seek out true SMEs who are current operationally and tactically are fighting/training against a credible Threat.  They don’t use peer review to ensure the analytical outcomes of their simulations are accredited- just as you would a professional paper or research project.</a:t>
            </a:r>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9</a:t>
            </a:fld>
            <a:endParaRPr lang="en-US"/>
          </a:p>
        </p:txBody>
      </p:sp>
    </p:spTree>
    <p:extLst>
      <p:ext uri="{BB962C8B-B14F-4D97-AF65-F5344CB8AC3E}">
        <p14:creationId xmlns:p14="http://schemas.microsoft.com/office/powerpoint/2010/main" val="1005760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9" name="Picture 28" descr="Text, logo&#10;&#10;Description automatically generated">
            <a:extLst>
              <a:ext uri="{FF2B5EF4-FFF2-40B4-BE49-F238E27FC236}">
                <a16:creationId xmlns:a16="http://schemas.microsoft.com/office/drawing/2014/main" id="{1268F2DD-8B4A-B745-B423-049FE7016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8997" y="6371281"/>
            <a:ext cx="1094689" cy="438303"/>
          </a:xfrm>
          <a:prstGeom prst="rect">
            <a:avLst/>
          </a:prstGeom>
        </p:spPr>
      </p:pic>
      <p:sp>
        <p:nvSpPr>
          <p:cNvPr id="30" name="Slide Number Placeholder 2">
            <a:extLst>
              <a:ext uri="{FF2B5EF4-FFF2-40B4-BE49-F238E27FC236}">
                <a16:creationId xmlns:a16="http://schemas.microsoft.com/office/drawing/2014/main" id="{8FAAA619-D59D-024E-83F2-04B759B36D5D}"/>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cxnSp>
        <p:nvCxnSpPr>
          <p:cNvPr id="2" name="Straight Connector 1">
            <a:extLst>
              <a:ext uri="{FF2B5EF4-FFF2-40B4-BE49-F238E27FC236}">
                <a16:creationId xmlns:a16="http://schemas.microsoft.com/office/drawing/2014/main" id="{763CD88B-3D8E-5930-8860-B89DE42D2953}"/>
              </a:ext>
            </a:extLst>
          </p:cNvPr>
          <p:cNvCxnSpPr/>
          <p:nvPr userDrawn="1"/>
        </p:nvCxnSpPr>
        <p:spPr bwMode="auto">
          <a:xfrm>
            <a:off x="0" y="1370521"/>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Picture 4">
            <a:extLst>
              <a:ext uri="{FF2B5EF4-FFF2-40B4-BE49-F238E27FC236}">
                <a16:creationId xmlns:a16="http://schemas.microsoft.com/office/drawing/2014/main" id="{C33F177E-FD1D-3429-0967-6E068024731E}"/>
              </a:ext>
            </a:extLst>
          </p:cNvPr>
          <p:cNvPicPr>
            <a:picLocks noChangeAspect="1"/>
          </p:cNvPicPr>
          <p:nvPr userDrawn="1"/>
        </p:nvPicPr>
        <p:blipFill>
          <a:blip r:embed="rId4"/>
          <a:srcRect/>
          <a:stretch/>
        </p:blipFill>
        <p:spPr>
          <a:xfrm>
            <a:off x="0" y="-16800"/>
            <a:ext cx="12207240" cy="1368171"/>
          </a:xfrm>
          <a:prstGeom prst="rect">
            <a:avLst/>
          </a:prstGeom>
        </p:spPr>
      </p:pic>
      <p:grpSp>
        <p:nvGrpSpPr>
          <p:cNvPr id="3" name="Group 2">
            <a:extLst>
              <a:ext uri="{FF2B5EF4-FFF2-40B4-BE49-F238E27FC236}">
                <a16:creationId xmlns:a16="http://schemas.microsoft.com/office/drawing/2014/main" id="{D3790B48-04B0-C7FD-F0C1-BEFEA9C62337}"/>
              </a:ext>
            </a:extLst>
          </p:cNvPr>
          <p:cNvGrpSpPr/>
          <p:nvPr userDrawn="1"/>
        </p:nvGrpSpPr>
        <p:grpSpPr>
          <a:xfrm>
            <a:off x="260862" y="6503087"/>
            <a:ext cx="1044262" cy="282877"/>
            <a:chOff x="260862" y="6503087"/>
            <a:chExt cx="1044262" cy="282877"/>
          </a:xfrm>
        </p:grpSpPr>
        <p:sp>
          <p:nvSpPr>
            <p:cNvPr id="6" name="Rectangle 5">
              <a:extLst>
                <a:ext uri="{FF2B5EF4-FFF2-40B4-BE49-F238E27FC236}">
                  <a16:creationId xmlns:a16="http://schemas.microsoft.com/office/drawing/2014/main" id="{365A881C-A917-6498-85C6-F1C8BEBFFF0A}"/>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7" name="Picture 6">
              <a:extLst>
                <a:ext uri="{FF2B5EF4-FFF2-40B4-BE49-F238E27FC236}">
                  <a16:creationId xmlns:a16="http://schemas.microsoft.com/office/drawing/2014/main" id="{176AF24A-A2C7-4537-ED5B-1FB8F20C86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8" name="Picture 7">
            <a:extLst>
              <a:ext uri="{FF2B5EF4-FFF2-40B4-BE49-F238E27FC236}">
                <a16:creationId xmlns:a16="http://schemas.microsoft.com/office/drawing/2014/main" id="{22007856-D53C-82C6-78C1-CE86F095E76D}"/>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l="90" r="90"/>
          <a:stretch/>
        </p:blipFill>
        <p:spPr>
          <a:xfrm>
            <a:off x="11720949" y="6333477"/>
            <a:ext cx="473689" cy="475488"/>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5" name="Slide Number Placeholder 2">
            <a:extLst>
              <a:ext uri="{FF2B5EF4-FFF2-40B4-BE49-F238E27FC236}">
                <a16:creationId xmlns:a16="http://schemas.microsoft.com/office/drawing/2014/main" id="{631C4A64-F7DE-C30E-7A5A-32344B55B296}"/>
              </a:ext>
            </a:extLst>
          </p:cNvPr>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96498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219" y="1"/>
            <a:ext cx="7416800" cy="833933"/>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08000" y="1097300"/>
            <a:ext cx="5361517"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defRPr>
            </a:lvl2pPr>
            <a:lvl3pPr>
              <a:buClr>
                <a:schemeClr val="tx1"/>
              </a:buClr>
              <a:defRPr sz="1800">
                <a:solidFill>
                  <a:schemeClr val="tx1"/>
                </a:solidFill>
              </a:defRPr>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072718" y="1097300"/>
            <a:ext cx="5363633"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latin typeface="Arial Narrow" pitchFamily="34" charset="0"/>
              </a:defRPr>
            </a:lvl2pPr>
            <a:lvl3pPr>
              <a:buClr>
                <a:schemeClr val="tx1"/>
              </a:buClr>
              <a:defRPr sz="1800">
                <a:solidFill>
                  <a:schemeClr val="tx1"/>
                </a:solidFill>
                <a:latin typeface="Arial Narrow" pitchFamily="34" charset="0"/>
              </a:defRPr>
            </a:lvl3pPr>
            <a:lvl4pPr>
              <a:defRPr sz="1600">
                <a:latin typeface="Arial Narrow" pitchFamily="34" charset="0"/>
              </a:defRPr>
            </a:lvl4pPr>
            <a:lvl5pPr>
              <a:defRPr sz="1600">
                <a:latin typeface="Arial Narrow"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Slide Number Placeholder 2">
            <a:extLst>
              <a:ext uri="{FF2B5EF4-FFF2-40B4-BE49-F238E27FC236}">
                <a16:creationId xmlns:a16="http://schemas.microsoft.com/office/drawing/2014/main" id="{77037D21-3C9E-8CCF-A24C-0D6643ECBABD}"/>
              </a:ext>
            </a:extLst>
          </p:cNvPr>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78999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668000" y="6441832"/>
            <a:ext cx="821634" cy="340935"/>
          </a:xfrm>
        </p:spPr>
        <p:txBody>
          <a:bodyPr/>
          <a:lstStyle/>
          <a:p>
            <a:fld id="{BADEC60C-7720-4680-9A81-2CDB6766B0F2}" type="slidenum">
              <a:rPr lang="en-US" smtClean="0"/>
              <a:t>‹#›</a:t>
            </a:fld>
            <a:endParaRPr lang="en-US"/>
          </a:p>
        </p:txBody>
      </p:sp>
    </p:spTree>
    <p:extLst>
      <p:ext uri="{BB962C8B-B14F-4D97-AF65-F5344CB8AC3E}">
        <p14:creationId xmlns:p14="http://schemas.microsoft.com/office/powerpoint/2010/main" val="3144479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8849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084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2" name="Picture 1">
            <a:extLst>
              <a:ext uri="{FF2B5EF4-FFF2-40B4-BE49-F238E27FC236}">
                <a16:creationId xmlns:a16="http://schemas.microsoft.com/office/drawing/2014/main" id="{E329B4E3-77EA-8607-736D-5A7B3EC41ECC}"/>
              </a:ext>
            </a:extLst>
          </p:cNvPr>
          <p:cNvPicPr>
            <a:picLocks noChangeAspect="1"/>
          </p:cNvPicPr>
          <p:nvPr userDrawn="1"/>
        </p:nvPicPr>
        <p:blipFill>
          <a:blip r:embed="rId12"/>
          <a:srcRect l="208" r="208"/>
          <a:stretch/>
        </p:blipFill>
        <p:spPr>
          <a:xfrm>
            <a:off x="0" y="1474"/>
            <a:ext cx="12212320" cy="823509"/>
          </a:xfrm>
          <a:prstGeom prst="rect">
            <a:avLst/>
          </a:prstGeom>
        </p:spPr>
      </p:pic>
      <p:grpSp>
        <p:nvGrpSpPr>
          <p:cNvPr id="7" name="Group 6">
            <a:extLst>
              <a:ext uri="{FF2B5EF4-FFF2-40B4-BE49-F238E27FC236}">
                <a16:creationId xmlns:a16="http://schemas.microsoft.com/office/drawing/2014/main" id="{5D750FDE-2C1F-0237-67D9-0E156FC60F2F}"/>
              </a:ext>
            </a:extLst>
          </p:cNvPr>
          <p:cNvGrpSpPr/>
          <p:nvPr userDrawn="1"/>
        </p:nvGrpSpPr>
        <p:grpSpPr>
          <a:xfrm>
            <a:off x="260862" y="6503087"/>
            <a:ext cx="1044262" cy="282877"/>
            <a:chOff x="260862" y="6503087"/>
            <a:chExt cx="1044262" cy="282877"/>
          </a:xfrm>
        </p:grpSpPr>
        <p:sp>
          <p:nvSpPr>
            <p:cNvPr id="8" name="Rectangle 7">
              <a:extLst>
                <a:ext uri="{FF2B5EF4-FFF2-40B4-BE49-F238E27FC236}">
                  <a16:creationId xmlns:a16="http://schemas.microsoft.com/office/drawing/2014/main" id="{A065A0FB-53D2-D257-9A2D-FF80A7CD33CE}"/>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9" name="Picture 8">
              <a:extLst>
                <a:ext uri="{FF2B5EF4-FFF2-40B4-BE49-F238E27FC236}">
                  <a16:creationId xmlns:a16="http://schemas.microsoft.com/office/drawing/2014/main" id="{16A85FD3-3D3E-319A-77BE-25186D06BB45}"/>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11" name="Picture 10">
            <a:extLst>
              <a:ext uri="{FF2B5EF4-FFF2-40B4-BE49-F238E27FC236}">
                <a16:creationId xmlns:a16="http://schemas.microsoft.com/office/drawing/2014/main" id="{CDBDE676-EE96-D8BE-61A7-D8B05F2F3BA8}"/>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l="90" r="90"/>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 id="2147483677" r:id="rId5"/>
    <p:sldLayoutId id="2147483678" r:id="rId6"/>
    <p:sldLayoutId id="2147483679" r:id="rId7"/>
    <p:sldLayoutId id="2147483680" r:id="rId8"/>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community.apan.org/wg/gckn/p/reddiamond"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armypubs.army.mil/"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hyperlink" Target="https://home.gs.mil/about"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49757" y="2158542"/>
            <a:ext cx="10449813" cy="1229411"/>
          </a:xfrm>
        </p:spPr>
        <p:txBody>
          <a:bodyPr/>
          <a:lstStyle/>
          <a:p>
            <a:r>
              <a:rPr lang="en-US" kern="0" dirty="0"/>
              <a:t>Accreditation of Simulation-Based Experiments: </a:t>
            </a:r>
          </a:p>
          <a:p>
            <a:r>
              <a:rPr lang="en-US" kern="0" dirty="0"/>
              <a:t>Beyond the M&amp;S</a:t>
            </a:r>
            <a:endParaRPr lang="en-US" sz="1800" kern="0" dirty="0">
              <a:solidFill>
                <a:srgbClr val="00B050"/>
              </a:solidFill>
            </a:endParaRPr>
          </a:p>
          <a:p>
            <a:endParaRPr lang="en-US" sz="2000" dirty="0">
              <a:solidFill>
                <a:srgbClr val="00B050"/>
              </a:solidFill>
            </a:endParaRPr>
          </a:p>
          <a:p>
            <a:endParaRPr lang="en-US" dirty="0"/>
          </a:p>
          <a:p>
            <a:endParaRPr lang="en-US" dirty="0"/>
          </a:p>
        </p:txBody>
      </p:sp>
      <p:sp>
        <p:nvSpPr>
          <p:cNvPr id="4" name="Text Placeholder 9">
            <a:extLst>
              <a:ext uri="{FF2B5EF4-FFF2-40B4-BE49-F238E27FC236}">
                <a16:creationId xmlns:a16="http://schemas.microsoft.com/office/drawing/2014/main" id="{049D4E87-C1EE-3821-3340-43C92DD8A3DF}"/>
              </a:ext>
            </a:extLst>
          </p:cNvPr>
          <p:cNvSpPr txBox="1">
            <a:spLocks noGrp="1"/>
          </p:cNvSpPr>
          <p:nvPr>
            <p:ph type="body" sz="quarter" idx="11"/>
          </p:nvPr>
        </p:nvSpPr>
        <p:spPr bwMode="auto">
          <a:xfrm>
            <a:off x="1982177" y="4633634"/>
            <a:ext cx="8478838" cy="1933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tx1"/>
              </a:buClr>
              <a:buSzPct val="75000"/>
              <a:buFont typeface="Wingdings" charset="2"/>
              <a:buNone/>
              <a:defRPr sz="2400" b="1">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a:latin typeface="Arial Narrow" pitchFamily="34" charset="0"/>
              </a:rPr>
              <a:t>Tom Yanoschik, Maneuver Battle Lab (MBL), SAIC</a:t>
            </a:r>
          </a:p>
          <a:p>
            <a:r>
              <a:rPr lang="en-US" kern="0">
                <a:latin typeface="Arial Narrow" pitchFamily="34" charset="0"/>
              </a:rPr>
              <a:t>Cindy Dunn, MBL, SAIC</a:t>
            </a:r>
          </a:p>
          <a:p>
            <a:r>
              <a:rPr lang="en-US" kern="0">
                <a:latin typeface="Arial Narrow" pitchFamily="34" charset="0"/>
              </a:rPr>
              <a:t>Steve Miller, MBL, SAIC</a:t>
            </a:r>
          </a:p>
          <a:p>
            <a:r>
              <a:rPr lang="en-US" kern="0">
                <a:latin typeface="Arial Narrow" pitchFamily="34" charset="0"/>
              </a:rPr>
              <a:t>Major </a:t>
            </a:r>
            <a:r>
              <a:rPr lang="en-US">
                <a:latin typeface="Arial Narrow" pitchFamily="34" charset="0"/>
              </a:rPr>
              <a:t>Jake Kelly</a:t>
            </a:r>
            <a:r>
              <a:rPr lang="en-US" kern="0">
                <a:latin typeface="Arial Narrow" pitchFamily="34" charset="0"/>
              </a:rPr>
              <a:t>, MBL</a:t>
            </a:r>
          </a:p>
        </p:txBody>
      </p:sp>
      <p:pic>
        <p:nvPicPr>
          <p:cNvPr id="5" name="Picture 4">
            <a:extLst>
              <a:ext uri="{FF2B5EF4-FFF2-40B4-BE49-F238E27FC236}">
                <a16:creationId xmlns:a16="http://schemas.microsoft.com/office/drawing/2014/main" id="{F5467998-8804-3567-145C-CA730C8E5CC3}"/>
              </a:ext>
            </a:extLst>
          </p:cNvPr>
          <p:cNvPicPr>
            <a:picLocks noChangeAspect="1"/>
          </p:cNvPicPr>
          <p:nvPr/>
        </p:nvPicPr>
        <p:blipFill>
          <a:blip r:embed="rId3"/>
          <a:stretch>
            <a:fillRect/>
          </a:stretch>
        </p:blipFill>
        <p:spPr>
          <a:xfrm>
            <a:off x="1215485" y="3070471"/>
            <a:ext cx="2676277" cy="1514154"/>
          </a:xfrm>
          <a:prstGeom prst="rect">
            <a:avLst/>
          </a:prstGeom>
        </p:spPr>
      </p:pic>
      <p:pic>
        <p:nvPicPr>
          <p:cNvPr id="6" name="Picture 5">
            <a:extLst>
              <a:ext uri="{FF2B5EF4-FFF2-40B4-BE49-F238E27FC236}">
                <a16:creationId xmlns:a16="http://schemas.microsoft.com/office/drawing/2014/main" id="{676F55E5-E39A-876C-37AA-002CD98743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0240" y="3236271"/>
            <a:ext cx="2999330" cy="1274001"/>
          </a:xfrm>
          <a:prstGeom prst="rect">
            <a:avLst/>
          </a:prstGeom>
        </p:spPr>
      </p:pic>
    </p:spTree>
    <p:extLst>
      <p:ext uri="{BB962C8B-B14F-4D97-AF65-F5344CB8AC3E}">
        <p14:creationId xmlns:p14="http://schemas.microsoft.com/office/powerpoint/2010/main" val="2138731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499422" y="-92691"/>
            <a:ext cx="7416800" cy="7951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60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sz="2800" kern="0"/>
              <a:t>Overall Accreditation (Alternate View)</a:t>
            </a:r>
          </a:p>
        </p:txBody>
      </p:sp>
      <p:sp>
        <p:nvSpPr>
          <p:cNvPr id="2" name="Slide Number Placeholder 1">
            <a:extLst>
              <a:ext uri="{FF2B5EF4-FFF2-40B4-BE49-F238E27FC236}">
                <a16:creationId xmlns:a16="http://schemas.microsoft.com/office/drawing/2014/main" id="{2547345D-8841-A0CE-105B-7CB146D748BB}"/>
              </a:ext>
            </a:extLst>
          </p:cNvPr>
          <p:cNvSpPr>
            <a:spLocks noGrp="1"/>
          </p:cNvSpPr>
          <p:nvPr>
            <p:ph type="sldNum" sz="quarter" idx="12"/>
          </p:nvPr>
        </p:nvSpPr>
        <p:spPr/>
        <p:txBody>
          <a:bodyPr/>
          <a:lstStyle/>
          <a:p>
            <a:fld id="{BADEC60C-7720-4680-9A81-2CDB6766B0F2}" type="slidenum">
              <a:rPr lang="en-US" smtClean="0"/>
              <a:t>10</a:t>
            </a:fld>
            <a:endParaRPr lang="en-US"/>
          </a:p>
        </p:txBody>
      </p:sp>
      <p:sp>
        <p:nvSpPr>
          <p:cNvPr id="6" name="Isosceles Triangle 5">
            <a:extLst>
              <a:ext uri="{FF2B5EF4-FFF2-40B4-BE49-F238E27FC236}">
                <a16:creationId xmlns:a16="http://schemas.microsoft.com/office/drawing/2014/main" id="{A4097B79-BD5E-2C9D-6825-A698EBF5DE4C}"/>
              </a:ext>
            </a:extLst>
          </p:cNvPr>
          <p:cNvSpPr/>
          <p:nvPr/>
        </p:nvSpPr>
        <p:spPr bwMode="auto">
          <a:xfrm>
            <a:off x="2371826" y="820858"/>
            <a:ext cx="7670071" cy="5732723"/>
          </a:xfrm>
          <a:prstGeom prst="triangle">
            <a:avLst/>
          </a:prstGeom>
          <a:solidFill>
            <a:schemeClr val="bg1"/>
          </a:solidFill>
          <a:ln w="381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8" name="Straight Connector 7">
            <a:extLst>
              <a:ext uri="{FF2B5EF4-FFF2-40B4-BE49-F238E27FC236}">
                <a16:creationId xmlns:a16="http://schemas.microsoft.com/office/drawing/2014/main" id="{71058136-8964-7DC5-4001-A9A5179845BB}"/>
              </a:ext>
            </a:extLst>
          </p:cNvPr>
          <p:cNvCxnSpPr>
            <a:cxnSpLocks/>
          </p:cNvCxnSpPr>
          <p:nvPr/>
        </p:nvCxnSpPr>
        <p:spPr bwMode="auto">
          <a:xfrm>
            <a:off x="5273189" y="2263133"/>
            <a:ext cx="1897670"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42DFACD7-CC42-C420-A7FA-ACEF4C1B39EF}"/>
              </a:ext>
            </a:extLst>
          </p:cNvPr>
          <p:cNvCxnSpPr>
            <a:cxnSpLocks/>
          </p:cNvCxnSpPr>
          <p:nvPr/>
        </p:nvCxnSpPr>
        <p:spPr bwMode="auto">
          <a:xfrm>
            <a:off x="4259257" y="3763363"/>
            <a:ext cx="3921001" cy="13137"/>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8F2375ED-F6CA-FB6F-DF53-54E4AF149448}"/>
              </a:ext>
            </a:extLst>
          </p:cNvPr>
          <p:cNvCxnSpPr>
            <a:cxnSpLocks/>
          </p:cNvCxnSpPr>
          <p:nvPr/>
        </p:nvCxnSpPr>
        <p:spPr bwMode="auto">
          <a:xfrm>
            <a:off x="3212256" y="5322271"/>
            <a:ext cx="5979042"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D362C233-D76D-0017-B769-0A1CF894124A}"/>
              </a:ext>
            </a:extLst>
          </p:cNvPr>
          <p:cNvSpPr txBox="1"/>
          <p:nvPr/>
        </p:nvSpPr>
        <p:spPr>
          <a:xfrm>
            <a:off x="3729707" y="5665180"/>
            <a:ext cx="4944140" cy="584775"/>
          </a:xfrm>
          <a:prstGeom prst="rect">
            <a:avLst/>
          </a:prstGeom>
          <a:noFill/>
        </p:spPr>
        <p:txBody>
          <a:bodyPr wrap="square" rtlCol="0">
            <a:spAutoFit/>
          </a:bodyPr>
          <a:lstStyle/>
          <a:p>
            <a:pPr algn="ctr"/>
            <a:r>
              <a:rPr lang="en-US">
                <a:latin typeface="Arial Narrow" panose="020B0606020202030204" pitchFamily="34" charset="0"/>
              </a:rPr>
              <a:t>Modeling and Simulation</a:t>
            </a:r>
          </a:p>
        </p:txBody>
      </p:sp>
      <p:sp>
        <p:nvSpPr>
          <p:cNvPr id="18" name="TextBox 17">
            <a:extLst>
              <a:ext uri="{FF2B5EF4-FFF2-40B4-BE49-F238E27FC236}">
                <a16:creationId xmlns:a16="http://schemas.microsoft.com/office/drawing/2014/main" id="{FE67EDFA-B847-9212-D069-86AC1E87395B}"/>
              </a:ext>
            </a:extLst>
          </p:cNvPr>
          <p:cNvSpPr txBox="1"/>
          <p:nvPr/>
        </p:nvSpPr>
        <p:spPr>
          <a:xfrm>
            <a:off x="3750972" y="4141180"/>
            <a:ext cx="4944140" cy="954107"/>
          </a:xfrm>
          <a:prstGeom prst="rect">
            <a:avLst/>
          </a:prstGeom>
          <a:noFill/>
        </p:spPr>
        <p:txBody>
          <a:bodyPr wrap="square" rtlCol="0">
            <a:spAutoFit/>
          </a:bodyPr>
          <a:lstStyle/>
          <a:p>
            <a:pPr algn="ctr"/>
            <a:r>
              <a:rPr lang="en-US" sz="2800">
                <a:latin typeface="Arial Narrow" panose="020B0606020202030204" pitchFamily="34" charset="0"/>
              </a:rPr>
              <a:t>Physical and Computational Environment</a:t>
            </a:r>
          </a:p>
        </p:txBody>
      </p:sp>
      <p:sp>
        <p:nvSpPr>
          <p:cNvPr id="20" name="TextBox 19">
            <a:extLst>
              <a:ext uri="{FF2B5EF4-FFF2-40B4-BE49-F238E27FC236}">
                <a16:creationId xmlns:a16="http://schemas.microsoft.com/office/drawing/2014/main" id="{BD66D7F0-F800-3250-524B-1494B6AAB686}"/>
              </a:ext>
            </a:extLst>
          </p:cNvPr>
          <p:cNvSpPr txBox="1"/>
          <p:nvPr/>
        </p:nvSpPr>
        <p:spPr>
          <a:xfrm>
            <a:off x="4700814" y="2592405"/>
            <a:ext cx="3001926" cy="830997"/>
          </a:xfrm>
          <a:prstGeom prst="rect">
            <a:avLst/>
          </a:prstGeom>
          <a:noFill/>
        </p:spPr>
        <p:txBody>
          <a:bodyPr wrap="square" rtlCol="0">
            <a:spAutoFit/>
          </a:bodyPr>
          <a:lstStyle/>
          <a:p>
            <a:pPr algn="ctr"/>
            <a:r>
              <a:rPr lang="en-US" sz="2400">
                <a:latin typeface="Arial Narrow" panose="020B0606020202030204" pitchFamily="34" charset="0"/>
              </a:rPr>
              <a:t>Tactical / Operational Scenario</a:t>
            </a:r>
          </a:p>
        </p:txBody>
      </p:sp>
      <p:sp>
        <p:nvSpPr>
          <p:cNvPr id="21" name="TextBox 20">
            <a:extLst>
              <a:ext uri="{FF2B5EF4-FFF2-40B4-BE49-F238E27FC236}">
                <a16:creationId xmlns:a16="http://schemas.microsoft.com/office/drawing/2014/main" id="{A15D2331-5C29-3DBA-9D66-574906F7FA6D}"/>
              </a:ext>
            </a:extLst>
          </p:cNvPr>
          <p:cNvSpPr txBox="1"/>
          <p:nvPr/>
        </p:nvSpPr>
        <p:spPr>
          <a:xfrm>
            <a:off x="4722079" y="1567900"/>
            <a:ext cx="3001926" cy="461665"/>
          </a:xfrm>
          <a:prstGeom prst="rect">
            <a:avLst/>
          </a:prstGeom>
          <a:noFill/>
        </p:spPr>
        <p:txBody>
          <a:bodyPr wrap="square" rtlCol="0">
            <a:spAutoFit/>
          </a:bodyPr>
          <a:lstStyle/>
          <a:p>
            <a:pPr algn="ctr"/>
            <a:r>
              <a:rPr lang="en-US" sz="2400">
                <a:latin typeface="Arial Narrow" panose="020B0606020202030204" pitchFamily="34" charset="0"/>
              </a:rPr>
              <a:t>Analysis</a:t>
            </a:r>
          </a:p>
        </p:txBody>
      </p:sp>
    </p:spTree>
    <p:extLst>
      <p:ext uri="{BB962C8B-B14F-4D97-AF65-F5344CB8AC3E}">
        <p14:creationId xmlns:p14="http://schemas.microsoft.com/office/powerpoint/2010/main" val="1039341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a:t>Transferability of this Methodology</a:t>
            </a:r>
            <a:endParaRPr lang="en-US">
              <a:ea typeface="Tahoma"/>
              <a:cs typeface="Tahoma"/>
            </a:endParaRPr>
          </a:p>
        </p:txBody>
      </p:sp>
      <p:sp>
        <p:nvSpPr>
          <p:cNvPr id="4" name="Content Placeholder 3"/>
          <p:cNvSpPr>
            <a:spLocks noGrp="1"/>
          </p:cNvSpPr>
          <p:nvPr>
            <p:ph sz="quarter" idx="11"/>
          </p:nvPr>
        </p:nvSpPr>
        <p:spPr>
          <a:xfrm>
            <a:off x="615616" y="1098447"/>
            <a:ext cx="11250613" cy="5075237"/>
          </a:xfrm>
        </p:spPr>
        <p:txBody>
          <a:bodyPr/>
          <a:lstStyle/>
          <a:p>
            <a:pPr marL="0" indent="0">
              <a:buNone/>
            </a:pPr>
            <a:r>
              <a:rPr lang="en-US" dirty="0">
                <a:latin typeface="Arial Narrow"/>
              </a:rPr>
              <a:t>Although this Tutorial uses US Army SIMEXp examples and regulatory framework:</a:t>
            </a:r>
          </a:p>
          <a:p>
            <a:pPr marL="456565" indent="-456565">
              <a:buFont typeface="Wingdings" panose="05000000000000000000" pitchFamily="2" charset="2"/>
              <a:buChar char="Ø"/>
            </a:pPr>
            <a:r>
              <a:rPr lang="en-US" dirty="0">
                <a:latin typeface="Arial Narrow"/>
              </a:rPr>
              <a:t>It nests with DoD Policy (see References); other Services should ensure their Accreditation process "nests" with their own Service requirements</a:t>
            </a:r>
          </a:p>
          <a:p>
            <a:pPr marL="456565" indent="-456565">
              <a:buFont typeface="Wingdings" panose="05000000000000000000" pitchFamily="2" charset="2"/>
              <a:buChar char="Ø"/>
            </a:pPr>
            <a:r>
              <a:rPr lang="en-US" dirty="0"/>
              <a:t>Methodology has been incorporated into the US Army Modeling and Simulation Officer Course (for Functional Area-57 Officers and DA Civilians in M&amp;S)</a:t>
            </a:r>
          </a:p>
          <a:p>
            <a:pPr marL="456565" indent="-456565"/>
            <a:r>
              <a:rPr lang="en-US" dirty="0">
                <a:latin typeface="Arial Narrow"/>
              </a:rPr>
              <a:t>The four major areas discussed (Environment, Scenario, M&amp;S, Analysis) apply to all M&amp;S communities (Analysis, Acquisition, Intelligence, Training, Test and Evaluation, and Experimentation)</a:t>
            </a:r>
          </a:p>
          <a:p>
            <a:pPr marL="456565" indent="-456565"/>
            <a:r>
              <a:rPr lang="en-US" dirty="0">
                <a:latin typeface="Arial Narrow"/>
              </a:rPr>
              <a:t>Allies can use this methodology, but need to validate all four areas with respect to their own Regulatory Requirements, M&amp;S Environment, Threat, and Weapons/Equipment/Munitions/Sensors</a:t>
            </a:r>
            <a:endParaRPr lang="en-US" dirty="0"/>
          </a:p>
          <a:p>
            <a:pPr marL="456565" indent="-456565">
              <a:buFont typeface="Wingdings" panose="05000000000000000000" pitchFamily="2" charset="2"/>
              <a:buChar char="Ø"/>
            </a:pPr>
            <a:endParaRPr lang="en-US" dirty="0"/>
          </a:p>
          <a:p>
            <a:pPr marL="456565" indent="-456565">
              <a:buFont typeface="Wingdings" panose="05000000000000000000" pitchFamily="2" charset="2"/>
              <a:buChar char="Ø"/>
            </a:pPr>
            <a:endParaRPr lang="en-US" dirty="0"/>
          </a:p>
        </p:txBody>
      </p:sp>
      <p:sp>
        <p:nvSpPr>
          <p:cNvPr id="3" name="Slide Number Placeholder 2">
            <a:extLst>
              <a:ext uri="{FF2B5EF4-FFF2-40B4-BE49-F238E27FC236}">
                <a16:creationId xmlns:a16="http://schemas.microsoft.com/office/drawing/2014/main" id="{05C184F4-1796-5503-6A7A-AF44F7A20713}"/>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a:p>
        </p:txBody>
      </p:sp>
    </p:spTree>
    <p:extLst>
      <p:ext uri="{BB962C8B-B14F-4D97-AF65-F5344CB8AC3E}">
        <p14:creationId xmlns:p14="http://schemas.microsoft.com/office/powerpoint/2010/main" val="3970834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46234" y="2511958"/>
            <a:ext cx="11250613" cy="5075237"/>
          </a:xfrm>
        </p:spPr>
        <p:txBody>
          <a:bodyPr/>
          <a:lstStyle/>
          <a:p>
            <a:pPr marL="0" indent="0" algn="ctr">
              <a:buNone/>
            </a:pPr>
            <a:r>
              <a:rPr lang="en-US" sz="7200" dirty="0"/>
              <a:t>Accreditation of the M&amp;S</a:t>
            </a:r>
          </a:p>
          <a:p>
            <a:pPr marL="0" indent="0" algn="ctr">
              <a:buNone/>
            </a:pPr>
            <a:r>
              <a:rPr lang="en-US" sz="4800" i="1" dirty="0">
                <a:solidFill>
                  <a:srgbClr val="0066CC"/>
                </a:solidFill>
                <a:latin typeface="Arial Narrow"/>
              </a:rPr>
              <a:t>(The Foundation)</a:t>
            </a:r>
          </a:p>
          <a:p>
            <a:pPr marL="0" indent="0" algn="ctr">
              <a:buNone/>
            </a:pPr>
            <a:r>
              <a:rPr lang="en-US" sz="4800" dirty="0"/>
              <a:t>Cindy Dunn</a:t>
            </a:r>
          </a:p>
          <a:p>
            <a:pPr marL="0" indent="0" algn="ctr">
              <a:buNone/>
            </a:pPr>
            <a:endParaRPr lang="en-US" sz="9600" dirty="0"/>
          </a:p>
        </p:txBody>
      </p:sp>
      <p:sp>
        <p:nvSpPr>
          <p:cNvPr id="4" name="Slide Number Placeholder 3">
            <a:extLst>
              <a:ext uri="{FF2B5EF4-FFF2-40B4-BE49-F238E27FC236}">
                <a16:creationId xmlns:a16="http://schemas.microsoft.com/office/drawing/2014/main" id="{BD760780-509B-59D9-9E00-D57A3DF1C4AA}"/>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a:p>
        </p:txBody>
      </p:sp>
    </p:spTree>
    <p:extLst>
      <p:ext uri="{BB962C8B-B14F-4D97-AF65-F5344CB8AC3E}">
        <p14:creationId xmlns:p14="http://schemas.microsoft.com/office/powerpoint/2010/main" val="817930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413" y="-63798"/>
            <a:ext cx="8813505" cy="795130"/>
          </a:xfrm>
        </p:spPr>
        <p:txBody>
          <a:bodyPr/>
          <a:lstStyle/>
          <a:p>
            <a:r>
              <a:rPr lang="en-US"/>
              <a:t>Accreditation of the M&amp;S</a:t>
            </a:r>
          </a:p>
        </p:txBody>
      </p:sp>
      <p:sp>
        <p:nvSpPr>
          <p:cNvPr id="4" name="Content Placeholder 3"/>
          <p:cNvSpPr>
            <a:spLocks noGrp="1"/>
          </p:cNvSpPr>
          <p:nvPr>
            <p:ph sz="quarter" idx="11"/>
          </p:nvPr>
        </p:nvSpPr>
        <p:spPr>
          <a:xfrm>
            <a:off x="470693" y="1212402"/>
            <a:ext cx="11250613" cy="3764038"/>
          </a:xfrm>
        </p:spPr>
        <p:txBody>
          <a:bodyPr/>
          <a:lstStyle/>
          <a:p>
            <a:pPr marL="456565" indent="-456565"/>
            <a:r>
              <a:rPr lang="en-US" sz="2400">
                <a:latin typeface="Arial Narrow"/>
              </a:rPr>
              <a:t>Accreditation of the M&amp;S is the foundation of the overall accreditation</a:t>
            </a:r>
          </a:p>
          <a:p>
            <a:pPr marL="456565" indent="-456565"/>
            <a:r>
              <a:rPr lang="en-US" sz="2400">
                <a:latin typeface="Arial Narrow"/>
              </a:rPr>
              <a:t>The five components of MBL’s M&amp;S accreditation process</a:t>
            </a:r>
          </a:p>
          <a:p>
            <a:pPr marL="989965" lvl="1" indent="-380365"/>
            <a:r>
              <a:rPr lang="en-US">
                <a:latin typeface="Arial Narrow"/>
              </a:rPr>
              <a:t>Modeling </a:t>
            </a:r>
          </a:p>
          <a:p>
            <a:pPr marL="989965" lvl="1" indent="-380365"/>
            <a:r>
              <a:rPr lang="en-US">
                <a:latin typeface="Arial Narrow"/>
              </a:rPr>
              <a:t>Interoperability of Simulations</a:t>
            </a:r>
          </a:p>
          <a:p>
            <a:pPr marL="989965" lvl="1" indent="-380365"/>
            <a:r>
              <a:rPr lang="en-US">
                <a:latin typeface="Arial Narrow"/>
              </a:rPr>
              <a:t>Verification</a:t>
            </a:r>
          </a:p>
          <a:p>
            <a:pPr marL="989965" lvl="1" indent="-380365"/>
            <a:r>
              <a:rPr lang="en-US">
                <a:latin typeface="Arial Narrow"/>
              </a:rPr>
              <a:t>Validation</a:t>
            </a:r>
          </a:p>
          <a:p>
            <a:pPr marL="989965" lvl="1" indent="-380365"/>
            <a:r>
              <a:rPr lang="en-US">
                <a:latin typeface="Arial Narrow"/>
              </a:rPr>
              <a:t>Authoritative Data </a:t>
            </a:r>
          </a:p>
        </p:txBody>
      </p:sp>
      <p:sp>
        <p:nvSpPr>
          <p:cNvPr id="3" name="Slide Number Placeholder 2">
            <a:extLst>
              <a:ext uri="{FF2B5EF4-FFF2-40B4-BE49-F238E27FC236}">
                <a16:creationId xmlns:a16="http://schemas.microsoft.com/office/drawing/2014/main" id="{057CAF71-DBD5-39BA-7520-A7FFBFBE50C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2133"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2459680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39"/>
            <a:ext cx="12192000" cy="795130"/>
          </a:xfrm>
        </p:spPr>
        <p:txBody>
          <a:bodyPr/>
          <a:lstStyle/>
          <a:p>
            <a:r>
              <a:rPr lang="en-US"/>
              <a:t>M&amp;S Accreditation Process</a:t>
            </a:r>
          </a:p>
        </p:txBody>
      </p:sp>
      <p:graphicFrame>
        <p:nvGraphicFramePr>
          <p:cNvPr id="13" name="Diagram 12"/>
          <p:cNvGraphicFramePr/>
          <p:nvPr/>
        </p:nvGraphicFramePr>
        <p:xfrm>
          <a:off x="554327" y="1226241"/>
          <a:ext cx="10259123" cy="5301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2191502" y="817182"/>
            <a:ext cx="1085735"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i="0" u="none" strike="noStrike" kern="1200" cap="none" spc="0" normalizeH="0" baseline="0" noProof="0">
                <a:ln>
                  <a:noFill/>
                </a:ln>
                <a:solidFill>
                  <a:srgbClr val="000000"/>
                </a:solidFill>
                <a:effectLst/>
                <a:uLnTx/>
                <a:uFillTx/>
                <a:latin typeface="Tahoma" charset="0"/>
                <a:ea typeface="+mn-ea"/>
                <a:cs typeface="+mn-cs"/>
              </a:rPr>
              <a:t>Area</a:t>
            </a:r>
          </a:p>
        </p:txBody>
      </p:sp>
      <p:sp>
        <p:nvSpPr>
          <p:cNvPr id="16" name="TextBox 15"/>
          <p:cNvSpPr txBox="1"/>
          <p:nvPr/>
        </p:nvSpPr>
        <p:spPr>
          <a:xfrm>
            <a:off x="4580652" y="833467"/>
            <a:ext cx="1377521"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ahoma" charset="0"/>
                <a:ea typeface="+mn-ea"/>
                <a:cs typeface="+mn-cs"/>
              </a:rPr>
              <a:t>Process</a:t>
            </a:r>
          </a:p>
        </p:txBody>
      </p:sp>
      <p:sp>
        <p:nvSpPr>
          <p:cNvPr id="17" name="TextBox 16"/>
          <p:cNvSpPr txBox="1"/>
          <p:nvPr/>
        </p:nvSpPr>
        <p:spPr>
          <a:xfrm>
            <a:off x="6524299" y="817184"/>
            <a:ext cx="3085694"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ahoma" charset="0"/>
                <a:ea typeface="+mn-ea"/>
                <a:cs typeface="+mn-cs"/>
              </a:rPr>
              <a:t>MBL Tools/Resources</a:t>
            </a:r>
          </a:p>
        </p:txBody>
      </p:sp>
      <p:sp>
        <p:nvSpPr>
          <p:cNvPr id="10" name="Cylinder 9">
            <a:extLst>
              <a:ext uri="{FF2B5EF4-FFF2-40B4-BE49-F238E27FC236}">
                <a16:creationId xmlns:a16="http://schemas.microsoft.com/office/drawing/2014/main" id="{71FA69F5-9C77-D4DE-92B3-4F6096EF48A9}"/>
              </a:ext>
            </a:extLst>
          </p:cNvPr>
          <p:cNvSpPr/>
          <p:nvPr/>
        </p:nvSpPr>
        <p:spPr bwMode="auto">
          <a:xfrm>
            <a:off x="10199776" y="888883"/>
            <a:ext cx="1715082" cy="5281453"/>
          </a:xfrm>
          <a:prstGeom prst="can">
            <a:avLst/>
          </a:prstGeom>
          <a:solidFill>
            <a:srgbClr val="22458A"/>
          </a:solidFill>
          <a:ln w="9525" cap="flat" cmpd="sng" algn="ctr">
            <a:noFill/>
            <a:prstDash val="solid"/>
            <a:miter lim="800000"/>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ahoma" charset="0"/>
                <a:ea typeface="+mn-ea"/>
                <a:cs typeface="+mn-cs"/>
              </a:rPr>
              <a:t> M&amp;S Accreditation by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ahoma" charset="0"/>
                <a:ea typeface="+mn-ea"/>
                <a:cs typeface="+mn-cs"/>
              </a:rPr>
              <a:t>MBL M&amp;S Branch Chief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ahoma" charset="0"/>
                <a:ea typeface="+mn-ea"/>
                <a:cs typeface="+mn-cs"/>
              </a:rPr>
              <a:t>[Military Professional,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ahoma" charset="0"/>
                <a:ea typeface="+mn-ea"/>
                <a:cs typeface="+mn-cs"/>
              </a:rPr>
              <a:t>CMSP]</a:t>
            </a:r>
          </a:p>
        </p:txBody>
      </p:sp>
      <p:sp>
        <p:nvSpPr>
          <p:cNvPr id="3" name="Slide Number Placeholder 2">
            <a:extLst>
              <a:ext uri="{FF2B5EF4-FFF2-40B4-BE49-F238E27FC236}">
                <a16:creationId xmlns:a16="http://schemas.microsoft.com/office/drawing/2014/main" id="{ADA9873C-D5C4-840C-8538-82B6955D2ADE}"/>
              </a:ext>
            </a:extLst>
          </p:cNvPr>
          <p:cNvSpPr>
            <a:spLocks noGrp="1"/>
          </p:cNvSpPr>
          <p:nvPr>
            <p:ph type="sldNum" sz="quarter" idx="10"/>
          </p:nvPr>
        </p:nvSpPr>
        <p:spPr>
          <a:xfrm>
            <a:off x="10813450" y="6501909"/>
            <a:ext cx="821634" cy="340935"/>
          </a:xfrm>
        </p:spPr>
        <p:txBody>
          <a:bodyPr/>
          <a:lstStyle/>
          <a:p>
            <a:pPr>
              <a:defRPr/>
            </a:pPr>
            <a:fld id="{D68E8870-17DE-45C4-A8DD-7644B2422933}" type="slidenum">
              <a:rPr lang="en-US" smtClean="0"/>
              <a:pPr>
                <a:defRPr/>
              </a:pPr>
              <a:t>14</a:t>
            </a:fld>
            <a:endParaRPr lang="en-US"/>
          </a:p>
        </p:txBody>
      </p:sp>
    </p:spTree>
    <p:extLst>
      <p:ext uri="{BB962C8B-B14F-4D97-AF65-F5344CB8AC3E}">
        <p14:creationId xmlns:p14="http://schemas.microsoft.com/office/powerpoint/2010/main" val="3109061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117" y="53902"/>
            <a:ext cx="8813505" cy="795130"/>
          </a:xfrm>
        </p:spPr>
        <p:txBody>
          <a:bodyPr/>
          <a:lstStyle/>
          <a:p>
            <a:r>
              <a:rPr lang="en-US"/>
              <a:t>Modeling</a:t>
            </a:r>
          </a:p>
        </p:txBody>
      </p:sp>
      <p:sp>
        <p:nvSpPr>
          <p:cNvPr id="4" name="Content Placeholder 3"/>
          <p:cNvSpPr>
            <a:spLocks noGrp="1"/>
          </p:cNvSpPr>
          <p:nvPr>
            <p:ph sz="quarter" idx="11"/>
          </p:nvPr>
        </p:nvSpPr>
        <p:spPr>
          <a:xfrm>
            <a:off x="1348327" y="3804688"/>
            <a:ext cx="9230549" cy="2495550"/>
          </a:xfrm>
        </p:spPr>
        <p:txBody>
          <a:bodyPr/>
          <a:lstStyle/>
          <a:p>
            <a:pPr marL="0" indent="0" algn="ctr">
              <a:spcBef>
                <a:spcPts val="0"/>
              </a:spcBef>
              <a:buNone/>
            </a:pPr>
            <a:r>
              <a:rPr lang="en-US" sz="2400" b="1">
                <a:latin typeface="Arial Narrow"/>
                <a:cs typeface="Arial"/>
              </a:rPr>
              <a:t>For simulation experimentation, </a:t>
            </a:r>
          </a:p>
          <a:p>
            <a:pPr marL="0" indent="0" algn="ctr">
              <a:spcBef>
                <a:spcPts val="0"/>
              </a:spcBef>
              <a:buNone/>
            </a:pPr>
            <a:r>
              <a:rPr lang="en-US" sz="2400" b="1">
                <a:latin typeface="Arial Narrow"/>
                <a:cs typeface="Arial"/>
              </a:rPr>
              <a:t>MBL uses One Semi-Automated Forces (</a:t>
            </a:r>
            <a:r>
              <a:rPr lang="en-US" sz="2400" b="1" err="1">
                <a:latin typeface="Arial Narrow"/>
                <a:cs typeface="Arial"/>
              </a:rPr>
              <a:t>OneSAF</a:t>
            </a:r>
            <a:r>
              <a:rPr lang="en-US" sz="2400" b="1">
                <a:latin typeface="Arial Narrow"/>
                <a:cs typeface="Arial"/>
              </a:rPr>
              <a:t>): </a:t>
            </a:r>
            <a:endParaRPr lang="en-US" sz="2400" b="1">
              <a:latin typeface="Arial Narrow"/>
              <a:cs typeface="Arial" panose="020B0604020202020204" pitchFamily="34" charset="0"/>
            </a:endParaRPr>
          </a:p>
          <a:p>
            <a:pPr marL="0" indent="0" algn="ctr">
              <a:spcBef>
                <a:spcPts val="0"/>
              </a:spcBef>
              <a:buNone/>
            </a:pPr>
            <a:endParaRPr lang="en-US" sz="1200">
              <a:latin typeface="Arial Narrow" panose="020B0606020202030204" pitchFamily="34" charset="0"/>
              <a:cs typeface="Arial" panose="020B0604020202020204" pitchFamily="34" charset="0"/>
            </a:endParaRPr>
          </a:p>
          <a:p>
            <a:pPr marL="0" indent="0" algn="ctr">
              <a:spcBef>
                <a:spcPts val="0"/>
              </a:spcBef>
              <a:buNone/>
            </a:pPr>
            <a:r>
              <a:rPr lang="en-US" sz="2400">
                <a:latin typeface="Arial Narrow"/>
                <a:cs typeface="Arial"/>
              </a:rPr>
              <a:t>a </a:t>
            </a:r>
            <a:r>
              <a:rPr kumimoji="1" lang="en-US" sz="2400" kern="1200">
                <a:latin typeface="Arial Narrow"/>
                <a:cs typeface="Arial"/>
              </a:rPr>
              <a:t>computer-generated forces simulation that models real-world representations of platforms, Soldiers, equipment, logistical supplies, communications systems and networks, emerging threats, and aviation assets </a:t>
            </a:r>
            <a:endParaRPr lang="en-US" sz="2400" kern="1200">
              <a:latin typeface="Arial Narrow" panose="020B0606020202030204" pitchFamily="34" charset="0"/>
              <a:cs typeface="Arial" panose="020B0604020202020204" pitchFamily="34" charset="0"/>
            </a:endParaRPr>
          </a:p>
          <a:p>
            <a:pPr marL="608965" lvl="1" indent="0">
              <a:buNone/>
            </a:pPr>
            <a:endParaRPr lang="en-US" sz="2800"/>
          </a:p>
        </p:txBody>
      </p:sp>
      <p:sp>
        <p:nvSpPr>
          <p:cNvPr id="3" name="Slide Number Placeholder 2">
            <a:extLst>
              <a:ext uri="{FF2B5EF4-FFF2-40B4-BE49-F238E27FC236}">
                <a16:creationId xmlns:a16="http://schemas.microsoft.com/office/drawing/2014/main" id="{F9EFCA32-7616-5376-BD2D-0DDC48825513}"/>
              </a:ext>
            </a:extLst>
          </p:cNvPr>
          <p:cNvSpPr>
            <a:spLocks noGrp="1"/>
          </p:cNvSpPr>
          <p:nvPr>
            <p:ph type="sldNum" sz="quarter" idx="10"/>
          </p:nvPr>
        </p:nvSpPr>
        <p:spPr/>
        <p:txBody>
          <a:bodyPr/>
          <a:lstStyle/>
          <a:p>
            <a:pPr>
              <a:defRPr/>
            </a:pPr>
            <a:fld id="{D68E8870-17DE-45C4-A8DD-7644B2422933}" type="slidenum">
              <a:rPr lang="en-US" smtClean="0"/>
              <a:pPr>
                <a:defRPr/>
              </a:pPr>
              <a:t>15</a:t>
            </a:fld>
            <a:endParaRPr lang="en-US"/>
          </a:p>
        </p:txBody>
      </p:sp>
      <p:sp>
        <p:nvSpPr>
          <p:cNvPr id="5" name="Content Placeholder 3">
            <a:extLst>
              <a:ext uri="{FF2B5EF4-FFF2-40B4-BE49-F238E27FC236}">
                <a16:creationId xmlns:a16="http://schemas.microsoft.com/office/drawing/2014/main" id="{B1AFD8D9-43FB-28F7-2F0A-262613B5CC4A}"/>
              </a:ext>
            </a:extLst>
          </p:cNvPr>
          <p:cNvSpPr txBox="1">
            <a:spLocks/>
          </p:cNvSpPr>
          <p:nvPr/>
        </p:nvSpPr>
        <p:spPr bwMode="auto">
          <a:xfrm>
            <a:off x="209891" y="880930"/>
            <a:ext cx="11507423" cy="27713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456565" indent="-456565"/>
            <a:r>
              <a:rPr lang="en-US" sz="2400" kern="0" dirty="0">
                <a:solidFill>
                  <a:srgbClr val="0066CC"/>
                </a:solidFill>
                <a:latin typeface="Arial Narrow"/>
                <a:cs typeface="Arial"/>
              </a:rPr>
              <a:t>Model: </a:t>
            </a:r>
            <a:r>
              <a:rPr lang="en-US" sz="2400" kern="0" dirty="0">
                <a:latin typeface="Arial Narrow"/>
                <a:cs typeface="Arial"/>
              </a:rPr>
              <a:t>a physical, mathematical or otherwise logical representation of a system, entity, phenomenon or process</a:t>
            </a:r>
            <a:endParaRPr lang="en-US" dirty="0">
              <a:latin typeface="Arial Narrow"/>
              <a:cs typeface="Arial"/>
            </a:endParaRPr>
          </a:p>
          <a:p>
            <a:pPr marL="0" indent="0">
              <a:buFont typeface="Wingdings" charset="2"/>
              <a:buNone/>
            </a:pPr>
            <a:endParaRPr lang="en-US" sz="2400" kern="0" dirty="0">
              <a:latin typeface="Arial Narrow" panose="020B0606020202030204" pitchFamily="34" charset="0"/>
              <a:cs typeface="Arial" panose="020B0604020202020204" pitchFamily="34" charset="0"/>
            </a:endParaRPr>
          </a:p>
          <a:p>
            <a:pPr marL="456565" indent="-456565"/>
            <a:r>
              <a:rPr lang="en-US" sz="2400" kern="0" dirty="0">
                <a:solidFill>
                  <a:srgbClr val="0066CC"/>
                </a:solidFill>
                <a:latin typeface="Arial Narrow"/>
                <a:cs typeface="Arial"/>
              </a:rPr>
              <a:t>Simulation: </a:t>
            </a:r>
            <a:r>
              <a:rPr lang="en-US" sz="2400" kern="0" dirty="0">
                <a:latin typeface="Arial Narrow"/>
                <a:cs typeface="Arial"/>
              </a:rPr>
              <a:t>executing a model over time</a:t>
            </a:r>
          </a:p>
          <a:p>
            <a:pPr marL="0" indent="0">
              <a:buFont typeface="Wingdings" charset="2"/>
              <a:buNone/>
            </a:pPr>
            <a:endParaRPr lang="en-US" sz="2400" kern="0" dirty="0">
              <a:latin typeface="Arial Narrow" panose="020B0606020202030204" pitchFamily="34" charset="0"/>
              <a:cs typeface="Arial" panose="020B0604020202020204" pitchFamily="34" charset="0"/>
            </a:endParaRPr>
          </a:p>
          <a:p>
            <a:pPr marL="456565" indent="-456565"/>
            <a:r>
              <a:rPr lang="en-US" sz="2400" kern="0" dirty="0">
                <a:latin typeface="Arial Narrow"/>
                <a:cs typeface="Arial"/>
              </a:rPr>
              <a:t>Intended use of the simulation affects model fidelity</a:t>
            </a:r>
          </a:p>
        </p:txBody>
      </p:sp>
    </p:spTree>
    <p:extLst>
      <p:ext uri="{BB962C8B-B14F-4D97-AF65-F5344CB8AC3E}">
        <p14:creationId xmlns:p14="http://schemas.microsoft.com/office/powerpoint/2010/main" val="2120070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117" y="36385"/>
            <a:ext cx="8813505" cy="795130"/>
          </a:xfrm>
        </p:spPr>
        <p:txBody>
          <a:bodyPr/>
          <a:lstStyle/>
          <a:p>
            <a:r>
              <a:rPr lang="en-US"/>
              <a:t>Modeling (cont.)</a:t>
            </a:r>
          </a:p>
        </p:txBody>
      </p:sp>
      <p:sp>
        <p:nvSpPr>
          <p:cNvPr id="4" name="Content Placeholder 3"/>
          <p:cNvSpPr>
            <a:spLocks noGrp="1"/>
          </p:cNvSpPr>
          <p:nvPr>
            <p:ph sz="quarter" idx="11"/>
          </p:nvPr>
        </p:nvSpPr>
        <p:spPr>
          <a:xfrm>
            <a:off x="307133" y="927013"/>
            <a:ext cx="10727213" cy="4515426"/>
          </a:xfrm>
        </p:spPr>
        <p:txBody>
          <a:bodyPr/>
          <a:lstStyle/>
          <a:p>
            <a:pPr marL="0" indent="0">
              <a:buNone/>
            </a:pPr>
            <a:endParaRPr kumimoji="1" lang="en-US" sz="2800" kern="1200" dirty="0">
              <a:latin typeface="Arial" panose="020B0604020202020204" pitchFamily="34" charset="0"/>
              <a:cs typeface="Arial" panose="020B0604020202020204" pitchFamily="34" charset="0"/>
            </a:endParaRPr>
          </a:p>
          <a:p>
            <a:pPr marL="0" indent="0">
              <a:buNone/>
            </a:pPr>
            <a:r>
              <a:rPr kumimoji="1" lang="en-US" sz="2400" kern="1200" dirty="0">
                <a:latin typeface="Arial Narrow"/>
                <a:cs typeface="Arial"/>
              </a:rPr>
              <a:t>Key lessons in model development </a:t>
            </a:r>
            <a:endParaRPr lang="en-US" sz="2400" kern="1200" dirty="0">
              <a:latin typeface="Arial Narrow"/>
              <a:cs typeface="Arial" panose="020B0604020202020204" pitchFamily="34" charset="0"/>
            </a:endParaRPr>
          </a:p>
          <a:p>
            <a:pPr marL="456565" indent="-456565"/>
            <a:r>
              <a:rPr kumimoji="1" lang="en-US" sz="2400" kern="1200" dirty="0">
                <a:solidFill>
                  <a:srgbClr val="0066CC"/>
                </a:solidFill>
                <a:latin typeface="Arial Narrow"/>
                <a:cs typeface="Arial"/>
              </a:rPr>
              <a:t>Document</a:t>
            </a:r>
            <a:r>
              <a:rPr kumimoji="1" lang="en-US" sz="2400" kern="1200" dirty="0">
                <a:solidFill>
                  <a:srgbClr val="FF0000"/>
                </a:solidFill>
                <a:latin typeface="Arial Narrow"/>
                <a:cs typeface="Arial"/>
              </a:rPr>
              <a:t> </a:t>
            </a:r>
            <a:r>
              <a:rPr kumimoji="1" lang="en-US" sz="2400" kern="1200" dirty="0">
                <a:latin typeface="Arial Narrow"/>
                <a:cs typeface="Arial"/>
              </a:rPr>
              <a:t>the requirements for the requested model(s), to avoid assumptions </a:t>
            </a:r>
            <a:endParaRPr lang="en-US" sz="2400" kern="1200" dirty="0">
              <a:latin typeface="Arial Narrow"/>
              <a:cs typeface="Arial" panose="020B0604020202020204" pitchFamily="34" charset="0"/>
            </a:endParaRPr>
          </a:p>
          <a:p>
            <a:pPr marL="456565" indent="-456565"/>
            <a:r>
              <a:rPr kumimoji="1" lang="en-US" sz="2400" kern="1200" dirty="0">
                <a:solidFill>
                  <a:srgbClr val="0066CC"/>
                </a:solidFill>
                <a:latin typeface="Arial Narrow"/>
                <a:cs typeface="Arial"/>
              </a:rPr>
              <a:t>Anticipate</a:t>
            </a:r>
            <a:r>
              <a:rPr kumimoji="1" lang="en-US" sz="2400" kern="1200" dirty="0">
                <a:latin typeface="Arial Narrow"/>
                <a:cs typeface="Arial"/>
              </a:rPr>
              <a:t> potential constraints: hardware, resources, time</a:t>
            </a:r>
            <a:endParaRPr lang="en-US" sz="2400" kern="1200" dirty="0">
              <a:latin typeface="Arial Narrow"/>
              <a:cs typeface="Arial"/>
            </a:endParaRPr>
          </a:p>
          <a:p>
            <a:pPr marL="456565" indent="-456565"/>
            <a:r>
              <a:rPr kumimoji="1" lang="en-US" sz="2400" kern="1200" dirty="0">
                <a:solidFill>
                  <a:srgbClr val="0066CC"/>
                </a:solidFill>
                <a:latin typeface="Arial Narrow"/>
                <a:cs typeface="Arial"/>
              </a:rPr>
              <a:t>Track</a:t>
            </a:r>
            <a:r>
              <a:rPr kumimoji="1" lang="en-US" sz="2400" kern="1200" dirty="0">
                <a:latin typeface="Arial Narrow"/>
                <a:cs typeface="Arial"/>
              </a:rPr>
              <a:t> requested model changes  </a:t>
            </a:r>
            <a:endParaRPr lang="en-US" sz="2400" kern="1200" dirty="0">
              <a:latin typeface="Arial Narrow"/>
              <a:cs typeface="Arial" panose="020B0604020202020204" pitchFamily="34" charset="0"/>
            </a:endParaRPr>
          </a:p>
          <a:p>
            <a:pPr marL="456565" indent="-456565"/>
            <a:r>
              <a:rPr kumimoji="1" lang="en-US" sz="2400" kern="1200" dirty="0">
                <a:solidFill>
                  <a:srgbClr val="0066CC"/>
                </a:solidFill>
                <a:latin typeface="Arial Narrow"/>
                <a:cs typeface="Arial"/>
              </a:rPr>
              <a:t>Manage</a:t>
            </a:r>
            <a:r>
              <a:rPr kumimoji="1" lang="en-US" sz="2400" kern="1200" dirty="0">
                <a:latin typeface="Arial Narrow"/>
                <a:cs typeface="Arial"/>
              </a:rPr>
              <a:t> expectations by providing periodic progress reports  </a:t>
            </a:r>
            <a:endParaRPr lang="en-US" sz="2400" kern="1200" dirty="0">
              <a:latin typeface="Arial Narrow"/>
              <a:cs typeface="Arial" panose="020B0604020202020204" pitchFamily="34" charset="0"/>
            </a:endParaRPr>
          </a:p>
          <a:p>
            <a:pPr marL="456565" indent="-456565"/>
            <a:endParaRPr lang="en-US" sz="2400" kern="1200" dirty="0">
              <a:latin typeface="Arial Narrow"/>
              <a:cs typeface="Arial" panose="020B0604020202020204" pitchFamily="34" charset="0"/>
            </a:endParaRPr>
          </a:p>
          <a:p>
            <a:pPr marL="0" indent="0" algn="ctr">
              <a:buNone/>
            </a:pPr>
            <a:r>
              <a:rPr kumimoji="1" lang="en-US" sz="2400" b="1" kern="1200" dirty="0">
                <a:latin typeface="Arial Narrow"/>
                <a:cs typeface="Arial"/>
              </a:rPr>
              <a:t>Stakeholder consensus and transparency throughout the </a:t>
            </a:r>
            <a:endParaRPr lang="en-US" sz="2400" b="1" kern="1200" dirty="0">
              <a:latin typeface="Arial Narrow"/>
              <a:cs typeface="Arial"/>
            </a:endParaRPr>
          </a:p>
          <a:p>
            <a:pPr marL="0" indent="0" algn="ctr">
              <a:buNone/>
            </a:pPr>
            <a:r>
              <a:rPr kumimoji="1" lang="en-US" sz="2400" b="1" kern="1200" dirty="0">
                <a:latin typeface="Arial Narrow"/>
                <a:cs typeface="Arial"/>
              </a:rPr>
              <a:t>accreditation process contribute to confidence in the experiment </a:t>
            </a:r>
            <a:endParaRPr lang="en-US" dirty="0">
              <a:latin typeface="Arial Narrow"/>
            </a:endParaRPr>
          </a:p>
          <a:p>
            <a:pPr marL="608965" lvl="1" indent="0">
              <a:buNone/>
            </a:pPr>
            <a:endParaRPr lang="en-US" sz="2800" dirty="0"/>
          </a:p>
        </p:txBody>
      </p:sp>
      <p:sp>
        <p:nvSpPr>
          <p:cNvPr id="3" name="Slide Number Placeholder 2">
            <a:extLst>
              <a:ext uri="{FF2B5EF4-FFF2-40B4-BE49-F238E27FC236}">
                <a16:creationId xmlns:a16="http://schemas.microsoft.com/office/drawing/2014/main" id="{2F7B010D-9988-C2D7-CA29-2019E971087C}"/>
              </a:ext>
            </a:extLst>
          </p:cNvPr>
          <p:cNvSpPr>
            <a:spLocks noGrp="1"/>
          </p:cNvSpPr>
          <p:nvPr>
            <p:ph type="sldNum" sz="quarter" idx="10"/>
          </p:nvPr>
        </p:nvSpPr>
        <p:spPr/>
        <p:txBody>
          <a:bodyPr/>
          <a:lstStyle/>
          <a:p>
            <a:pPr>
              <a:defRPr/>
            </a:pPr>
            <a:fld id="{D68E8870-17DE-45C4-A8DD-7644B2422933}" type="slidenum">
              <a:rPr lang="en-US" smtClean="0"/>
              <a:pPr>
                <a:defRPr/>
              </a:pPr>
              <a:t>16</a:t>
            </a:fld>
            <a:endParaRPr lang="en-US"/>
          </a:p>
        </p:txBody>
      </p:sp>
    </p:spTree>
    <p:extLst>
      <p:ext uri="{BB962C8B-B14F-4D97-AF65-F5344CB8AC3E}">
        <p14:creationId xmlns:p14="http://schemas.microsoft.com/office/powerpoint/2010/main" val="3526626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018" y="36863"/>
            <a:ext cx="8813505" cy="795130"/>
          </a:xfrm>
        </p:spPr>
        <p:txBody>
          <a:bodyPr/>
          <a:lstStyle/>
          <a:p>
            <a:r>
              <a:rPr lang="en-US"/>
              <a:t>Interoperability of Simulations</a:t>
            </a:r>
          </a:p>
        </p:txBody>
      </p:sp>
      <p:sp>
        <p:nvSpPr>
          <p:cNvPr id="4" name="Content Placeholder 3"/>
          <p:cNvSpPr>
            <a:spLocks noGrp="1"/>
          </p:cNvSpPr>
          <p:nvPr>
            <p:ph sz="quarter" idx="11"/>
          </p:nvPr>
        </p:nvSpPr>
        <p:spPr>
          <a:xfrm>
            <a:off x="477078" y="1108429"/>
            <a:ext cx="10800399" cy="5626625"/>
          </a:xfrm>
        </p:spPr>
        <p:txBody>
          <a:bodyPr/>
          <a:lstStyle/>
          <a:p>
            <a:pPr marL="456565" indent="-456565"/>
            <a:r>
              <a:rPr lang="en-US" sz="2400">
                <a:latin typeface="Arial Narrow"/>
                <a:cs typeface="Arial"/>
              </a:rPr>
              <a:t>Interoperability: the ability of a simulation to provide services to and accept services from other simulations, and to use these exchanged services to enable them to operate effectively together</a:t>
            </a:r>
          </a:p>
          <a:p>
            <a:pPr marL="456565" indent="-456565"/>
            <a:r>
              <a:rPr lang="en-US" sz="2400">
                <a:latin typeface="Arial Narrow"/>
                <a:cs typeface="Arial"/>
              </a:rPr>
              <a:t>Each individual simulation should be accredited</a:t>
            </a:r>
          </a:p>
          <a:p>
            <a:pPr marL="456565" indent="-456565"/>
            <a:r>
              <a:rPr lang="en-US" sz="2400">
                <a:latin typeface="Arial Narrow"/>
                <a:cs typeface="Arial"/>
              </a:rPr>
              <a:t>Need an accrediting agent for the federation itself </a:t>
            </a:r>
          </a:p>
          <a:p>
            <a:pPr marL="456565" indent="-456565"/>
            <a:r>
              <a:rPr lang="en-US" sz="2400">
                <a:latin typeface="Arial Narrow"/>
                <a:cs typeface="Arial"/>
              </a:rPr>
              <a:t>Develop an interoperability test plan, based on a crawl-walk-run process</a:t>
            </a:r>
          </a:p>
          <a:p>
            <a:pPr marL="989965" lvl="1" indent="-380365"/>
            <a:r>
              <a:rPr lang="en-US">
                <a:latin typeface="Arial Narrow"/>
                <a:cs typeface="Arial"/>
              </a:rPr>
              <a:t>Example: “I see you, you see me” comes before testing minefield operations</a:t>
            </a:r>
          </a:p>
          <a:p>
            <a:pPr marL="456565" indent="-456565"/>
            <a:endParaRPr lang="en-US" sz="2400" b="1">
              <a:latin typeface="Arial Narrow"/>
              <a:cs typeface="Arial"/>
            </a:endParaRPr>
          </a:p>
          <a:p>
            <a:pPr marL="0" indent="0">
              <a:buNone/>
            </a:pPr>
            <a:r>
              <a:rPr lang="en-US" sz="2400" b="1">
                <a:latin typeface="Arial Narrow"/>
                <a:cs typeface="Arial"/>
              </a:rPr>
              <a:t>MBL interoperability lessons learned </a:t>
            </a:r>
            <a:endParaRPr lang="en-US" sz="2400" b="1">
              <a:cs typeface="Arial" panose="020B0604020202020204" pitchFamily="34" charset="0"/>
            </a:endParaRPr>
          </a:p>
          <a:p>
            <a:pPr marL="989965" lvl="1" indent="-380365"/>
            <a:r>
              <a:rPr lang="en-US" b="1">
                <a:latin typeface="Arial Narrow"/>
                <a:cs typeface="Arial"/>
              </a:rPr>
              <a:t>Test in the same way you will execute</a:t>
            </a:r>
          </a:p>
          <a:p>
            <a:pPr marL="989965" lvl="1" indent="-380365"/>
            <a:r>
              <a:rPr lang="en-US" b="1">
                <a:latin typeface="Arial Narrow"/>
                <a:cs typeface="Arial"/>
              </a:rPr>
              <a:t>For consistency, develop quality control checklists</a:t>
            </a:r>
          </a:p>
          <a:p>
            <a:pPr marL="989965" lvl="1" indent="-380365"/>
            <a:endParaRPr lang="en-US"/>
          </a:p>
          <a:p>
            <a:pPr marL="989965" lvl="1" indent="-380365"/>
            <a:endParaRPr lang="en-US"/>
          </a:p>
          <a:p>
            <a:pPr marL="989965" lvl="1" indent="-380365"/>
            <a:endParaRPr lang="en-US"/>
          </a:p>
          <a:p>
            <a:pPr marL="989965" lvl="1" indent="-380365"/>
            <a:endParaRPr lang="en-US"/>
          </a:p>
          <a:p>
            <a:pPr marL="989965" lvl="1" indent="-380365"/>
            <a:endParaRPr lang="en-US"/>
          </a:p>
          <a:p>
            <a:pPr marL="456565" indent="-456565"/>
            <a:endParaRPr lang="en-US"/>
          </a:p>
          <a:p>
            <a:pPr marL="456565" indent="-456565"/>
            <a:endParaRPr lang="en-US"/>
          </a:p>
        </p:txBody>
      </p:sp>
      <p:sp>
        <p:nvSpPr>
          <p:cNvPr id="3" name="Slide Number Placeholder 2">
            <a:extLst>
              <a:ext uri="{FF2B5EF4-FFF2-40B4-BE49-F238E27FC236}">
                <a16:creationId xmlns:a16="http://schemas.microsoft.com/office/drawing/2014/main" id="{75D9500B-1857-0703-9F54-EEAF8EF0EAB1}"/>
              </a:ext>
            </a:extLst>
          </p:cNvPr>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17</a:t>
            </a:fld>
            <a:endParaRPr lang="en-US"/>
          </a:p>
        </p:txBody>
      </p:sp>
    </p:spTree>
    <p:extLst>
      <p:ext uri="{BB962C8B-B14F-4D97-AF65-F5344CB8AC3E}">
        <p14:creationId xmlns:p14="http://schemas.microsoft.com/office/powerpoint/2010/main" val="1264065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132" y="47671"/>
            <a:ext cx="8813505" cy="795130"/>
          </a:xfrm>
        </p:spPr>
        <p:txBody>
          <a:bodyPr/>
          <a:lstStyle/>
          <a:p>
            <a:r>
              <a:rPr lang="en-US"/>
              <a:t>Verification</a:t>
            </a:r>
          </a:p>
        </p:txBody>
      </p:sp>
      <p:sp>
        <p:nvSpPr>
          <p:cNvPr id="4" name="Content Placeholder 3"/>
          <p:cNvSpPr>
            <a:spLocks noGrp="1"/>
          </p:cNvSpPr>
          <p:nvPr>
            <p:ph sz="quarter" idx="11"/>
          </p:nvPr>
        </p:nvSpPr>
        <p:spPr>
          <a:xfrm>
            <a:off x="503883" y="1132037"/>
            <a:ext cx="10635972" cy="4890694"/>
          </a:xfrm>
        </p:spPr>
        <p:txBody>
          <a:bodyPr/>
          <a:lstStyle/>
          <a:p>
            <a:pPr marL="456565" indent="-456565"/>
            <a:r>
              <a:rPr lang="en-US" sz="2400">
                <a:latin typeface="Arial Narrow"/>
                <a:cs typeface="Arial"/>
              </a:rPr>
              <a:t>Verification: The process of determining that the M&amp;S accurately represents the developer's conceptual description and specifications. </a:t>
            </a:r>
            <a:endParaRPr lang="en-US" sz="2400">
              <a:latin typeface="Arial Narrow"/>
              <a:cs typeface="Arial" panose="020B0604020202020204" pitchFamily="34" charset="0"/>
            </a:endParaRPr>
          </a:p>
          <a:p>
            <a:pPr marL="0" indent="0">
              <a:buNone/>
            </a:pPr>
            <a:endParaRPr lang="en-US" sz="2400">
              <a:latin typeface="Arial Narrow" panose="020B0606020202030204" pitchFamily="34" charset="0"/>
              <a:cs typeface="Arial" panose="020B0604020202020204" pitchFamily="34" charset="0"/>
            </a:endParaRPr>
          </a:p>
          <a:p>
            <a:pPr marL="456565" indent="-456565"/>
            <a:r>
              <a:rPr lang="en-US" sz="2400">
                <a:latin typeface="Arial Narrow"/>
                <a:cs typeface="Arial"/>
              </a:rPr>
              <a:t>Evaluates the extent to which the M&amp;S have been developed using sound and </a:t>
            </a:r>
          </a:p>
          <a:p>
            <a:pPr marL="0" indent="0">
              <a:buNone/>
            </a:pPr>
            <a:r>
              <a:rPr lang="en-US" sz="2400">
                <a:latin typeface="Arial Narrow"/>
                <a:cs typeface="Arial"/>
              </a:rPr>
              <a:t>       established software-engineering techniques. “Does the M&amp;S work as intended?” </a:t>
            </a:r>
            <a:endParaRPr lang="en-US" sz="2400">
              <a:latin typeface="Arial Narrow"/>
              <a:cs typeface="Arial" panose="020B0604020202020204" pitchFamily="34" charset="0"/>
            </a:endParaRPr>
          </a:p>
          <a:p>
            <a:pPr marL="0" indent="0">
              <a:buNone/>
            </a:pPr>
            <a:endParaRPr lang="en-US" sz="2400">
              <a:latin typeface="Arial Narrow" panose="020B0606020202030204" pitchFamily="34" charset="0"/>
              <a:cs typeface="Arial" panose="020B0604020202020204" pitchFamily="34" charset="0"/>
            </a:endParaRPr>
          </a:p>
          <a:p>
            <a:pPr marL="456565" indent="-456565"/>
            <a:r>
              <a:rPr lang="en-US" sz="2400" b="1">
                <a:latin typeface="Arial Narrow"/>
                <a:cs typeface="Arial"/>
              </a:rPr>
              <a:t>Two key components</a:t>
            </a:r>
          </a:p>
          <a:p>
            <a:pPr marL="989965" lvl="1" indent="-380365"/>
            <a:r>
              <a:rPr lang="en-US" b="1">
                <a:latin typeface="Arial Narrow"/>
              </a:rPr>
              <a:t>Logical verification: </a:t>
            </a:r>
            <a:r>
              <a:rPr lang="en-US">
                <a:latin typeface="Arial Narrow"/>
              </a:rPr>
              <a:t>should fix design errors before coding  </a:t>
            </a:r>
          </a:p>
          <a:p>
            <a:pPr marL="989965" lvl="1" indent="-380365"/>
            <a:r>
              <a:rPr lang="en-US" b="1">
                <a:latin typeface="Arial Narrow"/>
              </a:rPr>
              <a:t>Code verification: </a:t>
            </a:r>
            <a:r>
              <a:rPr lang="en-US">
                <a:latin typeface="Arial Narrow"/>
              </a:rPr>
              <a:t>properly implementing the verified logic </a:t>
            </a:r>
          </a:p>
          <a:p>
            <a:pPr marL="0" indent="0">
              <a:buNone/>
            </a:pPr>
            <a:endParaRPr lang="en-US"/>
          </a:p>
          <a:p>
            <a:pPr marL="989965" lvl="1" indent="-380365"/>
            <a:endParaRPr lang="en-US"/>
          </a:p>
        </p:txBody>
      </p:sp>
      <p:sp>
        <p:nvSpPr>
          <p:cNvPr id="3" name="Slide Number Placeholder 2">
            <a:extLst>
              <a:ext uri="{FF2B5EF4-FFF2-40B4-BE49-F238E27FC236}">
                <a16:creationId xmlns:a16="http://schemas.microsoft.com/office/drawing/2014/main" id="{0AE58BBC-2048-1C56-2477-11756B14A713}"/>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2133"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1630387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580" y="56429"/>
            <a:ext cx="8813505" cy="795130"/>
          </a:xfrm>
        </p:spPr>
        <p:txBody>
          <a:bodyPr/>
          <a:lstStyle/>
          <a:p>
            <a:r>
              <a:rPr lang="en-US"/>
              <a:t>Verification (cont.)</a:t>
            </a:r>
          </a:p>
        </p:txBody>
      </p:sp>
      <p:sp>
        <p:nvSpPr>
          <p:cNvPr id="4" name="Content Placeholder 3"/>
          <p:cNvSpPr>
            <a:spLocks noGrp="1"/>
          </p:cNvSpPr>
          <p:nvPr>
            <p:ph sz="quarter" idx="11"/>
          </p:nvPr>
        </p:nvSpPr>
        <p:spPr>
          <a:xfrm>
            <a:off x="480132" y="892895"/>
            <a:ext cx="11392320" cy="5499111"/>
          </a:xfrm>
        </p:spPr>
        <p:txBody>
          <a:bodyPr/>
          <a:lstStyle/>
          <a:p>
            <a:r>
              <a:rPr lang="en-US" sz="2400">
                <a:latin typeface="Arial Narrow" panose="020B0606020202030204" pitchFamily="34" charset="0"/>
              </a:rPr>
              <a:t>End-user verification resources include:</a:t>
            </a:r>
          </a:p>
          <a:p>
            <a:pPr lvl="1"/>
            <a:r>
              <a:rPr lang="en-US">
                <a:latin typeface="Arial Narrow" panose="020B0606020202030204" pitchFamily="34" charset="0"/>
              </a:rPr>
              <a:t>Developer-provided training</a:t>
            </a:r>
          </a:p>
          <a:p>
            <a:pPr lvl="1"/>
            <a:r>
              <a:rPr lang="en-US">
                <a:latin typeface="Arial Narrow" panose="020B0606020202030204" pitchFamily="34" charset="0"/>
              </a:rPr>
              <a:t>Software manuals</a:t>
            </a:r>
          </a:p>
          <a:p>
            <a:pPr lvl="1"/>
            <a:r>
              <a:rPr lang="en-US">
                <a:latin typeface="Arial Narrow" panose="020B0606020202030204" pitchFamily="34" charset="0"/>
              </a:rPr>
              <a:t>Test threads</a:t>
            </a:r>
          </a:p>
          <a:p>
            <a:r>
              <a:rPr lang="en-US" sz="2400">
                <a:latin typeface="Arial Narrow" panose="020B0606020202030204" pitchFamily="34" charset="0"/>
              </a:rPr>
              <a:t>When developers release a new software version:</a:t>
            </a:r>
          </a:p>
          <a:p>
            <a:pPr lvl="1"/>
            <a:r>
              <a:rPr lang="en-US">
                <a:latin typeface="Arial Narrow" panose="020B0606020202030204" pitchFamily="34" charset="0"/>
              </a:rPr>
              <a:t>Review the documentation </a:t>
            </a:r>
          </a:p>
          <a:p>
            <a:pPr lvl="1"/>
            <a:r>
              <a:rPr lang="en-US">
                <a:latin typeface="Arial Narrow" panose="020B0606020202030204" pitchFamily="34" charset="0"/>
              </a:rPr>
              <a:t>Test new features </a:t>
            </a:r>
          </a:p>
          <a:p>
            <a:pPr lvl="1"/>
            <a:r>
              <a:rPr lang="en-US">
                <a:latin typeface="Arial Narrow" panose="020B0606020202030204" pitchFamily="34" charset="0"/>
              </a:rPr>
              <a:t>Conduct regression testing to ensure changes did not impact the software</a:t>
            </a:r>
          </a:p>
          <a:p>
            <a:pPr lvl="1"/>
            <a:r>
              <a:rPr lang="en-US">
                <a:latin typeface="Arial Narrow" panose="020B0606020202030204" pitchFamily="34" charset="0"/>
              </a:rPr>
              <a:t>Verify whether fixes have been carried forward from a previous version</a:t>
            </a:r>
          </a:p>
          <a:p>
            <a:r>
              <a:rPr lang="en-US" sz="2400" b="1">
                <a:latin typeface="Arial Narrow" panose="020B0606020202030204" pitchFamily="34" charset="0"/>
              </a:rPr>
              <a:t>A use case: OneSAF behavior “Assault Building” </a:t>
            </a:r>
          </a:p>
          <a:p>
            <a:pPr lvl="1"/>
            <a:r>
              <a:rPr lang="en-US" b="1">
                <a:latin typeface="Arial Narrow" panose="020B0606020202030204" pitchFamily="34" charset="0"/>
              </a:rPr>
              <a:t>Original behavior was doctrinally correct for our intended use</a:t>
            </a:r>
          </a:p>
          <a:p>
            <a:pPr lvl="1"/>
            <a:r>
              <a:rPr lang="en-US" b="1">
                <a:latin typeface="Arial Narrow" panose="020B0606020202030204" pitchFamily="34" charset="0"/>
              </a:rPr>
              <a:t>Updated behavior worked as designed, but not as desired </a:t>
            </a:r>
          </a:p>
          <a:p>
            <a:pPr lvl="1"/>
            <a:endParaRPr lang="en-US"/>
          </a:p>
          <a:p>
            <a:pPr lvl="1"/>
            <a:endParaRPr lang="en-US"/>
          </a:p>
        </p:txBody>
      </p:sp>
      <p:sp>
        <p:nvSpPr>
          <p:cNvPr id="3" name="Slide Number Placeholder 2">
            <a:extLst>
              <a:ext uri="{FF2B5EF4-FFF2-40B4-BE49-F238E27FC236}">
                <a16:creationId xmlns:a16="http://schemas.microsoft.com/office/drawing/2014/main" id="{E2AFDFC3-B611-D681-6FD3-860D8FAB6560}"/>
              </a:ext>
            </a:extLst>
          </p:cNvPr>
          <p:cNvSpPr>
            <a:spLocks noGrp="1"/>
          </p:cNvSpPr>
          <p:nvPr>
            <p:ph type="sldNum" sz="quarter" idx="10"/>
          </p:nvPr>
        </p:nvSpPr>
        <p:spPr>
          <a:xfrm>
            <a:off x="10893288" y="6477001"/>
            <a:ext cx="821634" cy="34093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2133"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124737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Starting Thoughts</a:t>
            </a:r>
          </a:p>
        </p:txBody>
      </p:sp>
      <p:sp>
        <p:nvSpPr>
          <p:cNvPr id="4" name="Content Placeholder 3"/>
          <p:cNvSpPr>
            <a:spLocks noGrp="1"/>
          </p:cNvSpPr>
          <p:nvPr>
            <p:ph sz="quarter" idx="11"/>
          </p:nvPr>
        </p:nvSpPr>
        <p:spPr>
          <a:xfrm>
            <a:off x="470693" y="891381"/>
            <a:ext cx="11250613" cy="5075237"/>
          </a:xfrm>
        </p:spPr>
        <p:txBody>
          <a:bodyPr/>
          <a:lstStyle/>
          <a:p>
            <a:r>
              <a:rPr lang="en-US" dirty="0"/>
              <a:t>An Accredited Simulation does NOT guarantee Accredited results</a:t>
            </a:r>
          </a:p>
          <a:p>
            <a:endParaRPr lang="en-US" dirty="0"/>
          </a:p>
          <a:p>
            <a:r>
              <a:rPr lang="en-US" dirty="0"/>
              <a:t>A line-by-line code walk of your simulation (verification) is only a small part of the of the accreditation process</a:t>
            </a:r>
          </a:p>
          <a:p>
            <a:endParaRPr lang="en-US" dirty="0"/>
          </a:p>
          <a:p>
            <a:r>
              <a:rPr lang="en-US" dirty="0"/>
              <a:t>For your results/outcomes/findings/recommendations to be trusted, your overall process and environment must:</a:t>
            </a:r>
          </a:p>
          <a:p>
            <a:pPr marL="0" indent="0">
              <a:buNone/>
            </a:pPr>
            <a:r>
              <a:rPr lang="en-US" sz="2000" dirty="0"/>
              <a:t>	o  Employ a simulation that works </a:t>
            </a:r>
            <a:r>
              <a:rPr lang="en-US" sz="2000" dirty="0">
                <a:solidFill>
                  <a:srgbClr val="0066CC"/>
                </a:solidFill>
              </a:rPr>
              <a:t>(verification)</a:t>
            </a:r>
          </a:p>
          <a:p>
            <a:pPr marL="0" indent="0">
              <a:buNone/>
            </a:pPr>
            <a:r>
              <a:rPr lang="en-US" sz="2000" dirty="0"/>
              <a:t>	o  Model the  things and world you are simulating realistically and relevantly enough </a:t>
            </a:r>
            <a:r>
              <a:rPr lang="en-US" sz="2000" dirty="0">
                <a:solidFill>
                  <a:srgbClr val="0066CC"/>
                </a:solidFill>
              </a:rPr>
              <a:t>(validation)</a:t>
            </a:r>
          </a:p>
          <a:p>
            <a:pPr marL="0" indent="0">
              <a:buNone/>
            </a:pPr>
            <a:r>
              <a:rPr lang="en-US" sz="2000" dirty="0"/>
              <a:t>	o  Provide an environment that is good enough and the risk is low enough, to meet the desired outcomes of the event </a:t>
            </a:r>
            <a:r>
              <a:rPr lang="en-US" sz="2000" dirty="0">
                <a:solidFill>
                  <a:srgbClr val="0066CC"/>
                </a:solidFill>
              </a:rPr>
              <a:t>(accreditation)</a:t>
            </a:r>
          </a:p>
          <a:p>
            <a:endParaRPr lang="en-US" dirty="0"/>
          </a:p>
          <a:p>
            <a:pPr marL="0" indent="0">
              <a:buNone/>
            </a:pPr>
            <a:endParaRPr lang="en-US" sz="1600" dirty="0"/>
          </a:p>
        </p:txBody>
      </p:sp>
      <p:sp>
        <p:nvSpPr>
          <p:cNvPr id="3" name="Slide Number Placeholder 2">
            <a:extLst>
              <a:ext uri="{FF2B5EF4-FFF2-40B4-BE49-F238E27FC236}">
                <a16:creationId xmlns:a16="http://schemas.microsoft.com/office/drawing/2014/main" id="{73B426C1-EB25-183F-C65B-BD17749EA484}"/>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a:p>
        </p:txBody>
      </p:sp>
    </p:spTree>
    <p:extLst>
      <p:ext uri="{BB962C8B-B14F-4D97-AF65-F5344CB8AC3E}">
        <p14:creationId xmlns:p14="http://schemas.microsoft.com/office/powerpoint/2010/main" val="1186929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629" y="47776"/>
            <a:ext cx="8813505" cy="795130"/>
          </a:xfrm>
        </p:spPr>
        <p:txBody>
          <a:bodyPr/>
          <a:lstStyle/>
          <a:p>
            <a:r>
              <a:rPr lang="en-US"/>
              <a:t>Validation</a:t>
            </a:r>
          </a:p>
        </p:txBody>
      </p:sp>
      <p:sp>
        <p:nvSpPr>
          <p:cNvPr id="4" name="Content Placeholder 3"/>
          <p:cNvSpPr>
            <a:spLocks noGrp="1"/>
          </p:cNvSpPr>
          <p:nvPr>
            <p:ph sz="quarter" idx="11"/>
          </p:nvPr>
        </p:nvSpPr>
        <p:spPr>
          <a:xfrm>
            <a:off x="480133" y="1038981"/>
            <a:ext cx="10782814" cy="4862051"/>
          </a:xfrm>
        </p:spPr>
        <p:txBody>
          <a:bodyPr/>
          <a:lstStyle/>
          <a:p>
            <a:pPr marL="456565" indent="-456565"/>
            <a:r>
              <a:rPr lang="en-US" sz="2400" dirty="0">
                <a:latin typeface="Arial Narrow"/>
              </a:rPr>
              <a:t>The process of determining the degree to which a model or simulation and its associated data is </a:t>
            </a:r>
            <a:r>
              <a:rPr lang="en-US" sz="2400" b="1" dirty="0">
                <a:latin typeface="Arial Narrow"/>
              </a:rPr>
              <a:t>an accurate representation of the real world </a:t>
            </a:r>
            <a:r>
              <a:rPr lang="en-US" sz="2400" dirty="0">
                <a:latin typeface="Arial Narrow"/>
              </a:rPr>
              <a:t>from the perspective of the intended uses of the model </a:t>
            </a:r>
          </a:p>
          <a:p>
            <a:pPr marL="0" indent="0">
              <a:buNone/>
            </a:pPr>
            <a:endParaRPr lang="en-US" sz="2400">
              <a:latin typeface="Arial Narrow" panose="020B0606020202030204" pitchFamily="34" charset="0"/>
            </a:endParaRPr>
          </a:p>
          <a:p>
            <a:pPr marL="456565" indent="-456565"/>
            <a:r>
              <a:rPr lang="en-US" sz="2400" dirty="0">
                <a:latin typeface="Arial Narrow"/>
              </a:rPr>
              <a:t>Two components: </a:t>
            </a:r>
            <a:endParaRPr lang="en-US" sz="2400">
              <a:latin typeface="Arial Narrow"/>
            </a:endParaRPr>
          </a:p>
          <a:p>
            <a:pPr marL="989965" lvl="1" indent="-380365"/>
            <a:r>
              <a:rPr lang="en-US" b="1" dirty="0">
                <a:latin typeface="Arial Narrow"/>
              </a:rPr>
              <a:t>Structural validation: </a:t>
            </a:r>
            <a:r>
              <a:rPr lang="en-US" dirty="0">
                <a:latin typeface="Arial Narrow"/>
              </a:rPr>
              <a:t>the individual parts of the M&amp;S </a:t>
            </a:r>
            <a:endParaRPr lang="en-US">
              <a:latin typeface="Arial Narrow"/>
            </a:endParaRPr>
          </a:p>
          <a:p>
            <a:pPr marL="989965" lvl="1" indent="-380365"/>
            <a:r>
              <a:rPr lang="en-US" b="1" dirty="0">
                <a:latin typeface="Arial Narrow"/>
              </a:rPr>
              <a:t>Output validation: </a:t>
            </a:r>
            <a:r>
              <a:rPr lang="en-US" dirty="0">
                <a:latin typeface="Arial Narrow"/>
              </a:rPr>
              <a:t>reasonable results in relation to input</a:t>
            </a:r>
          </a:p>
          <a:p>
            <a:pPr marL="1523365" lvl="2" indent="-304165"/>
            <a:endParaRPr lang="en-US" sz="2400">
              <a:latin typeface="Arial Narrow" panose="020B0606020202030204" pitchFamily="34" charset="0"/>
            </a:endParaRPr>
          </a:p>
          <a:p>
            <a:pPr marL="456565" indent="-456565"/>
            <a:r>
              <a:rPr lang="en-US" sz="2400" dirty="0">
                <a:latin typeface="Arial Narrow"/>
              </a:rPr>
              <a:t>Methodology: MBL uses </a:t>
            </a:r>
            <a:r>
              <a:rPr lang="en-US" sz="2400" b="1" dirty="0">
                <a:latin typeface="Arial Narrow"/>
              </a:rPr>
              <a:t>face validation</a:t>
            </a:r>
            <a:r>
              <a:rPr lang="en-US" sz="2400" dirty="0">
                <a:latin typeface="Arial Narrow"/>
              </a:rPr>
              <a:t>, which uses subject matter experts (SMEs) to compare the simulation structure and output to their area of expertise in the real world </a:t>
            </a:r>
            <a:endParaRPr lang="en-US" sz="2400">
              <a:latin typeface="Arial Narrow"/>
            </a:endParaRPr>
          </a:p>
          <a:p>
            <a:pPr marL="989965" lvl="1" indent="-380365"/>
            <a:endParaRPr lang="en-US"/>
          </a:p>
        </p:txBody>
      </p:sp>
      <p:sp>
        <p:nvSpPr>
          <p:cNvPr id="3" name="Slide Number Placeholder 2">
            <a:extLst>
              <a:ext uri="{FF2B5EF4-FFF2-40B4-BE49-F238E27FC236}">
                <a16:creationId xmlns:a16="http://schemas.microsoft.com/office/drawing/2014/main" id="{E0D4516D-6D71-4A9F-8D95-A3333B1A3040}"/>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2133"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3270566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B4A38-6485-B0D1-7228-E882F5984C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D6139-74A2-9965-6FAF-DADCD511990D}"/>
              </a:ext>
            </a:extLst>
          </p:cNvPr>
          <p:cNvSpPr>
            <a:spLocks noGrp="1"/>
          </p:cNvSpPr>
          <p:nvPr>
            <p:ph type="title"/>
          </p:nvPr>
        </p:nvSpPr>
        <p:spPr>
          <a:xfrm>
            <a:off x="1689629" y="47776"/>
            <a:ext cx="8813505" cy="795130"/>
          </a:xfrm>
        </p:spPr>
        <p:txBody>
          <a:bodyPr/>
          <a:lstStyle/>
          <a:p>
            <a:r>
              <a:rPr lang="en-US" dirty="0"/>
              <a:t>Validation (continued)</a:t>
            </a:r>
          </a:p>
        </p:txBody>
      </p:sp>
      <p:sp>
        <p:nvSpPr>
          <p:cNvPr id="4" name="Content Placeholder 3">
            <a:extLst>
              <a:ext uri="{FF2B5EF4-FFF2-40B4-BE49-F238E27FC236}">
                <a16:creationId xmlns:a16="http://schemas.microsoft.com/office/drawing/2014/main" id="{69560941-FC61-F737-9092-B6E952AEECF4}"/>
              </a:ext>
            </a:extLst>
          </p:cNvPr>
          <p:cNvSpPr>
            <a:spLocks noGrp="1"/>
          </p:cNvSpPr>
          <p:nvPr>
            <p:ph sz="quarter" idx="11"/>
          </p:nvPr>
        </p:nvSpPr>
        <p:spPr>
          <a:xfrm>
            <a:off x="796435" y="852076"/>
            <a:ext cx="10912210" cy="5408389"/>
          </a:xfrm>
        </p:spPr>
        <p:txBody>
          <a:bodyPr/>
          <a:lstStyle/>
          <a:p>
            <a:pPr marL="0" indent="0" algn="ctr">
              <a:buNone/>
            </a:pPr>
            <a:r>
              <a:rPr lang="en-US" sz="2400" b="1" dirty="0">
                <a:latin typeface="Arial Narrow"/>
              </a:rPr>
              <a:t>Outline for a face validation process</a:t>
            </a:r>
          </a:p>
          <a:p>
            <a:pPr marL="0" indent="0" algn="ctr">
              <a:buNone/>
            </a:pPr>
            <a:endParaRPr lang="en-US" sz="900" b="1" dirty="0">
              <a:latin typeface="Arial Narrow"/>
            </a:endParaRPr>
          </a:p>
          <a:p>
            <a:pPr marL="0" indent="0">
              <a:buNone/>
            </a:pPr>
            <a:r>
              <a:rPr lang="en-US" sz="2400" b="1" dirty="0">
                <a:latin typeface="Arial Narrow"/>
              </a:rPr>
              <a:t>Phase 1 of 2: Test and Review Results</a:t>
            </a:r>
            <a:endParaRPr lang="en-US" sz="2400" dirty="0"/>
          </a:p>
          <a:p>
            <a:pPr marL="0" indent="0">
              <a:buNone/>
            </a:pPr>
            <a:endParaRPr lang="en-US" sz="2400" b="1" dirty="0">
              <a:latin typeface="Arial Narrow"/>
            </a:endParaRPr>
          </a:p>
          <a:p>
            <a:pPr marL="456565" indent="-456565"/>
            <a:r>
              <a:rPr lang="en-US" sz="2400" dirty="0">
                <a:latin typeface="Arial Narrow"/>
              </a:rPr>
              <a:t>Develop a list of all components to be tested</a:t>
            </a:r>
          </a:p>
          <a:p>
            <a:pPr marL="456565" indent="-456565"/>
            <a:endParaRPr lang="en-US" sz="2400" dirty="0">
              <a:latin typeface="Arial Narrow"/>
            </a:endParaRPr>
          </a:p>
          <a:p>
            <a:pPr marL="456565" indent="-456565"/>
            <a:r>
              <a:rPr lang="en-US" sz="2400" dirty="0">
                <a:latin typeface="Arial Narrow"/>
              </a:rPr>
              <a:t>Create a scenario within the simulation to test the capabilities of the components</a:t>
            </a:r>
          </a:p>
          <a:p>
            <a:pPr marL="456565" indent="-456565"/>
            <a:endParaRPr lang="en-US" sz="2400" dirty="0">
              <a:latin typeface="Arial Narrow"/>
            </a:endParaRPr>
          </a:p>
          <a:p>
            <a:pPr marL="456565" indent="-456565"/>
            <a:r>
              <a:rPr lang="en-US" sz="2400" dirty="0">
                <a:latin typeface="Arial Narrow"/>
              </a:rPr>
              <a:t>Conduct validation while collecting data </a:t>
            </a:r>
          </a:p>
          <a:p>
            <a:pPr marL="456565" indent="-456565"/>
            <a:endParaRPr lang="en-US" sz="2400" dirty="0">
              <a:latin typeface="Arial Narrow"/>
            </a:endParaRPr>
          </a:p>
          <a:p>
            <a:pPr marL="456565" indent="-456565"/>
            <a:r>
              <a:rPr lang="en-US" sz="2400" dirty="0">
                <a:latin typeface="Arial Narrow"/>
              </a:rPr>
              <a:t>Analyze the data and prepare a report with test results </a:t>
            </a:r>
          </a:p>
          <a:p>
            <a:pPr marL="456565" indent="-456565"/>
            <a:endParaRPr lang="en-US" sz="2400" dirty="0">
              <a:latin typeface="Arial Narrow" panose="020B0606020202030204" pitchFamily="34" charset="0"/>
            </a:endParaRPr>
          </a:p>
          <a:p>
            <a:pPr marL="456565" indent="-456565"/>
            <a:r>
              <a:rPr lang="en-US" sz="2400" dirty="0">
                <a:latin typeface="Arial Narrow"/>
              </a:rPr>
              <a:t>SMEs review the report and note any issues</a:t>
            </a:r>
            <a:r>
              <a:rPr lang="en-US" sz="1500" dirty="0">
                <a:latin typeface="Arial Narrow"/>
              </a:rPr>
              <a:t> </a:t>
            </a:r>
            <a:r>
              <a:rPr lang="en-US" sz="2400" dirty="0">
                <a:latin typeface="Arial Narrow"/>
              </a:rPr>
              <a:t> </a:t>
            </a:r>
            <a:endParaRPr lang="en-US" dirty="0"/>
          </a:p>
          <a:p>
            <a:pPr marL="989965" lvl="1" indent="-380365"/>
            <a:endParaRPr lang="en-US"/>
          </a:p>
        </p:txBody>
      </p:sp>
      <p:sp>
        <p:nvSpPr>
          <p:cNvPr id="3" name="Slide Number Placeholder 2">
            <a:extLst>
              <a:ext uri="{FF2B5EF4-FFF2-40B4-BE49-F238E27FC236}">
                <a16:creationId xmlns:a16="http://schemas.microsoft.com/office/drawing/2014/main" id="{F4BB4946-4EF1-D718-0476-689B7BD5E8EF}"/>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2133"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614964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CAAB6-C2C7-927A-2A19-54E6B719C3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5C21CA-716D-2B47-B8E8-6A57E73FDEBF}"/>
              </a:ext>
            </a:extLst>
          </p:cNvPr>
          <p:cNvSpPr>
            <a:spLocks noGrp="1"/>
          </p:cNvSpPr>
          <p:nvPr>
            <p:ph type="title"/>
          </p:nvPr>
        </p:nvSpPr>
        <p:spPr>
          <a:xfrm>
            <a:off x="1689629" y="47776"/>
            <a:ext cx="8813505" cy="795130"/>
          </a:xfrm>
        </p:spPr>
        <p:txBody>
          <a:bodyPr/>
          <a:lstStyle/>
          <a:p>
            <a:r>
              <a:rPr lang="en-US" dirty="0"/>
              <a:t>Validation (continued)</a:t>
            </a:r>
          </a:p>
        </p:txBody>
      </p:sp>
      <p:sp>
        <p:nvSpPr>
          <p:cNvPr id="4" name="Content Placeholder 3">
            <a:extLst>
              <a:ext uri="{FF2B5EF4-FFF2-40B4-BE49-F238E27FC236}">
                <a16:creationId xmlns:a16="http://schemas.microsoft.com/office/drawing/2014/main" id="{CEDBD04D-08C1-43E2-4215-9797D2BBD3E1}"/>
              </a:ext>
            </a:extLst>
          </p:cNvPr>
          <p:cNvSpPr>
            <a:spLocks noGrp="1"/>
          </p:cNvSpPr>
          <p:nvPr>
            <p:ph sz="quarter" idx="11"/>
          </p:nvPr>
        </p:nvSpPr>
        <p:spPr>
          <a:xfrm>
            <a:off x="796435" y="852076"/>
            <a:ext cx="10912210" cy="5408389"/>
          </a:xfrm>
        </p:spPr>
        <p:txBody>
          <a:bodyPr/>
          <a:lstStyle/>
          <a:p>
            <a:pPr marL="0" indent="0" algn="ctr">
              <a:buNone/>
            </a:pPr>
            <a:r>
              <a:rPr lang="en-US" sz="2400" b="1" dirty="0">
                <a:latin typeface="Arial Narrow"/>
              </a:rPr>
              <a:t>Outline for a face validation process (continued)</a:t>
            </a:r>
          </a:p>
          <a:p>
            <a:pPr marL="0" indent="0" algn="ctr">
              <a:buNone/>
            </a:pPr>
            <a:endParaRPr lang="en-US" sz="900" b="1" dirty="0">
              <a:latin typeface="Arial Narrow"/>
            </a:endParaRPr>
          </a:p>
          <a:p>
            <a:pPr marL="0" indent="0">
              <a:buNone/>
            </a:pPr>
            <a:r>
              <a:rPr lang="en-US" sz="2400" b="1" dirty="0">
                <a:latin typeface="Arial Narrow"/>
              </a:rPr>
              <a:t>Phase 2 of 2: Address Issues and Document the Validation for Accreditation</a:t>
            </a:r>
            <a:endParaRPr lang="en-US" sz="2400" dirty="0">
              <a:latin typeface="Arial Narrow"/>
            </a:endParaRPr>
          </a:p>
          <a:p>
            <a:pPr marL="0" indent="0">
              <a:buNone/>
            </a:pPr>
            <a:endParaRPr lang="en-US" sz="2400" b="1" dirty="0"/>
          </a:p>
          <a:p>
            <a:pPr marL="456565" indent="-456565"/>
            <a:r>
              <a:rPr lang="en-US" sz="2400" dirty="0">
                <a:latin typeface="Arial Narrow"/>
              </a:rPr>
              <a:t>Three options for issues: fix shortcomings/re-validate, develop a workaround, or leave as-is and document it </a:t>
            </a:r>
          </a:p>
          <a:p>
            <a:pPr marL="456565" indent="-456565"/>
            <a:endParaRPr lang="en-US" sz="2400" dirty="0">
              <a:latin typeface="Arial Narrow"/>
            </a:endParaRPr>
          </a:p>
          <a:p>
            <a:pPr marL="456565" indent="-456565"/>
            <a:r>
              <a:rPr lang="en-US" sz="2400" dirty="0">
                <a:latin typeface="Arial Narrow"/>
              </a:rPr>
              <a:t>Prepare a memo outlining validation methodology and identifying model workarounds or limitations</a:t>
            </a:r>
          </a:p>
          <a:p>
            <a:pPr marL="456565" indent="-456565"/>
            <a:endParaRPr lang="en-US" sz="2400" dirty="0">
              <a:latin typeface="Arial Narrow" panose="020B0606020202030204" pitchFamily="34" charset="0"/>
            </a:endParaRPr>
          </a:p>
          <a:p>
            <a:pPr marL="456565" indent="-456565"/>
            <a:r>
              <a:rPr lang="en-US" sz="2400" dirty="0">
                <a:latin typeface="Arial Narrow"/>
              </a:rPr>
              <a:t>SMEs and validation proponent sign the validation memo, which becomes part of the final </a:t>
            </a:r>
            <a:r>
              <a:rPr lang="en-US" sz="2400" dirty="0" err="1">
                <a:latin typeface="Arial Narrow"/>
              </a:rPr>
              <a:t>SIMEXp</a:t>
            </a:r>
            <a:r>
              <a:rPr lang="en-US" sz="2400" dirty="0">
                <a:latin typeface="Arial Narrow"/>
              </a:rPr>
              <a:t> report and overall accreditation </a:t>
            </a:r>
            <a:endParaRPr lang="en-US" dirty="0"/>
          </a:p>
          <a:p>
            <a:pPr marL="989965" lvl="1" indent="-380365"/>
            <a:endParaRPr lang="en-US"/>
          </a:p>
        </p:txBody>
      </p:sp>
      <p:sp>
        <p:nvSpPr>
          <p:cNvPr id="3" name="Slide Number Placeholder 2">
            <a:extLst>
              <a:ext uri="{FF2B5EF4-FFF2-40B4-BE49-F238E27FC236}">
                <a16:creationId xmlns:a16="http://schemas.microsoft.com/office/drawing/2014/main" id="{9FE475AF-CE60-C38C-806B-3667B39A0505}"/>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2133"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2966117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1401" y="42779"/>
            <a:ext cx="7424260" cy="795130"/>
          </a:xfrm>
        </p:spPr>
        <p:txBody>
          <a:bodyPr/>
          <a:lstStyle/>
          <a:p>
            <a:r>
              <a:rPr lang="en-US"/>
              <a:t>Authoritative Data</a:t>
            </a:r>
          </a:p>
        </p:txBody>
      </p:sp>
      <p:sp>
        <p:nvSpPr>
          <p:cNvPr id="4" name="Content Placeholder 3"/>
          <p:cNvSpPr>
            <a:spLocks noGrp="1"/>
          </p:cNvSpPr>
          <p:nvPr>
            <p:ph sz="quarter" idx="11"/>
          </p:nvPr>
        </p:nvSpPr>
        <p:spPr>
          <a:xfrm>
            <a:off x="655393" y="1057645"/>
            <a:ext cx="10081574" cy="5075237"/>
          </a:xfrm>
        </p:spPr>
        <p:txBody>
          <a:bodyPr/>
          <a:lstStyle/>
          <a:p>
            <a:pPr marL="456565" indent="-456565"/>
            <a:r>
              <a:rPr lang="en-US" sz="2400">
                <a:latin typeface="Arial Narrow"/>
                <a:cs typeface="Arial"/>
              </a:rPr>
              <a:t>First-person shooter games: realistic appearance, but the performance data are not considered authoritative by US Army standards</a:t>
            </a:r>
            <a:endParaRPr lang="en-US">
              <a:latin typeface="Arial Narrow"/>
              <a:cs typeface="Arial"/>
            </a:endParaRPr>
          </a:p>
          <a:p>
            <a:pPr marL="0" indent="0">
              <a:buNone/>
            </a:pPr>
            <a:endParaRPr lang="en-US" sz="2400">
              <a:latin typeface="Arial Narrow" panose="020B0606020202030204" pitchFamily="34" charset="0"/>
              <a:cs typeface="Arial" panose="020B0604020202020204" pitchFamily="34" charset="0"/>
            </a:endParaRPr>
          </a:p>
          <a:p>
            <a:pPr marL="456565" indent="-456565"/>
            <a:r>
              <a:rPr lang="en-US" sz="2400">
                <a:latin typeface="Arial Narrow"/>
                <a:cs typeface="Arial"/>
              </a:rPr>
              <a:t>MBL’s authoritative data source: the Combat Capabilities Development Command’s (DEVCOM’s) Data Analysis Center (DAC) </a:t>
            </a:r>
          </a:p>
          <a:p>
            <a:pPr marL="0" indent="0">
              <a:buNone/>
            </a:pPr>
            <a:endParaRPr lang="en-US" sz="2400">
              <a:latin typeface="Arial Narrow" panose="020B0606020202030204" pitchFamily="34" charset="0"/>
              <a:cs typeface="Arial" panose="020B0604020202020204" pitchFamily="34" charset="0"/>
            </a:endParaRPr>
          </a:p>
          <a:p>
            <a:r>
              <a:rPr lang="en-US" sz="2400">
                <a:latin typeface="Arial Narrow"/>
                <a:cs typeface="Arial"/>
              </a:rPr>
              <a:t>Performance specifications are provided by scientists and engineers to DAC to convert into authoritative parametric data </a:t>
            </a:r>
            <a:endParaRPr lang="en-US" sz="2400">
              <a:latin typeface="Arial Narrow" panose="020B0606020202030204" pitchFamily="34" charset="0"/>
              <a:cs typeface="Arial" panose="020B0604020202020204" pitchFamily="34" charset="0"/>
            </a:endParaRPr>
          </a:p>
          <a:p>
            <a:pPr marL="0" indent="0">
              <a:buNone/>
            </a:pPr>
            <a:endParaRPr lang="en-US" sz="2400">
              <a:latin typeface="Arial Narrow" panose="020B0606020202030204" pitchFamily="34" charset="0"/>
              <a:cs typeface="Arial" panose="020B0604020202020204" pitchFamily="34" charset="0"/>
            </a:endParaRPr>
          </a:p>
          <a:p>
            <a:pPr marL="456565" indent="-456565"/>
            <a:r>
              <a:rPr lang="en-US" sz="2400">
                <a:latin typeface="Arial Narrow"/>
                <a:cs typeface="Arial"/>
              </a:rPr>
              <a:t>How does authoritative data fit into the overall process of an M&amp;S accreditation?</a:t>
            </a:r>
          </a:p>
          <a:p>
            <a:pPr marL="456565" indent="-456565"/>
            <a:endParaRPr lang="en-US">
              <a:latin typeface="Arial" panose="020B0604020202020204" pitchFamily="34" charset="0"/>
              <a:cs typeface="Arial" panose="020B0604020202020204" pitchFamily="34" charset="0"/>
            </a:endParaRPr>
          </a:p>
          <a:p>
            <a:pPr marL="608965" lvl="1" indent="0">
              <a:buNone/>
            </a:pPr>
            <a:endParaRPr lang="en-US">
              <a:solidFill>
                <a:srgbClr val="00B0F0"/>
              </a:solidFill>
            </a:endParaRPr>
          </a:p>
        </p:txBody>
      </p:sp>
      <p:sp>
        <p:nvSpPr>
          <p:cNvPr id="3" name="Slide Number Placeholder 2">
            <a:extLst>
              <a:ext uri="{FF2B5EF4-FFF2-40B4-BE49-F238E27FC236}">
                <a16:creationId xmlns:a16="http://schemas.microsoft.com/office/drawing/2014/main" id="{DA347D5F-CA78-BC16-65B2-965355227E7F}"/>
              </a:ext>
            </a:extLst>
          </p:cNvPr>
          <p:cNvSpPr>
            <a:spLocks noGrp="1"/>
          </p:cNvSpPr>
          <p:nvPr>
            <p:ph type="sldNum" sz="quarter" idx="10"/>
          </p:nvPr>
        </p:nvSpPr>
        <p:spPr/>
        <p:txBody>
          <a:bodyPr/>
          <a:lstStyle/>
          <a:p>
            <a:pPr>
              <a:defRPr/>
            </a:pPr>
            <a:fld id="{D68E8870-17DE-45C4-A8DD-7644B2422933}" type="slidenum">
              <a:rPr lang="en-US" smtClean="0"/>
              <a:pPr>
                <a:defRPr/>
              </a:pPr>
              <a:t>23</a:t>
            </a:fld>
            <a:endParaRPr lang="en-US"/>
          </a:p>
        </p:txBody>
      </p:sp>
    </p:spTree>
    <p:extLst>
      <p:ext uri="{BB962C8B-B14F-4D97-AF65-F5344CB8AC3E}">
        <p14:creationId xmlns:p14="http://schemas.microsoft.com/office/powerpoint/2010/main" val="761431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754" y="-914"/>
            <a:ext cx="7182308" cy="795130"/>
          </a:xfrm>
        </p:spPr>
        <p:txBody>
          <a:bodyPr/>
          <a:lstStyle/>
          <a:p>
            <a:r>
              <a:rPr lang="en-US"/>
              <a:t>Authoritative Data</a:t>
            </a:r>
          </a:p>
        </p:txBody>
      </p:sp>
      <p:grpSp>
        <p:nvGrpSpPr>
          <p:cNvPr id="5" name="Group 4">
            <a:extLst>
              <a:ext uri="{FF2B5EF4-FFF2-40B4-BE49-F238E27FC236}">
                <a16:creationId xmlns:a16="http://schemas.microsoft.com/office/drawing/2014/main" id="{AD016E1D-8532-F04F-AFE4-D01FD574C1FF}"/>
              </a:ext>
            </a:extLst>
          </p:cNvPr>
          <p:cNvGrpSpPr/>
          <p:nvPr/>
        </p:nvGrpSpPr>
        <p:grpSpPr>
          <a:xfrm>
            <a:off x="581291" y="972818"/>
            <a:ext cx="10736793" cy="5392813"/>
            <a:chOff x="273119" y="-245399"/>
            <a:chExt cx="4978644" cy="6191157"/>
          </a:xfrm>
        </p:grpSpPr>
        <p:sp>
          <p:nvSpPr>
            <p:cNvPr id="7" name="Rounded Rectangle 6">
              <a:extLst>
                <a:ext uri="{FF2B5EF4-FFF2-40B4-BE49-F238E27FC236}">
                  <a16:creationId xmlns:a16="http://schemas.microsoft.com/office/drawing/2014/main" id="{7B444A82-CFF3-F345-AC7C-F80C92C9014B}"/>
                </a:ext>
              </a:extLst>
            </p:cNvPr>
            <p:cNvSpPr/>
            <p:nvPr/>
          </p:nvSpPr>
          <p:spPr>
            <a:xfrm>
              <a:off x="4104279" y="4727195"/>
              <a:ext cx="1144250" cy="1218563"/>
            </a:xfrm>
            <a:prstGeom prst="roundRect">
              <a:avLst/>
            </a:prstGeom>
            <a:solidFill>
              <a:srgbClr val="EEECE1">
                <a:lumMod val="90000"/>
                <a:alpha val="38000"/>
              </a:srgbClr>
            </a:solidFill>
            <a:ln w="25400" cap="flat" cmpd="sng" algn="ctr">
              <a:solidFill>
                <a:srgbClr val="4F81BD">
                  <a:shade val="50000"/>
                </a:srgbClr>
              </a:solidFill>
              <a:prstDash val="solid"/>
            </a:ln>
            <a:effectLst/>
          </p:spPr>
          <p:txBody>
            <a:bodyPr lIns="91440" tIns="45720" rIns="91440" bIns="4572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black"/>
                  </a:solidFill>
                  <a:effectLst/>
                  <a:uLnTx/>
                  <a:uFillTx/>
                  <a:latin typeface="Arial Narrow"/>
                </a:rPr>
                <a:t>Accreditation of the Authoritative Data</a:t>
              </a:r>
            </a:p>
          </p:txBody>
        </p:sp>
        <p:sp>
          <p:nvSpPr>
            <p:cNvPr id="9" name="TextBox 8">
              <a:extLst>
                <a:ext uri="{FF2B5EF4-FFF2-40B4-BE49-F238E27FC236}">
                  <a16:creationId xmlns:a16="http://schemas.microsoft.com/office/drawing/2014/main" id="{F74F8F29-1CD2-B64F-BB94-D590A8B3B32E}"/>
                </a:ext>
              </a:extLst>
            </p:cNvPr>
            <p:cNvSpPr txBox="1"/>
            <p:nvPr/>
          </p:nvSpPr>
          <p:spPr>
            <a:xfrm>
              <a:off x="831848" y="1111485"/>
              <a:ext cx="1075764" cy="2790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a:t>
              </a:r>
            </a:p>
          </p:txBody>
        </p:sp>
        <p:sp>
          <p:nvSpPr>
            <p:cNvPr id="10" name="Rectangle 9">
              <a:extLst>
                <a:ext uri="{FF2B5EF4-FFF2-40B4-BE49-F238E27FC236}">
                  <a16:creationId xmlns:a16="http://schemas.microsoft.com/office/drawing/2014/main" id="{07314918-DF12-314C-BFAF-4365C81C5068}"/>
                </a:ext>
              </a:extLst>
            </p:cNvPr>
            <p:cNvSpPr/>
            <p:nvPr/>
          </p:nvSpPr>
          <p:spPr>
            <a:xfrm>
              <a:off x="273119" y="-245399"/>
              <a:ext cx="1147483" cy="52370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Develop list of platforms</a:t>
              </a:r>
            </a:p>
          </p:txBody>
        </p:sp>
        <p:sp>
          <p:nvSpPr>
            <p:cNvPr id="12" name="Rectangle 11">
              <a:extLst>
                <a:ext uri="{FF2B5EF4-FFF2-40B4-BE49-F238E27FC236}">
                  <a16:creationId xmlns:a16="http://schemas.microsoft.com/office/drawing/2014/main" id="{B2FE1CCD-B0FE-A545-9C18-3B8D96B4DB77}"/>
                </a:ext>
              </a:extLst>
            </p:cNvPr>
            <p:cNvSpPr/>
            <p:nvPr/>
          </p:nvSpPr>
          <p:spPr>
            <a:xfrm>
              <a:off x="283857" y="1326332"/>
              <a:ext cx="1147483" cy="680324"/>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Submit to DAC’s Electronic Data Request System</a:t>
              </a:r>
            </a:p>
          </p:txBody>
        </p:sp>
        <p:sp>
          <p:nvSpPr>
            <p:cNvPr id="14" name="Rectangle 13">
              <a:extLst>
                <a:ext uri="{FF2B5EF4-FFF2-40B4-BE49-F238E27FC236}">
                  <a16:creationId xmlns:a16="http://schemas.microsoft.com/office/drawing/2014/main" id="{D3F242B7-04A8-CF41-93C1-232BFEB31453}"/>
                </a:ext>
              </a:extLst>
            </p:cNvPr>
            <p:cNvSpPr/>
            <p:nvPr/>
          </p:nvSpPr>
          <p:spPr>
            <a:xfrm>
              <a:off x="308799" y="3213814"/>
              <a:ext cx="1147483" cy="60605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Review DAC’s accepted/rejected pairings</a:t>
              </a:r>
            </a:p>
          </p:txBody>
        </p:sp>
        <p:sp>
          <p:nvSpPr>
            <p:cNvPr id="16" name="Rectangle 15">
              <a:extLst>
                <a:ext uri="{FF2B5EF4-FFF2-40B4-BE49-F238E27FC236}">
                  <a16:creationId xmlns:a16="http://schemas.microsoft.com/office/drawing/2014/main" id="{221C7AC8-BB6F-F94A-8397-3312427CFC29}"/>
                </a:ext>
              </a:extLst>
            </p:cNvPr>
            <p:cNvSpPr/>
            <p:nvPr/>
          </p:nvSpPr>
          <p:spPr>
            <a:xfrm>
              <a:off x="318546" y="4899714"/>
              <a:ext cx="1147483" cy="606055"/>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Submit pairings adjustments to DAC</a:t>
              </a:r>
            </a:p>
          </p:txBody>
        </p:sp>
        <p:sp>
          <p:nvSpPr>
            <p:cNvPr id="18" name="Rectangle 17">
              <a:extLst>
                <a:ext uri="{FF2B5EF4-FFF2-40B4-BE49-F238E27FC236}">
                  <a16:creationId xmlns:a16="http://schemas.microsoft.com/office/drawing/2014/main" id="{F447BED0-66CD-244B-B6A0-C32B2FBC8C0D}"/>
                </a:ext>
              </a:extLst>
            </p:cNvPr>
            <p:cNvSpPr/>
            <p:nvPr/>
          </p:nvSpPr>
          <p:spPr>
            <a:xfrm>
              <a:off x="2176349" y="4894534"/>
              <a:ext cx="1147483" cy="606055"/>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Receive parametric data </a:t>
              </a:r>
            </a:p>
          </p:txBody>
        </p:sp>
        <p:sp>
          <p:nvSpPr>
            <p:cNvPr id="20" name="Right Arrow 19">
              <a:extLst>
                <a:ext uri="{FF2B5EF4-FFF2-40B4-BE49-F238E27FC236}">
                  <a16:creationId xmlns:a16="http://schemas.microsoft.com/office/drawing/2014/main" id="{056D8B3C-1EE1-6342-B1BB-D67156977516}"/>
                </a:ext>
              </a:extLst>
            </p:cNvPr>
            <p:cNvSpPr/>
            <p:nvPr/>
          </p:nvSpPr>
          <p:spPr>
            <a:xfrm rot="16200000" flipH="1">
              <a:off x="436805" y="741794"/>
              <a:ext cx="777666" cy="113804"/>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21" name="Rectangle 20">
              <a:extLst>
                <a:ext uri="{FF2B5EF4-FFF2-40B4-BE49-F238E27FC236}">
                  <a16:creationId xmlns:a16="http://schemas.microsoft.com/office/drawing/2014/main" id="{07E1A250-2B08-A746-8913-06B7153B1C28}"/>
                </a:ext>
              </a:extLst>
            </p:cNvPr>
            <p:cNvSpPr/>
            <p:nvPr/>
          </p:nvSpPr>
          <p:spPr>
            <a:xfrm>
              <a:off x="2145767" y="3235617"/>
              <a:ext cx="1147483" cy="526604"/>
            </a:xfrm>
            <a:prstGeom prst="rect">
              <a:avLst/>
            </a:prstGeom>
            <a:solidFill>
              <a:srgbClr val="4F81BD"/>
            </a:solidFill>
            <a:ln w="25400" cap="flat" cmpd="sng" algn="ctr">
              <a:solidFill>
                <a:srgbClr val="4F81BD">
                  <a:shade val="50000"/>
                </a:srgbClr>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Review data files </a:t>
              </a:r>
            </a:p>
          </p:txBody>
        </p:sp>
        <p:sp>
          <p:nvSpPr>
            <p:cNvPr id="23" name="Rectangle 22">
              <a:extLst>
                <a:ext uri="{FF2B5EF4-FFF2-40B4-BE49-F238E27FC236}">
                  <a16:creationId xmlns:a16="http://schemas.microsoft.com/office/drawing/2014/main" id="{4590CF19-B289-9F4D-B970-A21019489DD0}"/>
                </a:ext>
              </a:extLst>
            </p:cNvPr>
            <p:cNvSpPr/>
            <p:nvPr/>
          </p:nvSpPr>
          <p:spPr>
            <a:xfrm>
              <a:off x="2117019" y="1349707"/>
              <a:ext cx="1147483" cy="609843"/>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Ingest data files into simulation</a:t>
              </a:r>
            </a:p>
          </p:txBody>
        </p:sp>
        <p:sp>
          <p:nvSpPr>
            <p:cNvPr id="25" name="Rectangle 24">
              <a:extLst>
                <a:ext uri="{FF2B5EF4-FFF2-40B4-BE49-F238E27FC236}">
                  <a16:creationId xmlns:a16="http://schemas.microsoft.com/office/drawing/2014/main" id="{ED748AA5-3F27-4D48-A2C4-331F2516C9CC}"/>
                </a:ext>
              </a:extLst>
            </p:cNvPr>
            <p:cNvSpPr/>
            <p:nvPr/>
          </p:nvSpPr>
          <p:spPr>
            <a:xfrm>
              <a:off x="2117019" y="-245399"/>
              <a:ext cx="1147483" cy="5171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Conduct V&amp;V</a:t>
              </a:r>
            </a:p>
          </p:txBody>
        </p:sp>
        <p:sp>
          <p:nvSpPr>
            <p:cNvPr id="27" name="Right Arrow 26">
              <a:extLst>
                <a:ext uri="{FF2B5EF4-FFF2-40B4-BE49-F238E27FC236}">
                  <a16:creationId xmlns:a16="http://schemas.microsoft.com/office/drawing/2014/main" id="{0BA00576-AB3E-0648-A136-94AFE6C2FF2F}"/>
                </a:ext>
              </a:extLst>
            </p:cNvPr>
            <p:cNvSpPr/>
            <p:nvPr/>
          </p:nvSpPr>
          <p:spPr>
            <a:xfrm>
              <a:off x="1593599" y="5048528"/>
              <a:ext cx="464210" cy="279028"/>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33" name="Rectangle 32">
              <a:extLst>
                <a:ext uri="{FF2B5EF4-FFF2-40B4-BE49-F238E27FC236}">
                  <a16:creationId xmlns:a16="http://schemas.microsoft.com/office/drawing/2014/main" id="{76685E99-1560-A545-AF18-0FB3409C7847}"/>
                </a:ext>
              </a:extLst>
            </p:cNvPr>
            <p:cNvSpPr/>
            <p:nvPr/>
          </p:nvSpPr>
          <p:spPr>
            <a:xfrm>
              <a:off x="4104280" y="1367892"/>
              <a:ext cx="1147483" cy="5171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SMEs evaluate V&amp;V results</a:t>
              </a:r>
            </a:p>
          </p:txBody>
        </p:sp>
      </p:grpSp>
      <p:sp>
        <p:nvSpPr>
          <p:cNvPr id="36" name="Right Arrow 35">
            <a:extLst>
              <a:ext uri="{FF2B5EF4-FFF2-40B4-BE49-F238E27FC236}">
                <a16:creationId xmlns:a16="http://schemas.microsoft.com/office/drawing/2014/main" id="{A5A9B4BC-DBC3-4440-96F8-EC93348379E1}"/>
              </a:ext>
            </a:extLst>
          </p:cNvPr>
          <p:cNvSpPr/>
          <p:nvPr/>
        </p:nvSpPr>
        <p:spPr>
          <a:xfrm rot="16200000" flipH="1">
            <a:off x="1465674" y="3329243"/>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38" name="Right Arrow 37">
            <a:extLst>
              <a:ext uri="{FF2B5EF4-FFF2-40B4-BE49-F238E27FC236}">
                <a16:creationId xmlns:a16="http://schemas.microsoft.com/office/drawing/2014/main" id="{50973F6F-0C16-8B4F-B7A0-D95210418B65}"/>
              </a:ext>
            </a:extLst>
          </p:cNvPr>
          <p:cNvSpPr/>
          <p:nvPr/>
        </p:nvSpPr>
        <p:spPr>
          <a:xfrm rot="16200000" flipH="1">
            <a:off x="1503068" y="4867742"/>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39" name="Right Arrow 38">
            <a:extLst>
              <a:ext uri="{FF2B5EF4-FFF2-40B4-BE49-F238E27FC236}">
                <a16:creationId xmlns:a16="http://schemas.microsoft.com/office/drawing/2014/main" id="{76C7D767-7C5C-DF4D-8051-631EA2BB65CE}"/>
              </a:ext>
            </a:extLst>
          </p:cNvPr>
          <p:cNvSpPr/>
          <p:nvPr/>
        </p:nvSpPr>
        <p:spPr>
          <a:xfrm rot="5400000" flipH="1">
            <a:off x="5456409" y="4844209"/>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0" name="Right Arrow 39">
            <a:extLst>
              <a:ext uri="{FF2B5EF4-FFF2-40B4-BE49-F238E27FC236}">
                <a16:creationId xmlns:a16="http://schemas.microsoft.com/office/drawing/2014/main" id="{66229C2D-5DF5-6043-B4A4-927D78094B96}"/>
              </a:ext>
            </a:extLst>
          </p:cNvPr>
          <p:cNvSpPr/>
          <p:nvPr/>
        </p:nvSpPr>
        <p:spPr>
          <a:xfrm rot="5400000" flipH="1">
            <a:off x="5456408" y="3302921"/>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1" name="Right Arrow 40">
            <a:extLst>
              <a:ext uri="{FF2B5EF4-FFF2-40B4-BE49-F238E27FC236}">
                <a16:creationId xmlns:a16="http://schemas.microsoft.com/office/drawing/2014/main" id="{376BF40B-ABE6-7C42-B158-6296FB680DFE}"/>
              </a:ext>
            </a:extLst>
          </p:cNvPr>
          <p:cNvSpPr/>
          <p:nvPr/>
        </p:nvSpPr>
        <p:spPr>
          <a:xfrm rot="5400000" flipH="1">
            <a:off x="5428822" y="1744388"/>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3" name="Right Arrow 42">
            <a:extLst>
              <a:ext uri="{FF2B5EF4-FFF2-40B4-BE49-F238E27FC236}">
                <a16:creationId xmlns:a16="http://schemas.microsoft.com/office/drawing/2014/main" id="{202F2D5A-E2F6-B446-9FF3-2504F43091CB}"/>
              </a:ext>
            </a:extLst>
          </p:cNvPr>
          <p:cNvSpPr/>
          <p:nvPr/>
        </p:nvSpPr>
        <p:spPr>
          <a:xfrm>
            <a:off x="7390944" y="1076534"/>
            <a:ext cx="1001101" cy="243048"/>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4" name="Right Arrow 43">
            <a:extLst>
              <a:ext uri="{FF2B5EF4-FFF2-40B4-BE49-F238E27FC236}">
                <a16:creationId xmlns:a16="http://schemas.microsoft.com/office/drawing/2014/main" id="{A21E3DE2-E400-7241-867D-2A1A80D7391A}"/>
              </a:ext>
            </a:extLst>
          </p:cNvPr>
          <p:cNvSpPr/>
          <p:nvPr/>
        </p:nvSpPr>
        <p:spPr>
          <a:xfrm rot="16200000" flipH="1">
            <a:off x="9619362" y="1790947"/>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5" name="Rounded Rectangle 44">
            <a:extLst>
              <a:ext uri="{FF2B5EF4-FFF2-40B4-BE49-F238E27FC236}">
                <a16:creationId xmlns:a16="http://schemas.microsoft.com/office/drawing/2014/main" id="{2802793F-12AE-EC41-8390-719A6F9561D5}"/>
              </a:ext>
            </a:extLst>
          </p:cNvPr>
          <p:cNvSpPr/>
          <p:nvPr/>
        </p:nvSpPr>
        <p:spPr>
          <a:xfrm>
            <a:off x="308114" y="2047460"/>
            <a:ext cx="7347224" cy="4244009"/>
          </a:xfrm>
          <a:prstGeom prst="roundRect">
            <a:avLst/>
          </a:prstGeom>
          <a:solidFill>
            <a:srgbClr val="EEECE1">
              <a:lumMod val="90000"/>
              <a:alpha val="16000"/>
            </a:srgbClr>
          </a:solidFill>
          <a:ln w="25400" cap="flat" cmpd="sng" algn="ctr">
            <a:solidFill>
              <a:srgbClr val="4F81BD">
                <a:shade val="50000"/>
              </a:srgbClr>
            </a:solidFill>
            <a:prstDash val="solid"/>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 Arial"/>
              <a:ea typeface="+mn-ea"/>
              <a:cs typeface="+mn-cs"/>
            </a:endParaRPr>
          </a:p>
        </p:txBody>
      </p:sp>
      <p:sp>
        <p:nvSpPr>
          <p:cNvPr id="50" name="Rectangle 49">
            <a:extLst>
              <a:ext uri="{FF2B5EF4-FFF2-40B4-BE49-F238E27FC236}">
                <a16:creationId xmlns:a16="http://schemas.microsoft.com/office/drawing/2014/main" id="{5072F31B-69D6-5F4F-8B00-99AC2BDDDAD1}"/>
              </a:ext>
            </a:extLst>
          </p:cNvPr>
          <p:cNvSpPr/>
          <p:nvPr/>
        </p:nvSpPr>
        <p:spPr>
          <a:xfrm>
            <a:off x="8843455" y="966593"/>
            <a:ext cx="2474627" cy="4504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Prepare V&amp;V Report</a:t>
            </a:r>
          </a:p>
        </p:txBody>
      </p:sp>
      <p:sp>
        <p:nvSpPr>
          <p:cNvPr id="51" name="Right Arrow 50">
            <a:extLst>
              <a:ext uri="{FF2B5EF4-FFF2-40B4-BE49-F238E27FC236}">
                <a16:creationId xmlns:a16="http://schemas.microsoft.com/office/drawing/2014/main" id="{5DE57A74-BB76-C941-9ABC-7A6A9502499F}"/>
              </a:ext>
            </a:extLst>
          </p:cNvPr>
          <p:cNvSpPr/>
          <p:nvPr/>
        </p:nvSpPr>
        <p:spPr>
          <a:xfrm rot="16200000" flipH="1">
            <a:off x="9619362" y="3223139"/>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66" name="Rectangle 65">
            <a:extLst>
              <a:ext uri="{FF2B5EF4-FFF2-40B4-BE49-F238E27FC236}">
                <a16:creationId xmlns:a16="http://schemas.microsoft.com/office/drawing/2014/main" id="{5070D5AF-5D6E-914F-B1AE-EA30D2CD4532}"/>
              </a:ext>
            </a:extLst>
          </p:cNvPr>
          <p:cNvSpPr/>
          <p:nvPr/>
        </p:nvSpPr>
        <p:spPr>
          <a:xfrm>
            <a:off x="8843454" y="3888457"/>
            <a:ext cx="2474627" cy="4504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Prepare Validation Report</a:t>
            </a:r>
          </a:p>
        </p:txBody>
      </p:sp>
      <p:sp>
        <p:nvSpPr>
          <p:cNvPr id="68" name="Right Arrow 67">
            <a:extLst>
              <a:ext uri="{FF2B5EF4-FFF2-40B4-BE49-F238E27FC236}">
                <a16:creationId xmlns:a16="http://schemas.microsoft.com/office/drawing/2014/main" id="{8786031A-5855-204A-8E5D-64D8723EC311}"/>
              </a:ext>
            </a:extLst>
          </p:cNvPr>
          <p:cNvSpPr/>
          <p:nvPr/>
        </p:nvSpPr>
        <p:spPr>
          <a:xfrm rot="16200000" flipH="1">
            <a:off x="9619362" y="4554636"/>
            <a:ext cx="677387" cy="627804"/>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69" name="TextBox 68">
            <a:extLst>
              <a:ext uri="{FF2B5EF4-FFF2-40B4-BE49-F238E27FC236}">
                <a16:creationId xmlns:a16="http://schemas.microsoft.com/office/drawing/2014/main" id="{5A4407BF-422D-C04B-BBDF-FB73F4B5B498}"/>
              </a:ext>
            </a:extLst>
          </p:cNvPr>
          <p:cNvSpPr txBox="1"/>
          <p:nvPr/>
        </p:nvSpPr>
        <p:spPr>
          <a:xfrm>
            <a:off x="2781430" y="3129599"/>
            <a:ext cx="2036608" cy="830997"/>
          </a:xfrm>
          <a:prstGeom prst="rect">
            <a:avLst/>
          </a:prstGeom>
          <a:noFill/>
        </p:spPr>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Narrow"/>
              </a:rPr>
              <a:t>Authoritative Data pipeline</a:t>
            </a:r>
            <a:endParaRPr lang="en-US" sz="2400" b="0" i="0" u="none" strike="noStrike" kern="1200" cap="none" spc="0" normalizeH="0" baseline="0" noProof="0">
              <a:ln>
                <a:noFill/>
              </a:ln>
              <a:solidFill>
                <a:srgbClr val="000000"/>
              </a:solidFill>
              <a:effectLst/>
              <a:uLnTx/>
              <a:uFillTx/>
              <a:latin typeface="Arial Narrow"/>
            </a:endParaRPr>
          </a:p>
        </p:txBody>
      </p:sp>
      <p:sp>
        <p:nvSpPr>
          <p:cNvPr id="3" name="Slide Number Placeholder 2">
            <a:extLst>
              <a:ext uri="{FF2B5EF4-FFF2-40B4-BE49-F238E27FC236}">
                <a16:creationId xmlns:a16="http://schemas.microsoft.com/office/drawing/2014/main" id="{9279617D-6F7F-93DA-78B7-59198330F66D}"/>
              </a:ext>
            </a:extLst>
          </p:cNvPr>
          <p:cNvSpPr>
            <a:spLocks noGrp="1"/>
          </p:cNvSpPr>
          <p:nvPr>
            <p:ph type="sldNum" sz="quarter" idx="10"/>
          </p:nvPr>
        </p:nvSpPr>
        <p:spPr>
          <a:xfrm>
            <a:off x="10664688" y="6469386"/>
            <a:ext cx="821634" cy="340935"/>
          </a:xfrm>
        </p:spPr>
        <p:txBody>
          <a:bodyPr/>
          <a:lstStyle/>
          <a:p>
            <a:pPr>
              <a:defRPr/>
            </a:pPr>
            <a:fld id="{D68E8870-17DE-45C4-A8DD-7644B2422933}" type="slidenum">
              <a:rPr lang="en-US" smtClean="0"/>
              <a:pPr>
                <a:defRPr/>
              </a:pPr>
              <a:t>24</a:t>
            </a:fld>
            <a:endParaRPr lang="en-US"/>
          </a:p>
        </p:txBody>
      </p:sp>
    </p:spTree>
    <p:extLst>
      <p:ext uri="{BB962C8B-B14F-4D97-AF65-F5344CB8AC3E}">
        <p14:creationId xmlns:p14="http://schemas.microsoft.com/office/powerpoint/2010/main" val="1451752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70693" y="1782763"/>
            <a:ext cx="11250613" cy="5075237"/>
          </a:xfrm>
        </p:spPr>
        <p:txBody>
          <a:bodyPr/>
          <a:lstStyle/>
          <a:p>
            <a:pPr marL="0" indent="0" algn="ctr">
              <a:buNone/>
            </a:pPr>
            <a:r>
              <a:rPr lang="en-US" sz="7200" dirty="0"/>
              <a:t>Accreditation of the Physical and Computation Environment</a:t>
            </a:r>
          </a:p>
          <a:p>
            <a:pPr marL="0" indent="0" algn="ctr">
              <a:buNone/>
            </a:pPr>
            <a:r>
              <a:rPr lang="en-US" sz="4800" i="1" dirty="0">
                <a:solidFill>
                  <a:srgbClr val="0066CC"/>
                </a:solidFill>
              </a:rPr>
              <a:t>(The most ignored accreditation)</a:t>
            </a:r>
          </a:p>
          <a:p>
            <a:pPr marL="0" indent="0" algn="ctr">
              <a:buNone/>
            </a:pPr>
            <a:r>
              <a:rPr lang="en-US" sz="4800" dirty="0"/>
              <a:t>Steve Miller</a:t>
            </a:r>
          </a:p>
          <a:p>
            <a:pPr marL="0" indent="0" algn="ctr">
              <a:buNone/>
            </a:pPr>
            <a:endParaRPr lang="en-US" sz="9600" dirty="0"/>
          </a:p>
        </p:txBody>
      </p:sp>
      <p:sp>
        <p:nvSpPr>
          <p:cNvPr id="4" name="Slide Number Placeholder 3">
            <a:extLst>
              <a:ext uri="{FF2B5EF4-FFF2-40B4-BE49-F238E27FC236}">
                <a16:creationId xmlns:a16="http://schemas.microsoft.com/office/drawing/2014/main" id="{D3CBD0B4-F0CF-5C72-599A-4CFBE380D5A8}"/>
              </a:ext>
            </a:extLst>
          </p:cNvPr>
          <p:cNvSpPr>
            <a:spLocks noGrp="1"/>
          </p:cNvSpPr>
          <p:nvPr>
            <p:ph type="sldNum" sz="quarter" idx="10"/>
          </p:nvPr>
        </p:nvSpPr>
        <p:spPr/>
        <p:txBody>
          <a:bodyPr/>
          <a:lstStyle/>
          <a:p>
            <a:pPr>
              <a:defRPr/>
            </a:pPr>
            <a:fld id="{D68E8870-17DE-45C4-A8DD-7644B2422933}" type="slidenum">
              <a:rPr lang="en-US" smtClean="0"/>
              <a:pPr>
                <a:defRPr/>
              </a:pPr>
              <a:t>25</a:t>
            </a:fld>
            <a:endParaRPr lang="en-US"/>
          </a:p>
        </p:txBody>
      </p:sp>
    </p:spTree>
    <p:extLst>
      <p:ext uri="{BB962C8B-B14F-4D97-AF65-F5344CB8AC3E}">
        <p14:creationId xmlns:p14="http://schemas.microsoft.com/office/powerpoint/2010/main" val="3623825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sz="2400"/>
              <a:t>Accreditation of the Physical and Computational Environment</a:t>
            </a:r>
          </a:p>
        </p:txBody>
      </p:sp>
      <p:sp>
        <p:nvSpPr>
          <p:cNvPr id="4" name="Content Placeholder 3"/>
          <p:cNvSpPr>
            <a:spLocks noGrp="1"/>
          </p:cNvSpPr>
          <p:nvPr>
            <p:ph sz="quarter" idx="11"/>
          </p:nvPr>
        </p:nvSpPr>
        <p:spPr>
          <a:xfrm>
            <a:off x="617607" y="1467026"/>
            <a:ext cx="9457083" cy="2829418"/>
          </a:xfrm>
        </p:spPr>
        <p:txBody>
          <a:bodyPr/>
          <a:lstStyle/>
          <a:p>
            <a:r>
              <a:rPr lang="en-US"/>
              <a:t>Hardware</a:t>
            </a:r>
          </a:p>
          <a:p>
            <a:r>
              <a:rPr lang="en-US"/>
              <a:t>Software</a:t>
            </a:r>
          </a:p>
          <a:p>
            <a:r>
              <a:rPr lang="en-US"/>
              <a:t>Network</a:t>
            </a:r>
          </a:p>
          <a:p>
            <a:r>
              <a:rPr lang="en-US"/>
              <a:t>Experiment Footprint/Physical Environment</a:t>
            </a:r>
          </a:p>
        </p:txBody>
      </p:sp>
      <p:sp>
        <p:nvSpPr>
          <p:cNvPr id="3" name="TextBox 2"/>
          <p:cNvSpPr txBox="1"/>
          <p:nvPr/>
        </p:nvSpPr>
        <p:spPr>
          <a:xfrm>
            <a:off x="617607" y="3976265"/>
            <a:ext cx="10895020" cy="2308324"/>
          </a:xfrm>
          <a:prstGeom prst="rect">
            <a:avLst/>
          </a:prstGeom>
          <a:solidFill>
            <a:schemeClr val="bg1"/>
          </a:solidFill>
        </p:spPr>
        <p:txBody>
          <a:bodyPr wrap="square" rtlCol="0">
            <a:spAutoFit/>
          </a:bodyPr>
          <a:lstStyle/>
          <a:p>
            <a:pPr marL="0" indent="0">
              <a:buNone/>
            </a:pPr>
            <a:r>
              <a:rPr lang="en-US" sz="2400" dirty="0">
                <a:solidFill>
                  <a:srgbClr val="0066CC"/>
                </a:solidFill>
              </a:rPr>
              <a:t>Although your M&amp;S may be accredited: </a:t>
            </a:r>
          </a:p>
          <a:p>
            <a:pPr marL="0" indent="0">
              <a:buNone/>
            </a:pPr>
            <a:r>
              <a:rPr lang="en-US" sz="2400" dirty="0">
                <a:solidFill>
                  <a:srgbClr val="0066CC"/>
                </a:solidFill>
              </a:rPr>
              <a:t>Under what conditions is your SIMEXp, training event, exercise being conducted?</a:t>
            </a:r>
          </a:p>
          <a:p>
            <a:pPr marL="0" indent="0">
              <a:buNone/>
            </a:pPr>
            <a:endParaRPr lang="en-US" sz="2400" dirty="0">
              <a:solidFill>
                <a:srgbClr val="0066CC"/>
              </a:solidFill>
            </a:endParaRPr>
          </a:p>
          <a:p>
            <a:pPr marL="0" indent="0">
              <a:buNone/>
            </a:pPr>
            <a:r>
              <a:rPr lang="en-US" sz="2400" dirty="0">
                <a:solidFill>
                  <a:srgbClr val="0066CC"/>
                </a:solidFill>
              </a:rPr>
              <a:t>What has changed in the physical environment, for better or worse, by design or mistake, since accreditation of the M&amp;S?</a:t>
            </a:r>
            <a:endParaRPr lang="en-US" dirty="0">
              <a:solidFill>
                <a:srgbClr val="0066CC"/>
              </a:solidFill>
            </a:endParaRPr>
          </a:p>
        </p:txBody>
      </p:sp>
      <p:sp>
        <p:nvSpPr>
          <p:cNvPr id="5" name="Slide Number Placeholder 4">
            <a:extLst>
              <a:ext uri="{FF2B5EF4-FFF2-40B4-BE49-F238E27FC236}">
                <a16:creationId xmlns:a16="http://schemas.microsoft.com/office/drawing/2014/main" id="{72D47F98-9044-8D62-D36B-77791F4797A4}"/>
              </a:ext>
            </a:extLst>
          </p:cNvPr>
          <p:cNvSpPr>
            <a:spLocks noGrp="1"/>
          </p:cNvSpPr>
          <p:nvPr>
            <p:ph type="sldNum" sz="quarter" idx="10"/>
          </p:nvPr>
        </p:nvSpPr>
        <p:spPr/>
        <p:txBody>
          <a:bodyPr/>
          <a:lstStyle/>
          <a:p>
            <a:pPr>
              <a:defRPr/>
            </a:pPr>
            <a:fld id="{D68E8870-17DE-45C4-A8DD-7644B2422933}" type="slidenum">
              <a:rPr lang="en-US" smtClean="0"/>
              <a:pPr>
                <a:defRPr/>
              </a:pPr>
              <a:t>26</a:t>
            </a:fld>
            <a:endParaRPr lang="en-US"/>
          </a:p>
        </p:txBody>
      </p:sp>
    </p:spTree>
    <p:extLst>
      <p:ext uri="{BB962C8B-B14F-4D97-AF65-F5344CB8AC3E}">
        <p14:creationId xmlns:p14="http://schemas.microsoft.com/office/powerpoint/2010/main" val="3083315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49" y="11776"/>
            <a:ext cx="12192000" cy="795130"/>
          </a:xfrm>
        </p:spPr>
        <p:txBody>
          <a:bodyPr/>
          <a:lstStyle/>
          <a:p>
            <a:r>
              <a:rPr lang="en-US"/>
              <a:t>Physical and Computational Environment Accreditation Process</a:t>
            </a:r>
          </a:p>
        </p:txBody>
      </p:sp>
      <p:graphicFrame>
        <p:nvGraphicFramePr>
          <p:cNvPr id="13" name="Diagram 12"/>
          <p:cNvGraphicFramePr/>
          <p:nvPr/>
        </p:nvGraphicFramePr>
        <p:xfrm>
          <a:off x="469354" y="1102890"/>
          <a:ext cx="1040705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1772559" y="721571"/>
            <a:ext cx="1162024"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ahoma" charset="0"/>
                <a:ea typeface="+mn-ea"/>
                <a:cs typeface="+mn-cs"/>
              </a:rPr>
              <a:t>Area</a:t>
            </a:r>
          </a:p>
        </p:txBody>
      </p:sp>
      <p:sp>
        <p:nvSpPr>
          <p:cNvPr id="16" name="TextBox 15"/>
          <p:cNvSpPr txBox="1"/>
          <p:nvPr/>
        </p:nvSpPr>
        <p:spPr>
          <a:xfrm>
            <a:off x="4689917" y="721571"/>
            <a:ext cx="1530125"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ahoma" charset="0"/>
                <a:ea typeface="+mn-ea"/>
                <a:cs typeface="+mn-cs"/>
              </a:rPr>
              <a:t>Process</a:t>
            </a:r>
          </a:p>
        </p:txBody>
      </p:sp>
      <p:sp>
        <p:nvSpPr>
          <p:cNvPr id="17" name="TextBox 16"/>
          <p:cNvSpPr txBox="1"/>
          <p:nvPr/>
        </p:nvSpPr>
        <p:spPr>
          <a:xfrm>
            <a:off x="7078980" y="721571"/>
            <a:ext cx="4226694"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ahoma" charset="0"/>
                <a:ea typeface="+mn-ea"/>
                <a:cs typeface="+mn-cs"/>
              </a:rPr>
              <a:t>MBL Tools/Resources</a:t>
            </a:r>
          </a:p>
        </p:txBody>
      </p:sp>
      <p:sp>
        <p:nvSpPr>
          <p:cNvPr id="8" name="Cylinder 7">
            <a:extLst>
              <a:ext uri="{FF2B5EF4-FFF2-40B4-BE49-F238E27FC236}">
                <a16:creationId xmlns:a16="http://schemas.microsoft.com/office/drawing/2014/main" id="{E0EC7778-9378-FAFF-1237-1CDE08E87800}"/>
              </a:ext>
            </a:extLst>
          </p:cNvPr>
          <p:cNvSpPr/>
          <p:nvPr/>
        </p:nvSpPr>
        <p:spPr bwMode="auto">
          <a:xfrm>
            <a:off x="10991719" y="1102890"/>
            <a:ext cx="1172893" cy="4919538"/>
          </a:xfrm>
          <a:prstGeom prst="can">
            <a:avLst/>
          </a:prstGeom>
          <a:solidFill>
            <a:srgbClr val="22458A"/>
          </a:solidFill>
          <a:ln w="9525" cap="flat" cmpd="sng" algn="ctr">
            <a:noFill/>
            <a:prstDash val="solid"/>
            <a:miter lim="800000"/>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ahoma" charset="0"/>
                <a:ea typeface="+mn-ea"/>
                <a:cs typeface="+mn-cs"/>
              </a:rPr>
              <a:t>Physical and Computational Accreditation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a:solidFill>
                  <a:srgbClr val="FFFFFF"/>
                </a:solidFill>
              </a:rPr>
              <a:t>MBL Technical Team Lead</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800">
                <a:solidFill>
                  <a:srgbClr val="FFFFFF"/>
                </a:solidFill>
              </a:rPr>
              <a:t>[Computer Science Degree, IT Certifications]</a:t>
            </a:r>
            <a:endParaRPr kumimoji="0" lang="en-US" sz="1800" b="0" i="0" u="none" strike="noStrike" kern="1200" cap="none" spc="0" normalizeH="0" baseline="0" noProof="0">
              <a:ln>
                <a:noFill/>
              </a:ln>
              <a:solidFill>
                <a:srgbClr val="FFFFFF"/>
              </a:solidFill>
              <a:effectLst/>
              <a:uLnTx/>
              <a:uFillTx/>
              <a:latin typeface="Tahoma" charset="0"/>
              <a:ea typeface="+mn-ea"/>
              <a:cs typeface="+mn-cs"/>
            </a:endParaRPr>
          </a:p>
        </p:txBody>
      </p:sp>
      <p:sp>
        <p:nvSpPr>
          <p:cNvPr id="3" name="Slide Number Placeholder 2">
            <a:extLst>
              <a:ext uri="{FF2B5EF4-FFF2-40B4-BE49-F238E27FC236}">
                <a16:creationId xmlns:a16="http://schemas.microsoft.com/office/drawing/2014/main" id="{6B4031A4-02FC-4894-0CC4-AD0E391F2258}"/>
              </a:ext>
            </a:extLst>
          </p:cNvPr>
          <p:cNvSpPr>
            <a:spLocks noGrp="1"/>
          </p:cNvSpPr>
          <p:nvPr>
            <p:ph type="sldNum" sz="quarter" idx="10"/>
          </p:nvPr>
        </p:nvSpPr>
        <p:spPr>
          <a:xfrm>
            <a:off x="10624547" y="6476606"/>
            <a:ext cx="821634" cy="340935"/>
          </a:xfrm>
        </p:spPr>
        <p:txBody>
          <a:bodyPr/>
          <a:lstStyle/>
          <a:p>
            <a:pPr>
              <a:defRPr/>
            </a:pPr>
            <a:fld id="{D68E8870-17DE-45C4-A8DD-7644B2422933}" type="slidenum">
              <a:rPr lang="en-US" smtClean="0"/>
              <a:pPr>
                <a:defRPr/>
              </a:pPr>
              <a:t>27</a:t>
            </a:fld>
            <a:endParaRPr lang="en-US"/>
          </a:p>
        </p:txBody>
      </p:sp>
    </p:spTree>
    <p:extLst>
      <p:ext uri="{BB962C8B-B14F-4D97-AF65-F5344CB8AC3E}">
        <p14:creationId xmlns:p14="http://schemas.microsoft.com/office/powerpoint/2010/main" val="1199180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a:t>Hardware Implications on Accreditation</a:t>
            </a:r>
          </a:p>
        </p:txBody>
      </p:sp>
      <p:sp>
        <p:nvSpPr>
          <p:cNvPr id="4" name="Content Placeholder 3"/>
          <p:cNvSpPr>
            <a:spLocks noGrp="1"/>
          </p:cNvSpPr>
          <p:nvPr>
            <p:ph sz="quarter" idx="11"/>
          </p:nvPr>
        </p:nvSpPr>
        <p:spPr>
          <a:xfrm>
            <a:off x="464309" y="906965"/>
            <a:ext cx="11250613" cy="5639885"/>
          </a:xfrm>
        </p:spPr>
        <p:txBody>
          <a:bodyPr>
            <a:normAutofit/>
          </a:bodyPr>
          <a:lstStyle/>
          <a:p>
            <a:pPr marL="0" indent="0">
              <a:buNone/>
            </a:pPr>
            <a:r>
              <a:rPr lang="en-US"/>
              <a:t>Desired state: Hardware between clusters &amp; nodes are standardized and the hardware being used in execution of your event is the same as was used in VV&amp;A of the M&amp;S.</a:t>
            </a:r>
          </a:p>
          <a:p>
            <a:r>
              <a:rPr lang="en-US"/>
              <a:t>Hardware Verification</a:t>
            </a:r>
          </a:p>
          <a:p>
            <a:pPr lvl="1"/>
            <a:r>
              <a:rPr lang="en-US"/>
              <a:t>Verify the “as-built” design-</a:t>
            </a:r>
          </a:p>
          <a:p>
            <a:pPr lvl="2"/>
            <a:r>
              <a:rPr lang="en-US" sz="1800"/>
              <a:t>Standardization across system use-cases, “pure fleet” hardware.</a:t>
            </a:r>
          </a:p>
          <a:p>
            <a:pPr lvl="2"/>
            <a:r>
              <a:rPr lang="en-US" sz="1800"/>
              <a:t>Type/Quantities of required systems.</a:t>
            </a:r>
          </a:p>
          <a:p>
            <a:pPr lvl="2"/>
            <a:r>
              <a:rPr lang="en-US" sz="1800"/>
              <a:t>Compute, memory, and storage sufficient for each use-case?</a:t>
            </a:r>
          </a:p>
          <a:p>
            <a:pPr lvl="2"/>
            <a:r>
              <a:rPr lang="en-US" sz="1800"/>
              <a:t>Graphics processing requirements where needed.</a:t>
            </a:r>
          </a:p>
          <a:p>
            <a:pPr lvl="1"/>
            <a:r>
              <a:rPr lang="en-US"/>
              <a:t>How do we verify?</a:t>
            </a:r>
          </a:p>
          <a:p>
            <a:pPr lvl="2"/>
            <a:r>
              <a:rPr lang="en-US" sz="1800"/>
              <a:t>SOPs for setting experiment footprints/hardware use-cases.</a:t>
            </a:r>
          </a:p>
          <a:p>
            <a:pPr lvl="2"/>
            <a:r>
              <a:rPr lang="en-US" sz="1800"/>
              <a:t>Hardware build and configuration guides.</a:t>
            </a:r>
          </a:p>
          <a:p>
            <a:pPr lvl="2"/>
            <a:r>
              <a:rPr lang="en-US" sz="1800"/>
              <a:t>Experiment design documents &amp; stated requirements.</a:t>
            </a:r>
          </a:p>
        </p:txBody>
      </p:sp>
      <p:sp>
        <p:nvSpPr>
          <p:cNvPr id="3" name="Slide Number Placeholder 2">
            <a:extLst>
              <a:ext uri="{FF2B5EF4-FFF2-40B4-BE49-F238E27FC236}">
                <a16:creationId xmlns:a16="http://schemas.microsoft.com/office/drawing/2014/main" id="{0E0ABFE9-6C45-5FBF-BDAE-15FA0FED35AB}"/>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2133" b="0" i="0" u="none" strike="noStrike" kern="1200" cap="none" spc="0" normalizeH="0" baseline="0" noProof="0">
              <a:ln>
                <a:noFill/>
              </a:ln>
              <a:solidFill>
                <a:srgbClr val="000000"/>
              </a:solidFill>
              <a:effectLst/>
              <a:uLnTx/>
              <a:uFillTx/>
              <a:latin typeface="Tahoma" charset="0"/>
              <a:ea typeface="+mn-ea"/>
              <a:cs typeface="+mn-cs"/>
            </a:endParaRPr>
          </a:p>
        </p:txBody>
      </p:sp>
      <p:sp>
        <p:nvSpPr>
          <p:cNvPr id="7" name="Content Placeholder 3">
            <a:extLst>
              <a:ext uri="{FF2B5EF4-FFF2-40B4-BE49-F238E27FC236}">
                <a16:creationId xmlns:a16="http://schemas.microsoft.com/office/drawing/2014/main" id="{D9941CBB-C5B2-08DC-900B-77B529E2F2C0}"/>
              </a:ext>
            </a:extLst>
          </p:cNvPr>
          <p:cNvSpPr txBox="1">
            <a:spLocks/>
          </p:cNvSpPr>
          <p:nvPr/>
        </p:nvSpPr>
        <p:spPr bwMode="auto">
          <a:xfrm>
            <a:off x="8009681" y="2118167"/>
            <a:ext cx="4049001" cy="4014552"/>
          </a:xfrm>
          <a:prstGeom prst="rect">
            <a:avLst/>
          </a:prstGeom>
          <a:noFill/>
          <a:ln w="9525">
            <a:solidFill>
              <a:srgbClr val="3366CC"/>
            </a:solidFill>
            <a:miter lim="800000"/>
            <a:headEnd/>
            <a:tailEnd/>
          </a:ln>
          <a:effectLst/>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sz="2400" b="1" kern="0" dirty="0">
                <a:solidFill>
                  <a:srgbClr val="0066CC"/>
                </a:solidFill>
              </a:rPr>
              <a:t>Authoritative Sources</a:t>
            </a:r>
          </a:p>
          <a:p>
            <a:pPr lvl="1"/>
            <a:r>
              <a:rPr lang="en-US" sz="2000" b="1" kern="0" dirty="0">
                <a:solidFill>
                  <a:srgbClr val="0066CC"/>
                </a:solidFill>
              </a:rPr>
              <a:t>RTFM!</a:t>
            </a:r>
          </a:p>
          <a:p>
            <a:pPr lvl="2"/>
            <a:r>
              <a:rPr lang="en-US" sz="1600" b="1" kern="0" dirty="0">
                <a:solidFill>
                  <a:srgbClr val="0066CC"/>
                </a:solidFill>
              </a:rPr>
              <a:t>Deployment/Admin Guides</a:t>
            </a:r>
          </a:p>
          <a:p>
            <a:pPr lvl="2"/>
            <a:r>
              <a:rPr lang="en-US" sz="1600" b="1" kern="0" dirty="0">
                <a:solidFill>
                  <a:srgbClr val="0066CC"/>
                </a:solidFill>
              </a:rPr>
              <a:t>Component Guides</a:t>
            </a:r>
          </a:p>
          <a:p>
            <a:pPr lvl="2"/>
            <a:r>
              <a:rPr lang="en-US" sz="1600" b="1" kern="0" dirty="0">
                <a:solidFill>
                  <a:srgbClr val="0066CC"/>
                </a:solidFill>
              </a:rPr>
              <a:t>Firmware Updates/Release Notes</a:t>
            </a:r>
          </a:p>
          <a:p>
            <a:pPr lvl="2"/>
            <a:r>
              <a:rPr lang="en-US" sz="1600" b="1" kern="0" dirty="0">
                <a:solidFill>
                  <a:srgbClr val="0066CC"/>
                </a:solidFill>
              </a:rPr>
              <a:t>Software Version/Description Documents</a:t>
            </a:r>
          </a:p>
          <a:p>
            <a:pPr lvl="1"/>
            <a:r>
              <a:rPr lang="en-US" sz="2000" b="1" kern="0" dirty="0">
                <a:solidFill>
                  <a:srgbClr val="0066CC"/>
                </a:solidFill>
              </a:rPr>
              <a:t>Prior</a:t>
            </a:r>
            <a:r>
              <a:rPr lang="en-US" sz="1800" b="1" kern="0" dirty="0">
                <a:solidFill>
                  <a:srgbClr val="0066CC"/>
                </a:solidFill>
              </a:rPr>
              <a:t> Testing</a:t>
            </a:r>
          </a:p>
          <a:p>
            <a:pPr lvl="2"/>
            <a:r>
              <a:rPr lang="en-US" sz="1400" b="1" kern="0" dirty="0">
                <a:solidFill>
                  <a:srgbClr val="0066CC"/>
                </a:solidFill>
              </a:rPr>
              <a:t>“Known Good” Build</a:t>
            </a:r>
          </a:p>
          <a:p>
            <a:pPr lvl="2"/>
            <a:r>
              <a:rPr lang="en-US" sz="1400" b="1" kern="0" dirty="0">
                <a:solidFill>
                  <a:srgbClr val="0066CC"/>
                </a:solidFill>
              </a:rPr>
              <a:t>Validated Design</a:t>
            </a:r>
          </a:p>
        </p:txBody>
      </p:sp>
    </p:spTree>
    <p:extLst>
      <p:ext uri="{BB962C8B-B14F-4D97-AF65-F5344CB8AC3E}">
        <p14:creationId xmlns:p14="http://schemas.microsoft.com/office/powerpoint/2010/main" val="3528207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a:t>Software Implications on Accreditation</a:t>
            </a:r>
          </a:p>
        </p:txBody>
      </p:sp>
      <p:sp>
        <p:nvSpPr>
          <p:cNvPr id="4" name="Content Placeholder 3"/>
          <p:cNvSpPr>
            <a:spLocks noGrp="1"/>
          </p:cNvSpPr>
          <p:nvPr>
            <p:ph sz="quarter" idx="11"/>
          </p:nvPr>
        </p:nvSpPr>
        <p:spPr>
          <a:xfrm>
            <a:off x="401675" y="930964"/>
            <a:ext cx="11602118" cy="1149091"/>
          </a:xfrm>
        </p:spPr>
        <p:txBody>
          <a:bodyPr>
            <a:normAutofit/>
          </a:bodyPr>
          <a:lstStyle/>
          <a:p>
            <a:pPr marL="76199" indent="0">
              <a:buNone/>
            </a:pPr>
            <a:r>
              <a:rPr lang="en-US" dirty="0"/>
              <a:t>Desired state: Software and runtime environment are configured for requirements and have not changed since the M&amp;S VV&amp;A</a:t>
            </a:r>
          </a:p>
        </p:txBody>
      </p:sp>
      <p:sp>
        <p:nvSpPr>
          <p:cNvPr id="3" name="Slide Number Placeholder 2">
            <a:extLst>
              <a:ext uri="{FF2B5EF4-FFF2-40B4-BE49-F238E27FC236}">
                <a16:creationId xmlns:a16="http://schemas.microsoft.com/office/drawing/2014/main" id="{23BD8783-7947-094D-6F29-F6F9EDF68786}"/>
              </a:ext>
            </a:extLst>
          </p:cNvPr>
          <p:cNvSpPr>
            <a:spLocks noGrp="1"/>
          </p:cNvSpPr>
          <p:nvPr>
            <p:ph type="sldNum" sz="quarter" idx="10"/>
          </p:nvPr>
        </p:nvSpPr>
        <p:spPr/>
        <p:txBody>
          <a:bodyPr/>
          <a:lstStyle/>
          <a:p>
            <a:pPr>
              <a:defRPr/>
            </a:pPr>
            <a:fld id="{D68E8870-17DE-45C4-A8DD-7644B2422933}" type="slidenum">
              <a:rPr lang="en-US" smtClean="0"/>
              <a:pPr>
                <a:defRPr/>
              </a:pPr>
              <a:t>29</a:t>
            </a:fld>
            <a:endParaRPr lang="en-US"/>
          </a:p>
        </p:txBody>
      </p:sp>
      <p:sp>
        <p:nvSpPr>
          <p:cNvPr id="5" name="Content Placeholder 3">
            <a:extLst>
              <a:ext uri="{FF2B5EF4-FFF2-40B4-BE49-F238E27FC236}">
                <a16:creationId xmlns:a16="http://schemas.microsoft.com/office/drawing/2014/main" id="{E31EA84F-291D-8E5F-3548-4ED43BFEE22A}"/>
              </a:ext>
            </a:extLst>
          </p:cNvPr>
          <p:cNvSpPr txBox="1">
            <a:spLocks/>
          </p:cNvSpPr>
          <p:nvPr/>
        </p:nvSpPr>
        <p:spPr bwMode="auto">
          <a:xfrm>
            <a:off x="331379" y="1990845"/>
            <a:ext cx="7666020" cy="4722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10000"/>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a:t>Software Verification</a:t>
            </a:r>
          </a:p>
          <a:p>
            <a:pPr lvl="1"/>
            <a:r>
              <a:rPr lang="en-US" kern="0"/>
              <a:t>Verify Software and Application Version &amp; Configuration</a:t>
            </a:r>
          </a:p>
          <a:p>
            <a:pPr lvl="2"/>
            <a:r>
              <a:rPr lang="en-US" kern="0"/>
              <a:t>Software/Application versions compliant with compatibility matrices.</a:t>
            </a:r>
          </a:p>
          <a:p>
            <a:pPr lvl="2"/>
            <a:r>
              <a:rPr lang="en-US" kern="0"/>
              <a:t>Software/Applications on your approved software list (previously validated)</a:t>
            </a:r>
          </a:p>
          <a:p>
            <a:pPr lvl="2"/>
            <a:r>
              <a:rPr lang="en-US" kern="0"/>
              <a:t>Installed Runtime components (Java, OS Packages and Frameworks) are known to be compatible.</a:t>
            </a:r>
          </a:p>
          <a:p>
            <a:pPr lvl="2"/>
            <a:r>
              <a:rPr lang="en-US" kern="0"/>
              <a:t>Configurations and settings applied correctly?</a:t>
            </a:r>
          </a:p>
          <a:p>
            <a:pPr lvl="1"/>
            <a:r>
              <a:rPr lang="en-US" kern="0"/>
              <a:t>How do we verify?</a:t>
            </a:r>
          </a:p>
          <a:p>
            <a:pPr lvl="2"/>
            <a:r>
              <a:rPr lang="en-US" kern="0"/>
              <a:t>Configuration Control Board (CCB) for new software.</a:t>
            </a:r>
          </a:p>
          <a:p>
            <a:pPr lvl="2"/>
            <a:r>
              <a:rPr lang="en-US" kern="0"/>
              <a:t>Software, middleware, firmware verified against Software/Version Design Documents.</a:t>
            </a:r>
          </a:p>
          <a:p>
            <a:pPr lvl="2"/>
            <a:r>
              <a:rPr lang="en-US" kern="0"/>
              <a:t>System Admin &amp; Developer team change-logs and configuration control documents.</a:t>
            </a:r>
          </a:p>
          <a:p>
            <a:pPr lvl="2"/>
            <a:endParaRPr lang="en-US" kern="0"/>
          </a:p>
        </p:txBody>
      </p:sp>
    </p:spTree>
    <p:extLst>
      <p:ext uri="{BB962C8B-B14F-4D97-AF65-F5344CB8AC3E}">
        <p14:creationId xmlns:p14="http://schemas.microsoft.com/office/powerpoint/2010/main" val="3829757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Starting Thoughts (Cont.)</a:t>
            </a:r>
          </a:p>
        </p:txBody>
      </p:sp>
      <p:sp>
        <p:nvSpPr>
          <p:cNvPr id="4" name="Content Placeholder 3"/>
          <p:cNvSpPr>
            <a:spLocks noGrp="1"/>
          </p:cNvSpPr>
          <p:nvPr>
            <p:ph sz="quarter" idx="11"/>
          </p:nvPr>
        </p:nvSpPr>
        <p:spPr>
          <a:xfrm>
            <a:off x="448922" y="1403010"/>
            <a:ext cx="11250613" cy="5075237"/>
          </a:xfrm>
        </p:spPr>
        <p:txBody>
          <a:bodyPr/>
          <a:lstStyle/>
          <a:p>
            <a:pPr marL="0" indent="0" algn="ctr">
              <a:buNone/>
            </a:pPr>
            <a:r>
              <a:rPr lang="en-US" dirty="0">
                <a:latin typeface="Arial Narrow"/>
              </a:rPr>
              <a:t>"Optimizing Training: Ensuring Operational Dominance"</a:t>
            </a:r>
            <a:endParaRPr lang="en-US" dirty="0"/>
          </a:p>
          <a:p>
            <a:pPr marL="0" indent="0" algn="ctr">
              <a:buNone/>
            </a:pPr>
            <a:r>
              <a:rPr lang="en-US" dirty="0">
                <a:latin typeface="Arial Narrow"/>
              </a:rPr>
              <a:t>(This year's Conference Theme)</a:t>
            </a:r>
            <a:endParaRPr lang="en-US" dirty="0"/>
          </a:p>
          <a:p>
            <a:pPr marL="0" indent="0" algn="ctr">
              <a:buNone/>
            </a:pPr>
            <a:endParaRPr lang="en-US" dirty="0">
              <a:latin typeface="Arial Narrow"/>
            </a:endParaRPr>
          </a:p>
          <a:p>
            <a:pPr marL="456565" indent="-456565">
              <a:buNone/>
            </a:pPr>
            <a:r>
              <a:rPr lang="en-US" dirty="0">
                <a:latin typeface="Wingdings"/>
                <a:sym typeface="Wingdings"/>
              </a:rPr>
              <a:t>Ø</a:t>
            </a:r>
            <a:r>
              <a:rPr lang="en-US" dirty="0">
                <a:latin typeface="Arial Narrow"/>
              </a:rPr>
              <a:t>  Accreditation beyond the M&amp;S ensures training fidelity and supports operational dominance. </a:t>
            </a:r>
          </a:p>
          <a:p>
            <a:pPr marL="456565" indent="-456565">
              <a:buNone/>
            </a:pPr>
            <a:endParaRPr lang="en-US" dirty="0">
              <a:latin typeface="Arial Narrow"/>
            </a:endParaRPr>
          </a:p>
          <a:p>
            <a:pPr marL="456565" indent="-456565">
              <a:buNone/>
            </a:pPr>
            <a:r>
              <a:rPr lang="en-US" dirty="0">
                <a:latin typeface="Wingdings"/>
                <a:sym typeface="Wingdings"/>
              </a:rPr>
              <a:t>Ø</a:t>
            </a:r>
            <a:r>
              <a:rPr lang="en-US" dirty="0">
                <a:latin typeface="Arial Narrow"/>
              </a:rPr>
              <a:t>  Reliable data from accredited simulations enables data-driven training optimization and operational advantage</a:t>
            </a:r>
            <a:endParaRPr lang="en-US" dirty="0"/>
          </a:p>
          <a:p>
            <a:pPr marL="0" indent="0" algn="ctr">
              <a:buNone/>
            </a:pPr>
            <a:endParaRPr lang="en-US" dirty="0"/>
          </a:p>
          <a:p>
            <a:pPr marL="456565" indent="-456565">
              <a:buFont typeface="Wingdings"/>
            </a:pPr>
            <a:endParaRPr lang="en-US" sz="2500" dirty="0"/>
          </a:p>
          <a:p>
            <a:pPr marL="0" indent="0">
              <a:buNone/>
            </a:pPr>
            <a:endParaRPr lang="en-US" sz="1600" dirty="0"/>
          </a:p>
        </p:txBody>
      </p:sp>
      <p:sp>
        <p:nvSpPr>
          <p:cNvPr id="3" name="Slide Number Placeholder 2">
            <a:extLst>
              <a:ext uri="{FF2B5EF4-FFF2-40B4-BE49-F238E27FC236}">
                <a16:creationId xmlns:a16="http://schemas.microsoft.com/office/drawing/2014/main" id="{73B426C1-EB25-183F-C65B-BD17749EA484}"/>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a:p>
        </p:txBody>
      </p:sp>
    </p:spTree>
    <p:extLst>
      <p:ext uri="{BB962C8B-B14F-4D97-AF65-F5344CB8AC3E}">
        <p14:creationId xmlns:p14="http://schemas.microsoft.com/office/powerpoint/2010/main" val="3071208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a:t>Hardware and Software “Lock”</a:t>
            </a:r>
          </a:p>
        </p:txBody>
      </p:sp>
      <p:sp>
        <p:nvSpPr>
          <p:cNvPr id="4" name="Content Placeholder 3"/>
          <p:cNvSpPr>
            <a:spLocks noGrp="1"/>
          </p:cNvSpPr>
          <p:nvPr>
            <p:ph sz="quarter" idx="11"/>
          </p:nvPr>
        </p:nvSpPr>
        <p:spPr>
          <a:xfrm>
            <a:off x="423978" y="818605"/>
            <a:ext cx="11428498" cy="6022806"/>
          </a:xfrm>
        </p:spPr>
        <p:txBody>
          <a:bodyPr>
            <a:normAutofit/>
          </a:bodyPr>
          <a:lstStyle/>
          <a:p>
            <a:pPr marL="76199" indent="0">
              <a:buNone/>
            </a:pPr>
            <a:r>
              <a:rPr lang="en-US"/>
              <a:t>Desired state: Hardware and Software have been verified against requirements and have not changed since the M&amp;S VV&amp;A</a:t>
            </a:r>
          </a:p>
          <a:p>
            <a:r>
              <a:rPr lang="en-US"/>
              <a:t>Implement a Period of Non-Disruption (</a:t>
            </a:r>
            <a:r>
              <a:rPr lang="en-US" err="1"/>
              <a:t>PoND</a:t>
            </a:r>
            <a:r>
              <a:rPr lang="en-US"/>
              <a:t>)</a:t>
            </a:r>
          </a:p>
          <a:p>
            <a:pPr lvl="1"/>
            <a:r>
              <a:rPr lang="en-US"/>
              <a:t>No changes to the system security, antivirus, configuration settings, or OS, application, and software patches/updates.</a:t>
            </a:r>
          </a:p>
          <a:p>
            <a:pPr lvl="1"/>
            <a:r>
              <a:rPr lang="en-US"/>
              <a:t>For both local-only and federated events, VV&amp;A has been conducted for all simulations, servers, mission command systems </a:t>
            </a:r>
            <a:r>
              <a:rPr lang="en-US" b="1"/>
              <a:t>using the execution footprint by all sites and has been “locked down”</a:t>
            </a:r>
          </a:p>
          <a:p>
            <a:pPr lvl="1"/>
            <a:r>
              <a:rPr lang="en-US" err="1"/>
              <a:t>PoND</a:t>
            </a:r>
            <a:r>
              <a:rPr lang="en-US"/>
              <a:t> should be defined with start-end dates and include a Plan of Action and Milestones (</a:t>
            </a:r>
            <a:r>
              <a:rPr lang="en-US" err="1"/>
              <a:t>PoA&amp;M</a:t>
            </a:r>
            <a:r>
              <a:rPr lang="en-US"/>
              <a:t>) for implementing updates, patches, and environment changes post experiment.</a:t>
            </a:r>
            <a:br>
              <a:rPr lang="en-US"/>
            </a:br>
            <a:endParaRPr lang="en-US"/>
          </a:p>
        </p:txBody>
      </p:sp>
      <p:sp>
        <p:nvSpPr>
          <p:cNvPr id="3" name="Slide Number Placeholder 2">
            <a:extLst>
              <a:ext uri="{FF2B5EF4-FFF2-40B4-BE49-F238E27FC236}">
                <a16:creationId xmlns:a16="http://schemas.microsoft.com/office/drawing/2014/main" id="{23BD8783-7947-094D-6F29-F6F9EDF68786}"/>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2133"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2071402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a:t>Hardware and Software Validation</a:t>
            </a:r>
          </a:p>
        </p:txBody>
      </p:sp>
      <p:sp>
        <p:nvSpPr>
          <p:cNvPr id="4" name="Content Placeholder 3"/>
          <p:cNvSpPr>
            <a:spLocks noGrp="1"/>
          </p:cNvSpPr>
          <p:nvPr>
            <p:ph sz="quarter" idx="11"/>
          </p:nvPr>
        </p:nvSpPr>
        <p:spPr>
          <a:xfrm>
            <a:off x="423978" y="818605"/>
            <a:ext cx="11768022" cy="6022806"/>
          </a:xfrm>
        </p:spPr>
        <p:txBody>
          <a:bodyPr>
            <a:normAutofit/>
          </a:bodyPr>
          <a:lstStyle/>
          <a:p>
            <a:pPr marL="76199" indent="0">
              <a:buNone/>
            </a:pPr>
            <a:r>
              <a:rPr lang="en-US" dirty="0"/>
              <a:t>Desired state: Hardware and Software are validated against performance requirements and user expectations and have not changed since the M&amp;S VV&amp;A</a:t>
            </a:r>
          </a:p>
          <a:p>
            <a:r>
              <a:rPr lang="en-US" dirty="0"/>
              <a:t>Validate performance of the current runtime environment.</a:t>
            </a:r>
          </a:p>
          <a:p>
            <a:pPr lvl="1"/>
            <a:r>
              <a:rPr lang="en-US" dirty="0"/>
              <a:t>Validation testing after any hardware/software baseline change</a:t>
            </a:r>
          </a:p>
          <a:p>
            <a:pPr lvl="2"/>
            <a:r>
              <a:rPr lang="en-US" dirty="0"/>
              <a:t>Standalone performance testing (functionality)</a:t>
            </a:r>
          </a:p>
          <a:p>
            <a:pPr lvl="2"/>
            <a:r>
              <a:rPr lang="en-US" dirty="0"/>
              <a:t>Cluster performance testing (interoperability)</a:t>
            </a:r>
          </a:p>
          <a:p>
            <a:pPr lvl="2"/>
            <a:r>
              <a:rPr lang="en-US" dirty="0"/>
              <a:t>User Assessments (acceptability) </a:t>
            </a:r>
          </a:p>
          <a:p>
            <a:pPr lvl="1"/>
            <a:r>
              <a:rPr lang="en-US" dirty="0"/>
              <a:t>Prior to and during V&amp;V use monitoring tools to establish performance baselines.</a:t>
            </a:r>
          </a:p>
          <a:p>
            <a:pPr lvl="1"/>
            <a:r>
              <a:rPr lang="en-US" dirty="0"/>
              <a:t>Use the same monitoring tools during execution to “spot-check” performance.</a:t>
            </a:r>
            <a:br>
              <a:rPr lang="en-US" dirty="0"/>
            </a:br>
            <a:endParaRPr lang="en-US" dirty="0">
              <a:solidFill>
                <a:srgbClr val="0066CC"/>
              </a:solidFill>
            </a:endParaRPr>
          </a:p>
          <a:p>
            <a:pPr marL="609585" lvl="1" indent="0">
              <a:buNone/>
            </a:pPr>
            <a:r>
              <a:rPr lang="en-US" b="1" dirty="0">
                <a:solidFill>
                  <a:srgbClr val="0066CC"/>
                </a:solidFill>
              </a:rPr>
              <a:t>Your challenge: </a:t>
            </a:r>
            <a:r>
              <a:rPr lang="en-US" dirty="0">
                <a:solidFill>
                  <a:srgbClr val="0066CC"/>
                </a:solidFill>
              </a:rPr>
              <a:t>remain in compliance with all Information Assurance and Service directives while maintaining configuration control of all systems.</a:t>
            </a:r>
          </a:p>
        </p:txBody>
      </p:sp>
      <p:sp>
        <p:nvSpPr>
          <p:cNvPr id="3" name="Slide Number Placeholder 2">
            <a:extLst>
              <a:ext uri="{FF2B5EF4-FFF2-40B4-BE49-F238E27FC236}">
                <a16:creationId xmlns:a16="http://schemas.microsoft.com/office/drawing/2014/main" id="{23BD8783-7947-094D-6F29-F6F9EDF68786}"/>
              </a:ext>
            </a:extLst>
          </p:cNvPr>
          <p:cNvSpPr>
            <a:spLocks noGrp="1"/>
          </p:cNvSpPr>
          <p:nvPr>
            <p:ph type="sldNum" sz="quarter" idx="10"/>
          </p:nvPr>
        </p:nvSpPr>
        <p:spPr/>
        <p:txBody>
          <a:bodyPr/>
          <a:lstStyle/>
          <a:p>
            <a:pPr>
              <a:defRPr/>
            </a:pPr>
            <a:fld id="{D68E8870-17DE-45C4-A8DD-7644B2422933}" type="slidenum">
              <a:rPr lang="en-US" smtClean="0"/>
              <a:pPr>
                <a:defRPr/>
              </a:pPr>
              <a:t>31</a:t>
            </a:fld>
            <a:endParaRPr lang="en-US"/>
          </a:p>
        </p:txBody>
      </p:sp>
    </p:spTree>
    <p:extLst>
      <p:ext uri="{BB962C8B-B14F-4D97-AF65-F5344CB8AC3E}">
        <p14:creationId xmlns:p14="http://schemas.microsoft.com/office/powerpoint/2010/main" val="2262881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a:t>Network Implications on Accreditation</a:t>
            </a:r>
          </a:p>
        </p:txBody>
      </p:sp>
      <p:sp>
        <p:nvSpPr>
          <p:cNvPr id="4" name="Content Placeholder 3"/>
          <p:cNvSpPr>
            <a:spLocks noGrp="1"/>
          </p:cNvSpPr>
          <p:nvPr>
            <p:ph sz="quarter" idx="11"/>
          </p:nvPr>
        </p:nvSpPr>
        <p:spPr>
          <a:xfrm>
            <a:off x="577212" y="951572"/>
            <a:ext cx="11715540" cy="5866364"/>
          </a:xfrm>
        </p:spPr>
        <p:txBody>
          <a:bodyPr>
            <a:normAutofit fontScale="92500" lnSpcReduction="20000"/>
          </a:bodyPr>
          <a:lstStyle/>
          <a:p>
            <a:pPr marL="0" indent="0">
              <a:buNone/>
            </a:pPr>
            <a:r>
              <a:rPr lang="en-US" sz="3000"/>
              <a:t>Desired state: The network is configured correctly for the experiment, performing as expected, and has not changed since the M&amp;S VV&amp;A</a:t>
            </a:r>
          </a:p>
          <a:p>
            <a:r>
              <a:rPr lang="en-US"/>
              <a:t>Verify Network design</a:t>
            </a:r>
          </a:p>
          <a:p>
            <a:pPr lvl="1"/>
            <a:r>
              <a:rPr lang="en-US"/>
              <a:t>Review Infrastructure/Network design against requirements</a:t>
            </a:r>
          </a:p>
          <a:p>
            <a:pPr lvl="2"/>
            <a:r>
              <a:rPr lang="en-US"/>
              <a:t>Network topology, VLANs and IP Scopes</a:t>
            </a:r>
          </a:p>
          <a:p>
            <a:pPr lvl="2"/>
            <a:r>
              <a:rPr lang="en-US"/>
              <a:t>Network Data-Flow Diagram</a:t>
            </a:r>
          </a:p>
          <a:p>
            <a:pPr lvl="1"/>
            <a:r>
              <a:rPr lang="en-US"/>
              <a:t>Review Ports, Protocols and Services Management</a:t>
            </a:r>
          </a:p>
          <a:p>
            <a:pPr lvl="2"/>
            <a:r>
              <a:rPr lang="en-US"/>
              <a:t>Configure required Ports and Protocols on the network</a:t>
            </a:r>
          </a:p>
          <a:p>
            <a:pPr lvl="2"/>
            <a:r>
              <a:rPr lang="en-US"/>
              <a:t>Verify PPSM during the DIGEX</a:t>
            </a:r>
          </a:p>
          <a:p>
            <a:pPr lvl="1"/>
            <a:r>
              <a:rPr lang="en-US"/>
              <a:t> Network Security</a:t>
            </a:r>
          </a:p>
          <a:p>
            <a:pPr lvl="2"/>
            <a:r>
              <a:rPr lang="en-US"/>
              <a:t>Create/Review/Modify Access Control Lists</a:t>
            </a:r>
          </a:p>
          <a:p>
            <a:pPr lvl="2"/>
            <a:r>
              <a:rPr lang="en-US"/>
              <a:t>Review/Modify Firewall configuration</a:t>
            </a:r>
          </a:p>
          <a:p>
            <a:pPr lvl="2"/>
            <a:r>
              <a:rPr lang="en-US"/>
              <a:t>Review/Modify end-point security (HIPS)</a:t>
            </a:r>
          </a:p>
          <a:p>
            <a:pPr lvl="1"/>
            <a:r>
              <a:rPr lang="en-US"/>
              <a:t>Implement a Period of Non-Disruption (</a:t>
            </a:r>
            <a:r>
              <a:rPr lang="en-US" err="1"/>
              <a:t>PoND</a:t>
            </a:r>
            <a:r>
              <a:rPr lang="en-US"/>
              <a:t>)</a:t>
            </a:r>
          </a:p>
          <a:p>
            <a:pPr lvl="2"/>
            <a:r>
              <a:rPr lang="en-US"/>
              <a:t>No changes to the system security, antivirus, configuration settings, or OS, application, and software patches/updates.</a:t>
            </a:r>
          </a:p>
          <a:p>
            <a:pPr lvl="2"/>
            <a:r>
              <a:rPr lang="en-US" err="1"/>
              <a:t>PoND</a:t>
            </a:r>
            <a:r>
              <a:rPr lang="en-US"/>
              <a:t> should be defined with start-end dates and include a Plan of Action and Milestones (</a:t>
            </a:r>
            <a:r>
              <a:rPr lang="en-US" err="1"/>
              <a:t>PoA&amp;M</a:t>
            </a:r>
            <a:r>
              <a:rPr lang="en-US"/>
              <a:t>) for implementing updates, patches, and environment changes post experiment.</a:t>
            </a:r>
          </a:p>
          <a:p>
            <a:pPr marL="609585" lvl="1" indent="0">
              <a:buNone/>
            </a:pPr>
            <a:endParaRPr lang="en-US"/>
          </a:p>
        </p:txBody>
      </p:sp>
      <p:sp>
        <p:nvSpPr>
          <p:cNvPr id="3" name="Slide Number Placeholder 2">
            <a:extLst>
              <a:ext uri="{FF2B5EF4-FFF2-40B4-BE49-F238E27FC236}">
                <a16:creationId xmlns:a16="http://schemas.microsoft.com/office/drawing/2014/main" id="{9475F094-B57F-1350-F3C5-02BAE668ECD9}"/>
              </a:ext>
            </a:extLst>
          </p:cNvPr>
          <p:cNvSpPr>
            <a:spLocks noGrp="1"/>
          </p:cNvSpPr>
          <p:nvPr>
            <p:ph type="sldNum" sz="quarter" idx="10"/>
          </p:nvPr>
        </p:nvSpPr>
        <p:spPr/>
        <p:txBody>
          <a:bodyPr/>
          <a:lstStyle/>
          <a:p>
            <a:pPr>
              <a:defRPr/>
            </a:pPr>
            <a:fld id="{D68E8870-17DE-45C4-A8DD-7644B2422933}" type="slidenum">
              <a:rPr lang="en-US" smtClean="0"/>
              <a:pPr>
                <a:defRPr/>
              </a:pPr>
              <a:t>32</a:t>
            </a:fld>
            <a:endParaRPr lang="en-US"/>
          </a:p>
        </p:txBody>
      </p:sp>
    </p:spTree>
    <p:extLst>
      <p:ext uri="{BB962C8B-B14F-4D97-AF65-F5344CB8AC3E}">
        <p14:creationId xmlns:p14="http://schemas.microsoft.com/office/powerpoint/2010/main" val="3697437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a:t>Network Implications on Accreditation (Cont.)</a:t>
            </a:r>
          </a:p>
        </p:txBody>
      </p:sp>
      <p:sp>
        <p:nvSpPr>
          <p:cNvPr id="4" name="Content Placeholder 3"/>
          <p:cNvSpPr>
            <a:spLocks noGrp="1"/>
          </p:cNvSpPr>
          <p:nvPr>
            <p:ph sz="quarter" idx="11"/>
          </p:nvPr>
        </p:nvSpPr>
        <p:spPr>
          <a:xfrm>
            <a:off x="238230" y="1053612"/>
            <a:ext cx="11715540" cy="6083300"/>
          </a:xfrm>
        </p:spPr>
        <p:txBody>
          <a:bodyPr>
            <a:normAutofit/>
          </a:bodyPr>
          <a:lstStyle/>
          <a:p>
            <a:r>
              <a:rPr lang="en-US" dirty="0"/>
              <a:t>Validate Network performance</a:t>
            </a:r>
          </a:p>
          <a:p>
            <a:pPr lvl="1"/>
            <a:r>
              <a:rPr lang="en-US" dirty="0"/>
              <a:t>Configure QoS to optimize network performance</a:t>
            </a:r>
          </a:p>
          <a:p>
            <a:pPr lvl="1"/>
            <a:r>
              <a:rPr lang="en-US" dirty="0"/>
              <a:t>Conduct a digital exercise to validate network connectivity for all required resources and services.</a:t>
            </a:r>
          </a:p>
          <a:p>
            <a:pPr lvl="2"/>
            <a:r>
              <a:rPr lang="en-US" dirty="0"/>
              <a:t>Network performance and monitoring tools</a:t>
            </a:r>
          </a:p>
          <a:p>
            <a:pPr lvl="2"/>
            <a:r>
              <a:rPr lang="en-US" dirty="0"/>
              <a:t>NetFlow analyzer</a:t>
            </a:r>
          </a:p>
          <a:p>
            <a:pPr lvl="2"/>
            <a:endParaRPr lang="en-US" b="1" dirty="0"/>
          </a:p>
          <a:p>
            <a:pPr lvl="2"/>
            <a:endParaRPr lang="en-US" b="1" dirty="0"/>
          </a:p>
          <a:p>
            <a:pPr marL="609585" lvl="1" indent="0">
              <a:buNone/>
            </a:pPr>
            <a:r>
              <a:rPr lang="en-US" b="1" dirty="0">
                <a:solidFill>
                  <a:srgbClr val="0066CC"/>
                </a:solidFill>
              </a:rPr>
              <a:t>Your challenge: </a:t>
            </a:r>
            <a:r>
              <a:rPr lang="en-US" dirty="0">
                <a:solidFill>
                  <a:srgbClr val="0066CC"/>
                </a:solidFill>
              </a:rPr>
              <a:t>remain in compliance with all Information Assurance and Service directives while maintaining acceptable network flow/operation through constant live monitoring of the network</a:t>
            </a:r>
          </a:p>
          <a:p>
            <a:pPr marL="609585" lvl="1" indent="0">
              <a:buNone/>
            </a:pPr>
            <a:endParaRPr lang="en-US" dirty="0"/>
          </a:p>
        </p:txBody>
      </p:sp>
      <p:sp>
        <p:nvSpPr>
          <p:cNvPr id="3" name="Slide Number Placeholder 2">
            <a:extLst>
              <a:ext uri="{FF2B5EF4-FFF2-40B4-BE49-F238E27FC236}">
                <a16:creationId xmlns:a16="http://schemas.microsoft.com/office/drawing/2014/main" id="{9475F094-B57F-1350-F3C5-02BAE668ECD9}"/>
              </a:ext>
            </a:extLst>
          </p:cNvPr>
          <p:cNvSpPr>
            <a:spLocks noGrp="1"/>
          </p:cNvSpPr>
          <p:nvPr>
            <p:ph type="sldNum" sz="quarter" idx="10"/>
          </p:nvPr>
        </p:nvSpPr>
        <p:spPr/>
        <p:txBody>
          <a:bodyPr/>
          <a:lstStyle/>
          <a:p>
            <a:pPr>
              <a:defRPr/>
            </a:pPr>
            <a:fld id="{D68E8870-17DE-45C4-A8DD-7644B2422933}" type="slidenum">
              <a:rPr lang="en-US" smtClean="0"/>
              <a:pPr>
                <a:defRPr/>
              </a:pPr>
              <a:t>33</a:t>
            </a:fld>
            <a:endParaRPr lang="en-US"/>
          </a:p>
        </p:txBody>
      </p:sp>
    </p:spTree>
    <p:extLst>
      <p:ext uri="{BB962C8B-B14F-4D97-AF65-F5344CB8AC3E}">
        <p14:creationId xmlns:p14="http://schemas.microsoft.com/office/powerpoint/2010/main" val="1420202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a:t>Accreditation of the Footprint/Physical Environment</a:t>
            </a:r>
          </a:p>
        </p:txBody>
      </p:sp>
      <p:sp>
        <p:nvSpPr>
          <p:cNvPr id="5" name="Content Placeholder 3">
            <a:extLst>
              <a:ext uri="{FF2B5EF4-FFF2-40B4-BE49-F238E27FC236}">
                <a16:creationId xmlns:a16="http://schemas.microsoft.com/office/drawing/2014/main" id="{605077F0-4465-EBD2-9AFD-7631D12A102E}"/>
              </a:ext>
            </a:extLst>
          </p:cNvPr>
          <p:cNvSpPr>
            <a:spLocks noGrp="1"/>
          </p:cNvSpPr>
          <p:nvPr>
            <p:ph sz="quarter" idx="11"/>
          </p:nvPr>
        </p:nvSpPr>
        <p:spPr>
          <a:xfrm>
            <a:off x="359502" y="959005"/>
            <a:ext cx="11715540" cy="6040199"/>
          </a:xfrm>
        </p:spPr>
        <p:txBody>
          <a:bodyPr>
            <a:normAutofit/>
          </a:bodyPr>
          <a:lstStyle/>
          <a:p>
            <a:pPr marL="0" indent="0">
              <a:buNone/>
            </a:pPr>
            <a:r>
              <a:rPr lang="en-US"/>
              <a:t>Desired State: The footprint design supports the execution of the experiment, contains all required tools and services, the physical space is functional, and does not change during execution</a:t>
            </a:r>
          </a:p>
          <a:p>
            <a:r>
              <a:rPr lang="en-US"/>
              <a:t>Verify Automation (Footprint) Requirements</a:t>
            </a:r>
          </a:p>
          <a:p>
            <a:pPr lvl="1"/>
            <a:r>
              <a:rPr lang="en-US"/>
              <a:t>Create/Review Tools and Services Matrix</a:t>
            </a:r>
          </a:p>
          <a:p>
            <a:pPr lvl="2"/>
            <a:r>
              <a:rPr lang="en-US"/>
              <a:t>Are the required systems in place for each participant/operator</a:t>
            </a:r>
          </a:p>
          <a:p>
            <a:pPr lvl="2"/>
            <a:r>
              <a:rPr lang="en-US"/>
              <a:t>Are the systems configured for the designated purpose? (SIM Operators/Role Players)</a:t>
            </a:r>
          </a:p>
          <a:p>
            <a:pPr lvl="1"/>
            <a:r>
              <a:rPr lang="en-US"/>
              <a:t>Are the tools appropriate to user? </a:t>
            </a:r>
          </a:p>
          <a:p>
            <a:pPr lvl="2"/>
            <a:r>
              <a:rPr lang="en-US"/>
              <a:t>Role player has access to correct mission command systems, communication tools (VoIP, FM radio surrogate), collaboration/knowledge management)?</a:t>
            </a:r>
          </a:p>
          <a:p>
            <a:pPr lvl="2"/>
            <a:r>
              <a:rPr lang="en-US"/>
              <a:t>Do the tools replicate “real-world” or “concept” capability based on the scenario?</a:t>
            </a:r>
          </a:p>
          <a:p>
            <a:pPr marL="609585" lvl="1" indent="0">
              <a:buNone/>
            </a:pPr>
            <a:endParaRPr lang="en-US"/>
          </a:p>
          <a:p>
            <a:pPr lvl="1"/>
            <a:endParaRPr lang="en-US"/>
          </a:p>
        </p:txBody>
      </p:sp>
      <p:sp>
        <p:nvSpPr>
          <p:cNvPr id="3" name="Slide Number Placeholder 2">
            <a:extLst>
              <a:ext uri="{FF2B5EF4-FFF2-40B4-BE49-F238E27FC236}">
                <a16:creationId xmlns:a16="http://schemas.microsoft.com/office/drawing/2014/main" id="{BC444FA1-CECC-677A-09B9-E248F7514D78}"/>
              </a:ext>
            </a:extLst>
          </p:cNvPr>
          <p:cNvSpPr>
            <a:spLocks noGrp="1"/>
          </p:cNvSpPr>
          <p:nvPr>
            <p:ph type="sldNum" sz="quarter" idx="10"/>
          </p:nvPr>
        </p:nvSpPr>
        <p:spPr/>
        <p:txBody>
          <a:bodyPr/>
          <a:lstStyle/>
          <a:p>
            <a:pPr>
              <a:defRPr/>
            </a:pPr>
            <a:fld id="{D68E8870-17DE-45C4-A8DD-7644B2422933}" type="slidenum">
              <a:rPr lang="en-US" smtClean="0"/>
              <a:pPr>
                <a:defRPr/>
              </a:pPr>
              <a:t>34</a:t>
            </a:fld>
            <a:endParaRPr lang="en-US"/>
          </a:p>
        </p:txBody>
      </p:sp>
    </p:spTree>
    <p:extLst>
      <p:ext uri="{BB962C8B-B14F-4D97-AF65-F5344CB8AC3E}">
        <p14:creationId xmlns:p14="http://schemas.microsoft.com/office/powerpoint/2010/main" val="239199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a:t>Accreditation of the Footprint/Physical Environment (Cont.)</a:t>
            </a:r>
          </a:p>
        </p:txBody>
      </p:sp>
      <p:sp>
        <p:nvSpPr>
          <p:cNvPr id="5" name="Content Placeholder 3">
            <a:extLst>
              <a:ext uri="{FF2B5EF4-FFF2-40B4-BE49-F238E27FC236}">
                <a16:creationId xmlns:a16="http://schemas.microsoft.com/office/drawing/2014/main" id="{605077F0-4465-EBD2-9AFD-7631D12A102E}"/>
              </a:ext>
            </a:extLst>
          </p:cNvPr>
          <p:cNvSpPr>
            <a:spLocks noGrp="1"/>
          </p:cNvSpPr>
          <p:nvPr>
            <p:ph sz="quarter" idx="11"/>
          </p:nvPr>
        </p:nvSpPr>
        <p:spPr>
          <a:xfrm>
            <a:off x="476460" y="795130"/>
            <a:ext cx="11715540" cy="5800036"/>
          </a:xfrm>
        </p:spPr>
        <p:txBody>
          <a:bodyPr>
            <a:normAutofit/>
          </a:bodyPr>
          <a:lstStyle/>
          <a:p>
            <a:r>
              <a:rPr lang="en-US" dirty="0"/>
              <a:t>Validate the Physical Environment</a:t>
            </a:r>
          </a:p>
          <a:p>
            <a:pPr lvl="1"/>
            <a:r>
              <a:rPr lang="en-US" dirty="0"/>
              <a:t>Is there appropriate interaction between Role Player and Sim Interactor?</a:t>
            </a:r>
          </a:p>
          <a:p>
            <a:pPr lvl="2"/>
            <a:r>
              <a:rPr lang="en-US" dirty="0"/>
              <a:t>Are all participants fighting under the same conditions (no unfair advantage due to proximity, hardware, human factors considerations, or event management)?</a:t>
            </a:r>
          </a:p>
          <a:p>
            <a:pPr lvl="2"/>
            <a:r>
              <a:rPr lang="en-US" dirty="0"/>
              <a:t>Does the layout of your facility, training area, or virtual environment allow for more situational awareness than assumed in accreditation of the M&amp;S? (“Sneaker Net”)?</a:t>
            </a:r>
          </a:p>
          <a:p>
            <a:pPr lvl="1"/>
            <a:r>
              <a:rPr lang="en-US" dirty="0"/>
              <a:t>Are work-spaces configured appropriately for the purpose?</a:t>
            </a:r>
          </a:p>
          <a:p>
            <a:pPr lvl="2"/>
            <a:r>
              <a:rPr lang="en-US" dirty="0"/>
              <a:t>Follow best-practices for room configuration (“Command Center” vs. Simulation Bay)</a:t>
            </a:r>
          </a:p>
          <a:p>
            <a:pPr lvl="2"/>
            <a:r>
              <a:rPr lang="en-US" dirty="0"/>
              <a:t>Do you have appropriate separation between nodes that are typically not co-located? (organizational hierarchy)</a:t>
            </a:r>
          </a:p>
          <a:p>
            <a:pPr marL="609585" lvl="1" indent="0">
              <a:buNone/>
            </a:pPr>
            <a:endParaRPr lang="en-US" b="1" dirty="0"/>
          </a:p>
          <a:p>
            <a:pPr marL="609585" lvl="1" indent="0">
              <a:buNone/>
            </a:pPr>
            <a:r>
              <a:rPr lang="en-US" b="1" dirty="0">
                <a:solidFill>
                  <a:srgbClr val="0066CC"/>
                </a:solidFill>
              </a:rPr>
              <a:t>Your challenge: </a:t>
            </a:r>
            <a:r>
              <a:rPr lang="en-US" dirty="0">
                <a:solidFill>
                  <a:srgbClr val="0066CC"/>
                </a:solidFill>
              </a:rPr>
              <a:t>Design the footprint and physical environment to replicate the operational context of the scenario without introducing unintended advantages/disadvantages or unnecessary artificiality.</a:t>
            </a:r>
          </a:p>
          <a:p>
            <a:pPr marL="609585" lvl="1" indent="0">
              <a:buNone/>
            </a:pPr>
            <a:endParaRPr lang="en-US" dirty="0"/>
          </a:p>
          <a:p>
            <a:pPr lvl="1"/>
            <a:endParaRPr lang="en-US" dirty="0"/>
          </a:p>
        </p:txBody>
      </p:sp>
      <p:sp>
        <p:nvSpPr>
          <p:cNvPr id="3" name="Slide Number Placeholder 2">
            <a:extLst>
              <a:ext uri="{FF2B5EF4-FFF2-40B4-BE49-F238E27FC236}">
                <a16:creationId xmlns:a16="http://schemas.microsoft.com/office/drawing/2014/main" id="{BC444FA1-CECC-677A-09B9-E248F7514D78}"/>
              </a:ext>
            </a:extLst>
          </p:cNvPr>
          <p:cNvSpPr>
            <a:spLocks noGrp="1"/>
          </p:cNvSpPr>
          <p:nvPr>
            <p:ph type="sldNum" sz="quarter" idx="10"/>
          </p:nvPr>
        </p:nvSpPr>
        <p:spPr/>
        <p:txBody>
          <a:bodyPr/>
          <a:lstStyle/>
          <a:p>
            <a:pPr>
              <a:defRPr/>
            </a:pPr>
            <a:fld id="{D68E8870-17DE-45C4-A8DD-7644B2422933}" type="slidenum">
              <a:rPr lang="en-US" smtClean="0"/>
              <a:pPr>
                <a:defRPr/>
              </a:pPr>
              <a:t>35</a:t>
            </a:fld>
            <a:endParaRPr lang="en-US"/>
          </a:p>
        </p:txBody>
      </p:sp>
    </p:spTree>
    <p:extLst>
      <p:ext uri="{BB962C8B-B14F-4D97-AF65-F5344CB8AC3E}">
        <p14:creationId xmlns:p14="http://schemas.microsoft.com/office/powerpoint/2010/main" val="4028956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70693" y="2335656"/>
            <a:ext cx="11250613" cy="5075237"/>
          </a:xfrm>
        </p:spPr>
        <p:txBody>
          <a:bodyPr/>
          <a:lstStyle/>
          <a:p>
            <a:pPr marL="0" indent="0" algn="ctr">
              <a:buNone/>
            </a:pPr>
            <a:r>
              <a:rPr lang="en-US" sz="7200" dirty="0">
                <a:latin typeface="Arial Narrow"/>
              </a:rPr>
              <a:t>Accreditation of the Scenario</a:t>
            </a:r>
          </a:p>
          <a:p>
            <a:pPr marL="0" indent="0" algn="ctr">
              <a:buNone/>
            </a:pPr>
            <a:r>
              <a:rPr lang="en-US" sz="4800" i="1" dirty="0">
                <a:solidFill>
                  <a:srgbClr val="0066CC"/>
                </a:solidFill>
                <a:latin typeface="Arial Narrow"/>
              </a:rPr>
              <a:t>(The most often “faked” accreditation)</a:t>
            </a:r>
          </a:p>
          <a:p>
            <a:pPr marL="0" indent="0" algn="ctr">
              <a:buNone/>
            </a:pPr>
            <a:r>
              <a:rPr lang="en-US" sz="4800" dirty="0">
                <a:latin typeface="Arial Narrow"/>
              </a:rPr>
              <a:t>MAJ Jake Kelly</a:t>
            </a:r>
          </a:p>
          <a:p>
            <a:pPr marL="0" indent="0" algn="ctr">
              <a:buNone/>
            </a:pPr>
            <a:endParaRPr lang="en-US" sz="9600" dirty="0"/>
          </a:p>
        </p:txBody>
      </p:sp>
      <p:sp>
        <p:nvSpPr>
          <p:cNvPr id="4" name="Slide Number Placeholder 3">
            <a:extLst>
              <a:ext uri="{FF2B5EF4-FFF2-40B4-BE49-F238E27FC236}">
                <a16:creationId xmlns:a16="http://schemas.microsoft.com/office/drawing/2014/main" id="{5BB9BB7A-E5ED-7C39-6A9E-732E04E68769}"/>
              </a:ext>
            </a:extLst>
          </p:cNvPr>
          <p:cNvSpPr>
            <a:spLocks noGrp="1"/>
          </p:cNvSpPr>
          <p:nvPr>
            <p:ph type="sldNum" sz="quarter" idx="10"/>
          </p:nvPr>
        </p:nvSpPr>
        <p:spPr/>
        <p:txBody>
          <a:bodyPr/>
          <a:lstStyle/>
          <a:p>
            <a:pPr>
              <a:defRPr/>
            </a:pPr>
            <a:fld id="{D68E8870-17DE-45C4-A8DD-7644B2422933}" type="slidenum">
              <a:rPr lang="en-US" smtClean="0"/>
              <a:pPr>
                <a:defRPr/>
              </a:pPr>
              <a:t>36</a:t>
            </a:fld>
            <a:endParaRPr lang="en-US"/>
          </a:p>
        </p:txBody>
      </p:sp>
    </p:spTree>
    <p:extLst>
      <p:ext uri="{BB962C8B-B14F-4D97-AF65-F5344CB8AC3E}">
        <p14:creationId xmlns:p14="http://schemas.microsoft.com/office/powerpoint/2010/main" val="3192402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a:t>Accreditation of the Scenario</a:t>
            </a:r>
          </a:p>
        </p:txBody>
      </p:sp>
      <p:sp>
        <p:nvSpPr>
          <p:cNvPr id="4" name="Content Placeholder 3"/>
          <p:cNvSpPr>
            <a:spLocks noGrp="1"/>
          </p:cNvSpPr>
          <p:nvPr>
            <p:ph sz="quarter" idx="11"/>
          </p:nvPr>
        </p:nvSpPr>
        <p:spPr/>
        <p:txBody>
          <a:bodyPr/>
          <a:lstStyle/>
          <a:p>
            <a:r>
              <a:rPr lang="en-US"/>
              <a:t>Development with Accreditation in Mind</a:t>
            </a:r>
          </a:p>
          <a:p>
            <a:r>
              <a:rPr lang="en-US"/>
              <a:t>Scenario Accreditation Process</a:t>
            </a:r>
          </a:p>
          <a:p>
            <a:r>
              <a:rPr lang="en-US"/>
              <a:t>Authoritative Sources</a:t>
            </a:r>
          </a:p>
          <a:p>
            <a:r>
              <a:rPr lang="en-US"/>
              <a:t>Subject Matter Experts</a:t>
            </a:r>
          </a:p>
          <a:p>
            <a:r>
              <a:rPr lang="en-US"/>
              <a:t>Example Scenario Development with Accreditation Methodology </a:t>
            </a:r>
          </a:p>
        </p:txBody>
      </p:sp>
      <p:sp>
        <p:nvSpPr>
          <p:cNvPr id="3" name="Rectangle 2">
            <a:extLst>
              <a:ext uri="{FF2B5EF4-FFF2-40B4-BE49-F238E27FC236}">
                <a16:creationId xmlns:a16="http://schemas.microsoft.com/office/drawing/2014/main" id="{B6E83A61-714E-710D-A2C3-46CFAA56A4AD}"/>
              </a:ext>
            </a:extLst>
          </p:cNvPr>
          <p:cNvSpPr/>
          <p:nvPr/>
        </p:nvSpPr>
        <p:spPr bwMode="auto">
          <a:xfrm>
            <a:off x="859537" y="4154905"/>
            <a:ext cx="10472926" cy="1967047"/>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66CC"/>
                </a:solidFill>
                <a:effectLst/>
                <a:latin typeface=" Arial"/>
              </a:rPr>
              <a:t>Scenario accreditation critical tasks:</a:t>
            </a:r>
          </a:p>
          <a:p>
            <a:pPr marL="342900" marR="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lang="en-US" sz="2400" dirty="0">
                <a:solidFill>
                  <a:srgbClr val="0066CC"/>
                </a:solidFill>
                <a:latin typeface=" Arial"/>
              </a:rPr>
              <a:t>Start with the </a:t>
            </a:r>
            <a:r>
              <a:rPr lang="en-US" sz="2400" b="1" dirty="0">
                <a:solidFill>
                  <a:srgbClr val="0066CC"/>
                </a:solidFill>
                <a:latin typeface=" Arial"/>
              </a:rPr>
              <a:t>right sources </a:t>
            </a:r>
            <a:r>
              <a:rPr lang="en-US" sz="2400" dirty="0">
                <a:solidFill>
                  <a:srgbClr val="0066CC"/>
                </a:solidFill>
                <a:latin typeface=" Arial"/>
              </a:rPr>
              <a:t>(authoritative sources)</a:t>
            </a:r>
          </a:p>
          <a:p>
            <a:pPr marL="342900" marR="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en-US" sz="2400" b="0" i="0" u="none" strike="noStrike" cap="none" normalizeH="0" baseline="0" dirty="0">
                <a:ln>
                  <a:noFill/>
                </a:ln>
                <a:solidFill>
                  <a:srgbClr val="0066CC"/>
                </a:solidFill>
                <a:effectLst/>
                <a:latin typeface=" Arial"/>
              </a:rPr>
              <a:t>Use the </a:t>
            </a:r>
            <a:r>
              <a:rPr kumimoji="0" lang="en-US" sz="2400" b="1" i="0" u="none" strike="noStrike" cap="none" normalizeH="0" baseline="0" dirty="0">
                <a:ln>
                  <a:noFill/>
                </a:ln>
                <a:solidFill>
                  <a:srgbClr val="0066CC"/>
                </a:solidFill>
                <a:effectLst/>
                <a:latin typeface=" Arial"/>
              </a:rPr>
              <a:t>right people</a:t>
            </a:r>
            <a:r>
              <a:rPr kumimoji="0" lang="en-US" sz="2400" b="0" i="0" u="none" strike="noStrike" cap="none" normalizeH="0" baseline="0" dirty="0">
                <a:ln>
                  <a:noFill/>
                </a:ln>
                <a:solidFill>
                  <a:srgbClr val="0066CC"/>
                </a:solidFill>
                <a:effectLst/>
                <a:latin typeface=" Arial"/>
              </a:rPr>
              <a:t> (subject </a:t>
            </a:r>
            <a:r>
              <a:rPr lang="en-US" sz="2400" dirty="0">
                <a:solidFill>
                  <a:srgbClr val="0066CC"/>
                </a:solidFill>
                <a:latin typeface=" Arial"/>
              </a:rPr>
              <a:t>m</a:t>
            </a:r>
            <a:r>
              <a:rPr kumimoji="0" lang="en-US" sz="2400" b="0" i="0" u="none" strike="noStrike" cap="none" normalizeH="0" baseline="0" dirty="0">
                <a:ln>
                  <a:noFill/>
                </a:ln>
                <a:solidFill>
                  <a:srgbClr val="0066CC"/>
                </a:solidFill>
                <a:effectLst/>
                <a:latin typeface=" Arial"/>
              </a:rPr>
              <a:t>atter experts) </a:t>
            </a:r>
          </a:p>
          <a:p>
            <a:pPr marL="342900" marR="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lang="en-US" sz="2400" dirty="0">
              <a:solidFill>
                <a:srgbClr val="0066CC"/>
              </a:solidFill>
              <a:latin typeface=" Arial"/>
            </a:endParaRPr>
          </a:p>
          <a:p>
            <a:pPr marR="0" algn="l"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a:ln>
                  <a:noFill/>
                </a:ln>
                <a:solidFill>
                  <a:srgbClr val="0066CC"/>
                </a:solidFill>
                <a:effectLst/>
                <a:latin typeface=" Arial"/>
              </a:rPr>
              <a:t>But… </a:t>
            </a:r>
            <a:r>
              <a:rPr kumimoji="0" lang="en-US" sz="2400" b="1" i="0" u="none" strike="noStrike" cap="none" normalizeH="0" baseline="0" dirty="0">
                <a:ln>
                  <a:noFill/>
                </a:ln>
                <a:solidFill>
                  <a:srgbClr val="0066CC"/>
                </a:solidFill>
                <a:effectLst/>
                <a:latin typeface=" Arial"/>
              </a:rPr>
              <a:t>develop your scenario with accreditation in mind</a:t>
            </a:r>
            <a:r>
              <a:rPr kumimoji="0" lang="en-US" sz="2400" b="0" i="0" u="none" strike="noStrike" cap="none" normalizeH="0" baseline="0" dirty="0">
                <a:ln>
                  <a:noFill/>
                </a:ln>
                <a:solidFill>
                  <a:srgbClr val="0066CC"/>
                </a:solidFill>
                <a:effectLst/>
                <a:latin typeface="Tahoma" charset="0"/>
              </a:rPr>
              <a:t>.</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Slide Number Placeholder 2">
            <a:extLst>
              <a:ext uri="{FF2B5EF4-FFF2-40B4-BE49-F238E27FC236}">
                <a16:creationId xmlns:a16="http://schemas.microsoft.com/office/drawing/2014/main" id="{F14C78E0-DC00-5391-90DC-D52C1F9EE31F}"/>
              </a:ext>
            </a:extLst>
          </p:cNvPr>
          <p:cNvSpPr>
            <a:spLocks noGrp="1"/>
          </p:cNvSpPr>
          <p:nvPr>
            <p:ph type="sldNum" sz="quarter" idx="10"/>
          </p:nvPr>
        </p:nvSpPr>
        <p:spPr>
          <a:xfrm>
            <a:off x="10682273" y="6517065"/>
            <a:ext cx="821634" cy="340935"/>
          </a:xfrm>
        </p:spPr>
        <p:txBody>
          <a:bodyPr/>
          <a:lstStyle/>
          <a:p>
            <a:pPr>
              <a:defRPr/>
            </a:pPr>
            <a:fld id="{D68E8870-17DE-45C4-A8DD-7644B2422933}" type="slidenum">
              <a:rPr lang="en-US" smtClean="0"/>
              <a:pPr>
                <a:defRPr/>
              </a:pPr>
              <a:t>37</a:t>
            </a:fld>
            <a:endParaRPr lang="en-US"/>
          </a:p>
        </p:txBody>
      </p:sp>
    </p:spTree>
    <p:extLst>
      <p:ext uri="{BB962C8B-B14F-4D97-AF65-F5344CB8AC3E}">
        <p14:creationId xmlns:p14="http://schemas.microsoft.com/office/powerpoint/2010/main" val="3600563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Where to start?</a:t>
            </a:r>
          </a:p>
        </p:txBody>
      </p:sp>
      <p:sp>
        <p:nvSpPr>
          <p:cNvPr id="4" name="Cloud Callout 3"/>
          <p:cNvSpPr/>
          <p:nvPr/>
        </p:nvSpPr>
        <p:spPr bwMode="auto">
          <a:xfrm>
            <a:off x="0" y="639855"/>
            <a:ext cx="11852694" cy="5326822"/>
          </a:xfrm>
          <a:prstGeom prst="cloudCallout">
            <a:avLst/>
          </a:prstGeom>
          <a:solidFill>
            <a:schemeClr val="accent3">
              <a:lumMod val="8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 Arial" panose="02020603050405020304"/>
              </a:rPr>
              <a:t>Scenario</a:t>
            </a:r>
          </a:p>
        </p:txBody>
      </p:sp>
      <p:sp>
        <p:nvSpPr>
          <p:cNvPr id="5" name="Cloud Callout 4"/>
          <p:cNvSpPr/>
          <p:nvPr/>
        </p:nvSpPr>
        <p:spPr bwMode="auto">
          <a:xfrm>
            <a:off x="8033756" y="4390278"/>
            <a:ext cx="1656272" cy="672860"/>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Terrain</a:t>
            </a:r>
          </a:p>
        </p:txBody>
      </p:sp>
      <p:sp>
        <p:nvSpPr>
          <p:cNvPr id="6" name="Cloud Callout 5"/>
          <p:cNvSpPr/>
          <p:nvPr/>
        </p:nvSpPr>
        <p:spPr bwMode="auto">
          <a:xfrm>
            <a:off x="8837956" y="1569074"/>
            <a:ext cx="1898575" cy="724770"/>
          </a:xfrm>
          <a:prstGeom prst="cloudCallout">
            <a:avLst/>
          </a:prstGeom>
          <a:solidFill>
            <a:srgbClr val="0066C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 Arial" panose="02020603050405020304"/>
              </a:rPr>
              <a:t>Blue Forces</a:t>
            </a:r>
          </a:p>
        </p:txBody>
      </p:sp>
      <p:sp>
        <p:nvSpPr>
          <p:cNvPr id="7" name="Cloud Callout 6"/>
          <p:cNvSpPr/>
          <p:nvPr/>
        </p:nvSpPr>
        <p:spPr bwMode="auto">
          <a:xfrm>
            <a:off x="924596" y="2578496"/>
            <a:ext cx="1927245" cy="724770"/>
          </a:xfrm>
          <a:prstGeom prst="cloudCallout">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 Arial" panose="02020603050405020304"/>
              </a:rPr>
              <a:t>Red Forces</a:t>
            </a:r>
          </a:p>
        </p:txBody>
      </p:sp>
      <p:sp>
        <p:nvSpPr>
          <p:cNvPr id="8" name="Cloud Callout 7"/>
          <p:cNvSpPr/>
          <p:nvPr/>
        </p:nvSpPr>
        <p:spPr bwMode="auto">
          <a:xfrm>
            <a:off x="5969372" y="3769793"/>
            <a:ext cx="1654133" cy="724770"/>
          </a:xfrm>
          <a:prstGeom prst="cloudCallou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 Arial" panose="02020603050405020304"/>
              </a:rPr>
              <a:t>Civilians</a:t>
            </a:r>
          </a:p>
        </p:txBody>
      </p:sp>
      <p:sp>
        <p:nvSpPr>
          <p:cNvPr id="9" name="Cloud Callout 8"/>
          <p:cNvSpPr/>
          <p:nvPr/>
        </p:nvSpPr>
        <p:spPr bwMode="auto">
          <a:xfrm>
            <a:off x="7244203" y="856332"/>
            <a:ext cx="2553437" cy="732320"/>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Mission Type</a:t>
            </a:r>
          </a:p>
        </p:txBody>
      </p:sp>
      <p:sp>
        <p:nvSpPr>
          <p:cNvPr id="10" name="Cloud Callout 9"/>
          <p:cNvSpPr/>
          <p:nvPr/>
        </p:nvSpPr>
        <p:spPr bwMode="auto">
          <a:xfrm>
            <a:off x="1718380" y="1512637"/>
            <a:ext cx="1625747" cy="732320"/>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Echelon</a:t>
            </a:r>
          </a:p>
        </p:txBody>
      </p:sp>
      <p:sp>
        <p:nvSpPr>
          <p:cNvPr id="11" name="Cloud Callout 10"/>
          <p:cNvSpPr/>
          <p:nvPr/>
        </p:nvSpPr>
        <p:spPr bwMode="auto">
          <a:xfrm>
            <a:off x="3066731" y="2339301"/>
            <a:ext cx="1128296" cy="732320"/>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Type</a:t>
            </a:r>
          </a:p>
        </p:txBody>
      </p:sp>
      <p:sp>
        <p:nvSpPr>
          <p:cNvPr id="12" name="Cloud Callout 11"/>
          <p:cNvSpPr/>
          <p:nvPr/>
        </p:nvSpPr>
        <p:spPr bwMode="auto">
          <a:xfrm>
            <a:off x="3172199" y="4494563"/>
            <a:ext cx="2074321" cy="755192"/>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Timeframe</a:t>
            </a:r>
          </a:p>
        </p:txBody>
      </p:sp>
      <p:sp>
        <p:nvSpPr>
          <p:cNvPr id="13" name="Cloud Callout 12"/>
          <p:cNvSpPr/>
          <p:nvPr/>
        </p:nvSpPr>
        <p:spPr bwMode="auto">
          <a:xfrm>
            <a:off x="8805478" y="3461868"/>
            <a:ext cx="1722722" cy="641350"/>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Weather</a:t>
            </a:r>
          </a:p>
        </p:txBody>
      </p:sp>
      <p:sp>
        <p:nvSpPr>
          <p:cNvPr id="14" name="Cloud Callout 13"/>
          <p:cNvSpPr/>
          <p:nvPr/>
        </p:nvSpPr>
        <p:spPr bwMode="auto">
          <a:xfrm>
            <a:off x="950877" y="3611435"/>
            <a:ext cx="2449552" cy="1184131"/>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Population’s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Attitudes </a:t>
            </a:r>
          </a:p>
        </p:txBody>
      </p:sp>
      <p:sp>
        <p:nvSpPr>
          <p:cNvPr id="15" name="Cloud Callout 14"/>
          <p:cNvSpPr/>
          <p:nvPr/>
        </p:nvSpPr>
        <p:spPr bwMode="auto">
          <a:xfrm>
            <a:off x="3716524" y="3566950"/>
            <a:ext cx="1702721" cy="667002"/>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Enablers</a:t>
            </a:r>
          </a:p>
        </p:txBody>
      </p:sp>
      <p:sp>
        <p:nvSpPr>
          <p:cNvPr id="16" name="Cloud Callout 15"/>
          <p:cNvSpPr/>
          <p:nvPr/>
        </p:nvSpPr>
        <p:spPr bwMode="auto">
          <a:xfrm>
            <a:off x="6790307" y="2727416"/>
            <a:ext cx="1959460" cy="875851"/>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Urban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Terrain</a:t>
            </a:r>
          </a:p>
        </p:txBody>
      </p:sp>
      <p:sp>
        <p:nvSpPr>
          <p:cNvPr id="17" name="Cloud Callout 16"/>
          <p:cNvSpPr/>
          <p:nvPr/>
        </p:nvSpPr>
        <p:spPr bwMode="auto">
          <a:xfrm>
            <a:off x="5297541" y="4832590"/>
            <a:ext cx="2474114" cy="783806"/>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Infrastructure</a:t>
            </a:r>
          </a:p>
        </p:txBody>
      </p:sp>
      <p:sp>
        <p:nvSpPr>
          <p:cNvPr id="18" name="Cloud Callout 17"/>
          <p:cNvSpPr/>
          <p:nvPr/>
        </p:nvSpPr>
        <p:spPr bwMode="auto">
          <a:xfrm>
            <a:off x="4634434" y="2061245"/>
            <a:ext cx="1493040" cy="733884"/>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Offense</a:t>
            </a:r>
          </a:p>
        </p:txBody>
      </p:sp>
      <p:sp>
        <p:nvSpPr>
          <p:cNvPr id="19" name="Cloud Callout 18"/>
          <p:cNvSpPr/>
          <p:nvPr/>
        </p:nvSpPr>
        <p:spPr bwMode="auto">
          <a:xfrm>
            <a:off x="4195027" y="1282886"/>
            <a:ext cx="1493040" cy="733884"/>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Defense</a:t>
            </a:r>
          </a:p>
        </p:txBody>
      </p:sp>
      <p:sp>
        <p:nvSpPr>
          <p:cNvPr id="20" name="Cloud Callout 19"/>
          <p:cNvSpPr/>
          <p:nvPr/>
        </p:nvSpPr>
        <p:spPr bwMode="auto">
          <a:xfrm>
            <a:off x="6410858" y="1887585"/>
            <a:ext cx="2258985" cy="733884"/>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Capabilities</a:t>
            </a:r>
          </a:p>
        </p:txBody>
      </p:sp>
      <p:sp>
        <p:nvSpPr>
          <p:cNvPr id="21" name="Cloud Callout 20"/>
          <p:cNvSpPr/>
          <p:nvPr/>
        </p:nvSpPr>
        <p:spPr bwMode="auto">
          <a:xfrm>
            <a:off x="8837956" y="2440925"/>
            <a:ext cx="3365028" cy="733884"/>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Cyber / EW/ Space</a:t>
            </a:r>
          </a:p>
        </p:txBody>
      </p:sp>
      <p:sp>
        <p:nvSpPr>
          <p:cNvPr id="23" name="TextBox 22"/>
          <p:cNvSpPr txBox="1"/>
          <p:nvPr/>
        </p:nvSpPr>
        <p:spPr>
          <a:xfrm>
            <a:off x="1888218" y="5770102"/>
            <a:ext cx="8817301" cy="1077218"/>
          </a:xfrm>
          <a:prstGeom prst="rect">
            <a:avLst/>
          </a:prstGeom>
          <a:solidFill>
            <a:schemeClr val="accent6">
              <a:lumMod val="20000"/>
              <a:lumOff val="80000"/>
            </a:schemeClr>
          </a:solidFill>
          <a:ln>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 Arial" panose="02020603050405020304"/>
              </a:rPr>
              <a:t>Have a deliberate plan to develop your scenario with accreditation in mind.</a:t>
            </a:r>
          </a:p>
        </p:txBody>
      </p:sp>
      <p:sp>
        <p:nvSpPr>
          <p:cNvPr id="3" name="Slide Number Placeholder 2">
            <a:extLst>
              <a:ext uri="{FF2B5EF4-FFF2-40B4-BE49-F238E27FC236}">
                <a16:creationId xmlns:a16="http://schemas.microsoft.com/office/drawing/2014/main" id="{B950719C-13CF-74A8-D85A-386227261A90}"/>
              </a:ext>
            </a:extLst>
          </p:cNvPr>
          <p:cNvSpPr>
            <a:spLocks noGrp="1"/>
          </p:cNvSpPr>
          <p:nvPr>
            <p:ph type="sldNum" sz="quarter" idx="10"/>
          </p:nvPr>
        </p:nvSpPr>
        <p:spPr>
          <a:xfrm>
            <a:off x="10705519" y="6436064"/>
            <a:ext cx="821634" cy="340935"/>
          </a:xfrm>
        </p:spPr>
        <p:txBody>
          <a:bodyPr/>
          <a:lstStyle/>
          <a:p>
            <a:pPr>
              <a:defRPr/>
            </a:pPr>
            <a:fld id="{D68E8870-17DE-45C4-A8DD-7644B2422933}" type="slidenum">
              <a:rPr lang="en-US" smtClean="0"/>
              <a:pPr>
                <a:defRPr/>
              </a:pPr>
              <a:t>38</a:t>
            </a:fld>
            <a:endParaRPr lang="en-US"/>
          </a:p>
        </p:txBody>
      </p:sp>
    </p:spTree>
    <p:extLst>
      <p:ext uri="{BB962C8B-B14F-4D97-AF65-F5344CB8AC3E}">
        <p14:creationId xmlns:p14="http://schemas.microsoft.com/office/powerpoint/2010/main" val="965154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49" y="11776"/>
            <a:ext cx="12192000" cy="795130"/>
          </a:xfrm>
        </p:spPr>
        <p:txBody>
          <a:bodyPr/>
          <a:lstStyle/>
          <a:p>
            <a:r>
              <a:rPr lang="en-US"/>
              <a:t>Scenario Accreditation Process</a:t>
            </a:r>
          </a:p>
        </p:txBody>
      </p:sp>
      <p:graphicFrame>
        <p:nvGraphicFramePr>
          <p:cNvPr id="13" name="Diagram 12"/>
          <p:cNvGraphicFramePr/>
          <p:nvPr/>
        </p:nvGraphicFramePr>
        <p:xfrm>
          <a:off x="-191125" y="1065763"/>
          <a:ext cx="11740302" cy="563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179981" y="733153"/>
            <a:ext cx="2979869"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Area</a:t>
            </a:r>
          </a:p>
        </p:txBody>
      </p:sp>
      <p:sp>
        <p:nvSpPr>
          <p:cNvPr id="16" name="TextBox 15"/>
          <p:cNvSpPr txBox="1"/>
          <p:nvPr/>
        </p:nvSpPr>
        <p:spPr>
          <a:xfrm>
            <a:off x="2261279" y="735366"/>
            <a:ext cx="279698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b="1">
                <a:solidFill>
                  <a:srgbClr val="000000"/>
                </a:solidFill>
                <a:latin typeface=" Arial" panose="02020603050405020304"/>
              </a:rPr>
              <a:t>Elements</a:t>
            </a:r>
            <a:endParaRPr kumimoji="0" lang="en-US" sz="2000" b="1" i="0" u="none" strike="noStrike" kern="1200" cap="none" spc="0" normalizeH="0" baseline="0" noProof="0">
              <a:ln>
                <a:noFill/>
              </a:ln>
              <a:solidFill>
                <a:srgbClr val="000000"/>
              </a:solidFill>
              <a:effectLst/>
              <a:uLnTx/>
              <a:uFillTx/>
              <a:latin typeface=" Arial" panose="02020603050405020304"/>
            </a:endParaRPr>
          </a:p>
        </p:txBody>
      </p:sp>
      <p:sp>
        <p:nvSpPr>
          <p:cNvPr id="17" name="TextBox 16"/>
          <p:cNvSpPr txBox="1"/>
          <p:nvPr/>
        </p:nvSpPr>
        <p:spPr>
          <a:xfrm>
            <a:off x="8124476" y="735366"/>
            <a:ext cx="279698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Validation</a:t>
            </a:r>
          </a:p>
        </p:txBody>
      </p:sp>
      <p:sp>
        <p:nvSpPr>
          <p:cNvPr id="7" name="TextBox 6">
            <a:extLst>
              <a:ext uri="{FF2B5EF4-FFF2-40B4-BE49-F238E27FC236}">
                <a16:creationId xmlns:a16="http://schemas.microsoft.com/office/drawing/2014/main" id="{6971279D-2A7D-BB78-1585-D373FBAB72B3}"/>
              </a:ext>
            </a:extLst>
          </p:cNvPr>
          <p:cNvSpPr txBox="1"/>
          <p:nvPr/>
        </p:nvSpPr>
        <p:spPr>
          <a:xfrm>
            <a:off x="5046338" y="735366"/>
            <a:ext cx="279698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Sources</a:t>
            </a:r>
          </a:p>
        </p:txBody>
      </p:sp>
      <p:sp>
        <p:nvSpPr>
          <p:cNvPr id="3" name="Cylinder 2">
            <a:extLst>
              <a:ext uri="{FF2B5EF4-FFF2-40B4-BE49-F238E27FC236}">
                <a16:creationId xmlns:a16="http://schemas.microsoft.com/office/drawing/2014/main" id="{4039681D-B9B9-8170-A5A3-DE3BF026E6BC}"/>
              </a:ext>
            </a:extLst>
          </p:cNvPr>
          <p:cNvSpPr/>
          <p:nvPr/>
        </p:nvSpPr>
        <p:spPr bwMode="auto">
          <a:xfrm>
            <a:off x="11182597" y="1099587"/>
            <a:ext cx="978213" cy="5281453"/>
          </a:xfrm>
          <a:prstGeom prst="can">
            <a:avLst/>
          </a:prstGeom>
          <a:solidFill>
            <a:srgbClr val="22458A"/>
          </a:solidFill>
          <a:ln w="9525" cap="flat" cmpd="sng" algn="ctr">
            <a:noFill/>
            <a:prstDash val="solid"/>
            <a:miter lim="800000"/>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bg1"/>
                </a:solidFill>
                <a:effectLst/>
                <a:latin typeface="Tahoma" charset="0"/>
              </a:rPr>
              <a:t>Scenario Accreditation</a:t>
            </a:r>
          </a:p>
          <a:p>
            <a:pPr marL="0" marR="0" indent="0" algn="ctr" defTabSz="914400" rtl="0" eaLnBrk="1" fontAlgn="base" latinLnBrk="0" hangingPunct="1">
              <a:lnSpc>
                <a:spcPct val="100000"/>
              </a:lnSpc>
              <a:spcBef>
                <a:spcPct val="0"/>
              </a:spcBef>
              <a:spcAft>
                <a:spcPct val="0"/>
              </a:spcAft>
              <a:buClrTx/>
              <a:buSzTx/>
              <a:buFontTx/>
              <a:buNone/>
              <a:tabLst/>
            </a:pPr>
            <a:r>
              <a:rPr lang="en-US" sz="2000">
                <a:solidFill>
                  <a:schemeClr val="bg1"/>
                </a:solidFill>
              </a:rPr>
              <a:t>Current Military SME (Friendly and Threat)</a:t>
            </a:r>
            <a:endParaRPr kumimoji="0" lang="en-US" sz="2000" b="0" i="0" u="none" strike="noStrike" cap="none" normalizeH="0" baseline="0">
              <a:ln>
                <a:noFill/>
              </a:ln>
              <a:solidFill>
                <a:schemeClr val="bg1"/>
              </a:solidFill>
              <a:effectLst/>
              <a:latin typeface="Tahoma" charset="0"/>
            </a:endParaRPr>
          </a:p>
        </p:txBody>
      </p:sp>
      <p:sp>
        <p:nvSpPr>
          <p:cNvPr id="4" name="Slide Number Placeholder 2">
            <a:extLst>
              <a:ext uri="{FF2B5EF4-FFF2-40B4-BE49-F238E27FC236}">
                <a16:creationId xmlns:a16="http://schemas.microsoft.com/office/drawing/2014/main" id="{ECB257A4-ED48-5344-97B5-79FF740B4E47}"/>
              </a:ext>
            </a:extLst>
          </p:cNvPr>
          <p:cNvSpPr>
            <a:spLocks noGrp="1"/>
          </p:cNvSpPr>
          <p:nvPr>
            <p:ph type="sldNum" sz="quarter" idx="10"/>
          </p:nvPr>
        </p:nvSpPr>
        <p:spPr>
          <a:xfrm>
            <a:off x="10622543" y="6474293"/>
            <a:ext cx="821634" cy="340935"/>
          </a:xfrm>
        </p:spPr>
        <p:txBody>
          <a:bodyPr/>
          <a:lstStyle/>
          <a:p>
            <a:pPr>
              <a:defRPr/>
            </a:pPr>
            <a:fld id="{D68E8870-17DE-45C4-A8DD-7644B2422933}" type="slidenum">
              <a:rPr lang="en-US" smtClean="0"/>
              <a:pPr>
                <a:defRPr/>
              </a:pPr>
              <a:t>39</a:t>
            </a:fld>
            <a:endParaRPr lang="en-US"/>
          </a:p>
        </p:txBody>
      </p:sp>
    </p:spTree>
    <p:extLst>
      <p:ext uri="{BB962C8B-B14F-4D97-AF65-F5344CB8AC3E}">
        <p14:creationId xmlns:p14="http://schemas.microsoft.com/office/powerpoint/2010/main" val="191628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4" name="Content Placeholder 3"/>
          <p:cNvSpPr>
            <a:spLocks noGrp="1"/>
          </p:cNvSpPr>
          <p:nvPr>
            <p:ph sz="quarter" idx="11"/>
          </p:nvPr>
        </p:nvSpPr>
        <p:spPr>
          <a:xfrm>
            <a:off x="470693" y="1253987"/>
            <a:ext cx="11250613" cy="5075237"/>
          </a:xfrm>
        </p:spPr>
        <p:txBody>
          <a:bodyPr/>
          <a:lstStyle/>
          <a:p>
            <a:r>
              <a:rPr lang="en-US"/>
              <a:t>Learning Objectives</a:t>
            </a:r>
          </a:p>
          <a:p>
            <a:r>
              <a:rPr lang="en-US"/>
              <a:t>Background</a:t>
            </a:r>
          </a:p>
          <a:p>
            <a:r>
              <a:rPr lang="en-US"/>
              <a:t>Accreditation of Modeling and Simulation</a:t>
            </a:r>
          </a:p>
          <a:p>
            <a:r>
              <a:rPr lang="en-US"/>
              <a:t>Accreditation of the Physical and Computational Environment</a:t>
            </a:r>
          </a:p>
          <a:p>
            <a:r>
              <a:rPr lang="en-US"/>
              <a:t>Accreditation of the Tactical and Operational Scenario</a:t>
            </a:r>
          </a:p>
          <a:p>
            <a:r>
              <a:rPr lang="en-US"/>
              <a:t>Accreditation of the Analysis</a:t>
            </a:r>
          </a:p>
          <a:p>
            <a:r>
              <a:rPr lang="en-US"/>
              <a:t>Overall Accreditation</a:t>
            </a:r>
          </a:p>
          <a:p>
            <a:r>
              <a:rPr lang="en-US"/>
              <a:t>Questions</a:t>
            </a:r>
          </a:p>
          <a:p>
            <a:endParaRPr lang="en-US"/>
          </a:p>
        </p:txBody>
      </p:sp>
      <p:sp>
        <p:nvSpPr>
          <p:cNvPr id="3" name="Slide Number Placeholder 2">
            <a:extLst>
              <a:ext uri="{FF2B5EF4-FFF2-40B4-BE49-F238E27FC236}">
                <a16:creationId xmlns:a16="http://schemas.microsoft.com/office/drawing/2014/main" id="{73B426C1-EB25-183F-C65B-BD17749EA484}"/>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a:p>
        </p:txBody>
      </p:sp>
    </p:spTree>
    <p:extLst>
      <p:ext uri="{BB962C8B-B14F-4D97-AF65-F5344CB8AC3E}">
        <p14:creationId xmlns:p14="http://schemas.microsoft.com/office/powerpoint/2010/main" val="3122181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a:xfrm>
            <a:off x="3513686" y="2917584"/>
            <a:ext cx="750904" cy="43961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 Arial" panose="02020603050405020304"/>
            </a:endParaRPr>
          </a:p>
        </p:txBody>
      </p:sp>
      <p:sp>
        <p:nvSpPr>
          <p:cNvPr id="13" name="Rectangle 12"/>
          <p:cNvSpPr/>
          <p:nvPr/>
        </p:nvSpPr>
        <p:spPr>
          <a:xfrm>
            <a:off x="4657060" y="1703956"/>
            <a:ext cx="1942698" cy="35461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 Arial" panose="02020603050405020304"/>
              </a:rPr>
              <a:t>Scenario WG</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Concepts</a:t>
            </a:r>
          </a:p>
          <a:p>
            <a:pPr marL="228600" marR="0" lvl="1"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 Arial" panose="02020603050405020304"/>
              </a:rPr>
              <a:t>Blue</a:t>
            </a:r>
          </a:p>
          <a:p>
            <a:pPr marL="228600" marR="0" lvl="1"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 Arial" panose="02020603050405020304"/>
              </a:rPr>
              <a:t>Red (w/ TEFOR)</a:t>
            </a:r>
          </a:p>
          <a:p>
            <a:pPr marL="228600" marR="0" lvl="1"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 Arial" panose="02020603050405020304"/>
              </a:rPr>
              <a:t>Green (W/ SFAB)</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Orders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Analog Maps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Digital Maps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Graphics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MCS Products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a:ln>
                <a:noFill/>
              </a:ln>
              <a:solidFill>
                <a:prstClr val="black"/>
              </a:solidFill>
              <a:effectLst/>
              <a:uLnTx/>
              <a:uFillTx/>
              <a:latin typeface=" Arial" panose="02020603050405020304"/>
            </a:endParaRP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a:ln>
                <a:noFill/>
              </a:ln>
              <a:solidFill>
                <a:prstClr val="black"/>
              </a:solidFill>
              <a:effectLst/>
              <a:uLnTx/>
              <a:uFillTx/>
              <a:latin typeface=" Arial" panose="02020603050405020304"/>
            </a:endParaRPr>
          </a:p>
        </p:txBody>
      </p:sp>
      <p:sp>
        <p:nvSpPr>
          <p:cNvPr id="14" name="Rectangle 13"/>
          <p:cNvSpPr/>
          <p:nvPr/>
        </p:nvSpPr>
        <p:spPr>
          <a:xfrm>
            <a:off x="6825406" y="1703955"/>
            <a:ext cx="1670008" cy="35461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 Arial" panose="02020603050405020304"/>
              </a:rPr>
              <a:t>Analysis WG</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Understanding of the OE</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Analysis Tools / References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Literature Reviews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COFM Model Adjudication</a:t>
            </a:r>
            <a:endParaRPr kumimoji="0" lang="en-US" sz="1600" b="1" i="0" u="none" strike="noStrike" kern="1200" cap="none" spc="0" normalizeH="0" baseline="0" noProof="0">
              <a:ln>
                <a:noFill/>
              </a:ln>
              <a:solidFill>
                <a:prstClr val="black"/>
              </a:solidFill>
              <a:effectLst/>
              <a:uLnTx/>
              <a:uFillTx/>
              <a:latin typeface=" Arial" panose="02020603050405020304"/>
            </a:endParaRPr>
          </a:p>
        </p:txBody>
      </p:sp>
      <p:sp>
        <p:nvSpPr>
          <p:cNvPr id="15" name="Rectangle 14"/>
          <p:cNvSpPr/>
          <p:nvPr/>
        </p:nvSpPr>
        <p:spPr>
          <a:xfrm>
            <a:off x="8614520" y="1693977"/>
            <a:ext cx="1547424" cy="35561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 Arial" panose="02020603050405020304"/>
              </a:rPr>
              <a:t>M&amp;S WG</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err="1">
                <a:ln>
                  <a:noFill/>
                </a:ln>
                <a:solidFill>
                  <a:prstClr val="black"/>
                </a:solidFill>
                <a:effectLst/>
                <a:uLnTx/>
                <a:uFillTx/>
                <a:latin typeface=" Arial" panose="02020603050405020304"/>
              </a:rPr>
              <a:t>OneSAF</a:t>
            </a:r>
            <a:r>
              <a:rPr kumimoji="0" lang="en-US" sz="1600" b="0" i="0" u="none" strike="noStrike" kern="1200" cap="none" spc="0" normalizeH="0" baseline="0" noProof="0">
                <a:ln>
                  <a:noFill/>
                </a:ln>
                <a:solidFill>
                  <a:prstClr val="black"/>
                </a:solidFill>
                <a:effectLst/>
                <a:uLnTx/>
                <a:uFillTx/>
                <a:latin typeface=" Arial" panose="02020603050405020304"/>
              </a:rPr>
              <a:t> Terrain</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Threat Models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Entity Face Validation</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MCS Maps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Entity Composition</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Physical Modeling</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Federate Integration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 Arial" panose="02020603050405020304"/>
            </a:endParaRPr>
          </a:p>
        </p:txBody>
      </p:sp>
      <p:sp>
        <p:nvSpPr>
          <p:cNvPr id="16" name="Rectangle 15"/>
          <p:cNvSpPr/>
          <p:nvPr/>
        </p:nvSpPr>
        <p:spPr>
          <a:xfrm>
            <a:off x="10387592" y="1703956"/>
            <a:ext cx="1547424" cy="35461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 Arial" panose="02020603050405020304"/>
              </a:rPr>
              <a:t>Monthly IPR</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Review progress by Scenario, Analysis, and M&amp;S Working Groups.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Approval for scenario products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Integration with other entities.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 Arial" panose="02020603050405020304"/>
            </a:endParaRPr>
          </a:p>
        </p:txBody>
      </p:sp>
      <p:sp>
        <p:nvSpPr>
          <p:cNvPr id="17" name="Text Box 1026"/>
          <p:cNvSpPr txBox="1">
            <a:spLocks noChangeArrowheads="1"/>
          </p:cNvSpPr>
          <p:nvPr/>
        </p:nvSpPr>
        <p:spPr bwMode="auto">
          <a:xfrm>
            <a:off x="5031069" y="1011983"/>
            <a:ext cx="6200963" cy="400110"/>
          </a:xfrm>
          <a:prstGeom prst="rect">
            <a:avLst/>
          </a:prstGeom>
          <a:solidFill>
            <a:schemeClr val="bg1">
              <a:lumMod val="85000"/>
            </a:schemeClr>
          </a:solidFill>
          <a:ln w="9525">
            <a:solidFill>
              <a:srgbClr val="000000"/>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 Arial" panose="02020603050405020304"/>
                <a:cs typeface="Arial" panose="020B0604020202020204" pitchFamily="34" charset="0"/>
              </a:rPr>
              <a:t>Monthly Planning Cycle</a:t>
            </a:r>
            <a:endParaRPr kumimoji="0" lang="en-US" altLang="en-US" sz="2000" b="1" i="0" u="none" strike="noStrike" kern="1200" cap="none" spc="0" normalizeH="0" baseline="0" noProof="0">
              <a:ln>
                <a:noFill/>
              </a:ln>
              <a:solidFill>
                <a:srgbClr val="FF0000"/>
              </a:solidFill>
              <a:effectLst/>
              <a:uLnTx/>
              <a:uFillTx/>
              <a:latin typeface=" Arial" panose="02020603050405020304"/>
              <a:cs typeface="Arial" panose="020B0604020202020204" pitchFamily="34" charset="0"/>
            </a:endParaRPr>
          </a:p>
        </p:txBody>
      </p:sp>
      <p:sp>
        <p:nvSpPr>
          <p:cNvPr id="18" name="Text Box 5"/>
          <p:cNvSpPr txBox="1">
            <a:spLocks noChangeArrowheads="1"/>
          </p:cNvSpPr>
          <p:nvPr/>
        </p:nvSpPr>
        <p:spPr bwMode="auto">
          <a:xfrm>
            <a:off x="2074142" y="7993102"/>
            <a:ext cx="7888152" cy="461665"/>
          </a:xfrm>
          <a:prstGeom prst="rect">
            <a:avLst/>
          </a:prstGeom>
          <a:solidFill>
            <a:schemeClr val="bg1"/>
          </a:solidFill>
          <a:ln w="12700">
            <a:solidFill>
              <a:schemeClr val="tx1"/>
            </a:solidFill>
            <a:miter lim="800000"/>
            <a:headEnd/>
            <a:tailEnd/>
          </a:ln>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MBL Scenario Excursion Development</a:t>
            </a:r>
          </a:p>
        </p:txBody>
      </p:sp>
      <p:sp>
        <p:nvSpPr>
          <p:cNvPr id="20" name="Title 1"/>
          <p:cNvSpPr txBox="1">
            <a:spLocks/>
          </p:cNvSpPr>
          <p:nvPr/>
        </p:nvSpPr>
        <p:spPr>
          <a:xfrm>
            <a:off x="0" y="41547"/>
            <a:ext cx="121920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solidFill>
                  <a:srgbClr val="FFFFFF"/>
                </a:solidFill>
                <a:effectLst/>
                <a:uLnTx/>
                <a:uFillTx/>
                <a:latin typeface=" Arial" panose="02020603050405020304"/>
              </a:rPr>
              <a:t>EXAMPLE Scenario Development Process (1/2)</a:t>
            </a:r>
          </a:p>
        </p:txBody>
      </p:sp>
      <p:sp>
        <p:nvSpPr>
          <p:cNvPr id="5" name="Rectangle 4"/>
          <p:cNvSpPr/>
          <p:nvPr/>
        </p:nvSpPr>
        <p:spPr bwMode="auto">
          <a:xfrm>
            <a:off x="206004" y="2456606"/>
            <a:ext cx="3082034" cy="1361570"/>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 Arial" panose="02020603050405020304"/>
              </a:rPr>
              <a:t>Mission Analysis /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 Arial" panose="02020603050405020304"/>
              </a:rPr>
              <a:t>Measurement Space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 Arial" panose="02020603050405020304"/>
              </a:rPr>
              <a:t>Analysis</a:t>
            </a:r>
          </a:p>
        </p:txBody>
      </p:sp>
      <p:sp>
        <p:nvSpPr>
          <p:cNvPr id="2" name="Slide Number Placeholder 2">
            <a:extLst>
              <a:ext uri="{FF2B5EF4-FFF2-40B4-BE49-F238E27FC236}">
                <a16:creationId xmlns:a16="http://schemas.microsoft.com/office/drawing/2014/main" id="{2F3AB0A0-9351-2023-2A4D-3892ED972EBF}"/>
              </a:ext>
            </a:extLst>
          </p:cNvPr>
          <p:cNvSpPr txBox="1">
            <a:spLocks/>
          </p:cNvSpPr>
          <p:nvPr/>
        </p:nvSpPr>
        <p:spPr>
          <a:xfrm>
            <a:off x="10585557" y="6475518"/>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2000" smtClean="0"/>
              <a:pPr algn="r">
                <a:defRPr/>
              </a:pPr>
              <a:t>40</a:t>
            </a:fld>
            <a:endParaRPr lang="en-US" sz="4000"/>
          </a:p>
        </p:txBody>
      </p:sp>
      <p:graphicFrame>
        <p:nvGraphicFramePr>
          <p:cNvPr id="3" name="Diagram 2">
            <a:extLst>
              <a:ext uri="{FF2B5EF4-FFF2-40B4-BE49-F238E27FC236}">
                <a16:creationId xmlns:a16="http://schemas.microsoft.com/office/drawing/2014/main" id="{738E96E2-45A8-D580-9422-842D2D92CA0D}"/>
              </a:ext>
            </a:extLst>
          </p:cNvPr>
          <p:cNvGraphicFramePr/>
          <p:nvPr/>
        </p:nvGraphicFramePr>
        <p:xfrm>
          <a:off x="-245426" y="4378371"/>
          <a:ext cx="5612021" cy="2927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5377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5275" y="830877"/>
            <a:ext cx="7134446" cy="5693866"/>
          </a:xfrm>
          <a:prstGeom prst="rect">
            <a:avLst/>
          </a:prstGeom>
          <a:ln>
            <a:solidFill>
              <a:srgbClr val="C00000"/>
            </a:solidFill>
          </a:ln>
        </p:spPr>
        <p:txBody>
          <a:bodyPr wrap="square" lIns="91440" tIns="45720" rIns="91440" bIns="45720" anchor="t">
            <a:spAutoFit/>
          </a:bodyPr>
          <a:lstStyle/>
          <a:p>
            <a:pPr marL="0" marR="0" lvl="0" indent="0" algn="l" defTabSz="914400" rtl="0" eaLnBrk="1" fontAlgn="base" latinLnBrk="0" hangingPunct="1">
              <a:lnSpc>
                <a:spcPct val="100000"/>
              </a:lnSpc>
              <a:spcBef>
                <a:spcPct val="40000"/>
              </a:spcBef>
              <a:spcAft>
                <a:spcPct val="0"/>
              </a:spcAft>
              <a:buClr>
                <a:srgbClr val="CCCCFF"/>
              </a:buClr>
              <a:buSzPct val="90000"/>
              <a:buFontTx/>
              <a:buNone/>
              <a:tabLst/>
              <a:defRPr/>
            </a:pPr>
            <a:r>
              <a:rPr kumimoji="0" lang="en-US" sz="2800" b="1" i="0" u="none" strike="noStrike" kern="1200" cap="none" spc="0" normalizeH="0" baseline="0" noProof="0" dirty="0">
                <a:ln>
                  <a:noFill/>
                </a:ln>
                <a:solidFill>
                  <a:prstClr val="black"/>
                </a:solidFill>
                <a:effectLst/>
                <a:uLnTx/>
                <a:uFillTx/>
                <a:latin typeface=" Arial" panose="02020603050405020304"/>
                <a:cs typeface="Arial"/>
              </a:rPr>
              <a:t>MBL Scenario Development Partners:</a:t>
            </a:r>
          </a:p>
          <a:p>
            <a:pPr marL="0" marR="0" lvl="0" indent="86360"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Maneuver Battle Lab</a:t>
            </a:r>
            <a:endParaRPr lang="en-US" altLang="en-US" sz="2400" b="0" i="0" u="none" strike="noStrike" kern="1200" cap="none" spc="0" normalizeH="0" baseline="0" noProof="0" dirty="0">
              <a:ln>
                <a:noFill/>
              </a:ln>
              <a:solidFill>
                <a:prstClr val="black"/>
              </a:solidFill>
              <a:effectLst/>
              <a:uLnTx/>
              <a:uFillTx/>
              <a:latin typeface=" Arial" panose="02020603050405020304"/>
            </a:endParaRPr>
          </a:p>
          <a:p>
            <a:pPr marL="0" marR="0" lvl="0" indent="86360"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Concept Development Division</a:t>
            </a:r>
            <a:endParaRPr lang="en-US" altLang="en-US" sz="2400" b="0" i="0" u="none" strike="noStrike" kern="1200" cap="none" spc="0" normalizeH="0" baseline="0" noProof="0" dirty="0">
              <a:ln>
                <a:noFill/>
              </a:ln>
              <a:solidFill>
                <a:prstClr val="black"/>
              </a:solidFill>
              <a:effectLst/>
              <a:uLnTx/>
              <a:uFillTx/>
              <a:latin typeface=" Arial" panose="02020603050405020304"/>
            </a:endParaRPr>
          </a:p>
          <a:p>
            <a:pPr indent="86360">
              <a:buSzPct val="90000"/>
              <a:buFont typeface="Arial" pitchFamily="34" charset="0"/>
              <a:buChar char="•"/>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Test and Analysis Office</a:t>
            </a:r>
            <a:r>
              <a:rPr lang="en-US" altLang="en-US" sz="2400" dirty="0">
                <a:solidFill>
                  <a:prstClr val="black"/>
                </a:solidFill>
                <a:latin typeface=" Arial" panose="02020603050405020304"/>
              </a:rPr>
              <a:t> </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Threat Emulation Force (TEFOR)</a:t>
            </a:r>
            <a:r>
              <a:rPr lang="en-US" altLang="en-US" sz="2400" dirty="0">
                <a:solidFill>
                  <a:prstClr val="black"/>
                </a:solidFill>
                <a:latin typeface=" Arial" panose="02020603050405020304"/>
              </a:rPr>
              <a:t> </a:t>
            </a:r>
            <a:endParaRPr lang="en-US" altLang="en-US" sz="2400" b="0" i="0" u="none" strike="noStrike" kern="1200" cap="none" spc="0" normalizeH="0" baseline="0" noProof="0" dirty="0">
              <a:ln>
                <a:noFill/>
              </a:ln>
              <a:solidFill>
                <a:prstClr val="black"/>
              </a:solidFill>
              <a:effectLst/>
              <a:uLnTx/>
              <a:uFillTx/>
              <a:latin typeface=" Arial" panose="02020603050405020304"/>
            </a:endParaRPr>
          </a:p>
          <a:p>
            <a:pPr indent="86360">
              <a:buSzPct val="90000"/>
              <a:buFont typeface="Arial" pitchFamily="34" charset="0"/>
              <a:buChar char="•"/>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Army Capability Manager IBCT</a:t>
            </a:r>
            <a:r>
              <a:rPr lang="en-US" altLang="en-US" sz="2400" dirty="0">
                <a:solidFill>
                  <a:prstClr val="black"/>
                </a:solidFill>
                <a:latin typeface=" Arial" panose="02020603050405020304"/>
              </a:rPr>
              <a:t> </a:t>
            </a:r>
            <a:endParaRPr lang="en-US" altLang="en-US" sz="2400" b="0" i="0" u="none" strike="noStrike" kern="1200" cap="none" spc="0" normalizeH="0" baseline="0" noProof="0" dirty="0">
              <a:ln>
                <a:noFill/>
              </a:ln>
              <a:solidFill>
                <a:prstClr val="black"/>
              </a:solidFill>
              <a:effectLst/>
              <a:uLnTx/>
              <a:uFillTx/>
              <a:latin typeface=" Arial" panose="02020603050405020304"/>
            </a:endParaRPr>
          </a:p>
          <a:p>
            <a:pPr indent="86360">
              <a:buSzPct val="90000"/>
              <a:buFont typeface="Arial" pitchFamily="34" charset="0"/>
              <a:buChar char="•"/>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Army Capability Manager SBCT</a:t>
            </a:r>
            <a:r>
              <a:rPr lang="en-US" altLang="en-US" sz="2400" dirty="0">
                <a:solidFill>
                  <a:prstClr val="black"/>
                </a:solidFill>
                <a:latin typeface=" Arial" panose="02020603050405020304"/>
              </a:rPr>
              <a:t> </a:t>
            </a:r>
            <a:endParaRPr lang="en-US" altLang="en-US" sz="2400" b="0" i="0" u="none" strike="noStrike" kern="1200" cap="none" spc="0" normalizeH="0" baseline="0" noProof="0" dirty="0">
              <a:ln>
                <a:noFill/>
              </a:ln>
              <a:solidFill>
                <a:prstClr val="black"/>
              </a:solidFill>
              <a:effectLst/>
              <a:uLnTx/>
              <a:uFillTx/>
              <a:latin typeface=" Arial" panose="02020603050405020304"/>
            </a:endParaRPr>
          </a:p>
          <a:p>
            <a:pPr indent="86360">
              <a:buSzPct val="90000"/>
              <a:buFont typeface="Arial" pitchFamily="34" charset="0"/>
              <a:buChar char="•"/>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Army Capability Manager ABCT</a:t>
            </a:r>
            <a:r>
              <a:rPr lang="en-US" altLang="en-US" sz="2400" dirty="0">
                <a:solidFill>
                  <a:prstClr val="black"/>
                </a:solidFill>
                <a:latin typeface=" Arial" panose="02020603050405020304"/>
              </a:rPr>
              <a:t> </a:t>
            </a:r>
            <a:endParaRPr lang="en-US" altLang="en-US" sz="2400" b="0" i="0" u="none" strike="noStrike" kern="1200" cap="none" spc="0" normalizeH="0" baseline="0" noProof="0" dirty="0">
              <a:ln>
                <a:noFill/>
              </a:ln>
              <a:solidFill>
                <a:prstClr val="black"/>
              </a:solidFill>
              <a:effectLst/>
              <a:uLnTx/>
              <a:uFillTx/>
              <a:latin typeface=" Arial" panose="02020603050405020304"/>
            </a:endParaRPr>
          </a:p>
          <a:p>
            <a:pPr indent="86360">
              <a:buSzPct val="90000"/>
              <a:buFont typeface="Arial" pitchFamily="34" charset="0"/>
              <a:buChar char="•"/>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Army Capability Manager SFAB</a:t>
            </a:r>
            <a:r>
              <a:rPr lang="en-US" altLang="en-US" sz="2400" dirty="0">
                <a:solidFill>
                  <a:prstClr val="black"/>
                </a:solidFill>
                <a:latin typeface=" Arial" panose="02020603050405020304"/>
              </a:rPr>
              <a:t> </a:t>
            </a:r>
            <a:endParaRPr lang="en-US" altLang="en-US" sz="2400" b="0" i="0" u="none" strike="noStrike" kern="1200" cap="none" spc="0" normalizeH="0" baseline="0" noProof="0" dirty="0">
              <a:ln>
                <a:noFill/>
              </a:ln>
              <a:solidFill>
                <a:prstClr val="black"/>
              </a:solidFill>
              <a:effectLst/>
              <a:uLnTx/>
              <a:uFillTx/>
              <a:latin typeface=" Arial" panose="02020603050405020304"/>
            </a:endParaRPr>
          </a:p>
          <a:p>
            <a:pPr marL="0" marR="0" lvl="0" indent="86360"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Army Futures Command Cross Functional Teams</a:t>
            </a:r>
            <a:endParaRPr lang="en-US" altLang="en-US" sz="2400" b="0" i="0" u="none" strike="noStrike" kern="1200" cap="none" spc="0" normalizeH="0" baseline="0" noProof="0" dirty="0">
              <a:ln>
                <a:noFill/>
              </a:ln>
              <a:solidFill>
                <a:prstClr val="black"/>
              </a:solidFill>
              <a:effectLst/>
              <a:uLnTx/>
              <a:uFillTx/>
              <a:latin typeface=" Arial" panose="02020603050405020304"/>
            </a:endParaRPr>
          </a:p>
          <a:p>
            <a:pPr marL="0" marR="0" lvl="0" indent="86360"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Combatant Commands</a:t>
            </a:r>
            <a:endParaRPr lang="en-US" altLang="en-US" sz="2400" b="0" i="0" u="none" strike="noStrike" kern="1200" cap="none" spc="0" normalizeH="0" baseline="0" noProof="0" dirty="0">
              <a:ln>
                <a:noFill/>
              </a:ln>
              <a:solidFill>
                <a:prstClr val="black"/>
              </a:solidFill>
              <a:effectLst/>
              <a:uLnTx/>
              <a:uFillTx/>
              <a:latin typeface=" Arial" panose="02020603050405020304"/>
            </a:endParaRPr>
          </a:p>
          <a:p>
            <a:pPr marL="0" marR="0" lvl="0" indent="86360"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The Research and Analysis Center</a:t>
            </a:r>
            <a:endParaRPr lang="en-US" altLang="en-US" sz="2400" b="0" i="0" u="none" strike="noStrike" kern="1200" cap="none" spc="0" normalizeH="0" baseline="0" noProof="0" dirty="0">
              <a:ln>
                <a:noFill/>
              </a:ln>
              <a:solidFill>
                <a:prstClr val="black"/>
              </a:solidFill>
              <a:effectLst/>
              <a:uLnTx/>
              <a:uFillTx/>
              <a:latin typeface=" Arial" panose="02020603050405020304"/>
            </a:endParaRPr>
          </a:p>
          <a:p>
            <a:pPr marL="0" marR="0" lvl="0" indent="86360"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Futures and Concepts Center</a:t>
            </a:r>
            <a:endParaRPr lang="en-US" altLang="en-US" sz="2400" b="0" i="0" u="none" strike="noStrike" kern="1200" cap="none" spc="0" normalizeH="0" baseline="0" noProof="0" dirty="0">
              <a:ln>
                <a:noFill/>
              </a:ln>
              <a:solidFill>
                <a:prstClr val="black"/>
              </a:solidFill>
              <a:effectLst/>
              <a:uLnTx/>
              <a:uFillTx/>
              <a:latin typeface=" Arial" panose="02020603050405020304"/>
            </a:endParaRPr>
          </a:p>
          <a:p>
            <a:pPr marL="0" marR="0" lvl="0" indent="86360"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Army </a:t>
            </a:r>
            <a:r>
              <a:rPr lang="en-US" altLang="en-US" sz="2400" dirty="0">
                <a:solidFill>
                  <a:prstClr val="black"/>
                </a:solidFill>
                <a:latin typeface=" Arial" panose="02020603050405020304"/>
              </a:rPr>
              <a:t>Centers</a:t>
            </a:r>
            <a:r>
              <a:rPr kumimoji="0" lang="en-US" altLang="en-US" sz="2400" b="0" i="0" u="none" strike="noStrike" kern="1200" cap="none" spc="0" normalizeH="0" baseline="0" noProof="0" dirty="0">
                <a:ln>
                  <a:noFill/>
                </a:ln>
                <a:solidFill>
                  <a:prstClr val="black"/>
                </a:solidFill>
                <a:effectLst/>
                <a:uLnTx/>
                <a:uFillTx/>
                <a:latin typeface=" Arial" panose="02020603050405020304"/>
              </a:rPr>
              <a:t> of Excellence</a:t>
            </a:r>
            <a:endParaRPr lang="en-US" altLang="en-US" sz="2400" b="0" i="0" u="none" strike="noStrike" kern="1200" cap="none" spc="0" normalizeH="0" baseline="0" noProof="0" dirty="0">
              <a:ln>
                <a:noFill/>
              </a:ln>
              <a:solidFill>
                <a:prstClr val="black"/>
              </a:solidFill>
              <a:effectLst/>
              <a:uLnTx/>
              <a:uFillTx/>
              <a:latin typeface=" Arial" panose="02020603050405020304"/>
            </a:endParaRPr>
          </a:p>
          <a:p>
            <a:pPr marL="0" marR="0" lvl="0" indent="86360"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 Arial" panose="02020603050405020304"/>
              </a:rPr>
              <a:t>US Air Force Personnel</a:t>
            </a:r>
            <a:endParaRPr lang="en-US" altLang="en-US" sz="2400" b="0" i="0" u="none" strike="noStrike" kern="1200" cap="none" spc="0" normalizeH="0" baseline="0" noProof="0" dirty="0">
              <a:ln>
                <a:noFill/>
              </a:ln>
              <a:solidFill>
                <a:prstClr val="black"/>
              </a:solidFill>
              <a:effectLst/>
              <a:uLnTx/>
              <a:uFillTx/>
              <a:latin typeface=" Arial" panose="02020603050405020304"/>
            </a:endParaRPr>
          </a:p>
        </p:txBody>
      </p:sp>
      <p:sp>
        <p:nvSpPr>
          <p:cNvPr id="18" name="Text Box 5"/>
          <p:cNvSpPr txBox="1">
            <a:spLocks noChangeArrowheads="1"/>
          </p:cNvSpPr>
          <p:nvPr/>
        </p:nvSpPr>
        <p:spPr bwMode="auto">
          <a:xfrm>
            <a:off x="2074142" y="7993102"/>
            <a:ext cx="7888152" cy="461665"/>
          </a:xfrm>
          <a:prstGeom prst="rect">
            <a:avLst/>
          </a:prstGeom>
          <a:solidFill>
            <a:schemeClr val="bg1"/>
          </a:solidFill>
          <a:ln w="12700">
            <a:solidFill>
              <a:schemeClr val="tx1"/>
            </a:solidFill>
            <a:miter lim="800000"/>
            <a:headEnd/>
            <a:tailEnd/>
          </a:ln>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MBL Scenario Excursion Development</a:t>
            </a:r>
          </a:p>
        </p:txBody>
      </p:sp>
      <p:sp>
        <p:nvSpPr>
          <p:cNvPr id="20" name="Title 1"/>
          <p:cNvSpPr txBox="1">
            <a:spLocks/>
          </p:cNvSpPr>
          <p:nvPr/>
        </p:nvSpPr>
        <p:spPr>
          <a:xfrm>
            <a:off x="0" y="41547"/>
            <a:ext cx="121920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solidFill>
                  <a:srgbClr val="FFFFFF"/>
                </a:solidFill>
                <a:effectLst/>
                <a:uLnTx/>
                <a:uFillTx/>
                <a:latin typeface=" Arial" panose="02020603050405020304"/>
              </a:rPr>
              <a:t>EXAMPLE Scenario Development Process (2/2)</a:t>
            </a:r>
          </a:p>
        </p:txBody>
      </p:sp>
      <p:sp>
        <p:nvSpPr>
          <p:cNvPr id="4" name="TextBox 3"/>
          <p:cNvSpPr txBox="1"/>
          <p:nvPr/>
        </p:nvSpPr>
        <p:spPr>
          <a:xfrm>
            <a:off x="8668393" y="2946933"/>
            <a:ext cx="2353883"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66CC"/>
                </a:solidFill>
                <a:effectLst/>
                <a:uLnTx/>
                <a:uFillTx/>
                <a:latin typeface=" Arial" panose="02020603050405020304"/>
              </a:rPr>
              <a:t>You must involve the right people…</a:t>
            </a:r>
          </a:p>
        </p:txBody>
      </p:sp>
      <p:sp>
        <p:nvSpPr>
          <p:cNvPr id="2" name="Slide Number Placeholder 2">
            <a:extLst>
              <a:ext uri="{FF2B5EF4-FFF2-40B4-BE49-F238E27FC236}">
                <a16:creationId xmlns:a16="http://schemas.microsoft.com/office/drawing/2014/main" id="{2F3AB0A0-9351-2023-2A4D-3892ED972EBF}"/>
              </a:ext>
            </a:extLst>
          </p:cNvPr>
          <p:cNvSpPr txBox="1">
            <a:spLocks/>
          </p:cNvSpPr>
          <p:nvPr/>
        </p:nvSpPr>
        <p:spPr>
          <a:xfrm>
            <a:off x="10611459" y="6475518"/>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2000" smtClean="0"/>
              <a:pPr algn="r">
                <a:defRPr/>
              </a:pPr>
              <a:t>41</a:t>
            </a:fld>
            <a:endParaRPr lang="en-US" sz="4000"/>
          </a:p>
        </p:txBody>
      </p:sp>
    </p:spTree>
    <p:extLst>
      <p:ext uri="{BB962C8B-B14F-4D97-AF65-F5344CB8AC3E}">
        <p14:creationId xmlns:p14="http://schemas.microsoft.com/office/powerpoint/2010/main" val="2742311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Authoritative Sources (1/3)</a:t>
            </a:r>
          </a:p>
        </p:txBody>
      </p:sp>
      <p:sp>
        <p:nvSpPr>
          <p:cNvPr id="3" name="TextBox 2"/>
          <p:cNvSpPr txBox="1"/>
          <p:nvPr/>
        </p:nvSpPr>
        <p:spPr>
          <a:xfrm>
            <a:off x="0" y="1090972"/>
            <a:ext cx="12031579" cy="5016758"/>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Scenario Source  </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The Research and Analysis Center (TRAC) developed and approved scenario – </a:t>
            </a:r>
            <a:r>
              <a:rPr kumimoji="0" lang="en-US" sz="2800" b="0" i="1" u="none" strike="noStrike" kern="1200" cap="none" spc="0" normalizeH="0" baseline="0" noProof="0">
                <a:ln>
                  <a:noFill/>
                </a:ln>
                <a:solidFill>
                  <a:srgbClr val="000000"/>
                </a:solidFill>
                <a:effectLst/>
                <a:uLnTx/>
                <a:uFillTx/>
                <a:latin typeface=" Arial" panose="02020603050405020304"/>
              </a:rPr>
              <a:t>Often Classified</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A TRAC Scenario is an Army Scenario </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Linked to Defense Planning Guidance and Defense Planning Scenario </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Linked to Joint Force Operational Scenario (JFOS)</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Correct timeframe</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Other potential standards: Combatant Command Operational Plans, Contingency Plans, Combat Training Center Products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a:ln>
                <a:noFill/>
              </a:ln>
              <a:solidFill>
                <a:srgbClr val="000000"/>
              </a:solidFill>
              <a:effectLst/>
              <a:uLnTx/>
              <a:uFillTx/>
              <a:latin typeface=" Arial" panose="02020603050405020304"/>
            </a:endParaRP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a:ln>
                <a:noFill/>
              </a:ln>
              <a:solidFill>
                <a:srgbClr val="000000"/>
              </a:solidFill>
              <a:effectLst/>
              <a:uLnTx/>
              <a:uFillTx/>
              <a:latin typeface=" Arial" panose="02020603050405020304"/>
            </a:endParaRPr>
          </a:p>
        </p:txBody>
      </p:sp>
      <p:sp>
        <p:nvSpPr>
          <p:cNvPr id="5" name="Slide Number Placeholder 2">
            <a:extLst>
              <a:ext uri="{FF2B5EF4-FFF2-40B4-BE49-F238E27FC236}">
                <a16:creationId xmlns:a16="http://schemas.microsoft.com/office/drawing/2014/main" id="{8FC19869-2579-F57A-857C-4EE6A0309479}"/>
              </a:ext>
            </a:extLst>
          </p:cNvPr>
          <p:cNvSpPr txBox="1">
            <a:spLocks/>
          </p:cNvSpPr>
          <p:nvPr/>
        </p:nvSpPr>
        <p:spPr>
          <a:xfrm>
            <a:off x="10629519" y="6517065"/>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42</a:t>
            </a:fld>
            <a:endParaRPr lang="en-US" sz="1800"/>
          </a:p>
        </p:txBody>
      </p:sp>
    </p:spTree>
    <p:extLst>
      <p:ext uri="{BB962C8B-B14F-4D97-AF65-F5344CB8AC3E}">
        <p14:creationId xmlns:p14="http://schemas.microsoft.com/office/powerpoint/2010/main" val="1051871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Authoritative Sources (2/3)</a:t>
            </a:r>
          </a:p>
        </p:txBody>
      </p:sp>
      <p:sp>
        <p:nvSpPr>
          <p:cNvPr id="3" name="TextBox 2"/>
          <p:cNvSpPr txBox="1"/>
          <p:nvPr/>
        </p:nvSpPr>
        <p:spPr>
          <a:xfrm>
            <a:off x="0" y="628030"/>
            <a:ext cx="11625273" cy="5878532"/>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000000"/>
              </a:solidFill>
              <a:effectLst/>
              <a:uLnTx/>
              <a:uFillTx/>
              <a:latin typeface=" Arial" panose="02020603050405020304"/>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Operational Environment Sources</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DEVCOM Data Analysis Center (DAC)</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TRADOC’s Operational Environment Data Integration Network (ODIN) – </a:t>
            </a:r>
            <a:r>
              <a:rPr kumimoji="0" lang="en-US" sz="2800" b="0" i="1" u="none" strike="noStrike" kern="1200" cap="none" spc="0" normalizeH="0" baseline="0" noProof="0" dirty="0">
                <a:ln>
                  <a:noFill/>
                </a:ln>
                <a:solidFill>
                  <a:srgbClr val="000000"/>
                </a:solidFill>
                <a:effectLst/>
                <a:uLnTx/>
                <a:uFillTx/>
                <a:latin typeface=" Arial" panose="02020603050405020304"/>
              </a:rPr>
              <a:t>CAC Access required</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World-wide Equipment Guide (WEG), Opposing Force Training Circular (OPFOR TC) 7-100 series, Decisive Action Training Environment (DATE) Knowledge Base</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Red Diamond Threat newsletter - </a:t>
            </a:r>
            <a:r>
              <a:rPr kumimoji="0" lang="en-US" sz="2800" b="0" i="0" u="none" strike="noStrike" kern="1200" cap="none" spc="0" normalizeH="0" baseline="0" noProof="0" dirty="0">
                <a:ln>
                  <a:noFill/>
                </a:ln>
                <a:solidFill>
                  <a:srgbClr val="0066CC"/>
                </a:solidFill>
                <a:effectLst/>
                <a:uLnTx/>
                <a:uFillTx/>
                <a:latin typeface=" Arial" panose="02020603050405020304"/>
                <a:hlinkClick r:id="rId3">
                  <a:extLst>
                    <a:ext uri="{A12FA001-AC4F-418D-AE19-62706E023703}">
                      <ahyp:hlinkClr xmlns:ahyp="http://schemas.microsoft.com/office/drawing/2018/hyperlinkcolor" val="tx"/>
                    </a:ext>
                  </a:extLst>
                </a:hlinkClick>
              </a:rPr>
              <a:t>https://community.apan.org/wg/gckn/p/reddiamond</a:t>
            </a:r>
            <a:r>
              <a:rPr kumimoji="0" lang="en-US" sz="2800" b="0" i="0" u="none" strike="noStrike" kern="1200" cap="none" spc="0" normalizeH="0" baseline="0" noProof="0" dirty="0">
                <a:ln>
                  <a:noFill/>
                </a:ln>
                <a:solidFill>
                  <a:srgbClr val="0066CC"/>
                </a:solidFill>
                <a:effectLst/>
                <a:uLnTx/>
                <a:uFillTx/>
                <a:latin typeface=" Arial" panose="02020603050405020304"/>
              </a:rPr>
              <a:t> </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U.S. Army Force Management Support Agency’s Force Management System Web Site (</a:t>
            </a:r>
            <a:r>
              <a:rPr kumimoji="0" lang="en-US" sz="2800" b="0" i="0" u="none" strike="noStrike" kern="1200" cap="none" spc="0" normalizeH="0" baseline="0" noProof="0" dirty="0" err="1">
                <a:ln>
                  <a:noFill/>
                </a:ln>
                <a:solidFill>
                  <a:srgbClr val="000000"/>
                </a:solidFill>
                <a:effectLst/>
                <a:uLnTx/>
                <a:uFillTx/>
                <a:latin typeface=" Arial" panose="02020603050405020304"/>
              </a:rPr>
              <a:t>FMSWeb</a:t>
            </a:r>
            <a:r>
              <a:rPr kumimoji="0" lang="en-US" sz="2800" b="0" i="0" u="none" strike="noStrike" kern="1200" cap="none" spc="0" normalizeH="0" baseline="0" noProof="0" dirty="0">
                <a:ln>
                  <a:noFill/>
                </a:ln>
                <a:solidFill>
                  <a:srgbClr val="000000"/>
                </a:solidFill>
                <a:effectLst/>
                <a:uLnTx/>
                <a:uFillTx/>
                <a:latin typeface=" Arial" panose="02020603050405020304"/>
              </a:rPr>
              <a:t>) – </a:t>
            </a:r>
            <a:r>
              <a:rPr kumimoji="0" lang="en-US" sz="2800" b="0" i="1" u="none" strike="noStrike" kern="1200" cap="none" spc="0" normalizeH="0" baseline="0" noProof="0" dirty="0">
                <a:ln>
                  <a:noFill/>
                </a:ln>
                <a:solidFill>
                  <a:srgbClr val="000000"/>
                </a:solidFill>
                <a:effectLst/>
                <a:uLnTx/>
                <a:uFillTx/>
                <a:latin typeface=" Arial" panose="02020603050405020304"/>
              </a:rPr>
              <a:t>CAC Access required</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000000"/>
              </a:solidFill>
              <a:effectLst/>
              <a:uLnTx/>
              <a:uFillTx/>
              <a:latin typeface=" Arial" panose="02020603050405020304"/>
            </a:endParaRPr>
          </a:p>
        </p:txBody>
      </p:sp>
      <p:sp>
        <p:nvSpPr>
          <p:cNvPr id="4" name="TextBox 3"/>
          <p:cNvSpPr txBox="1"/>
          <p:nvPr/>
        </p:nvSpPr>
        <p:spPr>
          <a:xfrm>
            <a:off x="3248527" y="6447387"/>
            <a:ext cx="608797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a:ln>
                  <a:noFill/>
                </a:ln>
                <a:solidFill>
                  <a:srgbClr val="000000"/>
                </a:solidFill>
                <a:effectLst/>
                <a:uLnTx/>
                <a:uFillTx/>
                <a:latin typeface="Tahoma" charset="0"/>
                <a:ea typeface="+mn-ea"/>
                <a:cs typeface="+mn-cs"/>
              </a:rPr>
              <a:t>CAC = Common Access Card (aka US DoD ID Card)</a:t>
            </a:r>
          </a:p>
        </p:txBody>
      </p:sp>
      <p:sp>
        <p:nvSpPr>
          <p:cNvPr id="5" name="Slide Number Placeholder 2">
            <a:extLst>
              <a:ext uri="{FF2B5EF4-FFF2-40B4-BE49-F238E27FC236}">
                <a16:creationId xmlns:a16="http://schemas.microsoft.com/office/drawing/2014/main" id="{8FC19869-2579-F57A-857C-4EE6A0309479}"/>
              </a:ext>
            </a:extLst>
          </p:cNvPr>
          <p:cNvSpPr txBox="1">
            <a:spLocks/>
          </p:cNvSpPr>
          <p:nvPr/>
        </p:nvSpPr>
        <p:spPr>
          <a:xfrm>
            <a:off x="10638311" y="6506562"/>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43</a:t>
            </a:fld>
            <a:endParaRPr lang="en-US" sz="1800"/>
          </a:p>
        </p:txBody>
      </p:sp>
    </p:spTree>
    <p:extLst>
      <p:ext uri="{BB962C8B-B14F-4D97-AF65-F5344CB8AC3E}">
        <p14:creationId xmlns:p14="http://schemas.microsoft.com/office/powerpoint/2010/main" val="1941623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Authoritative Sources (3/3)</a:t>
            </a:r>
          </a:p>
        </p:txBody>
      </p:sp>
      <p:sp>
        <p:nvSpPr>
          <p:cNvPr id="3" name="TextBox 2"/>
          <p:cNvSpPr txBox="1"/>
          <p:nvPr/>
        </p:nvSpPr>
        <p:spPr>
          <a:xfrm>
            <a:off x="220724" y="813845"/>
            <a:ext cx="12031579" cy="5570756"/>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 Arial" panose="02020603050405020304"/>
              </a:rPr>
              <a:t>Operational Environment Sources (continued)</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 Arial" panose="02020603050405020304"/>
              </a:rPr>
              <a:t>Joint Training Data Services (JTDS) – </a:t>
            </a:r>
            <a:r>
              <a:rPr kumimoji="0" lang="en-US" sz="2400" b="0" i="1" u="none" strike="noStrike" kern="1200" cap="none" spc="0" normalizeH="0" baseline="0" noProof="0" dirty="0">
                <a:ln>
                  <a:noFill/>
                </a:ln>
                <a:solidFill>
                  <a:srgbClr val="000000"/>
                </a:solidFill>
                <a:effectLst/>
                <a:uLnTx/>
                <a:uFillTx/>
                <a:latin typeface=" Arial" panose="02020603050405020304"/>
              </a:rPr>
              <a:t>CAC Access required</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srgbClr val="000000"/>
              </a:solidFill>
              <a:effectLst/>
              <a:uLnTx/>
              <a:uFillTx/>
              <a:latin typeface=" Arial" panose="02020603050405020304"/>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 Arial" panose="02020603050405020304"/>
              </a:rPr>
              <a:t>Friendly and Threat Representation Sources</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 Arial" panose="02020603050405020304"/>
              </a:rPr>
              <a:t>Operational Concepts written by Capabilities Development and Integration Directorates (CDIDs) or the Futures and Concepts Center (FCC)</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 Arial" panose="02020603050405020304"/>
              </a:rPr>
              <a:t>Doctrine - </a:t>
            </a:r>
            <a:r>
              <a:rPr kumimoji="0" lang="en-US" sz="2400" b="0" i="0" u="none" strike="noStrike" kern="1200" cap="none" spc="0" normalizeH="0" baseline="0" noProof="0" dirty="0">
                <a:ln>
                  <a:noFill/>
                </a:ln>
                <a:solidFill>
                  <a:srgbClr val="0066CC"/>
                </a:solidFill>
                <a:effectLst/>
                <a:uLnTx/>
                <a:uFillTx/>
                <a:latin typeface=" Arial" panose="02020603050405020304"/>
                <a:hlinkClick r:id="rId3">
                  <a:extLst>
                    <a:ext uri="{A12FA001-AC4F-418D-AE19-62706E023703}">
                      <ahyp:hlinkClr xmlns:ahyp="http://schemas.microsoft.com/office/drawing/2018/hyperlinkcolor" val="tx"/>
                    </a:ext>
                  </a:extLst>
                </a:hlinkClick>
              </a:rPr>
              <a:t>https://armypubs.army.mil/</a:t>
            </a:r>
            <a:r>
              <a:rPr kumimoji="0" lang="en-US" sz="2400" b="0" i="0" u="none" strike="noStrike" kern="1200" cap="none" spc="0" normalizeH="0" baseline="0" noProof="0" dirty="0">
                <a:ln>
                  <a:noFill/>
                </a:ln>
                <a:solidFill>
                  <a:srgbClr val="0066CC"/>
                </a:solidFill>
                <a:effectLst/>
                <a:uLnTx/>
                <a:uFillTx/>
                <a:latin typeface=" Arial" panose="02020603050405020304"/>
              </a:rPr>
              <a:t> </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 Arial" panose="02020603050405020304"/>
              </a:rPr>
              <a:t>Army Training and Evaluation Outlines from the Army Training Network – </a:t>
            </a:r>
            <a:r>
              <a:rPr kumimoji="0" lang="en-US" sz="2400" b="0" i="1" u="none" strike="noStrike" kern="1200" cap="none" spc="0" normalizeH="0" baseline="0" noProof="0" dirty="0">
                <a:ln>
                  <a:noFill/>
                </a:ln>
                <a:solidFill>
                  <a:srgbClr val="000000"/>
                </a:solidFill>
                <a:effectLst/>
                <a:uLnTx/>
                <a:uFillTx/>
                <a:latin typeface=" Arial" panose="02020603050405020304"/>
              </a:rPr>
              <a:t>CAC Access required</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 Arial" panose="02020603050405020304"/>
              </a:rPr>
              <a:t>Military Role Players – FORSCOM Soldiers</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 Arial" panose="02020603050405020304"/>
              </a:rPr>
              <a:t>Threat Experts – AFC G2, TRADOC G2</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400" b="0" i="1" u="none" strike="noStrike" kern="1200" cap="none" spc="0" normalizeH="0" baseline="0" noProof="0" dirty="0">
              <a:ln>
                <a:noFill/>
              </a:ln>
              <a:solidFill>
                <a:srgbClr val="000000"/>
              </a:solidFill>
              <a:effectLst/>
              <a:uLnTx/>
              <a:uFillTx/>
              <a:latin typeface=" Arial" panose="02020603050405020304"/>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 Arial" panose="02020603050405020304"/>
              </a:rPr>
              <a:t>Terrain and Mapping Sources</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 Arial" panose="02020603050405020304"/>
              </a:rPr>
              <a:t>Army Geospatial Enterprise – </a:t>
            </a:r>
            <a:r>
              <a:rPr kumimoji="0" lang="en-US" sz="2400" b="0" i="1" u="none" strike="noStrike" kern="1200" cap="none" spc="0" normalizeH="0" baseline="0" noProof="0" dirty="0">
                <a:ln>
                  <a:noFill/>
                </a:ln>
                <a:solidFill>
                  <a:srgbClr val="000000"/>
                </a:solidFill>
                <a:effectLst/>
                <a:uLnTx/>
                <a:uFillTx/>
                <a:latin typeface=" Arial" panose="02020603050405020304"/>
              </a:rPr>
              <a:t>CAC Access required</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 Arial" panose="02020603050405020304"/>
              </a:rPr>
              <a:t>National Geospatial-Intelligence Agency (NGA) Portals - </a:t>
            </a:r>
            <a:r>
              <a:rPr kumimoji="0" lang="en-US" sz="2000" b="0" i="0" u="none" strike="noStrike" kern="1200" cap="none" spc="0" normalizeH="0" baseline="0" noProof="0" dirty="0">
                <a:ln>
                  <a:noFill/>
                </a:ln>
                <a:solidFill>
                  <a:srgbClr val="0066CC"/>
                </a:solidFill>
                <a:effectLst/>
                <a:uLnTx/>
                <a:uFillTx/>
                <a:latin typeface=" Arial" panose="02020603050405020304"/>
                <a:hlinkClick r:id="rId4">
                  <a:extLst>
                    <a:ext uri="{A12FA001-AC4F-418D-AE19-62706E023703}">
                      <ahyp:hlinkClr xmlns:ahyp="http://schemas.microsoft.com/office/drawing/2018/hyperlinkcolor" val="tx"/>
                    </a:ext>
                  </a:extLst>
                </a:hlinkClick>
              </a:rPr>
              <a:t>https://home.gs.mil/about</a:t>
            </a:r>
            <a:r>
              <a:rPr kumimoji="0" lang="en-US" sz="2000" b="0" i="0" u="none" strike="noStrike" kern="1200" cap="none" spc="0" normalizeH="0" baseline="0" noProof="0" dirty="0">
                <a:ln>
                  <a:noFill/>
                </a:ln>
                <a:solidFill>
                  <a:srgbClr val="0066CC"/>
                </a:solidFill>
                <a:effectLst/>
                <a:uLnTx/>
                <a:uFillTx/>
                <a:latin typeface=" Arial" panose="02020603050405020304"/>
              </a:rPr>
              <a:t> </a:t>
            </a:r>
          </a:p>
        </p:txBody>
      </p:sp>
      <p:sp>
        <p:nvSpPr>
          <p:cNvPr id="4" name="Slide Number Placeholder 2">
            <a:extLst>
              <a:ext uri="{FF2B5EF4-FFF2-40B4-BE49-F238E27FC236}">
                <a16:creationId xmlns:a16="http://schemas.microsoft.com/office/drawing/2014/main" id="{99F6E819-EC60-EB09-8503-45C89953413E}"/>
              </a:ext>
            </a:extLst>
          </p:cNvPr>
          <p:cNvSpPr txBox="1">
            <a:spLocks/>
          </p:cNvSpPr>
          <p:nvPr/>
        </p:nvSpPr>
        <p:spPr>
          <a:xfrm>
            <a:off x="10629519" y="6450624"/>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44</a:t>
            </a:fld>
            <a:endParaRPr lang="en-US" sz="1800"/>
          </a:p>
        </p:txBody>
      </p:sp>
    </p:spTree>
    <p:extLst>
      <p:ext uri="{BB962C8B-B14F-4D97-AF65-F5344CB8AC3E}">
        <p14:creationId xmlns:p14="http://schemas.microsoft.com/office/powerpoint/2010/main" val="3278348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Subject Matter Experts (1/3)</a:t>
            </a:r>
          </a:p>
        </p:txBody>
      </p:sp>
      <p:sp>
        <p:nvSpPr>
          <p:cNvPr id="3" name="TextBox 2"/>
          <p:cNvSpPr txBox="1"/>
          <p:nvPr/>
        </p:nvSpPr>
        <p:spPr>
          <a:xfrm>
            <a:off x="80210" y="1256312"/>
            <a:ext cx="12031579" cy="4585871"/>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Friendly Force Representation</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FORSCOM Soldiers are resourced to support operational maneuver </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The right grade or rank</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The right experience</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The right specialty or function</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Training on the concept, formation, or capability employed by the proponent</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Use of real mission command systems by military role players (MRPs)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a:ln>
                <a:noFill/>
              </a:ln>
              <a:solidFill>
                <a:srgbClr val="000000"/>
              </a:solidFill>
              <a:effectLst/>
              <a:uLnTx/>
              <a:uFillTx/>
              <a:latin typeface=" Arial" panose="02020603050405020304"/>
            </a:endParaRP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a:ln>
                <a:noFill/>
              </a:ln>
              <a:solidFill>
                <a:srgbClr val="000000"/>
              </a:solidFill>
              <a:effectLst/>
              <a:uLnTx/>
              <a:uFillTx/>
              <a:latin typeface=" Arial" panose="02020603050405020304"/>
            </a:endParaRPr>
          </a:p>
        </p:txBody>
      </p:sp>
      <p:sp>
        <p:nvSpPr>
          <p:cNvPr id="4" name="Slide Number Placeholder 2">
            <a:extLst>
              <a:ext uri="{FF2B5EF4-FFF2-40B4-BE49-F238E27FC236}">
                <a16:creationId xmlns:a16="http://schemas.microsoft.com/office/drawing/2014/main" id="{41BBE0C5-A874-686C-014C-24C9239F39D0}"/>
              </a:ext>
            </a:extLst>
          </p:cNvPr>
          <p:cNvSpPr txBox="1">
            <a:spLocks/>
          </p:cNvSpPr>
          <p:nvPr/>
        </p:nvSpPr>
        <p:spPr>
          <a:xfrm>
            <a:off x="10664688" y="6441832"/>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45</a:t>
            </a:fld>
            <a:endParaRPr lang="en-US" sz="1800"/>
          </a:p>
        </p:txBody>
      </p:sp>
    </p:spTree>
    <p:extLst>
      <p:ext uri="{BB962C8B-B14F-4D97-AF65-F5344CB8AC3E}">
        <p14:creationId xmlns:p14="http://schemas.microsoft.com/office/powerpoint/2010/main" val="2511358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Subject Matter Experts (2/3)</a:t>
            </a:r>
          </a:p>
        </p:txBody>
      </p:sp>
      <p:sp>
        <p:nvSpPr>
          <p:cNvPr id="3" name="TextBox 2"/>
          <p:cNvSpPr txBox="1"/>
          <p:nvPr/>
        </p:nvSpPr>
        <p:spPr>
          <a:xfrm>
            <a:off x="255181" y="1532759"/>
            <a:ext cx="12031579" cy="2985433"/>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800" b="0" i="0" u="none" strike="noStrike" kern="1200" cap="none" spc="0" normalizeH="0" baseline="0" noProof="0">
              <a:ln>
                <a:noFill/>
              </a:ln>
              <a:solidFill>
                <a:srgbClr val="000000"/>
              </a:solidFill>
              <a:effectLst/>
              <a:uLnTx/>
              <a:uFillTx/>
              <a:latin typeface=" Arial" panose="02020603050405020304"/>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Threat Force Representation</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AFC G2 provides future threat representation based on real intelligence</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Experts in employment of the threat force used</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Experts in the specific warfighting functions </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a:ln>
                <a:noFill/>
              </a:ln>
              <a:solidFill>
                <a:srgbClr val="000000"/>
              </a:solidFill>
              <a:effectLst/>
              <a:uLnTx/>
              <a:uFillTx/>
              <a:latin typeface=" Arial" panose="02020603050405020304"/>
            </a:endParaRPr>
          </a:p>
        </p:txBody>
      </p:sp>
      <p:sp>
        <p:nvSpPr>
          <p:cNvPr id="4" name="Slide Number Placeholder 2">
            <a:extLst>
              <a:ext uri="{FF2B5EF4-FFF2-40B4-BE49-F238E27FC236}">
                <a16:creationId xmlns:a16="http://schemas.microsoft.com/office/drawing/2014/main" id="{41BBE0C5-A874-686C-014C-24C9239F39D0}"/>
              </a:ext>
            </a:extLst>
          </p:cNvPr>
          <p:cNvSpPr txBox="1">
            <a:spLocks/>
          </p:cNvSpPr>
          <p:nvPr/>
        </p:nvSpPr>
        <p:spPr>
          <a:xfrm>
            <a:off x="10647104" y="6517065"/>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46</a:t>
            </a:fld>
            <a:endParaRPr lang="en-US" sz="1800"/>
          </a:p>
        </p:txBody>
      </p:sp>
    </p:spTree>
    <p:extLst>
      <p:ext uri="{BB962C8B-B14F-4D97-AF65-F5344CB8AC3E}">
        <p14:creationId xmlns:p14="http://schemas.microsoft.com/office/powerpoint/2010/main" val="3319040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Subject Matter Experts (3/3)</a:t>
            </a:r>
          </a:p>
        </p:txBody>
      </p:sp>
      <p:sp>
        <p:nvSpPr>
          <p:cNvPr id="3" name="TextBox 2"/>
          <p:cNvSpPr txBox="1"/>
          <p:nvPr/>
        </p:nvSpPr>
        <p:spPr>
          <a:xfrm>
            <a:off x="0" y="745950"/>
            <a:ext cx="12031579" cy="4832092"/>
          </a:xfrm>
          <a:prstGeom prst="rect">
            <a:avLst/>
          </a:prstGeom>
          <a:noFill/>
        </p:spPr>
        <p:txBody>
          <a:bodyPr wrap="square" rtlCol="0">
            <a:spAutoFit/>
          </a:bodyPr>
          <a:lstStyle/>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b="0" i="0" u="none" strike="noStrike" kern="1200" cap="none" spc="0" normalizeH="0" baseline="0" noProof="0">
              <a:ln>
                <a:noFill/>
              </a:ln>
              <a:solidFill>
                <a:srgbClr val="000000"/>
              </a:solidFill>
              <a:effectLst/>
              <a:uLnTx/>
              <a:uFillTx/>
              <a:latin typeface=" Arial" panose="02020603050405020304"/>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b="0" i="0" u="none" strike="noStrike" kern="1200" cap="none" spc="0" normalizeH="0" baseline="0" noProof="0">
                <a:ln>
                  <a:noFill/>
                </a:ln>
                <a:solidFill>
                  <a:srgbClr val="000000"/>
                </a:solidFill>
                <a:effectLst/>
                <a:uLnTx/>
                <a:uFillTx/>
                <a:latin typeface=" Arial" panose="02020603050405020304"/>
              </a:rPr>
              <a:t>Allies, Partner Nation, Host Nation or Civilian Representation</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b="0" i="0" u="none" strike="noStrike" kern="1200" cap="none" spc="0" normalizeH="0" baseline="0" noProof="0">
                <a:ln>
                  <a:noFill/>
                </a:ln>
                <a:solidFill>
                  <a:srgbClr val="000000"/>
                </a:solidFill>
                <a:effectLst/>
                <a:uLnTx/>
                <a:uFillTx/>
                <a:latin typeface=" Arial" panose="02020603050405020304"/>
              </a:rPr>
              <a:t>Security Force Assistance Brigade, State Department, Foreign Area Officers, Special Forces</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b="0" i="0" u="none" strike="noStrike" kern="1200" cap="none" spc="0" normalizeH="0" baseline="0" noProof="0">
                <a:ln>
                  <a:noFill/>
                </a:ln>
                <a:solidFill>
                  <a:srgbClr val="000000"/>
                </a:solidFill>
                <a:effectLst/>
                <a:uLnTx/>
                <a:uFillTx/>
                <a:latin typeface=" Arial" panose="02020603050405020304"/>
              </a:rPr>
              <a:t>Experts on specific aspects required for your simulation objectives</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b="0" i="0" u="none" strike="noStrike" kern="1200" cap="none" spc="0" normalizeH="0" baseline="0" noProof="0">
              <a:ln>
                <a:noFill/>
              </a:ln>
              <a:solidFill>
                <a:srgbClr val="000000"/>
              </a:solidFill>
              <a:effectLst/>
              <a:uLnTx/>
              <a:uFillTx/>
              <a:latin typeface=" Arial" panose="02020603050405020304"/>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b="0" i="0" u="none" strike="noStrike" kern="1200" cap="none" spc="0" normalizeH="0" baseline="0" noProof="0">
                <a:ln>
                  <a:noFill/>
                </a:ln>
                <a:solidFill>
                  <a:srgbClr val="000000"/>
                </a:solidFill>
                <a:effectLst/>
                <a:uLnTx/>
                <a:uFillTx/>
                <a:latin typeface=" Arial" panose="02020603050405020304"/>
              </a:rPr>
              <a:t>Simulation Interactors (the person actually moving entities or units in the model)</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a:ln>
                <a:noFill/>
              </a:ln>
              <a:solidFill>
                <a:srgbClr val="000000"/>
              </a:solidFill>
              <a:effectLst/>
              <a:uLnTx/>
              <a:uFillTx/>
              <a:latin typeface=" Arial" panose="02020603050405020304"/>
            </a:endParaRPr>
          </a:p>
        </p:txBody>
      </p:sp>
      <p:sp>
        <p:nvSpPr>
          <p:cNvPr id="4" name="Slide Number Placeholder 2">
            <a:extLst>
              <a:ext uri="{FF2B5EF4-FFF2-40B4-BE49-F238E27FC236}">
                <a16:creationId xmlns:a16="http://schemas.microsoft.com/office/drawing/2014/main" id="{41BBE0C5-A874-686C-014C-24C9239F39D0}"/>
              </a:ext>
            </a:extLst>
          </p:cNvPr>
          <p:cNvSpPr txBox="1">
            <a:spLocks/>
          </p:cNvSpPr>
          <p:nvPr/>
        </p:nvSpPr>
        <p:spPr>
          <a:xfrm>
            <a:off x="10638311" y="6517065"/>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47</a:t>
            </a:fld>
            <a:endParaRPr lang="en-US" sz="1800"/>
          </a:p>
        </p:txBody>
      </p:sp>
    </p:spTree>
    <p:extLst>
      <p:ext uri="{BB962C8B-B14F-4D97-AF65-F5344CB8AC3E}">
        <p14:creationId xmlns:p14="http://schemas.microsoft.com/office/powerpoint/2010/main" val="17701254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397039" y="80599"/>
            <a:ext cx="74168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solidFill>
                  <a:srgbClr val="FFFFFF"/>
                </a:solidFill>
                <a:effectLst/>
                <a:uLnTx/>
                <a:uFillTx/>
                <a:latin typeface="Tahoma"/>
                <a:ea typeface="+mj-ea"/>
                <a:cs typeface="+mj-cs"/>
              </a:rPr>
              <a:t>Scenario Use Over Time 1/2</a:t>
            </a:r>
          </a:p>
        </p:txBody>
      </p:sp>
      <p:sp>
        <p:nvSpPr>
          <p:cNvPr id="2" name="Slide Number Placeholder 2">
            <a:extLst>
              <a:ext uri="{FF2B5EF4-FFF2-40B4-BE49-F238E27FC236}">
                <a16:creationId xmlns:a16="http://schemas.microsoft.com/office/drawing/2014/main" id="{BB12BE37-56A3-7BAA-69DB-A6DCBD75110A}"/>
              </a:ext>
            </a:extLst>
          </p:cNvPr>
          <p:cNvSpPr txBox="1">
            <a:spLocks/>
          </p:cNvSpPr>
          <p:nvPr/>
        </p:nvSpPr>
        <p:spPr>
          <a:xfrm>
            <a:off x="10647103" y="6517065"/>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48</a:t>
            </a:fld>
            <a:endParaRPr lang="en-US" sz="1800"/>
          </a:p>
        </p:txBody>
      </p:sp>
      <p:sp>
        <p:nvSpPr>
          <p:cNvPr id="53" name="TextBox 52">
            <a:extLst>
              <a:ext uri="{FF2B5EF4-FFF2-40B4-BE49-F238E27FC236}">
                <a16:creationId xmlns:a16="http://schemas.microsoft.com/office/drawing/2014/main" id="{30A52D43-B356-EDA0-2FDF-5DE21312FEF4}"/>
              </a:ext>
            </a:extLst>
          </p:cNvPr>
          <p:cNvSpPr txBox="1"/>
          <p:nvPr/>
        </p:nvSpPr>
        <p:spPr>
          <a:xfrm>
            <a:off x="-236624" y="1218906"/>
            <a:ext cx="2472956" cy="584775"/>
          </a:xfrm>
          <a:prstGeom prst="rect">
            <a:avLst/>
          </a:prstGeom>
          <a:noFill/>
        </p:spPr>
        <p:txBody>
          <a:bodyPr wrap="square" rtlCol="0">
            <a:spAutoFit/>
          </a:bodyPr>
          <a:lstStyle/>
          <a:p>
            <a:pPr algn="ctr"/>
            <a:r>
              <a:rPr lang="en-US" sz="1600">
                <a:latin typeface=" Arial"/>
              </a:rPr>
              <a:t>Mission Analysis</a:t>
            </a:r>
          </a:p>
          <a:p>
            <a:pPr algn="ctr"/>
            <a:r>
              <a:rPr lang="en-US" sz="1600">
                <a:latin typeface=" Arial"/>
              </a:rPr>
              <a:t> (MA)</a:t>
            </a:r>
          </a:p>
        </p:txBody>
      </p:sp>
      <p:grpSp>
        <p:nvGrpSpPr>
          <p:cNvPr id="72" name="Group 71">
            <a:extLst>
              <a:ext uri="{FF2B5EF4-FFF2-40B4-BE49-F238E27FC236}">
                <a16:creationId xmlns:a16="http://schemas.microsoft.com/office/drawing/2014/main" id="{AE9C2A8C-CDB4-A73A-7849-1A278710C5CF}"/>
              </a:ext>
            </a:extLst>
          </p:cNvPr>
          <p:cNvGrpSpPr/>
          <p:nvPr/>
        </p:nvGrpSpPr>
        <p:grpSpPr>
          <a:xfrm>
            <a:off x="8063368" y="2866306"/>
            <a:ext cx="2315544" cy="564379"/>
            <a:chOff x="4797637" y="2262147"/>
            <a:chExt cx="2315544" cy="564379"/>
          </a:xfrm>
        </p:grpSpPr>
        <p:sp>
          <p:nvSpPr>
            <p:cNvPr id="55" name="TextBox 54">
              <a:extLst>
                <a:ext uri="{FF2B5EF4-FFF2-40B4-BE49-F238E27FC236}">
                  <a16:creationId xmlns:a16="http://schemas.microsoft.com/office/drawing/2014/main" id="{B7FD5D29-3FDF-0B27-B363-60E257AE9314}"/>
                </a:ext>
              </a:extLst>
            </p:cNvPr>
            <p:cNvSpPr txBox="1"/>
            <p:nvPr/>
          </p:nvSpPr>
          <p:spPr>
            <a:xfrm>
              <a:off x="4797637" y="2262147"/>
              <a:ext cx="2315544" cy="461665"/>
            </a:xfrm>
            <a:prstGeom prst="rect">
              <a:avLst/>
            </a:prstGeom>
            <a:noFill/>
          </p:spPr>
          <p:txBody>
            <a:bodyPr wrap="square" rtlCol="0">
              <a:spAutoFit/>
            </a:bodyPr>
            <a:lstStyle/>
            <a:p>
              <a:r>
                <a:rPr lang="en-US" sz="2400">
                  <a:solidFill>
                    <a:srgbClr val="C00000"/>
                  </a:solidFill>
                  <a:latin typeface=" Arial"/>
                </a:rPr>
                <a:t>Execution</a:t>
              </a:r>
            </a:p>
          </p:txBody>
        </p:sp>
        <p:cxnSp>
          <p:nvCxnSpPr>
            <p:cNvPr id="56" name="Straight Arrow Connector 55">
              <a:extLst>
                <a:ext uri="{FF2B5EF4-FFF2-40B4-BE49-F238E27FC236}">
                  <a16:creationId xmlns:a16="http://schemas.microsoft.com/office/drawing/2014/main" id="{A5D5A067-A5E2-C0BC-D585-C033E922A1F3}"/>
                </a:ext>
              </a:extLst>
            </p:cNvPr>
            <p:cNvCxnSpPr/>
            <p:nvPr/>
          </p:nvCxnSpPr>
          <p:spPr>
            <a:xfrm>
              <a:off x="4905584" y="2826526"/>
              <a:ext cx="1530334" cy="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CC336F57-4256-44CE-9682-B5C372935BBA}"/>
              </a:ext>
            </a:extLst>
          </p:cNvPr>
          <p:cNvGrpSpPr/>
          <p:nvPr/>
        </p:nvGrpSpPr>
        <p:grpSpPr>
          <a:xfrm>
            <a:off x="7230609" y="4453491"/>
            <a:ext cx="2315544" cy="564379"/>
            <a:chOff x="4512979" y="2262147"/>
            <a:chExt cx="2315544" cy="564379"/>
          </a:xfrm>
        </p:grpSpPr>
        <p:sp>
          <p:nvSpPr>
            <p:cNvPr id="74" name="TextBox 73">
              <a:extLst>
                <a:ext uri="{FF2B5EF4-FFF2-40B4-BE49-F238E27FC236}">
                  <a16:creationId xmlns:a16="http://schemas.microsoft.com/office/drawing/2014/main" id="{95B0D35B-B07F-ABA4-90F2-F9623DFC62E1}"/>
                </a:ext>
              </a:extLst>
            </p:cNvPr>
            <p:cNvSpPr txBox="1"/>
            <p:nvPr/>
          </p:nvSpPr>
          <p:spPr>
            <a:xfrm>
              <a:off x="4512979" y="2262147"/>
              <a:ext cx="2315544" cy="461665"/>
            </a:xfrm>
            <a:prstGeom prst="rect">
              <a:avLst/>
            </a:prstGeom>
            <a:noFill/>
          </p:spPr>
          <p:txBody>
            <a:bodyPr wrap="square" rtlCol="0">
              <a:spAutoFit/>
            </a:bodyPr>
            <a:lstStyle/>
            <a:p>
              <a:pPr algn="ctr"/>
              <a:r>
                <a:rPr lang="en-US" sz="2400">
                  <a:solidFill>
                    <a:srgbClr val="7030A0"/>
                  </a:solidFill>
                  <a:latin typeface=" Arial"/>
                </a:rPr>
                <a:t>Set Up</a:t>
              </a:r>
            </a:p>
          </p:txBody>
        </p:sp>
        <p:cxnSp>
          <p:nvCxnSpPr>
            <p:cNvPr id="75" name="Straight Arrow Connector 74">
              <a:extLst>
                <a:ext uri="{FF2B5EF4-FFF2-40B4-BE49-F238E27FC236}">
                  <a16:creationId xmlns:a16="http://schemas.microsoft.com/office/drawing/2014/main" id="{3FD5A50E-4638-66C2-B380-DAB4AB8369D2}"/>
                </a:ext>
              </a:extLst>
            </p:cNvPr>
            <p:cNvCxnSpPr/>
            <p:nvPr/>
          </p:nvCxnSpPr>
          <p:spPr>
            <a:xfrm>
              <a:off x="4905584" y="2826526"/>
              <a:ext cx="1530334" cy="0"/>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5B66B769-195A-5129-BD03-33FCE62DAF6C}"/>
              </a:ext>
            </a:extLst>
          </p:cNvPr>
          <p:cNvGrpSpPr/>
          <p:nvPr/>
        </p:nvGrpSpPr>
        <p:grpSpPr>
          <a:xfrm>
            <a:off x="5523399" y="4474070"/>
            <a:ext cx="2315544" cy="523220"/>
            <a:chOff x="4512979" y="2262147"/>
            <a:chExt cx="2315544" cy="523220"/>
          </a:xfrm>
        </p:grpSpPr>
        <p:sp>
          <p:nvSpPr>
            <p:cNvPr id="77" name="TextBox 76">
              <a:extLst>
                <a:ext uri="{FF2B5EF4-FFF2-40B4-BE49-F238E27FC236}">
                  <a16:creationId xmlns:a16="http://schemas.microsoft.com/office/drawing/2014/main" id="{0D30EA7B-F682-61B1-65DB-A1AC75B3C034}"/>
                </a:ext>
              </a:extLst>
            </p:cNvPr>
            <p:cNvSpPr txBox="1"/>
            <p:nvPr/>
          </p:nvSpPr>
          <p:spPr>
            <a:xfrm>
              <a:off x="4512979" y="2262147"/>
              <a:ext cx="2315544" cy="461665"/>
            </a:xfrm>
            <a:prstGeom prst="rect">
              <a:avLst/>
            </a:prstGeom>
            <a:noFill/>
          </p:spPr>
          <p:txBody>
            <a:bodyPr wrap="square" rtlCol="0">
              <a:spAutoFit/>
            </a:bodyPr>
            <a:lstStyle/>
            <a:p>
              <a:pPr algn="ctr"/>
              <a:r>
                <a:rPr lang="en-US" sz="2400">
                  <a:solidFill>
                    <a:srgbClr val="3366CC"/>
                  </a:solidFill>
                  <a:latin typeface=" Arial"/>
                </a:rPr>
                <a:t>V&amp;V</a:t>
              </a:r>
            </a:p>
          </p:txBody>
        </p:sp>
        <p:cxnSp>
          <p:nvCxnSpPr>
            <p:cNvPr id="78" name="Straight Arrow Connector 77">
              <a:extLst>
                <a:ext uri="{FF2B5EF4-FFF2-40B4-BE49-F238E27FC236}">
                  <a16:creationId xmlns:a16="http://schemas.microsoft.com/office/drawing/2014/main" id="{723BFB3F-43B2-D275-8726-BC2606E78252}"/>
                </a:ext>
              </a:extLst>
            </p:cNvPr>
            <p:cNvCxnSpPr>
              <a:cxnSpLocks/>
            </p:cNvCxnSpPr>
            <p:nvPr/>
          </p:nvCxnSpPr>
          <p:spPr>
            <a:xfrm>
              <a:off x="5258316" y="2785367"/>
              <a:ext cx="849203" cy="0"/>
            </a:xfrm>
            <a:prstGeom prst="straightConnector1">
              <a:avLst/>
            </a:prstGeom>
            <a:ln w="38100">
              <a:solidFill>
                <a:srgbClr val="0066CC"/>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2B813735-FE6C-4023-B648-676175A6FF86}"/>
              </a:ext>
            </a:extLst>
          </p:cNvPr>
          <p:cNvGrpSpPr/>
          <p:nvPr/>
        </p:nvGrpSpPr>
        <p:grpSpPr>
          <a:xfrm>
            <a:off x="4327446" y="3621598"/>
            <a:ext cx="4300529" cy="547439"/>
            <a:chOff x="3418261" y="2279087"/>
            <a:chExt cx="4300529" cy="547439"/>
          </a:xfrm>
        </p:grpSpPr>
        <p:sp>
          <p:nvSpPr>
            <p:cNvPr id="81" name="TextBox 80">
              <a:extLst>
                <a:ext uri="{FF2B5EF4-FFF2-40B4-BE49-F238E27FC236}">
                  <a16:creationId xmlns:a16="http://schemas.microsoft.com/office/drawing/2014/main" id="{417523F9-D511-44BA-DCA1-57116DDBD546}"/>
                </a:ext>
              </a:extLst>
            </p:cNvPr>
            <p:cNvSpPr txBox="1"/>
            <p:nvPr/>
          </p:nvSpPr>
          <p:spPr>
            <a:xfrm>
              <a:off x="4220145" y="2279087"/>
              <a:ext cx="2749151" cy="523220"/>
            </a:xfrm>
            <a:prstGeom prst="rect">
              <a:avLst/>
            </a:prstGeom>
            <a:noFill/>
            <a:ln>
              <a:noFill/>
            </a:ln>
          </p:spPr>
          <p:txBody>
            <a:bodyPr wrap="square" rtlCol="0">
              <a:spAutoFit/>
            </a:bodyPr>
            <a:lstStyle/>
            <a:p>
              <a:pPr algn="ctr"/>
              <a:r>
                <a:rPr lang="en-US" sz="2800">
                  <a:solidFill>
                    <a:srgbClr val="00B050"/>
                  </a:solidFill>
                  <a:latin typeface=" Arial"/>
                </a:rPr>
                <a:t>Scenario Dev.</a:t>
              </a:r>
            </a:p>
          </p:txBody>
        </p:sp>
        <p:cxnSp>
          <p:nvCxnSpPr>
            <p:cNvPr id="82" name="Straight Arrow Connector 81">
              <a:extLst>
                <a:ext uri="{FF2B5EF4-FFF2-40B4-BE49-F238E27FC236}">
                  <a16:creationId xmlns:a16="http://schemas.microsoft.com/office/drawing/2014/main" id="{0ADD5844-11C5-19EA-BA28-0C07523E5C02}"/>
                </a:ext>
              </a:extLst>
            </p:cNvPr>
            <p:cNvCxnSpPr>
              <a:cxnSpLocks/>
            </p:cNvCxnSpPr>
            <p:nvPr/>
          </p:nvCxnSpPr>
          <p:spPr>
            <a:xfrm>
              <a:off x="3418261" y="2826526"/>
              <a:ext cx="4300529"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6121EF35-6372-3B80-CE9D-0947A8983933}"/>
              </a:ext>
            </a:extLst>
          </p:cNvPr>
          <p:cNvGrpSpPr/>
          <p:nvPr/>
        </p:nvGrpSpPr>
        <p:grpSpPr>
          <a:xfrm>
            <a:off x="2119943" y="4453491"/>
            <a:ext cx="3876170" cy="564379"/>
            <a:chOff x="3812759" y="2262147"/>
            <a:chExt cx="3876170" cy="564379"/>
          </a:xfrm>
        </p:grpSpPr>
        <p:sp>
          <p:nvSpPr>
            <p:cNvPr id="85" name="TextBox 84">
              <a:extLst>
                <a:ext uri="{FF2B5EF4-FFF2-40B4-BE49-F238E27FC236}">
                  <a16:creationId xmlns:a16="http://schemas.microsoft.com/office/drawing/2014/main" id="{F6A7F967-FE79-1774-9FF6-84B7A1BAE9AC}"/>
                </a:ext>
              </a:extLst>
            </p:cNvPr>
            <p:cNvSpPr txBox="1"/>
            <p:nvPr/>
          </p:nvSpPr>
          <p:spPr>
            <a:xfrm>
              <a:off x="4512979" y="2262147"/>
              <a:ext cx="2315544" cy="461665"/>
            </a:xfrm>
            <a:prstGeom prst="rect">
              <a:avLst/>
            </a:prstGeom>
            <a:noFill/>
          </p:spPr>
          <p:txBody>
            <a:bodyPr wrap="square" rtlCol="0">
              <a:spAutoFit/>
            </a:bodyPr>
            <a:lstStyle/>
            <a:p>
              <a:pPr algn="ctr"/>
              <a:r>
                <a:rPr lang="en-US" sz="2400">
                  <a:solidFill>
                    <a:srgbClr val="3366CC"/>
                  </a:solidFill>
                  <a:latin typeface=" Arial"/>
                </a:rPr>
                <a:t>Integration</a:t>
              </a:r>
            </a:p>
          </p:txBody>
        </p:sp>
        <p:cxnSp>
          <p:nvCxnSpPr>
            <p:cNvPr id="86" name="Straight Arrow Connector 85">
              <a:extLst>
                <a:ext uri="{FF2B5EF4-FFF2-40B4-BE49-F238E27FC236}">
                  <a16:creationId xmlns:a16="http://schemas.microsoft.com/office/drawing/2014/main" id="{00CD223A-50E2-6669-A7C1-FAA2CE6959CB}"/>
                </a:ext>
              </a:extLst>
            </p:cNvPr>
            <p:cNvCxnSpPr>
              <a:cxnSpLocks/>
            </p:cNvCxnSpPr>
            <p:nvPr/>
          </p:nvCxnSpPr>
          <p:spPr>
            <a:xfrm>
              <a:off x="3812759" y="2826526"/>
              <a:ext cx="3876170" cy="0"/>
            </a:xfrm>
            <a:prstGeom prst="straightConnector1">
              <a:avLst/>
            </a:prstGeom>
            <a:ln w="38100">
              <a:solidFill>
                <a:srgbClr val="3366CC"/>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CD13E1EB-F491-5889-2D0D-C9C44AE55B15}"/>
              </a:ext>
            </a:extLst>
          </p:cNvPr>
          <p:cNvGrpSpPr/>
          <p:nvPr/>
        </p:nvGrpSpPr>
        <p:grpSpPr>
          <a:xfrm>
            <a:off x="319603" y="3766370"/>
            <a:ext cx="2315544" cy="523220"/>
            <a:chOff x="4512979" y="2262147"/>
            <a:chExt cx="2315544" cy="523220"/>
          </a:xfrm>
        </p:grpSpPr>
        <p:sp>
          <p:nvSpPr>
            <p:cNvPr id="88" name="TextBox 87">
              <a:extLst>
                <a:ext uri="{FF2B5EF4-FFF2-40B4-BE49-F238E27FC236}">
                  <a16:creationId xmlns:a16="http://schemas.microsoft.com/office/drawing/2014/main" id="{9FF52F33-2108-5A51-40BF-057F68325F7A}"/>
                </a:ext>
              </a:extLst>
            </p:cNvPr>
            <p:cNvSpPr txBox="1"/>
            <p:nvPr/>
          </p:nvSpPr>
          <p:spPr>
            <a:xfrm>
              <a:off x="4512979" y="2262147"/>
              <a:ext cx="2315544" cy="461665"/>
            </a:xfrm>
            <a:prstGeom prst="rect">
              <a:avLst/>
            </a:prstGeom>
            <a:noFill/>
          </p:spPr>
          <p:txBody>
            <a:bodyPr wrap="square" rtlCol="0">
              <a:spAutoFit/>
            </a:bodyPr>
            <a:lstStyle/>
            <a:p>
              <a:pPr algn="ctr"/>
              <a:r>
                <a:rPr lang="en-US" sz="2400">
                  <a:solidFill>
                    <a:srgbClr val="3366CC"/>
                  </a:solidFill>
                  <a:latin typeface=" Arial"/>
                </a:rPr>
                <a:t>Data Req.</a:t>
              </a:r>
            </a:p>
          </p:txBody>
        </p:sp>
        <p:cxnSp>
          <p:nvCxnSpPr>
            <p:cNvPr id="89" name="Straight Arrow Connector 88">
              <a:extLst>
                <a:ext uri="{FF2B5EF4-FFF2-40B4-BE49-F238E27FC236}">
                  <a16:creationId xmlns:a16="http://schemas.microsoft.com/office/drawing/2014/main" id="{3BA2912C-C11E-4144-58F0-985C17457907}"/>
                </a:ext>
              </a:extLst>
            </p:cNvPr>
            <p:cNvCxnSpPr>
              <a:cxnSpLocks/>
            </p:cNvCxnSpPr>
            <p:nvPr/>
          </p:nvCxnSpPr>
          <p:spPr>
            <a:xfrm>
              <a:off x="5258316" y="2785367"/>
              <a:ext cx="849203" cy="0"/>
            </a:xfrm>
            <a:prstGeom prst="straightConnector1">
              <a:avLst/>
            </a:prstGeom>
            <a:ln w="38100">
              <a:solidFill>
                <a:srgbClr val="0066CC"/>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FF584205-09E3-B247-AA79-E348998CAD46}"/>
              </a:ext>
            </a:extLst>
          </p:cNvPr>
          <p:cNvGrpSpPr/>
          <p:nvPr/>
        </p:nvGrpSpPr>
        <p:grpSpPr>
          <a:xfrm>
            <a:off x="2119943" y="2829214"/>
            <a:ext cx="2953794" cy="523207"/>
            <a:chOff x="4905584" y="2303319"/>
            <a:chExt cx="2953794" cy="523207"/>
          </a:xfrm>
        </p:grpSpPr>
        <p:sp>
          <p:nvSpPr>
            <p:cNvPr id="91" name="TextBox 90">
              <a:extLst>
                <a:ext uri="{FF2B5EF4-FFF2-40B4-BE49-F238E27FC236}">
                  <a16:creationId xmlns:a16="http://schemas.microsoft.com/office/drawing/2014/main" id="{10158E90-C47D-6C6D-A5A0-72328BAE0EAD}"/>
                </a:ext>
              </a:extLst>
            </p:cNvPr>
            <p:cNvSpPr txBox="1"/>
            <p:nvPr/>
          </p:nvSpPr>
          <p:spPr>
            <a:xfrm>
              <a:off x="5299946" y="2303319"/>
              <a:ext cx="2315544" cy="461665"/>
            </a:xfrm>
            <a:prstGeom prst="rect">
              <a:avLst/>
            </a:prstGeom>
            <a:noFill/>
          </p:spPr>
          <p:txBody>
            <a:bodyPr wrap="square" rtlCol="0">
              <a:spAutoFit/>
            </a:bodyPr>
            <a:lstStyle/>
            <a:p>
              <a:pPr algn="ctr"/>
              <a:r>
                <a:rPr lang="en-US" sz="2400">
                  <a:solidFill>
                    <a:schemeClr val="accent2">
                      <a:lumMod val="75000"/>
                    </a:schemeClr>
                  </a:solidFill>
                  <a:latin typeface=" Arial"/>
                </a:rPr>
                <a:t>DCMP</a:t>
              </a:r>
            </a:p>
          </p:txBody>
        </p:sp>
        <p:cxnSp>
          <p:nvCxnSpPr>
            <p:cNvPr id="92" name="Straight Arrow Connector 91">
              <a:extLst>
                <a:ext uri="{FF2B5EF4-FFF2-40B4-BE49-F238E27FC236}">
                  <a16:creationId xmlns:a16="http://schemas.microsoft.com/office/drawing/2014/main" id="{021D6087-0169-A48C-3548-72134A592EBF}"/>
                </a:ext>
              </a:extLst>
            </p:cNvPr>
            <p:cNvCxnSpPr>
              <a:cxnSpLocks/>
            </p:cNvCxnSpPr>
            <p:nvPr/>
          </p:nvCxnSpPr>
          <p:spPr>
            <a:xfrm>
              <a:off x="4905584" y="2826526"/>
              <a:ext cx="2953794" cy="0"/>
            </a:xfrm>
            <a:prstGeom prst="straightConnector1">
              <a:avLst/>
            </a:prstGeom>
            <a:ln w="3810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E0C9CC1B-DDBF-DEE1-EAD6-71E6DBCA0E69}"/>
              </a:ext>
            </a:extLst>
          </p:cNvPr>
          <p:cNvGrpSpPr/>
          <p:nvPr/>
        </p:nvGrpSpPr>
        <p:grpSpPr>
          <a:xfrm>
            <a:off x="1979350" y="1239487"/>
            <a:ext cx="2247272" cy="1338606"/>
            <a:chOff x="-1533525" y="2149581"/>
            <a:chExt cx="419303" cy="252608"/>
          </a:xfrm>
        </p:grpSpPr>
        <p:sp>
          <p:nvSpPr>
            <p:cNvPr id="94" name="4-Point Star 290">
              <a:extLst>
                <a:ext uri="{FF2B5EF4-FFF2-40B4-BE49-F238E27FC236}">
                  <a16:creationId xmlns:a16="http://schemas.microsoft.com/office/drawing/2014/main" id="{FB30582A-892F-0B93-ABFB-DEF32453F853}"/>
                </a:ext>
              </a:extLst>
            </p:cNvPr>
            <p:cNvSpPr/>
            <p:nvPr/>
          </p:nvSpPr>
          <p:spPr>
            <a:xfrm>
              <a:off x="-1420427" y="2265029"/>
              <a:ext cx="137160" cy="137160"/>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36296DBD-ADBA-592B-8901-D0AA4B1AF797}"/>
                </a:ext>
              </a:extLst>
            </p:cNvPr>
            <p:cNvSpPr txBox="1"/>
            <p:nvPr/>
          </p:nvSpPr>
          <p:spPr>
            <a:xfrm>
              <a:off x="-1533525" y="2149581"/>
              <a:ext cx="419303" cy="110353"/>
            </a:xfrm>
            <a:prstGeom prst="rect">
              <a:avLst/>
            </a:prstGeom>
            <a:noFill/>
          </p:spPr>
          <p:txBody>
            <a:bodyPr wrap="square" rtlCol="0">
              <a:spAutoFit/>
            </a:bodyPr>
            <a:lstStyle/>
            <a:p>
              <a:pPr algn="ctr"/>
              <a:r>
                <a:rPr lang="en-US" sz="1600">
                  <a:latin typeface=" Arial"/>
                </a:rPr>
                <a:t>Initial Planning Conf. (IPC)</a:t>
              </a:r>
            </a:p>
          </p:txBody>
        </p:sp>
      </p:grpSp>
      <p:sp>
        <p:nvSpPr>
          <p:cNvPr id="98" name="TextBox 97">
            <a:extLst>
              <a:ext uri="{FF2B5EF4-FFF2-40B4-BE49-F238E27FC236}">
                <a16:creationId xmlns:a16="http://schemas.microsoft.com/office/drawing/2014/main" id="{4E19CEF7-EB15-CCAD-C6EB-0702CC4D701C}"/>
              </a:ext>
            </a:extLst>
          </p:cNvPr>
          <p:cNvSpPr txBox="1"/>
          <p:nvPr/>
        </p:nvSpPr>
        <p:spPr>
          <a:xfrm>
            <a:off x="3993815" y="1200490"/>
            <a:ext cx="3300800" cy="584775"/>
          </a:xfrm>
          <a:prstGeom prst="rect">
            <a:avLst/>
          </a:prstGeom>
          <a:noFill/>
        </p:spPr>
        <p:txBody>
          <a:bodyPr wrap="square" rtlCol="0">
            <a:spAutoFit/>
          </a:bodyPr>
          <a:lstStyle/>
          <a:p>
            <a:pPr algn="ctr"/>
            <a:r>
              <a:rPr lang="en-US" sz="1600">
                <a:latin typeface=" Arial"/>
              </a:rPr>
              <a:t>Main Planning Conf. </a:t>
            </a:r>
          </a:p>
          <a:p>
            <a:pPr algn="ctr"/>
            <a:r>
              <a:rPr lang="en-US" sz="1600">
                <a:latin typeface=" Arial"/>
              </a:rPr>
              <a:t>(MPC)</a:t>
            </a:r>
          </a:p>
        </p:txBody>
      </p:sp>
      <p:sp>
        <p:nvSpPr>
          <p:cNvPr id="101" name="TextBox 100">
            <a:extLst>
              <a:ext uri="{FF2B5EF4-FFF2-40B4-BE49-F238E27FC236}">
                <a16:creationId xmlns:a16="http://schemas.microsoft.com/office/drawing/2014/main" id="{CBD453FA-3E26-22E4-F42D-9A20A1CC32FC}"/>
              </a:ext>
            </a:extLst>
          </p:cNvPr>
          <p:cNvSpPr txBox="1"/>
          <p:nvPr/>
        </p:nvSpPr>
        <p:spPr>
          <a:xfrm>
            <a:off x="6944833" y="1239487"/>
            <a:ext cx="2963417" cy="338554"/>
          </a:xfrm>
          <a:prstGeom prst="rect">
            <a:avLst/>
          </a:prstGeom>
          <a:noFill/>
        </p:spPr>
        <p:txBody>
          <a:bodyPr wrap="square" rtlCol="0">
            <a:spAutoFit/>
          </a:bodyPr>
          <a:lstStyle/>
          <a:p>
            <a:pPr algn="ctr"/>
            <a:r>
              <a:rPr lang="en-US" sz="1600">
                <a:latin typeface=" Arial"/>
              </a:rPr>
              <a:t>Final Planning Conf. (FPC)</a:t>
            </a:r>
          </a:p>
        </p:txBody>
      </p:sp>
      <p:grpSp>
        <p:nvGrpSpPr>
          <p:cNvPr id="110" name="Group 109">
            <a:extLst>
              <a:ext uri="{FF2B5EF4-FFF2-40B4-BE49-F238E27FC236}">
                <a16:creationId xmlns:a16="http://schemas.microsoft.com/office/drawing/2014/main" id="{34A69984-0100-1157-9829-7E5C25D4A850}"/>
              </a:ext>
            </a:extLst>
          </p:cNvPr>
          <p:cNvGrpSpPr/>
          <p:nvPr/>
        </p:nvGrpSpPr>
        <p:grpSpPr>
          <a:xfrm>
            <a:off x="8936482" y="4188249"/>
            <a:ext cx="3240659" cy="830997"/>
            <a:chOff x="3618668" y="2262146"/>
            <a:chExt cx="3240659" cy="830997"/>
          </a:xfrm>
        </p:grpSpPr>
        <p:sp>
          <p:nvSpPr>
            <p:cNvPr id="111" name="TextBox 110">
              <a:extLst>
                <a:ext uri="{FF2B5EF4-FFF2-40B4-BE49-F238E27FC236}">
                  <a16:creationId xmlns:a16="http://schemas.microsoft.com/office/drawing/2014/main" id="{4A52BF2E-7796-5092-C7FE-AF2126F94FA1}"/>
                </a:ext>
              </a:extLst>
            </p:cNvPr>
            <p:cNvSpPr txBox="1"/>
            <p:nvPr/>
          </p:nvSpPr>
          <p:spPr>
            <a:xfrm>
              <a:off x="3684751" y="2262146"/>
              <a:ext cx="2952852" cy="830997"/>
            </a:xfrm>
            <a:prstGeom prst="rect">
              <a:avLst/>
            </a:prstGeom>
            <a:noFill/>
          </p:spPr>
          <p:txBody>
            <a:bodyPr wrap="square" rtlCol="0">
              <a:spAutoFit/>
            </a:bodyPr>
            <a:lstStyle/>
            <a:p>
              <a:pPr algn="ctr"/>
              <a:r>
                <a:rPr lang="en-US" sz="2400">
                  <a:solidFill>
                    <a:schemeClr val="accent2">
                      <a:lumMod val="75000"/>
                    </a:schemeClr>
                  </a:solidFill>
                  <a:latin typeface=" Arial"/>
                </a:rPr>
                <a:t>Analysis and </a:t>
              </a:r>
            </a:p>
            <a:p>
              <a:pPr algn="ctr"/>
              <a:r>
                <a:rPr lang="en-US" sz="2400">
                  <a:solidFill>
                    <a:schemeClr val="accent2">
                      <a:lumMod val="75000"/>
                    </a:schemeClr>
                  </a:solidFill>
                  <a:latin typeface=" Arial"/>
                </a:rPr>
                <a:t>Reporting</a:t>
              </a:r>
            </a:p>
          </p:txBody>
        </p:sp>
        <p:cxnSp>
          <p:nvCxnSpPr>
            <p:cNvPr id="112" name="Straight Arrow Connector 111">
              <a:extLst>
                <a:ext uri="{FF2B5EF4-FFF2-40B4-BE49-F238E27FC236}">
                  <a16:creationId xmlns:a16="http://schemas.microsoft.com/office/drawing/2014/main" id="{0CDBF772-E3F3-50DF-1900-84299EA1DDA6}"/>
                </a:ext>
              </a:extLst>
            </p:cNvPr>
            <p:cNvCxnSpPr>
              <a:cxnSpLocks/>
            </p:cNvCxnSpPr>
            <p:nvPr/>
          </p:nvCxnSpPr>
          <p:spPr>
            <a:xfrm>
              <a:off x="3618668" y="2668388"/>
              <a:ext cx="3240659" cy="9257"/>
            </a:xfrm>
            <a:prstGeom prst="straightConnector1">
              <a:avLst/>
            </a:prstGeom>
            <a:ln w="3810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16" name="4-Point Star 290">
            <a:extLst>
              <a:ext uri="{FF2B5EF4-FFF2-40B4-BE49-F238E27FC236}">
                <a16:creationId xmlns:a16="http://schemas.microsoft.com/office/drawing/2014/main" id="{8A4CC18E-1C46-953D-7E7C-E029CDF9D7F5}"/>
              </a:ext>
            </a:extLst>
          </p:cNvPr>
          <p:cNvSpPr/>
          <p:nvPr/>
        </p:nvSpPr>
        <p:spPr>
          <a:xfrm>
            <a:off x="670326" y="1807627"/>
            <a:ext cx="735115" cy="726830"/>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4-Point Star 290">
            <a:extLst>
              <a:ext uri="{FF2B5EF4-FFF2-40B4-BE49-F238E27FC236}">
                <a16:creationId xmlns:a16="http://schemas.microsoft.com/office/drawing/2014/main" id="{7BF17C0C-76D5-BE51-11D5-07A40CCF54DA}"/>
              </a:ext>
            </a:extLst>
          </p:cNvPr>
          <p:cNvSpPr/>
          <p:nvPr/>
        </p:nvSpPr>
        <p:spPr>
          <a:xfrm>
            <a:off x="5212223" y="1786743"/>
            <a:ext cx="735115" cy="726830"/>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4-Point Star 290">
            <a:extLst>
              <a:ext uri="{FF2B5EF4-FFF2-40B4-BE49-F238E27FC236}">
                <a16:creationId xmlns:a16="http://schemas.microsoft.com/office/drawing/2014/main" id="{72EDC051-FA8F-1E31-0256-AFE6F8EE9DF2}"/>
              </a:ext>
            </a:extLst>
          </p:cNvPr>
          <p:cNvSpPr/>
          <p:nvPr/>
        </p:nvSpPr>
        <p:spPr>
          <a:xfrm>
            <a:off x="7838943" y="1694918"/>
            <a:ext cx="735115" cy="726830"/>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5667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38971" b="56781"/>
          <a:stretch/>
        </p:blipFill>
        <p:spPr>
          <a:xfrm>
            <a:off x="524192" y="779478"/>
            <a:ext cx="11079448" cy="3968987"/>
          </a:xfrm>
          <a:prstGeom prst="rect">
            <a:avLst/>
          </a:prstGeom>
        </p:spPr>
      </p:pic>
      <p:pic>
        <p:nvPicPr>
          <p:cNvPr id="5" name="Picture 4"/>
          <p:cNvPicPr>
            <a:picLocks noChangeAspect="1"/>
          </p:cNvPicPr>
          <p:nvPr/>
        </p:nvPicPr>
        <p:blipFill>
          <a:blip r:embed="rId4"/>
          <a:stretch>
            <a:fillRect/>
          </a:stretch>
        </p:blipFill>
        <p:spPr>
          <a:xfrm>
            <a:off x="411898" y="4924927"/>
            <a:ext cx="11380063" cy="1347536"/>
          </a:xfrm>
          <a:prstGeom prst="rect">
            <a:avLst/>
          </a:prstGeom>
        </p:spPr>
      </p:pic>
      <p:sp>
        <p:nvSpPr>
          <p:cNvPr id="8" name="Title 1"/>
          <p:cNvSpPr txBox="1">
            <a:spLocks/>
          </p:cNvSpPr>
          <p:nvPr/>
        </p:nvSpPr>
        <p:spPr>
          <a:xfrm>
            <a:off x="2397039" y="80599"/>
            <a:ext cx="74168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solidFill>
                  <a:srgbClr val="FFFFFF"/>
                </a:solidFill>
                <a:effectLst/>
                <a:uLnTx/>
                <a:uFillTx/>
                <a:latin typeface="Tahoma"/>
                <a:ea typeface="+mj-ea"/>
                <a:cs typeface="+mj-cs"/>
              </a:rPr>
              <a:t>Scenario Use Over Time 2/2</a:t>
            </a:r>
          </a:p>
        </p:txBody>
      </p:sp>
      <p:sp>
        <p:nvSpPr>
          <p:cNvPr id="2" name="Slide Number Placeholder 2">
            <a:extLst>
              <a:ext uri="{FF2B5EF4-FFF2-40B4-BE49-F238E27FC236}">
                <a16:creationId xmlns:a16="http://schemas.microsoft.com/office/drawing/2014/main" id="{BB12BE37-56A3-7BAA-69DB-A6DCBD75110A}"/>
              </a:ext>
            </a:extLst>
          </p:cNvPr>
          <p:cNvSpPr txBox="1">
            <a:spLocks/>
          </p:cNvSpPr>
          <p:nvPr/>
        </p:nvSpPr>
        <p:spPr>
          <a:xfrm>
            <a:off x="10611935" y="6448925"/>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49</a:t>
            </a:fld>
            <a:endParaRPr lang="en-US" sz="1800"/>
          </a:p>
        </p:txBody>
      </p:sp>
    </p:spTree>
    <p:extLst>
      <p:ext uri="{BB962C8B-B14F-4D97-AF65-F5344CB8AC3E}">
        <p14:creationId xmlns:p14="http://schemas.microsoft.com/office/powerpoint/2010/main" val="1606130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Updates from 2024</a:t>
            </a:r>
          </a:p>
        </p:txBody>
      </p:sp>
      <p:sp>
        <p:nvSpPr>
          <p:cNvPr id="4" name="Content Placeholder 3"/>
          <p:cNvSpPr>
            <a:spLocks noGrp="1"/>
          </p:cNvSpPr>
          <p:nvPr>
            <p:ph sz="quarter" idx="11"/>
          </p:nvPr>
        </p:nvSpPr>
        <p:spPr>
          <a:xfrm>
            <a:off x="470693" y="1253987"/>
            <a:ext cx="11250613" cy="5075237"/>
          </a:xfrm>
        </p:spPr>
        <p:txBody>
          <a:bodyPr/>
          <a:lstStyle/>
          <a:p>
            <a:pPr marL="456565" indent="-456565"/>
            <a:r>
              <a:rPr lang="en-US" dirty="0">
                <a:latin typeface="Arial Narrow"/>
              </a:rPr>
              <a:t>Background updated to reflect presentation of this methodology at the US Joint Staff J-7 Forum and the incorporation of portions of the methodology into Department of the Army Pamphlet 5-11</a:t>
            </a:r>
          </a:p>
          <a:p>
            <a:pPr marL="456565" indent="-456565"/>
            <a:endParaRPr lang="en-US" dirty="0">
              <a:latin typeface="Arial Narrow"/>
            </a:endParaRPr>
          </a:p>
          <a:p>
            <a:pPr marL="456565" indent="-456565"/>
            <a:r>
              <a:rPr lang="en-US" dirty="0">
                <a:latin typeface="Arial Narrow"/>
              </a:rPr>
              <a:t>Reorganization of the Physical and Computational Environment Section to streamline the methodology presented</a:t>
            </a:r>
          </a:p>
          <a:p>
            <a:pPr marL="456565" indent="-456565"/>
            <a:endParaRPr lang="en-US" dirty="0">
              <a:latin typeface="Arial Narrow"/>
            </a:endParaRPr>
          </a:p>
          <a:p>
            <a:pPr marL="456565" indent="-456565"/>
            <a:r>
              <a:rPr lang="en-US" dirty="0">
                <a:latin typeface="Arial Narrow"/>
              </a:rPr>
              <a:t>Updates to the Analytical Process to ensure proper accreditation of the Analysis of Simulation-Based Experiments </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73B426C1-EB25-183F-C65B-BD17749EA484}"/>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a:p>
        </p:txBody>
      </p:sp>
    </p:spTree>
    <p:extLst>
      <p:ext uri="{BB962C8B-B14F-4D97-AF65-F5344CB8AC3E}">
        <p14:creationId xmlns:p14="http://schemas.microsoft.com/office/powerpoint/2010/main" val="21242780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70693" y="2335656"/>
            <a:ext cx="11250613" cy="5075237"/>
          </a:xfrm>
        </p:spPr>
        <p:txBody>
          <a:bodyPr/>
          <a:lstStyle/>
          <a:p>
            <a:pPr marL="0" indent="0" algn="ctr">
              <a:buNone/>
            </a:pPr>
            <a:r>
              <a:rPr lang="en-US" sz="7200" dirty="0"/>
              <a:t>Accreditation of the Analysis</a:t>
            </a:r>
          </a:p>
          <a:p>
            <a:pPr marL="0" indent="0" algn="ctr">
              <a:buNone/>
            </a:pPr>
            <a:r>
              <a:rPr lang="en-US" sz="4800" dirty="0"/>
              <a:t>Mr. Tom Yanoschik</a:t>
            </a:r>
          </a:p>
          <a:p>
            <a:pPr marL="0" marR="0" lvl="0" indent="0" algn="ctr" defTabSz="914400" rtl="0" eaLnBrk="1" fontAlgn="base" latinLnBrk="0" hangingPunct="1">
              <a:lnSpc>
                <a:spcPct val="100000"/>
              </a:lnSpc>
              <a:spcBef>
                <a:spcPct val="20000"/>
              </a:spcBef>
              <a:spcAft>
                <a:spcPct val="0"/>
              </a:spcAft>
              <a:buClr>
                <a:srgbClr val="000000"/>
              </a:buClr>
              <a:buSzPct val="75000"/>
              <a:buFont typeface="Wingdings" charset="2"/>
              <a:buNone/>
              <a:tabLst/>
              <a:defRPr/>
            </a:pPr>
            <a:r>
              <a:rPr kumimoji="0" lang="en-US" sz="4000" b="0" i="1" u="none" strike="noStrike" kern="0" cap="none" spc="0" normalizeH="0" baseline="0" noProof="0" dirty="0">
                <a:ln>
                  <a:noFill/>
                </a:ln>
                <a:solidFill>
                  <a:srgbClr val="0066CC"/>
                </a:solidFill>
                <a:effectLst/>
                <a:uLnTx/>
                <a:uFillTx/>
                <a:latin typeface="Arial Narrow" charset="0"/>
              </a:rPr>
              <a:t>(The accreditation on which you risk your reputation)</a:t>
            </a:r>
            <a:endParaRPr lang="en-US" sz="8000" dirty="0">
              <a:solidFill>
                <a:srgbClr val="0066CC"/>
              </a:solidFill>
            </a:endParaRPr>
          </a:p>
        </p:txBody>
      </p:sp>
      <p:sp>
        <p:nvSpPr>
          <p:cNvPr id="4" name="Slide Number Placeholder 3">
            <a:extLst>
              <a:ext uri="{FF2B5EF4-FFF2-40B4-BE49-F238E27FC236}">
                <a16:creationId xmlns:a16="http://schemas.microsoft.com/office/drawing/2014/main" id="{3A53635C-10DE-71A4-2CA5-2B0B6014875C}"/>
              </a:ext>
            </a:extLst>
          </p:cNvPr>
          <p:cNvSpPr>
            <a:spLocks noGrp="1"/>
          </p:cNvSpPr>
          <p:nvPr>
            <p:ph type="sldNum" sz="quarter" idx="10"/>
          </p:nvPr>
        </p:nvSpPr>
        <p:spPr/>
        <p:txBody>
          <a:bodyPr/>
          <a:lstStyle/>
          <a:p>
            <a:pPr>
              <a:defRPr/>
            </a:pPr>
            <a:fld id="{D68E8870-17DE-45C4-A8DD-7644B2422933}" type="slidenum">
              <a:rPr lang="en-US" smtClean="0"/>
              <a:pPr>
                <a:defRPr/>
              </a:pPr>
              <a:t>50</a:t>
            </a:fld>
            <a:endParaRPr lang="en-US"/>
          </a:p>
        </p:txBody>
      </p:sp>
    </p:spTree>
    <p:extLst>
      <p:ext uri="{BB962C8B-B14F-4D97-AF65-F5344CB8AC3E}">
        <p14:creationId xmlns:p14="http://schemas.microsoft.com/office/powerpoint/2010/main" val="3347794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Accreditation of the Analysis</a:t>
            </a:r>
          </a:p>
        </p:txBody>
      </p:sp>
      <p:sp>
        <p:nvSpPr>
          <p:cNvPr id="4" name="Content Placeholder 3"/>
          <p:cNvSpPr>
            <a:spLocks noGrp="1"/>
          </p:cNvSpPr>
          <p:nvPr>
            <p:ph sz="quarter" idx="11"/>
          </p:nvPr>
        </p:nvSpPr>
        <p:spPr>
          <a:xfrm>
            <a:off x="480132" y="1939081"/>
            <a:ext cx="11250613" cy="5075237"/>
          </a:xfrm>
        </p:spPr>
        <p:txBody>
          <a:bodyPr/>
          <a:lstStyle/>
          <a:p>
            <a:r>
              <a:rPr lang="en-US" sz="4000"/>
              <a:t>Basic Study Process</a:t>
            </a:r>
          </a:p>
          <a:p>
            <a:r>
              <a:rPr lang="en-US" sz="4000"/>
              <a:t>Analysis Accreditation Process</a:t>
            </a:r>
          </a:p>
          <a:p>
            <a:r>
              <a:rPr lang="en-US" sz="4000"/>
              <a:t>Final Report Process </a:t>
            </a:r>
          </a:p>
        </p:txBody>
      </p:sp>
      <p:sp>
        <p:nvSpPr>
          <p:cNvPr id="3" name="Slide Number Placeholder 2">
            <a:extLst>
              <a:ext uri="{FF2B5EF4-FFF2-40B4-BE49-F238E27FC236}">
                <a16:creationId xmlns:a16="http://schemas.microsoft.com/office/drawing/2014/main" id="{6AD76BA1-04B8-C9DC-C535-4FC9A1372CD8}"/>
              </a:ext>
            </a:extLst>
          </p:cNvPr>
          <p:cNvSpPr>
            <a:spLocks noGrp="1"/>
          </p:cNvSpPr>
          <p:nvPr>
            <p:ph type="sldNum" sz="quarter" idx="10"/>
          </p:nvPr>
        </p:nvSpPr>
        <p:spPr/>
        <p:txBody>
          <a:bodyPr/>
          <a:lstStyle/>
          <a:p>
            <a:pPr>
              <a:defRPr/>
            </a:pPr>
            <a:fld id="{D68E8870-17DE-45C4-A8DD-7644B2422933}" type="slidenum">
              <a:rPr lang="en-US" smtClean="0"/>
              <a:pPr>
                <a:defRPr/>
              </a:pPr>
              <a:t>51</a:t>
            </a:fld>
            <a:endParaRPr lang="en-US"/>
          </a:p>
        </p:txBody>
      </p:sp>
      <p:sp>
        <p:nvSpPr>
          <p:cNvPr id="5" name="TextBox 4">
            <a:extLst>
              <a:ext uri="{FF2B5EF4-FFF2-40B4-BE49-F238E27FC236}">
                <a16:creationId xmlns:a16="http://schemas.microsoft.com/office/drawing/2014/main" id="{B1116082-DAC0-9FEC-4D0E-F13F31FE4495}"/>
              </a:ext>
            </a:extLst>
          </p:cNvPr>
          <p:cNvSpPr txBox="1"/>
          <p:nvPr/>
        </p:nvSpPr>
        <p:spPr>
          <a:xfrm>
            <a:off x="648490" y="4741809"/>
            <a:ext cx="10377064" cy="461665"/>
          </a:xfrm>
          <a:prstGeom prst="rect">
            <a:avLst/>
          </a:prstGeom>
          <a:solidFill>
            <a:schemeClr val="bg1"/>
          </a:solidFill>
        </p:spPr>
        <p:txBody>
          <a:bodyPr wrap="square" rtlCol="0">
            <a:spAutoFit/>
          </a:bodyPr>
          <a:lstStyle/>
          <a:p>
            <a:pPr marL="0" indent="0" algn="ctr">
              <a:buNone/>
            </a:pPr>
            <a:r>
              <a:rPr lang="en-US" sz="2400" b="1" dirty="0">
                <a:solidFill>
                  <a:srgbClr val="0066CC"/>
                </a:solidFill>
                <a:latin typeface=" Arial"/>
              </a:rPr>
              <a:t>An accredited simulation’s outcomes are not inherently accredited</a:t>
            </a:r>
            <a:endParaRPr lang="en-US" dirty="0">
              <a:solidFill>
                <a:srgbClr val="0066CC"/>
              </a:solidFill>
              <a:latin typeface=" Arial"/>
            </a:endParaRPr>
          </a:p>
        </p:txBody>
      </p:sp>
    </p:spTree>
    <p:extLst>
      <p:ext uri="{BB962C8B-B14F-4D97-AF65-F5344CB8AC3E}">
        <p14:creationId xmlns:p14="http://schemas.microsoft.com/office/powerpoint/2010/main" val="29769167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Study Process</a:t>
            </a:r>
          </a:p>
        </p:txBody>
      </p:sp>
      <p:sp>
        <p:nvSpPr>
          <p:cNvPr id="4" name="TextBox 3"/>
          <p:cNvSpPr txBox="1"/>
          <p:nvPr/>
        </p:nvSpPr>
        <p:spPr>
          <a:xfrm>
            <a:off x="7243137" y="793104"/>
            <a:ext cx="4362340"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 Arial"/>
                <a:ea typeface="+mn-ea"/>
                <a:cs typeface="+mn-cs"/>
              </a:rPr>
              <a:t>Data Collection Management Plan (DCMP) </a:t>
            </a:r>
            <a:r>
              <a:rPr kumimoji="0" lang="en-US" sz="1400" b="0" i="0" u="none" strike="noStrike" kern="1200" cap="none" spc="0" normalizeH="0" baseline="0" noProof="0">
                <a:ln>
                  <a:noFill/>
                </a:ln>
                <a:solidFill>
                  <a:prstClr val="black"/>
                </a:solidFill>
                <a:effectLst/>
                <a:uLnTx/>
                <a:uFillTx/>
                <a:latin typeface=" Arial"/>
                <a:ea typeface="+mn-ea"/>
                <a:cs typeface="+mn-cs"/>
              </a:rPr>
              <a:t>is the plan that addresses what data will be obtained from various methods, models, tools, and/or or specific analytic events, and describes how those data will be obtained.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 Arial"/>
                <a:ea typeface="+mn-ea"/>
                <a:cs typeface="+mn-cs"/>
              </a:rPr>
              <a:t>It is a mapping of the data elements to study issues, essential elements of analysis and measures of effectiveness.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 Arial"/>
                <a:ea typeface="+mn-ea"/>
                <a:cs typeface="+mn-cs"/>
              </a:rPr>
              <a:t>Study Issues </a:t>
            </a:r>
            <a:r>
              <a:rPr kumimoji="0" lang="en-US" sz="1400" b="0" i="0" u="none" strike="noStrike" kern="1200" cap="none" spc="0" normalizeH="0" baseline="0" noProof="0">
                <a:ln>
                  <a:noFill/>
                </a:ln>
                <a:solidFill>
                  <a:prstClr val="black"/>
                </a:solidFill>
                <a:effectLst/>
                <a:uLnTx/>
                <a:uFillTx/>
                <a:latin typeface=" Arial"/>
                <a:ea typeface="+mn-ea"/>
                <a:cs typeface="+mn-cs"/>
              </a:rPr>
              <a:t>emphasize the study main efforts and address scope.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 Arial"/>
                <a:ea typeface="+mn-ea"/>
                <a:cs typeface="+mn-cs"/>
              </a:rPr>
              <a:t>Essential Elements of Analysis (EEA) </a:t>
            </a:r>
            <a:r>
              <a:rPr kumimoji="0" lang="en-US" sz="1400" b="0" i="0" u="none" strike="noStrike" kern="1200" cap="none" spc="0" normalizeH="0" baseline="0" noProof="0">
                <a:ln>
                  <a:noFill/>
                </a:ln>
                <a:solidFill>
                  <a:prstClr val="black"/>
                </a:solidFill>
                <a:effectLst/>
                <a:uLnTx/>
                <a:uFillTx/>
                <a:latin typeface=" Arial"/>
                <a:ea typeface="+mn-ea"/>
                <a:cs typeface="+mn-cs"/>
              </a:rPr>
              <a:t>are specific questions that the analysis must answer to fully address the study issues.  Examples could include How do these configurations impact effects against threat targets? And What are Class 5 consumption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 Arial"/>
                <a:ea typeface="+mn-ea"/>
                <a:cs typeface="Arial" panose="020B0604020202020204" pitchFamily="34" charset="0"/>
              </a:rPr>
              <a:t>Measure of Merit (MOM) </a:t>
            </a:r>
            <a:r>
              <a:rPr kumimoji="0" lang="en-US" sz="1400" b="0" i="0" u="none" strike="noStrike" kern="1200" cap="none" spc="0" normalizeH="0" baseline="0" noProof="0">
                <a:ln>
                  <a:noFill/>
                </a:ln>
                <a:solidFill>
                  <a:prstClr val="black"/>
                </a:solidFill>
                <a:effectLst/>
                <a:uLnTx/>
                <a:uFillTx/>
                <a:latin typeface=" Arial"/>
                <a:ea typeface="Calibri" panose="020F0502020204030204" pitchFamily="34" charset="0"/>
                <a:cs typeface="Arial" panose="020B0604020202020204" pitchFamily="34" charset="0"/>
              </a:rPr>
              <a:t>A term used to indicate either a measure of effectiveness (MOE) or a measure of performance (MOP) without specifying MOE or MOP specifically. A [MOM] is generally a quantitative expression of the degree to which a system meets its objectives, and hence an analytical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 Arial"/>
                <a:ea typeface="Calibri" panose="020F0502020204030204" pitchFamily="34" charset="0"/>
                <a:cs typeface="Arial" panose="020B0604020202020204" pitchFamily="34" charset="0"/>
              </a:rPr>
              <a:t>standard of comparison.</a:t>
            </a:r>
            <a:endParaRPr kumimoji="0" lang="en-US" sz="1400" b="0" i="0" u="none" strike="noStrike" kern="1200" cap="none" spc="0" normalizeH="0" baseline="0" noProof="0">
              <a:ln>
                <a:noFill/>
              </a:ln>
              <a:solidFill>
                <a:prstClr val="black"/>
              </a:solidFill>
              <a:effectLst/>
              <a:uLnTx/>
              <a:uFillTx/>
              <a:latin typeface=" Arial"/>
              <a:ea typeface="+mn-ea"/>
              <a:cs typeface="Arial" panose="020B0604020202020204" pitchFamily="34" charset="0"/>
            </a:endParaRPr>
          </a:p>
        </p:txBody>
      </p:sp>
      <p:grpSp>
        <p:nvGrpSpPr>
          <p:cNvPr id="63" name="Group 62"/>
          <p:cNvGrpSpPr/>
          <p:nvPr/>
        </p:nvGrpSpPr>
        <p:grpSpPr>
          <a:xfrm>
            <a:off x="427286" y="923368"/>
            <a:ext cx="6335862" cy="4845969"/>
            <a:chOff x="258902" y="1111485"/>
            <a:chExt cx="4846314" cy="4388268"/>
          </a:xfrm>
        </p:grpSpPr>
        <p:sp>
          <p:nvSpPr>
            <p:cNvPr id="34" name="Rounded Rectangle 33"/>
            <p:cNvSpPr/>
            <p:nvPr/>
          </p:nvSpPr>
          <p:spPr>
            <a:xfrm>
              <a:off x="3883870" y="1252212"/>
              <a:ext cx="1221346" cy="1994445"/>
            </a:xfrm>
            <a:prstGeom prst="roundRect">
              <a:avLst/>
            </a:prstGeom>
            <a:solidFill>
              <a:srgbClr val="8064A2">
                <a:lumMod val="20000"/>
                <a:lumOff val="80000"/>
                <a:alpha val="38000"/>
              </a:srgbClr>
            </a:solidFill>
            <a:ln w="25400" cap="flat" cmpd="sng" algn="ctr">
              <a:solidFill>
                <a:srgbClr val="4F81BD">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 Arial"/>
                <a:ea typeface="+mn-ea"/>
                <a:cs typeface="+mn-cs"/>
              </a:endParaRPr>
            </a:p>
          </p:txBody>
        </p:sp>
        <p:sp>
          <p:nvSpPr>
            <p:cNvPr id="35" name="Rounded Rectangle 34"/>
            <p:cNvSpPr/>
            <p:nvPr/>
          </p:nvSpPr>
          <p:spPr>
            <a:xfrm>
              <a:off x="258902" y="2390053"/>
              <a:ext cx="1222416" cy="2262630"/>
            </a:xfrm>
            <a:prstGeom prst="roundRect">
              <a:avLst/>
            </a:prstGeom>
            <a:solidFill>
              <a:srgbClr val="EEECE1">
                <a:lumMod val="90000"/>
                <a:alpha val="38000"/>
              </a:srgbClr>
            </a:solidFill>
            <a:ln w="25400" cap="flat" cmpd="sng" algn="ctr">
              <a:solidFill>
                <a:srgbClr val="4F81BD">
                  <a:shade val="50000"/>
                </a:srgbClr>
              </a:solidFill>
              <a:prstDash val="solid"/>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latin typeface=" Arial"/>
                  <a:ea typeface="+mn-ea"/>
                  <a:cs typeface="+mn-cs"/>
                </a:rPr>
                <a:t>Execution of the simulation</a:t>
              </a:r>
            </a:p>
          </p:txBody>
        </p:sp>
        <p:sp>
          <p:nvSpPr>
            <p:cNvPr id="36" name="Down Arrow 35"/>
            <p:cNvSpPr/>
            <p:nvPr/>
          </p:nvSpPr>
          <p:spPr>
            <a:xfrm>
              <a:off x="555812" y="1120588"/>
              <a:ext cx="251012" cy="403412"/>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37" name="TextBox 36"/>
            <p:cNvSpPr txBox="1"/>
            <p:nvPr/>
          </p:nvSpPr>
          <p:spPr>
            <a:xfrm>
              <a:off x="768818" y="1111485"/>
              <a:ext cx="107576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Constraints feed into…</a:t>
              </a:r>
            </a:p>
          </p:txBody>
        </p:sp>
        <p:sp>
          <p:nvSpPr>
            <p:cNvPr id="38" name="Rectangle 37"/>
            <p:cNvSpPr/>
            <p:nvPr/>
          </p:nvSpPr>
          <p:spPr>
            <a:xfrm>
              <a:off x="295835" y="1595718"/>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Formulate Problem</a:t>
              </a:r>
            </a:p>
          </p:txBody>
        </p:sp>
        <p:sp>
          <p:nvSpPr>
            <p:cNvPr id="39" name="Right Arrow 38"/>
            <p:cNvSpPr/>
            <p:nvPr/>
          </p:nvSpPr>
          <p:spPr>
            <a:xfrm>
              <a:off x="1517183" y="1685365"/>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0" name="Rectangle 39"/>
            <p:cNvSpPr/>
            <p:nvPr/>
          </p:nvSpPr>
          <p:spPr>
            <a:xfrm>
              <a:off x="2108854" y="1603050"/>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Background Research</a:t>
              </a:r>
            </a:p>
          </p:txBody>
        </p:sp>
        <p:sp>
          <p:nvSpPr>
            <p:cNvPr id="41" name="Right Arrow 40"/>
            <p:cNvSpPr/>
            <p:nvPr/>
          </p:nvSpPr>
          <p:spPr>
            <a:xfrm>
              <a:off x="3330202" y="1685364"/>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2" name="Rectangle 41"/>
            <p:cNvSpPr/>
            <p:nvPr/>
          </p:nvSpPr>
          <p:spPr>
            <a:xfrm>
              <a:off x="3921873" y="1595716"/>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Develop Initial Study Plan</a:t>
              </a:r>
            </a:p>
          </p:txBody>
        </p:sp>
        <p:sp>
          <p:nvSpPr>
            <p:cNvPr id="43" name="Down Arrow 42"/>
            <p:cNvSpPr/>
            <p:nvPr/>
          </p:nvSpPr>
          <p:spPr>
            <a:xfrm>
              <a:off x="4370108" y="2106706"/>
              <a:ext cx="251012" cy="403412"/>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4" name="Rectangle 43"/>
            <p:cNvSpPr/>
            <p:nvPr/>
          </p:nvSpPr>
          <p:spPr>
            <a:xfrm>
              <a:off x="3921873" y="2604742"/>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Develop DCMP</a:t>
              </a:r>
            </a:p>
          </p:txBody>
        </p:sp>
        <p:sp>
          <p:nvSpPr>
            <p:cNvPr id="45" name="Right Arrow 44"/>
            <p:cNvSpPr/>
            <p:nvPr/>
          </p:nvSpPr>
          <p:spPr>
            <a:xfrm flipH="1">
              <a:off x="3330202" y="2671172"/>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6" name="Rectangle 45"/>
            <p:cNvSpPr/>
            <p:nvPr/>
          </p:nvSpPr>
          <p:spPr>
            <a:xfrm>
              <a:off x="2108853" y="2581524"/>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Finalize DCMP</a:t>
              </a:r>
            </a:p>
          </p:txBody>
        </p:sp>
        <p:sp>
          <p:nvSpPr>
            <p:cNvPr id="47" name="TextBox 46"/>
            <p:cNvSpPr txBox="1"/>
            <p:nvPr/>
          </p:nvSpPr>
          <p:spPr>
            <a:xfrm>
              <a:off x="3086631" y="2904436"/>
              <a:ext cx="91654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Solicit Feedback</a:t>
              </a:r>
            </a:p>
          </p:txBody>
        </p:sp>
        <p:sp>
          <p:nvSpPr>
            <p:cNvPr id="48" name="Right Arrow 47"/>
            <p:cNvSpPr/>
            <p:nvPr/>
          </p:nvSpPr>
          <p:spPr>
            <a:xfrm flipH="1">
              <a:off x="1517181" y="2671172"/>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9" name="Rectangle 48"/>
            <p:cNvSpPr/>
            <p:nvPr/>
          </p:nvSpPr>
          <p:spPr>
            <a:xfrm>
              <a:off x="295835" y="2581524"/>
              <a:ext cx="1147483" cy="430306"/>
            </a:xfrm>
            <a:prstGeom prst="rect">
              <a:avLst/>
            </a:prstGeom>
            <a:solidFill>
              <a:srgbClr val="4F81BD"/>
            </a:solidFill>
            <a:ln w="25400" cap="flat" cmpd="sng" algn="ctr">
              <a:solidFill>
                <a:srgbClr val="4F81BD">
                  <a:shade val="50000"/>
                </a:srgbClr>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white"/>
                  </a:solidFill>
                  <a:effectLst/>
                  <a:uLnTx/>
                  <a:uFillTx/>
                  <a:latin typeface=" Arial"/>
                  <a:ea typeface="+mn-ea"/>
                  <a:cs typeface="+mn-cs"/>
                </a:rPr>
                <a:t>Translate DCMP to collection methods</a:t>
              </a:r>
            </a:p>
          </p:txBody>
        </p:sp>
        <p:sp>
          <p:nvSpPr>
            <p:cNvPr id="50" name="Rectangle 49"/>
            <p:cNvSpPr/>
            <p:nvPr/>
          </p:nvSpPr>
          <p:spPr>
            <a:xfrm>
              <a:off x="295835" y="3093782"/>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Scenario Development</a:t>
              </a:r>
            </a:p>
          </p:txBody>
        </p:sp>
        <p:sp>
          <p:nvSpPr>
            <p:cNvPr id="51" name="Rectangle 50"/>
            <p:cNvSpPr/>
            <p:nvPr/>
          </p:nvSpPr>
          <p:spPr>
            <a:xfrm>
              <a:off x="295835" y="3605419"/>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Data Collection</a:t>
              </a:r>
            </a:p>
          </p:txBody>
        </p:sp>
        <p:sp>
          <p:nvSpPr>
            <p:cNvPr id="52" name="Right Arrow 51"/>
            <p:cNvSpPr/>
            <p:nvPr/>
          </p:nvSpPr>
          <p:spPr>
            <a:xfrm>
              <a:off x="1517181" y="3656979"/>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53" name="Rectangle 52"/>
            <p:cNvSpPr/>
            <p:nvPr/>
          </p:nvSpPr>
          <p:spPr>
            <a:xfrm>
              <a:off x="2108852" y="3545728"/>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Conduct Analysis</a:t>
              </a:r>
            </a:p>
          </p:txBody>
        </p:sp>
        <p:sp>
          <p:nvSpPr>
            <p:cNvPr id="54" name="TextBox 53"/>
            <p:cNvSpPr txBox="1"/>
            <p:nvPr/>
          </p:nvSpPr>
          <p:spPr>
            <a:xfrm>
              <a:off x="3084091" y="3983561"/>
              <a:ext cx="110377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Data Reduction and Initial Insights</a:t>
              </a:r>
            </a:p>
          </p:txBody>
        </p:sp>
        <p:sp>
          <p:nvSpPr>
            <p:cNvPr id="55" name="Right Arrow 54"/>
            <p:cNvSpPr/>
            <p:nvPr/>
          </p:nvSpPr>
          <p:spPr>
            <a:xfrm>
              <a:off x="3330200" y="3607839"/>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56" name="Rectangle 55"/>
            <p:cNvSpPr/>
            <p:nvPr/>
          </p:nvSpPr>
          <p:spPr>
            <a:xfrm>
              <a:off x="3921873" y="3508426"/>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Interpret Results</a:t>
              </a:r>
            </a:p>
          </p:txBody>
        </p:sp>
        <p:sp>
          <p:nvSpPr>
            <p:cNvPr id="57" name="Down Arrow 56"/>
            <p:cNvSpPr/>
            <p:nvPr/>
          </p:nvSpPr>
          <p:spPr>
            <a:xfrm>
              <a:off x="4403446" y="3983951"/>
              <a:ext cx="251012" cy="403412"/>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58" name="Rectangle 57"/>
            <p:cNvSpPr/>
            <p:nvPr/>
          </p:nvSpPr>
          <p:spPr>
            <a:xfrm>
              <a:off x="3921872" y="4446709"/>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Translate Findings</a:t>
              </a:r>
            </a:p>
          </p:txBody>
        </p:sp>
        <p:sp>
          <p:nvSpPr>
            <p:cNvPr id="59" name="Right Arrow 58"/>
            <p:cNvSpPr/>
            <p:nvPr/>
          </p:nvSpPr>
          <p:spPr>
            <a:xfrm flipH="1">
              <a:off x="3330200" y="4519838"/>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60" name="TextBox 59"/>
            <p:cNvSpPr txBox="1"/>
            <p:nvPr/>
          </p:nvSpPr>
          <p:spPr>
            <a:xfrm>
              <a:off x="3084091" y="4899589"/>
              <a:ext cx="1010023"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Preparing for presentation of results</a:t>
              </a:r>
            </a:p>
          </p:txBody>
        </p:sp>
        <p:sp>
          <p:nvSpPr>
            <p:cNvPr id="61" name="Rectangle 60"/>
            <p:cNvSpPr/>
            <p:nvPr/>
          </p:nvSpPr>
          <p:spPr>
            <a:xfrm>
              <a:off x="2108852" y="4413364"/>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Present Findings</a:t>
              </a:r>
            </a:p>
          </p:txBody>
        </p:sp>
        <p:sp>
          <p:nvSpPr>
            <p:cNvPr id="62" name="TextBox 61"/>
            <p:cNvSpPr txBox="1"/>
            <p:nvPr/>
          </p:nvSpPr>
          <p:spPr>
            <a:xfrm>
              <a:off x="3089698" y="2109124"/>
              <a:ext cx="91654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Solicit Feedback</a:t>
              </a:r>
            </a:p>
          </p:txBody>
        </p:sp>
      </p:grpSp>
      <p:sp>
        <p:nvSpPr>
          <p:cNvPr id="3" name="Slide Number Placeholder 2">
            <a:extLst>
              <a:ext uri="{FF2B5EF4-FFF2-40B4-BE49-F238E27FC236}">
                <a16:creationId xmlns:a16="http://schemas.microsoft.com/office/drawing/2014/main" id="{AC1392E7-1EAB-D1A9-F771-3ADEF17F2B41}"/>
              </a:ext>
            </a:extLst>
          </p:cNvPr>
          <p:cNvSpPr>
            <a:spLocks noGrp="1"/>
          </p:cNvSpPr>
          <p:nvPr>
            <p:ph type="sldNum" sz="quarter" idx="10"/>
          </p:nvPr>
        </p:nvSpPr>
        <p:spPr/>
        <p:txBody>
          <a:bodyPr/>
          <a:lstStyle/>
          <a:p>
            <a:pPr>
              <a:defRPr/>
            </a:pPr>
            <a:fld id="{D68E8870-17DE-45C4-A8DD-7644B2422933}" type="slidenum">
              <a:rPr lang="en-US" smtClean="0"/>
              <a:pPr>
                <a:defRPr/>
              </a:pPr>
              <a:t>52</a:t>
            </a:fld>
            <a:endParaRPr lang="en-US"/>
          </a:p>
        </p:txBody>
      </p:sp>
    </p:spTree>
    <p:extLst>
      <p:ext uri="{BB962C8B-B14F-4D97-AF65-F5344CB8AC3E}">
        <p14:creationId xmlns:p14="http://schemas.microsoft.com/office/powerpoint/2010/main" val="35188659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Tahoma"/>
                <a:cs typeface="Tahoma"/>
              </a:rPr>
              <a:t>Pitfalls Related to Reuse on Accreditation</a:t>
            </a:r>
          </a:p>
        </p:txBody>
      </p:sp>
      <p:sp>
        <p:nvSpPr>
          <p:cNvPr id="4" name="Content Placeholder 3"/>
          <p:cNvSpPr>
            <a:spLocks noGrp="1"/>
          </p:cNvSpPr>
          <p:nvPr>
            <p:ph sz="quarter" idx="11"/>
          </p:nvPr>
        </p:nvSpPr>
        <p:spPr>
          <a:xfrm>
            <a:off x="607132" y="1304081"/>
            <a:ext cx="11250613" cy="5075237"/>
          </a:xfrm>
        </p:spPr>
        <p:txBody>
          <a:bodyPr/>
          <a:lstStyle/>
          <a:p>
            <a:pPr marL="456565" indent="-456565"/>
            <a:r>
              <a:rPr lang="en-US" sz="4000">
                <a:latin typeface="Arial Narrow"/>
              </a:rPr>
              <a:t>Reuse of previous work is prudent, but does not imply Accreditation</a:t>
            </a:r>
          </a:p>
          <a:p>
            <a:pPr marL="456565" indent="-456565"/>
            <a:r>
              <a:rPr lang="en-US" sz="4000">
                <a:latin typeface="Arial Narrow"/>
              </a:rPr>
              <a:t>Every </a:t>
            </a:r>
            <a:r>
              <a:rPr lang="en-US" sz="4000" err="1">
                <a:latin typeface="Arial Narrow"/>
              </a:rPr>
              <a:t>SIMEXp</a:t>
            </a:r>
            <a:r>
              <a:rPr lang="en-US" sz="4000">
                <a:latin typeface="Arial Narrow"/>
              </a:rPr>
              <a:t> / Training Event is Independent and Requires Accreditation </a:t>
            </a:r>
            <a:endParaRPr lang="en-US" sz="4000"/>
          </a:p>
          <a:p>
            <a:pPr marL="456565" indent="-456565"/>
            <a:r>
              <a:rPr lang="en-US" sz="4000">
                <a:latin typeface="Arial Narrow"/>
              </a:rPr>
              <a:t>SMEs must ask "What is different and requires new Accreditation?"</a:t>
            </a:r>
          </a:p>
          <a:p>
            <a:pPr marL="456565" indent="-456565"/>
            <a:endParaRPr lang="en-US" sz="4000"/>
          </a:p>
        </p:txBody>
      </p:sp>
      <p:sp>
        <p:nvSpPr>
          <p:cNvPr id="3" name="Slide Number Placeholder 2">
            <a:extLst>
              <a:ext uri="{FF2B5EF4-FFF2-40B4-BE49-F238E27FC236}">
                <a16:creationId xmlns:a16="http://schemas.microsoft.com/office/drawing/2014/main" id="{6AD76BA1-04B8-C9DC-C535-4FC9A1372CD8}"/>
              </a:ext>
            </a:extLst>
          </p:cNvPr>
          <p:cNvSpPr>
            <a:spLocks noGrp="1"/>
          </p:cNvSpPr>
          <p:nvPr>
            <p:ph type="sldNum" sz="quarter" idx="10"/>
          </p:nvPr>
        </p:nvSpPr>
        <p:spPr/>
        <p:txBody>
          <a:bodyPr/>
          <a:lstStyle/>
          <a:p>
            <a:pPr>
              <a:defRPr/>
            </a:pPr>
            <a:fld id="{D68E8870-17DE-45C4-A8DD-7644B2422933}" type="slidenum">
              <a:rPr lang="en-US" smtClean="0"/>
              <a:pPr>
                <a:defRPr/>
              </a:pPr>
              <a:t>53</a:t>
            </a:fld>
            <a:endParaRPr lang="en-US"/>
          </a:p>
        </p:txBody>
      </p:sp>
      <p:sp>
        <p:nvSpPr>
          <p:cNvPr id="5" name="TextBox 4">
            <a:extLst>
              <a:ext uri="{FF2B5EF4-FFF2-40B4-BE49-F238E27FC236}">
                <a16:creationId xmlns:a16="http://schemas.microsoft.com/office/drawing/2014/main" id="{B1116082-DAC0-9FEC-4D0E-F13F31FE4495}"/>
              </a:ext>
            </a:extLst>
          </p:cNvPr>
          <p:cNvSpPr txBox="1"/>
          <p:nvPr/>
        </p:nvSpPr>
        <p:spPr>
          <a:xfrm>
            <a:off x="677798" y="5650347"/>
            <a:ext cx="10377064" cy="830997"/>
          </a:xfrm>
          <a:prstGeom prst="rect">
            <a:avLst/>
          </a:prstGeom>
          <a:solidFill>
            <a:schemeClr val="bg1"/>
          </a:solidFill>
        </p:spPr>
        <p:txBody>
          <a:bodyPr wrap="square" lIns="91440" tIns="45720" rIns="91440" bIns="45720" rtlCol="0" anchor="t">
            <a:spAutoFit/>
          </a:bodyPr>
          <a:lstStyle/>
          <a:p>
            <a:pPr algn="ctr"/>
            <a:r>
              <a:rPr lang="en-US" sz="2400" b="1" dirty="0">
                <a:solidFill>
                  <a:srgbClr val="0066CC"/>
                </a:solidFill>
                <a:latin typeface=" Arial"/>
              </a:rPr>
              <a:t>Be careful when you hear "Oh, we're just re-using the last scenario... data... footprint..."</a:t>
            </a:r>
          </a:p>
        </p:txBody>
      </p:sp>
    </p:spTree>
    <p:extLst>
      <p:ext uri="{BB962C8B-B14F-4D97-AF65-F5344CB8AC3E}">
        <p14:creationId xmlns:p14="http://schemas.microsoft.com/office/powerpoint/2010/main" val="7053228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8DD25-77A5-89F3-B912-B48D1E62241C}"/>
              </a:ext>
            </a:extLst>
          </p:cNvPr>
          <p:cNvSpPr>
            <a:spLocks noGrp="1"/>
          </p:cNvSpPr>
          <p:nvPr>
            <p:ph type="title"/>
          </p:nvPr>
        </p:nvSpPr>
        <p:spPr>
          <a:xfrm>
            <a:off x="1534398" y="0"/>
            <a:ext cx="8279441" cy="795130"/>
          </a:xfrm>
        </p:spPr>
        <p:txBody>
          <a:bodyPr/>
          <a:lstStyle/>
          <a:p>
            <a:r>
              <a:rPr lang="en-US" dirty="0">
                <a:ea typeface="Tahoma"/>
                <a:cs typeface="Tahoma"/>
              </a:rPr>
              <a:t>Steps to Ensure Proper Analytical Outcomes</a:t>
            </a:r>
            <a:endParaRPr lang="en-US" dirty="0"/>
          </a:p>
        </p:txBody>
      </p:sp>
      <p:sp>
        <p:nvSpPr>
          <p:cNvPr id="3" name="Content Placeholder 2">
            <a:extLst>
              <a:ext uri="{FF2B5EF4-FFF2-40B4-BE49-F238E27FC236}">
                <a16:creationId xmlns:a16="http://schemas.microsoft.com/office/drawing/2014/main" id="{80081595-5E3A-5927-D3B9-36F851851372}"/>
              </a:ext>
            </a:extLst>
          </p:cNvPr>
          <p:cNvSpPr>
            <a:spLocks noGrp="1"/>
          </p:cNvSpPr>
          <p:nvPr>
            <p:ph sz="quarter" idx="11"/>
          </p:nvPr>
        </p:nvSpPr>
        <p:spPr/>
        <p:txBody>
          <a:bodyPr/>
          <a:lstStyle/>
          <a:p>
            <a:pPr marL="456565" indent="-456565"/>
            <a:r>
              <a:rPr lang="en-US" dirty="0">
                <a:latin typeface="Arial Narrow"/>
              </a:rPr>
              <a:t>Identify Learning Demands</a:t>
            </a:r>
          </a:p>
          <a:p>
            <a:pPr marL="456565" indent="-456565"/>
            <a:r>
              <a:rPr lang="en-US">
                <a:latin typeface="Arial Narrow"/>
              </a:rPr>
              <a:t>Formulate the Problem Statement</a:t>
            </a:r>
          </a:p>
          <a:p>
            <a:pPr marL="456565" indent="-456565"/>
            <a:r>
              <a:rPr lang="en-US">
                <a:latin typeface="Arial Narrow"/>
              </a:rPr>
              <a:t>Identify Gap Linkages that the Experiment or Training Event will address</a:t>
            </a:r>
            <a:endParaRPr lang="en-US" dirty="0"/>
          </a:p>
          <a:p>
            <a:pPr marL="456565" indent="-456565"/>
            <a:r>
              <a:rPr lang="en-US">
                <a:latin typeface="Arial Narrow"/>
              </a:rPr>
              <a:t>Tie Gaps to Doctrine, SOPs, or Required Capabilites</a:t>
            </a:r>
          </a:p>
          <a:p>
            <a:pPr marL="456565" indent="-456565"/>
            <a:r>
              <a:rPr lang="en-US" dirty="0">
                <a:latin typeface="Arial Narrow"/>
              </a:rPr>
              <a:t>Formulate Study Issues</a:t>
            </a:r>
          </a:p>
          <a:p>
            <a:pPr marL="456565" indent="-456565"/>
            <a:r>
              <a:rPr lang="en-US">
                <a:latin typeface="Arial Narrow"/>
              </a:rPr>
              <a:t>Cite References and required Learning Activities</a:t>
            </a:r>
          </a:p>
          <a:p>
            <a:pPr marL="456565" indent="-456565"/>
            <a:r>
              <a:rPr lang="en-US">
                <a:latin typeface="Arial Narrow"/>
              </a:rPr>
              <a:t>Identify Constraints, Limitations, and Assumptions</a:t>
            </a:r>
          </a:p>
          <a:p>
            <a:pPr marL="456565" indent="-456565"/>
            <a:r>
              <a:rPr lang="en-US">
                <a:latin typeface="Arial Narrow"/>
              </a:rPr>
              <a:t>Staff with Stakeholders</a:t>
            </a:r>
            <a:endParaRPr lang="en-US" dirty="0"/>
          </a:p>
        </p:txBody>
      </p:sp>
    </p:spTree>
    <p:extLst>
      <p:ext uri="{BB962C8B-B14F-4D97-AF65-F5344CB8AC3E}">
        <p14:creationId xmlns:p14="http://schemas.microsoft.com/office/powerpoint/2010/main" val="15516621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5130"/>
          </a:xfrm>
        </p:spPr>
        <p:txBody>
          <a:bodyPr/>
          <a:lstStyle/>
          <a:p>
            <a:r>
              <a:rPr lang="en-US"/>
              <a:t>Analysis Accreditation Process</a:t>
            </a:r>
          </a:p>
        </p:txBody>
      </p:sp>
      <p:graphicFrame>
        <p:nvGraphicFramePr>
          <p:cNvPr id="13" name="Diagram 12"/>
          <p:cNvGraphicFramePr/>
          <p:nvPr/>
        </p:nvGraphicFramePr>
        <p:xfrm>
          <a:off x="676455" y="1149553"/>
          <a:ext cx="969439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2381683" y="758940"/>
            <a:ext cx="110579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ahoma" charset="0"/>
                <a:ea typeface="+mn-ea"/>
                <a:cs typeface="+mn-cs"/>
              </a:rPr>
              <a:t>Step</a:t>
            </a:r>
          </a:p>
        </p:txBody>
      </p:sp>
      <p:sp>
        <p:nvSpPr>
          <p:cNvPr id="16" name="TextBox 15"/>
          <p:cNvSpPr txBox="1"/>
          <p:nvPr/>
        </p:nvSpPr>
        <p:spPr>
          <a:xfrm>
            <a:off x="4774096" y="806236"/>
            <a:ext cx="1499113"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ahoma" charset="0"/>
                <a:ea typeface="+mn-ea"/>
                <a:cs typeface="+mn-cs"/>
              </a:rPr>
              <a:t>Process</a:t>
            </a:r>
          </a:p>
        </p:txBody>
      </p:sp>
      <p:sp>
        <p:nvSpPr>
          <p:cNvPr id="17" name="TextBox 16"/>
          <p:cNvSpPr txBox="1"/>
          <p:nvPr/>
        </p:nvSpPr>
        <p:spPr>
          <a:xfrm>
            <a:off x="7511141" y="790470"/>
            <a:ext cx="2854036"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ahoma" charset="0"/>
                <a:ea typeface="+mn-ea"/>
                <a:cs typeface="+mn-cs"/>
              </a:rPr>
              <a:t>Example Tool(s)</a:t>
            </a:r>
          </a:p>
        </p:txBody>
      </p:sp>
      <p:sp>
        <p:nvSpPr>
          <p:cNvPr id="8" name="Cylinder 7">
            <a:extLst>
              <a:ext uri="{FF2B5EF4-FFF2-40B4-BE49-F238E27FC236}">
                <a16:creationId xmlns:a16="http://schemas.microsoft.com/office/drawing/2014/main" id="{649BAD4D-1182-8B71-EB6B-E6041F6BBB9B}"/>
              </a:ext>
            </a:extLst>
          </p:cNvPr>
          <p:cNvSpPr/>
          <p:nvPr/>
        </p:nvSpPr>
        <p:spPr bwMode="auto">
          <a:xfrm>
            <a:off x="10467485" y="949226"/>
            <a:ext cx="1185877" cy="5418667"/>
          </a:xfrm>
          <a:prstGeom prst="can">
            <a:avLst/>
          </a:prstGeom>
          <a:solidFill>
            <a:srgbClr val="22458A"/>
          </a:solidFill>
          <a:ln w="9525" cap="flat" cmpd="sng" algn="ctr">
            <a:noFill/>
            <a:prstDash val="solid"/>
            <a:miter lim="800000"/>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ahoma" charset="0"/>
                <a:ea typeface="+mn-ea"/>
                <a:cs typeface="+mn-cs"/>
              </a:rPr>
              <a:t>Analysis Accreditation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a:solidFill>
                  <a:srgbClr val="FFFFFF"/>
                </a:solidFill>
              </a:rPr>
              <a:t>Lead ORSA</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a:solidFill>
                  <a:srgbClr val="FFFFFF"/>
                </a:solidFill>
              </a:rPr>
              <a:t>[</a:t>
            </a:r>
            <a:r>
              <a:rPr lang="en-US" sz="1800">
                <a:solidFill>
                  <a:srgbClr val="FFFFFF"/>
                </a:solidFill>
              </a:rPr>
              <a:t>ORSA Military Applications Course (MAC), PhD]</a:t>
            </a:r>
            <a:endParaRPr kumimoji="0" lang="en-US" sz="2000" b="0" i="0" u="none" strike="noStrike" kern="1200" cap="none" spc="0" normalizeH="0" baseline="0" noProof="0">
              <a:ln>
                <a:noFill/>
              </a:ln>
              <a:solidFill>
                <a:srgbClr val="FFFFFF"/>
              </a:solidFill>
              <a:effectLst/>
              <a:uLnTx/>
              <a:uFillTx/>
              <a:latin typeface="Tahoma" charset="0"/>
              <a:ea typeface="+mn-ea"/>
              <a:cs typeface="+mn-cs"/>
            </a:endParaRPr>
          </a:p>
        </p:txBody>
      </p:sp>
      <p:sp>
        <p:nvSpPr>
          <p:cNvPr id="3" name="Slide Number Placeholder 2">
            <a:extLst>
              <a:ext uri="{FF2B5EF4-FFF2-40B4-BE49-F238E27FC236}">
                <a16:creationId xmlns:a16="http://schemas.microsoft.com/office/drawing/2014/main" id="{63C4D83C-B95F-EDA9-34F0-0E81CE09C8CD}"/>
              </a:ext>
            </a:extLst>
          </p:cNvPr>
          <p:cNvSpPr txBox="1">
            <a:spLocks/>
          </p:cNvSpPr>
          <p:nvPr/>
        </p:nvSpPr>
        <p:spPr>
          <a:xfrm>
            <a:off x="10649606" y="6464958"/>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55</a:t>
            </a:fld>
            <a:endParaRPr lang="en-US" sz="1800"/>
          </a:p>
        </p:txBody>
      </p:sp>
    </p:spTree>
    <p:extLst>
      <p:ext uri="{BB962C8B-B14F-4D97-AF65-F5344CB8AC3E}">
        <p14:creationId xmlns:p14="http://schemas.microsoft.com/office/powerpoint/2010/main" val="38870376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a:t>Learning Objectives</a:t>
            </a:r>
          </a:p>
        </p:txBody>
      </p:sp>
      <p:sp>
        <p:nvSpPr>
          <p:cNvPr id="3" name="Content Placeholder 2"/>
          <p:cNvSpPr>
            <a:spLocks noGrp="1"/>
          </p:cNvSpPr>
          <p:nvPr>
            <p:ph sz="quarter" idx="11"/>
          </p:nvPr>
        </p:nvSpPr>
        <p:spPr>
          <a:xfrm>
            <a:off x="546234" y="2511958"/>
            <a:ext cx="11250613" cy="5075237"/>
          </a:xfrm>
        </p:spPr>
        <p:txBody>
          <a:bodyPr/>
          <a:lstStyle/>
          <a:p>
            <a:pPr marL="0" indent="0" algn="ctr">
              <a:buNone/>
            </a:pPr>
            <a:r>
              <a:rPr lang="en-US" sz="8000" dirty="0"/>
              <a:t>Review</a:t>
            </a:r>
          </a:p>
        </p:txBody>
      </p:sp>
      <p:sp>
        <p:nvSpPr>
          <p:cNvPr id="4" name="Slide Number Placeholder 3">
            <a:extLst>
              <a:ext uri="{FF2B5EF4-FFF2-40B4-BE49-F238E27FC236}">
                <a16:creationId xmlns:a16="http://schemas.microsoft.com/office/drawing/2014/main" id="{A1565457-8EF7-EBAB-5BB3-D1C6000A08CE}"/>
              </a:ext>
            </a:extLst>
          </p:cNvPr>
          <p:cNvSpPr>
            <a:spLocks noGrp="1"/>
          </p:cNvSpPr>
          <p:nvPr>
            <p:ph type="sldNum" sz="quarter" idx="10"/>
          </p:nvPr>
        </p:nvSpPr>
        <p:spPr/>
        <p:txBody>
          <a:bodyPr/>
          <a:lstStyle/>
          <a:p>
            <a:pPr>
              <a:defRPr/>
            </a:pPr>
            <a:fld id="{D68E8870-17DE-45C4-A8DD-7644B2422933}" type="slidenum">
              <a:rPr lang="en-US" smtClean="0"/>
              <a:pPr>
                <a:defRPr/>
              </a:pPr>
              <a:t>56</a:t>
            </a:fld>
            <a:endParaRPr lang="en-US"/>
          </a:p>
        </p:txBody>
      </p:sp>
    </p:spTree>
    <p:extLst>
      <p:ext uri="{BB962C8B-B14F-4D97-AF65-F5344CB8AC3E}">
        <p14:creationId xmlns:p14="http://schemas.microsoft.com/office/powerpoint/2010/main" val="13264428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a:t>Learning Objectives</a:t>
            </a:r>
          </a:p>
        </p:txBody>
      </p:sp>
      <p:sp>
        <p:nvSpPr>
          <p:cNvPr id="4" name="Content Placeholder 3"/>
          <p:cNvSpPr>
            <a:spLocks noGrp="1"/>
          </p:cNvSpPr>
          <p:nvPr>
            <p:ph sz="quarter" idx="11"/>
          </p:nvPr>
        </p:nvSpPr>
        <p:spPr>
          <a:xfrm>
            <a:off x="557250" y="1088701"/>
            <a:ext cx="11250613" cy="5075237"/>
          </a:xfrm>
        </p:spPr>
        <p:txBody>
          <a:bodyPr/>
          <a:lstStyle/>
          <a:p>
            <a:r>
              <a:rPr lang="en-US"/>
              <a:t>Define </a:t>
            </a:r>
            <a:r>
              <a:rPr lang="en-US" b="1"/>
              <a:t>the components of Overall Accreditation</a:t>
            </a:r>
            <a:r>
              <a:rPr lang="en-US"/>
              <a:t> of a SIMEXp: M&amp;S, physical and computational environment, tactical/operational scenario, and analysis </a:t>
            </a:r>
          </a:p>
          <a:p>
            <a:r>
              <a:rPr lang="en-US"/>
              <a:t>Define </a:t>
            </a:r>
            <a:r>
              <a:rPr lang="en-US" b="1"/>
              <a:t>M&amp;S Accreditation</a:t>
            </a:r>
            <a:r>
              <a:rPr lang="en-US"/>
              <a:t> in accordance with the Maneuver Battle Lab (MBL) Framework for a SIMEXp</a:t>
            </a:r>
          </a:p>
          <a:p>
            <a:r>
              <a:rPr lang="en-US"/>
              <a:t>Define </a:t>
            </a:r>
            <a:r>
              <a:rPr lang="en-US" b="1"/>
              <a:t>accreditation of the tactical and operational scenario </a:t>
            </a:r>
            <a:r>
              <a:rPr lang="en-US"/>
              <a:t>in accordance with the MBL Framework for a SIMEXp</a:t>
            </a:r>
          </a:p>
          <a:p>
            <a:r>
              <a:rPr lang="en-US"/>
              <a:t>Define the </a:t>
            </a:r>
            <a:r>
              <a:rPr lang="en-US" b="1"/>
              <a:t>accreditation of the physical and computational envir</a:t>
            </a:r>
            <a:r>
              <a:rPr lang="en-US"/>
              <a:t>onment in accordance with the MBL Framework for a SIMEXp</a:t>
            </a:r>
          </a:p>
          <a:p>
            <a:r>
              <a:rPr lang="en-US"/>
              <a:t>Define the </a:t>
            </a:r>
            <a:r>
              <a:rPr lang="en-US" b="1"/>
              <a:t>accreditation of the SIMEXp analysis</a:t>
            </a:r>
            <a:r>
              <a:rPr lang="en-US"/>
              <a:t> in accordance with the MBL Framework for a SIMEXp</a:t>
            </a:r>
          </a:p>
        </p:txBody>
      </p:sp>
      <p:sp>
        <p:nvSpPr>
          <p:cNvPr id="3" name="Slide Number Placeholder 2">
            <a:extLst>
              <a:ext uri="{FF2B5EF4-FFF2-40B4-BE49-F238E27FC236}">
                <a16:creationId xmlns:a16="http://schemas.microsoft.com/office/drawing/2014/main" id="{7371A7D8-59EE-5D0E-649C-D54CBE0AD467}"/>
              </a:ext>
            </a:extLst>
          </p:cNvPr>
          <p:cNvSpPr>
            <a:spLocks noGrp="1"/>
          </p:cNvSpPr>
          <p:nvPr>
            <p:ph type="sldNum" sz="quarter" idx="10"/>
          </p:nvPr>
        </p:nvSpPr>
        <p:spPr/>
        <p:txBody>
          <a:bodyPr/>
          <a:lstStyle/>
          <a:p>
            <a:pPr>
              <a:defRPr/>
            </a:pPr>
            <a:fld id="{D68E8870-17DE-45C4-A8DD-7644B2422933}" type="slidenum">
              <a:rPr lang="en-US" smtClean="0"/>
              <a:pPr>
                <a:defRPr/>
              </a:pPr>
              <a:t>57</a:t>
            </a:fld>
            <a:endParaRPr lang="en-US"/>
          </a:p>
        </p:txBody>
      </p:sp>
    </p:spTree>
    <p:extLst>
      <p:ext uri="{BB962C8B-B14F-4D97-AF65-F5344CB8AC3E}">
        <p14:creationId xmlns:p14="http://schemas.microsoft.com/office/powerpoint/2010/main" val="4730178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30396" y="1049447"/>
          <a:ext cx="11259238" cy="5392385"/>
        </p:xfrm>
        <a:graphic>
          <a:graphicData uri="http://schemas.openxmlformats.org/drawingml/2006/table">
            <a:tbl>
              <a:tblPr firstRow="1" firstCol="1" bandRow="1"/>
              <a:tblGrid>
                <a:gridCol w="3443218">
                  <a:extLst>
                    <a:ext uri="{9D8B030D-6E8A-4147-A177-3AD203B41FA5}">
                      <a16:colId xmlns:a16="http://schemas.microsoft.com/office/drawing/2014/main" val="2895969978"/>
                    </a:ext>
                  </a:extLst>
                </a:gridCol>
                <a:gridCol w="4237892">
                  <a:extLst>
                    <a:ext uri="{9D8B030D-6E8A-4147-A177-3AD203B41FA5}">
                      <a16:colId xmlns:a16="http://schemas.microsoft.com/office/drawing/2014/main" val="503841326"/>
                    </a:ext>
                  </a:extLst>
                </a:gridCol>
                <a:gridCol w="3578128">
                  <a:extLst>
                    <a:ext uri="{9D8B030D-6E8A-4147-A177-3AD203B41FA5}">
                      <a16:colId xmlns:a16="http://schemas.microsoft.com/office/drawing/2014/main" val="2392312516"/>
                    </a:ext>
                  </a:extLst>
                </a:gridCol>
              </a:tblGrid>
              <a:tr h="2508603">
                <a:tc>
                  <a:txBody>
                    <a:bodyPr/>
                    <a:lstStyle/>
                    <a:p>
                      <a:pPr marL="0" marR="0" algn="ctr">
                        <a:spcBef>
                          <a:spcPts val="0"/>
                        </a:spcBef>
                        <a:spcAft>
                          <a:spcPts val="0"/>
                        </a:spcAft>
                      </a:pPr>
                      <a:r>
                        <a:rPr lang="en-US" sz="1800" b="1" u="sng">
                          <a:solidFill>
                            <a:srgbClr val="FF0000"/>
                          </a:solidFill>
                          <a:effectLst/>
                          <a:latin typeface=" Arial" panose="02020603050405020304"/>
                          <a:ea typeface="Times New Roman" panose="02020603050405020304" pitchFamily="18" charset="0"/>
                        </a:rPr>
                        <a:t>Physical and Computational Environment</a:t>
                      </a:r>
                      <a:endParaRPr lang="en-US" sz="1800">
                        <a:solidFill>
                          <a:srgbClr val="FF0000"/>
                        </a:solidFill>
                        <a:effectLst/>
                        <a:latin typeface=" Arial" panose="02020603050405020304"/>
                        <a:ea typeface="Times New Roman" panose="02020603050405020304" pitchFamily="18" charset="0"/>
                      </a:endParaRPr>
                    </a:p>
                    <a:p>
                      <a:pPr marL="0" marR="0" algn="ctr">
                        <a:spcBef>
                          <a:spcPts val="0"/>
                        </a:spcBef>
                        <a:spcAft>
                          <a:spcPts val="0"/>
                        </a:spcAft>
                      </a:pPr>
                      <a:r>
                        <a:rPr lang="en-US" sz="1800">
                          <a:effectLst/>
                          <a:latin typeface=" Arial" panose="02020603050405020304"/>
                          <a:ea typeface="Times New Roman" panose="02020603050405020304" pitchFamily="18" charset="0"/>
                        </a:rPr>
                        <a:t>Network</a:t>
                      </a:r>
                    </a:p>
                    <a:p>
                      <a:pPr marL="0" marR="0" algn="ctr">
                        <a:spcBef>
                          <a:spcPts val="0"/>
                        </a:spcBef>
                        <a:spcAft>
                          <a:spcPts val="0"/>
                        </a:spcAft>
                      </a:pPr>
                      <a:r>
                        <a:rPr lang="en-US" sz="1800">
                          <a:effectLst/>
                          <a:latin typeface=" Arial" panose="02020603050405020304"/>
                          <a:ea typeface="Times New Roman" panose="02020603050405020304" pitchFamily="18" charset="0"/>
                        </a:rPr>
                        <a:t>Software</a:t>
                      </a:r>
                    </a:p>
                    <a:p>
                      <a:pPr marL="0" marR="0" algn="ctr">
                        <a:spcBef>
                          <a:spcPts val="0"/>
                        </a:spcBef>
                        <a:spcAft>
                          <a:spcPts val="0"/>
                        </a:spcAft>
                      </a:pPr>
                      <a:r>
                        <a:rPr lang="en-US" sz="1800">
                          <a:effectLst/>
                          <a:latin typeface=" Arial" panose="02020603050405020304"/>
                          <a:ea typeface="Times New Roman" panose="02020603050405020304" pitchFamily="18" charset="0"/>
                        </a:rPr>
                        <a:t>Hardware</a:t>
                      </a:r>
                    </a:p>
                    <a:p>
                      <a:pPr marL="0" marR="0" algn="ctr">
                        <a:spcBef>
                          <a:spcPts val="0"/>
                        </a:spcBef>
                        <a:spcAft>
                          <a:spcPts val="0"/>
                        </a:spcAft>
                      </a:pPr>
                      <a:r>
                        <a:rPr lang="en-US" sz="1800">
                          <a:effectLst/>
                          <a:latin typeface=" Arial" panose="02020603050405020304"/>
                          <a:ea typeface="Times New Roman" panose="02020603050405020304" pitchFamily="18" charset="0"/>
                        </a:rPr>
                        <a:t>Experiment Footprint</a:t>
                      </a:r>
                    </a:p>
                    <a:p>
                      <a:pPr marL="0" marR="0" algn="ctr">
                        <a:spcBef>
                          <a:spcPts val="0"/>
                        </a:spcBef>
                        <a:spcAft>
                          <a:spcPts val="0"/>
                        </a:spcAft>
                      </a:pPr>
                      <a:r>
                        <a:rPr lang="en-US" sz="1800">
                          <a:effectLst/>
                          <a:latin typeface=" Arial" panose="02020603050405020304"/>
                          <a:ea typeface="Times New Roman" panose="02020603050405020304" pitchFamily="18" charset="0"/>
                        </a:rPr>
                        <a:t> </a:t>
                      </a:r>
                      <a:r>
                        <a:rPr lang="en-US" sz="1800" b="1" i="1">
                          <a:effectLst/>
                          <a:latin typeface=" Arial" panose="02020603050405020304"/>
                          <a:ea typeface="Times New Roman" panose="02020603050405020304" pitchFamily="18" charset="0"/>
                        </a:rPr>
                        <a:t>Accreditation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u="sng">
                          <a:solidFill>
                            <a:srgbClr val="00B050"/>
                          </a:solidFill>
                          <a:effectLst/>
                          <a:latin typeface=" Arial" panose="02020603050405020304"/>
                          <a:ea typeface="Times New Roman" panose="02020603050405020304" pitchFamily="18" charset="0"/>
                        </a:rPr>
                        <a:t>Tactical / Operational Scenario</a:t>
                      </a:r>
                    </a:p>
                    <a:p>
                      <a:pPr marL="0" marR="0" algn="ctr">
                        <a:spcBef>
                          <a:spcPts val="0"/>
                        </a:spcBef>
                        <a:spcAft>
                          <a:spcPts val="0"/>
                        </a:spcAft>
                      </a:pPr>
                      <a:r>
                        <a:rPr lang="en-US" sz="1800">
                          <a:effectLst/>
                          <a:latin typeface=" Arial" panose="02020603050405020304"/>
                          <a:ea typeface="Times New Roman" panose="02020603050405020304" pitchFamily="18" charset="0"/>
                        </a:rPr>
                        <a:t>Operational Setting and Mission</a:t>
                      </a:r>
                    </a:p>
                    <a:p>
                      <a:pPr marL="0" marR="0" algn="ctr">
                        <a:spcBef>
                          <a:spcPts val="0"/>
                        </a:spcBef>
                        <a:spcAft>
                          <a:spcPts val="0"/>
                        </a:spcAft>
                      </a:pPr>
                      <a:r>
                        <a:rPr lang="en-US" sz="1800">
                          <a:effectLst/>
                          <a:latin typeface=" Arial" panose="02020603050405020304"/>
                          <a:ea typeface="Times New Roman" panose="02020603050405020304" pitchFamily="18" charset="0"/>
                        </a:rPr>
                        <a:t>Terrain</a:t>
                      </a:r>
                    </a:p>
                    <a:p>
                      <a:pPr marL="0" marR="0" algn="ctr">
                        <a:spcBef>
                          <a:spcPts val="0"/>
                        </a:spcBef>
                        <a:spcAft>
                          <a:spcPts val="0"/>
                        </a:spcAft>
                      </a:pPr>
                      <a:r>
                        <a:rPr lang="en-US" sz="1800">
                          <a:effectLst/>
                          <a:latin typeface=" Arial" panose="02020603050405020304"/>
                          <a:ea typeface="Times New Roman" panose="02020603050405020304" pitchFamily="18" charset="0"/>
                        </a:rPr>
                        <a:t>Mission Command Systems</a:t>
                      </a:r>
                    </a:p>
                    <a:p>
                      <a:pPr marL="0" marR="0" algn="ctr">
                        <a:spcBef>
                          <a:spcPts val="0"/>
                        </a:spcBef>
                        <a:spcAft>
                          <a:spcPts val="0"/>
                        </a:spcAft>
                      </a:pPr>
                      <a:r>
                        <a:rPr lang="en-US" sz="1800">
                          <a:effectLst/>
                          <a:latin typeface=" Arial" panose="02020603050405020304"/>
                          <a:ea typeface="Times New Roman" panose="02020603050405020304" pitchFamily="18" charset="0"/>
                        </a:rPr>
                        <a:t>Friendly Organization and Employment</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a:effectLst/>
                          <a:latin typeface=" Arial" panose="02020603050405020304"/>
                          <a:ea typeface="Times New Roman" panose="02020603050405020304" pitchFamily="18" charset="0"/>
                        </a:rPr>
                        <a:t>Threat Organization and Employment</a:t>
                      </a:r>
                    </a:p>
                    <a:p>
                      <a:pPr marL="0" marR="0" algn="ctr">
                        <a:spcBef>
                          <a:spcPts val="0"/>
                        </a:spcBef>
                        <a:spcAft>
                          <a:spcPts val="0"/>
                        </a:spcAft>
                      </a:pPr>
                      <a:r>
                        <a:rPr lang="en-US" sz="1800">
                          <a:effectLst/>
                          <a:latin typeface=" Arial" panose="02020603050405020304"/>
                          <a:ea typeface="Times New Roman" panose="02020603050405020304" pitchFamily="18" charset="0"/>
                        </a:rPr>
                        <a:t>Civilians on the Battlefield</a:t>
                      </a:r>
                    </a:p>
                    <a:p>
                      <a:pPr marL="0" marR="0" algn="ctr">
                        <a:spcBef>
                          <a:spcPts val="0"/>
                        </a:spcBef>
                        <a:spcAft>
                          <a:spcPts val="0"/>
                        </a:spcAft>
                      </a:pPr>
                      <a:r>
                        <a:rPr lang="en-US" sz="1800">
                          <a:effectLst/>
                          <a:latin typeface=" Arial" panose="02020603050405020304"/>
                          <a:ea typeface="Times New Roman" panose="02020603050405020304" pitchFamily="18" charset="0"/>
                        </a:rPr>
                        <a:t> </a:t>
                      </a:r>
                      <a:r>
                        <a:rPr lang="en-US" sz="1800" b="1" i="1">
                          <a:effectLst/>
                          <a:latin typeface=" Arial" panose="02020603050405020304"/>
                          <a:ea typeface="Times New Roman" panose="02020603050405020304" pitchFamily="18" charset="0"/>
                        </a:rPr>
                        <a:t>Accreditation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u="sng">
                          <a:solidFill>
                            <a:srgbClr val="00B0F0"/>
                          </a:solidFill>
                          <a:effectLst/>
                          <a:latin typeface=" Arial" panose="02020603050405020304"/>
                          <a:ea typeface="Times New Roman" panose="02020603050405020304" pitchFamily="18" charset="0"/>
                        </a:rPr>
                        <a:t>Analysis</a:t>
                      </a:r>
                    </a:p>
                    <a:p>
                      <a:pPr marL="0" marR="0" algn="ctr">
                        <a:spcBef>
                          <a:spcPts val="0"/>
                        </a:spcBef>
                        <a:spcAft>
                          <a:spcPts val="0"/>
                        </a:spcAft>
                      </a:pPr>
                      <a:r>
                        <a:rPr lang="en-US" sz="1800">
                          <a:effectLst/>
                          <a:latin typeface=" Arial" panose="02020603050405020304"/>
                          <a:ea typeface="Times New Roman" panose="02020603050405020304" pitchFamily="18" charset="0"/>
                        </a:rPr>
                        <a:t>Measures of Merit, Performance, and Effectiveness</a:t>
                      </a:r>
                    </a:p>
                    <a:p>
                      <a:pPr marL="0" marR="0" algn="ctr">
                        <a:spcBef>
                          <a:spcPts val="0"/>
                        </a:spcBef>
                        <a:spcAft>
                          <a:spcPts val="0"/>
                        </a:spcAft>
                      </a:pPr>
                      <a:r>
                        <a:rPr lang="en-US" sz="1800">
                          <a:effectLst/>
                          <a:latin typeface=" Arial" panose="02020603050405020304"/>
                          <a:ea typeface="Times New Roman" panose="02020603050405020304" pitchFamily="18" charset="0"/>
                        </a:rPr>
                        <a:t>Data Collection and Reduction</a:t>
                      </a:r>
                    </a:p>
                    <a:p>
                      <a:pPr marL="0" marR="0" algn="ctr">
                        <a:spcBef>
                          <a:spcPts val="0"/>
                        </a:spcBef>
                        <a:spcAft>
                          <a:spcPts val="0"/>
                        </a:spcAft>
                      </a:pPr>
                      <a:r>
                        <a:rPr lang="en-US" sz="1800">
                          <a:effectLst/>
                          <a:latin typeface=" Arial" panose="02020603050405020304"/>
                          <a:ea typeface="Times New Roman" panose="02020603050405020304" pitchFamily="18" charset="0"/>
                        </a:rPr>
                        <a:t>Computational Methods</a:t>
                      </a:r>
                    </a:p>
                    <a:p>
                      <a:pPr marL="0" marR="0" algn="ctr">
                        <a:spcBef>
                          <a:spcPts val="0"/>
                        </a:spcBef>
                        <a:spcAft>
                          <a:spcPts val="0"/>
                        </a:spcAft>
                      </a:pPr>
                      <a:r>
                        <a:rPr lang="en-US" sz="1800">
                          <a:effectLst/>
                          <a:latin typeface=" Arial" panose="02020603050405020304"/>
                          <a:ea typeface="Times New Roman" panose="02020603050405020304" pitchFamily="18" charset="0"/>
                        </a:rPr>
                        <a:t>Peer Review of Report</a:t>
                      </a:r>
                    </a:p>
                    <a:p>
                      <a:pPr marL="0" marR="0" algn="ctr">
                        <a:spcBef>
                          <a:spcPts val="0"/>
                        </a:spcBef>
                        <a:spcAft>
                          <a:spcPts val="0"/>
                        </a:spcAft>
                      </a:pPr>
                      <a:r>
                        <a:rPr lang="en-US" sz="1800">
                          <a:effectLst/>
                          <a:latin typeface=" Arial" panose="02020603050405020304"/>
                          <a:ea typeface="Times New Roman" panose="02020603050405020304" pitchFamily="18" charset="0"/>
                        </a:rPr>
                        <a:t> </a:t>
                      </a:r>
                      <a:r>
                        <a:rPr lang="en-US" sz="1800" b="1" i="1">
                          <a:effectLst/>
                          <a:latin typeface=" Arial" panose="02020603050405020304"/>
                          <a:ea typeface="Times New Roman" panose="02020603050405020304" pitchFamily="18" charset="0"/>
                        </a:rPr>
                        <a:t>Accreditation</a:t>
                      </a:r>
                    </a:p>
                    <a:p>
                      <a:pPr marL="0" marR="0" algn="ctr">
                        <a:spcBef>
                          <a:spcPts val="0"/>
                        </a:spcBef>
                        <a:spcAft>
                          <a:spcPts val="0"/>
                        </a:spcAft>
                      </a:pPr>
                      <a:endParaRPr lang="en-US" sz="1800" b="1" i="1">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566953"/>
                  </a:ext>
                </a:extLst>
              </a:tr>
              <a:tr h="1756022">
                <a:tc gridSpan="3">
                  <a:txBody>
                    <a:bodyPr/>
                    <a:lstStyle/>
                    <a:p>
                      <a:pPr marL="0" marR="0" algn="ctr">
                        <a:spcBef>
                          <a:spcPts val="0"/>
                        </a:spcBef>
                        <a:spcAft>
                          <a:spcPts val="0"/>
                        </a:spcAft>
                      </a:pPr>
                      <a:r>
                        <a:rPr lang="en-US" sz="1800" b="1" u="sng">
                          <a:solidFill>
                            <a:schemeClr val="tx1"/>
                          </a:solidFill>
                          <a:effectLst/>
                          <a:latin typeface=" Arial" panose="02020603050405020304"/>
                          <a:ea typeface="Times New Roman" panose="02020603050405020304" pitchFamily="18" charset="0"/>
                        </a:rPr>
                        <a:t>Modeling and Simulation</a:t>
                      </a:r>
                      <a:endParaRPr lang="en-US" sz="1800">
                        <a:solidFill>
                          <a:schemeClr val="tx1"/>
                        </a:solidFill>
                        <a:effectLst/>
                        <a:latin typeface=" Arial" panose="02020603050405020304"/>
                        <a:ea typeface="Times New Roman" panose="02020603050405020304" pitchFamily="18" charset="0"/>
                      </a:endParaRPr>
                    </a:p>
                    <a:p>
                      <a:pPr marL="0" marR="0" algn="ctr">
                        <a:spcBef>
                          <a:spcPts val="0"/>
                        </a:spcBef>
                        <a:spcAft>
                          <a:spcPts val="0"/>
                        </a:spcAft>
                      </a:pPr>
                      <a:r>
                        <a:rPr lang="en-US" sz="1800">
                          <a:effectLst/>
                          <a:latin typeface=" Arial" panose="02020603050405020304"/>
                          <a:ea typeface="Times New Roman" panose="02020603050405020304" pitchFamily="18" charset="0"/>
                        </a:rPr>
                        <a:t>Modeling</a:t>
                      </a:r>
                    </a:p>
                    <a:p>
                      <a:pPr marL="0" marR="0" algn="ctr">
                        <a:spcBef>
                          <a:spcPts val="0"/>
                        </a:spcBef>
                        <a:spcAft>
                          <a:spcPts val="0"/>
                        </a:spcAft>
                      </a:pPr>
                      <a:r>
                        <a:rPr lang="en-US" sz="1800">
                          <a:effectLst/>
                          <a:latin typeface=" Arial" panose="02020603050405020304"/>
                          <a:ea typeface="Times New Roman" panose="02020603050405020304" pitchFamily="18" charset="0"/>
                        </a:rPr>
                        <a:t>Interoperability of Simulations</a:t>
                      </a:r>
                    </a:p>
                    <a:p>
                      <a:pPr marL="0" marR="0" algn="ctr">
                        <a:spcBef>
                          <a:spcPts val="0"/>
                        </a:spcBef>
                        <a:spcAft>
                          <a:spcPts val="0"/>
                        </a:spcAft>
                      </a:pPr>
                      <a:r>
                        <a:rPr lang="en-US" sz="1800">
                          <a:effectLst/>
                          <a:latin typeface=" Arial" panose="02020603050405020304"/>
                          <a:ea typeface="Times New Roman" panose="02020603050405020304" pitchFamily="18" charset="0"/>
                        </a:rPr>
                        <a:t>Verification and Validation</a:t>
                      </a:r>
                    </a:p>
                    <a:p>
                      <a:pPr marL="0" marR="0" algn="ctr">
                        <a:spcBef>
                          <a:spcPts val="0"/>
                        </a:spcBef>
                        <a:spcAft>
                          <a:spcPts val="0"/>
                        </a:spcAft>
                      </a:pPr>
                      <a:r>
                        <a:rPr lang="en-US" sz="1800">
                          <a:effectLst/>
                          <a:latin typeface=" Arial" panose="02020603050405020304"/>
                          <a:ea typeface="Times New Roman" panose="02020603050405020304" pitchFamily="18" charset="0"/>
                        </a:rPr>
                        <a:t>Authoritative Data </a:t>
                      </a:r>
                    </a:p>
                    <a:p>
                      <a:pPr marL="0" marR="0" algn="ctr">
                        <a:spcBef>
                          <a:spcPts val="0"/>
                        </a:spcBef>
                        <a:spcAft>
                          <a:spcPts val="0"/>
                        </a:spcAft>
                      </a:pPr>
                      <a:r>
                        <a:rPr lang="en-US" sz="1800" b="1" i="1">
                          <a:effectLst/>
                          <a:latin typeface=" Arial" panose="02020603050405020304"/>
                          <a:ea typeface="Times New Roman" panose="02020603050405020304" pitchFamily="18" charset="0"/>
                        </a:rPr>
                        <a:t>Accreditation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3840395"/>
                  </a:ext>
                </a:extLst>
              </a:tr>
              <a:tr h="1023474">
                <a:tc gridSpan="3">
                  <a:txBody>
                    <a:bodyPr/>
                    <a:lstStyle/>
                    <a:p>
                      <a:pPr marL="0" marR="0" algn="ctr">
                        <a:spcBef>
                          <a:spcPts val="0"/>
                        </a:spcBef>
                        <a:spcAft>
                          <a:spcPts val="0"/>
                        </a:spcAft>
                      </a:pPr>
                      <a:endParaRPr lang="en-US" sz="1800" b="1">
                        <a:effectLst/>
                        <a:latin typeface=" Arial" panose="02020603050405020304"/>
                        <a:ea typeface="Times New Roman" panose="02020603050405020304" pitchFamily="18" charset="0"/>
                      </a:endParaRPr>
                    </a:p>
                    <a:p>
                      <a:pPr marL="0" marR="0" algn="ctr">
                        <a:spcBef>
                          <a:spcPts val="0"/>
                        </a:spcBef>
                        <a:spcAft>
                          <a:spcPts val="0"/>
                        </a:spcAft>
                      </a:pPr>
                      <a:r>
                        <a:rPr lang="en-US" sz="2800" b="1">
                          <a:effectLst/>
                          <a:latin typeface=" Arial" panose="02020603050405020304"/>
                          <a:ea typeface="Times New Roman" panose="02020603050405020304" pitchFamily="18" charset="0"/>
                        </a:rPr>
                        <a:t>Overall accreditation of the </a:t>
                      </a:r>
                      <a:r>
                        <a:rPr lang="en-US" sz="2800" b="1" err="1">
                          <a:effectLst/>
                          <a:latin typeface=" Arial" panose="02020603050405020304"/>
                          <a:ea typeface="Times New Roman" panose="02020603050405020304" pitchFamily="18" charset="0"/>
                        </a:rPr>
                        <a:t>SIMEXp</a:t>
                      </a:r>
                      <a:r>
                        <a:rPr lang="en-US" sz="2800" b="1">
                          <a:effectLst/>
                          <a:latin typeface=" Arial" panose="02020603050405020304"/>
                          <a:ea typeface="Times New Roman" panose="02020603050405020304" pitchFamily="18" charset="0"/>
                        </a:rPr>
                        <a:t> </a:t>
                      </a:r>
                      <a:r>
                        <a:rPr lang="en-US" sz="2800" b="1" i="1">
                          <a:effectLst/>
                          <a:latin typeface=" Arial" panose="02020603050405020304"/>
                          <a:ea typeface="Times New Roman" panose="02020603050405020304" pitchFamily="18" charset="0"/>
                        </a:rPr>
                        <a:t>is the sum </a:t>
                      </a:r>
                      <a:r>
                        <a:rPr lang="en-US" sz="2800" b="1">
                          <a:effectLst/>
                          <a:latin typeface=" Arial" panose="02020603050405020304"/>
                          <a:ea typeface="Times New Roman" panose="02020603050405020304" pitchFamily="18" charset="0"/>
                        </a:rPr>
                        <a:t>of the individual accreditations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1279516"/>
                  </a:ext>
                </a:extLst>
              </a:tr>
            </a:tbl>
          </a:graphicData>
        </a:graphic>
      </p:graphicFrame>
      <p:sp>
        <p:nvSpPr>
          <p:cNvPr id="5" name="Title 1"/>
          <p:cNvSpPr txBox="1">
            <a:spLocks/>
          </p:cNvSpPr>
          <p:nvPr/>
        </p:nvSpPr>
        <p:spPr bwMode="auto">
          <a:xfrm>
            <a:off x="2452124" y="-187287"/>
            <a:ext cx="7416800" cy="7951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60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sz="3600" kern="0"/>
              <a:t>Overall Accreditation</a:t>
            </a:r>
          </a:p>
        </p:txBody>
      </p:sp>
      <p:sp>
        <p:nvSpPr>
          <p:cNvPr id="2" name="Slide Number Placeholder 1">
            <a:extLst>
              <a:ext uri="{FF2B5EF4-FFF2-40B4-BE49-F238E27FC236}">
                <a16:creationId xmlns:a16="http://schemas.microsoft.com/office/drawing/2014/main" id="{2547345D-8841-A0CE-105B-7CB146D748BB}"/>
              </a:ext>
            </a:extLst>
          </p:cNvPr>
          <p:cNvSpPr>
            <a:spLocks noGrp="1"/>
          </p:cNvSpPr>
          <p:nvPr>
            <p:ph type="sldNum" sz="quarter" idx="12"/>
          </p:nvPr>
        </p:nvSpPr>
        <p:spPr/>
        <p:txBody>
          <a:bodyPr/>
          <a:lstStyle/>
          <a:p>
            <a:fld id="{BADEC60C-7720-4680-9A81-2CDB6766B0F2}" type="slidenum">
              <a:rPr lang="en-US" smtClean="0"/>
              <a:t>58</a:t>
            </a:fld>
            <a:endParaRPr lang="en-US"/>
          </a:p>
        </p:txBody>
      </p:sp>
    </p:spTree>
    <p:extLst>
      <p:ext uri="{BB962C8B-B14F-4D97-AF65-F5344CB8AC3E}">
        <p14:creationId xmlns:p14="http://schemas.microsoft.com/office/powerpoint/2010/main" val="14808873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a:t>Important Concepts to Remember</a:t>
            </a:r>
          </a:p>
        </p:txBody>
      </p:sp>
      <p:sp>
        <p:nvSpPr>
          <p:cNvPr id="3" name="Slide Number Placeholder 2">
            <a:extLst>
              <a:ext uri="{FF2B5EF4-FFF2-40B4-BE49-F238E27FC236}">
                <a16:creationId xmlns:a16="http://schemas.microsoft.com/office/drawing/2014/main" id="{7371A7D8-59EE-5D0E-649C-D54CBE0AD467}"/>
              </a:ext>
            </a:extLst>
          </p:cNvPr>
          <p:cNvSpPr>
            <a:spLocks noGrp="1"/>
          </p:cNvSpPr>
          <p:nvPr>
            <p:ph type="sldNum" sz="quarter" idx="10"/>
          </p:nvPr>
        </p:nvSpPr>
        <p:spPr/>
        <p:txBody>
          <a:bodyPr/>
          <a:lstStyle/>
          <a:p>
            <a:pPr>
              <a:defRPr/>
            </a:pPr>
            <a:fld id="{D68E8870-17DE-45C4-A8DD-7644B2422933}" type="slidenum">
              <a:rPr lang="en-US" smtClean="0"/>
              <a:pPr>
                <a:defRPr/>
              </a:pPr>
              <a:t>59</a:t>
            </a:fld>
            <a:endParaRPr lang="en-US"/>
          </a:p>
        </p:txBody>
      </p:sp>
      <p:sp>
        <p:nvSpPr>
          <p:cNvPr id="5" name="Content Placeholder 4">
            <a:extLst>
              <a:ext uri="{FF2B5EF4-FFF2-40B4-BE49-F238E27FC236}">
                <a16:creationId xmlns:a16="http://schemas.microsoft.com/office/drawing/2014/main" id="{743D72DD-6D10-9284-106D-03DD86218D2C}"/>
              </a:ext>
            </a:extLst>
          </p:cNvPr>
          <p:cNvSpPr txBox="1">
            <a:spLocks noGrp="1"/>
          </p:cNvSpPr>
          <p:nvPr>
            <p:ph sz="quarter" idx="11"/>
          </p:nvPr>
        </p:nvSpPr>
        <p:spPr>
          <a:xfrm>
            <a:off x="599743" y="1289953"/>
            <a:ext cx="11250612" cy="4278094"/>
          </a:xfrm>
          <a:prstGeom prst="rect">
            <a:avLst/>
          </a:prstGeom>
          <a:solidFill>
            <a:schemeClr val="bg1"/>
          </a:solidFill>
        </p:spPr>
        <p:txBody>
          <a:bodyPr wrap="square" rtlCol="0">
            <a:spAutoFit/>
          </a:bodyPr>
          <a:lstStyle/>
          <a:p>
            <a:r>
              <a:rPr lang="en-US" sz="3200" b="1" dirty="0">
                <a:solidFill>
                  <a:srgbClr val="0066CC"/>
                </a:solidFill>
              </a:rPr>
              <a:t>An accredited simulation’s outcomes are not inherently accredited.</a:t>
            </a:r>
          </a:p>
          <a:p>
            <a:r>
              <a:rPr lang="en-US" sz="3200" b="1" dirty="0"/>
              <a:t>The accreditation of the M&amp;S is critical, but only the beginning of the accreditation the overall event.</a:t>
            </a:r>
          </a:p>
          <a:p>
            <a:r>
              <a:rPr lang="en-US" sz="3200" b="1" dirty="0"/>
              <a:t>The easiest aspect to overlook is changes to the physical or computational environment</a:t>
            </a:r>
          </a:p>
          <a:p>
            <a:r>
              <a:rPr lang="en-US" sz="3200" b="1" dirty="0"/>
              <a:t>And….</a:t>
            </a:r>
          </a:p>
          <a:p>
            <a:endParaRPr lang="en-US" sz="2400" b="1" dirty="0"/>
          </a:p>
        </p:txBody>
      </p:sp>
    </p:spTree>
    <p:extLst>
      <p:ext uri="{BB962C8B-B14F-4D97-AF65-F5344CB8AC3E}">
        <p14:creationId xmlns:p14="http://schemas.microsoft.com/office/powerpoint/2010/main" val="1689244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a:t>Learning Objectives</a:t>
            </a:r>
          </a:p>
        </p:txBody>
      </p:sp>
      <p:sp>
        <p:nvSpPr>
          <p:cNvPr id="4" name="Content Placeholder 3"/>
          <p:cNvSpPr>
            <a:spLocks noGrp="1"/>
          </p:cNvSpPr>
          <p:nvPr>
            <p:ph sz="quarter" idx="11"/>
          </p:nvPr>
        </p:nvSpPr>
        <p:spPr>
          <a:xfrm>
            <a:off x="557250" y="1088701"/>
            <a:ext cx="11250613" cy="5075237"/>
          </a:xfrm>
        </p:spPr>
        <p:txBody>
          <a:bodyPr/>
          <a:lstStyle/>
          <a:p>
            <a:r>
              <a:rPr lang="en-US"/>
              <a:t>Define </a:t>
            </a:r>
            <a:r>
              <a:rPr lang="en-US" b="1"/>
              <a:t>the components of overall accreditation</a:t>
            </a:r>
            <a:r>
              <a:rPr lang="en-US"/>
              <a:t> of a Simulation Experiment (SIMEXp)</a:t>
            </a:r>
          </a:p>
          <a:p>
            <a:r>
              <a:rPr lang="en-US"/>
              <a:t>Define </a:t>
            </a:r>
            <a:r>
              <a:rPr lang="en-US" b="1"/>
              <a:t>M&amp;S accreditation</a:t>
            </a:r>
            <a:r>
              <a:rPr lang="en-US"/>
              <a:t> in accordance with the Maneuver Battle Lab (MBL) Framework for a SIMEXp</a:t>
            </a:r>
          </a:p>
          <a:p>
            <a:r>
              <a:rPr lang="en-US"/>
              <a:t>Define </a:t>
            </a:r>
            <a:r>
              <a:rPr lang="en-US" b="1"/>
              <a:t>accreditation of the tactical and operational scenario </a:t>
            </a:r>
            <a:r>
              <a:rPr lang="en-US"/>
              <a:t>in accordance with the MBL Framework for a SIMEXp</a:t>
            </a:r>
          </a:p>
          <a:p>
            <a:r>
              <a:rPr lang="en-US"/>
              <a:t>Define the </a:t>
            </a:r>
            <a:r>
              <a:rPr lang="en-US" b="1"/>
              <a:t>accreditation of the physical and computational environment</a:t>
            </a:r>
            <a:r>
              <a:rPr lang="en-US"/>
              <a:t> in accordance with the MBL Framework for a SIMEXp</a:t>
            </a:r>
          </a:p>
          <a:p>
            <a:r>
              <a:rPr lang="en-US"/>
              <a:t>Define the </a:t>
            </a:r>
            <a:r>
              <a:rPr lang="en-US" b="1"/>
              <a:t>accreditation of the SIMEXp analysis</a:t>
            </a:r>
            <a:r>
              <a:rPr lang="en-US"/>
              <a:t> in accordance with the MBL Framework for a SIMEXp</a:t>
            </a:r>
          </a:p>
        </p:txBody>
      </p:sp>
      <p:sp>
        <p:nvSpPr>
          <p:cNvPr id="3" name="Slide Number Placeholder 2">
            <a:extLst>
              <a:ext uri="{FF2B5EF4-FFF2-40B4-BE49-F238E27FC236}">
                <a16:creationId xmlns:a16="http://schemas.microsoft.com/office/drawing/2014/main" id="{B4DFC372-3C75-FD9E-8200-E37D26E4E749}"/>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a:p>
        </p:txBody>
      </p:sp>
    </p:spTree>
    <p:extLst>
      <p:ext uri="{BB962C8B-B14F-4D97-AF65-F5344CB8AC3E}">
        <p14:creationId xmlns:p14="http://schemas.microsoft.com/office/powerpoint/2010/main" val="20073690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9D8310-FB0F-1B06-0EED-0886039F7A83}"/>
              </a:ext>
            </a:extLst>
          </p:cNvPr>
          <p:cNvPicPr>
            <a:picLocks noChangeAspect="1"/>
          </p:cNvPicPr>
          <p:nvPr/>
        </p:nvPicPr>
        <p:blipFill>
          <a:blip r:embed="rId2"/>
          <a:srcRect l="16026" t="18704" r="16186" b="22037"/>
          <a:stretch/>
        </p:blipFill>
        <p:spPr>
          <a:xfrm>
            <a:off x="4821872" y="1083728"/>
            <a:ext cx="6998146" cy="5302052"/>
          </a:xfrm>
          <a:prstGeom prst="rect">
            <a:avLst/>
          </a:prstGeom>
        </p:spPr>
      </p:pic>
      <p:sp>
        <p:nvSpPr>
          <p:cNvPr id="6" name="Title 1">
            <a:extLst>
              <a:ext uri="{FF2B5EF4-FFF2-40B4-BE49-F238E27FC236}">
                <a16:creationId xmlns:a16="http://schemas.microsoft.com/office/drawing/2014/main" id="{FDBB499E-7E75-8337-E289-956E395058FC}"/>
              </a:ext>
            </a:extLst>
          </p:cNvPr>
          <p:cNvSpPr txBox="1">
            <a:spLocks/>
          </p:cNvSpPr>
          <p:nvPr/>
        </p:nvSpPr>
        <p:spPr bwMode="auto">
          <a:xfrm>
            <a:off x="246898" y="-113970"/>
            <a:ext cx="9956800" cy="7951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60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sz="3200" kern="0" dirty="0">
                <a:ea typeface="Tahoma"/>
                <a:cs typeface="Tahoma"/>
              </a:rPr>
              <a:t>Proudly Show Your Credentials</a:t>
            </a:r>
          </a:p>
        </p:txBody>
      </p:sp>
      <p:sp>
        <p:nvSpPr>
          <p:cNvPr id="7" name="TextBox 6">
            <a:extLst>
              <a:ext uri="{FF2B5EF4-FFF2-40B4-BE49-F238E27FC236}">
                <a16:creationId xmlns:a16="http://schemas.microsoft.com/office/drawing/2014/main" id="{B830BF97-CE55-6639-2890-CFB15D538DD4}"/>
              </a:ext>
            </a:extLst>
          </p:cNvPr>
          <p:cNvSpPr txBox="1"/>
          <p:nvPr/>
        </p:nvSpPr>
        <p:spPr>
          <a:xfrm>
            <a:off x="79168" y="1227116"/>
            <a:ext cx="4621478"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ahoma"/>
                <a:ea typeface="Tahoma"/>
                <a:cs typeface="Tahoma"/>
              </a:rPr>
              <a:t>In 1944 in Brest, France German General Herman </a:t>
            </a:r>
            <a:r>
              <a:rPr lang="en-US" sz="2400" err="1">
                <a:latin typeface="Tahoma"/>
                <a:ea typeface="Tahoma"/>
                <a:cs typeface="Tahoma"/>
              </a:rPr>
              <a:t>Ramcke</a:t>
            </a:r>
            <a:r>
              <a:rPr lang="en-US" sz="2400" dirty="0">
                <a:latin typeface="Tahoma"/>
                <a:ea typeface="Tahoma"/>
                <a:cs typeface="Tahoma"/>
              </a:rPr>
              <a:t> asked American Brigadier General Charles Canham for his credentials to accept the German unit's Surrender. </a:t>
            </a:r>
          </a:p>
          <a:p>
            <a:endParaRPr lang="en-US" sz="2400" dirty="0">
              <a:ea typeface="Tahoma"/>
              <a:cs typeface="Tahoma"/>
            </a:endParaRPr>
          </a:p>
          <a:p>
            <a:r>
              <a:rPr lang="en-US" sz="2400" dirty="0">
                <a:latin typeface="Tahoma"/>
                <a:ea typeface="Tahoma"/>
                <a:cs typeface="Tahoma"/>
              </a:rPr>
              <a:t>BG Canham pointed to the American Soldiers in the area and replied </a:t>
            </a:r>
            <a:endParaRPr lang="en-US" sz="2400" b="1">
              <a:ea typeface="Tahoma"/>
              <a:cs typeface="Tahoma"/>
            </a:endParaRPr>
          </a:p>
          <a:p>
            <a:endParaRPr lang="en-US" sz="2400" dirty="0">
              <a:latin typeface="Tahoma"/>
              <a:ea typeface="Tahoma"/>
              <a:cs typeface="Tahoma"/>
            </a:endParaRPr>
          </a:p>
          <a:p>
            <a:pPr algn="ctr"/>
            <a:r>
              <a:rPr lang="en-US" sz="2800" b="1" dirty="0">
                <a:latin typeface="Tahoma"/>
                <a:ea typeface="Tahoma"/>
                <a:cs typeface="Tahoma"/>
              </a:rPr>
              <a:t>"</a:t>
            </a:r>
            <a:r>
              <a:rPr lang="en-US" sz="2800" b="1" i="1" dirty="0">
                <a:latin typeface="Tahoma"/>
                <a:ea typeface="Tahoma"/>
                <a:cs typeface="Tahoma"/>
              </a:rPr>
              <a:t>These</a:t>
            </a:r>
            <a:r>
              <a:rPr lang="en-US" sz="2800" b="1" dirty="0">
                <a:latin typeface="Tahoma"/>
                <a:ea typeface="Tahoma"/>
                <a:cs typeface="Tahoma"/>
              </a:rPr>
              <a:t> are My Credentials".</a:t>
            </a:r>
            <a:endParaRPr lang="en-US" sz="2800" b="1">
              <a:ea typeface="Tahoma"/>
              <a:cs typeface="Tahoma"/>
            </a:endParaRPr>
          </a:p>
        </p:txBody>
      </p:sp>
      <p:sp>
        <p:nvSpPr>
          <p:cNvPr id="9" name="TextBox 8">
            <a:extLst>
              <a:ext uri="{FF2B5EF4-FFF2-40B4-BE49-F238E27FC236}">
                <a16:creationId xmlns:a16="http://schemas.microsoft.com/office/drawing/2014/main" id="{3B5E38F6-81A5-0240-C72A-5696341C104F}"/>
              </a:ext>
            </a:extLst>
          </p:cNvPr>
          <p:cNvSpPr txBox="1"/>
          <p:nvPr/>
        </p:nvSpPr>
        <p:spPr>
          <a:xfrm>
            <a:off x="6095998" y="6472052"/>
            <a:ext cx="482929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ahoma"/>
                <a:ea typeface="Tahoma"/>
                <a:cs typeface="Tahoma"/>
              </a:rPr>
              <a:t>Original Lithograph Copyright 2000, Rick Reeves</a:t>
            </a:r>
            <a:endParaRPr lang="en-US" dirty="0"/>
          </a:p>
        </p:txBody>
      </p:sp>
    </p:spTree>
    <p:extLst>
      <p:ext uri="{BB962C8B-B14F-4D97-AF65-F5344CB8AC3E}">
        <p14:creationId xmlns:p14="http://schemas.microsoft.com/office/powerpoint/2010/main" val="15632577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a:t>Acknowledgements</a:t>
            </a:r>
          </a:p>
        </p:txBody>
      </p:sp>
      <p:sp>
        <p:nvSpPr>
          <p:cNvPr id="3" name="Slide Number Placeholder 2">
            <a:extLst>
              <a:ext uri="{FF2B5EF4-FFF2-40B4-BE49-F238E27FC236}">
                <a16:creationId xmlns:a16="http://schemas.microsoft.com/office/drawing/2014/main" id="{7371A7D8-59EE-5D0E-649C-D54CBE0AD467}"/>
              </a:ext>
            </a:extLst>
          </p:cNvPr>
          <p:cNvSpPr>
            <a:spLocks noGrp="1"/>
          </p:cNvSpPr>
          <p:nvPr>
            <p:ph type="sldNum" sz="quarter" idx="10"/>
          </p:nvPr>
        </p:nvSpPr>
        <p:spPr/>
        <p:txBody>
          <a:bodyPr/>
          <a:lstStyle/>
          <a:p>
            <a:pPr>
              <a:defRPr/>
            </a:pPr>
            <a:fld id="{D68E8870-17DE-45C4-A8DD-7644B2422933}" type="slidenum">
              <a:rPr lang="en-US" smtClean="0"/>
              <a:pPr>
                <a:defRPr/>
              </a:pPr>
              <a:t>61</a:t>
            </a:fld>
            <a:endParaRPr lang="en-US"/>
          </a:p>
        </p:txBody>
      </p:sp>
      <p:sp>
        <p:nvSpPr>
          <p:cNvPr id="5" name="Content Placeholder 4">
            <a:extLst>
              <a:ext uri="{FF2B5EF4-FFF2-40B4-BE49-F238E27FC236}">
                <a16:creationId xmlns:a16="http://schemas.microsoft.com/office/drawing/2014/main" id="{743D72DD-6D10-9284-106D-03DD86218D2C}"/>
              </a:ext>
            </a:extLst>
          </p:cNvPr>
          <p:cNvSpPr txBox="1">
            <a:spLocks noGrp="1"/>
          </p:cNvSpPr>
          <p:nvPr>
            <p:ph sz="quarter" idx="11"/>
          </p:nvPr>
        </p:nvSpPr>
        <p:spPr>
          <a:xfrm>
            <a:off x="315637" y="1191464"/>
            <a:ext cx="11560725" cy="4475071"/>
          </a:xfrm>
          <a:prstGeom prst="rect">
            <a:avLst/>
          </a:prstGeom>
          <a:solidFill>
            <a:schemeClr val="bg1"/>
          </a:solidFill>
        </p:spPr>
        <p:txBody>
          <a:bodyPr wrap="square" rtlCol="0">
            <a:spAutoFit/>
          </a:bodyPr>
          <a:lstStyle/>
          <a:p>
            <a:pPr marL="0" indent="0" algn="ctr">
              <a:buNone/>
            </a:pPr>
            <a:r>
              <a:rPr lang="en-US" sz="3200" b="1" dirty="0">
                <a:solidFill>
                  <a:srgbClr val="0066CC"/>
                </a:solidFill>
              </a:rPr>
              <a:t>The Team would like to thank the following individuals for the coaching and mentoring since 2021 in the development of this presentation:</a:t>
            </a:r>
          </a:p>
          <a:p>
            <a:pPr marL="0" indent="0" algn="ctr">
              <a:buNone/>
            </a:pPr>
            <a:endParaRPr lang="en-US" sz="3200" b="1" dirty="0">
              <a:solidFill>
                <a:srgbClr val="FF0000"/>
              </a:solidFill>
            </a:endParaRPr>
          </a:p>
          <a:p>
            <a:pPr>
              <a:buFont typeface="Wingdings" panose="05000000000000000000" pitchFamily="2" charset="2"/>
              <a:buChar char="Ø"/>
            </a:pPr>
            <a:r>
              <a:rPr lang="en-US" sz="3200" b="1" dirty="0"/>
              <a:t>Koren Odermann  (Birddog)</a:t>
            </a:r>
          </a:p>
          <a:p>
            <a:pPr>
              <a:buFont typeface="Wingdings" panose="05000000000000000000" pitchFamily="2" charset="2"/>
              <a:buChar char="Ø"/>
            </a:pPr>
            <a:r>
              <a:rPr lang="en-US" sz="3200" b="1" dirty="0"/>
              <a:t>Simone Youngblood and John Diem (Previous Birddogs)</a:t>
            </a:r>
          </a:p>
          <a:p>
            <a:pPr>
              <a:buFont typeface="Wingdings" panose="05000000000000000000" pitchFamily="2" charset="2"/>
              <a:buChar char="Ø"/>
            </a:pPr>
            <a:r>
              <a:rPr lang="en-US" sz="3200" b="1" dirty="0"/>
              <a:t>Jim Coolahan, The Johns Hopkins Applied Physics Laboratory</a:t>
            </a:r>
          </a:p>
          <a:p>
            <a:pPr>
              <a:buFont typeface="Wingdings" panose="05000000000000000000" pitchFamily="2" charset="2"/>
              <a:buChar char="Ø"/>
            </a:pPr>
            <a:r>
              <a:rPr lang="en-US" sz="3200" b="1" dirty="0"/>
              <a:t>Chris Willis, CMSP, The Maneuver Battle Lab</a:t>
            </a:r>
          </a:p>
          <a:p>
            <a:endParaRPr lang="en-US" sz="2400" b="1" dirty="0"/>
          </a:p>
        </p:txBody>
      </p:sp>
    </p:spTree>
    <p:extLst>
      <p:ext uri="{BB962C8B-B14F-4D97-AF65-F5344CB8AC3E}">
        <p14:creationId xmlns:p14="http://schemas.microsoft.com/office/powerpoint/2010/main" val="10012721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46234" y="2511958"/>
            <a:ext cx="11250613" cy="5075237"/>
          </a:xfrm>
        </p:spPr>
        <p:txBody>
          <a:bodyPr/>
          <a:lstStyle/>
          <a:p>
            <a:pPr marL="0" indent="0" algn="ctr">
              <a:buNone/>
            </a:pPr>
            <a:r>
              <a:rPr lang="en-US" sz="8000"/>
              <a:t>References</a:t>
            </a:r>
          </a:p>
        </p:txBody>
      </p:sp>
      <p:sp>
        <p:nvSpPr>
          <p:cNvPr id="4" name="Slide Number Placeholder 3">
            <a:extLst>
              <a:ext uri="{FF2B5EF4-FFF2-40B4-BE49-F238E27FC236}">
                <a16:creationId xmlns:a16="http://schemas.microsoft.com/office/drawing/2014/main" id="{69D29148-CAA9-F53B-159F-165A63D050EC}"/>
              </a:ext>
            </a:extLst>
          </p:cNvPr>
          <p:cNvSpPr>
            <a:spLocks noGrp="1"/>
          </p:cNvSpPr>
          <p:nvPr>
            <p:ph type="sldNum" sz="quarter" idx="10"/>
          </p:nvPr>
        </p:nvSpPr>
        <p:spPr/>
        <p:txBody>
          <a:bodyPr/>
          <a:lstStyle/>
          <a:p>
            <a:pPr>
              <a:defRPr/>
            </a:pPr>
            <a:fld id="{D68E8870-17DE-45C4-A8DD-7644B2422933}" type="slidenum">
              <a:rPr lang="en-US" smtClean="0"/>
              <a:pPr>
                <a:defRPr/>
              </a:pPr>
              <a:t>62</a:t>
            </a:fld>
            <a:endParaRPr lang="en-US"/>
          </a:p>
        </p:txBody>
      </p:sp>
    </p:spTree>
    <p:extLst>
      <p:ext uri="{BB962C8B-B14F-4D97-AF65-F5344CB8AC3E}">
        <p14:creationId xmlns:p14="http://schemas.microsoft.com/office/powerpoint/2010/main" val="30406515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259" y="0"/>
            <a:ext cx="8813505" cy="795130"/>
          </a:xfrm>
        </p:spPr>
        <p:txBody>
          <a:bodyPr/>
          <a:lstStyle/>
          <a:p>
            <a:r>
              <a:rPr lang="en-US" sz="3600"/>
              <a:t>References</a:t>
            </a:r>
          </a:p>
        </p:txBody>
      </p:sp>
      <p:sp>
        <p:nvSpPr>
          <p:cNvPr id="4" name="Content Placeholder 3"/>
          <p:cNvSpPr>
            <a:spLocks noGrp="1"/>
          </p:cNvSpPr>
          <p:nvPr>
            <p:ph sz="quarter" idx="11"/>
          </p:nvPr>
        </p:nvSpPr>
        <p:spPr>
          <a:xfrm>
            <a:off x="557250" y="1088701"/>
            <a:ext cx="11250613" cy="5075237"/>
          </a:xfrm>
        </p:spPr>
        <p:txBody>
          <a:bodyPr/>
          <a:lstStyle/>
          <a:p>
            <a:pPr marL="0" indent="0">
              <a:buNone/>
            </a:pPr>
            <a:r>
              <a:rPr lang="en-US" sz="2000"/>
              <a:t>Alberts, D. S,, &amp; Hayes, R. E. (2006), Code of best practice: Campaigns of Experimentation. Department of Defense </a:t>
            </a:r>
          </a:p>
          <a:p>
            <a:pPr marL="0" indent="0">
              <a:buNone/>
            </a:pPr>
            <a:r>
              <a:rPr lang="en-US" sz="2000"/>
              <a:t>    (DoD) Command and Control Research Program (CCRP).</a:t>
            </a:r>
          </a:p>
          <a:p>
            <a:pPr marL="0" indent="0">
              <a:buNone/>
            </a:pPr>
            <a:endParaRPr lang="en-US" sz="2000"/>
          </a:p>
          <a:p>
            <a:pPr marL="0" indent="0">
              <a:buNone/>
            </a:pPr>
            <a:r>
              <a:rPr lang="en-US" sz="2000"/>
              <a:t>Alberts, D. S,, &amp; Hayes, R. E. (2002), Code of best practice: Experimentation. Department of Defense (DoD) </a:t>
            </a:r>
          </a:p>
          <a:p>
            <a:pPr marL="0" indent="0">
              <a:buNone/>
            </a:pPr>
            <a:r>
              <a:rPr lang="en-US" sz="2000"/>
              <a:t>    Command and Control Research Program (CCRP).</a:t>
            </a:r>
          </a:p>
          <a:p>
            <a:pPr marL="0" indent="0">
              <a:buNone/>
            </a:pPr>
            <a:endParaRPr lang="en-US" sz="2000"/>
          </a:p>
          <a:p>
            <a:pPr marL="0" indent="0">
              <a:buNone/>
            </a:pPr>
            <a:r>
              <a:rPr lang="en-US" sz="2000"/>
              <a:t>Banks, J. (Ed.). (1998) Handbook of Simulation: Principles, Methodology, Advances, Applications, and Practice. John </a:t>
            </a:r>
          </a:p>
          <a:p>
            <a:pPr marL="0" indent="0">
              <a:buNone/>
            </a:pPr>
            <a:r>
              <a:rPr lang="en-US" sz="2000"/>
              <a:t>   S. Wiley &amp; Sons, Inc.</a:t>
            </a:r>
          </a:p>
          <a:p>
            <a:pPr marL="0" indent="0">
              <a:buNone/>
            </a:pPr>
            <a:endParaRPr lang="en-US" sz="2000"/>
          </a:p>
          <a:p>
            <a:pPr marL="0" indent="0">
              <a:buNone/>
            </a:pPr>
            <a:r>
              <a:rPr lang="en-US" sz="2000"/>
              <a:t>Huntington, S.P. (1957), The Soldier and the state: The Theory and politics of civil-military relations. Belknap Press.</a:t>
            </a:r>
          </a:p>
          <a:p>
            <a:pPr marL="0" indent="0">
              <a:buNone/>
            </a:pPr>
            <a:endParaRPr lang="en-US" sz="2000"/>
          </a:p>
          <a:p>
            <a:pPr marL="0" indent="0">
              <a:buNone/>
            </a:pPr>
            <a:r>
              <a:rPr lang="en-US" sz="2000" err="1"/>
              <a:t>Kass</a:t>
            </a:r>
            <a:r>
              <a:rPr lang="en-US" sz="2000"/>
              <a:t>, R. A. (2006), The Logic of Warfighting Experiments. Department of Defense (DoD) Command and Control </a:t>
            </a:r>
          </a:p>
          <a:p>
            <a:pPr marL="0" indent="0">
              <a:buNone/>
            </a:pPr>
            <a:r>
              <a:rPr lang="en-US" sz="2000"/>
              <a:t>   Research Program (CCRP).</a:t>
            </a:r>
          </a:p>
          <a:p>
            <a:pPr marL="0" indent="0">
              <a:buNone/>
            </a:pPr>
            <a:endParaRPr lang="en-US" sz="2000"/>
          </a:p>
          <a:p>
            <a:pPr marL="0" indent="0">
              <a:buNone/>
            </a:pPr>
            <a:endParaRPr lang="en-US"/>
          </a:p>
        </p:txBody>
      </p:sp>
      <p:sp>
        <p:nvSpPr>
          <p:cNvPr id="3" name="Slide Number Placeholder 2">
            <a:extLst>
              <a:ext uri="{FF2B5EF4-FFF2-40B4-BE49-F238E27FC236}">
                <a16:creationId xmlns:a16="http://schemas.microsoft.com/office/drawing/2014/main" id="{95AA6E79-1E25-A2EE-45C2-77B5FF1DDEB9}"/>
              </a:ext>
            </a:extLst>
          </p:cNvPr>
          <p:cNvSpPr>
            <a:spLocks noGrp="1"/>
          </p:cNvSpPr>
          <p:nvPr>
            <p:ph type="sldNum" sz="quarter" idx="10"/>
          </p:nvPr>
        </p:nvSpPr>
        <p:spPr/>
        <p:txBody>
          <a:bodyPr/>
          <a:lstStyle/>
          <a:p>
            <a:pPr>
              <a:defRPr/>
            </a:pPr>
            <a:fld id="{D68E8870-17DE-45C4-A8DD-7644B2422933}" type="slidenum">
              <a:rPr lang="en-US" smtClean="0"/>
              <a:pPr>
                <a:defRPr/>
              </a:pPr>
              <a:t>63</a:t>
            </a:fld>
            <a:endParaRPr lang="en-US"/>
          </a:p>
        </p:txBody>
      </p:sp>
    </p:spTree>
    <p:extLst>
      <p:ext uri="{BB962C8B-B14F-4D97-AF65-F5344CB8AC3E}">
        <p14:creationId xmlns:p14="http://schemas.microsoft.com/office/powerpoint/2010/main" val="23535831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259" y="0"/>
            <a:ext cx="8813505" cy="795130"/>
          </a:xfrm>
        </p:spPr>
        <p:txBody>
          <a:bodyPr/>
          <a:lstStyle/>
          <a:p>
            <a:r>
              <a:rPr lang="en-US" sz="3600"/>
              <a:t>References</a:t>
            </a:r>
          </a:p>
        </p:txBody>
      </p:sp>
      <p:sp>
        <p:nvSpPr>
          <p:cNvPr id="4" name="Content Placeholder 3"/>
          <p:cNvSpPr>
            <a:spLocks noGrp="1"/>
          </p:cNvSpPr>
          <p:nvPr>
            <p:ph sz="quarter" idx="11"/>
          </p:nvPr>
        </p:nvSpPr>
        <p:spPr>
          <a:xfrm>
            <a:off x="470693" y="795130"/>
            <a:ext cx="11250613" cy="5075237"/>
          </a:xfrm>
        </p:spPr>
        <p:txBody>
          <a:bodyPr/>
          <a:lstStyle/>
          <a:p>
            <a:pPr marL="0" indent="0">
              <a:buNone/>
            </a:pPr>
            <a:r>
              <a:rPr lang="en-US" sz="2000" dirty="0"/>
              <a:t>Modeling and Simulation Professional Certification Commission, http://Simprofessional.org, (accessed 11 May </a:t>
            </a:r>
          </a:p>
          <a:p>
            <a:pPr marL="0" indent="0">
              <a:buNone/>
            </a:pPr>
            <a:r>
              <a:rPr lang="en-US" sz="2000" dirty="0"/>
              <a:t>   2021).</a:t>
            </a:r>
          </a:p>
          <a:p>
            <a:pPr marL="0" indent="0">
              <a:buNone/>
            </a:pPr>
            <a:endParaRPr lang="en-US" sz="2000" dirty="0"/>
          </a:p>
          <a:p>
            <a:pPr marL="0" indent="0">
              <a:buNone/>
            </a:pPr>
            <a:r>
              <a:rPr lang="en-US" sz="2000" dirty="0"/>
              <a:t>Petty, Mikel D. (2015), Simulation Verification, Validation, and Accreditation Course Slides. University of Alabama in Huntsville Professional and Continuing Studies.</a:t>
            </a:r>
          </a:p>
          <a:p>
            <a:pPr marL="0" indent="0">
              <a:buNone/>
            </a:pPr>
            <a:endParaRPr lang="en-US" sz="2000" dirty="0"/>
          </a:p>
          <a:p>
            <a:pPr marL="0" indent="0">
              <a:buNone/>
            </a:pPr>
            <a:r>
              <a:rPr lang="en-US" sz="2000" dirty="0"/>
              <a:t>Tolk, A. (2012), Engineering principles of combat modeling and distributed simulation. S. Wiley &amp; Sons, Inc.</a:t>
            </a:r>
          </a:p>
          <a:p>
            <a:pPr marL="0" indent="0">
              <a:buNone/>
            </a:pPr>
            <a:endParaRPr lang="en-US" sz="2000" dirty="0"/>
          </a:p>
          <a:p>
            <a:pPr marL="0" indent="0">
              <a:buNone/>
            </a:pPr>
            <a:r>
              <a:rPr lang="en-US" sz="2000" dirty="0"/>
              <a:t>US Army Data Analysis Center (DAC), https://www.dac.ccdc.army.mil/, (last accessed 11 May 2021).</a:t>
            </a:r>
          </a:p>
          <a:p>
            <a:pPr marL="0" indent="0">
              <a:buNone/>
            </a:pPr>
            <a:endParaRPr lang="en-US" sz="2000" dirty="0"/>
          </a:p>
          <a:p>
            <a:pPr marL="0" indent="0">
              <a:buNone/>
            </a:pPr>
            <a:r>
              <a:rPr lang="en-US" sz="2000" dirty="0"/>
              <a:t>US Army Maneuver Capabilities Development Integration Directorate (MCDID). (2020). Maneuver Battle Lab-</a:t>
            </a:r>
          </a:p>
          <a:p>
            <a:pPr marL="0" indent="0">
              <a:buNone/>
            </a:pPr>
            <a:r>
              <a:rPr lang="en-US" sz="2000" dirty="0"/>
              <a:t>   Modeling and Simulation Branch face validation standard operating procedure (SOP). Fort Benning, GA.</a:t>
            </a:r>
          </a:p>
          <a:p>
            <a:pPr marL="0" indent="0">
              <a:buNone/>
            </a:pPr>
            <a:endParaRPr lang="en-US" sz="2000" dirty="0"/>
          </a:p>
          <a:p>
            <a:pPr marL="0" indent="0">
              <a:buNone/>
            </a:pPr>
            <a:r>
              <a:rPr lang="en-US" sz="2000" dirty="0"/>
              <a:t>US Army Program Executive Office Simulation, Training, and Instrumentation (PEO STRI). (2020). OneSAF </a:t>
            </a:r>
          </a:p>
          <a:p>
            <a:pPr marL="0" indent="0">
              <a:buNone/>
            </a:pPr>
            <a:r>
              <a:rPr lang="en-US" sz="2000" dirty="0"/>
              <a:t>   operator manual (version 9.0). Orlando, FL.</a:t>
            </a:r>
          </a:p>
          <a:p>
            <a:pPr marL="0" indent="0">
              <a:buNone/>
            </a:pPr>
            <a:endParaRPr lang="en-US" dirty="0"/>
          </a:p>
        </p:txBody>
      </p:sp>
      <p:sp>
        <p:nvSpPr>
          <p:cNvPr id="3" name="Slide Number Placeholder 2">
            <a:extLst>
              <a:ext uri="{FF2B5EF4-FFF2-40B4-BE49-F238E27FC236}">
                <a16:creationId xmlns:a16="http://schemas.microsoft.com/office/drawing/2014/main" id="{C5284DB9-6060-4297-595C-D76B014DA44A}"/>
              </a:ext>
            </a:extLst>
          </p:cNvPr>
          <p:cNvSpPr>
            <a:spLocks noGrp="1"/>
          </p:cNvSpPr>
          <p:nvPr>
            <p:ph type="sldNum" sz="quarter" idx="10"/>
          </p:nvPr>
        </p:nvSpPr>
        <p:spPr/>
        <p:txBody>
          <a:bodyPr/>
          <a:lstStyle/>
          <a:p>
            <a:pPr>
              <a:defRPr/>
            </a:pPr>
            <a:fld id="{D68E8870-17DE-45C4-A8DD-7644B2422933}" type="slidenum">
              <a:rPr lang="en-US" smtClean="0"/>
              <a:pPr>
                <a:defRPr/>
              </a:pPr>
              <a:t>64</a:t>
            </a:fld>
            <a:endParaRPr lang="en-US"/>
          </a:p>
        </p:txBody>
      </p:sp>
    </p:spTree>
    <p:extLst>
      <p:ext uri="{BB962C8B-B14F-4D97-AF65-F5344CB8AC3E}">
        <p14:creationId xmlns:p14="http://schemas.microsoft.com/office/powerpoint/2010/main" val="37260721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259" y="0"/>
            <a:ext cx="8813505" cy="795130"/>
          </a:xfrm>
        </p:spPr>
        <p:txBody>
          <a:bodyPr/>
          <a:lstStyle/>
          <a:p>
            <a:r>
              <a:rPr lang="en-US" sz="3600"/>
              <a:t>References</a:t>
            </a:r>
          </a:p>
        </p:txBody>
      </p:sp>
      <p:sp>
        <p:nvSpPr>
          <p:cNvPr id="4" name="Content Placeholder 3"/>
          <p:cNvSpPr>
            <a:spLocks noGrp="1"/>
          </p:cNvSpPr>
          <p:nvPr>
            <p:ph sz="quarter" idx="11"/>
          </p:nvPr>
        </p:nvSpPr>
        <p:spPr>
          <a:xfrm>
            <a:off x="470693" y="891381"/>
            <a:ext cx="11250613" cy="5075237"/>
          </a:xfrm>
        </p:spPr>
        <p:txBody>
          <a:bodyPr/>
          <a:lstStyle/>
          <a:p>
            <a:pPr marL="0" indent="0">
              <a:buNone/>
            </a:pPr>
            <a:r>
              <a:rPr lang="en-US" sz="2000"/>
              <a:t>US Army Training and Doctrine Command (TRADOC) Analysis Center (TRAC). (2015). Army analytic community </a:t>
            </a:r>
          </a:p>
          <a:p>
            <a:pPr marL="0" indent="0">
              <a:buNone/>
            </a:pPr>
            <a:r>
              <a:rPr lang="en-US" sz="2000"/>
              <a:t>   analytic standards. (Memorandum of Understanding between Director Army Materiel Systems Analysis Activity, </a:t>
            </a:r>
          </a:p>
          <a:p>
            <a:pPr marL="0" indent="0">
              <a:buNone/>
            </a:pPr>
            <a:r>
              <a:rPr lang="en-US" sz="2000"/>
              <a:t>   Director Center for Army Analysis, and Director TRADOC Analysis Center). Fort Leavenworth, KS.</a:t>
            </a:r>
          </a:p>
          <a:p>
            <a:pPr marL="0" indent="0">
              <a:buNone/>
            </a:pPr>
            <a:endParaRPr lang="en-US" sz="2000"/>
          </a:p>
          <a:p>
            <a:pPr marL="0" indent="0">
              <a:buNone/>
            </a:pPr>
            <a:r>
              <a:rPr lang="en-US" sz="2000"/>
              <a:t>US Army TRADOC. (2011). The US Army Training and Doctrine Command concept development guide. (TRADOC </a:t>
            </a:r>
          </a:p>
          <a:p>
            <a:pPr marL="0" indent="0">
              <a:buNone/>
            </a:pPr>
            <a:r>
              <a:rPr lang="en-US" sz="2000"/>
              <a:t>   Pamphlet 71-20-3). Fort Eustis, VA.</a:t>
            </a:r>
          </a:p>
          <a:p>
            <a:pPr marL="0" indent="0">
              <a:buNone/>
            </a:pPr>
            <a:endParaRPr lang="en-US" sz="2000"/>
          </a:p>
          <a:p>
            <a:pPr marL="0" indent="0">
              <a:buNone/>
            </a:pPr>
            <a:r>
              <a:rPr lang="en-US" sz="2000"/>
              <a:t>US Department of the Army (DA). (1999). Verification, Validation, and Accreditation of Army Models and </a:t>
            </a:r>
          </a:p>
          <a:p>
            <a:pPr marL="0" indent="0">
              <a:buNone/>
            </a:pPr>
            <a:r>
              <a:rPr lang="en-US" sz="2000"/>
              <a:t>   Simulations (DA Pamphlet 5-11). Washington, DC.</a:t>
            </a:r>
          </a:p>
          <a:p>
            <a:pPr marL="0" indent="0">
              <a:buNone/>
            </a:pPr>
            <a:endParaRPr lang="en-US" sz="2000"/>
          </a:p>
          <a:p>
            <a:pPr marL="0" indent="0">
              <a:buNone/>
            </a:pPr>
            <a:r>
              <a:rPr lang="en-US" sz="2000"/>
              <a:t>US Department of Defense. (2018). DoD Modeling and Simulation (M&amp;S) Verification, Validation, and Accreditation (VV&amp;A) (DoD Instructions 5000.61).</a:t>
            </a:r>
          </a:p>
          <a:p>
            <a:pPr marL="0" indent="0">
              <a:buNone/>
            </a:pPr>
            <a:endParaRPr lang="en-US" sz="2000"/>
          </a:p>
          <a:p>
            <a:pPr marL="0" indent="0">
              <a:buNone/>
            </a:pPr>
            <a:r>
              <a:rPr lang="en-US" sz="2000"/>
              <a:t>US Modeling and Simulation Coordination Office. (2011). Verification, Validation and Accreditation (VV&amp;A) </a:t>
            </a:r>
          </a:p>
          <a:p>
            <a:pPr marL="0" indent="0">
              <a:buNone/>
            </a:pPr>
            <a:r>
              <a:rPr lang="en-US" sz="2000"/>
              <a:t>   Recommended Practices Guide (RPG), ROG Build 3.0 ed. http//vva.msco.mil/ (accessed 11 May 2021).</a:t>
            </a:r>
          </a:p>
          <a:p>
            <a:pPr marL="0" indent="0">
              <a:buNone/>
            </a:pPr>
            <a:endParaRPr lang="en-US"/>
          </a:p>
        </p:txBody>
      </p:sp>
      <p:sp>
        <p:nvSpPr>
          <p:cNvPr id="3" name="Slide Number Placeholder 2">
            <a:extLst>
              <a:ext uri="{FF2B5EF4-FFF2-40B4-BE49-F238E27FC236}">
                <a16:creationId xmlns:a16="http://schemas.microsoft.com/office/drawing/2014/main" id="{268BBD01-210F-06F0-EB80-76606EB15A37}"/>
              </a:ext>
            </a:extLst>
          </p:cNvPr>
          <p:cNvSpPr>
            <a:spLocks noGrp="1"/>
          </p:cNvSpPr>
          <p:nvPr>
            <p:ph type="sldNum" sz="quarter" idx="10"/>
          </p:nvPr>
        </p:nvSpPr>
        <p:spPr/>
        <p:txBody>
          <a:bodyPr/>
          <a:lstStyle/>
          <a:p>
            <a:pPr>
              <a:defRPr/>
            </a:pPr>
            <a:fld id="{D68E8870-17DE-45C4-A8DD-7644B2422933}" type="slidenum">
              <a:rPr lang="en-US" smtClean="0"/>
              <a:pPr>
                <a:defRPr/>
              </a:pPr>
              <a:t>65</a:t>
            </a:fld>
            <a:endParaRPr lang="en-US"/>
          </a:p>
        </p:txBody>
      </p:sp>
    </p:spTree>
    <p:extLst>
      <p:ext uri="{BB962C8B-B14F-4D97-AF65-F5344CB8AC3E}">
        <p14:creationId xmlns:p14="http://schemas.microsoft.com/office/powerpoint/2010/main" val="8405892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46234" y="2511958"/>
            <a:ext cx="11250613" cy="5075237"/>
          </a:xfrm>
        </p:spPr>
        <p:txBody>
          <a:bodyPr/>
          <a:lstStyle/>
          <a:p>
            <a:pPr marL="0" indent="0" algn="ctr">
              <a:buNone/>
            </a:pPr>
            <a:r>
              <a:rPr lang="en-US" sz="9600"/>
              <a:t>Questions</a:t>
            </a:r>
          </a:p>
        </p:txBody>
      </p:sp>
      <p:sp>
        <p:nvSpPr>
          <p:cNvPr id="2" name="Slide Number Placeholder 1">
            <a:extLst>
              <a:ext uri="{FF2B5EF4-FFF2-40B4-BE49-F238E27FC236}">
                <a16:creationId xmlns:a16="http://schemas.microsoft.com/office/drawing/2014/main" id="{CB0618F4-032A-A9B8-FF89-AB8EB9752555}"/>
              </a:ext>
            </a:extLst>
          </p:cNvPr>
          <p:cNvSpPr>
            <a:spLocks noGrp="1"/>
          </p:cNvSpPr>
          <p:nvPr>
            <p:ph type="sldNum" sz="quarter" idx="10"/>
          </p:nvPr>
        </p:nvSpPr>
        <p:spPr/>
        <p:txBody>
          <a:bodyPr/>
          <a:lstStyle/>
          <a:p>
            <a:pPr>
              <a:defRPr/>
            </a:pPr>
            <a:fld id="{D68E8870-17DE-45C4-A8DD-7644B2422933}" type="slidenum">
              <a:rPr lang="en-US" smtClean="0"/>
              <a:pPr>
                <a:defRPr/>
              </a:pPr>
              <a:t>66</a:t>
            </a:fld>
            <a:endParaRPr lang="en-US"/>
          </a:p>
        </p:txBody>
      </p:sp>
    </p:spTree>
    <p:extLst>
      <p:ext uri="{BB962C8B-B14F-4D97-AF65-F5344CB8AC3E}">
        <p14:creationId xmlns:p14="http://schemas.microsoft.com/office/powerpoint/2010/main" val="40958151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46234" y="2511958"/>
            <a:ext cx="11250613" cy="5075237"/>
          </a:xfrm>
        </p:spPr>
        <p:txBody>
          <a:bodyPr/>
          <a:lstStyle/>
          <a:p>
            <a:pPr marL="0" indent="0" algn="ctr">
              <a:buNone/>
            </a:pPr>
            <a:r>
              <a:rPr lang="en-US" sz="9600"/>
              <a:t>Backup Slides</a:t>
            </a:r>
          </a:p>
        </p:txBody>
      </p:sp>
      <p:sp>
        <p:nvSpPr>
          <p:cNvPr id="2" name="Slide Number Placeholder 1">
            <a:extLst>
              <a:ext uri="{FF2B5EF4-FFF2-40B4-BE49-F238E27FC236}">
                <a16:creationId xmlns:a16="http://schemas.microsoft.com/office/drawing/2014/main" id="{CB0618F4-032A-A9B8-FF89-AB8EB9752555}"/>
              </a:ext>
            </a:extLst>
          </p:cNvPr>
          <p:cNvSpPr>
            <a:spLocks noGrp="1"/>
          </p:cNvSpPr>
          <p:nvPr>
            <p:ph type="sldNum" sz="quarter" idx="10"/>
          </p:nvPr>
        </p:nvSpPr>
        <p:spPr/>
        <p:txBody>
          <a:bodyPr/>
          <a:lstStyle/>
          <a:p>
            <a:pPr>
              <a:defRPr/>
            </a:pPr>
            <a:fld id="{D68E8870-17DE-45C4-A8DD-7644B2422933}" type="slidenum">
              <a:rPr lang="en-US" smtClean="0"/>
              <a:pPr>
                <a:defRPr/>
              </a:pPr>
              <a:t>67</a:t>
            </a:fld>
            <a:endParaRPr lang="en-US"/>
          </a:p>
        </p:txBody>
      </p:sp>
    </p:spTree>
    <p:extLst>
      <p:ext uri="{BB962C8B-B14F-4D97-AF65-F5344CB8AC3E}">
        <p14:creationId xmlns:p14="http://schemas.microsoft.com/office/powerpoint/2010/main" val="21309646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579" y="895753"/>
            <a:ext cx="11687695" cy="5355312"/>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a:ln>
                  <a:noFill/>
                </a:ln>
                <a:solidFill>
                  <a:srgbClr val="000000"/>
                </a:solidFill>
                <a:effectLst/>
                <a:uLnTx/>
                <a:uFillTx/>
                <a:latin typeface="Tahoma"/>
                <a:ea typeface="+mn-ea"/>
                <a:cs typeface="Arial" panose="020B0604020202020204" pitchFamily="34" charset="0"/>
              </a:rPr>
              <a:t>Scenario Source </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 </a:t>
            </a:r>
            <a:r>
              <a:rPr kumimoji="0" lang="en-US" sz="1800" b="1" i="0" u="none" strike="noStrike" kern="1200" cap="none" spc="0" normalizeH="0" baseline="0" noProof="0">
                <a:ln>
                  <a:noFill/>
                </a:ln>
                <a:solidFill>
                  <a:srgbClr val="3366CC"/>
                </a:solidFill>
                <a:effectLst/>
                <a:uLnTx/>
                <a:uFillTx/>
                <a:latin typeface="Tahoma"/>
                <a:ea typeface="+mn-ea"/>
                <a:cs typeface="Arial" panose="020B0604020202020204" pitchFamily="34" charset="0"/>
              </a:rPr>
              <a:t>AFC TRAC Scenarios </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or JFOS / CONOPs (sometimes).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a:ln>
                  <a:noFill/>
                </a:ln>
                <a:solidFill>
                  <a:srgbClr val="000000"/>
                </a:solidFill>
                <a:effectLst/>
                <a:uLnTx/>
                <a:uFillTx/>
                <a:latin typeface="Tahoma"/>
                <a:ea typeface="+mn-ea"/>
                <a:cs typeface="Arial" panose="020B0604020202020204" pitchFamily="34" charset="0"/>
              </a:rPr>
              <a:t>Friendly Forces</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latin typeface="Tahoma"/>
                <a:ea typeface="+mn-ea"/>
                <a:cs typeface="Arial" panose="020B0604020202020204" pitchFamily="34" charset="0"/>
              </a:rPr>
              <a:t>Friendly Force Models</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 – </a:t>
            </a:r>
            <a:r>
              <a:rPr kumimoji="0" lang="en-US" sz="1800" b="1" i="0" u="none" strike="noStrike" kern="1200" cap="none" spc="0" normalizeH="0" baseline="0" noProof="0">
                <a:ln>
                  <a:noFill/>
                </a:ln>
                <a:solidFill>
                  <a:srgbClr val="3366CC"/>
                </a:solidFill>
                <a:effectLst/>
                <a:uLnTx/>
                <a:uFillTx/>
                <a:latin typeface="Tahoma"/>
                <a:ea typeface="+mn-ea"/>
                <a:cs typeface="Arial" panose="020B0604020202020204" pitchFamily="34" charset="0"/>
              </a:rPr>
              <a:t>Data Analysis Center (DAC) </a:t>
            </a:r>
            <a:r>
              <a:rPr kumimoji="0" lang="en-US" sz="1800" b="0" i="1" u="none" strike="noStrike" kern="1200" cap="none" spc="0" normalizeH="0" baseline="0" noProof="0">
                <a:ln>
                  <a:noFill/>
                </a:ln>
                <a:solidFill>
                  <a:srgbClr val="000000"/>
                </a:solidFill>
                <a:effectLst/>
                <a:uLnTx/>
                <a:uFillTx/>
                <a:latin typeface="Tahoma"/>
                <a:ea typeface="+mn-ea"/>
                <a:cs typeface="Arial" panose="020B0604020202020204" pitchFamily="34" charset="0"/>
              </a:rPr>
              <a:t>(with local validation)</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latin typeface="Tahoma"/>
                <a:ea typeface="+mn-ea"/>
                <a:cs typeface="Arial" panose="020B0604020202020204" pitchFamily="34" charset="0"/>
              </a:rPr>
              <a:t>Friendly Order of Battle </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 ABCT / IBCT / SBCT / RECON / SFAB </a:t>
            </a:r>
            <a:r>
              <a:rPr kumimoji="0" lang="en-US" sz="1800" b="1" i="0" u="none" strike="noStrike" kern="1200" cap="none" spc="0" normalizeH="0" baseline="0" noProof="0">
                <a:ln>
                  <a:noFill/>
                </a:ln>
                <a:solidFill>
                  <a:srgbClr val="3366CC"/>
                </a:solidFill>
                <a:effectLst/>
                <a:uLnTx/>
                <a:uFillTx/>
                <a:latin typeface="Tahoma"/>
                <a:ea typeface="+mn-ea"/>
                <a:cs typeface="Arial" panose="020B0604020202020204" pitchFamily="34" charset="0"/>
              </a:rPr>
              <a:t>Organizational &amp; Operational Concepts </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latin typeface="Tahoma"/>
                <a:ea typeface="+mn-ea"/>
                <a:cs typeface="Arial" panose="020B0604020202020204" pitchFamily="34" charset="0"/>
              </a:rPr>
              <a:t>Friendly Force Representation </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 </a:t>
            </a:r>
            <a:r>
              <a:rPr kumimoji="0" lang="en-US" sz="1800" b="1" i="0" u="none" strike="noStrike" kern="1200" cap="none" spc="0" normalizeH="0" baseline="0" noProof="0">
                <a:ln>
                  <a:noFill/>
                </a:ln>
                <a:solidFill>
                  <a:srgbClr val="3366CC"/>
                </a:solidFill>
                <a:effectLst/>
                <a:uLnTx/>
                <a:uFillTx/>
                <a:latin typeface="Tahoma"/>
                <a:ea typeface="+mn-ea"/>
                <a:cs typeface="Arial" panose="020B0604020202020204" pitchFamily="34" charset="0"/>
              </a:rPr>
              <a:t>FORSCOM Role Players</a:t>
            </a:r>
            <a:endPar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latin typeface="Tahoma"/>
                <a:ea typeface="+mn-ea"/>
                <a:cs typeface="Arial" panose="020B0604020202020204" pitchFamily="34" charset="0"/>
              </a:rPr>
              <a:t>Friendly Doctrine</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 – </a:t>
            </a:r>
            <a:r>
              <a:rPr kumimoji="0" lang="en-US" sz="1800" b="1" i="0" u="none" strike="noStrike" kern="1200" cap="none" spc="0" normalizeH="0" baseline="0" noProof="0">
                <a:ln>
                  <a:noFill/>
                </a:ln>
                <a:solidFill>
                  <a:srgbClr val="3366CC"/>
                </a:solidFill>
                <a:effectLst/>
                <a:uLnTx/>
                <a:uFillTx/>
                <a:latin typeface="Tahoma"/>
                <a:ea typeface="+mn-ea"/>
                <a:cs typeface="Arial" panose="020B0604020202020204" pitchFamily="34" charset="0"/>
              </a:rPr>
              <a:t>Army Doctrinal Manuals </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or </a:t>
            </a:r>
            <a:r>
              <a:rPr kumimoji="0" lang="en-US" sz="1800" b="1" i="0" u="none" strike="noStrike" kern="1200" cap="none" spc="0" normalizeH="0" baseline="0" noProof="0">
                <a:ln>
                  <a:noFill/>
                </a:ln>
                <a:solidFill>
                  <a:srgbClr val="3366CC"/>
                </a:solidFill>
                <a:effectLst/>
                <a:uLnTx/>
                <a:uFillTx/>
                <a:latin typeface="Tahoma"/>
                <a:ea typeface="+mn-ea"/>
                <a:cs typeface="Arial" panose="020B0604020202020204" pitchFamily="34" charset="0"/>
              </a:rPr>
              <a:t>Operational Concepts</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latin typeface="Tahoma"/>
                <a:ea typeface="+mn-ea"/>
                <a:cs typeface="Arial" panose="020B0604020202020204" pitchFamily="34" charset="0"/>
              </a:rPr>
              <a:t>Mission Command Systems </a:t>
            </a:r>
            <a:r>
              <a:rPr kumimoji="0" lang="en-US" sz="1800" b="1" i="0" u="none" strike="noStrike" kern="1200" cap="none" spc="0" normalizeH="0" baseline="0" noProof="0">
                <a:ln>
                  <a:noFill/>
                </a:ln>
                <a:solidFill>
                  <a:srgbClr val="3366CC"/>
                </a:solidFill>
                <a:effectLst/>
                <a:uLnTx/>
                <a:uFillTx/>
                <a:latin typeface="Tahoma"/>
                <a:ea typeface="+mn-ea"/>
                <a:cs typeface="Arial" panose="020B0604020202020204" pitchFamily="34" charset="0"/>
              </a:rPr>
              <a:t>– Joint Battle Command Platform (JBC-P)</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a:ln>
                  <a:noFill/>
                </a:ln>
                <a:solidFill>
                  <a:srgbClr val="000000"/>
                </a:solidFill>
                <a:effectLst/>
                <a:uLnTx/>
                <a:uFillTx/>
                <a:latin typeface="Tahoma"/>
                <a:ea typeface="+mn-ea"/>
                <a:cs typeface="Arial" panose="020B0604020202020204" pitchFamily="34" charset="0"/>
              </a:rPr>
              <a:t>Threat Forces</a:t>
            </a:r>
            <a:endPar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latin typeface="Tahoma"/>
                <a:ea typeface="+mn-ea"/>
                <a:cs typeface="Arial" panose="020B0604020202020204" pitchFamily="34" charset="0"/>
              </a:rPr>
              <a:t>Threat Models </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 </a:t>
            </a:r>
            <a:r>
              <a:rPr kumimoji="0" lang="en-US" sz="1800" b="1" i="0" u="none" strike="noStrike" kern="1200" cap="none" spc="0" normalizeH="0" baseline="0" noProof="0">
                <a:ln>
                  <a:noFill/>
                </a:ln>
                <a:solidFill>
                  <a:srgbClr val="3366CC"/>
                </a:solidFill>
                <a:effectLst/>
                <a:uLnTx/>
                <a:uFillTx/>
                <a:latin typeface="Tahoma"/>
                <a:ea typeface="+mn-ea"/>
                <a:cs typeface="Arial" panose="020B0604020202020204" pitchFamily="34" charset="0"/>
              </a:rPr>
              <a:t>Data Analysis Center (DAC) </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with</a:t>
            </a:r>
            <a:r>
              <a:rPr kumimoji="0" lang="en-US" sz="1800" b="1" i="0" u="none" strike="noStrike" kern="1200" cap="none" spc="0" normalizeH="0" baseline="0" noProof="0">
                <a:ln>
                  <a:noFill/>
                </a:ln>
                <a:solidFill>
                  <a:srgbClr val="E7BB01"/>
                </a:solidFill>
                <a:effectLst/>
                <a:uLnTx/>
                <a:uFillTx/>
                <a:latin typeface="Tahoma"/>
                <a:ea typeface="+mn-ea"/>
                <a:cs typeface="Arial" panose="020B0604020202020204" pitchFamily="34" charset="0"/>
              </a:rPr>
              <a:t> </a:t>
            </a:r>
            <a:r>
              <a:rPr kumimoji="0" lang="en-US" sz="1800" b="1" i="0" u="none" strike="noStrike" kern="1200" cap="none" spc="0" normalizeH="0" baseline="0" noProof="0">
                <a:ln>
                  <a:noFill/>
                </a:ln>
                <a:solidFill>
                  <a:srgbClr val="3366CC"/>
                </a:solidFill>
                <a:effectLst/>
                <a:uLnTx/>
                <a:uFillTx/>
                <a:latin typeface="Tahoma"/>
                <a:ea typeface="+mn-ea"/>
                <a:cs typeface="Arial" panose="020B0604020202020204" pitchFamily="34" charset="0"/>
              </a:rPr>
              <a:t>National Ground Intelligence Center (NGIC)</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 data </a:t>
            </a:r>
            <a:r>
              <a:rPr kumimoji="0" lang="en-US" sz="1800" b="1" i="0" u="none" strike="noStrike" kern="1200" cap="none" spc="0" normalizeH="0" baseline="0" noProof="0">
                <a:ln>
                  <a:noFill/>
                </a:ln>
                <a:solidFill>
                  <a:srgbClr val="000000"/>
                </a:solidFill>
                <a:effectLst/>
                <a:uLnTx/>
                <a:uFillTx/>
                <a:latin typeface="Tahoma"/>
                <a:ea typeface="+mn-ea"/>
                <a:cs typeface="Arial" panose="020B0604020202020204" pitchFamily="34" charset="0"/>
              </a:rPr>
              <a:t>Threat Force Representation </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–Threat Emulation Force (TEFOR) from </a:t>
            </a:r>
            <a:r>
              <a:rPr kumimoji="0" lang="en-US" sz="1800" b="1" i="0" u="none" strike="noStrike" kern="1200" cap="none" spc="0" normalizeH="0" baseline="0" noProof="0">
                <a:ln>
                  <a:noFill/>
                </a:ln>
                <a:solidFill>
                  <a:srgbClr val="3366CC"/>
                </a:solidFill>
                <a:effectLst/>
                <a:uLnTx/>
                <a:uFillTx/>
                <a:latin typeface="Tahoma"/>
                <a:ea typeface="+mn-ea"/>
                <a:cs typeface="Arial" panose="020B0604020202020204" pitchFamily="34" charset="0"/>
              </a:rPr>
              <a:t>AFC G2</a:t>
            </a:r>
            <a:r>
              <a:rPr kumimoji="0" lang="en-US" sz="1800" b="1" i="0" u="none" strike="noStrike" kern="1200" cap="none" spc="0" normalizeH="0" baseline="0" noProof="0">
                <a:ln>
                  <a:noFill/>
                </a:ln>
                <a:solidFill>
                  <a:srgbClr val="E7BB01"/>
                </a:solidFill>
                <a:effectLst/>
                <a:uLnTx/>
                <a:uFillTx/>
                <a:latin typeface="Tahoma"/>
                <a:ea typeface="+mn-ea"/>
                <a:cs typeface="Arial" panose="020B0604020202020204" pitchFamily="34" charset="0"/>
              </a:rPr>
              <a:t> </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 </a:t>
            </a:r>
            <a:r>
              <a:rPr kumimoji="0" lang="en-US" sz="1800" b="0" i="1" u="none" strike="noStrike" kern="1200" cap="none" spc="0" normalizeH="0" baseline="0" noProof="0">
                <a:ln>
                  <a:noFill/>
                </a:ln>
                <a:solidFill>
                  <a:srgbClr val="000000"/>
                </a:solidFill>
                <a:effectLst/>
                <a:uLnTx/>
                <a:uFillTx/>
                <a:latin typeface="Tahoma"/>
                <a:ea typeface="+mn-ea"/>
                <a:cs typeface="Arial" panose="020B0604020202020204" pitchFamily="34" charset="0"/>
              </a:rPr>
              <a:t>(NGIC-based intelligence)</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latin typeface="Tahoma"/>
                <a:ea typeface="+mn-ea"/>
                <a:cs typeface="Arial" panose="020B0604020202020204" pitchFamily="34" charset="0"/>
              </a:rPr>
              <a:t>Threat Order of Battle</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 –Threat Emulation Force from </a:t>
            </a:r>
            <a:r>
              <a:rPr kumimoji="0" lang="en-US" sz="1800" b="1" i="0" u="none" strike="noStrike" kern="1200" cap="none" spc="0" normalizeH="0" baseline="0" noProof="0">
                <a:ln>
                  <a:noFill/>
                </a:ln>
                <a:solidFill>
                  <a:srgbClr val="3366CC"/>
                </a:solidFill>
                <a:effectLst/>
                <a:uLnTx/>
                <a:uFillTx/>
                <a:latin typeface="Tahoma"/>
                <a:ea typeface="+mn-ea"/>
                <a:cs typeface="Arial" panose="020B0604020202020204" pitchFamily="34" charset="0"/>
              </a:rPr>
              <a:t>AFC G2 </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 </a:t>
            </a:r>
            <a:r>
              <a:rPr kumimoji="0" lang="en-US" sz="1800" b="0" i="1" u="none" strike="noStrike" kern="1200" cap="none" spc="0" normalizeH="0" baseline="0" noProof="0">
                <a:ln>
                  <a:noFill/>
                </a:ln>
                <a:solidFill>
                  <a:srgbClr val="000000"/>
                </a:solidFill>
                <a:effectLst/>
                <a:uLnTx/>
                <a:uFillTx/>
                <a:latin typeface="Tahoma"/>
                <a:ea typeface="+mn-ea"/>
                <a:cs typeface="Arial" panose="020B0604020202020204" pitchFamily="34" charset="0"/>
              </a:rPr>
              <a:t>(NGIC-based intelligence)</a:t>
            </a:r>
            <a:endPar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a:ln>
                  <a:noFill/>
                </a:ln>
                <a:solidFill>
                  <a:srgbClr val="000000"/>
                </a:solidFill>
                <a:effectLst/>
                <a:uLnTx/>
                <a:uFillTx/>
                <a:latin typeface="Tahoma"/>
                <a:ea typeface="+mn-ea"/>
                <a:cs typeface="Arial" panose="020B0604020202020204" pitchFamily="34" charset="0"/>
              </a:rPr>
              <a:t>Technology Representation</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 – Engineer, capability developer/requirement writer, performer/vendor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a:ln>
                  <a:noFill/>
                </a:ln>
                <a:solidFill>
                  <a:srgbClr val="000000"/>
                </a:solidFill>
                <a:effectLst/>
                <a:uLnTx/>
                <a:uFillTx/>
                <a:latin typeface="Tahoma"/>
                <a:ea typeface="+mn-ea"/>
                <a:cs typeface="Arial" panose="020B0604020202020204" pitchFamily="34" charset="0"/>
              </a:rPr>
              <a:t>Terrain Representation </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 Sourced from multiple locations depending on the tool employed (ultimately </a:t>
            </a:r>
            <a:r>
              <a:rPr kumimoji="0" lang="en-US" sz="1800" b="1" i="0" u="none" strike="noStrike" kern="1200" cap="none" spc="0" normalizeH="0" baseline="0" noProof="0">
                <a:ln>
                  <a:noFill/>
                </a:ln>
                <a:solidFill>
                  <a:srgbClr val="3366CC"/>
                </a:solidFill>
                <a:effectLst/>
                <a:uLnTx/>
                <a:uFillTx/>
                <a:latin typeface="Tahoma"/>
                <a:ea typeface="+mn-ea"/>
                <a:cs typeface="Arial" panose="020B0604020202020204" pitchFamily="34" charset="0"/>
              </a:rPr>
              <a:t>National Geospatial Intelligence Agency</a:t>
            </a:r>
            <a:r>
              <a:rPr kumimoji="0" lang="en-US" sz="1800" b="0" i="0" u="none" strike="noStrike" kern="1200" cap="none" spc="0" normalizeH="0" baseline="0" noProof="0">
                <a:ln>
                  <a:noFill/>
                </a:ln>
                <a:solidFill>
                  <a:srgbClr val="3366CC"/>
                </a:solidFill>
                <a:effectLst/>
                <a:uLnTx/>
                <a:uFillTx/>
                <a:latin typeface="Tahoma"/>
                <a:ea typeface="+mn-ea"/>
                <a:cs typeface="Arial" panose="020B0604020202020204" pitchFamily="34" charset="0"/>
              </a:rPr>
              <a:t> </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data)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*When MBL does unclassified scenarios it may use DATE scenarios with current Modified Table of Organization and Equipment (MTOE) and current </a:t>
            </a:r>
            <a:r>
              <a:rPr kumimoji="0" lang="en-US" sz="1800" b="0" i="0" u="none" strike="noStrike" kern="1200" cap="none" spc="0" normalizeH="0" baseline="0" noProof="0" err="1">
                <a:ln>
                  <a:noFill/>
                </a:ln>
                <a:solidFill>
                  <a:srgbClr val="000000"/>
                </a:solidFill>
                <a:effectLst/>
                <a:uLnTx/>
                <a:uFillTx/>
                <a:latin typeface="Tahoma"/>
                <a:ea typeface="+mn-ea"/>
                <a:cs typeface="Arial" panose="020B0604020202020204" pitchFamily="34" charset="0"/>
              </a:rPr>
              <a:t>OneSAF</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 models. </a:t>
            </a:r>
            <a:endParaRPr kumimoji="0" lang="en-US" sz="1100" b="0" i="0" u="none" strike="noStrike" kern="1200" cap="none" spc="0" normalizeH="0" baseline="0" noProof="0">
              <a:ln>
                <a:noFill/>
              </a:ln>
              <a:solidFill>
                <a:srgbClr val="000000"/>
              </a:solidFill>
              <a:effectLst/>
              <a:uLnTx/>
              <a:uFillTx/>
              <a:latin typeface="Tahoma"/>
              <a:ea typeface="+mn-ea"/>
              <a:cs typeface="Arial" panose="020B0604020202020204" pitchFamily="34" charset="0"/>
            </a:endParaRPr>
          </a:p>
        </p:txBody>
      </p:sp>
      <p:sp>
        <p:nvSpPr>
          <p:cNvPr id="4" name="Title 1"/>
          <p:cNvSpPr txBox="1">
            <a:spLocks/>
          </p:cNvSpPr>
          <p:nvPr/>
        </p:nvSpPr>
        <p:spPr>
          <a:xfrm>
            <a:off x="2397039" y="68240"/>
            <a:ext cx="74168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solidFill>
                  <a:srgbClr val="FFFFFF"/>
                </a:solidFill>
                <a:effectLst/>
                <a:uLnTx/>
                <a:uFillTx/>
                <a:latin typeface="Tahoma"/>
                <a:ea typeface="+mj-ea"/>
                <a:cs typeface="+mj-cs"/>
              </a:rPr>
              <a:t>EXAMPLE Links to Authoritative Sources</a:t>
            </a:r>
          </a:p>
        </p:txBody>
      </p:sp>
      <p:sp>
        <p:nvSpPr>
          <p:cNvPr id="2" name="Slide Number Placeholder 2">
            <a:extLst>
              <a:ext uri="{FF2B5EF4-FFF2-40B4-BE49-F238E27FC236}">
                <a16:creationId xmlns:a16="http://schemas.microsoft.com/office/drawing/2014/main" id="{B4F952AE-32B9-1F2B-624D-191F65735F8D}"/>
              </a:ext>
            </a:extLst>
          </p:cNvPr>
          <p:cNvSpPr txBox="1">
            <a:spLocks/>
          </p:cNvSpPr>
          <p:nvPr/>
        </p:nvSpPr>
        <p:spPr>
          <a:xfrm>
            <a:off x="10893288" y="6477001"/>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68</a:t>
            </a:fld>
            <a:endParaRPr lang="en-US" sz="1800"/>
          </a:p>
        </p:txBody>
      </p:sp>
    </p:spTree>
    <p:extLst>
      <p:ext uri="{BB962C8B-B14F-4D97-AF65-F5344CB8AC3E}">
        <p14:creationId xmlns:p14="http://schemas.microsoft.com/office/powerpoint/2010/main" val="27880620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12804" y="836188"/>
            <a:ext cx="10043097" cy="5556348"/>
          </a:xfrm>
          <a:prstGeom prst="rect">
            <a:avLst/>
          </a:prstGeom>
        </p:spPr>
      </p:pic>
      <p:sp>
        <p:nvSpPr>
          <p:cNvPr id="6" name="TextBox 5"/>
          <p:cNvSpPr txBox="1"/>
          <p:nvPr/>
        </p:nvSpPr>
        <p:spPr>
          <a:xfrm>
            <a:off x="3007602" y="6471364"/>
            <a:ext cx="6253499" cy="276999"/>
          </a:xfrm>
          <a:prstGeom prst="rect">
            <a:avLst/>
          </a:prstGeom>
          <a:solidFill>
            <a:schemeClr val="bg1"/>
          </a:solidFill>
        </p:spPr>
        <p:txBody>
          <a:bodyPr wrap="square" rtlCol="0">
            <a:spAutoFit/>
          </a:bodyPr>
          <a:lstStyle/>
          <a:p>
            <a:pPr algn="ctr"/>
            <a:r>
              <a:rPr lang="en-US" sz="1200"/>
              <a:t>https://www.commit.works/everyone-has-a-plan-until-they-get-punched-in-the-mouth/</a:t>
            </a:r>
          </a:p>
        </p:txBody>
      </p:sp>
      <p:sp>
        <p:nvSpPr>
          <p:cNvPr id="7" name="Title 1"/>
          <p:cNvSpPr txBox="1">
            <a:spLocks/>
          </p:cNvSpPr>
          <p:nvPr/>
        </p:nvSpPr>
        <p:spPr bwMode="auto">
          <a:xfrm>
            <a:off x="2425951" y="-113970"/>
            <a:ext cx="7416800" cy="7951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60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sz="3200" kern="0" dirty="0"/>
              <a:t>Are your SMEs really SMEs???</a:t>
            </a:r>
            <a:endParaRPr lang="en-US" kern="0" dirty="0"/>
          </a:p>
        </p:txBody>
      </p:sp>
      <p:sp>
        <p:nvSpPr>
          <p:cNvPr id="2" name="TextBox 1"/>
          <p:cNvSpPr txBox="1"/>
          <p:nvPr/>
        </p:nvSpPr>
        <p:spPr>
          <a:xfrm>
            <a:off x="8372819" y="958468"/>
            <a:ext cx="2511846" cy="1015663"/>
          </a:xfrm>
          <a:prstGeom prst="rect">
            <a:avLst/>
          </a:prstGeom>
          <a:solidFill>
            <a:schemeClr val="tx1"/>
          </a:solidFill>
        </p:spPr>
        <p:txBody>
          <a:bodyPr wrap="square" rtlCol="0">
            <a:spAutoFit/>
          </a:bodyPr>
          <a:lstStyle/>
          <a:p>
            <a:pPr algn="ctr"/>
            <a:r>
              <a:rPr lang="en-US" sz="6000">
                <a:solidFill>
                  <a:schemeClr val="bg1"/>
                </a:solidFill>
                <a:latin typeface="Haettenschweiler" panose="020B0706040902060204" pitchFamily="34" charset="0"/>
              </a:rPr>
              <a:t>is a SME</a:t>
            </a:r>
          </a:p>
        </p:txBody>
      </p:sp>
      <p:sp>
        <p:nvSpPr>
          <p:cNvPr id="3" name="Slide Number Placeholder 2">
            <a:extLst>
              <a:ext uri="{FF2B5EF4-FFF2-40B4-BE49-F238E27FC236}">
                <a16:creationId xmlns:a16="http://schemas.microsoft.com/office/drawing/2014/main" id="{0B034524-ECDD-B54C-0B11-6C5A7632254E}"/>
              </a:ext>
            </a:extLst>
          </p:cNvPr>
          <p:cNvSpPr>
            <a:spLocks noGrp="1"/>
          </p:cNvSpPr>
          <p:nvPr>
            <p:ph type="sldNum" sz="quarter" idx="12"/>
          </p:nvPr>
        </p:nvSpPr>
        <p:spPr/>
        <p:txBody>
          <a:bodyPr/>
          <a:lstStyle/>
          <a:p>
            <a:fld id="{BADEC60C-7720-4680-9A81-2CDB6766B0F2}" type="slidenum">
              <a:rPr lang="en-US" smtClean="0"/>
              <a:t>69</a:t>
            </a:fld>
            <a:endParaRPr lang="en-US"/>
          </a:p>
        </p:txBody>
      </p:sp>
    </p:spTree>
    <p:extLst>
      <p:ext uri="{BB962C8B-B14F-4D97-AF65-F5344CB8AC3E}">
        <p14:creationId xmlns:p14="http://schemas.microsoft.com/office/powerpoint/2010/main" val="1386310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a:t>Background</a:t>
            </a:r>
          </a:p>
        </p:txBody>
      </p:sp>
      <p:sp>
        <p:nvSpPr>
          <p:cNvPr id="4" name="Content Placeholder 3"/>
          <p:cNvSpPr>
            <a:spLocks noGrp="1"/>
          </p:cNvSpPr>
          <p:nvPr>
            <p:ph sz="quarter" idx="11"/>
          </p:nvPr>
        </p:nvSpPr>
        <p:spPr>
          <a:xfrm>
            <a:off x="557250" y="1088701"/>
            <a:ext cx="11250613" cy="5075237"/>
          </a:xfrm>
        </p:spPr>
        <p:txBody>
          <a:bodyPr/>
          <a:lstStyle/>
          <a:p>
            <a:r>
              <a:rPr lang="en-US" dirty="0"/>
              <a:t>The MBL at Fort Benning, Georgia conducts concepts and capabilities-based SIMEXp in support of the US Army’s Maneuver Brigade Combat Teams using constructive simulations</a:t>
            </a:r>
          </a:p>
          <a:p>
            <a:r>
              <a:rPr lang="en-US" dirty="0"/>
              <a:t>SIMEXp can be either discovery experiments or hypothesis tests</a:t>
            </a:r>
          </a:p>
          <a:p>
            <a:r>
              <a:rPr lang="en-US" dirty="0"/>
              <a:t>For every SIMEXp, in accordance with Army Regulations, the MBL must validate its simulations and accredit them for use for that specific event</a:t>
            </a:r>
          </a:p>
          <a:p>
            <a:r>
              <a:rPr lang="en-US" dirty="0"/>
              <a:t>No customer/partner has ever questioned the validity of the outcomes in the Final Report for a MBL SIMEXp</a:t>
            </a:r>
          </a:p>
          <a:p>
            <a:r>
              <a:rPr lang="en-US" dirty="0"/>
              <a:t>Nonetheless…on several occasions, the MBL has been asked by visiting senior Army leaders “Who accredits your SIMEXp?”</a:t>
            </a:r>
          </a:p>
        </p:txBody>
      </p:sp>
      <p:sp>
        <p:nvSpPr>
          <p:cNvPr id="3" name="Slide Number Placeholder 2">
            <a:extLst>
              <a:ext uri="{FF2B5EF4-FFF2-40B4-BE49-F238E27FC236}">
                <a16:creationId xmlns:a16="http://schemas.microsoft.com/office/drawing/2014/main" id="{DDBCD4EA-269D-BEA3-8CCB-CC0711E4C480}"/>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a:p>
        </p:txBody>
      </p:sp>
    </p:spTree>
    <p:extLst>
      <p:ext uri="{BB962C8B-B14F-4D97-AF65-F5344CB8AC3E}">
        <p14:creationId xmlns:p14="http://schemas.microsoft.com/office/powerpoint/2010/main" val="9457413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15" descr="MPj028989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9119" y="1186259"/>
            <a:ext cx="6524893" cy="436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2"/>
          <p:cNvSpPr>
            <a:spLocks noGrp="1" noChangeArrowheads="1"/>
          </p:cNvSpPr>
          <p:nvPr>
            <p:ph type="title"/>
          </p:nvPr>
        </p:nvSpPr>
        <p:spPr/>
        <p:txBody>
          <a:bodyPr/>
          <a:lstStyle/>
          <a:p>
            <a:pPr eaLnBrk="1" hangingPunct="1"/>
            <a:r>
              <a:rPr lang="en-US" dirty="0"/>
              <a:t>Tutorial Presentations - It’s a 90 Minute Timed Event …</a:t>
            </a:r>
          </a:p>
        </p:txBody>
      </p:sp>
      <p:sp>
        <p:nvSpPr>
          <p:cNvPr id="15365" name="Rectangle 3"/>
          <p:cNvSpPr>
            <a:spLocks noGrp="1" noChangeArrowheads="1"/>
          </p:cNvSpPr>
          <p:nvPr>
            <p:ph sz="half" idx="1"/>
          </p:nvPr>
        </p:nvSpPr>
        <p:spPr>
          <a:xfrm>
            <a:off x="812800" y="1186259"/>
            <a:ext cx="3657600" cy="4790281"/>
          </a:xfrm>
        </p:spPr>
        <p:txBody>
          <a:bodyPr/>
          <a:lstStyle/>
          <a:p>
            <a:pPr marL="341313" indent="-341313">
              <a:lnSpc>
                <a:spcPct val="90000"/>
              </a:lnSpc>
              <a:spcBef>
                <a:spcPct val="50000"/>
              </a:spcBef>
              <a:buFontTx/>
              <a:buAutoNum type="arabicPeriod"/>
              <a:tabLst>
                <a:tab pos="914400" algn="l"/>
                <a:tab pos="1482725" algn="l"/>
              </a:tabLst>
            </a:pPr>
            <a:r>
              <a:rPr lang="en-US" sz="1600" b="1" dirty="0"/>
              <a:t>-0:05	People shuffle in and out</a:t>
            </a:r>
          </a:p>
          <a:p>
            <a:pPr marL="341313" indent="-341313">
              <a:lnSpc>
                <a:spcPct val="90000"/>
              </a:lnSpc>
              <a:spcBef>
                <a:spcPct val="50000"/>
              </a:spcBef>
              <a:buFontTx/>
              <a:buAutoNum type="arabicPeriod"/>
              <a:tabLst>
                <a:tab pos="914400" algn="l"/>
                <a:tab pos="1482725" algn="l"/>
              </a:tabLst>
            </a:pPr>
            <a:r>
              <a:rPr lang="en-US" sz="1600" b="1" dirty="0"/>
              <a:t> 0:00	Session Chair introduces 	session and you</a:t>
            </a:r>
          </a:p>
          <a:p>
            <a:pPr marL="341313" indent="-341313">
              <a:lnSpc>
                <a:spcPct val="90000"/>
              </a:lnSpc>
              <a:spcBef>
                <a:spcPct val="50000"/>
              </a:spcBef>
              <a:buFontTx/>
              <a:buAutoNum type="arabicPeriod"/>
              <a:tabLst>
                <a:tab pos="914400" algn="l"/>
                <a:tab pos="1482725" algn="l"/>
              </a:tabLst>
            </a:pPr>
            <a:r>
              <a:rPr lang="en-US" sz="1600" b="1" dirty="0"/>
              <a:t> 0:02	You begin presentation</a:t>
            </a:r>
          </a:p>
          <a:p>
            <a:pPr marL="341313" indent="-341313">
              <a:lnSpc>
                <a:spcPct val="90000"/>
              </a:lnSpc>
              <a:spcBef>
                <a:spcPct val="50000"/>
              </a:spcBef>
              <a:buFontTx/>
              <a:buAutoNum type="arabicPeriod"/>
              <a:tabLst>
                <a:tab pos="914400" algn="l"/>
                <a:tab pos="1482725" algn="l"/>
              </a:tabLst>
            </a:pPr>
            <a:r>
              <a:rPr lang="en-US" sz="1600" b="1" dirty="0"/>
              <a:t> 0:75 	Session Chair gives </a:t>
            </a:r>
            <a:br>
              <a:rPr lang="en-US" sz="1600" b="1" dirty="0"/>
            </a:br>
            <a:r>
              <a:rPr lang="en-US" sz="1600" b="1" dirty="0"/>
              <a:t>	10-minute warning</a:t>
            </a:r>
          </a:p>
          <a:p>
            <a:pPr marL="341313" indent="-341313">
              <a:lnSpc>
                <a:spcPct val="90000"/>
              </a:lnSpc>
              <a:spcBef>
                <a:spcPct val="50000"/>
              </a:spcBef>
              <a:buFontTx/>
              <a:buAutoNum type="arabicPeriod"/>
              <a:tabLst>
                <a:tab pos="914400" algn="l"/>
                <a:tab pos="1482725" algn="l"/>
              </a:tabLst>
            </a:pPr>
            <a:r>
              <a:rPr lang="en-US" sz="1600" b="1" dirty="0"/>
              <a:t> 0:82 	Session Chair gives </a:t>
            </a:r>
            <a:br>
              <a:rPr lang="en-US" sz="1600" b="1" dirty="0"/>
            </a:br>
            <a:r>
              <a:rPr lang="en-US" sz="1600" b="1" dirty="0"/>
              <a:t>	3-minute warning</a:t>
            </a:r>
          </a:p>
          <a:p>
            <a:pPr marL="341313" indent="-341313">
              <a:lnSpc>
                <a:spcPct val="90000"/>
              </a:lnSpc>
              <a:spcBef>
                <a:spcPct val="50000"/>
              </a:spcBef>
              <a:buFontTx/>
              <a:buAutoNum type="arabicPeriod"/>
              <a:tabLst>
                <a:tab pos="914400" algn="l"/>
                <a:tab pos="1482725" algn="l"/>
              </a:tabLst>
            </a:pPr>
            <a:r>
              <a:rPr lang="en-US" sz="1600" b="1" dirty="0"/>
              <a:t> 0:84	Session Chair gives </a:t>
            </a:r>
            <a:br>
              <a:rPr lang="en-US" sz="1600" b="1" dirty="0"/>
            </a:br>
            <a:r>
              <a:rPr lang="en-US" sz="1600" b="1" dirty="0"/>
              <a:t>	1-minute warning</a:t>
            </a:r>
          </a:p>
          <a:p>
            <a:pPr marL="341313" indent="-341313">
              <a:lnSpc>
                <a:spcPct val="90000"/>
              </a:lnSpc>
              <a:spcBef>
                <a:spcPct val="50000"/>
              </a:spcBef>
              <a:buFontTx/>
              <a:buAutoNum type="arabicPeriod"/>
              <a:tabLst>
                <a:tab pos="914400" algn="l"/>
                <a:tab pos="1482725" algn="l"/>
              </a:tabLst>
            </a:pPr>
            <a:r>
              <a:rPr lang="en-US" sz="1600" b="1" dirty="0"/>
              <a:t> 0:85	You ask for questions</a:t>
            </a:r>
          </a:p>
          <a:p>
            <a:pPr marL="341313" indent="-341313">
              <a:lnSpc>
                <a:spcPct val="90000"/>
              </a:lnSpc>
              <a:spcBef>
                <a:spcPct val="50000"/>
              </a:spcBef>
              <a:buFontTx/>
              <a:buAutoNum type="arabicPeriod"/>
              <a:tabLst>
                <a:tab pos="914400" algn="l"/>
                <a:tab pos="1482725" algn="l"/>
              </a:tabLst>
            </a:pPr>
            <a:r>
              <a:rPr lang="en-US" sz="1600" b="1" dirty="0"/>
              <a:t> 0:90	You receive thunderous </a:t>
            </a:r>
            <a:br>
              <a:rPr lang="en-US" sz="1600" b="1" dirty="0"/>
            </a:br>
            <a:r>
              <a:rPr lang="en-US" sz="1600" b="1" dirty="0"/>
              <a:t>	applause as you step </a:t>
            </a:r>
            <a:br>
              <a:rPr lang="en-US" sz="1600" b="1" dirty="0"/>
            </a:br>
            <a:r>
              <a:rPr lang="en-US" sz="1600" b="1" dirty="0"/>
              <a:t>	</a:t>
            </a:r>
            <a:r>
              <a:rPr lang="en-US" sz="1600" b="1" i="1" dirty="0"/>
              <a:t>away </a:t>
            </a:r>
            <a:r>
              <a:rPr lang="en-US" sz="1600" b="1" dirty="0"/>
              <a:t>from the lectern </a:t>
            </a:r>
            <a:br>
              <a:rPr lang="en-US" sz="1600" b="1" dirty="0"/>
            </a:br>
            <a:r>
              <a:rPr lang="en-US" sz="1600" b="1" dirty="0"/>
              <a:t>	and </a:t>
            </a:r>
            <a:r>
              <a:rPr lang="en-US" sz="1600" b="1" i="1" dirty="0"/>
              <a:t>off</a:t>
            </a:r>
            <a:r>
              <a:rPr lang="en-US" sz="1600" b="1" dirty="0"/>
              <a:t> the podium</a:t>
            </a:r>
          </a:p>
        </p:txBody>
      </p:sp>
      <p:sp>
        <p:nvSpPr>
          <p:cNvPr id="8" name="Slide Number Placeholder 58"/>
          <p:cNvSpPr>
            <a:spLocks noGrp="1"/>
          </p:cNvSpPr>
          <p:nvPr>
            <p:ph type="sldNum" sz="quarter" idx="10"/>
          </p:nvPr>
        </p:nvSpPr>
        <p:spPr bwMode="auto">
          <a:xfrm>
            <a:off x="7848600" y="6477001"/>
            <a:ext cx="21336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70</a:t>
            </a:fld>
            <a:endParaRPr lang="en-US" dirty="0">
              <a:solidFill>
                <a:srgbClr val="000000"/>
              </a:solidFill>
            </a:endParaRPr>
          </a:p>
        </p:txBody>
      </p:sp>
      <p:sp>
        <p:nvSpPr>
          <p:cNvPr id="15366" name="AutoShape 5"/>
          <p:cNvSpPr>
            <a:spLocks noChangeArrowheads="1"/>
          </p:cNvSpPr>
          <p:nvPr/>
        </p:nvSpPr>
        <p:spPr bwMode="auto">
          <a:xfrm>
            <a:off x="4749800" y="3410484"/>
            <a:ext cx="584200" cy="533400"/>
          </a:xfrm>
          <a:prstGeom prst="roundRect">
            <a:avLst>
              <a:gd name="adj" fmla="val 16667"/>
            </a:avLst>
          </a:prstGeom>
          <a:solidFill>
            <a:schemeClr val="bg1"/>
          </a:solidFill>
          <a:ln w="25400" algn="ctr">
            <a:solidFill>
              <a:srgbClr val="DE0000"/>
            </a:solidFill>
            <a:round/>
            <a:headEnd/>
            <a:tailEnd/>
          </a:ln>
        </p:spPr>
        <p:txBody>
          <a:bodyPr wrap="none" tIns="91440" bIns="91440" anchor="ctr"/>
          <a:lstStyle/>
          <a:p>
            <a:r>
              <a:rPr lang="en-US" sz="3600" b="1">
                <a:solidFill>
                  <a:srgbClr val="000000"/>
                </a:solidFill>
              </a:rPr>
              <a:t>1</a:t>
            </a:r>
          </a:p>
        </p:txBody>
      </p:sp>
      <p:sp>
        <p:nvSpPr>
          <p:cNvPr id="15367" name="AutoShape 6"/>
          <p:cNvSpPr>
            <a:spLocks noChangeArrowheads="1"/>
          </p:cNvSpPr>
          <p:nvPr/>
        </p:nvSpPr>
        <p:spPr bwMode="auto">
          <a:xfrm>
            <a:off x="4749800" y="2557779"/>
            <a:ext cx="584200" cy="533400"/>
          </a:xfrm>
          <a:prstGeom prst="roundRect">
            <a:avLst>
              <a:gd name="adj" fmla="val 16667"/>
            </a:avLst>
          </a:prstGeom>
          <a:solidFill>
            <a:schemeClr val="bg1"/>
          </a:solidFill>
          <a:ln w="25400" algn="ctr">
            <a:solidFill>
              <a:srgbClr val="DE0000"/>
            </a:solidFill>
            <a:round/>
            <a:headEnd/>
            <a:tailEnd/>
          </a:ln>
        </p:spPr>
        <p:txBody>
          <a:bodyPr wrap="none" tIns="91440" bIns="91440" anchor="ctr"/>
          <a:lstStyle/>
          <a:p>
            <a:r>
              <a:rPr lang="en-US" sz="3600" b="1">
                <a:solidFill>
                  <a:srgbClr val="000000"/>
                </a:solidFill>
              </a:rPr>
              <a:t>3</a:t>
            </a:r>
          </a:p>
        </p:txBody>
      </p:sp>
    </p:spTree>
    <p:extLst>
      <p:ext uri="{BB962C8B-B14F-4D97-AF65-F5344CB8AC3E}">
        <p14:creationId xmlns:p14="http://schemas.microsoft.com/office/powerpoint/2010/main" val="2974522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a:t>Background (cont.)</a:t>
            </a:r>
          </a:p>
        </p:txBody>
      </p:sp>
      <p:sp>
        <p:nvSpPr>
          <p:cNvPr id="4" name="Content Placeholder 3"/>
          <p:cNvSpPr>
            <a:spLocks noGrp="1"/>
          </p:cNvSpPr>
          <p:nvPr>
            <p:ph sz="quarter" idx="11"/>
          </p:nvPr>
        </p:nvSpPr>
        <p:spPr>
          <a:xfrm>
            <a:off x="712893" y="1098447"/>
            <a:ext cx="11250613" cy="5075237"/>
          </a:xfrm>
        </p:spPr>
        <p:txBody>
          <a:bodyPr/>
          <a:lstStyle/>
          <a:p>
            <a:pPr>
              <a:buFont typeface="Wingdings" panose="05000000000000000000" pitchFamily="2" charset="2"/>
              <a:buChar char="Ø"/>
            </a:pPr>
            <a:r>
              <a:rPr lang="en-US" dirty="0"/>
              <a:t>When asking, “Who accredits your SIMEXp?”, the senior leader is NOT asking who accredits the M&amp;S - they are asking about the overall event</a:t>
            </a:r>
          </a:p>
          <a:p>
            <a:pPr>
              <a:buFont typeface="Wingdings" panose="05000000000000000000" pitchFamily="2" charset="2"/>
              <a:buChar char="Ø"/>
            </a:pPr>
            <a:endParaRPr lang="en-US" dirty="0"/>
          </a:p>
          <a:p>
            <a:pPr>
              <a:buFont typeface="Wingdings" panose="05000000000000000000" pitchFamily="2" charset="2"/>
              <a:buChar char="Ø"/>
            </a:pPr>
            <a:r>
              <a:rPr lang="en-US" dirty="0"/>
              <a:t>There is no US Army or DoD agency that accredits a SIMEXp</a:t>
            </a:r>
          </a:p>
          <a:p>
            <a:pPr>
              <a:buFont typeface="Wingdings" panose="05000000000000000000" pitchFamily="2" charset="2"/>
              <a:buChar char="Ø"/>
            </a:pPr>
            <a:endParaRPr lang="en-US" dirty="0"/>
          </a:p>
          <a:p>
            <a:pPr>
              <a:buFont typeface="Wingdings" panose="05000000000000000000" pitchFamily="2" charset="2"/>
              <a:buChar char="Ø"/>
            </a:pPr>
            <a:r>
              <a:rPr lang="en-US" dirty="0"/>
              <a:t>As a result, the MBL developed its own process for the accreditation of a SIMEXp</a:t>
            </a:r>
          </a:p>
          <a:p>
            <a:pPr>
              <a:buFont typeface="Wingdings" panose="05000000000000000000" pitchFamily="2" charset="2"/>
              <a:buChar char="Ø"/>
            </a:pPr>
            <a:endParaRPr lang="en-US" dirty="0"/>
          </a:p>
          <a:p>
            <a:pPr>
              <a:buFont typeface="Wingdings" panose="05000000000000000000" pitchFamily="2" charset="2"/>
              <a:buChar char="Ø"/>
            </a:pPr>
            <a:r>
              <a:rPr lang="en-US" dirty="0"/>
              <a:t>This methodology has been presented at the US Joint Staff J-7 Forum and portions have been incorporated into the updated (16 May 2025) </a:t>
            </a:r>
            <a:r>
              <a:rPr lang="pt-BR" dirty="0"/>
              <a:t>Department of the Army Pamphlet 5–11 </a:t>
            </a:r>
            <a:r>
              <a:rPr lang="en-US" dirty="0"/>
              <a:t> </a:t>
            </a:r>
          </a:p>
        </p:txBody>
      </p:sp>
      <p:sp>
        <p:nvSpPr>
          <p:cNvPr id="3" name="Slide Number Placeholder 2">
            <a:extLst>
              <a:ext uri="{FF2B5EF4-FFF2-40B4-BE49-F238E27FC236}">
                <a16:creationId xmlns:a16="http://schemas.microsoft.com/office/drawing/2014/main" id="{05C184F4-1796-5503-6A7A-AF44F7A20713}"/>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a:p>
        </p:txBody>
      </p:sp>
    </p:spTree>
    <p:extLst>
      <p:ext uri="{BB962C8B-B14F-4D97-AF65-F5344CB8AC3E}">
        <p14:creationId xmlns:p14="http://schemas.microsoft.com/office/powerpoint/2010/main" val="1530665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96801" y="986538"/>
          <a:ext cx="11259238" cy="5392385"/>
        </p:xfrm>
        <a:graphic>
          <a:graphicData uri="http://schemas.openxmlformats.org/drawingml/2006/table">
            <a:tbl>
              <a:tblPr firstRow="1" firstCol="1" bandRow="1"/>
              <a:tblGrid>
                <a:gridCol w="3443218">
                  <a:extLst>
                    <a:ext uri="{9D8B030D-6E8A-4147-A177-3AD203B41FA5}">
                      <a16:colId xmlns:a16="http://schemas.microsoft.com/office/drawing/2014/main" val="2895969978"/>
                    </a:ext>
                  </a:extLst>
                </a:gridCol>
                <a:gridCol w="4237892">
                  <a:extLst>
                    <a:ext uri="{9D8B030D-6E8A-4147-A177-3AD203B41FA5}">
                      <a16:colId xmlns:a16="http://schemas.microsoft.com/office/drawing/2014/main" val="503841326"/>
                    </a:ext>
                  </a:extLst>
                </a:gridCol>
                <a:gridCol w="3578128">
                  <a:extLst>
                    <a:ext uri="{9D8B030D-6E8A-4147-A177-3AD203B41FA5}">
                      <a16:colId xmlns:a16="http://schemas.microsoft.com/office/drawing/2014/main" val="2392312516"/>
                    </a:ext>
                  </a:extLst>
                </a:gridCol>
              </a:tblGrid>
              <a:tr h="2508603">
                <a:tc>
                  <a:txBody>
                    <a:bodyPr/>
                    <a:lstStyle/>
                    <a:p>
                      <a:pPr marL="0" marR="0" algn="ctr">
                        <a:spcBef>
                          <a:spcPts val="0"/>
                        </a:spcBef>
                        <a:spcAft>
                          <a:spcPts val="0"/>
                        </a:spcAft>
                      </a:pPr>
                      <a:r>
                        <a:rPr lang="en-US" sz="1800" b="1" u="sng">
                          <a:solidFill>
                            <a:srgbClr val="FF0000"/>
                          </a:solidFill>
                          <a:effectLst/>
                          <a:latin typeface=" Arial" panose="02020603050405020304"/>
                          <a:ea typeface="Times New Roman" panose="02020603050405020304" pitchFamily="18" charset="0"/>
                        </a:rPr>
                        <a:t>Physical and Computational Environment</a:t>
                      </a:r>
                      <a:endParaRPr lang="en-US" sz="1800">
                        <a:solidFill>
                          <a:srgbClr val="FF0000"/>
                        </a:solidFill>
                        <a:effectLst/>
                        <a:latin typeface=" Arial" panose="02020603050405020304"/>
                        <a:ea typeface="Times New Roman" panose="02020603050405020304" pitchFamily="18" charset="0"/>
                      </a:endParaRPr>
                    </a:p>
                    <a:p>
                      <a:pPr marL="0" marR="0" algn="ctr">
                        <a:spcBef>
                          <a:spcPts val="0"/>
                        </a:spcBef>
                        <a:spcAft>
                          <a:spcPts val="0"/>
                        </a:spcAft>
                      </a:pPr>
                      <a:r>
                        <a:rPr lang="en-US" sz="1800">
                          <a:effectLst/>
                          <a:latin typeface=" Arial" panose="02020603050405020304"/>
                          <a:ea typeface="Times New Roman" panose="02020603050405020304" pitchFamily="18" charset="0"/>
                        </a:rPr>
                        <a:t>Network</a:t>
                      </a:r>
                    </a:p>
                    <a:p>
                      <a:pPr marL="0" marR="0" algn="ctr">
                        <a:spcBef>
                          <a:spcPts val="0"/>
                        </a:spcBef>
                        <a:spcAft>
                          <a:spcPts val="0"/>
                        </a:spcAft>
                      </a:pPr>
                      <a:r>
                        <a:rPr lang="en-US" sz="1800">
                          <a:effectLst/>
                          <a:latin typeface=" Arial" panose="02020603050405020304"/>
                          <a:ea typeface="Times New Roman" panose="02020603050405020304" pitchFamily="18" charset="0"/>
                        </a:rPr>
                        <a:t>Software</a:t>
                      </a:r>
                    </a:p>
                    <a:p>
                      <a:pPr marL="0" marR="0" algn="ctr">
                        <a:spcBef>
                          <a:spcPts val="0"/>
                        </a:spcBef>
                        <a:spcAft>
                          <a:spcPts val="0"/>
                        </a:spcAft>
                      </a:pPr>
                      <a:r>
                        <a:rPr lang="en-US" sz="1800">
                          <a:effectLst/>
                          <a:latin typeface=" Arial" panose="02020603050405020304"/>
                          <a:ea typeface="Times New Roman" panose="02020603050405020304" pitchFamily="18" charset="0"/>
                        </a:rPr>
                        <a:t>Hardware</a:t>
                      </a:r>
                    </a:p>
                    <a:p>
                      <a:pPr marL="0" marR="0" algn="ctr">
                        <a:spcBef>
                          <a:spcPts val="0"/>
                        </a:spcBef>
                        <a:spcAft>
                          <a:spcPts val="0"/>
                        </a:spcAft>
                      </a:pPr>
                      <a:r>
                        <a:rPr lang="en-US" sz="1800">
                          <a:effectLst/>
                          <a:latin typeface=" Arial" panose="02020603050405020304"/>
                          <a:ea typeface="Times New Roman" panose="02020603050405020304" pitchFamily="18" charset="0"/>
                        </a:rPr>
                        <a:t>Experiment Footprint</a:t>
                      </a:r>
                    </a:p>
                    <a:p>
                      <a:pPr marL="0" marR="0" algn="ctr">
                        <a:spcBef>
                          <a:spcPts val="0"/>
                        </a:spcBef>
                        <a:spcAft>
                          <a:spcPts val="0"/>
                        </a:spcAft>
                      </a:pPr>
                      <a:r>
                        <a:rPr lang="en-US" sz="1800">
                          <a:effectLst/>
                          <a:latin typeface=" Arial" panose="02020603050405020304"/>
                          <a:ea typeface="Times New Roman" panose="02020603050405020304" pitchFamily="18" charset="0"/>
                        </a:rPr>
                        <a:t> </a:t>
                      </a:r>
                      <a:r>
                        <a:rPr lang="en-US" sz="1800" b="1" i="1">
                          <a:effectLst/>
                          <a:latin typeface=" Arial" panose="02020603050405020304"/>
                          <a:ea typeface="Times New Roman" panose="02020603050405020304" pitchFamily="18" charset="0"/>
                        </a:rPr>
                        <a:t>Accreditation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u="sng">
                          <a:solidFill>
                            <a:srgbClr val="00B050"/>
                          </a:solidFill>
                          <a:effectLst/>
                          <a:latin typeface=" Arial" panose="02020603050405020304"/>
                          <a:ea typeface="Times New Roman" panose="02020603050405020304" pitchFamily="18" charset="0"/>
                        </a:rPr>
                        <a:t>Tactical / Operational Scenario</a:t>
                      </a:r>
                    </a:p>
                    <a:p>
                      <a:pPr marL="0" marR="0" algn="ctr">
                        <a:spcBef>
                          <a:spcPts val="0"/>
                        </a:spcBef>
                        <a:spcAft>
                          <a:spcPts val="0"/>
                        </a:spcAft>
                      </a:pPr>
                      <a:r>
                        <a:rPr lang="en-US" sz="1800">
                          <a:effectLst/>
                          <a:latin typeface=" Arial" panose="02020603050405020304"/>
                          <a:ea typeface="Times New Roman" panose="02020603050405020304" pitchFamily="18" charset="0"/>
                        </a:rPr>
                        <a:t>Operational Setting and Mission</a:t>
                      </a:r>
                    </a:p>
                    <a:p>
                      <a:pPr marL="0" marR="0" algn="ctr">
                        <a:spcBef>
                          <a:spcPts val="0"/>
                        </a:spcBef>
                        <a:spcAft>
                          <a:spcPts val="0"/>
                        </a:spcAft>
                      </a:pPr>
                      <a:r>
                        <a:rPr lang="en-US" sz="1800">
                          <a:effectLst/>
                          <a:latin typeface=" Arial" panose="02020603050405020304"/>
                          <a:ea typeface="Times New Roman" panose="02020603050405020304" pitchFamily="18" charset="0"/>
                        </a:rPr>
                        <a:t>Terrain</a:t>
                      </a:r>
                    </a:p>
                    <a:p>
                      <a:pPr marL="0" marR="0" algn="ctr">
                        <a:spcBef>
                          <a:spcPts val="0"/>
                        </a:spcBef>
                        <a:spcAft>
                          <a:spcPts val="0"/>
                        </a:spcAft>
                      </a:pPr>
                      <a:r>
                        <a:rPr lang="en-US" sz="1800">
                          <a:effectLst/>
                          <a:latin typeface=" Arial" panose="02020603050405020304"/>
                          <a:ea typeface="Times New Roman" panose="02020603050405020304" pitchFamily="18" charset="0"/>
                        </a:rPr>
                        <a:t>Mission Command Systems</a:t>
                      </a:r>
                    </a:p>
                    <a:p>
                      <a:pPr marL="0" marR="0" algn="ctr">
                        <a:spcBef>
                          <a:spcPts val="0"/>
                        </a:spcBef>
                        <a:spcAft>
                          <a:spcPts val="0"/>
                        </a:spcAft>
                      </a:pPr>
                      <a:r>
                        <a:rPr lang="en-US" sz="1800">
                          <a:effectLst/>
                          <a:latin typeface=" Arial" panose="02020603050405020304"/>
                          <a:ea typeface="Times New Roman" panose="02020603050405020304" pitchFamily="18" charset="0"/>
                        </a:rPr>
                        <a:t>Friendly Organization and Employment</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a:effectLst/>
                          <a:latin typeface=" Arial" panose="02020603050405020304"/>
                          <a:ea typeface="Times New Roman" panose="02020603050405020304" pitchFamily="18" charset="0"/>
                        </a:rPr>
                        <a:t>Threat Organization and Employment</a:t>
                      </a:r>
                    </a:p>
                    <a:p>
                      <a:pPr marL="0" marR="0" algn="ctr">
                        <a:spcBef>
                          <a:spcPts val="0"/>
                        </a:spcBef>
                        <a:spcAft>
                          <a:spcPts val="0"/>
                        </a:spcAft>
                      </a:pPr>
                      <a:r>
                        <a:rPr lang="en-US" sz="1800">
                          <a:effectLst/>
                          <a:latin typeface=" Arial" panose="02020603050405020304"/>
                          <a:ea typeface="Times New Roman" panose="02020603050405020304" pitchFamily="18" charset="0"/>
                        </a:rPr>
                        <a:t>Civilians on the Battlefield</a:t>
                      </a:r>
                    </a:p>
                    <a:p>
                      <a:pPr marL="0" marR="0" algn="ctr">
                        <a:spcBef>
                          <a:spcPts val="0"/>
                        </a:spcBef>
                        <a:spcAft>
                          <a:spcPts val="0"/>
                        </a:spcAft>
                      </a:pPr>
                      <a:r>
                        <a:rPr lang="en-US" sz="1800">
                          <a:effectLst/>
                          <a:latin typeface=" Arial" panose="02020603050405020304"/>
                          <a:ea typeface="Times New Roman" panose="02020603050405020304" pitchFamily="18" charset="0"/>
                        </a:rPr>
                        <a:t> </a:t>
                      </a:r>
                      <a:r>
                        <a:rPr lang="en-US" sz="1800" b="1" i="1">
                          <a:effectLst/>
                          <a:latin typeface=" Arial" panose="02020603050405020304"/>
                          <a:ea typeface="Times New Roman" panose="02020603050405020304" pitchFamily="18" charset="0"/>
                        </a:rPr>
                        <a:t>Accreditation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u="sng">
                          <a:solidFill>
                            <a:srgbClr val="00B0F0"/>
                          </a:solidFill>
                          <a:effectLst/>
                          <a:latin typeface=" Arial" panose="02020603050405020304"/>
                          <a:ea typeface="Times New Roman" panose="02020603050405020304" pitchFamily="18" charset="0"/>
                        </a:rPr>
                        <a:t>Analysis</a:t>
                      </a:r>
                    </a:p>
                    <a:p>
                      <a:pPr marL="0" marR="0" algn="ctr">
                        <a:spcBef>
                          <a:spcPts val="0"/>
                        </a:spcBef>
                        <a:spcAft>
                          <a:spcPts val="0"/>
                        </a:spcAft>
                      </a:pPr>
                      <a:r>
                        <a:rPr lang="en-US" sz="1800">
                          <a:effectLst/>
                          <a:latin typeface=" Arial" panose="02020603050405020304"/>
                          <a:ea typeface="Times New Roman" panose="02020603050405020304" pitchFamily="18" charset="0"/>
                        </a:rPr>
                        <a:t>Measures of Merit, Performance, and Effectiveness</a:t>
                      </a:r>
                    </a:p>
                    <a:p>
                      <a:pPr marL="0" marR="0" algn="ctr">
                        <a:spcBef>
                          <a:spcPts val="0"/>
                        </a:spcBef>
                        <a:spcAft>
                          <a:spcPts val="0"/>
                        </a:spcAft>
                      </a:pPr>
                      <a:r>
                        <a:rPr lang="en-US" sz="1800">
                          <a:effectLst/>
                          <a:latin typeface=" Arial" panose="02020603050405020304"/>
                          <a:ea typeface="Times New Roman" panose="02020603050405020304" pitchFamily="18" charset="0"/>
                        </a:rPr>
                        <a:t>Data Collection and Reduction</a:t>
                      </a:r>
                    </a:p>
                    <a:p>
                      <a:pPr marL="0" marR="0" algn="ctr">
                        <a:spcBef>
                          <a:spcPts val="0"/>
                        </a:spcBef>
                        <a:spcAft>
                          <a:spcPts val="0"/>
                        </a:spcAft>
                      </a:pPr>
                      <a:r>
                        <a:rPr lang="en-US" sz="1800">
                          <a:effectLst/>
                          <a:latin typeface=" Arial" panose="02020603050405020304"/>
                          <a:ea typeface="Times New Roman" panose="02020603050405020304" pitchFamily="18" charset="0"/>
                        </a:rPr>
                        <a:t>Computational Methods</a:t>
                      </a:r>
                    </a:p>
                    <a:p>
                      <a:pPr marL="0" marR="0" algn="ctr">
                        <a:spcBef>
                          <a:spcPts val="0"/>
                        </a:spcBef>
                        <a:spcAft>
                          <a:spcPts val="0"/>
                        </a:spcAft>
                      </a:pPr>
                      <a:r>
                        <a:rPr lang="en-US" sz="1800">
                          <a:effectLst/>
                          <a:latin typeface=" Arial" panose="02020603050405020304"/>
                          <a:ea typeface="Times New Roman" panose="02020603050405020304" pitchFamily="18" charset="0"/>
                        </a:rPr>
                        <a:t>Peer Review of Report</a:t>
                      </a:r>
                    </a:p>
                    <a:p>
                      <a:pPr marL="0" marR="0" algn="ctr">
                        <a:spcBef>
                          <a:spcPts val="0"/>
                        </a:spcBef>
                        <a:spcAft>
                          <a:spcPts val="0"/>
                        </a:spcAft>
                      </a:pPr>
                      <a:r>
                        <a:rPr lang="en-US" sz="1800">
                          <a:effectLst/>
                          <a:latin typeface=" Arial" panose="02020603050405020304"/>
                          <a:ea typeface="Times New Roman" panose="02020603050405020304" pitchFamily="18" charset="0"/>
                        </a:rPr>
                        <a:t> </a:t>
                      </a:r>
                      <a:r>
                        <a:rPr lang="en-US" sz="1800" b="1" i="1">
                          <a:effectLst/>
                          <a:latin typeface=" Arial" panose="02020603050405020304"/>
                          <a:ea typeface="Times New Roman" panose="02020603050405020304" pitchFamily="18" charset="0"/>
                        </a:rPr>
                        <a:t>Accreditation</a:t>
                      </a:r>
                    </a:p>
                    <a:p>
                      <a:pPr marL="0" marR="0" algn="ctr">
                        <a:spcBef>
                          <a:spcPts val="0"/>
                        </a:spcBef>
                        <a:spcAft>
                          <a:spcPts val="0"/>
                        </a:spcAft>
                      </a:pPr>
                      <a:endParaRPr lang="en-US" sz="1800" b="1" i="1">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566953"/>
                  </a:ext>
                </a:extLst>
              </a:tr>
              <a:tr h="1756022">
                <a:tc gridSpan="3">
                  <a:txBody>
                    <a:bodyPr/>
                    <a:lstStyle/>
                    <a:p>
                      <a:pPr marL="0" marR="0" algn="ctr">
                        <a:spcBef>
                          <a:spcPts val="0"/>
                        </a:spcBef>
                        <a:spcAft>
                          <a:spcPts val="0"/>
                        </a:spcAft>
                      </a:pPr>
                      <a:r>
                        <a:rPr lang="en-US" sz="1800" b="1" u="sng">
                          <a:solidFill>
                            <a:schemeClr val="tx1"/>
                          </a:solidFill>
                          <a:effectLst/>
                          <a:latin typeface=" Arial" panose="02020603050405020304"/>
                          <a:ea typeface="Times New Roman" panose="02020603050405020304" pitchFamily="18" charset="0"/>
                        </a:rPr>
                        <a:t>Modeling and Simulation</a:t>
                      </a:r>
                      <a:endParaRPr lang="en-US" sz="1800">
                        <a:solidFill>
                          <a:schemeClr val="tx1"/>
                        </a:solidFill>
                        <a:effectLst/>
                        <a:latin typeface=" Arial" panose="02020603050405020304"/>
                        <a:ea typeface="Times New Roman" panose="02020603050405020304" pitchFamily="18" charset="0"/>
                      </a:endParaRPr>
                    </a:p>
                    <a:p>
                      <a:pPr marL="0" marR="0" algn="ctr">
                        <a:spcBef>
                          <a:spcPts val="0"/>
                        </a:spcBef>
                        <a:spcAft>
                          <a:spcPts val="0"/>
                        </a:spcAft>
                      </a:pPr>
                      <a:r>
                        <a:rPr lang="en-US" sz="1800">
                          <a:effectLst/>
                          <a:latin typeface=" Arial" panose="02020603050405020304"/>
                          <a:ea typeface="Times New Roman" panose="02020603050405020304" pitchFamily="18" charset="0"/>
                        </a:rPr>
                        <a:t>Modeling</a:t>
                      </a:r>
                    </a:p>
                    <a:p>
                      <a:pPr marL="0" marR="0" algn="ctr">
                        <a:spcBef>
                          <a:spcPts val="0"/>
                        </a:spcBef>
                        <a:spcAft>
                          <a:spcPts val="0"/>
                        </a:spcAft>
                      </a:pPr>
                      <a:r>
                        <a:rPr lang="en-US" sz="1800">
                          <a:effectLst/>
                          <a:latin typeface=" Arial" panose="02020603050405020304"/>
                          <a:ea typeface="Times New Roman" panose="02020603050405020304" pitchFamily="18" charset="0"/>
                        </a:rPr>
                        <a:t>Interoperability of Simulations</a:t>
                      </a:r>
                    </a:p>
                    <a:p>
                      <a:pPr marL="0" marR="0" algn="ctr">
                        <a:spcBef>
                          <a:spcPts val="0"/>
                        </a:spcBef>
                        <a:spcAft>
                          <a:spcPts val="0"/>
                        </a:spcAft>
                      </a:pPr>
                      <a:r>
                        <a:rPr lang="en-US" sz="1800">
                          <a:effectLst/>
                          <a:latin typeface=" Arial" panose="02020603050405020304"/>
                          <a:ea typeface="Times New Roman" panose="02020603050405020304" pitchFamily="18" charset="0"/>
                        </a:rPr>
                        <a:t>Verification and Validation</a:t>
                      </a:r>
                    </a:p>
                    <a:p>
                      <a:pPr marL="0" marR="0" algn="ctr">
                        <a:spcBef>
                          <a:spcPts val="0"/>
                        </a:spcBef>
                        <a:spcAft>
                          <a:spcPts val="0"/>
                        </a:spcAft>
                      </a:pPr>
                      <a:r>
                        <a:rPr lang="en-US" sz="1800">
                          <a:effectLst/>
                          <a:latin typeface=" Arial" panose="02020603050405020304"/>
                          <a:ea typeface="Times New Roman" panose="02020603050405020304" pitchFamily="18" charset="0"/>
                        </a:rPr>
                        <a:t>Authoritative Data </a:t>
                      </a:r>
                    </a:p>
                    <a:p>
                      <a:pPr marL="0" marR="0" algn="ctr">
                        <a:spcBef>
                          <a:spcPts val="0"/>
                        </a:spcBef>
                        <a:spcAft>
                          <a:spcPts val="0"/>
                        </a:spcAft>
                      </a:pPr>
                      <a:r>
                        <a:rPr lang="en-US" sz="1800" b="1" i="1">
                          <a:effectLst/>
                          <a:latin typeface=" Arial" panose="02020603050405020304"/>
                          <a:ea typeface="Times New Roman" panose="02020603050405020304" pitchFamily="18" charset="0"/>
                        </a:rPr>
                        <a:t>Accreditation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3840395"/>
                  </a:ext>
                </a:extLst>
              </a:tr>
              <a:tr h="1023474">
                <a:tc gridSpan="3">
                  <a:txBody>
                    <a:bodyPr/>
                    <a:lstStyle/>
                    <a:p>
                      <a:pPr marL="0" marR="0" algn="ctr">
                        <a:spcBef>
                          <a:spcPts val="0"/>
                        </a:spcBef>
                        <a:spcAft>
                          <a:spcPts val="0"/>
                        </a:spcAft>
                      </a:pPr>
                      <a:endParaRPr lang="en-US" sz="1800" b="1">
                        <a:effectLst/>
                        <a:latin typeface="+mn-lt"/>
                        <a:ea typeface="Times New Roman" panose="02020603050405020304" pitchFamily="18" charset="0"/>
                      </a:endParaRPr>
                    </a:p>
                    <a:p>
                      <a:pPr marL="0" marR="0" algn="ctr">
                        <a:spcBef>
                          <a:spcPts val="0"/>
                        </a:spcBef>
                        <a:spcAft>
                          <a:spcPts val="0"/>
                        </a:spcAft>
                      </a:pPr>
                      <a:r>
                        <a:rPr lang="en-US" sz="2800" b="1">
                          <a:effectLst/>
                          <a:latin typeface=" Arial" panose="02020603050405020304"/>
                          <a:ea typeface="Times New Roman" panose="02020603050405020304" pitchFamily="18" charset="0"/>
                        </a:rPr>
                        <a:t>Overall accreditation of the SIMEXp </a:t>
                      </a:r>
                      <a:r>
                        <a:rPr lang="en-US" sz="2800" b="1" i="1">
                          <a:effectLst/>
                          <a:latin typeface=" Arial" panose="02020603050405020304"/>
                          <a:ea typeface="Times New Roman" panose="02020603050405020304" pitchFamily="18" charset="0"/>
                        </a:rPr>
                        <a:t>is the sum </a:t>
                      </a:r>
                      <a:r>
                        <a:rPr lang="en-US" sz="2800" b="1">
                          <a:effectLst/>
                          <a:latin typeface=" Arial" panose="02020603050405020304"/>
                          <a:ea typeface="Times New Roman" panose="02020603050405020304" pitchFamily="18" charset="0"/>
                        </a:rPr>
                        <a:t>of the individual accreditations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1279516"/>
                  </a:ext>
                </a:extLst>
              </a:tr>
            </a:tbl>
          </a:graphicData>
        </a:graphic>
      </p:graphicFrame>
      <p:sp>
        <p:nvSpPr>
          <p:cNvPr id="5" name="Title 1"/>
          <p:cNvSpPr txBox="1">
            <a:spLocks/>
          </p:cNvSpPr>
          <p:nvPr/>
        </p:nvSpPr>
        <p:spPr bwMode="auto">
          <a:xfrm>
            <a:off x="2387600" y="0"/>
            <a:ext cx="7416800" cy="7951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60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sz="2800" kern="0"/>
              <a:t>Overall Accreditation</a:t>
            </a:r>
          </a:p>
        </p:txBody>
      </p:sp>
      <p:sp>
        <p:nvSpPr>
          <p:cNvPr id="2" name="Slide Number Placeholder 1">
            <a:extLst>
              <a:ext uri="{FF2B5EF4-FFF2-40B4-BE49-F238E27FC236}">
                <a16:creationId xmlns:a16="http://schemas.microsoft.com/office/drawing/2014/main" id="{2547345D-8841-A0CE-105B-7CB146D748BB}"/>
              </a:ext>
            </a:extLst>
          </p:cNvPr>
          <p:cNvSpPr>
            <a:spLocks noGrp="1"/>
          </p:cNvSpPr>
          <p:nvPr>
            <p:ph type="sldNum" sz="quarter" idx="12"/>
          </p:nvPr>
        </p:nvSpPr>
        <p:spPr/>
        <p:txBody>
          <a:bodyPr/>
          <a:lstStyle/>
          <a:p>
            <a:fld id="{BADEC60C-7720-4680-9A81-2CDB6766B0F2}" type="slidenum">
              <a:rPr lang="en-US" smtClean="0"/>
              <a:t>9</a:t>
            </a:fld>
            <a:endParaRPr lang="en-US"/>
          </a:p>
        </p:txBody>
      </p:sp>
    </p:spTree>
    <p:extLst>
      <p:ext uri="{BB962C8B-B14F-4D97-AF65-F5344CB8AC3E}">
        <p14:creationId xmlns:p14="http://schemas.microsoft.com/office/powerpoint/2010/main" val="1088698119"/>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6C514E92523D4F99DBB4FCD1034D5E" ma:contentTypeVersion="6" ma:contentTypeDescription="Create a new document." ma:contentTypeScope="" ma:versionID="a717e6d3fadb8d96f1e53b06069d5f7c">
  <xsd:schema xmlns:xsd="http://www.w3.org/2001/XMLSchema" xmlns:xs="http://www.w3.org/2001/XMLSchema" xmlns:p="http://schemas.microsoft.com/office/2006/metadata/properties" xmlns:ns2="11092db4-db20-401b-abce-78f731596ba2" xmlns:ns3="285b06ee-8637-4a8c-8e3a-7431420bb394" targetNamespace="http://schemas.microsoft.com/office/2006/metadata/properties" ma:root="true" ma:fieldsID="11638f8b2914e01d021cd512eebbc2bb" ns2:_="" ns3:_="">
    <xsd:import namespace="11092db4-db20-401b-abce-78f731596ba2"/>
    <xsd:import namespace="285b06ee-8637-4a8c-8e3a-7431420bb3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092db4-db20-401b-abce-78f731596b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5b06ee-8637-4a8c-8e3a-7431420bb3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481AD94-3878-47CC-8426-C165108B49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092db4-db20-401b-abce-78f731596ba2"/>
    <ds:schemaRef ds:uri="285b06ee-8637-4a8c-8e3a-7431420bb3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
  <TotalTime>5115</TotalTime>
  <Words>15001</Words>
  <Application>Microsoft Office PowerPoint</Application>
  <PresentationFormat>Widescreen</PresentationFormat>
  <Paragraphs>1390</Paragraphs>
  <Slides>70</Slides>
  <Notes>68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 Arial</vt:lpstr>
      <vt:lpstr>Arial</vt:lpstr>
      <vt:lpstr>Arial Black</vt:lpstr>
      <vt:lpstr>Arial Narrow</vt:lpstr>
      <vt:lpstr>Haettenschweiler</vt:lpstr>
      <vt:lpstr>Tahoma</vt:lpstr>
      <vt:lpstr>Times New Roman</vt:lpstr>
      <vt:lpstr>Wingdings</vt:lpstr>
      <vt:lpstr>Blends</vt:lpstr>
      <vt:lpstr>PowerPoint Presentation</vt:lpstr>
      <vt:lpstr>Starting Thoughts</vt:lpstr>
      <vt:lpstr>Starting Thoughts (Cont.)</vt:lpstr>
      <vt:lpstr>Agenda</vt:lpstr>
      <vt:lpstr>Updates from 2024</vt:lpstr>
      <vt:lpstr>Learning Objectives</vt:lpstr>
      <vt:lpstr>Background</vt:lpstr>
      <vt:lpstr>Background (cont.)</vt:lpstr>
      <vt:lpstr>PowerPoint Presentation</vt:lpstr>
      <vt:lpstr>PowerPoint Presentation</vt:lpstr>
      <vt:lpstr>Transferability of this Methodology</vt:lpstr>
      <vt:lpstr>PowerPoint Presentation</vt:lpstr>
      <vt:lpstr>Accreditation of the M&amp;S</vt:lpstr>
      <vt:lpstr>M&amp;S Accreditation Process</vt:lpstr>
      <vt:lpstr>Modeling</vt:lpstr>
      <vt:lpstr>Modeling (cont.)</vt:lpstr>
      <vt:lpstr>Interoperability of Simulations</vt:lpstr>
      <vt:lpstr>Verification</vt:lpstr>
      <vt:lpstr>Verification (cont.)</vt:lpstr>
      <vt:lpstr>Validation</vt:lpstr>
      <vt:lpstr>Validation (continued)</vt:lpstr>
      <vt:lpstr>Validation (continued)</vt:lpstr>
      <vt:lpstr>Authoritative Data</vt:lpstr>
      <vt:lpstr>Authoritative Data</vt:lpstr>
      <vt:lpstr>PowerPoint Presentation</vt:lpstr>
      <vt:lpstr>Accreditation of the Physical and Computational Environment</vt:lpstr>
      <vt:lpstr>Physical and Computational Environment Accreditation Process</vt:lpstr>
      <vt:lpstr>Hardware Implications on Accreditation</vt:lpstr>
      <vt:lpstr>Software Implications on Accreditation</vt:lpstr>
      <vt:lpstr>Hardware and Software “Lock”</vt:lpstr>
      <vt:lpstr>Hardware and Software Validation</vt:lpstr>
      <vt:lpstr>Network Implications on Accreditation</vt:lpstr>
      <vt:lpstr>Network Implications on Accreditation (Cont.)</vt:lpstr>
      <vt:lpstr>Accreditation of the Footprint/Physical Environment</vt:lpstr>
      <vt:lpstr>Accreditation of the Footprint/Physical Environment (Cont.)</vt:lpstr>
      <vt:lpstr>PowerPoint Presentation</vt:lpstr>
      <vt:lpstr>Accreditation of the Scenario</vt:lpstr>
      <vt:lpstr>Where to start?</vt:lpstr>
      <vt:lpstr>Scenario Accreditation Process</vt:lpstr>
      <vt:lpstr>PowerPoint Presentation</vt:lpstr>
      <vt:lpstr>PowerPoint Presentation</vt:lpstr>
      <vt:lpstr>Authoritative Sources (1/3)</vt:lpstr>
      <vt:lpstr>Authoritative Sources (2/3)</vt:lpstr>
      <vt:lpstr>Authoritative Sources (3/3)</vt:lpstr>
      <vt:lpstr>Subject Matter Experts (1/3)</vt:lpstr>
      <vt:lpstr>Subject Matter Experts (2/3)</vt:lpstr>
      <vt:lpstr>Subject Matter Experts (3/3)</vt:lpstr>
      <vt:lpstr>PowerPoint Presentation</vt:lpstr>
      <vt:lpstr>PowerPoint Presentation</vt:lpstr>
      <vt:lpstr>PowerPoint Presentation</vt:lpstr>
      <vt:lpstr>Accreditation of the Analysis</vt:lpstr>
      <vt:lpstr>Basic Study Process</vt:lpstr>
      <vt:lpstr>Pitfalls Related to Reuse on Accreditation</vt:lpstr>
      <vt:lpstr>Steps to Ensure Proper Analytical Outcomes</vt:lpstr>
      <vt:lpstr>Analysis Accreditation Process</vt:lpstr>
      <vt:lpstr>Learning Objectives</vt:lpstr>
      <vt:lpstr>Learning Objectives</vt:lpstr>
      <vt:lpstr>PowerPoint Presentation</vt:lpstr>
      <vt:lpstr>Important Concepts to Remember</vt:lpstr>
      <vt:lpstr>PowerPoint Presentation</vt:lpstr>
      <vt:lpstr>Acknowledgements</vt:lpstr>
      <vt:lpstr>PowerPoint Presentation</vt:lpstr>
      <vt:lpstr>References</vt:lpstr>
      <vt:lpstr>References</vt:lpstr>
      <vt:lpstr>References</vt:lpstr>
      <vt:lpstr>PowerPoint Presentation</vt:lpstr>
      <vt:lpstr>PowerPoint Presentation</vt:lpstr>
      <vt:lpstr>PowerPoint Presentation</vt:lpstr>
      <vt:lpstr>PowerPoint Presentation</vt:lpstr>
      <vt:lpstr>Tutorial Presentations - It’s a 90 Minute Timed Event …</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Yanoschik, Thomas J CTR USARMY CDID MNVR (USA)</cp:lastModifiedBy>
  <cp:revision>388</cp:revision>
  <cp:lastPrinted>1601-01-01T00:00:00Z</cp:lastPrinted>
  <dcterms:created xsi:type="dcterms:W3CDTF">2016-03-29T15:29:36Z</dcterms:created>
  <dcterms:modified xsi:type="dcterms:W3CDTF">2025-06-10T15:01:58Z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0x010100AA6C514E92523D4F99DBB4FCD1034D5E</vt:lpwstr>
  </property>
  <property fmtid="{D5CDD505-2E9C-101B-9397-08002B2CF9AE}" pid="3" name="DocumentDescription">
    <vt:lpwstr>&lt;div class=ExternalClass9DF5FD6F97034AAA9FF0AABB8157F05A&gt; &lt;/div&gt;</vt:lpwstr>
  </property>
</Properties>
</file>