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9" r:id="rId4"/>
    <p:sldMasterId id="2147483678" r:id="rId5"/>
  </p:sldMasterIdLst>
  <p:notesMasterIdLst>
    <p:notesMasterId r:id="rId62"/>
  </p:notesMasterIdLst>
  <p:handoutMasterIdLst>
    <p:handoutMasterId r:id="rId63"/>
  </p:handoutMasterIdLst>
  <p:sldIdLst>
    <p:sldId id="289" r:id="rId6"/>
    <p:sldId id="436" r:id="rId7"/>
    <p:sldId id="303" r:id="rId8"/>
    <p:sldId id="304" r:id="rId9"/>
    <p:sldId id="306" r:id="rId10"/>
    <p:sldId id="307" r:id="rId11"/>
    <p:sldId id="308" r:id="rId12"/>
    <p:sldId id="309" r:id="rId13"/>
    <p:sldId id="310" r:id="rId14"/>
    <p:sldId id="445" r:id="rId15"/>
    <p:sldId id="446" r:id="rId16"/>
    <p:sldId id="447" r:id="rId17"/>
    <p:sldId id="313" r:id="rId18"/>
    <p:sldId id="398" r:id="rId19"/>
    <p:sldId id="399" r:id="rId20"/>
    <p:sldId id="403" r:id="rId21"/>
    <p:sldId id="412" r:id="rId22"/>
    <p:sldId id="438" r:id="rId23"/>
    <p:sldId id="275" r:id="rId24"/>
    <p:sldId id="444" r:id="rId25"/>
    <p:sldId id="400" r:id="rId26"/>
    <p:sldId id="401" r:id="rId27"/>
    <p:sldId id="405" r:id="rId28"/>
    <p:sldId id="406" r:id="rId29"/>
    <p:sldId id="407" r:id="rId30"/>
    <p:sldId id="439" r:id="rId31"/>
    <p:sldId id="410" r:id="rId32"/>
    <p:sldId id="409" r:id="rId33"/>
    <p:sldId id="408" r:id="rId34"/>
    <p:sldId id="411" r:id="rId35"/>
    <p:sldId id="414" r:id="rId36"/>
    <p:sldId id="416" r:id="rId37"/>
    <p:sldId id="419" r:id="rId38"/>
    <p:sldId id="421" r:id="rId39"/>
    <p:sldId id="422" r:id="rId40"/>
    <p:sldId id="423" r:id="rId41"/>
    <p:sldId id="415" r:id="rId42"/>
    <p:sldId id="417" r:id="rId43"/>
    <p:sldId id="418" r:id="rId44"/>
    <p:sldId id="424" r:id="rId45"/>
    <p:sldId id="425" r:id="rId46"/>
    <p:sldId id="426" r:id="rId47"/>
    <p:sldId id="427" r:id="rId48"/>
    <p:sldId id="396" r:id="rId49"/>
    <p:sldId id="397" r:id="rId50"/>
    <p:sldId id="428" r:id="rId51"/>
    <p:sldId id="429" r:id="rId52"/>
    <p:sldId id="430" r:id="rId53"/>
    <p:sldId id="431" r:id="rId54"/>
    <p:sldId id="432" r:id="rId55"/>
    <p:sldId id="433" r:id="rId56"/>
    <p:sldId id="443" r:id="rId57"/>
    <p:sldId id="305" r:id="rId58"/>
    <p:sldId id="437" r:id="rId59"/>
    <p:sldId id="434" r:id="rId60"/>
    <p:sldId id="435" r:id="rId61"/>
  </p:sldIdLst>
  <p:sldSz cx="12192000" cy="6858000"/>
  <p:notesSz cx="6858000" cy="90297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F88C2A"/>
    <a:srgbClr val="2B56AB"/>
    <a:srgbClr val="3366CC"/>
    <a:srgbClr val="CC3300"/>
    <a:srgbClr val="22458A"/>
    <a:srgbClr val="0033CC"/>
    <a:srgbClr val="F77B0B"/>
    <a:srgbClr val="B2F50B"/>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0715E2-6E1A-4667-BCD8-828CD1C92F4D}" v="20" dt="2024-09-27T20:09:52.1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652" autoAdjust="0"/>
    <p:restoredTop sz="94634" autoAdjust="0"/>
  </p:normalViewPr>
  <p:slideViewPr>
    <p:cSldViewPr snapToGrid="0">
      <p:cViewPr varScale="1">
        <p:scale>
          <a:sx n="78" d="100"/>
          <a:sy n="78" d="100"/>
        </p:scale>
        <p:origin x="162" y="9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0" d="100"/>
          <a:sy n="70" d="100"/>
        </p:scale>
        <p:origin x="-2814" y="-102"/>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handoutMaster" Target="handoutMasters/handoutMaster1.xml"/><Relationship Id="rId68"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dirty="0"/>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dirty="0"/>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1</a:t>
            </a:fld>
            <a:endParaRPr lang="en-US" dirty="0"/>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859815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29" name="Picture 28" descr="Text, logo&#10;&#10;Description automatically generated">
            <a:extLst>
              <a:ext uri="{FF2B5EF4-FFF2-40B4-BE49-F238E27FC236}">
                <a16:creationId xmlns:a16="http://schemas.microsoft.com/office/drawing/2014/main" id="{1268F2DD-8B4A-B745-B423-049FE701681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48997" y="6371281"/>
            <a:ext cx="1094689" cy="438303"/>
          </a:xfrm>
          <a:prstGeom prst="rect">
            <a:avLst/>
          </a:prstGeom>
        </p:spPr>
      </p:pic>
      <p:sp>
        <p:nvSpPr>
          <p:cNvPr id="30" name="Slide Number Placeholder 2">
            <a:extLst>
              <a:ext uri="{FF2B5EF4-FFF2-40B4-BE49-F238E27FC236}">
                <a16:creationId xmlns:a16="http://schemas.microsoft.com/office/drawing/2014/main" id="{8FAAA619-D59D-024E-83F2-04B759B36D5D}"/>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a:t>
            </a:fld>
            <a:endParaRPr lang="en-US" dirty="0"/>
          </a:p>
        </p:txBody>
      </p:sp>
      <p:cxnSp>
        <p:nvCxnSpPr>
          <p:cNvPr id="2" name="Straight Connector 1">
            <a:extLst>
              <a:ext uri="{FF2B5EF4-FFF2-40B4-BE49-F238E27FC236}">
                <a16:creationId xmlns:a16="http://schemas.microsoft.com/office/drawing/2014/main" id="{763CD88B-3D8E-5930-8860-B89DE42D2953}"/>
              </a:ext>
            </a:extLst>
          </p:cNvPr>
          <p:cNvCxnSpPr/>
          <p:nvPr userDrawn="1"/>
        </p:nvCxnSpPr>
        <p:spPr bwMode="auto">
          <a:xfrm>
            <a:off x="0" y="1361190"/>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5" name="Picture 4">
            <a:extLst>
              <a:ext uri="{FF2B5EF4-FFF2-40B4-BE49-F238E27FC236}">
                <a16:creationId xmlns:a16="http://schemas.microsoft.com/office/drawing/2014/main" id="{C33F177E-FD1D-3429-0967-6E068024731E}"/>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0" y="-16800"/>
            <a:ext cx="12192000" cy="1362456"/>
          </a:xfrm>
          <a:prstGeom prst="rect">
            <a:avLst/>
          </a:prstGeom>
        </p:spPr>
      </p:pic>
      <p:grpSp>
        <p:nvGrpSpPr>
          <p:cNvPr id="3" name="Group 2">
            <a:extLst>
              <a:ext uri="{FF2B5EF4-FFF2-40B4-BE49-F238E27FC236}">
                <a16:creationId xmlns:a16="http://schemas.microsoft.com/office/drawing/2014/main" id="{D3790B48-04B0-C7FD-F0C1-BEFEA9C62337}"/>
              </a:ext>
            </a:extLst>
          </p:cNvPr>
          <p:cNvGrpSpPr/>
          <p:nvPr userDrawn="1"/>
        </p:nvGrpSpPr>
        <p:grpSpPr>
          <a:xfrm>
            <a:off x="260862" y="6503087"/>
            <a:ext cx="1044262" cy="282877"/>
            <a:chOff x="260862" y="6503087"/>
            <a:chExt cx="1044262" cy="282877"/>
          </a:xfrm>
        </p:grpSpPr>
        <p:sp>
          <p:nvSpPr>
            <p:cNvPr id="6" name="Rectangle 5">
              <a:extLst>
                <a:ext uri="{FF2B5EF4-FFF2-40B4-BE49-F238E27FC236}">
                  <a16:creationId xmlns:a16="http://schemas.microsoft.com/office/drawing/2014/main" id="{365A881C-A917-6498-85C6-F1C8BEBFFF0A}"/>
                </a:ext>
              </a:extLst>
            </p:cNvPr>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7" name="Picture 6">
              <a:extLst>
                <a:ext uri="{FF2B5EF4-FFF2-40B4-BE49-F238E27FC236}">
                  <a16:creationId xmlns:a16="http://schemas.microsoft.com/office/drawing/2014/main" id="{176AF24A-A2C7-4537-ED5B-1FB8F20C863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8" name="Picture 7">
            <a:extLst>
              <a:ext uri="{FF2B5EF4-FFF2-40B4-BE49-F238E27FC236}">
                <a16:creationId xmlns:a16="http://schemas.microsoft.com/office/drawing/2014/main" id="{22007856-D53C-82C6-78C1-CE86F095E76D}"/>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7434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61913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06809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17121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52667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123447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51564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Quote light option CENTERED">
    <p:spTree>
      <p:nvGrpSpPr>
        <p:cNvPr id="1" name=""/>
        <p:cNvGrpSpPr/>
        <p:nvPr/>
      </p:nvGrpSpPr>
      <p:grpSpPr>
        <a:xfrm>
          <a:off x="0" y="0"/>
          <a:ext cx="0" cy="0"/>
          <a:chOff x="0" y="0"/>
          <a:chExt cx="0" cy="0"/>
        </a:xfrm>
      </p:grpSpPr>
      <p:sp>
        <p:nvSpPr>
          <p:cNvPr id="9" name="TextBox 8"/>
          <p:cNvSpPr txBox="1"/>
          <p:nvPr userDrawn="1"/>
        </p:nvSpPr>
        <p:spPr>
          <a:xfrm>
            <a:off x="5648960" y="419100"/>
            <a:ext cx="894080" cy="1862048"/>
          </a:xfrm>
          <a:prstGeom prst="rect">
            <a:avLst/>
          </a:prstGeom>
          <a:noFill/>
        </p:spPr>
        <p:txBody>
          <a:bodyPr wrap="square" rtlCol="0">
            <a:spAutoFit/>
          </a:bodyPr>
          <a:lstStyle/>
          <a:p>
            <a:r>
              <a:rPr lang="en-US" sz="11500" dirty="0">
                <a:solidFill>
                  <a:schemeClr val="accent4"/>
                </a:solidFill>
                <a:latin typeface="Arial Black" panose="020B0A04020102020204" pitchFamily="34" charset="0"/>
              </a:rPr>
              <a:t>“</a:t>
            </a:r>
            <a:endParaRPr lang="en-US" sz="2800" dirty="0">
              <a:solidFill>
                <a:schemeClr val="accent4"/>
              </a:solidFill>
            </a:endParaRPr>
          </a:p>
        </p:txBody>
      </p:sp>
      <p:sp>
        <p:nvSpPr>
          <p:cNvPr id="5" name="Text Placeholder 2"/>
          <p:cNvSpPr>
            <a:spLocks noGrp="1"/>
          </p:cNvSpPr>
          <p:nvPr>
            <p:ph type="body" sz="quarter" idx="14" hasCustomPrompt="1"/>
          </p:nvPr>
        </p:nvSpPr>
        <p:spPr>
          <a:xfrm>
            <a:off x="3408362" y="5335071"/>
            <a:ext cx="8097838" cy="369332"/>
          </a:xfrm>
        </p:spPr>
        <p:txBody>
          <a:bodyPr/>
          <a:lstStyle>
            <a:lvl1pPr algn="r">
              <a:spcBef>
                <a:spcPts val="0"/>
              </a:spcBef>
              <a:defRPr sz="2000">
                <a:solidFill>
                  <a:schemeClr val="tx2"/>
                </a:solidFill>
              </a:defRPr>
            </a:lvl1pPr>
            <a:lvl2pPr algn="r">
              <a:defRPr>
                <a:solidFill>
                  <a:schemeClr val="bg1"/>
                </a:solidFill>
              </a:defRPr>
            </a:lvl2pPr>
          </a:lstStyle>
          <a:p>
            <a:pPr lvl="0"/>
            <a:r>
              <a:rPr lang="en-US" dirty="0"/>
              <a:t>—Name and Company/Source goes here</a:t>
            </a:r>
          </a:p>
        </p:txBody>
      </p:sp>
      <p:sp>
        <p:nvSpPr>
          <p:cNvPr id="6" name="Text Placeholder 7"/>
          <p:cNvSpPr>
            <a:spLocks noGrp="1"/>
          </p:cNvSpPr>
          <p:nvPr>
            <p:ph type="body" sz="quarter" idx="13" hasCustomPrompt="1"/>
          </p:nvPr>
        </p:nvSpPr>
        <p:spPr>
          <a:xfrm>
            <a:off x="304800" y="2884235"/>
            <a:ext cx="11658600" cy="1089529"/>
          </a:xfrm>
        </p:spPr>
        <p:txBody>
          <a:bodyPr anchor="ctr"/>
          <a:lstStyle>
            <a:lvl1pPr algn="ctr">
              <a:spcBef>
                <a:spcPts val="0"/>
              </a:spcBef>
              <a:defRPr sz="3600" b="0" baseline="0">
                <a:solidFill>
                  <a:schemeClr val="tx1">
                    <a:lumMod val="75000"/>
                    <a:lumOff val="25000"/>
                  </a:schemeClr>
                </a:solidFill>
              </a:defRPr>
            </a:lvl1pPr>
            <a:lvl2pPr algn="ctr">
              <a:spcBef>
                <a:spcPts val="0"/>
              </a:spcBef>
              <a:defRPr sz="3600" b="1">
                <a:solidFill>
                  <a:schemeClr val="tx1">
                    <a:lumMod val="75000"/>
                    <a:lumOff val="25000"/>
                  </a:schemeClr>
                </a:solidFill>
                <a:latin typeface="+mn-lt"/>
              </a:defRPr>
            </a:lvl2pPr>
          </a:lstStyle>
          <a:p>
            <a:pPr lvl="0"/>
            <a:r>
              <a:rPr lang="en-US" dirty="0"/>
              <a:t>“QUOTATION.”</a:t>
            </a:r>
          </a:p>
          <a:p>
            <a:pPr lvl="1"/>
            <a:r>
              <a:rPr lang="en-US" dirty="0"/>
              <a:t>BOLD</a:t>
            </a:r>
          </a:p>
        </p:txBody>
      </p:sp>
      <p:sp>
        <p:nvSpPr>
          <p:cNvPr id="7"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1448407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10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33213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93061" y="1053389"/>
            <a:ext cx="10928351" cy="4890211"/>
          </a:xfrm>
        </p:spPr>
        <p:txBody>
          <a:bodyPr/>
          <a:lstStyle>
            <a:lvl1pPr>
              <a:buClr>
                <a:schemeClr val="tx1"/>
              </a:buClr>
              <a:defRPr sz="2800">
                <a:solidFill>
                  <a:schemeClr val="tx1"/>
                </a:solidFill>
                <a:latin typeface="Arial Narrow" pitchFamily="34" charset="0"/>
              </a:defRPr>
            </a:lvl1pPr>
            <a:lvl2pPr>
              <a:buClr>
                <a:schemeClr val="tx1"/>
              </a:buClr>
              <a:defRPr sz="2400">
                <a:solidFill>
                  <a:schemeClr val="tx1"/>
                </a:solidFill>
                <a:latin typeface="Arial Narrow" pitchFamily="34" charset="0"/>
              </a:defRPr>
            </a:lvl2pPr>
            <a:lvl3pPr>
              <a:buClr>
                <a:schemeClr val="tx1"/>
              </a:buClr>
              <a:defRPr sz="20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 name="Slide Number Placeholder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64989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7219" y="1"/>
            <a:ext cx="7416800" cy="833933"/>
          </a:xfr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508000" y="1097300"/>
            <a:ext cx="5361517" cy="4114800"/>
          </a:xfrm>
        </p:spPr>
        <p:txBody>
          <a:bodyPr/>
          <a:lstStyle>
            <a:lvl1pPr>
              <a:buClr>
                <a:schemeClr val="tx1"/>
              </a:buClr>
              <a:defRPr sz="2400">
                <a:solidFill>
                  <a:schemeClr val="tx1"/>
                </a:solidFill>
                <a:latin typeface="Arial Narrow" pitchFamily="34" charset="0"/>
              </a:defRPr>
            </a:lvl1pPr>
            <a:lvl2pPr>
              <a:buClr>
                <a:schemeClr val="tx1"/>
              </a:buClr>
              <a:defRPr sz="2000">
                <a:solidFill>
                  <a:schemeClr val="tx1"/>
                </a:solidFill>
              </a:defRPr>
            </a:lvl2pPr>
            <a:lvl3pPr>
              <a:buClr>
                <a:schemeClr val="tx1"/>
              </a:buClr>
              <a:defRPr sz="1800">
                <a:solidFill>
                  <a:schemeClr val="tx1"/>
                </a:solidFill>
              </a:defRPr>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072718" y="1097300"/>
            <a:ext cx="5363633" cy="4114800"/>
          </a:xfrm>
        </p:spPr>
        <p:txBody>
          <a:bodyPr/>
          <a:lstStyle>
            <a:lvl1pPr>
              <a:buClr>
                <a:schemeClr val="tx1"/>
              </a:buClr>
              <a:defRPr sz="2400">
                <a:solidFill>
                  <a:schemeClr val="tx1"/>
                </a:solidFill>
                <a:latin typeface="Arial Narrow" pitchFamily="34" charset="0"/>
              </a:defRPr>
            </a:lvl1pPr>
            <a:lvl2pPr>
              <a:buClr>
                <a:schemeClr val="tx1"/>
              </a:buClr>
              <a:defRPr sz="2000">
                <a:solidFill>
                  <a:schemeClr val="tx1"/>
                </a:solidFill>
                <a:latin typeface="Arial Narrow" pitchFamily="34" charset="0"/>
              </a:defRPr>
            </a:lvl2pPr>
            <a:lvl3pPr>
              <a:buClr>
                <a:schemeClr val="tx1"/>
              </a:buClr>
              <a:defRPr sz="1800">
                <a:solidFill>
                  <a:schemeClr val="tx1"/>
                </a:solidFill>
                <a:latin typeface="Arial Narrow" pitchFamily="34" charset="0"/>
              </a:defRPr>
            </a:lvl3pPr>
            <a:lvl4pPr>
              <a:defRPr sz="1600">
                <a:latin typeface="Arial Narrow" pitchFamily="34" charset="0"/>
              </a:defRPr>
            </a:lvl4pPr>
            <a:lvl5pPr>
              <a:defRPr sz="1600">
                <a:latin typeface="Arial Narrow"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5" name="Rectangle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89990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2513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9292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0273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83016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5.png"/><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10" name="Rectangle 3"/>
          <p:cNvSpPr>
            <a:spLocks noGrp="1" noChangeArrowheads="1"/>
          </p:cNvSpPr>
          <p:nvPr>
            <p:ph type="sldNum" sz="quarter" idx="4"/>
          </p:nvPr>
        </p:nvSpPr>
        <p:spPr>
          <a:xfrm>
            <a:off x="10893288" y="6477001"/>
            <a:ext cx="821634" cy="340935"/>
          </a:xfrm>
          <a:prstGeom prst="rect">
            <a:avLst/>
          </a:prstGeom>
        </p:spPr>
        <p:txBody>
          <a:bodyPr/>
          <a:lstStyle>
            <a:lvl1pPr algn="r">
              <a:defRPr sz="2133"/>
            </a:lvl1pPr>
          </a:lstStyle>
          <a:p>
            <a:pPr>
              <a:defRPr/>
            </a:pPr>
            <a:fld id="{D68E8870-17DE-45C4-A8DD-7644B2422933}" type="slidenum">
              <a:rPr lang="en-US" smtClean="0"/>
              <a:pPr>
                <a:defRPr/>
              </a:pPr>
              <a:t>‹#›</a:t>
            </a:fld>
            <a:endParaRPr lang="en-US" dirty="0"/>
          </a:p>
        </p:txBody>
      </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17" name="Picture 16" descr="Text, logo&#10;&#10;Description automatically generated">
            <a:extLst>
              <a:ext uri="{FF2B5EF4-FFF2-40B4-BE49-F238E27FC236}">
                <a16:creationId xmlns:a16="http://schemas.microsoft.com/office/drawing/2014/main" id="{54782887-490E-0144-831D-68E3D84E5E2D}"/>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2" name="Picture 1">
            <a:extLst>
              <a:ext uri="{FF2B5EF4-FFF2-40B4-BE49-F238E27FC236}">
                <a16:creationId xmlns:a16="http://schemas.microsoft.com/office/drawing/2014/main" id="{E329B4E3-77EA-8607-736D-5A7B3EC41ECC}"/>
              </a:ext>
            </a:extLst>
          </p:cNvPr>
          <p:cNvPicPr>
            <a:picLocks noChangeAspect="1"/>
          </p:cNvPicPr>
          <p:nvPr userDrawn="1"/>
        </p:nvPicPr>
        <p:blipFill>
          <a:blip r:embed="rId9">
            <a:extLst>
              <a:ext uri="{28A0092B-C50C-407E-A947-70E740481C1C}">
                <a14:useLocalDpi xmlns:a14="http://schemas.microsoft.com/office/drawing/2010/main" val="0"/>
              </a:ext>
            </a:extLst>
          </a:blip>
          <a:srcRect t="100" b="100"/>
          <a:stretch/>
        </p:blipFill>
        <p:spPr>
          <a:xfrm>
            <a:off x="0" y="1474"/>
            <a:ext cx="12212320" cy="823509"/>
          </a:xfrm>
          <a:prstGeom prst="rect">
            <a:avLst/>
          </a:prstGeom>
        </p:spPr>
      </p:pic>
      <p:grpSp>
        <p:nvGrpSpPr>
          <p:cNvPr id="7" name="Group 6">
            <a:extLst>
              <a:ext uri="{FF2B5EF4-FFF2-40B4-BE49-F238E27FC236}">
                <a16:creationId xmlns:a16="http://schemas.microsoft.com/office/drawing/2014/main" id="{5D750FDE-2C1F-0237-67D9-0E156FC60F2F}"/>
              </a:ext>
            </a:extLst>
          </p:cNvPr>
          <p:cNvGrpSpPr/>
          <p:nvPr userDrawn="1"/>
        </p:nvGrpSpPr>
        <p:grpSpPr>
          <a:xfrm>
            <a:off x="260862" y="6503087"/>
            <a:ext cx="1044262" cy="282877"/>
            <a:chOff x="260862" y="6503087"/>
            <a:chExt cx="1044262" cy="282877"/>
          </a:xfrm>
        </p:grpSpPr>
        <p:sp>
          <p:nvSpPr>
            <p:cNvPr id="8" name="Rectangle 7">
              <a:extLst>
                <a:ext uri="{FF2B5EF4-FFF2-40B4-BE49-F238E27FC236}">
                  <a16:creationId xmlns:a16="http://schemas.microsoft.com/office/drawing/2014/main" id="{A065A0FB-53D2-D257-9A2D-FF80A7CD33CE}"/>
                </a:ext>
              </a:extLst>
            </p:cNvPr>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9" name="Picture 8">
              <a:extLst>
                <a:ext uri="{FF2B5EF4-FFF2-40B4-BE49-F238E27FC236}">
                  <a16:creationId xmlns:a16="http://schemas.microsoft.com/office/drawing/2014/main" id="{16A85FD3-3D3E-319A-77BE-25186D06BB4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11" name="Picture 10">
            <a:extLst>
              <a:ext uri="{FF2B5EF4-FFF2-40B4-BE49-F238E27FC236}">
                <a16:creationId xmlns:a16="http://schemas.microsoft.com/office/drawing/2014/main" id="{CDBDE676-EE96-D8BE-61A7-D8B05F2F3BA8}"/>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76" r:id="rId4"/>
    <p:sldLayoutId id="2147483677" r:id="rId5"/>
  </p:sldLayoutIdLst>
  <p:hf hdr="0" ftr="0" dt="0"/>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983537" y="6355125"/>
            <a:ext cx="1422400" cy="243417"/>
          </a:xfrm>
          <a:prstGeom prst="rect">
            <a:avLst/>
          </a:prstGeom>
        </p:spPr>
        <p:txBody>
          <a:bodyPr vert="horz" lIns="91440" tIns="45720" rIns="91440" bIns="45720" rtlCol="0" anchor="ctr"/>
          <a:lstStyle>
            <a:lvl1pPr algn="r">
              <a:defRPr sz="1200">
                <a:solidFill>
                  <a:schemeClr val="tx1"/>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0411123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hf hdr="0" ftr="0" dt="0"/>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12.xml"/><Relationship Id="rId5" Type="http://schemas.openxmlformats.org/officeDocument/2006/relationships/image" Target="../media/image45.sv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sv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dirty="0"/>
              <a:t>Enhancing CBRN Response Readiness using a </a:t>
            </a:r>
          </a:p>
          <a:p>
            <a:r>
              <a:rPr lang="en-US" dirty="0"/>
              <a:t>Mental Model Matrix</a:t>
            </a:r>
          </a:p>
          <a:p>
            <a:endParaRPr lang="en-US" sz="2000" dirty="0">
              <a:solidFill>
                <a:srgbClr val="00B050"/>
              </a:solidFill>
            </a:endParaRPr>
          </a:p>
          <a:p>
            <a:endParaRPr lang="en-US" dirty="0"/>
          </a:p>
          <a:p>
            <a:endParaRPr lang="en-US" dirty="0"/>
          </a:p>
        </p:txBody>
      </p:sp>
      <p:sp>
        <p:nvSpPr>
          <p:cNvPr id="10" name="Text Placeholder 9"/>
          <p:cNvSpPr>
            <a:spLocks noGrp="1"/>
          </p:cNvSpPr>
          <p:nvPr>
            <p:ph type="body" sz="quarter" idx="11"/>
          </p:nvPr>
        </p:nvSpPr>
        <p:spPr>
          <a:xfrm>
            <a:off x="1856580" y="3278638"/>
            <a:ext cx="8478838" cy="1934127"/>
          </a:xfrm>
        </p:spPr>
        <p:txBody>
          <a:bodyPr/>
          <a:lstStyle/>
          <a:p>
            <a:pPr eaLnBrk="1" hangingPunct="1"/>
            <a:r>
              <a:rPr lang="en-US" sz="2000" dirty="0">
                <a:latin typeface="Arial Narrow" pitchFamily="34" charset="0"/>
              </a:rPr>
              <a:t>Angela Leek, Ph.D., CHP</a:t>
            </a:r>
          </a:p>
          <a:p>
            <a:pPr eaLnBrk="1" hangingPunct="1">
              <a:spcBef>
                <a:spcPts val="300"/>
              </a:spcBef>
            </a:pPr>
            <a:r>
              <a:rPr lang="en-US" sz="1600" dirty="0">
                <a:latin typeface="Arial Narrow" pitchFamily="34" charset="0"/>
              </a:rPr>
              <a:t>Summit Exercises and Training LLC and Iowa State University</a:t>
            </a:r>
          </a:p>
          <a:p>
            <a:pPr eaLnBrk="1" hangingPunct="1"/>
            <a:r>
              <a:rPr lang="en-US" sz="2000" dirty="0">
                <a:latin typeface="Arial Narrow" pitchFamily="34" charset="0"/>
              </a:rPr>
              <a:t>Jeff Skinner, M.D.</a:t>
            </a:r>
          </a:p>
          <a:p>
            <a:pPr eaLnBrk="1" hangingPunct="1">
              <a:spcBef>
                <a:spcPts val="300"/>
              </a:spcBef>
            </a:pPr>
            <a:r>
              <a:rPr lang="en-US" sz="1600" dirty="0">
                <a:latin typeface="Arial Narrow" pitchFamily="34" charset="0"/>
              </a:rPr>
              <a:t>Summit Exercises and Training LLC</a:t>
            </a:r>
          </a:p>
          <a:p>
            <a:pPr eaLnBrk="1" hangingPunct="1"/>
            <a:r>
              <a:rPr lang="en-US" sz="2000" dirty="0">
                <a:latin typeface="Arial Narrow" pitchFamily="34" charset="0"/>
              </a:rPr>
              <a:t>Nir Keren, Ph.D.</a:t>
            </a:r>
          </a:p>
          <a:p>
            <a:pPr eaLnBrk="1" hangingPunct="1">
              <a:spcBef>
                <a:spcPts val="300"/>
              </a:spcBef>
            </a:pPr>
            <a:r>
              <a:rPr lang="en-US" sz="1600" dirty="0">
                <a:latin typeface="Arial Narrow" pitchFamily="34" charset="0"/>
              </a:rPr>
              <a:t>Iowa State University</a:t>
            </a:r>
          </a:p>
          <a:p>
            <a:endParaRPr lang="en-US" dirty="0"/>
          </a:p>
        </p:txBody>
      </p:sp>
      <p:pic>
        <p:nvPicPr>
          <p:cNvPr id="3" name="Picture 2">
            <a:extLst>
              <a:ext uri="{FF2B5EF4-FFF2-40B4-BE49-F238E27FC236}">
                <a16:creationId xmlns:a16="http://schemas.microsoft.com/office/drawing/2014/main" id="{1C8955E7-A1D7-8A35-BF6B-5FD501C0B707}"/>
              </a:ext>
            </a:extLst>
          </p:cNvPr>
          <p:cNvPicPr>
            <a:picLocks noChangeAspect="1"/>
          </p:cNvPicPr>
          <p:nvPr/>
        </p:nvPicPr>
        <p:blipFill>
          <a:blip r:embed="rId3"/>
          <a:stretch>
            <a:fillRect/>
          </a:stretch>
        </p:blipFill>
        <p:spPr>
          <a:xfrm>
            <a:off x="6095999" y="5401399"/>
            <a:ext cx="1889760" cy="1063665"/>
          </a:xfrm>
          <a:prstGeom prst="rect">
            <a:avLst/>
          </a:prstGeom>
        </p:spPr>
      </p:pic>
      <p:pic>
        <p:nvPicPr>
          <p:cNvPr id="1026" name="Picture 2" descr="Summit Exercises and Training">
            <a:extLst>
              <a:ext uri="{FF2B5EF4-FFF2-40B4-BE49-F238E27FC236}">
                <a16:creationId xmlns:a16="http://schemas.microsoft.com/office/drawing/2014/main" id="{839E0404-9C9F-78DC-6DCF-DD5416D2E7B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91659" y="5597074"/>
            <a:ext cx="1977390" cy="6723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1D0F8E0-8791-C950-2348-AB6B22F144D7}"/>
              </a:ext>
            </a:extLst>
          </p:cNvPr>
          <p:cNvSpPr txBox="1"/>
          <p:nvPr/>
        </p:nvSpPr>
        <p:spPr>
          <a:xfrm>
            <a:off x="3974306" y="6463948"/>
            <a:ext cx="425730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Tahoma"/>
                <a:ea typeface="Tahoma"/>
                <a:cs typeface="Tahoma"/>
              </a:rPr>
              <a:t> © 2024 Summit Exercises and Training LLC – All Rights Reserved</a:t>
            </a:r>
          </a:p>
        </p:txBody>
      </p:sp>
    </p:spTree>
    <p:extLst>
      <p:ext uri="{BB962C8B-B14F-4D97-AF65-F5344CB8AC3E}">
        <p14:creationId xmlns:p14="http://schemas.microsoft.com/office/powerpoint/2010/main" val="3664686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C1C8F0-EE92-22FA-18B9-7BC7C9C5815D}"/>
              </a:ext>
            </a:extLst>
          </p:cNvPr>
          <p:cNvSpPr>
            <a:spLocks noGrp="1"/>
          </p:cNvSpPr>
          <p:nvPr>
            <p:ph type="sldNum" sz="quarter" idx="10"/>
          </p:nvPr>
        </p:nvSpPr>
        <p:spPr/>
        <p:txBody>
          <a:bodyPr/>
          <a:lstStyle/>
          <a:p>
            <a:pPr>
              <a:defRPr/>
            </a:pPr>
            <a:fld id="{D68E8870-17DE-45C4-A8DD-7644B2422933}" type="slidenum">
              <a:rPr lang="en-US" smtClean="0"/>
              <a:pPr>
                <a:defRPr/>
              </a:pPr>
              <a:t>10</a:t>
            </a:fld>
            <a:endParaRPr lang="en-US" dirty="0"/>
          </a:p>
        </p:txBody>
      </p:sp>
      <p:pic>
        <p:nvPicPr>
          <p:cNvPr id="6" name="Content Placeholder 5">
            <a:extLst>
              <a:ext uri="{FF2B5EF4-FFF2-40B4-BE49-F238E27FC236}">
                <a16:creationId xmlns:a16="http://schemas.microsoft.com/office/drawing/2014/main" id="{B996DB58-1E73-6D8A-239D-35133EB10505}"/>
              </a:ext>
            </a:extLst>
          </p:cNvPr>
          <p:cNvPicPr>
            <a:picLocks noGrp="1" noChangeAspect="1"/>
          </p:cNvPicPr>
          <p:nvPr>
            <p:ph sz="quarter" idx="11"/>
          </p:nvPr>
        </p:nvPicPr>
        <p:blipFill rotWithShape="1">
          <a:blip r:embed="rId2"/>
          <a:srcRect t="-1" r="2" b="1640"/>
          <a:stretch/>
        </p:blipFill>
        <p:spPr>
          <a:xfrm>
            <a:off x="1464711" y="1046163"/>
            <a:ext cx="9280040" cy="5075237"/>
          </a:xfrm>
          <a:prstGeom prst="rect">
            <a:avLst/>
          </a:prstGeom>
          <a:noFill/>
        </p:spPr>
      </p:pic>
      <p:sp>
        <p:nvSpPr>
          <p:cNvPr id="5" name="Title 2">
            <a:extLst>
              <a:ext uri="{FF2B5EF4-FFF2-40B4-BE49-F238E27FC236}">
                <a16:creationId xmlns:a16="http://schemas.microsoft.com/office/drawing/2014/main" id="{526DB78A-C36B-9F37-4F21-2D6F90F4B13F}"/>
              </a:ext>
            </a:extLst>
          </p:cNvPr>
          <p:cNvSpPr>
            <a:spLocks noGrp="1"/>
          </p:cNvSpPr>
          <p:nvPr>
            <p:ph type="title"/>
          </p:nvPr>
        </p:nvSpPr>
        <p:spPr>
          <a:xfrm>
            <a:off x="2397125" y="0"/>
            <a:ext cx="7416800" cy="795338"/>
          </a:xfrm>
        </p:spPr>
        <p:txBody>
          <a:bodyPr vert="horz" wrap="square" lIns="91440" tIns="45720" rIns="91440" bIns="45720" numCol="1" anchor="ctr" anchorCtr="0" compatLnSpc="1">
            <a:prstTxWarp prst="textNoShape">
              <a:avLst/>
            </a:prstTxWarp>
            <a:normAutofit/>
          </a:bodyPr>
          <a:lstStyle/>
          <a:p>
            <a:pPr>
              <a:lnSpc>
                <a:spcPct val="90000"/>
              </a:lnSpc>
            </a:pPr>
            <a:r>
              <a:rPr lang="en-US" sz="2400" b="1" dirty="0">
                <a:latin typeface="+mj-lt"/>
                <a:ea typeface="+mj-ea"/>
                <a:cs typeface="+mj-cs"/>
              </a:rPr>
              <a:t>How can we identify gaps in individual mental models?</a:t>
            </a:r>
          </a:p>
        </p:txBody>
      </p:sp>
    </p:spTree>
    <p:extLst>
      <p:ext uri="{BB962C8B-B14F-4D97-AF65-F5344CB8AC3E}">
        <p14:creationId xmlns:p14="http://schemas.microsoft.com/office/powerpoint/2010/main" val="10872856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FBF962-4020-2824-4647-A6BE35819C5B}"/>
              </a:ext>
            </a:extLst>
          </p:cNvPr>
          <p:cNvSpPr>
            <a:spLocks noGrp="1"/>
          </p:cNvSpPr>
          <p:nvPr>
            <p:ph type="sldNum" sz="quarter" idx="10"/>
          </p:nvPr>
        </p:nvSpPr>
        <p:spPr/>
        <p:txBody>
          <a:bodyPr/>
          <a:lstStyle/>
          <a:p>
            <a:pPr>
              <a:defRPr/>
            </a:pPr>
            <a:fld id="{D68E8870-17DE-45C4-A8DD-7644B2422933}" type="slidenum">
              <a:rPr lang="en-US" smtClean="0"/>
              <a:pPr>
                <a:defRPr/>
              </a:pPr>
              <a:t>11</a:t>
            </a:fld>
            <a:endParaRPr lang="en-US" dirty="0"/>
          </a:p>
        </p:txBody>
      </p:sp>
      <p:sp>
        <p:nvSpPr>
          <p:cNvPr id="3" name="Title 2">
            <a:extLst>
              <a:ext uri="{FF2B5EF4-FFF2-40B4-BE49-F238E27FC236}">
                <a16:creationId xmlns:a16="http://schemas.microsoft.com/office/drawing/2014/main" id="{D53666FF-33A4-B680-848F-D11F883A3586}"/>
              </a:ext>
            </a:extLst>
          </p:cNvPr>
          <p:cNvSpPr>
            <a:spLocks noGrp="1"/>
          </p:cNvSpPr>
          <p:nvPr>
            <p:ph type="title"/>
          </p:nvPr>
        </p:nvSpPr>
        <p:spPr/>
        <p:txBody>
          <a:bodyPr/>
          <a:lstStyle/>
          <a:p>
            <a:r>
              <a:rPr lang="en-US" sz="2800" b="1" dirty="0">
                <a:latin typeface="+mj-lt"/>
                <a:ea typeface="+mj-ea"/>
                <a:cs typeface="+mj-cs"/>
              </a:rPr>
              <a:t>How can we identify gaps in individual mental models?</a:t>
            </a:r>
            <a:endParaRPr lang="en-US" dirty="0"/>
          </a:p>
        </p:txBody>
      </p:sp>
      <p:sp>
        <p:nvSpPr>
          <p:cNvPr id="5" name="Content Placeholder 3">
            <a:extLst>
              <a:ext uri="{FF2B5EF4-FFF2-40B4-BE49-F238E27FC236}">
                <a16:creationId xmlns:a16="http://schemas.microsoft.com/office/drawing/2014/main" id="{06A66B21-367D-03A4-23BC-386F7CEDBB72}"/>
              </a:ext>
            </a:extLst>
          </p:cNvPr>
          <p:cNvSpPr>
            <a:spLocks noGrp="1"/>
          </p:cNvSpPr>
          <p:nvPr>
            <p:ph sz="quarter" idx="11"/>
          </p:nvPr>
        </p:nvSpPr>
        <p:spPr>
          <a:xfrm>
            <a:off x="6333098" y="1046715"/>
            <a:ext cx="5611251" cy="4633995"/>
          </a:xfrm>
        </p:spPr>
        <p:txBody>
          <a:bodyPr/>
          <a:lstStyle/>
          <a:p>
            <a:pPr marL="0" marR="0" lvl="0" indent="0" algn="ctr" defTabSz="9144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en-US" sz="3200" b="0" i="0" u="none" strike="noStrike" kern="1200" cap="none" spc="0" normalizeH="0" baseline="0" noProof="0" dirty="0">
                <a:ln>
                  <a:noFill/>
                </a:ln>
                <a:gradFill>
                  <a:gsLst>
                    <a:gs pos="0">
                      <a:srgbClr val="0074AF"/>
                    </a:gs>
                    <a:gs pos="100000">
                      <a:srgbClr val="0074AF"/>
                    </a:gs>
                  </a:gsLst>
                  <a:lin ang="5400000" scaled="1"/>
                </a:gradFill>
                <a:effectLst/>
                <a:uLnTx/>
                <a:uFillTx/>
                <a:latin typeface="Arial Narrow" panose="020B0606020202030204" pitchFamily="34" charset="0"/>
                <a:ea typeface="+mn-ea"/>
                <a:cs typeface="Segoe UI Semibold" panose="020B0702040204020203" pitchFamily="34" charset="0"/>
              </a:rPr>
              <a:t>EVALUATION </a:t>
            </a:r>
          </a:p>
          <a:p>
            <a:pPr marL="0" marR="0" lvl="0" indent="0" algn="ctr" defTabSz="914400" rtl="0" eaLnBrk="1" fontAlgn="auto" latinLnBrk="0" hangingPunct="1">
              <a:lnSpc>
                <a:spcPct val="90000"/>
              </a:lnSpc>
              <a:spcBef>
                <a:spcPct val="0"/>
              </a:spcBef>
              <a:spcAft>
                <a:spcPts val="1200"/>
              </a:spcAft>
              <a:buClrTx/>
              <a:buSzTx/>
              <a:buFont typeface="Arial" panose="020B0604020202020204" pitchFamily="34" charset="0"/>
              <a:buNone/>
              <a:tabLst/>
              <a:defRPr/>
            </a:pPr>
            <a:r>
              <a:rPr kumimoji="0" lang="en-US" sz="3200" b="0" i="0" u="none" strike="noStrike" kern="1200" cap="none" spc="0" normalizeH="0" baseline="0" noProof="0" dirty="0">
                <a:ln>
                  <a:noFill/>
                </a:ln>
                <a:gradFill>
                  <a:gsLst>
                    <a:gs pos="0">
                      <a:srgbClr val="0074AF"/>
                    </a:gs>
                    <a:gs pos="100000">
                      <a:srgbClr val="0074AF"/>
                    </a:gs>
                  </a:gsLst>
                  <a:lin ang="5400000" scaled="1"/>
                </a:gradFill>
                <a:effectLst/>
                <a:uLnTx/>
                <a:uFillTx/>
                <a:latin typeface="Arial Narrow" panose="020B0606020202030204" pitchFamily="34" charset="0"/>
                <a:ea typeface="+mn-ea"/>
                <a:cs typeface="Segoe UI Semibold" panose="020B0702040204020203" pitchFamily="34" charset="0"/>
              </a:rPr>
              <a:t>FRAMEWORK </a:t>
            </a:r>
          </a:p>
          <a:p>
            <a:pPr marL="0" marR="0" lvl="0" indent="0" algn="ctr" defTabSz="914400" rtl="0" eaLnBrk="1" fontAlgn="auto" latinLnBrk="0" hangingPunct="1">
              <a:lnSpc>
                <a:spcPct val="90000"/>
              </a:lnSpc>
              <a:spcBef>
                <a:spcPct val="0"/>
              </a:spcBef>
              <a:spcAft>
                <a:spcPts val="1200"/>
              </a:spcAft>
              <a:buClrTx/>
              <a:buSzTx/>
              <a:buFont typeface="Arial" panose="020B0604020202020204" pitchFamily="34" charset="0"/>
              <a:buNone/>
              <a:tabLst/>
              <a:defRPr/>
            </a:pPr>
            <a:r>
              <a:rPr kumimoji="0" lang="en-US" sz="3200" b="0" i="0" u="none" strike="noStrike" kern="1200" cap="none" spc="0" normalizeH="0" baseline="0" noProof="0" dirty="0">
                <a:ln>
                  <a:noFill/>
                </a:ln>
                <a:gradFill>
                  <a:gsLst>
                    <a:gs pos="0">
                      <a:srgbClr val="0074AF"/>
                    </a:gs>
                    <a:gs pos="100000">
                      <a:srgbClr val="0074AF"/>
                    </a:gs>
                  </a:gsLst>
                  <a:lin ang="5400000" scaled="1"/>
                </a:gradFill>
                <a:effectLst/>
                <a:uLnTx/>
                <a:uFillTx/>
                <a:latin typeface="Arial Narrow" panose="020B0606020202030204" pitchFamily="34" charset="0"/>
                <a:ea typeface="+mn-ea"/>
                <a:cs typeface="Segoe UI Semibold" panose="020B0702040204020203" pitchFamily="34" charset="0"/>
              </a:rPr>
              <a:t>AND </a:t>
            </a:r>
          </a:p>
          <a:p>
            <a:pPr marL="0" marR="0" lvl="0" indent="0" algn="ctr" defTabSz="914400" rtl="0" eaLnBrk="1" fontAlgn="auto" latinLnBrk="0" hangingPunct="1">
              <a:lnSpc>
                <a:spcPct val="90000"/>
              </a:lnSpc>
              <a:spcBef>
                <a:spcPct val="0"/>
              </a:spcBef>
              <a:spcAft>
                <a:spcPts val="1800"/>
              </a:spcAft>
              <a:buClrTx/>
              <a:buSzTx/>
              <a:buFont typeface="Arial" panose="020B0604020202020204" pitchFamily="34" charset="0"/>
              <a:buNone/>
              <a:tabLst/>
              <a:defRPr/>
            </a:pPr>
            <a:r>
              <a:rPr kumimoji="0" lang="en-US" sz="3200" b="0" i="0" u="none" strike="noStrike" kern="1200" cap="none" spc="0" normalizeH="0" baseline="0" noProof="0" dirty="0">
                <a:ln>
                  <a:noFill/>
                </a:ln>
                <a:gradFill>
                  <a:gsLst>
                    <a:gs pos="0">
                      <a:srgbClr val="0074AF"/>
                    </a:gs>
                    <a:gs pos="100000">
                      <a:srgbClr val="0074AF"/>
                    </a:gs>
                  </a:gsLst>
                  <a:lin ang="5400000" scaled="1"/>
                </a:gradFill>
                <a:effectLst/>
                <a:uLnTx/>
                <a:uFillTx/>
                <a:latin typeface="Arial Narrow" panose="020B0606020202030204" pitchFamily="34" charset="0"/>
                <a:ea typeface="+mn-ea"/>
                <a:cs typeface="Segoe UI Semibold" panose="020B0702040204020203" pitchFamily="34" charset="0"/>
              </a:rPr>
              <a:t>CASE STUDY</a:t>
            </a:r>
          </a:p>
          <a:p>
            <a:pPr marL="0" marR="0" lvl="2" indent="0" algn="ctr"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rgbClr val="000000">
                    <a:lumMod val="85000"/>
                    <a:lumOff val="15000"/>
                  </a:srgbClr>
                </a:solidFill>
                <a:effectLst/>
                <a:uLnTx/>
                <a:uFillTx/>
                <a:latin typeface="Arial Narrow" panose="020B0606020202030204" pitchFamily="34" charset="0"/>
                <a:ea typeface="+mn-ea"/>
                <a:cs typeface="+mn-cs"/>
              </a:rPr>
              <a:t>Assess understanding of radiation and incident response specific to:</a:t>
            </a:r>
          </a:p>
          <a:p>
            <a:pPr marL="0" marR="0" lvl="2" indent="0" algn="ctr"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rgbClr val="000000">
                    <a:lumMod val="85000"/>
                    <a:lumOff val="15000"/>
                  </a:srgbClr>
                </a:solidFill>
                <a:effectLst/>
                <a:uLnTx/>
                <a:uFillTx/>
                <a:latin typeface="Arial Narrow" panose="020B0606020202030204" pitchFamily="34" charset="0"/>
                <a:ea typeface="+mn-ea"/>
                <a:cs typeface="+mn-cs"/>
              </a:rPr>
              <a:t>HAZMAT Technicians</a:t>
            </a:r>
          </a:p>
          <a:p>
            <a:pPr marL="0" marR="0" lvl="2" indent="0" algn="ctr"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rgbClr val="000000">
                    <a:lumMod val="85000"/>
                    <a:lumOff val="15000"/>
                  </a:srgbClr>
                </a:solidFill>
                <a:effectLst/>
                <a:uLnTx/>
                <a:uFillTx/>
                <a:latin typeface="Arial Narrow" panose="020B0606020202030204" pitchFamily="34" charset="0"/>
                <a:ea typeface="+mn-ea"/>
                <a:cs typeface="+mn-cs"/>
              </a:rPr>
              <a:t>and</a:t>
            </a:r>
          </a:p>
          <a:p>
            <a:pPr marL="0" marR="0" lvl="2" indent="0" algn="ctr"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rgbClr val="000000">
                    <a:lumMod val="85000"/>
                    <a:lumOff val="15000"/>
                  </a:srgbClr>
                </a:solidFill>
                <a:effectLst/>
                <a:uLnTx/>
                <a:uFillTx/>
                <a:latin typeface="Arial Narrow" panose="020B0606020202030204" pitchFamily="34" charset="0"/>
                <a:ea typeface="+mn-ea"/>
                <a:cs typeface="+mn-cs"/>
              </a:rPr>
              <a:t>Radiological Dispersal Device Incidents</a:t>
            </a:r>
          </a:p>
          <a:p>
            <a:endParaRPr lang="en-US" dirty="0"/>
          </a:p>
        </p:txBody>
      </p:sp>
      <p:pic>
        <p:nvPicPr>
          <p:cNvPr id="6" name="Picture Placeholder 3" descr="A colorful pile of yarn turned into a yellow yarn light bulb">
            <a:extLst>
              <a:ext uri="{FF2B5EF4-FFF2-40B4-BE49-F238E27FC236}">
                <a16:creationId xmlns:a16="http://schemas.microsoft.com/office/drawing/2014/main" id="{CBDEBFE6-050B-0B4F-1DDD-07758B641008}"/>
              </a:ext>
            </a:extLst>
          </p:cNvPr>
          <p:cNvPicPr>
            <a:picLocks noChangeAspect="1"/>
          </p:cNvPicPr>
          <p:nvPr/>
        </p:nvPicPr>
        <p:blipFill>
          <a:blip r:embed="rId2" cstate="screen">
            <a:extLst>
              <a:ext uri="{28A0092B-C50C-407E-A947-70E740481C1C}">
                <a14:useLocalDpi xmlns:a14="http://schemas.microsoft.com/office/drawing/2010/main" val="0"/>
              </a:ext>
            </a:extLst>
          </a:blip>
          <a:srcRect l="20378" r="20378"/>
          <a:stretch>
            <a:fillRect/>
          </a:stretch>
        </p:blipFill>
        <p:spPr>
          <a:xfrm flipH="1">
            <a:off x="330095" y="1046715"/>
            <a:ext cx="5845915" cy="5113820"/>
          </a:xfrm>
          <a:prstGeom prst="rect">
            <a:avLst/>
          </a:prstGeom>
          <a:ln>
            <a:noFill/>
          </a:ln>
          <a:effectLst>
            <a:softEdge rad="112500"/>
          </a:effectLst>
        </p:spPr>
      </p:pic>
    </p:spTree>
    <p:extLst>
      <p:ext uri="{BB962C8B-B14F-4D97-AF65-F5344CB8AC3E}">
        <p14:creationId xmlns:p14="http://schemas.microsoft.com/office/powerpoint/2010/main" val="37896907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FC6C93-3142-A582-DDFA-A0191D6AC01A}"/>
              </a:ext>
            </a:extLst>
          </p:cNvPr>
          <p:cNvSpPr>
            <a:spLocks noGrp="1"/>
          </p:cNvSpPr>
          <p:nvPr>
            <p:ph type="sldNum" sz="quarter" idx="10"/>
          </p:nvPr>
        </p:nvSpPr>
        <p:spPr/>
        <p:txBody>
          <a:bodyPr/>
          <a:lstStyle/>
          <a:p>
            <a:pPr>
              <a:defRPr/>
            </a:pPr>
            <a:fld id="{D68E8870-17DE-45C4-A8DD-7644B2422933}" type="slidenum">
              <a:rPr lang="en-US" smtClean="0"/>
              <a:pPr>
                <a:defRPr/>
              </a:pPr>
              <a:t>12</a:t>
            </a:fld>
            <a:endParaRPr lang="en-US" dirty="0"/>
          </a:p>
        </p:txBody>
      </p:sp>
      <p:sp>
        <p:nvSpPr>
          <p:cNvPr id="3" name="Title 2">
            <a:extLst>
              <a:ext uri="{FF2B5EF4-FFF2-40B4-BE49-F238E27FC236}">
                <a16:creationId xmlns:a16="http://schemas.microsoft.com/office/drawing/2014/main" id="{8BC014F1-A9BF-E6B0-B702-C850EB78E1D6}"/>
              </a:ext>
            </a:extLst>
          </p:cNvPr>
          <p:cNvSpPr>
            <a:spLocks noGrp="1"/>
          </p:cNvSpPr>
          <p:nvPr>
            <p:ph type="title"/>
          </p:nvPr>
        </p:nvSpPr>
        <p:spPr>
          <a:xfrm>
            <a:off x="480133" y="0"/>
            <a:ext cx="10989972" cy="795130"/>
          </a:xfrm>
        </p:spPr>
        <p:txBody>
          <a:bodyPr/>
          <a:lstStyle/>
          <a:p>
            <a:r>
              <a:rPr lang="en-US" sz="2400" b="1" dirty="0">
                <a:latin typeface="+mj-lt"/>
                <a:ea typeface="+mj-ea"/>
                <a:cs typeface="+mj-cs"/>
              </a:rPr>
              <a:t>What makes people more susceptible to develop incomplete mental models for radiation and radiological emergency response? </a:t>
            </a:r>
            <a:endParaRPr lang="en-US" sz="2400" dirty="0"/>
          </a:p>
        </p:txBody>
      </p:sp>
      <p:sp>
        <p:nvSpPr>
          <p:cNvPr id="17" name="Freeform 14">
            <a:extLst>
              <a:ext uri="{FF2B5EF4-FFF2-40B4-BE49-F238E27FC236}">
                <a16:creationId xmlns:a16="http://schemas.microsoft.com/office/drawing/2014/main" id="{94A6FCB5-118B-CCE1-C309-1C21AE6571EC}"/>
              </a:ext>
            </a:extLst>
          </p:cNvPr>
          <p:cNvSpPr/>
          <p:nvPr/>
        </p:nvSpPr>
        <p:spPr>
          <a:xfrm>
            <a:off x="5233928" y="952919"/>
            <a:ext cx="1556501" cy="1466688"/>
          </a:xfrm>
          <a:custGeom>
            <a:avLst/>
            <a:gdLst/>
            <a:ahLst/>
            <a:cxnLst/>
            <a:rect l="l" t="t" r="r" b="b"/>
            <a:pathLst>
              <a:path w="4331877" h="4781443">
                <a:moveTo>
                  <a:pt x="0" y="0"/>
                </a:moveTo>
                <a:lnTo>
                  <a:pt x="4331877" y="0"/>
                </a:lnTo>
                <a:lnTo>
                  <a:pt x="4331877" y="4781443"/>
                </a:lnTo>
                <a:lnTo>
                  <a:pt x="0" y="4781443"/>
                </a:lnTo>
                <a:lnTo>
                  <a:pt x="0" y="0"/>
                </a:lnTo>
                <a:close/>
              </a:path>
            </a:pathLst>
          </a:custGeom>
          <a:blipFill>
            <a:blip r:embed="rId2"/>
            <a:stretch>
              <a:fillRect r="-96523"/>
            </a:stretch>
          </a:blipFill>
        </p:spPr>
        <p:txBody>
          <a:bodyPr/>
          <a:lstStyle/>
          <a:p>
            <a:pPr fontAlgn="auto">
              <a:spcBef>
                <a:spcPts val="0"/>
              </a:spcBef>
              <a:spcAft>
                <a:spcPts val="0"/>
              </a:spcAft>
            </a:pPr>
            <a:endParaRPr lang="en-US" sz="1800">
              <a:solidFill>
                <a:srgbClr val="000000"/>
              </a:solidFill>
              <a:latin typeface="Segoe UI"/>
            </a:endParaRPr>
          </a:p>
        </p:txBody>
      </p:sp>
      <p:pic>
        <p:nvPicPr>
          <p:cNvPr id="19" name="Picture 18">
            <a:extLst>
              <a:ext uri="{FF2B5EF4-FFF2-40B4-BE49-F238E27FC236}">
                <a16:creationId xmlns:a16="http://schemas.microsoft.com/office/drawing/2014/main" id="{9E7068F8-09B0-7E97-3446-EF04C42C169F}"/>
              </a:ext>
            </a:extLst>
          </p:cNvPr>
          <p:cNvPicPr>
            <a:picLocks noChangeAspect="1"/>
          </p:cNvPicPr>
          <p:nvPr/>
        </p:nvPicPr>
        <p:blipFill>
          <a:blip r:embed="rId3"/>
          <a:stretch>
            <a:fillRect/>
          </a:stretch>
        </p:blipFill>
        <p:spPr>
          <a:xfrm>
            <a:off x="637424" y="2419607"/>
            <a:ext cx="10635244" cy="3768150"/>
          </a:xfrm>
          <a:prstGeom prst="rect">
            <a:avLst/>
          </a:prstGeom>
        </p:spPr>
      </p:pic>
    </p:spTree>
    <p:extLst>
      <p:ext uri="{BB962C8B-B14F-4D97-AF65-F5344CB8AC3E}">
        <p14:creationId xmlns:p14="http://schemas.microsoft.com/office/powerpoint/2010/main" val="521634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7219" y="1"/>
            <a:ext cx="7416800" cy="833933"/>
          </a:xfrm>
        </p:spPr>
        <p:txBody>
          <a:bodyPr wrap="square" anchor="ctr">
            <a:normAutofit/>
          </a:bodyPr>
          <a:lstStyle/>
          <a:p>
            <a:r>
              <a:rPr lang="en-US" dirty="0"/>
              <a:t>DoD Perspectives</a:t>
            </a:r>
          </a:p>
        </p:txBody>
      </p:sp>
      <p:sp>
        <p:nvSpPr>
          <p:cNvPr id="4" name="Content Placeholder 3"/>
          <p:cNvSpPr>
            <a:spLocks noGrp="1"/>
          </p:cNvSpPr>
          <p:nvPr>
            <p:ph sz="half" idx="1"/>
          </p:nvPr>
        </p:nvSpPr>
        <p:spPr>
          <a:xfrm>
            <a:off x="143458" y="1371600"/>
            <a:ext cx="6902698" cy="4114800"/>
          </a:xfrm>
        </p:spPr>
        <p:txBody>
          <a:bodyPr wrap="square" anchor="t">
            <a:noAutofit/>
          </a:bodyPr>
          <a:lstStyle/>
          <a:p>
            <a:pPr marL="151765" indent="0" algn="ctr">
              <a:spcBef>
                <a:spcPts val="0"/>
              </a:spcBef>
              <a:spcAft>
                <a:spcPts val="600"/>
              </a:spcAft>
              <a:buNone/>
            </a:pPr>
            <a:endParaRPr lang="en-US" sz="2800" dirty="0"/>
          </a:p>
          <a:p>
            <a:pPr marL="151765" indent="0" algn="ctr">
              <a:spcBef>
                <a:spcPts val="0"/>
              </a:spcBef>
              <a:spcAft>
                <a:spcPts val="600"/>
              </a:spcAft>
              <a:buNone/>
            </a:pPr>
            <a:r>
              <a:rPr lang="en-US" sz="2800" dirty="0">
                <a:latin typeface="Arial Narrow"/>
              </a:rPr>
              <a:t>What was Exercise Desert Rock?</a:t>
            </a:r>
            <a:endParaRPr lang="en-US" sz="2800" dirty="0"/>
          </a:p>
          <a:p>
            <a:pPr marL="151765" indent="0" algn="ctr">
              <a:spcBef>
                <a:spcPts val="0"/>
              </a:spcBef>
              <a:spcAft>
                <a:spcPts val="600"/>
              </a:spcAft>
              <a:buNone/>
            </a:pPr>
            <a:endParaRPr lang="en-US" sz="2800" dirty="0">
              <a:latin typeface="Arial Narrow"/>
            </a:endParaRPr>
          </a:p>
          <a:p>
            <a:pPr marL="151765" indent="0" algn="ctr">
              <a:spcBef>
                <a:spcPts val="0"/>
              </a:spcBef>
              <a:spcAft>
                <a:spcPts val="600"/>
              </a:spcAft>
              <a:buNone/>
            </a:pPr>
            <a:r>
              <a:rPr lang="en-US" sz="2800" dirty="0">
                <a:latin typeface="Arial Narrow"/>
              </a:rPr>
              <a:t>Are concerns about suboptimal mental models equally relevant in the DoD space?</a:t>
            </a:r>
          </a:p>
          <a:p>
            <a:pPr marL="151765" indent="0" algn="ctr">
              <a:spcBef>
                <a:spcPts val="0"/>
              </a:spcBef>
              <a:spcAft>
                <a:spcPts val="600"/>
              </a:spcAft>
              <a:buNone/>
            </a:pPr>
            <a:endParaRPr lang="en-US" sz="2800" dirty="0"/>
          </a:p>
          <a:p>
            <a:pPr marL="151765" indent="0" algn="ctr">
              <a:spcBef>
                <a:spcPts val="0"/>
              </a:spcBef>
              <a:spcAft>
                <a:spcPts val="600"/>
              </a:spcAft>
              <a:buNone/>
            </a:pPr>
            <a:r>
              <a:rPr lang="en-US" sz="2800" dirty="0"/>
              <a:t>Which other areas of emergency response training or CBRN topics face similar challenges?”</a:t>
            </a:r>
          </a:p>
        </p:txBody>
      </p:sp>
      <p:pic>
        <p:nvPicPr>
          <p:cNvPr id="7" name="Picture 6" descr="A person in uniform on a motorcycle&#10;&#10;Description automatically generated">
            <a:extLst>
              <a:ext uri="{FF2B5EF4-FFF2-40B4-BE49-F238E27FC236}">
                <a16:creationId xmlns:a16="http://schemas.microsoft.com/office/drawing/2014/main" id="{7D56536C-F69E-06D2-6AC4-3A0D80A040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5538" y="1762125"/>
            <a:ext cx="4503084" cy="3073321"/>
          </a:xfrm>
          <a:prstGeom prst="rect">
            <a:avLst/>
          </a:prstGeom>
        </p:spPr>
      </p:pic>
      <p:sp>
        <p:nvSpPr>
          <p:cNvPr id="3" name="Slide Number Placeholder 2">
            <a:extLst>
              <a:ext uri="{FF2B5EF4-FFF2-40B4-BE49-F238E27FC236}">
                <a16:creationId xmlns:a16="http://schemas.microsoft.com/office/drawing/2014/main" id="{84149016-8554-EB2A-94FE-F532A1838EC9}"/>
              </a:ext>
            </a:extLst>
          </p:cNvPr>
          <p:cNvSpPr>
            <a:spLocks noGrp="1"/>
          </p:cNvSpPr>
          <p:nvPr>
            <p:ph type="sldNum" sz="quarter" idx="4"/>
          </p:nvPr>
        </p:nvSpPr>
        <p:spPr/>
        <p:txBody>
          <a:bodyPr/>
          <a:lstStyle/>
          <a:p>
            <a:pPr>
              <a:defRPr/>
            </a:pPr>
            <a:fld id="{D68E8870-17DE-45C4-A8DD-7644B2422933}" type="slidenum">
              <a:rPr lang="en-US" smtClean="0">
                <a:solidFill>
                  <a:srgbClr val="000000"/>
                </a:solidFill>
              </a:rPr>
              <a:pPr>
                <a:defRPr/>
              </a:pPr>
              <a:t>13</a:t>
            </a:fld>
            <a:endParaRPr lang="en-US" dirty="0">
              <a:solidFill>
                <a:srgbClr val="000000"/>
              </a:solidFill>
            </a:endParaRPr>
          </a:p>
        </p:txBody>
      </p:sp>
    </p:spTree>
    <p:extLst>
      <p:ext uri="{BB962C8B-B14F-4D97-AF65-F5344CB8AC3E}">
        <p14:creationId xmlns:p14="http://schemas.microsoft.com/office/powerpoint/2010/main" val="763726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E37BE-4271-9586-1C9B-E980B4583283}"/>
              </a:ext>
            </a:extLst>
          </p:cNvPr>
          <p:cNvSpPr/>
          <p:nvPr/>
        </p:nvSpPr>
        <p:spPr>
          <a:xfrm rot="16200000">
            <a:off x="7444678" y="-2471443"/>
            <a:ext cx="1149077" cy="71295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0B3B092A-F73D-1F90-F23A-9A80AA7FDE02}"/>
              </a:ext>
            </a:extLst>
          </p:cNvPr>
          <p:cNvSpPr/>
          <p:nvPr/>
        </p:nvSpPr>
        <p:spPr>
          <a:xfrm rot="16200000">
            <a:off x="2184988" y="-574281"/>
            <a:ext cx="1149077" cy="33352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Oval 3">
            <a:extLst>
              <a:ext uri="{FF2B5EF4-FFF2-40B4-BE49-F238E27FC236}">
                <a16:creationId xmlns:a16="http://schemas.microsoft.com/office/drawing/2014/main" id="{819EB7C7-42A0-60F4-B789-D77F207C248E}"/>
              </a:ext>
            </a:extLst>
          </p:cNvPr>
          <p:cNvSpPr/>
          <p:nvPr/>
        </p:nvSpPr>
        <p:spPr>
          <a:xfrm>
            <a:off x="510946" y="499232"/>
            <a:ext cx="1188197" cy="1188197"/>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D59F3CFE-B0C4-22DE-552E-ED234631653A}"/>
              </a:ext>
            </a:extLst>
          </p:cNvPr>
          <p:cNvSpPr/>
          <p:nvPr/>
        </p:nvSpPr>
        <p:spPr>
          <a:xfrm rot="16200000">
            <a:off x="7444678" y="-1303608"/>
            <a:ext cx="1149077" cy="7129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D87BF14B-ABF5-7310-7326-9DBFB492228B}"/>
              </a:ext>
            </a:extLst>
          </p:cNvPr>
          <p:cNvSpPr/>
          <p:nvPr/>
        </p:nvSpPr>
        <p:spPr>
          <a:xfrm rot="16200000">
            <a:off x="2184988" y="593555"/>
            <a:ext cx="1149077" cy="33352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Oval 8">
            <a:extLst>
              <a:ext uri="{FF2B5EF4-FFF2-40B4-BE49-F238E27FC236}">
                <a16:creationId xmlns:a16="http://schemas.microsoft.com/office/drawing/2014/main" id="{481E61BD-132E-05EA-CA3F-31B224DD09E4}"/>
              </a:ext>
            </a:extLst>
          </p:cNvPr>
          <p:cNvSpPr/>
          <p:nvPr/>
        </p:nvSpPr>
        <p:spPr>
          <a:xfrm>
            <a:off x="510946" y="1667067"/>
            <a:ext cx="1188197" cy="118819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8FE83828-345C-C712-3FB0-543A42C5262D}"/>
              </a:ext>
            </a:extLst>
          </p:cNvPr>
          <p:cNvSpPr/>
          <p:nvPr/>
        </p:nvSpPr>
        <p:spPr>
          <a:xfrm rot="16200000">
            <a:off x="7444678" y="-135773"/>
            <a:ext cx="1149077" cy="71295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4CA9B5E8-FFDE-C9FC-3401-B0A18768BFB3}"/>
              </a:ext>
            </a:extLst>
          </p:cNvPr>
          <p:cNvSpPr/>
          <p:nvPr/>
        </p:nvSpPr>
        <p:spPr>
          <a:xfrm rot="16200000">
            <a:off x="2184988" y="1761390"/>
            <a:ext cx="1149077" cy="33352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Oval 12">
            <a:extLst>
              <a:ext uri="{FF2B5EF4-FFF2-40B4-BE49-F238E27FC236}">
                <a16:creationId xmlns:a16="http://schemas.microsoft.com/office/drawing/2014/main" id="{9FDDD8A2-E23D-F68B-0155-9B2A6850604C}"/>
              </a:ext>
            </a:extLst>
          </p:cNvPr>
          <p:cNvSpPr/>
          <p:nvPr/>
        </p:nvSpPr>
        <p:spPr>
          <a:xfrm>
            <a:off x="510946" y="2834902"/>
            <a:ext cx="1188197" cy="118819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74EBD703-0704-AD48-F5FA-8967C3831D1B}"/>
              </a:ext>
            </a:extLst>
          </p:cNvPr>
          <p:cNvSpPr/>
          <p:nvPr/>
        </p:nvSpPr>
        <p:spPr>
          <a:xfrm rot="16200000">
            <a:off x="7444678" y="1032062"/>
            <a:ext cx="1149077" cy="712954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4A88056F-D901-7B1F-5E43-14AD6CDD1C4E}"/>
              </a:ext>
            </a:extLst>
          </p:cNvPr>
          <p:cNvSpPr/>
          <p:nvPr/>
        </p:nvSpPr>
        <p:spPr>
          <a:xfrm rot="16200000">
            <a:off x="2184988" y="2929226"/>
            <a:ext cx="1149077" cy="333522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Oval 16">
            <a:extLst>
              <a:ext uri="{FF2B5EF4-FFF2-40B4-BE49-F238E27FC236}">
                <a16:creationId xmlns:a16="http://schemas.microsoft.com/office/drawing/2014/main" id="{66FEBBFE-DFA0-3840-A405-8BE6183C6E79}"/>
              </a:ext>
            </a:extLst>
          </p:cNvPr>
          <p:cNvSpPr/>
          <p:nvPr/>
        </p:nvSpPr>
        <p:spPr>
          <a:xfrm>
            <a:off x="510946" y="4002737"/>
            <a:ext cx="1188197" cy="118819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C157F71C-1E38-5260-01A9-4FB28D19FF41}"/>
              </a:ext>
            </a:extLst>
          </p:cNvPr>
          <p:cNvSpPr/>
          <p:nvPr/>
        </p:nvSpPr>
        <p:spPr>
          <a:xfrm rot="16200000">
            <a:off x="7444678" y="2199898"/>
            <a:ext cx="1149077" cy="71295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CD8989BA-22A2-1D31-C25D-732EC4E7121C}"/>
              </a:ext>
            </a:extLst>
          </p:cNvPr>
          <p:cNvSpPr/>
          <p:nvPr/>
        </p:nvSpPr>
        <p:spPr>
          <a:xfrm rot="16200000">
            <a:off x="2184988" y="4097062"/>
            <a:ext cx="1149077" cy="33352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Oval 20">
            <a:extLst>
              <a:ext uri="{FF2B5EF4-FFF2-40B4-BE49-F238E27FC236}">
                <a16:creationId xmlns:a16="http://schemas.microsoft.com/office/drawing/2014/main" id="{05F5F395-3681-D55C-474E-A01D575BB80E}"/>
              </a:ext>
            </a:extLst>
          </p:cNvPr>
          <p:cNvSpPr/>
          <p:nvPr/>
        </p:nvSpPr>
        <p:spPr>
          <a:xfrm>
            <a:off x="510946" y="5170573"/>
            <a:ext cx="1188197" cy="1188197"/>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Graphic 55" descr="Right pointing backhand index outline">
            <a:extLst>
              <a:ext uri="{FF2B5EF4-FFF2-40B4-BE49-F238E27FC236}">
                <a16:creationId xmlns:a16="http://schemas.microsoft.com/office/drawing/2014/main" id="{A868CE7B-39E5-BEF2-AEA5-18B3A0E920B0}"/>
              </a:ext>
            </a:extLst>
          </p:cNvPr>
          <p:cNvSpPr/>
          <p:nvPr/>
        </p:nvSpPr>
        <p:spPr>
          <a:xfrm rot="16200000">
            <a:off x="835080" y="909110"/>
            <a:ext cx="539929" cy="368438"/>
          </a:xfrm>
          <a:custGeom>
            <a:avLst/>
            <a:gdLst>
              <a:gd name="connsiteX0" fmla="*/ 750475 w 809641"/>
              <a:gd name="connsiteY0" fmla="*/ 133384 h 552485"/>
              <a:gd name="connsiteX1" fmla="*/ 368856 w 809641"/>
              <a:gd name="connsiteY1" fmla="*/ 133384 h 552485"/>
              <a:gd name="connsiteX2" fmla="*/ 368760 w 809641"/>
              <a:gd name="connsiteY2" fmla="*/ 133289 h 552485"/>
              <a:gd name="connsiteX3" fmla="*/ 368856 w 809641"/>
              <a:gd name="connsiteY3" fmla="*/ 133194 h 552485"/>
              <a:gd name="connsiteX4" fmla="*/ 457143 w 809641"/>
              <a:gd name="connsiteY4" fmla="*/ 113629 h 552485"/>
              <a:gd name="connsiteX5" fmla="*/ 492138 w 809641"/>
              <a:gd name="connsiteY5" fmla="*/ 92208 h 552485"/>
              <a:gd name="connsiteX6" fmla="*/ 481855 w 809641"/>
              <a:gd name="connsiteY6" fmla="*/ 11865 h 552485"/>
              <a:gd name="connsiteX7" fmla="*/ 472945 w 809641"/>
              <a:gd name="connsiteY7" fmla="*/ 6206 h 552485"/>
              <a:gd name="connsiteX8" fmla="*/ 432045 w 809641"/>
              <a:gd name="connsiteY8" fmla="*/ 1692 h 552485"/>
              <a:gd name="connsiteX9" fmla="*/ 176336 w 809641"/>
              <a:gd name="connsiteY9" fmla="*/ 58537 h 552485"/>
              <a:gd name="connsiteX10" fmla="*/ 144856 w 809641"/>
              <a:gd name="connsiteY10" fmla="*/ 79939 h 552485"/>
              <a:gd name="connsiteX11" fmla="*/ 66761 w 809641"/>
              <a:gd name="connsiteY11" fmla="*/ 181009 h 552485"/>
              <a:gd name="connsiteX12" fmla="*/ 0 w 809641"/>
              <a:gd name="connsiteY12" fmla="*/ 181009 h 552485"/>
              <a:gd name="connsiteX13" fmla="*/ 0 w 809641"/>
              <a:gd name="connsiteY13" fmla="*/ 200059 h 552485"/>
              <a:gd name="connsiteX14" fmla="*/ 71438 w 809641"/>
              <a:gd name="connsiteY14" fmla="*/ 200059 h 552485"/>
              <a:gd name="connsiteX15" fmla="*/ 78981 w 809641"/>
              <a:gd name="connsiteY15" fmla="*/ 196354 h 552485"/>
              <a:gd name="connsiteX16" fmla="*/ 159839 w 809641"/>
              <a:gd name="connsiteY16" fmla="*/ 91712 h 552485"/>
              <a:gd name="connsiteX17" fmla="*/ 181137 w 809641"/>
              <a:gd name="connsiteY17" fmla="*/ 76958 h 552485"/>
              <a:gd name="connsiteX18" fmla="*/ 436788 w 809641"/>
              <a:gd name="connsiteY18" fmla="*/ 20142 h 552485"/>
              <a:gd name="connsiteX19" fmla="*/ 462896 w 809641"/>
              <a:gd name="connsiteY19" fmla="*/ 22494 h 552485"/>
              <a:gd name="connsiteX20" fmla="*/ 481377 w 809641"/>
              <a:gd name="connsiteY20" fmla="*/ 73422 h 552485"/>
              <a:gd name="connsiteX21" fmla="*/ 455143 w 809641"/>
              <a:gd name="connsiteY21" fmla="*/ 94560 h 552485"/>
              <a:gd name="connsiteX22" fmla="*/ 278930 w 809641"/>
              <a:gd name="connsiteY22" fmla="*/ 133613 h 552485"/>
              <a:gd name="connsiteX23" fmla="*/ 271708 w 809641"/>
              <a:gd name="connsiteY23" fmla="*/ 144984 h 552485"/>
              <a:gd name="connsiteX24" fmla="*/ 280988 w 809641"/>
              <a:gd name="connsiteY24" fmla="*/ 152434 h 552485"/>
              <a:gd name="connsiteX25" fmla="*/ 750770 w 809641"/>
              <a:gd name="connsiteY25" fmla="*/ 152434 h 552485"/>
              <a:gd name="connsiteX26" fmla="*/ 790575 w 809641"/>
              <a:gd name="connsiteY26" fmla="*/ 189029 h 552485"/>
              <a:gd name="connsiteX27" fmla="*/ 754792 w 809641"/>
              <a:gd name="connsiteY27" fmla="*/ 228589 h 552485"/>
              <a:gd name="connsiteX28" fmla="*/ 752475 w 809641"/>
              <a:gd name="connsiteY28" fmla="*/ 228634 h 552485"/>
              <a:gd name="connsiteX29" fmla="*/ 495300 w 809641"/>
              <a:gd name="connsiteY29" fmla="*/ 228634 h 552485"/>
              <a:gd name="connsiteX30" fmla="*/ 486223 w 809641"/>
              <a:gd name="connsiteY30" fmla="*/ 238607 h 552485"/>
              <a:gd name="connsiteX31" fmla="*/ 496195 w 809641"/>
              <a:gd name="connsiteY31" fmla="*/ 247684 h 552485"/>
              <a:gd name="connsiteX32" fmla="*/ 521170 w 809641"/>
              <a:gd name="connsiteY32" fmla="*/ 253609 h 552485"/>
              <a:gd name="connsiteX33" fmla="*/ 505616 w 809641"/>
              <a:gd name="connsiteY33" fmla="*/ 341296 h 552485"/>
              <a:gd name="connsiteX34" fmla="*/ 498388 w 809641"/>
              <a:gd name="connsiteY34" fmla="*/ 352663 h 552485"/>
              <a:gd name="connsiteX35" fmla="*/ 500948 w 809641"/>
              <a:gd name="connsiteY35" fmla="*/ 357327 h 552485"/>
              <a:gd name="connsiteX36" fmla="*/ 514350 w 809641"/>
              <a:gd name="connsiteY36" fmla="*/ 390112 h 552485"/>
              <a:gd name="connsiteX37" fmla="*/ 464687 w 809641"/>
              <a:gd name="connsiteY37" fmla="*/ 438184 h 552485"/>
              <a:gd name="connsiteX38" fmla="*/ 461010 w 809641"/>
              <a:gd name="connsiteY38" fmla="*/ 438184 h 552485"/>
              <a:gd name="connsiteX39" fmla="*/ 451487 w 809641"/>
              <a:gd name="connsiteY39" fmla="*/ 447711 h 552485"/>
              <a:gd name="connsiteX40" fmla="*/ 454276 w 809641"/>
              <a:gd name="connsiteY40" fmla="*/ 454443 h 552485"/>
              <a:gd name="connsiteX41" fmla="*/ 466725 w 809641"/>
              <a:gd name="connsiteY41" fmla="*/ 486171 h 552485"/>
              <a:gd name="connsiteX42" fmla="*/ 417071 w 809641"/>
              <a:gd name="connsiteY42" fmla="*/ 533434 h 552485"/>
              <a:gd name="connsiteX43" fmla="*/ 247650 w 809641"/>
              <a:gd name="connsiteY43" fmla="*/ 533434 h 552485"/>
              <a:gd name="connsiteX44" fmla="*/ 119367 w 809641"/>
              <a:gd name="connsiteY44" fmla="*/ 488419 h 552485"/>
              <a:gd name="connsiteX45" fmla="*/ 47625 w 809641"/>
              <a:gd name="connsiteY45" fmla="*/ 457234 h 552485"/>
              <a:gd name="connsiteX46" fmla="*/ 0 w 809641"/>
              <a:gd name="connsiteY46" fmla="*/ 457234 h 552485"/>
              <a:gd name="connsiteX47" fmla="*/ 0 w 809641"/>
              <a:gd name="connsiteY47" fmla="*/ 476284 h 552485"/>
              <a:gd name="connsiteX48" fmla="*/ 47625 w 809641"/>
              <a:gd name="connsiteY48" fmla="*/ 476284 h 552485"/>
              <a:gd name="connsiteX49" fmla="*/ 107632 w 809641"/>
              <a:gd name="connsiteY49" fmla="*/ 503450 h 552485"/>
              <a:gd name="connsiteX50" fmla="*/ 247650 w 809641"/>
              <a:gd name="connsiteY50" fmla="*/ 552484 h 552485"/>
              <a:gd name="connsiteX51" fmla="*/ 416471 w 809641"/>
              <a:gd name="connsiteY51" fmla="*/ 552484 h 552485"/>
              <a:gd name="connsiteX52" fmla="*/ 485775 w 809641"/>
              <a:gd name="connsiteY52" fmla="*/ 484942 h 552485"/>
              <a:gd name="connsiteX53" fmla="*/ 478793 w 809641"/>
              <a:gd name="connsiteY53" fmla="*/ 456139 h 552485"/>
              <a:gd name="connsiteX54" fmla="*/ 532263 w 809641"/>
              <a:gd name="connsiteY54" fmla="*/ 377933 h 552485"/>
              <a:gd name="connsiteX55" fmla="*/ 523465 w 809641"/>
              <a:gd name="connsiteY55" fmla="*/ 355174 h 552485"/>
              <a:gd name="connsiteX56" fmla="*/ 555955 w 809641"/>
              <a:gd name="connsiteY56" fmla="*/ 267517 h 552485"/>
              <a:gd name="connsiteX57" fmla="*/ 542087 w 809641"/>
              <a:gd name="connsiteY57" fmla="*/ 247827 h 552485"/>
              <a:gd name="connsiteX58" fmla="*/ 542153 w 809641"/>
              <a:gd name="connsiteY58" fmla="*/ 247675 h 552485"/>
              <a:gd name="connsiteX59" fmla="*/ 752475 w 809641"/>
              <a:gd name="connsiteY59" fmla="*/ 247675 h 552485"/>
              <a:gd name="connsiteX60" fmla="*/ 809638 w 809641"/>
              <a:gd name="connsiteY60" fmla="*/ 191746 h 552485"/>
              <a:gd name="connsiteX61" fmla="*/ 809625 w 809641"/>
              <a:gd name="connsiteY61" fmla="*/ 189734 h 552485"/>
              <a:gd name="connsiteX62" fmla="*/ 750475 w 809641"/>
              <a:gd name="connsiteY62" fmla="*/ 133384 h 55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809641" h="552485">
                <a:moveTo>
                  <a:pt x="750475" y="133384"/>
                </a:moveTo>
                <a:lnTo>
                  <a:pt x="368856" y="133384"/>
                </a:lnTo>
                <a:cubicBezTo>
                  <a:pt x="368803" y="133384"/>
                  <a:pt x="368760" y="133341"/>
                  <a:pt x="368760" y="133289"/>
                </a:cubicBezTo>
                <a:cubicBezTo>
                  <a:pt x="368760" y="133237"/>
                  <a:pt x="368803" y="133194"/>
                  <a:pt x="368856" y="133194"/>
                </a:cubicBezTo>
                <a:lnTo>
                  <a:pt x="457143" y="113629"/>
                </a:lnTo>
                <a:cubicBezTo>
                  <a:pt x="470963" y="110822"/>
                  <a:pt x="483352" y="103239"/>
                  <a:pt x="492138" y="92208"/>
                </a:cubicBezTo>
                <a:cubicBezTo>
                  <a:pt x="511484" y="67183"/>
                  <a:pt x="506881" y="31212"/>
                  <a:pt x="481855" y="11865"/>
                </a:cubicBezTo>
                <a:cubicBezTo>
                  <a:pt x="479066" y="9709"/>
                  <a:pt x="476083" y="7814"/>
                  <a:pt x="472945" y="6206"/>
                </a:cubicBezTo>
                <a:cubicBezTo>
                  <a:pt x="460258" y="-31"/>
                  <a:pt x="445787" y="-1628"/>
                  <a:pt x="432045" y="1692"/>
                </a:cubicBezTo>
                <a:lnTo>
                  <a:pt x="176336" y="58537"/>
                </a:lnTo>
                <a:cubicBezTo>
                  <a:pt x="163900" y="62283"/>
                  <a:pt x="152913" y="69753"/>
                  <a:pt x="144856" y="79939"/>
                </a:cubicBezTo>
                <a:lnTo>
                  <a:pt x="66761" y="181009"/>
                </a:lnTo>
                <a:lnTo>
                  <a:pt x="0" y="181009"/>
                </a:lnTo>
                <a:lnTo>
                  <a:pt x="0" y="200059"/>
                </a:lnTo>
                <a:lnTo>
                  <a:pt x="71438" y="200059"/>
                </a:lnTo>
                <a:cubicBezTo>
                  <a:pt x="74390" y="200060"/>
                  <a:pt x="77177" y="198691"/>
                  <a:pt x="78981" y="196354"/>
                </a:cubicBezTo>
                <a:lnTo>
                  <a:pt x="159839" y="91712"/>
                </a:lnTo>
                <a:cubicBezTo>
                  <a:pt x="165304" y="84776"/>
                  <a:pt x="172723" y="79638"/>
                  <a:pt x="181137" y="76958"/>
                </a:cubicBezTo>
                <a:lnTo>
                  <a:pt x="436788" y="20142"/>
                </a:lnTo>
                <a:cubicBezTo>
                  <a:pt x="445512" y="18022"/>
                  <a:pt x="454691" y="18849"/>
                  <a:pt x="462896" y="22494"/>
                </a:cubicBezTo>
                <a:cubicBezTo>
                  <a:pt x="482063" y="31454"/>
                  <a:pt x="490337" y="54255"/>
                  <a:pt x="481377" y="73422"/>
                </a:cubicBezTo>
                <a:cubicBezTo>
                  <a:pt x="476366" y="84142"/>
                  <a:pt x="466683" y="91944"/>
                  <a:pt x="455143" y="94560"/>
                </a:cubicBezTo>
                <a:lnTo>
                  <a:pt x="278930" y="133613"/>
                </a:lnTo>
                <a:cubicBezTo>
                  <a:pt x="273796" y="134759"/>
                  <a:pt x="270562" y="139849"/>
                  <a:pt x="271708" y="144984"/>
                </a:cubicBezTo>
                <a:cubicBezTo>
                  <a:pt x="272678" y="149332"/>
                  <a:pt x="276533" y="152427"/>
                  <a:pt x="280988" y="152434"/>
                </a:cubicBezTo>
                <a:lnTo>
                  <a:pt x="750770" y="152434"/>
                </a:lnTo>
                <a:cubicBezTo>
                  <a:pt x="771674" y="152069"/>
                  <a:pt x="789186" y="168169"/>
                  <a:pt x="790575" y="189029"/>
                </a:cubicBezTo>
                <a:cubicBezTo>
                  <a:pt x="791618" y="209835"/>
                  <a:pt x="775597" y="227547"/>
                  <a:pt x="754792" y="228589"/>
                </a:cubicBezTo>
                <a:cubicBezTo>
                  <a:pt x="754020" y="228628"/>
                  <a:pt x="753248" y="228643"/>
                  <a:pt x="752475" y="228634"/>
                </a:cubicBezTo>
                <a:lnTo>
                  <a:pt x="495300" y="228634"/>
                </a:lnTo>
                <a:cubicBezTo>
                  <a:pt x="490039" y="228882"/>
                  <a:pt x="485975" y="233346"/>
                  <a:pt x="486223" y="238607"/>
                </a:cubicBezTo>
                <a:cubicBezTo>
                  <a:pt x="486470" y="243868"/>
                  <a:pt x="490935" y="247932"/>
                  <a:pt x="496195" y="247684"/>
                </a:cubicBezTo>
                <a:cubicBezTo>
                  <a:pt x="504977" y="246247"/>
                  <a:pt x="513969" y="248380"/>
                  <a:pt x="521170" y="253609"/>
                </a:cubicBezTo>
                <a:cubicBezTo>
                  <a:pt x="560556" y="286556"/>
                  <a:pt x="541039" y="333428"/>
                  <a:pt x="505616" y="341296"/>
                </a:cubicBezTo>
                <a:cubicBezTo>
                  <a:pt x="500481" y="342439"/>
                  <a:pt x="497245" y="347528"/>
                  <a:pt x="498388" y="352663"/>
                </a:cubicBezTo>
                <a:cubicBezTo>
                  <a:pt x="498781" y="354429"/>
                  <a:pt x="499669" y="356046"/>
                  <a:pt x="500948" y="357327"/>
                </a:cubicBezTo>
                <a:cubicBezTo>
                  <a:pt x="509558" y="366065"/>
                  <a:pt x="514373" y="377845"/>
                  <a:pt x="514350" y="390112"/>
                </a:cubicBezTo>
                <a:cubicBezTo>
                  <a:pt x="513610" y="416969"/>
                  <a:pt x="491554" y="438319"/>
                  <a:pt x="464687" y="438184"/>
                </a:cubicBezTo>
                <a:lnTo>
                  <a:pt x="461010" y="438184"/>
                </a:lnTo>
                <a:cubicBezTo>
                  <a:pt x="455749" y="438185"/>
                  <a:pt x="451486" y="442451"/>
                  <a:pt x="451487" y="447711"/>
                </a:cubicBezTo>
                <a:cubicBezTo>
                  <a:pt x="451488" y="450236"/>
                  <a:pt x="452491" y="452658"/>
                  <a:pt x="454276" y="454443"/>
                </a:cubicBezTo>
                <a:cubicBezTo>
                  <a:pt x="462525" y="462914"/>
                  <a:pt x="467014" y="474351"/>
                  <a:pt x="466725" y="486171"/>
                </a:cubicBezTo>
                <a:cubicBezTo>
                  <a:pt x="465472" y="512667"/>
                  <a:pt x="443596" y="533490"/>
                  <a:pt x="417071" y="533434"/>
                </a:cubicBezTo>
                <a:lnTo>
                  <a:pt x="247650" y="533434"/>
                </a:lnTo>
                <a:cubicBezTo>
                  <a:pt x="177060" y="533434"/>
                  <a:pt x="146409" y="509527"/>
                  <a:pt x="119367" y="488419"/>
                </a:cubicBezTo>
                <a:cubicBezTo>
                  <a:pt x="98812" y="472389"/>
                  <a:pt x="79391" y="457234"/>
                  <a:pt x="47625" y="457234"/>
                </a:cubicBezTo>
                <a:lnTo>
                  <a:pt x="0" y="457234"/>
                </a:lnTo>
                <a:lnTo>
                  <a:pt x="0" y="476284"/>
                </a:lnTo>
                <a:lnTo>
                  <a:pt x="47625" y="476284"/>
                </a:lnTo>
                <a:cubicBezTo>
                  <a:pt x="72838" y="476284"/>
                  <a:pt x="88202" y="488267"/>
                  <a:pt x="107632" y="503450"/>
                </a:cubicBezTo>
                <a:cubicBezTo>
                  <a:pt x="135655" y="525300"/>
                  <a:pt x="170498" y="552484"/>
                  <a:pt x="247650" y="552484"/>
                </a:cubicBezTo>
                <a:lnTo>
                  <a:pt x="416471" y="552484"/>
                </a:lnTo>
                <a:cubicBezTo>
                  <a:pt x="454147" y="552690"/>
                  <a:pt x="485010" y="522611"/>
                  <a:pt x="485775" y="484942"/>
                </a:cubicBezTo>
                <a:cubicBezTo>
                  <a:pt x="485709" y="474930"/>
                  <a:pt x="483319" y="465070"/>
                  <a:pt x="478793" y="456139"/>
                </a:cubicBezTo>
                <a:cubicBezTo>
                  <a:pt x="515154" y="449308"/>
                  <a:pt x="539093" y="414294"/>
                  <a:pt x="532263" y="377933"/>
                </a:cubicBezTo>
                <a:cubicBezTo>
                  <a:pt x="530748" y="369872"/>
                  <a:pt x="527766" y="362158"/>
                  <a:pt x="523465" y="355174"/>
                </a:cubicBezTo>
                <a:cubicBezTo>
                  <a:pt x="556643" y="339940"/>
                  <a:pt x="571190" y="300695"/>
                  <a:pt x="555955" y="267517"/>
                </a:cubicBezTo>
                <a:cubicBezTo>
                  <a:pt x="552577" y="260160"/>
                  <a:pt x="547876" y="253486"/>
                  <a:pt x="542087" y="247827"/>
                </a:cubicBezTo>
                <a:cubicBezTo>
                  <a:pt x="542001" y="247741"/>
                  <a:pt x="542030" y="247675"/>
                  <a:pt x="542153" y="247675"/>
                </a:cubicBezTo>
                <a:lnTo>
                  <a:pt x="752475" y="247675"/>
                </a:lnTo>
                <a:cubicBezTo>
                  <a:pt x="783705" y="248016"/>
                  <a:pt x="809298" y="222975"/>
                  <a:pt x="809638" y="191746"/>
                </a:cubicBezTo>
                <a:cubicBezTo>
                  <a:pt x="809646" y="191075"/>
                  <a:pt x="809641" y="190405"/>
                  <a:pt x="809625" y="189734"/>
                </a:cubicBezTo>
                <a:cubicBezTo>
                  <a:pt x="808489" y="158002"/>
                  <a:pt x="782225" y="132981"/>
                  <a:pt x="750475" y="133384"/>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7" name="Graphic 58" descr="Teacher outline">
            <a:extLst>
              <a:ext uri="{FF2B5EF4-FFF2-40B4-BE49-F238E27FC236}">
                <a16:creationId xmlns:a16="http://schemas.microsoft.com/office/drawing/2014/main" id="{B8B2B650-FC70-916D-B293-F7D1B361E475}"/>
              </a:ext>
            </a:extLst>
          </p:cNvPr>
          <p:cNvGrpSpPr/>
          <p:nvPr/>
        </p:nvGrpSpPr>
        <p:grpSpPr>
          <a:xfrm>
            <a:off x="829512" y="2073838"/>
            <a:ext cx="551062" cy="374652"/>
            <a:chOff x="3470554" y="3619500"/>
            <a:chExt cx="826336" cy="561804"/>
          </a:xfrm>
          <a:solidFill>
            <a:schemeClr val="bg1"/>
          </a:solidFill>
        </p:grpSpPr>
        <p:sp>
          <p:nvSpPr>
            <p:cNvPr id="58" name="Freeform: Shape 57">
              <a:extLst>
                <a:ext uri="{FF2B5EF4-FFF2-40B4-BE49-F238E27FC236}">
                  <a16:creationId xmlns:a16="http://schemas.microsoft.com/office/drawing/2014/main" id="{761965D6-CE13-4B94-19D4-AE2207084957}"/>
                </a:ext>
              </a:extLst>
            </p:cNvPr>
            <p:cNvSpPr/>
            <p:nvPr/>
          </p:nvSpPr>
          <p:spPr>
            <a:xfrm>
              <a:off x="3630141" y="3619500"/>
              <a:ext cx="666750" cy="457200"/>
            </a:xfrm>
            <a:custGeom>
              <a:avLst/>
              <a:gdLst>
                <a:gd name="connsiteX0" fmla="*/ 619125 w 666750"/>
                <a:gd name="connsiteY0" fmla="*/ 0 h 457200"/>
                <a:gd name="connsiteX1" fmla="*/ 47625 w 666750"/>
                <a:gd name="connsiteY1" fmla="*/ 0 h 457200"/>
                <a:gd name="connsiteX2" fmla="*/ 0 w 666750"/>
                <a:gd name="connsiteY2" fmla="*/ 47625 h 457200"/>
                <a:gd name="connsiteX3" fmla="*/ 0 w 666750"/>
                <a:gd name="connsiteY3" fmla="*/ 183956 h 457200"/>
                <a:gd name="connsiteX4" fmla="*/ 19050 w 666750"/>
                <a:gd name="connsiteY4" fmla="*/ 181213 h 457200"/>
                <a:gd name="connsiteX5" fmla="*/ 19050 w 666750"/>
                <a:gd name="connsiteY5" fmla="*/ 47625 h 457200"/>
                <a:gd name="connsiteX6" fmla="*/ 47625 w 666750"/>
                <a:gd name="connsiteY6" fmla="*/ 19050 h 457200"/>
                <a:gd name="connsiteX7" fmla="*/ 619125 w 666750"/>
                <a:gd name="connsiteY7" fmla="*/ 19050 h 457200"/>
                <a:gd name="connsiteX8" fmla="*/ 647700 w 666750"/>
                <a:gd name="connsiteY8" fmla="*/ 47625 h 457200"/>
                <a:gd name="connsiteX9" fmla="*/ 647700 w 666750"/>
                <a:gd name="connsiteY9" fmla="*/ 409575 h 457200"/>
                <a:gd name="connsiteX10" fmla="*/ 619125 w 666750"/>
                <a:gd name="connsiteY10" fmla="*/ 438150 h 457200"/>
                <a:gd name="connsiteX11" fmla="*/ 250860 w 666750"/>
                <a:gd name="connsiteY11" fmla="*/ 438150 h 457200"/>
                <a:gd name="connsiteX12" fmla="*/ 233086 w 666750"/>
                <a:gd name="connsiteY12" fmla="*/ 457200 h 457200"/>
                <a:gd name="connsiteX13" fmla="*/ 619125 w 666750"/>
                <a:gd name="connsiteY13" fmla="*/ 457200 h 457200"/>
                <a:gd name="connsiteX14" fmla="*/ 666750 w 666750"/>
                <a:gd name="connsiteY14" fmla="*/ 409575 h 457200"/>
                <a:gd name="connsiteX15" fmla="*/ 666750 w 666750"/>
                <a:gd name="connsiteY15" fmla="*/ 47625 h 457200"/>
                <a:gd name="connsiteX16" fmla="*/ 619125 w 666750"/>
                <a:gd name="connsiteY1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6750" h="457200">
                  <a:moveTo>
                    <a:pt x="619125" y="0"/>
                  </a:moveTo>
                  <a:lnTo>
                    <a:pt x="47625" y="0"/>
                  </a:lnTo>
                  <a:cubicBezTo>
                    <a:pt x="21335" y="31"/>
                    <a:pt x="31" y="21335"/>
                    <a:pt x="0" y="47625"/>
                  </a:cubicBezTo>
                  <a:lnTo>
                    <a:pt x="0" y="183956"/>
                  </a:lnTo>
                  <a:cubicBezTo>
                    <a:pt x="6247" y="182434"/>
                    <a:pt x="12626" y="181515"/>
                    <a:pt x="19050" y="181213"/>
                  </a:cubicBezTo>
                  <a:lnTo>
                    <a:pt x="19050" y="47625"/>
                  </a:lnTo>
                  <a:cubicBezTo>
                    <a:pt x="19050" y="31843"/>
                    <a:pt x="31843" y="19050"/>
                    <a:pt x="47625" y="19050"/>
                  </a:cubicBezTo>
                  <a:lnTo>
                    <a:pt x="619125" y="19050"/>
                  </a:lnTo>
                  <a:cubicBezTo>
                    <a:pt x="634907" y="19050"/>
                    <a:pt x="647700" y="31843"/>
                    <a:pt x="647700" y="47625"/>
                  </a:cubicBezTo>
                  <a:lnTo>
                    <a:pt x="647700" y="409575"/>
                  </a:lnTo>
                  <a:cubicBezTo>
                    <a:pt x="647700" y="425357"/>
                    <a:pt x="634907" y="438150"/>
                    <a:pt x="619125" y="438150"/>
                  </a:cubicBezTo>
                  <a:lnTo>
                    <a:pt x="250860" y="438150"/>
                  </a:lnTo>
                  <a:lnTo>
                    <a:pt x="233086" y="457200"/>
                  </a:lnTo>
                  <a:lnTo>
                    <a:pt x="619125" y="457200"/>
                  </a:lnTo>
                  <a:cubicBezTo>
                    <a:pt x="645415" y="457169"/>
                    <a:pt x="666719" y="435865"/>
                    <a:pt x="666750" y="409575"/>
                  </a:cubicBezTo>
                  <a:lnTo>
                    <a:pt x="666750" y="47625"/>
                  </a:lnTo>
                  <a:cubicBezTo>
                    <a:pt x="666719" y="21335"/>
                    <a:pt x="645415" y="31"/>
                    <a:pt x="619125"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Freeform: Shape 58">
              <a:extLst>
                <a:ext uri="{FF2B5EF4-FFF2-40B4-BE49-F238E27FC236}">
                  <a16:creationId xmlns:a16="http://schemas.microsoft.com/office/drawing/2014/main" id="{E02AFDA8-C545-4D72-9A40-5CD725DB4035}"/>
                </a:ext>
              </a:extLst>
            </p:cNvPr>
            <p:cNvSpPr/>
            <p:nvPr/>
          </p:nvSpPr>
          <p:spPr>
            <a:xfrm>
              <a:off x="3470554" y="3867690"/>
              <a:ext cx="502516" cy="313614"/>
            </a:xfrm>
            <a:custGeom>
              <a:avLst/>
              <a:gdLst>
                <a:gd name="connsiteX0" fmla="*/ 502487 w 502516"/>
                <a:gd name="connsiteY0" fmla="*/ 43932 h 313614"/>
                <a:gd name="connsiteX1" fmla="*/ 455444 w 502516"/>
                <a:gd name="connsiteY1" fmla="*/ 28 h 313614"/>
                <a:gd name="connsiteX2" fmla="*/ 423734 w 502516"/>
                <a:gd name="connsiteY2" fmla="*/ 14471 h 313614"/>
                <a:gd name="connsiteX3" fmla="*/ 290184 w 502516"/>
                <a:gd name="connsiteY3" fmla="*/ 158299 h 313614"/>
                <a:gd name="connsiteX4" fmla="*/ 184180 w 502516"/>
                <a:gd name="connsiteY4" fmla="*/ 132943 h 313614"/>
                <a:gd name="connsiteX5" fmla="*/ 183428 w 502516"/>
                <a:gd name="connsiteY5" fmla="*/ 132791 h 313614"/>
                <a:gd name="connsiteX6" fmla="*/ 181304 w 502516"/>
                <a:gd name="connsiteY6" fmla="*/ 132867 h 313614"/>
                <a:gd name="connsiteX7" fmla="*/ 178665 w 502516"/>
                <a:gd name="connsiteY7" fmla="*/ 132791 h 313614"/>
                <a:gd name="connsiteX8" fmla="*/ 177713 w 502516"/>
                <a:gd name="connsiteY8" fmla="*/ 132991 h 313614"/>
                <a:gd name="connsiteX9" fmla="*/ 51307 w 502516"/>
                <a:gd name="connsiteY9" fmla="*/ 170138 h 313614"/>
                <a:gd name="connsiteX10" fmla="*/ 22732 w 502516"/>
                <a:gd name="connsiteY10" fmla="*/ 209277 h 313614"/>
                <a:gd name="connsiteX11" fmla="*/ 329 w 502516"/>
                <a:gd name="connsiteY11" fmla="*/ 292258 h 313614"/>
                <a:gd name="connsiteX12" fmla="*/ 7044 w 502516"/>
                <a:gd name="connsiteY12" fmla="*/ 303927 h 313614"/>
                <a:gd name="connsiteX13" fmla="*/ 9540 w 502516"/>
                <a:gd name="connsiteY13" fmla="*/ 304260 h 313614"/>
                <a:gd name="connsiteX14" fmla="*/ 18731 w 502516"/>
                <a:gd name="connsiteY14" fmla="*/ 297211 h 313614"/>
                <a:gd name="connsiteX15" fmla="*/ 41096 w 502516"/>
                <a:gd name="connsiteY15" fmla="*/ 214268 h 313614"/>
                <a:gd name="connsiteX16" fmla="*/ 61670 w 502516"/>
                <a:gd name="connsiteY16" fmla="*/ 186150 h 313614"/>
                <a:gd name="connsiteX17" fmla="*/ 181199 w 502516"/>
                <a:gd name="connsiteY17" fmla="*/ 151965 h 313614"/>
                <a:gd name="connsiteX18" fmla="*/ 287612 w 502516"/>
                <a:gd name="connsiteY18" fmla="*/ 178530 h 313614"/>
                <a:gd name="connsiteX19" fmla="*/ 299157 w 502516"/>
                <a:gd name="connsiteY19" fmla="*/ 176625 h 313614"/>
                <a:gd name="connsiteX20" fmla="*/ 437641 w 502516"/>
                <a:gd name="connsiteY20" fmla="*/ 27444 h 313614"/>
                <a:gd name="connsiteX21" fmla="*/ 475031 w 502516"/>
                <a:gd name="connsiteY21" fmla="*/ 26163 h 313614"/>
                <a:gd name="connsiteX22" fmla="*/ 476312 w 502516"/>
                <a:gd name="connsiteY22" fmla="*/ 63554 h 313614"/>
                <a:gd name="connsiteX23" fmla="*/ 257866 w 502516"/>
                <a:gd name="connsiteY23" fmla="*/ 297592 h 313614"/>
                <a:gd name="connsiteX24" fmla="*/ 258337 w 502516"/>
                <a:gd name="connsiteY24" fmla="*/ 311056 h 313614"/>
                <a:gd name="connsiteX25" fmla="*/ 271801 w 502516"/>
                <a:gd name="connsiteY25" fmla="*/ 310585 h 313614"/>
                <a:gd name="connsiteX26" fmla="*/ 490247 w 502516"/>
                <a:gd name="connsiteY26" fmla="*/ 76546 h 313614"/>
                <a:gd name="connsiteX27" fmla="*/ 502487 w 502516"/>
                <a:gd name="connsiteY27" fmla="*/ 43932 h 31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516" h="313614">
                  <a:moveTo>
                    <a:pt x="502487" y="43932"/>
                  </a:moveTo>
                  <a:cubicBezTo>
                    <a:pt x="501620" y="18818"/>
                    <a:pt x="480558" y="-839"/>
                    <a:pt x="455444" y="28"/>
                  </a:cubicBezTo>
                  <a:cubicBezTo>
                    <a:pt x="443377" y="444"/>
                    <a:pt x="431969" y="5640"/>
                    <a:pt x="423734" y="14471"/>
                  </a:cubicBezTo>
                  <a:lnTo>
                    <a:pt x="290184" y="158299"/>
                  </a:lnTo>
                  <a:cubicBezTo>
                    <a:pt x="257173" y="142073"/>
                    <a:pt x="220960" y="133412"/>
                    <a:pt x="184180" y="132943"/>
                  </a:cubicBezTo>
                  <a:cubicBezTo>
                    <a:pt x="183923" y="132943"/>
                    <a:pt x="183695" y="132791"/>
                    <a:pt x="183428" y="132791"/>
                  </a:cubicBezTo>
                  <a:cubicBezTo>
                    <a:pt x="182714" y="132791"/>
                    <a:pt x="182018" y="132858"/>
                    <a:pt x="181304" y="132867"/>
                  </a:cubicBezTo>
                  <a:cubicBezTo>
                    <a:pt x="180418" y="132867"/>
                    <a:pt x="179551" y="132791"/>
                    <a:pt x="178665" y="132791"/>
                  </a:cubicBezTo>
                  <a:cubicBezTo>
                    <a:pt x="178344" y="132839"/>
                    <a:pt x="178026" y="132906"/>
                    <a:pt x="177713" y="132991"/>
                  </a:cubicBezTo>
                  <a:cubicBezTo>
                    <a:pt x="132959" y="133481"/>
                    <a:pt x="89210" y="146337"/>
                    <a:pt x="51307" y="170138"/>
                  </a:cubicBezTo>
                  <a:cubicBezTo>
                    <a:pt x="37286" y="179220"/>
                    <a:pt x="27111" y="193157"/>
                    <a:pt x="22732" y="209277"/>
                  </a:cubicBezTo>
                  <a:lnTo>
                    <a:pt x="329" y="292258"/>
                  </a:lnTo>
                  <a:cubicBezTo>
                    <a:pt x="-1036" y="297334"/>
                    <a:pt x="1970" y="302556"/>
                    <a:pt x="7044" y="303927"/>
                  </a:cubicBezTo>
                  <a:cubicBezTo>
                    <a:pt x="7857" y="304148"/>
                    <a:pt x="8697" y="304261"/>
                    <a:pt x="9540" y="304260"/>
                  </a:cubicBezTo>
                  <a:cubicBezTo>
                    <a:pt x="13844" y="304257"/>
                    <a:pt x="17612" y="301368"/>
                    <a:pt x="18731" y="297211"/>
                  </a:cubicBezTo>
                  <a:lnTo>
                    <a:pt x="41096" y="214268"/>
                  </a:lnTo>
                  <a:cubicBezTo>
                    <a:pt x="44254" y="202680"/>
                    <a:pt x="51581" y="192666"/>
                    <a:pt x="61670" y="186150"/>
                  </a:cubicBezTo>
                  <a:cubicBezTo>
                    <a:pt x="97495" y="163719"/>
                    <a:pt x="138931" y="151868"/>
                    <a:pt x="181199" y="151965"/>
                  </a:cubicBezTo>
                  <a:cubicBezTo>
                    <a:pt x="218308" y="151995"/>
                    <a:pt x="254844" y="161115"/>
                    <a:pt x="287612" y="178530"/>
                  </a:cubicBezTo>
                  <a:cubicBezTo>
                    <a:pt x="291443" y="180612"/>
                    <a:pt x="296198" y="179827"/>
                    <a:pt x="299157" y="176625"/>
                  </a:cubicBezTo>
                  <a:lnTo>
                    <a:pt x="437641" y="27444"/>
                  </a:lnTo>
                  <a:cubicBezTo>
                    <a:pt x="447612" y="16766"/>
                    <a:pt x="464353" y="16192"/>
                    <a:pt x="475031" y="26163"/>
                  </a:cubicBezTo>
                  <a:cubicBezTo>
                    <a:pt x="485710" y="36135"/>
                    <a:pt x="486284" y="52875"/>
                    <a:pt x="476312" y="63554"/>
                  </a:cubicBezTo>
                  <a:lnTo>
                    <a:pt x="257866" y="297592"/>
                  </a:lnTo>
                  <a:cubicBezTo>
                    <a:pt x="254278" y="301441"/>
                    <a:pt x="254489" y="307468"/>
                    <a:pt x="258337" y="311056"/>
                  </a:cubicBezTo>
                  <a:cubicBezTo>
                    <a:pt x="262185" y="314644"/>
                    <a:pt x="268213" y="314433"/>
                    <a:pt x="271801" y="310585"/>
                  </a:cubicBezTo>
                  <a:lnTo>
                    <a:pt x="490247" y="76546"/>
                  </a:lnTo>
                  <a:cubicBezTo>
                    <a:pt x="498519" y="67746"/>
                    <a:pt x="502927" y="56001"/>
                    <a:pt x="502487" y="4393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Freeform: Shape 59">
              <a:extLst>
                <a:ext uri="{FF2B5EF4-FFF2-40B4-BE49-F238E27FC236}">
                  <a16:creationId xmlns:a16="http://schemas.microsoft.com/office/drawing/2014/main" id="{94AE37B8-7951-7AD1-1E7B-2F1EF48CA7D9}"/>
                </a:ext>
              </a:extLst>
            </p:cNvPr>
            <p:cNvSpPr/>
            <p:nvPr/>
          </p:nvSpPr>
          <p:spPr>
            <a:xfrm>
              <a:off x="3572991" y="3819525"/>
              <a:ext cx="161925" cy="161925"/>
            </a:xfrm>
            <a:custGeom>
              <a:avLst/>
              <a:gdLst>
                <a:gd name="connsiteX0" fmla="*/ 80963 w 161925"/>
                <a:gd name="connsiteY0" fmla="*/ 161925 h 161925"/>
                <a:gd name="connsiteX1" fmla="*/ 161925 w 161925"/>
                <a:gd name="connsiteY1" fmla="*/ 80963 h 161925"/>
                <a:gd name="connsiteX2" fmla="*/ 80963 w 161925"/>
                <a:gd name="connsiteY2" fmla="*/ 0 h 161925"/>
                <a:gd name="connsiteX3" fmla="*/ 0 w 161925"/>
                <a:gd name="connsiteY3" fmla="*/ 80963 h 161925"/>
                <a:gd name="connsiteX4" fmla="*/ 80963 w 161925"/>
                <a:gd name="connsiteY4" fmla="*/ 161925 h 161925"/>
                <a:gd name="connsiteX5" fmla="*/ 80963 w 161925"/>
                <a:gd name="connsiteY5" fmla="*/ 19050 h 161925"/>
                <a:gd name="connsiteX6" fmla="*/ 142875 w 161925"/>
                <a:gd name="connsiteY6" fmla="*/ 80963 h 161925"/>
                <a:gd name="connsiteX7" fmla="*/ 80963 w 161925"/>
                <a:gd name="connsiteY7" fmla="*/ 142875 h 161925"/>
                <a:gd name="connsiteX8" fmla="*/ 19050 w 161925"/>
                <a:gd name="connsiteY8" fmla="*/ 80963 h 161925"/>
                <a:gd name="connsiteX9" fmla="*/ 80963 w 161925"/>
                <a:gd name="connsiteY9" fmla="*/ 19050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5" h="161925">
                  <a:moveTo>
                    <a:pt x="80963" y="161925"/>
                  </a:moveTo>
                  <a:cubicBezTo>
                    <a:pt x="125677" y="161925"/>
                    <a:pt x="161925" y="125677"/>
                    <a:pt x="161925" y="80963"/>
                  </a:cubicBezTo>
                  <a:cubicBezTo>
                    <a:pt x="161925" y="36248"/>
                    <a:pt x="125677" y="0"/>
                    <a:pt x="80963" y="0"/>
                  </a:cubicBezTo>
                  <a:cubicBezTo>
                    <a:pt x="36248" y="0"/>
                    <a:pt x="0" y="36248"/>
                    <a:pt x="0" y="80963"/>
                  </a:cubicBezTo>
                  <a:cubicBezTo>
                    <a:pt x="52" y="125655"/>
                    <a:pt x="36270" y="161873"/>
                    <a:pt x="80963" y="161925"/>
                  </a:cubicBezTo>
                  <a:close/>
                  <a:moveTo>
                    <a:pt x="80963" y="19050"/>
                  </a:moveTo>
                  <a:cubicBezTo>
                    <a:pt x="115156" y="19050"/>
                    <a:pt x="142875" y="46769"/>
                    <a:pt x="142875" y="80963"/>
                  </a:cubicBezTo>
                  <a:cubicBezTo>
                    <a:pt x="142875" y="115156"/>
                    <a:pt x="115156" y="142875"/>
                    <a:pt x="80963" y="142875"/>
                  </a:cubicBezTo>
                  <a:cubicBezTo>
                    <a:pt x="46769" y="142875"/>
                    <a:pt x="19050" y="115156"/>
                    <a:pt x="19050" y="80963"/>
                  </a:cubicBezTo>
                  <a:cubicBezTo>
                    <a:pt x="19092" y="46787"/>
                    <a:pt x="46787" y="19092"/>
                    <a:pt x="80963" y="1905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2" name="Graphic 84" descr="Checklist outline">
            <a:extLst>
              <a:ext uri="{FF2B5EF4-FFF2-40B4-BE49-F238E27FC236}">
                <a16:creationId xmlns:a16="http://schemas.microsoft.com/office/drawing/2014/main" id="{3F92DC1F-86E6-ED7A-0DBC-13BF012F7B0B}"/>
              </a:ext>
            </a:extLst>
          </p:cNvPr>
          <p:cNvGrpSpPr/>
          <p:nvPr/>
        </p:nvGrpSpPr>
        <p:grpSpPr>
          <a:xfrm>
            <a:off x="914485" y="4342756"/>
            <a:ext cx="381119" cy="508159"/>
            <a:chOff x="7994054" y="3505200"/>
            <a:chExt cx="571500" cy="762000"/>
          </a:xfrm>
          <a:solidFill>
            <a:schemeClr val="bg1"/>
          </a:solidFill>
        </p:grpSpPr>
        <p:sp>
          <p:nvSpPr>
            <p:cNvPr id="63" name="Freeform: Shape 62">
              <a:extLst>
                <a:ext uri="{FF2B5EF4-FFF2-40B4-BE49-F238E27FC236}">
                  <a16:creationId xmlns:a16="http://schemas.microsoft.com/office/drawing/2014/main" id="{329A26B9-051A-47C8-F7B7-C4BDC82357E4}"/>
                </a:ext>
              </a:extLst>
            </p:cNvPr>
            <p:cNvSpPr/>
            <p:nvPr/>
          </p:nvSpPr>
          <p:spPr>
            <a:xfrm>
              <a:off x="8092094" y="3612765"/>
              <a:ext cx="137293" cy="105927"/>
            </a:xfrm>
            <a:custGeom>
              <a:avLst/>
              <a:gdLst>
                <a:gd name="connsiteX0" fmla="*/ 44834 w 137293"/>
                <a:gd name="connsiteY0" fmla="*/ 78991 h 105927"/>
                <a:gd name="connsiteX1" fmla="*/ 13468 w 137293"/>
                <a:gd name="connsiteY1" fmla="*/ 47625 h 105927"/>
                <a:gd name="connsiteX2" fmla="*/ 0 w 137293"/>
                <a:gd name="connsiteY2" fmla="*/ 61093 h 105927"/>
                <a:gd name="connsiteX3" fmla="*/ 44834 w 137293"/>
                <a:gd name="connsiteY3" fmla="*/ 105928 h 105927"/>
                <a:gd name="connsiteX4" fmla="*/ 137293 w 137293"/>
                <a:gd name="connsiteY4" fmla="*/ 13468 h 105927"/>
                <a:gd name="connsiteX5" fmla="*/ 123825 w 137293"/>
                <a:gd name="connsiteY5" fmla="*/ 0 h 105927"/>
                <a:gd name="connsiteX6" fmla="*/ 44834 w 137293"/>
                <a:gd name="connsiteY6" fmla="*/ 78991 h 105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293" h="105927">
                  <a:moveTo>
                    <a:pt x="44834" y="78991"/>
                  </a:moveTo>
                  <a:lnTo>
                    <a:pt x="13468" y="47625"/>
                  </a:lnTo>
                  <a:lnTo>
                    <a:pt x="0" y="61093"/>
                  </a:lnTo>
                  <a:lnTo>
                    <a:pt x="44834" y="105928"/>
                  </a:lnTo>
                  <a:lnTo>
                    <a:pt x="137293" y="13468"/>
                  </a:lnTo>
                  <a:lnTo>
                    <a:pt x="123825" y="0"/>
                  </a:lnTo>
                  <a:lnTo>
                    <a:pt x="44834" y="7899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Freeform: Shape 63">
              <a:extLst>
                <a:ext uri="{FF2B5EF4-FFF2-40B4-BE49-F238E27FC236}">
                  <a16:creationId xmlns:a16="http://schemas.microsoft.com/office/drawing/2014/main" id="{CA7279DE-919B-9839-DD71-DEE0FF8A3AEE}"/>
                </a:ext>
              </a:extLst>
            </p:cNvPr>
            <p:cNvSpPr/>
            <p:nvPr/>
          </p:nvSpPr>
          <p:spPr>
            <a:xfrm>
              <a:off x="8289329" y="3667125"/>
              <a:ext cx="180975" cy="19050"/>
            </a:xfrm>
            <a:custGeom>
              <a:avLst/>
              <a:gdLst>
                <a:gd name="connsiteX0" fmla="*/ 0 w 180975"/>
                <a:gd name="connsiteY0" fmla="*/ 0 h 19050"/>
                <a:gd name="connsiteX1" fmla="*/ 180975 w 180975"/>
                <a:gd name="connsiteY1" fmla="*/ 0 h 19050"/>
                <a:gd name="connsiteX2" fmla="*/ 180975 w 180975"/>
                <a:gd name="connsiteY2" fmla="*/ 19050 h 19050"/>
                <a:gd name="connsiteX3" fmla="*/ 0 w 18097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80975" h="19050">
                  <a:moveTo>
                    <a:pt x="0" y="0"/>
                  </a:moveTo>
                  <a:lnTo>
                    <a:pt x="180975" y="0"/>
                  </a:lnTo>
                  <a:lnTo>
                    <a:pt x="180975" y="19050"/>
                  </a:lnTo>
                  <a:lnTo>
                    <a:pt x="0" y="1905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Freeform: Shape 64">
              <a:extLst>
                <a:ext uri="{FF2B5EF4-FFF2-40B4-BE49-F238E27FC236}">
                  <a16:creationId xmlns:a16="http://schemas.microsoft.com/office/drawing/2014/main" id="{0ADDCA33-7BBC-958C-CC78-C7167EDE34FF}"/>
                </a:ext>
              </a:extLst>
            </p:cNvPr>
            <p:cNvSpPr/>
            <p:nvPr/>
          </p:nvSpPr>
          <p:spPr>
            <a:xfrm>
              <a:off x="8092094" y="3755640"/>
              <a:ext cx="137293" cy="105927"/>
            </a:xfrm>
            <a:custGeom>
              <a:avLst/>
              <a:gdLst>
                <a:gd name="connsiteX0" fmla="*/ 44834 w 137293"/>
                <a:gd name="connsiteY0" fmla="*/ 78991 h 105927"/>
                <a:gd name="connsiteX1" fmla="*/ 13468 w 137293"/>
                <a:gd name="connsiteY1" fmla="*/ 47625 h 105927"/>
                <a:gd name="connsiteX2" fmla="*/ 0 w 137293"/>
                <a:gd name="connsiteY2" fmla="*/ 61093 h 105927"/>
                <a:gd name="connsiteX3" fmla="*/ 44834 w 137293"/>
                <a:gd name="connsiteY3" fmla="*/ 105928 h 105927"/>
                <a:gd name="connsiteX4" fmla="*/ 137293 w 137293"/>
                <a:gd name="connsiteY4" fmla="*/ 13468 h 105927"/>
                <a:gd name="connsiteX5" fmla="*/ 123825 w 137293"/>
                <a:gd name="connsiteY5" fmla="*/ 0 h 105927"/>
                <a:gd name="connsiteX6" fmla="*/ 44834 w 137293"/>
                <a:gd name="connsiteY6" fmla="*/ 78991 h 105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293" h="105927">
                  <a:moveTo>
                    <a:pt x="44834" y="78991"/>
                  </a:moveTo>
                  <a:lnTo>
                    <a:pt x="13468" y="47625"/>
                  </a:lnTo>
                  <a:lnTo>
                    <a:pt x="0" y="61093"/>
                  </a:lnTo>
                  <a:lnTo>
                    <a:pt x="44834" y="105928"/>
                  </a:lnTo>
                  <a:lnTo>
                    <a:pt x="137293" y="13468"/>
                  </a:lnTo>
                  <a:lnTo>
                    <a:pt x="123825" y="0"/>
                  </a:lnTo>
                  <a:lnTo>
                    <a:pt x="44834" y="7899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Freeform: Shape 65">
              <a:extLst>
                <a:ext uri="{FF2B5EF4-FFF2-40B4-BE49-F238E27FC236}">
                  <a16:creationId xmlns:a16="http://schemas.microsoft.com/office/drawing/2014/main" id="{94395429-A2CD-4644-EFA9-FF0A54D69CFF}"/>
                </a:ext>
              </a:extLst>
            </p:cNvPr>
            <p:cNvSpPr/>
            <p:nvPr/>
          </p:nvSpPr>
          <p:spPr>
            <a:xfrm>
              <a:off x="8289329" y="3810000"/>
              <a:ext cx="180975" cy="19050"/>
            </a:xfrm>
            <a:custGeom>
              <a:avLst/>
              <a:gdLst>
                <a:gd name="connsiteX0" fmla="*/ 0 w 180975"/>
                <a:gd name="connsiteY0" fmla="*/ 0 h 19050"/>
                <a:gd name="connsiteX1" fmla="*/ 180975 w 180975"/>
                <a:gd name="connsiteY1" fmla="*/ 0 h 19050"/>
                <a:gd name="connsiteX2" fmla="*/ 180975 w 180975"/>
                <a:gd name="connsiteY2" fmla="*/ 19050 h 19050"/>
                <a:gd name="connsiteX3" fmla="*/ 0 w 18097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80975" h="19050">
                  <a:moveTo>
                    <a:pt x="0" y="0"/>
                  </a:moveTo>
                  <a:lnTo>
                    <a:pt x="180975" y="0"/>
                  </a:lnTo>
                  <a:lnTo>
                    <a:pt x="180975" y="19050"/>
                  </a:lnTo>
                  <a:lnTo>
                    <a:pt x="0" y="1905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Freeform: Shape 66">
              <a:extLst>
                <a:ext uri="{FF2B5EF4-FFF2-40B4-BE49-F238E27FC236}">
                  <a16:creationId xmlns:a16="http://schemas.microsoft.com/office/drawing/2014/main" id="{C9D63862-9254-E677-2305-A7A491654D37}"/>
                </a:ext>
              </a:extLst>
            </p:cNvPr>
            <p:cNvSpPr/>
            <p:nvPr/>
          </p:nvSpPr>
          <p:spPr>
            <a:xfrm>
              <a:off x="8092094" y="3898515"/>
              <a:ext cx="137293" cy="105927"/>
            </a:xfrm>
            <a:custGeom>
              <a:avLst/>
              <a:gdLst>
                <a:gd name="connsiteX0" fmla="*/ 44834 w 137293"/>
                <a:gd name="connsiteY0" fmla="*/ 78991 h 105927"/>
                <a:gd name="connsiteX1" fmla="*/ 13468 w 137293"/>
                <a:gd name="connsiteY1" fmla="*/ 47625 h 105927"/>
                <a:gd name="connsiteX2" fmla="*/ 0 w 137293"/>
                <a:gd name="connsiteY2" fmla="*/ 61093 h 105927"/>
                <a:gd name="connsiteX3" fmla="*/ 44834 w 137293"/>
                <a:gd name="connsiteY3" fmla="*/ 105928 h 105927"/>
                <a:gd name="connsiteX4" fmla="*/ 137293 w 137293"/>
                <a:gd name="connsiteY4" fmla="*/ 13468 h 105927"/>
                <a:gd name="connsiteX5" fmla="*/ 123825 w 137293"/>
                <a:gd name="connsiteY5" fmla="*/ 0 h 105927"/>
                <a:gd name="connsiteX6" fmla="*/ 44834 w 137293"/>
                <a:gd name="connsiteY6" fmla="*/ 78991 h 105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293" h="105927">
                  <a:moveTo>
                    <a:pt x="44834" y="78991"/>
                  </a:moveTo>
                  <a:lnTo>
                    <a:pt x="13468" y="47625"/>
                  </a:lnTo>
                  <a:lnTo>
                    <a:pt x="0" y="61093"/>
                  </a:lnTo>
                  <a:lnTo>
                    <a:pt x="44834" y="105928"/>
                  </a:lnTo>
                  <a:lnTo>
                    <a:pt x="137293" y="13468"/>
                  </a:lnTo>
                  <a:lnTo>
                    <a:pt x="123825" y="0"/>
                  </a:lnTo>
                  <a:lnTo>
                    <a:pt x="44834" y="7899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Freeform: Shape 67">
              <a:extLst>
                <a:ext uri="{FF2B5EF4-FFF2-40B4-BE49-F238E27FC236}">
                  <a16:creationId xmlns:a16="http://schemas.microsoft.com/office/drawing/2014/main" id="{3E1B1A05-8307-3761-F681-BFA6592EEB1A}"/>
                </a:ext>
              </a:extLst>
            </p:cNvPr>
            <p:cNvSpPr/>
            <p:nvPr/>
          </p:nvSpPr>
          <p:spPr>
            <a:xfrm>
              <a:off x="8289329" y="3952875"/>
              <a:ext cx="180975" cy="19050"/>
            </a:xfrm>
            <a:custGeom>
              <a:avLst/>
              <a:gdLst>
                <a:gd name="connsiteX0" fmla="*/ 0 w 180975"/>
                <a:gd name="connsiteY0" fmla="*/ 0 h 19050"/>
                <a:gd name="connsiteX1" fmla="*/ 180975 w 180975"/>
                <a:gd name="connsiteY1" fmla="*/ 0 h 19050"/>
                <a:gd name="connsiteX2" fmla="*/ 180975 w 180975"/>
                <a:gd name="connsiteY2" fmla="*/ 19050 h 19050"/>
                <a:gd name="connsiteX3" fmla="*/ 0 w 18097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80975" h="19050">
                  <a:moveTo>
                    <a:pt x="0" y="0"/>
                  </a:moveTo>
                  <a:lnTo>
                    <a:pt x="180975" y="0"/>
                  </a:lnTo>
                  <a:lnTo>
                    <a:pt x="180975" y="19050"/>
                  </a:lnTo>
                  <a:lnTo>
                    <a:pt x="0" y="1905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Freeform: Shape 68">
              <a:extLst>
                <a:ext uri="{FF2B5EF4-FFF2-40B4-BE49-F238E27FC236}">
                  <a16:creationId xmlns:a16="http://schemas.microsoft.com/office/drawing/2014/main" id="{D06482E8-EEBB-8AD5-0C11-73F3C811C704}"/>
                </a:ext>
              </a:extLst>
            </p:cNvPr>
            <p:cNvSpPr/>
            <p:nvPr/>
          </p:nvSpPr>
          <p:spPr>
            <a:xfrm>
              <a:off x="8092094" y="4041390"/>
              <a:ext cx="137293" cy="105927"/>
            </a:xfrm>
            <a:custGeom>
              <a:avLst/>
              <a:gdLst>
                <a:gd name="connsiteX0" fmla="*/ 44834 w 137293"/>
                <a:gd name="connsiteY0" fmla="*/ 78991 h 105927"/>
                <a:gd name="connsiteX1" fmla="*/ 13468 w 137293"/>
                <a:gd name="connsiteY1" fmla="*/ 47625 h 105927"/>
                <a:gd name="connsiteX2" fmla="*/ 0 w 137293"/>
                <a:gd name="connsiteY2" fmla="*/ 61093 h 105927"/>
                <a:gd name="connsiteX3" fmla="*/ 44834 w 137293"/>
                <a:gd name="connsiteY3" fmla="*/ 105928 h 105927"/>
                <a:gd name="connsiteX4" fmla="*/ 137293 w 137293"/>
                <a:gd name="connsiteY4" fmla="*/ 13468 h 105927"/>
                <a:gd name="connsiteX5" fmla="*/ 123825 w 137293"/>
                <a:gd name="connsiteY5" fmla="*/ 0 h 105927"/>
                <a:gd name="connsiteX6" fmla="*/ 44834 w 137293"/>
                <a:gd name="connsiteY6" fmla="*/ 78991 h 105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293" h="105927">
                  <a:moveTo>
                    <a:pt x="44834" y="78991"/>
                  </a:moveTo>
                  <a:lnTo>
                    <a:pt x="13468" y="47625"/>
                  </a:lnTo>
                  <a:lnTo>
                    <a:pt x="0" y="61093"/>
                  </a:lnTo>
                  <a:lnTo>
                    <a:pt x="44834" y="105928"/>
                  </a:lnTo>
                  <a:lnTo>
                    <a:pt x="137293" y="13468"/>
                  </a:lnTo>
                  <a:lnTo>
                    <a:pt x="123825" y="0"/>
                  </a:lnTo>
                  <a:lnTo>
                    <a:pt x="44834" y="7899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Freeform: Shape 69">
              <a:extLst>
                <a:ext uri="{FF2B5EF4-FFF2-40B4-BE49-F238E27FC236}">
                  <a16:creationId xmlns:a16="http://schemas.microsoft.com/office/drawing/2014/main" id="{C5DD691D-17C5-DF92-31C4-F9BE5D67370B}"/>
                </a:ext>
              </a:extLst>
            </p:cNvPr>
            <p:cNvSpPr/>
            <p:nvPr/>
          </p:nvSpPr>
          <p:spPr>
            <a:xfrm>
              <a:off x="8289329" y="4095750"/>
              <a:ext cx="180975" cy="19050"/>
            </a:xfrm>
            <a:custGeom>
              <a:avLst/>
              <a:gdLst>
                <a:gd name="connsiteX0" fmla="*/ 0 w 180975"/>
                <a:gd name="connsiteY0" fmla="*/ 0 h 19050"/>
                <a:gd name="connsiteX1" fmla="*/ 180975 w 180975"/>
                <a:gd name="connsiteY1" fmla="*/ 0 h 19050"/>
                <a:gd name="connsiteX2" fmla="*/ 180975 w 180975"/>
                <a:gd name="connsiteY2" fmla="*/ 19050 h 19050"/>
                <a:gd name="connsiteX3" fmla="*/ 0 w 18097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80975" h="19050">
                  <a:moveTo>
                    <a:pt x="0" y="0"/>
                  </a:moveTo>
                  <a:lnTo>
                    <a:pt x="180975" y="0"/>
                  </a:lnTo>
                  <a:lnTo>
                    <a:pt x="180975" y="19050"/>
                  </a:lnTo>
                  <a:lnTo>
                    <a:pt x="0" y="1905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Freeform: Shape 70">
              <a:extLst>
                <a:ext uri="{FF2B5EF4-FFF2-40B4-BE49-F238E27FC236}">
                  <a16:creationId xmlns:a16="http://schemas.microsoft.com/office/drawing/2014/main" id="{9A4B58F5-A1FA-0739-9262-5D334D2F483F}"/>
                </a:ext>
              </a:extLst>
            </p:cNvPr>
            <p:cNvSpPr/>
            <p:nvPr/>
          </p:nvSpPr>
          <p:spPr>
            <a:xfrm>
              <a:off x="7994054" y="3505200"/>
              <a:ext cx="571500" cy="762000"/>
            </a:xfrm>
            <a:custGeom>
              <a:avLst/>
              <a:gdLst>
                <a:gd name="connsiteX0" fmla="*/ 0 w 571500"/>
                <a:gd name="connsiteY0" fmla="*/ 762000 h 762000"/>
                <a:gd name="connsiteX1" fmla="*/ 571500 w 571500"/>
                <a:gd name="connsiteY1" fmla="*/ 762000 h 762000"/>
                <a:gd name="connsiteX2" fmla="*/ 571500 w 571500"/>
                <a:gd name="connsiteY2" fmla="*/ 0 h 762000"/>
                <a:gd name="connsiteX3" fmla="*/ 0 w 571500"/>
                <a:gd name="connsiteY3" fmla="*/ 0 h 762000"/>
                <a:gd name="connsiteX4" fmla="*/ 19050 w 571500"/>
                <a:gd name="connsiteY4" fmla="*/ 19050 h 762000"/>
                <a:gd name="connsiteX5" fmla="*/ 552450 w 571500"/>
                <a:gd name="connsiteY5" fmla="*/ 19050 h 762000"/>
                <a:gd name="connsiteX6" fmla="*/ 552450 w 571500"/>
                <a:gd name="connsiteY6" fmla="*/ 742950 h 762000"/>
                <a:gd name="connsiteX7" fmla="*/ 19050 w 571500"/>
                <a:gd name="connsiteY7" fmla="*/ 74295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0" h="762000">
                  <a:moveTo>
                    <a:pt x="0" y="762000"/>
                  </a:moveTo>
                  <a:lnTo>
                    <a:pt x="571500" y="762000"/>
                  </a:lnTo>
                  <a:lnTo>
                    <a:pt x="571500" y="0"/>
                  </a:lnTo>
                  <a:lnTo>
                    <a:pt x="0" y="0"/>
                  </a:lnTo>
                  <a:close/>
                  <a:moveTo>
                    <a:pt x="19050" y="19050"/>
                  </a:moveTo>
                  <a:lnTo>
                    <a:pt x="552450" y="19050"/>
                  </a:lnTo>
                  <a:lnTo>
                    <a:pt x="552450" y="742950"/>
                  </a:lnTo>
                  <a:lnTo>
                    <a:pt x="19050" y="74295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2" name="Graphic 96" descr="Rating 3 Star outline">
            <a:extLst>
              <a:ext uri="{FF2B5EF4-FFF2-40B4-BE49-F238E27FC236}">
                <a16:creationId xmlns:a16="http://schemas.microsoft.com/office/drawing/2014/main" id="{E876975B-002B-6D52-C12C-B3BAFE14426B}"/>
              </a:ext>
            </a:extLst>
          </p:cNvPr>
          <p:cNvSpPr/>
          <p:nvPr/>
        </p:nvSpPr>
        <p:spPr>
          <a:xfrm>
            <a:off x="812852" y="5666216"/>
            <a:ext cx="584382" cy="196911"/>
          </a:xfrm>
          <a:custGeom>
            <a:avLst/>
            <a:gdLst>
              <a:gd name="connsiteX0" fmla="*/ 765572 w 876300"/>
              <a:gd name="connsiteY0" fmla="*/ 110728 h 295275"/>
              <a:gd name="connsiteX1" fmla="*/ 728663 w 876300"/>
              <a:gd name="connsiteY1" fmla="*/ 0 h 295275"/>
              <a:gd name="connsiteX2" fmla="*/ 691753 w 876300"/>
              <a:gd name="connsiteY2" fmla="*/ 110728 h 295275"/>
              <a:gd name="connsiteX3" fmla="*/ 475059 w 876300"/>
              <a:gd name="connsiteY3" fmla="*/ 110728 h 295275"/>
              <a:gd name="connsiteX4" fmla="*/ 438150 w 876300"/>
              <a:gd name="connsiteY4" fmla="*/ 0 h 295275"/>
              <a:gd name="connsiteX5" fmla="*/ 401241 w 876300"/>
              <a:gd name="connsiteY5" fmla="*/ 110728 h 295275"/>
              <a:gd name="connsiteX6" fmla="*/ 184547 w 876300"/>
              <a:gd name="connsiteY6" fmla="*/ 110728 h 295275"/>
              <a:gd name="connsiteX7" fmla="*/ 147638 w 876300"/>
              <a:gd name="connsiteY7" fmla="*/ 0 h 295275"/>
              <a:gd name="connsiteX8" fmla="*/ 110728 w 876300"/>
              <a:gd name="connsiteY8" fmla="*/ 110728 h 295275"/>
              <a:gd name="connsiteX9" fmla="*/ 0 w 876300"/>
              <a:gd name="connsiteY9" fmla="*/ 110728 h 295275"/>
              <a:gd name="connsiteX10" fmla="*/ 84887 w 876300"/>
              <a:gd name="connsiteY10" fmla="*/ 184547 h 295275"/>
              <a:gd name="connsiteX11" fmla="*/ 51673 w 876300"/>
              <a:gd name="connsiteY11" fmla="*/ 295275 h 295275"/>
              <a:gd name="connsiteX12" fmla="*/ 147638 w 876300"/>
              <a:gd name="connsiteY12" fmla="*/ 228838 h 295275"/>
              <a:gd name="connsiteX13" fmla="*/ 243602 w 876300"/>
              <a:gd name="connsiteY13" fmla="*/ 295275 h 295275"/>
              <a:gd name="connsiteX14" fmla="*/ 210388 w 876300"/>
              <a:gd name="connsiteY14" fmla="*/ 184547 h 295275"/>
              <a:gd name="connsiteX15" fmla="*/ 292827 w 876300"/>
              <a:gd name="connsiteY15" fmla="*/ 112852 h 295275"/>
              <a:gd name="connsiteX16" fmla="*/ 292960 w 876300"/>
              <a:gd name="connsiteY16" fmla="*/ 112852 h 295275"/>
              <a:gd name="connsiteX17" fmla="*/ 375399 w 876300"/>
              <a:gd name="connsiteY17" fmla="*/ 184547 h 295275"/>
              <a:gd name="connsiteX18" fmla="*/ 342186 w 876300"/>
              <a:gd name="connsiteY18" fmla="*/ 295275 h 295275"/>
              <a:gd name="connsiteX19" fmla="*/ 438150 w 876300"/>
              <a:gd name="connsiteY19" fmla="*/ 228838 h 295275"/>
              <a:gd name="connsiteX20" fmla="*/ 534114 w 876300"/>
              <a:gd name="connsiteY20" fmla="*/ 295275 h 295275"/>
              <a:gd name="connsiteX21" fmla="*/ 500901 w 876300"/>
              <a:gd name="connsiteY21" fmla="*/ 184547 h 295275"/>
              <a:gd name="connsiteX22" fmla="*/ 583340 w 876300"/>
              <a:gd name="connsiteY22" fmla="*/ 112852 h 295275"/>
              <a:gd name="connsiteX23" fmla="*/ 583473 w 876300"/>
              <a:gd name="connsiteY23" fmla="*/ 112852 h 295275"/>
              <a:gd name="connsiteX24" fmla="*/ 665921 w 876300"/>
              <a:gd name="connsiteY24" fmla="*/ 184547 h 295275"/>
              <a:gd name="connsiteX25" fmla="*/ 632698 w 876300"/>
              <a:gd name="connsiteY25" fmla="*/ 295275 h 295275"/>
              <a:gd name="connsiteX26" fmla="*/ 728663 w 876300"/>
              <a:gd name="connsiteY26" fmla="*/ 228838 h 295275"/>
              <a:gd name="connsiteX27" fmla="*/ 824627 w 876300"/>
              <a:gd name="connsiteY27" fmla="*/ 295275 h 295275"/>
              <a:gd name="connsiteX28" fmla="*/ 791413 w 876300"/>
              <a:gd name="connsiteY28" fmla="*/ 184547 h 295275"/>
              <a:gd name="connsiteX29" fmla="*/ 876300 w 876300"/>
              <a:gd name="connsiteY29" fmla="*/ 110728 h 295275"/>
              <a:gd name="connsiteX30" fmla="*/ 188595 w 876300"/>
              <a:gd name="connsiteY30" fmla="*/ 178241 h 295275"/>
              <a:gd name="connsiteX31" fmla="*/ 209712 w 876300"/>
              <a:gd name="connsiteY31" fmla="*/ 248650 h 295275"/>
              <a:gd name="connsiteX32" fmla="*/ 147638 w 876300"/>
              <a:gd name="connsiteY32" fmla="*/ 205664 h 295275"/>
              <a:gd name="connsiteX33" fmla="*/ 85554 w 876300"/>
              <a:gd name="connsiteY33" fmla="*/ 248650 h 295275"/>
              <a:gd name="connsiteX34" fmla="*/ 106680 w 876300"/>
              <a:gd name="connsiteY34" fmla="*/ 178241 h 295275"/>
              <a:gd name="connsiteX35" fmla="*/ 50940 w 876300"/>
              <a:gd name="connsiteY35" fmla="*/ 129778 h 295275"/>
              <a:gd name="connsiteX36" fmla="*/ 124463 w 876300"/>
              <a:gd name="connsiteY36" fmla="*/ 129778 h 295275"/>
              <a:gd name="connsiteX37" fmla="*/ 147638 w 876300"/>
              <a:gd name="connsiteY37" fmla="*/ 60246 h 295275"/>
              <a:gd name="connsiteX38" fmla="*/ 170812 w 876300"/>
              <a:gd name="connsiteY38" fmla="*/ 129778 h 295275"/>
              <a:gd name="connsiteX39" fmla="*/ 244335 w 876300"/>
              <a:gd name="connsiteY39" fmla="*/ 129778 h 295275"/>
              <a:gd name="connsiteX40" fmla="*/ 479108 w 876300"/>
              <a:gd name="connsiteY40" fmla="*/ 178241 h 295275"/>
              <a:gd name="connsiteX41" fmla="*/ 500234 w 876300"/>
              <a:gd name="connsiteY41" fmla="*/ 248650 h 295275"/>
              <a:gd name="connsiteX42" fmla="*/ 438150 w 876300"/>
              <a:gd name="connsiteY42" fmla="*/ 205664 h 295275"/>
              <a:gd name="connsiteX43" fmla="*/ 376066 w 876300"/>
              <a:gd name="connsiteY43" fmla="*/ 248650 h 295275"/>
              <a:gd name="connsiteX44" fmla="*/ 397193 w 876300"/>
              <a:gd name="connsiteY44" fmla="*/ 178241 h 295275"/>
              <a:gd name="connsiteX45" fmla="*/ 341462 w 876300"/>
              <a:gd name="connsiteY45" fmla="*/ 129778 h 295275"/>
              <a:gd name="connsiteX46" fmla="*/ 414985 w 876300"/>
              <a:gd name="connsiteY46" fmla="*/ 129778 h 295275"/>
              <a:gd name="connsiteX47" fmla="*/ 438150 w 876300"/>
              <a:gd name="connsiteY47" fmla="*/ 60246 h 295275"/>
              <a:gd name="connsiteX48" fmla="*/ 461324 w 876300"/>
              <a:gd name="connsiteY48" fmla="*/ 129778 h 295275"/>
              <a:gd name="connsiteX49" fmla="*/ 534848 w 876300"/>
              <a:gd name="connsiteY49" fmla="*/ 129778 h 295275"/>
              <a:gd name="connsiteX50" fmla="*/ 790746 w 876300"/>
              <a:gd name="connsiteY50" fmla="*/ 248650 h 295275"/>
              <a:gd name="connsiteX51" fmla="*/ 728663 w 876300"/>
              <a:gd name="connsiteY51" fmla="*/ 205664 h 295275"/>
              <a:gd name="connsiteX52" fmla="*/ 666579 w 876300"/>
              <a:gd name="connsiteY52" fmla="*/ 248650 h 295275"/>
              <a:gd name="connsiteX53" fmla="*/ 687705 w 876300"/>
              <a:gd name="connsiteY53" fmla="*/ 178241 h 295275"/>
              <a:gd name="connsiteX54" fmla="*/ 631974 w 876300"/>
              <a:gd name="connsiteY54" fmla="*/ 129778 h 295275"/>
              <a:gd name="connsiteX55" fmla="*/ 705498 w 876300"/>
              <a:gd name="connsiteY55" fmla="*/ 129778 h 295275"/>
              <a:gd name="connsiteX56" fmla="*/ 728672 w 876300"/>
              <a:gd name="connsiteY56" fmla="*/ 60246 h 295275"/>
              <a:gd name="connsiteX57" fmla="*/ 751846 w 876300"/>
              <a:gd name="connsiteY57" fmla="*/ 129778 h 295275"/>
              <a:gd name="connsiteX58" fmla="*/ 825370 w 876300"/>
              <a:gd name="connsiteY58" fmla="*/ 129778 h 295275"/>
              <a:gd name="connsiteX59" fmla="*/ 769620 w 876300"/>
              <a:gd name="connsiteY59" fmla="*/ 178241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876300" h="295275">
                <a:moveTo>
                  <a:pt x="765572" y="110728"/>
                </a:moveTo>
                <a:lnTo>
                  <a:pt x="728663" y="0"/>
                </a:lnTo>
                <a:lnTo>
                  <a:pt x="691753" y="110728"/>
                </a:lnTo>
                <a:lnTo>
                  <a:pt x="475059" y="110728"/>
                </a:lnTo>
                <a:lnTo>
                  <a:pt x="438150" y="0"/>
                </a:lnTo>
                <a:lnTo>
                  <a:pt x="401241" y="110728"/>
                </a:lnTo>
                <a:lnTo>
                  <a:pt x="184547" y="110728"/>
                </a:lnTo>
                <a:lnTo>
                  <a:pt x="147638" y="0"/>
                </a:lnTo>
                <a:lnTo>
                  <a:pt x="110728" y="110728"/>
                </a:lnTo>
                <a:lnTo>
                  <a:pt x="0" y="110728"/>
                </a:lnTo>
                <a:lnTo>
                  <a:pt x="84887" y="184547"/>
                </a:lnTo>
                <a:lnTo>
                  <a:pt x="51673" y="295275"/>
                </a:lnTo>
                <a:lnTo>
                  <a:pt x="147638" y="228838"/>
                </a:lnTo>
                <a:lnTo>
                  <a:pt x="243602" y="295275"/>
                </a:lnTo>
                <a:lnTo>
                  <a:pt x="210388" y="184547"/>
                </a:lnTo>
                <a:lnTo>
                  <a:pt x="292827" y="112852"/>
                </a:lnTo>
                <a:lnTo>
                  <a:pt x="292960" y="112852"/>
                </a:lnTo>
                <a:lnTo>
                  <a:pt x="375399" y="184547"/>
                </a:lnTo>
                <a:lnTo>
                  <a:pt x="342186" y="295275"/>
                </a:lnTo>
                <a:lnTo>
                  <a:pt x="438150" y="228838"/>
                </a:lnTo>
                <a:lnTo>
                  <a:pt x="534114" y="295275"/>
                </a:lnTo>
                <a:lnTo>
                  <a:pt x="500901" y="184547"/>
                </a:lnTo>
                <a:lnTo>
                  <a:pt x="583340" y="112852"/>
                </a:lnTo>
                <a:lnTo>
                  <a:pt x="583473" y="112852"/>
                </a:lnTo>
                <a:lnTo>
                  <a:pt x="665921" y="184547"/>
                </a:lnTo>
                <a:lnTo>
                  <a:pt x="632698" y="295275"/>
                </a:lnTo>
                <a:lnTo>
                  <a:pt x="728663" y="228838"/>
                </a:lnTo>
                <a:lnTo>
                  <a:pt x="824627" y="295275"/>
                </a:lnTo>
                <a:lnTo>
                  <a:pt x="791413" y="184547"/>
                </a:lnTo>
                <a:lnTo>
                  <a:pt x="876300" y="110728"/>
                </a:lnTo>
                <a:close/>
                <a:moveTo>
                  <a:pt x="188595" y="178241"/>
                </a:moveTo>
                <a:lnTo>
                  <a:pt x="209712" y="248650"/>
                </a:lnTo>
                <a:lnTo>
                  <a:pt x="147638" y="205664"/>
                </a:lnTo>
                <a:lnTo>
                  <a:pt x="85554" y="248650"/>
                </a:lnTo>
                <a:lnTo>
                  <a:pt x="106680" y="178241"/>
                </a:lnTo>
                <a:lnTo>
                  <a:pt x="50940" y="129778"/>
                </a:lnTo>
                <a:lnTo>
                  <a:pt x="124463" y="129778"/>
                </a:lnTo>
                <a:lnTo>
                  <a:pt x="147638" y="60246"/>
                </a:lnTo>
                <a:lnTo>
                  <a:pt x="170812" y="129778"/>
                </a:lnTo>
                <a:lnTo>
                  <a:pt x="244335" y="129778"/>
                </a:lnTo>
                <a:close/>
                <a:moveTo>
                  <a:pt x="479108" y="178241"/>
                </a:moveTo>
                <a:lnTo>
                  <a:pt x="500234" y="248650"/>
                </a:lnTo>
                <a:lnTo>
                  <a:pt x="438150" y="205664"/>
                </a:lnTo>
                <a:lnTo>
                  <a:pt x="376066" y="248650"/>
                </a:lnTo>
                <a:lnTo>
                  <a:pt x="397193" y="178241"/>
                </a:lnTo>
                <a:lnTo>
                  <a:pt x="341462" y="129778"/>
                </a:lnTo>
                <a:lnTo>
                  <a:pt x="414985" y="129778"/>
                </a:lnTo>
                <a:lnTo>
                  <a:pt x="438150" y="60246"/>
                </a:lnTo>
                <a:lnTo>
                  <a:pt x="461324" y="129778"/>
                </a:lnTo>
                <a:lnTo>
                  <a:pt x="534848" y="129778"/>
                </a:lnTo>
                <a:close/>
                <a:moveTo>
                  <a:pt x="790746" y="248650"/>
                </a:moveTo>
                <a:lnTo>
                  <a:pt x="728663" y="205664"/>
                </a:lnTo>
                <a:lnTo>
                  <a:pt x="666579" y="248650"/>
                </a:lnTo>
                <a:lnTo>
                  <a:pt x="687705" y="178241"/>
                </a:lnTo>
                <a:lnTo>
                  <a:pt x="631974" y="129778"/>
                </a:lnTo>
                <a:lnTo>
                  <a:pt x="705498" y="129778"/>
                </a:lnTo>
                <a:lnTo>
                  <a:pt x="728672" y="60246"/>
                </a:lnTo>
                <a:lnTo>
                  <a:pt x="751846" y="129778"/>
                </a:lnTo>
                <a:lnTo>
                  <a:pt x="825370" y="129778"/>
                </a:lnTo>
                <a:lnTo>
                  <a:pt x="769620" y="178241"/>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Graphic 60" descr="Heartbeat outline">
            <a:extLst>
              <a:ext uri="{FF2B5EF4-FFF2-40B4-BE49-F238E27FC236}">
                <a16:creationId xmlns:a16="http://schemas.microsoft.com/office/drawing/2014/main" id="{36E32CDE-BC34-8B9D-683A-012399307607}"/>
              </a:ext>
            </a:extLst>
          </p:cNvPr>
          <p:cNvSpPr/>
          <p:nvPr/>
        </p:nvSpPr>
        <p:spPr>
          <a:xfrm>
            <a:off x="850964" y="3274383"/>
            <a:ext cx="508158" cy="309235"/>
          </a:xfrm>
          <a:custGeom>
            <a:avLst/>
            <a:gdLst>
              <a:gd name="connsiteX0" fmla="*/ 223774 w 508158"/>
              <a:gd name="connsiteY0" fmla="*/ 309235 h 309235"/>
              <a:gd name="connsiteX1" fmla="*/ 223247 w 508158"/>
              <a:gd name="connsiteY1" fmla="*/ 309235 h 309235"/>
              <a:gd name="connsiteX2" fmla="*/ 217530 w 508158"/>
              <a:gd name="connsiteY2" fmla="*/ 304154 h 309235"/>
              <a:gd name="connsiteX3" fmla="*/ 162687 w 508158"/>
              <a:gd name="connsiteY3" fmla="*/ 30879 h 309235"/>
              <a:gd name="connsiteX4" fmla="*/ 162566 w 508158"/>
              <a:gd name="connsiteY4" fmla="*/ 30879 h 309235"/>
              <a:gd name="connsiteX5" fmla="*/ 119493 w 508158"/>
              <a:gd name="connsiteY5" fmla="*/ 156680 h 309235"/>
              <a:gd name="connsiteX6" fmla="*/ 113478 w 508158"/>
              <a:gd name="connsiteY6" fmla="*/ 160974 h 309235"/>
              <a:gd name="connsiteX7" fmla="*/ 0 w 508158"/>
              <a:gd name="connsiteY7" fmla="*/ 160974 h 309235"/>
              <a:gd name="connsiteX8" fmla="*/ 0 w 508158"/>
              <a:gd name="connsiteY8" fmla="*/ 148270 h 309235"/>
              <a:gd name="connsiteX9" fmla="*/ 108936 w 508158"/>
              <a:gd name="connsiteY9" fmla="*/ 148270 h 309235"/>
              <a:gd name="connsiteX10" fmla="*/ 158228 w 508158"/>
              <a:gd name="connsiteY10" fmla="*/ 4302 h 309235"/>
              <a:gd name="connsiteX11" fmla="*/ 166291 w 508158"/>
              <a:gd name="connsiteY11" fmla="*/ 342 h 309235"/>
              <a:gd name="connsiteX12" fmla="*/ 170468 w 508158"/>
              <a:gd name="connsiteY12" fmla="*/ 5109 h 309235"/>
              <a:gd name="connsiteX13" fmla="*/ 225629 w 508158"/>
              <a:gd name="connsiteY13" fmla="*/ 279870 h 309235"/>
              <a:gd name="connsiteX14" fmla="*/ 225749 w 508158"/>
              <a:gd name="connsiteY14" fmla="*/ 279870 h 309235"/>
              <a:gd name="connsiteX15" fmla="*/ 305994 w 508158"/>
              <a:gd name="connsiteY15" fmla="*/ 69543 h 309235"/>
              <a:gd name="connsiteX16" fmla="*/ 312200 w 508158"/>
              <a:gd name="connsiteY16" fmla="*/ 65465 h 309235"/>
              <a:gd name="connsiteX17" fmla="*/ 318037 w 508158"/>
              <a:gd name="connsiteY17" fmla="*/ 70064 h 309235"/>
              <a:gd name="connsiteX18" fmla="*/ 357858 w 508158"/>
              <a:gd name="connsiteY18" fmla="*/ 209344 h 309235"/>
              <a:gd name="connsiteX19" fmla="*/ 357966 w 508158"/>
              <a:gd name="connsiteY19" fmla="*/ 209344 h 309235"/>
              <a:gd name="connsiteX20" fmla="*/ 413393 w 508158"/>
              <a:gd name="connsiteY20" fmla="*/ 150271 h 309235"/>
              <a:gd name="connsiteX21" fmla="*/ 418030 w 508158"/>
              <a:gd name="connsiteY21" fmla="*/ 148263 h 309235"/>
              <a:gd name="connsiteX22" fmla="*/ 508158 w 508158"/>
              <a:gd name="connsiteY22" fmla="*/ 148263 h 309235"/>
              <a:gd name="connsiteX23" fmla="*/ 508158 w 508158"/>
              <a:gd name="connsiteY23" fmla="*/ 160967 h 309235"/>
              <a:gd name="connsiteX24" fmla="*/ 420774 w 508158"/>
              <a:gd name="connsiteY24" fmla="*/ 160967 h 309235"/>
              <a:gd name="connsiteX25" fmla="*/ 359522 w 508158"/>
              <a:gd name="connsiteY25" fmla="*/ 226304 h 309235"/>
              <a:gd name="connsiteX26" fmla="*/ 350544 w 508158"/>
              <a:gd name="connsiteY26" fmla="*/ 226604 h 309235"/>
              <a:gd name="connsiteX27" fmla="*/ 348774 w 508158"/>
              <a:gd name="connsiteY27" fmla="*/ 223706 h 309235"/>
              <a:gd name="connsiteX28" fmla="*/ 311120 w 508158"/>
              <a:gd name="connsiteY28" fmla="*/ 92080 h 309235"/>
              <a:gd name="connsiteX29" fmla="*/ 310999 w 508158"/>
              <a:gd name="connsiteY29" fmla="*/ 92080 h 309235"/>
              <a:gd name="connsiteX30" fmla="*/ 229707 w 508158"/>
              <a:gd name="connsiteY30" fmla="*/ 305151 h 309235"/>
              <a:gd name="connsiteX31" fmla="*/ 223774 w 508158"/>
              <a:gd name="connsiteY31" fmla="*/ 309235 h 309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08158" h="309235">
                <a:moveTo>
                  <a:pt x="223774" y="309235"/>
                </a:moveTo>
                <a:cubicBezTo>
                  <a:pt x="223596" y="309235"/>
                  <a:pt x="223425" y="309235"/>
                  <a:pt x="223247" y="309235"/>
                </a:cubicBezTo>
                <a:cubicBezTo>
                  <a:pt x="220421" y="309007"/>
                  <a:pt x="218088" y="306934"/>
                  <a:pt x="217530" y="304154"/>
                </a:cubicBezTo>
                <a:lnTo>
                  <a:pt x="162687" y="30879"/>
                </a:lnTo>
                <a:cubicBezTo>
                  <a:pt x="162687" y="30752"/>
                  <a:pt x="162604" y="30745"/>
                  <a:pt x="162566" y="30879"/>
                </a:cubicBezTo>
                <a:lnTo>
                  <a:pt x="119493" y="156680"/>
                </a:lnTo>
                <a:cubicBezTo>
                  <a:pt x="118613" y="159250"/>
                  <a:pt x="116195" y="160976"/>
                  <a:pt x="113478" y="160974"/>
                </a:cubicBezTo>
                <a:lnTo>
                  <a:pt x="0" y="160974"/>
                </a:lnTo>
                <a:lnTo>
                  <a:pt x="0" y="148270"/>
                </a:lnTo>
                <a:lnTo>
                  <a:pt x="108936" y="148270"/>
                </a:lnTo>
                <a:lnTo>
                  <a:pt x="158228" y="4302"/>
                </a:lnTo>
                <a:cubicBezTo>
                  <a:pt x="159361" y="982"/>
                  <a:pt x="162971" y="-791"/>
                  <a:pt x="166291" y="342"/>
                </a:cubicBezTo>
                <a:cubicBezTo>
                  <a:pt x="168433" y="1073"/>
                  <a:pt x="170025" y="2889"/>
                  <a:pt x="170468" y="5109"/>
                </a:cubicBezTo>
                <a:lnTo>
                  <a:pt x="225629" y="279870"/>
                </a:lnTo>
                <a:cubicBezTo>
                  <a:pt x="225629" y="279984"/>
                  <a:pt x="225705" y="279991"/>
                  <a:pt x="225749" y="279870"/>
                </a:cubicBezTo>
                <a:lnTo>
                  <a:pt x="305994" y="69543"/>
                </a:lnTo>
                <a:cubicBezTo>
                  <a:pt x="306930" y="66959"/>
                  <a:pt x="309456" y="65298"/>
                  <a:pt x="312200" y="65465"/>
                </a:cubicBezTo>
                <a:cubicBezTo>
                  <a:pt x="314933" y="65582"/>
                  <a:pt x="317285" y="67434"/>
                  <a:pt x="318037" y="70064"/>
                </a:cubicBezTo>
                <a:lnTo>
                  <a:pt x="357858" y="209344"/>
                </a:lnTo>
                <a:cubicBezTo>
                  <a:pt x="357858" y="209401"/>
                  <a:pt x="357921" y="209414"/>
                  <a:pt x="357966" y="209344"/>
                </a:cubicBezTo>
                <a:lnTo>
                  <a:pt x="413393" y="150271"/>
                </a:lnTo>
                <a:cubicBezTo>
                  <a:pt x="414595" y="148989"/>
                  <a:pt x="416273" y="148263"/>
                  <a:pt x="418030" y="148263"/>
                </a:cubicBezTo>
                <a:lnTo>
                  <a:pt x="508158" y="148263"/>
                </a:lnTo>
                <a:lnTo>
                  <a:pt x="508158" y="160967"/>
                </a:lnTo>
                <a:lnTo>
                  <a:pt x="420774" y="160967"/>
                </a:lnTo>
                <a:lnTo>
                  <a:pt x="359522" y="226304"/>
                </a:lnTo>
                <a:cubicBezTo>
                  <a:pt x="357125" y="228865"/>
                  <a:pt x="353106" y="229000"/>
                  <a:pt x="350544" y="226604"/>
                </a:cubicBezTo>
                <a:cubicBezTo>
                  <a:pt x="349702" y="225816"/>
                  <a:pt x="349090" y="224814"/>
                  <a:pt x="348774" y="223706"/>
                </a:cubicBezTo>
                <a:lnTo>
                  <a:pt x="311120" y="92080"/>
                </a:lnTo>
                <a:cubicBezTo>
                  <a:pt x="311120" y="91978"/>
                  <a:pt x="311037" y="91972"/>
                  <a:pt x="310999" y="92080"/>
                </a:cubicBezTo>
                <a:lnTo>
                  <a:pt x="229707" y="305151"/>
                </a:lnTo>
                <a:cubicBezTo>
                  <a:pt x="228767" y="307610"/>
                  <a:pt x="226407" y="309235"/>
                  <a:pt x="223774" y="309235"/>
                </a:cubicBezTo>
                <a:close/>
              </a:path>
            </a:pathLst>
          </a:custGeom>
          <a:solidFill>
            <a:schemeClr val="bg1"/>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TextBox 73">
            <a:extLst>
              <a:ext uri="{FF2B5EF4-FFF2-40B4-BE49-F238E27FC236}">
                <a16:creationId xmlns:a16="http://schemas.microsoft.com/office/drawing/2014/main" id="{A2C7C99F-03EF-72F1-CBA1-701DEA7AA3FE}"/>
              </a:ext>
            </a:extLst>
          </p:cNvPr>
          <p:cNvSpPr txBox="1"/>
          <p:nvPr/>
        </p:nvSpPr>
        <p:spPr>
          <a:xfrm>
            <a:off x="1671408" y="753684"/>
            <a:ext cx="2630673"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dirty="0">
                <a:ln>
                  <a:noFill/>
                </a:ln>
                <a:solidFill>
                  <a:prstClr val="white"/>
                </a:solidFill>
                <a:effectLst/>
                <a:uLnTx/>
                <a:uFillTx/>
                <a:latin typeface="Calibri"/>
                <a:ea typeface="+mn-ea"/>
                <a:cs typeface="+mn-cs"/>
              </a:rPr>
              <a:t>Establish Expected Mental Model </a:t>
            </a:r>
          </a:p>
        </p:txBody>
      </p:sp>
      <p:sp>
        <p:nvSpPr>
          <p:cNvPr id="79" name="Rectangle 78">
            <a:extLst>
              <a:ext uri="{FF2B5EF4-FFF2-40B4-BE49-F238E27FC236}">
                <a16:creationId xmlns:a16="http://schemas.microsoft.com/office/drawing/2014/main" id="{91F4C80D-13D2-AAA9-1BB9-8DA4A1A8F822}"/>
              </a:ext>
            </a:extLst>
          </p:cNvPr>
          <p:cNvSpPr/>
          <p:nvPr/>
        </p:nvSpPr>
        <p:spPr>
          <a:xfrm>
            <a:off x="5351586" y="934097"/>
            <a:ext cx="4989080" cy="369332"/>
          </a:xfrm>
          <a:prstGeom prst="rect">
            <a:avLst/>
          </a:prstGeom>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What should be understood?</a:t>
            </a:r>
            <a:endParaRPr kumimoji="0" lang="en-IN"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86" name="Rectangle 85">
            <a:extLst>
              <a:ext uri="{FF2B5EF4-FFF2-40B4-BE49-F238E27FC236}">
                <a16:creationId xmlns:a16="http://schemas.microsoft.com/office/drawing/2014/main" id="{AFE18F3D-0586-3ABF-357C-8693C7C1FA7F}"/>
              </a:ext>
            </a:extLst>
          </p:cNvPr>
          <p:cNvSpPr/>
          <p:nvPr/>
        </p:nvSpPr>
        <p:spPr>
          <a:xfrm rot="16200000">
            <a:off x="4261752" y="706688"/>
            <a:ext cx="1149077" cy="773282"/>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7" name="Rectangle 86">
            <a:extLst>
              <a:ext uri="{FF2B5EF4-FFF2-40B4-BE49-F238E27FC236}">
                <a16:creationId xmlns:a16="http://schemas.microsoft.com/office/drawing/2014/main" id="{C3A06B1A-50D1-85F4-03FD-BF4F629B21E5}"/>
              </a:ext>
            </a:extLst>
          </p:cNvPr>
          <p:cNvSpPr/>
          <p:nvPr/>
        </p:nvSpPr>
        <p:spPr>
          <a:xfrm rot="16200000">
            <a:off x="4261753" y="1874522"/>
            <a:ext cx="1149077" cy="77328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8" name="Rectangle 87">
            <a:extLst>
              <a:ext uri="{FF2B5EF4-FFF2-40B4-BE49-F238E27FC236}">
                <a16:creationId xmlns:a16="http://schemas.microsoft.com/office/drawing/2014/main" id="{2E226A9D-2A59-C605-4B0E-5F61B1791D46}"/>
              </a:ext>
            </a:extLst>
          </p:cNvPr>
          <p:cNvSpPr/>
          <p:nvPr/>
        </p:nvSpPr>
        <p:spPr>
          <a:xfrm rot="16200000">
            <a:off x="4261753" y="3042357"/>
            <a:ext cx="1149077" cy="77328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9" name="Rectangle 88">
            <a:extLst>
              <a:ext uri="{FF2B5EF4-FFF2-40B4-BE49-F238E27FC236}">
                <a16:creationId xmlns:a16="http://schemas.microsoft.com/office/drawing/2014/main" id="{A71C4F65-C5C8-6A11-C3B6-B563897E4DB4}"/>
              </a:ext>
            </a:extLst>
          </p:cNvPr>
          <p:cNvSpPr/>
          <p:nvPr/>
        </p:nvSpPr>
        <p:spPr>
          <a:xfrm rot="16200000">
            <a:off x="4261753" y="4210191"/>
            <a:ext cx="1149077" cy="77328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0" name="Rectangle 89">
            <a:extLst>
              <a:ext uri="{FF2B5EF4-FFF2-40B4-BE49-F238E27FC236}">
                <a16:creationId xmlns:a16="http://schemas.microsoft.com/office/drawing/2014/main" id="{5DCEA97F-7C9D-2B13-BB63-AA48B85D5B64}"/>
              </a:ext>
            </a:extLst>
          </p:cNvPr>
          <p:cNvSpPr/>
          <p:nvPr/>
        </p:nvSpPr>
        <p:spPr>
          <a:xfrm rot="16200000">
            <a:off x="4261751" y="5378029"/>
            <a:ext cx="1149077" cy="77328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09B75394-DCE3-74E7-DBCD-A6975BFDE788}"/>
              </a:ext>
            </a:extLst>
          </p:cNvPr>
          <p:cNvSpPr txBox="1"/>
          <p:nvPr/>
        </p:nvSpPr>
        <p:spPr>
          <a:xfrm>
            <a:off x="1671408" y="1921519"/>
            <a:ext cx="2630673"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dirty="0">
                <a:ln>
                  <a:noFill/>
                </a:ln>
                <a:solidFill>
                  <a:prstClr val="white"/>
                </a:solidFill>
                <a:effectLst/>
                <a:uLnTx/>
                <a:uFillTx/>
                <a:latin typeface="Calibri"/>
                <a:ea typeface="+mn-ea"/>
                <a:cs typeface="+mn-cs"/>
              </a:rPr>
              <a:t>Develop EMMS Diagnostic Matrix</a:t>
            </a:r>
          </a:p>
        </p:txBody>
      </p:sp>
      <p:sp>
        <p:nvSpPr>
          <p:cNvPr id="26" name="TextBox 25">
            <a:extLst>
              <a:ext uri="{FF2B5EF4-FFF2-40B4-BE49-F238E27FC236}">
                <a16:creationId xmlns:a16="http://schemas.microsoft.com/office/drawing/2014/main" id="{312E13AB-8710-8DAF-6712-C291BD0BEFBA}"/>
              </a:ext>
            </a:extLst>
          </p:cNvPr>
          <p:cNvSpPr txBox="1"/>
          <p:nvPr/>
        </p:nvSpPr>
        <p:spPr>
          <a:xfrm>
            <a:off x="1671408" y="3073856"/>
            <a:ext cx="2630673"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dirty="0">
                <a:ln>
                  <a:noFill/>
                </a:ln>
                <a:solidFill>
                  <a:prstClr val="white"/>
                </a:solidFill>
                <a:effectLst/>
                <a:uLnTx/>
                <a:uFillTx/>
                <a:latin typeface="Calibri"/>
                <a:ea typeface="+mn-ea"/>
                <a:cs typeface="+mn-cs"/>
              </a:rPr>
              <a:t>Elicit the individual mental models</a:t>
            </a:r>
          </a:p>
        </p:txBody>
      </p:sp>
      <p:sp>
        <p:nvSpPr>
          <p:cNvPr id="27" name="TextBox 26">
            <a:extLst>
              <a:ext uri="{FF2B5EF4-FFF2-40B4-BE49-F238E27FC236}">
                <a16:creationId xmlns:a16="http://schemas.microsoft.com/office/drawing/2014/main" id="{1F7270E1-246A-96D7-A6CD-38F53A192FF5}"/>
              </a:ext>
            </a:extLst>
          </p:cNvPr>
          <p:cNvSpPr txBox="1"/>
          <p:nvPr/>
        </p:nvSpPr>
        <p:spPr>
          <a:xfrm>
            <a:off x="1660007" y="5404342"/>
            <a:ext cx="2630673"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dirty="0">
                <a:ln>
                  <a:noFill/>
                </a:ln>
                <a:solidFill>
                  <a:prstClr val="white"/>
                </a:solidFill>
                <a:effectLst/>
                <a:uLnTx/>
                <a:uFillTx/>
                <a:latin typeface="Calibri"/>
                <a:ea typeface="+mn-ea"/>
                <a:cs typeface="+mn-cs"/>
              </a:rPr>
              <a:t>Measure impact of gaps on response</a:t>
            </a:r>
          </a:p>
        </p:txBody>
      </p:sp>
      <p:sp>
        <p:nvSpPr>
          <p:cNvPr id="30" name="Rectangle 29">
            <a:extLst>
              <a:ext uri="{FF2B5EF4-FFF2-40B4-BE49-F238E27FC236}">
                <a16:creationId xmlns:a16="http://schemas.microsoft.com/office/drawing/2014/main" id="{348F35AB-7C4D-596B-7B83-6783B3949BB6}"/>
              </a:ext>
            </a:extLst>
          </p:cNvPr>
          <p:cNvSpPr/>
          <p:nvPr/>
        </p:nvSpPr>
        <p:spPr>
          <a:xfrm>
            <a:off x="5351586" y="5407239"/>
            <a:ext cx="5860549" cy="738664"/>
          </a:xfrm>
          <a:prstGeom prst="rect">
            <a:avLst/>
          </a:prstGeom>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Do gaps in understanding result in improper assessment of a response scene?</a:t>
            </a:r>
            <a:endParaRPr kumimoji="0" lang="en-IN"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32" name="Rectangle 31">
            <a:extLst>
              <a:ext uri="{FF2B5EF4-FFF2-40B4-BE49-F238E27FC236}">
                <a16:creationId xmlns:a16="http://schemas.microsoft.com/office/drawing/2014/main" id="{C7815C90-150E-25CD-FAE8-F0CFD3B61D37}"/>
              </a:ext>
            </a:extLst>
          </p:cNvPr>
          <p:cNvSpPr/>
          <p:nvPr/>
        </p:nvSpPr>
        <p:spPr>
          <a:xfrm>
            <a:off x="5351586" y="3256759"/>
            <a:ext cx="4989080" cy="369332"/>
          </a:xfrm>
          <a:prstGeom prst="rect">
            <a:avLst/>
          </a:prstGeom>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What do they actually understand?</a:t>
            </a:r>
            <a:endParaRPr kumimoji="0" lang="en-IN"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46C9530E-9C71-CF7C-F92C-F0BD1C12BEEF}"/>
              </a:ext>
            </a:extLst>
          </p:cNvPr>
          <p:cNvSpPr txBox="1"/>
          <p:nvPr/>
        </p:nvSpPr>
        <p:spPr>
          <a:xfrm>
            <a:off x="1699143" y="4065748"/>
            <a:ext cx="2630673" cy="110799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dirty="0">
                <a:ln>
                  <a:noFill/>
                </a:ln>
                <a:solidFill>
                  <a:prstClr val="white"/>
                </a:solidFill>
                <a:effectLst/>
                <a:uLnTx/>
                <a:uFillTx/>
                <a:latin typeface="Calibri"/>
                <a:ea typeface="+mn-ea"/>
                <a:cs typeface="+mn-cs"/>
              </a:rPr>
              <a:t>Identify and address gaps in understanding</a:t>
            </a:r>
          </a:p>
        </p:txBody>
      </p:sp>
      <p:sp>
        <p:nvSpPr>
          <p:cNvPr id="34" name="Rectangle 33">
            <a:extLst>
              <a:ext uri="{FF2B5EF4-FFF2-40B4-BE49-F238E27FC236}">
                <a16:creationId xmlns:a16="http://schemas.microsoft.com/office/drawing/2014/main" id="{23015EC1-A100-385A-96E4-FE6D464BA053}"/>
              </a:ext>
            </a:extLst>
          </p:cNvPr>
          <p:cNvSpPr/>
          <p:nvPr/>
        </p:nvSpPr>
        <p:spPr>
          <a:xfrm>
            <a:off x="5351586" y="4235716"/>
            <a:ext cx="5989451" cy="738664"/>
          </a:xfrm>
          <a:prstGeom prst="rect">
            <a:avLst/>
          </a:prstGeom>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Comparing the expected and individual mental models and addressing gaps.</a:t>
            </a:r>
            <a:endParaRPr kumimoji="0" lang="en-IN"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35" name="Rectangle 34">
            <a:extLst>
              <a:ext uri="{FF2B5EF4-FFF2-40B4-BE49-F238E27FC236}">
                <a16:creationId xmlns:a16="http://schemas.microsoft.com/office/drawing/2014/main" id="{AA82E864-FD1C-B05F-0CD0-E89C9F725730}"/>
              </a:ext>
            </a:extLst>
          </p:cNvPr>
          <p:cNvSpPr/>
          <p:nvPr/>
        </p:nvSpPr>
        <p:spPr>
          <a:xfrm>
            <a:off x="5351586" y="1923941"/>
            <a:ext cx="5748498" cy="738664"/>
          </a:xfrm>
          <a:prstGeom prst="rect">
            <a:avLst/>
          </a:prstGeom>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Develop crosswalk and mental model elicitation tools.</a:t>
            </a:r>
            <a:endParaRPr kumimoji="0" lang="en-IN"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33C29DFF-21C1-99E5-55ED-251C83B1ED9A}"/>
              </a:ext>
            </a:extLst>
          </p:cNvPr>
          <p:cNvSpPr txBox="1"/>
          <p:nvPr/>
        </p:nvSpPr>
        <p:spPr>
          <a:xfrm>
            <a:off x="7274566" y="6468266"/>
            <a:ext cx="4787144" cy="307777"/>
          </a:xfrm>
          <a:prstGeom prst="rect">
            <a:avLst/>
          </a:prstGeom>
          <a:noFill/>
        </p:spPr>
        <p:txBody>
          <a:bodyPr wrap="none" lIns="91440" tIns="45720" rIns="91440" bIns="45720" rtlCol="0" anchor="t">
            <a:spAutoFit/>
          </a:bodyPr>
          <a:lstStyle/>
          <a:p>
            <a:r>
              <a:rPr lang="en-US" sz="1400" dirty="0">
                <a:latin typeface="Tahoma"/>
                <a:ea typeface="Tahoma"/>
                <a:cs typeface="Tahoma"/>
              </a:rPr>
              <a:t>(Leek et al., 2024a; Leek et al., 2024b; Leek et al., 2024c)</a:t>
            </a:r>
            <a:endParaRPr lang="en-US" sz="1400" dirty="0"/>
          </a:p>
        </p:txBody>
      </p:sp>
      <p:sp>
        <p:nvSpPr>
          <p:cNvPr id="5" name="Slide Number Placeholder 4">
            <a:extLst>
              <a:ext uri="{FF2B5EF4-FFF2-40B4-BE49-F238E27FC236}">
                <a16:creationId xmlns:a16="http://schemas.microsoft.com/office/drawing/2014/main" id="{35A276E5-3435-2888-6F7C-FEEE5CFF16AA}"/>
              </a:ext>
            </a:extLst>
          </p:cNvPr>
          <p:cNvSpPr>
            <a:spLocks noGrp="1"/>
          </p:cNvSpPr>
          <p:nvPr>
            <p:ph type="sldNum" sz="quarter" idx="12"/>
          </p:nvPr>
        </p:nvSpPr>
        <p:spPr/>
        <p:txBody>
          <a:bodyPr/>
          <a:lstStyle/>
          <a:p>
            <a:fld id="{B6F15528-21DE-4FAA-801E-634DDDAF4B2B}" type="slidenum">
              <a:rPr lang="en-US" smtClean="0"/>
              <a:pPr/>
              <a:t>14</a:t>
            </a:fld>
            <a:endParaRPr lang="en-US"/>
          </a:p>
        </p:txBody>
      </p:sp>
    </p:spTree>
    <p:extLst>
      <p:ext uri="{BB962C8B-B14F-4D97-AF65-F5344CB8AC3E}">
        <p14:creationId xmlns:p14="http://schemas.microsoft.com/office/powerpoint/2010/main" val="189094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xit" presetSubtype="0" fill="hold" grpId="0" nodeType="withEffect">
                                  <p:stCondLst>
                                    <p:cond delay="25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87"/>
                                        </p:tgtEl>
                                      </p:cBhvr>
                                    </p:animEffect>
                                    <p:set>
                                      <p:cBhvr>
                                        <p:cTn id="13" dur="1" fill="hold">
                                          <p:stCondLst>
                                            <p:cond delay="499"/>
                                          </p:stCondLst>
                                        </p:cTn>
                                        <p:tgtEl>
                                          <p:spTgt spid="87"/>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3"/>
                                        </p:tgtEl>
                                      </p:cBhvr>
                                    </p:animEffect>
                                    <p:set>
                                      <p:cBhvr>
                                        <p:cTn id="19" dur="1" fill="hold">
                                          <p:stCondLst>
                                            <p:cond delay="499"/>
                                          </p:stCondLst>
                                        </p:cTn>
                                        <p:tgtEl>
                                          <p:spTgt spid="13"/>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88"/>
                                        </p:tgtEl>
                                      </p:cBhvr>
                                    </p:animEffect>
                                    <p:set>
                                      <p:cBhvr>
                                        <p:cTn id="25" dur="1" fill="hold">
                                          <p:stCondLst>
                                            <p:cond delay="499"/>
                                          </p:stCondLst>
                                        </p:cTn>
                                        <p:tgtEl>
                                          <p:spTgt spid="88"/>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17"/>
                                        </p:tgtEl>
                                      </p:cBhvr>
                                    </p:animEffect>
                                    <p:set>
                                      <p:cBhvr>
                                        <p:cTn id="31" dur="1" fill="hold">
                                          <p:stCondLst>
                                            <p:cond delay="499"/>
                                          </p:stCondLst>
                                        </p:cTn>
                                        <p:tgtEl>
                                          <p:spTgt spid="17"/>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89"/>
                                        </p:tgtEl>
                                      </p:cBhvr>
                                    </p:animEffect>
                                    <p:set>
                                      <p:cBhvr>
                                        <p:cTn id="37" dur="1" fill="hold">
                                          <p:stCondLst>
                                            <p:cond delay="499"/>
                                          </p:stCondLst>
                                        </p:cTn>
                                        <p:tgtEl>
                                          <p:spTgt spid="89"/>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21"/>
                                        </p:tgtEl>
                                      </p:cBhvr>
                                    </p:animEffect>
                                    <p:set>
                                      <p:cBhvr>
                                        <p:cTn id="43" dur="1" fill="hold">
                                          <p:stCondLst>
                                            <p:cond delay="499"/>
                                          </p:stCondLst>
                                        </p:cTn>
                                        <p:tgtEl>
                                          <p:spTgt spid="21"/>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20"/>
                                        </p:tgtEl>
                                      </p:cBhvr>
                                    </p:animEffect>
                                    <p:set>
                                      <p:cBhvr>
                                        <p:cTn id="46" dur="1" fill="hold">
                                          <p:stCondLst>
                                            <p:cond delay="499"/>
                                          </p:stCondLst>
                                        </p:cTn>
                                        <p:tgtEl>
                                          <p:spTgt spid="20"/>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90"/>
                                        </p:tgtEl>
                                      </p:cBhvr>
                                    </p:animEffect>
                                    <p:set>
                                      <p:cBhvr>
                                        <p:cTn id="49" dur="1" fill="hold">
                                          <p:stCondLst>
                                            <p:cond delay="499"/>
                                          </p:stCondLst>
                                        </p:cTn>
                                        <p:tgtEl>
                                          <p:spTgt spid="90"/>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500"/>
                                        <p:tgtEl>
                                          <p:spTgt spid="19"/>
                                        </p:tgtEl>
                                      </p:cBhvr>
                                    </p:animEffect>
                                    <p:set>
                                      <p:cBhvr>
                                        <p:cTn id="5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P spid="13" grpId="0" animBg="1"/>
      <p:bldP spid="15" grpId="0" animBg="1"/>
      <p:bldP spid="16" grpId="0" animBg="1"/>
      <p:bldP spid="17" grpId="0" animBg="1"/>
      <p:bldP spid="19" grpId="0" animBg="1"/>
      <p:bldP spid="20" grpId="0" animBg="1"/>
      <p:bldP spid="21" grpId="0" animBg="1"/>
      <p:bldP spid="87" grpId="0" animBg="1"/>
      <p:bldP spid="88" grpId="0" animBg="1"/>
      <p:bldP spid="89" grpId="0" animBg="1"/>
      <p:bldP spid="9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6684" y="0"/>
            <a:ext cx="8678632" cy="795130"/>
          </a:xfrm>
        </p:spPr>
        <p:txBody>
          <a:bodyPr/>
          <a:lstStyle/>
          <a:p>
            <a:r>
              <a:rPr lang="en-US" dirty="0"/>
              <a:t>Establishing the Expected Mental Model State</a:t>
            </a:r>
            <a:br>
              <a:rPr lang="en-US" dirty="0"/>
            </a:br>
            <a:r>
              <a:rPr lang="en-US" dirty="0"/>
              <a:t>(EMMS) </a:t>
            </a:r>
          </a:p>
        </p:txBody>
      </p:sp>
      <p:sp>
        <p:nvSpPr>
          <p:cNvPr id="4" name="Content Placeholder 3"/>
          <p:cNvSpPr>
            <a:spLocks noGrp="1"/>
          </p:cNvSpPr>
          <p:nvPr>
            <p:ph sz="quarter" idx="11"/>
          </p:nvPr>
        </p:nvSpPr>
        <p:spPr/>
        <p:txBody>
          <a:bodyPr/>
          <a:lstStyle/>
          <a:p>
            <a:pPr marL="152397" indent="0" algn="ctr">
              <a:spcBef>
                <a:spcPts val="0"/>
              </a:spcBef>
              <a:spcAft>
                <a:spcPts val="0"/>
              </a:spcAft>
              <a:buNone/>
            </a:pPr>
            <a:endParaRPr lang="en-US" dirty="0"/>
          </a:p>
          <a:p>
            <a:pPr marL="152397" indent="0" algn="ctr">
              <a:spcBef>
                <a:spcPts val="0"/>
              </a:spcBef>
              <a:spcAft>
                <a:spcPts val="0"/>
              </a:spcAft>
              <a:buNone/>
            </a:pPr>
            <a:endParaRPr lang="en-US" dirty="0"/>
          </a:p>
          <a:p>
            <a:pPr marL="152397" indent="0" algn="ctr">
              <a:spcBef>
                <a:spcPts val="0"/>
              </a:spcBef>
              <a:spcAft>
                <a:spcPts val="0"/>
              </a:spcAft>
              <a:buNone/>
            </a:pPr>
            <a:endParaRPr lang="en-US" dirty="0"/>
          </a:p>
        </p:txBody>
      </p:sp>
      <p:sp>
        <p:nvSpPr>
          <p:cNvPr id="5" name="TextBox 4">
            <a:extLst>
              <a:ext uri="{FF2B5EF4-FFF2-40B4-BE49-F238E27FC236}">
                <a16:creationId xmlns:a16="http://schemas.microsoft.com/office/drawing/2014/main" id="{5B844821-79FD-90DA-07EA-D8F070AB1671}"/>
              </a:ext>
            </a:extLst>
          </p:cNvPr>
          <p:cNvSpPr txBox="1"/>
          <p:nvPr/>
        </p:nvSpPr>
        <p:spPr>
          <a:xfrm>
            <a:off x="335525" y="1506841"/>
            <a:ext cx="11094475" cy="3477875"/>
          </a:xfrm>
          <a:prstGeom prst="rect">
            <a:avLst/>
          </a:prstGeom>
          <a:noFill/>
        </p:spPr>
        <p:txBody>
          <a:bodyPr wrap="square">
            <a:spAutoFit/>
          </a:bodyPr>
          <a:lstStyle/>
          <a:p>
            <a:pPr marL="342900" indent="-342900">
              <a:buFont typeface="Arial" panose="020B0604020202020204" pitchFamily="34" charset="0"/>
              <a:buChar char="•"/>
            </a:pPr>
            <a:r>
              <a:rPr lang="en-US" sz="2400" dirty="0">
                <a:latin typeface="Arial Narrow" panose="020B0606020202030204" pitchFamily="34" charset="0"/>
              </a:rPr>
              <a:t>Focus Group of experts in radiological and nuclear incident response</a:t>
            </a:r>
          </a:p>
          <a:p>
            <a:pPr marL="342900" indent="-342900">
              <a:buFont typeface="Arial" panose="020B0604020202020204" pitchFamily="34" charset="0"/>
              <a:buChar char="•"/>
            </a:pPr>
            <a:r>
              <a:rPr lang="en-US" sz="2400" dirty="0">
                <a:latin typeface="Arial Narrow" panose="020B0606020202030204" pitchFamily="34" charset="0"/>
              </a:rPr>
              <a:t>Nationally recognized guidance documents outlining response priorities for RDD</a:t>
            </a:r>
          </a:p>
          <a:p>
            <a:endParaRPr lang="en-US" sz="2400" dirty="0">
              <a:latin typeface="Arial Narrow" panose="020B0606020202030204" pitchFamily="34" charset="0"/>
            </a:endParaRPr>
          </a:p>
          <a:p>
            <a:r>
              <a:rPr lang="en-US" sz="2000" dirty="0">
                <a:latin typeface="Arial Narrow" panose="020B0606020202030204" pitchFamily="34" charset="0"/>
              </a:rPr>
              <a:t>Focus group members were selected based on diverse and substantial qualifications in radiation protection and emergency response, including:</a:t>
            </a:r>
          </a:p>
          <a:p>
            <a:pPr marL="952485" lvl="1" indent="-342900">
              <a:buFont typeface="Arial" panose="020B0604020202020204" pitchFamily="34" charset="0"/>
              <a:buChar char="•"/>
            </a:pPr>
            <a:r>
              <a:rPr lang="en-US" sz="1800" dirty="0">
                <a:latin typeface="Arial Narrow" panose="020B0606020202030204" pitchFamily="34" charset="0"/>
              </a:rPr>
              <a:t>Advanced degrees in radiation protection or related fields</a:t>
            </a:r>
          </a:p>
          <a:p>
            <a:pPr marL="952485" lvl="1" indent="-342900">
              <a:buFont typeface="Arial" panose="020B0604020202020204" pitchFamily="34" charset="0"/>
              <a:buChar char="•"/>
            </a:pPr>
            <a:r>
              <a:rPr lang="en-US" sz="1800" dirty="0">
                <a:latin typeface="Arial Narrow" panose="020B0606020202030204" pitchFamily="34" charset="0"/>
              </a:rPr>
              <a:t>Certified Health Physicist (CHP)</a:t>
            </a:r>
          </a:p>
          <a:p>
            <a:pPr marL="952485" lvl="1" indent="-342900">
              <a:buFont typeface="Arial" panose="020B0604020202020204" pitchFamily="34" charset="0"/>
              <a:buChar char="•"/>
            </a:pPr>
            <a:r>
              <a:rPr lang="en-US" sz="1800" dirty="0">
                <a:latin typeface="Arial Narrow" panose="020B0606020202030204" pitchFamily="34" charset="0"/>
              </a:rPr>
              <a:t>National Council on Radiation Protection and Measurement (NCRP) member</a:t>
            </a:r>
          </a:p>
          <a:p>
            <a:pPr marL="952485" lvl="1" indent="-342900">
              <a:buFont typeface="Arial" panose="020B0604020202020204" pitchFamily="34" charset="0"/>
              <a:buChar char="•"/>
            </a:pPr>
            <a:r>
              <a:rPr lang="en-US" sz="1800" dirty="0">
                <a:latin typeface="Arial Narrow" panose="020B0606020202030204" pitchFamily="34" charset="0"/>
              </a:rPr>
              <a:t>Extensive experience in radiation emergency preparedness and response</a:t>
            </a:r>
          </a:p>
          <a:p>
            <a:pPr marL="952485" lvl="1" indent="-342900">
              <a:buFont typeface="Arial" panose="020B0604020202020204" pitchFamily="34" charset="0"/>
              <a:buChar char="•"/>
            </a:pPr>
            <a:r>
              <a:rPr lang="en-US" sz="1800" dirty="0">
                <a:latin typeface="Arial Narrow" panose="020B0606020202030204" pitchFamily="34" charset="0"/>
              </a:rPr>
              <a:t>Instrumental role in developing key national and international guidance</a:t>
            </a:r>
          </a:p>
          <a:p>
            <a:pPr marL="952485" lvl="1" indent="-342900">
              <a:buFont typeface="Arial" panose="020B0604020202020204" pitchFamily="34" charset="0"/>
              <a:buChar char="•"/>
            </a:pPr>
            <a:r>
              <a:rPr lang="en-US" sz="1800" dirty="0">
                <a:latin typeface="Arial Narrow" panose="020B0606020202030204" pitchFamily="34" charset="0"/>
              </a:rPr>
              <a:t>Meet FEMA's criteria for Type 1 Radiological Operations Support Specialist</a:t>
            </a:r>
          </a:p>
        </p:txBody>
      </p:sp>
      <p:sp>
        <p:nvSpPr>
          <p:cNvPr id="6" name="TextBox 5">
            <a:extLst>
              <a:ext uri="{FF2B5EF4-FFF2-40B4-BE49-F238E27FC236}">
                <a16:creationId xmlns:a16="http://schemas.microsoft.com/office/drawing/2014/main" id="{71259746-84B8-DB46-8AAC-C636AA35FD4A}"/>
              </a:ext>
            </a:extLst>
          </p:cNvPr>
          <p:cNvSpPr txBox="1"/>
          <p:nvPr/>
        </p:nvSpPr>
        <p:spPr>
          <a:xfrm>
            <a:off x="335525" y="5937286"/>
            <a:ext cx="1732718" cy="307777"/>
          </a:xfrm>
          <a:prstGeom prst="rect">
            <a:avLst/>
          </a:prstGeom>
          <a:noFill/>
        </p:spPr>
        <p:txBody>
          <a:bodyPr wrap="none" rtlCol="0">
            <a:spAutoFit/>
          </a:bodyPr>
          <a:lstStyle/>
          <a:p>
            <a:r>
              <a:rPr lang="en-US" sz="1400" dirty="0"/>
              <a:t>(Leek et al., 2024a)</a:t>
            </a:r>
          </a:p>
        </p:txBody>
      </p:sp>
      <p:sp>
        <p:nvSpPr>
          <p:cNvPr id="3" name="Slide Number Placeholder 2">
            <a:extLst>
              <a:ext uri="{FF2B5EF4-FFF2-40B4-BE49-F238E27FC236}">
                <a16:creationId xmlns:a16="http://schemas.microsoft.com/office/drawing/2014/main" id="{7DF3DF62-0B91-A5AE-4F67-B910BC42472E}"/>
              </a:ext>
            </a:extLst>
          </p:cNvPr>
          <p:cNvSpPr>
            <a:spLocks noGrp="1"/>
          </p:cNvSpPr>
          <p:nvPr>
            <p:ph type="sldNum" sz="quarter" idx="10"/>
          </p:nvPr>
        </p:nvSpPr>
        <p:spPr/>
        <p:txBody>
          <a:bodyPr/>
          <a:lstStyle/>
          <a:p>
            <a:pPr>
              <a:defRPr/>
            </a:pPr>
            <a:fld id="{D68E8870-17DE-45C4-A8DD-7644B2422933}" type="slidenum">
              <a:rPr lang="en-US" smtClean="0"/>
              <a:pPr>
                <a:defRPr/>
              </a:pPr>
              <a:t>15</a:t>
            </a:fld>
            <a:endParaRPr lang="en-US" dirty="0"/>
          </a:p>
        </p:txBody>
      </p:sp>
    </p:spTree>
    <p:extLst>
      <p:ext uri="{BB962C8B-B14F-4D97-AF65-F5344CB8AC3E}">
        <p14:creationId xmlns:p14="http://schemas.microsoft.com/office/powerpoint/2010/main" val="1159628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6684" y="0"/>
            <a:ext cx="8678632" cy="795130"/>
          </a:xfrm>
        </p:spPr>
        <p:txBody>
          <a:bodyPr/>
          <a:lstStyle/>
          <a:p>
            <a:r>
              <a:rPr lang="en-US" dirty="0"/>
              <a:t>Establishing the Expected Mental Model State</a:t>
            </a:r>
            <a:br>
              <a:rPr lang="en-US" dirty="0"/>
            </a:br>
            <a:r>
              <a:rPr lang="en-US" dirty="0"/>
              <a:t>(EMMS) </a:t>
            </a:r>
          </a:p>
        </p:txBody>
      </p:sp>
      <p:sp>
        <p:nvSpPr>
          <p:cNvPr id="4" name="Content Placeholder 3"/>
          <p:cNvSpPr>
            <a:spLocks noGrp="1"/>
          </p:cNvSpPr>
          <p:nvPr>
            <p:ph sz="quarter" idx="11"/>
          </p:nvPr>
        </p:nvSpPr>
        <p:spPr/>
        <p:txBody>
          <a:bodyPr/>
          <a:lstStyle/>
          <a:p>
            <a:pPr marL="152397" indent="0" algn="ctr">
              <a:spcBef>
                <a:spcPts val="0"/>
              </a:spcBef>
              <a:spcAft>
                <a:spcPts val="0"/>
              </a:spcAft>
              <a:buNone/>
            </a:pPr>
            <a:endParaRPr lang="en-US" dirty="0"/>
          </a:p>
          <a:p>
            <a:pPr marL="152397" indent="0" algn="ctr">
              <a:spcBef>
                <a:spcPts val="0"/>
              </a:spcBef>
              <a:spcAft>
                <a:spcPts val="0"/>
              </a:spcAft>
              <a:buNone/>
            </a:pPr>
            <a:endParaRPr lang="en-US" dirty="0"/>
          </a:p>
          <a:p>
            <a:pPr marL="152397" indent="0" algn="ctr">
              <a:spcBef>
                <a:spcPts val="0"/>
              </a:spcBef>
              <a:spcAft>
                <a:spcPts val="0"/>
              </a:spcAft>
              <a:buNone/>
            </a:pPr>
            <a:endParaRPr lang="en-US" dirty="0"/>
          </a:p>
        </p:txBody>
      </p:sp>
      <p:pic>
        <p:nvPicPr>
          <p:cNvPr id="8" name="Picture 7">
            <a:extLst>
              <a:ext uri="{FF2B5EF4-FFF2-40B4-BE49-F238E27FC236}">
                <a16:creationId xmlns:a16="http://schemas.microsoft.com/office/drawing/2014/main" id="{7216A1DB-7D80-1F76-871D-D06594C75947}"/>
              </a:ext>
            </a:extLst>
          </p:cNvPr>
          <p:cNvPicPr>
            <a:picLocks noChangeAspect="1"/>
          </p:cNvPicPr>
          <p:nvPr/>
        </p:nvPicPr>
        <p:blipFill>
          <a:blip r:embed="rId2"/>
          <a:stretch>
            <a:fillRect/>
          </a:stretch>
        </p:blipFill>
        <p:spPr>
          <a:xfrm>
            <a:off x="0" y="1187388"/>
            <a:ext cx="12192000" cy="4483223"/>
          </a:xfrm>
          <a:prstGeom prst="rect">
            <a:avLst/>
          </a:prstGeom>
        </p:spPr>
      </p:pic>
      <p:sp>
        <p:nvSpPr>
          <p:cNvPr id="11" name="TextBox 10">
            <a:extLst>
              <a:ext uri="{FF2B5EF4-FFF2-40B4-BE49-F238E27FC236}">
                <a16:creationId xmlns:a16="http://schemas.microsoft.com/office/drawing/2014/main" id="{ACCDEE68-C95C-FE11-C728-7DA52A346AE4}"/>
              </a:ext>
            </a:extLst>
          </p:cNvPr>
          <p:cNvSpPr txBox="1"/>
          <p:nvPr/>
        </p:nvSpPr>
        <p:spPr>
          <a:xfrm>
            <a:off x="182880" y="5885957"/>
            <a:ext cx="6103620" cy="307777"/>
          </a:xfrm>
          <a:prstGeom prst="rect">
            <a:avLst/>
          </a:prstGeom>
          <a:noFill/>
        </p:spPr>
        <p:txBody>
          <a:bodyPr wrap="square">
            <a:spAutoFit/>
          </a:bodyPr>
          <a:lstStyle/>
          <a:p>
            <a:r>
              <a:rPr lang="en-US" sz="1400" dirty="0"/>
              <a:t>(Leek et al., 2024a)</a:t>
            </a:r>
          </a:p>
        </p:txBody>
      </p:sp>
      <p:sp>
        <p:nvSpPr>
          <p:cNvPr id="3" name="Slide Number Placeholder 2">
            <a:extLst>
              <a:ext uri="{FF2B5EF4-FFF2-40B4-BE49-F238E27FC236}">
                <a16:creationId xmlns:a16="http://schemas.microsoft.com/office/drawing/2014/main" id="{50774299-56F4-1AFE-FED0-B7E45DE8E2F6}"/>
              </a:ext>
            </a:extLst>
          </p:cNvPr>
          <p:cNvSpPr>
            <a:spLocks noGrp="1"/>
          </p:cNvSpPr>
          <p:nvPr>
            <p:ph type="sldNum" sz="quarter" idx="10"/>
          </p:nvPr>
        </p:nvSpPr>
        <p:spPr/>
        <p:txBody>
          <a:bodyPr/>
          <a:lstStyle/>
          <a:p>
            <a:pPr>
              <a:defRPr/>
            </a:pPr>
            <a:fld id="{D68E8870-17DE-45C4-A8DD-7644B2422933}" type="slidenum">
              <a:rPr lang="en-US" smtClean="0"/>
              <a:pPr>
                <a:defRPr/>
              </a:pPr>
              <a:t>16</a:t>
            </a:fld>
            <a:endParaRPr lang="en-US" dirty="0"/>
          </a:p>
        </p:txBody>
      </p:sp>
    </p:spTree>
    <p:extLst>
      <p:ext uri="{BB962C8B-B14F-4D97-AF65-F5344CB8AC3E}">
        <p14:creationId xmlns:p14="http://schemas.microsoft.com/office/powerpoint/2010/main" val="41447409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6684" y="0"/>
            <a:ext cx="8678632" cy="795130"/>
          </a:xfrm>
        </p:spPr>
        <p:txBody>
          <a:bodyPr/>
          <a:lstStyle/>
          <a:p>
            <a:r>
              <a:rPr lang="en-US" dirty="0"/>
              <a:t>Establishing the Expected Mental Model State</a:t>
            </a:r>
            <a:br>
              <a:rPr lang="en-US" dirty="0"/>
            </a:br>
            <a:r>
              <a:rPr lang="en-US" dirty="0"/>
              <a:t>(EMMS) </a:t>
            </a:r>
          </a:p>
        </p:txBody>
      </p:sp>
      <p:sp>
        <p:nvSpPr>
          <p:cNvPr id="4" name="Content Placeholder 3"/>
          <p:cNvSpPr>
            <a:spLocks noGrp="1"/>
          </p:cNvSpPr>
          <p:nvPr>
            <p:ph sz="quarter" idx="11"/>
          </p:nvPr>
        </p:nvSpPr>
        <p:spPr/>
        <p:txBody>
          <a:bodyPr/>
          <a:lstStyle/>
          <a:p>
            <a:pPr marL="152397" indent="0" algn="ctr">
              <a:spcBef>
                <a:spcPts val="0"/>
              </a:spcBef>
              <a:spcAft>
                <a:spcPts val="0"/>
              </a:spcAft>
              <a:buNone/>
            </a:pPr>
            <a:endParaRPr lang="en-US" dirty="0"/>
          </a:p>
          <a:p>
            <a:pPr marL="152397" indent="0" algn="ctr">
              <a:spcBef>
                <a:spcPts val="0"/>
              </a:spcBef>
              <a:spcAft>
                <a:spcPts val="0"/>
              </a:spcAft>
              <a:buNone/>
            </a:pPr>
            <a:endParaRPr lang="en-US" dirty="0"/>
          </a:p>
          <a:p>
            <a:pPr marL="152397" indent="0" algn="ctr">
              <a:spcBef>
                <a:spcPts val="0"/>
              </a:spcBef>
              <a:spcAft>
                <a:spcPts val="0"/>
              </a:spcAft>
              <a:buNone/>
            </a:pPr>
            <a:endParaRPr lang="en-US" dirty="0"/>
          </a:p>
        </p:txBody>
      </p:sp>
      <p:sp>
        <p:nvSpPr>
          <p:cNvPr id="9" name="TextBox 8">
            <a:extLst>
              <a:ext uri="{FF2B5EF4-FFF2-40B4-BE49-F238E27FC236}">
                <a16:creationId xmlns:a16="http://schemas.microsoft.com/office/drawing/2014/main" id="{EDA53DE7-F825-2BBC-7C1A-821CCEBF1393}"/>
              </a:ext>
            </a:extLst>
          </p:cNvPr>
          <p:cNvSpPr txBox="1"/>
          <p:nvPr/>
        </p:nvSpPr>
        <p:spPr>
          <a:xfrm>
            <a:off x="480132" y="5893293"/>
            <a:ext cx="1732718" cy="307777"/>
          </a:xfrm>
          <a:prstGeom prst="rect">
            <a:avLst/>
          </a:prstGeom>
          <a:noFill/>
        </p:spPr>
        <p:txBody>
          <a:bodyPr wrap="none" rtlCol="0">
            <a:spAutoFit/>
          </a:bodyPr>
          <a:lstStyle/>
          <a:p>
            <a:r>
              <a:rPr lang="en-US" sz="1400" dirty="0"/>
              <a:t>(Leek et al., 2024a)</a:t>
            </a:r>
          </a:p>
        </p:txBody>
      </p:sp>
      <p:pic>
        <p:nvPicPr>
          <p:cNvPr id="5" name="Picture 4">
            <a:extLst>
              <a:ext uri="{FF2B5EF4-FFF2-40B4-BE49-F238E27FC236}">
                <a16:creationId xmlns:a16="http://schemas.microsoft.com/office/drawing/2014/main" id="{CAAE66EC-17C8-9929-3E6D-FCC6B14AC5A2}"/>
              </a:ext>
            </a:extLst>
          </p:cNvPr>
          <p:cNvPicPr>
            <a:picLocks noChangeAspect="1"/>
          </p:cNvPicPr>
          <p:nvPr/>
        </p:nvPicPr>
        <p:blipFill>
          <a:blip r:embed="rId2"/>
          <a:stretch>
            <a:fillRect/>
          </a:stretch>
        </p:blipFill>
        <p:spPr>
          <a:xfrm>
            <a:off x="1542281" y="995362"/>
            <a:ext cx="8696325" cy="4867275"/>
          </a:xfrm>
          <a:prstGeom prst="rect">
            <a:avLst/>
          </a:prstGeom>
        </p:spPr>
      </p:pic>
      <p:sp>
        <p:nvSpPr>
          <p:cNvPr id="3" name="Slide Number Placeholder 2">
            <a:extLst>
              <a:ext uri="{FF2B5EF4-FFF2-40B4-BE49-F238E27FC236}">
                <a16:creationId xmlns:a16="http://schemas.microsoft.com/office/drawing/2014/main" id="{1BFD58B4-DC07-0519-65D6-D656A39B75E6}"/>
              </a:ext>
            </a:extLst>
          </p:cNvPr>
          <p:cNvSpPr>
            <a:spLocks noGrp="1"/>
          </p:cNvSpPr>
          <p:nvPr>
            <p:ph type="sldNum" sz="quarter" idx="10"/>
          </p:nvPr>
        </p:nvSpPr>
        <p:spPr/>
        <p:txBody>
          <a:bodyPr/>
          <a:lstStyle/>
          <a:p>
            <a:pPr>
              <a:defRPr/>
            </a:pPr>
            <a:fld id="{D68E8870-17DE-45C4-A8DD-7644B2422933}" type="slidenum">
              <a:rPr lang="en-US" smtClean="0"/>
              <a:pPr>
                <a:defRPr/>
              </a:pPr>
              <a:t>17</a:t>
            </a:fld>
            <a:endParaRPr lang="en-US" dirty="0"/>
          </a:p>
        </p:txBody>
      </p:sp>
    </p:spTree>
    <p:extLst>
      <p:ext uri="{BB962C8B-B14F-4D97-AF65-F5344CB8AC3E}">
        <p14:creationId xmlns:p14="http://schemas.microsoft.com/office/powerpoint/2010/main" val="33090450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9"/>
          <p:cNvSpPr/>
          <p:nvPr/>
        </p:nvSpPr>
        <p:spPr>
          <a:xfrm>
            <a:off x="182880" y="829420"/>
            <a:ext cx="11951970" cy="5960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8923" t="-8916" r="-9425" b="-381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itle 1"/>
          <p:cNvSpPr>
            <a:spLocks noGrp="1"/>
          </p:cNvSpPr>
          <p:nvPr>
            <p:ph type="title"/>
          </p:nvPr>
        </p:nvSpPr>
        <p:spPr>
          <a:xfrm>
            <a:off x="1756684" y="0"/>
            <a:ext cx="8678632" cy="795130"/>
          </a:xfrm>
        </p:spPr>
        <p:txBody>
          <a:bodyPr/>
          <a:lstStyle/>
          <a:p>
            <a:r>
              <a:rPr lang="en-US" dirty="0"/>
              <a:t>Expected Mental Model State (EMMS) Influence Diagram</a:t>
            </a:r>
          </a:p>
        </p:txBody>
      </p:sp>
      <p:sp>
        <p:nvSpPr>
          <p:cNvPr id="4" name="Content Placeholder 3"/>
          <p:cNvSpPr>
            <a:spLocks noGrp="1"/>
          </p:cNvSpPr>
          <p:nvPr>
            <p:ph sz="quarter" idx="11"/>
          </p:nvPr>
        </p:nvSpPr>
        <p:spPr/>
        <p:txBody>
          <a:bodyPr/>
          <a:lstStyle/>
          <a:p>
            <a:pPr marL="152397" indent="0" algn="ctr">
              <a:spcBef>
                <a:spcPts val="0"/>
              </a:spcBef>
              <a:spcAft>
                <a:spcPts val="0"/>
              </a:spcAft>
              <a:buNone/>
            </a:pPr>
            <a:endParaRPr lang="en-US" dirty="0"/>
          </a:p>
          <a:p>
            <a:pPr marL="152397" indent="0" algn="ctr">
              <a:spcBef>
                <a:spcPts val="0"/>
              </a:spcBef>
              <a:spcAft>
                <a:spcPts val="0"/>
              </a:spcAft>
              <a:buNone/>
            </a:pPr>
            <a:endParaRPr lang="en-US" dirty="0"/>
          </a:p>
          <a:p>
            <a:pPr marL="152397" indent="0" algn="ctr">
              <a:spcBef>
                <a:spcPts val="0"/>
              </a:spcBef>
              <a:spcAft>
                <a:spcPts val="0"/>
              </a:spcAft>
              <a:buNone/>
            </a:pPr>
            <a:endParaRPr lang="en-US" dirty="0"/>
          </a:p>
        </p:txBody>
      </p:sp>
      <p:sp>
        <p:nvSpPr>
          <p:cNvPr id="12" name="TextBox 11">
            <a:extLst>
              <a:ext uri="{FF2B5EF4-FFF2-40B4-BE49-F238E27FC236}">
                <a16:creationId xmlns:a16="http://schemas.microsoft.com/office/drawing/2014/main" id="{B4A028DB-D318-8716-9977-4DAA03237953}"/>
              </a:ext>
            </a:extLst>
          </p:cNvPr>
          <p:cNvSpPr txBox="1"/>
          <p:nvPr/>
        </p:nvSpPr>
        <p:spPr>
          <a:xfrm>
            <a:off x="3173096" y="6201070"/>
            <a:ext cx="6097904" cy="307777"/>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(Leek et al., 2024a)</a:t>
            </a:r>
          </a:p>
        </p:txBody>
      </p:sp>
      <p:sp>
        <p:nvSpPr>
          <p:cNvPr id="5" name="Slide Number Placeholder 4">
            <a:extLst>
              <a:ext uri="{FF2B5EF4-FFF2-40B4-BE49-F238E27FC236}">
                <a16:creationId xmlns:a16="http://schemas.microsoft.com/office/drawing/2014/main" id="{5E0C078C-A656-061E-991F-8F4919D504E1}"/>
              </a:ext>
            </a:extLst>
          </p:cNvPr>
          <p:cNvSpPr>
            <a:spLocks noGrp="1"/>
          </p:cNvSpPr>
          <p:nvPr>
            <p:ph type="sldNum" sz="quarter" idx="10"/>
          </p:nvPr>
        </p:nvSpPr>
        <p:spPr/>
        <p:txBody>
          <a:bodyPr/>
          <a:lstStyle/>
          <a:p>
            <a:pPr>
              <a:defRPr/>
            </a:pPr>
            <a:fld id="{D68E8870-17DE-45C4-A8DD-7644B2422933}" type="slidenum">
              <a:rPr lang="en-US" smtClean="0"/>
              <a:pPr>
                <a:defRPr/>
              </a:pPr>
              <a:t>18</a:t>
            </a:fld>
            <a:endParaRPr lang="en-US" dirty="0"/>
          </a:p>
        </p:txBody>
      </p:sp>
    </p:spTree>
    <p:extLst>
      <p:ext uri="{BB962C8B-B14F-4D97-AF65-F5344CB8AC3E}">
        <p14:creationId xmlns:p14="http://schemas.microsoft.com/office/powerpoint/2010/main" val="768389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0" y="26126"/>
            <a:ext cx="12192000" cy="6858000"/>
          </a:xfrm>
          <a:prstGeom prst="rect">
            <a:avLst/>
          </a:prstGeom>
        </p:spPr>
      </p:pic>
      <p:sp>
        <p:nvSpPr>
          <p:cNvPr id="5" name="TextBox 4">
            <a:extLst>
              <a:ext uri="{FF2B5EF4-FFF2-40B4-BE49-F238E27FC236}">
                <a16:creationId xmlns:a16="http://schemas.microsoft.com/office/drawing/2014/main" id="{147B1DBE-BF80-CBB4-AE91-A12834AEFF06}"/>
              </a:ext>
            </a:extLst>
          </p:cNvPr>
          <p:cNvSpPr txBox="1"/>
          <p:nvPr/>
        </p:nvSpPr>
        <p:spPr>
          <a:xfrm>
            <a:off x="171450" y="6022688"/>
            <a:ext cx="6126480" cy="307777"/>
          </a:xfrm>
          <a:prstGeom prst="rect">
            <a:avLst/>
          </a:prstGeom>
          <a:noFill/>
        </p:spPr>
        <p:txBody>
          <a:bodyPr wrap="square">
            <a:spAutoFit/>
          </a:bodyPr>
          <a:lstStyle/>
          <a:p>
            <a:r>
              <a:rPr lang="en-US" sz="1400" dirty="0"/>
              <a:t>(Leek et al., 2024a)</a:t>
            </a:r>
          </a:p>
        </p:txBody>
      </p:sp>
      <p:sp>
        <p:nvSpPr>
          <p:cNvPr id="3" name="Slide Number Placeholder 2">
            <a:extLst>
              <a:ext uri="{FF2B5EF4-FFF2-40B4-BE49-F238E27FC236}">
                <a16:creationId xmlns:a16="http://schemas.microsoft.com/office/drawing/2014/main" id="{44E822B4-D734-8290-C5CA-73EF8A238AC5}"/>
              </a:ext>
            </a:extLst>
          </p:cNvPr>
          <p:cNvSpPr>
            <a:spLocks noGrp="1"/>
          </p:cNvSpPr>
          <p:nvPr>
            <p:ph type="sldNum" sz="quarter" idx="12"/>
          </p:nvPr>
        </p:nvSpPr>
        <p:spPr/>
        <p:txBody>
          <a:bodyPr/>
          <a:lstStyle/>
          <a:p>
            <a:fld id="{B6F15528-21DE-4FAA-801E-634DDDAF4B2B}" type="slidenum">
              <a:rPr lang="en-US" smtClean="0"/>
              <a:pPr/>
              <a:t>19</a:t>
            </a:fld>
            <a:endParaRPr lang="en-US" dirty="0"/>
          </a:p>
        </p:txBody>
      </p:sp>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Disclosures</a:t>
            </a:r>
          </a:p>
        </p:txBody>
      </p:sp>
      <p:sp>
        <p:nvSpPr>
          <p:cNvPr id="4" name="Content Placeholder 3"/>
          <p:cNvSpPr>
            <a:spLocks noGrp="1"/>
          </p:cNvSpPr>
          <p:nvPr>
            <p:ph sz="quarter" idx="11"/>
          </p:nvPr>
        </p:nvSpPr>
        <p:spPr/>
        <p:txBody>
          <a:bodyPr/>
          <a:lstStyle/>
          <a:p>
            <a:pPr marL="152397" indent="0" algn="ctr">
              <a:spcBef>
                <a:spcPts val="0"/>
              </a:spcBef>
              <a:spcAft>
                <a:spcPts val="0"/>
              </a:spcAft>
              <a:buNone/>
            </a:pPr>
            <a:endParaRPr lang="en-US" dirty="0"/>
          </a:p>
          <a:p>
            <a:pPr marL="152397" indent="0" algn="ctr">
              <a:spcBef>
                <a:spcPts val="0"/>
              </a:spcBef>
              <a:spcAft>
                <a:spcPts val="0"/>
              </a:spcAft>
              <a:buNone/>
            </a:pPr>
            <a:endParaRPr lang="en-US" dirty="0"/>
          </a:p>
          <a:p>
            <a:pPr marL="152397" indent="0" algn="ctr">
              <a:spcBef>
                <a:spcPts val="0"/>
              </a:spcBef>
              <a:spcAft>
                <a:spcPts val="0"/>
              </a:spcAft>
              <a:buNone/>
            </a:pPr>
            <a:r>
              <a:rPr lang="en-US" dirty="0"/>
              <a:t>This tutorial was developed based on research that was conducted through </a:t>
            </a:r>
          </a:p>
          <a:p>
            <a:pPr marL="152397" indent="0" algn="ctr">
              <a:spcBef>
                <a:spcPts val="0"/>
              </a:spcBef>
              <a:spcAft>
                <a:spcPts val="0"/>
              </a:spcAft>
              <a:buNone/>
            </a:pPr>
            <a:r>
              <a:rPr lang="en-US" dirty="0"/>
              <a:t>Iowa State University </a:t>
            </a:r>
          </a:p>
          <a:p>
            <a:pPr marL="152397" indent="0" algn="ctr">
              <a:spcBef>
                <a:spcPts val="0"/>
              </a:spcBef>
              <a:spcAft>
                <a:spcPts val="0"/>
              </a:spcAft>
              <a:buNone/>
            </a:pPr>
            <a:r>
              <a:rPr lang="en-US" dirty="0"/>
              <a:t>and partially funded by the National Institute of Occupational Safety and Health </a:t>
            </a:r>
          </a:p>
          <a:p>
            <a:pPr marL="152397" indent="0" algn="ctr">
              <a:spcBef>
                <a:spcPts val="0"/>
              </a:spcBef>
              <a:spcAft>
                <a:spcPts val="0"/>
              </a:spcAft>
              <a:buNone/>
            </a:pPr>
            <a:r>
              <a:rPr lang="en-US" dirty="0"/>
              <a:t>The Heartland Center for Occupational Health and Safety Research Center (ERC) Project # T42 OH008491-16</a:t>
            </a:r>
          </a:p>
          <a:p>
            <a:pPr marL="0" indent="0">
              <a:buNone/>
            </a:pPr>
            <a:endParaRPr lang="en-US" dirty="0"/>
          </a:p>
        </p:txBody>
      </p:sp>
      <p:sp>
        <p:nvSpPr>
          <p:cNvPr id="3" name="Slide Number Placeholder 2">
            <a:extLst>
              <a:ext uri="{FF2B5EF4-FFF2-40B4-BE49-F238E27FC236}">
                <a16:creationId xmlns:a16="http://schemas.microsoft.com/office/drawing/2014/main" id="{8C2A9E39-8450-11E8-0E8C-29C80A29BA9F}"/>
              </a:ext>
            </a:extLst>
          </p:cNvPr>
          <p:cNvSpPr>
            <a:spLocks noGrp="1"/>
          </p:cNvSpPr>
          <p:nvPr>
            <p:ph type="sldNum" sz="quarter" idx="10"/>
          </p:nvPr>
        </p:nvSpPr>
        <p:spPr/>
        <p:txBody>
          <a:bodyPr/>
          <a:lstStyle/>
          <a:p>
            <a:pPr>
              <a:defRPr/>
            </a:pPr>
            <a:fld id="{D68E8870-17DE-45C4-A8DD-7644B2422933}" type="slidenum">
              <a:rPr lang="en-US" smtClean="0"/>
              <a:pPr>
                <a:defRPr/>
              </a:pPr>
              <a:t>2</a:t>
            </a:fld>
            <a:endParaRPr lang="en-US" dirty="0"/>
          </a:p>
        </p:txBody>
      </p:sp>
    </p:spTree>
    <p:extLst>
      <p:ext uri="{BB962C8B-B14F-4D97-AF65-F5344CB8AC3E}">
        <p14:creationId xmlns:p14="http://schemas.microsoft.com/office/powerpoint/2010/main" val="11254427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480133" y="1046715"/>
            <a:ext cx="5452038" cy="5075237"/>
          </a:xfrm>
        </p:spPr>
        <p:txBody>
          <a:bodyPr/>
          <a:lstStyle/>
          <a:p>
            <a:pPr marL="152397" indent="0" algn="ctr">
              <a:spcBef>
                <a:spcPts val="0"/>
              </a:spcBef>
              <a:spcAft>
                <a:spcPts val="0"/>
              </a:spcAft>
              <a:buNone/>
            </a:pPr>
            <a:endParaRPr lang="en-US" dirty="0"/>
          </a:p>
          <a:p>
            <a:pPr marL="152397" indent="0" algn="ctr">
              <a:spcBef>
                <a:spcPts val="0"/>
              </a:spcBef>
              <a:spcAft>
                <a:spcPts val="0"/>
              </a:spcAft>
              <a:buNone/>
            </a:pPr>
            <a:endParaRPr lang="en-US" dirty="0"/>
          </a:p>
          <a:p>
            <a:pPr marL="152397" indent="0" algn="ctr">
              <a:spcBef>
                <a:spcPts val="0"/>
              </a:spcBef>
              <a:spcAft>
                <a:spcPts val="0"/>
              </a:spcAft>
              <a:buNone/>
            </a:pPr>
            <a:endParaRPr lang="en-US" dirty="0"/>
          </a:p>
        </p:txBody>
      </p:sp>
      <p:pic>
        <p:nvPicPr>
          <p:cNvPr id="10" name="Picture 9">
            <a:extLst>
              <a:ext uri="{FF2B5EF4-FFF2-40B4-BE49-F238E27FC236}">
                <a16:creationId xmlns:a16="http://schemas.microsoft.com/office/drawing/2014/main" id="{24C41E50-E51C-669D-D158-B9BEC0CB01C1}"/>
              </a:ext>
            </a:extLst>
          </p:cNvPr>
          <p:cNvPicPr>
            <a:picLocks noChangeAspect="1"/>
          </p:cNvPicPr>
          <p:nvPr/>
        </p:nvPicPr>
        <p:blipFill rotWithShape="1">
          <a:blip r:embed="rId2"/>
          <a:srcRect t="54667"/>
          <a:stretch/>
        </p:blipFill>
        <p:spPr>
          <a:xfrm>
            <a:off x="5120074" y="1663549"/>
            <a:ext cx="6769909" cy="47758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a:extLst>
              <a:ext uri="{FF2B5EF4-FFF2-40B4-BE49-F238E27FC236}">
                <a16:creationId xmlns:a16="http://schemas.microsoft.com/office/drawing/2014/main" id="{87AA1234-C195-65BC-30DA-35576EDBD839}"/>
              </a:ext>
            </a:extLst>
          </p:cNvPr>
          <p:cNvSpPr txBox="1"/>
          <p:nvPr/>
        </p:nvSpPr>
        <p:spPr>
          <a:xfrm>
            <a:off x="4546212" y="6545800"/>
            <a:ext cx="1732718" cy="523220"/>
          </a:xfrm>
          <a:prstGeom prst="rect">
            <a:avLst/>
          </a:prstGeom>
          <a:noFill/>
        </p:spPr>
        <p:txBody>
          <a:bodyPr wrap="none" rtlCol="0">
            <a:spAutoFit/>
          </a:bodyPr>
          <a:lstStyle/>
          <a:p>
            <a:r>
              <a:rPr lang="en-US" sz="1400" dirty="0"/>
              <a:t>(Leek et al., 2024a)</a:t>
            </a:r>
          </a:p>
          <a:p>
            <a:endParaRPr lang="en-US" sz="1400" dirty="0"/>
          </a:p>
        </p:txBody>
      </p:sp>
      <p:sp>
        <p:nvSpPr>
          <p:cNvPr id="5" name="TextBox 4">
            <a:extLst>
              <a:ext uri="{FF2B5EF4-FFF2-40B4-BE49-F238E27FC236}">
                <a16:creationId xmlns:a16="http://schemas.microsoft.com/office/drawing/2014/main" id="{9AFEDFF7-778C-8D30-EEAC-245C5BC8B1AC}"/>
              </a:ext>
            </a:extLst>
          </p:cNvPr>
          <p:cNvSpPr txBox="1"/>
          <p:nvPr/>
        </p:nvSpPr>
        <p:spPr>
          <a:xfrm>
            <a:off x="0" y="80779"/>
            <a:ext cx="9063990" cy="707886"/>
          </a:xfrm>
          <a:prstGeom prst="rect">
            <a:avLst/>
          </a:prstGeom>
          <a:noFill/>
        </p:spPr>
        <p:txBody>
          <a:bodyPr wrap="square">
            <a:spAutoFit/>
          </a:bodyPr>
          <a:lstStyle/>
          <a:p>
            <a:r>
              <a:rPr lang="en-US" sz="2000" b="1" dirty="0">
                <a:solidFill>
                  <a:schemeClr val="bg1"/>
                </a:solidFill>
              </a:rPr>
              <a:t>Expected Mental Model State (EMMS) for HAZMAT Technicians and RDD Incidents </a:t>
            </a:r>
          </a:p>
        </p:txBody>
      </p:sp>
      <p:pic>
        <p:nvPicPr>
          <p:cNvPr id="2" name="Picture 1">
            <a:extLst>
              <a:ext uri="{FF2B5EF4-FFF2-40B4-BE49-F238E27FC236}">
                <a16:creationId xmlns:a16="http://schemas.microsoft.com/office/drawing/2014/main" id="{6A73644B-18E6-CA47-147E-E1EDF77EAE2E}"/>
              </a:ext>
            </a:extLst>
          </p:cNvPr>
          <p:cNvPicPr>
            <a:picLocks noChangeAspect="1"/>
          </p:cNvPicPr>
          <p:nvPr/>
        </p:nvPicPr>
        <p:blipFill rotWithShape="1">
          <a:blip r:embed="rId2"/>
          <a:srcRect r="29309" b="45500"/>
          <a:stretch/>
        </p:blipFill>
        <p:spPr>
          <a:xfrm>
            <a:off x="270083" y="960345"/>
            <a:ext cx="4563060" cy="54790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EE569827-5F5B-F80A-4CC7-E31411AF6656}"/>
              </a:ext>
            </a:extLst>
          </p:cNvPr>
          <p:cNvPicPr>
            <a:picLocks noChangeAspect="1"/>
          </p:cNvPicPr>
          <p:nvPr/>
        </p:nvPicPr>
        <p:blipFill rotWithShape="1">
          <a:blip r:embed="rId2"/>
          <a:srcRect r="345" b="92029"/>
          <a:stretch/>
        </p:blipFill>
        <p:spPr>
          <a:xfrm>
            <a:off x="5120074" y="842531"/>
            <a:ext cx="6769909" cy="8132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Slide Number Placeholder 5">
            <a:extLst>
              <a:ext uri="{FF2B5EF4-FFF2-40B4-BE49-F238E27FC236}">
                <a16:creationId xmlns:a16="http://schemas.microsoft.com/office/drawing/2014/main" id="{8A8B938B-2064-58B8-1F24-FBCAAC0FCA72}"/>
              </a:ext>
            </a:extLst>
          </p:cNvPr>
          <p:cNvSpPr>
            <a:spLocks noGrp="1"/>
          </p:cNvSpPr>
          <p:nvPr>
            <p:ph type="sldNum" sz="quarter" idx="10"/>
          </p:nvPr>
        </p:nvSpPr>
        <p:spPr/>
        <p:txBody>
          <a:bodyPr/>
          <a:lstStyle/>
          <a:p>
            <a:pPr>
              <a:defRPr/>
            </a:pPr>
            <a:fld id="{D68E8870-17DE-45C4-A8DD-7644B2422933}" type="slidenum">
              <a:rPr lang="en-US" smtClean="0"/>
              <a:pPr>
                <a:defRPr/>
              </a:pPr>
              <a:t>20</a:t>
            </a:fld>
            <a:endParaRPr lang="en-US" dirty="0"/>
          </a:p>
        </p:txBody>
      </p:sp>
    </p:spTree>
    <p:extLst>
      <p:ext uri="{BB962C8B-B14F-4D97-AF65-F5344CB8AC3E}">
        <p14:creationId xmlns:p14="http://schemas.microsoft.com/office/powerpoint/2010/main" val="30739117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7219" y="1"/>
            <a:ext cx="7416800" cy="833933"/>
          </a:xfrm>
        </p:spPr>
        <p:txBody>
          <a:bodyPr wrap="square" anchor="ctr">
            <a:normAutofit/>
          </a:bodyPr>
          <a:lstStyle/>
          <a:p>
            <a:r>
              <a:rPr lang="en-US" dirty="0"/>
              <a:t>DoD Perspectives</a:t>
            </a:r>
          </a:p>
        </p:txBody>
      </p:sp>
      <p:sp>
        <p:nvSpPr>
          <p:cNvPr id="4" name="Content Placeholder 3"/>
          <p:cNvSpPr>
            <a:spLocks noGrp="1"/>
          </p:cNvSpPr>
          <p:nvPr>
            <p:ph sz="half" idx="1"/>
          </p:nvPr>
        </p:nvSpPr>
        <p:spPr>
          <a:xfrm>
            <a:off x="244570" y="1371600"/>
            <a:ext cx="7104920" cy="4114800"/>
          </a:xfrm>
        </p:spPr>
        <p:txBody>
          <a:bodyPr wrap="square" anchor="t">
            <a:noAutofit/>
          </a:bodyPr>
          <a:lstStyle/>
          <a:p>
            <a:pPr marL="152397" indent="0" algn="ctr">
              <a:spcBef>
                <a:spcPts val="0"/>
              </a:spcBef>
              <a:spcAft>
                <a:spcPts val="600"/>
              </a:spcAft>
              <a:buNone/>
            </a:pPr>
            <a:endParaRPr lang="en-US" sz="2800" dirty="0"/>
          </a:p>
          <a:p>
            <a:pPr marL="152397" indent="0" algn="ctr">
              <a:spcBef>
                <a:spcPts val="0"/>
              </a:spcBef>
              <a:spcAft>
                <a:spcPts val="600"/>
              </a:spcAft>
              <a:buNone/>
            </a:pPr>
            <a:r>
              <a:rPr lang="en-US" sz="2800" dirty="0"/>
              <a:t>What resources and personnel would the DoD use to establish the expected mental model for soldiers?</a:t>
            </a:r>
          </a:p>
          <a:p>
            <a:pPr marL="152397" indent="0" algn="ctr">
              <a:spcBef>
                <a:spcPts val="0"/>
              </a:spcBef>
              <a:spcAft>
                <a:spcPts val="600"/>
              </a:spcAft>
              <a:buNone/>
            </a:pPr>
            <a:endParaRPr lang="en-US" sz="2800" dirty="0"/>
          </a:p>
          <a:p>
            <a:pPr marL="152397" indent="0" algn="ctr">
              <a:spcBef>
                <a:spcPts val="0"/>
              </a:spcBef>
              <a:spcAft>
                <a:spcPts val="600"/>
              </a:spcAft>
              <a:buNone/>
            </a:pPr>
            <a:r>
              <a:rPr lang="en-US" sz="2800" dirty="0"/>
              <a:t>Doctrine</a:t>
            </a:r>
          </a:p>
          <a:p>
            <a:pPr marL="152397" indent="0" algn="ctr">
              <a:spcBef>
                <a:spcPts val="0"/>
              </a:spcBef>
              <a:spcAft>
                <a:spcPts val="600"/>
              </a:spcAft>
              <a:buNone/>
            </a:pPr>
            <a:r>
              <a:rPr lang="en-US" sz="2800" dirty="0"/>
              <a:t>DTRA/USANCA</a:t>
            </a:r>
          </a:p>
          <a:p>
            <a:pPr marL="152397" indent="0" algn="ctr">
              <a:spcBef>
                <a:spcPts val="0"/>
              </a:spcBef>
              <a:spcAft>
                <a:spcPts val="600"/>
              </a:spcAft>
              <a:buNone/>
            </a:pPr>
            <a:r>
              <a:rPr lang="en-US" sz="2800" dirty="0"/>
              <a:t>Defense/Army Science Board</a:t>
            </a:r>
          </a:p>
          <a:p>
            <a:pPr marL="152397" indent="0" algn="ctr">
              <a:spcBef>
                <a:spcPts val="0"/>
              </a:spcBef>
              <a:spcAft>
                <a:spcPts val="600"/>
              </a:spcAft>
              <a:buNone/>
            </a:pPr>
            <a:r>
              <a:rPr lang="en-US" sz="2800" dirty="0"/>
              <a:t>Other experts/Advisory Groups</a:t>
            </a:r>
          </a:p>
        </p:txBody>
      </p:sp>
      <p:pic>
        <p:nvPicPr>
          <p:cNvPr id="5" name="Picture 4" descr="Soldier in camouflage uniform waving">
            <a:extLst>
              <a:ext uri="{FF2B5EF4-FFF2-40B4-BE49-F238E27FC236}">
                <a16:creationId xmlns:a16="http://schemas.microsoft.com/office/drawing/2014/main" id="{4EF0127F-930A-E2D1-7566-54365D08A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5806"/>
          <a:stretch/>
        </p:blipFill>
        <p:spPr>
          <a:xfrm>
            <a:off x="7606519" y="1625032"/>
            <a:ext cx="3281875" cy="4037214"/>
          </a:xfrm>
          <a:prstGeom prst="rect">
            <a:avLst/>
          </a:prstGeom>
        </p:spPr>
      </p:pic>
      <p:sp>
        <p:nvSpPr>
          <p:cNvPr id="3" name="Slide Number Placeholder 2">
            <a:extLst>
              <a:ext uri="{FF2B5EF4-FFF2-40B4-BE49-F238E27FC236}">
                <a16:creationId xmlns:a16="http://schemas.microsoft.com/office/drawing/2014/main" id="{B34ABFC2-B55A-68FD-8353-E7E2FAA2A851}"/>
              </a:ext>
            </a:extLst>
          </p:cNvPr>
          <p:cNvSpPr>
            <a:spLocks noGrp="1"/>
          </p:cNvSpPr>
          <p:nvPr>
            <p:ph type="sldNum" sz="quarter" idx="4"/>
          </p:nvPr>
        </p:nvSpPr>
        <p:spPr/>
        <p:txBody>
          <a:bodyPr/>
          <a:lstStyle/>
          <a:p>
            <a:pPr>
              <a:defRPr/>
            </a:pPr>
            <a:fld id="{D68E8870-17DE-45C4-A8DD-7644B2422933}" type="slidenum">
              <a:rPr lang="en-US" smtClean="0">
                <a:solidFill>
                  <a:srgbClr val="000000"/>
                </a:solidFill>
              </a:rPr>
              <a:pPr>
                <a:defRPr/>
              </a:pPr>
              <a:t>21</a:t>
            </a:fld>
            <a:endParaRPr lang="en-US" dirty="0">
              <a:solidFill>
                <a:srgbClr val="000000"/>
              </a:solidFill>
            </a:endParaRPr>
          </a:p>
        </p:txBody>
      </p:sp>
    </p:spTree>
    <p:extLst>
      <p:ext uri="{BB962C8B-B14F-4D97-AF65-F5344CB8AC3E}">
        <p14:creationId xmlns:p14="http://schemas.microsoft.com/office/powerpoint/2010/main" val="41003283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E37BE-4271-9586-1C9B-E980B4583283}"/>
              </a:ext>
            </a:extLst>
          </p:cNvPr>
          <p:cNvSpPr/>
          <p:nvPr/>
        </p:nvSpPr>
        <p:spPr>
          <a:xfrm rot="16200000">
            <a:off x="7444678" y="-2471443"/>
            <a:ext cx="1149077" cy="71295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0B3B092A-F73D-1F90-F23A-9A80AA7FDE02}"/>
              </a:ext>
            </a:extLst>
          </p:cNvPr>
          <p:cNvSpPr/>
          <p:nvPr/>
        </p:nvSpPr>
        <p:spPr>
          <a:xfrm rot="16200000">
            <a:off x="2184988" y="-574281"/>
            <a:ext cx="1149077" cy="33352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Oval 3">
            <a:extLst>
              <a:ext uri="{FF2B5EF4-FFF2-40B4-BE49-F238E27FC236}">
                <a16:creationId xmlns:a16="http://schemas.microsoft.com/office/drawing/2014/main" id="{819EB7C7-42A0-60F4-B789-D77F207C248E}"/>
              </a:ext>
            </a:extLst>
          </p:cNvPr>
          <p:cNvSpPr/>
          <p:nvPr/>
        </p:nvSpPr>
        <p:spPr>
          <a:xfrm>
            <a:off x="510946" y="499232"/>
            <a:ext cx="1188197" cy="1188197"/>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D59F3CFE-B0C4-22DE-552E-ED234631653A}"/>
              </a:ext>
            </a:extLst>
          </p:cNvPr>
          <p:cNvSpPr/>
          <p:nvPr/>
        </p:nvSpPr>
        <p:spPr>
          <a:xfrm rot="16200000">
            <a:off x="7444678" y="-1303608"/>
            <a:ext cx="1149077" cy="7129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D87BF14B-ABF5-7310-7326-9DBFB492228B}"/>
              </a:ext>
            </a:extLst>
          </p:cNvPr>
          <p:cNvSpPr/>
          <p:nvPr/>
        </p:nvSpPr>
        <p:spPr>
          <a:xfrm rot="16200000">
            <a:off x="2184988" y="593555"/>
            <a:ext cx="1149077" cy="33352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Oval 8">
            <a:extLst>
              <a:ext uri="{FF2B5EF4-FFF2-40B4-BE49-F238E27FC236}">
                <a16:creationId xmlns:a16="http://schemas.microsoft.com/office/drawing/2014/main" id="{481E61BD-132E-05EA-CA3F-31B224DD09E4}"/>
              </a:ext>
            </a:extLst>
          </p:cNvPr>
          <p:cNvSpPr/>
          <p:nvPr/>
        </p:nvSpPr>
        <p:spPr>
          <a:xfrm>
            <a:off x="510946" y="1667067"/>
            <a:ext cx="1188197" cy="118819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8FE83828-345C-C712-3FB0-543A42C5262D}"/>
              </a:ext>
            </a:extLst>
          </p:cNvPr>
          <p:cNvSpPr/>
          <p:nvPr/>
        </p:nvSpPr>
        <p:spPr>
          <a:xfrm rot="16200000">
            <a:off x="7444678" y="-135773"/>
            <a:ext cx="1149077" cy="71295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4CA9B5E8-FFDE-C9FC-3401-B0A18768BFB3}"/>
              </a:ext>
            </a:extLst>
          </p:cNvPr>
          <p:cNvSpPr/>
          <p:nvPr/>
        </p:nvSpPr>
        <p:spPr>
          <a:xfrm rot="16200000">
            <a:off x="2184988" y="1761390"/>
            <a:ext cx="1149077" cy="33352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Oval 12">
            <a:extLst>
              <a:ext uri="{FF2B5EF4-FFF2-40B4-BE49-F238E27FC236}">
                <a16:creationId xmlns:a16="http://schemas.microsoft.com/office/drawing/2014/main" id="{9FDDD8A2-E23D-F68B-0155-9B2A6850604C}"/>
              </a:ext>
            </a:extLst>
          </p:cNvPr>
          <p:cNvSpPr/>
          <p:nvPr/>
        </p:nvSpPr>
        <p:spPr>
          <a:xfrm>
            <a:off x="510946" y="2834902"/>
            <a:ext cx="1188197" cy="118819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74EBD703-0704-AD48-F5FA-8967C3831D1B}"/>
              </a:ext>
            </a:extLst>
          </p:cNvPr>
          <p:cNvSpPr/>
          <p:nvPr/>
        </p:nvSpPr>
        <p:spPr>
          <a:xfrm rot="16200000">
            <a:off x="7444678" y="1032062"/>
            <a:ext cx="1149077" cy="712954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4A88056F-D901-7B1F-5E43-14AD6CDD1C4E}"/>
              </a:ext>
            </a:extLst>
          </p:cNvPr>
          <p:cNvSpPr/>
          <p:nvPr/>
        </p:nvSpPr>
        <p:spPr>
          <a:xfrm rot="16200000">
            <a:off x="2184988" y="2929226"/>
            <a:ext cx="1149077" cy="333522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Oval 16">
            <a:extLst>
              <a:ext uri="{FF2B5EF4-FFF2-40B4-BE49-F238E27FC236}">
                <a16:creationId xmlns:a16="http://schemas.microsoft.com/office/drawing/2014/main" id="{66FEBBFE-DFA0-3840-A405-8BE6183C6E79}"/>
              </a:ext>
            </a:extLst>
          </p:cNvPr>
          <p:cNvSpPr/>
          <p:nvPr/>
        </p:nvSpPr>
        <p:spPr>
          <a:xfrm>
            <a:off x="510946" y="4002737"/>
            <a:ext cx="1188197" cy="118819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C157F71C-1E38-5260-01A9-4FB28D19FF41}"/>
              </a:ext>
            </a:extLst>
          </p:cNvPr>
          <p:cNvSpPr/>
          <p:nvPr/>
        </p:nvSpPr>
        <p:spPr>
          <a:xfrm rot="16200000">
            <a:off x="7444678" y="2199898"/>
            <a:ext cx="1149077" cy="71295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CD8989BA-22A2-1D31-C25D-732EC4E7121C}"/>
              </a:ext>
            </a:extLst>
          </p:cNvPr>
          <p:cNvSpPr/>
          <p:nvPr/>
        </p:nvSpPr>
        <p:spPr>
          <a:xfrm rot="16200000">
            <a:off x="2184988" y="4097062"/>
            <a:ext cx="1149077" cy="33352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Oval 20">
            <a:extLst>
              <a:ext uri="{FF2B5EF4-FFF2-40B4-BE49-F238E27FC236}">
                <a16:creationId xmlns:a16="http://schemas.microsoft.com/office/drawing/2014/main" id="{05F5F395-3681-D55C-474E-A01D575BB80E}"/>
              </a:ext>
            </a:extLst>
          </p:cNvPr>
          <p:cNvSpPr/>
          <p:nvPr/>
        </p:nvSpPr>
        <p:spPr>
          <a:xfrm>
            <a:off x="510946" y="5170573"/>
            <a:ext cx="1188197" cy="1188197"/>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Graphic 55" descr="Right pointing backhand index outline">
            <a:extLst>
              <a:ext uri="{FF2B5EF4-FFF2-40B4-BE49-F238E27FC236}">
                <a16:creationId xmlns:a16="http://schemas.microsoft.com/office/drawing/2014/main" id="{A868CE7B-39E5-BEF2-AEA5-18B3A0E920B0}"/>
              </a:ext>
            </a:extLst>
          </p:cNvPr>
          <p:cNvSpPr/>
          <p:nvPr/>
        </p:nvSpPr>
        <p:spPr>
          <a:xfrm rot="16200000">
            <a:off x="835080" y="909110"/>
            <a:ext cx="539929" cy="368438"/>
          </a:xfrm>
          <a:custGeom>
            <a:avLst/>
            <a:gdLst>
              <a:gd name="connsiteX0" fmla="*/ 750475 w 809641"/>
              <a:gd name="connsiteY0" fmla="*/ 133384 h 552485"/>
              <a:gd name="connsiteX1" fmla="*/ 368856 w 809641"/>
              <a:gd name="connsiteY1" fmla="*/ 133384 h 552485"/>
              <a:gd name="connsiteX2" fmla="*/ 368760 w 809641"/>
              <a:gd name="connsiteY2" fmla="*/ 133289 h 552485"/>
              <a:gd name="connsiteX3" fmla="*/ 368856 w 809641"/>
              <a:gd name="connsiteY3" fmla="*/ 133194 h 552485"/>
              <a:gd name="connsiteX4" fmla="*/ 457143 w 809641"/>
              <a:gd name="connsiteY4" fmla="*/ 113629 h 552485"/>
              <a:gd name="connsiteX5" fmla="*/ 492138 w 809641"/>
              <a:gd name="connsiteY5" fmla="*/ 92208 h 552485"/>
              <a:gd name="connsiteX6" fmla="*/ 481855 w 809641"/>
              <a:gd name="connsiteY6" fmla="*/ 11865 h 552485"/>
              <a:gd name="connsiteX7" fmla="*/ 472945 w 809641"/>
              <a:gd name="connsiteY7" fmla="*/ 6206 h 552485"/>
              <a:gd name="connsiteX8" fmla="*/ 432045 w 809641"/>
              <a:gd name="connsiteY8" fmla="*/ 1692 h 552485"/>
              <a:gd name="connsiteX9" fmla="*/ 176336 w 809641"/>
              <a:gd name="connsiteY9" fmla="*/ 58537 h 552485"/>
              <a:gd name="connsiteX10" fmla="*/ 144856 w 809641"/>
              <a:gd name="connsiteY10" fmla="*/ 79939 h 552485"/>
              <a:gd name="connsiteX11" fmla="*/ 66761 w 809641"/>
              <a:gd name="connsiteY11" fmla="*/ 181009 h 552485"/>
              <a:gd name="connsiteX12" fmla="*/ 0 w 809641"/>
              <a:gd name="connsiteY12" fmla="*/ 181009 h 552485"/>
              <a:gd name="connsiteX13" fmla="*/ 0 w 809641"/>
              <a:gd name="connsiteY13" fmla="*/ 200059 h 552485"/>
              <a:gd name="connsiteX14" fmla="*/ 71438 w 809641"/>
              <a:gd name="connsiteY14" fmla="*/ 200059 h 552485"/>
              <a:gd name="connsiteX15" fmla="*/ 78981 w 809641"/>
              <a:gd name="connsiteY15" fmla="*/ 196354 h 552485"/>
              <a:gd name="connsiteX16" fmla="*/ 159839 w 809641"/>
              <a:gd name="connsiteY16" fmla="*/ 91712 h 552485"/>
              <a:gd name="connsiteX17" fmla="*/ 181137 w 809641"/>
              <a:gd name="connsiteY17" fmla="*/ 76958 h 552485"/>
              <a:gd name="connsiteX18" fmla="*/ 436788 w 809641"/>
              <a:gd name="connsiteY18" fmla="*/ 20142 h 552485"/>
              <a:gd name="connsiteX19" fmla="*/ 462896 w 809641"/>
              <a:gd name="connsiteY19" fmla="*/ 22494 h 552485"/>
              <a:gd name="connsiteX20" fmla="*/ 481377 w 809641"/>
              <a:gd name="connsiteY20" fmla="*/ 73422 h 552485"/>
              <a:gd name="connsiteX21" fmla="*/ 455143 w 809641"/>
              <a:gd name="connsiteY21" fmla="*/ 94560 h 552485"/>
              <a:gd name="connsiteX22" fmla="*/ 278930 w 809641"/>
              <a:gd name="connsiteY22" fmla="*/ 133613 h 552485"/>
              <a:gd name="connsiteX23" fmla="*/ 271708 w 809641"/>
              <a:gd name="connsiteY23" fmla="*/ 144984 h 552485"/>
              <a:gd name="connsiteX24" fmla="*/ 280988 w 809641"/>
              <a:gd name="connsiteY24" fmla="*/ 152434 h 552485"/>
              <a:gd name="connsiteX25" fmla="*/ 750770 w 809641"/>
              <a:gd name="connsiteY25" fmla="*/ 152434 h 552485"/>
              <a:gd name="connsiteX26" fmla="*/ 790575 w 809641"/>
              <a:gd name="connsiteY26" fmla="*/ 189029 h 552485"/>
              <a:gd name="connsiteX27" fmla="*/ 754792 w 809641"/>
              <a:gd name="connsiteY27" fmla="*/ 228589 h 552485"/>
              <a:gd name="connsiteX28" fmla="*/ 752475 w 809641"/>
              <a:gd name="connsiteY28" fmla="*/ 228634 h 552485"/>
              <a:gd name="connsiteX29" fmla="*/ 495300 w 809641"/>
              <a:gd name="connsiteY29" fmla="*/ 228634 h 552485"/>
              <a:gd name="connsiteX30" fmla="*/ 486223 w 809641"/>
              <a:gd name="connsiteY30" fmla="*/ 238607 h 552485"/>
              <a:gd name="connsiteX31" fmla="*/ 496195 w 809641"/>
              <a:gd name="connsiteY31" fmla="*/ 247684 h 552485"/>
              <a:gd name="connsiteX32" fmla="*/ 521170 w 809641"/>
              <a:gd name="connsiteY32" fmla="*/ 253609 h 552485"/>
              <a:gd name="connsiteX33" fmla="*/ 505616 w 809641"/>
              <a:gd name="connsiteY33" fmla="*/ 341296 h 552485"/>
              <a:gd name="connsiteX34" fmla="*/ 498388 w 809641"/>
              <a:gd name="connsiteY34" fmla="*/ 352663 h 552485"/>
              <a:gd name="connsiteX35" fmla="*/ 500948 w 809641"/>
              <a:gd name="connsiteY35" fmla="*/ 357327 h 552485"/>
              <a:gd name="connsiteX36" fmla="*/ 514350 w 809641"/>
              <a:gd name="connsiteY36" fmla="*/ 390112 h 552485"/>
              <a:gd name="connsiteX37" fmla="*/ 464687 w 809641"/>
              <a:gd name="connsiteY37" fmla="*/ 438184 h 552485"/>
              <a:gd name="connsiteX38" fmla="*/ 461010 w 809641"/>
              <a:gd name="connsiteY38" fmla="*/ 438184 h 552485"/>
              <a:gd name="connsiteX39" fmla="*/ 451487 w 809641"/>
              <a:gd name="connsiteY39" fmla="*/ 447711 h 552485"/>
              <a:gd name="connsiteX40" fmla="*/ 454276 w 809641"/>
              <a:gd name="connsiteY40" fmla="*/ 454443 h 552485"/>
              <a:gd name="connsiteX41" fmla="*/ 466725 w 809641"/>
              <a:gd name="connsiteY41" fmla="*/ 486171 h 552485"/>
              <a:gd name="connsiteX42" fmla="*/ 417071 w 809641"/>
              <a:gd name="connsiteY42" fmla="*/ 533434 h 552485"/>
              <a:gd name="connsiteX43" fmla="*/ 247650 w 809641"/>
              <a:gd name="connsiteY43" fmla="*/ 533434 h 552485"/>
              <a:gd name="connsiteX44" fmla="*/ 119367 w 809641"/>
              <a:gd name="connsiteY44" fmla="*/ 488419 h 552485"/>
              <a:gd name="connsiteX45" fmla="*/ 47625 w 809641"/>
              <a:gd name="connsiteY45" fmla="*/ 457234 h 552485"/>
              <a:gd name="connsiteX46" fmla="*/ 0 w 809641"/>
              <a:gd name="connsiteY46" fmla="*/ 457234 h 552485"/>
              <a:gd name="connsiteX47" fmla="*/ 0 w 809641"/>
              <a:gd name="connsiteY47" fmla="*/ 476284 h 552485"/>
              <a:gd name="connsiteX48" fmla="*/ 47625 w 809641"/>
              <a:gd name="connsiteY48" fmla="*/ 476284 h 552485"/>
              <a:gd name="connsiteX49" fmla="*/ 107632 w 809641"/>
              <a:gd name="connsiteY49" fmla="*/ 503450 h 552485"/>
              <a:gd name="connsiteX50" fmla="*/ 247650 w 809641"/>
              <a:gd name="connsiteY50" fmla="*/ 552484 h 552485"/>
              <a:gd name="connsiteX51" fmla="*/ 416471 w 809641"/>
              <a:gd name="connsiteY51" fmla="*/ 552484 h 552485"/>
              <a:gd name="connsiteX52" fmla="*/ 485775 w 809641"/>
              <a:gd name="connsiteY52" fmla="*/ 484942 h 552485"/>
              <a:gd name="connsiteX53" fmla="*/ 478793 w 809641"/>
              <a:gd name="connsiteY53" fmla="*/ 456139 h 552485"/>
              <a:gd name="connsiteX54" fmla="*/ 532263 w 809641"/>
              <a:gd name="connsiteY54" fmla="*/ 377933 h 552485"/>
              <a:gd name="connsiteX55" fmla="*/ 523465 w 809641"/>
              <a:gd name="connsiteY55" fmla="*/ 355174 h 552485"/>
              <a:gd name="connsiteX56" fmla="*/ 555955 w 809641"/>
              <a:gd name="connsiteY56" fmla="*/ 267517 h 552485"/>
              <a:gd name="connsiteX57" fmla="*/ 542087 w 809641"/>
              <a:gd name="connsiteY57" fmla="*/ 247827 h 552485"/>
              <a:gd name="connsiteX58" fmla="*/ 542153 w 809641"/>
              <a:gd name="connsiteY58" fmla="*/ 247675 h 552485"/>
              <a:gd name="connsiteX59" fmla="*/ 752475 w 809641"/>
              <a:gd name="connsiteY59" fmla="*/ 247675 h 552485"/>
              <a:gd name="connsiteX60" fmla="*/ 809638 w 809641"/>
              <a:gd name="connsiteY60" fmla="*/ 191746 h 552485"/>
              <a:gd name="connsiteX61" fmla="*/ 809625 w 809641"/>
              <a:gd name="connsiteY61" fmla="*/ 189734 h 552485"/>
              <a:gd name="connsiteX62" fmla="*/ 750475 w 809641"/>
              <a:gd name="connsiteY62" fmla="*/ 133384 h 55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809641" h="552485">
                <a:moveTo>
                  <a:pt x="750475" y="133384"/>
                </a:moveTo>
                <a:lnTo>
                  <a:pt x="368856" y="133384"/>
                </a:lnTo>
                <a:cubicBezTo>
                  <a:pt x="368803" y="133384"/>
                  <a:pt x="368760" y="133341"/>
                  <a:pt x="368760" y="133289"/>
                </a:cubicBezTo>
                <a:cubicBezTo>
                  <a:pt x="368760" y="133237"/>
                  <a:pt x="368803" y="133194"/>
                  <a:pt x="368856" y="133194"/>
                </a:cubicBezTo>
                <a:lnTo>
                  <a:pt x="457143" y="113629"/>
                </a:lnTo>
                <a:cubicBezTo>
                  <a:pt x="470963" y="110822"/>
                  <a:pt x="483352" y="103239"/>
                  <a:pt x="492138" y="92208"/>
                </a:cubicBezTo>
                <a:cubicBezTo>
                  <a:pt x="511484" y="67183"/>
                  <a:pt x="506881" y="31212"/>
                  <a:pt x="481855" y="11865"/>
                </a:cubicBezTo>
                <a:cubicBezTo>
                  <a:pt x="479066" y="9709"/>
                  <a:pt x="476083" y="7814"/>
                  <a:pt x="472945" y="6206"/>
                </a:cubicBezTo>
                <a:cubicBezTo>
                  <a:pt x="460258" y="-31"/>
                  <a:pt x="445787" y="-1628"/>
                  <a:pt x="432045" y="1692"/>
                </a:cubicBezTo>
                <a:lnTo>
                  <a:pt x="176336" y="58537"/>
                </a:lnTo>
                <a:cubicBezTo>
                  <a:pt x="163900" y="62283"/>
                  <a:pt x="152913" y="69753"/>
                  <a:pt x="144856" y="79939"/>
                </a:cubicBezTo>
                <a:lnTo>
                  <a:pt x="66761" y="181009"/>
                </a:lnTo>
                <a:lnTo>
                  <a:pt x="0" y="181009"/>
                </a:lnTo>
                <a:lnTo>
                  <a:pt x="0" y="200059"/>
                </a:lnTo>
                <a:lnTo>
                  <a:pt x="71438" y="200059"/>
                </a:lnTo>
                <a:cubicBezTo>
                  <a:pt x="74390" y="200060"/>
                  <a:pt x="77177" y="198691"/>
                  <a:pt x="78981" y="196354"/>
                </a:cubicBezTo>
                <a:lnTo>
                  <a:pt x="159839" y="91712"/>
                </a:lnTo>
                <a:cubicBezTo>
                  <a:pt x="165304" y="84776"/>
                  <a:pt x="172723" y="79638"/>
                  <a:pt x="181137" y="76958"/>
                </a:cubicBezTo>
                <a:lnTo>
                  <a:pt x="436788" y="20142"/>
                </a:lnTo>
                <a:cubicBezTo>
                  <a:pt x="445512" y="18022"/>
                  <a:pt x="454691" y="18849"/>
                  <a:pt x="462896" y="22494"/>
                </a:cubicBezTo>
                <a:cubicBezTo>
                  <a:pt x="482063" y="31454"/>
                  <a:pt x="490337" y="54255"/>
                  <a:pt x="481377" y="73422"/>
                </a:cubicBezTo>
                <a:cubicBezTo>
                  <a:pt x="476366" y="84142"/>
                  <a:pt x="466683" y="91944"/>
                  <a:pt x="455143" y="94560"/>
                </a:cubicBezTo>
                <a:lnTo>
                  <a:pt x="278930" y="133613"/>
                </a:lnTo>
                <a:cubicBezTo>
                  <a:pt x="273796" y="134759"/>
                  <a:pt x="270562" y="139849"/>
                  <a:pt x="271708" y="144984"/>
                </a:cubicBezTo>
                <a:cubicBezTo>
                  <a:pt x="272678" y="149332"/>
                  <a:pt x="276533" y="152427"/>
                  <a:pt x="280988" y="152434"/>
                </a:cubicBezTo>
                <a:lnTo>
                  <a:pt x="750770" y="152434"/>
                </a:lnTo>
                <a:cubicBezTo>
                  <a:pt x="771674" y="152069"/>
                  <a:pt x="789186" y="168169"/>
                  <a:pt x="790575" y="189029"/>
                </a:cubicBezTo>
                <a:cubicBezTo>
                  <a:pt x="791618" y="209835"/>
                  <a:pt x="775597" y="227547"/>
                  <a:pt x="754792" y="228589"/>
                </a:cubicBezTo>
                <a:cubicBezTo>
                  <a:pt x="754020" y="228628"/>
                  <a:pt x="753248" y="228643"/>
                  <a:pt x="752475" y="228634"/>
                </a:cubicBezTo>
                <a:lnTo>
                  <a:pt x="495300" y="228634"/>
                </a:lnTo>
                <a:cubicBezTo>
                  <a:pt x="490039" y="228882"/>
                  <a:pt x="485975" y="233346"/>
                  <a:pt x="486223" y="238607"/>
                </a:cubicBezTo>
                <a:cubicBezTo>
                  <a:pt x="486470" y="243868"/>
                  <a:pt x="490935" y="247932"/>
                  <a:pt x="496195" y="247684"/>
                </a:cubicBezTo>
                <a:cubicBezTo>
                  <a:pt x="504977" y="246247"/>
                  <a:pt x="513969" y="248380"/>
                  <a:pt x="521170" y="253609"/>
                </a:cubicBezTo>
                <a:cubicBezTo>
                  <a:pt x="560556" y="286556"/>
                  <a:pt x="541039" y="333428"/>
                  <a:pt x="505616" y="341296"/>
                </a:cubicBezTo>
                <a:cubicBezTo>
                  <a:pt x="500481" y="342439"/>
                  <a:pt x="497245" y="347528"/>
                  <a:pt x="498388" y="352663"/>
                </a:cubicBezTo>
                <a:cubicBezTo>
                  <a:pt x="498781" y="354429"/>
                  <a:pt x="499669" y="356046"/>
                  <a:pt x="500948" y="357327"/>
                </a:cubicBezTo>
                <a:cubicBezTo>
                  <a:pt x="509558" y="366065"/>
                  <a:pt x="514373" y="377845"/>
                  <a:pt x="514350" y="390112"/>
                </a:cubicBezTo>
                <a:cubicBezTo>
                  <a:pt x="513610" y="416969"/>
                  <a:pt x="491554" y="438319"/>
                  <a:pt x="464687" y="438184"/>
                </a:cubicBezTo>
                <a:lnTo>
                  <a:pt x="461010" y="438184"/>
                </a:lnTo>
                <a:cubicBezTo>
                  <a:pt x="455749" y="438185"/>
                  <a:pt x="451486" y="442451"/>
                  <a:pt x="451487" y="447711"/>
                </a:cubicBezTo>
                <a:cubicBezTo>
                  <a:pt x="451488" y="450236"/>
                  <a:pt x="452491" y="452658"/>
                  <a:pt x="454276" y="454443"/>
                </a:cubicBezTo>
                <a:cubicBezTo>
                  <a:pt x="462525" y="462914"/>
                  <a:pt x="467014" y="474351"/>
                  <a:pt x="466725" y="486171"/>
                </a:cubicBezTo>
                <a:cubicBezTo>
                  <a:pt x="465472" y="512667"/>
                  <a:pt x="443596" y="533490"/>
                  <a:pt x="417071" y="533434"/>
                </a:cubicBezTo>
                <a:lnTo>
                  <a:pt x="247650" y="533434"/>
                </a:lnTo>
                <a:cubicBezTo>
                  <a:pt x="177060" y="533434"/>
                  <a:pt x="146409" y="509527"/>
                  <a:pt x="119367" y="488419"/>
                </a:cubicBezTo>
                <a:cubicBezTo>
                  <a:pt x="98812" y="472389"/>
                  <a:pt x="79391" y="457234"/>
                  <a:pt x="47625" y="457234"/>
                </a:cubicBezTo>
                <a:lnTo>
                  <a:pt x="0" y="457234"/>
                </a:lnTo>
                <a:lnTo>
                  <a:pt x="0" y="476284"/>
                </a:lnTo>
                <a:lnTo>
                  <a:pt x="47625" y="476284"/>
                </a:lnTo>
                <a:cubicBezTo>
                  <a:pt x="72838" y="476284"/>
                  <a:pt x="88202" y="488267"/>
                  <a:pt x="107632" y="503450"/>
                </a:cubicBezTo>
                <a:cubicBezTo>
                  <a:pt x="135655" y="525300"/>
                  <a:pt x="170498" y="552484"/>
                  <a:pt x="247650" y="552484"/>
                </a:cubicBezTo>
                <a:lnTo>
                  <a:pt x="416471" y="552484"/>
                </a:lnTo>
                <a:cubicBezTo>
                  <a:pt x="454147" y="552690"/>
                  <a:pt x="485010" y="522611"/>
                  <a:pt x="485775" y="484942"/>
                </a:cubicBezTo>
                <a:cubicBezTo>
                  <a:pt x="485709" y="474930"/>
                  <a:pt x="483319" y="465070"/>
                  <a:pt x="478793" y="456139"/>
                </a:cubicBezTo>
                <a:cubicBezTo>
                  <a:pt x="515154" y="449308"/>
                  <a:pt x="539093" y="414294"/>
                  <a:pt x="532263" y="377933"/>
                </a:cubicBezTo>
                <a:cubicBezTo>
                  <a:pt x="530748" y="369872"/>
                  <a:pt x="527766" y="362158"/>
                  <a:pt x="523465" y="355174"/>
                </a:cubicBezTo>
                <a:cubicBezTo>
                  <a:pt x="556643" y="339940"/>
                  <a:pt x="571190" y="300695"/>
                  <a:pt x="555955" y="267517"/>
                </a:cubicBezTo>
                <a:cubicBezTo>
                  <a:pt x="552577" y="260160"/>
                  <a:pt x="547876" y="253486"/>
                  <a:pt x="542087" y="247827"/>
                </a:cubicBezTo>
                <a:cubicBezTo>
                  <a:pt x="542001" y="247741"/>
                  <a:pt x="542030" y="247675"/>
                  <a:pt x="542153" y="247675"/>
                </a:cubicBezTo>
                <a:lnTo>
                  <a:pt x="752475" y="247675"/>
                </a:lnTo>
                <a:cubicBezTo>
                  <a:pt x="783705" y="248016"/>
                  <a:pt x="809298" y="222975"/>
                  <a:pt x="809638" y="191746"/>
                </a:cubicBezTo>
                <a:cubicBezTo>
                  <a:pt x="809646" y="191075"/>
                  <a:pt x="809641" y="190405"/>
                  <a:pt x="809625" y="189734"/>
                </a:cubicBezTo>
                <a:cubicBezTo>
                  <a:pt x="808489" y="158002"/>
                  <a:pt x="782225" y="132981"/>
                  <a:pt x="750475" y="133384"/>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7" name="Graphic 58" descr="Teacher outline">
            <a:extLst>
              <a:ext uri="{FF2B5EF4-FFF2-40B4-BE49-F238E27FC236}">
                <a16:creationId xmlns:a16="http://schemas.microsoft.com/office/drawing/2014/main" id="{B8B2B650-FC70-916D-B293-F7D1B361E475}"/>
              </a:ext>
            </a:extLst>
          </p:cNvPr>
          <p:cNvGrpSpPr/>
          <p:nvPr/>
        </p:nvGrpSpPr>
        <p:grpSpPr>
          <a:xfrm>
            <a:off x="829512" y="2073838"/>
            <a:ext cx="551062" cy="374652"/>
            <a:chOff x="3470554" y="3619500"/>
            <a:chExt cx="826336" cy="561804"/>
          </a:xfrm>
          <a:solidFill>
            <a:schemeClr val="bg1"/>
          </a:solidFill>
        </p:grpSpPr>
        <p:sp>
          <p:nvSpPr>
            <p:cNvPr id="58" name="Freeform: Shape 57">
              <a:extLst>
                <a:ext uri="{FF2B5EF4-FFF2-40B4-BE49-F238E27FC236}">
                  <a16:creationId xmlns:a16="http://schemas.microsoft.com/office/drawing/2014/main" id="{761965D6-CE13-4B94-19D4-AE2207084957}"/>
                </a:ext>
              </a:extLst>
            </p:cNvPr>
            <p:cNvSpPr/>
            <p:nvPr/>
          </p:nvSpPr>
          <p:spPr>
            <a:xfrm>
              <a:off x="3630141" y="3619500"/>
              <a:ext cx="666750" cy="457200"/>
            </a:xfrm>
            <a:custGeom>
              <a:avLst/>
              <a:gdLst>
                <a:gd name="connsiteX0" fmla="*/ 619125 w 666750"/>
                <a:gd name="connsiteY0" fmla="*/ 0 h 457200"/>
                <a:gd name="connsiteX1" fmla="*/ 47625 w 666750"/>
                <a:gd name="connsiteY1" fmla="*/ 0 h 457200"/>
                <a:gd name="connsiteX2" fmla="*/ 0 w 666750"/>
                <a:gd name="connsiteY2" fmla="*/ 47625 h 457200"/>
                <a:gd name="connsiteX3" fmla="*/ 0 w 666750"/>
                <a:gd name="connsiteY3" fmla="*/ 183956 h 457200"/>
                <a:gd name="connsiteX4" fmla="*/ 19050 w 666750"/>
                <a:gd name="connsiteY4" fmla="*/ 181213 h 457200"/>
                <a:gd name="connsiteX5" fmla="*/ 19050 w 666750"/>
                <a:gd name="connsiteY5" fmla="*/ 47625 h 457200"/>
                <a:gd name="connsiteX6" fmla="*/ 47625 w 666750"/>
                <a:gd name="connsiteY6" fmla="*/ 19050 h 457200"/>
                <a:gd name="connsiteX7" fmla="*/ 619125 w 666750"/>
                <a:gd name="connsiteY7" fmla="*/ 19050 h 457200"/>
                <a:gd name="connsiteX8" fmla="*/ 647700 w 666750"/>
                <a:gd name="connsiteY8" fmla="*/ 47625 h 457200"/>
                <a:gd name="connsiteX9" fmla="*/ 647700 w 666750"/>
                <a:gd name="connsiteY9" fmla="*/ 409575 h 457200"/>
                <a:gd name="connsiteX10" fmla="*/ 619125 w 666750"/>
                <a:gd name="connsiteY10" fmla="*/ 438150 h 457200"/>
                <a:gd name="connsiteX11" fmla="*/ 250860 w 666750"/>
                <a:gd name="connsiteY11" fmla="*/ 438150 h 457200"/>
                <a:gd name="connsiteX12" fmla="*/ 233086 w 666750"/>
                <a:gd name="connsiteY12" fmla="*/ 457200 h 457200"/>
                <a:gd name="connsiteX13" fmla="*/ 619125 w 666750"/>
                <a:gd name="connsiteY13" fmla="*/ 457200 h 457200"/>
                <a:gd name="connsiteX14" fmla="*/ 666750 w 666750"/>
                <a:gd name="connsiteY14" fmla="*/ 409575 h 457200"/>
                <a:gd name="connsiteX15" fmla="*/ 666750 w 666750"/>
                <a:gd name="connsiteY15" fmla="*/ 47625 h 457200"/>
                <a:gd name="connsiteX16" fmla="*/ 619125 w 666750"/>
                <a:gd name="connsiteY1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6750" h="457200">
                  <a:moveTo>
                    <a:pt x="619125" y="0"/>
                  </a:moveTo>
                  <a:lnTo>
                    <a:pt x="47625" y="0"/>
                  </a:lnTo>
                  <a:cubicBezTo>
                    <a:pt x="21335" y="31"/>
                    <a:pt x="31" y="21335"/>
                    <a:pt x="0" y="47625"/>
                  </a:cubicBezTo>
                  <a:lnTo>
                    <a:pt x="0" y="183956"/>
                  </a:lnTo>
                  <a:cubicBezTo>
                    <a:pt x="6247" y="182434"/>
                    <a:pt x="12626" y="181515"/>
                    <a:pt x="19050" y="181213"/>
                  </a:cubicBezTo>
                  <a:lnTo>
                    <a:pt x="19050" y="47625"/>
                  </a:lnTo>
                  <a:cubicBezTo>
                    <a:pt x="19050" y="31843"/>
                    <a:pt x="31843" y="19050"/>
                    <a:pt x="47625" y="19050"/>
                  </a:cubicBezTo>
                  <a:lnTo>
                    <a:pt x="619125" y="19050"/>
                  </a:lnTo>
                  <a:cubicBezTo>
                    <a:pt x="634907" y="19050"/>
                    <a:pt x="647700" y="31843"/>
                    <a:pt x="647700" y="47625"/>
                  </a:cubicBezTo>
                  <a:lnTo>
                    <a:pt x="647700" y="409575"/>
                  </a:lnTo>
                  <a:cubicBezTo>
                    <a:pt x="647700" y="425357"/>
                    <a:pt x="634907" y="438150"/>
                    <a:pt x="619125" y="438150"/>
                  </a:cubicBezTo>
                  <a:lnTo>
                    <a:pt x="250860" y="438150"/>
                  </a:lnTo>
                  <a:lnTo>
                    <a:pt x="233086" y="457200"/>
                  </a:lnTo>
                  <a:lnTo>
                    <a:pt x="619125" y="457200"/>
                  </a:lnTo>
                  <a:cubicBezTo>
                    <a:pt x="645415" y="457169"/>
                    <a:pt x="666719" y="435865"/>
                    <a:pt x="666750" y="409575"/>
                  </a:cubicBezTo>
                  <a:lnTo>
                    <a:pt x="666750" y="47625"/>
                  </a:lnTo>
                  <a:cubicBezTo>
                    <a:pt x="666719" y="21335"/>
                    <a:pt x="645415" y="31"/>
                    <a:pt x="619125"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Freeform: Shape 58">
              <a:extLst>
                <a:ext uri="{FF2B5EF4-FFF2-40B4-BE49-F238E27FC236}">
                  <a16:creationId xmlns:a16="http://schemas.microsoft.com/office/drawing/2014/main" id="{E02AFDA8-C545-4D72-9A40-5CD725DB4035}"/>
                </a:ext>
              </a:extLst>
            </p:cNvPr>
            <p:cNvSpPr/>
            <p:nvPr/>
          </p:nvSpPr>
          <p:spPr>
            <a:xfrm>
              <a:off x="3470554" y="3867690"/>
              <a:ext cx="502516" cy="313614"/>
            </a:xfrm>
            <a:custGeom>
              <a:avLst/>
              <a:gdLst>
                <a:gd name="connsiteX0" fmla="*/ 502487 w 502516"/>
                <a:gd name="connsiteY0" fmla="*/ 43932 h 313614"/>
                <a:gd name="connsiteX1" fmla="*/ 455444 w 502516"/>
                <a:gd name="connsiteY1" fmla="*/ 28 h 313614"/>
                <a:gd name="connsiteX2" fmla="*/ 423734 w 502516"/>
                <a:gd name="connsiteY2" fmla="*/ 14471 h 313614"/>
                <a:gd name="connsiteX3" fmla="*/ 290184 w 502516"/>
                <a:gd name="connsiteY3" fmla="*/ 158299 h 313614"/>
                <a:gd name="connsiteX4" fmla="*/ 184180 w 502516"/>
                <a:gd name="connsiteY4" fmla="*/ 132943 h 313614"/>
                <a:gd name="connsiteX5" fmla="*/ 183428 w 502516"/>
                <a:gd name="connsiteY5" fmla="*/ 132791 h 313614"/>
                <a:gd name="connsiteX6" fmla="*/ 181304 w 502516"/>
                <a:gd name="connsiteY6" fmla="*/ 132867 h 313614"/>
                <a:gd name="connsiteX7" fmla="*/ 178665 w 502516"/>
                <a:gd name="connsiteY7" fmla="*/ 132791 h 313614"/>
                <a:gd name="connsiteX8" fmla="*/ 177713 w 502516"/>
                <a:gd name="connsiteY8" fmla="*/ 132991 h 313614"/>
                <a:gd name="connsiteX9" fmla="*/ 51307 w 502516"/>
                <a:gd name="connsiteY9" fmla="*/ 170138 h 313614"/>
                <a:gd name="connsiteX10" fmla="*/ 22732 w 502516"/>
                <a:gd name="connsiteY10" fmla="*/ 209277 h 313614"/>
                <a:gd name="connsiteX11" fmla="*/ 329 w 502516"/>
                <a:gd name="connsiteY11" fmla="*/ 292258 h 313614"/>
                <a:gd name="connsiteX12" fmla="*/ 7044 w 502516"/>
                <a:gd name="connsiteY12" fmla="*/ 303927 h 313614"/>
                <a:gd name="connsiteX13" fmla="*/ 9540 w 502516"/>
                <a:gd name="connsiteY13" fmla="*/ 304260 h 313614"/>
                <a:gd name="connsiteX14" fmla="*/ 18731 w 502516"/>
                <a:gd name="connsiteY14" fmla="*/ 297211 h 313614"/>
                <a:gd name="connsiteX15" fmla="*/ 41096 w 502516"/>
                <a:gd name="connsiteY15" fmla="*/ 214268 h 313614"/>
                <a:gd name="connsiteX16" fmla="*/ 61670 w 502516"/>
                <a:gd name="connsiteY16" fmla="*/ 186150 h 313614"/>
                <a:gd name="connsiteX17" fmla="*/ 181199 w 502516"/>
                <a:gd name="connsiteY17" fmla="*/ 151965 h 313614"/>
                <a:gd name="connsiteX18" fmla="*/ 287612 w 502516"/>
                <a:gd name="connsiteY18" fmla="*/ 178530 h 313614"/>
                <a:gd name="connsiteX19" fmla="*/ 299157 w 502516"/>
                <a:gd name="connsiteY19" fmla="*/ 176625 h 313614"/>
                <a:gd name="connsiteX20" fmla="*/ 437641 w 502516"/>
                <a:gd name="connsiteY20" fmla="*/ 27444 h 313614"/>
                <a:gd name="connsiteX21" fmla="*/ 475031 w 502516"/>
                <a:gd name="connsiteY21" fmla="*/ 26163 h 313614"/>
                <a:gd name="connsiteX22" fmla="*/ 476312 w 502516"/>
                <a:gd name="connsiteY22" fmla="*/ 63554 h 313614"/>
                <a:gd name="connsiteX23" fmla="*/ 257866 w 502516"/>
                <a:gd name="connsiteY23" fmla="*/ 297592 h 313614"/>
                <a:gd name="connsiteX24" fmla="*/ 258337 w 502516"/>
                <a:gd name="connsiteY24" fmla="*/ 311056 h 313614"/>
                <a:gd name="connsiteX25" fmla="*/ 271801 w 502516"/>
                <a:gd name="connsiteY25" fmla="*/ 310585 h 313614"/>
                <a:gd name="connsiteX26" fmla="*/ 490247 w 502516"/>
                <a:gd name="connsiteY26" fmla="*/ 76546 h 313614"/>
                <a:gd name="connsiteX27" fmla="*/ 502487 w 502516"/>
                <a:gd name="connsiteY27" fmla="*/ 43932 h 31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516" h="313614">
                  <a:moveTo>
                    <a:pt x="502487" y="43932"/>
                  </a:moveTo>
                  <a:cubicBezTo>
                    <a:pt x="501620" y="18818"/>
                    <a:pt x="480558" y="-839"/>
                    <a:pt x="455444" y="28"/>
                  </a:cubicBezTo>
                  <a:cubicBezTo>
                    <a:pt x="443377" y="444"/>
                    <a:pt x="431969" y="5640"/>
                    <a:pt x="423734" y="14471"/>
                  </a:cubicBezTo>
                  <a:lnTo>
                    <a:pt x="290184" y="158299"/>
                  </a:lnTo>
                  <a:cubicBezTo>
                    <a:pt x="257173" y="142073"/>
                    <a:pt x="220960" y="133412"/>
                    <a:pt x="184180" y="132943"/>
                  </a:cubicBezTo>
                  <a:cubicBezTo>
                    <a:pt x="183923" y="132943"/>
                    <a:pt x="183695" y="132791"/>
                    <a:pt x="183428" y="132791"/>
                  </a:cubicBezTo>
                  <a:cubicBezTo>
                    <a:pt x="182714" y="132791"/>
                    <a:pt x="182018" y="132858"/>
                    <a:pt x="181304" y="132867"/>
                  </a:cubicBezTo>
                  <a:cubicBezTo>
                    <a:pt x="180418" y="132867"/>
                    <a:pt x="179551" y="132791"/>
                    <a:pt x="178665" y="132791"/>
                  </a:cubicBezTo>
                  <a:cubicBezTo>
                    <a:pt x="178344" y="132839"/>
                    <a:pt x="178026" y="132906"/>
                    <a:pt x="177713" y="132991"/>
                  </a:cubicBezTo>
                  <a:cubicBezTo>
                    <a:pt x="132959" y="133481"/>
                    <a:pt x="89210" y="146337"/>
                    <a:pt x="51307" y="170138"/>
                  </a:cubicBezTo>
                  <a:cubicBezTo>
                    <a:pt x="37286" y="179220"/>
                    <a:pt x="27111" y="193157"/>
                    <a:pt x="22732" y="209277"/>
                  </a:cubicBezTo>
                  <a:lnTo>
                    <a:pt x="329" y="292258"/>
                  </a:lnTo>
                  <a:cubicBezTo>
                    <a:pt x="-1036" y="297334"/>
                    <a:pt x="1970" y="302556"/>
                    <a:pt x="7044" y="303927"/>
                  </a:cubicBezTo>
                  <a:cubicBezTo>
                    <a:pt x="7857" y="304148"/>
                    <a:pt x="8697" y="304261"/>
                    <a:pt x="9540" y="304260"/>
                  </a:cubicBezTo>
                  <a:cubicBezTo>
                    <a:pt x="13844" y="304257"/>
                    <a:pt x="17612" y="301368"/>
                    <a:pt x="18731" y="297211"/>
                  </a:cubicBezTo>
                  <a:lnTo>
                    <a:pt x="41096" y="214268"/>
                  </a:lnTo>
                  <a:cubicBezTo>
                    <a:pt x="44254" y="202680"/>
                    <a:pt x="51581" y="192666"/>
                    <a:pt x="61670" y="186150"/>
                  </a:cubicBezTo>
                  <a:cubicBezTo>
                    <a:pt x="97495" y="163719"/>
                    <a:pt x="138931" y="151868"/>
                    <a:pt x="181199" y="151965"/>
                  </a:cubicBezTo>
                  <a:cubicBezTo>
                    <a:pt x="218308" y="151995"/>
                    <a:pt x="254844" y="161115"/>
                    <a:pt x="287612" y="178530"/>
                  </a:cubicBezTo>
                  <a:cubicBezTo>
                    <a:pt x="291443" y="180612"/>
                    <a:pt x="296198" y="179827"/>
                    <a:pt x="299157" y="176625"/>
                  </a:cubicBezTo>
                  <a:lnTo>
                    <a:pt x="437641" y="27444"/>
                  </a:lnTo>
                  <a:cubicBezTo>
                    <a:pt x="447612" y="16766"/>
                    <a:pt x="464353" y="16192"/>
                    <a:pt x="475031" y="26163"/>
                  </a:cubicBezTo>
                  <a:cubicBezTo>
                    <a:pt x="485710" y="36135"/>
                    <a:pt x="486284" y="52875"/>
                    <a:pt x="476312" y="63554"/>
                  </a:cubicBezTo>
                  <a:lnTo>
                    <a:pt x="257866" y="297592"/>
                  </a:lnTo>
                  <a:cubicBezTo>
                    <a:pt x="254278" y="301441"/>
                    <a:pt x="254489" y="307468"/>
                    <a:pt x="258337" y="311056"/>
                  </a:cubicBezTo>
                  <a:cubicBezTo>
                    <a:pt x="262185" y="314644"/>
                    <a:pt x="268213" y="314433"/>
                    <a:pt x="271801" y="310585"/>
                  </a:cubicBezTo>
                  <a:lnTo>
                    <a:pt x="490247" y="76546"/>
                  </a:lnTo>
                  <a:cubicBezTo>
                    <a:pt x="498519" y="67746"/>
                    <a:pt x="502927" y="56001"/>
                    <a:pt x="502487" y="4393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Freeform: Shape 59">
              <a:extLst>
                <a:ext uri="{FF2B5EF4-FFF2-40B4-BE49-F238E27FC236}">
                  <a16:creationId xmlns:a16="http://schemas.microsoft.com/office/drawing/2014/main" id="{94AE37B8-7951-7AD1-1E7B-2F1EF48CA7D9}"/>
                </a:ext>
              </a:extLst>
            </p:cNvPr>
            <p:cNvSpPr/>
            <p:nvPr/>
          </p:nvSpPr>
          <p:spPr>
            <a:xfrm>
              <a:off x="3572991" y="3819525"/>
              <a:ext cx="161925" cy="161925"/>
            </a:xfrm>
            <a:custGeom>
              <a:avLst/>
              <a:gdLst>
                <a:gd name="connsiteX0" fmla="*/ 80963 w 161925"/>
                <a:gd name="connsiteY0" fmla="*/ 161925 h 161925"/>
                <a:gd name="connsiteX1" fmla="*/ 161925 w 161925"/>
                <a:gd name="connsiteY1" fmla="*/ 80963 h 161925"/>
                <a:gd name="connsiteX2" fmla="*/ 80963 w 161925"/>
                <a:gd name="connsiteY2" fmla="*/ 0 h 161925"/>
                <a:gd name="connsiteX3" fmla="*/ 0 w 161925"/>
                <a:gd name="connsiteY3" fmla="*/ 80963 h 161925"/>
                <a:gd name="connsiteX4" fmla="*/ 80963 w 161925"/>
                <a:gd name="connsiteY4" fmla="*/ 161925 h 161925"/>
                <a:gd name="connsiteX5" fmla="*/ 80963 w 161925"/>
                <a:gd name="connsiteY5" fmla="*/ 19050 h 161925"/>
                <a:gd name="connsiteX6" fmla="*/ 142875 w 161925"/>
                <a:gd name="connsiteY6" fmla="*/ 80963 h 161925"/>
                <a:gd name="connsiteX7" fmla="*/ 80963 w 161925"/>
                <a:gd name="connsiteY7" fmla="*/ 142875 h 161925"/>
                <a:gd name="connsiteX8" fmla="*/ 19050 w 161925"/>
                <a:gd name="connsiteY8" fmla="*/ 80963 h 161925"/>
                <a:gd name="connsiteX9" fmla="*/ 80963 w 161925"/>
                <a:gd name="connsiteY9" fmla="*/ 19050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5" h="161925">
                  <a:moveTo>
                    <a:pt x="80963" y="161925"/>
                  </a:moveTo>
                  <a:cubicBezTo>
                    <a:pt x="125677" y="161925"/>
                    <a:pt x="161925" y="125677"/>
                    <a:pt x="161925" y="80963"/>
                  </a:cubicBezTo>
                  <a:cubicBezTo>
                    <a:pt x="161925" y="36248"/>
                    <a:pt x="125677" y="0"/>
                    <a:pt x="80963" y="0"/>
                  </a:cubicBezTo>
                  <a:cubicBezTo>
                    <a:pt x="36248" y="0"/>
                    <a:pt x="0" y="36248"/>
                    <a:pt x="0" y="80963"/>
                  </a:cubicBezTo>
                  <a:cubicBezTo>
                    <a:pt x="52" y="125655"/>
                    <a:pt x="36270" y="161873"/>
                    <a:pt x="80963" y="161925"/>
                  </a:cubicBezTo>
                  <a:close/>
                  <a:moveTo>
                    <a:pt x="80963" y="19050"/>
                  </a:moveTo>
                  <a:cubicBezTo>
                    <a:pt x="115156" y="19050"/>
                    <a:pt x="142875" y="46769"/>
                    <a:pt x="142875" y="80963"/>
                  </a:cubicBezTo>
                  <a:cubicBezTo>
                    <a:pt x="142875" y="115156"/>
                    <a:pt x="115156" y="142875"/>
                    <a:pt x="80963" y="142875"/>
                  </a:cubicBezTo>
                  <a:cubicBezTo>
                    <a:pt x="46769" y="142875"/>
                    <a:pt x="19050" y="115156"/>
                    <a:pt x="19050" y="80963"/>
                  </a:cubicBezTo>
                  <a:cubicBezTo>
                    <a:pt x="19092" y="46787"/>
                    <a:pt x="46787" y="19092"/>
                    <a:pt x="80963" y="1905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2" name="Graphic 84" descr="Checklist outline">
            <a:extLst>
              <a:ext uri="{FF2B5EF4-FFF2-40B4-BE49-F238E27FC236}">
                <a16:creationId xmlns:a16="http://schemas.microsoft.com/office/drawing/2014/main" id="{3F92DC1F-86E6-ED7A-0DBC-13BF012F7B0B}"/>
              </a:ext>
            </a:extLst>
          </p:cNvPr>
          <p:cNvGrpSpPr/>
          <p:nvPr/>
        </p:nvGrpSpPr>
        <p:grpSpPr>
          <a:xfrm>
            <a:off x="914485" y="4342756"/>
            <a:ext cx="381119" cy="508159"/>
            <a:chOff x="7994054" y="3505200"/>
            <a:chExt cx="571500" cy="762000"/>
          </a:xfrm>
          <a:solidFill>
            <a:schemeClr val="bg1"/>
          </a:solidFill>
        </p:grpSpPr>
        <p:sp>
          <p:nvSpPr>
            <p:cNvPr id="63" name="Freeform: Shape 62">
              <a:extLst>
                <a:ext uri="{FF2B5EF4-FFF2-40B4-BE49-F238E27FC236}">
                  <a16:creationId xmlns:a16="http://schemas.microsoft.com/office/drawing/2014/main" id="{329A26B9-051A-47C8-F7B7-C4BDC82357E4}"/>
                </a:ext>
              </a:extLst>
            </p:cNvPr>
            <p:cNvSpPr/>
            <p:nvPr/>
          </p:nvSpPr>
          <p:spPr>
            <a:xfrm>
              <a:off x="8092094" y="3612765"/>
              <a:ext cx="137293" cy="105927"/>
            </a:xfrm>
            <a:custGeom>
              <a:avLst/>
              <a:gdLst>
                <a:gd name="connsiteX0" fmla="*/ 44834 w 137293"/>
                <a:gd name="connsiteY0" fmla="*/ 78991 h 105927"/>
                <a:gd name="connsiteX1" fmla="*/ 13468 w 137293"/>
                <a:gd name="connsiteY1" fmla="*/ 47625 h 105927"/>
                <a:gd name="connsiteX2" fmla="*/ 0 w 137293"/>
                <a:gd name="connsiteY2" fmla="*/ 61093 h 105927"/>
                <a:gd name="connsiteX3" fmla="*/ 44834 w 137293"/>
                <a:gd name="connsiteY3" fmla="*/ 105928 h 105927"/>
                <a:gd name="connsiteX4" fmla="*/ 137293 w 137293"/>
                <a:gd name="connsiteY4" fmla="*/ 13468 h 105927"/>
                <a:gd name="connsiteX5" fmla="*/ 123825 w 137293"/>
                <a:gd name="connsiteY5" fmla="*/ 0 h 105927"/>
                <a:gd name="connsiteX6" fmla="*/ 44834 w 137293"/>
                <a:gd name="connsiteY6" fmla="*/ 78991 h 105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293" h="105927">
                  <a:moveTo>
                    <a:pt x="44834" y="78991"/>
                  </a:moveTo>
                  <a:lnTo>
                    <a:pt x="13468" y="47625"/>
                  </a:lnTo>
                  <a:lnTo>
                    <a:pt x="0" y="61093"/>
                  </a:lnTo>
                  <a:lnTo>
                    <a:pt x="44834" y="105928"/>
                  </a:lnTo>
                  <a:lnTo>
                    <a:pt x="137293" y="13468"/>
                  </a:lnTo>
                  <a:lnTo>
                    <a:pt x="123825" y="0"/>
                  </a:lnTo>
                  <a:lnTo>
                    <a:pt x="44834" y="7899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Freeform: Shape 63">
              <a:extLst>
                <a:ext uri="{FF2B5EF4-FFF2-40B4-BE49-F238E27FC236}">
                  <a16:creationId xmlns:a16="http://schemas.microsoft.com/office/drawing/2014/main" id="{CA7279DE-919B-9839-DD71-DEE0FF8A3AEE}"/>
                </a:ext>
              </a:extLst>
            </p:cNvPr>
            <p:cNvSpPr/>
            <p:nvPr/>
          </p:nvSpPr>
          <p:spPr>
            <a:xfrm>
              <a:off x="8289329" y="3667125"/>
              <a:ext cx="180975" cy="19050"/>
            </a:xfrm>
            <a:custGeom>
              <a:avLst/>
              <a:gdLst>
                <a:gd name="connsiteX0" fmla="*/ 0 w 180975"/>
                <a:gd name="connsiteY0" fmla="*/ 0 h 19050"/>
                <a:gd name="connsiteX1" fmla="*/ 180975 w 180975"/>
                <a:gd name="connsiteY1" fmla="*/ 0 h 19050"/>
                <a:gd name="connsiteX2" fmla="*/ 180975 w 180975"/>
                <a:gd name="connsiteY2" fmla="*/ 19050 h 19050"/>
                <a:gd name="connsiteX3" fmla="*/ 0 w 18097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80975" h="19050">
                  <a:moveTo>
                    <a:pt x="0" y="0"/>
                  </a:moveTo>
                  <a:lnTo>
                    <a:pt x="180975" y="0"/>
                  </a:lnTo>
                  <a:lnTo>
                    <a:pt x="180975" y="19050"/>
                  </a:lnTo>
                  <a:lnTo>
                    <a:pt x="0" y="1905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Freeform: Shape 64">
              <a:extLst>
                <a:ext uri="{FF2B5EF4-FFF2-40B4-BE49-F238E27FC236}">
                  <a16:creationId xmlns:a16="http://schemas.microsoft.com/office/drawing/2014/main" id="{0ADDCA33-7BBC-958C-CC78-C7167EDE34FF}"/>
                </a:ext>
              </a:extLst>
            </p:cNvPr>
            <p:cNvSpPr/>
            <p:nvPr/>
          </p:nvSpPr>
          <p:spPr>
            <a:xfrm>
              <a:off x="8092094" y="3755640"/>
              <a:ext cx="137293" cy="105927"/>
            </a:xfrm>
            <a:custGeom>
              <a:avLst/>
              <a:gdLst>
                <a:gd name="connsiteX0" fmla="*/ 44834 w 137293"/>
                <a:gd name="connsiteY0" fmla="*/ 78991 h 105927"/>
                <a:gd name="connsiteX1" fmla="*/ 13468 w 137293"/>
                <a:gd name="connsiteY1" fmla="*/ 47625 h 105927"/>
                <a:gd name="connsiteX2" fmla="*/ 0 w 137293"/>
                <a:gd name="connsiteY2" fmla="*/ 61093 h 105927"/>
                <a:gd name="connsiteX3" fmla="*/ 44834 w 137293"/>
                <a:gd name="connsiteY3" fmla="*/ 105928 h 105927"/>
                <a:gd name="connsiteX4" fmla="*/ 137293 w 137293"/>
                <a:gd name="connsiteY4" fmla="*/ 13468 h 105927"/>
                <a:gd name="connsiteX5" fmla="*/ 123825 w 137293"/>
                <a:gd name="connsiteY5" fmla="*/ 0 h 105927"/>
                <a:gd name="connsiteX6" fmla="*/ 44834 w 137293"/>
                <a:gd name="connsiteY6" fmla="*/ 78991 h 105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293" h="105927">
                  <a:moveTo>
                    <a:pt x="44834" y="78991"/>
                  </a:moveTo>
                  <a:lnTo>
                    <a:pt x="13468" y="47625"/>
                  </a:lnTo>
                  <a:lnTo>
                    <a:pt x="0" y="61093"/>
                  </a:lnTo>
                  <a:lnTo>
                    <a:pt x="44834" y="105928"/>
                  </a:lnTo>
                  <a:lnTo>
                    <a:pt x="137293" y="13468"/>
                  </a:lnTo>
                  <a:lnTo>
                    <a:pt x="123825" y="0"/>
                  </a:lnTo>
                  <a:lnTo>
                    <a:pt x="44834" y="7899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Freeform: Shape 65">
              <a:extLst>
                <a:ext uri="{FF2B5EF4-FFF2-40B4-BE49-F238E27FC236}">
                  <a16:creationId xmlns:a16="http://schemas.microsoft.com/office/drawing/2014/main" id="{94395429-A2CD-4644-EFA9-FF0A54D69CFF}"/>
                </a:ext>
              </a:extLst>
            </p:cNvPr>
            <p:cNvSpPr/>
            <p:nvPr/>
          </p:nvSpPr>
          <p:spPr>
            <a:xfrm>
              <a:off x="8289329" y="3810000"/>
              <a:ext cx="180975" cy="19050"/>
            </a:xfrm>
            <a:custGeom>
              <a:avLst/>
              <a:gdLst>
                <a:gd name="connsiteX0" fmla="*/ 0 w 180975"/>
                <a:gd name="connsiteY0" fmla="*/ 0 h 19050"/>
                <a:gd name="connsiteX1" fmla="*/ 180975 w 180975"/>
                <a:gd name="connsiteY1" fmla="*/ 0 h 19050"/>
                <a:gd name="connsiteX2" fmla="*/ 180975 w 180975"/>
                <a:gd name="connsiteY2" fmla="*/ 19050 h 19050"/>
                <a:gd name="connsiteX3" fmla="*/ 0 w 18097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80975" h="19050">
                  <a:moveTo>
                    <a:pt x="0" y="0"/>
                  </a:moveTo>
                  <a:lnTo>
                    <a:pt x="180975" y="0"/>
                  </a:lnTo>
                  <a:lnTo>
                    <a:pt x="180975" y="19050"/>
                  </a:lnTo>
                  <a:lnTo>
                    <a:pt x="0" y="1905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Freeform: Shape 66">
              <a:extLst>
                <a:ext uri="{FF2B5EF4-FFF2-40B4-BE49-F238E27FC236}">
                  <a16:creationId xmlns:a16="http://schemas.microsoft.com/office/drawing/2014/main" id="{C9D63862-9254-E677-2305-A7A491654D37}"/>
                </a:ext>
              </a:extLst>
            </p:cNvPr>
            <p:cNvSpPr/>
            <p:nvPr/>
          </p:nvSpPr>
          <p:spPr>
            <a:xfrm>
              <a:off x="8092094" y="3898515"/>
              <a:ext cx="137293" cy="105927"/>
            </a:xfrm>
            <a:custGeom>
              <a:avLst/>
              <a:gdLst>
                <a:gd name="connsiteX0" fmla="*/ 44834 w 137293"/>
                <a:gd name="connsiteY0" fmla="*/ 78991 h 105927"/>
                <a:gd name="connsiteX1" fmla="*/ 13468 w 137293"/>
                <a:gd name="connsiteY1" fmla="*/ 47625 h 105927"/>
                <a:gd name="connsiteX2" fmla="*/ 0 w 137293"/>
                <a:gd name="connsiteY2" fmla="*/ 61093 h 105927"/>
                <a:gd name="connsiteX3" fmla="*/ 44834 w 137293"/>
                <a:gd name="connsiteY3" fmla="*/ 105928 h 105927"/>
                <a:gd name="connsiteX4" fmla="*/ 137293 w 137293"/>
                <a:gd name="connsiteY4" fmla="*/ 13468 h 105927"/>
                <a:gd name="connsiteX5" fmla="*/ 123825 w 137293"/>
                <a:gd name="connsiteY5" fmla="*/ 0 h 105927"/>
                <a:gd name="connsiteX6" fmla="*/ 44834 w 137293"/>
                <a:gd name="connsiteY6" fmla="*/ 78991 h 105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293" h="105927">
                  <a:moveTo>
                    <a:pt x="44834" y="78991"/>
                  </a:moveTo>
                  <a:lnTo>
                    <a:pt x="13468" y="47625"/>
                  </a:lnTo>
                  <a:lnTo>
                    <a:pt x="0" y="61093"/>
                  </a:lnTo>
                  <a:lnTo>
                    <a:pt x="44834" y="105928"/>
                  </a:lnTo>
                  <a:lnTo>
                    <a:pt x="137293" y="13468"/>
                  </a:lnTo>
                  <a:lnTo>
                    <a:pt x="123825" y="0"/>
                  </a:lnTo>
                  <a:lnTo>
                    <a:pt x="44834" y="7899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Freeform: Shape 67">
              <a:extLst>
                <a:ext uri="{FF2B5EF4-FFF2-40B4-BE49-F238E27FC236}">
                  <a16:creationId xmlns:a16="http://schemas.microsoft.com/office/drawing/2014/main" id="{3E1B1A05-8307-3761-F681-BFA6592EEB1A}"/>
                </a:ext>
              </a:extLst>
            </p:cNvPr>
            <p:cNvSpPr/>
            <p:nvPr/>
          </p:nvSpPr>
          <p:spPr>
            <a:xfrm>
              <a:off x="8289329" y="3952875"/>
              <a:ext cx="180975" cy="19050"/>
            </a:xfrm>
            <a:custGeom>
              <a:avLst/>
              <a:gdLst>
                <a:gd name="connsiteX0" fmla="*/ 0 w 180975"/>
                <a:gd name="connsiteY0" fmla="*/ 0 h 19050"/>
                <a:gd name="connsiteX1" fmla="*/ 180975 w 180975"/>
                <a:gd name="connsiteY1" fmla="*/ 0 h 19050"/>
                <a:gd name="connsiteX2" fmla="*/ 180975 w 180975"/>
                <a:gd name="connsiteY2" fmla="*/ 19050 h 19050"/>
                <a:gd name="connsiteX3" fmla="*/ 0 w 18097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80975" h="19050">
                  <a:moveTo>
                    <a:pt x="0" y="0"/>
                  </a:moveTo>
                  <a:lnTo>
                    <a:pt x="180975" y="0"/>
                  </a:lnTo>
                  <a:lnTo>
                    <a:pt x="180975" y="19050"/>
                  </a:lnTo>
                  <a:lnTo>
                    <a:pt x="0" y="1905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Freeform: Shape 68">
              <a:extLst>
                <a:ext uri="{FF2B5EF4-FFF2-40B4-BE49-F238E27FC236}">
                  <a16:creationId xmlns:a16="http://schemas.microsoft.com/office/drawing/2014/main" id="{D06482E8-EEBB-8AD5-0C11-73F3C811C704}"/>
                </a:ext>
              </a:extLst>
            </p:cNvPr>
            <p:cNvSpPr/>
            <p:nvPr/>
          </p:nvSpPr>
          <p:spPr>
            <a:xfrm>
              <a:off x="8092094" y="4041390"/>
              <a:ext cx="137293" cy="105927"/>
            </a:xfrm>
            <a:custGeom>
              <a:avLst/>
              <a:gdLst>
                <a:gd name="connsiteX0" fmla="*/ 44834 w 137293"/>
                <a:gd name="connsiteY0" fmla="*/ 78991 h 105927"/>
                <a:gd name="connsiteX1" fmla="*/ 13468 w 137293"/>
                <a:gd name="connsiteY1" fmla="*/ 47625 h 105927"/>
                <a:gd name="connsiteX2" fmla="*/ 0 w 137293"/>
                <a:gd name="connsiteY2" fmla="*/ 61093 h 105927"/>
                <a:gd name="connsiteX3" fmla="*/ 44834 w 137293"/>
                <a:gd name="connsiteY3" fmla="*/ 105928 h 105927"/>
                <a:gd name="connsiteX4" fmla="*/ 137293 w 137293"/>
                <a:gd name="connsiteY4" fmla="*/ 13468 h 105927"/>
                <a:gd name="connsiteX5" fmla="*/ 123825 w 137293"/>
                <a:gd name="connsiteY5" fmla="*/ 0 h 105927"/>
                <a:gd name="connsiteX6" fmla="*/ 44834 w 137293"/>
                <a:gd name="connsiteY6" fmla="*/ 78991 h 105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293" h="105927">
                  <a:moveTo>
                    <a:pt x="44834" y="78991"/>
                  </a:moveTo>
                  <a:lnTo>
                    <a:pt x="13468" y="47625"/>
                  </a:lnTo>
                  <a:lnTo>
                    <a:pt x="0" y="61093"/>
                  </a:lnTo>
                  <a:lnTo>
                    <a:pt x="44834" y="105928"/>
                  </a:lnTo>
                  <a:lnTo>
                    <a:pt x="137293" y="13468"/>
                  </a:lnTo>
                  <a:lnTo>
                    <a:pt x="123825" y="0"/>
                  </a:lnTo>
                  <a:lnTo>
                    <a:pt x="44834" y="7899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Freeform: Shape 69">
              <a:extLst>
                <a:ext uri="{FF2B5EF4-FFF2-40B4-BE49-F238E27FC236}">
                  <a16:creationId xmlns:a16="http://schemas.microsoft.com/office/drawing/2014/main" id="{C5DD691D-17C5-DF92-31C4-F9BE5D67370B}"/>
                </a:ext>
              </a:extLst>
            </p:cNvPr>
            <p:cNvSpPr/>
            <p:nvPr/>
          </p:nvSpPr>
          <p:spPr>
            <a:xfrm>
              <a:off x="8289329" y="4095750"/>
              <a:ext cx="180975" cy="19050"/>
            </a:xfrm>
            <a:custGeom>
              <a:avLst/>
              <a:gdLst>
                <a:gd name="connsiteX0" fmla="*/ 0 w 180975"/>
                <a:gd name="connsiteY0" fmla="*/ 0 h 19050"/>
                <a:gd name="connsiteX1" fmla="*/ 180975 w 180975"/>
                <a:gd name="connsiteY1" fmla="*/ 0 h 19050"/>
                <a:gd name="connsiteX2" fmla="*/ 180975 w 180975"/>
                <a:gd name="connsiteY2" fmla="*/ 19050 h 19050"/>
                <a:gd name="connsiteX3" fmla="*/ 0 w 18097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80975" h="19050">
                  <a:moveTo>
                    <a:pt x="0" y="0"/>
                  </a:moveTo>
                  <a:lnTo>
                    <a:pt x="180975" y="0"/>
                  </a:lnTo>
                  <a:lnTo>
                    <a:pt x="180975" y="19050"/>
                  </a:lnTo>
                  <a:lnTo>
                    <a:pt x="0" y="1905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Freeform: Shape 70">
              <a:extLst>
                <a:ext uri="{FF2B5EF4-FFF2-40B4-BE49-F238E27FC236}">
                  <a16:creationId xmlns:a16="http://schemas.microsoft.com/office/drawing/2014/main" id="{9A4B58F5-A1FA-0739-9262-5D334D2F483F}"/>
                </a:ext>
              </a:extLst>
            </p:cNvPr>
            <p:cNvSpPr/>
            <p:nvPr/>
          </p:nvSpPr>
          <p:spPr>
            <a:xfrm>
              <a:off x="7994054" y="3505200"/>
              <a:ext cx="571500" cy="762000"/>
            </a:xfrm>
            <a:custGeom>
              <a:avLst/>
              <a:gdLst>
                <a:gd name="connsiteX0" fmla="*/ 0 w 571500"/>
                <a:gd name="connsiteY0" fmla="*/ 762000 h 762000"/>
                <a:gd name="connsiteX1" fmla="*/ 571500 w 571500"/>
                <a:gd name="connsiteY1" fmla="*/ 762000 h 762000"/>
                <a:gd name="connsiteX2" fmla="*/ 571500 w 571500"/>
                <a:gd name="connsiteY2" fmla="*/ 0 h 762000"/>
                <a:gd name="connsiteX3" fmla="*/ 0 w 571500"/>
                <a:gd name="connsiteY3" fmla="*/ 0 h 762000"/>
                <a:gd name="connsiteX4" fmla="*/ 19050 w 571500"/>
                <a:gd name="connsiteY4" fmla="*/ 19050 h 762000"/>
                <a:gd name="connsiteX5" fmla="*/ 552450 w 571500"/>
                <a:gd name="connsiteY5" fmla="*/ 19050 h 762000"/>
                <a:gd name="connsiteX6" fmla="*/ 552450 w 571500"/>
                <a:gd name="connsiteY6" fmla="*/ 742950 h 762000"/>
                <a:gd name="connsiteX7" fmla="*/ 19050 w 571500"/>
                <a:gd name="connsiteY7" fmla="*/ 74295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0" h="762000">
                  <a:moveTo>
                    <a:pt x="0" y="762000"/>
                  </a:moveTo>
                  <a:lnTo>
                    <a:pt x="571500" y="762000"/>
                  </a:lnTo>
                  <a:lnTo>
                    <a:pt x="571500" y="0"/>
                  </a:lnTo>
                  <a:lnTo>
                    <a:pt x="0" y="0"/>
                  </a:lnTo>
                  <a:close/>
                  <a:moveTo>
                    <a:pt x="19050" y="19050"/>
                  </a:moveTo>
                  <a:lnTo>
                    <a:pt x="552450" y="19050"/>
                  </a:lnTo>
                  <a:lnTo>
                    <a:pt x="552450" y="742950"/>
                  </a:lnTo>
                  <a:lnTo>
                    <a:pt x="19050" y="74295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2" name="Graphic 96" descr="Rating 3 Star outline">
            <a:extLst>
              <a:ext uri="{FF2B5EF4-FFF2-40B4-BE49-F238E27FC236}">
                <a16:creationId xmlns:a16="http://schemas.microsoft.com/office/drawing/2014/main" id="{E876975B-002B-6D52-C12C-B3BAFE14426B}"/>
              </a:ext>
            </a:extLst>
          </p:cNvPr>
          <p:cNvSpPr/>
          <p:nvPr/>
        </p:nvSpPr>
        <p:spPr>
          <a:xfrm>
            <a:off x="812852" y="5666216"/>
            <a:ext cx="584382" cy="196911"/>
          </a:xfrm>
          <a:custGeom>
            <a:avLst/>
            <a:gdLst>
              <a:gd name="connsiteX0" fmla="*/ 765572 w 876300"/>
              <a:gd name="connsiteY0" fmla="*/ 110728 h 295275"/>
              <a:gd name="connsiteX1" fmla="*/ 728663 w 876300"/>
              <a:gd name="connsiteY1" fmla="*/ 0 h 295275"/>
              <a:gd name="connsiteX2" fmla="*/ 691753 w 876300"/>
              <a:gd name="connsiteY2" fmla="*/ 110728 h 295275"/>
              <a:gd name="connsiteX3" fmla="*/ 475059 w 876300"/>
              <a:gd name="connsiteY3" fmla="*/ 110728 h 295275"/>
              <a:gd name="connsiteX4" fmla="*/ 438150 w 876300"/>
              <a:gd name="connsiteY4" fmla="*/ 0 h 295275"/>
              <a:gd name="connsiteX5" fmla="*/ 401241 w 876300"/>
              <a:gd name="connsiteY5" fmla="*/ 110728 h 295275"/>
              <a:gd name="connsiteX6" fmla="*/ 184547 w 876300"/>
              <a:gd name="connsiteY6" fmla="*/ 110728 h 295275"/>
              <a:gd name="connsiteX7" fmla="*/ 147638 w 876300"/>
              <a:gd name="connsiteY7" fmla="*/ 0 h 295275"/>
              <a:gd name="connsiteX8" fmla="*/ 110728 w 876300"/>
              <a:gd name="connsiteY8" fmla="*/ 110728 h 295275"/>
              <a:gd name="connsiteX9" fmla="*/ 0 w 876300"/>
              <a:gd name="connsiteY9" fmla="*/ 110728 h 295275"/>
              <a:gd name="connsiteX10" fmla="*/ 84887 w 876300"/>
              <a:gd name="connsiteY10" fmla="*/ 184547 h 295275"/>
              <a:gd name="connsiteX11" fmla="*/ 51673 w 876300"/>
              <a:gd name="connsiteY11" fmla="*/ 295275 h 295275"/>
              <a:gd name="connsiteX12" fmla="*/ 147638 w 876300"/>
              <a:gd name="connsiteY12" fmla="*/ 228838 h 295275"/>
              <a:gd name="connsiteX13" fmla="*/ 243602 w 876300"/>
              <a:gd name="connsiteY13" fmla="*/ 295275 h 295275"/>
              <a:gd name="connsiteX14" fmla="*/ 210388 w 876300"/>
              <a:gd name="connsiteY14" fmla="*/ 184547 h 295275"/>
              <a:gd name="connsiteX15" fmla="*/ 292827 w 876300"/>
              <a:gd name="connsiteY15" fmla="*/ 112852 h 295275"/>
              <a:gd name="connsiteX16" fmla="*/ 292960 w 876300"/>
              <a:gd name="connsiteY16" fmla="*/ 112852 h 295275"/>
              <a:gd name="connsiteX17" fmla="*/ 375399 w 876300"/>
              <a:gd name="connsiteY17" fmla="*/ 184547 h 295275"/>
              <a:gd name="connsiteX18" fmla="*/ 342186 w 876300"/>
              <a:gd name="connsiteY18" fmla="*/ 295275 h 295275"/>
              <a:gd name="connsiteX19" fmla="*/ 438150 w 876300"/>
              <a:gd name="connsiteY19" fmla="*/ 228838 h 295275"/>
              <a:gd name="connsiteX20" fmla="*/ 534114 w 876300"/>
              <a:gd name="connsiteY20" fmla="*/ 295275 h 295275"/>
              <a:gd name="connsiteX21" fmla="*/ 500901 w 876300"/>
              <a:gd name="connsiteY21" fmla="*/ 184547 h 295275"/>
              <a:gd name="connsiteX22" fmla="*/ 583340 w 876300"/>
              <a:gd name="connsiteY22" fmla="*/ 112852 h 295275"/>
              <a:gd name="connsiteX23" fmla="*/ 583473 w 876300"/>
              <a:gd name="connsiteY23" fmla="*/ 112852 h 295275"/>
              <a:gd name="connsiteX24" fmla="*/ 665921 w 876300"/>
              <a:gd name="connsiteY24" fmla="*/ 184547 h 295275"/>
              <a:gd name="connsiteX25" fmla="*/ 632698 w 876300"/>
              <a:gd name="connsiteY25" fmla="*/ 295275 h 295275"/>
              <a:gd name="connsiteX26" fmla="*/ 728663 w 876300"/>
              <a:gd name="connsiteY26" fmla="*/ 228838 h 295275"/>
              <a:gd name="connsiteX27" fmla="*/ 824627 w 876300"/>
              <a:gd name="connsiteY27" fmla="*/ 295275 h 295275"/>
              <a:gd name="connsiteX28" fmla="*/ 791413 w 876300"/>
              <a:gd name="connsiteY28" fmla="*/ 184547 h 295275"/>
              <a:gd name="connsiteX29" fmla="*/ 876300 w 876300"/>
              <a:gd name="connsiteY29" fmla="*/ 110728 h 295275"/>
              <a:gd name="connsiteX30" fmla="*/ 188595 w 876300"/>
              <a:gd name="connsiteY30" fmla="*/ 178241 h 295275"/>
              <a:gd name="connsiteX31" fmla="*/ 209712 w 876300"/>
              <a:gd name="connsiteY31" fmla="*/ 248650 h 295275"/>
              <a:gd name="connsiteX32" fmla="*/ 147638 w 876300"/>
              <a:gd name="connsiteY32" fmla="*/ 205664 h 295275"/>
              <a:gd name="connsiteX33" fmla="*/ 85554 w 876300"/>
              <a:gd name="connsiteY33" fmla="*/ 248650 h 295275"/>
              <a:gd name="connsiteX34" fmla="*/ 106680 w 876300"/>
              <a:gd name="connsiteY34" fmla="*/ 178241 h 295275"/>
              <a:gd name="connsiteX35" fmla="*/ 50940 w 876300"/>
              <a:gd name="connsiteY35" fmla="*/ 129778 h 295275"/>
              <a:gd name="connsiteX36" fmla="*/ 124463 w 876300"/>
              <a:gd name="connsiteY36" fmla="*/ 129778 h 295275"/>
              <a:gd name="connsiteX37" fmla="*/ 147638 w 876300"/>
              <a:gd name="connsiteY37" fmla="*/ 60246 h 295275"/>
              <a:gd name="connsiteX38" fmla="*/ 170812 w 876300"/>
              <a:gd name="connsiteY38" fmla="*/ 129778 h 295275"/>
              <a:gd name="connsiteX39" fmla="*/ 244335 w 876300"/>
              <a:gd name="connsiteY39" fmla="*/ 129778 h 295275"/>
              <a:gd name="connsiteX40" fmla="*/ 479108 w 876300"/>
              <a:gd name="connsiteY40" fmla="*/ 178241 h 295275"/>
              <a:gd name="connsiteX41" fmla="*/ 500234 w 876300"/>
              <a:gd name="connsiteY41" fmla="*/ 248650 h 295275"/>
              <a:gd name="connsiteX42" fmla="*/ 438150 w 876300"/>
              <a:gd name="connsiteY42" fmla="*/ 205664 h 295275"/>
              <a:gd name="connsiteX43" fmla="*/ 376066 w 876300"/>
              <a:gd name="connsiteY43" fmla="*/ 248650 h 295275"/>
              <a:gd name="connsiteX44" fmla="*/ 397193 w 876300"/>
              <a:gd name="connsiteY44" fmla="*/ 178241 h 295275"/>
              <a:gd name="connsiteX45" fmla="*/ 341462 w 876300"/>
              <a:gd name="connsiteY45" fmla="*/ 129778 h 295275"/>
              <a:gd name="connsiteX46" fmla="*/ 414985 w 876300"/>
              <a:gd name="connsiteY46" fmla="*/ 129778 h 295275"/>
              <a:gd name="connsiteX47" fmla="*/ 438150 w 876300"/>
              <a:gd name="connsiteY47" fmla="*/ 60246 h 295275"/>
              <a:gd name="connsiteX48" fmla="*/ 461324 w 876300"/>
              <a:gd name="connsiteY48" fmla="*/ 129778 h 295275"/>
              <a:gd name="connsiteX49" fmla="*/ 534848 w 876300"/>
              <a:gd name="connsiteY49" fmla="*/ 129778 h 295275"/>
              <a:gd name="connsiteX50" fmla="*/ 790746 w 876300"/>
              <a:gd name="connsiteY50" fmla="*/ 248650 h 295275"/>
              <a:gd name="connsiteX51" fmla="*/ 728663 w 876300"/>
              <a:gd name="connsiteY51" fmla="*/ 205664 h 295275"/>
              <a:gd name="connsiteX52" fmla="*/ 666579 w 876300"/>
              <a:gd name="connsiteY52" fmla="*/ 248650 h 295275"/>
              <a:gd name="connsiteX53" fmla="*/ 687705 w 876300"/>
              <a:gd name="connsiteY53" fmla="*/ 178241 h 295275"/>
              <a:gd name="connsiteX54" fmla="*/ 631974 w 876300"/>
              <a:gd name="connsiteY54" fmla="*/ 129778 h 295275"/>
              <a:gd name="connsiteX55" fmla="*/ 705498 w 876300"/>
              <a:gd name="connsiteY55" fmla="*/ 129778 h 295275"/>
              <a:gd name="connsiteX56" fmla="*/ 728672 w 876300"/>
              <a:gd name="connsiteY56" fmla="*/ 60246 h 295275"/>
              <a:gd name="connsiteX57" fmla="*/ 751846 w 876300"/>
              <a:gd name="connsiteY57" fmla="*/ 129778 h 295275"/>
              <a:gd name="connsiteX58" fmla="*/ 825370 w 876300"/>
              <a:gd name="connsiteY58" fmla="*/ 129778 h 295275"/>
              <a:gd name="connsiteX59" fmla="*/ 769620 w 876300"/>
              <a:gd name="connsiteY59" fmla="*/ 178241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876300" h="295275">
                <a:moveTo>
                  <a:pt x="765572" y="110728"/>
                </a:moveTo>
                <a:lnTo>
                  <a:pt x="728663" y="0"/>
                </a:lnTo>
                <a:lnTo>
                  <a:pt x="691753" y="110728"/>
                </a:lnTo>
                <a:lnTo>
                  <a:pt x="475059" y="110728"/>
                </a:lnTo>
                <a:lnTo>
                  <a:pt x="438150" y="0"/>
                </a:lnTo>
                <a:lnTo>
                  <a:pt x="401241" y="110728"/>
                </a:lnTo>
                <a:lnTo>
                  <a:pt x="184547" y="110728"/>
                </a:lnTo>
                <a:lnTo>
                  <a:pt x="147638" y="0"/>
                </a:lnTo>
                <a:lnTo>
                  <a:pt x="110728" y="110728"/>
                </a:lnTo>
                <a:lnTo>
                  <a:pt x="0" y="110728"/>
                </a:lnTo>
                <a:lnTo>
                  <a:pt x="84887" y="184547"/>
                </a:lnTo>
                <a:lnTo>
                  <a:pt x="51673" y="295275"/>
                </a:lnTo>
                <a:lnTo>
                  <a:pt x="147638" y="228838"/>
                </a:lnTo>
                <a:lnTo>
                  <a:pt x="243602" y="295275"/>
                </a:lnTo>
                <a:lnTo>
                  <a:pt x="210388" y="184547"/>
                </a:lnTo>
                <a:lnTo>
                  <a:pt x="292827" y="112852"/>
                </a:lnTo>
                <a:lnTo>
                  <a:pt x="292960" y="112852"/>
                </a:lnTo>
                <a:lnTo>
                  <a:pt x="375399" y="184547"/>
                </a:lnTo>
                <a:lnTo>
                  <a:pt x="342186" y="295275"/>
                </a:lnTo>
                <a:lnTo>
                  <a:pt x="438150" y="228838"/>
                </a:lnTo>
                <a:lnTo>
                  <a:pt x="534114" y="295275"/>
                </a:lnTo>
                <a:lnTo>
                  <a:pt x="500901" y="184547"/>
                </a:lnTo>
                <a:lnTo>
                  <a:pt x="583340" y="112852"/>
                </a:lnTo>
                <a:lnTo>
                  <a:pt x="583473" y="112852"/>
                </a:lnTo>
                <a:lnTo>
                  <a:pt x="665921" y="184547"/>
                </a:lnTo>
                <a:lnTo>
                  <a:pt x="632698" y="295275"/>
                </a:lnTo>
                <a:lnTo>
                  <a:pt x="728663" y="228838"/>
                </a:lnTo>
                <a:lnTo>
                  <a:pt x="824627" y="295275"/>
                </a:lnTo>
                <a:lnTo>
                  <a:pt x="791413" y="184547"/>
                </a:lnTo>
                <a:lnTo>
                  <a:pt x="876300" y="110728"/>
                </a:lnTo>
                <a:close/>
                <a:moveTo>
                  <a:pt x="188595" y="178241"/>
                </a:moveTo>
                <a:lnTo>
                  <a:pt x="209712" y="248650"/>
                </a:lnTo>
                <a:lnTo>
                  <a:pt x="147638" y="205664"/>
                </a:lnTo>
                <a:lnTo>
                  <a:pt x="85554" y="248650"/>
                </a:lnTo>
                <a:lnTo>
                  <a:pt x="106680" y="178241"/>
                </a:lnTo>
                <a:lnTo>
                  <a:pt x="50940" y="129778"/>
                </a:lnTo>
                <a:lnTo>
                  <a:pt x="124463" y="129778"/>
                </a:lnTo>
                <a:lnTo>
                  <a:pt x="147638" y="60246"/>
                </a:lnTo>
                <a:lnTo>
                  <a:pt x="170812" y="129778"/>
                </a:lnTo>
                <a:lnTo>
                  <a:pt x="244335" y="129778"/>
                </a:lnTo>
                <a:close/>
                <a:moveTo>
                  <a:pt x="479108" y="178241"/>
                </a:moveTo>
                <a:lnTo>
                  <a:pt x="500234" y="248650"/>
                </a:lnTo>
                <a:lnTo>
                  <a:pt x="438150" y="205664"/>
                </a:lnTo>
                <a:lnTo>
                  <a:pt x="376066" y="248650"/>
                </a:lnTo>
                <a:lnTo>
                  <a:pt x="397193" y="178241"/>
                </a:lnTo>
                <a:lnTo>
                  <a:pt x="341462" y="129778"/>
                </a:lnTo>
                <a:lnTo>
                  <a:pt x="414985" y="129778"/>
                </a:lnTo>
                <a:lnTo>
                  <a:pt x="438150" y="60246"/>
                </a:lnTo>
                <a:lnTo>
                  <a:pt x="461324" y="129778"/>
                </a:lnTo>
                <a:lnTo>
                  <a:pt x="534848" y="129778"/>
                </a:lnTo>
                <a:close/>
                <a:moveTo>
                  <a:pt x="790746" y="248650"/>
                </a:moveTo>
                <a:lnTo>
                  <a:pt x="728663" y="205664"/>
                </a:lnTo>
                <a:lnTo>
                  <a:pt x="666579" y="248650"/>
                </a:lnTo>
                <a:lnTo>
                  <a:pt x="687705" y="178241"/>
                </a:lnTo>
                <a:lnTo>
                  <a:pt x="631974" y="129778"/>
                </a:lnTo>
                <a:lnTo>
                  <a:pt x="705498" y="129778"/>
                </a:lnTo>
                <a:lnTo>
                  <a:pt x="728672" y="60246"/>
                </a:lnTo>
                <a:lnTo>
                  <a:pt x="751846" y="129778"/>
                </a:lnTo>
                <a:lnTo>
                  <a:pt x="825370" y="129778"/>
                </a:lnTo>
                <a:lnTo>
                  <a:pt x="769620" y="178241"/>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Graphic 60" descr="Heartbeat outline">
            <a:extLst>
              <a:ext uri="{FF2B5EF4-FFF2-40B4-BE49-F238E27FC236}">
                <a16:creationId xmlns:a16="http://schemas.microsoft.com/office/drawing/2014/main" id="{36E32CDE-BC34-8B9D-683A-012399307607}"/>
              </a:ext>
            </a:extLst>
          </p:cNvPr>
          <p:cNvSpPr/>
          <p:nvPr/>
        </p:nvSpPr>
        <p:spPr>
          <a:xfrm>
            <a:off x="850964" y="3274383"/>
            <a:ext cx="508158" cy="309235"/>
          </a:xfrm>
          <a:custGeom>
            <a:avLst/>
            <a:gdLst>
              <a:gd name="connsiteX0" fmla="*/ 223774 w 508158"/>
              <a:gd name="connsiteY0" fmla="*/ 309235 h 309235"/>
              <a:gd name="connsiteX1" fmla="*/ 223247 w 508158"/>
              <a:gd name="connsiteY1" fmla="*/ 309235 h 309235"/>
              <a:gd name="connsiteX2" fmla="*/ 217530 w 508158"/>
              <a:gd name="connsiteY2" fmla="*/ 304154 h 309235"/>
              <a:gd name="connsiteX3" fmla="*/ 162687 w 508158"/>
              <a:gd name="connsiteY3" fmla="*/ 30879 h 309235"/>
              <a:gd name="connsiteX4" fmla="*/ 162566 w 508158"/>
              <a:gd name="connsiteY4" fmla="*/ 30879 h 309235"/>
              <a:gd name="connsiteX5" fmla="*/ 119493 w 508158"/>
              <a:gd name="connsiteY5" fmla="*/ 156680 h 309235"/>
              <a:gd name="connsiteX6" fmla="*/ 113478 w 508158"/>
              <a:gd name="connsiteY6" fmla="*/ 160974 h 309235"/>
              <a:gd name="connsiteX7" fmla="*/ 0 w 508158"/>
              <a:gd name="connsiteY7" fmla="*/ 160974 h 309235"/>
              <a:gd name="connsiteX8" fmla="*/ 0 w 508158"/>
              <a:gd name="connsiteY8" fmla="*/ 148270 h 309235"/>
              <a:gd name="connsiteX9" fmla="*/ 108936 w 508158"/>
              <a:gd name="connsiteY9" fmla="*/ 148270 h 309235"/>
              <a:gd name="connsiteX10" fmla="*/ 158228 w 508158"/>
              <a:gd name="connsiteY10" fmla="*/ 4302 h 309235"/>
              <a:gd name="connsiteX11" fmla="*/ 166291 w 508158"/>
              <a:gd name="connsiteY11" fmla="*/ 342 h 309235"/>
              <a:gd name="connsiteX12" fmla="*/ 170468 w 508158"/>
              <a:gd name="connsiteY12" fmla="*/ 5109 h 309235"/>
              <a:gd name="connsiteX13" fmla="*/ 225629 w 508158"/>
              <a:gd name="connsiteY13" fmla="*/ 279870 h 309235"/>
              <a:gd name="connsiteX14" fmla="*/ 225749 w 508158"/>
              <a:gd name="connsiteY14" fmla="*/ 279870 h 309235"/>
              <a:gd name="connsiteX15" fmla="*/ 305994 w 508158"/>
              <a:gd name="connsiteY15" fmla="*/ 69543 h 309235"/>
              <a:gd name="connsiteX16" fmla="*/ 312200 w 508158"/>
              <a:gd name="connsiteY16" fmla="*/ 65465 h 309235"/>
              <a:gd name="connsiteX17" fmla="*/ 318037 w 508158"/>
              <a:gd name="connsiteY17" fmla="*/ 70064 h 309235"/>
              <a:gd name="connsiteX18" fmla="*/ 357858 w 508158"/>
              <a:gd name="connsiteY18" fmla="*/ 209344 h 309235"/>
              <a:gd name="connsiteX19" fmla="*/ 357966 w 508158"/>
              <a:gd name="connsiteY19" fmla="*/ 209344 h 309235"/>
              <a:gd name="connsiteX20" fmla="*/ 413393 w 508158"/>
              <a:gd name="connsiteY20" fmla="*/ 150271 h 309235"/>
              <a:gd name="connsiteX21" fmla="*/ 418030 w 508158"/>
              <a:gd name="connsiteY21" fmla="*/ 148263 h 309235"/>
              <a:gd name="connsiteX22" fmla="*/ 508158 w 508158"/>
              <a:gd name="connsiteY22" fmla="*/ 148263 h 309235"/>
              <a:gd name="connsiteX23" fmla="*/ 508158 w 508158"/>
              <a:gd name="connsiteY23" fmla="*/ 160967 h 309235"/>
              <a:gd name="connsiteX24" fmla="*/ 420774 w 508158"/>
              <a:gd name="connsiteY24" fmla="*/ 160967 h 309235"/>
              <a:gd name="connsiteX25" fmla="*/ 359522 w 508158"/>
              <a:gd name="connsiteY25" fmla="*/ 226304 h 309235"/>
              <a:gd name="connsiteX26" fmla="*/ 350544 w 508158"/>
              <a:gd name="connsiteY26" fmla="*/ 226604 h 309235"/>
              <a:gd name="connsiteX27" fmla="*/ 348774 w 508158"/>
              <a:gd name="connsiteY27" fmla="*/ 223706 h 309235"/>
              <a:gd name="connsiteX28" fmla="*/ 311120 w 508158"/>
              <a:gd name="connsiteY28" fmla="*/ 92080 h 309235"/>
              <a:gd name="connsiteX29" fmla="*/ 310999 w 508158"/>
              <a:gd name="connsiteY29" fmla="*/ 92080 h 309235"/>
              <a:gd name="connsiteX30" fmla="*/ 229707 w 508158"/>
              <a:gd name="connsiteY30" fmla="*/ 305151 h 309235"/>
              <a:gd name="connsiteX31" fmla="*/ 223774 w 508158"/>
              <a:gd name="connsiteY31" fmla="*/ 309235 h 309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08158" h="309235">
                <a:moveTo>
                  <a:pt x="223774" y="309235"/>
                </a:moveTo>
                <a:cubicBezTo>
                  <a:pt x="223596" y="309235"/>
                  <a:pt x="223425" y="309235"/>
                  <a:pt x="223247" y="309235"/>
                </a:cubicBezTo>
                <a:cubicBezTo>
                  <a:pt x="220421" y="309007"/>
                  <a:pt x="218088" y="306934"/>
                  <a:pt x="217530" y="304154"/>
                </a:cubicBezTo>
                <a:lnTo>
                  <a:pt x="162687" y="30879"/>
                </a:lnTo>
                <a:cubicBezTo>
                  <a:pt x="162687" y="30752"/>
                  <a:pt x="162604" y="30745"/>
                  <a:pt x="162566" y="30879"/>
                </a:cubicBezTo>
                <a:lnTo>
                  <a:pt x="119493" y="156680"/>
                </a:lnTo>
                <a:cubicBezTo>
                  <a:pt x="118613" y="159250"/>
                  <a:pt x="116195" y="160976"/>
                  <a:pt x="113478" y="160974"/>
                </a:cubicBezTo>
                <a:lnTo>
                  <a:pt x="0" y="160974"/>
                </a:lnTo>
                <a:lnTo>
                  <a:pt x="0" y="148270"/>
                </a:lnTo>
                <a:lnTo>
                  <a:pt x="108936" y="148270"/>
                </a:lnTo>
                <a:lnTo>
                  <a:pt x="158228" y="4302"/>
                </a:lnTo>
                <a:cubicBezTo>
                  <a:pt x="159361" y="982"/>
                  <a:pt x="162971" y="-791"/>
                  <a:pt x="166291" y="342"/>
                </a:cubicBezTo>
                <a:cubicBezTo>
                  <a:pt x="168433" y="1073"/>
                  <a:pt x="170025" y="2889"/>
                  <a:pt x="170468" y="5109"/>
                </a:cubicBezTo>
                <a:lnTo>
                  <a:pt x="225629" y="279870"/>
                </a:lnTo>
                <a:cubicBezTo>
                  <a:pt x="225629" y="279984"/>
                  <a:pt x="225705" y="279991"/>
                  <a:pt x="225749" y="279870"/>
                </a:cubicBezTo>
                <a:lnTo>
                  <a:pt x="305994" y="69543"/>
                </a:lnTo>
                <a:cubicBezTo>
                  <a:pt x="306930" y="66959"/>
                  <a:pt x="309456" y="65298"/>
                  <a:pt x="312200" y="65465"/>
                </a:cubicBezTo>
                <a:cubicBezTo>
                  <a:pt x="314933" y="65582"/>
                  <a:pt x="317285" y="67434"/>
                  <a:pt x="318037" y="70064"/>
                </a:cubicBezTo>
                <a:lnTo>
                  <a:pt x="357858" y="209344"/>
                </a:lnTo>
                <a:cubicBezTo>
                  <a:pt x="357858" y="209401"/>
                  <a:pt x="357921" y="209414"/>
                  <a:pt x="357966" y="209344"/>
                </a:cubicBezTo>
                <a:lnTo>
                  <a:pt x="413393" y="150271"/>
                </a:lnTo>
                <a:cubicBezTo>
                  <a:pt x="414595" y="148989"/>
                  <a:pt x="416273" y="148263"/>
                  <a:pt x="418030" y="148263"/>
                </a:cubicBezTo>
                <a:lnTo>
                  <a:pt x="508158" y="148263"/>
                </a:lnTo>
                <a:lnTo>
                  <a:pt x="508158" y="160967"/>
                </a:lnTo>
                <a:lnTo>
                  <a:pt x="420774" y="160967"/>
                </a:lnTo>
                <a:lnTo>
                  <a:pt x="359522" y="226304"/>
                </a:lnTo>
                <a:cubicBezTo>
                  <a:pt x="357125" y="228865"/>
                  <a:pt x="353106" y="229000"/>
                  <a:pt x="350544" y="226604"/>
                </a:cubicBezTo>
                <a:cubicBezTo>
                  <a:pt x="349702" y="225816"/>
                  <a:pt x="349090" y="224814"/>
                  <a:pt x="348774" y="223706"/>
                </a:cubicBezTo>
                <a:lnTo>
                  <a:pt x="311120" y="92080"/>
                </a:lnTo>
                <a:cubicBezTo>
                  <a:pt x="311120" y="91978"/>
                  <a:pt x="311037" y="91972"/>
                  <a:pt x="310999" y="92080"/>
                </a:cubicBezTo>
                <a:lnTo>
                  <a:pt x="229707" y="305151"/>
                </a:lnTo>
                <a:cubicBezTo>
                  <a:pt x="228767" y="307610"/>
                  <a:pt x="226407" y="309235"/>
                  <a:pt x="223774" y="309235"/>
                </a:cubicBezTo>
                <a:close/>
              </a:path>
            </a:pathLst>
          </a:custGeom>
          <a:solidFill>
            <a:schemeClr val="bg1"/>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TextBox 73">
            <a:extLst>
              <a:ext uri="{FF2B5EF4-FFF2-40B4-BE49-F238E27FC236}">
                <a16:creationId xmlns:a16="http://schemas.microsoft.com/office/drawing/2014/main" id="{A2C7C99F-03EF-72F1-CBA1-701DEA7AA3FE}"/>
              </a:ext>
            </a:extLst>
          </p:cNvPr>
          <p:cNvSpPr txBox="1"/>
          <p:nvPr/>
        </p:nvSpPr>
        <p:spPr>
          <a:xfrm>
            <a:off x="1671408" y="753684"/>
            <a:ext cx="2630673"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dirty="0">
                <a:ln>
                  <a:noFill/>
                </a:ln>
                <a:solidFill>
                  <a:prstClr val="white"/>
                </a:solidFill>
                <a:effectLst/>
                <a:uLnTx/>
                <a:uFillTx/>
                <a:latin typeface="Calibri"/>
                <a:ea typeface="+mn-ea"/>
                <a:cs typeface="+mn-cs"/>
              </a:rPr>
              <a:t>Establish Expected Mental Model </a:t>
            </a:r>
          </a:p>
        </p:txBody>
      </p:sp>
      <p:sp>
        <p:nvSpPr>
          <p:cNvPr id="79" name="Rectangle 78">
            <a:extLst>
              <a:ext uri="{FF2B5EF4-FFF2-40B4-BE49-F238E27FC236}">
                <a16:creationId xmlns:a16="http://schemas.microsoft.com/office/drawing/2014/main" id="{91F4C80D-13D2-AAA9-1BB9-8DA4A1A8F822}"/>
              </a:ext>
            </a:extLst>
          </p:cNvPr>
          <p:cNvSpPr/>
          <p:nvPr/>
        </p:nvSpPr>
        <p:spPr>
          <a:xfrm>
            <a:off x="5351586" y="934097"/>
            <a:ext cx="4989080" cy="369332"/>
          </a:xfrm>
          <a:prstGeom prst="rect">
            <a:avLst/>
          </a:prstGeom>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What should be understood?</a:t>
            </a:r>
            <a:endParaRPr kumimoji="0" lang="en-IN"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86" name="Rectangle 85">
            <a:extLst>
              <a:ext uri="{FF2B5EF4-FFF2-40B4-BE49-F238E27FC236}">
                <a16:creationId xmlns:a16="http://schemas.microsoft.com/office/drawing/2014/main" id="{AFE18F3D-0586-3ABF-357C-8693C7C1FA7F}"/>
              </a:ext>
            </a:extLst>
          </p:cNvPr>
          <p:cNvSpPr/>
          <p:nvPr/>
        </p:nvSpPr>
        <p:spPr>
          <a:xfrm rot="16200000">
            <a:off x="4261752" y="706688"/>
            <a:ext cx="1149077" cy="773282"/>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7" name="Rectangle 86">
            <a:extLst>
              <a:ext uri="{FF2B5EF4-FFF2-40B4-BE49-F238E27FC236}">
                <a16:creationId xmlns:a16="http://schemas.microsoft.com/office/drawing/2014/main" id="{C3A06B1A-50D1-85F4-03FD-BF4F629B21E5}"/>
              </a:ext>
            </a:extLst>
          </p:cNvPr>
          <p:cNvSpPr/>
          <p:nvPr/>
        </p:nvSpPr>
        <p:spPr>
          <a:xfrm rot="16200000">
            <a:off x="4261753" y="1874522"/>
            <a:ext cx="1149077" cy="77328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8" name="Rectangle 87">
            <a:extLst>
              <a:ext uri="{FF2B5EF4-FFF2-40B4-BE49-F238E27FC236}">
                <a16:creationId xmlns:a16="http://schemas.microsoft.com/office/drawing/2014/main" id="{2E226A9D-2A59-C605-4B0E-5F61B1791D46}"/>
              </a:ext>
            </a:extLst>
          </p:cNvPr>
          <p:cNvSpPr/>
          <p:nvPr/>
        </p:nvSpPr>
        <p:spPr>
          <a:xfrm rot="16200000">
            <a:off x="4261753" y="3042357"/>
            <a:ext cx="1149077" cy="77328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9" name="Rectangle 88">
            <a:extLst>
              <a:ext uri="{FF2B5EF4-FFF2-40B4-BE49-F238E27FC236}">
                <a16:creationId xmlns:a16="http://schemas.microsoft.com/office/drawing/2014/main" id="{A71C4F65-C5C8-6A11-C3B6-B563897E4DB4}"/>
              </a:ext>
            </a:extLst>
          </p:cNvPr>
          <p:cNvSpPr/>
          <p:nvPr/>
        </p:nvSpPr>
        <p:spPr>
          <a:xfrm rot="16200000">
            <a:off x="4261753" y="4210191"/>
            <a:ext cx="1149077" cy="77328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0" name="Rectangle 89">
            <a:extLst>
              <a:ext uri="{FF2B5EF4-FFF2-40B4-BE49-F238E27FC236}">
                <a16:creationId xmlns:a16="http://schemas.microsoft.com/office/drawing/2014/main" id="{5DCEA97F-7C9D-2B13-BB63-AA48B85D5B64}"/>
              </a:ext>
            </a:extLst>
          </p:cNvPr>
          <p:cNvSpPr/>
          <p:nvPr/>
        </p:nvSpPr>
        <p:spPr>
          <a:xfrm rot="16200000">
            <a:off x="4261751" y="5378029"/>
            <a:ext cx="1149077" cy="77328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1D7BF97E-E91B-73EA-12A4-2F9089166642}"/>
              </a:ext>
            </a:extLst>
          </p:cNvPr>
          <p:cNvSpPr txBox="1"/>
          <p:nvPr/>
        </p:nvSpPr>
        <p:spPr>
          <a:xfrm>
            <a:off x="1671408" y="1921519"/>
            <a:ext cx="2630673"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dirty="0">
                <a:ln>
                  <a:noFill/>
                </a:ln>
                <a:solidFill>
                  <a:prstClr val="white"/>
                </a:solidFill>
                <a:effectLst/>
                <a:uLnTx/>
                <a:uFillTx/>
                <a:latin typeface="Calibri"/>
                <a:ea typeface="+mn-ea"/>
                <a:cs typeface="+mn-cs"/>
              </a:rPr>
              <a:t>Develop EMMS Diagnostic Matrix</a:t>
            </a:r>
          </a:p>
        </p:txBody>
      </p:sp>
      <p:sp>
        <p:nvSpPr>
          <p:cNvPr id="6" name="TextBox 5">
            <a:extLst>
              <a:ext uri="{FF2B5EF4-FFF2-40B4-BE49-F238E27FC236}">
                <a16:creationId xmlns:a16="http://schemas.microsoft.com/office/drawing/2014/main" id="{452FF626-5285-B617-72D6-68BDCF662415}"/>
              </a:ext>
            </a:extLst>
          </p:cNvPr>
          <p:cNvSpPr txBox="1"/>
          <p:nvPr/>
        </p:nvSpPr>
        <p:spPr>
          <a:xfrm>
            <a:off x="1671408" y="3073856"/>
            <a:ext cx="2630673"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dirty="0">
                <a:ln>
                  <a:noFill/>
                </a:ln>
                <a:solidFill>
                  <a:prstClr val="white"/>
                </a:solidFill>
                <a:effectLst/>
                <a:uLnTx/>
                <a:uFillTx/>
                <a:latin typeface="Calibri"/>
                <a:ea typeface="+mn-ea"/>
                <a:cs typeface="+mn-cs"/>
              </a:rPr>
              <a:t>Elicit the individual mental models</a:t>
            </a:r>
          </a:p>
        </p:txBody>
      </p:sp>
      <p:sp>
        <p:nvSpPr>
          <p:cNvPr id="10" name="TextBox 9">
            <a:extLst>
              <a:ext uri="{FF2B5EF4-FFF2-40B4-BE49-F238E27FC236}">
                <a16:creationId xmlns:a16="http://schemas.microsoft.com/office/drawing/2014/main" id="{D5C6879E-3697-2ADF-7F59-0B3D063FA42C}"/>
              </a:ext>
            </a:extLst>
          </p:cNvPr>
          <p:cNvSpPr txBox="1"/>
          <p:nvPr/>
        </p:nvSpPr>
        <p:spPr>
          <a:xfrm>
            <a:off x="1660007" y="5404342"/>
            <a:ext cx="2630673"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dirty="0">
                <a:ln>
                  <a:noFill/>
                </a:ln>
                <a:solidFill>
                  <a:prstClr val="white"/>
                </a:solidFill>
                <a:effectLst/>
                <a:uLnTx/>
                <a:uFillTx/>
                <a:latin typeface="Calibri"/>
                <a:ea typeface="+mn-ea"/>
                <a:cs typeface="+mn-cs"/>
              </a:rPr>
              <a:t>Measure impact of gaps on response</a:t>
            </a:r>
          </a:p>
        </p:txBody>
      </p:sp>
      <p:sp>
        <p:nvSpPr>
          <p:cNvPr id="22" name="Rectangle 21">
            <a:extLst>
              <a:ext uri="{FF2B5EF4-FFF2-40B4-BE49-F238E27FC236}">
                <a16:creationId xmlns:a16="http://schemas.microsoft.com/office/drawing/2014/main" id="{2E277D14-1BFB-AE62-30C7-5C4D3BD24803}"/>
              </a:ext>
            </a:extLst>
          </p:cNvPr>
          <p:cNvSpPr/>
          <p:nvPr/>
        </p:nvSpPr>
        <p:spPr>
          <a:xfrm>
            <a:off x="5351586" y="5407239"/>
            <a:ext cx="5860549" cy="738664"/>
          </a:xfrm>
          <a:prstGeom prst="rect">
            <a:avLst/>
          </a:prstGeom>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Do gaps in understanding result in improper assessment of a response scene?</a:t>
            </a:r>
            <a:endParaRPr kumimoji="0" lang="en-IN"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24" name="Rectangle 23">
            <a:extLst>
              <a:ext uri="{FF2B5EF4-FFF2-40B4-BE49-F238E27FC236}">
                <a16:creationId xmlns:a16="http://schemas.microsoft.com/office/drawing/2014/main" id="{EE59C1F1-1153-6EE5-38E4-064A5DA77C79}"/>
              </a:ext>
            </a:extLst>
          </p:cNvPr>
          <p:cNvSpPr/>
          <p:nvPr/>
        </p:nvSpPr>
        <p:spPr>
          <a:xfrm>
            <a:off x="5351586" y="3256759"/>
            <a:ext cx="4989080" cy="369332"/>
          </a:xfrm>
          <a:prstGeom prst="rect">
            <a:avLst/>
          </a:prstGeom>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What do they actually understand?</a:t>
            </a:r>
            <a:endParaRPr kumimoji="0" lang="en-IN"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A6F4957A-DBFE-38CE-1B0F-D119BF050F9C}"/>
              </a:ext>
            </a:extLst>
          </p:cNvPr>
          <p:cNvSpPr txBox="1"/>
          <p:nvPr/>
        </p:nvSpPr>
        <p:spPr>
          <a:xfrm>
            <a:off x="1699143" y="4065748"/>
            <a:ext cx="2630673" cy="110799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dirty="0">
                <a:ln>
                  <a:noFill/>
                </a:ln>
                <a:solidFill>
                  <a:prstClr val="white"/>
                </a:solidFill>
                <a:effectLst/>
                <a:uLnTx/>
                <a:uFillTx/>
                <a:latin typeface="Calibri"/>
                <a:ea typeface="+mn-ea"/>
                <a:cs typeface="+mn-cs"/>
              </a:rPr>
              <a:t>Identify and address gaps in understanding</a:t>
            </a:r>
          </a:p>
        </p:txBody>
      </p:sp>
      <p:sp>
        <p:nvSpPr>
          <p:cNvPr id="26" name="Rectangle 25">
            <a:extLst>
              <a:ext uri="{FF2B5EF4-FFF2-40B4-BE49-F238E27FC236}">
                <a16:creationId xmlns:a16="http://schemas.microsoft.com/office/drawing/2014/main" id="{14A432CA-FF62-D2C4-35B0-AD65F5819611}"/>
              </a:ext>
            </a:extLst>
          </p:cNvPr>
          <p:cNvSpPr/>
          <p:nvPr/>
        </p:nvSpPr>
        <p:spPr>
          <a:xfrm>
            <a:off x="5351586" y="4235716"/>
            <a:ext cx="5989451" cy="738664"/>
          </a:xfrm>
          <a:prstGeom prst="rect">
            <a:avLst/>
          </a:prstGeom>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Comparing the expected and individual mental models and addressing gaps.</a:t>
            </a:r>
            <a:endParaRPr kumimoji="0" lang="en-IN"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27" name="Rectangle 26">
            <a:extLst>
              <a:ext uri="{FF2B5EF4-FFF2-40B4-BE49-F238E27FC236}">
                <a16:creationId xmlns:a16="http://schemas.microsoft.com/office/drawing/2014/main" id="{F1BE4B7E-ECDF-920B-AB3F-0F5E6D2BA89D}"/>
              </a:ext>
            </a:extLst>
          </p:cNvPr>
          <p:cNvSpPr/>
          <p:nvPr/>
        </p:nvSpPr>
        <p:spPr>
          <a:xfrm>
            <a:off x="5351586" y="1923941"/>
            <a:ext cx="5748498" cy="738664"/>
          </a:xfrm>
          <a:prstGeom prst="rect">
            <a:avLst/>
          </a:prstGeom>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Develop crosswalk and mental model elicitation tools.</a:t>
            </a:r>
            <a:endParaRPr kumimoji="0" lang="en-IN"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14" name="Slide Number Placeholder 13">
            <a:extLst>
              <a:ext uri="{FF2B5EF4-FFF2-40B4-BE49-F238E27FC236}">
                <a16:creationId xmlns:a16="http://schemas.microsoft.com/office/drawing/2014/main" id="{08006704-E48B-D014-7021-FD7C09A6D8D4}"/>
              </a:ext>
            </a:extLst>
          </p:cNvPr>
          <p:cNvSpPr>
            <a:spLocks noGrp="1"/>
          </p:cNvSpPr>
          <p:nvPr>
            <p:ph type="sldNum" sz="quarter" idx="12"/>
          </p:nvPr>
        </p:nvSpPr>
        <p:spPr/>
        <p:txBody>
          <a:bodyPr/>
          <a:lstStyle/>
          <a:p>
            <a:fld id="{B6F15528-21DE-4FAA-801E-634DDDAF4B2B}" type="slidenum">
              <a:rPr lang="en-US" smtClean="0"/>
              <a:pPr/>
              <a:t>22</a:t>
            </a:fld>
            <a:endParaRPr lang="en-US"/>
          </a:p>
        </p:txBody>
      </p:sp>
    </p:spTree>
    <p:extLst>
      <p:ext uri="{BB962C8B-B14F-4D97-AF65-F5344CB8AC3E}">
        <p14:creationId xmlns:p14="http://schemas.microsoft.com/office/powerpoint/2010/main" val="1800968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74"/>
                                        </p:tgtEl>
                                      </p:cBhvr>
                                    </p:animEffect>
                                    <p:set>
                                      <p:cBhvr>
                                        <p:cTn id="13" dur="1" fill="hold">
                                          <p:stCondLst>
                                            <p:cond delay="499"/>
                                          </p:stCondLst>
                                        </p:cTn>
                                        <p:tgtEl>
                                          <p:spTgt spid="74"/>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86"/>
                                        </p:tgtEl>
                                      </p:cBhvr>
                                    </p:animEffect>
                                    <p:set>
                                      <p:cBhvr>
                                        <p:cTn id="16" dur="1" fill="hold">
                                          <p:stCondLst>
                                            <p:cond delay="499"/>
                                          </p:stCondLst>
                                        </p:cTn>
                                        <p:tgtEl>
                                          <p:spTgt spid="86"/>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79"/>
                                        </p:tgtEl>
                                      </p:cBhvr>
                                    </p:animEffect>
                                    <p:set>
                                      <p:cBhvr>
                                        <p:cTn id="19" dur="1" fill="hold">
                                          <p:stCondLst>
                                            <p:cond delay="499"/>
                                          </p:stCondLst>
                                        </p:cTn>
                                        <p:tgtEl>
                                          <p:spTgt spid="79"/>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88"/>
                                        </p:tgtEl>
                                      </p:cBhvr>
                                    </p:animEffect>
                                    <p:set>
                                      <p:cBhvr>
                                        <p:cTn id="31" dur="1" fill="hold">
                                          <p:stCondLst>
                                            <p:cond delay="499"/>
                                          </p:stCondLst>
                                        </p:cTn>
                                        <p:tgtEl>
                                          <p:spTgt spid="88"/>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11"/>
                                        </p:tgtEl>
                                      </p:cBhvr>
                                    </p:animEffect>
                                    <p:set>
                                      <p:cBhvr>
                                        <p:cTn id="34" dur="1" fill="hold">
                                          <p:stCondLst>
                                            <p:cond delay="499"/>
                                          </p:stCondLst>
                                        </p:cTn>
                                        <p:tgtEl>
                                          <p:spTgt spid="11"/>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16"/>
                                        </p:tgtEl>
                                      </p:cBhvr>
                                    </p:animEffect>
                                    <p:set>
                                      <p:cBhvr>
                                        <p:cTn id="40" dur="1" fill="hold">
                                          <p:stCondLst>
                                            <p:cond delay="499"/>
                                          </p:stCondLst>
                                        </p:cTn>
                                        <p:tgtEl>
                                          <p:spTgt spid="16"/>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89"/>
                                        </p:tgtEl>
                                      </p:cBhvr>
                                    </p:animEffect>
                                    <p:set>
                                      <p:cBhvr>
                                        <p:cTn id="43" dur="1" fill="hold">
                                          <p:stCondLst>
                                            <p:cond delay="499"/>
                                          </p:stCondLst>
                                        </p:cTn>
                                        <p:tgtEl>
                                          <p:spTgt spid="89"/>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15"/>
                                        </p:tgtEl>
                                      </p:cBhvr>
                                    </p:animEffect>
                                    <p:set>
                                      <p:cBhvr>
                                        <p:cTn id="46" dur="1" fill="hold">
                                          <p:stCondLst>
                                            <p:cond delay="499"/>
                                          </p:stCondLst>
                                        </p:cTn>
                                        <p:tgtEl>
                                          <p:spTgt spid="15"/>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21"/>
                                        </p:tgtEl>
                                      </p:cBhvr>
                                    </p:animEffect>
                                    <p:set>
                                      <p:cBhvr>
                                        <p:cTn id="49" dur="1" fill="hold">
                                          <p:stCondLst>
                                            <p:cond delay="499"/>
                                          </p:stCondLst>
                                        </p:cTn>
                                        <p:tgtEl>
                                          <p:spTgt spid="21"/>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90"/>
                                        </p:tgtEl>
                                      </p:cBhvr>
                                    </p:animEffect>
                                    <p:set>
                                      <p:cBhvr>
                                        <p:cTn id="55" dur="1" fill="hold">
                                          <p:stCondLst>
                                            <p:cond delay="499"/>
                                          </p:stCondLst>
                                        </p:cTn>
                                        <p:tgtEl>
                                          <p:spTgt spid="90"/>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1" grpId="0" animBg="1"/>
      <p:bldP spid="12" grpId="0" animBg="1"/>
      <p:bldP spid="13" grpId="0" animBg="1"/>
      <p:bldP spid="15" grpId="0" animBg="1"/>
      <p:bldP spid="16" grpId="0" animBg="1"/>
      <p:bldP spid="17" grpId="0" animBg="1"/>
      <p:bldP spid="19" grpId="0" animBg="1"/>
      <p:bldP spid="20" grpId="0" animBg="1"/>
      <p:bldP spid="21" grpId="0" animBg="1"/>
      <p:bldP spid="74" grpId="0"/>
      <p:bldP spid="79" grpId="0"/>
      <p:bldP spid="86" grpId="0" animBg="1"/>
      <p:bldP spid="88" grpId="0" animBg="1"/>
      <p:bldP spid="89" grpId="0" animBg="1"/>
      <p:bldP spid="9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6684" y="0"/>
            <a:ext cx="8678632" cy="795130"/>
          </a:xfrm>
        </p:spPr>
        <p:txBody>
          <a:bodyPr/>
          <a:lstStyle/>
          <a:p>
            <a:r>
              <a:rPr lang="en-US" dirty="0"/>
              <a:t>Establishing and Using the EMMS Diagnostic Matrix</a:t>
            </a:r>
          </a:p>
        </p:txBody>
      </p:sp>
      <p:sp>
        <p:nvSpPr>
          <p:cNvPr id="4" name="Content Placeholder 3"/>
          <p:cNvSpPr>
            <a:spLocks noGrp="1"/>
          </p:cNvSpPr>
          <p:nvPr>
            <p:ph sz="quarter" idx="11"/>
          </p:nvPr>
        </p:nvSpPr>
        <p:spPr/>
        <p:txBody>
          <a:bodyPr/>
          <a:lstStyle/>
          <a:p>
            <a:pPr marL="152397" indent="0" algn="ctr">
              <a:spcBef>
                <a:spcPts val="0"/>
              </a:spcBef>
              <a:spcAft>
                <a:spcPts val="0"/>
              </a:spcAft>
              <a:buNone/>
            </a:pPr>
            <a:endParaRPr lang="en-US" dirty="0"/>
          </a:p>
          <a:p>
            <a:pPr marL="152397" indent="0" algn="ctr">
              <a:spcBef>
                <a:spcPts val="0"/>
              </a:spcBef>
              <a:spcAft>
                <a:spcPts val="0"/>
              </a:spcAft>
              <a:buNone/>
            </a:pPr>
            <a:endParaRPr lang="en-US" dirty="0"/>
          </a:p>
          <a:p>
            <a:pPr marL="152397" indent="0" algn="ctr">
              <a:spcBef>
                <a:spcPts val="0"/>
              </a:spcBef>
              <a:spcAft>
                <a:spcPts val="0"/>
              </a:spcAft>
              <a:buNone/>
            </a:pPr>
            <a:endParaRPr lang="en-US" dirty="0"/>
          </a:p>
        </p:txBody>
      </p:sp>
      <p:sp>
        <p:nvSpPr>
          <p:cNvPr id="5" name="Freeform 2" descr="A document with text and images  Description automatically generated with medium confidence">
            <a:extLst>
              <a:ext uri="{FF2B5EF4-FFF2-40B4-BE49-F238E27FC236}">
                <a16:creationId xmlns:a16="http://schemas.microsoft.com/office/drawing/2014/main" id="{0B8B475C-9001-EFCB-C848-7E1E7592EB0D}"/>
              </a:ext>
            </a:extLst>
          </p:cNvPr>
          <p:cNvSpPr/>
          <p:nvPr/>
        </p:nvSpPr>
        <p:spPr>
          <a:xfrm>
            <a:off x="323074" y="881466"/>
            <a:ext cx="8154176" cy="5633629"/>
          </a:xfrm>
          <a:custGeom>
            <a:avLst/>
            <a:gdLst/>
            <a:ahLst/>
            <a:cxnLst/>
            <a:rect l="l" t="t" r="r" b="b"/>
            <a:pathLst>
              <a:path w="13893800" h="9068288">
                <a:moveTo>
                  <a:pt x="0" y="0"/>
                </a:moveTo>
                <a:lnTo>
                  <a:pt x="13893800" y="0"/>
                </a:lnTo>
                <a:lnTo>
                  <a:pt x="13893800" y="9068288"/>
                </a:lnTo>
                <a:lnTo>
                  <a:pt x="0" y="9068288"/>
                </a:lnTo>
                <a:lnTo>
                  <a:pt x="0" y="0"/>
                </a:lnTo>
                <a:close/>
              </a:path>
            </a:pathLst>
          </a:custGeom>
          <a:blipFill>
            <a:blip r:embed="rId2"/>
            <a:stretch>
              <a:fillRect l="-344" r="-344"/>
            </a:stretch>
          </a:blipFill>
          <a:ln w="28575">
            <a:solidFill>
              <a:schemeClr val="tx1"/>
            </a:solidFill>
          </a:ln>
        </p:spPr>
        <p:txBody>
          <a:bodyPr/>
          <a:lstStyle/>
          <a:p>
            <a:endParaRPr lang="en-US"/>
          </a:p>
        </p:txBody>
      </p:sp>
      <p:pic>
        <p:nvPicPr>
          <p:cNvPr id="6" name="Picture 5">
            <a:extLst>
              <a:ext uri="{FF2B5EF4-FFF2-40B4-BE49-F238E27FC236}">
                <a16:creationId xmlns:a16="http://schemas.microsoft.com/office/drawing/2014/main" id="{A41EA634-97E6-0188-00A9-07CBEEFBE98D}"/>
              </a:ext>
            </a:extLst>
          </p:cNvPr>
          <p:cNvPicPr>
            <a:picLocks noChangeAspect="1"/>
          </p:cNvPicPr>
          <p:nvPr/>
        </p:nvPicPr>
        <p:blipFill rotWithShape="1">
          <a:blip r:embed="rId3"/>
          <a:srcRect t="1335" b="76000"/>
          <a:stretch/>
        </p:blipFill>
        <p:spPr>
          <a:xfrm>
            <a:off x="5813449" y="3429000"/>
            <a:ext cx="6294486" cy="23202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Oval 6">
            <a:extLst>
              <a:ext uri="{FF2B5EF4-FFF2-40B4-BE49-F238E27FC236}">
                <a16:creationId xmlns:a16="http://schemas.microsoft.com/office/drawing/2014/main" id="{121E3B65-B4B3-A930-63D6-B185C5E80C5C}"/>
              </a:ext>
            </a:extLst>
          </p:cNvPr>
          <p:cNvSpPr/>
          <p:nvPr/>
        </p:nvSpPr>
        <p:spPr bwMode="auto">
          <a:xfrm>
            <a:off x="6086902" y="1450414"/>
            <a:ext cx="452879" cy="405639"/>
          </a:xfrm>
          <a:prstGeom prst="ellipse">
            <a:avLst/>
          </a:prstGeom>
          <a:noFill/>
          <a:ln w="38100" cap="flat" cmpd="sng" algn="ctr">
            <a:solidFill>
              <a:srgbClr val="F88C2A"/>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8" name="Oval 7">
            <a:extLst>
              <a:ext uri="{FF2B5EF4-FFF2-40B4-BE49-F238E27FC236}">
                <a16:creationId xmlns:a16="http://schemas.microsoft.com/office/drawing/2014/main" id="{1701E828-62E0-5296-9D2B-47BC03140CF8}"/>
              </a:ext>
            </a:extLst>
          </p:cNvPr>
          <p:cNvSpPr/>
          <p:nvPr/>
        </p:nvSpPr>
        <p:spPr bwMode="auto">
          <a:xfrm>
            <a:off x="6376630" y="2745990"/>
            <a:ext cx="426922" cy="405639"/>
          </a:xfrm>
          <a:prstGeom prst="ellipse">
            <a:avLst/>
          </a:prstGeom>
          <a:noFill/>
          <a:ln w="38100" cap="flat" cmpd="sng" algn="ctr">
            <a:solidFill>
              <a:srgbClr val="F88C2A"/>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cxnSp>
        <p:nvCxnSpPr>
          <p:cNvPr id="10" name="Straight Arrow Connector 9">
            <a:extLst>
              <a:ext uri="{FF2B5EF4-FFF2-40B4-BE49-F238E27FC236}">
                <a16:creationId xmlns:a16="http://schemas.microsoft.com/office/drawing/2014/main" id="{3BB4A60B-2A92-6E29-016A-21BB01DC6731}"/>
              </a:ext>
            </a:extLst>
          </p:cNvPr>
          <p:cNvCxnSpPr>
            <a:cxnSpLocks/>
            <a:stCxn id="7" idx="5"/>
          </p:cNvCxnSpPr>
          <p:nvPr/>
        </p:nvCxnSpPr>
        <p:spPr bwMode="auto">
          <a:xfrm flipH="1">
            <a:off x="6292642" y="1796649"/>
            <a:ext cx="180816" cy="3236944"/>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cxnSp>
        <p:nvCxnSpPr>
          <p:cNvPr id="12" name="Straight Arrow Connector 11">
            <a:extLst>
              <a:ext uri="{FF2B5EF4-FFF2-40B4-BE49-F238E27FC236}">
                <a16:creationId xmlns:a16="http://schemas.microsoft.com/office/drawing/2014/main" id="{3734695D-50C2-4BB8-4B53-2E752A26DC05}"/>
              </a:ext>
            </a:extLst>
          </p:cNvPr>
          <p:cNvCxnSpPr>
            <a:cxnSpLocks/>
            <a:stCxn id="8" idx="5"/>
          </p:cNvCxnSpPr>
          <p:nvPr/>
        </p:nvCxnSpPr>
        <p:spPr bwMode="auto">
          <a:xfrm flipH="1">
            <a:off x="6288152" y="3092225"/>
            <a:ext cx="452879" cy="1982695"/>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sp>
        <p:nvSpPr>
          <p:cNvPr id="13" name="Oval 12">
            <a:extLst>
              <a:ext uri="{FF2B5EF4-FFF2-40B4-BE49-F238E27FC236}">
                <a16:creationId xmlns:a16="http://schemas.microsoft.com/office/drawing/2014/main" id="{F48F3259-510C-3FC7-A1B0-F9B14DDA96E0}"/>
              </a:ext>
            </a:extLst>
          </p:cNvPr>
          <p:cNvSpPr/>
          <p:nvPr/>
        </p:nvSpPr>
        <p:spPr bwMode="auto">
          <a:xfrm>
            <a:off x="5762368" y="4940680"/>
            <a:ext cx="1728140" cy="808610"/>
          </a:xfrm>
          <a:prstGeom prst="ellipse">
            <a:avLst/>
          </a:prstGeom>
          <a:noFill/>
          <a:ln w="38100" cap="flat" cmpd="sng" algn="ctr">
            <a:solidFill>
              <a:srgbClr val="F88C2A"/>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6" name="TextBox 15">
            <a:extLst>
              <a:ext uri="{FF2B5EF4-FFF2-40B4-BE49-F238E27FC236}">
                <a16:creationId xmlns:a16="http://schemas.microsoft.com/office/drawing/2014/main" id="{416BF15F-F0C6-CB65-2E5F-63FFEFDB082C}"/>
              </a:ext>
            </a:extLst>
          </p:cNvPr>
          <p:cNvSpPr txBox="1"/>
          <p:nvPr/>
        </p:nvSpPr>
        <p:spPr>
          <a:xfrm>
            <a:off x="9041848" y="5949191"/>
            <a:ext cx="1737527" cy="307777"/>
          </a:xfrm>
          <a:prstGeom prst="rect">
            <a:avLst/>
          </a:prstGeom>
          <a:noFill/>
        </p:spPr>
        <p:txBody>
          <a:bodyPr wrap="none" rtlCol="0">
            <a:spAutoFit/>
          </a:bodyPr>
          <a:lstStyle/>
          <a:p>
            <a:r>
              <a:rPr lang="en-US" sz="1400" dirty="0"/>
              <a:t>(Leek et al., 2024b)</a:t>
            </a:r>
          </a:p>
        </p:txBody>
      </p:sp>
      <p:sp>
        <p:nvSpPr>
          <p:cNvPr id="3" name="Slide Number Placeholder 2">
            <a:extLst>
              <a:ext uri="{FF2B5EF4-FFF2-40B4-BE49-F238E27FC236}">
                <a16:creationId xmlns:a16="http://schemas.microsoft.com/office/drawing/2014/main" id="{C6FB168D-6110-BA87-1346-4FDF29E33865}"/>
              </a:ext>
            </a:extLst>
          </p:cNvPr>
          <p:cNvSpPr>
            <a:spLocks noGrp="1"/>
          </p:cNvSpPr>
          <p:nvPr>
            <p:ph type="sldNum" sz="quarter" idx="10"/>
          </p:nvPr>
        </p:nvSpPr>
        <p:spPr/>
        <p:txBody>
          <a:bodyPr/>
          <a:lstStyle/>
          <a:p>
            <a:pPr>
              <a:defRPr/>
            </a:pPr>
            <a:fld id="{D68E8870-17DE-45C4-A8DD-7644B2422933}" type="slidenum">
              <a:rPr lang="en-US" smtClean="0"/>
              <a:pPr>
                <a:defRPr/>
              </a:pPr>
              <a:t>23</a:t>
            </a:fld>
            <a:endParaRPr lang="en-US" dirty="0"/>
          </a:p>
        </p:txBody>
      </p:sp>
    </p:spTree>
    <p:extLst>
      <p:ext uri="{BB962C8B-B14F-4D97-AF65-F5344CB8AC3E}">
        <p14:creationId xmlns:p14="http://schemas.microsoft.com/office/powerpoint/2010/main" val="23223650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6684" y="0"/>
            <a:ext cx="8678632" cy="795130"/>
          </a:xfrm>
        </p:spPr>
        <p:txBody>
          <a:bodyPr/>
          <a:lstStyle/>
          <a:p>
            <a:r>
              <a:rPr lang="en-US" dirty="0"/>
              <a:t>Establishing and Using the EMMS Diagnostic Matrix</a:t>
            </a:r>
          </a:p>
        </p:txBody>
      </p:sp>
      <p:sp>
        <p:nvSpPr>
          <p:cNvPr id="4" name="Content Placeholder 3"/>
          <p:cNvSpPr>
            <a:spLocks noGrp="1"/>
          </p:cNvSpPr>
          <p:nvPr>
            <p:ph sz="quarter" idx="11"/>
          </p:nvPr>
        </p:nvSpPr>
        <p:spPr/>
        <p:txBody>
          <a:bodyPr/>
          <a:lstStyle/>
          <a:p>
            <a:pPr marL="152397" indent="0" algn="ctr">
              <a:spcBef>
                <a:spcPts val="0"/>
              </a:spcBef>
              <a:spcAft>
                <a:spcPts val="0"/>
              </a:spcAft>
              <a:buNone/>
            </a:pPr>
            <a:endParaRPr lang="en-US" dirty="0"/>
          </a:p>
          <a:p>
            <a:pPr marL="152397" indent="0" algn="ctr">
              <a:spcBef>
                <a:spcPts val="0"/>
              </a:spcBef>
              <a:spcAft>
                <a:spcPts val="0"/>
              </a:spcAft>
              <a:buNone/>
            </a:pPr>
            <a:endParaRPr lang="en-US" dirty="0"/>
          </a:p>
          <a:p>
            <a:pPr marL="152397" indent="0" algn="ctr">
              <a:spcBef>
                <a:spcPts val="0"/>
              </a:spcBef>
              <a:spcAft>
                <a:spcPts val="0"/>
              </a:spcAft>
              <a:buNone/>
            </a:pPr>
            <a:endParaRPr lang="en-US" dirty="0"/>
          </a:p>
        </p:txBody>
      </p:sp>
      <p:pic>
        <p:nvPicPr>
          <p:cNvPr id="3" name="Picture 2">
            <a:extLst>
              <a:ext uri="{FF2B5EF4-FFF2-40B4-BE49-F238E27FC236}">
                <a16:creationId xmlns:a16="http://schemas.microsoft.com/office/drawing/2014/main" id="{A31ABB48-E1B8-950F-CAE7-1625ECB93CE5}"/>
              </a:ext>
            </a:extLst>
          </p:cNvPr>
          <p:cNvPicPr>
            <a:picLocks noChangeAspect="1"/>
          </p:cNvPicPr>
          <p:nvPr/>
        </p:nvPicPr>
        <p:blipFill>
          <a:blip r:embed="rId2"/>
          <a:stretch>
            <a:fillRect/>
          </a:stretch>
        </p:blipFill>
        <p:spPr>
          <a:xfrm>
            <a:off x="243864" y="2246909"/>
            <a:ext cx="11723147" cy="3875043"/>
          </a:xfrm>
          <a:prstGeom prst="rect">
            <a:avLst/>
          </a:prstGeom>
        </p:spPr>
      </p:pic>
      <p:sp>
        <p:nvSpPr>
          <p:cNvPr id="11" name="TextBox 10">
            <a:extLst>
              <a:ext uri="{FF2B5EF4-FFF2-40B4-BE49-F238E27FC236}">
                <a16:creationId xmlns:a16="http://schemas.microsoft.com/office/drawing/2014/main" id="{30F8C85F-CAC5-7E59-64CB-3065D5C86F8E}"/>
              </a:ext>
            </a:extLst>
          </p:cNvPr>
          <p:cNvSpPr txBox="1"/>
          <p:nvPr/>
        </p:nvSpPr>
        <p:spPr>
          <a:xfrm>
            <a:off x="1986951" y="1182342"/>
            <a:ext cx="8218098" cy="830997"/>
          </a:xfrm>
          <a:prstGeom prst="rect">
            <a:avLst/>
          </a:prstGeom>
          <a:noFill/>
        </p:spPr>
        <p:txBody>
          <a:bodyPr wrap="square">
            <a:spAutoFit/>
          </a:bodyPr>
          <a:lstStyle/>
          <a:p>
            <a:pPr algn="ctr"/>
            <a:r>
              <a:rPr lang="en-US" sz="2400" dirty="0">
                <a:latin typeface="Arial Narrow" panose="020B0606020202030204" pitchFamily="34" charset="0"/>
              </a:rPr>
              <a:t>Survey Questions built in phonic.ai to allow recording of audio response </a:t>
            </a:r>
          </a:p>
          <a:p>
            <a:pPr algn="ctr"/>
            <a:r>
              <a:rPr lang="en-US" sz="2400" dirty="0">
                <a:latin typeface="Arial Narrow" panose="020B0606020202030204" pitchFamily="34" charset="0"/>
              </a:rPr>
              <a:t>(qualitative assessment)</a:t>
            </a:r>
          </a:p>
        </p:txBody>
      </p:sp>
      <p:sp>
        <p:nvSpPr>
          <p:cNvPr id="14" name="TextBox 13">
            <a:extLst>
              <a:ext uri="{FF2B5EF4-FFF2-40B4-BE49-F238E27FC236}">
                <a16:creationId xmlns:a16="http://schemas.microsoft.com/office/drawing/2014/main" id="{D29EF7DD-1C1B-5915-A925-F6BD12C146F9}"/>
              </a:ext>
            </a:extLst>
          </p:cNvPr>
          <p:cNvSpPr txBox="1"/>
          <p:nvPr/>
        </p:nvSpPr>
        <p:spPr>
          <a:xfrm>
            <a:off x="9724579" y="5888247"/>
            <a:ext cx="1737527" cy="307777"/>
          </a:xfrm>
          <a:prstGeom prst="rect">
            <a:avLst/>
          </a:prstGeom>
          <a:noFill/>
        </p:spPr>
        <p:txBody>
          <a:bodyPr wrap="none" rtlCol="0">
            <a:spAutoFit/>
          </a:bodyPr>
          <a:lstStyle/>
          <a:p>
            <a:r>
              <a:rPr lang="en-US" sz="1400" dirty="0"/>
              <a:t>(Leek et al., 2024b)</a:t>
            </a:r>
          </a:p>
        </p:txBody>
      </p:sp>
      <p:sp>
        <p:nvSpPr>
          <p:cNvPr id="5" name="Slide Number Placeholder 4">
            <a:extLst>
              <a:ext uri="{FF2B5EF4-FFF2-40B4-BE49-F238E27FC236}">
                <a16:creationId xmlns:a16="http://schemas.microsoft.com/office/drawing/2014/main" id="{CCEF42F8-0158-9BBF-D138-1C78B56FCF69}"/>
              </a:ext>
            </a:extLst>
          </p:cNvPr>
          <p:cNvSpPr>
            <a:spLocks noGrp="1"/>
          </p:cNvSpPr>
          <p:nvPr>
            <p:ph type="sldNum" sz="quarter" idx="10"/>
          </p:nvPr>
        </p:nvSpPr>
        <p:spPr/>
        <p:txBody>
          <a:bodyPr/>
          <a:lstStyle/>
          <a:p>
            <a:pPr>
              <a:defRPr/>
            </a:pPr>
            <a:fld id="{D68E8870-17DE-45C4-A8DD-7644B2422933}" type="slidenum">
              <a:rPr lang="en-US" smtClean="0"/>
              <a:pPr>
                <a:defRPr/>
              </a:pPr>
              <a:t>24</a:t>
            </a:fld>
            <a:endParaRPr lang="en-US" dirty="0"/>
          </a:p>
        </p:txBody>
      </p:sp>
    </p:spTree>
    <p:extLst>
      <p:ext uri="{BB962C8B-B14F-4D97-AF65-F5344CB8AC3E}">
        <p14:creationId xmlns:p14="http://schemas.microsoft.com/office/powerpoint/2010/main" val="35599790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6684" y="0"/>
            <a:ext cx="8678632" cy="795130"/>
          </a:xfrm>
        </p:spPr>
        <p:txBody>
          <a:bodyPr/>
          <a:lstStyle/>
          <a:p>
            <a:r>
              <a:rPr lang="en-US" dirty="0"/>
              <a:t>Establishing and Using the EMMS Diagnostic Matrix</a:t>
            </a:r>
          </a:p>
        </p:txBody>
      </p:sp>
      <p:sp>
        <p:nvSpPr>
          <p:cNvPr id="4" name="Content Placeholder 3"/>
          <p:cNvSpPr>
            <a:spLocks noGrp="1"/>
          </p:cNvSpPr>
          <p:nvPr>
            <p:ph sz="quarter" idx="11"/>
          </p:nvPr>
        </p:nvSpPr>
        <p:spPr/>
        <p:txBody>
          <a:bodyPr/>
          <a:lstStyle/>
          <a:p>
            <a:pPr marL="152397" indent="0" algn="ctr">
              <a:spcBef>
                <a:spcPts val="0"/>
              </a:spcBef>
              <a:spcAft>
                <a:spcPts val="0"/>
              </a:spcAft>
              <a:buNone/>
            </a:pPr>
            <a:endParaRPr lang="en-US" dirty="0"/>
          </a:p>
          <a:p>
            <a:pPr marL="152397" indent="0" algn="ctr">
              <a:spcBef>
                <a:spcPts val="0"/>
              </a:spcBef>
              <a:spcAft>
                <a:spcPts val="0"/>
              </a:spcAft>
              <a:buNone/>
            </a:pPr>
            <a:endParaRPr lang="en-US" dirty="0"/>
          </a:p>
          <a:p>
            <a:pPr marL="152397" indent="0" algn="ctr">
              <a:spcBef>
                <a:spcPts val="0"/>
              </a:spcBef>
              <a:spcAft>
                <a:spcPts val="0"/>
              </a:spcAft>
              <a:buNone/>
            </a:pPr>
            <a:endParaRPr lang="en-US" dirty="0"/>
          </a:p>
        </p:txBody>
      </p:sp>
      <p:sp>
        <p:nvSpPr>
          <p:cNvPr id="11" name="TextBox 10">
            <a:extLst>
              <a:ext uri="{FF2B5EF4-FFF2-40B4-BE49-F238E27FC236}">
                <a16:creationId xmlns:a16="http://schemas.microsoft.com/office/drawing/2014/main" id="{30F8C85F-CAC5-7E59-64CB-3065D5C86F8E}"/>
              </a:ext>
            </a:extLst>
          </p:cNvPr>
          <p:cNvSpPr txBox="1"/>
          <p:nvPr/>
        </p:nvSpPr>
        <p:spPr>
          <a:xfrm>
            <a:off x="0" y="1873783"/>
            <a:ext cx="2870900" cy="2677656"/>
          </a:xfrm>
          <a:prstGeom prst="rect">
            <a:avLst/>
          </a:prstGeom>
          <a:noFill/>
        </p:spPr>
        <p:txBody>
          <a:bodyPr wrap="square">
            <a:spAutoFit/>
          </a:bodyPr>
          <a:lstStyle/>
          <a:p>
            <a:pPr algn="ctr"/>
            <a:r>
              <a:rPr lang="en-US" sz="2400" dirty="0">
                <a:latin typeface="Arial Narrow" panose="020B0606020202030204" pitchFamily="34" charset="0"/>
              </a:rPr>
              <a:t>Computer-based simulation activities in </a:t>
            </a:r>
            <a:r>
              <a:rPr lang="en-US" sz="2400" dirty="0" err="1">
                <a:latin typeface="Arial Narrow" panose="020B0606020202030204" pitchFamily="34" charset="0"/>
              </a:rPr>
              <a:t>AssessRadVR</a:t>
            </a:r>
            <a:endParaRPr lang="en-US" sz="2400" dirty="0">
              <a:latin typeface="Arial Narrow" panose="020B0606020202030204" pitchFamily="34" charset="0"/>
            </a:endParaRPr>
          </a:p>
          <a:p>
            <a:pPr algn="ctr"/>
            <a:endParaRPr lang="en-US" sz="2400" dirty="0">
              <a:latin typeface="Arial Narrow" panose="020B0606020202030204" pitchFamily="34" charset="0"/>
            </a:endParaRPr>
          </a:p>
          <a:p>
            <a:pPr algn="ctr"/>
            <a:r>
              <a:rPr lang="en-US" sz="2400" dirty="0">
                <a:latin typeface="Arial Narrow" panose="020B0606020202030204" pitchFamily="34" charset="0"/>
              </a:rPr>
              <a:t>Qualitative assessment of actions completed mapped to EMMS</a:t>
            </a:r>
          </a:p>
        </p:txBody>
      </p:sp>
      <p:sp>
        <p:nvSpPr>
          <p:cNvPr id="5" name="Freeform 3" descr="A screenshot of a video game  Description automatically generated">
            <a:extLst>
              <a:ext uri="{FF2B5EF4-FFF2-40B4-BE49-F238E27FC236}">
                <a16:creationId xmlns:a16="http://schemas.microsoft.com/office/drawing/2014/main" id="{04306648-FB59-DA35-2E30-0A5BFA49C67B}"/>
              </a:ext>
            </a:extLst>
          </p:cNvPr>
          <p:cNvSpPr/>
          <p:nvPr/>
        </p:nvSpPr>
        <p:spPr>
          <a:xfrm>
            <a:off x="2842087" y="1032127"/>
            <a:ext cx="9175105" cy="5382433"/>
          </a:xfrm>
          <a:custGeom>
            <a:avLst/>
            <a:gdLst/>
            <a:ahLst/>
            <a:cxnLst/>
            <a:rect l="l" t="t" r="r" b="b"/>
            <a:pathLst>
              <a:path w="14782800" h="9075044">
                <a:moveTo>
                  <a:pt x="0" y="0"/>
                </a:moveTo>
                <a:lnTo>
                  <a:pt x="14782800" y="0"/>
                </a:lnTo>
                <a:lnTo>
                  <a:pt x="14782800" y="9075044"/>
                </a:lnTo>
                <a:lnTo>
                  <a:pt x="0" y="9075044"/>
                </a:lnTo>
                <a:lnTo>
                  <a:pt x="0" y="0"/>
                </a:lnTo>
                <a:close/>
              </a:path>
            </a:pathLst>
          </a:custGeom>
          <a:blipFill>
            <a:blip r:embed="rId2"/>
            <a:stretch>
              <a:fillRect l="-2065" t="-4298" r="-2065"/>
            </a:stretch>
          </a:blipFill>
        </p:spPr>
        <p:txBody>
          <a:bodyPr/>
          <a:lstStyle/>
          <a:p>
            <a:endParaRPr lang="en-US" dirty="0"/>
          </a:p>
        </p:txBody>
      </p:sp>
      <p:sp>
        <p:nvSpPr>
          <p:cNvPr id="6" name="TextBox 5">
            <a:extLst>
              <a:ext uri="{FF2B5EF4-FFF2-40B4-BE49-F238E27FC236}">
                <a16:creationId xmlns:a16="http://schemas.microsoft.com/office/drawing/2014/main" id="{A42A2A2B-D1A0-AC6C-E635-0F2479A4B4E8}"/>
              </a:ext>
            </a:extLst>
          </p:cNvPr>
          <p:cNvSpPr txBox="1"/>
          <p:nvPr/>
        </p:nvSpPr>
        <p:spPr>
          <a:xfrm>
            <a:off x="6420052" y="6414560"/>
            <a:ext cx="1737527" cy="307777"/>
          </a:xfrm>
          <a:prstGeom prst="rect">
            <a:avLst/>
          </a:prstGeom>
          <a:noFill/>
        </p:spPr>
        <p:txBody>
          <a:bodyPr wrap="none" rtlCol="0">
            <a:spAutoFit/>
          </a:bodyPr>
          <a:lstStyle/>
          <a:p>
            <a:r>
              <a:rPr lang="en-US" sz="1400" dirty="0"/>
              <a:t>(Leek et al., 2024b)</a:t>
            </a:r>
          </a:p>
        </p:txBody>
      </p:sp>
      <p:sp>
        <p:nvSpPr>
          <p:cNvPr id="3" name="Slide Number Placeholder 2">
            <a:extLst>
              <a:ext uri="{FF2B5EF4-FFF2-40B4-BE49-F238E27FC236}">
                <a16:creationId xmlns:a16="http://schemas.microsoft.com/office/drawing/2014/main" id="{CD7F7A24-9550-0182-DD9C-A72BF6088A9C}"/>
              </a:ext>
            </a:extLst>
          </p:cNvPr>
          <p:cNvSpPr>
            <a:spLocks noGrp="1"/>
          </p:cNvSpPr>
          <p:nvPr>
            <p:ph type="sldNum" sz="quarter" idx="10"/>
          </p:nvPr>
        </p:nvSpPr>
        <p:spPr/>
        <p:txBody>
          <a:bodyPr/>
          <a:lstStyle/>
          <a:p>
            <a:pPr>
              <a:defRPr/>
            </a:pPr>
            <a:fld id="{D68E8870-17DE-45C4-A8DD-7644B2422933}" type="slidenum">
              <a:rPr lang="en-US" smtClean="0"/>
              <a:pPr>
                <a:defRPr/>
              </a:pPr>
              <a:t>25</a:t>
            </a:fld>
            <a:endParaRPr lang="en-US" dirty="0"/>
          </a:p>
        </p:txBody>
      </p:sp>
    </p:spTree>
    <p:extLst>
      <p:ext uri="{BB962C8B-B14F-4D97-AF65-F5344CB8AC3E}">
        <p14:creationId xmlns:p14="http://schemas.microsoft.com/office/powerpoint/2010/main" val="30366922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6684" y="0"/>
            <a:ext cx="8678632" cy="795130"/>
          </a:xfrm>
        </p:spPr>
        <p:txBody>
          <a:bodyPr/>
          <a:lstStyle/>
          <a:p>
            <a:r>
              <a:rPr lang="en-US" dirty="0" err="1"/>
              <a:t>AssessRadVR</a:t>
            </a:r>
            <a:r>
              <a:rPr lang="en-US" dirty="0"/>
              <a:t> Simulation Outputs</a:t>
            </a:r>
          </a:p>
        </p:txBody>
      </p:sp>
      <p:sp>
        <p:nvSpPr>
          <p:cNvPr id="4" name="Content Placeholder 3"/>
          <p:cNvSpPr>
            <a:spLocks noGrp="1"/>
          </p:cNvSpPr>
          <p:nvPr>
            <p:ph sz="quarter" idx="11"/>
          </p:nvPr>
        </p:nvSpPr>
        <p:spPr/>
        <p:txBody>
          <a:bodyPr/>
          <a:lstStyle/>
          <a:p>
            <a:pPr marL="152397" indent="0" algn="ctr">
              <a:spcBef>
                <a:spcPts val="0"/>
              </a:spcBef>
              <a:spcAft>
                <a:spcPts val="0"/>
              </a:spcAft>
              <a:buNone/>
            </a:pPr>
            <a:endParaRPr lang="en-US" dirty="0"/>
          </a:p>
          <a:p>
            <a:pPr marL="152397" indent="0" algn="ctr">
              <a:spcBef>
                <a:spcPts val="0"/>
              </a:spcBef>
              <a:spcAft>
                <a:spcPts val="0"/>
              </a:spcAft>
              <a:buNone/>
            </a:pPr>
            <a:endParaRPr lang="en-US" dirty="0"/>
          </a:p>
          <a:p>
            <a:pPr marL="152397" indent="0" algn="ctr">
              <a:spcBef>
                <a:spcPts val="0"/>
              </a:spcBef>
              <a:spcAft>
                <a:spcPts val="0"/>
              </a:spcAft>
              <a:buNone/>
            </a:pPr>
            <a:endParaRPr lang="en-US" dirty="0"/>
          </a:p>
        </p:txBody>
      </p:sp>
      <p:sp>
        <p:nvSpPr>
          <p:cNvPr id="6" name="TextBox 5">
            <a:extLst>
              <a:ext uri="{FF2B5EF4-FFF2-40B4-BE49-F238E27FC236}">
                <a16:creationId xmlns:a16="http://schemas.microsoft.com/office/drawing/2014/main" id="{A42A2A2B-D1A0-AC6C-E635-0F2479A4B4E8}"/>
              </a:ext>
            </a:extLst>
          </p:cNvPr>
          <p:cNvSpPr txBox="1"/>
          <p:nvPr/>
        </p:nvSpPr>
        <p:spPr>
          <a:xfrm>
            <a:off x="5443787" y="6329721"/>
            <a:ext cx="1737527" cy="307777"/>
          </a:xfrm>
          <a:prstGeom prst="rect">
            <a:avLst/>
          </a:prstGeom>
          <a:noFill/>
        </p:spPr>
        <p:txBody>
          <a:bodyPr wrap="none" rtlCol="0">
            <a:spAutoFit/>
          </a:bodyPr>
          <a:lstStyle/>
          <a:p>
            <a:r>
              <a:rPr lang="en-US" sz="1400" dirty="0"/>
              <a:t>(Leek et al., 2024b)</a:t>
            </a:r>
          </a:p>
        </p:txBody>
      </p:sp>
      <p:sp>
        <p:nvSpPr>
          <p:cNvPr id="3" name="TextBox 2">
            <a:extLst>
              <a:ext uri="{FF2B5EF4-FFF2-40B4-BE49-F238E27FC236}">
                <a16:creationId xmlns:a16="http://schemas.microsoft.com/office/drawing/2014/main" id="{97246166-3FF6-38CB-5654-CB6CF7AFF82C}"/>
              </a:ext>
            </a:extLst>
          </p:cNvPr>
          <p:cNvSpPr txBox="1"/>
          <p:nvPr/>
        </p:nvSpPr>
        <p:spPr>
          <a:xfrm>
            <a:off x="158163" y="956450"/>
            <a:ext cx="7023151" cy="5201424"/>
          </a:xfrm>
          <a:prstGeom prst="rect">
            <a:avLst/>
          </a:prstGeom>
          <a:noFill/>
        </p:spPr>
        <p:txBody>
          <a:bodyPr wrap="square">
            <a:spAutoFit/>
          </a:bodyPr>
          <a:lstStyle/>
          <a:p>
            <a:r>
              <a:rPr lang="en-US" sz="2000" b="1" dirty="0">
                <a:solidFill>
                  <a:schemeClr val="bg2">
                    <a:lumMod val="75000"/>
                  </a:schemeClr>
                </a:solidFill>
                <a:latin typeface="Arial Narrow" panose="020B0606020202030204" pitchFamily="34" charset="0"/>
              </a:rPr>
              <a:t>Example Responder Audio Statement</a:t>
            </a:r>
          </a:p>
          <a:p>
            <a:pPr algn="ctr"/>
            <a:endParaRPr lang="en-US" sz="1100" dirty="0">
              <a:solidFill>
                <a:schemeClr val="accent3">
                  <a:lumMod val="50000"/>
                </a:schemeClr>
              </a:solidFill>
              <a:latin typeface="Arial Narrow" panose="020B0606020202030204" pitchFamily="34" charset="0"/>
            </a:endParaRPr>
          </a:p>
          <a:p>
            <a:pPr algn="ctr"/>
            <a:r>
              <a:rPr lang="en-US" sz="2000" dirty="0">
                <a:solidFill>
                  <a:schemeClr val="bg2">
                    <a:lumMod val="75000"/>
                  </a:schemeClr>
                </a:solidFill>
                <a:latin typeface="Arial Narrow" panose="020B0606020202030204" pitchFamily="34" charset="0"/>
              </a:rPr>
              <a:t>“At this moment I'm facing a source on a table and it has 10 microrems per hour as my reading on my radiation meter and the reading does not change with increasing the distance between myself and the source or using different types of shielding.</a:t>
            </a:r>
          </a:p>
          <a:p>
            <a:pPr algn="ctr"/>
            <a:endParaRPr lang="en-US" sz="1050" dirty="0">
              <a:solidFill>
                <a:schemeClr val="bg2">
                  <a:lumMod val="75000"/>
                </a:schemeClr>
              </a:solidFill>
              <a:latin typeface="Arial Narrow" panose="020B0606020202030204" pitchFamily="34" charset="0"/>
            </a:endParaRPr>
          </a:p>
          <a:p>
            <a:pPr algn="ctr"/>
            <a:r>
              <a:rPr lang="en-US" sz="2000" dirty="0">
                <a:solidFill>
                  <a:schemeClr val="bg2">
                    <a:lumMod val="75000"/>
                  </a:schemeClr>
                </a:solidFill>
                <a:latin typeface="Arial Narrow" panose="020B0606020202030204" pitchFamily="34" charset="0"/>
              </a:rPr>
              <a:t>So I have a barrel on the ground leaking some substance, it has a trefoil marking on the barrel itself. This is a beta source because the number lowered when I was using a plastic shielding. The reading was significantly lower using the plastic shielding and I also placed cones down at where the source is reading 2 millirems as our action level.</a:t>
            </a:r>
          </a:p>
          <a:p>
            <a:pPr algn="ctr"/>
            <a:endParaRPr lang="en-US" sz="1050" dirty="0">
              <a:solidFill>
                <a:schemeClr val="bg2">
                  <a:lumMod val="75000"/>
                </a:schemeClr>
              </a:solidFill>
              <a:latin typeface="Arial Narrow" panose="020B0606020202030204" pitchFamily="34" charset="0"/>
            </a:endParaRPr>
          </a:p>
          <a:p>
            <a:pPr algn="ctr"/>
            <a:r>
              <a:rPr lang="en-US" sz="2000" dirty="0">
                <a:solidFill>
                  <a:schemeClr val="bg2">
                    <a:lumMod val="75000"/>
                  </a:schemeClr>
                </a:solidFill>
                <a:latin typeface="Arial Narrow" panose="020B0606020202030204" pitchFamily="34" charset="0"/>
              </a:rPr>
              <a:t>So here I have a barrel with a trefoil marking on it, indicating it's a radiation source. It's leaking from the bottom, the barrel is upright. This is a gamma source as the paper and plastic shielding did not significantly drop the reading on the radiation meter, but the lead was able to decrease the reading. And I also placed cones at 2 millirems per hour distance.”</a:t>
            </a:r>
          </a:p>
        </p:txBody>
      </p:sp>
      <p:pic>
        <p:nvPicPr>
          <p:cNvPr id="7" name="Image 83" descr="Picture">
            <a:extLst>
              <a:ext uri="{FF2B5EF4-FFF2-40B4-BE49-F238E27FC236}">
                <a16:creationId xmlns:a16="http://schemas.microsoft.com/office/drawing/2014/main" id="{59401DE8-A974-5410-0941-B21E298D1D78}"/>
              </a:ext>
            </a:extLst>
          </p:cNvPr>
          <p:cNvPicPr/>
          <p:nvPr/>
        </p:nvPicPr>
        <p:blipFill>
          <a:blip r:embed="rId2" cstate="print"/>
          <a:stretch>
            <a:fillRect/>
          </a:stretch>
        </p:blipFill>
        <p:spPr>
          <a:xfrm>
            <a:off x="7555230" y="956450"/>
            <a:ext cx="4331970" cy="2645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 50" descr="Picture">
            <a:extLst>
              <a:ext uri="{FF2B5EF4-FFF2-40B4-BE49-F238E27FC236}">
                <a16:creationId xmlns:a16="http://schemas.microsoft.com/office/drawing/2014/main" id="{5AFC28D0-001C-FDC6-1C9D-76099C59953E}"/>
              </a:ext>
            </a:extLst>
          </p:cNvPr>
          <p:cNvPicPr/>
          <p:nvPr/>
        </p:nvPicPr>
        <p:blipFill>
          <a:blip r:embed="rId3" cstate="print"/>
          <a:stretch>
            <a:fillRect/>
          </a:stretch>
        </p:blipFill>
        <p:spPr>
          <a:xfrm>
            <a:off x="7555230" y="3601618"/>
            <a:ext cx="4331970" cy="27719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Slide Number Placeholder 4">
            <a:extLst>
              <a:ext uri="{FF2B5EF4-FFF2-40B4-BE49-F238E27FC236}">
                <a16:creationId xmlns:a16="http://schemas.microsoft.com/office/drawing/2014/main" id="{32BAB68F-98B3-8414-471E-06B6AA64ECB9}"/>
              </a:ext>
            </a:extLst>
          </p:cNvPr>
          <p:cNvSpPr>
            <a:spLocks noGrp="1"/>
          </p:cNvSpPr>
          <p:nvPr>
            <p:ph type="sldNum" sz="quarter" idx="10"/>
          </p:nvPr>
        </p:nvSpPr>
        <p:spPr/>
        <p:txBody>
          <a:bodyPr/>
          <a:lstStyle/>
          <a:p>
            <a:pPr>
              <a:defRPr/>
            </a:pPr>
            <a:fld id="{D68E8870-17DE-45C4-A8DD-7644B2422933}" type="slidenum">
              <a:rPr lang="en-US" smtClean="0"/>
              <a:pPr>
                <a:defRPr/>
              </a:pPr>
              <a:t>26</a:t>
            </a:fld>
            <a:endParaRPr lang="en-US" dirty="0"/>
          </a:p>
        </p:txBody>
      </p:sp>
    </p:spTree>
    <p:extLst>
      <p:ext uri="{BB962C8B-B14F-4D97-AF65-F5344CB8AC3E}">
        <p14:creationId xmlns:p14="http://schemas.microsoft.com/office/powerpoint/2010/main" val="21503249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7219" y="1"/>
            <a:ext cx="7416800" cy="833933"/>
          </a:xfrm>
        </p:spPr>
        <p:txBody>
          <a:bodyPr wrap="square" anchor="ctr">
            <a:normAutofit/>
          </a:bodyPr>
          <a:lstStyle/>
          <a:p>
            <a:r>
              <a:rPr lang="en-US" dirty="0"/>
              <a:t>DoD Perspectives</a:t>
            </a:r>
          </a:p>
        </p:txBody>
      </p:sp>
      <p:sp>
        <p:nvSpPr>
          <p:cNvPr id="4" name="Content Placeholder 3"/>
          <p:cNvSpPr>
            <a:spLocks noGrp="1"/>
          </p:cNvSpPr>
          <p:nvPr>
            <p:ph sz="half" idx="1"/>
          </p:nvPr>
        </p:nvSpPr>
        <p:spPr>
          <a:xfrm>
            <a:off x="301720" y="1547446"/>
            <a:ext cx="6902698" cy="4114800"/>
          </a:xfrm>
        </p:spPr>
        <p:txBody>
          <a:bodyPr wrap="square" anchor="t">
            <a:noAutofit/>
          </a:bodyPr>
          <a:lstStyle/>
          <a:p>
            <a:pPr marL="151765" indent="0" algn="ctr">
              <a:spcBef>
                <a:spcPts val="0"/>
              </a:spcBef>
              <a:spcAft>
                <a:spcPts val="600"/>
              </a:spcAft>
              <a:buNone/>
            </a:pPr>
            <a:r>
              <a:rPr lang="en-US" sz="2800" dirty="0">
                <a:latin typeface="Arial Narrow"/>
              </a:rPr>
              <a:t>Is the DoD prepared to operate on a radiologically contaminated battlefield? </a:t>
            </a:r>
            <a:endParaRPr lang="en-US" sz="2800" dirty="0"/>
          </a:p>
          <a:p>
            <a:pPr marL="151765" indent="0" algn="ctr">
              <a:spcBef>
                <a:spcPts val="0"/>
              </a:spcBef>
              <a:spcAft>
                <a:spcPts val="600"/>
              </a:spcAft>
              <a:buNone/>
            </a:pPr>
            <a:endParaRPr lang="en-US" sz="2800" dirty="0">
              <a:latin typeface="Arial Narrow"/>
            </a:endParaRPr>
          </a:p>
          <a:p>
            <a:pPr marL="151765" indent="0" algn="ctr">
              <a:spcBef>
                <a:spcPts val="0"/>
              </a:spcBef>
              <a:spcAft>
                <a:spcPts val="600"/>
              </a:spcAft>
              <a:buNone/>
            </a:pPr>
            <a:r>
              <a:rPr lang="en-US" sz="2800" dirty="0">
                <a:latin typeface="Arial Narrow"/>
              </a:rPr>
              <a:t>Discuss how EMMS based on doctrine/advisory groups could potentially be mapped into an EMMS Diagnostic Matrix</a:t>
            </a:r>
            <a:endParaRPr lang="en-US" dirty="0">
              <a:latin typeface="Arial Narrow"/>
            </a:endParaRPr>
          </a:p>
          <a:p>
            <a:pPr marL="151765" indent="0" algn="ctr">
              <a:spcBef>
                <a:spcPts val="0"/>
              </a:spcBef>
              <a:spcAft>
                <a:spcPts val="600"/>
              </a:spcAft>
              <a:buNone/>
            </a:pPr>
            <a:endParaRPr lang="en-US" sz="2800" dirty="0"/>
          </a:p>
          <a:p>
            <a:pPr marL="151765" indent="0" algn="ctr">
              <a:spcBef>
                <a:spcPts val="0"/>
              </a:spcBef>
              <a:spcAft>
                <a:spcPts val="600"/>
              </a:spcAft>
              <a:buNone/>
            </a:pPr>
            <a:r>
              <a:rPr lang="en-US" sz="2800" dirty="0"/>
              <a:t>How could existing simulations or assessments be adapted to provide information on the soldier’s mental model to map back to an EMMS?</a:t>
            </a:r>
          </a:p>
        </p:txBody>
      </p:sp>
      <p:pic>
        <p:nvPicPr>
          <p:cNvPr id="5" name="Picture 4" descr="Soldier in camouflage uniform waving">
            <a:extLst>
              <a:ext uri="{FF2B5EF4-FFF2-40B4-BE49-F238E27FC236}">
                <a16:creationId xmlns:a16="http://schemas.microsoft.com/office/drawing/2014/main" id="{4EF0127F-930A-E2D1-7566-54365D08A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5806"/>
          <a:stretch/>
        </p:blipFill>
        <p:spPr>
          <a:xfrm>
            <a:off x="7606519" y="1625032"/>
            <a:ext cx="3281875" cy="4037214"/>
          </a:xfrm>
          <a:prstGeom prst="rect">
            <a:avLst/>
          </a:prstGeom>
        </p:spPr>
      </p:pic>
      <p:sp>
        <p:nvSpPr>
          <p:cNvPr id="3" name="Slide Number Placeholder 2">
            <a:extLst>
              <a:ext uri="{FF2B5EF4-FFF2-40B4-BE49-F238E27FC236}">
                <a16:creationId xmlns:a16="http://schemas.microsoft.com/office/drawing/2014/main" id="{C0DBCDD4-EF1D-262C-B18D-FF5712A212A1}"/>
              </a:ext>
            </a:extLst>
          </p:cNvPr>
          <p:cNvSpPr>
            <a:spLocks noGrp="1"/>
          </p:cNvSpPr>
          <p:nvPr>
            <p:ph type="sldNum" sz="quarter" idx="4"/>
          </p:nvPr>
        </p:nvSpPr>
        <p:spPr/>
        <p:txBody>
          <a:bodyPr/>
          <a:lstStyle/>
          <a:p>
            <a:pPr>
              <a:defRPr/>
            </a:pPr>
            <a:fld id="{D68E8870-17DE-45C4-A8DD-7644B2422933}" type="slidenum">
              <a:rPr lang="en-US" smtClean="0">
                <a:solidFill>
                  <a:srgbClr val="000000"/>
                </a:solidFill>
              </a:rPr>
              <a:pPr>
                <a:defRPr/>
              </a:pPr>
              <a:t>27</a:t>
            </a:fld>
            <a:endParaRPr lang="en-US" dirty="0">
              <a:solidFill>
                <a:srgbClr val="000000"/>
              </a:solidFill>
            </a:endParaRPr>
          </a:p>
        </p:txBody>
      </p:sp>
    </p:spTree>
    <p:extLst>
      <p:ext uri="{BB962C8B-B14F-4D97-AF65-F5344CB8AC3E}">
        <p14:creationId xmlns:p14="http://schemas.microsoft.com/office/powerpoint/2010/main" val="13282341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E37BE-4271-9586-1C9B-E980B4583283}"/>
              </a:ext>
            </a:extLst>
          </p:cNvPr>
          <p:cNvSpPr/>
          <p:nvPr/>
        </p:nvSpPr>
        <p:spPr>
          <a:xfrm rot="16200000">
            <a:off x="7444678" y="-2471443"/>
            <a:ext cx="1149077" cy="71295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0B3B092A-F73D-1F90-F23A-9A80AA7FDE02}"/>
              </a:ext>
            </a:extLst>
          </p:cNvPr>
          <p:cNvSpPr/>
          <p:nvPr/>
        </p:nvSpPr>
        <p:spPr>
          <a:xfrm rot="16200000">
            <a:off x="2184988" y="-574281"/>
            <a:ext cx="1149077" cy="33352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Oval 3">
            <a:extLst>
              <a:ext uri="{FF2B5EF4-FFF2-40B4-BE49-F238E27FC236}">
                <a16:creationId xmlns:a16="http://schemas.microsoft.com/office/drawing/2014/main" id="{819EB7C7-42A0-60F4-B789-D77F207C248E}"/>
              </a:ext>
            </a:extLst>
          </p:cNvPr>
          <p:cNvSpPr/>
          <p:nvPr/>
        </p:nvSpPr>
        <p:spPr>
          <a:xfrm>
            <a:off x="510946" y="499232"/>
            <a:ext cx="1188197" cy="1188197"/>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D59F3CFE-B0C4-22DE-552E-ED234631653A}"/>
              </a:ext>
            </a:extLst>
          </p:cNvPr>
          <p:cNvSpPr/>
          <p:nvPr/>
        </p:nvSpPr>
        <p:spPr>
          <a:xfrm rot="16200000">
            <a:off x="7444678" y="-1303608"/>
            <a:ext cx="1149077" cy="7129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D87BF14B-ABF5-7310-7326-9DBFB492228B}"/>
              </a:ext>
            </a:extLst>
          </p:cNvPr>
          <p:cNvSpPr/>
          <p:nvPr/>
        </p:nvSpPr>
        <p:spPr>
          <a:xfrm rot="16200000">
            <a:off x="2184988" y="593555"/>
            <a:ext cx="1149077" cy="33352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Oval 8">
            <a:extLst>
              <a:ext uri="{FF2B5EF4-FFF2-40B4-BE49-F238E27FC236}">
                <a16:creationId xmlns:a16="http://schemas.microsoft.com/office/drawing/2014/main" id="{481E61BD-132E-05EA-CA3F-31B224DD09E4}"/>
              </a:ext>
            </a:extLst>
          </p:cNvPr>
          <p:cNvSpPr/>
          <p:nvPr/>
        </p:nvSpPr>
        <p:spPr>
          <a:xfrm>
            <a:off x="510946" y="1667067"/>
            <a:ext cx="1188197" cy="118819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8FE83828-345C-C712-3FB0-543A42C5262D}"/>
              </a:ext>
            </a:extLst>
          </p:cNvPr>
          <p:cNvSpPr/>
          <p:nvPr/>
        </p:nvSpPr>
        <p:spPr>
          <a:xfrm rot="16200000">
            <a:off x="7444678" y="-135773"/>
            <a:ext cx="1149077" cy="71295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4CA9B5E8-FFDE-C9FC-3401-B0A18768BFB3}"/>
              </a:ext>
            </a:extLst>
          </p:cNvPr>
          <p:cNvSpPr/>
          <p:nvPr/>
        </p:nvSpPr>
        <p:spPr>
          <a:xfrm rot="16200000">
            <a:off x="2184988" y="1761390"/>
            <a:ext cx="1149077" cy="33352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Oval 12">
            <a:extLst>
              <a:ext uri="{FF2B5EF4-FFF2-40B4-BE49-F238E27FC236}">
                <a16:creationId xmlns:a16="http://schemas.microsoft.com/office/drawing/2014/main" id="{9FDDD8A2-E23D-F68B-0155-9B2A6850604C}"/>
              </a:ext>
            </a:extLst>
          </p:cNvPr>
          <p:cNvSpPr/>
          <p:nvPr/>
        </p:nvSpPr>
        <p:spPr>
          <a:xfrm>
            <a:off x="510946" y="2834902"/>
            <a:ext cx="1188197" cy="118819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74EBD703-0704-AD48-F5FA-8967C3831D1B}"/>
              </a:ext>
            </a:extLst>
          </p:cNvPr>
          <p:cNvSpPr/>
          <p:nvPr/>
        </p:nvSpPr>
        <p:spPr>
          <a:xfrm rot="16200000">
            <a:off x="7444678" y="1032062"/>
            <a:ext cx="1149077" cy="712954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4A88056F-D901-7B1F-5E43-14AD6CDD1C4E}"/>
              </a:ext>
            </a:extLst>
          </p:cNvPr>
          <p:cNvSpPr/>
          <p:nvPr/>
        </p:nvSpPr>
        <p:spPr>
          <a:xfrm rot="16200000">
            <a:off x="2184988" y="2929226"/>
            <a:ext cx="1149077" cy="333522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Oval 16">
            <a:extLst>
              <a:ext uri="{FF2B5EF4-FFF2-40B4-BE49-F238E27FC236}">
                <a16:creationId xmlns:a16="http://schemas.microsoft.com/office/drawing/2014/main" id="{66FEBBFE-DFA0-3840-A405-8BE6183C6E79}"/>
              </a:ext>
            </a:extLst>
          </p:cNvPr>
          <p:cNvSpPr/>
          <p:nvPr/>
        </p:nvSpPr>
        <p:spPr>
          <a:xfrm>
            <a:off x="510946" y="4002737"/>
            <a:ext cx="1188197" cy="118819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C157F71C-1E38-5260-01A9-4FB28D19FF41}"/>
              </a:ext>
            </a:extLst>
          </p:cNvPr>
          <p:cNvSpPr/>
          <p:nvPr/>
        </p:nvSpPr>
        <p:spPr>
          <a:xfrm rot="16200000">
            <a:off x="7444678" y="2199898"/>
            <a:ext cx="1149077" cy="71295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CD8989BA-22A2-1D31-C25D-732EC4E7121C}"/>
              </a:ext>
            </a:extLst>
          </p:cNvPr>
          <p:cNvSpPr/>
          <p:nvPr/>
        </p:nvSpPr>
        <p:spPr>
          <a:xfrm rot="16200000">
            <a:off x="2184988" y="4097062"/>
            <a:ext cx="1149077" cy="33352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Oval 20">
            <a:extLst>
              <a:ext uri="{FF2B5EF4-FFF2-40B4-BE49-F238E27FC236}">
                <a16:creationId xmlns:a16="http://schemas.microsoft.com/office/drawing/2014/main" id="{05F5F395-3681-D55C-474E-A01D575BB80E}"/>
              </a:ext>
            </a:extLst>
          </p:cNvPr>
          <p:cNvSpPr/>
          <p:nvPr/>
        </p:nvSpPr>
        <p:spPr>
          <a:xfrm>
            <a:off x="510946" y="5170573"/>
            <a:ext cx="1188197" cy="1188197"/>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Graphic 55" descr="Right pointing backhand index outline">
            <a:extLst>
              <a:ext uri="{FF2B5EF4-FFF2-40B4-BE49-F238E27FC236}">
                <a16:creationId xmlns:a16="http://schemas.microsoft.com/office/drawing/2014/main" id="{A868CE7B-39E5-BEF2-AEA5-18B3A0E920B0}"/>
              </a:ext>
            </a:extLst>
          </p:cNvPr>
          <p:cNvSpPr/>
          <p:nvPr/>
        </p:nvSpPr>
        <p:spPr>
          <a:xfrm rot="16200000">
            <a:off x="835080" y="909110"/>
            <a:ext cx="539929" cy="368438"/>
          </a:xfrm>
          <a:custGeom>
            <a:avLst/>
            <a:gdLst>
              <a:gd name="connsiteX0" fmla="*/ 750475 w 809641"/>
              <a:gd name="connsiteY0" fmla="*/ 133384 h 552485"/>
              <a:gd name="connsiteX1" fmla="*/ 368856 w 809641"/>
              <a:gd name="connsiteY1" fmla="*/ 133384 h 552485"/>
              <a:gd name="connsiteX2" fmla="*/ 368760 w 809641"/>
              <a:gd name="connsiteY2" fmla="*/ 133289 h 552485"/>
              <a:gd name="connsiteX3" fmla="*/ 368856 w 809641"/>
              <a:gd name="connsiteY3" fmla="*/ 133194 h 552485"/>
              <a:gd name="connsiteX4" fmla="*/ 457143 w 809641"/>
              <a:gd name="connsiteY4" fmla="*/ 113629 h 552485"/>
              <a:gd name="connsiteX5" fmla="*/ 492138 w 809641"/>
              <a:gd name="connsiteY5" fmla="*/ 92208 h 552485"/>
              <a:gd name="connsiteX6" fmla="*/ 481855 w 809641"/>
              <a:gd name="connsiteY6" fmla="*/ 11865 h 552485"/>
              <a:gd name="connsiteX7" fmla="*/ 472945 w 809641"/>
              <a:gd name="connsiteY7" fmla="*/ 6206 h 552485"/>
              <a:gd name="connsiteX8" fmla="*/ 432045 w 809641"/>
              <a:gd name="connsiteY8" fmla="*/ 1692 h 552485"/>
              <a:gd name="connsiteX9" fmla="*/ 176336 w 809641"/>
              <a:gd name="connsiteY9" fmla="*/ 58537 h 552485"/>
              <a:gd name="connsiteX10" fmla="*/ 144856 w 809641"/>
              <a:gd name="connsiteY10" fmla="*/ 79939 h 552485"/>
              <a:gd name="connsiteX11" fmla="*/ 66761 w 809641"/>
              <a:gd name="connsiteY11" fmla="*/ 181009 h 552485"/>
              <a:gd name="connsiteX12" fmla="*/ 0 w 809641"/>
              <a:gd name="connsiteY12" fmla="*/ 181009 h 552485"/>
              <a:gd name="connsiteX13" fmla="*/ 0 w 809641"/>
              <a:gd name="connsiteY13" fmla="*/ 200059 h 552485"/>
              <a:gd name="connsiteX14" fmla="*/ 71438 w 809641"/>
              <a:gd name="connsiteY14" fmla="*/ 200059 h 552485"/>
              <a:gd name="connsiteX15" fmla="*/ 78981 w 809641"/>
              <a:gd name="connsiteY15" fmla="*/ 196354 h 552485"/>
              <a:gd name="connsiteX16" fmla="*/ 159839 w 809641"/>
              <a:gd name="connsiteY16" fmla="*/ 91712 h 552485"/>
              <a:gd name="connsiteX17" fmla="*/ 181137 w 809641"/>
              <a:gd name="connsiteY17" fmla="*/ 76958 h 552485"/>
              <a:gd name="connsiteX18" fmla="*/ 436788 w 809641"/>
              <a:gd name="connsiteY18" fmla="*/ 20142 h 552485"/>
              <a:gd name="connsiteX19" fmla="*/ 462896 w 809641"/>
              <a:gd name="connsiteY19" fmla="*/ 22494 h 552485"/>
              <a:gd name="connsiteX20" fmla="*/ 481377 w 809641"/>
              <a:gd name="connsiteY20" fmla="*/ 73422 h 552485"/>
              <a:gd name="connsiteX21" fmla="*/ 455143 w 809641"/>
              <a:gd name="connsiteY21" fmla="*/ 94560 h 552485"/>
              <a:gd name="connsiteX22" fmla="*/ 278930 w 809641"/>
              <a:gd name="connsiteY22" fmla="*/ 133613 h 552485"/>
              <a:gd name="connsiteX23" fmla="*/ 271708 w 809641"/>
              <a:gd name="connsiteY23" fmla="*/ 144984 h 552485"/>
              <a:gd name="connsiteX24" fmla="*/ 280988 w 809641"/>
              <a:gd name="connsiteY24" fmla="*/ 152434 h 552485"/>
              <a:gd name="connsiteX25" fmla="*/ 750770 w 809641"/>
              <a:gd name="connsiteY25" fmla="*/ 152434 h 552485"/>
              <a:gd name="connsiteX26" fmla="*/ 790575 w 809641"/>
              <a:gd name="connsiteY26" fmla="*/ 189029 h 552485"/>
              <a:gd name="connsiteX27" fmla="*/ 754792 w 809641"/>
              <a:gd name="connsiteY27" fmla="*/ 228589 h 552485"/>
              <a:gd name="connsiteX28" fmla="*/ 752475 w 809641"/>
              <a:gd name="connsiteY28" fmla="*/ 228634 h 552485"/>
              <a:gd name="connsiteX29" fmla="*/ 495300 w 809641"/>
              <a:gd name="connsiteY29" fmla="*/ 228634 h 552485"/>
              <a:gd name="connsiteX30" fmla="*/ 486223 w 809641"/>
              <a:gd name="connsiteY30" fmla="*/ 238607 h 552485"/>
              <a:gd name="connsiteX31" fmla="*/ 496195 w 809641"/>
              <a:gd name="connsiteY31" fmla="*/ 247684 h 552485"/>
              <a:gd name="connsiteX32" fmla="*/ 521170 w 809641"/>
              <a:gd name="connsiteY32" fmla="*/ 253609 h 552485"/>
              <a:gd name="connsiteX33" fmla="*/ 505616 w 809641"/>
              <a:gd name="connsiteY33" fmla="*/ 341296 h 552485"/>
              <a:gd name="connsiteX34" fmla="*/ 498388 w 809641"/>
              <a:gd name="connsiteY34" fmla="*/ 352663 h 552485"/>
              <a:gd name="connsiteX35" fmla="*/ 500948 w 809641"/>
              <a:gd name="connsiteY35" fmla="*/ 357327 h 552485"/>
              <a:gd name="connsiteX36" fmla="*/ 514350 w 809641"/>
              <a:gd name="connsiteY36" fmla="*/ 390112 h 552485"/>
              <a:gd name="connsiteX37" fmla="*/ 464687 w 809641"/>
              <a:gd name="connsiteY37" fmla="*/ 438184 h 552485"/>
              <a:gd name="connsiteX38" fmla="*/ 461010 w 809641"/>
              <a:gd name="connsiteY38" fmla="*/ 438184 h 552485"/>
              <a:gd name="connsiteX39" fmla="*/ 451487 w 809641"/>
              <a:gd name="connsiteY39" fmla="*/ 447711 h 552485"/>
              <a:gd name="connsiteX40" fmla="*/ 454276 w 809641"/>
              <a:gd name="connsiteY40" fmla="*/ 454443 h 552485"/>
              <a:gd name="connsiteX41" fmla="*/ 466725 w 809641"/>
              <a:gd name="connsiteY41" fmla="*/ 486171 h 552485"/>
              <a:gd name="connsiteX42" fmla="*/ 417071 w 809641"/>
              <a:gd name="connsiteY42" fmla="*/ 533434 h 552485"/>
              <a:gd name="connsiteX43" fmla="*/ 247650 w 809641"/>
              <a:gd name="connsiteY43" fmla="*/ 533434 h 552485"/>
              <a:gd name="connsiteX44" fmla="*/ 119367 w 809641"/>
              <a:gd name="connsiteY44" fmla="*/ 488419 h 552485"/>
              <a:gd name="connsiteX45" fmla="*/ 47625 w 809641"/>
              <a:gd name="connsiteY45" fmla="*/ 457234 h 552485"/>
              <a:gd name="connsiteX46" fmla="*/ 0 w 809641"/>
              <a:gd name="connsiteY46" fmla="*/ 457234 h 552485"/>
              <a:gd name="connsiteX47" fmla="*/ 0 w 809641"/>
              <a:gd name="connsiteY47" fmla="*/ 476284 h 552485"/>
              <a:gd name="connsiteX48" fmla="*/ 47625 w 809641"/>
              <a:gd name="connsiteY48" fmla="*/ 476284 h 552485"/>
              <a:gd name="connsiteX49" fmla="*/ 107632 w 809641"/>
              <a:gd name="connsiteY49" fmla="*/ 503450 h 552485"/>
              <a:gd name="connsiteX50" fmla="*/ 247650 w 809641"/>
              <a:gd name="connsiteY50" fmla="*/ 552484 h 552485"/>
              <a:gd name="connsiteX51" fmla="*/ 416471 w 809641"/>
              <a:gd name="connsiteY51" fmla="*/ 552484 h 552485"/>
              <a:gd name="connsiteX52" fmla="*/ 485775 w 809641"/>
              <a:gd name="connsiteY52" fmla="*/ 484942 h 552485"/>
              <a:gd name="connsiteX53" fmla="*/ 478793 w 809641"/>
              <a:gd name="connsiteY53" fmla="*/ 456139 h 552485"/>
              <a:gd name="connsiteX54" fmla="*/ 532263 w 809641"/>
              <a:gd name="connsiteY54" fmla="*/ 377933 h 552485"/>
              <a:gd name="connsiteX55" fmla="*/ 523465 w 809641"/>
              <a:gd name="connsiteY55" fmla="*/ 355174 h 552485"/>
              <a:gd name="connsiteX56" fmla="*/ 555955 w 809641"/>
              <a:gd name="connsiteY56" fmla="*/ 267517 h 552485"/>
              <a:gd name="connsiteX57" fmla="*/ 542087 w 809641"/>
              <a:gd name="connsiteY57" fmla="*/ 247827 h 552485"/>
              <a:gd name="connsiteX58" fmla="*/ 542153 w 809641"/>
              <a:gd name="connsiteY58" fmla="*/ 247675 h 552485"/>
              <a:gd name="connsiteX59" fmla="*/ 752475 w 809641"/>
              <a:gd name="connsiteY59" fmla="*/ 247675 h 552485"/>
              <a:gd name="connsiteX60" fmla="*/ 809638 w 809641"/>
              <a:gd name="connsiteY60" fmla="*/ 191746 h 552485"/>
              <a:gd name="connsiteX61" fmla="*/ 809625 w 809641"/>
              <a:gd name="connsiteY61" fmla="*/ 189734 h 552485"/>
              <a:gd name="connsiteX62" fmla="*/ 750475 w 809641"/>
              <a:gd name="connsiteY62" fmla="*/ 133384 h 55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809641" h="552485">
                <a:moveTo>
                  <a:pt x="750475" y="133384"/>
                </a:moveTo>
                <a:lnTo>
                  <a:pt x="368856" y="133384"/>
                </a:lnTo>
                <a:cubicBezTo>
                  <a:pt x="368803" y="133384"/>
                  <a:pt x="368760" y="133341"/>
                  <a:pt x="368760" y="133289"/>
                </a:cubicBezTo>
                <a:cubicBezTo>
                  <a:pt x="368760" y="133237"/>
                  <a:pt x="368803" y="133194"/>
                  <a:pt x="368856" y="133194"/>
                </a:cubicBezTo>
                <a:lnTo>
                  <a:pt x="457143" y="113629"/>
                </a:lnTo>
                <a:cubicBezTo>
                  <a:pt x="470963" y="110822"/>
                  <a:pt x="483352" y="103239"/>
                  <a:pt x="492138" y="92208"/>
                </a:cubicBezTo>
                <a:cubicBezTo>
                  <a:pt x="511484" y="67183"/>
                  <a:pt x="506881" y="31212"/>
                  <a:pt x="481855" y="11865"/>
                </a:cubicBezTo>
                <a:cubicBezTo>
                  <a:pt x="479066" y="9709"/>
                  <a:pt x="476083" y="7814"/>
                  <a:pt x="472945" y="6206"/>
                </a:cubicBezTo>
                <a:cubicBezTo>
                  <a:pt x="460258" y="-31"/>
                  <a:pt x="445787" y="-1628"/>
                  <a:pt x="432045" y="1692"/>
                </a:cubicBezTo>
                <a:lnTo>
                  <a:pt x="176336" y="58537"/>
                </a:lnTo>
                <a:cubicBezTo>
                  <a:pt x="163900" y="62283"/>
                  <a:pt x="152913" y="69753"/>
                  <a:pt x="144856" y="79939"/>
                </a:cubicBezTo>
                <a:lnTo>
                  <a:pt x="66761" y="181009"/>
                </a:lnTo>
                <a:lnTo>
                  <a:pt x="0" y="181009"/>
                </a:lnTo>
                <a:lnTo>
                  <a:pt x="0" y="200059"/>
                </a:lnTo>
                <a:lnTo>
                  <a:pt x="71438" y="200059"/>
                </a:lnTo>
                <a:cubicBezTo>
                  <a:pt x="74390" y="200060"/>
                  <a:pt x="77177" y="198691"/>
                  <a:pt x="78981" y="196354"/>
                </a:cubicBezTo>
                <a:lnTo>
                  <a:pt x="159839" y="91712"/>
                </a:lnTo>
                <a:cubicBezTo>
                  <a:pt x="165304" y="84776"/>
                  <a:pt x="172723" y="79638"/>
                  <a:pt x="181137" y="76958"/>
                </a:cubicBezTo>
                <a:lnTo>
                  <a:pt x="436788" y="20142"/>
                </a:lnTo>
                <a:cubicBezTo>
                  <a:pt x="445512" y="18022"/>
                  <a:pt x="454691" y="18849"/>
                  <a:pt x="462896" y="22494"/>
                </a:cubicBezTo>
                <a:cubicBezTo>
                  <a:pt x="482063" y="31454"/>
                  <a:pt x="490337" y="54255"/>
                  <a:pt x="481377" y="73422"/>
                </a:cubicBezTo>
                <a:cubicBezTo>
                  <a:pt x="476366" y="84142"/>
                  <a:pt x="466683" y="91944"/>
                  <a:pt x="455143" y="94560"/>
                </a:cubicBezTo>
                <a:lnTo>
                  <a:pt x="278930" y="133613"/>
                </a:lnTo>
                <a:cubicBezTo>
                  <a:pt x="273796" y="134759"/>
                  <a:pt x="270562" y="139849"/>
                  <a:pt x="271708" y="144984"/>
                </a:cubicBezTo>
                <a:cubicBezTo>
                  <a:pt x="272678" y="149332"/>
                  <a:pt x="276533" y="152427"/>
                  <a:pt x="280988" y="152434"/>
                </a:cubicBezTo>
                <a:lnTo>
                  <a:pt x="750770" y="152434"/>
                </a:lnTo>
                <a:cubicBezTo>
                  <a:pt x="771674" y="152069"/>
                  <a:pt x="789186" y="168169"/>
                  <a:pt x="790575" y="189029"/>
                </a:cubicBezTo>
                <a:cubicBezTo>
                  <a:pt x="791618" y="209835"/>
                  <a:pt x="775597" y="227547"/>
                  <a:pt x="754792" y="228589"/>
                </a:cubicBezTo>
                <a:cubicBezTo>
                  <a:pt x="754020" y="228628"/>
                  <a:pt x="753248" y="228643"/>
                  <a:pt x="752475" y="228634"/>
                </a:cubicBezTo>
                <a:lnTo>
                  <a:pt x="495300" y="228634"/>
                </a:lnTo>
                <a:cubicBezTo>
                  <a:pt x="490039" y="228882"/>
                  <a:pt x="485975" y="233346"/>
                  <a:pt x="486223" y="238607"/>
                </a:cubicBezTo>
                <a:cubicBezTo>
                  <a:pt x="486470" y="243868"/>
                  <a:pt x="490935" y="247932"/>
                  <a:pt x="496195" y="247684"/>
                </a:cubicBezTo>
                <a:cubicBezTo>
                  <a:pt x="504977" y="246247"/>
                  <a:pt x="513969" y="248380"/>
                  <a:pt x="521170" y="253609"/>
                </a:cubicBezTo>
                <a:cubicBezTo>
                  <a:pt x="560556" y="286556"/>
                  <a:pt x="541039" y="333428"/>
                  <a:pt x="505616" y="341296"/>
                </a:cubicBezTo>
                <a:cubicBezTo>
                  <a:pt x="500481" y="342439"/>
                  <a:pt x="497245" y="347528"/>
                  <a:pt x="498388" y="352663"/>
                </a:cubicBezTo>
                <a:cubicBezTo>
                  <a:pt x="498781" y="354429"/>
                  <a:pt x="499669" y="356046"/>
                  <a:pt x="500948" y="357327"/>
                </a:cubicBezTo>
                <a:cubicBezTo>
                  <a:pt x="509558" y="366065"/>
                  <a:pt x="514373" y="377845"/>
                  <a:pt x="514350" y="390112"/>
                </a:cubicBezTo>
                <a:cubicBezTo>
                  <a:pt x="513610" y="416969"/>
                  <a:pt x="491554" y="438319"/>
                  <a:pt x="464687" y="438184"/>
                </a:cubicBezTo>
                <a:lnTo>
                  <a:pt x="461010" y="438184"/>
                </a:lnTo>
                <a:cubicBezTo>
                  <a:pt x="455749" y="438185"/>
                  <a:pt x="451486" y="442451"/>
                  <a:pt x="451487" y="447711"/>
                </a:cubicBezTo>
                <a:cubicBezTo>
                  <a:pt x="451488" y="450236"/>
                  <a:pt x="452491" y="452658"/>
                  <a:pt x="454276" y="454443"/>
                </a:cubicBezTo>
                <a:cubicBezTo>
                  <a:pt x="462525" y="462914"/>
                  <a:pt x="467014" y="474351"/>
                  <a:pt x="466725" y="486171"/>
                </a:cubicBezTo>
                <a:cubicBezTo>
                  <a:pt x="465472" y="512667"/>
                  <a:pt x="443596" y="533490"/>
                  <a:pt x="417071" y="533434"/>
                </a:cubicBezTo>
                <a:lnTo>
                  <a:pt x="247650" y="533434"/>
                </a:lnTo>
                <a:cubicBezTo>
                  <a:pt x="177060" y="533434"/>
                  <a:pt x="146409" y="509527"/>
                  <a:pt x="119367" y="488419"/>
                </a:cubicBezTo>
                <a:cubicBezTo>
                  <a:pt x="98812" y="472389"/>
                  <a:pt x="79391" y="457234"/>
                  <a:pt x="47625" y="457234"/>
                </a:cubicBezTo>
                <a:lnTo>
                  <a:pt x="0" y="457234"/>
                </a:lnTo>
                <a:lnTo>
                  <a:pt x="0" y="476284"/>
                </a:lnTo>
                <a:lnTo>
                  <a:pt x="47625" y="476284"/>
                </a:lnTo>
                <a:cubicBezTo>
                  <a:pt x="72838" y="476284"/>
                  <a:pt x="88202" y="488267"/>
                  <a:pt x="107632" y="503450"/>
                </a:cubicBezTo>
                <a:cubicBezTo>
                  <a:pt x="135655" y="525300"/>
                  <a:pt x="170498" y="552484"/>
                  <a:pt x="247650" y="552484"/>
                </a:cubicBezTo>
                <a:lnTo>
                  <a:pt x="416471" y="552484"/>
                </a:lnTo>
                <a:cubicBezTo>
                  <a:pt x="454147" y="552690"/>
                  <a:pt x="485010" y="522611"/>
                  <a:pt x="485775" y="484942"/>
                </a:cubicBezTo>
                <a:cubicBezTo>
                  <a:pt x="485709" y="474930"/>
                  <a:pt x="483319" y="465070"/>
                  <a:pt x="478793" y="456139"/>
                </a:cubicBezTo>
                <a:cubicBezTo>
                  <a:pt x="515154" y="449308"/>
                  <a:pt x="539093" y="414294"/>
                  <a:pt x="532263" y="377933"/>
                </a:cubicBezTo>
                <a:cubicBezTo>
                  <a:pt x="530748" y="369872"/>
                  <a:pt x="527766" y="362158"/>
                  <a:pt x="523465" y="355174"/>
                </a:cubicBezTo>
                <a:cubicBezTo>
                  <a:pt x="556643" y="339940"/>
                  <a:pt x="571190" y="300695"/>
                  <a:pt x="555955" y="267517"/>
                </a:cubicBezTo>
                <a:cubicBezTo>
                  <a:pt x="552577" y="260160"/>
                  <a:pt x="547876" y="253486"/>
                  <a:pt x="542087" y="247827"/>
                </a:cubicBezTo>
                <a:cubicBezTo>
                  <a:pt x="542001" y="247741"/>
                  <a:pt x="542030" y="247675"/>
                  <a:pt x="542153" y="247675"/>
                </a:cubicBezTo>
                <a:lnTo>
                  <a:pt x="752475" y="247675"/>
                </a:lnTo>
                <a:cubicBezTo>
                  <a:pt x="783705" y="248016"/>
                  <a:pt x="809298" y="222975"/>
                  <a:pt x="809638" y="191746"/>
                </a:cubicBezTo>
                <a:cubicBezTo>
                  <a:pt x="809646" y="191075"/>
                  <a:pt x="809641" y="190405"/>
                  <a:pt x="809625" y="189734"/>
                </a:cubicBezTo>
                <a:cubicBezTo>
                  <a:pt x="808489" y="158002"/>
                  <a:pt x="782225" y="132981"/>
                  <a:pt x="750475" y="133384"/>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7" name="Graphic 58" descr="Teacher outline">
            <a:extLst>
              <a:ext uri="{FF2B5EF4-FFF2-40B4-BE49-F238E27FC236}">
                <a16:creationId xmlns:a16="http://schemas.microsoft.com/office/drawing/2014/main" id="{B8B2B650-FC70-916D-B293-F7D1B361E475}"/>
              </a:ext>
            </a:extLst>
          </p:cNvPr>
          <p:cNvGrpSpPr/>
          <p:nvPr/>
        </p:nvGrpSpPr>
        <p:grpSpPr>
          <a:xfrm>
            <a:off x="829512" y="2073838"/>
            <a:ext cx="551062" cy="374652"/>
            <a:chOff x="3470554" y="3619500"/>
            <a:chExt cx="826336" cy="561804"/>
          </a:xfrm>
          <a:solidFill>
            <a:schemeClr val="bg1"/>
          </a:solidFill>
        </p:grpSpPr>
        <p:sp>
          <p:nvSpPr>
            <p:cNvPr id="58" name="Freeform: Shape 57">
              <a:extLst>
                <a:ext uri="{FF2B5EF4-FFF2-40B4-BE49-F238E27FC236}">
                  <a16:creationId xmlns:a16="http://schemas.microsoft.com/office/drawing/2014/main" id="{761965D6-CE13-4B94-19D4-AE2207084957}"/>
                </a:ext>
              </a:extLst>
            </p:cNvPr>
            <p:cNvSpPr/>
            <p:nvPr/>
          </p:nvSpPr>
          <p:spPr>
            <a:xfrm>
              <a:off x="3630141" y="3619500"/>
              <a:ext cx="666750" cy="457200"/>
            </a:xfrm>
            <a:custGeom>
              <a:avLst/>
              <a:gdLst>
                <a:gd name="connsiteX0" fmla="*/ 619125 w 666750"/>
                <a:gd name="connsiteY0" fmla="*/ 0 h 457200"/>
                <a:gd name="connsiteX1" fmla="*/ 47625 w 666750"/>
                <a:gd name="connsiteY1" fmla="*/ 0 h 457200"/>
                <a:gd name="connsiteX2" fmla="*/ 0 w 666750"/>
                <a:gd name="connsiteY2" fmla="*/ 47625 h 457200"/>
                <a:gd name="connsiteX3" fmla="*/ 0 w 666750"/>
                <a:gd name="connsiteY3" fmla="*/ 183956 h 457200"/>
                <a:gd name="connsiteX4" fmla="*/ 19050 w 666750"/>
                <a:gd name="connsiteY4" fmla="*/ 181213 h 457200"/>
                <a:gd name="connsiteX5" fmla="*/ 19050 w 666750"/>
                <a:gd name="connsiteY5" fmla="*/ 47625 h 457200"/>
                <a:gd name="connsiteX6" fmla="*/ 47625 w 666750"/>
                <a:gd name="connsiteY6" fmla="*/ 19050 h 457200"/>
                <a:gd name="connsiteX7" fmla="*/ 619125 w 666750"/>
                <a:gd name="connsiteY7" fmla="*/ 19050 h 457200"/>
                <a:gd name="connsiteX8" fmla="*/ 647700 w 666750"/>
                <a:gd name="connsiteY8" fmla="*/ 47625 h 457200"/>
                <a:gd name="connsiteX9" fmla="*/ 647700 w 666750"/>
                <a:gd name="connsiteY9" fmla="*/ 409575 h 457200"/>
                <a:gd name="connsiteX10" fmla="*/ 619125 w 666750"/>
                <a:gd name="connsiteY10" fmla="*/ 438150 h 457200"/>
                <a:gd name="connsiteX11" fmla="*/ 250860 w 666750"/>
                <a:gd name="connsiteY11" fmla="*/ 438150 h 457200"/>
                <a:gd name="connsiteX12" fmla="*/ 233086 w 666750"/>
                <a:gd name="connsiteY12" fmla="*/ 457200 h 457200"/>
                <a:gd name="connsiteX13" fmla="*/ 619125 w 666750"/>
                <a:gd name="connsiteY13" fmla="*/ 457200 h 457200"/>
                <a:gd name="connsiteX14" fmla="*/ 666750 w 666750"/>
                <a:gd name="connsiteY14" fmla="*/ 409575 h 457200"/>
                <a:gd name="connsiteX15" fmla="*/ 666750 w 666750"/>
                <a:gd name="connsiteY15" fmla="*/ 47625 h 457200"/>
                <a:gd name="connsiteX16" fmla="*/ 619125 w 666750"/>
                <a:gd name="connsiteY1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6750" h="457200">
                  <a:moveTo>
                    <a:pt x="619125" y="0"/>
                  </a:moveTo>
                  <a:lnTo>
                    <a:pt x="47625" y="0"/>
                  </a:lnTo>
                  <a:cubicBezTo>
                    <a:pt x="21335" y="31"/>
                    <a:pt x="31" y="21335"/>
                    <a:pt x="0" y="47625"/>
                  </a:cubicBezTo>
                  <a:lnTo>
                    <a:pt x="0" y="183956"/>
                  </a:lnTo>
                  <a:cubicBezTo>
                    <a:pt x="6247" y="182434"/>
                    <a:pt x="12626" y="181515"/>
                    <a:pt x="19050" y="181213"/>
                  </a:cubicBezTo>
                  <a:lnTo>
                    <a:pt x="19050" y="47625"/>
                  </a:lnTo>
                  <a:cubicBezTo>
                    <a:pt x="19050" y="31843"/>
                    <a:pt x="31843" y="19050"/>
                    <a:pt x="47625" y="19050"/>
                  </a:cubicBezTo>
                  <a:lnTo>
                    <a:pt x="619125" y="19050"/>
                  </a:lnTo>
                  <a:cubicBezTo>
                    <a:pt x="634907" y="19050"/>
                    <a:pt x="647700" y="31843"/>
                    <a:pt x="647700" y="47625"/>
                  </a:cubicBezTo>
                  <a:lnTo>
                    <a:pt x="647700" y="409575"/>
                  </a:lnTo>
                  <a:cubicBezTo>
                    <a:pt x="647700" y="425357"/>
                    <a:pt x="634907" y="438150"/>
                    <a:pt x="619125" y="438150"/>
                  </a:cubicBezTo>
                  <a:lnTo>
                    <a:pt x="250860" y="438150"/>
                  </a:lnTo>
                  <a:lnTo>
                    <a:pt x="233086" y="457200"/>
                  </a:lnTo>
                  <a:lnTo>
                    <a:pt x="619125" y="457200"/>
                  </a:lnTo>
                  <a:cubicBezTo>
                    <a:pt x="645415" y="457169"/>
                    <a:pt x="666719" y="435865"/>
                    <a:pt x="666750" y="409575"/>
                  </a:cubicBezTo>
                  <a:lnTo>
                    <a:pt x="666750" y="47625"/>
                  </a:lnTo>
                  <a:cubicBezTo>
                    <a:pt x="666719" y="21335"/>
                    <a:pt x="645415" y="31"/>
                    <a:pt x="619125"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Freeform: Shape 58">
              <a:extLst>
                <a:ext uri="{FF2B5EF4-FFF2-40B4-BE49-F238E27FC236}">
                  <a16:creationId xmlns:a16="http://schemas.microsoft.com/office/drawing/2014/main" id="{E02AFDA8-C545-4D72-9A40-5CD725DB4035}"/>
                </a:ext>
              </a:extLst>
            </p:cNvPr>
            <p:cNvSpPr/>
            <p:nvPr/>
          </p:nvSpPr>
          <p:spPr>
            <a:xfrm>
              <a:off x="3470554" y="3867690"/>
              <a:ext cx="502516" cy="313614"/>
            </a:xfrm>
            <a:custGeom>
              <a:avLst/>
              <a:gdLst>
                <a:gd name="connsiteX0" fmla="*/ 502487 w 502516"/>
                <a:gd name="connsiteY0" fmla="*/ 43932 h 313614"/>
                <a:gd name="connsiteX1" fmla="*/ 455444 w 502516"/>
                <a:gd name="connsiteY1" fmla="*/ 28 h 313614"/>
                <a:gd name="connsiteX2" fmla="*/ 423734 w 502516"/>
                <a:gd name="connsiteY2" fmla="*/ 14471 h 313614"/>
                <a:gd name="connsiteX3" fmla="*/ 290184 w 502516"/>
                <a:gd name="connsiteY3" fmla="*/ 158299 h 313614"/>
                <a:gd name="connsiteX4" fmla="*/ 184180 w 502516"/>
                <a:gd name="connsiteY4" fmla="*/ 132943 h 313614"/>
                <a:gd name="connsiteX5" fmla="*/ 183428 w 502516"/>
                <a:gd name="connsiteY5" fmla="*/ 132791 h 313614"/>
                <a:gd name="connsiteX6" fmla="*/ 181304 w 502516"/>
                <a:gd name="connsiteY6" fmla="*/ 132867 h 313614"/>
                <a:gd name="connsiteX7" fmla="*/ 178665 w 502516"/>
                <a:gd name="connsiteY7" fmla="*/ 132791 h 313614"/>
                <a:gd name="connsiteX8" fmla="*/ 177713 w 502516"/>
                <a:gd name="connsiteY8" fmla="*/ 132991 h 313614"/>
                <a:gd name="connsiteX9" fmla="*/ 51307 w 502516"/>
                <a:gd name="connsiteY9" fmla="*/ 170138 h 313614"/>
                <a:gd name="connsiteX10" fmla="*/ 22732 w 502516"/>
                <a:gd name="connsiteY10" fmla="*/ 209277 h 313614"/>
                <a:gd name="connsiteX11" fmla="*/ 329 w 502516"/>
                <a:gd name="connsiteY11" fmla="*/ 292258 h 313614"/>
                <a:gd name="connsiteX12" fmla="*/ 7044 w 502516"/>
                <a:gd name="connsiteY12" fmla="*/ 303927 h 313614"/>
                <a:gd name="connsiteX13" fmla="*/ 9540 w 502516"/>
                <a:gd name="connsiteY13" fmla="*/ 304260 h 313614"/>
                <a:gd name="connsiteX14" fmla="*/ 18731 w 502516"/>
                <a:gd name="connsiteY14" fmla="*/ 297211 h 313614"/>
                <a:gd name="connsiteX15" fmla="*/ 41096 w 502516"/>
                <a:gd name="connsiteY15" fmla="*/ 214268 h 313614"/>
                <a:gd name="connsiteX16" fmla="*/ 61670 w 502516"/>
                <a:gd name="connsiteY16" fmla="*/ 186150 h 313614"/>
                <a:gd name="connsiteX17" fmla="*/ 181199 w 502516"/>
                <a:gd name="connsiteY17" fmla="*/ 151965 h 313614"/>
                <a:gd name="connsiteX18" fmla="*/ 287612 w 502516"/>
                <a:gd name="connsiteY18" fmla="*/ 178530 h 313614"/>
                <a:gd name="connsiteX19" fmla="*/ 299157 w 502516"/>
                <a:gd name="connsiteY19" fmla="*/ 176625 h 313614"/>
                <a:gd name="connsiteX20" fmla="*/ 437641 w 502516"/>
                <a:gd name="connsiteY20" fmla="*/ 27444 h 313614"/>
                <a:gd name="connsiteX21" fmla="*/ 475031 w 502516"/>
                <a:gd name="connsiteY21" fmla="*/ 26163 h 313614"/>
                <a:gd name="connsiteX22" fmla="*/ 476312 w 502516"/>
                <a:gd name="connsiteY22" fmla="*/ 63554 h 313614"/>
                <a:gd name="connsiteX23" fmla="*/ 257866 w 502516"/>
                <a:gd name="connsiteY23" fmla="*/ 297592 h 313614"/>
                <a:gd name="connsiteX24" fmla="*/ 258337 w 502516"/>
                <a:gd name="connsiteY24" fmla="*/ 311056 h 313614"/>
                <a:gd name="connsiteX25" fmla="*/ 271801 w 502516"/>
                <a:gd name="connsiteY25" fmla="*/ 310585 h 313614"/>
                <a:gd name="connsiteX26" fmla="*/ 490247 w 502516"/>
                <a:gd name="connsiteY26" fmla="*/ 76546 h 313614"/>
                <a:gd name="connsiteX27" fmla="*/ 502487 w 502516"/>
                <a:gd name="connsiteY27" fmla="*/ 43932 h 31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516" h="313614">
                  <a:moveTo>
                    <a:pt x="502487" y="43932"/>
                  </a:moveTo>
                  <a:cubicBezTo>
                    <a:pt x="501620" y="18818"/>
                    <a:pt x="480558" y="-839"/>
                    <a:pt x="455444" y="28"/>
                  </a:cubicBezTo>
                  <a:cubicBezTo>
                    <a:pt x="443377" y="444"/>
                    <a:pt x="431969" y="5640"/>
                    <a:pt x="423734" y="14471"/>
                  </a:cubicBezTo>
                  <a:lnTo>
                    <a:pt x="290184" y="158299"/>
                  </a:lnTo>
                  <a:cubicBezTo>
                    <a:pt x="257173" y="142073"/>
                    <a:pt x="220960" y="133412"/>
                    <a:pt x="184180" y="132943"/>
                  </a:cubicBezTo>
                  <a:cubicBezTo>
                    <a:pt x="183923" y="132943"/>
                    <a:pt x="183695" y="132791"/>
                    <a:pt x="183428" y="132791"/>
                  </a:cubicBezTo>
                  <a:cubicBezTo>
                    <a:pt x="182714" y="132791"/>
                    <a:pt x="182018" y="132858"/>
                    <a:pt x="181304" y="132867"/>
                  </a:cubicBezTo>
                  <a:cubicBezTo>
                    <a:pt x="180418" y="132867"/>
                    <a:pt x="179551" y="132791"/>
                    <a:pt x="178665" y="132791"/>
                  </a:cubicBezTo>
                  <a:cubicBezTo>
                    <a:pt x="178344" y="132839"/>
                    <a:pt x="178026" y="132906"/>
                    <a:pt x="177713" y="132991"/>
                  </a:cubicBezTo>
                  <a:cubicBezTo>
                    <a:pt x="132959" y="133481"/>
                    <a:pt x="89210" y="146337"/>
                    <a:pt x="51307" y="170138"/>
                  </a:cubicBezTo>
                  <a:cubicBezTo>
                    <a:pt x="37286" y="179220"/>
                    <a:pt x="27111" y="193157"/>
                    <a:pt x="22732" y="209277"/>
                  </a:cubicBezTo>
                  <a:lnTo>
                    <a:pt x="329" y="292258"/>
                  </a:lnTo>
                  <a:cubicBezTo>
                    <a:pt x="-1036" y="297334"/>
                    <a:pt x="1970" y="302556"/>
                    <a:pt x="7044" y="303927"/>
                  </a:cubicBezTo>
                  <a:cubicBezTo>
                    <a:pt x="7857" y="304148"/>
                    <a:pt x="8697" y="304261"/>
                    <a:pt x="9540" y="304260"/>
                  </a:cubicBezTo>
                  <a:cubicBezTo>
                    <a:pt x="13844" y="304257"/>
                    <a:pt x="17612" y="301368"/>
                    <a:pt x="18731" y="297211"/>
                  </a:cubicBezTo>
                  <a:lnTo>
                    <a:pt x="41096" y="214268"/>
                  </a:lnTo>
                  <a:cubicBezTo>
                    <a:pt x="44254" y="202680"/>
                    <a:pt x="51581" y="192666"/>
                    <a:pt x="61670" y="186150"/>
                  </a:cubicBezTo>
                  <a:cubicBezTo>
                    <a:pt x="97495" y="163719"/>
                    <a:pt x="138931" y="151868"/>
                    <a:pt x="181199" y="151965"/>
                  </a:cubicBezTo>
                  <a:cubicBezTo>
                    <a:pt x="218308" y="151995"/>
                    <a:pt x="254844" y="161115"/>
                    <a:pt x="287612" y="178530"/>
                  </a:cubicBezTo>
                  <a:cubicBezTo>
                    <a:pt x="291443" y="180612"/>
                    <a:pt x="296198" y="179827"/>
                    <a:pt x="299157" y="176625"/>
                  </a:cubicBezTo>
                  <a:lnTo>
                    <a:pt x="437641" y="27444"/>
                  </a:lnTo>
                  <a:cubicBezTo>
                    <a:pt x="447612" y="16766"/>
                    <a:pt x="464353" y="16192"/>
                    <a:pt x="475031" y="26163"/>
                  </a:cubicBezTo>
                  <a:cubicBezTo>
                    <a:pt x="485710" y="36135"/>
                    <a:pt x="486284" y="52875"/>
                    <a:pt x="476312" y="63554"/>
                  </a:cubicBezTo>
                  <a:lnTo>
                    <a:pt x="257866" y="297592"/>
                  </a:lnTo>
                  <a:cubicBezTo>
                    <a:pt x="254278" y="301441"/>
                    <a:pt x="254489" y="307468"/>
                    <a:pt x="258337" y="311056"/>
                  </a:cubicBezTo>
                  <a:cubicBezTo>
                    <a:pt x="262185" y="314644"/>
                    <a:pt x="268213" y="314433"/>
                    <a:pt x="271801" y="310585"/>
                  </a:cubicBezTo>
                  <a:lnTo>
                    <a:pt x="490247" y="76546"/>
                  </a:lnTo>
                  <a:cubicBezTo>
                    <a:pt x="498519" y="67746"/>
                    <a:pt x="502927" y="56001"/>
                    <a:pt x="502487" y="4393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Freeform: Shape 59">
              <a:extLst>
                <a:ext uri="{FF2B5EF4-FFF2-40B4-BE49-F238E27FC236}">
                  <a16:creationId xmlns:a16="http://schemas.microsoft.com/office/drawing/2014/main" id="{94AE37B8-7951-7AD1-1E7B-2F1EF48CA7D9}"/>
                </a:ext>
              </a:extLst>
            </p:cNvPr>
            <p:cNvSpPr/>
            <p:nvPr/>
          </p:nvSpPr>
          <p:spPr>
            <a:xfrm>
              <a:off x="3572991" y="3819525"/>
              <a:ext cx="161925" cy="161925"/>
            </a:xfrm>
            <a:custGeom>
              <a:avLst/>
              <a:gdLst>
                <a:gd name="connsiteX0" fmla="*/ 80963 w 161925"/>
                <a:gd name="connsiteY0" fmla="*/ 161925 h 161925"/>
                <a:gd name="connsiteX1" fmla="*/ 161925 w 161925"/>
                <a:gd name="connsiteY1" fmla="*/ 80963 h 161925"/>
                <a:gd name="connsiteX2" fmla="*/ 80963 w 161925"/>
                <a:gd name="connsiteY2" fmla="*/ 0 h 161925"/>
                <a:gd name="connsiteX3" fmla="*/ 0 w 161925"/>
                <a:gd name="connsiteY3" fmla="*/ 80963 h 161925"/>
                <a:gd name="connsiteX4" fmla="*/ 80963 w 161925"/>
                <a:gd name="connsiteY4" fmla="*/ 161925 h 161925"/>
                <a:gd name="connsiteX5" fmla="*/ 80963 w 161925"/>
                <a:gd name="connsiteY5" fmla="*/ 19050 h 161925"/>
                <a:gd name="connsiteX6" fmla="*/ 142875 w 161925"/>
                <a:gd name="connsiteY6" fmla="*/ 80963 h 161925"/>
                <a:gd name="connsiteX7" fmla="*/ 80963 w 161925"/>
                <a:gd name="connsiteY7" fmla="*/ 142875 h 161925"/>
                <a:gd name="connsiteX8" fmla="*/ 19050 w 161925"/>
                <a:gd name="connsiteY8" fmla="*/ 80963 h 161925"/>
                <a:gd name="connsiteX9" fmla="*/ 80963 w 161925"/>
                <a:gd name="connsiteY9" fmla="*/ 19050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5" h="161925">
                  <a:moveTo>
                    <a:pt x="80963" y="161925"/>
                  </a:moveTo>
                  <a:cubicBezTo>
                    <a:pt x="125677" y="161925"/>
                    <a:pt x="161925" y="125677"/>
                    <a:pt x="161925" y="80963"/>
                  </a:cubicBezTo>
                  <a:cubicBezTo>
                    <a:pt x="161925" y="36248"/>
                    <a:pt x="125677" y="0"/>
                    <a:pt x="80963" y="0"/>
                  </a:cubicBezTo>
                  <a:cubicBezTo>
                    <a:pt x="36248" y="0"/>
                    <a:pt x="0" y="36248"/>
                    <a:pt x="0" y="80963"/>
                  </a:cubicBezTo>
                  <a:cubicBezTo>
                    <a:pt x="52" y="125655"/>
                    <a:pt x="36270" y="161873"/>
                    <a:pt x="80963" y="161925"/>
                  </a:cubicBezTo>
                  <a:close/>
                  <a:moveTo>
                    <a:pt x="80963" y="19050"/>
                  </a:moveTo>
                  <a:cubicBezTo>
                    <a:pt x="115156" y="19050"/>
                    <a:pt x="142875" y="46769"/>
                    <a:pt x="142875" y="80963"/>
                  </a:cubicBezTo>
                  <a:cubicBezTo>
                    <a:pt x="142875" y="115156"/>
                    <a:pt x="115156" y="142875"/>
                    <a:pt x="80963" y="142875"/>
                  </a:cubicBezTo>
                  <a:cubicBezTo>
                    <a:pt x="46769" y="142875"/>
                    <a:pt x="19050" y="115156"/>
                    <a:pt x="19050" y="80963"/>
                  </a:cubicBezTo>
                  <a:cubicBezTo>
                    <a:pt x="19092" y="46787"/>
                    <a:pt x="46787" y="19092"/>
                    <a:pt x="80963" y="1905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2" name="Graphic 84" descr="Checklist outline">
            <a:extLst>
              <a:ext uri="{FF2B5EF4-FFF2-40B4-BE49-F238E27FC236}">
                <a16:creationId xmlns:a16="http://schemas.microsoft.com/office/drawing/2014/main" id="{3F92DC1F-86E6-ED7A-0DBC-13BF012F7B0B}"/>
              </a:ext>
            </a:extLst>
          </p:cNvPr>
          <p:cNvGrpSpPr/>
          <p:nvPr/>
        </p:nvGrpSpPr>
        <p:grpSpPr>
          <a:xfrm>
            <a:off x="914485" y="4342756"/>
            <a:ext cx="381119" cy="508159"/>
            <a:chOff x="7994054" y="3505200"/>
            <a:chExt cx="571500" cy="762000"/>
          </a:xfrm>
          <a:solidFill>
            <a:schemeClr val="bg1"/>
          </a:solidFill>
        </p:grpSpPr>
        <p:sp>
          <p:nvSpPr>
            <p:cNvPr id="63" name="Freeform: Shape 62">
              <a:extLst>
                <a:ext uri="{FF2B5EF4-FFF2-40B4-BE49-F238E27FC236}">
                  <a16:creationId xmlns:a16="http://schemas.microsoft.com/office/drawing/2014/main" id="{329A26B9-051A-47C8-F7B7-C4BDC82357E4}"/>
                </a:ext>
              </a:extLst>
            </p:cNvPr>
            <p:cNvSpPr/>
            <p:nvPr/>
          </p:nvSpPr>
          <p:spPr>
            <a:xfrm>
              <a:off x="8092094" y="3612765"/>
              <a:ext cx="137293" cy="105927"/>
            </a:xfrm>
            <a:custGeom>
              <a:avLst/>
              <a:gdLst>
                <a:gd name="connsiteX0" fmla="*/ 44834 w 137293"/>
                <a:gd name="connsiteY0" fmla="*/ 78991 h 105927"/>
                <a:gd name="connsiteX1" fmla="*/ 13468 w 137293"/>
                <a:gd name="connsiteY1" fmla="*/ 47625 h 105927"/>
                <a:gd name="connsiteX2" fmla="*/ 0 w 137293"/>
                <a:gd name="connsiteY2" fmla="*/ 61093 h 105927"/>
                <a:gd name="connsiteX3" fmla="*/ 44834 w 137293"/>
                <a:gd name="connsiteY3" fmla="*/ 105928 h 105927"/>
                <a:gd name="connsiteX4" fmla="*/ 137293 w 137293"/>
                <a:gd name="connsiteY4" fmla="*/ 13468 h 105927"/>
                <a:gd name="connsiteX5" fmla="*/ 123825 w 137293"/>
                <a:gd name="connsiteY5" fmla="*/ 0 h 105927"/>
                <a:gd name="connsiteX6" fmla="*/ 44834 w 137293"/>
                <a:gd name="connsiteY6" fmla="*/ 78991 h 105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293" h="105927">
                  <a:moveTo>
                    <a:pt x="44834" y="78991"/>
                  </a:moveTo>
                  <a:lnTo>
                    <a:pt x="13468" y="47625"/>
                  </a:lnTo>
                  <a:lnTo>
                    <a:pt x="0" y="61093"/>
                  </a:lnTo>
                  <a:lnTo>
                    <a:pt x="44834" y="105928"/>
                  </a:lnTo>
                  <a:lnTo>
                    <a:pt x="137293" y="13468"/>
                  </a:lnTo>
                  <a:lnTo>
                    <a:pt x="123825" y="0"/>
                  </a:lnTo>
                  <a:lnTo>
                    <a:pt x="44834" y="7899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Freeform: Shape 63">
              <a:extLst>
                <a:ext uri="{FF2B5EF4-FFF2-40B4-BE49-F238E27FC236}">
                  <a16:creationId xmlns:a16="http://schemas.microsoft.com/office/drawing/2014/main" id="{CA7279DE-919B-9839-DD71-DEE0FF8A3AEE}"/>
                </a:ext>
              </a:extLst>
            </p:cNvPr>
            <p:cNvSpPr/>
            <p:nvPr/>
          </p:nvSpPr>
          <p:spPr>
            <a:xfrm>
              <a:off x="8289329" y="3667125"/>
              <a:ext cx="180975" cy="19050"/>
            </a:xfrm>
            <a:custGeom>
              <a:avLst/>
              <a:gdLst>
                <a:gd name="connsiteX0" fmla="*/ 0 w 180975"/>
                <a:gd name="connsiteY0" fmla="*/ 0 h 19050"/>
                <a:gd name="connsiteX1" fmla="*/ 180975 w 180975"/>
                <a:gd name="connsiteY1" fmla="*/ 0 h 19050"/>
                <a:gd name="connsiteX2" fmla="*/ 180975 w 180975"/>
                <a:gd name="connsiteY2" fmla="*/ 19050 h 19050"/>
                <a:gd name="connsiteX3" fmla="*/ 0 w 18097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80975" h="19050">
                  <a:moveTo>
                    <a:pt x="0" y="0"/>
                  </a:moveTo>
                  <a:lnTo>
                    <a:pt x="180975" y="0"/>
                  </a:lnTo>
                  <a:lnTo>
                    <a:pt x="180975" y="19050"/>
                  </a:lnTo>
                  <a:lnTo>
                    <a:pt x="0" y="1905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Freeform: Shape 64">
              <a:extLst>
                <a:ext uri="{FF2B5EF4-FFF2-40B4-BE49-F238E27FC236}">
                  <a16:creationId xmlns:a16="http://schemas.microsoft.com/office/drawing/2014/main" id="{0ADDCA33-7BBC-958C-CC78-C7167EDE34FF}"/>
                </a:ext>
              </a:extLst>
            </p:cNvPr>
            <p:cNvSpPr/>
            <p:nvPr/>
          </p:nvSpPr>
          <p:spPr>
            <a:xfrm>
              <a:off x="8092094" y="3755640"/>
              <a:ext cx="137293" cy="105927"/>
            </a:xfrm>
            <a:custGeom>
              <a:avLst/>
              <a:gdLst>
                <a:gd name="connsiteX0" fmla="*/ 44834 w 137293"/>
                <a:gd name="connsiteY0" fmla="*/ 78991 h 105927"/>
                <a:gd name="connsiteX1" fmla="*/ 13468 w 137293"/>
                <a:gd name="connsiteY1" fmla="*/ 47625 h 105927"/>
                <a:gd name="connsiteX2" fmla="*/ 0 w 137293"/>
                <a:gd name="connsiteY2" fmla="*/ 61093 h 105927"/>
                <a:gd name="connsiteX3" fmla="*/ 44834 w 137293"/>
                <a:gd name="connsiteY3" fmla="*/ 105928 h 105927"/>
                <a:gd name="connsiteX4" fmla="*/ 137293 w 137293"/>
                <a:gd name="connsiteY4" fmla="*/ 13468 h 105927"/>
                <a:gd name="connsiteX5" fmla="*/ 123825 w 137293"/>
                <a:gd name="connsiteY5" fmla="*/ 0 h 105927"/>
                <a:gd name="connsiteX6" fmla="*/ 44834 w 137293"/>
                <a:gd name="connsiteY6" fmla="*/ 78991 h 105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293" h="105927">
                  <a:moveTo>
                    <a:pt x="44834" y="78991"/>
                  </a:moveTo>
                  <a:lnTo>
                    <a:pt x="13468" y="47625"/>
                  </a:lnTo>
                  <a:lnTo>
                    <a:pt x="0" y="61093"/>
                  </a:lnTo>
                  <a:lnTo>
                    <a:pt x="44834" y="105928"/>
                  </a:lnTo>
                  <a:lnTo>
                    <a:pt x="137293" y="13468"/>
                  </a:lnTo>
                  <a:lnTo>
                    <a:pt x="123825" y="0"/>
                  </a:lnTo>
                  <a:lnTo>
                    <a:pt x="44834" y="7899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Freeform: Shape 65">
              <a:extLst>
                <a:ext uri="{FF2B5EF4-FFF2-40B4-BE49-F238E27FC236}">
                  <a16:creationId xmlns:a16="http://schemas.microsoft.com/office/drawing/2014/main" id="{94395429-A2CD-4644-EFA9-FF0A54D69CFF}"/>
                </a:ext>
              </a:extLst>
            </p:cNvPr>
            <p:cNvSpPr/>
            <p:nvPr/>
          </p:nvSpPr>
          <p:spPr>
            <a:xfrm>
              <a:off x="8289329" y="3810000"/>
              <a:ext cx="180975" cy="19050"/>
            </a:xfrm>
            <a:custGeom>
              <a:avLst/>
              <a:gdLst>
                <a:gd name="connsiteX0" fmla="*/ 0 w 180975"/>
                <a:gd name="connsiteY0" fmla="*/ 0 h 19050"/>
                <a:gd name="connsiteX1" fmla="*/ 180975 w 180975"/>
                <a:gd name="connsiteY1" fmla="*/ 0 h 19050"/>
                <a:gd name="connsiteX2" fmla="*/ 180975 w 180975"/>
                <a:gd name="connsiteY2" fmla="*/ 19050 h 19050"/>
                <a:gd name="connsiteX3" fmla="*/ 0 w 18097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80975" h="19050">
                  <a:moveTo>
                    <a:pt x="0" y="0"/>
                  </a:moveTo>
                  <a:lnTo>
                    <a:pt x="180975" y="0"/>
                  </a:lnTo>
                  <a:lnTo>
                    <a:pt x="180975" y="19050"/>
                  </a:lnTo>
                  <a:lnTo>
                    <a:pt x="0" y="1905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Freeform: Shape 66">
              <a:extLst>
                <a:ext uri="{FF2B5EF4-FFF2-40B4-BE49-F238E27FC236}">
                  <a16:creationId xmlns:a16="http://schemas.microsoft.com/office/drawing/2014/main" id="{C9D63862-9254-E677-2305-A7A491654D37}"/>
                </a:ext>
              </a:extLst>
            </p:cNvPr>
            <p:cNvSpPr/>
            <p:nvPr/>
          </p:nvSpPr>
          <p:spPr>
            <a:xfrm>
              <a:off x="8092094" y="3898515"/>
              <a:ext cx="137293" cy="105927"/>
            </a:xfrm>
            <a:custGeom>
              <a:avLst/>
              <a:gdLst>
                <a:gd name="connsiteX0" fmla="*/ 44834 w 137293"/>
                <a:gd name="connsiteY0" fmla="*/ 78991 h 105927"/>
                <a:gd name="connsiteX1" fmla="*/ 13468 w 137293"/>
                <a:gd name="connsiteY1" fmla="*/ 47625 h 105927"/>
                <a:gd name="connsiteX2" fmla="*/ 0 w 137293"/>
                <a:gd name="connsiteY2" fmla="*/ 61093 h 105927"/>
                <a:gd name="connsiteX3" fmla="*/ 44834 w 137293"/>
                <a:gd name="connsiteY3" fmla="*/ 105928 h 105927"/>
                <a:gd name="connsiteX4" fmla="*/ 137293 w 137293"/>
                <a:gd name="connsiteY4" fmla="*/ 13468 h 105927"/>
                <a:gd name="connsiteX5" fmla="*/ 123825 w 137293"/>
                <a:gd name="connsiteY5" fmla="*/ 0 h 105927"/>
                <a:gd name="connsiteX6" fmla="*/ 44834 w 137293"/>
                <a:gd name="connsiteY6" fmla="*/ 78991 h 105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293" h="105927">
                  <a:moveTo>
                    <a:pt x="44834" y="78991"/>
                  </a:moveTo>
                  <a:lnTo>
                    <a:pt x="13468" y="47625"/>
                  </a:lnTo>
                  <a:lnTo>
                    <a:pt x="0" y="61093"/>
                  </a:lnTo>
                  <a:lnTo>
                    <a:pt x="44834" y="105928"/>
                  </a:lnTo>
                  <a:lnTo>
                    <a:pt x="137293" y="13468"/>
                  </a:lnTo>
                  <a:lnTo>
                    <a:pt x="123825" y="0"/>
                  </a:lnTo>
                  <a:lnTo>
                    <a:pt x="44834" y="7899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Freeform: Shape 67">
              <a:extLst>
                <a:ext uri="{FF2B5EF4-FFF2-40B4-BE49-F238E27FC236}">
                  <a16:creationId xmlns:a16="http://schemas.microsoft.com/office/drawing/2014/main" id="{3E1B1A05-8307-3761-F681-BFA6592EEB1A}"/>
                </a:ext>
              </a:extLst>
            </p:cNvPr>
            <p:cNvSpPr/>
            <p:nvPr/>
          </p:nvSpPr>
          <p:spPr>
            <a:xfrm>
              <a:off x="8289329" y="3952875"/>
              <a:ext cx="180975" cy="19050"/>
            </a:xfrm>
            <a:custGeom>
              <a:avLst/>
              <a:gdLst>
                <a:gd name="connsiteX0" fmla="*/ 0 w 180975"/>
                <a:gd name="connsiteY0" fmla="*/ 0 h 19050"/>
                <a:gd name="connsiteX1" fmla="*/ 180975 w 180975"/>
                <a:gd name="connsiteY1" fmla="*/ 0 h 19050"/>
                <a:gd name="connsiteX2" fmla="*/ 180975 w 180975"/>
                <a:gd name="connsiteY2" fmla="*/ 19050 h 19050"/>
                <a:gd name="connsiteX3" fmla="*/ 0 w 18097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80975" h="19050">
                  <a:moveTo>
                    <a:pt x="0" y="0"/>
                  </a:moveTo>
                  <a:lnTo>
                    <a:pt x="180975" y="0"/>
                  </a:lnTo>
                  <a:lnTo>
                    <a:pt x="180975" y="19050"/>
                  </a:lnTo>
                  <a:lnTo>
                    <a:pt x="0" y="1905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Freeform: Shape 68">
              <a:extLst>
                <a:ext uri="{FF2B5EF4-FFF2-40B4-BE49-F238E27FC236}">
                  <a16:creationId xmlns:a16="http://schemas.microsoft.com/office/drawing/2014/main" id="{D06482E8-EEBB-8AD5-0C11-73F3C811C704}"/>
                </a:ext>
              </a:extLst>
            </p:cNvPr>
            <p:cNvSpPr/>
            <p:nvPr/>
          </p:nvSpPr>
          <p:spPr>
            <a:xfrm>
              <a:off x="8092094" y="4041390"/>
              <a:ext cx="137293" cy="105927"/>
            </a:xfrm>
            <a:custGeom>
              <a:avLst/>
              <a:gdLst>
                <a:gd name="connsiteX0" fmla="*/ 44834 w 137293"/>
                <a:gd name="connsiteY0" fmla="*/ 78991 h 105927"/>
                <a:gd name="connsiteX1" fmla="*/ 13468 w 137293"/>
                <a:gd name="connsiteY1" fmla="*/ 47625 h 105927"/>
                <a:gd name="connsiteX2" fmla="*/ 0 w 137293"/>
                <a:gd name="connsiteY2" fmla="*/ 61093 h 105927"/>
                <a:gd name="connsiteX3" fmla="*/ 44834 w 137293"/>
                <a:gd name="connsiteY3" fmla="*/ 105928 h 105927"/>
                <a:gd name="connsiteX4" fmla="*/ 137293 w 137293"/>
                <a:gd name="connsiteY4" fmla="*/ 13468 h 105927"/>
                <a:gd name="connsiteX5" fmla="*/ 123825 w 137293"/>
                <a:gd name="connsiteY5" fmla="*/ 0 h 105927"/>
                <a:gd name="connsiteX6" fmla="*/ 44834 w 137293"/>
                <a:gd name="connsiteY6" fmla="*/ 78991 h 105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293" h="105927">
                  <a:moveTo>
                    <a:pt x="44834" y="78991"/>
                  </a:moveTo>
                  <a:lnTo>
                    <a:pt x="13468" y="47625"/>
                  </a:lnTo>
                  <a:lnTo>
                    <a:pt x="0" y="61093"/>
                  </a:lnTo>
                  <a:lnTo>
                    <a:pt x="44834" y="105928"/>
                  </a:lnTo>
                  <a:lnTo>
                    <a:pt x="137293" y="13468"/>
                  </a:lnTo>
                  <a:lnTo>
                    <a:pt x="123825" y="0"/>
                  </a:lnTo>
                  <a:lnTo>
                    <a:pt x="44834" y="7899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Freeform: Shape 69">
              <a:extLst>
                <a:ext uri="{FF2B5EF4-FFF2-40B4-BE49-F238E27FC236}">
                  <a16:creationId xmlns:a16="http://schemas.microsoft.com/office/drawing/2014/main" id="{C5DD691D-17C5-DF92-31C4-F9BE5D67370B}"/>
                </a:ext>
              </a:extLst>
            </p:cNvPr>
            <p:cNvSpPr/>
            <p:nvPr/>
          </p:nvSpPr>
          <p:spPr>
            <a:xfrm>
              <a:off x="8289329" y="4095750"/>
              <a:ext cx="180975" cy="19050"/>
            </a:xfrm>
            <a:custGeom>
              <a:avLst/>
              <a:gdLst>
                <a:gd name="connsiteX0" fmla="*/ 0 w 180975"/>
                <a:gd name="connsiteY0" fmla="*/ 0 h 19050"/>
                <a:gd name="connsiteX1" fmla="*/ 180975 w 180975"/>
                <a:gd name="connsiteY1" fmla="*/ 0 h 19050"/>
                <a:gd name="connsiteX2" fmla="*/ 180975 w 180975"/>
                <a:gd name="connsiteY2" fmla="*/ 19050 h 19050"/>
                <a:gd name="connsiteX3" fmla="*/ 0 w 18097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80975" h="19050">
                  <a:moveTo>
                    <a:pt x="0" y="0"/>
                  </a:moveTo>
                  <a:lnTo>
                    <a:pt x="180975" y="0"/>
                  </a:lnTo>
                  <a:lnTo>
                    <a:pt x="180975" y="19050"/>
                  </a:lnTo>
                  <a:lnTo>
                    <a:pt x="0" y="1905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Freeform: Shape 70">
              <a:extLst>
                <a:ext uri="{FF2B5EF4-FFF2-40B4-BE49-F238E27FC236}">
                  <a16:creationId xmlns:a16="http://schemas.microsoft.com/office/drawing/2014/main" id="{9A4B58F5-A1FA-0739-9262-5D334D2F483F}"/>
                </a:ext>
              </a:extLst>
            </p:cNvPr>
            <p:cNvSpPr/>
            <p:nvPr/>
          </p:nvSpPr>
          <p:spPr>
            <a:xfrm>
              <a:off x="7994054" y="3505200"/>
              <a:ext cx="571500" cy="762000"/>
            </a:xfrm>
            <a:custGeom>
              <a:avLst/>
              <a:gdLst>
                <a:gd name="connsiteX0" fmla="*/ 0 w 571500"/>
                <a:gd name="connsiteY0" fmla="*/ 762000 h 762000"/>
                <a:gd name="connsiteX1" fmla="*/ 571500 w 571500"/>
                <a:gd name="connsiteY1" fmla="*/ 762000 h 762000"/>
                <a:gd name="connsiteX2" fmla="*/ 571500 w 571500"/>
                <a:gd name="connsiteY2" fmla="*/ 0 h 762000"/>
                <a:gd name="connsiteX3" fmla="*/ 0 w 571500"/>
                <a:gd name="connsiteY3" fmla="*/ 0 h 762000"/>
                <a:gd name="connsiteX4" fmla="*/ 19050 w 571500"/>
                <a:gd name="connsiteY4" fmla="*/ 19050 h 762000"/>
                <a:gd name="connsiteX5" fmla="*/ 552450 w 571500"/>
                <a:gd name="connsiteY5" fmla="*/ 19050 h 762000"/>
                <a:gd name="connsiteX6" fmla="*/ 552450 w 571500"/>
                <a:gd name="connsiteY6" fmla="*/ 742950 h 762000"/>
                <a:gd name="connsiteX7" fmla="*/ 19050 w 571500"/>
                <a:gd name="connsiteY7" fmla="*/ 74295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0" h="762000">
                  <a:moveTo>
                    <a:pt x="0" y="762000"/>
                  </a:moveTo>
                  <a:lnTo>
                    <a:pt x="571500" y="762000"/>
                  </a:lnTo>
                  <a:lnTo>
                    <a:pt x="571500" y="0"/>
                  </a:lnTo>
                  <a:lnTo>
                    <a:pt x="0" y="0"/>
                  </a:lnTo>
                  <a:close/>
                  <a:moveTo>
                    <a:pt x="19050" y="19050"/>
                  </a:moveTo>
                  <a:lnTo>
                    <a:pt x="552450" y="19050"/>
                  </a:lnTo>
                  <a:lnTo>
                    <a:pt x="552450" y="742950"/>
                  </a:lnTo>
                  <a:lnTo>
                    <a:pt x="19050" y="74295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2" name="Graphic 96" descr="Rating 3 Star outline">
            <a:extLst>
              <a:ext uri="{FF2B5EF4-FFF2-40B4-BE49-F238E27FC236}">
                <a16:creationId xmlns:a16="http://schemas.microsoft.com/office/drawing/2014/main" id="{E876975B-002B-6D52-C12C-B3BAFE14426B}"/>
              </a:ext>
            </a:extLst>
          </p:cNvPr>
          <p:cNvSpPr/>
          <p:nvPr/>
        </p:nvSpPr>
        <p:spPr>
          <a:xfrm>
            <a:off x="812852" y="5666216"/>
            <a:ext cx="584382" cy="196911"/>
          </a:xfrm>
          <a:custGeom>
            <a:avLst/>
            <a:gdLst>
              <a:gd name="connsiteX0" fmla="*/ 765572 w 876300"/>
              <a:gd name="connsiteY0" fmla="*/ 110728 h 295275"/>
              <a:gd name="connsiteX1" fmla="*/ 728663 w 876300"/>
              <a:gd name="connsiteY1" fmla="*/ 0 h 295275"/>
              <a:gd name="connsiteX2" fmla="*/ 691753 w 876300"/>
              <a:gd name="connsiteY2" fmla="*/ 110728 h 295275"/>
              <a:gd name="connsiteX3" fmla="*/ 475059 w 876300"/>
              <a:gd name="connsiteY3" fmla="*/ 110728 h 295275"/>
              <a:gd name="connsiteX4" fmla="*/ 438150 w 876300"/>
              <a:gd name="connsiteY4" fmla="*/ 0 h 295275"/>
              <a:gd name="connsiteX5" fmla="*/ 401241 w 876300"/>
              <a:gd name="connsiteY5" fmla="*/ 110728 h 295275"/>
              <a:gd name="connsiteX6" fmla="*/ 184547 w 876300"/>
              <a:gd name="connsiteY6" fmla="*/ 110728 h 295275"/>
              <a:gd name="connsiteX7" fmla="*/ 147638 w 876300"/>
              <a:gd name="connsiteY7" fmla="*/ 0 h 295275"/>
              <a:gd name="connsiteX8" fmla="*/ 110728 w 876300"/>
              <a:gd name="connsiteY8" fmla="*/ 110728 h 295275"/>
              <a:gd name="connsiteX9" fmla="*/ 0 w 876300"/>
              <a:gd name="connsiteY9" fmla="*/ 110728 h 295275"/>
              <a:gd name="connsiteX10" fmla="*/ 84887 w 876300"/>
              <a:gd name="connsiteY10" fmla="*/ 184547 h 295275"/>
              <a:gd name="connsiteX11" fmla="*/ 51673 w 876300"/>
              <a:gd name="connsiteY11" fmla="*/ 295275 h 295275"/>
              <a:gd name="connsiteX12" fmla="*/ 147638 w 876300"/>
              <a:gd name="connsiteY12" fmla="*/ 228838 h 295275"/>
              <a:gd name="connsiteX13" fmla="*/ 243602 w 876300"/>
              <a:gd name="connsiteY13" fmla="*/ 295275 h 295275"/>
              <a:gd name="connsiteX14" fmla="*/ 210388 w 876300"/>
              <a:gd name="connsiteY14" fmla="*/ 184547 h 295275"/>
              <a:gd name="connsiteX15" fmla="*/ 292827 w 876300"/>
              <a:gd name="connsiteY15" fmla="*/ 112852 h 295275"/>
              <a:gd name="connsiteX16" fmla="*/ 292960 w 876300"/>
              <a:gd name="connsiteY16" fmla="*/ 112852 h 295275"/>
              <a:gd name="connsiteX17" fmla="*/ 375399 w 876300"/>
              <a:gd name="connsiteY17" fmla="*/ 184547 h 295275"/>
              <a:gd name="connsiteX18" fmla="*/ 342186 w 876300"/>
              <a:gd name="connsiteY18" fmla="*/ 295275 h 295275"/>
              <a:gd name="connsiteX19" fmla="*/ 438150 w 876300"/>
              <a:gd name="connsiteY19" fmla="*/ 228838 h 295275"/>
              <a:gd name="connsiteX20" fmla="*/ 534114 w 876300"/>
              <a:gd name="connsiteY20" fmla="*/ 295275 h 295275"/>
              <a:gd name="connsiteX21" fmla="*/ 500901 w 876300"/>
              <a:gd name="connsiteY21" fmla="*/ 184547 h 295275"/>
              <a:gd name="connsiteX22" fmla="*/ 583340 w 876300"/>
              <a:gd name="connsiteY22" fmla="*/ 112852 h 295275"/>
              <a:gd name="connsiteX23" fmla="*/ 583473 w 876300"/>
              <a:gd name="connsiteY23" fmla="*/ 112852 h 295275"/>
              <a:gd name="connsiteX24" fmla="*/ 665921 w 876300"/>
              <a:gd name="connsiteY24" fmla="*/ 184547 h 295275"/>
              <a:gd name="connsiteX25" fmla="*/ 632698 w 876300"/>
              <a:gd name="connsiteY25" fmla="*/ 295275 h 295275"/>
              <a:gd name="connsiteX26" fmla="*/ 728663 w 876300"/>
              <a:gd name="connsiteY26" fmla="*/ 228838 h 295275"/>
              <a:gd name="connsiteX27" fmla="*/ 824627 w 876300"/>
              <a:gd name="connsiteY27" fmla="*/ 295275 h 295275"/>
              <a:gd name="connsiteX28" fmla="*/ 791413 w 876300"/>
              <a:gd name="connsiteY28" fmla="*/ 184547 h 295275"/>
              <a:gd name="connsiteX29" fmla="*/ 876300 w 876300"/>
              <a:gd name="connsiteY29" fmla="*/ 110728 h 295275"/>
              <a:gd name="connsiteX30" fmla="*/ 188595 w 876300"/>
              <a:gd name="connsiteY30" fmla="*/ 178241 h 295275"/>
              <a:gd name="connsiteX31" fmla="*/ 209712 w 876300"/>
              <a:gd name="connsiteY31" fmla="*/ 248650 h 295275"/>
              <a:gd name="connsiteX32" fmla="*/ 147638 w 876300"/>
              <a:gd name="connsiteY32" fmla="*/ 205664 h 295275"/>
              <a:gd name="connsiteX33" fmla="*/ 85554 w 876300"/>
              <a:gd name="connsiteY33" fmla="*/ 248650 h 295275"/>
              <a:gd name="connsiteX34" fmla="*/ 106680 w 876300"/>
              <a:gd name="connsiteY34" fmla="*/ 178241 h 295275"/>
              <a:gd name="connsiteX35" fmla="*/ 50940 w 876300"/>
              <a:gd name="connsiteY35" fmla="*/ 129778 h 295275"/>
              <a:gd name="connsiteX36" fmla="*/ 124463 w 876300"/>
              <a:gd name="connsiteY36" fmla="*/ 129778 h 295275"/>
              <a:gd name="connsiteX37" fmla="*/ 147638 w 876300"/>
              <a:gd name="connsiteY37" fmla="*/ 60246 h 295275"/>
              <a:gd name="connsiteX38" fmla="*/ 170812 w 876300"/>
              <a:gd name="connsiteY38" fmla="*/ 129778 h 295275"/>
              <a:gd name="connsiteX39" fmla="*/ 244335 w 876300"/>
              <a:gd name="connsiteY39" fmla="*/ 129778 h 295275"/>
              <a:gd name="connsiteX40" fmla="*/ 479108 w 876300"/>
              <a:gd name="connsiteY40" fmla="*/ 178241 h 295275"/>
              <a:gd name="connsiteX41" fmla="*/ 500234 w 876300"/>
              <a:gd name="connsiteY41" fmla="*/ 248650 h 295275"/>
              <a:gd name="connsiteX42" fmla="*/ 438150 w 876300"/>
              <a:gd name="connsiteY42" fmla="*/ 205664 h 295275"/>
              <a:gd name="connsiteX43" fmla="*/ 376066 w 876300"/>
              <a:gd name="connsiteY43" fmla="*/ 248650 h 295275"/>
              <a:gd name="connsiteX44" fmla="*/ 397193 w 876300"/>
              <a:gd name="connsiteY44" fmla="*/ 178241 h 295275"/>
              <a:gd name="connsiteX45" fmla="*/ 341462 w 876300"/>
              <a:gd name="connsiteY45" fmla="*/ 129778 h 295275"/>
              <a:gd name="connsiteX46" fmla="*/ 414985 w 876300"/>
              <a:gd name="connsiteY46" fmla="*/ 129778 h 295275"/>
              <a:gd name="connsiteX47" fmla="*/ 438150 w 876300"/>
              <a:gd name="connsiteY47" fmla="*/ 60246 h 295275"/>
              <a:gd name="connsiteX48" fmla="*/ 461324 w 876300"/>
              <a:gd name="connsiteY48" fmla="*/ 129778 h 295275"/>
              <a:gd name="connsiteX49" fmla="*/ 534848 w 876300"/>
              <a:gd name="connsiteY49" fmla="*/ 129778 h 295275"/>
              <a:gd name="connsiteX50" fmla="*/ 790746 w 876300"/>
              <a:gd name="connsiteY50" fmla="*/ 248650 h 295275"/>
              <a:gd name="connsiteX51" fmla="*/ 728663 w 876300"/>
              <a:gd name="connsiteY51" fmla="*/ 205664 h 295275"/>
              <a:gd name="connsiteX52" fmla="*/ 666579 w 876300"/>
              <a:gd name="connsiteY52" fmla="*/ 248650 h 295275"/>
              <a:gd name="connsiteX53" fmla="*/ 687705 w 876300"/>
              <a:gd name="connsiteY53" fmla="*/ 178241 h 295275"/>
              <a:gd name="connsiteX54" fmla="*/ 631974 w 876300"/>
              <a:gd name="connsiteY54" fmla="*/ 129778 h 295275"/>
              <a:gd name="connsiteX55" fmla="*/ 705498 w 876300"/>
              <a:gd name="connsiteY55" fmla="*/ 129778 h 295275"/>
              <a:gd name="connsiteX56" fmla="*/ 728672 w 876300"/>
              <a:gd name="connsiteY56" fmla="*/ 60246 h 295275"/>
              <a:gd name="connsiteX57" fmla="*/ 751846 w 876300"/>
              <a:gd name="connsiteY57" fmla="*/ 129778 h 295275"/>
              <a:gd name="connsiteX58" fmla="*/ 825370 w 876300"/>
              <a:gd name="connsiteY58" fmla="*/ 129778 h 295275"/>
              <a:gd name="connsiteX59" fmla="*/ 769620 w 876300"/>
              <a:gd name="connsiteY59" fmla="*/ 178241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876300" h="295275">
                <a:moveTo>
                  <a:pt x="765572" y="110728"/>
                </a:moveTo>
                <a:lnTo>
                  <a:pt x="728663" y="0"/>
                </a:lnTo>
                <a:lnTo>
                  <a:pt x="691753" y="110728"/>
                </a:lnTo>
                <a:lnTo>
                  <a:pt x="475059" y="110728"/>
                </a:lnTo>
                <a:lnTo>
                  <a:pt x="438150" y="0"/>
                </a:lnTo>
                <a:lnTo>
                  <a:pt x="401241" y="110728"/>
                </a:lnTo>
                <a:lnTo>
                  <a:pt x="184547" y="110728"/>
                </a:lnTo>
                <a:lnTo>
                  <a:pt x="147638" y="0"/>
                </a:lnTo>
                <a:lnTo>
                  <a:pt x="110728" y="110728"/>
                </a:lnTo>
                <a:lnTo>
                  <a:pt x="0" y="110728"/>
                </a:lnTo>
                <a:lnTo>
                  <a:pt x="84887" y="184547"/>
                </a:lnTo>
                <a:lnTo>
                  <a:pt x="51673" y="295275"/>
                </a:lnTo>
                <a:lnTo>
                  <a:pt x="147638" y="228838"/>
                </a:lnTo>
                <a:lnTo>
                  <a:pt x="243602" y="295275"/>
                </a:lnTo>
                <a:lnTo>
                  <a:pt x="210388" y="184547"/>
                </a:lnTo>
                <a:lnTo>
                  <a:pt x="292827" y="112852"/>
                </a:lnTo>
                <a:lnTo>
                  <a:pt x="292960" y="112852"/>
                </a:lnTo>
                <a:lnTo>
                  <a:pt x="375399" y="184547"/>
                </a:lnTo>
                <a:lnTo>
                  <a:pt x="342186" y="295275"/>
                </a:lnTo>
                <a:lnTo>
                  <a:pt x="438150" y="228838"/>
                </a:lnTo>
                <a:lnTo>
                  <a:pt x="534114" y="295275"/>
                </a:lnTo>
                <a:lnTo>
                  <a:pt x="500901" y="184547"/>
                </a:lnTo>
                <a:lnTo>
                  <a:pt x="583340" y="112852"/>
                </a:lnTo>
                <a:lnTo>
                  <a:pt x="583473" y="112852"/>
                </a:lnTo>
                <a:lnTo>
                  <a:pt x="665921" y="184547"/>
                </a:lnTo>
                <a:lnTo>
                  <a:pt x="632698" y="295275"/>
                </a:lnTo>
                <a:lnTo>
                  <a:pt x="728663" y="228838"/>
                </a:lnTo>
                <a:lnTo>
                  <a:pt x="824627" y="295275"/>
                </a:lnTo>
                <a:lnTo>
                  <a:pt x="791413" y="184547"/>
                </a:lnTo>
                <a:lnTo>
                  <a:pt x="876300" y="110728"/>
                </a:lnTo>
                <a:close/>
                <a:moveTo>
                  <a:pt x="188595" y="178241"/>
                </a:moveTo>
                <a:lnTo>
                  <a:pt x="209712" y="248650"/>
                </a:lnTo>
                <a:lnTo>
                  <a:pt x="147638" y="205664"/>
                </a:lnTo>
                <a:lnTo>
                  <a:pt x="85554" y="248650"/>
                </a:lnTo>
                <a:lnTo>
                  <a:pt x="106680" y="178241"/>
                </a:lnTo>
                <a:lnTo>
                  <a:pt x="50940" y="129778"/>
                </a:lnTo>
                <a:lnTo>
                  <a:pt x="124463" y="129778"/>
                </a:lnTo>
                <a:lnTo>
                  <a:pt x="147638" y="60246"/>
                </a:lnTo>
                <a:lnTo>
                  <a:pt x="170812" y="129778"/>
                </a:lnTo>
                <a:lnTo>
                  <a:pt x="244335" y="129778"/>
                </a:lnTo>
                <a:close/>
                <a:moveTo>
                  <a:pt x="479108" y="178241"/>
                </a:moveTo>
                <a:lnTo>
                  <a:pt x="500234" y="248650"/>
                </a:lnTo>
                <a:lnTo>
                  <a:pt x="438150" y="205664"/>
                </a:lnTo>
                <a:lnTo>
                  <a:pt x="376066" y="248650"/>
                </a:lnTo>
                <a:lnTo>
                  <a:pt x="397193" y="178241"/>
                </a:lnTo>
                <a:lnTo>
                  <a:pt x="341462" y="129778"/>
                </a:lnTo>
                <a:lnTo>
                  <a:pt x="414985" y="129778"/>
                </a:lnTo>
                <a:lnTo>
                  <a:pt x="438150" y="60246"/>
                </a:lnTo>
                <a:lnTo>
                  <a:pt x="461324" y="129778"/>
                </a:lnTo>
                <a:lnTo>
                  <a:pt x="534848" y="129778"/>
                </a:lnTo>
                <a:close/>
                <a:moveTo>
                  <a:pt x="790746" y="248650"/>
                </a:moveTo>
                <a:lnTo>
                  <a:pt x="728663" y="205664"/>
                </a:lnTo>
                <a:lnTo>
                  <a:pt x="666579" y="248650"/>
                </a:lnTo>
                <a:lnTo>
                  <a:pt x="687705" y="178241"/>
                </a:lnTo>
                <a:lnTo>
                  <a:pt x="631974" y="129778"/>
                </a:lnTo>
                <a:lnTo>
                  <a:pt x="705498" y="129778"/>
                </a:lnTo>
                <a:lnTo>
                  <a:pt x="728672" y="60246"/>
                </a:lnTo>
                <a:lnTo>
                  <a:pt x="751846" y="129778"/>
                </a:lnTo>
                <a:lnTo>
                  <a:pt x="825370" y="129778"/>
                </a:lnTo>
                <a:lnTo>
                  <a:pt x="769620" y="178241"/>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Graphic 60" descr="Heartbeat outline">
            <a:extLst>
              <a:ext uri="{FF2B5EF4-FFF2-40B4-BE49-F238E27FC236}">
                <a16:creationId xmlns:a16="http://schemas.microsoft.com/office/drawing/2014/main" id="{36E32CDE-BC34-8B9D-683A-012399307607}"/>
              </a:ext>
            </a:extLst>
          </p:cNvPr>
          <p:cNvSpPr/>
          <p:nvPr/>
        </p:nvSpPr>
        <p:spPr>
          <a:xfrm>
            <a:off x="850964" y="3274383"/>
            <a:ext cx="508158" cy="309235"/>
          </a:xfrm>
          <a:custGeom>
            <a:avLst/>
            <a:gdLst>
              <a:gd name="connsiteX0" fmla="*/ 223774 w 508158"/>
              <a:gd name="connsiteY0" fmla="*/ 309235 h 309235"/>
              <a:gd name="connsiteX1" fmla="*/ 223247 w 508158"/>
              <a:gd name="connsiteY1" fmla="*/ 309235 h 309235"/>
              <a:gd name="connsiteX2" fmla="*/ 217530 w 508158"/>
              <a:gd name="connsiteY2" fmla="*/ 304154 h 309235"/>
              <a:gd name="connsiteX3" fmla="*/ 162687 w 508158"/>
              <a:gd name="connsiteY3" fmla="*/ 30879 h 309235"/>
              <a:gd name="connsiteX4" fmla="*/ 162566 w 508158"/>
              <a:gd name="connsiteY4" fmla="*/ 30879 h 309235"/>
              <a:gd name="connsiteX5" fmla="*/ 119493 w 508158"/>
              <a:gd name="connsiteY5" fmla="*/ 156680 h 309235"/>
              <a:gd name="connsiteX6" fmla="*/ 113478 w 508158"/>
              <a:gd name="connsiteY6" fmla="*/ 160974 h 309235"/>
              <a:gd name="connsiteX7" fmla="*/ 0 w 508158"/>
              <a:gd name="connsiteY7" fmla="*/ 160974 h 309235"/>
              <a:gd name="connsiteX8" fmla="*/ 0 w 508158"/>
              <a:gd name="connsiteY8" fmla="*/ 148270 h 309235"/>
              <a:gd name="connsiteX9" fmla="*/ 108936 w 508158"/>
              <a:gd name="connsiteY9" fmla="*/ 148270 h 309235"/>
              <a:gd name="connsiteX10" fmla="*/ 158228 w 508158"/>
              <a:gd name="connsiteY10" fmla="*/ 4302 h 309235"/>
              <a:gd name="connsiteX11" fmla="*/ 166291 w 508158"/>
              <a:gd name="connsiteY11" fmla="*/ 342 h 309235"/>
              <a:gd name="connsiteX12" fmla="*/ 170468 w 508158"/>
              <a:gd name="connsiteY12" fmla="*/ 5109 h 309235"/>
              <a:gd name="connsiteX13" fmla="*/ 225629 w 508158"/>
              <a:gd name="connsiteY13" fmla="*/ 279870 h 309235"/>
              <a:gd name="connsiteX14" fmla="*/ 225749 w 508158"/>
              <a:gd name="connsiteY14" fmla="*/ 279870 h 309235"/>
              <a:gd name="connsiteX15" fmla="*/ 305994 w 508158"/>
              <a:gd name="connsiteY15" fmla="*/ 69543 h 309235"/>
              <a:gd name="connsiteX16" fmla="*/ 312200 w 508158"/>
              <a:gd name="connsiteY16" fmla="*/ 65465 h 309235"/>
              <a:gd name="connsiteX17" fmla="*/ 318037 w 508158"/>
              <a:gd name="connsiteY17" fmla="*/ 70064 h 309235"/>
              <a:gd name="connsiteX18" fmla="*/ 357858 w 508158"/>
              <a:gd name="connsiteY18" fmla="*/ 209344 h 309235"/>
              <a:gd name="connsiteX19" fmla="*/ 357966 w 508158"/>
              <a:gd name="connsiteY19" fmla="*/ 209344 h 309235"/>
              <a:gd name="connsiteX20" fmla="*/ 413393 w 508158"/>
              <a:gd name="connsiteY20" fmla="*/ 150271 h 309235"/>
              <a:gd name="connsiteX21" fmla="*/ 418030 w 508158"/>
              <a:gd name="connsiteY21" fmla="*/ 148263 h 309235"/>
              <a:gd name="connsiteX22" fmla="*/ 508158 w 508158"/>
              <a:gd name="connsiteY22" fmla="*/ 148263 h 309235"/>
              <a:gd name="connsiteX23" fmla="*/ 508158 w 508158"/>
              <a:gd name="connsiteY23" fmla="*/ 160967 h 309235"/>
              <a:gd name="connsiteX24" fmla="*/ 420774 w 508158"/>
              <a:gd name="connsiteY24" fmla="*/ 160967 h 309235"/>
              <a:gd name="connsiteX25" fmla="*/ 359522 w 508158"/>
              <a:gd name="connsiteY25" fmla="*/ 226304 h 309235"/>
              <a:gd name="connsiteX26" fmla="*/ 350544 w 508158"/>
              <a:gd name="connsiteY26" fmla="*/ 226604 h 309235"/>
              <a:gd name="connsiteX27" fmla="*/ 348774 w 508158"/>
              <a:gd name="connsiteY27" fmla="*/ 223706 h 309235"/>
              <a:gd name="connsiteX28" fmla="*/ 311120 w 508158"/>
              <a:gd name="connsiteY28" fmla="*/ 92080 h 309235"/>
              <a:gd name="connsiteX29" fmla="*/ 310999 w 508158"/>
              <a:gd name="connsiteY29" fmla="*/ 92080 h 309235"/>
              <a:gd name="connsiteX30" fmla="*/ 229707 w 508158"/>
              <a:gd name="connsiteY30" fmla="*/ 305151 h 309235"/>
              <a:gd name="connsiteX31" fmla="*/ 223774 w 508158"/>
              <a:gd name="connsiteY31" fmla="*/ 309235 h 309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08158" h="309235">
                <a:moveTo>
                  <a:pt x="223774" y="309235"/>
                </a:moveTo>
                <a:cubicBezTo>
                  <a:pt x="223596" y="309235"/>
                  <a:pt x="223425" y="309235"/>
                  <a:pt x="223247" y="309235"/>
                </a:cubicBezTo>
                <a:cubicBezTo>
                  <a:pt x="220421" y="309007"/>
                  <a:pt x="218088" y="306934"/>
                  <a:pt x="217530" y="304154"/>
                </a:cubicBezTo>
                <a:lnTo>
                  <a:pt x="162687" y="30879"/>
                </a:lnTo>
                <a:cubicBezTo>
                  <a:pt x="162687" y="30752"/>
                  <a:pt x="162604" y="30745"/>
                  <a:pt x="162566" y="30879"/>
                </a:cubicBezTo>
                <a:lnTo>
                  <a:pt x="119493" y="156680"/>
                </a:lnTo>
                <a:cubicBezTo>
                  <a:pt x="118613" y="159250"/>
                  <a:pt x="116195" y="160976"/>
                  <a:pt x="113478" y="160974"/>
                </a:cubicBezTo>
                <a:lnTo>
                  <a:pt x="0" y="160974"/>
                </a:lnTo>
                <a:lnTo>
                  <a:pt x="0" y="148270"/>
                </a:lnTo>
                <a:lnTo>
                  <a:pt x="108936" y="148270"/>
                </a:lnTo>
                <a:lnTo>
                  <a:pt x="158228" y="4302"/>
                </a:lnTo>
                <a:cubicBezTo>
                  <a:pt x="159361" y="982"/>
                  <a:pt x="162971" y="-791"/>
                  <a:pt x="166291" y="342"/>
                </a:cubicBezTo>
                <a:cubicBezTo>
                  <a:pt x="168433" y="1073"/>
                  <a:pt x="170025" y="2889"/>
                  <a:pt x="170468" y="5109"/>
                </a:cubicBezTo>
                <a:lnTo>
                  <a:pt x="225629" y="279870"/>
                </a:lnTo>
                <a:cubicBezTo>
                  <a:pt x="225629" y="279984"/>
                  <a:pt x="225705" y="279991"/>
                  <a:pt x="225749" y="279870"/>
                </a:cubicBezTo>
                <a:lnTo>
                  <a:pt x="305994" y="69543"/>
                </a:lnTo>
                <a:cubicBezTo>
                  <a:pt x="306930" y="66959"/>
                  <a:pt x="309456" y="65298"/>
                  <a:pt x="312200" y="65465"/>
                </a:cubicBezTo>
                <a:cubicBezTo>
                  <a:pt x="314933" y="65582"/>
                  <a:pt x="317285" y="67434"/>
                  <a:pt x="318037" y="70064"/>
                </a:cubicBezTo>
                <a:lnTo>
                  <a:pt x="357858" y="209344"/>
                </a:lnTo>
                <a:cubicBezTo>
                  <a:pt x="357858" y="209401"/>
                  <a:pt x="357921" y="209414"/>
                  <a:pt x="357966" y="209344"/>
                </a:cubicBezTo>
                <a:lnTo>
                  <a:pt x="413393" y="150271"/>
                </a:lnTo>
                <a:cubicBezTo>
                  <a:pt x="414595" y="148989"/>
                  <a:pt x="416273" y="148263"/>
                  <a:pt x="418030" y="148263"/>
                </a:cubicBezTo>
                <a:lnTo>
                  <a:pt x="508158" y="148263"/>
                </a:lnTo>
                <a:lnTo>
                  <a:pt x="508158" y="160967"/>
                </a:lnTo>
                <a:lnTo>
                  <a:pt x="420774" y="160967"/>
                </a:lnTo>
                <a:lnTo>
                  <a:pt x="359522" y="226304"/>
                </a:lnTo>
                <a:cubicBezTo>
                  <a:pt x="357125" y="228865"/>
                  <a:pt x="353106" y="229000"/>
                  <a:pt x="350544" y="226604"/>
                </a:cubicBezTo>
                <a:cubicBezTo>
                  <a:pt x="349702" y="225816"/>
                  <a:pt x="349090" y="224814"/>
                  <a:pt x="348774" y="223706"/>
                </a:cubicBezTo>
                <a:lnTo>
                  <a:pt x="311120" y="92080"/>
                </a:lnTo>
                <a:cubicBezTo>
                  <a:pt x="311120" y="91978"/>
                  <a:pt x="311037" y="91972"/>
                  <a:pt x="310999" y="92080"/>
                </a:cubicBezTo>
                <a:lnTo>
                  <a:pt x="229707" y="305151"/>
                </a:lnTo>
                <a:cubicBezTo>
                  <a:pt x="228767" y="307610"/>
                  <a:pt x="226407" y="309235"/>
                  <a:pt x="223774" y="309235"/>
                </a:cubicBezTo>
                <a:close/>
              </a:path>
            </a:pathLst>
          </a:custGeom>
          <a:solidFill>
            <a:schemeClr val="bg1"/>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TextBox 73">
            <a:extLst>
              <a:ext uri="{FF2B5EF4-FFF2-40B4-BE49-F238E27FC236}">
                <a16:creationId xmlns:a16="http://schemas.microsoft.com/office/drawing/2014/main" id="{A2C7C99F-03EF-72F1-CBA1-701DEA7AA3FE}"/>
              </a:ext>
            </a:extLst>
          </p:cNvPr>
          <p:cNvSpPr txBox="1"/>
          <p:nvPr/>
        </p:nvSpPr>
        <p:spPr>
          <a:xfrm>
            <a:off x="1671408" y="753684"/>
            <a:ext cx="2630673"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dirty="0">
                <a:ln>
                  <a:noFill/>
                </a:ln>
                <a:solidFill>
                  <a:prstClr val="white"/>
                </a:solidFill>
                <a:effectLst/>
                <a:uLnTx/>
                <a:uFillTx/>
                <a:latin typeface="Calibri"/>
                <a:ea typeface="+mn-ea"/>
                <a:cs typeface="+mn-cs"/>
              </a:rPr>
              <a:t>Establish Expected Mental Model </a:t>
            </a:r>
          </a:p>
        </p:txBody>
      </p:sp>
      <p:sp>
        <p:nvSpPr>
          <p:cNvPr id="79" name="Rectangle 78">
            <a:extLst>
              <a:ext uri="{FF2B5EF4-FFF2-40B4-BE49-F238E27FC236}">
                <a16:creationId xmlns:a16="http://schemas.microsoft.com/office/drawing/2014/main" id="{91F4C80D-13D2-AAA9-1BB9-8DA4A1A8F822}"/>
              </a:ext>
            </a:extLst>
          </p:cNvPr>
          <p:cNvSpPr/>
          <p:nvPr/>
        </p:nvSpPr>
        <p:spPr>
          <a:xfrm>
            <a:off x="5351586" y="934097"/>
            <a:ext cx="4989080" cy="369332"/>
          </a:xfrm>
          <a:prstGeom prst="rect">
            <a:avLst/>
          </a:prstGeom>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What should be understood?</a:t>
            </a:r>
            <a:endParaRPr kumimoji="0" lang="en-IN"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86" name="Rectangle 85">
            <a:extLst>
              <a:ext uri="{FF2B5EF4-FFF2-40B4-BE49-F238E27FC236}">
                <a16:creationId xmlns:a16="http://schemas.microsoft.com/office/drawing/2014/main" id="{AFE18F3D-0586-3ABF-357C-8693C7C1FA7F}"/>
              </a:ext>
            </a:extLst>
          </p:cNvPr>
          <p:cNvSpPr/>
          <p:nvPr/>
        </p:nvSpPr>
        <p:spPr>
          <a:xfrm rot="16200000">
            <a:off x="4261752" y="706688"/>
            <a:ext cx="1149077" cy="773282"/>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7" name="Rectangle 86">
            <a:extLst>
              <a:ext uri="{FF2B5EF4-FFF2-40B4-BE49-F238E27FC236}">
                <a16:creationId xmlns:a16="http://schemas.microsoft.com/office/drawing/2014/main" id="{C3A06B1A-50D1-85F4-03FD-BF4F629B21E5}"/>
              </a:ext>
            </a:extLst>
          </p:cNvPr>
          <p:cNvSpPr/>
          <p:nvPr/>
        </p:nvSpPr>
        <p:spPr>
          <a:xfrm rot="16200000">
            <a:off x="4261753" y="1874522"/>
            <a:ext cx="1149077" cy="77328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8" name="Rectangle 87">
            <a:extLst>
              <a:ext uri="{FF2B5EF4-FFF2-40B4-BE49-F238E27FC236}">
                <a16:creationId xmlns:a16="http://schemas.microsoft.com/office/drawing/2014/main" id="{2E226A9D-2A59-C605-4B0E-5F61B1791D46}"/>
              </a:ext>
            </a:extLst>
          </p:cNvPr>
          <p:cNvSpPr/>
          <p:nvPr/>
        </p:nvSpPr>
        <p:spPr>
          <a:xfrm rot="16200000">
            <a:off x="4261753" y="3042357"/>
            <a:ext cx="1149077" cy="77328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9" name="Rectangle 88">
            <a:extLst>
              <a:ext uri="{FF2B5EF4-FFF2-40B4-BE49-F238E27FC236}">
                <a16:creationId xmlns:a16="http://schemas.microsoft.com/office/drawing/2014/main" id="{A71C4F65-C5C8-6A11-C3B6-B563897E4DB4}"/>
              </a:ext>
            </a:extLst>
          </p:cNvPr>
          <p:cNvSpPr/>
          <p:nvPr/>
        </p:nvSpPr>
        <p:spPr>
          <a:xfrm rot="16200000">
            <a:off x="4261753" y="4210191"/>
            <a:ext cx="1149077" cy="77328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0" name="Rectangle 89">
            <a:extLst>
              <a:ext uri="{FF2B5EF4-FFF2-40B4-BE49-F238E27FC236}">
                <a16:creationId xmlns:a16="http://schemas.microsoft.com/office/drawing/2014/main" id="{5DCEA97F-7C9D-2B13-BB63-AA48B85D5B64}"/>
              </a:ext>
            </a:extLst>
          </p:cNvPr>
          <p:cNvSpPr/>
          <p:nvPr/>
        </p:nvSpPr>
        <p:spPr>
          <a:xfrm rot="16200000">
            <a:off x="4261751" y="5378029"/>
            <a:ext cx="1149077" cy="77328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9791349F-6910-5C64-A7ED-86317DAC76DA}"/>
              </a:ext>
            </a:extLst>
          </p:cNvPr>
          <p:cNvSpPr txBox="1"/>
          <p:nvPr/>
        </p:nvSpPr>
        <p:spPr>
          <a:xfrm>
            <a:off x="1671408" y="1921519"/>
            <a:ext cx="2630673"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dirty="0">
                <a:ln>
                  <a:noFill/>
                </a:ln>
                <a:solidFill>
                  <a:prstClr val="white"/>
                </a:solidFill>
                <a:effectLst/>
                <a:uLnTx/>
                <a:uFillTx/>
                <a:latin typeface="Calibri"/>
                <a:ea typeface="+mn-ea"/>
                <a:cs typeface="+mn-cs"/>
              </a:rPr>
              <a:t>Develop EMMS Diagnostic Matrix</a:t>
            </a:r>
          </a:p>
        </p:txBody>
      </p:sp>
      <p:sp>
        <p:nvSpPr>
          <p:cNvPr id="6" name="TextBox 5">
            <a:extLst>
              <a:ext uri="{FF2B5EF4-FFF2-40B4-BE49-F238E27FC236}">
                <a16:creationId xmlns:a16="http://schemas.microsoft.com/office/drawing/2014/main" id="{2493FDCF-6A92-7688-471A-132F10C3ED03}"/>
              </a:ext>
            </a:extLst>
          </p:cNvPr>
          <p:cNvSpPr txBox="1"/>
          <p:nvPr/>
        </p:nvSpPr>
        <p:spPr>
          <a:xfrm>
            <a:off x="1671408" y="3073856"/>
            <a:ext cx="2630673"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dirty="0">
                <a:ln>
                  <a:noFill/>
                </a:ln>
                <a:solidFill>
                  <a:prstClr val="white"/>
                </a:solidFill>
                <a:effectLst/>
                <a:uLnTx/>
                <a:uFillTx/>
                <a:latin typeface="Calibri"/>
                <a:ea typeface="+mn-ea"/>
                <a:cs typeface="+mn-cs"/>
              </a:rPr>
              <a:t>Elicit the individual mental models</a:t>
            </a:r>
          </a:p>
        </p:txBody>
      </p:sp>
      <p:sp>
        <p:nvSpPr>
          <p:cNvPr id="10" name="TextBox 9">
            <a:extLst>
              <a:ext uri="{FF2B5EF4-FFF2-40B4-BE49-F238E27FC236}">
                <a16:creationId xmlns:a16="http://schemas.microsoft.com/office/drawing/2014/main" id="{091FBD88-2BC1-105A-AF6B-28CE70A0D9BB}"/>
              </a:ext>
            </a:extLst>
          </p:cNvPr>
          <p:cNvSpPr txBox="1"/>
          <p:nvPr/>
        </p:nvSpPr>
        <p:spPr>
          <a:xfrm>
            <a:off x="1660007" y="5404342"/>
            <a:ext cx="2630673"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dirty="0">
                <a:ln>
                  <a:noFill/>
                </a:ln>
                <a:solidFill>
                  <a:prstClr val="white"/>
                </a:solidFill>
                <a:effectLst/>
                <a:uLnTx/>
                <a:uFillTx/>
                <a:latin typeface="Calibri"/>
                <a:ea typeface="+mn-ea"/>
                <a:cs typeface="+mn-cs"/>
              </a:rPr>
              <a:t>Measure impact of gaps on response</a:t>
            </a:r>
          </a:p>
        </p:txBody>
      </p:sp>
      <p:sp>
        <p:nvSpPr>
          <p:cNvPr id="22" name="Rectangle 21">
            <a:extLst>
              <a:ext uri="{FF2B5EF4-FFF2-40B4-BE49-F238E27FC236}">
                <a16:creationId xmlns:a16="http://schemas.microsoft.com/office/drawing/2014/main" id="{49099096-1087-8B5E-1911-94434E80D751}"/>
              </a:ext>
            </a:extLst>
          </p:cNvPr>
          <p:cNvSpPr/>
          <p:nvPr/>
        </p:nvSpPr>
        <p:spPr>
          <a:xfrm>
            <a:off x="5351586" y="5407239"/>
            <a:ext cx="5860549" cy="738664"/>
          </a:xfrm>
          <a:prstGeom prst="rect">
            <a:avLst/>
          </a:prstGeom>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Do gaps in understanding result in improper assessment of a response scene?</a:t>
            </a:r>
            <a:endParaRPr kumimoji="0" lang="en-IN"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24" name="Rectangle 23">
            <a:extLst>
              <a:ext uri="{FF2B5EF4-FFF2-40B4-BE49-F238E27FC236}">
                <a16:creationId xmlns:a16="http://schemas.microsoft.com/office/drawing/2014/main" id="{1D9AAC83-6D40-9CC6-A006-FA3D816029FF}"/>
              </a:ext>
            </a:extLst>
          </p:cNvPr>
          <p:cNvSpPr/>
          <p:nvPr/>
        </p:nvSpPr>
        <p:spPr>
          <a:xfrm>
            <a:off x="5351586" y="3256759"/>
            <a:ext cx="4989080" cy="369332"/>
          </a:xfrm>
          <a:prstGeom prst="rect">
            <a:avLst/>
          </a:prstGeom>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What do they actually understand?</a:t>
            </a:r>
            <a:endParaRPr kumimoji="0" lang="en-IN"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A6D6FF30-49CB-FEBF-C6BE-B25C87B68C97}"/>
              </a:ext>
            </a:extLst>
          </p:cNvPr>
          <p:cNvSpPr txBox="1"/>
          <p:nvPr/>
        </p:nvSpPr>
        <p:spPr>
          <a:xfrm>
            <a:off x="1726449" y="4065235"/>
            <a:ext cx="2630673" cy="110799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dirty="0">
                <a:ln>
                  <a:noFill/>
                </a:ln>
                <a:solidFill>
                  <a:prstClr val="white"/>
                </a:solidFill>
                <a:effectLst/>
                <a:uLnTx/>
                <a:uFillTx/>
                <a:latin typeface="Calibri"/>
                <a:ea typeface="+mn-ea"/>
                <a:cs typeface="+mn-cs"/>
              </a:rPr>
              <a:t>Identify and address gaps in understanding</a:t>
            </a:r>
          </a:p>
        </p:txBody>
      </p:sp>
      <p:sp>
        <p:nvSpPr>
          <p:cNvPr id="26" name="Rectangle 25">
            <a:extLst>
              <a:ext uri="{FF2B5EF4-FFF2-40B4-BE49-F238E27FC236}">
                <a16:creationId xmlns:a16="http://schemas.microsoft.com/office/drawing/2014/main" id="{DDB9E6DF-31A8-1987-B4DE-38986B3D3C0C}"/>
              </a:ext>
            </a:extLst>
          </p:cNvPr>
          <p:cNvSpPr/>
          <p:nvPr/>
        </p:nvSpPr>
        <p:spPr>
          <a:xfrm>
            <a:off x="5351586" y="4235716"/>
            <a:ext cx="5989451" cy="738664"/>
          </a:xfrm>
          <a:prstGeom prst="rect">
            <a:avLst/>
          </a:prstGeom>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Comparing the expected and individual mental models and addressing gaps.</a:t>
            </a:r>
            <a:endParaRPr kumimoji="0" lang="en-IN"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27" name="Rectangle 26">
            <a:extLst>
              <a:ext uri="{FF2B5EF4-FFF2-40B4-BE49-F238E27FC236}">
                <a16:creationId xmlns:a16="http://schemas.microsoft.com/office/drawing/2014/main" id="{D464DC96-53F9-D3DC-726D-8E4CD2F9DE95}"/>
              </a:ext>
            </a:extLst>
          </p:cNvPr>
          <p:cNvSpPr/>
          <p:nvPr/>
        </p:nvSpPr>
        <p:spPr>
          <a:xfrm>
            <a:off x="5351586" y="1923941"/>
            <a:ext cx="5748498" cy="738664"/>
          </a:xfrm>
          <a:prstGeom prst="rect">
            <a:avLst/>
          </a:prstGeom>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Develop crosswalk and mental model elicitation tools.</a:t>
            </a:r>
            <a:endParaRPr kumimoji="0" lang="en-IN"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14" name="Slide Number Placeholder 13">
            <a:extLst>
              <a:ext uri="{FF2B5EF4-FFF2-40B4-BE49-F238E27FC236}">
                <a16:creationId xmlns:a16="http://schemas.microsoft.com/office/drawing/2014/main" id="{76D8FF1E-3AA9-0DB2-63A9-A1CA7DE4701A}"/>
              </a:ext>
            </a:extLst>
          </p:cNvPr>
          <p:cNvSpPr>
            <a:spLocks noGrp="1"/>
          </p:cNvSpPr>
          <p:nvPr>
            <p:ph type="sldNum" sz="quarter" idx="12"/>
          </p:nvPr>
        </p:nvSpPr>
        <p:spPr/>
        <p:txBody>
          <a:bodyPr/>
          <a:lstStyle/>
          <a:p>
            <a:fld id="{B6F15528-21DE-4FAA-801E-634DDDAF4B2B}" type="slidenum">
              <a:rPr lang="en-US" smtClean="0"/>
              <a:pPr/>
              <a:t>28</a:t>
            </a:fld>
            <a:endParaRPr lang="en-US"/>
          </a:p>
        </p:txBody>
      </p:sp>
    </p:spTree>
    <p:extLst>
      <p:ext uri="{BB962C8B-B14F-4D97-AF65-F5344CB8AC3E}">
        <p14:creationId xmlns:p14="http://schemas.microsoft.com/office/powerpoint/2010/main" val="46368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74"/>
                                        </p:tgtEl>
                                      </p:cBhvr>
                                    </p:animEffect>
                                    <p:set>
                                      <p:cBhvr>
                                        <p:cTn id="13" dur="1" fill="hold">
                                          <p:stCondLst>
                                            <p:cond delay="499"/>
                                          </p:stCondLst>
                                        </p:cTn>
                                        <p:tgtEl>
                                          <p:spTgt spid="74"/>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86"/>
                                        </p:tgtEl>
                                      </p:cBhvr>
                                    </p:animEffect>
                                    <p:set>
                                      <p:cBhvr>
                                        <p:cTn id="16" dur="1" fill="hold">
                                          <p:stCondLst>
                                            <p:cond delay="499"/>
                                          </p:stCondLst>
                                        </p:cTn>
                                        <p:tgtEl>
                                          <p:spTgt spid="86"/>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79"/>
                                        </p:tgtEl>
                                      </p:cBhvr>
                                    </p:animEffect>
                                    <p:set>
                                      <p:cBhvr>
                                        <p:cTn id="22" dur="1" fill="hold">
                                          <p:stCondLst>
                                            <p:cond delay="499"/>
                                          </p:stCondLst>
                                        </p:cTn>
                                        <p:tgtEl>
                                          <p:spTgt spid="79"/>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87"/>
                                        </p:tgtEl>
                                      </p:cBhvr>
                                    </p:animEffect>
                                    <p:set>
                                      <p:cBhvr>
                                        <p:cTn id="31" dur="1" fill="hold">
                                          <p:stCondLst>
                                            <p:cond delay="499"/>
                                          </p:stCondLst>
                                        </p:cTn>
                                        <p:tgtEl>
                                          <p:spTgt spid="87"/>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7"/>
                                        </p:tgtEl>
                                      </p:cBhvr>
                                    </p:animEffect>
                                    <p:set>
                                      <p:cBhvr>
                                        <p:cTn id="34" dur="1" fill="hold">
                                          <p:stCondLst>
                                            <p:cond delay="499"/>
                                          </p:stCondLst>
                                        </p:cTn>
                                        <p:tgtEl>
                                          <p:spTgt spid="7"/>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16"/>
                                        </p:tgtEl>
                                      </p:cBhvr>
                                    </p:animEffect>
                                    <p:set>
                                      <p:cBhvr>
                                        <p:cTn id="40" dur="1" fill="hold">
                                          <p:stCondLst>
                                            <p:cond delay="499"/>
                                          </p:stCondLst>
                                        </p:cTn>
                                        <p:tgtEl>
                                          <p:spTgt spid="16"/>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89"/>
                                        </p:tgtEl>
                                      </p:cBhvr>
                                    </p:animEffect>
                                    <p:set>
                                      <p:cBhvr>
                                        <p:cTn id="43" dur="1" fill="hold">
                                          <p:stCondLst>
                                            <p:cond delay="499"/>
                                          </p:stCondLst>
                                        </p:cTn>
                                        <p:tgtEl>
                                          <p:spTgt spid="89"/>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15"/>
                                        </p:tgtEl>
                                      </p:cBhvr>
                                    </p:animEffect>
                                    <p:set>
                                      <p:cBhvr>
                                        <p:cTn id="46" dur="1" fill="hold">
                                          <p:stCondLst>
                                            <p:cond delay="499"/>
                                          </p:stCondLst>
                                        </p:cTn>
                                        <p:tgtEl>
                                          <p:spTgt spid="15"/>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21"/>
                                        </p:tgtEl>
                                      </p:cBhvr>
                                    </p:animEffect>
                                    <p:set>
                                      <p:cBhvr>
                                        <p:cTn id="49" dur="1" fill="hold">
                                          <p:stCondLst>
                                            <p:cond delay="499"/>
                                          </p:stCondLst>
                                        </p:cTn>
                                        <p:tgtEl>
                                          <p:spTgt spid="21"/>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90"/>
                                        </p:tgtEl>
                                      </p:cBhvr>
                                    </p:animEffect>
                                    <p:set>
                                      <p:cBhvr>
                                        <p:cTn id="55" dur="1" fill="hold">
                                          <p:stCondLst>
                                            <p:cond delay="499"/>
                                          </p:stCondLst>
                                        </p:cTn>
                                        <p:tgtEl>
                                          <p:spTgt spid="90"/>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7" grpId="0" animBg="1"/>
      <p:bldP spid="8" grpId="0" animBg="1"/>
      <p:bldP spid="9" grpId="0" animBg="1"/>
      <p:bldP spid="15" grpId="0" animBg="1"/>
      <p:bldP spid="16" grpId="0" animBg="1"/>
      <p:bldP spid="17" grpId="0" animBg="1"/>
      <p:bldP spid="19" grpId="0" animBg="1"/>
      <p:bldP spid="20" grpId="0" animBg="1"/>
      <p:bldP spid="21" grpId="0" animBg="1"/>
      <p:bldP spid="74" grpId="0"/>
      <p:bldP spid="79" grpId="0"/>
      <p:bldP spid="86" grpId="0" animBg="1"/>
      <p:bldP spid="87" grpId="0" animBg="1"/>
      <p:bldP spid="89" grpId="0" animBg="1"/>
      <p:bldP spid="9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p:spPr>
        <p:txBody>
          <a:bodyPr wrap="square" anchor="ctr">
            <a:normAutofit/>
          </a:bodyPr>
          <a:lstStyle/>
          <a:p>
            <a:r>
              <a:rPr lang="en-US" dirty="0"/>
              <a:t>Eliciting the Mental Model from individual HAZMAT Technicians</a:t>
            </a:r>
          </a:p>
        </p:txBody>
      </p:sp>
      <p:sp>
        <p:nvSpPr>
          <p:cNvPr id="11" name="TextBox 10">
            <a:extLst>
              <a:ext uri="{FF2B5EF4-FFF2-40B4-BE49-F238E27FC236}">
                <a16:creationId xmlns:a16="http://schemas.microsoft.com/office/drawing/2014/main" id="{2DD5EB30-3E45-8526-2A02-868816167837}"/>
              </a:ext>
            </a:extLst>
          </p:cNvPr>
          <p:cNvSpPr txBox="1"/>
          <p:nvPr/>
        </p:nvSpPr>
        <p:spPr>
          <a:xfrm>
            <a:off x="295421" y="1268887"/>
            <a:ext cx="5146843" cy="3893374"/>
          </a:xfrm>
          <a:prstGeom prst="rect">
            <a:avLst/>
          </a:prstGeom>
          <a:noFill/>
        </p:spPr>
        <p:txBody>
          <a:bodyPr wrap="square" rtlCol="0">
            <a:spAutoFit/>
          </a:bodyPr>
          <a:lstStyle/>
          <a:p>
            <a:r>
              <a:rPr lang="en-US" sz="2400" dirty="0">
                <a:latin typeface="Arial Narrow" panose="020B0606020202030204" pitchFamily="34" charset="0"/>
              </a:rPr>
              <a:t>Survey and Simulation Activities conducted in-person</a:t>
            </a:r>
          </a:p>
          <a:p>
            <a:endParaRPr lang="en-US" sz="1000" dirty="0">
              <a:latin typeface="Arial Narrow" panose="020B0606020202030204" pitchFamily="34" charset="0"/>
            </a:endParaRPr>
          </a:p>
          <a:p>
            <a:pPr marL="457200" indent="-457200">
              <a:buFont typeface="Arial" panose="020B0604020202020204" pitchFamily="34" charset="0"/>
              <a:buChar char="•"/>
            </a:pPr>
            <a:r>
              <a:rPr lang="en-US" sz="2000" dirty="0">
                <a:latin typeface="Arial Narrow" panose="020B0606020202030204" pitchFamily="34" charset="0"/>
              </a:rPr>
              <a:t>112 responders</a:t>
            </a:r>
          </a:p>
          <a:p>
            <a:pPr marL="1066785" lvl="1" indent="-457200">
              <a:spcAft>
                <a:spcPts val="600"/>
              </a:spcAft>
              <a:buFont typeface="Arial" panose="020B0604020202020204" pitchFamily="34" charset="0"/>
              <a:buChar char="•"/>
            </a:pPr>
            <a:r>
              <a:rPr lang="en-US" sz="2000" dirty="0">
                <a:latin typeface="Arial Narrow" panose="020B0606020202030204" pitchFamily="34" charset="0"/>
              </a:rPr>
              <a:t>Technician or Specialist level</a:t>
            </a:r>
          </a:p>
          <a:p>
            <a:pPr marL="457200" indent="-457200">
              <a:buFont typeface="Arial" panose="020B0604020202020204" pitchFamily="34" charset="0"/>
              <a:buChar char="•"/>
            </a:pPr>
            <a:r>
              <a:rPr lang="en-US" sz="2000" dirty="0">
                <a:latin typeface="Arial Narrow" panose="020B0606020202030204" pitchFamily="34" charset="0"/>
              </a:rPr>
              <a:t>Four fire departments across the nation</a:t>
            </a:r>
          </a:p>
          <a:p>
            <a:pPr marL="1066785" lvl="1" indent="-457200">
              <a:buFont typeface="Arial" panose="020B0604020202020204" pitchFamily="34" charset="0"/>
              <a:buChar char="•"/>
            </a:pPr>
            <a:r>
              <a:rPr lang="en-US" sz="2000" dirty="0">
                <a:latin typeface="Arial Narrow" panose="020B0606020202030204" pitchFamily="34" charset="0"/>
              </a:rPr>
              <a:t>NY, CA, TX, IA</a:t>
            </a:r>
          </a:p>
          <a:p>
            <a:pPr marL="1066785" lvl="1" indent="-457200">
              <a:buFont typeface="Arial" panose="020B0604020202020204" pitchFamily="34" charset="0"/>
              <a:buChar char="•"/>
            </a:pPr>
            <a:r>
              <a:rPr lang="en-US" sz="2000" dirty="0">
                <a:latin typeface="Arial Narrow" panose="020B0606020202030204" pitchFamily="34" charset="0"/>
              </a:rPr>
              <a:t>Large Urban Area Security Initiative (UASI) to midsize urban</a:t>
            </a:r>
          </a:p>
          <a:p>
            <a:endParaRPr lang="en-US" dirty="0">
              <a:latin typeface="Arial Narrow" panose="020B0606020202030204" pitchFamily="34" charset="0"/>
            </a:endParaRPr>
          </a:p>
          <a:p>
            <a:endParaRPr lang="en-US" dirty="0">
              <a:latin typeface="Arial Narrow" panose="020B0606020202030204" pitchFamily="34" charset="0"/>
            </a:endParaRPr>
          </a:p>
        </p:txBody>
      </p:sp>
      <p:sp>
        <p:nvSpPr>
          <p:cNvPr id="12" name="TextBox 11">
            <a:extLst>
              <a:ext uri="{FF2B5EF4-FFF2-40B4-BE49-F238E27FC236}">
                <a16:creationId xmlns:a16="http://schemas.microsoft.com/office/drawing/2014/main" id="{0F89C9C2-7180-3F13-859B-FFDA47E42B0F}"/>
              </a:ext>
            </a:extLst>
          </p:cNvPr>
          <p:cNvSpPr txBox="1"/>
          <p:nvPr/>
        </p:nvSpPr>
        <p:spPr>
          <a:xfrm>
            <a:off x="508782" y="4612912"/>
            <a:ext cx="5146842" cy="1200329"/>
          </a:xfrm>
          <a:prstGeom prst="rect">
            <a:avLst/>
          </a:prstGeom>
          <a:noFill/>
        </p:spPr>
        <p:txBody>
          <a:bodyPr wrap="square" rtlCol="0">
            <a:spAutoFit/>
          </a:bodyPr>
          <a:lstStyle/>
          <a:p>
            <a:pPr algn="ctr"/>
            <a:r>
              <a:rPr lang="en-US" sz="2400" dirty="0">
                <a:latin typeface="Arial Narrow" panose="020B0606020202030204" pitchFamily="34" charset="0"/>
              </a:rPr>
              <a:t>Data collected and analyzed using grounded theory methodology and reflexive thematic analysis</a:t>
            </a:r>
          </a:p>
        </p:txBody>
      </p:sp>
      <p:pic>
        <p:nvPicPr>
          <p:cNvPr id="14" name="Picture 13">
            <a:extLst>
              <a:ext uri="{FF2B5EF4-FFF2-40B4-BE49-F238E27FC236}">
                <a16:creationId xmlns:a16="http://schemas.microsoft.com/office/drawing/2014/main" id="{C8A6FE64-5408-DDA6-213D-7058D7C20D5A}"/>
              </a:ext>
            </a:extLst>
          </p:cNvPr>
          <p:cNvPicPr>
            <a:picLocks noChangeAspect="1"/>
          </p:cNvPicPr>
          <p:nvPr/>
        </p:nvPicPr>
        <p:blipFill>
          <a:blip r:embed="rId2"/>
          <a:stretch>
            <a:fillRect/>
          </a:stretch>
        </p:blipFill>
        <p:spPr>
          <a:xfrm>
            <a:off x="6263027" y="951533"/>
            <a:ext cx="3842414" cy="5782493"/>
          </a:xfrm>
          <a:prstGeom prst="rect">
            <a:avLst/>
          </a:prstGeom>
        </p:spPr>
      </p:pic>
      <p:sp>
        <p:nvSpPr>
          <p:cNvPr id="15" name="TextBox 14">
            <a:extLst>
              <a:ext uri="{FF2B5EF4-FFF2-40B4-BE49-F238E27FC236}">
                <a16:creationId xmlns:a16="http://schemas.microsoft.com/office/drawing/2014/main" id="{E8E097B1-9564-60B4-E362-0584D4DF5AAD}"/>
              </a:ext>
            </a:extLst>
          </p:cNvPr>
          <p:cNvSpPr txBox="1"/>
          <p:nvPr/>
        </p:nvSpPr>
        <p:spPr>
          <a:xfrm>
            <a:off x="10318801" y="5813241"/>
            <a:ext cx="1873199" cy="307777"/>
          </a:xfrm>
          <a:prstGeom prst="rect">
            <a:avLst/>
          </a:prstGeom>
          <a:noFill/>
        </p:spPr>
        <p:txBody>
          <a:bodyPr wrap="square" rtlCol="0">
            <a:spAutoFit/>
          </a:bodyPr>
          <a:lstStyle/>
          <a:p>
            <a:r>
              <a:rPr lang="en-US" sz="1400" dirty="0"/>
              <a:t>(Leek et al., 2024b)</a:t>
            </a:r>
          </a:p>
        </p:txBody>
      </p:sp>
      <p:sp>
        <p:nvSpPr>
          <p:cNvPr id="3" name="Slide Number Placeholder 2">
            <a:extLst>
              <a:ext uri="{FF2B5EF4-FFF2-40B4-BE49-F238E27FC236}">
                <a16:creationId xmlns:a16="http://schemas.microsoft.com/office/drawing/2014/main" id="{764E7FB2-88F0-F7FF-DE82-BF811CCDA6E3}"/>
              </a:ext>
            </a:extLst>
          </p:cNvPr>
          <p:cNvSpPr>
            <a:spLocks noGrp="1"/>
          </p:cNvSpPr>
          <p:nvPr>
            <p:ph type="sldNum" sz="quarter" idx="4"/>
          </p:nvPr>
        </p:nvSpPr>
        <p:spPr/>
        <p:txBody>
          <a:bodyPr/>
          <a:lstStyle/>
          <a:p>
            <a:pPr>
              <a:defRPr/>
            </a:pPr>
            <a:fld id="{D68E8870-17DE-45C4-A8DD-7644B2422933}" type="slidenum">
              <a:rPr lang="en-US" smtClean="0">
                <a:solidFill>
                  <a:srgbClr val="000000"/>
                </a:solidFill>
              </a:rPr>
              <a:pPr>
                <a:defRPr/>
              </a:pPr>
              <a:t>29</a:t>
            </a:fld>
            <a:endParaRPr lang="en-US" dirty="0">
              <a:solidFill>
                <a:srgbClr val="000000"/>
              </a:solidFill>
            </a:endParaRPr>
          </a:p>
        </p:txBody>
      </p:sp>
    </p:spTree>
    <p:extLst>
      <p:ext uri="{BB962C8B-B14F-4D97-AF65-F5344CB8AC3E}">
        <p14:creationId xmlns:p14="http://schemas.microsoft.com/office/powerpoint/2010/main" val="15175578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Tutorial Learning Objectives</a:t>
            </a:r>
          </a:p>
        </p:txBody>
      </p:sp>
      <p:sp>
        <p:nvSpPr>
          <p:cNvPr id="4" name="Content Placeholder 3"/>
          <p:cNvSpPr>
            <a:spLocks noGrp="1"/>
          </p:cNvSpPr>
          <p:nvPr>
            <p:ph sz="quarter" idx="11"/>
          </p:nvPr>
        </p:nvSpPr>
        <p:spPr>
          <a:xfrm>
            <a:off x="367823" y="2009257"/>
            <a:ext cx="11250613" cy="2839485"/>
          </a:xfrm>
        </p:spPr>
        <p:txBody>
          <a:bodyPr/>
          <a:lstStyle/>
          <a:p>
            <a:pPr marL="666747" indent="-514350">
              <a:spcBef>
                <a:spcPts val="0"/>
              </a:spcBef>
              <a:spcAft>
                <a:spcPts val="3000"/>
              </a:spcAft>
              <a:buAutoNum type="arabicPeriod"/>
            </a:pPr>
            <a:r>
              <a:rPr lang="en-US" sz="2400" dirty="0"/>
              <a:t>Articulate the role of the Expected Mental Model State (EMMS) Diagnostic Matrix in critical mission and Chemical, Biological, Radiological, Nuclear (CBRN) preparedness</a:t>
            </a:r>
          </a:p>
          <a:p>
            <a:pPr marL="666747" indent="-514350">
              <a:spcBef>
                <a:spcPts val="0"/>
              </a:spcBef>
              <a:spcAft>
                <a:spcPts val="3000"/>
              </a:spcAft>
              <a:buAutoNum type="arabicPeriod"/>
            </a:pPr>
            <a:r>
              <a:rPr lang="en-US" sz="2400" dirty="0"/>
              <a:t>Apply the EMMS Diagnostic Matrix and framework to identify gaps in responders' or soldiers’ mental models</a:t>
            </a:r>
          </a:p>
          <a:p>
            <a:pPr marL="666747" indent="-514350">
              <a:spcBef>
                <a:spcPts val="0"/>
              </a:spcBef>
              <a:spcAft>
                <a:spcPts val="3000"/>
              </a:spcAft>
              <a:buAutoNum type="arabicPeriod"/>
            </a:pPr>
            <a:r>
              <a:rPr lang="en-US" sz="2400" dirty="0"/>
              <a:t>Leverage insights from the EMMS Diagnostic Matrix to enhance CBRN Response Training</a:t>
            </a:r>
          </a:p>
          <a:p>
            <a:pPr marL="0" indent="0">
              <a:buNone/>
            </a:pPr>
            <a:endParaRPr lang="en-US" dirty="0"/>
          </a:p>
        </p:txBody>
      </p:sp>
      <p:sp>
        <p:nvSpPr>
          <p:cNvPr id="3" name="Slide Number Placeholder 2">
            <a:extLst>
              <a:ext uri="{FF2B5EF4-FFF2-40B4-BE49-F238E27FC236}">
                <a16:creationId xmlns:a16="http://schemas.microsoft.com/office/drawing/2014/main" id="{5DB854B8-4CB5-C582-EFD9-F0FC297CC28E}"/>
              </a:ext>
            </a:extLst>
          </p:cNvPr>
          <p:cNvSpPr>
            <a:spLocks noGrp="1"/>
          </p:cNvSpPr>
          <p:nvPr>
            <p:ph type="sldNum" sz="quarter" idx="10"/>
          </p:nvPr>
        </p:nvSpPr>
        <p:spPr/>
        <p:txBody>
          <a:bodyPr/>
          <a:lstStyle/>
          <a:p>
            <a:pPr>
              <a:defRPr/>
            </a:pPr>
            <a:fld id="{D68E8870-17DE-45C4-A8DD-7644B2422933}" type="slidenum">
              <a:rPr lang="en-US" smtClean="0"/>
              <a:pPr>
                <a:defRPr/>
              </a:pPr>
              <a:t>3</a:t>
            </a:fld>
            <a:endParaRPr lang="en-US" dirty="0"/>
          </a:p>
        </p:txBody>
      </p:sp>
    </p:spTree>
    <p:extLst>
      <p:ext uri="{BB962C8B-B14F-4D97-AF65-F5344CB8AC3E}">
        <p14:creationId xmlns:p14="http://schemas.microsoft.com/office/powerpoint/2010/main" val="6474845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p:spPr>
        <p:txBody>
          <a:bodyPr wrap="square" anchor="ctr">
            <a:normAutofit/>
          </a:bodyPr>
          <a:lstStyle/>
          <a:p>
            <a:r>
              <a:rPr lang="en-US" dirty="0"/>
              <a:t>Results from MMS Elicitation</a:t>
            </a:r>
          </a:p>
        </p:txBody>
      </p:sp>
      <p:sp>
        <p:nvSpPr>
          <p:cNvPr id="3" name="Freeform 2">
            <a:extLst>
              <a:ext uri="{FF2B5EF4-FFF2-40B4-BE49-F238E27FC236}">
                <a16:creationId xmlns:a16="http://schemas.microsoft.com/office/drawing/2014/main" id="{AD2778ED-35D1-E856-42B0-219700C49486}"/>
              </a:ext>
            </a:extLst>
          </p:cNvPr>
          <p:cNvSpPr/>
          <p:nvPr/>
        </p:nvSpPr>
        <p:spPr>
          <a:xfrm>
            <a:off x="1913525" y="1076655"/>
            <a:ext cx="8154176" cy="5044753"/>
          </a:xfrm>
          <a:custGeom>
            <a:avLst/>
            <a:gdLst/>
            <a:ahLst/>
            <a:cxnLst/>
            <a:rect l="l" t="t" r="r" b="b"/>
            <a:pathLst>
              <a:path w="11854792" h="6915290">
                <a:moveTo>
                  <a:pt x="0" y="0"/>
                </a:moveTo>
                <a:lnTo>
                  <a:pt x="11854792" y="0"/>
                </a:lnTo>
                <a:lnTo>
                  <a:pt x="11854792" y="6915290"/>
                </a:lnTo>
                <a:lnTo>
                  <a:pt x="0" y="6915290"/>
                </a:lnTo>
                <a:lnTo>
                  <a:pt x="0" y="0"/>
                </a:lnTo>
                <a:close/>
              </a:path>
            </a:pathLst>
          </a:custGeom>
          <a:blipFill>
            <a:blip r:embed="rId2"/>
            <a:stretch>
              <a:fillRect l="-683" t="-10966" r="-683"/>
            </a:stretch>
          </a:blipFill>
        </p:spPr>
        <p:txBody>
          <a:bodyPr/>
          <a:lstStyle/>
          <a:p>
            <a:endParaRPr lang="en-US" dirty="0"/>
          </a:p>
        </p:txBody>
      </p:sp>
      <p:sp>
        <p:nvSpPr>
          <p:cNvPr id="4" name="TextBox 3">
            <a:extLst>
              <a:ext uri="{FF2B5EF4-FFF2-40B4-BE49-F238E27FC236}">
                <a16:creationId xmlns:a16="http://schemas.microsoft.com/office/drawing/2014/main" id="{69442548-1E95-F7AC-A53E-A9A8DAB06EF9}"/>
              </a:ext>
            </a:extLst>
          </p:cNvPr>
          <p:cNvSpPr txBox="1"/>
          <p:nvPr/>
        </p:nvSpPr>
        <p:spPr>
          <a:xfrm>
            <a:off x="5884321" y="6073453"/>
            <a:ext cx="1737527" cy="307777"/>
          </a:xfrm>
          <a:prstGeom prst="rect">
            <a:avLst/>
          </a:prstGeom>
          <a:noFill/>
        </p:spPr>
        <p:txBody>
          <a:bodyPr wrap="none" rtlCol="0">
            <a:spAutoFit/>
          </a:bodyPr>
          <a:lstStyle/>
          <a:p>
            <a:r>
              <a:rPr lang="en-US" sz="1400" dirty="0"/>
              <a:t>(Leek et al., 2024b)</a:t>
            </a:r>
          </a:p>
        </p:txBody>
      </p:sp>
      <p:sp>
        <p:nvSpPr>
          <p:cNvPr id="5" name="Slide Number Placeholder 4">
            <a:extLst>
              <a:ext uri="{FF2B5EF4-FFF2-40B4-BE49-F238E27FC236}">
                <a16:creationId xmlns:a16="http://schemas.microsoft.com/office/drawing/2014/main" id="{37DE1426-2D96-F6B6-80DD-AFB6FEB2FC63}"/>
              </a:ext>
            </a:extLst>
          </p:cNvPr>
          <p:cNvSpPr>
            <a:spLocks noGrp="1"/>
          </p:cNvSpPr>
          <p:nvPr>
            <p:ph type="sldNum" sz="quarter" idx="4"/>
          </p:nvPr>
        </p:nvSpPr>
        <p:spPr/>
        <p:txBody>
          <a:bodyPr/>
          <a:lstStyle/>
          <a:p>
            <a:pPr>
              <a:defRPr/>
            </a:pPr>
            <a:fld id="{D68E8870-17DE-45C4-A8DD-7644B2422933}" type="slidenum">
              <a:rPr lang="en-US" smtClean="0">
                <a:solidFill>
                  <a:srgbClr val="000000"/>
                </a:solidFill>
              </a:rPr>
              <a:pPr>
                <a:defRPr/>
              </a:pPr>
              <a:t>30</a:t>
            </a:fld>
            <a:endParaRPr lang="en-US" dirty="0">
              <a:solidFill>
                <a:srgbClr val="000000"/>
              </a:solidFill>
            </a:endParaRPr>
          </a:p>
        </p:txBody>
      </p:sp>
    </p:spTree>
    <p:extLst>
      <p:ext uri="{BB962C8B-B14F-4D97-AF65-F5344CB8AC3E}">
        <p14:creationId xmlns:p14="http://schemas.microsoft.com/office/powerpoint/2010/main" val="5095430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7219" y="1"/>
            <a:ext cx="7416800" cy="833933"/>
          </a:xfrm>
        </p:spPr>
        <p:txBody>
          <a:bodyPr wrap="square" anchor="ctr">
            <a:normAutofit/>
          </a:bodyPr>
          <a:lstStyle/>
          <a:p>
            <a:r>
              <a:rPr lang="en-US" dirty="0"/>
              <a:t>DoD Perspectives</a:t>
            </a:r>
          </a:p>
        </p:txBody>
      </p:sp>
      <p:sp>
        <p:nvSpPr>
          <p:cNvPr id="4" name="Content Placeholder 3"/>
          <p:cNvSpPr>
            <a:spLocks noGrp="1"/>
          </p:cNvSpPr>
          <p:nvPr>
            <p:ph sz="half" idx="1"/>
          </p:nvPr>
        </p:nvSpPr>
        <p:spPr>
          <a:xfrm>
            <a:off x="301720" y="1547446"/>
            <a:ext cx="6902698" cy="4114800"/>
          </a:xfrm>
        </p:spPr>
        <p:txBody>
          <a:bodyPr wrap="square" anchor="t">
            <a:noAutofit/>
          </a:bodyPr>
          <a:lstStyle/>
          <a:p>
            <a:pPr marL="151765" indent="0" algn="ctr">
              <a:spcBef>
                <a:spcPts val="0"/>
              </a:spcBef>
              <a:spcAft>
                <a:spcPts val="600"/>
              </a:spcAft>
              <a:buNone/>
            </a:pPr>
            <a:endParaRPr lang="en-US" sz="2800" dirty="0"/>
          </a:p>
          <a:p>
            <a:pPr marL="151765" indent="0">
              <a:spcBef>
                <a:spcPts val="0"/>
              </a:spcBef>
              <a:spcAft>
                <a:spcPts val="600"/>
              </a:spcAft>
              <a:buNone/>
            </a:pPr>
            <a:r>
              <a:rPr lang="en-US" sz="2800" dirty="0">
                <a:latin typeface="Arial Narrow"/>
              </a:rPr>
              <a:t>How might these findings improve DoD preparedness?</a:t>
            </a:r>
          </a:p>
          <a:p>
            <a:pPr marL="151765" indent="0" algn="ctr">
              <a:spcBef>
                <a:spcPts val="0"/>
              </a:spcBef>
              <a:spcAft>
                <a:spcPts val="600"/>
              </a:spcAft>
              <a:buNone/>
            </a:pPr>
            <a:endParaRPr lang="en-US" sz="2800" dirty="0"/>
          </a:p>
          <a:p>
            <a:pPr marL="151765" indent="0">
              <a:spcBef>
                <a:spcPts val="0"/>
              </a:spcBef>
              <a:spcAft>
                <a:spcPts val="600"/>
              </a:spcAft>
              <a:buNone/>
            </a:pPr>
            <a:r>
              <a:rPr lang="en-US" sz="2800" dirty="0"/>
              <a:t>How might a specific military application of this framework result in different results?</a:t>
            </a:r>
          </a:p>
          <a:p>
            <a:pPr marL="1675765" lvl="2" indent="-457200">
              <a:spcBef>
                <a:spcPts val="0"/>
              </a:spcBef>
              <a:spcAft>
                <a:spcPts val="600"/>
              </a:spcAft>
            </a:pPr>
            <a:r>
              <a:rPr lang="en-US" sz="2200" dirty="0">
                <a:latin typeface="Arial Narrow" panose="020B0606020202030204" pitchFamily="34" charset="0"/>
              </a:rPr>
              <a:t>Different response environment</a:t>
            </a:r>
          </a:p>
          <a:p>
            <a:pPr marL="1675765" lvl="2" indent="-457200">
              <a:spcBef>
                <a:spcPts val="0"/>
              </a:spcBef>
              <a:spcAft>
                <a:spcPts val="600"/>
              </a:spcAft>
            </a:pPr>
            <a:r>
              <a:rPr lang="en-US" sz="2200" dirty="0">
                <a:latin typeface="Arial Narrow" panose="020B0606020202030204" pitchFamily="34" charset="0"/>
              </a:rPr>
              <a:t>Different operational environment</a:t>
            </a:r>
          </a:p>
          <a:p>
            <a:pPr marL="1675765" lvl="2" indent="-457200">
              <a:spcBef>
                <a:spcPts val="0"/>
              </a:spcBef>
              <a:spcAft>
                <a:spcPts val="600"/>
              </a:spcAft>
            </a:pPr>
            <a:r>
              <a:rPr lang="en-US" sz="2200" dirty="0">
                <a:latin typeface="Arial Narrow" panose="020B0606020202030204" pitchFamily="34" charset="0"/>
              </a:rPr>
              <a:t>Different mission objectives</a:t>
            </a:r>
          </a:p>
        </p:txBody>
      </p:sp>
      <p:pic>
        <p:nvPicPr>
          <p:cNvPr id="5" name="Picture 4" descr="Soldier in camouflage uniform waving">
            <a:extLst>
              <a:ext uri="{FF2B5EF4-FFF2-40B4-BE49-F238E27FC236}">
                <a16:creationId xmlns:a16="http://schemas.microsoft.com/office/drawing/2014/main" id="{4EF0127F-930A-E2D1-7566-54365D08A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5806"/>
          <a:stretch/>
        </p:blipFill>
        <p:spPr>
          <a:xfrm>
            <a:off x="7606519" y="1625032"/>
            <a:ext cx="3281875" cy="4037214"/>
          </a:xfrm>
          <a:prstGeom prst="rect">
            <a:avLst/>
          </a:prstGeom>
        </p:spPr>
      </p:pic>
      <p:sp>
        <p:nvSpPr>
          <p:cNvPr id="3" name="Slide Number Placeholder 2">
            <a:extLst>
              <a:ext uri="{FF2B5EF4-FFF2-40B4-BE49-F238E27FC236}">
                <a16:creationId xmlns:a16="http://schemas.microsoft.com/office/drawing/2014/main" id="{F792D61C-4A62-F3DB-3F5D-79A2AC04F750}"/>
              </a:ext>
            </a:extLst>
          </p:cNvPr>
          <p:cNvSpPr>
            <a:spLocks noGrp="1"/>
          </p:cNvSpPr>
          <p:nvPr>
            <p:ph type="sldNum" sz="quarter" idx="4"/>
          </p:nvPr>
        </p:nvSpPr>
        <p:spPr/>
        <p:txBody>
          <a:bodyPr/>
          <a:lstStyle/>
          <a:p>
            <a:pPr>
              <a:defRPr/>
            </a:pPr>
            <a:fld id="{D68E8870-17DE-45C4-A8DD-7644B2422933}" type="slidenum">
              <a:rPr lang="en-US" smtClean="0">
                <a:solidFill>
                  <a:srgbClr val="000000"/>
                </a:solidFill>
              </a:rPr>
              <a:pPr>
                <a:defRPr/>
              </a:pPr>
              <a:t>31</a:t>
            </a:fld>
            <a:endParaRPr lang="en-US" dirty="0">
              <a:solidFill>
                <a:srgbClr val="000000"/>
              </a:solidFill>
            </a:endParaRPr>
          </a:p>
        </p:txBody>
      </p:sp>
    </p:spTree>
    <p:extLst>
      <p:ext uri="{BB962C8B-B14F-4D97-AF65-F5344CB8AC3E}">
        <p14:creationId xmlns:p14="http://schemas.microsoft.com/office/powerpoint/2010/main" val="35669992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E37BE-4271-9586-1C9B-E980B4583283}"/>
              </a:ext>
            </a:extLst>
          </p:cNvPr>
          <p:cNvSpPr/>
          <p:nvPr/>
        </p:nvSpPr>
        <p:spPr>
          <a:xfrm rot="16200000">
            <a:off x="7444678" y="-2471443"/>
            <a:ext cx="1149077" cy="71295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0B3B092A-F73D-1F90-F23A-9A80AA7FDE02}"/>
              </a:ext>
            </a:extLst>
          </p:cNvPr>
          <p:cNvSpPr/>
          <p:nvPr/>
        </p:nvSpPr>
        <p:spPr>
          <a:xfrm rot="16200000">
            <a:off x="2184988" y="-574281"/>
            <a:ext cx="1149077" cy="33352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Oval 3">
            <a:extLst>
              <a:ext uri="{FF2B5EF4-FFF2-40B4-BE49-F238E27FC236}">
                <a16:creationId xmlns:a16="http://schemas.microsoft.com/office/drawing/2014/main" id="{819EB7C7-42A0-60F4-B789-D77F207C248E}"/>
              </a:ext>
            </a:extLst>
          </p:cNvPr>
          <p:cNvSpPr/>
          <p:nvPr/>
        </p:nvSpPr>
        <p:spPr>
          <a:xfrm>
            <a:off x="510946" y="499232"/>
            <a:ext cx="1188197" cy="1188197"/>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D59F3CFE-B0C4-22DE-552E-ED234631653A}"/>
              </a:ext>
            </a:extLst>
          </p:cNvPr>
          <p:cNvSpPr/>
          <p:nvPr/>
        </p:nvSpPr>
        <p:spPr>
          <a:xfrm rot="16200000">
            <a:off x="7444678" y="-1303608"/>
            <a:ext cx="1149077" cy="7129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D87BF14B-ABF5-7310-7326-9DBFB492228B}"/>
              </a:ext>
            </a:extLst>
          </p:cNvPr>
          <p:cNvSpPr/>
          <p:nvPr/>
        </p:nvSpPr>
        <p:spPr>
          <a:xfrm rot="16200000">
            <a:off x="2184988" y="593555"/>
            <a:ext cx="1149077" cy="33352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Oval 8">
            <a:extLst>
              <a:ext uri="{FF2B5EF4-FFF2-40B4-BE49-F238E27FC236}">
                <a16:creationId xmlns:a16="http://schemas.microsoft.com/office/drawing/2014/main" id="{481E61BD-132E-05EA-CA3F-31B224DD09E4}"/>
              </a:ext>
            </a:extLst>
          </p:cNvPr>
          <p:cNvSpPr/>
          <p:nvPr/>
        </p:nvSpPr>
        <p:spPr>
          <a:xfrm>
            <a:off x="510946" y="1667067"/>
            <a:ext cx="1188197" cy="118819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8FE83828-345C-C712-3FB0-543A42C5262D}"/>
              </a:ext>
            </a:extLst>
          </p:cNvPr>
          <p:cNvSpPr/>
          <p:nvPr/>
        </p:nvSpPr>
        <p:spPr>
          <a:xfrm rot="16200000">
            <a:off x="7444678" y="-135773"/>
            <a:ext cx="1149077" cy="71295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4CA9B5E8-FFDE-C9FC-3401-B0A18768BFB3}"/>
              </a:ext>
            </a:extLst>
          </p:cNvPr>
          <p:cNvSpPr/>
          <p:nvPr/>
        </p:nvSpPr>
        <p:spPr>
          <a:xfrm rot="16200000">
            <a:off x="2184988" y="1761390"/>
            <a:ext cx="1149077" cy="33352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Oval 12">
            <a:extLst>
              <a:ext uri="{FF2B5EF4-FFF2-40B4-BE49-F238E27FC236}">
                <a16:creationId xmlns:a16="http://schemas.microsoft.com/office/drawing/2014/main" id="{9FDDD8A2-E23D-F68B-0155-9B2A6850604C}"/>
              </a:ext>
            </a:extLst>
          </p:cNvPr>
          <p:cNvSpPr/>
          <p:nvPr/>
        </p:nvSpPr>
        <p:spPr>
          <a:xfrm>
            <a:off x="510946" y="2834902"/>
            <a:ext cx="1188197" cy="118819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74EBD703-0704-AD48-F5FA-8967C3831D1B}"/>
              </a:ext>
            </a:extLst>
          </p:cNvPr>
          <p:cNvSpPr/>
          <p:nvPr/>
        </p:nvSpPr>
        <p:spPr>
          <a:xfrm rot="16200000">
            <a:off x="7444678" y="1032062"/>
            <a:ext cx="1149077" cy="712954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4A88056F-D901-7B1F-5E43-14AD6CDD1C4E}"/>
              </a:ext>
            </a:extLst>
          </p:cNvPr>
          <p:cNvSpPr/>
          <p:nvPr/>
        </p:nvSpPr>
        <p:spPr>
          <a:xfrm rot="16200000">
            <a:off x="2184988" y="2929226"/>
            <a:ext cx="1149077" cy="333522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Oval 16">
            <a:extLst>
              <a:ext uri="{FF2B5EF4-FFF2-40B4-BE49-F238E27FC236}">
                <a16:creationId xmlns:a16="http://schemas.microsoft.com/office/drawing/2014/main" id="{66FEBBFE-DFA0-3840-A405-8BE6183C6E79}"/>
              </a:ext>
            </a:extLst>
          </p:cNvPr>
          <p:cNvSpPr/>
          <p:nvPr/>
        </p:nvSpPr>
        <p:spPr>
          <a:xfrm>
            <a:off x="510946" y="4002737"/>
            <a:ext cx="1188197" cy="118819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C157F71C-1E38-5260-01A9-4FB28D19FF41}"/>
              </a:ext>
            </a:extLst>
          </p:cNvPr>
          <p:cNvSpPr/>
          <p:nvPr/>
        </p:nvSpPr>
        <p:spPr>
          <a:xfrm rot="16200000">
            <a:off x="7444678" y="2199898"/>
            <a:ext cx="1149077" cy="71295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CD8989BA-22A2-1D31-C25D-732EC4E7121C}"/>
              </a:ext>
            </a:extLst>
          </p:cNvPr>
          <p:cNvSpPr/>
          <p:nvPr/>
        </p:nvSpPr>
        <p:spPr>
          <a:xfrm rot="16200000">
            <a:off x="2184988" y="4097062"/>
            <a:ext cx="1149077" cy="33352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Oval 20">
            <a:extLst>
              <a:ext uri="{FF2B5EF4-FFF2-40B4-BE49-F238E27FC236}">
                <a16:creationId xmlns:a16="http://schemas.microsoft.com/office/drawing/2014/main" id="{05F5F395-3681-D55C-474E-A01D575BB80E}"/>
              </a:ext>
            </a:extLst>
          </p:cNvPr>
          <p:cNvSpPr/>
          <p:nvPr/>
        </p:nvSpPr>
        <p:spPr>
          <a:xfrm>
            <a:off x="510946" y="5170573"/>
            <a:ext cx="1188197" cy="1188197"/>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Graphic 55" descr="Right pointing backhand index outline">
            <a:extLst>
              <a:ext uri="{FF2B5EF4-FFF2-40B4-BE49-F238E27FC236}">
                <a16:creationId xmlns:a16="http://schemas.microsoft.com/office/drawing/2014/main" id="{A868CE7B-39E5-BEF2-AEA5-18B3A0E920B0}"/>
              </a:ext>
            </a:extLst>
          </p:cNvPr>
          <p:cNvSpPr/>
          <p:nvPr/>
        </p:nvSpPr>
        <p:spPr>
          <a:xfrm rot="16200000">
            <a:off x="835080" y="909110"/>
            <a:ext cx="539929" cy="368438"/>
          </a:xfrm>
          <a:custGeom>
            <a:avLst/>
            <a:gdLst>
              <a:gd name="connsiteX0" fmla="*/ 750475 w 809641"/>
              <a:gd name="connsiteY0" fmla="*/ 133384 h 552485"/>
              <a:gd name="connsiteX1" fmla="*/ 368856 w 809641"/>
              <a:gd name="connsiteY1" fmla="*/ 133384 h 552485"/>
              <a:gd name="connsiteX2" fmla="*/ 368760 w 809641"/>
              <a:gd name="connsiteY2" fmla="*/ 133289 h 552485"/>
              <a:gd name="connsiteX3" fmla="*/ 368856 w 809641"/>
              <a:gd name="connsiteY3" fmla="*/ 133194 h 552485"/>
              <a:gd name="connsiteX4" fmla="*/ 457143 w 809641"/>
              <a:gd name="connsiteY4" fmla="*/ 113629 h 552485"/>
              <a:gd name="connsiteX5" fmla="*/ 492138 w 809641"/>
              <a:gd name="connsiteY5" fmla="*/ 92208 h 552485"/>
              <a:gd name="connsiteX6" fmla="*/ 481855 w 809641"/>
              <a:gd name="connsiteY6" fmla="*/ 11865 h 552485"/>
              <a:gd name="connsiteX7" fmla="*/ 472945 w 809641"/>
              <a:gd name="connsiteY7" fmla="*/ 6206 h 552485"/>
              <a:gd name="connsiteX8" fmla="*/ 432045 w 809641"/>
              <a:gd name="connsiteY8" fmla="*/ 1692 h 552485"/>
              <a:gd name="connsiteX9" fmla="*/ 176336 w 809641"/>
              <a:gd name="connsiteY9" fmla="*/ 58537 h 552485"/>
              <a:gd name="connsiteX10" fmla="*/ 144856 w 809641"/>
              <a:gd name="connsiteY10" fmla="*/ 79939 h 552485"/>
              <a:gd name="connsiteX11" fmla="*/ 66761 w 809641"/>
              <a:gd name="connsiteY11" fmla="*/ 181009 h 552485"/>
              <a:gd name="connsiteX12" fmla="*/ 0 w 809641"/>
              <a:gd name="connsiteY12" fmla="*/ 181009 h 552485"/>
              <a:gd name="connsiteX13" fmla="*/ 0 w 809641"/>
              <a:gd name="connsiteY13" fmla="*/ 200059 h 552485"/>
              <a:gd name="connsiteX14" fmla="*/ 71438 w 809641"/>
              <a:gd name="connsiteY14" fmla="*/ 200059 h 552485"/>
              <a:gd name="connsiteX15" fmla="*/ 78981 w 809641"/>
              <a:gd name="connsiteY15" fmla="*/ 196354 h 552485"/>
              <a:gd name="connsiteX16" fmla="*/ 159839 w 809641"/>
              <a:gd name="connsiteY16" fmla="*/ 91712 h 552485"/>
              <a:gd name="connsiteX17" fmla="*/ 181137 w 809641"/>
              <a:gd name="connsiteY17" fmla="*/ 76958 h 552485"/>
              <a:gd name="connsiteX18" fmla="*/ 436788 w 809641"/>
              <a:gd name="connsiteY18" fmla="*/ 20142 h 552485"/>
              <a:gd name="connsiteX19" fmla="*/ 462896 w 809641"/>
              <a:gd name="connsiteY19" fmla="*/ 22494 h 552485"/>
              <a:gd name="connsiteX20" fmla="*/ 481377 w 809641"/>
              <a:gd name="connsiteY20" fmla="*/ 73422 h 552485"/>
              <a:gd name="connsiteX21" fmla="*/ 455143 w 809641"/>
              <a:gd name="connsiteY21" fmla="*/ 94560 h 552485"/>
              <a:gd name="connsiteX22" fmla="*/ 278930 w 809641"/>
              <a:gd name="connsiteY22" fmla="*/ 133613 h 552485"/>
              <a:gd name="connsiteX23" fmla="*/ 271708 w 809641"/>
              <a:gd name="connsiteY23" fmla="*/ 144984 h 552485"/>
              <a:gd name="connsiteX24" fmla="*/ 280988 w 809641"/>
              <a:gd name="connsiteY24" fmla="*/ 152434 h 552485"/>
              <a:gd name="connsiteX25" fmla="*/ 750770 w 809641"/>
              <a:gd name="connsiteY25" fmla="*/ 152434 h 552485"/>
              <a:gd name="connsiteX26" fmla="*/ 790575 w 809641"/>
              <a:gd name="connsiteY26" fmla="*/ 189029 h 552485"/>
              <a:gd name="connsiteX27" fmla="*/ 754792 w 809641"/>
              <a:gd name="connsiteY27" fmla="*/ 228589 h 552485"/>
              <a:gd name="connsiteX28" fmla="*/ 752475 w 809641"/>
              <a:gd name="connsiteY28" fmla="*/ 228634 h 552485"/>
              <a:gd name="connsiteX29" fmla="*/ 495300 w 809641"/>
              <a:gd name="connsiteY29" fmla="*/ 228634 h 552485"/>
              <a:gd name="connsiteX30" fmla="*/ 486223 w 809641"/>
              <a:gd name="connsiteY30" fmla="*/ 238607 h 552485"/>
              <a:gd name="connsiteX31" fmla="*/ 496195 w 809641"/>
              <a:gd name="connsiteY31" fmla="*/ 247684 h 552485"/>
              <a:gd name="connsiteX32" fmla="*/ 521170 w 809641"/>
              <a:gd name="connsiteY32" fmla="*/ 253609 h 552485"/>
              <a:gd name="connsiteX33" fmla="*/ 505616 w 809641"/>
              <a:gd name="connsiteY33" fmla="*/ 341296 h 552485"/>
              <a:gd name="connsiteX34" fmla="*/ 498388 w 809641"/>
              <a:gd name="connsiteY34" fmla="*/ 352663 h 552485"/>
              <a:gd name="connsiteX35" fmla="*/ 500948 w 809641"/>
              <a:gd name="connsiteY35" fmla="*/ 357327 h 552485"/>
              <a:gd name="connsiteX36" fmla="*/ 514350 w 809641"/>
              <a:gd name="connsiteY36" fmla="*/ 390112 h 552485"/>
              <a:gd name="connsiteX37" fmla="*/ 464687 w 809641"/>
              <a:gd name="connsiteY37" fmla="*/ 438184 h 552485"/>
              <a:gd name="connsiteX38" fmla="*/ 461010 w 809641"/>
              <a:gd name="connsiteY38" fmla="*/ 438184 h 552485"/>
              <a:gd name="connsiteX39" fmla="*/ 451487 w 809641"/>
              <a:gd name="connsiteY39" fmla="*/ 447711 h 552485"/>
              <a:gd name="connsiteX40" fmla="*/ 454276 w 809641"/>
              <a:gd name="connsiteY40" fmla="*/ 454443 h 552485"/>
              <a:gd name="connsiteX41" fmla="*/ 466725 w 809641"/>
              <a:gd name="connsiteY41" fmla="*/ 486171 h 552485"/>
              <a:gd name="connsiteX42" fmla="*/ 417071 w 809641"/>
              <a:gd name="connsiteY42" fmla="*/ 533434 h 552485"/>
              <a:gd name="connsiteX43" fmla="*/ 247650 w 809641"/>
              <a:gd name="connsiteY43" fmla="*/ 533434 h 552485"/>
              <a:gd name="connsiteX44" fmla="*/ 119367 w 809641"/>
              <a:gd name="connsiteY44" fmla="*/ 488419 h 552485"/>
              <a:gd name="connsiteX45" fmla="*/ 47625 w 809641"/>
              <a:gd name="connsiteY45" fmla="*/ 457234 h 552485"/>
              <a:gd name="connsiteX46" fmla="*/ 0 w 809641"/>
              <a:gd name="connsiteY46" fmla="*/ 457234 h 552485"/>
              <a:gd name="connsiteX47" fmla="*/ 0 w 809641"/>
              <a:gd name="connsiteY47" fmla="*/ 476284 h 552485"/>
              <a:gd name="connsiteX48" fmla="*/ 47625 w 809641"/>
              <a:gd name="connsiteY48" fmla="*/ 476284 h 552485"/>
              <a:gd name="connsiteX49" fmla="*/ 107632 w 809641"/>
              <a:gd name="connsiteY49" fmla="*/ 503450 h 552485"/>
              <a:gd name="connsiteX50" fmla="*/ 247650 w 809641"/>
              <a:gd name="connsiteY50" fmla="*/ 552484 h 552485"/>
              <a:gd name="connsiteX51" fmla="*/ 416471 w 809641"/>
              <a:gd name="connsiteY51" fmla="*/ 552484 h 552485"/>
              <a:gd name="connsiteX52" fmla="*/ 485775 w 809641"/>
              <a:gd name="connsiteY52" fmla="*/ 484942 h 552485"/>
              <a:gd name="connsiteX53" fmla="*/ 478793 w 809641"/>
              <a:gd name="connsiteY53" fmla="*/ 456139 h 552485"/>
              <a:gd name="connsiteX54" fmla="*/ 532263 w 809641"/>
              <a:gd name="connsiteY54" fmla="*/ 377933 h 552485"/>
              <a:gd name="connsiteX55" fmla="*/ 523465 w 809641"/>
              <a:gd name="connsiteY55" fmla="*/ 355174 h 552485"/>
              <a:gd name="connsiteX56" fmla="*/ 555955 w 809641"/>
              <a:gd name="connsiteY56" fmla="*/ 267517 h 552485"/>
              <a:gd name="connsiteX57" fmla="*/ 542087 w 809641"/>
              <a:gd name="connsiteY57" fmla="*/ 247827 h 552485"/>
              <a:gd name="connsiteX58" fmla="*/ 542153 w 809641"/>
              <a:gd name="connsiteY58" fmla="*/ 247675 h 552485"/>
              <a:gd name="connsiteX59" fmla="*/ 752475 w 809641"/>
              <a:gd name="connsiteY59" fmla="*/ 247675 h 552485"/>
              <a:gd name="connsiteX60" fmla="*/ 809638 w 809641"/>
              <a:gd name="connsiteY60" fmla="*/ 191746 h 552485"/>
              <a:gd name="connsiteX61" fmla="*/ 809625 w 809641"/>
              <a:gd name="connsiteY61" fmla="*/ 189734 h 552485"/>
              <a:gd name="connsiteX62" fmla="*/ 750475 w 809641"/>
              <a:gd name="connsiteY62" fmla="*/ 133384 h 55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809641" h="552485">
                <a:moveTo>
                  <a:pt x="750475" y="133384"/>
                </a:moveTo>
                <a:lnTo>
                  <a:pt x="368856" y="133384"/>
                </a:lnTo>
                <a:cubicBezTo>
                  <a:pt x="368803" y="133384"/>
                  <a:pt x="368760" y="133341"/>
                  <a:pt x="368760" y="133289"/>
                </a:cubicBezTo>
                <a:cubicBezTo>
                  <a:pt x="368760" y="133237"/>
                  <a:pt x="368803" y="133194"/>
                  <a:pt x="368856" y="133194"/>
                </a:cubicBezTo>
                <a:lnTo>
                  <a:pt x="457143" y="113629"/>
                </a:lnTo>
                <a:cubicBezTo>
                  <a:pt x="470963" y="110822"/>
                  <a:pt x="483352" y="103239"/>
                  <a:pt x="492138" y="92208"/>
                </a:cubicBezTo>
                <a:cubicBezTo>
                  <a:pt x="511484" y="67183"/>
                  <a:pt x="506881" y="31212"/>
                  <a:pt x="481855" y="11865"/>
                </a:cubicBezTo>
                <a:cubicBezTo>
                  <a:pt x="479066" y="9709"/>
                  <a:pt x="476083" y="7814"/>
                  <a:pt x="472945" y="6206"/>
                </a:cubicBezTo>
                <a:cubicBezTo>
                  <a:pt x="460258" y="-31"/>
                  <a:pt x="445787" y="-1628"/>
                  <a:pt x="432045" y="1692"/>
                </a:cubicBezTo>
                <a:lnTo>
                  <a:pt x="176336" y="58537"/>
                </a:lnTo>
                <a:cubicBezTo>
                  <a:pt x="163900" y="62283"/>
                  <a:pt x="152913" y="69753"/>
                  <a:pt x="144856" y="79939"/>
                </a:cubicBezTo>
                <a:lnTo>
                  <a:pt x="66761" y="181009"/>
                </a:lnTo>
                <a:lnTo>
                  <a:pt x="0" y="181009"/>
                </a:lnTo>
                <a:lnTo>
                  <a:pt x="0" y="200059"/>
                </a:lnTo>
                <a:lnTo>
                  <a:pt x="71438" y="200059"/>
                </a:lnTo>
                <a:cubicBezTo>
                  <a:pt x="74390" y="200060"/>
                  <a:pt x="77177" y="198691"/>
                  <a:pt x="78981" y="196354"/>
                </a:cubicBezTo>
                <a:lnTo>
                  <a:pt x="159839" y="91712"/>
                </a:lnTo>
                <a:cubicBezTo>
                  <a:pt x="165304" y="84776"/>
                  <a:pt x="172723" y="79638"/>
                  <a:pt x="181137" y="76958"/>
                </a:cubicBezTo>
                <a:lnTo>
                  <a:pt x="436788" y="20142"/>
                </a:lnTo>
                <a:cubicBezTo>
                  <a:pt x="445512" y="18022"/>
                  <a:pt x="454691" y="18849"/>
                  <a:pt x="462896" y="22494"/>
                </a:cubicBezTo>
                <a:cubicBezTo>
                  <a:pt x="482063" y="31454"/>
                  <a:pt x="490337" y="54255"/>
                  <a:pt x="481377" y="73422"/>
                </a:cubicBezTo>
                <a:cubicBezTo>
                  <a:pt x="476366" y="84142"/>
                  <a:pt x="466683" y="91944"/>
                  <a:pt x="455143" y="94560"/>
                </a:cubicBezTo>
                <a:lnTo>
                  <a:pt x="278930" y="133613"/>
                </a:lnTo>
                <a:cubicBezTo>
                  <a:pt x="273796" y="134759"/>
                  <a:pt x="270562" y="139849"/>
                  <a:pt x="271708" y="144984"/>
                </a:cubicBezTo>
                <a:cubicBezTo>
                  <a:pt x="272678" y="149332"/>
                  <a:pt x="276533" y="152427"/>
                  <a:pt x="280988" y="152434"/>
                </a:cubicBezTo>
                <a:lnTo>
                  <a:pt x="750770" y="152434"/>
                </a:lnTo>
                <a:cubicBezTo>
                  <a:pt x="771674" y="152069"/>
                  <a:pt x="789186" y="168169"/>
                  <a:pt x="790575" y="189029"/>
                </a:cubicBezTo>
                <a:cubicBezTo>
                  <a:pt x="791618" y="209835"/>
                  <a:pt x="775597" y="227547"/>
                  <a:pt x="754792" y="228589"/>
                </a:cubicBezTo>
                <a:cubicBezTo>
                  <a:pt x="754020" y="228628"/>
                  <a:pt x="753248" y="228643"/>
                  <a:pt x="752475" y="228634"/>
                </a:cubicBezTo>
                <a:lnTo>
                  <a:pt x="495300" y="228634"/>
                </a:lnTo>
                <a:cubicBezTo>
                  <a:pt x="490039" y="228882"/>
                  <a:pt x="485975" y="233346"/>
                  <a:pt x="486223" y="238607"/>
                </a:cubicBezTo>
                <a:cubicBezTo>
                  <a:pt x="486470" y="243868"/>
                  <a:pt x="490935" y="247932"/>
                  <a:pt x="496195" y="247684"/>
                </a:cubicBezTo>
                <a:cubicBezTo>
                  <a:pt x="504977" y="246247"/>
                  <a:pt x="513969" y="248380"/>
                  <a:pt x="521170" y="253609"/>
                </a:cubicBezTo>
                <a:cubicBezTo>
                  <a:pt x="560556" y="286556"/>
                  <a:pt x="541039" y="333428"/>
                  <a:pt x="505616" y="341296"/>
                </a:cubicBezTo>
                <a:cubicBezTo>
                  <a:pt x="500481" y="342439"/>
                  <a:pt x="497245" y="347528"/>
                  <a:pt x="498388" y="352663"/>
                </a:cubicBezTo>
                <a:cubicBezTo>
                  <a:pt x="498781" y="354429"/>
                  <a:pt x="499669" y="356046"/>
                  <a:pt x="500948" y="357327"/>
                </a:cubicBezTo>
                <a:cubicBezTo>
                  <a:pt x="509558" y="366065"/>
                  <a:pt x="514373" y="377845"/>
                  <a:pt x="514350" y="390112"/>
                </a:cubicBezTo>
                <a:cubicBezTo>
                  <a:pt x="513610" y="416969"/>
                  <a:pt x="491554" y="438319"/>
                  <a:pt x="464687" y="438184"/>
                </a:cubicBezTo>
                <a:lnTo>
                  <a:pt x="461010" y="438184"/>
                </a:lnTo>
                <a:cubicBezTo>
                  <a:pt x="455749" y="438185"/>
                  <a:pt x="451486" y="442451"/>
                  <a:pt x="451487" y="447711"/>
                </a:cubicBezTo>
                <a:cubicBezTo>
                  <a:pt x="451488" y="450236"/>
                  <a:pt x="452491" y="452658"/>
                  <a:pt x="454276" y="454443"/>
                </a:cubicBezTo>
                <a:cubicBezTo>
                  <a:pt x="462525" y="462914"/>
                  <a:pt x="467014" y="474351"/>
                  <a:pt x="466725" y="486171"/>
                </a:cubicBezTo>
                <a:cubicBezTo>
                  <a:pt x="465472" y="512667"/>
                  <a:pt x="443596" y="533490"/>
                  <a:pt x="417071" y="533434"/>
                </a:cubicBezTo>
                <a:lnTo>
                  <a:pt x="247650" y="533434"/>
                </a:lnTo>
                <a:cubicBezTo>
                  <a:pt x="177060" y="533434"/>
                  <a:pt x="146409" y="509527"/>
                  <a:pt x="119367" y="488419"/>
                </a:cubicBezTo>
                <a:cubicBezTo>
                  <a:pt x="98812" y="472389"/>
                  <a:pt x="79391" y="457234"/>
                  <a:pt x="47625" y="457234"/>
                </a:cubicBezTo>
                <a:lnTo>
                  <a:pt x="0" y="457234"/>
                </a:lnTo>
                <a:lnTo>
                  <a:pt x="0" y="476284"/>
                </a:lnTo>
                <a:lnTo>
                  <a:pt x="47625" y="476284"/>
                </a:lnTo>
                <a:cubicBezTo>
                  <a:pt x="72838" y="476284"/>
                  <a:pt x="88202" y="488267"/>
                  <a:pt x="107632" y="503450"/>
                </a:cubicBezTo>
                <a:cubicBezTo>
                  <a:pt x="135655" y="525300"/>
                  <a:pt x="170498" y="552484"/>
                  <a:pt x="247650" y="552484"/>
                </a:cubicBezTo>
                <a:lnTo>
                  <a:pt x="416471" y="552484"/>
                </a:lnTo>
                <a:cubicBezTo>
                  <a:pt x="454147" y="552690"/>
                  <a:pt x="485010" y="522611"/>
                  <a:pt x="485775" y="484942"/>
                </a:cubicBezTo>
                <a:cubicBezTo>
                  <a:pt x="485709" y="474930"/>
                  <a:pt x="483319" y="465070"/>
                  <a:pt x="478793" y="456139"/>
                </a:cubicBezTo>
                <a:cubicBezTo>
                  <a:pt x="515154" y="449308"/>
                  <a:pt x="539093" y="414294"/>
                  <a:pt x="532263" y="377933"/>
                </a:cubicBezTo>
                <a:cubicBezTo>
                  <a:pt x="530748" y="369872"/>
                  <a:pt x="527766" y="362158"/>
                  <a:pt x="523465" y="355174"/>
                </a:cubicBezTo>
                <a:cubicBezTo>
                  <a:pt x="556643" y="339940"/>
                  <a:pt x="571190" y="300695"/>
                  <a:pt x="555955" y="267517"/>
                </a:cubicBezTo>
                <a:cubicBezTo>
                  <a:pt x="552577" y="260160"/>
                  <a:pt x="547876" y="253486"/>
                  <a:pt x="542087" y="247827"/>
                </a:cubicBezTo>
                <a:cubicBezTo>
                  <a:pt x="542001" y="247741"/>
                  <a:pt x="542030" y="247675"/>
                  <a:pt x="542153" y="247675"/>
                </a:cubicBezTo>
                <a:lnTo>
                  <a:pt x="752475" y="247675"/>
                </a:lnTo>
                <a:cubicBezTo>
                  <a:pt x="783705" y="248016"/>
                  <a:pt x="809298" y="222975"/>
                  <a:pt x="809638" y="191746"/>
                </a:cubicBezTo>
                <a:cubicBezTo>
                  <a:pt x="809646" y="191075"/>
                  <a:pt x="809641" y="190405"/>
                  <a:pt x="809625" y="189734"/>
                </a:cubicBezTo>
                <a:cubicBezTo>
                  <a:pt x="808489" y="158002"/>
                  <a:pt x="782225" y="132981"/>
                  <a:pt x="750475" y="133384"/>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7" name="Graphic 58" descr="Teacher outline">
            <a:extLst>
              <a:ext uri="{FF2B5EF4-FFF2-40B4-BE49-F238E27FC236}">
                <a16:creationId xmlns:a16="http://schemas.microsoft.com/office/drawing/2014/main" id="{B8B2B650-FC70-916D-B293-F7D1B361E475}"/>
              </a:ext>
            </a:extLst>
          </p:cNvPr>
          <p:cNvGrpSpPr/>
          <p:nvPr/>
        </p:nvGrpSpPr>
        <p:grpSpPr>
          <a:xfrm>
            <a:off x="829512" y="2073838"/>
            <a:ext cx="551062" cy="374652"/>
            <a:chOff x="3470554" y="3619500"/>
            <a:chExt cx="826336" cy="561804"/>
          </a:xfrm>
          <a:solidFill>
            <a:schemeClr val="bg1"/>
          </a:solidFill>
        </p:grpSpPr>
        <p:sp>
          <p:nvSpPr>
            <p:cNvPr id="58" name="Freeform: Shape 57">
              <a:extLst>
                <a:ext uri="{FF2B5EF4-FFF2-40B4-BE49-F238E27FC236}">
                  <a16:creationId xmlns:a16="http://schemas.microsoft.com/office/drawing/2014/main" id="{761965D6-CE13-4B94-19D4-AE2207084957}"/>
                </a:ext>
              </a:extLst>
            </p:cNvPr>
            <p:cNvSpPr/>
            <p:nvPr/>
          </p:nvSpPr>
          <p:spPr>
            <a:xfrm>
              <a:off x="3630141" y="3619500"/>
              <a:ext cx="666750" cy="457200"/>
            </a:xfrm>
            <a:custGeom>
              <a:avLst/>
              <a:gdLst>
                <a:gd name="connsiteX0" fmla="*/ 619125 w 666750"/>
                <a:gd name="connsiteY0" fmla="*/ 0 h 457200"/>
                <a:gd name="connsiteX1" fmla="*/ 47625 w 666750"/>
                <a:gd name="connsiteY1" fmla="*/ 0 h 457200"/>
                <a:gd name="connsiteX2" fmla="*/ 0 w 666750"/>
                <a:gd name="connsiteY2" fmla="*/ 47625 h 457200"/>
                <a:gd name="connsiteX3" fmla="*/ 0 w 666750"/>
                <a:gd name="connsiteY3" fmla="*/ 183956 h 457200"/>
                <a:gd name="connsiteX4" fmla="*/ 19050 w 666750"/>
                <a:gd name="connsiteY4" fmla="*/ 181213 h 457200"/>
                <a:gd name="connsiteX5" fmla="*/ 19050 w 666750"/>
                <a:gd name="connsiteY5" fmla="*/ 47625 h 457200"/>
                <a:gd name="connsiteX6" fmla="*/ 47625 w 666750"/>
                <a:gd name="connsiteY6" fmla="*/ 19050 h 457200"/>
                <a:gd name="connsiteX7" fmla="*/ 619125 w 666750"/>
                <a:gd name="connsiteY7" fmla="*/ 19050 h 457200"/>
                <a:gd name="connsiteX8" fmla="*/ 647700 w 666750"/>
                <a:gd name="connsiteY8" fmla="*/ 47625 h 457200"/>
                <a:gd name="connsiteX9" fmla="*/ 647700 w 666750"/>
                <a:gd name="connsiteY9" fmla="*/ 409575 h 457200"/>
                <a:gd name="connsiteX10" fmla="*/ 619125 w 666750"/>
                <a:gd name="connsiteY10" fmla="*/ 438150 h 457200"/>
                <a:gd name="connsiteX11" fmla="*/ 250860 w 666750"/>
                <a:gd name="connsiteY11" fmla="*/ 438150 h 457200"/>
                <a:gd name="connsiteX12" fmla="*/ 233086 w 666750"/>
                <a:gd name="connsiteY12" fmla="*/ 457200 h 457200"/>
                <a:gd name="connsiteX13" fmla="*/ 619125 w 666750"/>
                <a:gd name="connsiteY13" fmla="*/ 457200 h 457200"/>
                <a:gd name="connsiteX14" fmla="*/ 666750 w 666750"/>
                <a:gd name="connsiteY14" fmla="*/ 409575 h 457200"/>
                <a:gd name="connsiteX15" fmla="*/ 666750 w 666750"/>
                <a:gd name="connsiteY15" fmla="*/ 47625 h 457200"/>
                <a:gd name="connsiteX16" fmla="*/ 619125 w 666750"/>
                <a:gd name="connsiteY1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6750" h="457200">
                  <a:moveTo>
                    <a:pt x="619125" y="0"/>
                  </a:moveTo>
                  <a:lnTo>
                    <a:pt x="47625" y="0"/>
                  </a:lnTo>
                  <a:cubicBezTo>
                    <a:pt x="21335" y="31"/>
                    <a:pt x="31" y="21335"/>
                    <a:pt x="0" y="47625"/>
                  </a:cubicBezTo>
                  <a:lnTo>
                    <a:pt x="0" y="183956"/>
                  </a:lnTo>
                  <a:cubicBezTo>
                    <a:pt x="6247" y="182434"/>
                    <a:pt x="12626" y="181515"/>
                    <a:pt x="19050" y="181213"/>
                  </a:cubicBezTo>
                  <a:lnTo>
                    <a:pt x="19050" y="47625"/>
                  </a:lnTo>
                  <a:cubicBezTo>
                    <a:pt x="19050" y="31843"/>
                    <a:pt x="31843" y="19050"/>
                    <a:pt x="47625" y="19050"/>
                  </a:cubicBezTo>
                  <a:lnTo>
                    <a:pt x="619125" y="19050"/>
                  </a:lnTo>
                  <a:cubicBezTo>
                    <a:pt x="634907" y="19050"/>
                    <a:pt x="647700" y="31843"/>
                    <a:pt x="647700" y="47625"/>
                  </a:cubicBezTo>
                  <a:lnTo>
                    <a:pt x="647700" y="409575"/>
                  </a:lnTo>
                  <a:cubicBezTo>
                    <a:pt x="647700" y="425357"/>
                    <a:pt x="634907" y="438150"/>
                    <a:pt x="619125" y="438150"/>
                  </a:cubicBezTo>
                  <a:lnTo>
                    <a:pt x="250860" y="438150"/>
                  </a:lnTo>
                  <a:lnTo>
                    <a:pt x="233086" y="457200"/>
                  </a:lnTo>
                  <a:lnTo>
                    <a:pt x="619125" y="457200"/>
                  </a:lnTo>
                  <a:cubicBezTo>
                    <a:pt x="645415" y="457169"/>
                    <a:pt x="666719" y="435865"/>
                    <a:pt x="666750" y="409575"/>
                  </a:cubicBezTo>
                  <a:lnTo>
                    <a:pt x="666750" y="47625"/>
                  </a:lnTo>
                  <a:cubicBezTo>
                    <a:pt x="666719" y="21335"/>
                    <a:pt x="645415" y="31"/>
                    <a:pt x="619125"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Freeform: Shape 58">
              <a:extLst>
                <a:ext uri="{FF2B5EF4-FFF2-40B4-BE49-F238E27FC236}">
                  <a16:creationId xmlns:a16="http://schemas.microsoft.com/office/drawing/2014/main" id="{E02AFDA8-C545-4D72-9A40-5CD725DB4035}"/>
                </a:ext>
              </a:extLst>
            </p:cNvPr>
            <p:cNvSpPr/>
            <p:nvPr/>
          </p:nvSpPr>
          <p:spPr>
            <a:xfrm>
              <a:off x="3470554" y="3867690"/>
              <a:ext cx="502516" cy="313614"/>
            </a:xfrm>
            <a:custGeom>
              <a:avLst/>
              <a:gdLst>
                <a:gd name="connsiteX0" fmla="*/ 502487 w 502516"/>
                <a:gd name="connsiteY0" fmla="*/ 43932 h 313614"/>
                <a:gd name="connsiteX1" fmla="*/ 455444 w 502516"/>
                <a:gd name="connsiteY1" fmla="*/ 28 h 313614"/>
                <a:gd name="connsiteX2" fmla="*/ 423734 w 502516"/>
                <a:gd name="connsiteY2" fmla="*/ 14471 h 313614"/>
                <a:gd name="connsiteX3" fmla="*/ 290184 w 502516"/>
                <a:gd name="connsiteY3" fmla="*/ 158299 h 313614"/>
                <a:gd name="connsiteX4" fmla="*/ 184180 w 502516"/>
                <a:gd name="connsiteY4" fmla="*/ 132943 h 313614"/>
                <a:gd name="connsiteX5" fmla="*/ 183428 w 502516"/>
                <a:gd name="connsiteY5" fmla="*/ 132791 h 313614"/>
                <a:gd name="connsiteX6" fmla="*/ 181304 w 502516"/>
                <a:gd name="connsiteY6" fmla="*/ 132867 h 313614"/>
                <a:gd name="connsiteX7" fmla="*/ 178665 w 502516"/>
                <a:gd name="connsiteY7" fmla="*/ 132791 h 313614"/>
                <a:gd name="connsiteX8" fmla="*/ 177713 w 502516"/>
                <a:gd name="connsiteY8" fmla="*/ 132991 h 313614"/>
                <a:gd name="connsiteX9" fmla="*/ 51307 w 502516"/>
                <a:gd name="connsiteY9" fmla="*/ 170138 h 313614"/>
                <a:gd name="connsiteX10" fmla="*/ 22732 w 502516"/>
                <a:gd name="connsiteY10" fmla="*/ 209277 h 313614"/>
                <a:gd name="connsiteX11" fmla="*/ 329 w 502516"/>
                <a:gd name="connsiteY11" fmla="*/ 292258 h 313614"/>
                <a:gd name="connsiteX12" fmla="*/ 7044 w 502516"/>
                <a:gd name="connsiteY12" fmla="*/ 303927 h 313614"/>
                <a:gd name="connsiteX13" fmla="*/ 9540 w 502516"/>
                <a:gd name="connsiteY13" fmla="*/ 304260 h 313614"/>
                <a:gd name="connsiteX14" fmla="*/ 18731 w 502516"/>
                <a:gd name="connsiteY14" fmla="*/ 297211 h 313614"/>
                <a:gd name="connsiteX15" fmla="*/ 41096 w 502516"/>
                <a:gd name="connsiteY15" fmla="*/ 214268 h 313614"/>
                <a:gd name="connsiteX16" fmla="*/ 61670 w 502516"/>
                <a:gd name="connsiteY16" fmla="*/ 186150 h 313614"/>
                <a:gd name="connsiteX17" fmla="*/ 181199 w 502516"/>
                <a:gd name="connsiteY17" fmla="*/ 151965 h 313614"/>
                <a:gd name="connsiteX18" fmla="*/ 287612 w 502516"/>
                <a:gd name="connsiteY18" fmla="*/ 178530 h 313614"/>
                <a:gd name="connsiteX19" fmla="*/ 299157 w 502516"/>
                <a:gd name="connsiteY19" fmla="*/ 176625 h 313614"/>
                <a:gd name="connsiteX20" fmla="*/ 437641 w 502516"/>
                <a:gd name="connsiteY20" fmla="*/ 27444 h 313614"/>
                <a:gd name="connsiteX21" fmla="*/ 475031 w 502516"/>
                <a:gd name="connsiteY21" fmla="*/ 26163 h 313614"/>
                <a:gd name="connsiteX22" fmla="*/ 476312 w 502516"/>
                <a:gd name="connsiteY22" fmla="*/ 63554 h 313614"/>
                <a:gd name="connsiteX23" fmla="*/ 257866 w 502516"/>
                <a:gd name="connsiteY23" fmla="*/ 297592 h 313614"/>
                <a:gd name="connsiteX24" fmla="*/ 258337 w 502516"/>
                <a:gd name="connsiteY24" fmla="*/ 311056 h 313614"/>
                <a:gd name="connsiteX25" fmla="*/ 271801 w 502516"/>
                <a:gd name="connsiteY25" fmla="*/ 310585 h 313614"/>
                <a:gd name="connsiteX26" fmla="*/ 490247 w 502516"/>
                <a:gd name="connsiteY26" fmla="*/ 76546 h 313614"/>
                <a:gd name="connsiteX27" fmla="*/ 502487 w 502516"/>
                <a:gd name="connsiteY27" fmla="*/ 43932 h 31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516" h="313614">
                  <a:moveTo>
                    <a:pt x="502487" y="43932"/>
                  </a:moveTo>
                  <a:cubicBezTo>
                    <a:pt x="501620" y="18818"/>
                    <a:pt x="480558" y="-839"/>
                    <a:pt x="455444" y="28"/>
                  </a:cubicBezTo>
                  <a:cubicBezTo>
                    <a:pt x="443377" y="444"/>
                    <a:pt x="431969" y="5640"/>
                    <a:pt x="423734" y="14471"/>
                  </a:cubicBezTo>
                  <a:lnTo>
                    <a:pt x="290184" y="158299"/>
                  </a:lnTo>
                  <a:cubicBezTo>
                    <a:pt x="257173" y="142073"/>
                    <a:pt x="220960" y="133412"/>
                    <a:pt x="184180" y="132943"/>
                  </a:cubicBezTo>
                  <a:cubicBezTo>
                    <a:pt x="183923" y="132943"/>
                    <a:pt x="183695" y="132791"/>
                    <a:pt x="183428" y="132791"/>
                  </a:cubicBezTo>
                  <a:cubicBezTo>
                    <a:pt x="182714" y="132791"/>
                    <a:pt x="182018" y="132858"/>
                    <a:pt x="181304" y="132867"/>
                  </a:cubicBezTo>
                  <a:cubicBezTo>
                    <a:pt x="180418" y="132867"/>
                    <a:pt x="179551" y="132791"/>
                    <a:pt x="178665" y="132791"/>
                  </a:cubicBezTo>
                  <a:cubicBezTo>
                    <a:pt x="178344" y="132839"/>
                    <a:pt x="178026" y="132906"/>
                    <a:pt x="177713" y="132991"/>
                  </a:cubicBezTo>
                  <a:cubicBezTo>
                    <a:pt x="132959" y="133481"/>
                    <a:pt x="89210" y="146337"/>
                    <a:pt x="51307" y="170138"/>
                  </a:cubicBezTo>
                  <a:cubicBezTo>
                    <a:pt x="37286" y="179220"/>
                    <a:pt x="27111" y="193157"/>
                    <a:pt x="22732" y="209277"/>
                  </a:cubicBezTo>
                  <a:lnTo>
                    <a:pt x="329" y="292258"/>
                  </a:lnTo>
                  <a:cubicBezTo>
                    <a:pt x="-1036" y="297334"/>
                    <a:pt x="1970" y="302556"/>
                    <a:pt x="7044" y="303927"/>
                  </a:cubicBezTo>
                  <a:cubicBezTo>
                    <a:pt x="7857" y="304148"/>
                    <a:pt x="8697" y="304261"/>
                    <a:pt x="9540" y="304260"/>
                  </a:cubicBezTo>
                  <a:cubicBezTo>
                    <a:pt x="13844" y="304257"/>
                    <a:pt x="17612" y="301368"/>
                    <a:pt x="18731" y="297211"/>
                  </a:cubicBezTo>
                  <a:lnTo>
                    <a:pt x="41096" y="214268"/>
                  </a:lnTo>
                  <a:cubicBezTo>
                    <a:pt x="44254" y="202680"/>
                    <a:pt x="51581" y="192666"/>
                    <a:pt x="61670" y="186150"/>
                  </a:cubicBezTo>
                  <a:cubicBezTo>
                    <a:pt x="97495" y="163719"/>
                    <a:pt x="138931" y="151868"/>
                    <a:pt x="181199" y="151965"/>
                  </a:cubicBezTo>
                  <a:cubicBezTo>
                    <a:pt x="218308" y="151995"/>
                    <a:pt x="254844" y="161115"/>
                    <a:pt x="287612" y="178530"/>
                  </a:cubicBezTo>
                  <a:cubicBezTo>
                    <a:pt x="291443" y="180612"/>
                    <a:pt x="296198" y="179827"/>
                    <a:pt x="299157" y="176625"/>
                  </a:cubicBezTo>
                  <a:lnTo>
                    <a:pt x="437641" y="27444"/>
                  </a:lnTo>
                  <a:cubicBezTo>
                    <a:pt x="447612" y="16766"/>
                    <a:pt x="464353" y="16192"/>
                    <a:pt x="475031" y="26163"/>
                  </a:cubicBezTo>
                  <a:cubicBezTo>
                    <a:pt x="485710" y="36135"/>
                    <a:pt x="486284" y="52875"/>
                    <a:pt x="476312" y="63554"/>
                  </a:cubicBezTo>
                  <a:lnTo>
                    <a:pt x="257866" y="297592"/>
                  </a:lnTo>
                  <a:cubicBezTo>
                    <a:pt x="254278" y="301441"/>
                    <a:pt x="254489" y="307468"/>
                    <a:pt x="258337" y="311056"/>
                  </a:cubicBezTo>
                  <a:cubicBezTo>
                    <a:pt x="262185" y="314644"/>
                    <a:pt x="268213" y="314433"/>
                    <a:pt x="271801" y="310585"/>
                  </a:cubicBezTo>
                  <a:lnTo>
                    <a:pt x="490247" y="76546"/>
                  </a:lnTo>
                  <a:cubicBezTo>
                    <a:pt x="498519" y="67746"/>
                    <a:pt x="502927" y="56001"/>
                    <a:pt x="502487" y="4393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Freeform: Shape 59">
              <a:extLst>
                <a:ext uri="{FF2B5EF4-FFF2-40B4-BE49-F238E27FC236}">
                  <a16:creationId xmlns:a16="http://schemas.microsoft.com/office/drawing/2014/main" id="{94AE37B8-7951-7AD1-1E7B-2F1EF48CA7D9}"/>
                </a:ext>
              </a:extLst>
            </p:cNvPr>
            <p:cNvSpPr/>
            <p:nvPr/>
          </p:nvSpPr>
          <p:spPr>
            <a:xfrm>
              <a:off x="3572991" y="3819525"/>
              <a:ext cx="161925" cy="161925"/>
            </a:xfrm>
            <a:custGeom>
              <a:avLst/>
              <a:gdLst>
                <a:gd name="connsiteX0" fmla="*/ 80963 w 161925"/>
                <a:gd name="connsiteY0" fmla="*/ 161925 h 161925"/>
                <a:gd name="connsiteX1" fmla="*/ 161925 w 161925"/>
                <a:gd name="connsiteY1" fmla="*/ 80963 h 161925"/>
                <a:gd name="connsiteX2" fmla="*/ 80963 w 161925"/>
                <a:gd name="connsiteY2" fmla="*/ 0 h 161925"/>
                <a:gd name="connsiteX3" fmla="*/ 0 w 161925"/>
                <a:gd name="connsiteY3" fmla="*/ 80963 h 161925"/>
                <a:gd name="connsiteX4" fmla="*/ 80963 w 161925"/>
                <a:gd name="connsiteY4" fmla="*/ 161925 h 161925"/>
                <a:gd name="connsiteX5" fmla="*/ 80963 w 161925"/>
                <a:gd name="connsiteY5" fmla="*/ 19050 h 161925"/>
                <a:gd name="connsiteX6" fmla="*/ 142875 w 161925"/>
                <a:gd name="connsiteY6" fmla="*/ 80963 h 161925"/>
                <a:gd name="connsiteX7" fmla="*/ 80963 w 161925"/>
                <a:gd name="connsiteY7" fmla="*/ 142875 h 161925"/>
                <a:gd name="connsiteX8" fmla="*/ 19050 w 161925"/>
                <a:gd name="connsiteY8" fmla="*/ 80963 h 161925"/>
                <a:gd name="connsiteX9" fmla="*/ 80963 w 161925"/>
                <a:gd name="connsiteY9" fmla="*/ 19050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5" h="161925">
                  <a:moveTo>
                    <a:pt x="80963" y="161925"/>
                  </a:moveTo>
                  <a:cubicBezTo>
                    <a:pt x="125677" y="161925"/>
                    <a:pt x="161925" y="125677"/>
                    <a:pt x="161925" y="80963"/>
                  </a:cubicBezTo>
                  <a:cubicBezTo>
                    <a:pt x="161925" y="36248"/>
                    <a:pt x="125677" y="0"/>
                    <a:pt x="80963" y="0"/>
                  </a:cubicBezTo>
                  <a:cubicBezTo>
                    <a:pt x="36248" y="0"/>
                    <a:pt x="0" y="36248"/>
                    <a:pt x="0" y="80963"/>
                  </a:cubicBezTo>
                  <a:cubicBezTo>
                    <a:pt x="52" y="125655"/>
                    <a:pt x="36270" y="161873"/>
                    <a:pt x="80963" y="161925"/>
                  </a:cubicBezTo>
                  <a:close/>
                  <a:moveTo>
                    <a:pt x="80963" y="19050"/>
                  </a:moveTo>
                  <a:cubicBezTo>
                    <a:pt x="115156" y="19050"/>
                    <a:pt x="142875" y="46769"/>
                    <a:pt x="142875" y="80963"/>
                  </a:cubicBezTo>
                  <a:cubicBezTo>
                    <a:pt x="142875" y="115156"/>
                    <a:pt x="115156" y="142875"/>
                    <a:pt x="80963" y="142875"/>
                  </a:cubicBezTo>
                  <a:cubicBezTo>
                    <a:pt x="46769" y="142875"/>
                    <a:pt x="19050" y="115156"/>
                    <a:pt x="19050" y="80963"/>
                  </a:cubicBezTo>
                  <a:cubicBezTo>
                    <a:pt x="19092" y="46787"/>
                    <a:pt x="46787" y="19092"/>
                    <a:pt x="80963" y="1905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2" name="Graphic 84" descr="Checklist outline">
            <a:extLst>
              <a:ext uri="{FF2B5EF4-FFF2-40B4-BE49-F238E27FC236}">
                <a16:creationId xmlns:a16="http://schemas.microsoft.com/office/drawing/2014/main" id="{3F92DC1F-86E6-ED7A-0DBC-13BF012F7B0B}"/>
              </a:ext>
            </a:extLst>
          </p:cNvPr>
          <p:cNvGrpSpPr/>
          <p:nvPr/>
        </p:nvGrpSpPr>
        <p:grpSpPr>
          <a:xfrm>
            <a:off x="914485" y="4342756"/>
            <a:ext cx="381119" cy="508159"/>
            <a:chOff x="7994054" y="3505200"/>
            <a:chExt cx="571500" cy="762000"/>
          </a:xfrm>
          <a:solidFill>
            <a:schemeClr val="bg1"/>
          </a:solidFill>
        </p:grpSpPr>
        <p:sp>
          <p:nvSpPr>
            <p:cNvPr id="63" name="Freeform: Shape 62">
              <a:extLst>
                <a:ext uri="{FF2B5EF4-FFF2-40B4-BE49-F238E27FC236}">
                  <a16:creationId xmlns:a16="http://schemas.microsoft.com/office/drawing/2014/main" id="{329A26B9-051A-47C8-F7B7-C4BDC82357E4}"/>
                </a:ext>
              </a:extLst>
            </p:cNvPr>
            <p:cNvSpPr/>
            <p:nvPr/>
          </p:nvSpPr>
          <p:spPr>
            <a:xfrm>
              <a:off x="8092094" y="3612765"/>
              <a:ext cx="137293" cy="105927"/>
            </a:xfrm>
            <a:custGeom>
              <a:avLst/>
              <a:gdLst>
                <a:gd name="connsiteX0" fmla="*/ 44834 w 137293"/>
                <a:gd name="connsiteY0" fmla="*/ 78991 h 105927"/>
                <a:gd name="connsiteX1" fmla="*/ 13468 w 137293"/>
                <a:gd name="connsiteY1" fmla="*/ 47625 h 105927"/>
                <a:gd name="connsiteX2" fmla="*/ 0 w 137293"/>
                <a:gd name="connsiteY2" fmla="*/ 61093 h 105927"/>
                <a:gd name="connsiteX3" fmla="*/ 44834 w 137293"/>
                <a:gd name="connsiteY3" fmla="*/ 105928 h 105927"/>
                <a:gd name="connsiteX4" fmla="*/ 137293 w 137293"/>
                <a:gd name="connsiteY4" fmla="*/ 13468 h 105927"/>
                <a:gd name="connsiteX5" fmla="*/ 123825 w 137293"/>
                <a:gd name="connsiteY5" fmla="*/ 0 h 105927"/>
                <a:gd name="connsiteX6" fmla="*/ 44834 w 137293"/>
                <a:gd name="connsiteY6" fmla="*/ 78991 h 105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293" h="105927">
                  <a:moveTo>
                    <a:pt x="44834" y="78991"/>
                  </a:moveTo>
                  <a:lnTo>
                    <a:pt x="13468" y="47625"/>
                  </a:lnTo>
                  <a:lnTo>
                    <a:pt x="0" y="61093"/>
                  </a:lnTo>
                  <a:lnTo>
                    <a:pt x="44834" y="105928"/>
                  </a:lnTo>
                  <a:lnTo>
                    <a:pt x="137293" y="13468"/>
                  </a:lnTo>
                  <a:lnTo>
                    <a:pt x="123825" y="0"/>
                  </a:lnTo>
                  <a:lnTo>
                    <a:pt x="44834" y="7899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Freeform: Shape 63">
              <a:extLst>
                <a:ext uri="{FF2B5EF4-FFF2-40B4-BE49-F238E27FC236}">
                  <a16:creationId xmlns:a16="http://schemas.microsoft.com/office/drawing/2014/main" id="{CA7279DE-919B-9839-DD71-DEE0FF8A3AEE}"/>
                </a:ext>
              </a:extLst>
            </p:cNvPr>
            <p:cNvSpPr/>
            <p:nvPr/>
          </p:nvSpPr>
          <p:spPr>
            <a:xfrm>
              <a:off x="8289329" y="3667125"/>
              <a:ext cx="180975" cy="19050"/>
            </a:xfrm>
            <a:custGeom>
              <a:avLst/>
              <a:gdLst>
                <a:gd name="connsiteX0" fmla="*/ 0 w 180975"/>
                <a:gd name="connsiteY0" fmla="*/ 0 h 19050"/>
                <a:gd name="connsiteX1" fmla="*/ 180975 w 180975"/>
                <a:gd name="connsiteY1" fmla="*/ 0 h 19050"/>
                <a:gd name="connsiteX2" fmla="*/ 180975 w 180975"/>
                <a:gd name="connsiteY2" fmla="*/ 19050 h 19050"/>
                <a:gd name="connsiteX3" fmla="*/ 0 w 18097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80975" h="19050">
                  <a:moveTo>
                    <a:pt x="0" y="0"/>
                  </a:moveTo>
                  <a:lnTo>
                    <a:pt x="180975" y="0"/>
                  </a:lnTo>
                  <a:lnTo>
                    <a:pt x="180975" y="19050"/>
                  </a:lnTo>
                  <a:lnTo>
                    <a:pt x="0" y="1905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Freeform: Shape 64">
              <a:extLst>
                <a:ext uri="{FF2B5EF4-FFF2-40B4-BE49-F238E27FC236}">
                  <a16:creationId xmlns:a16="http://schemas.microsoft.com/office/drawing/2014/main" id="{0ADDCA33-7BBC-958C-CC78-C7167EDE34FF}"/>
                </a:ext>
              </a:extLst>
            </p:cNvPr>
            <p:cNvSpPr/>
            <p:nvPr/>
          </p:nvSpPr>
          <p:spPr>
            <a:xfrm>
              <a:off x="8092094" y="3755640"/>
              <a:ext cx="137293" cy="105927"/>
            </a:xfrm>
            <a:custGeom>
              <a:avLst/>
              <a:gdLst>
                <a:gd name="connsiteX0" fmla="*/ 44834 w 137293"/>
                <a:gd name="connsiteY0" fmla="*/ 78991 h 105927"/>
                <a:gd name="connsiteX1" fmla="*/ 13468 w 137293"/>
                <a:gd name="connsiteY1" fmla="*/ 47625 h 105927"/>
                <a:gd name="connsiteX2" fmla="*/ 0 w 137293"/>
                <a:gd name="connsiteY2" fmla="*/ 61093 h 105927"/>
                <a:gd name="connsiteX3" fmla="*/ 44834 w 137293"/>
                <a:gd name="connsiteY3" fmla="*/ 105928 h 105927"/>
                <a:gd name="connsiteX4" fmla="*/ 137293 w 137293"/>
                <a:gd name="connsiteY4" fmla="*/ 13468 h 105927"/>
                <a:gd name="connsiteX5" fmla="*/ 123825 w 137293"/>
                <a:gd name="connsiteY5" fmla="*/ 0 h 105927"/>
                <a:gd name="connsiteX6" fmla="*/ 44834 w 137293"/>
                <a:gd name="connsiteY6" fmla="*/ 78991 h 105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293" h="105927">
                  <a:moveTo>
                    <a:pt x="44834" y="78991"/>
                  </a:moveTo>
                  <a:lnTo>
                    <a:pt x="13468" y="47625"/>
                  </a:lnTo>
                  <a:lnTo>
                    <a:pt x="0" y="61093"/>
                  </a:lnTo>
                  <a:lnTo>
                    <a:pt x="44834" y="105928"/>
                  </a:lnTo>
                  <a:lnTo>
                    <a:pt x="137293" y="13468"/>
                  </a:lnTo>
                  <a:lnTo>
                    <a:pt x="123825" y="0"/>
                  </a:lnTo>
                  <a:lnTo>
                    <a:pt x="44834" y="7899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Freeform: Shape 65">
              <a:extLst>
                <a:ext uri="{FF2B5EF4-FFF2-40B4-BE49-F238E27FC236}">
                  <a16:creationId xmlns:a16="http://schemas.microsoft.com/office/drawing/2014/main" id="{94395429-A2CD-4644-EFA9-FF0A54D69CFF}"/>
                </a:ext>
              </a:extLst>
            </p:cNvPr>
            <p:cNvSpPr/>
            <p:nvPr/>
          </p:nvSpPr>
          <p:spPr>
            <a:xfrm>
              <a:off x="8289329" y="3810000"/>
              <a:ext cx="180975" cy="19050"/>
            </a:xfrm>
            <a:custGeom>
              <a:avLst/>
              <a:gdLst>
                <a:gd name="connsiteX0" fmla="*/ 0 w 180975"/>
                <a:gd name="connsiteY0" fmla="*/ 0 h 19050"/>
                <a:gd name="connsiteX1" fmla="*/ 180975 w 180975"/>
                <a:gd name="connsiteY1" fmla="*/ 0 h 19050"/>
                <a:gd name="connsiteX2" fmla="*/ 180975 w 180975"/>
                <a:gd name="connsiteY2" fmla="*/ 19050 h 19050"/>
                <a:gd name="connsiteX3" fmla="*/ 0 w 18097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80975" h="19050">
                  <a:moveTo>
                    <a:pt x="0" y="0"/>
                  </a:moveTo>
                  <a:lnTo>
                    <a:pt x="180975" y="0"/>
                  </a:lnTo>
                  <a:lnTo>
                    <a:pt x="180975" y="19050"/>
                  </a:lnTo>
                  <a:lnTo>
                    <a:pt x="0" y="1905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Freeform: Shape 66">
              <a:extLst>
                <a:ext uri="{FF2B5EF4-FFF2-40B4-BE49-F238E27FC236}">
                  <a16:creationId xmlns:a16="http://schemas.microsoft.com/office/drawing/2014/main" id="{C9D63862-9254-E677-2305-A7A491654D37}"/>
                </a:ext>
              </a:extLst>
            </p:cNvPr>
            <p:cNvSpPr/>
            <p:nvPr/>
          </p:nvSpPr>
          <p:spPr>
            <a:xfrm>
              <a:off x="8092094" y="3898515"/>
              <a:ext cx="137293" cy="105927"/>
            </a:xfrm>
            <a:custGeom>
              <a:avLst/>
              <a:gdLst>
                <a:gd name="connsiteX0" fmla="*/ 44834 w 137293"/>
                <a:gd name="connsiteY0" fmla="*/ 78991 h 105927"/>
                <a:gd name="connsiteX1" fmla="*/ 13468 w 137293"/>
                <a:gd name="connsiteY1" fmla="*/ 47625 h 105927"/>
                <a:gd name="connsiteX2" fmla="*/ 0 w 137293"/>
                <a:gd name="connsiteY2" fmla="*/ 61093 h 105927"/>
                <a:gd name="connsiteX3" fmla="*/ 44834 w 137293"/>
                <a:gd name="connsiteY3" fmla="*/ 105928 h 105927"/>
                <a:gd name="connsiteX4" fmla="*/ 137293 w 137293"/>
                <a:gd name="connsiteY4" fmla="*/ 13468 h 105927"/>
                <a:gd name="connsiteX5" fmla="*/ 123825 w 137293"/>
                <a:gd name="connsiteY5" fmla="*/ 0 h 105927"/>
                <a:gd name="connsiteX6" fmla="*/ 44834 w 137293"/>
                <a:gd name="connsiteY6" fmla="*/ 78991 h 105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293" h="105927">
                  <a:moveTo>
                    <a:pt x="44834" y="78991"/>
                  </a:moveTo>
                  <a:lnTo>
                    <a:pt x="13468" y="47625"/>
                  </a:lnTo>
                  <a:lnTo>
                    <a:pt x="0" y="61093"/>
                  </a:lnTo>
                  <a:lnTo>
                    <a:pt x="44834" y="105928"/>
                  </a:lnTo>
                  <a:lnTo>
                    <a:pt x="137293" y="13468"/>
                  </a:lnTo>
                  <a:lnTo>
                    <a:pt x="123825" y="0"/>
                  </a:lnTo>
                  <a:lnTo>
                    <a:pt x="44834" y="7899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Freeform: Shape 67">
              <a:extLst>
                <a:ext uri="{FF2B5EF4-FFF2-40B4-BE49-F238E27FC236}">
                  <a16:creationId xmlns:a16="http://schemas.microsoft.com/office/drawing/2014/main" id="{3E1B1A05-8307-3761-F681-BFA6592EEB1A}"/>
                </a:ext>
              </a:extLst>
            </p:cNvPr>
            <p:cNvSpPr/>
            <p:nvPr/>
          </p:nvSpPr>
          <p:spPr>
            <a:xfrm>
              <a:off x="8289329" y="3952875"/>
              <a:ext cx="180975" cy="19050"/>
            </a:xfrm>
            <a:custGeom>
              <a:avLst/>
              <a:gdLst>
                <a:gd name="connsiteX0" fmla="*/ 0 w 180975"/>
                <a:gd name="connsiteY0" fmla="*/ 0 h 19050"/>
                <a:gd name="connsiteX1" fmla="*/ 180975 w 180975"/>
                <a:gd name="connsiteY1" fmla="*/ 0 h 19050"/>
                <a:gd name="connsiteX2" fmla="*/ 180975 w 180975"/>
                <a:gd name="connsiteY2" fmla="*/ 19050 h 19050"/>
                <a:gd name="connsiteX3" fmla="*/ 0 w 18097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80975" h="19050">
                  <a:moveTo>
                    <a:pt x="0" y="0"/>
                  </a:moveTo>
                  <a:lnTo>
                    <a:pt x="180975" y="0"/>
                  </a:lnTo>
                  <a:lnTo>
                    <a:pt x="180975" y="19050"/>
                  </a:lnTo>
                  <a:lnTo>
                    <a:pt x="0" y="1905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Freeform: Shape 68">
              <a:extLst>
                <a:ext uri="{FF2B5EF4-FFF2-40B4-BE49-F238E27FC236}">
                  <a16:creationId xmlns:a16="http://schemas.microsoft.com/office/drawing/2014/main" id="{D06482E8-EEBB-8AD5-0C11-73F3C811C704}"/>
                </a:ext>
              </a:extLst>
            </p:cNvPr>
            <p:cNvSpPr/>
            <p:nvPr/>
          </p:nvSpPr>
          <p:spPr>
            <a:xfrm>
              <a:off x="8092094" y="4041390"/>
              <a:ext cx="137293" cy="105927"/>
            </a:xfrm>
            <a:custGeom>
              <a:avLst/>
              <a:gdLst>
                <a:gd name="connsiteX0" fmla="*/ 44834 w 137293"/>
                <a:gd name="connsiteY0" fmla="*/ 78991 h 105927"/>
                <a:gd name="connsiteX1" fmla="*/ 13468 w 137293"/>
                <a:gd name="connsiteY1" fmla="*/ 47625 h 105927"/>
                <a:gd name="connsiteX2" fmla="*/ 0 w 137293"/>
                <a:gd name="connsiteY2" fmla="*/ 61093 h 105927"/>
                <a:gd name="connsiteX3" fmla="*/ 44834 w 137293"/>
                <a:gd name="connsiteY3" fmla="*/ 105928 h 105927"/>
                <a:gd name="connsiteX4" fmla="*/ 137293 w 137293"/>
                <a:gd name="connsiteY4" fmla="*/ 13468 h 105927"/>
                <a:gd name="connsiteX5" fmla="*/ 123825 w 137293"/>
                <a:gd name="connsiteY5" fmla="*/ 0 h 105927"/>
                <a:gd name="connsiteX6" fmla="*/ 44834 w 137293"/>
                <a:gd name="connsiteY6" fmla="*/ 78991 h 105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293" h="105927">
                  <a:moveTo>
                    <a:pt x="44834" y="78991"/>
                  </a:moveTo>
                  <a:lnTo>
                    <a:pt x="13468" y="47625"/>
                  </a:lnTo>
                  <a:lnTo>
                    <a:pt x="0" y="61093"/>
                  </a:lnTo>
                  <a:lnTo>
                    <a:pt x="44834" y="105928"/>
                  </a:lnTo>
                  <a:lnTo>
                    <a:pt x="137293" y="13468"/>
                  </a:lnTo>
                  <a:lnTo>
                    <a:pt x="123825" y="0"/>
                  </a:lnTo>
                  <a:lnTo>
                    <a:pt x="44834" y="7899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Freeform: Shape 69">
              <a:extLst>
                <a:ext uri="{FF2B5EF4-FFF2-40B4-BE49-F238E27FC236}">
                  <a16:creationId xmlns:a16="http://schemas.microsoft.com/office/drawing/2014/main" id="{C5DD691D-17C5-DF92-31C4-F9BE5D67370B}"/>
                </a:ext>
              </a:extLst>
            </p:cNvPr>
            <p:cNvSpPr/>
            <p:nvPr/>
          </p:nvSpPr>
          <p:spPr>
            <a:xfrm>
              <a:off x="8289329" y="4095750"/>
              <a:ext cx="180975" cy="19050"/>
            </a:xfrm>
            <a:custGeom>
              <a:avLst/>
              <a:gdLst>
                <a:gd name="connsiteX0" fmla="*/ 0 w 180975"/>
                <a:gd name="connsiteY0" fmla="*/ 0 h 19050"/>
                <a:gd name="connsiteX1" fmla="*/ 180975 w 180975"/>
                <a:gd name="connsiteY1" fmla="*/ 0 h 19050"/>
                <a:gd name="connsiteX2" fmla="*/ 180975 w 180975"/>
                <a:gd name="connsiteY2" fmla="*/ 19050 h 19050"/>
                <a:gd name="connsiteX3" fmla="*/ 0 w 18097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80975" h="19050">
                  <a:moveTo>
                    <a:pt x="0" y="0"/>
                  </a:moveTo>
                  <a:lnTo>
                    <a:pt x="180975" y="0"/>
                  </a:lnTo>
                  <a:lnTo>
                    <a:pt x="180975" y="19050"/>
                  </a:lnTo>
                  <a:lnTo>
                    <a:pt x="0" y="1905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Freeform: Shape 70">
              <a:extLst>
                <a:ext uri="{FF2B5EF4-FFF2-40B4-BE49-F238E27FC236}">
                  <a16:creationId xmlns:a16="http://schemas.microsoft.com/office/drawing/2014/main" id="{9A4B58F5-A1FA-0739-9262-5D334D2F483F}"/>
                </a:ext>
              </a:extLst>
            </p:cNvPr>
            <p:cNvSpPr/>
            <p:nvPr/>
          </p:nvSpPr>
          <p:spPr>
            <a:xfrm>
              <a:off x="7994054" y="3505200"/>
              <a:ext cx="571500" cy="762000"/>
            </a:xfrm>
            <a:custGeom>
              <a:avLst/>
              <a:gdLst>
                <a:gd name="connsiteX0" fmla="*/ 0 w 571500"/>
                <a:gd name="connsiteY0" fmla="*/ 762000 h 762000"/>
                <a:gd name="connsiteX1" fmla="*/ 571500 w 571500"/>
                <a:gd name="connsiteY1" fmla="*/ 762000 h 762000"/>
                <a:gd name="connsiteX2" fmla="*/ 571500 w 571500"/>
                <a:gd name="connsiteY2" fmla="*/ 0 h 762000"/>
                <a:gd name="connsiteX3" fmla="*/ 0 w 571500"/>
                <a:gd name="connsiteY3" fmla="*/ 0 h 762000"/>
                <a:gd name="connsiteX4" fmla="*/ 19050 w 571500"/>
                <a:gd name="connsiteY4" fmla="*/ 19050 h 762000"/>
                <a:gd name="connsiteX5" fmla="*/ 552450 w 571500"/>
                <a:gd name="connsiteY5" fmla="*/ 19050 h 762000"/>
                <a:gd name="connsiteX6" fmla="*/ 552450 w 571500"/>
                <a:gd name="connsiteY6" fmla="*/ 742950 h 762000"/>
                <a:gd name="connsiteX7" fmla="*/ 19050 w 571500"/>
                <a:gd name="connsiteY7" fmla="*/ 74295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0" h="762000">
                  <a:moveTo>
                    <a:pt x="0" y="762000"/>
                  </a:moveTo>
                  <a:lnTo>
                    <a:pt x="571500" y="762000"/>
                  </a:lnTo>
                  <a:lnTo>
                    <a:pt x="571500" y="0"/>
                  </a:lnTo>
                  <a:lnTo>
                    <a:pt x="0" y="0"/>
                  </a:lnTo>
                  <a:close/>
                  <a:moveTo>
                    <a:pt x="19050" y="19050"/>
                  </a:moveTo>
                  <a:lnTo>
                    <a:pt x="552450" y="19050"/>
                  </a:lnTo>
                  <a:lnTo>
                    <a:pt x="552450" y="742950"/>
                  </a:lnTo>
                  <a:lnTo>
                    <a:pt x="19050" y="74295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2" name="Graphic 96" descr="Rating 3 Star outline">
            <a:extLst>
              <a:ext uri="{FF2B5EF4-FFF2-40B4-BE49-F238E27FC236}">
                <a16:creationId xmlns:a16="http://schemas.microsoft.com/office/drawing/2014/main" id="{E876975B-002B-6D52-C12C-B3BAFE14426B}"/>
              </a:ext>
            </a:extLst>
          </p:cNvPr>
          <p:cNvSpPr/>
          <p:nvPr/>
        </p:nvSpPr>
        <p:spPr>
          <a:xfrm>
            <a:off x="812852" y="5666216"/>
            <a:ext cx="584382" cy="196911"/>
          </a:xfrm>
          <a:custGeom>
            <a:avLst/>
            <a:gdLst>
              <a:gd name="connsiteX0" fmla="*/ 765572 w 876300"/>
              <a:gd name="connsiteY0" fmla="*/ 110728 h 295275"/>
              <a:gd name="connsiteX1" fmla="*/ 728663 w 876300"/>
              <a:gd name="connsiteY1" fmla="*/ 0 h 295275"/>
              <a:gd name="connsiteX2" fmla="*/ 691753 w 876300"/>
              <a:gd name="connsiteY2" fmla="*/ 110728 h 295275"/>
              <a:gd name="connsiteX3" fmla="*/ 475059 w 876300"/>
              <a:gd name="connsiteY3" fmla="*/ 110728 h 295275"/>
              <a:gd name="connsiteX4" fmla="*/ 438150 w 876300"/>
              <a:gd name="connsiteY4" fmla="*/ 0 h 295275"/>
              <a:gd name="connsiteX5" fmla="*/ 401241 w 876300"/>
              <a:gd name="connsiteY5" fmla="*/ 110728 h 295275"/>
              <a:gd name="connsiteX6" fmla="*/ 184547 w 876300"/>
              <a:gd name="connsiteY6" fmla="*/ 110728 h 295275"/>
              <a:gd name="connsiteX7" fmla="*/ 147638 w 876300"/>
              <a:gd name="connsiteY7" fmla="*/ 0 h 295275"/>
              <a:gd name="connsiteX8" fmla="*/ 110728 w 876300"/>
              <a:gd name="connsiteY8" fmla="*/ 110728 h 295275"/>
              <a:gd name="connsiteX9" fmla="*/ 0 w 876300"/>
              <a:gd name="connsiteY9" fmla="*/ 110728 h 295275"/>
              <a:gd name="connsiteX10" fmla="*/ 84887 w 876300"/>
              <a:gd name="connsiteY10" fmla="*/ 184547 h 295275"/>
              <a:gd name="connsiteX11" fmla="*/ 51673 w 876300"/>
              <a:gd name="connsiteY11" fmla="*/ 295275 h 295275"/>
              <a:gd name="connsiteX12" fmla="*/ 147638 w 876300"/>
              <a:gd name="connsiteY12" fmla="*/ 228838 h 295275"/>
              <a:gd name="connsiteX13" fmla="*/ 243602 w 876300"/>
              <a:gd name="connsiteY13" fmla="*/ 295275 h 295275"/>
              <a:gd name="connsiteX14" fmla="*/ 210388 w 876300"/>
              <a:gd name="connsiteY14" fmla="*/ 184547 h 295275"/>
              <a:gd name="connsiteX15" fmla="*/ 292827 w 876300"/>
              <a:gd name="connsiteY15" fmla="*/ 112852 h 295275"/>
              <a:gd name="connsiteX16" fmla="*/ 292960 w 876300"/>
              <a:gd name="connsiteY16" fmla="*/ 112852 h 295275"/>
              <a:gd name="connsiteX17" fmla="*/ 375399 w 876300"/>
              <a:gd name="connsiteY17" fmla="*/ 184547 h 295275"/>
              <a:gd name="connsiteX18" fmla="*/ 342186 w 876300"/>
              <a:gd name="connsiteY18" fmla="*/ 295275 h 295275"/>
              <a:gd name="connsiteX19" fmla="*/ 438150 w 876300"/>
              <a:gd name="connsiteY19" fmla="*/ 228838 h 295275"/>
              <a:gd name="connsiteX20" fmla="*/ 534114 w 876300"/>
              <a:gd name="connsiteY20" fmla="*/ 295275 h 295275"/>
              <a:gd name="connsiteX21" fmla="*/ 500901 w 876300"/>
              <a:gd name="connsiteY21" fmla="*/ 184547 h 295275"/>
              <a:gd name="connsiteX22" fmla="*/ 583340 w 876300"/>
              <a:gd name="connsiteY22" fmla="*/ 112852 h 295275"/>
              <a:gd name="connsiteX23" fmla="*/ 583473 w 876300"/>
              <a:gd name="connsiteY23" fmla="*/ 112852 h 295275"/>
              <a:gd name="connsiteX24" fmla="*/ 665921 w 876300"/>
              <a:gd name="connsiteY24" fmla="*/ 184547 h 295275"/>
              <a:gd name="connsiteX25" fmla="*/ 632698 w 876300"/>
              <a:gd name="connsiteY25" fmla="*/ 295275 h 295275"/>
              <a:gd name="connsiteX26" fmla="*/ 728663 w 876300"/>
              <a:gd name="connsiteY26" fmla="*/ 228838 h 295275"/>
              <a:gd name="connsiteX27" fmla="*/ 824627 w 876300"/>
              <a:gd name="connsiteY27" fmla="*/ 295275 h 295275"/>
              <a:gd name="connsiteX28" fmla="*/ 791413 w 876300"/>
              <a:gd name="connsiteY28" fmla="*/ 184547 h 295275"/>
              <a:gd name="connsiteX29" fmla="*/ 876300 w 876300"/>
              <a:gd name="connsiteY29" fmla="*/ 110728 h 295275"/>
              <a:gd name="connsiteX30" fmla="*/ 188595 w 876300"/>
              <a:gd name="connsiteY30" fmla="*/ 178241 h 295275"/>
              <a:gd name="connsiteX31" fmla="*/ 209712 w 876300"/>
              <a:gd name="connsiteY31" fmla="*/ 248650 h 295275"/>
              <a:gd name="connsiteX32" fmla="*/ 147638 w 876300"/>
              <a:gd name="connsiteY32" fmla="*/ 205664 h 295275"/>
              <a:gd name="connsiteX33" fmla="*/ 85554 w 876300"/>
              <a:gd name="connsiteY33" fmla="*/ 248650 h 295275"/>
              <a:gd name="connsiteX34" fmla="*/ 106680 w 876300"/>
              <a:gd name="connsiteY34" fmla="*/ 178241 h 295275"/>
              <a:gd name="connsiteX35" fmla="*/ 50940 w 876300"/>
              <a:gd name="connsiteY35" fmla="*/ 129778 h 295275"/>
              <a:gd name="connsiteX36" fmla="*/ 124463 w 876300"/>
              <a:gd name="connsiteY36" fmla="*/ 129778 h 295275"/>
              <a:gd name="connsiteX37" fmla="*/ 147638 w 876300"/>
              <a:gd name="connsiteY37" fmla="*/ 60246 h 295275"/>
              <a:gd name="connsiteX38" fmla="*/ 170812 w 876300"/>
              <a:gd name="connsiteY38" fmla="*/ 129778 h 295275"/>
              <a:gd name="connsiteX39" fmla="*/ 244335 w 876300"/>
              <a:gd name="connsiteY39" fmla="*/ 129778 h 295275"/>
              <a:gd name="connsiteX40" fmla="*/ 479108 w 876300"/>
              <a:gd name="connsiteY40" fmla="*/ 178241 h 295275"/>
              <a:gd name="connsiteX41" fmla="*/ 500234 w 876300"/>
              <a:gd name="connsiteY41" fmla="*/ 248650 h 295275"/>
              <a:gd name="connsiteX42" fmla="*/ 438150 w 876300"/>
              <a:gd name="connsiteY42" fmla="*/ 205664 h 295275"/>
              <a:gd name="connsiteX43" fmla="*/ 376066 w 876300"/>
              <a:gd name="connsiteY43" fmla="*/ 248650 h 295275"/>
              <a:gd name="connsiteX44" fmla="*/ 397193 w 876300"/>
              <a:gd name="connsiteY44" fmla="*/ 178241 h 295275"/>
              <a:gd name="connsiteX45" fmla="*/ 341462 w 876300"/>
              <a:gd name="connsiteY45" fmla="*/ 129778 h 295275"/>
              <a:gd name="connsiteX46" fmla="*/ 414985 w 876300"/>
              <a:gd name="connsiteY46" fmla="*/ 129778 h 295275"/>
              <a:gd name="connsiteX47" fmla="*/ 438150 w 876300"/>
              <a:gd name="connsiteY47" fmla="*/ 60246 h 295275"/>
              <a:gd name="connsiteX48" fmla="*/ 461324 w 876300"/>
              <a:gd name="connsiteY48" fmla="*/ 129778 h 295275"/>
              <a:gd name="connsiteX49" fmla="*/ 534848 w 876300"/>
              <a:gd name="connsiteY49" fmla="*/ 129778 h 295275"/>
              <a:gd name="connsiteX50" fmla="*/ 790746 w 876300"/>
              <a:gd name="connsiteY50" fmla="*/ 248650 h 295275"/>
              <a:gd name="connsiteX51" fmla="*/ 728663 w 876300"/>
              <a:gd name="connsiteY51" fmla="*/ 205664 h 295275"/>
              <a:gd name="connsiteX52" fmla="*/ 666579 w 876300"/>
              <a:gd name="connsiteY52" fmla="*/ 248650 h 295275"/>
              <a:gd name="connsiteX53" fmla="*/ 687705 w 876300"/>
              <a:gd name="connsiteY53" fmla="*/ 178241 h 295275"/>
              <a:gd name="connsiteX54" fmla="*/ 631974 w 876300"/>
              <a:gd name="connsiteY54" fmla="*/ 129778 h 295275"/>
              <a:gd name="connsiteX55" fmla="*/ 705498 w 876300"/>
              <a:gd name="connsiteY55" fmla="*/ 129778 h 295275"/>
              <a:gd name="connsiteX56" fmla="*/ 728672 w 876300"/>
              <a:gd name="connsiteY56" fmla="*/ 60246 h 295275"/>
              <a:gd name="connsiteX57" fmla="*/ 751846 w 876300"/>
              <a:gd name="connsiteY57" fmla="*/ 129778 h 295275"/>
              <a:gd name="connsiteX58" fmla="*/ 825370 w 876300"/>
              <a:gd name="connsiteY58" fmla="*/ 129778 h 295275"/>
              <a:gd name="connsiteX59" fmla="*/ 769620 w 876300"/>
              <a:gd name="connsiteY59" fmla="*/ 178241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876300" h="295275">
                <a:moveTo>
                  <a:pt x="765572" y="110728"/>
                </a:moveTo>
                <a:lnTo>
                  <a:pt x="728663" y="0"/>
                </a:lnTo>
                <a:lnTo>
                  <a:pt x="691753" y="110728"/>
                </a:lnTo>
                <a:lnTo>
                  <a:pt x="475059" y="110728"/>
                </a:lnTo>
                <a:lnTo>
                  <a:pt x="438150" y="0"/>
                </a:lnTo>
                <a:lnTo>
                  <a:pt x="401241" y="110728"/>
                </a:lnTo>
                <a:lnTo>
                  <a:pt x="184547" y="110728"/>
                </a:lnTo>
                <a:lnTo>
                  <a:pt x="147638" y="0"/>
                </a:lnTo>
                <a:lnTo>
                  <a:pt x="110728" y="110728"/>
                </a:lnTo>
                <a:lnTo>
                  <a:pt x="0" y="110728"/>
                </a:lnTo>
                <a:lnTo>
                  <a:pt x="84887" y="184547"/>
                </a:lnTo>
                <a:lnTo>
                  <a:pt x="51673" y="295275"/>
                </a:lnTo>
                <a:lnTo>
                  <a:pt x="147638" y="228838"/>
                </a:lnTo>
                <a:lnTo>
                  <a:pt x="243602" y="295275"/>
                </a:lnTo>
                <a:lnTo>
                  <a:pt x="210388" y="184547"/>
                </a:lnTo>
                <a:lnTo>
                  <a:pt x="292827" y="112852"/>
                </a:lnTo>
                <a:lnTo>
                  <a:pt x="292960" y="112852"/>
                </a:lnTo>
                <a:lnTo>
                  <a:pt x="375399" y="184547"/>
                </a:lnTo>
                <a:lnTo>
                  <a:pt x="342186" y="295275"/>
                </a:lnTo>
                <a:lnTo>
                  <a:pt x="438150" y="228838"/>
                </a:lnTo>
                <a:lnTo>
                  <a:pt x="534114" y="295275"/>
                </a:lnTo>
                <a:lnTo>
                  <a:pt x="500901" y="184547"/>
                </a:lnTo>
                <a:lnTo>
                  <a:pt x="583340" y="112852"/>
                </a:lnTo>
                <a:lnTo>
                  <a:pt x="583473" y="112852"/>
                </a:lnTo>
                <a:lnTo>
                  <a:pt x="665921" y="184547"/>
                </a:lnTo>
                <a:lnTo>
                  <a:pt x="632698" y="295275"/>
                </a:lnTo>
                <a:lnTo>
                  <a:pt x="728663" y="228838"/>
                </a:lnTo>
                <a:lnTo>
                  <a:pt x="824627" y="295275"/>
                </a:lnTo>
                <a:lnTo>
                  <a:pt x="791413" y="184547"/>
                </a:lnTo>
                <a:lnTo>
                  <a:pt x="876300" y="110728"/>
                </a:lnTo>
                <a:close/>
                <a:moveTo>
                  <a:pt x="188595" y="178241"/>
                </a:moveTo>
                <a:lnTo>
                  <a:pt x="209712" y="248650"/>
                </a:lnTo>
                <a:lnTo>
                  <a:pt x="147638" y="205664"/>
                </a:lnTo>
                <a:lnTo>
                  <a:pt x="85554" y="248650"/>
                </a:lnTo>
                <a:lnTo>
                  <a:pt x="106680" y="178241"/>
                </a:lnTo>
                <a:lnTo>
                  <a:pt x="50940" y="129778"/>
                </a:lnTo>
                <a:lnTo>
                  <a:pt x="124463" y="129778"/>
                </a:lnTo>
                <a:lnTo>
                  <a:pt x="147638" y="60246"/>
                </a:lnTo>
                <a:lnTo>
                  <a:pt x="170812" y="129778"/>
                </a:lnTo>
                <a:lnTo>
                  <a:pt x="244335" y="129778"/>
                </a:lnTo>
                <a:close/>
                <a:moveTo>
                  <a:pt x="479108" y="178241"/>
                </a:moveTo>
                <a:lnTo>
                  <a:pt x="500234" y="248650"/>
                </a:lnTo>
                <a:lnTo>
                  <a:pt x="438150" y="205664"/>
                </a:lnTo>
                <a:lnTo>
                  <a:pt x="376066" y="248650"/>
                </a:lnTo>
                <a:lnTo>
                  <a:pt x="397193" y="178241"/>
                </a:lnTo>
                <a:lnTo>
                  <a:pt x="341462" y="129778"/>
                </a:lnTo>
                <a:lnTo>
                  <a:pt x="414985" y="129778"/>
                </a:lnTo>
                <a:lnTo>
                  <a:pt x="438150" y="60246"/>
                </a:lnTo>
                <a:lnTo>
                  <a:pt x="461324" y="129778"/>
                </a:lnTo>
                <a:lnTo>
                  <a:pt x="534848" y="129778"/>
                </a:lnTo>
                <a:close/>
                <a:moveTo>
                  <a:pt x="790746" y="248650"/>
                </a:moveTo>
                <a:lnTo>
                  <a:pt x="728663" y="205664"/>
                </a:lnTo>
                <a:lnTo>
                  <a:pt x="666579" y="248650"/>
                </a:lnTo>
                <a:lnTo>
                  <a:pt x="687705" y="178241"/>
                </a:lnTo>
                <a:lnTo>
                  <a:pt x="631974" y="129778"/>
                </a:lnTo>
                <a:lnTo>
                  <a:pt x="705498" y="129778"/>
                </a:lnTo>
                <a:lnTo>
                  <a:pt x="728672" y="60246"/>
                </a:lnTo>
                <a:lnTo>
                  <a:pt x="751846" y="129778"/>
                </a:lnTo>
                <a:lnTo>
                  <a:pt x="825370" y="129778"/>
                </a:lnTo>
                <a:lnTo>
                  <a:pt x="769620" y="178241"/>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Graphic 60" descr="Heartbeat outline">
            <a:extLst>
              <a:ext uri="{FF2B5EF4-FFF2-40B4-BE49-F238E27FC236}">
                <a16:creationId xmlns:a16="http://schemas.microsoft.com/office/drawing/2014/main" id="{36E32CDE-BC34-8B9D-683A-012399307607}"/>
              </a:ext>
            </a:extLst>
          </p:cNvPr>
          <p:cNvSpPr/>
          <p:nvPr/>
        </p:nvSpPr>
        <p:spPr>
          <a:xfrm>
            <a:off x="850964" y="3274383"/>
            <a:ext cx="508158" cy="309235"/>
          </a:xfrm>
          <a:custGeom>
            <a:avLst/>
            <a:gdLst>
              <a:gd name="connsiteX0" fmla="*/ 223774 w 508158"/>
              <a:gd name="connsiteY0" fmla="*/ 309235 h 309235"/>
              <a:gd name="connsiteX1" fmla="*/ 223247 w 508158"/>
              <a:gd name="connsiteY1" fmla="*/ 309235 h 309235"/>
              <a:gd name="connsiteX2" fmla="*/ 217530 w 508158"/>
              <a:gd name="connsiteY2" fmla="*/ 304154 h 309235"/>
              <a:gd name="connsiteX3" fmla="*/ 162687 w 508158"/>
              <a:gd name="connsiteY3" fmla="*/ 30879 h 309235"/>
              <a:gd name="connsiteX4" fmla="*/ 162566 w 508158"/>
              <a:gd name="connsiteY4" fmla="*/ 30879 h 309235"/>
              <a:gd name="connsiteX5" fmla="*/ 119493 w 508158"/>
              <a:gd name="connsiteY5" fmla="*/ 156680 h 309235"/>
              <a:gd name="connsiteX6" fmla="*/ 113478 w 508158"/>
              <a:gd name="connsiteY6" fmla="*/ 160974 h 309235"/>
              <a:gd name="connsiteX7" fmla="*/ 0 w 508158"/>
              <a:gd name="connsiteY7" fmla="*/ 160974 h 309235"/>
              <a:gd name="connsiteX8" fmla="*/ 0 w 508158"/>
              <a:gd name="connsiteY8" fmla="*/ 148270 h 309235"/>
              <a:gd name="connsiteX9" fmla="*/ 108936 w 508158"/>
              <a:gd name="connsiteY9" fmla="*/ 148270 h 309235"/>
              <a:gd name="connsiteX10" fmla="*/ 158228 w 508158"/>
              <a:gd name="connsiteY10" fmla="*/ 4302 h 309235"/>
              <a:gd name="connsiteX11" fmla="*/ 166291 w 508158"/>
              <a:gd name="connsiteY11" fmla="*/ 342 h 309235"/>
              <a:gd name="connsiteX12" fmla="*/ 170468 w 508158"/>
              <a:gd name="connsiteY12" fmla="*/ 5109 h 309235"/>
              <a:gd name="connsiteX13" fmla="*/ 225629 w 508158"/>
              <a:gd name="connsiteY13" fmla="*/ 279870 h 309235"/>
              <a:gd name="connsiteX14" fmla="*/ 225749 w 508158"/>
              <a:gd name="connsiteY14" fmla="*/ 279870 h 309235"/>
              <a:gd name="connsiteX15" fmla="*/ 305994 w 508158"/>
              <a:gd name="connsiteY15" fmla="*/ 69543 h 309235"/>
              <a:gd name="connsiteX16" fmla="*/ 312200 w 508158"/>
              <a:gd name="connsiteY16" fmla="*/ 65465 h 309235"/>
              <a:gd name="connsiteX17" fmla="*/ 318037 w 508158"/>
              <a:gd name="connsiteY17" fmla="*/ 70064 h 309235"/>
              <a:gd name="connsiteX18" fmla="*/ 357858 w 508158"/>
              <a:gd name="connsiteY18" fmla="*/ 209344 h 309235"/>
              <a:gd name="connsiteX19" fmla="*/ 357966 w 508158"/>
              <a:gd name="connsiteY19" fmla="*/ 209344 h 309235"/>
              <a:gd name="connsiteX20" fmla="*/ 413393 w 508158"/>
              <a:gd name="connsiteY20" fmla="*/ 150271 h 309235"/>
              <a:gd name="connsiteX21" fmla="*/ 418030 w 508158"/>
              <a:gd name="connsiteY21" fmla="*/ 148263 h 309235"/>
              <a:gd name="connsiteX22" fmla="*/ 508158 w 508158"/>
              <a:gd name="connsiteY22" fmla="*/ 148263 h 309235"/>
              <a:gd name="connsiteX23" fmla="*/ 508158 w 508158"/>
              <a:gd name="connsiteY23" fmla="*/ 160967 h 309235"/>
              <a:gd name="connsiteX24" fmla="*/ 420774 w 508158"/>
              <a:gd name="connsiteY24" fmla="*/ 160967 h 309235"/>
              <a:gd name="connsiteX25" fmla="*/ 359522 w 508158"/>
              <a:gd name="connsiteY25" fmla="*/ 226304 h 309235"/>
              <a:gd name="connsiteX26" fmla="*/ 350544 w 508158"/>
              <a:gd name="connsiteY26" fmla="*/ 226604 h 309235"/>
              <a:gd name="connsiteX27" fmla="*/ 348774 w 508158"/>
              <a:gd name="connsiteY27" fmla="*/ 223706 h 309235"/>
              <a:gd name="connsiteX28" fmla="*/ 311120 w 508158"/>
              <a:gd name="connsiteY28" fmla="*/ 92080 h 309235"/>
              <a:gd name="connsiteX29" fmla="*/ 310999 w 508158"/>
              <a:gd name="connsiteY29" fmla="*/ 92080 h 309235"/>
              <a:gd name="connsiteX30" fmla="*/ 229707 w 508158"/>
              <a:gd name="connsiteY30" fmla="*/ 305151 h 309235"/>
              <a:gd name="connsiteX31" fmla="*/ 223774 w 508158"/>
              <a:gd name="connsiteY31" fmla="*/ 309235 h 309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08158" h="309235">
                <a:moveTo>
                  <a:pt x="223774" y="309235"/>
                </a:moveTo>
                <a:cubicBezTo>
                  <a:pt x="223596" y="309235"/>
                  <a:pt x="223425" y="309235"/>
                  <a:pt x="223247" y="309235"/>
                </a:cubicBezTo>
                <a:cubicBezTo>
                  <a:pt x="220421" y="309007"/>
                  <a:pt x="218088" y="306934"/>
                  <a:pt x="217530" y="304154"/>
                </a:cubicBezTo>
                <a:lnTo>
                  <a:pt x="162687" y="30879"/>
                </a:lnTo>
                <a:cubicBezTo>
                  <a:pt x="162687" y="30752"/>
                  <a:pt x="162604" y="30745"/>
                  <a:pt x="162566" y="30879"/>
                </a:cubicBezTo>
                <a:lnTo>
                  <a:pt x="119493" y="156680"/>
                </a:lnTo>
                <a:cubicBezTo>
                  <a:pt x="118613" y="159250"/>
                  <a:pt x="116195" y="160976"/>
                  <a:pt x="113478" y="160974"/>
                </a:cubicBezTo>
                <a:lnTo>
                  <a:pt x="0" y="160974"/>
                </a:lnTo>
                <a:lnTo>
                  <a:pt x="0" y="148270"/>
                </a:lnTo>
                <a:lnTo>
                  <a:pt x="108936" y="148270"/>
                </a:lnTo>
                <a:lnTo>
                  <a:pt x="158228" y="4302"/>
                </a:lnTo>
                <a:cubicBezTo>
                  <a:pt x="159361" y="982"/>
                  <a:pt x="162971" y="-791"/>
                  <a:pt x="166291" y="342"/>
                </a:cubicBezTo>
                <a:cubicBezTo>
                  <a:pt x="168433" y="1073"/>
                  <a:pt x="170025" y="2889"/>
                  <a:pt x="170468" y="5109"/>
                </a:cubicBezTo>
                <a:lnTo>
                  <a:pt x="225629" y="279870"/>
                </a:lnTo>
                <a:cubicBezTo>
                  <a:pt x="225629" y="279984"/>
                  <a:pt x="225705" y="279991"/>
                  <a:pt x="225749" y="279870"/>
                </a:cubicBezTo>
                <a:lnTo>
                  <a:pt x="305994" y="69543"/>
                </a:lnTo>
                <a:cubicBezTo>
                  <a:pt x="306930" y="66959"/>
                  <a:pt x="309456" y="65298"/>
                  <a:pt x="312200" y="65465"/>
                </a:cubicBezTo>
                <a:cubicBezTo>
                  <a:pt x="314933" y="65582"/>
                  <a:pt x="317285" y="67434"/>
                  <a:pt x="318037" y="70064"/>
                </a:cubicBezTo>
                <a:lnTo>
                  <a:pt x="357858" y="209344"/>
                </a:lnTo>
                <a:cubicBezTo>
                  <a:pt x="357858" y="209401"/>
                  <a:pt x="357921" y="209414"/>
                  <a:pt x="357966" y="209344"/>
                </a:cubicBezTo>
                <a:lnTo>
                  <a:pt x="413393" y="150271"/>
                </a:lnTo>
                <a:cubicBezTo>
                  <a:pt x="414595" y="148989"/>
                  <a:pt x="416273" y="148263"/>
                  <a:pt x="418030" y="148263"/>
                </a:cubicBezTo>
                <a:lnTo>
                  <a:pt x="508158" y="148263"/>
                </a:lnTo>
                <a:lnTo>
                  <a:pt x="508158" y="160967"/>
                </a:lnTo>
                <a:lnTo>
                  <a:pt x="420774" y="160967"/>
                </a:lnTo>
                <a:lnTo>
                  <a:pt x="359522" y="226304"/>
                </a:lnTo>
                <a:cubicBezTo>
                  <a:pt x="357125" y="228865"/>
                  <a:pt x="353106" y="229000"/>
                  <a:pt x="350544" y="226604"/>
                </a:cubicBezTo>
                <a:cubicBezTo>
                  <a:pt x="349702" y="225816"/>
                  <a:pt x="349090" y="224814"/>
                  <a:pt x="348774" y="223706"/>
                </a:cubicBezTo>
                <a:lnTo>
                  <a:pt x="311120" y="92080"/>
                </a:lnTo>
                <a:cubicBezTo>
                  <a:pt x="311120" y="91978"/>
                  <a:pt x="311037" y="91972"/>
                  <a:pt x="310999" y="92080"/>
                </a:cubicBezTo>
                <a:lnTo>
                  <a:pt x="229707" y="305151"/>
                </a:lnTo>
                <a:cubicBezTo>
                  <a:pt x="228767" y="307610"/>
                  <a:pt x="226407" y="309235"/>
                  <a:pt x="223774" y="309235"/>
                </a:cubicBezTo>
                <a:close/>
              </a:path>
            </a:pathLst>
          </a:custGeom>
          <a:solidFill>
            <a:schemeClr val="bg1"/>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TextBox 73">
            <a:extLst>
              <a:ext uri="{FF2B5EF4-FFF2-40B4-BE49-F238E27FC236}">
                <a16:creationId xmlns:a16="http://schemas.microsoft.com/office/drawing/2014/main" id="{A2C7C99F-03EF-72F1-CBA1-701DEA7AA3FE}"/>
              </a:ext>
            </a:extLst>
          </p:cNvPr>
          <p:cNvSpPr txBox="1"/>
          <p:nvPr/>
        </p:nvSpPr>
        <p:spPr>
          <a:xfrm>
            <a:off x="1671408" y="753684"/>
            <a:ext cx="2630673"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dirty="0">
                <a:ln>
                  <a:noFill/>
                </a:ln>
                <a:solidFill>
                  <a:prstClr val="white"/>
                </a:solidFill>
                <a:effectLst/>
                <a:uLnTx/>
                <a:uFillTx/>
                <a:latin typeface="Calibri"/>
                <a:ea typeface="+mn-ea"/>
                <a:cs typeface="+mn-cs"/>
              </a:rPr>
              <a:t>Establish Expected Mental Model </a:t>
            </a:r>
          </a:p>
        </p:txBody>
      </p:sp>
      <p:sp>
        <p:nvSpPr>
          <p:cNvPr id="79" name="Rectangle 78">
            <a:extLst>
              <a:ext uri="{FF2B5EF4-FFF2-40B4-BE49-F238E27FC236}">
                <a16:creationId xmlns:a16="http://schemas.microsoft.com/office/drawing/2014/main" id="{91F4C80D-13D2-AAA9-1BB9-8DA4A1A8F822}"/>
              </a:ext>
            </a:extLst>
          </p:cNvPr>
          <p:cNvSpPr/>
          <p:nvPr/>
        </p:nvSpPr>
        <p:spPr>
          <a:xfrm>
            <a:off x="5351586" y="934097"/>
            <a:ext cx="4989080" cy="369332"/>
          </a:xfrm>
          <a:prstGeom prst="rect">
            <a:avLst/>
          </a:prstGeom>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What should be understood?</a:t>
            </a:r>
            <a:endParaRPr kumimoji="0" lang="en-IN"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86" name="Rectangle 85">
            <a:extLst>
              <a:ext uri="{FF2B5EF4-FFF2-40B4-BE49-F238E27FC236}">
                <a16:creationId xmlns:a16="http://schemas.microsoft.com/office/drawing/2014/main" id="{AFE18F3D-0586-3ABF-357C-8693C7C1FA7F}"/>
              </a:ext>
            </a:extLst>
          </p:cNvPr>
          <p:cNvSpPr/>
          <p:nvPr/>
        </p:nvSpPr>
        <p:spPr>
          <a:xfrm rot="16200000">
            <a:off x="4261752" y="706688"/>
            <a:ext cx="1149077" cy="773282"/>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7" name="Rectangle 86">
            <a:extLst>
              <a:ext uri="{FF2B5EF4-FFF2-40B4-BE49-F238E27FC236}">
                <a16:creationId xmlns:a16="http://schemas.microsoft.com/office/drawing/2014/main" id="{C3A06B1A-50D1-85F4-03FD-BF4F629B21E5}"/>
              </a:ext>
            </a:extLst>
          </p:cNvPr>
          <p:cNvSpPr/>
          <p:nvPr/>
        </p:nvSpPr>
        <p:spPr>
          <a:xfrm rot="16200000">
            <a:off x="4261753" y="1874522"/>
            <a:ext cx="1149077" cy="77328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8" name="Rectangle 87">
            <a:extLst>
              <a:ext uri="{FF2B5EF4-FFF2-40B4-BE49-F238E27FC236}">
                <a16:creationId xmlns:a16="http://schemas.microsoft.com/office/drawing/2014/main" id="{2E226A9D-2A59-C605-4B0E-5F61B1791D46}"/>
              </a:ext>
            </a:extLst>
          </p:cNvPr>
          <p:cNvSpPr/>
          <p:nvPr/>
        </p:nvSpPr>
        <p:spPr>
          <a:xfrm rot="16200000">
            <a:off x="4261753" y="3042357"/>
            <a:ext cx="1149077" cy="77328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9" name="Rectangle 88">
            <a:extLst>
              <a:ext uri="{FF2B5EF4-FFF2-40B4-BE49-F238E27FC236}">
                <a16:creationId xmlns:a16="http://schemas.microsoft.com/office/drawing/2014/main" id="{A71C4F65-C5C8-6A11-C3B6-B563897E4DB4}"/>
              </a:ext>
            </a:extLst>
          </p:cNvPr>
          <p:cNvSpPr/>
          <p:nvPr/>
        </p:nvSpPr>
        <p:spPr>
          <a:xfrm rot="16200000">
            <a:off x="4261753" y="4210191"/>
            <a:ext cx="1149077" cy="77328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0" name="Rectangle 89">
            <a:extLst>
              <a:ext uri="{FF2B5EF4-FFF2-40B4-BE49-F238E27FC236}">
                <a16:creationId xmlns:a16="http://schemas.microsoft.com/office/drawing/2014/main" id="{5DCEA97F-7C9D-2B13-BB63-AA48B85D5B64}"/>
              </a:ext>
            </a:extLst>
          </p:cNvPr>
          <p:cNvSpPr/>
          <p:nvPr/>
        </p:nvSpPr>
        <p:spPr>
          <a:xfrm rot="16200000">
            <a:off x="4261751" y="5378029"/>
            <a:ext cx="1149077" cy="77328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2EDB6DCA-3972-C75E-AA77-F007C7BD0D2B}"/>
              </a:ext>
            </a:extLst>
          </p:cNvPr>
          <p:cNvSpPr txBox="1"/>
          <p:nvPr/>
        </p:nvSpPr>
        <p:spPr>
          <a:xfrm>
            <a:off x="1671408" y="1921519"/>
            <a:ext cx="2630673"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dirty="0">
                <a:ln>
                  <a:noFill/>
                </a:ln>
                <a:solidFill>
                  <a:prstClr val="white"/>
                </a:solidFill>
                <a:effectLst/>
                <a:uLnTx/>
                <a:uFillTx/>
                <a:latin typeface="Calibri"/>
                <a:ea typeface="+mn-ea"/>
                <a:cs typeface="+mn-cs"/>
              </a:rPr>
              <a:t>Develop EMMS Diagnostic Matrix</a:t>
            </a:r>
          </a:p>
        </p:txBody>
      </p:sp>
      <p:sp>
        <p:nvSpPr>
          <p:cNvPr id="6" name="TextBox 5">
            <a:extLst>
              <a:ext uri="{FF2B5EF4-FFF2-40B4-BE49-F238E27FC236}">
                <a16:creationId xmlns:a16="http://schemas.microsoft.com/office/drawing/2014/main" id="{38944D5A-F0DF-54B9-A6DF-14C07E91FF77}"/>
              </a:ext>
            </a:extLst>
          </p:cNvPr>
          <p:cNvSpPr txBox="1"/>
          <p:nvPr/>
        </p:nvSpPr>
        <p:spPr>
          <a:xfrm>
            <a:off x="1699140" y="2894273"/>
            <a:ext cx="2630673" cy="110799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dirty="0">
                <a:ln>
                  <a:noFill/>
                </a:ln>
                <a:solidFill>
                  <a:prstClr val="white"/>
                </a:solidFill>
                <a:effectLst/>
                <a:uLnTx/>
                <a:uFillTx/>
                <a:latin typeface="Calibri"/>
                <a:ea typeface="+mn-ea"/>
                <a:cs typeface="+mn-cs"/>
              </a:rPr>
              <a:t>Elicit the individual mental models and identify gaps</a:t>
            </a:r>
          </a:p>
        </p:txBody>
      </p:sp>
      <p:sp>
        <p:nvSpPr>
          <p:cNvPr id="10" name="TextBox 9">
            <a:extLst>
              <a:ext uri="{FF2B5EF4-FFF2-40B4-BE49-F238E27FC236}">
                <a16:creationId xmlns:a16="http://schemas.microsoft.com/office/drawing/2014/main" id="{67B5FF9C-2BE3-5D89-D46C-86E55934BE90}"/>
              </a:ext>
            </a:extLst>
          </p:cNvPr>
          <p:cNvSpPr txBox="1"/>
          <p:nvPr/>
        </p:nvSpPr>
        <p:spPr>
          <a:xfrm>
            <a:off x="1660007" y="5404342"/>
            <a:ext cx="2630673"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dirty="0">
                <a:ln>
                  <a:noFill/>
                </a:ln>
                <a:solidFill>
                  <a:prstClr val="white"/>
                </a:solidFill>
                <a:effectLst/>
                <a:uLnTx/>
                <a:uFillTx/>
                <a:latin typeface="Calibri"/>
                <a:ea typeface="+mn-ea"/>
                <a:cs typeface="+mn-cs"/>
              </a:rPr>
              <a:t>Measure impact of gaps on response</a:t>
            </a:r>
          </a:p>
        </p:txBody>
      </p:sp>
      <p:sp>
        <p:nvSpPr>
          <p:cNvPr id="14" name="Rectangle 13">
            <a:extLst>
              <a:ext uri="{FF2B5EF4-FFF2-40B4-BE49-F238E27FC236}">
                <a16:creationId xmlns:a16="http://schemas.microsoft.com/office/drawing/2014/main" id="{792FDAAB-5846-B0D2-63CD-78B09B3D427F}"/>
              </a:ext>
            </a:extLst>
          </p:cNvPr>
          <p:cNvSpPr/>
          <p:nvPr/>
        </p:nvSpPr>
        <p:spPr>
          <a:xfrm>
            <a:off x="5351586" y="1923941"/>
            <a:ext cx="5748498" cy="738664"/>
          </a:xfrm>
          <a:prstGeom prst="rect">
            <a:avLst/>
          </a:prstGeom>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Develop crosswalk and mental model elicitation tools.</a:t>
            </a:r>
            <a:endParaRPr kumimoji="0" lang="en-IN"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18" name="Rectangle 17">
            <a:extLst>
              <a:ext uri="{FF2B5EF4-FFF2-40B4-BE49-F238E27FC236}">
                <a16:creationId xmlns:a16="http://schemas.microsoft.com/office/drawing/2014/main" id="{7C0F0424-4601-4D8B-F028-BBDCFDAD51DE}"/>
              </a:ext>
            </a:extLst>
          </p:cNvPr>
          <p:cNvSpPr/>
          <p:nvPr/>
        </p:nvSpPr>
        <p:spPr>
          <a:xfrm>
            <a:off x="5351586" y="4235716"/>
            <a:ext cx="5989451" cy="738664"/>
          </a:xfrm>
          <a:prstGeom prst="rect">
            <a:avLst/>
          </a:prstGeom>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Evaluating and developing training to address identified gaps.</a:t>
            </a:r>
            <a:endParaRPr kumimoji="0" lang="en-IN"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22" name="Rectangle 21">
            <a:extLst>
              <a:ext uri="{FF2B5EF4-FFF2-40B4-BE49-F238E27FC236}">
                <a16:creationId xmlns:a16="http://schemas.microsoft.com/office/drawing/2014/main" id="{6669FFC4-05A9-FB98-DBC2-6AD41AFB9285}"/>
              </a:ext>
            </a:extLst>
          </p:cNvPr>
          <p:cNvSpPr/>
          <p:nvPr/>
        </p:nvSpPr>
        <p:spPr>
          <a:xfrm>
            <a:off x="5351586" y="5407239"/>
            <a:ext cx="5860549" cy="738664"/>
          </a:xfrm>
          <a:prstGeom prst="rect">
            <a:avLst/>
          </a:prstGeom>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Do gaps in understanding result in improper assessment of a response scene?</a:t>
            </a:r>
            <a:endParaRPr kumimoji="0" lang="en-IN"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3D351C93-5EF1-4A16-27C5-801E1CE85194}"/>
              </a:ext>
            </a:extLst>
          </p:cNvPr>
          <p:cNvSpPr txBox="1"/>
          <p:nvPr/>
        </p:nvSpPr>
        <p:spPr>
          <a:xfrm>
            <a:off x="1671408" y="4222350"/>
            <a:ext cx="2630673"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dirty="0">
                <a:ln>
                  <a:noFill/>
                </a:ln>
                <a:solidFill>
                  <a:prstClr val="white"/>
                </a:solidFill>
                <a:effectLst/>
                <a:uLnTx/>
                <a:uFillTx/>
                <a:latin typeface="Calibri"/>
                <a:ea typeface="+mn-ea"/>
                <a:cs typeface="+mn-cs"/>
              </a:rPr>
              <a:t>Address gaps in understanding</a:t>
            </a:r>
          </a:p>
        </p:txBody>
      </p:sp>
      <p:sp>
        <p:nvSpPr>
          <p:cNvPr id="24" name="Rectangle 23">
            <a:extLst>
              <a:ext uri="{FF2B5EF4-FFF2-40B4-BE49-F238E27FC236}">
                <a16:creationId xmlns:a16="http://schemas.microsoft.com/office/drawing/2014/main" id="{F08550E4-AD75-806E-6A26-AA7DB3A95A13}"/>
              </a:ext>
            </a:extLst>
          </p:cNvPr>
          <p:cNvSpPr/>
          <p:nvPr/>
        </p:nvSpPr>
        <p:spPr>
          <a:xfrm>
            <a:off x="5351585" y="3072093"/>
            <a:ext cx="5333831" cy="738664"/>
          </a:xfrm>
          <a:prstGeom prst="rect">
            <a:avLst/>
          </a:prstGeom>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Comparing the expected and individual mental models for gaps in understanding</a:t>
            </a:r>
            <a:endParaRPr kumimoji="0" lang="en-IN"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25" name="Slide Number Placeholder 24">
            <a:extLst>
              <a:ext uri="{FF2B5EF4-FFF2-40B4-BE49-F238E27FC236}">
                <a16:creationId xmlns:a16="http://schemas.microsoft.com/office/drawing/2014/main" id="{31F1EFB8-0AD8-A7EB-C9E1-938FAA3452A8}"/>
              </a:ext>
            </a:extLst>
          </p:cNvPr>
          <p:cNvSpPr>
            <a:spLocks noGrp="1"/>
          </p:cNvSpPr>
          <p:nvPr>
            <p:ph type="sldNum" sz="quarter" idx="12"/>
          </p:nvPr>
        </p:nvSpPr>
        <p:spPr/>
        <p:txBody>
          <a:bodyPr/>
          <a:lstStyle/>
          <a:p>
            <a:fld id="{B6F15528-21DE-4FAA-801E-634DDDAF4B2B}" type="slidenum">
              <a:rPr lang="en-US" smtClean="0"/>
              <a:pPr/>
              <a:t>32</a:t>
            </a:fld>
            <a:endParaRPr lang="en-US"/>
          </a:p>
        </p:txBody>
      </p:sp>
    </p:spTree>
    <p:extLst>
      <p:ext uri="{BB962C8B-B14F-4D97-AF65-F5344CB8AC3E}">
        <p14:creationId xmlns:p14="http://schemas.microsoft.com/office/powerpoint/2010/main" val="85820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4"/>
                                        </p:tgtEl>
                                      </p:cBhvr>
                                    </p:animEffect>
                                    <p:set>
                                      <p:cBhvr>
                                        <p:cTn id="10" dur="1" fill="hold">
                                          <p:stCondLst>
                                            <p:cond delay="499"/>
                                          </p:stCondLst>
                                        </p:cTn>
                                        <p:tgtEl>
                                          <p:spTgt spid="7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86"/>
                                        </p:tgtEl>
                                      </p:cBhvr>
                                    </p:animEffect>
                                    <p:set>
                                      <p:cBhvr>
                                        <p:cTn id="13" dur="1" fill="hold">
                                          <p:stCondLst>
                                            <p:cond delay="499"/>
                                          </p:stCondLst>
                                        </p:cTn>
                                        <p:tgtEl>
                                          <p:spTgt spid="86"/>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79"/>
                                        </p:tgtEl>
                                      </p:cBhvr>
                                    </p:animEffect>
                                    <p:set>
                                      <p:cBhvr>
                                        <p:cTn id="22" dur="1" fill="hold">
                                          <p:stCondLst>
                                            <p:cond delay="499"/>
                                          </p:stCondLst>
                                        </p:cTn>
                                        <p:tgtEl>
                                          <p:spTgt spid="79"/>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87"/>
                                        </p:tgtEl>
                                      </p:cBhvr>
                                    </p:animEffect>
                                    <p:set>
                                      <p:cBhvr>
                                        <p:cTn id="31" dur="1" fill="hold">
                                          <p:stCondLst>
                                            <p:cond delay="499"/>
                                          </p:stCondLst>
                                        </p:cTn>
                                        <p:tgtEl>
                                          <p:spTgt spid="87"/>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7"/>
                                        </p:tgtEl>
                                      </p:cBhvr>
                                    </p:animEffect>
                                    <p:set>
                                      <p:cBhvr>
                                        <p:cTn id="34" dur="1" fill="hold">
                                          <p:stCondLst>
                                            <p:cond delay="499"/>
                                          </p:stCondLst>
                                        </p:cTn>
                                        <p:tgtEl>
                                          <p:spTgt spid="7"/>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88"/>
                                        </p:tgtEl>
                                      </p:cBhvr>
                                    </p:animEffect>
                                    <p:set>
                                      <p:cBhvr>
                                        <p:cTn id="43" dur="1" fill="hold">
                                          <p:stCondLst>
                                            <p:cond delay="499"/>
                                          </p:stCondLst>
                                        </p:cTn>
                                        <p:tgtEl>
                                          <p:spTgt spid="88"/>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11"/>
                                        </p:tgtEl>
                                      </p:cBhvr>
                                    </p:animEffect>
                                    <p:set>
                                      <p:cBhvr>
                                        <p:cTn id="46" dur="1" fill="hold">
                                          <p:stCondLst>
                                            <p:cond delay="499"/>
                                          </p:stCondLst>
                                        </p:cTn>
                                        <p:tgtEl>
                                          <p:spTgt spid="11"/>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21"/>
                                        </p:tgtEl>
                                      </p:cBhvr>
                                    </p:animEffect>
                                    <p:set>
                                      <p:cBhvr>
                                        <p:cTn id="49" dur="1" fill="hold">
                                          <p:stCondLst>
                                            <p:cond delay="499"/>
                                          </p:stCondLst>
                                        </p:cTn>
                                        <p:tgtEl>
                                          <p:spTgt spid="21"/>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90"/>
                                        </p:tgtEl>
                                      </p:cBhvr>
                                    </p:animEffect>
                                    <p:set>
                                      <p:cBhvr>
                                        <p:cTn id="55" dur="1" fill="hold">
                                          <p:stCondLst>
                                            <p:cond delay="499"/>
                                          </p:stCondLst>
                                        </p:cTn>
                                        <p:tgtEl>
                                          <p:spTgt spid="90"/>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7" grpId="0" animBg="1"/>
      <p:bldP spid="8" grpId="0" animBg="1"/>
      <p:bldP spid="9" grpId="0" animBg="1"/>
      <p:bldP spid="11" grpId="0" animBg="1"/>
      <p:bldP spid="12" grpId="0" animBg="1"/>
      <p:bldP spid="13" grpId="0" animBg="1"/>
      <p:bldP spid="19" grpId="0" animBg="1"/>
      <p:bldP spid="20" grpId="0" animBg="1"/>
      <p:bldP spid="21" grpId="0" animBg="1"/>
      <p:bldP spid="74" grpId="0"/>
      <p:bldP spid="79" grpId="0"/>
      <p:bldP spid="86" grpId="0" animBg="1"/>
      <p:bldP spid="87" grpId="0" animBg="1"/>
      <p:bldP spid="88" grpId="0" animBg="1"/>
      <p:bldP spid="9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6523" y="0"/>
            <a:ext cx="8237557" cy="833933"/>
          </a:xfrm>
        </p:spPr>
        <p:txBody>
          <a:bodyPr wrap="square" anchor="ctr">
            <a:normAutofit/>
          </a:bodyPr>
          <a:lstStyle/>
          <a:p>
            <a:r>
              <a:rPr lang="en-US" dirty="0"/>
              <a:t>How identified gaps can be applied to enhance training or simulations? </a:t>
            </a:r>
          </a:p>
        </p:txBody>
      </p:sp>
      <p:sp>
        <p:nvSpPr>
          <p:cNvPr id="5" name="Freeform 2">
            <a:extLst>
              <a:ext uri="{FF2B5EF4-FFF2-40B4-BE49-F238E27FC236}">
                <a16:creationId xmlns:a16="http://schemas.microsoft.com/office/drawing/2014/main" id="{0CE32AA0-8887-DB62-0C7C-E0A72348D2A4}"/>
              </a:ext>
            </a:extLst>
          </p:cNvPr>
          <p:cNvSpPr/>
          <p:nvPr/>
        </p:nvSpPr>
        <p:spPr>
          <a:xfrm rot="20811528">
            <a:off x="7902787" y="1576450"/>
            <a:ext cx="3167145" cy="4025541"/>
          </a:xfrm>
          <a:custGeom>
            <a:avLst/>
            <a:gdLst/>
            <a:ahLst/>
            <a:cxnLst/>
            <a:rect l="l" t="t" r="r" b="b"/>
            <a:pathLst>
              <a:path w="5209031" h="7270711">
                <a:moveTo>
                  <a:pt x="0" y="0"/>
                </a:moveTo>
                <a:lnTo>
                  <a:pt x="5209031" y="0"/>
                </a:lnTo>
                <a:lnTo>
                  <a:pt x="5209031" y="7270711"/>
                </a:lnTo>
                <a:lnTo>
                  <a:pt x="0" y="7270711"/>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6" name="TextBox 5">
            <a:extLst>
              <a:ext uri="{FF2B5EF4-FFF2-40B4-BE49-F238E27FC236}">
                <a16:creationId xmlns:a16="http://schemas.microsoft.com/office/drawing/2014/main" id="{C691B467-8351-31C9-110C-F83005464E23}"/>
              </a:ext>
            </a:extLst>
          </p:cNvPr>
          <p:cNvSpPr txBox="1"/>
          <p:nvPr/>
        </p:nvSpPr>
        <p:spPr>
          <a:xfrm>
            <a:off x="487680" y="1040130"/>
            <a:ext cx="6998970" cy="1569660"/>
          </a:xfrm>
          <a:prstGeom prst="rect">
            <a:avLst/>
          </a:prstGeom>
          <a:noFill/>
        </p:spPr>
        <p:txBody>
          <a:bodyPr wrap="square" rtlCol="0">
            <a:spAutoFit/>
          </a:bodyPr>
          <a:lstStyle/>
          <a:p>
            <a:r>
              <a:rPr lang="en-US" sz="2400" dirty="0">
                <a:latin typeface="Arial Narrow" panose="020B0606020202030204" pitchFamily="34" charset="0"/>
              </a:rPr>
              <a:t>Consider wording in training or references that might be contributing to misconceptions.</a:t>
            </a:r>
          </a:p>
          <a:p>
            <a:endParaRPr lang="en-US" sz="2400" dirty="0">
              <a:latin typeface="Arial Narrow" panose="020B0606020202030204" pitchFamily="34" charset="0"/>
            </a:endParaRPr>
          </a:p>
          <a:p>
            <a:r>
              <a:rPr lang="en-US" sz="2400" dirty="0">
                <a:latin typeface="Arial Narrow" panose="020B0606020202030204" pitchFamily="34" charset="0"/>
              </a:rPr>
              <a:t>Can additional context be provided specific to identified gap?</a:t>
            </a:r>
          </a:p>
        </p:txBody>
      </p:sp>
      <p:pic>
        <p:nvPicPr>
          <p:cNvPr id="8" name="Picture 7">
            <a:extLst>
              <a:ext uri="{FF2B5EF4-FFF2-40B4-BE49-F238E27FC236}">
                <a16:creationId xmlns:a16="http://schemas.microsoft.com/office/drawing/2014/main" id="{AB7CEF5B-B247-3F95-2E91-C18A7249D02E}"/>
              </a:ext>
            </a:extLst>
          </p:cNvPr>
          <p:cNvPicPr>
            <a:picLocks noChangeAspect="1"/>
          </p:cNvPicPr>
          <p:nvPr/>
        </p:nvPicPr>
        <p:blipFill>
          <a:blip r:embed="rId3"/>
          <a:stretch>
            <a:fillRect/>
          </a:stretch>
        </p:blipFill>
        <p:spPr>
          <a:xfrm>
            <a:off x="1782445" y="3337560"/>
            <a:ext cx="4409440" cy="2480310"/>
          </a:xfrm>
          <a:prstGeom prst="rect">
            <a:avLst/>
          </a:prstGeom>
        </p:spPr>
      </p:pic>
      <p:sp>
        <p:nvSpPr>
          <p:cNvPr id="3" name="Slide Number Placeholder 2">
            <a:extLst>
              <a:ext uri="{FF2B5EF4-FFF2-40B4-BE49-F238E27FC236}">
                <a16:creationId xmlns:a16="http://schemas.microsoft.com/office/drawing/2014/main" id="{1C0C9D0D-4945-E691-DE6D-8EDA641D07DF}"/>
              </a:ext>
            </a:extLst>
          </p:cNvPr>
          <p:cNvSpPr>
            <a:spLocks noGrp="1"/>
          </p:cNvSpPr>
          <p:nvPr>
            <p:ph type="sldNum" sz="quarter" idx="4"/>
          </p:nvPr>
        </p:nvSpPr>
        <p:spPr/>
        <p:txBody>
          <a:bodyPr/>
          <a:lstStyle/>
          <a:p>
            <a:pPr>
              <a:defRPr/>
            </a:pPr>
            <a:fld id="{D68E8870-17DE-45C4-A8DD-7644B2422933}" type="slidenum">
              <a:rPr lang="en-US" smtClean="0">
                <a:solidFill>
                  <a:srgbClr val="000000"/>
                </a:solidFill>
              </a:rPr>
              <a:pPr>
                <a:defRPr/>
              </a:pPr>
              <a:t>33</a:t>
            </a:fld>
            <a:endParaRPr lang="en-US" dirty="0">
              <a:solidFill>
                <a:srgbClr val="000000"/>
              </a:solidFill>
            </a:endParaRPr>
          </a:p>
        </p:txBody>
      </p:sp>
    </p:spTree>
    <p:extLst>
      <p:ext uri="{BB962C8B-B14F-4D97-AF65-F5344CB8AC3E}">
        <p14:creationId xmlns:p14="http://schemas.microsoft.com/office/powerpoint/2010/main" val="26985546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913" y="0"/>
            <a:ext cx="6445301" cy="833933"/>
          </a:xfrm>
        </p:spPr>
        <p:txBody>
          <a:bodyPr wrap="square" anchor="ctr">
            <a:normAutofit/>
          </a:bodyPr>
          <a:lstStyle/>
          <a:p>
            <a:r>
              <a:rPr lang="en-US" dirty="0"/>
              <a:t>How identified gaps can be applied to enhance training or simulations? </a:t>
            </a:r>
          </a:p>
        </p:txBody>
      </p:sp>
      <p:sp>
        <p:nvSpPr>
          <p:cNvPr id="5" name="Freeform 2">
            <a:extLst>
              <a:ext uri="{FF2B5EF4-FFF2-40B4-BE49-F238E27FC236}">
                <a16:creationId xmlns:a16="http://schemas.microsoft.com/office/drawing/2014/main" id="{0CE32AA0-8887-DB62-0C7C-E0A72348D2A4}"/>
              </a:ext>
            </a:extLst>
          </p:cNvPr>
          <p:cNvSpPr/>
          <p:nvPr/>
        </p:nvSpPr>
        <p:spPr>
          <a:xfrm>
            <a:off x="1908485" y="1602484"/>
            <a:ext cx="3167145" cy="4025541"/>
          </a:xfrm>
          <a:custGeom>
            <a:avLst/>
            <a:gdLst/>
            <a:ahLst/>
            <a:cxnLst/>
            <a:rect l="l" t="t" r="r" b="b"/>
            <a:pathLst>
              <a:path w="5209031" h="7270711">
                <a:moveTo>
                  <a:pt x="0" y="0"/>
                </a:moveTo>
                <a:lnTo>
                  <a:pt x="5209031" y="0"/>
                </a:lnTo>
                <a:lnTo>
                  <a:pt x="5209031" y="7270711"/>
                </a:lnTo>
                <a:lnTo>
                  <a:pt x="0" y="7270711"/>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a:extLst>
              <a:ext uri="{FF2B5EF4-FFF2-40B4-BE49-F238E27FC236}">
                <a16:creationId xmlns:a16="http://schemas.microsoft.com/office/drawing/2014/main" id="{92D68B00-08E9-7CF6-4B99-8C7D226EF8AA}"/>
              </a:ext>
            </a:extLst>
          </p:cNvPr>
          <p:cNvSpPr/>
          <p:nvPr/>
        </p:nvSpPr>
        <p:spPr>
          <a:xfrm>
            <a:off x="6540214" y="251448"/>
            <a:ext cx="5283215" cy="6126546"/>
          </a:xfrm>
          <a:custGeom>
            <a:avLst/>
            <a:gdLst/>
            <a:ahLst/>
            <a:cxnLst/>
            <a:rect l="l" t="t" r="r" b="b"/>
            <a:pathLst>
              <a:path w="7924823" h="9778796">
                <a:moveTo>
                  <a:pt x="0" y="0"/>
                </a:moveTo>
                <a:lnTo>
                  <a:pt x="7924824" y="0"/>
                </a:lnTo>
                <a:lnTo>
                  <a:pt x="7924824" y="9778796"/>
                </a:lnTo>
                <a:lnTo>
                  <a:pt x="0" y="9778796"/>
                </a:lnTo>
                <a:lnTo>
                  <a:pt x="0" y="0"/>
                </a:lnTo>
                <a:close/>
              </a:path>
            </a:pathLst>
          </a:custGeom>
          <a:blipFill>
            <a:blip r:embed="rId3"/>
            <a:stretch>
              <a:fillRect/>
            </a:stretch>
          </a:blipFill>
          <a:ln w="38100" cap="sq">
            <a:solidFill>
              <a:srgbClr val="000000"/>
            </a:solidFill>
            <a:prstDash val="solid"/>
            <a:miter/>
          </a:ln>
        </p:spPr>
        <p:txBody>
          <a:bodyPr/>
          <a:lstStyle/>
          <a:p>
            <a:pPr defTabSz="609630"/>
            <a:endParaRPr lang="en-US" sz="1200">
              <a:solidFill>
                <a:prstClr val="black"/>
              </a:solidFill>
              <a:latin typeface="Calibri"/>
            </a:endParaRPr>
          </a:p>
        </p:txBody>
      </p:sp>
      <p:sp>
        <p:nvSpPr>
          <p:cNvPr id="7" name="TextBox 6">
            <a:extLst>
              <a:ext uri="{FF2B5EF4-FFF2-40B4-BE49-F238E27FC236}">
                <a16:creationId xmlns:a16="http://schemas.microsoft.com/office/drawing/2014/main" id="{130A707E-9B79-3A82-4A2A-F0F3B3B75697}"/>
              </a:ext>
            </a:extLst>
          </p:cNvPr>
          <p:cNvSpPr txBox="1"/>
          <p:nvPr/>
        </p:nvSpPr>
        <p:spPr>
          <a:xfrm>
            <a:off x="3056400" y="6487680"/>
            <a:ext cx="5468058" cy="307777"/>
          </a:xfrm>
          <a:prstGeom prst="rect">
            <a:avLst/>
          </a:prstGeom>
          <a:noFill/>
        </p:spPr>
        <p:txBody>
          <a:bodyPr wrap="square">
            <a:spAutoFit/>
          </a:bodyPr>
          <a:lstStyle/>
          <a:p>
            <a:r>
              <a:rPr lang="en-US" sz="1400" dirty="0">
                <a:latin typeface="Arial Narrow" panose="020B0606020202030204" pitchFamily="34" charset="0"/>
              </a:rPr>
              <a:t>https://emergency.cdc.gov/radiation/pdf/ars.pdf</a:t>
            </a:r>
          </a:p>
        </p:txBody>
      </p:sp>
      <p:sp>
        <p:nvSpPr>
          <p:cNvPr id="4" name="Slide Number Placeholder 3">
            <a:extLst>
              <a:ext uri="{FF2B5EF4-FFF2-40B4-BE49-F238E27FC236}">
                <a16:creationId xmlns:a16="http://schemas.microsoft.com/office/drawing/2014/main" id="{0070AF06-CEA6-1956-0947-D1E8467A6731}"/>
              </a:ext>
            </a:extLst>
          </p:cNvPr>
          <p:cNvSpPr>
            <a:spLocks noGrp="1"/>
          </p:cNvSpPr>
          <p:nvPr>
            <p:ph type="sldNum" sz="quarter" idx="4"/>
          </p:nvPr>
        </p:nvSpPr>
        <p:spPr/>
        <p:txBody>
          <a:bodyPr/>
          <a:lstStyle/>
          <a:p>
            <a:pPr>
              <a:defRPr/>
            </a:pPr>
            <a:fld id="{D68E8870-17DE-45C4-A8DD-7644B2422933}" type="slidenum">
              <a:rPr lang="en-US" smtClean="0">
                <a:solidFill>
                  <a:srgbClr val="000000"/>
                </a:solidFill>
              </a:rPr>
              <a:pPr>
                <a:defRPr/>
              </a:pPr>
              <a:t>34</a:t>
            </a:fld>
            <a:endParaRPr lang="en-US" dirty="0">
              <a:solidFill>
                <a:srgbClr val="000000"/>
              </a:solidFill>
            </a:endParaRPr>
          </a:p>
        </p:txBody>
      </p:sp>
    </p:spTree>
    <p:extLst>
      <p:ext uri="{BB962C8B-B14F-4D97-AF65-F5344CB8AC3E}">
        <p14:creationId xmlns:p14="http://schemas.microsoft.com/office/powerpoint/2010/main" val="28346058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11939" y="344528"/>
            <a:ext cx="3472687" cy="4847141"/>
          </a:xfrm>
          <a:custGeom>
            <a:avLst/>
            <a:gdLst/>
            <a:ahLst/>
            <a:cxnLst/>
            <a:rect l="l" t="t" r="r" b="b"/>
            <a:pathLst>
              <a:path w="5209031" h="7270711">
                <a:moveTo>
                  <a:pt x="0" y="0"/>
                </a:moveTo>
                <a:lnTo>
                  <a:pt x="5209031" y="0"/>
                </a:lnTo>
                <a:lnTo>
                  <a:pt x="5209031" y="7270711"/>
                </a:lnTo>
                <a:lnTo>
                  <a:pt x="0" y="7270711"/>
                </a:lnTo>
                <a:lnTo>
                  <a:pt x="0" y="0"/>
                </a:lnTo>
                <a:close/>
              </a:path>
            </a:pathLst>
          </a:custGeom>
          <a:blipFill>
            <a:blip r:embed="rId2">
              <a:alphaModFix amt="10999"/>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5670056" y="130754"/>
            <a:ext cx="5283215" cy="6519197"/>
          </a:xfrm>
          <a:custGeom>
            <a:avLst/>
            <a:gdLst/>
            <a:ahLst/>
            <a:cxnLst/>
            <a:rect l="l" t="t" r="r" b="b"/>
            <a:pathLst>
              <a:path w="7924823" h="9778796">
                <a:moveTo>
                  <a:pt x="0" y="0"/>
                </a:moveTo>
                <a:lnTo>
                  <a:pt x="7924824" y="0"/>
                </a:lnTo>
                <a:lnTo>
                  <a:pt x="7924824" y="9778796"/>
                </a:lnTo>
                <a:lnTo>
                  <a:pt x="0" y="9778796"/>
                </a:lnTo>
                <a:lnTo>
                  <a:pt x="0" y="0"/>
                </a:lnTo>
                <a:close/>
              </a:path>
            </a:pathLst>
          </a:custGeom>
          <a:blipFill>
            <a:blip r:embed="rId3">
              <a:alphaModFix amt="10999"/>
            </a:blip>
            <a:stretch>
              <a:fillRect/>
            </a:stretch>
          </a:blipFill>
          <a:ln w="38100" cap="sq">
            <a:solidFill>
              <a:srgbClr val="000000">
                <a:alpha val="10980"/>
              </a:srgbClr>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2096590" y="1370099"/>
            <a:ext cx="8515824" cy="1746135"/>
          </a:xfrm>
          <a:custGeom>
            <a:avLst/>
            <a:gdLst/>
            <a:ahLst/>
            <a:cxnLst/>
            <a:rect l="l" t="t" r="r" b="b"/>
            <a:pathLst>
              <a:path w="12773736" h="2619203">
                <a:moveTo>
                  <a:pt x="0" y="0"/>
                </a:moveTo>
                <a:lnTo>
                  <a:pt x="12773737" y="0"/>
                </a:lnTo>
                <a:lnTo>
                  <a:pt x="12773737" y="2619203"/>
                </a:lnTo>
                <a:lnTo>
                  <a:pt x="0" y="2619203"/>
                </a:lnTo>
                <a:lnTo>
                  <a:pt x="0" y="0"/>
                </a:lnTo>
                <a:close/>
              </a:path>
            </a:pathLst>
          </a:custGeom>
          <a:blipFill>
            <a:blip r:embed="rId3"/>
            <a:stretch>
              <a:fillRect t="-59806" b="-441983"/>
            </a:stretch>
          </a:blipFill>
          <a:ln w="38100"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3245075" y="3116234"/>
            <a:ext cx="3079102" cy="2743200"/>
          </a:xfrm>
          <a:custGeom>
            <a:avLst/>
            <a:gdLst/>
            <a:ahLst/>
            <a:cxnLst/>
            <a:rect l="l" t="t" r="r" b="b"/>
            <a:pathLst>
              <a:path w="4618653" h="4114800">
                <a:moveTo>
                  <a:pt x="0" y="0"/>
                </a:moveTo>
                <a:lnTo>
                  <a:pt x="4618653" y="0"/>
                </a:lnTo>
                <a:lnTo>
                  <a:pt x="461865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126417" y="6399954"/>
            <a:ext cx="5543639" cy="450444"/>
          </a:xfrm>
          <a:prstGeom prst="rect">
            <a:avLst/>
          </a:prstGeom>
        </p:spPr>
        <p:txBody>
          <a:bodyPr lIns="0" tIns="0" rIns="0" bIns="0" rtlCol="0" anchor="t">
            <a:spAutoFit/>
          </a:bodyPr>
          <a:lstStyle/>
          <a:p>
            <a:pPr marL="0" marR="0" lvl="0" indent="0" algn="ctr" defTabSz="609630" rtl="0" eaLnBrk="1" fontAlgn="auto" latinLnBrk="0" hangingPunct="1">
              <a:lnSpc>
                <a:spcPts val="1213"/>
              </a:lnSpc>
              <a:spcBef>
                <a:spcPct val="0"/>
              </a:spcBef>
              <a:spcAft>
                <a:spcPts val="0"/>
              </a:spcAft>
              <a:buClrTx/>
              <a:buSzTx/>
              <a:buFontTx/>
              <a:buNone/>
              <a:tabLst/>
              <a:defRPr/>
            </a:pPr>
            <a:r>
              <a:rPr kumimoji="0" lang="en-US" sz="933" b="0" i="0" u="none" strike="noStrike" kern="1200" cap="none" spc="0" normalizeH="0" baseline="0" noProof="0">
                <a:ln>
                  <a:noFill/>
                </a:ln>
                <a:solidFill>
                  <a:srgbClr val="FFFFFF"/>
                </a:solidFill>
                <a:effectLst/>
                <a:uLnTx/>
                <a:uFillTx/>
                <a:latin typeface="Rasputin Light"/>
                <a:ea typeface="+mn-ea"/>
                <a:cs typeface="+mn-cs"/>
              </a:rPr>
              <a:t>Centers for Disease Control and Prevention. (2023). Acute radiation syndrome: A fact sheet for physicians. U.S. Department of Health &amp; Human Services. https://www.cdc.gov/nceh/radiation/emergencies/arsphysicianfactsheet.htm.</a:t>
            </a:r>
          </a:p>
        </p:txBody>
      </p:sp>
      <p:sp>
        <p:nvSpPr>
          <p:cNvPr id="7" name="Slide Number Placeholder 6">
            <a:extLst>
              <a:ext uri="{FF2B5EF4-FFF2-40B4-BE49-F238E27FC236}">
                <a16:creationId xmlns:a16="http://schemas.microsoft.com/office/drawing/2014/main" id="{11F773D6-6720-F685-C69E-E3C780E78815}"/>
              </a:ext>
            </a:extLst>
          </p:cNvPr>
          <p:cNvSpPr>
            <a:spLocks noGrp="1"/>
          </p:cNvSpPr>
          <p:nvPr>
            <p:ph type="sldNum" sz="quarter" idx="12"/>
          </p:nvPr>
        </p:nvSpPr>
        <p:spPr/>
        <p:txBody>
          <a:bodyPr/>
          <a:lstStyle/>
          <a:p>
            <a:fld id="{B6F15528-21DE-4FAA-801E-634DDDAF4B2B}" type="slidenum">
              <a:rPr lang="en-US" smtClean="0"/>
              <a:pPr/>
              <a:t>35</a:t>
            </a:fld>
            <a:endParaRPr lang="en-US"/>
          </a:p>
        </p:txBody>
      </p:sp>
    </p:spTree>
    <p:extLst>
      <p:ext uri="{BB962C8B-B14F-4D97-AF65-F5344CB8AC3E}">
        <p14:creationId xmlns:p14="http://schemas.microsoft.com/office/powerpoint/2010/main" val="2580654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1976" y="0"/>
            <a:ext cx="7940377" cy="833933"/>
          </a:xfrm>
        </p:spPr>
        <p:txBody>
          <a:bodyPr wrap="square" anchor="ctr">
            <a:normAutofit/>
          </a:bodyPr>
          <a:lstStyle/>
          <a:p>
            <a:r>
              <a:rPr lang="en-US" dirty="0"/>
              <a:t>How identified gaps can be applied to enhance training or simulations? </a:t>
            </a:r>
          </a:p>
        </p:txBody>
      </p:sp>
      <p:pic>
        <p:nvPicPr>
          <p:cNvPr id="8" name="Picture 7">
            <a:extLst>
              <a:ext uri="{FF2B5EF4-FFF2-40B4-BE49-F238E27FC236}">
                <a16:creationId xmlns:a16="http://schemas.microsoft.com/office/drawing/2014/main" id="{AB7CEF5B-B247-3F95-2E91-C18A7249D02E}"/>
              </a:ext>
            </a:extLst>
          </p:cNvPr>
          <p:cNvPicPr>
            <a:picLocks noChangeAspect="1"/>
          </p:cNvPicPr>
          <p:nvPr/>
        </p:nvPicPr>
        <p:blipFill>
          <a:blip r:embed="rId2"/>
          <a:stretch>
            <a:fillRect/>
          </a:stretch>
        </p:blipFill>
        <p:spPr>
          <a:xfrm>
            <a:off x="2889886" y="1040130"/>
            <a:ext cx="9100184" cy="5118854"/>
          </a:xfrm>
          <a:prstGeom prst="rect">
            <a:avLst/>
          </a:prstGeom>
        </p:spPr>
      </p:pic>
      <p:sp>
        <p:nvSpPr>
          <p:cNvPr id="3" name="TextBox 2">
            <a:extLst>
              <a:ext uri="{FF2B5EF4-FFF2-40B4-BE49-F238E27FC236}">
                <a16:creationId xmlns:a16="http://schemas.microsoft.com/office/drawing/2014/main" id="{9FC13F16-4BDE-9B35-0A90-9CC9902F8247}"/>
              </a:ext>
            </a:extLst>
          </p:cNvPr>
          <p:cNvSpPr txBox="1"/>
          <p:nvPr/>
        </p:nvSpPr>
        <p:spPr>
          <a:xfrm>
            <a:off x="108139" y="950183"/>
            <a:ext cx="2687956" cy="5309146"/>
          </a:xfrm>
          <a:prstGeom prst="rect">
            <a:avLst/>
          </a:prstGeom>
          <a:noFill/>
        </p:spPr>
        <p:txBody>
          <a:bodyPr wrap="square" rtlCol="0">
            <a:spAutoFit/>
          </a:bodyPr>
          <a:lstStyle/>
          <a:p>
            <a:r>
              <a:rPr lang="en-US" sz="2400" dirty="0">
                <a:latin typeface="Arial Narrow" panose="020B0606020202030204" pitchFamily="34" charset="0"/>
              </a:rPr>
              <a:t>Training focuses on:</a:t>
            </a:r>
          </a:p>
          <a:p>
            <a:pPr algn="ctr"/>
            <a:endParaRPr lang="en-US" sz="900" dirty="0">
              <a:latin typeface="Arial Narrow" panose="020B0606020202030204" pitchFamily="34" charset="0"/>
            </a:endParaRPr>
          </a:p>
          <a:p>
            <a:pPr algn="ctr"/>
            <a:r>
              <a:rPr lang="en-US" sz="2400" dirty="0">
                <a:solidFill>
                  <a:schemeClr val="accent2">
                    <a:lumMod val="75000"/>
                  </a:schemeClr>
                </a:solidFill>
                <a:latin typeface="Arial Narrow" panose="020B0606020202030204" pitchFamily="34" charset="0"/>
              </a:rPr>
              <a:t>Occupational or emergency “limits”</a:t>
            </a:r>
          </a:p>
          <a:p>
            <a:pPr algn="ctr"/>
            <a:endParaRPr lang="en-US" sz="900" dirty="0">
              <a:latin typeface="Arial Narrow" panose="020B0606020202030204" pitchFamily="34" charset="0"/>
            </a:endParaRPr>
          </a:p>
          <a:p>
            <a:pPr algn="ctr"/>
            <a:r>
              <a:rPr lang="en-US" sz="2400" dirty="0">
                <a:latin typeface="Arial Narrow" panose="020B0606020202030204" pitchFamily="34" charset="0"/>
              </a:rPr>
              <a:t>and </a:t>
            </a:r>
          </a:p>
          <a:p>
            <a:pPr algn="ctr"/>
            <a:endParaRPr lang="en-US" sz="900" dirty="0">
              <a:latin typeface="Arial Narrow" panose="020B0606020202030204" pitchFamily="34" charset="0"/>
            </a:endParaRPr>
          </a:p>
          <a:p>
            <a:pPr algn="ctr"/>
            <a:r>
              <a:rPr lang="en-US" sz="2400" dirty="0">
                <a:solidFill>
                  <a:srgbClr val="C00000"/>
                </a:solidFill>
                <a:latin typeface="Arial Narrow" panose="020B0606020202030204" pitchFamily="34" charset="0"/>
              </a:rPr>
              <a:t>Acute Radiation Syndrome symptoms</a:t>
            </a:r>
          </a:p>
          <a:p>
            <a:endParaRPr lang="en-US" sz="2400" dirty="0">
              <a:latin typeface="Arial Narrow" panose="020B0606020202030204" pitchFamily="34" charset="0"/>
            </a:endParaRPr>
          </a:p>
          <a:p>
            <a:pPr algn="ctr"/>
            <a:r>
              <a:rPr lang="en-US" sz="2000" dirty="0">
                <a:latin typeface="Arial Narrow" panose="020B0606020202030204" pitchFamily="34" charset="0"/>
              </a:rPr>
              <a:t>What about the large range in between? </a:t>
            </a:r>
          </a:p>
          <a:p>
            <a:pPr algn="ctr"/>
            <a:endParaRPr lang="en-US" sz="2000" dirty="0">
              <a:latin typeface="Arial Narrow" panose="020B0606020202030204" pitchFamily="34" charset="0"/>
            </a:endParaRPr>
          </a:p>
          <a:p>
            <a:pPr algn="ctr"/>
            <a:r>
              <a:rPr lang="en-US" sz="2000" dirty="0">
                <a:latin typeface="Arial Narrow" panose="020B0606020202030204" pitchFamily="34" charset="0"/>
              </a:rPr>
              <a:t>Are we leaving this open to interpretation that ARS begins at top “limits”?</a:t>
            </a:r>
          </a:p>
          <a:p>
            <a:endParaRPr lang="en-US" sz="2400" dirty="0">
              <a:latin typeface="Arial Narrow" panose="020B0606020202030204" pitchFamily="34" charset="0"/>
            </a:endParaRPr>
          </a:p>
        </p:txBody>
      </p:sp>
      <p:sp>
        <p:nvSpPr>
          <p:cNvPr id="7" name="Rectangle 6">
            <a:extLst>
              <a:ext uri="{FF2B5EF4-FFF2-40B4-BE49-F238E27FC236}">
                <a16:creationId xmlns:a16="http://schemas.microsoft.com/office/drawing/2014/main" id="{6B563993-002C-47AA-E52D-5F159A0CEACC}"/>
              </a:ext>
            </a:extLst>
          </p:cNvPr>
          <p:cNvSpPr/>
          <p:nvPr/>
        </p:nvSpPr>
        <p:spPr>
          <a:xfrm>
            <a:off x="2999563" y="6073496"/>
            <a:ext cx="10200190" cy="307777"/>
          </a:xfrm>
          <a:prstGeom prst="rect">
            <a:avLst/>
          </a:prstGeom>
        </p:spPr>
        <p:txBody>
          <a:bodyPr wrap="square">
            <a:spAutoFit/>
          </a:bodyPr>
          <a:lstStyle/>
          <a:p>
            <a:pPr fontAlgn="auto">
              <a:spcBef>
                <a:spcPts val="0"/>
              </a:spcBef>
              <a:spcAft>
                <a:spcPts val="0"/>
              </a:spcAft>
            </a:pPr>
            <a:r>
              <a:rPr lang="en-US" sz="1400" dirty="0">
                <a:solidFill>
                  <a:prstClr val="black"/>
                </a:solidFill>
                <a:latin typeface="Avenir Next LT Pro" panose="020F0502020204030204"/>
              </a:rPr>
              <a:t>UNEP; RADIATION EFFECTS and SOURCES   </a:t>
            </a:r>
            <a:r>
              <a:rPr lang="en-US" sz="1200" dirty="0">
                <a:solidFill>
                  <a:prstClr val="black"/>
                </a:solidFill>
                <a:latin typeface="Avenir Next LT Pro" panose="020F0502020204030204"/>
              </a:rPr>
              <a:t>http://www.unscear.org/unscear/en/publications/booklet.html?print </a:t>
            </a:r>
          </a:p>
        </p:txBody>
      </p:sp>
      <p:sp>
        <p:nvSpPr>
          <p:cNvPr id="9" name="Oval 8">
            <a:extLst>
              <a:ext uri="{FF2B5EF4-FFF2-40B4-BE49-F238E27FC236}">
                <a16:creationId xmlns:a16="http://schemas.microsoft.com/office/drawing/2014/main" id="{18C8F2D3-9C51-25D3-278F-7BA2DB11B594}"/>
              </a:ext>
            </a:extLst>
          </p:cNvPr>
          <p:cNvSpPr/>
          <p:nvPr/>
        </p:nvSpPr>
        <p:spPr bwMode="auto">
          <a:xfrm>
            <a:off x="4489939" y="4324241"/>
            <a:ext cx="3094892" cy="984738"/>
          </a:xfrm>
          <a:prstGeom prst="ellipse">
            <a:avLst/>
          </a:prstGeom>
          <a:noFill/>
          <a:ln w="57150" cap="flat" cmpd="sng" algn="ctr">
            <a:solidFill>
              <a:schemeClr val="accent2">
                <a:lumMod val="75000"/>
              </a:schemeClr>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cxnSp>
        <p:nvCxnSpPr>
          <p:cNvPr id="11" name="Straight Arrow Connector 10">
            <a:extLst>
              <a:ext uri="{FF2B5EF4-FFF2-40B4-BE49-F238E27FC236}">
                <a16:creationId xmlns:a16="http://schemas.microsoft.com/office/drawing/2014/main" id="{7949E099-67F0-AEF1-27D2-4BF085447848}"/>
              </a:ext>
            </a:extLst>
          </p:cNvPr>
          <p:cNvCxnSpPr>
            <a:cxnSpLocks/>
            <a:endCxn id="9" idx="0"/>
          </p:cNvCxnSpPr>
          <p:nvPr/>
        </p:nvCxnSpPr>
        <p:spPr bwMode="auto">
          <a:xfrm>
            <a:off x="2531578" y="1883565"/>
            <a:ext cx="3505807" cy="2440676"/>
          </a:xfrm>
          <a:prstGeom prst="straightConnector1">
            <a:avLst/>
          </a:prstGeom>
          <a:solidFill>
            <a:schemeClr val="accent1"/>
          </a:solidFill>
          <a:ln w="57150" cap="flat" cmpd="sng" algn="ctr">
            <a:solidFill>
              <a:schemeClr val="accent2">
                <a:lumMod val="75000"/>
              </a:schemeClr>
            </a:solidFill>
            <a:prstDash val="solid"/>
            <a:miter lim="800000"/>
            <a:headEnd type="none" w="med" len="med"/>
            <a:tailEnd type="triangle"/>
          </a:ln>
          <a:effectLst/>
        </p:spPr>
      </p:cxnSp>
      <p:sp>
        <p:nvSpPr>
          <p:cNvPr id="14" name="Oval 13">
            <a:extLst>
              <a:ext uri="{FF2B5EF4-FFF2-40B4-BE49-F238E27FC236}">
                <a16:creationId xmlns:a16="http://schemas.microsoft.com/office/drawing/2014/main" id="{54E94534-3063-217B-325B-D784DB8104CB}"/>
              </a:ext>
            </a:extLst>
          </p:cNvPr>
          <p:cNvSpPr/>
          <p:nvPr/>
        </p:nvSpPr>
        <p:spPr bwMode="auto">
          <a:xfrm>
            <a:off x="8510953" y="1883565"/>
            <a:ext cx="1958361" cy="984738"/>
          </a:xfrm>
          <a:prstGeom prst="ellipse">
            <a:avLst/>
          </a:prstGeom>
          <a:noFill/>
          <a:ln w="57150"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cxnSp>
        <p:nvCxnSpPr>
          <p:cNvPr id="15" name="Straight Arrow Connector 14">
            <a:extLst>
              <a:ext uri="{FF2B5EF4-FFF2-40B4-BE49-F238E27FC236}">
                <a16:creationId xmlns:a16="http://schemas.microsoft.com/office/drawing/2014/main" id="{F5C8F906-10F7-34F1-4F9E-0F82F3C99939}"/>
              </a:ext>
            </a:extLst>
          </p:cNvPr>
          <p:cNvCxnSpPr>
            <a:cxnSpLocks/>
            <a:endCxn id="14" idx="2"/>
          </p:cNvCxnSpPr>
          <p:nvPr/>
        </p:nvCxnSpPr>
        <p:spPr bwMode="auto">
          <a:xfrm flipV="1">
            <a:off x="2461846" y="2375934"/>
            <a:ext cx="6049107" cy="875029"/>
          </a:xfrm>
          <a:prstGeom prst="straightConnector1">
            <a:avLst/>
          </a:prstGeom>
          <a:solidFill>
            <a:schemeClr val="accent1"/>
          </a:solidFill>
          <a:ln w="57150" cap="flat" cmpd="sng" algn="ctr">
            <a:solidFill>
              <a:srgbClr val="C00000"/>
            </a:solidFill>
            <a:prstDash val="solid"/>
            <a:miter lim="800000"/>
            <a:headEnd type="none" w="med" len="med"/>
            <a:tailEnd type="triangle"/>
          </a:ln>
          <a:effectLst/>
        </p:spPr>
      </p:cxnSp>
      <p:sp>
        <p:nvSpPr>
          <p:cNvPr id="4" name="Slide Number Placeholder 3">
            <a:extLst>
              <a:ext uri="{FF2B5EF4-FFF2-40B4-BE49-F238E27FC236}">
                <a16:creationId xmlns:a16="http://schemas.microsoft.com/office/drawing/2014/main" id="{2C514F62-F41E-E3BD-5268-C38A77F3B4DD}"/>
              </a:ext>
            </a:extLst>
          </p:cNvPr>
          <p:cNvSpPr>
            <a:spLocks noGrp="1"/>
          </p:cNvSpPr>
          <p:nvPr>
            <p:ph type="sldNum" sz="quarter" idx="4"/>
          </p:nvPr>
        </p:nvSpPr>
        <p:spPr/>
        <p:txBody>
          <a:bodyPr/>
          <a:lstStyle/>
          <a:p>
            <a:pPr>
              <a:defRPr/>
            </a:pPr>
            <a:fld id="{D68E8870-17DE-45C4-A8DD-7644B2422933}" type="slidenum">
              <a:rPr lang="en-US" smtClean="0">
                <a:solidFill>
                  <a:srgbClr val="000000"/>
                </a:solidFill>
              </a:rPr>
              <a:pPr>
                <a:defRPr/>
              </a:pPr>
              <a:t>36</a:t>
            </a:fld>
            <a:endParaRPr lang="en-US" dirty="0">
              <a:solidFill>
                <a:srgbClr val="000000"/>
              </a:solidFill>
            </a:endParaRPr>
          </a:p>
        </p:txBody>
      </p:sp>
    </p:spTree>
    <p:extLst>
      <p:ext uri="{BB962C8B-B14F-4D97-AF65-F5344CB8AC3E}">
        <p14:creationId xmlns:p14="http://schemas.microsoft.com/office/powerpoint/2010/main" val="39781613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7219" y="1"/>
            <a:ext cx="7416800" cy="833933"/>
          </a:xfrm>
        </p:spPr>
        <p:txBody>
          <a:bodyPr wrap="square" anchor="ctr">
            <a:normAutofit/>
          </a:bodyPr>
          <a:lstStyle/>
          <a:p>
            <a:r>
              <a:rPr lang="en-US" dirty="0"/>
              <a:t>How identified gaps can be applied to enhance training or simulations? </a:t>
            </a:r>
          </a:p>
        </p:txBody>
      </p:sp>
      <p:sp>
        <p:nvSpPr>
          <p:cNvPr id="3" name="Freeform 2">
            <a:extLst>
              <a:ext uri="{FF2B5EF4-FFF2-40B4-BE49-F238E27FC236}">
                <a16:creationId xmlns:a16="http://schemas.microsoft.com/office/drawing/2014/main" id="{96F7CF88-DB49-CD37-1700-69A6DC7D9C63}"/>
              </a:ext>
            </a:extLst>
          </p:cNvPr>
          <p:cNvSpPr/>
          <p:nvPr/>
        </p:nvSpPr>
        <p:spPr>
          <a:xfrm>
            <a:off x="1776797" y="993954"/>
            <a:ext cx="8437644" cy="5429706"/>
          </a:xfrm>
          <a:custGeom>
            <a:avLst/>
            <a:gdLst/>
            <a:ahLst/>
            <a:cxnLst/>
            <a:rect l="l" t="t" r="r" b="b"/>
            <a:pathLst>
              <a:path w="16230600" h="9007252">
                <a:moveTo>
                  <a:pt x="0" y="0"/>
                </a:moveTo>
                <a:lnTo>
                  <a:pt x="16230600" y="0"/>
                </a:lnTo>
                <a:lnTo>
                  <a:pt x="16230600" y="9007252"/>
                </a:lnTo>
                <a:lnTo>
                  <a:pt x="0" y="9007252"/>
                </a:lnTo>
                <a:lnTo>
                  <a:pt x="0" y="0"/>
                </a:lnTo>
                <a:close/>
              </a:path>
            </a:pathLst>
          </a:custGeom>
          <a:blipFill>
            <a:blip r:embed="rId2"/>
            <a:stretch>
              <a:fillRect/>
            </a:stretch>
          </a:blipFill>
        </p:spPr>
        <p:txBody>
          <a:bodyPr/>
          <a:lstStyle/>
          <a:p>
            <a:pPr defTabSz="609630"/>
            <a:endParaRPr lang="en-US" sz="1200" dirty="0">
              <a:solidFill>
                <a:prstClr val="black"/>
              </a:solidFill>
              <a:latin typeface="Calibri"/>
            </a:endParaRPr>
          </a:p>
        </p:txBody>
      </p:sp>
      <p:sp>
        <p:nvSpPr>
          <p:cNvPr id="7" name="TextBox 6">
            <a:extLst>
              <a:ext uri="{FF2B5EF4-FFF2-40B4-BE49-F238E27FC236}">
                <a16:creationId xmlns:a16="http://schemas.microsoft.com/office/drawing/2014/main" id="{DD42BB8E-B512-A54D-0387-EC464208F3FE}"/>
              </a:ext>
            </a:extLst>
          </p:cNvPr>
          <p:cNvSpPr txBox="1"/>
          <p:nvPr/>
        </p:nvSpPr>
        <p:spPr>
          <a:xfrm>
            <a:off x="3695649" y="6423660"/>
            <a:ext cx="5094021" cy="276999"/>
          </a:xfrm>
          <a:prstGeom prst="rect">
            <a:avLst/>
          </a:prstGeom>
          <a:noFill/>
        </p:spPr>
        <p:txBody>
          <a:bodyPr wrap="square">
            <a:spAutoFit/>
          </a:bodyPr>
          <a:lstStyle/>
          <a:p>
            <a:r>
              <a:rPr lang="en-US" sz="1200" dirty="0"/>
              <a:t>https://www.radiationemergencyservices.com/radteamsim-route</a:t>
            </a:r>
          </a:p>
        </p:txBody>
      </p:sp>
      <p:sp>
        <p:nvSpPr>
          <p:cNvPr id="4" name="Slide Number Placeholder 3">
            <a:extLst>
              <a:ext uri="{FF2B5EF4-FFF2-40B4-BE49-F238E27FC236}">
                <a16:creationId xmlns:a16="http://schemas.microsoft.com/office/drawing/2014/main" id="{526EE691-5070-F149-00AD-3EA0881D0C99}"/>
              </a:ext>
            </a:extLst>
          </p:cNvPr>
          <p:cNvSpPr>
            <a:spLocks noGrp="1"/>
          </p:cNvSpPr>
          <p:nvPr>
            <p:ph type="sldNum" sz="quarter" idx="4"/>
          </p:nvPr>
        </p:nvSpPr>
        <p:spPr/>
        <p:txBody>
          <a:bodyPr/>
          <a:lstStyle/>
          <a:p>
            <a:pPr>
              <a:defRPr/>
            </a:pPr>
            <a:fld id="{D68E8870-17DE-45C4-A8DD-7644B2422933}" type="slidenum">
              <a:rPr lang="en-US" smtClean="0">
                <a:solidFill>
                  <a:srgbClr val="000000"/>
                </a:solidFill>
              </a:rPr>
              <a:pPr>
                <a:defRPr/>
              </a:pPr>
              <a:t>37</a:t>
            </a:fld>
            <a:endParaRPr lang="en-US" dirty="0">
              <a:solidFill>
                <a:srgbClr val="000000"/>
              </a:solidFill>
            </a:endParaRPr>
          </a:p>
        </p:txBody>
      </p:sp>
    </p:spTree>
    <p:extLst>
      <p:ext uri="{BB962C8B-B14F-4D97-AF65-F5344CB8AC3E}">
        <p14:creationId xmlns:p14="http://schemas.microsoft.com/office/powerpoint/2010/main" val="9433356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7219" y="1"/>
            <a:ext cx="7416800" cy="833933"/>
          </a:xfrm>
        </p:spPr>
        <p:txBody>
          <a:bodyPr wrap="square" anchor="ctr">
            <a:normAutofit/>
          </a:bodyPr>
          <a:lstStyle/>
          <a:p>
            <a:r>
              <a:rPr lang="en-US" dirty="0"/>
              <a:t>How identified gaps can be applied to enhance training or simulations? </a:t>
            </a:r>
          </a:p>
        </p:txBody>
      </p:sp>
      <p:sp>
        <p:nvSpPr>
          <p:cNvPr id="7" name="TextBox 6">
            <a:extLst>
              <a:ext uri="{FF2B5EF4-FFF2-40B4-BE49-F238E27FC236}">
                <a16:creationId xmlns:a16="http://schemas.microsoft.com/office/drawing/2014/main" id="{DD42BB8E-B512-A54D-0387-EC464208F3FE}"/>
              </a:ext>
            </a:extLst>
          </p:cNvPr>
          <p:cNvSpPr txBox="1"/>
          <p:nvPr/>
        </p:nvSpPr>
        <p:spPr>
          <a:xfrm>
            <a:off x="3695649" y="6423660"/>
            <a:ext cx="5094021" cy="276999"/>
          </a:xfrm>
          <a:prstGeom prst="rect">
            <a:avLst/>
          </a:prstGeom>
          <a:noFill/>
        </p:spPr>
        <p:txBody>
          <a:bodyPr wrap="square">
            <a:spAutoFit/>
          </a:bodyPr>
          <a:lstStyle/>
          <a:p>
            <a:r>
              <a:rPr lang="en-US" sz="1200" dirty="0"/>
              <a:t>https://www.radiationemergencyservices.com/radteamsim-route</a:t>
            </a:r>
          </a:p>
        </p:txBody>
      </p:sp>
      <p:pic>
        <p:nvPicPr>
          <p:cNvPr id="4" name="Picture 3">
            <a:extLst>
              <a:ext uri="{FF2B5EF4-FFF2-40B4-BE49-F238E27FC236}">
                <a16:creationId xmlns:a16="http://schemas.microsoft.com/office/drawing/2014/main" id="{0C6AE478-ACB9-E54B-00CE-B1DBA40F6E03}"/>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95754" y="985803"/>
            <a:ext cx="9664503" cy="5437857"/>
          </a:xfrm>
          <a:prstGeom prst="rect">
            <a:avLst/>
          </a:prstGeom>
        </p:spPr>
      </p:pic>
      <p:sp>
        <p:nvSpPr>
          <p:cNvPr id="3" name="Slide Number Placeholder 2">
            <a:extLst>
              <a:ext uri="{FF2B5EF4-FFF2-40B4-BE49-F238E27FC236}">
                <a16:creationId xmlns:a16="http://schemas.microsoft.com/office/drawing/2014/main" id="{C72C41FA-F8A5-56F7-69D8-5053C4C8B32A}"/>
              </a:ext>
            </a:extLst>
          </p:cNvPr>
          <p:cNvSpPr>
            <a:spLocks noGrp="1"/>
          </p:cNvSpPr>
          <p:nvPr>
            <p:ph type="sldNum" sz="quarter" idx="4"/>
          </p:nvPr>
        </p:nvSpPr>
        <p:spPr/>
        <p:txBody>
          <a:bodyPr/>
          <a:lstStyle/>
          <a:p>
            <a:pPr>
              <a:defRPr/>
            </a:pPr>
            <a:fld id="{D68E8870-17DE-45C4-A8DD-7644B2422933}" type="slidenum">
              <a:rPr lang="en-US" smtClean="0">
                <a:solidFill>
                  <a:srgbClr val="000000"/>
                </a:solidFill>
              </a:rPr>
              <a:pPr>
                <a:defRPr/>
              </a:pPr>
              <a:t>38</a:t>
            </a:fld>
            <a:endParaRPr lang="en-US" dirty="0">
              <a:solidFill>
                <a:srgbClr val="000000"/>
              </a:solidFill>
            </a:endParaRPr>
          </a:p>
        </p:txBody>
      </p:sp>
    </p:spTree>
    <p:extLst>
      <p:ext uri="{BB962C8B-B14F-4D97-AF65-F5344CB8AC3E}">
        <p14:creationId xmlns:p14="http://schemas.microsoft.com/office/powerpoint/2010/main" val="4260518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7219" y="1"/>
            <a:ext cx="7416800" cy="833933"/>
          </a:xfrm>
        </p:spPr>
        <p:txBody>
          <a:bodyPr wrap="square" anchor="ctr">
            <a:normAutofit/>
          </a:bodyPr>
          <a:lstStyle/>
          <a:p>
            <a:r>
              <a:rPr lang="en-US" dirty="0"/>
              <a:t>How identified gaps can be applied to enhance training or simulations? </a:t>
            </a:r>
          </a:p>
        </p:txBody>
      </p:sp>
      <p:sp>
        <p:nvSpPr>
          <p:cNvPr id="7" name="TextBox 6">
            <a:extLst>
              <a:ext uri="{FF2B5EF4-FFF2-40B4-BE49-F238E27FC236}">
                <a16:creationId xmlns:a16="http://schemas.microsoft.com/office/drawing/2014/main" id="{DD42BB8E-B512-A54D-0387-EC464208F3FE}"/>
              </a:ext>
            </a:extLst>
          </p:cNvPr>
          <p:cNvSpPr txBox="1"/>
          <p:nvPr/>
        </p:nvSpPr>
        <p:spPr>
          <a:xfrm>
            <a:off x="4964379" y="6285159"/>
            <a:ext cx="2785161" cy="276999"/>
          </a:xfrm>
          <a:prstGeom prst="rect">
            <a:avLst/>
          </a:prstGeom>
          <a:noFill/>
        </p:spPr>
        <p:txBody>
          <a:bodyPr wrap="square">
            <a:spAutoFit/>
          </a:bodyPr>
          <a:lstStyle/>
          <a:p>
            <a:r>
              <a:rPr lang="en-US" sz="1200" dirty="0"/>
              <a:t>https://teletrix.com/vizrad-ar/</a:t>
            </a:r>
          </a:p>
        </p:txBody>
      </p:sp>
      <p:sp>
        <p:nvSpPr>
          <p:cNvPr id="3" name="Freeform 2">
            <a:extLst>
              <a:ext uri="{FF2B5EF4-FFF2-40B4-BE49-F238E27FC236}">
                <a16:creationId xmlns:a16="http://schemas.microsoft.com/office/drawing/2014/main" id="{82B10C70-2F26-B53F-6B4B-9B7A028CD9F7}"/>
              </a:ext>
            </a:extLst>
          </p:cNvPr>
          <p:cNvSpPr/>
          <p:nvPr/>
        </p:nvSpPr>
        <p:spPr>
          <a:xfrm>
            <a:off x="1100644" y="999401"/>
            <a:ext cx="9789950" cy="5258791"/>
          </a:xfrm>
          <a:custGeom>
            <a:avLst/>
            <a:gdLst/>
            <a:ahLst/>
            <a:cxnLst/>
            <a:rect l="l" t="t" r="r" b="b"/>
            <a:pathLst>
              <a:path w="16830505" h="9406152">
                <a:moveTo>
                  <a:pt x="0" y="0"/>
                </a:moveTo>
                <a:lnTo>
                  <a:pt x="16830505" y="0"/>
                </a:lnTo>
                <a:lnTo>
                  <a:pt x="16830505" y="9406152"/>
                </a:lnTo>
                <a:lnTo>
                  <a:pt x="0" y="9406152"/>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4" name="Slide Number Placeholder 3">
            <a:extLst>
              <a:ext uri="{FF2B5EF4-FFF2-40B4-BE49-F238E27FC236}">
                <a16:creationId xmlns:a16="http://schemas.microsoft.com/office/drawing/2014/main" id="{CF123FE6-7305-1FAD-58EA-9D7FE58F470E}"/>
              </a:ext>
            </a:extLst>
          </p:cNvPr>
          <p:cNvSpPr>
            <a:spLocks noGrp="1"/>
          </p:cNvSpPr>
          <p:nvPr>
            <p:ph type="sldNum" sz="quarter" idx="4"/>
          </p:nvPr>
        </p:nvSpPr>
        <p:spPr/>
        <p:txBody>
          <a:bodyPr/>
          <a:lstStyle/>
          <a:p>
            <a:pPr>
              <a:defRPr/>
            </a:pPr>
            <a:fld id="{D68E8870-17DE-45C4-A8DD-7644B2422933}" type="slidenum">
              <a:rPr lang="en-US" smtClean="0">
                <a:solidFill>
                  <a:srgbClr val="000000"/>
                </a:solidFill>
              </a:rPr>
              <a:pPr>
                <a:defRPr/>
              </a:pPr>
              <a:t>39</a:t>
            </a:fld>
            <a:endParaRPr lang="en-US" dirty="0">
              <a:solidFill>
                <a:srgbClr val="000000"/>
              </a:solidFill>
            </a:endParaRPr>
          </a:p>
        </p:txBody>
      </p:sp>
    </p:spTree>
    <p:extLst>
      <p:ext uri="{BB962C8B-B14F-4D97-AF65-F5344CB8AC3E}">
        <p14:creationId xmlns:p14="http://schemas.microsoft.com/office/powerpoint/2010/main" val="3969057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CBRN Threat Overview</a:t>
            </a:r>
          </a:p>
        </p:txBody>
      </p:sp>
      <p:sp>
        <p:nvSpPr>
          <p:cNvPr id="5" name="Content Placeholder 4">
            <a:extLst>
              <a:ext uri="{FF2B5EF4-FFF2-40B4-BE49-F238E27FC236}">
                <a16:creationId xmlns:a16="http://schemas.microsoft.com/office/drawing/2014/main" id="{03CE99D1-F3CA-CE2C-E4AD-10711E4E52D5}"/>
              </a:ext>
            </a:extLst>
          </p:cNvPr>
          <p:cNvSpPr>
            <a:spLocks noGrp="1"/>
          </p:cNvSpPr>
          <p:nvPr>
            <p:ph sz="quarter" idx="11"/>
          </p:nvPr>
        </p:nvSpPr>
        <p:spPr>
          <a:xfrm>
            <a:off x="228673" y="1172445"/>
            <a:ext cx="8389547" cy="5075237"/>
          </a:xfrm>
        </p:spPr>
        <p:txBody>
          <a:bodyPr/>
          <a:lstStyle/>
          <a:p>
            <a:pPr>
              <a:spcAft>
                <a:spcPts val="2400"/>
              </a:spcAft>
            </a:pPr>
            <a:r>
              <a:rPr lang="en-US" sz="2400" dirty="0"/>
              <a:t>Increasing number and variety of groups potentially using Improvised Nuclear Devices (IND), Radiological Dispersal Devices (RDD), or Radiological Exposure Devices (RED).</a:t>
            </a:r>
          </a:p>
          <a:p>
            <a:pPr>
              <a:spcAft>
                <a:spcPts val="2400"/>
              </a:spcAft>
            </a:pPr>
            <a:r>
              <a:rPr lang="en-US" sz="2400" dirty="0"/>
              <a:t>State actors with nuclear materials and expertise might collaborate with terrorists, evidenced by blurred lines between state and non-state actors (e.g., Wagner Group, Hamas, Hezbollah, ISIS).</a:t>
            </a:r>
          </a:p>
          <a:p>
            <a:pPr>
              <a:spcAft>
                <a:spcPts val="2400"/>
              </a:spcAft>
            </a:pPr>
            <a:r>
              <a:rPr lang="en-US" sz="2400" dirty="0"/>
              <a:t>U.S.-based accelerationist groups actively recruiting military personnel, with growing domestic and international terrorist links.</a:t>
            </a:r>
          </a:p>
          <a:p>
            <a:pPr>
              <a:spcAft>
                <a:spcPts val="600"/>
              </a:spcAft>
            </a:pPr>
            <a:r>
              <a:rPr lang="en-US" sz="2400" dirty="0"/>
              <a:t>Online technical information and social media are fueling extremist radicalization and partisanship.</a:t>
            </a:r>
          </a:p>
          <a:p>
            <a:pPr marL="0" indent="0" algn="r">
              <a:spcAft>
                <a:spcPts val="2400"/>
              </a:spcAft>
              <a:buNone/>
            </a:pPr>
            <a:r>
              <a:rPr lang="en-US" sz="1200" dirty="0"/>
              <a:t>(NAS, 2023)</a:t>
            </a:r>
          </a:p>
        </p:txBody>
      </p:sp>
      <p:pic>
        <p:nvPicPr>
          <p:cNvPr id="9" name="Picture 8">
            <a:extLst>
              <a:ext uri="{FF2B5EF4-FFF2-40B4-BE49-F238E27FC236}">
                <a16:creationId xmlns:a16="http://schemas.microsoft.com/office/drawing/2014/main" id="{8B781EAF-812E-FA15-FA57-1F82C01F8DFD}"/>
              </a:ext>
            </a:extLst>
          </p:cNvPr>
          <p:cNvPicPr>
            <a:picLocks noChangeAspect="1"/>
          </p:cNvPicPr>
          <p:nvPr/>
        </p:nvPicPr>
        <p:blipFill>
          <a:blip r:embed="rId2"/>
          <a:stretch>
            <a:fillRect/>
          </a:stretch>
        </p:blipFill>
        <p:spPr>
          <a:xfrm>
            <a:off x="8869680" y="1577367"/>
            <a:ext cx="2891472" cy="3703266"/>
          </a:xfrm>
          <a:prstGeom prst="rect">
            <a:avLst/>
          </a:prstGeom>
        </p:spPr>
      </p:pic>
      <p:sp>
        <p:nvSpPr>
          <p:cNvPr id="3" name="Slide Number Placeholder 2">
            <a:extLst>
              <a:ext uri="{FF2B5EF4-FFF2-40B4-BE49-F238E27FC236}">
                <a16:creationId xmlns:a16="http://schemas.microsoft.com/office/drawing/2014/main" id="{CFF27F88-E150-0003-8871-E5070CD204A3}"/>
              </a:ext>
            </a:extLst>
          </p:cNvPr>
          <p:cNvSpPr>
            <a:spLocks noGrp="1"/>
          </p:cNvSpPr>
          <p:nvPr>
            <p:ph type="sldNum" sz="quarter" idx="10"/>
          </p:nvPr>
        </p:nvSpPr>
        <p:spPr/>
        <p:txBody>
          <a:bodyPr/>
          <a:lstStyle/>
          <a:p>
            <a:pPr>
              <a:defRPr/>
            </a:pPr>
            <a:fld id="{D68E8870-17DE-45C4-A8DD-7644B2422933}" type="slidenum">
              <a:rPr lang="en-US" smtClean="0"/>
              <a:pPr>
                <a:defRPr/>
              </a:pPr>
              <a:t>4</a:t>
            </a:fld>
            <a:endParaRPr lang="en-US" dirty="0"/>
          </a:p>
        </p:txBody>
      </p:sp>
    </p:spTree>
    <p:extLst>
      <p:ext uri="{BB962C8B-B14F-4D97-AF65-F5344CB8AC3E}">
        <p14:creationId xmlns:p14="http://schemas.microsoft.com/office/powerpoint/2010/main" val="39353372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7219" y="1"/>
            <a:ext cx="7416800" cy="833933"/>
          </a:xfrm>
        </p:spPr>
        <p:txBody>
          <a:bodyPr wrap="square" anchor="ctr">
            <a:normAutofit/>
          </a:bodyPr>
          <a:lstStyle/>
          <a:p>
            <a:r>
              <a:rPr lang="en-US" dirty="0"/>
              <a:t>DoD Perspectives</a:t>
            </a:r>
          </a:p>
        </p:txBody>
      </p:sp>
      <p:sp>
        <p:nvSpPr>
          <p:cNvPr id="4" name="Content Placeholder 3"/>
          <p:cNvSpPr>
            <a:spLocks noGrp="1"/>
          </p:cNvSpPr>
          <p:nvPr>
            <p:ph sz="half" idx="1"/>
          </p:nvPr>
        </p:nvSpPr>
        <p:spPr>
          <a:xfrm>
            <a:off x="301720" y="1547446"/>
            <a:ext cx="6902698" cy="4114800"/>
          </a:xfrm>
        </p:spPr>
        <p:txBody>
          <a:bodyPr wrap="square" anchor="t">
            <a:noAutofit/>
          </a:bodyPr>
          <a:lstStyle/>
          <a:p>
            <a:pPr marL="151765" indent="0" algn="ctr">
              <a:spcBef>
                <a:spcPts val="0"/>
              </a:spcBef>
              <a:spcAft>
                <a:spcPts val="600"/>
              </a:spcAft>
              <a:buNone/>
            </a:pPr>
            <a:endParaRPr lang="en-US" sz="2800" dirty="0"/>
          </a:p>
          <a:p>
            <a:pPr marL="151765" indent="0" algn="ctr">
              <a:spcBef>
                <a:spcPts val="0"/>
              </a:spcBef>
              <a:spcAft>
                <a:spcPts val="600"/>
              </a:spcAft>
              <a:buNone/>
            </a:pPr>
            <a:r>
              <a:rPr lang="en-US" sz="2800" dirty="0">
                <a:latin typeface="Arial Narrow"/>
              </a:rPr>
              <a:t>What simulations already exist that might be used to enhance mental models?</a:t>
            </a:r>
          </a:p>
          <a:p>
            <a:pPr marL="151765" indent="0" algn="ctr">
              <a:spcBef>
                <a:spcPts val="0"/>
              </a:spcBef>
              <a:spcAft>
                <a:spcPts val="600"/>
              </a:spcAft>
              <a:buNone/>
            </a:pPr>
            <a:endParaRPr lang="en-US" sz="2800" dirty="0"/>
          </a:p>
          <a:p>
            <a:pPr marL="151765" indent="0" algn="ctr">
              <a:spcBef>
                <a:spcPts val="0"/>
              </a:spcBef>
              <a:spcAft>
                <a:spcPts val="600"/>
              </a:spcAft>
              <a:buNone/>
            </a:pPr>
            <a:r>
              <a:rPr lang="en-US" sz="2800" dirty="0"/>
              <a:t>What modifications to existing military simulations would be necessary to address specific gaps in assessing soldiers' mental models?</a:t>
            </a:r>
            <a:endParaRPr lang="en-US" sz="2200" dirty="0"/>
          </a:p>
        </p:txBody>
      </p:sp>
      <p:pic>
        <p:nvPicPr>
          <p:cNvPr id="5" name="Picture 4" descr="Soldier in camouflage uniform waving">
            <a:extLst>
              <a:ext uri="{FF2B5EF4-FFF2-40B4-BE49-F238E27FC236}">
                <a16:creationId xmlns:a16="http://schemas.microsoft.com/office/drawing/2014/main" id="{4EF0127F-930A-E2D1-7566-54365D08A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5806"/>
          <a:stretch/>
        </p:blipFill>
        <p:spPr>
          <a:xfrm>
            <a:off x="7606519" y="1625032"/>
            <a:ext cx="3281875" cy="4037214"/>
          </a:xfrm>
          <a:prstGeom prst="rect">
            <a:avLst/>
          </a:prstGeom>
        </p:spPr>
      </p:pic>
      <p:sp>
        <p:nvSpPr>
          <p:cNvPr id="3" name="Slide Number Placeholder 2">
            <a:extLst>
              <a:ext uri="{FF2B5EF4-FFF2-40B4-BE49-F238E27FC236}">
                <a16:creationId xmlns:a16="http://schemas.microsoft.com/office/drawing/2014/main" id="{28D9B200-3FE1-DA90-C519-231C8DA3A9BF}"/>
              </a:ext>
            </a:extLst>
          </p:cNvPr>
          <p:cNvSpPr>
            <a:spLocks noGrp="1"/>
          </p:cNvSpPr>
          <p:nvPr>
            <p:ph type="sldNum" sz="quarter" idx="4"/>
          </p:nvPr>
        </p:nvSpPr>
        <p:spPr/>
        <p:txBody>
          <a:bodyPr/>
          <a:lstStyle/>
          <a:p>
            <a:pPr>
              <a:defRPr/>
            </a:pPr>
            <a:fld id="{D68E8870-17DE-45C4-A8DD-7644B2422933}" type="slidenum">
              <a:rPr lang="en-US" smtClean="0">
                <a:solidFill>
                  <a:srgbClr val="000000"/>
                </a:solidFill>
              </a:rPr>
              <a:pPr>
                <a:defRPr/>
              </a:pPr>
              <a:t>40</a:t>
            </a:fld>
            <a:endParaRPr lang="en-US" dirty="0">
              <a:solidFill>
                <a:srgbClr val="000000"/>
              </a:solidFill>
            </a:endParaRPr>
          </a:p>
        </p:txBody>
      </p:sp>
    </p:spTree>
    <p:extLst>
      <p:ext uri="{BB962C8B-B14F-4D97-AF65-F5344CB8AC3E}">
        <p14:creationId xmlns:p14="http://schemas.microsoft.com/office/powerpoint/2010/main" val="21403902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E37BE-4271-9586-1C9B-E980B4583283}"/>
              </a:ext>
            </a:extLst>
          </p:cNvPr>
          <p:cNvSpPr/>
          <p:nvPr/>
        </p:nvSpPr>
        <p:spPr>
          <a:xfrm rot="16200000">
            <a:off x="7444678" y="-2471443"/>
            <a:ext cx="1149077" cy="71295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0B3B092A-F73D-1F90-F23A-9A80AA7FDE02}"/>
              </a:ext>
            </a:extLst>
          </p:cNvPr>
          <p:cNvSpPr/>
          <p:nvPr/>
        </p:nvSpPr>
        <p:spPr>
          <a:xfrm rot="16200000">
            <a:off x="2184988" y="-574281"/>
            <a:ext cx="1149077" cy="33352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Oval 3">
            <a:extLst>
              <a:ext uri="{FF2B5EF4-FFF2-40B4-BE49-F238E27FC236}">
                <a16:creationId xmlns:a16="http://schemas.microsoft.com/office/drawing/2014/main" id="{819EB7C7-42A0-60F4-B789-D77F207C248E}"/>
              </a:ext>
            </a:extLst>
          </p:cNvPr>
          <p:cNvSpPr/>
          <p:nvPr/>
        </p:nvSpPr>
        <p:spPr>
          <a:xfrm>
            <a:off x="510946" y="499232"/>
            <a:ext cx="1188197" cy="1188197"/>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D59F3CFE-B0C4-22DE-552E-ED234631653A}"/>
              </a:ext>
            </a:extLst>
          </p:cNvPr>
          <p:cNvSpPr/>
          <p:nvPr/>
        </p:nvSpPr>
        <p:spPr>
          <a:xfrm rot="16200000">
            <a:off x="7444678" y="-1303608"/>
            <a:ext cx="1149077" cy="7129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D87BF14B-ABF5-7310-7326-9DBFB492228B}"/>
              </a:ext>
            </a:extLst>
          </p:cNvPr>
          <p:cNvSpPr/>
          <p:nvPr/>
        </p:nvSpPr>
        <p:spPr>
          <a:xfrm rot="16200000">
            <a:off x="2184988" y="593555"/>
            <a:ext cx="1149077" cy="33352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Oval 8">
            <a:extLst>
              <a:ext uri="{FF2B5EF4-FFF2-40B4-BE49-F238E27FC236}">
                <a16:creationId xmlns:a16="http://schemas.microsoft.com/office/drawing/2014/main" id="{481E61BD-132E-05EA-CA3F-31B224DD09E4}"/>
              </a:ext>
            </a:extLst>
          </p:cNvPr>
          <p:cNvSpPr/>
          <p:nvPr/>
        </p:nvSpPr>
        <p:spPr>
          <a:xfrm>
            <a:off x="510946" y="1667067"/>
            <a:ext cx="1188197" cy="118819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8FE83828-345C-C712-3FB0-543A42C5262D}"/>
              </a:ext>
            </a:extLst>
          </p:cNvPr>
          <p:cNvSpPr/>
          <p:nvPr/>
        </p:nvSpPr>
        <p:spPr>
          <a:xfrm rot="16200000">
            <a:off x="7444678" y="-135773"/>
            <a:ext cx="1149077" cy="71295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4CA9B5E8-FFDE-C9FC-3401-B0A18768BFB3}"/>
              </a:ext>
            </a:extLst>
          </p:cNvPr>
          <p:cNvSpPr/>
          <p:nvPr/>
        </p:nvSpPr>
        <p:spPr>
          <a:xfrm rot="16200000">
            <a:off x="2184988" y="1761390"/>
            <a:ext cx="1149077" cy="33352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Oval 12">
            <a:extLst>
              <a:ext uri="{FF2B5EF4-FFF2-40B4-BE49-F238E27FC236}">
                <a16:creationId xmlns:a16="http://schemas.microsoft.com/office/drawing/2014/main" id="{9FDDD8A2-E23D-F68B-0155-9B2A6850604C}"/>
              </a:ext>
            </a:extLst>
          </p:cNvPr>
          <p:cNvSpPr/>
          <p:nvPr/>
        </p:nvSpPr>
        <p:spPr>
          <a:xfrm>
            <a:off x="510946" y="2834902"/>
            <a:ext cx="1188197" cy="118819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74EBD703-0704-AD48-F5FA-8967C3831D1B}"/>
              </a:ext>
            </a:extLst>
          </p:cNvPr>
          <p:cNvSpPr/>
          <p:nvPr/>
        </p:nvSpPr>
        <p:spPr>
          <a:xfrm rot="16200000">
            <a:off x="7444678" y="1032062"/>
            <a:ext cx="1149077" cy="712954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4A88056F-D901-7B1F-5E43-14AD6CDD1C4E}"/>
              </a:ext>
            </a:extLst>
          </p:cNvPr>
          <p:cNvSpPr/>
          <p:nvPr/>
        </p:nvSpPr>
        <p:spPr>
          <a:xfrm rot="16200000">
            <a:off x="2184988" y="2929226"/>
            <a:ext cx="1149077" cy="333522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Oval 16">
            <a:extLst>
              <a:ext uri="{FF2B5EF4-FFF2-40B4-BE49-F238E27FC236}">
                <a16:creationId xmlns:a16="http://schemas.microsoft.com/office/drawing/2014/main" id="{66FEBBFE-DFA0-3840-A405-8BE6183C6E79}"/>
              </a:ext>
            </a:extLst>
          </p:cNvPr>
          <p:cNvSpPr/>
          <p:nvPr/>
        </p:nvSpPr>
        <p:spPr>
          <a:xfrm>
            <a:off x="510946" y="4002737"/>
            <a:ext cx="1188197" cy="118819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C157F71C-1E38-5260-01A9-4FB28D19FF41}"/>
              </a:ext>
            </a:extLst>
          </p:cNvPr>
          <p:cNvSpPr/>
          <p:nvPr/>
        </p:nvSpPr>
        <p:spPr>
          <a:xfrm rot="16200000">
            <a:off x="7444678" y="2199898"/>
            <a:ext cx="1149077" cy="71295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CD8989BA-22A2-1D31-C25D-732EC4E7121C}"/>
              </a:ext>
            </a:extLst>
          </p:cNvPr>
          <p:cNvSpPr/>
          <p:nvPr/>
        </p:nvSpPr>
        <p:spPr>
          <a:xfrm rot="16200000">
            <a:off x="2184988" y="4097062"/>
            <a:ext cx="1149077" cy="33352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Oval 20">
            <a:extLst>
              <a:ext uri="{FF2B5EF4-FFF2-40B4-BE49-F238E27FC236}">
                <a16:creationId xmlns:a16="http://schemas.microsoft.com/office/drawing/2014/main" id="{05F5F395-3681-D55C-474E-A01D575BB80E}"/>
              </a:ext>
            </a:extLst>
          </p:cNvPr>
          <p:cNvSpPr/>
          <p:nvPr/>
        </p:nvSpPr>
        <p:spPr>
          <a:xfrm>
            <a:off x="510946" y="5170573"/>
            <a:ext cx="1188197" cy="1188197"/>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Graphic 55" descr="Right pointing backhand index outline">
            <a:extLst>
              <a:ext uri="{FF2B5EF4-FFF2-40B4-BE49-F238E27FC236}">
                <a16:creationId xmlns:a16="http://schemas.microsoft.com/office/drawing/2014/main" id="{A868CE7B-39E5-BEF2-AEA5-18B3A0E920B0}"/>
              </a:ext>
            </a:extLst>
          </p:cNvPr>
          <p:cNvSpPr/>
          <p:nvPr/>
        </p:nvSpPr>
        <p:spPr>
          <a:xfrm rot="16200000">
            <a:off x="835080" y="909110"/>
            <a:ext cx="539929" cy="368438"/>
          </a:xfrm>
          <a:custGeom>
            <a:avLst/>
            <a:gdLst>
              <a:gd name="connsiteX0" fmla="*/ 750475 w 809641"/>
              <a:gd name="connsiteY0" fmla="*/ 133384 h 552485"/>
              <a:gd name="connsiteX1" fmla="*/ 368856 w 809641"/>
              <a:gd name="connsiteY1" fmla="*/ 133384 h 552485"/>
              <a:gd name="connsiteX2" fmla="*/ 368760 w 809641"/>
              <a:gd name="connsiteY2" fmla="*/ 133289 h 552485"/>
              <a:gd name="connsiteX3" fmla="*/ 368856 w 809641"/>
              <a:gd name="connsiteY3" fmla="*/ 133194 h 552485"/>
              <a:gd name="connsiteX4" fmla="*/ 457143 w 809641"/>
              <a:gd name="connsiteY4" fmla="*/ 113629 h 552485"/>
              <a:gd name="connsiteX5" fmla="*/ 492138 w 809641"/>
              <a:gd name="connsiteY5" fmla="*/ 92208 h 552485"/>
              <a:gd name="connsiteX6" fmla="*/ 481855 w 809641"/>
              <a:gd name="connsiteY6" fmla="*/ 11865 h 552485"/>
              <a:gd name="connsiteX7" fmla="*/ 472945 w 809641"/>
              <a:gd name="connsiteY7" fmla="*/ 6206 h 552485"/>
              <a:gd name="connsiteX8" fmla="*/ 432045 w 809641"/>
              <a:gd name="connsiteY8" fmla="*/ 1692 h 552485"/>
              <a:gd name="connsiteX9" fmla="*/ 176336 w 809641"/>
              <a:gd name="connsiteY9" fmla="*/ 58537 h 552485"/>
              <a:gd name="connsiteX10" fmla="*/ 144856 w 809641"/>
              <a:gd name="connsiteY10" fmla="*/ 79939 h 552485"/>
              <a:gd name="connsiteX11" fmla="*/ 66761 w 809641"/>
              <a:gd name="connsiteY11" fmla="*/ 181009 h 552485"/>
              <a:gd name="connsiteX12" fmla="*/ 0 w 809641"/>
              <a:gd name="connsiteY12" fmla="*/ 181009 h 552485"/>
              <a:gd name="connsiteX13" fmla="*/ 0 w 809641"/>
              <a:gd name="connsiteY13" fmla="*/ 200059 h 552485"/>
              <a:gd name="connsiteX14" fmla="*/ 71438 w 809641"/>
              <a:gd name="connsiteY14" fmla="*/ 200059 h 552485"/>
              <a:gd name="connsiteX15" fmla="*/ 78981 w 809641"/>
              <a:gd name="connsiteY15" fmla="*/ 196354 h 552485"/>
              <a:gd name="connsiteX16" fmla="*/ 159839 w 809641"/>
              <a:gd name="connsiteY16" fmla="*/ 91712 h 552485"/>
              <a:gd name="connsiteX17" fmla="*/ 181137 w 809641"/>
              <a:gd name="connsiteY17" fmla="*/ 76958 h 552485"/>
              <a:gd name="connsiteX18" fmla="*/ 436788 w 809641"/>
              <a:gd name="connsiteY18" fmla="*/ 20142 h 552485"/>
              <a:gd name="connsiteX19" fmla="*/ 462896 w 809641"/>
              <a:gd name="connsiteY19" fmla="*/ 22494 h 552485"/>
              <a:gd name="connsiteX20" fmla="*/ 481377 w 809641"/>
              <a:gd name="connsiteY20" fmla="*/ 73422 h 552485"/>
              <a:gd name="connsiteX21" fmla="*/ 455143 w 809641"/>
              <a:gd name="connsiteY21" fmla="*/ 94560 h 552485"/>
              <a:gd name="connsiteX22" fmla="*/ 278930 w 809641"/>
              <a:gd name="connsiteY22" fmla="*/ 133613 h 552485"/>
              <a:gd name="connsiteX23" fmla="*/ 271708 w 809641"/>
              <a:gd name="connsiteY23" fmla="*/ 144984 h 552485"/>
              <a:gd name="connsiteX24" fmla="*/ 280988 w 809641"/>
              <a:gd name="connsiteY24" fmla="*/ 152434 h 552485"/>
              <a:gd name="connsiteX25" fmla="*/ 750770 w 809641"/>
              <a:gd name="connsiteY25" fmla="*/ 152434 h 552485"/>
              <a:gd name="connsiteX26" fmla="*/ 790575 w 809641"/>
              <a:gd name="connsiteY26" fmla="*/ 189029 h 552485"/>
              <a:gd name="connsiteX27" fmla="*/ 754792 w 809641"/>
              <a:gd name="connsiteY27" fmla="*/ 228589 h 552485"/>
              <a:gd name="connsiteX28" fmla="*/ 752475 w 809641"/>
              <a:gd name="connsiteY28" fmla="*/ 228634 h 552485"/>
              <a:gd name="connsiteX29" fmla="*/ 495300 w 809641"/>
              <a:gd name="connsiteY29" fmla="*/ 228634 h 552485"/>
              <a:gd name="connsiteX30" fmla="*/ 486223 w 809641"/>
              <a:gd name="connsiteY30" fmla="*/ 238607 h 552485"/>
              <a:gd name="connsiteX31" fmla="*/ 496195 w 809641"/>
              <a:gd name="connsiteY31" fmla="*/ 247684 h 552485"/>
              <a:gd name="connsiteX32" fmla="*/ 521170 w 809641"/>
              <a:gd name="connsiteY32" fmla="*/ 253609 h 552485"/>
              <a:gd name="connsiteX33" fmla="*/ 505616 w 809641"/>
              <a:gd name="connsiteY33" fmla="*/ 341296 h 552485"/>
              <a:gd name="connsiteX34" fmla="*/ 498388 w 809641"/>
              <a:gd name="connsiteY34" fmla="*/ 352663 h 552485"/>
              <a:gd name="connsiteX35" fmla="*/ 500948 w 809641"/>
              <a:gd name="connsiteY35" fmla="*/ 357327 h 552485"/>
              <a:gd name="connsiteX36" fmla="*/ 514350 w 809641"/>
              <a:gd name="connsiteY36" fmla="*/ 390112 h 552485"/>
              <a:gd name="connsiteX37" fmla="*/ 464687 w 809641"/>
              <a:gd name="connsiteY37" fmla="*/ 438184 h 552485"/>
              <a:gd name="connsiteX38" fmla="*/ 461010 w 809641"/>
              <a:gd name="connsiteY38" fmla="*/ 438184 h 552485"/>
              <a:gd name="connsiteX39" fmla="*/ 451487 w 809641"/>
              <a:gd name="connsiteY39" fmla="*/ 447711 h 552485"/>
              <a:gd name="connsiteX40" fmla="*/ 454276 w 809641"/>
              <a:gd name="connsiteY40" fmla="*/ 454443 h 552485"/>
              <a:gd name="connsiteX41" fmla="*/ 466725 w 809641"/>
              <a:gd name="connsiteY41" fmla="*/ 486171 h 552485"/>
              <a:gd name="connsiteX42" fmla="*/ 417071 w 809641"/>
              <a:gd name="connsiteY42" fmla="*/ 533434 h 552485"/>
              <a:gd name="connsiteX43" fmla="*/ 247650 w 809641"/>
              <a:gd name="connsiteY43" fmla="*/ 533434 h 552485"/>
              <a:gd name="connsiteX44" fmla="*/ 119367 w 809641"/>
              <a:gd name="connsiteY44" fmla="*/ 488419 h 552485"/>
              <a:gd name="connsiteX45" fmla="*/ 47625 w 809641"/>
              <a:gd name="connsiteY45" fmla="*/ 457234 h 552485"/>
              <a:gd name="connsiteX46" fmla="*/ 0 w 809641"/>
              <a:gd name="connsiteY46" fmla="*/ 457234 h 552485"/>
              <a:gd name="connsiteX47" fmla="*/ 0 w 809641"/>
              <a:gd name="connsiteY47" fmla="*/ 476284 h 552485"/>
              <a:gd name="connsiteX48" fmla="*/ 47625 w 809641"/>
              <a:gd name="connsiteY48" fmla="*/ 476284 h 552485"/>
              <a:gd name="connsiteX49" fmla="*/ 107632 w 809641"/>
              <a:gd name="connsiteY49" fmla="*/ 503450 h 552485"/>
              <a:gd name="connsiteX50" fmla="*/ 247650 w 809641"/>
              <a:gd name="connsiteY50" fmla="*/ 552484 h 552485"/>
              <a:gd name="connsiteX51" fmla="*/ 416471 w 809641"/>
              <a:gd name="connsiteY51" fmla="*/ 552484 h 552485"/>
              <a:gd name="connsiteX52" fmla="*/ 485775 w 809641"/>
              <a:gd name="connsiteY52" fmla="*/ 484942 h 552485"/>
              <a:gd name="connsiteX53" fmla="*/ 478793 w 809641"/>
              <a:gd name="connsiteY53" fmla="*/ 456139 h 552485"/>
              <a:gd name="connsiteX54" fmla="*/ 532263 w 809641"/>
              <a:gd name="connsiteY54" fmla="*/ 377933 h 552485"/>
              <a:gd name="connsiteX55" fmla="*/ 523465 w 809641"/>
              <a:gd name="connsiteY55" fmla="*/ 355174 h 552485"/>
              <a:gd name="connsiteX56" fmla="*/ 555955 w 809641"/>
              <a:gd name="connsiteY56" fmla="*/ 267517 h 552485"/>
              <a:gd name="connsiteX57" fmla="*/ 542087 w 809641"/>
              <a:gd name="connsiteY57" fmla="*/ 247827 h 552485"/>
              <a:gd name="connsiteX58" fmla="*/ 542153 w 809641"/>
              <a:gd name="connsiteY58" fmla="*/ 247675 h 552485"/>
              <a:gd name="connsiteX59" fmla="*/ 752475 w 809641"/>
              <a:gd name="connsiteY59" fmla="*/ 247675 h 552485"/>
              <a:gd name="connsiteX60" fmla="*/ 809638 w 809641"/>
              <a:gd name="connsiteY60" fmla="*/ 191746 h 552485"/>
              <a:gd name="connsiteX61" fmla="*/ 809625 w 809641"/>
              <a:gd name="connsiteY61" fmla="*/ 189734 h 552485"/>
              <a:gd name="connsiteX62" fmla="*/ 750475 w 809641"/>
              <a:gd name="connsiteY62" fmla="*/ 133384 h 55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809641" h="552485">
                <a:moveTo>
                  <a:pt x="750475" y="133384"/>
                </a:moveTo>
                <a:lnTo>
                  <a:pt x="368856" y="133384"/>
                </a:lnTo>
                <a:cubicBezTo>
                  <a:pt x="368803" y="133384"/>
                  <a:pt x="368760" y="133341"/>
                  <a:pt x="368760" y="133289"/>
                </a:cubicBezTo>
                <a:cubicBezTo>
                  <a:pt x="368760" y="133237"/>
                  <a:pt x="368803" y="133194"/>
                  <a:pt x="368856" y="133194"/>
                </a:cubicBezTo>
                <a:lnTo>
                  <a:pt x="457143" y="113629"/>
                </a:lnTo>
                <a:cubicBezTo>
                  <a:pt x="470963" y="110822"/>
                  <a:pt x="483352" y="103239"/>
                  <a:pt x="492138" y="92208"/>
                </a:cubicBezTo>
                <a:cubicBezTo>
                  <a:pt x="511484" y="67183"/>
                  <a:pt x="506881" y="31212"/>
                  <a:pt x="481855" y="11865"/>
                </a:cubicBezTo>
                <a:cubicBezTo>
                  <a:pt x="479066" y="9709"/>
                  <a:pt x="476083" y="7814"/>
                  <a:pt x="472945" y="6206"/>
                </a:cubicBezTo>
                <a:cubicBezTo>
                  <a:pt x="460258" y="-31"/>
                  <a:pt x="445787" y="-1628"/>
                  <a:pt x="432045" y="1692"/>
                </a:cubicBezTo>
                <a:lnTo>
                  <a:pt x="176336" y="58537"/>
                </a:lnTo>
                <a:cubicBezTo>
                  <a:pt x="163900" y="62283"/>
                  <a:pt x="152913" y="69753"/>
                  <a:pt x="144856" y="79939"/>
                </a:cubicBezTo>
                <a:lnTo>
                  <a:pt x="66761" y="181009"/>
                </a:lnTo>
                <a:lnTo>
                  <a:pt x="0" y="181009"/>
                </a:lnTo>
                <a:lnTo>
                  <a:pt x="0" y="200059"/>
                </a:lnTo>
                <a:lnTo>
                  <a:pt x="71438" y="200059"/>
                </a:lnTo>
                <a:cubicBezTo>
                  <a:pt x="74390" y="200060"/>
                  <a:pt x="77177" y="198691"/>
                  <a:pt x="78981" y="196354"/>
                </a:cubicBezTo>
                <a:lnTo>
                  <a:pt x="159839" y="91712"/>
                </a:lnTo>
                <a:cubicBezTo>
                  <a:pt x="165304" y="84776"/>
                  <a:pt x="172723" y="79638"/>
                  <a:pt x="181137" y="76958"/>
                </a:cubicBezTo>
                <a:lnTo>
                  <a:pt x="436788" y="20142"/>
                </a:lnTo>
                <a:cubicBezTo>
                  <a:pt x="445512" y="18022"/>
                  <a:pt x="454691" y="18849"/>
                  <a:pt x="462896" y="22494"/>
                </a:cubicBezTo>
                <a:cubicBezTo>
                  <a:pt x="482063" y="31454"/>
                  <a:pt x="490337" y="54255"/>
                  <a:pt x="481377" y="73422"/>
                </a:cubicBezTo>
                <a:cubicBezTo>
                  <a:pt x="476366" y="84142"/>
                  <a:pt x="466683" y="91944"/>
                  <a:pt x="455143" y="94560"/>
                </a:cubicBezTo>
                <a:lnTo>
                  <a:pt x="278930" y="133613"/>
                </a:lnTo>
                <a:cubicBezTo>
                  <a:pt x="273796" y="134759"/>
                  <a:pt x="270562" y="139849"/>
                  <a:pt x="271708" y="144984"/>
                </a:cubicBezTo>
                <a:cubicBezTo>
                  <a:pt x="272678" y="149332"/>
                  <a:pt x="276533" y="152427"/>
                  <a:pt x="280988" y="152434"/>
                </a:cubicBezTo>
                <a:lnTo>
                  <a:pt x="750770" y="152434"/>
                </a:lnTo>
                <a:cubicBezTo>
                  <a:pt x="771674" y="152069"/>
                  <a:pt x="789186" y="168169"/>
                  <a:pt x="790575" y="189029"/>
                </a:cubicBezTo>
                <a:cubicBezTo>
                  <a:pt x="791618" y="209835"/>
                  <a:pt x="775597" y="227547"/>
                  <a:pt x="754792" y="228589"/>
                </a:cubicBezTo>
                <a:cubicBezTo>
                  <a:pt x="754020" y="228628"/>
                  <a:pt x="753248" y="228643"/>
                  <a:pt x="752475" y="228634"/>
                </a:cubicBezTo>
                <a:lnTo>
                  <a:pt x="495300" y="228634"/>
                </a:lnTo>
                <a:cubicBezTo>
                  <a:pt x="490039" y="228882"/>
                  <a:pt x="485975" y="233346"/>
                  <a:pt x="486223" y="238607"/>
                </a:cubicBezTo>
                <a:cubicBezTo>
                  <a:pt x="486470" y="243868"/>
                  <a:pt x="490935" y="247932"/>
                  <a:pt x="496195" y="247684"/>
                </a:cubicBezTo>
                <a:cubicBezTo>
                  <a:pt x="504977" y="246247"/>
                  <a:pt x="513969" y="248380"/>
                  <a:pt x="521170" y="253609"/>
                </a:cubicBezTo>
                <a:cubicBezTo>
                  <a:pt x="560556" y="286556"/>
                  <a:pt x="541039" y="333428"/>
                  <a:pt x="505616" y="341296"/>
                </a:cubicBezTo>
                <a:cubicBezTo>
                  <a:pt x="500481" y="342439"/>
                  <a:pt x="497245" y="347528"/>
                  <a:pt x="498388" y="352663"/>
                </a:cubicBezTo>
                <a:cubicBezTo>
                  <a:pt x="498781" y="354429"/>
                  <a:pt x="499669" y="356046"/>
                  <a:pt x="500948" y="357327"/>
                </a:cubicBezTo>
                <a:cubicBezTo>
                  <a:pt x="509558" y="366065"/>
                  <a:pt x="514373" y="377845"/>
                  <a:pt x="514350" y="390112"/>
                </a:cubicBezTo>
                <a:cubicBezTo>
                  <a:pt x="513610" y="416969"/>
                  <a:pt x="491554" y="438319"/>
                  <a:pt x="464687" y="438184"/>
                </a:cubicBezTo>
                <a:lnTo>
                  <a:pt x="461010" y="438184"/>
                </a:lnTo>
                <a:cubicBezTo>
                  <a:pt x="455749" y="438185"/>
                  <a:pt x="451486" y="442451"/>
                  <a:pt x="451487" y="447711"/>
                </a:cubicBezTo>
                <a:cubicBezTo>
                  <a:pt x="451488" y="450236"/>
                  <a:pt x="452491" y="452658"/>
                  <a:pt x="454276" y="454443"/>
                </a:cubicBezTo>
                <a:cubicBezTo>
                  <a:pt x="462525" y="462914"/>
                  <a:pt x="467014" y="474351"/>
                  <a:pt x="466725" y="486171"/>
                </a:cubicBezTo>
                <a:cubicBezTo>
                  <a:pt x="465472" y="512667"/>
                  <a:pt x="443596" y="533490"/>
                  <a:pt x="417071" y="533434"/>
                </a:cubicBezTo>
                <a:lnTo>
                  <a:pt x="247650" y="533434"/>
                </a:lnTo>
                <a:cubicBezTo>
                  <a:pt x="177060" y="533434"/>
                  <a:pt x="146409" y="509527"/>
                  <a:pt x="119367" y="488419"/>
                </a:cubicBezTo>
                <a:cubicBezTo>
                  <a:pt x="98812" y="472389"/>
                  <a:pt x="79391" y="457234"/>
                  <a:pt x="47625" y="457234"/>
                </a:cubicBezTo>
                <a:lnTo>
                  <a:pt x="0" y="457234"/>
                </a:lnTo>
                <a:lnTo>
                  <a:pt x="0" y="476284"/>
                </a:lnTo>
                <a:lnTo>
                  <a:pt x="47625" y="476284"/>
                </a:lnTo>
                <a:cubicBezTo>
                  <a:pt x="72838" y="476284"/>
                  <a:pt x="88202" y="488267"/>
                  <a:pt x="107632" y="503450"/>
                </a:cubicBezTo>
                <a:cubicBezTo>
                  <a:pt x="135655" y="525300"/>
                  <a:pt x="170498" y="552484"/>
                  <a:pt x="247650" y="552484"/>
                </a:cubicBezTo>
                <a:lnTo>
                  <a:pt x="416471" y="552484"/>
                </a:lnTo>
                <a:cubicBezTo>
                  <a:pt x="454147" y="552690"/>
                  <a:pt x="485010" y="522611"/>
                  <a:pt x="485775" y="484942"/>
                </a:cubicBezTo>
                <a:cubicBezTo>
                  <a:pt x="485709" y="474930"/>
                  <a:pt x="483319" y="465070"/>
                  <a:pt x="478793" y="456139"/>
                </a:cubicBezTo>
                <a:cubicBezTo>
                  <a:pt x="515154" y="449308"/>
                  <a:pt x="539093" y="414294"/>
                  <a:pt x="532263" y="377933"/>
                </a:cubicBezTo>
                <a:cubicBezTo>
                  <a:pt x="530748" y="369872"/>
                  <a:pt x="527766" y="362158"/>
                  <a:pt x="523465" y="355174"/>
                </a:cubicBezTo>
                <a:cubicBezTo>
                  <a:pt x="556643" y="339940"/>
                  <a:pt x="571190" y="300695"/>
                  <a:pt x="555955" y="267517"/>
                </a:cubicBezTo>
                <a:cubicBezTo>
                  <a:pt x="552577" y="260160"/>
                  <a:pt x="547876" y="253486"/>
                  <a:pt x="542087" y="247827"/>
                </a:cubicBezTo>
                <a:cubicBezTo>
                  <a:pt x="542001" y="247741"/>
                  <a:pt x="542030" y="247675"/>
                  <a:pt x="542153" y="247675"/>
                </a:cubicBezTo>
                <a:lnTo>
                  <a:pt x="752475" y="247675"/>
                </a:lnTo>
                <a:cubicBezTo>
                  <a:pt x="783705" y="248016"/>
                  <a:pt x="809298" y="222975"/>
                  <a:pt x="809638" y="191746"/>
                </a:cubicBezTo>
                <a:cubicBezTo>
                  <a:pt x="809646" y="191075"/>
                  <a:pt x="809641" y="190405"/>
                  <a:pt x="809625" y="189734"/>
                </a:cubicBezTo>
                <a:cubicBezTo>
                  <a:pt x="808489" y="158002"/>
                  <a:pt x="782225" y="132981"/>
                  <a:pt x="750475" y="133384"/>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7" name="Graphic 58" descr="Teacher outline">
            <a:extLst>
              <a:ext uri="{FF2B5EF4-FFF2-40B4-BE49-F238E27FC236}">
                <a16:creationId xmlns:a16="http://schemas.microsoft.com/office/drawing/2014/main" id="{B8B2B650-FC70-916D-B293-F7D1B361E475}"/>
              </a:ext>
            </a:extLst>
          </p:cNvPr>
          <p:cNvGrpSpPr/>
          <p:nvPr/>
        </p:nvGrpSpPr>
        <p:grpSpPr>
          <a:xfrm>
            <a:off x="829512" y="2073838"/>
            <a:ext cx="551062" cy="374652"/>
            <a:chOff x="3470554" y="3619500"/>
            <a:chExt cx="826336" cy="561804"/>
          </a:xfrm>
          <a:solidFill>
            <a:schemeClr val="bg1"/>
          </a:solidFill>
        </p:grpSpPr>
        <p:sp>
          <p:nvSpPr>
            <p:cNvPr id="58" name="Freeform: Shape 57">
              <a:extLst>
                <a:ext uri="{FF2B5EF4-FFF2-40B4-BE49-F238E27FC236}">
                  <a16:creationId xmlns:a16="http://schemas.microsoft.com/office/drawing/2014/main" id="{761965D6-CE13-4B94-19D4-AE2207084957}"/>
                </a:ext>
              </a:extLst>
            </p:cNvPr>
            <p:cNvSpPr/>
            <p:nvPr/>
          </p:nvSpPr>
          <p:spPr>
            <a:xfrm>
              <a:off x="3630141" y="3619500"/>
              <a:ext cx="666750" cy="457200"/>
            </a:xfrm>
            <a:custGeom>
              <a:avLst/>
              <a:gdLst>
                <a:gd name="connsiteX0" fmla="*/ 619125 w 666750"/>
                <a:gd name="connsiteY0" fmla="*/ 0 h 457200"/>
                <a:gd name="connsiteX1" fmla="*/ 47625 w 666750"/>
                <a:gd name="connsiteY1" fmla="*/ 0 h 457200"/>
                <a:gd name="connsiteX2" fmla="*/ 0 w 666750"/>
                <a:gd name="connsiteY2" fmla="*/ 47625 h 457200"/>
                <a:gd name="connsiteX3" fmla="*/ 0 w 666750"/>
                <a:gd name="connsiteY3" fmla="*/ 183956 h 457200"/>
                <a:gd name="connsiteX4" fmla="*/ 19050 w 666750"/>
                <a:gd name="connsiteY4" fmla="*/ 181213 h 457200"/>
                <a:gd name="connsiteX5" fmla="*/ 19050 w 666750"/>
                <a:gd name="connsiteY5" fmla="*/ 47625 h 457200"/>
                <a:gd name="connsiteX6" fmla="*/ 47625 w 666750"/>
                <a:gd name="connsiteY6" fmla="*/ 19050 h 457200"/>
                <a:gd name="connsiteX7" fmla="*/ 619125 w 666750"/>
                <a:gd name="connsiteY7" fmla="*/ 19050 h 457200"/>
                <a:gd name="connsiteX8" fmla="*/ 647700 w 666750"/>
                <a:gd name="connsiteY8" fmla="*/ 47625 h 457200"/>
                <a:gd name="connsiteX9" fmla="*/ 647700 w 666750"/>
                <a:gd name="connsiteY9" fmla="*/ 409575 h 457200"/>
                <a:gd name="connsiteX10" fmla="*/ 619125 w 666750"/>
                <a:gd name="connsiteY10" fmla="*/ 438150 h 457200"/>
                <a:gd name="connsiteX11" fmla="*/ 250860 w 666750"/>
                <a:gd name="connsiteY11" fmla="*/ 438150 h 457200"/>
                <a:gd name="connsiteX12" fmla="*/ 233086 w 666750"/>
                <a:gd name="connsiteY12" fmla="*/ 457200 h 457200"/>
                <a:gd name="connsiteX13" fmla="*/ 619125 w 666750"/>
                <a:gd name="connsiteY13" fmla="*/ 457200 h 457200"/>
                <a:gd name="connsiteX14" fmla="*/ 666750 w 666750"/>
                <a:gd name="connsiteY14" fmla="*/ 409575 h 457200"/>
                <a:gd name="connsiteX15" fmla="*/ 666750 w 666750"/>
                <a:gd name="connsiteY15" fmla="*/ 47625 h 457200"/>
                <a:gd name="connsiteX16" fmla="*/ 619125 w 666750"/>
                <a:gd name="connsiteY1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6750" h="457200">
                  <a:moveTo>
                    <a:pt x="619125" y="0"/>
                  </a:moveTo>
                  <a:lnTo>
                    <a:pt x="47625" y="0"/>
                  </a:lnTo>
                  <a:cubicBezTo>
                    <a:pt x="21335" y="31"/>
                    <a:pt x="31" y="21335"/>
                    <a:pt x="0" y="47625"/>
                  </a:cubicBezTo>
                  <a:lnTo>
                    <a:pt x="0" y="183956"/>
                  </a:lnTo>
                  <a:cubicBezTo>
                    <a:pt x="6247" y="182434"/>
                    <a:pt x="12626" y="181515"/>
                    <a:pt x="19050" y="181213"/>
                  </a:cubicBezTo>
                  <a:lnTo>
                    <a:pt x="19050" y="47625"/>
                  </a:lnTo>
                  <a:cubicBezTo>
                    <a:pt x="19050" y="31843"/>
                    <a:pt x="31843" y="19050"/>
                    <a:pt x="47625" y="19050"/>
                  </a:cubicBezTo>
                  <a:lnTo>
                    <a:pt x="619125" y="19050"/>
                  </a:lnTo>
                  <a:cubicBezTo>
                    <a:pt x="634907" y="19050"/>
                    <a:pt x="647700" y="31843"/>
                    <a:pt x="647700" y="47625"/>
                  </a:cubicBezTo>
                  <a:lnTo>
                    <a:pt x="647700" y="409575"/>
                  </a:lnTo>
                  <a:cubicBezTo>
                    <a:pt x="647700" y="425357"/>
                    <a:pt x="634907" y="438150"/>
                    <a:pt x="619125" y="438150"/>
                  </a:cubicBezTo>
                  <a:lnTo>
                    <a:pt x="250860" y="438150"/>
                  </a:lnTo>
                  <a:lnTo>
                    <a:pt x="233086" y="457200"/>
                  </a:lnTo>
                  <a:lnTo>
                    <a:pt x="619125" y="457200"/>
                  </a:lnTo>
                  <a:cubicBezTo>
                    <a:pt x="645415" y="457169"/>
                    <a:pt x="666719" y="435865"/>
                    <a:pt x="666750" y="409575"/>
                  </a:cubicBezTo>
                  <a:lnTo>
                    <a:pt x="666750" y="47625"/>
                  </a:lnTo>
                  <a:cubicBezTo>
                    <a:pt x="666719" y="21335"/>
                    <a:pt x="645415" y="31"/>
                    <a:pt x="619125"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Freeform: Shape 58">
              <a:extLst>
                <a:ext uri="{FF2B5EF4-FFF2-40B4-BE49-F238E27FC236}">
                  <a16:creationId xmlns:a16="http://schemas.microsoft.com/office/drawing/2014/main" id="{E02AFDA8-C545-4D72-9A40-5CD725DB4035}"/>
                </a:ext>
              </a:extLst>
            </p:cNvPr>
            <p:cNvSpPr/>
            <p:nvPr/>
          </p:nvSpPr>
          <p:spPr>
            <a:xfrm>
              <a:off x="3470554" y="3867690"/>
              <a:ext cx="502516" cy="313614"/>
            </a:xfrm>
            <a:custGeom>
              <a:avLst/>
              <a:gdLst>
                <a:gd name="connsiteX0" fmla="*/ 502487 w 502516"/>
                <a:gd name="connsiteY0" fmla="*/ 43932 h 313614"/>
                <a:gd name="connsiteX1" fmla="*/ 455444 w 502516"/>
                <a:gd name="connsiteY1" fmla="*/ 28 h 313614"/>
                <a:gd name="connsiteX2" fmla="*/ 423734 w 502516"/>
                <a:gd name="connsiteY2" fmla="*/ 14471 h 313614"/>
                <a:gd name="connsiteX3" fmla="*/ 290184 w 502516"/>
                <a:gd name="connsiteY3" fmla="*/ 158299 h 313614"/>
                <a:gd name="connsiteX4" fmla="*/ 184180 w 502516"/>
                <a:gd name="connsiteY4" fmla="*/ 132943 h 313614"/>
                <a:gd name="connsiteX5" fmla="*/ 183428 w 502516"/>
                <a:gd name="connsiteY5" fmla="*/ 132791 h 313614"/>
                <a:gd name="connsiteX6" fmla="*/ 181304 w 502516"/>
                <a:gd name="connsiteY6" fmla="*/ 132867 h 313614"/>
                <a:gd name="connsiteX7" fmla="*/ 178665 w 502516"/>
                <a:gd name="connsiteY7" fmla="*/ 132791 h 313614"/>
                <a:gd name="connsiteX8" fmla="*/ 177713 w 502516"/>
                <a:gd name="connsiteY8" fmla="*/ 132991 h 313614"/>
                <a:gd name="connsiteX9" fmla="*/ 51307 w 502516"/>
                <a:gd name="connsiteY9" fmla="*/ 170138 h 313614"/>
                <a:gd name="connsiteX10" fmla="*/ 22732 w 502516"/>
                <a:gd name="connsiteY10" fmla="*/ 209277 h 313614"/>
                <a:gd name="connsiteX11" fmla="*/ 329 w 502516"/>
                <a:gd name="connsiteY11" fmla="*/ 292258 h 313614"/>
                <a:gd name="connsiteX12" fmla="*/ 7044 w 502516"/>
                <a:gd name="connsiteY12" fmla="*/ 303927 h 313614"/>
                <a:gd name="connsiteX13" fmla="*/ 9540 w 502516"/>
                <a:gd name="connsiteY13" fmla="*/ 304260 h 313614"/>
                <a:gd name="connsiteX14" fmla="*/ 18731 w 502516"/>
                <a:gd name="connsiteY14" fmla="*/ 297211 h 313614"/>
                <a:gd name="connsiteX15" fmla="*/ 41096 w 502516"/>
                <a:gd name="connsiteY15" fmla="*/ 214268 h 313614"/>
                <a:gd name="connsiteX16" fmla="*/ 61670 w 502516"/>
                <a:gd name="connsiteY16" fmla="*/ 186150 h 313614"/>
                <a:gd name="connsiteX17" fmla="*/ 181199 w 502516"/>
                <a:gd name="connsiteY17" fmla="*/ 151965 h 313614"/>
                <a:gd name="connsiteX18" fmla="*/ 287612 w 502516"/>
                <a:gd name="connsiteY18" fmla="*/ 178530 h 313614"/>
                <a:gd name="connsiteX19" fmla="*/ 299157 w 502516"/>
                <a:gd name="connsiteY19" fmla="*/ 176625 h 313614"/>
                <a:gd name="connsiteX20" fmla="*/ 437641 w 502516"/>
                <a:gd name="connsiteY20" fmla="*/ 27444 h 313614"/>
                <a:gd name="connsiteX21" fmla="*/ 475031 w 502516"/>
                <a:gd name="connsiteY21" fmla="*/ 26163 h 313614"/>
                <a:gd name="connsiteX22" fmla="*/ 476312 w 502516"/>
                <a:gd name="connsiteY22" fmla="*/ 63554 h 313614"/>
                <a:gd name="connsiteX23" fmla="*/ 257866 w 502516"/>
                <a:gd name="connsiteY23" fmla="*/ 297592 h 313614"/>
                <a:gd name="connsiteX24" fmla="*/ 258337 w 502516"/>
                <a:gd name="connsiteY24" fmla="*/ 311056 h 313614"/>
                <a:gd name="connsiteX25" fmla="*/ 271801 w 502516"/>
                <a:gd name="connsiteY25" fmla="*/ 310585 h 313614"/>
                <a:gd name="connsiteX26" fmla="*/ 490247 w 502516"/>
                <a:gd name="connsiteY26" fmla="*/ 76546 h 313614"/>
                <a:gd name="connsiteX27" fmla="*/ 502487 w 502516"/>
                <a:gd name="connsiteY27" fmla="*/ 43932 h 31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516" h="313614">
                  <a:moveTo>
                    <a:pt x="502487" y="43932"/>
                  </a:moveTo>
                  <a:cubicBezTo>
                    <a:pt x="501620" y="18818"/>
                    <a:pt x="480558" y="-839"/>
                    <a:pt x="455444" y="28"/>
                  </a:cubicBezTo>
                  <a:cubicBezTo>
                    <a:pt x="443377" y="444"/>
                    <a:pt x="431969" y="5640"/>
                    <a:pt x="423734" y="14471"/>
                  </a:cubicBezTo>
                  <a:lnTo>
                    <a:pt x="290184" y="158299"/>
                  </a:lnTo>
                  <a:cubicBezTo>
                    <a:pt x="257173" y="142073"/>
                    <a:pt x="220960" y="133412"/>
                    <a:pt x="184180" y="132943"/>
                  </a:cubicBezTo>
                  <a:cubicBezTo>
                    <a:pt x="183923" y="132943"/>
                    <a:pt x="183695" y="132791"/>
                    <a:pt x="183428" y="132791"/>
                  </a:cubicBezTo>
                  <a:cubicBezTo>
                    <a:pt x="182714" y="132791"/>
                    <a:pt x="182018" y="132858"/>
                    <a:pt x="181304" y="132867"/>
                  </a:cubicBezTo>
                  <a:cubicBezTo>
                    <a:pt x="180418" y="132867"/>
                    <a:pt x="179551" y="132791"/>
                    <a:pt x="178665" y="132791"/>
                  </a:cubicBezTo>
                  <a:cubicBezTo>
                    <a:pt x="178344" y="132839"/>
                    <a:pt x="178026" y="132906"/>
                    <a:pt x="177713" y="132991"/>
                  </a:cubicBezTo>
                  <a:cubicBezTo>
                    <a:pt x="132959" y="133481"/>
                    <a:pt x="89210" y="146337"/>
                    <a:pt x="51307" y="170138"/>
                  </a:cubicBezTo>
                  <a:cubicBezTo>
                    <a:pt x="37286" y="179220"/>
                    <a:pt x="27111" y="193157"/>
                    <a:pt x="22732" y="209277"/>
                  </a:cubicBezTo>
                  <a:lnTo>
                    <a:pt x="329" y="292258"/>
                  </a:lnTo>
                  <a:cubicBezTo>
                    <a:pt x="-1036" y="297334"/>
                    <a:pt x="1970" y="302556"/>
                    <a:pt x="7044" y="303927"/>
                  </a:cubicBezTo>
                  <a:cubicBezTo>
                    <a:pt x="7857" y="304148"/>
                    <a:pt x="8697" y="304261"/>
                    <a:pt x="9540" y="304260"/>
                  </a:cubicBezTo>
                  <a:cubicBezTo>
                    <a:pt x="13844" y="304257"/>
                    <a:pt x="17612" y="301368"/>
                    <a:pt x="18731" y="297211"/>
                  </a:cubicBezTo>
                  <a:lnTo>
                    <a:pt x="41096" y="214268"/>
                  </a:lnTo>
                  <a:cubicBezTo>
                    <a:pt x="44254" y="202680"/>
                    <a:pt x="51581" y="192666"/>
                    <a:pt x="61670" y="186150"/>
                  </a:cubicBezTo>
                  <a:cubicBezTo>
                    <a:pt x="97495" y="163719"/>
                    <a:pt x="138931" y="151868"/>
                    <a:pt x="181199" y="151965"/>
                  </a:cubicBezTo>
                  <a:cubicBezTo>
                    <a:pt x="218308" y="151995"/>
                    <a:pt x="254844" y="161115"/>
                    <a:pt x="287612" y="178530"/>
                  </a:cubicBezTo>
                  <a:cubicBezTo>
                    <a:pt x="291443" y="180612"/>
                    <a:pt x="296198" y="179827"/>
                    <a:pt x="299157" y="176625"/>
                  </a:cubicBezTo>
                  <a:lnTo>
                    <a:pt x="437641" y="27444"/>
                  </a:lnTo>
                  <a:cubicBezTo>
                    <a:pt x="447612" y="16766"/>
                    <a:pt x="464353" y="16192"/>
                    <a:pt x="475031" y="26163"/>
                  </a:cubicBezTo>
                  <a:cubicBezTo>
                    <a:pt x="485710" y="36135"/>
                    <a:pt x="486284" y="52875"/>
                    <a:pt x="476312" y="63554"/>
                  </a:cubicBezTo>
                  <a:lnTo>
                    <a:pt x="257866" y="297592"/>
                  </a:lnTo>
                  <a:cubicBezTo>
                    <a:pt x="254278" y="301441"/>
                    <a:pt x="254489" y="307468"/>
                    <a:pt x="258337" y="311056"/>
                  </a:cubicBezTo>
                  <a:cubicBezTo>
                    <a:pt x="262185" y="314644"/>
                    <a:pt x="268213" y="314433"/>
                    <a:pt x="271801" y="310585"/>
                  </a:cubicBezTo>
                  <a:lnTo>
                    <a:pt x="490247" y="76546"/>
                  </a:lnTo>
                  <a:cubicBezTo>
                    <a:pt x="498519" y="67746"/>
                    <a:pt x="502927" y="56001"/>
                    <a:pt x="502487" y="4393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Freeform: Shape 59">
              <a:extLst>
                <a:ext uri="{FF2B5EF4-FFF2-40B4-BE49-F238E27FC236}">
                  <a16:creationId xmlns:a16="http://schemas.microsoft.com/office/drawing/2014/main" id="{94AE37B8-7951-7AD1-1E7B-2F1EF48CA7D9}"/>
                </a:ext>
              </a:extLst>
            </p:cNvPr>
            <p:cNvSpPr/>
            <p:nvPr/>
          </p:nvSpPr>
          <p:spPr>
            <a:xfrm>
              <a:off x="3572991" y="3819525"/>
              <a:ext cx="161925" cy="161925"/>
            </a:xfrm>
            <a:custGeom>
              <a:avLst/>
              <a:gdLst>
                <a:gd name="connsiteX0" fmla="*/ 80963 w 161925"/>
                <a:gd name="connsiteY0" fmla="*/ 161925 h 161925"/>
                <a:gd name="connsiteX1" fmla="*/ 161925 w 161925"/>
                <a:gd name="connsiteY1" fmla="*/ 80963 h 161925"/>
                <a:gd name="connsiteX2" fmla="*/ 80963 w 161925"/>
                <a:gd name="connsiteY2" fmla="*/ 0 h 161925"/>
                <a:gd name="connsiteX3" fmla="*/ 0 w 161925"/>
                <a:gd name="connsiteY3" fmla="*/ 80963 h 161925"/>
                <a:gd name="connsiteX4" fmla="*/ 80963 w 161925"/>
                <a:gd name="connsiteY4" fmla="*/ 161925 h 161925"/>
                <a:gd name="connsiteX5" fmla="*/ 80963 w 161925"/>
                <a:gd name="connsiteY5" fmla="*/ 19050 h 161925"/>
                <a:gd name="connsiteX6" fmla="*/ 142875 w 161925"/>
                <a:gd name="connsiteY6" fmla="*/ 80963 h 161925"/>
                <a:gd name="connsiteX7" fmla="*/ 80963 w 161925"/>
                <a:gd name="connsiteY7" fmla="*/ 142875 h 161925"/>
                <a:gd name="connsiteX8" fmla="*/ 19050 w 161925"/>
                <a:gd name="connsiteY8" fmla="*/ 80963 h 161925"/>
                <a:gd name="connsiteX9" fmla="*/ 80963 w 161925"/>
                <a:gd name="connsiteY9" fmla="*/ 19050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5" h="161925">
                  <a:moveTo>
                    <a:pt x="80963" y="161925"/>
                  </a:moveTo>
                  <a:cubicBezTo>
                    <a:pt x="125677" y="161925"/>
                    <a:pt x="161925" y="125677"/>
                    <a:pt x="161925" y="80963"/>
                  </a:cubicBezTo>
                  <a:cubicBezTo>
                    <a:pt x="161925" y="36248"/>
                    <a:pt x="125677" y="0"/>
                    <a:pt x="80963" y="0"/>
                  </a:cubicBezTo>
                  <a:cubicBezTo>
                    <a:pt x="36248" y="0"/>
                    <a:pt x="0" y="36248"/>
                    <a:pt x="0" y="80963"/>
                  </a:cubicBezTo>
                  <a:cubicBezTo>
                    <a:pt x="52" y="125655"/>
                    <a:pt x="36270" y="161873"/>
                    <a:pt x="80963" y="161925"/>
                  </a:cubicBezTo>
                  <a:close/>
                  <a:moveTo>
                    <a:pt x="80963" y="19050"/>
                  </a:moveTo>
                  <a:cubicBezTo>
                    <a:pt x="115156" y="19050"/>
                    <a:pt x="142875" y="46769"/>
                    <a:pt x="142875" y="80963"/>
                  </a:cubicBezTo>
                  <a:cubicBezTo>
                    <a:pt x="142875" y="115156"/>
                    <a:pt x="115156" y="142875"/>
                    <a:pt x="80963" y="142875"/>
                  </a:cubicBezTo>
                  <a:cubicBezTo>
                    <a:pt x="46769" y="142875"/>
                    <a:pt x="19050" y="115156"/>
                    <a:pt x="19050" y="80963"/>
                  </a:cubicBezTo>
                  <a:cubicBezTo>
                    <a:pt x="19092" y="46787"/>
                    <a:pt x="46787" y="19092"/>
                    <a:pt x="80963" y="1905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2" name="Graphic 84" descr="Checklist outline">
            <a:extLst>
              <a:ext uri="{FF2B5EF4-FFF2-40B4-BE49-F238E27FC236}">
                <a16:creationId xmlns:a16="http://schemas.microsoft.com/office/drawing/2014/main" id="{3F92DC1F-86E6-ED7A-0DBC-13BF012F7B0B}"/>
              </a:ext>
            </a:extLst>
          </p:cNvPr>
          <p:cNvGrpSpPr/>
          <p:nvPr/>
        </p:nvGrpSpPr>
        <p:grpSpPr>
          <a:xfrm>
            <a:off x="914485" y="4342756"/>
            <a:ext cx="381119" cy="508159"/>
            <a:chOff x="7994054" y="3505200"/>
            <a:chExt cx="571500" cy="762000"/>
          </a:xfrm>
          <a:solidFill>
            <a:schemeClr val="bg1"/>
          </a:solidFill>
        </p:grpSpPr>
        <p:sp>
          <p:nvSpPr>
            <p:cNvPr id="63" name="Freeform: Shape 62">
              <a:extLst>
                <a:ext uri="{FF2B5EF4-FFF2-40B4-BE49-F238E27FC236}">
                  <a16:creationId xmlns:a16="http://schemas.microsoft.com/office/drawing/2014/main" id="{329A26B9-051A-47C8-F7B7-C4BDC82357E4}"/>
                </a:ext>
              </a:extLst>
            </p:cNvPr>
            <p:cNvSpPr/>
            <p:nvPr/>
          </p:nvSpPr>
          <p:spPr>
            <a:xfrm>
              <a:off x="8092094" y="3612765"/>
              <a:ext cx="137293" cy="105927"/>
            </a:xfrm>
            <a:custGeom>
              <a:avLst/>
              <a:gdLst>
                <a:gd name="connsiteX0" fmla="*/ 44834 w 137293"/>
                <a:gd name="connsiteY0" fmla="*/ 78991 h 105927"/>
                <a:gd name="connsiteX1" fmla="*/ 13468 w 137293"/>
                <a:gd name="connsiteY1" fmla="*/ 47625 h 105927"/>
                <a:gd name="connsiteX2" fmla="*/ 0 w 137293"/>
                <a:gd name="connsiteY2" fmla="*/ 61093 h 105927"/>
                <a:gd name="connsiteX3" fmla="*/ 44834 w 137293"/>
                <a:gd name="connsiteY3" fmla="*/ 105928 h 105927"/>
                <a:gd name="connsiteX4" fmla="*/ 137293 w 137293"/>
                <a:gd name="connsiteY4" fmla="*/ 13468 h 105927"/>
                <a:gd name="connsiteX5" fmla="*/ 123825 w 137293"/>
                <a:gd name="connsiteY5" fmla="*/ 0 h 105927"/>
                <a:gd name="connsiteX6" fmla="*/ 44834 w 137293"/>
                <a:gd name="connsiteY6" fmla="*/ 78991 h 105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293" h="105927">
                  <a:moveTo>
                    <a:pt x="44834" y="78991"/>
                  </a:moveTo>
                  <a:lnTo>
                    <a:pt x="13468" y="47625"/>
                  </a:lnTo>
                  <a:lnTo>
                    <a:pt x="0" y="61093"/>
                  </a:lnTo>
                  <a:lnTo>
                    <a:pt x="44834" y="105928"/>
                  </a:lnTo>
                  <a:lnTo>
                    <a:pt x="137293" y="13468"/>
                  </a:lnTo>
                  <a:lnTo>
                    <a:pt x="123825" y="0"/>
                  </a:lnTo>
                  <a:lnTo>
                    <a:pt x="44834" y="7899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Freeform: Shape 63">
              <a:extLst>
                <a:ext uri="{FF2B5EF4-FFF2-40B4-BE49-F238E27FC236}">
                  <a16:creationId xmlns:a16="http://schemas.microsoft.com/office/drawing/2014/main" id="{CA7279DE-919B-9839-DD71-DEE0FF8A3AEE}"/>
                </a:ext>
              </a:extLst>
            </p:cNvPr>
            <p:cNvSpPr/>
            <p:nvPr/>
          </p:nvSpPr>
          <p:spPr>
            <a:xfrm>
              <a:off x="8289329" y="3667125"/>
              <a:ext cx="180975" cy="19050"/>
            </a:xfrm>
            <a:custGeom>
              <a:avLst/>
              <a:gdLst>
                <a:gd name="connsiteX0" fmla="*/ 0 w 180975"/>
                <a:gd name="connsiteY0" fmla="*/ 0 h 19050"/>
                <a:gd name="connsiteX1" fmla="*/ 180975 w 180975"/>
                <a:gd name="connsiteY1" fmla="*/ 0 h 19050"/>
                <a:gd name="connsiteX2" fmla="*/ 180975 w 180975"/>
                <a:gd name="connsiteY2" fmla="*/ 19050 h 19050"/>
                <a:gd name="connsiteX3" fmla="*/ 0 w 18097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80975" h="19050">
                  <a:moveTo>
                    <a:pt x="0" y="0"/>
                  </a:moveTo>
                  <a:lnTo>
                    <a:pt x="180975" y="0"/>
                  </a:lnTo>
                  <a:lnTo>
                    <a:pt x="180975" y="19050"/>
                  </a:lnTo>
                  <a:lnTo>
                    <a:pt x="0" y="1905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Freeform: Shape 64">
              <a:extLst>
                <a:ext uri="{FF2B5EF4-FFF2-40B4-BE49-F238E27FC236}">
                  <a16:creationId xmlns:a16="http://schemas.microsoft.com/office/drawing/2014/main" id="{0ADDCA33-7BBC-958C-CC78-C7167EDE34FF}"/>
                </a:ext>
              </a:extLst>
            </p:cNvPr>
            <p:cNvSpPr/>
            <p:nvPr/>
          </p:nvSpPr>
          <p:spPr>
            <a:xfrm>
              <a:off x="8092094" y="3755640"/>
              <a:ext cx="137293" cy="105927"/>
            </a:xfrm>
            <a:custGeom>
              <a:avLst/>
              <a:gdLst>
                <a:gd name="connsiteX0" fmla="*/ 44834 w 137293"/>
                <a:gd name="connsiteY0" fmla="*/ 78991 h 105927"/>
                <a:gd name="connsiteX1" fmla="*/ 13468 w 137293"/>
                <a:gd name="connsiteY1" fmla="*/ 47625 h 105927"/>
                <a:gd name="connsiteX2" fmla="*/ 0 w 137293"/>
                <a:gd name="connsiteY2" fmla="*/ 61093 h 105927"/>
                <a:gd name="connsiteX3" fmla="*/ 44834 w 137293"/>
                <a:gd name="connsiteY3" fmla="*/ 105928 h 105927"/>
                <a:gd name="connsiteX4" fmla="*/ 137293 w 137293"/>
                <a:gd name="connsiteY4" fmla="*/ 13468 h 105927"/>
                <a:gd name="connsiteX5" fmla="*/ 123825 w 137293"/>
                <a:gd name="connsiteY5" fmla="*/ 0 h 105927"/>
                <a:gd name="connsiteX6" fmla="*/ 44834 w 137293"/>
                <a:gd name="connsiteY6" fmla="*/ 78991 h 105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293" h="105927">
                  <a:moveTo>
                    <a:pt x="44834" y="78991"/>
                  </a:moveTo>
                  <a:lnTo>
                    <a:pt x="13468" y="47625"/>
                  </a:lnTo>
                  <a:lnTo>
                    <a:pt x="0" y="61093"/>
                  </a:lnTo>
                  <a:lnTo>
                    <a:pt x="44834" y="105928"/>
                  </a:lnTo>
                  <a:lnTo>
                    <a:pt x="137293" y="13468"/>
                  </a:lnTo>
                  <a:lnTo>
                    <a:pt x="123825" y="0"/>
                  </a:lnTo>
                  <a:lnTo>
                    <a:pt x="44834" y="7899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Freeform: Shape 65">
              <a:extLst>
                <a:ext uri="{FF2B5EF4-FFF2-40B4-BE49-F238E27FC236}">
                  <a16:creationId xmlns:a16="http://schemas.microsoft.com/office/drawing/2014/main" id="{94395429-A2CD-4644-EFA9-FF0A54D69CFF}"/>
                </a:ext>
              </a:extLst>
            </p:cNvPr>
            <p:cNvSpPr/>
            <p:nvPr/>
          </p:nvSpPr>
          <p:spPr>
            <a:xfrm>
              <a:off x="8289329" y="3810000"/>
              <a:ext cx="180975" cy="19050"/>
            </a:xfrm>
            <a:custGeom>
              <a:avLst/>
              <a:gdLst>
                <a:gd name="connsiteX0" fmla="*/ 0 w 180975"/>
                <a:gd name="connsiteY0" fmla="*/ 0 h 19050"/>
                <a:gd name="connsiteX1" fmla="*/ 180975 w 180975"/>
                <a:gd name="connsiteY1" fmla="*/ 0 h 19050"/>
                <a:gd name="connsiteX2" fmla="*/ 180975 w 180975"/>
                <a:gd name="connsiteY2" fmla="*/ 19050 h 19050"/>
                <a:gd name="connsiteX3" fmla="*/ 0 w 18097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80975" h="19050">
                  <a:moveTo>
                    <a:pt x="0" y="0"/>
                  </a:moveTo>
                  <a:lnTo>
                    <a:pt x="180975" y="0"/>
                  </a:lnTo>
                  <a:lnTo>
                    <a:pt x="180975" y="19050"/>
                  </a:lnTo>
                  <a:lnTo>
                    <a:pt x="0" y="1905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Freeform: Shape 66">
              <a:extLst>
                <a:ext uri="{FF2B5EF4-FFF2-40B4-BE49-F238E27FC236}">
                  <a16:creationId xmlns:a16="http://schemas.microsoft.com/office/drawing/2014/main" id="{C9D63862-9254-E677-2305-A7A491654D37}"/>
                </a:ext>
              </a:extLst>
            </p:cNvPr>
            <p:cNvSpPr/>
            <p:nvPr/>
          </p:nvSpPr>
          <p:spPr>
            <a:xfrm>
              <a:off x="8092094" y="3898515"/>
              <a:ext cx="137293" cy="105927"/>
            </a:xfrm>
            <a:custGeom>
              <a:avLst/>
              <a:gdLst>
                <a:gd name="connsiteX0" fmla="*/ 44834 w 137293"/>
                <a:gd name="connsiteY0" fmla="*/ 78991 h 105927"/>
                <a:gd name="connsiteX1" fmla="*/ 13468 w 137293"/>
                <a:gd name="connsiteY1" fmla="*/ 47625 h 105927"/>
                <a:gd name="connsiteX2" fmla="*/ 0 w 137293"/>
                <a:gd name="connsiteY2" fmla="*/ 61093 h 105927"/>
                <a:gd name="connsiteX3" fmla="*/ 44834 w 137293"/>
                <a:gd name="connsiteY3" fmla="*/ 105928 h 105927"/>
                <a:gd name="connsiteX4" fmla="*/ 137293 w 137293"/>
                <a:gd name="connsiteY4" fmla="*/ 13468 h 105927"/>
                <a:gd name="connsiteX5" fmla="*/ 123825 w 137293"/>
                <a:gd name="connsiteY5" fmla="*/ 0 h 105927"/>
                <a:gd name="connsiteX6" fmla="*/ 44834 w 137293"/>
                <a:gd name="connsiteY6" fmla="*/ 78991 h 105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293" h="105927">
                  <a:moveTo>
                    <a:pt x="44834" y="78991"/>
                  </a:moveTo>
                  <a:lnTo>
                    <a:pt x="13468" y="47625"/>
                  </a:lnTo>
                  <a:lnTo>
                    <a:pt x="0" y="61093"/>
                  </a:lnTo>
                  <a:lnTo>
                    <a:pt x="44834" y="105928"/>
                  </a:lnTo>
                  <a:lnTo>
                    <a:pt x="137293" y="13468"/>
                  </a:lnTo>
                  <a:lnTo>
                    <a:pt x="123825" y="0"/>
                  </a:lnTo>
                  <a:lnTo>
                    <a:pt x="44834" y="7899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Freeform: Shape 67">
              <a:extLst>
                <a:ext uri="{FF2B5EF4-FFF2-40B4-BE49-F238E27FC236}">
                  <a16:creationId xmlns:a16="http://schemas.microsoft.com/office/drawing/2014/main" id="{3E1B1A05-8307-3761-F681-BFA6592EEB1A}"/>
                </a:ext>
              </a:extLst>
            </p:cNvPr>
            <p:cNvSpPr/>
            <p:nvPr/>
          </p:nvSpPr>
          <p:spPr>
            <a:xfrm>
              <a:off x="8289329" y="3952875"/>
              <a:ext cx="180975" cy="19050"/>
            </a:xfrm>
            <a:custGeom>
              <a:avLst/>
              <a:gdLst>
                <a:gd name="connsiteX0" fmla="*/ 0 w 180975"/>
                <a:gd name="connsiteY0" fmla="*/ 0 h 19050"/>
                <a:gd name="connsiteX1" fmla="*/ 180975 w 180975"/>
                <a:gd name="connsiteY1" fmla="*/ 0 h 19050"/>
                <a:gd name="connsiteX2" fmla="*/ 180975 w 180975"/>
                <a:gd name="connsiteY2" fmla="*/ 19050 h 19050"/>
                <a:gd name="connsiteX3" fmla="*/ 0 w 18097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80975" h="19050">
                  <a:moveTo>
                    <a:pt x="0" y="0"/>
                  </a:moveTo>
                  <a:lnTo>
                    <a:pt x="180975" y="0"/>
                  </a:lnTo>
                  <a:lnTo>
                    <a:pt x="180975" y="19050"/>
                  </a:lnTo>
                  <a:lnTo>
                    <a:pt x="0" y="1905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Freeform: Shape 68">
              <a:extLst>
                <a:ext uri="{FF2B5EF4-FFF2-40B4-BE49-F238E27FC236}">
                  <a16:creationId xmlns:a16="http://schemas.microsoft.com/office/drawing/2014/main" id="{D06482E8-EEBB-8AD5-0C11-73F3C811C704}"/>
                </a:ext>
              </a:extLst>
            </p:cNvPr>
            <p:cNvSpPr/>
            <p:nvPr/>
          </p:nvSpPr>
          <p:spPr>
            <a:xfrm>
              <a:off x="8092094" y="4041390"/>
              <a:ext cx="137293" cy="105927"/>
            </a:xfrm>
            <a:custGeom>
              <a:avLst/>
              <a:gdLst>
                <a:gd name="connsiteX0" fmla="*/ 44834 w 137293"/>
                <a:gd name="connsiteY0" fmla="*/ 78991 h 105927"/>
                <a:gd name="connsiteX1" fmla="*/ 13468 w 137293"/>
                <a:gd name="connsiteY1" fmla="*/ 47625 h 105927"/>
                <a:gd name="connsiteX2" fmla="*/ 0 w 137293"/>
                <a:gd name="connsiteY2" fmla="*/ 61093 h 105927"/>
                <a:gd name="connsiteX3" fmla="*/ 44834 w 137293"/>
                <a:gd name="connsiteY3" fmla="*/ 105928 h 105927"/>
                <a:gd name="connsiteX4" fmla="*/ 137293 w 137293"/>
                <a:gd name="connsiteY4" fmla="*/ 13468 h 105927"/>
                <a:gd name="connsiteX5" fmla="*/ 123825 w 137293"/>
                <a:gd name="connsiteY5" fmla="*/ 0 h 105927"/>
                <a:gd name="connsiteX6" fmla="*/ 44834 w 137293"/>
                <a:gd name="connsiteY6" fmla="*/ 78991 h 105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293" h="105927">
                  <a:moveTo>
                    <a:pt x="44834" y="78991"/>
                  </a:moveTo>
                  <a:lnTo>
                    <a:pt x="13468" y="47625"/>
                  </a:lnTo>
                  <a:lnTo>
                    <a:pt x="0" y="61093"/>
                  </a:lnTo>
                  <a:lnTo>
                    <a:pt x="44834" y="105928"/>
                  </a:lnTo>
                  <a:lnTo>
                    <a:pt x="137293" y="13468"/>
                  </a:lnTo>
                  <a:lnTo>
                    <a:pt x="123825" y="0"/>
                  </a:lnTo>
                  <a:lnTo>
                    <a:pt x="44834" y="7899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Freeform: Shape 69">
              <a:extLst>
                <a:ext uri="{FF2B5EF4-FFF2-40B4-BE49-F238E27FC236}">
                  <a16:creationId xmlns:a16="http://schemas.microsoft.com/office/drawing/2014/main" id="{C5DD691D-17C5-DF92-31C4-F9BE5D67370B}"/>
                </a:ext>
              </a:extLst>
            </p:cNvPr>
            <p:cNvSpPr/>
            <p:nvPr/>
          </p:nvSpPr>
          <p:spPr>
            <a:xfrm>
              <a:off x="8289329" y="4095750"/>
              <a:ext cx="180975" cy="19050"/>
            </a:xfrm>
            <a:custGeom>
              <a:avLst/>
              <a:gdLst>
                <a:gd name="connsiteX0" fmla="*/ 0 w 180975"/>
                <a:gd name="connsiteY0" fmla="*/ 0 h 19050"/>
                <a:gd name="connsiteX1" fmla="*/ 180975 w 180975"/>
                <a:gd name="connsiteY1" fmla="*/ 0 h 19050"/>
                <a:gd name="connsiteX2" fmla="*/ 180975 w 180975"/>
                <a:gd name="connsiteY2" fmla="*/ 19050 h 19050"/>
                <a:gd name="connsiteX3" fmla="*/ 0 w 18097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80975" h="19050">
                  <a:moveTo>
                    <a:pt x="0" y="0"/>
                  </a:moveTo>
                  <a:lnTo>
                    <a:pt x="180975" y="0"/>
                  </a:lnTo>
                  <a:lnTo>
                    <a:pt x="180975" y="19050"/>
                  </a:lnTo>
                  <a:lnTo>
                    <a:pt x="0" y="1905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Freeform: Shape 70">
              <a:extLst>
                <a:ext uri="{FF2B5EF4-FFF2-40B4-BE49-F238E27FC236}">
                  <a16:creationId xmlns:a16="http://schemas.microsoft.com/office/drawing/2014/main" id="{9A4B58F5-A1FA-0739-9262-5D334D2F483F}"/>
                </a:ext>
              </a:extLst>
            </p:cNvPr>
            <p:cNvSpPr/>
            <p:nvPr/>
          </p:nvSpPr>
          <p:spPr>
            <a:xfrm>
              <a:off x="7994054" y="3505200"/>
              <a:ext cx="571500" cy="762000"/>
            </a:xfrm>
            <a:custGeom>
              <a:avLst/>
              <a:gdLst>
                <a:gd name="connsiteX0" fmla="*/ 0 w 571500"/>
                <a:gd name="connsiteY0" fmla="*/ 762000 h 762000"/>
                <a:gd name="connsiteX1" fmla="*/ 571500 w 571500"/>
                <a:gd name="connsiteY1" fmla="*/ 762000 h 762000"/>
                <a:gd name="connsiteX2" fmla="*/ 571500 w 571500"/>
                <a:gd name="connsiteY2" fmla="*/ 0 h 762000"/>
                <a:gd name="connsiteX3" fmla="*/ 0 w 571500"/>
                <a:gd name="connsiteY3" fmla="*/ 0 h 762000"/>
                <a:gd name="connsiteX4" fmla="*/ 19050 w 571500"/>
                <a:gd name="connsiteY4" fmla="*/ 19050 h 762000"/>
                <a:gd name="connsiteX5" fmla="*/ 552450 w 571500"/>
                <a:gd name="connsiteY5" fmla="*/ 19050 h 762000"/>
                <a:gd name="connsiteX6" fmla="*/ 552450 w 571500"/>
                <a:gd name="connsiteY6" fmla="*/ 742950 h 762000"/>
                <a:gd name="connsiteX7" fmla="*/ 19050 w 571500"/>
                <a:gd name="connsiteY7" fmla="*/ 74295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0" h="762000">
                  <a:moveTo>
                    <a:pt x="0" y="762000"/>
                  </a:moveTo>
                  <a:lnTo>
                    <a:pt x="571500" y="762000"/>
                  </a:lnTo>
                  <a:lnTo>
                    <a:pt x="571500" y="0"/>
                  </a:lnTo>
                  <a:lnTo>
                    <a:pt x="0" y="0"/>
                  </a:lnTo>
                  <a:close/>
                  <a:moveTo>
                    <a:pt x="19050" y="19050"/>
                  </a:moveTo>
                  <a:lnTo>
                    <a:pt x="552450" y="19050"/>
                  </a:lnTo>
                  <a:lnTo>
                    <a:pt x="552450" y="742950"/>
                  </a:lnTo>
                  <a:lnTo>
                    <a:pt x="19050" y="74295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2" name="Graphic 96" descr="Rating 3 Star outline">
            <a:extLst>
              <a:ext uri="{FF2B5EF4-FFF2-40B4-BE49-F238E27FC236}">
                <a16:creationId xmlns:a16="http://schemas.microsoft.com/office/drawing/2014/main" id="{E876975B-002B-6D52-C12C-B3BAFE14426B}"/>
              </a:ext>
            </a:extLst>
          </p:cNvPr>
          <p:cNvSpPr/>
          <p:nvPr/>
        </p:nvSpPr>
        <p:spPr>
          <a:xfrm>
            <a:off x="812852" y="5666216"/>
            <a:ext cx="584382" cy="196911"/>
          </a:xfrm>
          <a:custGeom>
            <a:avLst/>
            <a:gdLst>
              <a:gd name="connsiteX0" fmla="*/ 765572 w 876300"/>
              <a:gd name="connsiteY0" fmla="*/ 110728 h 295275"/>
              <a:gd name="connsiteX1" fmla="*/ 728663 w 876300"/>
              <a:gd name="connsiteY1" fmla="*/ 0 h 295275"/>
              <a:gd name="connsiteX2" fmla="*/ 691753 w 876300"/>
              <a:gd name="connsiteY2" fmla="*/ 110728 h 295275"/>
              <a:gd name="connsiteX3" fmla="*/ 475059 w 876300"/>
              <a:gd name="connsiteY3" fmla="*/ 110728 h 295275"/>
              <a:gd name="connsiteX4" fmla="*/ 438150 w 876300"/>
              <a:gd name="connsiteY4" fmla="*/ 0 h 295275"/>
              <a:gd name="connsiteX5" fmla="*/ 401241 w 876300"/>
              <a:gd name="connsiteY5" fmla="*/ 110728 h 295275"/>
              <a:gd name="connsiteX6" fmla="*/ 184547 w 876300"/>
              <a:gd name="connsiteY6" fmla="*/ 110728 h 295275"/>
              <a:gd name="connsiteX7" fmla="*/ 147638 w 876300"/>
              <a:gd name="connsiteY7" fmla="*/ 0 h 295275"/>
              <a:gd name="connsiteX8" fmla="*/ 110728 w 876300"/>
              <a:gd name="connsiteY8" fmla="*/ 110728 h 295275"/>
              <a:gd name="connsiteX9" fmla="*/ 0 w 876300"/>
              <a:gd name="connsiteY9" fmla="*/ 110728 h 295275"/>
              <a:gd name="connsiteX10" fmla="*/ 84887 w 876300"/>
              <a:gd name="connsiteY10" fmla="*/ 184547 h 295275"/>
              <a:gd name="connsiteX11" fmla="*/ 51673 w 876300"/>
              <a:gd name="connsiteY11" fmla="*/ 295275 h 295275"/>
              <a:gd name="connsiteX12" fmla="*/ 147638 w 876300"/>
              <a:gd name="connsiteY12" fmla="*/ 228838 h 295275"/>
              <a:gd name="connsiteX13" fmla="*/ 243602 w 876300"/>
              <a:gd name="connsiteY13" fmla="*/ 295275 h 295275"/>
              <a:gd name="connsiteX14" fmla="*/ 210388 w 876300"/>
              <a:gd name="connsiteY14" fmla="*/ 184547 h 295275"/>
              <a:gd name="connsiteX15" fmla="*/ 292827 w 876300"/>
              <a:gd name="connsiteY15" fmla="*/ 112852 h 295275"/>
              <a:gd name="connsiteX16" fmla="*/ 292960 w 876300"/>
              <a:gd name="connsiteY16" fmla="*/ 112852 h 295275"/>
              <a:gd name="connsiteX17" fmla="*/ 375399 w 876300"/>
              <a:gd name="connsiteY17" fmla="*/ 184547 h 295275"/>
              <a:gd name="connsiteX18" fmla="*/ 342186 w 876300"/>
              <a:gd name="connsiteY18" fmla="*/ 295275 h 295275"/>
              <a:gd name="connsiteX19" fmla="*/ 438150 w 876300"/>
              <a:gd name="connsiteY19" fmla="*/ 228838 h 295275"/>
              <a:gd name="connsiteX20" fmla="*/ 534114 w 876300"/>
              <a:gd name="connsiteY20" fmla="*/ 295275 h 295275"/>
              <a:gd name="connsiteX21" fmla="*/ 500901 w 876300"/>
              <a:gd name="connsiteY21" fmla="*/ 184547 h 295275"/>
              <a:gd name="connsiteX22" fmla="*/ 583340 w 876300"/>
              <a:gd name="connsiteY22" fmla="*/ 112852 h 295275"/>
              <a:gd name="connsiteX23" fmla="*/ 583473 w 876300"/>
              <a:gd name="connsiteY23" fmla="*/ 112852 h 295275"/>
              <a:gd name="connsiteX24" fmla="*/ 665921 w 876300"/>
              <a:gd name="connsiteY24" fmla="*/ 184547 h 295275"/>
              <a:gd name="connsiteX25" fmla="*/ 632698 w 876300"/>
              <a:gd name="connsiteY25" fmla="*/ 295275 h 295275"/>
              <a:gd name="connsiteX26" fmla="*/ 728663 w 876300"/>
              <a:gd name="connsiteY26" fmla="*/ 228838 h 295275"/>
              <a:gd name="connsiteX27" fmla="*/ 824627 w 876300"/>
              <a:gd name="connsiteY27" fmla="*/ 295275 h 295275"/>
              <a:gd name="connsiteX28" fmla="*/ 791413 w 876300"/>
              <a:gd name="connsiteY28" fmla="*/ 184547 h 295275"/>
              <a:gd name="connsiteX29" fmla="*/ 876300 w 876300"/>
              <a:gd name="connsiteY29" fmla="*/ 110728 h 295275"/>
              <a:gd name="connsiteX30" fmla="*/ 188595 w 876300"/>
              <a:gd name="connsiteY30" fmla="*/ 178241 h 295275"/>
              <a:gd name="connsiteX31" fmla="*/ 209712 w 876300"/>
              <a:gd name="connsiteY31" fmla="*/ 248650 h 295275"/>
              <a:gd name="connsiteX32" fmla="*/ 147638 w 876300"/>
              <a:gd name="connsiteY32" fmla="*/ 205664 h 295275"/>
              <a:gd name="connsiteX33" fmla="*/ 85554 w 876300"/>
              <a:gd name="connsiteY33" fmla="*/ 248650 h 295275"/>
              <a:gd name="connsiteX34" fmla="*/ 106680 w 876300"/>
              <a:gd name="connsiteY34" fmla="*/ 178241 h 295275"/>
              <a:gd name="connsiteX35" fmla="*/ 50940 w 876300"/>
              <a:gd name="connsiteY35" fmla="*/ 129778 h 295275"/>
              <a:gd name="connsiteX36" fmla="*/ 124463 w 876300"/>
              <a:gd name="connsiteY36" fmla="*/ 129778 h 295275"/>
              <a:gd name="connsiteX37" fmla="*/ 147638 w 876300"/>
              <a:gd name="connsiteY37" fmla="*/ 60246 h 295275"/>
              <a:gd name="connsiteX38" fmla="*/ 170812 w 876300"/>
              <a:gd name="connsiteY38" fmla="*/ 129778 h 295275"/>
              <a:gd name="connsiteX39" fmla="*/ 244335 w 876300"/>
              <a:gd name="connsiteY39" fmla="*/ 129778 h 295275"/>
              <a:gd name="connsiteX40" fmla="*/ 479108 w 876300"/>
              <a:gd name="connsiteY40" fmla="*/ 178241 h 295275"/>
              <a:gd name="connsiteX41" fmla="*/ 500234 w 876300"/>
              <a:gd name="connsiteY41" fmla="*/ 248650 h 295275"/>
              <a:gd name="connsiteX42" fmla="*/ 438150 w 876300"/>
              <a:gd name="connsiteY42" fmla="*/ 205664 h 295275"/>
              <a:gd name="connsiteX43" fmla="*/ 376066 w 876300"/>
              <a:gd name="connsiteY43" fmla="*/ 248650 h 295275"/>
              <a:gd name="connsiteX44" fmla="*/ 397193 w 876300"/>
              <a:gd name="connsiteY44" fmla="*/ 178241 h 295275"/>
              <a:gd name="connsiteX45" fmla="*/ 341462 w 876300"/>
              <a:gd name="connsiteY45" fmla="*/ 129778 h 295275"/>
              <a:gd name="connsiteX46" fmla="*/ 414985 w 876300"/>
              <a:gd name="connsiteY46" fmla="*/ 129778 h 295275"/>
              <a:gd name="connsiteX47" fmla="*/ 438150 w 876300"/>
              <a:gd name="connsiteY47" fmla="*/ 60246 h 295275"/>
              <a:gd name="connsiteX48" fmla="*/ 461324 w 876300"/>
              <a:gd name="connsiteY48" fmla="*/ 129778 h 295275"/>
              <a:gd name="connsiteX49" fmla="*/ 534848 w 876300"/>
              <a:gd name="connsiteY49" fmla="*/ 129778 h 295275"/>
              <a:gd name="connsiteX50" fmla="*/ 790746 w 876300"/>
              <a:gd name="connsiteY50" fmla="*/ 248650 h 295275"/>
              <a:gd name="connsiteX51" fmla="*/ 728663 w 876300"/>
              <a:gd name="connsiteY51" fmla="*/ 205664 h 295275"/>
              <a:gd name="connsiteX52" fmla="*/ 666579 w 876300"/>
              <a:gd name="connsiteY52" fmla="*/ 248650 h 295275"/>
              <a:gd name="connsiteX53" fmla="*/ 687705 w 876300"/>
              <a:gd name="connsiteY53" fmla="*/ 178241 h 295275"/>
              <a:gd name="connsiteX54" fmla="*/ 631974 w 876300"/>
              <a:gd name="connsiteY54" fmla="*/ 129778 h 295275"/>
              <a:gd name="connsiteX55" fmla="*/ 705498 w 876300"/>
              <a:gd name="connsiteY55" fmla="*/ 129778 h 295275"/>
              <a:gd name="connsiteX56" fmla="*/ 728672 w 876300"/>
              <a:gd name="connsiteY56" fmla="*/ 60246 h 295275"/>
              <a:gd name="connsiteX57" fmla="*/ 751846 w 876300"/>
              <a:gd name="connsiteY57" fmla="*/ 129778 h 295275"/>
              <a:gd name="connsiteX58" fmla="*/ 825370 w 876300"/>
              <a:gd name="connsiteY58" fmla="*/ 129778 h 295275"/>
              <a:gd name="connsiteX59" fmla="*/ 769620 w 876300"/>
              <a:gd name="connsiteY59" fmla="*/ 178241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876300" h="295275">
                <a:moveTo>
                  <a:pt x="765572" y="110728"/>
                </a:moveTo>
                <a:lnTo>
                  <a:pt x="728663" y="0"/>
                </a:lnTo>
                <a:lnTo>
                  <a:pt x="691753" y="110728"/>
                </a:lnTo>
                <a:lnTo>
                  <a:pt x="475059" y="110728"/>
                </a:lnTo>
                <a:lnTo>
                  <a:pt x="438150" y="0"/>
                </a:lnTo>
                <a:lnTo>
                  <a:pt x="401241" y="110728"/>
                </a:lnTo>
                <a:lnTo>
                  <a:pt x="184547" y="110728"/>
                </a:lnTo>
                <a:lnTo>
                  <a:pt x="147638" y="0"/>
                </a:lnTo>
                <a:lnTo>
                  <a:pt x="110728" y="110728"/>
                </a:lnTo>
                <a:lnTo>
                  <a:pt x="0" y="110728"/>
                </a:lnTo>
                <a:lnTo>
                  <a:pt x="84887" y="184547"/>
                </a:lnTo>
                <a:lnTo>
                  <a:pt x="51673" y="295275"/>
                </a:lnTo>
                <a:lnTo>
                  <a:pt x="147638" y="228838"/>
                </a:lnTo>
                <a:lnTo>
                  <a:pt x="243602" y="295275"/>
                </a:lnTo>
                <a:lnTo>
                  <a:pt x="210388" y="184547"/>
                </a:lnTo>
                <a:lnTo>
                  <a:pt x="292827" y="112852"/>
                </a:lnTo>
                <a:lnTo>
                  <a:pt x="292960" y="112852"/>
                </a:lnTo>
                <a:lnTo>
                  <a:pt x="375399" y="184547"/>
                </a:lnTo>
                <a:lnTo>
                  <a:pt x="342186" y="295275"/>
                </a:lnTo>
                <a:lnTo>
                  <a:pt x="438150" y="228838"/>
                </a:lnTo>
                <a:lnTo>
                  <a:pt x="534114" y="295275"/>
                </a:lnTo>
                <a:lnTo>
                  <a:pt x="500901" y="184547"/>
                </a:lnTo>
                <a:lnTo>
                  <a:pt x="583340" y="112852"/>
                </a:lnTo>
                <a:lnTo>
                  <a:pt x="583473" y="112852"/>
                </a:lnTo>
                <a:lnTo>
                  <a:pt x="665921" y="184547"/>
                </a:lnTo>
                <a:lnTo>
                  <a:pt x="632698" y="295275"/>
                </a:lnTo>
                <a:lnTo>
                  <a:pt x="728663" y="228838"/>
                </a:lnTo>
                <a:lnTo>
                  <a:pt x="824627" y="295275"/>
                </a:lnTo>
                <a:lnTo>
                  <a:pt x="791413" y="184547"/>
                </a:lnTo>
                <a:lnTo>
                  <a:pt x="876300" y="110728"/>
                </a:lnTo>
                <a:close/>
                <a:moveTo>
                  <a:pt x="188595" y="178241"/>
                </a:moveTo>
                <a:lnTo>
                  <a:pt x="209712" y="248650"/>
                </a:lnTo>
                <a:lnTo>
                  <a:pt x="147638" y="205664"/>
                </a:lnTo>
                <a:lnTo>
                  <a:pt x="85554" y="248650"/>
                </a:lnTo>
                <a:lnTo>
                  <a:pt x="106680" y="178241"/>
                </a:lnTo>
                <a:lnTo>
                  <a:pt x="50940" y="129778"/>
                </a:lnTo>
                <a:lnTo>
                  <a:pt x="124463" y="129778"/>
                </a:lnTo>
                <a:lnTo>
                  <a:pt x="147638" y="60246"/>
                </a:lnTo>
                <a:lnTo>
                  <a:pt x="170812" y="129778"/>
                </a:lnTo>
                <a:lnTo>
                  <a:pt x="244335" y="129778"/>
                </a:lnTo>
                <a:close/>
                <a:moveTo>
                  <a:pt x="479108" y="178241"/>
                </a:moveTo>
                <a:lnTo>
                  <a:pt x="500234" y="248650"/>
                </a:lnTo>
                <a:lnTo>
                  <a:pt x="438150" y="205664"/>
                </a:lnTo>
                <a:lnTo>
                  <a:pt x="376066" y="248650"/>
                </a:lnTo>
                <a:lnTo>
                  <a:pt x="397193" y="178241"/>
                </a:lnTo>
                <a:lnTo>
                  <a:pt x="341462" y="129778"/>
                </a:lnTo>
                <a:lnTo>
                  <a:pt x="414985" y="129778"/>
                </a:lnTo>
                <a:lnTo>
                  <a:pt x="438150" y="60246"/>
                </a:lnTo>
                <a:lnTo>
                  <a:pt x="461324" y="129778"/>
                </a:lnTo>
                <a:lnTo>
                  <a:pt x="534848" y="129778"/>
                </a:lnTo>
                <a:close/>
                <a:moveTo>
                  <a:pt x="790746" y="248650"/>
                </a:moveTo>
                <a:lnTo>
                  <a:pt x="728663" y="205664"/>
                </a:lnTo>
                <a:lnTo>
                  <a:pt x="666579" y="248650"/>
                </a:lnTo>
                <a:lnTo>
                  <a:pt x="687705" y="178241"/>
                </a:lnTo>
                <a:lnTo>
                  <a:pt x="631974" y="129778"/>
                </a:lnTo>
                <a:lnTo>
                  <a:pt x="705498" y="129778"/>
                </a:lnTo>
                <a:lnTo>
                  <a:pt x="728672" y="60246"/>
                </a:lnTo>
                <a:lnTo>
                  <a:pt x="751846" y="129778"/>
                </a:lnTo>
                <a:lnTo>
                  <a:pt x="825370" y="129778"/>
                </a:lnTo>
                <a:lnTo>
                  <a:pt x="769620" y="178241"/>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Graphic 60" descr="Heartbeat outline">
            <a:extLst>
              <a:ext uri="{FF2B5EF4-FFF2-40B4-BE49-F238E27FC236}">
                <a16:creationId xmlns:a16="http://schemas.microsoft.com/office/drawing/2014/main" id="{36E32CDE-BC34-8B9D-683A-012399307607}"/>
              </a:ext>
            </a:extLst>
          </p:cNvPr>
          <p:cNvSpPr/>
          <p:nvPr/>
        </p:nvSpPr>
        <p:spPr>
          <a:xfrm>
            <a:off x="850964" y="3274383"/>
            <a:ext cx="508158" cy="309235"/>
          </a:xfrm>
          <a:custGeom>
            <a:avLst/>
            <a:gdLst>
              <a:gd name="connsiteX0" fmla="*/ 223774 w 508158"/>
              <a:gd name="connsiteY0" fmla="*/ 309235 h 309235"/>
              <a:gd name="connsiteX1" fmla="*/ 223247 w 508158"/>
              <a:gd name="connsiteY1" fmla="*/ 309235 h 309235"/>
              <a:gd name="connsiteX2" fmla="*/ 217530 w 508158"/>
              <a:gd name="connsiteY2" fmla="*/ 304154 h 309235"/>
              <a:gd name="connsiteX3" fmla="*/ 162687 w 508158"/>
              <a:gd name="connsiteY3" fmla="*/ 30879 h 309235"/>
              <a:gd name="connsiteX4" fmla="*/ 162566 w 508158"/>
              <a:gd name="connsiteY4" fmla="*/ 30879 h 309235"/>
              <a:gd name="connsiteX5" fmla="*/ 119493 w 508158"/>
              <a:gd name="connsiteY5" fmla="*/ 156680 h 309235"/>
              <a:gd name="connsiteX6" fmla="*/ 113478 w 508158"/>
              <a:gd name="connsiteY6" fmla="*/ 160974 h 309235"/>
              <a:gd name="connsiteX7" fmla="*/ 0 w 508158"/>
              <a:gd name="connsiteY7" fmla="*/ 160974 h 309235"/>
              <a:gd name="connsiteX8" fmla="*/ 0 w 508158"/>
              <a:gd name="connsiteY8" fmla="*/ 148270 h 309235"/>
              <a:gd name="connsiteX9" fmla="*/ 108936 w 508158"/>
              <a:gd name="connsiteY9" fmla="*/ 148270 h 309235"/>
              <a:gd name="connsiteX10" fmla="*/ 158228 w 508158"/>
              <a:gd name="connsiteY10" fmla="*/ 4302 h 309235"/>
              <a:gd name="connsiteX11" fmla="*/ 166291 w 508158"/>
              <a:gd name="connsiteY11" fmla="*/ 342 h 309235"/>
              <a:gd name="connsiteX12" fmla="*/ 170468 w 508158"/>
              <a:gd name="connsiteY12" fmla="*/ 5109 h 309235"/>
              <a:gd name="connsiteX13" fmla="*/ 225629 w 508158"/>
              <a:gd name="connsiteY13" fmla="*/ 279870 h 309235"/>
              <a:gd name="connsiteX14" fmla="*/ 225749 w 508158"/>
              <a:gd name="connsiteY14" fmla="*/ 279870 h 309235"/>
              <a:gd name="connsiteX15" fmla="*/ 305994 w 508158"/>
              <a:gd name="connsiteY15" fmla="*/ 69543 h 309235"/>
              <a:gd name="connsiteX16" fmla="*/ 312200 w 508158"/>
              <a:gd name="connsiteY16" fmla="*/ 65465 h 309235"/>
              <a:gd name="connsiteX17" fmla="*/ 318037 w 508158"/>
              <a:gd name="connsiteY17" fmla="*/ 70064 h 309235"/>
              <a:gd name="connsiteX18" fmla="*/ 357858 w 508158"/>
              <a:gd name="connsiteY18" fmla="*/ 209344 h 309235"/>
              <a:gd name="connsiteX19" fmla="*/ 357966 w 508158"/>
              <a:gd name="connsiteY19" fmla="*/ 209344 h 309235"/>
              <a:gd name="connsiteX20" fmla="*/ 413393 w 508158"/>
              <a:gd name="connsiteY20" fmla="*/ 150271 h 309235"/>
              <a:gd name="connsiteX21" fmla="*/ 418030 w 508158"/>
              <a:gd name="connsiteY21" fmla="*/ 148263 h 309235"/>
              <a:gd name="connsiteX22" fmla="*/ 508158 w 508158"/>
              <a:gd name="connsiteY22" fmla="*/ 148263 h 309235"/>
              <a:gd name="connsiteX23" fmla="*/ 508158 w 508158"/>
              <a:gd name="connsiteY23" fmla="*/ 160967 h 309235"/>
              <a:gd name="connsiteX24" fmla="*/ 420774 w 508158"/>
              <a:gd name="connsiteY24" fmla="*/ 160967 h 309235"/>
              <a:gd name="connsiteX25" fmla="*/ 359522 w 508158"/>
              <a:gd name="connsiteY25" fmla="*/ 226304 h 309235"/>
              <a:gd name="connsiteX26" fmla="*/ 350544 w 508158"/>
              <a:gd name="connsiteY26" fmla="*/ 226604 h 309235"/>
              <a:gd name="connsiteX27" fmla="*/ 348774 w 508158"/>
              <a:gd name="connsiteY27" fmla="*/ 223706 h 309235"/>
              <a:gd name="connsiteX28" fmla="*/ 311120 w 508158"/>
              <a:gd name="connsiteY28" fmla="*/ 92080 h 309235"/>
              <a:gd name="connsiteX29" fmla="*/ 310999 w 508158"/>
              <a:gd name="connsiteY29" fmla="*/ 92080 h 309235"/>
              <a:gd name="connsiteX30" fmla="*/ 229707 w 508158"/>
              <a:gd name="connsiteY30" fmla="*/ 305151 h 309235"/>
              <a:gd name="connsiteX31" fmla="*/ 223774 w 508158"/>
              <a:gd name="connsiteY31" fmla="*/ 309235 h 309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08158" h="309235">
                <a:moveTo>
                  <a:pt x="223774" y="309235"/>
                </a:moveTo>
                <a:cubicBezTo>
                  <a:pt x="223596" y="309235"/>
                  <a:pt x="223425" y="309235"/>
                  <a:pt x="223247" y="309235"/>
                </a:cubicBezTo>
                <a:cubicBezTo>
                  <a:pt x="220421" y="309007"/>
                  <a:pt x="218088" y="306934"/>
                  <a:pt x="217530" y="304154"/>
                </a:cubicBezTo>
                <a:lnTo>
                  <a:pt x="162687" y="30879"/>
                </a:lnTo>
                <a:cubicBezTo>
                  <a:pt x="162687" y="30752"/>
                  <a:pt x="162604" y="30745"/>
                  <a:pt x="162566" y="30879"/>
                </a:cubicBezTo>
                <a:lnTo>
                  <a:pt x="119493" y="156680"/>
                </a:lnTo>
                <a:cubicBezTo>
                  <a:pt x="118613" y="159250"/>
                  <a:pt x="116195" y="160976"/>
                  <a:pt x="113478" y="160974"/>
                </a:cubicBezTo>
                <a:lnTo>
                  <a:pt x="0" y="160974"/>
                </a:lnTo>
                <a:lnTo>
                  <a:pt x="0" y="148270"/>
                </a:lnTo>
                <a:lnTo>
                  <a:pt x="108936" y="148270"/>
                </a:lnTo>
                <a:lnTo>
                  <a:pt x="158228" y="4302"/>
                </a:lnTo>
                <a:cubicBezTo>
                  <a:pt x="159361" y="982"/>
                  <a:pt x="162971" y="-791"/>
                  <a:pt x="166291" y="342"/>
                </a:cubicBezTo>
                <a:cubicBezTo>
                  <a:pt x="168433" y="1073"/>
                  <a:pt x="170025" y="2889"/>
                  <a:pt x="170468" y="5109"/>
                </a:cubicBezTo>
                <a:lnTo>
                  <a:pt x="225629" y="279870"/>
                </a:lnTo>
                <a:cubicBezTo>
                  <a:pt x="225629" y="279984"/>
                  <a:pt x="225705" y="279991"/>
                  <a:pt x="225749" y="279870"/>
                </a:cubicBezTo>
                <a:lnTo>
                  <a:pt x="305994" y="69543"/>
                </a:lnTo>
                <a:cubicBezTo>
                  <a:pt x="306930" y="66959"/>
                  <a:pt x="309456" y="65298"/>
                  <a:pt x="312200" y="65465"/>
                </a:cubicBezTo>
                <a:cubicBezTo>
                  <a:pt x="314933" y="65582"/>
                  <a:pt x="317285" y="67434"/>
                  <a:pt x="318037" y="70064"/>
                </a:cubicBezTo>
                <a:lnTo>
                  <a:pt x="357858" y="209344"/>
                </a:lnTo>
                <a:cubicBezTo>
                  <a:pt x="357858" y="209401"/>
                  <a:pt x="357921" y="209414"/>
                  <a:pt x="357966" y="209344"/>
                </a:cubicBezTo>
                <a:lnTo>
                  <a:pt x="413393" y="150271"/>
                </a:lnTo>
                <a:cubicBezTo>
                  <a:pt x="414595" y="148989"/>
                  <a:pt x="416273" y="148263"/>
                  <a:pt x="418030" y="148263"/>
                </a:cubicBezTo>
                <a:lnTo>
                  <a:pt x="508158" y="148263"/>
                </a:lnTo>
                <a:lnTo>
                  <a:pt x="508158" y="160967"/>
                </a:lnTo>
                <a:lnTo>
                  <a:pt x="420774" y="160967"/>
                </a:lnTo>
                <a:lnTo>
                  <a:pt x="359522" y="226304"/>
                </a:lnTo>
                <a:cubicBezTo>
                  <a:pt x="357125" y="228865"/>
                  <a:pt x="353106" y="229000"/>
                  <a:pt x="350544" y="226604"/>
                </a:cubicBezTo>
                <a:cubicBezTo>
                  <a:pt x="349702" y="225816"/>
                  <a:pt x="349090" y="224814"/>
                  <a:pt x="348774" y="223706"/>
                </a:cubicBezTo>
                <a:lnTo>
                  <a:pt x="311120" y="92080"/>
                </a:lnTo>
                <a:cubicBezTo>
                  <a:pt x="311120" y="91978"/>
                  <a:pt x="311037" y="91972"/>
                  <a:pt x="310999" y="92080"/>
                </a:cubicBezTo>
                <a:lnTo>
                  <a:pt x="229707" y="305151"/>
                </a:lnTo>
                <a:cubicBezTo>
                  <a:pt x="228767" y="307610"/>
                  <a:pt x="226407" y="309235"/>
                  <a:pt x="223774" y="309235"/>
                </a:cubicBezTo>
                <a:close/>
              </a:path>
            </a:pathLst>
          </a:custGeom>
          <a:solidFill>
            <a:schemeClr val="bg1"/>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TextBox 73">
            <a:extLst>
              <a:ext uri="{FF2B5EF4-FFF2-40B4-BE49-F238E27FC236}">
                <a16:creationId xmlns:a16="http://schemas.microsoft.com/office/drawing/2014/main" id="{A2C7C99F-03EF-72F1-CBA1-701DEA7AA3FE}"/>
              </a:ext>
            </a:extLst>
          </p:cNvPr>
          <p:cNvSpPr txBox="1"/>
          <p:nvPr/>
        </p:nvSpPr>
        <p:spPr>
          <a:xfrm>
            <a:off x="1671408" y="753684"/>
            <a:ext cx="2630673"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dirty="0">
                <a:ln>
                  <a:noFill/>
                </a:ln>
                <a:solidFill>
                  <a:prstClr val="white"/>
                </a:solidFill>
                <a:effectLst/>
                <a:uLnTx/>
                <a:uFillTx/>
                <a:latin typeface="Calibri"/>
                <a:ea typeface="+mn-ea"/>
                <a:cs typeface="+mn-cs"/>
              </a:rPr>
              <a:t>Establish Expected Mental Model </a:t>
            </a:r>
          </a:p>
        </p:txBody>
      </p:sp>
      <p:sp>
        <p:nvSpPr>
          <p:cNvPr id="79" name="Rectangle 78">
            <a:extLst>
              <a:ext uri="{FF2B5EF4-FFF2-40B4-BE49-F238E27FC236}">
                <a16:creationId xmlns:a16="http://schemas.microsoft.com/office/drawing/2014/main" id="{91F4C80D-13D2-AAA9-1BB9-8DA4A1A8F822}"/>
              </a:ext>
            </a:extLst>
          </p:cNvPr>
          <p:cNvSpPr/>
          <p:nvPr/>
        </p:nvSpPr>
        <p:spPr>
          <a:xfrm>
            <a:off x="5351586" y="934097"/>
            <a:ext cx="4989080" cy="369332"/>
          </a:xfrm>
          <a:prstGeom prst="rect">
            <a:avLst/>
          </a:prstGeom>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What should be understood?</a:t>
            </a:r>
            <a:endParaRPr kumimoji="0" lang="en-IN"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86" name="Rectangle 85">
            <a:extLst>
              <a:ext uri="{FF2B5EF4-FFF2-40B4-BE49-F238E27FC236}">
                <a16:creationId xmlns:a16="http://schemas.microsoft.com/office/drawing/2014/main" id="{AFE18F3D-0586-3ABF-357C-8693C7C1FA7F}"/>
              </a:ext>
            </a:extLst>
          </p:cNvPr>
          <p:cNvSpPr/>
          <p:nvPr/>
        </p:nvSpPr>
        <p:spPr>
          <a:xfrm rot="16200000">
            <a:off x="4261752" y="706688"/>
            <a:ext cx="1149077" cy="773282"/>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7" name="Rectangle 86">
            <a:extLst>
              <a:ext uri="{FF2B5EF4-FFF2-40B4-BE49-F238E27FC236}">
                <a16:creationId xmlns:a16="http://schemas.microsoft.com/office/drawing/2014/main" id="{C3A06B1A-50D1-85F4-03FD-BF4F629B21E5}"/>
              </a:ext>
            </a:extLst>
          </p:cNvPr>
          <p:cNvSpPr/>
          <p:nvPr/>
        </p:nvSpPr>
        <p:spPr>
          <a:xfrm rot="16200000">
            <a:off x="4261753" y="1874522"/>
            <a:ext cx="1149077" cy="77328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8" name="Rectangle 87">
            <a:extLst>
              <a:ext uri="{FF2B5EF4-FFF2-40B4-BE49-F238E27FC236}">
                <a16:creationId xmlns:a16="http://schemas.microsoft.com/office/drawing/2014/main" id="{2E226A9D-2A59-C605-4B0E-5F61B1791D46}"/>
              </a:ext>
            </a:extLst>
          </p:cNvPr>
          <p:cNvSpPr/>
          <p:nvPr/>
        </p:nvSpPr>
        <p:spPr>
          <a:xfrm rot="16200000">
            <a:off x="4261753" y="3042357"/>
            <a:ext cx="1149077" cy="77328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9" name="Rectangle 88">
            <a:extLst>
              <a:ext uri="{FF2B5EF4-FFF2-40B4-BE49-F238E27FC236}">
                <a16:creationId xmlns:a16="http://schemas.microsoft.com/office/drawing/2014/main" id="{A71C4F65-C5C8-6A11-C3B6-B563897E4DB4}"/>
              </a:ext>
            </a:extLst>
          </p:cNvPr>
          <p:cNvSpPr/>
          <p:nvPr/>
        </p:nvSpPr>
        <p:spPr>
          <a:xfrm rot="16200000">
            <a:off x="4261753" y="4210191"/>
            <a:ext cx="1149077" cy="77328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0" name="Rectangle 89">
            <a:extLst>
              <a:ext uri="{FF2B5EF4-FFF2-40B4-BE49-F238E27FC236}">
                <a16:creationId xmlns:a16="http://schemas.microsoft.com/office/drawing/2014/main" id="{5DCEA97F-7C9D-2B13-BB63-AA48B85D5B64}"/>
              </a:ext>
            </a:extLst>
          </p:cNvPr>
          <p:cNvSpPr/>
          <p:nvPr/>
        </p:nvSpPr>
        <p:spPr>
          <a:xfrm rot="16200000">
            <a:off x="4261751" y="5378029"/>
            <a:ext cx="1149077" cy="77328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94FCE626-C349-A587-1B01-799638E20340}"/>
              </a:ext>
            </a:extLst>
          </p:cNvPr>
          <p:cNvSpPr txBox="1"/>
          <p:nvPr/>
        </p:nvSpPr>
        <p:spPr>
          <a:xfrm>
            <a:off x="1671408" y="1921519"/>
            <a:ext cx="2630673"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dirty="0">
                <a:ln>
                  <a:noFill/>
                </a:ln>
                <a:solidFill>
                  <a:prstClr val="white"/>
                </a:solidFill>
                <a:effectLst/>
                <a:uLnTx/>
                <a:uFillTx/>
                <a:latin typeface="Calibri"/>
                <a:ea typeface="+mn-ea"/>
                <a:cs typeface="+mn-cs"/>
              </a:rPr>
              <a:t>Develop EMMS Diagnostic Matrix</a:t>
            </a:r>
          </a:p>
        </p:txBody>
      </p:sp>
      <p:sp>
        <p:nvSpPr>
          <p:cNvPr id="6" name="TextBox 5">
            <a:extLst>
              <a:ext uri="{FF2B5EF4-FFF2-40B4-BE49-F238E27FC236}">
                <a16:creationId xmlns:a16="http://schemas.microsoft.com/office/drawing/2014/main" id="{EE9A1CD4-52E2-C6D3-1A9D-4FB1B62E229A}"/>
              </a:ext>
            </a:extLst>
          </p:cNvPr>
          <p:cNvSpPr txBox="1"/>
          <p:nvPr/>
        </p:nvSpPr>
        <p:spPr>
          <a:xfrm>
            <a:off x="1671408" y="3073856"/>
            <a:ext cx="2630673"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dirty="0">
                <a:ln>
                  <a:noFill/>
                </a:ln>
                <a:solidFill>
                  <a:prstClr val="white"/>
                </a:solidFill>
                <a:effectLst/>
                <a:uLnTx/>
                <a:uFillTx/>
                <a:latin typeface="Calibri"/>
                <a:ea typeface="+mn-ea"/>
                <a:cs typeface="+mn-cs"/>
              </a:rPr>
              <a:t>Elicit the individual mental models</a:t>
            </a:r>
          </a:p>
        </p:txBody>
      </p:sp>
      <p:sp>
        <p:nvSpPr>
          <p:cNvPr id="10" name="TextBox 9">
            <a:extLst>
              <a:ext uri="{FF2B5EF4-FFF2-40B4-BE49-F238E27FC236}">
                <a16:creationId xmlns:a16="http://schemas.microsoft.com/office/drawing/2014/main" id="{04FFDE84-5331-C632-2674-BCFC49B5F08B}"/>
              </a:ext>
            </a:extLst>
          </p:cNvPr>
          <p:cNvSpPr txBox="1"/>
          <p:nvPr/>
        </p:nvSpPr>
        <p:spPr>
          <a:xfrm>
            <a:off x="1660007" y="5404342"/>
            <a:ext cx="2630673"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dirty="0">
                <a:ln>
                  <a:noFill/>
                </a:ln>
                <a:solidFill>
                  <a:prstClr val="white"/>
                </a:solidFill>
                <a:effectLst/>
                <a:uLnTx/>
                <a:uFillTx/>
                <a:latin typeface="Calibri"/>
                <a:ea typeface="+mn-ea"/>
                <a:cs typeface="+mn-cs"/>
              </a:rPr>
              <a:t>Measure impact of gaps on response</a:t>
            </a:r>
          </a:p>
        </p:txBody>
      </p:sp>
      <p:sp>
        <p:nvSpPr>
          <p:cNvPr id="22" name="Rectangle 21">
            <a:extLst>
              <a:ext uri="{FF2B5EF4-FFF2-40B4-BE49-F238E27FC236}">
                <a16:creationId xmlns:a16="http://schemas.microsoft.com/office/drawing/2014/main" id="{D1E925D9-E07E-F420-DC7A-AA391D81052C}"/>
              </a:ext>
            </a:extLst>
          </p:cNvPr>
          <p:cNvSpPr/>
          <p:nvPr/>
        </p:nvSpPr>
        <p:spPr>
          <a:xfrm>
            <a:off x="5351586" y="5407239"/>
            <a:ext cx="5860549" cy="738664"/>
          </a:xfrm>
          <a:prstGeom prst="rect">
            <a:avLst/>
          </a:prstGeom>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Do gaps in understanding result in improper assessment of a response scene?</a:t>
            </a:r>
            <a:endParaRPr kumimoji="0" lang="en-IN"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24" name="Rectangle 23">
            <a:extLst>
              <a:ext uri="{FF2B5EF4-FFF2-40B4-BE49-F238E27FC236}">
                <a16:creationId xmlns:a16="http://schemas.microsoft.com/office/drawing/2014/main" id="{A36C7130-A9EF-C1D6-5673-A510915AAAD0}"/>
              </a:ext>
            </a:extLst>
          </p:cNvPr>
          <p:cNvSpPr/>
          <p:nvPr/>
        </p:nvSpPr>
        <p:spPr>
          <a:xfrm>
            <a:off x="5351586" y="3256759"/>
            <a:ext cx="4989080" cy="369332"/>
          </a:xfrm>
          <a:prstGeom prst="rect">
            <a:avLst/>
          </a:prstGeom>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What do they actually understand?</a:t>
            </a:r>
            <a:endParaRPr kumimoji="0" lang="en-IN"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7F289145-09DA-2276-C583-C49B09690215}"/>
              </a:ext>
            </a:extLst>
          </p:cNvPr>
          <p:cNvSpPr txBox="1"/>
          <p:nvPr/>
        </p:nvSpPr>
        <p:spPr>
          <a:xfrm>
            <a:off x="1699143" y="4065748"/>
            <a:ext cx="2630673" cy="110799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dirty="0">
                <a:ln>
                  <a:noFill/>
                </a:ln>
                <a:solidFill>
                  <a:prstClr val="white"/>
                </a:solidFill>
                <a:effectLst/>
                <a:uLnTx/>
                <a:uFillTx/>
                <a:latin typeface="Calibri"/>
                <a:ea typeface="+mn-ea"/>
                <a:cs typeface="+mn-cs"/>
              </a:rPr>
              <a:t>Identify and address gaps in understanding</a:t>
            </a:r>
          </a:p>
        </p:txBody>
      </p:sp>
      <p:sp>
        <p:nvSpPr>
          <p:cNvPr id="26" name="Rectangle 25">
            <a:extLst>
              <a:ext uri="{FF2B5EF4-FFF2-40B4-BE49-F238E27FC236}">
                <a16:creationId xmlns:a16="http://schemas.microsoft.com/office/drawing/2014/main" id="{CB6847BA-5D1F-4DA1-5DED-1C5B28DFF5B1}"/>
              </a:ext>
            </a:extLst>
          </p:cNvPr>
          <p:cNvSpPr/>
          <p:nvPr/>
        </p:nvSpPr>
        <p:spPr>
          <a:xfrm>
            <a:off x="5351586" y="4235716"/>
            <a:ext cx="5989451" cy="738664"/>
          </a:xfrm>
          <a:prstGeom prst="rect">
            <a:avLst/>
          </a:prstGeom>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Comparing the expected and individual mental models and addressing gaps.</a:t>
            </a:r>
            <a:endParaRPr kumimoji="0" lang="en-IN"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28" name="Rectangle 27">
            <a:extLst>
              <a:ext uri="{FF2B5EF4-FFF2-40B4-BE49-F238E27FC236}">
                <a16:creationId xmlns:a16="http://schemas.microsoft.com/office/drawing/2014/main" id="{AAAD4C0F-CB19-61B5-9FD0-BAB61E18FC1F}"/>
              </a:ext>
            </a:extLst>
          </p:cNvPr>
          <p:cNvSpPr/>
          <p:nvPr/>
        </p:nvSpPr>
        <p:spPr>
          <a:xfrm>
            <a:off x="5351586" y="1923941"/>
            <a:ext cx="5748498" cy="738664"/>
          </a:xfrm>
          <a:prstGeom prst="rect">
            <a:avLst/>
          </a:prstGeom>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Develop crosswalk and mental model elicitation tools.</a:t>
            </a:r>
            <a:endParaRPr kumimoji="0" lang="en-IN"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14" name="Slide Number Placeholder 13">
            <a:extLst>
              <a:ext uri="{FF2B5EF4-FFF2-40B4-BE49-F238E27FC236}">
                <a16:creationId xmlns:a16="http://schemas.microsoft.com/office/drawing/2014/main" id="{1D44C078-E103-5AA9-56AE-F5F0B9501043}"/>
              </a:ext>
            </a:extLst>
          </p:cNvPr>
          <p:cNvSpPr>
            <a:spLocks noGrp="1"/>
          </p:cNvSpPr>
          <p:nvPr>
            <p:ph type="sldNum" sz="quarter" idx="12"/>
          </p:nvPr>
        </p:nvSpPr>
        <p:spPr/>
        <p:txBody>
          <a:bodyPr/>
          <a:lstStyle/>
          <a:p>
            <a:fld id="{B6F15528-21DE-4FAA-801E-634DDDAF4B2B}" type="slidenum">
              <a:rPr lang="en-US" smtClean="0"/>
              <a:pPr/>
              <a:t>41</a:t>
            </a:fld>
            <a:endParaRPr lang="en-US"/>
          </a:p>
        </p:txBody>
      </p:sp>
    </p:spTree>
    <p:extLst>
      <p:ext uri="{BB962C8B-B14F-4D97-AF65-F5344CB8AC3E}">
        <p14:creationId xmlns:p14="http://schemas.microsoft.com/office/powerpoint/2010/main" val="946681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74"/>
                                        </p:tgtEl>
                                      </p:cBhvr>
                                    </p:animEffect>
                                    <p:set>
                                      <p:cBhvr>
                                        <p:cTn id="13" dur="1" fill="hold">
                                          <p:stCondLst>
                                            <p:cond delay="499"/>
                                          </p:stCondLst>
                                        </p:cTn>
                                        <p:tgtEl>
                                          <p:spTgt spid="74"/>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86"/>
                                        </p:tgtEl>
                                      </p:cBhvr>
                                    </p:animEffect>
                                    <p:set>
                                      <p:cBhvr>
                                        <p:cTn id="16" dur="1" fill="hold">
                                          <p:stCondLst>
                                            <p:cond delay="499"/>
                                          </p:stCondLst>
                                        </p:cTn>
                                        <p:tgtEl>
                                          <p:spTgt spid="86"/>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79"/>
                                        </p:tgtEl>
                                      </p:cBhvr>
                                    </p:animEffect>
                                    <p:set>
                                      <p:cBhvr>
                                        <p:cTn id="22" dur="1" fill="hold">
                                          <p:stCondLst>
                                            <p:cond delay="499"/>
                                          </p:stCondLst>
                                        </p:cTn>
                                        <p:tgtEl>
                                          <p:spTgt spid="79"/>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87"/>
                                        </p:tgtEl>
                                      </p:cBhvr>
                                    </p:animEffect>
                                    <p:set>
                                      <p:cBhvr>
                                        <p:cTn id="31" dur="1" fill="hold">
                                          <p:stCondLst>
                                            <p:cond delay="499"/>
                                          </p:stCondLst>
                                        </p:cTn>
                                        <p:tgtEl>
                                          <p:spTgt spid="87"/>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7"/>
                                        </p:tgtEl>
                                      </p:cBhvr>
                                    </p:animEffect>
                                    <p:set>
                                      <p:cBhvr>
                                        <p:cTn id="34" dur="1" fill="hold">
                                          <p:stCondLst>
                                            <p:cond delay="499"/>
                                          </p:stCondLst>
                                        </p:cTn>
                                        <p:tgtEl>
                                          <p:spTgt spid="7"/>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88"/>
                                        </p:tgtEl>
                                      </p:cBhvr>
                                    </p:animEffect>
                                    <p:set>
                                      <p:cBhvr>
                                        <p:cTn id="43" dur="1" fill="hold">
                                          <p:stCondLst>
                                            <p:cond delay="499"/>
                                          </p:stCondLst>
                                        </p:cTn>
                                        <p:tgtEl>
                                          <p:spTgt spid="88"/>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11"/>
                                        </p:tgtEl>
                                      </p:cBhvr>
                                    </p:animEffect>
                                    <p:set>
                                      <p:cBhvr>
                                        <p:cTn id="46" dur="1" fill="hold">
                                          <p:stCondLst>
                                            <p:cond delay="499"/>
                                          </p:stCondLst>
                                        </p:cTn>
                                        <p:tgtEl>
                                          <p:spTgt spid="11"/>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89"/>
                                        </p:tgtEl>
                                      </p:cBhvr>
                                    </p:animEffect>
                                    <p:set>
                                      <p:cBhvr>
                                        <p:cTn id="55" dur="1" fill="hold">
                                          <p:stCondLst>
                                            <p:cond delay="499"/>
                                          </p:stCondLst>
                                        </p:cTn>
                                        <p:tgtEl>
                                          <p:spTgt spid="89"/>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7" grpId="0" animBg="1"/>
      <p:bldP spid="8" grpId="0" animBg="1"/>
      <p:bldP spid="9" grpId="0" animBg="1"/>
      <p:bldP spid="11" grpId="0" animBg="1"/>
      <p:bldP spid="12" grpId="0" animBg="1"/>
      <p:bldP spid="13" grpId="0" animBg="1"/>
      <p:bldP spid="15" grpId="0" animBg="1"/>
      <p:bldP spid="16" grpId="0" animBg="1"/>
      <p:bldP spid="17" grpId="0" animBg="1"/>
      <p:bldP spid="74" grpId="0"/>
      <p:bldP spid="79" grpId="0"/>
      <p:bldP spid="86" grpId="0" animBg="1"/>
      <p:bldP spid="87" grpId="0" animBg="1"/>
      <p:bldP spid="88" grpId="0" animBg="1"/>
      <p:bldP spid="8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7219" y="1"/>
            <a:ext cx="7416800" cy="833933"/>
          </a:xfrm>
        </p:spPr>
        <p:txBody>
          <a:bodyPr wrap="square" anchor="ctr">
            <a:normAutofit/>
          </a:bodyPr>
          <a:lstStyle/>
          <a:p>
            <a:r>
              <a:rPr lang="en-US" dirty="0"/>
              <a:t>Refine general findings to emphasize potential impact on response</a:t>
            </a:r>
          </a:p>
        </p:txBody>
      </p:sp>
      <p:sp>
        <p:nvSpPr>
          <p:cNvPr id="4" name="Content Placeholder 3"/>
          <p:cNvSpPr>
            <a:spLocks noGrp="1"/>
          </p:cNvSpPr>
          <p:nvPr>
            <p:ph sz="half" idx="1"/>
          </p:nvPr>
        </p:nvSpPr>
        <p:spPr>
          <a:xfrm>
            <a:off x="5705" y="1274305"/>
            <a:ext cx="6902698" cy="2495045"/>
          </a:xfrm>
        </p:spPr>
        <p:txBody>
          <a:bodyPr wrap="square" anchor="t">
            <a:noAutofit/>
          </a:bodyPr>
          <a:lstStyle/>
          <a:p>
            <a:pPr marL="152397" indent="0" algn="ctr">
              <a:spcBef>
                <a:spcPts val="0"/>
              </a:spcBef>
              <a:spcAft>
                <a:spcPts val="600"/>
              </a:spcAft>
              <a:buNone/>
            </a:pPr>
            <a:r>
              <a:rPr lang="en-US" sz="2800" dirty="0"/>
              <a:t>Specific theme elements were prioritized based on their potential to impact response actions, as assessed through VR simulated environments and structured response quality metrics</a:t>
            </a:r>
          </a:p>
          <a:p>
            <a:pPr marL="152397" indent="0" algn="ctr">
              <a:spcBef>
                <a:spcPts val="0"/>
              </a:spcBef>
              <a:spcAft>
                <a:spcPts val="600"/>
              </a:spcAft>
              <a:buNone/>
            </a:pPr>
            <a:endParaRPr lang="en-US" sz="2800" dirty="0"/>
          </a:p>
          <a:p>
            <a:pPr marL="152397" indent="0" algn="ctr">
              <a:spcBef>
                <a:spcPts val="0"/>
              </a:spcBef>
              <a:spcAft>
                <a:spcPts val="600"/>
              </a:spcAft>
              <a:buNone/>
            </a:pPr>
            <a:r>
              <a:rPr lang="en-US" sz="2800" dirty="0"/>
              <a:t>Qualitative assessment of: </a:t>
            </a:r>
          </a:p>
          <a:p>
            <a:pPr marL="666747" indent="-514350">
              <a:spcBef>
                <a:spcPts val="0"/>
              </a:spcBef>
              <a:spcAft>
                <a:spcPts val="600"/>
              </a:spcAft>
              <a:buAutoNum type="arabicParenR"/>
            </a:pPr>
            <a:r>
              <a:rPr lang="en-US" sz="2800" dirty="0"/>
              <a:t>Observed actions and verbalized statements made during the simulation; </a:t>
            </a:r>
          </a:p>
          <a:p>
            <a:pPr marL="666747" indent="-514350">
              <a:spcBef>
                <a:spcPts val="0"/>
              </a:spcBef>
              <a:spcAft>
                <a:spcPts val="600"/>
              </a:spcAft>
              <a:buAutoNum type="arabicParenR"/>
            </a:pPr>
            <a:r>
              <a:rPr lang="en-US" sz="2800" dirty="0"/>
              <a:t>Responses to post-simulation survey questions</a:t>
            </a:r>
            <a:endParaRPr lang="en-US" sz="2200" dirty="0">
              <a:latin typeface="Arial Narrow" panose="020B0606020202030204" pitchFamily="34" charset="0"/>
            </a:endParaRPr>
          </a:p>
        </p:txBody>
      </p:sp>
      <p:sp>
        <p:nvSpPr>
          <p:cNvPr id="6" name="Freeform 3">
            <a:extLst>
              <a:ext uri="{FF2B5EF4-FFF2-40B4-BE49-F238E27FC236}">
                <a16:creationId xmlns:a16="http://schemas.microsoft.com/office/drawing/2014/main" id="{39E8D95C-E799-14B9-CFC2-C9F26AD11DBA}"/>
              </a:ext>
            </a:extLst>
          </p:cNvPr>
          <p:cNvSpPr/>
          <p:nvPr/>
        </p:nvSpPr>
        <p:spPr>
          <a:xfrm>
            <a:off x="7086101" y="1030617"/>
            <a:ext cx="4637868" cy="2982423"/>
          </a:xfrm>
          <a:custGeom>
            <a:avLst/>
            <a:gdLst/>
            <a:ahLst/>
            <a:cxnLst/>
            <a:rect l="l" t="t" r="r" b="b"/>
            <a:pathLst>
              <a:path w="7467600" h="5840712">
                <a:moveTo>
                  <a:pt x="0" y="0"/>
                </a:moveTo>
                <a:lnTo>
                  <a:pt x="7467600" y="0"/>
                </a:lnTo>
                <a:lnTo>
                  <a:pt x="7467600" y="5840712"/>
                </a:lnTo>
                <a:lnTo>
                  <a:pt x="0" y="5840712"/>
                </a:lnTo>
                <a:lnTo>
                  <a:pt x="0" y="0"/>
                </a:lnTo>
                <a:close/>
              </a:path>
            </a:pathLst>
          </a:custGeom>
          <a:blipFill>
            <a:blip r:embed="rId2"/>
            <a:stretch>
              <a:fillRect t="-25591" r="-37756" b="-50536"/>
            </a:stretch>
          </a:blipFill>
        </p:spPr>
        <p:txBody>
          <a:bodyPr/>
          <a:lstStyle/>
          <a:p>
            <a:endParaRPr lang="en-US"/>
          </a:p>
        </p:txBody>
      </p:sp>
      <p:sp>
        <p:nvSpPr>
          <p:cNvPr id="3" name="Freeform 2">
            <a:extLst>
              <a:ext uri="{FF2B5EF4-FFF2-40B4-BE49-F238E27FC236}">
                <a16:creationId xmlns:a16="http://schemas.microsoft.com/office/drawing/2014/main" id="{8DDBD269-1595-5BD6-BDBC-0E123FE1EF39}"/>
              </a:ext>
            </a:extLst>
          </p:cNvPr>
          <p:cNvSpPr/>
          <p:nvPr/>
        </p:nvSpPr>
        <p:spPr>
          <a:xfrm>
            <a:off x="7441497" y="3604846"/>
            <a:ext cx="4045393" cy="2495045"/>
          </a:xfrm>
          <a:custGeom>
            <a:avLst/>
            <a:gdLst/>
            <a:ahLst/>
            <a:cxnLst/>
            <a:rect l="l" t="t" r="r" b="b"/>
            <a:pathLst>
              <a:path w="13563813" h="10179646">
                <a:moveTo>
                  <a:pt x="0" y="0"/>
                </a:moveTo>
                <a:lnTo>
                  <a:pt x="13563812" y="0"/>
                </a:lnTo>
                <a:lnTo>
                  <a:pt x="13563812" y="10179646"/>
                </a:lnTo>
                <a:lnTo>
                  <a:pt x="0" y="10179646"/>
                </a:lnTo>
                <a:lnTo>
                  <a:pt x="0" y="0"/>
                </a:lnTo>
                <a:close/>
              </a:path>
            </a:pathLst>
          </a:custGeom>
          <a:blipFill>
            <a:blip r:embed="rId3"/>
            <a:stretch>
              <a:fillRect/>
            </a:stretch>
          </a:blipFill>
        </p:spPr>
        <p:txBody>
          <a:bodyPr/>
          <a:lstStyle/>
          <a:p>
            <a:endParaRPr lang="en-US"/>
          </a:p>
        </p:txBody>
      </p:sp>
      <p:sp>
        <p:nvSpPr>
          <p:cNvPr id="5" name="Slide Number Placeholder 4">
            <a:extLst>
              <a:ext uri="{FF2B5EF4-FFF2-40B4-BE49-F238E27FC236}">
                <a16:creationId xmlns:a16="http://schemas.microsoft.com/office/drawing/2014/main" id="{F4B7069F-2B25-A1AB-40F4-3F676260C2AD}"/>
              </a:ext>
            </a:extLst>
          </p:cNvPr>
          <p:cNvSpPr>
            <a:spLocks noGrp="1"/>
          </p:cNvSpPr>
          <p:nvPr>
            <p:ph type="sldNum" sz="quarter" idx="4"/>
          </p:nvPr>
        </p:nvSpPr>
        <p:spPr/>
        <p:txBody>
          <a:bodyPr/>
          <a:lstStyle/>
          <a:p>
            <a:pPr>
              <a:defRPr/>
            </a:pPr>
            <a:fld id="{D68E8870-17DE-45C4-A8DD-7644B2422933}" type="slidenum">
              <a:rPr lang="en-US" smtClean="0">
                <a:solidFill>
                  <a:srgbClr val="000000"/>
                </a:solidFill>
              </a:rPr>
              <a:pPr>
                <a:defRPr/>
              </a:pPr>
              <a:t>42</a:t>
            </a:fld>
            <a:endParaRPr lang="en-US" dirty="0">
              <a:solidFill>
                <a:srgbClr val="000000"/>
              </a:solidFill>
            </a:endParaRPr>
          </a:p>
        </p:txBody>
      </p:sp>
    </p:spTree>
    <p:extLst>
      <p:ext uri="{BB962C8B-B14F-4D97-AF65-F5344CB8AC3E}">
        <p14:creationId xmlns:p14="http://schemas.microsoft.com/office/powerpoint/2010/main" val="21597154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7219" y="1"/>
            <a:ext cx="7416800" cy="833933"/>
          </a:xfrm>
        </p:spPr>
        <p:txBody>
          <a:bodyPr wrap="square" anchor="ctr">
            <a:normAutofit/>
          </a:bodyPr>
          <a:lstStyle/>
          <a:p>
            <a:r>
              <a:rPr lang="en-US" dirty="0"/>
              <a:t>Refine general findings to emphasize potential impact on response</a:t>
            </a:r>
          </a:p>
        </p:txBody>
      </p:sp>
      <p:pic>
        <p:nvPicPr>
          <p:cNvPr id="8" name="Content Placeholder 7">
            <a:extLst>
              <a:ext uri="{FF2B5EF4-FFF2-40B4-BE49-F238E27FC236}">
                <a16:creationId xmlns:a16="http://schemas.microsoft.com/office/drawing/2014/main" id="{2F2042EB-1969-3A44-B533-D49C3E52B970}"/>
              </a:ext>
            </a:extLst>
          </p:cNvPr>
          <p:cNvPicPr>
            <a:picLocks noGrp="1" noChangeAspect="1"/>
          </p:cNvPicPr>
          <p:nvPr>
            <p:ph sz="half" idx="1"/>
          </p:nvPr>
        </p:nvPicPr>
        <p:blipFill>
          <a:blip r:embed="rId2"/>
          <a:stretch>
            <a:fillRect/>
          </a:stretch>
        </p:blipFill>
        <p:spPr>
          <a:xfrm>
            <a:off x="2214829" y="833934"/>
            <a:ext cx="7561580" cy="5787966"/>
          </a:xfrm>
          <a:prstGeom prst="rect">
            <a:avLst/>
          </a:prstGeom>
        </p:spPr>
      </p:pic>
      <p:sp>
        <p:nvSpPr>
          <p:cNvPr id="9" name="TextBox 8">
            <a:extLst>
              <a:ext uri="{FF2B5EF4-FFF2-40B4-BE49-F238E27FC236}">
                <a16:creationId xmlns:a16="http://schemas.microsoft.com/office/drawing/2014/main" id="{6E78E6D2-DD87-83EC-A893-0ECE3CC8F1F9}"/>
              </a:ext>
            </a:extLst>
          </p:cNvPr>
          <p:cNvSpPr txBox="1"/>
          <p:nvPr/>
        </p:nvSpPr>
        <p:spPr>
          <a:xfrm>
            <a:off x="9977171" y="5839400"/>
            <a:ext cx="1721497" cy="307777"/>
          </a:xfrm>
          <a:prstGeom prst="rect">
            <a:avLst/>
          </a:prstGeom>
          <a:noFill/>
        </p:spPr>
        <p:txBody>
          <a:bodyPr wrap="none" rtlCol="0">
            <a:spAutoFit/>
          </a:bodyPr>
          <a:lstStyle/>
          <a:p>
            <a:r>
              <a:rPr lang="en-US" sz="1400" dirty="0"/>
              <a:t>(Leek et al., 2024c)</a:t>
            </a:r>
          </a:p>
        </p:txBody>
      </p:sp>
      <p:sp>
        <p:nvSpPr>
          <p:cNvPr id="3" name="Slide Number Placeholder 2">
            <a:extLst>
              <a:ext uri="{FF2B5EF4-FFF2-40B4-BE49-F238E27FC236}">
                <a16:creationId xmlns:a16="http://schemas.microsoft.com/office/drawing/2014/main" id="{4E999435-E374-4C54-0521-8DAD7BE95C49}"/>
              </a:ext>
            </a:extLst>
          </p:cNvPr>
          <p:cNvSpPr>
            <a:spLocks noGrp="1"/>
          </p:cNvSpPr>
          <p:nvPr>
            <p:ph type="sldNum" sz="quarter" idx="4"/>
          </p:nvPr>
        </p:nvSpPr>
        <p:spPr/>
        <p:txBody>
          <a:bodyPr/>
          <a:lstStyle/>
          <a:p>
            <a:pPr>
              <a:defRPr/>
            </a:pPr>
            <a:fld id="{D68E8870-17DE-45C4-A8DD-7644B2422933}" type="slidenum">
              <a:rPr lang="en-US" smtClean="0">
                <a:solidFill>
                  <a:srgbClr val="000000"/>
                </a:solidFill>
              </a:rPr>
              <a:pPr>
                <a:defRPr/>
              </a:pPr>
              <a:t>43</a:t>
            </a:fld>
            <a:endParaRPr lang="en-US" dirty="0">
              <a:solidFill>
                <a:srgbClr val="000000"/>
              </a:solidFill>
            </a:endParaRPr>
          </a:p>
        </p:txBody>
      </p:sp>
    </p:spTree>
    <p:extLst>
      <p:ext uri="{BB962C8B-B14F-4D97-AF65-F5344CB8AC3E}">
        <p14:creationId xmlns:p14="http://schemas.microsoft.com/office/powerpoint/2010/main" val="10249586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AccessRad-VR Promo - YouTube - Google Chrome 2024-04-20 15-29-43">
            <a:hlinkClick r:id="" action="ppaction://media"/>
            <a:extLst>
              <a:ext uri="{FF2B5EF4-FFF2-40B4-BE49-F238E27FC236}">
                <a16:creationId xmlns:a16="http://schemas.microsoft.com/office/drawing/2014/main" id="{798C1EFE-8B55-BC40-68F5-DFA04266E20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9600" y="0"/>
            <a:ext cx="10972800" cy="6858000"/>
          </a:xfrm>
          <a:prstGeom prst="rect">
            <a:avLst/>
          </a:prstGeom>
        </p:spPr>
      </p:pic>
      <p:sp>
        <p:nvSpPr>
          <p:cNvPr id="2" name="TextBox 1">
            <a:extLst>
              <a:ext uri="{FF2B5EF4-FFF2-40B4-BE49-F238E27FC236}">
                <a16:creationId xmlns:a16="http://schemas.microsoft.com/office/drawing/2014/main" id="{0B261A38-C49D-52A7-E96D-1FB6EF53C0AC}"/>
              </a:ext>
            </a:extLst>
          </p:cNvPr>
          <p:cNvSpPr txBox="1"/>
          <p:nvPr/>
        </p:nvSpPr>
        <p:spPr>
          <a:xfrm>
            <a:off x="9458101" y="6107523"/>
            <a:ext cx="2163797" cy="369332"/>
          </a:xfrm>
          <a:prstGeom prst="rect">
            <a:avLst/>
          </a:prstGeom>
          <a:noFill/>
        </p:spPr>
        <p:txBody>
          <a:bodyPr wrap="none" rtlCol="0">
            <a:spAutoFit/>
          </a:bodyPr>
          <a:lstStyle/>
          <a:p>
            <a:r>
              <a:rPr lang="en-US" sz="1800" dirty="0">
                <a:solidFill>
                  <a:schemeClr val="bg1"/>
                </a:solidFill>
              </a:rPr>
              <a:t>(Leek et al., 2024c)</a:t>
            </a:r>
          </a:p>
        </p:txBody>
      </p:sp>
      <p:sp>
        <p:nvSpPr>
          <p:cNvPr id="3" name="Slide Number Placeholder 2">
            <a:extLst>
              <a:ext uri="{FF2B5EF4-FFF2-40B4-BE49-F238E27FC236}">
                <a16:creationId xmlns:a16="http://schemas.microsoft.com/office/drawing/2014/main" id="{CA0E5280-9FC7-2C8C-6E1D-433FFC74BFB6}"/>
              </a:ext>
            </a:extLst>
          </p:cNvPr>
          <p:cNvSpPr>
            <a:spLocks noGrp="1"/>
          </p:cNvSpPr>
          <p:nvPr>
            <p:ph type="sldNum" sz="quarter" idx="12"/>
          </p:nvPr>
        </p:nvSpPr>
        <p:spPr/>
        <p:txBody>
          <a:bodyPr/>
          <a:lstStyle/>
          <a:p>
            <a:fld id="{B6F15528-21DE-4FAA-801E-634DDDAF4B2B}" type="slidenum">
              <a:rPr lang="en-US" smtClean="0"/>
              <a:pPr/>
              <a:t>44</a:t>
            </a:fld>
            <a:endParaRPr lang="en-US"/>
          </a:p>
        </p:txBody>
      </p:sp>
    </p:spTree>
    <p:extLst>
      <p:ext uri="{BB962C8B-B14F-4D97-AF65-F5344CB8AC3E}">
        <p14:creationId xmlns:p14="http://schemas.microsoft.com/office/powerpoint/2010/main" val="425364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5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descr="A map of a forest&#10;&#10;Description automatically generated">
            <a:extLst>
              <a:ext uri="{FF2B5EF4-FFF2-40B4-BE49-F238E27FC236}">
                <a16:creationId xmlns:a16="http://schemas.microsoft.com/office/drawing/2014/main" id="{686602F8-0708-6E73-3324-820DBF6DC61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6653" t="1199" b="6286"/>
          <a:stretch/>
        </p:blipFill>
        <p:spPr>
          <a:xfrm>
            <a:off x="1103257" y="244549"/>
            <a:ext cx="10333456" cy="6251944"/>
          </a:xfrm>
          <a:prstGeom prst="rect">
            <a:avLst/>
          </a:prstGeom>
        </p:spPr>
      </p:pic>
      <p:sp>
        <p:nvSpPr>
          <p:cNvPr id="3" name="TextBox 2">
            <a:extLst>
              <a:ext uri="{FF2B5EF4-FFF2-40B4-BE49-F238E27FC236}">
                <a16:creationId xmlns:a16="http://schemas.microsoft.com/office/drawing/2014/main" id="{40BEA73B-9E9C-FFE1-09EE-299D23582A0A}"/>
              </a:ext>
            </a:extLst>
          </p:cNvPr>
          <p:cNvSpPr txBox="1"/>
          <p:nvPr/>
        </p:nvSpPr>
        <p:spPr>
          <a:xfrm>
            <a:off x="9382046" y="6492367"/>
            <a:ext cx="1721497" cy="307777"/>
          </a:xfrm>
          <a:prstGeom prst="rect">
            <a:avLst/>
          </a:prstGeom>
          <a:noFill/>
        </p:spPr>
        <p:txBody>
          <a:bodyPr wrap="none" rtlCol="0">
            <a:spAutoFit/>
          </a:bodyPr>
          <a:lstStyle/>
          <a:p>
            <a:r>
              <a:rPr lang="en-US" sz="1400" dirty="0">
                <a:solidFill>
                  <a:schemeClr val="bg1"/>
                </a:solidFill>
              </a:rPr>
              <a:t>(Leek et al., 2024c)</a:t>
            </a:r>
          </a:p>
        </p:txBody>
      </p:sp>
      <p:sp>
        <p:nvSpPr>
          <p:cNvPr id="4" name="Slide Number Placeholder 3">
            <a:extLst>
              <a:ext uri="{FF2B5EF4-FFF2-40B4-BE49-F238E27FC236}">
                <a16:creationId xmlns:a16="http://schemas.microsoft.com/office/drawing/2014/main" id="{CEF5D125-BC78-D660-3E4C-84C7D8FE60E3}"/>
              </a:ext>
            </a:extLst>
          </p:cNvPr>
          <p:cNvSpPr>
            <a:spLocks noGrp="1"/>
          </p:cNvSpPr>
          <p:nvPr>
            <p:ph type="sldNum" sz="quarter" idx="12"/>
          </p:nvPr>
        </p:nvSpPr>
        <p:spPr/>
        <p:txBody>
          <a:bodyPr/>
          <a:lstStyle/>
          <a:p>
            <a:fld id="{B6F15528-21DE-4FAA-801E-634DDDAF4B2B}" type="slidenum">
              <a:rPr lang="en-US" smtClean="0"/>
              <a:pPr/>
              <a:t>45</a:t>
            </a:fld>
            <a:endParaRPr lang="en-US"/>
          </a:p>
        </p:txBody>
      </p:sp>
    </p:spTree>
    <p:extLst>
      <p:ext uri="{BB962C8B-B14F-4D97-AF65-F5344CB8AC3E}">
        <p14:creationId xmlns:p14="http://schemas.microsoft.com/office/powerpoint/2010/main" val="22651825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7219" y="1"/>
            <a:ext cx="7416800" cy="833933"/>
          </a:xfrm>
        </p:spPr>
        <p:txBody>
          <a:bodyPr wrap="square" anchor="ctr">
            <a:normAutofit/>
          </a:bodyPr>
          <a:lstStyle/>
          <a:p>
            <a:r>
              <a:rPr lang="en-US" dirty="0"/>
              <a:t>Example Responder Statements</a:t>
            </a:r>
          </a:p>
        </p:txBody>
      </p:sp>
      <p:sp>
        <p:nvSpPr>
          <p:cNvPr id="5" name="TextBox 2">
            <a:extLst>
              <a:ext uri="{FF2B5EF4-FFF2-40B4-BE49-F238E27FC236}">
                <a16:creationId xmlns:a16="http://schemas.microsoft.com/office/drawing/2014/main" id="{071C3F24-19A0-C051-9B88-C9CA465335D3}"/>
              </a:ext>
            </a:extLst>
          </p:cNvPr>
          <p:cNvSpPr txBox="1"/>
          <p:nvPr/>
        </p:nvSpPr>
        <p:spPr>
          <a:xfrm>
            <a:off x="317913" y="1415185"/>
            <a:ext cx="5778087" cy="4300216"/>
          </a:xfrm>
          <a:prstGeom prst="rect">
            <a:avLst/>
          </a:prstGeom>
        </p:spPr>
        <p:txBody>
          <a:bodyPr wrap="square" lIns="0" tIns="0" rIns="0" bIns="0" rtlCol="0" anchor="t">
            <a:spAutoFit/>
          </a:bodyPr>
          <a:lstStyle/>
          <a:p>
            <a:pPr algn="ctr" defTabSz="609630">
              <a:lnSpc>
                <a:spcPts val="2080"/>
              </a:lnSpc>
            </a:pPr>
            <a:r>
              <a:rPr lang="en-US" sz="1733" dirty="0">
                <a:latin typeface="Arial Narrow" panose="020B0606020202030204" pitchFamily="34" charset="0"/>
              </a:rPr>
              <a:t>“And appears to be a man on the floor behind the truck. He seems to be in a high level of radiation. Might be the driver.</a:t>
            </a:r>
          </a:p>
          <a:p>
            <a:pPr algn="ctr" defTabSz="609630">
              <a:lnSpc>
                <a:spcPts val="2080"/>
              </a:lnSpc>
            </a:pPr>
            <a:endParaRPr lang="en-US" sz="1733" dirty="0">
              <a:latin typeface="Arial Narrow" panose="020B0606020202030204" pitchFamily="34" charset="0"/>
            </a:endParaRPr>
          </a:p>
          <a:p>
            <a:pPr algn="ctr" defTabSz="609630">
              <a:lnSpc>
                <a:spcPts val="2080"/>
              </a:lnSpc>
            </a:pPr>
            <a:r>
              <a:rPr lang="en-US" sz="1733" dirty="0">
                <a:latin typeface="Arial Narrow" panose="020B0606020202030204" pitchFamily="34" charset="0"/>
              </a:rPr>
              <a:t>Upon further inspection, it looks like the source is coming from the back of this truck, getting very high readings, using the stone as a shield, which could allude us to what type of radiation it is.</a:t>
            </a:r>
          </a:p>
          <a:p>
            <a:pPr algn="ctr" defTabSz="609630">
              <a:lnSpc>
                <a:spcPts val="2080"/>
              </a:lnSpc>
            </a:pPr>
            <a:endParaRPr lang="en-US" sz="1733" dirty="0">
              <a:latin typeface="Arial Narrow" panose="020B0606020202030204" pitchFamily="34" charset="0"/>
            </a:endParaRPr>
          </a:p>
          <a:p>
            <a:pPr algn="ctr" defTabSz="609630">
              <a:lnSpc>
                <a:spcPts val="2080"/>
              </a:lnSpc>
            </a:pPr>
            <a:r>
              <a:rPr lang="en-US" sz="1733" b="1" dirty="0">
                <a:latin typeface="Arial Narrow" panose="020B0606020202030204" pitchFamily="34" charset="0"/>
              </a:rPr>
              <a:t>Any closer than this. I'm getting readings that are unsafe. This guy might be in trouble without the proper gear. I don't know if it's worth getting him or not.</a:t>
            </a:r>
            <a:r>
              <a:rPr lang="en-US" sz="1733" dirty="0">
                <a:latin typeface="Arial Narrow" panose="020B0606020202030204" pitchFamily="34" charset="0"/>
              </a:rPr>
              <a:t> I still unsure what it is.</a:t>
            </a:r>
          </a:p>
          <a:p>
            <a:pPr algn="ctr" defTabSz="609630">
              <a:lnSpc>
                <a:spcPts val="2080"/>
              </a:lnSpc>
            </a:pPr>
            <a:endParaRPr lang="en-US" sz="1733" dirty="0">
              <a:latin typeface="Arial Narrow" panose="020B0606020202030204" pitchFamily="34" charset="0"/>
            </a:endParaRPr>
          </a:p>
          <a:p>
            <a:pPr algn="ctr" defTabSz="609630">
              <a:lnSpc>
                <a:spcPts val="2080"/>
              </a:lnSpc>
            </a:pPr>
            <a:r>
              <a:rPr lang="en-US" sz="1733" dirty="0">
                <a:latin typeface="Arial Narrow" panose="020B0606020202030204" pitchFamily="34" charset="0"/>
              </a:rPr>
              <a:t>I see that there is a placard on the side that says radioactive seven on the placard would have to check with my yard to see what the actual source could be. But at this point, I would stay back trying to keep everyone away from the area and I guess wait for, you know, hazmat units, proper hazmat units to arrive. Keep everybody away. “</a:t>
            </a:r>
          </a:p>
        </p:txBody>
      </p:sp>
      <p:sp>
        <p:nvSpPr>
          <p:cNvPr id="6" name="Freeform 3">
            <a:extLst>
              <a:ext uri="{FF2B5EF4-FFF2-40B4-BE49-F238E27FC236}">
                <a16:creationId xmlns:a16="http://schemas.microsoft.com/office/drawing/2014/main" id="{9C665954-48F0-44FE-71E7-90286A8001DB}"/>
              </a:ext>
            </a:extLst>
          </p:cNvPr>
          <p:cNvSpPr/>
          <p:nvPr/>
        </p:nvSpPr>
        <p:spPr>
          <a:xfrm>
            <a:off x="6289453" y="1210705"/>
            <a:ext cx="5643880" cy="4504696"/>
          </a:xfrm>
          <a:custGeom>
            <a:avLst/>
            <a:gdLst/>
            <a:ahLst/>
            <a:cxnLst/>
            <a:rect l="l" t="t" r="r" b="b"/>
            <a:pathLst>
              <a:path w="7467600" h="5840712">
                <a:moveTo>
                  <a:pt x="0" y="0"/>
                </a:moveTo>
                <a:lnTo>
                  <a:pt x="7467600" y="0"/>
                </a:lnTo>
                <a:lnTo>
                  <a:pt x="7467600" y="5840712"/>
                </a:lnTo>
                <a:lnTo>
                  <a:pt x="0" y="5840712"/>
                </a:lnTo>
                <a:lnTo>
                  <a:pt x="0" y="0"/>
                </a:lnTo>
                <a:close/>
              </a:path>
            </a:pathLst>
          </a:custGeom>
          <a:blipFill>
            <a:blip r:embed="rId2"/>
            <a:stretch>
              <a:fillRect t="-25591" r="-37756" b="-50536"/>
            </a:stretch>
          </a:blipFill>
        </p:spPr>
        <p:txBody>
          <a:bodyPr/>
          <a:lstStyle/>
          <a:p>
            <a:pPr defTabSz="609630"/>
            <a:endParaRPr lang="en-US" sz="1200">
              <a:solidFill>
                <a:prstClr val="black"/>
              </a:solidFill>
              <a:latin typeface="Calibri"/>
            </a:endParaRPr>
          </a:p>
        </p:txBody>
      </p:sp>
      <p:sp>
        <p:nvSpPr>
          <p:cNvPr id="9" name="TextBox 8">
            <a:extLst>
              <a:ext uri="{FF2B5EF4-FFF2-40B4-BE49-F238E27FC236}">
                <a16:creationId xmlns:a16="http://schemas.microsoft.com/office/drawing/2014/main" id="{3908C31C-6023-E3DF-3D41-0016E91E7A87}"/>
              </a:ext>
            </a:extLst>
          </p:cNvPr>
          <p:cNvSpPr txBox="1"/>
          <p:nvPr/>
        </p:nvSpPr>
        <p:spPr>
          <a:xfrm>
            <a:off x="4076902" y="5927320"/>
            <a:ext cx="1721497" cy="307777"/>
          </a:xfrm>
          <a:prstGeom prst="rect">
            <a:avLst/>
          </a:prstGeom>
          <a:noFill/>
        </p:spPr>
        <p:txBody>
          <a:bodyPr wrap="none" rtlCol="0">
            <a:spAutoFit/>
          </a:bodyPr>
          <a:lstStyle/>
          <a:p>
            <a:r>
              <a:rPr lang="en-US" sz="1400" dirty="0"/>
              <a:t>(Leek et al., 2024c)</a:t>
            </a:r>
          </a:p>
        </p:txBody>
      </p:sp>
      <p:sp>
        <p:nvSpPr>
          <p:cNvPr id="3" name="Slide Number Placeholder 2">
            <a:extLst>
              <a:ext uri="{FF2B5EF4-FFF2-40B4-BE49-F238E27FC236}">
                <a16:creationId xmlns:a16="http://schemas.microsoft.com/office/drawing/2014/main" id="{20B595E1-5F19-6798-59C1-5DAF61F0FC87}"/>
              </a:ext>
            </a:extLst>
          </p:cNvPr>
          <p:cNvSpPr>
            <a:spLocks noGrp="1"/>
          </p:cNvSpPr>
          <p:nvPr>
            <p:ph type="sldNum" sz="quarter" idx="4"/>
          </p:nvPr>
        </p:nvSpPr>
        <p:spPr/>
        <p:txBody>
          <a:bodyPr/>
          <a:lstStyle/>
          <a:p>
            <a:pPr>
              <a:defRPr/>
            </a:pPr>
            <a:fld id="{D68E8870-17DE-45C4-A8DD-7644B2422933}" type="slidenum">
              <a:rPr lang="en-US" smtClean="0">
                <a:solidFill>
                  <a:srgbClr val="000000"/>
                </a:solidFill>
              </a:rPr>
              <a:pPr>
                <a:defRPr/>
              </a:pPr>
              <a:t>46</a:t>
            </a:fld>
            <a:endParaRPr lang="en-US" dirty="0">
              <a:solidFill>
                <a:srgbClr val="000000"/>
              </a:solidFill>
            </a:endParaRPr>
          </a:p>
        </p:txBody>
      </p:sp>
    </p:spTree>
    <p:extLst>
      <p:ext uri="{BB962C8B-B14F-4D97-AF65-F5344CB8AC3E}">
        <p14:creationId xmlns:p14="http://schemas.microsoft.com/office/powerpoint/2010/main" val="29416145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5658" y="0"/>
            <a:ext cx="8674151" cy="833933"/>
          </a:xfrm>
        </p:spPr>
        <p:txBody>
          <a:bodyPr wrap="square" anchor="ctr">
            <a:normAutofit/>
          </a:bodyPr>
          <a:lstStyle/>
          <a:p>
            <a:r>
              <a:rPr lang="en-US" dirty="0"/>
              <a:t>Which topics were found to impact response scores?</a:t>
            </a:r>
          </a:p>
        </p:txBody>
      </p:sp>
      <p:pic>
        <p:nvPicPr>
          <p:cNvPr id="4" name="Picture 3">
            <a:extLst>
              <a:ext uri="{FF2B5EF4-FFF2-40B4-BE49-F238E27FC236}">
                <a16:creationId xmlns:a16="http://schemas.microsoft.com/office/drawing/2014/main" id="{19A09582-8BC4-74AE-3E86-A55D7240BF89}"/>
              </a:ext>
            </a:extLst>
          </p:cNvPr>
          <p:cNvPicPr>
            <a:picLocks noChangeAspect="1"/>
          </p:cNvPicPr>
          <p:nvPr/>
        </p:nvPicPr>
        <p:blipFill>
          <a:blip r:embed="rId2"/>
          <a:stretch>
            <a:fillRect/>
          </a:stretch>
        </p:blipFill>
        <p:spPr>
          <a:xfrm>
            <a:off x="279224" y="1200391"/>
            <a:ext cx="11087472" cy="3788928"/>
          </a:xfrm>
          <a:prstGeom prst="rect">
            <a:avLst/>
          </a:prstGeom>
        </p:spPr>
      </p:pic>
      <p:pic>
        <p:nvPicPr>
          <p:cNvPr id="7" name="Picture 6" descr="Puzzles in brain">
            <a:extLst>
              <a:ext uri="{FF2B5EF4-FFF2-40B4-BE49-F238E27FC236}">
                <a16:creationId xmlns:a16="http://schemas.microsoft.com/office/drawing/2014/main" id="{FB112483-18C9-EECE-282F-4281D715116C}"/>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14827" r="17215"/>
          <a:stretch/>
        </p:blipFill>
        <p:spPr>
          <a:xfrm>
            <a:off x="4935444" y="3899086"/>
            <a:ext cx="2222705" cy="2180465"/>
          </a:xfrm>
          <a:prstGeom prst="rect">
            <a:avLst/>
          </a:prstGeom>
        </p:spPr>
      </p:pic>
      <p:sp>
        <p:nvSpPr>
          <p:cNvPr id="8" name="TextBox 7">
            <a:extLst>
              <a:ext uri="{FF2B5EF4-FFF2-40B4-BE49-F238E27FC236}">
                <a16:creationId xmlns:a16="http://schemas.microsoft.com/office/drawing/2014/main" id="{4640817E-83BA-7776-42E7-25DB31498A63}"/>
              </a:ext>
            </a:extLst>
          </p:cNvPr>
          <p:cNvSpPr txBox="1"/>
          <p:nvPr/>
        </p:nvSpPr>
        <p:spPr>
          <a:xfrm>
            <a:off x="5186047" y="6347553"/>
            <a:ext cx="1721497" cy="307777"/>
          </a:xfrm>
          <a:prstGeom prst="rect">
            <a:avLst/>
          </a:prstGeom>
          <a:noFill/>
        </p:spPr>
        <p:txBody>
          <a:bodyPr wrap="none" rtlCol="0">
            <a:spAutoFit/>
          </a:bodyPr>
          <a:lstStyle/>
          <a:p>
            <a:r>
              <a:rPr lang="en-US" sz="1400" dirty="0"/>
              <a:t>(Leek et al., 2024c)</a:t>
            </a:r>
          </a:p>
        </p:txBody>
      </p:sp>
      <p:sp>
        <p:nvSpPr>
          <p:cNvPr id="3" name="Slide Number Placeholder 2">
            <a:extLst>
              <a:ext uri="{FF2B5EF4-FFF2-40B4-BE49-F238E27FC236}">
                <a16:creationId xmlns:a16="http://schemas.microsoft.com/office/drawing/2014/main" id="{EB33AFB2-FC05-56FF-EEEC-EEA6DC0FB7CD}"/>
              </a:ext>
            </a:extLst>
          </p:cNvPr>
          <p:cNvSpPr>
            <a:spLocks noGrp="1"/>
          </p:cNvSpPr>
          <p:nvPr>
            <p:ph type="sldNum" sz="quarter" idx="4"/>
          </p:nvPr>
        </p:nvSpPr>
        <p:spPr/>
        <p:txBody>
          <a:bodyPr/>
          <a:lstStyle/>
          <a:p>
            <a:pPr>
              <a:defRPr/>
            </a:pPr>
            <a:fld id="{D68E8870-17DE-45C4-A8DD-7644B2422933}" type="slidenum">
              <a:rPr lang="en-US" smtClean="0">
                <a:solidFill>
                  <a:srgbClr val="000000"/>
                </a:solidFill>
              </a:rPr>
              <a:pPr>
                <a:defRPr/>
              </a:pPr>
              <a:t>47</a:t>
            </a:fld>
            <a:endParaRPr lang="en-US" dirty="0">
              <a:solidFill>
                <a:srgbClr val="000000"/>
              </a:solidFill>
            </a:endParaRPr>
          </a:p>
        </p:txBody>
      </p:sp>
    </p:spTree>
    <p:extLst>
      <p:ext uri="{BB962C8B-B14F-4D97-AF65-F5344CB8AC3E}">
        <p14:creationId xmlns:p14="http://schemas.microsoft.com/office/powerpoint/2010/main" val="24835608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0064" y="0"/>
            <a:ext cx="9188502" cy="833933"/>
          </a:xfrm>
        </p:spPr>
        <p:txBody>
          <a:bodyPr wrap="square" anchor="ctr">
            <a:normAutofit/>
          </a:bodyPr>
          <a:lstStyle/>
          <a:p>
            <a:r>
              <a:rPr lang="en-US" dirty="0"/>
              <a:t>Which topics were NOT found to impact response scores?</a:t>
            </a:r>
          </a:p>
        </p:txBody>
      </p:sp>
      <p:pic>
        <p:nvPicPr>
          <p:cNvPr id="5" name="Picture 4">
            <a:extLst>
              <a:ext uri="{FF2B5EF4-FFF2-40B4-BE49-F238E27FC236}">
                <a16:creationId xmlns:a16="http://schemas.microsoft.com/office/drawing/2014/main" id="{23A78160-AF7C-D795-BAC1-B111D7034621}"/>
              </a:ext>
            </a:extLst>
          </p:cNvPr>
          <p:cNvPicPr>
            <a:picLocks noChangeAspect="1"/>
          </p:cNvPicPr>
          <p:nvPr/>
        </p:nvPicPr>
        <p:blipFill>
          <a:blip r:embed="rId2"/>
          <a:stretch>
            <a:fillRect/>
          </a:stretch>
        </p:blipFill>
        <p:spPr>
          <a:xfrm>
            <a:off x="317597" y="1255649"/>
            <a:ext cx="11678979" cy="3034997"/>
          </a:xfrm>
          <a:prstGeom prst="rect">
            <a:avLst/>
          </a:prstGeom>
        </p:spPr>
      </p:pic>
      <p:pic>
        <p:nvPicPr>
          <p:cNvPr id="7" name="Picture 6" descr="Puzzles in brain">
            <a:extLst>
              <a:ext uri="{FF2B5EF4-FFF2-40B4-BE49-F238E27FC236}">
                <a16:creationId xmlns:a16="http://schemas.microsoft.com/office/drawing/2014/main" id="{FB112483-18C9-EECE-282F-4281D715116C}"/>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14827" r="17215"/>
          <a:stretch/>
        </p:blipFill>
        <p:spPr>
          <a:xfrm>
            <a:off x="4984647" y="4011627"/>
            <a:ext cx="2222705" cy="2180465"/>
          </a:xfrm>
          <a:prstGeom prst="rect">
            <a:avLst/>
          </a:prstGeom>
        </p:spPr>
      </p:pic>
      <p:sp>
        <p:nvSpPr>
          <p:cNvPr id="6" name="TextBox 5">
            <a:extLst>
              <a:ext uri="{FF2B5EF4-FFF2-40B4-BE49-F238E27FC236}">
                <a16:creationId xmlns:a16="http://schemas.microsoft.com/office/drawing/2014/main" id="{1B8F29FC-6A94-5F4A-14C4-FECA764CC057}"/>
              </a:ext>
            </a:extLst>
          </p:cNvPr>
          <p:cNvSpPr txBox="1"/>
          <p:nvPr/>
        </p:nvSpPr>
        <p:spPr>
          <a:xfrm>
            <a:off x="5235250" y="6404703"/>
            <a:ext cx="1721497" cy="307777"/>
          </a:xfrm>
          <a:prstGeom prst="rect">
            <a:avLst/>
          </a:prstGeom>
          <a:noFill/>
        </p:spPr>
        <p:txBody>
          <a:bodyPr wrap="none" rtlCol="0">
            <a:spAutoFit/>
          </a:bodyPr>
          <a:lstStyle/>
          <a:p>
            <a:r>
              <a:rPr lang="en-US" sz="1400" dirty="0"/>
              <a:t>(Leek et al., 2024c)</a:t>
            </a:r>
          </a:p>
        </p:txBody>
      </p:sp>
      <p:sp>
        <p:nvSpPr>
          <p:cNvPr id="3" name="Slide Number Placeholder 2">
            <a:extLst>
              <a:ext uri="{FF2B5EF4-FFF2-40B4-BE49-F238E27FC236}">
                <a16:creationId xmlns:a16="http://schemas.microsoft.com/office/drawing/2014/main" id="{A00B7CD5-A76D-D27D-C7D7-25B0C72D14A7}"/>
              </a:ext>
            </a:extLst>
          </p:cNvPr>
          <p:cNvSpPr>
            <a:spLocks noGrp="1"/>
          </p:cNvSpPr>
          <p:nvPr>
            <p:ph type="sldNum" sz="quarter" idx="4"/>
          </p:nvPr>
        </p:nvSpPr>
        <p:spPr/>
        <p:txBody>
          <a:bodyPr/>
          <a:lstStyle/>
          <a:p>
            <a:pPr>
              <a:defRPr/>
            </a:pPr>
            <a:fld id="{D68E8870-17DE-45C4-A8DD-7644B2422933}" type="slidenum">
              <a:rPr lang="en-US" smtClean="0">
                <a:solidFill>
                  <a:srgbClr val="000000"/>
                </a:solidFill>
              </a:rPr>
              <a:pPr>
                <a:defRPr/>
              </a:pPr>
              <a:t>48</a:t>
            </a:fld>
            <a:endParaRPr lang="en-US" dirty="0">
              <a:solidFill>
                <a:srgbClr val="000000"/>
              </a:solidFill>
            </a:endParaRPr>
          </a:p>
        </p:txBody>
      </p:sp>
    </p:spTree>
    <p:extLst>
      <p:ext uri="{BB962C8B-B14F-4D97-AF65-F5344CB8AC3E}">
        <p14:creationId xmlns:p14="http://schemas.microsoft.com/office/powerpoint/2010/main" val="7594632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7219" y="1"/>
            <a:ext cx="7416800" cy="833933"/>
          </a:xfrm>
        </p:spPr>
        <p:txBody>
          <a:bodyPr wrap="square" anchor="ctr">
            <a:normAutofit/>
          </a:bodyPr>
          <a:lstStyle/>
          <a:p>
            <a:r>
              <a:rPr lang="en-US" dirty="0"/>
              <a:t>DoD Perspectives</a:t>
            </a:r>
          </a:p>
        </p:txBody>
      </p:sp>
      <p:sp>
        <p:nvSpPr>
          <p:cNvPr id="4" name="Content Placeholder 3"/>
          <p:cNvSpPr>
            <a:spLocks noGrp="1"/>
          </p:cNvSpPr>
          <p:nvPr>
            <p:ph sz="half" idx="1"/>
          </p:nvPr>
        </p:nvSpPr>
        <p:spPr>
          <a:xfrm>
            <a:off x="102870" y="1890346"/>
            <a:ext cx="8183879" cy="4114800"/>
          </a:xfrm>
        </p:spPr>
        <p:txBody>
          <a:bodyPr wrap="square" anchor="t">
            <a:noAutofit/>
          </a:bodyPr>
          <a:lstStyle/>
          <a:p>
            <a:pPr marL="152397" indent="0">
              <a:spcBef>
                <a:spcPts val="0"/>
              </a:spcBef>
              <a:spcAft>
                <a:spcPts val="600"/>
              </a:spcAft>
              <a:buNone/>
            </a:pPr>
            <a:r>
              <a:rPr lang="en-US" sz="2800" dirty="0"/>
              <a:t>How can these weighted findings be utilized within the DoD?</a:t>
            </a:r>
          </a:p>
          <a:p>
            <a:pPr marL="152397" indent="0">
              <a:spcBef>
                <a:spcPts val="0"/>
              </a:spcBef>
              <a:spcAft>
                <a:spcPts val="600"/>
              </a:spcAft>
              <a:buNone/>
            </a:pPr>
            <a:endParaRPr lang="en-US" sz="2800" dirty="0"/>
          </a:p>
          <a:p>
            <a:pPr marL="152397" indent="0">
              <a:spcBef>
                <a:spcPts val="0"/>
              </a:spcBef>
              <a:spcAft>
                <a:spcPts val="600"/>
              </a:spcAft>
              <a:buNone/>
            </a:pPr>
            <a:r>
              <a:rPr lang="en-US" sz="2800" dirty="0"/>
              <a:t>How could applying this framework to specific military scenarios yield different results?</a:t>
            </a:r>
          </a:p>
          <a:p>
            <a:pPr marL="1676370" lvl="2" indent="-457200">
              <a:spcBef>
                <a:spcPts val="0"/>
              </a:spcBef>
              <a:spcAft>
                <a:spcPts val="600"/>
              </a:spcAft>
            </a:pPr>
            <a:r>
              <a:rPr lang="en-US" sz="2200" dirty="0">
                <a:latin typeface="Arial Narrow" panose="020B0606020202030204" pitchFamily="34" charset="0"/>
              </a:rPr>
              <a:t>Different response environment</a:t>
            </a:r>
          </a:p>
          <a:p>
            <a:pPr marL="1676370" lvl="2" indent="-457200">
              <a:spcBef>
                <a:spcPts val="0"/>
              </a:spcBef>
              <a:spcAft>
                <a:spcPts val="600"/>
              </a:spcAft>
            </a:pPr>
            <a:r>
              <a:rPr lang="en-US" sz="2200" dirty="0">
                <a:latin typeface="Arial Narrow" panose="020B0606020202030204" pitchFamily="34" charset="0"/>
              </a:rPr>
              <a:t>Different operational environment</a:t>
            </a:r>
          </a:p>
          <a:p>
            <a:pPr marL="1676370" lvl="2" indent="-457200">
              <a:spcBef>
                <a:spcPts val="0"/>
              </a:spcBef>
              <a:spcAft>
                <a:spcPts val="600"/>
              </a:spcAft>
            </a:pPr>
            <a:r>
              <a:rPr lang="en-US" sz="2200" dirty="0">
                <a:latin typeface="Arial Narrow" panose="020B0606020202030204" pitchFamily="34" charset="0"/>
              </a:rPr>
              <a:t>Different mission objectives</a:t>
            </a:r>
          </a:p>
        </p:txBody>
      </p:sp>
      <p:pic>
        <p:nvPicPr>
          <p:cNvPr id="5" name="Picture 4" descr="Soldier in camouflage uniform waving">
            <a:extLst>
              <a:ext uri="{FF2B5EF4-FFF2-40B4-BE49-F238E27FC236}">
                <a16:creationId xmlns:a16="http://schemas.microsoft.com/office/drawing/2014/main" id="{4EF0127F-930A-E2D1-7566-54365D08A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5806"/>
          <a:stretch/>
        </p:blipFill>
        <p:spPr>
          <a:xfrm>
            <a:off x="8383121" y="1625032"/>
            <a:ext cx="3281875" cy="4037214"/>
          </a:xfrm>
          <a:prstGeom prst="rect">
            <a:avLst/>
          </a:prstGeom>
        </p:spPr>
      </p:pic>
      <p:sp>
        <p:nvSpPr>
          <p:cNvPr id="3" name="Slide Number Placeholder 2">
            <a:extLst>
              <a:ext uri="{FF2B5EF4-FFF2-40B4-BE49-F238E27FC236}">
                <a16:creationId xmlns:a16="http://schemas.microsoft.com/office/drawing/2014/main" id="{337DDAEE-BB69-87B3-1727-4A723F8E0D36}"/>
              </a:ext>
            </a:extLst>
          </p:cNvPr>
          <p:cNvSpPr>
            <a:spLocks noGrp="1"/>
          </p:cNvSpPr>
          <p:nvPr>
            <p:ph type="sldNum" sz="quarter" idx="4"/>
          </p:nvPr>
        </p:nvSpPr>
        <p:spPr/>
        <p:txBody>
          <a:bodyPr/>
          <a:lstStyle/>
          <a:p>
            <a:pPr>
              <a:defRPr/>
            </a:pPr>
            <a:fld id="{D68E8870-17DE-45C4-A8DD-7644B2422933}" type="slidenum">
              <a:rPr lang="en-US" smtClean="0">
                <a:solidFill>
                  <a:srgbClr val="000000"/>
                </a:solidFill>
              </a:rPr>
              <a:pPr>
                <a:defRPr/>
              </a:pPr>
              <a:t>49</a:t>
            </a:fld>
            <a:endParaRPr lang="en-US" dirty="0">
              <a:solidFill>
                <a:srgbClr val="000000"/>
              </a:solidFill>
            </a:endParaRPr>
          </a:p>
        </p:txBody>
      </p:sp>
    </p:spTree>
    <p:extLst>
      <p:ext uri="{BB962C8B-B14F-4D97-AF65-F5344CB8AC3E}">
        <p14:creationId xmlns:p14="http://schemas.microsoft.com/office/powerpoint/2010/main" val="2446354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7039" y="29688"/>
            <a:ext cx="7416800" cy="795130"/>
          </a:xfrm>
        </p:spPr>
        <p:txBody>
          <a:bodyPr/>
          <a:lstStyle/>
          <a:p>
            <a:r>
              <a:rPr lang="en-US" dirty="0"/>
              <a:t>Challenges of Radiological/Nuclear Incident Response</a:t>
            </a:r>
          </a:p>
        </p:txBody>
      </p:sp>
      <p:sp>
        <p:nvSpPr>
          <p:cNvPr id="5" name="Content Placeholder 4">
            <a:extLst>
              <a:ext uri="{FF2B5EF4-FFF2-40B4-BE49-F238E27FC236}">
                <a16:creationId xmlns:a16="http://schemas.microsoft.com/office/drawing/2014/main" id="{03CE99D1-F3CA-CE2C-E4AD-10711E4E52D5}"/>
              </a:ext>
            </a:extLst>
          </p:cNvPr>
          <p:cNvSpPr>
            <a:spLocks noGrp="1"/>
          </p:cNvSpPr>
          <p:nvPr>
            <p:ph sz="quarter" idx="11"/>
          </p:nvPr>
        </p:nvSpPr>
        <p:spPr>
          <a:xfrm>
            <a:off x="228673" y="1172445"/>
            <a:ext cx="8389547" cy="5075237"/>
          </a:xfrm>
        </p:spPr>
        <p:txBody>
          <a:bodyPr/>
          <a:lstStyle/>
          <a:p>
            <a:pPr>
              <a:spcAft>
                <a:spcPts val="2400"/>
              </a:spcAft>
            </a:pPr>
            <a:r>
              <a:rPr lang="en-US" sz="2400" dirty="0"/>
              <a:t>The invisible nature of radiation requires specialized detection and measurement;</a:t>
            </a:r>
          </a:p>
          <a:p>
            <a:pPr>
              <a:spcAft>
                <a:spcPts val="2400"/>
              </a:spcAft>
            </a:pPr>
            <a:r>
              <a:rPr lang="en-US" sz="2400" dirty="0"/>
              <a:t>The lack of familiarity with technical units and conversion factors used in radiation incidents can complicate the understanding and application of risk assessment; and</a:t>
            </a:r>
          </a:p>
          <a:p>
            <a:pPr>
              <a:spcAft>
                <a:spcPts val="2400"/>
              </a:spcAft>
            </a:pPr>
            <a:r>
              <a:rPr lang="en-US" sz="2400" dirty="0"/>
              <a:t>Radiation incidents are highly infrequent, limiting real-world repetitive practice opportunities.</a:t>
            </a:r>
          </a:p>
          <a:p>
            <a:pPr marL="0" indent="0">
              <a:spcAft>
                <a:spcPts val="2400"/>
              </a:spcAft>
              <a:buNone/>
            </a:pPr>
            <a:endParaRPr lang="en-US" sz="2400" dirty="0"/>
          </a:p>
          <a:p>
            <a:pPr marL="0" indent="0" algn="r">
              <a:spcAft>
                <a:spcPts val="2400"/>
              </a:spcAft>
              <a:buNone/>
            </a:pPr>
            <a:r>
              <a:rPr lang="en-US" sz="1200" dirty="0"/>
              <a:t>(Leek et al., 2024a)</a:t>
            </a:r>
          </a:p>
        </p:txBody>
      </p:sp>
      <p:pic>
        <p:nvPicPr>
          <p:cNvPr id="4" name="Picture 3">
            <a:extLst>
              <a:ext uri="{FF2B5EF4-FFF2-40B4-BE49-F238E27FC236}">
                <a16:creationId xmlns:a16="http://schemas.microsoft.com/office/drawing/2014/main" id="{E7BE2CE5-720F-BC28-A504-9011936613C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 b="-3"/>
          <a:stretch/>
        </p:blipFill>
        <p:spPr bwMode="auto">
          <a:xfrm>
            <a:off x="9228350" y="1261453"/>
            <a:ext cx="2249003" cy="22490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a:extLst>
              <a:ext uri="{FF2B5EF4-FFF2-40B4-BE49-F238E27FC236}">
                <a16:creationId xmlns:a16="http://schemas.microsoft.com/office/drawing/2014/main" id="{3F428508-0F0F-A0EF-3D2F-B7AA6E5C4B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76" t="-1831" r="-5011" b="-9777"/>
          <a:stretch/>
        </p:blipFill>
        <p:spPr bwMode="auto">
          <a:xfrm>
            <a:off x="9144000" y="3737610"/>
            <a:ext cx="2480310" cy="25100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D1B8F033-49BA-953C-E4E8-8011D4A0C4AA}"/>
              </a:ext>
            </a:extLst>
          </p:cNvPr>
          <p:cNvSpPr>
            <a:spLocks noGrp="1"/>
          </p:cNvSpPr>
          <p:nvPr>
            <p:ph type="sldNum" sz="quarter" idx="10"/>
          </p:nvPr>
        </p:nvSpPr>
        <p:spPr/>
        <p:txBody>
          <a:bodyPr/>
          <a:lstStyle/>
          <a:p>
            <a:pPr>
              <a:defRPr/>
            </a:pPr>
            <a:fld id="{D68E8870-17DE-45C4-A8DD-7644B2422933}" type="slidenum">
              <a:rPr lang="en-US" smtClean="0"/>
              <a:pPr>
                <a:defRPr/>
              </a:pPr>
              <a:t>5</a:t>
            </a:fld>
            <a:endParaRPr lang="en-US" dirty="0"/>
          </a:p>
        </p:txBody>
      </p:sp>
    </p:spTree>
    <p:extLst>
      <p:ext uri="{BB962C8B-B14F-4D97-AF65-F5344CB8AC3E}">
        <p14:creationId xmlns:p14="http://schemas.microsoft.com/office/powerpoint/2010/main" val="28674151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7219" y="1"/>
            <a:ext cx="7416800" cy="833933"/>
          </a:xfrm>
        </p:spPr>
        <p:txBody>
          <a:bodyPr wrap="square" anchor="ctr">
            <a:normAutofit/>
          </a:bodyPr>
          <a:lstStyle/>
          <a:p>
            <a:r>
              <a:rPr lang="en-US" dirty="0"/>
              <a:t>Conclusions and Next Steps – Case Study </a:t>
            </a:r>
          </a:p>
        </p:txBody>
      </p:sp>
      <p:sp>
        <p:nvSpPr>
          <p:cNvPr id="6" name="Content Placeholder 5">
            <a:extLst>
              <a:ext uri="{FF2B5EF4-FFF2-40B4-BE49-F238E27FC236}">
                <a16:creationId xmlns:a16="http://schemas.microsoft.com/office/drawing/2014/main" id="{65C2E02A-7E18-3945-E8C3-23DD502A4714}"/>
              </a:ext>
            </a:extLst>
          </p:cNvPr>
          <p:cNvSpPr>
            <a:spLocks noGrp="1"/>
          </p:cNvSpPr>
          <p:nvPr>
            <p:ph sz="half" idx="1"/>
          </p:nvPr>
        </p:nvSpPr>
        <p:spPr>
          <a:xfrm>
            <a:off x="508000" y="1097300"/>
            <a:ext cx="10716260" cy="4114800"/>
          </a:xfrm>
        </p:spPr>
        <p:txBody>
          <a:bodyPr/>
          <a:lstStyle/>
          <a:p>
            <a:r>
              <a:rPr lang="en-US" dirty="0"/>
              <a:t>Many of the identified gaps or misunderstanding are no surprise to those training responders, but this work confirms themes most prevalent across multiple teams. </a:t>
            </a:r>
          </a:p>
          <a:p>
            <a:endParaRPr lang="en-US" dirty="0"/>
          </a:p>
          <a:p>
            <a:r>
              <a:rPr lang="en-US" dirty="0"/>
              <a:t>The evaluation framework can systematically assess groups or individuals to help understand their needs and focus training efforts.</a:t>
            </a:r>
          </a:p>
          <a:p>
            <a:endParaRPr lang="en-US" dirty="0"/>
          </a:p>
          <a:p>
            <a:r>
              <a:rPr lang="en-US" dirty="0"/>
              <a:t>For those topical areas not tied to lower response quality scores, more exploration is needed:</a:t>
            </a:r>
          </a:p>
          <a:p>
            <a:pPr lvl="1"/>
            <a:r>
              <a:rPr lang="en-US" dirty="0"/>
              <a:t>It is possible that response guidance and procedures are promoting proper actions?</a:t>
            </a:r>
          </a:p>
          <a:p>
            <a:pPr lvl="1"/>
            <a:r>
              <a:rPr lang="en-US" dirty="0"/>
              <a:t>What about when the incident doesn’t follow the outlined procedure? </a:t>
            </a:r>
          </a:p>
          <a:p>
            <a:endParaRPr lang="en-US" dirty="0"/>
          </a:p>
          <a:p>
            <a:endParaRPr lang="en-US" dirty="0"/>
          </a:p>
        </p:txBody>
      </p:sp>
      <p:sp>
        <p:nvSpPr>
          <p:cNvPr id="8" name="TextBox 7">
            <a:extLst>
              <a:ext uri="{FF2B5EF4-FFF2-40B4-BE49-F238E27FC236}">
                <a16:creationId xmlns:a16="http://schemas.microsoft.com/office/drawing/2014/main" id="{B6A887C7-A570-D285-DE45-FC27E4178A31}"/>
              </a:ext>
            </a:extLst>
          </p:cNvPr>
          <p:cNvSpPr txBox="1"/>
          <p:nvPr/>
        </p:nvSpPr>
        <p:spPr>
          <a:xfrm>
            <a:off x="1901774" y="5475466"/>
            <a:ext cx="8187690" cy="954107"/>
          </a:xfrm>
          <a:prstGeom prst="rect">
            <a:avLst/>
          </a:prstGeom>
          <a:noFill/>
        </p:spPr>
        <p:txBody>
          <a:bodyPr wrap="square">
            <a:spAutoFit/>
          </a:bodyPr>
          <a:lstStyle/>
          <a:p>
            <a:pPr algn="ctr">
              <a:spcAft>
                <a:spcPts val="0"/>
              </a:spcAft>
            </a:pPr>
            <a:r>
              <a:rPr lang="en-US" sz="2800" b="1" dirty="0">
                <a:solidFill>
                  <a:srgbClr val="50A0C8"/>
                </a:solidFill>
              </a:rPr>
              <a:t>Responders need a robust mental model to lean on to make real-time decisions.</a:t>
            </a:r>
            <a:endParaRPr lang="en-US" sz="2800" dirty="0">
              <a:solidFill>
                <a:srgbClr val="50A0C8"/>
              </a:solidFill>
            </a:endParaRPr>
          </a:p>
        </p:txBody>
      </p:sp>
      <p:sp>
        <p:nvSpPr>
          <p:cNvPr id="3" name="Slide Number Placeholder 2">
            <a:extLst>
              <a:ext uri="{FF2B5EF4-FFF2-40B4-BE49-F238E27FC236}">
                <a16:creationId xmlns:a16="http://schemas.microsoft.com/office/drawing/2014/main" id="{15B5D77B-DB14-7221-872A-464D571D0320}"/>
              </a:ext>
            </a:extLst>
          </p:cNvPr>
          <p:cNvSpPr>
            <a:spLocks noGrp="1"/>
          </p:cNvSpPr>
          <p:nvPr>
            <p:ph type="sldNum" sz="quarter" idx="4"/>
          </p:nvPr>
        </p:nvSpPr>
        <p:spPr/>
        <p:txBody>
          <a:bodyPr/>
          <a:lstStyle/>
          <a:p>
            <a:pPr>
              <a:defRPr/>
            </a:pPr>
            <a:fld id="{D68E8870-17DE-45C4-A8DD-7644B2422933}" type="slidenum">
              <a:rPr lang="en-US" smtClean="0">
                <a:solidFill>
                  <a:srgbClr val="000000"/>
                </a:solidFill>
              </a:rPr>
              <a:pPr>
                <a:defRPr/>
              </a:pPr>
              <a:t>50</a:t>
            </a:fld>
            <a:endParaRPr lang="en-US" dirty="0">
              <a:solidFill>
                <a:srgbClr val="000000"/>
              </a:solidFill>
            </a:endParaRPr>
          </a:p>
        </p:txBody>
      </p:sp>
    </p:spTree>
    <p:extLst>
      <p:ext uri="{BB962C8B-B14F-4D97-AF65-F5344CB8AC3E}">
        <p14:creationId xmlns:p14="http://schemas.microsoft.com/office/powerpoint/2010/main" val="7280068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7219" y="1"/>
            <a:ext cx="7416800" cy="833933"/>
          </a:xfrm>
        </p:spPr>
        <p:txBody>
          <a:bodyPr wrap="square" anchor="ctr">
            <a:normAutofit/>
          </a:bodyPr>
          <a:lstStyle/>
          <a:p>
            <a:r>
              <a:rPr lang="en-US" dirty="0"/>
              <a:t>Conclusions and Next Steps for DoD</a:t>
            </a:r>
          </a:p>
        </p:txBody>
      </p:sp>
      <p:sp>
        <p:nvSpPr>
          <p:cNvPr id="6" name="Content Placeholder 5">
            <a:extLst>
              <a:ext uri="{FF2B5EF4-FFF2-40B4-BE49-F238E27FC236}">
                <a16:creationId xmlns:a16="http://schemas.microsoft.com/office/drawing/2014/main" id="{65C2E02A-7E18-3945-E8C3-23DD502A4714}"/>
              </a:ext>
            </a:extLst>
          </p:cNvPr>
          <p:cNvSpPr>
            <a:spLocks noGrp="1"/>
          </p:cNvSpPr>
          <p:nvPr>
            <p:ph sz="half" idx="1"/>
          </p:nvPr>
        </p:nvSpPr>
        <p:spPr>
          <a:xfrm>
            <a:off x="508000" y="1097300"/>
            <a:ext cx="10956290" cy="4114800"/>
          </a:xfrm>
        </p:spPr>
        <p:txBody>
          <a:bodyPr/>
          <a:lstStyle/>
          <a:p>
            <a:r>
              <a:rPr lang="en-US" dirty="0"/>
              <a:t>CBRN incident response, particularly radiological and nuclear, present a challenge to adequately understand the critical concepts that must be at the ready, but are rarely practiced in DoD space</a:t>
            </a:r>
          </a:p>
          <a:p>
            <a:pPr marL="0" indent="0">
              <a:buNone/>
            </a:pPr>
            <a:endParaRPr lang="en-US" dirty="0"/>
          </a:p>
          <a:p>
            <a:r>
              <a:rPr lang="en-US" dirty="0"/>
              <a:t>How could a framework like this be beneficial to focus training and assessment efforts on understanding at mental model level and not just slide presentations and knowledge checks?</a:t>
            </a:r>
          </a:p>
          <a:p>
            <a:endParaRPr lang="en-US" dirty="0"/>
          </a:p>
        </p:txBody>
      </p:sp>
      <p:sp>
        <p:nvSpPr>
          <p:cNvPr id="8" name="TextBox 7">
            <a:extLst>
              <a:ext uri="{FF2B5EF4-FFF2-40B4-BE49-F238E27FC236}">
                <a16:creationId xmlns:a16="http://schemas.microsoft.com/office/drawing/2014/main" id="{B6A887C7-A570-D285-DE45-FC27E4178A31}"/>
              </a:ext>
            </a:extLst>
          </p:cNvPr>
          <p:cNvSpPr txBox="1"/>
          <p:nvPr/>
        </p:nvSpPr>
        <p:spPr>
          <a:xfrm>
            <a:off x="1892300" y="4519602"/>
            <a:ext cx="8187690" cy="1384995"/>
          </a:xfrm>
          <a:prstGeom prst="rect">
            <a:avLst/>
          </a:prstGeom>
          <a:noFill/>
        </p:spPr>
        <p:txBody>
          <a:bodyPr wrap="square">
            <a:spAutoFit/>
          </a:bodyPr>
          <a:lstStyle/>
          <a:p>
            <a:pPr algn="ctr">
              <a:spcAft>
                <a:spcPts val="0"/>
              </a:spcAft>
            </a:pPr>
            <a:r>
              <a:rPr lang="en-US" sz="2800" b="1" dirty="0">
                <a:solidFill>
                  <a:srgbClr val="50A0C8"/>
                </a:solidFill>
              </a:rPr>
              <a:t>Soldiers and Commanders need a robust mental model to lean on to make real-time decisions.</a:t>
            </a:r>
            <a:endParaRPr lang="en-US" sz="2800" dirty="0">
              <a:solidFill>
                <a:srgbClr val="50A0C8"/>
              </a:solidFill>
            </a:endParaRPr>
          </a:p>
        </p:txBody>
      </p:sp>
      <p:sp>
        <p:nvSpPr>
          <p:cNvPr id="3" name="Slide Number Placeholder 2">
            <a:extLst>
              <a:ext uri="{FF2B5EF4-FFF2-40B4-BE49-F238E27FC236}">
                <a16:creationId xmlns:a16="http://schemas.microsoft.com/office/drawing/2014/main" id="{235B62CF-69A6-AB5B-667C-9D1DEFB0A661}"/>
              </a:ext>
            </a:extLst>
          </p:cNvPr>
          <p:cNvSpPr>
            <a:spLocks noGrp="1"/>
          </p:cNvSpPr>
          <p:nvPr>
            <p:ph type="sldNum" sz="quarter" idx="4"/>
          </p:nvPr>
        </p:nvSpPr>
        <p:spPr/>
        <p:txBody>
          <a:bodyPr/>
          <a:lstStyle/>
          <a:p>
            <a:pPr>
              <a:defRPr/>
            </a:pPr>
            <a:fld id="{D68E8870-17DE-45C4-A8DD-7644B2422933}" type="slidenum">
              <a:rPr lang="en-US" smtClean="0">
                <a:solidFill>
                  <a:srgbClr val="000000"/>
                </a:solidFill>
              </a:rPr>
              <a:pPr>
                <a:defRPr/>
              </a:pPr>
              <a:t>51</a:t>
            </a:fld>
            <a:endParaRPr lang="en-US" dirty="0">
              <a:solidFill>
                <a:srgbClr val="000000"/>
              </a:solidFill>
            </a:endParaRPr>
          </a:p>
        </p:txBody>
      </p:sp>
    </p:spTree>
    <p:extLst>
      <p:ext uri="{BB962C8B-B14F-4D97-AF65-F5344CB8AC3E}">
        <p14:creationId xmlns:p14="http://schemas.microsoft.com/office/powerpoint/2010/main" val="22211123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EMMS Framework Overview</a:t>
            </a:r>
          </a:p>
        </p:txBody>
      </p:sp>
      <p:sp>
        <p:nvSpPr>
          <p:cNvPr id="4" name="Content Placeholder 3"/>
          <p:cNvSpPr>
            <a:spLocks noGrp="1"/>
          </p:cNvSpPr>
          <p:nvPr>
            <p:ph sz="quarter" idx="11"/>
          </p:nvPr>
        </p:nvSpPr>
        <p:spPr/>
        <p:txBody>
          <a:bodyPr/>
          <a:lstStyle/>
          <a:p>
            <a:pPr marL="152397" indent="0" algn="ctr">
              <a:spcBef>
                <a:spcPts val="0"/>
              </a:spcBef>
              <a:spcAft>
                <a:spcPts val="0"/>
              </a:spcAft>
              <a:buNone/>
            </a:pPr>
            <a:endParaRPr lang="en-US" dirty="0"/>
          </a:p>
          <a:p>
            <a:pPr marL="152397" indent="0" algn="ctr">
              <a:spcBef>
                <a:spcPts val="0"/>
              </a:spcBef>
              <a:spcAft>
                <a:spcPts val="0"/>
              </a:spcAft>
              <a:buNone/>
            </a:pPr>
            <a:endParaRPr lang="en-US" dirty="0"/>
          </a:p>
          <a:p>
            <a:pPr marL="152397" indent="0" algn="ctr">
              <a:spcBef>
                <a:spcPts val="0"/>
              </a:spcBef>
              <a:spcAft>
                <a:spcPts val="0"/>
              </a:spcAft>
              <a:buNone/>
            </a:pPr>
            <a:endParaRPr lang="en-US" dirty="0"/>
          </a:p>
        </p:txBody>
      </p:sp>
      <p:pic>
        <p:nvPicPr>
          <p:cNvPr id="6" name="Picture 5">
            <a:extLst>
              <a:ext uri="{FF2B5EF4-FFF2-40B4-BE49-F238E27FC236}">
                <a16:creationId xmlns:a16="http://schemas.microsoft.com/office/drawing/2014/main" id="{CC2FBF29-3A49-B366-128B-7DB586A2CCC9}"/>
              </a:ext>
            </a:extLst>
          </p:cNvPr>
          <p:cNvPicPr>
            <a:picLocks noChangeAspect="1"/>
          </p:cNvPicPr>
          <p:nvPr/>
        </p:nvPicPr>
        <p:blipFill>
          <a:blip r:embed="rId2"/>
          <a:stretch>
            <a:fillRect/>
          </a:stretch>
        </p:blipFill>
        <p:spPr>
          <a:xfrm>
            <a:off x="9438" y="1382724"/>
            <a:ext cx="12192000" cy="4832242"/>
          </a:xfrm>
          <a:prstGeom prst="rect">
            <a:avLst/>
          </a:prstGeom>
        </p:spPr>
      </p:pic>
      <p:sp>
        <p:nvSpPr>
          <p:cNvPr id="10" name="TextBox 9">
            <a:extLst>
              <a:ext uri="{FF2B5EF4-FFF2-40B4-BE49-F238E27FC236}">
                <a16:creationId xmlns:a16="http://schemas.microsoft.com/office/drawing/2014/main" id="{0939C49E-DE7D-6998-CCFB-2FDBE507B24A}"/>
              </a:ext>
            </a:extLst>
          </p:cNvPr>
          <p:cNvSpPr txBox="1"/>
          <p:nvPr/>
        </p:nvSpPr>
        <p:spPr>
          <a:xfrm>
            <a:off x="969645" y="983146"/>
            <a:ext cx="10252710" cy="852541"/>
          </a:xfrm>
          <a:prstGeom prst="rect">
            <a:avLst/>
          </a:prstGeom>
          <a:noFill/>
        </p:spPr>
        <p:txBody>
          <a:bodyPr wrap="square">
            <a:spAutoFit/>
          </a:bodyPr>
          <a:lstStyle/>
          <a:p>
            <a:pPr marL="0" marR="0" algn="ctr">
              <a:lnSpc>
                <a:spcPct val="107000"/>
              </a:lnSpc>
              <a:spcBef>
                <a:spcPts val="0"/>
              </a:spcBef>
              <a:spcAft>
                <a:spcPts val="800"/>
              </a:spcAft>
            </a:pPr>
            <a:r>
              <a:rPr lang="en-US" sz="2400" kern="100" dirty="0">
                <a:effectLst/>
                <a:latin typeface="Arial Narrow" panose="020B0606020202030204" pitchFamily="34" charset="0"/>
                <a:ea typeface="Aptos" panose="020B0004020202020204" pitchFamily="34" charset="0"/>
                <a:cs typeface="Arial" panose="020B0604020202020204" pitchFamily="34" charset="0"/>
              </a:rPr>
              <a:t>This approach would allow the DoD to systematically analyze and evaluate how well soldiers' mental models align with established doctrine and expert recommendations.</a:t>
            </a:r>
          </a:p>
        </p:txBody>
      </p:sp>
      <p:sp>
        <p:nvSpPr>
          <p:cNvPr id="3" name="Slide Number Placeholder 2">
            <a:extLst>
              <a:ext uri="{FF2B5EF4-FFF2-40B4-BE49-F238E27FC236}">
                <a16:creationId xmlns:a16="http://schemas.microsoft.com/office/drawing/2014/main" id="{DE841DA0-68B1-80B4-CD7B-D03C25AA2FA5}"/>
              </a:ext>
            </a:extLst>
          </p:cNvPr>
          <p:cNvSpPr>
            <a:spLocks noGrp="1"/>
          </p:cNvSpPr>
          <p:nvPr>
            <p:ph type="sldNum" sz="quarter" idx="10"/>
          </p:nvPr>
        </p:nvSpPr>
        <p:spPr/>
        <p:txBody>
          <a:bodyPr/>
          <a:lstStyle/>
          <a:p>
            <a:pPr>
              <a:defRPr/>
            </a:pPr>
            <a:fld id="{D68E8870-17DE-45C4-A8DD-7644B2422933}" type="slidenum">
              <a:rPr lang="en-US" smtClean="0"/>
              <a:pPr>
                <a:defRPr/>
              </a:pPr>
              <a:t>52</a:t>
            </a:fld>
            <a:endParaRPr lang="en-US" dirty="0"/>
          </a:p>
        </p:txBody>
      </p:sp>
    </p:spTree>
    <p:extLst>
      <p:ext uri="{BB962C8B-B14F-4D97-AF65-F5344CB8AC3E}">
        <p14:creationId xmlns:p14="http://schemas.microsoft.com/office/powerpoint/2010/main" val="39100999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4" name="Content Placeholder 3"/>
          <p:cNvSpPr>
            <a:spLocks noGrp="1"/>
          </p:cNvSpPr>
          <p:nvPr>
            <p:ph sz="quarter" idx="11"/>
          </p:nvPr>
        </p:nvSpPr>
        <p:spPr>
          <a:xfrm>
            <a:off x="156808" y="989350"/>
            <a:ext cx="11531100" cy="2562743"/>
          </a:xfrm>
        </p:spPr>
        <p:txBody>
          <a:bodyPr/>
          <a:lstStyle/>
          <a:p>
            <a:pPr marL="152397" indent="0">
              <a:spcBef>
                <a:spcPts val="0"/>
              </a:spcBef>
              <a:spcAft>
                <a:spcPts val="1200"/>
              </a:spcAft>
              <a:buNone/>
            </a:pPr>
            <a:r>
              <a:rPr lang="en-US" sz="1800" dirty="0" err="1"/>
              <a:t>Iyama</a:t>
            </a:r>
            <a:r>
              <a:rPr lang="en-US" sz="1800" dirty="0"/>
              <a:t>, K., Takano, Y., Takahashi, T., &amp; Hasegawa, A. (2020). Factors associated with the intention to participate in activities during a nuclear disaster situation among firefighters. Journal of Radiation Research, 61(6), 871–875. https://doi.org/10.1093/jrr/rraa061</a:t>
            </a:r>
          </a:p>
          <a:p>
            <a:pPr marL="152397" indent="0">
              <a:spcBef>
                <a:spcPts val="0"/>
              </a:spcBef>
              <a:spcAft>
                <a:spcPts val="1200"/>
              </a:spcAft>
              <a:buNone/>
            </a:pPr>
            <a:r>
              <a:rPr kumimoji="0" lang="en-US" sz="1800" b="0" i="0" u="none" strike="noStrike" kern="0" cap="none" spc="0" normalizeH="0" baseline="0" noProof="0" dirty="0">
                <a:ln>
                  <a:noFill/>
                </a:ln>
                <a:solidFill>
                  <a:srgbClr val="000000"/>
                </a:solidFill>
                <a:effectLst/>
                <a:uLnTx/>
                <a:uFillTx/>
                <a:latin typeface="Arial Narrow" charset="0"/>
              </a:rPr>
              <a:t>Leek, A. (2023). The hidden factor: Characterizing the influence of responder mental models on the quality of radiological dispersal device incident response (Publication No. 21285) [Doctoral dissertation, Iowa State University]. Iowa State University Digital Repository. https://dr.lib.iastate.edu/bitstreams/e3fe0fed-9804-4ca1-b10a-6296ee76c383/download</a:t>
            </a:r>
          </a:p>
          <a:p>
            <a:pPr marL="152397" indent="0">
              <a:spcBef>
                <a:spcPts val="0"/>
              </a:spcBef>
              <a:spcAft>
                <a:spcPts val="1200"/>
              </a:spcAft>
              <a:buNone/>
            </a:pPr>
            <a:r>
              <a:rPr lang="en-US" sz="1800" dirty="0"/>
              <a:t>Leek, Angela E.; Keren, Nir; Blumenthal, Daniel; Irwin, William; Musolino, Stephen. (2024a). HAZMAT Technician-level Emergency Response: A Mental Model Framework for Radiological Dispersal Device (RDD) Incidents. Health Physics 127(2):p 317-325, August 2024. | DOI: 10.1097/HP.0000000000001809</a:t>
            </a:r>
          </a:p>
          <a:p>
            <a:pPr marL="152397" indent="0">
              <a:spcBef>
                <a:spcPts val="0"/>
              </a:spcBef>
              <a:spcAft>
                <a:spcPts val="1200"/>
              </a:spcAft>
              <a:buNone/>
            </a:pPr>
            <a:r>
              <a:rPr lang="en-US" sz="1800" dirty="0"/>
              <a:t>Leek, Angela, Keren, Nir, Shelley, Mack, Franke, Warren, Mosher, Gretchen, Simpson, Stephen, Rice, Timothy, &amp; Hayden, H.. (2024b). Assessing the Mental Model State of Emergency Responders in the Context of Radiological Dispersal Device (RDD) Incidents: A Multi-state Study. Health Physics. 10.1097/HP.0000000000001856. </a:t>
            </a:r>
          </a:p>
          <a:p>
            <a:pPr marL="152397" indent="0">
              <a:spcBef>
                <a:spcPts val="0"/>
              </a:spcBef>
              <a:spcAft>
                <a:spcPts val="1200"/>
              </a:spcAft>
              <a:buNone/>
            </a:pPr>
            <a:r>
              <a:rPr kumimoji="0" lang="en-US" sz="1800" b="0" i="0" u="none" strike="noStrike" kern="0" cap="none" spc="0" normalizeH="0" baseline="0" noProof="0" dirty="0">
                <a:ln>
                  <a:noFill/>
                </a:ln>
                <a:solidFill>
                  <a:srgbClr val="000000"/>
                </a:solidFill>
                <a:effectLst/>
                <a:uLnTx/>
                <a:uFillTx/>
                <a:latin typeface="Arial Narrow" charset="0"/>
              </a:rPr>
              <a:t>Leek, A., Keren, N., Shelley, M., Franke, W., Mosher, G., Simpson, S., Rice, T., &amp; Lawson, A. (2024c). Influence of Mental Model-Derived Themes on the Quality of Radiological Emergency Response by HAZMAT Technicians: Insights from a Case Study. “In Press”, Health Phys. 2024</a:t>
            </a:r>
          </a:p>
          <a:p>
            <a:pPr marL="152397" marR="0" lvl="0" indent="0" algn="l" defTabSz="914400" rtl="0" eaLnBrk="1" fontAlgn="base" latinLnBrk="0" hangingPunct="1">
              <a:lnSpc>
                <a:spcPct val="100000"/>
              </a:lnSpc>
              <a:spcBef>
                <a:spcPts val="0"/>
              </a:spcBef>
              <a:spcAft>
                <a:spcPts val="1200"/>
              </a:spcAft>
              <a:buClr>
                <a:srgbClr val="000000"/>
              </a:buClr>
              <a:buSzPct val="75000"/>
              <a:buFont typeface="Wingdings" charset="2"/>
              <a:buNone/>
              <a:tabLst/>
              <a:defRPr/>
            </a:pPr>
            <a:r>
              <a:rPr kumimoji="0" lang="en-US" sz="1800" b="0" i="0" u="none" strike="noStrike" kern="0" cap="none" spc="0" normalizeH="0" baseline="0" noProof="0" dirty="0">
                <a:ln>
                  <a:noFill/>
                </a:ln>
                <a:solidFill>
                  <a:srgbClr val="000000"/>
                </a:solidFill>
                <a:effectLst/>
                <a:uLnTx/>
                <a:uFillTx/>
                <a:latin typeface="Arial Narrow" charset="0"/>
              </a:rPr>
              <a:t>National Academies of Sciences, Engineering, and Medicine. (2023). Nuclear Terrorism: Assessment of US Strategies to Prevent, Counter, and Respond. Washington, DC: The National Academies Press. https://doi.org/10.17226/27215</a:t>
            </a:r>
          </a:p>
        </p:txBody>
      </p:sp>
      <p:sp>
        <p:nvSpPr>
          <p:cNvPr id="5" name="Slide Number Placeholder 4">
            <a:extLst>
              <a:ext uri="{FF2B5EF4-FFF2-40B4-BE49-F238E27FC236}">
                <a16:creationId xmlns:a16="http://schemas.microsoft.com/office/drawing/2014/main" id="{C36E2F9E-3AF5-0A25-914D-7674A7CD8E8D}"/>
              </a:ext>
            </a:extLst>
          </p:cNvPr>
          <p:cNvSpPr>
            <a:spLocks noGrp="1"/>
          </p:cNvSpPr>
          <p:nvPr>
            <p:ph type="sldNum" sz="quarter" idx="10"/>
          </p:nvPr>
        </p:nvSpPr>
        <p:spPr/>
        <p:txBody>
          <a:bodyPr/>
          <a:lstStyle/>
          <a:p>
            <a:pPr>
              <a:defRPr/>
            </a:pPr>
            <a:fld id="{D68E8870-17DE-45C4-A8DD-7644B2422933}" type="slidenum">
              <a:rPr lang="en-US" smtClean="0"/>
              <a:pPr>
                <a:defRPr/>
              </a:pPr>
              <a:t>53</a:t>
            </a:fld>
            <a:endParaRPr lang="en-US" dirty="0"/>
          </a:p>
        </p:txBody>
      </p:sp>
    </p:spTree>
    <p:extLst>
      <p:ext uri="{BB962C8B-B14F-4D97-AF65-F5344CB8AC3E}">
        <p14:creationId xmlns:p14="http://schemas.microsoft.com/office/powerpoint/2010/main" val="2849836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4" name="Content Placeholder 3"/>
          <p:cNvSpPr>
            <a:spLocks noGrp="1"/>
          </p:cNvSpPr>
          <p:nvPr>
            <p:ph sz="quarter" idx="11"/>
          </p:nvPr>
        </p:nvSpPr>
        <p:spPr>
          <a:xfrm>
            <a:off x="156808" y="989350"/>
            <a:ext cx="11531100" cy="2562743"/>
          </a:xfrm>
        </p:spPr>
        <p:txBody>
          <a:bodyPr/>
          <a:lstStyle/>
          <a:p>
            <a:pPr marL="152397" marR="0" lvl="0" indent="0" algn="l" defTabSz="914400" rtl="0" eaLnBrk="1" fontAlgn="base" latinLnBrk="0" hangingPunct="1">
              <a:lnSpc>
                <a:spcPct val="100000"/>
              </a:lnSpc>
              <a:spcBef>
                <a:spcPts val="0"/>
              </a:spcBef>
              <a:spcAft>
                <a:spcPts val="1200"/>
              </a:spcAft>
              <a:buClr>
                <a:srgbClr val="000000"/>
              </a:buClr>
              <a:buSzPct val="75000"/>
              <a:buFont typeface="Wingdings" charset="2"/>
              <a:buNone/>
              <a:tabLst/>
              <a:defRPr/>
            </a:pPr>
            <a:r>
              <a:rPr kumimoji="0" lang="en-US" sz="1800" b="0" i="0" u="none" strike="noStrike" kern="0" cap="none" spc="0" normalizeH="0" baseline="0" noProof="0" dirty="0">
                <a:ln>
                  <a:noFill/>
                </a:ln>
                <a:solidFill>
                  <a:srgbClr val="000000"/>
                </a:solidFill>
                <a:effectLst/>
                <a:uLnTx/>
                <a:uFillTx/>
                <a:latin typeface="Arial Narrow" charset="0"/>
              </a:rPr>
              <a:t>Norman, D. A. (2013). The design of everyday things. MIT Press.</a:t>
            </a:r>
          </a:p>
          <a:p>
            <a:pPr marL="152397" marR="0" lvl="0" indent="0" algn="l" defTabSz="914400" rtl="0" eaLnBrk="1" fontAlgn="base" latinLnBrk="0" hangingPunct="1">
              <a:lnSpc>
                <a:spcPct val="100000"/>
              </a:lnSpc>
              <a:spcBef>
                <a:spcPts val="0"/>
              </a:spcBef>
              <a:spcAft>
                <a:spcPts val="1200"/>
              </a:spcAft>
              <a:buClr>
                <a:srgbClr val="000000"/>
              </a:buClr>
              <a:buSzPct val="75000"/>
              <a:buFont typeface="Wingdings" charset="2"/>
              <a:buNone/>
              <a:tabLst/>
              <a:defRPr/>
            </a:pPr>
            <a:r>
              <a:rPr lang="en-US" sz="1800" dirty="0">
                <a:solidFill>
                  <a:srgbClr val="000000"/>
                </a:solidFill>
              </a:rPr>
              <a:t>Smith, E. C., </a:t>
            </a:r>
            <a:r>
              <a:rPr lang="en-US" sz="1800" dirty="0" err="1">
                <a:solidFill>
                  <a:srgbClr val="000000"/>
                </a:solidFill>
              </a:rPr>
              <a:t>Burkle</a:t>
            </a:r>
            <a:r>
              <a:rPr lang="en-US" sz="1800" dirty="0">
                <a:solidFill>
                  <a:srgbClr val="000000"/>
                </a:solidFill>
              </a:rPr>
              <a:t>, F. M., Jr, &amp; Archer, F. L. (2011). Fear, familiarity, and the perception of risk: a quantitative analysis of disaster-specific concerns of paramedics. Disaster medicine and public health preparedness, 5(1), 46–53. https://doi.org/10.1001/dmp.10-v4n2-hre10008</a:t>
            </a:r>
          </a:p>
          <a:p>
            <a:pPr marL="152397" marR="0" lvl="0" indent="0" algn="l" defTabSz="914400" rtl="0" eaLnBrk="1" fontAlgn="base" latinLnBrk="0" hangingPunct="1">
              <a:lnSpc>
                <a:spcPct val="100000"/>
              </a:lnSpc>
              <a:spcBef>
                <a:spcPts val="0"/>
              </a:spcBef>
              <a:spcAft>
                <a:spcPts val="1200"/>
              </a:spcAft>
              <a:buClr>
                <a:srgbClr val="000000"/>
              </a:buClr>
              <a:buSzPct val="75000"/>
              <a:buFont typeface="Wingdings" charset="2"/>
              <a:buNone/>
              <a:tabLst/>
              <a:defRPr/>
            </a:pPr>
            <a:r>
              <a:rPr lang="en-US" sz="1800" dirty="0">
                <a:solidFill>
                  <a:srgbClr val="000000"/>
                </a:solidFill>
              </a:rPr>
              <a:t>Yamada, K., Yamaguchi, I., Urata, H., &amp;amp; </a:t>
            </a:r>
            <a:r>
              <a:rPr lang="en-US" sz="1800" dirty="0" err="1">
                <a:solidFill>
                  <a:srgbClr val="000000"/>
                </a:solidFill>
              </a:rPr>
              <a:t>Hayashida</a:t>
            </a:r>
            <a:r>
              <a:rPr lang="en-US" sz="1800" dirty="0">
                <a:solidFill>
                  <a:srgbClr val="000000"/>
                </a:solidFill>
              </a:rPr>
              <a:t>, N. (2020). Survey of awareness of radiation disasters among firefighters in a Japanese prefecture without nuclear power plants. PLOS ONE, 15(7). https://doi.org/10.1371/journal.pone.023664</a:t>
            </a:r>
          </a:p>
          <a:p>
            <a:pPr marL="152397" marR="0" lvl="0" indent="0" algn="l" defTabSz="914400" rtl="0" eaLnBrk="1" fontAlgn="base" latinLnBrk="0" hangingPunct="1">
              <a:lnSpc>
                <a:spcPct val="100000"/>
              </a:lnSpc>
              <a:spcBef>
                <a:spcPts val="0"/>
              </a:spcBef>
              <a:spcAft>
                <a:spcPts val="1200"/>
              </a:spcAft>
              <a:buClr>
                <a:srgbClr val="000000"/>
              </a:buClr>
              <a:buSzPct val="75000"/>
              <a:buFont typeface="Wingdings" charset="2"/>
              <a:buNone/>
              <a:tabLst/>
              <a:defRPr/>
            </a:pPr>
            <a:endParaRPr lang="en-US" sz="1500" dirty="0">
              <a:solidFill>
                <a:srgbClr val="000000"/>
              </a:solidFill>
            </a:endParaRPr>
          </a:p>
        </p:txBody>
      </p:sp>
      <p:sp>
        <p:nvSpPr>
          <p:cNvPr id="5" name="Slide Number Placeholder 4">
            <a:extLst>
              <a:ext uri="{FF2B5EF4-FFF2-40B4-BE49-F238E27FC236}">
                <a16:creationId xmlns:a16="http://schemas.microsoft.com/office/drawing/2014/main" id="{1E79F375-A62B-19DB-12DD-48B847BFE0AC}"/>
              </a:ext>
            </a:extLst>
          </p:cNvPr>
          <p:cNvSpPr>
            <a:spLocks noGrp="1"/>
          </p:cNvSpPr>
          <p:nvPr>
            <p:ph type="sldNum" sz="quarter" idx="10"/>
          </p:nvPr>
        </p:nvSpPr>
        <p:spPr/>
        <p:txBody>
          <a:bodyPr/>
          <a:lstStyle/>
          <a:p>
            <a:pPr>
              <a:defRPr/>
            </a:pPr>
            <a:fld id="{D68E8870-17DE-45C4-A8DD-7644B2422933}" type="slidenum">
              <a:rPr lang="en-US" smtClean="0"/>
              <a:pPr>
                <a:defRPr/>
              </a:pPr>
              <a:t>54</a:t>
            </a:fld>
            <a:endParaRPr lang="en-US" dirty="0"/>
          </a:p>
        </p:txBody>
      </p:sp>
    </p:spTree>
    <p:extLst>
      <p:ext uri="{BB962C8B-B14F-4D97-AF65-F5344CB8AC3E}">
        <p14:creationId xmlns:p14="http://schemas.microsoft.com/office/powerpoint/2010/main" val="15070545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Further Discussion/Questions</a:t>
            </a:r>
          </a:p>
        </p:txBody>
      </p:sp>
      <p:pic>
        <p:nvPicPr>
          <p:cNvPr id="8" name="Content Placeholder 7" descr="Person with idea concept">
            <a:extLst>
              <a:ext uri="{FF2B5EF4-FFF2-40B4-BE49-F238E27FC236}">
                <a16:creationId xmlns:a16="http://schemas.microsoft.com/office/drawing/2014/main" id="{53DA96D3-D446-B5F6-2B57-E6B396BFE9E6}"/>
              </a:ext>
            </a:extLst>
          </p:cNvPr>
          <p:cNvPicPr>
            <a:picLocks noGrp="1" noChangeAspect="1"/>
          </p:cNvPicPr>
          <p:nvPr>
            <p:ph sz="quarter" idx="11"/>
          </p:nvPr>
        </p:nvPicPr>
        <p:blipFill>
          <a:blip r:embed="rId2" cstate="print">
            <a:extLst>
              <a:ext uri="{28A0092B-C50C-407E-A947-70E740481C1C}">
                <a14:useLocalDpi xmlns:a14="http://schemas.microsoft.com/office/drawing/2010/main" val="0"/>
              </a:ext>
            </a:extLst>
          </a:blip>
          <a:stretch>
            <a:fillRect/>
          </a:stretch>
        </p:blipFill>
        <p:spPr>
          <a:xfrm>
            <a:off x="2298304" y="1046163"/>
            <a:ext cx="7612855" cy="5075237"/>
          </a:xfrm>
        </p:spPr>
      </p:pic>
      <p:sp>
        <p:nvSpPr>
          <p:cNvPr id="4" name="Slide Number Placeholder 3">
            <a:extLst>
              <a:ext uri="{FF2B5EF4-FFF2-40B4-BE49-F238E27FC236}">
                <a16:creationId xmlns:a16="http://schemas.microsoft.com/office/drawing/2014/main" id="{F6AC9816-755D-1069-78BB-5C83E7ABEDA0}"/>
              </a:ext>
            </a:extLst>
          </p:cNvPr>
          <p:cNvSpPr>
            <a:spLocks noGrp="1"/>
          </p:cNvSpPr>
          <p:nvPr>
            <p:ph type="sldNum" sz="quarter" idx="10"/>
          </p:nvPr>
        </p:nvSpPr>
        <p:spPr/>
        <p:txBody>
          <a:bodyPr/>
          <a:lstStyle/>
          <a:p>
            <a:pPr>
              <a:defRPr/>
            </a:pPr>
            <a:fld id="{D68E8870-17DE-45C4-A8DD-7644B2422933}" type="slidenum">
              <a:rPr lang="en-US" smtClean="0"/>
              <a:pPr>
                <a:defRPr/>
              </a:pPr>
              <a:t>55</a:t>
            </a:fld>
            <a:endParaRPr lang="en-US" dirty="0"/>
          </a:p>
        </p:txBody>
      </p:sp>
    </p:spTree>
    <p:extLst>
      <p:ext uri="{BB962C8B-B14F-4D97-AF65-F5344CB8AC3E}">
        <p14:creationId xmlns:p14="http://schemas.microsoft.com/office/powerpoint/2010/main" val="26563803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 for your attention!</a:t>
            </a:r>
          </a:p>
        </p:txBody>
      </p:sp>
      <p:sp>
        <p:nvSpPr>
          <p:cNvPr id="10" name="Text Placeholder 8">
            <a:extLst>
              <a:ext uri="{FF2B5EF4-FFF2-40B4-BE49-F238E27FC236}">
                <a16:creationId xmlns:a16="http://schemas.microsoft.com/office/drawing/2014/main" id="{16F18002-F3B1-2872-4ADF-389AD4C4BC1E}"/>
              </a:ext>
            </a:extLst>
          </p:cNvPr>
          <p:cNvSpPr txBox="1">
            <a:spLocks/>
          </p:cNvSpPr>
          <p:nvPr/>
        </p:nvSpPr>
        <p:spPr>
          <a:xfrm>
            <a:off x="871093" y="1288847"/>
            <a:ext cx="10449813" cy="1229411"/>
          </a:xfrm>
          <a:prstGeom prst="rect">
            <a:avLst/>
          </a:prstGeom>
        </p:spPr>
        <p:txBody>
          <a:bodyPr/>
          <a:lstStyle>
            <a:defPPr>
              <a:defRPr lang="en-US"/>
            </a:defPPr>
            <a:lvl1pPr algn="r" rtl="0" fontAlgn="base">
              <a:spcBef>
                <a:spcPct val="0"/>
              </a:spcBef>
              <a:spcAft>
                <a:spcPct val="0"/>
              </a:spcAft>
              <a:defRPr sz="2133"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r>
              <a:rPr lang="en-US" dirty="0"/>
              <a:t>Enhancing CBRN Response Readiness using a </a:t>
            </a:r>
          </a:p>
          <a:p>
            <a:r>
              <a:rPr lang="en-US" dirty="0"/>
              <a:t>Mental Model Matrix</a:t>
            </a:r>
          </a:p>
          <a:p>
            <a:endParaRPr lang="en-US" sz="2000" dirty="0">
              <a:solidFill>
                <a:srgbClr val="00B050"/>
              </a:solidFill>
            </a:endParaRPr>
          </a:p>
          <a:p>
            <a:endParaRPr lang="en-US" dirty="0"/>
          </a:p>
          <a:p>
            <a:endParaRPr lang="en-US" dirty="0"/>
          </a:p>
        </p:txBody>
      </p:sp>
      <p:sp>
        <p:nvSpPr>
          <p:cNvPr id="11" name="Text Placeholder 9">
            <a:extLst>
              <a:ext uri="{FF2B5EF4-FFF2-40B4-BE49-F238E27FC236}">
                <a16:creationId xmlns:a16="http://schemas.microsoft.com/office/drawing/2014/main" id="{84691FD3-F423-6FC6-1B3E-CF59E32CA94A}"/>
              </a:ext>
            </a:extLst>
          </p:cNvPr>
          <p:cNvSpPr txBox="1">
            <a:spLocks/>
          </p:cNvSpPr>
          <p:nvPr/>
        </p:nvSpPr>
        <p:spPr bwMode="auto">
          <a:xfrm>
            <a:off x="871093" y="2010906"/>
            <a:ext cx="8478838" cy="193412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buNone/>
            </a:pPr>
            <a:r>
              <a:rPr lang="en-US" sz="2000" kern="0" dirty="0">
                <a:latin typeface="Arial Narrow" pitchFamily="34" charset="0"/>
              </a:rPr>
              <a:t>Angela Leek, Ph.D., CHP</a:t>
            </a:r>
          </a:p>
          <a:p>
            <a:pPr marL="0" indent="0">
              <a:spcBef>
                <a:spcPts val="300"/>
              </a:spcBef>
              <a:buNone/>
            </a:pPr>
            <a:r>
              <a:rPr lang="en-US" sz="1800" kern="0" dirty="0">
                <a:latin typeface="Arial Narrow" pitchFamily="34" charset="0"/>
              </a:rPr>
              <a:t>Summit Exercises and Training LLC and Iowa State University</a:t>
            </a:r>
          </a:p>
          <a:p>
            <a:pPr marL="0" indent="0">
              <a:spcBef>
                <a:spcPts val="300"/>
              </a:spcBef>
              <a:buNone/>
            </a:pPr>
            <a:r>
              <a:rPr lang="en-US" sz="1600" kern="0" dirty="0">
                <a:latin typeface="Arial Narrow" pitchFamily="34" charset="0"/>
              </a:rPr>
              <a:t>angelaleek@summitet.com</a:t>
            </a:r>
          </a:p>
          <a:p>
            <a:pPr marL="0" indent="0">
              <a:spcBef>
                <a:spcPts val="300"/>
              </a:spcBef>
              <a:buNone/>
            </a:pPr>
            <a:r>
              <a:rPr lang="en-US" sz="1600" kern="0" dirty="0">
                <a:latin typeface="Arial Narrow" pitchFamily="34" charset="0"/>
              </a:rPr>
              <a:t>aleek@iastate.edu</a:t>
            </a:r>
          </a:p>
          <a:p>
            <a:pPr marL="0" indent="0">
              <a:spcBef>
                <a:spcPts val="300"/>
              </a:spcBef>
              <a:buNone/>
            </a:pPr>
            <a:endParaRPr lang="en-US" sz="1600" kern="0" dirty="0">
              <a:latin typeface="Arial Narrow" pitchFamily="34" charset="0"/>
            </a:endParaRPr>
          </a:p>
          <a:p>
            <a:pPr marL="0" indent="0">
              <a:buNone/>
            </a:pPr>
            <a:r>
              <a:rPr lang="en-US" sz="2000" kern="0" dirty="0">
                <a:latin typeface="Arial Narrow" pitchFamily="34" charset="0"/>
              </a:rPr>
              <a:t>Jeff Skinner, M.D.</a:t>
            </a:r>
          </a:p>
          <a:p>
            <a:pPr marL="0" indent="0">
              <a:spcBef>
                <a:spcPts val="300"/>
              </a:spcBef>
              <a:buNone/>
            </a:pPr>
            <a:r>
              <a:rPr lang="en-US" sz="1800" kern="0" dirty="0">
                <a:latin typeface="Arial Narrow" pitchFamily="34" charset="0"/>
              </a:rPr>
              <a:t>Summit Exercises and Training LLC</a:t>
            </a:r>
          </a:p>
          <a:p>
            <a:pPr marL="0" indent="0">
              <a:spcBef>
                <a:spcPts val="300"/>
              </a:spcBef>
              <a:buNone/>
            </a:pPr>
            <a:r>
              <a:rPr lang="en-US" sz="1600" kern="0" dirty="0">
                <a:latin typeface="Arial Narrow" pitchFamily="34" charset="0"/>
              </a:rPr>
              <a:t>jeffskinner@summitet.com</a:t>
            </a:r>
          </a:p>
          <a:p>
            <a:pPr marL="0" indent="0">
              <a:spcBef>
                <a:spcPts val="300"/>
              </a:spcBef>
              <a:buNone/>
            </a:pPr>
            <a:endParaRPr lang="en-US" sz="1600" kern="0" dirty="0">
              <a:latin typeface="Arial Narrow" pitchFamily="34" charset="0"/>
            </a:endParaRPr>
          </a:p>
          <a:p>
            <a:pPr marL="0" indent="0">
              <a:buNone/>
            </a:pPr>
            <a:r>
              <a:rPr lang="en-US" sz="2000" kern="0" dirty="0">
                <a:latin typeface="Arial Narrow" pitchFamily="34" charset="0"/>
              </a:rPr>
              <a:t>Nir Keren, Ph.D.</a:t>
            </a:r>
          </a:p>
          <a:p>
            <a:pPr marL="0" indent="0">
              <a:spcBef>
                <a:spcPts val="300"/>
              </a:spcBef>
              <a:buNone/>
            </a:pPr>
            <a:r>
              <a:rPr lang="en-US" sz="1800" kern="0" dirty="0">
                <a:latin typeface="Arial Narrow" pitchFamily="34" charset="0"/>
              </a:rPr>
              <a:t>Iowa State University</a:t>
            </a:r>
          </a:p>
          <a:p>
            <a:pPr marL="0" indent="0">
              <a:spcBef>
                <a:spcPts val="300"/>
              </a:spcBef>
              <a:buNone/>
            </a:pPr>
            <a:r>
              <a:rPr lang="en-US" sz="1600" kern="0" dirty="0">
                <a:latin typeface="Arial Narrow" pitchFamily="34" charset="0"/>
              </a:rPr>
              <a:t>nir@iastate.edu</a:t>
            </a:r>
          </a:p>
          <a:p>
            <a:endParaRPr lang="en-US" kern="0" dirty="0"/>
          </a:p>
        </p:txBody>
      </p:sp>
      <p:sp>
        <p:nvSpPr>
          <p:cNvPr id="4" name="Slide Number Placeholder 3">
            <a:extLst>
              <a:ext uri="{FF2B5EF4-FFF2-40B4-BE49-F238E27FC236}">
                <a16:creationId xmlns:a16="http://schemas.microsoft.com/office/drawing/2014/main" id="{AF3CC970-35F4-C66A-1A67-207B0BDC979A}"/>
              </a:ext>
            </a:extLst>
          </p:cNvPr>
          <p:cNvSpPr>
            <a:spLocks noGrp="1"/>
          </p:cNvSpPr>
          <p:nvPr>
            <p:ph type="sldNum" sz="quarter" idx="10"/>
          </p:nvPr>
        </p:nvSpPr>
        <p:spPr/>
        <p:txBody>
          <a:bodyPr/>
          <a:lstStyle/>
          <a:p>
            <a:pPr>
              <a:defRPr/>
            </a:pPr>
            <a:fld id="{D68E8870-17DE-45C4-A8DD-7644B2422933}" type="slidenum">
              <a:rPr lang="en-US" smtClean="0"/>
              <a:pPr>
                <a:defRPr/>
              </a:pPr>
              <a:t>56</a:t>
            </a:fld>
            <a:endParaRPr lang="en-US" dirty="0"/>
          </a:p>
        </p:txBody>
      </p:sp>
    </p:spTree>
    <p:extLst>
      <p:ext uri="{BB962C8B-B14F-4D97-AF65-F5344CB8AC3E}">
        <p14:creationId xmlns:p14="http://schemas.microsoft.com/office/powerpoint/2010/main" val="815852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7039" y="19792"/>
            <a:ext cx="7416800" cy="795130"/>
          </a:xfrm>
        </p:spPr>
        <p:txBody>
          <a:bodyPr/>
          <a:lstStyle/>
          <a:p>
            <a:r>
              <a:rPr lang="en-US" dirty="0"/>
              <a:t>Real-world evidence of potential impacts to response</a:t>
            </a:r>
          </a:p>
        </p:txBody>
      </p:sp>
      <p:sp>
        <p:nvSpPr>
          <p:cNvPr id="5" name="Content Placeholder 4">
            <a:extLst>
              <a:ext uri="{FF2B5EF4-FFF2-40B4-BE49-F238E27FC236}">
                <a16:creationId xmlns:a16="http://schemas.microsoft.com/office/drawing/2014/main" id="{03CE99D1-F3CA-CE2C-E4AD-10711E4E52D5}"/>
              </a:ext>
            </a:extLst>
          </p:cNvPr>
          <p:cNvSpPr>
            <a:spLocks noGrp="1"/>
          </p:cNvSpPr>
          <p:nvPr>
            <p:ph sz="quarter" idx="11"/>
          </p:nvPr>
        </p:nvSpPr>
        <p:spPr>
          <a:xfrm>
            <a:off x="344755" y="1058145"/>
            <a:ext cx="11521367" cy="5662695"/>
          </a:xfrm>
        </p:spPr>
        <p:txBody>
          <a:bodyPr/>
          <a:lstStyle/>
          <a:p>
            <a:pPr>
              <a:spcAft>
                <a:spcPts val="0"/>
              </a:spcAft>
            </a:pPr>
            <a:r>
              <a:rPr lang="en-US" sz="2400" dirty="0"/>
              <a:t>Fukushima Daiichi nuclear power plant accident (2011)</a:t>
            </a:r>
          </a:p>
          <a:p>
            <a:pPr lvl="1">
              <a:spcAft>
                <a:spcPts val="600"/>
              </a:spcAft>
            </a:pPr>
            <a:r>
              <a:rPr lang="en-US" sz="2000" dirty="0"/>
              <a:t>70% of responders reported low confidence in their capabilities</a:t>
            </a:r>
          </a:p>
          <a:p>
            <a:pPr lvl="1">
              <a:spcAft>
                <a:spcPts val="600"/>
              </a:spcAft>
            </a:pPr>
            <a:r>
              <a:rPr lang="en-US" sz="2000" dirty="0"/>
              <a:t>78% indicated a willingness to respond without hesitation</a:t>
            </a:r>
          </a:p>
          <a:p>
            <a:pPr lvl="2">
              <a:spcAft>
                <a:spcPts val="600"/>
              </a:spcAft>
            </a:pPr>
            <a:r>
              <a:rPr lang="en-US" sz="1600" dirty="0"/>
              <a:t>Impacted by marital status, self-confidence, incentive, and family understanding</a:t>
            </a:r>
          </a:p>
          <a:p>
            <a:pPr marL="0" indent="0" algn="r">
              <a:spcAft>
                <a:spcPts val="0"/>
              </a:spcAft>
              <a:buNone/>
            </a:pPr>
            <a:r>
              <a:rPr lang="en-US" sz="1200" dirty="0"/>
              <a:t>									(Yamada et al., 2020 and </a:t>
            </a:r>
            <a:r>
              <a:rPr lang="en-US" sz="1200" dirty="0" err="1"/>
              <a:t>Iyama</a:t>
            </a:r>
            <a:r>
              <a:rPr lang="en-US" sz="1200" dirty="0"/>
              <a:t> et al., 2020)</a:t>
            </a:r>
          </a:p>
          <a:p>
            <a:pPr>
              <a:spcAft>
                <a:spcPts val="0"/>
              </a:spcAft>
            </a:pPr>
            <a:r>
              <a:rPr lang="en-US" sz="2400" dirty="0"/>
              <a:t>Paramedics and willingness to respond</a:t>
            </a:r>
          </a:p>
          <a:p>
            <a:pPr lvl="1">
              <a:spcAft>
                <a:spcPts val="600"/>
              </a:spcAft>
            </a:pPr>
            <a:r>
              <a:rPr lang="en-US" sz="2000" dirty="0"/>
              <a:t>Forty incident types presented across natural and terrorism related incidents</a:t>
            </a:r>
          </a:p>
          <a:p>
            <a:pPr lvl="1">
              <a:spcAft>
                <a:spcPts val="600"/>
              </a:spcAft>
            </a:pPr>
            <a:r>
              <a:rPr lang="en-US" sz="2000" dirty="0"/>
              <a:t>Nuclear and radiological were categorized as most unfamiliar and invoked the most fear</a:t>
            </a:r>
          </a:p>
          <a:p>
            <a:pPr marL="0" indent="0" algn="r">
              <a:spcAft>
                <a:spcPts val="0"/>
              </a:spcAft>
              <a:buNone/>
            </a:pPr>
            <a:r>
              <a:rPr lang="en-US" sz="1200" dirty="0"/>
              <a:t>											(Smith et al., 2011)</a:t>
            </a:r>
          </a:p>
          <a:p>
            <a:pPr>
              <a:spcAft>
                <a:spcPts val="0"/>
              </a:spcAft>
            </a:pPr>
            <a:r>
              <a:rPr lang="en-US" sz="2400" dirty="0"/>
              <a:t>Healthcare workers willingness to respond</a:t>
            </a:r>
          </a:p>
          <a:p>
            <a:pPr lvl="1">
              <a:spcAft>
                <a:spcPts val="600"/>
              </a:spcAft>
            </a:pPr>
            <a:r>
              <a:rPr lang="en-US" sz="2000" dirty="0"/>
              <a:t>90% willing to respond to natural disasters</a:t>
            </a:r>
          </a:p>
          <a:p>
            <a:pPr lvl="1">
              <a:spcAft>
                <a:spcPts val="600"/>
              </a:spcAft>
            </a:pPr>
            <a:r>
              <a:rPr lang="en-US" sz="2000" dirty="0"/>
              <a:t>Reduced to 40% for disasters involving radiological or nuclear</a:t>
            </a:r>
          </a:p>
          <a:p>
            <a:pPr marL="76199" indent="0" algn="r">
              <a:spcAft>
                <a:spcPts val="600"/>
              </a:spcAft>
              <a:buNone/>
            </a:pPr>
            <a:r>
              <a:rPr lang="en-US" sz="1200" dirty="0"/>
              <a:t>											(</a:t>
            </a:r>
            <a:r>
              <a:rPr lang="en-US" sz="1200" dirty="0" err="1"/>
              <a:t>Lanzilotti</a:t>
            </a:r>
            <a:r>
              <a:rPr lang="en-US" sz="1200" dirty="0"/>
              <a:t> et al., 2011)</a:t>
            </a:r>
          </a:p>
          <a:p>
            <a:pPr lvl="1">
              <a:spcAft>
                <a:spcPts val="600"/>
              </a:spcAft>
            </a:pPr>
            <a:endParaRPr lang="en-US" sz="2000" dirty="0"/>
          </a:p>
        </p:txBody>
      </p:sp>
      <p:sp>
        <p:nvSpPr>
          <p:cNvPr id="3" name="Slide Number Placeholder 2">
            <a:extLst>
              <a:ext uri="{FF2B5EF4-FFF2-40B4-BE49-F238E27FC236}">
                <a16:creationId xmlns:a16="http://schemas.microsoft.com/office/drawing/2014/main" id="{0247C259-B469-F58B-9385-D96976847437}"/>
              </a:ext>
            </a:extLst>
          </p:cNvPr>
          <p:cNvSpPr>
            <a:spLocks noGrp="1"/>
          </p:cNvSpPr>
          <p:nvPr>
            <p:ph type="sldNum" sz="quarter" idx="10"/>
          </p:nvPr>
        </p:nvSpPr>
        <p:spPr/>
        <p:txBody>
          <a:bodyPr/>
          <a:lstStyle/>
          <a:p>
            <a:pPr>
              <a:defRPr/>
            </a:pPr>
            <a:fld id="{D68E8870-17DE-45C4-A8DD-7644B2422933}" type="slidenum">
              <a:rPr lang="en-US" smtClean="0"/>
              <a:pPr>
                <a:defRPr/>
              </a:pPr>
              <a:t>6</a:t>
            </a:fld>
            <a:endParaRPr lang="en-US" dirty="0"/>
          </a:p>
        </p:txBody>
      </p:sp>
    </p:spTree>
    <p:extLst>
      <p:ext uri="{BB962C8B-B14F-4D97-AF65-F5344CB8AC3E}">
        <p14:creationId xmlns:p14="http://schemas.microsoft.com/office/powerpoint/2010/main" val="1486530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4707" y="0"/>
            <a:ext cx="8461461" cy="795130"/>
          </a:xfrm>
        </p:spPr>
        <p:txBody>
          <a:bodyPr/>
          <a:lstStyle/>
          <a:p>
            <a:r>
              <a:rPr lang="en-US" dirty="0"/>
              <a:t>What causes Fear and Misconceptions About Radiation Risks?</a:t>
            </a:r>
          </a:p>
        </p:txBody>
      </p:sp>
      <p:grpSp>
        <p:nvGrpSpPr>
          <p:cNvPr id="17" name="Group 16">
            <a:extLst>
              <a:ext uri="{FF2B5EF4-FFF2-40B4-BE49-F238E27FC236}">
                <a16:creationId xmlns:a16="http://schemas.microsoft.com/office/drawing/2014/main" id="{53A76685-9F82-AA13-695C-9FEFA3AA7D5A}"/>
              </a:ext>
            </a:extLst>
          </p:cNvPr>
          <p:cNvGrpSpPr/>
          <p:nvPr/>
        </p:nvGrpSpPr>
        <p:grpSpPr>
          <a:xfrm>
            <a:off x="0" y="914400"/>
            <a:ext cx="7936540" cy="5252170"/>
            <a:chOff x="0" y="274640"/>
            <a:chExt cx="7936540" cy="6143390"/>
          </a:xfrm>
        </p:grpSpPr>
        <p:pic>
          <p:nvPicPr>
            <p:cNvPr id="18" name="Picture 17" descr="A blue silhouette of a head with gears&#10;&#10;Description automatically generated">
              <a:extLst>
                <a:ext uri="{FF2B5EF4-FFF2-40B4-BE49-F238E27FC236}">
                  <a16:creationId xmlns:a16="http://schemas.microsoft.com/office/drawing/2014/main" id="{8CE4D9B6-F495-E504-DA9C-1567BBFFBDD4}"/>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2082354"/>
              <a:ext cx="2060497" cy="2193716"/>
            </a:xfrm>
            <a:prstGeom prst="rect">
              <a:avLst/>
            </a:prstGeom>
          </p:spPr>
        </p:pic>
        <p:pic>
          <p:nvPicPr>
            <p:cNvPr id="19" name="Picture 18" descr="Earth as a particle with gold and blue">
              <a:extLst>
                <a:ext uri="{FF2B5EF4-FFF2-40B4-BE49-F238E27FC236}">
                  <a16:creationId xmlns:a16="http://schemas.microsoft.com/office/drawing/2014/main" id="{F5648D68-69BE-E2C1-8D9B-3C61852B1832}"/>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17197" t="573" r="14599" b="3166"/>
            <a:stretch/>
          </p:blipFill>
          <p:spPr>
            <a:xfrm>
              <a:off x="5774125" y="2234647"/>
              <a:ext cx="2093439" cy="1951397"/>
            </a:xfrm>
            <a:prstGeom prst="ellipse">
              <a:avLst/>
            </a:prstGeom>
            <a:ln>
              <a:noFill/>
            </a:ln>
            <a:effectLst>
              <a:softEdge rad="112500"/>
            </a:effectLst>
          </p:spPr>
        </p:pic>
        <p:sp>
          <p:nvSpPr>
            <p:cNvPr id="20" name="TextBox 19">
              <a:extLst>
                <a:ext uri="{FF2B5EF4-FFF2-40B4-BE49-F238E27FC236}">
                  <a16:creationId xmlns:a16="http://schemas.microsoft.com/office/drawing/2014/main" id="{C4EE5888-10A3-41CA-D5B9-9A56143A2034}"/>
                </a:ext>
              </a:extLst>
            </p:cNvPr>
            <p:cNvSpPr txBox="1"/>
            <p:nvPr/>
          </p:nvSpPr>
          <p:spPr>
            <a:xfrm>
              <a:off x="2552607" y="5679366"/>
              <a:ext cx="2346636" cy="73866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Segoe UI"/>
                </a:rPr>
                <a:t>Used to develop predictions, decision, expectations</a:t>
              </a:r>
            </a:p>
          </p:txBody>
        </p:sp>
        <p:sp>
          <p:nvSpPr>
            <p:cNvPr id="21" name="TextBox 20">
              <a:extLst>
                <a:ext uri="{FF2B5EF4-FFF2-40B4-BE49-F238E27FC236}">
                  <a16:creationId xmlns:a16="http://schemas.microsoft.com/office/drawing/2014/main" id="{2DA252E8-1BCD-0015-7A6D-B7616B9567D5}"/>
                </a:ext>
              </a:extLst>
            </p:cNvPr>
            <p:cNvSpPr txBox="1"/>
            <p:nvPr/>
          </p:nvSpPr>
          <p:spPr>
            <a:xfrm>
              <a:off x="132321" y="4078084"/>
              <a:ext cx="1892892" cy="73866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Segoe UI"/>
                </a:rPr>
                <a:t>Mental Models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Segoe UI"/>
                </a:rPr>
                <a:t>(what do I think will happen)</a:t>
              </a:r>
            </a:p>
          </p:txBody>
        </p:sp>
        <p:pic>
          <p:nvPicPr>
            <p:cNvPr id="22" name="Graphic 21" descr="Decision chart with solid fill">
              <a:extLst>
                <a:ext uri="{FF2B5EF4-FFF2-40B4-BE49-F238E27FC236}">
                  <a16:creationId xmlns:a16="http://schemas.microsoft.com/office/drawing/2014/main" id="{4AA33625-1AC1-EBA3-9E44-C44AD0A7FEA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57780" y="4703043"/>
              <a:ext cx="923010" cy="914400"/>
            </a:xfrm>
            <a:prstGeom prst="rect">
              <a:avLst/>
            </a:prstGeom>
          </p:spPr>
        </p:pic>
        <p:sp>
          <p:nvSpPr>
            <p:cNvPr id="23" name="TextBox 22">
              <a:extLst>
                <a:ext uri="{FF2B5EF4-FFF2-40B4-BE49-F238E27FC236}">
                  <a16:creationId xmlns:a16="http://schemas.microsoft.com/office/drawing/2014/main" id="{D8B97C4E-0B2B-DA76-5321-88E31BE70D84}"/>
                </a:ext>
              </a:extLst>
            </p:cNvPr>
            <p:cNvSpPr txBox="1"/>
            <p:nvPr/>
          </p:nvSpPr>
          <p:spPr>
            <a:xfrm>
              <a:off x="5589904" y="4282815"/>
              <a:ext cx="2346636"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Segoe UI"/>
                </a:rPr>
                <a:t>Reality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Segoe UI"/>
                </a:rPr>
                <a:t>(what really happens)</a:t>
              </a:r>
            </a:p>
          </p:txBody>
        </p:sp>
        <p:pic>
          <p:nvPicPr>
            <p:cNvPr id="24" name="Graphic 23" descr="Influencer with solid fill">
              <a:extLst>
                <a:ext uri="{FF2B5EF4-FFF2-40B4-BE49-F238E27FC236}">
                  <a16:creationId xmlns:a16="http://schemas.microsoft.com/office/drawing/2014/main" id="{E33BE25E-5D96-A792-3C49-3A3E7228668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33347" y="274640"/>
              <a:ext cx="923010" cy="914400"/>
            </a:xfrm>
            <a:prstGeom prst="rect">
              <a:avLst/>
            </a:prstGeom>
          </p:spPr>
        </p:pic>
        <p:sp>
          <p:nvSpPr>
            <p:cNvPr id="25" name="TextBox 24">
              <a:extLst>
                <a:ext uri="{FF2B5EF4-FFF2-40B4-BE49-F238E27FC236}">
                  <a16:creationId xmlns:a16="http://schemas.microsoft.com/office/drawing/2014/main" id="{DD264525-5E1A-A224-34E5-CB38872B1DB4}"/>
                </a:ext>
              </a:extLst>
            </p:cNvPr>
            <p:cNvSpPr txBox="1"/>
            <p:nvPr/>
          </p:nvSpPr>
          <p:spPr>
            <a:xfrm>
              <a:off x="2920141" y="1112096"/>
              <a:ext cx="2019393"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Segoe UI"/>
                </a:rPr>
                <a:t>Insights influence mental model</a:t>
              </a:r>
            </a:p>
          </p:txBody>
        </p:sp>
        <p:cxnSp>
          <p:nvCxnSpPr>
            <p:cNvPr id="26" name="Connector: Curved 25">
              <a:extLst>
                <a:ext uri="{FF2B5EF4-FFF2-40B4-BE49-F238E27FC236}">
                  <a16:creationId xmlns:a16="http://schemas.microsoft.com/office/drawing/2014/main" id="{46AB846E-1295-D78F-F9BD-957631394FCF}"/>
                </a:ext>
              </a:extLst>
            </p:cNvPr>
            <p:cNvCxnSpPr>
              <a:cxnSpLocks/>
              <a:stCxn id="21" idx="2"/>
              <a:endCxn id="20" idx="1"/>
            </p:cNvCxnSpPr>
            <p:nvPr/>
          </p:nvCxnSpPr>
          <p:spPr>
            <a:xfrm rot="16200000" flipH="1">
              <a:off x="1199712" y="4695803"/>
              <a:ext cx="1231950" cy="1473840"/>
            </a:xfrm>
            <a:prstGeom prst="curvedConnector2">
              <a:avLst/>
            </a:prstGeom>
            <a:noFill/>
            <a:ln w="76200" cap="flat" cmpd="sng" algn="ctr">
              <a:solidFill>
                <a:srgbClr val="3081AC">
                  <a:lumMod val="75000"/>
                </a:srgbClr>
              </a:solidFill>
              <a:prstDash val="solid"/>
              <a:tailEnd type="triangle"/>
            </a:ln>
            <a:effectLst/>
          </p:spPr>
        </p:cxnSp>
        <p:cxnSp>
          <p:nvCxnSpPr>
            <p:cNvPr id="27" name="Connector: Curved 26">
              <a:extLst>
                <a:ext uri="{FF2B5EF4-FFF2-40B4-BE49-F238E27FC236}">
                  <a16:creationId xmlns:a16="http://schemas.microsoft.com/office/drawing/2014/main" id="{C3E6A3ED-18E8-CC8A-FD22-18398091217A}"/>
                </a:ext>
              </a:extLst>
            </p:cNvPr>
            <p:cNvCxnSpPr>
              <a:cxnSpLocks/>
              <a:stCxn id="20" idx="3"/>
              <a:endCxn id="23" idx="2"/>
            </p:cNvCxnSpPr>
            <p:nvPr/>
          </p:nvCxnSpPr>
          <p:spPr>
            <a:xfrm flipV="1">
              <a:off x="4899243" y="4806035"/>
              <a:ext cx="1863979" cy="1242663"/>
            </a:xfrm>
            <a:prstGeom prst="curvedConnector2">
              <a:avLst/>
            </a:prstGeom>
            <a:noFill/>
            <a:ln w="76200" cap="flat" cmpd="sng" algn="ctr">
              <a:solidFill>
                <a:srgbClr val="3081AC">
                  <a:lumMod val="75000"/>
                </a:srgbClr>
              </a:solidFill>
              <a:prstDash val="solid"/>
              <a:tailEnd type="triangle"/>
            </a:ln>
            <a:effectLst/>
          </p:spPr>
        </p:cxnSp>
        <p:cxnSp>
          <p:nvCxnSpPr>
            <p:cNvPr id="28" name="Connector: Curved 27">
              <a:extLst>
                <a:ext uri="{FF2B5EF4-FFF2-40B4-BE49-F238E27FC236}">
                  <a16:creationId xmlns:a16="http://schemas.microsoft.com/office/drawing/2014/main" id="{BFF5A671-C5C9-8132-043B-0C90572702CB}"/>
                </a:ext>
              </a:extLst>
            </p:cNvPr>
            <p:cNvCxnSpPr>
              <a:cxnSpLocks/>
              <a:stCxn id="19" idx="0"/>
              <a:endCxn id="25" idx="3"/>
            </p:cNvCxnSpPr>
            <p:nvPr/>
          </p:nvCxnSpPr>
          <p:spPr>
            <a:xfrm rot="16200000" flipV="1">
              <a:off x="5449720" y="863521"/>
              <a:ext cx="860941" cy="1881311"/>
            </a:xfrm>
            <a:prstGeom prst="curvedConnector2">
              <a:avLst/>
            </a:prstGeom>
            <a:noFill/>
            <a:ln w="76200" cap="flat" cmpd="sng" algn="ctr">
              <a:solidFill>
                <a:srgbClr val="3081AC">
                  <a:lumMod val="75000"/>
                </a:srgbClr>
              </a:solidFill>
              <a:prstDash val="solid"/>
              <a:tailEnd type="triangle"/>
            </a:ln>
            <a:effectLst/>
          </p:spPr>
        </p:cxnSp>
        <p:cxnSp>
          <p:nvCxnSpPr>
            <p:cNvPr id="29" name="Connector: Curved 28">
              <a:extLst>
                <a:ext uri="{FF2B5EF4-FFF2-40B4-BE49-F238E27FC236}">
                  <a16:creationId xmlns:a16="http://schemas.microsoft.com/office/drawing/2014/main" id="{37DE1BB8-38C5-8304-8FD3-36BEAFB8BBD6}"/>
                </a:ext>
              </a:extLst>
            </p:cNvPr>
            <p:cNvCxnSpPr>
              <a:cxnSpLocks/>
              <a:endCxn id="18" idx="0"/>
            </p:cNvCxnSpPr>
            <p:nvPr/>
          </p:nvCxnSpPr>
          <p:spPr>
            <a:xfrm rot="10800000" flipV="1">
              <a:off x="1030250" y="1263082"/>
              <a:ext cx="1789577" cy="819271"/>
            </a:xfrm>
            <a:prstGeom prst="curvedConnector2">
              <a:avLst/>
            </a:prstGeom>
            <a:noFill/>
            <a:ln w="76200" cap="flat" cmpd="sng" algn="ctr">
              <a:solidFill>
                <a:srgbClr val="3081AC">
                  <a:lumMod val="75000"/>
                </a:srgbClr>
              </a:solidFill>
              <a:prstDash val="solid"/>
              <a:tailEnd type="triangle"/>
            </a:ln>
            <a:effectLst/>
          </p:spPr>
        </p:cxnSp>
      </p:grpSp>
      <p:sp>
        <p:nvSpPr>
          <p:cNvPr id="30" name="TextBox 29">
            <a:extLst>
              <a:ext uri="{FF2B5EF4-FFF2-40B4-BE49-F238E27FC236}">
                <a16:creationId xmlns:a16="http://schemas.microsoft.com/office/drawing/2014/main" id="{5BC7052B-71B9-FB30-1B67-9ED1F8F5C78A}"/>
              </a:ext>
            </a:extLst>
          </p:cNvPr>
          <p:cNvSpPr txBox="1"/>
          <p:nvPr/>
        </p:nvSpPr>
        <p:spPr>
          <a:xfrm>
            <a:off x="7867564" y="1093996"/>
            <a:ext cx="4068746"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rPr>
              <a:t>If mental models are built from accurate and comprehensive information, they will serve well.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rPr>
              <a:t>If they are built with gaps in understanding or fed with improper beliefs or biases, they may cause errors in judgement or action.</a:t>
            </a:r>
          </a:p>
        </p:txBody>
      </p:sp>
      <p:sp>
        <p:nvSpPr>
          <p:cNvPr id="31" name="TextBox 30">
            <a:extLst>
              <a:ext uri="{FF2B5EF4-FFF2-40B4-BE49-F238E27FC236}">
                <a16:creationId xmlns:a16="http://schemas.microsoft.com/office/drawing/2014/main" id="{DB4F17FB-C2D2-A5D9-82D9-F90A966E8123}"/>
              </a:ext>
            </a:extLst>
          </p:cNvPr>
          <p:cNvSpPr txBox="1"/>
          <p:nvPr/>
        </p:nvSpPr>
        <p:spPr>
          <a:xfrm>
            <a:off x="7681176" y="4946940"/>
            <a:ext cx="430861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anose="020B0606020202030204" pitchFamily="34" charset="0"/>
              </a:rPr>
              <a:t>Can you see any component of this mental model system missing from radiation incident response?</a:t>
            </a:r>
          </a:p>
        </p:txBody>
      </p:sp>
      <p:sp>
        <p:nvSpPr>
          <p:cNvPr id="3" name="Slide Number Placeholder 2">
            <a:extLst>
              <a:ext uri="{FF2B5EF4-FFF2-40B4-BE49-F238E27FC236}">
                <a16:creationId xmlns:a16="http://schemas.microsoft.com/office/drawing/2014/main" id="{2246B779-8F2A-CF8A-4113-058B1B26F00E}"/>
              </a:ext>
            </a:extLst>
          </p:cNvPr>
          <p:cNvSpPr>
            <a:spLocks noGrp="1"/>
          </p:cNvSpPr>
          <p:nvPr>
            <p:ph type="sldNum" sz="quarter" idx="10"/>
          </p:nvPr>
        </p:nvSpPr>
        <p:spPr/>
        <p:txBody>
          <a:bodyPr/>
          <a:lstStyle/>
          <a:p>
            <a:pPr>
              <a:defRPr/>
            </a:pPr>
            <a:fld id="{D68E8870-17DE-45C4-A8DD-7644B2422933}" type="slidenum">
              <a:rPr lang="en-US" smtClean="0"/>
              <a:pPr>
                <a:defRPr/>
              </a:pPr>
              <a:t>7</a:t>
            </a:fld>
            <a:endParaRPr lang="en-US" dirty="0"/>
          </a:p>
        </p:txBody>
      </p:sp>
    </p:spTree>
    <p:extLst>
      <p:ext uri="{BB962C8B-B14F-4D97-AF65-F5344CB8AC3E}">
        <p14:creationId xmlns:p14="http://schemas.microsoft.com/office/powerpoint/2010/main" val="1329865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4707" y="0"/>
            <a:ext cx="8461461" cy="795130"/>
          </a:xfrm>
        </p:spPr>
        <p:txBody>
          <a:bodyPr/>
          <a:lstStyle/>
          <a:p>
            <a:r>
              <a:rPr lang="en-US" dirty="0"/>
              <a:t>Mental Model Overview</a:t>
            </a:r>
          </a:p>
        </p:txBody>
      </p:sp>
      <p:sp>
        <p:nvSpPr>
          <p:cNvPr id="4" name="Text Placeholder 6">
            <a:extLst>
              <a:ext uri="{FF2B5EF4-FFF2-40B4-BE49-F238E27FC236}">
                <a16:creationId xmlns:a16="http://schemas.microsoft.com/office/drawing/2014/main" id="{B44590E1-052D-D30F-8F80-FDD24E01E87E}"/>
              </a:ext>
            </a:extLst>
          </p:cNvPr>
          <p:cNvSpPr txBox="1">
            <a:spLocks/>
          </p:cNvSpPr>
          <p:nvPr/>
        </p:nvSpPr>
        <p:spPr>
          <a:xfrm>
            <a:off x="211514" y="1205838"/>
            <a:ext cx="4790441" cy="3118803"/>
          </a:xfrm>
          <a:prstGeom prst="rect">
            <a:avLst/>
          </a:prstGeom>
        </p:spPr>
        <p:txBody>
          <a:bodyPr vert="horz" wrap="square" lIns="91440" tIns="45720" rIns="91440" bIns="45720" rtlCol="0" anchor="t" anchorCtr="0">
            <a:spAutoFit/>
          </a:bodyPr>
          <a:lstStyle>
            <a:lvl1pPr marL="0" indent="0" algn="ctr" defTabSz="914400" rtl="0" eaLnBrk="1" latinLnBrk="0" hangingPunct="1">
              <a:lnSpc>
                <a:spcPct val="90000"/>
              </a:lnSpc>
              <a:spcBef>
                <a:spcPct val="0"/>
              </a:spcBef>
              <a:spcAft>
                <a:spcPts val="3000"/>
              </a:spcAft>
              <a:buFont typeface="Arial" panose="020B0604020202020204" pitchFamily="34" charset="0"/>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marL="0" indent="0" algn="ctr" defTabSz="914400" rtl="0" eaLnBrk="1" latinLnBrk="0" hangingPunct="1">
              <a:lnSpc>
                <a:spcPct val="90000"/>
              </a:lnSpc>
              <a:spcBef>
                <a:spcPts val="500"/>
              </a:spcBef>
              <a:buFont typeface="Arial" panose="020B0604020202020204" pitchFamily="34" charset="0"/>
              <a:buNone/>
              <a:defRPr sz="2800" kern="1200">
                <a:solidFill>
                  <a:schemeClr val="tx1">
                    <a:lumMod val="65000"/>
                    <a:lumOff val="35000"/>
                  </a:schemeClr>
                </a:solidFill>
                <a:latin typeface="+mn-lt"/>
                <a:ea typeface="+mn-ea"/>
                <a:cs typeface="+mn-cs"/>
              </a:defRPr>
            </a:lvl2pPr>
            <a:lvl3pPr marL="0" indent="0" algn="ctr" defTabSz="914400" rtl="0" eaLnBrk="1" latinLnBrk="0" hangingPunct="1">
              <a:lnSpc>
                <a:spcPct val="90000"/>
              </a:lnSpc>
              <a:spcBef>
                <a:spcPts val="1200"/>
              </a:spcBef>
              <a:spcAft>
                <a:spcPts val="1200"/>
              </a:spcAft>
              <a:buFont typeface="Arial" panose="020B0604020202020204" pitchFamily="34" charset="0"/>
              <a:buNone/>
              <a:defRPr lang="en-US" sz="2400" b="0" kern="1200" dirty="0">
                <a:solidFill>
                  <a:schemeClr val="tx1">
                    <a:lumMod val="85000"/>
                    <a:lumOff val="15000"/>
                  </a:schemeClr>
                </a:solidFill>
                <a:latin typeface="+mn-lt"/>
                <a:ea typeface="+mn-ea"/>
                <a:cs typeface="+mn-cs"/>
              </a:defRPr>
            </a:lvl3pPr>
            <a:lvl4pPr marL="0" indent="0" algn="ctr" defTabSz="914400" rtl="0" eaLnBrk="1" latinLnBrk="0" hangingPunct="1">
              <a:lnSpc>
                <a:spcPct val="90000"/>
              </a:lnSpc>
              <a:spcBef>
                <a:spcPts val="0"/>
              </a:spcBef>
              <a:spcAft>
                <a:spcPts val="600"/>
              </a:spcAft>
              <a:buFont typeface="Arial" panose="020B0604020202020204" pitchFamily="34" charset="0"/>
              <a:buNone/>
              <a:defRPr sz="2000" b="1" kern="1200">
                <a:solidFill>
                  <a:schemeClr val="tx1">
                    <a:lumMod val="85000"/>
                    <a:lumOff val="15000"/>
                  </a:schemeClr>
                </a:solidFill>
                <a:latin typeface="+mn-lt"/>
                <a:ea typeface="+mn-ea"/>
                <a:cs typeface="+mn-cs"/>
              </a:defRPr>
            </a:lvl4pPr>
            <a:lvl5pPr marL="0" indent="0" algn="ctr" defTabSz="914400" rtl="0" eaLnBrk="1" latinLnBrk="0" hangingPunct="1">
              <a:lnSpc>
                <a:spcPct val="90000"/>
              </a:lnSpc>
              <a:spcBef>
                <a:spcPts val="0"/>
              </a:spcBef>
              <a:spcAft>
                <a:spcPts val="1200"/>
              </a:spcAft>
              <a:buFont typeface="Arial" panose="020B0604020202020204" pitchFamily="34" charset="0"/>
              <a:buNone/>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lumMod val="65000"/>
                    <a:lumOff val="35000"/>
                  </a:srgbClr>
                </a:solidFill>
                <a:effectLst/>
                <a:uLnTx/>
                <a:uFillTx/>
                <a:latin typeface="Arial Narrow" panose="020B0606020202030204" pitchFamily="34" charset="0"/>
              </a:rPr>
              <a:t>Like a map in someone's head that helps them understand how things work and predict what will happen next.</a:t>
            </a:r>
          </a:p>
          <a:p>
            <a:pPr marL="0" marR="0" lvl="1"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0000">
                  <a:lumMod val="65000"/>
                  <a:lumOff val="35000"/>
                </a:srgbClr>
              </a:solidFill>
              <a:effectLst/>
              <a:uLnTx/>
              <a:uFillTx/>
              <a:latin typeface="Arial Narrow" panose="020B0606020202030204" pitchFamily="34" charset="0"/>
            </a:endParaRPr>
          </a:p>
          <a:p>
            <a:pPr marL="0" marR="0" lvl="1"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lumMod val="65000"/>
                    <a:lumOff val="35000"/>
                  </a:srgbClr>
                </a:solidFill>
                <a:effectLst/>
                <a:uLnTx/>
                <a:uFillTx/>
                <a:latin typeface="Arial Narrow" panose="020B0606020202030204" pitchFamily="34" charset="0"/>
              </a:rPr>
              <a:t>Models concentrate the world into understandable and useable chunks</a:t>
            </a:r>
          </a:p>
          <a:p>
            <a:pPr marL="0" marR="0" lvl="1"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0000">
                  <a:lumMod val="65000"/>
                  <a:lumOff val="35000"/>
                </a:srgbClr>
              </a:solidFill>
              <a:effectLst/>
              <a:uLnTx/>
              <a:uFillTx/>
              <a:latin typeface="Arial Narrow" panose="020B0606020202030204" pitchFamily="34" charset="0"/>
            </a:endParaRPr>
          </a:p>
          <a:p>
            <a:pPr marL="0" marR="0" lvl="1"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lumMod val="65000"/>
                    <a:lumOff val="35000"/>
                  </a:srgbClr>
                </a:solidFill>
                <a:effectLst/>
                <a:uLnTx/>
                <a:uFillTx/>
                <a:latin typeface="Arial Narrow" panose="020B0606020202030204" pitchFamily="34" charset="0"/>
              </a:rPr>
              <a:t>People develop mental models based on their knowledge of the world, perception, imagination, and experiences. </a:t>
            </a:r>
          </a:p>
        </p:txBody>
      </p:sp>
      <p:pic>
        <p:nvPicPr>
          <p:cNvPr id="10" name="Picture Placeholder 3" descr="A hand opening a door&#10;&#10;Description automatically generated">
            <a:extLst>
              <a:ext uri="{FF2B5EF4-FFF2-40B4-BE49-F238E27FC236}">
                <a16:creationId xmlns:a16="http://schemas.microsoft.com/office/drawing/2014/main" id="{0879198E-9158-0184-E5C3-D3759A51DC28}"/>
              </a:ext>
            </a:extLst>
          </p:cNvPr>
          <p:cNvPicPr>
            <a:picLocks noChangeAspect="1"/>
          </p:cNvPicPr>
          <p:nvPr/>
        </p:nvPicPr>
        <p:blipFill>
          <a:blip r:embed="rId2" cstate="screen">
            <a:extLst>
              <a:ext uri="{28A0092B-C50C-407E-A947-70E740481C1C}">
                <a14:useLocalDpi xmlns:a14="http://schemas.microsoft.com/office/drawing/2010/main" val="0"/>
              </a:ext>
            </a:extLst>
          </a:blip>
          <a:srcRect l="25131" r="25131"/>
          <a:stretch>
            <a:fillRect/>
          </a:stretch>
        </p:blipFill>
        <p:spPr>
          <a:xfrm>
            <a:off x="8961357" y="962639"/>
            <a:ext cx="2749622" cy="3109456"/>
          </a:xfrm>
          <a:prstGeom prst="rect">
            <a:avLst/>
          </a:prstGeom>
        </p:spPr>
      </p:pic>
      <p:pic>
        <p:nvPicPr>
          <p:cNvPr id="11" name="Picture 10" descr="A close-up of a calculator&#10;&#10;Description automatically generated">
            <a:extLst>
              <a:ext uri="{FF2B5EF4-FFF2-40B4-BE49-F238E27FC236}">
                <a16:creationId xmlns:a16="http://schemas.microsoft.com/office/drawing/2014/main" id="{25180447-9399-9461-F73D-A69E06C11D7E}"/>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8849" r="54157"/>
          <a:stretch/>
        </p:blipFill>
        <p:spPr>
          <a:xfrm>
            <a:off x="5606845" y="1305627"/>
            <a:ext cx="2749622" cy="2423480"/>
          </a:xfrm>
          <a:prstGeom prst="rect">
            <a:avLst/>
          </a:prstGeom>
        </p:spPr>
      </p:pic>
      <p:pic>
        <p:nvPicPr>
          <p:cNvPr id="12" name="Picture 11">
            <a:extLst>
              <a:ext uri="{FF2B5EF4-FFF2-40B4-BE49-F238E27FC236}">
                <a16:creationId xmlns:a16="http://schemas.microsoft.com/office/drawing/2014/main" id="{C9A5C282-472C-FD0E-2340-AEC9CE58AC8B}"/>
              </a:ext>
            </a:extLst>
          </p:cNvPr>
          <p:cNvPicPr>
            <a:picLocks noChangeAspect="1"/>
          </p:cNvPicPr>
          <p:nvPr/>
        </p:nvPicPr>
        <p:blipFill rotWithShape="1">
          <a:blip r:embed="rId4"/>
          <a:srcRect l="19712" t="33489" r="37487" b="9178"/>
          <a:stretch/>
        </p:blipFill>
        <p:spPr>
          <a:xfrm>
            <a:off x="4862691" y="4270506"/>
            <a:ext cx="3198137" cy="2423480"/>
          </a:xfrm>
          <a:prstGeom prst="rect">
            <a:avLst/>
          </a:prstGeom>
        </p:spPr>
      </p:pic>
      <p:pic>
        <p:nvPicPr>
          <p:cNvPr id="13" name="Picture 12">
            <a:extLst>
              <a:ext uri="{FF2B5EF4-FFF2-40B4-BE49-F238E27FC236}">
                <a16:creationId xmlns:a16="http://schemas.microsoft.com/office/drawing/2014/main" id="{B8C60465-A4D4-F61F-6D00-2472E21F0F25}"/>
              </a:ext>
            </a:extLst>
          </p:cNvPr>
          <p:cNvPicPr>
            <a:picLocks noChangeAspect="1"/>
          </p:cNvPicPr>
          <p:nvPr/>
        </p:nvPicPr>
        <p:blipFill rotWithShape="1">
          <a:blip r:embed="rId5"/>
          <a:srcRect/>
          <a:stretch/>
        </p:blipFill>
        <p:spPr>
          <a:xfrm>
            <a:off x="8491220" y="4571075"/>
            <a:ext cx="3124200" cy="1466850"/>
          </a:xfrm>
          <a:prstGeom prst="rect">
            <a:avLst/>
          </a:prstGeom>
        </p:spPr>
      </p:pic>
      <p:sp>
        <p:nvSpPr>
          <p:cNvPr id="7" name="TextBox 6">
            <a:extLst>
              <a:ext uri="{FF2B5EF4-FFF2-40B4-BE49-F238E27FC236}">
                <a16:creationId xmlns:a16="http://schemas.microsoft.com/office/drawing/2014/main" id="{7F9EA591-37B5-A45B-1D66-FCA9968DE9CF}"/>
              </a:ext>
            </a:extLst>
          </p:cNvPr>
          <p:cNvSpPr txBox="1"/>
          <p:nvPr/>
        </p:nvSpPr>
        <p:spPr>
          <a:xfrm>
            <a:off x="211514" y="6049603"/>
            <a:ext cx="6103620" cy="261610"/>
          </a:xfrm>
          <a:prstGeom prst="rect">
            <a:avLst/>
          </a:prstGeom>
          <a:noFill/>
        </p:spPr>
        <p:txBody>
          <a:bodyPr wrap="square">
            <a:spAutoFit/>
          </a:bodyPr>
          <a:lstStyle/>
          <a:p>
            <a:r>
              <a:rPr lang="en-US" sz="1100" b="0" i="0" dirty="0">
                <a:solidFill>
                  <a:srgbClr val="000000"/>
                </a:solidFill>
                <a:effectLst/>
                <a:latin typeface="Arial Narrow" panose="020B0606020202030204" pitchFamily="34" charset="0"/>
              </a:rPr>
              <a:t>Norman, D. A. (2013). </a:t>
            </a:r>
            <a:r>
              <a:rPr lang="en-US" sz="1100" b="0" i="1" dirty="0">
                <a:solidFill>
                  <a:srgbClr val="000000"/>
                </a:solidFill>
                <a:effectLst/>
                <a:latin typeface="Arial Narrow" panose="020B0606020202030204" pitchFamily="34" charset="0"/>
              </a:rPr>
              <a:t>The design of everyday things</a:t>
            </a:r>
            <a:r>
              <a:rPr lang="en-US" sz="1100" b="0" i="0" dirty="0">
                <a:solidFill>
                  <a:srgbClr val="000000"/>
                </a:solidFill>
                <a:effectLst/>
                <a:latin typeface="Arial Narrow" panose="020B0606020202030204" pitchFamily="34" charset="0"/>
              </a:rPr>
              <a:t>. MIT Press.</a:t>
            </a:r>
            <a:endParaRPr lang="en-US" sz="1100" dirty="0">
              <a:latin typeface="Arial Narrow" panose="020B0606020202030204" pitchFamily="34" charset="0"/>
            </a:endParaRPr>
          </a:p>
        </p:txBody>
      </p:sp>
      <p:sp>
        <p:nvSpPr>
          <p:cNvPr id="3" name="Slide Number Placeholder 2">
            <a:extLst>
              <a:ext uri="{FF2B5EF4-FFF2-40B4-BE49-F238E27FC236}">
                <a16:creationId xmlns:a16="http://schemas.microsoft.com/office/drawing/2014/main" id="{A14C2B2A-3EC0-2419-C1A3-4F05732F3B10}"/>
              </a:ext>
            </a:extLst>
          </p:cNvPr>
          <p:cNvSpPr>
            <a:spLocks noGrp="1"/>
          </p:cNvSpPr>
          <p:nvPr>
            <p:ph type="sldNum" sz="quarter" idx="10"/>
          </p:nvPr>
        </p:nvSpPr>
        <p:spPr/>
        <p:txBody>
          <a:bodyPr/>
          <a:lstStyle/>
          <a:p>
            <a:pPr>
              <a:defRPr/>
            </a:pPr>
            <a:fld id="{D68E8870-17DE-45C4-A8DD-7644B2422933}" type="slidenum">
              <a:rPr lang="en-US" smtClean="0"/>
              <a:pPr>
                <a:defRPr/>
              </a:pPr>
              <a:t>8</a:t>
            </a:fld>
            <a:endParaRPr lang="en-US" dirty="0"/>
          </a:p>
        </p:txBody>
      </p:sp>
    </p:spTree>
    <p:extLst>
      <p:ext uri="{BB962C8B-B14F-4D97-AF65-F5344CB8AC3E}">
        <p14:creationId xmlns:p14="http://schemas.microsoft.com/office/powerpoint/2010/main" val="95537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4707" y="0"/>
            <a:ext cx="8461461" cy="795130"/>
          </a:xfrm>
        </p:spPr>
        <p:txBody>
          <a:bodyPr/>
          <a:lstStyle/>
          <a:p>
            <a:r>
              <a:rPr lang="en-US" dirty="0"/>
              <a:t>Mental Model Overview</a:t>
            </a:r>
          </a:p>
        </p:txBody>
      </p:sp>
      <p:sp>
        <p:nvSpPr>
          <p:cNvPr id="5" name="TextBox 4">
            <a:extLst>
              <a:ext uri="{FF2B5EF4-FFF2-40B4-BE49-F238E27FC236}">
                <a16:creationId xmlns:a16="http://schemas.microsoft.com/office/drawing/2014/main" id="{F8FC49E0-2151-D5C5-4483-C6260430B7EB}"/>
              </a:ext>
            </a:extLst>
          </p:cNvPr>
          <p:cNvSpPr txBox="1"/>
          <p:nvPr/>
        </p:nvSpPr>
        <p:spPr>
          <a:xfrm>
            <a:off x="264319" y="1198115"/>
            <a:ext cx="4363951" cy="4833118"/>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gradFill>
                  <a:gsLst>
                    <a:gs pos="15000">
                      <a:srgbClr val="000000"/>
                    </a:gs>
                    <a:gs pos="47000">
                      <a:srgbClr val="000000"/>
                    </a:gs>
                  </a:gsLst>
                  <a:lin ang="5400000" scaled="1"/>
                </a:gradFill>
                <a:effectLst/>
                <a:uLnTx/>
                <a:uFillTx/>
                <a:latin typeface="Segoe UI Light"/>
                <a:ea typeface="+mn-ea"/>
                <a:cs typeface="+mn-cs"/>
              </a:rPr>
              <a:t>Mental Models allow us to quickly sort through immense amounts of data to operate in the world</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gradFill>
                <a:gsLst>
                  <a:gs pos="15000">
                    <a:srgbClr val="000000"/>
                  </a:gs>
                  <a:gs pos="47000">
                    <a:srgbClr val="000000"/>
                  </a:gs>
                </a:gsLst>
                <a:lin ang="5400000" scaled="1"/>
              </a:gradFill>
              <a:effectLst/>
              <a:uLnTx/>
              <a:uFillTx/>
              <a:latin typeface="Segoe UI Light"/>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gradFill>
                  <a:gsLst>
                    <a:gs pos="15000">
                      <a:srgbClr val="000000"/>
                    </a:gs>
                    <a:gs pos="47000">
                      <a:srgbClr val="000000"/>
                    </a:gs>
                  </a:gsLst>
                  <a:lin ang="5400000" scaled="1"/>
                </a:gradFill>
                <a:effectLst/>
                <a:uLnTx/>
                <a:uFillTx/>
                <a:latin typeface="Segoe UI Light"/>
                <a:ea typeface="+mn-ea"/>
                <a:cs typeface="+mn-cs"/>
              </a:rPr>
              <a:t>We recognize a penny, but do not need to know all the specifics details…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gradFill>
                <a:gsLst>
                  <a:gs pos="15000">
                    <a:srgbClr val="000000"/>
                  </a:gs>
                  <a:gs pos="47000">
                    <a:srgbClr val="000000"/>
                  </a:gs>
                </a:gsLst>
                <a:lin ang="5400000" scaled="1"/>
              </a:gradFill>
              <a:effectLst/>
              <a:uLnTx/>
              <a:uFillTx/>
              <a:latin typeface="Segoe UI Light"/>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gradFill>
                <a:gsLst>
                  <a:gs pos="15000">
                    <a:srgbClr val="000000"/>
                  </a:gs>
                  <a:gs pos="47000">
                    <a:srgbClr val="000000"/>
                  </a:gs>
                </a:gsLst>
                <a:lin ang="5400000" scaled="1"/>
              </a:gradFill>
              <a:effectLst/>
              <a:uLnTx/>
              <a:uFillTx/>
              <a:latin typeface="Segoe UI Light"/>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b="1" dirty="0">
                <a:gradFill>
                  <a:gsLst>
                    <a:gs pos="15000">
                      <a:srgbClr val="000000"/>
                    </a:gs>
                    <a:gs pos="47000">
                      <a:srgbClr val="000000"/>
                    </a:gs>
                  </a:gsLst>
                  <a:lin ang="5400000" scaled="1"/>
                </a:gradFill>
                <a:latin typeface="Segoe UI Light"/>
              </a:rPr>
              <a:t>In emergency response – what if those details are critical </a:t>
            </a:r>
            <a:r>
              <a:rPr kumimoji="0" lang="en-US" sz="2800" b="1" i="0" u="none" strike="noStrike" kern="1200" cap="none" spc="0" normalizeH="0" baseline="0" noProof="0" dirty="0">
                <a:ln>
                  <a:noFill/>
                </a:ln>
                <a:gradFill>
                  <a:gsLst>
                    <a:gs pos="15000">
                      <a:srgbClr val="000000"/>
                    </a:gs>
                    <a:gs pos="47000">
                      <a:srgbClr val="000000"/>
                    </a:gs>
                  </a:gsLst>
                  <a:lin ang="5400000" scaled="1"/>
                </a:gradFill>
                <a:effectLst/>
                <a:uLnTx/>
                <a:uFillTx/>
                <a:latin typeface="Segoe UI Light"/>
                <a:ea typeface="+mn-ea"/>
                <a:cs typeface="+mn-cs"/>
              </a:rPr>
              <a:t>to properly respond?</a:t>
            </a:r>
          </a:p>
        </p:txBody>
      </p:sp>
      <p:pic>
        <p:nvPicPr>
          <p:cNvPr id="6" name="Picture Placeholder 8" descr="A collection of coins with images of a person&#10;&#10;Description automatically generated">
            <a:extLst>
              <a:ext uri="{FF2B5EF4-FFF2-40B4-BE49-F238E27FC236}">
                <a16:creationId xmlns:a16="http://schemas.microsoft.com/office/drawing/2014/main" id="{9EE77535-489A-94BB-CE25-F26CAE732CE7}"/>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l="1541" r="5510"/>
          <a:stretch/>
        </p:blipFill>
        <p:spPr>
          <a:xfrm>
            <a:off x="5006888" y="858494"/>
            <a:ext cx="6359807" cy="5869830"/>
          </a:xfrm>
          <a:prstGeom prst="rect">
            <a:avLst/>
          </a:prstGeom>
        </p:spPr>
      </p:pic>
      <p:sp>
        <p:nvSpPr>
          <p:cNvPr id="8" name="TextBox 7">
            <a:extLst>
              <a:ext uri="{FF2B5EF4-FFF2-40B4-BE49-F238E27FC236}">
                <a16:creationId xmlns:a16="http://schemas.microsoft.com/office/drawing/2014/main" id="{A19F9CF4-F32E-BF9C-3842-7EF6703CF45F}"/>
              </a:ext>
            </a:extLst>
          </p:cNvPr>
          <p:cNvSpPr txBox="1"/>
          <p:nvPr/>
        </p:nvSpPr>
        <p:spPr>
          <a:xfrm>
            <a:off x="6223349" y="6545467"/>
            <a:ext cx="3926883" cy="246221"/>
          </a:xfrm>
          <a:prstGeom prst="rect">
            <a:avLst/>
          </a:prstGeom>
          <a:noFill/>
        </p:spPr>
        <p:txBody>
          <a:bodyPr wrap="square">
            <a:spAutoFit/>
          </a:bodyPr>
          <a:lstStyle/>
          <a:p>
            <a:r>
              <a:rPr lang="en-US" sz="1000" dirty="0"/>
              <a:t>https://lawsonblake.com/design-of-everyday-things-don-norman/</a:t>
            </a:r>
          </a:p>
        </p:txBody>
      </p:sp>
      <p:sp>
        <p:nvSpPr>
          <p:cNvPr id="3" name="Slide Number Placeholder 2">
            <a:extLst>
              <a:ext uri="{FF2B5EF4-FFF2-40B4-BE49-F238E27FC236}">
                <a16:creationId xmlns:a16="http://schemas.microsoft.com/office/drawing/2014/main" id="{98838161-B7A2-7AB6-6E85-B993C8F9B541}"/>
              </a:ext>
            </a:extLst>
          </p:cNvPr>
          <p:cNvSpPr>
            <a:spLocks noGrp="1"/>
          </p:cNvSpPr>
          <p:nvPr>
            <p:ph type="sldNum" sz="quarter" idx="10"/>
          </p:nvPr>
        </p:nvSpPr>
        <p:spPr/>
        <p:txBody>
          <a:bodyPr/>
          <a:lstStyle/>
          <a:p>
            <a:pPr>
              <a:defRPr/>
            </a:pPr>
            <a:fld id="{D68E8870-17DE-45C4-A8DD-7644B2422933}" type="slidenum">
              <a:rPr lang="en-US" smtClean="0"/>
              <a:pPr>
                <a:defRPr/>
              </a:pPr>
              <a:t>9</a:t>
            </a:fld>
            <a:endParaRPr lang="en-US" dirty="0"/>
          </a:p>
        </p:txBody>
      </p:sp>
    </p:spTree>
    <p:extLst>
      <p:ext uri="{BB962C8B-B14F-4D97-AF65-F5344CB8AC3E}">
        <p14:creationId xmlns:p14="http://schemas.microsoft.com/office/powerpoint/2010/main" val="3323591372"/>
      </p:ext>
    </p:extLst>
  </p:cSld>
  <p:clrMapOvr>
    <a:masterClrMapping/>
  </p:clrMapOvr>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250289076C067438BEE92F677062EA8" ma:contentTypeVersion="12" ma:contentTypeDescription="Create a new document." ma:contentTypeScope="" ma:versionID="c4cc7812d40c6a79850186904ca39cbf">
  <xsd:schema xmlns:xsd="http://www.w3.org/2001/XMLSchema" xmlns:xs="http://www.w3.org/2001/XMLSchema" xmlns:p="http://schemas.microsoft.com/office/2006/metadata/properties" xmlns:ns2="9baa531c-5523-4262-8917-30b3192e58c5" xmlns:ns3="ba472d1e-4cc4-47ce-8736-3618bca4a11a" targetNamespace="http://schemas.microsoft.com/office/2006/metadata/properties" ma:root="true" ma:fieldsID="e9d55bd0f0764b0f554c07df6d290cbb" ns2:_="" ns3:_="">
    <xsd:import namespace="9baa531c-5523-4262-8917-30b3192e58c5"/>
    <xsd:import namespace="ba472d1e-4cc4-47ce-8736-3618bca4a11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aa531c-5523-4262-8917-30b3192e58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026250ac-1334-4fa9-94e9-622594cebebd"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a472d1e-4cc4-47ce-8736-3618bca4a11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cd9c6ed7-1bd1-467e-8501-24d9b370d2f5}" ma:internalName="TaxCatchAll" ma:showField="CatchAllData" ma:web="ba472d1e-4cc4-47ce-8736-3618bca4a11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documentManagement>
    <lcf76f155ced4ddcb4097134ff3c332f xmlns="9baa531c-5523-4262-8917-30b3192e58c5">
      <Terms xmlns="http://schemas.microsoft.com/office/infopath/2007/PartnerControls"/>
    </lcf76f155ced4ddcb4097134ff3c332f>
    <TaxCatchAll xmlns="ba472d1e-4cc4-47ce-8736-3618bca4a11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DC13625-DEB4-424F-BC03-AFF8DCEF56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aa531c-5523-4262-8917-30b3192e58c5"/>
    <ds:schemaRef ds:uri="ba472d1e-4cc4-47ce-8736-3618bca4a1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C709B06-5FA7-40B8-A752-7128AA94FE0C}">
  <ds:schemaRefs>
    <ds:schemaRef ds:uri="http://schemas.microsoft.com/office/2006/documentManagement/types"/>
    <ds:schemaRef ds:uri="cae7e9bf-44bd-4e03-bb30-607da3fed25c"/>
    <ds:schemaRef ds:uri="http://purl.org/dc/dcmitype/"/>
    <ds:schemaRef ds:uri="http://purl.org/dc/terms/"/>
    <ds:schemaRef ds:uri="http://schemas.microsoft.com/office/2006/metadata/properties"/>
    <ds:schemaRef ds:uri="http://purl.org/dc/elements/1.1/"/>
    <ds:schemaRef ds:uri="http://www.w3.org/XML/1998/namespace"/>
    <ds:schemaRef ds:uri="http://schemas.microsoft.com/office/infopath/2007/PartnerControls"/>
    <ds:schemaRef ds:uri="http://schemas.openxmlformats.org/package/2006/metadata/core-properties"/>
    <ds:schemaRef ds:uri="9baa531c-5523-4262-8917-30b3192e58c5"/>
    <ds:schemaRef ds:uri="ba472d1e-4cc4-47ce-8736-3618bca4a11a"/>
  </ds:schemaRefs>
</ds:datastoreItem>
</file>

<file path=customXml/itemProps3.xml><?xml version="1.0" encoding="utf-8"?>
<ds:datastoreItem xmlns:ds="http://schemas.openxmlformats.org/officeDocument/2006/customXml" ds:itemID="{2F04B76F-4E2B-4E86-86C5-9CCB38AF7D9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9138</TotalTime>
  <Words>3301</Words>
  <Application>Microsoft Office PowerPoint</Application>
  <PresentationFormat>Widescreen</PresentationFormat>
  <Paragraphs>388</Paragraphs>
  <Slides>56</Slides>
  <Notes>1</Notes>
  <HiddenSlides>0</HiddenSlides>
  <MMClips>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56</vt:i4>
      </vt:variant>
    </vt:vector>
  </HeadingPairs>
  <TitlesOfParts>
    <vt:vector size="68" baseType="lpstr">
      <vt:lpstr>Arial</vt:lpstr>
      <vt:lpstr>Arial Black</vt:lpstr>
      <vt:lpstr>Arial Narrow</vt:lpstr>
      <vt:lpstr>Avenir Next LT Pro</vt:lpstr>
      <vt:lpstr>Calibri</vt:lpstr>
      <vt:lpstr>Rasputin Light</vt:lpstr>
      <vt:lpstr>Segoe UI</vt:lpstr>
      <vt:lpstr>Segoe UI Light</vt:lpstr>
      <vt:lpstr>Tahoma</vt:lpstr>
      <vt:lpstr>Wingdings</vt:lpstr>
      <vt:lpstr>Blends</vt:lpstr>
      <vt:lpstr>1_Office Theme</vt:lpstr>
      <vt:lpstr>PowerPoint Presentation</vt:lpstr>
      <vt:lpstr>Disclosures</vt:lpstr>
      <vt:lpstr>Tutorial Learning Objectives</vt:lpstr>
      <vt:lpstr>CBRN Threat Overview</vt:lpstr>
      <vt:lpstr>Challenges of Radiological/Nuclear Incident Response</vt:lpstr>
      <vt:lpstr>Real-world evidence of potential impacts to response</vt:lpstr>
      <vt:lpstr>What causes Fear and Misconceptions About Radiation Risks?</vt:lpstr>
      <vt:lpstr>Mental Model Overview</vt:lpstr>
      <vt:lpstr>Mental Model Overview</vt:lpstr>
      <vt:lpstr>How can we identify gaps in individual mental models?</vt:lpstr>
      <vt:lpstr>How can we identify gaps in individual mental models?</vt:lpstr>
      <vt:lpstr>What makes people more susceptible to develop incomplete mental models for radiation and radiological emergency response? </vt:lpstr>
      <vt:lpstr>DoD Perspectives</vt:lpstr>
      <vt:lpstr>PowerPoint Presentation</vt:lpstr>
      <vt:lpstr>Establishing the Expected Mental Model State (EMMS) </vt:lpstr>
      <vt:lpstr>Establishing the Expected Mental Model State (EMMS) </vt:lpstr>
      <vt:lpstr>Establishing the Expected Mental Model State (EMMS) </vt:lpstr>
      <vt:lpstr>Expected Mental Model State (EMMS) Influence Diagram</vt:lpstr>
      <vt:lpstr>PowerPoint Presentation</vt:lpstr>
      <vt:lpstr>PowerPoint Presentation</vt:lpstr>
      <vt:lpstr>DoD Perspectives</vt:lpstr>
      <vt:lpstr>PowerPoint Presentation</vt:lpstr>
      <vt:lpstr>Establishing and Using the EMMS Diagnostic Matrix</vt:lpstr>
      <vt:lpstr>Establishing and Using the EMMS Diagnostic Matrix</vt:lpstr>
      <vt:lpstr>Establishing and Using the EMMS Diagnostic Matrix</vt:lpstr>
      <vt:lpstr>AssessRadVR Simulation Outputs</vt:lpstr>
      <vt:lpstr>DoD Perspectives</vt:lpstr>
      <vt:lpstr>PowerPoint Presentation</vt:lpstr>
      <vt:lpstr>Eliciting the Mental Model from individual HAZMAT Technicians</vt:lpstr>
      <vt:lpstr>Results from MMS Elicitation</vt:lpstr>
      <vt:lpstr>DoD Perspectives</vt:lpstr>
      <vt:lpstr>PowerPoint Presentation</vt:lpstr>
      <vt:lpstr>How identified gaps can be applied to enhance training or simulations? </vt:lpstr>
      <vt:lpstr>How identified gaps can be applied to enhance training or simulations? </vt:lpstr>
      <vt:lpstr>PowerPoint Presentation</vt:lpstr>
      <vt:lpstr>How identified gaps can be applied to enhance training or simulations? </vt:lpstr>
      <vt:lpstr>How identified gaps can be applied to enhance training or simulations? </vt:lpstr>
      <vt:lpstr>How identified gaps can be applied to enhance training or simulations? </vt:lpstr>
      <vt:lpstr>How identified gaps can be applied to enhance training or simulations? </vt:lpstr>
      <vt:lpstr>DoD Perspectives</vt:lpstr>
      <vt:lpstr>PowerPoint Presentation</vt:lpstr>
      <vt:lpstr>Refine general findings to emphasize potential impact on response</vt:lpstr>
      <vt:lpstr>Refine general findings to emphasize potential impact on response</vt:lpstr>
      <vt:lpstr>PowerPoint Presentation</vt:lpstr>
      <vt:lpstr>PowerPoint Presentation</vt:lpstr>
      <vt:lpstr>Example Responder Statements</vt:lpstr>
      <vt:lpstr>Which topics were found to impact response scores?</vt:lpstr>
      <vt:lpstr>Which topics were NOT found to impact response scores?</vt:lpstr>
      <vt:lpstr>DoD Perspectives</vt:lpstr>
      <vt:lpstr>Conclusions and Next Steps – Case Study </vt:lpstr>
      <vt:lpstr>Conclusions and Next Steps for DoD</vt:lpstr>
      <vt:lpstr>EMMS Framework Overview</vt:lpstr>
      <vt:lpstr>References</vt:lpstr>
      <vt:lpstr>References</vt:lpstr>
      <vt:lpstr>Further Discussion/Questions</vt:lpstr>
      <vt:lpstr>Thank you for your attention!</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Angela Leek</cp:lastModifiedBy>
  <cp:revision>159</cp:revision>
  <cp:lastPrinted>1601-01-01T00:00:00Z</cp:lastPrinted>
  <dcterms:created xsi:type="dcterms:W3CDTF">2016-03-29T15:29:36Z</dcterms:created>
  <dcterms:modified xsi:type="dcterms:W3CDTF">2024-09-27T20:17:17Z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0x010100FEFDE349A781704F9403DF1D49CA24F1</vt:lpwstr>
  </property>
  <property fmtid="{D5CDD505-2E9C-101B-9397-08002B2CF9AE}" pid="3" name="DocumentDescription">
    <vt:lpwstr>&lt;div class=ExternalClass9DF5FD6F97034AAA9FF0AABB8157F05A&gt; &lt;/div&gt;</vt:lpwstr>
  </property>
  <property fmtid="{D5CDD505-2E9C-101B-9397-08002B2CF9AE}" pid="4" name="MediaServiceImageTags">
    <vt:lpwstr/>
  </property>
</Properties>
</file>