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68"/>
  </p:notesMasterIdLst>
  <p:handoutMasterIdLst>
    <p:handoutMasterId r:id="rId69"/>
  </p:handoutMasterIdLst>
  <p:sldIdLst>
    <p:sldId id="289" r:id="rId5"/>
    <p:sldId id="290" r:id="rId6"/>
    <p:sldId id="364" r:id="rId7"/>
    <p:sldId id="335" r:id="rId8"/>
    <p:sldId id="336" r:id="rId9"/>
    <p:sldId id="304" r:id="rId10"/>
    <p:sldId id="305" r:id="rId11"/>
    <p:sldId id="306" r:id="rId12"/>
    <p:sldId id="307" r:id="rId13"/>
    <p:sldId id="308" r:id="rId14"/>
    <p:sldId id="365" r:id="rId15"/>
    <p:sldId id="337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66" r:id="rId30"/>
    <p:sldId id="324" r:id="rId31"/>
    <p:sldId id="325" r:id="rId32"/>
    <p:sldId id="367" r:id="rId33"/>
    <p:sldId id="338" r:id="rId34"/>
    <p:sldId id="327" r:id="rId35"/>
    <p:sldId id="328" r:id="rId36"/>
    <p:sldId id="368" r:id="rId37"/>
    <p:sldId id="340" r:id="rId38"/>
    <p:sldId id="330" r:id="rId39"/>
    <p:sldId id="331" r:id="rId40"/>
    <p:sldId id="332" r:id="rId41"/>
    <p:sldId id="369" r:id="rId42"/>
    <p:sldId id="334" r:id="rId43"/>
    <p:sldId id="341" r:id="rId44"/>
    <p:sldId id="342" r:id="rId45"/>
    <p:sldId id="343" r:id="rId46"/>
    <p:sldId id="344" r:id="rId47"/>
    <p:sldId id="370" r:id="rId48"/>
    <p:sldId id="345" r:id="rId49"/>
    <p:sldId id="347" r:id="rId50"/>
    <p:sldId id="348" r:id="rId51"/>
    <p:sldId id="349" r:id="rId52"/>
    <p:sldId id="350" r:id="rId53"/>
    <p:sldId id="351" r:id="rId54"/>
    <p:sldId id="371" r:id="rId55"/>
    <p:sldId id="353" r:id="rId56"/>
    <p:sldId id="354" r:id="rId57"/>
    <p:sldId id="356" r:id="rId58"/>
    <p:sldId id="362" r:id="rId59"/>
    <p:sldId id="357" r:id="rId60"/>
    <p:sldId id="358" r:id="rId61"/>
    <p:sldId id="359" r:id="rId62"/>
    <p:sldId id="360" r:id="rId63"/>
    <p:sldId id="361" r:id="rId64"/>
    <p:sldId id="372" r:id="rId65"/>
    <p:sldId id="374" r:id="rId66"/>
    <p:sldId id="373" r:id="rId67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638"/>
    <a:srgbClr val="22458A"/>
    <a:srgbClr val="2B56AB"/>
    <a:srgbClr val="CC3300"/>
    <a:srgbClr val="0033CC"/>
    <a:srgbClr val="3366CC"/>
    <a:srgbClr val="0066CC"/>
    <a:srgbClr val="F77B0B"/>
    <a:srgbClr val="B2F50B"/>
    <a:srgbClr val="F88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52" autoAdjust="0"/>
    <p:restoredTop sz="94634" autoAdjust="0"/>
  </p:normalViewPr>
  <p:slideViewPr>
    <p:cSldViewPr snapToGrid="0">
      <p:cViewPr varScale="1">
        <p:scale>
          <a:sx n="109" d="100"/>
          <a:sy n="109" d="100"/>
        </p:scale>
        <p:origin x="108" y="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1"/>
            <a:ext cx="3037840" cy="46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298"/>
            <a:ext cx="3037840" cy="46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773298"/>
            <a:ext cx="3037840" cy="46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1"/>
            <a:ext cx="3037840" cy="46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5450" y="692150"/>
            <a:ext cx="615950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387460"/>
            <a:ext cx="5140960" cy="415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298"/>
            <a:ext cx="3037840" cy="46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773298"/>
            <a:ext cx="3037840" cy="46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61190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800"/>
            <a:ext cx="12192000" cy="13624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7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ill@clarksynthesi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103/0253-7613.169598" TargetMode="External"/><Relationship Id="rId7" Type="http://schemas.openxmlformats.org/officeDocument/2006/relationships/hyperlink" Target="https://www.ncbi.nlm.nih.gov/books/NBK279394/" TargetMode="External"/><Relationship Id="rId2" Type="http://schemas.openxmlformats.org/officeDocument/2006/relationships/hyperlink" Target="https://www.aao.org/eye-health/anatomy/rod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ubmed.ncbi.nlm.nih.gov/31082112/" TargetMode="External"/><Relationship Id="rId5" Type="http://schemas.openxmlformats.org/officeDocument/2006/relationships/hyperlink" Target="https://www.ncbi.nlm.nih.gov/books/NBK279408/#:~:text=The%20taste%20buds%20are%20located" TargetMode="External"/><Relationship Id="rId4" Type="http://schemas.openxmlformats.org/officeDocument/2006/relationships/hyperlink" Target="https://www.britannica.com/science/ear/Organ-of-Corti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j.embor.7401029" TargetMode="External"/><Relationship Id="rId3" Type="http://schemas.openxmlformats.org/officeDocument/2006/relationships/hyperlink" Target="https://doi.org/10.1111/j.1460-9568.2011.07923.x" TargetMode="External"/><Relationship Id="rId7" Type="http://schemas.openxmlformats.org/officeDocument/2006/relationships/hyperlink" Target="https://www.simplypsychology.org/long-term-memory.html" TargetMode="External"/><Relationship Id="rId2" Type="http://schemas.openxmlformats.org/officeDocument/2006/relationships/hyperlink" Target="https://doi.org/10.1186/s13395-020-00258-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books/NBK539861/" TargetMode="External"/><Relationship Id="rId5" Type="http://schemas.openxmlformats.org/officeDocument/2006/relationships/hyperlink" Target="https://doi.org/10.1007/s13347-024-00707-1" TargetMode="External"/><Relationship Id="rId4" Type="http://schemas.openxmlformats.org/officeDocument/2006/relationships/hyperlink" Target="https://en.wikipedia.org/wiki/List_of_nerves_of_the_human_body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h.gov/news-events/nih-research-matters/scientists-build-largest-maps-date-cells-human-brain" TargetMode="External"/><Relationship Id="rId2" Type="http://schemas.openxmlformats.org/officeDocument/2006/relationships/hyperlink" Target="https://doi.org/10.1007/s13347-022-00589-1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lato.stanford.edu/entries/perception-contents/#:~:text=In%20contemporary%20philosophy%2C%20the%20phra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the Brain Creates Reality; Enhancing the Reality Experience with Large Area Haptic Feedback</a:t>
            </a:r>
            <a:endParaRPr lang="en-US" dirty="0">
              <a:highlight>
                <a:srgbClr val="FFFF00"/>
              </a:highlight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Tutorial # 24T61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Bill Phillips, BEEE, </a:t>
            </a:r>
            <a:r>
              <a:rPr lang="en-US">
                <a:latin typeface="Arial Narrow" pitchFamily="34" charset="0"/>
              </a:rPr>
              <a:t>MA Counseling</a:t>
            </a:r>
            <a:endParaRPr lang="en-US" dirty="0">
              <a:latin typeface="Arial Narrow" pitchFamily="34" charset="0"/>
            </a:endParaRPr>
          </a:p>
          <a:p>
            <a:pPr eaLnBrk="1" hangingPunct="1"/>
            <a:r>
              <a:rPr lang="en-US" dirty="0">
                <a:latin typeface="Arial Narrow" pitchFamily="34" charset="0"/>
              </a:rPr>
              <a:t>President and Owner, Clark Synthesis, Inc.</a:t>
            </a:r>
          </a:p>
          <a:p>
            <a:pPr eaLnBrk="1" hangingPunct="1"/>
            <a:r>
              <a:rPr lang="en-US" sz="2000" dirty="0">
                <a:latin typeface="Arial Narrow" pitchFamily="34" charset="0"/>
                <a:hlinkClick r:id="rId3"/>
              </a:rPr>
              <a:t>bill@clarksynthesis.com</a:t>
            </a:r>
            <a:endParaRPr lang="en-US" sz="2000" dirty="0">
              <a:latin typeface="Arial Narrow" pitchFamily="34" charset="0"/>
            </a:endParaRPr>
          </a:p>
          <a:p>
            <a:pPr eaLnBrk="1" hangingPunct="1"/>
            <a:endParaRPr lang="en-US" sz="2000" dirty="0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43FD5-5014-FB8E-0F91-6B7EE04D8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69" y="5339819"/>
            <a:ext cx="5358624" cy="3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6332-C071-4A1E-5515-A7324D52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Fundamentals of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6D211-64B7-039C-4204-AC85B63FC3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3790311" cy="5075237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Balance</a:t>
            </a:r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Movement</a:t>
            </a:r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Feel Internally</a:t>
            </a:r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Feel Externally</a:t>
            </a:r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Emotional Responses</a:t>
            </a:r>
          </a:p>
        </p:txBody>
      </p:sp>
      <p:pic>
        <p:nvPicPr>
          <p:cNvPr id="6" name="Picture 5" descr="Girl doing gymnastics">
            <a:extLst>
              <a:ext uri="{FF2B5EF4-FFF2-40B4-BE49-F238E27FC236}">
                <a16:creationId xmlns:a16="http://schemas.microsoft.com/office/drawing/2014/main" id="{70487EAC-DA71-94B7-7606-D2B0B983B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15" y="882573"/>
            <a:ext cx="1541651" cy="2311685"/>
          </a:xfrm>
          <a:prstGeom prst="rect">
            <a:avLst/>
          </a:prstGeom>
        </p:spPr>
      </p:pic>
      <p:pic>
        <p:nvPicPr>
          <p:cNvPr id="7" name="Picture 6" descr="Woman in panic">
            <a:extLst>
              <a:ext uri="{FF2B5EF4-FFF2-40B4-BE49-F238E27FC236}">
                <a16:creationId xmlns:a16="http://schemas.microsoft.com/office/drawing/2014/main" id="{FDCBD35A-D1DE-F660-E5C7-534904558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69" y="4594768"/>
            <a:ext cx="2487347" cy="1658231"/>
          </a:xfrm>
          <a:prstGeom prst="rect">
            <a:avLst/>
          </a:prstGeom>
        </p:spPr>
      </p:pic>
      <p:pic>
        <p:nvPicPr>
          <p:cNvPr id="10" name="Picture 9" descr="Person wearing hat and sweater, with scarf wrapped around lower part of face">
            <a:extLst>
              <a:ext uri="{FF2B5EF4-FFF2-40B4-BE49-F238E27FC236}">
                <a16:creationId xmlns:a16="http://schemas.microsoft.com/office/drawing/2014/main" id="{85E5EF68-7131-EB13-ADFC-2ACC349BF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43" y="3810146"/>
            <a:ext cx="2487347" cy="1658231"/>
          </a:xfrm>
          <a:prstGeom prst="rect">
            <a:avLst/>
          </a:prstGeom>
        </p:spPr>
      </p:pic>
      <p:pic>
        <p:nvPicPr>
          <p:cNvPr id="12" name="Picture 11" descr="Man with hand on face">
            <a:extLst>
              <a:ext uri="{FF2B5EF4-FFF2-40B4-BE49-F238E27FC236}">
                <a16:creationId xmlns:a16="http://schemas.microsoft.com/office/drawing/2014/main" id="{B81C7D0B-5725-4E97-54A8-23ED4DB89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35" y="2668386"/>
            <a:ext cx="2489304" cy="1600200"/>
          </a:xfrm>
          <a:prstGeom prst="rect">
            <a:avLst/>
          </a:prstGeom>
        </p:spPr>
      </p:pic>
      <p:pic>
        <p:nvPicPr>
          <p:cNvPr id="16" name="Picture 15" descr="Man running through the air">
            <a:extLst>
              <a:ext uri="{FF2B5EF4-FFF2-40B4-BE49-F238E27FC236}">
                <a16:creationId xmlns:a16="http://schemas.microsoft.com/office/drawing/2014/main" id="{683D4F61-5220-4F99-B4D1-268A932AD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76" y="1693810"/>
            <a:ext cx="2483640" cy="16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16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Processing: Functional Model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276B660-4944-C03E-8255-1673FB145100}"/>
              </a:ext>
            </a:extLst>
          </p:cNvPr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05275241"/>
              </p:ext>
            </p:extLst>
          </p:nvPr>
        </p:nvGraphicFramePr>
        <p:xfrm>
          <a:off x="1890713" y="1046163"/>
          <a:ext cx="8426450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0713" y="1046163"/>
                        <a:ext cx="8426450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15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5A8-8214-06C1-9EFA-D3B1C258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Complex System of Nerves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9F18C-FC27-346D-E65C-0807BB8A581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6"/>
            <a:ext cx="11250613" cy="2186936"/>
          </a:xfrm>
        </p:spPr>
        <p:txBody>
          <a:bodyPr/>
          <a:lstStyle/>
          <a:p>
            <a:r>
              <a:rPr lang="en-US" dirty="0"/>
              <a:t>There are over 220 different kinds of nerves in the human body</a:t>
            </a:r>
          </a:p>
          <a:p>
            <a:r>
              <a:rPr lang="en-US" dirty="0"/>
              <a:t>There are over 3000 different types of brain cells</a:t>
            </a:r>
          </a:p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It is estimated that the human body contains from 75,000,000,000 to 125,000,000,000 neurons with the majority of the neurons in the brain</a:t>
            </a:r>
            <a:endParaRPr lang="en-US" dirty="0"/>
          </a:p>
        </p:txBody>
      </p:sp>
      <p:pic>
        <p:nvPicPr>
          <p:cNvPr id="5" name="Picture 4" descr="Angle view of neural network branches">
            <a:extLst>
              <a:ext uri="{FF2B5EF4-FFF2-40B4-BE49-F238E27FC236}">
                <a16:creationId xmlns:a16="http://schemas.microsoft.com/office/drawing/2014/main" id="{B915B8A1-A541-81FB-E266-069C09FE6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15" y="3312268"/>
            <a:ext cx="6001966" cy="33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88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4656072" cy="5290855"/>
          </a:xfrm>
        </p:spPr>
        <p:txBody>
          <a:bodyPr/>
          <a:lstStyle/>
          <a:p>
            <a:r>
              <a:rPr lang="en-US" dirty="0"/>
              <a:t>Rods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Very sensitive to low levels of light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Enable night vision</a:t>
            </a:r>
            <a:endParaRPr lang="en-US" sz="2800" dirty="0"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See in gray scale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0ver 100,000,000 rods in each eye</a:t>
            </a:r>
          </a:p>
          <a:p>
            <a:pPr lvl="1"/>
            <a:endParaRPr lang="en-US" dirty="0"/>
          </a:p>
        </p:txBody>
      </p:sp>
      <p:pic>
        <p:nvPicPr>
          <p:cNvPr id="5" name="Picture 4" descr="Firework display behind Eiffel Tower">
            <a:extLst>
              <a:ext uri="{FF2B5EF4-FFF2-40B4-BE49-F238E27FC236}">
                <a16:creationId xmlns:a16="http://schemas.microsoft.com/office/drawing/2014/main" id="{AB05418A-2CBD-9F43-C003-2883DB4F9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5" y="1740189"/>
            <a:ext cx="6395365" cy="38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1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4656072" cy="5290855"/>
          </a:xfrm>
        </p:spPr>
        <p:txBody>
          <a:bodyPr/>
          <a:lstStyle/>
          <a:p>
            <a:r>
              <a:rPr lang="en-US" dirty="0"/>
              <a:t>Cones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Less sensitive to light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Enable day vision</a:t>
            </a:r>
            <a:endParaRPr lang="en-US" sz="2800" dirty="0"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See in color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0ver 6,000,000 cones in each eye</a:t>
            </a:r>
          </a:p>
          <a:p>
            <a:pPr marL="609585" lvl="1" indent="0">
              <a:buNone/>
            </a:pPr>
            <a:endParaRPr lang="en-US" dirty="0"/>
          </a:p>
        </p:txBody>
      </p:sp>
      <p:pic>
        <p:nvPicPr>
          <p:cNvPr id="5" name="Picture 4" descr="Firework display behind Eiffel Tower">
            <a:extLst>
              <a:ext uri="{FF2B5EF4-FFF2-40B4-BE49-F238E27FC236}">
                <a16:creationId xmlns:a16="http://schemas.microsoft.com/office/drawing/2014/main" id="{AB05418A-2CBD-9F43-C003-2883DB4F9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5" y="1740189"/>
            <a:ext cx="6395365" cy="38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Taste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2061" y="1067610"/>
            <a:ext cx="4583113" cy="5252936"/>
          </a:xfrm>
        </p:spPr>
        <p:txBody>
          <a:bodyPr/>
          <a:lstStyle/>
          <a:p>
            <a:r>
              <a:rPr lang="en-US" dirty="0"/>
              <a:t>Humans have between 2,000 and 10,000 taste buds</a:t>
            </a:r>
          </a:p>
          <a:p>
            <a:pPr lvl="1"/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Sweet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</a:t>
            </a: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avory (</a:t>
            </a:r>
            <a:r>
              <a:rPr lang="en-US" sz="2800" dirty="0" err="1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Umani</a:t>
            </a: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)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Bitter</a:t>
            </a:r>
          </a:p>
          <a:p>
            <a:pPr lvl="1"/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Sour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Salty</a:t>
            </a:r>
          </a:p>
          <a:p>
            <a:pPr marL="609585" lvl="1" indent="0">
              <a:buNone/>
            </a:pPr>
            <a:endParaRPr lang="en-US" dirty="0"/>
          </a:p>
        </p:txBody>
      </p:sp>
      <p:pic>
        <p:nvPicPr>
          <p:cNvPr id="6" name="Picture 5" descr="Top view of spices in containers">
            <a:extLst>
              <a:ext uri="{FF2B5EF4-FFF2-40B4-BE49-F238E27FC236}">
                <a16:creationId xmlns:a16="http://schemas.microsoft.com/office/drawing/2014/main" id="{CE1A5132-72C6-A294-20AB-542AE9785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8" y="1203798"/>
            <a:ext cx="5533520" cy="4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6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Smell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54677" y="1067610"/>
            <a:ext cx="9090497" cy="2020922"/>
          </a:xfrm>
        </p:spPr>
        <p:txBody>
          <a:bodyPr/>
          <a:lstStyle/>
          <a:p>
            <a:r>
              <a:rPr lang="en-US" dirty="0"/>
              <a:t>Humans have between 200 and 400 olfactory receptors</a:t>
            </a:r>
          </a:p>
          <a:p>
            <a:r>
              <a:rPr lang="en-US" dirty="0"/>
              <a:t>Can discern 10,000 odors</a:t>
            </a:r>
          </a:p>
          <a:p>
            <a:r>
              <a:rPr lang="en-US" dirty="0"/>
              <a:t>How the smell system works is not well understood</a:t>
            </a:r>
          </a:p>
          <a:p>
            <a:pPr marL="609585" lvl="1" indent="0">
              <a:buNone/>
            </a:pPr>
            <a:endParaRPr lang="en-US" dirty="0"/>
          </a:p>
        </p:txBody>
      </p:sp>
      <p:pic>
        <p:nvPicPr>
          <p:cNvPr id="8" name="Picture 7" descr="Foods steamed in bamboo containers">
            <a:extLst>
              <a:ext uri="{FF2B5EF4-FFF2-40B4-BE49-F238E27FC236}">
                <a16:creationId xmlns:a16="http://schemas.microsoft.com/office/drawing/2014/main" id="{BE526EA2-43BF-814F-8ADC-99374F0BE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4" y="2704290"/>
            <a:ext cx="5432704" cy="3429000"/>
          </a:xfrm>
          <a:prstGeom prst="rect">
            <a:avLst/>
          </a:prstGeom>
        </p:spPr>
      </p:pic>
      <p:pic>
        <p:nvPicPr>
          <p:cNvPr id="10" name="Picture 9" descr="Mug with steaming hot drink">
            <a:extLst>
              <a:ext uri="{FF2B5EF4-FFF2-40B4-BE49-F238E27FC236}">
                <a16:creationId xmlns:a16="http://schemas.microsoft.com/office/drawing/2014/main" id="{5E8E4430-CEF2-7FA0-62ED-51C7C26AA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40" y="2704290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Hearing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7176" y="1038426"/>
            <a:ext cx="5235101" cy="5133774"/>
          </a:xfrm>
        </p:spPr>
        <p:txBody>
          <a:bodyPr/>
          <a:lstStyle/>
          <a:p>
            <a:r>
              <a:rPr lang="en-US" dirty="0"/>
              <a:t>Hearing occurs in the inner ear with cochlear hair cells</a:t>
            </a:r>
          </a:p>
          <a:p>
            <a:pPr lvl="1"/>
            <a:r>
              <a:rPr lang="en-US" sz="2800" dirty="0"/>
              <a:t>Around 15,500 in each ear</a:t>
            </a:r>
          </a:p>
          <a:p>
            <a:pPr lvl="1"/>
            <a:r>
              <a:rPr lang="en-US" sz="2800" dirty="0"/>
              <a:t>Physically move with sound waves via eardrum</a:t>
            </a:r>
          </a:p>
          <a:p>
            <a:pPr lvl="1"/>
            <a:r>
              <a:rPr lang="en-US" sz="2800" dirty="0"/>
              <a:t>Physically move with sound waves via bone conduction</a:t>
            </a:r>
          </a:p>
          <a:p>
            <a:pPr lvl="1"/>
            <a:r>
              <a:rPr lang="en-US" sz="2800" dirty="0"/>
              <a:t>Convert motion to electrical signals</a:t>
            </a:r>
          </a:p>
          <a:p>
            <a:pPr lvl="1"/>
            <a:endParaRPr lang="en-US" sz="2800" dirty="0"/>
          </a:p>
          <a:p>
            <a:pPr marL="609585" lvl="1" indent="0">
              <a:buNone/>
            </a:pPr>
            <a:endParaRPr lang="en-US" dirty="0"/>
          </a:p>
        </p:txBody>
      </p:sp>
      <p:pic>
        <p:nvPicPr>
          <p:cNvPr id="5" name="Picture 4" descr="Black piano on stage in empty concert hall">
            <a:extLst>
              <a:ext uri="{FF2B5EF4-FFF2-40B4-BE49-F238E27FC236}">
                <a16:creationId xmlns:a16="http://schemas.microsoft.com/office/drawing/2014/main" id="{FCE9B4D4-531B-4327-5BDF-6FCEB8D8D4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9" t="2411" r="22061" b="-2411"/>
          <a:stretch/>
        </p:blipFill>
        <p:spPr>
          <a:xfrm>
            <a:off x="6950412" y="1099152"/>
            <a:ext cx="4036979" cy="51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0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7176" y="1038426"/>
            <a:ext cx="5235101" cy="5133774"/>
          </a:xfrm>
        </p:spPr>
        <p:txBody>
          <a:bodyPr/>
          <a:lstStyle/>
          <a:p>
            <a:r>
              <a:rPr lang="en-US" dirty="0"/>
              <a:t>Balance is sensed in the inner ear with vestibular hair cells</a:t>
            </a:r>
          </a:p>
          <a:p>
            <a:pPr lvl="1"/>
            <a:r>
              <a:rPr lang="en-US" sz="2800" dirty="0"/>
              <a:t>In a fluid environment</a:t>
            </a:r>
          </a:p>
          <a:p>
            <a:pPr lvl="1"/>
            <a:r>
              <a:rPr lang="en-US" sz="2800" dirty="0"/>
              <a:t>Sense linear and rotational motion</a:t>
            </a:r>
          </a:p>
        </p:txBody>
      </p:sp>
      <p:pic>
        <p:nvPicPr>
          <p:cNvPr id="6" name="Picture 5" descr="Ballerina Shoes">
            <a:extLst>
              <a:ext uri="{FF2B5EF4-FFF2-40B4-BE49-F238E27FC236}">
                <a16:creationId xmlns:a16="http://schemas.microsoft.com/office/drawing/2014/main" id="{80585404-A347-E27B-6179-1BECE4FE7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2" r="23659"/>
          <a:stretch/>
        </p:blipFill>
        <p:spPr>
          <a:xfrm>
            <a:off x="6322979" y="1161828"/>
            <a:ext cx="4051570" cy="51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9FCCFF-5847-00B7-7EE9-5DDD0A8BA2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9873" y="1046715"/>
            <a:ext cx="736923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By the close of this tutorial the attendees will be able to:</a:t>
            </a:r>
          </a:p>
          <a:p>
            <a:r>
              <a:rPr lang="en-US" sz="2400" dirty="0"/>
              <a:t>Identify the 10 fundamentals of reality</a:t>
            </a:r>
          </a:p>
          <a:p>
            <a:r>
              <a:rPr lang="en-US" sz="2400" dirty="0"/>
              <a:t>Identify the 8 human sensory systems</a:t>
            </a:r>
          </a:p>
          <a:p>
            <a:r>
              <a:rPr lang="en-US" sz="2400" dirty="0"/>
              <a:t>Explain how the brain creates reality experiences</a:t>
            </a:r>
          </a:p>
          <a:p>
            <a:r>
              <a:rPr lang="en-US" sz="2400" dirty="0"/>
              <a:t>Describe how simulators work with the body and the brain for learning</a:t>
            </a:r>
          </a:p>
          <a:p>
            <a:r>
              <a:rPr lang="en-US" sz="2400" dirty="0">
                <a:effectLst/>
                <a:latin typeface="Arial Narrow" panose="020B0606020202030204" pitchFamily="34" charset="0"/>
                <a:ea typeface="Aptos" panose="020B0004020202020204" pitchFamily="34" charset="0"/>
              </a:rPr>
              <a:t>Describe how large area haptic feedback works with the brain to improve learning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9" name="Picture 8" descr="Man writing on whiteboard giving online lecture">
            <a:extLst>
              <a:ext uri="{FF2B5EF4-FFF2-40B4-BE49-F238E27FC236}">
                <a16:creationId xmlns:a16="http://schemas.microsoft.com/office/drawing/2014/main" id="{FA77507F-536C-C900-D4E3-B5AD76215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r="34035" b="-851"/>
          <a:stretch/>
        </p:blipFill>
        <p:spPr>
          <a:xfrm>
            <a:off x="8715984" y="1011677"/>
            <a:ext cx="3083688" cy="50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Movement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7176" y="1038426"/>
            <a:ext cx="10745820" cy="1568587"/>
          </a:xfrm>
        </p:spPr>
        <p:txBody>
          <a:bodyPr/>
          <a:lstStyle/>
          <a:p>
            <a:r>
              <a:rPr lang="en-US" dirty="0"/>
              <a:t>Muscle spindles </a:t>
            </a:r>
          </a:p>
          <a:p>
            <a:pPr lvl="1"/>
            <a:r>
              <a:rPr lang="en-US" sz="2800" dirty="0"/>
              <a:t>Around 50,000 muscle spindles in the human body</a:t>
            </a:r>
          </a:p>
          <a:p>
            <a:pPr lvl="1"/>
            <a:r>
              <a:rPr lang="en-US" sz="2800" dirty="0"/>
              <a:t>Detect muscle lengthening</a:t>
            </a:r>
          </a:p>
          <a:p>
            <a:pPr lvl="1"/>
            <a:r>
              <a:rPr lang="en-US" sz="2800" dirty="0"/>
              <a:t>Detect muscle shortening</a:t>
            </a:r>
          </a:p>
        </p:txBody>
      </p:sp>
      <p:pic>
        <p:nvPicPr>
          <p:cNvPr id="8" name="Picture 7" descr="Young man stretching on the floor">
            <a:extLst>
              <a:ext uri="{FF2B5EF4-FFF2-40B4-BE49-F238E27FC236}">
                <a16:creationId xmlns:a16="http://schemas.microsoft.com/office/drawing/2014/main" id="{B4B8BB23-BEC4-2211-CCC8-04A6AB5B5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1" y="3164308"/>
            <a:ext cx="4708823" cy="3139215"/>
          </a:xfrm>
          <a:prstGeom prst="rect">
            <a:avLst/>
          </a:prstGeom>
        </p:spPr>
      </p:pic>
      <p:pic>
        <p:nvPicPr>
          <p:cNvPr id="12" name="Picture 11" descr="Person squatting at gym">
            <a:extLst>
              <a:ext uri="{FF2B5EF4-FFF2-40B4-BE49-F238E27FC236}">
                <a16:creationId xmlns:a16="http://schemas.microsoft.com/office/drawing/2014/main" id="{E79B8069-01D5-8757-FA2D-62AD081F1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23" y="3164308"/>
            <a:ext cx="4711238" cy="31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7176" y="1038426"/>
            <a:ext cx="10745820" cy="2069561"/>
          </a:xfrm>
        </p:spPr>
        <p:txBody>
          <a:bodyPr/>
          <a:lstStyle/>
          <a:p>
            <a:r>
              <a:rPr lang="en-US" dirty="0"/>
              <a:t>Mechanoreceptors</a:t>
            </a:r>
          </a:p>
          <a:p>
            <a:pPr lvl="1"/>
            <a:r>
              <a:rPr lang="en-US" sz="2800" dirty="0"/>
              <a:t>Skin movement</a:t>
            </a:r>
          </a:p>
          <a:p>
            <a:pPr lvl="1"/>
            <a:r>
              <a:rPr lang="en-US" sz="2800" dirty="0"/>
              <a:t>Skin stretching</a:t>
            </a:r>
          </a:p>
          <a:p>
            <a:pPr lvl="1"/>
            <a:r>
              <a:rPr lang="en-US" sz="2800" dirty="0"/>
              <a:t>Hair movement</a:t>
            </a:r>
          </a:p>
        </p:txBody>
      </p:sp>
      <p:pic>
        <p:nvPicPr>
          <p:cNvPr id="5" name="Picture 4" descr="Baseball player making leaping catch at wall">
            <a:extLst>
              <a:ext uri="{FF2B5EF4-FFF2-40B4-BE49-F238E27FC236}">
                <a16:creationId xmlns:a16="http://schemas.microsoft.com/office/drawing/2014/main" id="{7B333C29-DC89-A943-AE4B-3C07C232E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1" r="23538"/>
          <a:stretch/>
        </p:blipFill>
        <p:spPr>
          <a:xfrm>
            <a:off x="4606047" y="1109585"/>
            <a:ext cx="2378413" cy="5280857"/>
          </a:xfrm>
          <a:prstGeom prst="rect">
            <a:avLst/>
          </a:prstGeom>
        </p:spPr>
      </p:pic>
      <p:pic>
        <p:nvPicPr>
          <p:cNvPr id="15" name="Picture 14" descr="Back of person's head getting a clipper haircut from a person wearing black latex gloves">
            <a:extLst>
              <a:ext uri="{FF2B5EF4-FFF2-40B4-BE49-F238E27FC236}">
                <a16:creationId xmlns:a16="http://schemas.microsoft.com/office/drawing/2014/main" id="{FFA1D693-95EC-3E56-2D20-EBCB6BA49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49" y="1984444"/>
            <a:ext cx="47625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61627" y="1070042"/>
            <a:ext cx="5006501" cy="2132791"/>
          </a:xfrm>
        </p:spPr>
        <p:txBody>
          <a:bodyPr/>
          <a:lstStyle/>
          <a:p>
            <a:r>
              <a:rPr lang="en-US" dirty="0"/>
              <a:t>Mechanoreceptors</a:t>
            </a:r>
          </a:p>
          <a:p>
            <a:pPr lvl="1"/>
            <a:r>
              <a:rPr lang="en-US" sz="2800" dirty="0"/>
              <a:t>Finger position</a:t>
            </a:r>
          </a:p>
          <a:p>
            <a:pPr lvl="1"/>
            <a:r>
              <a:rPr lang="en-US" sz="2800" dirty="0"/>
              <a:t>Pressure (Object Handling)</a:t>
            </a:r>
          </a:p>
          <a:p>
            <a:pPr lvl="1"/>
            <a:r>
              <a:rPr lang="en-US" sz="2800" dirty="0"/>
              <a:t>Movement</a:t>
            </a:r>
          </a:p>
        </p:txBody>
      </p:sp>
      <p:pic>
        <p:nvPicPr>
          <p:cNvPr id="5" name="Picture 4" descr="Two girls sitting on wooden boat">
            <a:extLst>
              <a:ext uri="{FF2B5EF4-FFF2-40B4-BE49-F238E27FC236}">
                <a16:creationId xmlns:a16="http://schemas.microsoft.com/office/drawing/2014/main" id="{68DC2D95-4B6C-DED0-2D98-26F53B7F0D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r="9015"/>
          <a:stretch/>
        </p:blipFill>
        <p:spPr>
          <a:xfrm>
            <a:off x="345333" y="1256234"/>
            <a:ext cx="4343400" cy="4016157"/>
          </a:xfrm>
          <a:prstGeom prst="rect">
            <a:avLst/>
          </a:prstGeom>
        </p:spPr>
      </p:pic>
      <p:pic>
        <p:nvPicPr>
          <p:cNvPr id="7" name="Picture 6" descr="Person reaching for bowl of candy">
            <a:extLst>
              <a:ext uri="{FF2B5EF4-FFF2-40B4-BE49-F238E27FC236}">
                <a16:creationId xmlns:a16="http://schemas.microsoft.com/office/drawing/2014/main" id="{D9D5F146-542B-725D-0847-B3D81331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06" y="3477745"/>
            <a:ext cx="4180461" cy="278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3984" y="1070042"/>
            <a:ext cx="5006501" cy="2132791"/>
          </a:xfrm>
        </p:spPr>
        <p:txBody>
          <a:bodyPr/>
          <a:lstStyle/>
          <a:p>
            <a:r>
              <a:rPr lang="en-US" dirty="0"/>
              <a:t>Mechanoreceptors</a:t>
            </a:r>
          </a:p>
          <a:p>
            <a:pPr lvl="1"/>
            <a:r>
              <a:rPr lang="en-US" sz="2800" dirty="0"/>
              <a:t>Vibration Sensing</a:t>
            </a:r>
          </a:p>
          <a:p>
            <a:pPr lvl="1"/>
            <a:r>
              <a:rPr lang="en-US" sz="2800" dirty="0"/>
              <a:t>Textures</a:t>
            </a:r>
          </a:p>
        </p:txBody>
      </p:sp>
      <p:pic>
        <p:nvPicPr>
          <p:cNvPr id="6" name="Picture 5" descr="Student playing the violin">
            <a:extLst>
              <a:ext uri="{FF2B5EF4-FFF2-40B4-BE49-F238E27FC236}">
                <a16:creationId xmlns:a16="http://schemas.microsoft.com/office/drawing/2014/main" id="{AC80BAE8-5D0B-FFA2-34EA-0647CA6BC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8" y="2989686"/>
            <a:ext cx="4960069" cy="3306713"/>
          </a:xfrm>
          <a:prstGeom prst="rect">
            <a:avLst/>
          </a:prstGeom>
        </p:spPr>
      </p:pic>
      <p:pic>
        <p:nvPicPr>
          <p:cNvPr id="15" name="Picture 14" descr="Person touching solar panel">
            <a:extLst>
              <a:ext uri="{FF2B5EF4-FFF2-40B4-BE49-F238E27FC236}">
                <a16:creationId xmlns:a16="http://schemas.microsoft.com/office/drawing/2014/main" id="{1495A829-E71D-FD4A-A507-1FB8AF1FB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68" y="1200332"/>
            <a:ext cx="4957383" cy="33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3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8201" y="1034337"/>
            <a:ext cx="3469531" cy="1250005"/>
          </a:xfrm>
        </p:spPr>
        <p:txBody>
          <a:bodyPr/>
          <a:lstStyle/>
          <a:p>
            <a:r>
              <a:rPr lang="en-US" dirty="0"/>
              <a:t>Nociceptors</a:t>
            </a:r>
          </a:p>
          <a:p>
            <a:pPr lvl="1"/>
            <a:r>
              <a:rPr lang="en-US" sz="2800" dirty="0"/>
              <a:t>Sense Pain</a:t>
            </a:r>
          </a:p>
        </p:txBody>
      </p:sp>
      <p:pic>
        <p:nvPicPr>
          <p:cNvPr id="5" name="Picture 4" descr="Artificial Leg">
            <a:extLst>
              <a:ext uri="{FF2B5EF4-FFF2-40B4-BE49-F238E27FC236}">
                <a16:creationId xmlns:a16="http://schemas.microsoft.com/office/drawing/2014/main" id="{9B224616-18A8-2C71-764D-8F776370A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75" y="2523550"/>
            <a:ext cx="5487568" cy="3658378"/>
          </a:xfrm>
          <a:prstGeom prst="rect">
            <a:avLst/>
          </a:prstGeom>
        </p:spPr>
      </p:pic>
      <p:pic>
        <p:nvPicPr>
          <p:cNvPr id="8" name="Picture 7" descr="Woman on phone sitting beside crutches">
            <a:extLst>
              <a:ext uri="{FF2B5EF4-FFF2-40B4-BE49-F238E27FC236}">
                <a16:creationId xmlns:a16="http://schemas.microsoft.com/office/drawing/2014/main" id="{F84A8954-722B-8B0B-FD5E-F863333C5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5" y="2523550"/>
            <a:ext cx="5487568" cy="36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0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 Sensory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0911" y="4364479"/>
            <a:ext cx="3469531" cy="1645633"/>
          </a:xfrm>
        </p:spPr>
        <p:txBody>
          <a:bodyPr/>
          <a:lstStyle/>
          <a:p>
            <a:r>
              <a:rPr lang="en-US" dirty="0"/>
              <a:t>Thermoreceptors</a:t>
            </a:r>
          </a:p>
          <a:p>
            <a:pPr lvl="1"/>
            <a:r>
              <a:rPr lang="en-US" sz="2800" dirty="0"/>
              <a:t>Sense Heat</a:t>
            </a:r>
          </a:p>
          <a:p>
            <a:pPr lvl="1"/>
            <a:r>
              <a:rPr lang="en-US" sz="2800" dirty="0"/>
              <a:t>Sense Cold</a:t>
            </a:r>
          </a:p>
        </p:txBody>
      </p:sp>
      <p:pic>
        <p:nvPicPr>
          <p:cNvPr id="6" name="Picture 5" descr="Puppy wearing a green hat">
            <a:extLst>
              <a:ext uri="{FF2B5EF4-FFF2-40B4-BE49-F238E27FC236}">
                <a16:creationId xmlns:a16="http://schemas.microsoft.com/office/drawing/2014/main" id="{834DC9D3-2151-B319-1404-2224D1E5C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53" y="2572966"/>
            <a:ext cx="4757044" cy="3510603"/>
          </a:xfrm>
          <a:prstGeom prst="rect">
            <a:avLst/>
          </a:prstGeom>
        </p:spPr>
      </p:pic>
      <p:pic>
        <p:nvPicPr>
          <p:cNvPr id="9" name="Picture 8" descr="Flaming barbeque grill">
            <a:extLst>
              <a:ext uri="{FF2B5EF4-FFF2-40B4-BE49-F238E27FC236}">
                <a16:creationId xmlns:a16="http://schemas.microsoft.com/office/drawing/2014/main" id="{D42A1F22-B921-AE87-75D1-6EBF6A92D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1" y="847888"/>
            <a:ext cx="6241072" cy="32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55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65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Brain Processes 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2273" y="945207"/>
            <a:ext cx="10590178" cy="2133598"/>
          </a:xfrm>
        </p:spPr>
        <p:txBody>
          <a:bodyPr/>
          <a:lstStyle/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 recalls past experience data that relates to the current experience data</a:t>
            </a:r>
          </a:p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 compares the current experience data to recalled experience</a:t>
            </a:r>
            <a:r>
              <a:rPr lang="en-US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 data</a:t>
            </a:r>
          </a:p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Emotions are extracted from recalled experience data</a:t>
            </a:r>
          </a:p>
          <a:p>
            <a:r>
              <a:rPr lang="en-US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 a</a:t>
            </a:r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dds emotions to the current Reality </a:t>
            </a:r>
            <a:r>
              <a:rPr lang="en-US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</a:t>
            </a:r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xperience</a:t>
            </a:r>
          </a:p>
        </p:txBody>
      </p:sp>
      <p:pic>
        <p:nvPicPr>
          <p:cNvPr id="5" name="Picture 4" descr="Athlete at finishing line in para-athletic competition">
            <a:extLst>
              <a:ext uri="{FF2B5EF4-FFF2-40B4-BE49-F238E27FC236}">
                <a16:creationId xmlns:a16="http://schemas.microsoft.com/office/drawing/2014/main" id="{8A8DC033-5D70-239D-9BB6-8AD40B74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r="13426"/>
          <a:stretch/>
        </p:blipFill>
        <p:spPr>
          <a:xfrm>
            <a:off x="282102" y="3683968"/>
            <a:ext cx="2378412" cy="2626468"/>
          </a:xfrm>
          <a:prstGeom prst="rect">
            <a:avLst/>
          </a:prstGeom>
        </p:spPr>
      </p:pic>
      <p:pic>
        <p:nvPicPr>
          <p:cNvPr id="8" name="Picture 7" descr="Person holding hands over face">
            <a:extLst>
              <a:ext uri="{FF2B5EF4-FFF2-40B4-BE49-F238E27FC236}">
                <a16:creationId xmlns:a16="http://schemas.microsoft.com/office/drawing/2014/main" id="{EA1C5001-A769-2DD2-DE8B-C39035B2F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r="17120"/>
          <a:stretch/>
        </p:blipFill>
        <p:spPr>
          <a:xfrm>
            <a:off x="2767076" y="3683968"/>
            <a:ext cx="2334639" cy="2626468"/>
          </a:xfrm>
          <a:prstGeom prst="rect">
            <a:avLst/>
          </a:prstGeom>
        </p:spPr>
      </p:pic>
      <p:pic>
        <p:nvPicPr>
          <p:cNvPr id="11" name="Picture 10" descr="Person with curly red hair laughing">
            <a:extLst>
              <a:ext uri="{FF2B5EF4-FFF2-40B4-BE49-F238E27FC236}">
                <a16:creationId xmlns:a16="http://schemas.microsoft.com/office/drawing/2014/main" id="{63294CCF-56FA-D40F-71CB-4AF51428A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6" r="10434"/>
          <a:stretch/>
        </p:blipFill>
        <p:spPr>
          <a:xfrm>
            <a:off x="7138775" y="3683968"/>
            <a:ext cx="2490281" cy="2626468"/>
          </a:xfrm>
          <a:prstGeom prst="rect">
            <a:avLst/>
          </a:prstGeom>
        </p:spPr>
      </p:pic>
      <p:pic>
        <p:nvPicPr>
          <p:cNvPr id="13" name="Picture 12" descr="Father lifting baby">
            <a:extLst>
              <a:ext uri="{FF2B5EF4-FFF2-40B4-BE49-F238E27FC236}">
                <a16:creationId xmlns:a16="http://schemas.microsoft.com/office/drawing/2014/main" id="{71BED413-274C-DE8D-731C-0E6F1BA555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 r="31203"/>
          <a:stretch/>
        </p:blipFill>
        <p:spPr>
          <a:xfrm>
            <a:off x="9735619" y="3683968"/>
            <a:ext cx="1971619" cy="2626468"/>
          </a:xfrm>
          <a:prstGeom prst="rect">
            <a:avLst/>
          </a:prstGeom>
        </p:spPr>
      </p:pic>
      <p:pic>
        <p:nvPicPr>
          <p:cNvPr id="15" name="Picture 14" descr="Curious German shepherd">
            <a:extLst>
              <a:ext uri="{FF2B5EF4-FFF2-40B4-BE49-F238E27FC236}">
                <a16:creationId xmlns:a16="http://schemas.microsoft.com/office/drawing/2014/main" id="{90EE1DDA-4097-2790-935C-4B5D69B74B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1" r="21852"/>
          <a:stretch/>
        </p:blipFill>
        <p:spPr>
          <a:xfrm>
            <a:off x="5208277" y="3683968"/>
            <a:ext cx="1823936" cy="26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30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Brain Processes 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2273" y="945207"/>
            <a:ext cx="10590178" cy="2133598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Arial Narrow" panose="020B0606020202030204" pitchFamily="34" charset="0"/>
                <a:ea typeface="Aptos" panose="020B0004020202020204" pitchFamily="34" charset="0"/>
              </a:rPr>
              <a:t>What if there are no similar experiences?</a:t>
            </a:r>
            <a:endParaRPr lang="en-US" kern="100" dirty="0">
              <a:effectLst/>
              <a:latin typeface="Segoe UI" panose="020B0502040204020203" pitchFamily="34" charset="0"/>
              <a:ea typeface="Aptos" panose="020B0004020202020204" pitchFamily="34" charset="0"/>
            </a:endParaRP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 extracts emotions from somewhere and adds them to the current experience.</a:t>
            </a:r>
          </a:p>
        </p:txBody>
      </p:sp>
      <p:pic>
        <p:nvPicPr>
          <p:cNvPr id="6" name="Picture 5" descr="Different blue shopping bags with one yellow bag in middle">
            <a:extLst>
              <a:ext uri="{FF2B5EF4-FFF2-40B4-BE49-F238E27FC236}">
                <a16:creationId xmlns:a16="http://schemas.microsoft.com/office/drawing/2014/main" id="{483C0385-1608-2370-70A4-506D5B2E9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85" y="2553511"/>
            <a:ext cx="6598350" cy="40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3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4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Processing: Functional Model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F987D10-B839-1037-E255-BB4AD23EF8A9}"/>
              </a:ext>
            </a:extLst>
          </p:cNvPr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587019233"/>
              </p:ext>
            </p:extLst>
          </p:nvPr>
        </p:nvGraphicFramePr>
        <p:xfrm>
          <a:off x="1890713" y="1046163"/>
          <a:ext cx="8426450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0713" y="1046163"/>
                        <a:ext cx="8426450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956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Explicity</a:t>
            </a:r>
            <a:r>
              <a:rPr lang="en-US" dirty="0"/>
              <a:t> / Conscious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05944" y="1064028"/>
            <a:ext cx="4493058" cy="1432233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latin typeface="Arial Narrow" panose="020B0606020202030204" pitchFamily="34" charset="0"/>
                <a:ea typeface="Aptos" panose="020B0004020202020204" pitchFamily="34" charset="0"/>
              </a:rPr>
              <a:t>Facts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800" kern="100" dirty="0">
              <a:latin typeface="Arial Narrow" panose="020B0606020202030204" pitchFamily="34" charset="0"/>
              <a:ea typeface="Aptos" panose="020B00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</a:rPr>
              <a:t>Events</a:t>
            </a:r>
            <a:endParaRPr lang="en-US" sz="2800" kern="100" dirty="0">
              <a:effectLst/>
              <a:latin typeface="Segoe UI" panose="020B0502040204020203" pitchFamily="34" charset="0"/>
              <a:ea typeface="Aptos" panose="020B0004020202020204" pitchFamily="34" charset="0"/>
            </a:endParaRPr>
          </a:p>
        </p:txBody>
      </p:sp>
      <p:pic>
        <p:nvPicPr>
          <p:cNvPr id="8" name="Picture 7" descr="Rearview of rows of people watching a movie in a theater">
            <a:extLst>
              <a:ext uri="{FF2B5EF4-FFF2-40B4-BE49-F238E27FC236}">
                <a16:creationId xmlns:a16="http://schemas.microsoft.com/office/drawing/2014/main" id="{17C69A3D-2E08-D416-90BE-E645FA09F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44" y="3046615"/>
            <a:ext cx="4939524" cy="3291840"/>
          </a:xfrm>
          <a:prstGeom prst="rect">
            <a:avLst/>
          </a:prstGeom>
        </p:spPr>
      </p:pic>
      <p:pic>
        <p:nvPicPr>
          <p:cNvPr id="10" name="Picture 9" descr="Wooden library">
            <a:extLst>
              <a:ext uri="{FF2B5EF4-FFF2-40B4-BE49-F238E27FC236}">
                <a16:creationId xmlns:a16="http://schemas.microsoft.com/office/drawing/2014/main" id="{8D1993C5-8566-1961-2A9B-9E86FEE33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1" y="1064028"/>
            <a:ext cx="4937760" cy="32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/ Unconscious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98668" y="986243"/>
            <a:ext cx="6010103" cy="2614354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latin typeface="Arial Narrow" panose="020B0606020202030204" pitchFamily="34" charset="0"/>
                <a:ea typeface="Aptos" panose="020B0004020202020204" pitchFamily="34" charset="0"/>
              </a:rPr>
              <a:t>Life Experiences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</a:rPr>
              <a:t>Emotions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latin typeface="Arial Narrow" panose="020B0606020202030204" pitchFamily="34" charset="0"/>
                <a:ea typeface="Aptos" panose="020B0004020202020204" pitchFamily="34" charset="0"/>
              </a:rPr>
              <a:t>Reward Processing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</a:rPr>
              <a:t>Habit Formation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kern="100" dirty="0">
                <a:latin typeface="Arial Narrow" panose="020B0606020202030204" pitchFamily="34" charset="0"/>
                <a:ea typeface="Aptos" panose="020B0004020202020204" pitchFamily="34" charset="0"/>
              </a:rPr>
              <a:t>Motor Memory</a:t>
            </a:r>
            <a:endParaRPr lang="en-US" sz="2800" kern="100" dirty="0">
              <a:effectLst/>
              <a:latin typeface="Segoe UI" panose="020B0502040204020203" pitchFamily="34" charset="0"/>
              <a:ea typeface="Aptos" panose="020B0004020202020204" pitchFamily="34" charset="0"/>
            </a:endParaRPr>
          </a:p>
        </p:txBody>
      </p:sp>
      <p:pic>
        <p:nvPicPr>
          <p:cNvPr id="7" name="Picture 6" descr="Three people playing soccer on a grassy field">
            <a:extLst>
              <a:ext uri="{FF2B5EF4-FFF2-40B4-BE49-F238E27FC236}">
                <a16:creationId xmlns:a16="http://schemas.microsoft.com/office/drawing/2014/main" id="{CDFBFD0F-FE4F-D564-889E-A31C33B23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35" y="4035493"/>
            <a:ext cx="2966647" cy="1966883"/>
          </a:xfrm>
          <a:prstGeom prst="rect">
            <a:avLst/>
          </a:prstGeom>
        </p:spPr>
      </p:pic>
      <p:pic>
        <p:nvPicPr>
          <p:cNvPr id="11" name="Picture 10" descr="Pile of American dollar banknotes">
            <a:extLst>
              <a:ext uri="{FF2B5EF4-FFF2-40B4-BE49-F238E27FC236}">
                <a16:creationId xmlns:a16="http://schemas.microsoft.com/office/drawing/2014/main" id="{133CAAE0-EB87-33DB-0BFE-D60226C0A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13" y="4035493"/>
            <a:ext cx="2622800" cy="1966883"/>
          </a:xfrm>
          <a:prstGeom prst="rect">
            <a:avLst/>
          </a:prstGeom>
        </p:spPr>
      </p:pic>
      <p:pic>
        <p:nvPicPr>
          <p:cNvPr id="13" name="Picture 12" descr="Circle of hands holding smartphones">
            <a:extLst>
              <a:ext uri="{FF2B5EF4-FFF2-40B4-BE49-F238E27FC236}">
                <a16:creationId xmlns:a16="http://schemas.microsoft.com/office/drawing/2014/main" id="{D2FCB599-9622-9CD9-8B67-677214CAF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13" y="4035492"/>
            <a:ext cx="2950325" cy="1966883"/>
          </a:xfrm>
          <a:prstGeom prst="rect">
            <a:avLst/>
          </a:prstGeom>
        </p:spPr>
      </p:pic>
      <p:pic>
        <p:nvPicPr>
          <p:cNvPr id="15" name="Picture 14" descr="Woman sitting on mountain peak">
            <a:extLst>
              <a:ext uri="{FF2B5EF4-FFF2-40B4-BE49-F238E27FC236}">
                <a16:creationId xmlns:a16="http://schemas.microsoft.com/office/drawing/2014/main" id="{FE1DCA78-C21A-0AFF-B73D-31E2DD426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6" y="4035493"/>
            <a:ext cx="2950589" cy="19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76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17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Processing: Functional Model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130C71EF-636B-8E3F-2BBB-FAE3D7EEA05F}"/>
              </a:ext>
            </a:extLst>
          </p:cNvPr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34116866"/>
              </p:ext>
            </p:extLst>
          </p:nvPr>
        </p:nvGraphicFramePr>
        <p:xfrm>
          <a:off x="1890713" y="1046163"/>
          <a:ext cx="8426450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0713" y="1046163"/>
                        <a:ext cx="8426450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8867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Brain Creates Reality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9839" y="1556725"/>
            <a:ext cx="4663174" cy="4469559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R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eceives data from the sensory systems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F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ilters the data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C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ombines the data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A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dds memory information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Adds 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emotional information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ynthesizes an experience of reality</a:t>
            </a:r>
            <a:endParaRPr lang="en-US" sz="2800" kern="100" dirty="0">
              <a:effectLst/>
              <a:latin typeface="Arial Narrow" panose="020B0606020202030204" pitchFamily="34" charset="0"/>
              <a:ea typeface="Aptos" panose="020B0004020202020204" pitchFamily="34" charset="0"/>
            </a:endParaRPr>
          </a:p>
        </p:txBody>
      </p:sp>
      <p:pic>
        <p:nvPicPr>
          <p:cNvPr id="5" name="Picture 4" descr="Abstract planet graphic">
            <a:extLst>
              <a:ext uri="{FF2B5EF4-FFF2-40B4-BE49-F238E27FC236}">
                <a16:creationId xmlns:a16="http://schemas.microsoft.com/office/drawing/2014/main" id="{57D55FF8-DCAD-983F-F52E-6E65BB89A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13" y="1556725"/>
            <a:ext cx="7149830" cy="38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42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Enough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9838" y="1107838"/>
            <a:ext cx="11025064" cy="1244840"/>
          </a:xfrm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What happens if the brain does not get enough data?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 will continue to create the reality experience by filling in the gaps</a:t>
            </a:r>
            <a:endParaRPr lang="en-US" sz="28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Person using artist paint brush to paint mural of plant-like shapes">
            <a:extLst>
              <a:ext uri="{FF2B5EF4-FFF2-40B4-BE49-F238E27FC236}">
                <a16:creationId xmlns:a16="http://schemas.microsoft.com/office/drawing/2014/main" id="{01C817EC-5A31-8721-5C5A-8B51E4B47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00" y="3059348"/>
            <a:ext cx="3640539" cy="2730102"/>
          </a:xfrm>
          <a:prstGeom prst="rect">
            <a:avLst/>
          </a:prstGeom>
        </p:spPr>
      </p:pic>
      <p:pic>
        <p:nvPicPr>
          <p:cNvPr id="8" name="Picture 7" descr="Woman painting">
            <a:extLst>
              <a:ext uri="{FF2B5EF4-FFF2-40B4-BE49-F238E27FC236}">
                <a16:creationId xmlns:a16="http://schemas.microsoft.com/office/drawing/2014/main" id="{6239425E-B867-B897-D74D-2A5256A8F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23452" r="19898" b="9831"/>
          <a:stretch/>
        </p:blipFill>
        <p:spPr>
          <a:xfrm>
            <a:off x="229838" y="3059348"/>
            <a:ext cx="3680681" cy="2730542"/>
          </a:xfrm>
          <a:prstGeom prst="rect">
            <a:avLst/>
          </a:prstGeom>
        </p:spPr>
      </p:pic>
      <p:pic>
        <p:nvPicPr>
          <p:cNvPr id="10" name="Picture 9" descr="Woman painting on wall">
            <a:extLst>
              <a:ext uri="{FF2B5EF4-FFF2-40B4-BE49-F238E27FC236}">
                <a16:creationId xmlns:a16="http://schemas.microsoft.com/office/drawing/2014/main" id="{B7AB0222-1BB3-DACD-DC49-2CC583229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0" y="3059348"/>
            <a:ext cx="4090603" cy="27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3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Brain Creates Normalizes </a:t>
            </a:r>
            <a:br>
              <a:rPr lang="en-US" dirty="0"/>
            </a:br>
            <a:r>
              <a:rPr lang="en-US" dirty="0"/>
              <a:t>New Reality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458-09AD-4510-72B9-16CFE67F43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72814" y="1078020"/>
            <a:ext cx="6001966" cy="4534205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brain grows more neurons to store experiences</a:t>
            </a:r>
            <a:endParaRPr lang="en-US" sz="2800" dirty="0"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connections to the new neurons are called neural pathways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When an experience is repeated, the brain improves the neural pathway, making it easier to retrieve the stored experience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The easier the retrieval, the more the experience feels normal</a:t>
            </a:r>
          </a:p>
        </p:txBody>
      </p:sp>
      <p:pic>
        <p:nvPicPr>
          <p:cNvPr id="12" name="Picture 11" descr="Human brain nerve cells">
            <a:extLst>
              <a:ext uri="{FF2B5EF4-FFF2-40B4-BE49-F238E27FC236}">
                <a16:creationId xmlns:a16="http://schemas.microsoft.com/office/drawing/2014/main" id="{DF339D68-23D5-C073-92EC-DD49F06AB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382" y="1852197"/>
            <a:ext cx="5180988" cy="38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22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79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Processing: Functional Model</a:t>
            </a:r>
          </a:p>
        </p:txBody>
      </p:sp>
      <p:graphicFrame>
        <p:nvGraphicFramePr>
          <p:cNvPr id="32" name="Content Placeholder 31">
            <a:extLst>
              <a:ext uri="{FF2B5EF4-FFF2-40B4-BE49-F238E27FC236}">
                <a16:creationId xmlns:a16="http://schemas.microsoft.com/office/drawing/2014/main" id="{48C5A449-D3EA-4686-5FD4-5CB4ADFF3A74}"/>
              </a:ext>
            </a:extLst>
          </p:cNvPr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784429398"/>
              </p:ext>
            </p:extLst>
          </p:nvPr>
        </p:nvGraphicFramePr>
        <p:xfrm>
          <a:off x="2777388" y="1930403"/>
          <a:ext cx="7316182" cy="440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7388" y="1930403"/>
                        <a:ext cx="7316182" cy="440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0C74D9D-BDED-8382-419B-03C2CD6396A4}"/>
              </a:ext>
            </a:extLst>
          </p:cNvPr>
          <p:cNvSpPr txBox="1"/>
          <p:nvPr/>
        </p:nvSpPr>
        <p:spPr>
          <a:xfrm>
            <a:off x="483577" y="1035213"/>
            <a:ext cx="10216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Repeated training improves experience accuracy and recall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90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Processing: Functional Model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B72870-D5D6-CACA-AF78-DBCB16DB3A0D}"/>
              </a:ext>
            </a:extLst>
          </p:cNvPr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157164133"/>
              </p:ext>
            </p:extLst>
          </p:nvPr>
        </p:nvGraphicFramePr>
        <p:xfrm>
          <a:off x="1890713" y="1046163"/>
          <a:ext cx="8426450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0713" y="1046163"/>
                        <a:ext cx="8426450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0264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Simulators and Experience Creation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6"/>
            <a:ext cx="9683776" cy="456770"/>
          </a:xfrm>
        </p:spPr>
        <p:txBody>
          <a:bodyPr/>
          <a:lstStyle/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Repeated training improves experience accuracy and recall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38FF21F-F6C9-C177-73B5-5F2A367432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457672"/>
              </p:ext>
            </p:extLst>
          </p:nvPr>
        </p:nvGraphicFramePr>
        <p:xfrm>
          <a:off x="2768479" y="1939315"/>
          <a:ext cx="7305675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8479" y="1939315"/>
                        <a:ext cx="7305675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70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Simulators and Experience Creation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6"/>
            <a:ext cx="9683776" cy="456770"/>
          </a:xfrm>
        </p:spPr>
        <p:txBody>
          <a:bodyPr/>
          <a:lstStyle/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Repeated training improves experience accuracy and recall</a:t>
            </a:r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A371FE0-B60C-B9F0-A3B0-F3EC94170B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989959"/>
              </p:ext>
            </p:extLst>
          </p:nvPr>
        </p:nvGraphicFramePr>
        <p:xfrm>
          <a:off x="2777270" y="1939312"/>
          <a:ext cx="7305675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7270" y="1939312"/>
                        <a:ext cx="7305675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185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Simulators and </a:t>
            </a:r>
            <a:br>
              <a:rPr lang="en-US" dirty="0"/>
            </a:br>
            <a:r>
              <a:rPr lang="en-US" dirty="0"/>
              <a:t>Reality Experience Accuracy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6"/>
            <a:ext cx="9683776" cy="456770"/>
          </a:xfrm>
        </p:spPr>
        <p:txBody>
          <a:bodyPr/>
          <a:lstStyle/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To increase Reality Experience accuracy, the simulator must provide as many sensory inputs to the body as possible</a:t>
            </a:r>
            <a:endParaRPr lang="en-US" dirty="0"/>
          </a:p>
        </p:txBody>
      </p:sp>
      <p:pic>
        <p:nvPicPr>
          <p:cNvPr id="6" name="Picture 5" descr="Portrait of person sitting">
            <a:extLst>
              <a:ext uri="{FF2B5EF4-FFF2-40B4-BE49-F238E27FC236}">
                <a16:creationId xmlns:a16="http://schemas.microsoft.com/office/drawing/2014/main" id="{27B208BB-705F-82E2-63B0-CE7637249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03" y="2083876"/>
            <a:ext cx="2485789" cy="3727408"/>
          </a:xfrm>
          <a:prstGeom prst="rect">
            <a:avLst/>
          </a:prstGeom>
        </p:spPr>
      </p:pic>
      <p:pic>
        <p:nvPicPr>
          <p:cNvPr id="8" name="Picture 7" descr="Man sitting in car">
            <a:extLst>
              <a:ext uri="{FF2B5EF4-FFF2-40B4-BE49-F238E27FC236}">
                <a16:creationId xmlns:a16="http://schemas.microsoft.com/office/drawing/2014/main" id="{0862DCCB-7C03-79ED-061D-6A16A6153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69" y="2115290"/>
            <a:ext cx="5591112" cy="37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75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Simulators and Sensory Inputs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6"/>
            <a:ext cx="9683776" cy="456770"/>
          </a:xfrm>
        </p:spPr>
        <p:txBody>
          <a:bodyPr/>
          <a:lstStyle/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More sensory inputs = more realistic experiences</a:t>
            </a:r>
          </a:p>
          <a:p>
            <a:r>
              <a:rPr lang="en-US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Higher quality sensory inputs = better transference of what has been learned to the real world</a:t>
            </a:r>
            <a:endParaRPr lang="en-US" dirty="0"/>
          </a:p>
        </p:txBody>
      </p:sp>
      <p:pic>
        <p:nvPicPr>
          <p:cNvPr id="5" name="Picture 4" descr="Person driving car">
            <a:extLst>
              <a:ext uri="{FF2B5EF4-FFF2-40B4-BE49-F238E27FC236}">
                <a16:creationId xmlns:a16="http://schemas.microsoft.com/office/drawing/2014/main" id="{9DF6EF30-1B53-27A1-4BA0-519504591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3" y="2587337"/>
            <a:ext cx="5581581" cy="3719146"/>
          </a:xfrm>
          <a:prstGeom prst="rect">
            <a:avLst/>
          </a:prstGeom>
        </p:spPr>
      </p:pic>
      <p:pic>
        <p:nvPicPr>
          <p:cNvPr id="7" name="Picture 6" descr="Person driving car">
            <a:extLst>
              <a:ext uri="{FF2B5EF4-FFF2-40B4-BE49-F238E27FC236}">
                <a16:creationId xmlns:a16="http://schemas.microsoft.com/office/drawing/2014/main" id="{7B3710E2-C02F-E2C9-F9F7-DCE33FCCD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51" y="2587337"/>
            <a:ext cx="5581581" cy="37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7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50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Sensory Data is </a:t>
            </a:r>
            <a:r>
              <a:rPr lang="en-US" dirty="0" err="1"/>
              <a:t>Analob</a:t>
            </a:r>
            <a:endParaRPr lang="en-US" dirty="0"/>
          </a:p>
        </p:txBody>
      </p:sp>
      <p:pic>
        <p:nvPicPr>
          <p:cNvPr id="6" name="Picture 5" descr="Gradient sound waves">
            <a:extLst>
              <a:ext uri="{FF2B5EF4-FFF2-40B4-BE49-F238E27FC236}">
                <a16:creationId xmlns:a16="http://schemas.microsoft.com/office/drawing/2014/main" id="{6966FE2F-439B-89E9-7BFF-0482098AE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18" y="2561173"/>
            <a:ext cx="6620164" cy="372384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510" y="1097300"/>
            <a:ext cx="5363633" cy="1463873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ffectLst/>
              </a:rPr>
              <a:t>All sensory nerves create analog information for the brain</a:t>
            </a:r>
          </a:p>
          <a:p>
            <a:pPr lvl="1"/>
            <a:r>
              <a:rPr lang="en-US" sz="2800" dirty="0">
                <a:effectLst/>
              </a:rPr>
              <a:t>The best stimuli are analog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6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Low Threshold Sensory Nerves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1129" y="1005381"/>
            <a:ext cx="6929505" cy="1463873"/>
          </a:xfrm>
        </p:spPr>
        <p:txBody>
          <a:bodyPr wrap="square" anchor="t">
            <a:normAutofit lnSpcReduction="10000"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Some sensory nerves are very sensitive</a:t>
            </a:r>
          </a:p>
          <a:p>
            <a:r>
              <a:rPr lang="en-US" sz="2800" dirty="0">
                <a:effectLst/>
              </a:rPr>
              <a:t>What those nerves sense is subtle</a:t>
            </a:r>
          </a:p>
          <a:p>
            <a:pPr lvl="1"/>
            <a:r>
              <a:rPr lang="en-US" sz="2800" dirty="0"/>
              <a:t>Don’t be afraid to turn down the intensity</a:t>
            </a:r>
          </a:p>
        </p:txBody>
      </p:sp>
      <p:pic>
        <p:nvPicPr>
          <p:cNvPr id="5" name="Picture 4" descr="A person's hand with illuminated lights">
            <a:extLst>
              <a:ext uri="{FF2B5EF4-FFF2-40B4-BE49-F238E27FC236}">
                <a16:creationId xmlns:a16="http://schemas.microsoft.com/office/drawing/2014/main" id="{C2C95BA5-C7A2-DAB2-FFA2-9BC50191A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74" y="2767765"/>
            <a:ext cx="5761281" cy="38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13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High Threshold Sensory Nerves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1129" y="1005381"/>
            <a:ext cx="6929505" cy="1463873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Some sensory nerves are less sensitive</a:t>
            </a: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More powerful stimuli are needed</a:t>
            </a:r>
            <a:endParaRPr lang="en-US" sz="2800" dirty="0"/>
          </a:p>
        </p:txBody>
      </p:sp>
      <p:pic>
        <p:nvPicPr>
          <p:cNvPr id="6" name="Picture 5" descr="Bowling ball hitting the pins">
            <a:extLst>
              <a:ext uri="{FF2B5EF4-FFF2-40B4-BE49-F238E27FC236}">
                <a16:creationId xmlns:a16="http://schemas.microsoft.com/office/drawing/2014/main" id="{4E6D9784-83C5-588F-1019-797D062B8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29" y="2047009"/>
            <a:ext cx="6472080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7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Watch Out for Nerve Saturation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276" y="1140462"/>
            <a:ext cx="5741972" cy="5301902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Sensory nerves are subject to saturation</a:t>
            </a: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Stimuli should not be too powerful for too long  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T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he sensory nerves may turn off  </a:t>
            </a:r>
          </a:p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S</a:t>
            </a:r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ensory nerves that are “asleep” can reduce learning</a:t>
            </a:r>
            <a:endParaRPr lang="en-US" sz="2800" dirty="0"/>
          </a:p>
        </p:txBody>
      </p:sp>
      <p:pic>
        <p:nvPicPr>
          <p:cNvPr id="5" name="Picture 4" descr="Sleeping baby">
            <a:extLst>
              <a:ext uri="{FF2B5EF4-FFF2-40B4-BE49-F238E27FC236}">
                <a16:creationId xmlns:a16="http://schemas.microsoft.com/office/drawing/2014/main" id="{8C3B003A-C59A-4741-9AA3-AD00C64CB8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6845"/>
            <a:ext cx="5741971" cy="38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83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ulticolored arrows pointing to different directions">
            <a:extLst>
              <a:ext uri="{FF2B5EF4-FFF2-40B4-BE49-F238E27FC236}">
                <a16:creationId xmlns:a16="http://schemas.microsoft.com/office/drawing/2014/main" id="{CA8B08FF-C4AB-7922-B649-AE65AA4A43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1335"/>
          <a:stretch/>
        </p:blipFill>
        <p:spPr>
          <a:xfrm flipV="1">
            <a:off x="2595876" y="2451264"/>
            <a:ext cx="7000248" cy="417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Watch Out for Nerve Adaption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5698" y="962826"/>
            <a:ext cx="6361201" cy="1488438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Sensory nerves are subject to adaption</a:t>
            </a: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Repeated stimuli may cause the sensory nerves’ output to decrease over time</a:t>
            </a:r>
          </a:p>
        </p:txBody>
      </p:sp>
    </p:spTree>
    <p:extLst>
      <p:ext uri="{BB962C8B-B14F-4D97-AF65-F5344CB8AC3E}">
        <p14:creationId xmlns:p14="http://schemas.microsoft.com/office/powerpoint/2010/main" val="82699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Processing: Functional Model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369BE18-CEC6-C00E-B346-E472FB73CA96}"/>
              </a:ext>
            </a:extLst>
          </p:cNvPr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11330963"/>
              </p:ext>
            </p:extLst>
          </p:nvPr>
        </p:nvGraphicFramePr>
        <p:xfrm>
          <a:off x="1890713" y="1046163"/>
          <a:ext cx="8426450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05668" imgH="4400550" progId="Acrobat.Document.DC">
                  <p:embed/>
                </p:oleObj>
              </mc:Choice>
              <mc:Fallback>
                <p:oleObj name="Acrobat Document" r:id="rId2" imgW="7305668" imgH="44005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0713" y="1046163"/>
                        <a:ext cx="8426450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2564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Allow Nerves to Desaturate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6867" y="1052539"/>
            <a:ext cx="6361201" cy="2191823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Sensory nerves are subject to desaturation</a:t>
            </a: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Powerful stimuli may need to be turned down or off to give the sensory nerves time to recover</a:t>
            </a:r>
          </a:p>
        </p:txBody>
      </p:sp>
      <p:pic>
        <p:nvPicPr>
          <p:cNvPr id="6" name="Picture 5" descr="Woman with finger on lips">
            <a:extLst>
              <a:ext uri="{FF2B5EF4-FFF2-40B4-BE49-F238E27FC236}">
                <a16:creationId xmlns:a16="http://schemas.microsoft.com/office/drawing/2014/main" id="{E77F4FD0-6413-D988-FAB5-3B22B8220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" y="1217335"/>
            <a:ext cx="5373236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9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07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Tactile Sound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39"/>
            <a:ext cx="5922387" cy="3141392"/>
          </a:xfrm>
        </p:spPr>
        <p:txBody>
          <a:bodyPr wrap="square" anchor="t">
            <a:noAutofit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Definitions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Tactile Sound</a:t>
            </a:r>
          </a:p>
          <a:p>
            <a:pPr lvl="2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Audio stimuli that is sensed with the touch sensory system</a:t>
            </a:r>
          </a:p>
          <a:p>
            <a:pPr lvl="2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Other sensory systems may be activated</a:t>
            </a:r>
            <a:endParaRPr lang="en-US" sz="28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erial view of person pushing lawn mower on grass between garden bed and path">
            <a:extLst>
              <a:ext uri="{FF2B5EF4-FFF2-40B4-BE49-F238E27FC236}">
                <a16:creationId xmlns:a16="http://schemas.microsoft.com/office/drawing/2014/main" id="{6B900C56-8C0E-3EC3-A52F-5D2EBD703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r="14961" b="8030"/>
          <a:stretch/>
        </p:blipFill>
        <p:spPr>
          <a:xfrm>
            <a:off x="6559860" y="1028700"/>
            <a:ext cx="4675909" cy="52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3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Haptics</a:t>
            </a:r>
            <a:br>
              <a:rPr lang="en-US" dirty="0"/>
            </a:br>
            <a:r>
              <a:rPr lang="en-US" dirty="0"/>
              <a:t>Motion Platform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39"/>
            <a:ext cx="6449925" cy="5317088"/>
          </a:xfrm>
        </p:spPr>
        <p:txBody>
          <a:bodyPr wrap="square" anchor="t">
            <a:normAutofit fontScale="92500" lnSpcReduction="20000"/>
          </a:bodyPr>
          <a:lstStyle/>
          <a:p>
            <a:r>
              <a:rPr lang="en-US" sz="3200" dirty="0">
                <a:ea typeface="Aptos" panose="020B0004020202020204" pitchFamily="34" charset="0"/>
                <a:cs typeface="Segoe UI" panose="020B0502040204020203" pitchFamily="34" charset="0"/>
              </a:rPr>
              <a:t>Definitions</a:t>
            </a:r>
          </a:p>
          <a:p>
            <a:pPr lvl="1"/>
            <a:r>
              <a:rPr lang="en-US" sz="3000" dirty="0">
                <a:ea typeface="Aptos" panose="020B0004020202020204" pitchFamily="34" charset="0"/>
                <a:cs typeface="Segoe UI" panose="020B0502040204020203" pitchFamily="34" charset="0"/>
              </a:rPr>
              <a:t>Haptics</a:t>
            </a:r>
          </a:p>
          <a:p>
            <a:pPr lvl="2"/>
            <a:r>
              <a:rPr lang="en-US" sz="30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Artificial forces between virtual worlds and the user’s body</a:t>
            </a:r>
          </a:p>
          <a:p>
            <a:pPr lvl="1"/>
            <a:r>
              <a:rPr lang="en-US" sz="3000" dirty="0">
                <a:ea typeface="Aptos" panose="020B0004020202020204" pitchFamily="34" charset="0"/>
                <a:cs typeface="Segoe UI" panose="020B0502040204020203" pitchFamily="34" charset="0"/>
              </a:rPr>
              <a:t>Motion Platform</a:t>
            </a:r>
          </a:p>
          <a:p>
            <a:pPr lvl="2"/>
            <a:r>
              <a:rPr lang="en-US" sz="30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A </a:t>
            </a:r>
            <a:r>
              <a:rPr lang="en-US" sz="3000" dirty="0">
                <a:ea typeface="Aptos" panose="020B0004020202020204" pitchFamily="34" charset="0"/>
                <a:cs typeface="Segoe UI" panose="020B0502040204020203" pitchFamily="34" charset="0"/>
              </a:rPr>
              <a:t>hardware device that moves the entire body resulting in a sense of physical motion and gravity</a:t>
            </a:r>
          </a:p>
          <a:p>
            <a:pPr marL="0" indent="0">
              <a:buNone/>
            </a:pPr>
            <a:endParaRPr lang="en-US" sz="34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4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Jerald, J. (2015). </a:t>
            </a:r>
            <a:r>
              <a:rPr lang="en-US" sz="20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VR book : human-centered design for virtual reality</a:t>
            </a:r>
            <a:r>
              <a:rPr lang="en-US" sz="20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New York: Association For Computing Machinery.</a:t>
            </a:r>
            <a:endParaRPr lang="en-US" sz="2000" kern="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4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closeup of an escalator">
            <a:extLst>
              <a:ext uri="{FF2B5EF4-FFF2-40B4-BE49-F238E27FC236}">
                <a16:creationId xmlns:a16="http://schemas.microsoft.com/office/drawing/2014/main" id="{618B3368-6CAE-76BC-1FA7-A91454B97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46" y="1409496"/>
            <a:ext cx="5211347" cy="34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77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Small Areal Haptic Feedback</a:t>
            </a:r>
            <a:br>
              <a:rPr lang="en-US" dirty="0"/>
            </a:br>
            <a:r>
              <a:rPr lang="en-US" dirty="0"/>
              <a:t>Large Area Haptic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39"/>
            <a:ext cx="6449925" cy="5317088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Small Area Haptic Feedback</a:t>
            </a:r>
          </a:p>
          <a:p>
            <a:pPr lvl="1"/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Haptic feedback limited to small areas, such as fingers, hands, and wrists</a:t>
            </a:r>
            <a:endParaRPr lang="en-US" sz="2800" dirty="0">
              <a:ea typeface="Aptos" panose="020B0004020202020204" pitchFamily="34" charset="0"/>
              <a:cs typeface="Segoe UI" panose="020B0502040204020203" pitchFamily="34" charset="0"/>
            </a:endParaRPr>
          </a:p>
          <a:p>
            <a:endParaRPr lang="en-US" sz="28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endParaRPr lang="en-US" sz="2800" dirty="0">
              <a:ea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Large Area Haptic Feedback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Haptic feedback sense across large body areas, or even the entire body</a:t>
            </a:r>
          </a:p>
        </p:txBody>
      </p:sp>
      <p:pic>
        <p:nvPicPr>
          <p:cNvPr id="5" name="Picture 4" descr="Plant in a pot">
            <a:extLst>
              <a:ext uri="{FF2B5EF4-FFF2-40B4-BE49-F238E27FC236}">
                <a16:creationId xmlns:a16="http://schemas.microsoft.com/office/drawing/2014/main" id="{61EBAA20-A5DA-4E38-B23A-8FEA45EF8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96" y="1028701"/>
            <a:ext cx="3415046" cy="2279812"/>
          </a:xfrm>
          <a:prstGeom prst="rect">
            <a:avLst/>
          </a:prstGeom>
        </p:spPr>
      </p:pic>
      <p:pic>
        <p:nvPicPr>
          <p:cNvPr id="7" name="Picture 6" descr="Space shuttle launch">
            <a:extLst>
              <a:ext uri="{FF2B5EF4-FFF2-40B4-BE49-F238E27FC236}">
                <a16:creationId xmlns:a16="http://schemas.microsoft.com/office/drawing/2014/main" id="{85F54529-CC92-CD38-809A-5558C00E5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6" b="29316"/>
          <a:stretch/>
        </p:blipFill>
        <p:spPr>
          <a:xfrm>
            <a:off x="7339946" y="3429000"/>
            <a:ext cx="4071596" cy="29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75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Everyday Large Area Haptic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1647" y="859096"/>
            <a:ext cx="5858443" cy="2729752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Everyday Large Area Haptic Feedback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Cars / Trucks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Buses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Trains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Subways</a:t>
            </a:r>
          </a:p>
        </p:txBody>
      </p:sp>
      <p:pic>
        <p:nvPicPr>
          <p:cNvPr id="6" name="Picture 5" descr="Busy train station">
            <a:extLst>
              <a:ext uri="{FF2B5EF4-FFF2-40B4-BE49-F238E27FC236}">
                <a16:creationId xmlns:a16="http://schemas.microsoft.com/office/drawing/2014/main" id="{E0A535B2-21FF-2419-7D76-8E9BFA5F03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r="23278" b="12695"/>
          <a:stretch/>
        </p:blipFill>
        <p:spPr>
          <a:xfrm>
            <a:off x="7918630" y="4093193"/>
            <a:ext cx="3598297" cy="2129433"/>
          </a:xfrm>
          <a:prstGeom prst="rect">
            <a:avLst/>
          </a:prstGeom>
        </p:spPr>
      </p:pic>
      <p:pic>
        <p:nvPicPr>
          <p:cNvPr id="9" name="Picture 8" descr="Woman looking at smartphone on subway">
            <a:extLst>
              <a:ext uri="{FF2B5EF4-FFF2-40B4-BE49-F238E27FC236}">
                <a16:creationId xmlns:a16="http://schemas.microsoft.com/office/drawing/2014/main" id="{A580EB79-4F43-DCBD-A486-F0C1594F0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/>
          <a:stretch/>
        </p:blipFill>
        <p:spPr>
          <a:xfrm>
            <a:off x="3940405" y="3489401"/>
            <a:ext cx="3520925" cy="2934568"/>
          </a:xfrm>
          <a:prstGeom prst="rect">
            <a:avLst/>
          </a:prstGeom>
        </p:spPr>
      </p:pic>
      <p:pic>
        <p:nvPicPr>
          <p:cNvPr id="11" name="Picture 10" descr="City buses near Westminster Palace">
            <a:extLst>
              <a:ext uri="{FF2B5EF4-FFF2-40B4-BE49-F238E27FC236}">
                <a16:creationId xmlns:a16="http://schemas.microsoft.com/office/drawing/2014/main" id="{58684727-F618-BC2F-9150-633A35E6CC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4931" r="10032" b="1590"/>
          <a:stretch/>
        </p:blipFill>
        <p:spPr>
          <a:xfrm>
            <a:off x="426461" y="3341038"/>
            <a:ext cx="2763982" cy="3082931"/>
          </a:xfrm>
          <a:prstGeom prst="rect">
            <a:avLst/>
          </a:prstGeom>
        </p:spPr>
      </p:pic>
      <p:pic>
        <p:nvPicPr>
          <p:cNvPr id="13" name="Picture 12" descr="Vintage truck against building">
            <a:extLst>
              <a:ext uri="{FF2B5EF4-FFF2-40B4-BE49-F238E27FC236}">
                <a16:creationId xmlns:a16="http://schemas.microsoft.com/office/drawing/2014/main" id="{627B0B5F-4EB8-8ED2-55B8-6E2DA62122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t="42657" b="6181"/>
          <a:stretch/>
        </p:blipFill>
        <p:spPr>
          <a:xfrm>
            <a:off x="7679664" y="1619907"/>
            <a:ext cx="4076228" cy="1687312"/>
          </a:xfrm>
          <a:prstGeom prst="rect">
            <a:avLst/>
          </a:prstGeom>
        </p:spPr>
      </p:pic>
      <p:pic>
        <p:nvPicPr>
          <p:cNvPr id="15" name="Picture 14" descr="Two people in car">
            <a:extLst>
              <a:ext uri="{FF2B5EF4-FFF2-40B4-BE49-F238E27FC236}">
                <a16:creationId xmlns:a16="http://schemas.microsoft.com/office/drawing/2014/main" id="{D1A9397F-2039-DF0D-AE0C-F30EB2B27A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1"/>
          <a:stretch/>
        </p:blipFill>
        <p:spPr>
          <a:xfrm>
            <a:off x="572247" y="1186992"/>
            <a:ext cx="2199400" cy="20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9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Elements of Large Area Haptic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39"/>
            <a:ext cx="11573443" cy="3114216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Vibrations are delivered with tactile sound transducers that turn audio into vibration</a:t>
            </a: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Motion delivered with motion systems</a:t>
            </a:r>
          </a:p>
          <a:p>
            <a:r>
              <a:rPr lang="en-US" sz="2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In some situations, vibrations combined with visual cues can substitute for motion at a much lower cost</a:t>
            </a:r>
            <a:endParaRPr lang="en-US" sz="2800" dirty="0">
              <a:ea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Racecars on track">
            <a:extLst>
              <a:ext uri="{FF2B5EF4-FFF2-40B4-BE49-F238E27FC236}">
                <a16:creationId xmlns:a16="http://schemas.microsoft.com/office/drawing/2014/main" id="{9BFFCB1B-1569-4F0B-61AD-0D097DF86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91" y="2643454"/>
            <a:ext cx="7024253" cy="357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28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ice chair">
            <a:extLst>
              <a:ext uri="{FF2B5EF4-FFF2-40B4-BE49-F238E27FC236}">
                <a16:creationId xmlns:a16="http://schemas.microsoft.com/office/drawing/2014/main" id="{4F1688FF-2890-2034-06DA-66D452207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1" y="2157632"/>
            <a:ext cx="3706091" cy="4632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Advantages of Large Area Haptic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40"/>
            <a:ext cx="10596697" cy="2158252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It delivers the cues that the brain needs to create a more accurate reality experience</a:t>
            </a:r>
          </a:p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It increases hearing through bone conduction</a:t>
            </a:r>
          </a:p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It increases the feeling of immersion</a:t>
            </a:r>
          </a:p>
        </p:txBody>
      </p:sp>
      <p:pic>
        <p:nvPicPr>
          <p:cNvPr id="5" name="Picture 4" descr="Man sitting in car">
            <a:extLst>
              <a:ext uri="{FF2B5EF4-FFF2-40B4-BE49-F238E27FC236}">
                <a16:creationId xmlns:a16="http://schemas.microsoft.com/office/drawing/2014/main" id="{20B10B3A-5832-412B-0832-89977AB18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16" y="3096492"/>
            <a:ext cx="4737240" cy="31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57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Example: Driving Simulator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39"/>
            <a:ext cx="6159779" cy="3624969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Driving Simulator: Large Area Haptic Feedback stimuli: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Engine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Exhaust System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Tires rolling on ground / road surface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Wind noise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Brakes</a:t>
            </a:r>
          </a:p>
        </p:txBody>
      </p:sp>
      <p:pic>
        <p:nvPicPr>
          <p:cNvPr id="5" name="Picture 4" descr="Driver racing vintage racecar">
            <a:extLst>
              <a:ext uri="{FF2B5EF4-FFF2-40B4-BE49-F238E27FC236}">
                <a16:creationId xmlns:a16="http://schemas.microsoft.com/office/drawing/2014/main" id="{0A1615AD-AEF6-2E88-131A-932918885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0886" r="24064" b="18006"/>
          <a:stretch/>
        </p:blipFill>
        <p:spPr>
          <a:xfrm>
            <a:off x="3195236" y="3429000"/>
            <a:ext cx="768969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12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8E31-AF6D-EC25-88D5-733B9634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A3C90-16BC-3305-39FF-4F1A39331441}"/>
              </a:ext>
            </a:extLst>
          </p:cNvPr>
          <p:cNvSpPr/>
          <p:nvPr/>
        </p:nvSpPr>
        <p:spPr bwMode="auto">
          <a:xfrm>
            <a:off x="178633" y="909537"/>
            <a:ext cx="32309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Introduction to Reality</a:t>
            </a:r>
          </a:p>
        </p:txBody>
      </p:sp>
      <p:pic>
        <p:nvPicPr>
          <p:cNvPr id="6" name="Picture 5" descr="Child playing hopscotch">
            <a:extLst>
              <a:ext uri="{FF2B5EF4-FFF2-40B4-BE49-F238E27FC236}">
                <a16:creationId xmlns:a16="http://schemas.microsoft.com/office/drawing/2014/main" id="{14644B2D-B9B6-4842-E692-6930DC50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1" b="34243"/>
          <a:stretch/>
        </p:blipFill>
        <p:spPr>
          <a:xfrm>
            <a:off x="4957471" y="1293779"/>
            <a:ext cx="6961210" cy="146391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FCE36-CF03-A875-743A-5793037B05BA}"/>
              </a:ext>
            </a:extLst>
          </p:cNvPr>
          <p:cNvSpPr/>
          <p:nvPr/>
        </p:nvSpPr>
        <p:spPr bwMode="auto">
          <a:xfrm>
            <a:off x="178633" y="1469574"/>
            <a:ext cx="394103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Body Supplies the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9DB7AC-A458-BEFC-EA90-07E323991735}"/>
              </a:ext>
            </a:extLst>
          </p:cNvPr>
          <p:cNvSpPr/>
          <p:nvPr/>
        </p:nvSpPr>
        <p:spPr bwMode="auto">
          <a:xfrm>
            <a:off x="178633" y="2029611"/>
            <a:ext cx="4227112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rgbClr val="10563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Emotions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825A5F-9039-8AA0-D11B-55ED7C9EF2CF}"/>
              </a:ext>
            </a:extLst>
          </p:cNvPr>
          <p:cNvSpPr/>
          <p:nvPr/>
        </p:nvSpPr>
        <p:spPr bwMode="auto">
          <a:xfrm>
            <a:off x="178632" y="2589648"/>
            <a:ext cx="431024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Processes Memories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9F299-D5FF-1038-1F82-2CF2D05C94BE}"/>
              </a:ext>
            </a:extLst>
          </p:cNvPr>
          <p:cNvSpPr/>
          <p:nvPr/>
        </p:nvSpPr>
        <p:spPr bwMode="auto">
          <a:xfrm>
            <a:off x="178633" y="3149685"/>
            <a:ext cx="5288311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The Brain Creates Reality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984B28-A2AC-946F-FD42-E29AA262FBDC}"/>
              </a:ext>
            </a:extLst>
          </p:cNvPr>
          <p:cNvSpPr/>
          <p:nvPr/>
        </p:nvSpPr>
        <p:spPr bwMode="auto">
          <a:xfrm>
            <a:off x="178633" y="3709722"/>
            <a:ext cx="5001346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Simulators and Experience Creation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9DA871-8336-7151-97B0-D8497C8281D3}"/>
              </a:ext>
            </a:extLst>
          </p:cNvPr>
          <p:cNvSpPr/>
          <p:nvPr/>
        </p:nvSpPr>
        <p:spPr bwMode="auto">
          <a:xfrm>
            <a:off x="178632" y="4269759"/>
            <a:ext cx="5917367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Recommendations for Simulator Designers</a:t>
            </a:r>
          </a:p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BB79BF-B96F-940E-242F-26964C6D518A}"/>
              </a:ext>
            </a:extLst>
          </p:cNvPr>
          <p:cNvSpPr/>
          <p:nvPr/>
        </p:nvSpPr>
        <p:spPr bwMode="auto">
          <a:xfrm>
            <a:off x="178633" y="4829796"/>
            <a:ext cx="9495303" cy="384242"/>
          </a:xfrm>
          <a:prstGeom prst="roundRect">
            <a:avLst>
              <a:gd name="adj" fmla="val 23431"/>
            </a:avLst>
          </a:prstGeom>
          <a:solidFill>
            <a:srgbClr val="10563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charset="0"/>
              </a:rPr>
              <a:t>Using Large Area Haptic Feedback to Improve the Reality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BDAAAD-1339-22D9-A806-28F457E012F7}"/>
              </a:ext>
            </a:extLst>
          </p:cNvPr>
          <p:cNvSpPr/>
          <p:nvPr/>
        </p:nvSpPr>
        <p:spPr bwMode="auto">
          <a:xfrm>
            <a:off x="178634" y="5389836"/>
            <a:ext cx="1857984" cy="384242"/>
          </a:xfrm>
          <a:prstGeom prst="roundRect">
            <a:avLst>
              <a:gd name="adj" fmla="val 23431"/>
            </a:avLst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Finally…</a:t>
            </a:r>
            <a:endParaRPr kumimoji="0" lang="en-US" sz="2400" i="0" u="none" strike="noStrike" normalizeH="0" baseline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FF3C-143A-2A86-8583-D8B70AE6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840" y="0"/>
            <a:ext cx="7768244" cy="795130"/>
          </a:xfrm>
        </p:spPr>
        <p:txBody>
          <a:bodyPr/>
          <a:lstStyle/>
          <a:p>
            <a:r>
              <a:rPr lang="en-US" dirty="0"/>
              <a:t>The Brain Creates the Reality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63898-ABA7-9616-190C-D401AC0B97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6"/>
            <a:ext cx="8036257" cy="1846114"/>
          </a:xfrm>
        </p:spPr>
        <p:txBody>
          <a:bodyPr/>
          <a:lstStyle/>
          <a:p>
            <a:r>
              <a:rPr lang="en-US" dirty="0"/>
              <a:t>Reality exists only in the mind</a:t>
            </a:r>
          </a:p>
          <a:p>
            <a:r>
              <a:rPr lang="en-US" dirty="0"/>
              <a:t>Reality exists only in the present moment</a:t>
            </a:r>
          </a:p>
          <a:p>
            <a:r>
              <a:rPr lang="en-US" dirty="0"/>
              <a:t>The brain is constantly updating the Reality Experience</a:t>
            </a:r>
          </a:p>
        </p:txBody>
      </p:sp>
      <p:pic>
        <p:nvPicPr>
          <p:cNvPr id="5" name="Picture 4" descr="Rainbow colored roses">
            <a:extLst>
              <a:ext uri="{FF2B5EF4-FFF2-40B4-BE49-F238E27FC236}">
                <a16:creationId xmlns:a16="http://schemas.microsoft.com/office/drawing/2014/main" id="{5D450205-CC4D-609B-0477-1FFC0FDD3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8" y="3108961"/>
            <a:ext cx="4900353" cy="3266902"/>
          </a:xfrm>
          <a:prstGeom prst="rect">
            <a:avLst/>
          </a:prstGeom>
        </p:spPr>
      </p:pic>
      <p:pic>
        <p:nvPicPr>
          <p:cNvPr id="7" name="Picture 6" descr="Man talking with a doctor">
            <a:extLst>
              <a:ext uri="{FF2B5EF4-FFF2-40B4-BE49-F238E27FC236}">
                <a16:creationId xmlns:a16="http://schemas.microsoft.com/office/drawing/2014/main" id="{2192F169-3C50-845A-5F0B-F8673CAAF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08" y="3107336"/>
            <a:ext cx="4900353" cy="32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1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And Finally…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40"/>
            <a:ext cx="11064288" cy="4003038"/>
          </a:xfrm>
        </p:spPr>
        <p:txBody>
          <a:bodyPr wrap="square" anchor="t">
            <a:normAutofit/>
          </a:bodyPr>
          <a:lstStyle/>
          <a:p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Simulators and training that work closely with the body’s sensory systems and with the brain’s reality processing -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Reduce the distance between the simulator environment and the real world</a:t>
            </a:r>
          </a:p>
          <a:p>
            <a:pPr lvl="2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Increase the sense of immersion</a:t>
            </a:r>
          </a:p>
          <a:p>
            <a:pPr lvl="2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Deliver a more realistic training experience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Increase learning effectiveness</a:t>
            </a:r>
          </a:p>
          <a:p>
            <a:pPr lvl="1"/>
            <a:r>
              <a:rPr lang="en-US" sz="2800" dirty="0">
                <a:ea typeface="Aptos" panose="020B0004020202020204" pitchFamily="34" charset="0"/>
                <a:cs typeface="Segoe UI" panose="020B0502040204020203" pitchFamily="34" charset="0"/>
              </a:rPr>
              <a:t>Increase speed of skill transference</a:t>
            </a:r>
          </a:p>
        </p:txBody>
      </p:sp>
      <p:pic>
        <p:nvPicPr>
          <p:cNvPr id="6" name="Picture 5" descr="Smiling paramedic in ambulance">
            <a:extLst>
              <a:ext uri="{FF2B5EF4-FFF2-40B4-BE49-F238E27FC236}">
                <a16:creationId xmlns:a16="http://schemas.microsoft.com/office/drawing/2014/main" id="{71CF87AE-8480-9FD4-524C-74B428C68E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/>
          <a:stretch/>
        </p:blipFill>
        <p:spPr>
          <a:xfrm>
            <a:off x="7845136" y="2939759"/>
            <a:ext cx="4134214" cy="32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36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40"/>
            <a:ext cx="11064288" cy="4003038"/>
          </a:xfrm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American Academy of Ophthalmology. (2018, December 19). Rods. Retrieved from American Academy of Ophthalmology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https://www.aao.org/eye-health/anatomy/rods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Gulati, A. (2015). Understanding neurogenesis in the adult human brain.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Indian Journal of Pharmacology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(6), 583.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https://doi.org/10.4103/0253-7613.169598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Hawkins, J. (2019). Human ear - Organ of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Corti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US" sz="2000" i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Encyclopædia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Britannica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Retrieved from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https://www.britannica.com/science/ear/Organ-of-Corti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does our sense of taste work? (2016). In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www.ncbi.nlm.nih.gov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Institute for Quality and Efficiency in Health Care (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IQWiG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 Retrieved from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https://www.ncbi.nlm.nih.gov/books/NBK279408/#:~:text=The%20taste%20buds%20are%20located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Iheanacho, F., &amp;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Vellipuram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A. R. (2022). Physiology, Mechanoreceptors. Retrieved from PubMed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https://pubmed.ncbi.nlm.nih.gov/31082112/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Institute for Quality and Efficiency in Health Care. (2017, September 7). How does our sense of balance work? Retrieved from Nih.gov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https://www.ncbi.nlm.nih.gov/books/NBK279394/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Jerald, J. (2015).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VR book : human-centered design for virtual reality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New York: Association For Computing Machinery .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56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40"/>
            <a:ext cx="11064288" cy="4003038"/>
          </a:xfrm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Kröger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S., &amp; Watkins, B. (2021). Muscle spindle function in healthy and diseased muscle.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Skeletal Muscle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(1).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https://doi.org/10.1186/s13395-020-00258-x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Lent, R., Azevedo, F. A. C., Andrade-Moraes, C. H., &amp; Pinto, A. V. O. (2011). How many neurons do you have? Some dogmas of quantitative neuroscience under revision.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European Journal of Neuroscience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(1), 1–9.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https://doi.org/10.1111/j.1460-9568.2011.07923.x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 of nerves of the human body. (2024, May 2). Retrieved July 7, 2024, from Wikipedia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https://en.wikipedia.org/wiki/List_of_nerves_of_the_human_body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Magdalena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Balcerak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Jackson, &amp; Brendan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Balcerak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Jackson. (2024). Immersive Experience and Virtual Reality.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Philosophy &amp; Technology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(1).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https://doi.org/10.1007/s13347-024-00707-1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Marzvanyan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A., &amp;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Alhawaj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A. F. (2023, August 14). Physiology, Sensory Receptors. Retrieved from PubMed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https://www.ncbi.nlm.nih.gov/books/NBK539861/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Mcleod, S. (2023, June 16). Long-Term Memory | Simply Psychology. Retrieved from Simplypsychology.org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https://www.simplypsychology.org/long-term-memory.html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Rinaldi, A. (2007). The scent of life. The exquisite complexity of the sense of smell in animals and humans.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EMBO Reports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(7), 629–633.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https://doi.org/10.1038/sj.embor.7401029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89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8AC7-A0CF-DF51-5A5E-0808B7C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1E21-7ED2-B87A-BF6D-C8804B0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321" y="938240"/>
            <a:ext cx="11064288" cy="4003038"/>
          </a:xfrm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Rolla, G., Vasconcelos, G., &amp; Figueiredo, N. M. (2022). Virtual Reality, Embodiment, and Allusion: an Ecological-Enactive Approach.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Philosophy &amp; Technology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(4).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https://doi.org/10.1007/s13347-022-00589-1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Scientists build largest maps to date of cells in human brain. (2023, October 31). Retrieved from National Institutes of Health (NIH)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https://www.nih.gov/news-events/nih-research-matters/scientists-build-largest-maps-date-cells-human-brain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Siegel, S. (2021). The Contents of Perception (E. N.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Zalta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Ed.). Retrieved July 7, 2024, from Stanford Encyclopedia of Philosophy website: </a:t>
            </a:r>
            <a:r>
              <a:rPr lang="en-US" sz="2000" u="none" strike="noStrike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https://plato.stanford.edu/entries/perception-contents/#:~:text=In%20contemporary%20philosophy%2C%20the%20phrase</a:t>
            </a:r>
            <a:endParaRPr lang="en-US" sz="20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4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7646-6897-30CF-4CF9-CB8EC3E7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is Learned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EAD8-884B-BEE1-4F77-5A9EC3670E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45531" y="1046715"/>
            <a:ext cx="4885214" cy="5075237"/>
          </a:xfrm>
        </p:spPr>
        <p:txBody>
          <a:bodyPr/>
          <a:lstStyle/>
          <a:p>
            <a:r>
              <a:rPr lang="en-US" dirty="0"/>
              <a:t>A baby starts learning their reality in the womb</a:t>
            </a:r>
          </a:p>
          <a:p>
            <a:r>
              <a:rPr lang="en-US" dirty="0"/>
              <a:t>Learning continues until the early to mid 20s when brain development is complete</a:t>
            </a:r>
          </a:p>
          <a:p>
            <a:r>
              <a:rPr lang="en-US" dirty="0"/>
              <a:t>Depending on a person’s choices, learning can continue the rest of their life.</a:t>
            </a:r>
          </a:p>
        </p:txBody>
      </p:sp>
      <p:pic>
        <p:nvPicPr>
          <p:cNvPr id="5" name="Picture 4" descr="Cute laughing baby">
            <a:extLst>
              <a:ext uri="{FF2B5EF4-FFF2-40B4-BE49-F238E27FC236}">
                <a16:creationId xmlns:a16="http://schemas.microsoft.com/office/drawing/2014/main" id="{CB931D7C-E924-0A89-35AF-7F5288F3C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4" y="1084634"/>
            <a:ext cx="2819703" cy="1882302"/>
          </a:xfrm>
          <a:prstGeom prst="rect">
            <a:avLst/>
          </a:prstGeom>
        </p:spPr>
      </p:pic>
      <p:pic>
        <p:nvPicPr>
          <p:cNvPr id="7" name="Picture 6" descr="Father reading to disabled child">
            <a:extLst>
              <a:ext uri="{FF2B5EF4-FFF2-40B4-BE49-F238E27FC236}">
                <a16:creationId xmlns:a16="http://schemas.microsoft.com/office/drawing/2014/main" id="{53A3E07F-59C9-3D31-3B1E-03267832E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32" y="1084634"/>
            <a:ext cx="2823453" cy="1882302"/>
          </a:xfrm>
          <a:prstGeom prst="rect">
            <a:avLst/>
          </a:prstGeom>
        </p:spPr>
      </p:pic>
      <p:pic>
        <p:nvPicPr>
          <p:cNvPr id="9" name="Picture 8" descr="Mixed raced student studying">
            <a:extLst>
              <a:ext uri="{FF2B5EF4-FFF2-40B4-BE49-F238E27FC236}">
                <a16:creationId xmlns:a16="http://schemas.microsoft.com/office/drawing/2014/main" id="{517FAAB0-54E7-0421-402C-A5E5ED87B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4" y="3165575"/>
            <a:ext cx="2823453" cy="1882302"/>
          </a:xfrm>
          <a:prstGeom prst="rect">
            <a:avLst/>
          </a:prstGeom>
        </p:spPr>
      </p:pic>
      <p:pic>
        <p:nvPicPr>
          <p:cNvPr id="11" name="Picture 10" descr="Person reading book">
            <a:extLst>
              <a:ext uri="{FF2B5EF4-FFF2-40B4-BE49-F238E27FC236}">
                <a16:creationId xmlns:a16="http://schemas.microsoft.com/office/drawing/2014/main" id="{49B6109E-7E3F-9512-69B6-B4828C988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32" y="3165575"/>
            <a:ext cx="2823453" cy="18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5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E32D-4A91-13B3-A860-F9058430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Learning/Forgetting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655D-B394-8664-301A-28065F7141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273779" cy="5075237"/>
          </a:xfrm>
        </p:spPr>
        <p:txBody>
          <a:bodyPr/>
          <a:lstStyle/>
          <a:p>
            <a:r>
              <a:rPr lang="en-US" dirty="0"/>
              <a:t>How does the brain learn?</a:t>
            </a:r>
          </a:p>
          <a:p>
            <a:pPr lvl="1"/>
            <a:r>
              <a:rPr lang="en-US" sz="2800" dirty="0"/>
              <a:t>The brain stores experience data</a:t>
            </a:r>
          </a:p>
          <a:p>
            <a:r>
              <a:rPr lang="en-US" dirty="0"/>
              <a:t>How does the brain forget?</a:t>
            </a:r>
          </a:p>
          <a:p>
            <a:pPr lvl="1"/>
            <a:r>
              <a:rPr lang="en-US" sz="2800" dirty="0"/>
              <a:t>The brain doesn’t store the experience data (not important)</a:t>
            </a:r>
          </a:p>
          <a:p>
            <a:pPr lvl="1"/>
            <a:r>
              <a:rPr lang="en-US" sz="2800" dirty="0"/>
              <a:t>The brain purges the experience data</a:t>
            </a:r>
          </a:p>
        </p:txBody>
      </p:sp>
      <p:pic>
        <p:nvPicPr>
          <p:cNvPr id="7" name="Picture 6" descr="Person throwing plastic bottle into bin">
            <a:extLst>
              <a:ext uri="{FF2B5EF4-FFF2-40B4-BE49-F238E27FC236}">
                <a16:creationId xmlns:a16="http://schemas.microsoft.com/office/drawing/2014/main" id="{CE2F7659-9FB4-5AA9-8DF6-E8D27C7CC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83" y="3429000"/>
            <a:ext cx="4178892" cy="2784499"/>
          </a:xfrm>
          <a:prstGeom prst="rect">
            <a:avLst/>
          </a:prstGeom>
        </p:spPr>
      </p:pic>
      <p:pic>
        <p:nvPicPr>
          <p:cNvPr id="9" name="Picture 8" descr="Different colored organizers">
            <a:extLst>
              <a:ext uri="{FF2B5EF4-FFF2-40B4-BE49-F238E27FC236}">
                <a16:creationId xmlns:a16="http://schemas.microsoft.com/office/drawing/2014/main" id="{FAA78B6E-FAC1-79B0-1D10-5659B0958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09" y="981092"/>
            <a:ext cx="4045220" cy="24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3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6332-C071-4A1E-5515-A7324D52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Fundamentals of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6D211-64B7-039C-4204-AC85B63FC3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3790311" cy="50752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 person sees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 person smells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 person hears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 person tastes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 person touches</a:t>
            </a:r>
          </a:p>
        </p:txBody>
      </p:sp>
      <p:pic>
        <p:nvPicPr>
          <p:cNvPr id="5" name="Picture 4" descr="Couple reaching hands">
            <a:extLst>
              <a:ext uri="{FF2B5EF4-FFF2-40B4-BE49-F238E27FC236}">
                <a16:creationId xmlns:a16="http://schemas.microsoft.com/office/drawing/2014/main" id="{279416FE-3D44-55AB-5430-3842D124B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2" y="4689316"/>
            <a:ext cx="2487347" cy="1658799"/>
          </a:xfrm>
          <a:prstGeom prst="rect">
            <a:avLst/>
          </a:prstGeom>
        </p:spPr>
      </p:pic>
      <p:pic>
        <p:nvPicPr>
          <p:cNvPr id="9" name="Picture 8" descr="Hands on ears">
            <a:extLst>
              <a:ext uri="{FF2B5EF4-FFF2-40B4-BE49-F238E27FC236}">
                <a16:creationId xmlns:a16="http://schemas.microsoft.com/office/drawing/2014/main" id="{4DD497EF-7913-AE32-A4DB-B747CB700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975" y="2387548"/>
            <a:ext cx="2503659" cy="1658231"/>
          </a:xfrm>
          <a:prstGeom prst="rect">
            <a:avLst/>
          </a:prstGeom>
        </p:spPr>
      </p:pic>
      <p:pic>
        <p:nvPicPr>
          <p:cNvPr id="11" name="Picture 10" descr="Kids with magnifying glass in forest">
            <a:extLst>
              <a:ext uri="{FF2B5EF4-FFF2-40B4-BE49-F238E27FC236}">
                <a16:creationId xmlns:a16="http://schemas.microsoft.com/office/drawing/2014/main" id="{A7121EB6-9138-12A2-4F2C-6091501A3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64" y="970573"/>
            <a:ext cx="2487346" cy="1658231"/>
          </a:xfrm>
          <a:prstGeom prst="rect">
            <a:avLst/>
          </a:prstGeom>
        </p:spPr>
      </p:pic>
      <p:pic>
        <p:nvPicPr>
          <p:cNvPr id="13" name="Picture 12" descr="Delighted person tasting sweet cream">
            <a:extLst>
              <a:ext uri="{FF2B5EF4-FFF2-40B4-BE49-F238E27FC236}">
                <a16:creationId xmlns:a16="http://schemas.microsoft.com/office/drawing/2014/main" id="{91541DD2-502C-1A1D-F6BC-84B5087E7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64" y="3652120"/>
            <a:ext cx="2487346" cy="1658230"/>
          </a:xfrm>
          <a:prstGeom prst="rect">
            <a:avLst/>
          </a:prstGeom>
        </p:spPr>
      </p:pic>
      <p:pic>
        <p:nvPicPr>
          <p:cNvPr id="15" name="Picture 14" descr="Little girl smelling flowers">
            <a:extLst>
              <a:ext uri="{FF2B5EF4-FFF2-40B4-BE49-F238E27FC236}">
                <a16:creationId xmlns:a16="http://schemas.microsoft.com/office/drawing/2014/main" id="{7A04AAC0-9C80-1539-C7D7-81E149956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2" y="1569398"/>
            <a:ext cx="2487347" cy="16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4311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7873</TotalTime>
  <Words>2362</Words>
  <Application>Microsoft Office PowerPoint</Application>
  <PresentationFormat>Widescreen</PresentationFormat>
  <Paragraphs>341</Paragraphs>
  <Slides>63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Aptos</vt:lpstr>
      <vt:lpstr>Arial</vt:lpstr>
      <vt:lpstr>Arial Narrow</vt:lpstr>
      <vt:lpstr>Segoe UI</vt:lpstr>
      <vt:lpstr>Tahoma</vt:lpstr>
      <vt:lpstr>Times New Roman</vt:lpstr>
      <vt:lpstr>Wingdings</vt:lpstr>
      <vt:lpstr>Blends</vt:lpstr>
      <vt:lpstr>Acrobat Document</vt:lpstr>
      <vt:lpstr>PowerPoint Presentation</vt:lpstr>
      <vt:lpstr>Learning Objectives</vt:lpstr>
      <vt:lpstr>Outline</vt:lpstr>
      <vt:lpstr>Reality Processing: Functional Model</vt:lpstr>
      <vt:lpstr>Reality Processing: Functional Model</vt:lpstr>
      <vt:lpstr>The Brain Creates the Reality Experience</vt:lpstr>
      <vt:lpstr>Reality is Learned Over Time</vt:lpstr>
      <vt:lpstr>Learning/Forgetting</vt:lpstr>
      <vt:lpstr>10 Fundamentals of Reality</vt:lpstr>
      <vt:lpstr>10 Fundamentals of Reality</vt:lpstr>
      <vt:lpstr>Outline</vt:lpstr>
      <vt:lpstr>Reality Processing: Functional Model</vt:lpstr>
      <vt:lpstr>A Complex System of Nerves</vt:lpstr>
      <vt:lpstr>Vision Sensory System</vt:lpstr>
      <vt:lpstr>Vision Sensory System</vt:lpstr>
      <vt:lpstr>Taste Sensory System</vt:lpstr>
      <vt:lpstr>Smell Sensory System</vt:lpstr>
      <vt:lpstr>Hearing Sensory System</vt:lpstr>
      <vt:lpstr>Balance Sensory System</vt:lpstr>
      <vt:lpstr>Muscle Movement Sensory System</vt:lpstr>
      <vt:lpstr>Touch Sensory System</vt:lpstr>
      <vt:lpstr>Touch Sensory System</vt:lpstr>
      <vt:lpstr>Touch Sensory System</vt:lpstr>
      <vt:lpstr>Touch Sensory System</vt:lpstr>
      <vt:lpstr>Touch Sensory System</vt:lpstr>
      <vt:lpstr>Outline</vt:lpstr>
      <vt:lpstr>The Brain Processes Emotions</vt:lpstr>
      <vt:lpstr>The Brain Processes Emotions</vt:lpstr>
      <vt:lpstr>Outline</vt:lpstr>
      <vt:lpstr>Reality Processing: Functional Model</vt:lpstr>
      <vt:lpstr>Explicity / Conscious Memory</vt:lpstr>
      <vt:lpstr>Implicit / Unconscious Memory</vt:lpstr>
      <vt:lpstr>Outline</vt:lpstr>
      <vt:lpstr>Reality Processing: Functional Model</vt:lpstr>
      <vt:lpstr>The Brain Creates Reality Experiences</vt:lpstr>
      <vt:lpstr>Not Enough Data?</vt:lpstr>
      <vt:lpstr>The Brain Creates Normalizes  New Reality Experiences</vt:lpstr>
      <vt:lpstr>Outline</vt:lpstr>
      <vt:lpstr>Reality Processing: Functional Model</vt:lpstr>
      <vt:lpstr>Simulators and Experience Creation</vt:lpstr>
      <vt:lpstr>Simulators and Experience Creation</vt:lpstr>
      <vt:lpstr>Simulators and  Reality Experience Accuracy</vt:lpstr>
      <vt:lpstr>Simulators and Sensory Inputs</vt:lpstr>
      <vt:lpstr>Outline</vt:lpstr>
      <vt:lpstr>Sensory Data is Analob</vt:lpstr>
      <vt:lpstr>Low Threshold Sensory Nerves</vt:lpstr>
      <vt:lpstr>High Threshold Sensory Nerves</vt:lpstr>
      <vt:lpstr>Watch Out for Nerve Saturation</vt:lpstr>
      <vt:lpstr>Watch Out for Nerve Adaption</vt:lpstr>
      <vt:lpstr>Allow Nerves to Desaturate</vt:lpstr>
      <vt:lpstr>Outline</vt:lpstr>
      <vt:lpstr>Tactile Sound</vt:lpstr>
      <vt:lpstr>Haptics Motion Platform</vt:lpstr>
      <vt:lpstr>Small Areal Haptic Feedback Large Area Haptic Feedback</vt:lpstr>
      <vt:lpstr>Everyday Large Area Haptic Feedback</vt:lpstr>
      <vt:lpstr>Elements of Large Area Haptic Feedback</vt:lpstr>
      <vt:lpstr>Advantages of Large Area Haptic Feedback</vt:lpstr>
      <vt:lpstr>Example: Driving Simulator</vt:lpstr>
      <vt:lpstr>Outline</vt:lpstr>
      <vt:lpstr>And Finally…</vt:lpstr>
      <vt:lpstr>References</vt:lpstr>
      <vt:lpstr>References</vt:lpstr>
      <vt:lpstr>References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Bill Phillips</cp:lastModifiedBy>
  <cp:revision>142</cp:revision>
  <cp:lastPrinted>2024-07-06T19:40:00Z</cp:lastPrinted>
  <dcterms:created xsi:type="dcterms:W3CDTF">2016-03-29T15:29:36Z</dcterms:created>
  <dcterms:modified xsi:type="dcterms:W3CDTF">2024-10-06T17:20:28Z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