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51"/>
  </p:notesMasterIdLst>
  <p:handoutMasterIdLst>
    <p:handoutMasterId r:id="rId52"/>
  </p:handoutMasterIdLst>
  <p:sldIdLst>
    <p:sldId id="289" r:id="rId5"/>
    <p:sldId id="405" r:id="rId6"/>
    <p:sldId id="392" r:id="rId7"/>
    <p:sldId id="419" r:id="rId8"/>
    <p:sldId id="420" r:id="rId9"/>
    <p:sldId id="430" r:id="rId10"/>
    <p:sldId id="1010" r:id="rId11"/>
    <p:sldId id="362" r:id="rId12"/>
    <p:sldId id="1015" r:id="rId13"/>
    <p:sldId id="1018" r:id="rId14"/>
    <p:sldId id="1019" r:id="rId15"/>
    <p:sldId id="1014" r:id="rId16"/>
    <p:sldId id="364" r:id="rId17"/>
    <p:sldId id="365" r:id="rId18"/>
    <p:sldId id="572" r:id="rId19"/>
    <p:sldId id="376" r:id="rId20"/>
    <p:sldId id="377" r:id="rId21"/>
    <p:sldId id="378" r:id="rId22"/>
    <p:sldId id="379" r:id="rId23"/>
    <p:sldId id="380" r:id="rId24"/>
    <p:sldId id="381" r:id="rId25"/>
    <p:sldId id="323" r:id="rId26"/>
    <p:sldId id="400" r:id="rId27"/>
    <p:sldId id="373" r:id="rId28"/>
    <p:sldId id="371" r:id="rId29"/>
    <p:sldId id="412" r:id="rId30"/>
    <p:sldId id="1009" r:id="rId31"/>
    <p:sldId id="396" r:id="rId32"/>
    <p:sldId id="547" r:id="rId33"/>
    <p:sldId id="277" r:id="rId34"/>
    <p:sldId id="351" r:id="rId35"/>
    <p:sldId id="358" r:id="rId36"/>
    <p:sldId id="1012" r:id="rId37"/>
    <p:sldId id="417" r:id="rId38"/>
    <p:sldId id="429" r:id="rId39"/>
    <p:sldId id="1011" r:id="rId40"/>
    <p:sldId id="350" r:id="rId41"/>
    <p:sldId id="415" r:id="rId42"/>
    <p:sldId id="426" r:id="rId43"/>
    <p:sldId id="425" r:id="rId44"/>
    <p:sldId id="427" r:id="rId45"/>
    <p:sldId id="428" r:id="rId46"/>
    <p:sldId id="1013" r:id="rId47"/>
    <p:sldId id="344" r:id="rId48"/>
    <p:sldId id="431" r:id="rId49"/>
    <p:sldId id="348" r:id="rId50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0A54038-54D7-3A42-8068-931E67D1D50E}">
          <p14:sldIdLst>
            <p14:sldId id="289"/>
            <p14:sldId id="405"/>
            <p14:sldId id="392"/>
            <p14:sldId id="419"/>
            <p14:sldId id="420"/>
            <p14:sldId id="430"/>
            <p14:sldId id="1010"/>
            <p14:sldId id="362"/>
          </p14:sldIdLst>
        </p14:section>
        <p14:section name="Capabilities for the Warfighter" id="{96EC8E79-505A-6447-854E-BDEE1E565103}">
          <p14:sldIdLst>
            <p14:sldId id="1015"/>
            <p14:sldId id="1018"/>
            <p14:sldId id="1019"/>
          </p14:sldIdLst>
        </p14:section>
        <p14:section name="Under the hood" id="{DAF8FC0D-347B-D049-9B61-DDB98250FB35}">
          <p14:sldIdLst>
            <p14:sldId id="1014"/>
            <p14:sldId id="364"/>
            <p14:sldId id="365"/>
            <p14:sldId id="572"/>
            <p14:sldId id="376"/>
            <p14:sldId id="377"/>
            <p14:sldId id="378"/>
            <p14:sldId id="379"/>
            <p14:sldId id="380"/>
            <p14:sldId id="381"/>
            <p14:sldId id="323"/>
            <p14:sldId id="400"/>
            <p14:sldId id="373"/>
            <p14:sldId id="371"/>
            <p14:sldId id="412"/>
            <p14:sldId id="1009"/>
          </p14:sldIdLst>
        </p14:section>
        <p14:section name="FOMs" id="{449301A9-8221-7946-9F9F-972E114F9699}">
          <p14:sldIdLst>
            <p14:sldId id="396"/>
            <p14:sldId id="547"/>
          </p14:sldIdLst>
        </p14:section>
        <p14:section name="HLA 4" id="{E746F72D-4CF1-1243-9370-6A446676C67B}">
          <p14:sldIdLst>
            <p14:sldId id="277"/>
            <p14:sldId id="351"/>
            <p14:sldId id="358"/>
            <p14:sldId id="1012"/>
            <p14:sldId id="417"/>
            <p14:sldId id="429"/>
            <p14:sldId id="1011"/>
            <p14:sldId id="350"/>
            <p14:sldId id="415"/>
          </p14:sldIdLst>
        </p14:section>
        <p14:section name="Common considerations" id="{C9A9274C-D1C5-444E-BF33-8982DF8230D9}">
          <p14:sldIdLst>
            <p14:sldId id="426"/>
            <p14:sldId id="425"/>
            <p14:sldId id="427"/>
            <p14:sldId id="428"/>
          </p14:sldIdLst>
        </p14:section>
        <p14:section name="Summary" id="{7B20875D-D73C-9542-9BB3-D9A43DB23DEA}">
          <p14:sldIdLst>
            <p14:sldId id="1013"/>
            <p14:sldId id="344"/>
            <p14:sldId id="431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7" autoAdjust="0"/>
    <p:restoredTop sz="94634" autoAdjust="0"/>
  </p:normalViewPr>
  <p:slideViewPr>
    <p:cSldViewPr snapToGrid="0">
      <p:cViewPr varScale="1">
        <p:scale>
          <a:sx n="127" d="100"/>
          <a:sy n="127" d="100"/>
        </p:scale>
        <p:origin x="67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6993E-22A2-164B-8350-BACA2C590F24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98AD128E-730E-874D-8A3D-FD644B9776E3}">
      <dgm:prSet/>
      <dgm:spPr>
        <a:solidFill>
          <a:srgbClr val="00B050"/>
        </a:solidFill>
      </dgm:spPr>
      <dgm:t>
        <a:bodyPr/>
        <a:lstStyle/>
        <a:p>
          <a:r>
            <a:rPr lang="en-US" b="0" dirty="0"/>
            <a:t>OMT Editor</a:t>
          </a:r>
          <a:endParaRPr lang="aa-ET" b="0"/>
        </a:p>
      </dgm:t>
    </dgm:pt>
    <dgm:pt modelId="{7B586F07-EC85-4B48-BFD8-4CDC64DFA4A2}" type="parTrans" cxnId="{D4EF77EA-5888-CE4C-A088-5DC8F3CC01CE}">
      <dgm:prSet/>
      <dgm:spPr/>
      <dgm:t>
        <a:bodyPr/>
        <a:lstStyle/>
        <a:p>
          <a:endParaRPr lang="en-GB"/>
        </a:p>
      </dgm:t>
    </dgm:pt>
    <dgm:pt modelId="{710FE5F4-155F-1A42-AF53-8C527C617B71}" type="sibTrans" cxnId="{D4EF77EA-5888-CE4C-A088-5DC8F3CC01CE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en-GB" dirty="0"/>
        </a:p>
      </dgm:t>
    </dgm:pt>
    <dgm:pt modelId="{018A321F-45F2-3D41-B5B8-ECA17FE8A17E}">
      <dgm:prSet/>
      <dgm:spPr>
        <a:solidFill>
          <a:srgbClr val="00B050"/>
        </a:solidFill>
      </dgm:spPr>
      <dgm:t>
        <a:bodyPr/>
        <a:lstStyle/>
        <a:p>
          <a:r>
            <a:rPr lang="en-US" b="0" dirty="0"/>
            <a:t>Code</a:t>
          </a:r>
          <a:r>
            <a:rPr lang="en-US" b="1" dirty="0"/>
            <a:t> </a:t>
          </a:r>
          <a:r>
            <a:rPr lang="en-US" b="0" dirty="0"/>
            <a:t>Generator</a:t>
          </a:r>
          <a:endParaRPr lang="aa-ET" b="0"/>
        </a:p>
      </dgm:t>
    </dgm:pt>
    <dgm:pt modelId="{5EBC3229-85E7-9449-800C-C164E50B04D5}" type="parTrans" cxnId="{ADCC86BA-CCD7-4E4F-A8E1-AFB5F0C85B03}">
      <dgm:prSet/>
      <dgm:spPr/>
      <dgm:t>
        <a:bodyPr/>
        <a:lstStyle/>
        <a:p>
          <a:endParaRPr lang="en-GB"/>
        </a:p>
      </dgm:t>
    </dgm:pt>
    <dgm:pt modelId="{740B0F80-BADB-A041-86C2-05C6179568E3}" type="sibTrans" cxnId="{ADCC86BA-CCD7-4E4F-A8E1-AFB5F0C85B03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en-GB" dirty="0"/>
        </a:p>
      </dgm:t>
    </dgm:pt>
    <dgm:pt modelId="{0D1DA4B7-E573-EB43-B7D2-0291A0AA8FEA}">
      <dgm:prSet/>
      <dgm:spPr>
        <a:solidFill>
          <a:srgbClr val="00B050"/>
        </a:solidFill>
      </dgm:spPr>
      <dgm:t>
        <a:bodyPr/>
        <a:lstStyle/>
        <a:p>
          <a:r>
            <a:rPr lang="en-US" b="0" dirty="0"/>
            <a:t>RTI</a:t>
          </a:r>
          <a:endParaRPr lang="aa-ET" b="0"/>
        </a:p>
      </dgm:t>
    </dgm:pt>
    <dgm:pt modelId="{C4C72A88-C604-B247-8FBE-5193509C2F06}" type="parTrans" cxnId="{DBB0D737-9E6E-E14F-B64C-497E748D2E61}">
      <dgm:prSet/>
      <dgm:spPr/>
      <dgm:t>
        <a:bodyPr/>
        <a:lstStyle/>
        <a:p>
          <a:endParaRPr lang="en-GB"/>
        </a:p>
      </dgm:t>
    </dgm:pt>
    <dgm:pt modelId="{B55A323A-6059-0040-9D05-3340340E2E98}" type="sibTrans" cxnId="{DBB0D737-9E6E-E14F-B64C-497E748D2E61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en-GB" dirty="0"/>
        </a:p>
      </dgm:t>
    </dgm:pt>
    <dgm:pt modelId="{A22A9F4D-5A12-4147-85EB-5A1B95FD0ACA}">
      <dgm:prSet/>
      <dgm:spPr>
        <a:solidFill>
          <a:srgbClr val="00B050"/>
        </a:solidFill>
      </dgm:spPr>
      <dgm:t>
        <a:bodyPr/>
        <a:lstStyle/>
        <a:p>
          <a:r>
            <a:rPr lang="en-US" b="0" dirty="0"/>
            <a:t>Data</a:t>
          </a:r>
          <a:r>
            <a:rPr lang="en-US" b="1" dirty="0"/>
            <a:t> </a:t>
          </a:r>
          <a:r>
            <a:rPr lang="en-US" b="0" dirty="0"/>
            <a:t>Logger</a:t>
          </a:r>
          <a:endParaRPr lang="aa-ET" b="0"/>
        </a:p>
      </dgm:t>
    </dgm:pt>
    <dgm:pt modelId="{D4F6D616-DBEB-BC48-8988-0435C5031E9A}" type="parTrans" cxnId="{FD0C7D96-5741-464A-861C-F94FB62B04E8}">
      <dgm:prSet/>
      <dgm:spPr/>
      <dgm:t>
        <a:bodyPr/>
        <a:lstStyle/>
        <a:p>
          <a:endParaRPr lang="en-GB"/>
        </a:p>
      </dgm:t>
    </dgm:pt>
    <dgm:pt modelId="{41E569A3-177D-FB40-A27A-E6FC2021A728}" type="sibTrans" cxnId="{FD0C7D96-5741-464A-861C-F94FB62B04E8}">
      <dgm:prSet/>
      <dgm:spPr>
        <a:solidFill>
          <a:schemeClr val="accent5">
            <a:lumMod val="25000"/>
          </a:schemeClr>
        </a:solidFill>
      </dgm:spPr>
      <dgm:t>
        <a:bodyPr/>
        <a:lstStyle/>
        <a:p>
          <a:endParaRPr lang="en-GB" dirty="0"/>
        </a:p>
      </dgm:t>
    </dgm:pt>
    <dgm:pt modelId="{9D89E4CE-FA2D-864B-9222-614C31A41AEC}">
      <dgm:prSet/>
      <dgm:spPr>
        <a:solidFill>
          <a:srgbClr val="00B050"/>
        </a:solidFill>
      </dgm:spPr>
      <dgm:t>
        <a:bodyPr/>
        <a:lstStyle/>
        <a:p>
          <a:r>
            <a:rPr lang="en-US" b="0" dirty="0"/>
            <a:t>2D</a:t>
          </a:r>
          <a:r>
            <a:rPr lang="en-US" b="1" dirty="0"/>
            <a:t>/</a:t>
          </a:r>
          <a:r>
            <a:rPr lang="en-US" b="0" dirty="0"/>
            <a:t>3D</a:t>
          </a:r>
          <a:br>
            <a:rPr lang="en-US" b="1" dirty="0"/>
          </a:br>
          <a:r>
            <a:rPr lang="en-US" b="0" dirty="0"/>
            <a:t>Visualizer</a:t>
          </a:r>
          <a:endParaRPr lang="aa-ET" b="0"/>
        </a:p>
      </dgm:t>
    </dgm:pt>
    <dgm:pt modelId="{39D6CCAA-F8AC-CB42-933B-EB7C54557A02}" type="parTrans" cxnId="{BD4B5111-66DA-8942-95BC-2C0C3EE0F7A5}">
      <dgm:prSet/>
      <dgm:spPr/>
      <dgm:t>
        <a:bodyPr/>
        <a:lstStyle/>
        <a:p>
          <a:endParaRPr lang="en-GB"/>
        </a:p>
      </dgm:t>
    </dgm:pt>
    <dgm:pt modelId="{9E33976D-7739-7747-827D-94AB96E32A30}" type="sibTrans" cxnId="{BD4B5111-66DA-8942-95BC-2C0C3EE0F7A5}">
      <dgm:prSet/>
      <dgm:spPr/>
      <dgm:t>
        <a:bodyPr/>
        <a:lstStyle/>
        <a:p>
          <a:endParaRPr lang="en-GB"/>
        </a:p>
      </dgm:t>
    </dgm:pt>
    <dgm:pt modelId="{6592B9B9-2A76-144E-9D3C-A0A38F35D60B}" type="pres">
      <dgm:prSet presAssocID="{EFB6993E-22A2-164B-8350-BACA2C590F24}" presName="Name0" presStyleCnt="0">
        <dgm:presLayoutVars>
          <dgm:dir/>
          <dgm:resizeHandles val="exact"/>
        </dgm:presLayoutVars>
      </dgm:prSet>
      <dgm:spPr/>
    </dgm:pt>
    <dgm:pt modelId="{D54C4CED-3022-164C-9343-F332FDC2F6D0}" type="pres">
      <dgm:prSet presAssocID="{98AD128E-730E-874D-8A3D-FD644B9776E3}" presName="node" presStyleLbl="node1" presStyleIdx="0" presStyleCnt="5">
        <dgm:presLayoutVars>
          <dgm:bulletEnabled val="1"/>
        </dgm:presLayoutVars>
      </dgm:prSet>
      <dgm:spPr/>
    </dgm:pt>
    <dgm:pt modelId="{6AF051C6-8F49-864C-8400-4885053B4DC9}" type="pres">
      <dgm:prSet presAssocID="{710FE5F4-155F-1A42-AF53-8C527C617B71}" presName="sibTrans" presStyleLbl="sibTrans2D1" presStyleIdx="0" presStyleCnt="4"/>
      <dgm:spPr/>
    </dgm:pt>
    <dgm:pt modelId="{17A1D210-D223-534D-A5F4-874ABA505E77}" type="pres">
      <dgm:prSet presAssocID="{710FE5F4-155F-1A42-AF53-8C527C617B71}" presName="connectorText" presStyleLbl="sibTrans2D1" presStyleIdx="0" presStyleCnt="4"/>
      <dgm:spPr/>
    </dgm:pt>
    <dgm:pt modelId="{EF52FAE9-FA4C-A747-94B3-2865776D5257}" type="pres">
      <dgm:prSet presAssocID="{018A321F-45F2-3D41-B5B8-ECA17FE8A17E}" presName="node" presStyleLbl="node1" presStyleIdx="1" presStyleCnt="5">
        <dgm:presLayoutVars>
          <dgm:bulletEnabled val="1"/>
        </dgm:presLayoutVars>
      </dgm:prSet>
      <dgm:spPr/>
    </dgm:pt>
    <dgm:pt modelId="{91C1C225-BCA1-D547-8F91-274C611436A4}" type="pres">
      <dgm:prSet presAssocID="{740B0F80-BADB-A041-86C2-05C6179568E3}" presName="sibTrans" presStyleLbl="sibTrans2D1" presStyleIdx="1" presStyleCnt="4"/>
      <dgm:spPr/>
    </dgm:pt>
    <dgm:pt modelId="{CB211C58-E695-E042-BAC6-7CEF6381A59D}" type="pres">
      <dgm:prSet presAssocID="{740B0F80-BADB-A041-86C2-05C6179568E3}" presName="connectorText" presStyleLbl="sibTrans2D1" presStyleIdx="1" presStyleCnt="4"/>
      <dgm:spPr/>
    </dgm:pt>
    <dgm:pt modelId="{3BEAED53-275B-A840-AB78-86E522373BB8}" type="pres">
      <dgm:prSet presAssocID="{0D1DA4B7-E573-EB43-B7D2-0291A0AA8FEA}" presName="node" presStyleLbl="node1" presStyleIdx="2" presStyleCnt="5">
        <dgm:presLayoutVars>
          <dgm:bulletEnabled val="1"/>
        </dgm:presLayoutVars>
      </dgm:prSet>
      <dgm:spPr/>
    </dgm:pt>
    <dgm:pt modelId="{951F5BBF-3ACB-AC48-AD9C-F5E329AE3D45}" type="pres">
      <dgm:prSet presAssocID="{B55A323A-6059-0040-9D05-3340340E2E98}" presName="sibTrans" presStyleLbl="sibTrans2D1" presStyleIdx="2" presStyleCnt="4"/>
      <dgm:spPr/>
    </dgm:pt>
    <dgm:pt modelId="{492E2BCB-8D1A-0A43-ABC9-B56B3B111D8D}" type="pres">
      <dgm:prSet presAssocID="{B55A323A-6059-0040-9D05-3340340E2E98}" presName="connectorText" presStyleLbl="sibTrans2D1" presStyleIdx="2" presStyleCnt="4"/>
      <dgm:spPr/>
    </dgm:pt>
    <dgm:pt modelId="{1DEF56FF-63C7-8C4E-92C4-74C756F20A16}" type="pres">
      <dgm:prSet presAssocID="{A22A9F4D-5A12-4147-85EB-5A1B95FD0ACA}" presName="node" presStyleLbl="node1" presStyleIdx="3" presStyleCnt="5">
        <dgm:presLayoutVars>
          <dgm:bulletEnabled val="1"/>
        </dgm:presLayoutVars>
      </dgm:prSet>
      <dgm:spPr/>
    </dgm:pt>
    <dgm:pt modelId="{853A48B1-84AE-0B4B-9FE9-5C2FFC2F7219}" type="pres">
      <dgm:prSet presAssocID="{41E569A3-177D-FB40-A27A-E6FC2021A728}" presName="sibTrans" presStyleLbl="sibTrans2D1" presStyleIdx="3" presStyleCnt="4"/>
      <dgm:spPr/>
    </dgm:pt>
    <dgm:pt modelId="{DFDC6080-F7DC-9042-9B2A-B9C569F1DE38}" type="pres">
      <dgm:prSet presAssocID="{41E569A3-177D-FB40-A27A-E6FC2021A728}" presName="connectorText" presStyleLbl="sibTrans2D1" presStyleIdx="3" presStyleCnt="4"/>
      <dgm:spPr/>
    </dgm:pt>
    <dgm:pt modelId="{651DB57C-2357-9F47-BEDD-E8C71B1A31B7}" type="pres">
      <dgm:prSet presAssocID="{9D89E4CE-FA2D-864B-9222-614C31A41AEC}" presName="node" presStyleLbl="node1" presStyleIdx="4" presStyleCnt="5">
        <dgm:presLayoutVars>
          <dgm:bulletEnabled val="1"/>
        </dgm:presLayoutVars>
      </dgm:prSet>
      <dgm:spPr/>
    </dgm:pt>
  </dgm:ptLst>
  <dgm:cxnLst>
    <dgm:cxn modelId="{A42DF306-C300-A648-98A6-B77993FAD25F}" type="presOf" srcId="{740B0F80-BADB-A041-86C2-05C6179568E3}" destId="{91C1C225-BCA1-D547-8F91-274C611436A4}" srcOrd="0" destOrd="0" presId="urn:microsoft.com/office/officeart/2005/8/layout/process1"/>
    <dgm:cxn modelId="{2D2E0008-102F-B84C-901D-3749BFA8BC1B}" type="presOf" srcId="{41E569A3-177D-FB40-A27A-E6FC2021A728}" destId="{853A48B1-84AE-0B4B-9FE9-5C2FFC2F7219}" srcOrd="0" destOrd="0" presId="urn:microsoft.com/office/officeart/2005/8/layout/process1"/>
    <dgm:cxn modelId="{BD4B5111-66DA-8942-95BC-2C0C3EE0F7A5}" srcId="{EFB6993E-22A2-164B-8350-BACA2C590F24}" destId="{9D89E4CE-FA2D-864B-9222-614C31A41AEC}" srcOrd="4" destOrd="0" parTransId="{39D6CCAA-F8AC-CB42-933B-EB7C54557A02}" sibTransId="{9E33976D-7739-7747-827D-94AB96E32A30}"/>
    <dgm:cxn modelId="{CF72142D-F312-8543-AC85-42BDC78E2606}" type="presOf" srcId="{A22A9F4D-5A12-4147-85EB-5A1B95FD0ACA}" destId="{1DEF56FF-63C7-8C4E-92C4-74C756F20A16}" srcOrd="0" destOrd="0" presId="urn:microsoft.com/office/officeart/2005/8/layout/process1"/>
    <dgm:cxn modelId="{DBB0D737-9E6E-E14F-B64C-497E748D2E61}" srcId="{EFB6993E-22A2-164B-8350-BACA2C590F24}" destId="{0D1DA4B7-E573-EB43-B7D2-0291A0AA8FEA}" srcOrd="2" destOrd="0" parTransId="{C4C72A88-C604-B247-8FBE-5193509C2F06}" sibTransId="{B55A323A-6059-0040-9D05-3340340E2E98}"/>
    <dgm:cxn modelId="{B3D1F239-001B-5B40-A408-04D06A4E69AC}" type="presOf" srcId="{B55A323A-6059-0040-9D05-3340340E2E98}" destId="{951F5BBF-3ACB-AC48-AD9C-F5E329AE3D45}" srcOrd="0" destOrd="0" presId="urn:microsoft.com/office/officeart/2005/8/layout/process1"/>
    <dgm:cxn modelId="{0F8FFB3F-43C7-CB4E-9F0F-3DA6957B69D9}" type="presOf" srcId="{98AD128E-730E-874D-8A3D-FD644B9776E3}" destId="{D54C4CED-3022-164C-9343-F332FDC2F6D0}" srcOrd="0" destOrd="0" presId="urn:microsoft.com/office/officeart/2005/8/layout/process1"/>
    <dgm:cxn modelId="{1B97A947-7B2C-DB4D-A82F-454618627AF9}" type="presOf" srcId="{0D1DA4B7-E573-EB43-B7D2-0291A0AA8FEA}" destId="{3BEAED53-275B-A840-AB78-86E522373BB8}" srcOrd="0" destOrd="0" presId="urn:microsoft.com/office/officeart/2005/8/layout/process1"/>
    <dgm:cxn modelId="{4E109265-581E-1549-BC60-BEAEBA787A85}" type="presOf" srcId="{41E569A3-177D-FB40-A27A-E6FC2021A728}" destId="{DFDC6080-F7DC-9042-9B2A-B9C569F1DE38}" srcOrd="1" destOrd="0" presId="urn:microsoft.com/office/officeart/2005/8/layout/process1"/>
    <dgm:cxn modelId="{176BB86D-F07A-7D4C-A3C3-C4FC138DFF54}" type="presOf" srcId="{B55A323A-6059-0040-9D05-3340340E2E98}" destId="{492E2BCB-8D1A-0A43-ABC9-B56B3B111D8D}" srcOrd="1" destOrd="0" presId="urn:microsoft.com/office/officeart/2005/8/layout/process1"/>
    <dgm:cxn modelId="{FD0C7D96-5741-464A-861C-F94FB62B04E8}" srcId="{EFB6993E-22A2-164B-8350-BACA2C590F24}" destId="{A22A9F4D-5A12-4147-85EB-5A1B95FD0ACA}" srcOrd="3" destOrd="0" parTransId="{D4F6D616-DBEB-BC48-8988-0435C5031E9A}" sibTransId="{41E569A3-177D-FB40-A27A-E6FC2021A728}"/>
    <dgm:cxn modelId="{ADCC86BA-CCD7-4E4F-A8E1-AFB5F0C85B03}" srcId="{EFB6993E-22A2-164B-8350-BACA2C590F24}" destId="{018A321F-45F2-3D41-B5B8-ECA17FE8A17E}" srcOrd="1" destOrd="0" parTransId="{5EBC3229-85E7-9449-800C-C164E50B04D5}" sibTransId="{740B0F80-BADB-A041-86C2-05C6179568E3}"/>
    <dgm:cxn modelId="{CC7A79C8-CC13-8B4A-BD51-00AD2371E914}" type="presOf" srcId="{710FE5F4-155F-1A42-AF53-8C527C617B71}" destId="{6AF051C6-8F49-864C-8400-4885053B4DC9}" srcOrd="0" destOrd="0" presId="urn:microsoft.com/office/officeart/2005/8/layout/process1"/>
    <dgm:cxn modelId="{AF1DFACC-9351-5A46-8E5E-725C5575ACDB}" type="presOf" srcId="{EFB6993E-22A2-164B-8350-BACA2C590F24}" destId="{6592B9B9-2A76-144E-9D3C-A0A38F35D60B}" srcOrd="0" destOrd="0" presId="urn:microsoft.com/office/officeart/2005/8/layout/process1"/>
    <dgm:cxn modelId="{F8BA9DD6-40F3-264D-B68C-E7ECD9E3EED4}" type="presOf" srcId="{9D89E4CE-FA2D-864B-9222-614C31A41AEC}" destId="{651DB57C-2357-9F47-BEDD-E8C71B1A31B7}" srcOrd="0" destOrd="0" presId="urn:microsoft.com/office/officeart/2005/8/layout/process1"/>
    <dgm:cxn modelId="{AAEF10DE-CDAD-114D-8AD7-67923BB18898}" type="presOf" srcId="{018A321F-45F2-3D41-B5B8-ECA17FE8A17E}" destId="{EF52FAE9-FA4C-A747-94B3-2865776D5257}" srcOrd="0" destOrd="0" presId="urn:microsoft.com/office/officeart/2005/8/layout/process1"/>
    <dgm:cxn modelId="{D4EF77EA-5888-CE4C-A088-5DC8F3CC01CE}" srcId="{EFB6993E-22A2-164B-8350-BACA2C590F24}" destId="{98AD128E-730E-874D-8A3D-FD644B9776E3}" srcOrd="0" destOrd="0" parTransId="{7B586F07-EC85-4B48-BFD8-4CDC64DFA4A2}" sibTransId="{710FE5F4-155F-1A42-AF53-8C527C617B71}"/>
    <dgm:cxn modelId="{D8DC49EF-5AFD-9649-8AB7-4949E3F865B2}" type="presOf" srcId="{740B0F80-BADB-A041-86C2-05C6179568E3}" destId="{CB211C58-E695-E042-BAC6-7CEF6381A59D}" srcOrd="1" destOrd="0" presId="urn:microsoft.com/office/officeart/2005/8/layout/process1"/>
    <dgm:cxn modelId="{7B56D2F1-D08E-074F-B2BF-0085A8F11ABE}" type="presOf" srcId="{710FE5F4-155F-1A42-AF53-8C527C617B71}" destId="{17A1D210-D223-534D-A5F4-874ABA505E77}" srcOrd="1" destOrd="0" presId="urn:microsoft.com/office/officeart/2005/8/layout/process1"/>
    <dgm:cxn modelId="{435BF6B7-9B2A-0D47-85B2-2C202160D015}" type="presParOf" srcId="{6592B9B9-2A76-144E-9D3C-A0A38F35D60B}" destId="{D54C4CED-3022-164C-9343-F332FDC2F6D0}" srcOrd="0" destOrd="0" presId="urn:microsoft.com/office/officeart/2005/8/layout/process1"/>
    <dgm:cxn modelId="{3E5F1D6E-AFE8-0940-967A-184AC6E83BB9}" type="presParOf" srcId="{6592B9B9-2A76-144E-9D3C-A0A38F35D60B}" destId="{6AF051C6-8F49-864C-8400-4885053B4DC9}" srcOrd="1" destOrd="0" presId="urn:microsoft.com/office/officeart/2005/8/layout/process1"/>
    <dgm:cxn modelId="{CF0ECAA9-B64F-A749-A7E1-3A2240519B9B}" type="presParOf" srcId="{6AF051C6-8F49-864C-8400-4885053B4DC9}" destId="{17A1D210-D223-534D-A5F4-874ABA505E77}" srcOrd="0" destOrd="0" presId="urn:microsoft.com/office/officeart/2005/8/layout/process1"/>
    <dgm:cxn modelId="{3D3E9FE4-135D-3D4B-AA74-91297DDC5C41}" type="presParOf" srcId="{6592B9B9-2A76-144E-9D3C-A0A38F35D60B}" destId="{EF52FAE9-FA4C-A747-94B3-2865776D5257}" srcOrd="2" destOrd="0" presId="urn:microsoft.com/office/officeart/2005/8/layout/process1"/>
    <dgm:cxn modelId="{D86FA7F9-40AA-C246-B9E6-D8B0360EFC94}" type="presParOf" srcId="{6592B9B9-2A76-144E-9D3C-A0A38F35D60B}" destId="{91C1C225-BCA1-D547-8F91-274C611436A4}" srcOrd="3" destOrd="0" presId="urn:microsoft.com/office/officeart/2005/8/layout/process1"/>
    <dgm:cxn modelId="{4FBE2DF3-B0BC-9248-B160-1C115282D415}" type="presParOf" srcId="{91C1C225-BCA1-D547-8F91-274C611436A4}" destId="{CB211C58-E695-E042-BAC6-7CEF6381A59D}" srcOrd="0" destOrd="0" presId="urn:microsoft.com/office/officeart/2005/8/layout/process1"/>
    <dgm:cxn modelId="{CD0A02EC-9EBF-3F45-B6CD-0928E049A317}" type="presParOf" srcId="{6592B9B9-2A76-144E-9D3C-A0A38F35D60B}" destId="{3BEAED53-275B-A840-AB78-86E522373BB8}" srcOrd="4" destOrd="0" presId="urn:microsoft.com/office/officeart/2005/8/layout/process1"/>
    <dgm:cxn modelId="{D860ED9A-C53F-0B4F-BE1C-CB10C9E11DAE}" type="presParOf" srcId="{6592B9B9-2A76-144E-9D3C-A0A38F35D60B}" destId="{951F5BBF-3ACB-AC48-AD9C-F5E329AE3D45}" srcOrd="5" destOrd="0" presId="urn:microsoft.com/office/officeart/2005/8/layout/process1"/>
    <dgm:cxn modelId="{ECD06752-22D8-714E-A901-7F25980C3CFE}" type="presParOf" srcId="{951F5BBF-3ACB-AC48-AD9C-F5E329AE3D45}" destId="{492E2BCB-8D1A-0A43-ABC9-B56B3B111D8D}" srcOrd="0" destOrd="0" presId="urn:microsoft.com/office/officeart/2005/8/layout/process1"/>
    <dgm:cxn modelId="{CD52B853-965C-F747-A749-3BE1C150ED62}" type="presParOf" srcId="{6592B9B9-2A76-144E-9D3C-A0A38F35D60B}" destId="{1DEF56FF-63C7-8C4E-92C4-74C756F20A16}" srcOrd="6" destOrd="0" presId="urn:microsoft.com/office/officeart/2005/8/layout/process1"/>
    <dgm:cxn modelId="{288E8164-491A-2F48-8C4F-6DBF45953FE6}" type="presParOf" srcId="{6592B9B9-2A76-144E-9D3C-A0A38F35D60B}" destId="{853A48B1-84AE-0B4B-9FE9-5C2FFC2F7219}" srcOrd="7" destOrd="0" presId="urn:microsoft.com/office/officeart/2005/8/layout/process1"/>
    <dgm:cxn modelId="{7860D057-1073-3B43-91C1-8FC5D8FD45B8}" type="presParOf" srcId="{853A48B1-84AE-0B4B-9FE9-5C2FFC2F7219}" destId="{DFDC6080-F7DC-9042-9B2A-B9C569F1DE38}" srcOrd="0" destOrd="0" presId="urn:microsoft.com/office/officeart/2005/8/layout/process1"/>
    <dgm:cxn modelId="{76D0926E-3C7B-774F-99A3-843C0568F182}" type="presParOf" srcId="{6592B9B9-2A76-144E-9D3C-A0A38F35D60B}" destId="{651DB57C-2357-9F47-BEDD-E8C71B1A31B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C4CED-3022-164C-9343-F332FDC2F6D0}">
      <dsp:nvSpPr>
        <dsp:cNvPr id="0" name=""/>
        <dsp:cNvSpPr/>
      </dsp:nvSpPr>
      <dsp:spPr>
        <a:xfrm>
          <a:off x="4688" y="409828"/>
          <a:ext cx="1453306" cy="87198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OMT Editor</a:t>
          </a:r>
          <a:endParaRPr lang="aa-ET" sz="2200" b="0" kern="1200"/>
        </a:p>
      </dsp:txBody>
      <dsp:txXfrm>
        <a:off x="30228" y="435368"/>
        <a:ext cx="1402226" cy="820903"/>
      </dsp:txXfrm>
    </dsp:sp>
    <dsp:sp modelId="{6AF051C6-8F49-864C-8400-4885053B4DC9}">
      <dsp:nvSpPr>
        <dsp:cNvPr id="0" name=""/>
        <dsp:cNvSpPr/>
      </dsp:nvSpPr>
      <dsp:spPr>
        <a:xfrm>
          <a:off x="1603325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1603325" y="737693"/>
        <a:ext cx="215671" cy="216252"/>
      </dsp:txXfrm>
    </dsp:sp>
    <dsp:sp modelId="{EF52FAE9-FA4C-A747-94B3-2865776D5257}">
      <dsp:nvSpPr>
        <dsp:cNvPr id="0" name=""/>
        <dsp:cNvSpPr/>
      </dsp:nvSpPr>
      <dsp:spPr>
        <a:xfrm>
          <a:off x="2039317" y="409828"/>
          <a:ext cx="1453306" cy="87198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Code</a:t>
          </a:r>
          <a:r>
            <a:rPr lang="en-US" sz="2200" b="1" kern="1200" dirty="0"/>
            <a:t> </a:t>
          </a:r>
          <a:r>
            <a:rPr lang="en-US" sz="2200" b="0" kern="1200" dirty="0"/>
            <a:t>Generator</a:t>
          </a:r>
          <a:endParaRPr lang="aa-ET" sz="2200" b="0" kern="1200"/>
        </a:p>
      </dsp:txBody>
      <dsp:txXfrm>
        <a:off x="2064857" y="435368"/>
        <a:ext cx="1402226" cy="820903"/>
      </dsp:txXfrm>
    </dsp:sp>
    <dsp:sp modelId="{91C1C225-BCA1-D547-8F91-274C611436A4}">
      <dsp:nvSpPr>
        <dsp:cNvPr id="0" name=""/>
        <dsp:cNvSpPr/>
      </dsp:nvSpPr>
      <dsp:spPr>
        <a:xfrm>
          <a:off x="3637954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3637954" y="737693"/>
        <a:ext cx="215671" cy="216252"/>
      </dsp:txXfrm>
    </dsp:sp>
    <dsp:sp modelId="{3BEAED53-275B-A840-AB78-86E522373BB8}">
      <dsp:nvSpPr>
        <dsp:cNvPr id="0" name=""/>
        <dsp:cNvSpPr/>
      </dsp:nvSpPr>
      <dsp:spPr>
        <a:xfrm>
          <a:off x="4073946" y="409828"/>
          <a:ext cx="1453306" cy="87198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RTI</a:t>
          </a:r>
          <a:endParaRPr lang="aa-ET" sz="2200" b="0" kern="1200"/>
        </a:p>
      </dsp:txBody>
      <dsp:txXfrm>
        <a:off x="4099486" y="435368"/>
        <a:ext cx="1402226" cy="820903"/>
      </dsp:txXfrm>
    </dsp:sp>
    <dsp:sp modelId="{951F5BBF-3ACB-AC48-AD9C-F5E329AE3D45}">
      <dsp:nvSpPr>
        <dsp:cNvPr id="0" name=""/>
        <dsp:cNvSpPr/>
      </dsp:nvSpPr>
      <dsp:spPr>
        <a:xfrm>
          <a:off x="5672583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5672583" y="737693"/>
        <a:ext cx="215671" cy="216252"/>
      </dsp:txXfrm>
    </dsp:sp>
    <dsp:sp modelId="{1DEF56FF-63C7-8C4E-92C4-74C756F20A16}">
      <dsp:nvSpPr>
        <dsp:cNvPr id="0" name=""/>
        <dsp:cNvSpPr/>
      </dsp:nvSpPr>
      <dsp:spPr>
        <a:xfrm>
          <a:off x="6108575" y="409828"/>
          <a:ext cx="1453306" cy="87198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Data</a:t>
          </a:r>
          <a:r>
            <a:rPr lang="en-US" sz="2200" b="1" kern="1200" dirty="0"/>
            <a:t> </a:t>
          </a:r>
          <a:r>
            <a:rPr lang="en-US" sz="2200" b="0" kern="1200" dirty="0"/>
            <a:t>Logger</a:t>
          </a:r>
          <a:endParaRPr lang="aa-ET" sz="2200" b="0" kern="1200"/>
        </a:p>
      </dsp:txBody>
      <dsp:txXfrm>
        <a:off x="6134115" y="435368"/>
        <a:ext cx="1402226" cy="820903"/>
      </dsp:txXfrm>
    </dsp:sp>
    <dsp:sp modelId="{853A48B1-84AE-0B4B-9FE9-5C2FFC2F7219}">
      <dsp:nvSpPr>
        <dsp:cNvPr id="0" name=""/>
        <dsp:cNvSpPr/>
      </dsp:nvSpPr>
      <dsp:spPr>
        <a:xfrm>
          <a:off x="7707213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7707213" y="737693"/>
        <a:ext cx="215671" cy="216252"/>
      </dsp:txXfrm>
    </dsp:sp>
    <dsp:sp modelId="{651DB57C-2357-9F47-BEDD-E8C71B1A31B7}">
      <dsp:nvSpPr>
        <dsp:cNvPr id="0" name=""/>
        <dsp:cNvSpPr/>
      </dsp:nvSpPr>
      <dsp:spPr>
        <a:xfrm>
          <a:off x="8143205" y="409828"/>
          <a:ext cx="1453306" cy="87198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2D</a:t>
          </a:r>
          <a:r>
            <a:rPr lang="en-US" sz="2200" b="1" kern="1200" dirty="0"/>
            <a:t>/</a:t>
          </a:r>
          <a:r>
            <a:rPr lang="en-US" sz="2200" b="0" kern="1200" dirty="0"/>
            <a:t>3D</a:t>
          </a:r>
          <a:br>
            <a:rPr lang="en-US" sz="2200" b="1" kern="1200" dirty="0"/>
          </a:br>
          <a:r>
            <a:rPr lang="en-US" sz="2200" b="0" kern="1200" dirty="0"/>
            <a:t>Visualizer</a:t>
          </a:r>
          <a:endParaRPr lang="aa-ET" sz="2200" b="0" kern="1200"/>
        </a:p>
      </dsp:txBody>
      <dsp:txXfrm>
        <a:off x="8168745" y="435368"/>
        <a:ext cx="1402226" cy="82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C9CB90-0FD6-9A43-B78B-942F2F571CFC}" type="slidenum">
              <a:rPr lang="en-US" sz="1200" b="0"/>
              <a:pPr eaLnBrk="1" hangingPunct="1"/>
              <a:t>20</a:t>
            </a:fld>
            <a:endParaRPr lang="en-US" sz="1200" b="0" dirty="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4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5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6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7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8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89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90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91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92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5793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5794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spcBef>
                <a:spcPct val="0"/>
              </a:spcBef>
            </a:pPr>
            <a:endParaRPr lang="sv-SE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5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763B39-6018-454B-AE9E-6CFED6C5A508}" type="slidenum">
              <a:rPr lang="en-US" sz="1200" b="0"/>
              <a:pPr eaLnBrk="1" hangingPunct="1"/>
              <a:t>21</a:t>
            </a:fld>
            <a:endParaRPr lang="en-US" sz="1200" b="0" dirty="0"/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2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4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6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39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40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7841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7842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87000"/>
              </a:lnSpc>
            </a:pPr>
            <a:endParaRPr lang="sv-SE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EC12A-6AB7-4D73-8C82-1A790575703B}" type="slidenum">
              <a:rPr lang="en-US" smtClean="0">
                <a:latin typeface="Arial" charset="0"/>
              </a:rPr>
              <a:pPr/>
              <a:t>22</a:t>
            </a:fld>
            <a:endParaRPr lang="en-US" dirty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289408"/>
            <a:ext cx="5485805" cy="4062468"/>
          </a:xfrm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7126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36096-9197-49D5-B7DC-BE2966E30C94}" type="slidenum">
              <a:rPr lang="en-US" smtClean="0">
                <a:latin typeface="Arial" charset="0"/>
              </a:rPr>
              <a:pPr/>
              <a:t>26</a:t>
            </a:fld>
            <a:endParaRPr lang="en-US" dirty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289408"/>
            <a:ext cx="5485805" cy="4062468"/>
          </a:xfrm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3453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E4E12-CA37-41C8-8F3A-056FE07F35C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8620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ED4D2-BCBC-4472-93B4-D260CBA75833}" type="slidenum">
              <a:rPr lang="en-US" smtClean="0">
                <a:latin typeface="Arial" charset="0"/>
              </a:rPr>
              <a:pPr/>
              <a:t>44</a:t>
            </a:fld>
            <a:endParaRPr lang="en-US" dirty="0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154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808DCDCB-A0FD-491F-8FFF-10E343BA9C51}" type="slidenum">
              <a:rPr lang="en-US" sz="1200" b="0" smtClean="0"/>
              <a:pPr eaLnBrk="1" hangingPunct="1"/>
              <a:t>46</a:t>
            </a:fld>
            <a:endParaRPr lang="en-US" sz="1200" b="0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>
              <a:latin typeface="Arial" charset="0"/>
              <a:ea typeface="ＭＳ Ｐゴシック" pitchFamily="-107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6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21EF12-4B92-E34A-892E-3626938B7E16}" type="slidenum">
              <a:rPr lang="en-US" sz="1200" b="0"/>
              <a:pPr eaLnBrk="1" hangingPunct="1"/>
              <a:t>8</a:t>
            </a:fld>
            <a:endParaRPr lang="en-US" sz="1200" b="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5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21EF12-4B92-E34A-892E-3626938B7E16}" type="slidenum">
              <a:rPr lang="en-US" sz="1200" b="0"/>
              <a:pPr eaLnBrk="1" hangingPunct="1"/>
              <a:t>12</a:t>
            </a:fld>
            <a:endParaRPr lang="en-US" sz="1200" b="0" dirty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2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F1BF41-083B-214B-98DB-00CE5093621E}" type="slidenum">
              <a:rPr lang="en-US" sz="1200" b="0"/>
              <a:pPr eaLnBrk="1" hangingPunct="1"/>
              <a:t>14</a:t>
            </a:fld>
            <a:endParaRPr lang="en-US" sz="1200" b="0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0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06C7764D-1328-46F3-AAF1-F884099BF39C}" type="slidenum">
              <a:rPr lang="en-US" sz="1200" b="0"/>
              <a:pPr eaLnBrk="1" hangingPunct="1"/>
              <a:t>15</a:t>
            </a:fld>
            <a:endParaRPr lang="en-US" sz="1200" b="0" dirty="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934970" y="1"/>
            <a:ext cx="3011931" cy="45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0" y="8599023"/>
            <a:ext cx="3010323" cy="45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1"/>
            <a:ext cx="3010323" cy="45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3934970" y="0"/>
            <a:ext cx="3011931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1" y="0"/>
            <a:ext cx="3007107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3934970" y="0"/>
            <a:ext cx="3011931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1" y="8597444"/>
            <a:ext cx="3007107" cy="45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1" y="0"/>
            <a:ext cx="3007107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499" name="Rectangle 10"/>
          <p:cNvSpPr>
            <a:spLocks noChangeArrowheads="1"/>
          </p:cNvSpPr>
          <p:nvPr/>
        </p:nvSpPr>
        <p:spPr bwMode="auto">
          <a:xfrm>
            <a:off x="3934970" y="0"/>
            <a:ext cx="3011931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500" name="Rectangle 11"/>
          <p:cNvSpPr>
            <a:spLocks noChangeArrowheads="1"/>
          </p:cNvSpPr>
          <p:nvPr/>
        </p:nvSpPr>
        <p:spPr bwMode="auto">
          <a:xfrm>
            <a:off x="1" y="8597444"/>
            <a:ext cx="3007107" cy="45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501" name="Rectangle 12"/>
          <p:cNvSpPr>
            <a:spLocks noChangeArrowheads="1"/>
          </p:cNvSpPr>
          <p:nvPr/>
        </p:nvSpPr>
        <p:spPr bwMode="auto">
          <a:xfrm>
            <a:off x="1" y="0"/>
            <a:ext cx="3007107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502" name="Rectangle 13"/>
          <p:cNvSpPr>
            <a:spLocks noChangeArrowheads="1"/>
          </p:cNvSpPr>
          <p:nvPr/>
        </p:nvSpPr>
        <p:spPr bwMode="auto">
          <a:xfrm>
            <a:off x="3934970" y="0"/>
            <a:ext cx="3011931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503" name="Rectangle 14"/>
          <p:cNvSpPr>
            <a:spLocks noChangeArrowheads="1"/>
          </p:cNvSpPr>
          <p:nvPr/>
        </p:nvSpPr>
        <p:spPr bwMode="auto">
          <a:xfrm>
            <a:off x="1" y="8597444"/>
            <a:ext cx="3007107" cy="45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504" name="Rectangle 15"/>
          <p:cNvSpPr>
            <a:spLocks noChangeArrowheads="1"/>
          </p:cNvSpPr>
          <p:nvPr/>
        </p:nvSpPr>
        <p:spPr bwMode="auto">
          <a:xfrm>
            <a:off x="1" y="0"/>
            <a:ext cx="3007107" cy="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30" tIns="44865" rIns="89730" bIns="44865" anchor="ctr"/>
          <a:lstStyle/>
          <a:p>
            <a:endParaRPr lang="en-US" dirty="0">
              <a:latin typeface="Calibri" pitchFamily="-107" charset="0"/>
            </a:endParaRPr>
          </a:p>
        </p:txBody>
      </p:sp>
      <p:sp>
        <p:nvSpPr>
          <p:cNvPr id="63505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5138" y="684213"/>
            <a:ext cx="6016625" cy="3384550"/>
          </a:xfrm>
          <a:ln cap="flat">
            <a:solidFill>
              <a:schemeClr val="tx1"/>
            </a:solidFill>
          </a:ln>
        </p:spPr>
      </p:sp>
      <p:sp>
        <p:nvSpPr>
          <p:cNvPr id="6350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24646" y="4295566"/>
            <a:ext cx="5094393" cy="407621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89" tIns="50773" rIns="96789" bIns="50773"/>
          <a:lstStyle/>
          <a:p>
            <a:pPr eaLnBrk="1" hangingPunct="1">
              <a:lnSpc>
                <a:spcPct val="87000"/>
              </a:lnSpc>
              <a:spcBef>
                <a:spcPct val="0"/>
              </a:spcBef>
            </a:pPr>
            <a:endParaRPr lang="en-US" b="1" dirty="0"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1915BD-20F4-4D4D-A64E-F8EEBCFE2497}" type="slidenum">
              <a:rPr lang="en-US" sz="1200" b="0"/>
              <a:pPr eaLnBrk="1" hangingPunct="1"/>
              <a:t>16</a:t>
            </a:fld>
            <a:endParaRPr lang="en-US" sz="1200" b="0" dirty="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2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3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4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5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6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7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8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599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600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7601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7602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2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EB6C4C-6694-5744-8462-9E050D48120F}" type="slidenum">
              <a:rPr lang="en-US" sz="1200" b="0"/>
              <a:pPr eaLnBrk="1" hangingPunct="1"/>
              <a:t>17</a:t>
            </a:fld>
            <a:endParaRPr lang="en-US" sz="1200" b="0" dirty="0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0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3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4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5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6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7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8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69649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965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22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5BBAE9-2E42-F642-9B9E-06E95150BE18}" type="slidenum">
              <a:rPr lang="en-US" sz="1200" b="0"/>
              <a:pPr eaLnBrk="1" hangingPunct="1"/>
              <a:t>18</a:t>
            </a:fld>
            <a:endParaRPr lang="en-US" sz="1200" b="0" dirty="0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88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89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0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1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2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3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4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5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6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1697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169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2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D83B37-3DDE-8C42-9731-F66BADFA15EC}" type="slidenum">
              <a:rPr lang="en-US" sz="1200" b="0"/>
              <a:pPr eaLnBrk="1" hangingPunct="1"/>
              <a:t>19</a:t>
            </a:fld>
            <a:endParaRPr lang="en-US" sz="1200" b="0" dirty="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7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8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39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40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41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42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43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44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 dirty="0"/>
          </a:p>
        </p:txBody>
      </p:sp>
      <p:sp>
        <p:nvSpPr>
          <p:cNvPr id="73745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374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4" y="4285842"/>
            <a:ext cx="5538787" cy="4503045"/>
          </a:xfr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 dirty="0">
              <a:solidFill>
                <a:srgbClr val="FF360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4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NTSAToday</a:t>
              </a:r>
            </a:p>
          </p:txBody>
        </p:sp>
      </p:grpSp>
      <p:pic>
        <p:nvPicPr>
          <p:cNvPr id="29" name="Picture 28" descr="Text, logo&#10;&#10;Description automatically generated">
            <a:extLst>
              <a:ext uri="{FF2B5EF4-FFF2-40B4-BE49-F238E27FC236}">
                <a16:creationId xmlns:a16="http://schemas.microsoft.com/office/drawing/2014/main" id="{1268F2DD-8B4A-B745-B423-049FE7016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997" y="6371281"/>
            <a:ext cx="1094689" cy="438303"/>
          </a:xfrm>
          <a:prstGeom prst="rect">
            <a:avLst/>
          </a:prstGeom>
        </p:spPr>
      </p:pic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8FAAA619-D59D-024E-83F2-04B759B3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3CD88B-3D8E-5930-8860-B89DE42D2953}"/>
              </a:ext>
            </a:extLst>
          </p:cNvPr>
          <p:cNvCxnSpPr/>
          <p:nvPr userDrawn="1"/>
        </p:nvCxnSpPr>
        <p:spPr bwMode="auto">
          <a:xfrm>
            <a:off x="0" y="1361190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3F177E-FD1D-3429-0967-6E06802473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800"/>
            <a:ext cx="12192000" cy="13624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790B48-04B0-C7FD-F0C1-BEFEA9C62337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5A881C-A917-6498-85C6-F1C8BEBFFF0A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6AF24A-A2C7-4537-ED5B-1FB8F20C8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2007856-D53C-82C6-78C1-CE86F095E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28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11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2657F42-73A3-FA4B-94B8-26FE6A3908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2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01"/>
            <a:ext cx="12192000" cy="63976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4460"/>
            <a:ext cx="5386917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4222"/>
            <a:ext cx="5386917" cy="395128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4460"/>
            <a:ext cx="5389033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4222"/>
            <a:ext cx="5389033" cy="395128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4AC3B2E-0260-759D-FF30-D92793DA30B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5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6C7F04A-A5D6-36E9-D447-088C63FA12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8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AAD0A-977B-C096-F1BD-E2B7D1FC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23C57-5DED-FEF7-8443-72A2B93711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1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B156B-F91A-1D80-EBCB-1F263E0BAD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1359101" cy="380999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8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477001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2133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NTSAToday</a:t>
              </a:r>
            </a:p>
          </p:txBody>
        </p:sp>
      </p:grp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54782887-490E-0144-831D-68E3D84E5E2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29B4E3-77EA-8607-736D-5A7B3EC41EC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750FDE-2C1F-0237-67D9-0E156FC60F2F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65A0FB-53D2-D257-9A2D-FF80A7CD33CE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A85FD3-3D3E-319A-77BE-25186D06B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DBDE676-EE96-D8BE-61A7-D8B05F2F3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24.tif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6000" dirty="0"/>
              <a:t>Introduction to HLA 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Björn Möller &amp; Fredrik Antelius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Pitch Technologies</a:t>
            </a:r>
          </a:p>
        </p:txBody>
      </p:sp>
      <p:pic>
        <p:nvPicPr>
          <p:cNvPr id="2" name="Picture 10" descr="Pitch_logo_grey">
            <a:extLst>
              <a:ext uri="{FF2B5EF4-FFF2-40B4-BE49-F238E27FC236}">
                <a16:creationId xmlns:a16="http://schemas.microsoft.com/office/drawing/2014/main" id="{FB5AF9BA-DFDD-315B-CDEF-19527314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2684" y="5556453"/>
            <a:ext cx="3246629" cy="8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A3A79B-CB8F-AD75-30E9-615D21C7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HLA for Command and Control Training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20ADE-658B-8994-D84A-0555F2921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6710263" cy="5208263"/>
          </a:xfrm>
        </p:spPr>
        <p:txBody>
          <a:bodyPr/>
          <a:lstStyle/>
          <a:p>
            <a:r>
              <a:rPr lang="en-US" sz="2400" dirty="0"/>
              <a:t>Purpose: </a:t>
            </a:r>
          </a:p>
          <a:p>
            <a:pPr lvl="1"/>
            <a:r>
              <a:rPr lang="en-US" sz="2000" dirty="0"/>
              <a:t>Command post exercises, leadership and decision training, joint and multinational exercises, tactics development</a:t>
            </a:r>
          </a:p>
          <a:p>
            <a:r>
              <a:rPr lang="en-US" sz="2400" dirty="0"/>
              <a:t>Federates: </a:t>
            </a:r>
          </a:p>
          <a:p>
            <a:pPr lvl="1"/>
            <a:r>
              <a:rPr lang="en-US" sz="2000" dirty="0"/>
              <a:t>Aggregate level simulations, interfaces to C2 systems, radio simulations, sensor/tracker simulations, visualizers/viewers, data loggers</a:t>
            </a:r>
          </a:p>
          <a:p>
            <a:r>
              <a:rPr lang="en-US" sz="2400" dirty="0"/>
              <a:t>Sample FOMs and standards: </a:t>
            </a:r>
          </a:p>
          <a:p>
            <a:pPr lvl="1"/>
            <a:r>
              <a:rPr lang="en-US" sz="2000" dirty="0"/>
              <a:t>Aggregates, Order of battle, Platforms, Warfare, Radio, Tactical Data Links (Link 16), AIS, Weather, Cyber</a:t>
            </a:r>
          </a:p>
          <a:p>
            <a:pPr lvl="1"/>
            <a:r>
              <a:rPr lang="en-US" sz="2000" dirty="0"/>
              <a:t>Military scenario description language</a:t>
            </a:r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000" dirty="0"/>
              <a:t>Viking, US-Swedish lead training with 30 nations</a:t>
            </a:r>
            <a:br>
              <a:rPr lang="en-US" sz="2000" dirty="0"/>
            </a:br>
            <a:r>
              <a:rPr lang="en-US" sz="2000" dirty="0"/>
              <a:t>and NATO, United Nations and NGO participants</a:t>
            </a:r>
          </a:p>
        </p:txBody>
      </p:sp>
      <p:pic>
        <p:nvPicPr>
          <p:cNvPr id="2" name="Picture Placeholder 11" descr="A group of people on a military vehicle&#10;&#10;Description automatically generated">
            <a:extLst>
              <a:ext uri="{FF2B5EF4-FFF2-40B4-BE49-F238E27FC236}">
                <a16:creationId xmlns:a16="http://schemas.microsoft.com/office/drawing/2014/main" id="{D1112AB8-6F7D-34F7-376D-C0AE4A5DC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458" y="3715914"/>
            <a:ext cx="2723482" cy="2377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EE04ED6-F35E-F767-633A-C0E29D4D60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7050" y="1222095"/>
            <a:ext cx="2723482" cy="2172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444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A3A79B-CB8F-AD75-30E9-615D21C7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HLA for Space Simulation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20ADE-658B-8994-D84A-0555F2921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6710263" cy="52082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Purpose: </a:t>
            </a:r>
          </a:p>
          <a:p>
            <a:pPr lvl="1"/>
            <a:r>
              <a:rPr lang="en-US" sz="2000" dirty="0"/>
              <a:t>Simulation for concept, design, analysis, production, testing, training and ultimately flight.</a:t>
            </a:r>
          </a:p>
          <a:p>
            <a:pPr lvl="1"/>
            <a:r>
              <a:rPr lang="en-US" sz="2000" dirty="0"/>
              <a:t>Simulate in any reference frame/coordinate system, not only geocentric systems</a:t>
            </a:r>
          </a:p>
          <a:p>
            <a:r>
              <a:rPr lang="en-US" sz="2400" dirty="0"/>
              <a:t>Federates: </a:t>
            </a:r>
          </a:p>
          <a:p>
            <a:pPr lvl="1"/>
            <a:r>
              <a:rPr lang="en-US" sz="2000" dirty="0"/>
              <a:t>Space vehicles, space environment, sensors, navigation</a:t>
            </a:r>
          </a:p>
          <a:p>
            <a:r>
              <a:rPr lang="en-US" sz="2400" dirty="0"/>
              <a:t>Sample FOMs: </a:t>
            </a:r>
          </a:p>
          <a:p>
            <a:pPr lvl="1"/>
            <a:r>
              <a:rPr lang="en-US" sz="2000" dirty="0"/>
              <a:t>SpaceFOM, Radio, Environment, Navigation</a:t>
            </a:r>
          </a:p>
          <a:p>
            <a:r>
              <a:rPr lang="en-US" sz="2400" dirty="0"/>
              <a:t>Examples:</a:t>
            </a:r>
          </a:p>
          <a:p>
            <a:pPr lvl="1"/>
            <a:r>
              <a:rPr lang="en-US" sz="2000" dirty="0"/>
              <a:t>NASA Artemis ”Return to the Moon” with simulations from major contractors</a:t>
            </a:r>
          </a:p>
          <a:p>
            <a:pPr lvl="1"/>
            <a:r>
              <a:rPr lang="en-US" sz="2000" dirty="0"/>
              <a:t>ESA Harwell Robotics Lab, VV&amp;A</a:t>
            </a:r>
          </a:p>
          <a:p>
            <a:pPr lvl="1"/>
            <a:r>
              <a:rPr lang="en-US" sz="2000" dirty="0"/>
              <a:t>Simulation Exploration Experience (Academic)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FE6AE2-5B64-0374-D2FA-43A8103CFA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079" y="1117347"/>
            <a:ext cx="3340382" cy="2516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EBF49-8B1C-2E26-B44A-6ED926AAE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9079" y="3740645"/>
            <a:ext cx="3340382" cy="22250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5D635-A0A7-6A5A-B1F7-74E66376AD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9079" y="1117347"/>
            <a:ext cx="890651" cy="8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89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HLA Services</a:t>
            </a:r>
          </a:p>
        </p:txBody>
      </p:sp>
      <p:sp>
        <p:nvSpPr>
          <p:cNvPr id="45060" name="Rectangle 15"/>
          <p:cNvSpPr>
            <a:spLocks noGrp="1" noChangeArrowheads="1"/>
          </p:cNvSpPr>
          <p:nvPr>
            <p:ph sz="quarter" idx="11"/>
          </p:nvPr>
        </p:nvSpPr>
        <p:spPr>
          <a:xfrm>
            <a:off x="479425" y="3429000"/>
            <a:ext cx="11250613" cy="2692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RTI provides simulation services to the federates:</a:t>
            </a:r>
          </a:p>
          <a:p>
            <a:pPr lvl="1"/>
            <a:r>
              <a:rPr lang="en-US" dirty="0"/>
              <a:t>Connect and join simulators together</a:t>
            </a:r>
          </a:p>
          <a:p>
            <a:pPr lvl="1"/>
            <a:r>
              <a:rPr lang="en-US" dirty="0"/>
              <a:t>Declare information interest and intent with publish &amp; subscribe</a:t>
            </a:r>
          </a:p>
          <a:p>
            <a:pPr lvl="1"/>
            <a:r>
              <a:rPr lang="en-US" dirty="0"/>
              <a:t>Exchange information about entities and events</a:t>
            </a:r>
          </a:p>
          <a:p>
            <a:pPr lvl="1"/>
            <a:r>
              <a:rPr lang="en-US" dirty="0"/>
              <a:t>Transfer modeling responsibility between simulators</a:t>
            </a:r>
          </a:p>
          <a:p>
            <a:pPr lvl="1"/>
            <a:r>
              <a:rPr lang="en-US" dirty="0"/>
              <a:t>Run in faster or slower than real-time, or run as fast as possible</a:t>
            </a:r>
          </a:p>
          <a:p>
            <a:pPr lvl="1"/>
            <a:r>
              <a:rPr lang="en-US" dirty="0"/>
              <a:t>Handle large scale scenarios with filtering, e.g. geographical filtering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1A0372-E986-DA5F-378E-F50B76BC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2567209"/>
            <a:ext cx="5181600" cy="600075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Runtime Infrastructure (RTI)</a:t>
            </a:r>
            <a:endParaRPr lang="en-US" sz="1800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4" name="Line 7">
            <a:extLst>
              <a:ext uri="{FF2B5EF4-FFF2-40B4-BE49-F238E27FC236}">
                <a16:creationId xmlns:a16="http://schemas.microsoft.com/office/drawing/2014/main" id="{4E5B64C9-DD27-C3AE-D442-2EB4EB085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8425" y="202428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6BC22B3B-FE16-EDEB-930F-146D84531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8475" y="202745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Line 9">
            <a:extLst>
              <a:ext uri="{FF2B5EF4-FFF2-40B4-BE49-F238E27FC236}">
                <a16:creationId xmlns:a16="http://schemas.microsoft.com/office/drawing/2014/main" id="{66660178-8DF2-188F-F4DF-D9B0FF4CE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5825" y="203063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2FF36597-A07D-4D1B-16CA-F812400AD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9" y="1186083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A</a:t>
            </a: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7D522B72-66BB-3F2F-BC71-BAC0EFFFF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450" y="1186083"/>
            <a:ext cx="1462088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B</a:t>
            </a: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F6E15D51-3D9B-EC37-7A8C-C41C5CE07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2139" y="1186083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C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0AF27C30-BDFE-96A1-79C6-BA25967AA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189" y="1280160"/>
            <a:ext cx="3031171" cy="1828800"/>
          </a:xfrm>
          <a:prstGeom prst="foldedCorner">
            <a:avLst>
              <a:gd name="adj" fmla="val 12500"/>
            </a:avLst>
          </a:prstGeom>
          <a:solidFill>
            <a:srgbClr val="7030A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600" b="1" dirty="0"/>
              <a:t>Federation Object Model</a:t>
            </a:r>
            <a:br>
              <a:rPr lang="en-US" sz="1600" b="1" dirty="0"/>
            </a:br>
            <a:br>
              <a:rPr lang="en-US" sz="1400" b="1" dirty="0"/>
            </a:br>
            <a:r>
              <a:rPr lang="en-US" sz="1400" b="1" dirty="0"/>
              <a:t>&lt;FOM&gt;</a:t>
            </a:r>
          </a:p>
          <a:p>
            <a:r>
              <a:rPr lang="en-US" sz="1400" b="1" dirty="0"/>
              <a:t>  &lt;Shared object classes&gt;</a:t>
            </a:r>
          </a:p>
          <a:p>
            <a:r>
              <a:rPr lang="en-US" sz="1400" b="1" dirty="0"/>
              <a:t>  &lt;Shared interaction classes&gt;</a:t>
            </a:r>
          </a:p>
          <a:p>
            <a:r>
              <a:rPr lang="en-US" sz="1400" b="1" dirty="0"/>
              <a:t>  &lt;More&gt;</a:t>
            </a:r>
          </a:p>
          <a:p>
            <a:r>
              <a:rPr lang="en-US" sz="1400" b="1" dirty="0"/>
              <a:t>&lt;/FOM&gt;</a:t>
            </a:r>
          </a:p>
        </p:txBody>
      </p:sp>
    </p:spTree>
    <p:extLst>
      <p:ext uri="{BB962C8B-B14F-4D97-AF65-F5344CB8AC3E}">
        <p14:creationId xmlns:p14="http://schemas.microsoft.com/office/powerpoint/2010/main" val="22357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Objects vs. Interactions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980936-50B5-AA40-BC71-56860E859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2996"/>
            <a:ext cx="9041296" cy="639762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HLA shares data between federates via two mechanisms:</a:t>
            </a:r>
            <a:b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sz="half" idx="2"/>
          </p:nvPr>
        </p:nvSpPr>
        <p:spPr>
          <a:xfrm>
            <a:off x="609600" y="1982758"/>
            <a:ext cx="5386917" cy="39512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>
                <a:latin typeface="Arial Narrow" charset="0"/>
              </a:rPr>
              <a:t>Objects for entities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>
                <a:latin typeface="Arial Narrow" charset="0"/>
                <a:cs typeface="Arial Narrow" charset="0"/>
              </a:rPr>
              <a:t>Persistent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>
                <a:latin typeface="Arial Narrow" charset="0"/>
                <a:cs typeface="Arial Narrow" charset="0"/>
              </a:rPr>
              <a:t>Usually represent long-lived entities in the federation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>
                <a:latin typeface="Arial Narrow" charset="0"/>
                <a:cs typeface="Arial Narrow" charset="0"/>
              </a:rPr>
              <a:t>State is represented by attributes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>
                <a:latin typeface="Arial Narrow" charset="0"/>
                <a:cs typeface="Arial Narrow" charset="0"/>
              </a:rPr>
              <a:t>State can be partially updated by owning federate</a:t>
            </a:r>
          </a:p>
          <a:p>
            <a:pPr lvl="1">
              <a:buFont typeface="Wingdings" pitchFamily="2" charset="2"/>
              <a:buChar char="§"/>
            </a:pPr>
            <a:r>
              <a:rPr lang="en-US" sz="3000" dirty="0">
                <a:latin typeface="Arial Narrow" charset="0"/>
                <a:cs typeface="Arial Narrow" charset="0"/>
              </a:rPr>
              <a:t>Example: Aircraft, Human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DFE17-5B2A-2F46-9C43-BFBFC56F3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342996"/>
            <a:ext cx="5389033" cy="639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82758"/>
            <a:ext cx="5389033" cy="39512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Interactions for events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>
                <a:latin typeface="Arial Narrow" charset="0"/>
                <a:cs typeface="Arial Narrow" charset="0"/>
              </a:rPr>
              <a:t>Not persistent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>
                <a:latin typeface="Arial Narrow" charset="0"/>
                <a:cs typeface="Arial Narrow" charset="0"/>
              </a:rPr>
              <a:t>Usually represent events in the federation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>
                <a:latin typeface="Arial Narrow" charset="0"/>
                <a:cs typeface="Arial Narrow" charset="0"/>
              </a:rPr>
              <a:t>State is represented by parameters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>
                <a:latin typeface="Arial Narrow" charset="0"/>
                <a:cs typeface="Arial Narrow" charset="0"/>
              </a:rPr>
              <a:t>Full state must be sent in the interaction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>
                <a:latin typeface="Arial Narrow" charset="0"/>
                <a:cs typeface="Arial Narrow" charset="0"/>
              </a:rPr>
              <a:t>Example: Fire, Radio signal</a:t>
            </a:r>
          </a:p>
        </p:txBody>
      </p:sp>
    </p:spTree>
    <p:extLst>
      <p:ext uri="{BB962C8B-B14F-4D97-AF65-F5344CB8AC3E}">
        <p14:creationId xmlns:p14="http://schemas.microsoft.com/office/powerpoint/2010/main" val="244320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HLA uses the Publish/Subscribe Pattern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idx="1"/>
          </p:nvPr>
        </p:nvSpPr>
        <p:spPr>
          <a:xfrm>
            <a:off x="3137587" y="-1934837"/>
            <a:ext cx="10928351" cy="1743995"/>
          </a:xfrm>
        </p:spPr>
        <p:txBody>
          <a:bodyPr/>
          <a:lstStyle/>
          <a:p>
            <a:pPr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kern="1200" dirty="0">
                <a:ea typeface="ＭＳ Ｐゴシック" charset="0"/>
                <a:cs typeface="Tahoma" charset="0"/>
              </a:rPr>
              <a:t>A federate can publish the information that it produces to the federation.</a:t>
            </a:r>
          </a:p>
        </p:txBody>
      </p:sp>
      <p:sp>
        <p:nvSpPr>
          <p:cNvPr id="50182" name="Line 5"/>
          <p:cNvSpPr>
            <a:spLocks noChangeShapeType="1"/>
          </p:cNvSpPr>
          <p:nvPr/>
        </p:nvSpPr>
        <p:spPr bwMode="auto">
          <a:xfrm>
            <a:off x="7215190" y="301469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50183" name="Line 6"/>
          <p:cNvSpPr>
            <a:spLocks noChangeShapeType="1"/>
          </p:cNvSpPr>
          <p:nvPr/>
        </p:nvSpPr>
        <p:spPr bwMode="auto">
          <a:xfrm>
            <a:off x="1504950" y="301786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50184" name="Line 7"/>
          <p:cNvSpPr>
            <a:spLocks noChangeShapeType="1"/>
          </p:cNvSpPr>
          <p:nvPr/>
        </p:nvSpPr>
        <p:spPr bwMode="auto">
          <a:xfrm>
            <a:off x="4250532" y="303664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785812" y="2176493"/>
            <a:ext cx="1462088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A</a:t>
            </a:r>
          </a:p>
        </p:txBody>
      </p:sp>
      <p:sp>
        <p:nvSpPr>
          <p:cNvPr id="50186" name="Oval 9"/>
          <p:cNvSpPr>
            <a:spLocks noChangeArrowheads="1"/>
          </p:cNvSpPr>
          <p:nvPr/>
        </p:nvSpPr>
        <p:spPr bwMode="auto">
          <a:xfrm>
            <a:off x="3536158" y="2192093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B</a:t>
            </a:r>
          </a:p>
        </p:txBody>
      </p:sp>
      <p:sp>
        <p:nvSpPr>
          <p:cNvPr id="50187" name="Oval 10"/>
          <p:cNvSpPr>
            <a:spLocks noChangeArrowheads="1"/>
          </p:cNvSpPr>
          <p:nvPr/>
        </p:nvSpPr>
        <p:spPr bwMode="auto">
          <a:xfrm>
            <a:off x="6438902" y="2176493"/>
            <a:ext cx="1462088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C</a:t>
            </a:r>
          </a:p>
        </p:txBody>
      </p:sp>
      <p:sp>
        <p:nvSpPr>
          <p:cNvPr id="50213" name="Rectangle 13"/>
          <p:cNvSpPr>
            <a:spLocks noChangeArrowheads="1"/>
          </p:cNvSpPr>
          <p:nvPr/>
        </p:nvSpPr>
        <p:spPr bwMode="auto">
          <a:xfrm>
            <a:off x="614363" y="963930"/>
            <a:ext cx="1978025" cy="1023939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400" u="sng" dirty="0"/>
              <a:t>Publish</a:t>
            </a:r>
            <a:r>
              <a:rPr lang="en-US" sz="1400" dirty="0"/>
              <a:t> truck, </a:t>
            </a:r>
          </a:p>
          <a:p>
            <a:r>
              <a:rPr lang="en-US" sz="1400" dirty="0"/>
              <a:t>aircraft, command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0214" name="Rectangle 14"/>
          <p:cNvSpPr>
            <a:spLocks noChangeArrowheads="1"/>
          </p:cNvSpPr>
          <p:nvPr/>
        </p:nvSpPr>
        <p:spPr bwMode="auto">
          <a:xfrm>
            <a:off x="6368178" y="1003167"/>
            <a:ext cx="1732836" cy="98470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t"/>
          <a:lstStyle/>
          <a:p>
            <a:r>
              <a:rPr lang="en-US" sz="1400" u="sng" dirty="0"/>
              <a:t>Publish</a:t>
            </a:r>
            <a:r>
              <a:rPr lang="en-US" sz="1400" dirty="0"/>
              <a:t> weather</a:t>
            </a:r>
          </a:p>
          <a:p>
            <a:endParaRPr lang="en-US" sz="1000" dirty="0"/>
          </a:p>
        </p:txBody>
      </p:sp>
      <p:sp>
        <p:nvSpPr>
          <p:cNvPr id="50215" name="Rectangle 15"/>
          <p:cNvSpPr>
            <a:spLocks noChangeArrowheads="1"/>
          </p:cNvSpPr>
          <p:nvPr/>
        </p:nvSpPr>
        <p:spPr bwMode="auto">
          <a:xfrm>
            <a:off x="3288019" y="1003167"/>
            <a:ext cx="1951342" cy="98470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400" u="sng" dirty="0"/>
              <a:t>Publish</a:t>
            </a:r>
            <a:r>
              <a:rPr lang="en-US" sz="1400" dirty="0"/>
              <a:t> aircraft, </a:t>
            </a:r>
          </a:p>
          <a:p>
            <a:r>
              <a:rPr lang="en-US" sz="1400" dirty="0"/>
              <a:t>command</a:t>
            </a:r>
          </a:p>
          <a:p>
            <a:endParaRPr lang="en-US" sz="1600" dirty="0"/>
          </a:p>
          <a:p>
            <a:endParaRPr lang="en-US" sz="1200" dirty="0"/>
          </a:p>
        </p:txBody>
      </p:sp>
      <p:sp>
        <p:nvSpPr>
          <p:cNvPr id="50210" name="Line 11"/>
          <p:cNvSpPr>
            <a:spLocks noChangeShapeType="1"/>
          </p:cNvSpPr>
          <p:nvPr/>
        </p:nvSpPr>
        <p:spPr bwMode="auto">
          <a:xfrm>
            <a:off x="10225092" y="303664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50211" name="Oval 12"/>
          <p:cNvSpPr>
            <a:spLocks noChangeArrowheads="1"/>
          </p:cNvSpPr>
          <p:nvPr/>
        </p:nvSpPr>
        <p:spPr bwMode="auto">
          <a:xfrm>
            <a:off x="9448804" y="2198444"/>
            <a:ext cx="1462088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X</a:t>
            </a:r>
          </a:p>
        </p:txBody>
      </p:sp>
      <p:sp>
        <p:nvSpPr>
          <p:cNvPr id="50212" name="Rectangle 16"/>
          <p:cNvSpPr>
            <a:spLocks noChangeArrowheads="1"/>
          </p:cNvSpPr>
          <p:nvPr/>
        </p:nvSpPr>
        <p:spPr bwMode="auto">
          <a:xfrm>
            <a:off x="9372604" y="1003167"/>
            <a:ext cx="1806930" cy="100665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400" u="sng" dirty="0"/>
              <a:t>Publish</a:t>
            </a:r>
            <a:r>
              <a:rPr lang="en-US" sz="1400" dirty="0"/>
              <a:t> truck, </a:t>
            </a:r>
          </a:p>
          <a:p>
            <a:r>
              <a:rPr lang="en-US" sz="1400" dirty="0"/>
              <a:t>aircraft</a:t>
            </a:r>
          </a:p>
          <a:p>
            <a:r>
              <a:rPr lang="en-US" sz="1400" u="sng" dirty="0"/>
              <a:t>Subscribe</a:t>
            </a:r>
            <a:r>
              <a:rPr lang="en-US" sz="1400" dirty="0"/>
              <a:t> truck, </a:t>
            </a:r>
          </a:p>
          <a:p>
            <a:r>
              <a:rPr lang="en-US" sz="1400" dirty="0"/>
              <a:t>aircraft</a:t>
            </a:r>
          </a:p>
        </p:txBody>
      </p:sp>
      <p:sp>
        <p:nvSpPr>
          <p:cNvPr id="50207" name="Rectangle 18"/>
          <p:cNvSpPr>
            <a:spLocks noChangeArrowheads="1"/>
          </p:cNvSpPr>
          <p:nvPr/>
        </p:nvSpPr>
        <p:spPr bwMode="auto">
          <a:xfrm>
            <a:off x="599669" y="1302069"/>
            <a:ext cx="19018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u="sng" dirty="0"/>
              <a:t>Subscribe</a:t>
            </a:r>
            <a:r>
              <a:rPr lang="en-US" sz="1400" dirty="0"/>
              <a:t> aircraft, </a:t>
            </a:r>
          </a:p>
          <a:p>
            <a:r>
              <a:rPr lang="en-US" sz="1400" dirty="0"/>
              <a:t>weather, command</a:t>
            </a:r>
          </a:p>
        </p:txBody>
      </p:sp>
      <p:sp>
        <p:nvSpPr>
          <p:cNvPr id="50208" name="Rectangle 19"/>
          <p:cNvSpPr>
            <a:spLocks noChangeArrowheads="1"/>
          </p:cNvSpPr>
          <p:nvPr/>
        </p:nvSpPr>
        <p:spPr bwMode="auto">
          <a:xfrm>
            <a:off x="3299619" y="1275542"/>
            <a:ext cx="19018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u="sng" dirty="0"/>
              <a:t>Subscribe</a:t>
            </a:r>
            <a:r>
              <a:rPr lang="en-US" sz="1400" dirty="0"/>
              <a:t> aircraft, </a:t>
            </a:r>
          </a:p>
          <a:p>
            <a:r>
              <a:rPr lang="en-US" sz="1400" dirty="0"/>
              <a:t>weather, command</a:t>
            </a:r>
          </a:p>
        </p:txBody>
      </p:sp>
      <p:sp>
        <p:nvSpPr>
          <p:cNvPr id="50209" name="Rectangle 20"/>
          <p:cNvSpPr>
            <a:spLocks noChangeArrowheads="1"/>
          </p:cNvSpPr>
          <p:nvPr/>
        </p:nvSpPr>
        <p:spPr bwMode="auto">
          <a:xfrm>
            <a:off x="6354728" y="1544676"/>
            <a:ext cx="2104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u="sng" dirty="0"/>
              <a:t>Subscribe</a:t>
            </a:r>
            <a:r>
              <a:rPr lang="en-US" sz="1400" dirty="0"/>
              <a:t> command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383033" y="3364580"/>
            <a:ext cx="11261280" cy="488314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Runtime Infrastructure</a:t>
            </a:r>
            <a:endParaRPr lang="en-US" sz="1800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64F20128-8029-C2BC-29D7-FB7CC75AEBE7}"/>
              </a:ext>
            </a:extLst>
          </p:cNvPr>
          <p:cNvSpPr txBox="1">
            <a:spLocks noChangeArrowheads="1"/>
          </p:cNvSpPr>
          <p:nvPr/>
        </p:nvSpPr>
        <p:spPr>
          <a:xfrm>
            <a:off x="457755" y="4044462"/>
            <a:ext cx="11250613" cy="21980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dirty="0">
                <a:ea typeface="ＭＳ Ｐゴシック" charset="0"/>
                <a:cs typeface="ＭＳ Ｐゴシック" charset="0"/>
              </a:rPr>
              <a:t>A federate can publish the information that it produces to the federation</a:t>
            </a:r>
          </a:p>
          <a:p>
            <a:pPr>
              <a:lnSpc>
                <a:spcPct val="90000"/>
              </a:lnSpc>
            </a:pPr>
            <a:r>
              <a:rPr lang="en-US" sz="2400" kern="0" dirty="0">
                <a:ea typeface="ＭＳ Ｐゴシック" charset="0"/>
                <a:cs typeface="ＭＳ Ｐゴシック" charset="0"/>
              </a:rPr>
              <a:t>Another federate can subscribe to information that it requires.</a:t>
            </a:r>
          </a:p>
          <a:p>
            <a:pPr lvl="1">
              <a:lnSpc>
                <a:spcPct val="90000"/>
              </a:lnSpc>
            </a:pPr>
            <a:r>
              <a:rPr lang="en-US" sz="1800" kern="0" dirty="0">
                <a:ea typeface="ＭＳ Ｐゴシック" charset="0"/>
                <a:cs typeface="ＭＳ Ｐゴシック" charset="0"/>
              </a:rPr>
              <a:t>Publishing and subscribing is based on the Federation Object Model (FOM)</a:t>
            </a:r>
          </a:p>
          <a:p>
            <a:pPr>
              <a:lnSpc>
                <a:spcPct val="90000"/>
              </a:lnSpc>
            </a:pPr>
            <a:r>
              <a:rPr lang="en-US" sz="2400" kern="0" dirty="0">
                <a:ea typeface="ＭＳ Ｐゴシック" charset="0"/>
                <a:cs typeface="ＭＳ Ｐゴシック" charset="0"/>
              </a:rPr>
              <a:t>The RTI routes any relevant information to a subscribing federate – no need for federates to connect directly to other federates.</a:t>
            </a:r>
          </a:p>
          <a:p>
            <a:pPr lvl="1">
              <a:lnSpc>
                <a:spcPct val="90000"/>
              </a:lnSpc>
            </a:pPr>
            <a:r>
              <a:rPr lang="en-US" sz="1800" kern="0" dirty="0">
                <a:ea typeface="ＭＳ Ｐゴシック" charset="0"/>
                <a:cs typeface="ＭＳ Ｐゴシック" charset="0"/>
              </a:rPr>
              <a:t>Allows for multiple RTI implementations, including central server and peer-to-peer</a:t>
            </a:r>
          </a:p>
          <a:p>
            <a:pPr>
              <a:lnSpc>
                <a:spcPct val="90000"/>
              </a:lnSpc>
            </a:pPr>
            <a:r>
              <a:rPr lang="en-US" sz="2400" kern="0" dirty="0">
                <a:ea typeface="ＭＳ Ｐゴシック" charset="0"/>
                <a:cs typeface="ＭＳ Ｐゴシック" charset="0"/>
              </a:rPr>
              <a:t>Enables interoperability and reuse</a:t>
            </a:r>
          </a:p>
        </p:txBody>
      </p:sp>
    </p:spTree>
    <p:extLst>
      <p:ext uri="{BB962C8B-B14F-4D97-AF65-F5344CB8AC3E}">
        <p14:creationId xmlns:p14="http://schemas.microsoft.com/office/powerpoint/2010/main" val="35648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91116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Overview of Federation Execution Lifecycle</a:t>
            </a:r>
          </a:p>
        </p:txBody>
      </p:sp>
      <p:sp>
        <p:nvSpPr>
          <p:cNvPr id="35862" name="Rectangle 35"/>
          <p:cNvSpPr>
            <a:spLocks noChangeArrowheads="1"/>
          </p:cNvSpPr>
          <p:nvPr/>
        </p:nvSpPr>
        <p:spPr bwMode="auto">
          <a:xfrm>
            <a:off x="3112398" y="969436"/>
            <a:ext cx="1707199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Federate</a:t>
            </a:r>
          </a:p>
        </p:txBody>
      </p:sp>
      <p:sp>
        <p:nvSpPr>
          <p:cNvPr id="35863" name="Rectangle 36"/>
          <p:cNvSpPr>
            <a:spLocks noChangeArrowheads="1"/>
          </p:cNvSpPr>
          <p:nvPr/>
        </p:nvSpPr>
        <p:spPr bwMode="auto">
          <a:xfrm>
            <a:off x="8224976" y="969436"/>
            <a:ext cx="698154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RTI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683125" y="2380709"/>
            <a:ext cx="3194050" cy="606425"/>
            <a:chOff x="3159125" y="2198688"/>
            <a:chExt cx="3194050" cy="606425"/>
          </a:xfrm>
        </p:grpSpPr>
        <p:grpSp>
          <p:nvGrpSpPr>
            <p:cNvPr id="62513" name="Group 20"/>
            <p:cNvGrpSpPr>
              <a:grpSpLocks/>
            </p:cNvGrpSpPr>
            <p:nvPr/>
          </p:nvGrpSpPr>
          <p:grpSpPr bwMode="auto">
            <a:xfrm>
              <a:off x="3159125" y="2473325"/>
              <a:ext cx="3194050" cy="331788"/>
              <a:chOff x="1990" y="1558"/>
              <a:chExt cx="2012" cy="209"/>
            </a:xfrm>
          </p:grpSpPr>
          <p:sp>
            <p:nvSpPr>
              <p:cNvPr id="35913" name="Freeform 21"/>
              <p:cNvSpPr>
                <a:spLocks/>
              </p:cNvSpPr>
              <p:nvPr/>
            </p:nvSpPr>
            <p:spPr bwMode="auto">
              <a:xfrm>
                <a:off x="1990" y="1558"/>
                <a:ext cx="304" cy="209"/>
              </a:xfrm>
              <a:custGeom>
                <a:avLst/>
                <a:gdLst>
                  <a:gd name="T0" fmla="*/ 0 w 304"/>
                  <a:gd name="T1" fmla="*/ 104 h 209"/>
                  <a:gd name="T2" fmla="*/ 303 w 304"/>
                  <a:gd name="T3" fmla="*/ 0 h 209"/>
                  <a:gd name="T4" fmla="*/ 199 w 304"/>
                  <a:gd name="T5" fmla="*/ 104 h 209"/>
                  <a:gd name="T6" fmla="*/ 303 w 304"/>
                  <a:gd name="T7" fmla="*/ 208 h 209"/>
                  <a:gd name="T8" fmla="*/ 0 w 304"/>
                  <a:gd name="T9" fmla="*/ 104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09"/>
                  <a:gd name="T17" fmla="*/ 304 w 30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09">
                    <a:moveTo>
                      <a:pt x="0" y="104"/>
                    </a:moveTo>
                    <a:lnTo>
                      <a:pt x="303" y="0"/>
                    </a:lnTo>
                    <a:lnTo>
                      <a:pt x="199" y="104"/>
                    </a:lnTo>
                    <a:lnTo>
                      <a:pt x="303" y="208"/>
                    </a:lnTo>
                    <a:lnTo>
                      <a:pt x="0" y="104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14" name="Freeform 22"/>
              <p:cNvSpPr>
                <a:spLocks/>
              </p:cNvSpPr>
              <p:nvPr/>
            </p:nvSpPr>
            <p:spPr bwMode="auto">
              <a:xfrm>
                <a:off x="3690" y="1558"/>
                <a:ext cx="312" cy="209"/>
              </a:xfrm>
              <a:custGeom>
                <a:avLst/>
                <a:gdLst>
                  <a:gd name="T0" fmla="*/ 311 w 312"/>
                  <a:gd name="T1" fmla="*/ 104 h 209"/>
                  <a:gd name="T2" fmla="*/ 0 w 312"/>
                  <a:gd name="T3" fmla="*/ 208 h 209"/>
                  <a:gd name="T4" fmla="*/ 104 w 312"/>
                  <a:gd name="T5" fmla="*/ 104 h 209"/>
                  <a:gd name="T6" fmla="*/ 0 w 312"/>
                  <a:gd name="T7" fmla="*/ 0 h 209"/>
                  <a:gd name="T8" fmla="*/ 311 w 312"/>
                  <a:gd name="T9" fmla="*/ 104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9"/>
                  <a:gd name="T17" fmla="*/ 312 w 312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9">
                    <a:moveTo>
                      <a:pt x="311" y="104"/>
                    </a:moveTo>
                    <a:lnTo>
                      <a:pt x="0" y="208"/>
                    </a:lnTo>
                    <a:lnTo>
                      <a:pt x="104" y="104"/>
                    </a:lnTo>
                    <a:lnTo>
                      <a:pt x="0" y="0"/>
                    </a:lnTo>
                    <a:lnTo>
                      <a:pt x="311" y="104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15" name="Rectangle 23"/>
              <p:cNvSpPr>
                <a:spLocks noChangeArrowheads="1"/>
              </p:cNvSpPr>
              <p:nvPr/>
            </p:nvSpPr>
            <p:spPr bwMode="auto">
              <a:xfrm>
                <a:off x="2150" y="1622"/>
                <a:ext cx="1684" cy="8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14" name="Rectangle 38"/>
            <p:cNvSpPr>
              <a:spLocks noChangeArrowheads="1"/>
            </p:cNvSpPr>
            <p:nvPr/>
          </p:nvSpPr>
          <p:spPr bwMode="auto">
            <a:xfrm>
              <a:off x="3522914" y="2198688"/>
              <a:ext cx="25744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 Initial Data Requirements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via Publish and Subscribe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683125" y="3128420"/>
            <a:ext cx="3194050" cy="769938"/>
            <a:chOff x="3159125" y="2946400"/>
            <a:chExt cx="3194050" cy="769938"/>
          </a:xfrm>
        </p:grpSpPr>
        <p:grpSp>
          <p:nvGrpSpPr>
            <p:cNvPr id="62508" name="Group 24"/>
            <p:cNvGrpSpPr>
              <a:grpSpLocks/>
            </p:cNvGrpSpPr>
            <p:nvPr/>
          </p:nvGrpSpPr>
          <p:grpSpPr bwMode="auto">
            <a:xfrm>
              <a:off x="3159125" y="3386138"/>
              <a:ext cx="3194050" cy="330200"/>
              <a:chOff x="1990" y="2133"/>
              <a:chExt cx="2012" cy="208"/>
            </a:xfrm>
          </p:grpSpPr>
          <p:sp>
            <p:nvSpPr>
              <p:cNvPr id="62510" name="Freeform 25"/>
              <p:cNvSpPr>
                <a:spLocks/>
              </p:cNvSpPr>
              <p:nvPr/>
            </p:nvSpPr>
            <p:spPr bwMode="auto">
              <a:xfrm>
                <a:off x="1990" y="2133"/>
                <a:ext cx="304" cy="208"/>
              </a:xfrm>
              <a:custGeom>
                <a:avLst/>
                <a:gdLst>
                  <a:gd name="T0" fmla="*/ 0 w 304"/>
                  <a:gd name="T1" fmla="*/ 103 h 208"/>
                  <a:gd name="T2" fmla="*/ 303 w 304"/>
                  <a:gd name="T3" fmla="*/ 0 h 208"/>
                  <a:gd name="T4" fmla="*/ 199 w 304"/>
                  <a:gd name="T5" fmla="*/ 103 h 208"/>
                  <a:gd name="T6" fmla="*/ 303 w 304"/>
                  <a:gd name="T7" fmla="*/ 207 h 208"/>
                  <a:gd name="T8" fmla="*/ 0 w 304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08"/>
                  <a:gd name="T17" fmla="*/ 304 w 304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08">
                    <a:moveTo>
                      <a:pt x="0" y="103"/>
                    </a:moveTo>
                    <a:lnTo>
                      <a:pt x="303" y="0"/>
                    </a:lnTo>
                    <a:lnTo>
                      <a:pt x="199" y="103"/>
                    </a:lnTo>
                    <a:lnTo>
                      <a:pt x="303" y="207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11" name="Freeform 26"/>
              <p:cNvSpPr>
                <a:spLocks/>
              </p:cNvSpPr>
              <p:nvPr/>
            </p:nvSpPr>
            <p:spPr bwMode="auto">
              <a:xfrm>
                <a:off x="3690" y="2133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12" name="Rectangle 27"/>
              <p:cNvSpPr>
                <a:spLocks noChangeArrowheads="1"/>
              </p:cNvSpPr>
              <p:nvPr/>
            </p:nvSpPr>
            <p:spPr bwMode="auto">
              <a:xfrm>
                <a:off x="2150" y="2197"/>
                <a:ext cx="1684" cy="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09" name="Rectangle 39"/>
            <p:cNvSpPr>
              <a:spLocks noChangeArrowheads="1"/>
            </p:cNvSpPr>
            <p:nvPr/>
          </p:nvSpPr>
          <p:spPr bwMode="auto">
            <a:xfrm>
              <a:off x="3848284" y="2946400"/>
              <a:ext cx="193161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Object Instances 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Update Attribute Values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 Objects 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4797425" y="4039645"/>
            <a:ext cx="3194050" cy="1227138"/>
            <a:chOff x="3273425" y="3857625"/>
            <a:chExt cx="3194050" cy="1227138"/>
          </a:xfrm>
        </p:grpSpPr>
        <p:grpSp>
          <p:nvGrpSpPr>
            <p:cNvPr id="62503" name="Group 28"/>
            <p:cNvGrpSpPr>
              <a:grpSpLocks/>
            </p:cNvGrpSpPr>
            <p:nvPr/>
          </p:nvGrpSpPr>
          <p:grpSpPr bwMode="auto">
            <a:xfrm>
              <a:off x="3273425" y="4754563"/>
              <a:ext cx="3194050" cy="330200"/>
              <a:chOff x="2062" y="2995"/>
              <a:chExt cx="2012" cy="208"/>
            </a:xfrm>
          </p:grpSpPr>
          <p:sp>
            <p:nvSpPr>
              <p:cNvPr id="35907" name="Freeform 29"/>
              <p:cNvSpPr>
                <a:spLocks/>
              </p:cNvSpPr>
              <p:nvPr/>
            </p:nvSpPr>
            <p:spPr bwMode="auto">
              <a:xfrm>
                <a:off x="2062" y="2995"/>
                <a:ext cx="304" cy="208"/>
              </a:xfrm>
              <a:custGeom>
                <a:avLst/>
                <a:gdLst>
                  <a:gd name="T0" fmla="*/ 0 w 304"/>
                  <a:gd name="T1" fmla="*/ 103 h 208"/>
                  <a:gd name="T2" fmla="*/ 303 w 304"/>
                  <a:gd name="T3" fmla="*/ 0 h 208"/>
                  <a:gd name="T4" fmla="*/ 199 w 304"/>
                  <a:gd name="T5" fmla="*/ 103 h 208"/>
                  <a:gd name="T6" fmla="*/ 303 w 304"/>
                  <a:gd name="T7" fmla="*/ 207 h 208"/>
                  <a:gd name="T8" fmla="*/ 0 w 304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08"/>
                  <a:gd name="T17" fmla="*/ 304 w 304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08">
                    <a:moveTo>
                      <a:pt x="0" y="103"/>
                    </a:moveTo>
                    <a:lnTo>
                      <a:pt x="303" y="0"/>
                    </a:lnTo>
                    <a:lnTo>
                      <a:pt x="199" y="103"/>
                    </a:lnTo>
                    <a:lnTo>
                      <a:pt x="303" y="207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08" name="Freeform 30"/>
              <p:cNvSpPr>
                <a:spLocks/>
              </p:cNvSpPr>
              <p:nvPr/>
            </p:nvSpPr>
            <p:spPr bwMode="auto">
              <a:xfrm>
                <a:off x="3762" y="2995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09" name="Rectangle 31"/>
              <p:cNvSpPr>
                <a:spLocks noChangeArrowheads="1"/>
              </p:cNvSpPr>
              <p:nvPr/>
            </p:nvSpPr>
            <p:spPr bwMode="auto">
              <a:xfrm>
                <a:off x="2222" y="3059"/>
                <a:ext cx="1684" cy="8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04" name="Rectangle 42"/>
            <p:cNvSpPr>
              <a:spLocks noChangeArrowheads="1"/>
            </p:cNvSpPr>
            <p:nvPr/>
          </p:nvSpPr>
          <p:spPr bwMode="auto">
            <a:xfrm>
              <a:off x="3657573" y="3857625"/>
              <a:ext cx="228453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Update/Reflect Attribute Values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Send/Receive Interactions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Register/Discover Objects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Delete/Remove Objects</a:t>
              </a: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4733925" y="5522371"/>
            <a:ext cx="3257550" cy="542925"/>
            <a:chOff x="3209925" y="5340350"/>
            <a:chExt cx="3257550" cy="542925"/>
          </a:xfrm>
        </p:grpSpPr>
        <p:grpSp>
          <p:nvGrpSpPr>
            <p:cNvPr id="62499" name="Group 32"/>
            <p:cNvGrpSpPr>
              <a:grpSpLocks/>
            </p:cNvGrpSpPr>
            <p:nvPr/>
          </p:nvGrpSpPr>
          <p:grpSpPr bwMode="auto">
            <a:xfrm>
              <a:off x="3209925" y="5553075"/>
              <a:ext cx="3257550" cy="330200"/>
              <a:chOff x="2022" y="3498"/>
              <a:chExt cx="2052" cy="208"/>
            </a:xfrm>
          </p:grpSpPr>
          <p:sp>
            <p:nvSpPr>
              <p:cNvPr id="35905" name="Freeform 33"/>
              <p:cNvSpPr>
                <a:spLocks/>
              </p:cNvSpPr>
              <p:nvPr/>
            </p:nvSpPr>
            <p:spPr bwMode="auto">
              <a:xfrm>
                <a:off x="3762" y="3498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06" name="Rectangle 34"/>
              <p:cNvSpPr>
                <a:spLocks noChangeArrowheads="1"/>
              </p:cNvSpPr>
              <p:nvPr/>
            </p:nvSpPr>
            <p:spPr bwMode="auto">
              <a:xfrm>
                <a:off x="2022" y="3562"/>
                <a:ext cx="1884" cy="79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00" name="Rectangle 48"/>
            <p:cNvSpPr>
              <a:spLocks noChangeArrowheads="1"/>
            </p:cNvSpPr>
            <p:nvPr/>
          </p:nvSpPr>
          <p:spPr bwMode="auto">
            <a:xfrm>
              <a:off x="3737031" y="5340350"/>
              <a:ext cx="21223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Resign Federation Execution</a:t>
              </a:r>
            </a:p>
          </p:txBody>
        </p:sp>
      </p:grpSp>
      <p:sp>
        <p:nvSpPr>
          <p:cNvPr id="35876" name="Rectangle 49"/>
          <p:cNvSpPr>
            <a:spLocks noChangeArrowheads="1"/>
          </p:cNvSpPr>
          <p:nvPr/>
        </p:nvSpPr>
        <p:spPr bwMode="auto">
          <a:xfrm>
            <a:off x="1509584" y="2030551"/>
            <a:ext cx="1617431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b="1" i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Startup</a:t>
            </a:r>
          </a:p>
        </p:txBody>
      </p:sp>
      <p:sp>
        <p:nvSpPr>
          <p:cNvPr id="35877" name="Rectangle 50"/>
          <p:cNvSpPr>
            <a:spLocks noChangeArrowheads="1"/>
          </p:cNvSpPr>
          <p:nvPr/>
        </p:nvSpPr>
        <p:spPr bwMode="auto">
          <a:xfrm>
            <a:off x="1145702" y="3612671"/>
            <a:ext cx="2345195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b="1" i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  <p:sp>
        <p:nvSpPr>
          <p:cNvPr id="35878" name="Rectangle 51"/>
          <p:cNvSpPr>
            <a:spLocks noChangeArrowheads="1"/>
          </p:cNvSpPr>
          <p:nvPr/>
        </p:nvSpPr>
        <p:spPr bwMode="auto">
          <a:xfrm>
            <a:off x="1237073" y="5140466"/>
            <a:ext cx="216245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b="1" i="1" dirty="0">
                <a:solidFill>
                  <a:srgbClr val="0837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Shutdown</a:t>
            </a:r>
          </a:p>
        </p:txBody>
      </p: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4619625" y="1717133"/>
            <a:ext cx="3257550" cy="698500"/>
            <a:chOff x="3095625" y="1535640"/>
            <a:chExt cx="3257550" cy="697973"/>
          </a:xfrm>
        </p:grpSpPr>
        <p:grpSp>
          <p:nvGrpSpPr>
            <p:cNvPr id="62495" name="Group 17"/>
            <p:cNvGrpSpPr>
              <a:grpSpLocks/>
            </p:cNvGrpSpPr>
            <p:nvPr/>
          </p:nvGrpSpPr>
          <p:grpSpPr bwMode="auto">
            <a:xfrm>
              <a:off x="3095625" y="1903413"/>
              <a:ext cx="3257550" cy="330200"/>
              <a:chOff x="1950" y="1199"/>
              <a:chExt cx="2052" cy="208"/>
            </a:xfrm>
          </p:grpSpPr>
          <p:sp>
            <p:nvSpPr>
              <p:cNvPr id="35916" name="Freeform 18"/>
              <p:cNvSpPr>
                <a:spLocks/>
              </p:cNvSpPr>
              <p:nvPr/>
            </p:nvSpPr>
            <p:spPr bwMode="auto">
              <a:xfrm>
                <a:off x="3690" y="1199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17" name="Rectangle 19"/>
              <p:cNvSpPr>
                <a:spLocks noChangeArrowheads="1"/>
              </p:cNvSpPr>
              <p:nvPr/>
            </p:nvSpPr>
            <p:spPr bwMode="auto">
              <a:xfrm>
                <a:off x="1950" y="1263"/>
                <a:ext cx="1884" cy="80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496" name="Rectangle 58"/>
            <p:cNvSpPr>
              <a:spLocks noChangeArrowheads="1"/>
            </p:cNvSpPr>
            <p:nvPr/>
          </p:nvSpPr>
          <p:spPr bwMode="auto">
            <a:xfrm>
              <a:off x="3522663" y="1535640"/>
              <a:ext cx="2269327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 Federation Execution</a:t>
              </a:r>
            </a:p>
            <a:p>
              <a:pPr algn="ctr"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 Federation Execution</a:t>
              </a:r>
            </a:p>
          </p:txBody>
        </p:sp>
      </p:grpSp>
      <p:cxnSp>
        <p:nvCxnSpPr>
          <p:cNvPr id="81" name="Straight Arrow Connector 80"/>
          <p:cNvCxnSpPr>
            <a:cxnSpLocks noChangeShapeType="1"/>
          </p:cNvCxnSpPr>
          <p:nvPr/>
        </p:nvCxnSpPr>
        <p:spPr bwMode="auto">
          <a:xfrm>
            <a:off x="3892447" y="1461879"/>
            <a:ext cx="0" cy="5111417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3" name="Straight Arrow Connector 82"/>
          <p:cNvCxnSpPr>
            <a:cxnSpLocks noChangeShapeType="1"/>
          </p:cNvCxnSpPr>
          <p:nvPr/>
        </p:nvCxnSpPr>
        <p:spPr bwMode="auto">
          <a:xfrm>
            <a:off x="8633762" y="1461879"/>
            <a:ext cx="0" cy="5111417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50800" dist="25000" dir="54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4735513" y="6030371"/>
            <a:ext cx="3257550" cy="542925"/>
            <a:chOff x="3209925" y="5340350"/>
            <a:chExt cx="3257550" cy="542925"/>
          </a:xfrm>
        </p:grpSpPr>
        <p:grpSp>
          <p:nvGrpSpPr>
            <p:cNvPr id="62491" name="Group 32"/>
            <p:cNvGrpSpPr>
              <a:grpSpLocks/>
            </p:cNvGrpSpPr>
            <p:nvPr/>
          </p:nvGrpSpPr>
          <p:grpSpPr bwMode="auto">
            <a:xfrm>
              <a:off x="3209925" y="5553075"/>
              <a:ext cx="3257550" cy="330200"/>
              <a:chOff x="2022" y="3498"/>
              <a:chExt cx="2052" cy="208"/>
            </a:xfrm>
          </p:grpSpPr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3762" y="3498"/>
                <a:ext cx="312" cy="208"/>
              </a:xfrm>
              <a:custGeom>
                <a:avLst/>
                <a:gdLst>
                  <a:gd name="T0" fmla="*/ 311 w 312"/>
                  <a:gd name="T1" fmla="*/ 103 h 208"/>
                  <a:gd name="T2" fmla="*/ 0 w 312"/>
                  <a:gd name="T3" fmla="*/ 207 h 208"/>
                  <a:gd name="T4" fmla="*/ 104 w 312"/>
                  <a:gd name="T5" fmla="*/ 103 h 208"/>
                  <a:gd name="T6" fmla="*/ 0 w 312"/>
                  <a:gd name="T7" fmla="*/ 0 h 208"/>
                  <a:gd name="T8" fmla="*/ 311 w 312"/>
                  <a:gd name="T9" fmla="*/ 103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208"/>
                  <a:gd name="T17" fmla="*/ 312 w 312"/>
                  <a:gd name="T18" fmla="*/ 208 h 2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208">
                    <a:moveTo>
                      <a:pt x="311" y="103"/>
                    </a:moveTo>
                    <a:lnTo>
                      <a:pt x="0" y="207"/>
                    </a:lnTo>
                    <a:lnTo>
                      <a:pt x="104" y="103"/>
                    </a:lnTo>
                    <a:lnTo>
                      <a:pt x="0" y="0"/>
                    </a:lnTo>
                    <a:lnTo>
                      <a:pt x="311" y="103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34"/>
              <p:cNvSpPr>
                <a:spLocks noChangeArrowheads="1"/>
              </p:cNvSpPr>
              <p:nvPr/>
            </p:nvSpPr>
            <p:spPr bwMode="auto">
              <a:xfrm>
                <a:off x="2022" y="3562"/>
                <a:ext cx="1884" cy="79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492" name="Rectangle 48"/>
            <p:cNvSpPr>
              <a:spLocks noChangeArrowheads="1"/>
            </p:cNvSpPr>
            <p:nvPr/>
          </p:nvSpPr>
          <p:spPr bwMode="auto">
            <a:xfrm>
              <a:off x="3737907" y="5340350"/>
              <a:ext cx="218008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0837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Destroy Federation Execution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19360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6" grpId="0"/>
      <p:bldP spid="35877" grpId="0"/>
      <p:bldP spid="35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72" name="Rectangle 1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Federation Management</a:t>
            </a:r>
          </a:p>
        </p:txBody>
      </p:sp>
      <p:sp>
        <p:nvSpPr>
          <p:cNvPr id="66573" name="Rectangle 13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r>
              <a:rPr lang="en-US" dirty="0"/>
              <a:t>Purpose: Establish well-managed sessions with a controlled set of simulations.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Functionality: Creating federation executions. Coordinated start-up. Synchronization points. Check pointing.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Essential HLA Services</a:t>
            </a:r>
          </a:p>
          <a:p>
            <a:pPr lvl="1"/>
            <a:r>
              <a:rPr lang="en-US" dirty="0"/>
              <a:t>Connect to the RTI, create and join federation execution.</a:t>
            </a:r>
          </a:p>
          <a:p>
            <a:pPr lvl="1"/>
            <a:r>
              <a:rPr lang="en-US" dirty="0"/>
              <a:t>Resign. Destroy federation execution. Disconnect.</a:t>
            </a:r>
          </a:p>
          <a:p>
            <a:pPr lvl="1"/>
            <a:r>
              <a:rPr lang="en-US" dirty="0"/>
              <a:t>Synchronization points.</a:t>
            </a:r>
          </a:p>
          <a:p>
            <a:pPr lvl="1"/>
            <a:r>
              <a:rPr lang="en-US" dirty="0"/>
              <a:t>Save/restore.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0729F3-9159-C097-7C90-4B43497EC4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201" y="3141145"/>
            <a:ext cx="2140794" cy="1120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AD96A3-F78A-5F45-7226-06261739FE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074" y="3141145"/>
            <a:ext cx="2140794" cy="11200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4BD64A-57F6-39DB-B0EE-332B14A0476E}"/>
              </a:ext>
            </a:extLst>
          </p:cNvPr>
          <p:cNvCxnSpPr>
            <a:cxnSpLocks/>
          </p:cNvCxnSpPr>
          <p:nvPr/>
        </p:nvCxnSpPr>
        <p:spPr bwMode="auto">
          <a:xfrm>
            <a:off x="8424820" y="4369142"/>
            <a:ext cx="26564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3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Rectangle 1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Declaration Management</a:t>
            </a:r>
          </a:p>
        </p:txBody>
      </p:sp>
      <p:sp>
        <p:nvSpPr>
          <p:cNvPr id="68616" name="Rectangle 13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r>
              <a:rPr lang="en-US" dirty="0"/>
              <a:t>Purpose: Declare what data each federate will send or wishes to receive, based on the federation object model (FOM), in order to optimize the data exchange.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Functionality: Publish and subscribe object classes with attributes, and interaction classes with parameters.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Essential HLA Services</a:t>
            </a:r>
          </a:p>
          <a:p>
            <a:pPr lvl="1"/>
            <a:r>
              <a:rPr lang="en-US" dirty="0"/>
              <a:t>Publish.</a:t>
            </a:r>
          </a:p>
          <a:p>
            <a:pPr lvl="1"/>
            <a:r>
              <a:rPr lang="en-US" dirty="0"/>
              <a:t>Subscribe.</a:t>
            </a:r>
          </a:p>
          <a:p>
            <a:pPr lvl="2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85ACF1-BF6B-78CB-98D6-4CA4A7013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218" y="3772213"/>
            <a:ext cx="2140794" cy="1120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AAE826-4D30-F334-3718-0C0EC988DB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352" y="3772213"/>
            <a:ext cx="2140794" cy="11200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B844E5-315E-EFC2-119E-914A209E921D}"/>
              </a:ext>
            </a:extLst>
          </p:cNvPr>
          <p:cNvCxnSpPr>
            <a:cxnSpLocks/>
          </p:cNvCxnSpPr>
          <p:nvPr/>
        </p:nvCxnSpPr>
        <p:spPr bwMode="auto">
          <a:xfrm>
            <a:off x="5288692" y="5000210"/>
            <a:ext cx="601774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DEB87C7-41C5-0DE5-A4B7-3715B7B67C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7941" y="3772213"/>
            <a:ext cx="1804086" cy="469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5D876A-2C16-4254-ED4B-729C1668C1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2111" y="4231922"/>
            <a:ext cx="1789916" cy="4699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A2D13D7-BFA8-60A2-1CEA-C93220D53874}"/>
              </a:ext>
            </a:extLst>
          </p:cNvPr>
          <p:cNvCxnSpPr>
            <a:cxnSpLocks/>
          </p:cNvCxnSpPr>
          <p:nvPr/>
        </p:nvCxnSpPr>
        <p:spPr bwMode="auto">
          <a:xfrm>
            <a:off x="6462584" y="4007163"/>
            <a:ext cx="101535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52CAA9-86E5-F72E-514A-4195E0E2F5C0}"/>
              </a:ext>
            </a:extLst>
          </p:cNvPr>
          <p:cNvSpPr txBox="1"/>
          <p:nvPr/>
        </p:nvSpPr>
        <p:spPr>
          <a:xfrm>
            <a:off x="6529889" y="3699386"/>
            <a:ext cx="7547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Publish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559749-10A1-9F10-2BD2-DDD77E0E9E42}"/>
              </a:ext>
            </a:extLst>
          </p:cNvPr>
          <p:cNvCxnSpPr>
            <a:cxnSpLocks/>
          </p:cNvCxnSpPr>
          <p:nvPr/>
        </p:nvCxnSpPr>
        <p:spPr bwMode="auto">
          <a:xfrm>
            <a:off x="9238292" y="4007163"/>
            <a:ext cx="100866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D883E1C-3B39-92EC-AF69-6F8DE2D06F9A}"/>
              </a:ext>
            </a:extLst>
          </p:cNvPr>
          <p:cNvSpPr txBox="1"/>
          <p:nvPr/>
        </p:nvSpPr>
        <p:spPr>
          <a:xfrm>
            <a:off x="9200050" y="3699386"/>
            <a:ext cx="1068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Subscribe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420C84-80C5-5B85-0103-929DA47A1D40}"/>
              </a:ext>
            </a:extLst>
          </p:cNvPr>
          <p:cNvSpPr txBox="1"/>
          <p:nvPr/>
        </p:nvSpPr>
        <p:spPr>
          <a:xfrm>
            <a:off x="9368597" y="4432065"/>
            <a:ext cx="7547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Publish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7B37EA-EE37-98EF-08A8-D57B042D1FCA}"/>
              </a:ext>
            </a:extLst>
          </p:cNvPr>
          <p:cNvSpPr txBox="1"/>
          <p:nvPr/>
        </p:nvSpPr>
        <p:spPr>
          <a:xfrm>
            <a:off x="6411342" y="4432065"/>
            <a:ext cx="1068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Subscribe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1BE4C4-D90A-6D14-1F46-1231DB29CFF9}"/>
              </a:ext>
            </a:extLst>
          </p:cNvPr>
          <p:cNvCxnSpPr>
            <a:cxnSpLocks/>
          </p:cNvCxnSpPr>
          <p:nvPr/>
        </p:nvCxnSpPr>
        <p:spPr bwMode="auto">
          <a:xfrm flipH="1">
            <a:off x="9250992" y="4445343"/>
            <a:ext cx="101535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3FB270-F463-183F-4DED-8D0C21D6F046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6754" y="4445343"/>
            <a:ext cx="1015357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83333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8" name="Rectangle 1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Object Management</a:t>
            </a:r>
          </a:p>
        </p:txBody>
      </p:sp>
      <p:sp>
        <p:nvSpPr>
          <p:cNvPr id="70669" name="Rectangle 13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r>
              <a:rPr lang="en-US" dirty="0"/>
              <a:t>Purpose: Data exchange.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Functionality: Create and delete object instances that are shared between federates. Update their attributes. Send and receive interactions.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Essential HLA Services</a:t>
            </a:r>
          </a:p>
          <a:p>
            <a:pPr lvl="1"/>
            <a:r>
              <a:rPr lang="en-US" dirty="0"/>
              <a:t>Register, discover, delete and remove object instances.</a:t>
            </a:r>
          </a:p>
          <a:p>
            <a:pPr lvl="1"/>
            <a:r>
              <a:rPr lang="en-US" dirty="0"/>
              <a:t>Update and reflect attribute values.</a:t>
            </a:r>
          </a:p>
          <a:p>
            <a:pPr lvl="1"/>
            <a:r>
              <a:rPr lang="en-US" dirty="0"/>
              <a:t>Send and receive interactions.</a:t>
            </a:r>
          </a:p>
          <a:p>
            <a:pPr lvl="1"/>
            <a:r>
              <a:rPr lang="en-US" dirty="0"/>
              <a:t>Request updates.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79F91F-4827-4345-F075-836B1657FB35}"/>
              </a:ext>
            </a:extLst>
          </p:cNvPr>
          <p:cNvGrpSpPr/>
          <p:nvPr/>
        </p:nvGrpSpPr>
        <p:grpSpPr>
          <a:xfrm>
            <a:off x="8996506" y="3306015"/>
            <a:ext cx="1863277" cy="1969548"/>
            <a:chOff x="6181344" y="1426464"/>
            <a:chExt cx="801624" cy="847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F5166226-2067-A448-F8A9-84E5084CD65B}"/>
                </a:ext>
              </a:extLst>
            </p:cNvPr>
            <p:cNvSpPr/>
            <p:nvPr/>
          </p:nvSpPr>
          <p:spPr bwMode="auto">
            <a:xfrm>
              <a:off x="6181344" y="1426464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5" name="Right Arrow 4">
              <a:extLst>
                <a:ext uri="{FF2B5EF4-FFF2-40B4-BE49-F238E27FC236}">
                  <a16:creationId xmlns:a16="http://schemas.microsoft.com/office/drawing/2014/main" id="{F54E185A-C03C-FDA2-914F-15F7BE95094B}"/>
                </a:ext>
              </a:extLst>
            </p:cNvPr>
            <p:cNvSpPr/>
            <p:nvPr/>
          </p:nvSpPr>
          <p:spPr bwMode="auto">
            <a:xfrm rot="10800000">
              <a:off x="6187440" y="1862328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9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Ownership Management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r>
              <a:rPr lang="en-US" dirty="0"/>
              <a:t>Sample use case: enable a constructive simulation to hand over the responsibility for simulating an aircraft to a virtual simulation.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Functionality: Hand over the ownership (responsibility for updating) of attributes from one federate to another during execution. This can be either “push” or “pull,” and with or without negotiation.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Essential HLA Services:</a:t>
            </a:r>
          </a:p>
          <a:p>
            <a:pPr lvl="1"/>
            <a:r>
              <a:rPr lang="en-US" dirty="0"/>
              <a:t>Request ownership acquisition for an attribute.</a:t>
            </a:r>
          </a:p>
          <a:p>
            <a:pPr lvl="1"/>
            <a:r>
              <a:rPr lang="en-US" dirty="0"/>
              <a:t>Divest ownership for an attribute.</a:t>
            </a:r>
          </a:p>
          <a:p>
            <a:pPr lvl="1"/>
            <a:r>
              <a:rPr lang="en-US" dirty="0"/>
              <a:t>Query attribute ownership.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C5820-03EF-8407-7318-19E438F5E5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201" y="3772213"/>
            <a:ext cx="2140794" cy="1120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9C63A-A308-5C69-1E4D-F43C247664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1074" y="3772213"/>
            <a:ext cx="2140794" cy="112007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55AB84-7D8A-9839-528D-E35D5BBB37DA}"/>
              </a:ext>
            </a:extLst>
          </p:cNvPr>
          <p:cNvCxnSpPr>
            <a:cxnSpLocks/>
          </p:cNvCxnSpPr>
          <p:nvPr/>
        </p:nvCxnSpPr>
        <p:spPr bwMode="auto">
          <a:xfrm>
            <a:off x="8424820" y="5000210"/>
            <a:ext cx="26564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urved Up Arrow 7">
            <a:extLst>
              <a:ext uri="{FF2B5EF4-FFF2-40B4-BE49-F238E27FC236}">
                <a16:creationId xmlns:a16="http://schemas.microsoft.com/office/drawing/2014/main" id="{6C50CCC6-153F-7998-8FAD-E0D40AFF9CBA}"/>
              </a:ext>
            </a:extLst>
          </p:cNvPr>
          <p:cNvSpPr/>
          <p:nvPr/>
        </p:nvSpPr>
        <p:spPr bwMode="auto">
          <a:xfrm>
            <a:off x="8873544" y="5018739"/>
            <a:ext cx="2047442" cy="1048342"/>
          </a:xfrm>
          <a:prstGeom prst="curvedUp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C06E9B-A108-2206-EF6E-7DEEDD9151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01763" y="4954259"/>
            <a:ext cx="1023248" cy="10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High-Level Architecture (HLA) for the Warfighter</a:t>
            </a:r>
          </a:p>
          <a:p>
            <a:r>
              <a:rPr lang="en-US" dirty="0"/>
              <a:t>Technical capabilities of HLA</a:t>
            </a:r>
          </a:p>
          <a:p>
            <a:r>
              <a:rPr lang="en-US" dirty="0"/>
              <a:t>Common federation object models</a:t>
            </a:r>
          </a:p>
          <a:p>
            <a:r>
              <a:rPr lang="en-US" dirty="0"/>
              <a:t>HLA 4 Overview</a:t>
            </a:r>
          </a:p>
          <a:p>
            <a:r>
              <a:rPr lang="en-US" dirty="0"/>
              <a:t>Common considerations</a:t>
            </a:r>
          </a:p>
          <a:p>
            <a:pPr lvl="1"/>
            <a:r>
              <a:rPr lang="en-US" dirty="0"/>
              <a:t>LVC gateways, performance, tools and security</a:t>
            </a:r>
          </a:p>
          <a:p>
            <a:r>
              <a:rPr lang="en-US" dirty="0"/>
              <a:t>Summary and additional reading</a:t>
            </a:r>
          </a:p>
        </p:txBody>
      </p:sp>
    </p:spTree>
    <p:extLst>
      <p:ext uri="{BB962C8B-B14F-4D97-AF65-F5344CB8AC3E}">
        <p14:creationId xmlns:p14="http://schemas.microsoft.com/office/powerpoint/2010/main" val="206043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Time Management</a:t>
            </a:r>
          </a:p>
        </p:txBody>
      </p:sp>
      <p:sp>
        <p:nvSpPr>
          <p:cNvPr id="74755" name="Rectangle 8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Sample use case: run exercises in real-time, scaled real-time, varying speed, as-fast-as-possible. Run Monte-Carlo simulations as fast as possible.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Functionality: Manage the time advancement for federates and time-stamped data exchange between federates for consistency and repeatability. This can be time-stepped or event-driven.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Essential HLA Services:</a:t>
            </a:r>
          </a:p>
          <a:p>
            <a:pPr lvl="1"/>
            <a:r>
              <a:rPr lang="en-US" dirty="0"/>
              <a:t>Enable/disable sending and receiving of time-stamped data.</a:t>
            </a:r>
          </a:p>
          <a:p>
            <a:pPr lvl="1"/>
            <a:r>
              <a:rPr lang="en-US" dirty="0"/>
              <a:t>Request and grant advancement to a given time.</a:t>
            </a:r>
          </a:p>
          <a:p>
            <a:pPr lvl="1"/>
            <a:r>
              <a:rPr lang="en-US" dirty="0"/>
              <a:t>Request and grant advancement to the time of the next message.</a:t>
            </a:r>
          </a:p>
          <a:p>
            <a:pPr lvl="1"/>
            <a:r>
              <a:rPr lang="en-US" dirty="0"/>
              <a:t>Query the RTI for current time values.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717248-BFFA-3A66-13A1-51A6026E3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676" y="3428999"/>
            <a:ext cx="2509463" cy="25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02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Rectangle 1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Data Distribution Management</a:t>
            </a:r>
          </a:p>
        </p:txBody>
      </p:sp>
      <p:sp>
        <p:nvSpPr>
          <p:cNvPr id="76808" name="Rectangle 13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r>
              <a:rPr lang="en-US" dirty="0"/>
              <a:t>Sample use case: build large federations by enabling federates to focus on a smaller part of the battlefield or on entities belonging to a particular force.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Functionality: Enable federates to filter data not only on class and attribute, but also on their static or dynamic data (like friendly/opposing or latitude/longitude).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Essential HLA Services:</a:t>
            </a:r>
          </a:p>
          <a:p>
            <a:pPr lvl="1"/>
            <a:r>
              <a:rPr lang="en-US" dirty="0"/>
              <a:t>Create and modify regions that specify data ranges for filtering.</a:t>
            </a:r>
          </a:p>
          <a:p>
            <a:pPr lvl="1"/>
            <a:r>
              <a:rPr lang="en-US" dirty="0"/>
              <a:t>Send attribute updates and interactions with associated regions.</a:t>
            </a:r>
          </a:p>
          <a:p>
            <a:pPr lvl="1"/>
            <a:r>
              <a:rPr lang="en-US" dirty="0"/>
              <a:t>Subscribe to attributes and interactions with associated regions.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8DFF10-2A1E-0A73-9E61-6E1C6F62E763}"/>
              </a:ext>
            </a:extLst>
          </p:cNvPr>
          <p:cNvGrpSpPr/>
          <p:nvPr/>
        </p:nvGrpSpPr>
        <p:grpSpPr>
          <a:xfrm>
            <a:off x="9457113" y="3996503"/>
            <a:ext cx="1911096" cy="1814782"/>
            <a:chOff x="1829647" y="1017897"/>
            <a:chExt cx="2186957" cy="2162412"/>
          </a:xfrm>
        </p:grpSpPr>
        <p:pic>
          <p:nvPicPr>
            <p:cNvPr id="4" name="Picture 3" descr="Screen Shot 2015-03-14 at 21.39.08.png">
              <a:extLst>
                <a:ext uri="{FF2B5EF4-FFF2-40B4-BE49-F238E27FC236}">
                  <a16:creationId xmlns:a16="http://schemas.microsoft.com/office/drawing/2014/main" id="{813B489C-C86C-E06A-E59C-A0DCC2372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9647" y="1017898"/>
              <a:ext cx="2186957" cy="2162411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1A53FC9-D20C-2DC6-724A-A99266494D8A}"/>
                </a:ext>
              </a:extLst>
            </p:cNvPr>
            <p:cNvGrpSpPr/>
            <p:nvPr/>
          </p:nvGrpSpPr>
          <p:grpSpPr>
            <a:xfrm>
              <a:off x="1829647" y="1017897"/>
              <a:ext cx="2168734" cy="2162412"/>
              <a:chOff x="4041603" y="3732571"/>
              <a:chExt cx="1977874" cy="197210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BCD4D5B-F923-4330-2C4C-FD339DF567D8}"/>
                  </a:ext>
                </a:extLst>
              </p:cNvPr>
              <p:cNvSpPr/>
              <p:nvPr/>
            </p:nvSpPr>
            <p:spPr>
              <a:xfrm>
                <a:off x="4041603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A703FC8-6738-18A2-3996-F75FA7683A1C}"/>
                  </a:ext>
                </a:extLst>
              </p:cNvPr>
              <p:cNvSpPr/>
              <p:nvPr/>
            </p:nvSpPr>
            <p:spPr>
              <a:xfrm>
                <a:off x="4535464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3C7F2A9-30EC-4D82-2FAB-AAC9FB3EBAA0}"/>
                  </a:ext>
                </a:extLst>
              </p:cNvPr>
              <p:cNvSpPr/>
              <p:nvPr/>
            </p:nvSpPr>
            <p:spPr>
              <a:xfrm>
                <a:off x="5029325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61F9170-2BC9-FF54-58F3-3F08ECC13B4C}"/>
                  </a:ext>
                </a:extLst>
              </p:cNvPr>
              <p:cNvSpPr/>
              <p:nvPr/>
            </p:nvSpPr>
            <p:spPr>
              <a:xfrm>
                <a:off x="5523186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3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7FD5A1-4F71-5379-7BC9-934BC6F88495}"/>
                  </a:ext>
                </a:extLst>
              </p:cNvPr>
              <p:cNvSpPr/>
              <p:nvPr/>
            </p:nvSpPr>
            <p:spPr>
              <a:xfrm>
                <a:off x="4041603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4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AAD08F-1390-FA51-2064-34155239CB7A}"/>
                  </a:ext>
                </a:extLst>
              </p:cNvPr>
              <p:cNvSpPr/>
              <p:nvPr/>
            </p:nvSpPr>
            <p:spPr>
              <a:xfrm>
                <a:off x="4535464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5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FC0CCB1-86D4-BAB1-B0B7-45791982B9C2}"/>
                  </a:ext>
                </a:extLst>
              </p:cNvPr>
              <p:cNvSpPr/>
              <p:nvPr/>
            </p:nvSpPr>
            <p:spPr>
              <a:xfrm>
                <a:off x="5029325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6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DA1F6B7-52AA-8328-DCF2-1FF210DCECFE}"/>
                  </a:ext>
                </a:extLst>
              </p:cNvPr>
              <p:cNvSpPr/>
              <p:nvPr/>
            </p:nvSpPr>
            <p:spPr>
              <a:xfrm>
                <a:off x="5523186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7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7DE915-00AA-AF40-DFFC-4709F97EC55D}"/>
                  </a:ext>
                </a:extLst>
              </p:cNvPr>
              <p:cNvSpPr/>
              <p:nvPr/>
            </p:nvSpPr>
            <p:spPr>
              <a:xfrm>
                <a:off x="4042818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3B3B5B3-A9DC-8EBF-8D62-01CFCD7D0730}"/>
                  </a:ext>
                </a:extLst>
              </p:cNvPr>
              <p:cNvSpPr/>
              <p:nvPr/>
            </p:nvSpPr>
            <p:spPr>
              <a:xfrm>
                <a:off x="4536679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77C649F-D4CD-3921-3A8A-37FE036B465A}"/>
                  </a:ext>
                </a:extLst>
              </p:cNvPr>
              <p:cNvSpPr/>
              <p:nvPr/>
            </p:nvSpPr>
            <p:spPr>
              <a:xfrm>
                <a:off x="5030540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B4CEA86-8020-5D1A-65A7-429127478B45}"/>
                  </a:ext>
                </a:extLst>
              </p:cNvPr>
              <p:cNvSpPr/>
              <p:nvPr/>
            </p:nvSpPr>
            <p:spPr>
              <a:xfrm>
                <a:off x="5524401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569102-53EE-D6A8-C112-314FF558B2DC}"/>
                  </a:ext>
                </a:extLst>
              </p:cNvPr>
              <p:cNvSpPr/>
              <p:nvPr/>
            </p:nvSpPr>
            <p:spPr>
              <a:xfrm>
                <a:off x="4044033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EB5B26-E159-44D2-3AC1-95245CF251A9}"/>
                  </a:ext>
                </a:extLst>
              </p:cNvPr>
              <p:cNvSpPr/>
              <p:nvPr/>
            </p:nvSpPr>
            <p:spPr>
              <a:xfrm>
                <a:off x="4537894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13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FB943C0-A458-A270-6012-8CB1C9292A54}"/>
                  </a:ext>
                </a:extLst>
              </p:cNvPr>
              <p:cNvSpPr/>
              <p:nvPr/>
            </p:nvSpPr>
            <p:spPr>
              <a:xfrm>
                <a:off x="5031755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14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37D93E-946B-CE09-EAB0-D3722827504A}"/>
                  </a:ext>
                </a:extLst>
              </p:cNvPr>
              <p:cNvSpPr/>
              <p:nvPr/>
            </p:nvSpPr>
            <p:spPr>
              <a:xfrm>
                <a:off x="5525616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15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D13BEB-FDE4-6AE7-325C-8DB07BAA671B}"/>
                </a:ext>
              </a:extLst>
            </p:cNvPr>
            <p:cNvSpPr/>
            <p:nvPr/>
          </p:nvSpPr>
          <p:spPr>
            <a:xfrm>
              <a:off x="2365457" y="1552996"/>
              <a:ext cx="533146" cy="533146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5CE225-54B3-F6C9-DB5E-C02BE51CD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4838" y="1637578"/>
              <a:ext cx="354815" cy="3548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343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HLA Fault Tolerance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5E935D-1672-BD43-BD88-17092E5FF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5" y="4254182"/>
            <a:ext cx="11250613" cy="1867218"/>
          </a:xfrm>
        </p:spPr>
        <p:txBody>
          <a:bodyPr/>
          <a:lstStyle/>
          <a:p>
            <a:r>
              <a:rPr lang="en-US" dirty="0"/>
              <a:t>HLA includes a mechanism for fault tolerance</a:t>
            </a:r>
          </a:p>
          <a:p>
            <a:pPr lvl="1"/>
            <a:r>
              <a:rPr lang="en-US" dirty="0"/>
              <a:t>Connected federates can discover that a federate has been lost</a:t>
            </a:r>
          </a:p>
          <a:p>
            <a:pPr lvl="1"/>
            <a:r>
              <a:rPr lang="en-US" dirty="0"/>
              <a:t>The lost federate can discover that it has lost connection</a:t>
            </a:r>
          </a:p>
          <a:p>
            <a:r>
              <a:rPr lang="en-US" dirty="0"/>
              <a:t>Enables several design patterns (fail-over federates, reconnecting federates, …)</a:t>
            </a: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508248" y="310489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489448" y="310489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470648" y="310489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318248" y="3214434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7318248" y="3214434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508248" y="1047496"/>
            <a:ext cx="1295400" cy="685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600" b="1" dirty="0">
                <a:latin typeface="Arial" charset="0"/>
                <a:cs typeface="Times New Roman" pitchFamily="18" charset="0"/>
              </a:rPr>
              <a:t>Federate</a:t>
            </a:r>
            <a:br>
              <a:rPr lang="en-US" sz="1600" b="1" dirty="0">
                <a:latin typeface="Arial" charset="0"/>
                <a:cs typeface="Times New Roman" pitchFamily="18" charset="0"/>
              </a:rPr>
            </a:br>
            <a:r>
              <a:rPr lang="en-US" sz="1600" b="1" dirty="0">
                <a:latin typeface="Arial" charset="0"/>
                <a:cs typeface="Times New Roman" pitchFamily="18" charset="0"/>
              </a:rPr>
              <a:t>Lost!</a:t>
            </a: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5641848" y="1047496"/>
            <a:ext cx="1295400" cy="685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600" b="1" dirty="0">
                <a:latin typeface="Arial" charset="0"/>
                <a:cs typeface="Times New Roman" pitchFamily="18" charset="0"/>
              </a:rPr>
              <a:t>Federate</a:t>
            </a:r>
            <a:br>
              <a:rPr lang="en-US" sz="1600" b="1" dirty="0">
                <a:latin typeface="Arial" charset="0"/>
                <a:cs typeface="Times New Roman" pitchFamily="18" charset="0"/>
              </a:rPr>
            </a:br>
            <a:r>
              <a:rPr lang="en-US" sz="1600" b="1" dirty="0">
                <a:latin typeface="Arial" charset="0"/>
                <a:cs typeface="Times New Roman" pitchFamily="18" charset="0"/>
              </a:rPr>
              <a:t>Lost!</a:t>
            </a: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699248" y="1047496"/>
            <a:ext cx="1371600" cy="685800"/>
          </a:xfrm>
          <a:prstGeom prst="wedgeRectCallout">
            <a:avLst>
              <a:gd name="adj1" fmla="val -38542"/>
              <a:gd name="adj2" fmla="val 69907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en-US" sz="1600" b="1" dirty="0">
                <a:latin typeface="Arial" charset="0"/>
                <a:cs typeface="Times New Roman" pitchFamily="18" charset="0"/>
              </a:rPr>
              <a:t>Not Connected!</a:t>
            </a:r>
          </a:p>
        </p:txBody>
      </p:sp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2462784" y="3620008"/>
            <a:ext cx="6096000" cy="533400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  <a:ea typeface="ＭＳ Ｐゴシック" pitchFamily="-112" charset="-128"/>
                <a:cs typeface="Times New Roman" pitchFamily="-112" charset="0"/>
              </a:rPr>
              <a:t>RTI</a:t>
            </a:r>
          </a:p>
        </p:txBody>
      </p:sp>
      <p:sp>
        <p:nvSpPr>
          <p:cNvPr id="684035" name="Oval 3"/>
          <p:cNvSpPr>
            <a:spLocks noChangeArrowheads="1"/>
          </p:cNvSpPr>
          <p:nvPr/>
        </p:nvSpPr>
        <p:spPr bwMode="auto">
          <a:xfrm>
            <a:off x="2670048" y="2114296"/>
            <a:ext cx="1676400" cy="9906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</a:p>
        </p:txBody>
      </p:sp>
      <p:sp>
        <p:nvSpPr>
          <p:cNvPr id="684036" name="Oval 4"/>
          <p:cNvSpPr>
            <a:spLocks noChangeArrowheads="1"/>
          </p:cNvSpPr>
          <p:nvPr/>
        </p:nvSpPr>
        <p:spPr bwMode="auto">
          <a:xfrm>
            <a:off x="4651248" y="2114296"/>
            <a:ext cx="1676400" cy="9906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</a:p>
        </p:txBody>
      </p:sp>
      <p:sp>
        <p:nvSpPr>
          <p:cNvPr id="684037" name="Oval 5"/>
          <p:cNvSpPr>
            <a:spLocks noChangeArrowheads="1"/>
          </p:cNvSpPr>
          <p:nvPr/>
        </p:nvSpPr>
        <p:spPr bwMode="auto">
          <a:xfrm>
            <a:off x="6632448" y="2114296"/>
            <a:ext cx="1676400" cy="990600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</a:p>
        </p:txBody>
      </p:sp>
    </p:spTree>
    <p:extLst>
      <p:ext uri="{BB962C8B-B14F-4D97-AF65-F5344CB8AC3E}">
        <p14:creationId xmlns:p14="http://schemas.microsoft.com/office/powerpoint/2010/main" val="1955168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Object Model Template – Minimal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/>
          <a:p>
            <a:r>
              <a:rPr lang="en-US" dirty="0"/>
              <a:t>Identification</a:t>
            </a:r>
          </a:p>
          <a:p>
            <a:pPr lvl="1"/>
            <a:r>
              <a:rPr lang="en-US" dirty="0"/>
              <a:t>Name, version, purpose, etc.</a:t>
            </a:r>
            <a:br>
              <a:rPr lang="en-US" dirty="0"/>
            </a:br>
            <a:endParaRPr lang="en-US" dirty="0"/>
          </a:p>
          <a:p>
            <a:r>
              <a:rPr lang="en-US" dirty="0"/>
              <a:t>Object Classes with Attributes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Interaction Classes with Parameters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Data Types</a:t>
            </a:r>
          </a:p>
          <a:p>
            <a:pPr lvl="1"/>
            <a:r>
              <a:rPr lang="en-US" dirty="0"/>
              <a:t>Simple, records, enumerations, etc.</a:t>
            </a:r>
          </a:p>
          <a:p>
            <a:pPr lvl="1"/>
            <a:r>
              <a:rPr lang="en-US" dirty="0"/>
              <a:t>Used for Attributes and Parameters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280753" y="1344591"/>
            <a:ext cx="2161960" cy="1277954"/>
          </a:xfrm>
          <a:prstGeom prst="rect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Aircraft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Type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Marking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Position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278480" y="3140472"/>
            <a:ext cx="2161960" cy="127795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MunitionFire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FiringObject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TargetObject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MunitionType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284348" y="4938601"/>
            <a:ext cx="2161960" cy="1277954"/>
          </a:xfrm>
          <a:prstGeom prst="rect">
            <a:avLst/>
          </a:prstGeom>
          <a:solidFill>
            <a:srgbClr val="7030A0"/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PositionRecord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Latitude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Longitude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Altitude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538F5-1FC7-0A4B-8097-5B9316420B05}"/>
              </a:ext>
            </a:extLst>
          </p:cNvPr>
          <p:cNvSpPr txBox="1"/>
          <p:nvPr/>
        </p:nvSpPr>
        <p:spPr>
          <a:xfrm>
            <a:off x="8289888" y="998023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Object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316BC-8D41-CA40-9B8C-7FDB159231EF}"/>
              </a:ext>
            </a:extLst>
          </p:cNvPr>
          <p:cNvSpPr txBox="1"/>
          <p:nvPr/>
        </p:nvSpPr>
        <p:spPr>
          <a:xfrm>
            <a:off x="8278480" y="2774235"/>
            <a:ext cx="1944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Interaction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59898-2193-C443-9C82-62CE33C6622B}"/>
              </a:ext>
            </a:extLst>
          </p:cNvPr>
          <p:cNvSpPr txBox="1"/>
          <p:nvPr/>
        </p:nvSpPr>
        <p:spPr>
          <a:xfrm>
            <a:off x="8267072" y="4580591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Data type</a:t>
            </a:r>
          </a:p>
        </p:txBody>
      </p:sp>
    </p:spTree>
    <p:extLst>
      <p:ext uri="{BB962C8B-B14F-4D97-AF65-F5344CB8AC3E}">
        <p14:creationId xmlns:p14="http://schemas.microsoft.com/office/powerpoint/2010/main" val="2584215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>
            <a:spLocks noChangeArrowheads="1"/>
          </p:cNvSpPr>
          <p:nvPr/>
        </p:nvSpPr>
        <p:spPr bwMode="auto">
          <a:xfrm>
            <a:off x="9486901" y="2738424"/>
            <a:ext cx="2336891" cy="1349633"/>
          </a:xfrm>
          <a:prstGeom prst="horizontalScroll">
            <a:avLst>
              <a:gd name="adj" fmla="val 12500"/>
            </a:avLst>
          </a:prstGeom>
          <a:solidFill>
            <a:srgbClr val="BBB5C9"/>
          </a:solidFill>
          <a:ln w="12700">
            <a:solidFill>
              <a:srgbClr val="350087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 hierarchical visual representation</a:t>
            </a:r>
          </a:p>
        </p:txBody>
      </p:sp>
      <p:sp>
        <p:nvSpPr>
          <p:cNvPr id="61443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116"/>
          </a:xfrm>
        </p:spPr>
        <p:txBody>
          <a:bodyPr/>
          <a:lstStyle/>
          <a:p>
            <a:r>
              <a:rPr lang="en-US" dirty="0"/>
              <a:t>Object Class Structure Table Example</a:t>
            </a:r>
          </a:p>
        </p:txBody>
      </p:sp>
      <p:pic>
        <p:nvPicPr>
          <p:cNvPr id="61445" name="Picture 6" descr="VisualOMT-screensho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667" y="969236"/>
            <a:ext cx="7955290" cy="52994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725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/>
          <a:p>
            <a:r>
              <a:rPr lang="en-US" dirty="0"/>
              <a:t>Object Model Template – Full Version</a:t>
            </a:r>
          </a:p>
        </p:txBody>
      </p:sp>
      <p:sp>
        <p:nvSpPr>
          <p:cNvPr id="59395" name="Content Placeholder 5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/>
          <a:p>
            <a:r>
              <a:rPr lang="en-US" sz="2800" dirty="0"/>
              <a:t>Object model identification table</a:t>
            </a:r>
          </a:p>
          <a:p>
            <a:r>
              <a:rPr lang="en-US" sz="2800" dirty="0"/>
              <a:t>Object class structure table</a:t>
            </a:r>
          </a:p>
          <a:p>
            <a:r>
              <a:rPr lang="en-US" sz="2800" dirty="0"/>
              <a:t>Interaction class structure table</a:t>
            </a:r>
          </a:p>
          <a:p>
            <a:r>
              <a:rPr lang="en-US" sz="2800" dirty="0"/>
              <a:t>Attribute table</a:t>
            </a:r>
          </a:p>
          <a:p>
            <a:r>
              <a:rPr lang="en-US" sz="2800" dirty="0"/>
              <a:t>Parameter table</a:t>
            </a:r>
          </a:p>
          <a:p>
            <a:r>
              <a:rPr lang="en-US" sz="2800" dirty="0"/>
              <a:t>Dimension table</a:t>
            </a:r>
          </a:p>
          <a:p>
            <a:r>
              <a:rPr lang="en-US" sz="2800" dirty="0"/>
              <a:t>Time representation table</a:t>
            </a:r>
          </a:p>
        </p:txBody>
      </p:sp>
      <p:sp>
        <p:nvSpPr>
          <p:cNvPr id="59396" name="Content Placeholder 4"/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/>
          <a:lstStyle/>
          <a:p>
            <a:r>
              <a:rPr lang="en-US" sz="2800" dirty="0"/>
              <a:t>User-supplied tag table</a:t>
            </a:r>
          </a:p>
          <a:p>
            <a:r>
              <a:rPr lang="en-US" sz="2800" dirty="0"/>
              <a:t>Synchronization table</a:t>
            </a:r>
          </a:p>
          <a:p>
            <a:r>
              <a:rPr lang="en-US" sz="2800" dirty="0"/>
              <a:t>Transportation type table</a:t>
            </a:r>
          </a:p>
          <a:p>
            <a:r>
              <a:rPr lang="en-US" sz="2800" dirty="0"/>
              <a:t>Update rate table</a:t>
            </a:r>
          </a:p>
          <a:p>
            <a:r>
              <a:rPr lang="en-US" sz="2800" dirty="0"/>
              <a:t>Switches table</a:t>
            </a:r>
          </a:p>
          <a:p>
            <a:r>
              <a:rPr lang="en-US" sz="2800" dirty="0"/>
              <a:t>Datatype tables</a:t>
            </a:r>
          </a:p>
          <a:p>
            <a:r>
              <a:rPr lang="en-US" sz="2800" dirty="0"/>
              <a:t>Notes table</a:t>
            </a:r>
          </a:p>
        </p:txBody>
      </p:sp>
    </p:spTree>
    <p:extLst>
      <p:ext uri="{BB962C8B-B14F-4D97-AF65-F5344CB8AC3E}">
        <p14:creationId xmlns:p14="http://schemas.microsoft.com/office/powerpoint/2010/main" val="3012145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FOM Modules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593725" y="3192312"/>
            <a:ext cx="10928350" cy="2751287"/>
          </a:xfrm>
        </p:spPr>
        <p:txBody>
          <a:bodyPr>
            <a:normAutofit fontScale="92500"/>
          </a:bodyPr>
          <a:lstStyle/>
          <a:p>
            <a:r>
              <a:rPr lang="en-US" dirty="0"/>
              <a:t>The same FOM, but split into modules</a:t>
            </a:r>
          </a:p>
          <a:p>
            <a:pPr lvl="1"/>
            <a:r>
              <a:rPr lang="en-US" dirty="0"/>
              <a:t>Remember: It was a long time ago since we gave up developing computer programs as one large chunk of code.</a:t>
            </a:r>
          </a:p>
          <a:p>
            <a:r>
              <a:rPr lang="en-US" dirty="0"/>
              <a:t>More efficient and flexible development, maintenance, reuse and standardization</a:t>
            </a:r>
          </a:p>
          <a:p>
            <a:r>
              <a:rPr lang="en-US" dirty="0"/>
              <a:t>Projects/programs can reuse and extend standardized modules and add their own modules.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3856" y="1188752"/>
            <a:ext cx="3240360" cy="165618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600" b="1" dirty="0"/>
              <a:t>All Objects and Interactions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48272" y="2287160"/>
            <a:ext cx="4114800" cy="6480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Common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6752072" y="1124744"/>
            <a:ext cx="1292392" cy="10801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Weapons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52232" y="1124744"/>
            <a:ext cx="1292392" cy="108012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Platforms</a:t>
            </a:r>
          </a:p>
        </p:txBody>
      </p:sp>
      <p:sp>
        <p:nvSpPr>
          <p:cNvPr id="9" name="Rectangle 8"/>
          <p:cNvSpPr/>
          <p:nvPr/>
        </p:nvSpPr>
        <p:spPr>
          <a:xfrm>
            <a:off x="9552392" y="1124744"/>
            <a:ext cx="1292392" cy="10801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Radio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780536" y="1855112"/>
            <a:ext cx="648072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4161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2" t="13440" r="8642" b="32771"/>
          <a:stretch/>
        </p:blipFill>
        <p:spPr>
          <a:xfrm>
            <a:off x="224214" y="3055620"/>
            <a:ext cx="5058986" cy="166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460" y="1802996"/>
            <a:ext cx="6392437" cy="4183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3BECDB-6F6E-819D-EBB7-44884F9A6D67}"/>
              </a:ext>
            </a:extLst>
          </p:cNvPr>
          <p:cNvSpPr txBox="1"/>
          <p:nvPr/>
        </p:nvSpPr>
        <p:spPr>
          <a:xfrm>
            <a:off x="1828800" y="1341331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Modules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4CE7E-655C-0787-0146-C8BD4FF07577}"/>
              </a:ext>
            </a:extLst>
          </p:cNvPr>
          <p:cNvSpPr txBox="1"/>
          <p:nvPr/>
        </p:nvSpPr>
        <p:spPr>
          <a:xfrm>
            <a:off x="7406641" y="1341331"/>
            <a:ext cx="243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Object Classes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D181B1-6C86-91F4-EB7C-DD4BB674EAF9}"/>
              </a:ext>
            </a:extLst>
          </p:cNvPr>
          <p:cNvCxnSpPr/>
          <p:nvPr/>
        </p:nvCxnSpPr>
        <p:spPr>
          <a:xfrm>
            <a:off x="5283200" y="1498600"/>
            <a:ext cx="0" cy="4775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9E50F9D-A9D9-B1D2-8E6F-BC55B9C3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/>
              <a:t>FOM Module Example</a:t>
            </a:r>
          </a:p>
        </p:txBody>
      </p:sp>
    </p:spTree>
    <p:extLst>
      <p:ext uri="{BB962C8B-B14F-4D97-AF65-F5344CB8AC3E}">
        <p14:creationId xmlns:p14="http://schemas.microsoft.com/office/powerpoint/2010/main" val="966724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/>
          <a:p>
            <a:r>
              <a:rPr lang="en-US" dirty="0"/>
              <a:t>Common Aerospace and Defense FOMs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/>
          <a:p>
            <a:r>
              <a:rPr lang="en-US" dirty="0"/>
              <a:t>The RPR FOM 2.0 is the most commonly used FOM for defense simulation</a:t>
            </a:r>
          </a:p>
          <a:p>
            <a:pPr lvl="1"/>
            <a:r>
              <a:rPr lang="en-US" dirty="0"/>
              <a:t>RPR FOM 3 now being finalized</a:t>
            </a:r>
          </a:p>
          <a:p>
            <a:pPr lvl="1"/>
            <a:r>
              <a:rPr lang="en-US" dirty="0"/>
              <a:t>IFF, InfOps, etc.</a:t>
            </a:r>
          </a:p>
          <a:p>
            <a:pPr lvl="1"/>
            <a:r>
              <a:rPr lang="en-US" dirty="0"/>
              <a:t>Download from www.sisostds.org</a:t>
            </a:r>
          </a:p>
          <a:p>
            <a:r>
              <a:rPr lang="en-US" dirty="0"/>
              <a:t>NATO Education and Training Network FOM (NETN)</a:t>
            </a:r>
          </a:p>
          <a:p>
            <a:pPr lvl="1"/>
            <a:r>
              <a:rPr lang="en-US" dirty="0"/>
              <a:t>Builds on top of RPR FOM</a:t>
            </a:r>
          </a:p>
          <a:p>
            <a:pPr lvl="1"/>
            <a:r>
              <a:rPr lang="en-US" dirty="0"/>
              <a:t>Growing number of modules</a:t>
            </a:r>
          </a:p>
          <a:p>
            <a:pPr lvl="1"/>
            <a:r>
              <a:rPr lang="en-US" dirty="0"/>
              <a:t>Download from github.com/AMSP-04/</a:t>
            </a:r>
          </a:p>
          <a:p>
            <a:r>
              <a:rPr lang="en-US" dirty="0"/>
              <a:t>SISO Space Reference FOM</a:t>
            </a:r>
          </a:p>
          <a:p>
            <a:r>
              <a:rPr lang="en-US" dirty="0"/>
              <a:t>EUROCAE Air Traffic Management FOM</a:t>
            </a:r>
          </a:p>
          <a:p>
            <a:r>
              <a:rPr lang="en-US" dirty="0"/>
              <a:t>Medical FOM (US Army)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C9BF45-BF0B-8D4B-9CA2-21A176C4E45A}"/>
              </a:ext>
            </a:extLst>
          </p:cNvPr>
          <p:cNvGrpSpPr/>
          <p:nvPr/>
        </p:nvGrpSpPr>
        <p:grpSpPr>
          <a:xfrm>
            <a:off x="6269773" y="3550510"/>
            <a:ext cx="5419209" cy="2481192"/>
            <a:chOff x="4892188" y="1922047"/>
            <a:chExt cx="6778628" cy="3103602"/>
          </a:xfrm>
        </p:grpSpPr>
        <p:pic>
          <p:nvPicPr>
            <p:cNvPr id="12" name="Picture 11" descr="FOM-Aggregate-6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984" y="2136823"/>
              <a:ext cx="812800" cy="812800"/>
            </a:xfrm>
            <a:prstGeom prst="rect">
              <a:avLst/>
            </a:prstGeom>
          </p:spPr>
        </p:pic>
        <p:pic>
          <p:nvPicPr>
            <p:cNvPr id="13" name="Picture 12" descr="FOM-Communications-6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877" y="2136823"/>
              <a:ext cx="812800" cy="812800"/>
            </a:xfrm>
            <a:prstGeom prst="rect">
              <a:avLst/>
            </a:prstGeom>
          </p:spPr>
        </p:pic>
        <p:pic>
          <p:nvPicPr>
            <p:cNvPr id="14" name="Picture 13" descr="FOM-UnderwaterAcoustics-6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984" y="3541775"/>
              <a:ext cx="812800" cy="812800"/>
            </a:xfrm>
            <a:prstGeom prst="rect">
              <a:avLst/>
            </a:prstGeom>
          </p:spPr>
        </p:pic>
        <p:pic>
          <p:nvPicPr>
            <p:cNvPr id="15" name="Picture 14" descr="FOM-Physical-6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1" y="2136823"/>
              <a:ext cx="812800" cy="812800"/>
            </a:xfrm>
            <a:prstGeom prst="rect">
              <a:avLst/>
            </a:prstGeom>
          </p:spPr>
        </p:pic>
        <p:pic>
          <p:nvPicPr>
            <p:cNvPr id="16" name="Picture 15" descr="FOM-SimMgmt-6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3770" y="3541775"/>
              <a:ext cx="812800" cy="812800"/>
            </a:xfrm>
            <a:prstGeom prst="rect">
              <a:avLst/>
            </a:prstGeom>
          </p:spPr>
        </p:pic>
        <p:pic>
          <p:nvPicPr>
            <p:cNvPr id="17" name="Picture 16" descr="FOM-Warfare-6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1" y="3541775"/>
              <a:ext cx="812800" cy="812800"/>
            </a:xfrm>
            <a:prstGeom prst="rect">
              <a:avLst/>
            </a:prstGeom>
          </p:spPr>
        </p:pic>
        <p:pic>
          <p:nvPicPr>
            <p:cNvPr id="18" name="Picture 17" descr="FOM-SynthEnvironment-6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8663" y="2136823"/>
              <a:ext cx="812800" cy="812800"/>
            </a:xfrm>
            <a:prstGeom prst="rect">
              <a:avLst/>
            </a:prstGeom>
          </p:spPr>
        </p:pic>
        <p:pic>
          <p:nvPicPr>
            <p:cNvPr id="20" name="Picture 19" descr="FOM-Logistics-64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3770" y="2136823"/>
              <a:ext cx="812800" cy="812800"/>
            </a:xfrm>
            <a:prstGeom prst="rect">
              <a:avLst/>
            </a:prstGeom>
          </p:spPr>
        </p:pic>
        <p:pic>
          <p:nvPicPr>
            <p:cNvPr id="21" name="Picture 20" descr="FOM-DistrEmissions-64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8662" y="3541775"/>
              <a:ext cx="812800" cy="812800"/>
            </a:xfrm>
            <a:prstGeom prst="rect">
              <a:avLst/>
            </a:prstGeom>
          </p:spPr>
        </p:pic>
        <p:pic>
          <p:nvPicPr>
            <p:cNvPr id="22" name="Picture 21" descr="FOM-Minefield-64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877" y="3541775"/>
              <a:ext cx="812800" cy="8128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184576" y="2945704"/>
              <a:ext cx="903026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Physical</a:t>
              </a:r>
              <a:br>
                <a:rPr lang="en-US" sz="1200" dirty="0"/>
              </a:br>
              <a:r>
                <a:rPr lang="en-US" sz="1200" dirty="0"/>
                <a:t>Entities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2943" y="3053426"/>
              <a:ext cx="1190480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Aggregates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72537" y="3053426"/>
              <a:ext cx="814066" cy="34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Radio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93626" y="3053426"/>
              <a:ext cx="950828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Logistics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188236" y="2945704"/>
              <a:ext cx="1305094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Synthetic</a:t>
              </a:r>
              <a:br>
                <a:rPr lang="en-US" sz="1200" dirty="0"/>
              </a:br>
              <a:r>
                <a:rPr lang="en-US" sz="1200" dirty="0"/>
                <a:t>Environment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52104" y="4518131"/>
              <a:ext cx="900299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Warfare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3432" y="4418813"/>
              <a:ext cx="1221840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Underwater</a:t>
              </a:r>
            </a:p>
            <a:p>
              <a:pPr algn="ctr"/>
              <a:r>
                <a:rPr lang="en-US" sz="1200" dirty="0"/>
                <a:t>Acoustics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36300" y="4518130"/>
              <a:ext cx="1082280" cy="34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Minefield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93407" y="4427225"/>
              <a:ext cx="1333807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Simulation</a:t>
              </a:r>
              <a:br>
                <a:rPr lang="en-US" sz="1200" dirty="0"/>
              </a:br>
              <a:r>
                <a:rPr lang="en-US" sz="1200" dirty="0"/>
                <a:t>Management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338833" y="4518126"/>
              <a:ext cx="1061109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Emissions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892188" y="1922047"/>
              <a:ext cx="6778628" cy="310360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88B20E4-790D-F45F-1382-FDBB29C12B2B}"/>
              </a:ext>
            </a:extLst>
          </p:cNvPr>
          <p:cNvSpPr/>
          <p:nvPr/>
        </p:nvSpPr>
        <p:spPr bwMode="auto">
          <a:xfrm>
            <a:off x="9014358" y="2284179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Multi </a:t>
            </a:r>
            <a:br>
              <a:rPr lang="en-US" sz="1200" dirty="0"/>
            </a:br>
            <a:r>
              <a:rPr lang="en-US" sz="1200" dirty="0"/>
              <a:t>Resolution</a:t>
            </a:r>
          </a:p>
          <a:p>
            <a:pPr algn="ctr"/>
            <a:r>
              <a:rPr lang="en-US" sz="1200" dirty="0"/>
              <a:t>Modeling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F7F3BB-4F93-6F9B-7ED1-6EC0807A2A80}"/>
              </a:ext>
            </a:extLst>
          </p:cNvPr>
          <p:cNvSpPr/>
          <p:nvPr/>
        </p:nvSpPr>
        <p:spPr bwMode="auto">
          <a:xfrm>
            <a:off x="7823246" y="1461214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Communi-</a:t>
            </a:r>
          </a:p>
          <a:p>
            <a:pPr algn="ctr"/>
            <a:r>
              <a:rPr lang="en-US" sz="1200" dirty="0"/>
              <a:t>cation</a:t>
            </a:r>
            <a:br>
              <a:rPr lang="en-US" sz="1200" dirty="0"/>
            </a:br>
            <a:r>
              <a:rPr lang="en-US" sz="1200" dirty="0"/>
              <a:t>Networks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9F373-3CB1-E7B7-EB60-7B2321A9BFE7}"/>
              </a:ext>
            </a:extLst>
          </p:cNvPr>
          <p:cNvSpPr/>
          <p:nvPr/>
        </p:nvSpPr>
        <p:spPr bwMode="auto">
          <a:xfrm>
            <a:off x="9014358" y="1461214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Entity</a:t>
            </a:r>
          </a:p>
          <a:p>
            <a:pPr algn="ctr"/>
            <a:r>
              <a:rPr lang="en-US" sz="1200" dirty="0"/>
              <a:t>Tasking &amp;</a:t>
            </a:r>
            <a:br>
              <a:rPr lang="en-US" sz="1200" dirty="0"/>
            </a:br>
            <a:r>
              <a:rPr lang="en-US" sz="1200" dirty="0"/>
              <a:t>Reporting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8C0FD40-248E-487E-788E-9B016994ED1D}"/>
              </a:ext>
            </a:extLst>
          </p:cNvPr>
          <p:cNvSpPr/>
          <p:nvPr/>
        </p:nvSpPr>
        <p:spPr bwMode="auto">
          <a:xfrm>
            <a:off x="6650863" y="2271506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Organization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790CC44-EE3E-923D-EE20-9FEB70EC480E}"/>
              </a:ext>
            </a:extLst>
          </p:cNvPr>
          <p:cNvSpPr/>
          <p:nvPr/>
        </p:nvSpPr>
        <p:spPr bwMode="auto">
          <a:xfrm>
            <a:off x="7823246" y="2269147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AIS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2FF942-25EC-2314-BA1F-CC27D643652C}"/>
              </a:ext>
            </a:extLst>
          </p:cNvPr>
          <p:cNvSpPr/>
          <p:nvPr/>
        </p:nvSpPr>
        <p:spPr bwMode="auto">
          <a:xfrm>
            <a:off x="6632134" y="1467163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METOC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4ADBAB-47D5-3316-8A6E-FE33889DD358}"/>
              </a:ext>
            </a:extLst>
          </p:cNvPr>
          <p:cNvSpPr/>
          <p:nvPr/>
        </p:nvSpPr>
        <p:spPr bwMode="auto">
          <a:xfrm>
            <a:off x="10205470" y="1468867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dirty="0"/>
              <a:t>CBRN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A403AD-44DB-2B06-C9FA-40A29C8703CF}"/>
              </a:ext>
            </a:extLst>
          </p:cNvPr>
          <p:cNvSpPr/>
          <p:nvPr/>
        </p:nvSpPr>
        <p:spPr bwMode="auto">
          <a:xfrm>
            <a:off x="10207225" y="2277840"/>
            <a:ext cx="983081" cy="659613"/>
          </a:xfrm>
          <a:prstGeom prst="rect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/>
              <a:t>Transfer of</a:t>
            </a:r>
            <a:br>
              <a:rPr lang="en-US" sz="1200" dirty="0"/>
            </a:br>
            <a:r>
              <a:rPr lang="en-US" sz="1200" dirty="0"/>
              <a:t>Modeling</a:t>
            </a:r>
            <a:br>
              <a:rPr lang="en-US" sz="1200" dirty="0"/>
            </a:br>
            <a:r>
              <a:rPr lang="en-US" sz="1200" dirty="0"/>
              <a:t>Responsibility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51F378-8F7A-70F7-889C-C4816BA56F97}"/>
              </a:ext>
            </a:extLst>
          </p:cNvPr>
          <p:cNvSpPr/>
          <p:nvPr/>
        </p:nvSpPr>
        <p:spPr bwMode="auto">
          <a:xfrm>
            <a:off x="6264790" y="1203003"/>
            <a:ext cx="5419210" cy="200043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208194-6423-81D3-493C-3E85DA1721A8}"/>
              </a:ext>
            </a:extLst>
          </p:cNvPr>
          <p:cNvSpPr txBox="1"/>
          <p:nvPr/>
        </p:nvSpPr>
        <p:spPr>
          <a:xfrm>
            <a:off x="6194274" y="3262889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RPR FOM Modules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60109B6-0283-1237-00FC-752FFFCFE263}"/>
              </a:ext>
            </a:extLst>
          </p:cNvPr>
          <p:cNvSpPr txBox="1"/>
          <p:nvPr/>
        </p:nvSpPr>
        <p:spPr>
          <a:xfrm>
            <a:off x="6241441" y="900042"/>
            <a:ext cx="2251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NATO NETN FOM Modules</a:t>
            </a:r>
          </a:p>
        </p:txBody>
      </p:sp>
    </p:spTree>
    <p:extLst>
      <p:ext uri="{BB962C8B-B14F-4D97-AF65-F5344CB8AC3E}">
        <p14:creationId xmlns:p14="http://schemas.microsoft.com/office/powerpoint/2010/main" val="2799581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Cyber Data Exchange Model (DEM) and</a:t>
            </a:r>
            <a:br>
              <a:rPr lang="en-US" dirty="0"/>
            </a:br>
            <a:r>
              <a:rPr lang="en-US" dirty="0"/>
              <a:t>Federation Object Model (FOM)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593725" y="1054100"/>
            <a:ext cx="10928350" cy="1555536"/>
          </a:xfrm>
          <a:noFill/>
        </p:spPr>
        <p:txBody>
          <a:bodyPr>
            <a:normAutofit fontScale="92500"/>
          </a:bodyPr>
          <a:lstStyle/>
          <a:p>
            <a:r>
              <a:rPr lang="en-US" dirty="0"/>
              <a:t>SISO is developing a Cyber FOM standard to represent cyber events and objects. </a:t>
            </a:r>
          </a:p>
          <a:p>
            <a:r>
              <a:rPr lang="en-US" dirty="0"/>
              <a:t>The Cyber FOM will enable integration of cyber simulations, cyber ranges, and kinetic simulations.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C0CA9C-3407-3A66-88FC-EB75D32BE7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3342" y="2839453"/>
            <a:ext cx="7515597" cy="3849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72649E-553C-53FF-305A-B3F15FBD0B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32" y="2839453"/>
            <a:ext cx="6016735" cy="23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6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 Narrow"/>
                <a:cs typeface="Arial Narrow"/>
              </a:rPr>
              <a:t>After taking this tutorial you should be able to:</a:t>
            </a:r>
            <a:br>
              <a:rPr lang="en-US" sz="2800" dirty="0">
                <a:latin typeface="Arial Narrow"/>
                <a:cs typeface="Arial Narrow"/>
              </a:rPr>
            </a:br>
            <a:endParaRPr lang="en-US" dirty="0"/>
          </a:p>
          <a:p>
            <a:r>
              <a:rPr lang="en-US" dirty="0"/>
              <a:t>Describe the requirements for interoperability in distributed simulation</a:t>
            </a:r>
          </a:p>
          <a:p>
            <a:r>
              <a:rPr lang="en-US" dirty="0"/>
              <a:t>Explain the principles of the HLA standard</a:t>
            </a:r>
          </a:p>
          <a:p>
            <a:r>
              <a:rPr lang="en-US" dirty="0"/>
              <a:t>Explain how the HLA standard is used for distributed training purposes</a:t>
            </a:r>
          </a:p>
          <a:p>
            <a:r>
              <a:rPr lang="en-US" dirty="0"/>
              <a:t>Describe the new features of HLA 4</a:t>
            </a:r>
          </a:p>
          <a:p>
            <a:r>
              <a:rPr lang="en-US" dirty="0"/>
              <a:t>Describe some common Federation Object Models (FOMs) for defense training</a:t>
            </a:r>
          </a:p>
        </p:txBody>
      </p:sp>
    </p:spTree>
    <p:extLst>
      <p:ext uri="{BB962C8B-B14F-4D97-AF65-F5344CB8AC3E}">
        <p14:creationId xmlns:p14="http://schemas.microsoft.com/office/powerpoint/2010/main" val="220667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3DF914-CA27-F6C4-372A-97F4D595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/>
          <a:p>
            <a:r>
              <a:rPr lang="en-US" dirty="0"/>
              <a:t>Important New Features in HLA 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C0CFC-9F5E-048F-C0EF-EE616E23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>
            <a:normAutofit/>
          </a:bodyPr>
          <a:lstStyle/>
          <a:p>
            <a:r>
              <a:rPr lang="en-US" dirty="0"/>
              <a:t>More powerful modeling</a:t>
            </a:r>
          </a:p>
          <a:p>
            <a:pPr lvl="1"/>
            <a:r>
              <a:rPr lang="en-US" dirty="0"/>
              <a:t>Directed Interactions</a:t>
            </a:r>
          </a:p>
          <a:p>
            <a:pPr lvl="1"/>
            <a:r>
              <a:rPr lang="en-US" dirty="0"/>
              <a:t>Easier to extend reference FOMs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Secure authorization of federates</a:t>
            </a:r>
          </a:p>
          <a:p>
            <a:pPr lvl="1"/>
            <a:r>
              <a:rPr lang="en-US" dirty="0"/>
              <a:t>Secure communication</a:t>
            </a:r>
          </a:p>
          <a:p>
            <a:r>
              <a:rPr lang="en-US" dirty="0"/>
              <a:t>Deployment</a:t>
            </a:r>
          </a:p>
          <a:p>
            <a:pPr lvl="1"/>
            <a:r>
              <a:rPr lang="en-US" dirty="0"/>
              <a:t>Support unreliable links, like 3G/4G/5G</a:t>
            </a:r>
          </a:p>
          <a:p>
            <a:pPr lvl="1"/>
            <a:r>
              <a:rPr lang="en-US" dirty="0"/>
              <a:t>Support more programming languages</a:t>
            </a:r>
          </a:p>
          <a:p>
            <a:pPr lvl="1"/>
            <a:r>
              <a:rPr lang="en-US" dirty="0"/>
              <a:t>Increased vendor-independence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A4DD6C-64F0-4996-39AC-AA9FF2F1D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>
            <a:normAutofit/>
          </a:bodyPr>
          <a:lstStyle/>
          <a:p>
            <a:r>
              <a:rPr lang="en-US" dirty="0"/>
              <a:t>Scalability</a:t>
            </a:r>
          </a:p>
          <a:p>
            <a:pPr lvl="1"/>
            <a:r>
              <a:rPr lang="en-US" dirty="0"/>
              <a:t>Cloud-based simulation with local deployment</a:t>
            </a:r>
          </a:p>
          <a:p>
            <a:pPr lvl="1"/>
            <a:r>
              <a:rPr lang="en-US" dirty="0"/>
              <a:t>“Elastic cloud” scalability </a:t>
            </a:r>
          </a:p>
          <a:p>
            <a:pPr lvl="1"/>
            <a:r>
              <a:rPr lang="en-US" dirty="0"/>
              <a:t>Improved data distribution management</a:t>
            </a:r>
          </a:p>
          <a:p>
            <a:r>
              <a:rPr lang="en-US" dirty="0"/>
              <a:t>Business models</a:t>
            </a:r>
          </a:p>
          <a:p>
            <a:pPr lvl="1"/>
            <a:r>
              <a:rPr lang="en-US" dirty="0"/>
              <a:t>Modeling and Simulation as a Service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HLA 4 passed IEEE Balloting in 2023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FAA7D68-7A6A-F46B-5581-62BB1A6F60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33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219EE-7F90-B745-A87A-F2FE189A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Modeling: Directed Interactions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F53CB3-B843-3246-89D0-46CE442637BA}"/>
              </a:ext>
            </a:extLst>
          </p:cNvPr>
          <p:cNvCxnSpPr/>
          <p:nvPr/>
        </p:nvCxnSpPr>
        <p:spPr>
          <a:xfrm>
            <a:off x="5892800" y="1092200"/>
            <a:ext cx="0" cy="5283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E5EFFC-A0E2-9E41-B9A4-DAC3D7AF1DF0}"/>
              </a:ext>
            </a:extLst>
          </p:cNvPr>
          <p:cNvSpPr txBox="1"/>
          <p:nvPr/>
        </p:nvSpPr>
        <p:spPr>
          <a:xfrm>
            <a:off x="812800" y="1193801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Classic “Global” Interactions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BE31D-ECE2-394B-A322-7DCBD8C452A0}"/>
              </a:ext>
            </a:extLst>
          </p:cNvPr>
          <p:cNvSpPr txBox="1"/>
          <p:nvPr/>
        </p:nvSpPr>
        <p:spPr>
          <a:xfrm>
            <a:off x="7215015" y="1212503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Directed Interactions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8F0352-6536-B747-BC87-89F09933D3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5600" y="2108200"/>
            <a:ext cx="860613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27C12-B85D-E040-9885-2257D0AF80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717800"/>
            <a:ext cx="860613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3D9625-55A1-0D40-BE2F-1F90E9155D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800" y="2717800"/>
            <a:ext cx="860613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09DCBD-C703-0443-95B1-E055180F6D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600" y="3429000"/>
            <a:ext cx="860613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911DED-9745-CA4E-93E7-CD95CAF066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9200" y="3632200"/>
            <a:ext cx="860613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F16065-0C56-E444-856D-26DC13CF82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4445000"/>
            <a:ext cx="860613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7BB578-DD46-C644-9A96-1676A6AC54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0800" y="4445000"/>
            <a:ext cx="860613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878198-4A7B-3445-BE22-9208525CA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0400" y="5156200"/>
            <a:ext cx="860613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7763A9-A5EF-5C49-AF8C-EDDC309D17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92" y="3232092"/>
            <a:ext cx="1212909" cy="121290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505C94-6626-A44E-A87E-517DDBF317AF}"/>
              </a:ext>
            </a:extLst>
          </p:cNvPr>
          <p:cNvCxnSpPr/>
          <p:nvPr/>
        </p:nvCxnSpPr>
        <p:spPr>
          <a:xfrm>
            <a:off x="1625600" y="3835400"/>
            <a:ext cx="1524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755BA8B-1BC5-D24D-A91B-B4ABEB437F4F}"/>
              </a:ext>
            </a:extLst>
          </p:cNvPr>
          <p:cNvSpPr txBox="1"/>
          <p:nvPr/>
        </p:nvSpPr>
        <p:spPr>
          <a:xfrm>
            <a:off x="1137927" y="4038602"/>
            <a:ext cx="2501005" cy="1631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StartDriving</a:t>
            </a:r>
          </a:p>
          <a:p>
            <a:pPr algn="ctr"/>
            <a:endParaRPr lang="en-US" sz="4267" dirty="0"/>
          </a:p>
          <a:p>
            <a:pPr algn="ctr"/>
            <a:r>
              <a:rPr lang="en-US" sz="1867" dirty="0"/>
              <a:t>Delivered to all</a:t>
            </a:r>
          </a:p>
          <a:p>
            <a:pPr algn="ctr"/>
            <a:r>
              <a:rPr lang="en-US" sz="1867" dirty="0"/>
              <a:t>subscribing federates.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124B814-84D3-A547-ADF8-EDFA13C1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8988" y="2108200"/>
            <a:ext cx="860613" cy="6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9203A9-21FE-4B41-9459-9CA65561D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188" y="2717800"/>
            <a:ext cx="860613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12789B-50B6-D549-8062-D6922E123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0400" y="2819400"/>
            <a:ext cx="86061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1"/>
            </a:solidFill>
            <a:prstDash val="sysDash"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8D5FE2-5F76-5947-BCBB-5364C0752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6988" y="3429000"/>
            <a:ext cx="860613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592424-E3F7-CE4F-B7C4-E1CB21352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2588" y="3632200"/>
            <a:ext cx="860613" cy="609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51015A9-0D79-F74E-AD9E-6343990B96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0188" y="4445000"/>
            <a:ext cx="860613" cy="60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10957F-B7AA-4E41-8D8A-580E54D176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4188" y="4445000"/>
            <a:ext cx="860613" cy="60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164803D-CF71-3041-8649-4763C22AB6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3788" y="5156200"/>
            <a:ext cx="860613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2CD0DF-F741-F540-935F-F2AF4EA0AA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879" y="3232092"/>
            <a:ext cx="1212909" cy="1212909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A282B1-5A87-154F-B4D2-224C4DE35EE3}"/>
              </a:ext>
            </a:extLst>
          </p:cNvPr>
          <p:cNvCxnSpPr>
            <a:cxnSpLocks/>
          </p:cNvCxnSpPr>
          <p:nvPr/>
        </p:nvCxnSpPr>
        <p:spPr>
          <a:xfrm flipV="1">
            <a:off x="7368988" y="3124200"/>
            <a:ext cx="2079813" cy="711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36BC2ED-162C-AD47-99EF-47096F000882}"/>
              </a:ext>
            </a:extLst>
          </p:cNvPr>
          <p:cNvSpPr txBox="1"/>
          <p:nvPr/>
        </p:nvSpPr>
        <p:spPr>
          <a:xfrm>
            <a:off x="6731533" y="4038600"/>
            <a:ext cx="2800575" cy="1918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StartDriving</a:t>
            </a:r>
          </a:p>
          <a:p>
            <a:pPr algn="ctr"/>
            <a:endParaRPr lang="en-US" sz="4267" dirty="0"/>
          </a:p>
          <a:p>
            <a:pPr algn="ctr"/>
            <a:r>
              <a:rPr lang="en-US" sz="1867" dirty="0"/>
              <a:t>Delivered to subscribing</a:t>
            </a:r>
          </a:p>
          <a:p>
            <a:pPr algn="ctr"/>
            <a:r>
              <a:rPr lang="en-US" sz="1867" dirty="0"/>
              <a:t>federates that model</a:t>
            </a:r>
            <a:br>
              <a:rPr lang="en-US" sz="1867" dirty="0"/>
            </a:br>
            <a:r>
              <a:rPr lang="en-US" sz="1867" dirty="0"/>
              <a:t>(update) a particular car.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630C6-9C6A-1B49-AD09-AEA341BF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54134" y="8475137"/>
            <a:ext cx="5147733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609585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HLA 4 Overview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D3CA1AA-F3AF-1247-9502-7CF1402E6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0133" y="8475137"/>
            <a:ext cx="3793067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09585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78FCF1-7239-FE49-B65A-94DDA91B35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4731BAE-83A7-D838-3490-69E39BF761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32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57A31-92B9-C3A3-496B-86CE81DA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130"/>
          </a:xfrm>
        </p:spPr>
        <p:txBody>
          <a:bodyPr/>
          <a:lstStyle/>
          <a:p>
            <a:r>
              <a:rPr lang="en-US" dirty="0"/>
              <a:t>Object Modeling: Easier to Extend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EAD4D8-23B2-AB15-16FC-610DEEAC0D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6" y="1046163"/>
            <a:ext cx="7416800" cy="5075237"/>
          </a:xfrm>
        </p:spPr>
        <p:txBody>
          <a:bodyPr/>
          <a:lstStyle/>
          <a:p>
            <a:r>
              <a:rPr lang="en-US" dirty="0"/>
              <a:t>Standardized “Reference Object Models” are one of the key benefits with HLA. They provide a baseline for interoperability. They are key for reuse.</a:t>
            </a:r>
          </a:p>
          <a:p>
            <a:r>
              <a:rPr lang="en-US" dirty="0"/>
              <a:t>HLA 4 adds several features that makes it easier to extend existing information models with application-specific data.</a:t>
            </a:r>
          </a:p>
          <a:p>
            <a:r>
              <a:rPr lang="en-US" dirty="0"/>
              <a:t>Example: add attributes to already defined object classes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3731762-1057-2D2A-527F-DA5CDFA74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02243"/>
              </p:ext>
            </p:extLst>
          </p:nvPr>
        </p:nvGraphicFramePr>
        <p:xfrm>
          <a:off x="8313842" y="1565464"/>
          <a:ext cx="3178504" cy="259665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178504">
                  <a:extLst>
                    <a:ext uri="{9D8B030D-6E8A-4147-A177-3AD203B41FA5}">
                      <a16:colId xmlns:a16="http://schemas.microsoft.com/office/drawing/2014/main" val="400348187"/>
                    </a:ext>
                  </a:extLst>
                </a:gridCol>
              </a:tblGrid>
              <a:tr h="426510">
                <a:tc>
                  <a:txBody>
                    <a:bodyPr/>
                    <a:lstStyle/>
                    <a:p>
                      <a:r>
                        <a:rPr lang="en-US" sz="2000" b="0" dirty="0"/>
                        <a:t>Standard Aircraft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2613742"/>
                  </a:ext>
                </a:extLst>
              </a:tr>
              <a:tr h="42651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Entity Type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25544318"/>
                  </a:ext>
                </a:extLst>
              </a:tr>
              <a:tr h="42651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Entity ID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17161235"/>
                  </a:ext>
                </a:extLst>
              </a:tr>
              <a:tr h="42651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Side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69530065"/>
                  </a:ext>
                </a:extLst>
              </a:tr>
              <a:tr h="42651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Spatial (position etc.)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05515193"/>
                  </a:ext>
                </a:extLst>
              </a:tr>
              <a:tr h="46305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Damage State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4227155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85DC221-555E-2719-FBA2-BA2D065B1EBE}"/>
              </a:ext>
            </a:extLst>
          </p:cNvPr>
          <p:cNvGraphicFramePr>
            <a:graphicFrameLocks noGrp="1"/>
          </p:cNvGraphicFramePr>
          <p:nvPr/>
        </p:nvGraphicFramePr>
        <p:xfrm>
          <a:off x="8312838" y="4487190"/>
          <a:ext cx="3210680" cy="132198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210680">
                  <a:extLst>
                    <a:ext uri="{9D8B030D-6E8A-4147-A177-3AD203B41FA5}">
                      <a16:colId xmlns:a16="http://schemas.microsoft.com/office/drawing/2014/main" val="400348187"/>
                    </a:ext>
                  </a:extLst>
                </a:gridCol>
              </a:tblGrid>
              <a:tr h="374738">
                <a:tc>
                  <a:txBody>
                    <a:bodyPr/>
                    <a:lstStyle/>
                    <a:p>
                      <a:r>
                        <a:rPr lang="en-US" sz="2000" b="0" dirty="0"/>
                        <a:t>Extensions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92613742"/>
                  </a:ext>
                </a:extLst>
              </a:tr>
              <a:tr h="42632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Maintenance Date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25544318"/>
                  </a:ext>
                </a:extLst>
              </a:tr>
              <a:tr h="46854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Maintenance Type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17161235"/>
                  </a:ext>
                </a:extLst>
              </a:tr>
            </a:tbl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107F5C4-3961-6E83-0A54-600B1709EE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20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A5070-3AF9-9582-D30D-35437EEBC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SE"/>
              <a:t>Scalability: Improved DDM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0353F-513B-05F7-A626-E70912F2F1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5" y="3650634"/>
            <a:ext cx="11250613" cy="2470766"/>
          </a:xfrm>
        </p:spPr>
        <p:txBody>
          <a:bodyPr/>
          <a:lstStyle/>
          <a:p>
            <a:r>
              <a:rPr lang="en-GB" dirty="0"/>
              <a:t>Modern RTIs can deliver a million updates/second to a federate, but few, if any federates, can process that incoming data rate</a:t>
            </a:r>
          </a:p>
          <a:p>
            <a:r>
              <a:rPr lang="en-GB" dirty="0"/>
              <a:t>Reducing the data flow to each federate is the key to scalability</a:t>
            </a:r>
          </a:p>
          <a:p>
            <a:r>
              <a:rPr lang="en-GB" dirty="0"/>
              <a:t>HLA Data Distribution Management (DDM) provides powerful ways to filter data </a:t>
            </a:r>
          </a:p>
          <a:p>
            <a:r>
              <a:rPr lang="en-GB" dirty="0"/>
              <a:t>HLA 4 makes it possible to extend reference FOMs with tailored DDM</a:t>
            </a:r>
          </a:p>
          <a:p>
            <a:endParaRPr lang="en-GB" dirty="0"/>
          </a:p>
          <a:p>
            <a:endParaRPr lang="en-S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F7D452-9554-3956-F99A-EB03B86BE44F}"/>
              </a:ext>
            </a:extLst>
          </p:cNvPr>
          <p:cNvGrpSpPr/>
          <p:nvPr/>
        </p:nvGrpSpPr>
        <p:grpSpPr>
          <a:xfrm>
            <a:off x="3076861" y="1148683"/>
            <a:ext cx="1911096" cy="1814782"/>
            <a:chOff x="1829647" y="1017897"/>
            <a:chExt cx="2186957" cy="2162412"/>
          </a:xfrm>
        </p:grpSpPr>
        <p:pic>
          <p:nvPicPr>
            <p:cNvPr id="6" name="Picture 5" descr="Screen Shot 2015-03-14 at 21.39.08.png">
              <a:extLst>
                <a:ext uri="{FF2B5EF4-FFF2-40B4-BE49-F238E27FC236}">
                  <a16:creationId xmlns:a16="http://schemas.microsoft.com/office/drawing/2014/main" id="{75A6332C-E1F7-A09B-36F8-7B0752286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9647" y="1017898"/>
              <a:ext cx="2186957" cy="2162411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8FE27B-20E9-F632-FE05-904C2FC8C008}"/>
                </a:ext>
              </a:extLst>
            </p:cNvPr>
            <p:cNvGrpSpPr/>
            <p:nvPr/>
          </p:nvGrpSpPr>
          <p:grpSpPr>
            <a:xfrm>
              <a:off x="1829647" y="1017897"/>
              <a:ext cx="2168734" cy="2162412"/>
              <a:chOff x="4041603" y="3732571"/>
              <a:chExt cx="1977874" cy="197210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596CF9E-45A0-AF5D-B1A7-1DCEDF36063E}"/>
                  </a:ext>
                </a:extLst>
              </p:cNvPr>
              <p:cNvSpPr/>
              <p:nvPr/>
            </p:nvSpPr>
            <p:spPr>
              <a:xfrm>
                <a:off x="4041603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0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9BA7C3-60ED-A4ED-E1D5-BF46DBF28506}"/>
                  </a:ext>
                </a:extLst>
              </p:cNvPr>
              <p:cNvSpPr/>
              <p:nvPr/>
            </p:nvSpPr>
            <p:spPr>
              <a:xfrm>
                <a:off x="4535464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AB18A7-DDF5-059D-4697-D8A4DB36850B}"/>
                  </a:ext>
                </a:extLst>
              </p:cNvPr>
              <p:cNvSpPr/>
              <p:nvPr/>
            </p:nvSpPr>
            <p:spPr>
              <a:xfrm>
                <a:off x="5029325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A1228C-F6DC-6F28-A75C-208E3D921760}"/>
                  </a:ext>
                </a:extLst>
              </p:cNvPr>
              <p:cNvSpPr/>
              <p:nvPr/>
            </p:nvSpPr>
            <p:spPr>
              <a:xfrm>
                <a:off x="5523186" y="3732571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3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BF59FDA-0FC0-110E-25F1-3684B6F5B1AE}"/>
                  </a:ext>
                </a:extLst>
              </p:cNvPr>
              <p:cNvSpPr/>
              <p:nvPr/>
            </p:nvSpPr>
            <p:spPr>
              <a:xfrm>
                <a:off x="4041603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8B80CD3-70ED-13FB-B144-C7DE63C5F847}"/>
                  </a:ext>
                </a:extLst>
              </p:cNvPr>
              <p:cNvSpPr/>
              <p:nvPr/>
            </p:nvSpPr>
            <p:spPr>
              <a:xfrm>
                <a:off x="4535464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5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5CE7E5D-DDBA-77E5-BE75-59BA3AC3AF2C}"/>
                  </a:ext>
                </a:extLst>
              </p:cNvPr>
              <p:cNvSpPr/>
              <p:nvPr/>
            </p:nvSpPr>
            <p:spPr>
              <a:xfrm>
                <a:off x="5029325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6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3ADE3F-7C4B-B9EA-E9A8-5D00338A1E3A}"/>
                  </a:ext>
                </a:extLst>
              </p:cNvPr>
              <p:cNvSpPr/>
              <p:nvPr/>
            </p:nvSpPr>
            <p:spPr>
              <a:xfrm>
                <a:off x="5523186" y="422057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7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E859549-E7D2-0002-C84C-F925531C08E8}"/>
                  </a:ext>
                </a:extLst>
              </p:cNvPr>
              <p:cNvSpPr/>
              <p:nvPr/>
            </p:nvSpPr>
            <p:spPr>
              <a:xfrm>
                <a:off x="4042818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8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7D8DE4F-B9EF-B3C3-1B9C-7C91A0D7A595}"/>
                  </a:ext>
                </a:extLst>
              </p:cNvPr>
              <p:cNvSpPr/>
              <p:nvPr/>
            </p:nvSpPr>
            <p:spPr>
              <a:xfrm>
                <a:off x="4536679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9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99C8AF-C078-2FD0-ED24-F5B80711DD04}"/>
                  </a:ext>
                </a:extLst>
              </p:cNvPr>
              <p:cNvSpPr/>
              <p:nvPr/>
            </p:nvSpPr>
            <p:spPr>
              <a:xfrm>
                <a:off x="5030540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10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7AF60A1-26E4-6E8F-F882-28D5267F8383}"/>
                  </a:ext>
                </a:extLst>
              </p:cNvPr>
              <p:cNvSpPr/>
              <p:nvPr/>
            </p:nvSpPr>
            <p:spPr>
              <a:xfrm>
                <a:off x="5524401" y="471569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11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A3D9D5E-BC06-1C13-47C8-B5A43BA1E153}"/>
                  </a:ext>
                </a:extLst>
              </p:cNvPr>
              <p:cNvSpPr/>
              <p:nvPr/>
            </p:nvSpPr>
            <p:spPr>
              <a:xfrm>
                <a:off x="4044033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12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E0CE3F-E815-F6F2-BE60-FBB5E362FF5F}"/>
                  </a:ext>
                </a:extLst>
              </p:cNvPr>
              <p:cNvSpPr/>
              <p:nvPr/>
            </p:nvSpPr>
            <p:spPr>
              <a:xfrm>
                <a:off x="4537894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13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CA35F0A-7393-CEA2-1BD3-67703B1C3363}"/>
                  </a:ext>
                </a:extLst>
              </p:cNvPr>
              <p:cNvSpPr/>
              <p:nvPr/>
            </p:nvSpPr>
            <p:spPr>
              <a:xfrm>
                <a:off x="5031755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14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508595B-2C48-2CB1-DE62-736B61AA0EAA}"/>
                  </a:ext>
                </a:extLst>
              </p:cNvPr>
              <p:cNvSpPr/>
              <p:nvPr/>
            </p:nvSpPr>
            <p:spPr>
              <a:xfrm>
                <a:off x="5525616" y="5210819"/>
                <a:ext cx="493861" cy="493861"/>
              </a:xfrm>
              <a:prstGeom prst="rect">
                <a:avLst/>
              </a:prstGeom>
              <a:solidFill>
                <a:schemeClr val="lt1">
                  <a:alpha val="5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/>
                  <a:t>15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B2FBAA-F0C6-897D-65D3-C15FB3BEF166}"/>
                </a:ext>
              </a:extLst>
            </p:cNvPr>
            <p:cNvSpPr/>
            <p:nvPr/>
          </p:nvSpPr>
          <p:spPr>
            <a:xfrm>
              <a:off x="2365457" y="1552996"/>
              <a:ext cx="533146" cy="533146"/>
            </a:xfrm>
            <a:prstGeom prst="rect">
              <a:avLst/>
            </a:prstGeom>
            <a:solidFill>
              <a:schemeClr val="bg1"/>
            </a:solidFill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9FDE2F-FA16-4BFA-6AFB-06F9D8CB6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4838" y="1637578"/>
              <a:ext cx="354815" cy="354815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36A1B51-4CAC-5EE8-3B54-002903216EB4}"/>
              </a:ext>
            </a:extLst>
          </p:cNvPr>
          <p:cNvSpPr txBox="1"/>
          <p:nvPr/>
        </p:nvSpPr>
        <p:spPr>
          <a:xfrm>
            <a:off x="3076861" y="3095702"/>
            <a:ext cx="199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Filter on Lat/Long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C51A080-7BB2-F33A-3527-9BEA9F5B2A65}"/>
              </a:ext>
            </a:extLst>
          </p:cNvPr>
          <p:cNvGrpSpPr/>
          <p:nvPr/>
        </p:nvGrpSpPr>
        <p:grpSpPr>
          <a:xfrm>
            <a:off x="6322947" y="1113462"/>
            <a:ext cx="1995623" cy="1823822"/>
            <a:chOff x="5290009" y="989085"/>
            <a:chExt cx="2170292" cy="216241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2654E15-C5B1-D116-6887-9F616CCD04B3}"/>
                </a:ext>
              </a:extLst>
            </p:cNvPr>
            <p:cNvSpPr/>
            <p:nvPr/>
          </p:nvSpPr>
          <p:spPr>
            <a:xfrm>
              <a:off x="5290009" y="989085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8D6648C-8A3C-CDA1-E05F-3E8A6B8EC396}"/>
                </a:ext>
              </a:extLst>
            </p:cNvPr>
            <p:cNvSpPr/>
            <p:nvPr/>
          </p:nvSpPr>
          <p:spPr>
            <a:xfrm>
              <a:off x="5831526" y="989085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932029A-46BA-F942-9962-6E18049F2923}"/>
                </a:ext>
              </a:extLst>
            </p:cNvPr>
            <p:cNvSpPr/>
            <p:nvPr/>
          </p:nvSpPr>
          <p:spPr>
            <a:xfrm>
              <a:off x="6373044" y="989085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2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476B5D-C2F1-9CA7-8D68-41ECE7783F83}"/>
                </a:ext>
              </a:extLst>
            </p:cNvPr>
            <p:cNvSpPr/>
            <p:nvPr/>
          </p:nvSpPr>
          <p:spPr>
            <a:xfrm>
              <a:off x="6914561" y="989085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20F740D-3C03-244A-EA9D-5E9041304980}"/>
                </a:ext>
              </a:extLst>
            </p:cNvPr>
            <p:cNvSpPr/>
            <p:nvPr/>
          </p:nvSpPr>
          <p:spPr>
            <a:xfrm>
              <a:off x="5290009" y="1524184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874DB2-FD4B-2839-47E6-86D8D53B32A9}"/>
                </a:ext>
              </a:extLst>
            </p:cNvPr>
            <p:cNvSpPr/>
            <p:nvPr/>
          </p:nvSpPr>
          <p:spPr>
            <a:xfrm>
              <a:off x="5831526" y="1524184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5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70AD6E5-F4E7-D936-F674-C702F1C97385}"/>
                </a:ext>
              </a:extLst>
            </p:cNvPr>
            <p:cNvSpPr/>
            <p:nvPr/>
          </p:nvSpPr>
          <p:spPr>
            <a:xfrm>
              <a:off x="6373044" y="1524184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6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02A123E-B800-D5CF-54CF-5DA676738ED8}"/>
                </a:ext>
              </a:extLst>
            </p:cNvPr>
            <p:cNvSpPr/>
            <p:nvPr/>
          </p:nvSpPr>
          <p:spPr>
            <a:xfrm>
              <a:off x="6914561" y="1524184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7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DD2B85-D3C0-FA7C-30DB-E142F1378A58}"/>
                </a:ext>
              </a:extLst>
            </p:cNvPr>
            <p:cNvSpPr/>
            <p:nvPr/>
          </p:nvSpPr>
          <p:spPr>
            <a:xfrm>
              <a:off x="5291341" y="2067082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8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1ABCCCF-EE0E-0CA5-2C17-F1F10A2DEEC4}"/>
                </a:ext>
              </a:extLst>
            </p:cNvPr>
            <p:cNvSpPr/>
            <p:nvPr/>
          </p:nvSpPr>
          <p:spPr>
            <a:xfrm>
              <a:off x="6374376" y="2067082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4F4E7E1-E606-BBD2-0BDC-D1D356A440E3}"/>
                </a:ext>
              </a:extLst>
            </p:cNvPr>
            <p:cNvSpPr/>
            <p:nvPr/>
          </p:nvSpPr>
          <p:spPr>
            <a:xfrm>
              <a:off x="6915893" y="2067082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A6458E7-3E5B-0AD4-337E-4A21D81EDF55}"/>
                </a:ext>
              </a:extLst>
            </p:cNvPr>
            <p:cNvSpPr/>
            <p:nvPr/>
          </p:nvSpPr>
          <p:spPr>
            <a:xfrm>
              <a:off x="5292673" y="2609980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35467F1-2319-C7FB-1CDF-3448A34226DC}"/>
                </a:ext>
              </a:extLst>
            </p:cNvPr>
            <p:cNvSpPr/>
            <p:nvPr/>
          </p:nvSpPr>
          <p:spPr>
            <a:xfrm>
              <a:off x="5834191" y="2609980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13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2F5319E-BBD7-EC18-16E7-FCEFDBDCB2EB}"/>
                </a:ext>
              </a:extLst>
            </p:cNvPr>
            <p:cNvSpPr/>
            <p:nvPr/>
          </p:nvSpPr>
          <p:spPr>
            <a:xfrm>
              <a:off x="6375708" y="2609980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14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0DC5C0A-A8F4-1958-CD91-F5F4D771464D}"/>
                </a:ext>
              </a:extLst>
            </p:cNvPr>
            <p:cNvSpPr/>
            <p:nvPr/>
          </p:nvSpPr>
          <p:spPr>
            <a:xfrm>
              <a:off x="6918784" y="2608670"/>
              <a:ext cx="541517" cy="541517"/>
            </a:xfrm>
            <a:prstGeom prst="rect">
              <a:avLst/>
            </a:prstGeom>
            <a:solidFill>
              <a:schemeClr val="lt1">
                <a:alpha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15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89D3811F-77E6-B20F-257F-3BA3FE6AA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8463" y="2170577"/>
              <a:ext cx="354815" cy="354815"/>
            </a:xfrm>
            <a:prstGeom prst="rect">
              <a:avLst/>
            </a:prstGeom>
          </p:spPr>
        </p:pic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CB50691-0EF8-2185-07C7-541695968EB5}"/>
              </a:ext>
            </a:extLst>
          </p:cNvPr>
          <p:cNvSpPr txBox="1"/>
          <p:nvPr/>
        </p:nvSpPr>
        <p:spPr>
          <a:xfrm>
            <a:off x="5648904" y="2972591"/>
            <a:ext cx="3339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Filter on air, land, sea, space</a:t>
            </a:r>
          </a:p>
          <a:p>
            <a:pPr algn="ctr"/>
            <a:r>
              <a:rPr lang="en-US" sz="1600" dirty="0"/>
              <a:t>Filter on friendly, opposing, neutral</a:t>
            </a:r>
          </a:p>
        </p:txBody>
      </p:sp>
      <p:pic>
        <p:nvPicPr>
          <p:cNvPr id="67" name="Picture 66" descr="Logo&#10;&#10;Description automatically generated">
            <a:extLst>
              <a:ext uri="{FF2B5EF4-FFF2-40B4-BE49-F238E27FC236}">
                <a16:creationId xmlns:a16="http://schemas.microsoft.com/office/drawing/2014/main" id="{B058F158-0C6A-8589-92F5-5D92C74B38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64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7">
            <a:extLst>
              <a:ext uri="{FF2B5EF4-FFF2-40B4-BE49-F238E27FC236}">
                <a16:creationId xmlns:a16="http://schemas.microsoft.com/office/drawing/2014/main" id="{E53732F9-5C00-DD4A-8B6A-AD40EAD17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57483" y="405930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4AAB8486-440B-014C-8466-6CAFC0669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9433" y="4062475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D4C0CFD9-76C1-6546-BB96-76A50E5B4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6368" y="406565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01DA0-58EE-7343-A1DE-AEAD0786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Federate Authentication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F4DEB-60CC-3E44-920B-B5C326C9C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163" y="990599"/>
            <a:ext cx="5445125" cy="50113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Federates may be required to provide credentials to connect and join a federation</a:t>
            </a:r>
          </a:p>
          <a:p>
            <a:r>
              <a:rPr lang="en-US" dirty="0"/>
              <a:t>Support  for passwords, PKI certificates (X.509), etc.</a:t>
            </a:r>
          </a:p>
          <a:p>
            <a:r>
              <a:rPr lang="en-US" dirty="0"/>
              <a:t>Flexible mechanism through plug-in</a:t>
            </a:r>
          </a:p>
          <a:p>
            <a:r>
              <a:rPr lang="en-US" dirty="0"/>
              <a:t>May connect to existing authorization services</a:t>
            </a:r>
          </a:p>
          <a:p>
            <a:r>
              <a:rPr lang="en-US" dirty="0"/>
              <a:t>May implement different policies</a:t>
            </a:r>
          </a:p>
          <a:p>
            <a:r>
              <a:rPr lang="en-US" dirty="0"/>
              <a:t>Also useful for Zero Trust Architectures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37C9DEF-749D-B541-B4B4-F9CB26D45A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1" r="3116"/>
          <a:stretch/>
        </p:blipFill>
        <p:spPr>
          <a:xfrm>
            <a:off x="6888771" y="2716747"/>
            <a:ext cx="441325" cy="39625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0284141-7B51-2D46-9549-63228FEBD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014" y="4602225"/>
            <a:ext cx="5181600" cy="600075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</a:rPr>
              <a:t>Runtime Infrastructure (RTI)</a:t>
            </a:r>
            <a:endParaRPr lang="en-US" sz="1800" b="1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D9C0DC15-FA00-9F43-BF50-E739912B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390" y="3221099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/>
              <a:t>Federate A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05D13F56-0924-2546-BDB7-0A3E6CE8B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24" y="3221099"/>
            <a:ext cx="1462088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/>
              <a:t>Federate B</a:t>
            </a: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9DCA1477-DFAA-6C4C-8881-9774BC15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440" y="3221099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/>
              <a:t>Federate C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FCB6D9C-ADBD-9442-AA5B-FFDCB87B2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9" y="5342103"/>
            <a:ext cx="560630" cy="3212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58A82-36C8-B24A-97BB-A2E7DB8E7268}"/>
              </a:ext>
            </a:extLst>
          </p:cNvPr>
          <p:cNvSpPr txBox="1"/>
          <p:nvPr/>
        </p:nvSpPr>
        <p:spPr>
          <a:xfrm>
            <a:off x="8239962" y="5663379"/>
            <a:ext cx="1102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Public Key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ABDC70F-5BA6-EB40-AB09-E0616A983063}"/>
              </a:ext>
            </a:extLst>
          </p:cNvPr>
          <p:cNvSpPr/>
          <p:nvPr/>
        </p:nvSpPr>
        <p:spPr bwMode="auto">
          <a:xfrm>
            <a:off x="7689298" y="1310110"/>
            <a:ext cx="1065466" cy="633046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Certificate</a:t>
            </a:r>
            <a:endParaRPr lang="en-US" sz="1400" b="1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Authority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532EE3-BDAE-1E4D-8B7C-4EEE39DD1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3196" y="1355805"/>
            <a:ext cx="560630" cy="3212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B132EEC-1C45-0747-9CE1-AFF645E9EE5C}"/>
              </a:ext>
            </a:extLst>
          </p:cNvPr>
          <p:cNvSpPr txBox="1"/>
          <p:nvPr/>
        </p:nvSpPr>
        <p:spPr>
          <a:xfrm>
            <a:off x="8863992" y="1677081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Private Key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981188-CA88-454D-8F32-796C007E89D2}"/>
              </a:ext>
            </a:extLst>
          </p:cNvPr>
          <p:cNvSpPr txBox="1"/>
          <p:nvPr/>
        </p:nvSpPr>
        <p:spPr>
          <a:xfrm>
            <a:off x="6561655" y="2410118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Certificate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8A578-839A-9E45-9211-FCBB8B4F2B1C}"/>
              </a:ext>
            </a:extLst>
          </p:cNvPr>
          <p:cNvSpPr txBox="1"/>
          <p:nvPr/>
        </p:nvSpPr>
        <p:spPr>
          <a:xfrm>
            <a:off x="8298590" y="2389372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Certificate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21F8B8-BCD3-7848-B245-0324D072999E}"/>
              </a:ext>
            </a:extLst>
          </p:cNvPr>
          <p:cNvSpPr txBox="1"/>
          <p:nvPr/>
        </p:nvSpPr>
        <p:spPr>
          <a:xfrm>
            <a:off x="10009705" y="2368626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Certificate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FB4DF79-58FC-8A63-7AF4-1CB15F2D7F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40FB916-63D0-AAEE-4EA2-D53AD87B0E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1" r="3116"/>
          <a:stretch/>
        </p:blipFill>
        <p:spPr>
          <a:xfrm>
            <a:off x="8625706" y="2716747"/>
            <a:ext cx="441325" cy="396259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7CE41EA-F951-CD3C-E6B9-B28A554D56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1" r="3116"/>
          <a:stretch/>
        </p:blipFill>
        <p:spPr>
          <a:xfrm>
            <a:off x="10336821" y="2716747"/>
            <a:ext cx="441325" cy="3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75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89BF7B-7A76-9E42-8E98-FF467A1AB43A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7704464" y="4113318"/>
            <a:ext cx="9035" cy="10144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E01DA0-58EE-7343-A1DE-AEAD0786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Federate Protocol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CE945-FDA8-B442-B4FF-0A2A39D425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1163" y="990600"/>
            <a:ext cx="5445125" cy="3902029"/>
          </a:xfrm>
        </p:spPr>
        <p:txBody>
          <a:bodyPr>
            <a:normAutofit fontScale="92500"/>
          </a:bodyPr>
          <a:lstStyle/>
          <a:p>
            <a:r>
              <a:rPr lang="en-US" dirty="0"/>
              <a:t>A federate can call the RTI using a protocol instead of calling a local library </a:t>
            </a:r>
          </a:p>
          <a:p>
            <a:r>
              <a:rPr lang="en-US" dirty="0"/>
              <a:t>Separates the federate from the RTI</a:t>
            </a:r>
          </a:p>
          <a:p>
            <a:r>
              <a:rPr lang="en-US" dirty="0"/>
              <a:t>Better support for Live with 4G/5G links</a:t>
            </a:r>
          </a:p>
          <a:p>
            <a:r>
              <a:rPr lang="en-US" dirty="0"/>
              <a:t>More cloud-friendly (containers, etc.)</a:t>
            </a:r>
          </a:p>
          <a:p>
            <a:r>
              <a:rPr lang="en-US" dirty="0"/>
              <a:t>Simplifies accreditation</a:t>
            </a:r>
          </a:p>
          <a:p>
            <a:r>
              <a:rPr lang="en-US" dirty="0"/>
              <a:t>Additional languages/OS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EEE826-08E2-5E47-B675-DD987E37EF1F}"/>
              </a:ext>
            </a:extLst>
          </p:cNvPr>
          <p:cNvSpPr/>
          <p:nvPr/>
        </p:nvSpPr>
        <p:spPr>
          <a:xfrm>
            <a:off x="6819027" y="2560119"/>
            <a:ext cx="1788944" cy="78405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Federate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7AB4AB-1B53-0942-842B-0E54B5784780}"/>
              </a:ext>
            </a:extLst>
          </p:cNvPr>
          <p:cNvSpPr/>
          <p:nvPr/>
        </p:nvSpPr>
        <p:spPr>
          <a:xfrm>
            <a:off x="6819027" y="3344176"/>
            <a:ext cx="1788944" cy="76914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RTI Lib (LRC)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25446E-7350-6548-91E0-726489E51963}"/>
              </a:ext>
            </a:extLst>
          </p:cNvPr>
          <p:cNvCxnSpPr>
            <a:cxnSpLocks/>
          </p:cNvCxnSpPr>
          <p:nvPr/>
        </p:nvCxnSpPr>
        <p:spPr>
          <a:xfrm flipH="1">
            <a:off x="6746747" y="5121318"/>
            <a:ext cx="193350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7B99859-BD6C-4945-9688-91453BA14803}"/>
              </a:ext>
            </a:extLst>
          </p:cNvPr>
          <p:cNvSpPr txBox="1"/>
          <p:nvPr/>
        </p:nvSpPr>
        <p:spPr>
          <a:xfrm>
            <a:off x="7244460" y="5127784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  <a:endParaRPr lang="en-US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58DB20-8677-C641-B158-881B4EF586B7}"/>
              </a:ext>
            </a:extLst>
          </p:cNvPr>
          <p:cNvSpPr/>
          <p:nvPr/>
        </p:nvSpPr>
        <p:spPr>
          <a:xfrm>
            <a:off x="9610440" y="2105613"/>
            <a:ext cx="1788944" cy="52769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Federate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E399FF2-7970-C042-9617-14F04E0A474D}"/>
              </a:ext>
            </a:extLst>
          </p:cNvPr>
          <p:cNvCxnSpPr>
            <a:cxnSpLocks/>
          </p:cNvCxnSpPr>
          <p:nvPr/>
        </p:nvCxnSpPr>
        <p:spPr>
          <a:xfrm>
            <a:off x="10500394" y="3451206"/>
            <a:ext cx="9036" cy="169831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9B220E-8067-2043-BE61-8A78C14533F6}"/>
              </a:ext>
            </a:extLst>
          </p:cNvPr>
          <p:cNvCxnSpPr>
            <a:cxnSpLocks/>
          </p:cNvCxnSpPr>
          <p:nvPr/>
        </p:nvCxnSpPr>
        <p:spPr>
          <a:xfrm flipH="1">
            <a:off x="9538160" y="5157454"/>
            <a:ext cx="193350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818C819-F534-0F46-9F1F-18B5DA0ED8DA}"/>
              </a:ext>
            </a:extLst>
          </p:cNvPr>
          <p:cNvSpPr txBox="1"/>
          <p:nvPr/>
        </p:nvSpPr>
        <p:spPr>
          <a:xfrm>
            <a:off x="10035873" y="5163920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9067BE-BF6C-6E48-8716-486A754C0275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10495880" y="2633309"/>
            <a:ext cx="9032" cy="51012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A5840B9-2053-2E40-9107-55270BA236E1}"/>
              </a:ext>
            </a:extLst>
          </p:cNvPr>
          <p:cNvSpPr txBox="1"/>
          <p:nvPr/>
        </p:nvSpPr>
        <p:spPr>
          <a:xfrm>
            <a:off x="9406695" y="3143429"/>
            <a:ext cx="219643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“Join” network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419D21-9E3B-5041-9D8C-3459E2636E10}"/>
              </a:ext>
            </a:extLst>
          </p:cNvPr>
          <p:cNvSpPr txBox="1"/>
          <p:nvPr/>
        </p:nvSpPr>
        <p:spPr>
          <a:xfrm>
            <a:off x="6975156" y="3162672"/>
            <a:ext cx="147668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“Join” API call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F0C87E-9D94-7A44-B4F2-7A0271839115}"/>
              </a:ext>
            </a:extLst>
          </p:cNvPr>
          <p:cNvSpPr/>
          <p:nvPr/>
        </p:nvSpPr>
        <p:spPr>
          <a:xfrm>
            <a:off x="9610440" y="3848377"/>
            <a:ext cx="1788944" cy="76914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RTI Server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287EB4-6E08-3F4E-A879-15636DCC5F77}"/>
              </a:ext>
            </a:extLst>
          </p:cNvPr>
          <p:cNvSpPr txBox="1"/>
          <p:nvPr/>
        </p:nvSpPr>
        <p:spPr>
          <a:xfrm>
            <a:off x="10492378" y="2789487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  <a:endParaRPr 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1A5F22-5BF7-EF40-9048-3DD7699CCC13}"/>
              </a:ext>
            </a:extLst>
          </p:cNvPr>
          <p:cNvSpPr txBox="1"/>
          <p:nvPr/>
        </p:nvSpPr>
        <p:spPr>
          <a:xfrm>
            <a:off x="6749485" y="1465762"/>
            <a:ext cx="192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Standardized API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FDC2E-EBA6-2540-97C4-51022303D967}"/>
              </a:ext>
            </a:extLst>
          </p:cNvPr>
          <p:cNvSpPr txBox="1"/>
          <p:nvPr/>
        </p:nvSpPr>
        <p:spPr>
          <a:xfrm>
            <a:off x="9305834" y="1460997"/>
            <a:ext cx="239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Standardized protocol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8A51D0-1429-438D-CEA8-B46F8B3CB321}"/>
              </a:ext>
            </a:extLst>
          </p:cNvPr>
          <p:cNvGrpSpPr/>
          <p:nvPr/>
        </p:nvGrpSpPr>
        <p:grpSpPr>
          <a:xfrm>
            <a:off x="453736" y="4987635"/>
            <a:ext cx="5155709" cy="904701"/>
            <a:chOff x="453736" y="4987635"/>
            <a:chExt cx="5155709" cy="9047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FA9B0F9-EE81-292D-8C5D-0D8FE5536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736" y="5071544"/>
              <a:ext cx="1304485" cy="3783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0BE98D9-197D-A501-E743-9D4BE3E44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9601" y="4987635"/>
              <a:ext cx="451552" cy="4852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3C480E9D-9D52-AC57-1F0B-8DFB69C30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256" y="5539532"/>
              <a:ext cx="652242" cy="35280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233C755F-2E4D-DB4B-BECF-2600D54881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736" y="5539532"/>
              <a:ext cx="1053622" cy="3266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C12D159-FD2D-E35C-2229-9504F248F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6673" y="5188325"/>
              <a:ext cx="1392772" cy="5518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93229E4-8155-CA9D-9EBD-E116AE472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3396" y="5539532"/>
              <a:ext cx="890424" cy="3241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F57F969-3C10-7635-47FC-92A0CA22E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3975" y="5037807"/>
              <a:ext cx="1007631" cy="356547"/>
            </a:xfrm>
            <a:prstGeom prst="rect">
              <a:avLst/>
            </a:prstGeom>
            <a:effectLst/>
          </p:spPr>
        </p:pic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6A086E-8526-C6FD-B7C9-B4845B994B6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8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8A5E-E905-FBC9-DF2E-8DF89F2F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531" y="10160"/>
            <a:ext cx="9601937" cy="705610"/>
          </a:xfrm>
        </p:spPr>
        <p:txBody>
          <a:bodyPr/>
          <a:lstStyle/>
          <a:p>
            <a:r>
              <a:rPr lang="en-US" dirty="0"/>
              <a:t>Deployment Examples: Cloud and Live Training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CDD7ACA-1421-8EC4-B9B1-8AC0B1AE04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0977" y="4541796"/>
            <a:ext cx="5446091" cy="1629308"/>
          </a:xfrm>
        </p:spPr>
        <p:txBody>
          <a:bodyPr/>
          <a:lstStyle/>
          <a:p>
            <a:r>
              <a:rPr lang="en-US" sz="2400" dirty="0"/>
              <a:t>Deploy large CPU consumers in the Cloud</a:t>
            </a:r>
          </a:p>
          <a:p>
            <a:r>
              <a:rPr lang="en-US" sz="2400" dirty="0"/>
              <a:t>Deploy large GPU consumers locally</a:t>
            </a:r>
          </a:p>
          <a:p>
            <a:r>
              <a:rPr lang="en-US" sz="2400" dirty="0"/>
              <a:t>Collect Big Data in the Cloud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CBB198-1F4F-5639-C844-223E6CED6563}"/>
              </a:ext>
            </a:extLst>
          </p:cNvPr>
          <p:cNvGrpSpPr/>
          <p:nvPr/>
        </p:nvGrpSpPr>
        <p:grpSpPr>
          <a:xfrm>
            <a:off x="407781" y="1133950"/>
            <a:ext cx="5123800" cy="2939408"/>
            <a:chOff x="2094340" y="804868"/>
            <a:chExt cx="4458860" cy="25579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EE52BD-060A-35C3-C22A-80156C452E17}"/>
                </a:ext>
              </a:extLst>
            </p:cNvPr>
            <p:cNvSpPr/>
            <p:nvPr/>
          </p:nvSpPr>
          <p:spPr>
            <a:xfrm>
              <a:off x="4055984" y="2635103"/>
              <a:ext cx="1049416" cy="7277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87C910-0C8F-3C10-7D9A-1F475346E609}"/>
                </a:ext>
              </a:extLst>
            </p:cNvPr>
            <p:cNvSpPr/>
            <p:nvPr/>
          </p:nvSpPr>
          <p:spPr>
            <a:xfrm>
              <a:off x="2819400" y="2635103"/>
              <a:ext cx="1049416" cy="7277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7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FBC64F2-C1E6-1E89-2B05-96B2BD4E1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239" y="804868"/>
              <a:ext cx="3353961" cy="155958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A65BA0-EFD9-AD25-7599-CCE9308FF5B2}"/>
                </a:ext>
              </a:extLst>
            </p:cNvPr>
            <p:cNvSpPr/>
            <p:nvPr/>
          </p:nvSpPr>
          <p:spPr>
            <a:xfrm>
              <a:off x="3504644" y="1813059"/>
              <a:ext cx="2522530" cy="3025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RTI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C5766EC-FC58-FD44-37FB-5E0F0BBE91C3}"/>
                </a:ext>
              </a:extLst>
            </p:cNvPr>
            <p:cNvCxnSpPr/>
            <p:nvPr/>
          </p:nvCxnSpPr>
          <p:spPr>
            <a:xfrm flipH="1">
              <a:off x="3275440" y="2113296"/>
              <a:ext cx="476252" cy="790643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098FE4-A246-4035-AB53-798503E073FE}"/>
                </a:ext>
              </a:extLst>
            </p:cNvPr>
            <p:cNvCxnSpPr>
              <a:cxnSpLocks/>
            </p:cNvCxnSpPr>
            <p:nvPr/>
          </p:nvCxnSpPr>
          <p:spPr>
            <a:xfrm>
              <a:off x="4224718" y="2105089"/>
              <a:ext cx="320217" cy="79530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A3C941-5F59-01AF-D971-E25DDE5CD891}"/>
                </a:ext>
              </a:extLst>
            </p:cNvPr>
            <p:cNvSpPr/>
            <p:nvPr/>
          </p:nvSpPr>
          <p:spPr>
            <a:xfrm>
              <a:off x="4092964" y="1466348"/>
              <a:ext cx="707636" cy="3025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CGF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FDDC42-0A64-4AF3-1641-6FB2366E9452}"/>
                </a:ext>
              </a:extLst>
            </p:cNvPr>
            <p:cNvSpPr/>
            <p:nvPr/>
          </p:nvSpPr>
          <p:spPr>
            <a:xfrm>
              <a:off x="4857090" y="1460719"/>
              <a:ext cx="1162709" cy="3025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Data Logger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E9E4AD-4AA3-CC4E-8852-1C05FA68BFFB}"/>
                </a:ext>
              </a:extLst>
            </p:cNvPr>
            <p:cNvSpPr txBox="1"/>
            <p:nvPr/>
          </p:nvSpPr>
          <p:spPr>
            <a:xfrm>
              <a:off x="3495419" y="948898"/>
              <a:ext cx="548504" cy="267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Cloud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D7959D-7CF4-D4A2-FF6F-456CD60684A1}"/>
                </a:ext>
              </a:extLst>
            </p:cNvPr>
            <p:cNvSpPr/>
            <p:nvPr/>
          </p:nvSpPr>
          <p:spPr>
            <a:xfrm>
              <a:off x="4159383" y="2870213"/>
              <a:ext cx="840168" cy="3025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Federate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C60C9-18AB-EE18-5E94-6061EA0B8628}"/>
                </a:ext>
              </a:extLst>
            </p:cNvPr>
            <p:cNvSpPr/>
            <p:nvPr/>
          </p:nvSpPr>
          <p:spPr>
            <a:xfrm>
              <a:off x="2895600" y="2870212"/>
              <a:ext cx="840168" cy="3025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Federate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CCA4E1-FA6A-AF72-D5EF-1E1A620A2FCC}"/>
                </a:ext>
              </a:extLst>
            </p:cNvPr>
            <p:cNvSpPr txBox="1"/>
            <p:nvPr/>
          </p:nvSpPr>
          <p:spPr>
            <a:xfrm>
              <a:off x="2868851" y="2287887"/>
              <a:ext cx="823020" cy="227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Protocol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DEC959-E075-36AF-EE60-AA4388BCD386}"/>
                </a:ext>
              </a:extLst>
            </p:cNvPr>
            <p:cNvSpPr txBox="1"/>
            <p:nvPr/>
          </p:nvSpPr>
          <p:spPr>
            <a:xfrm>
              <a:off x="4314537" y="2287887"/>
              <a:ext cx="823020" cy="227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Protocol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D93C45-5B28-ABE2-00F6-C50AECF052C5}"/>
                </a:ext>
              </a:extLst>
            </p:cNvPr>
            <p:cNvSpPr txBox="1"/>
            <p:nvPr/>
          </p:nvSpPr>
          <p:spPr>
            <a:xfrm>
              <a:off x="2094340" y="2746507"/>
              <a:ext cx="762000" cy="24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Site 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29ED27-66A7-48C0-66F0-73AD72F1402B}"/>
                </a:ext>
              </a:extLst>
            </p:cNvPr>
            <p:cNvSpPr txBox="1"/>
            <p:nvPr/>
          </p:nvSpPr>
          <p:spPr>
            <a:xfrm>
              <a:off x="4936350" y="2748815"/>
              <a:ext cx="762000" cy="24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Site B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E4A541F-C03A-8CDF-B284-C2E8B0D8699C}"/>
              </a:ext>
            </a:extLst>
          </p:cNvPr>
          <p:cNvGrpSpPr/>
          <p:nvPr/>
        </p:nvGrpSpPr>
        <p:grpSpPr>
          <a:xfrm>
            <a:off x="6619557" y="1261987"/>
            <a:ext cx="4310911" cy="2794857"/>
            <a:chOff x="6619557" y="1261987"/>
            <a:chExt cx="4310911" cy="279485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4E3C1D-833D-D87A-2B40-0335E14B5E56}"/>
                </a:ext>
              </a:extLst>
            </p:cNvPr>
            <p:cNvSpPr/>
            <p:nvPr/>
          </p:nvSpPr>
          <p:spPr>
            <a:xfrm>
              <a:off x="7005160" y="3083339"/>
              <a:ext cx="1193536" cy="560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2C48E56-A4A7-EF66-92D1-6513E05638C9}"/>
                </a:ext>
              </a:extLst>
            </p:cNvPr>
            <p:cNvSpPr/>
            <p:nvPr/>
          </p:nvSpPr>
          <p:spPr>
            <a:xfrm>
              <a:off x="7145309" y="3191090"/>
              <a:ext cx="951227" cy="345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RTI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A7E009-EF11-E60A-9B39-6CB7746355FA}"/>
                </a:ext>
              </a:extLst>
            </p:cNvPr>
            <p:cNvSpPr txBox="1"/>
            <p:nvPr/>
          </p:nvSpPr>
          <p:spPr>
            <a:xfrm>
              <a:off x="7412485" y="2812475"/>
              <a:ext cx="4539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Host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26B7595-7D8C-453A-D813-7686C5E2CC19}"/>
                </a:ext>
              </a:extLst>
            </p:cNvPr>
            <p:cNvCxnSpPr>
              <a:endCxn id="29" idx="0"/>
            </p:cNvCxnSpPr>
            <p:nvPr/>
          </p:nvCxnSpPr>
          <p:spPr>
            <a:xfrm>
              <a:off x="7016021" y="2153665"/>
              <a:ext cx="338007" cy="1037425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D89107-7D62-7B2B-43C1-632DC041733A}"/>
                </a:ext>
              </a:extLst>
            </p:cNvPr>
            <p:cNvCxnSpPr>
              <a:endCxn id="30" idx="0"/>
            </p:cNvCxnSpPr>
            <p:nvPr/>
          </p:nvCxnSpPr>
          <p:spPr>
            <a:xfrm flipH="1">
              <a:off x="7880720" y="2153664"/>
              <a:ext cx="215458" cy="1037424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E836E0-E9EA-0206-6A51-2A075B81A70B}"/>
                </a:ext>
              </a:extLst>
            </p:cNvPr>
            <p:cNvSpPr/>
            <p:nvPr/>
          </p:nvSpPr>
          <p:spPr>
            <a:xfrm>
              <a:off x="8770597" y="2730704"/>
              <a:ext cx="814652" cy="9132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6D0762-42EA-13EA-8E96-0D3CC2C7545C}"/>
                </a:ext>
              </a:extLst>
            </p:cNvPr>
            <p:cNvSpPr/>
            <p:nvPr/>
          </p:nvSpPr>
          <p:spPr>
            <a:xfrm>
              <a:off x="8842303" y="2826401"/>
              <a:ext cx="660816" cy="345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CGF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9CEED9-BB97-1570-7F63-43B155398DC6}"/>
                </a:ext>
              </a:extLst>
            </p:cNvPr>
            <p:cNvSpPr txBox="1"/>
            <p:nvPr/>
          </p:nvSpPr>
          <p:spPr>
            <a:xfrm>
              <a:off x="8993498" y="2474218"/>
              <a:ext cx="4539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Host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8D282C6-9B12-564F-DF4D-B44743005D4E}"/>
                </a:ext>
              </a:extLst>
            </p:cNvPr>
            <p:cNvSpPr/>
            <p:nvPr/>
          </p:nvSpPr>
          <p:spPr>
            <a:xfrm>
              <a:off x="8842303" y="3172253"/>
              <a:ext cx="660816" cy="345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LRC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BFF4E46-4006-8E5E-E0DA-DBB379CFF1E1}"/>
                </a:ext>
              </a:extLst>
            </p:cNvPr>
            <p:cNvSpPr/>
            <p:nvPr/>
          </p:nvSpPr>
          <p:spPr>
            <a:xfrm>
              <a:off x="9872335" y="2740328"/>
              <a:ext cx="1058133" cy="9132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75E0F48-6E84-E719-5F73-1DB95121986A}"/>
                </a:ext>
              </a:extLst>
            </p:cNvPr>
            <p:cNvSpPr/>
            <p:nvPr/>
          </p:nvSpPr>
          <p:spPr>
            <a:xfrm>
              <a:off x="9944039" y="2836025"/>
              <a:ext cx="864688" cy="345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Visualizer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4B57FC-04E6-55E5-D90F-1B38E0221F45}"/>
                </a:ext>
              </a:extLst>
            </p:cNvPr>
            <p:cNvSpPr txBox="1"/>
            <p:nvPr/>
          </p:nvSpPr>
          <p:spPr>
            <a:xfrm>
              <a:off x="10121848" y="2508124"/>
              <a:ext cx="4539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Host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BA77BD3-9CA7-2229-C67E-DA702C633752}"/>
                </a:ext>
              </a:extLst>
            </p:cNvPr>
            <p:cNvSpPr/>
            <p:nvPr/>
          </p:nvSpPr>
          <p:spPr>
            <a:xfrm>
              <a:off x="9944040" y="3181877"/>
              <a:ext cx="864687" cy="345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LRC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88CF552-1840-B7B7-626C-7881BF938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9557" y="1360737"/>
              <a:ext cx="792929" cy="79292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D630928-A862-4854-D847-99EC41D86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687071" y="1261987"/>
              <a:ext cx="1023248" cy="1045432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B0635B-BEDC-AF6B-50B7-FBD5059F2AC7}"/>
                </a:ext>
              </a:extLst>
            </p:cNvPr>
            <p:cNvSpPr txBox="1"/>
            <p:nvPr/>
          </p:nvSpPr>
          <p:spPr>
            <a:xfrm>
              <a:off x="7154453" y="2309785"/>
              <a:ext cx="56297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3G/4G</a:t>
              </a:r>
            </a:p>
            <a:p>
              <a:r>
                <a:rPr lang="en-US" sz="1050" dirty="0"/>
                <a:t>Radio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E4B713-FF7C-4D51-C9BA-7D58F029E2C6}"/>
                </a:ext>
              </a:extLst>
            </p:cNvPr>
            <p:cNvSpPr txBox="1"/>
            <p:nvPr/>
          </p:nvSpPr>
          <p:spPr>
            <a:xfrm>
              <a:off x="8039093" y="2307420"/>
              <a:ext cx="56297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3G/4G</a:t>
              </a:r>
            </a:p>
            <a:p>
              <a:r>
                <a:rPr lang="en-US" sz="1050" dirty="0"/>
                <a:t>Radio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117E8FD-ACFB-2942-9B86-8171BD595FC3}"/>
                </a:ext>
              </a:extLst>
            </p:cNvPr>
            <p:cNvCxnSpPr/>
            <p:nvPr/>
          </p:nvCxnSpPr>
          <p:spPr>
            <a:xfrm flipH="1">
              <a:off x="7016021" y="4050155"/>
              <a:ext cx="3670966" cy="6689"/>
            </a:xfrm>
            <a:prstGeom prst="line">
              <a:avLst/>
            </a:prstGeom>
            <a:ln w="381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87E3CE9-EF2D-79B9-F13A-DE87F37B4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1927" y="3643940"/>
              <a:ext cx="1" cy="412904"/>
            </a:xfrm>
            <a:prstGeom prst="line">
              <a:avLst/>
            </a:prstGeom>
            <a:ln w="381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D05B7B2-78BA-9522-6722-9DFE379DAB8D}"/>
                </a:ext>
              </a:extLst>
            </p:cNvPr>
            <p:cNvCxnSpPr/>
            <p:nvPr/>
          </p:nvCxnSpPr>
          <p:spPr>
            <a:xfrm flipH="1">
              <a:off x="9186333" y="3643940"/>
              <a:ext cx="1" cy="412904"/>
            </a:xfrm>
            <a:prstGeom prst="line">
              <a:avLst/>
            </a:prstGeom>
            <a:ln w="381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F13E71E-FFAA-24E3-27EA-EBBE8148B9CE}"/>
                </a:ext>
              </a:extLst>
            </p:cNvPr>
            <p:cNvCxnSpPr/>
            <p:nvPr/>
          </p:nvCxnSpPr>
          <p:spPr>
            <a:xfrm flipH="1">
              <a:off x="10393513" y="3633967"/>
              <a:ext cx="1" cy="412904"/>
            </a:xfrm>
            <a:prstGeom prst="line">
              <a:avLst/>
            </a:prstGeom>
            <a:ln w="3810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 Placeholder 23">
            <a:extLst>
              <a:ext uri="{FF2B5EF4-FFF2-40B4-BE49-F238E27FC236}">
                <a16:creationId xmlns:a16="http://schemas.microsoft.com/office/drawing/2014/main" id="{41A41053-AA42-B93A-E3BB-793A6ED84DBD}"/>
              </a:ext>
            </a:extLst>
          </p:cNvPr>
          <p:cNvSpPr txBox="1">
            <a:spLocks/>
          </p:cNvSpPr>
          <p:nvPr/>
        </p:nvSpPr>
        <p:spPr bwMode="auto">
          <a:xfrm>
            <a:off x="6345252" y="4510677"/>
            <a:ext cx="5446091" cy="16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Connect live systems over 4G/5G</a:t>
            </a:r>
          </a:p>
          <a:p>
            <a:r>
              <a:rPr lang="en-US" sz="2400" kern="0" dirty="0"/>
              <a:t>Point-to-point communication</a:t>
            </a:r>
          </a:p>
          <a:p>
            <a:r>
              <a:rPr lang="en-US" sz="2400" kern="0" dirty="0"/>
              <a:t>Fault tolerance and fast reconnect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71686AC-E025-C6F3-7254-EFDD0C0120F4}"/>
              </a:ext>
            </a:extLst>
          </p:cNvPr>
          <p:cNvSpPr txBox="1"/>
          <p:nvPr/>
        </p:nvSpPr>
        <p:spPr>
          <a:xfrm>
            <a:off x="9337856" y="1358889"/>
            <a:ext cx="115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Live training</a:t>
            </a:r>
          </a:p>
        </p:txBody>
      </p: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5A3C0B58-CCD2-A51A-2D7C-F3FFF51A82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10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AED5453-F524-754E-B156-AEBD554C6396}"/>
              </a:ext>
            </a:extLst>
          </p:cNvPr>
          <p:cNvSpPr/>
          <p:nvPr/>
        </p:nvSpPr>
        <p:spPr>
          <a:xfrm>
            <a:off x="6057900" y="1276820"/>
            <a:ext cx="5063051" cy="46286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9C9F94-F739-F542-A950-FFC0BB72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HLA 4 Based Architecture for Cloud, Scalability and MSaaS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4EB7F-8130-DF41-B1AA-A661471503F8}"/>
              </a:ext>
            </a:extLst>
          </p:cNvPr>
          <p:cNvSpPr/>
          <p:nvPr/>
        </p:nvSpPr>
        <p:spPr>
          <a:xfrm>
            <a:off x="8213394" y="1479263"/>
            <a:ext cx="838361" cy="425640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dirty="0"/>
              <a:t>HLA 4 RTI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4E1D60-5699-9542-AC84-9DB7E3F8DBCD}"/>
              </a:ext>
            </a:extLst>
          </p:cNvPr>
          <p:cNvCxnSpPr>
            <a:cxnSpLocks/>
            <a:stCxn id="47" idx="3"/>
            <a:endCxn id="97" idx="2"/>
          </p:cNvCxnSpPr>
          <p:nvPr/>
        </p:nvCxnSpPr>
        <p:spPr>
          <a:xfrm flipV="1">
            <a:off x="2615493" y="3160859"/>
            <a:ext cx="3522093" cy="114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0A4071-8A80-9748-BFB9-D3ADF86EDA1C}"/>
              </a:ext>
            </a:extLst>
          </p:cNvPr>
          <p:cNvCxnSpPr>
            <a:cxnSpLocks/>
          </p:cNvCxnSpPr>
          <p:nvPr/>
        </p:nvCxnSpPr>
        <p:spPr>
          <a:xfrm>
            <a:off x="2597936" y="2437627"/>
            <a:ext cx="560988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BF20EF-59EC-664D-90F1-39F0A83095F0}"/>
              </a:ext>
            </a:extLst>
          </p:cNvPr>
          <p:cNvCxnSpPr>
            <a:cxnSpLocks/>
          </p:cNvCxnSpPr>
          <p:nvPr/>
        </p:nvCxnSpPr>
        <p:spPr>
          <a:xfrm>
            <a:off x="2618992" y="1696319"/>
            <a:ext cx="558073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A9E06A-BDAB-6C42-A436-8BC91DFDB650}"/>
              </a:ext>
            </a:extLst>
          </p:cNvPr>
          <p:cNvSpPr txBox="1"/>
          <p:nvPr/>
        </p:nvSpPr>
        <p:spPr>
          <a:xfrm>
            <a:off x="2666508" y="1389622"/>
            <a:ext cx="347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HLA 4 Federate Protocol + Authentication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26A28A-660E-3141-83D1-0222301A26E3}"/>
              </a:ext>
            </a:extLst>
          </p:cNvPr>
          <p:cNvSpPr txBox="1"/>
          <p:nvPr/>
        </p:nvSpPr>
        <p:spPr>
          <a:xfrm>
            <a:off x="2699385" y="2136332"/>
            <a:ext cx="347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HLA 4 Federate Protocol + Authentication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CB0B44-B036-874B-97F6-9CA9C6B4E0FD}"/>
              </a:ext>
            </a:extLst>
          </p:cNvPr>
          <p:cNvSpPr txBox="1"/>
          <p:nvPr/>
        </p:nvSpPr>
        <p:spPr>
          <a:xfrm>
            <a:off x="2711487" y="2883327"/>
            <a:ext cx="2375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https/html/REST/Vert.x/etc.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A678F3-1C3A-BB47-BFD2-68A980602F1F}"/>
              </a:ext>
            </a:extLst>
          </p:cNvPr>
          <p:cNvCxnSpPr>
            <a:cxnSpLocks/>
            <a:stCxn id="97" idx="6"/>
          </p:cNvCxnSpPr>
          <p:nvPr/>
        </p:nvCxnSpPr>
        <p:spPr>
          <a:xfrm>
            <a:off x="7355621" y="3160859"/>
            <a:ext cx="85219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5036F2C-4043-314B-9C31-CA421089CEF7}"/>
              </a:ext>
            </a:extLst>
          </p:cNvPr>
          <p:cNvSpPr txBox="1"/>
          <p:nvPr/>
        </p:nvSpPr>
        <p:spPr>
          <a:xfrm>
            <a:off x="1498094" y="795601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On-site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E8146B-493D-9440-BD87-6C2597F474E0}"/>
              </a:ext>
            </a:extLst>
          </p:cNvPr>
          <p:cNvSpPr txBox="1"/>
          <p:nvPr/>
        </p:nvSpPr>
        <p:spPr>
          <a:xfrm>
            <a:off x="7035371" y="780872"/>
            <a:ext cx="3111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Public or Private Cloud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A0EDF9F-2A1B-0043-9300-C5BEF4DD3D5D}"/>
              </a:ext>
            </a:extLst>
          </p:cNvPr>
          <p:cNvSpPr/>
          <p:nvPr/>
        </p:nvSpPr>
        <p:spPr>
          <a:xfrm>
            <a:off x="1556803" y="3612628"/>
            <a:ext cx="1059800" cy="6042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C2 System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88E68EB-7DAA-6940-940B-CD59D79EFB17}"/>
              </a:ext>
            </a:extLst>
          </p:cNvPr>
          <p:cNvCxnSpPr>
            <a:cxnSpLocks/>
            <a:stCxn id="62" idx="3"/>
            <a:endCxn id="101" idx="2"/>
          </p:cNvCxnSpPr>
          <p:nvPr/>
        </p:nvCxnSpPr>
        <p:spPr>
          <a:xfrm flipV="1">
            <a:off x="2616603" y="3903975"/>
            <a:ext cx="3511543" cy="107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68BEC11-23BC-634E-A28D-523F6F130726}"/>
              </a:ext>
            </a:extLst>
          </p:cNvPr>
          <p:cNvSpPr txBox="1"/>
          <p:nvPr/>
        </p:nvSpPr>
        <p:spPr>
          <a:xfrm>
            <a:off x="2698386" y="3630445"/>
            <a:ext cx="2026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C2 Sim/C2 Protocol</a:t>
            </a:r>
          </a:p>
        </p:txBody>
      </p:sp>
      <p:sp>
        <p:nvSpPr>
          <p:cNvPr id="78" name="Snip Single Corner of Rectangle 77">
            <a:extLst>
              <a:ext uri="{FF2B5EF4-FFF2-40B4-BE49-F238E27FC236}">
                <a16:creationId xmlns:a16="http://schemas.microsoft.com/office/drawing/2014/main" id="{5C771F41-B3BB-6C45-B6E4-8B17217766FD}"/>
              </a:ext>
            </a:extLst>
          </p:cNvPr>
          <p:cNvSpPr/>
          <p:nvPr/>
        </p:nvSpPr>
        <p:spPr>
          <a:xfrm>
            <a:off x="9445899" y="1584317"/>
            <a:ext cx="1127489" cy="712100"/>
          </a:xfrm>
          <a:prstGeom prst="snip1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RPR FOM</a:t>
            </a:r>
          </a:p>
        </p:txBody>
      </p:sp>
      <p:sp>
        <p:nvSpPr>
          <p:cNvPr id="79" name="Snip Single Corner of Rectangle 78">
            <a:extLst>
              <a:ext uri="{FF2B5EF4-FFF2-40B4-BE49-F238E27FC236}">
                <a16:creationId xmlns:a16="http://schemas.microsoft.com/office/drawing/2014/main" id="{96851A63-7296-5A4B-AC15-D158E405557A}"/>
              </a:ext>
            </a:extLst>
          </p:cNvPr>
          <p:cNvSpPr/>
          <p:nvPr/>
        </p:nvSpPr>
        <p:spPr>
          <a:xfrm>
            <a:off x="9444551" y="2384080"/>
            <a:ext cx="1127489" cy="712100"/>
          </a:xfrm>
          <a:prstGeom prst="snip1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L16 FOM</a:t>
            </a:r>
          </a:p>
        </p:txBody>
      </p:sp>
      <p:sp>
        <p:nvSpPr>
          <p:cNvPr id="80" name="Snip Single Corner of Rectangle 79">
            <a:extLst>
              <a:ext uri="{FF2B5EF4-FFF2-40B4-BE49-F238E27FC236}">
                <a16:creationId xmlns:a16="http://schemas.microsoft.com/office/drawing/2014/main" id="{609E7254-C65F-0B4C-A218-458BB9AE3E2B}"/>
              </a:ext>
            </a:extLst>
          </p:cNvPr>
          <p:cNvSpPr/>
          <p:nvPr/>
        </p:nvSpPr>
        <p:spPr>
          <a:xfrm>
            <a:off x="9443203" y="3183843"/>
            <a:ext cx="1127489" cy="712100"/>
          </a:xfrm>
          <a:prstGeom prst="snip1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NATO  FOM</a:t>
            </a:r>
          </a:p>
        </p:txBody>
      </p:sp>
      <p:sp>
        <p:nvSpPr>
          <p:cNvPr id="81" name="Snip Single Corner of Rectangle 80">
            <a:extLst>
              <a:ext uri="{FF2B5EF4-FFF2-40B4-BE49-F238E27FC236}">
                <a16:creationId xmlns:a16="http://schemas.microsoft.com/office/drawing/2014/main" id="{4EE9D20E-156C-9B42-9DCE-CD0D6C34F4BE}"/>
              </a:ext>
            </a:extLst>
          </p:cNvPr>
          <p:cNvSpPr/>
          <p:nvPr/>
        </p:nvSpPr>
        <p:spPr>
          <a:xfrm>
            <a:off x="9441854" y="4024066"/>
            <a:ext cx="1127489" cy="712100"/>
          </a:xfrm>
          <a:prstGeom prst="snip1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Space  FOM</a:t>
            </a:r>
          </a:p>
        </p:txBody>
      </p:sp>
      <p:sp>
        <p:nvSpPr>
          <p:cNvPr id="82" name="Snip Single Corner of Rectangle 81">
            <a:extLst>
              <a:ext uri="{FF2B5EF4-FFF2-40B4-BE49-F238E27FC236}">
                <a16:creationId xmlns:a16="http://schemas.microsoft.com/office/drawing/2014/main" id="{214C75E4-9E30-3C40-831B-111C0F9983BA}"/>
              </a:ext>
            </a:extLst>
          </p:cNvPr>
          <p:cNvSpPr/>
          <p:nvPr/>
        </p:nvSpPr>
        <p:spPr>
          <a:xfrm>
            <a:off x="9440505" y="4864289"/>
            <a:ext cx="1127489" cy="712100"/>
          </a:xfrm>
          <a:prstGeom prst="snip1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Custom  FOM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A9EFA3B-8B85-644A-A331-9207A23426F8}"/>
              </a:ext>
            </a:extLst>
          </p:cNvPr>
          <p:cNvSpPr txBox="1"/>
          <p:nvPr/>
        </p:nvSpPr>
        <p:spPr>
          <a:xfrm>
            <a:off x="7326566" y="2924636"/>
            <a:ext cx="91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8B64615-6957-B741-8D6F-2EEC00846069}"/>
              </a:ext>
            </a:extLst>
          </p:cNvPr>
          <p:cNvSpPr/>
          <p:nvPr/>
        </p:nvSpPr>
        <p:spPr>
          <a:xfrm>
            <a:off x="1429772" y="1342400"/>
            <a:ext cx="1196609" cy="6911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Classic Training System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E2BC4D3-C9C7-DB46-B0F3-36FA1F9FF507}"/>
              </a:ext>
            </a:extLst>
          </p:cNvPr>
          <p:cNvSpPr/>
          <p:nvPr/>
        </p:nvSpPr>
        <p:spPr>
          <a:xfrm>
            <a:off x="1412240" y="2085519"/>
            <a:ext cx="1196609" cy="6911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Game Based Trainer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F1FA023-38A2-E343-B431-9622B373F9E1}"/>
              </a:ext>
            </a:extLst>
          </p:cNvPr>
          <p:cNvSpPr/>
          <p:nvPr/>
        </p:nvSpPr>
        <p:spPr>
          <a:xfrm>
            <a:off x="6137586" y="2810057"/>
            <a:ext cx="1218035" cy="7016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Web Server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052DEAC-BC0B-5043-B199-2C7F1549BA3E}"/>
              </a:ext>
            </a:extLst>
          </p:cNvPr>
          <p:cNvCxnSpPr>
            <a:cxnSpLocks/>
            <a:stCxn id="101" idx="6"/>
          </p:cNvCxnSpPr>
          <p:nvPr/>
        </p:nvCxnSpPr>
        <p:spPr>
          <a:xfrm>
            <a:off x="7346181" y="3903975"/>
            <a:ext cx="86163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BEE5A420-3499-5D46-998B-CA49405CD8A8}"/>
              </a:ext>
            </a:extLst>
          </p:cNvPr>
          <p:cNvSpPr/>
          <p:nvPr/>
        </p:nvSpPr>
        <p:spPr>
          <a:xfrm>
            <a:off x="6128146" y="3553173"/>
            <a:ext cx="1218035" cy="7016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C2</a:t>
            </a:r>
            <a:br>
              <a:rPr lang="en-US" sz="1300" dirty="0"/>
            </a:br>
            <a:r>
              <a:rPr lang="en-US" sz="1300" dirty="0"/>
              <a:t>Gateway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4702280-92C7-1541-9DB2-B408F16810BD}"/>
              </a:ext>
            </a:extLst>
          </p:cNvPr>
          <p:cNvCxnSpPr>
            <a:cxnSpLocks/>
            <a:stCxn id="104" idx="6"/>
          </p:cNvCxnSpPr>
          <p:nvPr/>
        </p:nvCxnSpPr>
        <p:spPr>
          <a:xfrm>
            <a:off x="7336741" y="4638999"/>
            <a:ext cx="87665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98CD421D-908B-B64B-9D83-57597163BA59}"/>
              </a:ext>
            </a:extLst>
          </p:cNvPr>
          <p:cNvSpPr/>
          <p:nvPr/>
        </p:nvSpPr>
        <p:spPr>
          <a:xfrm>
            <a:off x="6118706" y="4288197"/>
            <a:ext cx="1218035" cy="7016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Data Recorder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4230B8C-4363-E448-9646-D453E24FF47C}"/>
              </a:ext>
            </a:extLst>
          </p:cNvPr>
          <p:cNvCxnSpPr>
            <a:cxnSpLocks/>
            <a:stCxn id="107" idx="6"/>
          </p:cNvCxnSpPr>
          <p:nvPr/>
        </p:nvCxnSpPr>
        <p:spPr>
          <a:xfrm>
            <a:off x="7327301" y="5384183"/>
            <a:ext cx="8860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66E52A5A-D729-FC41-AC18-9CC54C2C6257}"/>
              </a:ext>
            </a:extLst>
          </p:cNvPr>
          <p:cNvSpPr/>
          <p:nvPr/>
        </p:nvSpPr>
        <p:spPr>
          <a:xfrm>
            <a:off x="6109266" y="5033381"/>
            <a:ext cx="1218035" cy="70160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Scalable</a:t>
            </a:r>
            <a:br>
              <a:rPr lang="en-US" sz="1300" dirty="0"/>
            </a:br>
            <a:r>
              <a:rPr lang="en-US" sz="1300" dirty="0"/>
              <a:t>CGF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96EBA7-55F5-064C-B292-05B68DB4106F}"/>
              </a:ext>
            </a:extLst>
          </p:cNvPr>
          <p:cNvGrpSpPr/>
          <p:nvPr/>
        </p:nvGrpSpPr>
        <p:grpSpPr>
          <a:xfrm>
            <a:off x="1549866" y="2870134"/>
            <a:ext cx="1065627" cy="604278"/>
            <a:chOff x="3349179" y="6166937"/>
            <a:chExt cx="1065627" cy="60427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F54AECC-4307-0A48-8DC0-322C507A339D}"/>
                </a:ext>
              </a:extLst>
            </p:cNvPr>
            <p:cNvSpPr/>
            <p:nvPr/>
          </p:nvSpPr>
          <p:spPr>
            <a:xfrm>
              <a:off x="3355006" y="6166937"/>
              <a:ext cx="1059800" cy="6042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Web Based Client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74410B-FB4C-B642-8BAB-467E1772F5E8}"/>
                </a:ext>
              </a:extLst>
            </p:cNvPr>
            <p:cNvSpPr/>
            <p:nvPr/>
          </p:nvSpPr>
          <p:spPr>
            <a:xfrm>
              <a:off x="3349179" y="6175484"/>
              <a:ext cx="1059800" cy="861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9BAC26D-C3AA-E14D-ABAB-9BE7E67B86A0}"/>
              </a:ext>
            </a:extLst>
          </p:cNvPr>
          <p:cNvSpPr txBox="1"/>
          <p:nvPr/>
        </p:nvSpPr>
        <p:spPr>
          <a:xfrm>
            <a:off x="7326566" y="3653650"/>
            <a:ext cx="91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B4ED5E-5FEA-F246-AE52-4D418A45632D}"/>
              </a:ext>
            </a:extLst>
          </p:cNvPr>
          <p:cNvSpPr txBox="1"/>
          <p:nvPr/>
        </p:nvSpPr>
        <p:spPr>
          <a:xfrm>
            <a:off x="7326566" y="4404844"/>
            <a:ext cx="91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016D2A-8617-1F42-858E-09EF21917058}"/>
              </a:ext>
            </a:extLst>
          </p:cNvPr>
          <p:cNvSpPr txBox="1"/>
          <p:nvPr/>
        </p:nvSpPr>
        <p:spPr>
          <a:xfrm>
            <a:off x="7326566" y="5140778"/>
            <a:ext cx="91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B004F4C4-BC12-6E4C-8C5C-F79124B41A78}"/>
              </a:ext>
            </a:extLst>
          </p:cNvPr>
          <p:cNvSpPr txBox="1">
            <a:spLocks/>
          </p:cNvSpPr>
          <p:nvPr/>
        </p:nvSpPr>
        <p:spPr>
          <a:xfrm>
            <a:off x="235029" y="4579952"/>
            <a:ext cx="5627624" cy="16379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HLA 4 supports mixed cloud and on-site deployment</a:t>
            </a:r>
          </a:p>
          <a:p>
            <a:r>
              <a:rPr lang="en-US" sz="1800" kern="0" dirty="0"/>
              <a:t>Scalable CGFs and data recorders may execute in cloud environments</a:t>
            </a:r>
          </a:p>
          <a:p>
            <a:r>
              <a:rPr lang="en-US" sz="1800" kern="0" dirty="0"/>
              <a:t>Training audience may operate classic training systems, web-based interfaces or game-based trainers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FC7C9B1-CA0F-7E03-DB69-FF982081F2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50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More New Features in HLA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Better support for scalability through enhanced DDM</a:t>
            </a:r>
          </a:p>
          <a:p>
            <a:pPr lvl="1"/>
            <a:r>
              <a:rPr lang="en-US" dirty="0"/>
              <a:t>Easier to specify dimensions for entire object class, inheritance to subclasses</a:t>
            </a:r>
          </a:p>
          <a:p>
            <a:pPr lvl="1"/>
            <a:r>
              <a:rPr lang="en-US" dirty="0"/>
              <a:t>Add DDM to existing FOMs using separate module</a:t>
            </a:r>
          </a:p>
          <a:p>
            <a:pPr lvl="1"/>
            <a:r>
              <a:rPr lang="en-US" dirty="0"/>
              <a:t>More complete and flexible Dimension specification</a:t>
            </a:r>
          </a:p>
          <a:p>
            <a:pPr lvl="1"/>
            <a:r>
              <a:rPr lang="en-US" dirty="0"/>
              <a:t>Relaxed DDM</a:t>
            </a:r>
          </a:p>
          <a:p>
            <a:endParaRPr lang="en-US" dirty="0"/>
          </a:p>
          <a:p>
            <a:r>
              <a:rPr lang="en-US" dirty="0"/>
              <a:t>Many minor improvements</a:t>
            </a:r>
          </a:p>
          <a:p>
            <a:pPr lvl="1"/>
            <a:r>
              <a:rPr lang="en-US" dirty="0"/>
              <a:t>Ownership management – user supplied tags</a:t>
            </a:r>
          </a:p>
          <a:p>
            <a:pPr lvl="1"/>
            <a:r>
              <a:rPr lang="en-US" dirty="0"/>
              <a:t>Specify for what attributes values are required vs optional</a:t>
            </a:r>
          </a:p>
          <a:p>
            <a:pPr lvl="1"/>
            <a:r>
              <a:rPr lang="en-US" dirty="0"/>
              <a:t>Fault tolerance – handling unplanned leaving federate</a:t>
            </a:r>
          </a:p>
          <a:p>
            <a:pPr lvl="1"/>
            <a:r>
              <a:rPr lang="en-US" dirty="0"/>
              <a:t>New datatypes to better support RPR FOM</a:t>
            </a:r>
          </a:p>
          <a:p>
            <a:pPr lvl="1"/>
            <a:r>
              <a:rPr lang="en-US" dirty="0"/>
              <a:t>Glyph that follows html conventions</a:t>
            </a:r>
          </a:p>
          <a:p>
            <a:pPr lvl="1"/>
            <a:r>
              <a:rPr lang="en-US" dirty="0"/>
              <a:t>Switches – defaults</a:t>
            </a:r>
          </a:p>
          <a:p>
            <a:pPr lvl="1"/>
            <a:r>
              <a:rPr lang="en-US" dirty="0"/>
              <a:t>Exception handling</a:t>
            </a:r>
          </a:p>
          <a:p>
            <a:pPr lvl="1"/>
            <a:r>
              <a:rPr lang="en-US" dirty="0"/>
              <a:t>Updated sample FOM modules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127AE50-3889-9F69-2564-5BEEC76803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519" y="914840"/>
            <a:ext cx="1095033" cy="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01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FCAC-C54D-DE43-9E97-E1481ED1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HLA and LVC –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8A41C-C05D-5C43-AEBD-4AB0EF11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3539642"/>
            <a:ext cx="10928350" cy="24039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HLA can handle both Live, Virtual and Constructive simulation</a:t>
            </a:r>
          </a:p>
          <a:p>
            <a:r>
              <a:rPr lang="en-US" dirty="0"/>
              <a:t>In LVC settings, information may still need to be bridged between different architectures</a:t>
            </a:r>
          </a:p>
          <a:p>
            <a:r>
              <a:rPr lang="en-US" dirty="0"/>
              <a:t>Standard FOMs exist for bridging</a:t>
            </a:r>
          </a:p>
          <a:p>
            <a:pPr lvl="1"/>
            <a:r>
              <a:rPr lang="en-US" dirty="0"/>
              <a:t>The RPR FOM matches the DIS information model</a:t>
            </a:r>
          </a:p>
          <a:p>
            <a:pPr lvl="1"/>
            <a:r>
              <a:rPr lang="en-US" dirty="0"/>
              <a:t>Tactical Data Link (TDL) such as Link 16</a:t>
            </a:r>
          </a:p>
          <a:p>
            <a:pPr lvl="1"/>
            <a:r>
              <a:rPr lang="en-US" dirty="0"/>
              <a:t>C2SIM – connect to C2 systems</a:t>
            </a:r>
          </a:p>
          <a:p>
            <a:r>
              <a:rPr lang="en-US" dirty="0"/>
              <a:t>Custom gateways may be needed</a:t>
            </a:r>
          </a:p>
          <a:p>
            <a:pPr lvl="1"/>
            <a:endParaRPr lang="en-US" dirty="0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11AB0CC8-9F5C-7F47-ADA9-FB7E5D475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9232" y="2376526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7E247576-B17E-8D4B-B68A-C287ABF8D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2237" y="2379701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70B492A7-0BCB-874B-A487-B12628FE8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2303" y="2382876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F28BE7F7-260F-6A41-93D6-F1CF88BBA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101" y="1648053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</a:t>
            </a: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4A0073E7-8749-DB4E-A0E0-28B06868C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0910" y="235519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2CA6C52-DF85-D14F-8973-E6AAC62FB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2303" y="1270082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BA0E5638-8E62-EE42-8ADB-8EE7CF119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9232" y="1261214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872E0350-243F-F246-9376-539E2AC0D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0910" y="1258167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CA2C6D-D17C-EE4A-80DF-C238F59E7B4B}"/>
              </a:ext>
            </a:extLst>
          </p:cNvPr>
          <p:cNvSpPr txBox="1"/>
          <p:nvPr/>
        </p:nvSpPr>
        <p:spPr>
          <a:xfrm>
            <a:off x="5194022" y="93427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DD587-1F88-0E44-87B1-779D187753B7}"/>
              </a:ext>
            </a:extLst>
          </p:cNvPr>
          <p:cNvSpPr txBox="1"/>
          <p:nvPr/>
        </p:nvSpPr>
        <p:spPr>
          <a:xfrm>
            <a:off x="7066194" y="912942"/>
            <a:ext cx="98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Link 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BAB88-6AB2-D34D-A75A-E1846A977501}"/>
              </a:ext>
            </a:extLst>
          </p:cNvPr>
          <p:cNvSpPr txBox="1"/>
          <p:nvPr/>
        </p:nvSpPr>
        <p:spPr>
          <a:xfrm>
            <a:off x="8198618" y="900750"/>
            <a:ext cx="246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Command and Control</a:t>
            </a: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9EE22739-6163-164B-BCE0-C07AEA6C8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106" y="1648053"/>
            <a:ext cx="1628394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DIS Gateway</a:t>
            </a: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218D4BAC-5E70-7440-B32D-45E9517B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423" y="1638909"/>
            <a:ext cx="1563618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L16 Gateway</a:t>
            </a: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45BF6967-C64D-BA4F-902B-1B4CE7527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867" y="1617573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C2 Gateway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DBB3D5-B0AD-1143-8D17-465CF8223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682" y="2718283"/>
            <a:ext cx="7089838" cy="600075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Runtime Infrastructure (RTI)</a:t>
            </a:r>
            <a:endParaRPr lang="en-US" sz="1800" dirty="0">
              <a:solidFill>
                <a:srgbClr val="CC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4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02B7-20FD-7640-8FB6-92FB2D6D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Purpose of HLA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6F4F-3620-954B-9147-AA1A609D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1054100"/>
            <a:ext cx="8624416" cy="4889500"/>
          </a:xfrm>
        </p:spPr>
        <p:txBody>
          <a:bodyPr>
            <a:normAutofit/>
          </a:bodyPr>
          <a:lstStyle/>
          <a:p>
            <a:r>
              <a:rPr lang="en-US" dirty="0"/>
              <a:t>Provide one single interoperability standard</a:t>
            </a:r>
          </a:p>
          <a:p>
            <a:pPr lvl="1"/>
            <a:r>
              <a:rPr lang="en-US" dirty="0"/>
              <a:t>Meet a broad set of distributed simulation requirements</a:t>
            </a:r>
          </a:p>
          <a:p>
            <a:pPr lvl="1"/>
            <a:r>
              <a:rPr lang="en-US" dirty="0"/>
              <a:t>Support training, analysis, test &amp; evaluation, concept development, engineering, etc.</a:t>
            </a:r>
          </a:p>
          <a:p>
            <a:pPr lvl="1"/>
            <a:r>
              <a:rPr lang="en-US" dirty="0"/>
              <a:t>Support a variety of domains and sub-domains with different and evolving object models</a:t>
            </a:r>
          </a:p>
          <a:p>
            <a:r>
              <a:rPr lang="en-US" dirty="0"/>
              <a:t>Enable reuse of simulation components, thus reducing cost</a:t>
            </a:r>
          </a:p>
          <a:p>
            <a:pPr lvl="1"/>
            <a:r>
              <a:rPr lang="en-US" dirty="0"/>
              <a:t>Vendor-neutral interoperability through open standardization</a:t>
            </a:r>
          </a:p>
          <a:p>
            <a:pPr lvl="1"/>
            <a:r>
              <a:rPr lang="en-US" dirty="0"/>
              <a:t>Facilitate an open eco-system for COTS, GOTS and in-house simulations 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126D0A-B37F-754C-858A-96363359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549" y="684374"/>
            <a:ext cx="2442116" cy="2442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1AC7A75-72AA-7F4E-840F-62749516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8329" y="2690487"/>
            <a:ext cx="1817434" cy="64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E865FD-6404-A443-BECD-BF9E130EDC67}"/>
              </a:ext>
            </a:extLst>
          </p:cNvPr>
          <p:cNvSpPr txBox="1"/>
          <p:nvPr/>
        </p:nvSpPr>
        <p:spPr>
          <a:xfrm>
            <a:off x="685800" y="5615609"/>
            <a:ext cx="363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COTS = Commercial-off-the-shelf</a:t>
            </a:r>
          </a:p>
          <a:p>
            <a:r>
              <a:rPr lang="en-US" sz="1800" dirty="0"/>
              <a:t>GOTS = Government-off-the-shelf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48887-3DCB-394A-BF0C-FD75A5F1D0F4}"/>
              </a:ext>
            </a:extLst>
          </p:cNvPr>
          <p:cNvSpPr txBox="1"/>
          <p:nvPr/>
        </p:nvSpPr>
        <p:spPr>
          <a:xfrm>
            <a:off x="5161722" y="5608983"/>
            <a:ext cx="613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IEEE = Institute of Electrical and Electronics Engineers</a:t>
            </a:r>
          </a:p>
          <a:p>
            <a:r>
              <a:rPr lang="en-US" sz="1800" dirty="0"/>
              <a:t>SISO = Simulation Interoperability Standards Organization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EE230E-4E27-B71B-0433-611D2CCC6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892" y="3886200"/>
            <a:ext cx="1970553" cy="741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084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348E-C691-274A-9D5E-4B0C9A53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/>
          <a:p>
            <a:r>
              <a:rPr lang="en-US" dirty="0"/>
              <a:t>HLA and Performance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0C362-05CE-ED4F-8917-7CAB4A233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/>
          <a:p>
            <a:r>
              <a:rPr lang="en-US" dirty="0"/>
              <a:t>HLA is a standard</a:t>
            </a:r>
          </a:p>
          <a:p>
            <a:pPr lvl="1"/>
            <a:r>
              <a:rPr lang="en-US" dirty="0"/>
              <a:t>It has no particular performance</a:t>
            </a:r>
          </a:p>
          <a:p>
            <a:r>
              <a:rPr lang="en-US" dirty="0"/>
              <a:t>Actual RTI implementations exhibit performance</a:t>
            </a:r>
          </a:p>
          <a:p>
            <a:pPr lvl="1"/>
            <a:r>
              <a:rPr lang="en-US" dirty="0"/>
              <a:t>May be optimized for different use cases</a:t>
            </a:r>
          </a:p>
          <a:p>
            <a:r>
              <a:rPr lang="en-US" dirty="0"/>
              <a:t>Sample RTI performance on regular Windows workstations in 2020</a:t>
            </a:r>
          </a:p>
          <a:p>
            <a:pPr lvl="1"/>
            <a:r>
              <a:rPr lang="en-US" dirty="0"/>
              <a:t>Hundreds of systems</a:t>
            </a:r>
          </a:p>
          <a:p>
            <a:pPr lvl="1"/>
            <a:r>
              <a:rPr lang="en-US" dirty="0"/>
              <a:t>100 000’s of updates per second, typically up to 90% of the network’s raw bandwidth</a:t>
            </a:r>
          </a:p>
          <a:p>
            <a:pPr lvl="2"/>
            <a:r>
              <a:rPr lang="en-US" dirty="0"/>
              <a:t>900 Mbps on Gigabit LAN</a:t>
            </a:r>
          </a:p>
          <a:p>
            <a:pPr lvl="1"/>
            <a:r>
              <a:rPr lang="en-US" dirty="0"/>
              <a:t>100 000 object instances</a:t>
            </a:r>
          </a:p>
          <a:p>
            <a:pPr lvl="1"/>
            <a:r>
              <a:rPr lang="en-US" dirty="0"/>
              <a:t>Latency of 0.13 ms on 100 Mbps 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93F8-8DA9-2447-BED4-62E17A416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2188" y="3929448"/>
            <a:ext cx="5364162" cy="21500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Common federation bottlenecks:</a:t>
            </a:r>
          </a:p>
          <a:p>
            <a:pPr lvl="1"/>
            <a:r>
              <a:rPr lang="en-US" dirty="0"/>
              <a:t>LAN bandwidth</a:t>
            </a:r>
          </a:p>
          <a:p>
            <a:pPr lvl="1"/>
            <a:r>
              <a:rPr lang="en-US" dirty="0"/>
              <a:t>WAN latency and bandwidth</a:t>
            </a:r>
          </a:p>
          <a:p>
            <a:pPr lvl="1"/>
            <a:r>
              <a:rPr lang="en-US" dirty="0"/>
              <a:t>Federate processing time for incoming data </a:t>
            </a:r>
          </a:p>
          <a:p>
            <a:r>
              <a:rPr lang="en-US" dirty="0"/>
              <a:t>Plan for performance!</a:t>
            </a:r>
          </a:p>
          <a:p>
            <a:pPr lvl="1"/>
            <a:r>
              <a:rPr lang="en-US" dirty="0"/>
              <a:t>Analyze performance requirements</a:t>
            </a:r>
          </a:p>
          <a:p>
            <a:pPr lvl="1"/>
            <a:r>
              <a:rPr lang="en-US" dirty="0"/>
              <a:t>Analyze federate and network capabilities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71C686-16C2-BA41-BCC8-26E3CD143F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079" y="878356"/>
            <a:ext cx="3966977" cy="290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78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7D26-3FAD-2A49-B8E4-FD2C624F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 and Tools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C12FFE-A3B1-0F4E-8089-30A6F15A492F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2799906211"/>
              </p:ext>
            </p:extLst>
          </p:nvPr>
        </p:nvGraphicFramePr>
        <p:xfrm>
          <a:off x="1563625" y="1282148"/>
          <a:ext cx="9601200" cy="169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9D278-EDCD-CB41-8DD0-0579644EF8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2887121"/>
            <a:ext cx="10982607" cy="2962656"/>
          </a:xfrm>
        </p:spPr>
        <p:txBody>
          <a:bodyPr/>
          <a:lstStyle/>
          <a:p>
            <a:r>
              <a:rPr lang="en-US" dirty="0"/>
              <a:t>A wide range of HLA compliant tools and federates are available</a:t>
            </a:r>
          </a:p>
          <a:p>
            <a:r>
              <a:rPr lang="en-US" dirty="0"/>
              <a:t>Development tools (OMT editor, middleware, code generators, data loggers)</a:t>
            </a:r>
          </a:p>
          <a:p>
            <a:r>
              <a:rPr lang="en-US" dirty="0"/>
              <a:t>Visualizers (2D, 3D, game based, …)</a:t>
            </a:r>
          </a:p>
          <a:p>
            <a:r>
              <a:rPr lang="en-US" dirty="0"/>
              <a:t>Federates (Computer Generated Forces, flight models, dynamics, …)</a:t>
            </a:r>
          </a:p>
          <a:p>
            <a:r>
              <a:rPr lang="en-US" dirty="0"/>
              <a:t>Bridges (HLA-DIS, HLA-HLA, HLA-TENA, HLA-games, HLA-DDS, 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D64AF-5BBB-9744-9D96-3BA4320AAD2B}"/>
              </a:ext>
            </a:extLst>
          </p:cNvPr>
          <p:cNvSpPr txBox="1"/>
          <p:nvPr/>
        </p:nvSpPr>
        <p:spPr>
          <a:xfrm>
            <a:off x="1540566" y="1063487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Sample tool chain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CBF04-BE32-0546-8F45-F2383FE8C7D6}"/>
              </a:ext>
            </a:extLst>
          </p:cNvPr>
          <p:cNvSpPr txBox="1"/>
          <p:nvPr/>
        </p:nvSpPr>
        <p:spPr>
          <a:xfrm>
            <a:off x="427383" y="5635487"/>
            <a:ext cx="502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TENA = Test and Training Enabling Architecture</a:t>
            </a:r>
          </a:p>
          <a:p>
            <a:r>
              <a:rPr lang="en-US" sz="1800" dirty="0"/>
              <a:t>DDS = Data Distribution Services</a:t>
            </a:r>
          </a:p>
        </p:txBody>
      </p:sp>
    </p:spTree>
    <p:extLst>
      <p:ext uri="{BB962C8B-B14F-4D97-AF65-F5344CB8AC3E}">
        <p14:creationId xmlns:p14="http://schemas.microsoft.com/office/powerpoint/2010/main" val="808619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7075-8EA4-D144-8687-5BD25DCC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HLA and Cross Domain Security/MLS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59BBA-5CB7-6547-993E-49938C91CB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5" y="3083410"/>
            <a:ext cx="11250613" cy="30379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is possible to simulate with controlled data exchange between classification levels</a:t>
            </a:r>
          </a:p>
          <a:p>
            <a:r>
              <a:rPr lang="en-US" dirty="0"/>
              <a:t>The federation is partitioned into different domains</a:t>
            </a:r>
          </a:p>
          <a:p>
            <a:pPr lvl="1"/>
            <a:r>
              <a:rPr lang="en-US" dirty="0"/>
              <a:t>May be different classifications within one nation or simulation between different nations</a:t>
            </a:r>
          </a:p>
          <a:p>
            <a:r>
              <a:rPr lang="en-US" dirty="0"/>
              <a:t>There are security solutions that can connect to multiple domains, provide separation and release data based on a release policy</a:t>
            </a:r>
          </a:p>
          <a:p>
            <a:pPr lvl="1"/>
            <a:r>
              <a:rPr lang="en-US" dirty="0"/>
              <a:t>Different topologies: one host, several hosts, hardware/software guards, etc.</a:t>
            </a:r>
          </a:p>
          <a:p>
            <a:pPr lvl="1"/>
            <a:r>
              <a:rPr lang="en-US" dirty="0"/>
              <a:t>Different solutions meet different levels of assurance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ACF17A-CA78-7042-B637-7236EC0F5BB8}"/>
              </a:ext>
            </a:extLst>
          </p:cNvPr>
          <p:cNvSpPr/>
          <p:nvPr/>
        </p:nvSpPr>
        <p:spPr>
          <a:xfrm>
            <a:off x="573365" y="1282785"/>
            <a:ext cx="1264285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6B4C40-9EDF-7540-A732-6243F81A79F2}"/>
              </a:ext>
            </a:extLst>
          </p:cNvPr>
          <p:cNvSpPr/>
          <p:nvPr/>
        </p:nvSpPr>
        <p:spPr>
          <a:xfrm>
            <a:off x="1943960" y="1282785"/>
            <a:ext cx="1335954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E89780-F8E6-1C43-8461-279023FDB440}"/>
              </a:ext>
            </a:extLst>
          </p:cNvPr>
          <p:cNvSpPr/>
          <p:nvPr/>
        </p:nvSpPr>
        <p:spPr>
          <a:xfrm>
            <a:off x="3431242" y="1282785"/>
            <a:ext cx="1136072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Proxy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AC9A3-D865-A946-B4AA-3CDD42FB7E0D}"/>
              </a:ext>
            </a:extLst>
          </p:cNvPr>
          <p:cNvSpPr/>
          <p:nvPr/>
        </p:nvSpPr>
        <p:spPr>
          <a:xfrm>
            <a:off x="983604" y="2187948"/>
            <a:ext cx="3583710" cy="3786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RTI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C68F96-B81E-5543-9CAF-BE5B671A963E}"/>
              </a:ext>
            </a:extLst>
          </p:cNvPr>
          <p:cNvCxnSpPr>
            <a:stCxn id="7" idx="4"/>
          </p:cNvCxnSpPr>
          <p:nvPr/>
        </p:nvCxnSpPr>
        <p:spPr>
          <a:xfrm>
            <a:off x="3999278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0C94D-06C9-9D42-A29A-605A9715B145}"/>
              </a:ext>
            </a:extLst>
          </p:cNvPr>
          <p:cNvCxnSpPr>
            <a:cxnSpLocks/>
          </p:cNvCxnSpPr>
          <p:nvPr/>
        </p:nvCxnSpPr>
        <p:spPr>
          <a:xfrm>
            <a:off x="2636313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E013A3-EE4B-F34B-BF37-AAFC84A16ACD}"/>
              </a:ext>
            </a:extLst>
          </p:cNvPr>
          <p:cNvCxnSpPr/>
          <p:nvPr/>
        </p:nvCxnSpPr>
        <p:spPr>
          <a:xfrm>
            <a:off x="1283902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35BA21-C923-D94C-B0CA-F13287BE60B4}"/>
              </a:ext>
            </a:extLst>
          </p:cNvPr>
          <p:cNvSpPr txBox="1"/>
          <p:nvPr/>
        </p:nvSpPr>
        <p:spPr>
          <a:xfrm>
            <a:off x="1945940" y="2631849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Low Domain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C9D5D8-3C60-4F4A-8AB4-DAA3F4F3486A}"/>
              </a:ext>
            </a:extLst>
          </p:cNvPr>
          <p:cNvSpPr/>
          <p:nvPr/>
        </p:nvSpPr>
        <p:spPr>
          <a:xfrm>
            <a:off x="7610693" y="1282785"/>
            <a:ext cx="1136072" cy="701964"/>
          </a:xfrm>
          <a:prstGeom prst="ellipse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Proxy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FF7AFD-5911-AC41-ADD1-94B59AB88782}"/>
              </a:ext>
            </a:extLst>
          </p:cNvPr>
          <p:cNvSpPr/>
          <p:nvPr/>
        </p:nvSpPr>
        <p:spPr>
          <a:xfrm>
            <a:off x="8895851" y="1282785"/>
            <a:ext cx="1355503" cy="701964"/>
          </a:xfrm>
          <a:prstGeom prst="ellipse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Simulation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F40B0C-D3EB-164D-B16F-264871B6ADFB}"/>
              </a:ext>
            </a:extLst>
          </p:cNvPr>
          <p:cNvSpPr/>
          <p:nvPr/>
        </p:nvSpPr>
        <p:spPr>
          <a:xfrm>
            <a:off x="10288794" y="1282785"/>
            <a:ext cx="1287810" cy="701964"/>
          </a:xfrm>
          <a:prstGeom prst="ellipse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Simulation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E2B112-428C-E04C-8CBE-C6CB29866A82}"/>
              </a:ext>
            </a:extLst>
          </p:cNvPr>
          <p:cNvSpPr/>
          <p:nvPr/>
        </p:nvSpPr>
        <p:spPr>
          <a:xfrm>
            <a:off x="7610693" y="2187948"/>
            <a:ext cx="3583710" cy="37869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RTI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2E3277-DCF4-EA4D-9A05-24786E3DAADD}"/>
              </a:ext>
            </a:extLst>
          </p:cNvPr>
          <p:cNvCxnSpPr>
            <a:cxnSpLocks/>
          </p:cNvCxnSpPr>
          <p:nvPr/>
        </p:nvCxnSpPr>
        <p:spPr>
          <a:xfrm>
            <a:off x="10913979" y="196573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A58FE7-F9C5-2443-9FDE-26E8B436C206}"/>
              </a:ext>
            </a:extLst>
          </p:cNvPr>
          <p:cNvCxnSpPr>
            <a:stCxn id="17" idx="4"/>
          </p:cNvCxnSpPr>
          <p:nvPr/>
        </p:nvCxnSpPr>
        <p:spPr>
          <a:xfrm>
            <a:off x="9561572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DF76EE-6995-594D-88A4-A405CEABDF20}"/>
              </a:ext>
            </a:extLst>
          </p:cNvPr>
          <p:cNvCxnSpPr>
            <a:cxnSpLocks/>
          </p:cNvCxnSpPr>
          <p:nvPr/>
        </p:nvCxnSpPr>
        <p:spPr>
          <a:xfrm>
            <a:off x="8208546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88BE08-A114-434B-B26F-AA5316D9C3AF}"/>
              </a:ext>
            </a:extLst>
          </p:cNvPr>
          <p:cNvSpPr/>
          <p:nvPr/>
        </p:nvSpPr>
        <p:spPr>
          <a:xfrm>
            <a:off x="5558571" y="1356012"/>
            <a:ext cx="1108364" cy="563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Guard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BD4040-CDFB-3B4B-99F4-EF8C33FA8991}"/>
              </a:ext>
            </a:extLst>
          </p:cNvPr>
          <p:cNvSpPr txBox="1"/>
          <p:nvPr/>
        </p:nvSpPr>
        <p:spPr>
          <a:xfrm>
            <a:off x="8569222" y="2631849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High Domain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84A98CA-C864-3E46-87E4-861DE2E7D22B}"/>
              </a:ext>
            </a:extLst>
          </p:cNvPr>
          <p:cNvCxnSpPr>
            <a:stCxn id="19" idx="3"/>
            <a:endCxn id="12" idx="2"/>
          </p:cNvCxnSpPr>
          <p:nvPr/>
        </p:nvCxnSpPr>
        <p:spPr>
          <a:xfrm flipV="1">
            <a:off x="6666935" y="1633767"/>
            <a:ext cx="943758" cy="395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424969-95CD-BD40-B3CA-4EC7FC5A007F}"/>
              </a:ext>
            </a:extLst>
          </p:cNvPr>
          <p:cNvCxnSpPr>
            <a:stCxn id="6" idx="6"/>
            <a:endCxn id="19" idx="1"/>
          </p:cNvCxnSpPr>
          <p:nvPr/>
        </p:nvCxnSpPr>
        <p:spPr>
          <a:xfrm>
            <a:off x="4567314" y="1633767"/>
            <a:ext cx="991257" cy="395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5F10F-51D6-0C4F-BBF4-CDEEC0F6CBD7}"/>
              </a:ext>
            </a:extLst>
          </p:cNvPr>
          <p:cNvSpPr/>
          <p:nvPr/>
        </p:nvSpPr>
        <p:spPr>
          <a:xfrm>
            <a:off x="5698130" y="2234478"/>
            <a:ext cx="894857" cy="43991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8599C4-69E6-7741-9803-458DDF3408B2}"/>
              </a:ext>
            </a:extLst>
          </p:cNvPr>
          <p:cNvSpPr txBox="1"/>
          <p:nvPr/>
        </p:nvSpPr>
        <p:spPr>
          <a:xfrm>
            <a:off x="5735542" y="2643496"/>
            <a:ext cx="747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Release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36AD7F-31F3-7B4B-801D-2CDE24A68363}"/>
              </a:ext>
            </a:extLst>
          </p:cNvPr>
          <p:cNvSpPr/>
          <p:nvPr/>
        </p:nvSpPr>
        <p:spPr bwMode="auto">
          <a:xfrm>
            <a:off x="3349487" y="1152939"/>
            <a:ext cx="5476461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68011-ADFB-E64B-A3E4-F9BC4C9E3A94}"/>
              </a:ext>
            </a:extLst>
          </p:cNvPr>
          <p:cNvSpPr txBox="1"/>
          <p:nvPr/>
        </p:nvSpPr>
        <p:spPr>
          <a:xfrm>
            <a:off x="3363403" y="808070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CDS/MLS solution</a:t>
            </a:r>
          </a:p>
        </p:txBody>
      </p:sp>
    </p:spTree>
    <p:extLst>
      <p:ext uri="{BB962C8B-B14F-4D97-AF65-F5344CB8AC3E}">
        <p14:creationId xmlns:p14="http://schemas.microsoft.com/office/powerpoint/2010/main" val="34960437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8EDE-CB5F-DC15-9A2C-75EA750C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 Benefits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0A61A2F-9290-43AC-EFF2-E9A72712DCB3}"/>
              </a:ext>
            </a:extLst>
          </p:cNvPr>
          <p:cNvSpPr txBox="1">
            <a:spLocks/>
          </p:cNvSpPr>
          <p:nvPr/>
        </p:nvSpPr>
        <p:spPr>
          <a:xfrm>
            <a:off x="1161982" y="3945041"/>
            <a:ext cx="2876618" cy="1551771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b="1" kern="0" dirty="0"/>
              <a:t>Secure</a:t>
            </a:r>
            <a:endParaRPr lang="en-US" sz="2000" b="1" kern="0" dirty="0"/>
          </a:p>
          <a:p>
            <a:pPr marL="0" indent="0" algn="ctr">
              <a:buNone/>
            </a:pPr>
            <a:r>
              <a:rPr lang="en-US" sz="2000" kern="0" dirty="0"/>
              <a:t>Secure authentication</a:t>
            </a:r>
          </a:p>
          <a:p>
            <a:pPr marL="0" indent="0" algn="ctr">
              <a:buNone/>
            </a:pPr>
            <a:r>
              <a:rPr lang="en-US" sz="2000" kern="0" dirty="0"/>
              <a:t>Secure transportation</a:t>
            </a:r>
          </a:p>
          <a:p>
            <a:pPr marL="0" indent="0" algn="ctr">
              <a:buNone/>
            </a:pPr>
            <a:r>
              <a:rPr lang="en-US" sz="2000" kern="0" dirty="0"/>
              <a:t>Cross-domain security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4BC5279-B55A-1B9C-479F-5DC37B9CDE1B}"/>
              </a:ext>
            </a:extLst>
          </p:cNvPr>
          <p:cNvSpPr txBox="1">
            <a:spLocks/>
          </p:cNvSpPr>
          <p:nvPr/>
        </p:nvSpPr>
        <p:spPr>
          <a:xfrm>
            <a:off x="4476997" y="3945041"/>
            <a:ext cx="3396343" cy="1551771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b="1" kern="0" dirty="0"/>
              <a:t>Proven</a:t>
            </a:r>
            <a:endParaRPr lang="en-US" sz="2000" b="1" kern="0" dirty="0"/>
          </a:p>
          <a:p>
            <a:pPr marL="0" indent="0" algn="ctr">
              <a:buNone/>
            </a:pPr>
            <a:r>
              <a:rPr lang="en-US" sz="2000" kern="0" dirty="0"/>
              <a:t>Viking, the largest CiMiC exercise</a:t>
            </a:r>
          </a:p>
          <a:p>
            <a:pPr marL="0" indent="0" algn="ctr">
              <a:buNone/>
            </a:pPr>
            <a:r>
              <a:rPr lang="en-US" sz="2000" kern="0" dirty="0"/>
              <a:t>UK Royal Air Force</a:t>
            </a:r>
          </a:p>
          <a:p>
            <a:pPr marL="0" indent="0" algn="ctr">
              <a:buNone/>
            </a:pPr>
            <a:r>
              <a:rPr lang="en-US" sz="2000" kern="0" dirty="0"/>
              <a:t>Down-selected by NASA</a:t>
            </a:r>
          </a:p>
          <a:p>
            <a:pPr marL="0" indent="0" algn="ctr">
              <a:buNone/>
            </a:pPr>
            <a:endParaRPr lang="en-US" sz="2000" kern="0" dirty="0"/>
          </a:p>
        </p:txBody>
      </p:sp>
      <p:pic>
        <p:nvPicPr>
          <p:cNvPr id="6" name="Picture Placeholder 13" descr="A black padlock with a keyhole&#10;&#10;Description automatically generated">
            <a:extLst>
              <a:ext uri="{FF2B5EF4-FFF2-40B4-BE49-F238E27FC236}">
                <a16:creationId xmlns:a16="http://schemas.microsoft.com/office/drawing/2014/main" id="{2F839D5C-157E-666E-DC97-97E7A4113B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3603" y="2281876"/>
            <a:ext cx="1553378" cy="1551771"/>
          </a:xfrm>
          <a:prstGeom prst="rect">
            <a:avLst/>
          </a:prstGeom>
        </p:spPr>
      </p:pic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A3E2D89F-FA92-078E-F769-12178A28AB05}"/>
              </a:ext>
            </a:extLst>
          </p:cNvPr>
          <p:cNvSpPr txBox="1">
            <a:spLocks/>
          </p:cNvSpPr>
          <p:nvPr/>
        </p:nvSpPr>
        <p:spPr>
          <a:xfrm>
            <a:off x="8175434" y="3945041"/>
            <a:ext cx="2876618" cy="1551771"/>
          </a:xfrm>
          <a:prstGeom prst="rect">
            <a:avLst/>
          </a:prstGeom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b="1" kern="0" dirty="0"/>
              <a:t>Scalable</a:t>
            </a:r>
            <a:endParaRPr lang="en-US" sz="2000" b="1" kern="0" dirty="0"/>
          </a:p>
          <a:p>
            <a:pPr marL="0" indent="0" algn="ctr">
              <a:buNone/>
            </a:pPr>
            <a:r>
              <a:rPr lang="en-US" sz="2000" kern="0" dirty="0"/>
              <a:t>Millions of entities</a:t>
            </a:r>
          </a:p>
          <a:p>
            <a:pPr marL="0" indent="0" algn="ctr">
              <a:buNone/>
            </a:pPr>
            <a:r>
              <a:rPr lang="en-US" sz="2000" kern="0" dirty="0"/>
              <a:t>Hundreds of systems</a:t>
            </a:r>
          </a:p>
          <a:p>
            <a:pPr marL="0" indent="0" algn="ctr">
              <a:buNone/>
            </a:pPr>
            <a:r>
              <a:rPr lang="en-US" sz="2000" kern="0" dirty="0"/>
              <a:t>&lt;0.1 ms latency</a:t>
            </a:r>
          </a:p>
        </p:txBody>
      </p:sp>
      <p:pic>
        <p:nvPicPr>
          <p:cNvPr id="8" name="Picture Placeholder 2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C1CF6F8-858F-206B-E0A0-CA6F236A2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37055" y="2281876"/>
            <a:ext cx="1553378" cy="1551771"/>
          </a:xfrm>
          <a:prstGeom prst="rect">
            <a:avLst/>
          </a:prstGeom>
        </p:spPr>
      </p:pic>
      <p:pic>
        <p:nvPicPr>
          <p:cNvPr id="9" name="Picture Placeholder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65F3E8D-5DB9-2D14-7204-91CD51D822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5192" y="2728261"/>
            <a:ext cx="961615" cy="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7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Additional Reading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79426" y="1046163"/>
            <a:ext cx="4836680" cy="50752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standard</a:t>
            </a:r>
          </a:p>
          <a:p>
            <a:pPr lvl="1"/>
            <a:r>
              <a:rPr lang="en-US" dirty="0"/>
              <a:t>HLA IEEE 1516-2010 www.ieee.org</a:t>
            </a:r>
          </a:p>
          <a:p>
            <a:r>
              <a:rPr lang="en-US" dirty="0"/>
              <a:t>HLA podcast – an introduction </a:t>
            </a:r>
          </a:p>
          <a:p>
            <a:pPr lvl="1"/>
            <a:r>
              <a:rPr lang="en-US" dirty="0"/>
              <a:t>https://www.warfighterpodcast.com/</a:t>
            </a:r>
          </a:p>
          <a:p>
            <a:r>
              <a:rPr lang="en-US" dirty="0"/>
              <a:t>The HLA Tutorial – for developers</a:t>
            </a:r>
          </a:p>
          <a:p>
            <a:pPr lvl="1"/>
            <a:r>
              <a:rPr lang="en-US" dirty="0"/>
              <a:t>Free, redistributable PDF</a:t>
            </a:r>
          </a:p>
          <a:p>
            <a:pPr lvl="1"/>
            <a:r>
              <a:rPr lang="en-US" dirty="0"/>
              <a:t>www.pitchtechnologies.com/hlatutorial</a:t>
            </a:r>
          </a:p>
          <a:p>
            <a:r>
              <a:rPr lang="en-US" dirty="0"/>
              <a:t>Plenty of SISO papers</a:t>
            </a:r>
          </a:p>
          <a:p>
            <a:pPr lvl="1"/>
            <a:r>
              <a:rPr lang="en-US" dirty="0"/>
              <a:t>www.sisostds.org</a:t>
            </a:r>
          </a:p>
          <a:p>
            <a:pPr lvl="1"/>
            <a:r>
              <a:rPr lang="en-US" dirty="0"/>
              <a:t>ResearchGate</a:t>
            </a:r>
          </a:p>
          <a:p>
            <a:r>
              <a:rPr lang="en-US" dirty="0"/>
              <a:t>The HLA Product Development Group </a:t>
            </a:r>
            <a:br>
              <a:rPr lang="en-US" dirty="0"/>
            </a:br>
            <a:r>
              <a:rPr lang="en-US" dirty="0"/>
              <a:t>discussion archives</a:t>
            </a:r>
          </a:p>
          <a:p>
            <a:pPr lvl="1"/>
            <a:r>
              <a:rPr lang="en-US" dirty="0"/>
              <a:t>www.sisostds.org</a:t>
            </a:r>
          </a:p>
        </p:txBody>
      </p:sp>
      <p:pic>
        <p:nvPicPr>
          <p:cNvPr id="4" name="Picture 3" descr="Screen Shot 2012-09-11 at 23.52.35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7372" y="1843049"/>
            <a:ext cx="2655202" cy="3481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77228AB-4E74-A365-689C-CE05087AD8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82"/>
          <a:stretch/>
        </p:blipFill>
        <p:spPr>
          <a:xfrm>
            <a:off x="5452412" y="3135086"/>
            <a:ext cx="3151663" cy="2577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08930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Learning Objectives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rial Narrow"/>
                <a:cs typeface="Arial Narrow"/>
              </a:rPr>
              <a:t>After taking this tutorial you should be able to:</a:t>
            </a:r>
            <a:br>
              <a:rPr lang="en-US" sz="2800" dirty="0">
                <a:latin typeface="Arial Narrow"/>
                <a:cs typeface="Arial Narrow"/>
              </a:rPr>
            </a:br>
            <a:endParaRPr lang="en-US" sz="2800" dirty="0">
              <a:latin typeface="Arial Narrow"/>
              <a:cs typeface="Arial Narrow"/>
            </a:endParaRPr>
          </a:p>
          <a:p>
            <a:r>
              <a:rPr lang="en-US" dirty="0"/>
              <a:t>Describe the requirements for interoperability in distributed simulation</a:t>
            </a:r>
          </a:p>
          <a:p>
            <a:r>
              <a:rPr lang="en-US" dirty="0"/>
              <a:t>Explain the principles of the HLA standard</a:t>
            </a:r>
          </a:p>
          <a:p>
            <a:r>
              <a:rPr lang="en-US" dirty="0"/>
              <a:t>Explain how the HLA standard is used for distributed training purposes</a:t>
            </a:r>
          </a:p>
          <a:p>
            <a:r>
              <a:rPr lang="en-US" dirty="0"/>
              <a:t>Describe the new features of HLA 4</a:t>
            </a:r>
          </a:p>
          <a:p>
            <a:r>
              <a:rPr lang="en-US" dirty="0"/>
              <a:t>Describe some common Federation Object Models (FOMs) for defense training</a:t>
            </a:r>
          </a:p>
        </p:txBody>
      </p:sp>
    </p:spTree>
    <p:extLst>
      <p:ext uri="{BB962C8B-B14F-4D97-AF65-F5344CB8AC3E}">
        <p14:creationId xmlns:p14="http://schemas.microsoft.com/office/powerpoint/2010/main" val="3813704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0303" y="1526127"/>
            <a:ext cx="10363200" cy="1470025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7" charset="-128"/>
              </a:rPr>
              <a:t>Questions?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6045" y="358405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7" charset="-128"/>
              </a:rPr>
              <a:t> </a:t>
            </a: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660400" y="3782489"/>
            <a:ext cx="4298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Björn Möller</a:t>
            </a:r>
          </a:p>
          <a:p>
            <a:endParaRPr lang="en-US" dirty="0"/>
          </a:p>
          <a:p>
            <a:r>
              <a:rPr lang="en-US" dirty="0"/>
              <a:t>Fredrik Antelius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356128" y="3782489"/>
            <a:ext cx="53532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Bjorn.Moller@pitch.se</a:t>
            </a:r>
          </a:p>
          <a:p>
            <a:endParaRPr lang="en-US" dirty="0"/>
          </a:p>
          <a:p>
            <a:r>
              <a:rPr lang="en-US" dirty="0"/>
              <a:t>Fredrik.Antelius@pitch.se</a:t>
            </a:r>
          </a:p>
        </p:txBody>
      </p:sp>
    </p:spTree>
    <p:extLst>
      <p:ext uri="{BB962C8B-B14F-4D97-AF65-F5344CB8AC3E}">
        <p14:creationId xmlns:p14="http://schemas.microsoft.com/office/powerpoint/2010/main" val="414793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2F13-20EE-5D4C-BE84-6EEFB563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Overview of HLA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9518C-0DF8-1441-95B3-5438774C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3382338"/>
            <a:ext cx="10928350" cy="2561262"/>
          </a:xfrm>
        </p:spPr>
        <p:txBody>
          <a:bodyPr/>
          <a:lstStyle/>
          <a:p>
            <a:r>
              <a:rPr lang="en-US" dirty="0"/>
              <a:t>Connect simulations running on different hosts</a:t>
            </a:r>
          </a:p>
          <a:p>
            <a:r>
              <a:rPr lang="en-US" dirty="0"/>
              <a:t>Services for information exchange using publish-subscribe and filtering</a:t>
            </a:r>
          </a:p>
          <a:p>
            <a:r>
              <a:rPr lang="en-US" dirty="0"/>
              <a:t>Services for synchronization of startup, execution and simulation time</a:t>
            </a:r>
          </a:p>
          <a:p>
            <a:r>
              <a:rPr lang="en-US" dirty="0"/>
              <a:t>Services for managing and monitoring the simulations</a:t>
            </a:r>
          </a:p>
          <a:p>
            <a:r>
              <a:rPr lang="en-US" dirty="0"/>
              <a:t>Support for object models for different domains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9706D-0159-3244-84F6-0AEB8A5BC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066" y="1891182"/>
            <a:ext cx="1051467" cy="1051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BD6F7-ACA2-6349-9426-4FE3C8863A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20" y="1675359"/>
            <a:ext cx="1483112" cy="1483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3E30A-58F7-F348-B439-6564934579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05" y="1856876"/>
            <a:ext cx="2140794" cy="1120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D4A46-D835-324B-8D12-DE654B19BE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278" y="1856876"/>
            <a:ext cx="2140794" cy="11200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9BBDD2-FBDB-FB46-9C66-74B042FD31CF}"/>
              </a:ext>
            </a:extLst>
          </p:cNvPr>
          <p:cNvCxnSpPr>
            <a:cxnSpLocks/>
          </p:cNvCxnSpPr>
          <p:nvPr/>
        </p:nvCxnSpPr>
        <p:spPr bwMode="auto">
          <a:xfrm>
            <a:off x="1335024" y="3084873"/>
            <a:ext cx="26564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270160-5B16-5D4F-BB47-591D77383F5E}"/>
              </a:ext>
            </a:extLst>
          </p:cNvPr>
          <p:cNvGrpSpPr/>
          <p:nvPr/>
        </p:nvGrpSpPr>
        <p:grpSpPr>
          <a:xfrm>
            <a:off x="4773168" y="1993243"/>
            <a:ext cx="801624" cy="847344"/>
            <a:chOff x="6181344" y="1426464"/>
            <a:chExt cx="801624" cy="847344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201CCE3E-FF22-E54F-B9A7-8A2789CC92A6}"/>
                </a:ext>
              </a:extLst>
            </p:cNvPr>
            <p:cNvSpPr/>
            <p:nvPr/>
          </p:nvSpPr>
          <p:spPr bwMode="auto">
            <a:xfrm>
              <a:off x="6181344" y="1426464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10EB7296-2417-D04F-840E-1F768D23FFDA}"/>
                </a:ext>
              </a:extLst>
            </p:cNvPr>
            <p:cNvSpPr/>
            <p:nvPr/>
          </p:nvSpPr>
          <p:spPr bwMode="auto">
            <a:xfrm rot="10800000">
              <a:off x="6187440" y="1862328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139D1-1BB4-184B-9022-5C716D6D1132}"/>
              </a:ext>
            </a:extLst>
          </p:cNvPr>
          <p:cNvSpPr/>
          <p:nvPr/>
        </p:nvSpPr>
        <p:spPr bwMode="auto">
          <a:xfrm>
            <a:off x="9065752" y="2286000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DA7847-2D55-CC4F-91C1-3D946943727B}"/>
              </a:ext>
            </a:extLst>
          </p:cNvPr>
          <p:cNvSpPr/>
          <p:nvPr/>
        </p:nvSpPr>
        <p:spPr bwMode="auto">
          <a:xfrm>
            <a:off x="9982200" y="1880616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C9C35D-12B5-064C-B5D2-C0AB84FAD7F2}"/>
              </a:ext>
            </a:extLst>
          </p:cNvPr>
          <p:cNvSpPr/>
          <p:nvPr/>
        </p:nvSpPr>
        <p:spPr bwMode="auto">
          <a:xfrm>
            <a:off x="9982200" y="2289048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C478AC-C119-4B40-99EC-EEDD27F4C238}"/>
              </a:ext>
            </a:extLst>
          </p:cNvPr>
          <p:cNvSpPr/>
          <p:nvPr/>
        </p:nvSpPr>
        <p:spPr bwMode="auto">
          <a:xfrm>
            <a:off x="9982200" y="2697480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4808DC-143B-A644-A1D9-7E0ABECF9E70}"/>
              </a:ext>
            </a:extLst>
          </p:cNvPr>
          <p:cNvCxnSpPr>
            <a:stCxn id="16" idx="3"/>
            <a:endCxn id="17" idx="1"/>
          </p:cNvCxnSpPr>
          <p:nvPr/>
        </p:nvCxnSpPr>
        <p:spPr bwMode="auto">
          <a:xfrm flipV="1">
            <a:off x="9660112" y="2004060"/>
            <a:ext cx="322088" cy="40538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0895AA-2308-934C-9107-DE37F4B2DC10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9660112" y="2409444"/>
            <a:ext cx="322088" cy="4114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E15C4F-B98F-834C-B4FD-F46F2136DF3D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 bwMode="auto">
          <a:xfrm>
            <a:off x="9660112" y="2409444"/>
            <a:ext cx="322088" cy="304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EEB7C2-068B-9B49-8E5D-1DC3C72A8252}"/>
              </a:ext>
            </a:extLst>
          </p:cNvPr>
          <p:cNvSpPr txBox="1"/>
          <p:nvPr/>
        </p:nvSpPr>
        <p:spPr>
          <a:xfrm>
            <a:off x="2231946" y="1131998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Connect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721EDE-C30D-BB48-8264-303F2E8EFDA1}"/>
              </a:ext>
            </a:extLst>
          </p:cNvPr>
          <p:cNvSpPr txBox="1"/>
          <p:nvPr/>
        </p:nvSpPr>
        <p:spPr>
          <a:xfrm>
            <a:off x="4512317" y="1008888"/>
            <a:ext cx="1216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Exchange</a:t>
            </a:r>
          </a:p>
          <a:p>
            <a:pPr algn="ctr"/>
            <a:r>
              <a:rPr lang="en-US" sz="1600" dirty="0"/>
              <a:t>information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229EE-3E8F-BA47-B47B-5168C67DA0E1}"/>
              </a:ext>
            </a:extLst>
          </p:cNvPr>
          <p:cNvSpPr txBox="1"/>
          <p:nvPr/>
        </p:nvSpPr>
        <p:spPr>
          <a:xfrm>
            <a:off x="5962456" y="1131998"/>
            <a:ext cx="1263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Synchronize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81EE28-D967-E64C-B397-724F1C7DC369}"/>
              </a:ext>
            </a:extLst>
          </p:cNvPr>
          <p:cNvSpPr txBox="1"/>
          <p:nvPr/>
        </p:nvSpPr>
        <p:spPr>
          <a:xfrm>
            <a:off x="7547891" y="1008888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Manage &amp;</a:t>
            </a:r>
          </a:p>
          <a:p>
            <a:pPr algn="ctr"/>
            <a:r>
              <a:rPr lang="en-US" sz="1600" dirty="0"/>
              <a:t>Monitor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5C1314-A0E0-0643-9226-FBF37ABC9B08}"/>
              </a:ext>
            </a:extLst>
          </p:cNvPr>
          <p:cNvSpPr txBox="1"/>
          <p:nvPr/>
        </p:nvSpPr>
        <p:spPr>
          <a:xfrm>
            <a:off x="9332164" y="1008888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Object</a:t>
            </a:r>
            <a:br>
              <a:rPr lang="en-US" sz="1600" dirty="0"/>
            </a:br>
            <a:r>
              <a:rPr lang="en-US" sz="1600" dirty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70495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C35D-EECE-FF47-9BE1-AFBB95FC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/>
          <a:p>
            <a:r>
              <a:rPr lang="en-US" dirty="0"/>
              <a:t>HLA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16CD-61AF-DB4D-BD62-7D9D0F26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25" y="3252860"/>
            <a:ext cx="10928350" cy="26907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HLA was initiated in the US DoD in the early 1990s</a:t>
            </a:r>
          </a:p>
          <a:p>
            <a:r>
              <a:rPr lang="en-US" dirty="0"/>
              <a:t>After developing several proto-federations, HLA 1.3 was released in 1998</a:t>
            </a:r>
          </a:p>
          <a:p>
            <a:r>
              <a:rPr lang="en-US" dirty="0"/>
              <a:t>It was brought to open standardization through IEEE, resulting in </a:t>
            </a:r>
            <a:br>
              <a:rPr lang="en-US" dirty="0"/>
            </a:br>
            <a:r>
              <a:rPr lang="en-US" dirty="0"/>
              <a:t>HLA IEEE 1516-2000</a:t>
            </a:r>
          </a:p>
          <a:p>
            <a:r>
              <a:rPr lang="en-US" dirty="0"/>
              <a:t>The standard was updated in 2010 with several new features – “HLA Evolved”</a:t>
            </a:r>
          </a:p>
          <a:p>
            <a:r>
              <a:rPr lang="en-US" dirty="0"/>
              <a:t>The standard is currently under revision – “HLA 4”</a:t>
            </a:r>
          </a:p>
          <a:p>
            <a:pPr lvl="1"/>
            <a:r>
              <a:rPr lang="en-US" dirty="0"/>
              <a:t>Passed balloting 2023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45CEC2-E8A3-D248-A5DA-D4095AD6F7E9}"/>
              </a:ext>
            </a:extLst>
          </p:cNvPr>
          <p:cNvCxnSpPr>
            <a:cxnSpLocks/>
          </p:cNvCxnSpPr>
          <p:nvPr/>
        </p:nvCxnSpPr>
        <p:spPr bwMode="auto">
          <a:xfrm>
            <a:off x="3721608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8CD763-00D4-0045-B758-78F2A7A0F343}"/>
              </a:ext>
            </a:extLst>
          </p:cNvPr>
          <p:cNvCxnSpPr>
            <a:cxnSpLocks/>
          </p:cNvCxnSpPr>
          <p:nvPr/>
        </p:nvCxnSpPr>
        <p:spPr bwMode="auto">
          <a:xfrm>
            <a:off x="4883506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3A631D-AF24-0243-A211-69FEA3510ED9}"/>
              </a:ext>
            </a:extLst>
          </p:cNvPr>
          <p:cNvCxnSpPr>
            <a:cxnSpLocks/>
          </p:cNvCxnSpPr>
          <p:nvPr/>
        </p:nvCxnSpPr>
        <p:spPr bwMode="auto">
          <a:xfrm>
            <a:off x="6045404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7F899-5869-DE4D-AEBE-9E106DD0DA9F}"/>
              </a:ext>
            </a:extLst>
          </p:cNvPr>
          <p:cNvCxnSpPr>
            <a:cxnSpLocks/>
          </p:cNvCxnSpPr>
          <p:nvPr/>
        </p:nvCxnSpPr>
        <p:spPr bwMode="auto">
          <a:xfrm>
            <a:off x="7207302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6AEB4-CB87-FB43-8C48-2686F0F97AEC}"/>
              </a:ext>
            </a:extLst>
          </p:cNvPr>
          <p:cNvCxnSpPr>
            <a:cxnSpLocks/>
          </p:cNvCxnSpPr>
          <p:nvPr/>
        </p:nvCxnSpPr>
        <p:spPr bwMode="auto">
          <a:xfrm>
            <a:off x="8369200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09E53C-0DA2-0A47-9EF7-65C24DFB37E7}"/>
              </a:ext>
            </a:extLst>
          </p:cNvPr>
          <p:cNvCxnSpPr>
            <a:cxnSpLocks/>
          </p:cNvCxnSpPr>
          <p:nvPr/>
        </p:nvCxnSpPr>
        <p:spPr bwMode="auto">
          <a:xfrm>
            <a:off x="9531096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ight Arrow 3">
            <a:extLst>
              <a:ext uri="{FF2B5EF4-FFF2-40B4-BE49-F238E27FC236}">
                <a16:creationId xmlns:a16="http://schemas.microsoft.com/office/drawing/2014/main" id="{D0793C33-9878-E24E-A745-5B23777AAA07}"/>
              </a:ext>
            </a:extLst>
          </p:cNvPr>
          <p:cNvSpPr/>
          <p:nvPr/>
        </p:nvSpPr>
        <p:spPr bwMode="auto">
          <a:xfrm>
            <a:off x="2761488" y="1975104"/>
            <a:ext cx="7955280" cy="749808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7C8F2-32AC-3A42-B423-BD13BA1A6A01}"/>
              </a:ext>
            </a:extLst>
          </p:cNvPr>
          <p:cNvSpPr txBox="1"/>
          <p:nvPr/>
        </p:nvSpPr>
        <p:spPr>
          <a:xfrm>
            <a:off x="3410712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14195-4FF0-0344-9E5F-1243AAD8054B}"/>
              </a:ext>
            </a:extLst>
          </p:cNvPr>
          <p:cNvSpPr txBox="1"/>
          <p:nvPr/>
        </p:nvSpPr>
        <p:spPr>
          <a:xfrm>
            <a:off x="4568952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B0C26-1AB6-F646-9BC3-264845648176}"/>
              </a:ext>
            </a:extLst>
          </p:cNvPr>
          <p:cNvSpPr txBox="1"/>
          <p:nvPr/>
        </p:nvSpPr>
        <p:spPr>
          <a:xfrm>
            <a:off x="5736336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D1DC79-6777-964F-9D01-587CFE4FA05C}"/>
              </a:ext>
            </a:extLst>
          </p:cNvPr>
          <p:cNvSpPr txBox="1"/>
          <p:nvPr/>
        </p:nvSpPr>
        <p:spPr>
          <a:xfrm>
            <a:off x="6903720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BC27B-1F0D-8F40-9748-8D6C5A6E07A7}"/>
              </a:ext>
            </a:extLst>
          </p:cNvPr>
          <p:cNvSpPr txBox="1"/>
          <p:nvPr/>
        </p:nvSpPr>
        <p:spPr>
          <a:xfrm>
            <a:off x="8071104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1DB757-007F-D745-A15F-D29C7325A1DA}"/>
              </a:ext>
            </a:extLst>
          </p:cNvPr>
          <p:cNvSpPr txBox="1"/>
          <p:nvPr/>
        </p:nvSpPr>
        <p:spPr>
          <a:xfrm>
            <a:off x="9238488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5B39EB-66D0-094E-8200-6E991552377E}"/>
              </a:ext>
            </a:extLst>
          </p:cNvPr>
          <p:cNvSpPr txBox="1"/>
          <p:nvPr/>
        </p:nvSpPr>
        <p:spPr>
          <a:xfrm>
            <a:off x="3337560" y="1133856"/>
            <a:ext cx="98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DMSO</a:t>
            </a:r>
            <a:br>
              <a:rPr lang="en-US" sz="1800" dirty="0"/>
            </a:br>
            <a:r>
              <a:rPr lang="en-US" sz="1800" dirty="0"/>
              <a:t>HLA 1.3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3BE02-4C7C-FC46-A8DA-CA08536135C6}"/>
              </a:ext>
            </a:extLst>
          </p:cNvPr>
          <p:cNvSpPr txBox="1"/>
          <p:nvPr/>
        </p:nvSpPr>
        <p:spPr>
          <a:xfrm>
            <a:off x="4230624" y="1133856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E00F13-2F7E-5541-AD1A-394AF40527EA}"/>
              </a:ext>
            </a:extLst>
          </p:cNvPr>
          <p:cNvSpPr txBox="1"/>
          <p:nvPr/>
        </p:nvSpPr>
        <p:spPr>
          <a:xfrm>
            <a:off x="6383864" y="987552"/>
            <a:ext cx="1631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1516-2010</a:t>
            </a:r>
          </a:p>
          <a:p>
            <a:pPr algn="ctr"/>
            <a:r>
              <a:rPr lang="en-US" sz="1800" dirty="0"/>
              <a:t>“HLA Evolved”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3A760D-E65B-9249-BEEB-3C69A20B6509}"/>
              </a:ext>
            </a:extLst>
          </p:cNvPr>
          <p:cNvSpPr txBox="1"/>
          <p:nvPr/>
        </p:nvSpPr>
        <p:spPr>
          <a:xfrm>
            <a:off x="9147991" y="987552"/>
            <a:ext cx="1268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1516-202x</a:t>
            </a:r>
          </a:p>
          <a:p>
            <a:pPr algn="ctr"/>
            <a:r>
              <a:rPr lang="en-US" sz="1800" dirty="0"/>
              <a:t>”HLA 4”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170F91-209E-8941-92EF-64BEC0EBB0BA}"/>
              </a:ext>
            </a:extLst>
          </p:cNvPr>
          <p:cNvSpPr txBox="1"/>
          <p:nvPr/>
        </p:nvSpPr>
        <p:spPr>
          <a:xfrm>
            <a:off x="1068838" y="1112520"/>
            <a:ext cx="944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(HLA 1.0)</a:t>
            </a:r>
          </a:p>
          <a:p>
            <a:pPr algn="ctr"/>
            <a:r>
              <a:rPr lang="en-US" sz="1400" dirty="0"/>
              <a:t>(HLA 1.1)</a:t>
            </a:r>
            <a:br>
              <a:rPr lang="en-US" sz="1400" dirty="0"/>
            </a:br>
            <a:r>
              <a:rPr lang="en-US" sz="1400" dirty="0"/>
              <a:t>(HLA 1.2)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A6CBFA-D3F8-6E44-A3D1-F45C1D88D1DB}"/>
              </a:ext>
            </a:extLst>
          </p:cNvPr>
          <p:cNvSpPr/>
          <p:nvPr/>
        </p:nvSpPr>
        <p:spPr bwMode="auto">
          <a:xfrm>
            <a:off x="82296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B5E759-5CBB-744C-9889-B4611F9A86CA}"/>
              </a:ext>
            </a:extLst>
          </p:cNvPr>
          <p:cNvSpPr/>
          <p:nvPr/>
        </p:nvSpPr>
        <p:spPr bwMode="auto">
          <a:xfrm>
            <a:off x="134112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0C9CAF-CAD8-C141-B22D-E410B79FDD72}"/>
              </a:ext>
            </a:extLst>
          </p:cNvPr>
          <p:cNvSpPr/>
          <p:nvPr/>
        </p:nvSpPr>
        <p:spPr bwMode="auto">
          <a:xfrm>
            <a:off x="185928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33B5FE-5B07-0F44-9064-B53D76E73946}"/>
              </a:ext>
            </a:extLst>
          </p:cNvPr>
          <p:cNvSpPr/>
          <p:nvPr/>
        </p:nvSpPr>
        <p:spPr bwMode="auto">
          <a:xfrm>
            <a:off x="827391" y="2379132"/>
            <a:ext cx="1490472" cy="1828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3FB058-336A-4B4A-93B8-D8E77BB04B2A}"/>
              </a:ext>
            </a:extLst>
          </p:cNvPr>
          <p:cNvCxnSpPr>
            <a:stCxn id="24" idx="4"/>
          </p:cNvCxnSpPr>
          <p:nvPr/>
        </p:nvCxnSpPr>
        <p:spPr bwMode="auto">
          <a:xfrm>
            <a:off x="1051560" y="2276037"/>
            <a:ext cx="189" cy="962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A45BE6-B1A3-2046-B81E-9C207D5910C4}"/>
              </a:ext>
            </a:extLst>
          </p:cNvPr>
          <p:cNvCxnSpPr>
            <a:cxnSpLocks/>
            <a:stCxn id="25" idx="4"/>
            <a:endCxn id="27" idx="0"/>
          </p:cNvCxnSpPr>
          <p:nvPr/>
        </p:nvCxnSpPr>
        <p:spPr bwMode="auto">
          <a:xfrm>
            <a:off x="1569720" y="2276037"/>
            <a:ext cx="2907" cy="1030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E13906-36E3-274A-B129-190982D8ECC7}"/>
              </a:ext>
            </a:extLst>
          </p:cNvPr>
          <p:cNvCxnSpPr>
            <a:cxnSpLocks/>
            <a:stCxn id="26" idx="4"/>
          </p:cNvCxnSpPr>
          <p:nvPr/>
        </p:nvCxnSpPr>
        <p:spPr bwMode="auto">
          <a:xfrm>
            <a:off x="2087880" y="2276037"/>
            <a:ext cx="0" cy="10680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F7A82BC-36E8-454D-9709-4B4BB9450315}"/>
              </a:ext>
            </a:extLst>
          </p:cNvPr>
          <p:cNvSpPr txBox="1"/>
          <p:nvPr/>
        </p:nvSpPr>
        <p:spPr>
          <a:xfrm>
            <a:off x="792872" y="2561105"/>
            <a:ext cx="1546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Proto-federations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12893B-354A-7449-9FD1-725A25EDDC79}"/>
              </a:ext>
            </a:extLst>
          </p:cNvPr>
          <p:cNvSpPr txBox="1"/>
          <p:nvPr/>
        </p:nvSpPr>
        <p:spPr>
          <a:xfrm>
            <a:off x="2752344" y="9875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01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9AEE8-B274-41C2-1420-026EB05F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807E4-CB14-94A7-E433-3692984272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0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FA47EC-0465-9F2C-73FF-E5EAA7FAC2B6}"/>
              </a:ext>
            </a:extLst>
          </p:cNvPr>
          <p:cNvSpPr txBox="1"/>
          <p:nvPr/>
        </p:nvSpPr>
        <p:spPr>
          <a:xfrm>
            <a:off x="904461" y="175914"/>
            <a:ext cx="3624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800" dirty="0"/>
              <a:t>What’s new in HLA 4?</a:t>
            </a:r>
          </a:p>
        </p:txBody>
      </p:sp>
    </p:spTree>
    <p:extLst>
      <p:ext uri="{BB962C8B-B14F-4D97-AF65-F5344CB8AC3E}">
        <p14:creationId xmlns:p14="http://schemas.microsoft.com/office/powerpoint/2010/main" val="379732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dirty="0"/>
              <a:t>Key HLA Concepts</a:t>
            </a:r>
          </a:p>
        </p:txBody>
      </p:sp>
      <p:sp>
        <p:nvSpPr>
          <p:cNvPr id="45060" name="Rectangle 15"/>
          <p:cNvSpPr>
            <a:spLocks noGrp="1" noChangeArrowheads="1"/>
          </p:cNvSpPr>
          <p:nvPr>
            <p:ph sz="quarter" idx="11"/>
          </p:nvPr>
        </p:nvSpPr>
        <p:spPr>
          <a:xfrm>
            <a:off x="479425" y="3429000"/>
            <a:ext cx="11250613" cy="2692400"/>
          </a:xfrm>
        </p:spPr>
        <p:txBody>
          <a:bodyPr/>
          <a:lstStyle/>
          <a:p>
            <a:r>
              <a:rPr lang="en-US" dirty="0"/>
              <a:t>Each participating member is called a </a:t>
            </a:r>
            <a:r>
              <a:rPr lang="en-US" u="sng" dirty="0"/>
              <a:t>Federate</a:t>
            </a:r>
          </a:p>
          <a:p>
            <a:r>
              <a:rPr lang="en-US" dirty="0"/>
              <a:t>Information is exchanged using a </a:t>
            </a:r>
            <a:r>
              <a:rPr lang="en-US" u="sng" dirty="0"/>
              <a:t>Runtime Infrastructure </a:t>
            </a:r>
            <a:r>
              <a:rPr lang="en-US" dirty="0"/>
              <a:t>(RTI)</a:t>
            </a:r>
          </a:p>
          <a:p>
            <a:r>
              <a:rPr lang="en-US" dirty="0"/>
              <a:t>The information exchange follows a </a:t>
            </a:r>
            <a:r>
              <a:rPr lang="en-US" u="sng" dirty="0"/>
              <a:t>Federation Object Model </a:t>
            </a:r>
            <a:r>
              <a:rPr lang="en-US" dirty="0"/>
              <a:t>(FOM)</a:t>
            </a:r>
          </a:p>
          <a:p>
            <a:r>
              <a:rPr lang="en-US" dirty="0"/>
              <a:t>The federates together with the FOM and the RTI are called a </a:t>
            </a:r>
            <a:r>
              <a:rPr lang="en-US" u="sng" dirty="0"/>
              <a:t>Federation</a:t>
            </a:r>
          </a:p>
          <a:p>
            <a:r>
              <a:rPr lang="en-US" dirty="0"/>
              <a:t>A session with a federation is called a </a:t>
            </a:r>
            <a:r>
              <a:rPr lang="en-US" u="sng" dirty="0"/>
              <a:t>Federation Execution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090738" y="2567209"/>
            <a:ext cx="5181600" cy="60007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Runtime Infrastructure (RTI)</a:t>
            </a:r>
            <a:endParaRPr lang="en-US" sz="1800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6448425" y="202428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3038475" y="202745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4695825" y="203063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 dirty="0"/>
          </a:p>
        </p:txBody>
      </p:sp>
      <p:sp>
        <p:nvSpPr>
          <p:cNvPr id="45065" name="Oval 10"/>
          <p:cNvSpPr>
            <a:spLocks noChangeArrowheads="1"/>
          </p:cNvSpPr>
          <p:nvPr/>
        </p:nvSpPr>
        <p:spPr bwMode="auto">
          <a:xfrm>
            <a:off x="2319339" y="1186083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A</a:t>
            </a:r>
          </a:p>
        </p:txBody>
      </p:sp>
      <p:sp>
        <p:nvSpPr>
          <p:cNvPr id="45066" name="Oval 13"/>
          <p:cNvSpPr>
            <a:spLocks noChangeArrowheads="1"/>
          </p:cNvSpPr>
          <p:nvPr/>
        </p:nvSpPr>
        <p:spPr bwMode="auto">
          <a:xfrm>
            <a:off x="3981450" y="1186083"/>
            <a:ext cx="1462088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B</a:t>
            </a:r>
          </a:p>
        </p:txBody>
      </p:sp>
      <p:sp>
        <p:nvSpPr>
          <p:cNvPr id="45067" name="Oval 14"/>
          <p:cNvSpPr>
            <a:spLocks noChangeArrowheads="1"/>
          </p:cNvSpPr>
          <p:nvPr/>
        </p:nvSpPr>
        <p:spPr bwMode="auto">
          <a:xfrm>
            <a:off x="5672139" y="1186083"/>
            <a:ext cx="1462087" cy="8382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dirty="0"/>
              <a:t>Federate C</a:t>
            </a:r>
          </a:p>
        </p:txBody>
      </p:sp>
      <p:sp>
        <p:nvSpPr>
          <p:cNvPr id="45068" name="AutoShape 16"/>
          <p:cNvSpPr>
            <a:spLocks noChangeArrowheads="1"/>
          </p:cNvSpPr>
          <p:nvPr/>
        </p:nvSpPr>
        <p:spPr bwMode="auto">
          <a:xfrm>
            <a:off x="7850189" y="1280160"/>
            <a:ext cx="3031171" cy="1828800"/>
          </a:xfrm>
          <a:prstGeom prst="foldedCorner">
            <a:avLst>
              <a:gd name="adj" fmla="val 12500"/>
            </a:avLst>
          </a:prstGeom>
          <a:solidFill>
            <a:srgbClr val="7030A0"/>
          </a:solidFill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1400" dirty="0"/>
              <a:t>Federation Object Model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&lt;FOM&gt;</a:t>
            </a:r>
          </a:p>
          <a:p>
            <a:r>
              <a:rPr lang="en-US" sz="1400" dirty="0"/>
              <a:t>  &lt;Shared object classes&gt;</a:t>
            </a:r>
          </a:p>
          <a:p>
            <a:r>
              <a:rPr lang="en-US" sz="1400" dirty="0"/>
              <a:t>  &lt;Shared interaction classes&gt;</a:t>
            </a:r>
          </a:p>
          <a:p>
            <a:r>
              <a:rPr lang="en-US" sz="1400" dirty="0"/>
              <a:t>  &lt;More&gt;</a:t>
            </a:r>
          </a:p>
          <a:p>
            <a:r>
              <a:rPr lang="en-US" sz="1400" dirty="0"/>
              <a:t>&lt;/FOM&gt;</a:t>
            </a:r>
          </a:p>
        </p:txBody>
      </p:sp>
    </p:spTree>
    <p:extLst>
      <p:ext uri="{BB962C8B-B14F-4D97-AF65-F5344CB8AC3E}">
        <p14:creationId xmlns:p14="http://schemas.microsoft.com/office/powerpoint/2010/main" val="92049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A3A79B-CB8F-AD75-30E9-615D21C7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HLA for LVC Platform Training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20ADE-658B-8994-D84A-0555F2921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53389"/>
            <a:ext cx="6710263" cy="5208263"/>
          </a:xfrm>
        </p:spPr>
        <p:txBody>
          <a:bodyPr/>
          <a:lstStyle/>
          <a:p>
            <a:r>
              <a:rPr lang="en-US" sz="2400"/>
              <a:t>Purpose: </a:t>
            </a:r>
          </a:p>
          <a:p>
            <a:pPr lvl="1"/>
            <a:r>
              <a:rPr lang="en-US" sz="2000"/>
              <a:t>Platform training, communication skills, joint and combined exercises, mission rehearsal, etc</a:t>
            </a:r>
          </a:p>
          <a:p>
            <a:r>
              <a:rPr lang="en-US" sz="2400"/>
              <a:t>Federates: </a:t>
            </a:r>
          </a:p>
          <a:p>
            <a:pPr lvl="1"/>
            <a:r>
              <a:rPr lang="en-US" sz="2000"/>
              <a:t>Platform simulators, radio simulations, sensor simulations, visualizers/viewers, data loggers</a:t>
            </a:r>
          </a:p>
          <a:p>
            <a:r>
              <a:rPr lang="en-US" sz="2400"/>
              <a:t>Sample FOMs: </a:t>
            </a:r>
          </a:p>
          <a:p>
            <a:pPr lvl="1"/>
            <a:r>
              <a:rPr lang="en-US" sz="2000"/>
              <a:t>Platforms, Warfare, Radio, Tactical Data Links (Link 16), Weather, Radar, Jamming, IFF, Enumerations (platform types), laser engagement</a:t>
            </a:r>
          </a:p>
          <a:p>
            <a:r>
              <a:rPr lang="en-US" sz="2400"/>
              <a:t>Examples:</a:t>
            </a:r>
          </a:p>
          <a:p>
            <a:pPr lvl="1"/>
            <a:r>
              <a:rPr lang="en-US" sz="2000"/>
              <a:t>UK Royal Air Force “Gladiator”</a:t>
            </a:r>
            <a:endParaRPr lang="en-US"/>
          </a:p>
          <a:p>
            <a:pPr lvl="1"/>
            <a:r>
              <a:rPr lang="en-US" sz="2000"/>
              <a:t>US Navy Continuous Training Environment</a:t>
            </a:r>
          </a:p>
        </p:txBody>
      </p:sp>
      <p:pic>
        <p:nvPicPr>
          <p:cNvPr id="7" name="Picture 6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CFF47D30-7BB4-8F69-F15C-798BC9149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356333" y="1162718"/>
            <a:ext cx="2745675" cy="23967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4" descr="A fighter jet sitting on top of a runway&#10;&#10;Description automatically generated">
            <a:extLst>
              <a:ext uri="{FF2B5EF4-FFF2-40B4-BE49-F238E27FC236}">
                <a16:creationId xmlns:a16="http://schemas.microsoft.com/office/drawing/2014/main" id="{469A1141-75BF-84B7-02D3-7DB5070318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6333" y="3739614"/>
            <a:ext cx="2745675" cy="23967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470298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6587</TotalTime>
  <Words>3278</Words>
  <Application>Microsoft Macintosh PowerPoint</Application>
  <PresentationFormat>Widescreen</PresentationFormat>
  <Paragraphs>698</Paragraphs>
  <Slides>46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Arial Narrow</vt:lpstr>
      <vt:lpstr>Calibri</vt:lpstr>
      <vt:lpstr>Tahoma</vt:lpstr>
      <vt:lpstr>Times New Roman</vt:lpstr>
      <vt:lpstr>Wingdings</vt:lpstr>
      <vt:lpstr>Blends</vt:lpstr>
      <vt:lpstr>PowerPoint Presentation</vt:lpstr>
      <vt:lpstr>Agenda</vt:lpstr>
      <vt:lpstr>Learning Objectives</vt:lpstr>
      <vt:lpstr>Purpose of HLA</vt:lpstr>
      <vt:lpstr>Overview of HLA Capabilities</vt:lpstr>
      <vt:lpstr>HLA Timeline</vt:lpstr>
      <vt:lpstr>PowerPoint Presentation</vt:lpstr>
      <vt:lpstr>Key HLA Concepts</vt:lpstr>
      <vt:lpstr>HLA for LVC Platform Training</vt:lpstr>
      <vt:lpstr>HLA for Command and Control Training</vt:lpstr>
      <vt:lpstr>HLA for Space Simulation</vt:lpstr>
      <vt:lpstr>HLA Services</vt:lpstr>
      <vt:lpstr>Objects vs. Interactions</vt:lpstr>
      <vt:lpstr>HLA uses the Publish/Subscribe Pattern</vt:lpstr>
      <vt:lpstr>Overview of Federation Execution Lifecycle</vt:lpstr>
      <vt:lpstr>Federation Management</vt:lpstr>
      <vt:lpstr>Declaration Management</vt:lpstr>
      <vt:lpstr>Object Management</vt:lpstr>
      <vt:lpstr>Ownership Management</vt:lpstr>
      <vt:lpstr>Time Management</vt:lpstr>
      <vt:lpstr>Data Distribution Management</vt:lpstr>
      <vt:lpstr>HLA Fault Tolerance</vt:lpstr>
      <vt:lpstr>Object Model Template – Minimal Version</vt:lpstr>
      <vt:lpstr>Object Class Structure Table Example</vt:lpstr>
      <vt:lpstr>Object Model Template – Full Version</vt:lpstr>
      <vt:lpstr>FOM Modules</vt:lpstr>
      <vt:lpstr>FOM Module Example</vt:lpstr>
      <vt:lpstr>Common Aerospace and Defense FOMs</vt:lpstr>
      <vt:lpstr>Cyber Data Exchange Model (DEM) and Federation Object Model (FOM)</vt:lpstr>
      <vt:lpstr>Important New Features in HLA 4</vt:lpstr>
      <vt:lpstr>Object Modeling: Directed Interactions</vt:lpstr>
      <vt:lpstr>Object Modeling: Easier to Extend Models</vt:lpstr>
      <vt:lpstr>Scalability: Improved DDM</vt:lpstr>
      <vt:lpstr>Federate Authentication</vt:lpstr>
      <vt:lpstr>Federate Protocol</vt:lpstr>
      <vt:lpstr>Deployment Examples: Cloud and Live Training</vt:lpstr>
      <vt:lpstr>HLA 4 Based Architecture for Cloud, Scalability and MSaaS</vt:lpstr>
      <vt:lpstr>More New Features in HLA 4</vt:lpstr>
      <vt:lpstr>HLA and LVC – Gateways</vt:lpstr>
      <vt:lpstr>HLA and Performance</vt:lpstr>
      <vt:lpstr>HLA and Tools</vt:lpstr>
      <vt:lpstr>HLA and Cross Domain Security/MLS</vt:lpstr>
      <vt:lpstr>HLA Benefits</vt:lpstr>
      <vt:lpstr>Additional Reading </vt:lpstr>
      <vt:lpstr>Learning Objectives Revisited</vt:lpstr>
      <vt:lpstr>Questions?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Björn Möller</cp:lastModifiedBy>
  <cp:revision>107</cp:revision>
  <cp:lastPrinted>1601-01-01T00:00:00Z</cp:lastPrinted>
  <dcterms:created xsi:type="dcterms:W3CDTF">2016-03-29T15:29:36Z</dcterms:created>
  <dcterms:modified xsi:type="dcterms:W3CDTF">2024-10-08T18:32:14Z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