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56"/>
  </p:notesMasterIdLst>
  <p:handoutMasterIdLst>
    <p:handoutMasterId r:id="rId57"/>
  </p:handoutMasterIdLst>
  <p:sldIdLst>
    <p:sldId id="289" r:id="rId5"/>
    <p:sldId id="332" r:id="rId6"/>
    <p:sldId id="290" r:id="rId7"/>
    <p:sldId id="303" r:id="rId8"/>
    <p:sldId id="305" r:id="rId9"/>
    <p:sldId id="306" r:id="rId10"/>
    <p:sldId id="309" r:id="rId11"/>
    <p:sldId id="331" r:id="rId12"/>
    <p:sldId id="310" r:id="rId13"/>
    <p:sldId id="330" r:id="rId14"/>
    <p:sldId id="307" r:id="rId15"/>
    <p:sldId id="318" r:id="rId16"/>
    <p:sldId id="312" r:id="rId17"/>
    <p:sldId id="313" r:id="rId18"/>
    <p:sldId id="311" r:id="rId19"/>
    <p:sldId id="314" r:id="rId20"/>
    <p:sldId id="316" r:id="rId21"/>
    <p:sldId id="315" r:id="rId22"/>
    <p:sldId id="317" r:id="rId23"/>
    <p:sldId id="349" r:id="rId24"/>
    <p:sldId id="321" r:id="rId25"/>
    <p:sldId id="350" r:id="rId26"/>
    <p:sldId id="320" r:id="rId27"/>
    <p:sldId id="342" r:id="rId28"/>
    <p:sldId id="343" r:id="rId29"/>
    <p:sldId id="344" r:id="rId30"/>
    <p:sldId id="345" r:id="rId31"/>
    <p:sldId id="346" r:id="rId32"/>
    <p:sldId id="347" r:id="rId33"/>
    <p:sldId id="359" r:id="rId34"/>
    <p:sldId id="360" r:id="rId35"/>
    <p:sldId id="348" r:id="rId36"/>
    <p:sldId id="325" r:id="rId37"/>
    <p:sldId id="334" r:id="rId38"/>
    <p:sldId id="335" r:id="rId39"/>
    <p:sldId id="336" r:id="rId40"/>
    <p:sldId id="337" r:id="rId41"/>
    <p:sldId id="338" r:id="rId42"/>
    <p:sldId id="351" r:id="rId43"/>
    <p:sldId id="354" r:id="rId44"/>
    <p:sldId id="352" r:id="rId45"/>
    <p:sldId id="353" r:id="rId46"/>
    <p:sldId id="355" r:id="rId47"/>
    <p:sldId id="356" r:id="rId48"/>
    <p:sldId id="357" r:id="rId49"/>
    <p:sldId id="328" r:id="rId50"/>
    <p:sldId id="358" r:id="rId51"/>
    <p:sldId id="323" r:id="rId52"/>
    <p:sldId id="326" r:id="rId53"/>
    <p:sldId id="327" r:id="rId54"/>
    <p:sldId id="333" r:id="rId55"/>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34422F-926C-7DE4-91DF-54A5D83C0DB1}" name="Tim Cooley" initials="TC" userId="f31dc9390bd38c4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CC00"/>
    <a:srgbClr val="00FF00"/>
    <a:srgbClr val="CC3300"/>
    <a:srgbClr val="22458A"/>
    <a:srgbClr val="2B56AB"/>
    <a:srgbClr val="3366CC"/>
    <a:srgbClr val="0066CC"/>
    <a:srgbClr val="F77B0B"/>
    <a:srgbClr val="B2F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B22E4D-F458-4108-B471-893D7A0C7C82}" v="4" dt="2024-10-04T16:00:13.4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17" autoAdjust="0"/>
    <p:restoredTop sz="94634" autoAdjust="0"/>
  </p:normalViewPr>
  <p:slideViewPr>
    <p:cSldViewPr snapToGrid="0">
      <p:cViewPr varScale="1">
        <p:scale>
          <a:sx n="86" d="100"/>
          <a:sy n="86" d="100"/>
        </p:scale>
        <p:origin x="2874"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5352"/>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9" name="Picture 28" descr="Text, logo&#10;&#10;Description automatically generated">
            <a:extLst>
              <a:ext uri="{FF2B5EF4-FFF2-40B4-BE49-F238E27FC236}">
                <a16:creationId xmlns:a16="http://schemas.microsoft.com/office/drawing/2014/main" id="{1268F2DD-8B4A-B745-B423-049FE7016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16639" y="6358423"/>
            <a:ext cx="1094689" cy="438303"/>
          </a:xfrm>
          <a:prstGeom prst="rect">
            <a:avLst/>
          </a:prstGeom>
        </p:spPr>
      </p:pic>
      <p:cxnSp>
        <p:nvCxnSpPr>
          <p:cNvPr id="2" name="Straight Connector 1">
            <a:extLst>
              <a:ext uri="{FF2B5EF4-FFF2-40B4-BE49-F238E27FC236}">
                <a16:creationId xmlns:a16="http://schemas.microsoft.com/office/drawing/2014/main" id="{763CD88B-3D8E-5930-8860-B89DE42D2953}"/>
              </a:ext>
            </a:extLst>
          </p:cNvPr>
          <p:cNvCxnSpPr/>
          <p:nvPr userDrawn="1"/>
        </p:nvCxnSpPr>
        <p:spPr bwMode="auto">
          <a:xfrm>
            <a:off x="0" y="1361190"/>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Picture 4">
            <a:extLst>
              <a:ext uri="{FF2B5EF4-FFF2-40B4-BE49-F238E27FC236}">
                <a16:creationId xmlns:a16="http://schemas.microsoft.com/office/drawing/2014/main" id="{C33F177E-FD1D-3429-0967-6E068024731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0" y="-16800"/>
            <a:ext cx="12192000" cy="1362456"/>
          </a:xfrm>
          <a:prstGeom prst="rect">
            <a:avLst/>
          </a:prstGeom>
        </p:spPr>
      </p:pic>
      <p:grpSp>
        <p:nvGrpSpPr>
          <p:cNvPr id="3" name="Group 2">
            <a:extLst>
              <a:ext uri="{FF2B5EF4-FFF2-40B4-BE49-F238E27FC236}">
                <a16:creationId xmlns:a16="http://schemas.microsoft.com/office/drawing/2014/main" id="{D3790B48-04B0-C7FD-F0C1-BEFEA9C62337}"/>
              </a:ext>
            </a:extLst>
          </p:cNvPr>
          <p:cNvGrpSpPr/>
          <p:nvPr userDrawn="1"/>
        </p:nvGrpSpPr>
        <p:grpSpPr>
          <a:xfrm>
            <a:off x="260862" y="6503087"/>
            <a:ext cx="1044262" cy="282877"/>
            <a:chOff x="260862" y="6503087"/>
            <a:chExt cx="1044262" cy="282877"/>
          </a:xfrm>
        </p:grpSpPr>
        <p:sp>
          <p:nvSpPr>
            <p:cNvPr id="6" name="Rectangle 5">
              <a:extLst>
                <a:ext uri="{FF2B5EF4-FFF2-40B4-BE49-F238E27FC236}">
                  <a16:creationId xmlns:a16="http://schemas.microsoft.com/office/drawing/2014/main" id="{365A881C-A917-6498-85C6-F1C8BEBFFF0A}"/>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7" name="Picture 6">
              <a:extLst>
                <a:ext uri="{FF2B5EF4-FFF2-40B4-BE49-F238E27FC236}">
                  <a16:creationId xmlns:a16="http://schemas.microsoft.com/office/drawing/2014/main" id="{176AF24A-A2C7-4537-ED5B-1FB8F20C86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8" name="Picture 7">
            <a:extLst>
              <a:ext uri="{FF2B5EF4-FFF2-40B4-BE49-F238E27FC236}">
                <a16:creationId xmlns:a16="http://schemas.microsoft.com/office/drawing/2014/main" id="{22007856-D53C-82C6-78C1-CE86F095E76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10893288" y="6477001"/>
            <a:ext cx="821634" cy="340935"/>
          </a:xfrm>
          <a:prstGeom prst="rect">
            <a:avLst/>
          </a:prstGeom>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a:latin typeface="Arial"/>
                  <a:cs typeface="Arial"/>
                </a:rPr>
                <a:t>NTSAToday</a:t>
              </a:r>
            </a:p>
          </p:txBody>
        </p:sp>
      </p:grpSp>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69294" y="6372423"/>
            <a:ext cx="1094689" cy="438303"/>
          </a:xfrm>
          <a:prstGeom prst="rect">
            <a:avLst/>
          </a:prstGeom>
        </p:spPr>
      </p:pic>
      <p:pic>
        <p:nvPicPr>
          <p:cNvPr id="2" name="Picture 1">
            <a:extLst>
              <a:ext uri="{FF2B5EF4-FFF2-40B4-BE49-F238E27FC236}">
                <a16:creationId xmlns:a16="http://schemas.microsoft.com/office/drawing/2014/main" id="{E329B4E3-77EA-8607-736D-5A7B3EC41ECC}"/>
              </a:ext>
            </a:extLst>
          </p:cNvPr>
          <p:cNvPicPr>
            <a:picLocks noChangeAspect="1"/>
          </p:cNvPicPr>
          <p:nvPr userDrawn="1"/>
        </p:nvPicPr>
        <p:blipFill>
          <a:blip r:embed="rId7">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grpSp>
        <p:nvGrpSpPr>
          <p:cNvPr id="7" name="Group 6">
            <a:extLst>
              <a:ext uri="{FF2B5EF4-FFF2-40B4-BE49-F238E27FC236}">
                <a16:creationId xmlns:a16="http://schemas.microsoft.com/office/drawing/2014/main" id="{5D750FDE-2C1F-0237-67D9-0E156FC60F2F}"/>
              </a:ext>
            </a:extLst>
          </p:cNvPr>
          <p:cNvGrpSpPr/>
          <p:nvPr userDrawn="1"/>
        </p:nvGrpSpPr>
        <p:grpSpPr>
          <a:xfrm>
            <a:off x="260862" y="6503087"/>
            <a:ext cx="1044262" cy="282877"/>
            <a:chOff x="260862" y="6503087"/>
            <a:chExt cx="1044262" cy="282877"/>
          </a:xfrm>
        </p:grpSpPr>
        <p:sp>
          <p:nvSpPr>
            <p:cNvPr id="8" name="Rectangle 7">
              <a:extLst>
                <a:ext uri="{FF2B5EF4-FFF2-40B4-BE49-F238E27FC236}">
                  <a16:creationId xmlns:a16="http://schemas.microsoft.com/office/drawing/2014/main" id="{A065A0FB-53D2-D257-9A2D-FF80A7CD33CE}"/>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9" name="Picture 8">
              <a:extLst>
                <a:ext uri="{FF2B5EF4-FFF2-40B4-BE49-F238E27FC236}">
                  <a16:creationId xmlns:a16="http://schemas.microsoft.com/office/drawing/2014/main" id="{16A85FD3-3D3E-319A-77BE-25186D06BB4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11" name="Picture 10">
            <a:extLst>
              <a:ext uri="{FF2B5EF4-FFF2-40B4-BE49-F238E27FC236}">
                <a16:creationId xmlns:a16="http://schemas.microsoft.com/office/drawing/2014/main" id="{CDBDE676-EE96-D8BE-61A7-D8B05F2F3BA8}"/>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
        <p:nvSpPr>
          <p:cNvPr id="15" name="TextBox 14">
            <a:extLst>
              <a:ext uri="{FF2B5EF4-FFF2-40B4-BE49-F238E27FC236}">
                <a16:creationId xmlns:a16="http://schemas.microsoft.com/office/drawing/2014/main" id="{10E276FC-20B6-4CA6-AB5E-B9A0A03F863E}"/>
              </a:ext>
            </a:extLst>
          </p:cNvPr>
          <p:cNvSpPr txBox="1"/>
          <p:nvPr userDrawn="1"/>
        </p:nvSpPr>
        <p:spPr>
          <a:xfrm>
            <a:off x="11186041" y="6446012"/>
            <a:ext cx="396262" cy="261610"/>
          </a:xfrm>
          <a:prstGeom prst="rect">
            <a:avLst/>
          </a:prstGeom>
          <a:noFill/>
        </p:spPr>
        <p:txBody>
          <a:bodyPr wrap="none" rtlCol="0">
            <a:spAutoFit/>
          </a:bodyPr>
          <a:lstStyle/>
          <a:p>
            <a:fld id="{FC0D2FFD-5E59-4E09-9C1D-52C746EA4C52}" type="slidenum">
              <a:rPr lang="en-US" sz="1100" smtClean="0"/>
              <a:t>‹#›</a:t>
            </a:fld>
            <a:endParaRPr lang="en-US" sz="1100"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71093" y="1858347"/>
            <a:ext cx="10449813" cy="561706"/>
          </a:xfrm>
        </p:spPr>
        <p:txBody>
          <a:bodyPr/>
          <a:lstStyle/>
          <a:p>
            <a:r>
              <a:rPr lang="en-US" sz="3600" dirty="0"/>
              <a:t>Simulated Systems - Real ROI</a:t>
            </a:r>
          </a:p>
          <a:p>
            <a:endParaRPr lang="en-US" sz="3600" dirty="0"/>
          </a:p>
        </p:txBody>
      </p:sp>
      <p:sp>
        <p:nvSpPr>
          <p:cNvPr id="10" name="Text Placeholder 9"/>
          <p:cNvSpPr>
            <a:spLocks noGrp="1"/>
          </p:cNvSpPr>
          <p:nvPr>
            <p:ph type="body" sz="quarter" idx="11"/>
          </p:nvPr>
        </p:nvSpPr>
        <p:spPr>
          <a:xfrm>
            <a:off x="1735797" y="4380001"/>
            <a:ext cx="8478838" cy="1041792"/>
          </a:xfrm>
        </p:spPr>
        <p:txBody>
          <a:bodyPr/>
          <a:lstStyle/>
          <a:p>
            <a:r>
              <a:rPr lang="en-US" dirty="0">
                <a:latin typeface="Arial Narrow" pitchFamily="34" charset="0"/>
              </a:rPr>
              <a:t>Dr. Tim Cooley - </a:t>
            </a:r>
            <a:r>
              <a:rPr lang="en-US" dirty="0"/>
              <a:t>DynamX Consulting</a:t>
            </a:r>
          </a:p>
          <a:p>
            <a:r>
              <a:rPr lang="en-US" dirty="0">
                <a:latin typeface="Arial Narrow" pitchFamily="34" charset="0"/>
              </a:rPr>
              <a:t>Dr. Ivar Oswalt, CMSP - The MIL Corporation</a:t>
            </a:r>
          </a:p>
        </p:txBody>
      </p:sp>
      <p:cxnSp>
        <p:nvCxnSpPr>
          <p:cNvPr id="5" name="Straight Connector 4">
            <a:extLst>
              <a:ext uri="{FF2B5EF4-FFF2-40B4-BE49-F238E27FC236}">
                <a16:creationId xmlns:a16="http://schemas.microsoft.com/office/drawing/2014/main" id="{7062E95C-2968-4E65-B512-5EDE55EF9CC7}"/>
              </a:ext>
            </a:extLst>
          </p:cNvPr>
          <p:cNvCxnSpPr>
            <a:cxnSpLocks/>
          </p:cNvCxnSpPr>
          <p:nvPr/>
        </p:nvCxnSpPr>
        <p:spPr>
          <a:xfrm>
            <a:off x="6086728" y="5638069"/>
            <a:ext cx="0" cy="709961"/>
          </a:xfrm>
          <a:prstGeom prst="line">
            <a:avLst/>
          </a:prstGeom>
          <a:ln w="57150">
            <a:solidFill>
              <a:srgbClr val="002855"/>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3020B77-C679-470B-A953-D5C2DE8CEF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8450" y="5765479"/>
            <a:ext cx="2027091" cy="661041"/>
          </a:xfrm>
          <a:prstGeom prst="rect">
            <a:avLst/>
          </a:prstGeom>
        </p:spPr>
      </p:pic>
      <p:pic>
        <p:nvPicPr>
          <p:cNvPr id="7" name="Picture 6">
            <a:extLst>
              <a:ext uri="{FF2B5EF4-FFF2-40B4-BE49-F238E27FC236}">
                <a16:creationId xmlns:a16="http://schemas.microsoft.com/office/drawing/2014/main" id="{278AF54B-008F-48F4-87CA-190891D1BB3F}"/>
              </a:ext>
            </a:extLst>
          </p:cNvPr>
          <p:cNvPicPr>
            <a:picLocks noChangeAspect="1"/>
          </p:cNvPicPr>
          <p:nvPr/>
        </p:nvPicPr>
        <p:blipFill>
          <a:blip r:embed="rId4"/>
          <a:stretch>
            <a:fillRect/>
          </a:stretch>
        </p:blipFill>
        <p:spPr>
          <a:xfrm>
            <a:off x="6478447" y="5687362"/>
            <a:ext cx="1104964" cy="611376"/>
          </a:xfrm>
          <a:prstGeom prst="rect">
            <a:avLst/>
          </a:prstGeom>
        </p:spPr>
      </p:pic>
      <p:sp>
        <p:nvSpPr>
          <p:cNvPr id="2" name="Rectangle 1">
            <a:extLst>
              <a:ext uri="{FF2B5EF4-FFF2-40B4-BE49-F238E27FC236}">
                <a16:creationId xmlns:a16="http://schemas.microsoft.com/office/drawing/2014/main" id="{46B820DD-4A48-4CF2-AC68-7368BF93488C}"/>
              </a:ext>
            </a:extLst>
          </p:cNvPr>
          <p:cNvSpPr/>
          <p:nvPr/>
        </p:nvSpPr>
        <p:spPr>
          <a:xfrm>
            <a:off x="2762704" y="6613599"/>
            <a:ext cx="6666589" cy="169277"/>
          </a:xfrm>
          <a:prstGeom prst="rect">
            <a:avLst/>
          </a:prstGeom>
        </p:spPr>
        <p:txBody>
          <a:bodyPr wrap="square">
            <a:spAutoFit/>
          </a:bodyPr>
          <a:lstStyle/>
          <a:p>
            <a:pPr marL="0" marR="0" algn="ctr">
              <a:spcBef>
                <a:spcPts val="0"/>
              </a:spcBef>
              <a:spcAft>
                <a:spcPts val="0"/>
              </a:spcAft>
            </a:pPr>
            <a:r>
              <a:rPr lang="en-US" sz="500" dirty="0">
                <a:latin typeface="Times New Roman" panose="02020603050405020304" pitchFamily="18" charset="0"/>
                <a:ea typeface="Times New Roman" panose="02020603050405020304" pitchFamily="18" charset="0"/>
              </a:rPr>
              <a:t>Dr. Oswalt contributed to this effort in his personal capacity and the views expressed are his own and do not necessarily reflect those of The MIL Corporation.</a:t>
            </a:r>
          </a:p>
        </p:txBody>
      </p:sp>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39484-0789-E3D9-CE14-8771EFF2C13B}"/>
              </a:ext>
            </a:extLst>
          </p:cNvPr>
          <p:cNvSpPr>
            <a:spLocks noGrp="1"/>
          </p:cNvSpPr>
          <p:nvPr>
            <p:ph type="title"/>
          </p:nvPr>
        </p:nvSpPr>
        <p:spPr/>
        <p:txBody>
          <a:bodyPr/>
          <a:lstStyle/>
          <a:p>
            <a:r>
              <a:rPr lang="en-US" dirty="0"/>
              <a:t>Levels/Types</a:t>
            </a:r>
          </a:p>
        </p:txBody>
      </p:sp>
      <p:sp>
        <p:nvSpPr>
          <p:cNvPr id="3" name="Content Placeholder 2">
            <a:extLst>
              <a:ext uri="{FF2B5EF4-FFF2-40B4-BE49-F238E27FC236}">
                <a16:creationId xmlns:a16="http://schemas.microsoft.com/office/drawing/2014/main" id="{3436E0EB-5625-5F36-A6D0-CF3E72297791}"/>
              </a:ext>
            </a:extLst>
          </p:cNvPr>
          <p:cNvSpPr>
            <a:spLocks noGrp="1"/>
          </p:cNvSpPr>
          <p:nvPr>
            <p:ph sz="quarter" idx="11"/>
          </p:nvPr>
        </p:nvSpPr>
        <p:spPr>
          <a:xfrm>
            <a:off x="480132" y="1108862"/>
            <a:ext cx="11250613" cy="4413052"/>
          </a:xfrm>
        </p:spPr>
        <p:txBody>
          <a:bodyPr/>
          <a:lstStyle/>
          <a:p>
            <a:pPr>
              <a:spcBef>
                <a:spcPts val="1200"/>
              </a:spcBef>
            </a:pPr>
            <a:r>
              <a:rPr lang="en-US" dirty="0">
                <a:latin typeface="Arial Narrow" panose="020B0606020202030204" pitchFamily="34" charset="0"/>
              </a:rPr>
              <a:t>Levels / Types: </a:t>
            </a:r>
            <a:r>
              <a:rPr lang="en-US" dirty="0">
                <a:highlight>
                  <a:srgbClr val="FFFFFF"/>
                </a:highlight>
                <a:latin typeface="Arial Narrow" panose="020B0606020202030204" pitchFamily="34" charset="0"/>
              </a:rPr>
              <a:t>An ROI calculation will differ between people depending on what is included in the ROI formula used in the calculation. </a:t>
            </a:r>
          </a:p>
          <a:p>
            <a:pPr marL="914400" lvl="1" indent="-457200">
              <a:spcBef>
                <a:spcPts val="1200"/>
              </a:spcBef>
            </a:pPr>
            <a:r>
              <a:rPr lang="en-US" dirty="0">
                <a:highlight>
                  <a:srgbClr val="FFFFFF"/>
                </a:highlight>
                <a:latin typeface="Arial Narrow" panose="020B0606020202030204" pitchFamily="34" charset="0"/>
              </a:rPr>
              <a:t>A marketing manager might use the property calculation without accounting for additional costs such as maintenance costs, property taxes, sales fees, stamp duties, and legal costs.</a:t>
            </a:r>
          </a:p>
          <a:p>
            <a:pPr marL="914400" lvl="1" indent="-457200">
              <a:spcBef>
                <a:spcPts val="1200"/>
              </a:spcBef>
            </a:pPr>
            <a:r>
              <a:rPr lang="en-US" dirty="0">
                <a:highlight>
                  <a:srgbClr val="FFFFFF"/>
                </a:highlight>
                <a:latin typeface="Arial Narrow" panose="020B0606020202030204" pitchFamily="34" charset="0"/>
              </a:rPr>
              <a:t>An investor needs to look at the true ROI, which accounts for all possible costs incurred when each investment increases in value.</a:t>
            </a:r>
          </a:p>
          <a:p>
            <a:pPr marL="914400" lvl="1" indent="-457200">
              <a:spcBef>
                <a:spcPts val="1200"/>
              </a:spcBef>
            </a:pPr>
            <a:r>
              <a:rPr lang="en-US" dirty="0">
                <a:highlight>
                  <a:srgbClr val="FFFFFF"/>
                </a:highlight>
                <a:latin typeface="Arial Narrow" panose="020B0606020202030204" pitchFamily="34" charset="0"/>
              </a:rPr>
              <a:t>A renter might only need to consider the monthly rent, utilities, etc. as compared to the reduction in their commute cost because of the location of the unit to most destination points.</a:t>
            </a:r>
            <a:endParaRPr lang="en-US" dirty="0"/>
          </a:p>
        </p:txBody>
      </p:sp>
      <p:sp>
        <p:nvSpPr>
          <p:cNvPr id="6" name="Rectangle 5">
            <a:extLst>
              <a:ext uri="{FF2B5EF4-FFF2-40B4-BE49-F238E27FC236}">
                <a16:creationId xmlns:a16="http://schemas.microsoft.com/office/drawing/2014/main" id="{DCF0F1A0-C4E3-AD05-C78A-ACD4D50127EC}"/>
              </a:ext>
            </a:extLst>
          </p:cNvPr>
          <p:cNvSpPr/>
          <p:nvPr/>
        </p:nvSpPr>
        <p:spPr>
          <a:xfrm>
            <a:off x="2893874" y="6373537"/>
            <a:ext cx="6662108" cy="253916"/>
          </a:xfrm>
          <a:prstGeom prst="rect">
            <a:avLst/>
          </a:prstGeom>
        </p:spPr>
        <p:txBody>
          <a:bodyPr wrap="square">
            <a:spAutoFit/>
          </a:bodyPr>
          <a:lstStyle/>
          <a:p>
            <a:r>
              <a:rPr lang="en-US" sz="1050" dirty="0">
                <a:highlight>
                  <a:srgbClr val="FFFFFF"/>
                </a:highlight>
                <a:latin typeface="Tahoma" panose="020B0604030504040204" pitchFamily="34" charset="0"/>
                <a:ea typeface="Tahoma" panose="020B0604030504040204" pitchFamily="34" charset="0"/>
                <a:cs typeface="Tahoma" panose="020B0604030504040204" pitchFamily="34" charset="0"/>
              </a:rPr>
              <a:t>Informed by: https://corporatefinanceinstitute.com/resources/accounting/return-on-investment-roi-formula/</a:t>
            </a:r>
          </a:p>
        </p:txBody>
      </p:sp>
    </p:spTree>
    <p:extLst>
      <p:ext uri="{BB962C8B-B14F-4D97-AF65-F5344CB8AC3E}">
        <p14:creationId xmlns:p14="http://schemas.microsoft.com/office/powerpoint/2010/main" val="323163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ROI is Not</a:t>
            </a:r>
          </a:p>
        </p:txBody>
      </p:sp>
      <p:sp>
        <p:nvSpPr>
          <p:cNvPr id="4" name="Content Placeholder 3"/>
          <p:cNvSpPr>
            <a:spLocks noGrp="1"/>
          </p:cNvSpPr>
          <p:nvPr>
            <p:ph sz="quarter" idx="11"/>
          </p:nvPr>
        </p:nvSpPr>
        <p:spPr>
          <a:xfrm>
            <a:off x="480132" y="1046715"/>
            <a:ext cx="11250613" cy="5565958"/>
          </a:xfrm>
        </p:spPr>
        <p:txBody>
          <a:bodyPr/>
          <a:lstStyle/>
          <a:p>
            <a:pPr marL="0" indent="0" algn="ctr">
              <a:buNone/>
            </a:pPr>
            <a:r>
              <a:rPr lang="en-US" b="1" dirty="0"/>
              <a:t>Other Indicators of Value</a:t>
            </a:r>
          </a:p>
        </p:txBody>
      </p:sp>
      <p:sp>
        <p:nvSpPr>
          <p:cNvPr id="14" name="Rectangle 8">
            <a:extLst>
              <a:ext uri="{FF2B5EF4-FFF2-40B4-BE49-F238E27FC236}">
                <a16:creationId xmlns:a16="http://schemas.microsoft.com/office/drawing/2014/main" id="{AF2BCBDD-B11C-420E-9687-483D2AE048E3}"/>
              </a:ext>
            </a:extLst>
          </p:cNvPr>
          <p:cNvSpPr>
            <a:spLocks noChangeArrowheads="1"/>
          </p:cNvSpPr>
          <p:nvPr/>
        </p:nvSpPr>
        <p:spPr bwMode="auto">
          <a:xfrm>
            <a:off x="1130580" y="2556200"/>
            <a:ext cx="4389274" cy="167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173038" indent="-173038">
              <a:defRPr sz="2400" b="1">
                <a:solidFill>
                  <a:schemeClr val="tx1"/>
                </a:solidFill>
                <a:latin typeface="Times" panose="02020603050405020304" pitchFamily="18" charset="0"/>
              </a:defRPr>
            </a:lvl1pPr>
            <a:lvl2pPr indent="-168275">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173038" marR="0" lvl="0" indent="-173038" defTabSz="914400" eaLnBrk="0" fontAlgn="auto" latinLnBrk="0" hangingPunct="0">
              <a:lnSpc>
                <a:spcPct val="90000"/>
              </a:lnSpc>
              <a:spcBef>
                <a:spcPct val="40000"/>
              </a:spcBef>
              <a:spcAft>
                <a:spcPts val="0"/>
              </a:spcAft>
              <a:buClrTx/>
              <a:buSzTx/>
              <a:buFontTx/>
              <a:buChar char="•"/>
              <a:tabLst/>
              <a:defRPr/>
            </a:pPr>
            <a:r>
              <a:rPr kumimoji="0" lang="en-US" altLang="en-US" sz="1800" b="1" i="0" u="none" strike="noStrike" kern="0" cap="none" spc="0" normalizeH="0" baseline="0" noProof="0" dirty="0">
                <a:ln>
                  <a:noFill/>
                </a:ln>
                <a:solidFill>
                  <a:srgbClr val="003366"/>
                </a:solidFill>
                <a:effectLst/>
                <a:uLnTx/>
                <a:uFillTx/>
                <a:latin typeface="Arial" panose="020B0604020202020204" pitchFamily="34" charset="0"/>
              </a:rPr>
              <a:t>Planned money that was not spent due to alternative process or method</a:t>
            </a:r>
          </a:p>
          <a:p>
            <a:pPr marL="457200" marR="0" lvl="1" indent="-168275" defTabSz="914400" eaLnBrk="0" fontAlgn="auto" latinLnBrk="0" hangingPunct="0">
              <a:lnSpc>
                <a:spcPct val="90000"/>
              </a:lnSpc>
              <a:spcBef>
                <a:spcPct val="40000"/>
              </a:spcBef>
              <a:spcAft>
                <a:spcPts val="0"/>
              </a:spcAft>
              <a:buClrTx/>
              <a:buSzTx/>
              <a:buFontTx/>
              <a:buChar char="–"/>
              <a:tabLst/>
              <a:defRPr/>
            </a:pPr>
            <a:r>
              <a:rPr lang="en-US" altLang="en-US" sz="1600" b="0" kern="0" dirty="0">
                <a:solidFill>
                  <a:srgbClr val="000000"/>
                </a:solidFill>
                <a:latin typeface="Arial" panose="020B0604020202020204" pitchFamily="34" charset="0"/>
                <a:cs typeface="Arial" panose="020B0604020202020204" pitchFamily="34" charset="0"/>
              </a:rPr>
              <a:t>Dollars</a:t>
            </a: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saved in engineering design using M&amp;S and CAD/CAM</a:t>
            </a:r>
          </a:p>
          <a:p>
            <a:pPr marL="457200" marR="0" lvl="1" indent="-168275" defTabSz="914400" eaLnBrk="0" fontAlgn="auto" latinLnBrk="0" hangingPunct="0">
              <a:lnSpc>
                <a:spcPct val="90000"/>
              </a:lnSpc>
              <a:spcBef>
                <a:spcPct val="40000"/>
              </a:spcBef>
              <a:spcAft>
                <a:spcPts val="0"/>
              </a:spcAft>
              <a:buClrTx/>
              <a:buSzTx/>
              <a:buFontTx/>
              <a:buChar char="–"/>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lang="en-US" altLang="en-US" sz="1600" b="0" kern="0" dirty="0">
                <a:solidFill>
                  <a:srgbClr val="000000"/>
                </a:solidFill>
                <a:latin typeface="Arial" panose="020B0604020202020204" pitchFamily="34" charset="0"/>
                <a:cs typeface="Arial" panose="020B0604020202020204" pitchFamily="34" charset="0"/>
              </a:rPr>
              <a:t>XM</a:t>
            </a: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saved thru simulated performance evaluation of </a:t>
            </a:r>
            <a:r>
              <a:rPr lang="en-US" altLang="en-US" sz="1600" b="0" kern="0" dirty="0">
                <a:solidFill>
                  <a:srgbClr val="000000"/>
                </a:solidFill>
                <a:latin typeface="Arial" panose="020B0604020202020204" pitchFamily="34" charset="0"/>
                <a:cs typeface="Arial" panose="020B0604020202020204" pitchFamily="34" charset="0"/>
              </a:rPr>
              <a:t>a gun or missile system</a:t>
            </a:r>
            <a:endPar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 name="Rectangle 11">
            <a:extLst>
              <a:ext uri="{FF2B5EF4-FFF2-40B4-BE49-F238E27FC236}">
                <a16:creationId xmlns:a16="http://schemas.microsoft.com/office/drawing/2014/main" id="{3DBA3390-681D-4EBC-957A-3CBCF5C8D57B}"/>
              </a:ext>
            </a:extLst>
          </p:cNvPr>
          <p:cNvSpPr>
            <a:spLocks noChangeArrowheads="1"/>
          </p:cNvSpPr>
          <p:nvPr/>
        </p:nvSpPr>
        <p:spPr bwMode="auto">
          <a:xfrm>
            <a:off x="5002919" y="4345079"/>
            <a:ext cx="2205038" cy="335989"/>
          </a:xfrm>
          <a:prstGeom prst="rect">
            <a:avLst/>
          </a:prstGeom>
          <a:gradFill rotWithShape="0">
            <a:gsLst>
              <a:gs pos="0">
                <a:srgbClr val="336699"/>
              </a:gs>
              <a:gs pos="100000">
                <a:srgbClr val="003366"/>
              </a:gs>
            </a:gsLst>
            <a:lin ang="2700000" scaled="1"/>
          </a:gradFill>
          <a:ln>
            <a:noFill/>
          </a:ln>
          <a:effectLst>
            <a:outerShdw dist="53882" dir="2700000" algn="ctr" rotWithShape="0">
              <a:srgbClr val="B2B2B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altLang="en-US" sz="1600" b="0" i="1" u="none" strike="noStrike" kern="0" cap="none" spc="0" normalizeH="0" baseline="0" noProof="0" dirty="0">
                <a:ln>
                  <a:noFill/>
                </a:ln>
                <a:solidFill>
                  <a:srgbClr val="FFCC66"/>
                </a:solidFill>
                <a:effectLst/>
                <a:uLnTx/>
                <a:uFillTx/>
                <a:latin typeface="Arial Black" panose="020B0A04020102020204" pitchFamily="34" charset="0"/>
              </a:rPr>
              <a:t>Cost Benefit</a:t>
            </a:r>
          </a:p>
        </p:txBody>
      </p:sp>
      <p:sp>
        <p:nvSpPr>
          <p:cNvPr id="17" name="Rectangle 13">
            <a:extLst>
              <a:ext uri="{FF2B5EF4-FFF2-40B4-BE49-F238E27FC236}">
                <a16:creationId xmlns:a16="http://schemas.microsoft.com/office/drawing/2014/main" id="{D2CC8907-9FDF-45F1-A60B-0353E70C27E8}"/>
              </a:ext>
            </a:extLst>
          </p:cNvPr>
          <p:cNvSpPr>
            <a:spLocks noChangeArrowheads="1"/>
          </p:cNvSpPr>
          <p:nvPr/>
        </p:nvSpPr>
        <p:spPr bwMode="auto">
          <a:xfrm>
            <a:off x="7621239" y="1880045"/>
            <a:ext cx="2205038" cy="335989"/>
          </a:xfrm>
          <a:prstGeom prst="rect">
            <a:avLst/>
          </a:prstGeom>
          <a:gradFill rotWithShape="0">
            <a:gsLst>
              <a:gs pos="0">
                <a:srgbClr val="336699"/>
              </a:gs>
              <a:gs pos="100000">
                <a:srgbClr val="003366"/>
              </a:gs>
            </a:gsLst>
            <a:lin ang="2700000" scaled="1"/>
          </a:gradFill>
          <a:ln>
            <a:noFill/>
          </a:ln>
          <a:effectLst>
            <a:outerShdw dist="53882" dir="2700000" algn="ctr" rotWithShape="0">
              <a:srgbClr val="B2B2B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altLang="en-US" sz="1600" b="0" i="1" u="none" strike="noStrike" kern="0" cap="none" spc="0" normalizeH="0" baseline="0" noProof="0" dirty="0">
                <a:ln>
                  <a:noFill/>
                </a:ln>
                <a:solidFill>
                  <a:srgbClr val="FFCC66"/>
                </a:solidFill>
                <a:effectLst/>
                <a:uLnTx/>
                <a:uFillTx/>
                <a:latin typeface="Arial Black" panose="020B0A04020102020204" pitchFamily="34" charset="0"/>
              </a:rPr>
              <a:t>Cost Avoidance</a:t>
            </a:r>
          </a:p>
        </p:txBody>
      </p:sp>
      <p:sp>
        <p:nvSpPr>
          <p:cNvPr id="18" name="Rectangle 14">
            <a:extLst>
              <a:ext uri="{FF2B5EF4-FFF2-40B4-BE49-F238E27FC236}">
                <a16:creationId xmlns:a16="http://schemas.microsoft.com/office/drawing/2014/main" id="{500C542C-BF80-4271-93E2-075357C51771}"/>
              </a:ext>
            </a:extLst>
          </p:cNvPr>
          <p:cNvSpPr>
            <a:spLocks noChangeArrowheads="1"/>
          </p:cNvSpPr>
          <p:nvPr/>
        </p:nvSpPr>
        <p:spPr bwMode="auto">
          <a:xfrm>
            <a:off x="2098161" y="1926304"/>
            <a:ext cx="2205038" cy="335989"/>
          </a:xfrm>
          <a:prstGeom prst="rect">
            <a:avLst/>
          </a:prstGeom>
          <a:gradFill rotWithShape="0">
            <a:gsLst>
              <a:gs pos="0">
                <a:srgbClr val="336699"/>
              </a:gs>
              <a:gs pos="100000">
                <a:srgbClr val="003366"/>
              </a:gs>
            </a:gsLst>
            <a:lin ang="2700000" scaled="1"/>
          </a:gradFill>
          <a:ln>
            <a:noFill/>
          </a:ln>
          <a:effectLst>
            <a:outerShdw dist="53882" dir="2700000" algn="ctr" rotWithShape="0">
              <a:srgbClr val="B2B2B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altLang="en-US" sz="1600" b="0" i="1" u="none" strike="noStrike" kern="0" cap="none" spc="0" normalizeH="0" baseline="0" noProof="0" dirty="0">
                <a:ln>
                  <a:noFill/>
                </a:ln>
                <a:solidFill>
                  <a:srgbClr val="FFCC66"/>
                </a:solidFill>
                <a:effectLst/>
                <a:uLnTx/>
                <a:uFillTx/>
                <a:latin typeface="Arial Black" panose="020B0A04020102020204" pitchFamily="34" charset="0"/>
              </a:rPr>
              <a:t>Cost Savings</a:t>
            </a:r>
          </a:p>
        </p:txBody>
      </p:sp>
      <p:sp>
        <p:nvSpPr>
          <p:cNvPr id="20" name="Rectangle 22">
            <a:extLst>
              <a:ext uri="{FF2B5EF4-FFF2-40B4-BE49-F238E27FC236}">
                <a16:creationId xmlns:a16="http://schemas.microsoft.com/office/drawing/2014/main" id="{6463D360-E2DD-4A91-8D7F-BD93D1D8EB8F}"/>
              </a:ext>
            </a:extLst>
          </p:cNvPr>
          <p:cNvSpPr>
            <a:spLocks noChangeArrowheads="1"/>
          </p:cNvSpPr>
          <p:nvPr/>
        </p:nvSpPr>
        <p:spPr bwMode="auto">
          <a:xfrm>
            <a:off x="6455840" y="2566367"/>
            <a:ext cx="4940706" cy="164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173038" indent="-173038">
              <a:defRPr sz="2400" b="1">
                <a:solidFill>
                  <a:schemeClr val="tx1"/>
                </a:solidFill>
                <a:latin typeface="Times" panose="02020603050405020304" pitchFamily="18" charset="0"/>
              </a:defRPr>
            </a:lvl1pPr>
            <a:lvl2pPr indent="-168275">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173038" marR="0" lvl="0" indent="-173038" defTabSz="914400" eaLnBrk="0" fontAlgn="auto" latinLnBrk="0" hangingPunct="0">
              <a:lnSpc>
                <a:spcPct val="90000"/>
              </a:lnSpc>
              <a:spcBef>
                <a:spcPct val="40000"/>
              </a:spcBef>
              <a:spcAft>
                <a:spcPts val="0"/>
              </a:spcAft>
              <a:buClrTx/>
              <a:buSzTx/>
              <a:buFontTx/>
              <a:buChar char="•"/>
              <a:tabLst/>
              <a:defRPr/>
            </a:pPr>
            <a:r>
              <a:rPr kumimoji="0" lang="en-US" altLang="en-US" sz="1800" b="1" i="0" u="none" strike="noStrike" kern="0" cap="none" spc="0" normalizeH="0" baseline="0" noProof="0" dirty="0">
                <a:ln>
                  <a:noFill/>
                </a:ln>
                <a:solidFill>
                  <a:srgbClr val="003366"/>
                </a:solidFill>
                <a:effectLst/>
                <a:uLnTx/>
                <a:uFillTx/>
                <a:latin typeface="Arial" panose="020B0604020202020204" pitchFamily="34" charset="0"/>
              </a:rPr>
              <a:t>Proactive strategy to reduce expenditures</a:t>
            </a:r>
          </a:p>
          <a:p>
            <a:pPr marL="457200" marR="0" lvl="1" indent="-168275" defTabSz="914400" eaLnBrk="0" fontAlgn="auto" latinLnBrk="0" hangingPunct="0">
              <a:lnSpc>
                <a:spcPct val="90000"/>
              </a:lnSpc>
              <a:spcBef>
                <a:spcPct val="40000"/>
              </a:spcBef>
              <a:spcAft>
                <a:spcPts val="0"/>
              </a:spcAft>
              <a:buClrTx/>
              <a:buSzTx/>
              <a:buFontTx/>
              <a:buChar char="–"/>
              <a:tabLst/>
              <a:defRPr/>
            </a:pPr>
            <a:r>
              <a:rPr lang="en-US" altLang="en-US" sz="1600" b="0" kern="0" dirty="0">
                <a:solidFill>
                  <a:srgbClr val="000000"/>
                </a:solidFill>
                <a:latin typeface="Arial" panose="020B0604020202020204" pitchFamily="34" charset="0"/>
                <a:cs typeface="Arial" panose="020B0604020202020204" pitchFamily="34" charset="0"/>
              </a:rPr>
              <a:t>Simulator use</a:t>
            </a: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in tank training</a:t>
            </a:r>
            <a:r>
              <a:rPr lang="en-US" altLang="en-US" sz="1600" b="0" kern="0" dirty="0">
                <a:solidFill>
                  <a:srgbClr val="000000"/>
                </a:solidFill>
                <a:latin typeface="Arial" panose="020B0604020202020204" pitchFamily="34" charset="0"/>
                <a:cs typeface="Arial" panose="020B0604020202020204" pitchFamily="34" charset="0"/>
              </a:rPr>
              <a:t> resulted in a </a:t>
            </a: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cost avoidance of $</a:t>
            </a:r>
            <a:r>
              <a:rPr lang="en-US" altLang="en-US" sz="1600" b="0" kern="0" dirty="0">
                <a:solidFill>
                  <a:srgbClr val="000000"/>
                </a:solidFill>
                <a:latin typeface="Arial" panose="020B0604020202020204" pitchFamily="34" charset="0"/>
                <a:cs typeface="Arial" panose="020B0604020202020204" pitchFamily="34" charset="0"/>
              </a:rPr>
              <a:t>XM due to not using live munitions</a:t>
            </a:r>
            <a:endPar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57200" marR="0" lvl="1" indent="-168275" defTabSz="914400" eaLnBrk="0" fontAlgn="auto" latinLnBrk="0" hangingPunct="0">
              <a:lnSpc>
                <a:spcPct val="90000"/>
              </a:lnSpc>
              <a:spcBef>
                <a:spcPct val="40000"/>
              </a:spcBef>
              <a:spcAft>
                <a:spcPts val="0"/>
              </a:spcAft>
              <a:buClrTx/>
              <a:buSzTx/>
              <a:buFontTx/>
              <a:buChar char="–"/>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Aircraft costs that were </a:t>
            </a:r>
            <a:r>
              <a:rPr lang="en-US" altLang="en-US" sz="1600" b="0" kern="0" dirty="0">
                <a:solidFill>
                  <a:srgbClr val="000000"/>
                </a:solidFill>
                <a:latin typeface="Arial" panose="020B0604020202020204" pitchFamily="34" charset="0"/>
                <a:cs typeface="Arial" panose="020B0604020202020204" pitchFamily="34" charset="0"/>
              </a:rPr>
              <a:t>avoided due to use of M&amp;S in training</a:t>
            </a:r>
            <a:endPar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37" name="Group 16">
            <a:extLst>
              <a:ext uri="{FF2B5EF4-FFF2-40B4-BE49-F238E27FC236}">
                <a16:creationId xmlns:a16="http://schemas.microsoft.com/office/drawing/2014/main" id="{C88D3FA8-DD13-4E77-93BD-1445E66B0E71}"/>
              </a:ext>
            </a:extLst>
          </p:cNvPr>
          <p:cNvGrpSpPr>
            <a:grpSpLocks/>
          </p:cNvGrpSpPr>
          <p:nvPr/>
        </p:nvGrpSpPr>
        <p:grpSpPr bwMode="auto">
          <a:xfrm>
            <a:off x="5120481" y="4808153"/>
            <a:ext cx="1951037" cy="574675"/>
            <a:chOff x="315" y="2944"/>
            <a:chExt cx="1229" cy="362"/>
          </a:xfrm>
        </p:grpSpPr>
        <p:sp>
          <p:nvSpPr>
            <p:cNvPr id="38" name="Rectangle 17">
              <a:extLst>
                <a:ext uri="{FF2B5EF4-FFF2-40B4-BE49-F238E27FC236}">
                  <a16:creationId xmlns:a16="http://schemas.microsoft.com/office/drawing/2014/main" id="{F8A5B82E-F16B-4839-8BF1-A882EBF8D948}"/>
                </a:ext>
              </a:extLst>
            </p:cNvPr>
            <p:cNvSpPr>
              <a:spLocks noChangeArrowheads="1"/>
            </p:cNvSpPr>
            <p:nvPr/>
          </p:nvSpPr>
          <p:spPr bwMode="auto">
            <a:xfrm>
              <a:off x="315" y="3040"/>
              <a:ext cx="415"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300" b="0" i="1" u="none" strike="noStrike" kern="0" cap="none" spc="0" normalizeH="0" baseline="0" noProof="0">
                  <a:ln>
                    <a:noFill/>
                  </a:ln>
                  <a:solidFill>
                    <a:srgbClr val="003366"/>
                  </a:solidFill>
                  <a:effectLst/>
                  <a:uLnTx/>
                  <a:uFillTx/>
                  <a:latin typeface="Arial Black" panose="020B0A04020102020204" pitchFamily="34" charset="0"/>
                </a:rPr>
                <a:t>CB = </a:t>
              </a:r>
            </a:p>
          </p:txBody>
        </p:sp>
        <p:sp>
          <p:nvSpPr>
            <p:cNvPr id="39" name="Rectangle 18">
              <a:extLst>
                <a:ext uri="{FF2B5EF4-FFF2-40B4-BE49-F238E27FC236}">
                  <a16:creationId xmlns:a16="http://schemas.microsoft.com/office/drawing/2014/main" id="{23994758-6EF2-4BDE-8615-8AF7179616D7}"/>
                </a:ext>
              </a:extLst>
            </p:cNvPr>
            <p:cNvSpPr>
              <a:spLocks noChangeArrowheads="1"/>
            </p:cNvSpPr>
            <p:nvPr/>
          </p:nvSpPr>
          <p:spPr bwMode="auto">
            <a:xfrm>
              <a:off x="876" y="2944"/>
              <a:ext cx="523"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300" b="0" i="1" u="none" strike="noStrike" kern="0" cap="none" spc="0" normalizeH="0" baseline="0" noProof="0" dirty="0">
                  <a:ln>
                    <a:noFill/>
                  </a:ln>
                  <a:solidFill>
                    <a:srgbClr val="003366"/>
                  </a:solidFill>
                  <a:effectLst/>
                  <a:uLnTx/>
                  <a:uFillTx/>
                  <a:latin typeface="Arial Black" panose="020B0A04020102020204" pitchFamily="34" charset="0"/>
                </a:rPr>
                <a:t>Benefit</a:t>
              </a:r>
            </a:p>
          </p:txBody>
        </p:sp>
        <p:sp>
          <p:nvSpPr>
            <p:cNvPr id="40" name="Line 19">
              <a:extLst>
                <a:ext uri="{FF2B5EF4-FFF2-40B4-BE49-F238E27FC236}">
                  <a16:creationId xmlns:a16="http://schemas.microsoft.com/office/drawing/2014/main" id="{7EADA58A-83BD-449E-B303-541C81C1CD9A}"/>
                </a:ext>
              </a:extLst>
            </p:cNvPr>
            <p:cNvSpPr>
              <a:spLocks noChangeShapeType="1"/>
            </p:cNvSpPr>
            <p:nvPr/>
          </p:nvSpPr>
          <p:spPr bwMode="auto">
            <a:xfrm>
              <a:off x="728" y="3119"/>
              <a:ext cx="816" cy="0"/>
            </a:xfrm>
            <a:prstGeom prst="line">
              <a:avLst/>
            </a:prstGeom>
            <a:noFill/>
            <a:ln w="2857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41" name="Rectangle 20">
              <a:extLst>
                <a:ext uri="{FF2B5EF4-FFF2-40B4-BE49-F238E27FC236}">
                  <a16:creationId xmlns:a16="http://schemas.microsoft.com/office/drawing/2014/main" id="{D6DC6F9C-F9AF-4CD4-8E4C-CFE0AEE7863F}"/>
                </a:ext>
              </a:extLst>
            </p:cNvPr>
            <p:cNvSpPr>
              <a:spLocks noChangeArrowheads="1"/>
            </p:cNvSpPr>
            <p:nvPr/>
          </p:nvSpPr>
          <p:spPr bwMode="auto">
            <a:xfrm>
              <a:off x="968" y="3104"/>
              <a:ext cx="37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300" b="0" i="1" u="none" strike="noStrike" kern="0" cap="none" spc="0" normalizeH="0" baseline="0" noProof="0" dirty="0">
                  <a:ln>
                    <a:noFill/>
                  </a:ln>
                  <a:solidFill>
                    <a:srgbClr val="003366"/>
                  </a:solidFill>
                  <a:effectLst/>
                  <a:uLnTx/>
                  <a:uFillTx/>
                  <a:latin typeface="Arial Black" panose="020B0A04020102020204" pitchFamily="34" charset="0"/>
                </a:rPr>
                <a:t>Cost</a:t>
              </a:r>
            </a:p>
          </p:txBody>
        </p:sp>
      </p:grpSp>
      <p:sp>
        <p:nvSpPr>
          <p:cNvPr id="42" name="Rectangle 8">
            <a:extLst>
              <a:ext uri="{FF2B5EF4-FFF2-40B4-BE49-F238E27FC236}">
                <a16:creationId xmlns:a16="http://schemas.microsoft.com/office/drawing/2014/main" id="{ADEA3C84-FA04-491A-9706-270FC4665F2B}"/>
              </a:ext>
            </a:extLst>
          </p:cNvPr>
          <p:cNvSpPr>
            <a:spLocks noChangeArrowheads="1"/>
          </p:cNvSpPr>
          <p:nvPr/>
        </p:nvSpPr>
        <p:spPr bwMode="auto">
          <a:xfrm>
            <a:off x="4087017" y="5333685"/>
            <a:ext cx="4644387" cy="88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173038" indent="-173038">
              <a:defRPr sz="2400" b="1">
                <a:solidFill>
                  <a:schemeClr val="tx1"/>
                </a:solidFill>
                <a:latin typeface="Times" panose="02020603050405020304" pitchFamily="18" charset="0"/>
              </a:defRPr>
            </a:lvl1pPr>
            <a:lvl2pPr indent="-168275">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173038" marR="0" lvl="0" indent="-173038" defTabSz="914400" eaLnBrk="0" fontAlgn="auto" latinLnBrk="0" hangingPunct="0">
              <a:lnSpc>
                <a:spcPct val="90000"/>
              </a:lnSpc>
              <a:spcBef>
                <a:spcPct val="40000"/>
              </a:spcBef>
              <a:spcAft>
                <a:spcPts val="0"/>
              </a:spcAft>
              <a:buClrTx/>
              <a:buSzTx/>
              <a:buFontTx/>
              <a:buChar char="•"/>
              <a:tabLst/>
              <a:defRPr/>
            </a:pPr>
            <a:r>
              <a:rPr kumimoji="0" lang="en-US" altLang="en-US" sz="1800" b="1" i="0" u="none" strike="noStrike" kern="0" cap="none" spc="0" normalizeH="0" baseline="0" noProof="0" dirty="0">
                <a:ln>
                  <a:noFill/>
                </a:ln>
                <a:solidFill>
                  <a:srgbClr val="003366"/>
                </a:solidFill>
                <a:effectLst/>
                <a:uLnTx/>
                <a:uFillTx/>
                <a:latin typeface="Arial" panose="020B0604020202020204" pitchFamily="34" charset="0"/>
              </a:rPr>
              <a:t>The ratio of return over investment</a:t>
            </a:r>
          </a:p>
          <a:p>
            <a:pPr marL="457200" marR="0" lvl="1" indent="-168275" defTabSz="914400" eaLnBrk="0" fontAlgn="auto" latinLnBrk="0" hangingPunct="0">
              <a:lnSpc>
                <a:spcPct val="90000"/>
              </a:lnSpc>
              <a:spcBef>
                <a:spcPct val="40000"/>
              </a:spcBef>
              <a:spcAft>
                <a:spcPts val="0"/>
              </a:spcAft>
              <a:buClrTx/>
              <a:buSzTx/>
              <a:buFontTx/>
              <a:buChar char="–"/>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simulation’s benefit far </a:t>
            </a:r>
            <a:r>
              <a:rPr lang="en-US" altLang="en-US" sz="1600" b="0" kern="0" dirty="0">
                <a:solidFill>
                  <a:srgbClr val="000000"/>
                </a:solidFill>
                <a:latin typeface="Arial" panose="020B0604020202020204" pitchFamily="34" charset="0"/>
                <a:cs typeface="Arial" panose="020B0604020202020204" pitchFamily="34" charset="0"/>
              </a:rPr>
              <a:t>exceeded the cost of its development, so CB &gt; 1</a:t>
            </a:r>
            <a:endPar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4407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005" y="0"/>
            <a:ext cx="8854834" cy="795130"/>
          </a:xfrm>
        </p:spPr>
        <p:txBody>
          <a:bodyPr/>
          <a:lstStyle/>
          <a:p>
            <a:r>
              <a:rPr lang="en-US" dirty="0"/>
              <a:t>ROI Features that Challenge its Use in DoD M&amp;S</a:t>
            </a:r>
          </a:p>
        </p:txBody>
      </p:sp>
      <p:sp>
        <p:nvSpPr>
          <p:cNvPr id="4" name="Content Placeholder 3"/>
          <p:cNvSpPr>
            <a:spLocks noGrp="1"/>
          </p:cNvSpPr>
          <p:nvPr>
            <p:ph sz="quarter" idx="11"/>
          </p:nvPr>
        </p:nvSpPr>
        <p:spPr/>
        <p:txBody>
          <a:bodyPr/>
          <a:lstStyle/>
          <a:p>
            <a:pPr>
              <a:spcBef>
                <a:spcPts val="1200"/>
              </a:spcBef>
              <a:buFont typeface="Wingdings" panose="05000000000000000000" pitchFamily="2" charset="2"/>
              <a:buChar char="Ø"/>
            </a:pPr>
            <a:r>
              <a:rPr lang="en-US" dirty="0">
                <a:solidFill>
                  <a:srgbClr val="111111"/>
                </a:solidFill>
                <a:highlight>
                  <a:srgbClr val="FFFFFF"/>
                </a:highlight>
                <a:latin typeface="Arial Narrow" panose="020B0606020202030204" pitchFamily="34" charset="0"/>
              </a:rPr>
              <a:t>ROI is a popular profitability metric used to evaluate how well an investment has performed.</a:t>
            </a:r>
          </a:p>
          <a:p>
            <a:pPr>
              <a:spcBef>
                <a:spcPts val="1200"/>
              </a:spcBef>
              <a:buFont typeface="Wingdings" panose="05000000000000000000" pitchFamily="2" charset="2"/>
              <a:buChar char="Ø"/>
            </a:pPr>
            <a:r>
              <a:rPr lang="en-US" dirty="0">
                <a:solidFill>
                  <a:srgbClr val="111111"/>
                </a:solidFill>
                <a:highlight>
                  <a:srgbClr val="FFFFFF"/>
                </a:highlight>
                <a:latin typeface="Arial Narrow" panose="020B0606020202030204" pitchFamily="34" charset="0"/>
              </a:rPr>
              <a:t>ROI is expressed as a percentage and is calculated by dividing an investment's net profit (or loss) by its initial cost or outlay.</a:t>
            </a:r>
          </a:p>
          <a:p>
            <a:pPr>
              <a:spcBef>
                <a:spcPts val="1200"/>
              </a:spcBef>
              <a:buFont typeface="Wingdings" panose="05000000000000000000" pitchFamily="2" charset="2"/>
              <a:buChar char="Ø"/>
            </a:pPr>
            <a:r>
              <a:rPr lang="en-US" dirty="0">
                <a:solidFill>
                  <a:srgbClr val="111111"/>
                </a:solidFill>
                <a:highlight>
                  <a:srgbClr val="FFFFFF"/>
                </a:highlight>
                <a:latin typeface="Arial Narrow" panose="020B0606020202030204" pitchFamily="34" charset="0"/>
              </a:rPr>
              <a:t>ROI can be used to make apples-to-apples comparisons and rank investments in different projects or assets.</a:t>
            </a:r>
          </a:p>
          <a:p>
            <a:pPr>
              <a:spcBef>
                <a:spcPts val="1200"/>
              </a:spcBef>
              <a:buFont typeface="Wingdings" panose="05000000000000000000" pitchFamily="2" charset="2"/>
              <a:buChar char="Ø"/>
            </a:pPr>
            <a:r>
              <a:rPr lang="en-US" dirty="0">
                <a:solidFill>
                  <a:srgbClr val="111111"/>
                </a:solidFill>
                <a:highlight>
                  <a:srgbClr val="FFFFFF"/>
                </a:highlight>
                <a:latin typeface="Arial Narrow" panose="020B0606020202030204" pitchFamily="34" charset="0"/>
              </a:rPr>
              <a:t>Classic ROI does not take into account the holding period or passage of time, and so it can miss opportunity costs of investing elsewhere.</a:t>
            </a:r>
          </a:p>
          <a:p>
            <a:pPr>
              <a:spcBef>
                <a:spcPts val="1200"/>
              </a:spcBef>
              <a:buFont typeface="Wingdings" panose="05000000000000000000" pitchFamily="2" charset="2"/>
              <a:buChar char="Ø"/>
            </a:pPr>
            <a:r>
              <a:rPr lang="en-US" dirty="0">
                <a:solidFill>
                  <a:srgbClr val="111111"/>
                </a:solidFill>
                <a:highlight>
                  <a:srgbClr val="FFFFFF"/>
                </a:highlight>
                <a:latin typeface="Arial Narrow" panose="020B0606020202030204" pitchFamily="34" charset="0"/>
              </a:rPr>
              <a:t>ROI is calculated using dollars as the sole means to reflect value!</a:t>
            </a:r>
            <a:endParaRPr lang="en-US" dirty="0"/>
          </a:p>
        </p:txBody>
      </p:sp>
      <p:sp>
        <p:nvSpPr>
          <p:cNvPr id="3" name="Rectangle 2">
            <a:extLst>
              <a:ext uri="{FF2B5EF4-FFF2-40B4-BE49-F238E27FC236}">
                <a16:creationId xmlns:a16="http://schemas.microsoft.com/office/drawing/2014/main" id="{C019A8AD-C387-46B0-9A91-F7362EE42751}"/>
              </a:ext>
            </a:extLst>
          </p:cNvPr>
          <p:cNvSpPr/>
          <p:nvPr/>
        </p:nvSpPr>
        <p:spPr>
          <a:xfrm>
            <a:off x="3247008" y="6532316"/>
            <a:ext cx="6096000" cy="215444"/>
          </a:xfrm>
          <a:prstGeom prst="rect">
            <a:avLst/>
          </a:prstGeom>
        </p:spPr>
        <p:txBody>
          <a:bodyPr>
            <a:spAutoFit/>
          </a:bodyPr>
          <a:lstStyle/>
          <a:p>
            <a:r>
              <a:rPr lang="en-US" sz="800" dirty="0">
                <a:latin typeface="Arial Narrow" panose="020B0606020202030204" pitchFamily="34" charset="0"/>
              </a:rPr>
              <a:t>First four bullets from Investopedia: https://www.investopedia.com/terms/r/returnoninvestment.asp</a:t>
            </a:r>
            <a:endParaRPr lang="en-US" sz="800" dirty="0"/>
          </a:p>
        </p:txBody>
      </p:sp>
    </p:spTree>
    <p:extLst>
      <p:ext uri="{BB962C8B-B14F-4D97-AF65-F5344CB8AC3E}">
        <p14:creationId xmlns:p14="http://schemas.microsoft.com/office/powerpoint/2010/main" val="1036958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458" y="0"/>
            <a:ext cx="9121381" cy="795130"/>
          </a:xfrm>
        </p:spPr>
        <p:txBody>
          <a:bodyPr/>
          <a:lstStyle/>
          <a:p>
            <a:r>
              <a:rPr lang="en-US" dirty="0"/>
              <a:t>So, What’s the Best Approach for DoD M&amp;S ROI?</a:t>
            </a:r>
          </a:p>
        </p:txBody>
      </p:sp>
      <p:sp>
        <p:nvSpPr>
          <p:cNvPr id="4" name="Content Placeholder 3"/>
          <p:cNvSpPr>
            <a:spLocks noGrp="1"/>
          </p:cNvSpPr>
          <p:nvPr>
            <p:ph sz="quarter" idx="11"/>
          </p:nvPr>
        </p:nvSpPr>
        <p:spPr>
          <a:xfrm>
            <a:off x="480132" y="1158225"/>
            <a:ext cx="11250613" cy="4406231"/>
          </a:xfrm>
        </p:spPr>
        <p:txBody>
          <a:bodyPr/>
          <a:lstStyle/>
          <a:p>
            <a:pPr>
              <a:spcBef>
                <a:spcPts val="1200"/>
              </a:spcBef>
            </a:pPr>
            <a:r>
              <a:rPr lang="en-US" altLang="en-US" dirty="0"/>
              <a:t>DoD is a not-for-profit organization with many perspectives</a:t>
            </a:r>
          </a:p>
          <a:p>
            <a:pPr>
              <a:spcBef>
                <a:spcPts val="1200"/>
              </a:spcBef>
            </a:pPr>
            <a:r>
              <a:rPr lang="en-US" altLang="en-US" dirty="0"/>
              <a:t>Fiscal equations don’t capture key dimensions of value</a:t>
            </a:r>
          </a:p>
          <a:p>
            <a:pPr>
              <a:spcBef>
                <a:spcPts val="1200"/>
              </a:spcBef>
            </a:pPr>
            <a:r>
              <a:rPr lang="en-US" altLang="en-US" dirty="0"/>
              <a:t>M&amp;S value is multi-faceted and realized over many years</a:t>
            </a:r>
          </a:p>
          <a:p>
            <a:pPr>
              <a:spcBef>
                <a:spcPts val="1200"/>
              </a:spcBef>
            </a:pPr>
            <a:r>
              <a:rPr lang="en-US" altLang="en-US" dirty="0"/>
              <a:t>Any effective approach must reflect the multi-dimensional nature of M&amp;S use within DoD</a:t>
            </a:r>
          </a:p>
          <a:p>
            <a:pPr>
              <a:spcBef>
                <a:spcPts val="1200"/>
              </a:spcBef>
            </a:pPr>
            <a:r>
              <a:rPr lang="en-US" altLang="en-US" i="1" dirty="0"/>
              <a:t>So, M&amp;S ROI metrics need to include a wide variety of variables (results, risk, cost, time) within a rigorous framework</a:t>
            </a:r>
            <a:endParaRPr lang="en-US" dirty="0"/>
          </a:p>
        </p:txBody>
      </p:sp>
    </p:spTree>
    <p:extLst>
      <p:ext uri="{BB962C8B-B14F-4D97-AF65-F5344CB8AC3E}">
        <p14:creationId xmlns:p14="http://schemas.microsoft.com/office/powerpoint/2010/main" val="3496686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Analytic Approach</a:t>
            </a:r>
          </a:p>
        </p:txBody>
      </p:sp>
      <p:graphicFrame>
        <p:nvGraphicFramePr>
          <p:cNvPr id="6" name="Object 5">
            <a:hlinkClick r:id="" action="ppaction://ole?verb=0"/>
            <a:extLst>
              <a:ext uri="{FF2B5EF4-FFF2-40B4-BE49-F238E27FC236}">
                <a16:creationId xmlns:a16="http://schemas.microsoft.com/office/drawing/2014/main" id="{9211F1D5-054B-495E-B0AB-00866BE63226}"/>
              </a:ext>
            </a:extLst>
          </p:cNvPr>
          <p:cNvGraphicFramePr>
            <a:graphicFrameLocks/>
          </p:cNvGraphicFramePr>
          <p:nvPr>
            <p:extLst>
              <p:ext uri="{D42A27DB-BD31-4B8C-83A1-F6EECF244321}">
                <p14:modId xmlns:p14="http://schemas.microsoft.com/office/powerpoint/2010/main" val="2196176807"/>
              </p:ext>
            </p:extLst>
          </p:nvPr>
        </p:nvGraphicFramePr>
        <p:xfrm>
          <a:off x="6794810" y="5015493"/>
          <a:ext cx="833438" cy="1539875"/>
        </p:xfrm>
        <a:graphic>
          <a:graphicData uri="http://schemas.openxmlformats.org/presentationml/2006/ole">
            <mc:AlternateContent xmlns:mc="http://schemas.openxmlformats.org/markup-compatibility/2006">
              <mc:Choice xmlns:v="urn:schemas-microsoft-com:vml" Requires="v">
                <p:oleObj name="Clip" r:id="rId2" imgW="2559050" imgH="3597275" progId="MS_ClipArt_Gallery.2">
                  <p:embed/>
                </p:oleObj>
              </mc:Choice>
              <mc:Fallback>
                <p:oleObj name="Clip" r:id="rId2" imgW="2559050" imgH="3597275" progId="MS_ClipArt_Gallery.2">
                  <p:embed/>
                  <p:pic>
                    <p:nvPicPr>
                      <p:cNvPr id="21507" name="Object 5">
                        <a:hlinkClick r:id="" action="ppaction://ole?verb=0"/>
                        <a:extLst>
                          <a:ext uri="{FF2B5EF4-FFF2-40B4-BE49-F238E27FC236}">
                            <a16:creationId xmlns:a16="http://schemas.microsoft.com/office/drawing/2014/main" id="{41AE799F-4185-43F0-8E55-1CF61E54AA5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810" y="5015493"/>
                        <a:ext cx="833438"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Arc 6">
            <a:extLst>
              <a:ext uri="{FF2B5EF4-FFF2-40B4-BE49-F238E27FC236}">
                <a16:creationId xmlns:a16="http://schemas.microsoft.com/office/drawing/2014/main" id="{7467D83D-9636-4F5E-952C-38BDF1A6EC17}"/>
              </a:ext>
            </a:extLst>
          </p:cNvPr>
          <p:cNvSpPr>
            <a:spLocks/>
          </p:cNvSpPr>
          <p:nvPr/>
        </p:nvSpPr>
        <p:spPr bwMode="auto">
          <a:xfrm>
            <a:off x="4356410" y="1413456"/>
            <a:ext cx="1187450" cy="1295400"/>
          </a:xfrm>
          <a:custGeom>
            <a:avLst/>
            <a:gdLst>
              <a:gd name="T0" fmla="*/ 0 w 21600"/>
              <a:gd name="T1" fmla="*/ 0 h 21600"/>
              <a:gd name="T2" fmla="*/ 1187450 w 21600"/>
              <a:gd name="T3" fmla="*/ 1295400 h 21600"/>
              <a:gd name="T4" fmla="*/ 0 w 21600"/>
              <a:gd name="T5" fmla="*/ 12954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cap="rnd">
            <a:solidFill>
              <a:srgbClr val="80808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8" name="Arc 7">
            <a:extLst>
              <a:ext uri="{FF2B5EF4-FFF2-40B4-BE49-F238E27FC236}">
                <a16:creationId xmlns:a16="http://schemas.microsoft.com/office/drawing/2014/main" id="{8FDCFFB4-9FC4-4835-9EF1-DB51A38D844A}"/>
              </a:ext>
            </a:extLst>
          </p:cNvPr>
          <p:cNvSpPr>
            <a:spLocks/>
          </p:cNvSpPr>
          <p:nvPr/>
        </p:nvSpPr>
        <p:spPr bwMode="auto">
          <a:xfrm>
            <a:off x="5945498" y="1413456"/>
            <a:ext cx="1079500" cy="1298575"/>
          </a:xfrm>
          <a:custGeom>
            <a:avLst/>
            <a:gdLst>
              <a:gd name="T0" fmla="*/ 0 w 21600"/>
              <a:gd name="T1" fmla="*/ 1298575 h 21600"/>
              <a:gd name="T2" fmla="*/ 1077901 w 21600"/>
              <a:gd name="T3" fmla="*/ 0 h 21600"/>
              <a:gd name="T4" fmla="*/ 1079500 w 21600"/>
              <a:gd name="T5" fmla="*/ 129857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600"/>
                </a:moveTo>
                <a:cubicBezTo>
                  <a:pt x="0" y="9683"/>
                  <a:pt x="9651" y="17"/>
                  <a:pt x="21568" y="0"/>
                </a:cubicBezTo>
              </a:path>
              <a:path w="21600" h="21600" stroke="0" extrusionOk="0">
                <a:moveTo>
                  <a:pt x="0" y="21600"/>
                </a:moveTo>
                <a:cubicBezTo>
                  <a:pt x="0" y="9683"/>
                  <a:pt x="9651" y="17"/>
                  <a:pt x="21568" y="0"/>
                </a:cubicBezTo>
                <a:lnTo>
                  <a:pt x="21600" y="21600"/>
                </a:lnTo>
                <a:lnTo>
                  <a:pt x="0" y="21600"/>
                </a:lnTo>
                <a:close/>
              </a:path>
            </a:pathLst>
          </a:custGeom>
          <a:noFill/>
          <a:ln w="50800" cap="rnd">
            <a:solidFill>
              <a:srgbClr val="80808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9" name="Rectangle 8">
            <a:extLst>
              <a:ext uri="{FF2B5EF4-FFF2-40B4-BE49-F238E27FC236}">
                <a16:creationId xmlns:a16="http://schemas.microsoft.com/office/drawing/2014/main" id="{ACFD586A-AD88-4485-9029-60D167161B7D}"/>
              </a:ext>
            </a:extLst>
          </p:cNvPr>
          <p:cNvSpPr>
            <a:spLocks noChangeArrowheads="1"/>
          </p:cNvSpPr>
          <p:nvPr/>
        </p:nvSpPr>
        <p:spPr bwMode="auto">
          <a:xfrm>
            <a:off x="1689410" y="4482093"/>
            <a:ext cx="2705100" cy="485775"/>
          </a:xfrm>
          <a:prstGeom prst="rect">
            <a:avLst/>
          </a:prstGeom>
          <a:gradFill rotWithShape="0">
            <a:gsLst>
              <a:gs pos="0">
                <a:srgbClr val="FFCC66"/>
              </a:gs>
              <a:gs pos="100000">
                <a:srgbClr val="FF9933"/>
              </a:gs>
            </a:gsLst>
            <a:lin ang="2700000" scaled="1"/>
          </a:gradFill>
          <a:ln>
            <a:noFill/>
          </a:ln>
          <a:effectLst>
            <a:outerShdw dist="53882" dir="2700000" algn="ctr" rotWithShape="0">
              <a:srgbClr val="B2B2B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800" b="0" i="1" u="none" strike="noStrike" kern="0" cap="none" spc="0" normalizeH="0" baseline="0" noProof="0" dirty="0">
                <a:ln>
                  <a:noFill/>
                </a:ln>
                <a:solidFill>
                  <a:srgbClr val="000000"/>
                </a:solidFill>
                <a:effectLst/>
                <a:uLnTx/>
                <a:uFillTx/>
                <a:latin typeface="Arial Black" panose="020B0A04020102020204" pitchFamily="34" charset="0"/>
              </a:rPr>
              <a:t>Quantitative Results</a:t>
            </a:r>
          </a:p>
        </p:txBody>
      </p:sp>
      <p:sp>
        <p:nvSpPr>
          <p:cNvPr id="10" name="Oval 9">
            <a:extLst>
              <a:ext uri="{FF2B5EF4-FFF2-40B4-BE49-F238E27FC236}">
                <a16:creationId xmlns:a16="http://schemas.microsoft.com/office/drawing/2014/main" id="{18DA56A8-5EDA-4999-A13C-E6A778DB6BE1}"/>
              </a:ext>
            </a:extLst>
          </p:cNvPr>
          <p:cNvSpPr>
            <a:spLocks noChangeArrowheads="1"/>
          </p:cNvSpPr>
          <p:nvPr/>
        </p:nvSpPr>
        <p:spPr bwMode="auto">
          <a:xfrm>
            <a:off x="4908860" y="5120268"/>
            <a:ext cx="1600200" cy="171450"/>
          </a:xfrm>
          <a:prstGeom prst="ellipse">
            <a:avLst/>
          </a:prstGeom>
          <a:solidFill>
            <a:srgbClr val="003366"/>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alt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11" name="Oval 10">
            <a:extLst>
              <a:ext uri="{FF2B5EF4-FFF2-40B4-BE49-F238E27FC236}">
                <a16:creationId xmlns:a16="http://schemas.microsoft.com/office/drawing/2014/main" id="{A87F923B-BD1A-4E30-97A4-F730782278F5}"/>
              </a:ext>
            </a:extLst>
          </p:cNvPr>
          <p:cNvSpPr>
            <a:spLocks noChangeArrowheads="1"/>
          </p:cNvSpPr>
          <p:nvPr/>
        </p:nvSpPr>
        <p:spPr bwMode="auto">
          <a:xfrm>
            <a:off x="5651810" y="4510668"/>
            <a:ext cx="76200" cy="209550"/>
          </a:xfrm>
          <a:prstGeom prst="ellipse">
            <a:avLst/>
          </a:prstGeom>
          <a:solidFill>
            <a:srgbClr val="003366"/>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alt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12" name="Oval 11">
            <a:extLst>
              <a:ext uri="{FF2B5EF4-FFF2-40B4-BE49-F238E27FC236}">
                <a16:creationId xmlns:a16="http://schemas.microsoft.com/office/drawing/2014/main" id="{C79208EC-E9E9-45C6-9A6F-81C4B12BE166}"/>
              </a:ext>
            </a:extLst>
          </p:cNvPr>
          <p:cNvSpPr>
            <a:spLocks noChangeArrowheads="1"/>
          </p:cNvSpPr>
          <p:nvPr/>
        </p:nvSpPr>
        <p:spPr bwMode="auto">
          <a:xfrm>
            <a:off x="5651810" y="4815468"/>
            <a:ext cx="76200" cy="209550"/>
          </a:xfrm>
          <a:prstGeom prst="ellipse">
            <a:avLst/>
          </a:prstGeom>
          <a:solidFill>
            <a:srgbClr val="003366"/>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alt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13" name="Line 12">
            <a:extLst>
              <a:ext uri="{FF2B5EF4-FFF2-40B4-BE49-F238E27FC236}">
                <a16:creationId xmlns:a16="http://schemas.microsoft.com/office/drawing/2014/main" id="{F03D43AC-3051-4D65-A56A-ABF9BDB28F9E}"/>
              </a:ext>
            </a:extLst>
          </p:cNvPr>
          <p:cNvSpPr>
            <a:spLocks noChangeShapeType="1"/>
          </p:cNvSpPr>
          <p:nvPr/>
        </p:nvSpPr>
        <p:spPr bwMode="auto">
          <a:xfrm>
            <a:off x="5801035" y="5433006"/>
            <a:ext cx="987425" cy="290512"/>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14" name="Rectangle 14">
            <a:extLst>
              <a:ext uri="{FF2B5EF4-FFF2-40B4-BE49-F238E27FC236}">
                <a16:creationId xmlns:a16="http://schemas.microsoft.com/office/drawing/2014/main" id="{C0C9849D-B86B-4AA1-9A3B-FFB9D0377496}"/>
              </a:ext>
            </a:extLst>
          </p:cNvPr>
          <p:cNvSpPr>
            <a:spLocks noChangeArrowheads="1"/>
          </p:cNvSpPr>
          <p:nvPr/>
        </p:nvSpPr>
        <p:spPr bwMode="auto">
          <a:xfrm>
            <a:off x="7791760" y="1353131"/>
            <a:ext cx="2205038" cy="376237"/>
          </a:xfrm>
          <a:prstGeom prst="rect">
            <a:avLst/>
          </a:prstGeom>
          <a:gradFill rotWithShape="0">
            <a:gsLst>
              <a:gs pos="0">
                <a:srgbClr val="336699"/>
              </a:gs>
              <a:gs pos="100000">
                <a:srgbClr val="003366"/>
              </a:gs>
            </a:gsLst>
            <a:lin ang="2700000" scaled="1"/>
          </a:gradFill>
          <a:ln>
            <a:noFill/>
          </a:ln>
          <a:effectLst>
            <a:outerShdw dist="53882" dir="2700000" algn="ctr" rotWithShape="0">
              <a:srgbClr val="B2B2B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altLang="en-US" sz="1600" b="0" i="1" u="none" strike="noStrike" kern="0" cap="none" spc="0" normalizeH="0" baseline="0" noProof="0">
                <a:ln>
                  <a:noFill/>
                </a:ln>
                <a:solidFill>
                  <a:srgbClr val="FFCC66"/>
                </a:solidFill>
                <a:effectLst/>
                <a:uLnTx/>
                <a:uFillTx/>
                <a:latin typeface="Arial Black" panose="020B0A04020102020204" pitchFamily="34" charset="0"/>
              </a:rPr>
              <a:t>M&amp;S Metrics</a:t>
            </a:r>
          </a:p>
        </p:txBody>
      </p:sp>
      <p:sp>
        <p:nvSpPr>
          <p:cNvPr id="15" name="Rectangle 15">
            <a:extLst>
              <a:ext uri="{FF2B5EF4-FFF2-40B4-BE49-F238E27FC236}">
                <a16:creationId xmlns:a16="http://schemas.microsoft.com/office/drawing/2014/main" id="{1BC92DFC-9635-422D-B07F-B9C17FE15A1B}"/>
              </a:ext>
            </a:extLst>
          </p:cNvPr>
          <p:cNvSpPr>
            <a:spLocks noChangeArrowheads="1"/>
          </p:cNvSpPr>
          <p:nvPr/>
        </p:nvSpPr>
        <p:spPr bwMode="auto">
          <a:xfrm>
            <a:off x="1689410" y="1334081"/>
            <a:ext cx="2511425" cy="644525"/>
          </a:xfrm>
          <a:prstGeom prst="rect">
            <a:avLst/>
          </a:prstGeom>
          <a:gradFill rotWithShape="0">
            <a:gsLst>
              <a:gs pos="0">
                <a:srgbClr val="336699"/>
              </a:gs>
              <a:gs pos="100000">
                <a:srgbClr val="003366"/>
              </a:gs>
            </a:gsLst>
            <a:lin ang="2700000" scaled="1"/>
          </a:gradFill>
          <a:ln>
            <a:noFill/>
          </a:ln>
          <a:effectLst>
            <a:outerShdw dist="53882" dir="2700000" algn="ctr" rotWithShape="0">
              <a:srgbClr val="B2B2B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91440" rIns="90488" bIns="9144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defTabSz="914400" eaLnBrk="0" fontAlgn="auto" latinLnBrk="0" hangingPunct="0">
              <a:lnSpc>
                <a:spcPct val="80000"/>
              </a:lnSpc>
              <a:spcBef>
                <a:spcPct val="50000"/>
              </a:spcBef>
              <a:spcAft>
                <a:spcPts val="0"/>
              </a:spcAft>
              <a:buClrTx/>
              <a:buSzTx/>
              <a:buFontTx/>
              <a:buNone/>
              <a:tabLst/>
              <a:defRPr/>
            </a:pPr>
            <a:r>
              <a:rPr kumimoji="0" lang="en-US" altLang="en-US" sz="1600" b="0" i="1" u="none" strike="noStrike" kern="0" cap="none" spc="0" normalizeH="0" baseline="0" noProof="0">
                <a:ln>
                  <a:noFill/>
                </a:ln>
                <a:solidFill>
                  <a:srgbClr val="FFCC66"/>
                </a:solidFill>
                <a:effectLst/>
                <a:uLnTx/>
                <a:uFillTx/>
                <a:latin typeface="Arial Black" panose="020B0A04020102020204" pitchFamily="34" charset="0"/>
              </a:rPr>
              <a:t>M&amp;S</a:t>
            </a:r>
            <a:br>
              <a:rPr kumimoji="0" lang="en-US" altLang="en-US" sz="1600" b="0" i="1" u="none" strike="noStrike" kern="0" cap="none" spc="0" normalizeH="0" baseline="0" noProof="0">
                <a:ln>
                  <a:noFill/>
                </a:ln>
                <a:solidFill>
                  <a:srgbClr val="FFCC66"/>
                </a:solidFill>
                <a:effectLst/>
                <a:uLnTx/>
                <a:uFillTx/>
                <a:latin typeface="Arial Black" panose="020B0A04020102020204" pitchFamily="34" charset="0"/>
              </a:rPr>
            </a:br>
            <a:r>
              <a:rPr kumimoji="0" lang="en-US" altLang="en-US" sz="1600" b="0" i="1" u="none" strike="noStrike" kern="0" cap="none" spc="0" normalizeH="0" baseline="0" noProof="0">
                <a:ln>
                  <a:noFill/>
                </a:ln>
                <a:solidFill>
                  <a:srgbClr val="FFCC66"/>
                </a:solidFill>
                <a:effectLst/>
                <a:uLnTx/>
                <a:uFillTx/>
                <a:latin typeface="Arial Black" panose="020B0A04020102020204" pitchFamily="34" charset="0"/>
              </a:rPr>
              <a:t>Application Areas</a:t>
            </a:r>
          </a:p>
        </p:txBody>
      </p:sp>
      <p:sp>
        <p:nvSpPr>
          <p:cNvPr id="16" name="Freeform 17">
            <a:extLst>
              <a:ext uri="{FF2B5EF4-FFF2-40B4-BE49-F238E27FC236}">
                <a16:creationId xmlns:a16="http://schemas.microsoft.com/office/drawing/2014/main" id="{2BFE6617-E30A-4B66-A4CB-94F14408B932}"/>
              </a:ext>
            </a:extLst>
          </p:cNvPr>
          <p:cNvSpPr>
            <a:spLocks/>
          </p:cNvSpPr>
          <p:nvPr/>
        </p:nvSpPr>
        <p:spPr bwMode="auto">
          <a:xfrm>
            <a:off x="4691373" y="2778706"/>
            <a:ext cx="1993900" cy="1668462"/>
          </a:xfrm>
          <a:custGeom>
            <a:avLst/>
            <a:gdLst>
              <a:gd name="T0" fmla="*/ 0 w 1256"/>
              <a:gd name="T1" fmla="*/ 0 h 1051"/>
              <a:gd name="T2" fmla="*/ 525 w 1256"/>
              <a:gd name="T3" fmla="*/ 592 h 1051"/>
              <a:gd name="T4" fmla="*/ 629 w 1256"/>
              <a:gd name="T5" fmla="*/ 1051 h 1051"/>
              <a:gd name="T6" fmla="*/ 733 w 1256"/>
              <a:gd name="T7" fmla="*/ 592 h 1051"/>
              <a:gd name="T8" fmla="*/ 1256 w 1256"/>
              <a:gd name="T9" fmla="*/ 0 h 1051"/>
              <a:gd name="T10" fmla="*/ 0 w 1256"/>
              <a:gd name="T11" fmla="*/ 0 h 1051"/>
            </a:gdLst>
            <a:ahLst/>
            <a:cxnLst>
              <a:cxn ang="0">
                <a:pos x="T0" y="T1"/>
              </a:cxn>
              <a:cxn ang="0">
                <a:pos x="T2" y="T3"/>
              </a:cxn>
              <a:cxn ang="0">
                <a:pos x="T4" y="T5"/>
              </a:cxn>
              <a:cxn ang="0">
                <a:pos x="T6" y="T7"/>
              </a:cxn>
              <a:cxn ang="0">
                <a:pos x="T8" y="T9"/>
              </a:cxn>
              <a:cxn ang="0">
                <a:pos x="T10" y="T11"/>
              </a:cxn>
            </a:cxnLst>
            <a:rect l="0" t="0" r="r" b="b"/>
            <a:pathLst>
              <a:path w="1256" h="1051">
                <a:moveTo>
                  <a:pt x="0" y="0"/>
                </a:moveTo>
                <a:lnTo>
                  <a:pt x="525" y="592"/>
                </a:lnTo>
                <a:lnTo>
                  <a:pt x="629" y="1051"/>
                </a:lnTo>
                <a:lnTo>
                  <a:pt x="733" y="592"/>
                </a:lnTo>
                <a:lnTo>
                  <a:pt x="1256" y="0"/>
                </a:lnTo>
                <a:lnTo>
                  <a:pt x="0" y="0"/>
                </a:lnTo>
                <a:close/>
              </a:path>
            </a:pathLst>
          </a:custGeom>
          <a:gradFill rotWithShape="0">
            <a:gsLst>
              <a:gs pos="0">
                <a:srgbClr val="003366"/>
              </a:gs>
              <a:gs pos="50000">
                <a:srgbClr val="336699"/>
              </a:gs>
              <a:gs pos="100000">
                <a:srgbClr val="003366"/>
              </a:gs>
            </a:gsLst>
            <a:lin ang="0" scaled="1"/>
          </a:gradFill>
          <a:ln>
            <a:noFill/>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17" name="Oval 19">
            <a:extLst>
              <a:ext uri="{FF2B5EF4-FFF2-40B4-BE49-F238E27FC236}">
                <a16:creationId xmlns:a16="http://schemas.microsoft.com/office/drawing/2014/main" id="{AEF4A579-2F78-45FD-B769-FBF721DE1FB4}"/>
              </a:ext>
            </a:extLst>
          </p:cNvPr>
          <p:cNvSpPr>
            <a:spLocks noChangeArrowheads="1"/>
          </p:cNvSpPr>
          <p:nvPr/>
        </p:nvSpPr>
        <p:spPr bwMode="auto">
          <a:xfrm>
            <a:off x="4699311" y="2718381"/>
            <a:ext cx="1976438" cy="125412"/>
          </a:xfrm>
          <a:prstGeom prst="ellipse">
            <a:avLst/>
          </a:prstGeom>
          <a:gradFill rotWithShape="0">
            <a:gsLst>
              <a:gs pos="0">
                <a:srgbClr val="336699"/>
              </a:gs>
              <a:gs pos="50000">
                <a:srgbClr val="003366"/>
              </a:gs>
              <a:gs pos="100000">
                <a:srgbClr val="336699"/>
              </a:gs>
            </a:gsLst>
            <a:lin ang="0" scaled="1"/>
          </a:gradFill>
          <a:ln>
            <a:noFill/>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18" name="Line 21">
            <a:extLst>
              <a:ext uri="{FF2B5EF4-FFF2-40B4-BE49-F238E27FC236}">
                <a16:creationId xmlns:a16="http://schemas.microsoft.com/office/drawing/2014/main" id="{A0896E93-A28D-40E5-9E68-8B50B30F1910}"/>
              </a:ext>
            </a:extLst>
          </p:cNvPr>
          <p:cNvSpPr>
            <a:spLocks noChangeShapeType="1"/>
          </p:cNvSpPr>
          <p:nvPr/>
        </p:nvSpPr>
        <p:spPr bwMode="auto">
          <a:xfrm flipH="1" flipV="1">
            <a:off x="4054785" y="5969581"/>
            <a:ext cx="2600325" cy="15875"/>
          </a:xfrm>
          <a:prstGeom prst="line">
            <a:avLst/>
          </a:prstGeom>
          <a:noFill/>
          <a:ln w="76200">
            <a:solidFill>
              <a:srgbClr val="000000"/>
            </a:solidFill>
            <a:round/>
            <a:headEnd/>
            <a:tailEnd type="triangle" w="med" len="med"/>
          </a:ln>
          <a:effectLst>
            <a:outerShdw dist="77251" dir="567739" algn="ctr" rotWithShape="0">
              <a:srgbClr val="B2B2B2"/>
            </a:outerShdw>
          </a:effectLst>
          <a:extLst>
            <a:ext uri="{909E8E84-426E-40DD-AFC4-6F175D3DCCD1}">
              <a14:hiddenFill xmlns:a14="http://schemas.microsoft.com/office/drawing/2010/main">
                <a:noFill/>
              </a14:hiddenFill>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19" name="Rectangle 25">
            <a:extLst>
              <a:ext uri="{FF2B5EF4-FFF2-40B4-BE49-F238E27FC236}">
                <a16:creationId xmlns:a16="http://schemas.microsoft.com/office/drawing/2014/main" id="{EBE0BB6C-014D-47BF-9D1C-F949F066FD63}"/>
              </a:ext>
            </a:extLst>
          </p:cNvPr>
          <p:cNvSpPr>
            <a:spLocks noChangeArrowheads="1"/>
          </p:cNvSpPr>
          <p:nvPr/>
        </p:nvSpPr>
        <p:spPr bwMode="auto">
          <a:xfrm>
            <a:off x="1843398" y="2024643"/>
            <a:ext cx="2198687"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168275" indent="-168275">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eaLnBrk="0" hangingPunct="0">
              <a:lnSpc>
                <a:spcPct val="90000"/>
              </a:lnSpc>
              <a:spcBef>
                <a:spcPct val="40000"/>
              </a:spcBef>
              <a:buFontTx/>
              <a:buChar char="•"/>
            </a:pPr>
            <a:r>
              <a:rPr lang="en-US" altLang="en-US" sz="1400" dirty="0">
                <a:solidFill>
                  <a:srgbClr val="000000"/>
                </a:solidFill>
                <a:latin typeface="Arial" panose="020B0604020202020204" pitchFamily="34" charset="0"/>
              </a:rPr>
              <a:t>Acquisition</a:t>
            </a:r>
          </a:p>
          <a:p>
            <a:pPr eaLnBrk="0" hangingPunct="0">
              <a:lnSpc>
                <a:spcPct val="90000"/>
              </a:lnSpc>
              <a:spcBef>
                <a:spcPct val="40000"/>
              </a:spcBef>
              <a:buFontTx/>
              <a:buChar char="•"/>
            </a:pPr>
            <a:r>
              <a:rPr lang="en-US" altLang="en-US" sz="1400" dirty="0">
                <a:solidFill>
                  <a:srgbClr val="000000"/>
                </a:solidFill>
                <a:latin typeface="Arial" panose="020B0604020202020204" pitchFamily="34" charset="0"/>
              </a:rPr>
              <a:t>Training</a:t>
            </a:r>
          </a:p>
          <a:p>
            <a:pPr eaLnBrk="0" hangingPunct="0">
              <a:lnSpc>
                <a:spcPct val="90000"/>
              </a:lnSpc>
              <a:spcBef>
                <a:spcPct val="40000"/>
              </a:spcBef>
              <a:buFontTx/>
              <a:buChar char="•"/>
            </a:pPr>
            <a:r>
              <a:rPr lang="en-US" altLang="en-US" sz="1400" dirty="0">
                <a:solidFill>
                  <a:srgbClr val="000000"/>
                </a:solidFill>
                <a:latin typeface="Arial" panose="020B0604020202020204" pitchFamily="34" charset="0"/>
              </a:rPr>
              <a:t>Assessment</a:t>
            </a:r>
          </a:p>
          <a:p>
            <a:pPr eaLnBrk="0" hangingPunct="0">
              <a:lnSpc>
                <a:spcPct val="90000"/>
              </a:lnSpc>
              <a:spcBef>
                <a:spcPct val="40000"/>
              </a:spcBef>
              <a:buFontTx/>
              <a:buChar char="•"/>
            </a:pPr>
            <a:r>
              <a:rPr lang="en-US" altLang="en-US" sz="1400" dirty="0">
                <a:solidFill>
                  <a:srgbClr val="000000"/>
                </a:solidFill>
                <a:latin typeface="Arial" panose="020B0604020202020204" pitchFamily="34" charset="0"/>
              </a:rPr>
              <a:t>Support to operations</a:t>
            </a:r>
          </a:p>
        </p:txBody>
      </p:sp>
      <p:sp>
        <p:nvSpPr>
          <p:cNvPr id="20" name="Rectangle 26">
            <a:extLst>
              <a:ext uri="{FF2B5EF4-FFF2-40B4-BE49-F238E27FC236}">
                <a16:creationId xmlns:a16="http://schemas.microsoft.com/office/drawing/2014/main" id="{1E7C4379-05EE-4F24-941D-BE02CBA0FC45}"/>
              </a:ext>
            </a:extLst>
          </p:cNvPr>
          <p:cNvSpPr>
            <a:spLocks noChangeArrowheads="1"/>
          </p:cNvSpPr>
          <p:nvPr/>
        </p:nvSpPr>
        <p:spPr bwMode="auto">
          <a:xfrm>
            <a:off x="7942573" y="1819856"/>
            <a:ext cx="2376487" cy="4334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168275" indent="-168275">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eaLnBrk="0" hangingPunct="0">
              <a:lnSpc>
                <a:spcPct val="90000"/>
              </a:lnSpc>
              <a:spcBef>
                <a:spcPct val="40000"/>
              </a:spcBef>
              <a:buFontTx/>
              <a:buChar char="•"/>
            </a:pPr>
            <a:r>
              <a:rPr lang="en-US" altLang="en-US" sz="1400" dirty="0">
                <a:solidFill>
                  <a:srgbClr val="000000"/>
                </a:solidFill>
                <a:latin typeface="Arial" panose="020B0604020202020204" pitchFamily="34" charset="0"/>
              </a:rPr>
              <a:t>Cycle time/ duration</a:t>
            </a:r>
          </a:p>
          <a:p>
            <a:pPr eaLnBrk="0" hangingPunct="0">
              <a:lnSpc>
                <a:spcPct val="90000"/>
              </a:lnSpc>
              <a:spcBef>
                <a:spcPct val="40000"/>
              </a:spcBef>
              <a:buFontTx/>
              <a:buChar char="•"/>
            </a:pPr>
            <a:r>
              <a:rPr lang="en-US" altLang="en-US" sz="1400" dirty="0">
                <a:solidFill>
                  <a:srgbClr val="000000"/>
                </a:solidFill>
                <a:latin typeface="Arial" panose="020B0604020202020204" pitchFamily="34" charset="0"/>
              </a:rPr>
              <a:t>Planning/ decision time</a:t>
            </a:r>
          </a:p>
          <a:p>
            <a:pPr eaLnBrk="0" hangingPunct="0">
              <a:lnSpc>
                <a:spcPct val="90000"/>
              </a:lnSpc>
              <a:spcBef>
                <a:spcPct val="40000"/>
              </a:spcBef>
              <a:buFontTx/>
              <a:buChar char="•"/>
            </a:pPr>
            <a:r>
              <a:rPr lang="en-US" altLang="en-US" sz="1400" dirty="0">
                <a:solidFill>
                  <a:srgbClr val="000000"/>
                </a:solidFill>
                <a:latin typeface="Arial" panose="020B0604020202020204" pitchFamily="34" charset="0"/>
              </a:rPr>
              <a:t>Number of variables/ alternatives</a:t>
            </a:r>
          </a:p>
          <a:p>
            <a:pPr eaLnBrk="0" hangingPunct="0">
              <a:lnSpc>
                <a:spcPct val="90000"/>
              </a:lnSpc>
              <a:spcBef>
                <a:spcPct val="40000"/>
              </a:spcBef>
              <a:buFontTx/>
              <a:buChar char="•"/>
            </a:pPr>
            <a:r>
              <a:rPr lang="en-US" altLang="en-US" sz="1400" dirty="0">
                <a:solidFill>
                  <a:srgbClr val="000000"/>
                </a:solidFill>
                <a:latin typeface="Arial" panose="020B0604020202020204" pitchFamily="34" charset="0"/>
              </a:rPr>
              <a:t>Level of complexity</a:t>
            </a:r>
          </a:p>
          <a:p>
            <a:pPr eaLnBrk="0" hangingPunct="0">
              <a:lnSpc>
                <a:spcPct val="90000"/>
              </a:lnSpc>
              <a:spcBef>
                <a:spcPct val="40000"/>
              </a:spcBef>
              <a:buFontTx/>
              <a:buChar char="•"/>
            </a:pPr>
            <a:r>
              <a:rPr lang="en-US" altLang="en-US" sz="1400" dirty="0">
                <a:solidFill>
                  <a:srgbClr val="000000"/>
                </a:solidFill>
                <a:latin typeface="Arial" panose="020B0604020202020204" pitchFamily="34" charset="0"/>
              </a:rPr>
              <a:t>Task success rate/ confidence level</a:t>
            </a:r>
          </a:p>
          <a:p>
            <a:pPr eaLnBrk="0" hangingPunct="0">
              <a:lnSpc>
                <a:spcPct val="90000"/>
              </a:lnSpc>
              <a:spcBef>
                <a:spcPct val="40000"/>
              </a:spcBef>
              <a:buFontTx/>
              <a:buChar char="•"/>
            </a:pPr>
            <a:r>
              <a:rPr lang="en-US" altLang="en-US" sz="1400" dirty="0">
                <a:solidFill>
                  <a:srgbClr val="000000"/>
                </a:solidFill>
                <a:latin typeface="Arial" panose="020B0604020202020204" pitchFamily="34" charset="0"/>
              </a:rPr>
              <a:t>Level of understanding</a:t>
            </a:r>
          </a:p>
          <a:p>
            <a:pPr eaLnBrk="0" hangingPunct="0">
              <a:lnSpc>
                <a:spcPct val="90000"/>
              </a:lnSpc>
              <a:spcBef>
                <a:spcPct val="40000"/>
              </a:spcBef>
              <a:buFontTx/>
              <a:buChar char="•"/>
            </a:pPr>
            <a:r>
              <a:rPr lang="en-US" altLang="en-US" sz="1400" dirty="0">
                <a:solidFill>
                  <a:srgbClr val="000000"/>
                </a:solidFill>
                <a:latin typeface="Arial" panose="020B0604020202020204" pitchFamily="34" charset="0"/>
              </a:rPr>
              <a:t>Number of prototypes</a:t>
            </a:r>
          </a:p>
          <a:p>
            <a:pPr eaLnBrk="0" hangingPunct="0">
              <a:lnSpc>
                <a:spcPct val="90000"/>
              </a:lnSpc>
              <a:spcBef>
                <a:spcPct val="40000"/>
              </a:spcBef>
              <a:buFontTx/>
              <a:buChar char="•"/>
            </a:pPr>
            <a:r>
              <a:rPr lang="en-US" altLang="en-US" sz="1400" dirty="0">
                <a:solidFill>
                  <a:srgbClr val="000000"/>
                </a:solidFill>
                <a:latin typeface="Arial" panose="020B0604020202020204" pitchFamily="34" charset="0"/>
              </a:rPr>
              <a:t>Level of realism</a:t>
            </a:r>
          </a:p>
          <a:p>
            <a:pPr eaLnBrk="0" hangingPunct="0">
              <a:lnSpc>
                <a:spcPct val="90000"/>
              </a:lnSpc>
              <a:spcBef>
                <a:spcPct val="40000"/>
              </a:spcBef>
              <a:buFontTx/>
              <a:buChar char="•"/>
            </a:pPr>
            <a:r>
              <a:rPr lang="en-US" altLang="en-US" sz="1400" dirty="0">
                <a:solidFill>
                  <a:srgbClr val="000000"/>
                </a:solidFill>
                <a:latin typeface="Arial" panose="020B0604020202020204" pitchFamily="34" charset="0"/>
              </a:rPr>
              <a:t>Learning retention</a:t>
            </a:r>
          </a:p>
          <a:p>
            <a:pPr eaLnBrk="0" hangingPunct="0">
              <a:lnSpc>
                <a:spcPct val="90000"/>
              </a:lnSpc>
              <a:spcBef>
                <a:spcPct val="40000"/>
              </a:spcBef>
              <a:buFontTx/>
              <a:buChar char="•"/>
            </a:pPr>
            <a:r>
              <a:rPr lang="en-US" altLang="en-US" sz="1400" dirty="0">
                <a:solidFill>
                  <a:srgbClr val="000000"/>
                </a:solidFill>
                <a:latin typeface="Arial" panose="020B0604020202020204" pitchFamily="34" charset="0"/>
              </a:rPr>
              <a:t>Number of tasks accomplished only w/ sim</a:t>
            </a:r>
          </a:p>
          <a:p>
            <a:pPr eaLnBrk="0" hangingPunct="0">
              <a:lnSpc>
                <a:spcPct val="90000"/>
              </a:lnSpc>
              <a:spcBef>
                <a:spcPct val="40000"/>
              </a:spcBef>
              <a:buFontTx/>
              <a:buChar char="•"/>
            </a:pPr>
            <a:r>
              <a:rPr lang="en-US" altLang="en-US" sz="1400" dirty="0">
                <a:solidFill>
                  <a:srgbClr val="000000"/>
                </a:solidFill>
                <a:latin typeface="Arial" panose="020B0604020202020204" pitchFamily="34" charset="0"/>
              </a:rPr>
              <a:t>Increased Application Opportunities</a:t>
            </a:r>
          </a:p>
          <a:p>
            <a:pPr eaLnBrk="0" hangingPunct="0">
              <a:lnSpc>
                <a:spcPct val="90000"/>
              </a:lnSpc>
              <a:spcBef>
                <a:spcPct val="40000"/>
              </a:spcBef>
              <a:buFontTx/>
              <a:buChar char="•"/>
            </a:pPr>
            <a:r>
              <a:rPr lang="en-US" altLang="en-US" sz="1400" dirty="0">
                <a:solidFill>
                  <a:srgbClr val="000000"/>
                </a:solidFill>
                <a:latin typeface="Arial" panose="020B0604020202020204" pitchFamily="34" charset="0"/>
              </a:rPr>
              <a:t>Etc.</a:t>
            </a:r>
          </a:p>
        </p:txBody>
      </p:sp>
      <p:sp>
        <p:nvSpPr>
          <p:cNvPr id="21" name="Rectangle 27">
            <a:extLst>
              <a:ext uri="{FF2B5EF4-FFF2-40B4-BE49-F238E27FC236}">
                <a16:creationId xmlns:a16="http://schemas.microsoft.com/office/drawing/2014/main" id="{72C63CAF-4C2D-4A8A-B5DA-3493D39390B1}"/>
              </a:ext>
            </a:extLst>
          </p:cNvPr>
          <p:cNvSpPr>
            <a:spLocks noChangeArrowheads="1"/>
          </p:cNvSpPr>
          <p:nvPr/>
        </p:nvSpPr>
        <p:spPr bwMode="auto">
          <a:xfrm>
            <a:off x="1843398" y="5037718"/>
            <a:ext cx="2127506" cy="1123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173038" indent="-173038">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eaLnBrk="0" hangingPunct="0">
              <a:lnSpc>
                <a:spcPct val="90000"/>
              </a:lnSpc>
              <a:spcBef>
                <a:spcPct val="40000"/>
              </a:spcBef>
              <a:buFontTx/>
              <a:buChar char="•"/>
            </a:pPr>
            <a:r>
              <a:rPr lang="en-US" altLang="en-US" sz="1400" dirty="0">
                <a:solidFill>
                  <a:srgbClr val="000000"/>
                </a:solidFill>
                <a:latin typeface="Arial" panose="020B0604020202020204" pitchFamily="34" charset="0"/>
              </a:rPr>
              <a:t>C/A, C/B, ROI</a:t>
            </a:r>
          </a:p>
          <a:p>
            <a:pPr eaLnBrk="0" hangingPunct="0">
              <a:lnSpc>
                <a:spcPct val="90000"/>
              </a:lnSpc>
              <a:spcBef>
                <a:spcPct val="40000"/>
              </a:spcBef>
              <a:buFontTx/>
              <a:buChar char="•"/>
            </a:pPr>
            <a:r>
              <a:rPr lang="en-US" altLang="en-US" sz="1400" dirty="0">
                <a:solidFill>
                  <a:srgbClr val="000000"/>
                </a:solidFill>
                <a:latin typeface="Arial" panose="020B0604020202020204" pitchFamily="34" charset="0"/>
              </a:rPr>
              <a:t>Multi-Attribute Utility</a:t>
            </a:r>
          </a:p>
          <a:p>
            <a:pPr eaLnBrk="0" hangingPunct="0">
              <a:lnSpc>
                <a:spcPct val="90000"/>
              </a:lnSpc>
              <a:spcBef>
                <a:spcPct val="40000"/>
              </a:spcBef>
              <a:buFontTx/>
              <a:buChar char="•"/>
            </a:pPr>
            <a:r>
              <a:rPr lang="en-US" altLang="en-US" sz="1400" dirty="0">
                <a:solidFill>
                  <a:srgbClr val="000000"/>
                </a:solidFill>
                <a:latin typeface="Arial" panose="020B0604020202020204" pitchFamily="34" charset="0"/>
              </a:rPr>
              <a:t>Cost, Schedule, Risk</a:t>
            </a:r>
          </a:p>
          <a:p>
            <a:pPr eaLnBrk="0" hangingPunct="0">
              <a:lnSpc>
                <a:spcPct val="90000"/>
              </a:lnSpc>
              <a:spcBef>
                <a:spcPct val="40000"/>
              </a:spcBef>
              <a:buFontTx/>
              <a:buChar char="•"/>
            </a:pPr>
            <a:r>
              <a:rPr lang="en-US" altLang="en-US" sz="1400" dirty="0">
                <a:solidFill>
                  <a:srgbClr val="000000"/>
                </a:solidFill>
                <a:latin typeface="Arial" panose="020B0604020202020204" pitchFamily="34" charset="0"/>
              </a:rPr>
              <a:t>Results, + and -</a:t>
            </a:r>
          </a:p>
        </p:txBody>
      </p:sp>
    </p:spTree>
    <p:extLst>
      <p:ext uri="{BB962C8B-B14F-4D97-AF65-F5344CB8AC3E}">
        <p14:creationId xmlns:p14="http://schemas.microsoft.com/office/powerpoint/2010/main" val="853486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Dimensions of Value</a:t>
            </a:r>
          </a:p>
        </p:txBody>
      </p:sp>
      <p:sp>
        <p:nvSpPr>
          <p:cNvPr id="4" name="Content Placeholder 3"/>
          <p:cNvSpPr>
            <a:spLocks noGrp="1"/>
          </p:cNvSpPr>
          <p:nvPr>
            <p:ph sz="quarter" idx="11"/>
          </p:nvPr>
        </p:nvSpPr>
        <p:spPr/>
        <p:txBody>
          <a:bodyPr/>
          <a:lstStyle/>
          <a:p>
            <a:pPr>
              <a:spcBef>
                <a:spcPts val="1200"/>
              </a:spcBef>
            </a:pPr>
            <a:r>
              <a:rPr lang="en-US" dirty="0"/>
              <a:t>Dollars / Cost</a:t>
            </a:r>
          </a:p>
          <a:p>
            <a:pPr marL="914400" lvl="1" indent="-457200">
              <a:spcBef>
                <a:spcPts val="1200"/>
              </a:spcBef>
            </a:pPr>
            <a:r>
              <a:rPr lang="en-US" dirty="0"/>
              <a:t>The focus of the discussion so far</a:t>
            </a:r>
          </a:p>
          <a:p>
            <a:pPr>
              <a:spcBef>
                <a:spcPts val="1200"/>
              </a:spcBef>
            </a:pPr>
            <a:r>
              <a:rPr lang="en-US" dirty="0"/>
              <a:t>Time</a:t>
            </a:r>
          </a:p>
          <a:p>
            <a:pPr marL="914400" lvl="1" indent="-457200">
              <a:spcBef>
                <a:spcPts val="1200"/>
              </a:spcBef>
            </a:pPr>
            <a:r>
              <a:rPr lang="en-US" dirty="0"/>
              <a:t>Both elapsed (total) time and timing (just in time / within the opponent’s Observe, Orient, Decide, and Act (OODA) loop)</a:t>
            </a:r>
          </a:p>
          <a:p>
            <a:pPr>
              <a:spcBef>
                <a:spcPts val="1200"/>
              </a:spcBef>
            </a:pPr>
            <a:r>
              <a:rPr lang="en-US" dirty="0"/>
              <a:t>Risk</a:t>
            </a:r>
          </a:p>
          <a:p>
            <a:pPr marL="914400" lvl="1" indent="-457200">
              <a:spcBef>
                <a:spcPts val="1200"/>
              </a:spcBef>
            </a:pPr>
            <a:r>
              <a:rPr lang="en-US" dirty="0"/>
              <a:t>The impact of using the M&amp;S capability on increasing or decreasing negative outcomes</a:t>
            </a:r>
          </a:p>
          <a:p>
            <a:pPr>
              <a:spcBef>
                <a:spcPts val="1200"/>
              </a:spcBef>
            </a:pPr>
            <a:r>
              <a:rPr lang="en-US" dirty="0"/>
              <a:t>Results</a:t>
            </a:r>
          </a:p>
          <a:p>
            <a:pPr marL="914400" lvl="1" indent="-457200">
              <a:spcBef>
                <a:spcPts val="1200"/>
              </a:spcBef>
            </a:pPr>
            <a:r>
              <a:rPr lang="en-US" dirty="0"/>
              <a:t>Readiness, Proficiency, Situational Awareness, Coordination, Lethality, etc...</a:t>
            </a:r>
          </a:p>
        </p:txBody>
      </p:sp>
    </p:spTree>
    <p:extLst>
      <p:ext uri="{BB962C8B-B14F-4D97-AF65-F5344CB8AC3E}">
        <p14:creationId xmlns:p14="http://schemas.microsoft.com/office/powerpoint/2010/main" val="1976135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M&amp;S Value Varies</a:t>
            </a:r>
          </a:p>
        </p:txBody>
      </p:sp>
      <p:pic>
        <p:nvPicPr>
          <p:cNvPr id="6" name="Picture 38">
            <a:extLst>
              <a:ext uri="{FF2B5EF4-FFF2-40B4-BE49-F238E27FC236}">
                <a16:creationId xmlns:a16="http://schemas.microsoft.com/office/drawing/2014/main" id="{649BB3CA-8B80-4A70-A2F5-DA21668A74A7}"/>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7422" y="2425817"/>
            <a:ext cx="7978775"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35">
            <a:extLst>
              <a:ext uri="{FF2B5EF4-FFF2-40B4-BE49-F238E27FC236}">
                <a16:creationId xmlns:a16="http://schemas.microsoft.com/office/drawing/2014/main" id="{4C8B17EC-68FB-4499-AD2F-950904071911}"/>
              </a:ext>
            </a:extLst>
          </p:cNvPr>
          <p:cNvSpPr>
            <a:spLocks noChangeArrowheads="1"/>
          </p:cNvSpPr>
          <p:nvPr/>
        </p:nvSpPr>
        <p:spPr bwMode="auto">
          <a:xfrm>
            <a:off x="5248160" y="1900354"/>
            <a:ext cx="2508250" cy="973138"/>
          </a:xfrm>
          <a:prstGeom prst="ellipse">
            <a:avLst/>
          </a:prstGeom>
          <a:gradFill rotWithShape="0">
            <a:gsLst>
              <a:gs pos="0">
                <a:srgbClr val="FFDEBE"/>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rgbClr val="003366"/>
                </a:solidFill>
                <a:effectLst/>
                <a:uLnTx/>
                <a:uFillTx/>
                <a:latin typeface="Times" panose="02020603050405020304" pitchFamily="18" charset="0"/>
              </a:rPr>
              <a:t>There are other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rgbClr val="003366"/>
                </a:solidFill>
                <a:effectLst/>
                <a:uLnTx/>
                <a:uFillTx/>
                <a:latin typeface="Times" panose="02020603050405020304" pitchFamily="18" charset="0"/>
              </a:rPr>
              <a:t>ways but M&amp;S is better…</a:t>
            </a:r>
            <a:endParaRPr kumimoji="0" lang="en-US" altLang="en-US" sz="18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8" name="Oval 33">
            <a:extLst>
              <a:ext uri="{FF2B5EF4-FFF2-40B4-BE49-F238E27FC236}">
                <a16:creationId xmlns:a16="http://schemas.microsoft.com/office/drawing/2014/main" id="{CDDB0779-0467-4489-A78D-4023ED5FA60A}"/>
              </a:ext>
            </a:extLst>
          </p:cNvPr>
          <p:cNvSpPr>
            <a:spLocks noChangeArrowheads="1"/>
          </p:cNvSpPr>
          <p:nvPr/>
        </p:nvSpPr>
        <p:spPr bwMode="auto">
          <a:xfrm>
            <a:off x="928572" y="3816467"/>
            <a:ext cx="2508250" cy="973137"/>
          </a:xfrm>
          <a:prstGeom prst="ellipse">
            <a:avLst/>
          </a:prstGeom>
          <a:gradFill rotWithShape="0">
            <a:gsLst>
              <a:gs pos="0">
                <a:srgbClr val="FFDEBE"/>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rgbClr val="003366"/>
                </a:solidFill>
                <a:effectLst/>
                <a:uLnTx/>
                <a:uFillTx/>
                <a:latin typeface="Times" panose="02020603050405020304" pitchFamily="18" charset="0"/>
              </a:rPr>
              <a:t>Current M&amp;S may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rgbClr val="003366"/>
                </a:solidFill>
                <a:effectLst/>
                <a:uLnTx/>
                <a:uFillTx/>
                <a:latin typeface="Times" panose="02020603050405020304" pitchFamily="18" charset="0"/>
              </a:rPr>
              <a:t>provide negative impact…</a:t>
            </a:r>
            <a:endParaRPr kumimoji="0" lang="en-US" altLang="en-US" sz="18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9" name="Text Box 8">
            <a:extLst>
              <a:ext uri="{FF2B5EF4-FFF2-40B4-BE49-F238E27FC236}">
                <a16:creationId xmlns:a16="http://schemas.microsoft.com/office/drawing/2014/main" id="{7897EA0F-B3DE-4B91-BD49-52362DA34FEC}"/>
              </a:ext>
            </a:extLst>
          </p:cNvPr>
          <p:cNvSpPr txBox="1">
            <a:spLocks noChangeArrowheads="1"/>
          </p:cNvSpPr>
          <p:nvPr/>
        </p:nvSpPr>
        <p:spPr bwMode="auto">
          <a:xfrm>
            <a:off x="1715972" y="5484929"/>
            <a:ext cx="303213"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eaLnBrk="0" hangingPunct="0"/>
            <a:r>
              <a:rPr lang="en-US" altLang="en-US">
                <a:solidFill>
                  <a:srgbClr val="000000"/>
                </a:solidFill>
                <a:latin typeface="Arial Black" panose="020B0A04020102020204" pitchFamily="34" charset="0"/>
              </a:rPr>
              <a:t>-</a:t>
            </a:r>
          </a:p>
        </p:txBody>
      </p:sp>
      <p:sp>
        <p:nvSpPr>
          <p:cNvPr id="10" name="Text Box 10">
            <a:extLst>
              <a:ext uri="{FF2B5EF4-FFF2-40B4-BE49-F238E27FC236}">
                <a16:creationId xmlns:a16="http://schemas.microsoft.com/office/drawing/2014/main" id="{2673A721-7936-48AA-87C2-338D34FD4549}"/>
              </a:ext>
            </a:extLst>
          </p:cNvPr>
          <p:cNvSpPr txBox="1">
            <a:spLocks noChangeArrowheads="1"/>
          </p:cNvSpPr>
          <p:nvPr/>
        </p:nvSpPr>
        <p:spPr bwMode="auto">
          <a:xfrm>
            <a:off x="9674110" y="2281354"/>
            <a:ext cx="350837"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23838" indent="-223838" algn="l" rtl="0" eaLnBrk="0" fontAlgn="base" hangingPunct="0">
              <a:lnSpc>
                <a:spcPct val="90000"/>
              </a:lnSpc>
              <a:spcBef>
                <a:spcPct val="50000"/>
              </a:spcBef>
              <a:spcAft>
                <a:spcPct val="0"/>
              </a:spcAft>
              <a:buChar char="•"/>
              <a:defRPr sz="2400" b="1" kern="1200">
                <a:solidFill>
                  <a:schemeClr val="tx1"/>
                </a:solidFill>
                <a:latin typeface="+mn-lt"/>
                <a:ea typeface="+mn-ea"/>
                <a:cs typeface="+mn-cs"/>
              </a:defRPr>
            </a:lvl1pPr>
            <a:lvl2pPr marL="684213" indent="-227013" algn="l" rtl="0" eaLnBrk="0" fontAlgn="base" hangingPunct="0">
              <a:lnSpc>
                <a:spcPct val="90000"/>
              </a:lnSpc>
              <a:spcBef>
                <a:spcPct val="20000"/>
              </a:spcBef>
              <a:spcAft>
                <a:spcPct val="0"/>
              </a:spcAft>
              <a:buChar char="–"/>
              <a:defRPr sz="2200" kern="1200">
                <a:solidFill>
                  <a:schemeClr val="tx1"/>
                </a:solidFill>
                <a:latin typeface="Times" panose="02020603050405020304" pitchFamily="18" charset="0"/>
                <a:ea typeface="+mn-ea"/>
                <a:cs typeface="+mn-cs"/>
              </a:defRPr>
            </a:lvl2pPr>
            <a:lvl3pPr marL="1082675" indent="-168275" algn="l" rtl="0" eaLnBrk="0" fontAlgn="base" hangingPunct="0">
              <a:lnSpc>
                <a:spcPct val="90000"/>
              </a:lnSpc>
              <a:spcBef>
                <a:spcPct val="20000"/>
              </a:spcBef>
              <a:spcAft>
                <a:spcPct val="0"/>
              </a:spcAft>
              <a:buChar char="•"/>
              <a:defRPr kern="1200">
                <a:solidFill>
                  <a:schemeClr val="tx1"/>
                </a:solidFill>
                <a:latin typeface="Times" panose="02020603050405020304" pitchFamily="18" charset="0"/>
                <a:ea typeface="+mn-ea"/>
                <a:cs typeface="+mn-cs"/>
              </a:defRPr>
            </a:lvl3pPr>
            <a:lvl4pPr marL="1544638" indent="-173038" algn="l" rtl="0" eaLnBrk="0" fontAlgn="base" hangingPunct="0">
              <a:lnSpc>
                <a:spcPct val="90000"/>
              </a:lnSpc>
              <a:spcBef>
                <a:spcPct val="20000"/>
              </a:spcBef>
              <a:spcAft>
                <a:spcPct val="0"/>
              </a:spcAft>
              <a:buChar char="–"/>
              <a:defRPr sz="1600" kern="1200">
                <a:solidFill>
                  <a:schemeClr val="tx1"/>
                </a:solidFill>
                <a:latin typeface="Times" panose="02020603050405020304" pitchFamily="18" charset="0"/>
                <a:ea typeface="+mn-ea"/>
                <a:cs typeface="+mn-cs"/>
              </a:defRPr>
            </a:lvl4pPr>
            <a:lvl5pPr marL="1943100" indent="-114300" algn="l" rtl="0" eaLnBrk="0" fontAlgn="base" hangingPunct="0">
              <a:lnSpc>
                <a:spcPct val="90000"/>
              </a:lnSpc>
              <a:spcBef>
                <a:spcPct val="20000"/>
              </a:spcBef>
              <a:spcAft>
                <a:spcPct val="0"/>
              </a:spcAft>
              <a:buChar char="•"/>
              <a:defRPr sz="1400" kern="1200">
                <a:solidFill>
                  <a:schemeClr val="tx1"/>
                </a:solidFill>
                <a:latin typeface="Times"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3838" marR="0" lvl="0" indent="-223838"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a:ea typeface="+mn-ea"/>
                <a:cs typeface="+mn-cs"/>
              </a:rPr>
              <a:t>+</a:t>
            </a:r>
          </a:p>
        </p:txBody>
      </p:sp>
      <p:sp>
        <p:nvSpPr>
          <p:cNvPr id="11" name="Text Box 11">
            <a:extLst>
              <a:ext uri="{FF2B5EF4-FFF2-40B4-BE49-F238E27FC236}">
                <a16:creationId xmlns:a16="http://schemas.microsoft.com/office/drawing/2014/main" id="{4503A72F-E533-49A0-AE3F-135D3569BE31}"/>
              </a:ext>
            </a:extLst>
          </p:cNvPr>
          <p:cNvSpPr txBox="1">
            <a:spLocks noChangeArrowheads="1"/>
          </p:cNvSpPr>
          <p:nvPr/>
        </p:nvSpPr>
        <p:spPr bwMode="auto">
          <a:xfrm>
            <a:off x="7337310" y="3589454"/>
            <a:ext cx="1309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eaLnBrk="0" hangingPunct="0"/>
            <a:r>
              <a:rPr lang="en-US" altLang="en-US" sz="1200">
                <a:solidFill>
                  <a:srgbClr val="000000"/>
                </a:solidFill>
                <a:latin typeface="Arial" panose="020B0604020202020204" pitchFamily="34" charset="0"/>
              </a:rPr>
              <a:t>Control System</a:t>
            </a:r>
          </a:p>
          <a:p>
            <a:pPr algn="ctr" eaLnBrk="0" hangingPunct="0"/>
            <a:r>
              <a:rPr lang="en-US" altLang="en-US" sz="1200">
                <a:solidFill>
                  <a:srgbClr val="000000"/>
                </a:solidFill>
                <a:latin typeface="Arial" panose="020B0604020202020204" pitchFamily="34" charset="0"/>
              </a:rPr>
              <a:t>Familiarization</a:t>
            </a:r>
          </a:p>
        </p:txBody>
      </p:sp>
      <p:sp>
        <p:nvSpPr>
          <p:cNvPr id="12" name="Text Box 13">
            <a:extLst>
              <a:ext uri="{FF2B5EF4-FFF2-40B4-BE49-F238E27FC236}">
                <a16:creationId xmlns:a16="http://schemas.microsoft.com/office/drawing/2014/main" id="{850C4171-5882-404F-9555-A3A61FAA5BBC}"/>
              </a:ext>
            </a:extLst>
          </p:cNvPr>
          <p:cNvSpPr txBox="1">
            <a:spLocks noChangeArrowheads="1"/>
          </p:cNvSpPr>
          <p:nvPr/>
        </p:nvSpPr>
        <p:spPr bwMode="auto">
          <a:xfrm>
            <a:off x="4070235" y="3727567"/>
            <a:ext cx="1744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eaLnBrk="0" hangingPunct="0"/>
            <a:r>
              <a:rPr lang="en-US" altLang="en-US" sz="1200">
                <a:solidFill>
                  <a:srgbClr val="000000"/>
                </a:solidFill>
                <a:latin typeface="Arial" panose="020B0604020202020204" pitchFamily="34" charset="0"/>
              </a:rPr>
              <a:t>Small Unit</a:t>
            </a:r>
          </a:p>
          <a:p>
            <a:pPr algn="ctr" eaLnBrk="0" hangingPunct="0"/>
            <a:r>
              <a:rPr lang="en-US" altLang="en-US" sz="1200">
                <a:solidFill>
                  <a:srgbClr val="000000"/>
                </a:solidFill>
                <a:latin typeface="Arial" panose="020B0604020202020204" pitchFamily="34" charset="0"/>
              </a:rPr>
              <a:t>Tactical Coordination</a:t>
            </a:r>
          </a:p>
        </p:txBody>
      </p:sp>
      <p:sp>
        <p:nvSpPr>
          <p:cNvPr id="13" name="Text Box 14">
            <a:extLst>
              <a:ext uri="{FF2B5EF4-FFF2-40B4-BE49-F238E27FC236}">
                <a16:creationId xmlns:a16="http://schemas.microsoft.com/office/drawing/2014/main" id="{DB9B4688-91B1-483E-89EB-4E47D7D1D410}"/>
              </a:ext>
            </a:extLst>
          </p:cNvPr>
          <p:cNvSpPr txBox="1">
            <a:spLocks noChangeArrowheads="1"/>
          </p:cNvSpPr>
          <p:nvPr/>
        </p:nvSpPr>
        <p:spPr bwMode="auto">
          <a:xfrm>
            <a:off x="8046922" y="2228967"/>
            <a:ext cx="1516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eaLnBrk="0" hangingPunct="0"/>
            <a:r>
              <a:rPr lang="en-US" altLang="en-US" sz="1200">
                <a:solidFill>
                  <a:srgbClr val="000000"/>
                </a:solidFill>
                <a:latin typeface="Arial" panose="020B0604020202020204" pitchFamily="34" charset="0"/>
              </a:rPr>
              <a:t>Equipment Failure</a:t>
            </a:r>
          </a:p>
          <a:p>
            <a:pPr algn="ctr" eaLnBrk="0" hangingPunct="0"/>
            <a:r>
              <a:rPr lang="en-US" altLang="en-US" sz="1200">
                <a:solidFill>
                  <a:srgbClr val="000000"/>
                </a:solidFill>
                <a:latin typeface="Arial" panose="020B0604020202020204" pitchFamily="34" charset="0"/>
              </a:rPr>
              <a:t>Drills</a:t>
            </a:r>
          </a:p>
        </p:txBody>
      </p:sp>
      <p:sp>
        <p:nvSpPr>
          <p:cNvPr id="14" name="Text Box 15">
            <a:extLst>
              <a:ext uri="{FF2B5EF4-FFF2-40B4-BE49-F238E27FC236}">
                <a16:creationId xmlns:a16="http://schemas.microsoft.com/office/drawing/2014/main" id="{DEAEDD03-8E74-45AE-AFF8-43552762F0C2}"/>
              </a:ext>
            </a:extLst>
          </p:cNvPr>
          <p:cNvSpPr txBox="1">
            <a:spLocks noChangeArrowheads="1"/>
          </p:cNvSpPr>
          <p:nvPr/>
        </p:nvSpPr>
        <p:spPr bwMode="auto">
          <a:xfrm>
            <a:off x="6419735" y="3168767"/>
            <a:ext cx="1057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eaLnBrk="0" hangingPunct="0"/>
            <a:r>
              <a:rPr lang="en-US" altLang="en-US" sz="1200">
                <a:solidFill>
                  <a:srgbClr val="000000"/>
                </a:solidFill>
                <a:latin typeface="Arial" panose="020B0604020202020204" pitchFamily="34" charset="0"/>
              </a:rPr>
              <a:t>Route Skills</a:t>
            </a:r>
          </a:p>
        </p:txBody>
      </p:sp>
      <p:sp>
        <p:nvSpPr>
          <p:cNvPr id="15" name="Text Box 16">
            <a:extLst>
              <a:ext uri="{FF2B5EF4-FFF2-40B4-BE49-F238E27FC236}">
                <a16:creationId xmlns:a16="http://schemas.microsoft.com/office/drawing/2014/main" id="{5C4D135D-9E81-40AE-935F-668639242601}"/>
              </a:ext>
            </a:extLst>
          </p:cNvPr>
          <p:cNvSpPr txBox="1">
            <a:spLocks noChangeArrowheads="1"/>
          </p:cNvSpPr>
          <p:nvPr/>
        </p:nvSpPr>
        <p:spPr bwMode="auto">
          <a:xfrm>
            <a:off x="2965335" y="5369042"/>
            <a:ext cx="1216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eaLnBrk="0" hangingPunct="0"/>
            <a:r>
              <a:rPr lang="en-US" altLang="en-US" sz="1200">
                <a:solidFill>
                  <a:srgbClr val="000000"/>
                </a:solidFill>
                <a:latin typeface="Arial" panose="020B0604020202020204" pitchFamily="34" charset="0"/>
              </a:rPr>
              <a:t>Infantry</a:t>
            </a:r>
          </a:p>
          <a:p>
            <a:pPr algn="ctr" eaLnBrk="0" hangingPunct="0"/>
            <a:r>
              <a:rPr lang="en-US" altLang="en-US" sz="1200">
                <a:solidFill>
                  <a:srgbClr val="000000"/>
                </a:solidFill>
                <a:latin typeface="Arial" panose="020B0604020202020204" pitchFamily="34" charset="0"/>
              </a:rPr>
              <a:t>Close-Combat</a:t>
            </a:r>
          </a:p>
        </p:txBody>
      </p:sp>
      <p:sp>
        <p:nvSpPr>
          <p:cNvPr id="16" name="Text Box 17">
            <a:extLst>
              <a:ext uri="{FF2B5EF4-FFF2-40B4-BE49-F238E27FC236}">
                <a16:creationId xmlns:a16="http://schemas.microsoft.com/office/drawing/2014/main" id="{0714E553-F2B3-46B2-831F-98907252D044}"/>
              </a:ext>
            </a:extLst>
          </p:cNvPr>
          <p:cNvSpPr txBox="1">
            <a:spLocks noChangeArrowheads="1"/>
          </p:cNvSpPr>
          <p:nvPr/>
        </p:nvSpPr>
        <p:spPr bwMode="auto">
          <a:xfrm>
            <a:off x="6062547" y="4079992"/>
            <a:ext cx="1506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eaLnBrk="0" hangingPunct="0"/>
            <a:r>
              <a:rPr lang="en-US" altLang="en-US" sz="1200">
                <a:solidFill>
                  <a:srgbClr val="000000"/>
                </a:solidFill>
                <a:latin typeface="Arial" panose="020B0604020202020204" pitchFamily="34" charset="0"/>
              </a:rPr>
              <a:t>Standard</a:t>
            </a:r>
          </a:p>
          <a:p>
            <a:pPr algn="ctr" eaLnBrk="0" hangingPunct="0"/>
            <a:r>
              <a:rPr lang="en-US" altLang="en-US" sz="1200">
                <a:solidFill>
                  <a:srgbClr val="000000"/>
                </a:solidFill>
                <a:latin typeface="Arial" panose="020B0604020202020204" pitchFamily="34" charset="0"/>
              </a:rPr>
              <a:t>Operating Profiles</a:t>
            </a:r>
          </a:p>
        </p:txBody>
      </p:sp>
      <p:sp>
        <p:nvSpPr>
          <p:cNvPr id="17" name="Text Box 24">
            <a:extLst>
              <a:ext uri="{FF2B5EF4-FFF2-40B4-BE49-F238E27FC236}">
                <a16:creationId xmlns:a16="http://schemas.microsoft.com/office/drawing/2014/main" id="{627E6E1B-C49F-495A-800E-9E5B73A324D5}"/>
              </a:ext>
            </a:extLst>
          </p:cNvPr>
          <p:cNvSpPr txBox="1">
            <a:spLocks noChangeArrowheads="1"/>
          </p:cNvSpPr>
          <p:nvPr/>
        </p:nvSpPr>
        <p:spPr bwMode="auto">
          <a:xfrm>
            <a:off x="8672397" y="2987792"/>
            <a:ext cx="1162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eaLnBrk="0" hangingPunct="0"/>
            <a:r>
              <a:rPr lang="en-US" altLang="en-US" sz="1200">
                <a:solidFill>
                  <a:srgbClr val="000000"/>
                </a:solidFill>
                <a:latin typeface="Arial" panose="020B0604020202020204" pitchFamily="34" charset="0"/>
              </a:rPr>
              <a:t>Campaign</a:t>
            </a:r>
          </a:p>
          <a:p>
            <a:pPr algn="ctr" eaLnBrk="0" hangingPunct="0"/>
            <a:r>
              <a:rPr lang="en-US" altLang="en-US" sz="1200">
                <a:solidFill>
                  <a:srgbClr val="000000"/>
                </a:solidFill>
                <a:latin typeface="Arial" panose="020B0604020202020204" pitchFamily="34" charset="0"/>
              </a:rPr>
              <a:t>Assessments</a:t>
            </a:r>
          </a:p>
        </p:txBody>
      </p:sp>
      <p:sp>
        <p:nvSpPr>
          <p:cNvPr id="18" name="Text Box 25">
            <a:extLst>
              <a:ext uri="{FF2B5EF4-FFF2-40B4-BE49-F238E27FC236}">
                <a16:creationId xmlns:a16="http://schemas.microsoft.com/office/drawing/2014/main" id="{88B734BC-331D-41AC-89EF-93C928324D7F}"/>
              </a:ext>
            </a:extLst>
          </p:cNvPr>
          <p:cNvSpPr txBox="1">
            <a:spLocks noChangeArrowheads="1"/>
          </p:cNvSpPr>
          <p:nvPr/>
        </p:nvSpPr>
        <p:spPr bwMode="auto">
          <a:xfrm>
            <a:off x="4876685" y="4602279"/>
            <a:ext cx="120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eaLnBrk="0" hangingPunct="0"/>
            <a:r>
              <a:rPr lang="en-US" altLang="en-US" sz="1200">
                <a:solidFill>
                  <a:srgbClr val="000000"/>
                </a:solidFill>
                <a:latin typeface="Arial" panose="020B0604020202020204" pitchFamily="34" charset="0"/>
              </a:rPr>
              <a:t>T&amp;E Event</a:t>
            </a:r>
          </a:p>
          <a:p>
            <a:pPr algn="ctr" eaLnBrk="0" hangingPunct="0"/>
            <a:r>
              <a:rPr lang="en-US" altLang="en-US" sz="1200">
                <a:solidFill>
                  <a:srgbClr val="000000"/>
                </a:solidFill>
                <a:latin typeface="Arial" panose="020B0604020202020204" pitchFamily="34" charset="0"/>
              </a:rPr>
              <a:t>Augmentation</a:t>
            </a:r>
          </a:p>
        </p:txBody>
      </p:sp>
      <p:sp>
        <p:nvSpPr>
          <p:cNvPr id="19" name="Text Box 26">
            <a:extLst>
              <a:ext uri="{FF2B5EF4-FFF2-40B4-BE49-F238E27FC236}">
                <a16:creationId xmlns:a16="http://schemas.microsoft.com/office/drawing/2014/main" id="{4ED923A6-CE15-41B6-B4DD-1FFC3464AAF3}"/>
              </a:ext>
            </a:extLst>
          </p:cNvPr>
          <p:cNvSpPr txBox="1">
            <a:spLocks noChangeArrowheads="1"/>
          </p:cNvSpPr>
          <p:nvPr/>
        </p:nvSpPr>
        <p:spPr bwMode="auto">
          <a:xfrm>
            <a:off x="1547697" y="5099167"/>
            <a:ext cx="1036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eaLnBrk="0" hangingPunct="0"/>
            <a:r>
              <a:rPr lang="en-US" altLang="en-US" sz="1200">
                <a:solidFill>
                  <a:srgbClr val="000000"/>
                </a:solidFill>
                <a:latin typeface="Arial" panose="020B0604020202020204" pitchFamily="34" charset="0"/>
              </a:rPr>
              <a:t>DARKSTAR</a:t>
            </a:r>
          </a:p>
          <a:p>
            <a:pPr algn="ctr" eaLnBrk="0" hangingPunct="0"/>
            <a:r>
              <a:rPr lang="en-US" altLang="en-US" sz="1200">
                <a:solidFill>
                  <a:srgbClr val="000000"/>
                </a:solidFill>
                <a:latin typeface="Arial" panose="020B0604020202020204" pitchFamily="34" charset="0"/>
              </a:rPr>
              <a:t>UAV crash*</a:t>
            </a:r>
          </a:p>
        </p:txBody>
      </p:sp>
      <p:sp>
        <p:nvSpPr>
          <p:cNvPr id="20" name="Text Box 27">
            <a:extLst>
              <a:ext uri="{FF2B5EF4-FFF2-40B4-BE49-F238E27FC236}">
                <a16:creationId xmlns:a16="http://schemas.microsoft.com/office/drawing/2014/main" id="{5B7E17E3-C9D8-4C2C-A8C7-97AC0583B2C4}"/>
              </a:ext>
            </a:extLst>
          </p:cNvPr>
          <p:cNvSpPr txBox="1">
            <a:spLocks noChangeArrowheads="1"/>
          </p:cNvSpPr>
          <p:nvPr/>
        </p:nvSpPr>
        <p:spPr bwMode="auto">
          <a:xfrm>
            <a:off x="2617673" y="6250074"/>
            <a:ext cx="62358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r" defTabSz="914400" eaLnBrk="0" fontAlgn="auto" latinLnBrk="0" hangingPunct="0">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solidFill>
                  <a:srgbClr val="000000"/>
                </a:solidFill>
                <a:effectLst/>
                <a:uLnTx/>
                <a:uFillTx/>
                <a:latin typeface="Times" panose="02020603050405020304" pitchFamily="18" charset="0"/>
              </a:rPr>
              <a:t>* - The crash was “directly traceable to deficiencies” in M&amp;S performed as part of the data analysis of the first flight… </a:t>
            </a:r>
            <a:r>
              <a:rPr kumimoji="0" lang="en-US" altLang="en-US" sz="1000" b="0" i="0" u="none" strike="noStrike" kern="0" cap="none" spc="0" normalizeH="0" baseline="0" noProof="0" dirty="0" err="1">
                <a:ln>
                  <a:noFill/>
                </a:ln>
                <a:solidFill>
                  <a:srgbClr val="000000"/>
                </a:solidFill>
                <a:effectLst/>
                <a:uLnTx/>
                <a:uFillTx/>
                <a:latin typeface="Times" panose="02020603050405020304" pitchFamily="18" charset="0"/>
              </a:rPr>
              <a:t>DarkStar</a:t>
            </a:r>
            <a:r>
              <a:rPr kumimoji="0" lang="en-US" altLang="en-US" sz="1000" b="0" i="0" u="none" strike="noStrike" kern="0" cap="none" spc="0" normalizeH="0" baseline="0" noProof="0" dirty="0">
                <a:ln>
                  <a:noFill/>
                </a:ln>
                <a:solidFill>
                  <a:srgbClr val="000000"/>
                </a:solidFill>
                <a:effectLst/>
                <a:uLnTx/>
                <a:uFillTx/>
                <a:latin typeface="Times" panose="02020603050405020304" pitchFamily="18" charset="0"/>
              </a:rPr>
              <a:t> was a $10M per aircraft (FY94 $s), Recon UAV – Jane’s Defense Weekly, 17 July 1996</a:t>
            </a:r>
          </a:p>
        </p:txBody>
      </p:sp>
      <p:sp>
        <p:nvSpPr>
          <p:cNvPr id="21" name="Text Box 28">
            <a:extLst>
              <a:ext uri="{FF2B5EF4-FFF2-40B4-BE49-F238E27FC236}">
                <a16:creationId xmlns:a16="http://schemas.microsoft.com/office/drawing/2014/main" id="{D4972943-CF40-4D56-BCB4-9E8C45C2009E}"/>
              </a:ext>
            </a:extLst>
          </p:cNvPr>
          <p:cNvSpPr txBox="1">
            <a:spLocks noChangeArrowheads="1"/>
          </p:cNvSpPr>
          <p:nvPr/>
        </p:nvSpPr>
        <p:spPr bwMode="auto">
          <a:xfrm>
            <a:off x="3066935" y="4413367"/>
            <a:ext cx="1360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eaLnBrk="0" hangingPunct="0"/>
            <a:r>
              <a:rPr lang="en-US" altLang="en-US" sz="1200">
                <a:solidFill>
                  <a:srgbClr val="000000"/>
                </a:solidFill>
                <a:latin typeface="Arial" panose="020B0604020202020204" pitchFamily="34" charset="0"/>
              </a:rPr>
              <a:t>PSYOPS Effects</a:t>
            </a:r>
          </a:p>
          <a:p>
            <a:pPr algn="ctr" eaLnBrk="0" hangingPunct="0"/>
            <a:r>
              <a:rPr lang="en-US" altLang="en-US" sz="1200">
                <a:solidFill>
                  <a:srgbClr val="000000"/>
                </a:solidFill>
                <a:latin typeface="Arial" panose="020B0604020202020204" pitchFamily="34" charset="0"/>
              </a:rPr>
              <a:t>Prediction</a:t>
            </a:r>
          </a:p>
        </p:txBody>
      </p:sp>
      <p:sp>
        <p:nvSpPr>
          <p:cNvPr id="22" name="Rectangle 29">
            <a:extLst>
              <a:ext uri="{FF2B5EF4-FFF2-40B4-BE49-F238E27FC236}">
                <a16:creationId xmlns:a16="http://schemas.microsoft.com/office/drawing/2014/main" id="{A5E0282F-4F1D-4FBD-83B5-8F17ABF6A3B8}"/>
              </a:ext>
            </a:extLst>
          </p:cNvPr>
          <p:cNvSpPr>
            <a:spLocks noChangeArrowheads="1"/>
          </p:cNvSpPr>
          <p:nvPr/>
        </p:nvSpPr>
        <p:spPr bwMode="auto">
          <a:xfrm>
            <a:off x="629464" y="1104693"/>
            <a:ext cx="579027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eaLnBrk="0" hangingPunct="0"/>
            <a:r>
              <a:rPr lang="en-US" altLang="en-US" sz="1800" b="0" i="1" dirty="0">
                <a:solidFill>
                  <a:srgbClr val="003366"/>
                </a:solidFill>
                <a:latin typeface="Arial Black" panose="020B0A04020102020204" pitchFamily="34" charset="0"/>
              </a:rPr>
              <a:t>Depending on the match between M&amp;S capability and application requirements</a:t>
            </a:r>
          </a:p>
        </p:txBody>
      </p:sp>
      <p:sp>
        <p:nvSpPr>
          <p:cNvPr id="23" name="Oval 34">
            <a:extLst>
              <a:ext uri="{FF2B5EF4-FFF2-40B4-BE49-F238E27FC236}">
                <a16:creationId xmlns:a16="http://schemas.microsoft.com/office/drawing/2014/main" id="{3EB9B7D2-8ABB-4DD4-8A17-9DB445BB87AF}"/>
              </a:ext>
            </a:extLst>
          </p:cNvPr>
          <p:cNvSpPr>
            <a:spLocks noChangeArrowheads="1"/>
          </p:cNvSpPr>
          <p:nvPr/>
        </p:nvSpPr>
        <p:spPr bwMode="auto">
          <a:xfrm>
            <a:off x="2887547" y="2717917"/>
            <a:ext cx="2508250" cy="973137"/>
          </a:xfrm>
          <a:prstGeom prst="ellipse">
            <a:avLst/>
          </a:prstGeom>
          <a:gradFill rotWithShape="0">
            <a:gsLst>
              <a:gs pos="0">
                <a:srgbClr val="FFDEBE"/>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rgbClr val="003366"/>
                </a:solidFill>
                <a:effectLst/>
                <a:uLnTx/>
                <a:uFillTx/>
                <a:latin typeface="Times" panose="02020603050405020304" pitchFamily="18" charset="0"/>
              </a:rPr>
              <a:t>M&amp;S can augment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rgbClr val="003366"/>
                </a:solidFill>
                <a:effectLst/>
                <a:uLnTx/>
                <a:uFillTx/>
                <a:latin typeface="Times" panose="02020603050405020304" pitchFamily="18" charset="0"/>
              </a:rPr>
              <a:t>current means and methods…</a:t>
            </a:r>
            <a:endParaRPr kumimoji="0" lang="en-US" altLang="en-US" sz="18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24" name="Oval 36">
            <a:extLst>
              <a:ext uri="{FF2B5EF4-FFF2-40B4-BE49-F238E27FC236}">
                <a16:creationId xmlns:a16="http://schemas.microsoft.com/office/drawing/2014/main" id="{BE1B10C8-3B32-469D-814C-7D15038E66A2}"/>
              </a:ext>
            </a:extLst>
          </p:cNvPr>
          <p:cNvSpPr>
            <a:spLocks noChangeArrowheads="1"/>
          </p:cNvSpPr>
          <p:nvPr/>
        </p:nvSpPr>
        <p:spPr bwMode="auto">
          <a:xfrm>
            <a:off x="7218247" y="1143117"/>
            <a:ext cx="2508250" cy="973137"/>
          </a:xfrm>
          <a:prstGeom prst="ellipse">
            <a:avLst/>
          </a:prstGeom>
          <a:gradFill rotWithShape="0">
            <a:gsLst>
              <a:gs pos="0">
                <a:srgbClr val="FFDEBE"/>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rgbClr val="003366"/>
                </a:solidFill>
                <a:effectLst/>
                <a:uLnTx/>
                <a:uFillTx/>
                <a:latin typeface="Times" panose="02020603050405020304" pitchFamily="18" charset="0"/>
              </a:rPr>
              <a:t>There is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rgbClr val="003366"/>
                </a:solidFill>
                <a:effectLst/>
                <a:uLnTx/>
                <a:uFillTx/>
                <a:latin typeface="Times" panose="02020603050405020304" pitchFamily="18" charset="0"/>
              </a:rPr>
              <a:t>no other way…</a:t>
            </a:r>
            <a:endParaRPr kumimoji="0" lang="en-US" altLang="en-US" sz="1800" b="1" i="0" u="none" strike="noStrike" kern="0" cap="none" spc="0" normalizeH="0" baseline="0" noProof="0">
              <a:ln>
                <a:noFill/>
              </a:ln>
              <a:solidFill>
                <a:srgbClr val="000000"/>
              </a:solidFill>
              <a:effectLst/>
              <a:uLnTx/>
              <a:uFillTx/>
              <a:latin typeface="Times" panose="02020603050405020304" pitchFamily="18" charset="0"/>
            </a:endParaRPr>
          </a:p>
        </p:txBody>
      </p:sp>
    </p:spTree>
    <p:extLst>
      <p:ext uri="{BB962C8B-B14F-4D97-AF65-F5344CB8AC3E}">
        <p14:creationId xmlns:p14="http://schemas.microsoft.com/office/powerpoint/2010/main" val="972797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M&amp;S Value Calculation Varies by Level</a:t>
            </a:r>
          </a:p>
        </p:txBody>
      </p:sp>
      <p:sp>
        <p:nvSpPr>
          <p:cNvPr id="4" name="Content Placeholder 3"/>
          <p:cNvSpPr>
            <a:spLocks noGrp="1"/>
          </p:cNvSpPr>
          <p:nvPr>
            <p:ph sz="quarter" idx="11"/>
          </p:nvPr>
        </p:nvSpPr>
        <p:spPr>
          <a:xfrm>
            <a:off x="480132" y="1102470"/>
            <a:ext cx="11250613" cy="5075237"/>
          </a:xfrm>
        </p:spPr>
        <p:txBody>
          <a:bodyPr/>
          <a:lstStyle/>
          <a:p>
            <a:pPr>
              <a:spcBef>
                <a:spcPts val="1200"/>
              </a:spcBef>
            </a:pPr>
            <a:r>
              <a:rPr lang="en-US" sz="2400" dirty="0"/>
              <a:t>Enterprise - DoD / Cross Service</a:t>
            </a:r>
          </a:p>
          <a:p>
            <a:pPr marL="914400" lvl="1" indent="-457200">
              <a:spcBef>
                <a:spcPts val="0"/>
              </a:spcBef>
            </a:pPr>
            <a:r>
              <a:rPr lang="en-US" sz="2000" dirty="0"/>
              <a:t>Leadership, Standardization</a:t>
            </a:r>
          </a:p>
          <a:p>
            <a:pPr marL="914400" lvl="1" indent="-457200">
              <a:spcBef>
                <a:spcPts val="0"/>
              </a:spcBef>
            </a:pPr>
            <a:r>
              <a:rPr lang="en-US" sz="2000" dirty="0"/>
              <a:t>Foster, Facilitate, Coordinate</a:t>
            </a:r>
          </a:p>
          <a:p>
            <a:pPr>
              <a:spcBef>
                <a:spcPts val="1200"/>
              </a:spcBef>
            </a:pPr>
            <a:r>
              <a:rPr lang="en-US" sz="2400" dirty="0"/>
              <a:t>Application Area</a:t>
            </a:r>
          </a:p>
          <a:p>
            <a:pPr marL="914400" lvl="1" indent="-457200">
              <a:spcBef>
                <a:spcPts val="0"/>
              </a:spcBef>
            </a:pPr>
            <a:r>
              <a:rPr lang="en-US" sz="2000" dirty="0"/>
              <a:t>Design - MBSE / Production</a:t>
            </a:r>
          </a:p>
          <a:p>
            <a:pPr marL="914400" lvl="1" indent="-457200">
              <a:spcBef>
                <a:spcPts val="0"/>
              </a:spcBef>
            </a:pPr>
            <a:r>
              <a:rPr lang="en-US" sz="2000" dirty="0"/>
              <a:t>Analysis - AoA, Force Structure</a:t>
            </a:r>
          </a:p>
          <a:p>
            <a:pPr marL="914400" lvl="1" indent="-457200">
              <a:spcBef>
                <a:spcPts val="0"/>
              </a:spcBef>
            </a:pPr>
            <a:r>
              <a:rPr lang="en-US" sz="2000" dirty="0"/>
              <a:t>Decision Support - Span of Interest, Insight Gained</a:t>
            </a:r>
          </a:p>
          <a:p>
            <a:pPr marL="914400" lvl="1" indent="-457200">
              <a:spcBef>
                <a:spcPts val="0"/>
              </a:spcBef>
            </a:pPr>
            <a:r>
              <a:rPr lang="en-US" sz="2000" dirty="0"/>
              <a:t>Testing - FQT, DT, OT, FOT&amp;E</a:t>
            </a:r>
          </a:p>
          <a:p>
            <a:pPr marL="914400" lvl="1" indent="-457200">
              <a:spcBef>
                <a:spcPts val="0"/>
              </a:spcBef>
            </a:pPr>
            <a:r>
              <a:rPr lang="en-US" sz="2000" dirty="0"/>
              <a:t>Training - Staff, Units, Individuals</a:t>
            </a:r>
          </a:p>
          <a:p>
            <a:pPr marL="914400" lvl="1" indent="-457200">
              <a:spcBef>
                <a:spcPts val="0"/>
              </a:spcBef>
            </a:pPr>
            <a:r>
              <a:rPr lang="en-US" sz="2000" dirty="0"/>
              <a:t>Experimentation - Labs, Events</a:t>
            </a:r>
          </a:p>
          <a:p>
            <a:pPr>
              <a:spcBef>
                <a:spcPts val="1200"/>
              </a:spcBef>
            </a:pPr>
            <a:r>
              <a:rPr lang="en-US" sz="2400" dirty="0"/>
              <a:t>M&amp;S Programs</a:t>
            </a:r>
          </a:p>
          <a:p>
            <a:pPr marL="914400" lvl="1" indent="-457200">
              <a:spcBef>
                <a:spcPts val="0"/>
              </a:spcBef>
            </a:pPr>
            <a:r>
              <a:rPr lang="en-US" sz="2000" dirty="0"/>
              <a:t>“</a:t>
            </a:r>
            <a:r>
              <a:rPr lang="en-US" sz="2000" dirty="0" err="1"/>
              <a:t>ilities</a:t>
            </a:r>
            <a:r>
              <a:rPr lang="en-US" sz="2000" dirty="0"/>
              <a:t>”</a:t>
            </a:r>
          </a:p>
          <a:p>
            <a:pPr marL="914400" lvl="1" indent="-457200">
              <a:spcBef>
                <a:spcPts val="0"/>
              </a:spcBef>
            </a:pPr>
            <a:r>
              <a:rPr lang="en-US" sz="2000" dirty="0"/>
              <a:t>HCI/MMI</a:t>
            </a:r>
          </a:p>
          <a:p>
            <a:pPr marL="914400" lvl="1" indent="-457200">
              <a:spcBef>
                <a:spcPts val="0"/>
              </a:spcBef>
            </a:pPr>
            <a:r>
              <a:rPr lang="en-US" sz="2000" dirty="0"/>
              <a:t>VV&amp;A</a:t>
            </a:r>
          </a:p>
        </p:txBody>
      </p:sp>
      <p:pic>
        <p:nvPicPr>
          <p:cNvPr id="3074" name="Picture 2">
            <a:extLst>
              <a:ext uri="{FF2B5EF4-FFF2-40B4-BE49-F238E27FC236}">
                <a16:creationId xmlns:a16="http://schemas.microsoft.com/office/drawing/2014/main" id="{3AE62B71-F97F-478C-81FD-C578B7652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546" y="1046715"/>
            <a:ext cx="5151089" cy="52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546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650" y="0"/>
            <a:ext cx="8042189" cy="795130"/>
          </a:xfrm>
        </p:spPr>
        <p:txBody>
          <a:bodyPr/>
          <a:lstStyle/>
          <a:p>
            <a:r>
              <a:rPr lang="en-US" dirty="0"/>
              <a:t>M&amp;S Investment Varies by Phase - Notional</a:t>
            </a:r>
          </a:p>
        </p:txBody>
      </p:sp>
      <p:sp>
        <p:nvSpPr>
          <p:cNvPr id="4" name="Content Placeholder 3"/>
          <p:cNvSpPr>
            <a:spLocks noGrp="1"/>
          </p:cNvSpPr>
          <p:nvPr>
            <p:ph sz="quarter" idx="11"/>
          </p:nvPr>
        </p:nvSpPr>
        <p:spPr/>
        <p:txBody>
          <a:bodyPr/>
          <a:lstStyle/>
          <a:p>
            <a:r>
              <a:rPr lang="en-US" dirty="0"/>
              <a:t>Similar to a Movie or Game</a:t>
            </a:r>
          </a:p>
        </p:txBody>
      </p:sp>
      <p:sp>
        <p:nvSpPr>
          <p:cNvPr id="3" name="Rectangle 2">
            <a:extLst>
              <a:ext uri="{FF2B5EF4-FFF2-40B4-BE49-F238E27FC236}">
                <a16:creationId xmlns:a16="http://schemas.microsoft.com/office/drawing/2014/main" id="{E196AD4D-6748-4B29-B0F2-A05A3BBFF317}"/>
              </a:ext>
            </a:extLst>
          </p:cNvPr>
          <p:cNvSpPr/>
          <p:nvPr/>
        </p:nvSpPr>
        <p:spPr bwMode="auto">
          <a:xfrm>
            <a:off x="1515097" y="1870063"/>
            <a:ext cx="9918806" cy="3787788"/>
          </a:xfrm>
          <a:prstGeom prst="rect">
            <a:avLst/>
          </a:prstGeom>
          <a:noFill/>
          <a:ln w="381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 name="TextBox 4">
            <a:extLst>
              <a:ext uri="{FF2B5EF4-FFF2-40B4-BE49-F238E27FC236}">
                <a16:creationId xmlns:a16="http://schemas.microsoft.com/office/drawing/2014/main" id="{D2308F46-FEBF-4BF8-8B56-E0C7DC6853C2}"/>
              </a:ext>
            </a:extLst>
          </p:cNvPr>
          <p:cNvSpPr txBox="1"/>
          <p:nvPr/>
        </p:nvSpPr>
        <p:spPr>
          <a:xfrm>
            <a:off x="1515097" y="5724770"/>
            <a:ext cx="9918806" cy="369332"/>
          </a:xfrm>
          <a:prstGeom prst="rect">
            <a:avLst/>
          </a:prstGeom>
          <a:noFill/>
        </p:spPr>
        <p:txBody>
          <a:bodyPr wrap="none" rtlCol="0">
            <a:spAutoFit/>
          </a:bodyPr>
          <a:lstStyle/>
          <a:p>
            <a:r>
              <a:rPr lang="en-US" sz="1800" dirty="0"/>
              <a:t>Planning - Pre-Production - Production - Testing - Pre-Launch - Launch - Utilization - Retirement</a:t>
            </a:r>
          </a:p>
        </p:txBody>
      </p:sp>
      <p:sp>
        <p:nvSpPr>
          <p:cNvPr id="6" name="TextBox 5">
            <a:extLst>
              <a:ext uri="{FF2B5EF4-FFF2-40B4-BE49-F238E27FC236}">
                <a16:creationId xmlns:a16="http://schemas.microsoft.com/office/drawing/2014/main" id="{869F535B-CAC1-4961-A4F5-2CDBFF046D05}"/>
              </a:ext>
            </a:extLst>
          </p:cNvPr>
          <p:cNvSpPr txBox="1"/>
          <p:nvPr/>
        </p:nvSpPr>
        <p:spPr>
          <a:xfrm rot="16200000">
            <a:off x="323715" y="3399667"/>
            <a:ext cx="1789080" cy="369332"/>
          </a:xfrm>
          <a:prstGeom prst="rect">
            <a:avLst/>
          </a:prstGeom>
          <a:noFill/>
        </p:spPr>
        <p:txBody>
          <a:bodyPr wrap="none" rtlCol="0">
            <a:spAutoFit/>
          </a:bodyPr>
          <a:lstStyle/>
          <a:p>
            <a:r>
              <a:rPr lang="en-US" sz="1800" dirty="0"/>
              <a:t>Investment - $s</a:t>
            </a:r>
          </a:p>
        </p:txBody>
      </p:sp>
      <p:sp>
        <p:nvSpPr>
          <p:cNvPr id="9" name="Oval 8">
            <a:extLst>
              <a:ext uri="{FF2B5EF4-FFF2-40B4-BE49-F238E27FC236}">
                <a16:creationId xmlns:a16="http://schemas.microsoft.com/office/drawing/2014/main" id="{55BC91ED-71CA-4492-B454-BCDEAE5BA370}"/>
              </a:ext>
            </a:extLst>
          </p:cNvPr>
          <p:cNvSpPr/>
          <p:nvPr/>
        </p:nvSpPr>
        <p:spPr bwMode="auto">
          <a:xfrm>
            <a:off x="4895850" y="3032760"/>
            <a:ext cx="137160" cy="91440"/>
          </a:xfrm>
          <a:prstGeom prst="ellips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 name="Oval 9">
            <a:extLst>
              <a:ext uri="{FF2B5EF4-FFF2-40B4-BE49-F238E27FC236}">
                <a16:creationId xmlns:a16="http://schemas.microsoft.com/office/drawing/2014/main" id="{BDA90B20-A2D5-4DDB-ACAE-43591B76192E}"/>
              </a:ext>
            </a:extLst>
          </p:cNvPr>
          <p:cNvSpPr/>
          <p:nvPr/>
        </p:nvSpPr>
        <p:spPr bwMode="auto">
          <a:xfrm>
            <a:off x="5958840" y="4471850"/>
            <a:ext cx="137160" cy="91440"/>
          </a:xfrm>
          <a:prstGeom prst="ellips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1" name="Oval 10">
            <a:extLst>
              <a:ext uri="{FF2B5EF4-FFF2-40B4-BE49-F238E27FC236}">
                <a16:creationId xmlns:a16="http://schemas.microsoft.com/office/drawing/2014/main" id="{F10F66B9-A271-4D0A-9FAC-E8C91C575B18}"/>
              </a:ext>
            </a:extLst>
          </p:cNvPr>
          <p:cNvSpPr/>
          <p:nvPr/>
        </p:nvSpPr>
        <p:spPr bwMode="auto">
          <a:xfrm>
            <a:off x="7078980" y="4872990"/>
            <a:ext cx="137160" cy="91440"/>
          </a:xfrm>
          <a:prstGeom prst="ellips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2" name="Oval 11">
            <a:extLst>
              <a:ext uri="{FF2B5EF4-FFF2-40B4-BE49-F238E27FC236}">
                <a16:creationId xmlns:a16="http://schemas.microsoft.com/office/drawing/2014/main" id="{35E97667-6F5B-4809-980F-39ADDFDC6A21}"/>
              </a:ext>
            </a:extLst>
          </p:cNvPr>
          <p:cNvSpPr/>
          <p:nvPr/>
        </p:nvSpPr>
        <p:spPr bwMode="auto">
          <a:xfrm>
            <a:off x="8210550" y="4655820"/>
            <a:ext cx="137160" cy="91440"/>
          </a:xfrm>
          <a:prstGeom prst="ellips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3" name="Oval 12">
            <a:extLst>
              <a:ext uri="{FF2B5EF4-FFF2-40B4-BE49-F238E27FC236}">
                <a16:creationId xmlns:a16="http://schemas.microsoft.com/office/drawing/2014/main" id="{6C1752A3-7468-4122-9B58-AB12C2EDD73C}"/>
              </a:ext>
            </a:extLst>
          </p:cNvPr>
          <p:cNvSpPr/>
          <p:nvPr/>
        </p:nvSpPr>
        <p:spPr bwMode="auto">
          <a:xfrm>
            <a:off x="9342120" y="5037417"/>
            <a:ext cx="137160" cy="91440"/>
          </a:xfrm>
          <a:prstGeom prst="ellips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9" name="Freeform: Shape 18">
            <a:extLst>
              <a:ext uri="{FF2B5EF4-FFF2-40B4-BE49-F238E27FC236}">
                <a16:creationId xmlns:a16="http://schemas.microsoft.com/office/drawing/2014/main" id="{286871BF-C124-419A-A40E-FA5F1699A31D}"/>
              </a:ext>
            </a:extLst>
          </p:cNvPr>
          <p:cNvSpPr/>
          <p:nvPr/>
        </p:nvSpPr>
        <p:spPr bwMode="auto">
          <a:xfrm>
            <a:off x="2047253" y="3055062"/>
            <a:ext cx="8629650" cy="2509144"/>
          </a:xfrm>
          <a:custGeom>
            <a:avLst/>
            <a:gdLst>
              <a:gd name="connsiteX0" fmla="*/ 0 w 8629650"/>
              <a:gd name="connsiteY0" fmla="*/ 2280544 h 2509144"/>
              <a:gd name="connsiteX1" fmla="*/ 1417320 w 8629650"/>
              <a:gd name="connsiteY1" fmla="*/ 2086234 h 2509144"/>
              <a:gd name="connsiteX2" fmla="*/ 2903220 w 8629650"/>
              <a:gd name="connsiteY2" fmla="*/ 5974 h 2509144"/>
              <a:gd name="connsiteX3" fmla="*/ 4000500 w 8629650"/>
              <a:gd name="connsiteY3" fmla="*/ 1469014 h 2509144"/>
              <a:gd name="connsiteX4" fmla="*/ 5109210 w 8629650"/>
              <a:gd name="connsiteY4" fmla="*/ 1869064 h 2509144"/>
              <a:gd name="connsiteX5" fmla="*/ 6217920 w 8629650"/>
              <a:gd name="connsiteY5" fmla="*/ 1640464 h 2509144"/>
              <a:gd name="connsiteX6" fmla="*/ 7349490 w 8629650"/>
              <a:gd name="connsiteY6" fmla="*/ 2017654 h 2509144"/>
              <a:gd name="connsiteX7" fmla="*/ 8629650 w 8629650"/>
              <a:gd name="connsiteY7" fmla="*/ 2509144 h 2509144"/>
              <a:gd name="connsiteX8" fmla="*/ 8629650 w 8629650"/>
              <a:gd name="connsiteY8" fmla="*/ 2509144 h 250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9650" h="2509144">
                <a:moveTo>
                  <a:pt x="0" y="2280544"/>
                </a:moveTo>
                <a:cubicBezTo>
                  <a:pt x="466725" y="2372936"/>
                  <a:pt x="933450" y="2465329"/>
                  <a:pt x="1417320" y="2086234"/>
                </a:cubicBezTo>
                <a:cubicBezTo>
                  <a:pt x="1901190" y="1707139"/>
                  <a:pt x="2472690" y="108844"/>
                  <a:pt x="2903220" y="5974"/>
                </a:cubicBezTo>
                <a:cubicBezTo>
                  <a:pt x="3333750" y="-96896"/>
                  <a:pt x="3632835" y="1158499"/>
                  <a:pt x="4000500" y="1469014"/>
                </a:cubicBezTo>
                <a:cubicBezTo>
                  <a:pt x="4368165" y="1779529"/>
                  <a:pt x="4739640" y="1840489"/>
                  <a:pt x="5109210" y="1869064"/>
                </a:cubicBezTo>
                <a:cubicBezTo>
                  <a:pt x="5478780" y="1897639"/>
                  <a:pt x="5844540" y="1615699"/>
                  <a:pt x="6217920" y="1640464"/>
                </a:cubicBezTo>
                <a:cubicBezTo>
                  <a:pt x="6591300" y="1665229"/>
                  <a:pt x="6947535" y="1872874"/>
                  <a:pt x="7349490" y="2017654"/>
                </a:cubicBezTo>
                <a:cubicBezTo>
                  <a:pt x="7751445" y="2162434"/>
                  <a:pt x="8629650" y="2509144"/>
                  <a:pt x="8629650" y="2509144"/>
                </a:cubicBezTo>
                <a:lnTo>
                  <a:pt x="8629650" y="2509144"/>
                </a:lnTo>
              </a:path>
            </a:pathLst>
          </a:custGeom>
          <a:noFill/>
          <a:ln w="152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308807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968" y="0"/>
            <a:ext cx="8208063" cy="795130"/>
          </a:xfrm>
        </p:spPr>
        <p:txBody>
          <a:bodyPr/>
          <a:lstStyle/>
          <a:p>
            <a:r>
              <a:rPr lang="en-US" dirty="0"/>
              <a:t>USMC Example of M&amp;S Value Assessments</a:t>
            </a:r>
          </a:p>
        </p:txBody>
      </p:sp>
      <p:sp>
        <p:nvSpPr>
          <p:cNvPr id="4" name="Content Placeholder 3"/>
          <p:cNvSpPr>
            <a:spLocks noGrp="1"/>
          </p:cNvSpPr>
          <p:nvPr>
            <p:ph sz="quarter" idx="11"/>
          </p:nvPr>
        </p:nvSpPr>
        <p:spPr>
          <a:xfrm>
            <a:off x="470692" y="1182029"/>
            <a:ext cx="11250613" cy="5185434"/>
          </a:xfrm>
        </p:spPr>
        <p:txBody>
          <a:bodyPr/>
          <a:lstStyle/>
          <a:p>
            <a:pPr>
              <a:spcBef>
                <a:spcPts val="1200"/>
              </a:spcBef>
            </a:pPr>
            <a:r>
              <a:rPr lang="en-US" dirty="0"/>
              <a:t>USMC desired to determine how simulator-based training impacted proficiency</a:t>
            </a:r>
          </a:p>
          <a:p>
            <a:pPr>
              <a:spcBef>
                <a:spcPts val="1200"/>
              </a:spcBef>
            </a:pPr>
            <a:r>
              <a:rPr lang="en-US" dirty="0"/>
              <a:t>Proof of concept study</a:t>
            </a:r>
            <a:r>
              <a:rPr lang="en-US" baseline="50000" dirty="0"/>
              <a:t>1</a:t>
            </a:r>
            <a:r>
              <a:rPr lang="en-US" dirty="0"/>
              <a:t> tracked training of three 3-person tank crews from initial familiarization through live fire qualification</a:t>
            </a:r>
          </a:p>
          <a:p>
            <a:pPr>
              <a:spcBef>
                <a:spcPts val="1200"/>
              </a:spcBef>
            </a:pPr>
            <a:r>
              <a:rPr lang="en-US" dirty="0"/>
              <a:t>Each crew showed consistent increase in proficiency</a:t>
            </a:r>
          </a:p>
          <a:p>
            <a:pPr>
              <a:spcBef>
                <a:spcPts val="1200"/>
              </a:spcBef>
            </a:pPr>
            <a:r>
              <a:rPr lang="en-US" dirty="0"/>
              <a:t>Simulation training transferred to live fire performance</a:t>
            </a:r>
          </a:p>
          <a:p>
            <a:pPr>
              <a:spcBef>
                <a:spcPts val="1200"/>
              </a:spcBef>
            </a:pPr>
            <a:r>
              <a:rPr lang="en-US" dirty="0"/>
              <a:t>The crew performing the best in the simulator also performed the best in live fire</a:t>
            </a:r>
          </a:p>
          <a:p>
            <a:pPr>
              <a:spcBef>
                <a:spcPts val="1200"/>
              </a:spcBef>
            </a:pPr>
            <a:r>
              <a:rPr lang="en-US" dirty="0"/>
              <a:t>Conclusion was that the simulator provided value by increasing proficiency</a:t>
            </a:r>
          </a:p>
          <a:p>
            <a:pPr marL="76199" indent="0">
              <a:buNone/>
            </a:pPr>
            <a:endParaRPr lang="en-US" sz="1600" baseline="30000" dirty="0"/>
          </a:p>
          <a:p>
            <a:pPr marL="76199" indent="0">
              <a:buNone/>
            </a:pPr>
            <a:endParaRPr lang="en-US" sz="1600" baseline="30000" dirty="0"/>
          </a:p>
          <a:p>
            <a:pPr marL="76199" indent="0">
              <a:buNone/>
            </a:pPr>
            <a:endParaRPr lang="en-US" sz="1600" baseline="30000" dirty="0"/>
          </a:p>
          <a:p>
            <a:pPr marL="76199" indent="0">
              <a:buNone/>
            </a:pPr>
            <a:endParaRPr lang="en-US" sz="1600" baseline="30000" dirty="0"/>
          </a:p>
          <a:p>
            <a:pPr marL="76199" indent="0">
              <a:buNone/>
            </a:pPr>
            <a:r>
              <a:rPr lang="en-US" sz="1600" baseline="30000" dirty="0"/>
              <a:t>1</a:t>
            </a:r>
            <a:r>
              <a:rPr lang="en-US" sz="1600" dirty="0"/>
              <a:t> </a:t>
            </a:r>
            <a:r>
              <a:rPr lang="en-US" sz="1600" dirty="0">
                <a:effectLst/>
                <a:latin typeface="Arial Narrow" panose="020B0606020202030204" pitchFamily="34" charset="0"/>
                <a:ea typeface="Times New Roman" panose="02020603050405020304" pitchFamily="18" charset="0"/>
              </a:rPr>
              <a:t>Dunne, R., Cooley, T., Gordon, S., </a:t>
            </a:r>
            <a:r>
              <a:rPr lang="en-US" sz="1600" i="1" dirty="0">
                <a:effectLst/>
                <a:latin typeface="Arial Narrow" panose="020B0606020202030204" pitchFamily="34" charset="0"/>
                <a:ea typeface="Times New Roman" panose="02020603050405020304" pitchFamily="18" charset="0"/>
              </a:rPr>
              <a:t>“Proficiency Evaluation and Cost-Avoidance Proof of Concept M1A1 Study Results”</a:t>
            </a:r>
            <a:r>
              <a:rPr lang="en-US" sz="1600" dirty="0">
                <a:effectLst/>
                <a:latin typeface="Arial Narrow" panose="020B0606020202030204" pitchFamily="34" charset="0"/>
                <a:ea typeface="Times New Roman" panose="02020603050405020304" pitchFamily="18" charset="0"/>
              </a:rPr>
              <a:t>, I/ITSEC 2014.</a:t>
            </a:r>
          </a:p>
          <a:p>
            <a:pPr lvl="1"/>
            <a:endParaRPr lang="en-US" sz="1200" dirty="0"/>
          </a:p>
        </p:txBody>
      </p:sp>
    </p:spTree>
    <p:extLst>
      <p:ext uri="{BB962C8B-B14F-4D97-AF65-F5344CB8AC3E}">
        <p14:creationId xmlns:p14="http://schemas.microsoft.com/office/powerpoint/2010/main" val="339176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on Investment (ROI) Tutorial Learning Objectives</a:t>
            </a:r>
          </a:p>
        </p:txBody>
      </p:sp>
      <p:sp>
        <p:nvSpPr>
          <p:cNvPr id="4" name="Content Placeholder 3"/>
          <p:cNvSpPr>
            <a:spLocks noGrp="1"/>
          </p:cNvSpPr>
          <p:nvPr>
            <p:ph sz="quarter" idx="11"/>
          </p:nvPr>
        </p:nvSpPr>
        <p:spPr>
          <a:xfrm>
            <a:off x="480132" y="1191681"/>
            <a:ext cx="10199705" cy="5075237"/>
          </a:xfrm>
        </p:spPr>
        <p:txBody>
          <a:bodyPr/>
          <a:lstStyle/>
          <a:p>
            <a:pPr marL="457200" marR="28575">
              <a:spcBef>
                <a:spcPts val="1200"/>
              </a:spcBef>
              <a:tabLst>
                <a:tab pos="240665" algn="l"/>
              </a:tabLst>
            </a:pPr>
            <a:r>
              <a:rPr lang="en-US" dirty="0">
                <a:cs typeface="Arial" panose="020B0604020202020204" pitchFamily="34" charset="0"/>
              </a:rPr>
              <a:t>After this tutorial, attendees will be able to:</a:t>
            </a:r>
          </a:p>
          <a:p>
            <a:pPr marL="914400" marR="28575" lvl="1" indent="-457200">
              <a:spcBef>
                <a:spcPts val="1200"/>
              </a:spcBef>
              <a:tabLst>
                <a:tab pos="240665" algn="l"/>
              </a:tabLst>
            </a:pPr>
            <a:r>
              <a:rPr lang="en-US" dirty="0"/>
              <a:t>Define Return on Investment</a:t>
            </a:r>
          </a:p>
          <a:p>
            <a:pPr marL="914400" marR="28575" lvl="1" indent="-457200">
              <a:spcBef>
                <a:spcPts val="1200"/>
              </a:spcBef>
              <a:tabLst>
                <a:tab pos="240665" algn="l"/>
              </a:tabLst>
            </a:pPr>
            <a:r>
              <a:rPr lang="en-US" dirty="0"/>
              <a:t>Explain what M&amp;S ROI is and what it is not</a:t>
            </a:r>
          </a:p>
          <a:p>
            <a:pPr marL="914400" marR="28575" lvl="1" indent="-457200">
              <a:spcBef>
                <a:spcPts val="1200"/>
              </a:spcBef>
              <a:tabLst>
                <a:tab pos="240665" algn="l"/>
              </a:tabLst>
            </a:pPr>
            <a:r>
              <a:rPr lang="en-US" dirty="0"/>
              <a:t>Summarize the differences in calculating M&amp;S ROI where profit is not the motive - e.g., DoD</a:t>
            </a:r>
          </a:p>
          <a:p>
            <a:pPr marL="914400" marR="28575" lvl="1" indent="-457200">
              <a:spcBef>
                <a:spcPts val="1200"/>
              </a:spcBef>
              <a:tabLst>
                <a:tab pos="240665" algn="l"/>
              </a:tabLst>
            </a:pPr>
            <a:r>
              <a:rPr lang="en-US" dirty="0"/>
              <a:t>Construct metrics for use in the ROI calculation</a:t>
            </a:r>
          </a:p>
          <a:p>
            <a:pPr marL="914400" marR="28575" lvl="1" indent="-457200">
              <a:spcBef>
                <a:spcPts val="1200"/>
              </a:spcBef>
              <a:tabLst>
                <a:tab pos="240665" algn="l"/>
              </a:tabLst>
            </a:pPr>
            <a:r>
              <a:rPr lang="en-US" dirty="0"/>
              <a:t>Recall real world examples and considerations (level and type of ROI metrics)</a:t>
            </a:r>
          </a:p>
          <a:p>
            <a:pPr marL="914400" marR="28575" lvl="1" indent="-457200">
              <a:spcBef>
                <a:spcPts val="1200"/>
              </a:spcBef>
              <a:tabLst>
                <a:tab pos="240665" algn="l"/>
              </a:tabLst>
            </a:pPr>
            <a:r>
              <a:rPr lang="en-US" dirty="0"/>
              <a:t>Describe how to apply the ROI concepts provided to your / </a:t>
            </a:r>
            <a:r>
              <a:rPr lang="en-US" u="sng" dirty="0"/>
              <a:t>real world</a:t>
            </a:r>
            <a:r>
              <a:rPr lang="en-US" dirty="0"/>
              <a:t> M&amp;S use cases</a:t>
            </a:r>
          </a:p>
        </p:txBody>
      </p:sp>
    </p:spTree>
    <p:extLst>
      <p:ext uri="{BB962C8B-B14F-4D97-AF65-F5344CB8AC3E}">
        <p14:creationId xmlns:p14="http://schemas.microsoft.com/office/powerpoint/2010/main" val="2592242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45629-BADA-F9C7-CE9F-1E3087E52B01}"/>
              </a:ext>
            </a:extLst>
          </p:cNvPr>
          <p:cNvSpPr>
            <a:spLocks noGrp="1"/>
          </p:cNvSpPr>
          <p:nvPr>
            <p:ph type="title"/>
          </p:nvPr>
        </p:nvSpPr>
        <p:spPr/>
        <p:txBody>
          <a:bodyPr/>
          <a:lstStyle/>
          <a:p>
            <a:r>
              <a:rPr lang="en-US" dirty="0"/>
              <a:t>USMC M&amp;S Cost Avoidance</a:t>
            </a:r>
          </a:p>
        </p:txBody>
      </p:sp>
      <p:sp>
        <p:nvSpPr>
          <p:cNvPr id="3" name="Content Placeholder 2">
            <a:extLst>
              <a:ext uri="{FF2B5EF4-FFF2-40B4-BE49-F238E27FC236}">
                <a16:creationId xmlns:a16="http://schemas.microsoft.com/office/drawing/2014/main" id="{26E0AD55-56B0-66F7-93B1-85129C93D54A}"/>
              </a:ext>
            </a:extLst>
          </p:cNvPr>
          <p:cNvSpPr>
            <a:spLocks noGrp="1"/>
          </p:cNvSpPr>
          <p:nvPr>
            <p:ph sz="quarter" idx="11"/>
          </p:nvPr>
        </p:nvSpPr>
        <p:spPr>
          <a:xfrm>
            <a:off x="480133" y="1046715"/>
            <a:ext cx="5697643" cy="5075237"/>
          </a:xfrm>
        </p:spPr>
        <p:txBody>
          <a:bodyPr/>
          <a:lstStyle/>
          <a:p>
            <a:pPr>
              <a:spcBef>
                <a:spcPts val="1200"/>
              </a:spcBef>
            </a:pPr>
            <a:r>
              <a:rPr lang="en-US" sz="2400" dirty="0"/>
              <a:t>Cost Avoidance of USMC simulation-based training has been calculated for over 10 years.  </a:t>
            </a:r>
          </a:p>
          <a:p>
            <a:pPr marL="914400" lvl="1" indent="-457200">
              <a:spcBef>
                <a:spcPts val="1200"/>
              </a:spcBef>
            </a:pPr>
            <a:r>
              <a:rPr lang="en-US" sz="2000" dirty="0"/>
              <a:t>Most systems provide significant value by avoiding tens or hundreds of $M in costs vs performing the training live</a:t>
            </a:r>
          </a:p>
          <a:p>
            <a:pPr marL="914400" lvl="1" indent="-457200">
              <a:spcBef>
                <a:spcPts val="1200"/>
              </a:spcBef>
            </a:pPr>
            <a:r>
              <a:rPr lang="en-US" sz="2000" dirty="0">
                <a:latin typeface="Arial Narrow" panose="020B0606020202030204" pitchFamily="34" charset="0"/>
              </a:rPr>
              <a:t>Rigorous analysis of USMC M&amp;S training vs live training has shown comparative ROI of over 150 on one simulator and consistently above 10 for most systems</a:t>
            </a:r>
          </a:p>
          <a:p>
            <a:pPr>
              <a:spcBef>
                <a:spcPts val="1200"/>
              </a:spcBef>
            </a:pPr>
            <a:r>
              <a:rPr lang="en-US" sz="2400" dirty="0"/>
              <a:t>This coupled with the proficiency study show simulation-based training’s value to the USMC</a:t>
            </a:r>
          </a:p>
        </p:txBody>
      </p:sp>
      <p:pic>
        <p:nvPicPr>
          <p:cNvPr id="12" name="Picture 11">
            <a:extLst>
              <a:ext uri="{FF2B5EF4-FFF2-40B4-BE49-F238E27FC236}">
                <a16:creationId xmlns:a16="http://schemas.microsoft.com/office/drawing/2014/main" id="{5A03FB59-8904-2EEC-5BE5-AB1989FD60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2664" y="934278"/>
            <a:ext cx="3665023" cy="2345635"/>
          </a:xfrm>
          <a:prstGeom prst="rect">
            <a:avLst/>
          </a:prstGeom>
        </p:spPr>
      </p:pic>
      <p:pic>
        <p:nvPicPr>
          <p:cNvPr id="14" name="Picture 13">
            <a:extLst>
              <a:ext uri="{FF2B5EF4-FFF2-40B4-BE49-F238E27FC236}">
                <a16:creationId xmlns:a16="http://schemas.microsoft.com/office/drawing/2014/main" id="{E3CA0A65-8E49-4638-05D9-574F807CDC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4364" y="3500985"/>
            <a:ext cx="3634107" cy="2422737"/>
          </a:xfrm>
          <a:prstGeom prst="rect">
            <a:avLst/>
          </a:prstGeom>
        </p:spPr>
      </p:pic>
    </p:spTree>
    <p:extLst>
      <p:ext uri="{BB962C8B-B14F-4D97-AF65-F5344CB8AC3E}">
        <p14:creationId xmlns:p14="http://schemas.microsoft.com/office/powerpoint/2010/main" val="1878920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968" y="0"/>
            <a:ext cx="8208063" cy="795130"/>
          </a:xfrm>
        </p:spPr>
        <p:txBody>
          <a:bodyPr/>
          <a:lstStyle/>
          <a:p>
            <a:r>
              <a:rPr lang="en-US" dirty="0"/>
              <a:t>USN Example of M&amp;S Value Assessments</a:t>
            </a:r>
          </a:p>
        </p:txBody>
      </p:sp>
      <p:sp>
        <p:nvSpPr>
          <p:cNvPr id="5" name="Rectangle 3">
            <a:extLst>
              <a:ext uri="{FF2B5EF4-FFF2-40B4-BE49-F238E27FC236}">
                <a16:creationId xmlns:a16="http://schemas.microsoft.com/office/drawing/2014/main" id="{9959F993-51A4-45EB-BD65-8637B392BF39}"/>
              </a:ext>
            </a:extLst>
          </p:cNvPr>
          <p:cNvSpPr txBox="1">
            <a:spLocks noChangeArrowheads="1"/>
          </p:cNvSpPr>
          <p:nvPr/>
        </p:nvSpPr>
        <p:spPr>
          <a:xfrm>
            <a:off x="230457" y="4144826"/>
            <a:ext cx="11731084" cy="2241567"/>
          </a:xfrm>
          <a:prstGeom prst="rect">
            <a:avLst/>
          </a:prstGeom>
        </p:spPr>
        <p:txBody>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spcBef>
                <a:spcPts val="600"/>
              </a:spcBef>
            </a:pPr>
            <a:r>
              <a:rPr lang="en-US" altLang="en-US" sz="2000" kern="0" dirty="0">
                <a:latin typeface="Arial Narrow" panose="020B0606020202030204" pitchFamily="34" charset="0"/>
              </a:rPr>
              <a:t>Simulation reduces the number of live missile tests and helps avoid the cost of program delays incurred by test failures.  </a:t>
            </a:r>
          </a:p>
          <a:p>
            <a:pPr>
              <a:spcBef>
                <a:spcPts val="600"/>
              </a:spcBef>
            </a:pPr>
            <a:r>
              <a:rPr lang="en-US" altLang="en-US" sz="2000" kern="0" dirty="0">
                <a:latin typeface="Arial Narrow" panose="020B0606020202030204" pitchFamily="34" charset="0"/>
              </a:rPr>
              <a:t>The AIM-9X program, assume $1 million per test firing and a two-month delay per flight test failure.</a:t>
            </a:r>
            <a:r>
              <a:rPr lang="en-US" altLang="en-US" sz="2000" kern="0" baseline="30000" dirty="0">
                <a:latin typeface="Arial Narrow" panose="020B0606020202030204" pitchFamily="34" charset="0"/>
              </a:rPr>
              <a:t>1</a:t>
            </a:r>
          </a:p>
          <a:p>
            <a:pPr>
              <a:spcBef>
                <a:spcPts val="600"/>
              </a:spcBef>
            </a:pPr>
            <a:r>
              <a:rPr lang="en-US" altLang="en-US" sz="2000" kern="0" dirty="0">
                <a:latin typeface="Arial Narrow" panose="020B0606020202030204" pitchFamily="34" charset="0"/>
              </a:rPr>
              <a:t>The firings shown represent the total number of firings from research and development through OT&amp;E.  </a:t>
            </a:r>
          </a:p>
          <a:p>
            <a:pPr>
              <a:spcBef>
                <a:spcPts val="600"/>
              </a:spcBef>
            </a:pPr>
            <a:r>
              <a:rPr lang="en-US" altLang="en-US" sz="2000" kern="0" dirty="0">
                <a:latin typeface="Arial Narrow" panose="020B0606020202030204" pitchFamily="34" charset="0"/>
              </a:rPr>
              <a:t>The downward trend was driven by cost and schedule.  </a:t>
            </a:r>
          </a:p>
          <a:p>
            <a:pPr>
              <a:spcBef>
                <a:spcPts val="600"/>
              </a:spcBef>
            </a:pPr>
            <a:r>
              <a:rPr lang="en-US" altLang="en-US" sz="2000" kern="0" dirty="0">
                <a:latin typeface="Arial Narrow" panose="020B0606020202030204" pitchFamily="34" charset="0"/>
              </a:rPr>
              <a:t>Simulations were used to maintain or increase the level of understanding of system performance even though the number of tests decreased.</a:t>
            </a:r>
          </a:p>
        </p:txBody>
      </p:sp>
      <p:grpSp>
        <p:nvGrpSpPr>
          <p:cNvPr id="6" name="Group 57">
            <a:extLst>
              <a:ext uri="{FF2B5EF4-FFF2-40B4-BE49-F238E27FC236}">
                <a16:creationId xmlns:a16="http://schemas.microsoft.com/office/drawing/2014/main" id="{00739530-345A-47B4-9E65-475192834719}"/>
              </a:ext>
            </a:extLst>
          </p:cNvPr>
          <p:cNvGrpSpPr>
            <a:grpSpLocks/>
          </p:cNvGrpSpPr>
          <p:nvPr/>
        </p:nvGrpSpPr>
        <p:grpSpPr bwMode="auto">
          <a:xfrm>
            <a:off x="1228028" y="1019039"/>
            <a:ext cx="3643312" cy="2871787"/>
            <a:chOff x="1147" y="987"/>
            <a:chExt cx="2295" cy="1809"/>
          </a:xfrm>
        </p:grpSpPr>
        <p:sp>
          <p:nvSpPr>
            <p:cNvPr id="7" name="Rectangle 5">
              <a:extLst>
                <a:ext uri="{FF2B5EF4-FFF2-40B4-BE49-F238E27FC236}">
                  <a16:creationId xmlns:a16="http://schemas.microsoft.com/office/drawing/2014/main" id="{93735FDE-F220-4B7A-802D-AC3BD729A7DB}"/>
                </a:ext>
              </a:extLst>
            </p:cNvPr>
            <p:cNvSpPr>
              <a:spLocks noChangeArrowheads="1"/>
            </p:cNvSpPr>
            <p:nvPr/>
          </p:nvSpPr>
          <p:spPr bwMode="auto">
            <a:xfrm>
              <a:off x="1188" y="987"/>
              <a:ext cx="2254" cy="167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endParaRPr lang="en-US" altLang="en-US"/>
            </a:p>
          </p:txBody>
        </p:sp>
        <p:grpSp>
          <p:nvGrpSpPr>
            <p:cNvPr id="8" name="Group 6">
              <a:extLst>
                <a:ext uri="{FF2B5EF4-FFF2-40B4-BE49-F238E27FC236}">
                  <a16:creationId xmlns:a16="http://schemas.microsoft.com/office/drawing/2014/main" id="{55362A70-5B64-40ED-A2C5-4FEFED742F09}"/>
                </a:ext>
              </a:extLst>
            </p:cNvPr>
            <p:cNvGrpSpPr>
              <a:grpSpLocks/>
            </p:cNvGrpSpPr>
            <p:nvPr/>
          </p:nvGrpSpPr>
          <p:grpSpPr bwMode="auto">
            <a:xfrm>
              <a:off x="1424" y="1193"/>
              <a:ext cx="1639" cy="1327"/>
              <a:chOff x="576" y="1026"/>
              <a:chExt cx="1639" cy="1327"/>
            </a:xfrm>
          </p:grpSpPr>
          <p:grpSp>
            <p:nvGrpSpPr>
              <p:cNvPr id="46" name="Group 7">
                <a:extLst>
                  <a:ext uri="{FF2B5EF4-FFF2-40B4-BE49-F238E27FC236}">
                    <a16:creationId xmlns:a16="http://schemas.microsoft.com/office/drawing/2014/main" id="{A74BDEC3-95D1-41F8-BA5B-F85711BE4094}"/>
                  </a:ext>
                </a:extLst>
              </p:cNvPr>
              <p:cNvGrpSpPr>
                <a:grpSpLocks/>
              </p:cNvGrpSpPr>
              <p:nvPr/>
            </p:nvGrpSpPr>
            <p:grpSpPr bwMode="auto">
              <a:xfrm>
                <a:off x="576" y="1056"/>
                <a:ext cx="1459" cy="1297"/>
                <a:chOff x="576" y="1056"/>
                <a:chExt cx="1459" cy="1297"/>
              </a:xfrm>
            </p:grpSpPr>
            <p:sp>
              <p:nvSpPr>
                <p:cNvPr id="48" name="Freeform 8">
                  <a:extLst>
                    <a:ext uri="{FF2B5EF4-FFF2-40B4-BE49-F238E27FC236}">
                      <a16:creationId xmlns:a16="http://schemas.microsoft.com/office/drawing/2014/main" id="{5F7159A9-3943-4DA4-9AC1-D1E41CE3F45C}"/>
                    </a:ext>
                  </a:extLst>
                </p:cNvPr>
                <p:cNvSpPr>
                  <a:spLocks/>
                </p:cNvSpPr>
                <p:nvPr/>
              </p:nvSpPr>
              <p:spPr bwMode="auto">
                <a:xfrm>
                  <a:off x="576" y="1056"/>
                  <a:ext cx="1" cy="1297"/>
                </a:xfrm>
                <a:custGeom>
                  <a:avLst/>
                  <a:gdLst>
                    <a:gd name="T0" fmla="*/ 0 w 1"/>
                    <a:gd name="T1" fmla="*/ 0 h 1297"/>
                    <a:gd name="T2" fmla="*/ 0 w 1"/>
                    <a:gd name="T3" fmla="*/ 1296 h 1297"/>
                    <a:gd name="T4" fmla="*/ 0 60000 65536"/>
                    <a:gd name="T5" fmla="*/ 0 60000 65536"/>
                  </a:gdLst>
                  <a:ahLst/>
                  <a:cxnLst>
                    <a:cxn ang="T4">
                      <a:pos x="T0" y="T1"/>
                    </a:cxn>
                    <a:cxn ang="T5">
                      <a:pos x="T2" y="T3"/>
                    </a:cxn>
                  </a:cxnLst>
                  <a:rect l="0" t="0" r="r" b="b"/>
                  <a:pathLst>
                    <a:path w="1" h="1297">
                      <a:moveTo>
                        <a:pt x="0" y="0"/>
                      </a:moveTo>
                      <a:lnTo>
                        <a:pt x="0" y="129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9">
                  <a:extLst>
                    <a:ext uri="{FF2B5EF4-FFF2-40B4-BE49-F238E27FC236}">
                      <a16:creationId xmlns:a16="http://schemas.microsoft.com/office/drawing/2014/main" id="{F686DEBE-9A9D-4B01-8B9D-20622CB11B13}"/>
                    </a:ext>
                  </a:extLst>
                </p:cNvPr>
                <p:cNvSpPr>
                  <a:spLocks/>
                </p:cNvSpPr>
                <p:nvPr/>
              </p:nvSpPr>
              <p:spPr bwMode="auto">
                <a:xfrm>
                  <a:off x="588" y="2328"/>
                  <a:ext cx="1447" cy="1"/>
                </a:xfrm>
                <a:custGeom>
                  <a:avLst/>
                  <a:gdLst>
                    <a:gd name="T0" fmla="*/ 0 w 1447"/>
                    <a:gd name="T1" fmla="*/ 0 h 1"/>
                    <a:gd name="T2" fmla="*/ 1446 w 1447"/>
                    <a:gd name="T3" fmla="*/ 0 h 1"/>
                    <a:gd name="T4" fmla="*/ 0 60000 65536"/>
                    <a:gd name="T5" fmla="*/ 0 60000 65536"/>
                  </a:gdLst>
                  <a:ahLst/>
                  <a:cxnLst>
                    <a:cxn ang="T4">
                      <a:pos x="T0" y="T1"/>
                    </a:cxn>
                    <a:cxn ang="T5">
                      <a:pos x="T2" y="T3"/>
                    </a:cxn>
                  </a:cxnLst>
                  <a:rect l="0" t="0" r="r" b="b"/>
                  <a:pathLst>
                    <a:path w="1447" h="1">
                      <a:moveTo>
                        <a:pt x="0" y="0"/>
                      </a:moveTo>
                      <a:lnTo>
                        <a:pt x="1446"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 name="Freeform 10">
                <a:extLst>
                  <a:ext uri="{FF2B5EF4-FFF2-40B4-BE49-F238E27FC236}">
                    <a16:creationId xmlns:a16="http://schemas.microsoft.com/office/drawing/2014/main" id="{178A8F9A-800E-430C-AD68-54A8CA2F6011}"/>
                  </a:ext>
                </a:extLst>
              </p:cNvPr>
              <p:cNvSpPr>
                <a:spLocks/>
              </p:cNvSpPr>
              <p:nvPr/>
            </p:nvSpPr>
            <p:spPr bwMode="auto">
              <a:xfrm>
                <a:off x="2166" y="1026"/>
                <a:ext cx="49" cy="1297"/>
              </a:xfrm>
              <a:custGeom>
                <a:avLst/>
                <a:gdLst>
                  <a:gd name="T0" fmla="*/ 48 w 49"/>
                  <a:gd name="T1" fmla="*/ 1296 h 1297"/>
                  <a:gd name="T2" fmla="*/ 0 w 49"/>
                  <a:gd name="T3" fmla="*/ 1296 h 1297"/>
                  <a:gd name="T4" fmla="*/ 0 w 49"/>
                  <a:gd name="T5" fmla="*/ 0 h 1297"/>
                  <a:gd name="T6" fmla="*/ 0 60000 65536"/>
                  <a:gd name="T7" fmla="*/ 0 60000 65536"/>
                  <a:gd name="T8" fmla="*/ 0 60000 65536"/>
                </a:gdLst>
                <a:ahLst/>
                <a:cxnLst>
                  <a:cxn ang="T6">
                    <a:pos x="T0" y="T1"/>
                  </a:cxn>
                  <a:cxn ang="T7">
                    <a:pos x="T2" y="T3"/>
                  </a:cxn>
                  <a:cxn ang="T8">
                    <a:pos x="T4" y="T5"/>
                  </a:cxn>
                </a:cxnLst>
                <a:rect l="0" t="0" r="r" b="b"/>
                <a:pathLst>
                  <a:path w="49" h="1297">
                    <a:moveTo>
                      <a:pt x="48" y="1296"/>
                    </a:moveTo>
                    <a:lnTo>
                      <a:pt x="0" y="1296"/>
                    </a:lnTo>
                    <a:lnTo>
                      <a:pt x="0"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 name="Line 11">
              <a:extLst>
                <a:ext uri="{FF2B5EF4-FFF2-40B4-BE49-F238E27FC236}">
                  <a16:creationId xmlns:a16="http://schemas.microsoft.com/office/drawing/2014/main" id="{293CF275-9061-40C6-A141-7BEE1843072B}"/>
                </a:ext>
              </a:extLst>
            </p:cNvPr>
            <p:cNvSpPr>
              <a:spLocks noChangeShapeType="1"/>
            </p:cNvSpPr>
            <p:nvPr/>
          </p:nvSpPr>
          <p:spPr bwMode="auto">
            <a:xfrm>
              <a:off x="1700" y="2499"/>
              <a:ext cx="0" cy="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12">
              <a:extLst>
                <a:ext uri="{FF2B5EF4-FFF2-40B4-BE49-F238E27FC236}">
                  <a16:creationId xmlns:a16="http://schemas.microsoft.com/office/drawing/2014/main" id="{012549F2-AC9B-46C3-B5A0-60B79A44C75D}"/>
                </a:ext>
              </a:extLst>
            </p:cNvPr>
            <p:cNvSpPr>
              <a:spLocks noChangeShapeType="1"/>
            </p:cNvSpPr>
            <p:nvPr/>
          </p:nvSpPr>
          <p:spPr bwMode="auto">
            <a:xfrm>
              <a:off x="1964" y="2499"/>
              <a:ext cx="0" cy="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3">
              <a:extLst>
                <a:ext uri="{FF2B5EF4-FFF2-40B4-BE49-F238E27FC236}">
                  <a16:creationId xmlns:a16="http://schemas.microsoft.com/office/drawing/2014/main" id="{AF88D5B5-2004-4581-851B-117423E61BFA}"/>
                </a:ext>
              </a:extLst>
            </p:cNvPr>
            <p:cNvSpPr>
              <a:spLocks noChangeShapeType="1"/>
            </p:cNvSpPr>
            <p:nvPr/>
          </p:nvSpPr>
          <p:spPr bwMode="auto">
            <a:xfrm>
              <a:off x="2216" y="2499"/>
              <a:ext cx="0" cy="2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4">
              <a:extLst>
                <a:ext uri="{FF2B5EF4-FFF2-40B4-BE49-F238E27FC236}">
                  <a16:creationId xmlns:a16="http://schemas.microsoft.com/office/drawing/2014/main" id="{7B5AA23C-B010-41F3-A276-10C725CD438A}"/>
                </a:ext>
              </a:extLst>
            </p:cNvPr>
            <p:cNvSpPr>
              <a:spLocks noChangeShapeType="1"/>
            </p:cNvSpPr>
            <p:nvPr/>
          </p:nvSpPr>
          <p:spPr bwMode="auto">
            <a:xfrm>
              <a:off x="2486" y="2505"/>
              <a:ext cx="0" cy="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5">
              <a:extLst>
                <a:ext uri="{FF2B5EF4-FFF2-40B4-BE49-F238E27FC236}">
                  <a16:creationId xmlns:a16="http://schemas.microsoft.com/office/drawing/2014/main" id="{1806A723-458A-4724-A75B-802C21F3282D}"/>
                </a:ext>
              </a:extLst>
            </p:cNvPr>
            <p:cNvSpPr>
              <a:spLocks noChangeShapeType="1"/>
            </p:cNvSpPr>
            <p:nvPr/>
          </p:nvSpPr>
          <p:spPr bwMode="auto">
            <a:xfrm>
              <a:off x="2756" y="2499"/>
              <a:ext cx="0" cy="2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16">
              <a:extLst>
                <a:ext uri="{FF2B5EF4-FFF2-40B4-BE49-F238E27FC236}">
                  <a16:creationId xmlns:a16="http://schemas.microsoft.com/office/drawing/2014/main" id="{1E1B5F03-25BE-40BA-829D-E6EE348768D1}"/>
                </a:ext>
              </a:extLst>
            </p:cNvPr>
            <p:cNvSpPr>
              <a:spLocks noChangeArrowheads="1"/>
            </p:cNvSpPr>
            <p:nvPr/>
          </p:nvSpPr>
          <p:spPr bwMode="auto">
            <a:xfrm>
              <a:off x="1321" y="2505"/>
              <a:ext cx="1786"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r>
                <a:rPr lang="en-US" altLang="en-US" sz="700" b="0">
                  <a:latin typeface="CG Times" pitchFamily="18" charset="0"/>
                </a:rPr>
                <a:t>1950          1960            1970          1980           1990               2000</a:t>
              </a:r>
            </a:p>
          </p:txBody>
        </p:sp>
        <p:sp>
          <p:nvSpPr>
            <p:cNvPr id="15" name="Line 17">
              <a:extLst>
                <a:ext uri="{FF2B5EF4-FFF2-40B4-BE49-F238E27FC236}">
                  <a16:creationId xmlns:a16="http://schemas.microsoft.com/office/drawing/2014/main" id="{DCBD07FD-A93F-47A9-B147-2889137AA9DE}"/>
                </a:ext>
              </a:extLst>
            </p:cNvPr>
            <p:cNvSpPr>
              <a:spLocks noChangeShapeType="1"/>
            </p:cNvSpPr>
            <p:nvPr/>
          </p:nvSpPr>
          <p:spPr bwMode="auto">
            <a:xfrm flipH="1">
              <a:off x="1388" y="1323"/>
              <a:ext cx="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8">
              <a:extLst>
                <a:ext uri="{FF2B5EF4-FFF2-40B4-BE49-F238E27FC236}">
                  <a16:creationId xmlns:a16="http://schemas.microsoft.com/office/drawing/2014/main" id="{4F4C343F-E6D3-471D-BC51-0F1ADD54E589}"/>
                </a:ext>
              </a:extLst>
            </p:cNvPr>
            <p:cNvSpPr>
              <a:spLocks noChangeShapeType="1"/>
            </p:cNvSpPr>
            <p:nvPr/>
          </p:nvSpPr>
          <p:spPr bwMode="auto">
            <a:xfrm flipH="1">
              <a:off x="1388" y="1403"/>
              <a:ext cx="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19">
              <a:extLst>
                <a:ext uri="{FF2B5EF4-FFF2-40B4-BE49-F238E27FC236}">
                  <a16:creationId xmlns:a16="http://schemas.microsoft.com/office/drawing/2014/main" id="{E8270EB8-C26D-4186-9A39-837E0C46FE74}"/>
                </a:ext>
              </a:extLst>
            </p:cNvPr>
            <p:cNvSpPr>
              <a:spLocks noChangeShapeType="1"/>
            </p:cNvSpPr>
            <p:nvPr/>
          </p:nvSpPr>
          <p:spPr bwMode="auto">
            <a:xfrm flipH="1">
              <a:off x="1388" y="1487"/>
              <a:ext cx="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20">
              <a:extLst>
                <a:ext uri="{FF2B5EF4-FFF2-40B4-BE49-F238E27FC236}">
                  <a16:creationId xmlns:a16="http://schemas.microsoft.com/office/drawing/2014/main" id="{5A883CD9-484D-4A62-B808-5651C4078D9C}"/>
                </a:ext>
              </a:extLst>
            </p:cNvPr>
            <p:cNvSpPr>
              <a:spLocks noChangeShapeType="1"/>
            </p:cNvSpPr>
            <p:nvPr/>
          </p:nvSpPr>
          <p:spPr bwMode="auto">
            <a:xfrm flipH="1">
              <a:off x="1388" y="1675"/>
              <a:ext cx="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21">
              <a:extLst>
                <a:ext uri="{FF2B5EF4-FFF2-40B4-BE49-F238E27FC236}">
                  <a16:creationId xmlns:a16="http://schemas.microsoft.com/office/drawing/2014/main" id="{5629949A-5ED2-4CC5-B3DA-889B014D5D10}"/>
                </a:ext>
              </a:extLst>
            </p:cNvPr>
            <p:cNvSpPr>
              <a:spLocks noChangeShapeType="1"/>
            </p:cNvSpPr>
            <p:nvPr/>
          </p:nvSpPr>
          <p:spPr bwMode="auto">
            <a:xfrm flipH="1">
              <a:off x="1388" y="1711"/>
              <a:ext cx="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22">
              <a:extLst>
                <a:ext uri="{FF2B5EF4-FFF2-40B4-BE49-F238E27FC236}">
                  <a16:creationId xmlns:a16="http://schemas.microsoft.com/office/drawing/2014/main" id="{47BD28FE-BB61-44D2-8C7A-4C0A9B835E7D}"/>
                </a:ext>
              </a:extLst>
            </p:cNvPr>
            <p:cNvSpPr>
              <a:spLocks noChangeShapeType="1"/>
            </p:cNvSpPr>
            <p:nvPr/>
          </p:nvSpPr>
          <p:spPr bwMode="auto">
            <a:xfrm flipH="1">
              <a:off x="1388" y="1747"/>
              <a:ext cx="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3">
              <a:extLst>
                <a:ext uri="{FF2B5EF4-FFF2-40B4-BE49-F238E27FC236}">
                  <a16:creationId xmlns:a16="http://schemas.microsoft.com/office/drawing/2014/main" id="{DF215CC7-6A00-43D4-A382-031B7879BB1F}"/>
                </a:ext>
              </a:extLst>
            </p:cNvPr>
            <p:cNvSpPr>
              <a:spLocks noChangeShapeType="1"/>
            </p:cNvSpPr>
            <p:nvPr/>
          </p:nvSpPr>
          <p:spPr bwMode="auto">
            <a:xfrm flipH="1">
              <a:off x="1388" y="1775"/>
              <a:ext cx="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24">
              <a:extLst>
                <a:ext uri="{FF2B5EF4-FFF2-40B4-BE49-F238E27FC236}">
                  <a16:creationId xmlns:a16="http://schemas.microsoft.com/office/drawing/2014/main" id="{E19544E2-872F-4228-9604-D1C6B31FECD0}"/>
                </a:ext>
              </a:extLst>
            </p:cNvPr>
            <p:cNvSpPr>
              <a:spLocks noChangeShapeType="1"/>
            </p:cNvSpPr>
            <p:nvPr/>
          </p:nvSpPr>
          <p:spPr bwMode="auto">
            <a:xfrm flipH="1">
              <a:off x="1388" y="1815"/>
              <a:ext cx="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5">
              <a:extLst>
                <a:ext uri="{FF2B5EF4-FFF2-40B4-BE49-F238E27FC236}">
                  <a16:creationId xmlns:a16="http://schemas.microsoft.com/office/drawing/2014/main" id="{1CC76E75-78BC-4AEA-A39D-7E5A720E2478}"/>
                </a:ext>
              </a:extLst>
            </p:cNvPr>
            <p:cNvSpPr>
              <a:spLocks noChangeShapeType="1"/>
            </p:cNvSpPr>
            <p:nvPr/>
          </p:nvSpPr>
          <p:spPr bwMode="auto">
            <a:xfrm flipH="1">
              <a:off x="1388" y="1879"/>
              <a:ext cx="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6">
              <a:extLst>
                <a:ext uri="{FF2B5EF4-FFF2-40B4-BE49-F238E27FC236}">
                  <a16:creationId xmlns:a16="http://schemas.microsoft.com/office/drawing/2014/main" id="{9906A0EA-EBB3-46CB-B086-5F93078554BD}"/>
                </a:ext>
              </a:extLst>
            </p:cNvPr>
            <p:cNvSpPr>
              <a:spLocks noChangeShapeType="1"/>
            </p:cNvSpPr>
            <p:nvPr/>
          </p:nvSpPr>
          <p:spPr bwMode="auto">
            <a:xfrm flipH="1">
              <a:off x="1388" y="1999"/>
              <a:ext cx="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27">
              <a:extLst>
                <a:ext uri="{FF2B5EF4-FFF2-40B4-BE49-F238E27FC236}">
                  <a16:creationId xmlns:a16="http://schemas.microsoft.com/office/drawing/2014/main" id="{7EBD3D2B-E36D-487B-B715-3BB41D7448FA}"/>
                </a:ext>
              </a:extLst>
            </p:cNvPr>
            <p:cNvSpPr>
              <a:spLocks noChangeShapeType="1"/>
            </p:cNvSpPr>
            <p:nvPr/>
          </p:nvSpPr>
          <p:spPr bwMode="auto">
            <a:xfrm flipH="1">
              <a:off x="1396" y="2367"/>
              <a:ext cx="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8">
              <a:extLst>
                <a:ext uri="{FF2B5EF4-FFF2-40B4-BE49-F238E27FC236}">
                  <a16:creationId xmlns:a16="http://schemas.microsoft.com/office/drawing/2014/main" id="{F538C349-4DA3-494B-94EB-07E90015A972}"/>
                </a:ext>
              </a:extLst>
            </p:cNvPr>
            <p:cNvSpPr>
              <a:spLocks noChangeShapeType="1"/>
            </p:cNvSpPr>
            <p:nvPr/>
          </p:nvSpPr>
          <p:spPr bwMode="auto">
            <a:xfrm flipH="1">
              <a:off x="1388" y="2243"/>
              <a:ext cx="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29">
              <a:extLst>
                <a:ext uri="{FF2B5EF4-FFF2-40B4-BE49-F238E27FC236}">
                  <a16:creationId xmlns:a16="http://schemas.microsoft.com/office/drawing/2014/main" id="{2F2D2B0B-4412-4ADA-95B8-43D6E079BACE}"/>
                </a:ext>
              </a:extLst>
            </p:cNvPr>
            <p:cNvSpPr>
              <a:spLocks noChangeShapeType="1"/>
            </p:cNvSpPr>
            <p:nvPr/>
          </p:nvSpPr>
          <p:spPr bwMode="auto">
            <a:xfrm flipH="1">
              <a:off x="1392" y="2119"/>
              <a:ext cx="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30">
              <a:extLst>
                <a:ext uri="{FF2B5EF4-FFF2-40B4-BE49-F238E27FC236}">
                  <a16:creationId xmlns:a16="http://schemas.microsoft.com/office/drawing/2014/main" id="{10A68BCA-7951-4F94-9C65-4BA88492EB97}"/>
                </a:ext>
              </a:extLst>
            </p:cNvPr>
            <p:cNvSpPr>
              <a:spLocks noChangeArrowheads="1"/>
            </p:cNvSpPr>
            <p:nvPr/>
          </p:nvSpPr>
          <p:spPr bwMode="auto">
            <a:xfrm>
              <a:off x="1219" y="1260"/>
              <a:ext cx="227"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nSpc>
                  <a:spcPct val="90000"/>
                </a:lnSpc>
                <a:spcBef>
                  <a:spcPct val="40000"/>
                </a:spcBef>
              </a:pPr>
              <a:r>
                <a:rPr lang="en-US" altLang="en-US" sz="600" b="0">
                  <a:latin typeface="CG Times" pitchFamily="18" charset="0"/>
                </a:rPr>
                <a:t>400K</a:t>
              </a:r>
            </a:p>
            <a:p>
              <a:pPr>
                <a:spcBef>
                  <a:spcPct val="40000"/>
                </a:spcBef>
              </a:pPr>
              <a:r>
                <a:rPr lang="en-US" altLang="en-US" sz="600" b="0">
                  <a:latin typeface="CG Times" pitchFamily="18" charset="0"/>
                </a:rPr>
                <a:t>300K</a:t>
              </a:r>
            </a:p>
            <a:p>
              <a:pPr>
                <a:spcBef>
                  <a:spcPct val="40000"/>
                </a:spcBef>
              </a:pPr>
              <a:r>
                <a:rPr lang="en-US" altLang="en-US" sz="600" b="0">
                  <a:latin typeface="CG Times" pitchFamily="18" charset="0"/>
                </a:rPr>
                <a:t>200K</a:t>
              </a:r>
            </a:p>
          </p:txBody>
        </p:sp>
        <p:sp>
          <p:nvSpPr>
            <p:cNvPr id="29" name="Rectangle 31">
              <a:extLst>
                <a:ext uri="{FF2B5EF4-FFF2-40B4-BE49-F238E27FC236}">
                  <a16:creationId xmlns:a16="http://schemas.microsoft.com/office/drawing/2014/main" id="{17FC0FBD-6D87-41F0-A504-AF4F972E30F5}"/>
                </a:ext>
              </a:extLst>
            </p:cNvPr>
            <p:cNvSpPr>
              <a:spLocks noChangeArrowheads="1"/>
            </p:cNvSpPr>
            <p:nvPr/>
          </p:nvSpPr>
          <p:spPr bwMode="auto">
            <a:xfrm>
              <a:off x="1219" y="1611"/>
              <a:ext cx="227" cy="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r>
                <a:rPr lang="en-US" altLang="en-US" sz="600" b="0">
                  <a:latin typeface="CG Times" pitchFamily="18" charset="0"/>
                </a:rPr>
                <a:t>100K</a:t>
              </a:r>
            </a:p>
            <a:p>
              <a:endParaRPr lang="en-US" altLang="en-US" sz="600" b="0">
                <a:latin typeface="CG Times" pitchFamily="18" charset="0"/>
              </a:endParaRPr>
            </a:p>
            <a:p>
              <a:endParaRPr lang="en-US" altLang="en-US" sz="600" b="0">
                <a:latin typeface="CG Times" pitchFamily="18" charset="0"/>
              </a:endParaRPr>
            </a:p>
            <a:p>
              <a:endParaRPr lang="en-US" altLang="en-US" sz="600">
                <a:latin typeface="CG Times" pitchFamily="18" charset="0"/>
              </a:endParaRPr>
            </a:p>
            <a:p>
              <a:endParaRPr lang="en-US" altLang="en-US" sz="600" b="0">
                <a:latin typeface="CG Times" pitchFamily="18" charset="0"/>
              </a:endParaRPr>
            </a:p>
            <a:p>
              <a:endParaRPr lang="en-US" altLang="en-US" sz="600" b="0">
                <a:latin typeface="CG Times" pitchFamily="18" charset="0"/>
              </a:endParaRPr>
            </a:p>
            <a:p>
              <a:endParaRPr lang="en-US" altLang="en-US" sz="600" b="0">
                <a:latin typeface="CG Times" pitchFamily="18" charset="0"/>
              </a:endParaRPr>
            </a:p>
            <a:p>
              <a:endParaRPr lang="en-US" altLang="en-US" sz="600" b="0">
                <a:latin typeface="CG Times" pitchFamily="18" charset="0"/>
              </a:endParaRPr>
            </a:p>
            <a:p>
              <a:endParaRPr lang="en-US" altLang="en-US" sz="600" b="0">
                <a:latin typeface="CG Times" pitchFamily="18" charset="0"/>
              </a:endParaRPr>
            </a:p>
            <a:p>
              <a:endParaRPr lang="en-US" altLang="en-US" sz="600" b="0">
                <a:latin typeface="CG Times" pitchFamily="18" charset="0"/>
              </a:endParaRPr>
            </a:p>
            <a:p>
              <a:endParaRPr lang="en-US" altLang="en-US" sz="600" b="0">
                <a:latin typeface="CG Times" pitchFamily="18" charset="0"/>
              </a:endParaRPr>
            </a:p>
            <a:p>
              <a:endParaRPr lang="en-US" altLang="en-US" sz="600" b="0">
                <a:latin typeface="CG Times" pitchFamily="18" charset="0"/>
              </a:endParaRPr>
            </a:p>
            <a:p>
              <a:r>
                <a:rPr lang="en-US" altLang="en-US" sz="600" b="0">
                  <a:latin typeface="CG Times" pitchFamily="18" charset="0"/>
                </a:rPr>
                <a:t>10K</a:t>
              </a:r>
            </a:p>
          </p:txBody>
        </p:sp>
        <p:sp>
          <p:nvSpPr>
            <p:cNvPr id="30" name="Rectangle 33">
              <a:extLst>
                <a:ext uri="{FF2B5EF4-FFF2-40B4-BE49-F238E27FC236}">
                  <a16:creationId xmlns:a16="http://schemas.microsoft.com/office/drawing/2014/main" id="{8E9C88BA-3E0A-4D6F-800A-F6EAD6CECF01}"/>
                </a:ext>
              </a:extLst>
            </p:cNvPr>
            <p:cNvSpPr>
              <a:spLocks noChangeArrowheads="1"/>
            </p:cNvSpPr>
            <p:nvPr/>
          </p:nvSpPr>
          <p:spPr bwMode="auto">
            <a:xfrm>
              <a:off x="1203" y="1855"/>
              <a:ext cx="149"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r>
                <a:rPr lang="en-US" altLang="en-US" sz="600">
                  <a:latin typeface="CG Times" pitchFamily="18" charset="0"/>
                </a:rPr>
                <a:t>D</a:t>
              </a:r>
            </a:p>
            <a:p>
              <a:r>
                <a:rPr lang="en-US" altLang="en-US" sz="600">
                  <a:latin typeface="CG Times" pitchFamily="18" charset="0"/>
                </a:rPr>
                <a:t>A</a:t>
              </a:r>
            </a:p>
            <a:p>
              <a:r>
                <a:rPr lang="en-US" altLang="en-US" sz="600">
                  <a:latin typeface="CG Times" pitchFamily="18" charset="0"/>
                </a:rPr>
                <a:t>T</a:t>
              </a:r>
            </a:p>
            <a:p>
              <a:r>
                <a:rPr lang="en-US" altLang="en-US" sz="600">
                  <a:latin typeface="CG Times" pitchFamily="18" charset="0"/>
                </a:rPr>
                <a:t>A</a:t>
              </a:r>
            </a:p>
          </p:txBody>
        </p:sp>
        <p:sp>
          <p:nvSpPr>
            <p:cNvPr id="31" name="Rectangle 35">
              <a:extLst>
                <a:ext uri="{FF2B5EF4-FFF2-40B4-BE49-F238E27FC236}">
                  <a16:creationId xmlns:a16="http://schemas.microsoft.com/office/drawing/2014/main" id="{7585CBB9-7F65-480E-B959-BABDAF10BBA1}"/>
                </a:ext>
              </a:extLst>
            </p:cNvPr>
            <p:cNvSpPr>
              <a:spLocks noChangeArrowheads="1"/>
            </p:cNvSpPr>
            <p:nvPr/>
          </p:nvSpPr>
          <p:spPr bwMode="auto">
            <a:xfrm>
              <a:off x="3122" y="1539"/>
              <a:ext cx="149" cy="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a:r>
                <a:rPr lang="en-US" altLang="en-US" sz="600">
                  <a:latin typeface="CG Times" pitchFamily="18" charset="0"/>
                </a:rPr>
                <a:t>#</a:t>
              </a:r>
            </a:p>
            <a:p>
              <a:pPr algn="ctr"/>
              <a:r>
                <a:rPr lang="en-US" altLang="en-US" sz="600">
                  <a:latin typeface="CG Times" pitchFamily="18" charset="0"/>
                </a:rPr>
                <a:t> </a:t>
              </a:r>
            </a:p>
            <a:p>
              <a:pPr algn="ctr"/>
              <a:r>
                <a:rPr lang="en-US" altLang="en-US" sz="600">
                  <a:latin typeface="CG Times" pitchFamily="18" charset="0"/>
                </a:rPr>
                <a:t>L</a:t>
              </a:r>
            </a:p>
            <a:p>
              <a:pPr algn="ctr"/>
              <a:r>
                <a:rPr lang="en-US" altLang="en-US" sz="600">
                  <a:latin typeface="CG Times" pitchFamily="18" charset="0"/>
                </a:rPr>
                <a:t>A</a:t>
              </a:r>
            </a:p>
            <a:p>
              <a:pPr algn="ctr"/>
              <a:r>
                <a:rPr lang="en-US" altLang="en-US" sz="600">
                  <a:latin typeface="CG Times" pitchFamily="18" charset="0"/>
                </a:rPr>
                <a:t>U</a:t>
              </a:r>
            </a:p>
            <a:p>
              <a:pPr algn="ctr"/>
              <a:r>
                <a:rPr lang="en-US" altLang="en-US" sz="600">
                  <a:latin typeface="CG Times" pitchFamily="18" charset="0"/>
                </a:rPr>
                <a:t>N</a:t>
              </a:r>
            </a:p>
            <a:p>
              <a:pPr algn="ctr"/>
              <a:r>
                <a:rPr lang="en-US" altLang="en-US" sz="600">
                  <a:latin typeface="CG Times" pitchFamily="18" charset="0"/>
                </a:rPr>
                <a:t>C</a:t>
              </a:r>
            </a:p>
            <a:p>
              <a:pPr algn="ctr"/>
              <a:r>
                <a:rPr lang="en-US" altLang="en-US" sz="600">
                  <a:latin typeface="CG Times" pitchFamily="18" charset="0"/>
                </a:rPr>
                <a:t>H</a:t>
              </a:r>
            </a:p>
            <a:p>
              <a:pPr algn="ctr"/>
              <a:r>
                <a:rPr lang="en-US" altLang="en-US" sz="600">
                  <a:latin typeface="CG Times" pitchFamily="18" charset="0"/>
                </a:rPr>
                <a:t>E</a:t>
              </a:r>
            </a:p>
            <a:p>
              <a:pPr algn="ctr"/>
              <a:r>
                <a:rPr lang="en-US" altLang="en-US" sz="600">
                  <a:latin typeface="CG Times" pitchFamily="18" charset="0"/>
                </a:rPr>
                <a:t>S</a:t>
              </a:r>
            </a:p>
          </p:txBody>
        </p:sp>
        <p:sp>
          <p:nvSpPr>
            <p:cNvPr id="32" name="Line 36">
              <a:extLst>
                <a:ext uri="{FF2B5EF4-FFF2-40B4-BE49-F238E27FC236}">
                  <a16:creationId xmlns:a16="http://schemas.microsoft.com/office/drawing/2014/main" id="{32F7F6FC-60A9-4922-BBDB-90349994B16B}"/>
                </a:ext>
              </a:extLst>
            </p:cNvPr>
            <p:cNvSpPr>
              <a:spLocks noChangeShapeType="1"/>
            </p:cNvSpPr>
            <p:nvPr/>
          </p:nvSpPr>
          <p:spPr bwMode="auto">
            <a:xfrm>
              <a:off x="3018" y="2327"/>
              <a:ext cx="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Rectangle 37">
              <a:extLst>
                <a:ext uri="{FF2B5EF4-FFF2-40B4-BE49-F238E27FC236}">
                  <a16:creationId xmlns:a16="http://schemas.microsoft.com/office/drawing/2014/main" id="{AD6FA5A7-1615-4A69-86E9-ED0CBFCBCABA}"/>
                </a:ext>
              </a:extLst>
            </p:cNvPr>
            <p:cNvSpPr>
              <a:spLocks noChangeArrowheads="1"/>
            </p:cNvSpPr>
            <p:nvPr/>
          </p:nvSpPr>
          <p:spPr bwMode="auto">
            <a:xfrm>
              <a:off x="3013" y="2280"/>
              <a:ext cx="195"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nSpc>
                  <a:spcPct val="90000"/>
                </a:lnSpc>
              </a:pPr>
              <a:r>
                <a:rPr lang="en-US" altLang="en-US" sz="600">
                  <a:latin typeface="CG Times" pitchFamily="18" charset="0"/>
                </a:rPr>
                <a:t>100</a:t>
              </a:r>
            </a:p>
            <a:p>
              <a:pPr>
                <a:lnSpc>
                  <a:spcPct val="90000"/>
                </a:lnSpc>
              </a:pPr>
              <a:endParaRPr lang="en-US" altLang="en-US" sz="600">
                <a:latin typeface="CG Times" pitchFamily="18" charset="0"/>
              </a:endParaRPr>
            </a:p>
            <a:p>
              <a:pPr>
                <a:lnSpc>
                  <a:spcPct val="90000"/>
                </a:lnSpc>
              </a:pPr>
              <a:endParaRPr lang="en-US" altLang="en-US" sz="600">
                <a:latin typeface="CG Times" pitchFamily="18" charset="0"/>
              </a:endParaRPr>
            </a:p>
            <a:p>
              <a:pPr>
                <a:lnSpc>
                  <a:spcPct val="90000"/>
                </a:lnSpc>
              </a:pPr>
              <a:r>
                <a:rPr lang="en-US" altLang="en-US" sz="600">
                  <a:latin typeface="CG Times" pitchFamily="18" charset="0"/>
                </a:rPr>
                <a:t>   0</a:t>
              </a:r>
            </a:p>
          </p:txBody>
        </p:sp>
        <p:sp>
          <p:nvSpPr>
            <p:cNvPr id="34" name="Line 40">
              <a:extLst>
                <a:ext uri="{FF2B5EF4-FFF2-40B4-BE49-F238E27FC236}">
                  <a16:creationId xmlns:a16="http://schemas.microsoft.com/office/drawing/2014/main" id="{0240FB64-ED9F-43F4-8F81-0EC3266E9D3A}"/>
                </a:ext>
              </a:extLst>
            </p:cNvPr>
            <p:cNvSpPr>
              <a:spLocks noChangeShapeType="1"/>
            </p:cNvSpPr>
            <p:nvPr/>
          </p:nvSpPr>
          <p:spPr bwMode="auto">
            <a:xfrm flipV="1">
              <a:off x="1492" y="1177"/>
              <a:ext cx="1192" cy="1168"/>
            </a:xfrm>
            <a:prstGeom prst="line">
              <a:avLst/>
            </a:prstGeom>
            <a:noFill/>
            <a:ln w="3175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Rectangle 41">
              <a:extLst>
                <a:ext uri="{FF2B5EF4-FFF2-40B4-BE49-F238E27FC236}">
                  <a16:creationId xmlns:a16="http://schemas.microsoft.com/office/drawing/2014/main" id="{90C064BC-455A-48B4-93DC-FB962FB7D4C3}"/>
                </a:ext>
              </a:extLst>
            </p:cNvPr>
            <p:cNvSpPr>
              <a:spLocks noChangeArrowheads="1"/>
            </p:cNvSpPr>
            <p:nvPr/>
          </p:nvSpPr>
          <p:spPr bwMode="auto">
            <a:xfrm>
              <a:off x="2241" y="1837"/>
              <a:ext cx="727"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r>
                <a:rPr lang="en-US" altLang="en-US" sz="600">
                  <a:latin typeface="CG Times" pitchFamily="18" charset="0"/>
                </a:rPr>
                <a:t>M&amp;S “BRIDGES THE GAP”</a:t>
              </a:r>
            </a:p>
          </p:txBody>
        </p:sp>
        <p:sp>
          <p:nvSpPr>
            <p:cNvPr id="36" name="Line 42">
              <a:extLst>
                <a:ext uri="{FF2B5EF4-FFF2-40B4-BE49-F238E27FC236}">
                  <a16:creationId xmlns:a16="http://schemas.microsoft.com/office/drawing/2014/main" id="{340C6834-D27A-4967-A597-33D0DAC26F4D}"/>
                </a:ext>
              </a:extLst>
            </p:cNvPr>
            <p:cNvSpPr>
              <a:spLocks noChangeShapeType="1"/>
            </p:cNvSpPr>
            <p:nvPr/>
          </p:nvSpPr>
          <p:spPr bwMode="auto">
            <a:xfrm flipV="1">
              <a:off x="2572" y="1323"/>
              <a:ext cx="0" cy="540"/>
            </a:xfrm>
            <a:prstGeom prst="line">
              <a:avLst/>
            </a:prstGeom>
            <a:noFill/>
            <a:ln w="9525" cap="rnd">
              <a:solidFill>
                <a:schemeClr val="tx1"/>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43">
              <a:extLst>
                <a:ext uri="{FF2B5EF4-FFF2-40B4-BE49-F238E27FC236}">
                  <a16:creationId xmlns:a16="http://schemas.microsoft.com/office/drawing/2014/main" id="{1647B1DC-397C-4ACF-946E-BBF9ACE58247}"/>
                </a:ext>
              </a:extLst>
            </p:cNvPr>
            <p:cNvSpPr>
              <a:spLocks noChangeShapeType="1"/>
            </p:cNvSpPr>
            <p:nvPr/>
          </p:nvSpPr>
          <p:spPr bwMode="auto">
            <a:xfrm>
              <a:off x="2572" y="1943"/>
              <a:ext cx="0" cy="340"/>
            </a:xfrm>
            <a:prstGeom prst="line">
              <a:avLst/>
            </a:prstGeom>
            <a:noFill/>
            <a:ln w="9525" cap="rnd">
              <a:solidFill>
                <a:schemeClr val="tx1"/>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44">
              <a:extLst>
                <a:ext uri="{FF2B5EF4-FFF2-40B4-BE49-F238E27FC236}">
                  <a16:creationId xmlns:a16="http://schemas.microsoft.com/office/drawing/2014/main" id="{0DEEBB6C-7EEA-4D2A-A313-5037FF6DB0D1}"/>
                </a:ext>
              </a:extLst>
            </p:cNvPr>
            <p:cNvSpPr>
              <a:spLocks noChangeArrowheads="1"/>
            </p:cNvSpPr>
            <p:nvPr/>
          </p:nvSpPr>
          <p:spPr bwMode="auto">
            <a:xfrm>
              <a:off x="1983" y="2559"/>
              <a:ext cx="248"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a:r>
                <a:rPr lang="en-US" altLang="en-US" sz="600">
                  <a:latin typeface="CG Times" pitchFamily="18" charset="0"/>
                </a:rPr>
                <a:t>YEAR</a:t>
              </a:r>
            </a:p>
          </p:txBody>
        </p:sp>
        <p:sp>
          <p:nvSpPr>
            <p:cNvPr id="39" name="Rectangle 45">
              <a:extLst>
                <a:ext uri="{FF2B5EF4-FFF2-40B4-BE49-F238E27FC236}">
                  <a16:creationId xmlns:a16="http://schemas.microsoft.com/office/drawing/2014/main" id="{B1B662EA-F0C6-4086-B955-4E35D513BB90}"/>
                </a:ext>
              </a:extLst>
            </p:cNvPr>
            <p:cNvSpPr>
              <a:spLocks noChangeArrowheads="1"/>
            </p:cNvSpPr>
            <p:nvPr/>
          </p:nvSpPr>
          <p:spPr bwMode="auto">
            <a:xfrm>
              <a:off x="1203" y="993"/>
              <a:ext cx="2213"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a:r>
                <a:rPr lang="en-US" altLang="en-US" sz="1100" b="0" i="1">
                  <a:latin typeface="Arial Black" panose="020B0A04020102020204" pitchFamily="34" charset="0"/>
                </a:rPr>
                <a:t>Missile Data Requirements and Test Assets</a:t>
              </a:r>
            </a:p>
          </p:txBody>
        </p:sp>
        <p:sp>
          <p:nvSpPr>
            <p:cNvPr id="40" name="Rectangle 46">
              <a:extLst>
                <a:ext uri="{FF2B5EF4-FFF2-40B4-BE49-F238E27FC236}">
                  <a16:creationId xmlns:a16="http://schemas.microsoft.com/office/drawing/2014/main" id="{DF714B73-F01B-46D9-9113-A1B56F97747B}"/>
                </a:ext>
              </a:extLst>
            </p:cNvPr>
            <p:cNvSpPr>
              <a:spLocks noChangeArrowheads="1"/>
            </p:cNvSpPr>
            <p:nvPr/>
          </p:nvSpPr>
          <p:spPr bwMode="auto">
            <a:xfrm>
              <a:off x="1849" y="2191"/>
              <a:ext cx="44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r>
                <a:rPr lang="en-US" altLang="en-US" sz="600">
                  <a:latin typeface="CG Times" pitchFamily="18" charset="0"/>
                </a:rPr>
                <a:t>TEST ASSETS</a:t>
              </a:r>
            </a:p>
          </p:txBody>
        </p:sp>
        <p:sp>
          <p:nvSpPr>
            <p:cNvPr id="41" name="Rectangle 47">
              <a:extLst>
                <a:ext uri="{FF2B5EF4-FFF2-40B4-BE49-F238E27FC236}">
                  <a16:creationId xmlns:a16="http://schemas.microsoft.com/office/drawing/2014/main" id="{3CB49B6F-3FAF-4C8D-AD76-9D6236C85C39}"/>
                </a:ext>
              </a:extLst>
            </p:cNvPr>
            <p:cNvSpPr>
              <a:spLocks noChangeArrowheads="1"/>
            </p:cNvSpPr>
            <p:nvPr/>
          </p:nvSpPr>
          <p:spPr bwMode="auto">
            <a:xfrm>
              <a:off x="1501" y="1489"/>
              <a:ext cx="648"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r>
                <a:rPr lang="en-US" altLang="en-US" sz="600">
                  <a:latin typeface="CG Times" pitchFamily="18" charset="0"/>
                </a:rPr>
                <a:t>DATA REQUIREMENTS</a:t>
              </a:r>
            </a:p>
          </p:txBody>
        </p:sp>
        <p:sp>
          <p:nvSpPr>
            <p:cNvPr id="42" name="Rectangle 48">
              <a:extLst>
                <a:ext uri="{FF2B5EF4-FFF2-40B4-BE49-F238E27FC236}">
                  <a16:creationId xmlns:a16="http://schemas.microsoft.com/office/drawing/2014/main" id="{65DA0F91-CC43-44D4-A778-699B8B55FFE6}"/>
                </a:ext>
              </a:extLst>
            </p:cNvPr>
            <p:cNvSpPr>
              <a:spLocks noChangeArrowheads="1"/>
            </p:cNvSpPr>
            <p:nvPr/>
          </p:nvSpPr>
          <p:spPr bwMode="auto">
            <a:xfrm>
              <a:off x="1147" y="2663"/>
              <a:ext cx="2128"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r>
                <a:rPr lang="en-US" altLang="en-US" sz="800">
                  <a:latin typeface="Times New Roman" panose="02020603050405020304" pitchFamily="18" charset="0"/>
                </a:rPr>
                <a:t>Figure 5-4.  Missile Data Requirements and Test Assets      (DSMC, </a:t>
              </a:r>
              <a:r>
                <a:rPr lang="en-US" altLang="en-US" sz="800" u="sng">
                  <a:latin typeface="Times New Roman" panose="02020603050405020304" pitchFamily="18" charset="0"/>
                </a:rPr>
                <a:t>M&amp;S</a:t>
              </a:r>
              <a:r>
                <a:rPr lang="en-US" altLang="en-US" sz="800">
                  <a:latin typeface="Times New Roman" panose="02020603050405020304" pitchFamily="18" charset="0"/>
                </a:rPr>
                <a:t>)</a:t>
              </a:r>
            </a:p>
          </p:txBody>
        </p:sp>
        <p:sp>
          <p:nvSpPr>
            <p:cNvPr id="43" name="Text Box 49">
              <a:extLst>
                <a:ext uri="{FF2B5EF4-FFF2-40B4-BE49-F238E27FC236}">
                  <a16:creationId xmlns:a16="http://schemas.microsoft.com/office/drawing/2014/main" id="{B2D73469-6B4F-48EA-8221-7F5E79333B94}"/>
                </a:ext>
              </a:extLst>
            </p:cNvPr>
            <p:cNvSpPr txBox="1">
              <a:spLocks noChangeArrowheads="1"/>
            </p:cNvSpPr>
            <p:nvPr/>
          </p:nvSpPr>
          <p:spPr bwMode="auto">
            <a:xfrm>
              <a:off x="1586" y="2241"/>
              <a:ext cx="222"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r>
                <a:rPr lang="en-US" altLang="en-US" sz="700" b="0"/>
                <a:t>130s</a:t>
              </a:r>
            </a:p>
          </p:txBody>
        </p:sp>
        <p:sp>
          <p:nvSpPr>
            <p:cNvPr id="44" name="Text Box 50">
              <a:extLst>
                <a:ext uri="{FF2B5EF4-FFF2-40B4-BE49-F238E27FC236}">
                  <a16:creationId xmlns:a16="http://schemas.microsoft.com/office/drawing/2014/main" id="{4C2CCD10-D80C-41F2-84B1-C7D13A475659}"/>
                </a:ext>
              </a:extLst>
            </p:cNvPr>
            <p:cNvSpPr txBox="1">
              <a:spLocks noChangeArrowheads="1"/>
            </p:cNvSpPr>
            <p:nvPr/>
          </p:nvSpPr>
          <p:spPr bwMode="auto">
            <a:xfrm>
              <a:off x="2378" y="2381"/>
              <a:ext cx="194"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r>
                <a:rPr lang="en-US" altLang="en-US" sz="700" b="0"/>
                <a:t>30s</a:t>
              </a:r>
            </a:p>
          </p:txBody>
        </p:sp>
        <p:sp>
          <p:nvSpPr>
            <p:cNvPr id="45" name="Freeform 54">
              <a:extLst>
                <a:ext uri="{FF2B5EF4-FFF2-40B4-BE49-F238E27FC236}">
                  <a16:creationId xmlns:a16="http://schemas.microsoft.com/office/drawing/2014/main" id="{764538E0-C77B-4F70-AFEC-68D7C1FC5F7A}"/>
                </a:ext>
              </a:extLst>
            </p:cNvPr>
            <p:cNvSpPr>
              <a:spLocks/>
            </p:cNvSpPr>
            <p:nvPr/>
          </p:nvSpPr>
          <p:spPr bwMode="auto">
            <a:xfrm>
              <a:off x="1480" y="2216"/>
              <a:ext cx="1320" cy="221"/>
            </a:xfrm>
            <a:custGeom>
              <a:avLst/>
              <a:gdLst>
                <a:gd name="T0" fmla="*/ 0 w 1320"/>
                <a:gd name="T1" fmla="*/ 0 h 221"/>
                <a:gd name="T2" fmla="*/ 248 w 1320"/>
                <a:gd name="T3" fmla="*/ 40 h 221"/>
                <a:gd name="T4" fmla="*/ 732 w 1320"/>
                <a:gd name="T5" fmla="*/ 120 h 221"/>
                <a:gd name="T6" fmla="*/ 1100 w 1320"/>
                <a:gd name="T7" fmla="*/ 204 h 221"/>
                <a:gd name="T8" fmla="*/ 1320 w 1320"/>
                <a:gd name="T9" fmla="*/ 220 h 2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0" h="221">
                  <a:moveTo>
                    <a:pt x="0" y="0"/>
                  </a:moveTo>
                  <a:cubicBezTo>
                    <a:pt x="63" y="10"/>
                    <a:pt x="126" y="20"/>
                    <a:pt x="248" y="40"/>
                  </a:cubicBezTo>
                  <a:cubicBezTo>
                    <a:pt x="370" y="60"/>
                    <a:pt x="590" y="93"/>
                    <a:pt x="732" y="120"/>
                  </a:cubicBezTo>
                  <a:cubicBezTo>
                    <a:pt x="874" y="147"/>
                    <a:pt x="1002" y="187"/>
                    <a:pt x="1100" y="204"/>
                  </a:cubicBezTo>
                  <a:cubicBezTo>
                    <a:pt x="1198" y="221"/>
                    <a:pt x="1259" y="220"/>
                    <a:pt x="1320" y="220"/>
                  </a:cubicBezTo>
                </a:path>
              </a:pathLst>
            </a:custGeom>
            <a:noFill/>
            <a:ln w="31750">
              <a:solidFill>
                <a:schemeClr val="tx1"/>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50" name="Picture 56">
            <a:extLst>
              <a:ext uri="{FF2B5EF4-FFF2-40B4-BE49-F238E27FC236}">
                <a16:creationId xmlns:a16="http://schemas.microsoft.com/office/drawing/2014/main" id="{7066A54A-472F-44A9-B7FA-61036E2350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1497" y="1028564"/>
            <a:ext cx="3787388"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angle 51">
            <a:extLst>
              <a:ext uri="{FF2B5EF4-FFF2-40B4-BE49-F238E27FC236}">
                <a16:creationId xmlns:a16="http://schemas.microsoft.com/office/drawing/2014/main" id="{D5AFB809-D11E-4346-A983-FE480CBF26EE}"/>
              </a:ext>
            </a:extLst>
          </p:cNvPr>
          <p:cNvSpPr/>
          <p:nvPr/>
        </p:nvSpPr>
        <p:spPr>
          <a:xfrm>
            <a:off x="3172909" y="6565782"/>
            <a:ext cx="2149948" cy="253916"/>
          </a:xfrm>
          <a:prstGeom prst="rect">
            <a:avLst/>
          </a:prstGeom>
        </p:spPr>
        <p:txBody>
          <a:bodyPr wrap="none">
            <a:spAutoFit/>
          </a:bodyPr>
          <a:lstStyle/>
          <a:p>
            <a:r>
              <a:rPr lang="en-US" altLang="en-US" sz="1050" kern="0" dirty="0">
                <a:latin typeface="Arial Narrow" panose="020B0606020202030204" pitchFamily="34" charset="0"/>
              </a:rPr>
              <a:t>1 - ATFM&amp;S Final Report” 20 June 1995</a:t>
            </a:r>
            <a:endParaRPr lang="en-US" sz="1050" dirty="0"/>
          </a:p>
        </p:txBody>
      </p:sp>
    </p:spTree>
    <p:extLst>
      <p:ext uri="{BB962C8B-B14F-4D97-AF65-F5344CB8AC3E}">
        <p14:creationId xmlns:p14="http://schemas.microsoft.com/office/powerpoint/2010/main" val="2173352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Toward a Comprehensive Measure of M&amp;S Value</a:t>
            </a:r>
          </a:p>
        </p:txBody>
      </p:sp>
      <p:sp>
        <p:nvSpPr>
          <p:cNvPr id="4" name="Content Placeholder 3"/>
          <p:cNvSpPr>
            <a:spLocks noGrp="1"/>
          </p:cNvSpPr>
          <p:nvPr>
            <p:ph sz="quarter" idx="11"/>
          </p:nvPr>
        </p:nvSpPr>
        <p:spPr>
          <a:xfrm>
            <a:off x="290561" y="850376"/>
            <a:ext cx="11250613" cy="570212"/>
          </a:xfrm>
        </p:spPr>
        <p:txBody>
          <a:bodyPr/>
          <a:lstStyle/>
          <a:p>
            <a:r>
              <a:rPr lang="en-US" dirty="0"/>
              <a:t>One that includes: Results, Risk, Time, and Cost</a:t>
            </a:r>
          </a:p>
        </p:txBody>
      </p:sp>
      <p:pic>
        <p:nvPicPr>
          <p:cNvPr id="6" name="Picture 2">
            <a:extLst>
              <a:ext uri="{FF2B5EF4-FFF2-40B4-BE49-F238E27FC236}">
                <a16:creationId xmlns:a16="http://schemas.microsoft.com/office/drawing/2014/main" id="{1EAA0E95-41A4-464E-A73B-E4AA8AF11C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054" y="1580297"/>
            <a:ext cx="1976651" cy="134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a:extLst>
              <a:ext uri="{FF2B5EF4-FFF2-40B4-BE49-F238E27FC236}">
                <a16:creationId xmlns:a16="http://schemas.microsoft.com/office/drawing/2014/main" id="{624095C0-51A6-45A5-AB6E-EA009DE91057}"/>
              </a:ext>
            </a:extLst>
          </p:cNvPr>
          <p:cNvSpPr txBox="1">
            <a:spLocks noChangeArrowheads="1"/>
          </p:cNvSpPr>
          <p:nvPr/>
        </p:nvSpPr>
        <p:spPr bwMode="auto">
          <a:xfrm>
            <a:off x="2697975" y="2673282"/>
            <a:ext cx="9013893" cy="3576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23838" indent="-223838" algn="l" rtl="0" eaLnBrk="0" fontAlgn="base" hangingPunct="0">
              <a:lnSpc>
                <a:spcPct val="90000"/>
              </a:lnSpc>
              <a:spcBef>
                <a:spcPct val="50000"/>
              </a:spcBef>
              <a:spcAft>
                <a:spcPct val="0"/>
              </a:spcAft>
              <a:buChar char="•"/>
              <a:defRPr sz="2400" b="1" kern="1200">
                <a:solidFill>
                  <a:schemeClr val="tx1"/>
                </a:solidFill>
                <a:latin typeface="+mn-lt"/>
                <a:ea typeface="+mn-ea"/>
                <a:cs typeface="+mn-cs"/>
              </a:defRPr>
            </a:lvl1pPr>
            <a:lvl2pPr marL="684213" indent="-227013" algn="l" rtl="0" eaLnBrk="0" fontAlgn="base" hangingPunct="0">
              <a:lnSpc>
                <a:spcPct val="90000"/>
              </a:lnSpc>
              <a:spcBef>
                <a:spcPct val="20000"/>
              </a:spcBef>
              <a:spcAft>
                <a:spcPct val="0"/>
              </a:spcAft>
              <a:buChar char="–"/>
              <a:defRPr sz="2200" kern="1200">
                <a:solidFill>
                  <a:schemeClr val="tx1"/>
                </a:solidFill>
                <a:latin typeface="Times" panose="02020603050405020304" pitchFamily="18" charset="0"/>
                <a:ea typeface="+mn-ea"/>
                <a:cs typeface="+mn-cs"/>
              </a:defRPr>
            </a:lvl2pPr>
            <a:lvl3pPr marL="1082675" indent="-168275" algn="l" rtl="0" eaLnBrk="0" fontAlgn="base" hangingPunct="0">
              <a:lnSpc>
                <a:spcPct val="90000"/>
              </a:lnSpc>
              <a:spcBef>
                <a:spcPct val="20000"/>
              </a:spcBef>
              <a:spcAft>
                <a:spcPct val="0"/>
              </a:spcAft>
              <a:buChar char="•"/>
              <a:defRPr kern="1200">
                <a:solidFill>
                  <a:schemeClr val="tx1"/>
                </a:solidFill>
                <a:latin typeface="Times" panose="02020603050405020304" pitchFamily="18" charset="0"/>
                <a:ea typeface="+mn-ea"/>
                <a:cs typeface="+mn-cs"/>
              </a:defRPr>
            </a:lvl3pPr>
            <a:lvl4pPr marL="1544638" indent="-173038" algn="l" rtl="0" eaLnBrk="0" fontAlgn="base" hangingPunct="0">
              <a:lnSpc>
                <a:spcPct val="90000"/>
              </a:lnSpc>
              <a:spcBef>
                <a:spcPct val="20000"/>
              </a:spcBef>
              <a:spcAft>
                <a:spcPct val="0"/>
              </a:spcAft>
              <a:buChar char="–"/>
              <a:defRPr sz="1600" kern="1200">
                <a:solidFill>
                  <a:schemeClr val="tx1"/>
                </a:solidFill>
                <a:latin typeface="Times" panose="02020603050405020304" pitchFamily="18" charset="0"/>
                <a:ea typeface="+mn-ea"/>
                <a:cs typeface="+mn-cs"/>
              </a:defRPr>
            </a:lvl4pPr>
            <a:lvl5pPr marL="1943100" indent="-114300" algn="l" rtl="0" eaLnBrk="0" fontAlgn="base" hangingPunct="0">
              <a:lnSpc>
                <a:spcPct val="90000"/>
              </a:lnSpc>
              <a:spcBef>
                <a:spcPct val="20000"/>
              </a:spcBef>
              <a:spcAft>
                <a:spcPct val="0"/>
              </a:spcAft>
              <a:buChar char="•"/>
              <a:defRPr sz="1400" kern="1200">
                <a:solidFill>
                  <a:schemeClr val="tx1"/>
                </a:solidFill>
                <a:latin typeface="Times"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0" fontAlgn="base" latinLnBrk="0" hangingPunct="0">
              <a:lnSpc>
                <a:spcPts val="1700"/>
              </a:lnSpc>
              <a:spcBef>
                <a:spcPts val="0"/>
              </a:spcBef>
              <a:spcAft>
                <a:spcPct val="0"/>
              </a:spcAft>
              <a:buClrTx/>
              <a:buSzTx/>
              <a:buFont typeface="Wingdings" panose="05000000000000000000" pitchFamily="2" charset="2"/>
              <a:buChar char="Ø"/>
              <a:tabLst/>
              <a:defRPr/>
            </a:pPr>
            <a:r>
              <a:rPr kumimoji="0" lang="en-US" altLang="en-US" sz="1800" b="1" u="none" strike="noStrike" kern="1200" cap="none" spc="0" normalizeH="0" baseline="0" noProof="0" dirty="0">
                <a:ln>
                  <a:noFill/>
                </a:ln>
                <a:solidFill>
                  <a:srgbClr val="000000"/>
                </a:solidFill>
                <a:effectLst/>
                <a:uLnTx/>
                <a:uFillTx/>
                <a:latin typeface="Arial Narrow" panose="020B0606020202030204" pitchFamily="34" charset="0"/>
              </a:rPr>
              <a:t>Results: </a:t>
            </a:r>
          </a:p>
          <a:p>
            <a:pPr marL="457200" lvl="1" indent="-228600">
              <a:lnSpc>
                <a:spcPts val="1700"/>
              </a:lnSpc>
              <a:spcBef>
                <a:spcPts val="0"/>
              </a:spcBef>
              <a:buFont typeface="Wingdings" panose="05000000000000000000" pitchFamily="2" charset="2"/>
              <a:buChar char="§"/>
              <a:defRPr/>
            </a:pPr>
            <a:r>
              <a:rPr kumimoji="0" lang="en-US" altLang="en-US" sz="1600" u="none" strike="noStrike" kern="1200" cap="none" spc="0" normalizeH="0" baseline="0" noProof="0" dirty="0">
                <a:ln>
                  <a:noFill/>
                </a:ln>
                <a:solidFill>
                  <a:srgbClr val="000000"/>
                </a:solidFill>
                <a:effectLst/>
                <a:uLnTx/>
                <a:uFillTx/>
                <a:latin typeface="Arial Narrow" panose="020B0606020202030204" pitchFamily="34" charset="0"/>
              </a:rPr>
              <a:t>Availability </a:t>
            </a:r>
            <a:r>
              <a:rPr lang="en-US" altLang="en-US" sz="1600" dirty="0">
                <a:solidFill>
                  <a:srgbClr val="000000"/>
                </a:solidFill>
                <a:latin typeface="Arial Narrow" panose="020B0606020202030204" pitchFamily="34" charset="0"/>
              </a:rPr>
              <a:t>/ </a:t>
            </a:r>
            <a:r>
              <a:rPr kumimoji="0" lang="en-US" altLang="en-US" sz="1600" u="none" strike="noStrike" kern="1200" cap="none" spc="0" normalizeH="0" baseline="0" noProof="0" dirty="0">
                <a:ln>
                  <a:noFill/>
                </a:ln>
                <a:solidFill>
                  <a:srgbClr val="000000"/>
                </a:solidFill>
                <a:effectLst/>
                <a:uLnTx/>
                <a:uFillTx/>
                <a:latin typeface="Arial Narrow" panose="020B0606020202030204" pitchFamily="34" charset="0"/>
              </a:rPr>
              <a:t>complexity of scenarios / profiles</a:t>
            </a:r>
          </a:p>
          <a:p>
            <a:pPr marL="685800" lvl="2" indent="-228600">
              <a:lnSpc>
                <a:spcPts val="1700"/>
              </a:lnSpc>
              <a:spcBef>
                <a:spcPts val="0"/>
              </a:spcBef>
              <a:defRPr/>
            </a:pPr>
            <a:r>
              <a:rPr kumimoji="0" lang="en-US" altLang="en-US" sz="1600" u="none" strike="noStrike" kern="1200" cap="none" spc="0" normalizeH="0" baseline="0" noProof="0" dirty="0">
                <a:ln>
                  <a:noFill/>
                </a:ln>
                <a:solidFill>
                  <a:srgbClr val="000000"/>
                </a:solidFill>
                <a:effectLst/>
                <a:uLnTx/>
                <a:uFillTx/>
                <a:latin typeface="Arial Narrow" panose="020B0606020202030204" pitchFamily="34" charset="0"/>
              </a:rPr>
              <a:t>FMT avoids weather, ship availability, and similar restrictions </a:t>
            </a:r>
          </a:p>
          <a:p>
            <a:pPr marR="0" lvl="0" algn="l" defTabSz="914400" rtl="0" eaLnBrk="0" fontAlgn="base" latinLnBrk="0" hangingPunct="0">
              <a:lnSpc>
                <a:spcPts val="1700"/>
              </a:lnSpc>
              <a:spcBef>
                <a:spcPts val="0"/>
              </a:spcBef>
              <a:spcAft>
                <a:spcPct val="0"/>
              </a:spcAft>
              <a:buClrTx/>
              <a:buSzTx/>
              <a:buFont typeface="Wingdings" panose="05000000000000000000" pitchFamily="2" charset="2"/>
              <a:buChar char="Ø"/>
              <a:tabLst/>
              <a:defRPr/>
            </a:pPr>
            <a:r>
              <a:rPr kumimoji="0" lang="en-US" altLang="en-US" sz="1800" b="1" u="none" strike="noStrike" kern="1200" cap="none" spc="0" normalizeH="0" baseline="0" noProof="0" dirty="0">
                <a:ln>
                  <a:noFill/>
                </a:ln>
                <a:solidFill>
                  <a:srgbClr val="000000"/>
                </a:solidFill>
                <a:effectLst/>
                <a:uLnTx/>
                <a:uFillTx/>
                <a:latin typeface="Arial Narrow" panose="020B0606020202030204" pitchFamily="34" charset="0"/>
              </a:rPr>
              <a:t>Risk</a:t>
            </a:r>
          </a:p>
          <a:p>
            <a:pPr marL="457200" lvl="1" indent="-228600">
              <a:lnSpc>
                <a:spcPts val="1700"/>
              </a:lnSpc>
              <a:spcBef>
                <a:spcPts val="0"/>
              </a:spcBef>
              <a:buFont typeface="Wingdings" panose="05000000000000000000" pitchFamily="2" charset="2"/>
              <a:buChar char="§"/>
              <a:defRPr/>
            </a:pPr>
            <a:r>
              <a:rPr kumimoji="0" lang="en-US" altLang="en-US" sz="1600" u="none" strike="noStrike" kern="1200" cap="none" spc="0" normalizeH="0" baseline="0" noProof="0" dirty="0">
                <a:ln>
                  <a:noFill/>
                </a:ln>
                <a:solidFill>
                  <a:srgbClr val="000000"/>
                </a:solidFill>
                <a:effectLst/>
                <a:uLnTx/>
                <a:uFillTx/>
                <a:latin typeface="Arial Narrow" panose="020B0606020202030204" pitchFamily="34" charset="0"/>
              </a:rPr>
              <a:t>Environmental impact</a:t>
            </a:r>
          </a:p>
          <a:p>
            <a:pPr marL="685800" lvl="2" indent="-228600">
              <a:lnSpc>
                <a:spcPts val="1700"/>
              </a:lnSpc>
              <a:spcBef>
                <a:spcPts val="0"/>
              </a:spcBef>
              <a:defRPr/>
            </a:pPr>
            <a:r>
              <a:rPr kumimoji="0" lang="en-US" altLang="en-US" sz="1600" b="0" u="none" strike="noStrike" kern="1200" cap="none" spc="0" normalizeH="0" baseline="0" noProof="0" dirty="0">
                <a:ln>
                  <a:noFill/>
                </a:ln>
                <a:solidFill>
                  <a:srgbClr val="000000"/>
                </a:solidFill>
                <a:effectLst/>
                <a:uLnTx/>
                <a:uFillTx/>
                <a:latin typeface="Arial Narrow" panose="020B0606020202030204" pitchFamily="34" charset="0"/>
              </a:rPr>
              <a:t>FMT allows training without impacting beach wildlife, exceeding noise restrictions, etc.</a:t>
            </a:r>
          </a:p>
          <a:p>
            <a:pPr marL="457200" lvl="1" indent="-228600">
              <a:lnSpc>
                <a:spcPts val="1700"/>
              </a:lnSpc>
              <a:spcBef>
                <a:spcPts val="0"/>
              </a:spcBef>
              <a:buFont typeface="Wingdings" panose="05000000000000000000" pitchFamily="2" charset="2"/>
              <a:buChar char="§"/>
              <a:defRPr/>
            </a:pPr>
            <a:r>
              <a:rPr lang="en-US" altLang="en-US" sz="1600" dirty="0">
                <a:solidFill>
                  <a:srgbClr val="000000"/>
                </a:solidFill>
                <a:latin typeface="Arial Narrow" panose="020B0606020202030204" pitchFamily="34" charset="0"/>
              </a:rPr>
              <a:t>Allows system casualty training without endangering personnel</a:t>
            </a:r>
          </a:p>
          <a:p>
            <a:pPr marL="685800" lvl="2" indent="-228600">
              <a:lnSpc>
                <a:spcPts val="1700"/>
              </a:lnSpc>
              <a:spcBef>
                <a:spcPts val="0"/>
              </a:spcBef>
              <a:defRPr/>
            </a:pPr>
            <a:r>
              <a:rPr lang="en-US" altLang="en-US" sz="1600" dirty="0">
                <a:solidFill>
                  <a:srgbClr val="000000"/>
                </a:solidFill>
                <a:latin typeface="Arial Narrow" panose="020B0606020202030204" pitchFamily="34" charset="0"/>
              </a:rPr>
              <a:t>Such training is impossible on an operational LCAC</a:t>
            </a:r>
            <a:endParaRPr kumimoji="0" lang="en-US" altLang="en-US" sz="1800" b="0" u="none" strike="noStrike" kern="1200" cap="none" spc="0" normalizeH="0" baseline="0" noProof="0" dirty="0">
              <a:ln>
                <a:noFill/>
              </a:ln>
              <a:solidFill>
                <a:srgbClr val="000000"/>
              </a:solidFill>
              <a:effectLst/>
              <a:uLnTx/>
              <a:uFillTx/>
              <a:latin typeface="Arial Narrow" panose="020B0606020202030204" pitchFamily="34" charset="0"/>
            </a:endParaRPr>
          </a:p>
          <a:p>
            <a:pPr marR="0" lvl="0" algn="l" defTabSz="914400" rtl="0" eaLnBrk="0" fontAlgn="base" latinLnBrk="0" hangingPunct="0">
              <a:lnSpc>
                <a:spcPts val="1700"/>
              </a:lnSpc>
              <a:spcBef>
                <a:spcPts val="0"/>
              </a:spcBef>
              <a:spcAft>
                <a:spcPct val="0"/>
              </a:spcAft>
              <a:buClrTx/>
              <a:buSzTx/>
              <a:buFont typeface="Wingdings" panose="05000000000000000000" pitchFamily="2" charset="2"/>
              <a:buChar char="Ø"/>
              <a:tabLst/>
              <a:defRPr/>
            </a:pPr>
            <a:r>
              <a:rPr kumimoji="0" lang="en-US" altLang="en-US" sz="1800" b="1" u="none" strike="noStrike" kern="1200" cap="none" spc="0" normalizeH="0" baseline="0" noProof="0" dirty="0">
                <a:ln>
                  <a:noFill/>
                </a:ln>
                <a:solidFill>
                  <a:srgbClr val="000000"/>
                </a:solidFill>
                <a:effectLst/>
                <a:uLnTx/>
                <a:uFillTx/>
                <a:latin typeface="Arial Narrow" panose="020B0606020202030204" pitchFamily="34" charset="0"/>
              </a:rPr>
              <a:t>Cost</a:t>
            </a:r>
          </a:p>
          <a:p>
            <a:pPr marL="457200" lvl="1" indent="-228600">
              <a:lnSpc>
                <a:spcPts val="1700"/>
              </a:lnSpc>
              <a:spcBef>
                <a:spcPts val="0"/>
              </a:spcBef>
              <a:buFont typeface="Wingdings" panose="05000000000000000000" pitchFamily="2" charset="2"/>
              <a:buChar char="§"/>
              <a:defRPr/>
            </a:pPr>
            <a:r>
              <a:rPr lang="en-US" altLang="en-US" sz="1600" dirty="0">
                <a:solidFill>
                  <a:srgbClr val="000000"/>
                </a:solidFill>
                <a:latin typeface="Arial Narrow" panose="020B0606020202030204" pitchFamily="34" charset="0"/>
              </a:rPr>
              <a:t>Simulator cost = $300 / hour</a:t>
            </a:r>
          </a:p>
          <a:p>
            <a:pPr marL="457200" lvl="1" indent="-228600">
              <a:lnSpc>
                <a:spcPts val="1700"/>
              </a:lnSpc>
              <a:spcBef>
                <a:spcPts val="0"/>
              </a:spcBef>
              <a:buFont typeface="Wingdings" panose="05000000000000000000" pitchFamily="2" charset="2"/>
              <a:buChar char="§"/>
              <a:defRPr/>
            </a:pPr>
            <a:r>
              <a:rPr kumimoji="0" lang="en-US" altLang="en-US" sz="1600" u="none" strike="noStrike" kern="1200" cap="none" spc="0" normalizeH="0" baseline="0" noProof="0" dirty="0">
                <a:ln>
                  <a:noFill/>
                </a:ln>
                <a:solidFill>
                  <a:srgbClr val="000000"/>
                </a:solidFill>
                <a:effectLst/>
                <a:uLnTx/>
                <a:uFillTx/>
                <a:latin typeface="Arial Narrow" panose="020B0606020202030204" pitchFamily="34" charset="0"/>
              </a:rPr>
              <a:t>L</a:t>
            </a:r>
            <a:r>
              <a:rPr lang="en-US" altLang="en-US" sz="1600" dirty="0">
                <a:solidFill>
                  <a:srgbClr val="000000"/>
                </a:solidFill>
                <a:latin typeface="Arial Narrow" panose="020B0606020202030204" pitchFamily="34" charset="0"/>
              </a:rPr>
              <a:t>CAC cost = $3,000 / hour</a:t>
            </a:r>
            <a:endParaRPr kumimoji="0" lang="en-US" altLang="en-US" sz="1600" u="none" strike="noStrike" kern="1200" cap="none" spc="0" normalizeH="0" baseline="0" noProof="0" dirty="0">
              <a:ln>
                <a:noFill/>
              </a:ln>
              <a:solidFill>
                <a:srgbClr val="000000"/>
              </a:solidFill>
              <a:effectLst/>
              <a:uLnTx/>
              <a:uFillTx/>
              <a:latin typeface="Arial Narrow" panose="020B0606020202030204" pitchFamily="34" charset="0"/>
            </a:endParaRPr>
          </a:p>
          <a:p>
            <a:pPr marR="0" lvl="0" algn="l" defTabSz="914400" rtl="0" eaLnBrk="0" fontAlgn="base" latinLnBrk="0" hangingPunct="0">
              <a:lnSpc>
                <a:spcPts val="1700"/>
              </a:lnSpc>
              <a:spcBef>
                <a:spcPts val="0"/>
              </a:spcBef>
              <a:spcAft>
                <a:spcPct val="0"/>
              </a:spcAft>
              <a:buClrTx/>
              <a:buSzTx/>
              <a:buFont typeface="Wingdings" panose="05000000000000000000" pitchFamily="2" charset="2"/>
              <a:buChar char="Ø"/>
              <a:tabLst/>
              <a:defRPr/>
            </a:pPr>
            <a:r>
              <a:rPr kumimoji="0" lang="en-US" altLang="en-US" sz="1800" b="1" u="none" strike="noStrike" kern="1200" cap="none" spc="0" normalizeH="0" baseline="0" noProof="0" dirty="0">
                <a:ln>
                  <a:noFill/>
                </a:ln>
                <a:solidFill>
                  <a:srgbClr val="000000"/>
                </a:solidFill>
                <a:effectLst/>
                <a:uLnTx/>
                <a:uFillTx/>
                <a:latin typeface="Arial Narrow" panose="020B0606020202030204" pitchFamily="34" charset="0"/>
              </a:rPr>
              <a:t>Time</a:t>
            </a:r>
          </a:p>
          <a:p>
            <a:pPr marL="457200" lvl="1" indent="-228600">
              <a:lnSpc>
                <a:spcPts val="1700"/>
              </a:lnSpc>
              <a:spcBef>
                <a:spcPts val="0"/>
              </a:spcBef>
              <a:buFont typeface="Wingdings" panose="05000000000000000000" pitchFamily="2" charset="2"/>
              <a:buChar char="§"/>
              <a:defRPr/>
            </a:pPr>
            <a:r>
              <a:rPr kumimoji="0" lang="en-US" altLang="en-US" sz="1600" u="none" strike="noStrike" kern="1200" cap="none" spc="0" normalizeH="0" baseline="0" noProof="0" dirty="0">
                <a:ln>
                  <a:noFill/>
                </a:ln>
                <a:solidFill>
                  <a:srgbClr val="000000"/>
                </a:solidFill>
                <a:effectLst/>
                <a:uLnTx/>
                <a:uFillTx/>
                <a:latin typeface="Arial Narrow" panose="020B0606020202030204" pitchFamily="34" charset="0"/>
              </a:rPr>
              <a:t>FMT reduced actual LCAC flying time by an estimated 40-45 hours per crew training course</a:t>
            </a:r>
          </a:p>
        </p:txBody>
      </p:sp>
      <p:sp>
        <p:nvSpPr>
          <p:cNvPr id="9" name="Text Box 5">
            <a:extLst>
              <a:ext uri="{FF2B5EF4-FFF2-40B4-BE49-F238E27FC236}">
                <a16:creationId xmlns:a16="http://schemas.microsoft.com/office/drawing/2014/main" id="{9791A8A5-D168-4E1D-95B7-74E112C2703D}"/>
              </a:ext>
            </a:extLst>
          </p:cNvPr>
          <p:cNvSpPr txBox="1">
            <a:spLocks noChangeArrowheads="1"/>
          </p:cNvSpPr>
          <p:nvPr/>
        </p:nvSpPr>
        <p:spPr bwMode="auto">
          <a:xfrm>
            <a:off x="2351795" y="1520737"/>
            <a:ext cx="9133691" cy="106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spcAft>
                <a:spcPts val="200"/>
              </a:spcAft>
            </a:pPr>
            <a:r>
              <a:rPr lang="en-US" altLang="en-US" sz="2000" b="0" i="1" dirty="0">
                <a:solidFill>
                  <a:srgbClr val="003366"/>
                </a:solidFill>
                <a:latin typeface="Arial Black" panose="020B0A04020102020204" pitchFamily="34" charset="0"/>
              </a:rPr>
              <a:t>Landing Craft Air Cushion (LCAC)</a:t>
            </a:r>
          </a:p>
          <a:p>
            <a:pPr>
              <a:spcAft>
                <a:spcPts val="200"/>
              </a:spcAft>
            </a:pPr>
            <a:r>
              <a:rPr lang="en-US" altLang="en-US" sz="2000" b="0" i="1" dirty="0">
                <a:solidFill>
                  <a:srgbClr val="003366"/>
                </a:solidFill>
                <a:latin typeface="Arial Black" panose="020B0A04020102020204" pitchFamily="34" charset="0"/>
              </a:rPr>
              <a:t>Full Mission Trainer (FMT) / Device 20G6</a:t>
            </a:r>
          </a:p>
          <a:p>
            <a:pPr>
              <a:spcAft>
                <a:spcPts val="200"/>
              </a:spcAft>
            </a:pPr>
            <a:r>
              <a:rPr lang="en-US" altLang="en-US" sz="2000" b="0" i="1" dirty="0">
                <a:solidFill>
                  <a:srgbClr val="003366"/>
                </a:solidFill>
                <a:latin typeface="Arial Black" panose="020B0A04020102020204" pitchFamily="34" charset="0"/>
              </a:rPr>
              <a:t>A 6DOF Mock-up of the LCAC Cockpit: 3 crew and OIC positions</a:t>
            </a:r>
          </a:p>
        </p:txBody>
      </p:sp>
      <p:sp>
        <p:nvSpPr>
          <p:cNvPr id="10" name="Text Box 7">
            <a:extLst>
              <a:ext uri="{FF2B5EF4-FFF2-40B4-BE49-F238E27FC236}">
                <a16:creationId xmlns:a16="http://schemas.microsoft.com/office/drawing/2014/main" id="{357F59E9-758C-47B4-8969-6321999F7C6B}"/>
              </a:ext>
            </a:extLst>
          </p:cNvPr>
          <p:cNvSpPr txBox="1">
            <a:spLocks noChangeArrowheads="1"/>
          </p:cNvSpPr>
          <p:nvPr/>
        </p:nvSpPr>
        <p:spPr bwMode="auto">
          <a:xfrm>
            <a:off x="2414985" y="5737860"/>
            <a:ext cx="7883765" cy="636531"/>
          </a:xfrm>
          <a:prstGeom prst="rect">
            <a:avLst/>
          </a:prstGeom>
          <a:gradFill rotWithShape="0">
            <a:gsLst>
              <a:gs pos="0">
                <a:srgbClr val="336699"/>
              </a:gs>
              <a:gs pos="100000">
                <a:srgbClr val="003366"/>
              </a:gs>
            </a:gsLst>
            <a:lin ang="2700000" scaled="1"/>
          </a:gradFill>
          <a:ln>
            <a:noFill/>
          </a:ln>
          <a:effectLst>
            <a:outerShdw dist="53882" dir="2700000" algn="ctr" rotWithShape="0">
              <a:srgbClr val="B2B2B2"/>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nchorCtr="1"/>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altLang="en-US" sz="1800" b="0" i="1" u="none" strike="noStrike" kern="0" cap="none" spc="0" normalizeH="0" baseline="0" noProof="0" dirty="0">
                <a:ln>
                  <a:noFill/>
                </a:ln>
                <a:solidFill>
                  <a:srgbClr val="FFCC66"/>
                </a:solidFill>
                <a:effectLst/>
                <a:uLnTx/>
                <a:uFillTx/>
                <a:latin typeface="Arial Black" panose="020B0A04020102020204" pitchFamily="34" charset="0"/>
              </a:rPr>
              <a:t>How would </a:t>
            </a:r>
            <a:r>
              <a:rPr lang="en-US" altLang="en-US" sz="1800" b="0" i="1" kern="0" dirty="0">
                <a:solidFill>
                  <a:srgbClr val="FFCC66"/>
                </a:solidFill>
                <a:latin typeface="Arial Black" panose="020B0A04020102020204" pitchFamily="34" charset="0"/>
              </a:rPr>
              <a:t>one develop such a comprehensive - but rigorous </a:t>
            </a:r>
            <a:r>
              <a:rPr kumimoji="0" lang="en-US" altLang="en-US" sz="1800" b="0" i="1" u="none" strike="noStrike" kern="0" cap="none" spc="0" normalizeH="0" baseline="0" noProof="0" dirty="0">
                <a:ln>
                  <a:noFill/>
                </a:ln>
                <a:solidFill>
                  <a:srgbClr val="FFCC66"/>
                </a:solidFill>
                <a:effectLst/>
                <a:uLnTx/>
                <a:uFillTx/>
                <a:latin typeface="Arial Black" panose="020B0A04020102020204" pitchFamily="34" charset="0"/>
              </a:rPr>
              <a:t>assessment and build associated equations?</a:t>
            </a:r>
          </a:p>
        </p:txBody>
      </p:sp>
      <p:pic>
        <p:nvPicPr>
          <p:cNvPr id="13" name="Picture 12">
            <a:extLst>
              <a:ext uri="{FF2B5EF4-FFF2-40B4-BE49-F238E27FC236}">
                <a16:creationId xmlns:a16="http://schemas.microsoft.com/office/drawing/2014/main" id="{1F00629D-13C8-4432-800B-5C0CAA42FB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054" y="2954029"/>
            <a:ext cx="1834556" cy="1229810"/>
          </a:xfrm>
          <a:prstGeom prst="rect">
            <a:avLst/>
          </a:prstGeom>
        </p:spPr>
      </p:pic>
      <p:pic>
        <p:nvPicPr>
          <p:cNvPr id="15" name="Picture 14">
            <a:extLst>
              <a:ext uri="{FF2B5EF4-FFF2-40B4-BE49-F238E27FC236}">
                <a16:creationId xmlns:a16="http://schemas.microsoft.com/office/drawing/2014/main" id="{15D9AE0A-5FD3-40EC-87CC-B4BEF27624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054" y="4355598"/>
            <a:ext cx="1834556" cy="1229810"/>
          </a:xfrm>
          <a:prstGeom prst="rect">
            <a:avLst/>
          </a:prstGeom>
        </p:spPr>
      </p:pic>
      <p:sp>
        <p:nvSpPr>
          <p:cNvPr id="17" name="Rectangle 16">
            <a:extLst>
              <a:ext uri="{FF2B5EF4-FFF2-40B4-BE49-F238E27FC236}">
                <a16:creationId xmlns:a16="http://schemas.microsoft.com/office/drawing/2014/main" id="{7574E281-FE65-42FC-B3D9-E4CF9E212C0A}"/>
              </a:ext>
            </a:extLst>
          </p:cNvPr>
          <p:cNvSpPr/>
          <p:nvPr/>
        </p:nvSpPr>
        <p:spPr>
          <a:xfrm>
            <a:off x="2697975" y="6554855"/>
            <a:ext cx="7489902" cy="349968"/>
          </a:xfrm>
          <a:prstGeom prst="rect">
            <a:avLst/>
          </a:prstGeom>
        </p:spPr>
        <p:txBody>
          <a:bodyPr wrap="square">
            <a:spAutoFit/>
          </a:bodyPr>
          <a:lstStyle/>
          <a:p>
            <a:pPr marL="0" marR="0">
              <a:spcBef>
                <a:spcPts val="0"/>
              </a:spcBef>
              <a:spcAft>
                <a:spcPts val="0"/>
              </a:spcAft>
            </a:pPr>
            <a:r>
              <a:rPr lang="en-US" sz="800" kern="100" dirty="0">
                <a:latin typeface="Aptos"/>
                <a:ea typeface="Aptos"/>
                <a:cs typeface="Times New Roman" panose="02020603050405020304" pitchFamily="18" charset="0"/>
              </a:rPr>
              <a:t>1045-1130 LCAC Full Motion Trainer (FMT) and Strategic Sealift presentation, 12 August 2021, https://www.surfpac.navy.mil/MediaWeek/Article/2730026/1045-1130-lcac-full-motion-trainer-fmt-and-strategic-sealift-presentation/</a:t>
            </a:r>
            <a:endParaRPr lang="en-US" sz="800"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243996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254" y="0"/>
            <a:ext cx="7951585" cy="795130"/>
          </a:xfrm>
        </p:spPr>
        <p:txBody>
          <a:bodyPr/>
          <a:lstStyle/>
          <a:p>
            <a:r>
              <a:rPr lang="en-US" dirty="0"/>
              <a:t>M&amp;S ROI Metrics Methodology Overview</a:t>
            </a:r>
          </a:p>
        </p:txBody>
      </p:sp>
      <p:sp>
        <p:nvSpPr>
          <p:cNvPr id="4" name="Content Placeholder 3"/>
          <p:cNvSpPr>
            <a:spLocks noGrp="1"/>
          </p:cNvSpPr>
          <p:nvPr>
            <p:ph sz="quarter" idx="11"/>
          </p:nvPr>
        </p:nvSpPr>
        <p:spPr>
          <a:xfrm>
            <a:off x="470693" y="1057867"/>
            <a:ext cx="11250613" cy="5320631"/>
          </a:xfrm>
        </p:spPr>
        <p:txBody>
          <a:bodyPr/>
          <a:lstStyle/>
          <a:p>
            <a:pPr>
              <a:spcBef>
                <a:spcPts val="1200"/>
              </a:spcBef>
            </a:pPr>
            <a:r>
              <a:rPr lang="en-US" altLang="en-US" dirty="0"/>
              <a:t>A structured approach, made up of at most eight activities</a:t>
            </a:r>
          </a:p>
          <a:p>
            <a:pPr marL="914400" lvl="1" indent="-457200">
              <a:spcBef>
                <a:spcPts val="1200"/>
              </a:spcBef>
            </a:pPr>
            <a:r>
              <a:rPr lang="en-US" altLang="en-US" dirty="0"/>
              <a:t>Context Setting</a:t>
            </a:r>
          </a:p>
          <a:p>
            <a:pPr marL="914400" lvl="1" indent="-457200">
              <a:spcBef>
                <a:spcPts val="1200"/>
              </a:spcBef>
            </a:pPr>
            <a:r>
              <a:rPr lang="en-US" altLang="en-US" dirty="0"/>
              <a:t>Needs Analysis</a:t>
            </a:r>
          </a:p>
          <a:p>
            <a:pPr marL="914400" lvl="1" indent="-457200">
              <a:spcBef>
                <a:spcPts val="1200"/>
              </a:spcBef>
            </a:pPr>
            <a:r>
              <a:rPr lang="en-US" altLang="en-US" dirty="0"/>
              <a:t>Stakeholder Definition</a:t>
            </a:r>
          </a:p>
          <a:p>
            <a:pPr marL="914400" lvl="1" indent="-457200">
              <a:spcBef>
                <a:spcPts val="1200"/>
              </a:spcBef>
            </a:pPr>
            <a:r>
              <a:rPr lang="en-US" altLang="en-US" dirty="0"/>
              <a:t>Use Cases Derivation</a:t>
            </a:r>
          </a:p>
          <a:p>
            <a:pPr marL="914400" lvl="1" indent="-457200">
              <a:spcBef>
                <a:spcPts val="1200"/>
              </a:spcBef>
            </a:pPr>
            <a:r>
              <a:rPr lang="en-US" altLang="en-US" dirty="0"/>
              <a:t>Asset Identification</a:t>
            </a:r>
          </a:p>
          <a:p>
            <a:pPr marL="914400" lvl="1" indent="-457200">
              <a:spcBef>
                <a:spcPts val="1200"/>
              </a:spcBef>
            </a:pPr>
            <a:r>
              <a:rPr lang="en-US" altLang="en-US" dirty="0"/>
              <a:t>Cost Assessment</a:t>
            </a:r>
          </a:p>
          <a:p>
            <a:pPr marL="914400" lvl="1" indent="-457200">
              <a:spcBef>
                <a:spcPts val="1200"/>
              </a:spcBef>
            </a:pPr>
            <a:r>
              <a:rPr lang="en-US" altLang="en-US" dirty="0"/>
              <a:t>Results Determination</a:t>
            </a:r>
          </a:p>
          <a:p>
            <a:pPr marL="914400" lvl="1" indent="-457200">
              <a:spcBef>
                <a:spcPts val="1200"/>
              </a:spcBef>
            </a:pPr>
            <a:r>
              <a:rPr lang="en-US" altLang="en-US" dirty="0"/>
              <a:t>Decision Input</a:t>
            </a:r>
          </a:p>
          <a:p>
            <a:pPr>
              <a:spcBef>
                <a:spcPts val="1200"/>
              </a:spcBef>
            </a:pPr>
            <a:r>
              <a:rPr lang="en-US" altLang="en-US" dirty="0"/>
              <a:t>Each step has features unique to M&amp;S ROI Metric Calculation</a:t>
            </a:r>
          </a:p>
        </p:txBody>
      </p:sp>
      <p:pic>
        <p:nvPicPr>
          <p:cNvPr id="5" name="Picture 5">
            <a:extLst>
              <a:ext uri="{FF2B5EF4-FFF2-40B4-BE49-F238E27FC236}">
                <a16:creationId xmlns:a16="http://schemas.microsoft.com/office/drawing/2014/main" id="{B6555D2D-BADD-4413-B11F-C8AA2D0A3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2505" y="2296570"/>
            <a:ext cx="6724623" cy="226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292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498" y="0"/>
            <a:ext cx="8007341" cy="795130"/>
          </a:xfrm>
        </p:spPr>
        <p:txBody>
          <a:bodyPr/>
          <a:lstStyle/>
          <a:p>
            <a:r>
              <a:rPr lang="en-US" dirty="0"/>
              <a:t>M&amp;S ROI Metrics Methodology Components</a:t>
            </a:r>
          </a:p>
        </p:txBody>
      </p:sp>
      <p:sp>
        <p:nvSpPr>
          <p:cNvPr id="7" name="Rectangle 5">
            <a:extLst>
              <a:ext uri="{FF2B5EF4-FFF2-40B4-BE49-F238E27FC236}">
                <a16:creationId xmlns:a16="http://schemas.microsoft.com/office/drawing/2014/main" id="{114C24E0-7004-4542-A341-DC7802D7B2E0}"/>
              </a:ext>
            </a:extLst>
          </p:cNvPr>
          <p:cNvSpPr>
            <a:spLocks noChangeArrowheads="1"/>
          </p:cNvSpPr>
          <p:nvPr/>
        </p:nvSpPr>
        <p:spPr bwMode="auto">
          <a:xfrm>
            <a:off x="2932314" y="946980"/>
            <a:ext cx="6567311"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spcBef>
                <a:spcPct val="20000"/>
              </a:spcBef>
            </a:pPr>
            <a:r>
              <a:rPr lang="en-US" altLang="en-US" sz="2800" b="1" dirty="0">
                <a:solidFill>
                  <a:srgbClr val="000099"/>
                </a:solidFill>
              </a:rPr>
              <a:t>1. Needs and Requirements Analyses</a:t>
            </a:r>
          </a:p>
        </p:txBody>
      </p:sp>
      <p:sp>
        <p:nvSpPr>
          <p:cNvPr id="11" name="Rectangle 11">
            <a:extLst>
              <a:ext uri="{FF2B5EF4-FFF2-40B4-BE49-F238E27FC236}">
                <a16:creationId xmlns:a16="http://schemas.microsoft.com/office/drawing/2014/main" id="{A4C37A12-5A8B-4EE1-9705-59932DE2B16E}"/>
              </a:ext>
            </a:extLst>
          </p:cNvPr>
          <p:cNvSpPr>
            <a:spLocks noChangeArrowheads="1"/>
          </p:cNvSpPr>
          <p:nvPr/>
        </p:nvSpPr>
        <p:spPr bwMode="auto">
          <a:xfrm>
            <a:off x="1806498" y="1624537"/>
            <a:ext cx="8495535" cy="109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800" dirty="0"/>
              <a:t>Using a top-down approach to define requirements being met with M&amp;S, associated decision processes, and relevant metrics. Then going bottom-up to measure metrics that inform decisions to meet requirements.</a:t>
            </a:r>
          </a:p>
        </p:txBody>
      </p:sp>
      <p:pic>
        <p:nvPicPr>
          <p:cNvPr id="14" name="Picture 14" descr="A7">
            <a:extLst>
              <a:ext uri="{FF2B5EF4-FFF2-40B4-BE49-F238E27FC236}">
                <a16:creationId xmlns:a16="http://schemas.microsoft.com/office/drawing/2014/main" id="{00A7B454-1EF3-4C2E-BBF6-2EA60E83D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498" y="2970908"/>
            <a:ext cx="8495535" cy="3117139"/>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619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498" y="0"/>
            <a:ext cx="8007341" cy="795130"/>
          </a:xfrm>
        </p:spPr>
        <p:txBody>
          <a:bodyPr/>
          <a:lstStyle/>
          <a:p>
            <a:r>
              <a:rPr lang="en-US" dirty="0"/>
              <a:t>M&amp;S ROI Metrics Methodology Components</a:t>
            </a:r>
          </a:p>
        </p:txBody>
      </p:sp>
      <p:pic>
        <p:nvPicPr>
          <p:cNvPr id="6" name="Picture 18">
            <a:extLst>
              <a:ext uri="{FF2B5EF4-FFF2-40B4-BE49-F238E27FC236}">
                <a16:creationId xmlns:a16="http://schemas.microsoft.com/office/drawing/2014/main" id="{969E2C32-F25D-4ABC-8F8F-AB8D03159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475" y="2625907"/>
            <a:ext cx="7161050" cy="2882795"/>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0DD3A47E-3EB0-48C6-A5E1-9D74D8DBF8DD}"/>
              </a:ext>
            </a:extLst>
          </p:cNvPr>
          <p:cNvSpPr>
            <a:spLocks noChangeArrowheads="1"/>
          </p:cNvSpPr>
          <p:nvPr/>
        </p:nvSpPr>
        <p:spPr bwMode="auto">
          <a:xfrm>
            <a:off x="2243322" y="1061668"/>
            <a:ext cx="7705357"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spcBef>
                <a:spcPct val="20000"/>
              </a:spcBef>
            </a:pPr>
            <a:r>
              <a:rPr lang="en-US" altLang="en-US" sz="2800" b="1" dirty="0">
                <a:solidFill>
                  <a:srgbClr val="000099"/>
                </a:solidFill>
              </a:rPr>
              <a:t>2. Stakeholder and Community of Practice</a:t>
            </a:r>
          </a:p>
        </p:txBody>
      </p:sp>
      <p:sp>
        <p:nvSpPr>
          <p:cNvPr id="13" name="Rectangle 13">
            <a:extLst>
              <a:ext uri="{FF2B5EF4-FFF2-40B4-BE49-F238E27FC236}">
                <a16:creationId xmlns:a16="http://schemas.microsoft.com/office/drawing/2014/main" id="{160B2455-C10F-44C5-9047-CF39F4F51E3A}"/>
              </a:ext>
            </a:extLst>
          </p:cNvPr>
          <p:cNvSpPr>
            <a:spLocks noChangeArrowheads="1"/>
          </p:cNvSpPr>
          <p:nvPr/>
        </p:nvSpPr>
        <p:spPr bwMode="auto">
          <a:xfrm>
            <a:off x="2535919" y="1612044"/>
            <a:ext cx="7120162" cy="74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800" dirty="0"/>
              <a:t>Recognizing how sensitively investment preferences vary across the DoD M&amp;S communities and action-agent role players.</a:t>
            </a:r>
          </a:p>
        </p:txBody>
      </p:sp>
    </p:spTree>
    <p:extLst>
      <p:ext uri="{BB962C8B-B14F-4D97-AF65-F5344CB8AC3E}">
        <p14:creationId xmlns:p14="http://schemas.microsoft.com/office/powerpoint/2010/main" val="3891128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498" y="0"/>
            <a:ext cx="8007341" cy="795130"/>
          </a:xfrm>
        </p:spPr>
        <p:txBody>
          <a:bodyPr/>
          <a:lstStyle/>
          <a:p>
            <a:r>
              <a:rPr lang="en-US" dirty="0"/>
              <a:t>M&amp;S ROI Metrics Methodology Components</a:t>
            </a:r>
          </a:p>
        </p:txBody>
      </p:sp>
      <p:sp>
        <p:nvSpPr>
          <p:cNvPr id="9" name="Rectangle 7">
            <a:extLst>
              <a:ext uri="{FF2B5EF4-FFF2-40B4-BE49-F238E27FC236}">
                <a16:creationId xmlns:a16="http://schemas.microsoft.com/office/drawing/2014/main" id="{BC5C28C9-94C4-4B8C-8434-796BEF8C0D7F}"/>
              </a:ext>
            </a:extLst>
          </p:cNvPr>
          <p:cNvSpPr>
            <a:spLocks noChangeArrowheads="1"/>
          </p:cNvSpPr>
          <p:nvPr/>
        </p:nvSpPr>
        <p:spPr bwMode="auto">
          <a:xfrm>
            <a:off x="5032248" y="1065714"/>
            <a:ext cx="2204450"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spcBef>
                <a:spcPct val="20000"/>
              </a:spcBef>
            </a:pPr>
            <a:r>
              <a:rPr lang="en-US" altLang="en-US" sz="2800" b="1" dirty="0">
                <a:solidFill>
                  <a:srgbClr val="000099"/>
                </a:solidFill>
              </a:rPr>
              <a:t>3. Use Case</a:t>
            </a:r>
          </a:p>
        </p:txBody>
      </p:sp>
      <p:sp>
        <p:nvSpPr>
          <p:cNvPr id="12" name="Rectangle 12">
            <a:extLst>
              <a:ext uri="{FF2B5EF4-FFF2-40B4-BE49-F238E27FC236}">
                <a16:creationId xmlns:a16="http://schemas.microsoft.com/office/drawing/2014/main" id="{1F464F5E-C655-4202-8380-0D0CC0C04D02}"/>
              </a:ext>
            </a:extLst>
          </p:cNvPr>
          <p:cNvSpPr>
            <a:spLocks noChangeArrowheads="1"/>
          </p:cNvSpPr>
          <p:nvPr/>
        </p:nvSpPr>
        <p:spPr bwMode="auto">
          <a:xfrm>
            <a:off x="2516458" y="1700652"/>
            <a:ext cx="7159084" cy="106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800" dirty="0"/>
              <a:t>Developing use cases (explication and test scenarios) specifically from the application domain to help refine methodology components and to understand decision input sensitivities</a:t>
            </a:r>
          </a:p>
        </p:txBody>
      </p:sp>
      <p:pic>
        <p:nvPicPr>
          <p:cNvPr id="15" name="Picture 19">
            <a:extLst>
              <a:ext uri="{FF2B5EF4-FFF2-40B4-BE49-F238E27FC236}">
                <a16:creationId xmlns:a16="http://schemas.microsoft.com/office/drawing/2014/main" id="{747ECD84-8D86-4F4D-A007-205B9E273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6458" y="2909491"/>
            <a:ext cx="7159084" cy="2882795"/>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241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498" y="0"/>
            <a:ext cx="8007341" cy="795130"/>
          </a:xfrm>
        </p:spPr>
        <p:txBody>
          <a:bodyPr/>
          <a:lstStyle/>
          <a:p>
            <a:r>
              <a:rPr lang="en-US" dirty="0"/>
              <a:t>M&amp;S ROI Metrics Methodology Components</a:t>
            </a:r>
          </a:p>
        </p:txBody>
      </p:sp>
      <p:sp>
        <p:nvSpPr>
          <p:cNvPr id="16" name="Rectangle 14">
            <a:extLst>
              <a:ext uri="{FF2B5EF4-FFF2-40B4-BE49-F238E27FC236}">
                <a16:creationId xmlns:a16="http://schemas.microsoft.com/office/drawing/2014/main" id="{E3B9B193-732D-4193-8097-86C8EC75F50C}"/>
              </a:ext>
            </a:extLst>
          </p:cNvPr>
          <p:cNvSpPr txBox="1">
            <a:spLocks noChangeArrowheads="1"/>
          </p:cNvSpPr>
          <p:nvPr/>
        </p:nvSpPr>
        <p:spPr>
          <a:xfrm>
            <a:off x="2515475" y="1743567"/>
            <a:ext cx="7161050" cy="1007634"/>
          </a:xfrm>
          <a:prstGeom prst="rect">
            <a:avLst/>
          </a:prstGeom>
        </p:spPr>
        <p:txBody>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FontTx/>
              <a:buNone/>
            </a:pPr>
            <a:r>
              <a:rPr lang="en-US" altLang="en-US" sz="1800" kern="0" dirty="0">
                <a:latin typeface="Arial" panose="020B0604020202020204" pitchFamily="34" charset="0"/>
                <a:cs typeface="Arial" panose="020B0604020202020204" pitchFamily="34" charset="0"/>
              </a:rPr>
              <a:t>Addressing the set of processes and product artifacts that are candidates for DoD M&amp;S investment and identifying their cost and result dependencies.</a:t>
            </a:r>
          </a:p>
        </p:txBody>
      </p:sp>
      <p:sp>
        <p:nvSpPr>
          <p:cNvPr id="17" name="Rectangle 15">
            <a:extLst>
              <a:ext uri="{FF2B5EF4-FFF2-40B4-BE49-F238E27FC236}">
                <a16:creationId xmlns:a16="http://schemas.microsoft.com/office/drawing/2014/main" id="{40A3ECE3-A0D7-47B9-B3A6-223030624E85}"/>
              </a:ext>
            </a:extLst>
          </p:cNvPr>
          <p:cNvSpPr>
            <a:spLocks noChangeArrowheads="1"/>
          </p:cNvSpPr>
          <p:nvPr/>
        </p:nvSpPr>
        <p:spPr bwMode="auto">
          <a:xfrm>
            <a:off x="3913351" y="1189021"/>
            <a:ext cx="4504246"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lgn="ctr">
              <a:lnSpc>
                <a:spcPct val="80000"/>
              </a:lnSpc>
              <a:spcBef>
                <a:spcPct val="20000"/>
              </a:spcBef>
            </a:pPr>
            <a:r>
              <a:rPr lang="en-US" altLang="en-US" sz="2800" b="1" dirty="0">
                <a:solidFill>
                  <a:srgbClr val="000099"/>
                </a:solidFill>
              </a:rPr>
              <a:t>4. Asset Identification</a:t>
            </a:r>
          </a:p>
        </p:txBody>
      </p:sp>
      <p:graphicFrame>
        <p:nvGraphicFramePr>
          <p:cNvPr id="18" name="Object 24">
            <a:extLst>
              <a:ext uri="{FF2B5EF4-FFF2-40B4-BE49-F238E27FC236}">
                <a16:creationId xmlns:a16="http://schemas.microsoft.com/office/drawing/2014/main" id="{3756BABA-D7F7-414B-8965-0A0E4B43DA66}"/>
              </a:ext>
            </a:extLst>
          </p:cNvPr>
          <p:cNvGraphicFramePr>
            <a:graphicFrameLocks noChangeAspect="1"/>
          </p:cNvGraphicFramePr>
          <p:nvPr/>
        </p:nvGraphicFramePr>
        <p:xfrm>
          <a:off x="2515475" y="3010830"/>
          <a:ext cx="7161050" cy="2882794"/>
        </p:xfrm>
        <a:graphic>
          <a:graphicData uri="http://schemas.openxmlformats.org/presentationml/2006/ole">
            <mc:AlternateContent xmlns:mc="http://schemas.openxmlformats.org/markup-compatibility/2006">
              <mc:Choice xmlns:v="urn:schemas-microsoft-com:vml" Requires="v">
                <p:oleObj name="Document" r:id="rId2" imgW="6080863" imgH="2075969" progId="Word.Document.8">
                  <p:embed/>
                </p:oleObj>
              </mc:Choice>
              <mc:Fallback>
                <p:oleObj name="Document" r:id="rId2" imgW="6080863" imgH="2075969" progId="Word.Document.8">
                  <p:embed/>
                  <p:pic>
                    <p:nvPicPr>
                      <p:cNvPr id="18" name="Object 24">
                        <a:extLst>
                          <a:ext uri="{FF2B5EF4-FFF2-40B4-BE49-F238E27FC236}">
                            <a16:creationId xmlns:a16="http://schemas.microsoft.com/office/drawing/2014/main" id="{3756BABA-D7F7-414B-8965-0A0E4B43DA66}"/>
                          </a:ext>
                        </a:extLst>
                      </p:cNvPr>
                      <p:cNvPicPr>
                        <a:picLocks noChangeAspect="1" noChangeArrowheads="1"/>
                      </p:cNvPicPr>
                      <p:nvPr/>
                    </p:nvPicPr>
                    <p:blipFill>
                      <a:blip r:embed="rId3"/>
                      <a:srcRect/>
                      <a:stretch>
                        <a:fillRect/>
                      </a:stretch>
                    </p:blipFill>
                    <p:spPr bwMode="auto">
                      <a:xfrm>
                        <a:off x="2515475" y="3010830"/>
                        <a:ext cx="7161050" cy="288279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4845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205" y="0"/>
            <a:ext cx="8397634" cy="795130"/>
          </a:xfrm>
        </p:spPr>
        <p:txBody>
          <a:bodyPr/>
          <a:lstStyle/>
          <a:p>
            <a:r>
              <a:rPr lang="en-US" dirty="0"/>
              <a:t>M&amp;S ROI Metrics Methodology Components</a:t>
            </a:r>
          </a:p>
        </p:txBody>
      </p:sp>
      <p:pic>
        <p:nvPicPr>
          <p:cNvPr id="8" name="Picture 12">
            <a:extLst>
              <a:ext uri="{FF2B5EF4-FFF2-40B4-BE49-F238E27FC236}">
                <a16:creationId xmlns:a16="http://schemas.microsoft.com/office/drawing/2014/main" id="{30E2EA1E-35BA-4EB7-B4A9-1951E84BC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475" y="2715018"/>
            <a:ext cx="7161050" cy="2882795"/>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16">
            <a:extLst>
              <a:ext uri="{FF2B5EF4-FFF2-40B4-BE49-F238E27FC236}">
                <a16:creationId xmlns:a16="http://schemas.microsoft.com/office/drawing/2014/main" id="{60BA1811-F9FA-4859-B387-0A335604D1A6}"/>
              </a:ext>
            </a:extLst>
          </p:cNvPr>
          <p:cNvSpPr>
            <a:spLocks noChangeArrowheads="1"/>
          </p:cNvSpPr>
          <p:nvPr/>
        </p:nvSpPr>
        <p:spPr bwMode="auto">
          <a:xfrm>
            <a:off x="3150322" y="1240593"/>
            <a:ext cx="6114751"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spcBef>
                <a:spcPct val="20000"/>
              </a:spcBef>
            </a:pPr>
            <a:r>
              <a:rPr lang="en-US" altLang="en-US" sz="2800" b="1" dirty="0">
                <a:solidFill>
                  <a:srgbClr val="000099"/>
                </a:solidFill>
              </a:rPr>
              <a:t>5. Asset Investment Cost Analysis </a:t>
            </a:r>
          </a:p>
        </p:txBody>
      </p:sp>
      <p:sp>
        <p:nvSpPr>
          <p:cNvPr id="13" name="Rectangle 20">
            <a:extLst>
              <a:ext uri="{FF2B5EF4-FFF2-40B4-BE49-F238E27FC236}">
                <a16:creationId xmlns:a16="http://schemas.microsoft.com/office/drawing/2014/main" id="{6D14C4FC-23F4-4ECA-9A4E-B7E2A0F2CE6B}"/>
              </a:ext>
            </a:extLst>
          </p:cNvPr>
          <p:cNvSpPr>
            <a:spLocks noChangeArrowheads="1"/>
          </p:cNvSpPr>
          <p:nvPr/>
        </p:nvSpPr>
        <p:spPr bwMode="auto">
          <a:xfrm>
            <a:off x="2515475" y="1898422"/>
            <a:ext cx="716105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n-US" altLang="en-US" sz="1800" dirty="0"/>
              <a:t>Identifying asset cost factors and their circumstantial dependencies.</a:t>
            </a:r>
          </a:p>
        </p:txBody>
      </p:sp>
    </p:spTree>
    <p:extLst>
      <p:ext uri="{BB962C8B-B14F-4D97-AF65-F5344CB8AC3E}">
        <p14:creationId xmlns:p14="http://schemas.microsoft.com/office/powerpoint/2010/main" val="3005168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205" y="0"/>
            <a:ext cx="8397634" cy="795130"/>
          </a:xfrm>
        </p:spPr>
        <p:txBody>
          <a:bodyPr/>
          <a:lstStyle/>
          <a:p>
            <a:r>
              <a:rPr lang="en-US" dirty="0"/>
              <a:t>M&amp;S ROI Metrics Methodology Components</a:t>
            </a:r>
          </a:p>
        </p:txBody>
      </p:sp>
      <p:sp>
        <p:nvSpPr>
          <p:cNvPr id="10" name="Rectangle 17">
            <a:extLst>
              <a:ext uri="{FF2B5EF4-FFF2-40B4-BE49-F238E27FC236}">
                <a16:creationId xmlns:a16="http://schemas.microsoft.com/office/drawing/2014/main" id="{0F5B6E5B-1011-4EF4-8096-F54269D93734}"/>
              </a:ext>
            </a:extLst>
          </p:cNvPr>
          <p:cNvSpPr>
            <a:spLocks noChangeArrowheads="1"/>
          </p:cNvSpPr>
          <p:nvPr/>
        </p:nvSpPr>
        <p:spPr bwMode="auto">
          <a:xfrm>
            <a:off x="3711776" y="933267"/>
            <a:ext cx="4768448"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spcBef>
                <a:spcPct val="20000"/>
              </a:spcBef>
            </a:pPr>
            <a:r>
              <a:rPr lang="en-US" altLang="en-US" sz="2800" b="1" dirty="0">
                <a:solidFill>
                  <a:srgbClr val="000099"/>
                </a:solidFill>
              </a:rPr>
              <a:t>6. Asset Results Analysis </a:t>
            </a:r>
          </a:p>
        </p:txBody>
      </p:sp>
      <p:sp>
        <p:nvSpPr>
          <p:cNvPr id="14" name="Rectangle 22">
            <a:extLst>
              <a:ext uri="{FF2B5EF4-FFF2-40B4-BE49-F238E27FC236}">
                <a16:creationId xmlns:a16="http://schemas.microsoft.com/office/drawing/2014/main" id="{A11BB35E-740E-4F42-95FD-314EAECC72C5}"/>
              </a:ext>
            </a:extLst>
          </p:cNvPr>
          <p:cNvSpPr>
            <a:spLocks noChangeArrowheads="1"/>
          </p:cNvSpPr>
          <p:nvPr/>
        </p:nvSpPr>
        <p:spPr bwMode="auto">
          <a:xfrm>
            <a:off x="1733789" y="1357999"/>
            <a:ext cx="8213099" cy="60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800" dirty="0"/>
              <a:t>Identifying asset result factors and their circumstantial dependencies. Approximately four hundred result metric types are currently postulated.</a:t>
            </a:r>
          </a:p>
        </p:txBody>
      </p:sp>
      <p:pic>
        <p:nvPicPr>
          <p:cNvPr id="4" name="Picture 3">
            <a:extLst>
              <a:ext uri="{FF2B5EF4-FFF2-40B4-BE49-F238E27FC236}">
                <a16:creationId xmlns:a16="http://schemas.microsoft.com/office/drawing/2014/main" id="{4C959D3A-9F11-4578-BAF9-DE1A32237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789" y="2176243"/>
            <a:ext cx="8316278" cy="4171809"/>
          </a:xfrm>
          <a:prstGeom prst="rect">
            <a:avLst/>
          </a:prstGeom>
        </p:spPr>
      </p:pic>
      <p:grpSp>
        <p:nvGrpSpPr>
          <p:cNvPr id="6" name="Group 5">
            <a:extLst>
              <a:ext uri="{FF2B5EF4-FFF2-40B4-BE49-F238E27FC236}">
                <a16:creationId xmlns:a16="http://schemas.microsoft.com/office/drawing/2014/main" id="{6ED6D289-E836-4B66-92AD-5A3175B07FAC}"/>
              </a:ext>
            </a:extLst>
          </p:cNvPr>
          <p:cNvGrpSpPr/>
          <p:nvPr/>
        </p:nvGrpSpPr>
        <p:grpSpPr>
          <a:xfrm>
            <a:off x="7735848" y="3593868"/>
            <a:ext cx="718976" cy="891303"/>
            <a:chOff x="7735848" y="3593868"/>
            <a:chExt cx="718976" cy="891303"/>
          </a:xfrm>
        </p:grpSpPr>
        <p:sp>
          <p:nvSpPr>
            <p:cNvPr id="5" name="Rectangle 4">
              <a:extLst>
                <a:ext uri="{FF2B5EF4-FFF2-40B4-BE49-F238E27FC236}">
                  <a16:creationId xmlns:a16="http://schemas.microsoft.com/office/drawing/2014/main" id="{68B8A153-BFB0-4338-BF82-8D706BBF27EA}"/>
                </a:ext>
              </a:extLst>
            </p:cNvPr>
            <p:cNvSpPr/>
            <p:nvPr/>
          </p:nvSpPr>
          <p:spPr bwMode="auto">
            <a:xfrm>
              <a:off x="7735849" y="3593868"/>
              <a:ext cx="718975" cy="223024"/>
            </a:xfrm>
            <a:prstGeom prst="rect">
              <a:avLst/>
            </a:prstGeom>
            <a:noFill/>
            <a:ln w="9525"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 name="Rectangle 7">
              <a:extLst>
                <a:ext uri="{FF2B5EF4-FFF2-40B4-BE49-F238E27FC236}">
                  <a16:creationId xmlns:a16="http://schemas.microsoft.com/office/drawing/2014/main" id="{8FBB405C-282D-4D38-A0A1-D7A0001FF5D6}"/>
                </a:ext>
              </a:extLst>
            </p:cNvPr>
            <p:cNvSpPr/>
            <p:nvPr/>
          </p:nvSpPr>
          <p:spPr bwMode="auto">
            <a:xfrm>
              <a:off x="7735848" y="4262147"/>
              <a:ext cx="718975" cy="223024"/>
            </a:xfrm>
            <a:prstGeom prst="rect">
              <a:avLst/>
            </a:prstGeom>
            <a:noFill/>
            <a:ln w="9525"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grpSp>
    </p:spTree>
    <p:extLst>
      <p:ext uri="{BB962C8B-B14F-4D97-AF65-F5344CB8AC3E}">
        <p14:creationId xmlns:p14="http://schemas.microsoft.com/office/powerpoint/2010/main" val="9703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4" name="Content Placeholder 3"/>
          <p:cNvSpPr>
            <a:spLocks noGrp="1"/>
          </p:cNvSpPr>
          <p:nvPr>
            <p:ph sz="quarter" idx="11"/>
          </p:nvPr>
        </p:nvSpPr>
        <p:spPr>
          <a:xfrm>
            <a:off x="357468" y="1080169"/>
            <a:ext cx="11250613" cy="5258487"/>
          </a:xfrm>
        </p:spPr>
        <p:txBody>
          <a:bodyPr/>
          <a:lstStyle/>
          <a:p>
            <a:pPr>
              <a:spcBef>
                <a:spcPts val="1200"/>
              </a:spcBef>
            </a:pPr>
            <a:r>
              <a:rPr lang="en-US" sz="2400" dirty="0"/>
              <a:t>The Importance of ROI</a:t>
            </a:r>
          </a:p>
          <a:p>
            <a:pPr>
              <a:spcBef>
                <a:spcPts val="1200"/>
              </a:spcBef>
            </a:pPr>
            <a:r>
              <a:rPr lang="en-US" sz="2400" dirty="0"/>
              <a:t>Defining ROI, Comparative ROI, ROI Examples and Levels</a:t>
            </a:r>
          </a:p>
          <a:p>
            <a:pPr>
              <a:spcBef>
                <a:spcPts val="1200"/>
              </a:spcBef>
            </a:pPr>
            <a:r>
              <a:rPr lang="en-US" sz="2400" dirty="0"/>
              <a:t>What is Not Return on Investment</a:t>
            </a:r>
          </a:p>
          <a:p>
            <a:pPr>
              <a:spcBef>
                <a:spcPts val="1200"/>
              </a:spcBef>
            </a:pPr>
            <a:r>
              <a:rPr lang="en-US" sz="2400" dirty="0"/>
              <a:t>Challenges to Calculating ROI for DoD M&amp;S</a:t>
            </a:r>
          </a:p>
          <a:p>
            <a:pPr>
              <a:spcBef>
                <a:spcPts val="1200"/>
              </a:spcBef>
            </a:pPr>
            <a:r>
              <a:rPr lang="en-US" sz="2400" dirty="0"/>
              <a:t>Overall Approach, M&amp;S Value Variation, M&amp;S Investment Profile</a:t>
            </a:r>
          </a:p>
          <a:p>
            <a:pPr>
              <a:spcBef>
                <a:spcPts val="1200"/>
              </a:spcBef>
            </a:pPr>
            <a:r>
              <a:rPr lang="en-US" sz="2400" dirty="0"/>
              <a:t>Simple M&amp;S Value Examples</a:t>
            </a:r>
          </a:p>
          <a:p>
            <a:pPr>
              <a:spcBef>
                <a:spcPts val="1200"/>
              </a:spcBef>
            </a:pPr>
            <a:r>
              <a:rPr lang="en-US" sz="2400" dirty="0"/>
              <a:t>Moving Toward Comprehensive ROI Calculation</a:t>
            </a:r>
          </a:p>
          <a:p>
            <a:pPr>
              <a:spcBef>
                <a:spcPts val="1200"/>
              </a:spcBef>
            </a:pPr>
            <a:r>
              <a:rPr lang="en-US" sz="2400" dirty="0"/>
              <a:t>Comprehensive ROI Calculation Processes</a:t>
            </a:r>
          </a:p>
          <a:p>
            <a:pPr>
              <a:spcBef>
                <a:spcPts val="1200"/>
              </a:spcBef>
            </a:pPr>
            <a:r>
              <a:rPr lang="en-US" sz="2400" dirty="0"/>
              <a:t>Case Study and Next Steps</a:t>
            </a:r>
          </a:p>
          <a:p>
            <a:endParaRPr lang="en-US" dirty="0"/>
          </a:p>
        </p:txBody>
      </p:sp>
    </p:spTree>
    <p:extLst>
      <p:ext uri="{BB962C8B-B14F-4D97-AF65-F5344CB8AC3E}">
        <p14:creationId xmlns:p14="http://schemas.microsoft.com/office/powerpoint/2010/main" val="1008667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205" y="0"/>
            <a:ext cx="8397634" cy="795130"/>
          </a:xfrm>
        </p:spPr>
        <p:txBody>
          <a:bodyPr/>
          <a:lstStyle/>
          <a:p>
            <a:r>
              <a:rPr lang="en-US" dirty="0"/>
              <a:t>M&amp;S ROI Metrics Methodology Components</a:t>
            </a:r>
          </a:p>
        </p:txBody>
      </p:sp>
      <p:sp>
        <p:nvSpPr>
          <p:cNvPr id="10" name="Rectangle 17">
            <a:extLst>
              <a:ext uri="{FF2B5EF4-FFF2-40B4-BE49-F238E27FC236}">
                <a16:creationId xmlns:a16="http://schemas.microsoft.com/office/drawing/2014/main" id="{0F5B6E5B-1011-4EF4-8096-F54269D93734}"/>
              </a:ext>
            </a:extLst>
          </p:cNvPr>
          <p:cNvSpPr>
            <a:spLocks noChangeArrowheads="1"/>
          </p:cNvSpPr>
          <p:nvPr/>
        </p:nvSpPr>
        <p:spPr bwMode="auto">
          <a:xfrm>
            <a:off x="2268876" y="922154"/>
            <a:ext cx="7354626"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spcBef>
                <a:spcPct val="20000"/>
              </a:spcBef>
            </a:pPr>
            <a:r>
              <a:rPr lang="en-US" altLang="en-US" sz="2800" b="1" dirty="0">
                <a:solidFill>
                  <a:srgbClr val="000099"/>
                </a:solidFill>
              </a:rPr>
              <a:t>Analysis Results and Cost Metrics Types</a:t>
            </a:r>
          </a:p>
        </p:txBody>
      </p:sp>
      <p:sp>
        <p:nvSpPr>
          <p:cNvPr id="6" name="Rectangle 5">
            <a:extLst>
              <a:ext uri="{FF2B5EF4-FFF2-40B4-BE49-F238E27FC236}">
                <a16:creationId xmlns:a16="http://schemas.microsoft.com/office/drawing/2014/main" id="{1B4F3537-822D-4742-A9E9-7E6B7EFA458D}"/>
              </a:ext>
            </a:extLst>
          </p:cNvPr>
          <p:cNvSpPr/>
          <p:nvPr/>
        </p:nvSpPr>
        <p:spPr bwMode="auto">
          <a:xfrm>
            <a:off x="735980" y="1374174"/>
            <a:ext cx="10861288" cy="106963"/>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 name="Rectangle 8">
            <a:extLst>
              <a:ext uri="{FF2B5EF4-FFF2-40B4-BE49-F238E27FC236}">
                <a16:creationId xmlns:a16="http://schemas.microsoft.com/office/drawing/2014/main" id="{1D73027A-D21A-4047-9E9F-BFF10FFCFF9C}"/>
              </a:ext>
            </a:extLst>
          </p:cNvPr>
          <p:cNvSpPr/>
          <p:nvPr/>
        </p:nvSpPr>
        <p:spPr bwMode="auto">
          <a:xfrm>
            <a:off x="579864" y="6117471"/>
            <a:ext cx="10861288" cy="106963"/>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4" name="Picture 3">
            <a:extLst>
              <a:ext uri="{FF2B5EF4-FFF2-40B4-BE49-F238E27FC236}">
                <a16:creationId xmlns:a16="http://schemas.microsoft.com/office/drawing/2014/main" id="{53931365-AF8F-4AE1-BE2D-201BBD78F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05" y="1481137"/>
            <a:ext cx="11726589" cy="4795684"/>
          </a:xfrm>
          <a:prstGeom prst="rect">
            <a:avLst/>
          </a:prstGeom>
        </p:spPr>
      </p:pic>
    </p:spTree>
    <p:extLst>
      <p:ext uri="{BB962C8B-B14F-4D97-AF65-F5344CB8AC3E}">
        <p14:creationId xmlns:p14="http://schemas.microsoft.com/office/powerpoint/2010/main" val="3297992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205" y="0"/>
            <a:ext cx="8397634" cy="795130"/>
          </a:xfrm>
        </p:spPr>
        <p:txBody>
          <a:bodyPr/>
          <a:lstStyle/>
          <a:p>
            <a:r>
              <a:rPr lang="en-US" dirty="0"/>
              <a:t>M&amp;S ROI Metrics Methodology Components</a:t>
            </a:r>
          </a:p>
        </p:txBody>
      </p:sp>
      <p:sp>
        <p:nvSpPr>
          <p:cNvPr id="10" name="Rectangle 17">
            <a:extLst>
              <a:ext uri="{FF2B5EF4-FFF2-40B4-BE49-F238E27FC236}">
                <a16:creationId xmlns:a16="http://schemas.microsoft.com/office/drawing/2014/main" id="{0F5B6E5B-1011-4EF4-8096-F54269D93734}"/>
              </a:ext>
            </a:extLst>
          </p:cNvPr>
          <p:cNvSpPr>
            <a:spLocks noChangeArrowheads="1"/>
          </p:cNvSpPr>
          <p:nvPr/>
        </p:nvSpPr>
        <p:spPr bwMode="auto">
          <a:xfrm>
            <a:off x="2517923" y="927972"/>
            <a:ext cx="7295916"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spcBef>
                <a:spcPct val="20000"/>
              </a:spcBef>
            </a:pPr>
            <a:r>
              <a:rPr lang="en-US" altLang="en-US" sz="2800" b="1" dirty="0">
                <a:solidFill>
                  <a:srgbClr val="000099"/>
                </a:solidFill>
              </a:rPr>
              <a:t>Training Results and Cost Metrics Types</a:t>
            </a:r>
          </a:p>
        </p:txBody>
      </p:sp>
      <p:sp>
        <p:nvSpPr>
          <p:cNvPr id="6" name="Rectangle 5">
            <a:extLst>
              <a:ext uri="{FF2B5EF4-FFF2-40B4-BE49-F238E27FC236}">
                <a16:creationId xmlns:a16="http://schemas.microsoft.com/office/drawing/2014/main" id="{1B4F3537-822D-4742-A9E9-7E6B7EFA458D}"/>
              </a:ext>
            </a:extLst>
          </p:cNvPr>
          <p:cNvSpPr/>
          <p:nvPr/>
        </p:nvSpPr>
        <p:spPr bwMode="auto">
          <a:xfrm>
            <a:off x="724829" y="1396476"/>
            <a:ext cx="10861288" cy="106963"/>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 name="Rectangle 8">
            <a:extLst>
              <a:ext uri="{FF2B5EF4-FFF2-40B4-BE49-F238E27FC236}">
                <a16:creationId xmlns:a16="http://schemas.microsoft.com/office/drawing/2014/main" id="{1D73027A-D21A-4047-9E9F-BFF10FFCFF9C}"/>
              </a:ext>
            </a:extLst>
          </p:cNvPr>
          <p:cNvSpPr/>
          <p:nvPr/>
        </p:nvSpPr>
        <p:spPr bwMode="auto">
          <a:xfrm>
            <a:off x="579864" y="6106320"/>
            <a:ext cx="10861288" cy="106963"/>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5" name="Picture 4">
            <a:extLst>
              <a:ext uri="{FF2B5EF4-FFF2-40B4-BE49-F238E27FC236}">
                <a16:creationId xmlns:a16="http://schemas.microsoft.com/office/drawing/2014/main" id="{A2BAF71E-2F0E-489A-BC8C-93DBB1B73D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503" y="1396476"/>
            <a:ext cx="10961649" cy="5042094"/>
          </a:xfrm>
          <a:prstGeom prst="rect">
            <a:avLst/>
          </a:prstGeom>
        </p:spPr>
      </p:pic>
    </p:spTree>
    <p:extLst>
      <p:ext uri="{BB962C8B-B14F-4D97-AF65-F5344CB8AC3E}">
        <p14:creationId xmlns:p14="http://schemas.microsoft.com/office/powerpoint/2010/main" val="3494113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205" y="0"/>
            <a:ext cx="8397634" cy="795130"/>
          </a:xfrm>
        </p:spPr>
        <p:txBody>
          <a:bodyPr/>
          <a:lstStyle/>
          <a:p>
            <a:r>
              <a:rPr lang="en-US" dirty="0"/>
              <a:t>M&amp;S ROI Metrics Methodology Components</a:t>
            </a:r>
          </a:p>
        </p:txBody>
      </p:sp>
      <p:sp>
        <p:nvSpPr>
          <p:cNvPr id="11" name="Rectangle 18">
            <a:extLst>
              <a:ext uri="{FF2B5EF4-FFF2-40B4-BE49-F238E27FC236}">
                <a16:creationId xmlns:a16="http://schemas.microsoft.com/office/drawing/2014/main" id="{C7067401-AB8C-4DB5-A67A-359DC9844BDA}"/>
              </a:ext>
            </a:extLst>
          </p:cNvPr>
          <p:cNvSpPr>
            <a:spLocks noChangeArrowheads="1"/>
          </p:cNvSpPr>
          <p:nvPr/>
        </p:nvSpPr>
        <p:spPr bwMode="auto">
          <a:xfrm>
            <a:off x="3406803" y="1109939"/>
            <a:ext cx="5580374"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spcBef>
                <a:spcPct val="20000"/>
              </a:spcBef>
            </a:pPr>
            <a:r>
              <a:rPr lang="en-US" altLang="en-US" sz="2800" b="1" dirty="0">
                <a:solidFill>
                  <a:srgbClr val="000099"/>
                </a:solidFill>
              </a:rPr>
              <a:t>7. Investment Decision Process</a:t>
            </a:r>
          </a:p>
        </p:txBody>
      </p:sp>
      <p:sp>
        <p:nvSpPr>
          <p:cNvPr id="15" name="Rectangle 34">
            <a:extLst>
              <a:ext uri="{FF2B5EF4-FFF2-40B4-BE49-F238E27FC236}">
                <a16:creationId xmlns:a16="http://schemas.microsoft.com/office/drawing/2014/main" id="{204E1192-1B02-4059-990D-F31864C8F4EA}"/>
              </a:ext>
            </a:extLst>
          </p:cNvPr>
          <p:cNvSpPr>
            <a:spLocks noChangeArrowheads="1"/>
          </p:cNvSpPr>
          <p:nvPr/>
        </p:nvSpPr>
        <p:spPr bwMode="auto">
          <a:xfrm>
            <a:off x="2497796" y="1634191"/>
            <a:ext cx="7196408" cy="130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800" dirty="0"/>
              <a:t>Applying a Multi-Attribute Decision Making (MADM) network that is robust, relatively explainable, objective, consistent, and once established, can be executed fairly simply</a:t>
            </a:r>
          </a:p>
        </p:txBody>
      </p:sp>
      <p:pic>
        <p:nvPicPr>
          <p:cNvPr id="19" name="Picture 43">
            <a:extLst>
              <a:ext uri="{FF2B5EF4-FFF2-40B4-BE49-F238E27FC236}">
                <a16:creationId xmlns:a16="http://schemas.microsoft.com/office/drawing/2014/main" id="{C56A19EB-8C04-4633-8480-9684104B7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796" y="2778304"/>
            <a:ext cx="7196408" cy="2882795"/>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418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endParaRPr lang="en-US" strike="dblStrike" dirty="0"/>
          </a:p>
        </p:txBody>
      </p:sp>
      <p:sp>
        <p:nvSpPr>
          <p:cNvPr id="4" name="Content Placeholder 3"/>
          <p:cNvSpPr>
            <a:spLocks noGrp="1"/>
          </p:cNvSpPr>
          <p:nvPr>
            <p:ph sz="quarter" idx="11"/>
          </p:nvPr>
        </p:nvSpPr>
        <p:spPr>
          <a:xfrm>
            <a:off x="480132" y="1046715"/>
            <a:ext cx="5931819" cy="5075237"/>
          </a:xfrm>
        </p:spPr>
        <p:txBody>
          <a:bodyPr/>
          <a:lstStyle/>
          <a:p>
            <a:pPr>
              <a:spcBef>
                <a:spcPts val="1200"/>
              </a:spcBef>
            </a:pPr>
            <a:r>
              <a:rPr lang="en-US" sz="2400" dirty="0"/>
              <a:t>A 4-day experiment is planned in Alaska to test the combat benefit of a friendly forces position determination system</a:t>
            </a:r>
          </a:p>
          <a:p>
            <a:pPr>
              <a:spcBef>
                <a:spcPts val="1200"/>
              </a:spcBef>
            </a:pPr>
            <a:r>
              <a:rPr lang="en-US" sz="2400" dirty="0"/>
              <a:t>The simulationist determines there are three reasonable options</a:t>
            </a:r>
          </a:p>
          <a:p>
            <a:pPr marL="914400" lvl="1" indent="-457200">
              <a:spcBef>
                <a:spcPts val="1200"/>
              </a:spcBef>
            </a:pPr>
            <a:r>
              <a:rPr lang="en-US" sz="2000" dirty="0"/>
              <a:t>Traditional M&amp;S solution used for previous Alaskan events</a:t>
            </a:r>
          </a:p>
          <a:p>
            <a:pPr marL="914400" lvl="1" indent="-457200">
              <a:spcBef>
                <a:spcPts val="1200"/>
              </a:spcBef>
            </a:pPr>
            <a:r>
              <a:rPr lang="en-US" sz="2000" dirty="0"/>
              <a:t>A semi-automated simulation that reduces needed personnel but requires training and developing infrastructure</a:t>
            </a:r>
          </a:p>
          <a:p>
            <a:pPr marL="914400" lvl="1" indent="-457200">
              <a:spcBef>
                <a:spcPts val="1200"/>
              </a:spcBef>
            </a:pPr>
            <a:r>
              <a:rPr lang="en-US" sz="2000" dirty="0"/>
              <a:t>All live forces for major elements with secondary roles as a constructive simulatio</a:t>
            </a:r>
            <a:r>
              <a:rPr lang="en-US" sz="2200" dirty="0"/>
              <a:t>n</a:t>
            </a:r>
          </a:p>
        </p:txBody>
      </p:sp>
      <p:pic>
        <p:nvPicPr>
          <p:cNvPr id="5122" name="Picture 2">
            <a:extLst>
              <a:ext uri="{FF2B5EF4-FFF2-40B4-BE49-F238E27FC236}">
                <a16:creationId xmlns:a16="http://schemas.microsoft.com/office/drawing/2014/main" id="{F6A77350-77AA-4834-974E-496BD9A702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5134" y="1046715"/>
            <a:ext cx="5476875"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03E4270-3690-410A-4EF0-5AE11DBB417D}"/>
              </a:ext>
            </a:extLst>
          </p:cNvPr>
          <p:cNvSpPr txBox="1"/>
          <p:nvPr/>
        </p:nvSpPr>
        <p:spPr>
          <a:xfrm>
            <a:off x="6595134" y="3205424"/>
            <a:ext cx="5116734" cy="1723549"/>
          </a:xfrm>
          <a:prstGeom prst="rect">
            <a:avLst/>
          </a:prstGeom>
          <a:noFill/>
        </p:spPr>
        <p:txBody>
          <a:bodyPr wrap="square" rtlCol="0">
            <a:spAutoFit/>
          </a:bodyPr>
          <a:lstStyle/>
          <a:p>
            <a:pPr marL="457200" indent="-457200">
              <a:spcBef>
                <a:spcPts val="1200"/>
              </a:spcBef>
              <a:buFont typeface="Wingdings" panose="05000000000000000000" pitchFamily="2" charset="2"/>
              <a:buChar char="Ø"/>
            </a:pPr>
            <a:r>
              <a:rPr lang="en-US" sz="2400" dirty="0">
                <a:latin typeface="Arial Narrow" panose="020B0606020202030204" pitchFamily="34" charset="0"/>
              </a:rPr>
              <a:t>Costs for all three options need to be determined</a:t>
            </a:r>
          </a:p>
          <a:p>
            <a:pPr marL="457200" indent="-457200">
              <a:spcBef>
                <a:spcPts val="1200"/>
              </a:spcBef>
              <a:buFont typeface="Wingdings" panose="05000000000000000000" pitchFamily="2" charset="2"/>
              <a:buChar char="Ø"/>
            </a:pPr>
            <a:r>
              <a:rPr lang="en-US" sz="2400" dirty="0">
                <a:latin typeface="Arial Narrow" panose="020B0606020202030204" pitchFamily="34" charset="0"/>
              </a:rPr>
              <a:t>Options are evaluated using the structure above</a:t>
            </a:r>
          </a:p>
        </p:txBody>
      </p:sp>
    </p:spTree>
    <p:extLst>
      <p:ext uri="{BB962C8B-B14F-4D97-AF65-F5344CB8AC3E}">
        <p14:creationId xmlns:p14="http://schemas.microsoft.com/office/powerpoint/2010/main" val="940604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5C736-EA12-E8E3-1915-310672DF34BD}"/>
              </a:ext>
            </a:extLst>
          </p:cNvPr>
          <p:cNvSpPr>
            <a:spLocks noGrp="1"/>
          </p:cNvSpPr>
          <p:nvPr>
            <p:ph type="title"/>
          </p:nvPr>
        </p:nvSpPr>
        <p:spPr/>
        <p:txBody>
          <a:bodyPr/>
          <a:lstStyle/>
          <a:p>
            <a:r>
              <a:rPr lang="en-US" dirty="0"/>
              <a:t>Case Study - Needs</a:t>
            </a:r>
          </a:p>
        </p:txBody>
      </p:sp>
      <p:sp>
        <p:nvSpPr>
          <p:cNvPr id="3" name="Content Placeholder 2">
            <a:extLst>
              <a:ext uri="{FF2B5EF4-FFF2-40B4-BE49-F238E27FC236}">
                <a16:creationId xmlns:a16="http://schemas.microsoft.com/office/drawing/2014/main" id="{3E5AC43A-E835-A4CE-1662-B353C6BCFEF1}"/>
              </a:ext>
            </a:extLst>
          </p:cNvPr>
          <p:cNvSpPr>
            <a:spLocks noGrp="1"/>
          </p:cNvSpPr>
          <p:nvPr>
            <p:ph sz="quarter" idx="11"/>
          </p:nvPr>
        </p:nvSpPr>
        <p:spPr>
          <a:xfrm>
            <a:off x="470693" y="891381"/>
            <a:ext cx="11250613" cy="5475965"/>
          </a:xfrm>
        </p:spPr>
        <p:txBody>
          <a:bodyPr/>
          <a:lstStyle/>
          <a:p>
            <a:pPr>
              <a:spcBef>
                <a:spcPts val="1200"/>
              </a:spcBef>
            </a:pPr>
            <a:r>
              <a:rPr lang="en-US" dirty="0"/>
              <a:t>Needs for the scenario are determined as:</a:t>
            </a:r>
          </a:p>
          <a:p>
            <a:pPr marL="914400" lvl="1" indent="-457200">
              <a:spcBef>
                <a:spcPts val="1200"/>
              </a:spcBef>
            </a:pPr>
            <a:r>
              <a:rPr lang="en-US" dirty="0"/>
              <a:t>Three live helicopter crews acting as downed crew members using current identification systems in some trials and the new system in others</a:t>
            </a:r>
          </a:p>
          <a:p>
            <a:pPr marL="914400" lvl="1" indent="-457200">
              <a:spcBef>
                <a:spcPts val="1200"/>
              </a:spcBef>
            </a:pPr>
            <a:r>
              <a:rPr lang="en-US" dirty="0"/>
              <a:t>Hostile mobile ground forces searching for evading crew members – can be live or partly live and partly constructive</a:t>
            </a:r>
          </a:p>
          <a:p>
            <a:pPr marL="914400" lvl="1" indent="-457200">
              <a:spcBef>
                <a:spcPts val="1200"/>
              </a:spcBef>
            </a:pPr>
            <a:r>
              <a:rPr lang="en-US" dirty="0"/>
              <a:t>Friendly ground command and control forces (Combat Search and Rescue (CSAR)) from an Air Operations Center with radar and radio feeds – live forces to conduct rescue</a:t>
            </a:r>
          </a:p>
          <a:p>
            <a:pPr marL="914400" lvl="1" indent="-457200">
              <a:spcBef>
                <a:spcPts val="1200"/>
              </a:spcBef>
            </a:pPr>
            <a:r>
              <a:rPr lang="en-US" dirty="0"/>
              <a:t>Friendly surveillance forces – Airborne Warning and Control (AWACS) – can be live, virtual, or constructive</a:t>
            </a:r>
          </a:p>
          <a:p>
            <a:pPr marL="914400" lvl="1" indent="-457200">
              <a:spcBef>
                <a:spcPts val="1200"/>
              </a:spcBef>
            </a:pPr>
            <a:r>
              <a:rPr lang="en-US" dirty="0"/>
              <a:t>Friendly combat air patrol represented by 3 fighter simulators</a:t>
            </a:r>
          </a:p>
          <a:p>
            <a:pPr marL="914400" lvl="1" indent="-457200">
              <a:spcBef>
                <a:spcPts val="1200"/>
              </a:spcBef>
            </a:pPr>
            <a:r>
              <a:rPr lang="en-US" dirty="0"/>
              <a:t>Other necessary command and control, surveillance, and forces will be represented in a constructive simulation</a:t>
            </a:r>
          </a:p>
          <a:p>
            <a:pPr lvl="1"/>
            <a:endParaRPr lang="en-US" dirty="0"/>
          </a:p>
        </p:txBody>
      </p:sp>
    </p:spTree>
    <p:extLst>
      <p:ext uri="{BB962C8B-B14F-4D97-AF65-F5344CB8AC3E}">
        <p14:creationId xmlns:p14="http://schemas.microsoft.com/office/powerpoint/2010/main" val="243902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AAA35-50D5-CD01-D0FF-7222BE9D9E4F}"/>
              </a:ext>
            </a:extLst>
          </p:cNvPr>
          <p:cNvSpPr>
            <a:spLocks noGrp="1"/>
          </p:cNvSpPr>
          <p:nvPr>
            <p:ph type="title"/>
          </p:nvPr>
        </p:nvSpPr>
        <p:spPr/>
        <p:txBody>
          <a:bodyPr/>
          <a:lstStyle/>
          <a:p>
            <a:r>
              <a:rPr lang="en-US" dirty="0"/>
              <a:t>Case Study - Stakeholders</a:t>
            </a:r>
          </a:p>
        </p:txBody>
      </p:sp>
      <p:sp>
        <p:nvSpPr>
          <p:cNvPr id="3" name="Content Placeholder 2">
            <a:extLst>
              <a:ext uri="{FF2B5EF4-FFF2-40B4-BE49-F238E27FC236}">
                <a16:creationId xmlns:a16="http://schemas.microsoft.com/office/drawing/2014/main" id="{D78F0B89-D7D4-E1E1-EB52-71E8CB55A37D}"/>
              </a:ext>
            </a:extLst>
          </p:cNvPr>
          <p:cNvSpPr>
            <a:spLocks noGrp="1"/>
          </p:cNvSpPr>
          <p:nvPr>
            <p:ph sz="quarter" idx="11"/>
          </p:nvPr>
        </p:nvSpPr>
        <p:spPr/>
        <p:txBody>
          <a:bodyPr/>
          <a:lstStyle/>
          <a:p>
            <a:pPr>
              <a:spcBef>
                <a:spcPts val="1200"/>
              </a:spcBef>
            </a:pPr>
            <a:r>
              <a:rPr lang="en-US" dirty="0"/>
              <a:t>Stakeholders</a:t>
            </a:r>
          </a:p>
          <a:p>
            <a:endParaRPr lang="en-US" sz="1100" dirty="0"/>
          </a:p>
          <a:p>
            <a:pPr marL="914400" lvl="1" indent="-457200">
              <a:spcBef>
                <a:spcPts val="1200"/>
              </a:spcBef>
            </a:pPr>
            <a:r>
              <a:rPr lang="en-US" dirty="0"/>
              <a:t>Commander of Alaska Command</a:t>
            </a:r>
          </a:p>
          <a:p>
            <a:pPr marL="914400" lvl="1" indent="-457200">
              <a:spcBef>
                <a:spcPts val="1200"/>
              </a:spcBef>
            </a:pPr>
            <a:r>
              <a:rPr lang="en-US" dirty="0"/>
              <a:t>Program manager for the Positioning system</a:t>
            </a:r>
          </a:p>
          <a:p>
            <a:pPr marL="914400" lvl="1" indent="-457200">
              <a:spcBef>
                <a:spcPts val="1200"/>
              </a:spcBef>
            </a:pPr>
            <a:r>
              <a:rPr lang="en-US" dirty="0"/>
              <a:t>Warfighting commands desiring to use system</a:t>
            </a:r>
          </a:p>
        </p:txBody>
      </p:sp>
    </p:spTree>
    <p:extLst>
      <p:ext uri="{BB962C8B-B14F-4D97-AF65-F5344CB8AC3E}">
        <p14:creationId xmlns:p14="http://schemas.microsoft.com/office/powerpoint/2010/main" val="962710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B1BAB-6F0F-134E-C13A-298592B3433C}"/>
              </a:ext>
            </a:extLst>
          </p:cNvPr>
          <p:cNvSpPr>
            <a:spLocks noGrp="1"/>
          </p:cNvSpPr>
          <p:nvPr>
            <p:ph type="title"/>
          </p:nvPr>
        </p:nvSpPr>
        <p:spPr/>
        <p:txBody>
          <a:bodyPr/>
          <a:lstStyle/>
          <a:p>
            <a:r>
              <a:rPr lang="en-US" dirty="0"/>
              <a:t>Case Study – Use Cases (Alternatives) </a:t>
            </a:r>
          </a:p>
        </p:txBody>
      </p:sp>
      <p:sp>
        <p:nvSpPr>
          <p:cNvPr id="3" name="Content Placeholder 2">
            <a:extLst>
              <a:ext uri="{FF2B5EF4-FFF2-40B4-BE49-F238E27FC236}">
                <a16:creationId xmlns:a16="http://schemas.microsoft.com/office/drawing/2014/main" id="{1948F9E5-9665-4CE0-E21C-5A50D40F36E9}"/>
              </a:ext>
            </a:extLst>
          </p:cNvPr>
          <p:cNvSpPr>
            <a:spLocks noGrp="1"/>
          </p:cNvSpPr>
          <p:nvPr>
            <p:ph sz="quarter" idx="11"/>
          </p:nvPr>
        </p:nvSpPr>
        <p:spPr>
          <a:xfrm>
            <a:off x="602797" y="1191682"/>
            <a:ext cx="10035468" cy="4774222"/>
          </a:xfrm>
        </p:spPr>
        <p:txBody>
          <a:bodyPr/>
          <a:lstStyle/>
          <a:p>
            <a:pPr>
              <a:spcBef>
                <a:spcPts val="1200"/>
              </a:spcBef>
            </a:pPr>
            <a:r>
              <a:rPr lang="en-US" dirty="0"/>
              <a:t>Alternative A – traditional M&amp;S solution used for other Alaskan events</a:t>
            </a:r>
          </a:p>
          <a:p>
            <a:pPr marL="914400" lvl="1" indent="-457200">
              <a:spcBef>
                <a:spcPts val="1200"/>
              </a:spcBef>
            </a:pPr>
            <a:r>
              <a:rPr lang="en-US" dirty="0"/>
              <a:t>Distributed from another simulation center</a:t>
            </a:r>
          </a:p>
          <a:p>
            <a:pPr marL="914400" lvl="1" indent="-457200">
              <a:spcBef>
                <a:spcPts val="1200"/>
              </a:spcBef>
            </a:pPr>
            <a:r>
              <a:rPr lang="en-US" dirty="0"/>
              <a:t>Uses 100 personnel at multiple locations for sim operators, control force, and role players</a:t>
            </a:r>
          </a:p>
          <a:p>
            <a:pPr marL="914400" lvl="1" indent="-457200">
              <a:spcBef>
                <a:spcPts val="1200"/>
              </a:spcBef>
            </a:pPr>
            <a:r>
              <a:rPr lang="en-US" dirty="0"/>
              <a:t>25 personnel required to attend two planning conferences in Alaska</a:t>
            </a:r>
          </a:p>
          <a:p>
            <a:pPr marL="914400" lvl="1" indent="-457200">
              <a:spcBef>
                <a:spcPts val="1200"/>
              </a:spcBef>
            </a:pPr>
            <a:r>
              <a:rPr lang="en-US" dirty="0"/>
              <a:t>No training of sim personnel, no databases need to be developed, little residual benefit</a:t>
            </a:r>
          </a:p>
          <a:p>
            <a:pPr marL="914400" lvl="1" indent="-457200">
              <a:spcBef>
                <a:spcPts val="1200"/>
              </a:spcBef>
            </a:pPr>
            <a:r>
              <a:rPr lang="en-US" dirty="0"/>
              <a:t>Floor space in two facilities required</a:t>
            </a:r>
          </a:p>
          <a:p>
            <a:pPr marL="914400" lvl="1" indent="-457200">
              <a:spcBef>
                <a:spcPts val="1200"/>
              </a:spcBef>
            </a:pPr>
            <a:r>
              <a:rPr lang="en-US" dirty="0"/>
              <a:t>Some distribution/communication lines to and within Alaska have to be leased</a:t>
            </a:r>
          </a:p>
        </p:txBody>
      </p:sp>
    </p:spTree>
    <p:extLst>
      <p:ext uri="{BB962C8B-B14F-4D97-AF65-F5344CB8AC3E}">
        <p14:creationId xmlns:p14="http://schemas.microsoft.com/office/powerpoint/2010/main" val="681725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C8046-6499-986C-91D0-D8319A26F784}"/>
              </a:ext>
            </a:extLst>
          </p:cNvPr>
          <p:cNvSpPr>
            <a:spLocks noGrp="1"/>
          </p:cNvSpPr>
          <p:nvPr>
            <p:ph type="title"/>
          </p:nvPr>
        </p:nvSpPr>
        <p:spPr/>
        <p:txBody>
          <a:bodyPr/>
          <a:lstStyle/>
          <a:p>
            <a:r>
              <a:rPr lang="en-US" dirty="0"/>
              <a:t>Case Study - Use Cases (Alternatives)</a:t>
            </a:r>
          </a:p>
        </p:txBody>
      </p:sp>
      <p:sp>
        <p:nvSpPr>
          <p:cNvPr id="3" name="Content Placeholder 2">
            <a:extLst>
              <a:ext uri="{FF2B5EF4-FFF2-40B4-BE49-F238E27FC236}">
                <a16:creationId xmlns:a16="http://schemas.microsoft.com/office/drawing/2014/main" id="{85A15D2F-1106-9A69-CFB4-5E5D70EE085D}"/>
              </a:ext>
            </a:extLst>
          </p:cNvPr>
          <p:cNvSpPr>
            <a:spLocks noGrp="1"/>
          </p:cNvSpPr>
          <p:nvPr>
            <p:ph sz="quarter" idx="11"/>
          </p:nvPr>
        </p:nvSpPr>
        <p:spPr/>
        <p:txBody>
          <a:bodyPr/>
          <a:lstStyle/>
          <a:p>
            <a:pPr>
              <a:spcBef>
                <a:spcPts val="1200"/>
              </a:spcBef>
            </a:pPr>
            <a:r>
              <a:rPr lang="en-US" dirty="0"/>
              <a:t>Alternative B - Semi-automated simulation</a:t>
            </a:r>
          </a:p>
          <a:p>
            <a:pPr marL="914400" lvl="1" indent="-457200">
              <a:spcBef>
                <a:spcPts val="1200"/>
              </a:spcBef>
            </a:pPr>
            <a:r>
              <a:rPr lang="en-US" dirty="0"/>
              <a:t>Needs only two people to run simulation in Alaska simulation center plus one back-up</a:t>
            </a:r>
          </a:p>
          <a:p>
            <a:pPr marL="914400" lvl="1" indent="-457200">
              <a:spcBef>
                <a:spcPts val="1200"/>
              </a:spcBef>
            </a:pPr>
            <a:r>
              <a:rPr lang="en-US" dirty="0"/>
              <a:t>Three personnel fill role player and control force requirements – two-week training required in continental US</a:t>
            </a:r>
          </a:p>
          <a:p>
            <a:pPr marL="914400" lvl="1" indent="-457200">
              <a:spcBef>
                <a:spcPts val="1200"/>
              </a:spcBef>
            </a:pPr>
            <a:r>
              <a:rPr lang="en-US" dirty="0"/>
              <a:t>Database development required at cost of $50,000 and 60 day lead time needed</a:t>
            </a:r>
          </a:p>
          <a:p>
            <a:pPr marL="914400" lvl="1" indent="-457200">
              <a:spcBef>
                <a:spcPts val="1200"/>
              </a:spcBef>
            </a:pPr>
            <a:r>
              <a:rPr lang="en-US" dirty="0"/>
              <a:t>Two planning conferences in Alaska for 10 people required</a:t>
            </a:r>
          </a:p>
          <a:p>
            <a:pPr marL="914400" lvl="1" indent="-457200">
              <a:spcBef>
                <a:spcPts val="1200"/>
              </a:spcBef>
            </a:pPr>
            <a:r>
              <a:rPr lang="en-US" dirty="0"/>
              <a:t>One new laptop required</a:t>
            </a:r>
          </a:p>
          <a:p>
            <a:pPr marL="914400" lvl="1" indent="-457200">
              <a:spcBef>
                <a:spcPts val="1200"/>
              </a:spcBef>
            </a:pPr>
            <a:r>
              <a:rPr lang="en-US" dirty="0"/>
              <a:t>Residual benefit is three trained simulation operators and Alaska database</a:t>
            </a:r>
          </a:p>
          <a:p>
            <a:pPr marL="914400" lvl="1" indent="-457200">
              <a:spcBef>
                <a:spcPts val="1200"/>
              </a:spcBef>
            </a:pPr>
            <a:r>
              <a:rPr lang="en-US" dirty="0"/>
              <a:t>Communication lines within Alaska have to be leased</a:t>
            </a:r>
          </a:p>
        </p:txBody>
      </p:sp>
    </p:spTree>
    <p:extLst>
      <p:ext uri="{BB962C8B-B14F-4D97-AF65-F5344CB8AC3E}">
        <p14:creationId xmlns:p14="http://schemas.microsoft.com/office/powerpoint/2010/main" val="2134603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847EF-90E7-CE9A-4D2F-B0D1DB55AE97}"/>
              </a:ext>
            </a:extLst>
          </p:cNvPr>
          <p:cNvSpPr>
            <a:spLocks noGrp="1"/>
          </p:cNvSpPr>
          <p:nvPr>
            <p:ph type="title"/>
          </p:nvPr>
        </p:nvSpPr>
        <p:spPr/>
        <p:txBody>
          <a:bodyPr/>
          <a:lstStyle/>
          <a:p>
            <a:r>
              <a:rPr lang="en-US" dirty="0"/>
              <a:t>Case Study - Use Cases (Alternatives)</a:t>
            </a:r>
          </a:p>
        </p:txBody>
      </p:sp>
      <p:sp>
        <p:nvSpPr>
          <p:cNvPr id="3" name="Content Placeholder 2">
            <a:extLst>
              <a:ext uri="{FF2B5EF4-FFF2-40B4-BE49-F238E27FC236}">
                <a16:creationId xmlns:a16="http://schemas.microsoft.com/office/drawing/2014/main" id="{53F6E812-C8DA-2163-9DD8-B0D7E91A8238}"/>
              </a:ext>
            </a:extLst>
          </p:cNvPr>
          <p:cNvSpPr>
            <a:spLocks noGrp="1"/>
          </p:cNvSpPr>
          <p:nvPr>
            <p:ph sz="quarter" idx="11"/>
          </p:nvPr>
        </p:nvSpPr>
        <p:spPr>
          <a:xfrm>
            <a:off x="558190" y="1347799"/>
            <a:ext cx="9734385" cy="4484290"/>
          </a:xfrm>
        </p:spPr>
        <p:txBody>
          <a:bodyPr/>
          <a:lstStyle/>
          <a:p>
            <a:pPr>
              <a:spcBef>
                <a:spcPts val="1200"/>
              </a:spcBef>
            </a:pPr>
            <a:r>
              <a:rPr lang="en-US" dirty="0"/>
              <a:t>Alternative C – All Live forces for major roles</a:t>
            </a:r>
          </a:p>
          <a:p>
            <a:pPr marL="914400" lvl="1" indent="-457200">
              <a:spcBef>
                <a:spcPts val="1200"/>
              </a:spcBef>
            </a:pPr>
            <a:r>
              <a:rPr lang="en-US" dirty="0"/>
              <a:t>Live forces used for transport, rescue, humanitarian relief, and disaster recovery roles</a:t>
            </a:r>
          </a:p>
          <a:p>
            <a:pPr marL="914400" lvl="1" indent="-457200">
              <a:spcBef>
                <a:spcPts val="1200"/>
              </a:spcBef>
            </a:pPr>
            <a:r>
              <a:rPr lang="en-US" dirty="0"/>
              <a:t>All other secondary roles represented in constructive simulation due to cost</a:t>
            </a:r>
          </a:p>
          <a:p>
            <a:pPr marL="914400" lvl="1" indent="-457200">
              <a:spcBef>
                <a:spcPts val="1200"/>
              </a:spcBef>
            </a:pPr>
            <a:r>
              <a:rPr lang="en-US" dirty="0"/>
              <a:t>Two planning conferences in Alaska required with similar personnel requirements as Alternative A</a:t>
            </a:r>
          </a:p>
          <a:p>
            <a:pPr marL="914400" lvl="1" indent="-457200">
              <a:spcBef>
                <a:spcPts val="1200"/>
              </a:spcBef>
            </a:pPr>
            <a:r>
              <a:rPr lang="en-US" dirty="0"/>
              <a:t>No distribution/communication lines have to be leased</a:t>
            </a:r>
          </a:p>
          <a:p>
            <a:endParaRPr lang="en-US" dirty="0"/>
          </a:p>
        </p:txBody>
      </p:sp>
    </p:spTree>
    <p:extLst>
      <p:ext uri="{BB962C8B-B14F-4D97-AF65-F5344CB8AC3E}">
        <p14:creationId xmlns:p14="http://schemas.microsoft.com/office/powerpoint/2010/main" val="277279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A0901-0F53-02AB-16BE-BE9A7F56842D}"/>
              </a:ext>
            </a:extLst>
          </p:cNvPr>
          <p:cNvSpPr>
            <a:spLocks noGrp="1"/>
          </p:cNvSpPr>
          <p:nvPr>
            <p:ph type="title"/>
          </p:nvPr>
        </p:nvSpPr>
        <p:spPr/>
        <p:txBody>
          <a:bodyPr/>
          <a:lstStyle/>
          <a:p>
            <a:r>
              <a:rPr lang="en-US" dirty="0"/>
              <a:t>Case Study - Asset Identification</a:t>
            </a:r>
          </a:p>
        </p:txBody>
      </p:sp>
      <p:sp>
        <p:nvSpPr>
          <p:cNvPr id="3" name="Content Placeholder 2">
            <a:extLst>
              <a:ext uri="{FF2B5EF4-FFF2-40B4-BE49-F238E27FC236}">
                <a16:creationId xmlns:a16="http://schemas.microsoft.com/office/drawing/2014/main" id="{B8B2268F-2448-2553-48BC-ED08CAFE4BC8}"/>
              </a:ext>
            </a:extLst>
          </p:cNvPr>
          <p:cNvSpPr>
            <a:spLocks noGrp="1"/>
          </p:cNvSpPr>
          <p:nvPr>
            <p:ph sz="quarter" idx="11"/>
          </p:nvPr>
        </p:nvSpPr>
        <p:spPr>
          <a:xfrm>
            <a:off x="480132" y="1147075"/>
            <a:ext cx="11250613" cy="4818826"/>
          </a:xfrm>
        </p:spPr>
        <p:txBody>
          <a:bodyPr/>
          <a:lstStyle/>
          <a:p>
            <a:pPr>
              <a:spcBef>
                <a:spcPts val="1200"/>
              </a:spcBef>
            </a:pPr>
            <a:r>
              <a:rPr lang="en-US" dirty="0"/>
              <a:t>Assets considered in all alternatives include</a:t>
            </a:r>
          </a:p>
          <a:p>
            <a:pPr marL="914400" lvl="1" indent="-457200">
              <a:spcBef>
                <a:spcPts val="1200"/>
              </a:spcBef>
            </a:pPr>
            <a:r>
              <a:rPr lang="en-US" dirty="0"/>
              <a:t>Live aircraft and personnel</a:t>
            </a:r>
          </a:p>
          <a:p>
            <a:pPr marL="914400" lvl="1" indent="-457200">
              <a:spcBef>
                <a:spcPts val="1200"/>
              </a:spcBef>
            </a:pPr>
            <a:r>
              <a:rPr lang="en-US" dirty="0"/>
              <a:t>Traditional simulations with required hardware and software</a:t>
            </a:r>
          </a:p>
          <a:p>
            <a:pPr marL="914400" lvl="1" indent="-457200">
              <a:spcBef>
                <a:spcPts val="1200"/>
              </a:spcBef>
            </a:pPr>
            <a:r>
              <a:rPr lang="en-US" dirty="0"/>
              <a:t>Semi-automated simulations with required hardware and software</a:t>
            </a:r>
          </a:p>
          <a:p>
            <a:pPr marL="914400" lvl="1" indent="-457200">
              <a:spcBef>
                <a:spcPts val="1200"/>
              </a:spcBef>
            </a:pPr>
            <a:r>
              <a:rPr lang="en-US" dirty="0"/>
              <a:t>Data/Database for Alaska</a:t>
            </a:r>
          </a:p>
          <a:p>
            <a:pPr marL="914400" lvl="1" indent="-457200">
              <a:spcBef>
                <a:spcPts val="1200"/>
              </a:spcBef>
            </a:pPr>
            <a:r>
              <a:rPr lang="en-US" dirty="0"/>
              <a:t>Facilities </a:t>
            </a:r>
          </a:p>
          <a:p>
            <a:pPr marL="914400" lvl="1" indent="-457200">
              <a:spcBef>
                <a:spcPts val="1200"/>
              </a:spcBef>
            </a:pPr>
            <a:r>
              <a:rPr lang="en-US" dirty="0"/>
              <a:t>Distribution systems</a:t>
            </a:r>
          </a:p>
          <a:p>
            <a:pPr marL="914400" lvl="1" indent="-457200">
              <a:spcBef>
                <a:spcPts val="1200"/>
              </a:spcBef>
            </a:pPr>
            <a:r>
              <a:rPr lang="en-US" dirty="0"/>
              <a:t>Support personnel</a:t>
            </a:r>
          </a:p>
        </p:txBody>
      </p:sp>
    </p:spTree>
    <p:extLst>
      <p:ext uri="{BB962C8B-B14F-4D97-AF65-F5344CB8AC3E}">
        <p14:creationId xmlns:p14="http://schemas.microsoft.com/office/powerpoint/2010/main" val="3290422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132" y="0"/>
            <a:ext cx="9333707" cy="795130"/>
          </a:xfrm>
        </p:spPr>
        <p:txBody>
          <a:bodyPr/>
          <a:lstStyle/>
          <a:p>
            <a:r>
              <a:rPr lang="en-US" dirty="0"/>
              <a:t>The Importance of ROI</a:t>
            </a:r>
          </a:p>
        </p:txBody>
      </p:sp>
      <p:sp>
        <p:nvSpPr>
          <p:cNvPr id="4" name="Content Placeholder 3"/>
          <p:cNvSpPr>
            <a:spLocks noGrp="1"/>
          </p:cNvSpPr>
          <p:nvPr>
            <p:ph sz="quarter" idx="11"/>
          </p:nvPr>
        </p:nvSpPr>
        <p:spPr>
          <a:xfrm>
            <a:off x="480132" y="1135925"/>
            <a:ext cx="11250613" cy="3468135"/>
          </a:xfrm>
        </p:spPr>
        <p:txBody>
          <a:bodyPr/>
          <a:lstStyle/>
          <a:p>
            <a:pPr>
              <a:spcBef>
                <a:spcPts val="1200"/>
              </a:spcBef>
            </a:pPr>
            <a:r>
              <a:rPr lang="en-US" dirty="0"/>
              <a:t>When requirements increase faster than available resources, decisions on how to allocate the resources among various programs and projects are required.  </a:t>
            </a:r>
          </a:p>
          <a:p>
            <a:pPr>
              <a:spcBef>
                <a:spcPts val="1200"/>
              </a:spcBef>
            </a:pPr>
            <a:r>
              <a:rPr lang="en-US" dirty="0"/>
              <a:t>Project and program managers must show why their systems are worthy of continuing or launching over another. </a:t>
            </a:r>
          </a:p>
          <a:p>
            <a:pPr>
              <a:spcBef>
                <a:spcPts val="1200"/>
              </a:spcBef>
            </a:pPr>
            <a:r>
              <a:rPr lang="en-US" dirty="0"/>
              <a:t>While many factors influence these important decisions, return on investment (ROI) should play a key role.</a:t>
            </a:r>
          </a:p>
          <a:p>
            <a:pPr>
              <a:spcBef>
                <a:spcPts val="1200"/>
              </a:spcBef>
            </a:pPr>
            <a:r>
              <a:rPr lang="en-US" dirty="0"/>
              <a:t>“You measure what you treasure!”</a:t>
            </a:r>
          </a:p>
        </p:txBody>
      </p:sp>
      <p:sp>
        <p:nvSpPr>
          <p:cNvPr id="3" name="TextBox 2">
            <a:extLst>
              <a:ext uri="{FF2B5EF4-FFF2-40B4-BE49-F238E27FC236}">
                <a16:creationId xmlns:a16="http://schemas.microsoft.com/office/drawing/2014/main" id="{76E90712-4DBB-4CCB-BBC1-6AC55D0BA246}"/>
              </a:ext>
            </a:extLst>
          </p:cNvPr>
          <p:cNvSpPr txBox="1"/>
          <p:nvPr/>
        </p:nvSpPr>
        <p:spPr>
          <a:xfrm>
            <a:off x="1549298" y="5091580"/>
            <a:ext cx="9112280" cy="1015663"/>
          </a:xfrm>
          <a:prstGeom prst="rect">
            <a:avLst/>
          </a:prstGeom>
          <a:solidFill>
            <a:srgbClr val="00CC00"/>
          </a:solidFill>
          <a:ln w="19050">
            <a:solidFill>
              <a:schemeClr val="tx1"/>
            </a:solidFill>
          </a:ln>
        </p:spPr>
        <p:txBody>
          <a:bodyPr wrap="square" rtlCol="0">
            <a:spAutoFit/>
          </a:bodyPr>
          <a:lstStyle/>
          <a:p>
            <a:pPr algn="ctr"/>
            <a:r>
              <a:rPr lang="en-US" sz="2000" dirty="0">
                <a:latin typeface="Roboto-Light"/>
              </a:rPr>
              <a:t>Advance warfighting readiness by increasing collective, </a:t>
            </a:r>
            <a:r>
              <a:rPr lang="en-US" sz="2000" b="1" i="1" dirty="0">
                <a:latin typeface="Roboto-Light"/>
              </a:rPr>
              <a:t>affordable</a:t>
            </a:r>
            <a:r>
              <a:rPr lang="en-US" sz="2000" dirty="0">
                <a:latin typeface="Roboto-Light"/>
              </a:rPr>
              <a:t>, interoperable M&amp;S enabled capabilities vital to air, space, and cyber power. </a:t>
            </a:r>
            <a:r>
              <a:rPr lang="en-US" sz="2000" dirty="0">
                <a:latin typeface="Roboto-Bold"/>
              </a:rPr>
              <a:t>DAF M&amp;S Mission</a:t>
            </a:r>
            <a:endParaRPr lang="en-US" sz="2000" dirty="0"/>
          </a:p>
        </p:txBody>
      </p:sp>
    </p:spTree>
    <p:extLst>
      <p:ext uri="{BB962C8B-B14F-4D97-AF65-F5344CB8AC3E}">
        <p14:creationId xmlns:p14="http://schemas.microsoft.com/office/powerpoint/2010/main" val="2072210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D958-02FA-1F40-0CE7-C29FA3D0562F}"/>
              </a:ext>
            </a:extLst>
          </p:cNvPr>
          <p:cNvSpPr>
            <a:spLocks noGrp="1"/>
          </p:cNvSpPr>
          <p:nvPr>
            <p:ph type="title"/>
          </p:nvPr>
        </p:nvSpPr>
        <p:spPr/>
        <p:txBody>
          <a:bodyPr/>
          <a:lstStyle/>
          <a:p>
            <a:r>
              <a:rPr lang="en-US" dirty="0"/>
              <a:t>Case Study - Cost</a:t>
            </a:r>
          </a:p>
        </p:txBody>
      </p:sp>
      <p:sp>
        <p:nvSpPr>
          <p:cNvPr id="3" name="Content Placeholder 2">
            <a:extLst>
              <a:ext uri="{FF2B5EF4-FFF2-40B4-BE49-F238E27FC236}">
                <a16:creationId xmlns:a16="http://schemas.microsoft.com/office/drawing/2014/main" id="{6E88A9CB-8749-C5DF-BE74-FB5C8516255D}"/>
              </a:ext>
            </a:extLst>
          </p:cNvPr>
          <p:cNvSpPr>
            <a:spLocks noGrp="1"/>
          </p:cNvSpPr>
          <p:nvPr>
            <p:ph sz="quarter" idx="11"/>
          </p:nvPr>
        </p:nvSpPr>
        <p:spPr>
          <a:xfrm>
            <a:off x="491283" y="1124773"/>
            <a:ext cx="10291946" cy="4852280"/>
          </a:xfrm>
        </p:spPr>
        <p:txBody>
          <a:bodyPr/>
          <a:lstStyle/>
          <a:p>
            <a:pPr>
              <a:spcBef>
                <a:spcPts val="1200"/>
              </a:spcBef>
            </a:pPr>
            <a:r>
              <a:rPr lang="en-US" dirty="0"/>
              <a:t>Simulationist or cost analyst must gather cost data</a:t>
            </a:r>
          </a:p>
          <a:p>
            <a:pPr>
              <a:spcBef>
                <a:spcPts val="1200"/>
              </a:spcBef>
            </a:pPr>
            <a:r>
              <a:rPr lang="en-US" dirty="0"/>
              <a:t>Travel costs, labor costs, cost for operational assets (aircraft, vehicles, </a:t>
            </a:r>
            <a:r>
              <a:rPr lang="en-US" dirty="0" err="1"/>
              <a:t>etc</a:t>
            </a:r>
            <a:r>
              <a:rPr lang="en-US" dirty="0"/>
              <a:t>) per hour, equipment, and communication line costs are required</a:t>
            </a:r>
          </a:p>
          <a:p>
            <a:pPr>
              <a:spcBef>
                <a:spcPts val="1200"/>
              </a:spcBef>
            </a:pPr>
            <a:r>
              <a:rPr lang="en-US" dirty="0"/>
              <a:t>Estimate number of hours operational assets used, travel days, and labor hours</a:t>
            </a:r>
          </a:p>
          <a:p>
            <a:pPr>
              <a:spcBef>
                <a:spcPts val="1200"/>
              </a:spcBef>
            </a:pPr>
            <a:r>
              <a:rPr lang="en-US" dirty="0"/>
              <a:t>Source of data is government/DoD documents for FY of exercise</a:t>
            </a:r>
          </a:p>
          <a:p>
            <a:pPr>
              <a:spcBef>
                <a:spcPts val="1200"/>
              </a:spcBef>
            </a:pPr>
            <a:r>
              <a:rPr lang="en-US" dirty="0"/>
              <a:t>Following cost data is illustrative only and is not taken from current DoD records</a:t>
            </a:r>
          </a:p>
        </p:txBody>
      </p:sp>
    </p:spTree>
    <p:extLst>
      <p:ext uri="{BB962C8B-B14F-4D97-AF65-F5344CB8AC3E}">
        <p14:creationId xmlns:p14="http://schemas.microsoft.com/office/powerpoint/2010/main" val="421758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D890F-AFA6-FBCE-E7F6-6A612ACDB7E2}"/>
              </a:ext>
            </a:extLst>
          </p:cNvPr>
          <p:cNvSpPr>
            <a:spLocks noGrp="1"/>
          </p:cNvSpPr>
          <p:nvPr>
            <p:ph type="title"/>
          </p:nvPr>
        </p:nvSpPr>
        <p:spPr/>
        <p:txBody>
          <a:bodyPr/>
          <a:lstStyle/>
          <a:p>
            <a:r>
              <a:rPr lang="en-US" dirty="0"/>
              <a:t>Case Study - Cost Data - I</a:t>
            </a:r>
          </a:p>
        </p:txBody>
      </p:sp>
      <p:graphicFrame>
        <p:nvGraphicFramePr>
          <p:cNvPr id="7" name="Content Placeholder 6">
            <a:extLst>
              <a:ext uri="{FF2B5EF4-FFF2-40B4-BE49-F238E27FC236}">
                <a16:creationId xmlns:a16="http://schemas.microsoft.com/office/drawing/2014/main" id="{5956C8E8-AA08-9713-010A-99DFD3D51446}"/>
              </a:ext>
            </a:extLst>
          </p:cNvPr>
          <p:cNvGraphicFramePr>
            <a:graphicFrameLocks noGrp="1"/>
          </p:cNvGraphicFramePr>
          <p:nvPr>
            <p:ph sz="quarter" idx="11"/>
            <p:extLst>
              <p:ext uri="{D42A27DB-BD31-4B8C-83A1-F6EECF244321}">
                <p14:modId xmlns:p14="http://schemas.microsoft.com/office/powerpoint/2010/main" val="3571650248"/>
              </p:ext>
            </p:extLst>
          </p:nvPr>
        </p:nvGraphicFramePr>
        <p:xfrm>
          <a:off x="4995746" y="866181"/>
          <a:ext cx="6712551" cy="5544564"/>
        </p:xfrm>
        <a:graphic>
          <a:graphicData uri="http://schemas.openxmlformats.org/drawingml/2006/table">
            <a:tbl>
              <a:tblPr bandRow="1"/>
              <a:tblGrid>
                <a:gridCol w="2598609">
                  <a:extLst>
                    <a:ext uri="{9D8B030D-6E8A-4147-A177-3AD203B41FA5}">
                      <a16:colId xmlns:a16="http://schemas.microsoft.com/office/drawing/2014/main" val="2406929640"/>
                    </a:ext>
                  </a:extLst>
                </a:gridCol>
                <a:gridCol w="1455703">
                  <a:extLst>
                    <a:ext uri="{9D8B030D-6E8A-4147-A177-3AD203B41FA5}">
                      <a16:colId xmlns:a16="http://schemas.microsoft.com/office/drawing/2014/main" val="154620180"/>
                    </a:ext>
                  </a:extLst>
                </a:gridCol>
                <a:gridCol w="1506554">
                  <a:extLst>
                    <a:ext uri="{9D8B030D-6E8A-4147-A177-3AD203B41FA5}">
                      <a16:colId xmlns:a16="http://schemas.microsoft.com/office/drawing/2014/main" val="4271950673"/>
                    </a:ext>
                  </a:extLst>
                </a:gridCol>
                <a:gridCol w="1151685">
                  <a:extLst>
                    <a:ext uri="{9D8B030D-6E8A-4147-A177-3AD203B41FA5}">
                      <a16:colId xmlns:a16="http://schemas.microsoft.com/office/drawing/2014/main" val="1803947420"/>
                    </a:ext>
                  </a:extLst>
                </a:gridCol>
              </a:tblGrid>
              <a:tr h="769316">
                <a:tc>
                  <a:txBody>
                    <a:bodyPr/>
                    <a:lstStyle/>
                    <a:p>
                      <a:pPr marL="0" marR="635" algn="ctr" eaLnBrk="0" hangingPunct="0">
                        <a:lnSpc>
                          <a:spcPct val="107000"/>
                        </a:lnSpc>
                        <a:spcBef>
                          <a:spcPts val="20"/>
                        </a:spcBef>
                        <a:spcAft>
                          <a:spcPts val="0"/>
                        </a:spcAft>
                      </a:pP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Cost Element</a:t>
                      </a:r>
                      <a:endParaRPr lang="en-US" sz="1200"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80"/>
                    </a:solidFill>
                  </a:tcPr>
                </a:tc>
                <a:tc>
                  <a:txBody>
                    <a:bodyPr/>
                    <a:lstStyle/>
                    <a:p>
                      <a:pPr marL="81915" marR="69850" indent="635" algn="ctr" eaLnBrk="0" hangingPunct="0">
                        <a:lnSpc>
                          <a:spcPts val="1150"/>
                        </a:lnSpc>
                        <a:spcBef>
                          <a:spcPts val="0"/>
                        </a:spcBef>
                        <a:spcAft>
                          <a:spcPts val="0"/>
                        </a:spcAft>
                      </a:pP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Alternative A – </a:t>
                      </a:r>
                      <a:r>
                        <a:rPr lang="en-US" sz="1200" b="1" spc="-10"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Traditional </a:t>
                      </a: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Distributed</a:t>
                      </a:r>
                      <a:r>
                        <a:rPr lang="en-US" sz="1200" b="1" spc="-70"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 </a:t>
                      </a: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M&amp;S</a:t>
                      </a:r>
                      <a:endParaRPr lang="en-US" sz="1200"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80"/>
                    </a:solidFill>
                  </a:tcPr>
                </a:tc>
                <a:tc>
                  <a:txBody>
                    <a:bodyPr/>
                    <a:lstStyle/>
                    <a:p>
                      <a:pPr marL="85725" marR="73025" algn="ctr" eaLnBrk="0" hangingPunct="0">
                        <a:lnSpc>
                          <a:spcPts val="1150"/>
                        </a:lnSpc>
                        <a:spcBef>
                          <a:spcPts val="0"/>
                        </a:spcBef>
                        <a:spcAft>
                          <a:spcPts val="0"/>
                        </a:spcAft>
                      </a:pP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Alternative B – </a:t>
                      </a:r>
                      <a:r>
                        <a:rPr lang="en-US" sz="1200" b="1" spc="-10"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Semi- </a:t>
                      </a: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Automated</a:t>
                      </a:r>
                      <a:r>
                        <a:rPr lang="en-US" sz="1200" b="1" spc="-70"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 </a:t>
                      </a: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M&amp;S</a:t>
                      </a:r>
                      <a:endParaRPr lang="en-US" sz="1200"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80"/>
                    </a:solidFill>
                  </a:tcPr>
                </a:tc>
                <a:tc>
                  <a:txBody>
                    <a:bodyPr/>
                    <a:lstStyle/>
                    <a:p>
                      <a:pPr marL="17780" marR="0" algn="ctr" eaLnBrk="0" hangingPunct="0">
                        <a:lnSpc>
                          <a:spcPct val="107000"/>
                        </a:lnSpc>
                        <a:spcBef>
                          <a:spcPts val="20"/>
                        </a:spcBef>
                        <a:spcAft>
                          <a:spcPts val="0"/>
                        </a:spcAft>
                      </a:pP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All Live Forces</a:t>
                      </a:r>
                      <a:endParaRPr lang="en-US" sz="1200"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80"/>
                    </a:solidFill>
                  </a:tcPr>
                </a:tc>
                <a:extLst>
                  <a:ext uri="{0D108BD9-81ED-4DB2-BD59-A6C34878D82A}">
                    <a16:rowId xmlns:a16="http://schemas.microsoft.com/office/drawing/2014/main" val="2550480260"/>
                  </a:ext>
                </a:extLst>
              </a:tr>
              <a:tr h="235506">
                <a:tc>
                  <a:txBody>
                    <a:bodyPr/>
                    <a:lstStyle/>
                    <a:p>
                      <a:pPr marL="59690" marR="0" eaLnBrk="0" hangingPunct="0">
                        <a:lnSpc>
                          <a:spcPts val="1060"/>
                        </a:lnSpc>
                        <a:spcBef>
                          <a:spcPts val="20"/>
                        </a:spcBef>
                        <a:spcAft>
                          <a:spcPts val="0"/>
                        </a:spcAft>
                      </a:pPr>
                      <a:r>
                        <a:rPr lang="en-US" sz="1100" b="1" spc="-10" dirty="0">
                          <a:effectLst/>
                          <a:latin typeface="Arial" panose="020B0604020202020204" pitchFamily="34" charset="0"/>
                          <a:ea typeface="Calibri" panose="020F0502020204030204" pitchFamily="34" charset="0"/>
                          <a:cs typeface="Times New Roman" panose="02020603050405020304" pitchFamily="18" charset="0"/>
                        </a:rPr>
                        <a:t>Hardware/Systems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7665882"/>
                  </a:ext>
                </a:extLst>
              </a:tr>
              <a:tr h="234228">
                <a:tc>
                  <a:txBody>
                    <a:bodyPr/>
                    <a:lstStyle/>
                    <a:p>
                      <a:pPr marL="234950" marR="0" eaLnBrk="0" hangingPunct="0">
                        <a:lnSpc>
                          <a:spcPts val="106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Computer for COP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905" algn="ctr" eaLnBrk="0" hangingPunct="0">
                        <a:lnSpc>
                          <a:spcPts val="1060"/>
                        </a:lnSpc>
                        <a:spcBef>
                          <a:spcPts val="0"/>
                        </a:spcBef>
                        <a:spcAft>
                          <a:spcPts val="0"/>
                        </a:spcAft>
                      </a:pPr>
                      <a:r>
                        <a:rPr lang="en-US" sz="1100" spc="-20">
                          <a:effectLst/>
                          <a:latin typeface="Arial" panose="020B0604020202020204" pitchFamily="34" charset="0"/>
                          <a:ea typeface="Calibri" panose="020F0502020204030204" pitchFamily="34" charset="0"/>
                          <a:cs typeface="Times New Roman" panose="02020603050405020304" pitchFamily="18" charset="0"/>
                        </a:rPr>
                        <a:t>$200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3597579"/>
                  </a:ext>
                </a:extLst>
              </a:tr>
              <a:tr h="314179">
                <a:tc>
                  <a:txBody>
                    <a:bodyPr/>
                    <a:lstStyle/>
                    <a:p>
                      <a:pPr marL="234950" marR="0" eaLnBrk="0" hangingPunct="0">
                        <a:lnSpc>
                          <a:spcPts val="106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Truck for Hostile Forces (Same for Each)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175" algn="ctr" eaLnBrk="0" hangingPunct="0">
                        <a:lnSpc>
                          <a:spcPts val="1060"/>
                        </a:lnSpc>
                        <a:spcBef>
                          <a:spcPts val="0"/>
                        </a:spcBef>
                        <a:spcAft>
                          <a:spcPts val="0"/>
                        </a:spcAft>
                      </a:pPr>
                      <a:r>
                        <a:rPr lang="en-US" sz="1100" spc="-20">
                          <a:effectLst/>
                          <a:latin typeface="Arial" panose="020B0604020202020204" pitchFamily="34" charset="0"/>
                          <a:ea typeface="Calibri" panose="020F0502020204030204" pitchFamily="34" charset="0"/>
                          <a:cs typeface="Times New Roman" panose="02020603050405020304" pitchFamily="18" charset="0"/>
                        </a:rPr>
                        <a:t>$800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810" algn="ctr" eaLnBrk="0" hangingPunct="0">
                        <a:lnSpc>
                          <a:spcPts val="1060"/>
                        </a:lnSpc>
                        <a:spcBef>
                          <a:spcPts val="0"/>
                        </a:spcBef>
                        <a:spcAft>
                          <a:spcPts val="0"/>
                        </a:spcAft>
                      </a:pPr>
                      <a:r>
                        <a:rPr lang="en-US" sz="1100" spc="-20">
                          <a:effectLst/>
                          <a:latin typeface="Arial" panose="020B0604020202020204" pitchFamily="34" charset="0"/>
                          <a:ea typeface="Calibri" panose="020F0502020204030204" pitchFamily="34" charset="0"/>
                          <a:cs typeface="Times New Roman" panose="02020603050405020304" pitchFamily="18" charset="0"/>
                        </a:rPr>
                        <a:t>$800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3810" algn="ctr" eaLnBrk="0" hangingPunct="0">
                        <a:lnSpc>
                          <a:spcPts val="1060"/>
                        </a:lnSpc>
                        <a:spcBef>
                          <a:spcPts val="0"/>
                        </a:spcBef>
                        <a:spcAft>
                          <a:spcPts val="0"/>
                        </a:spcAft>
                      </a:pPr>
                      <a:r>
                        <a:rPr lang="en-US" sz="1100" spc="-20">
                          <a:effectLst/>
                          <a:latin typeface="Arial" panose="020B0604020202020204" pitchFamily="34" charset="0"/>
                          <a:ea typeface="Calibri" panose="020F0502020204030204" pitchFamily="34" charset="0"/>
                          <a:cs typeface="Times New Roman" panose="02020603050405020304" pitchFamily="18" charset="0"/>
                        </a:rPr>
                        <a:t>$800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9563338"/>
                  </a:ext>
                </a:extLst>
              </a:tr>
              <a:tr h="314179">
                <a:tc>
                  <a:txBody>
                    <a:bodyPr/>
                    <a:lstStyle/>
                    <a:p>
                      <a:pPr marL="234950" marR="0" eaLnBrk="0" hangingPunct="0">
                        <a:lnSpc>
                          <a:spcPts val="106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Helicopter for Evading Force Insert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254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$320,000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$320,000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254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$320,000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0671689"/>
                  </a:ext>
                </a:extLst>
              </a:tr>
              <a:tr h="234228">
                <a:tc>
                  <a:txBody>
                    <a:bodyPr/>
                    <a:lstStyle/>
                    <a:p>
                      <a:pPr marL="234950" marR="0" eaLnBrk="0" hangingPunct="0">
                        <a:lnSpc>
                          <a:spcPts val="106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AWACS Aircraft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254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$1,600,000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1211972"/>
                  </a:ext>
                </a:extLst>
              </a:tr>
              <a:tr h="234228">
                <a:tc>
                  <a:txBody>
                    <a:bodyPr/>
                    <a:lstStyle/>
                    <a:p>
                      <a:pPr marL="200025" marR="0" eaLnBrk="0" hangingPunct="0">
                        <a:lnSpc>
                          <a:spcPts val="106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3 Fighter Aircraft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190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$2,400,000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4920708"/>
                  </a:ext>
                </a:extLst>
              </a:tr>
              <a:tr h="234228">
                <a:tc>
                  <a:txBody>
                    <a:bodyPr/>
                    <a:lstStyle/>
                    <a:p>
                      <a:pPr marL="200025" marR="0" eaLnBrk="0" hangingPunct="0">
                        <a:lnSpc>
                          <a:spcPts val="106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 Control and Reporting Center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$400,000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2851966"/>
                  </a:ext>
                </a:extLst>
              </a:tr>
              <a:tr h="235506">
                <a:tc>
                  <a:txBody>
                    <a:bodyPr/>
                    <a:lstStyle/>
                    <a:p>
                      <a:pPr marL="59690" marR="0" eaLnBrk="0" hangingPunct="0">
                        <a:lnSpc>
                          <a:spcPts val="1060"/>
                        </a:lnSpc>
                        <a:spcBef>
                          <a:spcPts val="20"/>
                        </a:spcBef>
                        <a:spcAft>
                          <a:spcPts val="0"/>
                        </a:spcAft>
                      </a:pPr>
                      <a:r>
                        <a:rPr lang="en-US" sz="1100" b="1" spc="-10">
                          <a:effectLst/>
                          <a:latin typeface="Arial" panose="020B0604020202020204" pitchFamily="34" charset="0"/>
                          <a:ea typeface="Calibri" panose="020F0502020204030204" pitchFamily="34" charset="0"/>
                          <a:cs typeface="Times New Roman" panose="02020603050405020304" pitchFamily="18" charset="0"/>
                        </a:rPr>
                        <a:t>Software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5980851"/>
                  </a:ext>
                </a:extLst>
              </a:tr>
              <a:tr h="234228">
                <a:tc>
                  <a:txBody>
                    <a:bodyPr/>
                    <a:lstStyle/>
                    <a:p>
                      <a:pPr marL="234950" marR="0" eaLnBrk="0" hangingPunct="0">
                        <a:lnSpc>
                          <a:spcPts val="106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Traditional Simulation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175" algn="ctr" eaLnBrk="0" hangingPunct="0">
                        <a:lnSpc>
                          <a:spcPts val="1060"/>
                        </a:lnSpc>
                        <a:spcBef>
                          <a:spcPts val="0"/>
                        </a:spcBef>
                        <a:spcAft>
                          <a:spcPts val="0"/>
                        </a:spcAft>
                      </a:pPr>
                      <a:r>
                        <a:rPr lang="en-US" sz="1100" spc="-50" dirty="0">
                          <a:effectLst/>
                          <a:latin typeface="Arial" panose="020B060402020202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175" algn="ctr" eaLnBrk="0" hangingPunct="0">
                        <a:lnSpc>
                          <a:spcPts val="1060"/>
                        </a:lnSpc>
                        <a:spcBef>
                          <a:spcPts val="0"/>
                        </a:spcBef>
                        <a:spcAft>
                          <a:spcPts val="0"/>
                        </a:spcAft>
                      </a:pPr>
                      <a:r>
                        <a:rPr lang="en-US" sz="1100" spc="-50" dirty="0">
                          <a:effectLst/>
                          <a:latin typeface="Arial" panose="020B060402020202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1905" algn="ctr" eaLnBrk="0" hangingPunct="0">
                        <a:lnSpc>
                          <a:spcPts val="1060"/>
                        </a:lnSpc>
                        <a:spcBef>
                          <a:spcPts val="0"/>
                        </a:spcBef>
                        <a:spcAft>
                          <a:spcPts val="0"/>
                        </a:spcAft>
                      </a:pPr>
                      <a:r>
                        <a:rPr lang="en-US" sz="1100" spc="-50">
                          <a:effectLst/>
                          <a:latin typeface="Arial" panose="020B0604020202020204" pitchFamily="34" charset="0"/>
                          <a:ea typeface="Calibri" panose="020F0502020204030204" pitchFamily="34"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6665998"/>
                  </a:ext>
                </a:extLst>
              </a:tr>
              <a:tr h="234228">
                <a:tc>
                  <a:txBody>
                    <a:bodyPr/>
                    <a:lstStyle/>
                    <a:p>
                      <a:pPr marL="234950" marR="0" eaLnBrk="0" hangingPunct="0">
                        <a:lnSpc>
                          <a:spcPts val="106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SAF Simulation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270" algn="ctr" eaLnBrk="0" hangingPunct="0">
                        <a:lnSpc>
                          <a:spcPts val="1060"/>
                        </a:lnSpc>
                        <a:spcBef>
                          <a:spcPts val="0"/>
                        </a:spcBef>
                        <a:spcAft>
                          <a:spcPts val="0"/>
                        </a:spcAft>
                      </a:pPr>
                      <a:r>
                        <a:rPr lang="en-US" sz="1100" spc="-50" dirty="0">
                          <a:effectLst/>
                          <a:latin typeface="Arial" panose="020B060402020202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270" algn="ctr" eaLnBrk="0" hangingPunct="0">
                        <a:lnSpc>
                          <a:spcPts val="1060"/>
                        </a:lnSpc>
                        <a:spcBef>
                          <a:spcPts val="0"/>
                        </a:spcBef>
                        <a:spcAft>
                          <a:spcPts val="0"/>
                        </a:spcAft>
                      </a:pPr>
                      <a:r>
                        <a:rPr lang="en-US" sz="1100" spc="-50" dirty="0">
                          <a:effectLst/>
                          <a:latin typeface="Arial" panose="020B060402020202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0" algn="ctr" eaLnBrk="0" hangingPunct="0">
                        <a:lnSpc>
                          <a:spcPts val="1060"/>
                        </a:lnSpc>
                        <a:spcBef>
                          <a:spcPts val="0"/>
                        </a:spcBef>
                        <a:spcAft>
                          <a:spcPts val="0"/>
                        </a:spcAft>
                      </a:pPr>
                      <a:r>
                        <a:rPr lang="en-US" sz="1100" spc="-50">
                          <a:effectLst/>
                          <a:latin typeface="Arial" panose="020B0604020202020204" pitchFamily="34" charset="0"/>
                          <a:ea typeface="Calibri" panose="020F0502020204030204" pitchFamily="34"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2544435"/>
                  </a:ext>
                </a:extLst>
              </a:tr>
              <a:tr h="235506">
                <a:tc>
                  <a:txBody>
                    <a:bodyPr/>
                    <a:lstStyle/>
                    <a:p>
                      <a:pPr marL="59690" marR="0" eaLnBrk="0" hangingPunct="0">
                        <a:lnSpc>
                          <a:spcPts val="1060"/>
                        </a:lnSpc>
                        <a:spcBef>
                          <a:spcPts val="20"/>
                        </a:spcBef>
                        <a:spcAft>
                          <a:spcPts val="0"/>
                        </a:spcAft>
                      </a:pPr>
                      <a:r>
                        <a:rPr lang="en-US" sz="1100" b="1" spc="-10">
                          <a:effectLst/>
                          <a:latin typeface="Arial" panose="020B0604020202020204" pitchFamily="34" charset="0"/>
                          <a:ea typeface="Calibri" panose="020F0502020204030204" pitchFamily="34" charset="0"/>
                          <a:cs typeface="Times New Roman" panose="02020603050405020304" pitchFamily="18" charset="0"/>
                        </a:rPr>
                        <a:t>Networks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3196029"/>
                  </a:ext>
                </a:extLst>
              </a:tr>
              <a:tr h="234228">
                <a:tc>
                  <a:txBody>
                    <a:bodyPr/>
                    <a:lstStyle/>
                    <a:p>
                      <a:pPr marL="234950" marR="0" eaLnBrk="0" hangingPunct="0">
                        <a:lnSpc>
                          <a:spcPts val="106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In Alaska ($1K per Hour)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508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$1,600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5715"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$1,600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5584365"/>
                  </a:ext>
                </a:extLst>
              </a:tr>
              <a:tr h="234228">
                <a:tc>
                  <a:txBody>
                    <a:bodyPr/>
                    <a:lstStyle/>
                    <a:p>
                      <a:pPr marL="200025" marR="0" eaLnBrk="0" hangingPunct="0">
                        <a:lnSpc>
                          <a:spcPts val="106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To/From Alaska ($2K/Hour/Center)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81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$8,000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2764994"/>
                  </a:ext>
                </a:extLst>
              </a:tr>
              <a:tr h="235506">
                <a:tc>
                  <a:txBody>
                    <a:bodyPr/>
                    <a:lstStyle/>
                    <a:p>
                      <a:pPr marL="59690" marR="0" eaLnBrk="0" hangingPunct="0">
                        <a:lnSpc>
                          <a:spcPts val="1060"/>
                        </a:lnSpc>
                        <a:spcBef>
                          <a:spcPts val="2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Facilities ($5K per Day/Structure)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2347434"/>
                  </a:ext>
                </a:extLst>
              </a:tr>
              <a:tr h="234228">
                <a:tc>
                  <a:txBody>
                    <a:bodyPr/>
                    <a:lstStyle/>
                    <a:p>
                      <a:pPr marL="200025" marR="0" eaLnBrk="0" hangingPunct="0">
                        <a:lnSpc>
                          <a:spcPts val="106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Alaska Simulation Center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254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175"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$5,000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2540"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$5000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326886"/>
                  </a:ext>
                </a:extLst>
              </a:tr>
              <a:tr h="234228">
                <a:tc>
                  <a:txBody>
                    <a:bodyPr/>
                    <a:lstStyle/>
                    <a:p>
                      <a:pPr marL="200025" marR="0" eaLnBrk="0" hangingPunct="0">
                        <a:lnSpc>
                          <a:spcPts val="106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Simulation Building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254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0569437"/>
                  </a:ext>
                </a:extLst>
              </a:tr>
              <a:tr h="234228">
                <a:tc>
                  <a:txBody>
                    <a:bodyPr/>
                    <a:lstStyle/>
                    <a:p>
                      <a:pPr marL="200025" marR="0" eaLnBrk="0" hangingPunct="0">
                        <a:lnSpc>
                          <a:spcPts val="106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Simulation Building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254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0953868"/>
                  </a:ext>
                </a:extLst>
              </a:tr>
              <a:tr h="314179">
                <a:tc>
                  <a:txBody>
                    <a:bodyPr/>
                    <a:lstStyle/>
                    <a:p>
                      <a:pPr marL="200025" marR="0" eaLnBrk="0" hangingPunct="0">
                        <a:lnSpc>
                          <a:spcPts val="106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Aircrew &amp; Ground Support Building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254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1905"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$5000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3238674"/>
                  </a:ext>
                </a:extLst>
              </a:tr>
              <a:tr h="314179">
                <a:tc>
                  <a:txBody>
                    <a:bodyPr/>
                    <a:lstStyle/>
                    <a:p>
                      <a:pPr marL="200025" marR="0" eaLnBrk="0" hangingPunct="0">
                        <a:lnSpc>
                          <a:spcPts val="106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Aircrew &amp; Ground Support Building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2540"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$5000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3055099"/>
                  </a:ext>
                </a:extLst>
              </a:tr>
            </a:tbl>
          </a:graphicData>
        </a:graphic>
      </p:graphicFrame>
      <p:sp>
        <p:nvSpPr>
          <p:cNvPr id="8" name="TextBox 7">
            <a:extLst>
              <a:ext uri="{FF2B5EF4-FFF2-40B4-BE49-F238E27FC236}">
                <a16:creationId xmlns:a16="http://schemas.microsoft.com/office/drawing/2014/main" id="{6F3820BF-1DAB-4F2E-92CB-9E78282F97E6}"/>
              </a:ext>
            </a:extLst>
          </p:cNvPr>
          <p:cNvSpPr txBox="1"/>
          <p:nvPr/>
        </p:nvSpPr>
        <p:spPr>
          <a:xfrm>
            <a:off x="483705" y="1278768"/>
            <a:ext cx="4188656" cy="2985433"/>
          </a:xfrm>
          <a:prstGeom prst="rect">
            <a:avLst/>
          </a:prstGeom>
          <a:noFill/>
        </p:spPr>
        <p:txBody>
          <a:bodyPr wrap="square" rtlCol="0">
            <a:spAutoFit/>
          </a:bodyPr>
          <a:lstStyle/>
          <a:p>
            <a:pPr marL="457200" indent="-457200">
              <a:spcBef>
                <a:spcPts val="1200"/>
              </a:spcBef>
              <a:buFont typeface="Wingdings" panose="05000000000000000000" pitchFamily="2" charset="2"/>
              <a:buChar char="Ø"/>
            </a:pPr>
            <a:r>
              <a:rPr lang="en-US" sz="2800" dirty="0">
                <a:latin typeface="Arial Narrow" panose="020B0606020202030204" pitchFamily="34" charset="0"/>
              </a:rPr>
              <a:t>Partial list of Costs</a:t>
            </a:r>
          </a:p>
          <a:p>
            <a:pPr marL="457200" indent="-457200">
              <a:spcBef>
                <a:spcPts val="1200"/>
              </a:spcBef>
              <a:buFont typeface="Wingdings" panose="05000000000000000000" pitchFamily="2" charset="2"/>
              <a:buChar char="Ø"/>
            </a:pPr>
            <a:r>
              <a:rPr lang="en-US" sz="2800" dirty="0">
                <a:latin typeface="Arial Narrow" panose="020B0606020202030204" pitchFamily="34" charset="0"/>
              </a:rPr>
              <a:t>Costs are illustrative only</a:t>
            </a:r>
          </a:p>
          <a:p>
            <a:pPr marL="457200" indent="-457200">
              <a:spcBef>
                <a:spcPts val="1200"/>
              </a:spcBef>
              <a:buFont typeface="Wingdings" panose="05000000000000000000" pitchFamily="2" charset="2"/>
              <a:buChar char="Ø"/>
            </a:pPr>
            <a:r>
              <a:rPr lang="en-US" sz="2800" dirty="0">
                <a:latin typeface="Arial Narrow" panose="020B0606020202030204" pitchFamily="34" charset="0"/>
              </a:rPr>
              <a:t>Actual costs would need to be extracted from DoD documents for the FY of the exercise</a:t>
            </a:r>
          </a:p>
        </p:txBody>
      </p:sp>
    </p:spTree>
    <p:extLst>
      <p:ext uri="{BB962C8B-B14F-4D97-AF65-F5344CB8AC3E}">
        <p14:creationId xmlns:p14="http://schemas.microsoft.com/office/powerpoint/2010/main" val="1204980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BB2E-E461-37B7-8D7F-F06EEA40D184}"/>
              </a:ext>
            </a:extLst>
          </p:cNvPr>
          <p:cNvSpPr>
            <a:spLocks noGrp="1"/>
          </p:cNvSpPr>
          <p:nvPr>
            <p:ph type="title"/>
          </p:nvPr>
        </p:nvSpPr>
        <p:spPr/>
        <p:txBody>
          <a:bodyPr/>
          <a:lstStyle/>
          <a:p>
            <a:r>
              <a:rPr lang="en-US" dirty="0"/>
              <a:t>Case Study - Cost Data - II</a:t>
            </a:r>
          </a:p>
        </p:txBody>
      </p:sp>
      <p:graphicFrame>
        <p:nvGraphicFramePr>
          <p:cNvPr id="4" name="Content Placeholder 3">
            <a:extLst>
              <a:ext uri="{FF2B5EF4-FFF2-40B4-BE49-F238E27FC236}">
                <a16:creationId xmlns:a16="http://schemas.microsoft.com/office/drawing/2014/main" id="{F872F745-9AAD-FD35-145F-6401F0B73726}"/>
              </a:ext>
            </a:extLst>
          </p:cNvPr>
          <p:cNvGraphicFramePr>
            <a:graphicFrameLocks noGrp="1"/>
          </p:cNvGraphicFramePr>
          <p:nvPr>
            <p:ph sz="quarter" idx="11"/>
            <p:extLst>
              <p:ext uri="{D42A27DB-BD31-4B8C-83A1-F6EECF244321}">
                <p14:modId xmlns:p14="http://schemas.microsoft.com/office/powerpoint/2010/main" val="2133230715"/>
              </p:ext>
            </p:extLst>
          </p:nvPr>
        </p:nvGraphicFramePr>
        <p:xfrm>
          <a:off x="5542156" y="955633"/>
          <a:ext cx="6147998" cy="5288399"/>
        </p:xfrm>
        <a:graphic>
          <a:graphicData uri="http://schemas.openxmlformats.org/drawingml/2006/table">
            <a:tbl>
              <a:tblPr/>
              <a:tblGrid>
                <a:gridCol w="2210109">
                  <a:extLst>
                    <a:ext uri="{9D8B030D-6E8A-4147-A177-3AD203B41FA5}">
                      <a16:colId xmlns:a16="http://schemas.microsoft.com/office/drawing/2014/main" val="476298413"/>
                    </a:ext>
                  </a:extLst>
                </a:gridCol>
                <a:gridCol w="1445307">
                  <a:extLst>
                    <a:ext uri="{9D8B030D-6E8A-4147-A177-3AD203B41FA5}">
                      <a16:colId xmlns:a16="http://schemas.microsoft.com/office/drawing/2014/main" val="1827970765"/>
                    </a:ext>
                  </a:extLst>
                </a:gridCol>
                <a:gridCol w="1433778">
                  <a:extLst>
                    <a:ext uri="{9D8B030D-6E8A-4147-A177-3AD203B41FA5}">
                      <a16:colId xmlns:a16="http://schemas.microsoft.com/office/drawing/2014/main" val="1634499200"/>
                    </a:ext>
                  </a:extLst>
                </a:gridCol>
                <a:gridCol w="1058804">
                  <a:extLst>
                    <a:ext uri="{9D8B030D-6E8A-4147-A177-3AD203B41FA5}">
                      <a16:colId xmlns:a16="http://schemas.microsoft.com/office/drawing/2014/main" val="2216642341"/>
                    </a:ext>
                  </a:extLst>
                </a:gridCol>
              </a:tblGrid>
              <a:tr h="836256">
                <a:tc>
                  <a:txBody>
                    <a:bodyPr/>
                    <a:lstStyle/>
                    <a:p>
                      <a:pPr marL="0" marR="635" algn="ctr" eaLnBrk="0" hangingPunct="0">
                        <a:lnSpc>
                          <a:spcPct val="107000"/>
                        </a:lnSpc>
                        <a:spcBef>
                          <a:spcPts val="20"/>
                        </a:spcBef>
                        <a:spcAft>
                          <a:spcPts val="0"/>
                        </a:spcAft>
                      </a:pP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Cost Element</a:t>
                      </a:r>
                      <a:endParaRPr lang="en-US" sz="1200"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80"/>
                    </a:solidFill>
                  </a:tcPr>
                </a:tc>
                <a:tc>
                  <a:txBody>
                    <a:bodyPr/>
                    <a:lstStyle/>
                    <a:p>
                      <a:pPr marL="81915" marR="69850" indent="635" algn="ctr" eaLnBrk="0" hangingPunct="0">
                        <a:lnSpc>
                          <a:spcPts val="1150"/>
                        </a:lnSpc>
                        <a:spcBef>
                          <a:spcPts val="0"/>
                        </a:spcBef>
                        <a:spcAft>
                          <a:spcPts val="0"/>
                        </a:spcAft>
                      </a:pP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Alternative A – </a:t>
                      </a:r>
                      <a:r>
                        <a:rPr lang="en-US" sz="1200" b="1" spc="-10"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Traditional </a:t>
                      </a: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Distributed</a:t>
                      </a:r>
                      <a:r>
                        <a:rPr lang="en-US" sz="1200" b="1" spc="-70"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 </a:t>
                      </a: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M&amp;S</a:t>
                      </a:r>
                      <a:endParaRPr lang="en-US" sz="1200"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80"/>
                    </a:solidFill>
                  </a:tcPr>
                </a:tc>
                <a:tc>
                  <a:txBody>
                    <a:bodyPr/>
                    <a:lstStyle/>
                    <a:p>
                      <a:pPr marL="85725" marR="73025" algn="ctr" eaLnBrk="0" hangingPunct="0">
                        <a:lnSpc>
                          <a:spcPts val="1150"/>
                        </a:lnSpc>
                        <a:spcBef>
                          <a:spcPts val="0"/>
                        </a:spcBef>
                        <a:spcAft>
                          <a:spcPts val="0"/>
                        </a:spcAft>
                      </a:pP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Alternative B – </a:t>
                      </a:r>
                      <a:r>
                        <a:rPr lang="en-US" sz="1200" b="1" spc="-10"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Semi- </a:t>
                      </a: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Automated</a:t>
                      </a:r>
                      <a:r>
                        <a:rPr lang="en-US" sz="1200" b="1" spc="-70"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 </a:t>
                      </a: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M&amp;S</a:t>
                      </a:r>
                      <a:endParaRPr lang="en-US" sz="1200"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80"/>
                    </a:solidFill>
                  </a:tcPr>
                </a:tc>
                <a:tc>
                  <a:txBody>
                    <a:bodyPr/>
                    <a:lstStyle/>
                    <a:p>
                      <a:pPr marL="17780" marR="0" algn="ctr" eaLnBrk="0" hangingPunct="0">
                        <a:lnSpc>
                          <a:spcPct val="107000"/>
                        </a:lnSpc>
                        <a:spcBef>
                          <a:spcPts val="20"/>
                        </a:spcBef>
                        <a:spcAft>
                          <a:spcPts val="0"/>
                        </a:spcAft>
                      </a:pP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All Live Forces</a:t>
                      </a:r>
                      <a:endParaRPr lang="en-US" sz="1200"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80"/>
                    </a:solidFill>
                  </a:tcPr>
                </a:tc>
                <a:extLst>
                  <a:ext uri="{0D108BD9-81ED-4DB2-BD59-A6C34878D82A}">
                    <a16:rowId xmlns:a16="http://schemas.microsoft.com/office/drawing/2014/main" val="3625386623"/>
                  </a:ext>
                </a:extLst>
              </a:tr>
              <a:tr h="279554">
                <a:tc>
                  <a:txBody>
                    <a:bodyPr/>
                    <a:lstStyle/>
                    <a:p>
                      <a:pPr marL="59690" marR="0" eaLnBrk="0" hangingPunct="0">
                        <a:lnSpc>
                          <a:spcPts val="1060"/>
                        </a:lnSpc>
                        <a:spcBef>
                          <a:spcPts val="2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People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0969232"/>
                  </a:ext>
                </a:extLst>
              </a:tr>
              <a:tr h="278036">
                <a:tc>
                  <a:txBody>
                    <a:bodyPr/>
                    <a:lstStyle/>
                    <a:p>
                      <a:pPr marL="200025" marR="0" eaLnBrk="0" hangingPunct="0">
                        <a:lnSpc>
                          <a:spcPts val="106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Evading Crewmembers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90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$20,100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90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$20,100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254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$20,100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7092525"/>
                  </a:ext>
                </a:extLst>
              </a:tr>
              <a:tr h="278036">
                <a:tc>
                  <a:txBody>
                    <a:bodyPr/>
                    <a:lstStyle/>
                    <a:p>
                      <a:pPr marL="200025" marR="0" eaLnBrk="0" hangingPunct="0">
                        <a:lnSpc>
                          <a:spcPts val="106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Hostile Forces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$40,200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$40,200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381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$40,200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9424264"/>
                  </a:ext>
                </a:extLst>
              </a:tr>
              <a:tr h="278036">
                <a:tc>
                  <a:txBody>
                    <a:bodyPr/>
                    <a:lstStyle/>
                    <a:p>
                      <a:pPr marL="200025" marR="0" eaLnBrk="0" hangingPunct="0">
                        <a:lnSpc>
                          <a:spcPts val="106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SAF Simulation Training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90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$40,200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5905530"/>
                  </a:ext>
                </a:extLst>
              </a:tr>
              <a:tr h="278036">
                <a:tc>
                  <a:txBody>
                    <a:bodyPr/>
                    <a:lstStyle/>
                    <a:p>
                      <a:pPr marL="200025" marR="0" eaLnBrk="0" hangingPunct="0">
                        <a:lnSpc>
                          <a:spcPts val="106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CSAR Team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905"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$134,000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$134,000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254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$134,000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7561044"/>
                  </a:ext>
                </a:extLst>
              </a:tr>
              <a:tr h="278036">
                <a:tc>
                  <a:txBody>
                    <a:bodyPr/>
                    <a:lstStyle/>
                    <a:p>
                      <a:pPr marL="200025" marR="0" eaLnBrk="0" hangingPunct="0">
                        <a:lnSpc>
                          <a:spcPts val="106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AWACS Team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635"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$67,000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90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$67,000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$67,000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2199241"/>
                  </a:ext>
                </a:extLst>
              </a:tr>
              <a:tr h="278036">
                <a:tc>
                  <a:txBody>
                    <a:bodyPr/>
                    <a:lstStyle/>
                    <a:p>
                      <a:pPr marL="200025" marR="0" eaLnBrk="0" hangingPunct="0">
                        <a:lnSpc>
                          <a:spcPts val="106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 Pilot Each in 3 Fighter Sims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270"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$20,100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254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$20,100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381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$20,100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7930268"/>
                  </a:ext>
                </a:extLst>
              </a:tr>
              <a:tr h="278036">
                <a:tc>
                  <a:txBody>
                    <a:bodyPr/>
                    <a:lstStyle/>
                    <a:p>
                      <a:pPr marL="200025" marR="0" eaLnBrk="0" hangingPunct="0">
                        <a:lnSpc>
                          <a:spcPts val="106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Simulation Staff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63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$670,000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27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$20,100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6625370"/>
                  </a:ext>
                </a:extLst>
              </a:tr>
              <a:tr h="278036">
                <a:tc>
                  <a:txBody>
                    <a:bodyPr/>
                    <a:lstStyle/>
                    <a:p>
                      <a:pPr marL="200025" marR="0" eaLnBrk="0" hangingPunct="0">
                        <a:lnSpc>
                          <a:spcPts val="106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Planning Conference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810"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$335,000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$67,000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$335,000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0800412"/>
                  </a:ext>
                </a:extLst>
              </a:tr>
              <a:tr h="278036">
                <a:tc>
                  <a:txBody>
                    <a:bodyPr/>
                    <a:lstStyle/>
                    <a:p>
                      <a:pPr marL="200025" marR="0" eaLnBrk="0" hangingPunct="0">
                        <a:lnSpc>
                          <a:spcPts val="106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Planning Conference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81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$335,000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175"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$67,000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$335,000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6725775"/>
                  </a:ext>
                </a:extLst>
              </a:tr>
              <a:tr h="278036">
                <a:tc>
                  <a:txBody>
                    <a:bodyPr/>
                    <a:lstStyle/>
                    <a:p>
                      <a:pPr marL="165100" marR="0" eaLnBrk="0" hangingPunct="0">
                        <a:lnSpc>
                          <a:spcPts val="106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Rescue Helicopter Crewmembers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81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$33,500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810"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$33,500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$33,500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8513935"/>
                  </a:ext>
                </a:extLst>
              </a:tr>
              <a:tr h="278036">
                <a:tc>
                  <a:txBody>
                    <a:bodyPr/>
                    <a:lstStyle/>
                    <a:p>
                      <a:pPr marL="165100" marR="0" eaLnBrk="0" hangingPunct="0">
                        <a:lnSpc>
                          <a:spcPts val="106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Ground Support for Live Assets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90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$40,200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2540"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$40,200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254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$321,600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7914425"/>
                  </a:ext>
                </a:extLst>
              </a:tr>
              <a:tr h="279554">
                <a:tc>
                  <a:txBody>
                    <a:bodyPr/>
                    <a:lstStyle/>
                    <a:p>
                      <a:pPr marL="59690" marR="0" eaLnBrk="0" hangingPunct="0">
                        <a:lnSpc>
                          <a:spcPts val="1060"/>
                        </a:lnSpc>
                        <a:spcBef>
                          <a:spcPts val="2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Products and Procedures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2498250"/>
                  </a:ext>
                </a:extLst>
              </a:tr>
              <a:tr h="278036">
                <a:tc>
                  <a:txBody>
                    <a:bodyPr/>
                    <a:lstStyle/>
                    <a:p>
                      <a:pPr marL="165100" marR="0" eaLnBrk="0" hangingPunct="0">
                        <a:lnSpc>
                          <a:spcPts val="106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SAF Database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905"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$50,000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5136983"/>
                  </a:ext>
                </a:extLst>
              </a:tr>
              <a:tr h="274796">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4173892"/>
                  </a:ext>
                </a:extLst>
              </a:tr>
              <a:tr h="279554">
                <a:tc>
                  <a:txBody>
                    <a:bodyPr/>
                    <a:lstStyle/>
                    <a:p>
                      <a:pPr marL="59690" marR="0" eaLnBrk="0" hangingPunct="0">
                        <a:lnSpc>
                          <a:spcPts val="1060"/>
                        </a:lnSpc>
                        <a:spcBef>
                          <a:spcPts val="2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Total Cost (Current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0" algn="ctr" eaLnBrk="0" hangingPunct="0">
                        <a:lnSpc>
                          <a:spcPts val="108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$2,045,500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270" algn="ctr" eaLnBrk="0" hangingPunct="0">
                        <a:lnSpc>
                          <a:spcPts val="108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$932,000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1270" algn="ctr" eaLnBrk="0" hangingPunct="0">
                        <a:lnSpc>
                          <a:spcPts val="108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$6,042,300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0712727"/>
                  </a:ext>
                </a:extLst>
              </a:tr>
            </a:tbl>
          </a:graphicData>
        </a:graphic>
      </p:graphicFrame>
      <p:sp>
        <p:nvSpPr>
          <p:cNvPr id="5" name="TextBox 4">
            <a:extLst>
              <a:ext uri="{FF2B5EF4-FFF2-40B4-BE49-F238E27FC236}">
                <a16:creationId xmlns:a16="http://schemas.microsoft.com/office/drawing/2014/main" id="{ACC700C0-BBB1-D271-0DD6-3DD77DBD00AD}"/>
              </a:ext>
            </a:extLst>
          </p:cNvPr>
          <p:cNvSpPr txBox="1"/>
          <p:nvPr/>
        </p:nvSpPr>
        <p:spPr>
          <a:xfrm>
            <a:off x="369001" y="1400447"/>
            <a:ext cx="4704805" cy="3139321"/>
          </a:xfrm>
          <a:prstGeom prst="rect">
            <a:avLst/>
          </a:prstGeom>
          <a:noFill/>
        </p:spPr>
        <p:txBody>
          <a:bodyPr wrap="square" rtlCol="0">
            <a:spAutoFit/>
          </a:bodyPr>
          <a:lstStyle/>
          <a:p>
            <a:pPr marL="457200" indent="-457200">
              <a:spcBef>
                <a:spcPts val="1200"/>
              </a:spcBef>
              <a:buFont typeface="Wingdings" panose="05000000000000000000" pitchFamily="2" charset="2"/>
              <a:buChar char="Ø"/>
            </a:pPr>
            <a:r>
              <a:rPr lang="en-US" sz="2800" dirty="0">
                <a:latin typeface="Arial Narrow" panose="020B0606020202030204" pitchFamily="34" charset="0"/>
              </a:rPr>
              <a:t>Partial list of Costs - Part II</a:t>
            </a:r>
          </a:p>
          <a:p>
            <a:pPr marL="457200" indent="-457200">
              <a:spcBef>
                <a:spcPts val="1200"/>
              </a:spcBef>
              <a:buFont typeface="Wingdings" panose="05000000000000000000" pitchFamily="2" charset="2"/>
              <a:buChar char="Ø"/>
            </a:pPr>
            <a:r>
              <a:rPr lang="en-US" sz="2800" dirty="0">
                <a:latin typeface="Arial Narrow" panose="020B0606020202030204" pitchFamily="34" charset="0"/>
              </a:rPr>
              <a:t>Costs are illustrative only</a:t>
            </a:r>
          </a:p>
          <a:p>
            <a:pPr marL="457200" indent="-457200">
              <a:spcBef>
                <a:spcPts val="1200"/>
              </a:spcBef>
              <a:buFont typeface="Wingdings" panose="05000000000000000000" pitchFamily="2" charset="2"/>
              <a:buChar char="Ø"/>
            </a:pPr>
            <a:r>
              <a:rPr lang="en-US" sz="2800" dirty="0">
                <a:latin typeface="Arial Narrow" panose="020B0606020202030204" pitchFamily="34" charset="0"/>
              </a:rPr>
              <a:t>Actual costs would need to be extracted from DoD documents for the FY of the exercise</a:t>
            </a:r>
          </a:p>
          <a:p>
            <a:pPr marL="457200" indent="-457200">
              <a:spcBef>
                <a:spcPts val="1200"/>
              </a:spcBef>
              <a:buFont typeface="Wingdings" panose="05000000000000000000" pitchFamily="2" charset="2"/>
              <a:buChar char="Ø"/>
            </a:pPr>
            <a:r>
              <a:rPr lang="en-US" sz="2800" dirty="0">
                <a:latin typeface="Arial Narrow" panose="020B0606020202030204" pitchFamily="34" charset="0"/>
              </a:rPr>
              <a:t>Totals included in this table</a:t>
            </a:r>
          </a:p>
        </p:txBody>
      </p:sp>
    </p:spTree>
    <p:extLst>
      <p:ext uri="{BB962C8B-B14F-4D97-AF65-F5344CB8AC3E}">
        <p14:creationId xmlns:p14="http://schemas.microsoft.com/office/powerpoint/2010/main" val="557375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CC4C8-5180-9F4F-79EB-6BFFADC61915}"/>
              </a:ext>
            </a:extLst>
          </p:cNvPr>
          <p:cNvSpPr>
            <a:spLocks noGrp="1"/>
          </p:cNvSpPr>
          <p:nvPr>
            <p:ph type="title"/>
          </p:nvPr>
        </p:nvSpPr>
        <p:spPr/>
        <p:txBody>
          <a:bodyPr/>
          <a:lstStyle/>
          <a:p>
            <a:r>
              <a:rPr lang="en-US" dirty="0"/>
              <a:t>Case Study - Results</a:t>
            </a:r>
          </a:p>
        </p:txBody>
      </p:sp>
      <p:sp>
        <p:nvSpPr>
          <p:cNvPr id="5" name="Content Placeholder 4">
            <a:extLst>
              <a:ext uri="{FF2B5EF4-FFF2-40B4-BE49-F238E27FC236}">
                <a16:creationId xmlns:a16="http://schemas.microsoft.com/office/drawing/2014/main" id="{1136CAE3-3758-0486-34A6-D628FA1044FF}"/>
              </a:ext>
            </a:extLst>
          </p:cNvPr>
          <p:cNvSpPr>
            <a:spLocks noGrp="1"/>
          </p:cNvSpPr>
          <p:nvPr>
            <p:ph sz="quarter" idx="11"/>
          </p:nvPr>
        </p:nvSpPr>
        <p:spPr>
          <a:xfrm>
            <a:off x="491283" y="1269741"/>
            <a:ext cx="10035467" cy="4763070"/>
          </a:xfrm>
        </p:spPr>
        <p:txBody>
          <a:bodyPr/>
          <a:lstStyle/>
          <a:p>
            <a:pPr>
              <a:spcBef>
                <a:spcPts val="1200"/>
              </a:spcBef>
              <a:buSzPct val="100000"/>
            </a:pPr>
            <a:r>
              <a:rPr lang="en-US" dirty="0"/>
              <a:t>Semi-automated simulation</a:t>
            </a:r>
          </a:p>
          <a:p>
            <a:pPr marL="914400" lvl="1" indent="-457200">
              <a:spcBef>
                <a:spcPts val="1200"/>
              </a:spcBef>
            </a:pPr>
            <a:r>
              <a:rPr lang="en-US" dirty="0"/>
              <a:t>Lowest cost</a:t>
            </a:r>
          </a:p>
          <a:p>
            <a:pPr marL="914400" lvl="1" indent="-457200">
              <a:spcBef>
                <a:spcPts val="1200"/>
              </a:spcBef>
            </a:pPr>
            <a:r>
              <a:rPr lang="en-US" dirty="0"/>
              <a:t>Trained cadre of simulation operators for future events</a:t>
            </a:r>
          </a:p>
          <a:p>
            <a:pPr marL="914400" lvl="1" indent="-457200">
              <a:spcBef>
                <a:spcPts val="1200"/>
              </a:spcBef>
            </a:pPr>
            <a:r>
              <a:rPr lang="en-US" dirty="0"/>
              <a:t>Leave behind database – accelerates time-line for follow-on events</a:t>
            </a:r>
          </a:p>
          <a:p>
            <a:pPr marL="914400" lvl="1" indent="-457200">
              <a:spcBef>
                <a:spcPts val="1200"/>
              </a:spcBef>
            </a:pPr>
            <a:r>
              <a:rPr lang="en-US" dirty="0"/>
              <a:t>Less risk due to lack of long-haul distribution requirements</a:t>
            </a:r>
          </a:p>
          <a:p>
            <a:pPr marL="914400" lvl="1" indent="-457200">
              <a:spcBef>
                <a:spcPts val="1200"/>
              </a:spcBef>
            </a:pPr>
            <a:r>
              <a:rPr lang="en-US" dirty="0"/>
              <a:t>Hard to quantify last three benefits</a:t>
            </a:r>
          </a:p>
        </p:txBody>
      </p:sp>
    </p:spTree>
    <p:extLst>
      <p:ext uri="{BB962C8B-B14F-4D97-AF65-F5344CB8AC3E}">
        <p14:creationId xmlns:p14="http://schemas.microsoft.com/office/powerpoint/2010/main" val="3478481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A9B04-9AD7-BB56-6469-94017E985F31}"/>
              </a:ext>
            </a:extLst>
          </p:cNvPr>
          <p:cNvSpPr>
            <a:spLocks noGrp="1"/>
          </p:cNvSpPr>
          <p:nvPr>
            <p:ph type="title"/>
          </p:nvPr>
        </p:nvSpPr>
        <p:spPr/>
        <p:txBody>
          <a:bodyPr/>
          <a:lstStyle/>
          <a:p>
            <a:r>
              <a:rPr lang="en-US" dirty="0"/>
              <a:t>Case Study - ROI Calculations</a:t>
            </a:r>
          </a:p>
        </p:txBody>
      </p:sp>
      <p:grpSp>
        <p:nvGrpSpPr>
          <p:cNvPr id="4" name="Group 9">
            <a:extLst>
              <a:ext uri="{FF2B5EF4-FFF2-40B4-BE49-F238E27FC236}">
                <a16:creationId xmlns:a16="http://schemas.microsoft.com/office/drawing/2014/main" id="{358CF7F5-4310-297B-71E0-50FA26192559}"/>
              </a:ext>
            </a:extLst>
          </p:cNvPr>
          <p:cNvGrpSpPr>
            <a:grpSpLocks/>
          </p:cNvGrpSpPr>
          <p:nvPr/>
        </p:nvGrpSpPr>
        <p:grpSpPr bwMode="auto">
          <a:xfrm>
            <a:off x="670034" y="3079937"/>
            <a:ext cx="7737787" cy="1114425"/>
            <a:chOff x="1169" y="1013"/>
            <a:chExt cx="2145" cy="702"/>
          </a:xfrm>
          <a:solidFill>
            <a:schemeClr val="accent5">
              <a:lumMod val="25000"/>
            </a:schemeClr>
          </a:solidFill>
        </p:grpSpPr>
        <p:sp>
          <p:nvSpPr>
            <p:cNvPr id="5" name="Rectangle 10">
              <a:extLst>
                <a:ext uri="{FF2B5EF4-FFF2-40B4-BE49-F238E27FC236}">
                  <a16:creationId xmlns:a16="http://schemas.microsoft.com/office/drawing/2014/main" id="{7EA6B58F-B899-5D05-7085-4EC05F92C161}"/>
                </a:ext>
              </a:extLst>
            </p:cNvPr>
            <p:cNvSpPr>
              <a:spLocks noChangeArrowheads="1"/>
            </p:cNvSpPr>
            <p:nvPr/>
          </p:nvSpPr>
          <p:spPr bwMode="auto">
            <a:xfrm>
              <a:off x="1169" y="1013"/>
              <a:ext cx="2145" cy="702"/>
            </a:xfrm>
            <a:prstGeom prst="rect">
              <a:avLst/>
            </a:prstGeom>
            <a:grpFill/>
            <a:ln>
              <a:noFill/>
            </a:ln>
            <a:effectLst>
              <a:outerShdw dist="53882" dir="2700000" algn="ctr" rotWithShape="0">
                <a:srgbClr val="B2B2B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alt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6" name="Rectangle 11">
              <a:extLst>
                <a:ext uri="{FF2B5EF4-FFF2-40B4-BE49-F238E27FC236}">
                  <a16:creationId xmlns:a16="http://schemas.microsoft.com/office/drawing/2014/main" id="{917DEA87-277E-FF17-AAD3-0E89C08CDEFA}"/>
                </a:ext>
              </a:extLst>
            </p:cNvPr>
            <p:cNvSpPr>
              <a:spLocks noChangeArrowheads="1"/>
            </p:cNvSpPr>
            <p:nvPr/>
          </p:nvSpPr>
          <p:spPr bwMode="auto">
            <a:xfrm>
              <a:off x="1169" y="1214"/>
              <a:ext cx="686" cy="250"/>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1" u="none" strike="noStrike" kern="0" cap="none" spc="0" normalizeH="0" baseline="0" noProof="0" dirty="0">
                  <a:ln>
                    <a:noFill/>
                  </a:ln>
                  <a:solidFill>
                    <a:srgbClr val="FFFFFF"/>
                  </a:solidFill>
                  <a:effectLst/>
                  <a:uLnTx/>
                  <a:uFillTx/>
                  <a:latin typeface="Arial Black" panose="020B0A04020102020204" pitchFamily="34" charset="0"/>
                </a:rPr>
                <a:t>Comparative ROI = </a:t>
              </a:r>
            </a:p>
          </p:txBody>
        </p:sp>
        <p:sp>
          <p:nvSpPr>
            <p:cNvPr id="7" name="Rectangle 12">
              <a:extLst>
                <a:ext uri="{FF2B5EF4-FFF2-40B4-BE49-F238E27FC236}">
                  <a16:creationId xmlns:a16="http://schemas.microsoft.com/office/drawing/2014/main" id="{FD992E76-F085-576C-1425-049B364F616C}"/>
                </a:ext>
              </a:extLst>
            </p:cNvPr>
            <p:cNvSpPr>
              <a:spLocks noChangeArrowheads="1"/>
            </p:cNvSpPr>
            <p:nvPr/>
          </p:nvSpPr>
          <p:spPr bwMode="auto">
            <a:xfrm>
              <a:off x="2082" y="1094"/>
              <a:ext cx="1069" cy="250"/>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000" i="1" u="none" strike="noStrike" kern="0" cap="none" spc="0" normalizeH="0" baseline="0" noProof="0" dirty="0">
                  <a:ln>
                    <a:noFill/>
                  </a:ln>
                  <a:solidFill>
                    <a:schemeClr val="bg1"/>
                  </a:solidFill>
                  <a:effectLst/>
                  <a:uLnTx/>
                  <a:uFillTx/>
                  <a:latin typeface="Arial Black" panose="020B0A04020102020204" pitchFamily="34" charset="0"/>
                </a:rPr>
                <a:t>(Other Alt Cost – Best Alt Cost)</a:t>
              </a:r>
            </a:p>
          </p:txBody>
        </p:sp>
        <p:sp>
          <p:nvSpPr>
            <p:cNvPr id="8" name="Line 13">
              <a:extLst>
                <a:ext uri="{FF2B5EF4-FFF2-40B4-BE49-F238E27FC236}">
                  <a16:creationId xmlns:a16="http://schemas.microsoft.com/office/drawing/2014/main" id="{15374ABA-6DDA-FD53-EC01-8451CD4D6B5F}"/>
                </a:ext>
              </a:extLst>
            </p:cNvPr>
            <p:cNvSpPr>
              <a:spLocks noChangeShapeType="1"/>
            </p:cNvSpPr>
            <p:nvPr/>
          </p:nvSpPr>
          <p:spPr bwMode="auto">
            <a:xfrm>
              <a:off x="2021" y="1384"/>
              <a:ext cx="1191" cy="6"/>
            </a:xfrm>
            <a:prstGeom prst="line">
              <a:avLst/>
            </a:prstGeom>
            <a:grpFill/>
            <a:ln w="2857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9" name="Rectangle 14">
              <a:extLst>
                <a:ext uri="{FF2B5EF4-FFF2-40B4-BE49-F238E27FC236}">
                  <a16:creationId xmlns:a16="http://schemas.microsoft.com/office/drawing/2014/main" id="{06DA472E-98B5-36FE-ECA0-1510AFDE2083}"/>
                </a:ext>
              </a:extLst>
            </p:cNvPr>
            <p:cNvSpPr>
              <a:spLocks noChangeArrowheads="1"/>
            </p:cNvSpPr>
            <p:nvPr/>
          </p:nvSpPr>
          <p:spPr bwMode="auto">
            <a:xfrm>
              <a:off x="2362" y="1404"/>
              <a:ext cx="480" cy="250"/>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000" i="1" u="none" strike="noStrike" kern="0" cap="none" spc="0" normalizeH="0" baseline="0" noProof="0" dirty="0">
                  <a:ln>
                    <a:noFill/>
                  </a:ln>
                  <a:solidFill>
                    <a:schemeClr val="bg1"/>
                  </a:solidFill>
                  <a:effectLst/>
                  <a:uLnTx/>
                  <a:uFillTx/>
                  <a:latin typeface="Arial Black" panose="020B0A04020102020204" pitchFamily="34" charset="0"/>
                </a:rPr>
                <a:t>Best Alt Cost</a:t>
              </a:r>
            </a:p>
          </p:txBody>
        </p:sp>
      </p:grpSp>
      <p:sp>
        <p:nvSpPr>
          <p:cNvPr id="10" name="Content Placeholder 9">
            <a:extLst>
              <a:ext uri="{FF2B5EF4-FFF2-40B4-BE49-F238E27FC236}">
                <a16:creationId xmlns:a16="http://schemas.microsoft.com/office/drawing/2014/main" id="{23F9D082-2619-076D-C1EF-0FD8D8BB317B}"/>
              </a:ext>
            </a:extLst>
          </p:cNvPr>
          <p:cNvSpPr txBox="1">
            <a:spLocks noGrp="1"/>
          </p:cNvSpPr>
          <p:nvPr>
            <p:ph sz="quarter" idx="11"/>
          </p:nvPr>
        </p:nvSpPr>
        <p:spPr>
          <a:xfrm>
            <a:off x="238540" y="954727"/>
            <a:ext cx="8726556" cy="1938992"/>
          </a:xfrm>
          <a:prstGeom prst="rect">
            <a:avLst/>
          </a:prstGeom>
          <a:noFill/>
        </p:spPr>
        <p:txBody>
          <a:bodyPr wrap="square" rtlCol="0">
            <a:spAutoFit/>
          </a:bodyPr>
          <a:lstStyle/>
          <a:p>
            <a:pPr marL="457200" indent="-457200">
              <a:spcBef>
                <a:spcPts val="1200"/>
              </a:spcBef>
              <a:buSzPct val="100000"/>
              <a:buFont typeface="Wingdings" panose="05000000000000000000" pitchFamily="2" charset="2"/>
              <a:buChar char="Ø"/>
            </a:pPr>
            <a:r>
              <a:rPr lang="en-US" dirty="0">
                <a:latin typeface="Arial Narrow" panose="020B0606020202030204" pitchFamily="34" charset="0"/>
              </a:rPr>
              <a:t>ROI Calculations</a:t>
            </a:r>
          </a:p>
          <a:p>
            <a:pPr marL="914400" lvl="1" indent="-457200">
              <a:spcBef>
                <a:spcPts val="1200"/>
              </a:spcBef>
              <a:buSzPct val="125000"/>
              <a:buFont typeface="Wingdings" panose="05000000000000000000" pitchFamily="2" charset="2"/>
              <a:buChar char="§"/>
            </a:pPr>
            <a:r>
              <a:rPr lang="en-US" dirty="0">
                <a:latin typeface="Arial Narrow" panose="020B0606020202030204" pitchFamily="34" charset="0"/>
              </a:rPr>
              <a:t>Since benefit is similar in all alternatives and the benefit is difficult to compute, comparative ROI will be assessed</a:t>
            </a:r>
          </a:p>
          <a:p>
            <a:pPr marL="914400" lvl="1" indent="-457200">
              <a:spcBef>
                <a:spcPts val="1200"/>
              </a:spcBef>
              <a:buSzPct val="125000"/>
              <a:buFont typeface="Wingdings" panose="05000000000000000000" pitchFamily="2" charset="2"/>
              <a:buChar char="§"/>
            </a:pPr>
            <a:r>
              <a:rPr lang="en-US" dirty="0">
                <a:latin typeface="Arial Narrow" panose="020B0606020202030204" pitchFamily="34" charset="0"/>
              </a:rPr>
              <a:t>Compare best cost alternative to other alternatives</a:t>
            </a:r>
            <a:endParaRPr lang="en-US" sz="2000" dirty="0">
              <a:latin typeface="Arial Narrow" panose="020B0606020202030204" pitchFamily="34"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63BEE2C-B4F8-36E5-3D16-EED367E99C67}"/>
                  </a:ext>
                </a:extLst>
              </p:cNvPr>
              <p:cNvSpPr txBox="1"/>
              <p:nvPr/>
            </p:nvSpPr>
            <p:spPr>
              <a:xfrm>
                <a:off x="670034" y="4329820"/>
                <a:ext cx="8186525" cy="774186"/>
              </a:xfrm>
              <a:prstGeom prst="rect">
                <a:avLst/>
              </a:prstGeom>
              <a:noFill/>
            </p:spPr>
            <p:txBody>
              <a:bodyPr wrap="square" rtlCol="0">
                <a:spAutoFit/>
              </a:bodyPr>
              <a:lstStyle/>
              <a:p>
                <a:r>
                  <a:rPr lang="en-US" sz="2400" dirty="0">
                    <a:latin typeface="Arial Narrow" panose="020B0606020202030204" pitchFamily="34" charset="0"/>
                  </a:rPr>
                  <a:t>ROI</a:t>
                </a:r>
                <a:r>
                  <a:rPr lang="en-US" sz="2400" baseline="-25000" dirty="0">
                    <a:latin typeface="Arial Narrow" panose="020B0606020202030204" pitchFamily="34" charset="0"/>
                  </a:rPr>
                  <a:t>B</a:t>
                </a:r>
                <a:r>
                  <a:rPr lang="en-US" sz="2800" baseline="-25000" dirty="0">
                    <a:latin typeface="Arial Narrow" panose="020B0606020202030204" pitchFamily="34" charset="0"/>
                  </a:rPr>
                  <a:t> </a:t>
                </a:r>
                <a:r>
                  <a:rPr lang="en-US" sz="2400" baseline="-25000" dirty="0">
                    <a:latin typeface="Arial Narrow" panose="020B0606020202030204" pitchFamily="34" charset="0"/>
                  </a:rPr>
                  <a:t>to A</a:t>
                </a:r>
                <a:r>
                  <a:rPr lang="en-US" sz="2800" baseline="-25000" dirty="0">
                    <a:latin typeface="Arial Narrow" panose="020B0606020202030204" pitchFamily="34" charset="0"/>
                  </a:rPr>
                  <a:t> </a:t>
                </a:r>
                <a:r>
                  <a:rPr lang="en-US" sz="2400" dirty="0">
                    <a:latin typeface="Arial Narrow" panose="020B0606020202030204" pitchFamily="34" charset="0"/>
                  </a:rPr>
                  <a:t>=</a:t>
                </a:r>
                <a:r>
                  <a:rPr lang="en-US" sz="2800" dirty="0">
                    <a:latin typeface="Arial Narrow" panose="020B0606020202030204" pitchFamily="34" charset="0"/>
                  </a:rPr>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𝐶𝑜𝑠𝑡</m:t>
                            </m:r>
                          </m:e>
                          <m:sub>
                            <m:r>
                              <a:rPr lang="en-US" sz="2800" b="0" i="1" smtClean="0">
                                <a:latin typeface="Cambria Math" panose="02040503050406030204" pitchFamily="18" charset="0"/>
                              </a:rPr>
                              <m:t>𝐴</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𝐶𝑜𝑠𝑡</m:t>
                            </m:r>
                          </m:e>
                          <m:sub>
                            <m:r>
                              <a:rPr lang="en-US" sz="2800" b="0" i="1" smtClean="0">
                                <a:latin typeface="Cambria Math" panose="02040503050406030204" pitchFamily="18" charset="0"/>
                              </a:rPr>
                              <m:t>𝐵</m:t>
                            </m:r>
                          </m:sub>
                        </m:sSub>
                        <m:r>
                          <a:rPr lang="en-US" sz="2800" b="0" i="1" smtClean="0">
                            <a:latin typeface="Cambria Math" panose="02040503050406030204" pitchFamily="18" charset="0"/>
                          </a:rPr>
                          <m:t>)</m:t>
                        </m:r>
                      </m:num>
                      <m:den>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𝐶𝑜𝑠𝑡</m:t>
                            </m:r>
                          </m:e>
                          <m:sub>
                            <m:r>
                              <a:rPr lang="en-US" sz="2800" b="0" i="1" smtClean="0">
                                <a:latin typeface="Cambria Math" panose="02040503050406030204" pitchFamily="18" charset="0"/>
                              </a:rPr>
                              <m:t>𝐵</m:t>
                            </m:r>
                          </m:sub>
                        </m:sSub>
                      </m:den>
                    </m:f>
                  </m:oMath>
                </a14:m>
                <a:r>
                  <a:rPr lang="en-US" sz="2800" dirty="0">
                    <a:latin typeface="Arial Narrow" panose="020B0606020202030204" pitchFamily="34" charset="0"/>
                  </a:rPr>
                  <a:t> </a:t>
                </a:r>
                <a:r>
                  <a:rPr lang="en-US" sz="2400" dirty="0">
                    <a:latin typeface="Arial Narrow" panose="020B0606020202030204" pitchFamily="34" charset="0"/>
                  </a:rPr>
                  <a:t>=</a:t>
                </a:r>
                <a:r>
                  <a:rPr lang="en-US" sz="2800" dirty="0">
                    <a:latin typeface="Arial Narrow" panose="020B0606020202030204" pitchFamily="34" charset="0"/>
                  </a:rPr>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2,045,500 −932,000</m:t>
                        </m:r>
                      </m:num>
                      <m:den>
                        <m:r>
                          <a:rPr lang="en-US" sz="2800" b="0" i="1" smtClean="0">
                            <a:latin typeface="Cambria Math" panose="02040503050406030204" pitchFamily="18" charset="0"/>
                          </a:rPr>
                          <m:t>932,000</m:t>
                        </m:r>
                      </m:den>
                    </m:f>
                  </m:oMath>
                </a14:m>
                <a:r>
                  <a:rPr lang="en-US" sz="2800" dirty="0">
                    <a:latin typeface="Arial Narrow" panose="020B0606020202030204" pitchFamily="34" charset="0"/>
                  </a:rPr>
                  <a:t> </a:t>
                </a:r>
                <a:r>
                  <a:rPr lang="en-US" sz="2400" dirty="0">
                    <a:latin typeface="Arial Narrow" panose="020B0606020202030204" pitchFamily="34" charset="0"/>
                  </a:rPr>
                  <a:t>=</a:t>
                </a:r>
                <a:r>
                  <a:rPr lang="en-US" sz="2800" dirty="0">
                    <a:latin typeface="Arial Narrow" panose="020B0606020202030204" pitchFamily="34" charset="0"/>
                  </a:rPr>
                  <a:t> </a:t>
                </a:r>
                <a:r>
                  <a:rPr lang="en-US" sz="2400" dirty="0">
                    <a:latin typeface="Arial Narrow" panose="020B0606020202030204" pitchFamily="34" charset="0"/>
                  </a:rPr>
                  <a:t>1.19 or 119%</a:t>
                </a:r>
              </a:p>
            </p:txBody>
          </p:sp>
        </mc:Choice>
        <mc:Fallback xmlns="">
          <p:sp>
            <p:nvSpPr>
              <p:cNvPr id="11" name="TextBox 10">
                <a:extLst>
                  <a:ext uri="{FF2B5EF4-FFF2-40B4-BE49-F238E27FC236}">
                    <a16:creationId xmlns:a16="http://schemas.microsoft.com/office/drawing/2014/main" id="{D63BEE2C-B4F8-36E5-3D16-EED367E99C67}"/>
                  </a:ext>
                </a:extLst>
              </p:cNvPr>
              <p:cNvSpPr txBox="1">
                <a:spLocks noRot="1" noChangeAspect="1" noMove="1" noResize="1" noEditPoints="1" noAdjustHandles="1" noChangeArrowheads="1" noChangeShapeType="1" noTextEdit="1"/>
              </p:cNvSpPr>
              <p:nvPr/>
            </p:nvSpPr>
            <p:spPr>
              <a:xfrm>
                <a:off x="670034" y="4329820"/>
                <a:ext cx="8186525" cy="774186"/>
              </a:xfrm>
              <a:prstGeom prst="rect">
                <a:avLst/>
              </a:prstGeom>
              <a:blipFill>
                <a:blip r:embed="rId2"/>
                <a:stretch>
                  <a:fillRect l="-11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D5AF17E-87B2-C49D-3427-42FEEAD44092}"/>
                  </a:ext>
                </a:extLst>
              </p:cNvPr>
              <p:cNvSpPr txBox="1"/>
              <p:nvPr/>
            </p:nvSpPr>
            <p:spPr>
              <a:xfrm>
                <a:off x="670034" y="5387009"/>
                <a:ext cx="7964040" cy="774186"/>
              </a:xfrm>
              <a:prstGeom prst="rect">
                <a:avLst/>
              </a:prstGeom>
              <a:noFill/>
            </p:spPr>
            <p:txBody>
              <a:bodyPr wrap="none" rtlCol="0">
                <a:spAutoFit/>
              </a:bodyPr>
              <a:lstStyle/>
              <a:p>
                <a:r>
                  <a:rPr lang="en-US" sz="2400" dirty="0">
                    <a:latin typeface="Arial Narrow" panose="020B0606020202030204" pitchFamily="34" charset="0"/>
                  </a:rPr>
                  <a:t>ROI</a:t>
                </a:r>
                <a:r>
                  <a:rPr lang="en-US" sz="2400" baseline="-25000" dirty="0">
                    <a:latin typeface="Arial Narrow" panose="020B0606020202030204" pitchFamily="34" charset="0"/>
                  </a:rPr>
                  <a:t>B to C</a:t>
                </a:r>
                <a:r>
                  <a:rPr lang="en-US" sz="3200" baseline="-25000" dirty="0">
                    <a:latin typeface="Arial Narrow" panose="020B0606020202030204" pitchFamily="34" charset="0"/>
                  </a:rPr>
                  <a:t> </a:t>
                </a:r>
                <a:r>
                  <a:rPr lang="en-US" sz="2400" dirty="0">
                    <a:latin typeface="Arial Narrow" panose="020B0606020202030204" pitchFamily="34" charset="0"/>
                  </a:rPr>
                  <a:t>=</a:t>
                </a:r>
                <a:r>
                  <a:rPr lang="en-US" sz="3200" dirty="0">
                    <a:latin typeface="Arial Narrow" panose="020B0606020202030204" pitchFamily="34" charset="0"/>
                  </a:rPr>
                  <a:t> </a:t>
                </a:r>
                <a14:m>
                  <m:oMath xmlns:m="http://schemas.openxmlformats.org/officeDocument/2006/math">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𝐶𝑜𝑠𝑡</m:t>
                            </m:r>
                          </m:e>
                          <m:sub>
                            <m:r>
                              <a:rPr lang="en-US" sz="2800" b="0" i="1" smtClean="0">
                                <a:latin typeface="Cambria Math" panose="02040503050406030204" pitchFamily="18" charset="0"/>
                                <a:ea typeface="Cambria Math" panose="02040503050406030204" pitchFamily="18" charset="0"/>
                              </a:rPr>
                              <m:t>𝐶</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𝐶𝑜𝑠𝑡</m:t>
                            </m:r>
                          </m:e>
                          <m:sub>
                            <m:r>
                              <a:rPr lang="en-US" sz="2800" b="0" i="1" smtClean="0">
                                <a:latin typeface="Cambria Math" panose="02040503050406030204" pitchFamily="18" charset="0"/>
                                <a:ea typeface="Cambria Math" panose="02040503050406030204" pitchFamily="18" charset="0"/>
                              </a:rPr>
                              <m:t>𝐵</m:t>
                            </m:r>
                          </m:sub>
                        </m:sSub>
                        <m:r>
                          <a:rPr lang="en-US" sz="2800" b="0" i="1" smtClean="0">
                            <a:latin typeface="Cambria Math" panose="02040503050406030204" pitchFamily="18" charset="0"/>
                            <a:ea typeface="Cambria Math" panose="02040503050406030204" pitchFamily="18" charset="0"/>
                          </a:rPr>
                          <m:t>)</m:t>
                        </m:r>
                      </m:num>
                      <m:den>
                        <m:sSub>
                          <m:sSubPr>
                            <m:ctrlPr>
                              <a:rPr lang="en-US" sz="280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𝐶𝑜𝑠𝑡</m:t>
                            </m:r>
                          </m:e>
                          <m:sub>
                            <m:r>
                              <a:rPr lang="en-US" sz="2800" b="0" i="1" smtClean="0">
                                <a:latin typeface="Cambria Math" panose="02040503050406030204" pitchFamily="18" charset="0"/>
                                <a:ea typeface="Cambria Math" panose="02040503050406030204" pitchFamily="18" charset="0"/>
                              </a:rPr>
                              <m:t>𝐵</m:t>
                            </m:r>
                          </m:sub>
                        </m:sSub>
                      </m:den>
                    </m:f>
                  </m:oMath>
                </a14:m>
                <a:r>
                  <a:rPr lang="en-US" sz="2800" dirty="0">
                    <a:latin typeface="Cambria Math" panose="02040503050406030204" pitchFamily="18" charset="0"/>
                    <a:ea typeface="Cambria Math" panose="02040503050406030204" pitchFamily="18" charset="0"/>
                  </a:rPr>
                  <a:t> </a:t>
                </a:r>
                <a:r>
                  <a:rPr lang="en-US" sz="2400" dirty="0">
                    <a:latin typeface="Arial Narrow" panose="020B0606020202030204" pitchFamily="34" charset="0"/>
                    <a:ea typeface="Cambria Math" panose="02040503050406030204" pitchFamily="18" charset="0"/>
                  </a:rPr>
                  <a:t>=</a:t>
                </a:r>
                <a:r>
                  <a:rPr lang="en-US" sz="2800" dirty="0">
                    <a:latin typeface="Cambria Math" panose="02040503050406030204" pitchFamily="18" charset="0"/>
                    <a:ea typeface="Cambria Math" panose="02040503050406030204" pitchFamily="18" charset="0"/>
                  </a:rPr>
                  <a:t> </a:t>
                </a:r>
                <a14:m>
                  <m:oMath xmlns:m="http://schemas.openxmlformats.org/officeDocument/2006/math">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6,042,300 −932,000</m:t>
                        </m:r>
                      </m:num>
                      <m:den>
                        <m:r>
                          <a:rPr lang="en-US" sz="2800" b="0" i="1" smtClean="0">
                            <a:latin typeface="Cambria Math" panose="02040503050406030204" pitchFamily="18" charset="0"/>
                            <a:ea typeface="Cambria Math" panose="02040503050406030204" pitchFamily="18" charset="0"/>
                          </a:rPr>
                          <m:t>932,000</m:t>
                        </m:r>
                      </m:den>
                    </m:f>
                  </m:oMath>
                </a14:m>
                <a:r>
                  <a:rPr lang="en-US" sz="2800" dirty="0">
                    <a:latin typeface="Cambria Math" panose="02040503050406030204" pitchFamily="18" charset="0"/>
                    <a:ea typeface="Cambria Math" panose="02040503050406030204" pitchFamily="18" charset="0"/>
                  </a:rPr>
                  <a:t> </a:t>
                </a:r>
                <a:r>
                  <a:rPr lang="en-US" sz="2400" dirty="0">
                    <a:latin typeface="Arial Narrow" panose="020B0606020202030204" pitchFamily="34" charset="0"/>
                  </a:rPr>
                  <a:t>=</a:t>
                </a:r>
                <a:r>
                  <a:rPr lang="en-US" sz="3200" dirty="0">
                    <a:latin typeface="Arial Narrow" panose="020B0606020202030204" pitchFamily="34" charset="0"/>
                  </a:rPr>
                  <a:t> </a:t>
                </a:r>
                <a:r>
                  <a:rPr lang="en-US" sz="2400" dirty="0">
                    <a:latin typeface="Arial Narrow" panose="020B0606020202030204" pitchFamily="34" charset="0"/>
                  </a:rPr>
                  <a:t>5.48 or 548%</a:t>
                </a:r>
              </a:p>
            </p:txBody>
          </p:sp>
        </mc:Choice>
        <mc:Fallback xmlns="">
          <p:sp>
            <p:nvSpPr>
              <p:cNvPr id="12" name="TextBox 11">
                <a:extLst>
                  <a:ext uri="{FF2B5EF4-FFF2-40B4-BE49-F238E27FC236}">
                    <a16:creationId xmlns:a16="http://schemas.microsoft.com/office/drawing/2014/main" id="{2D5AF17E-87B2-C49D-3427-42FEEAD44092}"/>
                  </a:ext>
                </a:extLst>
              </p:cNvPr>
              <p:cNvSpPr txBox="1">
                <a:spLocks noRot="1" noChangeAspect="1" noMove="1" noResize="1" noEditPoints="1" noAdjustHandles="1" noChangeArrowheads="1" noChangeShapeType="1" noTextEdit="1"/>
              </p:cNvSpPr>
              <p:nvPr/>
            </p:nvSpPr>
            <p:spPr>
              <a:xfrm>
                <a:off x="670034" y="5387009"/>
                <a:ext cx="7964040" cy="774186"/>
              </a:xfrm>
              <a:prstGeom prst="rect">
                <a:avLst/>
              </a:prstGeom>
              <a:blipFill>
                <a:blip r:embed="rId3"/>
                <a:stretch>
                  <a:fillRect l="-1225"/>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A8C56AC6-F8A2-4F76-8273-494C658417A3}"/>
              </a:ext>
            </a:extLst>
          </p:cNvPr>
          <p:cNvSpPr txBox="1"/>
          <p:nvPr/>
        </p:nvSpPr>
        <p:spPr>
          <a:xfrm>
            <a:off x="9006644" y="1329470"/>
            <a:ext cx="2694697" cy="4154984"/>
          </a:xfrm>
          <a:prstGeom prst="rect">
            <a:avLst/>
          </a:prstGeom>
          <a:solidFill>
            <a:schemeClr val="accent5">
              <a:lumMod val="25000"/>
            </a:schemeClr>
          </a:solidFill>
          <a:ln w="19050">
            <a:solidFill>
              <a:schemeClr val="tx1"/>
            </a:solidFill>
          </a:ln>
          <a:effectLst>
            <a:outerShdw blurRad="50800" dist="38100" dir="8100000" algn="tr" rotWithShape="0">
              <a:prstClr val="black">
                <a:alpha val="40000"/>
              </a:prstClr>
            </a:outerShdw>
          </a:effectLst>
        </p:spPr>
        <p:txBody>
          <a:bodyPr wrap="square" rtlCol="0">
            <a:spAutoFit/>
          </a:bodyPr>
          <a:lstStyle/>
          <a:p>
            <a:pPr algn="ctr"/>
            <a:r>
              <a:rPr lang="en-US" sz="2200" b="1" dirty="0">
                <a:solidFill>
                  <a:schemeClr val="bg1"/>
                </a:solidFill>
                <a:latin typeface="Arial Narrow" panose="020B0606020202030204" pitchFamily="34" charset="0"/>
              </a:rPr>
              <a:t>Decision Maker/Stakeholder may set a threshold which has to be met to attempt an alternative that is different than standard; for example, perhaps 50% or higher. In this case Comparative ROI is very high and worth trying a new method.</a:t>
            </a:r>
          </a:p>
        </p:txBody>
      </p:sp>
    </p:spTree>
    <p:extLst>
      <p:ext uri="{BB962C8B-B14F-4D97-AF65-F5344CB8AC3E}">
        <p14:creationId xmlns:p14="http://schemas.microsoft.com/office/powerpoint/2010/main" val="3077441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7DE70-6DE1-A1AA-3BB1-973787C0DF16}"/>
              </a:ext>
            </a:extLst>
          </p:cNvPr>
          <p:cNvSpPr>
            <a:spLocks noGrp="1"/>
          </p:cNvSpPr>
          <p:nvPr>
            <p:ph type="title"/>
          </p:nvPr>
        </p:nvSpPr>
        <p:spPr/>
        <p:txBody>
          <a:bodyPr/>
          <a:lstStyle/>
          <a:p>
            <a:r>
              <a:rPr lang="en-US" dirty="0"/>
              <a:t>Case Study - Decision</a:t>
            </a:r>
          </a:p>
        </p:txBody>
      </p:sp>
      <p:pic>
        <p:nvPicPr>
          <p:cNvPr id="4" name="Picture 2">
            <a:extLst>
              <a:ext uri="{FF2B5EF4-FFF2-40B4-BE49-F238E27FC236}">
                <a16:creationId xmlns:a16="http://schemas.microsoft.com/office/drawing/2014/main" id="{9931F1DC-B574-1F56-40BD-5AAD4028021A}"/>
              </a:ext>
            </a:extLst>
          </p:cNvPr>
          <p:cNvPicPr>
            <a:picLocks noGrp="1" noChangeAspect="1" noChangeArrowheads="1"/>
          </p:cNvPicPr>
          <p:nvPr>
            <p:ph sz="quarter" idx="11"/>
          </p:nvPr>
        </p:nvPicPr>
        <p:blipFill>
          <a:blip r:embed="rId2" cstate="print">
            <a:extLst>
              <a:ext uri="{28A0092B-C50C-407E-A947-70E740481C1C}">
                <a14:useLocalDpi xmlns:a14="http://schemas.microsoft.com/office/drawing/2010/main" val="0"/>
              </a:ext>
            </a:extLst>
          </a:blip>
          <a:srcRect/>
          <a:stretch>
            <a:fillRect/>
          </a:stretch>
        </p:blipFill>
        <p:spPr bwMode="auto">
          <a:xfrm>
            <a:off x="4505595" y="1230557"/>
            <a:ext cx="7070179" cy="245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7D78E3A-582F-04E1-AD09-E7EE036969FB}"/>
              </a:ext>
            </a:extLst>
          </p:cNvPr>
          <p:cNvSpPr txBox="1"/>
          <p:nvPr/>
        </p:nvSpPr>
        <p:spPr>
          <a:xfrm>
            <a:off x="303991" y="1333395"/>
            <a:ext cx="3889369" cy="3693319"/>
          </a:xfrm>
          <a:prstGeom prst="rect">
            <a:avLst/>
          </a:prstGeom>
          <a:noFill/>
        </p:spPr>
        <p:txBody>
          <a:bodyPr wrap="square" rtlCol="0">
            <a:spAutoFit/>
          </a:bodyPr>
          <a:lstStyle/>
          <a:p>
            <a:pPr marL="457200" indent="-457200">
              <a:spcBef>
                <a:spcPts val="1200"/>
              </a:spcBef>
              <a:buFont typeface="Wingdings" panose="05000000000000000000" pitchFamily="2" charset="2"/>
              <a:buChar char="Ø"/>
            </a:pPr>
            <a:r>
              <a:rPr lang="en-US" sz="2800" dirty="0">
                <a:latin typeface="Arial Narrow" panose="020B0606020202030204" pitchFamily="34" charset="0"/>
              </a:rPr>
              <a:t>Choose Alternative B</a:t>
            </a:r>
          </a:p>
          <a:p>
            <a:pPr marL="457200" indent="-457200">
              <a:spcBef>
                <a:spcPts val="1200"/>
              </a:spcBef>
              <a:buFont typeface="Wingdings" panose="05000000000000000000" pitchFamily="2" charset="2"/>
              <a:buChar char="Ø"/>
            </a:pPr>
            <a:r>
              <a:rPr lang="en-US" sz="2800" dirty="0">
                <a:latin typeface="Arial Narrow" panose="020B0606020202030204" pitchFamily="34" charset="0"/>
              </a:rPr>
              <a:t>Working through methodical, repeatable process yields a decision that is justifiable and explainable to decision makers and funding agencies</a:t>
            </a:r>
          </a:p>
        </p:txBody>
      </p:sp>
    </p:spTree>
    <p:extLst>
      <p:ext uri="{BB962C8B-B14F-4D97-AF65-F5344CB8AC3E}">
        <p14:creationId xmlns:p14="http://schemas.microsoft.com/office/powerpoint/2010/main" val="2912017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 Background</a:t>
            </a:r>
          </a:p>
        </p:txBody>
      </p:sp>
      <p:sp>
        <p:nvSpPr>
          <p:cNvPr id="4" name="Content Placeholder 3"/>
          <p:cNvSpPr>
            <a:spLocks noGrp="1"/>
          </p:cNvSpPr>
          <p:nvPr>
            <p:ph sz="quarter" idx="11"/>
          </p:nvPr>
        </p:nvSpPr>
        <p:spPr>
          <a:xfrm>
            <a:off x="468981" y="1381252"/>
            <a:ext cx="10425761" cy="4439685"/>
          </a:xfrm>
        </p:spPr>
        <p:txBody>
          <a:bodyPr/>
          <a:lstStyle/>
          <a:p>
            <a:pPr>
              <a:spcBef>
                <a:spcPts val="1200"/>
              </a:spcBef>
            </a:pPr>
            <a:r>
              <a:rPr lang="en-US" dirty="0"/>
              <a:t>Training in the Live, Virtual, and Constructive (LVC) worlds is a reality</a:t>
            </a:r>
          </a:p>
          <a:p>
            <a:pPr>
              <a:spcBef>
                <a:spcPts val="1200"/>
              </a:spcBef>
            </a:pPr>
            <a:r>
              <a:rPr lang="en-US" dirty="0"/>
              <a:t>A persistent environment which seamlessly integrates L, V, and C is becoming more and more the state-of-the-art</a:t>
            </a:r>
          </a:p>
          <a:p>
            <a:pPr>
              <a:spcBef>
                <a:spcPts val="1200"/>
              </a:spcBef>
            </a:pPr>
            <a:r>
              <a:rPr lang="en-US" dirty="0"/>
              <a:t>Building the LVC environment, upgrading systems to effectively operate in the environment, and modernizing operational assets to meet DoD obligations in a highly technical world stretches budgets</a:t>
            </a:r>
          </a:p>
          <a:p>
            <a:pPr>
              <a:spcBef>
                <a:spcPts val="1200"/>
              </a:spcBef>
            </a:pPr>
            <a:r>
              <a:rPr lang="en-US" dirty="0"/>
              <a:t>Therefore, ROI is more relevant - and measurable now - than ever!</a:t>
            </a:r>
          </a:p>
          <a:p>
            <a:endParaRPr lang="en-US" dirty="0"/>
          </a:p>
        </p:txBody>
      </p:sp>
    </p:spTree>
    <p:extLst>
      <p:ext uri="{BB962C8B-B14F-4D97-AF65-F5344CB8AC3E}">
        <p14:creationId xmlns:p14="http://schemas.microsoft.com/office/powerpoint/2010/main" val="24745668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 Actions</a:t>
            </a:r>
          </a:p>
        </p:txBody>
      </p:sp>
      <p:sp>
        <p:nvSpPr>
          <p:cNvPr id="4" name="Content Placeholder 3"/>
          <p:cNvSpPr>
            <a:spLocks noGrp="1"/>
          </p:cNvSpPr>
          <p:nvPr>
            <p:ph sz="quarter" idx="11"/>
          </p:nvPr>
        </p:nvSpPr>
        <p:spPr>
          <a:xfrm>
            <a:off x="480132" y="1046715"/>
            <a:ext cx="11161741" cy="5298329"/>
          </a:xfrm>
        </p:spPr>
        <p:txBody>
          <a:bodyPr/>
          <a:lstStyle/>
          <a:p>
            <a:pPr>
              <a:spcBef>
                <a:spcPts val="1200"/>
              </a:spcBef>
            </a:pPr>
            <a:r>
              <a:rPr lang="en-US" dirty="0"/>
              <a:t>We must understand the value of the training systems</a:t>
            </a:r>
          </a:p>
          <a:p>
            <a:pPr marL="914400" lvl="1" indent="-457200">
              <a:spcBef>
                <a:spcPts val="1200"/>
              </a:spcBef>
            </a:pPr>
            <a:r>
              <a:rPr lang="en-US" dirty="0"/>
              <a:t>Continue and improve those that add benefit</a:t>
            </a:r>
          </a:p>
          <a:p>
            <a:pPr marL="914400" lvl="1" indent="-457200">
              <a:spcBef>
                <a:spcPts val="1200"/>
              </a:spcBef>
            </a:pPr>
            <a:r>
              <a:rPr lang="en-US" dirty="0"/>
              <a:t>Retire those systems that provide little value</a:t>
            </a:r>
          </a:p>
          <a:p>
            <a:pPr marL="914400" lvl="1" indent="-457200">
              <a:spcBef>
                <a:spcPts val="1200"/>
              </a:spcBef>
            </a:pPr>
            <a:r>
              <a:rPr lang="en-US" dirty="0"/>
              <a:t>Develop new systems to fill gaps</a:t>
            </a:r>
          </a:p>
          <a:p>
            <a:pPr>
              <a:spcBef>
                <a:spcPts val="1200"/>
              </a:spcBef>
            </a:pPr>
            <a:r>
              <a:rPr lang="en-US" dirty="0"/>
              <a:t>We must optimize the balance between L, V, and C </a:t>
            </a:r>
          </a:p>
          <a:p>
            <a:pPr marL="914400" lvl="1" indent="-457200">
              <a:spcBef>
                <a:spcPts val="1200"/>
              </a:spcBef>
            </a:pPr>
            <a:r>
              <a:rPr lang="en-US" dirty="0"/>
              <a:t>Perform rigorous cost and trade-off analyses between different L, V, and C blends</a:t>
            </a:r>
          </a:p>
          <a:p>
            <a:pPr marL="914400" lvl="1" indent="-457200">
              <a:spcBef>
                <a:spcPts val="1200"/>
              </a:spcBef>
            </a:pPr>
            <a:r>
              <a:rPr lang="en-US" dirty="0"/>
              <a:t>Requires developing unbiased and measurable training outcome metrics</a:t>
            </a:r>
          </a:p>
          <a:p>
            <a:pPr marL="914400" lvl="1" indent="-457200">
              <a:spcBef>
                <a:spcPts val="1200"/>
              </a:spcBef>
            </a:pPr>
            <a:r>
              <a:rPr lang="en-US" dirty="0"/>
              <a:t>Understanding the strengths and weaknesses of each type of training is essential</a:t>
            </a:r>
          </a:p>
          <a:p>
            <a:pPr>
              <a:spcBef>
                <a:spcPts val="1200"/>
              </a:spcBef>
            </a:pPr>
            <a:r>
              <a:rPr lang="en-US" dirty="0"/>
              <a:t>Applying a methodical, repeatable, and understandable process to these problems is necessary</a:t>
            </a:r>
          </a:p>
        </p:txBody>
      </p:sp>
    </p:spTree>
    <p:extLst>
      <p:ext uri="{BB962C8B-B14F-4D97-AF65-F5344CB8AC3E}">
        <p14:creationId xmlns:p14="http://schemas.microsoft.com/office/powerpoint/2010/main" val="18811265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1 of 3</a:t>
            </a:r>
          </a:p>
        </p:txBody>
      </p:sp>
      <p:sp>
        <p:nvSpPr>
          <p:cNvPr id="5" name="Rectangle 2">
            <a:extLst>
              <a:ext uri="{FF2B5EF4-FFF2-40B4-BE49-F238E27FC236}">
                <a16:creationId xmlns:a16="http://schemas.microsoft.com/office/drawing/2014/main" id="{B006CAD4-EF8D-4DC0-91E1-C78C94B61661}"/>
              </a:ext>
            </a:extLst>
          </p:cNvPr>
          <p:cNvSpPr>
            <a:spLocks noGrp="1" noChangeArrowheads="1"/>
          </p:cNvSpPr>
          <p:nvPr>
            <p:ph sz="quarter" idx="11"/>
          </p:nvPr>
        </p:nvSpPr>
        <p:spPr bwMode="auto">
          <a:xfrm>
            <a:off x="540490" y="1024314"/>
            <a:ext cx="11111020"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ts val="600"/>
              </a:spcBef>
              <a:spcAft>
                <a:spcPts val="600"/>
              </a:spcAft>
              <a:buClrTx/>
              <a:buSzTx/>
              <a:buNone/>
              <a:tabLst/>
            </a:pPr>
            <a:r>
              <a:rPr kumimoji="0" lang="en-US" altLang="en-US" sz="1000" b="1" i="1" u="none" strike="noStrike" cap="none" normalizeH="0" baseline="0" dirty="0">
                <a:ln>
                  <a:noFill/>
                </a:ln>
                <a:solidFill>
                  <a:schemeClr val="tx1"/>
                </a:solidFill>
                <a:effectLst/>
                <a:ea typeface="Times New Roman" panose="02020603050405020304" pitchFamily="18" charset="0"/>
              </a:rPr>
              <a:t>Used in this Tutorial</a:t>
            </a:r>
          </a:p>
          <a:p>
            <a:pPr marL="274320" marR="0" lvl="0" indent="-27432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pPr>
            <a:r>
              <a:rPr kumimoji="0" lang="en-US" altLang="en-US" sz="900" b="0" i="1" u="none" strike="noStrike" cap="none" normalizeH="0" baseline="0" dirty="0">
                <a:ln>
                  <a:noFill/>
                </a:ln>
                <a:solidFill>
                  <a:schemeClr val="tx1"/>
                </a:solidFill>
                <a:effectLst/>
                <a:ea typeface="Times New Roman" panose="02020603050405020304" pitchFamily="18" charset="0"/>
              </a:rPr>
              <a:t>Metrics for Modeling and Simulation (M&amp;S) Investments, DoD M&amp;S Coordination Office, 9 March 2009</a:t>
            </a:r>
          </a:p>
          <a:p>
            <a:pPr marL="274320" marR="0" lvl="0" indent="-27432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pPr>
            <a:r>
              <a:rPr kumimoji="0" lang="en-US" altLang="en-US" sz="900" b="0" i="1" u="none" strike="noStrike" cap="none" normalizeH="0" baseline="0" dirty="0">
                <a:ln>
                  <a:noFill/>
                </a:ln>
                <a:solidFill>
                  <a:schemeClr val="tx1"/>
                </a:solidFill>
                <a:effectLst/>
                <a:ea typeface="Times New Roman" panose="02020603050405020304" pitchFamily="18" charset="0"/>
              </a:rPr>
              <a:t>The Utility of Modeling and Simulation in the Department of Defense:  Initial Data Collection</a:t>
            </a:r>
            <a:r>
              <a:rPr kumimoji="0" lang="en-US" altLang="en-US" sz="900" b="0" i="0" u="none" strike="noStrike" cap="none" normalizeH="0" baseline="0" dirty="0">
                <a:ln>
                  <a:noFill/>
                </a:ln>
                <a:solidFill>
                  <a:schemeClr val="tx1"/>
                </a:solidFill>
                <a:effectLst/>
                <a:ea typeface="Times New Roman" panose="02020603050405020304" pitchFamily="18" charset="0"/>
              </a:rPr>
              <a:t>. 1996, Institute for Defense Analyses.</a:t>
            </a:r>
            <a:endParaRPr kumimoji="0" lang="en-US" altLang="en-US" sz="900" b="0" i="1" u="none" strike="noStrike" cap="none" normalizeH="0" baseline="0" dirty="0">
              <a:ln>
                <a:noFill/>
              </a:ln>
              <a:solidFill>
                <a:schemeClr val="tx1"/>
              </a:solidFill>
              <a:effectLst/>
              <a:ea typeface="Times New Roman" panose="02020603050405020304" pitchFamily="18" charset="0"/>
            </a:endParaRPr>
          </a:p>
          <a:p>
            <a:pPr marL="274320" marR="0" lvl="0" indent="-27432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pPr>
            <a:r>
              <a:rPr kumimoji="0" lang="en-US" altLang="en-US" sz="900" b="0" i="1" u="none" strike="noStrike" cap="none" normalizeH="0" baseline="0" dirty="0">
                <a:ln>
                  <a:noFill/>
                </a:ln>
                <a:solidFill>
                  <a:schemeClr val="tx1"/>
                </a:solidFill>
                <a:effectLst/>
                <a:ea typeface="Times New Roman" panose="02020603050405020304" pitchFamily="18" charset="0"/>
              </a:rPr>
              <a:t>Why Spend One More Dollar for M&amp;S? Observations on the Return of Investment (Chapter 15), and Does M&amp;S Help? Operationalizing Cost Avoidance and Proficiency Evaluations (Chapter 16), The Modeling and Simulation Profession, John Wiley &amp; Sons, 2017.</a:t>
            </a:r>
          </a:p>
          <a:p>
            <a:pPr marL="274320" marR="0" lvl="0" indent="-27432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pPr>
            <a:r>
              <a:rPr kumimoji="0" lang="en-US" altLang="en-US" sz="900" b="0" i="1" u="none" strike="noStrike" cap="none" normalizeH="0" baseline="0" dirty="0">
                <a:ln>
                  <a:noFill/>
                </a:ln>
                <a:solidFill>
                  <a:schemeClr val="tx1"/>
                </a:solidFill>
                <a:effectLst/>
                <a:ea typeface="Times New Roman" panose="02020603050405020304" pitchFamily="18" charset="0"/>
              </a:rPr>
              <a:t>Saving Your Simulation Dollar: Evaluating M&amp;S Investments, Society for Simulation in Healthcare, International Modeling and Simulation in Healthcare Conference, January 2013.</a:t>
            </a:r>
          </a:p>
          <a:p>
            <a:pPr marL="274320" marR="0" lvl="0" indent="-27432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pPr>
            <a:r>
              <a:rPr kumimoji="0" lang="en-US" altLang="en-US" sz="900" b="0" i="1" u="none" strike="noStrike" cap="none" normalizeH="0" baseline="0" dirty="0">
                <a:ln>
                  <a:noFill/>
                </a:ln>
                <a:solidFill>
                  <a:schemeClr val="tx1"/>
                </a:solidFill>
                <a:effectLst/>
                <a:ea typeface="Times New Roman" panose="02020603050405020304" pitchFamily="18" charset="0"/>
              </a:rPr>
              <a:t>Calculating Return on Investment for U.S. Department of Defense Modeling and Simulation, Acquisition Research Journal, April 2011.</a:t>
            </a:r>
          </a:p>
          <a:p>
            <a:pPr marL="274320" indent="-274320">
              <a:spcBef>
                <a:spcPts val="0"/>
              </a:spcBef>
              <a:spcAft>
                <a:spcPts val="0"/>
              </a:spcAft>
              <a:buClrTx/>
              <a:buSzTx/>
              <a:buFont typeface="Wingdings" panose="05000000000000000000" pitchFamily="2" charset="2"/>
              <a:buChar char="Ø"/>
            </a:pPr>
            <a:r>
              <a:rPr kumimoji="0" lang="en-US" altLang="en-US" sz="900" b="0" i="0" u="none" strike="noStrike" cap="none" normalizeH="0" baseline="0" dirty="0">
                <a:ln>
                  <a:noFill/>
                </a:ln>
                <a:solidFill>
                  <a:schemeClr val="tx1"/>
                </a:solidFill>
                <a:effectLst/>
                <a:ea typeface="Times New Roman" panose="02020603050405020304" pitchFamily="18" charset="0"/>
              </a:rPr>
              <a:t>Carter, John, </a:t>
            </a:r>
            <a:r>
              <a:rPr kumimoji="0" lang="en-US" altLang="en-US" sz="900" b="0" i="1" u="none" strike="noStrike" cap="none" normalizeH="0" baseline="0" dirty="0">
                <a:ln>
                  <a:noFill/>
                </a:ln>
                <a:solidFill>
                  <a:schemeClr val="tx1"/>
                </a:solidFill>
                <a:effectLst/>
                <a:ea typeface="Times New Roman" panose="02020603050405020304" pitchFamily="18" charset="0"/>
              </a:rPr>
              <a:t>A Business Case for Modeling and Simulation</a:t>
            </a:r>
            <a:r>
              <a:rPr kumimoji="0" lang="en-US" altLang="en-US" sz="900" b="0" i="0" u="none" strike="noStrike" cap="none" normalizeH="0" baseline="0" dirty="0">
                <a:ln>
                  <a:noFill/>
                </a:ln>
                <a:solidFill>
                  <a:schemeClr val="tx1"/>
                </a:solidFill>
                <a:effectLst/>
                <a:ea typeface="Times New Roman" panose="02020603050405020304" pitchFamily="18" charset="0"/>
              </a:rPr>
              <a:t>. 1995, Simulation Councils, Inc. p. 587-594.</a:t>
            </a:r>
          </a:p>
          <a:p>
            <a:pPr marL="274320" indent="-274320">
              <a:spcBef>
                <a:spcPts val="0"/>
              </a:spcBef>
              <a:spcAft>
                <a:spcPts val="0"/>
              </a:spcAft>
              <a:buClrTx/>
              <a:buSzTx/>
              <a:buFont typeface="Wingdings" panose="05000000000000000000" pitchFamily="2" charset="2"/>
              <a:buChar char="Ø"/>
            </a:pPr>
            <a:r>
              <a:rPr lang="en-US" sz="900" dirty="0">
                <a:effectLst/>
                <a:ea typeface="Times New Roman" panose="02020603050405020304" pitchFamily="18" charset="0"/>
                <a:cs typeface="Arial" panose="020B0604020202020204" pitchFamily="34" charset="0"/>
              </a:rPr>
              <a:t>Dunne, R., Cooley, T., Gordon, S., </a:t>
            </a:r>
            <a:r>
              <a:rPr lang="en-US" sz="900" i="1" dirty="0">
                <a:effectLst/>
                <a:ea typeface="Times New Roman" panose="02020603050405020304" pitchFamily="18" charset="0"/>
                <a:cs typeface="Arial" panose="020B0604020202020204" pitchFamily="34" charset="0"/>
              </a:rPr>
              <a:t>“Proficiency Evaluation and Cost-Avoidance Proof of Concept M1A1 Study Results”</a:t>
            </a:r>
            <a:r>
              <a:rPr lang="en-US" sz="900" dirty="0">
                <a:effectLst/>
                <a:ea typeface="Times New Roman" panose="02020603050405020304" pitchFamily="18" charset="0"/>
                <a:cs typeface="Arial" panose="020B0604020202020204" pitchFamily="34" charset="0"/>
              </a:rPr>
              <a:t>, Interservice/Industry Training, Simulation, and Education Conference (Presentation and Proceedings), December 2014.</a:t>
            </a:r>
            <a:endParaRPr kumimoji="0" lang="en-US" altLang="en-US" sz="9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endParaRPr>
          </a:p>
          <a:p>
            <a:pPr marL="274320" indent="-274320">
              <a:spcBef>
                <a:spcPts val="0"/>
              </a:spcBef>
              <a:spcAft>
                <a:spcPts val="0"/>
              </a:spcAft>
              <a:buClrTx/>
              <a:buSzTx/>
              <a:buFont typeface="Wingdings" panose="05000000000000000000" pitchFamily="2" charset="2"/>
              <a:buChar char="Ø"/>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Frost, Robin,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Economics of Modeling and Simulation</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1999.</a:t>
            </a:r>
          </a:p>
          <a:p>
            <a:pPr marL="274320" indent="-274320">
              <a:spcBef>
                <a:spcPts val="0"/>
              </a:spcBef>
              <a:spcAft>
                <a:spcPts val="0"/>
              </a:spcAft>
              <a:buClrTx/>
              <a:buSzTx/>
              <a:buFont typeface="Wingdings" panose="05000000000000000000" pitchFamily="2" charset="2"/>
              <a:buChar char="Ø"/>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McGarry, John,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Practical Software Measurement : Objective Information for Decision Makers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2002, Boston, MA: Addison-Wesley. xvii, 277 p.</a:t>
            </a:r>
          </a:p>
          <a:p>
            <a:pPr marL="274320" indent="-274320">
              <a:spcBef>
                <a:spcPts val="0"/>
              </a:spcBef>
              <a:spcAft>
                <a:spcPts val="0"/>
              </a:spcAft>
              <a:buClrTx/>
              <a:buSzTx/>
              <a:buFont typeface="Wingdings" panose="05000000000000000000" pitchFamily="2" charset="2"/>
              <a:buChar char="Ø"/>
            </a:pPr>
            <a:r>
              <a:rPr kumimoji="0" lang="en-US" altLang="en-US" sz="900" b="0" i="1" u="none" strike="noStrike" cap="none" normalizeH="0" baseline="0" dirty="0">
                <a:ln>
                  <a:noFill/>
                </a:ln>
                <a:solidFill>
                  <a:schemeClr val="tx1"/>
                </a:solidFill>
                <a:effectLst/>
                <a:ea typeface="Times New Roman" panose="02020603050405020304" pitchFamily="18" charset="0"/>
              </a:rPr>
              <a:t>Army Training - Computer Simulations Can Improve Command Training in Large-Scale Exercises</a:t>
            </a:r>
            <a:r>
              <a:rPr kumimoji="0" lang="en-US" altLang="en-US" sz="900" b="0" i="0" u="none" strike="noStrike" cap="none" normalizeH="0" baseline="0" dirty="0">
                <a:ln>
                  <a:noFill/>
                </a:ln>
                <a:solidFill>
                  <a:schemeClr val="tx1"/>
                </a:solidFill>
                <a:effectLst/>
                <a:ea typeface="Times New Roman" panose="02020603050405020304" pitchFamily="18" charset="0"/>
              </a:rPr>
              <a:t>. 1991, U.S. General Accounting Office - Report to the Chairman, Subcommittee on Readiness, Committee on Armed Services, House of Representatives.</a:t>
            </a:r>
          </a:p>
          <a:p>
            <a:pPr marL="274320" indent="-274320">
              <a:spcBef>
                <a:spcPts val="0"/>
              </a:spcBef>
              <a:spcAft>
                <a:spcPts val="0"/>
              </a:spcAft>
              <a:buClrTx/>
              <a:buSzTx/>
              <a:buFont typeface="Wingdings" panose="05000000000000000000" pitchFamily="2" charset="2"/>
              <a:buChar char="Ø"/>
            </a:pPr>
            <a:r>
              <a:rPr kumimoji="0" lang="en-US" altLang="en-US" sz="900" b="0" i="0" u="none" strike="noStrike" cap="none" normalizeH="0" baseline="0" dirty="0">
                <a:ln>
                  <a:noFill/>
                </a:ln>
                <a:solidFill>
                  <a:schemeClr val="tx1"/>
                </a:solidFill>
                <a:effectLst/>
                <a:ea typeface="Times New Roman" panose="02020603050405020304" pitchFamily="18" charset="0"/>
              </a:rPr>
              <a:t>Brown, David, </a:t>
            </a:r>
            <a:r>
              <a:rPr kumimoji="0" lang="en-US" altLang="en-US" sz="900" b="0" i="1" u="none" strike="noStrike" cap="none" normalizeH="0" baseline="0" dirty="0">
                <a:ln>
                  <a:noFill/>
                </a:ln>
                <a:solidFill>
                  <a:schemeClr val="tx1"/>
                </a:solidFill>
                <a:effectLst/>
                <a:ea typeface="Times New Roman" panose="02020603050405020304" pitchFamily="18" charset="0"/>
              </a:rPr>
              <a:t>Building a Business Case for Modeling and Simulation.</a:t>
            </a:r>
            <a:r>
              <a:rPr kumimoji="0" lang="en-US" altLang="en-US" sz="900" b="0" i="0" u="none" strike="noStrike" cap="none" normalizeH="0" baseline="0" dirty="0">
                <a:ln>
                  <a:noFill/>
                </a:ln>
                <a:solidFill>
                  <a:schemeClr val="tx1"/>
                </a:solidFill>
                <a:effectLst/>
                <a:ea typeface="Times New Roman" panose="02020603050405020304" pitchFamily="18" charset="0"/>
              </a:rPr>
              <a:t> Acquisition Review Quarterly, 2000: p. 15.</a:t>
            </a:r>
            <a:endParaRPr kumimoji="0" lang="en-US" altLang="en-US" sz="900" b="0" i="0" u="none" strike="noStrike" cap="none" normalizeH="0" baseline="0" dirty="0">
              <a:ln>
                <a:noFill/>
              </a:ln>
              <a:solidFill>
                <a:schemeClr val="tx1"/>
              </a:solidFill>
              <a:effectLst/>
            </a:endParaRPr>
          </a:p>
          <a:p>
            <a:pPr marL="0" indent="0">
              <a:spcBef>
                <a:spcPts val="600"/>
              </a:spcBef>
              <a:spcAft>
                <a:spcPts val="600"/>
              </a:spcAft>
              <a:buClrTx/>
              <a:buSzTx/>
              <a:buNone/>
            </a:pPr>
            <a:r>
              <a:rPr lang="en-US" altLang="en-US" sz="1000" b="1" i="1" dirty="0"/>
              <a:t>Specific</a:t>
            </a:r>
            <a:r>
              <a:rPr kumimoji="0" lang="en-US" altLang="en-US" sz="1000" b="1" i="1" u="none" strike="noStrike" cap="none" normalizeH="0" baseline="0" dirty="0">
                <a:ln>
                  <a:noFill/>
                </a:ln>
                <a:solidFill>
                  <a:schemeClr val="tx1"/>
                </a:solidFill>
                <a:effectLst/>
              </a:rPr>
              <a:t> References</a:t>
            </a:r>
          </a:p>
          <a:p>
            <a:pPr marL="274320" marR="0" lvl="0" indent="-274320">
              <a:spcBef>
                <a:spcPts val="0"/>
              </a:spcBef>
              <a:spcAft>
                <a:spcPts val="0"/>
              </a:spcAft>
              <a:buSzPts val="1000"/>
              <a:buFont typeface="Wingdings" panose="05000000000000000000" pitchFamily="2" charset="2"/>
              <a:buChar char="Ø"/>
              <a:tabLst>
                <a:tab pos="457200" algn="l"/>
              </a:tabLst>
            </a:pPr>
            <a:r>
              <a:rPr lang="en-US" sz="900" i="1" dirty="0">
                <a:solidFill>
                  <a:srgbClr val="000000"/>
                </a:solidFill>
                <a:effectLst/>
                <a:ea typeface="Times New Roman" panose="02020603050405020304" pitchFamily="18" charset="0"/>
                <a:cs typeface="Arial" panose="020B0604020202020204" pitchFamily="34" charset="0"/>
              </a:rPr>
              <a:t>Establishing the Value of Simulation (VoS): Methodology and Case Study, Institute for Defense Analyses; Interservice/Industry Training, Simulation and Education Conference, December 2013.</a:t>
            </a:r>
            <a:endParaRPr lang="en-US" sz="900" dirty="0">
              <a:solidFill>
                <a:srgbClr val="000000"/>
              </a:solidFill>
              <a:effectLst/>
              <a:ea typeface="Aptos" panose="020B0004020202020204" pitchFamily="34" charset="0"/>
              <a:cs typeface="Arial" panose="020B0604020202020204" pitchFamily="34" charset="0"/>
            </a:endParaRPr>
          </a:p>
          <a:p>
            <a:pPr marL="274320" marR="0" lvl="0" indent="-274320">
              <a:spcBef>
                <a:spcPts val="0"/>
              </a:spcBef>
              <a:spcAft>
                <a:spcPts val="0"/>
              </a:spcAft>
              <a:buSzPts val="1000"/>
              <a:buFont typeface="Wingdings" panose="05000000000000000000" pitchFamily="2" charset="2"/>
              <a:buChar char="Ø"/>
              <a:tabLst>
                <a:tab pos="457200" algn="l"/>
              </a:tabLst>
            </a:pPr>
            <a:r>
              <a:rPr lang="en-US" sz="900" i="1" dirty="0">
                <a:solidFill>
                  <a:srgbClr val="000000"/>
                </a:solidFill>
                <a:effectLst/>
                <a:ea typeface="Times New Roman" panose="02020603050405020304" pitchFamily="18" charset="0"/>
                <a:cs typeface="Arial" panose="020B0604020202020204" pitchFamily="34" charset="0"/>
              </a:rPr>
              <a:t>Approaches to Process Performance Modeling: A Summary from the SEI Series of Workshops on CMMI High Maturity Measurement and Analysis, CMU/SEI-2009-TR-021, Carnegie Mellon University Software Engineering Institute, January 2010.</a:t>
            </a:r>
            <a:endParaRPr lang="en-US" sz="900" dirty="0">
              <a:solidFill>
                <a:srgbClr val="000000"/>
              </a:solidFill>
              <a:effectLst/>
              <a:ea typeface="Aptos" panose="020B0004020202020204" pitchFamily="34" charset="0"/>
              <a:cs typeface="Arial" panose="020B0604020202020204" pitchFamily="34" charset="0"/>
            </a:endParaRPr>
          </a:p>
          <a:p>
            <a:pPr marL="274320" marR="0" lvl="0" indent="-274320">
              <a:spcBef>
                <a:spcPts val="0"/>
              </a:spcBef>
              <a:spcAft>
                <a:spcPts val="0"/>
              </a:spcAft>
              <a:buSzPts val="1000"/>
              <a:buFont typeface="Wingdings" panose="05000000000000000000" pitchFamily="2" charset="2"/>
              <a:buChar char="Ø"/>
              <a:tabLst>
                <a:tab pos="457200" algn="l"/>
              </a:tabLst>
            </a:pPr>
            <a:r>
              <a:rPr lang="en-US" sz="900" i="1" dirty="0">
                <a:solidFill>
                  <a:srgbClr val="000000"/>
                </a:solidFill>
                <a:effectLst/>
                <a:ea typeface="Times New Roman" panose="02020603050405020304" pitchFamily="18" charset="0"/>
                <a:cs typeface="Arial" panose="020B0604020202020204" pitchFamily="34" charset="0"/>
              </a:rPr>
              <a:t>Modeling and Simulation, Experimentation, and Wargaming - Assessing a Common Landscape, The MITRE Corporation, August 2016.</a:t>
            </a:r>
            <a:endParaRPr lang="en-US" sz="900" dirty="0">
              <a:solidFill>
                <a:srgbClr val="000000"/>
              </a:solidFill>
              <a:effectLst/>
              <a:ea typeface="Aptos" panose="020B0004020202020204" pitchFamily="34" charset="0"/>
              <a:cs typeface="Arial" panose="020B0604020202020204" pitchFamily="34" charset="0"/>
            </a:endParaRPr>
          </a:p>
          <a:p>
            <a:pPr marL="274320" marR="0" lvl="0" indent="-274320">
              <a:spcBef>
                <a:spcPts val="0"/>
              </a:spcBef>
              <a:spcAft>
                <a:spcPts val="0"/>
              </a:spcAft>
              <a:buSzPts val="1000"/>
              <a:buFont typeface="Wingdings" panose="05000000000000000000" pitchFamily="2" charset="2"/>
              <a:buChar char="Ø"/>
              <a:tabLst>
                <a:tab pos="457200" algn="l"/>
              </a:tabLst>
            </a:pPr>
            <a:r>
              <a:rPr lang="en-US" sz="900" i="1" dirty="0">
                <a:solidFill>
                  <a:srgbClr val="000000"/>
                </a:solidFill>
                <a:effectLst/>
                <a:ea typeface="Times New Roman" panose="02020603050405020304" pitchFamily="18" charset="0"/>
                <a:cs typeface="Arial" panose="020B0604020202020204" pitchFamily="34" charset="0"/>
              </a:rPr>
              <a:t>Software Process Improvement (SPI): Modeling Return on Investment (ROI), Carnegie Mellon University Software Engineering Institute, 2002.</a:t>
            </a:r>
            <a:endParaRPr lang="en-US" sz="900" dirty="0">
              <a:solidFill>
                <a:srgbClr val="000000"/>
              </a:solidFill>
              <a:effectLst/>
              <a:ea typeface="Aptos" panose="020B0004020202020204" pitchFamily="34" charset="0"/>
              <a:cs typeface="Arial" panose="020B0604020202020204" pitchFamily="34" charset="0"/>
            </a:endParaRPr>
          </a:p>
          <a:p>
            <a:pPr marL="0" indent="0">
              <a:spcBef>
                <a:spcPts val="600"/>
              </a:spcBef>
              <a:spcAft>
                <a:spcPts val="600"/>
              </a:spcAft>
              <a:buClrTx/>
              <a:buSzTx/>
              <a:buNone/>
            </a:pPr>
            <a:r>
              <a:rPr kumimoji="0" lang="en-US" altLang="en-US" sz="1000" b="1" i="1" u="none" strike="noStrike" cap="none" normalizeH="0" baseline="0" dirty="0">
                <a:ln>
                  <a:noFill/>
                </a:ln>
                <a:solidFill>
                  <a:schemeClr val="tx1"/>
                </a:solidFill>
                <a:effectLst/>
              </a:rPr>
              <a:t>General References</a:t>
            </a:r>
          </a:p>
          <a:p>
            <a:pPr marL="274320" marR="0" lvl="0" indent="-27432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pPr>
            <a:r>
              <a:rPr kumimoji="0" lang="en-US" altLang="en-US" sz="900" b="0" i="1" u="none" strike="noStrike" cap="none" normalizeH="0" baseline="0" dirty="0">
                <a:ln>
                  <a:noFill/>
                </a:ln>
                <a:solidFill>
                  <a:schemeClr val="tx1"/>
                </a:solidFill>
                <a:effectLst/>
                <a:ea typeface="Times New Roman" panose="02020603050405020304" pitchFamily="18" charset="0"/>
              </a:rPr>
              <a:t>Department of Defense Instruction 7041.3. Economic Analysis for Decision-making, Enclosure 3: Procedures for Economic Analysis </a:t>
            </a:r>
            <a:r>
              <a:rPr kumimoji="0" lang="en-US" altLang="en-US" sz="900" b="0" i="0" u="none" strike="noStrike" cap="none" normalizeH="0" baseline="0" dirty="0">
                <a:ln>
                  <a:noFill/>
                </a:ln>
                <a:solidFill>
                  <a:schemeClr val="tx1"/>
                </a:solidFill>
                <a:effectLst/>
                <a:ea typeface="Times New Roman" panose="02020603050405020304" pitchFamily="18" charset="0"/>
              </a:rPr>
              <a:t>1995.</a:t>
            </a:r>
            <a:endParaRPr kumimoji="0" lang="en-US" altLang="en-US" sz="900" b="0" i="0" u="none" strike="noStrike" cap="none" normalizeH="0" baseline="0" dirty="0">
              <a:ln>
                <a:noFill/>
              </a:ln>
              <a:solidFill>
                <a:schemeClr val="tx1"/>
              </a:solidFill>
              <a:effectLst/>
            </a:endParaRPr>
          </a:p>
          <a:p>
            <a:pPr marL="274320" marR="0" lvl="0" indent="-27432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pPr>
            <a:r>
              <a:rPr kumimoji="0" lang="en-US" altLang="en-US" sz="900" b="0" i="1" u="none" strike="noStrike" cap="none" normalizeH="0" baseline="0" dirty="0">
                <a:ln>
                  <a:noFill/>
                </a:ln>
                <a:solidFill>
                  <a:schemeClr val="tx1"/>
                </a:solidFill>
                <a:effectLst/>
                <a:ea typeface="Times New Roman" panose="02020603050405020304" pitchFamily="18" charset="0"/>
              </a:rPr>
              <a:t>Study on the Effectiveness of Modeling and Simulation in the Weapon System Acquisition Process (Final Report)</a:t>
            </a:r>
            <a:r>
              <a:rPr kumimoji="0" lang="en-US" altLang="en-US" sz="900" b="0" i="0" u="none" strike="noStrike" cap="none" normalizeH="0" baseline="0" dirty="0">
                <a:ln>
                  <a:noFill/>
                </a:ln>
                <a:solidFill>
                  <a:schemeClr val="tx1"/>
                </a:solidFill>
                <a:effectLst/>
                <a:ea typeface="Times New Roman" panose="02020603050405020304" pitchFamily="18" charset="0"/>
              </a:rPr>
              <a:t>. 1996, Prepared for the Director, Test, Systems Engineering and Evaluation Office of the Under Secretary of Defense for Acquisition, Logistics and Technology.</a:t>
            </a:r>
            <a:endParaRPr kumimoji="0" lang="en-US" altLang="en-US" sz="900" b="0" i="0" u="none" strike="noStrike" cap="none" normalizeH="0" baseline="0" dirty="0">
              <a:ln>
                <a:noFill/>
              </a:ln>
              <a:solidFill>
                <a:schemeClr val="tx1"/>
              </a:solidFill>
              <a:effectLst/>
            </a:endParaRPr>
          </a:p>
          <a:p>
            <a:pPr marL="274320" marR="0" lvl="0" indent="-27432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pPr>
            <a:r>
              <a:rPr kumimoji="0" lang="en-US" altLang="en-US" sz="900" b="0" i="1" u="none" strike="noStrike" cap="none" normalizeH="0" baseline="0" dirty="0">
                <a:ln>
                  <a:noFill/>
                </a:ln>
                <a:solidFill>
                  <a:schemeClr val="tx1"/>
                </a:solidFill>
                <a:effectLst/>
                <a:ea typeface="Times New Roman" panose="02020603050405020304" pitchFamily="18" charset="0"/>
              </a:rPr>
              <a:t>Measuring Intangible Assets:  A Price on the Priceless.</a:t>
            </a:r>
            <a:r>
              <a:rPr kumimoji="0" lang="en-US" altLang="en-US" sz="900" b="0" i="0" u="none" strike="noStrike" cap="none" normalizeH="0" baseline="0" dirty="0">
                <a:ln>
                  <a:noFill/>
                </a:ln>
                <a:solidFill>
                  <a:schemeClr val="tx1"/>
                </a:solidFill>
                <a:effectLst/>
                <a:ea typeface="Times New Roman" panose="02020603050405020304" pitchFamily="18" charset="0"/>
              </a:rPr>
              <a:t> The Economist, 1999.</a:t>
            </a:r>
            <a:endParaRPr kumimoji="0" lang="en-US" altLang="en-US" sz="900" b="0" i="0" u="none" strike="noStrike" cap="none" normalizeH="0" baseline="0" dirty="0">
              <a:ln>
                <a:noFill/>
              </a:ln>
              <a:solidFill>
                <a:schemeClr val="tx1"/>
              </a:solidFill>
              <a:effectLst/>
            </a:endParaRPr>
          </a:p>
          <a:p>
            <a:pPr marL="274320" marR="0" lvl="0" indent="-27432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pPr>
            <a:r>
              <a:rPr kumimoji="0" lang="en-US" altLang="en-US" sz="900" b="0" i="1" u="none" strike="noStrike" cap="none" normalizeH="0" baseline="0" dirty="0">
                <a:ln>
                  <a:noFill/>
                </a:ln>
                <a:solidFill>
                  <a:schemeClr val="tx1"/>
                </a:solidFill>
                <a:effectLst/>
                <a:ea typeface="Times New Roman" panose="02020603050405020304" pitchFamily="18" charset="0"/>
              </a:rPr>
              <a:t>Glossary of Defense Acquisition Acronyms &amp; Terms</a:t>
            </a:r>
            <a:r>
              <a:rPr kumimoji="0" lang="en-US" altLang="en-US" sz="900" b="0" i="0" u="none" strike="noStrike" cap="none" normalizeH="0" baseline="0" dirty="0">
                <a:ln>
                  <a:noFill/>
                </a:ln>
                <a:solidFill>
                  <a:schemeClr val="tx1"/>
                </a:solidFill>
                <a:effectLst/>
                <a:ea typeface="Times New Roman" panose="02020603050405020304" pitchFamily="18" charset="0"/>
              </a:rPr>
              <a:t>. 2005, Defense Acquisition University Press.</a:t>
            </a:r>
            <a:endParaRPr kumimoji="0" lang="en-US" altLang="en-US" sz="900" b="0" i="0" u="none" strike="noStrike" cap="none" normalizeH="0" baseline="0" dirty="0">
              <a:ln>
                <a:noFill/>
              </a:ln>
              <a:solidFill>
                <a:schemeClr val="tx1"/>
              </a:solidFill>
              <a:effectLst/>
            </a:endParaRPr>
          </a:p>
          <a:p>
            <a:pPr marL="274320" marR="0" lvl="0" indent="-27432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pPr>
            <a:r>
              <a:rPr kumimoji="0" lang="en-US" altLang="en-US" sz="900" b="0" i="1" u="none" strike="noStrike" cap="none" normalizeH="0" baseline="0" dirty="0">
                <a:ln>
                  <a:noFill/>
                </a:ln>
                <a:solidFill>
                  <a:schemeClr val="tx1"/>
                </a:solidFill>
                <a:effectLst/>
                <a:ea typeface="Times New Roman" panose="02020603050405020304" pitchFamily="18" charset="0"/>
              </a:rPr>
              <a:t>Defense Modeling, Simulation, and Analysis: Meeting the Challenge</a:t>
            </a:r>
            <a:r>
              <a:rPr kumimoji="0" lang="en-US" altLang="en-US" sz="900" b="0" i="0" u="none" strike="noStrike" cap="none" normalizeH="0" baseline="0" dirty="0">
                <a:ln>
                  <a:noFill/>
                </a:ln>
                <a:solidFill>
                  <a:schemeClr val="tx1"/>
                </a:solidFill>
                <a:effectLst/>
                <a:ea typeface="Times New Roman" panose="02020603050405020304" pitchFamily="18" charset="0"/>
              </a:rPr>
              <a:t>. 2006, The National Academies Press.</a:t>
            </a:r>
            <a:endParaRPr kumimoji="0" lang="en-US" altLang="en-US" sz="900" b="0" i="0" u="none" strike="noStrike" cap="none" normalizeH="0" baseline="0" dirty="0">
              <a:ln>
                <a:noFill/>
              </a:ln>
              <a:solidFill>
                <a:schemeClr val="tx1"/>
              </a:solidFill>
              <a:effectLst/>
            </a:endParaRPr>
          </a:p>
          <a:p>
            <a:pPr marL="274320" marR="0" lvl="0" indent="-27432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pPr>
            <a:r>
              <a:rPr kumimoji="0" lang="en-US" altLang="en-US" sz="900" b="0" i="1" u="none" strike="noStrike" cap="none" normalizeH="0" baseline="0" dirty="0">
                <a:ln>
                  <a:noFill/>
                </a:ln>
                <a:solidFill>
                  <a:schemeClr val="tx1"/>
                </a:solidFill>
                <a:effectLst/>
                <a:ea typeface="Times New Roman" panose="02020603050405020304" pitchFamily="18" charset="0"/>
              </a:rPr>
              <a:t>Strategic Vision for DoD Modeling and Simulation</a:t>
            </a:r>
            <a:r>
              <a:rPr kumimoji="0" lang="en-US" altLang="en-US" sz="900" b="0" i="0" u="none" strike="noStrike" cap="none" normalizeH="0" baseline="0" dirty="0">
                <a:ln>
                  <a:noFill/>
                </a:ln>
                <a:solidFill>
                  <a:schemeClr val="tx1"/>
                </a:solidFill>
                <a:effectLst/>
                <a:ea typeface="Times New Roman" panose="02020603050405020304" pitchFamily="18" charset="0"/>
              </a:rPr>
              <a:t>. 2008.</a:t>
            </a:r>
            <a:endParaRPr kumimoji="0" lang="en-US" altLang="en-US" sz="900" b="0" i="0" u="none" strike="noStrike" cap="none" normalizeH="0" baseline="0" dirty="0">
              <a:ln>
                <a:noFill/>
              </a:ln>
              <a:solidFill>
                <a:schemeClr val="tx1"/>
              </a:solidFill>
              <a:effectLst/>
            </a:endParaRPr>
          </a:p>
          <a:p>
            <a:pPr marL="274320" marR="0" lvl="0" indent="-27432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ea typeface="Times New Roman" panose="02020603050405020304" pitchFamily="18" charset="0"/>
              </a:rPr>
              <a:t>Abbott, Lawrence, </a:t>
            </a:r>
            <a:r>
              <a:rPr kumimoji="0" lang="en-US" altLang="en-US" sz="900" b="0" i="1" u="none" strike="noStrike" cap="none" normalizeH="0" baseline="0" dirty="0">
                <a:ln>
                  <a:noFill/>
                </a:ln>
                <a:solidFill>
                  <a:schemeClr val="tx1"/>
                </a:solidFill>
                <a:effectLst/>
                <a:ea typeface="Times New Roman" panose="02020603050405020304" pitchFamily="18" charset="0"/>
              </a:rPr>
              <a:t>Economics and the Modern World</a:t>
            </a:r>
            <a:r>
              <a:rPr kumimoji="0" lang="en-US" altLang="en-US" sz="900" b="0" i="0" u="none" strike="noStrike" cap="none" normalizeH="0" baseline="0" dirty="0">
                <a:ln>
                  <a:noFill/>
                </a:ln>
                <a:solidFill>
                  <a:schemeClr val="tx1"/>
                </a:solidFill>
                <a:effectLst/>
                <a:ea typeface="Times New Roman" panose="02020603050405020304" pitchFamily="18" charset="0"/>
              </a:rPr>
              <a:t>. 2d ed. 1967, New York,: Harcourt. xx, 876 p.</a:t>
            </a:r>
            <a:endParaRPr kumimoji="0" lang="en-US" altLang="en-US" sz="900" b="0" i="0" u="none" strike="noStrike" cap="none" normalizeH="0" baseline="0" dirty="0">
              <a:ln>
                <a:noFill/>
              </a:ln>
              <a:solidFill>
                <a:schemeClr val="tx1"/>
              </a:solidFill>
              <a:effectLst/>
            </a:endParaRPr>
          </a:p>
          <a:p>
            <a:pPr marL="274320" marR="0" lvl="0" indent="-27432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ea typeface="Times New Roman" panose="02020603050405020304" pitchFamily="18" charset="0"/>
              </a:rPr>
              <a:t>Allen, W. Bruce, </a:t>
            </a:r>
            <a:r>
              <a:rPr kumimoji="0" lang="en-US" altLang="en-US" sz="900" b="0" i="1" u="none" strike="noStrike" cap="none" normalizeH="0" baseline="0" dirty="0">
                <a:ln>
                  <a:noFill/>
                </a:ln>
                <a:solidFill>
                  <a:schemeClr val="tx1"/>
                </a:solidFill>
                <a:effectLst/>
                <a:ea typeface="Times New Roman" panose="02020603050405020304" pitchFamily="18" charset="0"/>
              </a:rPr>
              <a:t>Managerial Economics : Theory, Applications, and Cases</a:t>
            </a:r>
            <a:r>
              <a:rPr kumimoji="0" lang="en-US" altLang="en-US" sz="900" b="0" i="0" u="none" strike="noStrike" cap="none" normalizeH="0" baseline="0" dirty="0">
                <a:ln>
                  <a:noFill/>
                </a:ln>
                <a:solidFill>
                  <a:schemeClr val="tx1"/>
                </a:solidFill>
                <a:effectLst/>
                <a:ea typeface="Times New Roman" panose="02020603050405020304" pitchFamily="18" charset="0"/>
              </a:rPr>
              <a:t>. 6th ed. 2005, New York: W.W. Norton. xxiv, 832, 88 p.</a:t>
            </a:r>
            <a:endParaRPr kumimoji="0" lang="en-US" altLang="en-US" sz="900" b="0" i="0" u="none" strike="noStrike" cap="none" normalizeH="0" baseline="0" dirty="0">
              <a:ln>
                <a:noFill/>
              </a:ln>
              <a:solidFill>
                <a:schemeClr val="tx1"/>
              </a:solidFill>
              <a:effectLst/>
            </a:endParaRPr>
          </a:p>
          <a:p>
            <a:pPr marL="274320" marR="0" lvl="0" indent="-27432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ea typeface="Times New Roman" panose="02020603050405020304" pitchFamily="18" charset="0"/>
              </a:rPr>
              <a:t>Anthony, Robert Newton, David F. Hawkins, and Kenneth A. Merchant, </a:t>
            </a:r>
            <a:r>
              <a:rPr kumimoji="0" lang="en-US" altLang="en-US" sz="900" b="0" i="1" u="none" strike="noStrike" cap="none" normalizeH="0" baseline="0" dirty="0">
                <a:ln>
                  <a:noFill/>
                </a:ln>
                <a:solidFill>
                  <a:schemeClr val="tx1"/>
                </a:solidFill>
                <a:effectLst/>
                <a:ea typeface="Times New Roman" panose="02020603050405020304" pitchFamily="18" charset="0"/>
              </a:rPr>
              <a:t>Accounting : Text and Cases</a:t>
            </a:r>
            <a:r>
              <a:rPr kumimoji="0" lang="en-US" altLang="en-US" sz="900" b="0" i="0" u="none" strike="noStrike" cap="none" normalizeH="0" baseline="0" dirty="0">
                <a:ln>
                  <a:noFill/>
                </a:ln>
                <a:solidFill>
                  <a:schemeClr val="tx1"/>
                </a:solidFill>
                <a:effectLst/>
                <a:ea typeface="Times New Roman" panose="02020603050405020304" pitchFamily="18" charset="0"/>
              </a:rPr>
              <a:t>. 12th ed. 2007, Boston Mass.: McGraw-Hill Irwin. xxvi, 933.</a:t>
            </a:r>
            <a:endParaRPr kumimoji="0" lang="en-US" altLang="en-US" sz="9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3072557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2 of 3</a:t>
            </a:r>
          </a:p>
        </p:txBody>
      </p:sp>
      <p:sp>
        <p:nvSpPr>
          <p:cNvPr id="5" name="Rectangle 2">
            <a:extLst>
              <a:ext uri="{FF2B5EF4-FFF2-40B4-BE49-F238E27FC236}">
                <a16:creationId xmlns:a16="http://schemas.microsoft.com/office/drawing/2014/main" id="{B006CAD4-EF8D-4DC0-91E1-C78C94B61661}"/>
              </a:ext>
            </a:extLst>
          </p:cNvPr>
          <p:cNvSpPr>
            <a:spLocks noGrp="1" noChangeArrowheads="1"/>
          </p:cNvSpPr>
          <p:nvPr>
            <p:ph sz="quarter" idx="11"/>
          </p:nvPr>
        </p:nvSpPr>
        <p:spPr bwMode="auto">
          <a:xfrm>
            <a:off x="413056" y="1082405"/>
            <a:ext cx="11365888" cy="521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ea typeface="Times New Roman" panose="02020603050405020304" pitchFamily="18" charset="0"/>
              </a:rPr>
              <a:t>Arora, Ashish, Andrea </a:t>
            </a:r>
            <a:r>
              <a:rPr kumimoji="0" lang="en-US" altLang="en-US" sz="900" b="0" i="0" u="none" strike="noStrike" cap="none" normalizeH="0" baseline="0" dirty="0" err="1">
                <a:ln>
                  <a:noFill/>
                </a:ln>
                <a:solidFill>
                  <a:schemeClr val="tx1"/>
                </a:solidFill>
                <a:effectLst/>
                <a:ea typeface="Times New Roman" panose="02020603050405020304" pitchFamily="18" charset="0"/>
              </a:rPr>
              <a:t>Fosfuri</a:t>
            </a:r>
            <a:r>
              <a:rPr kumimoji="0" lang="en-US" altLang="en-US" sz="900" b="0" i="0" u="none" strike="noStrike" cap="none" normalizeH="0" baseline="0" dirty="0">
                <a:ln>
                  <a:noFill/>
                </a:ln>
                <a:solidFill>
                  <a:schemeClr val="tx1"/>
                </a:solidFill>
                <a:effectLst/>
                <a:ea typeface="Times New Roman" panose="02020603050405020304" pitchFamily="18" charset="0"/>
              </a:rPr>
              <a:t>, and Alfonso Gambardella, </a:t>
            </a:r>
            <a:r>
              <a:rPr kumimoji="0" lang="en-US" altLang="en-US" sz="900" b="0" i="1" u="none" strike="noStrike" cap="none" normalizeH="0" baseline="0" dirty="0">
                <a:ln>
                  <a:noFill/>
                </a:ln>
                <a:solidFill>
                  <a:schemeClr val="tx1"/>
                </a:solidFill>
                <a:effectLst/>
                <a:ea typeface="Times New Roman" panose="02020603050405020304" pitchFamily="18" charset="0"/>
              </a:rPr>
              <a:t>Markets for Technology : The Economics of Innovation and Corporate Strategy</a:t>
            </a:r>
            <a:r>
              <a:rPr kumimoji="0" lang="en-US" altLang="en-US" sz="900" b="0" i="0" u="none" strike="noStrike" cap="none" normalizeH="0" baseline="0" dirty="0">
                <a:ln>
                  <a:noFill/>
                </a:ln>
                <a:solidFill>
                  <a:schemeClr val="tx1"/>
                </a:solidFill>
                <a:effectLst/>
                <a:ea typeface="Times New Roman" panose="02020603050405020304" pitchFamily="18" charset="0"/>
              </a:rPr>
              <a:t>. 2002, Cambridge, Mass.: MIT Press. xi, 338 p.</a:t>
            </a:r>
            <a:endParaRPr kumimoji="0" lang="en-US" altLang="en-US" sz="900" b="0" i="0" u="none" strike="noStrike" cap="none" normalizeH="0" baseline="0" dirty="0">
              <a:ln>
                <a:noFill/>
              </a:ln>
              <a:solidFill>
                <a:schemeClr val="tx1"/>
              </a:solidFill>
              <a:effectLst/>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err="1">
                <a:ln>
                  <a:noFill/>
                </a:ln>
                <a:solidFill>
                  <a:schemeClr val="tx1"/>
                </a:solidFill>
                <a:effectLst/>
                <a:ea typeface="Times New Roman" panose="02020603050405020304" pitchFamily="18" charset="0"/>
              </a:rPr>
              <a:t>Baetjer</a:t>
            </a:r>
            <a:r>
              <a:rPr kumimoji="0" lang="en-US" altLang="en-US" sz="900" b="0" i="0" u="none" strike="noStrike" cap="none" normalizeH="0" baseline="0" dirty="0">
                <a:ln>
                  <a:noFill/>
                </a:ln>
                <a:solidFill>
                  <a:schemeClr val="tx1"/>
                </a:solidFill>
                <a:effectLst/>
                <a:ea typeface="Times New Roman" panose="02020603050405020304" pitchFamily="18" charset="0"/>
              </a:rPr>
              <a:t>, Howard, </a:t>
            </a:r>
            <a:r>
              <a:rPr kumimoji="0" lang="en-US" altLang="en-US" sz="900" b="0" i="1" u="none" strike="noStrike" cap="none" normalizeH="0" baseline="0" dirty="0">
                <a:ln>
                  <a:noFill/>
                </a:ln>
                <a:solidFill>
                  <a:schemeClr val="tx1"/>
                </a:solidFill>
                <a:effectLst/>
                <a:ea typeface="Times New Roman" panose="02020603050405020304" pitchFamily="18" charset="0"/>
              </a:rPr>
              <a:t>Towards Estimating Software Value</a:t>
            </a:r>
            <a:r>
              <a:rPr kumimoji="0" lang="en-US" altLang="en-US" sz="900" b="0" i="0" u="none" strike="noStrike" cap="none" normalizeH="0" baseline="0" dirty="0">
                <a:ln>
                  <a:noFill/>
                </a:ln>
                <a:solidFill>
                  <a:schemeClr val="tx1"/>
                </a:solidFill>
                <a:effectLst/>
                <a:ea typeface="Times New Roman" panose="02020603050405020304" pitchFamily="18" charset="0"/>
              </a:rPr>
              <a:t>. 2000, Paper presented at the Los Angeles Software Improvement Network (LA SPIN).</a:t>
            </a:r>
            <a:endParaRPr kumimoji="0" lang="en-US" altLang="en-US" sz="900" b="0" i="0" u="none" strike="noStrike" cap="none" normalizeH="0" baseline="0" dirty="0">
              <a:ln>
                <a:noFill/>
              </a:ln>
              <a:solidFill>
                <a:schemeClr val="tx1"/>
              </a:solidFill>
              <a:effectLst/>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ea typeface="Times New Roman" panose="02020603050405020304" pitchFamily="18" charset="0"/>
              </a:rPr>
              <a:t>Banks, Jerry, </a:t>
            </a:r>
            <a:r>
              <a:rPr kumimoji="0" lang="en-US" altLang="en-US" sz="900" b="0" i="1" u="none" strike="noStrike" cap="none" normalizeH="0" baseline="0" dirty="0">
                <a:ln>
                  <a:noFill/>
                </a:ln>
                <a:solidFill>
                  <a:schemeClr val="tx1"/>
                </a:solidFill>
                <a:effectLst/>
                <a:ea typeface="Times New Roman" panose="02020603050405020304" pitchFamily="18" charset="0"/>
              </a:rPr>
              <a:t>Putting a Value on Simulation.</a:t>
            </a:r>
            <a:r>
              <a:rPr kumimoji="0" lang="en-US" altLang="en-US" sz="900" b="0" i="0" u="none" strike="noStrike" cap="none" normalizeH="0" baseline="0" dirty="0">
                <a:ln>
                  <a:noFill/>
                </a:ln>
                <a:solidFill>
                  <a:schemeClr val="tx1"/>
                </a:solidFill>
                <a:effectLst/>
                <a:ea typeface="Times New Roman" panose="02020603050405020304" pitchFamily="18" charset="0"/>
              </a:rPr>
              <a:t> IIE Solutions, 2000.</a:t>
            </a:r>
            <a:endParaRPr kumimoji="0" lang="en-US" altLang="en-US" sz="900" b="0" i="0" u="none" strike="noStrike" cap="none" normalizeH="0" baseline="0" dirty="0">
              <a:ln>
                <a:noFill/>
              </a:ln>
              <a:solidFill>
                <a:schemeClr val="tx1"/>
              </a:solidFill>
              <a:effectLst/>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ea typeface="Times New Roman" panose="02020603050405020304" pitchFamily="18" charset="0"/>
              </a:rPr>
              <a:t>Bannock, Graham, R. E. Baxter, and Evan Davis, </a:t>
            </a:r>
            <a:r>
              <a:rPr kumimoji="0" lang="en-US" altLang="en-US" sz="900" b="0" i="1" u="none" strike="noStrike" cap="none" normalizeH="0" baseline="0" dirty="0">
                <a:ln>
                  <a:noFill/>
                </a:ln>
                <a:solidFill>
                  <a:schemeClr val="tx1"/>
                </a:solidFill>
                <a:effectLst/>
                <a:ea typeface="Times New Roman" panose="02020603050405020304" pitchFamily="18" charset="0"/>
              </a:rPr>
              <a:t>Dictionary of Economics</a:t>
            </a:r>
            <a:r>
              <a:rPr kumimoji="0" lang="en-US" altLang="en-US" sz="900" b="0" i="0" u="none" strike="noStrike" cap="none" normalizeH="0" baseline="0" dirty="0">
                <a:ln>
                  <a:noFill/>
                </a:ln>
                <a:solidFill>
                  <a:schemeClr val="tx1"/>
                </a:solidFill>
                <a:effectLst/>
                <a:ea typeface="Times New Roman" panose="02020603050405020304" pitchFamily="18" charset="0"/>
              </a:rPr>
              <a:t>. 1998, New York: John Wiley &amp; Sons. 439 p.</a:t>
            </a:r>
            <a:endParaRPr kumimoji="0" lang="en-US" altLang="en-US" sz="900" b="0" i="0" u="none" strike="noStrike" cap="none" normalizeH="0" baseline="0" dirty="0">
              <a:ln>
                <a:noFill/>
              </a:ln>
              <a:solidFill>
                <a:schemeClr val="tx1"/>
              </a:solidFill>
              <a:effectLst/>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ea typeface="Times New Roman" panose="02020603050405020304" pitchFamily="18" charset="0"/>
              </a:rPr>
              <a:t>Berman, Karen, Joe Knight, and John Case, </a:t>
            </a:r>
            <a:r>
              <a:rPr kumimoji="0" lang="en-US" altLang="en-US" sz="900" b="0" i="1" u="none" strike="noStrike" cap="none" normalizeH="0" baseline="0" dirty="0">
                <a:ln>
                  <a:noFill/>
                </a:ln>
                <a:solidFill>
                  <a:schemeClr val="tx1"/>
                </a:solidFill>
                <a:effectLst/>
                <a:ea typeface="Times New Roman" panose="02020603050405020304" pitchFamily="18" charset="0"/>
              </a:rPr>
              <a:t>Financial Intelligence for It Professionals : What You Really Need to Know About the Numbers</a:t>
            </a:r>
            <a:r>
              <a:rPr kumimoji="0" lang="en-US" altLang="en-US" sz="900" b="0" i="0" u="none" strike="noStrike" cap="none" normalizeH="0" baseline="0" dirty="0">
                <a:ln>
                  <a:noFill/>
                </a:ln>
                <a:solidFill>
                  <a:schemeClr val="tx1"/>
                </a:solidFill>
                <a:effectLst/>
                <a:ea typeface="Times New Roman" panose="02020603050405020304" pitchFamily="18" charset="0"/>
              </a:rPr>
              <a:t>. 2008, Boston, Mass.: Harvard Business Press. xv, 296 p.</a:t>
            </a:r>
            <a:endParaRPr kumimoji="0" lang="en-US" altLang="en-US" sz="900" b="0" i="0" u="none" strike="noStrike" cap="none" normalizeH="0" baseline="0" dirty="0">
              <a:ln>
                <a:noFill/>
              </a:ln>
              <a:solidFill>
                <a:schemeClr val="tx1"/>
              </a:solidFill>
              <a:effectLst/>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ea typeface="Times New Roman" panose="02020603050405020304" pitchFamily="18" charset="0"/>
              </a:rPr>
              <a:t>Boehm, Barry W., </a:t>
            </a:r>
            <a:r>
              <a:rPr kumimoji="0" lang="en-US" altLang="en-US" sz="900" b="0" i="1" u="none" strike="noStrike" cap="none" normalizeH="0" baseline="0" dirty="0">
                <a:ln>
                  <a:noFill/>
                </a:ln>
                <a:solidFill>
                  <a:schemeClr val="tx1"/>
                </a:solidFill>
                <a:effectLst/>
                <a:ea typeface="Times New Roman" panose="02020603050405020304" pitchFamily="18" charset="0"/>
              </a:rPr>
              <a:t>Software Engineering Economics</a:t>
            </a:r>
            <a:r>
              <a:rPr kumimoji="0" lang="en-US" altLang="en-US" sz="900" b="0" i="0" u="none" strike="noStrike" cap="none" normalizeH="0" baseline="0" dirty="0">
                <a:ln>
                  <a:noFill/>
                </a:ln>
                <a:solidFill>
                  <a:schemeClr val="tx1"/>
                </a:solidFill>
                <a:effectLst/>
                <a:ea typeface="Times New Roman" panose="02020603050405020304" pitchFamily="18" charset="0"/>
              </a:rPr>
              <a:t>. Prentice-Hall Advances in Computing Science and Technology Series. 1981, Englewood Cliffs, N.J.: Prentice-Hall. xxvii, 767 p.</a:t>
            </a:r>
            <a:endParaRPr kumimoji="0" lang="en-US" altLang="en-US" sz="900" b="0" i="0" u="none" strike="noStrike" cap="none" normalizeH="0" baseline="0" dirty="0">
              <a:ln>
                <a:noFill/>
              </a:ln>
              <a:solidFill>
                <a:schemeClr val="tx1"/>
              </a:solidFill>
              <a:effectLst/>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ea typeface="Times New Roman" panose="02020603050405020304" pitchFamily="18" charset="0"/>
              </a:rPr>
              <a:t>Brealey, Richard A. and Stewart C. Myers, </a:t>
            </a:r>
            <a:r>
              <a:rPr kumimoji="0" lang="en-US" altLang="en-US" sz="900" b="0" i="1" u="none" strike="noStrike" cap="none" normalizeH="0" baseline="0" dirty="0">
                <a:ln>
                  <a:noFill/>
                </a:ln>
                <a:solidFill>
                  <a:schemeClr val="tx1"/>
                </a:solidFill>
                <a:effectLst/>
                <a:ea typeface="Times New Roman" panose="02020603050405020304" pitchFamily="18" charset="0"/>
              </a:rPr>
              <a:t>Principles of Corporate Finance</a:t>
            </a:r>
            <a:r>
              <a:rPr kumimoji="0" lang="en-US" altLang="en-US" sz="900" b="0" i="0" u="none" strike="noStrike" cap="none" normalizeH="0" baseline="0" dirty="0">
                <a:ln>
                  <a:noFill/>
                </a:ln>
                <a:solidFill>
                  <a:schemeClr val="tx1"/>
                </a:solidFill>
                <a:effectLst/>
                <a:ea typeface="Times New Roman" panose="02020603050405020304" pitchFamily="18" charset="0"/>
              </a:rPr>
              <a:t>. 6th ed. The Irwin/</a:t>
            </a:r>
            <a:r>
              <a:rPr kumimoji="0" lang="en-US" altLang="en-US" sz="900" b="0" i="0" u="none" strike="noStrike" cap="none" normalizeH="0" baseline="0" dirty="0" err="1">
                <a:ln>
                  <a:noFill/>
                </a:ln>
                <a:solidFill>
                  <a:schemeClr val="tx1"/>
                </a:solidFill>
                <a:effectLst/>
                <a:ea typeface="Times New Roman" panose="02020603050405020304" pitchFamily="18" charset="0"/>
              </a:rPr>
              <a:t>Mcgraw-Hill</a:t>
            </a:r>
            <a:r>
              <a:rPr kumimoji="0" lang="en-US" altLang="en-US" sz="900" b="0" i="0" u="none" strike="noStrike" cap="none" normalizeH="0" baseline="0" dirty="0">
                <a:ln>
                  <a:noFill/>
                </a:ln>
                <a:solidFill>
                  <a:schemeClr val="tx1"/>
                </a:solidFill>
                <a:effectLst/>
                <a:ea typeface="Times New Roman" panose="02020603050405020304" pitchFamily="18" charset="0"/>
              </a:rPr>
              <a:t> Series in Finance, Insurance, and Real Estate. 2000, Boston: Irwin/McGraw-Hill. xxvi, 1093 p.</a:t>
            </a:r>
            <a:endParaRPr kumimoji="0" lang="en-US" altLang="en-US" sz="900" b="0" i="0" u="none" strike="noStrike" cap="none" normalizeH="0" baseline="0" dirty="0">
              <a:ln>
                <a:noFill/>
              </a:ln>
              <a:solidFill>
                <a:schemeClr val="tx1"/>
              </a:solidFill>
              <a:effectLst/>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ea typeface="Times New Roman" panose="02020603050405020304" pitchFamily="18" charset="0"/>
              </a:rPr>
              <a:t>Chatham, Ralph and Joe Braddock, </a:t>
            </a:r>
            <a:r>
              <a:rPr kumimoji="0" lang="en-US" altLang="en-US" sz="900" b="0" i="1" u="none" strike="noStrike" cap="none" normalizeH="0" baseline="0" dirty="0">
                <a:ln>
                  <a:noFill/>
                </a:ln>
                <a:solidFill>
                  <a:schemeClr val="tx1"/>
                </a:solidFill>
                <a:effectLst/>
                <a:ea typeface="Times New Roman" panose="02020603050405020304" pitchFamily="18" charset="0"/>
              </a:rPr>
              <a:t>Training Superiority &amp; Training Surprise, Final Report</a:t>
            </a:r>
            <a:r>
              <a:rPr kumimoji="0" lang="en-US" altLang="en-US" sz="900" b="0" i="0" u="none" strike="noStrike" cap="none" normalizeH="0" baseline="0" dirty="0">
                <a:ln>
                  <a:noFill/>
                </a:ln>
                <a:solidFill>
                  <a:schemeClr val="tx1"/>
                </a:solidFill>
                <a:effectLst/>
                <a:ea typeface="Times New Roman" panose="02020603050405020304" pitchFamily="18" charset="0"/>
              </a:rPr>
              <a:t>. 2001, DSB Task Force on Training Superiority and Training Surprise.</a:t>
            </a:r>
            <a:endParaRPr kumimoji="0" lang="en-US" altLang="en-US" sz="900" b="0" i="0" u="none" strike="noStrike" cap="none" normalizeH="0" baseline="0" dirty="0">
              <a:ln>
                <a:noFill/>
              </a:ln>
              <a:solidFill>
                <a:schemeClr val="tx1"/>
              </a:solidFill>
              <a:effectLst/>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ea typeface="Times New Roman" panose="02020603050405020304" pitchFamily="18" charset="0"/>
              </a:rPr>
              <a:t>Clements, Paul, Rick </a:t>
            </a:r>
            <a:r>
              <a:rPr kumimoji="0" lang="en-US" altLang="en-US" sz="900" b="0" i="0" u="none" strike="noStrike" cap="none" normalizeH="0" baseline="0" dirty="0" err="1">
                <a:ln>
                  <a:noFill/>
                </a:ln>
                <a:solidFill>
                  <a:schemeClr val="tx1"/>
                </a:solidFill>
                <a:effectLst/>
                <a:ea typeface="Times New Roman" panose="02020603050405020304" pitchFamily="18" charset="0"/>
              </a:rPr>
              <a:t>Kazman</a:t>
            </a:r>
            <a:r>
              <a:rPr kumimoji="0" lang="en-US" altLang="en-US" sz="900" b="0" i="0" u="none" strike="noStrike" cap="none" normalizeH="0" baseline="0" dirty="0">
                <a:ln>
                  <a:noFill/>
                </a:ln>
                <a:solidFill>
                  <a:schemeClr val="tx1"/>
                </a:solidFill>
                <a:effectLst/>
                <a:ea typeface="Times New Roman" panose="02020603050405020304" pitchFamily="18" charset="0"/>
              </a:rPr>
              <a:t>, and Mark Klein, </a:t>
            </a:r>
            <a:r>
              <a:rPr kumimoji="0" lang="en-US" altLang="en-US" sz="900" b="0" i="1" u="none" strike="noStrike" cap="none" normalizeH="0" baseline="0" dirty="0">
                <a:ln>
                  <a:noFill/>
                </a:ln>
                <a:solidFill>
                  <a:schemeClr val="tx1"/>
                </a:solidFill>
                <a:effectLst/>
                <a:ea typeface="Times New Roman" panose="02020603050405020304" pitchFamily="18" charset="0"/>
              </a:rPr>
              <a:t>Evaluating Software Architectures : Methods and Case Studies</a:t>
            </a:r>
            <a:r>
              <a:rPr kumimoji="0" lang="en-US" altLang="en-US" sz="900" b="0" i="0" u="none" strike="noStrike" cap="none" normalizeH="0" baseline="0" dirty="0">
                <a:ln>
                  <a:noFill/>
                </a:ln>
                <a:solidFill>
                  <a:schemeClr val="tx1"/>
                </a:solidFill>
                <a:effectLst/>
                <a:ea typeface="Times New Roman" panose="02020603050405020304" pitchFamily="18" charset="0"/>
              </a:rPr>
              <a:t>. SEI Series in Software Engineering. 2002, Boston: Addison-Wesley. xxv, 323 p.</a:t>
            </a:r>
            <a:endParaRPr kumimoji="0" lang="en-US" altLang="en-US" sz="900" b="0" i="0" u="none" strike="noStrike" cap="none" normalizeH="0" baseline="0" dirty="0">
              <a:ln>
                <a:noFill/>
              </a:ln>
              <a:solidFill>
                <a:schemeClr val="tx1"/>
              </a:solidFill>
              <a:effectLst/>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US" altLang="en-US" sz="900" dirty="0">
                <a:ea typeface="Times New Roman" panose="02020603050405020304" pitchFamily="18" charset="0"/>
              </a:rPr>
              <a:t>C</a:t>
            </a:r>
            <a:r>
              <a:rPr kumimoji="0" lang="en-US" altLang="en-US" sz="900" b="0" i="0" u="none" strike="noStrike" cap="none" normalizeH="0" baseline="0" dirty="0">
                <a:ln>
                  <a:noFill/>
                </a:ln>
                <a:solidFill>
                  <a:schemeClr val="tx1"/>
                </a:solidFill>
                <a:effectLst/>
                <a:ea typeface="Times New Roman" panose="02020603050405020304" pitchFamily="18" charset="0"/>
              </a:rPr>
              <a:t>onklin, Jeff, </a:t>
            </a:r>
            <a:r>
              <a:rPr kumimoji="0" lang="en-US" altLang="en-US" sz="900" b="0" i="1" u="none" strike="noStrike" cap="none" normalizeH="0" baseline="0" dirty="0">
                <a:ln>
                  <a:noFill/>
                </a:ln>
                <a:solidFill>
                  <a:schemeClr val="tx1"/>
                </a:solidFill>
                <a:effectLst/>
                <a:ea typeface="Times New Roman" panose="02020603050405020304" pitchFamily="18" charset="0"/>
              </a:rPr>
              <a:t>Wicked Problems &amp; Social Complexity - Chapter 1 Of "Dialogue Mapping: Building Shared Understanding of Wicked Problems</a:t>
            </a:r>
            <a:r>
              <a:rPr kumimoji="0" lang="en-US" altLang="en-US" sz="900" b="0" i="0" u="none" strike="noStrike" cap="none" normalizeH="0" baseline="0" dirty="0">
                <a:ln>
                  <a:noFill/>
                </a:ln>
                <a:solidFill>
                  <a:schemeClr val="tx1"/>
                </a:solidFill>
                <a:effectLst/>
                <a:ea typeface="Times New Roman" panose="02020603050405020304" pitchFamily="18" charset="0"/>
              </a:rPr>
              <a:t>. 2006, Wiley For more information see the </a:t>
            </a:r>
            <a:r>
              <a:rPr kumimoji="0" lang="en-US" altLang="en-US" sz="900" b="0" i="0" u="none" strike="noStrike" cap="none" normalizeH="0" baseline="0" dirty="0" err="1">
                <a:ln>
                  <a:noFill/>
                </a:ln>
                <a:solidFill>
                  <a:schemeClr val="tx1"/>
                </a:solidFill>
                <a:effectLst/>
                <a:ea typeface="Times New Roman" panose="02020603050405020304" pitchFamily="18" charset="0"/>
              </a:rPr>
              <a:t>CogNexus</a:t>
            </a:r>
            <a:r>
              <a:rPr kumimoji="0" lang="en-US" altLang="en-US" sz="900" b="0" i="0" u="none" strike="noStrike" cap="none" normalizeH="0" baseline="0" dirty="0">
                <a:ln>
                  <a:noFill/>
                </a:ln>
                <a:solidFill>
                  <a:schemeClr val="tx1"/>
                </a:solidFill>
                <a:effectLst/>
                <a:ea typeface="Times New Roman" panose="02020603050405020304" pitchFamily="18" charset="0"/>
              </a:rPr>
              <a:t> Institute Copeland, Tom; Koller, Tim; Murrin, Jack, </a:t>
            </a:r>
            <a:r>
              <a:rPr kumimoji="0" lang="en-US" altLang="en-US" sz="900" b="0" i="1" u="none" strike="noStrike" cap="none" normalizeH="0" baseline="0" dirty="0">
                <a:ln>
                  <a:noFill/>
                </a:ln>
                <a:solidFill>
                  <a:schemeClr val="tx1"/>
                </a:solidFill>
                <a:effectLst/>
                <a:ea typeface="Times New Roman" panose="02020603050405020304" pitchFamily="18" charset="0"/>
              </a:rPr>
              <a:t>Valuation:  Measuring and Managing the Value of Companies</a:t>
            </a:r>
            <a:r>
              <a:rPr kumimoji="0" lang="en-US" altLang="en-US" sz="900" b="0" i="0" u="none" strike="noStrike" cap="none" normalizeH="0" baseline="0" dirty="0">
                <a:ln>
                  <a:noFill/>
                </a:ln>
                <a:solidFill>
                  <a:schemeClr val="tx1"/>
                </a:solidFill>
                <a:effectLst/>
                <a:ea typeface="Times New Roman" panose="02020603050405020304" pitchFamily="18" charset="0"/>
              </a:rPr>
              <a:t>. 3rd edition ed: McKinsey &amp; Company.</a:t>
            </a:r>
            <a:endParaRPr kumimoji="0" lang="en-US" altLang="en-US" sz="900" b="0" i="0" u="none" strike="noStrike" cap="none" normalizeH="0" baseline="0" dirty="0">
              <a:ln>
                <a:noFill/>
              </a:ln>
              <a:solidFill>
                <a:schemeClr val="tx1"/>
              </a:solidFill>
              <a:effectLst/>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Cozby</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Rick,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Examining the Business Case for Modeling and Simulation</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2001 NDIA SBA Conference.</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Dubin</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Dr. Hank,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Business Case for SBA - Developing Confidence in M&amp;S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in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SBA Conference</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2001.</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Dunn, William, Chip Cobb, and Ross Dickenson,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Army Model and Simulation Office (AMSO) Benefits Initiative (Bi)</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1999.</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Erlandson, Marc and Steven Gordon,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Economics of Simulation Data Compilation Work Group</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1995.</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Fishburn</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Peter C. (Personal author),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 Survey of </a:t>
            </a:r>
            <a:r>
              <a:rPr kumimoji="0" lang="en-US" altLang="en-US" sz="9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Multiattribute</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9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Multicriterion</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Evaluation Theories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P.S.U.U.P.C.O.B.A.C. author), Editor. 1977.</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Fletcher, J. D.,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Measuring the Cost, Effectiveness, and Value of Simulation Used for Military Training</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 Institute for Defense Analyses, VA, Editor.</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Freeman, Rhonda, Tony Lashley, and Jeff </a:t>
            </a:r>
            <a:r>
              <a:rPr kumimoji="0" lang="en-US" altLang="en-US" sz="9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Swanger</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Benefits of Modeling and Simulation</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1996.</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Fujimoto, Richard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Future Trends in Distributed Simulation and Distributed Virtual Environments - a Peer Study Final Report</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 </a:t>
            </a:r>
            <a:r>
              <a:rPr kumimoji="0" lang="en-US" altLang="en-US" sz="9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Strassburger</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Editor, Fraunhofer IFF, Magdeburg, GE.</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Fülöp</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9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János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Introduction to Decision Making Methods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Laboratory of Operations Research and Decision Systems, Computer and Automation Institute, Hungarian Academy of Sciences.</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Gardner,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Cost and Training Effectiveness Analysis for Large-Scale Simulations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1999.</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Garrabrants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William; Hutchinson, Aaron; Katz, Warren; McGinn, Jack; </a:t>
            </a:r>
            <a:r>
              <a:rPr kumimoji="0" lang="en-US" altLang="en-US" sz="9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Perme</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David; Roberts, Bruce; Waite, Bill,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Novel Business Model Approach for Future JSIMS Acquisition</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in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I/ITSEC</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2004: Orlando, FL.</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Geisler, Eliezer,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Metrics of Science and Technology</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2000, Westport, Conn.: Quorum Books. xvi, 380 p.</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Gordon, Dr. Steven, </a:t>
            </a:r>
            <a:r>
              <a:rPr kumimoji="0" lang="en-US" altLang="en-US" sz="9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Determing</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Value of Simulation</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in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SCSC 2000</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2000: Vancouver, Canada.</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Gordon, Dr. Steven, Bill Waite, Gunnar </a:t>
            </a:r>
            <a:r>
              <a:rPr kumimoji="0" lang="en-US" altLang="en-US" sz="9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Ohlund</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and Asa Bjork,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Review and Update of Findings from Economics of Simulation Study Groups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2005, NMSG-035/RSY-005.</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Gordon, Steve, </a:t>
            </a:r>
            <a:r>
              <a:rPr kumimoji="0" lang="en-US" altLang="en-US" sz="9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Determing</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Value of Simulation</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1995, Simulation Councils, Inc. p. 969-973.</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it-IT"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Groppelli, Angelico A. and Ehsan Nikbakht, </a:t>
            </a:r>
            <a:r>
              <a:rPr kumimoji="0" lang="it-IT"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Finance</a:t>
            </a:r>
            <a:r>
              <a:rPr kumimoji="0" lang="it-IT"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3rd ed. Barron's Business Review Series. 1995, Hauppauge, N.Y.: Barron's Educational Series. xi, 491 p.</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Group, National Training Systems Association Industry Steering,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Value to Industry of Defense Modeling and Simulation Office Accomplishments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2002.</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Guilhon</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Bernard,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Technology and Markets for Knowledge : Knowledge Creation, Diffusion, and Exchange within a Growing Economy</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Economics of Science, Technology, and Innovation. 2001, Boston; Norwell, Mass.: Kluwer Academic Publishers ; Distributors for North, Central and South America: Kluwer Academic Publishers. xx, 206 p.</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Hillegas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Anne,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Findings on the Economics of Modeling and Simulation from the DOD&amp;E M&amp;S Survey</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2001.</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Hillier, Frederick S. and Gerald J. Lieberman,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Introduction to Operations Research</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8th ed. 2005, Boston: McGraw-Hill Higher Education. xxv, 1061 p.</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Hubbard, Douglas W.,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How to Measure Anything : Finding the Value Of "Intangibles" In Business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2007, Hoboken, N.J.: John Wiley &amp; Sons. xv, 287 p.</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Jacobson, Ivar,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Object-Oriented Software Engineering : A Use Case Driven Approach</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1992, [New York] Wokingham, Eng. ; Reading, Mass.: ACM Press ; Addison-Wesley Pub. xx, 524 p.</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Jones, Reuben, William Tucker, and Renee Walton,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Economic Benefits of Simulation:  Toward Closed Form Equations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2000.</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Lewis, Bob,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VV&amp;A Cost Estimating</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Ling, David C. and Wayne R. Archer,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Real Estate Principles : A Value Approach</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2nd ed. 2008, Boston: McGraw-Hill/Irwin. xxvi, 661 p.</a:t>
            </a: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45802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ROI</a:t>
            </a:r>
          </a:p>
        </p:txBody>
      </p:sp>
      <p:sp>
        <p:nvSpPr>
          <p:cNvPr id="4" name="Content Placeholder 3"/>
          <p:cNvSpPr>
            <a:spLocks noGrp="1"/>
          </p:cNvSpPr>
          <p:nvPr>
            <p:ph sz="quarter" idx="11"/>
          </p:nvPr>
        </p:nvSpPr>
        <p:spPr>
          <a:xfrm>
            <a:off x="250739" y="1047252"/>
            <a:ext cx="6758714" cy="4952641"/>
          </a:xfrm>
        </p:spPr>
        <p:txBody>
          <a:bodyPr/>
          <a:lstStyle/>
          <a:p>
            <a:pPr>
              <a:spcBef>
                <a:spcPts val="1200"/>
              </a:spcBef>
            </a:pPr>
            <a:r>
              <a:rPr lang="en-US" altLang="en-US" sz="2400" dirty="0"/>
              <a:t>“A performance measure used to evaluate the efficiency of an investment or to compare the efficiency of a number of different investments.”</a:t>
            </a:r>
            <a:r>
              <a:rPr lang="en-US" altLang="en-US" sz="2400" baseline="30000" dirty="0"/>
              <a:t>1</a:t>
            </a:r>
            <a:endParaRPr lang="en-US" altLang="en-US" sz="1200" baseline="30000" dirty="0"/>
          </a:p>
          <a:p>
            <a:pPr>
              <a:spcBef>
                <a:spcPts val="1200"/>
              </a:spcBef>
            </a:pPr>
            <a:r>
              <a:rPr lang="en-US" altLang="en-US" sz="2400" dirty="0"/>
              <a:t>“(Benefit - Cost) / Cost”</a:t>
            </a:r>
            <a:r>
              <a:rPr lang="en-US" altLang="en-US" sz="2400" baseline="30000" dirty="0"/>
              <a:t>2</a:t>
            </a:r>
            <a:r>
              <a:rPr lang="en-US" altLang="en-US" sz="2400" dirty="0"/>
              <a:t> - A monetary equation calculated in terms of Net-Present-Value dollars</a:t>
            </a:r>
          </a:p>
          <a:p>
            <a:pPr>
              <a:spcBef>
                <a:spcPts val="1200"/>
              </a:spcBef>
            </a:pPr>
            <a:r>
              <a:rPr lang="en-US" sz="2400" dirty="0"/>
              <a:t>A performance measure used to evaluate the efficiency or profitability of an investment or compare the efficiency of a number of different investments. ROI tries to directly measure the amount of return on a particular investment, relative to the investment’s cost.</a:t>
            </a:r>
            <a:r>
              <a:rPr lang="en-US" altLang="en-US" sz="2400" baseline="30000" dirty="0"/>
              <a:t>3</a:t>
            </a:r>
            <a:r>
              <a:rPr lang="en-US" altLang="en-US" sz="2400" dirty="0"/>
              <a:t> </a:t>
            </a:r>
          </a:p>
        </p:txBody>
      </p:sp>
      <p:sp>
        <p:nvSpPr>
          <p:cNvPr id="14" name="Rectangle 2">
            <a:extLst>
              <a:ext uri="{FF2B5EF4-FFF2-40B4-BE49-F238E27FC236}">
                <a16:creationId xmlns:a16="http://schemas.microsoft.com/office/drawing/2014/main" id="{F5EE64E0-5877-434C-A85B-6DE536C7C7F4}"/>
              </a:ext>
            </a:extLst>
          </p:cNvPr>
          <p:cNvSpPr>
            <a:spLocks noChangeArrowheads="1"/>
          </p:cNvSpPr>
          <p:nvPr/>
        </p:nvSpPr>
        <p:spPr bwMode="auto">
          <a:xfrm>
            <a:off x="6859434" y="4758701"/>
            <a:ext cx="4921250" cy="76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eaLnBrk="0" hangingPunct="0"/>
            <a:r>
              <a:rPr lang="en-US" altLang="en-US" sz="2200" b="0" i="1" dirty="0">
                <a:solidFill>
                  <a:srgbClr val="003366"/>
                </a:solidFill>
                <a:latin typeface="Arial Black" panose="020B0A04020102020204" pitchFamily="34" charset="0"/>
              </a:rPr>
              <a:t>Where benefit and cost are typically expressed in $</a:t>
            </a:r>
          </a:p>
        </p:txBody>
      </p:sp>
      <p:grpSp>
        <p:nvGrpSpPr>
          <p:cNvPr id="15" name="Group 9">
            <a:extLst>
              <a:ext uri="{FF2B5EF4-FFF2-40B4-BE49-F238E27FC236}">
                <a16:creationId xmlns:a16="http://schemas.microsoft.com/office/drawing/2014/main" id="{D987CA58-E010-4051-83AE-28B41105BF55}"/>
              </a:ext>
            </a:extLst>
          </p:cNvPr>
          <p:cNvGrpSpPr>
            <a:grpSpLocks/>
          </p:cNvGrpSpPr>
          <p:nvPr/>
        </p:nvGrpSpPr>
        <p:grpSpPr bwMode="auto">
          <a:xfrm>
            <a:off x="7321396" y="2625450"/>
            <a:ext cx="3873500" cy="1114425"/>
            <a:chOff x="1056" y="1026"/>
            <a:chExt cx="2440" cy="702"/>
          </a:xfrm>
        </p:grpSpPr>
        <p:sp>
          <p:nvSpPr>
            <p:cNvPr id="16" name="Rectangle 10">
              <a:extLst>
                <a:ext uri="{FF2B5EF4-FFF2-40B4-BE49-F238E27FC236}">
                  <a16:creationId xmlns:a16="http://schemas.microsoft.com/office/drawing/2014/main" id="{BE06B726-E182-4530-A709-B54805DE6D83}"/>
                </a:ext>
              </a:extLst>
            </p:cNvPr>
            <p:cNvSpPr>
              <a:spLocks noChangeArrowheads="1"/>
            </p:cNvSpPr>
            <p:nvPr/>
          </p:nvSpPr>
          <p:spPr bwMode="auto">
            <a:xfrm>
              <a:off x="1056" y="1026"/>
              <a:ext cx="2440" cy="702"/>
            </a:xfrm>
            <a:prstGeom prst="rect">
              <a:avLst/>
            </a:prstGeom>
            <a:gradFill rotWithShape="0">
              <a:gsLst>
                <a:gs pos="0">
                  <a:srgbClr val="336699"/>
                </a:gs>
                <a:gs pos="100000">
                  <a:srgbClr val="003366"/>
                </a:gs>
              </a:gsLst>
              <a:lin ang="2700000" scaled="1"/>
            </a:gradFill>
            <a:ln>
              <a:noFill/>
            </a:ln>
            <a:effectLst>
              <a:outerShdw dist="53882" dir="2700000" algn="ctr" rotWithShape="0">
                <a:srgbClr val="B2B2B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alt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17" name="Rectangle 11">
              <a:extLst>
                <a:ext uri="{FF2B5EF4-FFF2-40B4-BE49-F238E27FC236}">
                  <a16:creationId xmlns:a16="http://schemas.microsoft.com/office/drawing/2014/main" id="{0E22AFFF-A430-4915-AA44-9619EF27B888}"/>
                </a:ext>
              </a:extLst>
            </p:cNvPr>
            <p:cNvSpPr>
              <a:spLocks noChangeArrowheads="1"/>
            </p:cNvSpPr>
            <p:nvPr/>
          </p:nvSpPr>
          <p:spPr bwMode="auto">
            <a:xfrm>
              <a:off x="1169" y="1214"/>
              <a:ext cx="75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400" b="0" i="1" u="none" strike="noStrike" kern="0" cap="none" spc="0" normalizeH="0" baseline="0" noProof="0">
                  <a:ln>
                    <a:noFill/>
                  </a:ln>
                  <a:solidFill>
                    <a:srgbClr val="FFFFFF"/>
                  </a:solidFill>
                  <a:effectLst/>
                  <a:uLnTx/>
                  <a:uFillTx/>
                  <a:latin typeface="Arial Black" panose="020B0A04020102020204" pitchFamily="34" charset="0"/>
                </a:rPr>
                <a:t>ROI = </a:t>
              </a:r>
            </a:p>
          </p:txBody>
        </p:sp>
        <p:sp>
          <p:nvSpPr>
            <p:cNvPr id="18" name="Rectangle 12">
              <a:extLst>
                <a:ext uri="{FF2B5EF4-FFF2-40B4-BE49-F238E27FC236}">
                  <a16:creationId xmlns:a16="http://schemas.microsoft.com/office/drawing/2014/main" id="{27EEDB38-B886-4FFF-AC2D-416068CB87F2}"/>
                </a:ext>
              </a:extLst>
            </p:cNvPr>
            <p:cNvSpPr>
              <a:spLocks noChangeArrowheads="1"/>
            </p:cNvSpPr>
            <p:nvPr/>
          </p:nvSpPr>
          <p:spPr bwMode="auto">
            <a:xfrm>
              <a:off x="1841" y="1094"/>
              <a:ext cx="154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1" u="none" strike="noStrike" kern="0" cap="none" spc="0" normalizeH="0" baseline="0" noProof="0">
                  <a:ln>
                    <a:noFill/>
                  </a:ln>
                  <a:solidFill>
                    <a:srgbClr val="FFFFFF"/>
                  </a:solidFill>
                  <a:effectLst/>
                  <a:uLnTx/>
                  <a:uFillTx/>
                  <a:latin typeface="Arial Black" panose="020B0A04020102020204" pitchFamily="34" charset="0"/>
                </a:rPr>
                <a:t>Benefit - Cost</a:t>
              </a:r>
            </a:p>
          </p:txBody>
        </p:sp>
        <p:sp>
          <p:nvSpPr>
            <p:cNvPr id="19" name="Line 13">
              <a:extLst>
                <a:ext uri="{FF2B5EF4-FFF2-40B4-BE49-F238E27FC236}">
                  <a16:creationId xmlns:a16="http://schemas.microsoft.com/office/drawing/2014/main" id="{0D570D29-2837-4E82-978F-2C0493541A09}"/>
                </a:ext>
              </a:extLst>
            </p:cNvPr>
            <p:cNvSpPr>
              <a:spLocks noChangeShapeType="1"/>
            </p:cNvSpPr>
            <p:nvPr/>
          </p:nvSpPr>
          <p:spPr bwMode="auto">
            <a:xfrm>
              <a:off x="1893" y="1392"/>
              <a:ext cx="1438" cy="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20" name="Rectangle 14">
              <a:extLst>
                <a:ext uri="{FF2B5EF4-FFF2-40B4-BE49-F238E27FC236}">
                  <a16:creationId xmlns:a16="http://schemas.microsoft.com/office/drawing/2014/main" id="{7E762074-3D3E-4205-A1C1-B0D54498DFDE}"/>
                </a:ext>
              </a:extLst>
            </p:cNvPr>
            <p:cNvSpPr>
              <a:spLocks noChangeArrowheads="1"/>
            </p:cNvSpPr>
            <p:nvPr/>
          </p:nvSpPr>
          <p:spPr bwMode="auto">
            <a:xfrm>
              <a:off x="2315" y="1390"/>
              <a:ext cx="59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1" u="none" strike="noStrike" kern="0" cap="none" spc="0" normalizeH="0" baseline="0" noProof="0">
                  <a:ln>
                    <a:noFill/>
                  </a:ln>
                  <a:solidFill>
                    <a:srgbClr val="FFFFFF"/>
                  </a:solidFill>
                  <a:effectLst/>
                  <a:uLnTx/>
                  <a:uFillTx/>
                  <a:latin typeface="Arial Black" panose="020B0A04020102020204" pitchFamily="34" charset="0"/>
                </a:rPr>
                <a:t>Cost</a:t>
              </a:r>
            </a:p>
          </p:txBody>
        </p:sp>
      </p:grpSp>
      <p:sp>
        <p:nvSpPr>
          <p:cNvPr id="21" name="Text Box 15">
            <a:extLst>
              <a:ext uri="{FF2B5EF4-FFF2-40B4-BE49-F238E27FC236}">
                <a16:creationId xmlns:a16="http://schemas.microsoft.com/office/drawing/2014/main" id="{CA982A3F-6958-4076-AEAF-EEB41B3B2584}"/>
              </a:ext>
            </a:extLst>
          </p:cNvPr>
          <p:cNvSpPr txBox="1">
            <a:spLocks noChangeArrowheads="1"/>
          </p:cNvSpPr>
          <p:nvPr/>
        </p:nvSpPr>
        <p:spPr bwMode="auto">
          <a:xfrm>
            <a:off x="7178521" y="1144312"/>
            <a:ext cx="40798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Times" panose="02020603050405020304" pitchFamily="18" charset="0"/>
              </a:rPr>
              <a:t>“ROI is often stated in ratio form as profit divided by amount invested”</a:t>
            </a:r>
            <a:r>
              <a:rPr lang="en-US" altLang="en-US" kern="0" baseline="30000" dirty="0">
                <a:solidFill>
                  <a:srgbClr val="000000"/>
                </a:solidFill>
              </a:rPr>
              <a:t>4</a:t>
            </a:r>
            <a:endParaRPr kumimoji="0" lang="en-US" altLang="en-US" sz="2400" b="1" i="0" u="none" strike="noStrike" kern="0" cap="none" spc="0" normalizeH="0" baseline="30000" noProof="0" dirty="0">
              <a:ln>
                <a:noFill/>
              </a:ln>
              <a:solidFill>
                <a:srgbClr val="000000"/>
              </a:solidFill>
              <a:effectLst/>
              <a:uLnTx/>
              <a:uFillTx/>
              <a:latin typeface="Times" panose="02020603050405020304" pitchFamily="18" charset="0"/>
            </a:endParaRPr>
          </a:p>
        </p:txBody>
      </p:sp>
      <p:sp>
        <p:nvSpPr>
          <p:cNvPr id="23" name="Rectangle 4">
            <a:extLst>
              <a:ext uri="{FF2B5EF4-FFF2-40B4-BE49-F238E27FC236}">
                <a16:creationId xmlns:a16="http://schemas.microsoft.com/office/drawing/2014/main" id="{852B0DA1-091D-4E2D-96AC-8C719C0FCDF6}"/>
              </a:ext>
            </a:extLst>
          </p:cNvPr>
          <p:cNvSpPr>
            <a:spLocks noChangeArrowheads="1"/>
          </p:cNvSpPr>
          <p:nvPr/>
        </p:nvSpPr>
        <p:spPr bwMode="auto">
          <a:xfrm>
            <a:off x="2072931" y="6231813"/>
            <a:ext cx="84714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2400">
                <a:solidFill>
                  <a:schemeClr val="tx1"/>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lvl="1" eaLnBrk="1" hangingPunct="1">
              <a:spcBef>
                <a:spcPct val="0"/>
              </a:spcBef>
              <a:buFontTx/>
              <a:buNone/>
            </a:pPr>
            <a:r>
              <a:rPr lang="en-US" altLang="en-US" sz="800" dirty="0">
                <a:latin typeface="+mn-lt"/>
              </a:rPr>
              <a:t>1) ROI Tutorial. E. Degnan, I/ITSEC 2010 </a:t>
            </a:r>
          </a:p>
          <a:p>
            <a:pPr lvl="1" eaLnBrk="1" hangingPunct="1">
              <a:spcBef>
                <a:spcPct val="0"/>
              </a:spcBef>
              <a:buFontTx/>
              <a:buNone/>
            </a:pPr>
            <a:r>
              <a:rPr lang="en-US" altLang="en-US" sz="800" dirty="0">
                <a:latin typeface="+mn-lt"/>
              </a:rPr>
              <a:t>2) What is a pound of training worth? Frameworks and practical examples for assessing Return on Investment in training. Cohn, J &amp; Fletcher, J. D. I/ITSEC 2010</a:t>
            </a:r>
          </a:p>
          <a:p>
            <a:pPr lvl="1" eaLnBrk="1" hangingPunct="1">
              <a:spcBef>
                <a:spcPct val="0"/>
              </a:spcBef>
              <a:buFontTx/>
              <a:buNone/>
            </a:pPr>
            <a:r>
              <a:rPr lang="en-US" altLang="en-US" sz="800" dirty="0">
                <a:latin typeface="+mn-lt"/>
              </a:rPr>
              <a:t>3) </a:t>
            </a:r>
            <a:r>
              <a:rPr lang="en-US" sz="800" dirty="0">
                <a:latin typeface="+mn-lt"/>
                <a:ea typeface="Tahoma" panose="020B0604030504040204" pitchFamily="34" charset="0"/>
                <a:cs typeface="Tahoma" panose="020B0604030504040204" pitchFamily="34" charset="0"/>
              </a:rPr>
              <a:t>Investopedia, https://www.investopedia.com/terms/r/returnoninvestment.asp</a:t>
            </a:r>
            <a:endParaRPr lang="en-US" altLang="en-US" sz="800" dirty="0">
              <a:latin typeface="+mn-lt"/>
            </a:endParaRPr>
          </a:p>
          <a:p>
            <a:pPr lvl="1" eaLnBrk="1" hangingPunct="1">
              <a:spcBef>
                <a:spcPct val="0"/>
              </a:spcBef>
              <a:buFontTx/>
              <a:buNone/>
            </a:pPr>
            <a:r>
              <a:rPr lang="en-US" altLang="en-US" sz="800" kern="0" dirty="0">
                <a:latin typeface="+mn-lt"/>
              </a:rPr>
              <a:t>4) </a:t>
            </a:r>
            <a:r>
              <a:rPr lang="en-US" altLang="en-US" sz="800" u="sng" kern="0" dirty="0">
                <a:latin typeface="+mn-lt"/>
              </a:rPr>
              <a:t>Fundamental Accounting Principles</a:t>
            </a:r>
            <a:r>
              <a:rPr lang="en-US" altLang="en-US" sz="800" kern="0" dirty="0">
                <a:latin typeface="+mn-lt"/>
              </a:rPr>
              <a:t>, Fifteenth Edition, K. Larson, J. Wild, B, Chiappetta, McGraw-Hill, 1999, </a:t>
            </a:r>
            <a:r>
              <a:rPr lang="en-US" altLang="en-US" sz="800" kern="0" dirty="0" err="1">
                <a:latin typeface="+mn-lt"/>
              </a:rPr>
              <a:t>pg</a:t>
            </a:r>
            <a:r>
              <a:rPr lang="en-US" altLang="en-US" sz="800" kern="0" dirty="0">
                <a:latin typeface="+mn-lt"/>
              </a:rPr>
              <a:t> 6</a:t>
            </a:r>
            <a:endParaRPr lang="en-US" altLang="en-US" sz="800" dirty="0">
              <a:latin typeface="+mn-lt"/>
            </a:endParaRPr>
          </a:p>
        </p:txBody>
      </p:sp>
    </p:spTree>
    <p:extLst>
      <p:ext uri="{BB962C8B-B14F-4D97-AF65-F5344CB8AC3E}">
        <p14:creationId xmlns:p14="http://schemas.microsoft.com/office/powerpoint/2010/main" val="3506619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3 of 3</a:t>
            </a:r>
          </a:p>
        </p:txBody>
      </p:sp>
      <p:sp>
        <p:nvSpPr>
          <p:cNvPr id="5" name="Rectangle 2">
            <a:extLst>
              <a:ext uri="{FF2B5EF4-FFF2-40B4-BE49-F238E27FC236}">
                <a16:creationId xmlns:a16="http://schemas.microsoft.com/office/drawing/2014/main" id="{B006CAD4-EF8D-4DC0-91E1-C78C94B61661}"/>
              </a:ext>
            </a:extLst>
          </p:cNvPr>
          <p:cNvSpPr>
            <a:spLocks noGrp="1" noChangeArrowheads="1"/>
          </p:cNvSpPr>
          <p:nvPr>
            <p:ph sz="quarter" idx="11"/>
          </p:nvPr>
        </p:nvSpPr>
        <p:spPr bwMode="auto">
          <a:xfrm>
            <a:off x="440924" y="1117264"/>
            <a:ext cx="1131015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Mahon, Richard,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Modeling &amp; Simulation Return on Investment (ROI) "Real Savings" Vs. Indirect Savings and Cost Avoidance</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1999.</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Mankiw, N. Gregory,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Principles of Economics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1998, Fort Worth, TX: Dryden Press. xxxv, 797 p.</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McGinnis, M. L.  ,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Measuring the Effectiveness of Simulation-Based Training</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G.F.I. Stone, Editor. 2006, Proceedings of the 28th conference on Winter Simulation. 934-938. 2006. New York, NY, ACM Press.</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McGough, Ms. Lan-Thanh,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Meaningful Metrics for M&amp;S Utility in Acquisition</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McMohon</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Richard,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Modeling &amp; Simulation Return on Investment (ROI) "Real Savings" Vs. Indirect Savings and Cost Avoidance</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1999.</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Moore, James F.,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Predators and Prey:  A New Ecology of Competition.</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Harvard Business Review, 1993(May-June 1993): p. pages 75-86.</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National Research Council (U.S.). Committee on Modeling and Simulation Enhancements for 21st Century Manufacturing and Acquisition.,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Modeling and Simulation in Manufacturing and Defense Systems Acquisition : Pathways to Success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2002, Washington, D.C.: National Research Council. xiii, 183 p.</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Nesselrode, M. C. ,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Grasping the Intangible: Real Solutions for Return on Investment in the Realm of Training and Operations </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ITEC</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2008.</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Perez, Carlota,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Technological Revolutions and Financial Capital : The Dynamics of Bubbles and Golden Ages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2002, Cheltenham, UK ; Northampton, MA, USA: E. Elgar Pub. xix, 198 p.</a:t>
            </a: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Rench</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M. E.,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Cost Benefit Analysis for Human Effectiveness Research: Distributed Mission Training-Aircrew</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 Johnson, Editor. 2001, Report for Air Force Research Laboratory, Human Effectiveness Directorate: Wright-Patterson AFB, OH.</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Render, Barry, Ralph M. Stair, and Nagraj Balakrishnan,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Managerial Decision Modeling with Spreadsheets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2003, Upper Saddle River, N.J.: Prentice Hall. xxiii, 616 p.</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Resnik, Michael D.,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Choices : An Introduction to Decision Theory</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1987, Minneapolis: University of Minnesota Press. xiii, 221 p.</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Roztocki</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N.,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An Integrated Activity-Based Costing and Economic Value-Added System as an Engineering Management Tool for Manufacturers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K.L. Needy, Editor. 1998, 1998 ASEM National Conference Proceedings, Virginia Beach. p. pp. 77-84.</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Saaty</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Thomas L.,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Theory and Applications of the Analytic Network Process : Decision Making with Benefits, Opportunities, Costs, and Risks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3rd ed. 2005, Pittsburgh: RWS Publications. xiv, 352 p.</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Samuelson, Paul Anthony,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Economics; an Introductory Analysis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7th ed. 1967, New York,: McGraw-Hill. xxi, 821 p.</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Scott, David Logan,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Wall Street Words : An a to Z Guide to Investment Terms for Today's Investor</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3rd ed. 2003, Boston: Houghton Mifflin. viii, 424 p.</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Sutton, John,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Technology and Market Structure : Theory and History</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1998, Cambridge, Mass: The MIT Press. xv, 676 p.</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Vallerand, Andrew L.,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SimSummit 03 Business Case &amp; Common M&amp;S/SE "Matrix"</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2003, DND SECO.</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VMASC,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Developing a Repeatable and Reliable Methodology to Determine Return-on-Investment - Final Report</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J. Sokolowski, Editor. 2007, Submitted to:  Joint Forces command, Joint Warfighting Center.</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Vogel, Harold L.,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Entertainment Industry Economics : A Guide for Financial Analysis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7th ed. 2007, Cambridge ; New York: Cambridge University Press. xxii, 621.</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274320" marR="0" lvl="0" indent="-27432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Vries, </a:t>
            </a:r>
            <a:r>
              <a:rPr kumimoji="0" lang="en-US" altLang="en-US" sz="9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Michiel</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 de, </a:t>
            </a:r>
            <a:r>
              <a:rPr kumimoji="0" lang="en-US" altLang="en-US"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Calculated Choices in Policy-Making: The Theory and Practice of Impact Assessment</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1999, New York, N.Y.: St. Martin's Press. xvi, 220 p.</a:t>
            </a: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30622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ROI Tutorial Learning Objectives</a:t>
            </a:r>
          </a:p>
        </p:txBody>
      </p:sp>
      <p:sp>
        <p:nvSpPr>
          <p:cNvPr id="4" name="Content Placeholder 3"/>
          <p:cNvSpPr>
            <a:spLocks noGrp="1"/>
          </p:cNvSpPr>
          <p:nvPr>
            <p:ph sz="quarter" idx="11"/>
          </p:nvPr>
        </p:nvSpPr>
        <p:spPr>
          <a:xfrm>
            <a:off x="480132" y="1247436"/>
            <a:ext cx="10704541" cy="4606953"/>
          </a:xfrm>
        </p:spPr>
        <p:txBody>
          <a:bodyPr/>
          <a:lstStyle/>
          <a:p>
            <a:pPr marL="457200" marR="28575">
              <a:spcBef>
                <a:spcPts val="1200"/>
              </a:spcBef>
              <a:tabLst>
                <a:tab pos="240665" algn="l"/>
              </a:tabLst>
            </a:pPr>
            <a:r>
              <a:rPr lang="en-US" dirty="0">
                <a:cs typeface="Arial" panose="020B0604020202020204" pitchFamily="34" charset="0"/>
              </a:rPr>
              <a:t>After this tutorial, attendees will be able to:</a:t>
            </a:r>
          </a:p>
          <a:p>
            <a:pPr marL="914400" marR="28575" lvl="1" indent="-457200">
              <a:spcBef>
                <a:spcPts val="1200"/>
              </a:spcBef>
              <a:tabLst>
                <a:tab pos="240665" algn="l"/>
              </a:tabLst>
            </a:pPr>
            <a:r>
              <a:rPr lang="en-US" dirty="0"/>
              <a:t>Define Return on Investment</a:t>
            </a:r>
          </a:p>
          <a:p>
            <a:pPr marL="914400" marR="28575" lvl="1" indent="-457200">
              <a:spcBef>
                <a:spcPts val="1200"/>
              </a:spcBef>
              <a:tabLst>
                <a:tab pos="240665" algn="l"/>
              </a:tabLst>
            </a:pPr>
            <a:r>
              <a:rPr lang="en-US" dirty="0"/>
              <a:t>Explain what M&amp;S ROI is and what it is not</a:t>
            </a:r>
          </a:p>
          <a:p>
            <a:pPr marL="914400" marR="28575" lvl="1" indent="-457200">
              <a:spcBef>
                <a:spcPts val="1200"/>
              </a:spcBef>
              <a:tabLst>
                <a:tab pos="240665" algn="l"/>
              </a:tabLst>
            </a:pPr>
            <a:r>
              <a:rPr lang="en-US" dirty="0"/>
              <a:t>Summarize the differences in calculating M&amp;S ROI where profit is not the motive - e.g., DoD</a:t>
            </a:r>
          </a:p>
          <a:p>
            <a:pPr marL="914400" marR="28575" lvl="1" indent="-457200">
              <a:spcBef>
                <a:spcPts val="1200"/>
              </a:spcBef>
              <a:tabLst>
                <a:tab pos="240665" algn="l"/>
              </a:tabLst>
            </a:pPr>
            <a:r>
              <a:rPr lang="en-US" dirty="0"/>
              <a:t>Construct metrics for use in the ROI calculation</a:t>
            </a:r>
          </a:p>
          <a:p>
            <a:pPr marL="914400" marR="28575" lvl="1" indent="-457200">
              <a:spcBef>
                <a:spcPts val="1200"/>
              </a:spcBef>
              <a:tabLst>
                <a:tab pos="240665" algn="l"/>
              </a:tabLst>
            </a:pPr>
            <a:r>
              <a:rPr lang="en-US" dirty="0"/>
              <a:t>Recall real world examples and considerations (level and type of ROI metrics)</a:t>
            </a:r>
          </a:p>
          <a:p>
            <a:pPr marL="914400" marR="28575" lvl="1" indent="-457200">
              <a:spcBef>
                <a:spcPts val="1200"/>
              </a:spcBef>
              <a:tabLst>
                <a:tab pos="240665" algn="l"/>
              </a:tabLst>
            </a:pPr>
            <a:r>
              <a:rPr lang="en-US" dirty="0"/>
              <a:t>Describe how to apply the ROI concepts provided to your / </a:t>
            </a:r>
            <a:r>
              <a:rPr lang="en-US" u="sng" dirty="0"/>
              <a:t>real world</a:t>
            </a:r>
            <a:r>
              <a:rPr lang="en-US" dirty="0"/>
              <a:t> use cases</a:t>
            </a:r>
          </a:p>
        </p:txBody>
      </p:sp>
    </p:spTree>
    <p:extLst>
      <p:ext uri="{BB962C8B-B14F-4D97-AF65-F5344CB8AC3E}">
        <p14:creationId xmlns:p14="http://schemas.microsoft.com/office/powerpoint/2010/main" val="1077349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 ROI Example</a:t>
            </a:r>
          </a:p>
        </p:txBody>
      </p:sp>
      <p:sp>
        <p:nvSpPr>
          <p:cNvPr id="4" name="Content Placeholder 3"/>
          <p:cNvSpPr>
            <a:spLocks noGrp="1"/>
          </p:cNvSpPr>
          <p:nvPr>
            <p:ph sz="quarter" idx="11"/>
          </p:nvPr>
        </p:nvSpPr>
        <p:spPr>
          <a:xfrm>
            <a:off x="240212" y="1147076"/>
            <a:ext cx="11730453" cy="5075237"/>
          </a:xfrm>
        </p:spPr>
        <p:txBody>
          <a:bodyPr/>
          <a:lstStyle/>
          <a:p>
            <a:pPr>
              <a:spcBef>
                <a:spcPts val="600"/>
              </a:spcBef>
            </a:pPr>
            <a:r>
              <a:rPr lang="en-US" sz="2400" dirty="0">
                <a:latin typeface="Arial Narrow" panose="020B0606020202030204" pitchFamily="34" charset="0"/>
              </a:rPr>
              <a:t>Assume an investor bought 1,000 shares of the hypothetical company Worldwide Wickets Co. at $10 per share. One year later, the investor sold the shares for $12.50. The investor earned dividends of $500 over the one-year holding period. The investor spent a total of $125 on trading commissions in order to buy and sell the shares.</a:t>
            </a:r>
          </a:p>
          <a:p>
            <a:pPr marL="914400" lvl="1" indent="-457200">
              <a:spcBef>
                <a:spcPts val="600"/>
              </a:spcBef>
            </a:pPr>
            <a:r>
              <a:rPr lang="en-US" sz="2000" dirty="0">
                <a:latin typeface="Arial Narrow" panose="020B0606020202030204" pitchFamily="34" charset="0"/>
              </a:rPr>
              <a:t>The ROI for this investor can be calculated as follows:</a:t>
            </a:r>
          </a:p>
          <a:p>
            <a:pPr marL="914400" lvl="1" indent="-457200">
              <a:spcBef>
                <a:spcPts val="600"/>
              </a:spcBef>
            </a:pPr>
            <a:r>
              <a:rPr lang="en-US" sz="2000" b="1" dirty="0">
                <a:solidFill>
                  <a:srgbClr val="0033CC"/>
                </a:solidFill>
                <a:latin typeface="Arial Narrow" panose="020B0606020202030204" pitchFamily="34" charset="0"/>
              </a:rPr>
              <a:t>ROI = ( [($12.50 x 1000)+$500] – [$125 + ($10 x 1000)] ) / [($10 x 1000)] = 28.75%</a:t>
            </a:r>
          </a:p>
          <a:p>
            <a:pPr marL="914400" lvl="3" indent="-457200">
              <a:spcBef>
                <a:spcPts val="600"/>
              </a:spcBef>
              <a:buNone/>
            </a:pPr>
            <a:r>
              <a:rPr lang="en-US" sz="2000" dirty="0">
                <a:solidFill>
                  <a:srgbClr val="FF0000"/>
                </a:solidFill>
                <a:latin typeface="Arial Narrow" panose="020B0606020202030204" pitchFamily="34" charset="0"/>
              </a:rPr>
              <a:t>                           		</a:t>
            </a:r>
            <a:r>
              <a:rPr lang="en-US" sz="2000" b="1" dirty="0">
                <a:latin typeface="Arial Narrow" panose="020B0606020202030204" pitchFamily="34" charset="0"/>
              </a:rPr>
              <a:t>OR</a:t>
            </a:r>
          </a:p>
          <a:p>
            <a:pPr marL="914400" lvl="1" indent="-457200">
              <a:spcBef>
                <a:spcPts val="600"/>
              </a:spcBef>
            </a:pPr>
            <a:r>
              <a:rPr lang="en-US" sz="2000" b="1" dirty="0">
                <a:solidFill>
                  <a:srgbClr val="0033CC"/>
                </a:solidFill>
                <a:highlight>
                  <a:srgbClr val="FFFFFF"/>
                </a:highlight>
                <a:latin typeface="Arial Narrow" panose="020B0606020202030204" pitchFamily="34" charset="0"/>
              </a:rPr>
              <a:t>ROI = ( [($12.50 - $10) x 1000 + $500] – [$125] ) / [($10 x 1000)] = 28.75%</a:t>
            </a:r>
          </a:p>
          <a:p>
            <a:pPr>
              <a:spcBef>
                <a:spcPts val="600"/>
              </a:spcBef>
            </a:pPr>
            <a:r>
              <a:rPr lang="en-US" sz="2400" dirty="0">
                <a:highlight>
                  <a:srgbClr val="FFFFFF"/>
                </a:highlight>
                <a:latin typeface="Arial Narrow" panose="020B0606020202030204" pitchFamily="34" charset="0"/>
              </a:rPr>
              <a:t>Step-by-step analysis of the calculation:</a:t>
            </a:r>
          </a:p>
          <a:p>
            <a:pPr marL="914400" lvl="1" indent="-457200">
              <a:spcBef>
                <a:spcPts val="600"/>
              </a:spcBef>
            </a:pPr>
            <a:r>
              <a:rPr lang="en-US" sz="2000" dirty="0">
                <a:highlight>
                  <a:srgbClr val="FFFFFF"/>
                </a:highlight>
                <a:latin typeface="Arial Narrow" panose="020B0606020202030204" pitchFamily="34" charset="0"/>
              </a:rPr>
              <a:t>To calculate net returns, total returns and total costs must be considered. Total returns for a stock result from capital gains and dividends. Total costs include the initial purchase price and any trading commissions paid.</a:t>
            </a:r>
          </a:p>
          <a:p>
            <a:pPr marL="914400" lvl="1" indent="-457200">
              <a:spcBef>
                <a:spcPts val="600"/>
              </a:spcBef>
            </a:pPr>
            <a:r>
              <a:rPr lang="en-US" sz="2000" dirty="0">
                <a:highlight>
                  <a:srgbClr val="FFFFFF"/>
                </a:highlight>
                <a:latin typeface="Arial Narrow" panose="020B0606020202030204" pitchFamily="34" charset="0"/>
              </a:rPr>
              <a:t>In the above calculation, the gross capital gain (before commissions) from this trade is ($12.50 - $10.00) x 1,000. The $500 amount refers to the dividends received by holding the stock, while $125 is the total commissions paid.”</a:t>
            </a:r>
          </a:p>
        </p:txBody>
      </p:sp>
      <p:sp>
        <p:nvSpPr>
          <p:cNvPr id="3" name="Rectangle 2">
            <a:extLst>
              <a:ext uri="{FF2B5EF4-FFF2-40B4-BE49-F238E27FC236}">
                <a16:creationId xmlns:a16="http://schemas.microsoft.com/office/drawing/2014/main" id="{BBEB3830-51CF-4F79-A018-D5ABA2E4BF32}"/>
              </a:ext>
            </a:extLst>
          </p:cNvPr>
          <p:cNvSpPr/>
          <p:nvPr/>
        </p:nvSpPr>
        <p:spPr>
          <a:xfrm>
            <a:off x="3048000" y="6520003"/>
            <a:ext cx="6096000" cy="253916"/>
          </a:xfrm>
          <a:prstGeom prst="rect">
            <a:avLst/>
          </a:prstGeom>
        </p:spPr>
        <p:txBody>
          <a:bodyPr>
            <a:spAutoFit/>
          </a:bodyPr>
          <a:lstStyle/>
          <a:p>
            <a:r>
              <a:rPr lang="en-US" sz="1050" dirty="0">
                <a:latin typeface="Arial Narrow" panose="020B0606020202030204" pitchFamily="34" charset="0"/>
              </a:rPr>
              <a:t>https://www.investopedia.com/articles/basics/10/guide-to-calculating-roi.asp</a:t>
            </a:r>
            <a:endParaRPr lang="en-US" sz="1050" dirty="0"/>
          </a:p>
        </p:txBody>
      </p:sp>
    </p:spTree>
    <p:extLst>
      <p:ext uri="{BB962C8B-B14F-4D97-AF65-F5344CB8AC3E}">
        <p14:creationId xmlns:p14="http://schemas.microsoft.com/office/powerpoint/2010/main" val="1295469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Comparative M&amp;S ROI</a:t>
            </a:r>
          </a:p>
        </p:txBody>
      </p:sp>
      <p:sp>
        <p:nvSpPr>
          <p:cNvPr id="4" name="Content Placeholder 3"/>
          <p:cNvSpPr>
            <a:spLocks noGrp="1"/>
          </p:cNvSpPr>
          <p:nvPr>
            <p:ph sz="quarter" idx="11"/>
          </p:nvPr>
        </p:nvSpPr>
        <p:spPr>
          <a:xfrm>
            <a:off x="470693" y="930821"/>
            <a:ext cx="11250613" cy="5274669"/>
          </a:xfrm>
        </p:spPr>
        <p:txBody>
          <a:bodyPr/>
          <a:lstStyle/>
          <a:p>
            <a:pPr>
              <a:spcBef>
                <a:spcPts val="1200"/>
              </a:spcBef>
            </a:pPr>
            <a:r>
              <a:rPr lang="en-US" dirty="0"/>
              <a:t>Used to compare alternatives – benefit may not be easily calculated or is equal/equivalent</a:t>
            </a:r>
          </a:p>
          <a:p>
            <a:pPr>
              <a:spcBef>
                <a:spcPts val="1200"/>
              </a:spcBef>
            </a:pPr>
            <a:r>
              <a:rPr lang="en-US" dirty="0"/>
              <a:t>Key is to apply same evaluation criteria consistently</a:t>
            </a:r>
          </a:p>
          <a:p>
            <a:pPr>
              <a:spcBef>
                <a:spcPts val="1200"/>
              </a:spcBef>
            </a:pPr>
            <a:r>
              <a:rPr lang="en-US" dirty="0"/>
              <a:t>Comparing two simulator options for training...</a:t>
            </a:r>
          </a:p>
          <a:p>
            <a:pPr marL="914400" lvl="1" indent="-457200">
              <a:spcBef>
                <a:spcPts val="1200"/>
              </a:spcBef>
            </a:pPr>
            <a:r>
              <a:rPr lang="en-US" dirty="0"/>
              <a:t>Option 1 has a development cost of $1.25M, O&amp;M costs of $450/</a:t>
            </a:r>
            <a:r>
              <a:rPr lang="en-US" dirty="0" err="1"/>
              <a:t>hr</a:t>
            </a:r>
            <a:r>
              <a:rPr lang="en-US" dirty="0"/>
              <a:t> and is estimated to need a refresh after 6,000 hours.</a:t>
            </a:r>
          </a:p>
          <a:p>
            <a:pPr marL="914400" lvl="1" indent="-457200">
              <a:spcBef>
                <a:spcPts val="1200"/>
              </a:spcBef>
            </a:pPr>
            <a:r>
              <a:rPr lang="en-US" dirty="0"/>
              <a:t>Option 2 has a development cost of $2.3M, O&amp;M costs of $320/</a:t>
            </a:r>
            <a:r>
              <a:rPr lang="en-US" dirty="0" err="1"/>
              <a:t>hr</a:t>
            </a:r>
            <a:r>
              <a:rPr lang="en-US" dirty="0"/>
              <a:t> and is estimated to need a refresh after 8,000 hours.</a:t>
            </a:r>
          </a:p>
          <a:p>
            <a:pPr marL="914400" lvl="1" indent="-457200">
              <a:spcBef>
                <a:spcPts val="1200"/>
              </a:spcBef>
            </a:pPr>
            <a:r>
              <a:rPr lang="en-US" dirty="0"/>
              <a:t>Both are deemed equivalent in training outcomes</a:t>
            </a:r>
          </a:p>
        </p:txBody>
      </p:sp>
    </p:spTree>
    <p:extLst>
      <p:ext uri="{BB962C8B-B14F-4D97-AF65-F5344CB8AC3E}">
        <p14:creationId xmlns:p14="http://schemas.microsoft.com/office/powerpoint/2010/main" val="3997046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922D-F639-7A45-F1AB-3EA9B60CF97F}"/>
              </a:ext>
            </a:extLst>
          </p:cNvPr>
          <p:cNvSpPr>
            <a:spLocks noGrp="1"/>
          </p:cNvSpPr>
          <p:nvPr>
            <p:ph type="title"/>
          </p:nvPr>
        </p:nvSpPr>
        <p:spPr/>
        <p:txBody>
          <a:bodyPr/>
          <a:lstStyle/>
          <a:p>
            <a:r>
              <a:rPr lang="en-US" dirty="0"/>
              <a:t>Comparative M&amp;S ROI - II</a:t>
            </a:r>
          </a:p>
        </p:txBody>
      </p:sp>
      <p:sp>
        <p:nvSpPr>
          <p:cNvPr id="3" name="Content Placeholder 2">
            <a:extLst>
              <a:ext uri="{FF2B5EF4-FFF2-40B4-BE49-F238E27FC236}">
                <a16:creationId xmlns:a16="http://schemas.microsoft.com/office/drawing/2014/main" id="{8976F952-93E4-6750-E508-79C37A19041D}"/>
              </a:ext>
            </a:extLst>
          </p:cNvPr>
          <p:cNvSpPr>
            <a:spLocks noGrp="1"/>
          </p:cNvSpPr>
          <p:nvPr>
            <p:ph sz="quarter" idx="11"/>
          </p:nvPr>
        </p:nvSpPr>
        <p:spPr/>
        <p:txBody>
          <a:bodyPr/>
          <a:lstStyle/>
          <a:p>
            <a:pPr eaLnBrk="0" fontAlgn="auto" hangingPunct="0">
              <a:spcBef>
                <a:spcPts val="0"/>
              </a:spcBef>
              <a:spcAft>
                <a:spcPts val="0"/>
              </a:spcAft>
              <a:buClrTx/>
              <a:buSzTx/>
              <a:buFont typeface="Wingdings" panose="05000000000000000000" pitchFamily="2" charset="2"/>
              <a:buChar char="Ø"/>
              <a:defRPr/>
            </a:pPr>
            <a:r>
              <a:rPr lang="en-US" altLang="en-US" sz="2400" dirty="0">
                <a:solidFill>
                  <a:srgbClr val="000000"/>
                </a:solidFill>
                <a:latin typeface="Arial Narrow" panose="020B0606020202030204" pitchFamily="34" charset="0"/>
              </a:rPr>
              <a:t>Since the benefit is equal only need to calculate costs -- </a:t>
            </a:r>
            <a:r>
              <a:rPr kumimoji="0" lang="en-US" altLang="en-US" sz="2400" b="0" i="0" u="none" strike="noStrike" kern="0" cap="none" spc="0" normalizeH="0" baseline="0" noProof="0" dirty="0">
                <a:ln>
                  <a:noFill/>
                </a:ln>
                <a:solidFill>
                  <a:srgbClr val="000000"/>
                </a:solidFill>
                <a:effectLst/>
                <a:uLnTx/>
                <a:uFillTx/>
                <a:latin typeface="Arial Narrow" panose="020B0606020202030204" pitchFamily="34" charset="0"/>
              </a:rPr>
              <a:t>Cost = Development Cost + O&amp;M cost</a:t>
            </a:r>
          </a:p>
          <a:p>
            <a:pPr marR="0" lvl="0" defTabSz="914400" eaLnBrk="0" fontAlgn="auto" latinLnBrk="0" hangingPunct="0">
              <a:lnSpc>
                <a:spcPct val="100000"/>
              </a:lnSpc>
              <a:spcBef>
                <a:spcPts val="0"/>
              </a:spcBef>
              <a:spcAft>
                <a:spcPts val="0"/>
              </a:spcAft>
              <a:buClrTx/>
              <a:buSzTx/>
              <a:buFont typeface="Wingdings" panose="05000000000000000000" pitchFamily="2" charset="2"/>
              <a:buChar char="Ø"/>
              <a:tabLst/>
              <a:defRPr/>
            </a:pPr>
            <a:endParaRPr lang="en-US" altLang="en-US" dirty="0">
              <a:solidFill>
                <a:srgbClr val="000000"/>
              </a:solidFill>
              <a:latin typeface="Arial Narrow" panose="020B0606020202030204" pitchFamily="34" charset="0"/>
            </a:endParaRPr>
          </a:p>
          <a:p>
            <a:pPr marL="2971726" lvl="5" indent="0" eaLnBrk="0" fontAlgn="auto" hangingPunct="0">
              <a:spcBef>
                <a:spcPts val="0"/>
              </a:spcBef>
              <a:spcAft>
                <a:spcPts val="0"/>
              </a:spcAft>
              <a:buClrTx/>
              <a:buSzTx/>
              <a:buNone/>
              <a:defRPr/>
            </a:pPr>
            <a:endParaRPr kumimoji="0" lang="en-US" altLang="en-US" b="0" i="0" u="none" strike="noStrike" kern="0" cap="none" spc="0" normalizeH="0" baseline="0" noProof="0" dirty="0">
              <a:ln>
                <a:noFill/>
              </a:ln>
              <a:solidFill>
                <a:srgbClr val="000000"/>
              </a:solidFill>
              <a:effectLst/>
              <a:uLnTx/>
              <a:uFillTx/>
              <a:latin typeface="Arial Narrow" panose="020B0606020202030204" pitchFamily="34" charset="0"/>
            </a:endParaRPr>
          </a:p>
          <a:p>
            <a:pPr marL="2971726" lvl="5" indent="0" eaLnBrk="0" fontAlgn="auto" hangingPunct="0">
              <a:spcBef>
                <a:spcPts val="0"/>
              </a:spcBef>
              <a:spcAft>
                <a:spcPts val="0"/>
              </a:spcAft>
              <a:buClrTx/>
              <a:buSzTx/>
              <a:buNone/>
              <a:defRPr/>
            </a:pPr>
            <a:endParaRPr lang="en-US" altLang="en-US" dirty="0">
              <a:solidFill>
                <a:srgbClr val="000000"/>
              </a:solidFill>
              <a:latin typeface="Arial Narrow" panose="020B0606020202030204" pitchFamily="34" charset="0"/>
            </a:endParaRPr>
          </a:p>
          <a:p>
            <a:pPr marL="2971726" lvl="5" indent="0" eaLnBrk="0" fontAlgn="auto" hangingPunct="0">
              <a:spcBef>
                <a:spcPts val="0"/>
              </a:spcBef>
              <a:spcAft>
                <a:spcPts val="0"/>
              </a:spcAft>
              <a:buClrTx/>
              <a:buSzTx/>
              <a:buNone/>
              <a:defRPr/>
            </a:pPr>
            <a:r>
              <a:rPr kumimoji="0" lang="en-US" altLang="en-US" b="0" i="0" u="none" strike="noStrike" kern="0" cap="none" spc="0" normalizeH="0" baseline="0" noProof="0" dirty="0">
                <a:ln>
                  <a:noFill/>
                </a:ln>
                <a:solidFill>
                  <a:srgbClr val="000000"/>
                </a:solidFill>
                <a:effectLst/>
                <a:uLnTx/>
                <a:uFillTx/>
                <a:latin typeface="Arial Narrow" panose="020B0606020202030204" pitchFamily="34" charset="0"/>
              </a:rPr>
              <a:t>     </a:t>
            </a:r>
            <a:endParaRPr lang="en-US" altLang="en-US" sz="2400" dirty="0">
              <a:solidFill>
                <a:srgbClr val="000000"/>
              </a:solidFill>
              <a:latin typeface="Arial Narrow" panose="020B0606020202030204" pitchFamily="34" charset="0"/>
            </a:endParaRPr>
          </a:p>
          <a:p>
            <a:pPr marL="419099" indent="-342900" eaLnBrk="0" fontAlgn="auto" hangingPunct="0">
              <a:spcBef>
                <a:spcPts val="0"/>
              </a:spcBef>
              <a:spcAft>
                <a:spcPts val="0"/>
              </a:spcAft>
              <a:buClrTx/>
              <a:buSzTx/>
              <a:buFont typeface="Wingdings" panose="05000000000000000000" pitchFamily="2" charset="2"/>
              <a:buChar char="Ø"/>
              <a:defRPr/>
            </a:pPr>
            <a:r>
              <a:rPr lang="en-US" altLang="en-US" sz="2400" dirty="0">
                <a:solidFill>
                  <a:srgbClr val="000000"/>
                </a:solidFill>
                <a:latin typeface="Arial Narrow" panose="020B0606020202030204" pitchFamily="34" charset="0"/>
              </a:rPr>
              <a:t>Option 1 Cost = $1.25M + $450/</a:t>
            </a:r>
            <a:r>
              <a:rPr lang="en-US" altLang="en-US" sz="2400" dirty="0" err="1">
                <a:solidFill>
                  <a:srgbClr val="000000"/>
                </a:solidFill>
                <a:latin typeface="Arial Narrow" panose="020B0606020202030204" pitchFamily="34" charset="0"/>
              </a:rPr>
              <a:t>hr</a:t>
            </a:r>
            <a:r>
              <a:rPr lang="en-US" altLang="en-US" sz="2400" dirty="0">
                <a:solidFill>
                  <a:srgbClr val="000000"/>
                </a:solidFill>
                <a:latin typeface="Arial Narrow" panose="020B0606020202030204" pitchFamily="34" charset="0"/>
              </a:rPr>
              <a:t> x 6,000 hours = $3.95M</a:t>
            </a:r>
          </a:p>
          <a:p>
            <a:pPr marL="419099" indent="-342900" eaLnBrk="0" fontAlgn="auto" hangingPunct="0">
              <a:spcBef>
                <a:spcPts val="0"/>
              </a:spcBef>
              <a:spcAft>
                <a:spcPts val="0"/>
              </a:spcAft>
              <a:buClrTx/>
              <a:buSzTx/>
              <a:buFont typeface="Wingdings" panose="05000000000000000000" pitchFamily="2" charset="2"/>
              <a:buChar char="Ø"/>
              <a:defRPr/>
            </a:pPr>
            <a:r>
              <a:rPr kumimoji="0" lang="en-US" altLang="en-US" sz="2400" b="0" i="0" u="none" strike="noStrike" kern="0" cap="none" spc="0" normalizeH="0" baseline="0" noProof="0" dirty="0">
                <a:ln>
                  <a:noFill/>
                </a:ln>
                <a:solidFill>
                  <a:srgbClr val="000000"/>
                </a:solidFill>
                <a:effectLst/>
                <a:uLnTx/>
                <a:uFillTx/>
                <a:latin typeface="Arial Narrow" panose="020B0606020202030204" pitchFamily="34" charset="0"/>
              </a:rPr>
              <a:t>Option 2 Cost = $2.3M x (6,000/8,000) + $320 x 6,000 hours = $3.645M </a:t>
            </a:r>
          </a:p>
          <a:p>
            <a:pPr marL="419099" indent="-342900" eaLnBrk="0" fontAlgn="auto" hangingPunct="0">
              <a:spcBef>
                <a:spcPts val="0"/>
              </a:spcBef>
              <a:spcAft>
                <a:spcPts val="0"/>
              </a:spcAft>
              <a:buClrTx/>
              <a:buSzTx/>
              <a:buFont typeface="Wingdings" panose="05000000000000000000" pitchFamily="2" charset="2"/>
              <a:buChar char="Ø"/>
              <a:defRPr/>
            </a:pPr>
            <a:r>
              <a:rPr kumimoji="0" lang="en-US" altLang="en-US" sz="2400" b="0" i="0" u="none" strike="noStrike" kern="0" cap="none" spc="0" normalizeH="0" baseline="0" noProof="0" dirty="0">
                <a:ln>
                  <a:noFill/>
                </a:ln>
                <a:solidFill>
                  <a:srgbClr val="000000"/>
                </a:solidFill>
                <a:effectLst/>
                <a:uLnTx/>
                <a:uFillTx/>
                <a:latin typeface="Arial Narrow" panose="020B0606020202030204" pitchFamily="34" charset="0"/>
              </a:rPr>
              <a:t>[note: all calculations consider 6,000 hours for consistency.]</a:t>
            </a:r>
          </a:p>
          <a:p>
            <a:pPr marL="76199" indent="0" eaLnBrk="0" fontAlgn="auto" hangingPunct="0">
              <a:spcBef>
                <a:spcPts val="0"/>
              </a:spcBef>
              <a:spcAft>
                <a:spcPts val="0"/>
              </a:spcAft>
              <a:buClrTx/>
              <a:buSzTx/>
              <a:buNone/>
              <a:defRPr/>
            </a:pPr>
            <a:endParaRPr kumimoji="0" lang="en-US" altLang="en-US" sz="2400" b="0" i="0" u="none" strike="noStrike" kern="0" cap="none" spc="0" normalizeH="0" baseline="0" noProof="0" dirty="0">
              <a:ln>
                <a:noFill/>
              </a:ln>
              <a:solidFill>
                <a:srgbClr val="000000"/>
              </a:solidFill>
              <a:effectLst/>
              <a:uLnTx/>
              <a:uFillTx/>
              <a:latin typeface="Arial Narrow" panose="020B0606020202030204" pitchFamily="34" charset="0"/>
            </a:endParaRPr>
          </a:p>
          <a:p>
            <a:pPr marL="419099" indent="-342900" eaLnBrk="0" fontAlgn="auto" hangingPunct="0">
              <a:spcBef>
                <a:spcPts val="0"/>
              </a:spcBef>
              <a:spcAft>
                <a:spcPts val="0"/>
              </a:spcAft>
              <a:buClrTx/>
              <a:buSzTx/>
              <a:buFont typeface="Wingdings" panose="05000000000000000000" pitchFamily="2" charset="2"/>
              <a:buChar char="Ø"/>
              <a:defRPr/>
            </a:pPr>
            <a:r>
              <a:rPr kumimoji="0" lang="en-US" altLang="en-US" sz="2400" b="0" i="0" u="none" strike="noStrike" kern="0" cap="none" spc="0" normalizeH="0" baseline="0" noProof="0" dirty="0">
                <a:ln>
                  <a:noFill/>
                </a:ln>
                <a:solidFill>
                  <a:srgbClr val="000000"/>
                </a:solidFill>
                <a:effectLst/>
                <a:uLnTx/>
                <a:uFillTx/>
                <a:latin typeface="Arial Narrow" panose="020B0606020202030204" pitchFamily="34" charset="0"/>
              </a:rPr>
              <a:t>Ratio   	</a:t>
            </a:r>
          </a:p>
          <a:p>
            <a:pPr marL="2285942" lvl="4" indent="0" algn="ctr" eaLnBrk="0" fontAlgn="auto" hangingPunct="0">
              <a:spcBef>
                <a:spcPts val="0"/>
              </a:spcBef>
              <a:spcAft>
                <a:spcPts val="0"/>
              </a:spcAft>
              <a:buClrTx/>
              <a:buSzTx/>
              <a:buNone/>
              <a:defRPr/>
            </a:pPr>
            <a:endParaRPr lang="en-US" altLang="en-US" dirty="0">
              <a:solidFill>
                <a:srgbClr val="000000"/>
              </a:solidFill>
              <a:latin typeface="Times" panose="02020603050405020304" pitchFamily="18" charset="0"/>
            </a:endParaRPr>
          </a:p>
          <a:p>
            <a:pPr marR="0" lvl="0" defTabSz="914400" eaLnBrk="0" fontAlgn="auto" latinLnBrk="0" hangingPunct="0">
              <a:lnSpc>
                <a:spcPct val="100000"/>
              </a:lnSpc>
              <a:spcBef>
                <a:spcPts val="0"/>
              </a:spcBef>
              <a:spcAft>
                <a:spcPts val="0"/>
              </a:spcAft>
              <a:buClrTx/>
              <a:buSzTx/>
              <a:buFont typeface="Wingdings" panose="05000000000000000000" pitchFamily="2" charset="2"/>
              <a:buChar char="Ø"/>
              <a:tabLst/>
              <a:defRPr/>
            </a:pPr>
            <a:r>
              <a:rPr lang="en-US" altLang="en-US" sz="2400" dirty="0">
                <a:solidFill>
                  <a:srgbClr val="000000"/>
                </a:solidFill>
                <a:latin typeface="Arial Narrow" panose="020B0606020202030204" pitchFamily="34" charset="0"/>
              </a:rPr>
              <a:t>Therefore, option 1 is 8.4% more costly than option 2 and Option 2 would be chosen.</a:t>
            </a:r>
            <a:endParaRPr kumimoji="0" lang="en-US" altLang="en-US" sz="2400" b="0" i="0" u="none" strike="noStrike" kern="0" cap="none" spc="0" normalizeH="0" baseline="0" noProof="0" dirty="0">
              <a:ln>
                <a:noFill/>
              </a:ln>
              <a:solidFill>
                <a:srgbClr val="000000"/>
              </a:solidFill>
              <a:effectLst/>
              <a:uLnTx/>
              <a:uFillTx/>
              <a:latin typeface="Arial Narrow" panose="020B0606020202030204" pitchFamily="34" charset="0"/>
            </a:endParaRPr>
          </a:p>
          <a:p>
            <a:pPr marL="0" marR="0" lvl="0" indent="0" algn="ctr" defTabSz="914400" eaLnBrk="0" fontAlgn="auto" latinLnBrk="0" hangingPunct="0">
              <a:lnSpc>
                <a:spcPct val="100000"/>
              </a:lnSpc>
              <a:spcBef>
                <a:spcPts val="0"/>
              </a:spcBef>
              <a:spcAft>
                <a:spcPts val="0"/>
              </a:spcAft>
              <a:buClrTx/>
              <a:buSzTx/>
              <a:buFontTx/>
              <a:buNone/>
              <a:tabLst/>
              <a:defRPr/>
            </a:pPr>
            <a:endParaRPr lang="en-US" dirty="0"/>
          </a:p>
        </p:txBody>
      </p:sp>
      <p:sp>
        <p:nvSpPr>
          <p:cNvPr id="9" name="TextBox 8">
            <a:extLst>
              <a:ext uri="{FF2B5EF4-FFF2-40B4-BE49-F238E27FC236}">
                <a16:creationId xmlns:a16="http://schemas.microsoft.com/office/drawing/2014/main" id="{524C94EF-1D85-8C23-3429-70D3A60C9BBD}"/>
              </a:ext>
            </a:extLst>
          </p:cNvPr>
          <p:cNvSpPr txBox="1"/>
          <p:nvPr/>
        </p:nvSpPr>
        <p:spPr>
          <a:xfrm>
            <a:off x="3046214" y="4483844"/>
            <a:ext cx="1615239" cy="461665"/>
          </a:xfrm>
          <a:prstGeom prst="rect">
            <a:avLst/>
          </a:prstGeom>
          <a:noFill/>
        </p:spPr>
        <p:txBody>
          <a:bodyPr wrap="square" rtlCol="0" anchor="ctr">
            <a:spAutoFit/>
          </a:bodyPr>
          <a:lstStyle/>
          <a:p>
            <a:r>
              <a:rPr lang="en-US" sz="2400" dirty="0">
                <a:latin typeface="Arial Narrow" panose="020B0606020202030204" pitchFamily="34" charset="0"/>
              </a:rPr>
              <a:t>=  1.084</a:t>
            </a:r>
          </a:p>
        </p:txBody>
      </p:sp>
      <p:sp>
        <p:nvSpPr>
          <p:cNvPr id="11" name="TextBox 10">
            <a:extLst>
              <a:ext uri="{FF2B5EF4-FFF2-40B4-BE49-F238E27FC236}">
                <a16:creationId xmlns:a16="http://schemas.microsoft.com/office/drawing/2014/main" id="{B7F7BD9C-B901-D605-AC87-E57E13745843}"/>
              </a:ext>
            </a:extLst>
          </p:cNvPr>
          <p:cNvSpPr txBox="1"/>
          <p:nvPr/>
        </p:nvSpPr>
        <p:spPr>
          <a:xfrm>
            <a:off x="1824211" y="4299179"/>
            <a:ext cx="1269639" cy="830997"/>
          </a:xfrm>
          <a:prstGeom prst="rect">
            <a:avLst/>
          </a:prstGeom>
          <a:noFill/>
        </p:spPr>
        <p:txBody>
          <a:bodyPr wrap="square" rtlCol="0">
            <a:spAutoFit/>
          </a:bodyPr>
          <a:lstStyle/>
          <a:p>
            <a:r>
              <a:rPr lang="en-US" sz="2400" dirty="0">
                <a:latin typeface="Arial Narrow" panose="020B0606020202030204" pitchFamily="34" charset="0"/>
              </a:rPr>
              <a:t>$3.95M</a:t>
            </a:r>
          </a:p>
          <a:p>
            <a:r>
              <a:rPr lang="en-US" sz="2400" dirty="0">
                <a:latin typeface="Arial Narrow" panose="020B0606020202030204" pitchFamily="34" charset="0"/>
              </a:rPr>
              <a:t>$3.645M</a:t>
            </a:r>
          </a:p>
        </p:txBody>
      </p:sp>
      <p:sp>
        <p:nvSpPr>
          <p:cNvPr id="12" name="Line 16">
            <a:extLst>
              <a:ext uri="{FF2B5EF4-FFF2-40B4-BE49-F238E27FC236}">
                <a16:creationId xmlns:a16="http://schemas.microsoft.com/office/drawing/2014/main" id="{812E9565-52F1-64B2-8437-B57DA85211C4}"/>
              </a:ext>
            </a:extLst>
          </p:cNvPr>
          <p:cNvSpPr>
            <a:spLocks noChangeShapeType="1"/>
          </p:cNvSpPr>
          <p:nvPr/>
        </p:nvSpPr>
        <p:spPr bwMode="auto">
          <a:xfrm flipV="1">
            <a:off x="1841976" y="4734252"/>
            <a:ext cx="1110125" cy="11099"/>
          </a:xfrm>
          <a:prstGeom prst="line">
            <a:avLst/>
          </a:prstGeom>
          <a:noFill/>
          <a:ln w="190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b="1">
              <a:solidFill>
                <a:srgbClr val="000000"/>
              </a:solidFill>
              <a:latin typeface="Times" panose="02020603050405020304" pitchFamily="18" charset="0"/>
            </a:endParaRPr>
          </a:p>
        </p:txBody>
      </p:sp>
      <p:grpSp>
        <p:nvGrpSpPr>
          <p:cNvPr id="13" name="Group 9">
            <a:extLst>
              <a:ext uri="{FF2B5EF4-FFF2-40B4-BE49-F238E27FC236}">
                <a16:creationId xmlns:a16="http://schemas.microsoft.com/office/drawing/2014/main" id="{AC4FFAFE-4308-4AFF-BADF-858B7FD9DCFD}"/>
              </a:ext>
            </a:extLst>
          </p:cNvPr>
          <p:cNvGrpSpPr>
            <a:grpSpLocks/>
          </p:cNvGrpSpPr>
          <p:nvPr/>
        </p:nvGrpSpPr>
        <p:grpSpPr bwMode="auto">
          <a:xfrm>
            <a:off x="2958496" y="1650854"/>
            <a:ext cx="5740531" cy="1114425"/>
            <a:chOff x="1067" y="1026"/>
            <a:chExt cx="2440" cy="702"/>
          </a:xfrm>
        </p:grpSpPr>
        <p:sp>
          <p:nvSpPr>
            <p:cNvPr id="14" name="Rectangle 10">
              <a:extLst>
                <a:ext uri="{FF2B5EF4-FFF2-40B4-BE49-F238E27FC236}">
                  <a16:creationId xmlns:a16="http://schemas.microsoft.com/office/drawing/2014/main" id="{108A0BB1-6309-E5F3-9D29-8D95D22D313A}"/>
                </a:ext>
              </a:extLst>
            </p:cNvPr>
            <p:cNvSpPr>
              <a:spLocks noChangeArrowheads="1"/>
            </p:cNvSpPr>
            <p:nvPr/>
          </p:nvSpPr>
          <p:spPr bwMode="auto">
            <a:xfrm>
              <a:off x="1067" y="1026"/>
              <a:ext cx="2440" cy="702"/>
            </a:xfrm>
            <a:prstGeom prst="rect">
              <a:avLst/>
            </a:prstGeom>
            <a:gradFill rotWithShape="0">
              <a:gsLst>
                <a:gs pos="0">
                  <a:srgbClr val="336699"/>
                </a:gs>
                <a:gs pos="100000">
                  <a:srgbClr val="003366"/>
                </a:gs>
              </a:gsLst>
              <a:lin ang="2700000" scaled="1"/>
            </a:gradFill>
            <a:ln>
              <a:noFill/>
            </a:ln>
            <a:effectLst>
              <a:outerShdw dist="53882" dir="2700000" algn="ctr" rotWithShape="0">
                <a:srgbClr val="B2B2B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alt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15" name="Rectangle 11">
              <a:extLst>
                <a:ext uri="{FF2B5EF4-FFF2-40B4-BE49-F238E27FC236}">
                  <a16:creationId xmlns:a16="http://schemas.microsoft.com/office/drawing/2014/main" id="{68FEDFD4-762A-66AA-6645-A49D6C9300A0}"/>
                </a:ext>
              </a:extLst>
            </p:cNvPr>
            <p:cNvSpPr>
              <a:spLocks noChangeArrowheads="1"/>
            </p:cNvSpPr>
            <p:nvPr/>
          </p:nvSpPr>
          <p:spPr bwMode="auto">
            <a:xfrm>
              <a:off x="1169" y="1214"/>
              <a:ext cx="138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400" b="0" i="1" u="none" strike="noStrike" kern="0" cap="none" spc="0" normalizeH="0" baseline="0" noProof="0" dirty="0">
                  <a:ln>
                    <a:noFill/>
                  </a:ln>
                  <a:solidFill>
                    <a:srgbClr val="FFFFFF"/>
                  </a:solidFill>
                  <a:effectLst/>
                  <a:uLnTx/>
                  <a:uFillTx/>
                  <a:latin typeface="Arial Black" panose="020B0A04020102020204" pitchFamily="34" charset="0"/>
                </a:rPr>
                <a:t>ROI Ratio = </a:t>
              </a:r>
            </a:p>
          </p:txBody>
        </p:sp>
        <p:sp>
          <p:nvSpPr>
            <p:cNvPr id="16" name="Rectangle 12">
              <a:extLst>
                <a:ext uri="{FF2B5EF4-FFF2-40B4-BE49-F238E27FC236}">
                  <a16:creationId xmlns:a16="http://schemas.microsoft.com/office/drawing/2014/main" id="{DC269DA2-7755-8BA9-925C-1EEDB471792A}"/>
                </a:ext>
              </a:extLst>
            </p:cNvPr>
            <p:cNvSpPr>
              <a:spLocks noChangeArrowheads="1"/>
            </p:cNvSpPr>
            <p:nvPr/>
          </p:nvSpPr>
          <p:spPr bwMode="auto">
            <a:xfrm>
              <a:off x="2088" y="1094"/>
              <a:ext cx="1051"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i="1" u="none" strike="noStrike" kern="0" cap="none" spc="0" normalizeH="0" baseline="0" noProof="0" dirty="0">
                  <a:ln>
                    <a:noFill/>
                  </a:ln>
                  <a:solidFill>
                    <a:schemeClr val="bg1"/>
                  </a:solidFill>
                  <a:effectLst/>
                  <a:uLnTx/>
                  <a:uFillTx/>
                  <a:latin typeface="Arial Black" panose="020B0A04020102020204" pitchFamily="34" charset="0"/>
                </a:rPr>
                <a:t>Option 1 Cost</a:t>
              </a:r>
            </a:p>
          </p:txBody>
        </p:sp>
        <p:sp>
          <p:nvSpPr>
            <p:cNvPr id="17" name="Line 13">
              <a:extLst>
                <a:ext uri="{FF2B5EF4-FFF2-40B4-BE49-F238E27FC236}">
                  <a16:creationId xmlns:a16="http://schemas.microsoft.com/office/drawing/2014/main" id="{0F489CE4-33E1-16BC-F342-10EB7326BE70}"/>
                </a:ext>
              </a:extLst>
            </p:cNvPr>
            <p:cNvSpPr>
              <a:spLocks noChangeShapeType="1"/>
            </p:cNvSpPr>
            <p:nvPr/>
          </p:nvSpPr>
          <p:spPr bwMode="auto">
            <a:xfrm>
              <a:off x="2149" y="1371"/>
              <a:ext cx="989" cy="6"/>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18" name="Rectangle 14">
              <a:extLst>
                <a:ext uri="{FF2B5EF4-FFF2-40B4-BE49-F238E27FC236}">
                  <a16:creationId xmlns:a16="http://schemas.microsoft.com/office/drawing/2014/main" id="{E4C0791F-3152-FC4B-0EA8-F0971CCA048A}"/>
                </a:ext>
              </a:extLst>
            </p:cNvPr>
            <p:cNvSpPr>
              <a:spLocks noChangeArrowheads="1"/>
            </p:cNvSpPr>
            <p:nvPr/>
          </p:nvSpPr>
          <p:spPr bwMode="auto">
            <a:xfrm>
              <a:off x="2087" y="1390"/>
              <a:ext cx="1051"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i="1" u="none" strike="noStrike" kern="0" cap="none" spc="0" normalizeH="0" baseline="0" noProof="0" dirty="0">
                  <a:ln>
                    <a:noFill/>
                  </a:ln>
                  <a:solidFill>
                    <a:schemeClr val="bg1"/>
                  </a:solidFill>
                  <a:effectLst/>
                  <a:uLnTx/>
                  <a:uFillTx/>
                  <a:latin typeface="Arial Black" panose="020B0A04020102020204" pitchFamily="34" charset="0"/>
                </a:rPr>
                <a:t>Option 2 Cost</a:t>
              </a:r>
            </a:p>
          </p:txBody>
        </p:sp>
      </p:grpSp>
    </p:spTree>
    <p:extLst>
      <p:ext uri="{BB962C8B-B14F-4D97-AF65-F5344CB8AC3E}">
        <p14:creationId xmlns:p14="http://schemas.microsoft.com/office/powerpoint/2010/main" val="1530675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ROI Based Examples</a:t>
            </a:r>
          </a:p>
        </p:txBody>
      </p:sp>
      <p:sp>
        <p:nvSpPr>
          <p:cNvPr id="4" name="Content Placeholder 3"/>
          <p:cNvSpPr>
            <a:spLocks noGrp="1"/>
          </p:cNvSpPr>
          <p:nvPr>
            <p:ph sz="quarter" idx="11"/>
          </p:nvPr>
        </p:nvSpPr>
        <p:spPr>
          <a:xfrm>
            <a:off x="197021" y="1096149"/>
            <a:ext cx="11362463" cy="5200411"/>
          </a:xfrm>
        </p:spPr>
        <p:txBody>
          <a:bodyPr/>
          <a:lstStyle/>
          <a:p>
            <a:pPr marL="0" indent="0">
              <a:buNone/>
            </a:pPr>
            <a:endParaRPr lang="en-US" sz="1100" dirty="0">
              <a:latin typeface="Arial Narrow" panose="020B0606020202030204" pitchFamily="34" charset="0"/>
            </a:endParaRPr>
          </a:p>
          <a:p>
            <a:pPr>
              <a:spcBef>
                <a:spcPts val="1200"/>
              </a:spcBef>
            </a:pPr>
            <a:r>
              <a:rPr lang="en-US" sz="2400" dirty="0">
                <a:latin typeface="Arial Narrow" panose="020B0606020202030204" pitchFamily="34" charset="0"/>
              </a:rPr>
              <a:t>Company has option of purchasing an AI based customer service system for $1.8M with annual O&amp;M contract of $150,000.  Benefit is $800,000/</a:t>
            </a:r>
            <a:r>
              <a:rPr lang="en-US" sz="2400" dirty="0" err="1">
                <a:latin typeface="Arial Narrow" panose="020B0606020202030204" pitchFamily="34" charset="0"/>
              </a:rPr>
              <a:t>yr</a:t>
            </a:r>
            <a:r>
              <a:rPr lang="en-US" sz="2400" dirty="0">
                <a:latin typeface="Arial Narrow" panose="020B0606020202030204" pitchFamily="34" charset="0"/>
              </a:rPr>
              <a:t> in reduced costs.  Customer service functions determined to be equivalent.  Company realizes break even in year 3.</a:t>
            </a:r>
          </a:p>
          <a:p>
            <a:pPr>
              <a:spcBef>
                <a:spcPts val="1200"/>
              </a:spcBef>
            </a:pPr>
            <a:r>
              <a:rPr lang="en-US" sz="2400" dirty="0">
                <a:latin typeface="Arial Narrow" panose="020B0606020202030204" pitchFamily="34" charset="0"/>
              </a:rPr>
              <a:t>Company believes there is a market for 10% increased sales of their product.  This would result in increased profit of $1M.  However, 6 additional personnel would be needed at a cost of $750,000 per year with an initial year one-time cost of $150,000.  </a:t>
            </a:r>
          </a:p>
          <a:p>
            <a:endParaRPr lang="en-US" sz="1100" dirty="0">
              <a:latin typeface="Arial Narrow" panose="020B0606020202030204" pitchFamily="34" charset="0"/>
            </a:endParaRPr>
          </a:p>
          <a:p>
            <a:pPr marL="914400" lvl="1" indent="-457200">
              <a:spcBef>
                <a:spcPts val="600"/>
              </a:spcBef>
            </a:pPr>
            <a:r>
              <a:rPr lang="en-US" sz="2000" dirty="0">
                <a:latin typeface="Arial Narrow" panose="020B0606020202030204" pitchFamily="34" charset="0"/>
              </a:rPr>
              <a:t>ROI over first three years is calculated as 25%.</a:t>
            </a:r>
          </a:p>
          <a:p>
            <a:pPr lvl="1"/>
            <a:endParaRPr lang="en-US" dirty="0">
              <a:solidFill>
                <a:srgbClr val="0033CC"/>
              </a:solidFill>
              <a:latin typeface="Arial Narrow" panose="020B0606020202030204" pitchFamily="34" charset="0"/>
            </a:endParaRPr>
          </a:p>
        </p:txBody>
      </p:sp>
      <p:grpSp>
        <p:nvGrpSpPr>
          <p:cNvPr id="3" name="Group 9">
            <a:extLst>
              <a:ext uri="{FF2B5EF4-FFF2-40B4-BE49-F238E27FC236}">
                <a16:creationId xmlns:a16="http://schemas.microsoft.com/office/drawing/2014/main" id="{89A9BBDA-CC0A-55C9-7952-017E27ED63A9}"/>
              </a:ext>
            </a:extLst>
          </p:cNvPr>
          <p:cNvGrpSpPr>
            <a:grpSpLocks/>
          </p:cNvGrpSpPr>
          <p:nvPr/>
        </p:nvGrpSpPr>
        <p:grpSpPr bwMode="auto">
          <a:xfrm>
            <a:off x="2514185" y="4864551"/>
            <a:ext cx="7549911" cy="1114425"/>
            <a:chOff x="1067" y="1026"/>
            <a:chExt cx="2745" cy="702"/>
          </a:xfrm>
        </p:grpSpPr>
        <p:sp>
          <p:nvSpPr>
            <p:cNvPr id="6" name="Rectangle 10">
              <a:extLst>
                <a:ext uri="{FF2B5EF4-FFF2-40B4-BE49-F238E27FC236}">
                  <a16:creationId xmlns:a16="http://schemas.microsoft.com/office/drawing/2014/main" id="{8434E138-3D90-0B52-C5FE-0BA2E3268547}"/>
                </a:ext>
              </a:extLst>
            </p:cNvPr>
            <p:cNvSpPr>
              <a:spLocks noChangeArrowheads="1"/>
            </p:cNvSpPr>
            <p:nvPr/>
          </p:nvSpPr>
          <p:spPr bwMode="auto">
            <a:xfrm>
              <a:off x="1067" y="1026"/>
              <a:ext cx="2745" cy="702"/>
            </a:xfrm>
            <a:prstGeom prst="rect">
              <a:avLst/>
            </a:prstGeom>
            <a:gradFill rotWithShape="0">
              <a:gsLst>
                <a:gs pos="0">
                  <a:srgbClr val="336699"/>
                </a:gs>
                <a:gs pos="100000">
                  <a:srgbClr val="003366"/>
                </a:gs>
              </a:gsLst>
              <a:lin ang="2700000" scaled="1"/>
            </a:gradFill>
            <a:ln>
              <a:noFill/>
            </a:ln>
            <a:effectLst>
              <a:outerShdw dist="53882" dir="2700000" algn="ctr" rotWithShape="0">
                <a:srgbClr val="B2B2B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alt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7" name="Rectangle 11">
              <a:extLst>
                <a:ext uri="{FF2B5EF4-FFF2-40B4-BE49-F238E27FC236}">
                  <a16:creationId xmlns:a16="http://schemas.microsoft.com/office/drawing/2014/main" id="{59C58A5F-A2AA-67B6-D2EC-BCB7EB81E9EF}"/>
                </a:ext>
              </a:extLst>
            </p:cNvPr>
            <p:cNvSpPr>
              <a:spLocks noChangeArrowheads="1"/>
            </p:cNvSpPr>
            <p:nvPr/>
          </p:nvSpPr>
          <p:spPr bwMode="auto">
            <a:xfrm>
              <a:off x="1169" y="1214"/>
              <a:ext cx="513"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400" b="0" i="1" u="none" strike="noStrike" kern="0" cap="none" spc="0" normalizeH="0" baseline="0" noProof="0" dirty="0">
                  <a:ln>
                    <a:noFill/>
                  </a:ln>
                  <a:solidFill>
                    <a:srgbClr val="FFFFFF"/>
                  </a:solidFill>
                  <a:effectLst/>
                  <a:uLnTx/>
                  <a:uFillTx/>
                  <a:latin typeface="Arial Black" panose="020B0A04020102020204" pitchFamily="34" charset="0"/>
                </a:rPr>
                <a:t>ROI = </a:t>
              </a:r>
            </a:p>
          </p:txBody>
        </p:sp>
        <p:sp>
          <p:nvSpPr>
            <p:cNvPr id="8" name="Rectangle 12">
              <a:extLst>
                <a:ext uri="{FF2B5EF4-FFF2-40B4-BE49-F238E27FC236}">
                  <a16:creationId xmlns:a16="http://schemas.microsoft.com/office/drawing/2014/main" id="{F9C6D48F-F1CE-97D9-E456-3B773A79A5DB}"/>
                </a:ext>
              </a:extLst>
            </p:cNvPr>
            <p:cNvSpPr>
              <a:spLocks noChangeArrowheads="1"/>
            </p:cNvSpPr>
            <p:nvPr/>
          </p:nvSpPr>
          <p:spPr bwMode="auto">
            <a:xfrm>
              <a:off x="1653" y="1094"/>
              <a:ext cx="1923"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dirty="0">
                  <a:solidFill>
                    <a:schemeClr val="bg1"/>
                  </a:solidFill>
                  <a:latin typeface="Arial Black" panose="020B0A04020102020204" pitchFamily="34" charset="0"/>
                </a:rPr>
                <a:t>$3M – (3 x $.75M + $.15M)</a:t>
              </a:r>
              <a:endParaRPr kumimoji="0" lang="en-US" altLang="en-US" sz="2400" i="1" u="none" strike="noStrike" kern="0" cap="none" spc="0" normalizeH="0" baseline="0" noProof="0" dirty="0">
                <a:ln>
                  <a:noFill/>
                </a:ln>
                <a:solidFill>
                  <a:schemeClr val="bg1"/>
                </a:solidFill>
                <a:effectLst/>
                <a:uLnTx/>
                <a:uFillTx/>
                <a:latin typeface="Arial Black" panose="020B0A04020102020204" pitchFamily="34" charset="0"/>
              </a:endParaRPr>
            </a:p>
          </p:txBody>
        </p:sp>
        <p:sp>
          <p:nvSpPr>
            <p:cNvPr id="9" name="Line 13">
              <a:extLst>
                <a:ext uri="{FF2B5EF4-FFF2-40B4-BE49-F238E27FC236}">
                  <a16:creationId xmlns:a16="http://schemas.microsoft.com/office/drawing/2014/main" id="{4190A090-8578-C07B-CB91-E107B71265EF}"/>
                </a:ext>
              </a:extLst>
            </p:cNvPr>
            <p:cNvSpPr>
              <a:spLocks noChangeShapeType="1"/>
            </p:cNvSpPr>
            <p:nvPr/>
          </p:nvSpPr>
          <p:spPr bwMode="auto">
            <a:xfrm flipV="1">
              <a:off x="1681" y="1383"/>
              <a:ext cx="1787" cy="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10" name="Rectangle 14">
              <a:extLst>
                <a:ext uri="{FF2B5EF4-FFF2-40B4-BE49-F238E27FC236}">
                  <a16:creationId xmlns:a16="http://schemas.microsoft.com/office/drawing/2014/main" id="{9912606A-2A33-9D0C-BF5B-AEE3B1DC5FDB}"/>
                </a:ext>
              </a:extLst>
            </p:cNvPr>
            <p:cNvSpPr>
              <a:spLocks noChangeArrowheads="1"/>
            </p:cNvSpPr>
            <p:nvPr/>
          </p:nvSpPr>
          <p:spPr bwMode="auto">
            <a:xfrm>
              <a:off x="1978" y="1390"/>
              <a:ext cx="1269"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dirty="0">
                  <a:solidFill>
                    <a:schemeClr val="bg1"/>
                  </a:solidFill>
                  <a:latin typeface="Arial Black" panose="020B0A04020102020204" pitchFamily="34" charset="0"/>
                </a:rPr>
                <a:t>3 x $.75M + $.15M</a:t>
              </a:r>
              <a:endParaRPr kumimoji="0" lang="en-US" altLang="en-US" sz="2400" i="1" u="none" strike="noStrike" kern="0" cap="none" spc="0" normalizeH="0" baseline="0" noProof="0" dirty="0">
                <a:ln>
                  <a:noFill/>
                </a:ln>
                <a:solidFill>
                  <a:schemeClr val="bg1"/>
                </a:solidFill>
                <a:effectLst/>
                <a:uLnTx/>
                <a:uFillTx/>
                <a:latin typeface="Arial Black" panose="020B0A04020102020204" pitchFamily="34" charset="0"/>
              </a:endParaRPr>
            </a:p>
          </p:txBody>
        </p:sp>
      </p:grpSp>
    </p:spTree>
    <p:extLst>
      <p:ext uri="{BB962C8B-B14F-4D97-AF65-F5344CB8AC3E}">
        <p14:creationId xmlns:p14="http://schemas.microsoft.com/office/powerpoint/2010/main" val="2119114058"/>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13375</TotalTime>
  <Words>6774</Words>
  <Application>Microsoft Office PowerPoint</Application>
  <PresentationFormat>Widescreen</PresentationFormat>
  <Paragraphs>675</Paragraphs>
  <Slides>51</Slides>
  <Notes>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67" baseType="lpstr">
      <vt:lpstr>Aptos</vt:lpstr>
      <vt:lpstr>Arial</vt:lpstr>
      <vt:lpstr>Arial Black</vt:lpstr>
      <vt:lpstr>Arial Narrow</vt:lpstr>
      <vt:lpstr>Calibri</vt:lpstr>
      <vt:lpstr>Cambria Math</vt:lpstr>
      <vt:lpstr>CG Times</vt:lpstr>
      <vt:lpstr>Roboto-Bold</vt:lpstr>
      <vt:lpstr>Roboto-Light</vt:lpstr>
      <vt:lpstr>Tahoma</vt:lpstr>
      <vt:lpstr>Times</vt:lpstr>
      <vt:lpstr>Times New Roman</vt:lpstr>
      <vt:lpstr>Wingdings</vt:lpstr>
      <vt:lpstr>Blends</vt:lpstr>
      <vt:lpstr>Clip</vt:lpstr>
      <vt:lpstr>Document</vt:lpstr>
      <vt:lpstr>PowerPoint Presentation</vt:lpstr>
      <vt:lpstr>Return on Investment (ROI) Tutorial Learning Objectives</vt:lpstr>
      <vt:lpstr>Outline</vt:lpstr>
      <vt:lpstr>The Importance of ROI</vt:lpstr>
      <vt:lpstr>Defining ROI</vt:lpstr>
      <vt:lpstr>Classic ROI Example</vt:lpstr>
      <vt:lpstr>Comparative M&amp;S ROI</vt:lpstr>
      <vt:lpstr>Comparative M&amp;S ROI - II</vt:lpstr>
      <vt:lpstr>ROI Based Examples</vt:lpstr>
      <vt:lpstr>Levels/Types</vt:lpstr>
      <vt:lpstr>What ROI is Not</vt:lpstr>
      <vt:lpstr>ROI Features that Challenge its Use in DoD M&amp;S</vt:lpstr>
      <vt:lpstr>So, What’s the Best Approach for DoD M&amp;S ROI?</vt:lpstr>
      <vt:lpstr>Overall Analytic Approach</vt:lpstr>
      <vt:lpstr>Key Dimensions of Value</vt:lpstr>
      <vt:lpstr>M&amp;S Value Varies</vt:lpstr>
      <vt:lpstr>M&amp;S Value Calculation Varies by Level</vt:lpstr>
      <vt:lpstr>M&amp;S Investment Varies by Phase - Notional</vt:lpstr>
      <vt:lpstr>USMC Example of M&amp;S Value Assessments</vt:lpstr>
      <vt:lpstr>USMC M&amp;S Cost Avoidance</vt:lpstr>
      <vt:lpstr>USN Example of M&amp;S Value Assessments</vt:lpstr>
      <vt:lpstr>Moving Toward a Comprehensive Measure of M&amp;S Value</vt:lpstr>
      <vt:lpstr>M&amp;S ROI Metrics Methodology Overview</vt:lpstr>
      <vt:lpstr>M&amp;S ROI Metrics Methodology Components</vt:lpstr>
      <vt:lpstr>M&amp;S ROI Metrics Methodology Components</vt:lpstr>
      <vt:lpstr>M&amp;S ROI Metrics Methodology Components</vt:lpstr>
      <vt:lpstr>M&amp;S ROI Metrics Methodology Components</vt:lpstr>
      <vt:lpstr>M&amp;S ROI Metrics Methodology Components</vt:lpstr>
      <vt:lpstr>M&amp;S ROI Metrics Methodology Components</vt:lpstr>
      <vt:lpstr>M&amp;S ROI Metrics Methodology Components</vt:lpstr>
      <vt:lpstr>M&amp;S ROI Metrics Methodology Components</vt:lpstr>
      <vt:lpstr>M&amp;S ROI Metrics Methodology Components</vt:lpstr>
      <vt:lpstr>Case Study</vt:lpstr>
      <vt:lpstr>Case Study - Needs</vt:lpstr>
      <vt:lpstr>Case Study - Stakeholders</vt:lpstr>
      <vt:lpstr>Case Study – Use Cases (Alternatives) </vt:lpstr>
      <vt:lpstr>Case Study - Use Cases (Alternatives)</vt:lpstr>
      <vt:lpstr>Case Study - Use Cases (Alternatives)</vt:lpstr>
      <vt:lpstr>Case Study - Asset Identification</vt:lpstr>
      <vt:lpstr>Case Study - Cost</vt:lpstr>
      <vt:lpstr>Case Study - Cost Data - I</vt:lpstr>
      <vt:lpstr>Case Study - Cost Data - II</vt:lpstr>
      <vt:lpstr>Case Study - Results</vt:lpstr>
      <vt:lpstr>Case Study - ROI Calculations</vt:lpstr>
      <vt:lpstr>Case Study - Decision</vt:lpstr>
      <vt:lpstr>Next Steps - Background</vt:lpstr>
      <vt:lpstr>Next Steps - Actions</vt:lpstr>
      <vt:lpstr>References 1 of 3</vt:lpstr>
      <vt:lpstr>References 2 of 3</vt:lpstr>
      <vt:lpstr>References 3 of 3</vt:lpstr>
      <vt:lpstr>ROI Tutorial Learning Objectives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M Callahan</cp:lastModifiedBy>
  <cp:revision>141</cp:revision>
  <cp:lastPrinted>1601-01-01T00:00:00Z</cp:lastPrinted>
  <dcterms:created xsi:type="dcterms:W3CDTF">2016-03-29T15:29:36Z</dcterms:created>
  <dcterms:modified xsi:type="dcterms:W3CDTF">2024-10-05T23:35:51Z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