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6"/>
  </p:notesMasterIdLst>
  <p:handoutMasterIdLst>
    <p:handoutMasterId r:id="rId67"/>
  </p:handoutMasterIdLst>
  <p:sldIdLst>
    <p:sldId id="304" r:id="rId5"/>
    <p:sldId id="305" r:id="rId6"/>
    <p:sldId id="383" r:id="rId7"/>
    <p:sldId id="307" r:id="rId8"/>
    <p:sldId id="396" r:id="rId9"/>
    <p:sldId id="306" r:id="rId10"/>
    <p:sldId id="309" r:id="rId11"/>
    <p:sldId id="310" r:id="rId12"/>
    <p:sldId id="311" r:id="rId13"/>
    <p:sldId id="312" r:id="rId14"/>
    <p:sldId id="313" r:id="rId15"/>
    <p:sldId id="394" r:id="rId16"/>
    <p:sldId id="314" r:id="rId17"/>
    <p:sldId id="315" r:id="rId18"/>
    <p:sldId id="317" r:id="rId19"/>
    <p:sldId id="382" r:id="rId20"/>
    <p:sldId id="384" r:id="rId21"/>
    <p:sldId id="377" r:id="rId22"/>
    <p:sldId id="319" r:id="rId23"/>
    <p:sldId id="320" r:id="rId24"/>
    <p:sldId id="321" r:id="rId25"/>
    <p:sldId id="322" r:id="rId26"/>
    <p:sldId id="323" r:id="rId27"/>
    <p:sldId id="385" r:id="rId28"/>
    <p:sldId id="378" r:id="rId29"/>
    <p:sldId id="326" r:id="rId30"/>
    <p:sldId id="327" r:id="rId31"/>
    <p:sldId id="328" r:id="rId32"/>
    <p:sldId id="329" r:id="rId33"/>
    <p:sldId id="330" r:id="rId34"/>
    <p:sldId id="397" r:id="rId35"/>
    <p:sldId id="331" r:id="rId36"/>
    <p:sldId id="386" r:id="rId37"/>
    <p:sldId id="356" r:id="rId38"/>
    <p:sldId id="333" r:id="rId39"/>
    <p:sldId id="379" r:id="rId40"/>
    <p:sldId id="335" r:id="rId41"/>
    <p:sldId id="336" r:id="rId42"/>
    <p:sldId id="337" r:id="rId43"/>
    <p:sldId id="340" r:id="rId44"/>
    <p:sldId id="343" r:id="rId45"/>
    <p:sldId id="349" r:id="rId46"/>
    <p:sldId id="387" r:id="rId47"/>
    <p:sldId id="413" r:id="rId48"/>
    <p:sldId id="411" r:id="rId49"/>
    <p:sldId id="398" r:id="rId50"/>
    <p:sldId id="414" r:id="rId51"/>
    <p:sldId id="415" r:id="rId52"/>
    <p:sldId id="412" r:id="rId53"/>
    <p:sldId id="417" r:id="rId54"/>
    <p:sldId id="400" r:id="rId55"/>
    <p:sldId id="403" r:id="rId56"/>
    <p:sldId id="399" r:id="rId57"/>
    <p:sldId id="404" r:id="rId58"/>
    <p:sldId id="388" r:id="rId59"/>
    <p:sldId id="389" r:id="rId60"/>
    <p:sldId id="381" r:id="rId61"/>
    <p:sldId id="390" r:id="rId62"/>
    <p:sldId id="391" r:id="rId63"/>
    <p:sldId id="392" r:id="rId64"/>
    <p:sldId id="393" r:id="rId6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D58931F1-35CB-4685-9CFB-5F3F2D68B0D5}">
          <p14:sldIdLst>
            <p14:sldId id="304"/>
            <p14:sldId id="305"/>
            <p14:sldId id="383"/>
            <p14:sldId id="307"/>
            <p14:sldId id="396"/>
          </p14:sldIdLst>
        </p14:section>
        <p14:section name="Definitions" id="{25C8B289-2218-441E-8277-9FBB1C892DCB}">
          <p14:sldIdLst>
            <p14:sldId id="306"/>
            <p14:sldId id="309"/>
            <p14:sldId id="310"/>
            <p14:sldId id="311"/>
            <p14:sldId id="312"/>
            <p14:sldId id="313"/>
            <p14:sldId id="394"/>
            <p14:sldId id="314"/>
            <p14:sldId id="315"/>
            <p14:sldId id="317"/>
            <p14:sldId id="382"/>
          </p14:sldIdLst>
        </p14:section>
        <p14:section name="Verification" id="{29E1D2A0-5996-4E72-B219-5E3207811F16}">
          <p14:sldIdLst>
            <p14:sldId id="384"/>
            <p14:sldId id="377"/>
            <p14:sldId id="319"/>
            <p14:sldId id="320"/>
            <p14:sldId id="321"/>
            <p14:sldId id="322"/>
            <p14:sldId id="323"/>
          </p14:sldIdLst>
        </p14:section>
        <p14:section name="Validation Referent" id="{B565AE3B-D455-4B49-92EE-8FD72AB0D9D1}">
          <p14:sldIdLst>
            <p14:sldId id="385"/>
            <p14:sldId id="378"/>
            <p14:sldId id="326"/>
            <p14:sldId id="327"/>
            <p14:sldId id="328"/>
            <p14:sldId id="329"/>
            <p14:sldId id="330"/>
            <p14:sldId id="397"/>
            <p14:sldId id="331"/>
          </p14:sldIdLst>
        </p14:section>
        <p14:section name="Validation" id="{A79A0D96-3ED9-43AA-9154-364095A81640}">
          <p14:sldIdLst>
            <p14:sldId id="386"/>
            <p14:sldId id="356"/>
            <p14:sldId id="333"/>
            <p14:sldId id="379"/>
            <p14:sldId id="335"/>
            <p14:sldId id="336"/>
            <p14:sldId id="337"/>
            <p14:sldId id="340"/>
            <p14:sldId id="343"/>
            <p14:sldId id="349"/>
          </p14:sldIdLst>
        </p14:section>
        <p14:section name="The A's: Agile and Autonomous" id="{0564ABB1-C697-4B18-BCB2-FDD055A3F363}">
          <p14:sldIdLst>
            <p14:sldId id="387"/>
            <p14:sldId id="413"/>
            <p14:sldId id="411"/>
            <p14:sldId id="398"/>
            <p14:sldId id="414"/>
            <p14:sldId id="415"/>
            <p14:sldId id="412"/>
            <p14:sldId id="417"/>
            <p14:sldId id="400"/>
            <p14:sldId id="403"/>
            <p14:sldId id="399"/>
            <p14:sldId id="404"/>
          </p14:sldIdLst>
        </p14:section>
        <p14:section name="Conclusion" id="{336FB378-39D3-459D-B872-AEB898FF1D63}">
          <p14:sldIdLst>
            <p14:sldId id="388"/>
            <p14:sldId id="389"/>
            <p14:sldId id="381"/>
            <p14:sldId id="390"/>
            <p14:sldId id="391"/>
            <p14:sldId id="392"/>
            <p14:sldId id="393"/>
          </p14:sldIdLst>
        </p14:section>
        <p14:section name="Original Guidance" id="{16ECD944-D88D-44F2-B6E4-29CFD442845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ngblood, Simone M." initials="YSM" lastIdx="1" clrIdx="0">
    <p:extLst>
      <p:ext uri="{19B8F6BF-5375-455C-9EA6-DF929625EA0E}">
        <p15:presenceInfo xmlns:p15="http://schemas.microsoft.com/office/powerpoint/2012/main" userId="S::simone.youngblood@jhuapl.edu::6bc519b3-4c42-4b7e-bc6a-05344f29ea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9371"/>
    <a:srgbClr val="CC3300"/>
    <a:srgbClr val="006600"/>
    <a:srgbClr val="6D87CB"/>
    <a:srgbClr val="AFEBAF"/>
    <a:srgbClr val="9AB3E6"/>
    <a:srgbClr val="9DB6E7"/>
    <a:srgbClr val="DAE3F6"/>
    <a:srgbClr val="658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463" autoAdjust="0"/>
    <p:restoredTop sz="94634" autoAdjust="0"/>
  </p:normalViewPr>
  <p:slideViewPr>
    <p:cSldViewPr snapToGrid="0">
      <p:cViewPr>
        <p:scale>
          <a:sx n="120" d="100"/>
          <a:sy n="120" d="100"/>
        </p:scale>
        <p:origin x="696"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3F21E-FFA5-2F4E-9F7C-6C22E2AB4552}" type="doc">
      <dgm:prSet loTypeId="urn:microsoft.com/office/officeart/2005/8/layout/balance1" loCatId="relationship" qsTypeId="urn:microsoft.com/office/officeart/2005/8/quickstyle/3d2" qsCatId="3D" csTypeId="urn:microsoft.com/office/officeart/2005/8/colors/accent0_3" csCatId="mainScheme" phldr="1"/>
      <dgm:spPr/>
      <dgm:t>
        <a:bodyPr/>
        <a:lstStyle/>
        <a:p>
          <a:endParaRPr lang="en-US"/>
        </a:p>
      </dgm:t>
    </dgm:pt>
    <dgm:pt modelId="{22D6134E-B663-E64C-99F7-D7350AF92794}">
      <dgm:prSet phldrT="[Text]" custT="1"/>
      <dgm:spPr/>
      <dgm:t>
        <a:bodyPr/>
        <a:lstStyle/>
        <a:p>
          <a:r>
            <a:rPr lang="en-US" sz="2800"/>
            <a:t>Use Risks</a:t>
          </a:r>
          <a:endParaRPr lang="en-US" sz="2800" dirty="0"/>
        </a:p>
      </dgm:t>
    </dgm:pt>
    <dgm:pt modelId="{7C06151C-DE3C-F141-A185-6E609C9FB350}" type="parTrans" cxnId="{D69926AC-6F52-B142-80E4-8666586F9965}">
      <dgm:prSet/>
      <dgm:spPr/>
      <dgm:t>
        <a:bodyPr/>
        <a:lstStyle/>
        <a:p>
          <a:endParaRPr lang="en-US" sz="3200">
            <a:solidFill>
              <a:sysClr val="windowText" lastClr="000000"/>
            </a:solidFill>
          </a:endParaRPr>
        </a:p>
      </dgm:t>
    </dgm:pt>
    <dgm:pt modelId="{E535B4AF-06AA-2B43-922A-6EE33D7F86C1}" type="sibTrans" cxnId="{D69926AC-6F52-B142-80E4-8666586F9965}">
      <dgm:prSet/>
      <dgm:spPr/>
      <dgm:t>
        <a:bodyPr/>
        <a:lstStyle/>
        <a:p>
          <a:endParaRPr lang="en-US" sz="3200">
            <a:solidFill>
              <a:sysClr val="windowText" lastClr="000000"/>
            </a:solidFill>
          </a:endParaRPr>
        </a:p>
      </dgm:t>
    </dgm:pt>
    <dgm:pt modelId="{0BAA9018-AC51-AC4B-B6E7-944FB2F1110E}">
      <dgm:prSet phldrT="[Text]" custT="1"/>
      <dgm:spPr>
        <a:solidFill>
          <a:srgbClr val="3366CC"/>
        </a:solidFill>
      </dgm:spPr>
      <dgm:t>
        <a:bodyPr/>
        <a:lstStyle/>
        <a:p>
          <a:r>
            <a:rPr lang="en-US" sz="1800"/>
            <a:t>Use Risk from Unknown Simulation Uncertainties</a:t>
          </a:r>
          <a:endParaRPr lang="en-US" sz="1800" dirty="0"/>
        </a:p>
      </dgm:t>
    </dgm:pt>
    <dgm:pt modelId="{28111624-BD94-024B-B8B0-B57FF5F26858}" type="parTrans" cxnId="{63E298A1-5BAE-2543-8270-B34A187398A6}">
      <dgm:prSet/>
      <dgm:spPr/>
      <dgm:t>
        <a:bodyPr/>
        <a:lstStyle/>
        <a:p>
          <a:endParaRPr lang="en-US" sz="3200">
            <a:solidFill>
              <a:sysClr val="windowText" lastClr="000000"/>
            </a:solidFill>
          </a:endParaRPr>
        </a:p>
      </dgm:t>
    </dgm:pt>
    <dgm:pt modelId="{48B393D8-5143-964F-81C6-73954ED7EE3D}" type="sibTrans" cxnId="{63E298A1-5BAE-2543-8270-B34A187398A6}">
      <dgm:prSet/>
      <dgm:spPr/>
      <dgm:t>
        <a:bodyPr/>
        <a:lstStyle/>
        <a:p>
          <a:endParaRPr lang="en-US" sz="3200">
            <a:solidFill>
              <a:sysClr val="windowText" lastClr="000000"/>
            </a:solidFill>
          </a:endParaRPr>
        </a:p>
      </dgm:t>
    </dgm:pt>
    <dgm:pt modelId="{758BCDE3-351E-1E41-840C-91DD30520DAF}">
      <dgm:prSet phldrT="[Text]" custT="1"/>
      <dgm:spPr>
        <a:solidFill>
          <a:srgbClr val="3366CC"/>
        </a:solidFill>
      </dgm:spPr>
      <dgm:t>
        <a:bodyPr/>
        <a:lstStyle/>
        <a:p>
          <a:r>
            <a:rPr lang="en-US" sz="1800"/>
            <a:t>Use Risk from Uncertainties in V&amp;V Results</a:t>
          </a:r>
          <a:endParaRPr lang="en-US" sz="1800" dirty="0"/>
        </a:p>
      </dgm:t>
    </dgm:pt>
    <dgm:pt modelId="{AED96D02-F00A-B941-A704-E60AAB69147E}" type="parTrans" cxnId="{ABB9ABF0-ADA1-BF47-9F1C-646D82C317CB}">
      <dgm:prSet/>
      <dgm:spPr/>
      <dgm:t>
        <a:bodyPr/>
        <a:lstStyle/>
        <a:p>
          <a:endParaRPr lang="en-US" sz="3200">
            <a:solidFill>
              <a:sysClr val="windowText" lastClr="000000"/>
            </a:solidFill>
          </a:endParaRPr>
        </a:p>
      </dgm:t>
    </dgm:pt>
    <dgm:pt modelId="{41A39CE0-525A-024B-85B6-793F59F7F984}" type="sibTrans" cxnId="{ABB9ABF0-ADA1-BF47-9F1C-646D82C317CB}">
      <dgm:prSet/>
      <dgm:spPr/>
      <dgm:t>
        <a:bodyPr/>
        <a:lstStyle/>
        <a:p>
          <a:endParaRPr lang="en-US" sz="3200">
            <a:solidFill>
              <a:sysClr val="windowText" lastClr="000000"/>
            </a:solidFill>
          </a:endParaRPr>
        </a:p>
      </dgm:t>
    </dgm:pt>
    <dgm:pt modelId="{B5A37913-5F0A-584A-BE33-6AC17CD9D385}">
      <dgm:prSet phldrT="[Text]" custT="1"/>
      <dgm:spPr/>
      <dgm:t>
        <a:bodyPr/>
        <a:lstStyle/>
        <a:p>
          <a:r>
            <a:rPr lang="en-US" sz="2800"/>
            <a:t>VV&amp;A Resources</a:t>
          </a:r>
          <a:endParaRPr lang="en-US" sz="2800" dirty="0"/>
        </a:p>
      </dgm:t>
    </dgm:pt>
    <dgm:pt modelId="{E32FF5D8-F7F2-4D49-A828-4BB88B807853}" type="parTrans" cxnId="{EA91E6F5-B59B-9E48-8288-6E237E95CEAD}">
      <dgm:prSet/>
      <dgm:spPr/>
      <dgm:t>
        <a:bodyPr/>
        <a:lstStyle/>
        <a:p>
          <a:endParaRPr lang="en-US" sz="3200">
            <a:solidFill>
              <a:sysClr val="windowText" lastClr="000000"/>
            </a:solidFill>
          </a:endParaRPr>
        </a:p>
      </dgm:t>
    </dgm:pt>
    <dgm:pt modelId="{4EC17FD9-463B-3A4F-B411-A367703562C4}" type="sibTrans" cxnId="{EA91E6F5-B59B-9E48-8288-6E237E95CEAD}">
      <dgm:prSet/>
      <dgm:spPr/>
      <dgm:t>
        <a:bodyPr/>
        <a:lstStyle/>
        <a:p>
          <a:endParaRPr lang="en-US" sz="3200">
            <a:solidFill>
              <a:sysClr val="windowText" lastClr="000000"/>
            </a:solidFill>
          </a:endParaRPr>
        </a:p>
      </dgm:t>
    </dgm:pt>
    <dgm:pt modelId="{F888E8F4-0450-D645-AC0E-A6ECB49E1541}">
      <dgm:prSet phldrT="[Text]" custT="1"/>
      <dgm:spPr>
        <a:solidFill>
          <a:srgbClr val="3366CC"/>
        </a:solidFill>
      </dgm:spPr>
      <dgm:t>
        <a:bodyPr/>
        <a:lstStyle/>
        <a:p>
          <a:r>
            <a:rPr lang="en-US" sz="1800" dirty="0"/>
            <a:t>Time Available to Perform VV&amp;A</a:t>
          </a:r>
        </a:p>
      </dgm:t>
    </dgm:pt>
    <dgm:pt modelId="{D9B39C02-4053-6342-8C81-8CFF01438381}" type="parTrans" cxnId="{BEDDE6D7-2118-0D47-8F69-EC779E37DEA1}">
      <dgm:prSet/>
      <dgm:spPr/>
      <dgm:t>
        <a:bodyPr/>
        <a:lstStyle/>
        <a:p>
          <a:endParaRPr lang="en-US" sz="3200">
            <a:solidFill>
              <a:sysClr val="windowText" lastClr="000000"/>
            </a:solidFill>
          </a:endParaRPr>
        </a:p>
      </dgm:t>
    </dgm:pt>
    <dgm:pt modelId="{56868A29-568E-934C-8B76-9B66CFBF4B48}" type="sibTrans" cxnId="{BEDDE6D7-2118-0D47-8F69-EC779E37DEA1}">
      <dgm:prSet/>
      <dgm:spPr/>
      <dgm:t>
        <a:bodyPr/>
        <a:lstStyle/>
        <a:p>
          <a:endParaRPr lang="en-US" sz="3200">
            <a:solidFill>
              <a:sysClr val="windowText" lastClr="000000"/>
            </a:solidFill>
          </a:endParaRPr>
        </a:p>
      </dgm:t>
    </dgm:pt>
    <dgm:pt modelId="{81147C49-C7A0-D84D-879D-BBD3D3E57F72}">
      <dgm:prSet phldrT="[Text]" custT="1"/>
      <dgm:spPr>
        <a:solidFill>
          <a:srgbClr val="3366CC"/>
        </a:solidFill>
      </dgm:spPr>
      <dgm:t>
        <a:bodyPr/>
        <a:lstStyle/>
        <a:p>
          <a:r>
            <a:rPr lang="en-US" sz="1800"/>
            <a:t>Personnel Required to Perform  VV&amp;A</a:t>
          </a:r>
          <a:endParaRPr lang="en-US" sz="1800" dirty="0"/>
        </a:p>
      </dgm:t>
    </dgm:pt>
    <dgm:pt modelId="{06DBAA2E-4B44-1C4A-8AFA-59AFECF0260D}" type="parTrans" cxnId="{43D161BD-6D00-FC42-B903-1BD5650532E2}">
      <dgm:prSet/>
      <dgm:spPr/>
      <dgm:t>
        <a:bodyPr/>
        <a:lstStyle/>
        <a:p>
          <a:endParaRPr lang="en-US" sz="3200">
            <a:solidFill>
              <a:sysClr val="windowText" lastClr="000000"/>
            </a:solidFill>
          </a:endParaRPr>
        </a:p>
      </dgm:t>
    </dgm:pt>
    <dgm:pt modelId="{B50C09B0-4309-AF49-BB74-F383DBFCCE7A}" type="sibTrans" cxnId="{43D161BD-6D00-FC42-B903-1BD5650532E2}">
      <dgm:prSet/>
      <dgm:spPr/>
      <dgm:t>
        <a:bodyPr/>
        <a:lstStyle/>
        <a:p>
          <a:endParaRPr lang="en-US" sz="3200">
            <a:solidFill>
              <a:sysClr val="windowText" lastClr="000000"/>
            </a:solidFill>
          </a:endParaRPr>
        </a:p>
      </dgm:t>
    </dgm:pt>
    <dgm:pt modelId="{57766523-35A2-484F-A21F-02FD61F1D155}">
      <dgm:prSet phldrT="[Text]" custT="1"/>
      <dgm:spPr>
        <a:solidFill>
          <a:srgbClr val="3366CC"/>
        </a:solidFill>
      </dgm:spPr>
      <dgm:t>
        <a:bodyPr/>
        <a:lstStyle/>
        <a:p>
          <a:r>
            <a:rPr lang="en-US" sz="1800"/>
            <a:t>Information Available to Support VV&amp;A</a:t>
          </a:r>
          <a:endParaRPr lang="en-US" sz="1800" dirty="0"/>
        </a:p>
      </dgm:t>
    </dgm:pt>
    <dgm:pt modelId="{4389E8D0-4E3B-D54D-BB91-64E89CAD779D}" type="parTrans" cxnId="{D9D48B05-58CE-6D47-9C1E-044F9441CA56}">
      <dgm:prSet/>
      <dgm:spPr/>
      <dgm:t>
        <a:bodyPr/>
        <a:lstStyle/>
        <a:p>
          <a:endParaRPr lang="en-US" sz="3200">
            <a:solidFill>
              <a:sysClr val="windowText" lastClr="000000"/>
            </a:solidFill>
          </a:endParaRPr>
        </a:p>
      </dgm:t>
    </dgm:pt>
    <dgm:pt modelId="{7F278504-A485-B943-80D8-F89D2DA4357D}" type="sibTrans" cxnId="{D9D48B05-58CE-6D47-9C1E-044F9441CA56}">
      <dgm:prSet/>
      <dgm:spPr/>
      <dgm:t>
        <a:bodyPr/>
        <a:lstStyle/>
        <a:p>
          <a:endParaRPr lang="en-US" sz="3200">
            <a:solidFill>
              <a:sysClr val="windowText" lastClr="000000"/>
            </a:solidFill>
          </a:endParaRPr>
        </a:p>
      </dgm:t>
    </dgm:pt>
    <dgm:pt modelId="{3EF76E0C-117F-884A-BB9C-83D0BDB6EA8E}">
      <dgm:prSet phldrT="[Text]" custT="1"/>
      <dgm:spPr>
        <a:solidFill>
          <a:srgbClr val="3366CC"/>
        </a:solidFill>
      </dgm:spPr>
      <dgm:t>
        <a:bodyPr/>
        <a:lstStyle/>
        <a:p>
          <a:r>
            <a:rPr lang="en-US" sz="1800" dirty="0"/>
            <a:t>Consequences of Any Simulation Limitations on the Intended Use</a:t>
          </a:r>
        </a:p>
      </dgm:t>
    </dgm:pt>
    <dgm:pt modelId="{F02E8C91-E7DB-F345-8782-33A8593DFC6D}" type="parTrans" cxnId="{B328A95C-3940-8F4A-9D5F-E678E96DDDCB}">
      <dgm:prSet/>
      <dgm:spPr/>
      <dgm:t>
        <a:bodyPr/>
        <a:lstStyle/>
        <a:p>
          <a:endParaRPr lang="en-US" sz="3200">
            <a:solidFill>
              <a:sysClr val="windowText" lastClr="000000"/>
            </a:solidFill>
          </a:endParaRPr>
        </a:p>
      </dgm:t>
    </dgm:pt>
    <dgm:pt modelId="{CB55DC17-36E6-DD4A-AD80-4CF403797433}" type="sibTrans" cxnId="{B328A95C-3940-8F4A-9D5F-E678E96DDDCB}">
      <dgm:prSet/>
      <dgm:spPr/>
      <dgm:t>
        <a:bodyPr/>
        <a:lstStyle/>
        <a:p>
          <a:endParaRPr lang="en-US" sz="3200">
            <a:solidFill>
              <a:sysClr val="windowText" lastClr="000000"/>
            </a:solidFill>
          </a:endParaRPr>
        </a:p>
      </dgm:t>
    </dgm:pt>
    <dgm:pt modelId="{15B82E7A-BE0C-924C-B735-57B0106895F2}" type="pres">
      <dgm:prSet presAssocID="{E953F21E-FFA5-2F4E-9F7C-6C22E2AB4552}" presName="outerComposite" presStyleCnt="0">
        <dgm:presLayoutVars>
          <dgm:chMax val="2"/>
          <dgm:animLvl val="lvl"/>
          <dgm:resizeHandles val="exact"/>
        </dgm:presLayoutVars>
      </dgm:prSet>
      <dgm:spPr/>
    </dgm:pt>
    <dgm:pt modelId="{E3884662-411E-5C49-B8EC-598E9CBAD4F5}" type="pres">
      <dgm:prSet presAssocID="{E953F21E-FFA5-2F4E-9F7C-6C22E2AB4552}" presName="dummyMaxCanvas" presStyleCnt="0"/>
      <dgm:spPr/>
    </dgm:pt>
    <dgm:pt modelId="{994B2A61-831D-0946-9B03-7388AE754D0F}" type="pres">
      <dgm:prSet presAssocID="{E953F21E-FFA5-2F4E-9F7C-6C22E2AB4552}" presName="parentComposite" presStyleCnt="0"/>
      <dgm:spPr/>
    </dgm:pt>
    <dgm:pt modelId="{788DD2F4-A469-EE4B-BF8C-65F46C81EAF8}" type="pres">
      <dgm:prSet presAssocID="{E953F21E-FFA5-2F4E-9F7C-6C22E2AB4552}" presName="parent1" presStyleLbl="alignAccFollowNode1" presStyleIdx="0" presStyleCnt="4" custScaleX="139108" custLinFactNeighborX="-1959" custLinFactNeighborY="3126">
        <dgm:presLayoutVars>
          <dgm:chMax val="4"/>
        </dgm:presLayoutVars>
      </dgm:prSet>
      <dgm:spPr/>
    </dgm:pt>
    <dgm:pt modelId="{74DAA55A-45F3-CE40-AE58-353CD93ECED4}" type="pres">
      <dgm:prSet presAssocID="{E953F21E-FFA5-2F4E-9F7C-6C22E2AB4552}" presName="parent2" presStyleLbl="alignAccFollowNode1" presStyleIdx="1" presStyleCnt="4" custScaleX="139108" custLinFactNeighborX="-1959">
        <dgm:presLayoutVars>
          <dgm:chMax val="4"/>
        </dgm:presLayoutVars>
      </dgm:prSet>
      <dgm:spPr/>
    </dgm:pt>
    <dgm:pt modelId="{7CF90109-6FF3-9443-9B2E-73EBF83D0223}" type="pres">
      <dgm:prSet presAssocID="{E953F21E-FFA5-2F4E-9F7C-6C22E2AB4552}" presName="childrenComposite" presStyleCnt="0"/>
      <dgm:spPr/>
    </dgm:pt>
    <dgm:pt modelId="{9F6CCC15-895E-704A-88B7-046AC40D2D51}" type="pres">
      <dgm:prSet presAssocID="{E953F21E-FFA5-2F4E-9F7C-6C22E2AB4552}" presName="dummyMaxCanvas_ChildArea" presStyleCnt="0"/>
      <dgm:spPr/>
    </dgm:pt>
    <dgm:pt modelId="{D99014C6-9565-BC4F-9DD0-2E59A4043237}" type="pres">
      <dgm:prSet presAssocID="{E953F21E-FFA5-2F4E-9F7C-6C22E2AB4552}" presName="fulcrum" presStyleLbl="alignAccFollowNode1" presStyleIdx="2" presStyleCnt="4" custScaleX="116617" custScaleY="109700" custLinFactNeighborY="13332"/>
      <dgm:spPr/>
    </dgm:pt>
    <dgm:pt modelId="{1F5325C0-B39C-5E41-AF53-B842B67F04C1}" type="pres">
      <dgm:prSet presAssocID="{E953F21E-FFA5-2F4E-9F7C-6C22E2AB4552}" presName="balance_33" presStyleLbl="alignAccFollowNode1" presStyleIdx="3" presStyleCnt="4" custScaleX="116406">
        <dgm:presLayoutVars>
          <dgm:bulletEnabled val="1"/>
        </dgm:presLayoutVars>
      </dgm:prSet>
      <dgm:spPr/>
    </dgm:pt>
    <dgm:pt modelId="{34F3F002-2C2B-C049-800C-51A669D253D6}" type="pres">
      <dgm:prSet presAssocID="{E953F21E-FFA5-2F4E-9F7C-6C22E2AB4552}" presName="right_33_1" presStyleLbl="node1" presStyleIdx="0" presStyleCnt="6" custScaleX="131310" custLinFactNeighborX="2303">
        <dgm:presLayoutVars>
          <dgm:bulletEnabled val="1"/>
        </dgm:presLayoutVars>
      </dgm:prSet>
      <dgm:spPr/>
    </dgm:pt>
    <dgm:pt modelId="{88564F41-2FD4-BF45-B7A6-90437EB9167A}" type="pres">
      <dgm:prSet presAssocID="{E953F21E-FFA5-2F4E-9F7C-6C22E2AB4552}" presName="right_33_2" presStyleLbl="node1" presStyleIdx="1" presStyleCnt="6" custScaleX="131310" custLinFactNeighborX="344">
        <dgm:presLayoutVars>
          <dgm:bulletEnabled val="1"/>
        </dgm:presLayoutVars>
      </dgm:prSet>
      <dgm:spPr/>
    </dgm:pt>
    <dgm:pt modelId="{D71CAE4B-1433-EC48-8BB1-42518B27276E}" type="pres">
      <dgm:prSet presAssocID="{E953F21E-FFA5-2F4E-9F7C-6C22E2AB4552}" presName="right_33_3" presStyleLbl="node1" presStyleIdx="2" presStyleCnt="6" custScaleX="131310" custLinFactNeighborX="344">
        <dgm:presLayoutVars>
          <dgm:bulletEnabled val="1"/>
        </dgm:presLayoutVars>
      </dgm:prSet>
      <dgm:spPr/>
    </dgm:pt>
    <dgm:pt modelId="{6F173BFD-9DBD-9C4C-BE3A-8E9A9A165DC2}" type="pres">
      <dgm:prSet presAssocID="{E953F21E-FFA5-2F4E-9F7C-6C22E2AB4552}" presName="left_33_1" presStyleLbl="node1" presStyleIdx="3" presStyleCnt="6" custScaleX="131310" custLinFactNeighborX="2303">
        <dgm:presLayoutVars>
          <dgm:bulletEnabled val="1"/>
        </dgm:presLayoutVars>
      </dgm:prSet>
      <dgm:spPr/>
    </dgm:pt>
    <dgm:pt modelId="{89F94DF7-0F2D-3443-B651-EF65AD0F7058}" type="pres">
      <dgm:prSet presAssocID="{E953F21E-FFA5-2F4E-9F7C-6C22E2AB4552}" presName="left_33_2" presStyleLbl="node1" presStyleIdx="4" presStyleCnt="6" custScaleX="131310" custLinFactNeighborX="2303">
        <dgm:presLayoutVars>
          <dgm:bulletEnabled val="1"/>
        </dgm:presLayoutVars>
      </dgm:prSet>
      <dgm:spPr/>
    </dgm:pt>
    <dgm:pt modelId="{747A7960-FC3D-6845-AB2B-827A641F2A53}" type="pres">
      <dgm:prSet presAssocID="{E953F21E-FFA5-2F4E-9F7C-6C22E2AB4552}" presName="left_33_3" presStyleLbl="node1" presStyleIdx="5" presStyleCnt="6" custScaleX="131310" custLinFactNeighborX="2303">
        <dgm:presLayoutVars>
          <dgm:bulletEnabled val="1"/>
        </dgm:presLayoutVars>
      </dgm:prSet>
      <dgm:spPr/>
    </dgm:pt>
  </dgm:ptLst>
  <dgm:cxnLst>
    <dgm:cxn modelId="{D9D48B05-58CE-6D47-9C1E-044F9441CA56}" srcId="{B5A37913-5F0A-584A-BE33-6AC17CD9D385}" destId="{57766523-35A2-484F-A21F-02FD61F1D155}" srcOrd="2" destOrd="0" parTransId="{4389E8D0-4E3B-D54D-BB91-64E89CAD779D}" sibTransId="{7F278504-A485-B943-80D8-F89D2DA4357D}"/>
    <dgm:cxn modelId="{CBEFDA20-DE21-4465-A4CB-590A21A8904E}" type="presOf" srcId="{B5A37913-5F0A-584A-BE33-6AC17CD9D385}" destId="{74DAA55A-45F3-CE40-AE58-353CD93ECED4}" srcOrd="0" destOrd="0" presId="urn:microsoft.com/office/officeart/2005/8/layout/balance1"/>
    <dgm:cxn modelId="{44B86324-E5E0-4E32-A22D-0575C6742585}" type="presOf" srcId="{E953F21E-FFA5-2F4E-9F7C-6C22E2AB4552}" destId="{15B82E7A-BE0C-924C-B735-57B0106895F2}" srcOrd="0" destOrd="0" presId="urn:microsoft.com/office/officeart/2005/8/layout/balance1"/>
    <dgm:cxn modelId="{B328A95C-3940-8F4A-9D5F-E678E96DDDCB}" srcId="{22D6134E-B663-E64C-99F7-D7350AF92794}" destId="{3EF76E0C-117F-884A-BB9C-83D0BDB6EA8E}" srcOrd="2" destOrd="0" parTransId="{F02E8C91-E7DB-F345-8782-33A8593DFC6D}" sibTransId="{CB55DC17-36E6-DD4A-AD80-4CF403797433}"/>
    <dgm:cxn modelId="{51A1DF54-05EE-4331-B1AE-D6451D8CE305}" type="presOf" srcId="{F888E8F4-0450-D645-AC0E-A6ECB49E1541}" destId="{34F3F002-2C2B-C049-800C-51A669D253D6}" srcOrd="0" destOrd="0" presId="urn:microsoft.com/office/officeart/2005/8/layout/balance1"/>
    <dgm:cxn modelId="{FDAFAE7A-0297-4F3E-BFA4-BA9F65B05E4F}" type="presOf" srcId="{758BCDE3-351E-1E41-840C-91DD30520DAF}" destId="{89F94DF7-0F2D-3443-B651-EF65AD0F7058}" srcOrd="0" destOrd="0" presId="urn:microsoft.com/office/officeart/2005/8/layout/balance1"/>
    <dgm:cxn modelId="{86676D7D-2788-4565-B26D-FCF899D76C81}" type="presOf" srcId="{57766523-35A2-484F-A21F-02FD61F1D155}" destId="{D71CAE4B-1433-EC48-8BB1-42518B27276E}" srcOrd="0" destOrd="0" presId="urn:microsoft.com/office/officeart/2005/8/layout/balance1"/>
    <dgm:cxn modelId="{97F84295-F6A2-4B74-B4E6-D17FCF5F2942}" type="presOf" srcId="{22D6134E-B663-E64C-99F7-D7350AF92794}" destId="{788DD2F4-A469-EE4B-BF8C-65F46C81EAF8}" srcOrd="0" destOrd="0" presId="urn:microsoft.com/office/officeart/2005/8/layout/balance1"/>
    <dgm:cxn modelId="{0CB77B95-F238-4C73-9D27-55A01CA192C7}" type="presOf" srcId="{3EF76E0C-117F-884A-BB9C-83D0BDB6EA8E}" destId="{747A7960-FC3D-6845-AB2B-827A641F2A53}" srcOrd="0" destOrd="0" presId="urn:microsoft.com/office/officeart/2005/8/layout/balance1"/>
    <dgm:cxn modelId="{63E298A1-5BAE-2543-8270-B34A187398A6}" srcId="{22D6134E-B663-E64C-99F7-D7350AF92794}" destId="{0BAA9018-AC51-AC4B-B6E7-944FB2F1110E}" srcOrd="0" destOrd="0" parTransId="{28111624-BD94-024B-B8B0-B57FF5F26858}" sibTransId="{48B393D8-5143-964F-81C6-73954ED7EE3D}"/>
    <dgm:cxn modelId="{D69926AC-6F52-B142-80E4-8666586F9965}" srcId="{E953F21E-FFA5-2F4E-9F7C-6C22E2AB4552}" destId="{22D6134E-B663-E64C-99F7-D7350AF92794}" srcOrd="0" destOrd="0" parTransId="{7C06151C-DE3C-F141-A185-6E609C9FB350}" sibTransId="{E535B4AF-06AA-2B43-922A-6EE33D7F86C1}"/>
    <dgm:cxn modelId="{43D161BD-6D00-FC42-B903-1BD5650532E2}" srcId="{B5A37913-5F0A-584A-BE33-6AC17CD9D385}" destId="{81147C49-C7A0-D84D-879D-BBD3D3E57F72}" srcOrd="1" destOrd="0" parTransId="{06DBAA2E-4B44-1C4A-8AFA-59AFECF0260D}" sibTransId="{B50C09B0-4309-AF49-BB74-F383DBFCCE7A}"/>
    <dgm:cxn modelId="{D9A5C7C7-97E3-4584-A0FE-43F69FA0F53C}" type="presOf" srcId="{0BAA9018-AC51-AC4B-B6E7-944FB2F1110E}" destId="{6F173BFD-9DBD-9C4C-BE3A-8E9A9A165DC2}" srcOrd="0" destOrd="0" presId="urn:microsoft.com/office/officeart/2005/8/layout/balance1"/>
    <dgm:cxn modelId="{4C7CE0C8-3C0D-47BC-B943-CD6A1182B7D5}" type="presOf" srcId="{81147C49-C7A0-D84D-879D-BBD3D3E57F72}" destId="{88564F41-2FD4-BF45-B7A6-90437EB9167A}" srcOrd="0" destOrd="0" presId="urn:microsoft.com/office/officeart/2005/8/layout/balance1"/>
    <dgm:cxn modelId="{BEDDE6D7-2118-0D47-8F69-EC779E37DEA1}" srcId="{B5A37913-5F0A-584A-BE33-6AC17CD9D385}" destId="{F888E8F4-0450-D645-AC0E-A6ECB49E1541}" srcOrd="0" destOrd="0" parTransId="{D9B39C02-4053-6342-8C81-8CFF01438381}" sibTransId="{56868A29-568E-934C-8B76-9B66CFBF4B48}"/>
    <dgm:cxn modelId="{ABB9ABF0-ADA1-BF47-9F1C-646D82C317CB}" srcId="{22D6134E-B663-E64C-99F7-D7350AF92794}" destId="{758BCDE3-351E-1E41-840C-91DD30520DAF}" srcOrd="1" destOrd="0" parTransId="{AED96D02-F00A-B941-A704-E60AAB69147E}" sibTransId="{41A39CE0-525A-024B-85B6-793F59F7F984}"/>
    <dgm:cxn modelId="{EA91E6F5-B59B-9E48-8288-6E237E95CEAD}" srcId="{E953F21E-FFA5-2F4E-9F7C-6C22E2AB4552}" destId="{B5A37913-5F0A-584A-BE33-6AC17CD9D385}" srcOrd="1" destOrd="0" parTransId="{E32FF5D8-F7F2-4D49-A828-4BB88B807853}" sibTransId="{4EC17FD9-463B-3A4F-B411-A367703562C4}"/>
    <dgm:cxn modelId="{A99EE2B8-9A28-4610-BFA4-86298E2C36FA}" type="presParOf" srcId="{15B82E7A-BE0C-924C-B735-57B0106895F2}" destId="{E3884662-411E-5C49-B8EC-598E9CBAD4F5}" srcOrd="0" destOrd="0" presId="urn:microsoft.com/office/officeart/2005/8/layout/balance1"/>
    <dgm:cxn modelId="{89E393B5-E1C0-4517-A944-43AAF930BB66}" type="presParOf" srcId="{15B82E7A-BE0C-924C-B735-57B0106895F2}" destId="{994B2A61-831D-0946-9B03-7388AE754D0F}" srcOrd="1" destOrd="0" presId="urn:microsoft.com/office/officeart/2005/8/layout/balance1"/>
    <dgm:cxn modelId="{24F2C924-45F0-450C-B6F2-1B33CF5AB3A1}" type="presParOf" srcId="{994B2A61-831D-0946-9B03-7388AE754D0F}" destId="{788DD2F4-A469-EE4B-BF8C-65F46C81EAF8}" srcOrd="0" destOrd="0" presId="urn:microsoft.com/office/officeart/2005/8/layout/balance1"/>
    <dgm:cxn modelId="{247F30B3-28B7-411B-B8CB-2661951F57C7}" type="presParOf" srcId="{994B2A61-831D-0946-9B03-7388AE754D0F}" destId="{74DAA55A-45F3-CE40-AE58-353CD93ECED4}" srcOrd="1" destOrd="0" presId="urn:microsoft.com/office/officeart/2005/8/layout/balance1"/>
    <dgm:cxn modelId="{F2396ADF-BBA7-4C34-BC52-B5B3AFDE5B4E}" type="presParOf" srcId="{15B82E7A-BE0C-924C-B735-57B0106895F2}" destId="{7CF90109-6FF3-9443-9B2E-73EBF83D0223}" srcOrd="2" destOrd="0" presId="urn:microsoft.com/office/officeart/2005/8/layout/balance1"/>
    <dgm:cxn modelId="{C178D4D9-7561-4BF0-9379-A08C077666B1}" type="presParOf" srcId="{7CF90109-6FF3-9443-9B2E-73EBF83D0223}" destId="{9F6CCC15-895E-704A-88B7-046AC40D2D51}" srcOrd="0" destOrd="0" presId="urn:microsoft.com/office/officeart/2005/8/layout/balance1"/>
    <dgm:cxn modelId="{D149CCBA-CAED-45FA-923A-A869479579D3}" type="presParOf" srcId="{7CF90109-6FF3-9443-9B2E-73EBF83D0223}" destId="{D99014C6-9565-BC4F-9DD0-2E59A4043237}" srcOrd="1" destOrd="0" presId="urn:microsoft.com/office/officeart/2005/8/layout/balance1"/>
    <dgm:cxn modelId="{F13BCB71-0DCE-4960-BB02-A091FBC0CF4C}" type="presParOf" srcId="{7CF90109-6FF3-9443-9B2E-73EBF83D0223}" destId="{1F5325C0-B39C-5E41-AF53-B842B67F04C1}" srcOrd="2" destOrd="0" presId="urn:microsoft.com/office/officeart/2005/8/layout/balance1"/>
    <dgm:cxn modelId="{05B245E2-4781-4169-85D9-3002B82C6755}" type="presParOf" srcId="{7CF90109-6FF3-9443-9B2E-73EBF83D0223}" destId="{34F3F002-2C2B-C049-800C-51A669D253D6}" srcOrd="3" destOrd="0" presId="urn:microsoft.com/office/officeart/2005/8/layout/balance1"/>
    <dgm:cxn modelId="{9BC60628-A5CE-40FF-88E6-0BA1C02E36E4}" type="presParOf" srcId="{7CF90109-6FF3-9443-9B2E-73EBF83D0223}" destId="{88564F41-2FD4-BF45-B7A6-90437EB9167A}" srcOrd="4" destOrd="0" presId="urn:microsoft.com/office/officeart/2005/8/layout/balance1"/>
    <dgm:cxn modelId="{D29A4573-4948-4899-87CC-0BEB22AD9FF2}" type="presParOf" srcId="{7CF90109-6FF3-9443-9B2E-73EBF83D0223}" destId="{D71CAE4B-1433-EC48-8BB1-42518B27276E}" srcOrd="5" destOrd="0" presId="urn:microsoft.com/office/officeart/2005/8/layout/balance1"/>
    <dgm:cxn modelId="{57DE3646-DA5C-4711-BD93-FB32D03B9C0B}" type="presParOf" srcId="{7CF90109-6FF3-9443-9B2E-73EBF83D0223}" destId="{6F173BFD-9DBD-9C4C-BE3A-8E9A9A165DC2}" srcOrd="6" destOrd="0" presId="urn:microsoft.com/office/officeart/2005/8/layout/balance1"/>
    <dgm:cxn modelId="{2695EEAF-981F-4EAD-811A-EAA55DA4C218}" type="presParOf" srcId="{7CF90109-6FF3-9443-9B2E-73EBF83D0223}" destId="{89F94DF7-0F2D-3443-B651-EF65AD0F7058}" srcOrd="7" destOrd="0" presId="urn:microsoft.com/office/officeart/2005/8/layout/balance1"/>
    <dgm:cxn modelId="{4E3EF1F3-3C88-403A-AE61-DC1D435C0CEA}" type="presParOf" srcId="{7CF90109-6FF3-9443-9B2E-73EBF83D0223}" destId="{747A7960-FC3D-6845-AB2B-827A641F2A53}" srcOrd="8" destOrd="0" presId="urn:microsoft.com/office/officeart/2005/8/layout/balance1"/>
  </dgm:cxnLst>
  <dgm:bg/>
  <dgm:whole>
    <a:ln>
      <a:solidFill>
        <a:srgbClr val="0070C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9260D-4D7B-4629-B49B-AE0A7B1D57CC}"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n-US"/>
        </a:p>
      </dgm:t>
    </dgm:pt>
    <dgm:pt modelId="{9B349451-CEA7-4645-8949-7BED31FDB362}">
      <dgm:prSet phldrT="[Text]"/>
      <dgm:spPr/>
      <dgm:t>
        <a:bodyPr/>
        <a:lstStyle/>
        <a:p>
          <a:r>
            <a:rPr lang="en-US" b="1" dirty="0"/>
            <a:t>Simulation</a:t>
          </a:r>
        </a:p>
      </dgm:t>
    </dgm:pt>
    <dgm:pt modelId="{C98653A5-29C1-4214-B3CE-EB0F6DF50050}" type="parTrans" cxnId="{D736A772-09DC-486A-AA65-3B72F111DCF3}">
      <dgm:prSet/>
      <dgm:spPr/>
      <dgm:t>
        <a:bodyPr/>
        <a:lstStyle/>
        <a:p>
          <a:endParaRPr lang="en-US" b="1"/>
        </a:p>
      </dgm:t>
    </dgm:pt>
    <dgm:pt modelId="{E2EF4884-0583-4A41-8BBC-FF65ACA7C8E2}" type="sibTrans" cxnId="{D736A772-09DC-486A-AA65-3B72F111DCF3}">
      <dgm:prSet/>
      <dgm:spPr/>
      <dgm:t>
        <a:bodyPr/>
        <a:lstStyle/>
        <a:p>
          <a:endParaRPr lang="en-US" b="1"/>
        </a:p>
      </dgm:t>
    </dgm:pt>
    <dgm:pt modelId="{F1888301-598A-4360-B321-E94BDDB953F0}">
      <dgm:prSet phldrT="[Text]"/>
      <dgm:spPr/>
      <dgm:t>
        <a:bodyPr/>
        <a:lstStyle/>
        <a:p>
          <a:r>
            <a:rPr lang="en-US" b="1" dirty="0"/>
            <a:t>Model</a:t>
          </a:r>
        </a:p>
      </dgm:t>
    </dgm:pt>
    <dgm:pt modelId="{FE695257-754C-4B25-B726-7F33EC887637}" type="parTrans" cxnId="{211EC00B-91BE-47D7-A7E3-2EE69A513C91}">
      <dgm:prSet/>
      <dgm:spPr/>
      <dgm:t>
        <a:bodyPr/>
        <a:lstStyle/>
        <a:p>
          <a:endParaRPr lang="en-US" b="1"/>
        </a:p>
      </dgm:t>
    </dgm:pt>
    <dgm:pt modelId="{86897E91-BE6A-48A2-AECC-63B347016F6B}" type="sibTrans" cxnId="{211EC00B-91BE-47D7-A7E3-2EE69A513C91}">
      <dgm:prSet/>
      <dgm:spPr/>
      <dgm:t>
        <a:bodyPr/>
        <a:lstStyle/>
        <a:p>
          <a:endParaRPr lang="en-US" b="1"/>
        </a:p>
      </dgm:t>
    </dgm:pt>
    <dgm:pt modelId="{64992A25-CB68-4753-945D-9E23C6B366A0}">
      <dgm:prSet phldrT="[Text]"/>
      <dgm:spPr/>
      <dgm:t>
        <a:bodyPr/>
        <a:lstStyle/>
        <a:p>
          <a:r>
            <a:rPr lang="en-US" b="1" dirty="0"/>
            <a:t>Capability</a:t>
          </a:r>
        </a:p>
      </dgm:t>
    </dgm:pt>
    <dgm:pt modelId="{2F5D0487-8DC2-4AFE-B7E3-A5A41DECC11A}" type="parTrans" cxnId="{A0369E99-EDA5-4763-AC2E-9FC36999E7CA}">
      <dgm:prSet/>
      <dgm:spPr/>
      <dgm:t>
        <a:bodyPr/>
        <a:lstStyle/>
        <a:p>
          <a:endParaRPr lang="en-US" b="1"/>
        </a:p>
      </dgm:t>
    </dgm:pt>
    <dgm:pt modelId="{D95FF96E-C168-46B1-8A56-6E412AC465AA}" type="sibTrans" cxnId="{A0369E99-EDA5-4763-AC2E-9FC36999E7CA}">
      <dgm:prSet/>
      <dgm:spPr/>
      <dgm:t>
        <a:bodyPr/>
        <a:lstStyle/>
        <a:p>
          <a:endParaRPr lang="en-US" b="1"/>
        </a:p>
      </dgm:t>
    </dgm:pt>
    <dgm:pt modelId="{53FEA167-1598-41F7-84FE-AD24FF14EB26}">
      <dgm:prSet phldrT="[Text]"/>
      <dgm:spPr/>
      <dgm:t>
        <a:bodyPr/>
        <a:lstStyle/>
        <a:p>
          <a:r>
            <a:rPr lang="en-US" b="1" dirty="0"/>
            <a:t>Feature</a:t>
          </a:r>
        </a:p>
      </dgm:t>
    </dgm:pt>
    <dgm:pt modelId="{68B2CA89-4767-4640-B056-8236DEC00514}" type="parTrans" cxnId="{8ED55114-7E3D-41A5-B0DF-3EB31D17B082}">
      <dgm:prSet/>
      <dgm:spPr/>
      <dgm:t>
        <a:bodyPr/>
        <a:lstStyle/>
        <a:p>
          <a:endParaRPr lang="en-US" b="1"/>
        </a:p>
      </dgm:t>
    </dgm:pt>
    <dgm:pt modelId="{3057D0F6-2035-4F82-B688-68847F6550D3}" type="sibTrans" cxnId="{8ED55114-7E3D-41A5-B0DF-3EB31D17B082}">
      <dgm:prSet/>
      <dgm:spPr/>
      <dgm:t>
        <a:bodyPr/>
        <a:lstStyle/>
        <a:p>
          <a:endParaRPr lang="en-US" b="1"/>
        </a:p>
      </dgm:t>
    </dgm:pt>
    <dgm:pt modelId="{D449A626-E17E-4951-89CC-76CA8DE2E51B}" type="pres">
      <dgm:prSet presAssocID="{E6F9260D-4D7B-4629-B49B-AE0A7B1D57CC}" presName="Name0" presStyleCnt="0">
        <dgm:presLayoutVars>
          <dgm:chMax val="7"/>
          <dgm:resizeHandles val="exact"/>
        </dgm:presLayoutVars>
      </dgm:prSet>
      <dgm:spPr/>
    </dgm:pt>
    <dgm:pt modelId="{72CDB316-D2C2-41C0-B14B-91B779C008CE}" type="pres">
      <dgm:prSet presAssocID="{E6F9260D-4D7B-4629-B49B-AE0A7B1D57CC}" presName="comp1" presStyleCnt="0"/>
      <dgm:spPr/>
    </dgm:pt>
    <dgm:pt modelId="{6BDFF3E3-912A-45F5-AD8C-22BC7AF77BED}" type="pres">
      <dgm:prSet presAssocID="{E6F9260D-4D7B-4629-B49B-AE0A7B1D57CC}" presName="circle1" presStyleLbl="node1" presStyleIdx="0" presStyleCnt="4"/>
      <dgm:spPr/>
    </dgm:pt>
    <dgm:pt modelId="{09D5D9B6-715D-4E6B-B791-409E81902934}" type="pres">
      <dgm:prSet presAssocID="{E6F9260D-4D7B-4629-B49B-AE0A7B1D57CC}" presName="c1text" presStyleLbl="node1" presStyleIdx="0" presStyleCnt="4">
        <dgm:presLayoutVars>
          <dgm:bulletEnabled val="1"/>
        </dgm:presLayoutVars>
      </dgm:prSet>
      <dgm:spPr/>
    </dgm:pt>
    <dgm:pt modelId="{0C367244-E09F-4C23-AD8E-42BAC9F88903}" type="pres">
      <dgm:prSet presAssocID="{E6F9260D-4D7B-4629-B49B-AE0A7B1D57CC}" presName="comp2" presStyleCnt="0"/>
      <dgm:spPr/>
    </dgm:pt>
    <dgm:pt modelId="{7A701073-D37E-4C8C-920C-E69D63DBCBCA}" type="pres">
      <dgm:prSet presAssocID="{E6F9260D-4D7B-4629-B49B-AE0A7B1D57CC}" presName="circle2" presStyleLbl="node1" presStyleIdx="1" presStyleCnt="4"/>
      <dgm:spPr/>
    </dgm:pt>
    <dgm:pt modelId="{C4751148-7566-4F2F-8654-D29996379DF0}" type="pres">
      <dgm:prSet presAssocID="{E6F9260D-4D7B-4629-B49B-AE0A7B1D57CC}" presName="c2text" presStyleLbl="node1" presStyleIdx="1" presStyleCnt="4">
        <dgm:presLayoutVars>
          <dgm:bulletEnabled val="1"/>
        </dgm:presLayoutVars>
      </dgm:prSet>
      <dgm:spPr/>
    </dgm:pt>
    <dgm:pt modelId="{16730AFE-BAFF-4460-9797-CAAB85D19E2D}" type="pres">
      <dgm:prSet presAssocID="{E6F9260D-4D7B-4629-B49B-AE0A7B1D57CC}" presName="comp3" presStyleCnt="0"/>
      <dgm:spPr/>
    </dgm:pt>
    <dgm:pt modelId="{83567CC4-1A28-4C53-A11D-E87AF07C12E6}" type="pres">
      <dgm:prSet presAssocID="{E6F9260D-4D7B-4629-B49B-AE0A7B1D57CC}" presName="circle3" presStyleLbl="node1" presStyleIdx="2" presStyleCnt="4"/>
      <dgm:spPr/>
    </dgm:pt>
    <dgm:pt modelId="{0D348BF8-CCD4-4B6C-9D9D-2BE257B05747}" type="pres">
      <dgm:prSet presAssocID="{E6F9260D-4D7B-4629-B49B-AE0A7B1D57CC}" presName="c3text" presStyleLbl="node1" presStyleIdx="2" presStyleCnt="4">
        <dgm:presLayoutVars>
          <dgm:bulletEnabled val="1"/>
        </dgm:presLayoutVars>
      </dgm:prSet>
      <dgm:spPr/>
    </dgm:pt>
    <dgm:pt modelId="{23FABDC5-6F31-49DE-8E23-F0B01A3E737E}" type="pres">
      <dgm:prSet presAssocID="{E6F9260D-4D7B-4629-B49B-AE0A7B1D57CC}" presName="comp4" presStyleCnt="0"/>
      <dgm:spPr/>
    </dgm:pt>
    <dgm:pt modelId="{7D36EB28-4448-40A8-BD69-FAA6F5A1536D}" type="pres">
      <dgm:prSet presAssocID="{E6F9260D-4D7B-4629-B49B-AE0A7B1D57CC}" presName="circle4" presStyleLbl="node1" presStyleIdx="3" presStyleCnt="4"/>
      <dgm:spPr/>
    </dgm:pt>
    <dgm:pt modelId="{E17B9353-59E0-48FD-A742-F72B56A5F623}" type="pres">
      <dgm:prSet presAssocID="{E6F9260D-4D7B-4629-B49B-AE0A7B1D57CC}" presName="c4text" presStyleLbl="node1" presStyleIdx="3" presStyleCnt="4">
        <dgm:presLayoutVars>
          <dgm:bulletEnabled val="1"/>
        </dgm:presLayoutVars>
      </dgm:prSet>
      <dgm:spPr/>
    </dgm:pt>
  </dgm:ptLst>
  <dgm:cxnLst>
    <dgm:cxn modelId="{211EC00B-91BE-47D7-A7E3-2EE69A513C91}" srcId="{E6F9260D-4D7B-4629-B49B-AE0A7B1D57CC}" destId="{F1888301-598A-4360-B321-E94BDDB953F0}" srcOrd="1" destOrd="0" parTransId="{FE695257-754C-4B25-B726-7F33EC887637}" sibTransId="{86897E91-BE6A-48A2-AECC-63B347016F6B}"/>
    <dgm:cxn modelId="{F31B1B0C-7BBF-4E0C-ADD2-CCA29FD34844}" type="presOf" srcId="{64992A25-CB68-4753-945D-9E23C6B366A0}" destId="{0D348BF8-CCD4-4B6C-9D9D-2BE257B05747}" srcOrd="1" destOrd="0" presId="urn:microsoft.com/office/officeart/2005/8/layout/venn2"/>
    <dgm:cxn modelId="{2A23D310-7B31-47FE-912D-346743C8E74A}" type="presOf" srcId="{53FEA167-1598-41F7-84FE-AD24FF14EB26}" destId="{7D36EB28-4448-40A8-BD69-FAA6F5A1536D}" srcOrd="0" destOrd="0" presId="urn:microsoft.com/office/officeart/2005/8/layout/venn2"/>
    <dgm:cxn modelId="{03672111-8CA6-4C4C-8000-9E5BD855ECF7}" type="presOf" srcId="{9B349451-CEA7-4645-8949-7BED31FDB362}" destId="{09D5D9B6-715D-4E6B-B791-409E81902934}" srcOrd="1" destOrd="0" presId="urn:microsoft.com/office/officeart/2005/8/layout/venn2"/>
    <dgm:cxn modelId="{8ED55114-7E3D-41A5-B0DF-3EB31D17B082}" srcId="{E6F9260D-4D7B-4629-B49B-AE0A7B1D57CC}" destId="{53FEA167-1598-41F7-84FE-AD24FF14EB26}" srcOrd="3" destOrd="0" parTransId="{68B2CA89-4767-4640-B056-8236DEC00514}" sibTransId="{3057D0F6-2035-4F82-B688-68847F6550D3}"/>
    <dgm:cxn modelId="{2218C71E-1E78-4D99-B3D6-77219E333A0F}" type="presOf" srcId="{F1888301-598A-4360-B321-E94BDDB953F0}" destId="{C4751148-7566-4F2F-8654-D29996379DF0}" srcOrd="1" destOrd="0" presId="urn:microsoft.com/office/officeart/2005/8/layout/venn2"/>
    <dgm:cxn modelId="{09B06225-E572-42DB-965B-DB4D35B10412}" type="presOf" srcId="{9B349451-CEA7-4645-8949-7BED31FDB362}" destId="{6BDFF3E3-912A-45F5-AD8C-22BC7AF77BED}" srcOrd="0" destOrd="0" presId="urn:microsoft.com/office/officeart/2005/8/layout/venn2"/>
    <dgm:cxn modelId="{D736A772-09DC-486A-AA65-3B72F111DCF3}" srcId="{E6F9260D-4D7B-4629-B49B-AE0A7B1D57CC}" destId="{9B349451-CEA7-4645-8949-7BED31FDB362}" srcOrd="0" destOrd="0" parTransId="{C98653A5-29C1-4214-B3CE-EB0F6DF50050}" sibTransId="{E2EF4884-0583-4A41-8BBC-FF65ACA7C8E2}"/>
    <dgm:cxn modelId="{A0369E99-EDA5-4763-AC2E-9FC36999E7CA}" srcId="{E6F9260D-4D7B-4629-B49B-AE0A7B1D57CC}" destId="{64992A25-CB68-4753-945D-9E23C6B366A0}" srcOrd="2" destOrd="0" parTransId="{2F5D0487-8DC2-4AFE-B7E3-A5A41DECC11A}" sibTransId="{D95FF96E-C168-46B1-8A56-6E412AC465AA}"/>
    <dgm:cxn modelId="{D7BC8D9D-7078-4691-BA0C-6C938FD7D330}" type="presOf" srcId="{64992A25-CB68-4753-945D-9E23C6B366A0}" destId="{83567CC4-1A28-4C53-A11D-E87AF07C12E6}" srcOrd="0" destOrd="0" presId="urn:microsoft.com/office/officeart/2005/8/layout/venn2"/>
    <dgm:cxn modelId="{57E434B8-7E62-4773-87F6-4B73A1E8C074}" type="presOf" srcId="{F1888301-598A-4360-B321-E94BDDB953F0}" destId="{7A701073-D37E-4C8C-920C-E69D63DBCBCA}" srcOrd="0" destOrd="0" presId="urn:microsoft.com/office/officeart/2005/8/layout/venn2"/>
    <dgm:cxn modelId="{9EAAABCE-AFE7-4120-A486-C1B9E1EDD54E}" type="presOf" srcId="{53FEA167-1598-41F7-84FE-AD24FF14EB26}" destId="{E17B9353-59E0-48FD-A742-F72B56A5F623}" srcOrd="1" destOrd="0" presId="urn:microsoft.com/office/officeart/2005/8/layout/venn2"/>
    <dgm:cxn modelId="{1C2399EF-273A-488B-865C-92A922D409D2}" type="presOf" srcId="{E6F9260D-4D7B-4629-B49B-AE0A7B1D57CC}" destId="{D449A626-E17E-4951-89CC-76CA8DE2E51B}" srcOrd="0" destOrd="0" presId="urn:microsoft.com/office/officeart/2005/8/layout/venn2"/>
    <dgm:cxn modelId="{DFFF3C29-ECBC-4461-96E1-9723586DB8C5}" type="presParOf" srcId="{D449A626-E17E-4951-89CC-76CA8DE2E51B}" destId="{72CDB316-D2C2-41C0-B14B-91B779C008CE}" srcOrd="0" destOrd="0" presId="urn:microsoft.com/office/officeart/2005/8/layout/venn2"/>
    <dgm:cxn modelId="{01B1DE08-7FA5-4A18-B826-6C1C0AB8D280}" type="presParOf" srcId="{72CDB316-D2C2-41C0-B14B-91B779C008CE}" destId="{6BDFF3E3-912A-45F5-AD8C-22BC7AF77BED}" srcOrd="0" destOrd="0" presId="urn:microsoft.com/office/officeart/2005/8/layout/venn2"/>
    <dgm:cxn modelId="{5DD2A3BA-5B36-4B5C-A9D6-B4DC3F814886}" type="presParOf" srcId="{72CDB316-D2C2-41C0-B14B-91B779C008CE}" destId="{09D5D9B6-715D-4E6B-B791-409E81902934}" srcOrd="1" destOrd="0" presId="urn:microsoft.com/office/officeart/2005/8/layout/venn2"/>
    <dgm:cxn modelId="{E33B7338-8C24-4C76-A35B-D88EC66836F0}" type="presParOf" srcId="{D449A626-E17E-4951-89CC-76CA8DE2E51B}" destId="{0C367244-E09F-4C23-AD8E-42BAC9F88903}" srcOrd="1" destOrd="0" presId="urn:microsoft.com/office/officeart/2005/8/layout/venn2"/>
    <dgm:cxn modelId="{A71271EF-BC90-46F4-9C3C-1A4DA7C8A0D6}" type="presParOf" srcId="{0C367244-E09F-4C23-AD8E-42BAC9F88903}" destId="{7A701073-D37E-4C8C-920C-E69D63DBCBCA}" srcOrd="0" destOrd="0" presId="urn:microsoft.com/office/officeart/2005/8/layout/venn2"/>
    <dgm:cxn modelId="{9C27A902-A421-4D99-8367-9B17FB990BCA}" type="presParOf" srcId="{0C367244-E09F-4C23-AD8E-42BAC9F88903}" destId="{C4751148-7566-4F2F-8654-D29996379DF0}" srcOrd="1" destOrd="0" presId="urn:microsoft.com/office/officeart/2005/8/layout/venn2"/>
    <dgm:cxn modelId="{24DF77A8-89BC-446E-8889-69D091D6D827}" type="presParOf" srcId="{D449A626-E17E-4951-89CC-76CA8DE2E51B}" destId="{16730AFE-BAFF-4460-9797-CAAB85D19E2D}" srcOrd="2" destOrd="0" presId="urn:microsoft.com/office/officeart/2005/8/layout/venn2"/>
    <dgm:cxn modelId="{AAE2F01A-F711-46C3-929E-7D07A504E210}" type="presParOf" srcId="{16730AFE-BAFF-4460-9797-CAAB85D19E2D}" destId="{83567CC4-1A28-4C53-A11D-E87AF07C12E6}" srcOrd="0" destOrd="0" presId="urn:microsoft.com/office/officeart/2005/8/layout/venn2"/>
    <dgm:cxn modelId="{EB432B55-016A-4273-A48E-ADCD6E3976D8}" type="presParOf" srcId="{16730AFE-BAFF-4460-9797-CAAB85D19E2D}" destId="{0D348BF8-CCD4-4B6C-9D9D-2BE257B05747}" srcOrd="1" destOrd="0" presId="urn:microsoft.com/office/officeart/2005/8/layout/venn2"/>
    <dgm:cxn modelId="{719A2605-8A69-4902-BFD4-10BA5FABE320}" type="presParOf" srcId="{D449A626-E17E-4951-89CC-76CA8DE2E51B}" destId="{23FABDC5-6F31-49DE-8E23-F0B01A3E737E}" srcOrd="3" destOrd="0" presId="urn:microsoft.com/office/officeart/2005/8/layout/venn2"/>
    <dgm:cxn modelId="{129180C9-1C31-4A56-AD66-DF52D0C44A21}" type="presParOf" srcId="{23FABDC5-6F31-49DE-8E23-F0B01A3E737E}" destId="{7D36EB28-4448-40A8-BD69-FAA6F5A1536D}" srcOrd="0" destOrd="0" presId="urn:microsoft.com/office/officeart/2005/8/layout/venn2"/>
    <dgm:cxn modelId="{81BD1566-C10F-46BA-A1C1-9DDF2A6FC872}" type="presParOf" srcId="{23FABDC5-6F31-49DE-8E23-F0B01A3E737E}" destId="{E17B9353-59E0-48FD-A742-F72B56A5F62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9260D-4D7B-4629-B49B-AE0A7B1D57CC}" type="doc">
      <dgm:prSet loTypeId="urn:microsoft.com/office/officeart/2005/8/layout/venn2" loCatId="relationship" qsTypeId="urn:microsoft.com/office/officeart/2005/8/quickstyle/simple1" qsCatId="simple" csTypeId="urn:microsoft.com/office/officeart/2005/8/colors/accent2_2" csCatId="accent2" phldr="1"/>
      <dgm:spPr/>
      <dgm:t>
        <a:bodyPr/>
        <a:lstStyle/>
        <a:p>
          <a:endParaRPr lang="en-US"/>
        </a:p>
      </dgm:t>
    </dgm:pt>
    <dgm:pt modelId="{9B349451-CEA7-4645-8949-7BED31FDB362}">
      <dgm:prSet phldrT="[Text]" custT="1"/>
      <dgm:spPr/>
      <dgm:t>
        <a:bodyPr/>
        <a:lstStyle/>
        <a:p>
          <a:r>
            <a:rPr lang="en-US" sz="1000" b="1" dirty="0">
              <a:solidFill>
                <a:schemeClr val="tx1"/>
              </a:solidFill>
            </a:rPr>
            <a:t>Simulation Verification and Validation</a:t>
          </a:r>
        </a:p>
      </dgm:t>
    </dgm:pt>
    <dgm:pt modelId="{C98653A5-29C1-4214-B3CE-EB0F6DF50050}" type="parTrans" cxnId="{D736A772-09DC-486A-AA65-3B72F111DCF3}">
      <dgm:prSet/>
      <dgm:spPr/>
      <dgm:t>
        <a:bodyPr/>
        <a:lstStyle/>
        <a:p>
          <a:endParaRPr lang="en-US" sz="2400" b="1"/>
        </a:p>
      </dgm:t>
    </dgm:pt>
    <dgm:pt modelId="{E2EF4884-0583-4A41-8BBC-FF65ACA7C8E2}" type="sibTrans" cxnId="{D736A772-09DC-486A-AA65-3B72F111DCF3}">
      <dgm:prSet/>
      <dgm:spPr/>
      <dgm:t>
        <a:bodyPr/>
        <a:lstStyle/>
        <a:p>
          <a:endParaRPr lang="en-US" sz="2400" b="1"/>
        </a:p>
      </dgm:t>
    </dgm:pt>
    <dgm:pt modelId="{F1888301-598A-4360-B321-E94BDDB953F0}">
      <dgm:prSet phldrT="[Text]" custT="1"/>
      <dgm:spPr/>
      <dgm:t>
        <a:bodyPr/>
        <a:lstStyle/>
        <a:p>
          <a:r>
            <a:rPr lang="en-US" sz="1000" b="1" dirty="0">
              <a:solidFill>
                <a:schemeClr val="tx1"/>
              </a:solidFill>
            </a:rPr>
            <a:t>Model Validation</a:t>
          </a:r>
        </a:p>
      </dgm:t>
    </dgm:pt>
    <dgm:pt modelId="{FE695257-754C-4B25-B726-7F33EC887637}" type="parTrans" cxnId="{211EC00B-91BE-47D7-A7E3-2EE69A513C91}">
      <dgm:prSet/>
      <dgm:spPr/>
      <dgm:t>
        <a:bodyPr/>
        <a:lstStyle/>
        <a:p>
          <a:endParaRPr lang="en-US" sz="2400" b="1"/>
        </a:p>
      </dgm:t>
    </dgm:pt>
    <dgm:pt modelId="{86897E91-BE6A-48A2-AECC-63B347016F6B}" type="sibTrans" cxnId="{211EC00B-91BE-47D7-A7E3-2EE69A513C91}">
      <dgm:prSet/>
      <dgm:spPr/>
      <dgm:t>
        <a:bodyPr/>
        <a:lstStyle/>
        <a:p>
          <a:endParaRPr lang="en-US" sz="2400" b="1"/>
        </a:p>
      </dgm:t>
    </dgm:pt>
    <dgm:pt modelId="{64992A25-CB68-4753-945D-9E23C6B366A0}">
      <dgm:prSet phldrT="[Text]" custT="1"/>
      <dgm:spPr/>
      <dgm:t>
        <a:bodyPr/>
        <a:lstStyle/>
        <a:p>
          <a:r>
            <a:rPr lang="en-US" sz="1000" b="1" dirty="0">
              <a:solidFill>
                <a:schemeClr val="tx1"/>
              </a:solidFill>
            </a:rPr>
            <a:t>Capability Verification</a:t>
          </a:r>
        </a:p>
      </dgm:t>
    </dgm:pt>
    <dgm:pt modelId="{2F5D0487-8DC2-4AFE-B7E3-A5A41DECC11A}" type="parTrans" cxnId="{A0369E99-EDA5-4763-AC2E-9FC36999E7CA}">
      <dgm:prSet/>
      <dgm:spPr/>
      <dgm:t>
        <a:bodyPr/>
        <a:lstStyle/>
        <a:p>
          <a:endParaRPr lang="en-US" sz="2400" b="1"/>
        </a:p>
      </dgm:t>
    </dgm:pt>
    <dgm:pt modelId="{D95FF96E-C168-46B1-8A56-6E412AC465AA}" type="sibTrans" cxnId="{A0369E99-EDA5-4763-AC2E-9FC36999E7CA}">
      <dgm:prSet/>
      <dgm:spPr/>
      <dgm:t>
        <a:bodyPr/>
        <a:lstStyle/>
        <a:p>
          <a:endParaRPr lang="en-US" sz="2400" b="1"/>
        </a:p>
      </dgm:t>
    </dgm:pt>
    <dgm:pt modelId="{53FEA167-1598-41F7-84FE-AD24FF14EB26}">
      <dgm:prSet phldrT="[Text]" custT="1"/>
      <dgm:spPr/>
      <dgm:t>
        <a:bodyPr/>
        <a:lstStyle/>
        <a:p>
          <a:r>
            <a:rPr lang="en-US" sz="1000" b="1" dirty="0">
              <a:solidFill>
                <a:schemeClr val="tx1"/>
              </a:solidFill>
            </a:rPr>
            <a:t>Feature Requirements Generation</a:t>
          </a:r>
        </a:p>
      </dgm:t>
    </dgm:pt>
    <dgm:pt modelId="{68B2CA89-4767-4640-B056-8236DEC00514}" type="parTrans" cxnId="{8ED55114-7E3D-41A5-B0DF-3EB31D17B082}">
      <dgm:prSet/>
      <dgm:spPr/>
      <dgm:t>
        <a:bodyPr/>
        <a:lstStyle/>
        <a:p>
          <a:endParaRPr lang="en-US" sz="2400" b="1"/>
        </a:p>
      </dgm:t>
    </dgm:pt>
    <dgm:pt modelId="{3057D0F6-2035-4F82-B688-68847F6550D3}" type="sibTrans" cxnId="{8ED55114-7E3D-41A5-B0DF-3EB31D17B082}">
      <dgm:prSet/>
      <dgm:spPr/>
      <dgm:t>
        <a:bodyPr/>
        <a:lstStyle/>
        <a:p>
          <a:endParaRPr lang="en-US" sz="2400" b="1"/>
        </a:p>
      </dgm:t>
    </dgm:pt>
    <dgm:pt modelId="{D449A626-E17E-4951-89CC-76CA8DE2E51B}" type="pres">
      <dgm:prSet presAssocID="{E6F9260D-4D7B-4629-B49B-AE0A7B1D57CC}" presName="Name0" presStyleCnt="0">
        <dgm:presLayoutVars>
          <dgm:chMax val="7"/>
          <dgm:resizeHandles val="exact"/>
        </dgm:presLayoutVars>
      </dgm:prSet>
      <dgm:spPr/>
    </dgm:pt>
    <dgm:pt modelId="{72CDB316-D2C2-41C0-B14B-91B779C008CE}" type="pres">
      <dgm:prSet presAssocID="{E6F9260D-4D7B-4629-B49B-AE0A7B1D57CC}" presName="comp1" presStyleCnt="0"/>
      <dgm:spPr/>
    </dgm:pt>
    <dgm:pt modelId="{6BDFF3E3-912A-45F5-AD8C-22BC7AF77BED}" type="pres">
      <dgm:prSet presAssocID="{E6F9260D-4D7B-4629-B49B-AE0A7B1D57CC}" presName="circle1" presStyleLbl="node1" presStyleIdx="0" presStyleCnt="4"/>
      <dgm:spPr/>
    </dgm:pt>
    <dgm:pt modelId="{09D5D9B6-715D-4E6B-B791-409E81902934}" type="pres">
      <dgm:prSet presAssocID="{E6F9260D-4D7B-4629-B49B-AE0A7B1D57CC}" presName="c1text" presStyleLbl="node1" presStyleIdx="0" presStyleCnt="4">
        <dgm:presLayoutVars>
          <dgm:bulletEnabled val="1"/>
        </dgm:presLayoutVars>
      </dgm:prSet>
      <dgm:spPr/>
    </dgm:pt>
    <dgm:pt modelId="{0C367244-E09F-4C23-AD8E-42BAC9F88903}" type="pres">
      <dgm:prSet presAssocID="{E6F9260D-4D7B-4629-B49B-AE0A7B1D57CC}" presName="comp2" presStyleCnt="0"/>
      <dgm:spPr/>
    </dgm:pt>
    <dgm:pt modelId="{7A701073-D37E-4C8C-920C-E69D63DBCBCA}" type="pres">
      <dgm:prSet presAssocID="{E6F9260D-4D7B-4629-B49B-AE0A7B1D57CC}" presName="circle2" presStyleLbl="node1" presStyleIdx="1" presStyleCnt="4"/>
      <dgm:spPr/>
    </dgm:pt>
    <dgm:pt modelId="{C4751148-7566-4F2F-8654-D29996379DF0}" type="pres">
      <dgm:prSet presAssocID="{E6F9260D-4D7B-4629-B49B-AE0A7B1D57CC}" presName="c2text" presStyleLbl="node1" presStyleIdx="1" presStyleCnt="4">
        <dgm:presLayoutVars>
          <dgm:bulletEnabled val="1"/>
        </dgm:presLayoutVars>
      </dgm:prSet>
      <dgm:spPr/>
    </dgm:pt>
    <dgm:pt modelId="{16730AFE-BAFF-4460-9797-CAAB85D19E2D}" type="pres">
      <dgm:prSet presAssocID="{E6F9260D-4D7B-4629-B49B-AE0A7B1D57CC}" presName="comp3" presStyleCnt="0"/>
      <dgm:spPr/>
    </dgm:pt>
    <dgm:pt modelId="{83567CC4-1A28-4C53-A11D-E87AF07C12E6}" type="pres">
      <dgm:prSet presAssocID="{E6F9260D-4D7B-4629-B49B-AE0A7B1D57CC}" presName="circle3" presStyleLbl="node1" presStyleIdx="2" presStyleCnt="4"/>
      <dgm:spPr/>
    </dgm:pt>
    <dgm:pt modelId="{0D348BF8-CCD4-4B6C-9D9D-2BE257B05747}" type="pres">
      <dgm:prSet presAssocID="{E6F9260D-4D7B-4629-B49B-AE0A7B1D57CC}" presName="c3text" presStyleLbl="node1" presStyleIdx="2" presStyleCnt="4">
        <dgm:presLayoutVars>
          <dgm:bulletEnabled val="1"/>
        </dgm:presLayoutVars>
      </dgm:prSet>
      <dgm:spPr/>
    </dgm:pt>
    <dgm:pt modelId="{23FABDC5-6F31-49DE-8E23-F0B01A3E737E}" type="pres">
      <dgm:prSet presAssocID="{E6F9260D-4D7B-4629-B49B-AE0A7B1D57CC}" presName="comp4" presStyleCnt="0"/>
      <dgm:spPr/>
    </dgm:pt>
    <dgm:pt modelId="{7D36EB28-4448-40A8-BD69-FAA6F5A1536D}" type="pres">
      <dgm:prSet presAssocID="{E6F9260D-4D7B-4629-B49B-AE0A7B1D57CC}" presName="circle4" presStyleLbl="node1" presStyleIdx="3" presStyleCnt="4"/>
      <dgm:spPr/>
    </dgm:pt>
    <dgm:pt modelId="{E17B9353-59E0-48FD-A742-F72B56A5F623}" type="pres">
      <dgm:prSet presAssocID="{E6F9260D-4D7B-4629-B49B-AE0A7B1D57CC}" presName="c4text" presStyleLbl="node1" presStyleIdx="3" presStyleCnt="4">
        <dgm:presLayoutVars>
          <dgm:bulletEnabled val="1"/>
        </dgm:presLayoutVars>
      </dgm:prSet>
      <dgm:spPr/>
    </dgm:pt>
  </dgm:ptLst>
  <dgm:cxnLst>
    <dgm:cxn modelId="{211EC00B-91BE-47D7-A7E3-2EE69A513C91}" srcId="{E6F9260D-4D7B-4629-B49B-AE0A7B1D57CC}" destId="{F1888301-598A-4360-B321-E94BDDB953F0}" srcOrd="1" destOrd="0" parTransId="{FE695257-754C-4B25-B726-7F33EC887637}" sibTransId="{86897E91-BE6A-48A2-AECC-63B347016F6B}"/>
    <dgm:cxn modelId="{F31B1B0C-7BBF-4E0C-ADD2-CCA29FD34844}" type="presOf" srcId="{64992A25-CB68-4753-945D-9E23C6B366A0}" destId="{0D348BF8-CCD4-4B6C-9D9D-2BE257B05747}" srcOrd="1" destOrd="0" presId="urn:microsoft.com/office/officeart/2005/8/layout/venn2"/>
    <dgm:cxn modelId="{2A23D310-7B31-47FE-912D-346743C8E74A}" type="presOf" srcId="{53FEA167-1598-41F7-84FE-AD24FF14EB26}" destId="{7D36EB28-4448-40A8-BD69-FAA6F5A1536D}" srcOrd="0" destOrd="0" presId="urn:microsoft.com/office/officeart/2005/8/layout/venn2"/>
    <dgm:cxn modelId="{03672111-8CA6-4C4C-8000-9E5BD855ECF7}" type="presOf" srcId="{9B349451-CEA7-4645-8949-7BED31FDB362}" destId="{09D5D9B6-715D-4E6B-B791-409E81902934}" srcOrd="1" destOrd="0" presId="urn:microsoft.com/office/officeart/2005/8/layout/venn2"/>
    <dgm:cxn modelId="{8ED55114-7E3D-41A5-B0DF-3EB31D17B082}" srcId="{E6F9260D-4D7B-4629-B49B-AE0A7B1D57CC}" destId="{53FEA167-1598-41F7-84FE-AD24FF14EB26}" srcOrd="3" destOrd="0" parTransId="{68B2CA89-4767-4640-B056-8236DEC00514}" sibTransId="{3057D0F6-2035-4F82-B688-68847F6550D3}"/>
    <dgm:cxn modelId="{2218C71E-1E78-4D99-B3D6-77219E333A0F}" type="presOf" srcId="{F1888301-598A-4360-B321-E94BDDB953F0}" destId="{C4751148-7566-4F2F-8654-D29996379DF0}" srcOrd="1" destOrd="0" presId="urn:microsoft.com/office/officeart/2005/8/layout/venn2"/>
    <dgm:cxn modelId="{09B06225-E572-42DB-965B-DB4D35B10412}" type="presOf" srcId="{9B349451-CEA7-4645-8949-7BED31FDB362}" destId="{6BDFF3E3-912A-45F5-AD8C-22BC7AF77BED}" srcOrd="0" destOrd="0" presId="urn:microsoft.com/office/officeart/2005/8/layout/venn2"/>
    <dgm:cxn modelId="{D736A772-09DC-486A-AA65-3B72F111DCF3}" srcId="{E6F9260D-4D7B-4629-B49B-AE0A7B1D57CC}" destId="{9B349451-CEA7-4645-8949-7BED31FDB362}" srcOrd="0" destOrd="0" parTransId="{C98653A5-29C1-4214-B3CE-EB0F6DF50050}" sibTransId="{E2EF4884-0583-4A41-8BBC-FF65ACA7C8E2}"/>
    <dgm:cxn modelId="{A0369E99-EDA5-4763-AC2E-9FC36999E7CA}" srcId="{E6F9260D-4D7B-4629-B49B-AE0A7B1D57CC}" destId="{64992A25-CB68-4753-945D-9E23C6B366A0}" srcOrd="2" destOrd="0" parTransId="{2F5D0487-8DC2-4AFE-B7E3-A5A41DECC11A}" sibTransId="{D95FF96E-C168-46B1-8A56-6E412AC465AA}"/>
    <dgm:cxn modelId="{D7BC8D9D-7078-4691-BA0C-6C938FD7D330}" type="presOf" srcId="{64992A25-CB68-4753-945D-9E23C6B366A0}" destId="{83567CC4-1A28-4C53-A11D-E87AF07C12E6}" srcOrd="0" destOrd="0" presId="urn:microsoft.com/office/officeart/2005/8/layout/venn2"/>
    <dgm:cxn modelId="{57E434B8-7E62-4773-87F6-4B73A1E8C074}" type="presOf" srcId="{F1888301-598A-4360-B321-E94BDDB953F0}" destId="{7A701073-D37E-4C8C-920C-E69D63DBCBCA}" srcOrd="0" destOrd="0" presId="urn:microsoft.com/office/officeart/2005/8/layout/venn2"/>
    <dgm:cxn modelId="{9EAAABCE-AFE7-4120-A486-C1B9E1EDD54E}" type="presOf" srcId="{53FEA167-1598-41F7-84FE-AD24FF14EB26}" destId="{E17B9353-59E0-48FD-A742-F72B56A5F623}" srcOrd="1" destOrd="0" presId="urn:microsoft.com/office/officeart/2005/8/layout/venn2"/>
    <dgm:cxn modelId="{1C2399EF-273A-488B-865C-92A922D409D2}" type="presOf" srcId="{E6F9260D-4D7B-4629-B49B-AE0A7B1D57CC}" destId="{D449A626-E17E-4951-89CC-76CA8DE2E51B}" srcOrd="0" destOrd="0" presId="urn:microsoft.com/office/officeart/2005/8/layout/venn2"/>
    <dgm:cxn modelId="{DFFF3C29-ECBC-4461-96E1-9723586DB8C5}" type="presParOf" srcId="{D449A626-E17E-4951-89CC-76CA8DE2E51B}" destId="{72CDB316-D2C2-41C0-B14B-91B779C008CE}" srcOrd="0" destOrd="0" presId="urn:microsoft.com/office/officeart/2005/8/layout/venn2"/>
    <dgm:cxn modelId="{01B1DE08-7FA5-4A18-B826-6C1C0AB8D280}" type="presParOf" srcId="{72CDB316-D2C2-41C0-B14B-91B779C008CE}" destId="{6BDFF3E3-912A-45F5-AD8C-22BC7AF77BED}" srcOrd="0" destOrd="0" presId="urn:microsoft.com/office/officeart/2005/8/layout/venn2"/>
    <dgm:cxn modelId="{5DD2A3BA-5B36-4B5C-A9D6-B4DC3F814886}" type="presParOf" srcId="{72CDB316-D2C2-41C0-B14B-91B779C008CE}" destId="{09D5D9B6-715D-4E6B-B791-409E81902934}" srcOrd="1" destOrd="0" presId="urn:microsoft.com/office/officeart/2005/8/layout/venn2"/>
    <dgm:cxn modelId="{E33B7338-8C24-4C76-A35B-D88EC66836F0}" type="presParOf" srcId="{D449A626-E17E-4951-89CC-76CA8DE2E51B}" destId="{0C367244-E09F-4C23-AD8E-42BAC9F88903}" srcOrd="1" destOrd="0" presId="urn:microsoft.com/office/officeart/2005/8/layout/venn2"/>
    <dgm:cxn modelId="{A71271EF-BC90-46F4-9C3C-1A4DA7C8A0D6}" type="presParOf" srcId="{0C367244-E09F-4C23-AD8E-42BAC9F88903}" destId="{7A701073-D37E-4C8C-920C-E69D63DBCBCA}" srcOrd="0" destOrd="0" presId="urn:microsoft.com/office/officeart/2005/8/layout/venn2"/>
    <dgm:cxn modelId="{9C27A902-A421-4D99-8367-9B17FB990BCA}" type="presParOf" srcId="{0C367244-E09F-4C23-AD8E-42BAC9F88903}" destId="{C4751148-7566-4F2F-8654-D29996379DF0}" srcOrd="1" destOrd="0" presId="urn:microsoft.com/office/officeart/2005/8/layout/venn2"/>
    <dgm:cxn modelId="{24DF77A8-89BC-446E-8889-69D091D6D827}" type="presParOf" srcId="{D449A626-E17E-4951-89CC-76CA8DE2E51B}" destId="{16730AFE-BAFF-4460-9797-CAAB85D19E2D}" srcOrd="2" destOrd="0" presId="urn:microsoft.com/office/officeart/2005/8/layout/venn2"/>
    <dgm:cxn modelId="{AAE2F01A-F711-46C3-929E-7D07A504E210}" type="presParOf" srcId="{16730AFE-BAFF-4460-9797-CAAB85D19E2D}" destId="{83567CC4-1A28-4C53-A11D-E87AF07C12E6}" srcOrd="0" destOrd="0" presId="urn:microsoft.com/office/officeart/2005/8/layout/venn2"/>
    <dgm:cxn modelId="{EB432B55-016A-4273-A48E-ADCD6E3976D8}" type="presParOf" srcId="{16730AFE-BAFF-4460-9797-CAAB85D19E2D}" destId="{0D348BF8-CCD4-4B6C-9D9D-2BE257B05747}" srcOrd="1" destOrd="0" presId="urn:microsoft.com/office/officeart/2005/8/layout/venn2"/>
    <dgm:cxn modelId="{719A2605-8A69-4902-BFD4-10BA5FABE320}" type="presParOf" srcId="{D449A626-E17E-4951-89CC-76CA8DE2E51B}" destId="{23FABDC5-6F31-49DE-8E23-F0B01A3E737E}" srcOrd="3" destOrd="0" presId="urn:microsoft.com/office/officeart/2005/8/layout/venn2"/>
    <dgm:cxn modelId="{129180C9-1C31-4A56-AD66-DF52D0C44A21}" type="presParOf" srcId="{23FABDC5-6F31-49DE-8E23-F0B01A3E737E}" destId="{7D36EB28-4448-40A8-BD69-FAA6F5A1536D}" srcOrd="0" destOrd="0" presId="urn:microsoft.com/office/officeart/2005/8/layout/venn2"/>
    <dgm:cxn modelId="{81BD1566-C10F-46BA-A1C1-9DDF2A6FC872}" type="presParOf" srcId="{23FABDC5-6F31-49DE-8E23-F0B01A3E737E}" destId="{E17B9353-59E0-48FD-A742-F72B56A5F623}"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DD2F4-A469-EE4B-BF8C-65F46C81EAF8}">
      <dsp:nvSpPr>
        <dsp:cNvPr id="0" name=""/>
        <dsp:cNvSpPr/>
      </dsp:nvSpPr>
      <dsp:spPr>
        <a:xfrm>
          <a:off x="162316" y="23973"/>
          <a:ext cx="2708136" cy="108154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Use Risks</a:t>
          </a:r>
          <a:endParaRPr lang="en-US" sz="2800" kern="1200" dirty="0"/>
        </a:p>
      </dsp:txBody>
      <dsp:txXfrm>
        <a:off x="193993" y="55650"/>
        <a:ext cx="2644782" cy="1018194"/>
      </dsp:txXfrm>
    </dsp:sp>
    <dsp:sp modelId="{74DAA55A-45F3-CE40-AE58-353CD93ECED4}">
      <dsp:nvSpPr>
        <dsp:cNvPr id="0" name=""/>
        <dsp:cNvSpPr/>
      </dsp:nvSpPr>
      <dsp:spPr>
        <a:xfrm>
          <a:off x="2974342" y="-9835"/>
          <a:ext cx="2708136" cy="108154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VV&amp;A Resources</a:t>
          </a:r>
          <a:endParaRPr lang="en-US" sz="2800" kern="1200" dirty="0"/>
        </a:p>
      </dsp:txBody>
      <dsp:txXfrm>
        <a:off x="3006019" y="21842"/>
        <a:ext cx="2644782" cy="1018194"/>
      </dsp:txXfrm>
    </dsp:sp>
    <dsp:sp modelId="{D99014C6-9565-BC4F-9DD0-2E59A4043237}">
      <dsp:nvSpPr>
        <dsp:cNvPr id="0" name=""/>
        <dsp:cNvSpPr/>
      </dsp:nvSpPr>
      <dsp:spPr>
        <a:xfrm>
          <a:off x="2487559" y="4527733"/>
          <a:ext cx="945951" cy="889843"/>
        </a:xfrm>
        <a:prstGeom prst="triangl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1F5325C0-B39C-5E41-AF53-B842B67F04C1}">
      <dsp:nvSpPr>
        <dsp:cNvPr id="0" name=""/>
        <dsp:cNvSpPr/>
      </dsp:nvSpPr>
      <dsp:spPr>
        <a:xfrm>
          <a:off x="127813" y="4227468"/>
          <a:ext cx="5665442" cy="32879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4F3F002-2C2B-C049-800C-51A669D253D6}">
      <dsp:nvSpPr>
        <dsp:cNvPr id="0" name=""/>
        <dsp:cNvSpPr/>
      </dsp:nvSpPr>
      <dsp:spPr>
        <a:xfrm>
          <a:off x="3133219"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Time Available to Perform VV&amp;A</a:t>
          </a:r>
        </a:p>
      </dsp:txBody>
      <dsp:txXfrm>
        <a:off x="3177568" y="3324381"/>
        <a:ext cx="2467628" cy="819802"/>
      </dsp:txXfrm>
    </dsp:sp>
    <dsp:sp modelId="{88564F41-2FD4-BF45-B7A6-90437EB9167A}">
      <dsp:nvSpPr>
        <dsp:cNvPr id="0" name=""/>
        <dsp:cNvSpPr/>
      </dsp:nvSpPr>
      <dsp:spPr>
        <a:xfrm>
          <a:off x="3095081"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Personnel Required to Perform  VV&amp;A</a:t>
          </a:r>
          <a:endParaRPr lang="en-US" sz="1800" kern="1200" dirty="0"/>
        </a:p>
      </dsp:txBody>
      <dsp:txXfrm>
        <a:off x="3139430" y="2350987"/>
        <a:ext cx="2467628" cy="819802"/>
      </dsp:txXfrm>
    </dsp:sp>
    <dsp:sp modelId="{D71CAE4B-1433-EC48-8BB1-42518B27276E}">
      <dsp:nvSpPr>
        <dsp:cNvPr id="0" name=""/>
        <dsp:cNvSpPr/>
      </dsp:nvSpPr>
      <dsp:spPr>
        <a:xfrm>
          <a:off x="3095081"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Information Available to Support VV&amp;A</a:t>
          </a:r>
          <a:endParaRPr lang="en-US" sz="1800" kern="1200" dirty="0"/>
        </a:p>
      </dsp:txBody>
      <dsp:txXfrm>
        <a:off x="3139430" y="1377593"/>
        <a:ext cx="2467628" cy="819802"/>
      </dsp:txXfrm>
    </dsp:sp>
    <dsp:sp modelId="{6F173BFD-9DBD-9C4C-BE3A-8E9A9A165DC2}">
      <dsp:nvSpPr>
        <dsp:cNvPr id="0" name=""/>
        <dsp:cNvSpPr/>
      </dsp:nvSpPr>
      <dsp:spPr>
        <a:xfrm>
          <a:off x="321193" y="3280032"/>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Risk from Unknown Simulation Uncertainties</a:t>
          </a:r>
          <a:endParaRPr lang="en-US" sz="1800" kern="1200" dirty="0"/>
        </a:p>
      </dsp:txBody>
      <dsp:txXfrm>
        <a:off x="365542" y="3324381"/>
        <a:ext cx="2467628" cy="819802"/>
      </dsp:txXfrm>
    </dsp:sp>
    <dsp:sp modelId="{89F94DF7-0F2D-3443-B651-EF65AD0F7058}">
      <dsp:nvSpPr>
        <dsp:cNvPr id="0" name=""/>
        <dsp:cNvSpPr/>
      </dsp:nvSpPr>
      <dsp:spPr>
        <a:xfrm>
          <a:off x="321193" y="2306638"/>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Risk from Uncertainties in V&amp;V Results</a:t>
          </a:r>
          <a:endParaRPr lang="en-US" sz="1800" kern="1200" dirty="0"/>
        </a:p>
      </dsp:txBody>
      <dsp:txXfrm>
        <a:off x="365542" y="2350987"/>
        <a:ext cx="2467628" cy="819802"/>
      </dsp:txXfrm>
    </dsp:sp>
    <dsp:sp modelId="{747A7960-FC3D-6845-AB2B-827A641F2A53}">
      <dsp:nvSpPr>
        <dsp:cNvPr id="0" name=""/>
        <dsp:cNvSpPr/>
      </dsp:nvSpPr>
      <dsp:spPr>
        <a:xfrm>
          <a:off x="321193" y="1333244"/>
          <a:ext cx="2556326" cy="908500"/>
        </a:xfrm>
        <a:prstGeom prst="roundRect">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Consequences of Any Simulation Limitations on the Intended Use</a:t>
          </a:r>
        </a:p>
      </dsp:txBody>
      <dsp:txXfrm>
        <a:off x="365542" y="1377593"/>
        <a:ext cx="2467628" cy="81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FF3E3-912A-45F5-AD8C-22BC7AF77BED}">
      <dsp:nvSpPr>
        <dsp:cNvPr id="0" name=""/>
        <dsp:cNvSpPr/>
      </dsp:nvSpPr>
      <dsp:spPr>
        <a:xfrm>
          <a:off x="982133" y="0"/>
          <a:ext cx="3452283" cy="345228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Simulation</a:t>
          </a:r>
        </a:p>
      </dsp:txBody>
      <dsp:txXfrm>
        <a:off x="2225645" y="172614"/>
        <a:ext cx="965258" cy="517842"/>
      </dsp:txXfrm>
    </dsp:sp>
    <dsp:sp modelId="{7A701073-D37E-4C8C-920C-E69D63DBCBCA}">
      <dsp:nvSpPr>
        <dsp:cNvPr id="0" name=""/>
        <dsp:cNvSpPr/>
      </dsp:nvSpPr>
      <dsp:spPr>
        <a:xfrm>
          <a:off x="1327361" y="690456"/>
          <a:ext cx="2761826" cy="2761826"/>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Model</a:t>
          </a:r>
        </a:p>
      </dsp:txBody>
      <dsp:txXfrm>
        <a:off x="2225645" y="856166"/>
        <a:ext cx="965258" cy="497128"/>
      </dsp:txXfrm>
    </dsp:sp>
    <dsp:sp modelId="{83567CC4-1A28-4C53-A11D-E87AF07C12E6}">
      <dsp:nvSpPr>
        <dsp:cNvPr id="0" name=""/>
        <dsp:cNvSpPr/>
      </dsp:nvSpPr>
      <dsp:spPr>
        <a:xfrm>
          <a:off x="1672590" y="1380913"/>
          <a:ext cx="2071369" cy="207136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Capability</a:t>
          </a:r>
        </a:p>
      </dsp:txBody>
      <dsp:txXfrm>
        <a:off x="2225645" y="1536265"/>
        <a:ext cx="965258" cy="466058"/>
      </dsp:txXfrm>
    </dsp:sp>
    <dsp:sp modelId="{7D36EB28-4448-40A8-BD69-FAA6F5A1536D}">
      <dsp:nvSpPr>
        <dsp:cNvPr id="0" name=""/>
        <dsp:cNvSpPr/>
      </dsp:nvSpPr>
      <dsp:spPr>
        <a:xfrm>
          <a:off x="2017818" y="2071369"/>
          <a:ext cx="1380913" cy="138091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Feature</a:t>
          </a:r>
        </a:p>
      </dsp:txBody>
      <dsp:txXfrm>
        <a:off x="2220048" y="2416598"/>
        <a:ext cx="976453" cy="690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FF3E3-912A-45F5-AD8C-22BC7AF77BED}">
      <dsp:nvSpPr>
        <dsp:cNvPr id="0" name=""/>
        <dsp:cNvSpPr/>
      </dsp:nvSpPr>
      <dsp:spPr>
        <a:xfrm>
          <a:off x="962470" y="0"/>
          <a:ext cx="3683551" cy="36835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Simulation Verification and Validation</a:t>
          </a:r>
        </a:p>
      </dsp:txBody>
      <dsp:txXfrm>
        <a:off x="2289286" y="184177"/>
        <a:ext cx="1029920" cy="552532"/>
      </dsp:txXfrm>
    </dsp:sp>
    <dsp:sp modelId="{7A701073-D37E-4C8C-920C-E69D63DBCBCA}">
      <dsp:nvSpPr>
        <dsp:cNvPr id="0" name=""/>
        <dsp:cNvSpPr/>
      </dsp:nvSpPr>
      <dsp:spPr>
        <a:xfrm>
          <a:off x="1330826" y="736710"/>
          <a:ext cx="2946840" cy="29468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Model Validation</a:t>
          </a:r>
        </a:p>
      </dsp:txBody>
      <dsp:txXfrm>
        <a:off x="2289286" y="913520"/>
        <a:ext cx="1029920" cy="530431"/>
      </dsp:txXfrm>
    </dsp:sp>
    <dsp:sp modelId="{83567CC4-1A28-4C53-A11D-E87AF07C12E6}">
      <dsp:nvSpPr>
        <dsp:cNvPr id="0" name=""/>
        <dsp:cNvSpPr/>
      </dsp:nvSpPr>
      <dsp:spPr>
        <a:xfrm>
          <a:off x="1699181" y="1473420"/>
          <a:ext cx="2210130" cy="221013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Capability Verification</a:t>
          </a:r>
        </a:p>
      </dsp:txBody>
      <dsp:txXfrm>
        <a:off x="2289286" y="1639180"/>
        <a:ext cx="1029920" cy="497279"/>
      </dsp:txXfrm>
    </dsp:sp>
    <dsp:sp modelId="{7D36EB28-4448-40A8-BD69-FAA6F5A1536D}">
      <dsp:nvSpPr>
        <dsp:cNvPr id="0" name=""/>
        <dsp:cNvSpPr/>
      </dsp:nvSpPr>
      <dsp:spPr>
        <a:xfrm>
          <a:off x="2067536" y="2210130"/>
          <a:ext cx="1473420" cy="14734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Feature Requirements Generation</a:t>
          </a:r>
        </a:p>
      </dsp:txBody>
      <dsp:txXfrm>
        <a:off x="2283313" y="2578485"/>
        <a:ext cx="1041865" cy="73671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101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19100" y="677863"/>
            <a:ext cx="6019800" cy="338613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13">
              <a:defRPr>
                <a:solidFill>
                  <a:schemeClr val="tx1"/>
                </a:solidFill>
                <a:latin typeface="Arial" charset="0"/>
              </a:defRPr>
            </a:lvl1pPr>
            <a:lvl2pPr marL="725491" indent="-279035" defTabSz="905313">
              <a:defRPr>
                <a:solidFill>
                  <a:schemeClr val="tx1"/>
                </a:solidFill>
                <a:latin typeface="Arial" charset="0"/>
              </a:defRPr>
            </a:lvl2pPr>
            <a:lvl3pPr marL="1116140" indent="-223228" defTabSz="905313">
              <a:defRPr>
                <a:solidFill>
                  <a:schemeClr val="tx1"/>
                </a:solidFill>
                <a:latin typeface="Arial" charset="0"/>
              </a:defRPr>
            </a:lvl3pPr>
            <a:lvl4pPr marL="1562595" indent="-223228" defTabSz="905313">
              <a:defRPr>
                <a:solidFill>
                  <a:schemeClr val="tx1"/>
                </a:solidFill>
                <a:latin typeface="Arial" charset="0"/>
              </a:defRPr>
            </a:lvl4pPr>
            <a:lvl5pPr marL="2009051" indent="-223228" defTabSz="905313">
              <a:defRPr>
                <a:solidFill>
                  <a:schemeClr val="tx1"/>
                </a:solidFill>
                <a:latin typeface="Arial" charset="0"/>
              </a:defRPr>
            </a:lvl5pPr>
            <a:lvl6pPr marL="2455507" indent="-223228" defTabSz="905313" eaLnBrk="0" fontAlgn="base" hangingPunct="0">
              <a:spcBef>
                <a:spcPct val="0"/>
              </a:spcBef>
              <a:spcAft>
                <a:spcPct val="0"/>
              </a:spcAft>
              <a:defRPr>
                <a:solidFill>
                  <a:schemeClr val="tx1"/>
                </a:solidFill>
                <a:latin typeface="Arial" charset="0"/>
              </a:defRPr>
            </a:lvl6pPr>
            <a:lvl7pPr marL="2901963" indent="-223228" defTabSz="905313" eaLnBrk="0" fontAlgn="base" hangingPunct="0">
              <a:spcBef>
                <a:spcPct val="0"/>
              </a:spcBef>
              <a:spcAft>
                <a:spcPct val="0"/>
              </a:spcAft>
              <a:defRPr>
                <a:solidFill>
                  <a:schemeClr val="tx1"/>
                </a:solidFill>
                <a:latin typeface="Arial" charset="0"/>
              </a:defRPr>
            </a:lvl7pPr>
            <a:lvl8pPr marL="3348419" indent="-223228" defTabSz="905313" eaLnBrk="0" fontAlgn="base" hangingPunct="0">
              <a:spcBef>
                <a:spcPct val="0"/>
              </a:spcBef>
              <a:spcAft>
                <a:spcPct val="0"/>
              </a:spcAft>
              <a:defRPr>
                <a:solidFill>
                  <a:schemeClr val="tx1"/>
                </a:solidFill>
                <a:latin typeface="Arial" charset="0"/>
              </a:defRPr>
            </a:lvl8pPr>
            <a:lvl9pPr marL="3794874" indent="-223228" defTabSz="905313" eaLnBrk="0" fontAlgn="base" hangingPunct="0">
              <a:spcBef>
                <a:spcPct val="0"/>
              </a:spcBef>
              <a:spcAft>
                <a:spcPct val="0"/>
              </a:spcAft>
              <a:defRPr>
                <a:solidFill>
                  <a:schemeClr val="tx1"/>
                </a:solidFill>
                <a:latin typeface="Arial" charset="0"/>
              </a:defRPr>
            </a:lvl9pPr>
          </a:lstStyle>
          <a:p>
            <a:fld id="{B6BA684B-CE09-466E-9700-D4956DFA88DA}" type="slidenum">
              <a:rPr lang="en-US" altLang="en-US" smtClean="0">
                <a:latin typeface="Times New Roman" pitchFamily="18" charset="0"/>
              </a:rPr>
              <a:pPr/>
              <a:t>2</a:t>
            </a:fld>
            <a:endParaRPr lang="en-US" altLang="en-US" dirty="0">
              <a:latin typeface="Times New Roman" pitchFamily="18" charset="0"/>
            </a:endParaRPr>
          </a:p>
        </p:txBody>
      </p:sp>
    </p:spTree>
    <p:extLst>
      <p:ext uri="{BB962C8B-B14F-4D97-AF65-F5344CB8AC3E}">
        <p14:creationId xmlns:p14="http://schemas.microsoft.com/office/powerpoint/2010/main" val="379972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348308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2828644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35835" y="6460099"/>
            <a:ext cx="821634" cy="340935"/>
          </a:xfrm>
          <a:prstGeom prst="rect">
            <a:avLst/>
          </a:prstGeom>
        </p:spPr>
        <p:txBody>
          <a:bodyPr/>
          <a:lstStyle>
            <a:lvl1pPr>
              <a:defRPr sz="1400"/>
            </a:lvl1pPr>
          </a:lstStyle>
          <a:p>
            <a:pPr>
              <a:defRPr/>
            </a:pPr>
            <a:fld id="{D68E8870-17DE-45C4-A8DD-7644B2422933}" type="slidenum">
              <a:rPr lang="en-US" smtClean="0"/>
              <a:pPr>
                <a:defRPr/>
              </a:pPr>
              <a:t>‹#›</a:t>
            </a:fld>
            <a:endParaRPr lang="en-US" dirty="0"/>
          </a:p>
        </p:txBody>
      </p:sp>
      <p:sp>
        <p:nvSpPr>
          <p:cNvPr id="7" name="Content Placeholder 6"/>
          <p:cNvSpPr>
            <a:spLocks noGrp="1"/>
          </p:cNvSpPr>
          <p:nvPr>
            <p:ph sz="quarter" idx="11"/>
          </p:nvPr>
        </p:nvSpPr>
        <p:spPr>
          <a:xfrm>
            <a:off x="480132" y="1046715"/>
            <a:ext cx="11250613" cy="5075237"/>
          </a:xfrm>
        </p:spPr>
        <p:txBody>
          <a:bodyPr/>
          <a:lstStyle>
            <a:lvl1pPr>
              <a:spcBef>
                <a:spcPts val="300"/>
              </a:spcBef>
              <a:defRPr/>
            </a:lvl1pPr>
            <a:lvl2pPr>
              <a:spcBef>
                <a:spcPts val="300"/>
              </a:spcBef>
              <a:defRPr/>
            </a:lvl2pPr>
            <a:lvl3pPr marL="1523962" indent="-304792">
              <a:spcBef>
                <a:spcPts val="300"/>
              </a:spcBef>
              <a:buClr>
                <a:schemeClr val="tx1"/>
              </a:buClr>
              <a:buFont typeface="Wingdings" charset="2"/>
              <a:buChar char="v"/>
              <a:defRPr sz="2000">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6508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ulleted 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62466" y="6463797"/>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
        <p:nvSpPr>
          <p:cNvPr id="7"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655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0">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381000" y="1858346"/>
            <a:ext cx="11429999" cy="1229411"/>
          </a:xfrm>
        </p:spPr>
        <p:txBody>
          <a:bodyPr/>
          <a:lstStyle/>
          <a:p>
            <a:pPr>
              <a:spcBef>
                <a:spcPts val="0"/>
              </a:spcBef>
            </a:pPr>
            <a:r>
              <a:rPr lang="en-US" sz="3600" dirty="0">
                <a:solidFill>
                  <a:srgbClr val="C00000"/>
                </a:solidFill>
              </a:rPr>
              <a:t>Making the Case: Building Strong M&amp;S Verification and Validation Evidence</a:t>
            </a:r>
          </a:p>
        </p:txBody>
      </p:sp>
      <p:sp>
        <p:nvSpPr>
          <p:cNvPr id="7" name="Text Placeholder 9"/>
          <p:cNvSpPr>
            <a:spLocks noGrp="1"/>
          </p:cNvSpPr>
          <p:nvPr>
            <p:ph type="body" sz="quarter" idx="11"/>
          </p:nvPr>
        </p:nvSpPr>
        <p:spPr>
          <a:xfrm>
            <a:off x="381000" y="3245603"/>
            <a:ext cx="11430000" cy="2926597"/>
          </a:xfrm>
        </p:spPr>
        <p:txBody>
          <a:bodyPr/>
          <a:lstStyle/>
          <a:p>
            <a:pPr>
              <a:spcBef>
                <a:spcPts val="0"/>
              </a:spcBef>
            </a:pPr>
            <a:r>
              <a:rPr lang="en-US" dirty="0">
                <a:latin typeface="Arial Narrow" pitchFamily="34" charset="0"/>
              </a:rPr>
              <a:t>Simone M. Youngblood</a:t>
            </a:r>
          </a:p>
          <a:p>
            <a:pPr>
              <a:spcBef>
                <a:spcPts val="0"/>
              </a:spcBef>
            </a:pPr>
            <a:r>
              <a:rPr lang="en-US" b="0" dirty="0">
                <a:latin typeface="Arial Narrow" pitchFamily="34" charset="0"/>
              </a:rPr>
              <a:t>The Johns Hopkins University Applied Physics Laboratory</a:t>
            </a:r>
          </a:p>
          <a:p>
            <a:pPr>
              <a:spcBef>
                <a:spcPts val="0"/>
              </a:spcBef>
            </a:pPr>
            <a:r>
              <a:rPr lang="en-US" b="0" dirty="0">
                <a:latin typeface="Arial Narrow" pitchFamily="34" charset="0"/>
              </a:rPr>
              <a:t>240-228-7958  Simone.Youngblood@jhuapl.edu</a:t>
            </a:r>
          </a:p>
          <a:p>
            <a:pPr>
              <a:spcBef>
                <a:spcPts val="0"/>
              </a:spcBef>
            </a:pPr>
            <a:endParaRPr lang="en-US" dirty="0">
              <a:latin typeface="Arial Narrow" pitchFamily="34" charset="0"/>
            </a:endParaRPr>
          </a:p>
          <a:p>
            <a:pPr>
              <a:spcBef>
                <a:spcPts val="0"/>
              </a:spcBef>
            </a:pPr>
            <a:r>
              <a:rPr lang="en-US" dirty="0">
                <a:latin typeface="Arial Narrow" pitchFamily="34" charset="0"/>
              </a:rPr>
              <a:t>Katherine M. Ruben</a:t>
            </a:r>
          </a:p>
          <a:p>
            <a:pPr>
              <a:spcBef>
                <a:spcPts val="0"/>
              </a:spcBef>
            </a:pPr>
            <a:r>
              <a:rPr lang="en-US" b="0" dirty="0">
                <a:latin typeface="Arial Narrow" pitchFamily="34" charset="0"/>
              </a:rPr>
              <a:t>The Johns Hopkins University Applied Physics Laboratory</a:t>
            </a:r>
          </a:p>
          <a:p>
            <a:pPr>
              <a:spcBef>
                <a:spcPts val="0"/>
              </a:spcBef>
            </a:pPr>
            <a:r>
              <a:rPr lang="en-US" b="0" dirty="0">
                <a:latin typeface="Arial Narrow" pitchFamily="34" charset="0"/>
              </a:rPr>
              <a:t>240-228-9148 Katherine.Ruben@jhuapl.edu</a:t>
            </a:r>
          </a:p>
        </p:txBody>
      </p:sp>
      <p:pic>
        <p:nvPicPr>
          <p:cNvPr id="11" name="Picture 10" descr="C:\Users\mpetty\Desktop\apl.small.vertical.blue.5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380" y="5988803"/>
            <a:ext cx="1709118" cy="8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3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90499" y="1017639"/>
            <a:ext cx="11811000" cy="2580967"/>
          </a:xfrm>
        </p:spPr>
        <p:txBody>
          <a:bodyPr/>
          <a:lstStyle/>
          <a:p>
            <a:pPr marL="0" indent="0">
              <a:spcBef>
                <a:spcPts val="0"/>
              </a:spcBef>
              <a:buNone/>
            </a:pPr>
            <a:endParaRPr lang="en-US" sz="500" dirty="0">
              <a:solidFill>
                <a:srgbClr val="C00000"/>
              </a:solidFill>
              <a:latin typeface="Arial Narrow" panose="020B0606020202030204" pitchFamily="34" charset="0"/>
            </a:endParaRPr>
          </a:p>
          <a:p>
            <a:pPr marL="0" indent="0">
              <a:spcBef>
                <a:spcPts val="0"/>
              </a:spcBef>
              <a:buNone/>
            </a:pPr>
            <a:r>
              <a:rPr lang="en-US" dirty="0">
                <a:solidFill>
                  <a:srgbClr val="C00000"/>
                </a:solidFill>
                <a:latin typeface="Arial Narrow" panose="020B0606020202030204" pitchFamily="34" charset="0"/>
              </a:rPr>
              <a:t>Intended use</a:t>
            </a:r>
            <a:r>
              <a:rPr lang="en-US" dirty="0">
                <a:latin typeface="Arial Narrow" panose="020B0606020202030204" pitchFamily="34" charset="0"/>
              </a:rPr>
              <a:t> The purpose for or function of a model; what the model will be used for; the problem to be addressed by the model. [DOD, 2012]</a:t>
            </a:r>
          </a:p>
          <a:p>
            <a:pPr marL="0" indent="0">
              <a:spcBef>
                <a:spcPts val="0"/>
              </a:spcBef>
              <a:buNone/>
            </a:pPr>
            <a:r>
              <a:rPr lang="en-US" dirty="0">
                <a:latin typeface="Arial Narrow" panose="020B0606020202030204" pitchFamily="34" charset="0"/>
              </a:rPr>
              <a:t>Characteristics [Piersall, 2014]</a:t>
            </a:r>
          </a:p>
          <a:p>
            <a:pPr lvl="1">
              <a:spcBef>
                <a:spcPts val="0"/>
              </a:spcBef>
            </a:pPr>
            <a:r>
              <a:rPr lang="en-US" dirty="0">
                <a:latin typeface="Arial Narrow" panose="020B0606020202030204" pitchFamily="34" charset="0"/>
              </a:rPr>
              <a:t>“Not a capability, solution, or implementation”</a:t>
            </a:r>
          </a:p>
          <a:p>
            <a:pPr lvl="1">
              <a:spcBef>
                <a:spcPts val="0"/>
              </a:spcBef>
            </a:pPr>
            <a:r>
              <a:rPr lang="en-US" dirty="0">
                <a:latin typeface="Arial Narrow" panose="020B0606020202030204" pitchFamily="34" charset="0"/>
              </a:rPr>
              <a:t>Expressed from the perspective of the user</a:t>
            </a:r>
          </a:p>
          <a:p>
            <a:pPr lvl="1">
              <a:spcBef>
                <a:spcPts val="0"/>
              </a:spcBef>
            </a:pPr>
            <a:r>
              <a:rPr lang="en-US" dirty="0">
                <a:latin typeface="Arial Narrow" panose="020B0606020202030204" pitchFamily="34" charset="0"/>
              </a:rPr>
              <a:t>Should be formally specified</a:t>
            </a:r>
          </a:p>
        </p:txBody>
      </p:sp>
      <p:sp>
        <p:nvSpPr>
          <p:cNvPr id="3" name="TextBox 2"/>
          <p:cNvSpPr txBox="1"/>
          <p:nvPr/>
        </p:nvSpPr>
        <p:spPr>
          <a:xfrm>
            <a:off x="381001" y="5253217"/>
            <a:ext cx="11429998" cy="892552"/>
          </a:xfrm>
          <a:prstGeom prst="rect">
            <a:avLst/>
          </a:prstGeom>
          <a:solidFill>
            <a:srgbClr val="9DB6E7"/>
          </a:solidFill>
        </p:spPr>
        <p:txBody>
          <a:bodyPr wrap="square" rtlCol="0">
            <a:spAutoFit/>
          </a:bodyPr>
          <a:lstStyle/>
          <a:p>
            <a:pPr algn="ctr"/>
            <a:r>
              <a:rPr lang="en-US" sz="2600" dirty="0">
                <a:latin typeface="Arial Narrow" panose="020B0606020202030204" pitchFamily="34" charset="0"/>
              </a:rPr>
              <a:t>“Modeling and simulation is always goal-driven, … , we should know the purpose of our potential model before we sit down to create it.”  </a:t>
            </a:r>
            <a:r>
              <a:rPr lang="en-US" sz="2000" dirty="0">
                <a:latin typeface="Arial Narrow" panose="020B0606020202030204" pitchFamily="34" charset="0"/>
              </a:rPr>
              <a:t>[Cellier, 1991] </a:t>
            </a:r>
          </a:p>
        </p:txBody>
      </p:sp>
      <p:sp>
        <p:nvSpPr>
          <p:cNvPr id="4" name="TextBox 3"/>
          <p:cNvSpPr txBox="1"/>
          <p:nvPr/>
        </p:nvSpPr>
        <p:spPr>
          <a:xfrm>
            <a:off x="380999" y="4010413"/>
            <a:ext cx="11429999" cy="830997"/>
          </a:xfrm>
          <a:prstGeom prst="rect">
            <a:avLst/>
          </a:prstGeom>
          <a:solidFill>
            <a:srgbClr val="9DB6E7"/>
          </a:solidFill>
        </p:spPr>
        <p:txBody>
          <a:bodyPr wrap="square" rtlCol="0">
            <a:spAutoFit/>
          </a:bodyPr>
          <a:lstStyle/>
          <a:p>
            <a:pPr algn="ctr"/>
            <a:r>
              <a:rPr lang="en-US" sz="2400" dirty="0">
                <a:latin typeface="Arial Narrow" panose="020B0606020202030204" pitchFamily="34" charset="0"/>
              </a:rPr>
              <a:t>“Any attempt to suppress the role of the intentions of the investigator, B, leads to circular definitions or to ambiguities about essential features ...” </a:t>
            </a:r>
            <a:r>
              <a:rPr lang="en-US" sz="1800" dirty="0">
                <a:latin typeface="Arial Narrow" panose="020B0606020202030204" pitchFamily="34" charset="0"/>
              </a:rPr>
              <a:t> [Minsky, 1965] </a:t>
            </a:r>
          </a:p>
        </p:txBody>
      </p:sp>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a:t>Terms: Intended Use</a:t>
            </a:r>
          </a:p>
        </p:txBody>
      </p:sp>
    </p:spTree>
    <p:extLst>
      <p:ext uri="{BB962C8B-B14F-4D97-AF65-F5344CB8AC3E}">
        <p14:creationId xmlns:p14="http://schemas.microsoft.com/office/powerpoint/2010/main" val="5822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Arial Narrow" panose="020B0606020202030204" pitchFamily="34" charset="0"/>
              </a:rPr>
              <a:t>Modeling and Simulation Intended Use Descriptions [</a:t>
            </a:r>
            <a:r>
              <a:rPr lang="en-US" dirty="0" err="1">
                <a:latin typeface="Arial Narrow" panose="020B0606020202030204" pitchFamily="34" charset="0"/>
              </a:rPr>
              <a:t>Piersall</a:t>
            </a:r>
            <a:r>
              <a:rPr lang="en-US" dirty="0">
                <a:latin typeface="Arial Narrow" panose="020B0606020202030204" pitchFamily="34" charset="0"/>
              </a:rPr>
              <a:t>, 2015]</a:t>
            </a:r>
          </a:p>
          <a:p>
            <a:pPr lvl="1"/>
            <a:r>
              <a:rPr lang="en-US" dirty="0">
                <a:latin typeface="Arial Narrow" panose="020B0606020202030204" pitchFamily="34" charset="0"/>
              </a:rPr>
              <a:t>Concept Evaluation</a:t>
            </a:r>
          </a:p>
          <a:p>
            <a:pPr lvl="1"/>
            <a:r>
              <a:rPr lang="en-US" dirty="0">
                <a:latin typeface="Arial Narrow" panose="020B0606020202030204" pitchFamily="34" charset="0"/>
              </a:rPr>
              <a:t>Developmental Engineering</a:t>
            </a:r>
          </a:p>
          <a:p>
            <a:pPr lvl="1"/>
            <a:r>
              <a:rPr lang="en-US" dirty="0">
                <a:latin typeface="Arial Narrow" panose="020B0606020202030204" pitchFamily="34" charset="0"/>
              </a:rPr>
              <a:t>Testing and Verification</a:t>
            </a:r>
          </a:p>
          <a:p>
            <a:pPr lvl="1"/>
            <a:r>
              <a:rPr lang="en-US" dirty="0">
                <a:latin typeface="Arial Narrow" panose="020B0606020202030204" pitchFamily="34" charset="0"/>
              </a:rPr>
              <a:t>Assessment</a:t>
            </a:r>
          </a:p>
          <a:p>
            <a:pPr lvl="1"/>
            <a:r>
              <a:rPr lang="en-US" dirty="0">
                <a:latin typeface="Arial Narrow" panose="020B0606020202030204" pitchFamily="34" charset="0"/>
              </a:rPr>
              <a:t>Training</a:t>
            </a:r>
          </a:p>
          <a:p>
            <a:pPr lvl="1"/>
            <a:r>
              <a:rPr lang="en-US" dirty="0">
                <a:latin typeface="Arial Narrow" panose="020B0606020202030204" pitchFamily="34" charset="0"/>
              </a:rPr>
              <a:t>Operational Support</a:t>
            </a:r>
          </a:p>
        </p:txBody>
      </p:sp>
      <p:sp>
        <p:nvSpPr>
          <p:cNvPr id="3" name="Title 2"/>
          <p:cNvSpPr>
            <a:spLocks noGrp="1"/>
          </p:cNvSpPr>
          <p:nvPr>
            <p:ph type="title"/>
          </p:nvPr>
        </p:nvSpPr>
        <p:spPr/>
        <p:txBody>
          <a:bodyPr/>
          <a:lstStyle/>
          <a:p>
            <a:r>
              <a:rPr lang="en-US" dirty="0"/>
              <a:t>Intended Use Categories</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124602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7150" y="29015"/>
            <a:ext cx="8653675" cy="841248"/>
          </a:xfrm>
        </p:spPr>
        <p:txBody>
          <a:bodyPr/>
          <a:lstStyle/>
          <a:p>
            <a:r>
              <a:rPr lang="en-US" dirty="0"/>
              <a:t>The VV&amp;A Process Overlaid onto the M&amp;S Use Process</a:t>
            </a:r>
          </a:p>
        </p:txBody>
      </p:sp>
      <p:sp>
        <p:nvSpPr>
          <p:cNvPr id="5" name="Rectangle 3"/>
          <p:cNvSpPr>
            <a:spLocks noChangeAspect="1" noChangeArrowheads="1"/>
          </p:cNvSpPr>
          <p:nvPr/>
        </p:nvSpPr>
        <p:spPr bwMode="auto">
          <a:xfrm>
            <a:off x="350838" y="2518007"/>
            <a:ext cx="10724436" cy="3438145"/>
          </a:xfrm>
          <a:prstGeom prst="rect">
            <a:avLst/>
          </a:prstGeom>
          <a:gradFill rotWithShape="0">
            <a:gsLst>
              <a:gs pos="0">
                <a:srgbClr val="CCFFCC"/>
              </a:gs>
              <a:gs pos="50000">
                <a:srgbClr val="CCFFCC">
                  <a:gamma/>
                  <a:tint val="58039"/>
                  <a:invGamma/>
                </a:srgbClr>
              </a:gs>
              <a:gs pos="100000">
                <a:srgbClr val="CCFFCC"/>
              </a:gs>
            </a:gsLst>
            <a:lin ang="0" scaled="1"/>
          </a:gradFill>
          <a:ln w="19050">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000"/>
              <a:t>    </a:t>
            </a:r>
          </a:p>
        </p:txBody>
      </p:sp>
      <p:sp>
        <p:nvSpPr>
          <p:cNvPr id="6" name="Rectangle 143"/>
          <p:cNvSpPr>
            <a:spLocks noChangeAspect="1" noChangeArrowheads="1"/>
          </p:cNvSpPr>
          <p:nvPr/>
        </p:nvSpPr>
        <p:spPr bwMode="auto">
          <a:xfrm>
            <a:off x="1219569" y="5002532"/>
            <a:ext cx="8901325" cy="856742"/>
          </a:xfrm>
          <a:prstGeom prst="rect">
            <a:avLst/>
          </a:prstGeom>
          <a:gradFill rotWithShape="0">
            <a:gsLst>
              <a:gs pos="0">
                <a:srgbClr val="FFCCCC"/>
              </a:gs>
              <a:gs pos="50000">
                <a:srgbClr val="FFCCCC">
                  <a:gamma/>
                  <a:tint val="17255"/>
                  <a:invGamma/>
                </a:srgbClr>
              </a:gs>
              <a:gs pos="100000">
                <a:srgbClr val="FFCCCC"/>
              </a:gs>
            </a:gsLst>
            <a:lin ang="0" scaled="1"/>
          </a:gradFill>
          <a:ln w="19050">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noAutofit/>
          </a:bodyPr>
          <a:lstStyle/>
          <a:p>
            <a:pPr algn="ctr"/>
            <a:r>
              <a:rPr lang="en-US" sz="1800" b="1" dirty="0"/>
              <a:t>Accreditation / Certification Process</a:t>
            </a:r>
          </a:p>
        </p:txBody>
      </p:sp>
      <p:sp>
        <p:nvSpPr>
          <p:cNvPr id="7" name="Rectangle 9"/>
          <p:cNvSpPr>
            <a:spLocks noChangeAspect="1" noChangeArrowheads="1"/>
          </p:cNvSpPr>
          <p:nvPr/>
        </p:nvSpPr>
        <p:spPr bwMode="auto">
          <a:xfrm>
            <a:off x="3481833" y="815287"/>
            <a:ext cx="4462446" cy="4286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7160" tIns="91440" rIns="137160" bIns="91440" anchor="ctr" anchorCtr="1">
            <a:spAutoFit/>
          </a:bodyPr>
          <a:lstStyle/>
          <a:p>
            <a:r>
              <a:rPr lang="en-US" altLang="en-US" sz="1600" b="1" dirty="0">
                <a:solidFill>
                  <a:schemeClr val="bg1"/>
                </a:solidFill>
              </a:rPr>
              <a:t>PROBLEM SOLVING PROCESS</a:t>
            </a:r>
          </a:p>
        </p:txBody>
      </p:sp>
      <p:grpSp>
        <p:nvGrpSpPr>
          <p:cNvPr id="8" name="Group 289"/>
          <p:cNvGrpSpPr>
            <a:grpSpLocks/>
          </p:cNvGrpSpPr>
          <p:nvPr/>
        </p:nvGrpSpPr>
        <p:grpSpPr bwMode="auto">
          <a:xfrm>
            <a:off x="98059" y="1195666"/>
            <a:ext cx="1838107" cy="484187"/>
            <a:chOff x="348" y="264"/>
            <a:chExt cx="858" cy="305"/>
          </a:xfrm>
        </p:grpSpPr>
        <p:sp>
          <p:nvSpPr>
            <p:cNvPr id="9" name="Rectangle 11"/>
            <p:cNvSpPr>
              <a:spLocks noChangeAspect="1" noChangeArrowheads="1"/>
            </p:cNvSpPr>
            <p:nvPr/>
          </p:nvSpPr>
          <p:spPr bwMode="auto">
            <a:xfrm>
              <a:off x="348" y="264"/>
              <a:ext cx="858" cy="305"/>
            </a:xfrm>
            <a:prstGeom prst="rect">
              <a:avLst/>
            </a:prstGeom>
            <a:solidFill>
              <a:schemeClr val="bg1"/>
            </a:solidFill>
            <a:ln w="12700">
              <a:solidFill>
                <a:schemeClr val="tx1"/>
              </a:solidFill>
              <a:miter lim="800000"/>
              <a:headEnd/>
              <a:tailEnd/>
            </a:ln>
            <a:effectLst>
              <a:outerShdw dist="53882" dir="18900000" algn="ctr" rotWithShape="0">
                <a:srgbClr val="B2B2B2"/>
              </a:outerShdw>
            </a:effectLst>
          </p:spPr>
          <p:txBody>
            <a:bodyPr/>
            <a:lstStyle/>
            <a:p>
              <a:endParaRPr lang="en-US"/>
            </a:p>
          </p:txBody>
        </p:sp>
        <p:sp>
          <p:nvSpPr>
            <p:cNvPr id="10" name="Rectangle 13"/>
            <p:cNvSpPr>
              <a:spLocks noChangeAspect="1" noChangeArrowheads="1"/>
            </p:cNvSpPr>
            <p:nvPr/>
          </p:nvSpPr>
          <p:spPr bwMode="auto">
            <a:xfrm>
              <a:off x="775" y="313"/>
              <a:ext cx="401" cy="222"/>
            </a:xfrm>
            <a:prstGeom prst="rect">
              <a:avLst/>
            </a:prstGeom>
            <a:solidFill>
              <a:srgbClr val="DDDDDD"/>
            </a:solidFill>
            <a:ln w="9525">
              <a:solidFill>
                <a:schemeClr val="tx1"/>
              </a:solidFill>
              <a:miter lim="800000"/>
              <a:headEnd/>
              <a:tailEnd/>
            </a:ln>
          </p:spPr>
          <p:txBody>
            <a:bodyPr wrap="none" lIns="18288" tIns="18288" rIns="18288" bIns="18288">
              <a:spAutoFit/>
            </a:bodyPr>
            <a:lstStyle/>
            <a:p>
              <a:pPr algn="ctr"/>
              <a:r>
                <a:rPr lang="en-US" altLang="en-US" sz="1000" dirty="0">
                  <a:solidFill>
                    <a:srgbClr val="000000"/>
                  </a:solidFill>
                </a:rPr>
                <a:t>Establish</a:t>
              </a:r>
            </a:p>
            <a:p>
              <a:pPr algn="ctr"/>
              <a:r>
                <a:rPr lang="en-US" altLang="en-US" sz="1000" dirty="0">
                  <a:solidFill>
                    <a:srgbClr val="000000"/>
                  </a:solidFill>
                </a:rPr>
                <a:t>Objectives</a:t>
              </a:r>
            </a:p>
          </p:txBody>
        </p:sp>
        <p:sp>
          <p:nvSpPr>
            <p:cNvPr id="11" name="Rectangle 14"/>
            <p:cNvSpPr>
              <a:spLocks noChangeAspect="1" noChangeArrowheads="1"/>
            </p:cNvSpPr>
            <p:nvPr/>
          </p:nvSpPr>
          <p:spPr bwMode="auto">
            <a:xfrm>
              <a:off x="393" y="313"/>
              <a:ext cx="351" cy="222"/>
            </a:xfrm>
            <a:prstGeom prst="rect">
              <a:avLst/>
            </a:prstGeom>
            <a:solidFill>
              <a:srgbClr val="DDDDDD"/>
            </a:solidFill>
            <a:ln w="9525">
              <a:solidFill>
                <a:schemeClr val="tx1"/>
              </a:solidFill>
              <a:miter lim="800000"/>
              <a:headEnd/>
              <a:tailEnd/>
            </a:ln>
          </p:spPr>
          <p:txBody>
            <a:bodyPr lIns="18288" tIns="18288" rIns="18288" bIns="18288">
              <a:spAutoFit/>
            </a:bodyPr>
            <a:lstStyle/>
            <a:p>
              <a:pPr algn="ctr"/>
              <a:r>
                <a:rPr lang="en-US" altLang="en-US" sz="1000" dirty="0">
                  <a:solidFill>
                    <a:srgbClr val="000000"/>
                  </a:solidFill>
                </a:rPr>
                <a:t>Define Problem</a:t>
              </a:r>
              <a:endParaRPr lang="en-US" altLang="en-US" dirty="0"/>
            </a:p>
          </p:txBody>
        </p:sp>
      </p:grpSp>
      <p:cxnSp>
        <p:nvCxnSpPr>
          <p:cNvPr id="12" name="AutoShape 84"/>
          <p:cNvCxnSpPr>
            <a:cxnSpLocks noChangeAspect="1" noChangeShapeType="1"/>
            <a:stCxn id="15" idx="1"/>
            <a:endCxn id="10" idx="3"/>
          </p:cNvCxnSpPr>
          <p:nvPr/>
        </p:nvCxnSpPr>
        <p:spPr bwMode="auto">
          <a:xfrm flipH="1">
            <a:off x="1871897" y="1404250"/>
            <a:ext cx="7600910" cy="4541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290"/>
          <p:cNvGrpSpPr>
            <a:grpSpLocks/>
          </p:cNvGrpSpPr>
          <p:nvPr/>
        </p:nvGrpSpPr>
        <p:grpSpPr bwMode="auto">
          <a:xfrm>
            <a:off x="9376403" y="1102625"/>
            <a:ext cx="1838107" cy="569913"/>
            <a:chOff x="4554" y="226"/>
            <a:chExt cx="858" cy="359"/>
          </a:xfrm>
        </p:grpSpPr>
        <p:sp>
          <p:nvSpPr>
            <p:cNvPr id="14" name="Rectangle 100"/>
            <p:cNvSpPr>
              <a:spLocks noChangeAspect="1" noChangeArrowheads="1"/>
            </p:cNvSpPr>
            <p:nvPr/>
          </p:nvSpPr>
          <p:spPr bwMode="auto">
            <a:xfrm>
              <a:off x="4554" y="226"/>
              <a:ext cx="858" cy="359"/>
            </a:xfrm>
            <a:prstGeom prst="rect">
              <a:avLst/>
            </a:prstGeom>
            <a:solidFill>
              <a:schemeClr val="bg1"/>
            </a:solidFill>
            <a:ln w="12700">
              <a:solidFill>
                <a:schemeClr val="tx1"/>
              </a:solidFill>
              <a:miter lim="800000"/>
              <a:headEnd/>
              <a:tailEnd/>
            </a:ln>
            <a:effectLst>
              <a:outerShdw dist="53882" dir="18900000" algn="ctr" rotWithShape="0">
                <a:srgbClr val="C0C0C0"/>
              </a:outerShdw>
            </a:effectLst>
          </p:spPr>
          <p:txBody>
            <a:bodyPr/>
            <a:lstStyle/>
            <a:p>
              <a:endParaRPr lang="en-US"/>
            </a:p>
          </p:txBody>
        </p:sp>
        <p:sp>
          <p:nvSpPr>
            <p:cNvPr id="15" name="Rectangle 102"/>
            <p:cNvSpPr>
              <a:spLocks noChangeAspect="1" noChangeArrowheads="1"/>
            </p:cNvSpPr>
            <p:nvPr/>
          </p:nvSpPr>
          <p:spPr bwMode="auto">
            <a:xfrm>
              <a:off x="4599" y="278"/>
              <a:ext cx="380" cy="276"/>
            </a:xfrm>
            <a:prstGeom prst="rect">
              <a:avLst/>
            </a:prstGeom>
            <a:solidFill>
              <a:srgbClr val="DDDDDD"/>
            </a:solidFill>
            <a:ln w="9525">
              <a:solidFill>
                <a:schemeClr val="tx1"/>
              </a:solidFill>
              <a:miter lim="800000"/>
              <a:headEnd/>
              <a:tailEnd/>
            </a:ln>
          </p:spPr>
          <p:txBody>
            <a:bodyPr lIns="0" tIns="18288" rIns="0" bIns="18288" anchor="ctr" anchorCtr="1">
              <a:spAutoFit/>
            </a:bodyPr>
            <a:lstStyle/>
            <a:p>
              <a:pPr algn="ctr">
                <a:lnSpc>
                  <a:spcPct val="85000"/>
                </a:lnSpc>
              </a:pPr>
              <a:r>
                <a:rPr lang="en-US" altLang="en-US" sz="1000">
                  <a:solidFill>
                    <a:srgbClr val="000000"/>
                  </a:solidFill>
                </a:rPr>
                <a:t>Accept &amp; Record</a:t>
              </a:r>
            </a:p>
            <a:p>
              <a:pPr algn="ctr">
                <a:lnSpc>
                  <a:spcPct val="85000"/>
                </a:lnSpc>
              </a:pPr>
              <a:r>
                <a:rPr lang="en-US" altLang="en-US" sz="1000">
                  <a:solidFill>
                    <a:srgbClr val="000000"/>
                  </a:solidFill>
                </a:rPr>
                <a:t>Solution</a:t>
              </a:r>
              <a:endParaRPr lang="en-US" altLang="en-US" sz="1000"/>
            </a:p>
          </p:txBody>
        </p:sp>
        <p:sp>
          <p:nvSpPr>
            <p:cNvPr id="16" name="Rectangle 103"/>
            <p:cNvSpPr>
              <a:spLocks noChangeAspect="1" noChangeArrowheads="1"/>
            </p:cNvSpPr>
            <p:nvPr/>
          </p:nvSpPr>
          <p:spPr bwMode="auto">
            <a:xfrm>
              <a:off x="5007" y="305"/>
              <a:ext cx="360" cy="220"/>
            </a:xfrm>
            <a:prstGeom prst="rect">
              <a:avLst/>
            </a:prstGeom>
            <a:solidFill>
              <a:srgbClr val="DDDDDD"/>
            </a:solidFill>
            <a:ln w="9525">
              <a:solidFill>
                <a:schemeClr val="tx1"/>
              </a:solidFill>
              <a:miter lim="800000"/>
              <a:headEnd/>
              <a:tailEnd/>
            </a:ln>
          </p:spPr>
          <p:txBody>
            <a:bodyPr lIns="0" tIns="18288" rIns="0" bIns="18288" anchor="ctr" anchorCtr="1">
              <a:spAutoFit/>
            </a:bodyPr>
            <a:lstStyle/>
            <a:p>
              <a:pPr algn="ctr"/>
              <a:r>
                <a:rPr lang="en-US" altLang="en-US" sz="1000">
                  <a:solidFill>
                    <a:srgbClr val="000000"/>
                  </a:solidFill>
                </a:rPr>
                <a:t>Analyze Results</a:t>
              </a:r>
              <a:endParaRPr lang="en-US" altLang="en-US" sz="1000"/>
            </a:p>
          </p:txBody>
        </p:sp>
      </p:grpSp>
      <p:sp>
        <p:nvSpPr>
          <p:cNvPr id="18" name="Rectangle 7"/>
          <p:cNvSpPr>
            <a:spLocks noChangeAspect="1" noChangeArrowheads="1"/>
          </p:cNvSpPr>
          <p:nvPr/>
        </p:nvSpPr>
        <p:spPr bwMode="auto">
          <a:xfrm>
            <a:off x="2835439" y="1973805"/>
            <a:ext cx="5278668" cy="369332"/>
          </a:xfrm>
          <a:prstGeom prst="rect">
            <a:avLst/>
          </a:prstGeom>
          <a:solidFill>
            <a:schemeClr val="bg1"/>
          </a:solidFill>
          <a:ln w="12700">
            <a:solidFill>
              <a:schemeClr val="tx1"/>
            </a:solidFill>
            <a:miter lim="800000"/>
            <a:headEnd/>
            <a:tailEnd/>
          </a:ln>
          <a:effectLst>
            <a:outerShdw dist="89803" dir="18900000" algn="ctr" rotWithShape="0">
              <a:schemeClr val="folHlink"/>
            </a:outerShdw>
          </a:effectLst>
        </p:spPr>
        <p:txBody>
          <a:bodyPr>
            <a:spAutoFit/>
          </a:bodyPr>
          <a:lstStyle/>
          <a:p>
            <a:pPr algn="ctr"/>
            <a:r>
              <a:rPr lang="en-US" altLang="en-US" sz="1800" b="1" dirty="0">
                <a:solidFill>
                  <a:srgbClr val="000000"/>
                </a:solidFill>
              </a:rPr>
              <a:t>Non-M&amp;S Methods</a:t>
            </a:r>
            <a:endParaRPr lang="en-US" altLang="en-US" sz="1800" b="1" dirty="0"/>
          </a:p>
        </p:txBody>
      </p:sp>
      <p:sp>
        <p:nvSpPr>
          <p:cNvPr id="20" name="Line 10"/>
          <p:cNvSpPr>
            <a:spLocks noChangeAspect="1" noChangeShapeType="1"/>
          </p:cNvSpPr>
          <p:nvPr/>
        </p:nvSpPr>
        <p:spPr bwMode="auto">
          <a:xfrm>
            <a:off x="1086105" y="1973497"/>
            <a:ext cx="214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31"/>
          <p:cNvSpPr>
            <a:spLocks noChangeAspect="1" noChangeArrowheads="1"/>
          </p:cNvSpPr>
          <p:nvPr/>
        </p:nvSpPr>
        <p:spPr bwMode="auto">
          <a:xfrm>
            <a:off x="3048354" y="2503052"/>
            <a:ext cx="3991135" cy="267766"/>
          </a:xfrm>
          <a:prstGeom prst="rect">
            <a:avLst/>
          </a:prstGeom>
          <a:solidFill>
            <a:srgbClr val="339966"/>
          </a:solidFill>
          <a:ln w="9525">
            <a:solidFill>
              <a:srgbClr val="339966"/>
            </a:solidFill>
            <a:miter lim="800000"/>
            <a:headEnd/>
            <a:tailEnd/>
          </a:ln>
        </p:spPr>
        <p:txBody>
          <a:bodyPr wrap="square" lIns="45720" tIns="27432" rIns="45720" bIns="27432">
            <a:spAutoFit/>
          </a:bodyPr>
          <a:lstStyle/>
          <a:p>
            <a:pPr algn="ctr">
              <a:lnSpc>
                <a:spcPct val="115000"/>
              </a:lnSpc>
            </a:pPr>
            <a:r>
              <a:rPr lang="en-US" altLang="en-US" sz="1200" b="1" dirty="0">
                <a:solidFill>
                  <a:schemeClr val="bg1"/>
                </a:solidFill>
              </a:rPr>
              <a:t>M&amp;S  USE PROCESS</a:t>
            </a:r>
          </a:p>
        </p:txBody>
      </p:sp>
      <p:cxnSp>
        <p:nvCxnSpPr>
          <p:cNvPr id="22" name="AutoShape 40"/>
          <p:cNvCxnSpPr>
            <a:cxnSpLocks noChangeAspect="1" noChangeShapeType="1"/>
            <a:stCxn id="36" idx="0"/>
            <a:endCxn id="25" idx="2"/>
          </p:cNvCxnSpPr>
          <p:nvPr/>
        </p:nvCxnSpPr>
        <p:spPr bwMode="auto">
          <a:xfrm flipH="1" flipV="1">
            <a:off x="10304982" y="2336948"/>
            <a:ext cx="4088" cy="33313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54"/>
          <p:cNvSpPr>
            <a:spLocks noChangeAspect="1" noChangeArrowheads="1"/>
          </p:cNvSpPr>
          <p:nvPr/>
        </p:nvSpPr>
        <p:spPr bwMode="auto">
          <a:xfrm>
            <a:off x="521166" y="1962384"/>
            <a:ext cx="991892" cy="368300"/>
          </a:xfrm>
          <a:prstGeom prst="rect">
            <a:avLst/>
          </a:prstGeom>
          <a:solidFill>
            <a:schemeClr val="bg1"/>
          </a:solidFill>
          <a:ln w="9525">
            <a:solidFill>
              <a:schemeClr val="tx1"/>
            </a:solidFill>
            <a:miter lim="800000"/>
            <a:headEnd/>
            <a:tailEnd/>
          </a:ln>
          <a:effectLst>
            <a:outerShdw dist="53882" dir="18900000" algn="ctr" rotWithShape="0">
              <a:schemeClr val="folHlink"/>
            </a:outerShdw>
          </a:effectLst>
        </p:spPr>
        <p:txBody>
          <a:bodyPr wrap="square" lIns="27432" tIns="27432" rIns="27432" bIns="27432">
            <a:spAutoFit/>
          </a:bodyPr>
          <a:lstStyle/>
          <a:p>
            <a:pPr algn="ctr"/>
            <a:r>
              <a:rPr lang="en-US" altLang="en-US" sz="1000">
                <a:solidFill>
                  <a:srgbClr val="000000"/>
                </a:solidFill>
              </a:rPr>
              <a:t>Select</a:t>
            </a:r>
          </a:p>
          <a:p>
            <a:pPr algn="ctr"/>
            <a:r>
              <a:rPr lang="en-US" altLang="en-US" sz="1000">
                <a:solidFill>
                  <a:srgbClr val="000000"/>
                </a:solidFill>
              </a:rPr>
              <a:t>Approaches</a:t>
            </a:r>
            <a:endParaRPr lang="en-US" altLang="en-US"/>
          </a:p>
        </p:txBody>
      </p:sp>
      <p:cxnSp>
        <p:nvCxnSpPr>
          <p:cNvPr id="24" name="AutoShape 57"/>
          <p:cNvCxnSpPr>
            <a:cxnSpLocks noChangeAspect="1" noChangeShapeType="1"/>
            <a:stCxn id="41" idx="3"/>
            <a:endCxn id="23" idx="1"/>
          </p:cNvCxnSpPr>
          <p:nvPr/>
        </p:nvCxnSpPr>
        <p:spPr bwMode="auto">
          <a:xfrm flipH="1" flipV="1">
            <a:off x="521166" y="2146534"/>
            <a:ext cx="10729675" cy="2106699"/>
          </a:xfrm>
          <a:prstGeom prst="bentConnector5">
            <a:avLst>
              <a:gd name="adj1" fmla="val -2131"/>
              <a:gd name="adj2" fmla="val -89312"/>
              <a:gd name="adj3" fmla="val 103818"/>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81"/>
          <p:cNvSpPr>
            <a:spLocks noChangeAspect="1" noChangeArrowheads="1"/>
          </p:cNvSpPr>
          <p:nvPr/>
        </p:nvSpPr>
        <p:spPr bwMode="auto">
          <a:xfrm>
            <a:off x="9890443" y="1930548"/>
            <a:ext cx="829077" cy="406400"/>
          </a:xfrm>
          <a:prstGeom prst="rect">
            <a:avLst/>
          </a:prstGeom>
          <a:solidFill>
            <a:schemeClr val="bg1"/>
          </a:solidFill>
          <a:ln w="9525">
            <a:solidFill>
              <a:schemeClr val="tx1"/>
            </a:solidFill>
            <a:miter lim="800000"/>
            <a:headEnd/>
            <a:tailEnd/>
          </a:ln>
          <a:effectLst>
            <a:outerShdw dist="71842" dir="18900000" algn="ctr" rotWithShape="0">
              <a:srgbClr val="C0C0C0"/>
            </a:outerShdw>
          </a:effectLst>
        </p:spPr>
        <p:txBody>
          <a:bodyPr wrap="square">
            <a:spAutoFit/>
          </a:bodyPr>
          <a:lstStyle/>
          <a:p>
            <a:pPr algn="ctr"/>
            <a:r>
              <a:rPr lang="en-US" altLang="en-US" sz="1000" dirty="0">
                <a:solidFill>
                  <a:srgbClr val="000000"/>
                </a:solidFill>
              </a:rPr>
              <a:t>Apply</a:t>
            </a:r>
          </a:p>
          <a:p>
            <a:pPr algn="ctr"/>
            <a:r>
              <a:rPr lang="en-US" altLang="en-US" sz="1000" dirty="0">
                <a:solidFill>
                  <a:srgbClr val="000000"/>
                </a:solidFill>
              </a:rPr>
              <a:t>Results</a:t>
            </a:r>
            <a:endParaRPr lang="en-US" altLang="en-US" dirty="0"/>
          </a:p>
        </p:txBody>
      </p:sp>
      <p:cxnSp>
        <p:nvCxnSpPr>
          <p:cNvPr id="26" name="AutoShape 83"/>
          <p:cNvCxnSpPr>
            <a:cxnSpLocks noChangeAspect="1" noChangeShapeType="1"/>
            <a:stCxn id="18" idx="3"/>
            <a:endCxn id="25" idx="1"/>
          </p:cNvCxnSpPr>
          <p:nvPr/>
        </p:nvCxnSpPr>
        <p:spPr bwMode="auto">
          <a:xfrm flipV="1">
            <a:off x="8114107" y="2133748"/>
            <a:ext cx="1776336" cy="2472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AutoShape 85"/>
          <p:cNvSpPr>
            <a:spLocks noChangeArrowheads="1"/>
          </p:cNvSpPr>
          <p:nvPr/>
        </p:nvSpPr>
        <p:spPr bwMode="auto">
          <a:xfrm>
            <a:off x="8309095" y="1604951"/>
            <a:ext cx="863354" cy="425450"/>
          </a:xfrm>
          <a:prstGeom prst="flowChartMagneticDisk">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dirty="0"/>
              <a:t>Repository</a:t>
            </a:r>
          </a:p>
        </p:txBody>
      </p:sp>
      <p:cxnSp>
        <p:nvCxnSpPr>
          <p:cNvPr id="28" name="AutoShape 96"/>
          <p:cNvCxnSpPr>
            <a:cxnSpLocks noChangeAspect="1" noChangeShapeType="1"/>
            <a:stCxn id="9" idx="2"/>
            <a:endCxn id="23" idx="0"/>
          </p:cNvCxnSpPr>
          <p:nvPr/>
        </p:nvCxnSpPr>
        <p:spPr bwMode="auto">
          <a:xfrm flipH="1">
            <a:off x="1017112" y="1679853"/>
            <a:ext cx="1" cy="28253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04"/>
          <p:cNvCxnSpPr>
            <a:cxnSpLocks noChangeAspect="1" noChangeShapeType="1"/>
            <a:stCxn id="25" idx="0"/>
            <a:endCxn id="14" idx="2"/>
          </p:cNvCxnSpPr>
          <p:nvPr/>
        </p:nvCxnSpPr>
        <p:spPr bwMode="auto">
          <a:xfrm flipH="1" flipV="1">
            <a:off x="10295457" y="1672538"/>
            <a:ext cx="9525" cy="2580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05"/>
          <p:cNvCxnSpPr>
            <a:cxnSpLocks noChangeAspect="1" noChangeShapeType="1"/>
            <a:stCxn id="15" idx="1"/>
            <a:endCxn id="27" idx="4"/>
          </p:cNvCxnSpPr>
          <p:nvPr/>
        </p:nvCxnSpPr>
        <p:spPr bwMode="auto">
          <a:xfrm rot="10800000" flipV="1">
            <a:off x="9172449" y="1404250"/>
            <a:ext cx="300358" cy="413426"/>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Rectangle 148"/>
          <p:cNvSpPr>
            <a:spLocks noChangeAspect="1" noChangeArrowheads="1"/>
          </p:cNvSpPr>
          <p:nvPr/>
        </p:nvSpPr>
        <p:spPr bwMode="auto">
          <a:xfrm>
            <a:off x="2043914" y="4253233"/>
            <a:ext cx="5979203" cy="1081849"/>
          </a:xfrm>
          <a:prstGeom prst="rect">
            <a:avLst/>
          </a:prstGeom>
          <a:gradFill rotWithShape="0">
            <a:gsLst>
              <a:gs pos="0">
                <a:srgbClr val="99CCFF"/>
              </a:gs>
              <a:gs pos="50000">
                <a:srgbClr val="99CCFF">
                  <a:gamma/>
                  <a:tint val="48627"/>
                  <a:invGamma/>
                </a:srgbClr>
              </a:gs>
              <a:gs pos="100000">
                <a:srgbClr val="99CCFF"/>
              </a:gs>
            </a:gsLst>
            <a:lin ang="0" scaled="1"/>
          </a:gradFill>
          <a:ln w="1905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t>Verification and Validation Process</a:t>
            </a:r>
          </a:p>
        </p:txBody>
      </p:sp>
      <p:sp>
        <p:nvSpPr>
          <p:cNvPr id="32" name="Rectangle 32"/>
          <p:cNvSpPr>
            <a:spLocks noChangeAspect="1" noChangeArrowheads="1"/>
          </p:cNvSpPr>
          <p:nvPr/>
        </p:nvSpPr>
        <p:spPr bwMode="auto">
          <a:xfrm>
            <a:off x="2259521" y="3149568"/>
            <a:ext cx="5602157" cy="1276035"/>
          </a:xfrm>
          <a:prstGeom prst="rect">
            <a:avLst/>
          </a:prstGeom>
          <a:gradFill rotWithShape="0">
            <a:gsLst>
              <a:gs pos="0">
                <a:srgbClr val="F8B57E"/>
              </a:gs>
              <a:gs pos="50000">
                <a:srgbClr val="F8B57E">
                  <a:gamma/>
                  <a:tint val="60784"/>
                  <a:invGamma/>
                </a:srgbClr>
              </a:gs>
              <a:gs pos="100000">
                <a:srgbClr val="F8B57E"/>
              </a:gs>
            </a:gsLst>
            <a:lin ang="0" scaled="1"/>
          </a:gradFill>
          <a:ln w="19050">
            <a:solidFill>
              <a:srgbClr val="99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altLang="en-US" sz="1800" b="1" dirty="0"/>
              <a:t>M&amp;S Development/Preparation Process</a:t>
            </a:r>
          </a:p>
        </p:txBody>
      </p:sp>
      <p:sp>
        <p:nvSpPr>
          <p:cNvPr id="33" name="Line 41"/>
          <p:cNvSpPr>
            <a:spLocks noChangeAspect="1" noChangeShapeType="1"/>
          </p:cNvSpPr>
          <p:nvPr/>
        </p:nvSpPr>
        <p:spPr bwMode="auto">
          <a:xfrm>
            <a:off x="7400924" y="2738671"/>
            <a:ext cx="214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2"/>
          <p:cNvSpPr>
            <a:spLocks noChangeAspect="1" noChangeShapeType="1"/>
          </p:cNvSpPr>
          <p:nvPr/>
        </p:nvSpPr>
        <p:spPr bwMode="auto">
          <a:xfrm>
            <a:off x="7383463" y="2949808"/>
            <a:ext cx="214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3"/>
          <p:cNvSpPr>
            <a:spLocks noChangeAspect="1" noChangeShapeType="1"/>
          </p:cNvSpPr>
          <p:nvPr/>
        </p:nvSpPr>
        <p:spPr bwMode="auto">
          <a:xfrm>
            <a:off x="7383463" y="2949808"/>
            <a:ext cx="214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44"/>
          <p:cNvSpPr>
            <a:spLocks noChangeAspect="1" noChangeArrowheads="1"/>
          </p:cNvSpPr>
          <p:nvPr/>
        </p:nvSpPr>
        <p:spPr bwMode="auto">
          <a:xfrm>
            <a:off x="9882749" y="2670084"/>
            <a:ext cx="852642" cy="869950"/>
          </a:xfrm>
          <a:prstGeom prst="rect">
            <a:avLst/>
          </a:prstGeom>
          <a:solidFill>
            <a:schemeClr val="bg1"/>
          </a:solidFill>
          <a:ln w="12700">
            <a:solidFill>
              <a:srgbClr val="808080"/>
            </a:solidFill>
            <a:miter lim="800000"/>
            <a:headEnd/>
            <a:tailEnd/>
          </a:ln>
          <a:effectLst>
            <a:outerShdw dist="89803" dir="18900000" algn="ctr" rotWithShape="0">
              <a:schemeClr val="folHlink"/>
            </a:outerShdw>
          </a:effectLst>
        </p:spPr>
        <p:txBody>
          <a:bodyPr/>
          <a:lstStyle/>
          <a:p>
            <a:pPr algn="ctr"/>
            <a:r>
              <a:rPr lang="en-US" sz="1200" dirty="0"/>
              <a:t>Execute and Prepare Results</a:t>
            </a:r>
          </a:p>
        </p:txBody>
      </p:sp>
      <p:sp>
        <p:nvSpPr>
          <p:cNvPr id="38" name="Rectangle 46"/>
          <p:cNvSpPr>
            <a:spLocks noChangeAspect="1" noChangeArrowheads="1"/>
          </p:cNvSpPr>
          <p:nvPr/>
        </p:nvSpPr>
        <p:spPr bwMode="auto">
          <a:xfrm>
            <a:off x="9939831" y="3574521"/>
            <a:ext cx="3406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200" b="1" dirty="0"/>
              <a:t>yes</a:t>
            </a:r>
          </a:p>
        </p:txBody>
      </p:sp>
      <p:sp>
        <p:nvSpPr>
          <p:cNvPr id="39" name="Rectangle 47"/>
          <p:cNvSpPr>
            <a:spLocks noChangeAspect="1" noChangeArrowheads="1"/>
          </p:cNvSpPr>
          <p:nvPr/>
        </p:nvSpPr>
        <p:spPr bwMode="auto">
          <a:xfrm>
            <a:off x="11380554" y="4045485"/>
            <a:ext cx="252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200" b="1" dirty="0"/>
              <a:t>no</a:t>
            </a:r>
          </a:p>
        </p:txBody>
      </p:sp>
      <p:cxnSp>
        <p:nvCxnSpPr>
          <p:cNvPr id="40" name="AutoShape 48"/>
          <p:cNvCxnSpPr>
            <a:cxnSpLocks noChangeAspect="1" noChangeShapeType="1"/>
            <a:stCxn id="41" idx="0"/>
            <a:endCxn id="36" idx="2"/>
          </p:cNvCxnSpPr>
          <p:nvPr/>
        </p:nvCxnSpPr>
        <p:spPr bwMode="auto">
          <a:xfrm flipV="1">
            <a:off x="10304982" y="3540034"/>
            <a:ext cx="4088" cy="22663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AutoShape 55"/>
          <p:cNvSpPr>
            <a:spLocks noChangeAspect="1" noChangeArrowheads="1"/>
          </p:cNvSpPr>
          <p:nvPr/>
        </p:nvSpPr>
        <p:spPr bwMode="auto">
          <a:xfrm>
            <a:off x="9359123" y="3766664"/>
            <a:ext cx="1891718" cy="973138"/>
          </a:xfrm>
          <a:prstGeom prst="diamond">
            <a:avLst/>
          </a:prstGeom>
          <a:solidFill>
            <a:schemeClr val="bg1"/>
          </a:solidFill>
          <a:ln w="9525">
            <a:solidFill>
              <a:srgbClr val="808080"/>
            </a:solidFill>
            <a:miter lim="800000"/>
            <a:headEnd/>
            <a:tailEnd/>
          </a:ln>
          <a:effectLst>
            <a:outerShdw dist="114300" algn="ctr" rotWithShape="0">
              <a:schemeClr val="folHlink"/>
            </a:outerShdw>
          </a:effectLst>
        </p:spPr>
        <p:txBody>
          <a:bodyPr wrap="square" anchor="ctr"/>
          <a:lstStyle/>
          <a:p>
            <a:pPr algn="ctr"/>
            <a:r>
              <a:rPr lang="en-US" sz="1000" dirty="0"/>
              <a:t>Make Accreditation Decision</a:t>
            </a:r>
          </a:p>
        </p:txBody>
      </p:sp>
      <p:grpSp>
        <p:nvGrpSpPr>
          <p:cNvPr id="43" name="Group 276"/>
          <p:cNvGrpSpPr>
            <a:grpSpLocks/>
          </p:cNvGrpSpPr>
          <p:nvPr/>
        </p:nvGrpSpPr>
        <p:grpSpPr bwMode="auto">
          <a:xfrm>
            <a:off x="470822" y="3166384"/>
            <a:ext cx="1092581" cy="1779588"/>
            <a:chOff x="522" y="1198"/>
            <a:chExt cx="510" cy="1121"/>
          </a:xfrm>
        </p:grpSpPr>
        <p:sp>
          <p:nvSpPr>
            <p:cNvPr id="44" name="Rectangle 75"/>
            <p:cNvSpPr>
              <a:spLocks noChangeAspect="1" noChangeArrowheads="1"/>
            </p:cNvSpPr>
            <p:nvPr/>
          </p:nvSpPr>
          <p:spPr bwMode="auto">
            <a:xfrm>
              <a:off x="522" y="1198"/>
              <a:ext cx="510" cy="1121"/>
            </a:xfrm>
            <a:prstGeom prst="rect">
              <a:avLst/>
            </a:prstGeom>
            <a:solidFill>
              <a:schemeClr val="bg1"/>
            </a:solidFill>
            <a:ln w="12700">
              <a:solidFill>
                <a:srgbClr val="808080"/>
              </a:solidFill>
              <a:miter lim="800000"/>
              <a:headEnd/>
              <a:tailEnd/>
            </a:ln>
            <a:effectLst>
              <a:outerShdw dist="89803" dir="18900000" algn="ctr" rotWithShape="0">
                <a:schemeClr val="folHlink"/>
              </a:outerShdw>
            </a:effectLst>
          </p:spPr>
          <p:txBody>
            <a:bodyPr/>
            <a:lstStyle/>
            <a:p>
              <a:endParaRPr lang="en-US"/>
            </a:p>
          </p:txBody>
        </p:sp>
        <p:sp>
          <p:nvSpPr>
            <p:cNvPr id="45" name="Rectangle 76"/>
            <p:cNvSpPr>
              <a:spLocks noChangeAspect="1" noChangeArrowheads="1"/>
            </p:cNvSpPr>
            <p:nvPr/>
          </p:nvSpPr>
          <p:spPr bwMode="auto">
            <a:xfrm>
              <a:off x="573" y="1494"/>
              <a:ext cx="403" cy="309"/>
            </a:xfrm>
            <a:prstGeom prst="rect">
              <a:avLst/>
            </a:prstGeom>
            <a:solidFill>
              <a:srgbClr val="DDDDDD"/>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 tIns="18288" rIns="9144" bIns="18288" anchor="ctr" anchorCtr="1"/>
            <a:lstStyle/>
            <a:p>
              <a:pPr algn="ctr"/>
              <a:r>
                <a:rPr lang="en-US" altLang="en-US" sz="1000" dirty="0">
                  <a:solidFill>
                    <a:srgbClr val="000000"/>
                  </a:solidFill>
                </a:rPr>
                <a:t>Define</a:t>
              </a:r>
            </a:p>
            <a:p>
              <a:pPr algn="ctr"/>
              <a:r>
                <a:rPr lang="en-US" altLang="en-US" sz="1000" dirty="0">
                  <a:solidFill>
                    <a:srgbClr val="000000"/>
                  </a:solidFill>
                </a:rPr>
                <a:t>M&amp;S </a:t>
              </a:r>
              <a:r>
                <a:rPr lang="en-US" altLang="en-US" sz="1000" dirty="0" err="1">
                  <a:solidFill>
                    <a:srgbClr val="000000"/>
                  </a:solidFill>
                </a:rPr>
                <a:t>Rqmts</a:t>
              </a:r>
              <a:endParaRPr lang="en-US" altLang="en-US" sz="1000" dirty="0">
                <a:solidFill>
                  <a:srgbClr val="000000"/>
                </a:solidFill>
              </a:endParaRPr>
            </a:p>
          </p:txBody>
        </p:sp>
        <p:sp>
          <p:nvSpPr>
            <p:cNvPr id="46" name="Rectangle 77"/>
            <p:cNvSpPr>
              <a:spLocks noChangeAspect="1" noChangeArrowheads="1"/>
            </p:cNvSpPr>
            <p:nvPr/>
          </p:nvSpPr>
          <p:spPr bwMode="auto">
            <a:xfrm>
              <a:off x="578" y="2017"/>
              <a:ext cx="394" cy="220"/>
            </a:xfrm>
            <a:prstGeom prst="rect">
              <a:avLst/>
            </a:prstGeom>
            <a:solidFill>
              <a:srgbClr val="DDDDDD"/>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8288" rIns="0" bIns="18288" anchor="ctr" anchorCtr="1"/>
            <a:lstStyle/>
            <a:p>
              <a:pPr algn="ctr"/>
              <a:r>
                <a:rPr lang="en-US" altLang="en-US" sz="1000">
                  <a:solidFill>
                    <a:srgbClr val="000000"/>
                  </a:solidFill>
                </a:rPr>
                <a:t>Plan</a:t>
              </a:r>
            </a:p>
            <a:p>
              <a:pPr algn="ctr"/>
              <a:r>
                <a:rPr lang="en-US" altLang="en-US" sz="1000">
                  <a:solidFill>
                    <a:srgbClr val="000000"/>
                  </a:solidFill>
                </a:rPr>
                <a:t>Approach</a:t>
              </a:r>
            </a:p>
          </p:txBody>
        </p:sp>
        <p:sp>
          <p:nvSpPr>
            <p:cNvPr id="47" name="Rectangle 78"/>
            <p:cNvSpPr>
              <a:spLocks noChangeAspect="1" noChangeArrowheads="1"/>
            </p:cNvSpPr>
            <p:nvPr/>
          </p:nvSpPr>
          <p:spPr bwMode="auto">
            <a:xfrm>
              <a:off x="569" y="1243"/>
              <a:ext cx="411" cy="208"/>
            </a:xfrm>
            <a:prstGeom prst="rect">
              <a:avLst/>
            </a:prstGeom>
            <a:noFill/>
            <a:ln>
              <a:noFill/>
            </a:ln>
            <a:extLst>
              <a:ext uri="{909E8E84-426E-40DD-AFC4-6F175D3DCCD1}">
                <a14:hiddenFill xmlns:a14="http://schemas.microsoft.com/office/drawing/2010/main">
                  <a:gradFill rotWithShape="0">
                    <a:gsLst>
                      <a:gs pos="0">
                        <a:schemeClr val="accent1">
                          <a:gamma/>
                          <a:tint val="20392"/>
                          <a:invGamma/>
                        </a:schemeClr>
                      </a:gs>
                      <a:gs pos="100000">
                        <a:schemeClr val="accent1"/>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90000"/>
                </a:lnSpc>
              </a:pPr>
              <a:r>
                <a:rPr lang="en-US" altLang="en-US" sz="1200" b="1" dirty="0">
                  <a:solidFill>
                    <a:srgbClr val="000000"/>
                  </a:solidFill>
                </a:rPr>
                <a:t>M&amp;S Method</a:t>
              </a:r>
              <a:endParaRPr lang="en-US" altLang="en-US" sz="1200" b="1" dirty="0"/>
            </a:p>
          </p:txBody>
        </p:sp>
      </p:grpSp>
      <p:sp>
        <p:nvSpPr>
          <p:cNvPr id="48" name="Line 82"/>
          <p:cNvSpPr>
            <a:spLocks noChangeAspect="1" noChangeShapeType="1"/>
          </p:cNvSpPr>
          <p:nvPr/>
        </p:nvSpPr>
        <p:spPr bwMode="auto">
          <a:xfrm>
            <a:off x="7426324" y="2010008"/>
            <a:ext cx="214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9" name="AutoShape 86"/>
          <p:cNvCxnSpPr>
            <a:cxnSpLocks noChangeAspect="1" noChangeShapeType="1"/>
            <a:stCxn id="41" idx="1"/>
            <a:endCxn id="57" idx="2"/>
          </p:cNvCxnSpPr>
          <p:nvPr/>
        </p:nvCxnSpPr>
        <p:spPr bwMode="auto">
          <a:xfrm rot="10800000">
            <a:off x="8920113" y="4164793"/>
            <a:ext cx="439010" cy="88440"/>
          </a:xfrm>
          <a:prstGeom prst="bentConnector2">
            <a:avLst/>
          </a:prstGeom>
          <a:noFill/>
          <a:ln w="1905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49"/>
          <p:cNvCxnSpPr>
            <a:cxnSpLocks noChangeAspect="1" noChangeShapeType="1"/>
            <a:stCxn id="6" idx="3"/>
            <a:endCxn id="41" idx="2"/>
          </p:cNvCxnSpPr>
          <p:nvPr/>
        </p:nvCxnSpPr>
        <p:spPr bwMode="auto">
          <a:xfrm flipV="1">
            <a:off x="10120894" y="4739802"/>
            <a:ext cx="184088" cy="691101"/>
          </a:xfrm>
          <a:prstGeom prst="bent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242"/>
          <p:cNvCxnSpPr>
            <a:cxnSpLocks noChangeAspect="1" noChangeShapeType="1"/>
            <a:stCxn id="23" idx="2"/>
            <a:endCxn id="100" idx="0"/>
          </p:cNvCxnSpPr>
          <p:nvPr/>
        </p:nvCxnSpPr>
        <p:spPr bwMode="auto">
          <a:xfrm>
            <a:off x="1017112" y="2330684"/>
            <a:ext cx="0" cy="253585"/>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243"/>
          <p:cNvCxnSpPr>
            <a:cxnSpLocks noChangeAspect="1" noChangeShapeType="1"/>
            <a:stCxn id="45" idx="2"/>
            <a:endCxn id="46" idx="0"/>
          </p:cNvCxnSpPr>
          <p:nvPr/>
        </p:nvCxnSpPr>
        <p:spPr bwMode="auto">
          <a:xfrm>
            <a:off x="1011757" y="4126822"/>
            <a:ext cx="1071" cy="339725"/>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244"/>
          <p:cNvCxnSpPr>
            <a:cxnSpLocks noChangeAspect="1" noChangeShapeType="1"/>
            <a:stCxn id="23" idx="3"/>
            <a:endCxn id="18" idx="1"/>
          </p:cNvCxnSpPr>
          <p:nvPr/>
        </p:nvCxnSpPr>
        <p:spPr bwMode="auto">
          <a:xfrm>
            <a:off x="1513058" y="2146534"/>
            <a:ext cx="1322381" cy="11937"/>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utoShape 271"/>
          <p:cNvSpPr>
            <a:spLocks noChangeAspect="1" noChangeArrowheads="1"/>
          </p:cNvSpPr>
          <p:nvPr/>
        </p:nvSpPr>
        <p:spPr bwMode="auto">
          <a:xfrm>
            <a:off x="7851106" y="3607581"/>
            <a:ext cx="591279" cy="425450"/>
          </a:xfrm>
          <a:prstGeom prst="leftRightArrow">
            <a:avLst>
              <a:gd name="adj1" fmla="val 51546"/>
              <a:gd name="adj2" fmla="val 3046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272"/>
          <p:cNvSpPr>
            <a:spLocks noChangeAspect="1" noChangeArrowheads="1"/>
          </p:cNvSpPr>
          <p:nvPr/>
        </p:nvSpPr>
        <p:spPr bwMode="auto">
          <a:xfrm>
            <a:off x="1637150" y="3615059"/>
            <a:ext cx="637381" cy="425450"/>
          </a:xfrm>
          <a:prstGeom prst="leftRightArrow">
            <a:avLst>
              <a:gd name="adj1" fmla="val 51546"/>
              <a:gd name="adj2" fmla="val 2958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301"/>
          <p:cNvSpPr>
            <a:spLocks noChangeAspect="1" noChangeArrowheads="1"/>
          </p:cNvSpPr>
          <p:nvPr/>
        </p:nvSpPr>
        <p:spPr bwMode="auto">
          <a:xfrm>
            <a:off x="8494863" y="3353580"/>
            <a:ext cx="850499" cy="811213"/>
          </a:xfrm>
          <a:prstGeom prst="rect">
            <a:avLst/>
          </a:prstGeom>
          <a:solidFill>
            <a:schemeClr val="bg1"/>
          </a:solidFill>
          <a:ln w="12700">
            <a:solidFill>
              <a:srgbClr val="808080"/>
            </a:solidFill>
            <a:miter lim="800000"/>
            <a:headEnd/>
            <a:tailEnd/>
          </a:ln>
          <a:effectLst>
            <a:outerShdw dist="89803" dir="18900000" algn="ctr" rotWithShape="0">
              <a:srgbClr val="C0C0C0"/>
            </a:outerShdw>
          </a:effectLst>
        </p:spPr>
        <p:txBody>
          <a:bodyPr lIns="27432" tIns="91440" rIns="27432" bIns="91440" anchor="ctr" anchorCtr="1"/>
          <a:lstStyle/>
          <a:p>
            <a:pPr algn="ctr">
              <a:lnSpc>
                <a:spcPct val="110000"/>
              </a:lnSpc>
            </a:pPr>
            <a:r>
              <a:rPr lang="en-US" altLang="en-US" sz="1100" dirty="0">
                <a:solidFill>
                  <a:srgbClr val="000000"/>
                </a:solidFill>
              </a:rPr>
              <a:t>Prepare M&amp;S for Use</a:t>
            </a:r>
            <a:endParaRPr lang="en-US" altLang="en-US" sz="1100" dirty="0">
              <a:effectLst>
                <a:outerShdw blurRad="38100" dist="38100" dir="2700000" algn="tl">
                  <a:srgbClr val="C0C0C0"/>
                </a:outerShdw>
              </a:effectLst>
            </a:endParaRPr>
          </a:p>
        </p:txBody>
      </p:sp>
      <p:sp>
        <p:nvSpPr>
          <p:cNvPr id="100" name="Rectangle 54"/>
          <p:cNvSpPr>
            <a:spLocks noChangeAspect="1" noChangeArrowheads="1"/>
          </p:cNvSpPr>
          <p:nvPr/>
        </p:nvSpPr>
        <p:spPr bwMode="auto">
          <a:xfrm>
            <a:off x="521166" y="2584269"/>
            <a:ext cx="991892" cy="363176"/>
          </a:xfrm>
          <a:prstGeom prst="rect">
            <a:avLst/>
          </a:prstGeom>
          <a:solidFill>
            <a:schemeClr val="bg1"/>
          </a:solidFill>
          <a:ln w="9525">
            <a:solidFill>
              <a:schemeClr val="tx1"/>
            </a:solidFill>
            <a:miter lim="800000"/>
            <a:headEnd/>
            <a:tailEnd/>
          </a:ln>
          <a:effectLst>
            <a:outerShdw dist="53882" dir="18900000" algn="ctr" rotWithShape="0">
              <a:schemeClr val="folHlink"/>
            </a:outerShdw>
          </a:effectLst>
        </p:spPr>
        <p:txBody>
          <a:bodyPr wrap="square" lIns="27432" tIns="27432" rIns="27432" bIns="27432">
            <a:spAutoFit/>
          </a:bodyPr>
          <a:lstStyle/>
          <a:p>
            <a:pPr algn="ctr"/>
            <a:r>
              <a:rPr lang="en-US" altLang="en-US" sz="1000" dirty="0">
                <a:solidFill>
                  <a:srgbClr val="000000"/>
                </a:solidFill>
              </a:rPr>
              <a:t>Define Intended Use</a:t>
            </a:r>
          </a:p>
        </p:txBody>
      </p:sp>
      <p:cxnSp>
        <p:nvCxnSpPr>
          <p:cNvPr id="103" name="AutoShape 242"/>
          <p:cNvCxnSpPr>
            <a:cxnSpLocks noChangeAspect="1" noChangeShapeType="1"/>
            <a:stCxn id="100" idx="2"/>
            <a:endCxn id="44" idx="0"/>
          </p:cNvCxnSpPr>
          <p:nvPr/>
        </p:nvCxnSpPr>
        <p:spPr bwMode="auto">
          <a:xfrm>
            <a:off x="1017112" y="2947445"/>
            <a:ext cx="1" cy="218939"/>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AutoShape 243"/>
          <p:cNvCxnSpPr>
            <a:cxnSpLocks noChangeAspect="1" noChangeShapeType="1"/>
            <a:stCxn id="46" idx="2"/>
            <a:endCxn id="6" idx="1"/>
          </p:cNvCxnSpPr>
          <p:nvPr/>
        </p:nvCxnSpPr>
        <p:spPr bwMode="auto">
          <a:xfrm rot="16200000" flipH="1">
            <a:off x="808645" y="5019979"/>
            <a:ext cx="615106" cy="206741"/>
          </a:xfrm>
          <a:prstGeom prst="bentConnector2">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Up-Down Arrow 1"/>
          <p:cNvSpPr/>
          <p:nvPr/>
        </p:nvSpPr>
        <p:spPr bwMode="auto">
          <a:xfrm>
            <a:off x="4899170" y="4081501"/>
            <a:ext cx="293614" cy="542274"/>
          </a:xfrm>
          <a:prstGeom prst="up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58" name="Up-Down Arrow 57"/>
          <p:cNvSpPr/>
          <p:nvPr/>
        </p:nvSpPr>
        <p:spPr bwMode="auto">
          <a:xfrm>
            <a:off x="4913792" y="4983311"/>
            <a:ext cx="293614" cy="542274"/>
          </a:xfrm>
          <a:prstGeom prst="up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59" name="Slide Number Placeholder 1">
            <a:extLst>
              <a:ext uri="{FF2B5EF4-FFF2-40B4-BE49-F238E27FC236}">
                <a16:creationId xmlns:a16="http://schemas.microsoft.com/office/drawing/2014/main" id="{6A4D7965-742C-46B9-B8A0-376CCAA1760A}"/>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12</a:t>
            </a:fld>
            <a:endParaRPr lang="en-US" sz="1400" dirty="0"/>
          </a:p>
        </p:txBody>
      </p:sp>
    </p:spTree>
    <p:extLst>
      <p:ext uri="{BB962C8B-B14F-4D97-AF65-F5344CB8AC3E}">
        <p14:creationId xmlns:p14="http://schemas.microsoft.com/office/powerpoint/2010/main" val="81969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181600" y="1046715"/>
            <a:ext cx="6892413" cy="5075237"/>
          </a:xfrm>
        </p:spPr>
        <p:txBody>
          <a:bodyPr/>
          <a:lstStyle/>
          <a:p>
            <a:pPr marL="0" indent="0">
              <a:spcBef>
                <a:spcPts val="0"/>
              </a:spcBef>
              <a:buNone/>
            </a:pPr>
            <a:r>
              <a:rPr lang="en-US" sz="1600" b="1" dirty="0">
                <a:latin typeface="+mn-lt"/>
              </a:rPr>
              <a:t>interoperability: </a:t>
            </a:r>
            <a:r>
              <a:rPr lang="en-US" sz="1600" dirty="0">
                <a:latin typeface="+mn-lt"/>
              </a:rPr>
              <a:t>The ability of a member application to provide services to and/or accept services from other member applications and to use the services so exchanged to enable the member applications to operate effectively together.</a:t>
            </a:r>
          </a:p>
          <a:p>
            <a:pPr indent="-228600">
              <a:spcBef>
                <a:spcPts val="0"/>
              </a:spcBef>
            </a:pPr>
            <a:r>
              <a:rPr lang="en-US" sz="1600" b="1" dirty="0">
                <a:latin typeface="+mn-lt"/>
              </a:rPr>
              <a:t>technical interoperability: </a:t>
            </a:r>
            <a:r>
              <a:rPr lang="en-US" sz="1600" dirty="0">
                <a:latin typeface="+mn-lt"/>
              </a:rPr>
              <a:t>A state of a distributed simulation characterized by implementation of a communication protocol for exchanging data between member applications (adapted from [Tolk, 2006])</a:t>
            </a:r>
          </a:p>
          <a:p>
            <a:pPr indent="-228600">
              <a:spcBef>
                <a:spcPts val="0"/>
              </a:spcBef>
            </a:pPr>
            <a:r>
              <a:rPr lang="en-US" sz="1600" dirty="0">
                <a:latin typeface="+mn-lt"/>
              </a:rPr>
              <a:t> </a:t>
            </a:r>
            <a:r>
              <a:rPr lang="en-US" sz="1600" b="1" dirty="0">
                <a:latin typeface="+mn-lt"/>
              </a:rPr>
              <a:t>syntactic interoperability: </a:t>
            </a:r>
            <a:r>
              <a:rPr lang="en-US" sz="1600" dirty="0">
                <a:latin typeface="+mn-lt"/>
              </a:rPr>
              <a:t>A state of a distributed simulation characterized by implementation of a common structure to exchange information (adapted from [Tolk, 2006])</a:t>
            </a:r>
          </a:p>
          <a:p>
            <a:pPr indent="-228600">
              <a:spcBef>
                <a:spcPts val="0"/>
              </a:spcBef>
            </a:pPr>
            <a:r>
              <a:rPr lang="en-US" sz="1600" b="1" dirty="0">
                <a:latin typeface="+mn-lt"/>
              </a:rPr>
              <a:t>semantic interoperability: </a:t>
            </a:r>
            <a:r>
              <a:rPr lang="en-US" sz="1600" dirty="0">
                <a:latin typeface="+mn-lt"/>
              </a:rPr>
              <a:t>A state of a distributed simulation characterized by use of a common information exchange model</a:t>
            </a:r>
          </a:p>
          <a:p>
            <a:pPr indent="-228600">
              <a:spcBef>
                <a:spcPts val="0"/>
              </a:spcBef>
            </a:pPr>
            <a:r>
              <a:rPr lang="en-US" sz="1600" b="1" dirty="0">
                <a:latin typeface="+mn-lt"/>
              </a:rPr>
              <a:t>logical interoperability: </a:t>
            </a:r>
            <a:r>
              <a:rPr lang="en-US" sz="1600" dirty="0">
                <a:latin typeface="+mn-lt"/>
              </a:rPr>
              <a:t>A state of a distributed simulation characterized by understanding of the member applications of the context within which information is being exchanged (adapted from [Tolk, 2006])</a:t>
            </a:r>
          </a:p>
          <a:p>
            <a:pPr indent="-228600">
              <a:spcBef>
                <a:spcPts val="0"/>
              </a:spcBef>
            </a:pPr>
            <a:r>
              <a:rPr lang="en-US" sz="1600" b="1" dirty="0">
                <a:latin typeface="+mn-lt"/>
              </a:rPr>
              <a:t>substantive interoperability: </a:t>
            </a:r>
            <a:r>
              <a:rPr lang="en-US" sz="1600" dirty="0">
                <a:latin typeface="+mn-lt"/>
              </a:rPr>
              <a:t>A state of a distributed simulation characterized by understanding of the state changes in the assumptions and constraints of each member application and the ability of the member applications to react to those changes (adapted from [Tolk, 2006])</a:t>
            </a:r>
          </a:p>
          <a:p>
            <a:pPr>
              <a:spcBef>
                <a:spcPts val="0"/>
              </a:spcBef>
            </a:pPr>
            <a:endParaRPr lang="en-US" sz="1600" dirty="0">
              <a:latin typeface="+mn-lt"/>
            </a:endParaRPr>
          </a:p>
          <a:p>
            <a:pPr>
              <a:spcBef>
                <a:spcPts val="0"/>
              </a:spcBef>
            </a:pPr>
            <a:endParaRPr lang="en-US" sz="1600" dirty="0">
              <a:latin typeface="+mn-lt"/>
            </a:endParaRPr>
          </a:p>
        </p:txBody>
      </p:sp>
      <p:sp>
        <p:nvSpPr>
          <p:cNvPr id="3" name="Title 2"/>
          <p:cNvSpPr>
            <a:spLocks noGrp="1"/>
          </p:cNvSpPr>
          <p:nvPr>
            <p:ph type="title"/>
          </p:nvPr>
        </p:nvSpPr>
        <p:spPr/>
        <p:txBody>
          <a:bodyPr/>
          <a:lstStyle/>
          <a:p>
            <a:r>
              <a:rPr lang="en-US" dirty="0"/>
              <a:t>Level of Interoperability</a:t>
            </a:r>
          </a:p>
        </p:txBody>
      </p:sp>
      <p:pic>
        <p:nvPicPr>
          <p:cNvPr id="4" name="Picture 3"/>
          <p:cNvPicPr>
            <a:picLocks noChangeAspect="1"/>
          </p:cNvPicPr>
          <p:nvPr/>
        </p:nvPicPr>
        <p:blipFill>
          <a:blip r:embed="rId2"/>
          <a:stretch>
            <a:fillRect/>
          </a:stretch>
        </p:blipFill>
        <p:spPr>
          <a:xfrm>
            <a:off x="581025" y="855540"/>
            <a:ext cx="4233862" cy="5457585"/>
          </a:xfrm>
          <a:prstGeom prst="rect">
            <a:avLst/>
          </a:prstGeom>
        </p:spPr>
      </p:pic>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227639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2691798106"/>
              </p:ext>
            </p:extLst>
          </p:nvPr>
        </p:nvGraphicFramePr>
        <p:xfrm>
          <a:off x="2345741" y="842911"/>
          <a:ext cx="6175390" cy="4171364"/>
        </p:xfrm>
        <a:graphic>
          <a:graphicData uri="http://schemas.openxmlformats.org/drawingml/2006/table">
            <a:tbl>
              <a:tblPr firstRow="1" bandRow="1">
                <a:tableStyleId>{5C22544A-7EE6-4342-B048-85BDC9FD1C3A}</a:tableStyleId>
              </a:tblPr>
              <a:tblGrid>
                <a:gridCol w="1235078">
                  <a:extLst>
                    <a:ext uri="{9D8B030D-6E8A-4147-A177-3AD203B41FA5}">
                      <a16:colId xmlns:a16="http://schemas.microsoft.com/office/drawing/2014/main" val="2838199231"/>
                    </a:ext>
                  </a:extLst>
                </a:gridCol>
                <a:gridCol w="1235078">
                  <a:extLst>
                    <a:ext uri="{9D8B030D-6E8A-4147-A177-3AD203B41FA5}">
                      <a16:colId xmlns:a16="http://schemas.microsoft.com/office/drawing/2014/main" val="1903230622"/>
                    </a:ext>
                  </a:extLst>
                </a:gridCol>
                <a:gridCol w="1235078">
                  <a:extLst>
                    <a:ext uri="{9D8B030D-6E8A-4147-A177-3AD203B41FA5}">
                      <a16:colId xmlns:a16="http://schemas.microsoft.com/office/drawing/2014/main" val="2893135746"/>
                    </a:ext>
                  </a:extLst>
                </a:gridCol>
                <a:gridCol w="1235078">
                  <a:extLst>
                    <a:ext uri="{9D8B030D-6E8A-4147-A177-3AD203B41FA5}">
                      <a16:colId xmlns:a16="http://schemas.microsoft.com/office/drawing/2014/main" val="152601687"/>
                    </a:ext>
                  </a:extLst>
                </a:gridCol>
                <a:gridCol w="1235078">
                  <a:extLst>
                    <a:ext uri="{9D8B030D-6E8A-4147-A177-3AD203B41FA5}">
                      <a16:colId xmlns:a16="http://schemas.microsoft.com/office/drawing/2014/main" val="1933711330"/>
                    </a:ext>
                  </a:extLst>
                </a:gridCol>
              </a:tblGrid>
              <a:tr h="1042841">
                <a:tc>
                  <a:txBody>
                    <a:bodyPr/>
                    <a:lstStyle/>
                    <a:p>
                      <a:r>
                        <a:rPr lang="en-US" sz="1600" b="0" dirty="0">
                          <a:solidFill>
                            <a:schemeClr val="tx1"/>
                          </a:solidFill>
                        </a:rPr>
                        <a:t>Empirical Data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1600" dirty="0"/>
                    </a:p>
                  </a:txBody>
                  <a:tcPr>
                    <a:lnT w="12700" cap="flat" cmpd="sng" algn="ctr">
                      <a:solidFill>
                        <a:schemeClr val="tx1"/>
                      </a:solidFill>
                      <a:prstDash val="solid"/>
                      <a:round/>
                      <a:headEnd type="none" w="med" len="med"/>
                      <a:tailEnd type="none" w="med" len="med"/>
                    </a:lnT>
                    <a:noFill/>
                  </a:tcPr>
                </a:tc>
                <a:tc>
                  <a:txBody>
                    <a:bodyPr/>
                    <a:lstStyle/>
                    <a:p>
                      <a:endParaRPr lang="en-US" sz="1600" dirty="0"/>
                    </a:p>
                  </a:txBody>
                  <a:tcPr>
                    <a:lnT w="12700" cap="flat" cmpd="sng" algn="ctr">
                      <a:solidFill>
                        <a:schemeClr val="tx1"/>
                      </a:solidFill>
                      <a:prstDash val="solid"/>
                      <a:round/>
                      <a:headEnd type="none" w="med" len="med"/>
                      <a:tailEnd type="none" w="med" len="med"/>
                    </a:lnT>
                    <a:noFill/>
                  </a:tcPr>
                </a:tc>
                <a:tc>
                  <a:txBody>
                    <a:bodyPr/>
                    <a:lstStyle/>
                    <a:p>
                      <a:endParaRPr lang="en-US" sz="16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0472395"/>
                  </a:ext>
                </a:extLst>
              </a:tr>
              <a:tr h="1042841">
                <a:tc>
                  <a:txBody>
                    <a:bodyPr/>
                    <a:lstStyle/>
                    <a:p>
                      <a:r>
                        <a:rPr lang="en-US" sz="1600" b="0" dirty="0">
                          <a:solidFill>
                            <a:schemeClr val="tx1"/>
                          </a:solidFill>
                        </a:rPr>
                        <a:t>Simulation</a:t>
                      </a:r>
                      <a:r>
                        <a:rPr lang="en-US" sz="1600" b="0" baseline="0" dirty="0">
                          <a:solidFill>
                            <a:schemeClr val="tx1"/>
                          </a:solidFill>
                        </a:rPr>
                        <a:t> Data</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noFill/>
                  </a:tcPr>
                </a:tc>
                <a:tc>
                  <a:txBody>
                    <a:bodyPr/>
                    <a:lstStyle/>
                    <a:p>
                      <a:endParaRPr lang="en-US" sz="1600" dirty="0"/>
                    </a:p>
                  </a:txBody>
                  <a:tcPr>
                    <a:noFill/>
                  </a:tcPr>
                </a:tc>
                <a:tc>
                  <a:txBody>
                    <a:bodyPr/>
                    <a:lstStyle/>
                    <a:p>
                      <a:endParaRPr lang="en-US" sz="1600" dirty="0"/>
                    </a:p>
                  </a:txBody>
                  <a:tcPr>
                    <a:noFill/>
                  </a:tcPr>
                </a:tc>
                <a:tc>
                  <a:txBody>
                    <a:bodyPr/>
                    <a:lstStyle/>
                    <a:p>
                      <a:endParaRPr lang="en-US" sz="1600"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58266299"/>
                  </a:ext>
                </a:extLst>
              </a:tr>
              <a:tr h="1042841">
                <a:tc>
                  <a:txBody>
                    <a:bodyPr/>
                    <a:lstStyle/>
                    <a:p>
                      <a:r>
                        <a:rPr lang="en-US" sz="1600" b="0" dirty="0">
                          <a:solidFill>
                            <a:schemeClr val="tx1"/>
                          </a:solidFill>
                        </a:rPr>
                        <a:t>Theoretical</a:t>
                      </a:r>
                      <a:r>
                        <a:rPr lang="en-US" sz="1600" b="0" baseline="0" dirty="0">
                          <a:solidFill>
                            <a:schemeClr val="tx1"/>
                          </a:solidFill>
                        </a:rPr>
                        <a:t> Data</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noFill/>
                  </a:tcPr>
                </a:tc>
                <a:tc>
                  <a:txBody>
                    <a:bodyPr/>
                    <a:lstStyle/>
                    <a:p>
                      <a:endParaRPr lang="en-US" sz="1600" dirty="0"/>
                    </a:p>
                  </a:txBody>
                  <a:tcPr>
                    <a:noFill/>
                  </a:tcPr>
                </a:tc>
                <a:tc>
                  <a:txBody>
                    <a:bodyPr/>
                    <a:lstStyle/>
                    <a:p>
                      <a:endParaRPr lang="en-US" sz="1600" dirty="0"/>
                    </a:p>
                  </a:txBody>
                  <a:tcPr>
                    <a:noFill/>
                  </a:tcPr>
                </a:tc>
                <a:tc>
                  <a:txBody>
                    <a:bodyPr/>
                    <a:lstStyle/>
                    <a:p>
                      <a:endParaRPr lang="en-US" sz="1600"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77060047"/>
                  </a:ext>
                </a:extLst>
              </a:tr>
              <a:tr h="1042841">
                <a:tc>
                  <a:txBody>
                    <a:bodyPr/>
                    <a:lstStyle/>
                    <a:p>
                      <a:r>
                        <a:rPr lang="en-US" sz="1600" b="0" dirty="0">
                          <a:solidFill>
                            <a:schemeClr val="tx1"/>
                          </a:solidFill>
                        </a:rPr>
                        <a:t>SME Knowledge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sz="1600" dirty="0"/>
                    </a:p>
                  </a:txBody>
                  <a:tcPr>
                    <a:lnB w="12700" cap="flat" cmpd="sng" algn="ctr">
                      <a:solidFill>
                        <a:schemeClr val="tx1"/>
                      </a:solidFill>
                      <a:prstDash val="solid"/>
                      <a:round/>
                      <a:headEnd type="none" w="med" len="med"/>
                      <a:tailEnd type="none" w="med" len="med"/>
                    </a:lnB>
                    <a:noFill/>
                  </a:tcPr>
                </a:tc>
                <a:tc>
                  <a:txBody>
                    <a:bodyPr/>
                    <a:lstStyle/>
                    <a:p>
                      <a:endParaRPr lang="en-US" sz="1600" dirty="0"/>
                    </a:p>
                  </a:txBody>
                  <a:tcPr>
                    <a:lnB w="12700" cap="flat" cmpd="sng" algn="ctr">
                      <a:solidFill>
                        <a:schemeClr val="tx1"/>
                      </a:solidFill>
                      <a:prstDash val="solid"/>
                      <a:round/>
                      <a:headEnd type="none" w="med" len="med"/>
                      <a:tailEnd type="none" w="med" len="med"/>
                    </a:lnB>
                    <a:no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955299"/>
                  </a:ext>
                </a:extLst>
              </a:tr>
            </a:tbl>
          </a:graphicData>
        </a:graphic>
      </p:graphicFrame>
      <p:sp>
        <p:nvSpPr>
          <p:cNvPr id="75" name="Pie 74"/>
          <p:cNvSpPr/>
          <p:nvPr/>
        </p:nvSpPr>
        <p:spPr bwMode="auto">
          <a:xfrm>
            <a:off x="3738416" y="-3174670"/>
            <a:ext cx="9499912" cy="7971753"/>
          </a:xfrm>
          <a:prstGeom prst="pie">
            <a:avLst>
              <a:gd name="adj1" fmla="val 5388786"/>
              <a:gd name="adj2" fmla="val 10780436"/>
            </a:avLst>
          </a:prstGeom>
          <a:solidFill>
            <a:schemeClr val="tx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Title 2"/>
          <p:cNvSpPr>
            <a:spLocks noGrp="1"/>
          </p:cNvSpPr>
          <p:nvPr>
            <p:ph type="title"/>
          </p:nvPr>
        </p:nvSpPr>
        <p:spPr/>
        <p:txBody>
          <a:bodyPr/>
          <a:lstStyle/>
          <a:p>
            <a:r>
              <a:rPr lang="en-US" dirty="0"/>
              <a:t>Setting V&amp;V Boundaries on Intended Uses</a:t>
            </a:r>
          </a:p>
        </p:txBody>
      </p:sp>
      <p:sp>
        <p:nvSpPr>
          <p:cNvPr id="5" name="TextBox 4"/>
          <p:cNvSpPr txBox="1"/>
          <p:nvPr/>
        </p:nvSpPr>
        <p:spPr>
          <a:xfrm>
            <a:off x="1456930" y="631827"/>
            <a:ext cx="677108" cy="4173027"/>
          </a:xfrm>
          <a:prstGeom prst="rect">
            <a:avLst/>
          </a:prstGeom>
          <a:noFill/>
        </p:spPr>
        <p:txBody>
          <a:bodyPr vert="vert270" wrap="square" rtlCol="0">
            <a:spAutoFit/>
          </a:bodyPr>
          <a:lstStyle/>
          <a:p>
            <a:pPr algn="ctr"/>
            <a:r>
              <a:rPr lang="en-US" dirty="0"/>
              <a:t>Referent Quality</a:t>
            </a:r>
          </a:p>
        </p:txBody>
      </p:sp>
      <p:sp>
        <p:nvSpPr>
          <p:cNvPr id="6" name="TextBox 5"/>
          <p:cNvSpPr txBox="1"/>
          <p:nvPr/>
        </p:nvSpPr>
        <p:spPr>
          <a:xfrm>
            <a:off x="2960702" y="6263210"/>
            <a:ext cx="5272878" cy="584775"/>
          </a:xfrm>
          <a:prstGeom prst="rect">
            <a:avLst/>
          </a:prstGeom>
          <a:noFill/>
        </p:spPr>
        <p:txBody>
          <a:bodyPr vert="horz" wrap="square" rtlCol="0">
            <a:spAutoFit/>
          </a:bodyPr>
          <a:lstStyle/>
          <a:p>
            <a:pPr algn="ctr"/>
            <a:r>
              <a:rPr lang="en-US" dirty="0"/>
              <a:t>V&amp;V Rigor</a:t>
            </a:r>
          </a:p>
        </p:txBody>
      </p:sp>
      <p:sp>
        <p:nvSpPr>
          <p:cNvPr id="7" name="TextBox 6"/>
          <p:cNvSpPr txBox="1"/>
          <p:nvPr/>
        </p:nvSpPr>
        <p:spPr>
          <a:xfrm rot="18826653">
            <a:off x="2763553" y="5257742"/>
            <a:ext cx="1860436" cy="584775"/>
          </a:xfrm>
          <a:prstGeom prst="rect">
            <a:avLst/>
          </a:prstGeom>
          <a:noFill/>
        </p:spPr>
        <p:txBody>
          <a:bodyPr wrap="square" rtlCol="0">
            <a:spAutoFit/>
          </a:bodyPr>
          <a:lstStyle/>
          <a:p>
            <a:r>
              <a:rPr lang="en-US" sz="1600" dirty="0"/>
              <a:t>SME Recommendation</a:t>
            </a:r>
          </a:p>
        </p:txBody>
      </p:sp>
      <p:sp>
        <p:nvSpPr>
          <p:cNvPr id="31" name="TextBox 30"/>
          <p:cNvSpPr txBox="1"/>
          <p:nvPr/>
        </p:nvSpPr>
        <p:spPr>
          <a:xfrm rot="18756469">
            <a:off x="3918254" y="5341303"/>
            <a:ext cx="1860436" cy="338554"/>
          </a:xfrm>
          <a:prstGeom prst="rect">
            <a:avLst/>
          </a:prstGeom>
          <a:noFill/>
        </p:spPr>
        <p:txBody>
          <a:bodyPr wrap="square" rtlCol="0">
            <a:spAutoFit/>
          </a:bodyPr>
          <a:lstStyle/>
          <a:p>
            <a:r>
              <a:rPr lang="en-US" sz="1600" dirty="0"/>
              <a:t>Verification</a:t>
            </a:r>
          </a:p>
        </p:txBody>
      </p:sp>
      <p:sp>
        <p:nvSpPr>
          <p:cNvPr id="32" name="TextBox 31"/>
          <p:cNvSpPr txBox="1"/>
          <p:nvPr/>
        </p:nvSpPr>
        <p:spPr>
          <a:xfrm rot="18663273">
            <a:off x="5165554" y="5354419"/>
            <a:ext cx="1860436" cy="338554"/>
          </a:xfrm>
          <a:prstGeom prst="rect">
            <a:avLst/>
          </a:prstGeom>
          <a:noFill/>
        </p:spPr>
        <p:txBody>
          <a:bodyPr wrap="square" rtlCol="0">
            <a:spAutoFit/>
          </a:bodyPr>
          <a:lstStyle/>
          <a:p>
            <a:r>
              <a:rPr lang="en-US" sz="1600" dirty="0"/>
              <a:t>Certification</a:t>
            </a:r>
          </a:p>
        </p:txBody>
      </p:sp>
      <p:sp>
        <p:nvSpPr>
          <p:cNvPr id="33" name="TextBox 32"/>
          <p:cNvSpPr txBox="1"/>
          <p:nvPr/>
        </p:nvSpPr>
        <p:spPr>
          <a:xfrm rot="18688132">
            <a:off x="6347943" y="5350902"/>
            <a:ext cx="1860436" cy="338554"/>
          </a:xfrm>
          <a:prstGeom prst="rect">
            <a:avLst/>
          </a:prstGeom>
          <a:noFill/>
        </p:spPr>
        <p:txBody>
          <a:bodyPr wrap="square" rtlCol="0">
            <a:spAutoFit/>
          </a:bodyPr>
          <a:lstStyle/>
          <a:p>
            <a:r>
              <a:rPr lang="en-US" sz="1600" dirty="0"/>
              <a:t>Validation</a:t>
            </a:r>
          </a:p>
        </p:txBody>
      </p:sp>
      <p:sp>
        <p:nvSpPr>
          <p:cNvPr id="35" name="TextBox 34"/>
          <p:cNvSpPr txBox="1"/>
          <p:nvPr/>
        </p:nvSpPr>
        <p:spPr>
          <a:xfrm>
            <a:off x="8535540" y="4181586"/>
            <a:ext cx="1562793" cy="584775"/>
          </a:xfrm>
          <a:prstGeom prst="rect">
            <a:avLst/>
          </a:prstGeom>
          <a:noFill/>
          <a:ln>
            <a:noFill/>
          </a:ln>
        </p:spPr>
        <p:txBody>
          <a:bodyPr wrap="square" rtlCol="0">
            <a:spAutoFit/>
          </a:bodyPr>
          <a:lstStyle/>
          <a:p>
            <a:r>
              <a:rPr lang="en-US" sz="1600" dirty="0"/>
              <a:t>Developmental Engineering</a:t>
            </a:r>
          </a:p>
        </p:txBody>
      </p:sp>
      <p:sp>
        <p:nvSpPr>
          <p:cNvPr id="37" name="TextBox 36"/>
          <p:cNvSpPr txBox="1"/>
          <p:nvPr/>
        </p:nvSpPr>
        <p:spPr>
          <a:xfrm>
            <a:off x="8504995" y="4766361"/>
            <a:ext cx="2972771" cy="338554"/>
          </a:xfrm>
          <a:prstGeom prst="rect">
            <a:avLst/>
          </a:prstGeom>
          <a:noFill/>
          <a:ln>
            <a:noFill/>
          </a:ln>
        </p:spPr>
        <p:txBody>
          <a:bodyPr wrap="square" rtlCol="0">
            <a:spAutoFit/>
          </a:bodyPr>
          <a:lstStyle/>
          <a:p>
            <a:r>
              <a:rPr lang="en-US" sz="1600" dirty="0"/>
              <a:t>Concept Evaluation</a:t>
            </a:r>
          </a:p>
        </p:txBody>
      </p:sp>
      <p:cxnSp>
        <p:nvCxnSpPr>
          <p:cNvPr id="61" name="Straight Connector 60"/>
          <p:cNvCxnSpPr/>
          <p:nvPr/>
        </p:nvCxnSpPr>
        <p:spPr bwMode="auto">
          <a:xfrm rot="2700000">
            <a:off x="7874995" y="4747084"/>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2" name="Straight Connector 61"/>
          <p:cNvCxnSpPr/>
          <p:nvPr/>
        </p:nvCxnSpPr>
        <p:spPr bwMode="auto">
          <a:xfrm rot="2700000">
            <a:off x="6655792" y="4734113"/>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3" name="Straight Connector 62"/>
          <p:cNvCxnSpPr/>
          <p:nvPr/>
        </p:nvCxnSpPr>
        <p:spPr bwMode="auto">
          <a:xfrm rot="2700000">
            <a:off x="5358765" y="4740592"/>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4" name="Straight Connector 63"/>
          <p:cNvCxnSpPr/>
          <p:nvPr/>
        </p:nvCxnSpPr>
        <p:spPr bwMode="auto">
          <a:xfrm rot="2700000">
            <a:off x="4178468" y="4727631"/>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1" name="Pie 70"/>
          <p:cNvSpPr/>
          <p:nvPr/>
        </p:nvSpPr>
        <p:spPr bwMode="auto">
          <a:xfrm>
            <a:off x="4720965" y="-2446077"/>
            <a:ext cx="7534729" cy="6504689"/>
          </a:xfrm>
          <a:prstGeom prst="pie">
            <a:avLst>
              <a:gd name="adj1" fmla="val 5388786"/>
              <a:gd name="adj2" fmla="val 10780436"/>
            </a:avLst>
          </a:prstGeom>
          <a:solidFill>
            <a:schemeClr val="tx2">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2" name="Pie 71"/>
          <p:cNvSpPr/>
          <p:nvPr/>
        </p:nvSpPr>
        <p:spPr bwMode="auto">
          <a:xfrm>
            <a:off x="5662173" y="-1586486"/>
            <a:ext cx="5674011" cy="4854191"/>
          </a:xfrm>
          <a:prstGeom prst="pie">
            <a:avLst>
              <a:gd name="adj1" fmla="val 5388786"/>
              <a:gd name="adj2" fmla="val 10837097"/>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3" name="Pie 72"/>
          <p:cNvSpPr/>
          <p:nvPr/>
        </p:nvSpPr>
        <p:spPr bwMode="auto">
          <a:xfrm>
            <a:off x="6655792" y="-1050839"/>
            <a:ext cx="3664620" cy="3744915"/>
          </a:xfrm>
          <a:prstGeom prst="pie">
            <a:avLst>
              <a:gd name="adj1" fmla="val 5388786"/>
              <a:gd name="adj2" fmla="val 10803354"/>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4" name="Pie 73"/>
          <p:cNvSpPr/>
          <p:nvPr/>
        </p:nvSpPr>
        <p:spPr bwMode="auto">
          <a:xfrm>
            <a:off x="7301002" y="-335099"/>
            <a:ext cx="2396354" cy="2354358"/>
          </a:xfrm>
          <a:prstGeom prst="pie">
            <a:avLst>
              <a:gd name="adj1" fmla="val 5388786"/>
              <a:gd name="adj2" fmla="val 10827726"/>
            </a:avLst>
          </a:prstGeom>
          <a:solidFill>
            <a:schemeClr val="tx2">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0" name="TextBox 39"/>
          <p:cNvSpPr txBox="1"/>
          <p:nvPr/>
        </p:nvSpPr>
        <p:spPr>
          <a:xfrm>
            <a:off x="8521131" y="1115114"/>
            <a:ext cx="1231842" cy="594668"/>
          </a:xfrm>
          <a:prstGeom prst="rect">
            <a:avLst/>
          </a:prstGeom>
          <a:noFill/>
          <a:ln>
            <a:noFill/>
          </a:ln>
        </p:spPr>
        <p:txBody>
          <a:bodyPr wrap="square" rtlCol="0">
            <a:spAutoFit/>
          </a:bodyPr>
          <a:lstStyle/>
          <a:p>
            <a:r>
              <a:rPr lang="en-US" sz="1600" dirty="0"/>
              <a:t>Operational Support</a:t>
            </a:r>
          </a:p>
        </p:txBody>
      </p:sp>
      <p:sp>
        <p:nvSpPr>
          <p:cNvPr id="39" name="TextBox 38"/>
          <p:cNvSpPr txBox="1"/>
          <p:nvPr/>
        </p:nvSpPr>
        <p:spPr>
          <a:xfrm>
            <a:off x="8521131" y="2186577"/>
            <a:ext cx="1377143" cy="338554"/>
          </a:xfrm>
          <a:prstGeom prst="rect">
            <a:avLst/>
          </a:prstGeom>
          <a:noFill/>
          <a:ln>
            <a:noFill/>
          </a:ln>
        </p:spPr>
        <p:txBody>
          <a:bodyPr wrap="square" rtlCol="0">
            <a:spAutoFit/>
          </a:bodyPr>
          <a:lstStyle/>
          <a:p>
            <a:r>
              <a:rPr lang="en-US" sz="1600" dirty="0"/>
              <a:t>Assessment</a:t>
            </a:r>
          </a:p>
        </p:txBody>
      </p:sp>
      <p:sp>
        <p:nvSpPr>
          <p:cNvPr id="38" name="TextBox 37"/>
          <p:cNvSpPr txBox="1"/>
          <p:nvPr/>
        </p:nvSpPr>
        <p:spPr>
          <a:xfrm>
            <a:off x="8521131" y="2719520"/>
            <a:ext cx="1472851" cy="584775"/>
          </a:xfrm>
          <a:prstGeom prst="rect">
            <a:avLst/>
          </a:prstGeom>
          <a:noFill/>
          <a:ln>
            <a:noFill/>
          </a:ln>
        </p:spPr>
        <p:txBody>
          <a:bodyPr wrap="square" rtlCol="0">
            <a:spAutoFit/>
          </a:bodyPr>
          <a:lstStyle/>
          <a:p>
            <a:r>
              <a:rPr lang="en-US" sz="1600" dirty="0"/>
              <a:t>Testing and Verification</a:t>
            </a:r>
          </a:p>
        </p:txBody>
      </p:sp>
      <p:sp>
        <p:nvSpPr>
          <p:cNvPr id="36" name="TextBox 35"/>
          <p:cNvSpPr txBox="1"/>
          <p:nvPr/>
        </p:nvSpPr>
        <p:spPr>
          <a:xfrm>
            <a:off x="8525547" y="3510694"/>
            <a:ext cx="978133" cy="338554"/>
          </a:xfrm>
          <a:prstGeom prst="rect">
            <a:avLst/>
          </a:prstGeom>
          <a:noFill/>
          <a:ln>
            <a:noFill/>
          </a:ln>
        </p:spPr>
        <p:txBody>
          <a:bodyPr wrap="square" rtlCol="0">
            <a:spAutoFit/>
          </a:bodyPr>
          <a:lstStyle/>
          <a:p>
            <a:r>
              <a:rPr lang="en-US" sz="1600" dirty="0"/>
              <a:t>Training</a:t>
            </a:r>
          </a:p>
        </p:txBody>
      </p:sp>
      <p:cxnSp>
        <p:nvCxnSpPr>
          <p:cNvPr id="76" name="Straight Connector 75"/>
          <p:cNvCxnSpPr/>
          <p:nvPr/>
        </p:nvCxnSpPr>
        <p:spPr bwMode="auto">
          <a:xfrm flipH="1">
            <a:off x="8448561" y="2003600"/>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8" name="Straight Connector 77"/>
          <p:cNvCxnSpPr/>
          <p:nvPr/>
        </p:nvCxnSpPr>
        <p:spPr bwMode="auto">
          <a:xfrm flipH="1">
            <a:off x="8487187" y="2674197"/>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9" name="Straight Connector 78"/>
          <p:cNvCxnSpPr/>
          <p:nvPr/>
        </p:nvCxnSpPr>
        <p:spPr bwMode="auto">
          <a:xfrm flipH="1">
            <a:off x="8521131" y="3288641"/>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0" name="Straight Connector 79"/>
          <p:cNvCxnSpPr/>
          <p:nvPr/>
        </p:nvCxnSpPr>
        <p:spPr bwMode="auto">
          <a:xfrm flipH="1">
            <a:off x="8525523" y="4058347"/>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1" name="Straight Connector 80"/>
          <p:cNvCxnSpPr/>
          <p:nvPr/>
        </p:nvCxnSpPr>
        <p:spPr bwMode="auto">
          <a:xfrm flipH="1">
            <a:off x="8512636" y="4795953"/>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82" name="TextBox 81"/>
          <p:cNvSpPr txBox="1"/>
          <p:nvPr/>
        </p:nvSpPr>
        <p:spPr>
          <a:xfrm rot="16200000">
            <a:off x="8678411" y="2425953"/>
            <a:ext cx="4517598" cy="584775"/>
          </a:xfrm>
          <a:prstGeom prst="rect">
            <a:avLst/>
          </a:prstGeom>
          <a:noFill/>
        </p:spPr>
        <p:txBody>
          <a:bodyPr vert="horz" wrap="square" rtlCol="0">
            <a:spAutoFit/>
          </a:bodyPr>
          <a:lstStyle/>
          <a:p>
            <a:pPr algn="ctr"/>
            <a:r>
              <a:rPr lang="en-US" dirty="0"/>
              <a:t>Intended Uses</a:t>
            </a:r>
          </a:p>
        </p:txBody>
      </p:sp>
      <p:sp>
        <p:nvSpPr>
          <p:cNvPr id="3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76838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Verification and Validation Composite Model</a:t>
            </a:r>
          </a:p>
        </p:txBody>
      </p:sp>
      <p:sp>
        <p:nvSpPr>
          <p:cNvPr id="4" name="Content Placeholder 2"/>
          <p:cNvSpPr txBox="1">
            <a:spLocks/>
          </p:cNvSpPr>
          <p:nvPr/>
        </p:nvSpPr>
        <p:spPr bwMode="auto">
          <a:xfrm>
            <a:off x="523780" y="737732"/>
            <a:ext cx="5530361" cy="552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defRPr>
                <a:solidFill>
                  <a:schemeClr val="tx1"/>
                </a:solidFill>
                <a:latin typeface="Arial" panose="020B0604020202020204" pitchFamily="34" charset="0"/>
              </a:defRPr>
            </a:lvl1pPr>
            <a:lvl2pPr marL="628650" indent="-22860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buFont typeface="Wingdings" panose="05000000000000000000" pitchFamily="2" charset="2"/>
              <a:buChar char="Ø"/>
            </a:pPr>
            <a:r>
              <a:rPr lang="en-US" altLang="en-US" sz="1800" dirty="0">
                <a:latin typeface="Arial Narrow" panose="020B0606020202030204" pitchFamily="34" charset="0"/>
                <a:ea typeface="Tahoma" panose="020B0604030504040204" pitchFamily="34" charset="0"/>
                <a:cs typeface="Tahoma" panose="020B0604030504040204" pitchFamily="34" charset="0"/>
              </a:rPr>
              <a:t>Plan the V&amp;V Effort</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Develop the V&amp;V Approach</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Identify the V&amp;V Resources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Build the V&amp;V Schedule</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Estimate the V&amp;V Costs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Prepare the V&amp;V Plan</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Execute &amp; Evolve the V&amp;V Plan</a:t>
            </a:r>
          </a:p>
          <a:p>
            <a:pPr eaLnBrk="1" hangingPunct="1">
              <a:spcBef>
                <a:spcPts val="0"/>
              </a:spcBef>
              <a:buFont typeface="Wingdings" panose="05000000000000000000" pitchFamily="2" charset="2"/>
              <a:buChar char="Ø"/>
            </a:pPr>
            <a:r>
              <a:rPr lang="en-US" altLang="en-US" sz="1800" dirty="0">
                <a:latin typeface="Arial Narrow" panose="020B0606020202030204" pitchFamily="34" charset="0"/>
                <a:ea typeface="Tahoma" panose="020B0604030504040204" pitchFamily="34" charset="0"/>
                <a:cs typeface="Tahoma" panose="020B0604030504040204" pitchFamily="34" charset="0"/>
              </a:rPr>
              <a:t>Apply Relevant Historical Information</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Collect &amp; Analyze Developer Accounts of Simulation Capabilities &amp; Limitations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Collect &amp; Analyze the V&amp;V and Testing Histories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Collect &amp; Analyze Prior Use History</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Integrate &amp; Employ the Historical Evidence</a:t>
            </a:r>
          </a:p>
          <a:p>
            <a:pPr eaLnBrk="1" hangingPunct="1">
              <a:spcBef>
                <a:spcPts val="0"/>
              </a:spcBef>
              <a:buFont typeface="Wingdings" panose="05000000000000000000" pitchFamily="2" charset="2"/>
              <a:buChar char="Ø"/>
            </a:pPr>
            <a:r>
              <a:rPr lang="en-US" altLang="en-US" sz="1800" dirty="0">
                <a:latin typeface="Arial Narrow" panose="020B0606020202030204" pitchFamily="34" charset="0"/>
                <a:ea typeface="Tahoma" panose="020B0604030504040204" pitchFamily="34" charset="0"/>
                <a:cs typeface="Tahoma" panose="020B0604030504040204" pitchFamily="34" charset="0"/>
              </a:rPr>
              <a:t>Verify &amp; Validate the Simulation Conceptual Model</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Simulation Conceptual Model</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Validate the Simulation Conceptual Model</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&amp; Validate Available Scenarios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Integrate &amp; Employ the Conceptual Model V&amp;V Evidence</a:t>
            </a:r>
          </a:p>
          <a:p>
            <a:pPr eaLnBrk="1" hangingPunct="1">
              <a:spcBef>
                <a:spcPts val="0"/>
              </a:spcBef>
              <a:buFont typeface="Wingdings" panose="05000000000000000000" pitchFamily="2" charset="2"/>
              <a:buChar char="Ø"/>
            </a:pPr>
            <a:r>
              <a:rPr lang="en-US" altLang="en-US" sz="1800" dirty="0">
                <a:latin typeface="Arial Narrow" panose="020B0606020202030204" pitchFamily="34" charset="0"/>
                <a:ea typeface="Tahoma" panose="020B0604030504040204" pitchFamily="34" charset="0"/>
                <a:cs typeface="Tahoma" panose="020B0604030504040204" pitchFamily="34" charset="0"/>
              </a:rPr>
              <a:t>Perform Supplemental Verification</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Determine the Scope of Supplemental Verification Needed</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Simulation Design Products</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Simulation Object Code</a:t>
            </a:r>
          </a:p>
          <a:p>
            <a:pPr marL="685800" lvl="1"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Simulation Executable</a:t>
            </a:r>
          </a:p>
        </p:txBody>
      </p:sp>
      <p:sp>
        <p:nvSpPr>
          <p:cNvPr id="5" name="Content Placeholder 3"/>
          <p:cNvSpPr txBox="1">
            <a:spLocks/>
          </p:cNvSpPr>
          <p:nvPr/>
        </p:nvSpPr>
        <p:spPr bwMode="auto">
          <a:xfrm>
            <a:off x="6054141" y="841248"/>
            <a:ext cx="5934809" cy="4893163"/>
          </a:xfrm>
          <a:prstGeom prst="rect">
            <a:avLst/>
          </a:prstGeom>
          <a:noFill/>
          <a:ln w="9525">
            <a:noFill/>
            <a:miter lim="800000"/>
            <a:headEnd/>
            <a:tailEnd/>
          </a:ln>
        </p:spPr>
        <p:txBody>
          <a:bodyPr>
            <a:noAutofit/>
          </a:bodyPr>
          <a:lstStyle/>
          <a:p>
            <a:pPr marL="685800" lvl="1" indent="-228600"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Development Products against the Simulation Conceptual Model</a:t>
            </a:r>
          </a:p>
          <a:p>
            <a:pPr marL="685800" lvl="1" indent="-228600" eaLnBrk="1" hangingPunct="1">
              <a:spcBef>
                <a:spcPts val="0"/>
              </a:spcBef>
              <a:buFont typeface="Wingdings" panose="05000000000000000000" pitchFamily="2" charset="2"/>
              <a:buChar char="§"/>
            </a:pPr>
            <a:r>
              <a:rPr lang="en-US" altLang="en-US" sz="1600" dirty="0">
                <a:latin typeface="Arial Narrow" panose="020B0606020202030204" pitchFamily="34" charset="0"/>
                <a:ea typeface="Tahoma" panose="020B0604030504040204" pitchFamily="34" charset="0"/>
                <a:cs typeface="Tahoma" panose="020B0604030504040204" pitchFamily="34" charset="0"/>
              </a:rPr>
              <a:t>Verify the Development Products for Standards Compliance</a:t>
            </a:r>
          </a:p>
          <a:p>
            <a:pPr marL="285750" indent="-285750" defTabSz="457200" eaLnBrk="1" hangingPunct="1">
              <a:spcBef>
                <a:spcPts val="0"/>
              </a:spcBef>
              <a:buFont typeface="Wingdings" panose="05000000000000000000" pitchFamily="2" charset="2"/>
              <a:buChar char="Ø"/>
              <a:defRPr/>
            </a:pPr>
            <a:r>
              <a:rPr lang="en-US" sz="1800" dirty="0">
                <a:latin typeface="Arial Narrow" panose="020B0606020202030204" pitchFamily="34" charset="0"/>
                <a:ea typeface="Tahoma" panose="020B0604030504040204" pitchFamily="34" charset="0"/>
                <a:cs typeface="Tahoma" panose="020B0604030504040204" pitchFamily="34" charset="0"/>
              </a:rPr>
              <a:t>Apply the Verification Products to Validation</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Infer the Simulation Capabilities from the Verification Products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Infer the Simulation Limitations from the Verification Products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Infer the Information Gaps from the Verification Products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Employ the Verification Evidence</a:t>
            </a:r>
          </a:p>
          <a:p>
            <a:pPr marL="285750" indent="-285750" defTabSz="457200" eaLnBrk="1" hangingPunct="1">
              <a:spcBef>
                <a:spcPts val="0"/>
              </a:spcBef>
              <a:buFont typeface="Wingdings" panose="05000000000000000000" pitchFamily="2" charset="2"/>
              <a:buChar char="Ø"/>
              <a:defRPr/>
            </a:pPr>
            <a:r>
              <a:rPr lang="en-US" sz="1800" dirty="0">
                <a:latin typeface="Arial Narrow" panose="020B0606020202030204" pitchFamily="34" charset="0"/>
                <a:ea typeface="Tahoma" panose="020B0604030504040204" pitchFamily="34" charset="0"/>
                <a:cs typeface="Tahoma" panose="020B0604030504040204" pitchFamily="34" charset="0"/>
              </a:rPr>
              <a:t>Verify &amp; Validate the Data &amp; Knowledge Sets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Identify the Data &amp; Knowledge Sources &amp; Their Pedigrees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Verify the Data &amp; Knowledge Sets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Validate Data &amp; Knowledge Sets Where Needed</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Integrate &amp; Employ the Data &amp; Knowledge V&amp;V Evidence</a:t>
            </a:r>
          </a:p>
          <a:p>
            <a:pPr marL="285750" indent="-285750" defTabSz="457200" eaLnBrk="1" hangingPunct="1">
              <a:spcBef>
                <a:spcPts val="0"/>
              </a:spcBef>
              <a:buFont typeface="Wingdings" panose="05000000000000000000" pitchFamily="2" charset="2"/>
              <a:buChar char="Ø"/>
              <a:defRPr/>
            </a:pPr>
            <a:r>
              <a:rPr lang="en-US" sz="1800" dirty="0">
                <a:latin typeface="Arial Narrow" panose="020B0606020202030204" pitchFamily="34" charset="0"/>
                <a:ea typeface="Tahoma" panose="020B0604030504040204" pitchFamily="34" charset="0"/>
                <a:cs typeface="Tahoma" panose="020B0604030504040204" pitchFamily="34" charset="0"/>
              </a:rPr>
              <a:t>Validate Simulation Results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Leverage Developer Test Results for Results Validation</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Derive Results Validation Test Scenarios</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Plan for Results Validation</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Collect Simulation Output for Results Validation</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Integrate &amp; Employ the Validation Testing Results</a:t>
            </a:r>
          </a:p>
          <a:p>
            <a:pPr marL="285750" indent="-285750" defTabSz="457200" eaLnBrk="1" hangingPunct="1">
              <a:spcBef>
                <a:spcPts val="0"/>
              </a:spcBef>
              <a:buFont typeface="Wingdings" panose="05000000000000000000" pitchFamily="2" charset="2"/>
              <a:buChar char="Ø"/>
              <a:defRPr/>
            </a:pPr>
            <a:r>
              <a:rPr lang="en-US" sz="1800" dirty="0">
                <a:latin typeface="Arial Narrow" panose="020B0606020202030204" pitchFamily="34" charset="0"/>
                <a:ea typeface="Tahoma" panose="020B0604030504040204" pitchFamily="34" charset="0"/>
                <a:cs typeface="Tahoma" panose="020B0604030504040204" pitchFamily="34" charset="0"/>
              </a:rPr>
              <a:t>Integrate the V&amp;V Evidence</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Integrate the V&amp;V Evidence</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Prepare the V&amp;V Report</a:t>
            </a:r>
          </a:p>
          <a:p>
            <a:pPr marL="685800" lvl="1" indent="-228600" defTabSz="457200" eaLnBrk="1" hangingPunct="1">
              <a:spcBef>
                <a:spcPts val="0"/>
              </a:spcBef>
              <a:buFont typeface="Wingdings" panose="05000000000000000000" pitchFamily="2" charset="2"/>
              <a:buChar char="§"/>
              <a:defRPr/>
            </a:pPr>
            <a:r>
              <a:rPr lang="en-US" sz="1600" dirty="0">
                <a:latin typeface="Arial Narrow" panose="020B0606020202030204" pitchFamily="34" charset="0"/>
                <a:ea typeface="Tahoma" panose="020B0604030504040204" pitchFamily="34" charset="0"/>
                <a:cs typeface="Tahoma" panose="020B0604030504040204" pitchFamily="34" charset="0"/>
              </a:rPr>
              <a:t>Support Any Archival of the V&amp;V Products</a:t>
            </a:r>
          </a:p>
        </p:txBody>
      </p:sp>
      <p:sp>
        <p:nvSpPr>
          <p:cNvPr id="6" name="Rectangle 5"/>
          <p:cNvSpPr/>
          <p:nvPr/>
        </p:nvSpPr>
        <p:spPr>
          <a:xfrm>
            <a:off x="4877009" y="6554813"/>
            <a:ext cx="973343" cy="246221"/>
          </a:xfrm>
          <a:prstGeom prst="rect">
            <a:avLst/>
          </a:prstGeom>
        </p:spPr>
        <p:txBody>
          <a:bodyPr wrap="none">
            <a:spAutoFit/>
          </a:bodyPr>
          <a:lstStyle/>
          <a:p>
            <a:r>
              <a:rPr lang="en-US" sz="1000" dirty="0"/>
              <a:t>[NATO, 2012]</a:t>
            </a:r>
          </a:p>
        </p:txBody>
      </p:sp>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92277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Tailoring the VV&amp;A Processes</a:t>
            </a:r>
          </a:p>
        </p:txBody>
      </p:sp>
      <p:sp>
        <p:nvSpPr>
          <p:cNvPr id="12" name="Text Placeholder 11"/>
          <p:cNvSpPr>
            <a:spLocks noGrp="1"/>
          </p:cNvSpPr>
          <p:nvPr>
            <p:ph type="body" sz="quarter" idx="12"/>
          </p:nvPr>
        </p:nvSpPr>
        <p:spPr>
          <a:xfrm>
            <a:off x="6115665" y="795129"/>
            <a:ext cx="5948514" cy="5428689"/>
          </a:xfrm>
        </p:spPr>
        <p:txBody>
          <a:bodyPr/>
          <a:lstStyle/>
          <a:p>
            <a:r>
              <a:rPr lang="en-US" sz="2400" dirty="0">
                <a:latin typeface="+mn-lt"/>
              </a:rPr>
              <a:t>Every VV&amp;A problem is differs in</a:t>
            </a:r>
          </a:p>
          <a:p>
            <a:pPr lvl="1"/>
            <a:r>
              <a:rPr lang="en-US" sz="2000" dirty="0">
                <a:latin typeface="+mn-lt"/>
              </a:rPr>
              <a:t>Uses of simulations</a:t>
            </a:r>
          </a:p>
          <a:p>
            <a:pPr lvl="2">
              <a:buClrTx/>
              <a:buSzPct val="75000"/>
              <a:buFont typeface="Wingdings" panose="05000000000000000000" pitchFamily="2" charset="2"/>
              <a:buChar char="v"/>
            </a:pPr>
            <a:r>
              <a:rPr lang="en-US" sz="1800" dirty="0">
                <a:latin typeface="+mn-lt"/>
              </a:rPr>
              <a:t>M&amp;S requirements</a:t>
            </a:r>
          </a:p>
          <a:p>
            <a:pPr lvl="2">
              <a:buClrTx/>
              <a:buSzPct val="75000"/>
              <a:buFont typeface="Wingdings" panose="05000000000000000000" pitchFamily="2" charset="2"/>
              <a:buChar char="v"/>
            </a:pPr>
            <a:r>
              <a:rPr lang="en-US" sz="1800" dirty="0">
                <a:latin typeface="+mn-lt"/>
              </a:rPr>
              <a:t>Tolerable use risks</a:t>
            </a:r>
          </a:p>
          <a:p>
            <a:pPr lvl="1"/>
            <a:r>
              <a:rPr lang="en-US" sz="2000" dirty="0">
                <a:latin typeface="+mn-lt"/>
              </a:rPr>
              <a:t>Resource constraints</a:t>
            </a:r>
          </a:p>
          <a:p>
            <a:pPr lvl="2">
              <a:buClrTx/>
              <a:buSzPct val="75000"/>
              <a:buFont typeface="Wingdings" panose="05000000000000000000" pitchFamily="2" charset="2"/>
              <a:buChar char="v"/>
            </a:pPr>
            <a:r>
              <a:rPr lang="en-US" sz="1800" dirty="0">
                <a:latin typeface="+mn-lt"/>
              </a:rPr>
              <a:t>Available information</a:t>
            </a:r>
          </a:p>
          <a:p>
            <a:pPr lvl="2">
              <a:buClrTx/>
              <a:buSzPct val="75000"/>
              <a:buFont typeface="Wingdings" panose="05000000000000000000" pitchFamily="2" charset="2"/>
              <a:buChar char="v"/>
            </a:pPr>
            <a:r>
              <a:rPr lang="en-US" sz="1800" dirty="0">
                <a:latin typeface="+mn-lt"/>
              </a:rPr>
              <a:t>People &amp; skills</a:t>
            </a:r>
          </a:p>
          <a:p>
            <a:pPr lvl="2">
              <a:buClrTx/>
              <a:buSzPct val="75000"/>
              <a:buFont typeface="Wingdings" panose="05000000000000000000" pitchFamily="2" charset="2"/>
              <a:buChar char="v"/>
            </a:pPr>
            <a:r>
              <a:rPr lang="en-US" sz="1800" dirty="0">
                <a:latin typeface="+mn-lt"/>
              </a:rPr>
              <a:t>Funding</a:t>
            </a:r>
          </a:p>
          <a:p>
            <a:pPr lvl="2">
              <a:buClrTx/>
              <a:buSzPct val="75000"/>
              <a:buFont typeface="Wingdings" panose="05000000000000000000" pitchFamily="2" charset="2"/>
              <a:buChar char="v"/>
            </a:pPr>
            <a:r>
              <a:rPr lang="en-US" sz="1800" dirty="0">
                <a:latin typeface="+mn-lt"/>
              </a:rPr>
              <a:t>Time</a:t>
            </a:r>
          </a:p>
          <a:p>
            <a:pPr lvl="1"/>
            <a:r>
              <a:rPr lang="en-US" sz="2000" dirty="0">
                <a:latin typeface="+mn-lt"/>
              </a:rPr>
              <a:t>When VV&amp;A starts in the simulation life cycle</a:t>
            </a:r>
          </a:p>
          <a:p>
            <a:r>
              <a:rPr lang="en-US" sz="2400" dirty="0">
                <a:latin typeface="+mn-lt"/>
              </a:rPr>
              <a:t>No single set of VV&amp;A activities &amp; tasks can efficiently accommodate all of these differences.</a:t>
            </a:r>
          </a:p>
        </p:txBody>
      </p:sp>
      <p:graphicFrame>
        <p:nvGraphicFramePr>
          <p:cNvPr id="5" name="Diagram 4"/>
          <p:cNvGraphicFramePr/>
          <p:nvPr>
            <p:extLst>
              <p:ext uri="{D42A27DB-BD31-4B8C-83A1-F6EECF244321}">
                <p14:modId xmlns:p14="http://schemas.microsoft.com/office/powerpoint/2010/main" val="3222290422"/>
              </p:ext>
            </p:extLst>
          </p:nvPr>
        </p:nvGraphicFramePr>
        <p:xfrm>
          <a:off x="194595" y="904568"/>
          <a:ext cx="5921070" cy="540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1739716" y="3608439"/>
            <a:ext cx="184731" cy="584775"/>
          </a:xfrm>
          <a:prstGeom prst="rect">
            <a:avLst/>
          </a:prstGeom>
          <a:noFill/>
        </p:spPr>
        <p:txBody>
          <a:bodyPr wrap="none" rtlCol="0">
            <a:spAutoFit/>
          </a:bodyPr>
          <a:lstStyle/>
          <a:p>
            <a:endParaRPr lang="en-US" dirty="0"/>
          </a:p>
        </p:txBody>
      </p:sp>
      <p:sp>
        <p:nvSpPr>
          <p:cNvPr id="7" name="Slide Number Placeholder 1">
            <a:extLst>
              <a:ext uri="{FF2B5EF4-FFF2-40B4-BE49-F238E27FC236}">
                <a16:creationId xmlns:a16="http://schemas.microsoft.com/office/drawing/2014/main" id="{840F87FD-6294-41EF-B2D4-2E2EBB6F2E69}"/>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16</a:t>
            </a:fld>
            <a:endParaRPr lang="en-US" sz="1400" dirty="0"/>
          </a:p>
        </p:txBody>
      </p:sp>
    </p:spTree>
    <p:extLst>
      <p:ext uri="{BB962C8B-B14F-4D97-AF65-F5344CB8AC3E}">
        <p14:creationId xmlns:p14="http://schemas.microsoft.com/office/powerpoint/2010/main" val="270059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marL="514350" lvl="0" indent="-514350">
              <a:buFont typeface="+mj-lt"/>
              <a:buAutoNum type="arabicPeriod"/>
            </a:pPr>
            <a:r>
              <a:rPr lang="en-US" dirty="0">
                <a:solidFill>
                  <a:schemeClr val="bg1">
                    <a:lumMod val="75000"/>
                  </a:schemeClr>
                </a:solidFill>
                <a:latin typeface="+mn-lt"/>
              </a:rPr>
              <a:t>Definitions that establish the common lexicon</a:t>
            </a:r>
            <a:endParaRPr lang="en-US" sz="2400" dirty="0">
              <a:solidFill>
                <a:schemeClr val="bg1">
                  <a:lumMod val="75000"/>
                </a:schemeClr>
              </a:solidFill>
              <a:latin typeface="+mn-lt"/>
            </a:endParaRPr>
          </a:p>
          <a:p>
            <a:pPr marL="514350" lvl="0" indent="-514350">
              <a:buFont typeface="+mj-lt"/>
              <a:buAutoNum type="arabicPeriod"/>
            </a:pPr>
            <a:r>
              <a:rPr lang="en-US" dirty="0">
                <a:solidFill>
                  <a:srgbClr val="C00000"/>
                </a:solidFill>
                <a:latin typeface="+mn-lt"/>
              </a:rPr>
              <a:t>Building a strong verification case</a:t>
            </a:r>
          </a:p>
          <a:p>
            <a:pPr lvl="1"/>
            <a:r>
              <a:rPr lang="en-US" dirty="0">
                <a:solidFill>
                  <a:srgbClr val="C00000"/>
                </a:solidFill>
                <a:latin typeface="+mn-lt"/>
              </a:rPr>
              <a:t>Defining M&amp;S Requirements</a:t>
            </a:r>
          </a:p>
          <a:p>
            <a:pPr lvl="1"/>
            <a:r>
              <a:rPr lang="en-US" dirty="0">
                <a:solidFill>
                  <a:srgbClr val="C00000"/>
                </a:solidFill>
                <a:latin typeface="+mn-lt"/>
              </a:rPr>
              <a:t>Leveraging existing verification data</a:t>
            </a:r>
          </a:p>
          <a:p>
            <a:pPr lvl="1"/>
            <a:r>
              <a:rPr lang="en-US" dirty="0">
                <a:solidFill>
                  <a:srgbClr val="C00000"/>
                </a:solidFill>
                <a:latin typeface="+mn-lt"/>
              </a:rPr>
              <a:t>Leveraging developer testing</a:t>
            </a:r>
          </a:p>
          <a:p>
            <a:pPr lvl="1"/>
            <a:r>
              <a:rPr lang="en-US" dirty="0">
                <a:solidFill>
                  <a:srgbClr val="C00000"/>
                </a:solidFill>
                <a:latin typeface="+mn-lt"/>
              </a:rPr>
              <a:t>Supplemental V&amp;V testing</a:t>
            </a:r>
          </a:p>
          <a:p>
            <a:pPr marL="514350" lvl="0" indent="-514350">
              <a:buFont typeface="+mj-lt"/>
              <a:buAutoNum type="arabicPeriod"/>
            </a:pPr>
            <a:r>
              <a:rPr lang="en-US" dirty="0">
                <a:solidFill>
                  <a:schemeClr val="bg1">
                    <a:lumMod val="75000"/>
                  </a:schemeClr>
                </a:solidFill>
                <a:latin typeface="+mn-lt"/>
              </a:rPr>
              <a:t>Building a strong validation referent</a:t>
            </a:r>
          </a:p>
          <a:p>
            <a:pPr marL="514350" lvl="0" indent="-514350">
              <a:buFont typeface="+mj-lt"/>
              <a:buAutoNum type="arabicPeriod"/>
            </a:pPr>
            <a:r>
              <a:rPr lang="en-US" dirty="0">
                <a:solidFill>
                  <a:schemeClr val="bg1">
                    <a:lumMod val="75000"/>
                  </a:schemeClr>
                </a:solidFill>
                <a:latin typeface="+mn-lt"/>
              </a:rPr>
              <a:t>Building a strong validation case  </a:t>
            </a:r>
            <a:endParaRPr lang="en-US" sz="2400" dirty="0">
              <a:solidFill>
                <a:schemeClr val="bg1">
                  <a:lumMod val="75000"/>
                </a:schemeClr>
              </a:solidFill>
              <a:latin typeface="+mn-lt"/>
            </a:endParaRPr>
          </a:p>
          <a:p>
            <a:pPr marL="514350" lvl="0" indent="-514350">
              <a:buFont typeface="+mj-lt"/>
              <a:buAutoNum type="arabicPeriod"/>
            </a:pPr>
            <a:r>
              <a:rPr lang="en-US" dirty="0">
                <a:solidFill>
                  <a:schemeClr val="bg1">
                    <a:lumMod val="75000"/>
                  </a:schemeClr>
                </a:solidFill>
                <a:latin typeface="+mn-lt"/>
              </a:rPr>
              <a:t>Verification and Validation methods that apply to Agile and Autonomous based M&amp;S</a:t>
            </a:r>
          </a:p>
          <a:p>
            <a:pPr marL="514350" lvl="0" indent="-514350">
              <a:buFont typeface="+mj-lt"/>
              <a:buAutoNum type="arabicPeriod"/>
            </a:pPr>
            <a:r>
              <a:rPr lang="en-US" dirty="0">
                <a:solidFill>
                  <a:schemeClr val="bg1">
                    <a:lumMod val="75000"/>
                  </a:schemeClr>
                </a:solidFill>
                <a:latin typeface="+mn-lt"/>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159200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M&amp;S Requirements Framework</a:t>
            </a:r>
          </a:p>
        </p:txBody>
      </p:sp>
      <p:sp>
        <p:nvSpPr>
          <p:cNvPr id="8" name="Rectangle 3"/>
          <p:cNvSpPr>
            <a:spLocks noGrp="1" noChangeArrowheads="1"/>
          </p:cNvSpPr>
          <p:nvPr>
            <p:ph idx="1"/>
          </p:nvPr>
        </p:nvSpPr>
        <p:spPr>
          <a:xfrm>
            <a:off x="304597" y="975400"/>
            <a:ext cx="9095041" cy="5484699"/>
          </a:xfrm>
        </p:spPr>
        <p:txBody>
          <a:bodyPr>
            <a:noAutofit/>
          </a:bodyPr>
          <a:lstStyle/>
          <a:p>
            <a:pPr>
              <a:lnSpc>
                <a:spcPct val="90000"/>
              </a:lnSpc>
            </a:pPr>
            <a:r>
              <a:rPr lang="en-US" sz="2000" dirty="0"/>
              <a:t>M&amp;S</a:t>
            </a:r>
          </a:p>
          <a:p>
            <a:pPr lvl="1">
              <a:lnSpc>
                <a:spcPct val="90000"/>
              </a:lnSpc>
            </a:pPr>
            <a:r>
              <a:rPr lang="en-US" sz="2000" dirty="0"/>
              <a:t>Chosen as part of the solution to a program question</a:t>
            </a:r>
          </a:p>
          <a:p>
            <a:pPr lvl="1">
              <a:lnSpc>
                <a:spcPct val="90000"/>
              </a:lnSpc>
            </a:pPr>
            <a:r>
              <a:rPr lang="en-US" sz="2000" dirty="0"/>
              <a:t>Represents real-world entities, effects and phenomena</a:t>
            </a:r>
          </a:p>
          <a:p>
            <a:pPr>
              <a:lnSpc>
                <a:spcPct val="90000"/>
              </a:lnSpc>
            </a:pPr>
            <a:r>
              <a:rPr lang="en-US" sz="2000" dirty="0"/>
              <a:t>Specific Intended Use (SIU)</a:t>
            </a:r>
          </a:p>
          <a:p>
            <a:pPr lvl="1">
              <a:lnSpc>
                <a:spcPct val="90000"/>
              </a:lnSpc>
            </a:pPr>
            <a:r>
              <a:rPr lang="en-US" sz="2000" dirty="0"/>
              <a:t>Describe decisions and information used for that decision that will be provided by the M&amp;S</a:t>
            </a:r>
          </a:p>
          <a:p>
            <a:pPr lvl="1">
              <a:lnSpc>
                <a:spcPct val="90000"/>
              </a:lnSpc>
            </a:pPr>
            <a:r>
              <a:rPr lang="en-US" sz="2000" dirty="0"/>
              <a:t>Are narratives written from the perspective of the user</a:t>
            </a:r>
          </a:p>
          <a:p>
            <a:pPr>
              <a:lnSpc>
                <a:spcPct val="90000"/>
              </a:lnSpc>
            </a:pPr>
            <a:r>
              <a:rPr lang="en-US" sz="2000" dirty="0"/>
              <a:t>High Level Requirements (HLRs)</a:t>
            </a:r>
          </a:p>
          <a:p>
            <a:pPr lvl="1">
              <a:lnSpc>
                <a:spcPct val="90000"/>
              </a:lnSpc>
              <a:spcBef>
                <a:spcPts val="0"/>
              </a:spcBef>
            </a:pPr>
            <a:r>
              <a:rPr lang="en-US" sz="2000" dirty="0"/>
              <a:t>Capability statements derived from SIUs</a:t>
            </a:r>
          </a:p>
          <a:p>
            <a:pPr lvl="1">
              <a:lnSpc>
                <a:spcPct val="90000"/>
              </a:lnSpc>
              <a:spcBef>
                <a:spcPts val="0"/>
              </a:spcBef>
            </a:pPr>
            <a:r>
              <a:rPr lang="en-US" sz="2000" dirty="0"/>
              <a:t>Intended as executive summary of M&amp;S scope</a:t>
            </a:r>
          </a:p>
          <a:p>
            <a:pPr lvl="1">
              <a:lnSpc>
                <a:spcPct val="90000"/>
              </a:lnSpc>
              <a:spcBef>
                <a:spcPts val="0"/>
              </a:spcBef>
            </a:pPr>
            <a:r>
              <a:rPr lang="en-US" sz="2000" dirty="0"/>
              <a:t>Describe general categories of the simulation environment</a:t>
            </a:r>
          </a:p>
          <a:p>
            <a:pPr lvl="1">
              <a:lnSpc>
                <a:spcPct val="90000"/>
              </a:lnSpc>
              <a:spcBef>
                <a:spcPts val="0"/>
              </a:spcBef>
            </a:pPr>
            <a:r>
              <a:rPr lang="en-US" sz="2000" dirty="0"/>
              <a:t>Describe logical groupings of disciplinary factors and effects</a:t>
            </a:r>
          </a:p>
          <a:p>
            <a:pPr>
              <a:lnSpc>
                <a:spcPct val="90000"/>
              </a:lnSpc>
            </a:pPr>
            <a:r>
              <a:rPr lang="en-US" sz="2000" dirty="0"/>
              <a:t>Detail Level Requirements (DLRs)</a:t>
            </a:r>
          </a:p>
          <a:p>
            <a:pPr lvl="1">
              <a:lnSpc>
                <a:spcPct val="90000"/>
              </a:lnSpc>
              <a:spcBef>
                <a:spcPts val="0"/>
              </a:spcBef>
            </a:pPr>
            <a:r>
              <a:rPr lang="en-US" sz="2000" dirty="0"/>
              <a:t>Mandatory provisions written as obligatory “shall” statements</a:t>
            </a:r>
          </a:p>
          <a:p>
            <a:pPr lvl="1">
              <a:lnSpc>
                <a:spcPct val="90000"/>
              </a:lnSpc>
              <a:spcBef>
                <a:spcPts val="0"/>
              </a:spcBef>
            </a:pPr>
            <a:r>
              <a:rPr lang="en-US" sz="2000" dirty="0"/>
              <a:t>Derived from HLRs</a:t>
            </a:r>
          </a:p>
          <a:p>
            <a:pPr lvl="1">
              <a:lnSpc>
                <a:spcPct val="90000"/>
              </a:lnSpc>
              <a:spcBef>
                <a:spcPts val="0"/>
              </a:spcBef>
            </a:pPr>
            <a:r>
              <a:rPr lang="en-US" sz="2000" dirty="0"/>
              <a:t>Trace directly between user needs and what developer provides</a:t>
            </a:r>
          </a:p>
          <a:p>
            <a:pPr lvl="1">
              <a:lnSpc>
                <a:spcPct val="90000"/>
              </a:lnSpc>
              <a:spcBef>
                <a:spcPts val="0"/>
              </a:spcBef>
            </a:pPr>
            <a:r>
              <a:rPr lang="en-US" sz="2000" dirty="0"/>
              <a:t>Ultimate guidance to design, development, and testing activities</a:t>
            </a:r>
          </a:p>
          <a:p>
            <a:pPr lvl="1">
              <a:lnSpc>
                <a:spcPct val="90000"/>
              </a:lnSpc>
              <a:spcBef>
                <a:spcPts val="0"/>
              </a:spcBef>
            </a:pPr>
            <a:r>
              <a:rPr lang="en-US" sz="2000" dirty="0"/>
              <a:t>Address representational and operational needs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892" y="975400"/>
            <a:ext cx="3756503" cy="431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
          <p:cNvSpPr>
            <a:spLocks noGrp="1"/>
          </p:cNvSpPr>
          <p:nvPr>
            <p:ph type="sldNum" sz="quarter" idx="4294967295"/>
          </p:nvPr>
        </p:nvSpPr>
        <p:spPr>
          <a:xfrm>
            <a:off x="10635835" y="6460099"/>
            <a:ext cx="821634" cy="340935"/>
          </a:xfrm>
          <a:prstGeom prst="rect">
            <a:avLst/>
          </a:prstGeom>
        </p:spPr>
        <p:txBody>
          <a:bodyPr/>
          <a:lstStyle/>
          <a:p>
            <a:pPr algn="r">
              <a:defRPr/>
            </a:pPr>
            <a:fld id="{D68E8870-17DE-45C4-A8DD-7644B2422933}" type="slidenum">
              <a:rPr lang="en-US" sz="1400" smtClean="0"/>
              <a:pPr algn="r">
                <a:defRPr/>
              </a:pPr>
              <a:t>18</a:t>
            </a:fld>
            <a:endParaRPr lang="en-US" sz="1400" dirty="0"/>
          </a:p>
        </p:txBody>
      </p:sp>
    </p:spTree>
    <p:extLst>
      <p:ext uri="{BB962C8B-B14F-4D97-AF65-F5344CB8AC3E}">
        <p14:creationId xmlns:p14="http://schemas.microsoft.com/office/powerpoint/2010/main" val="38471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left)">
                                      <p:cBhvr>
                                        <p:cTn id="29" dur="500"/>
                                        <p:tgtEl>
                                          <p:spTgt spid="8">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500"/>
                                        <p:tgtEl>
                                          <p:spTgt spid="8">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left)">
                                      <p:cBhvr>
                                        <p:cTn id="35" dur="500"/>
                                        <p:tgtEl>
                                          <p:spTgt spid="8">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left)">
                                      <p:cBhvr>
                                        <p:cTn id="38" dur="500"/>
                                        <p:tgtEl>
                                          <p:spTgt spid="8">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left)">
                                      <p:cBhvr>
                                        <p:cTn id="41" dur="500"/>
                                        <p:tgtEl>
                                          <p:spTgt spid="8">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wipe(left)">
                                      <p:cBhvr>
                                        <p:cTn id="46" dur="500"/>
                                        <p:tgtEl>
                                          <p:spTgt spid="8">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Effect transition="in" filter="wipe(left)">
                                      <p:cBhvr>
                                        <p:cTn id="49" dur="500"/>
                                        <p:tgtEl>
                                          <p:spTgt spid="8">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xEl>
                                              <p:pRg st="13" end="13"/>
                                            </p:txEl>
                                          </p:spTgt>
                                        </p:tgtEl>
                                        <p:attrNameLst>
                                          <p:attrName>style.visibility</p:attrName>
                                        </p:attrNameLst>
                                      </p:cBhvr>
                                      <p:to>
                                        <p:strVal val="visible"/>
                                      </p:to>
                                    </p:set>
                                    <p:animEffect transition="in" filter="wipe(left)">
                                      <p:cBhvr>
                                        <p:cTn id="52" dur="500"/>
                                        <p:tgtEl>
                                          <p:spTgt spid="8">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animEffect transition="in" filter="wipe(left)">
                                      <p:cBhvr>
                                        <p:cTn id="55" dur="500"/>
                                        <p:tgtEl>
                                          <p:spTgt spid="8">
                                            <p:txEl>
                                              <p:pRg st="14" end="14"/>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
                                            <p:txEl>
                                              <p:pRg st="15" end="15"/>
                                            </p:txEl>
                                          </p:spTgt>
                                        </p:tgtEl>
                                        <p:attrNameLst>
                                          <p:attrName>style.visibility</p:attrName>
                                        </p:attrNameLst>
                                      </p:cBhvr>
                                      <p:to>
                                        <p:strVal val="visible"/>
                                      </p:to>
                                    </p:set>
                                    <p:animEffect transition="in" filter="wipe(left)">
                                      <p:cBhvr>
                                        <p:cTn id="58" dur="500"/>
                                        <p:tgtEl>
                                          <p:spTgt spid="8">
                                            <p:txEl>
                                              <p:pRg st="15" end="15"/>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animEffect transition="in" filter="wipe(left)">
                                      <p:cBhvr>
                                        <p:cTn id="61"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own Arrow 48"/>
          <p:cNvSpPr/>
          <p:nvPr/>
        </p:nvSpPr>
        <p:spPr bwMode="auto">
          <a:xfrm>
            <a:off x="9107062" y="3649126"/>
            <a:ext cx="243192" cy="2241626"/>
          </a:xfrm>
          <a:prstGeom prst="down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Title 2"/>
          <p:cNvSpPr>
            <a:spLocks noGrp="1"/>
          </p:cNvSpPr>
          <p:nvPr>
            <p:ph type="title"/>
          </p:nvPr>
        </p:nvSpPr>
        <p:spPr/>
        <p:txBody>
          <a:bodyPr/>
          <a:lstStyle/>
          <a:p>
            <a:r>
              <a:rPr lang="en-US" dirty="0"/>
              <a:t>Defining M&amp;S Requirements</a:t>
            </a:r>
          </a:p>
        </p:txBody>
      </p:sp>
      <p:sp>
        <p:nvSpPr>
          <p:cNvPr id="4" name="Rounded Rectangle 3"/>
          <p:cNvSpPr/>
          <p:nvPr/>
        </p:nvSpPr>
        <p:spPr bwMode="auto">
          <a:xfrm>
            <a:off x="541864" y="841248"/>
            <a:ext cx="5317065" cy="5559551"/>
          </a:xfrm>
          <a:prstGeom prst="roundRect">
            <a:avLst/>
          </a:prstGeom>
          <a:solidFill>
            <a:srgbClr val="DAE3F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Assessment Driven M&amp;S Needs</a:t>
            </a:r>
            <a:endParaRPr kumimoji="0" lang="en-US" sz="2000" b="0" i="0" u="none" strike="noStrike" cap="none" normalizeH="0" baseline="0" dirty="0">
              <a:ln>
                <a:noFill/>
              </a:ln>
              <a:solidFill>
                <a:schemeClr val="tx1"/>
              </a:solidFill>
              <a:effectLst/>
            </a:endParaRPr>
          </a:p>
        </p:txBody>
      </p:sp>
      <p:sp>
        <p:nvSpPr>
          <p:cNvPr id="5" name="Rectangle 4"/>
          <p:cNvSpPr/>
          <p:nvPr/>
        </p:nvSpPr>
        <p:spPr bwMode="auto">
          <a:xfrm>
            <a:off x="1011674" y="1761067"/>
            <a:ext cx="4323762" cy="44026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Stakeholder Intended Uses</a:t>
            </a:r>
          </a:p>
        </p:txBody>
      </p:sp>
      <p:sp>
        <p:nvSpPr>
          <p:cNvPr id="6" name="Rectangle 5"/>
          <p:cNvSpPr/>
          <p:nvPr/>
        </p:nvSpPr>
        <p:spPr bwMode="auto">
          <a:xfrm>
            <a:off x="1011674" y="2402543"/>
            <a:ext cx="4323762" cy="44026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Assessment Metrics</a:t>
            </a:r>
          </a:p>
        </p:txBody>
      </p:sp>
      <p:sp>
        <p:nvSpPr>
          <p:cNvPr id="8" name="Rectangle 7"/>
          <p:cNvSpPr/>
          <p:nvPr/>
        </p:nvSpPr>
        <p:spPr bwMode="auto">
          <a:xfrm>
            <a:off x="1011674" y="2960286"/>
            <a:ext cx="4323762" cy="79350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Blue Force, Red Force,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Communications, Natural Environment</a:t>
            </a:r>
          </a:p>
        </p:txBody>
      </p:sp>
      <p:sp>
        <p:nvSpPr>
          <p:cNvPr id="9" name="Rectangle 8"/>
          <p:cNvSpPr/>
          <p:nvPr/>
        </p:nvSpPr>
        <p:spPr bwMode="auto">
          <a:xfrm>
            <a:off x="1003208" y="5313150"/>
            <a:ext cx="4323762" cy="302068"/>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Scenarios</a:t>
            </a:r>
          </a:p>
        </p:txBody>
      </p:sp>
      <p:sp>
        <p:nvSpPr>
          <p:cNvPr id="10" name="Rectangle 9"/>
          <p:cNvSpPr/>
          <p:nvPr/>
        </p:nvSpPr>
        <p:spPr bwMode="auto">
          <a:xfrm>
            <a:off x="1003208" y="5869994"/>
            <a:ext cx="4323762" cy="357453"/>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Analysis and Assessment</a:t>
            </a:r>
          </a:p>
        </p:txBody>
      </p:sp>
      <p:sp>
        <p:nvSpPr>
          <p:cNvPr id="11" name="Rounded Rectangle 10"/>
          <p:cNvSpPr/>
          <p:nvPr/>
        </p:nvSpPr>
        <p:spPr bwMode="auto">
          <a:xfrm>
            <a:off x="609798" y="1659470"/>
            <a:ext cx="5147533" cy="2246562"/>
          </a:xfrm>
          <a:prstGeom prst="roundRect">
            <a:avLst/>
          </a:prstGeom>
          <a:noFill/>
          <a:ln w="38100" cap="flat" cmpd="sng" algn="ctr">
            <a:solidFill>
              <a:schemeClr val="tx2"/>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charset="0"/>
            </a:endParaRPr>
          </a:p>
        </p:txBody>
      </p:sp>
      <p:sp>
        <p:nvSpPr>
          <p:cNvPr id="50" name="Down Arrow 49"/>
          <p:cNvSpPr/>
          <p:nvPr/>
        </p:nvSpPr>
        <p:spPr bwMode="auto">
          <a:xfrm>
            <a:off x="3039905" y="3906032"/>
            <a:ext cx="243192" cy="1407118"/>
          </a:xfrm>
          <a:prstGeom prst="down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Rectangle 6"/>
          <p:cNvSpPr/>
          <p:nvPr/>
        </p:nvSpPr>
        <p:spPr bwMode="auto">
          <a:xfrm>
            <a:off x="1003208" y="4775120"/>
            <a:ext cx="4323762" cy="297787"/>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Assessment Plan</a:t>
            </a:r>
          </a:p>
        </p:txBody>
      </p:sp>
      <p:grpSp>
        <p:nvGrpSpPr>
          <p:cNvPr id="19" name="Group 18"/>
          <p:cNvGrpSpPr/>
          <p:nvPr/>
        </p:nvGrpSpPr>
        <p:grpSpPr>
          <a:xfrm>
            <a:off x="6570126" y="1473201"/>
            <a:ext cx="5317070" cy="4761727"/>
            <a:chOff x="6874929" y="1473201"/>
            <a:chExt cx="5317070" cy="4512164"/>
          </a:xfrm>
        </p:grpSpPr>
        <p:sp>
          <p:nvSpPr>
            <p:cNvPr id="12" name="Rounded Rectangle 11"/>
            <p:cNvSpPr/>
            <p:nvPr/>
          </p:nvSpPr>
          <p:spPr bwMode="auto">
            <a:xfrm>
              <a:off x="6874934" y="1473201"/>
              <a:ext cx="5317065" cy="2175925"/>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Simulation Conceptual Model</a:t>
              </a:r>
              <a:endParaRPr kumimoji="0" lang="en-US" sz="2000" b="0" i="0" u="none" strike="noStrike" cap="none" normalizeH="0" baseline="0" dirty="0">
                <a:ln>
                  <a:noFill/>
                </a:ln>
                <a:solidFill>
                  <a:schemeClr val="tx1"/>
                </a:solidFill>
                <a:effectLst/>
              </a:endParaRPr>
            </a:p>
          </p:txBody>
        </p:sp>
        <p:sp>
          <p:nvSpPr>
            <p:cNvPr id="13" name="Rounded Rectangle 12"/>
            <p:cNvSpPr/>
            <p:nvPr/>
          </p:nvSpPr>
          <p:spPr bwMode="auto">
            <a:xfrm>
              <a:off x="6874929" y="5659227"/>
              <a:ext cx="5317065" cy="326138"/>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Data for Assessment</a:t>
              </a:r>
              <a:endParaRPr kumimoji="0" lang="en-US" sz="2000" b="0" i="0" u="none" strike="noStrike" cap="none" normalizeH="0" baseline="0" dirty="0">
                <a:ln>
                  <a:noFill/>
                </a:ln>
                <a:solidFill>
                  <a:schemeClr val="tx1"/>
                </a:solidFill>
                <a:effectLst/>
              </a:endParaRPr>
            </a:p>
          </p:txBody>
        </p:sp>
        <p:sp>
          <p:nvSpPr>
            <p:cNvPr id="14" name="Rounded Rectangle 13"/>
            <p:cNvSpPr/>
            <p:nvPr/>
          </p:nvSpPr>
          <p:spPr bwMode="auto">
            <a:xfrm>
              <a:off x="6874930" y="5113325"/>
              <a:ext cx="5317065" cy="28787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M&amp;S Execution</a:t>
              </a:r>
              <a:endParaRPr kumimoji="0" lang="en-US" sz="2000" b="0" i="0" u="none" strike="noStrike" cap="none" normalizeH="0" baseline="0" dirty="0">
                <a:ln>
                  <a:noFill/>
                </a:ln>
                <a:solidFill>
                  <a:schemeClr val="tx1"/>
                </a:solidFill>
                <a:effectLst/>
              </a:endParaRPr>
            </a:p>
          </p:txBody>
        </p:sp>
        <p:sp>
          <p:nvSpPr>
            <p:cNvPr id="15" name="Rounded Rectangle 14"/>
            <p:cNvSpPr/>
            <p:nvPr/>
          </p:nvSpPr>
          <p:spPr bwMode="auto">
            <a:xfrm>
              <a:off x="6874929" y="4590248"/>
              <a:ext cx="5317065" cy="30480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M&amp;S Integration and V&amp;V Testing</a:t>
              </a:r>
              <a:endParaRPr kumimoji="0" lang="en-US" sz="2000" b="0" i="0" u="none" strike="noStrike" cap="none" normalizeH="0" baseline="0" dirty="0">
                <a:ln>
                  <a:noFill/>
                </a:ln>
                <a:solidFill>
                  <a:schemeClr val="tx1"/>
                </a:solidFill>
                <a:effectLst/>
              </a:endParaRPr>
            </a:p>
          </p:txBody>
        </p:sp>
        <p:sp>
          <p:nvSpPr>
            <p:cNvPr id="16" name="Rounded Rectangle 15"/>
            <p:cNvSpPr/>
            <p:nvPr/>
          </p:nvSpPr>
          <p:spPr bwMode="auto">
            <a:xfrm>
              <a:off x="6874930" y="4220199"/>
              <a:ext cx="5317065" cy="30480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M&amp;S Design and Development</a:t>
              </a:r>
              <a:endParaRPr kumimoji="0" lang="en-US" sz="2000" b="0" i="0" u="none" strike="noStrike" cap="none" normalizeH="0" baseline="0" dirty="0">
                <a:ln>
                  <a:noFill/>
                </a:ln>
                <a:solidFill>
                  <a:schemeClr val="tx1"/>
                </a:solidFill>
                <a:effectLst/>
              </a:endParaRPr>
            </a:p>
          </p:txBody>
        </p:sp>
        <p:sp>
          <p:nvSpPr>
            <p:cNvPr id="17" name="Rounded Rectangle 16"/>
            <p:cNvSpPr/>
            <p:nvPr/>
          </p:nvSpPr>
          <p:spPr bwMode="auto">
            <a:xfrm>
              <a:off x="6874930" y="3781591"/>
              <a:ext cx="5317065" cy="321732"/>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M&amp;S System Requirements Document</a:t>
              </a:r>
              <a:endParaRPr kumimoji="0" lang="en-US" sz="2000" b="0" i="0" u="none" strike="noStrike" cap="none" normalizeH="0" baseline="0" dirty="0">
                <a:ln>
                  <a:noFill/>
                </a:ln>
                <a:solidFill>
                  <a:schemeClr val="tx1"/>
                </a:solidFill>
                <a:effectLst/>
              </a:endParaRPr>
            </a:p>
          </p:txBody>
        </p:sp>
      </p:grpSp>
      <p:cxnSp>
        <p:nvCxnSpPr>
          <p:cNvPr id="21" name="Straight Arrow Connector 20"/>
          <p:cNvCxnSpPr>
            <a:stCxn id="13" idx="1"/>
            <a:endCxn id="10" idx="3"/>
          </p:cNvCxnSpPr>
          <p:nvPr/>
        </p:nvCxnSpPr>
        <p:spPr bwMode="auto">
          <a:xfrm flipH="1" flipV="1">
            <a:off x="5326970" y="6048721"/>
            <a:ext cx="1243156" cy="14119"/>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3" name="Straight Arrow Connector 22"/>
          <p:cNvCxnSpPr>
            <a:stCxn id="5" idx="3"/>
          </p:cNvCxnSpPr>
          <p:nvPr/>
        </p:nvCxnSpPr>
        <p:spPr bwMode="auto">
          <a:xfrm flipV="1">
            <a:off x="5335436" y="1972056"/>
            <a:ext cx="1234690" cy="9144"/>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4" name="Straight Arrow Connector 23"/>
          <p:cNvCxnSpPr>
            <a:stCxn id="7" idx="3"/>
            <a:endCxn id="15" idx="1"/>
          </p:cNvCxnSpPr>
          <p:nvPr/>
        </p:nvCxnSpPr>
        <p:spPr bwMode="auto">
          <a:xfrm flipV="1">
            <a:off x="5326970" y="4923478"/>
            <a:ext cx="1243156" cy="536"/>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5" name="Straight Arrow Connector 24"/>
          <p:cNvCxnSpPr>
            <a:stCxn id="6" idx="3"/>
            <a:endCxn id="12" idx="1"/>
          </p:cNvCxnSpPr>
          <p:nvPr/>
        </p:nvCxnSpPr>
        <p:spPr bwMode="auto">
          <a:xfrm flipV="1">
            <a:off x="5335436" y="2621338"/>
            <a:ext cx="1234695" cy="1338"/>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6" name="Straight Arrow Connector 25"/>
          <p:cNvCxnSpPr>
            <a:stCxn id="8" idx="3"/>
          </p:cNvCxnSpPr>
          <p:nvPr/>
        </p:nvCxnSpPr>
        <p:spPr bwMode="auto">
          <a:xfrm flipV="1">
            <a:off x="5335436" y="3355873"/>
            <a:ext cx="1234690" cy="1166"/>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7" name="Straight Arrow Connector 26"/>
          <p:cNvCxnSpPr>
            <a:stCxn id="9" idx="3"/>
            <a:endCxn id="14" idx="1"/>
          </p:cNvCxnSpPr>
          <p:nvPr/>
        </p:nvCxnSpPr>
        <p:spPr bwMode="auto">
          <a:xfrm>
            <a:off x="5326970" y="5464184"/>
            <a:ext cx="1243157" cy="2368"/>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sp>
        <p:nvSpPr>
          <p:cNvPr id="2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19</a:t>
            </a:fld>
            <a:endParaRPr lang="en-US" dirty="0"/>
          </a:p>
        </p:txBody>
      </p:sp>
    </p:spTree>
    <p:extLst>
      <p:ext uri="{BB962C8B-B14F-4D97-AF65-F5344CB8AC3E}">
        <p14:creationId xmlns:p14="http://schemas.microsoft.com/office/powerpoint/2010/main" val="104573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90650" y="0"/>
            <a:ext cx="9582149" cy="795130"/>
          </a:xfrm>
        </p:spPr>
        <p:txBody>
          <a:bodyPr/>
          <a:lstStyle/>
          <a:p>
            <a:r>
              <a:rPr lang="en-US" altLang="en-US" dirty="0"/>
              <a:t>Making the Case Tutorial Learning Objectives</a:t>
            </a:r>
          </a:p>
        </p:txBody>
      </p:sp>
      <p:sp>
        <p:nvSpPr>
          <p:cNvPr id="6148" name="Rectangle 3"/>
          <p:cNvSpPr>
            <a:spLocks noGrp="1" noChangeArrowheads="1"/>
          </p:cNvSpPr>
          <p:nvPr>
            <p:ph type="body" idx="1"/>
          </p:nvPr>
        </p:nvSpPr>
        <p:spPr>
          <a:xfrm>
            <a:off x="419102" y="897467"/>
            <a:ext cx="11082867" cy="5421852"/>
          </a:xfrm>
        </p:spPr>
        <p:txBody>
          <a:bodyPr/>
          <a:lstStyle/>
          <a:p>
            <a:pPr lvl="0">
              <a:buNone/>
            </a:pPr>
            <a:r>
              <a:rPr lang="en-US" altLang="en-US" b="1" dirty="0"/>
              <a:t>Primary Objective: Identify the key steps that can be taken to build strong Verification and Validation (V&amp;V) evidence while accounting for resource impacts.</a:t>
            </a:r>
          </a:p>
          <a:p>
            <a:pPr lvl="0">
              <a:buNone/>
            </a:pPr>
            <a:endParaRPr lang="en-US" altLang="en-US" sz="2200" dirty="0"/>
          </a:p>
          <a:p>
            <a:pPr>
              <a:spcBef>
                <a:spcPct val="0"/>
              </a:spcBef>
              <a:buFont typeface="Wingdings" pitchFamily="2" charset="2"/>
              <a:buNone/>
            </a:pPr>
            <a:r>
              <a:rPr lang="en-US" altLang="en-US" sz="2400" dirty="0"/>
              <a:t>Key Learning Objectives:</a:t>
            </a:r>
          </a:p>
          <a:p>
            <a:pPr lvl="1">
              <a:buFont typeface="Wingdings" panose="05000000000000000000" pitchFamily="2" charset="2"/>
              <a:buChar char="Ø"/>
            </a:pPr>
            <a:r>
              <a:rPr lang="en-US" dirty="0"/>
              <a:t>Define and distinguish key verification and validation terms</a:t>
            </a:r>
          </a:p>
          <a:p>
            <a:pPr lvl="1">
              <a:buFont typeface="Wingdings" panose="05000000000000000000" pitchFamily="2" charset="2"/>
              <a:buChar char="Ø"/>
            </a:pPr>
            <a:r>
              <a:rPr lang="en-US" dirty="0"/>
              <a:t>Identify important characteristics of available verification test strategies</a:t>
            </a:r>
          </a:p>
          <a:p>
            <a:pPr lvl="1">
              <a:buFont typeface="Wingdings" panose="05000000000000000000" pitchFamily="2" charset="2"/>
              <a:buChar char="Ø"/>
            </a:pPr>
            <a:r>
              <a:rPr lang="en-US" dirty="0"/>
              <a:t>Construct an effective referent in non-ideal circumstances</a:t>
            </a:r>
          </a:p>
          <a:p>
            <a:pPr lvl="1">
              <a:buFont typeface="Wingdings" panose="05000000000000000000" pitchFamily="2" charset="2"/>
              <a:buChar char="Ø"/>
            </a:pPr>
            <a:r>
              <a:rPr lang="en-US" dirty="0"/>
              <a:t>Recognize the key elements (metrics, methods) that support rigorous validation.</a:t>
            </a:r>
          </a:p>
          <a:p>
            <a:pPr lvl="1">
              <a:buFont typeface="Wingdings" panose="05000000000000000000" pitchFamily="2" charset="2"/>
              <a:buChar char="Ø"/>
            </a:pPr>
            <a:r>
              <a:rPr lang="en-US" dirty="0"/>
              <a:t>Match validation methods to the available referent </a:t>
            </a:r>
          </a:p>
          <a:p>
            <a:pPr lvl="1">
              <a:buFont typeface="Wingdings" panose="05000000000000000000" pitchFamily="2" charset="2"/>
              <a:buChar char="Ø"/>
            </a:pPr>
            <a:r>
              <a:rPr lang="en-US" dirty="0"/>
              <a:t>Determine the unique V&amp;V challenges applied to Agile and Autonomous based Modeling and Simulation (M&amp;S)</a:t>
            </a:r>
          </a:p>
        </p:txBody>
      </p:sp>
      <p:sp>
        <p:nvSpPr>
          <p:cNvPr id="5" name="Slide Number Placeholder 1"/>
          <p:cNvSpPr>
            <a:spLocks noGrp="1"/>
          </p:cNvSpPr>
          <p:nvPr>
            <p:ph type="sldNum" sz="quarter" idx="4294967295"/>
          </p:nvPr>
        </p:nvSpPr>
        <p:spPr>
          <a:xfrm>
            <a:off x="10635835" y="6460099"/>
            <a:ext cx="821634" cy="340935"/>
          </a:xfrm>
          <a:prstGeom prst="rect">
            <a:avLst/>
          </a:prstGeom>
        </p:spPr>
        <p:txBody>
          <a:bodyPr/>
          <a:lstStyle/>
          <a:p>
            <a:pPr algn="r">
              <a:defRPr/>
            </a:pPr>
            <a:fld id="{D68E8870-17DE-45C4-A8DD-7644B2422933}" type="slidenum">
              <a:rPr lang="en-US" sz="1400" smtClean="0"/>
              <a:pPr algn="r">
                <a:defRPr/>
              </a:pPr>
              <a:t>2</a:t>
            </a:fld>
            <a:endParaRPr lang="en-US" sz="1400" dirty="0"/>
          </a:p>
        </p:txBody>
      </p:sp>
    </p:spTree>
    <p:extLst>
      <p:ext uri="{BB962C8B-B14F-4D97-AF65-F5344CB8AC3E}">
        <p14:creationId xmlns:p14="http://schemas.microsoft.com/office/powerpoint/2010/main" val="303425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79945" y="1107709"/>
            <a:ext cx="7833713" cy="5075237"/>
          </a:xfrm>
        </p:spPr>
      </p:pic>
      <p:sp>
        <p:nvSpPr>
          <p:cNvPr id="3" name="Title 2"/>
          <p:cNvSpPr>
            <a:spLocks noGrp="1"/>
          </p:cNvSpPr>
          <p:nvPr>
            <p:ph type="title"/>
          </p:nvPr>
        </p:nvSpPr>
        <p:spPr/>
        <p:txBody>
          <a:bodyPr/>
          <a:lstStyle/>
          <a:p>
            <a:r>
              <a:rPr lang="en-US" dirty="0"/>
              <a:t>Simulation Conceptual Modeling</a:t>
            </a:r>
          </a:p>
        </p:txBody>
      </p:sp>
      <p:sp>
        <p:nvSpPr>
          <p:cNvPr id="6" name="TextBox 5"/>
          <p:cNvSpPr txBox="1"/>
          <p:nvPr/>
        </p:nvSpPr>
        <p:spPr>
          <a:xfrm>
            <a:off x="8326316" y="1107709"/>
            <a:ext cx="3261946" cy="4401205"/>
          </a:xfrm>
          <a:prstGeom prst="rect">
            <a:avLst/>
          </a:prstGeom>
          <a:noFill/>
        </p:spPr>
        <p:txBody>
          <a:bodyPr wrap="square" rtlCol="0">
            <a:spAutoFit/>
          </a:bodyPr>
          <a:lstStyle/>
          <a:p>
            <a:r>
              <a:rPr lang="en-US" sz="2800" dirty="0"/>
              <a:t>MBSE offers a rich framework for capturing conceptual model artifacts and information; e.g. Use Case, Sequence and Block Definition diagrams</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2351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511" y="27296"/>
            <a:ext cx="8053853" cy="841248"/>
          </a:xfrm>
        </p:spPr>
        <p:txBody>
          <a:bodyPr/>
          <a:lstStyle/>
          <a:p>
            <a:r>
              <a:rPr lang="en-US" dirty="0"/>
              <a:t>Leveraging Existing Simulation Verification Data</a:t>
            </a:r>
          </a:p>
        </p:txBody>
      </p:sp>
      <p:pic>
        <p:nvPicPr>
          <p:cNvPr id="4" name="Picture 3"/>
          <p:cNvPicPr>
            <a:picLocks noChangeAspect="1"/>
          </p:cNvPicPr>
          <p:nvPr/>
        </p:nvPicPr>
        <p:blipFill>
          <a:blip r:embed="rId2"/>
          <a:stretch>
            <a:fillRect/>
          </a:stretch>
        </p:blipFill>
        <p:spPr>
          <a:xfrm>
            <a:off x="4840448" y="845520"/>
            <a:ext cx="7351551" cy="5973019"/>
          </a:xfrm>
          <a:prstGeom prst="rect">
            <a:avLst/>
          </a:prstGeom>
        </p:spPr>
      </p:pic>
      <p:sp>
        <p:nvSpPr>
          <p:cNvPr id="5" name="TextBox 4"/>
          <p:cNvSpPr txBox="1"/>
          <p:nvPr/>
        </p:nvSpPr>
        <p:spPr>
          <a:xfrm>
            <a:off x="7554124" y="6611779"/>
            <a:ext cx="2752930" cy="246221"/>
          </a:xfrm>
          <a:prstGeom prst="rect">
            <a:avLst/>
          </a:prstGeom>
          <a:noFill/>
        </p:spPr>
        <p:txBody>
          <a:bodyPr wrap="square" rtlCol="0">
            <a:spAutoFit/>
          </a:bodyPr>
          <a:lstStyle/>
          <a:p>
            <a:r>
              <a:rPr lang="en-US" sz="1000" dirty="0"/>
              <a:t>Downloaded from [NASA, 2023] on 6/21/23</a:t>
            </a:r>
          </a:p>
        </p:txBody>
      </p:sp>
      <p:sp>
        <p:nvSpPr>
          <p:cNvPr id="2" name="Content Placeholder 1"/>
          <p:cNvSpPr>
            <a:spLocks noGrp="1"/>
          </p:cNvSpPr>
          <p:nvPr>
            <p:ph sz="quarter" idx="11"/>
          </p:nvPr>
        </p:nvSpPr>
        <p:spPr>
          <a:xfrm>
            <a:off x="0" y="1071880"/>
            <a:ext cx="5385732" cy="5075237"/>
          </a:xfrm>
        </p:spPr>
        <p:txBody>
          <a:bodyPr/>
          <a:lstStyle/>
          <a:p>
            <a:pPr>
              <a:spcBef>
                <a:spcPts val="0"/>
              </a:spcBef>
            </a:pPr>
            <a:r>
              <a:rPr lang="en-US" sz="2400" dirty="0"/>
              <a:t>Necessitated by widespread adoption of agile software development practices</a:t>
            </a:r>
          </a:p>
          <a:p>
            <a:pPr>
              <a:spcBef>
                <a:spcPts val="0"/>
              </a:spcBef>
            </a:pPr>
            <a:r>
              <a:rPr lang="en-US" sz="2400" dirty="0"/>
              <a:t>Supported by rigorous configuration management of M&amp;S requirements, developmental M&amp;S products and strict version control</a:t>
            </a:r>
          </a:p>
          <a:p>
            <a:pPr>
              <a:spcBef>
                <a:spcPts val="0"/>
              </a:spcBef>
            </a:pPr>
            <a:r>
              <a:rPr lang="en-US" sz="2400" dirty="0"/>
              <a:t>Enabled by the use of integrated requirements management and testing tools</a:t>
            </a:r>
          </a:p>
          <a:p>
            <a:pPr lvl="1">
              <a:spcBef>
                <a:spcPts val="0"/>
              </a:spcBef>
            </a:pPr>
            <a:r>
              <a:rPr lang="en-US" sz="2000" dirty="0"/>
              <a:t>Evolving requirements</a:t>
            </a:r>
          </a:p>
          <a:p>
            <a:pPr lvl="1">
              <a:spcBef>
                <a:spcPts val="0"/>
              </a:spcBef>
            </a:pPr>
            <a:r>
              <a:rPr lang="en-US" sz="2000" dirty="0"/>
              <a:t>Requirements attributes enabling dynamic status tracking</a:t>
            </a:r>
          </a:p>
          <a:p>
            <a:pPr lvl="1">
              <a:spcBef>
                <a:spcPts val="0"/>
              </a:spcBef>
            </a:pPr>
            <a:r>
              <a:rPr lang="en-US" sz="2000" dirty="0"/>
              <a:t>Synchronous requirements and verification test development</a:t>
            </a:r>
          </a:p>
          <a:p>
            <a:pPr lvl="1">
              <a:spcBef>
                <a:spcPts val="0"/>
              </a:spcBef>
            </a:pPr>
            <a:r>
              <a:rPr lang="en-US" sz="2000" dirty="0"/>
              <a:t>Automated traceability views</a:t>
            </a:r>
            <a:endParaRPr lang="en-US" dirty="0"/>
          </a:p>
        </p:txBody>
      </p:sp>
      <p:sp>
        <p:nvSpPr>
          <p:cNvPr id="6"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21</a:t>
            </a:fld>
            <a:endParaRPr lang="en-US" dirty="0"/>
          </a:p>
        </p:txBody>
      </p:sp>
      <p:sp>
        <p:nvSpPr>
          <p:cNvPr id="7" name="Content Placeholder 1"/>
          <p:cNvSpPr txBox="1">
            <a:spLocks/>
          </p:cNvSpPr>
          <p:nvPr/>
        </p:nvSpPr>
        <p:spPr bwMode="auto">
          <a:xfrm>
            <a:off x="7022553" y="825658"/>
            <a:ext cx="4434916" cy="24622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1600" kern="0" dirty="0"/>
              <a:t>Sample Documentation</a:t>
            </a:r>
          </a:p>
        </p:txBody>
      </p:sp>
    </p:spTree>
    <p:extLst>
      <p:ext uri="{BB962C8B-B14F-4D97-AF65-F5344CB8AC3E}">
        <p14:creationId xmlns:p14="http://schemas.microsoft.com/office/powerpoint/2010/main" val="423602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Leveraging Developer Testing</a:t>
            </a:r>
          </a:p>
        </p:txBody>
      </p:sp>
      <p:sp>
        <p:nvSpPr>
          <p:cNvPr id="5" name="Text Placeholder 4"/>
          <p:cNvSpPr>
            <a:spLocks noGrp="1"/>
          </p:cNvSpPr>
          <p:nvPr>
            <p:ph type="body" sz="quarter" idx="12"/>
          </p:nvPr>
        </p:nvSpPr>
        <p:spPr>
          <a:xfrm>
            <a:off x="410818" y="990773"/>
            <a:ext cx="4149420" cy="5011969"/>
          </a:xfrm>
        </p:spPr>
        <p:txBody>
          <a:bodyPr/>
          <a:lstStyle/>
          <a:p>
            <a:pPr>
              <a:lnSpc>
                <a:spcPct val="90000"/>
              </a:lnSpc>
              <a:spcBef>
                <a:spcPts val="0"/>
              </a:spcBef>
            </a:pPr>
            <a:r>
              <a:rPr lang="en-US" sz="2400" dirty="0"/>
              <a:t>Federation / distributed simulation development often undergoes levels of testing</a:t>
            </a:r>
          </a:p>
          <a:p>
            <a:pPr lvl="1">
              <a:lnSpc>
                <a:spcPct val="90000"/>
              </a:lnSpc>
              <a:spcBef>
                <a:spcPts val="0"/>
              </a:spcBef>
            </a:pPr>
            <a:r>
              <a:rPr lang="en-US" sz="2000" dirty="0"/>
              <a:t>Unit</a:t>
            </a:r>
          </a:p>
          <a:p>
            <a:pPr lvl="1">
              <a:lnSpc>
                <a:spcPct val="90000"/>
              </a:lnSpc>
              <a:spcBef>
                <a:spcPts val="0"/>
              </a:spcBef>
            </a:pPr>
            <a:r>
              <a:rPr lang="en-US" sz="2000" dirty="0"/>
              <a:t>Pairwise</a:t>
            </a:r>
          </a:p>
          <a:p>
            <a:pPr lvl="1">
              <a:lnSpc>
                <a:spcPct val="90000"/>
              </a:lnSpc>
              <a:spcBef>
                <a:spcPts val="0"/>
              </a:spcBef>
            </a:pPr>
            <a:r>
              <a:rPr lang="en-US" sz="2000" dirty="0"/>
              <a:t>Multi-way</a:t>
            </a:r>
          </a:p>
          <a:p>
            <a:pPr lvl="1">
              <a:lnSpc>
                <a:spcPct val="90000"/>
              </a:lnSpc>
              <a:spcBef>
                <a:spcPts val="0"/>
              </a:spcBef>
            </a:pPr>
            <a:r>
              <a:rPr lang="en-US" sz="2000" dirty="0"/>
              <a:t>Integrated</a:t>
            </a:r>
          </a:p>
          <a:p>
            <a:pPr lvl="1">
              <a:lnSpc>
                <a:spcPct val="90000"/>
              </a:lnSpc>
              <a:spcBef>
                <a:spcPts val="0"/>
              </a:spcBef>
            </a:pPr>
            <a:r>
              <a:rPr lang="en-US" sz="2000" dirty="0"/>
              <a:t>At scale</a:t>
            </a:r>
          </a:p>
          <a:p>
            <a:pPr>
              <a:lnSpc>
                <a:spcPct val="90000"/>
              </a:lnSpc>
              <a:spcBef>
                <a:spcPts val="0"/>
              </a:spcBef>
            </a:pPr>
            <a:r>
              <a:rPr lang="en-US" sz="2400" dirty="0"/>
              <a:t>Simulation environment differences</a:t>
            </a:r>
          </a:p>
          <a:p>
            <a:pPr>
              <a:lnSpc>
                <a:spcPct val="90000"/>
              </a:lnSpc>
              <a:spcBef>
                <a:spcPts val="0"/>
              </a:spcBef>
            </a:pPr>
            <a:r>
              <a:rPr lang="en-US" sz="2400" dirty="0"/>
              <a:t>Testing within federated environments</a:t>
            </a:r>
          </a:p>
          <a:p>
            <a:pPr lvl="1">
              <a:lnSpc>
                <a:spcPct val="90000"/>
              </a:lnSpc>
              <a:spcBef>
                <a:spcPts val="0"/>
              </a:spcBef>
            </a:pPr>
            <a:r>
              <a:rPr lang="en-US" sz="2000" dirty="0"/>
              <a:t> Substitutes for interactions with M&amp;S participants</a:t>
            </a:r>
          </a:p>
          <a:p>
            <a:pPr>
              <a:lnSpc>
                <a:spcPct val="90000"/>
              </a:lnSpc>
              <a:spcBef>
                <a:spcPts val="0"/>
              </a:spcBef>
            </a:pPr>
            <a:r>
              <a:rPr lang="en-US" sz="2400" dirty="0"/>
              <a:t>Testing scope and negative testing</a:t>
            </a:r>
          </a:p>
          <a:p>
            <a:pPr>
              <a:lnSpc>
                <a:spcPct val="90000"/>
              </a:lnSpc>
              <a:spcBef>
                <a:spcPts val="0"/>
              </a:spcBef>
            </a:pPr>
            <a:endParaRPr lang="en-US" sz="2400" dirty="0"/>
          </a:p>
          <a:p>
            <a:pPr>
              <a:lnSpc>
                <a:spcPct val="90000"/>
              </a:lnSpc>
              <a:spcBef>
                <a:spcPts val="0"/>
              </a:spcBef>
            </a:pPr>
            <a:endParaRPr lang="en-US" sz="2400" dirty="0"/>
          </a:p>
        </p:txBody>
      </p:sp>
      <p:sp>
        <p:nvSpPr>
          <p:cNvPr id="7" name="Rectangle 6"/>
          <p:cNvSpPr/>
          <p:nvPr/>
        </p:nvSpPr>
        <p:spPr bwMode="auto">
          <a:xfrm>
            <a:off x="10183762" y="4948084"/>
            <a:ext cx="169606" cy="45719"/>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1">
            <a:extLst>
              <a:ext uri="{FF2B5EF4-FFF2-40B4-BE49-F238E27FC236}">
                <a16:creationId xmlns:a16="http://schemas.microsoft.com/office/drawing/2014/main" id="{18B80020-68D1-45D3-AF49-EFBE79D77420}"/>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22</a:t>
            </a:fld>
            <a:endParaRPr lang="en-US" sz="1400" dirty="0"/>
          </a:p>
        </p:txBody>
      </p:sp>
      <p:pic>
        <p:nvPicPr>
          <p:cNvPr id="20" name="Picture 19">
            <a:extLst>
              <a:ext uri="{FF2B5EF4-FFF2-40B4-BE49-F238E27FC236}">
                <a16:creationId xmlns:a16="http://schemas.microsoft.com/office/drawing/2014/main" id="{1F1D2DC6-C128-415B-ADC9-27987A6BA8C6}"/>
              </a:ext>
            </a:extLst>
          </p:cNvPr>
          <p:cNvPicPr>
            <a:picLocks noChangeAspect="1"/>
          </p:cNvPicPr>
          <p:nvPr/>
        </p:nvPicPr>
        <p:blipFill>
          <a:blip r:embed="rId2"/>
          <a:stretch>
            <a:fillRect/>
          </a:stretch>
        </p:blipFill>
        <p:spPr>
          <a:xfrm>
            <a:off x="4560237" y="990774"/>
            <a:ext cx="7524366" cy="5393248"/>
          </a:xfrm>
          <a:prstGeom prst="rect">
            <a:avLst/>
          </a:prstGeom>
        </p:spPr>
      </p:pic>
    </p:spTree>
    <p:extLst>
      <p:ext uri="{BB962C8B-B14F-4D97-AF65-F5344CB8AC3E}">
        <p14:creationId xmlns:p14="http://schemas.microsoft.com/office/powerpoint/2010/main" val="388011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3" y="1046715"/>
            <a:ext cx="5210804" cy="5075237"/>
          </a:xfrm>
        </p:spPr>
        <p:txBody>
          <a:bodyPr/>
          <a:lstStyle/>
          <a:p>
            <a:r>
              <a:rPr lang="en-US" dirty="0">
                <a:latin typeface="Arial Narrow" panose="020B0606020202030204" pitchFamily="34" charset="0"/>
              </a:rPr>
              <a:t>Supplemental is not Regression</a:t>
            </a:r>
          </a:p>
          <a:p>
            <a:r>
              <a:rPr lang="en-US" dirty="0">
                <a:latin typeface="Arial Narrow" panose="020B0606020202030204" pitchFamily="34" charset="0"/>
              </a:rPr>
              <a:t>Regression implies an exact duplication of previously executed testing</a:t>
            </a:r>
          </a:p>
          <a:p>
            <a:r>
              <a:rPr lang="en-US" dirty="0">
                <a:latin typeface="Arial Narrow" panose="020B0606020202030204" pitchFamily="34" charset="0"/>
              </a:rPr>
              <a:t>Supplemental may be </a:t>
            </a:r>
          </a:p>
          <a:p>
            <a:pPr lvl="1"/>
            <a:r>
              <a:rPr lang="en-US" dirty="0">
                <a:latin typeface="Arial Narrow" panose="020B0606020202030204" pitchFamily="34" charset="0"/>
              </a:rPr>
              <a:t>Additional test at the same level</a:t>
            </a:r>
          </a:p>
          <a:p>
            <a:pPr lvl="1"/>
            <a:r>
              <a:rPr lang="en-US" dirty="0">
                <a:latin typeface="Arial Narrow" panose="020B0606020202030204" pitchFamily="34" charset="0"/>
              </a:rPr>
              <a:t>Test case replication at a different levels</a:t>
            </a:r>
          </a:p>
          <a:p>
            <a:pPr lvl="1"/>
            <a:r>
              <a:rPr lang="en-US" dirty="0">
                <a:latin typeface="Arial Narrow" panose="020B0606020202030204" pitchFamily="34" charset="0"/>
              </a:rPr>
              <a:t>Comparison between levels</a:t>
            </a:r>
          </a:p>
          <a:p>
            <a:r>
              <a:rPr lang="en-US" dirty="0">
                <a:latin typeface="Arial Narrow" panose="020B0606020202030204" pitchFamily="34" charset="0"/>
              </a:rPr>
              <a:t>Benefits from / for digital engineering</a:t>
            </a:r>
          </a:p>
        </p:txBody>
      </p:sp>
      <p:sp>
        <p:nvSpPr>
          <p:cNvPr id="3" name="Title 2"/>
          <p:cNvSpPr>
            <a:spLocks noGrp="1"/>
          </p:cNvSpPr>
          <p:nvPr>
            <p:ph type="title"/>
          </p:nvPr>
        </p:nvSpPr>
        <p:spPr/>
        <p:txBody>
          <a:bodyPr/>
          <a:lstStyle/>
          <a:p>
            <a:r>
              <a:rPr lang="en-US" dirty="0"/>
              <a:t>Supplemental Simulation Verification Testing</a:t>
            </a:r>
          </a:p>
        </p:txBody>
      </p:sp>
      <p:pic>
        <p:nvPicPr>
          <p:cNvPr id="7" name="Picture 6"/>
          <p:cNvPicPr>
            <a:picLocks noChangeAspect="1"/>
          </p:cNvPicPr>
          <p:nvPr/>
        </p:nvPicPr>
        <p:blipFill>
          <a:blip r:embed="rId2"/>
          <a:stretch>
            <a:fillRect/>
          </a:stretch>
        </p:blipFill>
        <p:spPr>
          <a:xfrm>
            <a:off x="5184544" y="1638727"/>
            <a:ext cx="7007456" cy="3160002"/>
          </a:xfrm>
          <a:prstGeom prst="rect">
            <a:avLst/>
          </a:prstGeom>
        </p:spPr>
      </p:pic>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4132068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marL="514350" lvl="0" indent="-514350">
              <a:buFont typeface="+mj-lt"/>
              <a:buAutoNum type="arabicPeriod"/>
            </a:pPr>
            <a:r>
              <a:rPr lang="en-US" dirty="0">
                <a:solidFill>
                  <a:schemeClr val="bg1">
                    <a:lumMod val="75000"/>
                  </a:schemeClr>
                </a:solidFill>
                <a:latin typeface="Arial Narrow" panose="020B0606020202030204" pitchFamily="34" charset="0"/>
              </a:rPr>
              <a:t>Definitions that establish the common lexicon</a:t>
            </a:r>
            <a:endParaRPr lang="en-US" sz="2400" dirty="0">
              <a:solidFill>
                <a:schemeClr val="bg1">
                  <a:lumMod val="75000"/>
                </a:schemeClr>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verification case</a:t>
            </a:r>
            <a:endParaRPr lang="en-US" sz="2400" dirty="0">
              <a:solidFill>
                <a:schemeClr val="bg1">
                  <a:lumMod val="75000"/>
                </a:schemeClr>
              </a:solidFill>
              <a:latin typeface="Arial Narrow" panose="020B0606020202030204" pitchFamily="34" charset="0"/>
            </a:endParaRPr>
          </a:p>
          <a:p>
            <a:pPr marL="514350" lvl="0" indent="-514350">
              <a:buFont typeface="+mj-lt"/>
              <a:buAutoNum type="arabicPeriod"/>
            </a:pPr>
            <a:r>
              <a:rPr lang="en-US" dirty="0">
                <a:solidFill>
                  <a:srgbClr val="C00000"/>
                </a:solidFill>
                <a:latin typeface="Arial Narrow" panose="020B0606020202030204" pitchFamily="34" charset="0"/>
              </a:rPr>
              <a:t>Building a strong validation referent</a:t>
            </a:r>
          </a:p>
          <a:p>
            <a:pPr lvl="1"/>
            <a:r>
              <a:rPr lang="en-US" dirty="0">
                <a:solidFill>
                  <a:srgbClr val="C00000"/>
                </a:solidFill>
                <a:latin typeface="Arial Narrow" panose="020B0606020202030204" pitchFamily="34" charset="0"/>
              </a:rPr>
              <a:t>Developing the referent as the basis for validation comparison</a:t>
            </a:r>
            <a:endParaRPr lang="en-US" sz="14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Challenges and obstacles to developing the referent</a:t>
            </a:r>
            <a:endParaRPr lang="en-US" sz="18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Best practices and obstacle mitigation</a:t>
            </a:r>
            <a:endParaRPr lang="en-US" sz="18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Examples</a:t>
            </a:r>
            <a:endParaRPr lang="en-US" sz="1800" dirty="0">
              <a:solidFill>
                <a:srgbClr val="C00000"/>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case  </a:t>
            </a:r>
            <a:endParaRPr lang="en-US" sz="2400" dirty="0">
              <a:solidFill>
                <a:schemeClr val="bg1">
                  <a:lumMod val="75000"/>
                </a:schemeClr>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Verification and Validation methods that apply to Agile and Autonomous based M&amp;S</a:t>
            </a:r>
          </a:p>
          <a:p>
            <a:pPr marL="514350" lvl="0" indent="-514350">
              <a:buFont typeface="+mj-lt"/>
              <a:buAutoNum type="arabicPeriod"/>
            </a:pPr>
            <a:r>
              <a:rPr lang="en-US" dirty="0">
                <a:solidFill>
                  <a:schemeClr val="bg1">
                    <a:lumMod val="75000"/>
                  </a:schemeClr>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250138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Essential Steps for Validating Models and Simulations</a:t>
            </a:r>
          </a:p>
        </p:txBody>
      </p:sp>
      <p:pic>
        <p:nvPicPr>
          <p:cNvPr id="5" name="Picture 4"/>
          <p:cNvPicPr>
            <a:picLocks noChangeAspect="1"/>
          </p:cNvPicPr>
          <p:nvPr/>
        </p:nvPicPr>
        <p:blipFill>
          <a:blip r:embed="rId2"/>
          <a:stretch>
            <a:fillRect/>
          </a:stretch>
        </p:blipFill>
        <p:spPr>
          <a:xfrm>
            <a:off x="181447" y="867056"/>
            <a:ext cx="7858893" cy="5107600"/>
          </a:xfrm>
          <a:prstGeom prst="rect">
            <a:avLst/>
          </a:prstGeom>
        </p:spPr>
      </p:pic>
      <p:sp>
        <p:nvSpPr>
          <p:cNvPr id="6" name="Content Placeholder 1"/>
          <p:cNvSpPr txBox="1">
            <a:spLocks/>
          </p:cNvSpPr>
          <p:nvPr/>
        </p:nvSpPr>
        <p:spPr bwMode="auto">
          <a:xfrm>
            <a:off x="1122177" y="5974656"/>
            <a:ext cx="5233230" cy="327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400" kern="0" dirty="0"/>
              <a:t>Retrieved from [RPG, 2011]</a:t>
            </a:r>
          </a:p>
        </p:txBody>
      </p:sp>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25</a:t>
            </a:fld>
            <a:endParaRPr lang="en-US" dirty="0"/>
          </a:p>
        </p:txBody>
      </p:sp>
      <p:pic>
        <p:nvPicPr>
          <p:cNvPr id="4" name="Picture 3"/>
          <p:cNvPicPr>
            <a:picLocks noChangeAspect="1"/>
          </p:cNvPicPr>
          <p:nvPr/>
        </p:nvPicPr>
        <p:blipFill>
          <a:blip r:embed="rId3"/>
          <a:stretch>
            <a:fillRect/>
          </a:stretch>
        </p:blipFill>
        <p:spPr>
          <a:xfrm>
            <a:off x="6151142" y="2415811"/>
            <a:ext cx="6040858" cy="2919748"/>
          </a:xfrm>
          <a:prstGeom prst="rect">
            <a:avLst/>
          </a:prstGeom>
        </p:spPr>
      </p:pic>
      <p:sp>
        <p:nvSpPr>
          <p:cNvPr id="2" name="Content Placeholder 1"/>
          <p:cNvSpPr>
            <a:spLocks noGrp="1"/>
          </p:cNvSpPr>
          <p:nvPr>
            <p:ph sz="quarter" idx="11"/>
          </p:nvPr>
        </p:nvSpPr>
        <p:spPr>
          <a:xfrm>
            <a:off x="6644118" y="5327286"/>
            <a:ext cx="5233230" cy="327821"/>
          </a:xfrm>
        </p:spPr>
        <p:txBody>
          <a:bodyPr/>
          <a:lstStyle/>
          <a:p>
            <a:pPr marL="0" indent="0" algn="r">
              <a:buNone/>
            </a:pPr>
            <a:r>
              <a:rPr lang="en-US" sz="1400" dirty="0"/>
              <a:t>Downloaded from [NASA, 2023] on 6/21/23</a:t>
            </a:r>
          </a:p>
        </p:txBody>
      </p:sp>
      <p:sp>
        <p:nvSpPr>
          <p:cNvPr id="8" name="Content Placeholder 1"/>
          <p:cNvSpPr txBox="1">
            <a:spLocks/>
          </p:cNvSpPr>
          <p:nvPr/>
        </p:nvSpPr>
        <p:spPr bwMode="auto">
          <a:xfrm>
            <a:off x="6644118" y="2015614"/>
            <a:ext cx="5233230" cy="432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2400" kern="0" dirty="0"/>
              <a:t>Sample Documentation</a:t>
            </a:r>
          </a:p>
        </p:txBody>
      </p:sp>
    </p:spTree>
    <p:extLst>
      <p:ext uri="{BB962C8B-B14F-4D97-AF65-F5344CB8AC3E}">
        <p14:creationId xmlns:p14="http://schemas.microsoft.com/office/powerpoint/2010/main" val="153161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02342" y="899652"/>
            <a:ext cx="11430000" cy="5105400"/>
          </a:xfrm>
        </p:spPr>
        <p:txBody>
          <a:bodyPr/>
          <a:lstStyle/>
          <a:p>
            <a:pPr>
              <a:spcBef>
                <a:spcPts val="0"/>
              </a:spcBef>
            </a:pPr>
            <a:r>
              <a:rPr lang="en-US" dirty="0">
                <a:latin typeface="Arial Narrow" panose="020B0606020202030204" pitchFamily="34" charset="0"/>
              </a:rPr>
              <a:t>Covers the operational/domain space of interest as bounded by the intended use  [Gilmore, 2016]</a:t>
            </a:r>
          </a:p>
          <a:p>
            <a:pPr lvl="1">
              <a:spcBef>
                <a:spcPts val="0"/>
              </a:spcBef>
            </a:pPr>
            <a:r>
              <a:rPr lang="en-US" dirty="0">
                <a:latin typeface="Arial Narrow" panose="020B0606020202030204" pitchFamily="34" charset="0"/>
              </a:rPr>
              <a:t>Provides data on the aspects of the operational envelope/behavior space that will be covered by the M&amp;S</a:t>
            </a:r>
          </a:p>
          <a:p>
            <a:pPr lvl="1">
              <a:spcBef>
                <a:spcPts val="0"/>
              </a:spcBef>
            </a:pPr>
            <a:r>
              <a:rPr lang="en-US" dirty="0">
                <a:latin typeface="Arial Narrow" panose="020B0606020202030204" pitchFamily="34" charset="0"/>
              </a:rPr>
              <a:t>Addresses variations in factors affecting performance/behavior w. r. t. response variables of interest</a:t>
            </a:r>
          </a:p>
          <a:p>
            <a:pPr lvl="1">
              <a:spcBef>
                <a:spcPts val="0"/>
              </a:spcBef>
            </a:pPr>
            <a:r>
              <a:rPr lang="en-US" dirty="0">
                <a:latin typeface="Arial Narrow" panose="020B0606020202030204" pitchFamily="34" charset="0"/>
              </a:rPr>
              <a:t>Supports interpolation between known data points vice extrapolation</a:t>
            </a:r>
          </a:p>
          <a:p>
            <a:pPr>
              <a:spcBef>
                <a:spcPts val="0"/>
              </a:spcBef>
            </a:pPr>
            <a:r>
              <a:rPr lang="en-US" dirty="0">
                <a:latin typeface="Arial Narrow" panose="020B0606020202030204" pitchFamily="34" charset="0"/>
              </a:rPr>
              <a:t>Is drawn from observations of the simuland [RPG, 2011]</a:t>
            </a:r>
          </a:p>
          <a:p>
            <a:pPr lvl="1">
              <a:spcBef>
                <a:spcPts val="0"/>
              </a:spcBef>
            </a:pPr>
            <a:r>
              <a:rPr lang="en-US" dirty="0">
                <a:latin typeface="Arial Narrow" panose="020B0606020202030204" pitchFamily="34" charset="0"/>
              </a:rPr>
              <a:t>Under controlled circumstances such as tests and experiments</a:t>
            </a:r>
          </a:p>
          <a:p>
            <a:pPr lvl="1">
              <a:spcBef>
                <a:spcPts val="0"/>
              </a:spcBef>
            </a:pPr>
            <a:r>
              <a:rPr lang="en-US" dirty="0">
                <a:latin typeface="Arial Narrow" panose="020B0606020202030204" pitchFamily="34" charset="0"/>
              </a:rPr>
              <a:t>Under natural or operational circumstances</a:t>
            </a:r>
          </a:p>
          <a:p>
            <a:pPr>
              <a:spcBef>
                <a:spcPts val="0"/>
              </a:spcBef>
            </a:pPr>
            <a:r>
              <a:rPr lang="en-US" dirty="0">
                <a:latin typeface="Arial Narrow" panose="020B0606020202030204" pitchFamily="34" charset="0"/>
              </a:rPr>
              <a:t>Is drawn from authoritative data</a:t>
            </a:r>
          </a:p>
          <a:p>
            <a:pPr lvl="1">
              <a:spcBef>
                <a:spcPts val="0"/>
              </a:spcBef>
            </a:pPr>
            <a:r>
              <a:rPr lang="en-US" dirty="0">
                <a:latin typeface="Arial Narrow" panose="020B0606020202030204" pitchFamily="34" charset="0"/>
              </a:rPr>
              <a:t>Test data adjudicated by Data Authentication Group review to address measurement errors, incomplete data, etc. [ATEC, 2004]</a:t>
            </a:r>
          </a:p>
          <a:p>
            <a:pPr>
              <a:spcBef>
                <a:spcPts val="0"/>
              </a:spcBef>
            </a:pPr>
            <a:r>
              <a:rPr lang="en-US" dirty="0">
                <a:latin typeface="Arial Narrow" panose="020B0606020202030204" pitchFamily="34" charset="0"/>
              </a:rPr>
              <a:t>Identifies any areas of known uncertainty</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The Ideal Referent</a:t>
            </a:r>
          </a:p>
        </p:txBody>
      </p:sp>
    </p:spTree>
    <p:extLst>
      <p:ext uri="{BB962C8B-B14F-4D97-AF65-F5344CB8AC3E}">
        <p14:creationId xmlns:p14="http://schemas.microsoft.com/office/powerpoint/2010/main" val="374459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a:solidFill>
                <a:schemeClr val="tx2">
                  <a:lumMod val="60000"/>
                  <a:lumOff val="40000"/>
                </a:schemeClr>
              </a:solidFill>
              <a:latin typeface="Arial Narrow" panose="020B0606020202030204" pitchFamily="34" charset="0"/>
            </a:endParaRPr>
          </a:p>
          <a:p>
            <a:pPr>
              <a:spcBef>
                <a:spcPts val="0"/>
              </a:spcBef>
            </a:pPr>
            <a:r>
              <a:rPr lang="en-US" dirty="0">
                <a:solidFill>
                  <a:srgbClr val="C00000"/>
                </a:solidFill>
                <a:latin typeface="Arial Narrow" panose="020B0606020202030204" pitchFamily="34" charset="0"/>
              </a:rPr>
              <a:t>Empirical data</a:t>
            </a:r>
            <a:r>
              <a:rPr lang="en-US" dirty="0">
                <a:latin typeface="Arial Narrow" panose="020B0606020202030204" pitchFamily="34" charset="0"/>
              </a:rPr>
              <a:t>; observations of the simuland, collected either under controlled circumstances, e.g., tests or experiments, or in the field</a:t>
            </a:r>
          </a:p>
          <a:p>
            <a:pPr>
              <a:spcBef>
                <a:spcPts val="0"/>
              </a:spcBef>
            </a:pPr>
            <a:r>
              <a:rPr lang="en-US" dirty="0">
                <a:solidFill>
                  <a:srgbClr val="C00000"/>
                </a:solidFill>
                <a:latin typeface="Arial Narrow" panose="020B0606020202030204" pitchFamily="34" charset="0"/>
              </a:rPr>
              <a:t>Theoretical data</a:t>
            </a:r>
            <a:r>
              <a:rPr lang="en-US" dirty="0">
                <a:latin typeface="Arial Narrow" panose="020B0606020202030204" pitchFamily="34" charset="0"/>
              </a:rPr>
              <a:t>; calculated using equations or algorithms that describe simuland characteristics, behaviors, and relationships; equations known or assumed to be correct</a:t>
            </a:r>
          </a:p>
          <a:p>
            <a:pPr>
              <a:spcBef>
                <a:spcPts val="0"/>
              </a:spcBef>
            </a:pPr>
            <a:r>
              <a:rPr lang="en-US" dirty="0">
                <a:solidFill>
                  <a:srgbClr val="C00000"/>
                </a:solidFill>
                <a:latin typeface="Arial Narrow" panose="020B0606020202030204" pitchFamily="34" charset="0"/>
              </a:rPr>
              <a:t>Simulation data</a:t>
            </a:r>
            <a:r>
              <a:rPr lang="en-US" dirty="0">
                <a:latin typeface="Arial Narrow" panose="020B0606020202030204" pitchFamily="34" charset="0"/>
              </a:rPr>
              <a:t>; results generated by simulations; models known or assumed to be valid</a:t>
            </a:r>
            <a:endParaRPr lang="en-US" i="1" dirty="0">
              <a:latin typeface="Arial Narrow" panose="020B0606020202030204" pitchFamily="34" charset="0"/>
            </a:endParaRPr>
          </a:p>
          <a:p>
            <a:pPr>
              <a:spcBef>
                <a:spcPts val="0"/>
              </a:spcBef>
            </a:pPr>
            <a:r>
              <a:rPr lang="en-US" dirty="0">
                <a:solidFill>
                  <a:srgbClr val="C00000"/>
                </a:solidFill>
                <a:latin typeface="Arial Narrow" panose="020B0606020202030204" pitchFamily="34" charset="0"/>
              </a:rPr>
              <a:t>Subject Matter Expert knowledge</a:t>
            </a:r>
          </a:p>
          <a:p>
            <a:pPr>
              <a:spcBef>
                <a:spcPts val="0"/>
              </a:spcBef>
            </a:pPr>
            <a:r>
              <a:rPr lang="en-US" dirty="0">
                <a:solidFill>
                  <a:srgbClr val="C00000"/>
                </a:solidFill>
                <a:latin typeface="Arial Narrow" panose="020B0606020202030204" pitchFamily="34" charset="0"/>
              </a:rPr>
              <a:t>Combinations</a:t>
            </a:r>
            <a:r>
              <a:rPr lang="en-US" dirty="0">
                <a:latin typeface="Arial Narrow" panose="020B0606020202030204" pitchFamily="34" charset="0"/>
              </a:rPr>
              <a:t> of these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Referent Sources</a:t>
            </a:r>
          </a:p>
        </p:txBody>
      </p:sp>
    </p:spTree>
    <p:extLst>
      <p:ext uri="{BB962C8B-B14F-4D97-AF65-F5344CB8AC3E}">
        <p14:creationId xmlns:p14="http://schemas.microsoft.com/office/powerpoint/2010/main" val="248446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altLang="en-US" dirty="0"/>
              <a:t>Referent Challenges and Obstacles</a:t>
            </a:r>
          </a:p>
        </p:txBody>
      </p:sp>
      <p:sp>
        <p:nvSpPr>
          <p:cNvPr id="7" name="Text Placeholder 6"/>
          <p:cNvSpPr>
            <a:spLocks noGrp="1"/>
          </p:cNvSpPr>
          <p:nvPr>
            <p:ph type="body" sz="quarter" idx="12"/>
          </p:nvPr>
        </p:nvSpPr>
        <p:spPr>
          <a:xfrm>
            <a:off x="410817" y="1365251"/>
            <a:ext cx="5446091" cy="3311331"/>
          </a:xfrm>
        </p:spPr>
        <p:txBody>
          <a:bodyPr/>
          <a:lstStyle/>
          <a:p>
            <a:pPr>
              <a:spcBef>
                <a:spcPts val="0"/>
              </a:spcBef>
            </a:pPr>
            <a:r>
              <a:rPr lang="en-US" sz="2400" dirty="0">
                <a:latin typeface="Arial Narrow" panose="020B0606020202030204" pitchFamily="34" charset="0"/>
              </a:rPr>
              <a:t>Ill defined intended use </a:t>
            </a:r>
          </a:p>
          <a:p>
            <a:pPr lvl="1">
              <a:spcBef>
                <a:spcPts val="0"/>
              </a:spcBef>
            </a:pPr>
            <a:r>
              <a:rPr lang="en-US" sz="2000" dirty="0">
                <a:latin typeface="Arial Narrow" panose="020B0606020202030204" pitchFamily="34" charset="0"/>
              </a:rPr>
              <a:t>Lack of definition of the model/simulation’s coverage of the domain space</a:t>
            </a:r>
          </a:p>
          <a:p>
            <a:pPr lvl="1">
              <a:spcBef>
                <a:spcPts val="0"/>
              </a:spcBef>
            </a:pPr>
            <a:r>
              <a:rPr lang="en-US" sz="2000" dirty="0">
                <a:latin typeface="Arial Narrow" panose="020B0606020202030204" pitchFamily="34" charset="0"/>
              </a:rPr>
              <a:t>Lack of test scenarios that will align test and simulation data</a:t>
            </a:r>
          </a:p>
          <a:p>
            <a:pPr>
              <a:spcBef>
                <a:spcPts val="0"/>
              </a:spcBef>
            </a:pPr>
            <a:r>
              <a:rPr lang="en-US" sz="2400" dirty="0">
                <a:latin typeface="Arial Narrow" panose="020B0606020202030204" pitchFamily="34" charset="0"/>
              </a:rPr>
              <a:t>Inconsistencies between referent and simulation data</a:t>
            </a:r>
          </a:p>
          <a:p>
            <a:pPr lvl="1">
              <a:spcBef>
                <a:spcPts val="0"/>
              </a:spcBef>
            </a:pPr>
            <a:r>
              <a:rPr lang="en-US" sz="2000" dirty="0">
                <a:latin typeface="Arial Narrow" panose="020B0606020202030204" pitchFamily="34" charset="0"/>
              </a:rPr>
              <a:t>Metrics of interest</a:t>
            </a:r>
          </a:p>
          <a:p>
            <a:pPr lvl="1">
              <a:spcBef>
                <a:spcPts val="0"/>
              </a:spcBef>
            </a:pPr>
            <a:r>
              <a:rPr lang="en-US" sz="2000" dirty="0">
                <a:latin typeface="Arial Narrow" panose="020B0606020202030204" pitchFamily="34" charset="0"/>
              </a:rPr>
              <a:t>Factors that affect performance</a:t>
            </a:r>
          </a:p>
        </p:txBody>
      </p:sp>
      <p:pic>
        <p:nvPicPr>
          <p:cNvPr id="5" name="Picture 4"/>
          <p:cNvPicPr>
            <a:picLocks noChangeAspect="1"/>
          </p:cNvPicPr>
          <p:nvPr/>
        </p:nvPicPr>
        <p:blipFill>
          <a:blip r:embed="rId2"/>
          <a:stretch>
            <a:fillRect/>
          </a:stretch>
        </p:blipFill>
        <p:spPr>
          <a:xfrm>
            <a:off x="5856908" y="908872"/>
            <a:ext cx="5922137" cy="3622747"/>
          </a:xfrm>
          <a:prstGeom prst="rect">
            <a:avLst/>
          </a:prstGeom>
        </p:spPr>
      </p:pic>
      <p:sp>
        <p:nvSpPr>
          <p:cNvPr id="9" name="TextBox 8"/>
          <p:cNvSpPr txBox="1"/>
          <p:nvPr/>
        </p:nvSpPr>
        <p:spPr>
          <a:xfrm>
            <a:off x="410817" y="4415847"/>
            <a:ext cx="11198942" cy="1754326"/>
          </a:xfrm>
          <a:prstGeom prst="rect">
            <a:avLst/>
          </a:prstGeom>
          <a:noFill/>
        </p:spPr>
        <p:txBody>
          <a:bodyPr wrap="square" rtlCol="0">
            <a:spAutoFit/>
          </a:bodyPr>
          <a:lstStyle/>
          <a:p>
            <a:pPr marL="457200" indent="-457200">
              <a:spcBef>
                <a:spcPts val="0"/>
              </a:spcBef>
              <a:buSzPct val="75000"/>
              <a:buFont typeface="Wingdings" panose="05000000000000000000" pitchFamily="2" charset="2"/>
              <a:buChar char="Ø"/>
            </a:pPr>
            <a:r>
              <a:rPr lang="en-US" sz="2400" dirty="0">
                <a:latin typeface="Arial Narrow" panose="020B0606020202030204" pitchFamily="34" charset="0"/>
              </a:rPr>
              <a:t>Limited/no referent data available</a:t>
            </a:r>
          </a:p>
          <a:p>
            <a:pPr marL="1066785" lvl="1" indent="-457200">
              <a:spcBef>
                <a:spcPts val="0"/>
              </a:spcBef>
              <a:buSzPct val="75000"/>
              <a:buFont typeface="Wingdings" panose="05000000000000000000" pitchFamily="2" charset="2"/>
              <a:buChar char=""/>
            </a:pPr>
            <a:r>
              <a:rPr lang="en-US" sz="2000" dirty="0">
                <a:latin typeface="Arial Narrow" panose="020B0606020202030204" pitchFamily="34" charset="0"/>
                <a:ea typeface="Arial Narrow" charset="0"/>
                <a:cs typeface="Arial Narrow" charset="0"/>
              </a:rPr>
              <a:t>Complexity of system/behaviors represented imposes limitations (e.g., resource, economic) on the development of quantitative referent data</a:t>
            </a:r>
          </a:p>
          <a:p>
            <a:pPr marL="1066785" lvl="1" indent="-457200">
              <a:spcBef>
                <a:spcPts val="0"/>
              </a:spcBef>
              <a:buSzPct val="75000"/>
              <a:buFont typeface="Wingdings" panose="05000000000000000000" pitchFamily="2" charset="2"/>
              <a:buChar char="n"/>
            </a:pPr>
            <a:r>
              <a:rPr lang="en-US" sz="2000" dirty="0">
                <a:latin typeface="Arial Narrow" panose="020B0606020202030204" pitchFamily="34" charset="0"/>
                <a:ea typeface="Arial Narrow" charset="0"/>
                <a:cs typeface="Arial Narrow" charset="0"/>
              </a:rPr>
              <a:t>Domain of Interest does not support quantitative referent development (e.g., Department of Energy, NASA)</a:t>
            </a:r>
          </a:p>
          <a:p>
            <a:pPr marL="457200" indent="-457200">
              <a:spcBef>
                <a:spcPts val="0"/>
              </a:spcBef>
              <a:buSzPct val="75000"/>
              <a:buFont typeface="Wingdings" panose="05000000000000000000" pitchFamily="2" charset="2"/>
              <a:buChar char="Ø"/>
            </a:pPr>
            <a:r>
              <a:rPr lang="en-US" sz="2400" dirty="0">
                <a:latin typeface="Arial Narrow" panose="020B0606020202030204" pitchFamily="34" charset="0"/>
              </a:rPr>
              <a:t>Economic limitations</a:t>
            </a:r>
          </a:p>
        </p:txBody>
      </p:sp>
      <p:sp>
        <p:nvSpPr>
          <p:cNvPr id="8" name="Slide Number Placeholder 1">
            <a:extLst>
              <a:ext uri="{FF2B5EF4-FFF2-40B4-BE49-F238E27FC236}">
                <a16:creationId xmlns:a16="http://schemas.microsoft.com/office/drawing/2014/main" id="{0E1B0FF4-B6D7-42C3-9217-4503050CD8EE}"/>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28</a:t>
            </a:fld>
            <a:endParaRPr lang="en-US" sz="1400" dirty="0"/>
          </a:p>
        </p:txBody>
      </p:sp>
    </p:spTree>
    <p:extLst>
      <p:ext uri="{BB962C8B-B14F-4D97-AF65-F5344CB8AC3E}">
        <p14:creationId xmlns:p14="http://schemas.microsoft.com/office/powerpoint/2010/main" val="2150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dirty="0"/>
              <a:t>Start early – validation referents take time to develop</a:t>
            </a:r>
          </a:p>
          <a:p>
            <a:pPr lvl="1">
              <a:spcBef>
                <a:spcPts val="0"/>
              </a:spcBef>
            </a:pPr>
            <a:r>
              <a:rPr lang="en-US" dirty="0"/>
              <a:t>Need to identify scope of information needed</a:t>
            </a:r>
          </a:p>
          <a:p>
            <a:pPr lvl="1">
              <a:spcBef>
                <a:spcPts val="0"/>
              </a:spcBef>
            </a:pPr>
            <a:r>
              <a:rPr lang="en-US" dirty="0"/>
              <a:t>Need to coordinate with others (e.g., testers, Subject Matter Expert (SMEs)) to produce referent data</a:t>
            </a:r>
          </a:p>
          <a:p>
            <a:pPr lvl="1">
              <a:spcBef>
                <a:spcPts val="0"/>
              </a:spcBef>
            </a:pPr>
            <a:r>
              <a:rPr lang="en-US" dirty="0"/>
              <a:t>Need to budget for referent development</a:t>
            </a:r>
          </a:p>
          <a:p>
            <a:pPr>
              <a:spcBef>
                <a:spcPts val="0"/>
              </a:spcBef>
            </a:pPr>
            <a:r>
              <a:rPr lang="en-US" dirty="0"/>
              <a:t>Ensure accreditation authority concurrence</a:t>
            </a:r>
          </a:p>
          <a:p>
            <a:pPr>
              <a:spcBef>
                <a:spcPts val="0"/>
              </a:spcBef>
            </a:pPr>
            <a:r>
              <a:rPr lang="en-US" dirty="0"/>
              <a:t>“Grow” referent information over time</a:t>
            </a:r>
          </a:p>
          <a:p>
            <a:pPr lvl="1">
              <a:spcBef>
                <a:spcPts val="0"/>
              </a:spcBef>
            </a:pPr>
            <a:r>
              <a:rPr lang="en-US" dirty="0"/>
              <a:t>Leverage all sources of test data (e.g., ground test, HWIL, live fire)</a:t>
            </a:r>
          </a:p>
          <a:p>
            <a:pPr>
              <a:spcBef>
                <a:spcPts val="0"/>
              </a:spcBef>
            </a:pPr>
            <a:r>
              <a:rPr lang="en-US" dirty="0"/>
              <a:t>Maximize extent of referent coverage of the operational/behavioral space as defined by the intended use</a:t>
            </a:r>
          </a:p>
          <a:p>
            <a:pPr>
              <a:spcBef>
                <a:spcPts val="0"/>
              </a:spcBef>
            </a:pPr>
            <a:r>
              <a:rPr lang="en-US" dirty="0"/>
              <a:t>Define areas of uncertainty</a:t>
            </a:r>
          </a:p>
          <a:p>
            <a:pPr lvl="1">
              <a:spcBef>
                <a:spcPts val="0"/>
              </a:spcBef>
            </a:pPr>
            <a:r>
              <a:rPr lang="en-US" dirty="0"/>
              <a:t>Limitations of M&amp;S coverage</a:t>
            </a:r>
          </a:p>
          <a:p>
            <a:pPr lvl="1">
              <a:spcBef>
                <a:spcPts val="0"/>
              </a:spcBef>
            </a:pPr>
            <a:r>
              <a:rPr lang="en-US" dirty="0"/>
              <a:t>Limitations of referent data</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Referent Best Practices</a:t>
            </a:r>
          </a:p>
        </p:txBody>
      </p:sp>
    </p:spTree>
    <p:extLst>
      <p:ext uri="{BB962C8B-B14F-4D97-AF65-F5344CB8AC3E}">
        <p14:creationId xmlns:p14="http://schemas.microsoft.com/office/powerpoint/2010/main" val="295065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61950" y="1276350"/>
            <a:ext cx="11601450" cy="4857750"/>
          </a:xfrm>
        </p:spPr>
        <p:txBody>
          <a:bodyPr numCol="2">
            <a:noAutofit/>
          </a:bodyPr>
          <a:lstStyle/>
          <a:p>
            <a:pPr marL="457200" lvl="0" indent="-457200">
              <a:spcBef>
                <a:spcPts val="0"/>
              </a:spcBef>
              <a:buFont typeface="+mj-lt"/>
              <a:buAutoNum type="arabicPeriod"/>
            </a:pPr>
            <a:r>
              <a:rPr lang="en-US" sz="2400" dirty="0">
                <a:solidFill>
                  <a:srgbClr val="C00000"/>
                </a:solidFill>
                <a:latin typeface="Arial Narrow" panose="020B0606020202030204" pitchFamily="34" charset="0"/>
              </a:rPr>
              <a:t>Definitions that establish the common lexicon</a:t>
            </a:r>
          </a:p>
          <a:p>
            <a:pPr lvl="1">
              <a:spcBef>
                <a:spcPts val="0"/>
              </a:spcBef>
            </a:pPr>
            <a:r>
              <a:rPr lang="en-US" sz="2000" dirty="0">
                <a:latin typeface="Arial Narrow" panose="020B0606020202030204" pitchFamily="34" charset="0"/>
              </a:rPr>
              <a:t>Terms</a:t>
            </a:r>
          </a:p>
          <a:p>
            <a:pPr lvl="1">
              <a:spcBef>
                <a:spcPts val="0"/>
              </a:spcBef>
            </a:pPr>
            <a:r>
              <a:rPr lang="en-US" sz="2000" dirty="0">
                <a:latin typeface="Arial Narrow" panose="020B0606020202030204" pitchFamily="34" charset="0"/>
              </a:rPr>
              <a:t>Setting boundaries by defining the intended use</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verification case</a:t>
            </a:r>
          </a:p>
          <a:p>
            <a:pPr lvl="1">
              <a:spcBef>
                <a:spcPts val="0"/>
              </a:spcBef>
            </a:pPr>
            <a:r>
              <a:rPr lang="en-US" sz="2000" dirty="0">
                <a:latin typeface="Arial Narrow" panose="020B0606020202030204" pitchFamily="34" charset="0"/>
              </a:rPr>
              <a:t>Defining M&amp;S Requirements</a:t>
            </a:r>
          </a:p>
          <a:p>
            <a:pPr lvl="1">
              <a:spcBef>
                <a:spcPts val="0"/>
              </a:spcBef>
            </a:pPr>
            <a:r>
              <a:rPr lang="en-US" sz="2000" dirty="0">
                <a:latin typeface="Arial Narrow" panose="020B0606020202030204" pitchFamily="34" charset="0"/>
              </a:rPr>
              <a:t>Leveraging existing verification data</a:t>
            </a:r>
          </a:p>
          <a:p>
            <a:pPr lvl="1">
              <a:spcBef>
                <a:spcPts val="0"/>
              </a:spcBef>
            </a:pPr>
            <a:r>
              <a:rPr lang="en-US" sz="2000" dirty="0">
                <a:latin typeface="Arial Narrow" panose="020B0606020202030204" pitchFamily="34" charset="0"/>
              </a:rPr>
              <a:t>Leveraging developer testing</a:t>
            </a:r>
          </a:p>
          <a:p>
            <a:pPr lvl="1">
              <a:spcBef>
                <a:spcPts val="0"/>
              </a:spcBef>
            </a:pPr>
            <a:r>
              <a:rPr lang="en-US" sz="2000" dirty="0">
                <a:latin typeface="Arial Narrow" panose="020B0606020202030204" pitchFamily="34" charset="0"/>
              </a:rPr>
              <a:t>Supplemental V&amp;V testing</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validation referent</a:t>
            </a:r>
          </a:p>
          <a:p>
            <a:pPr lvl="1">
              <a:spcBef>
                <a:spcPts val="0"/>
              </a:spcBef>
            </a:pPr>
            <a:r>
              <a:rPr lang="en-US" sz="2000" dirty="0">
                <a:latin typeface="Arial Narrow" panose="020B0606020202030204" pitchFamily="34" charset="0"/>
              </a:rPr>
              <a:t>Developing the referent as the basis for validation comparison</a:t>
            </a:r>
          </a:p>
          <a:p>
            <a:pPr lvl="1">
              <a:spcBef>
                <a:spcPts val="0"/>
              </a:spcBef>
            </a:pPr>
            <a:r>
              <a:rPr lang="en-US" sz="2000" dirty="0">
                <a:latin typeface="Arial Narrow" panose="020B0606020202030204" pitchFamily="34" charset="0"/>
              </a:rPr>
              <a:t>Challenges and obstacles to developing the referent</a:t>
            </a:r>
          </a:p>
          <a:p>
            <a:pPr lvl="1">
              <a:spcBef>
                <a:spcPts val="0"/>
              </a:spcBef>
            </a:pPr>
            <a:r>
              <a:rPr lang="en-US" sz="2000" dirty="0">
                <a:latin typeface="Arial Narrow" panose="020B0606020202030204" pitchFamily="34" charset="0"/>
              </a:rPr>
              <a:t>Best practices and obstacle mitigation</a:t>
            </a:r>
          </a:p>
          <a:p>
            <a:pPr lvl="1">
              <a:spcBef>
                <a:spcPts val="0"/>
              </a:spcBef>
            </a:pPr>
            <a:r>
              <a:rPr lang="en-US" sz="2000" dirty="0">
                <a:latin typeface="Arial Narrow" panose="020B0606020202030204" pitchFamily="34" charset="0"/>
              </a:rPr>
              <a:t>Examples</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Building a strong validation case  </a:t>
            </a:r>
          </a:p>
          <a:p>
            <a:pPr lvl="1">
              <a:spcBef>
                <a:spcPts val="0"/>
              </a:spcBef>
            </a:pPr>
            <a:r>
              <a:rPr lang="en-US" sz="2000" dirty="0">
                <a:latin typeface="Arial Narrow" panose="020B0606020202030204" pitchFamily="34" charset="0"/>
              </a:rPr>
              <a:t>Defining validation metrics</a:t>
            </a:r>
          </a:p>
          <a:p>
            <a:pPr lvl="1">
              <a:spcBef>
                <a:spcPts val="0"/>
              </a:spcBef>
            </a:pPr>
            <a:r>
              <a:rPr lang="en-US" sz="2000" dirty="0">
                <a:latin typeface="Arial Narrow" panose="020B0606020202030204" pitchFamily="34" charset="0"/>
              </a:rPr>
              <a:t>Selecting and applying the appropriate method</a:t>
            </a:r>
          </a:p>
          <a:p>
            <a:pPr lvl="1">
              <a:spcBef>
                <a:spcPts val="0"/>
              </a:spcBef>
            </a:pPr>
            <a:r>
              <a:rPr lang="en-US" sz="2000" dirty="0">
                <a:latin typeface="Arial Narrow" panose="020B0606020202030204" pitchFamily="34" charset="0"/>
              </a:rPr>
              <a:t>Examples</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Verification and Validation methods that apply to Agile and Autonomous based M&amp;S</a:t>
            </a:r>
          </a:p>
          <a:p>
            <a:pPr lvl="1">
              <a:spcBef>
                <a:spcPts val="0"/>
              </a:spcBef>
            </a:pPr>
            <a:r>
              <a:rPr lang="en-US" sz="2000" dirty="0">
                <a:latin typeface="Arial Narrow" panose="020B0606020202030204" pitchFamily="34" charset="0"/>
              </a:rPr>
              <a:t>Determining the unique V&amp;V challenges associated with Agile and Autonomous based M&amp;S</a:t>
            </a:r>
          </a:p>
          <a:p>
            <a:pPr lvl="1">
              <a:spcBef>
                <a:spcPts val="0"/>
              </a:spcBef>
            </a:pPr>
            <a:r>
              <a:rPr lang="en-US" sz="2000" dirty="0">
                <a:latin typeface="Arial Narrow" panose="020B0606020202030204" pitchFamily="34" charset="0"/>
              </a:rPr>
              <a:t>Selecting and applying the appropriate method</a:t>
            </a:r>
          </a:p>
          <a:p>
            <a:pPr marL="457200" lvl="0" indent="-457200">
              <a:spcBef>
                <a:spcPts val="0"/>
              </a:spcBef>
              <a:buFont typeface="+mj-lt"/>
              <a:buAutoNum type="arabicPeriod"/>
            </a:pPr>
            <a:r>
              <a:rPr lang="en-US" sz="2400" dirty="0">
                <a:solidFill>
                  <a:srgbClr val="C00000"/>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4134435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801"/>
            <a:ext cx="7620000" cy="5105400"/>
          </a:xfrm>
        </p:spPr>
        <p:txBody>
          <a:bodyPr/>
          <a:lstStyle/>
          <a:p>
            <a:r>
              <a:rPr lang="en-US" sz="2400" dirty="0"/>
              <a:t>Limited test shots, with maximum operational envelope coverage to support validation referent development</a:t>
            </a:r>
          </a:p>
          <a:p>
            <a:r>
              <a:rPr lang="en-US" sz="2400" dirty="0"/>
              <a:t>Adopted Model-Test-Model [Mansager, 1994] paradigm to continually assess validation referent development</a:t>
            </a:r>
          </a:p>
          <a:p>
            <a:r>
              <a:rPr lang="en-US" sz="2400" dirty="0"/>
              <a:t>Applied a statistical methodology (Fisher Test) to validate the simulation</a:t>
            </a:r>
          </a:p>
          <a:p>
            <a:r>
              <a:rPr lang="en-US" sz="2400" dirty="0"/>
              <a:t>Validated M&amp;S used to satisfy all system performance requirements [IDA, 2001]</a:t>
            </a:r>
          </a:p>
          <a:p>
            <a:r>
              <a:rPr lang="en-US" sz="2400" dirty="0"/>
              <a:t>Significantly decreased the number of test shots (Development Test and Operational Test) needed [DOT&amp;E, 2000]</a:t>
            </a:r>
          </a:p>
          <a:p>
            <a:r>
              <a:rPr lang="en-US" sz="2400" dirty="0"/>
              <a:t>AIM9X awarded National Training and Simulation Association (NTSA) 2001 M&amp;S Industry Award</a:t>
            </a:r>
          </a:p>
          <a:p>
            <a:endParaRPr lang="en-US" dirty="0"/>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25" y="2057400"/>
            <a:ext cx="3939904" cy="251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8763000" y="4645223"/>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dirty="0">
                <a:latin typeface="Arial Narrow" pitchFamily="34" charset="0"/>
              </a:rPr>
              <a:t>AIM9X Missile</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a:t>AIM9X: Simulation Enhanced Operational Test</a:t>
            </a:r>
          </a:p>
        </p:txBody>
      </p:sp>
    </p:spTree>
    <p:extLst>
      <p:ext uri="{BB962C8B-B14F-4D97-AF65-F5344CB8AC3E}">
        <p14:creationId xmlns:p14="http://schemas.microsoft.com/office/powerpoint/2010/main" val="3587157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Rigorous SME Referent</a:t>
            </a:r>
          </a:p>
        </p:txBody>
      </p:sp>
      <p:sp>
        <p:nvSpPr>
          <p:cNvPr id="4" name="Text Placeholder 3"/>
          <p:cNvSpPr>
            <a:spLocks noGrp="1"/>
          </p:cNvSpPr>
          <p:nvPr>
            <p:ph type="body" sz="quarter" idx="12"/>
          </p:nvPr>
        </p:nvSpPr>
        <p:spPr>
          <a:xfrm>
            <a:off x="290625" y="1006767"/>
            <a:ext cx="4644803" cy="5350900"/>
          </a:xfrm>
        </p:spPr>
        <p:txBody>
          <a:bodyPr/>
          <a:lstStyle/>
          <a:p>
            <a:pPr>
              <a:spcBef>
                <a:spcPts val="0"/>
              </a:spcBef>
              <a:buFont typeface="Wingdings" panose="05000000000000000000" pitchFamily="2" charset="2"/>
              <a:buChar char="Ø"/>
            </a:pPr>
            <a:r>
              <a:rPr lang="en-US" sz="2100" dirty="0"/>
              <a:t>Validation focus was a campaign-level simulation that modeled multi-sided joint theater warfare</a:t>
            </a:r>
          </a:p>
          <a:p>
            <a:pPr>
              <a:spcBef>
                <a:spcPts val="0"/>
              </a:spcBef>
              <a:buFont typeface="Wingdings" panose="05000000000000000000" pitchFamily="2" charset="2"/>
              <a:buChar char="Ø"/>
            </a:pPr>
            <a:r>
              <a:rPr lang="en-US" sz="2100" dirty="0"/>
              <a:t>No real world referent available for comparison - reliant on SME assessment</a:t>
            </a:r>
          </a:p>
          <a:p>
            <a:pPr>
              <a:spcBef>
                <a:spcPts val="0"/>
              </a:spcBef>
              <a:buFont typeface="Wingdings" panose="05000000000000000000" pitchFamily="2" charset="2"/>
              <a:buChar char="Ø"/>
            </a:pPr>
            <a:r>
              <a:rPr lang="en-US" sz="2100" dirty="0"/>
              <a:t>Increase SME sample size (from one to multiple)</a:t>
            </a:r>
          </a:p>
          <a:p>
            <a:pPr>
              <a:spcBef>
                <a:spcPts val="0"/>
              </a:spcBef>
              <a:buFont typeface="Wingdings" panose="05000000000000000000" pitchFamily="2" charset="2"/>
              <a:buChar char="Ø"/>
            </a:pPr>
            <a:r>
              <a:rPr lang="en-US" sz="2100" dirty="0"/>
              <a:t>Apply best practice in survey research to develop questionnaire </a:t>
            </a:r>
          </a:p>
          <a:p>
            <a:pPr>
              <a:spcBef>
                <a:spcPts val="0"/>
              </a:spcBef>
              <a:buFont typeface="Wingdings" panose="05000000000000000000" pitchFamily="2" charset="2"/>
              <a:buChar char="Ø"/>
            </a:pPr>
            <a:r>
              <a:rPr lang="en-US" sz="2100" dirty="0"/>
              <a:t>Statistical aggregation of survey results enabled identification of common trends as well as the meaningful assignment of uncertainties to the referent characteristics </a:t>
            </a:r>
          </a:p>
          <a:p>
            <a:pPr>
              <a:spcBef>
                <a:spcPts val="0"/>
              </a:spcBef>
              <a:buFont typeface="Wingdings" panose="05000000000000000000" pitchFamily="2" charset="2"/>
              <a:buChar char="Ø"/>
            </a:pPr>
            <a:r>
              <a:rPr lang="en-US" sz="2100" dirty="0"/>
              <a:t>Knowledge of referent uncertainty is necessary for evaluating M&amp;S use risk</a:t>
            </a:r>
          </a:p>
        </p:txBody>
      </p:sp>
      <p:pic>
        <p:nvPicPr>
          <p:cNvPr id="15" name="Picture 26"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891" y="886447"/>
            <a:ext cx="5102285" cy="31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a:off x="6794684" y="5574681"/>
            <a:ext cx="381597" cy="290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pic>
        <p:nvPicPr>
          <p:cNvPr id="14" name="Picture 2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961" y="3214723"/>
            <a:ext cx="1596083" cy="312695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76281" y="3984800"/>
            <a:ext cx="2428098" cy="369332"/>
          </a:xfrm>
          <a:prstGeom prst="rect">
            <a:avLst/>
          </a:prstGeom>
          <a:solidFill>
            <a:srgbClr val="FFFF00"/>
          </a:solidFill>
          <a:ln w="19050">
            <a:solidFill>
              <a:schemeClr val="tx1"/>
            </a:solidFill>
          </a:ln>
        </p:spPr>
        <p:txBody>
          <a:bodyPr wrap="square" rtlCol="0">
            <a:spAutoFit/>
          </a:bodyPr>
          <a:lstStyle/>
          <a:p>
            <a:pPr algn="ctr"/>
            <a:r>
              <a:rPr lang="en-US" sz="1800" dirty="0"/>
              <a:t>Simulation Results</a:t>
            </a:r>
          </a:p>
        </p:txBody>
      </p:sp>
      <p:sp>
        <p:nvSpPr>
          <p:cNvPr id="10" name="TextBox 9"/>
          <p:cNvSpPr txBox="1"/>
          <p:nvPr/>
        </p:nvSpPr>
        <p:spPr>
          <a:xfrm>
            <a:off x="9681418" y="3984800"/>
            <a:ext cx="2446199" cy="369332"/>
          </a:xfrm>
          <a:prstGeom prst="rect">
            <a:avLst/>
          </a:prstGeom>
          <a:solidFill>
            <a:schemeClr val="tx2">
              <a:lumMod val="40000"/>
              <a:lumOff val="60000"/>
            </a:schemeClr>
          </a:solidFill>
          <a:ln w="19050">
            <a:solidFill>
              <a:schemeClr val="tx1"/>
            </a:solidFill>
          </a:ln>
        </p:spPr>
        <p:txBody>
          <a:bodyPr wrap="square" rtlCol="0">
            <a:spAutoFit/>
          </a:bodyPr>
          <a:lstStyle/>
          <a:p>
            <a:pPr algn="ctr"/>
            <a:r>
              <a:rPr lang="en-US" sz="1800" dirty="0"/>
              <a:t>Simulation Referent</a:t>
            </a:r>
          </a:p>
        </p:txBody>
      </p:sp>
      <p:sp>
        <p:nvSpPr>
          <p:cNvPr id="11" name="TextBox 10"/>
          <p:cNvSpPr txBox="1"/>
          <p:nvPr/>
        </p:nvSpPr>
        <p:spPr>
          <a:xfrm>
            <a:off x="7176281" y="5381384"/>
            <a:ext cx="4951336" cy="677108"/>
          </a:xfrm>
          <a:prstGeom prst="rect">
            <a:avLst/>
          </a:prstGeom>
          <a:solidFill>
            <a:schemeClr val="accent1"/>
          </a:solidFill>
          <a:ln w="19050">
            <a:solidFill>
              <a:schemeClr val="tx1"/>
            </a:solidFill>
          </a:ln>
        </p:spPr>
        <p:txBody>
          <a:bodyPr wrap="square" rtlCol="0">
            <a:spAutoFit/>
          </a:bodyPr>
          <a:lstStyle/>
          <a:p>
            <a:pPr algn="ctr"/>
            <a:endParaRPr lang="en-US" sz="2000" dirty="0"/>
          </a:p>
          <a:p>
            <a:pPr algn="ctr"/>
            <a:r>
              <a:rPr lang="en-US" sz="1800" dirty="0"/>
              <a:t>Validation Results</a:t>
            </a:r>
          </a:p>
        </p:txBody>
      </p:sp>
      <p:sp>
        <p:nvSpPr>
          <p:cNvPr id="13" name="TextBox 12"/>
          <p:cNvSpPr txBox="1"/>
          <p:nvPr/>
        </p:nvSpPr>
        <p:spPr>
          <a:xfrm>
            <a:off x="10170559" y="5421508"/>
            <a:ext cx="1840598" cy="338554"/>
          </a:xfrm>
          <a:prstGeom prst="rect">
            <a:avLst/>
          </a:prstGeom>
          <a:solidFill>
            <a:schemeClr val="bg1"/>
          </a:solidFill>
          <a:ln w="19050">
            <a:solidFill>
              <a:schemeClr val="tx1"/>
            </a:solidFill>
          </a:ln>
        </p:spPr>
        <p:txBody>
          <a:bodyPr wrap="square" rtlCol="0">
            <a:spAutoFit/>
          </a:bodyPr>
          <a:lstStyle/>
          <a:p>
            <a:pPr algn="ctr"/>
            <a:r>
              <a:rPr lang="en-US" sz="1600" dirty="0"/>
              <a:t>Confidences</a:t>
            </a:r>
          </a:p>
        </p:txBody>
      </p:sp>
      <p:sp>
        <p:nvSpPr>
          <p:cNvPr id="18" name="TextBox 17"/>
          <p:cNvSpPr txBox="1"/>
          <p:nvPr/>
        </p:nvSpPr>
        <p:spPr>
          <a:xfrm>
            <a:off x="7374975" y="5411830"/>
            <a:ext cx="1840598" cy="338554"/>
          </a:xfrm>
          <a:prstGeom prst="rect">
            <a:avLst/>
          </a:prstGeom>
          <a:solidFill>
            <a:schemeClr val="bg1"/>
          </a:solidFill>
          <a:ln w="19050">
            <a:solidFill>
              <a:schemeClr val="tx1"/>
            </a:solidFill>
          </a:ln>
        </p:spPr>
        <p:txBody>
          <a:bodyPr wrap="square" rtlCol="0">
            <a:spAutoFit/>
          </a:bodyPr>
          <a:lstStyle/>
          <a:p>
            <a:pPr algn="ctr"/>
            <a:r>
              <a:rPr lang="en-US" sz="1600" dirty="0"/>
              <a:t>Accuracies</a:t>
            </a:r>
          </a:p>
        </p:txBody>
      </p:sp>
      <p:sp>
        <p:nvSpPr>
          <p:cNvPr id="19" name="TextBox 18"/>
          <p:cNvSpPr txBox="1"/>
          <p:nvPr/>
        </p:nvSpPr>
        <p:spPr>
          <a:xfrm>
            <a:off x="10170559" y="4805496"/>
            <a:ext cx="1840598" cy="338554"/>
          </a:xfrm>
          <a:prstGeom prst="rect">
            <a:avLst/>
          </a:prstGeom>
          <a:solidFill>
            <a:schemeClr val="bg1"/>
          </a:solidFill>
          <a:ln w="19050">
            <a:solidFill>
              <a:schemeClr val="tx1"/>
            </a:solidFill>
          </a:ln>
        </p:spPr>
        <p:txBody>
          <a:bodyPr wrap="square" rtlCol="0">
            <a:spAutoFit/>
          </a:bodyPr>
          <a:lstStyle/>
          <a:p>
            <a:pPr algn="ctr"/>
            <a:r>
              <a:rPr lang="en-US" sz="1600" dirty="0"/>
              <a:t>Student’s T-test</a:t>
            </a:r>
          </a:p>
        </p:txBody>
      </p:sp>
      <p:sp>
        <p:nvSpPr>
          <p:cNvPr id="20" name="TextBox 19"/>
          <p:cNvSpPr txBox="1"/>
          <p:nvPr/>
        </p:nvSpPr>
        <p:spPr>
          <a:xfrm>
            <a:off x="7374975" y="4759625"/>
            <a:ext cx="1840598" cy="338554"/>
          </a:xfrm>
          <a:prstGeom prst="rect">
            <a:avLst/>
          </a:prstGeom>
          <a:solidFill>
            <a:schemeClr val="bg1"/>
          </a:solidFill>
          <a:ln w="19050">
            <a:solidFill>
              <a:schemeClr val="tx1"/>
            </a:solidFill>
          </a:ln>
        </p:spPr>
        <p:txBody>
          <a:bodyPr wrap="square" rtlCol="0">
            <a:spAutoFit/>
          </a:bodyPr>
          <a:lstStyle/>
          <a:p>
            <a:pPr algn="ctr"/>
            <a:r>
              <a:rPr lang="en-US" sz="1600" dirty="0"/>
              <a:t>Differencing</a:t>
            </a:r>
          </a:p>
        </p:txBody>
      </p:sp>
      <p:cxnSp>
        <p:nvCxnSpPr>
          <p:cNvPr id="8" name="Straight Arrow Connector 7"/>
          <p:cNvCxnSpPr>
            <a:stCxn id="5" idx="2"/>
          </p:cNvCxnSpPr>
          <p:nvPr/>
        </p:nvCxnSpPr>
        <p:spPr bwMode="auto">
          <a:xfrm>
            <a:off x="8390330" y="4354132"/>
            <a:ext cx="2017555" cy="451364"/>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1" name="Straight Arrow Connector 20"/>
          <p:cNvCxnSpPr>
            <a:stCxn id="5" idx="2"/>
            <a:endCxn id="20" idx="0"/>
          </p:cNvCxnSpPr>
          <p:nvPr/>
        </p:nvCxnSpPr>
        <p:spPr bwMode="auto">
          <a:xfrm flipH="1">
            <a:off x="8295274" y="4354132"/>
            <a:ext cx="95056" cy="405493"/>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2" name="Straight Arrow Connector 21"/>
          <p:cNvCxnSpPr>
            <a:stCxn id="10" idx="2"/>
            <a:endCxn id="19" idx="0"/>
          </p:cNvCxnSpPr>
          <p:nvPr/>
        </p:nvCxnSpPr>
        <p:spPr bwMode="auto">
          <a:xfrm>
            <a:off x="10904518" y="4354132"/>
            <a:ext cx="186340" cy="451364"/>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3" name="Straight Arrow Connector 22"/>
          <p:cNvCxnSpPr>
            <a:stCxn id="10" idx="2"/>
          </p:cNvCxnSpPr>
          <p:nvPr/>
        </p:nvCxnSpPr>
        <p:spPr bwMode="auto">
          <a:xfrm flipH="1">
            <a:off x="8862119" y="4354132"/>
            <a:ext cx="2042399" cy="398052"/>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4" name="Straight Arrow Connector 23"/>
          <p:cNvCxnSpPr>
            <a:stCxn id="20" idx="2"/>
            <a:endCxn id="18" idx="0"/>
          </p:cNvCxnSpPr>
          <p:nvPr/>
        </p:nvCxnSpPr>
        <p:spPr bwMode="auto">
          <a:xfrm>
            <a:off x="8295274" y="5098179"/>
            <a:ext cx="0" cy="313651"/>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5" name="Straight Arrow Connector 24"/>
          <p:cNvCxnSpPr>
            <a:stCxn id="19" idx="2"/>
          </p:cNvCxnSpPr>
          <p:nvPr/>
        </p:nvCxnSpPr>
        <p:spPr bwMode="auto">
          <a:xfrm>
            <a:off x="11090858" y="5144050"/>
            <a:ext cx="0" cy="267780"/>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sp>
        <p:nvSpPr>
          <p:cNvPr id="26" name="Slide Number Placeholder 1">
            <a:extLst>
              <a:ext uri="{FF2B5EF4-FFF2-40B4-BE49-F238E27FC236}">
                <a16:creationId xmlns:a16="http://schemas.microsoft.com/office/drawing/2014/main" id="{A9D037A5-D8AA-4BD3-B81C-4DAA68EAFA60}"/>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31</a:t>
            </a:fld>
            <a:endParaRPr lang="en-US" sz="1400" dirty="0"/>
          </a:p>
        </p:txBody>
      </p:sp>
    </p:spTree>
    <p:extLst>
      <p:ext uri="{BB962C8B-B14F-4D97-AF65-F5344CB8AC3E}">
        <p14:creationId xmlns:p14="http://schemas.microsoft.com/office/powerpoint/2010/main" val="916605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2" y="1046716"/>
            <a:ext cx="11250613" cy="4028784"/>
          </a:xfrm>
        </p:spPr>
        <p:txBody>
          <a:bodyPr/>
          <a:lstStyle/>
          <a:p>
            <a:r>
              <a:rPr lang="en-US" dirty="0">
                <a:latin typeface="Arial Narrow" panose="020B0606020202030204" pitchFamily="34" charset="0"/>
              </a:rPr>
              <a:t>Referent</a:t>
            </a:r>
          </a:p>
          <a:p>
            <a:pPr lvl="1"/>
            <a:r>
              <a:rPr lang="en-US" dirty="0">
                <a:latin typeface="Arial Narrow" panose="020B0606020202030204" pitchFamily="34" charset="0"/>
              </a:rPr>
              <a:t>Coverage</a:t>
            </a:r>
          </a:p>
          <a:p>
            <a:pPr lvl="1"/>
            <a:r>
              <a:rPr lang="en-US" dirty="0">
                <a:latin typeface="Arial Narrow" panose="020B0606020202030204" pitchFamily="34" charset="0"/>
              </a:rPr>
              <a:t>Availability</a:t>
            </a:r>
          </a:p>
          <a:p>
            <a:r>
              <a:rPr lang="en-US" dirty="0">
                <a:latin typeface="Arial Narrow" panose="020B0606020202030204" pitchFamily="34" charset="0"/>
              </a:rPr>
              <a:t>Selection of Validation Method</a:t>
            </a:r>
          </a:p>
          <a:p>
            <a:pPr lvl="1"/>
            <a:r>
              <a:rPr lang="en-US" dirty="0">
                <a:latin typeface="Arial Narrow" panose="020B0606020202030204" pitchFamily="34" charset="0"/>
              </a:rPr>
              <a:t>Driven by available Referent Data</a:t>
            </a:r>
          </a:p>
          <a:p>
            <a:pPr lvl="1"/>
            <a:r>
              <a:rPr lang="en-US" dirty="0">
                <a:latin typeface="Arial Narrow" panose="020B0606020202030204" pitchFamily="34" charset="0"/>
              </a:rPr>
              <a:t>Characteristics of Validation Metric (e.g., point value, time series, multimodal)</a:t>
            </a:r>
          </a:p>
          <a:p>
            <a:r>
              <a:rPr lang="en-US" dirty="0">
                <a:latin typeface="Arial Narrow" panose="020B0606020202030204" pitchFamily="34" charset="0"/>
              </a:rPr>
              <a:t>Viability of Validation Method</a:t>
            </a:r>
          </a:p>
          <a:p>
            <a:pPr lvl="1"/>
            <a:r>
              <a:rPr lang="en-US" dirty="0">
                <a:latin typeface="Arial Narrow" panose="020B0606020202030204" pitchFamily="34" charset="0"/>
              </a:rPr>
              <a:t>Measuring the performance of the validation methods used to assess model accuracy</a:t>
            </a:r>
          </a:p>
          <a:p>
            <a:r>
              <a:rPr lang="en-US" dirty="0">
                <a:latin typeface="Arial Narrow" panose="020B0606020202030204" pitchFamily="34" charset="0"/>
              </a:rPr>
              <a:t>Understanding Uncertainty</a:t>
            </a:r>
          </a:p>
        </p:txBody>
      </p:sp>
      <p:sp>
        <p:nvSpPr>
          <p:cNvPr id="7" name="Rectangle 2"/>
          <p:cNvSpPr>
            <a:spLocks noGrp="1" noChangeArrowheads="1"/>
          </p:cNvSpPr>
          <p:nvPr>
            <p:ph type="title"/>
          </p:nvPr>
        </p:nvSpPr>
        <p:spPr>
          <a:xfrm>
            <a:off x="1390650" y="0"/>
            <a:ext cx="9582149" cy="795130"/>
          </a:xfrm>
        </p:spPr>
        <p:txBody>
          <a:bodyPr/>
          <a:lstStyle/>
          <a:p>
            <a:r>
              <a:rPr lang="en-US" altLang="en-US" dirty="0"/>
              <a:t> Challenges Associated with Rigorous Validation</a:t>
            </a:r>
          </a:p>
        </p:txBody>
      </p:sp>
      <p:sp>
        <p:nvSpPr>
          <p:cNvPr id="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1912902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Autofit/>
          </a:bodyPr>
          <a:lstStyle/>
          <a:p>
            <a:pPr marL="514350" lvl="0" indent="-514350">
              <a:buFont typeface="+mj-lt"/>
              <a:buAutoNum type="arabicPeriod"/>
            </a:pPr>
            <a:r>
              <a:rPr lang="en-US" dirty="0">
                <a:solidFill>
                  <a:schemeClr val="bg1">
                    <a:lumMod val="75000"/>
                  </a:schemeClr>
                </a:solidFill>
                <a:latin typeface="Arial Narrow" panose="020B0606020202030204" pitchFamily="34" charset="0"/>
              </a:rPr>
              <a:t>Definitions that establish the common lexicon</a:t>
            </a:r>
            <a:endParaRPr lang="en-US" sz="2400" dirty="0">
              <a:solidFill>
                <a:schemeClr val="bg1">
                  <a:lumMod val="75000"/>
                </a:schemeClr>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verification case</a:t>
            </a:r>
            <a:endParaRPr lang="en-US" sz="2400" dirty="0">
              <a:solidFill>
                <a:schemeClr val="bg1">
                  <a:lumMod val="75000"/>
                </a:schemeClr>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referent</a:t>
            </a:r>
          </a:p>
          <a:p>
            <a:pPr marL="514350" lvl="0" indent="-514350">
              <a:buFont typeface="+mj-lt"/>
              <a:buAutoNum type="arabicPeriod"/>
            </a:pPr>
            <a:r>
              <a:rPr lang="en-US" dirty="0">
                <a:solidFill>
                  <a:srgbClr val="C00000"/>
                </a:solidFill>
                <a:latin typeface="Arial Narrow" panose="020B0606020202030204" pitchFamily="34" charset="0"/>
              </a:rPr>
              <a:t>Building a strong validation case  </a:t>
            </a:r>
            <a:endParaRPr lang="en-US" sz="24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Defining validation metrics</a:t>
            </a:r>
            <a:endParaRPr lang="en-US" sz="18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Selecting and applying the appropriate method</a:t>
            </a:r>
            <a:endParaRPr lang="en-US" sz="18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Quantifying validation uncertainty</a:t>
            </a:r>
            <a:endParaRPr lang="en-US" sz="1800" dirty="0">
              <a:solidFill>
                <a:srgbClr val="C00000"/>
              </a:solidFill>
              <a:latin typeface="Arial Narrow" panose="020B0606020202030204" pitchFamily="34" charset="0"/>
            </a:endParaRPr>
          </a:p>
          <a:p>
            <a:pPr lvl="1"/>
            <a:r>
              <a:rPr lang="en-US" dirty="0">
                <a:solidFill>
                  <a:srgbClr val="C00000"/>
                </a:solidFill>
                <a:latin typeface="Arial Narrow" panose="020B0606020202030204" pitchFamily="34" charset="0"/>
              </a:rPr>
              <a:t>Examples</a:t>
            </a:r>
            <a:endParaRPr lang="en-US" sz="1800" dirty="0">
              <a:solidFill>
                <a:srgbClr val="C00000"/>
              </a:solidFill>
              <a:latin typeface="Arial Narrow" panose="020B0606020202030204" pitchFamily="34" charset="0"/>
            </a:endParaRPr>
          </a:p>
          <a:p>
            <a:pPr marL="514350" lvl="0" indent="-514350">
              <a:buFont typeface="+mj-lt"/>
              <a:buAutoNum type="arabicPeriod"/>
            </a:pPr>
            <a:r>
              <a:rPr lang="en-US" dirty="0">
                <a:solidFill>
                  <a:schemeClr val="bg1">
                    <a:lumMod val="75000"/>
                  </a:schemeClr>
                </a:solidFill>
                <a:latin typeface="Arial Narrow" panose="020B0606020202030204" pitchFamily="34" charset="0"/>
              </a:rPr>
              <a:t>Verification and Validation methods that apply to Agile and Autonomous based M&amp;S</a:t>
            </a:r>
          </a:p>
          <a:p>
            <a:pPr marL="514350" lvl="0" indent="-514350">
              <a:buFont typeface="+mj-lt"/>
              <a:buAutoNum type="arabicPeriod"/>
            </a:pPr>
            <a:r>
              <a:rPr lang="en-US" dirty="0">
                <a:solidFill>
                  <a:schemeClr val="bg1">
                    <a:lumMod val="75000"/>
                  </a:schemeClr>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234300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600" dirty="0">
              <a:solidFill>
                <a:schemeClr val="tx2">
                  <a:lumMod val="60000"/>
                  <a:lumOff val="40000"/>
                </a:schemeClr>
              </a:solidFill>
              <a:latin typeface="Arial Narrow" panose="020B0606020202030204" pitchFamily="34" charset="0"/>
            </a:endParaRPr>
          </a:p>
          <a:p>
            <a:pPr marL="0" indent="0">
              <a:spcBef>
                <a:spcPts val="0"/>
              </a:spcBef>
              <a:buNone/>
            </a:pPr>
            <a:r>
              <a:rPr lang="en-US" dirty="0">
                <a:latin typeface="Arial Narrow" panose="020B0606020202030204" pitchFamily="34" charset="0"/>
              </a:rPr>
              <a:t>Decision makers are demanding that previous “informal” methods of validation be supplemented or replace with quantitative, defensible, rigorous methods</a:t>
            </a:r>
          </a:p>
          <a:p>
            <a:pPr marL="0" indent="0">
              <a:spcBef>
                <a:spcPts val="0"/>
              </a:spcBef>
              <a:buNone/>
            </a:pPr>
            <a:endParaRPr lang="en-US" sz="600" dirty="0">
              <a:latin typeface="Arial Narrow" panose="020B0606020202030204" pitchFamily="34" charset="0"/>
            </a:endParaRPr>
          </a:p>
          <a:p>
            <a:r>
              <a:rPr lang="en-US" sz="2400" dirty="0">
                <a:latin typeface="Arial Narrow" panose="020B0606020202030204" pitchFamily="34" charset="0"/>
              </a:rPr>
              <a:t>All M&amp;S, when used to support operational tests and evaluations, should not be accredited until a </a:t>
            </a:r>
            <a:r>
              <a:rPr lang="en-US" sz="2400" dirty="0">
                <a:solidFill>
                  <a:srgbClr val="C00000"/>
                </a:solidFill>
                <a:latin typeface="Arial Narrow" panose="020B0606020202030204" pitchFamily="34" charset="0"/>
              </a:rPr>
              <a:t>rigorous</a:t>
            </a:r>
            <a:r>
              <a:rPr lang="en-US" sz="2400" dirty="0">
                <a:latin typeface="Arial Narrow" panose="020B0606020202030204" pitchFamily="34" charset="0"/>
              </a:rPr>
              <a:t> comparison of live data to the model's predictions is done … and those predictions are found to have replicated live results with sufficient accuracy for the intended evaluation in the intended domain [Gilmore, 2016]</a:t>
            </a:r>
          </a:p>
          <a:p>
            <a:r>
              <a:rPr lang="en-US" sz="2400" dirty="0">
                <a:latin typeface="Arial Narrow" panose="020B0606020202030204" pitchFamily="34" charset="0"/>
              </a:rPr>
              <a:t>I expect the validation of M&amp;S to include the same </a:t>
            </a:r>
            <a:r>
              <a:rPr lang="en-US" sz="2400" dirty="0">
                <a:solidFill>
                  <a:srgbClr val="C00000"/>
                </a:solidFill>
                <a:latin typeface="Arial Narrow" panose="020B0606020202030204" pitchFamily="34" charset="0"/>
              </a:rPr>
              <a:t>rigorous statistical and analytical principles </a:t>
            </a:r>
            <a:r>
              <a:rPr lang="en-US" sz="2400" dirty="0">
                <a:latin typeface="Arial Narrow" panose="020B0606020202030204" pitchFamily="34" charset="0"/>
              </a:rPr>
              <a:t>that have become standard practice when designing live tests. [Gilmore, 2016]</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34</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 Motivation</a:t>
            </a:r>
          </a:p>
        </p:txBody>
      </p:sp>
    </p:spTree>
    <p:extLst>
      <p:ext uri="{BB962C8B-B14F-4D97-AF65-F5344CB8AC3E}">
        <p14:creationId xmlns:p14="http://schemas.microsoft.com/office/powerpoint/2010/main" val="1446924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Arial Narrow" panose="020B0606020202030204" pitchFamily="34" charset="0"/>
              </a:rPr>
              <a:t>Coming from Accreditation Authority</a:t>
            </a:r>
          </a:p>
          <a:p>
            <a:r>
              <a:rPr lang="en-US" dirty="0">
                <a:latin typeface="Arial Narrow" panose="020B0606020202030204" pitchFamily="34" charset="0"/>
              </a:rPr>
              <a:t>What if this doesn’t exist</a:t>
            </a:r>
          </a:p>
          <a:p>
            <a:pPr lvl="1"/>
            <a:r>
              <a:rPr lang="en-US" dirty="0">
                <a:latin typeface="Arial Narrow" panose="020B0606020202030204" pitchFamily="34" charset="0"/>
              </a:rPr>
              <a:t>User: Final Measures/Metrics</a:t>
            </a:r>
          </a:p>
          <a:p>
            <a:pPr lvl="2">
              <a:buSzPct val="75000"/>
            </a:pPr>
            <a:r>
              <a:rPr lang="en-US" dirty="0">
                <a:latin typeface="Arial Narrow" panose="020B0606020202030204" pitchFamily="34" charset="0"/>
              </a:rPr>
              <a:t>Not measurable</a:t>
            </a:r>
          </a:p>
          <a:p>
            <a:pPr lvl="2">
              <a:buSzPct val="75000"/>
            </a:pPr>
            <a:r>
              <a:rPr lang="en-US" dirty="0">
                <a:latin typeface="Arial Narrow" panose="020B0606020202030204" pitchFamily="34" charset="0"/>
              </a:rPr>
              <a:t>Many times a result of post-processing</a:t>
            </a:r>
          </a:p>
          <a:p>
            <a:pPr lvl="1"/>
            <a:r>
              <a:rPr lang="en-US" dirty="0">
                <a:latin typeface="Arial Narrow" panose="020B0606020202030204" pitchFamily="34" charset="0"/>
              </a:rPr>
              <a:t>Collaboration with the Test and Evaluation (T&amp;E) community</a:t>
            </a:r>
          </a:p>
          <a:p>
            <a:pPr lvl="1"/>
            <a:r>
              <a:rPr lang="en-US" dirty="0">
                <a:latin typeface="Arial Narrow" panose="020B0606020202030204" pitchFamily="34" charset="0"/>
              </a:rPr>
              <a:t>Basis of Comparison</a:t>
            </a:r>
          </a:p>
          <a:p>
            <a:pPr lvl="2">
              <a:buSzPct val="75000"/>
            </a:pPr>
            <a:r>
              <a:rPr lang="en-US" dirty="0">
                <a:latin typeface="Arial Narrow" panose="020B0606020202030204" pitchFamily="34" charset="0"/>
              </a:rPr>
              <a:t>Accessible measures that combine to create metrics</a:t>
            </a:r>
          </a:p>
          <a:p>
            <a:pPr lvl="2">
              <a:buSzPct val="75000"/>
            </a:pPr>
            <a:r>
              <a:rPr lang="en-US" dirty="0">
                <a:latin typeface="Arial Narrow" panose="020B0606020202030204" pitchFamily="34" charset="0"/>
              </a:rPr>
              <a:t>Insight into performance for the sake of comparison</a:t>
            </a:r>
          </a:p>
          <a:p>
            <a:pPr lvl="2">
              <a:buSzPct val="75000"/>
            </a:pPr>
            <a:r>
              <a:rPr lang="en-US" dirty="0">
                <a:latin typeface="Arial Narrow" panose="020B0606020202030204" pitchFamily="34" charset="0"/>
              </a:rPr>
              <a:t>Relatable to the referent</a:t>
            </a:r>
          </a:p>
        </p:txBody>
      </p:sp>
      <p:sp>
        <p:nvSpPr>
          <p:cNvPr id="3" name="Title 2"/>
          <p:cNvSpPr>
            <a:spLocks noGrp="1"/>
          </p:cNvSpPr>
          <p:nvPr>
            <p:ph type="title"/>
          </p:nvPr>
        </p:nvSpPr>
        <p:spPr/>
        <p:txBody>
          <a:bodyPr/>
          <a:lstStyle/>
          <a:p>
            <a:r>
              <a:rPr lang="en-US" dirty="0"/>
              <a:t>Validation Metrics</a:t>
            </a:r>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35</a:t>
            </a:fld>
            <a:endParaRPr lang="en-US" dirty="0"/>
          </a:p>
        </p:txBody>
      </p:sp>
    </p:spTree>
    <p:extLst>
      <p:ext uri="{BB962C8B-B14F-4D97-AF65-F5344CB8AC3E}">
        <p14:creationId xmlns:p14="http://schemas.microsoft.com/office/powerpoint/2010/main" val="313593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648533" y="939571"/>
            <a:ext cx="10669363" cy="5362907"/>
          </a:xfrm>
          <a:prstGeom prst="rect">
            <a:avLst/>
          </a:prstGeom>
        </p:spPr>
      </p:pic>
      <p:sp>
        <p:nvSpPr>
          <p:cNvPr id="3" name="Title 2"/>
          <p:cNvSpPr>
            <a:spLocks noGrp="1"/>
          </p:cNvSpPr>
          <p:nvPr>
            <p:ph type="title"/>
          </p:nvPr>
        </p:nvSpPr>
        <p:spPr/>
        <p:txBody>
          <a:bodyPr/>
          <a:lstStyle/>
          <a:p>
            <a:r>
              <a:rPr lang="en-US" dirty="0"/>
              <a:t>Deriving Measures and Acceptability Criteria</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36</a:t>
            </a:fld>
            <a:endParaRPr lang="en-US" dirty="0"/>
          </a:p>
        </p:txBody>
      </p:sp>
    </p:spTree>
    <p:extLst>
      <p:ext uri="{BB962C8B-B14F-4D97-AF65-F5344CB8AC3E}">
        <p14:creationId xmlns:p14="http://schemas.microsoft.com/office/powerpoint/2010/main" val="1904317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p:cNvSpPr>
            <a:spLocks noChangeArrowheads="1"/>
          </p:cNvSpPr>
          <p:nvPr/>
        </p:nvSpPr>
        <p:spPr bwMode="auto">
          <a:xfrm>
            <a:off x="5468112" y="3162300"/>
            <a:ext cx="1371600" cy="609600"/>
          </a:xfrm>
          <a:prstGeom prst="roundRect">
            <a:avLst>
              <a:gd name="adj" fmla="val 16667"/>
            </a:avLst>
          </a:prstGeom>
          <a:solidFill>
            <a:srgbClr val="CCFFCC"/>
          </a:solidFill>
          <a:ln w="9525">
            <a:solidFill>
              <a:srgbClr val="CCFFCC"/>
            </a:solidFill>
            <a:round/>
            <a:headEnd/>
            <a:tailEnd/>
          </a:ln>
          <a:effectLst>
            <a:outerShdw dist="89803" dir="2700000" algn="ctr" rotWithShape="0">
              <a:schemeClr val="bg2">
                <a:alpha val="50000"/>
              </a:schemeClr>
            </a:outerShdw>
          </a:effectLst>
        </p:spPr>
        <p:txBody>
          <a:bodyPr wrap="none" anchor="ctr"/>
          <a:lstStyle/>
          <a:p>
            <a:pPr algn="ctr"/>
            <a:r>
              <a:rPr lang="en-US" altLang="en-US" sz="2400" b="1" dirty="0">
                <a:latin typeface="Arial Narrow" panose="020B0606020202030204" pitchFamily="34" charset="0"/>
              </a:rPr>
              <a:t>Method</a:t>
            </a:r>
          </a:p>
        </p:txBody>
      </p:sp>
      <p:sp>
        <p:nvSpPr>
          <p:cNvPr id="34" name="AutoShape 3"/>
          <p:cNvSpPr>
            <a:spLocks noChangeArrowheads="1"/>
          </p:cNvSpPr>
          <p:nvPr/>
        </p:nvSpPr>
        <p:spPr bwMode="auto">
          <a:xfrm>
            <a:off x="4325112" y="107417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anose="020B0606020202030204" pitchFamily="34" charset="0"/>
              </a:rPr>
              <a:t>Model</a:t>
            </a:r>
          </a:p>
        </p:txBody>
      </p:sp>
      <p:sp>
        <p:nvSpPr>
          <p:cNvPr id="35" name="AutoShape 4"/>
          <p:cNvSpPr>
            <a:spLocks noChangeArrowheads="1"/>
          </p:cNvSpPr>
          <p:nvPr/>
        </p:nvSpPr>
        <p:spPr bwMode="auto">
          <a:xfrm>
            <a:off x="6611112" y="107417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anose="020B0606020202030204" pitchFamily="34" charset="0"/>
              </a:rPr>
              <a:t>Referent</a:t>
            </a:r>
          </a:p>
        </p:txBody>
      </p:sp>
      <p:sp>
        <p:nvSpPr>
          <p:cNvPr id="36" name="AutoShape 5"/>
          <p:cNvSpPr>
            <a:spLocks noChangeArrowheads="1"/>
          </p:cNvSpPr>
          <p:nvPr/>
        </p:nvSpPr>
        <p:spPr bwMode="auto">
          <a:xfrm>
            <a:off x="6611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anose="020B0606020202030204" pitchFamily="34" charset="0"/>
              </a:rPr>
              <a:t>Skills</a:t>
            </a:r>
          </a:p>
        </p:txBody>
      </p:sp>
      <p:sp>
        <p:nvSpPr>
          <p:cNvPr id="37" name="AutoShape 6"/>
          <p:cNvSpPr>
            <a:spLocks noChangeArrowheads="1"/>
          </p:cNvSpPr>
          <p:nvPr/>
        </p:nvSpPr>
        <p:spPr bwMode="auto">
          <a:xfrm>
            <a:off x="4325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anose="020B0606020202030204" pitchFamily="34" charset="0"/>
              </a:rPr>
              <a:t>Resources</a:t>
            </a:r>
          </a:p>
        </p:txBody>
      </p:sp>
      <p:sp>
        <p:nvSpPr>
          <p:cNvPr id="38" name="Line 7"/>
          <p:cNvSpPr>
            <a:spLocks noChangeShapeType="1"/>
          </p:cNvSpPr>
          <p:nvPr/>
        </p:nvSpPr>
        <p:spPr bwMode="auto">
          <a:xfrm>
            <a:off x="4929490" y="1741624"/>
            <a:ext cx="569297" cy="1476879"/>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39" name="Line 8"/>
          <p:cNvSpPr>
            <a:spLocks noChangeShapeType="1"/>
          </p:cNvSpPr>
          <p:nvPr/>
        </p:nvSpPr>
        <p:spPr bwMode="auto">
          <a:xfrm>
            <a:off x="5081890" y="1732134"/>
            <a:ext cx="614822" cy="148637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0" name="Text Box 9"/>
          <p:cNvSpPr txBox="1">
            <a:spLocks noChangeArrowheads="1"/>
          </p:cNvSpPr>
          <p:nvPr/>
        </p:nvSpPr>
        <p:spPr bwMode="auto">
          <a:xfrm>
            <a:off x="513504" y="2329863"/>
            <a:ext cx="4568131"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Arial Narrow" panose="020B0606020202030204" pitchFamily="34" charset="0"/>
              </a:rPr>
              <a:t>Certain methods apply best to specific types of model</a:t>
            </a:r>
          </a:p>
        </p:txBody>
      </p:sp>
      <p:sp>
        <p:nvSpPr>
          <p:cNvPr id="41" name="Line 10"/>
          <p:cNvSpPr>
            <a:spLocks noChangeShapeType="1"/>
          </p:cNvSpPr>
          <p:nvPr/>
        </p:nvSpPr>
        <p:spPr bwMode="auto">
          <a:xfrm flipH="1">
            <a:off x="6819688" y="1708395"/>
            <a:ext cx="705824" cy="1486097"/>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2" name="Line 11"/>
          <p:cNvSpPr>
            <a:spLocks noChangeShapeType="1"/>
          </p:cNvSpPr>
          <p:nvPr/>
        </p:nvSpPr>
        <p:spPr bwMode="auto">
          <a:xfrm flipH="1">
            <a:off x="6611112" y="1708395"/>
            <a:ext cx="665776" cy="1510107"/>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3" name="Text Box 12"/>
          <p:cNvSpPr txBox="1">
            <a:spLocks noChangeArrowheads="1"/>
          </p:cNvSpPr>
          <p:nvPr/>
        </p:nvSpPr>
        <p:spPr bwMode="auto">
          <a:xfrm>
            <a:off x="7380255" y="2285258"/>
            <a:ext cx="4176713"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Arial Narrow" panose="020B0606020202030204" pitchFamily="34" charset="0"/>
              </a:rPr>
              <a:t>Certain methods require specific types or amounts of referent data</a:t>
            </a:r>
          </a:p>
        </p:txBody>
      </p:sp>
      <p:sp>
        <p:nvSpPr>
          <p:cNvPr id="44" name="Line 13"/>
          <p:cNvSpPr>
            <a:spLocks noChangeShapeType="1"/>
          </p:cNvSpPr>
          <p:nvPr/>
        </p:nvSpPr>
        <p:spPr bwMode="auto">
          <a:xfrm flipV="1">
            <a:off x="5163312" y="3829754"/>
            <a:ext cx="533400" cy="112324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5" name="Line 14"/>
          <p:cNvSpPr>
            <a:spLocks noChangeShapeType="1"/>
          </p:cNvSpPr>
          <p:nvPr/>
        </p:nvSpPr>
        <p:spPr bwMode="auto">
          <a:xfrm flipV="1">
            <a:off x="5315712" y="3829754"/>
            <a:ext cx="533400" cy="1123246"/>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6" name="Text Box 15"/>
          <p:cNvSpPr txBox="1">
            <a:spLocks noChangeArrowheads="1"/>
          </p:cNvSpPr>
          <p:nvPr/>
        </p:nvSpPr>
        <p:spPr bwMode="auto">
          <a:xfrm>
            <a:off x="524660" y="3714222"/>
            <a:ext cx="4562452"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Arial Narrow" panose="020B0606020202030204" pitchFamily="34" charset="0"/>
              </a:rPr>
              <a:t>Some methods require more resources than others</a:t>
            </a:r>
          </a:p>
        </p:txBody>
      </p:sp>
      <p:sp>
        <p:nvSpPr>
          <p:cNvPr id="47" name="Line 16"/>
          <p:cNvSpPr>
            <a:spLocks noChangeShapeType="1"/>
          </p:cNvSpPr>
          <p:nvPr/>
        </p:nvSpPr>
        <p:spPr bwMode="auto">
          <a:xfrm flipH="1" flipV="1">
            <a:off x="6458712" y="3822739"/>
            <a:ext cx="533400" cy="1130261"/>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8" name="Line 17"/>
          <p:cNvSpPr>
            <a:spLocks noChangeShapeType="1"/>
          </p:cNvSpPr>
          <p:nvPr/>
        </p:nvSpPr>
        <p:spPr bwMode="auto">
          <a:xfrm flipH="1" flipV="1">
            <a:off x="6611112" y="3829754"/>
            <a:ext cx="533400" cy="112324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Narrow" panose="020B0606020202030204" pitchFamily="34" charset="0"/>
            </a:endParaRPr>
          </a:p>
        </p:txBody>
      </p:sp>
      <p:sp>
        <p:nvSpPr>
          <p:cNvPr id="49" name="Text Box 18"/>
          <p:cNvSpPr txBox="1">
            <a:spLocks noChangeArrowheads="1"/>
          </p:cNvSpPr>
          <p:nvPr/>
        </p:nvSpPr>
        <p:spPr bwMode="auto">
          <a:xfrm>
            <a:off x="7411747" y="3716502"/>
            <a:ext cx="4171745"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Arial Narrow" panose="020B0606020202030204" pitchFamily="34" charset="0"/>
              </a:rPr>
              <a:t>Some methods require specific skills to apply</a:t>
            </a:r>
          </a:p>
        </p:txBody>
      </p:sp>
      <p:sp>
        <p:nvSpPr>
          <p:cNvPr id="50" name="Rectangle 19"/>
          <p:cNvSpPr>
            <a:spLocks noChangeArrowheads="1"/>
          </p:cNvSpPr>
          <p:nvPr/>
        </p:nvSpPr>
        <p:spPr bwMode="auto">
          <a:xfrm>
            <a:off x="8668512" y="921770"/>
            <a:ext cx="1600200" cy="9144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latin typeface="Arial Narrow" panose="020B0606020202030204" pitchFamily="34" charset="0"/>
              </a:rPr>
              <a:t>01010100010100101</a:t>
            </a:r>
          </a:p>
          <a:p>
            <a:pPr algn="ctr"/>
            <a:r>
              <a:rPr lang="en-US" altLang="en-US" sz="1200" dirty="0">
                <a:latin typeface="Arial Narrow" panose="020B0606020202030204" pitchFamily="34" charset="0"/>
              </a:rPr>
              <a:t>10010101000100101</a:t>
            </a:r>
          </a:p>
          <a:p>
            <a:pPr algn="ctr"/>
            <a:r>
              <a:rPr lang="en-US" altLang="en-US" sz="1200" dirty="0">
                <a:latin typeface="Arial Narrow" panose="020B0606020202030204" pitchFamily="34" charset="0"/>
              </a:rPr>
              <a:t>10101011101010111</a:t>
            </a:r>
          </a:p>
          <a:p>
            <a:pPr algn="ctr"/>
            <a:r>
              <a:rPr lang="en-US" altLang="en-US" sz="1200" dirty="0">
                <a:latin typeface="Arial Narrow" panose="020B0606020202030204" pitchFamily="34" charset="0"/>
              </a:rPr>
              <a:t>10110010100101000</a:t>
            </a:r>
          </a:p>
          <a:p>
            <a:pPr algn="ctr"/>
            <a:r>
              <a:rPr lang="en-US" altLang="en-US" sz="1200" dirty="0">
                <a:latin typeface="Arial Narrow" panose="020B0606020202030204" pitchFamily="34" charset="0"/>
              </a:rPr>
              <a:t>10010101101010101</a:t>
            </a:r>
          </a:p>
        </p:txBody>
      </p:sp>
      <p:sp>
        <p:nvSpPr>
          <p:cNvPr id="51" name="Text Box 20"/>
          <p:cNvSpPr txBox="1">
            <a:spLocks noChangeArrowheads="1"/>
          </p:cNvSpPr>
          <p:nvPr/>
        </p:nvSpPr>
        <p:spPr bwMode="auto">
          <a:xfrm>
            <a:off x="654341" y="1194819"/>
            <a:ext cx="3491353" cy="480131"/>
          </a:xfrm>
          <a:prstGeom prst="rect">
            <a:avLst/>
          </a:prstGeom>
          <a:solidFill>
            <a:srgbClr val="FFFFCC"/>
          </a:solidFill>
          <a:ln w="28575">
            <a:solidFill>
              <a:srgbClr val="FFFF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90000"/>
              </a:lnSpc>
            </a:pPr>
            <a:r>
              <a:rPr lang="en-US" altLang="en-US" sz="2800" i="1" dirty="0">
                <a:latin typeface="Arial Narrow" panose="020B0606020202030204" pitchFamily="34" charset="0"/>
              </a:rPr>
              <a:t>h</a:t>
            </a:r>
            <a:r>
              <a:rPr lang="en-US" altLang="en-US" sz="2800" dirty="0">
                <a:latin typeface="Arial Narrow" panose="020B0606020202030204" pitchFamily="34" charset="0"/>
              </a:rPr>
              <a:t>(</a:t>
            </a:r>
            <a:r>
              <a:rPr lang="en-US" altLang="en-US" sz="2800" i="1" dirty="0">
                <a:latin typeface="Arial Narrow" panose="020B0606020202030204" pitchFamily="34" charset="0"/>
              </a:rPr>
              <a:t>t</a:t>
            </a:r>
            <a:r>
              <a:rPr lang="en-US" altLang="en-US" sz="2800" dirty="0">
                <a:latin typeface="Arial Narrow" panose="020B0606020202030204" pitchFamily="34" charset="0"/>
              </a:rPr>
              <a:t>) = –4.9</a:t>
            </a:r>
            <a:r>
              <a:rPr lang="en-US" altLang="en-US" sz="2800" i="1" dirty="0">
                <a:latin typeface="Arial Narrow" panose="020B0606020202030204" pitchFamily="34" charset="0"/>
              </a:rPr>
              <a:t>t</a:t>
            </a:r>
            <a:r>
              <a:rPr lang="en-US" altLang="en-US" sz="2800" baseline="30000" dirty="0">
                <a:latin typeface="Arial Narrow" panose="020B0606020202030204" pitchFamily="34" charset="0"/>
              </a:rPr>
              <a:t>2</a:t>
            </a:r>
            <a:r>
              <a:rPr lang="en-US" altLang="en-US" sz="2800" dirty="0">
                <a:latin typeface="Arial Narrow" panose="020B0606020202030204" pitchFamily="34" charset="0"/>
              </a:rPr>
              <a:t> + </a:t>
            </a:r>
            <a:r>
              <a:rPr lang="en-US" altLang="en-US" sz="2800" i="1" dirty="0">
                <a:latin typeface="Arial Narrow" panose="020B0606020202030204" pitchFamily="34" charset="0"/>
              </a:rPr>
              <a:t>vt</a:t>
            </a:r>
            <a:r>
              <a:rPr lang="en-US" altLang="en-US" sz="2800" dirty="0">
                <a:latin typeface="Arial Narrow" panose="020B0606020202030204" pitchFamily="34" charset="0"/>
              </a:rPr>
              <a:t> + </a:t>
            </a:r>
            <a:r>
              <a:rPr lang="en-US" altLang="en-US" sz="2800" i="1" dirty="0">
                <a:latin typeface="Arial Narrow" panose="020B0606020202030204" pitchFamily="34" charset="0"/>
              </a:rPr>
              <a:t>s</a:t>
            </a:r>
            <a:endParaRPr lang="en-US" altLang="en-US" sz="2800" dirty="0">
              <a:latin typeface="Arial Narrow" panose="020B0606020202030204" pitchFamily="34" charset="0"/>
            </a:endParaRPr>
          </a:p>
        </p:txBody>
      </p:sp>
      <p:graphicFrame>
        <p:nvGraphicFramePr>
          <p:cNvPr id="52" name="Object 21"/>
          <p:cNvGraphicFramePr>
            <a:graphicFrameLocks noChangeAspect="1"/>
          </p:cNvGraphicFramePr>
          <p:nvPr>
            <p:extLst>
              <p:ext uri="{D42A27DB-BD31-4B8C-83A1-F6EECF244321}">
                <p14:modId xmlns:p14="http://schemas.microsoft.com/office/powerpoint/2010/main" val="1844019182"/>
              </p:ext>
            </p:extLst>
          </p:nvPr>
        </p:nvGraphicFramePr>
        <p:xfrm>
          <a:off x="9724103" y="4721540"/>
          <a:ext cx="1859389" cy="1372512"/>
        </p:xfrm>
        <a:graphic>
          <a:graphicData uri="http://schemas.openxmlformats.org/presentationml/2006/ole">
            <mc:AlternateContent xmlns:mc="http://schemas.openxmlformats.org/markup-compatibility/2006">
              <mc:Choice xmlns:v="urn:schemas-microsoft-com:vml" Requires="v">
                <p:oleObj spid="_x0000_s2154" name="Equation" r:id="rId3" imgW="914400" imgH="672840" progId="Equation.3">
                  <p:embed/>
                </p:oleObj>
              </mc:Choice>
              <mc:Fallback>
                <p:oleObj name="Equation" r:id="rId3" imgW="914400" imgH="672840" progId="Equation.3">
                  <p:embed/>
                  <p:pic>
                    <p:nvPicPr>
                      <p:cNvPr id="52" name="Object 21"/>
                      <p:cNvPicPr>
                        <a:picLocks noChangeAspect="1" noChangeArrowheads="1"/>
                      </p:cNvPicPr>
                      <p:nvPr/>
                    </p:nvPicPr>
                    <p:blipFill>
                      <a:blip r:embed="rId4"/>
                      <a:srcRect/>
                      <a:stretch>
                        <a:fillRect/>
                      </a:stretch>
                    </p:blipFill>
                    <p:spPr bwMode="auto">
                      <a:xfrm>
                        <a:off x="9724103" y="4721540"/>
                        <a:ext cx="1859389" cy="1372512"/>
                      </a:xfrm>
                      <a:prstGeom prst="rect">
                        <a:avLst/>
                      </a:prstGeom>
                      <a:solidFill>
                        <a:srgbClr val="FFFFCC"/>
                      </a:solidFill>
                      <a:ln>
                        <a:noFill/>
                      </a:ln>
                      <a:effectLst/>
                    </p:spPr>
                  </p:pic>
                </p:oleObj>
              </mc:Fallback>
            </mc:AlternateContent>
          </a:graphicData>
        </a:graphic>
      </p:graphicFrame>
      <p:pic>
        <p:nvPicPr>
          <p:cNvPr id="53" name="Picture 22" descr="Resources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516" y="4592176"/>
            <a:ext cx="967407"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descr="Resources curre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79" y="4615775"/>
            <a:ext cx="1460238"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25"/>
          <p:cNvSpPr txBox="1">
            <a:spLocks noChangeArrowheads="1"/>
          </p:cNvSpPr>
          <p:nvPr/>
        </p:nvSpPr>
        <p:spPr bwMode="auto">
          <a:xfrm>
            <a:off x="2795586" y="6048882"/>
            <a:ext cx="6772276" cy="46166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2400" dirty="0">
                <a:latin typeface="Arial Narrow" panose="020B0606020202030204" pitchFamily="34" charset="0"/>
              </a:rPr>
              <a:t>Problems can arise if the considerations conflict</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
        <p:nvSpPr>
          <p:cNvPr id="27" name="Rectangle 2"/>
          <p:cNvSpPr>
            <a:spLocks noGrp="1" noChangeArrowheads="1"/>
          </p:cNvSpPr>
          <p:nvPr>
            <p:ph type="title"/>
          </p:nvPr>
        </p:nvSpPr>
        <p:spPr>
          <a:xfrm>
            <a:off x="1390650" y="0"/>
            <a:ext cx="9582149" cy="795130"/>
          </a:xfrm>
        </p:spPr>
        <p:txBody>
          <a:bodyPr/>
          <a:lstStyle/>
          <a:p>
            <a:r>
              <a:rPr lang="en-US" altLang="en-US" dirty="0"/>
              <a:t> V&amp;V Methods Considerations</a:t>
            </a:r>
          </a:p>
        </p:txBody>
      </p:sp>
    </p:spTree>
    <p:extLst>
      <p:ext uri="{BB962C8B-B14F-4D97-AF65-F5344CB8AC3E}">
        <p14:creationId xmlns:p14="http://schemas.microsoft.com/office/powerpoint/2010/main" val="3353770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469489" y="1331076"/>
            <a:ext cx="11424470" cy="4348642"/>
            <a:chOff x="216924" y="1596547"/>
            <a:chExt cx="11424470" cy="4348642"/>
          </a:xfrm>
        </p:grpSpPr>
        <p:sp>
          <p:nvSpPr>
            <p:cNvPr id="36" name="Rectangle 35"/>
            <p:cNvSpPr/>
            <p:nvPr/>
          </p:nvSpPr>
          <p:spPr>
            <a:xfrm>
              <a:off x="3950081" y="4191000"/>
              <a:ext cx="2739879"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Paired observations</a:t>
              </a:r>
            </a:p>
          </p:txBody>
        </p:sp>
        <p:sp>
          <p:nvSpPr>
            <p:cNvPr id="37" name="Rectangle 36"/>
            <p:cNvSpPr/>
            <p:nvPr/>
          </p:nvSpPr>
          <p:spPr>
            <a:xfrm>
              <a:off x="216924" y="1600197"/>
              <a:ext cx="3261543" cy="7239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Sources of</a:t>
              </a:r>
            </a:p>
            <a:p>
              <a:pPr algn="ctr">
                <a:defRPr/>
              </a:pPr>
              <a:r>
                <a:rPr lang="en-US" sz="2000" dirty="0">
                  <a:solidFill>
                    <a:schemeClr val="tx1"/>
                  </a:solidFill>
                  <a:cs typeface="Arial" panose="020B0604020202020204" pitchFamily="34" charset="0"/>
                </a:rPr>
                <a:t>referent information</a:t>
              </a:r>
            </a:p>
          </p:txBody>
        </p:sp>
        <p:sp>
          <p:nvSpPr>
            <p:cNvPr id="38" name="Rectangle 37"/>
            <p:cNvSpPr/>
            <p:nvPr/>
          </p:nvSpPr>
          <p:spPr>
            <a:xfrm>
              <a:off x="3923263" y="1596547"/>
              <a:ext cx="2760111" cy="6894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Forms of referent information</a:t>
              </a:r>
            </a:p>
          </p:txBody>
        </p:sp>
        <p:sp>
          <p:nvSpPr>
            <p:cNvPr id="39" name="Rectangle 38"/>
            <p:cNvSpPr/>
            <p:nvPr/>
          </p:nvSpPr>
          <p:spPr>
            <a:xfrm>
              <a:off x="7010400" y="1596547"/>
              <a:ext cx="4605900" cy="6894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Applicable rigorous</a:t>
              </a:r>
            </a:p>
            <a:p>
              <a:pPr algn="ctr">
                <a:defRPr/>
              </a:pPr>
              <a:r>
                <a:rPr lang="en-US" sz="2000" dirty="0">
                  <a:solidFill>
                    <a:schemeClr val="tx1"/>
                  </a:solidFill>
                  <a:cs typeface="Arial" panose="020B0604020202020204" pitchFamily="34" charset="0"/>
                </a:rPr>
                <a:t>validation methods</a:t>
              </a:r>
            </a:p>
          </p:txBody>
        </p:sp>
        <p:sp>
          <p:nvSpPr>
            <p:cNvPr id="40" name="Rectangle 39"/>
            <p:cNvSpPr/>
            <p:nvPr/>
          </p:nvSpPr>
          <p:spPr>
            <a:xfrm>
              <a:off x="224477" y="2373121"/>
              <a:ext cx="3239704" cy="751078"/>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Empirical data</a:t>
              </a:r>
            </a:p>
          </p:txBody>
        </p:sp>
        <p:sp>
          <p:nvSpPr>
            <p:cNvPr id="41" name="Rectangle 40"/>
            <p:cNvSpPr/>
            <p:nvPr/>
          </p:nvSpPr>
          <p:spPr>
            <a:xfrm>
              <a:off x="3936504" y="2373122"/>
              <a:ext cx="2770684" cy="751079"/>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Single observation or few observations</a:t>
              </a:r>
            </a:p>
          </p:txBody>
        </p:sp>
        <p:sp>
          <p:nvSpPr>
            <p:cNvPr id="42" name="Rectangle 41"/>
            <p:cNvSpPr/>
            <p:nvPr/>
          </p:nvSpPr>
          <p:spPr>
            <a:xfrm>
              <a:off x="6992937" y="2373121"/>
              <a:ext cx="4632345" cy="751080"/>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Confidence intervals</a:t>
              </a:r>
            </a:p>
            <a:p>
              <a:pPr>
                <a:defRPr/>
              </a:pPr>
              <a:r>
                <a:rPr lang="en-US" sz="2000" dirty="0">
                  <a:solidFill>
                    <a:schemeClr val="tx1"/>
                  </a:solidFill>
                  <a:cs typeface="Arial" panose="020B0604020202020204" pitchFamily="34" charset="0"/>
                </a:rPr>
                <a:t>Multivariate confidence intervals</a:t>
              </a:r>
            </a:p>
          </p:txBody>
        </p:sp>
        <p:sp>
          <p:nvSpPr>
            <p:cNvPr id="43" name="Rectangle 42"/>
            <p:cNvSpPr/>
            <p:nvPr/>
          </p:nvSpPr>
          <p:spPr>
            <a:xfrm>
              <a:off x="235974" y="3206656"/>
              <a:ext cx="3261545" cy="90595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Theoretical data</a:t>
              </a:r>
            </a:p>
          </p:txBody>
        </p:sp>
        <p:sp>
          <p:nvSpPr>
            <p:cNvPr id="44" name="Rectangle 43"/>
            <p:cNvSpPr/>
            <p:nvPr/>
          </p:nvSpPr>
          <p:spPr>
            <a:xfrm>
              <a:off x="7009051" y="3200400"/>
              <a:ext cx="4632343" cy="908434"/>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Hypothesis tests for means, variances, proportions, and distributions</a:t>
              </a:r>
            </a:p>
          </p:txBody>
        </p:sp>
        <p:sp>
          <p:nvSpPr>
            <p:cNvPr id="45" name="Rectangle 44"/>
            <p:cNvSpPr/>
            <p:nvPr/>
          </p:nvSpPr>
          <p:spPr>
            <a:xfrm>
              <a:off x="235557" y="4190999"/>
              <a:ext cx="3235209" cy="75654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Simulation data</a:t>
              </a:r>
            </a:p>
          </p:txBody>
        </p:sp>
        <p:sp>
          <p:nvSpPr>
            <p:cNvPr id="46" name="Rectangle 45"/>
            <p:cNvSpPr/>
            <p:nvPr/>
          </p:nvSpPr>
          <p:spPr>
            <a:xfrm>
              <a:off x="7010400" y="4191000"/>
              <a:ext cx="4615874"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Regression analysis</a:t>
              </a:r>
            </a:p>
          </p:txBody>
        </p:sp>
        <p:sp>
          <p:nvSpPr>
            <p:cNvPr id="47" name="Rectangle 46"/>
            <p:cNvSpPr/>
            <p:nvPr/>
          </p:nvSpPr>
          <p:spPr>
            <a:xfrm>
              <a:off x="232617" y="5034663"/>
              <a:ext cx="3235209" cy="91052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Subject Matter</a:t>
              </a:r>
            </a:p>
            <a:p>
              <a:pPr algn="ctr">
                <a:defRPr/>
              </a:pPr>
              <a:r>
                <a:rPr lang="en-US" sz="2000" dirty="0">
                  <a:solidFill>
                    <a:schemeClr val="tx1"/>
                  </a:solidFill>
                  <a:cs typeface="Arial" panose="020B0604020202020204" pitchFamily="34" charset="0"/>
                </a:rPr>
                <a:t>Expert knowledge</a:t>
              </a:r>
            </a:p>
          </p:txBody>
        </p:sp>
        <p:sp>
          <p:nvSpPr>
            <p:cNvPr id="48" name="Rectangle 47"/>
            <p:cNvSpPr/>
            <p:nvPr/>
          </p:nvSpPr>
          <p:spPr>
            <a:xfrm>
              <a:off x="3947141" y="5029200"/>
              <a:ext cx="2739879" cy="915988"/>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Expectations and</a:t>
              </a:r>
            </a:p>
            <a:p>
              <a:pPr algn="ctr">
                <a:defRPr/>
              </a:pPr>
              <a:r>
                <a:rPr lang="en-US" sz="2000" dirty="0">
                  <a:solidFill>
                    <a:schemeClr val="tx1"/>
                  </a:solidFill>
                  <a:cs typeface="Arial" panose="020B0604020202020204" pitchFamily="34" charset="0"/>
                </a:rPr>
                <a:t>experience</a:t>
              </a:r>
            </a:p>
          </p:txBody>
        </p:sp>
        <p:sp>
          <p:nvSpPr>
            <p:cNvPr id="49" name="Rectangle 48"/>
            <p:cNvSpPr/>
            <p:nvPr/>
          </p:nvSpPr>
          <p:spPr>
            <a:xfrm>
              <a:off x="7001346" y="5029200"/>
              <a:ext cx="4625133" cy="915988"/>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Structured face validation</a:t>
              </a:r>
            </a:p>
            <a:p>
              <a:pPr>
                <a:defRPr/>
              </a:pPr>
              <a:r>
                <a:rPr lang="en-US" sz="2000" dirty="0">
                  <a:solidFill>
                    <a:schemeClr val="tx1"/>
                  </a:solidFill>
                  <a:cs typeface="Arial" panose="020B0604020202020204" pitchFamily="34" charset="0"/>
                </a:rPr>
                <a:t>Turing test</a:t>
              </a:r>
            </a:p>
          </p:txBody>
        </p:sp>
        <p:cxnSp>
          <p:nvCxnSpPr>
            <p:cNvPr id="50" name="Straight Arrow Connector 49"/>
            <p:cNvCxnSpPr>
              <a:stCxn id="40" idx="3"/>
              <a:endCxn id="41" idx="1"/>
            </p:cNvCxnSpPr>
            <p:nvPr/>
          </p:nvCxnSpPr>
          <p:spPr>
            <a:xfrm>
              <a:off x="3464181" y="2748660"/>
              <a:ext cx="472323" cy="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3"/>
              <a:endCxn id="84" idx="1"/>
            </p:cNvCxnSpPr>
            <p:nvPr/>
          </p:nvCxnSpPr>
          <p:spPr>
            <a:xfrm>
              <a:off x="3464181" y="2748660"/>
              <a:ext cx="508052" cy="905958"/>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3"/>
              <a:endCxn id="36" idx="1"/>
            </p:cNvCxnSpPr>
            <p:nvPr/>
          </p:nvCxnSpPr>
          <p:spPr>
            <a:xfrm>
              <a:off x="3464181" y="2748660"/>
              <a:ext cx="485900" cy="182334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84" idx="1"/>
            </p:cNvCxnSpPr>
            <p:nvPr/>
          </p:nvCxnSpPr>
          <p:spPr>
            <a:xfrm flipV="1">
              <a:off x="3497519" y="3654618"/>
              <a:ext cx="474714" cy="5016"/>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3"/>
              <a:endCxn id="36" idx="1"/>
            </p:cNvCxnSpPr>
            <p:nvPr/>
          </p:nvCxnSpPr>
          <p:spPr>
            <a:xfrm>
              <a:off x="3497519" y="3659634"/>
              <a:ext cx="452562" cy="912367"/>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36" idx="1"/>
            </p:cNvCxnSpPr>
            <p:nvPr/>
          </p:nvCxnSpPr>
          <p:spPr>
            <a:xfrm>
              <a:off x="3470766" y="4569269"/>
              <a:ext cx="479315" cy="273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5" idx="3"/>
              <a:endCxn id="84" idx="1"/>
            </p:cNvCxnSpPr>
            <p:nvPr/>
          </p:nvCxnSpPr>
          <p:spPr>
            <a:xfrm flipV="1">
              <a:off x="3470766" y="3654618"/>
              <a:ext cx="501467" cy="91465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7" idx="3"/>
              <a:endCxn id="48" idx="1"/>
            </p:cNvCxnSpPr>
            <p:nvPr/>
          </p:nvCxnSpPr>
          <p:spPr>
            <a:xfrm flipV="1">
              <a:off x="3467826" y="5487194"/>
              <a:ext cx="479315" cy="273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972233" y="3200400"/>
              <a:ext cx="2727254" cy="908435"/>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Many observations</a:t>
              </a:r>
            </a:p>
          </p:txBody>
        </p:sp>
        <p:sp>
          <p:nvSpPr>
            <p:cNvPr id="85" name="Left Brace 84"/>
            <p:cNvSpPr/>
            <p:nvPr/>
          </p:nvSpPr>
          <p:spPr>
            <a:xfrm>
              <a:off x="6643160" y="2362200"/>
              <a:ext cx="345014" cy="761999"/>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6" name="Left Brace 85"/>
            <p:cNvSpPr/>
            <p:nvPr/>
          </p:nvSpPr>
          <p:spPr>
            <a:xfrm>
              <a:off x="6645521" y="3200401"/>
              <a:ext cx="342653" cy="908435"/>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7" name="Left Brace 86"/>
            <p:cNvSpPr/>
            <p:nvPr/>
          </p:nvSpPr>
          <p:spPr>
            <a:xfrm>
              <a:off x="6605222" y="4191000"/>
              <a:ext cx="394302" cy="7620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8" name="Left Brace 87"/>
            <p:cNvSpPr/>
            <p:nvPr/>
          </p:nvSpPr>
          <p:spPr>
            <a:xfrm>
              <a:off x="6618157" y="5030788"/>
              <a:ext cx="394302" cy="9144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gr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
        <p:nvSpPr>
          <p:cNvPr id="31" name="Rectangle 2"/>
          <p:cNvSpPr>
            <a:spLocks noGrp="1" noChangeArrowheads="1"/>
          </p:cNvSpPr>
          <p:nvPr>
            <p:ph type="title"/>
          </p:nvPr>
        </p:nvSpPr>
        <p:spPr>
          <a:xfrm>
            <a:off x="1390650" y="0"/>
            <a:ext cx="9582149" cy="795130"/>
          </a:xfrm>
        </p:spPr>
        <p:txBody>
          <a:bodyPr/>
          <a:lstStyle/>
          <a:p>
            <a:r>
              <a:rPr lang="en-US" altLang="en-US" dirty="0"/>
              <a:t> Referent to Validation Method Mapping</a:t>
            </a:r>
          </a:p>
        </p:txBody>
      </p:sp>
    </p:spTree>
    <p:extLst>
      <p:ext uri="{BB962C8B-B14F-4D97-AF65-F5344CB8AC3E}">
        <p14:creationId xmlns:p14="http://schemas.microsoft.com/office/powerpoint/2010/main" val="2483345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dirty="0">
                <a:latin typeface="Arial Narrow" panose="020B0606020202030204" pitchFamily="34" charset="0"/>
              </a:rPr>
              <a:t>Validation concept and interpretation</a:t>
            </a:r>
          </a:p>
          <a:p>
            <a:pPr lvl="1">
              <a:spcBef>
                <a:spcPts val="0"/>
              </a:spcBef>
            </a:pPr>
            <a:r>
              <a:rPr lang="en-US" dirty="0">
                <a:latin typeface="Arial Narrow" panose="020B0606020202030204" pitchFamily="34" charset="0"/>
              </a:rPr>
              <a:t>Useful when only one (or few) simuland observations available</a:t>
            </a:r>
          </a:p>
          <a:p>
            <a:pPr lvl="1">
              <a:spcBef>
                <a:spcPts val="0"/>
              </a:spcBef>
            </a:pPr>
            <a:r>
              <a:rPr lang="en-US" dirty="0">
                <a:latin typeface="Arial Narrow" panose="020B0606020202030204" pitchFamily="34" charset="0"/>
              </a:rPr>
              <a:t>Determine if simuland observation consistent with model results</a:t>
            </a:r>
          </a:p>
          <a:p>
            <a:pPr lvl="1">
              <a:spcBef>
                <a:spcPts val="0"/>
              </a:spcBef>
            </a:pPr>
            <a:r>
              <a:rPr lang="en-US" dirty="0">
                <a:latin typeface="Arial Narrow" panose="020B0606020202030204" pitchFamily="34" charset="0"/>
              </a:rPr>
              <a:t>Calculate confidence interval for model response variable</a:t>
            </a:r>
          </a:p>
          <a:p>
            <a:pPr lvl="1">
              <a:spcBef>
                <a:spcPts val="0"/>
              </a:spcBef>
            </a:pPr>
            <a:r>
              <a:rPr lang="en-US" dirty="0">
                <a:latin typeface="Arial Narrow" panose="020B0606020202030204" pitchFamily="34" charset="0"/>
              </a:rPr>
              <a:t>If confidence interval contains observed simuland value(s),</a:t>
            </a:r>
            <a:br>
              <a:rPr lang="en-US" dirty="0">
                <a:latin typeface="Arial Narrow" panose="020B0606020202030204" pitchFamily="34" charset="0"/>
              </a:rPr>
            </a:br>
            <a:r>
              <a:rPr lang="en-US" dirty="0">
                <a:latin typeface="Arial Narrow" panose="020B0606020202030204" pitchFamily="34" charset="0"/>
              </a:rPr>
              <a:t>then model considered valid for that response variable</a:t>
            </a:r>
          </a:p>
          <a:p>
            <a:pPr>
              <a:spcBef>
                <a:spcPts val="0"/>
              </a:spcBef>
            </a:pPr>
            <a:r>
              <a:rPr lang="en-US" dirty="0">
                <a:latin typeface="Arial Narrow" panose="020B0606020202030204" pitchFamily="34" charset="0"/>
              </a:rPr>
              <a:t>Comments</a:t>
            </a:r>
          </a:p>
          <a:p>
            <a:pPr lvl="1">
              <a:spcBef>
                <a:spcPts val="0"/>
              </a:spcBef>
            </a:pPr>
            <a:r>
              <a:rPr lang="en-US" dirty="0">
                <a:latin typeface="Arial Narrow" panose="020B0606020202030204" pitchFamily="34" charset="0"/>
              </a:rPr>
              <a:t>Interval calculated from simulations is for model, not simuland</a:t>
            </a:r>
          </a:p>
          <a:p>
            <a:pPr lvl="1">
              <a:spcBef>
                <a:spcPts val="0"/>
              </a:spcBef>
            </a:pPr>
            <a:r>
              <a:rPr lang="en-US" dirty="0">
                <a:latin typeface="Arial Narrow" panose="020B0606020202030204" pitchFamily="34" charset="0"/>
              </a:rPr>
              <a:t>Population is all possible simulations with the model, sample is the simulations actually executed</a:t>
            </a:r>
          </a:p>
          <a:p>
            <a:pPr lvl="1">
              <a:spcBef>
                <a:spcPts val="0"/>
              </a:spcBef>
            </a:pPr>
            <a:r>
              <a:rPr lang="en-US" dirty="0">
                <a:latin typeface="Arial Narrow" panose="020B0606020202030204" pitchFamily="34" charset="0"/>
              </a:rPr>
              <a:t>No statistical justification or refutation for validation interpretation</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 Confidence Intervals</a:t>
            </a:r>
          </a:p>
        </p:txBody>
      </p:sp>
    </p:spTree>
    <p:extLst>
      <p:ext uri="{BB962C8B-B14F-4D97-AF65-F5344CB8AC3E}">
        <p14:creationId xmlns:p14="http://schemas.microsoft.com/office/powerpoint/2010/main" val="290843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821238531"/>
              </p:ext>
            </p:extLst>
          </p:nvPr>
        </p:nvGraphicFramePr>
        <p:xfrm>
          <a:off x="299699" y="911939"/>
          <a:ext cx="11592601" cy="5638800"/>
        </p:xfrm>
        <a:graphic>
          <a:graphicData uri="http://schemas.openxmlformats.org/drawingml/2006/table">
            <a:tbl>
              <a:tblPr firstRow="1" bandRow="1">
                <a:solidFill>
                  <a:schemeClr val="tx2">
                    <a:lumMod val="40000"/>
                    <a:lumOff val="60000"/>
                  </a:schemeClr>
                </a:solidFill>
                <a:tableStyleId>{5C22544A-7EE6-4342-B048-85BDC9FD1C3A}</a:tableStyleId>
              </a:tblPr>
              <a:tblGrid>
                <a:gridCol w="2179885">
                  <a:extLst>
                    <a:ext uri="{9D8B030D-6E8A-4147-A177-3AD203B41FA5}">
                      <a16:colId xmlns:a16="http://schemas.microsoft.com/office/drawing/2014/main" val="1249052488"/>
                    </a:ext>
                  </a:extLst>
                </a:gridCol>
                <a:gridCol w="1568786">
                  <a:extLst>
                    <a:ext uri="{9D8B030D-6E8A-4147-A177-3AD203B41FA5}">
                      <a16:colId xmlns:a16="http://schemas.microsoft.com/office/drawing/2014/main" val="2076159501"/>
                    </a:ext>
                  </a:extLst>
                </a:gridCol>
                <a:gridCol w="1568786">
                  <a:extLst>
                    <a:ext uri="{9D8B030D-6E8A-4147-A177-3AD203B41FA5}">
                      <a16:colId xmlns:a16="http://schemas.microsoft.com/office/drawing/2014/main" val="3623226700"/>
                    </a:ext>
                  </a:extLst>
                </a:gridCol>
                <a:gridCol w="1568786">
                  <a:extLst>
                    <a:ext uri="{9D8B030D-6E8A-4147-A177-3AD203B41FA5}">
                      <a16:colId xmlns:a16="http://schemas.microsoft.com/office/drawing/2014/main" val="1648373590"/>
                    </a:ext>
                  </a:extLst>
                </a:gridCol>
                <a:gridCol w="1568786">
                  <a:extLst>
                    <a:ext uri="{9D8B030D-6E8A-4147-A177-3AD203B41FA5}">
                      <a16:colId xmlns:a16="http://schemas.microsoft.com/office/drawing/2014/main" val="4232624989"/>
                    </a:ext>
                  </a:extLst>
                </a:gridCol>
                <a:gridCol w="1568786">
                  <a:extLst>
                    <a:ext uri="{9D8B030D-6E8A-4147-A177-3AD203B41FA5}">
                      <a16:colId xmlns:a16="http://schemas.microsoft.com/office/drawing/2014/main" val="1132730424"/>
                    </a:ext>
                  </a:extLst>
                </a:gridCol>
                <a:gridCol w="1568786">
                  <a:extLst>
                    <a:ext uri="{9D8B030D-6E8A-4147-A177-3AD203B41FA5}">
                      <a16:colId xmlns:a16="http://schemas.microsoft.com/office/drawing/2014/main" val="3481641521"/>
                    </a:ext>
                  </a:extLst>
                </a:gridCol>
              </a:tblGrid>
              <a:tr h="1529257">
                <a:tc>
                  <a:txBody>
                    <a:bodyPr/>
                    <a:lstStyle/>
                    <a:p>
                      <a:pPr algn="ctr"/>
                      <a:r>
                        <a:rPr lang="en-US" sz="1800" b="0" kern="1200" dirty="0">
                          <a:solidFill>
                            <a:schemeClr val="dk1"/>
                          </a:solidFill>
                          <a:latin typeface="Arial Narrow" panose="020B0606020202030204" pitchFamily="34" charset="0"/>
                          <a:ea typeface="+mn-ea"/>
                          <a:cs typeface="+mn-cs"/>
                        </a:rPr>
                        <a:t>Learning</a:t>
                      </a:r>
                      <a:r>
                        <a:rPr lang="en-US" sz="1800" b="0" dirty="0">
                          <a:solidFill>
                            <a:schemeClr val="tx1"/>
                          </a:solidFill>
                          <a:latin typeface="Arial Narrow" panose="020B0606020202030204" pitchFamily="34" charset="0"/>
                        </a:rPr>
                        <a:t> Strategy</a:t>
                      </a:r>
                    </a:p>
                  </a:txBody>
                  <a:tcPr anchor="ctr">
                    <a:solidFill>
                      <a:srgbClr val="658CD9">
                        <a:alpha val="72157"/>
                      </a:srgbClr>
                    </a:solidFill>
                  </a:tcPr>
                </a:tc>
                <a:tc>
                  <a:txBody>
                    <a:bodyPr/>
                    <a:lstStyle/>
                    <a:p>
                      <a:r>
                        <a:rPr lang="en-US" sz="1800" b="0" dirty="0">
                          <a:solidFill>
                            <a:schemeClr val="tx1"/>
                          </a:solidFill>
                          <a:latin typeface="Arial Narrow" panose="020B0606020202030204" pitchFamily="34" charset="0"/>
                        </a:rPr>
                        <a:t>Define and distinguish key verification and validation terms</a:t>
                      </a:r>
                    </a:p>
                  </a:txBody>
                  <a:tcPr>
                    <a:solidFill>
                      <a:srgbClr val="6D87CB"/>
                    </a:solidFill>
                  </a:tcPr>
                </a:tc>
                <a:tc>
                  <a:txBody>
                    <a:bodyPr/>
                    <a:lstStyle/>
                    <a:p>
                      <a:r>
                        <a:rPr lang="en-US" sz="1800" b="0" kern="1200" dirty="0">
                          <a:solidFill>
                            <a:schemeClr val="tx1"/>
                          </a:solidFill>
                          <a:latin typeface="Arial Narrow" panose="020B0606020202030204" pitchFamily="34" charset="0"/>
                        </a:rPr>
                        <a:t>Identify important characteristics of available verification test strategies</a:t>
                      </a:r>
                    </a:p>
                    <a:p>
                      <a:endParaRPr lang="en-US" sz="1800" b="0" kern="1200" dirty="0">
                        <a:solidFill>
                          <a:schemeClr val="tx1"/>
                        </a:solidFill>
                        <a:latin typeface="Arial Narrow" panose="020B0606020202030204" pitchFamily="34" charset="0"/>
                        <a:ea typeface="+mn-ea"/>
                        <a:cs typeface="+mn-cs"/>
                      </a:endParaRPr>
                    </a:p>
                  </a:txBody>
                  <a:tcPr>
                    <a:solidFill>
                      <a:srgbClr val="658CD9">
                        <a:alpha val="72157"/>
                      </a:srgbClr>
                    </a:solidFill>
                  </a:tcPr>
                </a:tc>
                <a:tc>
                  <a:txBody>
                    <a:bodyPr/>
                    <a:lstStyle/>
                    <a:p>
                      <a:r>
                        <a:rPr lang="en-US" sz="1800" b="0" kern="1200" dirty="0">
                          <a:solidFill>
                            <a:schemeClr val="tx1"/>
                          </a:solidFill>
                          <a:latin typeface="Arial Narrow" panose="020B0606020202030204" pitchFamily="34" charset="0"/>
                        </a:rPr>
                        <a:t>Construct an effective referent in non-ideal circumstances</a:t>
                      </a:r>
                      <a:endParaRPr lang="en-US" sz="1800" b="0" kern="1200" dirty="0">
                        <a:solidFill>
                          <a:schemeClr val="tx1"/>
                        </a:solidFill>
                        <a:latin typeface="Arial Narrow" panose="020B0606020202030204" pitchFamily="34" charset="0"/>
                        <a:ea typeface="+mn-ea"/>
                        <a:cs typeface="+mn-cs"/>
                      </a:endParaRPr>
                    </a:p>
                  </a:txBody>
                  <a:tcPr>
                    <a:solidFill>
                      <a:srgbClr val="658CD9">
                        <a:alpha val="72157"/>
                      </a:srgbClr>
                    </a:solidFill>
                  </a:tcPr>
                </a:tc>
                <a:tc>
                  <a:txBody>
                    <a:bodyPr/>
                    <a:lstStyle/>
                    <a:p>
                      <a:r>
                        <a:rPr lang="en-US" sz="1800" b="0" kern="1200" dirty="0">
                          <a:solidFill>
                            <a:schemeClr val="tx1"/>
                          </a:solidFill>
                          <a:latin typeface="Arial Narrow" panose="020B0606020202030204" pitchFamily="34" charset="0"/>
                        </a:rPr>
                        <a:t>Recognize the key elements (metrics, methods) that support rigorous validation</a:t>
                      </a:r>
                      <a:endParaRPr lang="en-US" sz="1800" b="0" kern="1200" dirty="0">
                        <a:solidFill>
                          <a:schemeClr val="tx1"/>
                        </a:solidFill>
                        <a:latin typeface="Arial Narrow" panose="020B0606020202030204" pitchFamily="34" charset="0"/>
                        <a:ea typeface="+mn-ea"/>
                        <a:cs typeface="+mn-cs"/>
                      </a:endParaRPr>
                    </a:p>
                  </a:txBody>
                  <a:tcPr>
                    <a:solidFill>
                      <a:srgbClr val="658CD9">
                        <a:alpha val="72157"/>
                      </a:srgbClr>
                    </a:solidFill>
                  </a:tcPr>
                </a:tc>
                <a:tc>
                  <a:txBody>
                    <a:bodyPr/>
                    <a:lstStyle/>
                    <a:p>
                      <a:r>
                        <a:rPr lang="en-US" sz="1800" b="0" kern="1200" dirty="0">
                          <a:solidFill>
                            <a:schemeClr val="tx1"/>
                          </a:solidFill>
                          <a:latin typeface="Arial Narrow" panose="020B0606020202030204" pitchFamily="34" charset="0"/>
                        </a:rPr>
                        <a:t>Match validation methods to the available referent </a:t>
                      </a:r>
                    </a:p>
                    <a:p>
                      <a:endParaRPr lang="en-US" sz="1800" b="0" kern="1200" dirty="0">
                        <a:solidFill>
                          <a:schemeClr val="tx1"/>
                        </a:solidFill>
                        <a:latin typeface="Arial Narrow" panose="020B0606020202030204" pitchFamily="34" charset="0"/>
                        <a:ea typeface="+mn-ea"/>
                        <a:cs typeface="+mn-cs"/>
                      </a:endParaRPr>
                    </a:p>
                  </a:txBody>
                  <a:tcPr>
                    <a:solidFill>
                      <a:srgbClr val="658CD9">
                        <a:alpha val="72157"/>
                      </a:srgbClr>
                    </a:solidFill>
                  </a:tcPr>
                </a:tc>
                <a:tc>
                  <a:txBody>
                    <a:bodyPr/>
                    <a:lstStyle/>
                    <a:p>
                      <a:r>
                        <a:rPr lang="en-US" sz="1800" b="0" kern="1200" dirty="0">
                          <a:solidFill>
                            <a:schemeClr val="tx1"/>
                          </a:solidFill>
                          <a:latin typeface="Arial Narrow" panose="020B0606020202030204" pitchFamily="34" charset="0"/>
                        </a:rPr>
                        <a:t>Determine the unique V&amp;V challenges applied to Agile and Autonomous based M&amp;S</a:t>
                      </a:r>
                    </a:p>
                    <a:p>
                      <a:endParaRPr lang="en-US" sz="1800" b="0" kern="1200" dirty="0">
                        <a:solidFill>
                          <a:schemeClr val="tx1"/>
                        </a:solidFill>
                        <a:latin typeface="Arial Narrow" panose="020B0606020202030204" pitchFamily="34" charset="0"/>
                        <a:ea typeface="+mn-ea"/>
                        <a:cs typeface="+mn-cs"/>
                      </a:endParaRPr>
                    </a:p>
                  </a:txBody>
                  <a:tcPr>
                    <a:solidFill>
                      <a:srgbClr val="658CD9">
                        <a:alpha val="72157"/>
                      </a:srgbClr>
                    </a:solidFill>
                  </a:tcPr>
                </a:tc>
                <a:extLst>
                  <a:ext uri="{0D108BD9-81ED-4DB2-BD59-A6C34878D82A}">
                    <a16:rowId xmlns:a16="http://schemas.microsoft.com/office/drawing/2014/main" val="1429324685"/>
                  </a:ext>
                </a:extLst>
              </a:tr>
              <a:tr h="370840">
                <a:tc>
                  <a:txBody>
                    <a:bodyPr/>
                    <a:lstStyle/>
                    <a:p>
                      <a:r>
                        <a:rPr lang="en-US" sz="1800" dirty="0">
                          <a:latin typeface="Arial Narrow" panose="020B0606020202030204" pitchFamily="34" charset="0"/>
                        </a:rPr>
                        <a:t>Definition</a:t>
                      </a:r>
                      <a:r>
                        <a:rPr lang="en-US" sz="1800" baseline="0" dirty="0">
                          <a:latin typeface="Arial Narrow" panose="020B0606020202030204" pitchFamily="34" charset="0"/>
                        </a:rPr>
                        <a:t>s that establish a common lexicon</a:t>
                      </a:r>
                      <a:endParaRPr lang="en-US" sz="1800" dirty="0">
                        <a:latin typeface="Arial Narrow" panose="020B0606020202030204" pitchFamily="34" charset="0"/>
                      </a:endParaRPr>
                    </a:p>
                  </a:txBody>
                  <a:tcP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extLst>
                  <a:ext uri="{0D108BD9-81ED-4DB2-BD59-A6C34878D82A}">
                    <a16:rowId xmlns:a16="http://schemas.microsoft.com/office/drawing/2014/main" val="3538900831"/>
                  </a:ext>
                </a:extLst>
              </a:tr>
              <a:tr h="370840">
                <a:tc>
                  <a:txBody>
                    <a:bodyPr/>
                    <a:lstStyle/>
                    <a:p>
                      <a:r>
                        <a:rPr lang="en-US" sz="1800" dirty="0">
                          <a:latin typeface="Arial Narrow" panose="020B0606020202030204" pitchFamily="34" charset="0"/>
                        </a:rPr>
                        <a:t>Building a strong</a:t>
                      </a:r>
                      <a:r>
                        <a:rPr lang="en-US" sz="1800" baseline="0" dirty="0">
                          <a:latin typeface="Arial Narrow" panose="020B0606020202030204" pitchFamily="34" charset="0"/>
                        </a:rPr>
                        <a:t> verification case</a:t>
                      </a:r>
                      <a:endParaRPr lang="en-US" sz="1800" dirty="0">
                        <a:latin typeface="Arial Narrow" panose="020B0606020202030204" pitchFamily="34" charset="0"/>
                      </a:endParaRPr>
                    </a:p>
                  </a:txBody>
                  <a:tcP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r>
                        <a:rPr lang="en-US" sz="2800" dirty="0">
                          <a:solidFill>
                            <a:schemeClr val="tx1"/>
                          </a:solidFill>
                          <a:latin typeface="Arial Narrow" panose="020B0606020202030204" pitchFamily="34" charset="0"/>
                        </a:rPr>
                        <a:t> </a:t>
                      </a:r>
                    </a:p>
                  </a:txBody>
                  <a:tcPr anchor="ctr">
                    <a:solidFill>
                      <a:srgbClr val="DAE3F6"/>
                    </a:solidFill>
                  </a:tcPr>
                </a:tc>
                <a:extLst>
                  <a:ext uri="{0D108BD9-81ED-4DB2-BD59-A6C34878D82A}">
                    <a16:rowId xmlns:a16="http://schemas.microsoft.com/office/drawing/2014/main" val="1835690572"/>
                  </a:ext>
                </a:extLst>
              </a:tr>
              <a:tr h="370840">
                <a:tc>
                  <a:txBody>
                    <a:bodyPr/>
                    <a:lstStyle/>
                    <a:p>
                      <a:r>
                        <a:rPr lang="en-US" sz="1800" dirty="0">
                          <a:latin typeface="Arial Narrow" panose="020B0606020202030204" pitchFamily="34" charset="0"/>
                        </a:rPr>
                        <a:t>Building a strong validation referent</a:t>
                      </a:r>
                    </a:p>
                  </a:txBody>
                  <a:tcP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extLst>
                  <a:ext uri="{0D108BD9-81ED-4DB2-BD59-A6C34878D82A}">
                    <a16:rowId xmlns:a16="http://schemas.microsoft.com/office/drawing/2014/main" val="3606901994"/>
                  </a:ext>
                </a:extLst>
              </a:tr>
              <a:tr h="370840">
                <a:tc>
                  <a:txBody>
                    <a:bodyPr/>
                    <a:lstStyle/>
                    <a:p>
                      <a:r>
                        <a:rPr lang="en-US" sz="1800" dirty="0">
                          <a:latin typeface="Arial Narrow" panose="020B0606020202030204" pitchFamily="34" charset="0"/>
                        </a:rPr>
                        <a:t>Building a strong validation case</a:t>
                      </a:r>
                    </a:p>
                  </a:txBody>
                  <a:tcP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DAE3F6"/>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DAE3F6"/>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DAE3F6"/>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DAE3F6"/>
                    </a:solidFill>
                  </a:tcPr>
                </a:tc>
                <a:extLst>
                  <a:ext uri="{0D108BD9-81ED-4DB2-BD59-A6C34878D82A}">
                    <a16:rowId xmlns:a16="http://schemas.microsoft.com/office/drawing/2014/main" val="1620063439"/>
                  </a:ext>
                </a:extLst>
              </a:tr>
              <a:tr h="370840">
                <a:tc>
                  <a:txBody>
                    <a:bodyPr/>
                    <a:lstStyle/>
                    <a:p>
                      <a:r>
                        <a:rPr lang="en-US" sz="1800" dirty="0">
                          <a:latin typeface="Arial Narrow" panose="020B0606020202030204" pitchFamily="34" charset="0"/>
                        </a:rPr>
                        <a:t>V&amp;V of the A’s</a:t>
                      </a:r>
                    </a:p>
                  </a:txBody>
                  <a:tcP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endParaRPr lang="en-US" sz="2800" dirty="0">
                        <a:latin typeface="Arial Narrow" panose="020B0606020202030204" pitchFamily="34" charset="0"/>
                      </a:endParaRPr>
                    </a:p>
                  </a:txBody>
                  <a:tcPr anchor="ctr">
                    <a:solidFill>
                      <a:srgbClr val="9DB6E7"/>
                    </a:solidFill>
                  </a:tcPr>
                </a:tc>
                <a:tc>
                  <a:txBody>
                    <a:bodyPr/>
                    <a:lstStyle/>
                    <a:p>
                      <a:pPr marL="342900" indent="-342900" algn="ctr">
                        <a:buFont typeface="Wingdings" panose="05000000000000000000" pitchFamily="2" charset="2"/>
                        <a:buChar char="ü"/>
                      </a:pPr>
                      <a:r>
                        <a:rPr lang="en-US" sz="2800" dirty="0">
                          <a:latin typeface="Arial Narrow" panose="020B0606020202030204" pitchFamily="34" charset="0"/>
                        </a:rPr>
                        <a:t> </a:t>
                      </a:r>
                    </a:p>
                  </a:txBody>
                  <a:tcPr anchor="ctr">
                    <a:solidFill>
                      <a:srgbClr val="9DB6E7"/>
                    </a:solidFill>
                  </a:tcPr>
                </a:tc>
                <a:extLst>
                  <a:ext uri="{0D108BD9-81ED-4DB2-BD59-A6C34878D82A}">
                    <a16:rowId xmlns:a16="http://schemas.microsoft.com/office/drawing/2014/main" val="3683332933"/>
                  </a:ext>
                </a:extLst>
              </a:tr>
            </a:tbl>
          </a:graphicData>
        </a:graphic>
      </p:graphicFrame>
      <p:sp>
        <p:nvSpPr>
          <p:cNvPr id="3" name="Title 2"/>
          <p:cNvSpPr>
            <a:spLocks noGrp="1"/>
          </p:cNvSpPr>
          <p:nvPr>
            <p:ph type="title"/>
          </p:nvPr>
        </p:nvSpPr>
        <p:spPr/>
        <p:txBody>
          <a:bodyPr/>
          <a:lstStyle/>
          <a:p>
            <a:r>
              <a:rPr lang="en-US" dirty="0"/>
              <a:t>Learning Strategy</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1841359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70547"/>
            <a:ext cx="11430000" cy="5105400"/>
          </a:xfrm>
        </p:spPr>
        <p:txBody>
          <a:bodyPr/>
          <a:lstStyle/>
          <a:p>
            <a:pPr>
              <a:spcBef>
                <a:spcPts val="0"/>
              </a:spcBef>
            </a:pPr>
            <a:r>
              <a:rPr lang="en-US" dirty="0">
                <a:latin typeface="Arial Narrow" panose="020B0606020202030204" pitchFamily="34" charset="0"/>
              </a:rPr>
              <a:t>Validation concept and interpretation</a:t>
            </a:r>
          </a:p>
          <a:p>
            <a:pPr lvl="1">
              <a:spcBef>
                <a:spcPts val="0"/>
              </a:spcBef>
            </a:pPr>
            <a:r>
              <a:rPr lang="en-US" dirty="0">
                <a:latin typeface="Arial Narrow" panose="020B0606020202030204" pitchFamily="34" charset="0"/>
              </a:rPr>
              <a:t>Useful when multiple simuland observations available</a:t>
            </a:r>
          </a:p>
          <a:p>
            <a:pPr lvl="1">
              <a:spcBef>
                <a:spcPts val="0"/>
              </a:spcBef>
            </a:pPr>
            <a:r>
              <a:rPr lang="en-US" dirty="0">
                <a:latin typeface="Arial Narrow" panose="020B0606020202030204" pitchFamily="34" charset="0"/>
              </a:rPr>
              <a:t>Test whether simuland observations consistent with model results</a:t>
            </a:r>
          </a:p>
          <a:p>
            <a:pPr lvl="1">
              <a:spcBef>
                <a:spcPts val="0"/>
              </a:spcBef>
            </a:pPr>
            <a:r>
              <a:rPr lang="en-US" dirty="0">
                <a:latin typeface="Arial Narrow" panose="020B0606020202030204" pitchFamily="34" charset="0"/>
              </a:rPr>
              <a:t>Perform hypothesis test comparing means, variances, and/or distributions of simuland and model for response variable</a:t>
            </a:r>
          </a:p>
          <a:p>
            <a:pPr lvl="1">
              <a:spcBef>
                <a:spcPts val="0"/>
              </a:spcBef>
            </a:pPr>
            <a:r>
              <a:rPr lang="en-US" dirty="0">
                <a:latin typeface="Arial Narrow" panose="020B0606020202030204" pitchFamily="34" charset="0"/>
              </a:rPr>
              <a:t>If hypothesis test does not reject assumption of validity, then model considered valid for that response variable</a:t>
            </a:r>
          </a:p>
          <a:p>
            <a:pPr>
              <a:spcBef>
                <a:spcPts val="0"/>
              </a:spcBef>
            </a:pPr>
            <a:r>
              <a:rPr lang="en-US" dirty="0">
                <a:latin typeface="Arial Narrow" panose="020B0606020202030204" pitchFamily="34" charset="0"/>
              </a:rPr>
              <a:t>Comments</a:t>
            </a:r>
          </a:p>
          <a:p>
            <a:pPr lvl="1">
              <a:spcBef>
                <a:spcPts val="0"/>
              </a:spcBef>
            </a:pPr>
            <a:r>
              <a:rPr lang="en-US" dirty="0">
                <a:latin typeface="Arial Narrow" panose="020B0606020202030204" pitchFamily="34" charset="0"/>
              </a:rPr>
              <a:t>Simuland population is all possible observations, sample is the observations actually obtained</a:t>
            </a:r>
          </a:p>
          <a:p>
            <a:pPr lvl="1">
              <a:spcBef>
                <a:spcPts val="0"/>
              </a:spcBef>
            </a:pPr>
            <a:r>
              <a:rPr lang="en-US" dirty="0">
                <a:latin typeface="Arial Narrow" panose="020B0606020202030204" pitchFamily="34" charset="0"/>
              </a:rPr>
              <a:t>Model population is all possible simulations with the model, sample is the simulations actually executed</a:t>
            </a:r>
          </a:p>
          <a:p>
            <a:pPr lvl="1">
              <a:spcBef>
                <a:spcPts val="0"/>
              </a:spcBef>
            </a:pPr>
            <a:r>
              <a:rPr lang="en-US" dirty="0">
                <a:latin typeface="Arial Narrow" panose="020B0606020202030204" pitchFamily="34" charset="0"/>
              </a:rPr>
              <a:t>Conventional assumption (null hypothesis) is that the parameters being tested are equal, i.e., model is valid</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40</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 Hypothesis Testing</a:t>
            </a:r>
          </a:p>
        </p:txBody>
      </p:sp>
    </p:spTree>
    <p:extLst>
      <p:ext uri="{BB962C8B-B14F-4D97-AF65-F5344CB8AC3E}">
        <p14:creationId xmlns:p14="http://schemas.microsoft.com/office/powerpoint/2010/main" val="2866937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Arial Narrow" panose="020B0606020202030204" pitchFamily="34" charset="0"/>
              </a:rPr>
              <a:t>Point Value: A single sample metric from a referent data set</a:t>
            </a:r>
          </a:p>
          <a:p>
            <a:pPr lvl="1"/>
            <a:r>
              <a:rPr lang="en-US" dirty="0">
                <a:latin typeface="Arial Narrow" panose="020B0606020202030204" pitchFamily="34" charset="0"/>
              </a:rPr>
              <a:t>Examples:</a:t>
            </a:r>
          </a:p>
          <a:p>
            <a:pPr lvl="2">
              <a:buSzPct val="75000"/>
            </a:pPr>
            <a:r>
              <a:rPr lang="en-US" dirty="0">
                <a:latin typeface="Arial Narrow" panose="020B0606020202030204" pitchFamily="34" charset="0"/>
              </a:rPr>
              <a:t>Miss distance</a:t>
            </a:r>
          </a:p>
          <a:p>
            <a:pPr lvl="2">
              <a:buSzPct val="75000"/>
            </a:pPr>
            <a:r>
              <a:rPr lang="en-US" dirty="0">
                <a:latin typeface="Arial Narrow" panose="020B0606020202030204" pitchFamily="34" charset="0"/>
              </a:rPr>
              <a:t>Time of flight</a:t>
            </a:r>
          </a:p>
          <a:p>
            <a:pPr lvl="2">
              <a:buSzPct val="75000"/>
            </a:pPr>
            <a:r>
              <a:rPr lang="en-US" dirty="0">
                <a:latin typeface="Arial Narrow" panose="020B0606020202030204" pitchFamily="34" charset="0"/>
              </a:rPr>
              <a:t>Percent of time in a specific mode</a:t>
            </a:r>
          </a:p>
          <a:p>
            <a:r>
              <a:rPr lang="en-US" dirty="0">
                <a:latin typeface="Arial Narrow" panose="020B0606020202030204" pitchFamily="34" charset="0"/>
              </a:rPr>
              <a:t>Time Series: A time series of single sample metrics from a referent data set</a:t>
            </a:r>
          </a:p>
          <a:p>
            <a:pPr lvl="1"/>
            <a:r>
              <a:rPr lang="en-US" dirty="0">
                <a:latin typeface="Arial Narrow" panose="020B0606020202030204" pitchFamily="34" charset="0"/>
              </a:rPr>
              <a:t>Examples:</a:t>
            </a:r>
          </a:p>
          <a:p>
            <a:pPr lvl="2">
              <a:buSzPct val="75000"/>
            </a:pPr>
            <a:r>
              <a:rPr lang="en-US" dirty="0">
                <a:latin typeface="Arial Narrow" panose="020B0606020202030204" pitchFamily="34" charset="0"/>
              </a:rPr>
              <a:t>Position</a:t>
            </a:r>
          </a:p>
          <a:p>
            <a:pPr lvl="2">
              <a:buSzPct val="75000"/>
            </a:pPr>
            <a:r>
              <a:rPr lang="en-US" dirty="0">
                <a:latin typeface="Arial Narrow" panose="020B0606020202030204" pitchFamily="34" charset="0"/>
              </a:rPr>
              <a:t>Orientation</a:t>
            </a:r>
          </a:p>
          <a:p>
            <a:r>
              <a:rPr lang="en-US" dirty="0">
                <a:latin typeface="Arial Narrow" panose="020B0606020202030204" pitchFamily="34" charset="0"/>
              </a:rPr>
              <a:t>Regardless of time series or point value, both are considered a single sample of the underlying distribution, since the flight test represents only one sample.</a:t>
            </a:r>
          </a:p>
          <a:p>
            <a:endParaRPr lang="en-US" dirty="0">
              <a:latin typeface="Arial Narrow" panose="020B0606020202030204" pitchFamily="34" charset="0"/>
            </a:endParaRPr>
          </a:p>
        </p:txBody>
      </p:sp>
      <p:sp>
        <p:nvSpPr>
          <p:cNvPr id="3" name="Title 2"/>
          <p:cNvSpPr>
            <a:spLocks noGrp="1"/>
          </p:cNvSpPr>
          <p:nvPr>
            <p:ph type="title"/>
          </p:nvPr>
        </p:nvSpPr>
        <p:spPr>
          <a:xfrm>
            <a:off x="1015068" y="0"/>
            <a:ext cx="10435903" cy="841248"/>
          </a:xfrm>
        </p:spPr>
        <p:txBody>
          <a:bodyPr/>
          <a:lstStyle/>
          <a:p>
            <a:r>
              <a:rPr lang="en-US" altLang="en-US" dirty="0"/>
              <a:t> </a:t>
            </a:r>
            <a:r>
              <a:rPr lang="en-US" dirty="0"/>
              <a:t>Point Value Referent Data vs Time Series</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41</a:t>
            </a:fld>
            <a:endParaRPr lang="en-US" dirty="0"/>
          </a:p>
        </p:txBody>
      </p:sp>
    </p:spTree>
    <p:extLst>
      <p:ext uri="{BB962C8B-B14F-4D97-AF65-F5344CB8AC3E}">
        <p14:creationId xmlns:p14="http://schemas.microsoft.com/office/powerpoint/2010/main" val="33258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6729" y="959735"/>
            <a:ext cx="11314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171450" indent="-514350">
              <a:buFont typeface="+mj-lt"/>
              <a:buAutoNum type="arabicPeriod"/>
              <a:tabLst>
                <a:tab pos="342900" algn="l"/>
                <a:tab pos="798513" algn="l"/>
              </a:tabLst>
            </a:pPr>
            <a:r>
              <a:rPr lang="en-US" altLang="en-US" sz="2400" dirty="0">
                <a:latin typeface="Arial Narrow" panose="020B0606020202030204" pitchFamily="34" charset="0"/>
              </a:rPr>
              <a:t>Spectral analysis [Fishman, 1967] [Naylor, 1971] [McNickle, 2004]</a:t>
            </a:r>
          </a:p>
          <a:p>
            <a:pPr marL="518922" indent="-514350">
              <a:buFont typeface="+mj-lt"/>
              <a:buAutoNum type="arabicPeriod"/>
              <a:tabLst>
                <a:tab pos="342900" algn="l"/>
                <a:tab pos="798513" algn="l"/>
              </a:tabLst>
            </a:pPr>
            <a:r>
              <a:rPr lang="en-US" altLang="en-US" sz="2400" dirty="0">
                <a:latin typeface="Arial Narrow" panose="020B0606020202030204" pitchFamily="34" charset="0"/>
              </a:rPr>
              <a:t>Standardized time series [Schruben, 1983] [Chen, 1987] [Goldsman, 1990]</a:t>
            </a:r>
          </a:p>
          <a:p>
            <a:pPr marL="171450" indent="-514350">
              <a:buFont typeface="+mj-lt"/>
              <a:buAutoNum type="arabicPeriod"/>
              <a:tabLst>
                <a:tab pos="342900" algn="l"/>
                <a:tab pos="798513" algn="l"/>
              </a:tabLst>
            </a:pPr>
            <a:r>
              <a:rPr lang="en-US" altLang="en-US" sz="2400" dirty="0">
                <a:solidFill>
                  <a:srgbClr val="000000"/>
                </a:solidFill>
                <a:latin typeface="Arial Narrow" panose="020B0606020202030204" pitchFamily="34" charset="0"/>
              </a:rPr>
              <a:t>Regression analysis [Kleijnen, 1998]</a:t>
            </a:r>
          </a:p>
          <a:p>
            <a:pPr marL="171450" indent="-514350">
              <a:buFont typeface="+mj-lt"/>
              <a:buAutoNum type="arabicPeriod"/>
              <a:tabLst>
                <a:tab pos="342900" algn="l"/>
                <a:tab pos="798513" algn="l"/>
              </a:tabLst>
            </a:pPr>
            <a:r>
              <a:rPr lang="en-US" altLang="en-US" sz="2400" dirty="0">
                <a:solidFill>
                  <a:srgbClr val="000000"/>
                </a:solidFill>
                <a:latin typeface="Arial Narrow" panose="020B0606020202030204" pitchFamily="34" charset="0"/>
              </a:rPr>
              <a:t>Bootstrapping [Kleijnen, 2000] [Kleijnen, 2001]</a:t>
            </a:r>
            <a:endParaRPr lang="en-US" altLang="en-US" sz="2400" dirty="0">
              <a:latin typeface="Arial Narrow" panose="020B0606020202030204" pitchFamily="34" charset="0"/>
            </a:endParaRPr>
          </a:p>
          <a:p>
            <a:pPr marL="171450" indent="-514350">
              <a:spcAft>
                <a:spcPts val="600"/>
              </a:spcAft>
              <a:buFont typeface="+mj-lt"/>
              <a:buAutoNum type="arabicPeriod"/>
              <a:tabLst>
                <a:tab pos="342900" algn="l"/>
                <a:tab pos="798513" algn="l"/>
              </a:tabLst>
            </a:pPr>
            <a:r>
              <a:rPr lang="en-US" altLang="en-US" sz="2400" dirty="0">
                <a:latin typeface="Arial Narrow" panose="020B0606020202030204" pitchFamily="34" charset="0"/>
              </a:rPr>
              <a:t>Granger causality [Granger, 1969]</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42</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Advanced Validation Methods</a:t>
            </a:r>
          </a:p>
        </p:txBody>
      </p:sp>
    </p:spTree>
    <p:extLst>
      <p:ext uri="{BB962C8B-B14F-4D97-AF65-F5344CB8AC3E}">
        <p14:creationId xmlns:p14="http://schemas.microsoft.com/office/powerpoint/2010/main" val="2108766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marL="514350" lvl="0" indent="-514350">
              <a:buFont typeface="+mj-lt"/>
              <a:buAutoNum type="arabicPeriod"/>
            </a:pPr>
            <a:r>
              <a:rPr lang="en-US" dirty="0">
                <a:solidFill>
                  <a:schemeClr val="bg1">
                    <a:lumMod val="75000"/>
                  </a:schemeClr>
                </a:solidFill>
                <a:latin typeface="Arial Narrow" panose="020B0606020202030204" pitchFamily="34" charset="0"/>
              </a:rPr>
              <a:t>Definitions that establish the common lexicon</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verification case</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referent</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case  </a:t>
            </a:r>
          </a:p>
          <a:p>
            <a:pPr marL="514350" lvl="0" indent="-514350">
              <a:buFont typeface="+mj-lt"/>
              <a:buAutoNum type="arabicPeriod"/>
            </a:pPr>
            <a:r>
              <a:rPr lang="en-US" dirty="0">
                <a:solidFill>
                  <a:srgbClr val="C00000"/>
                </a:solidFill>
                <a:latin typeface="Arial Narrow" panose="020B0606020202030204" pitchFamily="34" charset="0"/>
              </a:rPr>
              <a:t>Verification and Validation methods that apply to Agile and Autonomous based M&amp;S</a:t>
            </a:r>
          </a:p>
          <a:p>
            <a:pPr lvl="1"/>
            <a:r>
              <a:rPr lang="en-US" dirty="0">
                <a:solidFill>
                  <a:srgbClr val="C00000"/>
                </a:solidFill>
                <a:latin typeface="Arial Narrow" panose="020B0606020202030204" pitchFamily="34" charset="0"/>
              </a:rPr>
              <a:t>Determining the unique V&amp;V challenges associated with Agile and Autonomous based M&amp;S</a:t>
            </a:r>
          </a:p>
          <a:p>
            <a:pPr lvl="1"/>
            <a:r>
              <a:rPr lang="en-US" dirty="0">
                <a:solidFill>
                  <a:srgbClr val="C00000"/>
                </a:solidFill>
                <a:latin typeface="Arial Narrow" panose="020B0606020202030204" pitchFamily="34" charset="0"/>
              </a:rPr>
              <a:t>Selecting and applying the appropriate method</a:t>
            </a:r>
          </a:p>
          <a:p>
            <a:pPr marL="514350" lvl="0" indent="-514350">
              <a:buFont typeface="+mj-lt"/>
              <a:buAutoNum type="arabicPeriod"/>
            </a:pPr>
            <a:r>
              <a:rPr lang="en-US" dirty="0">
                <a:solidFill>
                  <a:schemeClr val="bg1">
                    <a:lumMod val="75000"/>
                  </a:schemeClr>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519912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E72A0-EECE-4893-BA5F-1036E467A5ED}"/>
              </a:ext>
            </a:extLst>
          </p:cNvPr>
          <p:cNvSpPr>
            <a:spLocks noGrp="1"/>
          </p:cNvSpPr>
          <p:nvPr>
            <p:ph sz="quarter" idx="1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V&amp;V and AGILE Development</a:t>
            </a:r>
          </a:p>
        </p:txBody>
      </p:sp>
      <p:sp>
        <p:nvSpPr>
          <p:cNvPr id="3" name="Title 2">
            <a:extLst>
              <a:ext uri="{FF2B5EF4-FFF2-40B4-BE49-F238E27FC236}">
                <a16:creationId xmlns:a16="http://schemas.microsoft.com/office/drawing/2014/main" id="{BDA4FB9A-C4A8-4D48-BC23-5FF99751FB90}"/>
              </a:ext>
            </a:extLst>
          </p:cNvPr>
          <p:cNvSpPr>
            <a:spLocks noGrp="1"/>
          </p:cNvSpPr>
          <p:nvPr>
            <p:ph type="title"/>
          </p:nvPr>
        </p:nvSpPr>
        <p:spPr/>
        <p:txBody>
          <a:bodyPr/>
          <a:lstStyle/>
          <a:p>
            <a:endParaRPr lang="en-US" dirty="0"/>
          </a:p>
        </p:txBody>
      </p:sp>
      <p:sp>
        <p:nvSpPr>
          <p:cNvPr id="4" name="Slide Number Placeholder 1">
            <a:extLst>
              <a:ext uri="{FF2B5EF4-FFF2-40B4-BE49-F238E27FC236}">
                <a16:creationId xmlns:a16="http://schemas.microsoft.com/office/drawing/2014/main" id="{E6DBBCDF-F407-4464-AA0F-36B7EF09530D}"/>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44</a:t>
            </a:fld>
            <a:endParaRPr lang="en-US" sz="1400" dirty="0"/>
          </a:p>
        </p:txBody>
      </p:sp>
    </p:spTree>
    <p:extLst>
      <p:ext uri="{BB962C8B-B14F-4D97-AF65-F5344CB8AC3E}">
        <p14:creationId xmlns:p14="http://schemas.microsoft.com/office/powerpoint/2010/main" val="403669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A337A-7401-45EE-A897-54C06EF546D9}"/>
              </a:ext>
            </a:extLst>
          </p:cNvPr>
          <p:cNvSpPr>
            <a:spLocks noGrp="1"/>
          </p:cNvSpPr>
          <p:nvPr>
            <p:ph type="title"/>
          </p:nvPr>
        </p:nvSpPr>
        <p:spPr/>
        <p:txBody>
          <a:bodyPr/>
          <a:lstStyle/>
          <a:p>
            <a:r>
              <a:rPr lang="en-US" dirty="0"/>
              <a:t>V&amp;V of M&amp;S Developed using AGILE methods</a:t>
            </a:r>
          </a:p>
        </p:txBody>
      </p:sp>
      <p:sp>
        <p:nvSpPr>
          <p:cNvPr id="2" name="Content Placeholder 1">
            <a:extLst>
              <a:ext uri="{FF2B5EF4-FFF2-40B4-BE49-F238E27FC236}">
                <a16:creationId xmlns:a16="http://schemas.microsoft.com/office/drawing/2014/main" id="{F0F0B646-9CE4-4ECE-A4E0-466180461F40}"/>
              </a:ext>
            </a:extLst>
          </p:cNvPr>
          <p:cNvSpPr>
            <a:spLocks noGrp="1"/>
          </p:cNvSpPr>
          <p:nvPr>
            <p:ph sz="quarter" idx="11"/>
          </p:nvPr>
        </p:nvSpPr>
        <p:spPr>
          <a:xfrm>
            <a:off x="252625" y="877344"/>
            <a:ext cx="11204844" cy="5449261"/>
          </a:xfrm>
        </p:spPr>
        <p:txBody>
          <a:bodyPr/>
          <a:lstStyle/>
          <a:p>
            <a:r>
              <a:rPr lang="en-US" sz="2300" dirty="0"/>
              <a:t>Systematic Literature Review to determine [Itzik, 2023]</a:t>
            </a:r>
          </a:p>
          <a:p>
            <a:pPr lvl="1"/>
            <a:r>
              <a:rPr lang="en-US" sz="2300" dirty="0"/>
              <a:t>RQ1: What software project characteristics has the research community investigated extensively for compatibility with the agile methodology?</a:t>
            </a:r>
          </a:p>
          <a:p>
            <a:pPr lvl="1"/>
            <a:r>
              <a:rPr lang="en-US" sz="2300" dirty="0"/>
              <a:t>RQ2: Is there consensus (positive or negative) about the compatibility of diverse software project characteristics with the agile methodology?</a:t>
            </a:r>
          </a:p>
          <a:p>
            <a:pPr lvl="1"/>
            <a:r>
              <a:rPr lang="en-US" sz="2300" dirty="0"/>
              <a:t>RQ3: Which software project characteristics show little or no evidence of compatibility with the agile methodology?</a:t>
            </a:r>
          </a:p>
          <a:p>
            <a:r>
              <a:rPr lang="en-US" sz="2300" dirty="0"/>
              <a:t>A balance needs to be achieved between the Software Development Lifecycle (e.g., architecture, development, </a:t>
            </a:r>
            <a:r>
              <a:rPr lang="en-US" sz="2300" b="1" dirty="0">
                <a:solidFill>
                  <a:srgbClr val="C00000"/>
                </a:solidFill>
              </a:rPr>
              <a:t>Quality Assurance</a:t>
            </a:r>
            <a:r>
              <a:rPr lang="en-US" sz="2300" dirty="0"/>
              <a:t>, etc.) vs. Knowledge Areas (e.g., quality, budget, schedule, risk, etc.)</a:t>
            </a:r>
          </a:p>
          <a:p>
            <a:r>
              <a:rPr lang="en-US" sz="2300" dirty="0"/>
              <a:t>“Yet, despite evidence of highly positive effects on requirements during the development phase and on quality and communication during both the development and QA phases, the agile methodology does not appear to be compatible with large-scale, complex projects, projects with distributed settings, or whose team members are not sufficiently skilled</a:t>
            </a:r>
            <a:r>
              <a:rPr lang="en-US" sz="2300" b="1" dirty="0"/>
              <a:t>. In such cases, it is advised to revise the agile methodology or use a hybrid or plan-driven approach</a:t>
            </a:r>
            <a:r>
              <a:rPr lang="en-US" sz="2300" dirty="0"/>
              <a:t>.” [Itzik, 2023]</a:t>
            </a:r>
          </a:p>
          <a:p>
            <a:endParaRPr lang="en-US" sz="2200" dirty="0"/>
          </a:p>
          <a:p>
            <a:pPr lvl="1"/>
            <a:endParaRPr lang="en-US" sz="2200" dirty="0"/>
          </a:p>
        </p:txBody>
      </p:sp>
      <p:sp>
        <p:nvSpPr>
          <p:cNvPr id="4" name="Slide Number Placeholder 1">
            <a:extLst>
              <a:ext uri="{FF2B5EF4-FFF2-40B4-BE49-F238E27FC236}">
                <a16:creationId xmlns:a16="http://schemas.microsoft.com/office/drawing/2014/main" id="{022BE77F-02B3-4AE3-AD60-2B68F21E2A27}"/>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45</a:t>
            </a:fld>
            <a:endParaRPr lang="en-US" sz="1400" dirty="0"/>
          </a:p>
        </p:txBody>
      </p:sp>
    </p:spTree>
    <p:extLst>
      <p:ext uri="{BB962C8B-B14F-4D97-AF65-F5344CB8AC3E}">
        <p14:creationId xmlns:p14="http://schemas.microsoft.com/office/powerpoint/2010/main" val="556456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A337A-7401-45EE-A897-54C06EF546D9}"/>
              </a:ext>
            </a:extLst>
          </p:cNvPr>
          <p:cNvSpPr>
            <a:spLocks noGrp="1"/>
          </p:cNvSpPr>
          <p:nvPr>
            <p:ph type="title"/>
          </p:nvPr>
        </p:nvSpPr>
        <p:spPr/>
        <p:txBody>
          <a:bodyPr/>
          <a:lstStyle/>
          <a:p>
            <a:r>
              <a:rPr lang="en-US" dirty="0"/>
              <a:t>Adapting the V&amp;V Process to Agile Development</a:t>
            </a:r>
          </a:p>
        </p:txBody>
      </p:sp>
      <p:sp>
        <p:nvSpPr>
          <p:cNvPr id="8" name="AutoShape 2" descr="Figure 1. Three Dimensions of APD">
            <a:extLst>
              <a:ext uri="{FF2B5EF4-FFF2-40B4-BE49-F238E27FC236}">
                <a16:creationId xmlns:a16="http://schemas.microsoft.com/office/drawing/2014/main" id="{A0766D7E-5877-4D47-99F5-3D93022A0970}"/>
              </a:ext>
            </a:extLst>
          </p:cNvPr>
          <p:cNvSpPr>
            <a:spLocks noGrp="1" noChangeAspect="1" noChangeArrowheads="1"/>
          </p:cNvSpPr>
          <p:nvPr>
            <p:ph sz="quarter" idx="11"/>
          </p:nvPr>
        </p:nvSpPr>
        <p:spPr bwMode="auto">
          <a:xfrm>
            <a:off x="0" y="841248"/>
            <a:ext cx="6096001" cy="5075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Agile development</a:t>
            </a:r>
          </a:p>
          <a:p>
            <a:pPr lvl="1"/>
            <a:r>
              <a:rPr lang="en-US" dirty="0"/>
              <a:t>Specify the solution incrementally</a:t>
            </a:r>
          </a:p>
          <a:p>
            <a:pPr lvl="1"/>
            <a:r>
              <a:rPr lang="en-US" dirty="0"/>
              <a:t>All the V-model activities happen but in smaller, concurrent sprints</a:t>
            </a:r>
          </a:p>
        </p:txBody>
      </p:sp>
      <p:sp>
        <p:nvSpPr>
          <p:cNvPr id="12" name="AutoShape 2" descr="Figure 1. Three Dimensions of APD">
            <a:extLst>
              <a:ext uri="{FF2B5EF4-FFF2-40B4-BE49-F238E27FC236}">
                <a16:creationId xmlns:a16="http://schemas.microsoft.com/office/drawing/2014/main" id="{64606CB6-FC68-4FCB-A54B-3858D042ACDE}"/>
              </a:ext>
            </a:extLst>
          </p:cNvPr>
          <p:cNvSpPr txBox="1">
            <a:spLocks noChangeAspect="1" noChangeArrowheads="1"/>
          </p:cNvSpPr>
          <p:nvPr/>
        </p:nvSpPr>
        <p:spPr bwMode="auto">
          <a:xfrm>
            <a:off x="6095999" y="841248"/>
            <a:ext cx="6342791" cy="528070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M&amp;S V&amp;V is aligned with V-model</a:t>
            </a:r>
          </a:p>
          <a:p>
            <a:pPr lvl="1"/>
            <a:r>
              <a:rPr lang="en-US" kern="0" dirty="0"/>
              <a:t>V&amp;V activities should occur incrementally</a:t>
            </a:r>
          </a:p>
          <a:p>
            <a:pPr lvl="1"/>
            <a:r>
              <a:rPr lang="en-US" kern="0" dirty="0"/>
              <a:t>V&amp;V evidence will be generated in smaller, concurrent batches</a:t>
            </a:r>
          </a:p>
        </p:txBody>
      </p:sp>
      <p:graphicFrame>
        <p:nvGraphicFramePr>
          <p:cNvPr id="13" name="Diagram 12">
            <a:extLst>
              <a:ext uri="{FF2B5EF4-FFF2-40B4-BE49-F238E27FC236}">
                <a16:creationId xmlns:a16="http://schemas.microsoft.com/office/drawing/2014/main" id="{200D03A0-C8E9-4080-8191-71A05EA81B06}"/>
              </a:ext>
            </a:extLst>
          </p:cNvPr>
          <p:cNvGraphicFramePr/>
          <p:nvPr>
            <p:extLst>
              <p:ext uri="{D42A27DB-BD31-4B8C-83A1-F6EECF244321}">
                <p14:modId xmlns:p14="http://schemas.microsoft.com/office/powerpoint/2010/main" val="1538446332"/>
              </p:ext>
            </p:extLst>
          </p:nvPr>
        </p:nvGraphicFramePr>
        <p:xfrm>
          <a:off x="-362534" y="2661729"/>
          <a:ext cx="5416550" cy="3452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29EB89B0-C456-49BC-96A4-4AF7993404D6}"/>
              </a:ext>
            </a:extLst>
          </p:cNvPr>
          <p:cNvGraphicFramePr/>
          <p:nvPr>
            <p:extLst>
              <p:ext uri="{D42A27DB-BD31-4B8C-83A1-F6EECF244321}">
                <p14:modId xmlns:p14="http://schemas.microsoft.com/office/powerpoint/2010/main" val="654906028"/>
              </p:ext>
            </p:extLst>
          </p:nvPr>
        </p:nvGraphicFramePr>
        <p:xfrm>
          <a:off x="6463147" y="2661729"/>
          <a:ext cx="5608493" cy="3683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a:extLst>
              <a:ext uri="{FF2B5EF4-FFF2-40B4-BE49-F238E27FC236}">
                <a16:creationId xmlns:a16="http://schemas.microsoft.com/office/drawing/2014/main" id="{2765A9A7-82C0-4612-992E-52BB171D70BD}"/>
              </a:ext>
            </a:extLst>
          </p:cNvPr>
          <p:cNvPicPr>
            <a:picLocks noChangeAspect="1"/>
          </p:cNvPicPr>
          <p:nvPr/>
        </p:nvPicPr>
        <p:blipFill>
          <a:blip r:embed="rId12"/>
          <a:stretch>
            <a:fillRect/>
          </a:stretch>
        </p:blipFill>
        <p:spPr>
          <a:xfrm>
            <a:off x="4070011" y="4072446"/>
            <a:ext cx="3464923" cy="2523607"/>
          </a:xfrm>
          <a:prstGeom prst="rect">
            <a:avLst/>
          </a:prstGeom>
        </p:spPr>
      </p:pic>
      <p:sp>
        <p:nvSpPr>
          <p:cNvPr id="5" name="TextBox 4">
            <a:extLst>
              <a:ext uri="{FF2B5EF4-FFF2-40B4-BE49-F238E27FC236}">
                <a16:creationId xmlns:a16="http://schemas.microsoft.com/office/drawing/2014/main" id="{C351A746-E515-4547-873F-D0A1BB4DB93D}"/>
              </a:ext>
            </a:extLst>
          </p:cNvPr>
          <p:cNvSpPr txBox="1"/>
          <p:nvPr/>
        </p:nvSpPr>
        <p:spPr>
          <a:xfrm>
            <a:off x="6148387" y="6278179"/>
            <a:ext cx="1876425" cy="307777"/>
          </a:xfrm>
          <a:prstGeom prst="rect">
            <a:avLst/>
          </a:prstGeom>
          <a:noFill/>
        </p:spPr>
        <p:txBody>
          <a:bodyPr wrap="square" rtlCol="0">
            <a:spAutoFit/>
          </a:bodyPr>
          <a:lstStyle/>
          <a:p>
            <a:r>
              <a:rPr lang="en-US" sz="1400" dirty="0"/>
              <a:t>[Henderson, 2023]</a:t>
            </a:r>
          </a:p>
        </p:txBody>
      </p:sp>
      <p:sp>
        <p:nvSpPr>
          <p:cNvPr id="9" name="Slide Number Placeholder 1">
            <a:extLst>
              <a:ext uri="{FF2B5EF4-FFF2-40B4-BE49-F238E27FC236}">
                <a16:creationId xmlns:a16="http://schemas.microsoft.com/office/drawing/2014/main" id="{3EA6E19C-DAAA-43DD-B389-0D16BCADF636}"/>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46</a:t>
            </a:fld>
            <a:endParaRPr lang="en-US" sz="1400" dirty="0"/>
          </a:p>
        </p:txBody>
      </p:sp>
    </p:spTree>
    <p:extLst>
      <p:ext uri="{BB962C8B-B14F-4D97-AF65-F5344CB8AC3E}">
        <p14:creationId xmlns:p14="http://schemas.microsoft.com/office/powerpoint/2010/main" val="136706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A337A-7401-45EE-A897-54C06EF546D9}"/>
              </a:ext>
            </a:extLst>
          </p:cNvPr>
          <p:cNvSpPr>
            <a:spLocks noGrp="1"/>
          </p:cNvSpPr>
          <p:nvPr>
            <p:ph type="title"/>
          </p:nvPr>
        </p:nvSpPr>
        <p:spPr/>
        <p:txBody>
          <a:bodyPr/>
          <a:lstStyle/>
          <a:p>
            <a:r>
              <a:rPr lang="en-US" dirty="0"/>
              <a:t>Adapting the V&amp;V Process to Agile Development: A Software V&amp;V Case Study</a:t>
            </a:r>
          </a:p>
        </p:txBody>
      </p:sp>
      <p:sp>
        <p:nvSpPr>
          <p:cNvPr id="2" name="Content Placeholder 1">
            <a:extLst>
              <a:ext uri="{FF2B5EF4-FFF2-40B4-BE49-F238E27FC236}">
                <a16:creationId xmlns:a16="http://schemas.microsoft.com/office/drawing/2014/main" id="{F0F0B646-9CE4-4ECE-A4E0-466180461F40}"/>
              </a:ext>
            </a:extLst>
          </p:cNvPr>
          <p:cNvSpPr>
            <a:spLocks noGrp="1"/>
          </p:cNvSpPr>
          <p:nvPr>
            <p:ph sz="quarter" idx="11"/>
          </p:nvPr>
        </p:nvSpPr>
        <p:spPr>
          <a:xfrm>
            <a:off x="165255" y="910486"/>
            <a:ext cx="11756127" cy="5075237"/>
          </a:xfrm>
        </p:spPr>
        <p:txBody>
          <a:bodyPr/>
          <a:lstStyle/>
          <a:p>
            <a:r>
              <a:rPr lang="en-US" sz="2400" dirty="0"/>
              <a:t>Software V&amp;V in Agile Methods [Vera, 2020]</a:t>
            </a:r>
          </a:p>
          <a:p>
            <a:pPr lvl="1"/>
            <a:r>
              <a:rPr lang="en-US" sz="2000" dirty="0"/>
              <a:t>In the V-model, V&amp;V occurs at the end of the process (right side of the V)</a:t>
            </a:r>
          </a:p>
          <a:p>
            <a:pPr lvl="1"/>
            <a:r>
              <a:rPr lang="en-US" sz="2000" dirty="0"/>
              <a:t>Early studies de-valued V&amp;V in Agile development (more costly development, overwhelming documentation requirements)</a:t>
            </a:r>
          </a:p>
          <a:p>
            <a:pPr lvl="1"/>
            <a:r>
              <a:rPr lang="en-US" sz="2000" dirty="0"/>
              <a:t>“Companies seek a combination of well-balanced processes in terms of documentation, stability, assurance, and predictability while remaining agile and timely.”</a:t>
            </a:r>
          </a:p>
        </p:txBody>
      </p:sp>
      <p:sp>
        <p:nvSpPr>
          <p:cNvPr id="6" name="Slide Number Placeholder 1">
            <a:extLst>
              <a:ext uri="{FF2B5EF4-FFF2-40B4-BE49-F238E27FC236}">
                <a16:creationId xmlns:a16="http://schemas.microsoft.com/office/drawing/2014/main" id="{C4EAEFE8-D956-4597-AEF1-14A4862929B2}"/>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47</a:t>
            </a:fld>
            <a:endParaRPr lang="en-US" sz="1400" dirty="0"/>
          </a:p>
        </p:txBody>
      </p:sp>
    </p:spTree>
    <p:extLst>
      <p:ext uri="{BB962C8B-B14F-4D97-AF65-F5344CB8AC3E}">
        <p14:creationId xmlns:p14="http://schemas.microsoft.com/office/powerpoint/2010/main" val="440420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5F52C7EC-8D42-4C93-88B0-499C7F180DD9}"/>
              </a:ext>
            </a:extLst>
          </p:cNvPr>
          <p:cNvSpPr txBox="1"/>
          <p:nvPr/>
        </p:nvSpPr>
        <p:spPr>
          <a:xfrm>
            <a:off x="303849" y="2436757"/>
            <a:ext cx="8601492" cy="4031873"/>
          </a:xfrm>
          <a:prstGeom prst="rect">
            <a:avLst/>
          </a:prstGeom>
          <a:noFill/>
          <a:ln w="38100">
            <a:solidFill>
              <a:schemeClr val="tx1"/>
            </a:solidFill>
          </a:ln>
        </p:spPr>
        <p:txBody>
          <a:bodyPr wrap="square" rtlCol="0" anchor="b">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Sprint</a:t>
            </a:r>
          </a:p>
        </p:txBody>
      </p:sp>
      <p:sp>
        <p:nvSpPr>
          <p:cNvPr id="3" name="Title 2">
            <a:extLst>
              <a:ext uri="{FF2B5EF4-FFF2-40B4-BE49-F238E27FC236}">
                <a16:creationId xmlns:a16="http://schemas.microsoft.com/office/drawing/2014/main" id="{316A337A-7401-45EE-A897-54C06EF546D9}"/>
              </a:ext>
            </a:extLst>
          </p:cNvPr>
          <p:cNvSpPr>
            <a:spLocks noGrp="1"/>
          </p:cNvSpPr>
          <p:nvPr>
            <p:ph type="title"/>
          </p:nvPr>
        </p:nvSpPr>
        <p:spPr/>
        <p:txBody>
          <a:bodyPr/>
          <a:lstStyle/>
          <a:p>
            <a:r>
              <a:rPr lang="en-US" dirty="0"/>
              <a:t>Adapting the V&amp;V Process to Agile Development: A Software V&amp;V Case Study</a:t>
            </a:r>
          </a:p>
        </p:txBody>
      </p:sp>
      <p:sp>
        <p:nvSpPr>
          <p:cNvPr id="6" name="Slide Number Placeholder 1">
            <a:extLst>
              <a:ext uri="{FF2B5EF4-FFF2-40B4-BE49-F238E27FC236}">
                <a16:creationId xmlns:a16="http://schemas.microsoft.com/office/drawing/2014/main" id="{C4EAEFE8-D956-4597-AEF1-14A4862929B2}"/>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48</a:t>
            </a:fld>
            <a:endParaRPr lang="en-US" sz="1400" dirty="0"/>
          </a:p>
        </p:txBody>
      </p:sp>
      <p:sp>
        <p:nvSpPr>
          <p:cNvPr id="4" name="Rectangle: Rounded Corners 3">
            <a:extLst>
              <a:ext uri="{FF2B5EF4-FFF2-40B4-BE49-F238E27FC236}">
                <a16:creationId xmlns:a16="http://schemas.microsoft.com/office/drawing/2014/main" id="{28518C27-DD05-4B2F-BB28-727E6FF7EDF4}"/>
              </a:ext>
            </a:extLst>
          </p:cNvPr>
          <p:cNvSpPr/>
          <p:nvPr/>
        </p:nvSpPr>
        <p:spPr bwMode="auto">
          <a:xfrm>
            <a:off x="240609" y="917043"/>
            <a:ext cx="2656045" cy="598413"/>
          </a:xfrm>
          <a:prstGeom prst="round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System Requirements Review</a:t>
            </a:r>
          </a:p>
        </p:txBody>
      </p:sp>
      <p:sp>
        <p:nvSpPr>
          <p:cNvPr id="8" name="Rectangle: Rounded Corners 7">
            <a:extLst>
              <a:ext uri="{FF2B5EF4-FFF2-40B4-BE49-F238E27FC236}">
                <a16:creationId xmlns:a16="http://schemas.microsoft.com/office/drawing/2014/main" id="{3179F9B5-8B69-4097-B936-BD599572C773}"/>
              </a:ext>
            </a:extLst>
          </p:cNvPr>
          <p:cNvSpPr/>
          <p:nvPr/>
        </p:nvSpPr>
        <p:spPr bwMode="auto">
          <a:xfrm>
            <a:off x="9115816" y="5690429"/>
            <a:ext cx="2656045" cy="598413"/>
          </a:xfrm>
          <a:prstGeom prst="roundRect">
            <a:avLst/>
          </a:prstGeom>
          <a:solidFill>
            <a:srgbClr val="AFEBAF"/>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latin typeface="Arial Narrow" panose="020B0606020202030204" pitchFamily="34" charset="0"/>
              </a:rPr>
              <a:t>V&amp;V Final Report Generation</a:t>
            </a:r>
            <a:endParaRPr kumimoji="0" lang="en-US" sz="1600" b="1" i="0" u="none" strike="noStrike" cap="none" normalizeH="0" baseline="0" dirty="0">
              <a:ln>
                <a:noFill/>
              </a:ln>
              <a:solidFill>
                <a:schemeClr val="tx1"/>
              </a:solidFill>
              <a:effectLst/>
              <a:latin typeface="Arial Narrow" panose="020B0606020202030204" pitchFamily="34" charset="0"/>
            </a:endParaRPr>
          </a:p>
        </p:txBody>
      </p:sp>
      <p:sp>
        <p:nvSpPr>
          <p:cNvPr id="9" name="Rectangle: Rounded Corners 8">
            <a:extLst>
              <a:ext uri="{FF2B5EF4-FFF2-40B4-BE49-F238E27FC236}">
                <a16:creationId xmlns:a16="http://schemas.microsoft.com/office/drawing/2014/main" id="{78D11886-8E28-4DDD-8E5B-25658D5D8C99}"/>
              </a:ext>
            </a:extLst>
          </p:cNvPr>
          <p:cNvSpPr/>
          <p:nvPr/>
        </p:nvSpPr>
        <p:spPr bwMode="auto">
          <a:xfrm>
            <a:off x="3276573" y="5801528"/>
            <a:ext cx="2656045" cy="598413"/>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Software Acceptance Test Execution</a:t>
            </a:r>
          </a:p>
        </p:txBody>
      </p:sp>
      <p:sp>
        <p:nvSpPr>
          <p:cNvPr id="10" name="Rectangle: Rounded Corners 9">
            <a:extLst>
              <a:ext uri="{FF2B5EF4-FFF2-40B4-BE49-F238E27FC236}">
                <a16:creationId xmlns:a16="http://schemas.microsoft.com/office/drawing/2014/main" id="{7E392750-2139-4C07-8C63-07C9174D79E3}"/>
              </a:ext>
            </a:extLst>
          </p:cNvPr>
          <p:cNvSpPr/>
          <p:nvPr/>
        </p:nvSpPr>
        <p:spPr bwMode="auto">
          <a:xfrm>
            <a:off x="3276573" y="4992090"/>
            <a:ext cx="2656045" cy="598413"/>
          </a:xfrm>
          <a:prstGeom prst="roundRect">
            <a:avLst/>
          </a:prstGeom>
          <a:solidFill>
            <a:schemeClr val="bg1">
              <a:lumMod val="50000"/>
            </a:schemeClr>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Software Qualification Test Execution</a:t>
            </a:r>
          </a:p>
        </p:txBody>
      </p:sp>
      <p:sp>
        <p:nvSpPr>
          <p:cNvPr id="11" name="Rectangle: Rounded Corners 10">
            <a:extLst>
              <a:ext uri="{FF2B5EF4-FFF2-40B4-BE49-F238E27FC236}">
                <a16:creationId xmlns:a16="http://schemas.microsoft.com/office/drawing/2014/main" id="{1EFCA6DD-C6D9-41CA-822A-45BC3AF07CF6}"/>
              </a:ext>
            </a:extLst>
          </p:cNvPr>
          <p:cNvSpPr/>
          <p:nvPr/>
        </p:nvSpPr>
        <p:spPr bwMode="auto">
          <a:xfrm>
            <a:off x="3276572" y="4228496"/>
            <a:ext cx="2656045" cy="598413"/>
          </a:xfrm>
          <a:prstGeom prst="roundRect">
            <a:avLst/>
          </a:prstGeom>
          <a:solidFill>
            <a:srgbClr val="FF9371"/>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Software Integration Test Execution</a:t>
            </a:r>
          </a:p>
        </p:txBody>
      </p:sp>
      <p:sp>
        <p:nvSpPr>
          <p:cNvPr id="12" name="Rectangle: Rounded Corners 11">
            <a:extLst>
              <a:ext uri="{FF2B5EF4-FFF2-40B4-BE49-F238E27FC236}">
                <a16:creationId xmlns:a16="http://schemas.microsoft.com/office/drawing/2014/main" id="{937DAE60-1813-45A0-85D7-80700450BF87}"/>
              </a:ext>
            </a:extLst>
          </p:cNvPr>
          <p:cNvSpPr/>
          <p:nvPr/>
        </p:nvSpPr>
        <p:spPr bwMode="auto">
          <a:xfrm>
            <a:off x="6167590" y="3949788"/>
            <a:ext cx="2656045" cy="598413"/>
          </a:xfrm>
          <a:prstGeom prst="roundRect">
            <a:avLst/>
          </a:prstGeom>
          <a:solidFill>
            <a:schemeClr val="accent2">
              <a:lumMod val="5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Source Code and Source Code Documentation Evaluation</a:t>
            </a:r>
          </a:p>
        </p:txBody>
      </p:sp>
      <p:sp>
        <p:nvSpPr>
          <p:cNvPr id="13" name="Rectangle: Rounded Corners 12">
            <a:extLst>
              <a:ext uri="{FF2B5EF4-FFF2-40B4-BE49-F238E27FC236}">
                <a16:creationId xmlns:a16="http://schemas.microsoft.com/office/drawing/2014/main" id="{54556C51-F3CD-4578-AF1B-92E1D38D504D}"/>
              </a:ext>
            </a:extLst>
          </p:cNvPr>
          <p:cNvSpPr/>
          <p:nvPr/>
        </p:nvSpPr>
        <p:spPr bwMode="auto">
          <a:xfrm>
            <a:off x="6167591" y="3255397"/>
            <a:ext cx="2656045" cy="598413"/>
          </a:xfrm>
          <a:prstGeom prst="roundRect">
            <a:avLst/>
          </a:prstGeom>
          <a:solidFill>
            <a:srgbClr val="00660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Desig</a:t>
            </a:r>
            <a:r>
              <a:rPr lang="en-US" sz="1600" b="1" dirty="0">
                <a:solidFill>
                  <a:schemeClr val="bg1"/>
                </a:solidFill>
                <a:latin typeface="Arial Narrow" panose="020B0606020202030204" pitchFamily="34" charset="0"/>
              </a:rPr>
              <a:t>n Evaluation</a:t>
            </a:r>
            <a:endParaRPr kumimoji="0" lang="en-US" sz="1600" b="1" i="0" u="none" strike="noStrike" cap="none" normalizeH="0" baseline="0" dirty="0">
              <a:ln>
                <a:noFill/>
              </a:ln>
              <a:solidFill>
                <a:schemeClr val="bg1"/>
              </a:solidFill>
              <a:effectLst/>
              <a:latin typeface="Arial Narrow" panose="020B0606020202030204" pitchFamily="34" charset="0"/>
            </a:endParaRPr>
          </a:p>
        </p:txBody>
      </p:sp>
      <p:sp>
        <p:nvSpPr>
          <p:cNvPr id="14" name="Rectangle: Rounded Corners 13">
            <a:extLst>
              <a:ext uri="{FF2B5EF4-FFF2-40B4-BE49-F238E27FC236}">
                <a16:creationId xmlns:a16="http://schemas.microsoft.com/office/drawing/2014/main" id="{5FFC685A-AFCA-45D0-A2EF-1C9A8BCBCE19}"/>
              </a:ext>
            </a:extLst>
          </p:cNvPr>
          <p:cNvSpPr/>
          <p:nvPr/>
        </p:nvSpPr>
        <p:spPr bwMode="auto">
          <a:xfrm>
            <a:off x="6167591" y="2540070"/>
            <a:ext cx="2656045" cy="598413"/>
          </a:xfrm>
          <a:prstGeom prst="roundRect">
            <a:avLst/>
          </a:prstGeom>
          <a:gradFill flip="none" rotWithShape="1">
            <a:gsLst>
              <a:gs pos="0">
                <a:srgbClr val="6D87CB"/>
              </a:gs>
              <a:gs pos="51000">
                <a:srgbClr val="006600"/>
              </a:gs>
              <a:gs pos="100000">
                <a:schemeClr val="accent2">
                  <a:lumMod val="50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chemeClr val="bg1">
                    <a:lumMod val="50000"/>
                  </a:schemeClr>
                </a:solidFill>
                <a:latin typeface="Arial Narrow" panose="020B0606020202030204" pitchFamily="34" charset="0"/>
              </a:rPr>
              <a:t>Interface Analysis</a:t>
            </a:r>
          </a:p>
        </p:txBody>
      </p:sp>
      <p:sp>
        <p:nvSpPr>
          <p:cNvPr id="15" name="Rectangle: Rounded Corners 14">
            <a:extLst>
              <a:ext uri="{FF2B5EF4-FFF2-40B4-BE49-F238E27FC236}">
                <a16:creationId xmlns:a16="http://schemas.microsoft.com/office/drawing/2014/main" id="{1A768B78-D77A-4B09-AB29-EB05EE399114}"/>
              </a:ext>
            </a:extLst>
          </p:cNvPr>
          <p:cNvSpPr/>
          <p:nvPr/>
        </p:nvSpPr>
        <p:spPr bwMode="auto">
          <a:xfrm>
            <a:off x="3317753" y="2540070"/>
            <a:ext cx="2656045" cy="598413"/>
          </a:xfrm>
          <a:prstGeom prst="roundRect">
            <a:avLst/>
          </a:prstGeom>
          <a:gradFill flip="none" rotWithShape="1">
            <a:gsLst>
              <a:gs pos="0">
                <a:srgbClr val="6D87CB"/>
              </a:gs>
              <a:gs pos="51000">
                <a:srgbClr val="006600"/>
              </a:gs>
              <a:gs pos="100000">
                <a:schemeClr val="accent2">
                  <a:lumMod val="50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50000"/>
                  </a:schemeClr>
                </a:solidFill>
                <a:effectLst/>
                <a:latin typeface="Arial Narrow" panose="020B0606020202030204" pitchFamily="34" charset="0"/>
              </a:rPr>
              <a:t>Criticality Analysis</a:t>
            </a:r>
          </a:p>
        </p:txBody>
      </p:sp>
      <p:sp>
        <p:nvSpPr>
          <p:cNvPr id="16" name="Rectangle: Rounded Corners 15">
            <a:extLst>
              <a:ext uri="{FF2B5EF4-FFF2-40B4-BE49-F238E27FC236}">
                <a16:creationId xmlns:a16="http://schemas.microsoft.com/office/drawing/2014/main" id="{4ED1E380-0140-4D5D-AA2F-8E88627B2F8D}"/>
              </a:ext>
            </a:extLst>
          </p:cNvPr>
          <p:cNvSpPr/>
          <p:nvPr/>
        </p:nvSpPr>
        <p:spPr bwMode="auto">
          <a:xfrm>
            <a:off x="467916" y="2540070"/>
            <a:ext cx="2656045" cy="598413"/>
          </a:xfrm>
          <a:prstGeom prst="roundRect">
            <a:avLst/>
          </a:prstGeom>
          <a:solidFill>
            <a:srgbClr val="6D87CB"/>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Requirements Evaluation</a:t>
            </a:r>
          </a:p>
        </p:txBody>
      </p:sp>
      <p:sp>
        <p:nvSpPr>
          <p:cNvPr id="17" name="Rectangle: Rounded Corners 16">
            <a:extLst>
              <a:ext uri="{FF2B5EF4-FFF2-40B4-BE49-F238E27FC236}">
                <a16:creationId xmlns:a16="http://schemas.microsoft.com/office/drawing/2014/main" id="{3DD2D8F4-4B0C-431E-AA06-1317409F93A8}"/>
              </a:ext>
            </a:extLst>
          </p:cNvPr>
          <p:cNvSpPr/>
          <p:nvPr/>
        </p:nvSpPr>
        <p:spPr bwMode="auto">
          <a:xfrm>
            <a:off x="9115816" y="958234"/>
            <a:ext cx="2656045" cy="598413"/>
          </a:xfrm>
          <a:prstGeom prst="roundRect">
            <a:avLst/>
          </a:prstGeom>
          <a:solidFill>
            <a:srgbClr val="AFEBAF"/>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Management Review of the V&amp;V Effort</a:t>
            </a:r>
          </a:p>
        </p:txBody>
      </p:sp>
      <p:sp>
        <p:nvSpPr>
          <p:cNvPr id="18" name="Rectangle: Rounded Corners 17">
            <a:extLst>
              <a:ext uri="{FF2B5EF4-FFF2-40B4-BE49-F238E27FC236}">
                <a16:creationId xmlns:a16="http://schemas.microsoft.com/office/drawing/2014/main" id="{46CD9893-963B-4E24-AE9D-2BFC7240DB36}"/>
              </a:ext>
            </a:extLst>
          </p:cNvPr>
          <p:cNvSpPr/>
          <p:nvPr/>
        </p:nvSpPr>
        <p:spPr bwMode="auto">
          <a:xfrm>
            <a:off x="6252975" y="958235"/>
            <a:ext cx="2656045" cy="598413"/>
          </a:xfrm>
          <a:prstGeom prst="roundRect">
            <a:avLst/>
          </a:prstGeom>
          <a:solidFill>
            <a:srgbClr val="AFEBAF"/>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Identify Process Improvement Opportunities</a:t>
            </a:r>
          </a:p>
        </p:txBody>
      </p:sp>
      <p:sp>
        <p:nvSpPr>
          <p:cNvPr id="19" name="Rectangle: Rounded Corners 18">
            <a:extLst>
              <a:ext uri="{FF2B5EF4-FFF2-40B4-BE49-F238E27FC236}">
                <a16:creationId xmlns:a16="http://schemas.microsoft.com/office/drawing/2014/main" id="{E70C9005-05BF-421D-A0AE-EB0D2C5C9021}"/>
              </a:ext>
            </a:extLst>
          </p:cNvPr>
          <p:cNvSpPr/>
          <p:nvPr/>
        </p:nvSpPr>
        <p:spPr bwMode="auto">
          <a:xfrm>
            <a:off x="3282982" y="1673635"/>
            <a:ext cx="2656045" cy="598413"/>
          </a:xfrm>
          <a:prstGeom prst="roundRect">
            <a:avLst/>
          </a:prstGeom>
          <a:solidFill>
            <a:srgbClr val="AFEBAF"/>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V&amp;V Plan Generation</a:t>
            </a:r>
          </a:p>
        </p:txBody>
      </p:sp>
      <p:sp>
        <p:nvSpPr>
          <p:cNvPr id="20" name="Rectangle: Rounded Corners 19">
            <a:extLst>
              <a:ext uri="{FF2B5EF4-FFF2-40B4-BE49-F238E27FC236}">
                <a16:creationId xmlns:a16="http://schemas.microsoft.com/office/drawing/2014/main" id="{7615B8CB-C3FA-45E5-ACB2-176AB4AB761D}"/>
              </a:ext>
            </a:extLst>
          </p:cNvPr>
          <p:cNvSpPr/>
          <p:nvPr/>
        </p:nvSpPr>
        <p:spPr bwMode="auto">
          <a:xfrm>
            <a:off x="3282982" y="960715"/>
            <a:ext cx="2656045" cy="598413"/>
          </a:xfrm>
          <a:prstGeom prst="roundRect">
            <a:avLst/>
          </a:prstGeom>
          <a:solidFill>
            <a:schemeClr val="accent2">
              <a:lumMod val="60000"/>
              <a:lumOff val="40000"/>
            </a:schemeClr>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Project Planning Strategy Assessment</a:t>
            </a:r>
          </a:p>
        </p:txBody>
      </p:sp>
      <p:sp>
        <p:nvSpPr>
          <p:cNvPr id="21" name="Rectangle: Rounded Corners 20">
            <a:extLst>
              <a:ext uri="{FF2B5EF4-FFF2-40B4-BE49-F238E27FC236}">
                <a16:creationId xmlns:a16="http://schemas.microsoft.com/office/drawing/2014/main" id="{60D903BC-535B-4341-AD0E-088D9288D8E0}"/>
              </a:ext>
            </a:extLst>
          </p:cNvPr>
          <p:cNvSpPr/>
          <p:nvPr/>
        </p:nvSpPr>
        <p:spPr bwMode="auto">
          <a:xfrm>
            <a:off x="240609" y="1678595"/>
            <a:ext cx="2656045" cy="598413"/>
          </a:xfrm>
          <a:prstGeom prst="roundRect">
            <a:avLst/>
          </a:prstGeom>
          <a:solidFill>
            <a:schemeClr val="accent6">
              <a:lumMod val="20000"/>
              <a:lumOff val="80000"/>
            </a:schemeClr>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rPr>
              <a:t>Scoping the V&amp;V Effort</a:t>
            </a:r>
          </a:p>
        </p:txBody>
      </p:sp>
      <p:sp>
        <p:nvSpPr>
          <p:cNvPr id="22" name="Rectangle: Rounded Corners 21">
            <a:extLst>
              <a:ext uri="{FF2B5EF4-FFF2-40B4-BE49-F238E27FC236}">
                <a16:creationId xmlns:a16="http://schemas.microsoft.com/office/drawing/2014/main" id="{166FB36D-313A-44A8-B383-F292BF9AFB62}"/>
              </a:ext>
            </a:extLst>
          </p:cNvPr>
          <p:cNvSpPr/>
          <p:nvPr/>
        </p:nvSpPr>
        <p:spPr bwMode="auto">
          <a:xfrm>
            <a:off x="3276572" y="3494781"/>
            <a:ext cx="2656045" cy="598413"/>
          </a:xfrm>
          <a:prstGeom prst="roundRect">
            <a:avLst/>
          </a:prstGeom>
          <a:solidFill>
            <a:schemeClr val="accent2">
              <a:lumMod val="50000"/>
            </a:schemeClr>
          </a:solidFill>
          <a:ln w="57150" cap="flat" cmpd="sng" algn="ctr">
            <a:solidFill>
              <a:srgbClr val="FF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Narrow" panose="020B0606020202030204" pitchFamily="34" charset="0"/>
              </a:rPr>
              <a:t>Software Component Test Execution</a:t>
            </a:r>
          </a:p>
        </p:txBody>
      </p:sp>
      <p:cxnSp>
        <p:nvCxnSpPr>
          <p:cNvPr id="27" name="Straight Arrow Connector 26">
            <a:extLst>
              <a:ext uri="{FF2B5EF4-FFF2-40B4-BE49-F238E27FC236}">
                <a16:creationId xmlns:a16="http://schemas.microsoft.com/office/drawing/2014/main" id="{229F7958-0D89-410D-AD57-0109897D13F4}"/>
              </a:ext>
            </a:extLst>
          </p:cNvPr>
          <p:cNvCxnSpPr>
            <a:stCxn id="4" idx="2"/>
            <a:endCxn id="21" idx="0"/>
          </p:cNvCxnSpPr>
          <p:nvPr/>
        </p:nvCxnSpPr>
        <p:spPr bwMode="auto">
          <a:xfrm>
            <a:off x="1568632" y="1515456"/>
            <a:ext cx="0" cy="163139"/>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28" name="Straight Arrow Connector 27">
            <a:extLst>
              <a:ext uri="{FF2B5EF4-FFF2-40B4-BE49-F238E27FC236}">
                <a16:creationId xmlns:a16="http://schemas.microsoft.com/office/drawing/2014/main" id="{A846548E-5924-4C1F-9D79-2E143E5E5792}"/>
              </a:ext>
            </a:extLst>
          </p:cNvPr>
          <p:cNvCxnSpPr>
            <a:cxnSpLocks/>
            <a:stCxn id="13" idx="2"/>
            <a:endCxn id="12" idx="0"/>
          </p:cNvCxnSpPr>
          <p:nvPr/>
        </p:nvCxnSpPr>
        <p:spPr bwMode="auto">
          <a:xfrm flipH="1">
            <a:off x="7495613" y="3853810"/>
            <a:ext cx="1" cy="95978"/>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29" name="Straight Arrow Connector 28">
            <a:extLst>
              <a:ext uri="{FF2B5EF4-FFF2-40B4-BE49-F238E27FC236}">
                <a16:creationId xmlns:a16="http://schemas.microsoft.com/office/drawing/2014/main" id="{24E90968-412C-46A4-AC9F-1C587E6D8B28}"/>
              </a:ext>
            </a:extLst>
          </p:cNvPr>
          <p:cNvCxnSpPr>
            <a:cxnSpLocks/>
            <a:stCxn id="14" idx="2"/>
            <a:endCxn id="13" idx="0"/>
          </p:cNvCxnSpPr>
          <p:nvPr/>
        </p:nvCxnSpPr>
        <p:spPr bwMode="auto">
          <a:xfrm>
            <a:off x="7495614" y="3138483"/>
            <a:ext cx="0" cy="116914"/>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0" name="Straight Arrow Connector 29">
            <a:extLst>
              <a:ext uri="{FF2B5EF4-FFF2-40B4-BE49-F238E27FC236}">
                <a16:creationId xmlns:a16="http://schemas.microsoft.com/office/drawing/2014/main" id="{1EB0AF81-9B5C-4CCF-9D89-587D078CB7D6}"/>
              </a:ext>
            </a:extLst>
          </p:cNvPr>
          <p:cNvCxnSpPr>
            <a:cxnSpLocks/>
            <a:stCxn id="15" idx="3"/>
            <a:endCxn id="14" idx="1"/>
          </p:cNvCxnSpPr>
          <p:nvPr/>
        </p:nvCxnSpPr>
        <p:spPr bwMode="auto">
          <a:xfrm>
            <a:off x="5973798" y="2839277"/>
            <a:ext cx="193793" cy="0"/>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1" name="Straight Arrow Connector 30">
            <a:extLst>
              <a:ext uri="{FF2B5EF4-FFF2-40B4-BE49-F238E27FC236}">
                <a16:creationId xmlns:a16="http://schemas.microsoft.com/office/drawing/2014/main" id="{E8C384CC-8C74-4DFA-9373-D50D6E26EE21}"/>
              </a:ext>
            </a:extLst>
          </p:cNvPr>
          <p:cNvCxnSpPr>
            <a:cxnSpLocks/>
            <a:stCxn id="16" idx="3"/>
            <a:endCxn id="15" idx="1"/>
          </p:cNvCxnSpPr>
          <p:nvPr/>
        </p:nvCxnSpPr>
        <p:spPr bwMode="auto">
          <a:xfrm>
            <a:off x="3123961" y="2839277"/>
            <a:ext cx="193792" cy="0"/>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2" name="Straight Arrow Connector 31">
            <a:extLst>
              <a:ext uri="{FF2B5EF4-FFF2-40B4-BE49-F238E27FC236}">
                <a16:creationId xmlns:a16="http://schemas.microsoft.com/office/drawing/2014/main" id="{45BEAA0D-F1D0-48ED-B42C-A54DDDEC6924}"/>
              </a:ext>
            </a:extLst>
          </p:cNvPr>
          <p:cNvCxnSpPr>
            <a:cxnSpLocks/>
            <a:stCxn id="21" idx="3"/>
            <a:endCxn id="20" idx="1"/>
          </p:cNvCxnSpPr>
          <p:nvPr/>
        </p:nvCxnSpPr>
        <p:spPr bwMode="auto">
          <a:xfrm flipV="1">
            <a:off x="2896654" y="1259922"/>
            <a:ext cx="386328" cy="717880"/>
          </a:xfrm>
          <a:prstGeom prst="bentConnector3">
            <a:avLst>
              <a:gd name="adj1" fmla="val 50000"/>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3" name="Straight Arrow Connector 32">
            <a:extLst>
              <a:ext uri="{FF2B5EF4-FFF2-40B4-BE49-F238E27FC236}">
                <a16:creationId xmlns:a16="http://schemas.microsoft.com/office/drawing/2014/main" id="{10B2CE13-5AF9-4278-8338-8A91274CFAAE}"/>
              </a:ext>
            </a:extLst>
          </p:cNvPr>
          <p:cNvCxnSpPr>
            <a:cxnSpLocks/>
            <a:stCxn id="20" idx="2"/>
            <a:endCxn id="19" idx="0"/>
          </p:cNvCxnSpPr>
          <p:nvPr/>
        </p:nvCxnSpPr>
        <p:spPr bwMode="auto">
          <a:xfrm>
            <a:off x="4611005" y="1559128"/>
            <a:ext cx="0" cy="114507"/>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4" name="Straight Arrow Connector 33">
            <a:extLst>
              <a:ext uri="{FF2B5EF4-FFF2-40B4-BE49-F238E27FC236}">
                <a16:creationId xmlns:a16="http://schemas.microsoft.com/office/drawing/2014/main" id="{CEE4E882-D6CA-4859-99AE-8EDFCB581562}"/>
              </a:ext>
            </a:extLst>
          </p:cNvPr>
          <p:cNvCxnSpPr>
            <a:cxnSpLocks/>
            <a:stCxn id="19" idx="3"/>
            <a:endCxn id="18" idx="1"/>
          </p:cNvCxnSpPr>
          <p:nvPr/>
        </p:nvCxnSpPr>
        <p:spPr bwMode="auto">
          <a:xfrm flipV="1">
            <a:off x="5939027" y="1257442"/>
            <a:ext cx="313948" cy="715400"/>
          </a:xfrm>
          <a:prstGeom prst="bentConnector3">
            <a:avLst>
              <a:gd name="adj1" fmla="val 50000"/>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5" name="Straight Arrow Connector 34">
            <a:extLst>
              <a:ext uri="{FF2B5EF4-FFF2-40B4-BE49-F238E27FC236}">
                <a16:creationId xmlns:a16="http://schemas.microsoft.com/office/drawing/2014/main" id="{9B6F3ECD-FE24-4B14-A183-CBCC71A5B922}"/>
              </a:ext>
            </a:extLst>
          </p:cNvPr>
          <p:cNvCxnSpPr>
            <a:cxnSpLocks/>
            <a:endCxn id="18" idx="2"/>
          </p:cNvCxnSpPr>
          <p:nvPr/>
        </p:nvCxnSpPr>
        <p:spPr bwMode="auto">
          <a:xfrm flipV="1">
            <a:off x="7577319" y="1556648"/>
            <a:ext cx="3679" cy="873208"/>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6" name="Straight Arrow Connector 35">
            <a:extLst>
              <a:ext uri="{FF2B5EF4-FFF2-40B4-BE49-F238E27FC236}">
                <a16:creationId xmlns:a16="http://schemas.microsoft.com/office/drawing/2014/main" id="{AC38CC3B-644F-412E-8427-7E1C45DFF8A3}"/>
              </a:ext>
            </a:extLst>
          </p:cNvPr>
          <p:cNvCxnSpPr>
            <a:cxnSpLocks/>
            <a:stCxn id="17" idx="2"/>
          </p:cNvCxnSpPr>
          <p:nvPr/>
        </p:nvCxnSpPr>
        <p:spPr bwMode="auto">
          <a:xfrm rot="5400000">
            <a:off x="8675612" y="1786376"/>
            <a:ext cx="1997956" cy="1538498"/>
          </a:xfrm>
          <a:prstGeom prst="bentConnector3">
            <a:avLst>
              <a:gd name="adj1" fmla="val 100044"/>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37" name="Straight Arrow Connector 36">
            <a:extLst>
              <a:ext uri="{FF2B5EF4-FFF2-40B4-BE49-F238E27FC236}">
                <a16:creationId xmlns:a16="http://schemas.microsoft.com/office/drawing/2014/main" id="{36B45E89-FE36-4AB9-A548-6BE8FB04DACB}"/>
              </a:ext>
            </a:extLst>
          </p:cNvPr>
          <p:cNvCxnSpPr>
            <a:cxnSpLocks/>
            <a:endCxn id="8" idx="1"/>
          </p:cNvCxnSpPr>
          <p:nvPr/>
        </p:nvCxnSpPr>
        <p:spPr bwMode="auto">
          <a:xfrm>
            <a:off x="8905341" y="5989635"/>
            <a:ext cx="210475" cy="1"/>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62" name="Straight Arrow Connector 61">
            <a:extLst>
              <a:ext uri="{FF2B5EF4-FFF2-40B4-BE49-F238E27FC236}">
                <a16:creationId xmlns:a16="http://schemas.microsoft.com/office/drawing/2014/main" id="{4491F1F3-2FA1-4C1A-A513-7BFB654057B5}"/>
              </a:ext>
            </a:extLst>
          </p:cNvPr>
          <p:cNvCxnSpPr>
            <a:cxnSpLocks/>
            <a:stCxn id="12" idx="1"/>
            <a:endCxn id="22" idx="0"/>
          </p:cNvCxnSpPr>
          <p:nvPr/>
        </p:nvCxnSpPr>
        <p:spPr bwMode="auto">
          <a:xfrm rot="10800000">
            <a:off x="4604596" y="3494781"/>
            <a:ext cx="1562995" cy="754214"/>
          </a:xfrm>
          <a:prstGeom prst="bentConnector4">
            <a:avLst>
              <a:gd name="adj1" fmla="val 7517"/>
              <a:gd name="adj2" fmla="val 130310"/>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63" name="Straight Arrow Connector 62">
            <a:extLst>
              <a:ext uri="{FF2B5EF4-FFF2-40B4-BE49-F238E27FC236}">
                <a16:creationId xmlns:a16="http://schemas.microsoft.com/office/drawing/2014/main" id="{D494B3BE-B7E3-4C1D-89E0-F7B5BBA67E64}"/>
              </a:ext>
            </a:extLst>
          </p:cNvPr>
          <p:cNvCxnSpPr>
            <a:cxnSpLocks/>
            <a:stCxn id="22" idx="2"/>
            <a:endCxn id="11" idx="0"/>
          </p:cNvCxnSpPr>
          <p:nvPr/>
        </p:nvCxnSpPr>
        <p:spPr bwMode="auto">
          <a:xfrm>
            <a:off x="4604595" y="4093194"/>
            <a:ext cx="0" cy="135302"/>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64" name="Straight Arrow Connector 63">
            <a:extLst>
              <a:ext uri="{FF2B5EF4-FFF2-40B4-BE49-F238E27FC236}">
                <a16:creationId xmlns:a16="http://schemas.microsoft.com/office/drawing/2014/main" id="{CDB2CE62-1CAE-4C2E-88D7-47126C6D88FE}"/>
              </a:ext>
            </a:extLst>
          </p:cNvPr>
          <p:cNvCxnSpPr>
            <a:cxnSpLocks/>
            <a:stCxn id="11" idx="2"/>
            <a:endCxn id="10" idx="0"/>
          </p:cNvCxnSpPr>
          <p:nvPr/>
        </p:nvCxnSpPr>
        <p:spPr bwMode="auto">
          <a:xfrm>
            <a:off x="4604595" y="4826909"/>
            <a:ext cx="1" cy="165181"/>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cxnSp>
        <p:nvCxnSpPr>
          <p:cNvPr id="65" name="Straight Arrow Connector 64">
            <a:extLst>
              <a:ext uri="{FF2B5EF4-FFF2-40B4-BE49-F238E27FC236}">
                <a16:creationId xmlns:a16="http://schemas.microsoft.com/office/drawing/2014/main" id="{5ACC02AE-AFF4-4D2D-AFDC-05E3443FFF1E}"/>
              </a:ext>
            </a:extLst>
          </p:cNvPr>
          <p:cNvCxnSpPr>
            <a:cxnSpLocks/>
            <a:stCxn id="10" idx="2"/>
            <a:endCxn id="9" idx="0"/>
          </p:cNvCxnSpPr>
          <p:nvPr/>
        </p:nvCxnSpPr>
        <p:spPr bwMode="auto">
          <a:xfrm>
            <a:off x="4604596" y="5590503"/>
            <a:ext cx="0" cy="211025"/>
          </a:xfrm>
          <a:prstGeom prst="straightConnector1">
            <a:avLst/>
          </a:prstGeom>
          <a:solidFill>
            <a:schemeClr val="accent1"/>
          </a:solidFill>
          <a:ln w="22225" cap="flat" cmpd="sng" algn="ctr">
            <a:solidFill>
              <a:schemeClr val="tx1"/>
            </a:solidFill>
            <a:prstDash val="solid"/>
            <a:miter lim="800000"/>
            <a:headEnd type="none" w="med" len="med"/>
            <a:tailEnd type="triangle"/>
          </a:ln>
          <a:effectLst/>
        </p:spPr>
      </p:cxnSp>
      <p:sp>
        <p:nvSpPr>
          <p:cNvPr id="75" name="Rectangle: Rounded Corners 74">
            <a:extLst>
              <a:ext uri="{FF2B5EF4-FFF2-40B4-BE49-F238E27FC236}">
                <a16:creationId xmlns:a16="http://schemas.microsoft.com/office/drawing/2014/main" id="{72FBCF57-2B2C-4D2C-9520-C668C0715740}"/>
              </a:ext>
            </a:extLst>
          </p:cNvPr>
          <p:cNvSpPr/>
          <p:nvPr/>
        </p:nvSpPr>
        <p:spPr bwMode="auto">
          <a:xfrm>
            <a:off x="11200542" y="3358541"/>
            <a:ext cx="815168" cy="598413"/>
          </a:xfrm>
          <a:prstGeom prst="round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rPr>
              <a:t>Acquisition Support V&amp;V</a:t>
            </a:r>
          </a:p>
        </p:txBody>
      </p:sp>
      <p:sp>
        <p:nvSpPr>
          <p:cNvPr id="76" name="Rectangle: Rounded Corners 75">
            <a:extLst>
              <a:ext uri="{FF2B5EF4-FFF2-40B4-BE49-F238E27FC236}">
                <a16:creationId xmlns:a16="http://schemas.microsoft.com/office/drawing/2014/main" id="{0E117E3E-4308-4F1E-8399-E7A201347B8A}"/>
              </a:ext>
            </a:extLst>
          </p:cNvPr>
          <p:cNvSpPr/>
          <p:nvPr/>
        </p:nvSpPr>
        <p:spPr bwMode="auto">
          <a:xfrm>
            <a:off x="11216165" y="4648654"/>
            <a:ext cx="815168" cy="598413"/>
          </a:xfrm>
          <a:prstGeom prst="roundRect">
            <a:avLst/>
          </a:prstGeom>
          <a:solidFill>
            <a:srgbClr val="AFEBAF"/>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rPr>
              <a:t>V&amp;V Management</a:t>
            </a:r>
          </a:p>
        </p:txBody>
      </p:sp>
      <p:sp>
        <p:nvSpPr>
          <p:cNvPr id="77" name="Rectangle: Rounded Corners 76">
            <a:extLst>
              <a:ext uri="{FF2B5EF4-FFF2-40B4-BE49-F238E27FC236}">
                <a16:creationId xmlns:a16="http://schemas.microsoft.com/office/drawing/2014/main" id="{F311C708-6246-414A-A5C0-FDD0F3820E5C}"/>
              </a:ext>
            </a:extLst>
          </p:cNvPr>
          <p:cNvSpPr/>
          <p:nvPr/>
        </p:nvSpPr>
        <p:spPr bwMode="auto">
          <a:xfrm>
            <a:off x="11216165" y="3988050"/>
            <a:ext cx="815168" cy="598413"/>
          </a:xfrm>
          <a:prstGeom prst="round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rPr>
              <a:t>Project Planning V&amp;V</a:t>
            </a:r>
          </a:p>
        </p:txBody>
      </p:sp>
      <p:sp>
        <p:nvSpPr>
          <p:cNvPr id="78" name="Rectangle: Rounded Corners 77">
            <a:extLst>
              <a:ext uri="{FF2B5EF4-FFF2-40B4-BE49-F238E27FC236}">
                <a16:creationId xmlns:a16="http://schemas.microsoft.com/office/drawing/2014/main" id="{F7A32180-D871-476F-81F6-16F7DFCDE4E9}"/>
              </a:ext>
            </a:extLst>
          </p:cNvPr>
          <p:cNvSpPr/>
          <p:nvPr/>
        </p:nvSpPr>
        <p:spPr bwMode="auto">
          <a:xfrm>
            <a:off x="1560264" y="4996954"/>
            <a:ext cx="815168" cy="598413"/>
          </a:xfrm>
          <a:prstGeom prst="roundRect">
            <a:avLst/>
          </a:prstGeom>
          <a:solidFill>
            <a:schemeClr val="tx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Acceptance Test V&amp;V</a:t>
            </a:r>
          </a:p>
        </p:txBody>
      </p:sp>
      <p:sp>
        <p:nvSpPr>
          <p:cNvPr id="79" name="Rectangle: Rounded Corners 78">
            <a:extLst>
              <a:ext uri="{FF2B5EF4-FFF2-40B4-BE49-F238E27FC236}">
                <a16:creationId xmlns:a16="http://schemas.microsoft.com/office/drawing/2014/main" id="{EF25B5B0-483B-4D69-A1A6-0AAB4F1831E4}"/>
              </a:ext>
            </a:extLst>
          </p:cNvPr>
          <p:cNvSpPr/>
          <p:nvPr/>
        </p:nvSpPr>
        <p:spPr bwMode="auto">
          <a:xfrm>
            <a:off x="1562784" y="4317362"/>
            <a:ext cx="815168" cy="598413"/>
          </a:xfrm>
          <a:prstGeom prst="roundRect">
            <a:avLst/>
          </a:prstGeom>
          <a:solidFill>
            <a:schemeClr val="bg1">
              <a:lumMod val="5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Qualification Test V&amp;V</a:t>
            </a:r>
          </a:p>
        </p:txBody>
      </p:sp>
      <p:sp>
        <p:nvSpPr>
          <p:cNvPr id="80" name="Rectangle: Rounded Corners 79">
            <a:extLst>
              <a:ext uri="{FF2B5EF4-FFF2-40B4-BE49-F238E27FC236}">
                <a16:creationId xmlns:a16="http://schemas.microsoft.com/office/drawing/2014/main" id="{9FC25AD5-EBB2-45D6-8AB3-ED2C111D5C0A}"/>
              </a:ext>
            </a:extLst>
          </p:cNvPr>
          <p:cNvSpPr/>
          <p:nvPr/>
        </p:nvSpPr>
        <p:spPr bwMode="auto">
          <a:xfrm>
            <a:off x="1560264" y="3680911"/>
            <a:ext cx="815168" cy="598413"/>
          </a:xfrm>
          <a:prstGeom prst="roundRect">
            <a:avLst/>
          </a:prstGeom>
          <a:solidFill>
            <a:srgbClr val="FF9371"/>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Integration Test V&amp;V</a:t>
            </a:r>
          </a:p>
        </p:txBody>
      </p:sp>
      <p:sp>
        <p:nvSpPr>
          <p:cNvPr id="81" name="Rectangle: Rounded Corners 80">
            <a:extLst>
              <a:ext uri="{FF2B5EF4-FFF2-40B4-BE49-F238E27FC236}">
                <a16:creationId xmlns:a16="http://schemas.microsoft.com/office/drawing/2014/main" id="{AD5377AA-D3B9-41CC-BB7F-A8733A152E69}"/>
              </a:ext>
            </a:extLst>
          </p:cNvPr>
          <p:cNvSpPr/>
          <p:nvPr/>
        </p:nvSpPr>
        <p:spPr bwMode="auto">
          <a:xfrm>
            <a:off x="604271" y="4317362"/>
            <a:ext cx="815168" cy="598413"/>
          </a:xfrm>
          <a:prstGeom prst="roundRect">
            <a:avLst/>
          </a:prstGeom>
          <a:solidFill>
            <a:srgbClr val="006600"/>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Design V&amp;V</a:t>
            </a:r>
          </a:p>
        </p:txBody>
      </p:sp>
      <p:sp>
        <p:nvSpPr>
          <p:cNvPr id="82" name="Rectangle: Rounded Corners 81">
            <a:extLst>
              <a:ext uri="{FF2B5EF4-FFF2-40B4-BE49-F238E27FC236}">
                <a16:creationId xmlns:a16="http://schemas.microsoft.com/office/drawing/2014/main" id="{61278863-5DFD-4122-8BE7-1341580904DB}"/>
              </a:ext>
            </a:extLst>
          </p:cNvPr>
          <p:cNvSpPr/>
          <p:nvPr/>
        </p:nvSpPr>
        <p:spPr bwMode="auto">
          <a:xfrm>
            <a:off x="612342" y="3680912"/>
            <a:ext cx="815168" cy="598413"/>
          </a:xfrm>
          <a:prstGeom prst="roundRect">
            <a:avLst/>
          </a:prstGeom>
          <a:solidFill>
            <a:srgbClr val="6D87CB"/>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Requirements V&amp;V</a:t>
            </a:r>
          </a:p>
        </p:txBody>
      </p:sp>
      <p:sp>
        <p:nvSpPr>
          <p:cNvPr id="83" name="Rectangle: Rounded Corners 82">
            <a:extLst>
              <a:ext uri="{FF2B5EF4-FFF2-40B4-BE49-F238E27FC236}">
                <a16:creationId xmlns:a16="http://schemas.microsoft.com/office/drawing/2014/main" id="{5B6750CD-9177-4DD6-A2E7-B39D55044578}"/>
              </a:ext>
            </a:extLst>
          </p:cNvPr>
          <p:cNvSpPr/>
          <p:nvPr/>
        </p:nvSpPr>
        <p:spPr bwMode="auto">
          <a:xfrm>
            <a:off x="630287" y="4996954"/>
            <a:ext cx="815168" cy="598413"/>
          </a:xfrm>
          <a:prstGeom prst="roundRect">
            <a:avLst/>
          </a:prstGeom>
          <a:solidFill>
            <a:schemeClr val="accent2">
              <a:lumMod val="50000"/>
            </a:schemeClr>
          </a:solid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bg1"/>
                </a:solidFill>
                <a:effectLst/>
                <a:latin typeface="Arial Narrow" panose="020B0606020202030204" pitchFamily="34" charset="0"/>
              </a:rPr>
              <a:t>Software Construction V&amp;V</a:t>
            </a:r>
          </a:p>
        </p:txBody>
      </p:sp>
      <p:sp>
        <p:nvSpPr>
          <p:cNvPr id="84" name="Rectangle: Rounded Corners 83">
            <a:extLst>
              <a:ext uri="{FF2B5EF4-FFF2-40B4-BE49-F238E27FC236}">
                <a16:creationId xmlns:a16="http://schemas.microsoft.com/office/drawing/2014/main" id="{8B93A677-77C6-4D86-AAAE-105FF7336421}"/>
              </a:ext>
            </a:extLst>
          </p:cNvPr>
          <p:cNvSpPr/>
          <p:nvPr/>
        </p:nvSpPr>
        <p:spPr bwMode="auto">
          <a:xfrm>
            <a:off x="11097503" y="2674499"/>
            <a:ext cx="1046397" cy="2726443"/>
          </a:xfrm>
          <a:prstGeom prst="roundRect">
            <a:avLst/>
          </a:prstGeom>
          <a:no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rPr>
              <a:t>Common V&amp;V Tasks Key</a:t>
            </a:r>
          </a:p>
          <a:p>
            <a:pPr marL="0" marR="0" indent="0" algn="ctr" defTabSz="914400" rtl="0" eaLnBrk="1" fontAlgn="base" latinLnBrk="0" hangingPunct="1">
              <a:lnSpc>
                <a:spcPct val="100000"/>
              </a:lnSpc>
              <a:spcBef>
                <a:spcPct val="0"/>
              </a:spcBef>
              <a:spcAft>
                <a:spcPct val="0"/>
              </a:spcAft>
              <a:buClrTx/>
              <a:buSzTx/>
              <a:buFontTx/>
              <a:buNone/>
              <a:tabLst/>
            </a:pPr>
            <a:endParaRPr lang="en-US" sz="800" b="1" dirty="0">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800" b="1" dirty="0">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p:txBody>
      </p:sp>
      <p:sp>
        <p:nvSpPr>
          <p:cNvPr id="85" name="Rectangle: Rounded Corners 84">
            <a:extLst>
              <a:ext uri="{FF2B5EF4-FFF2-40B4-BE49-F238E27FC236}">
                <a16:creationId xmlns:a16="http://schemas.microsoft.com/office/drawing/2014/main" id="{C0A057A4-42AB-4513-99D1-BF7B2150D79D}"/>
              </a:ext>
            </a:extLst>
          </p:cNvPr>
          <p:cNvSpPr/>
          <p:nvPr/>
        </p:nvSpPr>
        <p:spPr bwMode="auto">
          <a:xfrm>
            <a:off x="496728" y="3289381"/>
            <a:ext cx="2011383" cy="2512148"/>
          </a:xfrm>
          <a:prstGeom prst="roundRect">
            <a:avLst/>
          </a:prstGeom>
          <a:noFill/>
          <a:ln w="9525"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Narrow" panose="020B0606020202030204" pitchFamily="34" charset="0"/>
              </a:rPr>
              <a:t>Software V&amp;V Tasks Key</a:t>
            </a:r>
          </a:p>
          <a:p>
            <a:pPr marL="0" marR="0" indent="0" algn="ctr" defTabSz="914400" rtl="0" eaLnBrk="1" fontAlgn="base" latinLnBrk="0" hangingPunct="1">
              <a:lnSpc>
                <a:spcPct val="100000"/>
              </a:lnSpc>
              <a:spcBef>
                <a:spcPct val="0"/>
              </a:spcBef>
              <a:spcAft>
                <a:spcPct val="0"/>
              </a:spcAft>
              <a:buClrTx/>
              <a:buSzTx/>
              <a:buFontTx/>
              <a:buNone/>
              <a:tabLst/>
            </a:pPr>
            <a:endParaRPr lang="en-US" sz="800" b="1" dirty="0">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800" b="1" dirty="0">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a:ln>
                <a:noFill/>
              </a:ln>
              <a:solidFill>
                <a:schemeClr val="tx1"/>
              </a:solidFill>
              <a:effectLst/>
              <a:latin typeface="Arial Narrow" panose="020B0606020202030204" pitchFamily="34" charset="0"/>
            </a:endParaRPr>
          </a:p>
        </p:txBody>
      </p:sp>
      <p:sp>
        <p:nvSpPr>
          <p:cNvPr id="48" name="TextBox 47">
            <a:extLst>
              <a:ext uri="{FF2B5EF4-FFF2-40B4-BE49-F238E27FC236}">
                <a16:creationId xmlns:a16="http://schemas.microsoft.com/office/drawing/2014/main" id="{1C0DA062-C273-405B-9AA4-0E4CF171B30A}"/>
              </a:ext>
            </a:extLst>
          </p:cNvPr>
          <p:cNvSpPr txBox="1"/>
          <p:nvPr/>
        </p:nvSpPr>
        <p:spPr>
          <a:xfrm>
            <a:off x="7843145" y="3133094"/>
            <a:ext cx="2236959" cy="2308324"/>
          </a:xfrm>
          <a:prstGeom prst="rect">
            <a:avLst/>
          </a:prstGeom>
          <a:ln w="57150">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b="1" dirty="0">
                <a:latin typeface="Arial Narrow" panose="020B0606020202030204" pitchFamily="34" charset="0"/>
              </a:rPr>
              <a:t>Implementing </a:t>
            </a:r>
            <a:r>
              <a:rPr lang="en-US" sz="1800" b="1" dirty="0">
                <a:solidFill>
                  <a:srgbClr val="FF0000"/>
                </a:solidFill>
                <a:latin typeface="Arial Narrow" panose="020B0606020202030204" pitchFamily="34" charset="0"/>
              </a:rPr>
              <a:t>additional recommended V&amp;V </a:t>
            </a:r>
            <a:r>
              <a:rPr lang="en-US" sz="1800" b="1" dirty="0">
                <a:latin typeface="Arial Narrow" panose="020B0606020202030204" pitchFamily="34" charset="0"/>
              </a:rPr>
              <a:t>activities only increased development within the software case study by 14%</a:t>
            </a:r>
          </a:p>
        </p:txBody>
      </p:sp>
    </p:spTree>
    <p:extLst>
      <p:ext uri="{BB962C8B-B14F-4D97-AF65-F5344CB8AC3E}">
        <p14:creationId xmlns:p14="http://schemas.microsoft.com/office/powerpoint/2010/main" val="3239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03093AC-9364-4622-91C0-7281A1947EB7}"/>
              </a:ext>
            </a:extLst>
          </p:cNvPr>
          <p:cNvPicPr>
            <a:picLocks noGrp="1" noChangeAspect="1"/>
          </p:cNvPicPr>
          <p:nvPr>
            <p:ph sz="quarter" idx="11"/>
          </p:nvPr>
        </p:nvPicPr>
        <p:blipFill>
          <a:blip r:embed="rId2"/>
          <a:stretch>
            <a:fillRect/>
          </a:stretch>
        </p:blipFill>
        <p:spPr>
          <a:xfrm>
            <a:off x="7594793" y="2263602"/>
            <a:ext cx="4035253" cy="3202354"/>
          </a:xfrm>
        </p:spPr>
      </p:pic>
      <p:sp>
        <p:nvSpPr>
          <p:cNvPr id="3" name="Title 2">
            <a:extLst>
              <a:ext uri="{FF2B5EF4-FFF2-40B4-BE49-F238E27FC236}">
                <a16:creationId xmlns:a16="http://schemas.microsoft.com/office/drawing/2014/main" id="{E8A39E3C-FF66-4272-BC6E-EA8BBE9F72A5}"/>
              </a:ext>
            </a:extLst>
          </p:cNvPr>
          <p:cNvSpPr>
            <a:spLocks noGrp="1"/>
          </p:cNvSpPr>
          <p:nvPr>
            <p:ph type="title"/>
          </p:nvPr>
        </p:nvSpPr>
        <p:spPr/>
        <p:txBody>
          <a:bodyPr/>
          <a:lstStyle/>
          <a:p>
            <a:r>
              <a:rPr lang="en-US" dirty="0"/>
              <a:t>A Hybrid “V-model”</a:t>
            </a:r>
          </a:p>
        </p:txBody>
      </p:sp>
      <p:grpSp>
        <p:nvGrpSpPr>
          <p:cNvPr id="4" name="Group 3">
            <a:extLst>
              <a:ext uri="{FF2B5EF4-FFF2-40B4-BE49-F238E27FC236}">
                <a16:creationId xmlns:a16="http://schemas.microsoft.com/office/drawing/2014/main" id="{241D1899-C53E-4B1B-BDF6-50892BDC354E}"/>
              </a:ext>
            </a:extLst>
          </p:cNvPr>
          <p:cNvGrpSpPr/>
          <p:nvPr/>
        </p:nvGrpSpPr>
        <p:grpSpPr>
          <a:xfrm>
            <a:off x="9188824" y="5181600"/>
            <a:ext cx="2268645" cy="1619434"/>
            <a:chOff x="9188824" y="5181600"/>
            <a:chExt cx="2268645" cy="1619434"/>
          </a:xfrm>
        </p:grpSpPr>
        <p:sp>
          <p:nvSpPr>
            <p:cNvPr id="6" name="Slide Number Placeholder 1">
              <a:extLst>
                <a:ext uri="{FF2B5EF4-FFF2-40B4-BE49-F238E27FC236}">
                  <a16:creationId xmlns:a16="http://schemas.microsoft.com/office/drawing/2014/main" id="{678554A2-8AC2-44D7-A5B5-77103885F55E}"/>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49</a:t>
              </a:fld>
              <a:endParaRPr lang="en-US" sz="1400" dirty="0"/>
            </a:p>
          </p:txBody>
        </p:sp>
        <p:sp>
          <p:nvSpPr>
            <p:cNvPr id="2" name="Rectangle 1">
              <a:extLst>
                <a:ext uri="{FF2B5EF4-FFF2-40B4-BE49-F238E27FC236}">
                  <a16:creationId xmlns:a16="http://schemas.microsoft.com/office/drawing/2014/main" id="{81004097-67B5-410B-AD36-D21803A092C4}"/>
                </a:ext>
              </a:extLst>
            </p:cNvPr>
            <p:cNvSpPr/>
            <p:nvPr/>
          </p:nvSpPr>
          <p:spPr bwMode="auto">
            <a:xfrm>
              <a:off x="9188824" y="5181600"/>
              <a:ext cx="116541" cy="412376"/>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8" name="TextBox 7">
            <a:extLst>
              <a:ext uri="{FF2B5EF4-FFF2-40B4-BE49-F238E27FC236}">
                <a16:creationId xmlns:a16="http://schemas.microsoft.com/office/drawing/2014/main" id="{5CC4BC94-964C-4931-8A53-E37B0CF6899A}"/>
              </a:ext>
            </a:extLst>
          </p:cNvPr>
          <p:cNvSpPr txBox="1"/>
          <p:nvPr/>
        </p:nvSpPr>
        <p:spPr>
          <a:xfrm>
            <a:off x="8474042" y="5132433"/>
            <a:ext cx="2806576" cy="338554"/>
          </a:xfrm>
          <a:prstGeom prst="rect">
            <a:avLst/>
          </a:prstGeom>
          <a:solidFill>
            <a:schemeClr val="bg1"/>
          </a:solidFill>
        </p:spPr>
        <p:txBody>
          <a:bodyPr wrap="square" rtlCol="0">
            <a:spAutoFit/>
          </a:bodyPr>
          <a:lstStyle/>
          <a:p>
            <a:r>
              <a:rPr lang="en-US" sz="1600" dirty="0"/>
              <a:t>V-Model Life Cycle </a:t>
            </a:r>
            <a:r>
              <a:rPr lang="en-US" sz="1200" dirty="0"/>
              <a:t>[Babu, 2023]</a:t>
            </a:r>
          </a:p>
        </p:txBody>
      </p:sp>
      <p:pic>
        <p:nvPicPr>
          <p:cNvPr id="15" name="Picture 14">
            <a:extLst>
              <a:ext uri="{FF2B5EF4-FFF2-40B4-BE49-F238E27FC236}">
                <a16:creationId xmlns:a16="http://schemas.microsoft.com/office/drawing/2014/main" id="{0B0E207A-628F-4C3B-91EE-21FD37D85CF7}"/>
              </a:ext>
            </a:extLst>
          </p:cNvPr>
          <p:cNvPicPr>
            <a:picLocks noChangeAspect="1"/>
          </p:cNvPicPr>
          <p:nvPr/>
        </p:nvPicPr>
        <p:blipFill rotWithShape="1">
          <a:blip r:embed="rId3">
            <a:extLst>
              <a:ext uri="{28A0092B-C50C-407E-A947-70E740481C1C}">
                <a14:useLocalDpi xmlns:a14="http://schemas.microsoft.com/office/drawing/2010/main" val="0"/>
              </a:ext>
            </a:extLst>
          </a:blip>
          <a:srcRect l="17272" t="9699" r="22198" b="21316"/>
          <a:stretch/>
        </p:blipFill>
        <p:spPr>
          <a:xfrm>
            <a:off x="553794" y="1798580"/>
            <a:ext cx="6409854" cy="4338586"/>
          </a:xfrm>
          <a:prstGeom prst="rect">
            <a:avLst/>
          </a:prstGeom>
        </p:spPr>
      </p:pic>
      <p:sp>
        <p:nvSpPr>
          <p:cNvPr id="19" name="Arrow: Curved Down 18">
            <a:extLst>
              <a:ext uri="{FF2B5EF4-FFF2-40B4-BE49-F238E27FC236}">
                <a16:creationId xmlns:a16="http://schemas.microsoft.com/office/drawing/2014/main" id="{E5C5372F-B2D3-45A3-B57A-5CA2D7936631}"/>
              </a:ext>
            </a:extLst>
          </p:cNvPr>
          <p:cNvSpPr/>
          <p:nvPr/>
        </p:nvSpPr>
        <p:spPr bwMode="auto">
          <a:xfrm>
            <a:off x="2706986" y="2013402"/>
            <a:ext cx="4887807" cy="666406"/>
          </a:xfrm>
          <a:prstGeom prst="curvedDownArrow">
            <a:avLst/>
          </a:prstGeom>
          <a:solidFill>
            <a:srgbClr val="C0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Arrow: Curved Down 19">
            <a:extLst>
              <a:ext uri="{FF2B5EF4-FFF2-40B4-BE49-F238E27FC236}">
                <a16:creationId xmlns:a16="http://schemas.microsoft.com/office/drawing/2014/main" id="{D08EBFCF-CB7A-473C-9DA1-ACD47D90014A}"/>
              </a:ext>
            </a:extLst>
          </p:cNvPr>
          <p:cNvSpPr/>
          <p:nvPr/>
        </p:nvSpPr>
        <p:spPr bwMode="auto">
          <a:xfrm>
            <a:off x="4336610" y="1475697"/>
            <a:ext cx="6944008" cy="1204111"/>
          </a:xfrm>
          <a:prstGeom prst="curved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Oval 20">
            <a:extLst>
              <a:ext uri="{FF2B5EF4-FFF2-40B4-BE49-F238E27FC236}">
                <a16:creationId xmlns:a16="http://schemas.microsoft.com/office/drawing/2014/main" id="{8129FF83-9805-4BD2-9CE1-DE968750BFC7}"/>
              </a:ext>
            </a:extLst>
          </p:cNvPr>
          <p:cNvSpPr/>
          <p:nvPr/>
        </p:nvSpPr>
        <p:spPr bwMode="auto">
          <a:xfrm>
            <a:off x="1968722" y="3894415"/>
            <a:ext cx="3023857" cy="1117152"/>
          </a:xfrm>
          <a:prstGeom prst="ellipse">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TextBox 21">
            <a:extLst>
              <a:ext uri="{FF2B5EF4-FFF2-40B4-BE49-F238E27FC236}">
                <a16:creationId xmlns:a16="http://schemas.microsoft.com/office/drawing/2014/main" id="{426DF897-CAF1-4572-A20A-626A55F9226A}"/>
              </a:ext>
            </a:extLst>
          </p:cNvPr>
          <p:cNvSpPr txBox="1"/>
          <p:nvPr/>
        </p:nvSpPr>
        <p:spPr>
          <a:xfrm>
            <a:off x="3758721" y="905442"/>
            <a:ext cx="4180558" cy="584775"/>
          </a:xfrm>
          <a:prstGeom prst="rect">
            <a:avLst/>
          </a:prstGeom>
          <a:noFill/>
        </p:spPr>
        <p:txBody>
          <a:bodyPr wrap="square" rtlCol="0">
            <a:spAutoFit/>
          </a:bodyPr>
          <a:lstStyle/>
          <a:p>
            <a:r>
              <a:rPr lang="en-US" sz="1600" dirty="0">
                <a:solidFill>
                  <a:srgbClr val="002060"/>
                </a:solidFill>
              </a:rPr>
              <a:t>Retains Key Elements of the V Model and the front and back end of the Process </a:t>
            </a:r>
          </a:p>
        </p:txBody>
      </p:sp>
      <p:sp>
        <p:nvSpPr>
          <p:cNvPr id="26" name="TextBox 25">
            <a:extLst>
              <a:ext uri="{FF2B5EF4-FFF2-40B4-BE49-F238E27FC236}">
                <a16:creationId xmlns:a16="http://schemas.microsoft.com/office/drawing/2014/main" id="{5749047F-0936-47D7-9642-1C7426F52694}"/>
              </a:ext>
            </a:extLst>
          </p:cNvPr>
          <p:cNvSpPr txBox="1"/>
          <p:nvPr/>
        </p:nvSpPr>
        <p:spPr>
          <a:xfrm>
            <a:off x="4336610" y="5973563"/>
            <a:ext cx="4332725" cy="584775"/>
          </a:xfrm>
          <a:prstGeom prst="rect">
            <a:avLst/>
          </a:prstGeom>
          <a:noFill/>
        </p:spPr>
        <p:txBody>
          <a:bodyPr wrap="none" rtlCol="0">
            <a:spAutoFit/>
          </a:bodyPr>
          <a:lstStyle/>
          <a:p>
            <a:r>
              <a:rPr lang="en-US" sz="1600" dirty="0">
                <a:solidFill>
                  <a:srgbClr val="C00000"/>
                </a:solidFill>
              </a:rPr>
              <a:t>Incorporates the iteration of the Agile Process</a:t>
            </a:r>
          </a:p>
          <a:p>
            <a:r>
              <a:rPr lang="en-US" sz="1600" dirty="0">
                <a:solidFill>
                  <a:srgbClr val="C00000"/>
                </a:solidFill>
              </a:rPr>
              <a:t> at the design and testing phases</a:t>
            </a:r>
          </a:p>
        </p:txBody>
      </p:sp>
      <p:cxnSp>
        <p:nvCxnSpPr>
          <p:cNvPr id="28" name="Straight Arrow Connector 27">
            <a:extLst>
              <a:ext uri="{FF2B5EF4-FFF2-40B4-BE49-F238E27FC236}">
                <a16:creationId xmlns:a16="http://schemas.microsoft.com/office/drawing/2014/main" id="{9828A7A1-1B4C-442C-8650-CF2B188E1DF6}"/>
              </a:ext>
            </a:extLst>
          </p:cNvPr>
          <p:cNvCxnSpPr>
            <a:cxnSpLocks/>
          </p:cNvCxnSpPr>
          <p:nvPr/>
        </p:nvCxnSpPr>
        <p:spPr bwMode="auto">
          <a:xfrm>
            <a:off x="4753069" y="4653418"/>
            <a:ext cx="1597641" cy="1392426"/>
          </a:xfrm>
          <a:prstGeom prst="straightConnector1">
            <a:avLst/>
          </a:prstGeom>
          <a:solidFill>
            <a:schemeClr val="accent1"/>
          </a:solidFill>
          <a:ln w="9525" cap="flat" cmpd="sng" algn="ctr">
            <a:solidFill>
              <a:srgbClr val="C00000"/>
            </a:solidFill>
            <a:prstDash val="solid"/>
            <a:miter lim="800000"/>
            <a:headEnd type="none" w="med" len="med"/>
            <a:tailEnd type="triangle"/>
          </a:ln>
          <a:effectLst/>
        </p:spPr>
      </p:cxnSp>
      <p:cxnSp>
        <p:nvCxnSpPr>
          <p:cNvPr id="31" name="Straight Arrow Connector 30">
            <a:extLst>
              <a:ext uri="{FF2B5EF4-FFF2-40B4-BE49-F238E27FC236}">
                <a16:creationId xmlns:a16="http://schemas.microsoft.com/office/drawing/2014/main" id="{CF0B6CBF-0CD6-4D65-A17D-71A5A4BF585D}"/>
              </a:ext>
            </a:extLst>
          </p:cNvPr>
          <p:cNvCxnSpPr>
            <a:stCxn id="26" idx="0"/>
          </p:cNvCxnSpPr>
          <p:nvPr/>
        </p:nvCxnSpPr>
        <p:spPr bwMode="auto">
          <a:xfrm flipV="1">
            <a:off x="6502973" y="4678193"/>
            <a:ext cx="2521757" cy="129537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108636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2" y="1017218"/>
            <a:ext cx="11250613" cy="5075237"/>
          </a:xfrm>
        </p:spPr>
        <p:txBody>
          <a:bodyPr/>
          <a:lstStyle/>
          <a:p>
            <a:r>
              <a:rPr lang="en-US" sz="2400" dirty="0">
                <a:latin typeface="Arial Narrow" panose="020B0606020202030204" pitchFamily="34" charset="0"/>
              </a:rPr>
              <a:t>Historically V&amp;V tutorials focused on </a:t>
            </a:r>
          </a:p>
          <a:p>
            <a:pPr lvl="1"/>
            <a:r>
              <a:rPr lang="en-US" sz="2000" dirty="0">
                <a:latin typeface="Arial Narrow" panose="020B0606020202030204" pitchFamily="34" charset="0"/>
              </a:rPr>
              <a:t>Fundamental relationships and processes</a:t>
            </a:r>
          </a:p>
          <a:p>
            <a:pPr lvl="1"/>
            <a:r>
              <a:rPr lang="en-US" sz="2000" dirty="0">
                <a:latin typeface="Arial Narrow" panose="020B0606020202030204" pitchFamily="34" charset="0"/>
              </a:rPr>
              <a:t>Validation techniques</a:t>
            </a:r>
          </a:p>
          <a:p>
            <a:pPr lvl="1"/>
            <a:r>
              <a:rPr lang="en-US" sz="2000" dirty="0">
                <a:latin typeface="Arial Narrow" panose="020B0606020202030204" pitchFamily="34" charset="0"/>
              </a:rPr>
              <a:t>Recommended Practices and Guidance documents</a:t>
            </a:r>
          </a:p>
          <a:p>
            <a:r>
              <a:rPr lang="en-US" sz="2400" dirty="0">
                <a:latin typeface="Arial Narrow" panose="020B0606020202030204" pitchFamily="34" charset="0"/>
              </a:rPr>
              <a:t>Rigorous V&amp;V </a:t>
            </a:r>
          </a:p>
          <a:p>
            <a:pPr lvl="1"/>
            <a:r>
              <a:rPr lang="en-US" sz="2000" dirty="0">
                <a:latin typeface="Arial Narrow" panose="020B0606020202030204" pitchFamily="34" charset="0"/>
              </a:rPr>
              <a:t>Ensures credible simulation of complex systems</a:t>
            </a:r>
          </a:p>
          <a:p>
            <a:pPr lvl="1"/>
            <a:r>
              <a:rPr lang="en-US" sz="2000" dirty="0">
                <a:latin typeface="Arial Narrow" panose="020B0606020202030204" pitchFamily="34" charset="0"/>
              </a:rPr>
              <a:t>Reduces risk of negative training</a:t>
            </a:r>
          </a:p>
          <a:p>
            <a:r>
              <a:rPr lang="en-US" sz="2400" dirty="0">
                <a:latin typeface="Arial Narrow" panose="020B0606020202030204" pitchFamily="34" charset="0"/>
              </a:rPr>
              <a:t>V&amp;V continues to evolve to address </a:t>
            </a:r>
          </a:p>
          <a:p>
            <a:pPr lvl="1"/>
            <a:r>
              <a:rPr lang="en-US" sz="2000" dirty="0">
                <a:latin typeface="Arial Narrow" panose="020B0606020202030204" pitchFamily="34" charset="0"/>
              </a:rPr>
              <a:t>Advances in simulation technology</a:t>
            </a:r>
          </a:p>
          <a:p>
            <a:pPr lvl="1"/>
            <a:r>
              <a:rPr lang="en-US" sz="2000" dirty="0">
                <a:latin typeface="Arial Narrow" panose="020B0606020202030204" pitchFamily="34" charset="0"/>
              </a:rPr>
              <a:t>Integration with agile software development and project management strategies</a:t>
            </a:r>
          </a:p>
          <a:p>
            <a:pPr lvl="1"/>
            <a:r>
              <a:rPr lang="en-US" sz="2000" dirty="0">
                <a:latin typeface="Arial Narrow" panose="020B0606020202030204" pitchFamily="34" charset="0"/>
              </a:rPr>
              <a:t>Increasingly sparse real world referent data</a:t>
            </a:r>
          </a:p>
          <a:p>
            <a:pPr lvl="1"/>
            <a:r>
              <a:rPr lang="en-US" sz="2000" dirty="0">
                <a:latin typeface="Arial Narrow" panose="020B0606020202030204" pitchFamily="34" charset="0"/>
              </a:rPr>
              <a:t>M&amp;S of evolving DoD technologies such as autonomous systems</a:t>
            </a:r>
          </a:p>
          <a:p>
            <a:pPr lvl="1"/>
            <a:r>
              <a:rPr lang="en-US" sz="2000" dirty="0">
                <a:latin typeface="Arial Narrow" panose="020B0606020202030204" pitchFamily="34" charset="0"/>
              </a:rPr>
              <a:t>Application of new modeling techniques such as those based on machine learning and/or artificial intelligence</a:t>
            </a:r>
          </a:p>
          <a:p>
            <a:endParaRPr lang="en-US" sz="2400" dirty="0">
              <a:latin typeface="+mn-lt"/>
            </a:endParaRPr>
          </a:p>
        </p:txBody>
      </p:sp>
      <p:sp>
        <p:nvSpPr>
          <p:cNvPr id="3" name="Title 2"/>
          <p:cNvSpPr>
            <a:spLocks noGrp="1"/>
          </p:cNvSpPr>
          <p:nvPr>
            <p:ph type="title"/>
          </p:nvPr>
        </p:nvSpPr>
        <p:spPr/>
        <p:txBody>
          <a:bodyPr/>
          <a:lstStyle/>
          <a:p>
            <a:r>
              <a:rPr lang="en-US" dirty="0"/>
              <a:t>Tutorial Motivation</a:t>
            </a:r>
          </a:p>
        </p:txBody>
      </p:sp>
      <p:sp>
        <p:nvSpPr>
          <p:cNvPr id="4" name="Slide Number Placeholder 1">
            <a:extLst>
              <a:ext uri="{FF2B5EF4-FFF2-40B4-BE49-F238E27FC236}">
                <a16:creationId xmlns:a16="http://schemas.microsoft.com/office/drawing/2014/main" id="{28CE50FE-A9E7-449C-B3ED-558BEF337F0A}"/>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5</a:t>
            </a:fld>
            <a:endParaRPr lang="en-US" sz="1400" dirty="0"/>
          </a:p>
        </p:txBody>
      </p:sp>
    </p:spTree>
    <p:extLst>
      <p:ext uri="{BB962C8B-B14F-4D97-AF65-F5344CB8AC3E}">
        <p14:creationId xmlns:p14="http://schemas.microsoft.com/office/powerpoint/2010/main" val="1920326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D3136D-537F-41CC-8FDE-39B2F4AB91E1}"/>
              </a:ext>
            </a:extLst>
          </p:cNvPr>
          <p:cNvSpPr>
            <a:spLocks noGrp="1"/>
          </p:cNvSpPr>
          <p:nvPr>
            <p:ph type="title"/>
          </p:nvPr>
        </p:nvSpPr>
        <p:spPr/>
        <p:txBody>
          <a:bodyPr/>
          <a:lstStyle/>
          <a:p>
            <a:r>
              <a:rPr lang="en-US" dirty="0"/>
              <a:t>Incremental Development and V&amp;V within the AGILE Development Paradigm</a:t>
            </a:r>
          </a:p>
        </p:txBody>
      </p:sp>
      <p:graphicFrame>
        <p:nvGraphicFramePr>
          <p:cNvPr id="4" name="Table 11">
            <a:extLst>
              <a:ext uri="{FF2B5EF4-FFF2-40B4-BE49-F238E27FC236}">
                <a16:creationId xmlns:a16="http://schemas.microsoft.com/office/drawing/2014/main" id="{7E97BCEC-1D6C-47CE-BF70-871C0270E96F}"/>
              </a:ext>
            </a:extLst>
          </p:cNvPr>
          <p:cNvGraphicFramePr>
            <a:graphicFrameLocks noGrp="1"/>
          </p:cNvGraphicFramePr>
          <p:nvPr>
            <p:extLst>
              <p:ext uri="{D42A27DB-BD31-4B8C-83A1-F6EECF244321}">
                <p14:modId xmlns:p14="http://schemas.microsoft.com/office/powerpoint/2010/main" val="2902723425"/>
              </p:ext>
            </p:extLst>
          </p:nvPr>
        </p:nvGraphicFramePr>
        <p:xfrm>
          <a:off x="58068" y="1300230"/>
          <a:ext cx="3003550" cy="5191760"/>
        </p:xfrm>
        <a:graphic>
          <a:graphicData uri="http://schemas.openxmlformats.org/drawingml/2006/table">
            <a:tbl>
              <a:tblPr firstRow="1" bandRow="1">
                <a:tableStyleId>{21E4AEA4-8DFA-4A89-87EB-49C32662AFE0}</a:tableStyleId>
              </a:tblPr>
              <a:tblGrid>
                <a:gridCol w="924844">
                  <a:extLst>
                    <a:ext uri="{9D8B030D-6E8A-4147-A177-3AD203B41FA5}">
                      <a16:colId xmlns:a16="http://schemas.microsoft.com/office/drawing/2014/main" val="437199439"/>
                    </a:ext>
                  </a:extLst>
                </a:gridCol>
                <a:gridCol w="2078706">
                  <a:extLst>
                    <a:ext uri="{9D8B030D-6E8A-4147-A177-3AD203B41FA5}">
                      <a16:colId xmlns:a16="http://schemas.microsoft.com/office/drawing/2014/main" val="186947173"/>
                    </a:ext>
                  </a:extLst>
                </a:gridCol>
              </a:tblGrid>
              <a:tr h="370840">
                <a:tc>
                  <a:txBody>
                    <a:bodyPr/>
                    <a:lstStyle/>
                    <a:p>
                      <a:r>
                        <a:rPr lang="en-US" sz="1200" dirty="0"/>
                        <a:t>Priority</a:t>
                      </a:r>
                    </a:p>
                  </a:txBody>
                  <a:tcPr/>
                </a:tc>
                <a:tc>
                  <a:txBody>
                    <a:bodyPr/>
                    <a:lstStyle/>
                    <a:p>
                      <a:r>
                        <a:rPr lang="en-US" sz="1200" dirty="0"/>
                        <a:t>Hi Level Requirements</a:t>
                      </a:r>
                    </a:p>
                  </a:txBody>
                  <a:tcPr/>
                </a:tc>
                <a:extLst>
                  <a:ext uri="{0D108BD9-81ED-4DB2-BD59-A6C34878D82A}">
                    <a16:rowId xmlns:a16="http://schemas.microsoft.com/office/drawing/2014/main" val="579708762"/>
                  </a:ext>
                </a:extLst>
              </a:tr>
              <a:tr h="370840">
                <a:tc>
                  <a:txBody>
                    <a:bodyPr/>
                    <a:lstStyle/>
                    <a:p>
                      <a:r>
                        <a:rPr lang="en-US" sz="1200" dirty="0"/>
                        <a:t>1</a:t>
                      </a:r>
                    </a:p>
                  </a:txBody>
                  <a:tcPr/>
                </a:tc>
                <a:tc>
                  <a:txBody>
                    <a:bodyPr/>
                    <a:lstStyle/>
                    <a:p>
                      <a:endParaRPr lang="en-US" sz="1200" dirty="0"/>
                    </a:p>
                  </a:txBody>
                  <a:tcPr/>
                </a:tc>
                <a:extLst>
                  <a:ext uri="{0D108BD9-81ED-4DB2-BD59-A6C34878D82A}">
                    <a16:rowId xmlns:a16="http://schemas.microsoft.com/office/drawing/2014/main" val="1977343634"/>
                  </a:ext>
                </a:extLst>
              </a:tr>
              <a:tr h="370840">
                <a:tc>
                  <a:txBody>
                    <a:bodyPr/>
                    <a:lstStyle/>
                    <a:p>
                      <a:r>
                        <a:rPr lang="en-US" sz="1200" dirty="0"/>
                        <a:t>2</a:t>
                      </a:r>
                    </a:p>
                  </a:txBody>
                  <a:tcPr/>
                </a:tc>
                <a:tc>
                  <a:txBody>
                    <a:bodyPr/>
                    <a:lstStyle/>
                    <a:p>
                      <a:endParaRPr lang="en-US" sz="1200" dirty="0"/>
                    </a:p>
                  </a:txBody>
                  <a:tcPr/>
                </a:tc>
                <a:extLst>
                  <a:ext uri="{0D108BD9-81ED-4DB2-BD59-A6C34878D82A}">
                    <a16:rowId xmlns:a16="http://schemas.microsoft.com/office/drawing/2014/main" val="1204224698"/>
                  </a:ext>
                </a:extLst>
              </a:tr>
              <a:tr h="370840">
                <a:tc>
                  <a:txBody>
                    <a:bodyPr/>
                    <a:lstStyle/>
                    <a:p>
                      <a:r>
                        <a:rPr lang="en-US" sz="1200" dirty="0"/>
                        <a:t>3</a:t>
                      </a:r>
                    </a:p>
                  </a:txBody>
                  <a:tcPr/>
                </a:tc>
                <a:tc>
                  <a:txBody>
                    <a:bodyPr/>
                    <a:lstStyle/>
                    <a:p>
                      <a:endParaRPr lang="en-US" sz="1200" dirty="0"/>
                    </a:p>
                  </a:txBody>
                  <a:tcPr/>
                </a:tc>
                <a:extLst>
                  <a:ext uri="{0D108BD9-81ED-4DB2-BD59-A6C34878D82A}">
                    <a16:rowId xmlns:a16="http://schemas.microsoft.com/office/drawing/2014/main" val="150122647"/>
                  </a:ext>
                </a:extLst>
              </a:tr>
              <a:tr h="370840">
                <a:tc>
                  <a:txBody>
                    <a:bodyPr/>
                    <a:lstStyle/>
                    <a:p>
                      <a:r>
                        <a:rPr lang="en-US" sz="1200" dirty="0"/>
                        <a:t>4</a:t>
                      </a:r>
                    </a:p>
                  </a:txBody>
                  <a:tcPr/>
                </a:tc>
                <a:tc>
                  <a:txBody>
                    <a:bodyPr/>
                    <a:lstStyle/>
                    <a:p>
                      <a:endParaRPr lang="en-US" sz="1200" dirty="0"/>
                    </a:p>
                  </a:txBody>
                  <a:tcPr/>
                </a:tc>
                <a:extLst>
                  <a:ext uri="{0D108BD9-81ED-4DB2-BD59-A6C34878D82A}">
                    <a16:rowId xmlns:a16="http://schemas.microsoft.com/office/drawing/2014/main" val="3256525131"/>
                  </a:ext>
                </a:extLst>
              </a:tr>
              <a:tr h="370840">
                <a:tc>
                  <a:txBody>
                    <a:bodyPr/>
                    <a:lstStyle/>
                    <a:p>
                      <a:r>
                        <a:rPr lang="en-US" sz="1200" dirty="0"/>
                        <a:t>5</a:t>
                      </a:r>
                    </a:p>
                  </a:txBody>
                  <a:tcPr/>
                </a:tc>
                <a:tc>
                  <a:txBody>
                    <a:bodyPr/>
                    <a:lstStyle/>
                    <a:p>
                      <a:endParaRPr lang="en-US" sz="1200" dirty="0"/>
                    </a:p>
                  </a:txBody>
                  <a:tcPr/>
                </a:tc>
                <a:extLst>
                  <a:ext uri="{0D108BD9-81ED-4DB2-BD59-A6C34878D82A}">
                    <a16:rowId xmlns:a16="http://schemas.microsoft.com/office/drawing/2014/main" val="3543634996"/>
                  </a:ext>
                </a:extLst>
              </a:tr>
              <a:tr h="370840">
                <a:tc>
                  <a:txBody>
                    <a:bodyPr/>
                    <a:lstStyle/>
                    <a:p>
                      <a:r>
                        <a:rPr lang="en-US" sz="1200" dirty="0" err="1"/>
                        <a:t>etc</a:t>
                      </a:r>
                      <a:endParaRPr lang="en-US" sz="1200" dirty="0"/>
                    </a:p>
                  </a:txBody>
                  <a:tcPr/>
                </a:tc>
                <a:tc>
                  <a:txBody>
                    <a:bodyPr/>
                    <a:lstStyle/>
                    <a:p>
                      <a:endParaRPr lang="en-US" sz="1200" dirty="0"/>
                    </a:p>
                  </a:txBody>
                  <a:tcPr/>
                </a:tc>
                <a:extLst>
                  <a:ext uri="{0D108BD9-81ED-4DB2-BD59-A6C34878D82A}">
                    <a16:rowId xmlns:a16="http://schemas.microsoft.com/office/drawing/2014/main" val="481503064"/>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933700"/>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094023173"/>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84612156"/>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959315059"/>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647470874"/>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90005783"/>
                  </a:ext>
                </a:extLst>
              </a:tr>
              <a:tr h="370840">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772550803"/>
                  </a:ext>
                </a:extLst>
              </a:tr>
            </a:tbl>
          </a:graphicData>
        </a:graphic>
      </p:graphicFrame>
      <p:sp>
        <p:nvSpPr>
          <p:cNvPr id="5" name="TextBox 4">
            <a:extLst>
              <a:ext uri="{FF2B5EF4-FFF2-40B4-BE49-F238E27FC236}">
                <a16:creationId xmlns:a16="http://schemas.microsoft.com/office/drawing/2014/main" id="{FA3D281E-6809-49E9-9535-84F33E3615E3}"/>
              </a:ext>
            </a:extLst>
          </p:cNvPr>
          <p:cNvSpPr txBox="1"/>
          <p:nvPr/>
        </p:nvSpPr>
        <p:spPr>
          <a:xfrm>
            <a:off x="24804" y="875599"/>
            <a:ext cx="3036814" cy="400110"/>
          </a:xfrm>
          <a:prstGeom prst="rect">
            <a:avLst/>
          </a:prstGeom>
          <a:noFill/>
        </p:spPr>
        <p:txBody>
          <a:bodyPr wrap="square" rtlCol="0">
            <a:spAutoFit/>
          </a:bodyPr>
          <a:lstStyle/>
          <a:p>
            <a:pPr algn="ctr"/>
            <a:r>
              <a:rPr lang="en-US" sz="2000" dirty="0">
                <a:latin typeface="Arial Narrow" panose="020B0606020202030204" pitchFamily="34" charset="0"/>
              </a:rPr>
              <a:t>Prioritized Product Backlog</a:t>
            </a:r>
          </a:p>
        </p:txBody>
      </p:sp>
      <p:sp>
        <p:nvSpPr>
          <p:cNvPr id="7" name="TextBox 6">
            <a:extLst>
              <a:ext uri="{FF2B5EF4-FFF2-40B4-BE49-F238E27FC236}">
                <a16:creationId xmlns:a16="http://schemas.microsoft.com/office/drawing/2014/main" id="{83AC38DF-BCA6-412C-B351-CE86F72CEA7B}"/>
              </a:ext>
            </a:extLst>
          </p:cNvPr>
          <p:cNvSpPr txBox="1"/>
          <p:nvPr/>
        </p:nvSpPr>
        <p:spPr>
          <a:xfrm>
            <a:off x="3406672" y="1275709"/>
            <a:ext cx="3003551" cy="400110"/>
          </a:xfrm>
          <a:prstGeom prst="rect">
            <a:avLst/>
          </a:prstGeom>
          <a:noFill/>
        </p:spPr>
        <p:txBody>
          <a:bodyPr wrap="square" rtlCol="0">
            <a:spAutoFit/>
          </a:bodyPr>
          <a:lstStyle/>
          <a:p>
            <a:pPr algn="ctr"/>
            <a:r>
              <a:rPr lang="en-US" sz="2000" dirty="0">
                <a:latin typeface="Arial Narrow" panose="020B0606020202030204" pitchFamily="34" charset="0"/>
              </a:rPr>
              <a:t>Planning Increment Content</a:t>
            </a:r>
          </a:p>
        </p:txBody>
      </p:sp>
      <p:graphicFrame>
        <p:nvGraphicFramePr>
          <p:cNvPr id="8" name="Table 11">
            <a:extLst>
              <a:ext uri="{FF2B5EF4-FFF2-40B4-BE49-F238E27FC236}">
                <a16:creationId xmlns:a16="http://schemas.microsoft.com/office/drawing/2014/main" id="{65010C7C-BF88-4A20-B45C-EDC268E48857}"/>
              </a:ext>
            </a:extLst>
          </p:cNvPr>
          <p:cNvGraphicFramePr>
            <a:graphicFrameLocks noGrp="1"/>
          </p:cNvGraphicFramePr>
          <p:nvPr>
            <p:extLst>
              <p:ext uri="{D42A27DB-BD31-4B8C-83A1-F6EECF244321}">
                <p14:modId xmlns:p14="http://schemas.microsoft.com/office/powerpoint/2010/main" val="1717782239"/>
              </p:ext>
            </p:extLst>
          </p:nvPr>
        </p:nvGraphicFramePr>
        <p:xfrm>
          <a:off x="3406674" y="1668711"/>
          <a:ext cx="3003550" cy="1483360"/>
        </p:xfrm>
        <a:graphic>
          <a:graphicData uri="http://schemas.openxmlformats.org/drawingml/2006/table">
            <a:tbl>
              <a:tblPr firstRow="1" bandRow="1">
                <a:tableStyleId>{21E4AEA4-8DFA-4A89-87EB-49C32662AFE0}</a:tableStyleId>
              </a:tblPr>
              <a:tblGrid>
                <a:gridCol w="924844">
                  <a:extLst>
                    <a:ext uri="{9D8B030D-6E8A-4147-A177-3AD203B41FA5}">
                      <a16:colId xmlns:a16="http://schemas.microsoft.com/office/drawing/2014/main" val="437199439"/>
                    </a:ext>
                  </a:extLst>
                </a:gridCol>
                <a:gridCol w="2078706">
                  <a:extLst>
                    <a:ext uri="{9D8B030D-6E8A-4147-A177-3AD203B41FA5}">
                      <a16:colId xmlns:a16="http://schemas.microsoft.com/office/drawing/2014/main" val="186947173"/>
                    </a:ext>
                  </a:extLst>
                </a:gridCol>
              </a:tblGrid>
              <a:tr h="370840">
                <a:tc>
                  <a:txBody>
                    <a:bodyPr/>
                    <a:lstStyle/>
                    <a:p>
                      <a:r>
                        <a:rPr lang="en-US" sz="1200" dirty="0"/>
                        <a:t>Priority</a:t>
                      </a:r>
                    </a:p>
                  </a:txBody>
                  <a:tcPr/>
                </a:tc>
                <a:tc>
                  <a:txBody>
                    <a:bodyPr/>
                    <a:lstStyle/>
                    <a:p>
                      <a:r>
                        <a:rPr lang="en-US" sz="1200" dirty="0"/>
                        <a:t>Hi Level Requirements</a:t>
                      </a:r>
                    </a:p>
                  </a:txBody>
                  <a:tcPr/>
                </a:tc>
                <a:extLst>
                  <a:ext uri="{0D108BD9-81ED-4DB2-BD59-A6C34878D82A}">
                    <a16:rowId xmlns:a16="http://schemas.microsoft.com/office/drawing/2014/main" val="579708762"/>
                  </a:ext>
                </a:extLst>
              </a:tr>
              <a:tr h="370840">
                <a:tc>
                  <a:txBody>
                    <a:bodyPr/>
                    <a:lstStyle/>
                    <a:p>
                      <a:r>
                        <a:rPr lang="en-US" sz="1200" dirty="0"/>
                        <a:t>1</a:t>
                      </a:r>
                    </a:p>
                  </a:txBody>
                  <a:tcPr/>
                </a:tc>
                <a:tc>
                  <a:txBody>
                    <a:bodyPr/>
                    <a:lstStyle/>
                    <a:p>
                      <a:endParaRPr lang="en-US" sz="1200" dirty="0"/>
                    </a:p>
                  </a:txBody>
                  <a:tcPr/>
                </a:tc>
                <a:extLst>
                  <a:ext uri="{0D108BD9-81ED-4DB2-BD59-A6C34878D82A}">
                    <a16:rowId xmlns:a16="http://schemas.microsoft.com/office/drawing/2014/main" val="1977343634"/>
                  </a:ext>
                </a:extLst>
              </a:tr>
              <a:tr h="370840">
                <a:tc>
                  <a:txBody>
                    <a:bodyPr/>
                    <a:lstStyle/>
                    <a:p>
                      <a:r>
                        <a:rPr lang="en-US" sz="1200" dirty="0"/>
                        <a:t>2</a:t>
                      </a:r>
                    </a:p>
                  </a:txBody>
                  <a:tcPr/>
                </a:tc>
                <a:tc>
                  <a:txBody>
                    <a:bodyPr/>
                    <a:lstStyle/>
                    <a:p>
                      <a:endParaRPr lang="en-US" sz="1200" dirty="0"/>
                    </a:p>
                  </a:txBody>
                  <a:tcPr/>
                </a:tc>
                <a:extLst>
                  <a:ext uri="{0D108BD9-81ED-4DB2-BD59-A6C34878D82A}">
                    <a16:rowId xmlns:a16="http://schemas.microsoft.com/office/drawing/2014/main" val="1204224698"/>
                  </a:ext>
                </a:extLst>
              </a:tr>
              <a:tr h="370840">
                <a:tc>
                  <a:txBody>
                    <a:bodyPr/>
                    <a:lstStyle/>
                    <a:p>
                      <a:r>
                        <a:rPr lang="en-US" sz="1200" dirty="0"/>
                        <a:t>3</a:t>
                      </a:r>
                    </a:p>
                  </a:txBody>
                  <a:tcPr/>
                </a:tc>
                <a:tc>
                  <a:txBody>
                    <a:bodyPr/>
                    <a:lstStyle/>
                    <a:p>
                      <a:endParaRPr lang="en-US" sz="1200" dirty="0"/>
                    </a:p>
                  </a:txBody>
                  <a:tcPr/>
                </a:tc>
                <a:extLst>
                  <a:ext uri="{0D108BD9-81ED-4DB2-BD59-A6C34878D82A}">
                    <a16:rowId xmlns:a16="http://schemas.microsoft.com/office/drawing/2014/main" val="150122647"/>
                  </a:ext>
                </a:extLst>
              </a:tr>
            </a:tbl>
          </a:graphicData>
        </a:graphic>
      </p:graphicFrame>
      <p:sp>
        <p:nvSpPr>
          <p:cNvPr id="10" name="TextBox 9">
            <a:extLst>
              <a:ext uri="{FF2B5EF4-FFF2-40B4-BE49-F238E27FC236}">
                <a16:creationId xmlns:a16="http://schemas.microsoft.com/office/drawing/2014/main" id="{42C18AA3-7549-4223-94E6-97571EEB42FE}"/>
              </a:ext>
            </a:extLst>
          </p:cNvPr>
          <p:cNvSpPr txBox="1"/>
          <p:nvPr/>
        </p:nvSpPr>
        <p:spPr>
          <a:xfrm>
            <a:off x="3406672" y="3281637"/>
            <a:ext cx="3003551" cy="400110"/>
          </a:xfrm>
          <a:prstGeom prst="rect">
            <a:avLst/>
          </a:prstGeom>
          <a:noFill/>
        </p:spPr>
        <p:txBody>
          <a:bodyPr wrap="square" rtlCol="0">
            <a:spAutoFit/>
          </a:bodyPr>
          <a:lstStyle/>
          <a:p>
            <a:pPr algn="ctr"/>
            <a:r>
              <a:rPr lang="en-US" sz="2000" dirty="0">
                <a:latin typeface="Arial Narrow" panose="020B0606020202030204" pitchFamily="34" charset="0"/>
              </a:rPr>
              <a:t>Sprint Backlog</a:t>
            </a:r>
          </a:p>
        </p:txBody>
      </p:sp>
      <p:graphicFrame>
        <p:nvGraphicFramePr>
          <p:cNvPr id="11" name="Table 11">
            <a:extLst>
              <a:ext uri="{FF2B5EF4-FFF2-40B4-BE49-F238E27FC236}">
                <a16:creationId xmlns:a16="http://schemas.microsoft.com/office/drawing/2014/main" id="{5F1D2EDA-BAEF-4607-A4E0-A2A1525D3B07}"/>
              </a:ext>
            </a:extLst>
          </p:cNvPr>
          <p:cNvGraphicFramePr>
            <a:graphicFrameLocks noGrp="1"/>
          </p:cNvGraphicFramePr>
          <p:nvPr>
            <p:extLst>
              <p:ext uri="{D42A27DB-BD31-4B8C-83A1-F6EECF244321}">
                <p14:modId xmlns:p14="http://schemas.microsoft.com/office/powerpoint/2010/main" val="2190242721"/>
              </p:ext>
            </p:extLst>
          </p:nvPr>
        </p:nvGraphicFramePr>
        <p:xfrm>
          <a:off x="3406674" y="3667450"/>
          <a:ext cx="3003550" cy="2306320"/>
        </p:xfrm>
        <a:graphic>
          <a:graphicData uri="http://schemas.openxmlformats.org/drawingml/2006/table">
            <a:tbl>
              <a:tblPr firstRow="1" bandRow="1">
                <a:tableStyleId>{21E4AEA4-8DFA-4A89-87EB-49C32662AFE0}</a:tableStyleId>
              </a:tblPr>
              <a:tblGrid>
                <a:gridCol w="924844">
                  <a:extLst>
                    <a:ext uri="{9D8B030D-6E8A-4147-A177-3AD203B41FA5}">
                      <a16:colId xmlns:a16="http://schemas.microsoft.com/office/drawing/2014/main" val="437199439"/>
                    </a:ext>
                  </a:extLst>
                </a:gridCol>
                <a:gridCol w="2078706">
                  <a:extLst>
                    <a:ext uri="{9D8B030D-6E8A-4147-A177-3AD203B41FA5}">
                      <a16:colId xmlns:a16="http://schemas.microsoft.com/office/drawing/2014/main" val="186947173"/>
                    </a:ext>
                  </a:extLst>
                </a:gridCol>
              </a:tblGrid>
              <a:tr h="370840">
                <a:tc>
                  <a:txBody>
                    <a:bodyPr/>
                    <a:lstStyle/>
                    <a:p>
                      <a:r>
                        <a:rPr lang="en-US" sz="1200" dirty="0"/>
                        <a:t>Hi Level Requirement Priority</a:t>
                      </a:r>
                    </a:p>
                  </a:txBody>
                  <a:tcPr/>
                </a:tc>
                <a:tc>
                  <a:txBody>
                    <a:bodyPr/>
                    <a:lstStyle/>
                    <a:p>
                      <a:r>
                        <a:rPr lang="en-US" sz="1200" dirty="0"/>
                        <a:t>Decomposed/ Detailed Requirements</a:t>
                      </a:r>
                    </a:p>
                  </a:txBody>
                  <a:tcPr/>
                </a:tc>
                <a:extLst>
                  <a:ext uri="{0D108BD9-81ED-4DB2-BD59-A6C34878D82A}">
                    <a16:rowId xmlns:a16="http://schemas.microsoft.com/office/drawing/2014/main" val="579708762"/>
                  </a:ext>
                </a:extLst>
              </a:tr>
              <a:tr h="370840">
                <a:tc>
                  <a:txBody>
                    <a:bodyPr/>
                    <a:lstStyle/>
                    <a:p>
                      <a:r>
                        <a:rPr lang="en-US" sz="1200" dirty="0"/>
                        <a:t>1</a:t>
                      </a:r>
                    </a:p>
                  </a:txBody>
                  <a:tcPr/>
                </a:tc>
                <a:tc>
                  <a:txBody>
                    <a:bodyPr/>
                    <a:lstStyle/>
                    <a:p>
                      <a:r>
                        <a:rPr lang="en-US" sz="1200" dirty="0"/>
                        <a:t>1a</a:t>
                      </a:r>
                    </a:p>
                  </a:txBody>
                  <a:tcPr/>
                </a:tc>
                <a:extLst>
                  <a:ext uri="{0D108BD9-81ED-4DB2-BD59-A6C34878D82A}">
                    <a16:rowId xmlns:a16="http://schemas.microsoft.com/office/drawing/2014/main" val="1977343634"/>
                  </a:ext>
                </a:extLst>
              </a:tr>
              <a:tr h="370840">
                <a:tc>
                  <a:txBody>
                    <a:bodyPr/>
                    <a:lstStyle/>
                    <a:p>
                      <a:endParaRPr lang="en-US" sz="1200" dirty="0"/>
                    </a:p>
                  </a:txBody>
                  <a:tcPr/>
                </a:tc>
                <a:tc>
                  <a:txBody>
                    <a:bodyPr/>
                    <a:lstStyle/>
                    <a:p>
                      <a:r>
                        <a:rPr lang="en-US" sz="1200" dirty="0"/>
                        <a:t>1b</a:t>
                      </a:r>
                    </a:p>
                  </a:txBody>
                  <a:tcPr/>
                </a:tc>
                <a:extLst>
                  <a:ext uri="{0D108BD9-81ED-4DB2-BD59-A6C34878D82A}">
                    <a16:rowId xmlns:a16="http://schemas.microsoft.com/office/drawing/2014/main" val="1463224102"/>
                  </a:ext>
                </a:extLst>
              </a:tr>
              <a:tr h="370840">
                <a:tc>
                  <a:txBody>
                    <a:bodyPr/>
                    <a:lstStyle/>
                    <a:p>
                      <a:endParaRPr lang="en-US" sz="1200" dirty="0"/>
                    </a:p>
                  </a:txBody>
                  <a:tcPr/>
                </a:tc>
                <a:tc>
                  <a:txBody>
                    <a:bodyPr/>
                    <a:lstStyle/>
                    <a:p>
                      <a:r>
                        <a:rPr lang="en-US" sz="1200" dirty="0"/>
                        <a:t>1c</a:t>
                      </a:r>
                    </a:p>
                  </a:txBody>
                  <a:tcPr/>
                </a:tc>
                <a:extLst>
                  <a:ext uri="{0D108BD9-81ED-4DB2-BD59-A6C34878D82A}">
                    <a16:rowId xmlns:a16="http://schemas.microsoft.com/office/drawing/2014/main" val="1362386500"/>
                  </a:ext>
                </a:extLst>
              </a:tr>
              <a:tr h="370840">
                <a:tc>
                  <a:txBody>
                    <a:bodyPr/>
                    <a:lstStyle/>
                    <a:p>
                      <a:r>
                        <a:rPr lang="en-US" sz="1200" dirty="0"/>
                        <a:t>2</a:t>
                      </a:r>
                    </a:p>
                  </a:txBody>
                  <a:tcPr/>
                </a:tc>
                <a:tc>
                  <a:txBody>
                    <a:bodyPr/>
                    <a:lstStyle/>
                    <a:p>
                      <a:r>
                        <a:rPr lang="en-US" sz="1200" dirty="0"/>
                        <a:t>2a</a:t>
                      </a:r>
                    </a:p>
                  </a:txBody>
                  <a:tcPr/>
                </a:tc>
                <a:extLst>
                  <a:ext uri="{0D108BD9-81ED-4DB2-BD59-A6C34878D82A}">
                    <a16:rowId xmlns:a16="http://schemas.microsoft.com/office/drawing/2014/main" val="3631894267"/>
                  </a:ext>
                </a:extLst>
              </a:tr>
            </a:tbl>
          </a:graphicData>
        </a:graphic>
      </p:graphicFrame>
      <p:sp>
        <p:nvSpPr>
          <p:cNvPr id="14" name="Rectangle 13">
            <a:extLst>
              <a:ext uri="{FF2B5EF4-FFF2-40B4-BE49-F238E27FC236}">
                <a16:creationId xmlns:a16="http://schemas.microsoft.com/office/drawing/2014/main" id="{23099DED-84BC-4A89-8333-79764F0B9C04}"/>
              </a:ext>
            </a:extLst>
          </p:cNvPr>
          <p:cNvSpPr/>
          <p:nvPr/>
        </p:nvSpPr>
        <p:spPr>
          <a:xfrm>
            <a:off x="7038249" y="3693418"/>
            <a:ext cx="1500407" cy="1465750"/>
          </a:xfrm>
          <a:prstGeom prst="rect">
            <a:avLst/>
          </a:prstGeom>
          <a:noFill/>
        </p:spPr>
        <p:txBody>
          <a:bodyPr wrap="non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Design </a:t>
            </a:r>
            <a:r>
              <a:rPr lang="en-US" sz="5400" b="1" cap="none" spc="0" dirty="0" err="1">
                <a:ln/>
                <a:solidFill>
                  <a:srgbClr val="00B050"/>
                </a:solidFill>
                <a:effectLst/>
              </a:rPr>
              <a:t>Design</a:t>
            </a:r>
            <a:r>
              <a:rPr lang="en-US" sz="5400" b="1" cap="none" spc="0" dirty="0">
                <a:ln/>
                <a:solidFill>
                  <a:schemeClr val="accent3"/>
                </a:solidFill>
                <a:effectLst/>
              </a:rPr>
              <a:t> </a:t>
            </a:r>
            <a:r>
              <a:rPr lang="en-US" sz="5400" b="1" cap="none" spc="0" dirty="0">
                <a:ln/>
                <a:solidFill>
                  <a:srgbClr val="00B050"/>
                </a:solidFill>
                <a:effectLst/>
              </a:rPr>
              <a:t>Verification</a:t>
            </a:r>
            <a:r>
              <a:rPr lang="en-US" sz="5400" b="1" cap="none" spc="0" dirty="0">
                <a:ln/>
                <a:solidFill>
                  <a:schemeClr val="accent3"/>
                </a:solidFill>
                <a:effectLst/>
              </a:rPr>
              <a:t> Develop </a:t>
            </a:r>
            <a:r>
              <a:rPr lang="en-US" sz="5400" b="1" cap="none" spc="0" dirty="0">
                <a:ln/>
                <a:solidFill>
                  <a:srgbClr val="00B050"/>
                </a:solidFill>
                <a:effectLst/>
              </a:rPr>
              <a:t>Implementation</a:t>
            </a:r>
            <a:r>
              <a:rPr lang="en-US" sz="5400" b="1" cap="none" spc="0" dirty="0">
                <a:ln/>
                <a:solidFill>
                  <a:schemeClr val="accent3"/>
                </a:solidFill>
                <a:effectLst/>
              </a:rPr>
              <a:t> </a:t>
            </a:r>
            <a:r>
              <a:rPr lang="en-US" sz="5400" b="1" cap="none" spc="0" dirty="0">
                <a:ln/>
                <a:solidFill>
                  <a:srgbClr val="00B050"/>
                </a:solidFill>
                <a:effectLst/>
              </a:rPr>
              <a:t>Verification</a:t>
            </a:r>
            <a:r>
              <a:rPr lang="en-US" sz="5400" b="1" cap="none" spc="0" dirty="0">
                <a:ln/>
                <a:solidFill>
                  <a:schemeClr val="accent3"/>
                </a:solidFill>
                <a:effectLst/>
              </a:rPr>
              <a:t> </a:t>
            </a:r>
          </a:p>
        </p:txBody>
      </p:sp>
      <p:sp>
        <p:nvSpPr>
          <p:cNvPr id="15" name="TextBox 14">
            <a:extLst>
              <a:ext uri="{FF2B5EF4-FFF2-40B4-BE49-F238E27FC236}">
                <a16:creationId xmlns:a16="http://schemas.microsoft.com/office/drawing/2014/main" id="{CE906744-6D02-469A-AA17-E6B61D67AA2A}"/>
              </a:ext>
            </a:extLst>
          </p:cNvPr>
          <p:cNvSpPr txBox="1"/>
          <p:nvPr/>
        </p:nvSpPr>
        <p:spPr>
          <a:xfrm>
            <a:off x="6263660" y="3197699"/>
            <a:ext cx="2818701" cy="461665"/>
          </a:xfrm>
          <a:prstGeom prst="rect">
            <a:avLst/>
          </a:prstGeom>
          <a:noFill/>
        </p:spPr>
        <p:txBody>
          <a:bodyPr wrap="square" rtlCol="0">
            <a:spAutoFit/>
          </a:bodyPr>
          <a:lstStyle/>
          <a:p>
            <a:pPr algn="ctr"/>
            <a:r>
              <a:rPr lang="en-US" sz="2400" dirty="0"/>
              <a:t>Sprint</a:t>
            </a:r>
          </a:p>
        </p:txBody>
      </p:sp>
      <p:sp>
        <p:nvSpPr>
          <p:cNvPr id="16" name="Arrow: Curved Left 15">
            <a:extLst>
              <a:ext uri="{FF2B5EF4-FFF2-40B4-BE49-F238E27FC236}">
                <a16:creationId xmlns:a16="http://schemas.microsoft.com/office/drawing/2014/main" id="{868C84A8-D232-41FA-BD03-8E75A4939538}"/>
              </a:ext>
            </a:extLst>
          </p:cNvPr>
          <p:cNvSpPr/>
          <p:nvPr/>
        </p:nvSpPr>
        <p:spPr bwMode="auto">
          <a:xfrm flipH="1">
            <a:off x="3300609" y="2136053"/>
            <a:ext cx="866568" cy="2735049"/>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8DF4D466-EAB5-432E-A32F-3B037F7E895C}"/>
              </a:ext>
            </a:extLst>
          </p:cNvPr>
          <p:cNvSpPr/>
          <p:nvPr/>
        </p:nvSpPr>
        <p:spPr>
          <a:xfrm rot="17454122">
            <a:off x="9299212" y="2212580"/>
            <a:ext cx="2407681" cy="2450024"/>
          </a:xfrm>
          <a:prstGeom prst="rect">
            <a:avLst/>
          </a:prstGeom>
          <a:noFill/>
        </p:spPr>
        <p:txBody>
          <a:bodyPr wrap="none" lIns="91440" tIns="45720" rIns="91440" bIns="45720">
            <a:prstTxWarp prst="textCirc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Integration   </a:t>
            </a:r>
            <a:r>
              <a:rPr lang="en-US" sz="5400" b="1" dirty="0" err="1">
                <a:ln/>
                <a:solidFill>
                  <a:srgbClr val="00B050"/>
                </a:solidFill>
              </a:rPr>
              <a:t>Integration</a:t>
            </a:r>
            <a:r>
              <a:rPr lang="en-US" sz="5400" b="1" dirty="0">
                <a:ln/>
                <a:solidFill>
                  <a:srgbClr val="00B050"/>
                </a:solidFill>
              </a:rPr>
              <a:t> V</a:t>
            </a:r>
            <a:r>
              <a:rPr lang="en-US" sz="5400" b="1" cap="none" spc="0" dirty="0">
                <a:ln/>
                <a:solidFill>
                  <a:srgbClr val="00B050"/>
                </a:solidFill>
                <a:effectLst/>
              </a:rPr>
              <a:t>erification</a:t>
            </a:r>
            <a:r>
              <a:rPr lang="en-US" sz="5400" b="1" cap="none" spc="0" dirty="0">
                <a:ln/>
                <a:solidFill>
                  <a:schemeClr val="accent3"/>
                </a:solidFill>
                <a:effectLst/>
              </a:rPr>
              <a:t> </a:t>
            </a:r>
          </a:p>
        </p:txBody>
      </p:sp>
      <p:sp>
        <p:nvSpPr>
          <p:cNvPr id="20" name="TextBox 19">
            <a:extLst>
              <a:ext uri="{FF2B5EF4-FFF2-40B4-BE49-F238E27FC236}">
                <a16:creationId xmlns:a16="http://schemas.microsoft.com/office/drawing/2014/main" id="{34D6B78C-6476-48A7-ADE4-45FCCE3F1AC1}"/>
              </a:ext>
            </a:extLst>
          </p:cNvPr>
          <p:cNvSpPr txBox="1"/>
          <p:nvPr/>
        </p:nvSpPr>
        <p:spPr>
          <a:xfrm>
            <a:off x="9125689" y="1600471"/>
            <a:ext cx="2818701" cy="461665"/>
          </a:xfrm>
          <a:prstGeom prst="rect">
            <a:avLst/>
          </a:prstGeom>
          <a:noFill/>
        </p:spPr>
        <p:txBody>
          <a:bodyPr wrap="square" rtlCol="0">
            <a:spAutoFit/>
          </a:bodyPr>
          <a:lstStyle/>
          <a:p>
            <a:pPr algn="ctr"/>
            <a:r>
              <a:rPr lang="en-US" sz="2400" dirty="0"/>
              <a:t>Planning Increment</a:t>
            </a:r>
          </a:p>
        </p:txBody>
      </p:sp>
      <p:sp>
        <p:nvSpPr>
          <p:cNvPr id="22" name="Arrow: Right 21">
            <a:extLst>
              <a:ext uri="{FF2B5EF4-FFF2-40B4-BE49-F238E27FC236}">
                <a16:creationId xmlns:a16="http://schemas.microsoft.com/office/drawing/2014/main" id="{7C121126-FF73-4D24-962B-F16A79448548}"/>
              </a:ext>
            </a:extLst>
          </p:cNvPr>
          <p:cNvSpPr/>
          <p:nvPr/>
        </p:nvSpPr>
        <p:spPr bwMode="auto">
          <a:xfrm>
            <a:off x="5745212" y="3236009"/>
            <a:ext cx="1373367" cy="4616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Arrow: Right 22">
            <a:extLst>
              <a:ext uri="{FF2B5EF4-FFF2-40B4-BE49-F238E27FC236}">
                <a16:creationId xmlns:a16="http://schemas.microsoft.com/office/drawing/2014/main" id="{82497878-F231-4BA1-9727-258A217CC2B3}"/>
              </a:ext>
            </a:extLst>
          </p:cNvPr>
          <p:cNvSpPr/>
          <p:nvPr/>
        </p:nvSpPr>
        <p:spPr bwMode="auto">
          <a:xfrm>
            <a:off x="6679035" y="1628164"/>
            <a:ext cx="2407640" cy="4616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7" name="Arrow: Curved Left 26">
            <a:extLst>
              <a:ext uri="{FF2B5EF4-FFF2-40B4-BE49-F238E27FC236}">
                <a16:creationId xmlns:a16="http://schemas.microsoft.com/office/drawing/2014/main" id="{9009CA78-18BF-447A-8AF3-60ACC2E54F38}"/>
              </a:ext>
            </a:extLst>
          </p:cNvPr>
          <p:cNvSpPr/>
          <p:nvPr/>
        </p:nvSpPr>
        <p:spPr bwMode="auto">
          <a:xfrm rot="15915321" flipH="1" flipV="1">
            <a:off x="7539535" y="4211955"/>
            <a:ext cx="467772" cy="1077138"/>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Arrow: Curved Left 28">
            <a:extLst>
              <a:ext uri="{FF2B5EF4-FFF2-40B4-BE49-F238E27FC236}">
                <a16:creationId xmlns:a16="http://schemas.microsoft.com/office/drawing/2014/main" id="{D222656D-B744-4820-B738-6DA58F97BA04}"/>
              </a:ext>
            </a:extLst>
          </p:cNvPr>
          <p:cNvSpPr/>
          <p:nvPr/>
        </p:nvSpPr>
        <p:spPr bwMode="auto">
          <a:xfrm rot="15915321">
            <a:off x="7531563" y="3600146"/>
            <a:ext cx="480955" cy="1120721"/>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Arrow: Curved Left 29">
            <a:extLst>
              <a:ext uri="{FF2B5EF4-FFF2-40B4-BE49-F238E27FC236}">
                <a16:creationId xmlns:a16="http://schemas.microsoft.com/office/drawing/2014/main" id="{AE41F136-58C7-44C7-8206-A9D639E50CC5}"/>
              </a:ext>
            </a:extLst>
          </p:cNvPr>
          <p:cNvSpPr/>
          <p:nvPr/>
        </p:nvSpPr>
        <p:spPr bwMode="auto">
          <a:xfrm rot="15915321" flipH="1" flipV="1">
            <a:off x="10086062" y="2936235"/>
            <a:ext cx="939635" cy="2136394"/>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Arrow: Curved Left 30">
            <a:extLst>
              <a:ext uri="{FF2B5EF4-FFF2-40B4-BE49-F238E27FC236}">
                <a16:creationId xmlns:a16="http://schemas.microsoft.com/office/drawing/2014/main" id="{CE9F6471-95AD-4ED9-9456-47ECBEB79890}"/>
              </a:ext>
            </a:extLst>
          </p:cNvPr>
          <p:cNvSpPr/>
          <p:nvPr/>
        </p:nvSpPr>
        <p:spPr bwMode="auto">
          <a:xfrm rot="15915321">
            <a:off x="10059573" y="1907663"/>
            <a:ext cx="912732" cy="2137164"/>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2" name="Arrow: Right 31">
            <a:extLst>
              <a:ext uri="{FF2B5EF4-FFF2-40B4-BE49-F238E27FC236}">
                <a16:creationId xmlns:a16="http://schemas.microsoft.com/office/drawing/2014/main" id="{3D30AD18-3954-4892-8BF6-1B6920BFD492}"/>
              </a:ext>
            </a:extLst>
          </p:cNvPr>
          <p:cNvSpPr/>
          <p:nvPr/>
        </p:nvSpPr>
        <p:spPr bwMode="auto">
          <a:xfrm>
            <a:off x="3065962" y="839907"/>
            <a:ext cx="5538196" cy="4616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Rectangle 35">
            <a:extLst>
              <a:ext uri="{FF2B5EF4-FFF2-40B4-BE49-F238E27FC236}">
                <a16:creationId xmlns:a16="http://schemas.microsoft.com/office/drawing/2014/main" id="{04ADE172-42D0-4E07-BE97-E95B5F9E3977}"/>
              </a:ext>
            </a:extLst>
          </p:cNvPr>
          <p:cNvSpPr/>
          <p:nvPr/>
        </p:nvSpPr>
        <p:spPr>
          <a:xfrm>
            <a:off x="8604158" y="897346"/>
            <a:ext cx="3587842" cy="400110"/>
          </a:xfrm>
          <a:prstGeom prst="rect">
            <a:avLst/>
          </a:prstGeom>
          <a:noFill/>
        </p:spPr>
        <p:txBody>
          <a:bodyPr wrap="none" lIns="91440" tIns="45720" rIns="91440" bIns="45720">
            <a:spAutoFit/>
          </a:bodyPr>
          <a:lstStyle/>
          <a:p>
            <a:pPr algn="ctr"/>
            <a:r>
              <a:rPr lang="en-US" sz="2000" b="1" dirty="0">
                <a:ln/>
                <a:solidFill>
                  <a:srgbClr val="00B050"/>
                </a:solidFill>
              </a:rPr>
              <a:t>Product Results Validation</a:t>
            </a:r>
          </a:p>
        </p:txBody>
      </p:sp>
      <p:sp>
        <p:nvSpPr>
          <p:cNvPr id="48" name="Arrow: Bent 47">
            <a:extLst>
              <a:ext uri="{FF2B5EF4-FFF2-40B4-BE49-F238E27FC236}">
                <a16:creationId xmlns:a16="http://schemas.microsoft.com/office/drawing/2014/main" id="{A1108EA9-A72A-4420-AF7D-648152E47BA6}"/>
              </a:ext>
            </a:extLst>
          </p:cNvPr>
          <p:cNvSpPr/>
          <p:nvPr/>
        </p:nvSpPr>
        <p:spPr bwMode="auto">
          <a:xfrm rot="19895929" flipH="1" flipV="1">
            <a:off x="6268215" y="5367030"/>
            <a:ext cx="1122342" cy="293460"/>
          </a:xfrm>
          <a:prstGeom prst="bentArrow">
            <a:avLst>
              <a:gd name="adj1" fmla="val 25000"/>
              <a:gd name="adj2" fmla="val 26503"/>
              <a:gd name="adj3" fmla="val 25000"/>
              <a:gd name="adj4" fmla="val 8599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Arrow: Bent 48">
            <a:extLst>
              <a:ext uri="{FF2B5EF4-FFF2-40B4-BE49-F238E27FC236}">
                <a16:creationId xmlns:a16="http://schemas.microsoft.com/office/drawing/2014/main" id="{1C3E4353-648D-4587-A4CF-7AC0EFDC52DC}"/>
              </a:ext>
            </a:extLst>
          </p:cNvPr>
          <p:cNvSpPr/>
          <p:nvPr/>
        </p:nvSpPr>
        <p:spPr bwMode="auto">
          <a:xfrm flipH="1" flipV="1">
            <a:off x="2345741" y="4786765"/>
            <a:ext cx="8810968" cy="1801970"/>
          </a:xfrm>
          <a:prstGeom prst="bentArrow">
            <a:avLst>
              <a:gd name="adj1" fmla="val 17383"/>
              <a:gd name="adj2" fmla="val 22080"/>
              <a:gd name="adj3" fmla="val 31983"/>
              <a:gd name="adj4" fmla="val 43874"/>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Arrow: Bent 49">
            <a:extLst>
              <a:ext uri="{FF2B5EF4-FFF2-40B4-BE49-F238E27FC236}">
                <a16:creationId xmlns:a16="http://schemas.microsoft.com/office/drawing/2014/main" id="{FCB9F740-31D4-458D-9891-BFE5B95115AE}"/>
              </a:ext>
            </a:extLst>
          </p:cNvPr>
          <p:cNvSpPr/>
          <p:nvPr/>
        </p:nvSpPr>
        <p:spPr bwMode="auto">
          <a:xfrm rot="19121318" flipV="1">
            <a:off x="6294228" y="4408528"/>
            <a:ext cx="652706" cy="304935"/>
          </a:xfrm>
          <a:prstGeom prst="bentArrow">
            <a:avLst>
              <a:gd name="adj1" fmla="val 25000"/>
              <a:gd name="adj2" fmla="val 26503"/>
              <a:gd name="adj3" fmla="val 25000"/>
              <a:gd name="adj4" fmla="val 8599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Arrow: Bent 50">
            <a:extLst>
              <a:ext uri="{FF2B5EF4-FFF2-40B4-BE49-F238E27FC236}">
                <a16:creationId xmlns:a16="http://schemas.microsoft.com/office/drawing/2014/main" id="{F7EFAFDA-27ED-4F60-9311-5E8B7B6376DA}"/>
              </a:ext>
            </a:extLst>
          </p:cNvPr>
          <p:cNvSpPr/>
          <p:nvPr/>
        </p:nvSpPr>
        <p:spPr bwMode="auto">
          <a:xfrm rot="19538855" flipV="1">
            <a:off x="8238319" y="4731991"/>
            <a:ext cx="1434232" cy="305566"/>
          </a:xfrm>
          <a:prstGeom prst="bentArrow">
            <a:avLst>
              <a:gd name="adj1" fmla="val 25000"/>
              <a:gd name="adj2" fmla="val 26503"/>
              <a:gd name="adj3" fmla="val 25000"/>
              <a:gd name="adj4" fmla="val 8599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2" name="Arrow: Right 51">
            <a:extLst>
              <a:ext uri="{FF2B5EF4-FFF2-40B4-BE49-F238E27FC236}">
                <a16:creationId xmlns:a16="http://schemas.microsoft.com/office/drawing/2014/main" id="{DB6197F1-98D9-43FB-BF20-BB318A82097A}"/>
              </a:ext>
            </a:extLst>
          </p:cNvPr>
          <p:cNvSpPr/>
          <p:nvPr/>
        </p:nvSpPr>
        <p:spPr bwMode="auto">
          <a:xfrm>
            <a:off x="3100632" y="1971389"/>
            <a:ext cx="309678" cy="4616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Arrow: Right 27">
            <a:extLst>
              <a:ext uri="{FF2B5EF4-FFF2-40B4-BE49-F238E27FC236}">
                <a16:creationId xmlns:a16="http://schemas.microsoft.com/office/drawing/2014/main" id="{961E61A9-B962-4A3C-98B3-422A3EA75BF8}"/>
              </a:ext>
            </a:extLst>
          </p:cNvPr>
          <p:cNvSpPr/>
          <p:nvPr/>
        </p:nvSpPr>
        <p:spPr bwMode="auto">
          <a:xfrm>
            <a:off x="7512871" y="2619051"/>
            <a:ext cx="1373367" cy="4616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7065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8E72A0-EECE-4893-BA5F-1036E467A5ED}"/>
              </a:ext>
            </a:extLst>
          </p:cNvPr>
          <p:cNvSpPr>
            <a:spLocks noGrp="1"/>
          </p:cNvSpPr>
          <p:nvPr>
            <p:ph sz="quarter" idx="1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b="1" dirty="0"/>
              <a:t>V&amp;V and Autonomous Systems</a:t>
            </a:r>
          </a:p>
        </p:txBody>
      </p:sp>
      <p:sp>
        <p:nvSpPr>
          <p:cNvPr id="3" name="Title 2">
            <a:extLst>
              <a:ext uri="{FF2B5EF4-FFF2-40B4-BE49-F238E27FC236}">
                <a16:creationId xmlns:a16="http://schemas.microsoft.com/office/drawing/2014/main" id="{BDA4FB9A-C4A8-4D48-BC23-5FF99751FB90}"/>
              </a:ext>
            </a:extLst>
          </p:cNvPr>
          <p:cNvSpPr>
            <a:spLocks noGrp="1"/>
          </p:cNvSpPr>
          <p:nvPr>
            <p:ph type="title"/>
          </p:nvPr>
        </p:nvSpPr>
        <p:spPr/>
        <p:txBody>
          <a:bodyPr/>
          <a:lstStyle/>
          <a:p>
            <a:endParaRPr lang="en-US" dirty="0"/>
          </a:p>
        </p:txBody>
      </p:sp>
      <p:sp>
        <p:nvSpPr>
          <p:cNvPr id="4" name="Slide Number Placeholder 1">
            <a:extLst>
              <a:ext uri="{FF2B5EF4-FFF2-40B4-BE49-F238E27FC236}">
                <a16:creationId xmlns:a16="http://schemas.microsoft.com/office/drawing/2014/main" id="{1CD60289-449B-4CDC-A79E-1F9B94E09B0A}"/>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51</a:t>
            </a:fld>
            <a:endParaRPr lang="en-US" sz="1400" dirty="0"/>
          </a:p>
        </p:txBody>
      </p:sp>
    </p:spTree>
    <p:extLst>
      <p:ext uri="{BB962C8B-B14F-4D97-AF65-F5344CB8AC3E}">
        <p14:creationId xmlns:p14="http://schemas.microsoft.com/office/powerpoint/2010/main" val="3204637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F0FD5-5B43-47DF-9E8B-FC5EB353CC6D}"/>
              </a:ext>
            </a:extLst>
          </p:cNvPr>
          <p:cNvSpPr>
            <a:spLocks noGrp="1"/>
          </p:cNvSpPr>
          <p:nvPr>
            <p:ph sz="quarter" idx="11"/>
          </p:nvPr>
        </p:nvSpPr>
        <p:spPr>
          <a:xfrm>
            <a:off x="109057" y="891381"/>
            <a:ext cx="3631269" cy="5075237"/>
          </a:xfrm>
        </p:spPr>
        <p:txBody>
          <a:bodyPr/>
          <a:lstStyle/>
          <a:p>
            <a:r>
              <a:rPr lang="en-US" sz="1800" dirty="0">
                <a:solidFill>
                  <a:srgbClr val="002060"/>
                </a:solidFill>
              </a:rPr>
              <a:t>Challenges for V&amp;V of Autonomous Systems [Gross, 2016]</a:t>
            </a:r>
          </a:p>
          <a:p>
            <a:pPr lvl="1"/>
            <a:r>
              <a:rPr lang="en-US" sz="1400" dirty="0">
                <a:solidFill>
                  <a:srgbClr val="002060"/>
                </a:solidFill>
              </a:rPr>
              <a:t>State-space explosion</a:t>
            </a:r>
          </a:p>
          <a:p>
            <a:pPr lvl="1"/>
            <a:r>
              <a:rPr lang="en-US" sz="1400" dirty="0">
                <a:solidFill>
                  <a:srgbClr val="002060"/>
                </a:solidFill>
              </a:rPr>
              <a:t>Unpredictable environments</a:t>
            </a:r>
          </a:p>
          <a:p>
            <a:pPr lvl="1"/>
            <a:r>
              <a:rPr lang="en-US" sz="1400" dirty="0">
                <a:solidFill>
                  <a:srgbClr val="002060"/>
                </a:solidFill>
              </a:rPr>
              <a:t>Emergent behavior</a:t>
            </a:r>
          </a:p>
          <a:p>
            <a:pPr lvl="1"/>
            <a:r>
              <a:rPr lang="en-US" sz="1400" dirty="0">
                <a:solidFill>
                  <a:srgbClr val="002060"/>
                </a:solidFill>
              </a:rPr>
              <a:t>Human-machine communication</a:t>
            </a:r>
          </a:p>
          <a:p>
            <a:r>
              <a:rPr lang="en-US" sz="1800" dirty="0">
                <a:solidFill>
                  <a:srgbClr val="002060"/>
                </a:solidFill>
              </a:rPr>
              <a:t>“…autonomous agents change at run-time given that they are constantly learning and making decisions in undefined environments.” [Falco, 2021]</a:t>
            </a:r>
          </a:p>
          <a:p>
            <a:r>
              <a:rPr lang="en-US" sz="1800" dirty="0">
                <a:solidFill>
                  <a:srgbClr val="002060"/>
                </a:solidFill>
              </a:rPr>
              <a:t>Stress Testing Evaluation Framework – leverages and expands concepts of Fault Tree analysis; see also Failure Modes and Effects Analysis (FMEA) [DOD, 1949]</a:t>
            </a:r>
          </a:p>
          <a:p>
            <a:r>
              <a:rPr lang="en-US" sz="1800" dirty="0">
                <a:solidFill>
                  <a:srgbClr val="002060"/>
                </a:solidFill>
              </a:rPr>
              <a:t>Applied to every autonomous agent within a system</a:t>
            </a:r>
          </a:p>
          <a:p>
            <a:endParaRPr lang="en-US" sz="1800" dirty="0">
              <a:solidFill>
                <a:srgbClr val="C00000"/>
              </a:solidFill>
            </a:endParaRPr>
          </a:p>
        </p:txBody>
      </p:sp>
      <p:sp>
        <p:nvSpPr>
          <p:cNvPr id="3" name="Title 2">
            <a:extLst>
              <a:ext uri="{FF2B5EF4-FFF2-40B4-BE49-F238E27FC236}">
                <a16:creationId xmlns:a16="http://schemas.microsoft.com/office/drawing/2014/main" id="{4EF4E6B1-BE3A-4D7C-BC1B-A0BEFD05F14F}"/>
              </a:ext>
            </a:extLst>
          </p:cNvPr>
          <p:cNvSpPr>
            <a:spLocks noGrp="1"/>
          </p:cNvSpPr>
          <p:nvPr>
            <p:ph type="title"/>
          </p:nvPr>
        </p:nvSpPr>
        <p:spPr/>
        <p:txBody>
          <a:bodyPr/>
          <a:lstStyle/>
          <a:p>
            <a:r>
              <a:rPr lang="en-US" dirty="0"/>
              <a:t>V&amp;V of M&amp;S Modeling Autonomous Systems</a:t>
            </a:r>
            <a:br>
              <a:rPr lang="en-US" dirty="0"/>
            </a:br>
            <a:r>
              <a:rPr lang="en-US" dirty="0"/>
              <a:t>Overview</a:t>
            </a:r>
          </a:p>
        </p:txBody>
      </p:sp>
      <p:sp>
        <p:nvSpPr>
          <p:cNvPr id="7" name="Slide Number Placeholder 1">
            <a:extLst>
              <a:ext uri="{FF2B5EF4-FFF2-40B4-BE49-F238E27FC236}">
                <a16:creationId xmlns:a16="http://schemas.microsoft.com/office/drawing/2014/main" id="{AC7D6720-CB1E-4F45-80A6-E62A928C95CD}"/>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52</a:t>
            </a:fld>
            <a:endParaRPr lang="en-US" sz="1400" dirty="0"/>
          </a:p>
        </p:txBody>
      </p:sp>
      <p:sp>
        <p:nvSpPr>
          <p:cNvPr id="9" name="TextBox 8">
            <a:extLst>
              <a:ext uri="{FF2B5EF4-FFF2-40B4-BE49-F238E27FC236}">
                <a16:creationId xmlns:a16="http://schemas.microsoft.com/office/drawing/2014/main" id="{101B299B-D0BC-42E3-A8FB-63450DE7C202}"/>
              </a:ext>
            </a:extLst>
          </p:cNvPr>
          <p:cNvSpPr txBox="1"/>
          <p:nvPr/>
        </p:nvSpPr>
        <p:spPr>
          <a:xfrm>
            <a:off x="10923053" y="5498004"/>
            <a:ext cx="1268947" cy="307777"/>
          </a:xfrm>
          <a:prstGeom prst="rect">
            <a:avLst/>
          </a:prstGeom>
          <a:noFill/>
        </p:spPr>
        <p:txBody>
          <a:bodyPr wrap="square">
            <a:spAutoFit/>
          </a:bodyPr>
          <a:lstStyle/>
          <a:p>
            <a:r>
              <a:rPr lang="en-US" sz="1400" dirty="0"/>
              <a:t>[Falco, 2021]</a:t>
            </a:r>
          </a:p>
        </p:txBody>
      </p:sp>
      <p:grpSp>
        <p:nvGrpSpPr>
          <p:cNvPr id="12" name="Group 11">
            <a:extLst>
              <a:ext uri="{FF2B5EF4-FFF2-40B4-BE49-F238E27FC236}">
                <a16:creationId xmlns:a16="http://schemas.microsoft.com/office/drawing/2014/main" id="{3785E116-37A8-4FD7-B863-A2B8734BCB5C}"/>
              </a:ext>
            </a:extLst>
          </p:cNvPr>
          <p:cNvGrpSpPr/>
          <p:nvPr/>
        </p:nvGrpSpPr>
        <p:grpSpPr>
          <a:xfrm>
            <a:off x="3825380" y="908923"/>
            <a:ext cx="8318507" cy="5551175"/>
            <a:chOff x="5595042" y="1403287"/>
            <a:chExt cx="6476513" cy="4055953"/>
          </a:xfrm>
        </p:grpSpPr>
        <p:grpSp>
          <p:nvGrpSpPr>
            <p:cNvPr id="6" name="Group 5">
              <a:extLst>
                <a:ext uri="{FF2B5EF4-FFF2-40B4-BE49-F238E27FC236}">
                  <a16:creationId xmlns:a16="http://schemas.microsoft.com/office/drawing/2014/main" id="{A6C4D4B5-F9A0-4DA3-8995-9D9332E414FA}"/>
                </a:ext>
              </a:extLst>
            </p:cNvPr>
            <p:cNvGrpSpPr/>
            <p:nvPr/>
          </p:nvGrpSpPr>
          <p:grpSpPr>
            <a:xfrm>
              <a:off x="5595042" y="1403287"/>
              <a:ext cx="6476513" cy="4055953"/>
              <a:chOff x="5595042" y="1403287"/>
              <a:chExt cx="6476513" cy="4055953"/>
            </a:xfrm>
          </p:grpSpPr>
          <p:pic>
            <p:nvPicPr>
              <p:cNvPr id="5" name="Picture 4">
                <a:extLst>
                  <a:ext uri="{FF2B5EF4-FFF2-40B4-BE49-F238E27FC236}">
                    <a16:creationId xmlns:a16="http://schemas.microsoft.com/office/drawing/2014/main" id="{2893CC54-6B54-48B2-8A1C-2D44F06CEA43}"/>
                  </a:ext>
                </a:extLst>
              </p:cNvPr>
              <p:cNvPicPr>
                <a:picLocks noChangeAspect="1"/>
              </p:cNvPicPr>
              <p:nvPr/>
            </p:nvPicPr>
            <p:blipFill>
              <a:blip r:embed="rId2"/>
              <a:stretch>
                <a:fillRect/>
              </a:stretch>
            </p:blipFill>
            <p:spPr>
              <a:xfrm>
                <a:off x="5667374" y="1505194"/>
                <a:ext cx="6404181" cy="3847611"/>
              </a:xfrm>
              <a:prstGeom prst="rect">
                <a:avLst/>
              </a:prstGeom>
            </p:spPr>
          </p:pic>
          <p:sp>
            <p:nvSpPr>
              <p:cNvPr id="4" name="Rectangle 3">
                <a:extLst>
                  <a:ext uri="{FF2B5EF4-FFF2-40B4-BE49-F238E27FC236}">
                    <a16:creationId xmlns:a16="http://schemas.microsoft.com/office/drawing/2014/main" id="{B9D7ECEC-2F10-4CD6-906A-7578617FE130}"/>
                  </a:ext>
                </a:extLst>
              </p:cNvPr>
              <p:cNvSpPr/>
              <p:nvPr/>
            </p:nvSpPr>
            <p:spPr bwMode="auto">
              <a:xfrm>
                <a:off x="5595042" y="1403287"/>
                <a:ext cx="6476513" cy="4055953"/>
              </a:xfrm>
              <a:prstGeom prst="rect">
                <a:avLst/>
              </a:prstGeom>
              <a:noFill/>
              <a:ln w="9525" cap="flat" cmpd="sng" algn="ctr">
                <a:solidFill>
                  <a:schemeClr val="tx2">
                    <a:lumMod val="40000"/>
                    <a:lumOff val="6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1" name="Rectangle 10">
              <a:extLst>
                <a:ext uri="{FF2B5EF4-FFF2-40B4-BE49-F238E27FC236}">
                  <a16:creationId xmlns:a16="http://schemas.microsoft.com/office/drawing/2014/main" id="{3A550F3F-1284-4EB7-B772-5BEED21AA02F}"/>
                </a:ext>
              </a:extLst>
            </p:cNvPr>
            <p:cNvSpPr/>
            <p:nvPr/>
          </p:nvSpPr>
          <p:spPr bwMode="auto">
            <a:xfrm>
              <a:off x="7318262" y="5152486"/>
              <a:ext cx="914400" cy="197361"/>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Tree>
    <p:extLst>
      <p:ext uri="{BB962C8B-B14F-4D97-AF65-F5344CB8AC3E}">
        <p14:creationId xmlns:p14="http://schemas.microsoft.com/office/powerpoint/2010/main" val="922140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BEFA75-D0D4-45A5-9B01-32300B3D3D60}"/>
              </a:ext>
            </a:extLst>
          </p:cNvPr>
          <p:cNvPicPr>
            <a:picLocks noChangeAspect="1"/>
          </p:cNvPicPr>
          <p:nvPr/>
        </p:nvPicPr>
        <p:blipFill>
          <a:blip r:embed="rId2"/>
          <a:stretch>
            <a:fillRect/>
          </a:stretch>
        </p:blipFill>
        <p:spPr>
          <a:xfrm>
            <a:off x="6705006" y="838198"/>
            <a:ext cx="3510886" cy="2495968"/>
          </a:xfrm>
          <a:prstGeom prst="rect">
            <a:avLst/>
          </a:prstGeom>
        </p:spPr>
      </p:pic>
      <p:sp>
        <p:nvSpPr>
          <p:cNvPr id="2" name="Content Placeholder 1">
            <a:extLst>
              <a:ext uri="{FF2B5EF4-FFF2-40B4-BE49-F238E27FC236}">
                <a16:creationId xmlns:a16="http://schemas.microsoft.com/office/drawing/2014/main" id="{CD1F0FD5-5B43-47DF-9E8B-FC5EB353CC6D}"/>
              </a:ext>
            </a:extLst>
          </p:cNvPr>
          <p:cNvSpPr>
            <a:spLocks noGrp="1"/>
          </p:cNvSpPr>
          <p:nvPr>
            <p:ph sz="quarter" idx="11"/>
          </p:nvPr>
        </p:nvSpPr>
        <p:spPr>
          <a:xfrm>
            <a:off x="6212596" y="3238621"/>
            <a:ext cx="5860163" cy="2896635"/>
          </a:xfrm>
        </p:spPr>
        <p:txBody>
          <a:bodyPr/>
          <a:lstStyle/>
          <a:p>
            <a:r>
              <a:rPr lang="en-US" sz="1900" dirty="0"/>
              <a:t>Models and simulations of autonomous systems are used to provide V&amp;V evidence of the system itself</a:t>
            </a:r>
          </a:p>
          <a:p>
            <a:pPr lvl="1"/>
            <a:r>
              <a:rPr lang="en-US" sz="1600" dirty="0"/>
              <a:t>“Simulation can offer an inexpensive complement to field testing for evaluating the safety of autonomous vehicles.” [</a:t>
            </a:r>
            <a:r>
              <a:rPr lang="en-US" sz="1600" dirty="0" err="1"/>
              <a:t>Koren</a:t>
            </a:r>
            <a:r>
              <a:rPr lang="en-US" sz="1600" dirty="0"/>
              <a:t>, 2019]</a:t>
            </a:r>
          </a:p>
          <a:p>
            <a:pPr lvl="1"/>
            <a:r>
              <a:rPr lang="en-US" sz="1600" dirty="0"/>
              <a:t>“However, the space of edge-cases that can cause the autonomous vehicle to fail is vast.” [</a:t>
            </a:r>
            <a:r>
              <a:rPr lang="en-US" sz="1600" dirty="0" err="1"/>
              <a:t>Koren</a:t>
            </a:r>
            <a:r>
              <a:rPr lang="en-US" sz="1600" dirty="0"/>
              <a:t>, 2019]</a:t>
            </a:r>
          </a:p>
          <a:p>
            <a:r>
              <a:rPr lang="en-US" sz="1900" dirty="0"/>
              <a:t>Many of the Challenges relevant to V&amp;V of Autonomous Systems apply to M&amp;S of those same systems</a:t>
            </a:r>
          </a:p>
          <a:p>
            <a:pPr lvl="1"/>
            <a:r>
              <a:rPr lang="en-US" sz="1600" b="1" dirty="0"/>
              <a:t>State space explosion</a:t>
            </a:r>
          </a:p>
          <a:p>
            <a:pPr lvl="1"/>
            <a:r>
              <a:rPr lang="en-US" sz="1600" dirty="0"/>
              <a:t>Integrating heterogeneous evidence</a:t>
            </a:r>
          </a:p>
          <a:p>
            <a:pPr lvl="1"/>
            <a:r>
              <a:rPr lang="en-US" sz="1600" dirty="0"/>
              <a:t>Appropriate reuse of evidence</a:t>
            </a:r>
          </a:p>
        </p:txBody>
      </p:sp>
      <p:sp>
        <p:nvSpPr>
          <p:cNvPr id="3" name="Title 2">
            <a:extLst>
              <a:ext uri="{FF2B5EF4-FFF2-40B4-BE49-F238E27FC236}">
                <a16:creationId xmlns:a16="http://schemas.microsoft.com/office/drawing/2014/main" id="{4EF4E6B1-BE3A-4D7C-BC1B-A0BEFD05F14F}"/>
              </a:ext>
            </a:extLst>
          </p:cNvPr>
          <p:cNvSpPr>
            <a:spLocks noGrp="1"/>
          </p:cNvSpPr>
          <p:nvPr>
            <p:ph type="title"/>
          </p:nvPr>
        </p:nvSpPr>
        <p:spPr/>
        <p:txBody>
          <a:bodyPr/>
          <a:lstStyle/>
          <a:p>
            <a:r>
              <a:rPr lang="en-US" dirty="0"/>
              <a:t>V&amp;V of M&amp;S Modeling Autonomous Systems</a:t>
            </a:r>
            <a:br>
              <a:rPr lang="en-US" dirty="0"/>
            </a:br>
            <a:r>
              <a:rPr lang="en-US" dirty="0"/>
              <a:t>Key Issues</a:t>
            </a:r>
          </a:p>
        </p:txBody>
      </p:sp>
      <p:pic>
        <p:nvPicPr>
          <p:cNvPr id="5" name="Picture 4">
            <a:extLst>
              <a:ext uri="{FF2B5EF4-FFF2-40B4-BE49-F238E27FC236}">
                <a16:creationId xmlns:a16="http://schemas.microsoft.com/office/drawing/2014/main" id="{ABC7C700-973A-41C8-868B-0B3406BFEF59}"/>
              </a:ext>
            </a:extLst>
          </p:cNvPr>
          <p:cNvPicPr>
            <a:picLocks noChangeAspect="1"/>
          </p:cNvPicPr>
          <p:nvPr/>
        </p:nvPicPr>
        <p:blipFill>
          <a:blip r:embed="rId3"/>
          <a:stretch>
            <a:fillRect/>
          </a:stretch>
        </p:blipFill>
        <p:spPr>
          <a:xfrm>
            <a:off x="0" y="838198"/>
            <a:ext cx="5550185" cy="2400423"/>
          </a:xfrm>
          <a:prstGeom prst="rect">
            <a:avLst/>
          </a:prstGeom>
        </p:spPr>
      </p:pic>
      <p:pic>
        <p:nvPicPr>
          <p:cNvPr id="7" name="Picture 6">
            <a:extLst>
              <a:ext uri="{FF2B5EF4-FFF2-40B4-BE49-F238E27FC236}">
                <a16:creationId xmlns:a16="http://schemas.microsoft.com/office/drawing/2014/main" id="{6006D3C3-2661-4E8D-BA52-A11219324FCC}"/>
              </a:ext>
            </a:extLst>
          </p:cNvPr>
          <p:cNvPicPr>
            <a:picLocks noChangeAspect="1"/>
          </p:cNvPicPr>
          <p:nvPr/>
        </p:nvPicPr>
        <p:blipFill>
          <a:blip r:embed="rId4"/>
          <a:stretch>
            <a:fillRect/>
          </a:stretch>
        </p:blipFill>
        <p:spPr>
          <a:xfrm>
            <a:off x="76200" y="4044511"/>
            <a:ext cx="5054860" cy="1549480"/>
          </a:xfrm>
          <a:prstGeom prst="rect">
            <a:avLst/>
          </a:prstGeom>
        </p:spPr>
      </p:pic>
      <p:sp>
        <p:nvSpPr>
          <p:cNvPr id="11" name="TextBox 10">
            <a:extLst>
              <a:ext uri="{FF2B5EF4-FFF2-40B4-BE49-F238E27FC236}">
                <a16:creationId xmlns:a16="http://schemas.microsoft.com/office/drawing/2014/main" id="{143BC887-A5B2-4B31-8885-AE29373611E5}"/>
              </a:ext>
            </a:extLst>
          </p:cNvPr>
          <p:cNvSpPr txBox="1"/>
          <p:nvPr/>
        </p:nvSpPr>
        <p:spPr>
          <a:xfrm>
            <a:off x="295275" y="3773508"/>
            <a:ext cx="4762500" cy="400110"/>
          </a:xfrm>
          <a:prstGeom prst="rect">
            <a:avLst/>
          </a:prstGeom>
          <a:noFill/>
        </p:spPr>
        <p:txBody>
          <a:bodyPr wrap="square" rtlCol="0">
            <a:spAutoFit/>
          </a:bodyPr>
          <a:lstStyle/>
          <a:p>
            <a:pPr algn="ctr"/>
            <a:r>
              <a:rPr lang="en-US" sz="2000" dirty="0"/>
              <a:t>AST: Generalized Method</a:t>
            </a:r>
          </a:p>
        </p:txBody>
      </p:sp>
      <p:sp>
        <p:nvSpPr>
          <p:cNvPr id="12" name="TextBox 11">
            <a:extLst>
              <a:ext uri="{FF2B5EF4-FFF2-40B4-BE49-F238E27FC236}">
                <a16:creationId xmlns:a16="http://schemas.microsoft.com/office/drawing/2014/main" id="{DFF822B0-AD97-41DB-8647-E5A3C9A53C31}"/>
              </a:ext>
            </a:extLst>
          </p:cNvPr>
          <p:cNvSpPr txBox="1"/>
          <p:nvPr/>
        </p:nvSpPr>
        <p:spPr>
          <a:xfrm>
            <a:off x="222379" y="855982"/>
            <a:ext cx="5732229" cy="400110"/>
          </a:xfrm>
          <a:prstGeom prst="rect">
            <a:avLst/>
          </a:prstGeom>
          <a:noFill/>
        </p:spPr>
        <p:txBody>
          <a:bodyPr wrap="square" rtlCol="0">
            <a:spAutoFit/>
          </a:bodyPr>
          <a:lstStyle/>
          <a:p>
            <a:pPr algn="ctr"/>
            <a:r>
              <a:rPr lang="en-US" sz="2000" dirty="0"/>
              <a:t>Adaptive Stress Testing (AST): Discrete Method</a:t>
            </a:r>
          </a:p>
        </p:txBody>
      </p:sp>
      <p:sp>
        <p:nvSpPr>
          <p:cNvPr id="13" name="TextBox 12">
            <a:extLst>
              <a:ext uri="{FF2B5EF4-FFF2-40B4-BE49-F238E27FC236}">
                <a16:creationId xmlns:a16="http://schemas.microsoft.com/office/drawing/2014/main" id="{0A0333D7-FEE3-4E7E-97C3-248E5361EED6}"/>
              </a:ext>
            </a:extLst>
          </p:cNvPr>
          <p:cNvSpPr txBox="1"/>
          <p:nvPr/>
        </p:nvSpPr>
        <p:spPr>
          <a:xfrm>
            <a:off x="222379" y="5710123"/>
            <a:ext cx="605401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a:t>Several Deep Reinforcement Learning Solvers are replaced by a Recurrent Neural Network Solver</a:t>
            </a:r>
          </a:p>
        </p:txBody>
      </p:sp>
      <p:sp>
        <p:nvSpPr>
          <p:cNvPr id="10" name="Slide Number Placeholder 1">
            <a:extLst>
              <a:ext uri="{FF2B5EF4-FFF2-40B4-BE49-F238E27FC236}">
                <a16:creationId xmlns:a16="http://schemas.microsoft.com/office/drawing/2014/main" id="{E225D027-3DB8-46C2-A332-26F95CA02F7F}"/>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53</a:t>
            </a:fld>
            <a:endParaRPr lang="en-US" sz="1400" dirty="0"/>
          </a:p>
        </p:txBody>
      </p:sp>
      <p:sp>
        <p:nvSpPr>
          <p:cNvPr id="14" name="TextBox 13">
            <a:extLst>
              <a:ext uri="{FF2B5EF4-FFF2-40B4-BE49-F238E27FC236}">
                <a16:creationId xmlns:a16="http://schemas.microsoft.com/office/drawing/2014/main" id="{A0B1AE89-558D-4AAC-8B33-E31DDE239EE0}"/>
              </a:ext>
            </a:extLst>
          </p:cNvPr>
          <p:cNvSpPr txBox="1"/>
          <p:nvPr/>
        </p:nvSpPr>
        <p:spPr>
          <a:xfrm>
            <a:off x="9290413" y="2511745"/>
            <a:ext cx="1979503" cy="307777"/>
          </a:xfrm>
          <a:prstGeom prst="rect">
            <a:avLst/>
          </a:prstGeom>
          <a:noFill/>
        </p:spPr>
        <p:txBody>
          <a:bodyPr wrap="square">
            <a:spAutoFit/>
          </a:bodyPr>
          <a:lstStyle/>
          <a:p>
            <a:pPr lvl="1"/>
            <a:r>
              <a:rPr lang="en-US" sz="1400" dirty="0"/>
              <a:t>[</a:t>
            </a:r>
            <a:r>
              <a:rPr lang="en-US" sz="1400" dirty="0" err="1"/>
              <a:t>Koren</a:t>
            </a:r>
            <a:r>
              <a:rPr lang="en-US" sz="1400" dirty="0"/>
              <a:t>, 2019]</a:t>
            </a:r>
          </a:p>
        </p:txBody>
      </p:sp>
      <p:sp>
        <p:nvSpPr>
          <p:cNvPr id="15" name="TextBox 14">
            <a:extLst>
              <a:ext uri="{FF2B5EF4-FFF2-40B4-BE49-F238E27FC236}">
                <a16:creationId xmlns:a16="http://schemas.microsoft.com/office/drawing/2014/main" id="{E5FC367F-5AA5-481B-B02B-6F0EDFE5F966}"/>
              </a:ext>
            </a:extLst>
          </p:cNvPr>
          <p:cNvSpPr txBox="1"/>
          <p:nvPr/>
        </p:nvSpPr>
        <p:spPr>
          <a:xfrm>
            <a:off x="3262674" y="5047338"/>
            <a:ext cx="1979503" cy="307777"/>
          </a:xfrm>
          <a:prstGeom prst="rect">
            <a:avLst/>
          </a:prstGeom>
          <a:noFill/>
        </p:spPr>
        <p:txBody>
          <a:bodyPr wrap="square">
            <a:spAutoFit/>
          </a:bodyPr>
          <a:lstStyle/>
          <a:p>
            <a:pPr lvl="1"/>
            <a:r>
              <a:rPr lang="en-US" sz="1400" dirty="0"/>
              <a:t>[</a:t>
            </a:r>
            <a:r>
              <a:rPr lang="en-US" sz="1400" dirty="0" err="1"/>
              <a:t>Koren</a:t>
            </a:r>
            <a:r>
              <a:rPr lang="en-US" sz="1400" dirty="0"/>
              <a:t>, 2019]</a:t>
            </a:r>
          </a:p>
        </p:txBody>
      </p:sp>
      <p:sp>
        <p:nvSpPr>
          <p:cNvPr id="16" name="TextBox 15">
            <a:extLst>
              <a:ext uri="{FF2B5EF4-FFF2-40B4-BE49-F238E27FC236}">
                <a16:creationId xmlns:a16="http://schemas.microsoft.com/office/drawing/2014/main" id="{3E413AC4-40FA-481E-98EB-E600D6644F79}"/>
              </a:ext>
            </a:extLst>
          </p:cNvPr>
          <p:cNvSpPr txBox="1"/>
          <p:nvPr/>
        </p:nvSpPr>
        <p:spPr>
          <a:xfrm>
            <a:off x="3262674" y="3115973"/>
            <a:ext cx="1979503" cy="307777"/>
          </a:xfrm>
          <a:prstGeom prst="rect">
            <a:avLst/>
          </a:prstGeom>
          <a:noFill/>
        </p:spPr>
        <p:txBody>
          <a:bodyPr wrap="square">
            <a:spAutoFit/>
          </a:bodyPr>
          <a:lstStyle/>
          <a:p>
            <a:pPr lvl="1"/>
            <a:r>
              <a:rPr lang="en-US" sz="1400" dirty="0"/>
              <a:t>[</a:t>
            </a:r>
            <a:r>
              <a:rPr lang="en-US" sz="1400" dirty="0" err="1"/>
              <a:t>Koren</a:t>
            </a:r>
            <a:r>
              <a:rPr lang="en-US" sz="1400" dirty="0"/>
              <a:t>, 2019]</a:t>
            </a:r>
          </a:p>
        </p:txBody>
      </p:sp>
      <p:cxnSp>
        <p:nvCxnSpPr>
          <p:cNvPr id="17" name="Straight Arrow Connector 16">
            <a:extLst>
              <a:ext uri="{FF2B5EF4-FFF2-40B4-BE49-F238E27FC236}">
                <a16:creationId xmlns:a16="http://schemas.microsoft.com/office/drawing/2014/main" id="{EA10B93D-E460-44F7-B1EB-81AD890BE7FC}"/>
              </a:ext>
            </a:extLst>
          </p:cNvPr>
          <p:cNvCxnSpPr>
            <a:cxnSpLocks/>
          </p:cNvCxnSpPr>
          <p:nvPr/>
        </p:nvCxnSpPr>
        <p:spPr bwMode="auto">
          <a:xfrm flipV="1">
            <a:off x="4771466" y="1634526"/>
            <a:ext cx="2945001" cy="3036982"/>
          </a:xfrm>
          <a:prstGeom prst="straightConnector1">
            <a:avLst/>
          </a:prstGeom>
          <a:solidFill>
            <a:schemeClr val="accent1"/>
          </a:solidFill>
          <a:ln w="38100" cap="flat" cmpd="sng" algn="ctr">
            <a:solidFill>
              <a:srgbClr val="C00000"/>
            </a:solidFill>
            <a:prstDash val="solid"/>
            <a:miter lim="800000"/>
            <a:headEnd type="none" w="med" len="med"/>
            <a:tailEnd type="triangle"/>
          </a:ln>
          <a:effectLst/>
        </p:spPr>
      </p:cxnSp>
      <p:sp>
        <p:nvSpPr>
          <p:cNvPr id="36" name="Arrow: Curved Down 35">
            <a:extLst>
              <a:ext uri="{FF2B5EF4-FFF2-40B4-BE49-F238E27FC236}">
                <a16:creationId xmlns:a16="http://schemas.microsoft.com/office/drawing/2014/main" id="{411A4AFF-F438-4D20-8963-75CED8867046}"/>
              </a:ext>
            </a:extLst>
          </p:cNvPr>
          <p:cNvSpPr/>
          <p:nvPr/>
        </p:nvSpPr>
        <p:spPr bwMode="auto">
          <a:xfrm>
            <a:off x="5220801" y="1030298"/>
            <a:ext cx="3510886" cy="604228"/>
          </a:xfrm>
          <a:prstGeom prst="curved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25862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1F0FD5-5B43-47DF-9E8B-FC5EB353CC6D}"/>
              </a:ext>
            </a:extLst>
          </p:cNvPr>
          <p:cNvSpPr>
            <a:spLocks noGrp="1"/>
          </p:cNvSpPr>
          <p:nvPr>
            <p:ph sz="quarter" idx="11"/>
          </p:nvPr>
        </p:nvSpPr>
        <p:spPr>
          <a:xfrm>
            <a:off x="480133" y="1046715"/>
            <a:ext cx="4682418" cy="5272604"/>
          </a:xfrm>
        </p:spPr>
        <p:txBody>
          <a:bodyPr/>
          <a:lstStyle/>
          <a:p>
            <a:pPr marL="0" indent="0">
              <a:buNone/>
            </a:pPr>
            <a:r>
              <a:rPr lang="en-US" sz="2400" dirty="0"/>
              <a:t>Simulation of Curiosity Rover</a:t>
            </a:r>
          </a:p>
          <a:p>
            <a:r>
              <a:rPr lang="en-US" sz="2400" dirty="0"/>
              <a:t>Heterogeneous Verification</a:t>
            </a:r>
          </a:p>
          <a:p>
            <a:pPr lvl="1"/>
            <a:r>
              <a:rPr lang="en-US" sz="2000" dirty="0"/>
              <a:t>Verify properties at different levels of abstraction; multiple appropriate techniques vs one sometimes inappropriate technique</a:t>
            </a:r>
          </a:p>
          <a:p>
            <a:pPr lvl="1"/>
            <a:r>
              <a:rPr lang="en-US" sz="2000" dirty="0"/>
              <a:t>Agent verification: Model Checking</a:t>
            </a:r>
          </a:p>
          <a:p>
            <a:pPr lvl="1"/>
            <a:r>
              <a:rPr lang="en-US" sz="2000" dirty="0"/>
              <a:t>Verify appropriate agent decision from environment data: program verifier </a:t>
            </a:r>
          </a:p>
          <a:p>
            <a:pPr lvl="1"/>
            <a:r>
              <a:rPr lang="en-US" sz="2000" dirty="0"/>
              <a:t>Verify appropriate Agent-Client-Server sequence: program verifier of Communicating Sequential Processes (CSP) model</a:t>
            </a:r>
          </a:p>
          <a:p>
            <a:pPr lvl="1"/>
            <a:r>
              <a:rPr lang="en-US" sz="2000" dirty="0"/>
              <a:t>Runtime Verification: Monitoring communication pathways</a:t>
            </a:r>
          </a:p>
        </p:txBody>
      </p:sp>
      <p:sp>
        <p:nvSpPr>
          <p:cNvPr id="3" name="Title 2">
            <a:extLst>
              <a:ext uri="{FF2B5EF4-FFF2-40B4-BE49-F238E27FC236}">
                <a16:creationId xmlns:a16="http://schemas.microsoft.com/office/drawing/2014/main" id="{4EF4E6B1-BE3A-4D7C-BC1B-A0BEFD05F14F}"/>
              </a:ext>
            </a:extLst>
          </p:cNvPr>
          <p:cNvSpPr>
            <a:spLocks noGrp="1"/>
          </p:cNvSpPr>
          <p:nvPr>
            <p:ph type="title"/>
          </p:nvPr>
        </p:nvSpPr>
        <p:spPr/>
        <p:txBody>
          <a:bodyPr/>
          <a:lstStyle/>
          <a:p>
            <a:r>
              <a:rPr lang="en-US" dirty="0"/>
              <a:t>V&amp;V of M&amp;S Modeling Autonomous Systems: </a:t>
            </a:r>
            <a:br>
              <a:rPr lang="en-US" dirty="0"/>
            </a:br>
            <a:r>
              <a:rPr lang="en-US" dirty="0"/>
              <a:t>A Case Study</a:t>
            </a:r>
          </a:p>
        </p:txBody>
      </p:sp>
      <p:pic>
        <p:nvPicPr>
          <p:cNvPr id="5" name="Picture 4">
            <a:extLst>
              <a:ext uri="{FF2B5EF4-FFF2-40B4-BE49-F238E27FC236}">
                <a16:creationId xmlns:a16="http://schemas.microsoft.com/office/drawing/2014/main" id="{9786D396-EB81-4D13-A216-6447AE3C1005}"/>
              </a:ext>
            </a:extLst>
          </p:cNvPr>
          <p:cNvPicPr>
            <a:picLocks noChangeAspect="1"/>
          </p:cNvPicPr>
          <p:nvPr/>
        </p:nvPicPr>
        <p:blipFill>
          <a:blip r:embed="rId2"/>
          <a:stretch>
            <a:fillRect/>
          </a:stretch>
        </p:blipFill>
        <p:spPr>
          <a:xfrm>
            <a:off x="5474996" y="1355448"/>
            <a:ext cx="5964622" cy="4457770"/>
          </a:xfrm>
          <a:prstGeom prst="rect">
            <a:avLst/>
          </a:prstGeom>
        </p:spPr>
      </p:pic>
      <p:sp>
        <p:nvSpPr>
          <p:cNvPr id="6" name="Callout: Line 5">
            <a:extLst>
              <a:ext uri="{FF2B5EF4-FFF2-40B4-BE49-F238E27FC236}">
                <a16:creationId xmlns:a16="http://schemas.microsoft.com/office/drawing/2014/main" id="{3366EDCE-83BC-4FCC-9A9E-22A41927CF49}"/>
              </a:ext>
            </a:extLst>
          </p:cNvPr>
          <p:cNvSpPr/>
          <p:nvPr/>
        </p:nvSpPr>
        <p:spPr bwMode="auto">
          <a:xfrm>
            <a:off x="4810125" y="1200150"/>
            <a:ext cx="1962150" cy="366711"/>
          </a:xfrm>
          <a:prstGeom prst="borderCallout1">
            <a:avLst>
              <a:gd name="adj1" fmla="val 108313"/>
              <a:gd name="adj2" fmla="val 76435"/>
              <a:gd name="adj3" fmla="val 181729"/>
              <a:gd name="adj4" fmla="val 8211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a:t>Model Check</a:t>
            </a:r>
            <a:endParaRPr kumimoji="0" lang="en-US" sz="1800" b="0" i="0" u="none" strike="noStrike" cap="none" normalizeH="0" baseline="0" dirty="0">
              <a:ln>
                <a:noFill/>
              </a:ln>
              <a:solidFill>
                <a:schemeClr val="tx1"/>
              </a:solidFill>
              <a:effectLst/>
              <a:latin typeface="Tahoma" charset="0"/>
            </a:endParaRPr>
          </a:p>
        </p:txBody>
      </p:sp>
      <p:sp>
        <p:nvSpPr>
          <p:cNvPr id="7" name="Callout: Line 6">
            <a:extLst>
              <a:ext uri="{FF2B5EF4-FFF2-40B4-BE49-F238E27FC236}">
                <a16:creationId xmlns:a16="http://schemas.microsoft.com/office/drawing/2014/main" id="{C3E026DD-00A8-45FF-BB9E-782880D43561}"/>
              </a:ext>
            </a:extLst>
          </p:cNvPr>
          <p:cNvSpPr/>
          <p:nvPr/>
        </p:nvSpPr>
        <p:spPr bwMode="auto">
          <a:xfrm>
            <a:off x="4986385" y="2504431"/>
            <a:ext cx="2043066" cy="366711"/>
          </a:xfrm>
          <a:prstGeom prst="borderCallout1">
            <a:avLst>
              <a:gd name="adj1" fmla="val -757"/>
              <a:gd name="adj2" fmla="val 64127"/>
              <a:gd name="adj3" fmla="val -67214"/>
              <a:gd name="adj4" fmla="val 9654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a:t>Program Verifier</a:t>
            </a:r>
            <a:endParaRPr kumimoji="0" lang="en-US" sz="1800" b="0" i="0" u="none" strike="noStrike" cap="none" normalizeH="0" baseline="0" dirty="0">
              <a:ln>
                <a:noFill/>
              </a:ln>
              <a:solidFill>
                <a:schemeClr val="tx1"/>
              </a:solidFill>
              <a:effectLst/>
              <a:latin typeface="Tahoma" charset="0"/>
            </a:endParaRPr>
          </a:p>
        </p:txBody>
      </p:sp>
      <p:sp>
        <p:nvSpPr>
          <p:cNvPr id="8" name="Oval 7">
            <a:extLst>
              <a:ext uri="{FF2B5EF4-FFF2-40B4-BE49-F238E27FC236}">
                <a16:creationId xmlns:a16="http://schemas.microsoft.com/office/drawing/2014/main" id="{8975B925-056F-49B1-AF77-D627A3D24EE5}"/>
              </a:ext>
            </a:extLst>
          </p:cNvPr>
          <p:cNvSpPr/>
          <p:nvPr/>
        </p:nvSpPr>
        <p:spPr bwMode="auto">
          <a:xfrm>
            <a:off x="9502588" y="2687786"/>
            <a:ext cx="1873624" cy="2047875"/>
          </a:xfrm>
          <a:prstGeom prst="ellipse">
            <a:avLst/>
          </a:prstGeom>
          <a:solidFill>
            <a:schemeClr val="accent2">
              <a:lumMod val="20000"/>
              <a:lumOff val="80000"/>
              <a:alpha val="45000"/>
            </a:schemeClr>
          </a:solidFill>
          <a:ln w="38100" cap="flat" cmpd="sng" algn="ctr">
            <a:solidFill>
              <a:schemeClr val="tx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ahoma" charset="0"/>
            </a:endParaRPr>
          </a:p>
        </p:txBody>
      </p:sp>
      <p:sp>
        <p:nvSpPr>
          <p:cNvPr id="9" name="Callout: Line 8">
            <a:extLst>
              <a:ext uri="{FF2B5EF4-FFF2-40B4-BE49-F238E27FC236}">
                <a16:creationId xmlns:a16="http://schemas.microsoft.com/office/drawing/2014/main" id="{DCC7AF4C-3B53-4A7C-B38A-1C46D7AE5346}"/>
              </a:ext>
            </a:extLst>
          </p:cNvPr>
          <p:cNvSpPr/>
          <p:nvPr/>
        </p:nvSpPr>
        <p:spPr bwMode="auto">
          <a:xfrm>
            <a:off x="9762541" y="2063975"/>
            <a:ext cx="2043066" cy="366711"/>
          </a:xfrm>
          <a:prstGeom prst="borderCallout1">
            <a:avLst>
              <a:gd name="adj1" fmla="val 95347"/>
              <a:gd name="adj2" fmla="val 69722"/>
              <a:gd name="adj3" fmla="val 189930"/>
              <a:gd name="adj4" fmla="val 4525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a:t>Program Verifier</a:t>
            </a:r>
            <a:endParaRPr kumimoji="0" lang="en-US" sz="1800" b="0" i="0" u="none" strike="noStrike" cap="none" normalizeH="0" baseline="0" dirty="0">
              <a:ln>
                <a:noFill/>
              </a:ln>
              <a:solidFill>
                <a:schemeClr val="tx1"/>
              </a:solidFill>
              <a:effectLst/>
              <a:latin typeface="Tahoma" charset="0"/>
            </a:endParaRPr>
          </a:p>
        </p:txBody>
      </p:sp>
      <p:sp>
        <p:nvSpPr>
          <p:cNvPr id="4" name="TextBox 3">
            <a:extLst>
              <a:ext uri="{FF2B5EF4-FFF2-40B4-BE49-F238E27FC236}">
                <a16:creationId xmlns:a16="http://schemas.microsoft.com/office/drawing/2014/main" id="{6C958B5B-2C03-4B7E-AE5D-9D790FCADCF9}"/>
              </a:ext>
            </a:extLst>
          </p:cNvPr>
          <p:cNvSpPr txBox="1"/>
          <p:nvPr/>
        </p:nvSpPr>
        <p:spPr>
          <a:xfrm>
            <a:off x="9879106" y="5721160"/>
            <a:ext cx="1582491" cy="307777"/>
          </a:xfrm>
          <a:prstGeom prst="rect">
            <a:avLst/>
          </a:prstGeom>
          <a:noFill/>
        </p:spPr>
        <p:txBody>
          <a:bodyPr wrap="square" rtlCol="0">
            <a:spAutoFit/>
          </a:bodyPr>
          <a:lstStyle/>
          <a:p>
            <a:pPr algn="r"/>
            <a:r>
              <a:rPr lang="en-US" sz="1400" dirty="0"/>
              <a:t>[Cardoso, 2020]</a:t>
            </a:r>
          </a:p>
        </p:txBody>
      </p:sp>
      <p:sp>
        <p:nvSpPr>
          <p:cNvPr id="10" name="Slide Number Placeholder 1">
            <a:extLst>
              <a:ext uri="{FF2B5EF4-FFF2-40B4-BE49-F238E27FC236}">
                <a16:creationId xmlns:a16="http://schemas.microsoft.com/office/drawing/2014/main" id="{E3701690-C17B-4FD6-A49E-5140D9C83641}"/>
              </a:ext>
            </a:extLst>
          </p:cNvPr>
          <p:cNvSpPr txBox="1">
            <a:spLocks/>
          </p:cNvSpPr>
          <p:nvPr/>
        </p:nvSpPr>
        <p:spPr>
          <a:xfrm>
            <a:off x="10635835" y="6460099"/>
            <a:ext cx="821634" cy="340935"/>
          </a:xfrm>
          <a:prstGeom prst="rect">
            <a:avLst/>
          </a:prstGeom>
        </p:spPr>
        <p:txBody>
          <a:bodyPr/>
          <a:lstStyle>
            <a:defPPr>
              <a:defRPr lang="en-US"/>
            </a:defPPr>
            <a:lvl1pPr algn="r" rtl="0" fontAlgn="base">
              <a:spcBef>
                <a:spcPct val="0"/>
              </a:spcBef>
              <a:spcAft>
                <a:spcPct val="0"/>
              </a:spcAft>
              <a:defRPr sz="2133"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z="1400" smtClean="0"/>
              <a:pPr>
                <a:defRPr/>
              </a:pPr>
              <a:t>54</a:t>
            </a:fld>
            <a:endParaRPr lang="en-US" sz="1400" dirty="0"/>
          </a:p>
        </p:txBody>
      </p:sp>
      <p:sp>
        <p:nvSpPr>
          <p:cNvPr id="11" name="TextBox 10">
            <a:extLst>
              <a:ext uri="{FF2B5EF4-FFF2-40B4-BE49-F238E27FC236}">
                <a16:creationId xmlns:a16="http://schemas.microsoft.com/office/drawing/2014/main" id="{50E39CD0-69A0-47D9-86A1-A778331C1449}"/>
              </a:ext>
            </a:extLst>
          </p:cNvPr>
          <p:cNvSpPr txBox="1"/>
          <p:nvPr/>
        </p:nvSpPr>
        <p:spPr>
          <a:xfrm>
            <a:off x="9958459" y="3464212"/>
            <a:ext cx="1121389" cy="307777"/>
          </a:xfrm>
          <a:prstGeom prst="rect">
            <a:avLst/>
          </a:prstGeom>
          <a:noFill/>
        </p:spPr>
        <p:txBody>
          <a:bodyPr wrap="square" rtlCol="0">
            <a:spAutoFit/>
          </a:bodyPr>
          <a:lstStyle/>
          <a:p>
            <a:r>
              <a:rPr lang="en-US" sz="1400" dirty="0"/>
              <a:t>CSP Model</a:t>
            </a:r>
          </a:p>
        </p:txBody>
      </p:sp>
    </p:spTree>
    <p:extLst>
      <p:ext uri="{BB962C8B-B14F-4D97-AF65-F5344CB8AC3E}">
        <p14:creationId xmlns:p14="http://schemas.microsoft.com/office/powerpoint/2010/main" val="503540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marL="514350" lvl="0" indent="-514350">
              <a:buFont typeface="+mj-lt"/>
              <a:buAutoNum type="arabicPeriod"/>
            </a:pPr>
            <a:r>
              <a:rPr lang="en-US" dirty="0">
                <a:solidFill>
                  <a:schemeClr val="bg1">
                    <a:lumMod val="75000"/>
                  </a:schemeClr>
                </a:solidFill>
                <a:latin typeface="Arial Narrow" panose="020B0606020202030204" pitchFamily="34" charset="0"/>
              </a:rPr>
              <a:t>Definitions that establish the common lexicon</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verification case</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referent</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case  </a:t>
            </a:r>
          </a:p>
          <a:p>
            <a:pPr marL="514350" lvl="0" indent="-514350">
              <a:buFont typeface="+mj-lt"/>
              <a:buAutoNum type="arabicPeriod"/>
            </a:pPr>
            <a:r>
              <a:rPr lang="en-US" dirty="0">
                <a:solidFill>
                  <a:schemeClr val="bg1">
                    <a:lumMod val="75000"/>
                  </a:schemeClr>
                </a:solidFill>
                <a:latin typeface="Arial Narrow" panose="020B0606020202030204" pitchFamily="34" charset="0"/>
              </a:rPr>
              <a:t>Verification and Validation methods that apply to Agile and Autonomous based M&amp;S</a:t>
            </a:r>
          </a:p>
          <a:p>
            <a:pPr marL="514350" lvl="0" indent="-514350">
              <a:buFont typeface="+mj-lt"/>
              <a:buAutoNum type="arabicPeriod"/>
            </a:pPr>
            <a:r>
              <a:rPr lang="en-US" dirty="0">
                <a:solidFill>
                  <a:srgbClr val="C00000"/>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55</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176641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8914" y="946636"/>
            <a:ext cx="11429999" cy="5426597"/>
          </a:xfrm>
        </p:spPr>
        <p:txBody>
          <a:bodyPr/>
          <a:lstStyle/>
          <a:p>
            <a:pPr>
              <a:spcBef>
                <a:spcPts val="0"/>
              </a:spcBef>
              <a:spcAft>
                <a:spcPts val="600"/>
              </a:spcAft>
            </a:pPr>
            <a:r>
              <a:rPr lang="en-US" sz="2200" dirty="0">
                <a:latin typeface="Arial Narrow" panose="020B0606020202030204" pitchFamily="34" charset="0"/>
              </a:rPr>
              <a:t>Verification activities provide a necessary foundation for rigorous validation</a:t>
            </a:r>
          </a:p>
          <a:p>
            <a:pPr>
              <a:spcBef>
                <a:spcPts val="0"/>
              </a:spcBef>
              <a:spcAft>
                <a:spcPts val="600"/>
              </a:spcAft>
            </a:pPr>
            <a:r>
              <a:rPr lang="en-US" sz="2200" dirty="0">
                <a:latin typeface="Arial Narrow" panose="020B0606020202030204" pitchFamily="34" charset="0"/>
              </a:rPr>
              <a:t>Quality and quantity of referent effects validation rigor</a:t>
            </a:r>
          </a:p>
          <a:p>
            <a:pPr lvl="1">
              <a:spcBef>
                <a:spcPts val="0"/>
              </a:spcBef>
              <a:spcAft>
                <a:spcPts val="600"/>
              </a:spcAft>
            </a:pPr>
            <a:r>
              <a:rPr lang="en-US" sz="2200" dirty="0">
                <a:latin typeface="Arial Narrow" panose="020B0606020202030204" pitchFamily="34" charset="0"/>
              </a:rPr>
              <a:t>Rigorous validation is possible, but it depends on an effective referent,</a:t>
            </a:r>
            <a:br>
              <a:rPr lang="en-US" sz="2200" dirty="0">
                <a:latin typeface="Arial Narrow" panose="020B0606020202030204" pitchFamily="34" charset="0"/>
              </a:rPr>
            </a:br>
            <a:r>
              <a:rPr lang="en-US" sz="2200" dirty="0">
                <a:latin typeface="Arial Narrow" panose="020B0606020202030204" pitchFamily="34" charset="0"/>
              </a:rPr>
              <a:t>i.e., sufficient data, well aligned with the model’s intended use</a:t>
            </a:r>
          </a:p>
          <a:p>
            <a:pPr lvl="1">
              <a:spcBef>
                <a:spcPts val="0"/>
              </a:spcBef>
              <a:spcAft>
                <a:spcPts val="600"/>
              </a:spcAft>
            </a:pPr>
            <a:r>
              <a:rPr lang="en-US" sz="2200" dirty="0">
                <a:latin typeface="Arial Narrow" panose="020B0606020202030204" pitchFamily="34" charset="0"/>
              </a:rPr>
              <a:t>Acquiring an effective referent should be started early in the simulation life cycle</a:t>
            </a:r>
          </a:p>
          <a:p>
            <a:pPr lvl="1">
              <a:spcBef>
                <a:spcPts val="0"/>
              </a:spcBef>
              <a:spcAft>
                <a:spcPts val="600"/>
              </a:spcAft>
            </a:pPr>
            <a:r>
              <a:rPr lang="en-US" sz="2200" dirty="0">
                <a:latin typeface="Arial Narrow" panose="020B0606020202030204" pitchFamily="34" charset="0"/>
              </a:rPr>
              <a:t>Given the best possible referent, a range of quantitative validation methods are available</a:t>
            </a:r>
          </a:p>
          <a:p>
            <a:pPr>
              <a:spcBef>
                <a:spcPts val="0"/>
              </a:spcBef>
              <a:spcAft>
                <a:spcPts val="600"/>
              </a:spcAft>
            </a:pPr>
            <a:r>
              <a:rPr lang="en-US" sz="2200" dirty="0">
                <a:latin typeface="Arial Narrow" panose="020B0606020202030204" pitchFamily="34" charset="0"/>
              </a:rPr>
              <a:t>Application of statistical validation methods</a:t>
            </a:r>
          </a:p>
          <a:p>
            <a:pPr lvl="1">
              <a:spcBef>
                <a:spcPts val="0"/>
              </a:spcBef>
              <a:spcAft>
                <a:spcPts val="600"/>
              </a:spcAft>
            </a:pPr>
            <a:r>
              <a:rPr lang="en-US" sz="2200" dirty="0">
                <a:latin typeface="Arial Narrow" panose="020B0606020202030204" pitchFamily="34" charset="0"/>
              </a:rPr>
              <a:t>Most quantitative (statistical) validation methods make specific assumptions</a:t>
            </a:r>
          </a:p>
          <a:p>
            <a:pPr lvl="1">
              <a:spcBef>
                <a:spcPts val="0"/>
              </a:spcBef>
              <a:spcAft>
                <a:spcPts val="600"/>
              </a:spcAft>
            </a:pPr>
            <a:r>
              <a:rPr lang="en-US" sz="2200" dirty="0">
                <a:latin typeface="Arial Narrow" panose="020B0606020202030204" pitchFamily="34" charset="0"/>
              </a:rPr>
              <a:t>If a statistical method is used when the assumptions are not met,</a:t>
            </a:r>
            <a:br>
              <a:rPr lang="en-US" sz="2200" dirty="0">
                <a:latin typeface="Arial Narrow" panose="020B0606020202030204" pitchFamily="34" charset="0"/>
              </a:rPr>
            </a:br>
            <a:r>
              <a:rPr lang="en-US" sz="2200" dirty="0">
                <a:latin typeface="Arial Narrow" panose="020B0606020202030204" pitchFamily="34" charset="0"/>
              </a:rPr>
              <a:t>its results are meaningless and potentially misleading </a:t>
            </a:r>
          </a:p>
          <a:p>
            <a:pPr>
              <a:spcBef>
                <a:spcPts val="0"/>
              </a:spcBef>
            </a:pPr>
            <a:r>
              <a:rPr lang="en-US" sz="2200" dirty="0">
                <a:latin typeface="Arial Narrow" panose="020B0606020202030204" pitchFamily="34" charset="0"/>
              </a:rPr>
              <a:t>Integrating V&amp;V into the AGILE development process yields smaller, more frequent sets of evidence to accumulate into the full body of knowledge</a:t>
            </a:r>
          </a:p>
          <a:p>
            <a:pPr>
              <a:spcBef>
                <a:spcPts val="0"/>
              </a:spcBef>
            </a:pPr>
            <a:r>
              <a:rPr lang="en-US" sz="2200" dirty="0">
                <a:latin typeface="Arial Narrow" panose="020B0606020202030204" pitchFamily="34" charset="0"/>
              </a:rPr>
              <a:t>Issues with V&amp;V of AI-based systems (such as autonomous systems) extend to M&amp;S of those systems.</a:t>
            </a:r>
          </a:p>
          <a:p>
            <a:pPr>
              <a:spcBef>
                <a:spcPts val="0"/>
              </a:spcBef>
            </a:pPr>
            <a:r>
              <a:rPr lang="en-US" sz="2200" dirty="0">
                <a:latin typeface="Arial Narrow" panose="020B0606020202030204" pitchFamily="34" charset="0"/>
              </a:rPr>
              <a:t>V&amp;V of simulations of autonomous system can use heterogenous or compositional methods</a:t>
            </a:r>
          </a:p>
          <a:p>
            <a:pPr>
              <a:spcBef>
                <a:spcPts val="0"/>
              </a:spcBef>
            </a:pPr>
            <a:endParaRPr lang="en-US" sz="2200"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 Conclusions and Recommendations</a:t>
            </a:r>
          </a:p>
        </p:txBody>
      </p:sp>
    </p:spTree>
    <p:extLst>
      <p:ext uri="{BB962C8B-B14F-4D97-AF65-F5344CB8AC3E}">
        <p14:creationId xmlns:p14="http://schemas.microsoft.com/office/powerpoint/2010/main" val="1241092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29999" cy="5105400"/>
          </a:xfrm>
        </p:spPr>
        <p:txBody>
          <a:bodyPr/>
          <a:lstStyle/>
          <a:p>
            <a:pPr>
              <a:spcBef>
                <a:spcPts val="0"/>
              </a:spcBef>
            </a:pPr>
            <a:r>
              <a:rPr lang="en-US" dirty="0"/>
              <a:t>Simone M. Youngblood</a:t>
            </a:r>
          </a:p>
          <a:p>
            <a:pPr lvl="1">
              <a:spcBef>
                <a:spcPts val="0"/>
              </a:spcBef>
            </a:pPr>
            <a:r>
              <a:rPr lang="en-US" dirty="0"/>
              <a:t>The Johns Hopkins University Applied Physics Laboratory</a:t>
            </a:r>
          </a:p>
          <a:p>
            <a:pPr lvl="1">
              <a:spcBef>
                <a:spcPts val="0"/>
              </a:spcBef>
            </a:pPr>
            <a:r>
              <a:rPr lang="en-US" dirty="0"/>
              <a:t>240-228-7958  </a:t>
            </a:r>
          </a:p>
          <a:p>
            <a:pPr lvl="1">
              <a:spcBef>
                <a:spcPts val="0"/>
              </a:spcBef>
            </a:pPr>
            <a:r>
              <a:rPr lang="en-US" dirty="0"/>
              <a:t>Simone.Youngblood@jhuapl.edu</a:t>
            </a:r>
          </a:p>
          <a:p>
            <a:pPr marL="685783" lvl="1" indent="0">
              <a:spcBef>
                <a:spcPts val="0"/>
              </a:spcBef>
              <a:buNone/>
            </a:pPr>
            <a:endParaRPr lang="en-US" dirty="0"/>
          </a:p>
          <a:p>
            <a:pPr>
              <a:spcBef>
                <a:spcPts val="0"/>
              </a:spcBef>
            </a:pPr>
            <a:r>
              <a:rPr lang="en-US" dirty="0"/>
              <a:t>Kathy M. Ruben</a:t>
            </a:r>
          </a:p>
          <a:p>
            <a:pPr lvl="1">
              <a:spcBef>
                <a:spcPts val="0"/>
              </a:spcBef>
            </a:pPr>
            <a:r>
              <a:rPr lang="en-US" dirty="0"/>
              <a:t>The Johns Hopkins University Applied Physics Laboratory</a:t>
            </a:r>
          </a:p>
          <a:p>
            <a:pPr lvl="1">
              <a:spcBef>
                <a:spcPts val="0"/>
              </a:spcBef>
            </a:pPr>
            <a:r>
              <a:rPr lang="en-US" dirty="0"/>
              <a:t>240-228-9148  </a:t>
            </a:r>
          </a:p>
          <a:p>
            <a:pPr lvl="1">
              <a:spcBef>
                <a:spcPts val="0"/>
              </a:spcBef>
            </a:pPr>
            <a:r>
              <a:rPr lang="en-US" dirty="0"/>
              <a:t>Katherine.Ruben@jhuapl.edu</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 Contact Information</a:t>
            </a:r>
          </a:p>
        </p:txBody>
      </p:sp>
    </p:spTree>
    <p:extLst>
      <p:ext uri="{BB962C8B-B14F-4D97-AF65-F5344CB8AC3E}">
        <p14:creationId xmlns:p14="http://schemas.microsoft.com/office/powerpoint/2010/main" val="1882587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0489" y="918557"/>
            <a:ext cx="11429999" cy="5436976"/>
          </a:xfrm>
        </p:spPr>
        <p:txBody>
          <a:bodyPr/>
          <a:lstStyle/>
          <a:p>
            <a:pPr marL="0" indent="0">
              <a:spcBef>
                <a:spcPts val="0"/>
              </a:spcBef>
              <a:spcAft>
                <a:spcPts val="300"/>
              </a:spcAft>
              <a:buNone/>
              <a:tabLst>
                <a:tab pos="228600" algn="l"/>
              </a:tabLst>
            </a:pPr>
            <a:r>
              <a:rPr lang="en-US" sz="1600" dirty="0"/>
              <a:t>[ATEC, 2004]  Army Test and Evaluation Command (ATEC) Pamphlet 73-1, System Test and Evaluation Procedures, April 19 2004.</a:t>
            </a:r>
          </a:p>
          <a:p>
            <a:pPr marL="0" indent="0">
              <a:spcBef>
                <a:spcPts val="0"/>
              </a:spcBef>
              <a:spcAft>
                <a:spcPts val="300"/>
              </a:spcAft>
              <a:buNone/>
              <a:tabLst>
                <a:tab pos="228600" algn="l"/>
              </a:tabLst>
            </a:pPr>
            <a:r>
              <a:rPr lang="en-US" sz="1600" dirty="0"/>
              <a:t>[Babu, 2023] Babu, L.G.,  </a:t>
            </a:r>
            <a:r>
              <a:rPr lang="en-US" sz="1600" dirty="0" err="1"/>
              <a:t>Zhivete</a:t>
            </a:r>
            <a:r>
              <a:rPr lang="en-US" sz="1600" dirty="0"/>
              <a:t> Model -A Hybrid of V Model and Agile Scrum for Product Development, Article in International Journal of Scientific 	Research and Management Studies, December 2023.</a:t>
            </a:r>
          </a:p>
          <a:p>
            <a:pPr marL="0" indent="0">
              <a:spcBef>
                <a:spcPts val="0"/>
              </a:spcBef>
              <a:spcAft>
                <a:spcPts val="300"/>
              </a:spcAft>
              <a:buNone/>
              <a:tabLst>
                <a:tab pos="228600" algn="l"/>
              </a:tabLst>
            </a:pPr>
            <a:r>
              <a:rPr lang="en-US" sz="1600" dirty="0"/>
              <a:t>[Balci, 1998]  O. Balci, “Verification, Validation, and Testing”, in J. Banks (Editor), </a:t>
            </a:r>
            <a:r>
              <a:rPr lang="en-US" sz="1600" i="1" dirty="0"/>
              <a:t>Handbook of Simulation:  Principles, Methodology, Advances,</a:t>
            </a:r>
            <a:br>
              <a:rPr lang="en-US" sz="1600" i="1" dirty="0"/>
            </a:br>
            <a:r>
              <a:rPr lang="en-US" sz="1600" i="1" dirty="0"/>
              <a:t>	Applications, and Practice</a:t>
            </a:r>
            <a:r>
              <a:rPr lang="en-US" sz="1600" dirty="0"/>
              <a:t>, John Wiley &amp; Sons, New York NY, 1998, pp. 335-393.</a:t>
            </a:r>
          </a:p>
          <a:p>
            <a:pPr marL="0" indent="0">
              <a:spcBef>
                <a:spcPts val="0"/>
              </a:spcBef>
              <a:spcAft>
                <a:spcPts val="300"/>
              </a:spcAft>
              <a:buNone/>
              <a:tabLst>
                <a:tab pos="228600" algn="l"/>
              </a:tabLst>
            </a:pPr>
            <a:r>
              <a:rPr lang="en-US" sz="1600" dirty="0"/>
              <a:t>[Balci, 2002]  O. Balci, R. E. Nance, J. D. Arthur and W. F. Ormsby, “Expanding Our Horizons in Verification, Validation, and Accreditation Research</a:t>
            </a:r>
            <a:br>
              <a:rPr lang="en-US" sz="1600" dirty="0"/>
            </a:br>
            <a:r>
              <a:rPr lang="en-US" sz="1600" dirty="0"/>
              <a:t>	and Practice”, </a:t>
            </a:r>
            <a:r>
              <a:rPr lang="en-US" sz="1600" i="1" dirty="0"/>
              <a:t>Proceedings of the 2002 Winter Simulation Conference</a:t>
            </a:r>
            <a:r>
              <a:rPr lang="en-US" sz="1600" dirty="0"/>
              <a:t>, San Diego CA, December 8-11 2002, pp. 653-663.</a:t>
            </a:r>
          </a:p>
          <a:p>
            <a:pPr marL="0" indent="0">
              <a:spcBef>
                <a:spcPts val="0"/>
              </a:spcBef>
              <a:spcAft>
                <a:spcPts val="300"/>
              </a:spcAft>
              <a:buNone/>
              <a:tabLst>
                <a:tab pos="228600" algn="l"/>
              </a:tabLst>
            </a:pPr>
            <a:r>
              <a:rPr lang="en-US" sz="1600" dirty="0"/>
              <a:t>[Cellier, 1991]  F. E. Cellier, </a:t>
            </a:r>
            <a:r>
              <a:rPr lang="en-US" sz="1600" i="1" dirty="0"/>
              <a:t>Continuous System Modeling</a:t>
            </a:r>
            <a:r>
              <a:rPr lang="en-US" sz="1600" dirty="0"/>
              <a:t>, Springer-Verlag, New York NY, 1991.</a:t>
            </a:r>
          </a:p>
          <a:p>
            <a:pPr marL="0" indent="0">
              <a:spcBef>
                <a:spcPts val="0"/>
              </a:spcBef>
              <a:spcAft>
                <a:spcPts val="300"/>
              </a:spcAft>
              <a:buNone/>
              <a:tabLst>
                <a:tab pos="228600" algn="l"/>
              </a:tabLst>
            </a:pPr>
            <a:r>
              <a:rPr lang="en-US" sz="1600" dirty="0"/>
              <a:t>[Cardoso, 2020] Cardoso, Rafael C., Marie </a:t>
            </a:r>
            <a:r>
              <a:rPr lang="en-US" sz="1600" dirty="0" err="1"/>
              <a:t>Farell</a:t>
            </a:r>
            <a:r>
              <a:rPr lang="en-US" sz="1600" dirty="0"/>
              <a:t>, Matt </a:t>
            </a:r>
            <a:r>
              <a:rPr lang="en-US" sz="1600" dirty="0" err="1"/>
              <a:t>Luckcuck</a:t>
            </a:r>
            <a:r>
              <a:rPr lang="en-US" sz="1600" dirty="0"/>
              <a:t>, Angelo </a:t>
            </a:r>
            <a:r>
              <a:rPr lang="en-US" sz="1600" dirty="0" err="1"/>
              <a:t>Ferrando</a:t>
            </a:r>
            <a:r>
              <a:rPr lang="en-US" sz="1600" dirty="0"/>
              <a:t>, and Michael Fisher, dated 2020, online at https://arxiv.org/abs/2007.10045.</a:t>
            </a:r>
          </a:p>
          <a:p>
            <a:pPr marL="0" indent="0">
              <a:spcBef>
                <a:spcPts val="0"/>
              </a:spcBef>
              <a:spcAft>
                <a:spcPts val="300"/>
              </a:spcAft>
              <a:buNone/>
              <a:tabLst>
                <a:tab pos="228600" algn="l"/>
              </a:tabLst>
            </a:pPr>
            <a:r>
              <a:rPr lang="en-US" sz="1600" dirty="0"/>
              <a:t>[DOD, 1949] Department of Defense, MIL-STD-1629 United States Department of Defense (9 November 1949). MIL-P-1629 – Procedures for performing 	a failure mode effect and critical analysis.</a:t>
            </a:r>
          </a:p>
          <a:p>
            <a:pPr marL="0" indent="0">
              <a:spcBef>
                <a:spcPts val="0"/>
              </a:spcBef>
              <a:spcAft>
                <a:spcPts val="400"/>
              </a:spcAft>
              <a:buNone/>
              <a:tabLst>
                <a:tab pos="228600" algn="l"/>
              </a:tabLst>
            </a:pPr>
            <a:r>
              <a:rPr lang="en-US" sz="1600" dirty="0"/>
              <a:t>[DOD, 2009]  Department of Defense, Instruction 5000.61, M&amp;S VV&amp;A, 2009.</a:t>
            </a:r>
          </a:p>
          <a:p>
            <a:pPr marL="0" indent="0">
              <a:spcBef>
                <a:spcPts val="0"/>
              </a:spcBef>
              <a:spcAft>
                <a:spcPts val="400"/>
              </a:spcAft>
              <a:buNone/>
              <a:tabLst>
                <a:tab pos="228600" algn="l"/>
              </a:tabLst>
            </a:pPr>
            <a:r>
              <a:rPr lang="en-US" sz="1600" dirty="0"/>
              <a:t>[DOD, 2012]  Department of Defense Standard Practice, MIL-STD-3022 with Change 1, Documentation of Verification, Validation, and Accreditation</a:t>
            </a:r>
            <a:br>
              <a:rPr lang="en-US" sz="1600" dirty="0"/>
            </a:br>
            <a:r>
              <a:rPr lang="en-US" sz="1600" dirty="0"/>
              <a:t>	(VV&amp;A) for Models and Simulations, April 5 2012.</a:t>
            </a:r>
          </a:p>
          <a:p>
            <a:pPr marL="0" indent="0">
              <a:spcBef>
                <a:spcPts val="0"/>
              </a:spcBef>
              <a:spcAft>
                <a:spcPts val="400"/>
              </a:spcAft>
              <a:buNone/>
              <a:tabLst>
                <a:tab pos="228600" algn="l"/>
              </a:tabLst>
            </a:pPr>
            <a:r>
              <a:rPr lang="en-US" sz="1600" dirty="0"/>
              <a:t>[DOT&amp;E, 2000] DOT&amp;E Report, AIM-9X Sidewinder Air-to-Air Missile, 2000.</a:t>
            </a:r>
          </a:p>
          <a:p>
            <a:pPr marL="0" indent="0">
              <a:spcBef>
                <a:spcPts val="0"/>
              </a:spcBef>
              <a:spcAft>
                <a:spcPts val="400"/>
              </a:spcAft>
              <a:buNone/>
              <a:tabLst>
                <a:tab pos="228600" algn="l"/>
              </a:tabLst>
            </a:pPr>
            <a:r>
              <a:rPr lang="en-US" sz="1600" dirty="0"/>
              <a:t>[Falco, 2021] G. Falco and L. Gilpin, “A Stress Testing Framework For Autonomous System Verification And Validation (V&amp;V)” presented at IEEE 	International Conference on Autonomous Systems (ICAS), Montreal, Canada, 2021.</a:t>
            </a:r>
          </a:p>
          <a:p>
            <a:pPr marL="0" indent="0">
              <a:spcBef>
                <a:spcPts val="0"/>
              </a:spcBef>
              <a:spcAft>
                <a:spcPts val="400"/>
              </a:spcAft>
              <a:buNone/>
              <a:tabLst>
                <a:tab pos="228600" algn="l"/>
              </a:tabLst>
            </a:pPr>
            <a:r>
              <a:rPr lang="en-US" sz="1600" dirty="0"/>
              <a:t>[Fischer, 2001] K. Fischer,  “AIM-9X…Surpassing the M&amp;S Challenge,” Unpublished presentation, 2001.</a:t>
            </a:r>
          </a:p>
          <a:p>
            <a:pPr marL="0" indent="0">
              <a:spcBef>
                <a:spcPts val="0"/>
              </a:spcBef>
              <a:spcAft>
                <a:spcPts val="400"/>
              </a:spcAft>
              <a:buNone/>
              <a:tabLst>
                <a:tab pos="228600" algn="l"/>
              </a:tabLst>
            </a:pPr>
            <a:r>
              <a:rPr lang="en-US" sz="1600" dirty="0"/>
              <a:t>[Fishman, 1967]  G. S. Fishman and P. J. </a:t>
            </a:r>
            <a:r>
              <a:rPr lang="en-US" sz="1600" dirty="0" err="1"/>
              <a:t>Kiviat</a:t>
            </a:r>
            <a:r>
              <a:rPr lang="en-US" sz="1600" dirty="0"/>
              <a:t>, “The Analysis of Simulation-Generated Time Series”, </a:t>
            </a:r>
            <a:r>
              <a:rPr lang="en-US" sz="1600" i="1" dirty="0"/>
              <a:t>Management Science</a:t>
            </a:r>
            <a:r>
              <a:rPr lang="en-US" sz="1600" dirty="0"/>
              <a:t>, Vol. 13, 1967, pp. 525-557.</a:t>
            </a:r>
          </a:p>
          <a:p>
            <a:pPr marL="0" indent="0">
              <a:spcBef>
                <a:spcPts val="0"/>
              </a:spcBef>
              <a:spcAft>
                <a:spcPts val="400"/>
              </a:spcAft>
              <a:buNone/>
              <a:tabLst>
                <a:tab pos="228600" algn="l"/>
              </a:tabLst>
            </a:pPr>
            <a:endParaRPr lang="en-US" sz="1600" dirty="0"/>
          </a:p>
          <a:p>
            <a:pPr marL="0" indent="0">
              <a:spcBef>
                <a:spcPts val="0"/>
              </a:spcBef>
              <a:spcAft>
                <a:spcPts val="400"/>
              </a:spcAft>
              <a:buNone/>
              <a:tabLst>
                <a:tab pos="228600" algn="l"/>
              </a:tabLst>
            </a:pPr>
            <a:endParaRPr lang="en-US" sz="1600" dirty="0"/>
          </a:p>
          <a:p>
            <a:pPr marL="0" indent="0">
              <a:spcBef>
                <a:spcPts val="0"/>
              </a:spcBef>
              <a:spcAft>
                <a:spcPts val="300"/>
              </a:spcAft>
              <a:buNone/>
              <a:tabLst>
                <a:tab pos="228600" algn="l"/>
              </a:tabLst>
            </a:pPr>
            <a:endParaRPr lang="en-US" sz="1600" dirty="0"/>
          </a:p>
          <a:p>
            <a:pPr marL="0" indent="0">
              <a:spcBef>
                <a:spcPts val="0"/>
              </a:spcBef>
              <a:spcAft>
                <a:spcPts val="300"/>
              </a:spcAft>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073791" y="0"/>
            <a:ext cx="10696697" cy="795130"/>
          </a:xfrm>
        </p:spPr>
        <p:txBody>
          <a:bodyPr/>
          <a:lstStyle/>
          <a:p>
            <a:br>
              <a:rPr lang="en-US" altLang="en-US" dirty="0"/>
            </a:br>
            <a:r>
              <a:rPr lang="en-US" altLang="en-US" dirty="0"/>
              <a:t> </a:t>
            </a:r>
            <a:r>
              <a:rPr lang="en-US" dirty="0"/>
              <a:t>References and bibliography (1 of 4)</a:t>
            </a:r>
            <a:br>
              <a:rPr lang="en-US" dirty="0"/>
            </a:br>
            <a:endParaRPr lang="en-US" altLang="en-US" dirty="0"/>
          </a:p>
        </p:txBody>
      </p:sp>
    </p:spTree>
    <p:extLst>
      <p:ext uri="{BB962C8B-B14F-4D97-AF65-F5344CB8AC3E}">
        <p14:creationId xmlns:p14="http://schemas.microsoft.com/office/powerpoint/2010/main" val="3447089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7005" y="1049649"/>
            <a:ext cx="11587223" cy="5057537"/>
          </a:xfrm>
        </p:spPr>
        <p:txBody>
          <a:bodyPr/>
          <a:lstStyle/>
          <a:p>
            <a:pPr marL="0" indent="0">
              <a:spcBef>
                <a:spcPts val="0"/>
              </a:spcBef>
              <a:spcAft>
                <a:spcPts val="400"/>
              </a:spcAft>
              <a:buNone/>
              <a:tabLst>
                <a:tab pos="228600" algn="l"/>
              </a:tabLst>
            </a:pPr>
            <a:r>
              <a:rPr lang="en-US" sz="1600" dirty="0"/>
              <a:t>[Gilmore, 2016] Director Operational Test and Evaluation Memorandum, Guidance on the Validation of Models and Simulation used in Operational</a:t>
            </a:r>
            <a:br>
              <a:rPr lang="en-US" sz="1600" dirty="0"/>
            </a:br>
            <a:r>
              <a:rPr lang="en-US" sz="1600" dirty="0"/>
              <a:t>	Test and Live Fire Assessments, 14 March 2016.</a:t>
            </a:r>
          </a:p>
          <a:p>
            <a:pPr marL="231775" indent="-231775">
              <a:spcBef>
                <a:spcPts val="0"/>
              </a:spcBef>
              <a:spcAft>
                <a:spcPts val="400"/>
              </a:spcAft>
              <a:buNone/>
              <a:defRPr/>
            </a:pPr>
            <a:r>
              <a:rPr lang="en-US" sz="1600" dirty="0"/>
              <a:t>[Goldsman, 1990]  D. Goldsman and L. Schruben, “Confidence Interval Estimators Using Standardized Time Series”, Management Science, Vol. 36, No. 3, March 1990, pp. 393-397.</a:t>
            </a:r>
          </a:p>
          <a:p>
            <a:pPr marL="231775" indent="-231775">
              <a:spcBef>
                <a:spcPts val="0"/>
              </a:spcBef>
              <a:spcAft>
                <a:spcPts val="400"/>
              </a:spcAft>
              <a:buNone/>
              <a:defRPr/>
            </a:pPr>
            <a:r>
              <a:rPr lang="en-US" sz="1600" dirty="0"/>
              <a:t>[Granger, 1969]  C. W. J. Granger, “Investigating Causal Relations by Econometric Models and Cross-spectral Methods”, </a:t>
            </a:r>
            <a:r>
              <a:rPr lang="en-US" sz="1600" i="1" dirty="0"/>
              <a:t>Econometrica</a:t>
            </a:r>
            <a:r>
              <a:rPr lang="en-US" sz="1600" dirty="0"/>
              <a:t>, Vol. 37, No. 3, pp. 424-438.</a:t>
            </a:r>
          </a:p>
          <a:p>
            <a:pPr marL="231775" indent="-231775">
              <a:spcBef>
                <a:spcPts val="0"/>
              </a:spcBef>
              <a:spcAft>
                <a:spcPts val="400"/>
              </a:spcAft>
              <a:buNone/>
              <a:defRPr/>
            </a:pPr>
            <a:r>
              <a:rPr lang="en-US" sz="1600" dirty="0"/>
              <a:t>[Gross, 2016] “Verification and Validation of Complex and Autonomous Systems” presented at Air Force Research Laboratory 11</a:t>
            </a:r>
            <a:r>
              <a:rPr lang="en-US" sz="1600" baseline="30000" dirty="0"/>
              <a:t>th</a:t>
            </a:r>
            <a:r>
              <a:rPr lang="en-US" sz="1600" dirty="0"/>
              <a:t> Annual V&amp;V Summit, 14-15 September, 2016.</a:t>
            </a:r>
          </a:p>
          <a:p>
            <a:pPr marL="231775" indent="-231775">
              <a:spcBef>
                <a:spcPts val="0"/>
              </a:spcBef>
              <a:spcAft>
                <a:spcPts val="400"/>
              </a:spcAft>
              <a:buNone/>
              <a:defRPr/>
            </a:pPr>
            <a:r>
              <a:rPr lang="en-US" sz="1600" dirty="0"/>
              <a:t>[Henderson, 2023] How To Manage A Sprint Cycle More Effectively, retrieved from https://niftypm.com/blog/manage-sprint-cycle/ July 2024.</a:t>
            </a:r>
          </a:p>
          <a:p>
            <a:pPr marL="231775" indent="-231775">
              <a:spcBef>
                <a:spcPts val="0"/>
              </a:spcBef>
              <a:spcAft>
                <a:spcPts val="400"/>
              </a:spcAft>
              <a:buNone/>
              <a:defRPr/>
            </a:pPr>
            <a:r>
              <a:rPr lang="en-US" sz="1600" dirty="0"/>
              <a:t>[Itzik, 2023] “Does agile methodology fit all characteristics of software projects? Review and analysis”, Empirical Software Engineering (2023) 28:105.</a:t>
            </a:r>
          </a:p>
          <a:p>
            <a:pPr marL="231775" indent="-231775">
              <a:spcBef>
                <a:spcPts val="0"/>
              </a:spcBef>
              <a:spcAft>
                <a:spcPts val="400"/>
              </a:spcAft>
              <a:buNone/>
              <a:defRPr/>
            </a:pPr>
            <a:r>
              <a:rPr lang="en-US" sz="1600" dirty="0"/>
              <a:t>[</a:t>
            </a:r>
            <a:r>
              <a:rPr lang="en-US" sz="1600" dirty="0" err="1"/>
              <a:t>Kleijnen</a:t>
            </a:r>
            <a:r>
              <a:rPr lang="en-US" sz="1600" dirty="0"/>
              <a:t>, 1998]  J. P. C. </a:t>
            </a:r>
            <a:r>
              <a:rPr lang="en-US" sz="1600" dirty="0" err="1"/>
              <a:t>Kleijnen</a:t>
            </a:r>
            <a:r>
              <a:rPr lang="en-US" sz="1600" dirty="0"/>
              <a:t>, B. </a:t>
            </a:r>
            <a:r>
              <a:rPr lang="en-US" sz="1600" dirty="0" err="1"/>
              <a:t>Bettonvil</a:t>
            </a:r>
            <a:r>
              <a:rPr lang="en-US" sz="1600" dirty="0"/>
              <a:t>, and W. Van </a:t>
            </a:r>
            <a:r>
              <a:rPr lang="en-US" sz="1600" dirty="0" err="1"/>
              <a:t>Groenendaal</a:t>
            </a:r>
            <a:r>
              <a:rPr lang="en-US" sz="1600" dirty="0"/>
              <a:t>, “Validation of Trace-Driven Simulation Models: A Novel Regression Test”, </a:t>
            </a:r>
            <a:r>
              <a:rPr lang="en-US" sz="1600" i="1" dirty="0"/>
              <a:t>Management Science</a:t>
            </a:r>
            <a:r>
              <a:rPr lang="en-US" sz="1600" dirty="0"/>
              <a:t>, Vol. 44, 1998, pp. 812-819.</a:t>
            </a:r>
          </a:p>
          <a:p>
            <a:pPr marL="231775" indent="-231775">
              <a:spcBef>
                <a:spcPts val="0"/>
              </a:spcBef>
              <a:spcAft>
                <a:spcPts val="400"/>
              </a:spcAft>
              <a:buNone/>
              <a:defRPr/>
            </a:pPr>
            <a:r>
              <a:rPr lang="en-US" sz="1600" dirty="0"/>
              <a:t>[</a:t>
            </a:r>
            <a:r>
              <a:rPr lang="en-US" sz="1600" dirty="0" err="1"/>
              <a:t>Kleijnen</a:t>
            </a:r>
            <a:r>
              <a:rPr lang="en-US" sz="1600" dirty="0"/>
              <a:t>, 2000]  J. P. C. </a:t>
            </a:r>
            <a:r>
              <a:rPr lang="en-US" sz="1600" dirty="0" err="1"/>
              <a:t>Kleijnen</a:t>
            </a:r>
            <a:r>
              <a:rPr lang="en-US" sz="1600" dirty="0"/>
              <a:t>, R.C.H. Cheng, and B. </a:t>
            </a:r>
            <a:r>
              <a:rPr lang="en-US" sz="1600" dirty="0" err="1"/>
              <a:t>Bettonvil</a:t>
            </a:r>
            <a:r>
              <a:rPr lang="en-US" sz="1600" dirty="0"/>
              <a:t>, “Validation of Trace-Driven Simulation Models:  More on Bootstrap Techniques”, </a:t>
            </a:r>
            <a:r>
              <a:rPr lang="en-US" sz="1600" i="1" dirty="0"/>
              <a:t>Proceedings of the 2000 Winter Simulation Conference, </a:t>
            </a:r>
            <a:r>
              <a:rPr lang="en-US" sz="1600" dirty="0"/>
              <a:t>Orlando FL, December 10-13 2000, pp. 882-892.</a:t>
            </a:r>
          </a:p>
          <a:p>
            <a:pPr marL="231775" indent="-231775">
              <a:spcBef>
                <a:spcPts val="0"/>
              </a:spcBef>
              <a:spcAft>
                <a:spcPts val="400"/>
              </a:spcAft>
              <a:buNone/>
              <a:defRPr/>
            </a:pPr>
            <a:r>
              <a:rPr lang="en-US" sz="1600" dirty="0"/>
              <a:t>[</a:t>
            </a:r>
            <a:r>
              <a:rPr lang="en-US" sz="1600" dirty="0" err="1"/>
              <a:t>Kleijnen</a:t>
            </a:r>
            <a:r>
              <a:rPr lang="en-US" sz="1600" dirty="0"/>
              <a:t>, 2001]  J. P. C. </a:t>
            </a:r>
            <a:r>
              <a:rPr lang="en-US" sz="1600" dirty="0" err="1"/>
              <a:t>Kleijnen</a:t>
            </a:r>
            <a:r>
              <a:rPr lang="en-US" sz="1600" dirty="0"/>
              <a:t>, R.C.H. Cheng, and B. </a:t>
            </a:r>
            <a:r>
              <a:rPr lang="en-US" sz="1600" dirty="0" err="1"/>
              <a:t>Bettonvil</a:t>
            </a:r>
            <a:r>
              <a:rPr lang="en-US" sz="1600" dirty="0"/>
              <a:t>, “Validation of Trace-Driven Simulation Models:  Bootstrap Tests”, </a:t>
            </a:r>
            <a:r>
              <a:rPr lang="en-US" sz="1600" i="1" dirty="0"/>
              <a:t>Management Science</a:t>
            </a:r>
            <a:r>
              <a:rPr lang="en-US" sz="1600" dirty="0"/>
              <a:t>, Vol. 47, 2001, pp.1533-1538.</a:t>
            </a:r>
          </a:p>
          <a:p>
            <a:pPr marL="0" indent="0">
              <a:spcBef>
                <a:spcPts val="0"/>
              </a:spcBef>
              <a:spcAft>
                <a:spcPts val="400"/>
              </a:spcAft>
              <a:buNone/>
              <a:defRPr/>
            </a:pPr>
            <a:endParaRPr lang="en-US" sz="1600" dirty="0"/>
          </a:p>
          <a:p>
            <a:pPr marL="0" indent="0">
              <a:spcAft>
                <a:spcPts val="0"/>
              </a:spcAft>
              <a:buNone/>
              <a:defRPr/>
            </a:pPr>
            <a:endParaRPr lang="en-US" sz="1600" dirty="0"/>
          </a:p>
          <a:p>
            <a:pPr marL="0" indent="0">
              <a:spcBef>
                <a:spcPts val="0"/>
              </a:spcBef>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br>
              <a:rPr lang="en-US" altLang="en-US" dirty="0"/>
            </a:br>
            <a:r>
              <a:rPr lang="en-US" altLang="en-US" dirty="0"/>
              <a:t> </a:t>
            </a:r>
            <a:r>
              <a:rPr lang="en-US" dirty="0"/>
              <a:t>References and bibliography (2 of 4)</a:t>
            </a:r>
            <a:br>
              <a:rPr lang="en-US" dirty="0"/>
            </a:br>
            <a:endParaRPr lang="en-US" altLang="en-US" dirty="0"/>
          </a:p>
        </p:txBody>
      </p:sp>
    </p:spTree>
    <p:extLst>
      <p:ext uri="{BB962C8B-B14F-4D97-AF65-F5344CB8AC3E}">
        <p14:creationId xmlns:p14="http://schemas.microsoft.com/office/powerpoint/2010/main" val="281744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255746"/>
          </a:xfrm>
        </p:spPr>
        <p:txBody>
          <a:bodyPr>
            <a:normAutofit/>
          </a:bodyPr>
          <a:lstStyle/>
          <a:p>
            <a:pPr marL="514350" lvl="0" indent="-514350">
              <a:buFont typeface="+mj-lt"/>
              <a:buAutoNum type="arabicPeriod"/>
            </a:pPr>
            <a:r>
              <a:rPr lang="en-US" dirty="0">
                <a:solidFill>
                  <a:srgbClr val="C00000"/>
                </a:solidFill>
                <a:latin typeface="Arial Narrow" panose="020B0606020202030204" pitchFamily="34" charset="0"/>
              </a:rPr>
              <a:t>Definitions that establish the common lexicon</a:t>
            </a:r>
          </a:p>
          <a:p>
            <a:pPr lvl="1"/>
            <a:r>
              <a:rPr lang="en-US" dirty="0">
                <a:solidFill>
                  <a:srgbClr val="C00000"/>
                </a:solidFill>
                <a:latin typeface="Arial Narrow" panose="020B0606020202030204" pitchFamily="34" charset="0"/>
              </a:rPr>
              <a:t>Terms</a:t>
            </a:r>
          </a:p>
          <a:p>
            <a:pPr lvl="1"/>
            <a:r>
              <a:rPr lang="en-US" dirty="0">
                <a:solidFill>
                  <a:srgbClr val="C00000"/>
                </a:solidFill>
                <a:latin typeface="Arial Narrow" panose="020B0606020202030204" pitchFamily="34" charset="0"/>
              </a:rPr>
              <a:t>Setting boundaries by defining the intended use</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verification case</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referent</a:t>
            </a:r>
          </a:p>
          <a:p>
            <a:pPr marL="514350" lvl="0" indent="-514350">
              <a:buFont typeface="+mj-lt"/>
              <a:buAutoNum type="arabicPeriod"/>
            </a:pPr>
            <a:r>
              <a:rPr lang="en-US" dirty="0">
                <a:solidFill>
                  <a:schemeClr val="bg1">
                    <a:lumMod val="75000"/>
                  </a:schemeClr>
                </a:solidFill>
                <a:latin typeface="Arial Narrow" panose="020B0606020202030204" pitchFamily="34" charset="0"/>
              </a:rPr>
              <a:t>Building a strong validation case  </a:t>
            </a:r>
          </a:p>
          <a:p>
            <a:pPr marL="514350" lvl="0" indent="-514350">
              <a:buFont typeface="+mj-lt"/>
              <a:buAutoNum type="arabicPeriod"/>
            </a:pPr>
            <a:r>
              <a:rPr lang="en-US" dirty="0">
                <a:solidFill>
                  <a:schemeClr val="bg1">
                    <a:lumMod val="75000"/>
                  </a:schemeClr>
                </a:solidFill>
                <a:latin typeface="Arial Narrow" panose="020B0606020202030204" pitchFamily="34" charset="0"/>
              </a:rPr>
              <a:t>Verification and Validation methods that apply to Agile and Autonomous based M&amp;S</a:t>
            </a:r>
          </a:p>
          <a:p>
            <a:pPr marL="514350" lvl="0" indent="-514350">
              <a:buFont typeface="+mj-lt"/>
              <a:buAutoNum type="arabicPeriod"/>
            </a:pPr>
            <a:r>
              <a:rPr lang="en-US" dirty="0">
                <a:solidFill>
                  <a:schemeClr val="bg1">
                    <a:lumMod val="75000"/>
                  </a:schemeClr>
                </a:solidFill>
                <a:latin typeface="Arial Narrow" panose="020B0606020202030204" pitchFamily="34" charset="0"/>
              </a:rPr>
              <a:t>Conclusions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br>
              <a:rPr lang="en-US" dirty="0"/>
            </a:br>
            <a:r>
              <a:rPr lang="en-US" dirty="0"/>
              <a:t>Presentation Outline</a:t>
            </a:r>
            <a:br>
              <a:rPr lang="en-US" dirty="0"/>
            </a:br>
            <a:endParaRPr lang="en-US" dirty="0"/>
          </a:p>
        </p:txBody>
      </p:sp>
    </p:spTree>
    <p:extLst>
      <p:ext uri="{BB962C8B-B14F-4D97-AF65-F5344CB8AC3E}">
        <p14:creationId xmlns:p14="http://schemas.microsoft.com/office/powerpoint/2010/main" val="854141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4923" y="1187061"/>
            <a:ext cx="11429999" cy="5097198"/>
          </a:xfrm>
        </p:spPr>
        <p:txBody>
          <a:bodyPr/>
          <a:lstStyle/>
          <a:p>
            <a:pPr marL="0" indent="0">
              <a:spcBef>
                <a:spcPts val="0"/>
              </a:spcBef>
              <a:spcAft>
                <a:spcPts val="400"/>
              </a:spcAft>
              <a:buNone/>
              <a:defRPr/>
            </a:pPr>
            <a:r>
              <a:rPr lang="en-US" sz="1600" dirty="0"/>
              <a:t>[</a:t>
            </a:r>
            <a:r>
              <a:rPr lang="en-US" sz="1600" dirty="0" err="1"/>
              <a:t>Koren</a:t>
            </a:r>
            <a:r>
              <a:rPr lang="en-US" sz="1600" dirty="0"/>
              <a:t>, 2019] M. </a:t>
            </a:r>
            <a:r>
              <a:rPr lang="en-US" sz="1600" dirty="0" err="1"/>
              <a:t>Koren</a:t>
            </a:r>
            <a:r>
              <a:rPr lang="en-US" sz="1600" dirty="0"/>
              <a:t> and M. </a:t>
            </a:r>
            <a:r>
              <a:rPr lang="en-US" sz="1600" dirty="0" err="1"/>
              <a:t>Kochenderfer</a:t>
            </a:r>
            <a:r>
              <a:rPr lang="en-US" sz="1600" dirty="0"/>
              <a:t>, “Efficient Autonomy Validation in Simulation with Adaptive Stress Testing”, 2019 IEEE Intelligent Transportation Systems Conference (ITSC), Auckland, NZ, October 27-30, 2019.</a:t>
            </a:r>
          </a:p>
          <a:p>
            <a:pPr marL="231775" indent="-231775">
              <a:spcBef>
                <a:spcPts val="0"/>
              </a:spcBef>
              <a:spcAft>
                <a:spcPts val="400"/>
              </a:spcAft>
              <a:buNone/>
              <a:defRPr/>
            </a:pPr>
            <a:r>
              <a:rPr lang="en-US" sz="1600" dirty="0"/>
              <a:t>[McNickle, 2004]  D. McNickle, G. C. Ewing, and K. Pawlikowski, “Refining Spectral Analysis for Confidence Interval Estimation in Sequential Simulation”, </a:t>
            </a:r>
            <a:r>
              <a:rPr lang="en-US" sz="1600" i="1" dirty="0"/>
              <a:t>Proceedings of the 16th European Simulation Symposium</a:t>
            </a:r>
            <a:r>
              <a:rPr lang="en-US" sz="1600" dirty="0"/>
              <a:t>, Budapest Hungary, October 17-20 2004, pp. 99-103.</a:t>
            </a:r>
          </a:p>
          <a:p>
            <a:pPr marL="0" indent="0">
              <a:spcBef>
                <a:spcPts val="0"/>
              </a:spcBef>
              <a:spcAft>
                <a:spcPts val="400"/>
              </a:spcAft>
              <a:buNone/>
              <a:tabLst>
                <a:tab pos="228600" algn="l"/>
              </a:tabLst>
            </a:pPr>
            <a:r>
              <a:rPr lang="en-US" sz="1600" dirty="0"/>
              <a:t>[IDA, 2001] </a:t>
            </a:r>
            <a:r>
              <a:rPr lang="en-US" sz="1600" i="1" dirty="0"/>
              <a:t>AIM-9X: A Modeling and Simulation Success Story</a:t>
            </a:r>
            <a:r>
              <a:rPr lang="en-US" sz="1600" dirty="0"/>
              <a:t>, IDA Research Summaries, Vol. 8, Number 1, Summer/Fall 2001, pp. 8-12.</a:t>
            </a:r>
          </a:p>
          <a:p>
            <a:pPr marL="0" indent="0">
              <a:spcBef>
                <a:spcPts val="0"/>
              </a:spcBef>
              <a:spcAft>
                <a:spcPts val="400"/>
              </a:spcAft>
              <a:buNone/>
              <a:tabLst>
                <a:tab pos="228600" algn="l"/>
              </a:tabLst>
            </a:pPr>
            <a:r>
              <a:rPr lang="en-US" sz="1600" dirty="0"/>
              <a:t>[Mansager, 1994] B. Mansager, </a:t>
            </a:r>
            <a:r>
              <a:rPr lang="en-US" sz="1600" i="1" dirty="0"/>
              <a:t>Model Test Model</a:t>
            </a:r>
            <a:r>
              <a:rPr lang="en-US" sz="1600" dirty="0"/>
              <a:t>, Naval Postgraduate School Technical Report NPS-MS-94-007.</a:t>
            </a:r>
          </a:p>
          <a:p>
            <a:pPr marL="0" indent="0">
              <a:spcBef>
                <a:spcPts val="0"/>
              </a:spcBef>
              <a:spcAft>
                <a:spcPts val="400"/>
              </a:spcAft>
              <a:buNone/>
              <a:tabLst>
                <a:tab pos="228600" algn="l"/>
              </a:tabLst>
            </a:pPr>
            <a:r>
              <a:rPr lang="en-US" sz="1600" dirty="0"/>
              <a:t>[Minsky, 1965]  M. L. Minsky, </a:t>
            </a:r>
            <a:r>
              <a:rPr lang="en-US" sz="1600" i="1" dirty="0"/>
              <a:t>Matter, Mind, and Models</a:t>
            </a:r>
            <a:r>
              <a:rPr lang="en-US" sz="1600" dirty="0"/>
              <a:t>, Artificial Intelligence Memo No. 77, Massachusetts Institute of Technology,  March 1965,</a:t>
            </a:r>
            <a:br>
              <a:rPr lang="en-US" sz="1600" dirty="0"/>
            </a:br>
            <a:r>
              <a:rPr lang="en-US" sz="1600" dirty="0"/>
              <a:t>	Online at http://dspace.mit.edu/bitstream/handle/1721.1/6119/AIM-077.pdf ?sequence=2, Accessed, July 19 2015.</a:t>
            </a:r>
          </a:p>
          <a:p>
            <a:pPr marL="0" indent="0">
              <a:spcBef>
                <a:spcPts val="0"/>
              </a:spcBef>
              <a:spcAft>
                <a:spcPts val="400"/>
              </a:spcAft>
              <a:buNone/>
              <a:tabLst>
                <a:tab pos="228600" algn="l"/>
              </a:tabLst>
            </a:pPr>
            <a:r>
              <a:rPr lang="en-US" sz="1600" dirty="0"/>
              <a:t>[NASA, 2023] Requirements Verification Matrix, downloaded from https://www.nasa.gov/sites/default/files/thumbnails/image/seh_app-d_table_d1.jpg on June 21, 2023.</a:t>
            </a:r>
          </a:p>
          <a:p>
            <a:pPr marL="0" indent="0">
              <a:spcBef>
                <a:spcPts val="0"/>
              </a:spcBef>
              <a:spcAft>
                <a:spcPts val="400"/>
              </a:spcAft>
              <a:buNone/>
              <a:tabLst>
                <a:tab pos="228600" algn="l"/>
              </a:tabLst>
            </a:pPr>
            <a:r>
              <a:rPr lang="en-US" sz="1600" dirty="0"/>
              <a:t>[NATO, 2012] NATO RTO Technical Report “Risk-Based Tailoring of the Verification, Validation, and Accreditation/Acceptance Processes”, TR-MSG-054, February 2012.</a:t>
            </a:r>
          </a:p>
          <a:p>
            <a:pPr marL="0" indent="0">
              <a:spcBef>
                <a:spcPts val="0"/>
              </a:spcBef>
              <a:spcAft>
                <a:spcPts val="300"/>
              </a:spcAft>
              <a:buNone/>
              <a:tabLst>
                <a:tab pos="228600" algn="l"/>
              </a:tabLst>
            </a:pPr>
            <a:r>
              <a:rPr lang="en-US" sz="1600" dirty="0"/>
              <a:t>[Piersall, 2014]  C. H. Piersall and F. E. Grange, “The Necessity of Intended Use Specification for Successful Modeling and Simulation of</a:t>
            </a:r>
            <a:br>
              <a:rPr lang="en-US" sz="1600" dirty="0"/>
            </a:br>
            <a:r>
              <a:rPr lang="en-US" sz="1600" dirty="0"/>
              <a:t>	System-of-Systems”, </a:t>
            </a:r>
            <a:r>
              <a:rPr lang="en-US" sz="1600" i="1" dirty="0" err="1"/>
              <a:t>CrossTalk</a:t>
            </a:r>
            <a:r>
              <a:rPr lang="en-US" sz="1600" dirty="0"/>
              <a:t>, September/October 2014, pp. 20-24.</a:t>
            </a:r>
          </a:p>
          <a:p>
            <a:pPr marL="0" indent="0">
              <a:spcBef>
                <a:spcPts val="0"/>
              </a:spcBef>
              <a:spcAft>
                <a:spcPts val="300"/>
              </a:spcAft>
              <a:buNone/>
              <a:tabLst>
                <a:tab pos="228600" algn="l"/>
              </a:tabLst>
            </a:pPr>
            <a:r>
              <a:rPr lang="en-US" sz="1600" dirty="0"/>
              <a:t>[Piersall, 2015] W. Seay, C. H. Piersall, D. Lucia, and K. Englander, MDA report 20-MDA-10542, March 2015, (approved for public release 30 Jul 20). </a:t>
            </a:r>
          </a:p>
          <a:p>
            <a:pPr marL="0" indent="0">
              <a:spcBef>
                <a:spcPts val="0"/>
              </a:spcBef>
              <a:spcAft>
                <a:spcPts val="300"/>
              </a:spcAft>
              <a:buNone/>
              <a:tabLst>
                <a:tab pos="228600" algn="l"/>
              </a:tabLst>
            </a:pPr>
            <a:r>
              <a:rPr lang="en-US" sz="1600" dirty="0"/>
              <a:t>[RPG, 2011]  DoD VV&amp;A Recommended Practices Guide, RPG Validation Referent Special Topic Paper, https://www.cto.mil/sea/vva, January 2011.  </a:t>
            </a:r>
          </a:p>
          <a:p>
            <a:pPr marL="0" indent="0">
              <a:spcBef>
                <a:spcPts val="0"/>
              </a:spcBef>
              <a:spcAft>
                <a:spcPts val="400"/>
              </a:spcAft>
              <a:buNone/>
              <a:tabLst>
                <a:tab pos="228600" algn="l"/>
              </a:tabLst>
            </a:pPr>
            <a:endParaRPr lang="en-US" sz="1600" dirty="0"/>
          </a:p>
          <a:p>
            <a:pPr marL="0" indent="0">
              <a:spcBef>
                <a:spcPts val="0"/>
              </a:spcBef>
              <a:spcAft>
                <a:spcPts val="300"/>
              </a:spcAft>
              <a:buNone/>
              <a:tabLst>
                <a:tab pos="228600" algn="l"/>
              </a:tabLst>
            </a:pPr>
            <a:endParaRPr lang="en-US" sz="1600" dirty="0"/>
          </a:p>
          <a:p>
            <a:pPr marL="0" indent="0">
              <a:spcBef>
                <a:spcPts val="0"/>
              </a:spcBef>
              <a:spcAft>
                <a:spcPts val="400"/>
              </a:spcAft>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br>
              <a:rPr lang="en-US" altLang="en-US" dirty="0"/>
            </a:br>
            <a:r>
              <a:rPr lang="en-US" altLang="en-US" dirty="0"/>
              <a:t> </a:t>
            </a:r>
            <a:r>
              <a:rPr lang="en-US" dirty="0"/>
              <a:t>References and bibliography (3 of 4)</a:t>
            </a:r>
            <a:br>
              <a:rPr lang="en-US" dirty="0"/>
            </a:br>
            <a:endParaRPr lang="en-US" altLang="en-US" dirty="0"/>
          </a:p>
        </p:txBody>
      </p:sp>
    </p:spTree>
    <p:extLst>
      <p:ext uri="{BB962C8B-B14F-4D97-AF65-F5344CB8AC3E}">
        <p14:creationId xmlns:p14="http://schemas.microsoft.com/office/powerpoint/2010/main" val="1990777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8363" y="1167745"/>
            <a:ext cx="11429999" cy="3530090"/>
          </a:xfrm>
        </p:spPr>
        <p:txBody>
          <a:bodyPr/>
          <a:lstStyle/>
          <a:p>
            <a:pPr marL="231775" indent="-231775">
              <a:spcBef>
                <a:spcPts val="0"/>
              </a:spcBef>
              <a:spcAft>
                <a:spcPts val="300"/>
              </a:spcAft>
              <a:buNone/>
              <a:defRPr/>
            </a:pPr>
            <a:r>
              <a:rPr lang="en-US" sz="1600" dirty="0"/>
              <a:t>[</a:t>
            </a:r>
            <a:r>
              <a:rPr lang="en-US" sz="1600" dirty="0" err="1"/>
              <a:t>Schruben</a:t>
            </a:r>
            <a:r>
              <a:rPr lang="en-US" sz="1600" dirty="0"/>
              <a:t>, 1983]  L. </a:t>
            </a:r>
            <a:r>
              <a:rPr lang="en-US" sz="1600" dirty="0" err="1"/>
              <a:t>Schruben</a:t>
            </a:r>
            <a:r>
              <a:rPr lang="en-US" sz="1600" dirty="0"/>
              <a:t>, “Confidence Interval Estimation Using Standardized Time Series”, </a:t>
            </a:r>
            <a:r>
              <a:rPr lang="en-US" sz="1600" i="1" dirty="0"/>
              <a:t>Operations Research</a:t>
            </a:r>
            <a:r>
              <a:rPr lang="en-US" sz="1600" dirty="0"/>
              <a:t>, Vol. 31, No. 6, November-December 1983, pp. 1090-1108.</a:t>
            </a:r>
          </a:p>
          <a:p>
            <a:pPr marL="231775" indent="-231775">
              <a:spcBef>
                <a:spcPts val="0"/>
              </a:spcBef>
              <a:spcAft>
                <a:spcPts val="300"/>
              </a:spcAft>
              <a:buNone/>
              <a:defRPr/>
            </a:pPr>
            <a:r>
              <a:rPr lang="en-US" sz="1600" dirty="0"/>
              <a:t>[</a:t>
            </a:r>
            <a:r>
              <a:rPr lang="en-US" sz="1600" dirty="0" err="1"/>
              <a:t>Tolk</a:t>
            </a:r>
            <a:r>
              <a:rPr lang="en-US" sz="1600" dirty="0"/>
              <a:t>, 2006] W. G. Wang, A. </a:t>
            </a:r>
            <a:r>
              <a:rPr lang="en-US" sz="1600" dirty="0" err="1"/>
              <a:t>Tolk</a:t>
            </a:r>
            <a:r>
              <a:rPr lang="en-US" sz="1600" dirty="0"/>
              <a:t> and W. P. Wang, "The levels of conceptual interoperability model: Applying systems engineering principles to M&amp;S," in Proceedings of the 2009 Spring Simulation Multiconference, San Diego, March 22-27, 2009. </a:t>
            </a:r>
          </a:p>
          <a:p>
            <a:pPr marL="0" indent="0">
              <a:spcBef>
                <a:spcPts val="0"/>
              </a:spcBef>
              <a:spcAft>
                <a:spcPts val="300"/>
              </a:spcAft>
              <a:buNone/>
              <a:tabLst>
                <a:tab pos="228600" algn="l"/>
              </a:tabLst>
            </a:pPr>
            <a:r>
              <a:rPr lang="en-US" sz="1600" dirty="0"/>
              <a:t>[</a:t>
            </a:r>
            <a:r>
              <a:rPr lang="en-US" sz="1600" dirty="0" err="1"/>
              <a:t>Velten</a:t>
            </a:r>
            <a:r>
              <a:rPr lang="en-US" sz="1600" dirty="0"/>
              <a:t>, 2009]  K. </a:t>
            </a:r>
            <a:r>
              <a:rPr lang="en-US" sz="1600" dirty="0" err="1"/>
              <a:t>Velten</a:t>
            </a:r>
            <a:r>
              <a:rPr lang="en-US" sz="1600" dirty="0"/>
              <a:t>, </a:t>
            </a:r>
            <a:r>
              <a:rPr lang="en-US" sz="1600" i="1" dirty="0"/>
              <a:t>Mathematical Modeling and Simulation</a:t>
            </a:r>
            <a:r>
              <a:rPr lang="en-US" sz="1600" dirty="0"/>
              <a:t>, WILEY-VCH, Weinheim Germany, 2009.</a:t>
            </a:r>
          </a:p>
          <a:p>
            <a:pPr marL="0" indent="0">
              <a:spcBef>
                <a:spcPts val="0"/>
              </a:spcBef>
              <a:spcAft>
                <a:spcPts val="300"/>
              </a:spcAft>
              <a:buNone/>
              <a:tabLst>
                <a:tab pos="228600" algn="l"/>
              </a:tabLst>
            </a:pPr>
            <a:r>
              <a:rPr lang="en-US" sz="1600" dirty="0"/>
              <a:t>[Vera, 2020] Vera, A. and Espinosa, A., Applying Verification and Validation in Agile Methods: a tough road discipline, </a:t>
            </a:r>
            <a:r>
              <a:rPr lang="en-US" sz="1600" dirty="0" err="1"/>
              <a:t>Transformacion</a:t>
            </a:r>
            <a:r>
              <a:rPr lang="en-US" sz="1600" dirty="0"/>
              <a:t> Digital </a:t>
            </a:r>
            <a:r>
              <a:rPr lang="en-US" sz="1600" dirty="0" err="1"/>
              <a:t>en</a:t>
            </a:r>
            <a:r>
              <a:rPr lang="en-US" sz="1600" dirty="0"/>
              <a:t> las </a:t>
            </a:r>
            <a:r>
              <a:rPr lang="en-US" sz="1600" dirty="0" err="1"/>
              <a:t>Organizaciones</a:t>
            </a:r>
            <a:r>
              <a:rPr lang="en-US" sz="1600" dirty="0"/>
              <a:t>, Universidad </a:t>
            </a:r>
            <a:r>
              <a:rPr lang="en-US" sz="1600" dirty="0" err="1"/>
              <a:t>Catolica</a:t>
            </a:r>
            <a:r>
              <a:rPr lang="en-US" sz="1600" dirty="0"/>
              <a:t> de Cuenca, p 129 – 139, November 2020.</a:t>
            </a:r>
          </a:p>
          <a:p>
            <a:pPr marL="0" indent="0">
              <a:spcBef>
                <a:spcPts val="0"/>
              </a:spcBef>
              <a:spcAft>
                <a:spcPts val="300"/>
              </a:spcAft>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br>
              <a:rPr lang="en-US" altLang="en-US" dirty="0"/>
            </a:br>
            <a:r>
              <a:rPr lang="en-US" altLang="en-US" dirty="0"/>
              <a:t> </a:t>
            </a:r>
            <a:r>
              <a:rPr lang="en-US" dirty="0"/>
              <a:t>References and bibliography (4 of 4)</a:t>
            </a:r>
            <a:br>
              <a:rPr lang="en-US" dirty="0"/>
            </a:br>
            <a:endParaRPr lang="en-US" altLang="en-US" dirty="0"/>
          </a:p>
        </p:txBody>
      </p:sp>
    </p:spTree>
    <p:extLst>
      <p:ext uri="{BB962C8B-B14F-4D97-AF65-F5344CB8AC3E}">
        <p14:creationId xmlns:p14="http://schemas.microsoft.com/office/powerpoint/2010/main" val="384425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400" dirty="0">
              <a:solidFill>
                <a:schemeClr val="tx2">
                  <a:lumMod val="60000"/>
                  <a:lumOff val="40000"/>
                </a:schemeClr>
              </a:solidFill>
              <a:latin typeface="+mn-lt"/>
            </a:endParaRPr>
          </a:p>
          <a:p>
            <a:pPr marL="0" indent="0">
              <a:spcBef>
                <a:spcPts val="0"/>
              </a:spcBef>
              <a:buNone/>
            </a:pPr>
            <a:r>
              <a:rPr lang="en-US" sz="2400" dirty="0">
                <a:solidFill>
                  <a:srgbClr val="C00000"/>
                </a:solidFill>
                <a:latin typeface="Arial Narrow" panose="020B0606020202030204" pitchFamily="34" charset="0"/>
              </a:rPr>
              <a:t>Verification </a:t>
            </a:r>
            <a:r>
              <a:rPr lang="en-US" sz="2400" dirty="0">
                <a:latin typeface="Arial Narrow" panose="020B0606020202030204" pitchFamily="34" charset="0"/>
              </a:rPr>
              <a:t>The process of determining that a model implementation and its associated data accurately represents the developer’s conceptual description and specifications. [DOD, 2009]</a:t>
            </a:r>
          </a:p>
          <a:p>
            <a:pPr marL="0" indent="0">
              <a:spcBef>
                <a:spcPts val="0"/>
              </a:spcBef>
              <a:buNone/>
            </a:pPr>
            <a:endParaRPr lang="en-US" sz="400" dirty="0">
              <a:latin typeface="Arial Narrow" panose="020B0606020202030204" pitchFamily="34" charset="0"/>
            </a:endParaRPr>
          </a:p>
          <a:p>
            <a:pPr lvl="1">
              <a:spcBef>
                <a:spcPts val="0"/>
              </a:spcBef>
            </a:pPr>
            <a:r>
              <a:rPr lang="en-US" sz="2000" dirty="0">
                <a:latin typeface="Arial Narrow" panose="020B0606020202030204" pitchFamily="34" charset="0"/>
              </a:rPr>
              <a:t>Transformational accuracy [Balci, 2002]</a:t>
            </a:r>
          </a:p>
          <a:p>
            <a:pPr lvl="2">
              <a:spcBef>
                <a:spcPts val="0"/>
              </a:spcBef>
              <a:buSzPct val="75000"/>
            </a:pPr>
            <a:r>
              <a:rPr lang="en-US" sz="1800" dirty="0">
                <a:latin typeface="Arial Narrow" panose="020B0606020202030204" pitchFamily="34" charset="0"/>
              </a:rPr>
              <a:t>Transform specifications to code </a:t>
            </a:r>
          </a:p>
          <a:p>
            <a:pPr lvl="1">
              <a:spcBef>
                <a:spcPts val="0"/>
              </a:spcBef>
            </a:pPr>
            <a:r>
              <a:rPr lang="en-US" sz="2000" dirty="0">
                <a:latin typeface="Arial Narrow" panose="020B0606020202030204" pitchFamily="34" charset="0"/>
              </a:rPr>
              <a:t>Software engineering quality</a:t>
            </a:r>
          </a:p>
          <a:p>
            <a:pPr lvl="2">
              <a:spcBef>
                <a:spcPts val="0"/>
              </a:spcBef>
              <a:buSzPct val="75000"/>
            </a:pPr>
            <a:r>
              <a:rPr lang="en-US" sz="1800" dirty="0">
                <a:latin typeface="Arial Narrow" panose="020B0606020202030204" pitchFamily="34" charset="0"/>
              </a:rPr>
              <a:t>Software engineering methods apply</a:t>
            </a:r>
          </a:p>
          <a:p>
            <a:pPr marL="0" indent="0">
              <a:spcBef>
                <a:spcPts val="0"/>
              </a:spcBef>
              <a:buNone/>
            </a:pPr>
            <a:r>
              <a:rPr lang="en-US" sz="2400" dirty="0">
                <a:solidFill>
                  <a:srgbClr val="C00000"/>
                </a:solidFill>
                <a:latin typeface="Arial Narrow" panose="020B0606020202030204" pitchFamily="34" charset="0"/>
              </a:rPr>
              <a:t>Validation </a:t>
            </a:r>
            <a:r>
              <a:rPr lang="en-US" sz="2400" dirty="0">
                <a:latin typeface="Arial Narrow" panose="020B0606020202030204" pitchFamily="34" charset="0"/>
              </a:rPr>
              <a:t>Determining the degree to which a model or simulation and its associated data are an accurate representation of the real world from the perspective of the intended uses of the model. [DOD, 2009]</a:t>
            </a:r>
          </a:p>
          <a:p>
            <a:pPr marL="0" indent="0">
              <a:spcBef>
                <a:spcPts val="0"/>
              </a:spcBef>
              <a:buNone/>
            </a:pPr>
            <a:endParaRPr lang="en-US" sz="400" dirty="0">
              <a:latin typeface="Arial Narrow" panose="020B0606020202030204" pitchFamily="34" charset="0"/>
            </a:endParaRPr>
          </a:p>
          <a:p>
            <a:pPr marL="0" indent="0">
              <a:spcBef>
                <a:spcPts val="0"/>
              </a:spcBef>
              <a:buNone/>
            </a:pPr>
            <a:r>
              <a:rPr lang="en-US" sz="2400" dirty="0">
                <a:latin typeface="Arial Narrow" panose="020B0606020202030204" pitchFamily="34" charset="0"/>
              </a:rPr>
              <a:t>Comparing model results with experimental data [</a:t>
            </a:r>
            <a:r>
              <a:rPr lang="en-US" sz="2400" dirty="0" err="1">
                <a:latin typeface="Arial Narrow" panose="020B0606020202030204" pitchFamily="34" charset="0"/>
              </a:rPr>
              <a:t>Velten</a:t>
            </a:r>
            <a:r>
              <a:rPr lang="en-US" sz="2400" dirty="0">
                <a:latin typeface="Arial Narrow" panose="020B0606020202030204" pitchFamily="34" charset="0"/>
              </a:rPr>
              <a:t>, 2009]</a:t>
            </a:r>
          </a:p>
          <a:p>
            <a:pPr marL="0" indent="0">
              <a:spcBef>
                <a:spcPts val="0"/>
              </a:spcBef>
              <a:buNone/>
            </a:pPr>
            <a:endParaRPr lang="en-US" sz="400" dirty="0">
              <a:latin typeface="Arial Narrow" panose="020B0606020202030204" pitchFamily="34" charset="0"/>
            </a:endParaRPr>
          </a:p>
          <a:p>
            <a:pPr lvl="1">
              <a:spcBef>
                <a:spcPts val="0"/>
              </a:spcBef>
            </a:pPr>
            <a:r>
              <a:rPr lang="en-US" sz="2000" dirty="0">
                <a:latin typeface="Arial Narrow" panose="020B0606020202030204" pitchFamily="34" charset="0"/>
              </a:rPr>
              <a:t>Representational accuracy [</a:t>
            </a:r>
            <a:r>
              <a:rPr lang="en-US" sz="2000" dirty="0" err="1">
                <a:latin typeface="Arial Narrow" panose="020B0606020202030204" pitchFamily="34" charset="0"/>
              </a:rPr>
              <a:t>Balci</a:t>
            </a:r>
            <a:r>
              <a:rPr lang="en-US" sz="2000" dirty="0">
                <a:latin typeface="Arial Narrow" panose="020B0606020202030204" pitchFamily="34" charset="0"/>
              </a:rPr>
              <a:t>, 2002]</a:t>
            </a:r>
          </a:p>
          <a:p>
            <a:pPr lvl="2">
              <a:spcBef>
                <a:spcPts val="0"/>
              </a:spcBef>
              <a:buSzPct val="75000"/>
            </a:pPr>
            <a:r>
              <a:rPr lang="en-US" sz="1800" dirty="0">
                <a:latin typeface="Arial Narrow" panose="020B0606020202030204" pitchFamily="34" charset="0"/>
              </a:rPr>
              <a:t>Recreate simuland with results</a:t>
            </a:r>
          </a:p>
          <a:p>
            <a:pPr lvl="1">
              <a:spcBef>
                <a:spcPts val="0"/>
              </a:spcBef>
            </a:pPr>
            <a:r>
              <a:rPr lang="en-US" sz="2000" dirty="0">
                <a:latin typeface="Arial Narrow" panose="020B0606020202030204" pitchFamily="34" charset="0"/>
              </a:rPr>
              <a:t>Modeling quality</a:t>
            </a:r>
          </a:p>
          <a:p>
            <a:pPr lvl="2">
              <a:spcBef>
                <a:spcPts val="0"/>
              </a:spcBef>
              <a:buSzPct val="75000"/>
            </a:pPr>
            <a:r>
              <a:rPr lang="en-US" sz="1800" dirty="0">
                <a:latin typeface="Arial Narrow" panose="020B0606020202030204" pitchFamily="34" charset="0"/>
              </a:rPr>
              <a:t>Special validation methods needed </a:t>
            </a:r>
          </a:p>
          <a:p>
            <a:pPr lvl="2">
              <a:spcBef>
                <a:spcPts val="0"/>
              </a:spcBef>
            </a:pPr>
            <a:endParaRPr lang="en-US" sz="1800" dirty="0">
              <a:latin typeface="+mn-lt"/>
            </a:endParaRP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a:t>Terms: Verification and Validation</a:t>
            </a:r>
          </a:p>
        </p:txBody>
      </p:sp>
    </p:spTree>
    <p:extLst>
      <p:ext uri="{BB962C8B-B14F-4D97-AF65-F5344CB8AC3E}">
        <p14:creationId xmlns:p14="http://schemas.microsoft.com/office/powerpoint/2010/main" val="23556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a:solidFill>
                <a:schemeClr val="tx2">
                  <a:lumMod val="60000"/>
                  <a:lumOff val="40000"/>
                </a:schemeClr>
              </a:solidFill>
              <a:latin typeface="+mn-lt"/>
            </a:endParaRPr>
          </a:p>
          <a:p>
            <a:pPr marL="0" indent="0">
              <a:spcBef>
                <a:spcPts val="0"/>
              </a:spcBef>
              <a:buNone/>
            </a:pPr>
            <a:r>
              <a:rPr lang="en-US" dirty="0" err="1">
                <a:solidFill>
                  <a:srgbClr val="C00000"/>
                </a:solidFill>
                <a:latin typeface="Arial Narrow" panose="020B0606020202030204" pitchFamily="34" charset="0"/>
              </a:rPr>
              <a:t>Simuland</a:t>
            </a:r>
            <a:r>
              <a:rPr lang="en-US" dirty="0">
                <a:latin typeface="Arial Narrow" panose="020B0606020202030204" pitchFamily="34" charset="0"/>
              </a:rPr>
              <a:t> The subject of a model or simulation.</a:t>
            </a:r>
          </a:p>
          <a:p>
            <a:pPr lvl="1">
              <a:spcBef>
                <a:spcPts val="0"/>
              </a:spcBef>
            </a:pPr>
            <a:r>
              <a:rPr lang="en-US" dirty="0">
                <a:latin typeface="Arial Narrow" panose="020B0606020202030204" pitchFamily="34" charset="0"/>
              </a:rPr>
              <a:t>A real-world (or notional) system of interest</a:t>
            </a:r>
          </a:p>
          <a:p>
            <a:pPr lvl="1">
              <a:spcBef>
                <a:spcPts val="0"/>
              </a:spcBef>
            </a:pPr>
            <a:r>
              <a:rPr lang="en-US" dirty="0">
                <a:latin typeface="Arial Narrow" panose="020B0606020202030204" pitchFamily="34" charset="0"/>
              </a:rPr>
              <a:t>Object, phenomenon, or process to be simulated</a:t>
            </a:r>
          </a:p>
          <a:p>
            <a:pPr marL="0" indent="0">
              <a:spcBef>
                <a:spcPts val="0"/>
              </a:spcBef>
              <a:buNone/>
            </a:pPr>
            <a:br>
              <a:rPr lang="en-US" sz="500" dirty="0">
                <a:solidFill>
                  <a:srgbClr val="C00000"/>
                </a:solidFill>
                <a:latin typeface="Arial Narrow" panose="020B0606020202030204" pitchFamily="34" charset="0"/>
              </a:rPr>
            </a:br>
            <a:r>
              <a:rPr lang="en-US" dirty="0">
                <a:solidFill>
                  <a:srgbClr val="C00000"/>
                </a:solidFill>
                <a:latin typeface="Arial Narrow" panose="020B0606020202030204" pitchFamily="34" charset="0"/>
              </a:rPr>
              <a:t>Referent</a:t>
            </a:r>
            <a:r>
              <a:rPr lang="en-US" dirty="0">
                <a:latin typeface="Arial Narrow" panose="020B0606020202030204" pitchFamily="34" charset="0"/>
              </a:rPr>
              <a:t> The body of knowledge available to the modeler or validation agent regarding the simuland.</a:t>
            </a:r>
          </a:p>
          <a:p>
            <a:pPr lvl="1">
              <a:spcBef>
                <a:spcPts val="0"/>
              </a:spcBef>
            </a:pPr>
            <a:r>
              <a:rPr lang="en-US" dirty="0">
                <a:latin typeface="Arial Narrow" panose="020B0606020202030204" pitchFamily="34" charset="0"/>
              </a:rPr>
              <a:t>Quantitative and formal, e.g., differential equations for aircraft flight dynamics</a:t>
            </a:r>
          </a:p>
          <a:p>
            <a:pPr lvl="1">
              <a:spcBef>
                <a:spcPts val="0"/>
              </a:spcBef>
            </a:pPr>
            <a:r>
              <a:rPr lang="en-US" dirty="0">
                <a:latin typeface="Arial Narrow" panose="020B0606020202030204" pitchFamily="34" charset="0"/>
              </a:rPr>
              <a:t>Qualitative and informal, e.g., pilot’s expectation of buffet before stall</a:t>
            </a:r>
          </a:p>
        </p:txBody>
      </p:sp>
      <p:sp>
        <p:nvSpPr>
          <p:cNvPr id="3" name="TextBox 2"/>
          <p:cNvSpPr txBox="1"/>
          <p:nvPr/>
        </p:nvSpPr>
        <p:spPr>
          <a:xfrm>
            <a:off x="381000" y="4505912"/>
            <a:ext cx="11430000" cy="1200329"/>
          </a:xfrm>
          <a:prstGeom prst="rect">
            <a:avLst/>
          </a:prstGeom>
          <a:solidFill>
            <a:srgbClr val="9DB6E7"/>
          </a:solidFill>
        </p:spPr>
        <p:txBody>
          <a:bodyPr wrap="square" rtlCol="0">
            <a:spAutoFit/>
          </a:bodyPr>
          <a:lstStyle/>
          <a:p>
            <a:pPr algn="ctr"/>
            <a:r>
              <a:rPr lang="en-US" sz="2400" dirty="0">
                <a:latin typeface="Arial Narrow" panose="020B0606020202030204" pitchFamily="34" charset="0"/>
              </a:rPr>
              <a:t>Referent:  “The best of most appropriate codified body of information available that describes characteristics and behavior of the reality represented in the simulation from the perspective of validation assessment for the intended uses of the simulation.”</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5" name="Rectangle 2"/>
          <p:cNvSpPr>
            <a:spLocks noGrp="1" noChangeArrowheads="1"/>
          </p:cNvSpPr>
          <p:nvPr>
            <p:ph type="title"/>
          </p:nvPr>
        </p:nvSpPr>
        <p:spPr>
          <a:xfrm>
            <a:off x="1390650" y="0"/>
            <a:ext cx="9582149" cy="795130"/>
          </a:xfrm>
        </p:spPr>
        <p:txBody>
          <a:bodyPr/>
          <a:lstStyle/>
          <a:p>
            <a:r>
              <a:rPr lang="en-US" altLang="en-US" dirty="0"/>
              <a:t>Terms: Simuland and Referent</a:t>
            </a:r>
          </a:p>
        </p:txBody>
      </p:sp>
    </p:spTree>
    <p:extLst>
      <p:ext uri="{BB962C8B-B14F-4D97-AF65-F5344CB8AC3E}">
        <p14:creationId xmlns:p14="http://schemas.microsoft.com/office/powerpoint/2010/main" val="222498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spcBef>
                <a:spcPts val="0"/>
              </a:spcBef>
              <a:buNone/>
            </a:pPr>
            <a:r>
              <a:rPr lang="en-US" sz="2400" dirty="0">
                <a:solidFill>
                  <a:srgbClr val="C00000"/>
                </a:solidFill>
                <a:latin typeface="Arial Narrow" panose="020B0606020202030204" pitchFamily="34" charset="0"/>
              </a:rPr>
              <a:t>Accreditation</a:t>
            </a:r>
            <a:r>
              <a:rPr lang="en-US" sz="2400" dirty="0">
                <a:latin typeface="Arial Narrow" panose="020B0606020202030204" pitchFamily="34" charset="0"/>
              </a:rPr>
              <a:t> The official certification that a model, simulation, or distributed simulation is acceptable for use for a specific purpose [DOD, 2009].</a:t>
            </a:r>
          </a:p>
          <a:p>
            <a:pPr lvl="1">
              <a:spcBef>
                <a:spcPts val="0"/>
              </a:spcBef>
            </a:pPr>
            <a:r>
              <a:rPr lang="en-US" sz="2000" dirty="0">
                <a:latin typeface="Arial Narrow" panose="020B0606020202030204" pitchFamily="34" charset="0"/>
              </a:rPr>
              <a:t>Evidentiary requirements and acceptance / acceptability criteria are set by the accreditation authority</a:t>
            </a:r>
          </a:p>
          <a:p>
            <a:pPr lvl="1">
              <a:spcBef>
                <a:spcPts val="0"/>
              </a:spcBef>
            </a:pPr>
            <a:r>
              <a:rPr lang="en-US" sz="2000" dirty="0">
                <a:latin typeface="Arial Narrow" panose="020B0606020202030204" pitchFamily="34" charset="0"/>
              </a:rPr>
              <a:t>Accreditation authority is granted by instruction</a:t>
            </a:r>
          </a:p>
          <a:p>
            <a:pPr lvl="1">
              <a:spcBef>
                <a:spcPts val="0"/>
              </a:spcBef>
            </a:pPr>
            <a:r>
              <a:rPr lang="en-US" sz="2000" dirty="0">
                <a:latin typeface="Arial Narrow" panose="020B0606020202030204" pitchFamily="34" charset="0"/>
              </a:rPr>
              <a:t>Accreditation agents (usually independent of the developers and the accreditation authority organization) can be used to coordinate activities, provide assessment and make recommendations</a:t>
            </a:r>
          </a:p>
          <a:p>
            <a:pPr marL="342900" indent="-342900">
              <a:spcBef>
                <a:spcPts val="0"/>
              </a:spcBef>
            </a:pPr>
            <a:r>
              <a:rPr lang="en-US" sz="2400" dirty="0">
                <a:latin typeface="Arial Narrow" panose="020B0606020202030204" pitchFamily="34" charset="0"/>
              </a:rPr>
              <a:t>Acceptance is a concept applied by organization if formal accreditation is not specified.</a:t>
            </a:r>
          </a:p>
          <a:p>
            <a:pPr lvl="1">
              <a:spcBef>
                <a:spcPts val="0"/>
              </a:spcBef>
            </a:pPr>
            <a:r>
              <a:rPr lang="en-US" sz="2000" dirty="0">
                <a:latin typeface="Arial Narrow" panose="020B0606020202030204" pitchFamily="34" charset="0"/>
              </a:rPr>
              <a:t>Certification and / or accreditation is the outcome from an acceptance process</a:t>
            </a:r>
          </a:p>
          <a:p>
            <a:pPr lvl="1">
              <a:spcBef>
                <a:spcPts val="0"/>
              </a:spcBef>
            </a:pPr>
            <a:r>
              <a:rPr lang="en-US" sz="2000" dirty="0">
                <a:latin typeface="Arial Narrow" panose="020B0606020202030204" pitchFamily="34" charset="0"/>
              </a:rPr>
              <a:t>Establishing acceptance / acceptability criteria is fundamental to the process </a:t>
            </a:r>
          </a:p>
          <a:p>
            <a:pPr marL="342900" indent="-342900">
              <a:spcBef>
                <a:spcPts val="0"/>
              </a:spcBef>
            </a:pPr>
            <a:r>
              <a:rPr lang="en-US" sz="2400" dirty="0">
                <a:latin typeface="Arial Narrow" panose="020B0606020202030204" pitchFamily="34" charset="0"/>
              </a:rPr>
              <a:t>Model developer / Proponent may provide accreditation recommendation letters that a particular model or simulation provides a credible representation compared to the test objectives and intended use.</a:t>
            </a:r>
          </a:p>
          <a:p>
            <a:pPr lvl="1">
              <a:spcBef>
                <a:spcPts val="0"/>
              </a:spcBef>
            </a:pPr>
            <a:r>
              <a:rPr lang="en-US" sz="1800" dirty="0">
                <a:latin typeface="Arial Narrow" panose="020B0606020202030204" pitchFamily="34" charset="0"/>
              </a:rPr>
              <a:t>Methods, techniques, and criteria are at the discretion of the developer</a:t>
            </a:r>
            <a:endParaRPr lang="en-US" sz="1600" dirty="0">
              <a:latin typeface="Arial Narrow" panose="020B0606020202030204" pitchFamily="34" charset="0"/>
            </a:endParaRPr>
          </a:p>
        </p:txBody>
      </p:sp>
      <p:sp>
        <p:nvSpPr>
          <p:cNvPr id="3" name="Title 2"/>
          <p:cNvSpPr>
            <a:spLocks noGrp="1"/>
          </p:cNvSpPr>
          <p:nvPr>
            <p:ph type="title"/>
          </p:nvPr>
        </p:nvSpPr>
        <p:spPr/>
        <p:txBody>
          <a:bodyPr/>
          <a:lstStyle/>
          <a:p>
            <a:r>
              <a:rPr lang="en-US" dirty="0"/>
              <a:t>Terms: Accreditation, Acceptance, and Certification</a:t>
            </a:r>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4280566966"/>
      </p:ext>
    </p:extLst>
  </p:cSld>
  <p:clrMapOvr>
    <a:masterClrMapping/>
  </p:clrMapOvr>
</p:sld>
</file>

<file path=ppt/theme/theme1.xml><?xml version="1.0" encoding="utf-8"?>
<a:theme xmlns:a="http://schemas.openxmlformats.org/drawingml/2006/main" name="Blend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20248</TotalTime>
  <Words>6470</Words>
  <Application>Microsoft Office PowerPoint</Application>
  <PresentationFormat>Widescreen</PresentationFormat>
  <Paragraphs>827</Paragraphs>
  <Slides>61</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Arial</vt:lpstr>
      <vt:lpstr>Arial Narrow</vt:lpstr>
      <vt:lpstr>Tahoma</vt:lpstr>
      <vt:lpstr>Times New Roman</vt:lpstr>
      <vt:lpstr>Wingdings</vt:lpstr>
      <vt:lpstr>Blends</vt:lpstr>
      <vt:lpstr>Equation</vt:lpstr>
      <vt:lpstr>PowerPoint Presentation</vt:lpstr>
      <vt:lpstr>Making the Case Tutorial Learning Objectives</vt:lpstr>
      <vt:lpstr> Presentation Outline </vt:lpstr>
      <vt:lpstr>Learning Strategy</vt:lpstr>
      <vt:lpstr>Tutorial Motivation</vt:lpstr>
      <vt:lpstr> Presentation Outline </vt:lpstr>
      <vt:lpstr>Terms: Verification and Validation</vt:lpstr>
      <vt:lpstr>Terms: Simuland and Referent</vt:lpstr>
      <vt:lpstr>Terms: Accreditation, Acceptance, and Certification</vt:lpstr>
      <vt:lpstr>Terms: Intended Use</vt:lpstr>
      <vt:lpstr>Intended Use Categories</vt:lpstr>
      <vt:lpstr>The VV&amp;A Process Overlaid onto the M&amp;S Use Process</vt:lpstr>
      <vt:lpstr>Level of Interoperability</vt:lpstr>
      <vt:lpstr>Setting V&amp;V Boundaries on Intended Uses</vt:lpstr>
      <vt:lpstr>Verification and Validation Composite Model</vt:lpstr>
      <vt:lpstr>Tailoring the VV&amp;A Processes</vt:lpstr>
      <vt:lpstr> Presentation Outline </vt:lpstr>
      <vt:lpstr>M&amp;S Requirements Framework</vt:lpstr>
      <vt:lpstr>Defining M&amp;S Requirements</vt:lpstr>
      <vt:lpstr>Simulation Conceptual Modeling</vt:lpstr>
      <vt:lpstr>Leveraging Existing Simulation Verification Data</vt:lpstr>
      <vt:lpstr>Leveraging Developer Testing</vt:lpstr>
      <vt:lpstr>Supplemental Simulation Verification Testing</vt:lpstr>
      <vt:lpstr> Presentation Outline </vt:lpstr>
      <vt:lpstr>Essential Steps for Validating Models and Simulations</vt:lpstr>
      <vt:lpstr>The Ideal Referent</vt:lpstr>
      <vt:lpstr>Referent Sources</vt:lpstr>
      <vt:lpstr>Referent Challenges and Obstacles</vt:lpstr>
      <vt:lpstr>Referent Best Practices</vt:lpstr>
      <vt:lpstr>AIM9X: Simulation Enhanced Operational Test</vt:lpstr>
      <vt:lpstr>Developing a Rigorous SME Referent</vt:lpstr>
      <vt:lpstr> Challenges Associated with Rigorous Validation</vt:lpstr>
      <vt:lpstr> Presentation Outline </vt:lpstr>
      <vt:lpstr> Motivation</vt:lpstr>
      <vt:lpstr>Validation Metrics</vt:lpstr>
      <vt:lpstr>Deriving Measures and Acceptability Criteria</vt:lpstr>
      <vt:lpstr> V&amp;V Methods Considerations</vt:lpstr>
      <vt:lpstr> Referent to Validation Method Mapping</vt:lpstr>
      <vt:lpstr> Confidence Intervals</vt:lpstr>
      <vt:lpstr> Hypothesis Testing</vt:lpstr>
      <vt:lpstr> Point Value Referent Data vs Time Series</vt:lpstr>
      <vt:lpstr>Advanced Validation Methods</vt:lpstr>
      <vt:lpstr> Presentation Outline </vt:lpstr>
      <vt:lpstr>PowerPoint Presentation</vt:lpstr>
      <vt:lpstr>V&amp;V of M&amp;S Developed using AGILE methods</vt:lpstr>
      <vt:lpstr>Adapting the V&amp;V Process to Agile Development</vt:lpstr>
      <vt:lpstr>Adapting the V&amp;V Process to Agile Development: A Software V&amp;V Case Study</vt:lpstr>
      <vt:lpstr>Adapting the V&amp;V Process to Agile Development: A Software V&amp;V Case Study</vt:lpstr>
      <vt:lpstr>A Hybrid “V-model”</vt:lpstr>
      <vt:lpstr>Incremental Development and V&amp;V within the AGILE Development Paradigm</vt:lpstr>
      <vt:lpstr>PowerPoint Presentation</vt:lpstr>
      <vt:lpstr>V&amp;V of M&amp;S Modeling Autonomous Systems Overview</vt:lpstr>
      <vt:lpstr>V&amp;V of M&amp;S Modeling Autonomous Systems Key Issues</vt:lpstr>
      <vt:lpstr>V&amp;V of M&amp;S Modeling Autonomous Systems:  A Case Study</vt:lpstr>
      <vt:lpstr> Presentation Outline </vt:lpstr>
      <vt:lpstr> Conclusions and Recommendations</vt:lpstr>
      <vt:lpstr> Contact Information</vt:lpstr>
      <vt:lpstr>  References and bibliography (1 of 4) </vt:lpstr>
      <vt:lpstr>  References and bibliography (2 of 4) </vt:lpstr>
      <vt:lpstr>  References and bibliography (3 of 4) </vt:lpstr>
      <vt:lpstr>  References and bibliography (4 of 4)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Youngblood, Simone M.</cp:lastModifiedBy>
  <cp:revision>204</cp:revision>
  <cp:lastPrinted>1601-01-01T00:00:00Z</cp:lastPrinted>
  <dcterms:created xsi:type="dcterms:W3CDTF">2016-03-29T15:29:36Z</dcterms:created>
  <dcterms:modified xsi:type="dcterms:W3CDTF">2024-10-02T17:59:45Z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